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51"/>
  </p:notesMasterIdLst>
  <p:handoutMasterIdLst>
    <p:handoutMasterId r:id="rId52"/>
  </p:handoutMasterIdLst>
  <p:sldIdLst>
    <p:sldId id="256" r:id="rId2"/>
    <p:sldId id="448" r:id="rId3"/>
    <p:sldId id="494" r:id="rId4"/>
    <p:sldId id="449" r:id="rId5"/>
    <p:sldId id="484" r:id="rId6"/>
    <p:sldId id="485" r:id="rId7"/>
    <p:sldId id="486" r:id="rId8"/>
    <p:sldId id="495" r:id="rId9"/>
    <p:sldId id="453" r:id="rId10"/>
    <p:sldId id="450" r:id="rId11"/>
    <p:sldId id="451" r:id="rId12"/>
    <p:sldId id="452" r:id="rId13"/>
    <p:sldId id="454" r:id="rId14"/>
    <p:sldId id="455" r:id="rId15"/>
    <p:sldId id="457" r:id="rId16"/>
    <p:sldId id="458" r:id="rId17"/>
    <p:sldId id="459" r:id="rId18"/>
    <p:sldId id="461" r:id="rId19"/>
    <p:sldId id="456" r:id="rId20"/>
    <p:sldId id="462" r:id="rId21"/>
    <p:sldId id="493" r:id="rId22"/>
    <p:sldId id="496" r:id="rId23"/>
    <p:sldId id="463" r:id="rId24"/>
    <p:sldId id="466" r:id="rId25"/>
    <p:sldId id="468" r:id="rId26"/>
    <p:sldId id="487" r:id="rId27"/>
    <p:sldId id="469" r:id="rId28"/>
    <p:sldId id="465" r:id="rId29"/>
    <p:sldId id="467" r:id="rId30"/>
    <p:sldId id="470" r:id="rId31"/>
    <p:sldId id="473" r:id="rId32"/>
    <p:sldId id="471" r:id="rId33"/>
    <p:sldId id="483" r:id="rId34"/>
    <p:sldId id="472" r:id="rId35"/>
    <p:sldId id="488" r:id="rId36"/>
    <p:sldId id="478" r:id="rId37"/>
    <p:sldId id="492" r:id="rId38"/>
    <p:sldId id="497" r:id="rId39"/>
    <p:sldId id="474" r:id="rId40"/>
    <p:sldId id="475" r:id="rId41"/>
    <p:sldId id="476" r:id="rId42"/>
    <p:sldId id="489" r:id="rId43"/>
    <p:sldId id="490" r:id="rId44"/>
    <p:sldId id="491" r:id="rId45"/>
    <p:sldId id="479" r:id="rId46"/>
    <p:sldId id="477" r:id="rId47"/>
    <p:sldId id="480" r:id="rId48"/>
    <p:sldId id="481" r:id="rId49"/>
    <p:sldId id="482" r:id="rId50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2"/>
    <p:restoredTop sz="94349"/>
  </p:normalViewPr>
  <p:slideViewPr>
    <p:cSldViewPr>
      <p:cViewPr>
        <p:scale>
          <a:sx n="130" d="100"/>
          <a:sy n="130" d="100"/>
        </p:scale>
        <p:origin x="-16" y="-34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25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5F9DC7D8-BE17-F744-BAFF-F11198C31F4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C22EC03A-6261-9A4D-9030-D1A10FCBDC7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30102C0-C400-E843-82B8-E2748758D6B2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F09F462-EC92-E944-8461-8845A6089BB5}" type="slidenum">
              <a:rPr lang="en-US" altLang="x-none" sz="1200"/>
              <a:pPr/>
              <a:t>31</a:t>
            </a:fld>
            <a:endParaRPr lang="en-US" altLang="x-none" sz="120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3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A2DD47F-022F-A34B-9F1F-B2208A2E98F9}" type="slidenum">
              <a:rPr lang="en-US" altLang="x-none" sz="1200"/>
              <a:pPr/>
              <a:t>32</a:t>
            </a:fld>
            <a:endParaRPr lang="en-US" altLang="x-none" sz="120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24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A2DD47F-022F-A34B-9F1F-B2208A2E98F9}" type="slidenum">
              <a:rPr lang="en-US" altLang="x-none" sz="1200"/>
              <a:pPr/>
              <a:t>33</a:t>
            </a:fld>
            <a:endParaRPr lang="en-US" altLang="x-none" sz="120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A809832-A5F8-C845-848C-EDE7AF29E07F}" type="slidenum">
              <a:rPr lang="en-US" altLang="x-none" sz="1200"/>
              <a:pPr/>
              <a:t>34</a:t>
            </a:fld>
            <a:endParaRPr lang="en-US" altLang="x-none" sz="1200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60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6F7A931-90AD-0046-8037-94837F6B7A0A}" type="slidenum">
              <a:rPr lang="en-US" altLang="x-none" sz="1200"/>
              <a:pPr/>
              <a:t>39</a:t>
            </a:fld>
            <a:endParaRPr lang="en-US" altLang="x-none" sz="120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913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3D9B783-92EA-C948-BE4F-FAA47801D780}" type="slidenum">
              <a:rPr lang="en-US" altLang="x-none" sz="1200"/>
              <a:pPr/>
              <a:t>40</a:t>
            </a:fld>
            <a:endParaRPr lang="en-US" altLang="x-none" sz="1200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8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70A9158-6188-9D4E-ABCC-4F46B385862A}" type="slidenum">
              <a:rPr lang="en-US" altLang="x-none" sz="1200"/>
              <a:pPr/>
              <a:t>41</a:t>
            </a:fld>
            <a:endParaRPr lang="en-US" altLang="x-none" sz="120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04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77FFD8E-0F4D-BD48-9B4F-E1813B77B981}" type="slidenum">
              <a:rPr lang="en-US" altLang="x-none" sz="1200"/>
              <a:pPr/>
              <a:t>42</a:t>
            </a:fld>
            <a:endParaRPr lang="en-US" altLang="x-none" sz="1200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927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EC86C42-0BC5-3343-B809-2669AB4282E4}" type="slidenum">
              <a:rPr lang="en-US" altLang="x-none" sz="1200"/>
              <a:pPr/>
              <a:t>43</a:t>
            </a:fld>
            <a:endParaRPr lang="en-US" altLang="x-none" sz="120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336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2FC28F1-413B-2C49-AFA7-A0ED90566E3B}" type="slidenum">
              <a:rPr lang="en-US" altLang="x-none" sz="1200"/>
              <a:pPr/>
              <a:t>44</a:t>
            </a:fld>
            <a:endParaRPr lang="en-US" altLang="x-none" sz="1200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5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8058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98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224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C03A-6261-9A4D-9030-D1A10FCBDC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34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F581605-B865-444E-974E-9B3512C49760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54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18972CF-DB2B-6F4D-A84A-AE7B95CACCB8}" type="slidenum">
              <a:rPr lang="en-US" altLang="x-none" sz="1200"/>
              <a:pPr/>
              <a:t>28</a:t>
            </a:fld>
            <a:endParaRPr lang="en-US" altLang="x-none" sz="1200"/>
          </a:p>
        </p:txBody>
      </p:sp>
      <p:sp>
        <p:nvSpPr>
          <p:cNvPr id="329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7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CB84069-FCBB-274A-8DCD-8A20C21AE1D5}" type="slidenum">
              <a:rPr lang="en-US" altLang="x-none" sz="1200"/>
              <a:pPr/>
              <a:t>29</a:t>
            </a:fld>
            <a:endParaRPr lang="en-US" altLang="x-none" sz="1200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8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97873F7-3B28-A04A-B4C1-0C9423049A1D}" type="slidenum">
              <a:rPr lang="en-US" altLang="x-none" sz="1200"/>
              <a:pPr/>
              <a:t>30</a:t>
            </a:fld>
            <a:endParaRPr lang="en-US" altLang="x-none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4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F9001-64BD-264E-93A6-755FE7FAABD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1B7EE-FDC4-F949-B6A2-FCCBD6A6459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61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2057400" cy="5943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19800" cy="5943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4EAF4-BEAC-6848-8923-AA6D24B285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502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93169-B429-4E4D-BE7A-B093D49A5FE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209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371600"/>
            <a:ext cx="3695700" cy="23241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48100"/>
            <a:ext cx="3695700" cy="23241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FE52-9E2D-E043-9A73-5965044836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94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077D5-EC4B-EA4E-A0E8-9F2D053284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466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77E6B-EBD0-E549-9683-1D9AD9A67B3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4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695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5648-C202-8A4A-A389-BB9966801C5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27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90207-8750-F149-A16E-5CC257EA95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26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0736C-E907-3C44-AF8D-9E907B10B09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71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F23B-4156-9440-B629-13825A16492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80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AF0CB-30D3-B14C-908E-EB39B54C6D3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34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D1C79-448E-3341-AEB8-02CC9EB9BDB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88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477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CA" smtClean="0"/>
              <a:t>T. Lethbridge</a:t>
            </a:r>
            <a:endParaRPr lang="en-US" dirty="0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15F74E-DD3A-B74F-945A-36B1C90FBF78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" y="6133083"/>
            <a:ext cx="1342598" cy="724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0">
          <a:solidFill>
            <a:schemeClr val="tx1"/>
          </a:solidFill>
          <a:latin typeface="+mj-lt"/>
          <a:ea typeface="+mn-ea"/>
          <a:cs typeface="ＭＳ Ｐゴシック" charset="0"/>
        </a:defRPr>
      </a:lvl1pPr>
      <a:lvl2pPr marL="385763" indent="-1952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+mn-ea"/>
        </a:defRPr>
      </a:lvl2pPr>
      <a:lvl3pPr marL="804863" indent="-228600" algn="l" rtl="0" eaLnBrk="0" fontAlgn="base" hangingPunct="0">
        <a:spcBef>
          <a:spcPct val="20000"/>
        </a:spcBef>
        <a:spcAft>
          <a:spcPct val="0"/>
        </a:spcAft>
        <a:buChar char="—"/>
        <a:defRPr sz="2400">
          <a:solidFill>
            <a:schemeClr val="tx1"/>
          </a:solidFill>
          <a:latin typeface="+mj-lt"/>
          <a:ea typeface="+mn-ea"/>
        </a:defRPr>
      </a:lvl3pPr>
      <a:lvl4pPr marL="1223963" indent="-2286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j-lt"/>
          <a:ea typeface="+mn-ea"/>
        </a:defRPr>
      </a:lvl4pPr>
      <a:lvl5pPr marL="16430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5pPr>
      <a:lvl6pPr marL="21002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5574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0146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471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cl@eecs.uottawa.ca" TargetMode="External"/><Relationship Id="rId4" Type="http://schemas.openxmlformats.org/officeDocument/2006/relationships/hyperlink" Target="http://www.umple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.umple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nual.umple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tributes.umple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Test1-UmpleIsrae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NU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ple/umple" TargetMode="External"/><Relationship Id="rId4" Type="http://schemas.openxmlformats.org/officeDocument/2006/relationships/hyperlink" Target="http://www.site.uottawa.ca/~tcl/tmp/UmpleMiniCourse/" TargetMode="External"/><Relationship Id="rId5" Type="http://schemas.openxmlformats.org/officeDocument/2006/relationships/hyperlink" Target="http://bit.ly/2r8eHE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mple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http://tinyurl.com/3j4r3mp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bit.ly/2r0ynvq" TargetMode="External"/><Relationship Id="rId3" Type="http://schemas.openxmlformats.org/officeDocument/2006/relationships/hyperlink" Target="https://www.dropbox.com/request/HcOJzhfuZmXmhDuzmAM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lloworld.umple.org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sociations.umple.or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Test2-UmpleIsrae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.umple.org/" TargetMode="External"/><Relationship Id="rId4" Type="http://schemas.openxmlformats.org/officeDocument/2006/relationships/hyperlink" Target="http://bit.ly/1lO1FSV" TargetMode="External"/><Relationship Id="rId5" Type="http://schemas.openxmlformats.org/officeDocument/2006/relationships/hyperlink" Target="https://github.com/umple/umple/wiki/InstallEclipsePlugin" TargetMode="External"/><Relationship Id="rId6" Type="http://schemas.openxmlformats.org/officeDocument/2006/relationships/hyperlink" Target="https://github.com/umple/umple/wiki/SettingUpLocalUmpleOnlineWebServ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y.umple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TellMe-IsraelUmpl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loworld.umpl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042988" y="1133475"/>
            <a:ext cx="8101012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Umple Mini-Course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1: The Basics</a:t>
            </a:r>
            <a:endParaRPr lang="en-US" sz="3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algn="ctr">
              <a:defRPr/>
            </a:pPr>
            <a:endParaRPr lang="en-US" sz="3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500438"/>
            <a:ext cx="6400800" cy="3105150"/>
          </a:xfrm>
        </p:spPr>
        <p:txBody>
          <a:bodyPr/>
          <a:lstStyle/>
          <a:p>
            <a:r>
              <a:rPr lang="en-CA" altLang="x-none" dirty="0" smtClean="0">
                <a:latin typeface="Arial Narrow" charset="0"/>
              </a:rPr>
              <a:t>Timothy C. Lethbridge, I.S.P, </a:t>
            </a:r>
            <a:r>
              <a:rPr lang="en-CA" altLang="x-none" dirty="0" err="1" smtClean="0">
                <a:latin typeface="Arial Narrow" charset="0"/>
              </a:rPr>
              <a:t>P.Eng</a:t>
            </a:r>
            <a:r>
              <a:rPr lang="en-CA" altLang="x-none" dirty="0" smtClean="0">
                <a:latin typeface="Arial Narrow" charset="0"/>
              </a:rPr>
              <a:t>.</a:t>
            </a:r>
          </a:p>
          <a:p>
            <a:r>
              <a:rPr lang="en-CA" altLang="x-none" dirty="0" smtClean="0">
                <a:latin typeface="Arial Narrow" charset="0"/>
              </a:rPr>
              <a:t>University </a:t>
            </a:r>
            <a:r>
              <a:rPr lang="en-CA" altLang="x-none" dirty="0">
                <a:latin typeface="Arial Narrow" charset="0"/>
              </a:rPr>
              <a:t>of </a:t>
            </a:r>
            <a:r>
              <a:rPr lang="en-CA" altLang="x-none" dirty="0" smtClean="0">
                <a:latin typeface="Arial Narrow" charset="0"/>
              </a:rPr>
              <a:t>Ottawa, Canada</a:t>
            </a:r>
          </a:p>
          <a:p>
            <a:endParaRPr lang="en-CA" altLang="x-none" dirty="0">
              <a:latin typeface="Arial Narrow" charset="0"/>
            </a:endParaRPr>
          </a:p>
          <a:p>
            <a:r>
              <a:rPr lang="en-CA" altLang="x-none" dirty="0" smtClean="0">
                <a:latin typeface="Arial Narrow" charset="0"/>
                <a:hlinkClick r:id="rId3"/>
              </a:rPr>
              <a:t>tcl@eecs.uottawa.ca</a:t>
            </a:r>
            <a:endParaRPr lang="en-CA" altLang="x-none" dirty="0" smtClean="0">
              <a:latin typeface="Arial Narrow" charset="0"/>
            </a:endParaRPr>
          </a:p>
          <a:p>
            <a:r>
              <a:rPr lang="en-CA" altLang="x-none" dirty="0" smtClean="0">
                <a:latin typeface="Arial Narrow" charset="0"/>
                <a:hlinkClick r:id="rId4"/>
              </a:rPr>
              <a:t>http</a:t>
            </a:r>
            <a:r>
              <a:rPr lang="en-CA" altLang="x-none" dirty="0">
                <a:latin typeface="Arial Narrow" charset="0"/>
                <a:hlinkClick r:id="rId4"/>
              </a:rPr>
              <a:t>://www.umple.org</a:t>
            </a:r>
            <a:endParaRPr lang="en-CA" altLang="x-none" dirty="0">
              <a:latin typeface="Arial Narrow" charset="0"/>
            </a:endParaRPr>
          </a:p>
          <a:p>
            <a:endParaRPr lang="en-CA" altLang="x-none" dirty="0">
              <a:latin typeface="Arial Narrow" charset="0"/>
            </a:endParaRPr>
          </a:p>
          <a:p>
            <a:endParaRPr lang="en-CA" altLang="x-none" dirty="0">
              <a:latin typeface="Arial Narrow" charset="0"/>
            </a:endParaRPr>
          </a:p>
          <a:p>
            <a:endParaRPr lang="en-US" altLang="x-none" dirty="0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ＭＳ Ｐゴシック" charset="0"/>
              </a:rPr>
              <a:t>Hello World Example 2 in the User Manual</a:t>
            </a:r>
            <a:endParaRPr lang="en-US" dirty="0">
              <a:ea typeface="+mj-ea"/>
              <a:cs typeface="ＭＳ Ｐゴシック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EA339EC-25B5-6F4E-B3B0-BBADD25687B5}" type="slidenum">
              <a:rPr lang="en-US" altLang="x-none" sz="1400"/>
              <a:pPr/>
              <a:t>10</a:t>
            </a:fld>
            <a:endParaRPr lang="en-US" altLang="x-none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7032"/>
            <a:ext cx="7073900" cy="561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28800"/>
            <a:ext cx="41021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ＭＳ Ｐゴシック" charset="0"/>
              </a:rPr>
              <a:t>Hello World Example 2 in UmpleOnline</a:t>
            </a:r>
            <a:endParaRPr lang="en-US" dirty="0">
              <a:ea typeface="+mj-ea"/>
              <a:cs typeface="ＭＳ Ｐゴシック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1464"/>
            <a:ext cx="8229600" cy="4740871"/>
          </a:xfrm>
        </p:spPr>
      </p:pic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1DEFEE59-373F-104C-A5B2-F75E55A20078}" type="slidenum">
              <a:rPr lang="en-US" altLang="x-none" sz="1400"/>
              <a:pPr/>
              <a:t>11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8152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of Compiling on the Command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compile on the command line you will need Java 8</a:t>
            </a:r>
          </a:p>
          <a:p>
            <a:endParaRPr lang="en-US" dirty="0"/>
          </a:p>
          <a:p>
            <a:r>
              <a:rPr lang="en-US" dirty="0" smtClean="0"/>
              <a:t>Download Umple from </a:t>
            </a:r>
            <a:r>
              <a:rPr lang="en-US" dirty="0" smtClean="0">
                <a:hlinkClick r:id="rId2"/>
              </a:rPr>
              <a:t>http://dl.umple.org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Basic compilation</a:t>
            </a:r>
          </a:p>
          <a:p>
            <a:pPr lvl="1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en-CA" dirty="0" smtClean="0">
                <a:latin typeface="Courier New" charset="0"/>
                <a:ea typeface="Courier New" charset="0"/>
                <a:cs typeface="Courier New" charset="0"/>
              </a:rPr>
              <a:t>-jar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model.ump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pPr lvl="1"/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en-CA" dirty="0" smtClean="0">
                <a:latin typeface="Courier New" charset="0"/>
                <a:ea typeface="Courier New" charset="0"/>
                <a:cs typeface="Courier New" charset="0"/>
              </a:rPr>
              <a:t>-jar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--help</a:t>
            </a:r>
          </a:p>
          <a:p>
            <a:endParaRPr lang="en-US" dirty="0" smtClean="0"/>
          </a:p>
          <a:p>
            <a:r>
              <a:rPr lang="en-US" dirty="0" smtClean="0"/>
              <a:t>To generate and compile the java to a final system</a:t>
            </a:r>
            <a:endParaRPr lang="en-US" dirty="0"/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java </a:t>
            </a:r>
            <a:r>
              <a:rPr lang="mr-IN" dirty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jar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umple.jar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model.ump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CA" dirty="0">
                <a:latin typeface="Courier New" charset="0"/>
                <a:ea typeface="Courier New" charset="0"/>
                <a:cs typeface="Courier New" charset="0"/>
              </a:rPr>
              <a:t>-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317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of UmpleOnline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 smtClean="0"/>
              <a:t>Explore class diagram examples</a:t>
            </a:r>
          </a:p>
          <a:p>
            <a:endParaRPr lang="en-US" dirty="0" smtClean="0"/>
          </a:p>
          <a:p>
            <a:r>
              <a:rPr lang="en-US" dirty="0" smtClean="0"/>
              <a:t>Explore options</a:t>
            </a:r>
          </a:p>
          <a:p>
            <a:pPr lvl="1"/>
            <a:r>
              <a:rPr lang="en-US" dirty="0" smtClean="0"/>
              <a:t>View – hide and showing text, diagram</a:t>
            </a:r>
          </a:p>
          <a:p>
            <a:pPr lvl="2"/>
            <a:r>
              <a:rPr lang="en-US" dirty="0" smtClean="0"/>
              <a:t>Control-t (text), control-d (diagram) as shortcuts</a:t>
            </a:r>
          </a:p>
          <a:p>
            <a:pPr lvl="1"/>
            <a:r>
              <a:rPr lang="en-US" dirty="0" smtClean="0"/>
              <a:t>View </a:t>
            </a:r>
            <a:r>
              <a:rPr lang="mr-IN" dirty="0" smtClean="0"/>
              <a:t>–</a:t>
            </a:r>
            <a:r>
              <a:rPr lang="en-US" dirty="0" smtClean="0"/>
              <a:t> hide and showing methods, attributes</a:t>
            </a:r>
          </a:p>
          <a:p>
            <a:pPr lvl="1"/>
            <a:r>
              <a:rPr lang="en-US" dirty="0" smtClean="0"/>
              <a:t>Generate different default diagram types</a:t>
            </a:r>
          </a:p>
          <a:p>
            <a:pPr lvl="2"/>
            <a:r>
              <a:rPr lang="en-US" dirty="0" smtClean="0"/>
              <a:t>Control-g (</a:t>
            </a:r>
            <a:r>
              <a:rPr lang="en-US" dirty="0" err="1"/>
              <a:t>G</a:t>
            </a:r>
            <a:r>
              <a:rPr lang="en-US" dirty="0" err="1" smtClean="0"/>
              <a:t>raphviz</a:t>
            </a:r>
            <a:r>
              <a:rPr lang="en-US" dirty="0" smtClean="0"/>
              <a:t>), control-s (state), control-e</a:t>
            </a:r>
          </a:p>
          <a:p>
            <a:pPr lvl="2"/>
            <a:endParaRPr lang="en-US" dirty="0"/>
          </a:p>
          <a:p>
            <a:r>
              <a:rPr lang="en-US" dirty="0" smtClean="0"/>
              <a:t>Generate code and look at the results</a:t>
            </a:r>
          </a:p>
          <a:p>
            <a:pPr lvl="1"/>
            <a:r>
              <a:rPr lang="en-US" dirty="0" smtClean="0"/>
              <a:t>In Umple you </a:t>
            </a:r>
            <a:r>
              <a:rPr lang="en-US" i="1" dirty="0" smtClean="0"/>
              <a:t>never should modify generated code</a:t>
            </a:r>
            <a:r>
              <a:rPr lang="en-US" dirty="0" smtClean="0"/>
              <a:t>, but it is designed to be readable for educational purposes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44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Walkthrough of the User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http://manual.umple.org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in particular</a:t>
            </a:r>
          </a:p>
          <a:p>
            <a:pPr lvl="1"/>
            <a:r>
              <a:rPr lang="en-US" dirty="0" smtClean="0"/>
              <a:t>Key sections: attributes, associations, state machines</a:t>
            </a:r>
          </a:p>
          <a:p>
            <a:pPr lvl="1"/>
            <a:r>
              <a:rPr lang="en-US" dirty="0" smtClean="0"/>
              <a:t>Grammar</a:t>
            </a:r>
          </a:p>
          <a:p>
            <a:pPr lvl="1"/>
            <a:r>
              <a:rPr lang="en-US" dirty="0" smtClean="0"/>
              <a:t>Generated API</a:t>
            </a:r>
          </a:p>
          <a:p>
            <a:pPr lvl="1"/>
            <a:r>
              <a:rPr lang="en-US" dirty="0" smtClean="0"/>
              <a:t>Errors and warnings</a:t>
            </a:r>
          </a:p>
          <a:p>
            <a:pPr lvl="1"/>
            <a:r>
              <a:rPr lang="en-US" dirty="0" smtClean="0"/>
              <a:t>Editing pages in </a:t>
            </a:r>
            <a:r>
              <a:rPr lang="en-US" dirty="0" err="1" smtClean="0"/>
              <a:t>github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1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”Instance variables”</a:t>
            </a:r>
          </a:p>
          <a:p>
            <a:pPr lvl="1"/>
            <a:r>
              <a:rPr lang="en-US" dirty="0" smtClean="0"/>
              <a:t>Part of the state of an object</a:t>
            </a:r>
          </a:p>
          <a:p>
            <a:pPr lvl="1"/>
            <a:r>
              <a:rPr lang="en-US" dirty="0" smtClean="0"/>
              <a:t>Simple data that will always be present in each instance</a:t>
            </a:r>
          </a:p>
          <a:p>
            <a:endParaRPr lang="en-US" dirty="0" smtClean="0"/>
          </a:p>
          <a:p>
            <a:r>
              <a:rPr lang="en-US" dirty="0" smtClean="0"/>
              <a:t>Specified like a Java or C++ field or member variable</a:t>
            </a:r>
          </a:p>
          <a:p>
            <a:endParaRPr lang="en-US" dirty="0"/>
          </a:p>
          <a:p>
            <a:r>
              <a:rPr lang="en-US" dirty="0" smtClean="0"/>
              <a:t>But, intended to be </a:t>
            </a:r>
            <a:r>
              <a:rPr lang="en-US" u="sng" dirty="0" smtClean="0"/>
              <a:t>more abstract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Always private by default</a:t>
            </a:r>
          </a:p>
          <a:p>
            <a:pPr lvl="1"/>
            <a:r>
              <a:rPr lang="en-US" dirty="0" smtClean="0"/>
              <a:t>Should only be accessed get, set methods</a:t>
            </a:r>
          </a:p>
          <a:p>
            <a:pPr lvl="1"/>
            <a:r>
              <a:rPr lang="en-US" dirty="0" smtClean="0"/>
              <a:t>Can be stereotyped (upcoming slides)</a:t>
            </a:r>
          </a:p>
          <a:p>
            <a:pPr lvl="1"/>
            <a:r>
              <a:rPr lang="en-US" dirty="0" smtClean="0"/>
              <a:t>Can be constrained (discussed later)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48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Umple </a:t>
            </a:r>
            <a:r>
              <a:rPr lang="en-US" dirty="0" err="1"/>
              <a:t>B</a:t>
            </a:r>
            <a:r>
              <a:rPr lang="en-US" dirty="0" err="1" smtClean="0"/>
              <a:t>uiltin</a:t>
            </a:r>
            <a:r>
              <a:rPr lang="en-US" dirty="0" smtClean="0"/>
              <a:t> Datatypes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String // (default if none specified)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Integer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Float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Double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Boolean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Time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Date</a:t>
            </a:r>
          </a:p>
          <a:p>
            <a:endParaRPr lang="en-US" dirty="0"/>
          </a:p>
          <a:p>
            <a:r>
              <a:rPr lang="en-US" dirty="0" smtClean="0"/>
              <a:t>The above will generate appropriate code in Java, C++ etc.</a:t>
            </a:r>
          </a:p>
          <a:p>
            <a:pPr lvl="1"/>
            <a:r>
              <a:rPr lang="en-US" dirty="0" smtClean="0"/>
              <a:t>e.g. Integer becomes </a:t>
            </a:r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Other (native) types can be used but without guaranteed correctness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3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Stereotypes </a:t>
            </a:r>
            <a:r>
              <a:rPr lang="en-US" dirty="0"/>
              <a:t>U</a:t>
            </a:r>
            <a:r>
              <a:rPr lang="en-US" dirty="0" smtClean="0"/>
              <a:t>sed on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 smtClean="0"/>
              <a:t>By default, </a:t>
            </a:r>
            <a:r>
              <a:rPr lang="en-US" i="1" dirty="0" smtClean="0"/>
              <a:t>each attribute adds an argument to the generated constructor</a:t>
            </a:r>
          </a:p>
          <a:p>
            <a:r>
              <a:rPr lang="en-US" dirty="0" smtClean="0"/>
              <a:t>To prevent this, use one of these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autounique</a:t>
            </a: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x;  // sets attribute to 1, 2, 3 </a:t>
            </a:r>
            <a:r>
              <a:rPr lang="mr-IN" sz="1800" dirty="0" smtClean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CA" sz="18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CA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CA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lazy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 b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;  // sets it to null, 0, “” depending on type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 a = "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init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value";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defaulted</a:t>
            </a: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s = "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"; // resettable to the default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internal</a:t>
            </a:r>
            <a:r>
              <a:rPr lang="en-US" sz="18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; // doesn’t generate any get/set either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more details: </a:t>
            </a:r>
            <a:r>
              <a:rPr lang="en-US" dirty="0" smtClean="0">
                <a:hlinkClick r:id="rId2"/>
              </a:rPr>
              <a:t>http://attributes.umple.org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2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Useful for objects where you want to guarantee no possible change once created</a:t>
            </a:r>
          </a:p>
          <a:p>
            <a:pPr lvl="1"/>
            <a:r>
              <a:rPr lang="en-US" dirty="0" smtClean="0"/>
              <a:t>e.g. a geometric point</a:t>
            </a:r>
          </a:p>
          <a:p>
            <a:endParaRPr lang="en-US" dirty="0" smtClean="0"/>
          </a:p>
          <a:p>
            <a:r>
              <a:rPr lang="en-US" dirty="0" smtClean="0"/>
              <a:t>Generate a constructor argument and get method but no set method</a:t>
            </a:r>
          </a:p>
          <a:p>
            <a:endParaRPr lang="en-US" dirty="0" smtClean="0"/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immutable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String 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; 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r>
              <a:rPr lang="en-US" dirty="0" smtClean="0"/>
              <a:t>No constructor argument, but allows setting just once.</a:t>
            </a:r>
          </a:p>
          <a:p>
            <a:endParaRPr lang="en-US" dirty="0"/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lazy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immutable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 z; 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3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in Umple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Umple uses the </a:t>
            </a:r>
            <a:r>
              <a:rPr lang="en-US" dirty="0" err="1" smtClean="0"/>
              <a:t>isA</a:t>
            </a:r>
            <a:r>
              <a:rPr lang="en-US" dirty="0" smtClean="0"/>
              <a:t> keyword to indicate generalization</a:t>
            </a:r>
          </a:p>
          <a:p>
            <a:endParaRPr lang="en-US" dirty="0"/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class Shape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colour;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class Rectangle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Shape;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646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Umple: Si</a:t>
            </a:r>
            <a:r>
              <a:rPr lang="en-US" dirty="0" smtClean="0">
                <a:solidFill>
                  <a:srgbClr val="FF0000"/>
                </a:solidFill>
              </a:rPr>
              <a:t>mple</a:t>
            </a:r>
            <a:r>
              <a:rPr lang="en-US" dirty="0" smtClean="0"/>
              <a:t>, A</a:t>
            </a:r>
            <a:r>
              <a:rPr lang="en-US" dirty="0" smtClean="0">
                <a:solidFill>
                  <a:srgbClr val="FF0000"/>
                </a:solidFill>
              </a:rPr>
              <a:t>mple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UM</a:t>
            </a:r>
            <a:r>
              <a:rPr lang="en-US" dirty="0" smtClean="0"/>
              <a:t>L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rogramming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anguag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1600"/>
            <a:ext cx="8713093" cy="48006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Open source </a:t>
            </a:r>
            <a:r>
              <a:rPr lang="en-US" i="1" dirty="0" smtClean="0"/>
              <a:t>textual modeling tool </a:t>
            </a:r>
            <a:r>
              <a:rPr lang="en-US" dirty="0" smtClean="0"/>
              <a:t>and </a:t>
            </a:r>
            <a:r>
              <a:rPr lang="en-US" i="1" dirty="0" smtClean="0"/>
              <a:t>code generator </a:t>
            </a:r>
          </a:p>
          <a:p>
            <a:pPr lvl="2">
              <a:defRPr/>
            </a:pPr>
            <a:r>
              <a:rPr lang="en-US" dirty="0" smtClean="0"/>
              <a:t>Adds modeling to Java,. C++, PHP</a:t>
            </a:r>
          </a:p>
          <a:p>
            <a:pPr lvl="2">
              <a:defRPr/>
            </a:pPr>
            <a:r>
              <a:rPr lang="en-US" dirty="0" smtClean="0"/>
              <a:t>Key features</a:t>
            </a:r>
          </a:p>
          <a:p>
            <a:pPr lvl="3">
              <a:defRPr/>
            </a:pPr>
            <a:r>
              <a:rPr lang="en-US" dirty="0" smtClean="0"/>
              <a:t>Referential integrity on associations</a:t>
            </a:r>
          </a:p>
          <a:p>
            <a:pPr lvl="3">
              <a:defRPr/>
            </a:pPr>
            <a:r>
              <a:rPr lang="en-US" dirty="0" smtClean="0"/>
              <a:t>Constraints</a:t>
            </a:r>
            <a:endParaRPr lang="en-US" dirty="0"/>
          </a:p>
          <a:p>
            <a:pPr lvl="3">
              <a:defRPr/>
            </a:pPr>
            <a:r>
              <a:rPr lang="en-US" dirty="0" smtClean="0"/>
              <a:t>Infinitely </a:t>
            </a:r>
            <a:r>
              <a:rPr lang="en-US" dirty="0"/>
              <a:t>nested state machines, with </a:t>
            </a:r>
            <a:r>
              <a:rPr lang="en-US" dirty="0" smtClean="0"/>
              <a:t>concurrency</a:t>
            </a:r>
          </a:p>
          <a:p>
            <a:pPr lvl="3">
              <a:defRPr/>
            </a:pPr>
            <a:r>
              <a:rPr lang="en-US" dirty="0" smtClean="0"/>
              <a:t>Patterns, mixins, traits, and more</a:t>
            </a:r>
            <a:endParaRPr lang="en-US" dirty="0"/>
          </a:p>
          <a:p>
            <a:pPr>
              <a:defRPr/>
            </a:pPr>
            <a:r>
              <a:rPr lang="en-US" dirty="0" smtClean="0"/>
              <a:t>Tools</a:t>
            </a:r>
          </a:p>
          <a:p>
            <a:pPr lvl="1">
              <a:defRPr/>
            </a:pPr>
            <a:r>
              <a:rPr lang="en-US" dirty="0" smtClean="0"/>
              <a:t>Command line compiler</a:t>
            </a:r>
          </a:p>
          <a:p>
            <a:pPr lvl="1">
              <a:defRPr/>
            </a:pPr>
            <a:r>
              <a:rPr lang="en-US" dirty="0" smtClean="0"/>
              <a:t>Web-based tool (</a:t>
            </a:r>
            <a:r>
              <a:rPr lang="en-US" dirty="0" err="1" smtClean="0"/>
              <a:t>UmpleOnline</a:t>
            </a:r>
            <a:r>
              <a:rPr lang="en-US" dirty="0" smtClean="0"/>
              <a:t>) for demos and education</a:t>
            </a:r>
          </a:p>
          <a:p>
            <a:pPr lvl="1">
              <a:defRPr/>
            </a:pPr>
            <a:r>
              <a:rPr lang="en-US" dirty="0" smtClean="0"/>
              <a:t>Eclipse plugin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0DBE58B-5C48-5D40-9655-86482AE9554B}" type="slidenum">
              <a:rPr lang="en-US" altLang="x-none" sz="1400"/>
              <a:pPr/>
              <a:t>2</a:t>
            </a:fld>
            <a:endParaRPr lang="en-US" altLang="x-non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Declare signatures of a group of methods that must be implemented by various classes</a:t>
            </a:r>
          </a:p>
          <a:p>
            <a:endParaRPr lang="en-US" dirty="0"/>
          </a:p>
          <a:p>
            <a:r>
              <a:rPr lang="en-US" dirty="0" smtClean="0"/>
              <a:t>Also declared using the keyword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isA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r>
              <a:rPr lang="en-US" dirty="0" smtClean="0"/>
              <a:t>Essentially the same concept as in Java</a:t>
            </a:r>
          </a:p>
          <a:p>
            <a:endParaRPr lang="en-US" dirty="0"/>
          </a:p>
          <a:p>
            <a:r>
              <a:rPr lang="en-US" dirty="0" smtClean="0"/>
              <a:t>Let’s explore examples in the user manual 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244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User-Written </a:t>
            </a:r>
            <a:r>
              <a:rPr lang="en-US" dirty="0"/>
              <a:t>M</a:t>
            </a:r>
            <a:r>
              <a:rPr lang="en-US" dirty="0" smtClean="0"/>
              <a:t>ethods in Umple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can be added to any Umple code.</a:t>
            </a:r>
          </a:p>
          <a:p>
            <a:endParaRPr lang="en-US" dirty="0"/>
          </a:p>
          <a:p>
            <a:r>
              <a:rPr lang="en-US" dirty="0" smtClean="0"/>
              <a:t>Umple parses the signature only; the rest is passed to the generated code.</a:t>
            </a:r>
          </a:p>
          <a:p>
            <a:endParaRPr lang="en-US" dirty="0" smtClean="0"/>
          </a:p>
          <a:p>
            <a:r>
              <a:rPr lang="en-US" dirty="0" smtClean="0"/>
              <a:t>You can specify different bodies in different languages</a:t>
            </a:r>
          </a:p>
          <a:p>
            <a:endParaRPr lang="en-US" dirty="0"/>
          </a:p>
          <a:p>
            <a:r>
              <a:rPr lang="en-US" dirty="0" smtClean="0"/>
              <a:t>We will look at examples in the user manual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2: Building on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099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following URL for a little test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www.surveymonkey.com/r/Test1-UmpleIsrael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352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dynamic links among instances of classes</a:t>
            </a:r>
          </a:p>
          <a:p>
            <a:pPr lvl="1"/>
            <a:r>
              <a:rPr lang="en-US" dirty="0" smtClean="0"/>
              <a:t>Multiplicity symbols indicate </a:t>
            </a:r>
            <a:r>
              <a:rPr lang="en-US" i="1" dirty="0" smtClean="0"/>
              <a:t>how many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310491"/>
            <a:ext cx="5410200" cy="35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9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486974A-BCC7-5F4D-A556-5F5B44AFA11F}" type="slidenum">
              <a:rPr lang="en-US" altLang="x-none" sz="1400"/>
              <a:pPr/>
              <a:t>24</a:t>
            </a:fld>
            <a:endParaRPr lang="en-US" altLang="x-none" sz="140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Many-to-One </a:t>
            </a:r>
            <a:r>
              <a:rPr lang="en-GB" dirty="0">
                <a:cs typeface="+mj-cs"/>
              </a:rPr>
              <a:t>A</a:t>
            </a:r>
            <a:r>
              <a:rPr lang="en-GB" dirty="0" smtClean="0">
                <a:cs typeface="+mj-cs"/>
              </a:rPr>
              <a:t>ssociations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x-none" dirty="0" smtClean="0"/>
              <a:t>A </a:t>
            </a:r>
            <a:r>
              <a:rPr lang="en-GB" altLang="x-none" dirty="0"/>
              <a:t>company has many employees, </a:t>
            </a:r>
          </a:p>
          <a:p>
            <a:pPr lvl="1"/>
            <a:r>
              <a:rPr lang="en-GB" altLang="x-none" dirty="0"/>
              <a:t>An employee can only work for one company.</a:t>
            </a:r>
          </a:p>
          <a:p>
            <a:pPr lvl="2"/>
            <a:r>
              <a:rPr lang="en-GB" altLang="x-none" dirty="0"/>
              <a:t>This company will not store data about the moonlighting activities of employees! </a:t>
            </a:r>
          </a:p>
          <a:p>
            <a:pPr lvl="1"/>
            <a:r>
              <a:rPr lang="en-GB" altLang="x-none" dirty="0"/>
              <a:t>A company can have zero employees</a:t>
            </a:r>
          </a:p>
          <a:p>
            <a:pPr lvl="2"/>
            <a:r>
              <a:rPr lang="en-GB" altLang="x-none" dirty="0"/>
              <a:t>E.g. a </a:t>
            </a:r>
            <a:r>
              <a:rPr lang="en-GB" altLang="en-US" dirty="0"/>
              <a:t>‘</a:t>
            </a:r>
            <a:r>
              <a:rPr lang="en-GB" altLang="x-none" dirty="0"/>
              <a:t>shell</a:t>
            </a:r>
            <a:r>
              <a:rPr lang="en-GB" altLang="en-US" dirty="0"/>
              <a:t>’</a:t>
            </a:r>
            <a:r>
              <a:rPr lang="en-GB" altLang="x-none" dirty="0"/>
              <a:t> company</a:t>
            </a:r>
          </a:p>
          <a:p>
            <a:pPr lvl="1"/>
            <a:r>
              <a:rPr lang="en-GB" altLang="x-none" dirty="0"/>
              <a:t>It is not possible to be an employee unless you work for a company</a:t>
            </a:r>
            <a:endParaRPr lang="en-US" altLang="x-none" dirty="0"/>
          </a:p>
        </p:txBody>
      </p:sp>
      <p:sp>
        <p:nvSpPr>
          <p:cNvPr id="31750" name="AutoShape 6"/>
          <p:cNvSpPr>
            <a:spLocks noChangeAspect="1" noChangeArrowheads="1" noTextEdit="1"/>
          </p:cNvSpPr>
          <p:nvPr/>
        </p:nvSpPr>
        <p:spPr bwMode="auto">
          <a:xfrm>
            <a:off x="2362200" y="510540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462338" y="5416550"/>
            <a:ext cx="40481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517900" y="5257800"/>
            <a:ext cx="635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300">
                <a:solidFill>
                  <a:srgbClr val="000000"/>
                </a:solidFill>
                <a:latin typeface="Arial" charset="0"/>
              </a:rPr>
              <a:t>*</a:t>
            </a:r>
            <a:endParaRPr lang="en-US" altLang="x-none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165725" y="5105400"/>
            <a:ext cx="6604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7419975" y="5178425"/>
            <a:ext cx="17463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6" name="Rectangle 13"/>
          <p:cNvSpPr>
            <a:spLocks noChangeArrowheads="1"/>
          </p:cNvSpPr>
          <p:nvPr/>
        </p:nvSpPr>
        <p:spPr bwMode="auto">
          <a:xfrm>
            <a:off x="2371725" y="5151438"/>
            <a:ext cx="1081088" cy="530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7" name="Rectangle 14"/>
          <p:cNvSpPr>
            <a:spLocks noChangeArrowheads="1"/>
          </p:cNvSpPr>
          <p:nvPr/>
        </p:nvSpPr>
        <p:spPr bwMode="auto">
          <a:xfrm>
            <a:off x="2471738" y="5233988"/>
            <a:ext cx="839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400" b="1" dirty="0" smtClean="0">
                <a:solidFill>
                  <a:srgbClr val="000000"/>
                </a:solidFill>
                <a:latin typeface="Arial" charset="0"/>
              </a:rPr>
              <a:t>Employee</a:t>
            </a:r>
            <a:endParaRPr lang="en-US" altLang="x-none" dirty="0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7519988" y="5151438"/>
            <a:ext cx="1081087" cy="530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1759" name="Rectangle 16"/>
          <p:cNvSpPr>
            <a:spLocks noChangeArrowheads="1"/>
          </p:cNvSpPr>
          <p:nvPr/>
        </p:nvSpPr>
        <p:spPr bwMode="auto">
          <a:xfrm>
            <a:off x="7658100" y="5233988"/>
            <a:ext cx="809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400" b="1">
                <a:solidFill>
                  <a:srgbClr val="000000"/>
                </a:solidFill>
                <a:latin typeface="Arial" charset="0"/>
              </a:rPr>
              <a:t>Company</a:t>
            </a:r>
            <a:endParaRPr lang="en-US" altLang="x-none"/>
          </a:p>
        </p:txBody>
      </p:sp>
      <p:sp>
        <p:nvSpPr>
          <p:cNvPr id="31760" name="Rectangle 17"/>
          <p:cNvSpPr>
            <a:spLocks noChangeArrowheads="1"/>
          </p:cNvSpPr>
          <p:nvPr/>
        </p:nvSpPr>
        <p:spPr bwMode="auto">
          <a:xfrm>
            <a:off x="7327900" y="518160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3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Associations in Umple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lass Employee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lass Company {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name;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1 -- * Employee;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80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Referential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an instance on one side of the association changes</a:t>
            </a:r>
          </a:p>
          <a:p>
            <a:pPr lvl="1"/>
            <a:r>
              <a:rPr lang="en-US" dirty="0" smtClean="0"/>
              <a:t>The linked instances on the other side know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And vice-versa</a:t>
            </a:r>
          </a:p>
          <a:p>
            <a:pPr lvl="1"/>
            <a:endParaRPr lang="en-US" dirty="0"/>
          </a:p>
          <a:p>
            <a:r>
              <a:rPr lang="en-US" dirty="0" smtClean="0"/>
              <a:t>This is standard in Umple associations, which are bidirectional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004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Names (optional, in most cases)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229600" cy="5191472"/>
          </a:xfrm>
        </p:spPr>
        <p:txBody>
          <a:bodyPr/>
          <a:lstStyle/>
          <a:p>
            <a:r>
              <a:rPr lang="en-US" dirty="0" smtClean="0"/>
              <a:t>Allow you to better label either end of an association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class Person{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id;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class Company {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name;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1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employer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-- * Person </a:t>
            </a:r>
            <a:r>
              <a:rPr lang="en-US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220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6368472-4A35-7444-8B57-A468ADE13F52}" type="slidenum">
              <a:rPr lang="en-US" altLang="x-none" sz="1400"/>
              <a:pPr/>
              <a:t>28</a:t>
            </a:fld>
            <a:endParaRPr lang="en-US" altLang="x-none" sz="1400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Many-to-Many Associations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dirty="0" smtClean="0"/>
              <a:t>An assistant can work for many managers</a:t>
            </a:r>
          </a:p>
          <a:p>
            <a:pPr lvl="1">
              <a:defRPr/>
            </a:pPr>
            <a:r>
              <a:rPr lang="en-GB" dirty="0" smtClean="0"/>
              <a:t>A manager can have many assistants</a:t>
            </a:r>
          </a:p>
          <a:p>
            <a:pPr lvl="1">
              <a:defRPr/>
            </a:pPr>
            <a:r>
              <a:rPr lang="en-GB" dirty="0" smtClean="0"/>
              <a:t>Assistants can work in pools working for several managers</a:t>
            </a:r>
          </a:p>
          <a:p>
            <a:pPr lvl="1">
              <a:defRPr/>
            </a:pPr>
            <a:r>
              <a:rPr lang="en-GB" dirty="0" smtClean="0"/>
              <a:t>Managers can have a group of assistants</a:t>
            </a:r>
          </a:p>
          <a:p>
            <a:pPr lvl="1">
              <a:defRPr/>
            </a:pPr>
            <a:r>
              <a:rPr lang="en-GB" dirty="0" smtClean="0"/>
              <a:t>Some managers might have zero assistants. </a:t>
            </a:r>
          </a:p>
          <a:p>
            <a:pPr lvl="1">
              <a:defRPr/>
            </a:pPr>
            <a:r>
              <a:rPr lang="en-GB" dirty="0" smtClean="0"/>
              <a:t>Is it possible for an assistant to have, perhaps temporarily, zero managers?</a:t>
            </a:r>
            <a:endParaRPr lang="en-US" dirty="0" smtClean="0"/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1524000" y="4953000"/>
            <a:ext cx="7315200" cy="642938"/>
            <a:chOff x="960" y="3120"/>
            <a:chExt cx="4608" cy="405"/>
          </a:xfrm>
        </p:grpSpPr>
        <p:sp>
          <p:nvSpPr>
            <p:cNvPr id="33800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0" y="3120"/>
              <a:ext cx="460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>
              <a:off x="1771" y="3323"/>
              <a:ext cx="298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Rectangle 8"/>
            <p:cNvSpPr>
              <a:spLocks noChangeArrowheads="1"/>
            </p:cNvSpPr>
            <p:nvPr/>
          </p:nvSpPr>
          <p:spPr bwMode="auto">
            <a:xfrm>
              <a:off x="1838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3" name="Rectangle 9"/>
            <p:cNvSpPr>
              <a:spLocks noChangeArrowheads="1"/>
            </p:cNvSpPr>
            <p:nvPr/>
          </p:nvSpPr>
          <p:spPr bwMode="auto">
            <a:xfrm>
              <a:off x="4203" y="3336"/>
              <a:ext cx="5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000000"/>
                  </a:solidFill>
                  <a:latin typeface="Arial" charset="0"/>
                </a:rPr>
                <a:t>supervisor</a:t>
              </a:r>
              <a:endParaRPr lang="en-US" altLang="x-none"/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5" name="Rectangle 11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08" name="Rectangle 14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09" name="Rectangle 15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1" name="Rectangle 17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2" name="Rectangle 18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3" name="Rectangle 19"/>
            <p:cNvSpPr>
              <a:spLocks noChangeArrowheads="1"/>
            </p:cNvSpPr>
            <p:nvPr/>
          </p:nvSpPr>
          <p:spPr bwMode="auto">
            <a:xfrm>
              <a:off x="4636" y="3147"/>
              <a:ext cx="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altLang="x-none"/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4636" y="3147"/>
              <a:ext cx="67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5" name="Rectangle 21"/>
            <p:cNvSpPr>
              <a:spLocks noChangeArrowheads="1"/>
            </p:cNvSpPr>
            <p:nvPr/>
          </p:nvSpPr>
          <p:spPr bwMode="auto">
            <a:xfrm>
              <a:off x="4473" y="3147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500">
                  <a:solidFill>
                    <a:srgbClr val="000000"/>
                  </a:solidFill>
                  <a:latin typeface="Arial" charset="0"/>
                </a:rPr>
                <a:t>1..*</a:t>
              </a:r>
              <a:endParaRPr lang="en-US" altLang="x-none"/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967" y="3127"/>
              <a:ext cx="797" cy="391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1055" y="3188"/>
              <a:ext cx="5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600" b="1" dirty="0">
                  <a:latin typeface="Arial" charset="0"/>
                </a:rPr>
                <a:t>Assistant</a:t>
              </a: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4764" y="3127"/>
              <a:ext cx="797" cy="391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4892" y="3188"/>
              <a:ext cx="55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700" b="1">
                  <a:solidFill>
                    <a:srgbClr val="000000"/>
                  </a:solidFill>
                  <a:latin typeface="Arial" charset="0"/>
                </a:rPr>
                <a:t>Manager</a:t>
              </a:r>
              <a:endParaRPr lang="en-US" altLang="x-none"/>
            </a:p>
          </p:txBody>
        </p:sp>
      </p:grpSp>
      <p:sp>
        <p:nvSpPr>
          <p:cNvPr id="33799" name="TextBox 27"/>
          <p:cNvSpPr txBox="1">
            <a:spLocks noChangeArrowheads="1"/>
          </p:cNvSpPr>
          <p:nvPr/>
        </p:nvSpPr>
        <p:spPr bwMode="auto">
          <a:xfrm>
            <a:off x="7380288" y="5805488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3" invalidUrl="http://try.umple.org/?text=class Assistant {}&#10;&#10;class Manager {&#10;  1..* supervisor -- * Assistant;&#10;}//$?[End_of_model]$?&#10;&#10;class Assistant&#10;{&#10;  position 49 30 109 45;&#10;}&#10;&#10;class Manager&#10;{&#10;  position 73 127 109 45;&#10;}"/>
              </a:rPr>
              <a:t>Open in Umple</a:t>
            </a:r>
            <a:endParaRPr lang="en-US" altLang="x-none" sz="1800"/>
          </a:p>
        </p:txBody>
      </p:sp>
    </p:spTree>
    <p:extLst>
      <p:ext uri="{BB962C8B-B14F-4D97-AF65-F5344CB8AC3E}">
        <p14:creationId xmlns:p14="http://schemas.microsoft.com/office/powerpoint/2010/main" val="13912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FC7530E-E5F0-1F41-8418-0174E5FDB314}" type="slidenum">
              <a:rPr lang="en-US" altLang="x-none" sz="1400"/>
              <a:pPr/>
              <a:t>29</a:t>
            </a:fld>
            <a:endParaRPr lang="en-US" altLang="x-none" sz="1400"/>
          </a:p>
        </p:txBody>
      </p:sp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One-to-One </a:t>
            </a:r>
            <a:r>
              <a:rPr lang="en-GB" dirty="0">
                <a:cs typeface="+mj-cs"/>
              </a:rPr>
              <a:t>A</a:t>
            </a:r>
            <a:r>
              <a:rPr lang="en-GB" dirty="0" smtClean="0">
                <a:cs typeface="+mj-cs"/>
              </a:rPr>
              <a:t>ssociations (Use </a:t>
            </a:r>
            <a:r>
              <a:rPr lang="en-GB" dirty="0">
                <a:cs typeface="+mj-cs"/>
              </a:rPr>
              <a:t>C</a:t>
            </a:r>
            <a:r>
              <a:rPr lang="en-GB" dirty="0" smtClean="0">
                <a:cs typeface="+mj-cs"/>
              </a:rPr>
              <a:t>autiously)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dirty="0" smtClean="0"/>
              <a:t>For each company, there is exactly one board of directors</a:t>
            </a:r>
          </a:p>
          <a:p>
            <a:pPr lvl="1">
              <a:defRPr/>
            </a:pPr>
            <a:r>
              <a:rPr lang="en-GB" dirty="0" smtClean="0"/>
              <a:t>A board is the board of only one company</a:t>
            </a:r>
          </a:p>
          <a:p>
            <a:pPr lvl="1">
              <a:defRPr/>
            </a:pPr>
            <a:r>
              <a:rPr lang="en-GB" dirty="0" smtClean="0"/>
              <a:t>A company must always have a board</a:t>
            </a:r>
          </a:p>
          <a:p>
            <a:pPr lvl="1">
              <a:defRPr/>
            </a:pPr>
            <a:r>
              <a:rPr lang="en-GB" dirty="0" smtClean="0"/>
              <a:t>A board must always be of some company</a:t>
            </a:r>
            <a:r>
              <a:rPr lang="en-US" dirty="0" smtClean="0"/>
              <a:t> </a:t>
            </a:r>
          </a:p>
        </p:txBody>
      </p:sp>
      <p:grpSp>
        <p:nvGrpSpPr>
          <p:cNvPr id="35846" name="Group 1031"/>
          <p:cNvGrpSpPr>
            <a:grpSpLocks/>
          </p:cNvGrpSpPr>
          <p:nvPr/>
        </p:nvGrpSpPr>
        <p:grpSpPr bwMode="auto">
          <a:xfrm>
            <a:off x="1600200" y="4432300"/>
            <a:ext cx="6781800" cy="596900"/>
            <a:chOff x="1056" y="2640"/>
            <a:chExt cx="4272" cy="376"/>
          </a:xfrm>
        </p:grpSpPr>
        <p:pic>
          <p:nvPicPr>
            <p:cNvPr id="279556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640"/>
              <a:ext cx="4272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49" name="Rectangle 1029"/>
            <p:cNvSpPr>
              <a:spLocks noChangeArrowheads="1"/>
            </p:cNvSpPr>
            <p:nvPr/>
          </p:nvSpPr>
          <p:spPr bwMode="auto">
            <a:xfrm>
              <a:off x="4118" y="268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x-none"/>
            </a:p>
          </p:txBody>
        </p:sp>
        <p:sp>
          <p:nvSpPr>
            <p:cNvPr id="35850" name="Rectangle 1030"/>
            <p:cNvSpPr>
              <a:spLocks noChangeArrowheads="1"/>
            </p:cNvSpPr>
            <p:nvPr/>
          </p:nvSpPr>
          <p:spPr bwMode="auto">
            <a:xfrm>
              <a:off x="1862" y="2659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3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x-none"/>
            </a:p>
          </p:txBody>
        </p:sp>
      </p:grp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7308850" y="5661025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Company {}&#10;class BoardOfDirectors {}&#10;&#10;association {&#10;  1 Company -- 1 BoardOfDirectors;&#10;}//$?[End_of_model]$?&#10;&#10;class Company&#10;{&#10;  position 50 30 109 45;&#10;}&#10;&#10;class BoardOfDirectors&#10;{&#10;  position 50 130 109 45;&#10;}"/>
              </a:rPr>
              <a:t>Open in Umple</a:t>
            </a:r>
            <a:endParaRPr lang="en-US" altLang="x-none" sz="1800"/>
          </a:p>
        </p:txBody>
      </p:sp>
    </p:spTree>
    <p:extLst>
      <p:ext uri="{BB962C8B-B14F-4D97-AF65-F5344CB8AC3E}">
        <p14:creationId xmlns:p14="http://schemas.microsoft.com/office/powerpoint/2010/main" val="18805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Entry-point: </a:t>
            </a:r>
            <a:r>
              <a:rPr lang="en-US" dirty="0" smtClean="0">
                <a:hlinkClick r:id="rId2"/>
              </a:rPr>
              <a:t>http://umple.org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Github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github.com/umple/umple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These </a:t>
            </a:r>
            <a:r>
              <a:rPr lang="en-US" dirty="0" smtClean="0"/>
              <a:t>slides (more to be added for final day): </a:t>
            </a:r>
            <a:r>
              <a:rPr lang="en-US" dirty="0">
                <a:hlinkClick r:id="rId4"/>
              </a:rPr>
              <a:t>http://www.site.uottawa.ca/~</a:t>
            </a:r>
            <a:r>
              <a:rPr lang="en-US" dirty="0" smtClean="0">
                <a:hlinkClick r:id="rId4"/>
              </a:rPr>
              <a:t>tcl/tmp/UmpleMiniCourse/</a:t>
            </a:r>
            <a:endParaRPr lang="en-US" dirty="0" smtClean="0"/>
          </a:p>
          <a:p>
            <a:pPr lvl="1"/>
            <a:r>
              <a:rPr lang="en-US" sz="3000" dirty="0"/>
              <a:t>Or </a:t>
            </a:r>
            <a:r>
              <a:rPr lang="en-US" sz="3000" dirty="0">
                <a:hlinkClick r:id="rId5"/>
              </a:rPr>
              <a:t>http://</a:t>
            </a:r>
            <a:r>
              <a:rPr lang="en-US" sz="3000" dirty="0" smtClean="0">
                <a:hlinkClick r:id="rId5"/>
              </a:rPr>
              <a:t>bit.ly/2r8eHEv</a:t>
            </a:r>
            <a:r>
              <a:rPr lang="en-US" sz="3000" dirty="0" smtClean="0"/>
              <a:t>   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9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DBEDC7F-987A-8248-92AC-4D14FC26E8CC}" type="slidenum">
              <a:rPr lang="en-US" altLang="x-none" sz="1400"/>
              <a:pPr/>
              <a:t>30</a:t>
            </a:fld>
            <a:endParaRPr lang="en-US" altLang="x-none" sz="1400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Typical Erroneous Use of One-to-One</a:t>
            </a:r>
            <a:endParaRPr lang="en-US" dirty="0" smtClean="0">
              <a:cs typeface="+mj-cs"/>
            </a:endParaRP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315200" cy="4800600"/>
          </a:xfrm>
        </p:spPr>
        <p:txBody>
          <a:bodyPr/>
          <a:lstStyle/>
          <a:p>
            <a:pPr marL="0" indent="0" defTabSz="952500">
              <a:tabLst>
                <a:tab pos="1625600" algn="l"/>
                <a:tab pos="5143500" algn="l"/>
              </a:tabLst>
              <a:defRPr/>
            </a:pPr>
            <a:endParaRPr lang="en-US" sz="2000" dirty="0" smtClean="0">
              <a:cs typeface="+mn-cs"/>
            </a:endParaRPr>
          </a:p>
          <a:p>
            <a:pPr marL="0" indent="0" defTabSz="952500">
              <a:tabLst>
                <a:tab pos="1625600" algn="l"/>
                <a:tab pos="5143500" algn="l"/>
              </a:tabLst>
              <a:defRPr/>
            </a:pPr>
            <a:r>
              <a:rPr lang="en-US" sz="2000" dirty="0" smtClean="0">
                <a:cs typeface="+mn-cs"/>
              </a:rPr>
              <a:t>	Avoid this                                do this</a:t>
            </a:r>
          </a:p>
        </p:txBody>
      </p:sp>
      <p:pic>
        <p:nvPicPr>
          <p:cNvPr id="269323" name="Picture 1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43200"/>
            <a:ext cx="5548313" cy="1901825"/>
          </a:xfrm>
        </p:spPr>
      </p:pic>
    </p:spTree>
    <p:extLst>
      <p:ext uri="{BB962C8B-B14F-4D97-AF65-F5344CB8AC3E}">
        <p14:creationId xmlns:p14="http://schemas.microsoft.com/office/powerpoint/2010/main" val="13839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Umple Mini-Course Part 1: The Basics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E72D64F-BDA1-9345-9448-27D0C14379DD}" type="slidenum">
              <a:rPr lang="en-US" altLang="x-none" sz="1400"/>
              <a:pPr/>
              <a:t>31</a:t>
            </a:fld>
            <a:endParaRPr lang="en-US" altLang="x-none" sz="140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Unidirectional Associations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08720"/>
            <a:ext cx="8447856" cy="5263480"/>
          </a:xfrm>
        </p:spPr>
        <p:txBody>
          <a:bodyPr/>
          <a:lstStyle/>
          <a:p>
            <a:pPr marL="0" indent="0">
              <a:defRPr/>
            </a:pPr>
            <a:r>
              <a:rPr lang="en-GB" sz="2000" dirty="0" smtClean="0">
                <a:cs typeface="+mn-cs"/>
              </a:rPr>
              <a:t>Associations are by default </a:t>
            </a:r>
            <a:r>
              <a:rPr lang="en-GB" sz="2000" i="1" dirty="0" smtClean="0">
                <a:cs typeface="+mn-cs"/>
              </a:rPr>
              <a:t>bi-directional</a:t>
            </a:r>
            <a:r>
              <a:rPr lang="en-US" sz="2000" dirty="0" smtClean="0">
                <a:cs typeface="+mn-cs"/>
              </a:rPr>
              <a:t> </a:t>
            </a:r>
          </a:p>
          <a:p>
            <a:pPr marL="0" indent="0">
              <a:defRPr/>
            </a:pPr>
            <a:endParaRPr lang="en-GB" sz="2000" dirty="0" smtClean="0">
              <a:cs typeface="+mn-cs"/>
            </a:endParaRPr>
          </a:p>
          <a:p>
            <a:pPr marL="0" indent="0">
              <a:defRPr/>
            </a:pPr>
            <a:r>
              <a:rPr lang="en-GB" sz="2200" dirty="0" smtClean="0">
                <a:cs typeface="+mn-cs"/>
              </a:rPr>
              <a:t>It is possible to limit the direction of an association by adding an arrow at one end</a:t>
            </a:r>
            <a:r>
              <a:rPr lang="en-US" sz="2200" dirty="0" smtClean="0">
                <a:cs typeface="+mn-cs"/>
              </a:rPr>
              <a:t> </a:t>
            </a:r>
          </a:p>
          <a:p>
            <a:pPr marL="0" indent="0">
              <a:defRPr/>
            </a:pPr>
            <a:endParaRPr lang="en-US" sz="2200" dirty="0">
              <a:cs typeface="+mn-cs"/>
            </a:endParaRPr>
          </a:p>
          <a:p>
            <a:pPr marL="0" indent="0">
              <a:defRPr/>
            </a:pPr>
            <a:r>
              <a:rPr lang="en-US" sz="2200" dirty="0" smtClean="0">
                <a:cs typeface="+mn-cs"/>
              </a:rPr>
              <a:t>In the following unidirectional association</a:t>
            </a:r>
          </a:p>
          <a:p>
            <a:pPr marL="461963" lvl="2" indent="0">
              <a:defRPr/>
            </a:pPr>
            <a:r>
              <a:rPr lang="en-US" sz="2200" dirty="0">
                <a:cs typeface="+mn-cs"/>
              </a:rPr>
              <a:t> </a:t>
            </a:r>
            <a:r>
              <a:rPr lang="en-US" sz="2200" dirty="0" smtClean="0">
                <a:cs typeface="+mn-cs"/>
              </a:rPr>
              <a:t>A Day knows about its notes, but a Note does not know which Day is belongs to</a:t>
            </a:r>
          </a:p>
          <a:p>
            <a:pPr marL="461963" lvl="2" indent="0">
              <a:defRPr/>
            </a:pPr>
            <a:r>
              <a:rPr lang="en-US" sz="2200" dirty="0" smtClean="0">
                <a:cs typeface="+mn-cs"/>
              </a:rPr>
              <a:t>Note remains ‘uncoupled’ and can be used in other contexts</a:t>
            </a:r>
          </a:p>
          <a:p>
            <a:pPr marL="461963" lvl="2" indent="0">
              <a:defRPr/>
            </a:pPr>
            <a:endParaRPr lang="en-US" sz="2000" dirty="0" smtClean="0">
              <a:cs typeface="+mn-cs"/>
            </a:endParaRPr>
          </a:p>
          <a:p>
            <a:pPr marL="0" indent="0"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Day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*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1 Note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indent="0">
              <a:defRPr/>
            </a:pP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Note {}</a:t>
            </a:r>
          </a:p>
          <a:p>
            <a:pPr marL="292100" indent="-292100">
              <a:buFontTx/>
              <a:buChar char="•"/>
              <a:defRPr/>
            </a:pPr>
            <a:endParaRPr lang="en-US" sz="2000" dirty="0" smtClean="0">
              <a:cs typeface="+mn-cs"/>
            </a:endParaRPr>
          </a:p>
        </p:txBody>
      </p:sp>
      <p:pic>
        <p:nvPicPr>
          <p:cNvPr id="140320" name="Picture 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4745906"/>
            <a:ext cx="4343400" cy="758825"/>
          </a:xfrm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7308850" y="5732463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Day {&#10;  * -&gt; 1 Note;&#10;}&#10;&#10;class Note {}//$?[End_of_model]$?&#10;&#10;class Day&#10;{&#10;  position 50 31 109 45;&#10;  position.association Day__Note 30,46 30,0;&#10;}&#10;&#10;class Note&#10;{&#10;  position 50 131 109 45;&#10;}"/>
              </a:rPr>
              <a:t>Open in Umple</a:t>
            </a:r>
            <a:endParaRPr lang="en-US" altLang="x-none" sz="1800"/>
          </a:p>
        </p:txBody>
      </p:sp>
    </p:spTree>
    <p:extLst>
      <p:ext uri="{BB962C8B-B14F-4D97-AF65-F5344CB8AC3E}">
        <p14:creationId xmlns:p14="http://schemas.microsoft.com/office/powerpoint/2010/main" val="17954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1CC682-7043-C541-85EB-F34E2E642CB8}" type="slidenum">
              <a:rPr lang="en-US" altLang="x-none" sz="1400"/>
              <a:pPr/>
              <a:t>32</a:t>
            </a:fld>
            <a:endParaRPr lang="en-US" altLang="x-none" sz="14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Association Classes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43000"/>
            <a:ext cx="8066856" cy="5029200"/>
          </a:xfrm>
        </p:spPr>
        <p:txBody>
          <a:bodyPr/>
          <a:lstStyle/>
          <a:p>
            <a:pPr>
              <a:defRPr/>
            </a:pPr>
            <a:r>
              <a:rPr lang="en-GB" sz="2200" dirty="0" smtClean="0"/>
              <a:t>Sometimes, an attribute that concerns two associated classes cannot be placed in either of the classes</a:t>
            </a:r>
            <a:r>
              <a:rPr lang="en-US" sz="2200" dirty="0" smtClean="0"/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200" dirty="0" smtClean="0"/>
              <a:t>The following are nearly equivalent</a:t>
            </a:r>
          </a:p>
          <a:p>
            <a:pPr lvl="1">
              <a:defRPr/>
            </a:pPr>
            <a:r>
              <a:rPr lang="en-US" sz="2200" dirty="0" smtClean="0"/>
              <a:t>The only difference:</a:t>
            </a:r>
          </a:p>
          <a:p>
            <a:pPr lvl="2">
              <a:defRPr/>
            </a:pPr>
            <a:r>
              <a:rPr lang="en-US" sz="2200" dirty="0" smtClean="0"/>
              <a:t>in the association class there can be only a </a:t>
            </a:r>
            <a:r>
              <a:rPr lang="en-US" sz="2200" i="1" dirty="0" smtClean="0"/>
              <a:t>single</a:t>
            </a:r>
            <a:r>
              <a:rPr lang="en-US" sz="2200" dirty="0" smtClean="0"/>
              <a:t> registration of a given Student in a </a:t>
            </a:r>
            <a:r>
              <a:rPr lang="en-US" sz="2200" dirty="0" err="1" smtClean="0"/>
              <a:t>CourseSection</a:t>
            </a:r>
            <a:endParaRPr lang="en-US" sz="2200" dirty="0" smtClean="0"/>
          </a:p>
        </p:txBody>
      </p:sp>
      <p:pic>
        <p:nvPicPr>
          <p:cNvPr id="136246" name="Picture 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738032"/>
            <a:ext cx="3695700" cy="1471613"/>
          </a:xfrm>
        </p:spPr>
      </p:pic>
      <p:pic>
        <p:nvPicPr>
          <p:cNvPr id="136249" name="Picture 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922363"/>
            <a:ext cx="4972050" cy="785812"/>
          </a:xfrm>
        </p:spPr>
      </p:pic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5037931" y="2413733"/>
            <a:ext cx="388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 dirty="0">
                <a:hlinkClick r:id="rId5" invalidUrl="http://try.umple.org/?text=class Student {}&#10;class CourseSection {}&#10;class Registration {&#10;  * -- 1 Student;&#10;  * -- 1 CourseSection;&#10;}//$?[End_of_model]$?&#10;&#10;class Student&#10;{&#10;  position 50 30 109 45;&#10;}&#10;&#10;class CourseSection&#10;{&#10;  position 97 203 109 45;&#10;}&#10;&#10;class Registration&#10;{&#10;  position 67 123 109 45;&#10;  position.association CourseSection__Registration 84,45 29,0;&#10;}"/>
              </a:rPr>
              <a:t>Open </a:t>
            </a:r>
            <a:r>
              <a:rPr lang="en-US" altLang="x-none" sz="1800" dirty="0" smtClean="0">
                <a:hlinkClick r:id="rId6" invalidUrl="http://try.umple.org/?text=class Student {}class CourseSection {}class Registration {  * -- 1 Student;  * -- 1 CourseSection;}//$?[End_of_model]$?class Student{  position 50 30 109 45;}class CourseSection{  position 97 203 109 45;}class Registration{  position 67 123 109 45;  position.association CourseSection__Registration 84,45 29,0;}"/>
              </a:rPr>
              <a:t>in </a:t>
            </a:r>
            <a:r>
              <a:rPr lang="en-US" altLang="x-none" sz="1800" dirty="0">
                <a:hlinkClick r:id="rId7" invalidUrl="http://try.umple.org/?text=class Student {}&#10;class CourseSection {}&#10;class Registration {&#10;  * -- 1 Student;&#10;  * -- 1 CourseSection;&#10;}//$?[End_of_model]$?&#10;&#10;class Student&#10;{&#10;  position 50 30 109 45;&#10;}&#10;&#10;class CourseSection&#10;{&#10;  position 97 203 109 45;&#10;}&#10;&#10;class Registration&#10;{&#10;  position 67 123 109 45;&#10;  position.association CourseSection__Registration 84,45 29,0;&#10;}"/>
              </a:rPr>
              <a:t>Umple</a:t>
            </a:r>
            <a:r>
              <a:rPr lang="en-US" altLang="x-none" sz="1800" dirty="0"/>
              <a:t> and </a:t>
            </a:r>
            <a:r>
              <a:rPr lang="en-US" altLang="x-none" sz="1800" dirty="0">
                <a:hlinkClick r:id="rId8"/>
              </a:rPr>
              <a:t>extended example</a:t>
            </a:r>
            <a:endParaRPr lang="en-US" altLang="x-none" sz="1800" dirty="0"/>
          </a:p>
        </p:txBody>
      </p:sp>
    </p:spTree>
    <p:extLst>
      <p:ext uri="{BB962C8B-B14F-4D97-AF65-F5344CB8AC3E}">
        <p14:creationId xmlns:p14="http://schemas.microsoft.com/office/powerpoint/2010/main" val="4078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01CC682-7043-C541-85EB-F34E2E642CB8}" type="slidenum">
              <a:rPr lang="en-US" altLang="x-none" sz="1400"/>
              <a:pPr/>
              <a:t>33</a:t>
            </a:fld>
            <a:endParaRPr lang="en-US" altLang="x-none" sz="14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Association Classes</a:t>
            </a:r>
            <a:r>
              <a:rPr lang="en-US" dirty="0" smtClean="0">
                <a:cs typeface="+mj-cs"/>
              </a:rPr>
              <a:t> (cont.)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43000"/>
            <a:ext cx="8066856" cy="50292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Umple code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Student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{}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CourseSection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{}</a:t>
            </a:r>
          </a:p>
          <a:p>
            <a:pPr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associationClass</a:t>
            </a:r>
            <a:r>
              <a:rPr lang="en-US" sz="2000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Registration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*  Student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*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CourseSection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Open in UmpleOnline, and then generate code</a:t>
            </a:r>
          </a:p>
        </p:txBody>
      </p:sp>
    </p:spTree>
    <p:extLst>
      <p:ext uri="{BB962C8B-B14F-4D97-AF65-F5344CB8AC3E}">
        <p14:creationId xmlns:p14="http://schemas.microsoft.com/office/powerpoint/2010/main" val="8824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881AAB0-E71E-BF4E-B3B7-03C92E926231}" type="slidenum">
              <a:rPr lang="en-US" altLang="x-none" sz="1400"/>
              <a:pPr/>
              <a:t>34</a:t>
            </a:fld>
            <a:endParaRPr lang="en-US" altLang="x-none" sz="140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Reflexive Associations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43000"/>
            <a:ext cx="7994848" cy="5029200"/>
          </a:xfrm>
        </p:spPr>
        <p:txBody>
          <a:bodyPr/>
          <a:lstStyle/>
          <a:p>
            <a:pPr>
              <a:defRPr/>
            </a:pPr>
            <a:r>
              <a:rPr lang="en-GB" sz="2200" dirty="0" smtClean="0"/>
              <a:t>An association that connects a class to itself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class Course </a:t>
            </a: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* </a:t>
            </a:r>
            <a:r>
              <a:rPr lang="en-GB" sz="20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self</a:t>
            </a:r>
            <a:r>
              <a:rPr lang="en-GB" sz="20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GB" sz="2000" dirty="0" err="1">
                <a:latin typeface="Courier New" charset="0"/>
                <a:ea typeface="Courier New" charset="0"/>
                <a:cs typeface="Courier New" charset="0"/>
              </a:rPr>
              <a:t>isMutuallyExclusiveWith</a:t>
            </a: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; // Symmetric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defRPr/>
            </a:pPr>
            <a:endParaRPr lang="en-GB" sz="20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association {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GB" sz="2000" dirty="0">
                <a:latin typeface="Courier New" charset="0"/>
                <a:ea typeface="Courier New" charset="0"/>
                <a:cs typeface="Courier New" charset="0"/>
              </a:rPr>
              <a:t>* Course successor -- * Course prerequisite</a:t>
            </a: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en-GB" sz="20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</a:p>
        </p:txBody>
      </p:sp>
      <p:pic>
        <p:nvPicPr>
          <p:cNvPr id="138280" name="Picture 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700808"/>
            <a:ext cx="5181600" cy="1463675"/>
          </a:xfrm>
        </p:spPr>
      </p:pic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7164288" y="5661025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Course {   * self isMutuallyExclusiveWith;}association {     * Course successor -- * Course prerequisite;}//$?[End_of_model]$?class Course{  position 122 25 109 45;}"/>
              </a:rPr>
              <a:t>Open in Umple</a:t>
            </a:r>
            <a:endParaRPr lang="en-US" altLang="x-none" sz="1800"/>
          </a:p>
        </p:txBody>
      </p:sp>
    </p:spTree>
    <p:extLst>
      <p:ext uri="{BB962C8B-B14F-4D97-AF65-F5344CB8AC3E}">
        <p14:creationId xmlns:p14="http://schemas.microsoft.com/office/powerpoint/2010/main" val="523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Hierarchies of Instances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229600" cy="5029200"/>
          </a:xfrm>
        </p:spPr>
        <p:txBody>
          <a:bodyPr/>
          <a:lstStyle/>
          <a:p>
            <a:r>
              <a:rPr lang="en-US" dirty="0" smtClean="0"/>
              <a:t>Either:</a:t>
            </a:r>
          </a:p>
          <a:p>
            <a:pPr lvl="1"/>
            <a:r>
              <a:rPr lang="en-US" dirty="0" smtClean="0"/>
              <a:t>Use a reflexive 1 -- * association</a:t>
            </a:r>
          </a:p>
          <a:p>
            <a:pPr lvl="1"/>
            <a:r>
              <a:rPr lang="en-US" dirty="0" smtClean="0"/>
              <a:t>Or use the </a:t>
            </a:r>
            <a:r>
              <a:rPr lang="en-US" i="1" dirty="0" smtClean="0"/>
              <a:t>composite pattern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class Employee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name;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class Manager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Employee;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0..1 -- * Employee subordinate;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Class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OrdinaryEmployee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isA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 Employee;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3169-B429-4E4D-BE7A-B093D49A5FED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59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Modeling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class diagram for the following. If you think there are key requirements missing, then add them.</a:t>
            </a:r>
          </a:p>
          <a:p>
            <a:endParaRPr lang="en-US" dirty="0"/>
          </a:p>
          <a:p>
            <a:r>
              <a:rPr lang="en-US" dirty="0" smtClean="0"/>
              <a:t>1. A building can have many floors and several elevators. Each elevator serves a set of floors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A football (soccer) team has players. Each player plays a position. The team plays some games against other teams during each season. The system needs to record who scored goals, and the score of each game.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0933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after First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371600"/>
            <a:ext cx="8136904" cy="4800600"/>
          </a:xfrm>
        </p:spPr>
        <p:txBody>
          <a:bodyPr/>
          <a:lstStyle/>
          <a:p>
            <a:r>
              <a:rPr lang="en-US" dirty="0" smtClean="0"/>
              <a:t>Model the following in Umple:</a:t>
            </a:r>
          </a:p>
          <a:p>
            <a:endParaRPr lang="en-US" dirty="0"/>
          </a:p>
          <a:p>
            <a:r>
              <a:rPr lang="en-US" dirty="0" smtClean="0"/>
              <a:t>A bus company has a set of busses of three different types. Each type has a different capacity. The company runs busses on various routes. Each route stops at a set of routes. Some routes run every n minutes from a start time to a stop time each day, other than holidays. Other routes run at specific times. </a:t>
            </a:r>
          </a:p>
          <a:p>
            <a:endParaRPr lang="en-US" dirty="0" smtClean="0"/>
          </a:p>
          <a:p>
            <a:r>
              <a:rPr lang="en-US" dirty="0" smtClean="0"/>
              <a:t>Write some Umple code (Java methods) to create some instances of your each of your classes and then print out the results.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3169-B429-4E4D-BE7A-B093D49A5FED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068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Submit your Bus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371600"/>
            <a:ext cx="8136904" cy="4800600"/>
          </a:xfrm>
        </p:spPr>
        <p:txBody>
          <a:bodyPr/>
          <a:lstStyle/>
          <a:p>
            <a:r>
              <a:rPr lang="en-US" dirty="0" smtClean="0"/>
              <a:t>1. Write </a:t>
            </a:r>
            <a:r>
              <a:rPr lang="en-US" dirty="0"/>
              <a:t>the Umple code and compile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2. Run the system and after it works save the output as a text file</a:t>
            </a:r>
            <a:endParaRPr lang="en-US" dirty="0"/>
          </a:p>
          <a:p>
            <a:r>
              <a:rPr lang="en-US" dirty="0" smtClean="0"/>
              <a:t>3. Generate </a:t>
            </a:r>
            <a:r>
              <a:rPr lang="en-US" dirty="0"/>
              <a:t>a </a:t>
            </a:r>
            <a:r>
              <a:rPr lang="en-US" dirty="0" err="1"/>
              <a:t>graphviz</a:t>
            </a:r>
            <a:r>
              <a:rPr lang="en-US" dirty="0"/>
              <a:t> class </a:t>
            </a:r>
            <a:r>
              <a:rPr lang="en-US" dirty="0" smtClean="0"/>
              <a:t>diagram </a:t>
            </a:r>
            <a:r>
              <a:rPr lang="en-US" dirty="0"/>
              <a:t>and save as </a:t>
            </a:r>
            <a:r>
              <a:rPr lang="en-US" dirty="0" smtClean="0"/>
              <a:t>a file too</a:t>
            </a:r>
            <a:endParaRPr lang="en-US" dirty="0"/>
          </a:p>
          <a:p>
            <a:r>
              <a:rPr lang="en-US" dirty="0" smtClean="0"/>
              <a:t>4. Create </a:t>
            </a:r>
            <a:r>
              <a:rPr lang="en-US" dirty="0"/>
              <a:t>a zip file with: Umple code + </a:t>
            </a:r>
            <a:r>
              <a:rPr lang="en-US" dirty="0" smtClean="0"/>
              <a:t>diagram </a:t>
            </a:r>
            <a:r>
              <a:rPr lang="en-US" dirty="0"/>
              <a:t>+ text file</a:t>
            </a:r>
          </a:p>
          <a:p>
            <a:endParaRPr lang="en-US" dirty="0"/>
          </a:p>
          <a:p>
            <a:r>
              <a:rPr lang="en-US" dirty="0"/>
              <a:t>Submit </a:t>
            </a:r>
            <a:r>
              <a:rPr lang="en-US" dirty="0" smtClean="0"/>
              <a:t>the zip file to </a:t>
            </a:r>
            <a:r>
              <a:rPr lang="en-US" dirty="0"/>
              <a:t>the following link: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bit.ly/2r0ynvq</a:t>
            </a:r>
            <a:r>
              <a:rPr lang="en-US" dirty="0" smtClean="0"/>
              <a:t> </a:t>
            </a:r>
          </a:p>
          <a:p>
            <a:r>
              <a:rPr lang="en-US" dirty="0" smtClean="0"/>
              <a:t> or</a:t>
            </a:r>
            <a:endParaRPr lang="en-US" dirty="0"/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www.dropbox.com/request/HcOJzhfuZmXmhDuzmAMx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3169-B429-4E4D-BE7A-B093D49A5FED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4269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397668A-7944-BF4B-8BCC-CDEFAC3631A8}" type="slidenum">
              <a:rPr lang="en-US" altLang="x-none" sz="1400"/>
              <a:pPr/>
              <a:t>39</a:t>
            </a:fld>
            <a:endParaRPr lang="en-US" altLang="x-none" sz="140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Avoiding Unnecessary Generalizations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572000" y="4572000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Inappropriate hierarchy of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Classes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What should the model be?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44476" name="Picture 9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95400"/>
            <a:ext cx="7696200" cy="3048000"/>
          </a:xfrm>
        </p:spPr>
      </p:pic>
      <p:sp>
        <p:nvSpPr>
          <p:cNvPr id="8" name="TextBox 7"/>
          <p:cNvSpPr txBox="1"/>
          <p:nvPr/>
        </p:nvSpPr>
        <p:spPr>
          <a:xfrm>
            <a:off x="0" y="59323"/>
            <a:ext cx="673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Skip the next 6 slides if time is short: Students read at home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1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521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ＭＳ Ｐゴシック" charset="0"/>
              </a:rPr>
              <a:t>The User </a:t>
            </a:r>
            <a:r>
              <a:rPr lang="en-US" dirty="0"/>
              <a:t>M</a:t>
            </a:r>
            <a:r>
              <a:rPr lang="en-US" dirty="0" smtClean="0">
                <a:ea typeface="+mj-ea"/>
                <a:cs typeface="ＭＳ Ｐゴシック" charset="0"/>
              </a:rPr>
              <a:t>anual and Hello World</a:t>
            </a:r>
            <a:endParaRPr lang="en-US" dirty="0">
              <a:ea typeface="+mj-ea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5028"/>
            <a:ext cx="8229600" cy="507717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Go to </a:t>
            </a:r>
            <a:r>
              <a:rPr lang="en-US" dirty="0" smtClean="0">
                <a:ea typeface="+mn-ea"/>
                <a:cs typeface="ＭＳ Ｐゴシック" charset="0"/>
                <a:hlinkClick r:id="rId3"/>
              </a:rPr>
              <a:t>http://helloworld.umple.org</a:t>
            </a:r>
            <a:endParaRPr lang="en-US" dirty="0" smtClean="0">
              <a:ea typeface="+mn-ea"/>
              <a:cs typeface="ＭＳ Ｐゴシック" charset="0"/>
            </a:endParaRP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Look at the first example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Observe: just a plain method</a:t>
            </a: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473E16AA-0B39-634C-B5FC-F642B66C85E6}" type="slidenum">
              <a:rPr lang="en-US" altLang="x-none" sz="1400"/>
              <a:pPr/>
              <a:t>4</a:t>
            </a:fld>
            <a:endParaRPr lang="en-US" altLang="x-none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37" y="2852936"/>
            <a:ext cx="6974640" cy="3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E4579FE-CA80-624F-A13D-F44A9757E305}" type="slidenum">
              <a:rPr lang="en-US" altLang="x-none" sz="1400"/>
              <a:pPr/>
              <a:t>40</a:t>
            </a:fld>
            <a:endParaRPr lang="en-US" altLang="x-none" sz="1400"/>
          </a:p>
        </p:txBody>
      </p:sp>
      <p:sp>
        <p:nvSpPr>
          <p:cNvPr id="312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Avoiding Unnecessary </a:t>
            </a:r>
            <a:r>
              <a:rPr lang="en-GB" dirty="0">
                <a:cs typeface="+mj-cs"/>
              </a:rPr>
              <a:t>G</a:t>
            </a:r>
            <a:r>
              <a:rPr lang="en-GB" dirty="0" smtClean="0">
                <a:cs typeface="+mj-cs"/>
              </a:rPr>
              <a:t>eneralizations (</a:t>
            </a:r>
            <a:r>
              <a:rPr lang="en-US" dirty="0" err="1" smtClean="0">
                <a:cs typeface="+mj-cs"/>
              </a:rPr>
              <a:t>cont</a:t>
            </a:r>
            <a:r>
              <a:rPr lang="en-GB" dirty="0" smtClean="0">
                <a:cs typeface="+mj-cs"/>
              </a:rPr>
              <a:t>)</a:t>
            </a:r>
            <a:endParaRPr lang="en-US" dirty="0" smtClean="0">
              <a:cs typeface="+mj-cs"/>
            </a:endParaRPr>
          </a:p>
        </p:txBody>
      </p:sp>
      <p:sp>
        <p:nvSpPr>
          <p:cNvPr id="312324" name="Text Box 1028"/>
          <p:cNvSpPr txBox="1">
            <a:spLocks noChangeArrowheads="1"/>
          </p:cNvSpPr>
          <p:nvPr/>
        </p:nvSpPr>
        <p:spPr bwMode="auto">
          <a:xfrm>
            <a:off x="1295400" y="5426075"/>
            <a:ext cx="7148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Improved class diagram, with its corresponding instance diagram</a:t>
            </a:r>
          </a:p>
        </p:txBody>
      </p:sp>
      <p:pic>
        <p:nvPicPr>
          <p:cNvPr id="312328" name="Picture 103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543800" cy="4406900"/>
          </a:xfrm>
        </p:spPr>
      </p:pic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7451725" y="1268413"/>
            <a:ext cx="160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800">
                <a:hlinkClick r:id="rId4" invalidUrl="http://try.umple.org/?text=class Recording&#10;{&#10;  * -- 1 RecordingCategory category;&#10;}&#10;&#10;class RecordingCategory&#10;{&#10;  0..1 -- * RecordingCategory subcategory;&#10;}&#10;//$?[End_of_model]$?&#10;&#10;class Recording&#10;{&#10;  position 157 30 109 45;&#10;  position.association Recording__RecordingCategory 62,46 75,0;&#10;}&#10;&#10;class RecordingCategory&#10;{&#10;  position 149 135 133 45;&#10;}"/>
              </a:rPr>
              <a:t>Open in Umple</a:t>
            </a:r>
            <a:endParaRPr lang="en-US" altLang="x-none" sz="1800"/>
          </a:p>
        </p:txBody>
      </p:sp>
    </p:spTree>
    <p:extLst>
      <p:ext uri="{BB962C8B-B14F-4D97-AF65-F5344CB8AC3E}">
        <p14:creationId xmlns:p14="http://schemas.microsoft.com/office/powerpoint/2010/main" val="2666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EE81F34-4E27-F645-B1C7-AB4FD78C83F5}" type="slidenum">
              <a:rPr lang="en-US" altLang="x-none" sz="1400"/>
              <a:pPr/>
              <a:t>41</a:t>
            </a:fld>
            <a:endParaRPr lang="en-US" altLang="x-none" sz="140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Associations Versus Generalizations</a:t>
            </a:r>
            <a:endParaRPr lang="en-US" dirty="0" smtClean="0">
              <a:cs typeface="+mj-cs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x-none" dirty="0"/>
              <a:t>Associations describe the relationships that will exist between </a:t>
            </a:r>
            <a:r>
              <a:rPr lang="en-GB" altLang="x-none" i="1" dirty="0"/>
              <a:t>instances</a:t>
            </a:r>
            <a:r>
              <a:rPr lang="en-GB" altLang="x-none" dirty="0"/>
              <a:t> at run time. </a:t>
            </a:r>
          </a:p>
          <a:p>
            <a:pPr lvl="1"/>
            <a:r>
              <a:rPr lang="en-GB" altLang="x-none" dirty="0"/>
              <a:t>When you show an instance diagram generated from a class diagram, there will be an instance of </a:t>
            </a:r>
            <a:r>
              <a:rPr lang="en-GB" altLang="x-none" i="1" dirty="0"/>
              <a:t>both</a:t>
            </a:r>
            <a:r>
              <a:rPr lang="en-GB" altLang="x-none" dirty="0"/>
              <a:t> classes joined by an association</a:t>
            </a:r>
          </a:p>
          <a:p>
            <a:endParaRPr lang="en-GB" altLang="x-none" dirty="0"/>
          </a:p>
          <a:p>
            <a:r>
              <a:rPr lang="en-GB" altLang="x-none" dirty="0"/>
              <a:t>Generalizations describe relationships between </a:t>
            </a:r>
            <a:r>
              <a:rPr lang="en-GB" altLang="x-none" i="1" dirty="0"/>
              <a:t>classes</a:t>
            </a:r>
            <a:r>
              <a:rPr lang="en-GB" altLang="x-none" dirty="0"/>
              <a:t> in class diagrams. </a:t>
            </a:r>
          </a:p>
          <a:p>
            <a:pPr lvl="1"/>
            <a:r>
              <a:rPr lang="en-GB" altLang="x-none" dirty="0"/>
              <a:t>They do not appear in instance diagrams at all. </a:t>
            </a:r>
          </a:p>
          <a:p>
            <a:pPr lvl="1"/>
            <a:r>
              <a:rPr lang="en-GB" altLang="x-none" dirty="0"/>
              <a:t>An instance of any class should also be considered to be an instance of each of that class</a:t>
            </a:r>
            <a:r>
              <a:rPr lang="en-GB" altLang="en-US" dirty="0"/>
              <a:t>’</a:t>
            </a:r>
            <a:r>
              <a:rPr lang="en-GB" altLang="x-none" dirty="0"/>
              <a:t>s </a:t>
            </a:r>
            <a:r>
              <a:rPr lang="en-GB" altLang="x-none" dirty="0" err="1"/>
              <a:t>superclasses</a:t>
            </a:r>
            <a:r>
              <a:rPr lang="en-US" altLang="x-non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61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© Lethbridge/Laganière 2012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Chapter 6: Using design patterns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0A8BD03-5D59-2E42-82AC-39191F26F8D1}" type="slidenum">
              <a:rPr lang="en-US" altLang="x-none" sz="1400"/>
              <a:pPr/>
              <a:t>42</a:t>
            </a:fld>
            <a:endParaRPr lang="en-US" altLang="x-none" sz="140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Times New Roman" charset="0"/>
              </a:rPr>
              <a:t>An Important Association Pattern: </a:t>
            </a:r>
            <a:r>
              <a:rPr lang="en-GB" dirty="0" smtClean="0">
                <a:cs typeface="Times" charset="0"/>
              </a:rPr>
              <a:t>Abstraction-Occurrence </a:t>
            </a:r>
          </a:p>
        </p:txBody>
      </p:sp>
      <p:pic>
        <p:nvPicPr>
          <p:cNvPr id="200776" name="Picture 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0"/>
            <a:ext cx="4876800" cy="4503738"/>
          </a:xfrm>
        </p:spPr>
      </p:pic>
    </p:spTree>
    <p:extLst>
      <p:ext uri="{BB962C8B-B14F-4D97-AF65-F5344CB8AC3E}">
        <p14:creationId xmlns:p14="http://schemas.microsoft.com/office/powerpoint/2010/main" val="94785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© Lethbridge/Laganière 2012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Chapter 6: Using design patterns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3E06388-0DC9-454A-9C21-7721EEE14C6A}" type="slidenum">
              <a:rPr lang="en-US" altLang="x-none" sz="1400"/>
              <a:pPr/>
              <a:t>43</a:t>
            </a:fld>
            <a:endParaRPr lang="en-US" altLang="x-none" sz="140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dirty="0" smtClean="0">
                <a:cs typeface="Times New Roman" charset="0"/>
              </a:rPr>
              <a:t> </a:t>
            </a:r>
            <a:r>
              <a:rPr lang="en-GB" dirty="0" err="1" smtClean="0">
                <a:cs typeface="Times" charset="0"/>
              </a:rPr>
              <a:t>Antipatterns</a:t>
            </a:r>
            <a:r>
              <a:rPr lang="en-GB" dirty="0" smtClean="0">
                <a:cs typeface="Times" charset="0"/>
              </a:rPr>
              <a:t> to Abstraction Occurrence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defRPr/>
            </a:pPr>
            <a:r>
              <a:rPr lang="en-US" sz="2000" dirty="0" smtClean="0">
                <a:cs typeface="Times New Roman" charset="0"/>
              </a:rPr>
              <a:t>Don’t do these!!</a:t>
            </a:r>
            <a:endParaRPr lang="en-US" sz="2000" dirty="0" smtClean="0">
              <a:cs typeface="+mn-cs"/>
            </a:endParaRPr>
          </a:p>
        </p:txBody>
      </p:sp>
      <p:pic>
        <p:nvPicPr>
          <p:cNvPr id="265292" name="Picture 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22488"/>
            <a:ext cx="7620000" cy="3135312"/>
          </a:xfrm>
        </p:spPr>
      </p:pic>
    </p:spTree>
    <p:extLst>
      <p:ext uri="{BB962C8B-B14F-4D97-AF65-F5344CB8AC3E}">
        <p14:creationId xmlns:p14="http://schemas.microsoft.com/office/powerpoint/2010/main" val="12279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CA" altLang="x-none" sz="1000"/>
              <a:t>© Lethbridge/Laganière 2012</a:t>
            </a:r>
            <a:endParaRPr lang="en-US" altLang="x-none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Chapter 6: Using design patterns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E17857-5BCE-8240-88EA-8512B28884DF}" type="slidenum">
              <a:rPr lang="en-US" altLang="x-none" sz="1400"/>
              <a:pPr/>
              <a:t>44</a:t>
            </a:fld>
            <a:endParaRPr lang="en-US" altLang="x-none" sz="140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Times New Roman" charset="0"/>
              </a:rPr>
              <a:t> Square </a:t>
            </a:r>
            <a:r>
              <a:rPr lang="en-GB" dirty="0" smtClean="0">
                <a:cs typeface="Times" charset="0"/>
              </a:rPr>
              <a:t>Abstraction-Occurrence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000" dirty="0" smtClean="0">
                <a:cs typeface="+mn-cs"/>
              </a:rPr>
              <a:t>Try modeling these in Umple</a:t>
            </a:r>
          </a:p>
        </p:txBody>
      </p:sp>
      <p:pic>
        <p:nvPicPr>
          <p:cNvPr id="266414" name="Picture 1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057400"/>
            <a:ext cx="7772400" cy="3733800"/>
          </a:xfrm>
        </p:spPr>
      </p:pic>
    </p:spTree>
    <p:extLst>
      <p:ext uri="{BB962C8B-B14F-4D97-AF65-F5344CB8AC3E}">
        <p14:creationId xmlns:p14="http://schemas.microsoft.com/office/powerpoint/2010/main" val="9890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on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revisit associations in Mini-Course 2</a:t>
            </a:r>
          </a:p>
          <a:p>
            <a:endParaRPr lang="en-US" dirty="0"/>
          </a:p>
          <a:p>
            <a:r>
              <a:rPr lang="en-US" dirty="0" smtClean="0"/>
              <a:t>But explore </a:t>
            </a:r>
            <a:r>
              <a:rPr lang="en-US" dirty="0" smtClean="0">
                <a:hlinkClick r:id="rId2"/>
              </a:rPr>
              <a:t>http://associations.umple.org</a:t>
            </a:r>
            <a:r>
              <a:rPr lang="en-US" dirty="0" smtClean="0"/>
              <a:t> for more detail right now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1404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</a:t>
            </a:r>
            <a:r>
              <a:rPr lang="en-US" dirty="0"/>
              <a:t>A</a:t>
            </a:r>
            <a:r>
              <a:rPr lang="en-US" dirty="0" smtClean="0"/>
              <a:t>nother Short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following link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www.surveymonkey.com/r/Test2-UmpleIsrael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9274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ＭＳ Ｐゴシック" charset="0"/>
              </a:rPr>
              <a:t>Wrapup</a:t>
            </a:r>
            <a:r>
              <a:rPr lang="en-US" dirty="0" smtClean="0">
                <a:ea typeface="+mj-ea"/>
                <a:cs typeface="ＭＳ Ｐゴシック" charset="0"/>
              </a:rPr>
              <a:t> on Part 1: Umple Philosophy 1-4</a:t>
            </a:r>
            <a:endParaRPr lang="en-US" dirty="0">
              <a:ea typeface="+mj-ea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P1.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Modeling is programming </a:t>
            </a:r>
            <a:r>
              <a:rPr lang="en-US" dirty="0">
                <a:ea typeface="+mn-ea"/>
                <a:cs typeface="ＭＳ Ｐゴシック" charset="0"/>
              </a:rPr>
              <a:t>and vice </a:t>
            </a:r>
            <a:r>
              <a:rPr lang="en-US" dirty="0" smtClean="0">
                <a:ea typeface="+mn-ea"/>
                <a:cs typeface="ＭＳ Ｐゴシック" charset="0"/>
              </a:rPr>
              <a:t>versa</a:t>
            </a:r>
            <a:endParaRPr lang="en-US" b="0" dirty="0">
              <a:ea typeface="+mn-ea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P2</a:t>
            </a:r>
            <a:r>
              <a:rPr lang="en-US" dirty="0">
                <a:ea typeface="+mn-ea"/>
                <a:cs typeface="ＭＳ Ｐゴシック" charset="0"/>
              </a:rPr>
              <a:t>. An Umple programmer should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never need to edit generated code </a:t>
            </a:r>
            <a:r>
              <a:rPr lang="en-US" dirty="0">
                <a:ea typeface="+mn-ea"/>
                <a:cs typeface="ＭＳ Ｐゴシック" charset="0"/>
              </a:rPr>
              <a:t>to accomplish any task</a:t>
            </a:r>
            <a:r>
              <a:rPr lang="en-US" b="0" dirty="0" smtClean="0">
                <a:ea typeface="+mn-ea"/>
                <a:cs typeface="ＭＳ Ｐゴシック" charset="0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P3</a:t>
            </a:r>
            <a:r>
              <a:rPr lang="en-US" dirty="0">
                <a:ea typeface="+mn-ea"/>
                <a:cs typeface="ＭＳ Ｐゴシック" charset="0"/>
              </a:rPr>
              <a:t>. </a:t>
            </a:r>
            <a:r>
              <a:rPr lang="en-US" dirty="0" smtClean="0">
                <a:ea typeface="+mn-ea"/>
                <a:cs typeface="ＭＳ Ｐゴシック" charset="0"/>
              </a:rPr>
              <a:t>The Umple </a:t>
            </a:r>
            <a:r>
              <a:rPr lang="en-US" dirty="0">
                <a:ea typeface="+mn-ea"/>
                <a:cs typeface="ＭＳ Ｐゴシック" charset="0"/>
              </a:rPr>
              <a:t>compiler can accept and generate code that uses nothing but UML abstractions</a:t>
            </a:r>
            <a:r>
              <a:rPr lang="en-US" b="0" dirty="0" smtClean="0">
                <a:ea typeface="+mn-ea"/>
                <a:cs typeface="ＭＳ Ｐゴシック" charset="0"/>
              </a:rPr>
              <a:t>.</a:t>
            </a:r>
          </a:p>
          <a:p>
            <a:pPr lvl="3">
              <a:defRPr/>
            </a:pPr>
            <a:r>
              <a:rPr lang="en-US" dirty="0" smtClean="0">
                <a:ea typeface="+mn-ea"/>
              </a:rPr>
              <a:t>The above is the inverse of the following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P4. A program without Umple features can be compiled by an Umple compiler</a:t>
            </a:r>
            <a:r>
              <a:rPr lang="en-US" b="0" dirty="0" smtClean="0">
                <a:ea typeface="+mn-ea"/>
                <a:cs typeface="ＭＳ Ｐゴシック" charset="0"/>
              </a:rPr>
              <a:t>.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e.g. input Java results in the same as output</a:t>
            </a:r>
            <a:endParaRPr lang="en-US" dirty="0">
              <a:ea typeface="+mn-ea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3E09C3C-77CE-464B-A2BB-CAEC048CCA2C}" type="slidenum">
              <a:rPr lang="en-US" altLang="x-none" sz="1400"/>
              <a:pPr/>
              <a:t>47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426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ＭＳ Ｐゴシック" charset="0"/>
              </a:rPr>
              <a:t>Umple Philosophy 5-8</a:t>
            </a:r>
            <a:endParaRPr lang="en-US" dirty="0">
              <a:ea typeface="+mj-ea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P5. A programmer can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incrementally</a:t>
            </a:r>
            <a:r>
              <a:rPr lang="en-US" dirty="0">
                <a:ea typeface="+mn-ea"/>
                <a:cs typeface="ＭＳ Ｐゴシック" charset="0"/>
              </a:rPr>
              <a:t> add Umple features to an existing </a:t>
            </a:r>
            <a:r>
              <a:rPr lang="en-US" dirty="0" smtClean="0">
                <a:ea typeface="+mn-ea"/>
                <a:cs typeface="ＭＳ Ｐゴシック" charset="0"/>
              </a:rPr>
              <a:t>program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</a:rPr>
              <a:t>Umplification</a:t>
            </a: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P6. Umple extends the base language in a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minimally invasive </a:t>
            </a:r>
            <a:r>
              <a:rPr lang="en-US" dirty="0">
                <a:ea typeface="+mn-ea"/>
                <a:cs typeface="ＭＳ Ｐゴシック" charset="0"/>
              </a:rPr>
              <a:t>and safe way</a:t>
            </a:r>
            <a:r>
              <a:rPr lang="en-US" b="0" dirty="0" smtClean="0">
                <a:ea typeface="+mn-ea"/>
                <a:cs typeface="ＭＳ Ｐゴシック" charset="0"/>
              </a:rPr>
              <a:t>.</a:t>
            </a:r>
          </a:p>
          <a:p>
            <a:pPr>
              <a:defRPr/>
            </a:pPr>
            <a:endParaRPr lang="en-US" b="0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P7. Umple features can be created and viewed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diagrammatically or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ＭＳ Ｐゴシック" charset="0"/>
              </a:rPr>
              <a:t>textually</a:t>
            </a: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ea typeface="+mn-ea"/>
                <a:cs typeface="ＭＳ Ｐゴシック" charset="0"/>
              </a:rPr>
              <a:t>P8. Umple goes </a:t>
            </a:r>
            <a:r>
              <a:rPr lang="en-US" dirty="0">
                <a:solidFill>
                  <a:srgbClr val="FF0000"/>
                </a:solidFill>
                <a:ea typeface="+mn-ea"/>
                <a:cs typeface="ＭＳ Ｐゴシック" charset="0"/>
              </a:rPr>
              <a:t>beyond UML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3D28D7E3-A385-B24C-B208-9ABFC300D418}" type="slidenum">
              <a:rPr lang="en-US" altLang="x-none" sz="1400"/>
              <a:pPr/>
              <a:t>48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1162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Continues in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at:</a:t>
            </a:r>
          </a:p>
          <a:p>
            <a:pPr lvl="1"/>
            <a:r>
              <a:rPr lang="en-US" dirty="0" smtClean="0"/>
              <a:t>Multi-valued and derived attributes</a:t>
            </a:r>
          </a:p>
          <a:p>
            <a:pPr lvl="1"/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Enumerations</a:t>
            </a:r>
          </a:p>
          <a:p>
            <a:pPr lvl="1"/>
            <a:r>
              <a:rPr lang="en-US" dirty="0" smtClean="0"/>
              <a:t>Patterns: Singleton and delegation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Basic state machines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610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39472" cy="914400"/>
          </a:xfrm>
        </p:spPr>
        <p:txBody>
          <a:bodyPr/>
          <a:lstStyle/>
          <a:p>
            <a:r>
              <a:rPr lang="en-US" dirty="0" smtClean="0"/>
              <a:t>What Are we Going to Learn </a:t>
            </a:r>
            <a:r>
              <a:rPr lang="en-US" dirty="0"/>
              <a:t>A</a:t>
            </a:r>
            <a:r>
              <a:rPr lang="en-US" dirty="0" smtClean="0"/>
              <a:t>bout in </a:t>
            </a:r>
            <a:r>
              <a:rPr lang="en-US" dirty="0"/>
              <a:t>T</a:t>
            </a:r>
            <a:r>
              <a:rPr lang="en-US" dirty="0" smtClean="0"/>
              <a:t>his Mini-Course? What Will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</a:t>
            </a:r>
            <a:r>
              <a:rPr lang="en-US" dirty="0" smtClean="0"/>
              <a:t>ble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D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55496" cy="4800600"/>
          </a:xfrm>
        </p:spPr>
        <p:txBody>
          <a:bodyPr/>
          <a:lstStyle/>
          <a:p>
            <a:pPr lvl="1"/>
            <a:r>
              <a:rPr lang="en-US" sz="2000" dirty="0" smtClean="0"/>
              <a:t>Modeling using class diagrams</a:t>
            </a:r>
          </a:p>
          <a:p>
            <a:pPr lvl="2"/>
            <a:r>
              <a:rPr lang="en-US" sz="2000" dirty="0" smtClean="0"/>
              <a:t>Attributes, Associations, Methods, Patterns, Constraints</a:t>
            </a:r>
          </a:p>
          <a:p>
            <a:pPr lvl="2"/>
            <a:r>
              <a:rPr lang="en-US" sz="2000" dirty="0" smtClean="0"/>
              <a:t>Review of translating requirements into a model</a:t>
            </a:r>
          </a:p>
          <a:p>
            <a:pPr lvl="2"/>
            <a:r>
              <a:rPr lang="en-US" sz="2000" dirty="0" smtClean="0"/>
              <a:t>Practice with a variety of examples</a:t>
            </a:r>
          </a:p>
          <a:p>
            <a:pPr lvl="1"/>
            <a:r>
              <a:rPr lang="en-US" sz="2000" dirty="0" smtClean="0"/>
              <a:t>Modeling using state diagrams</a:t>
            </a:r>
          </a:p>
          <a:p>
            <a:pPr lvl="2"/>
            <a:r>
              <a:rPr lang="en-US" sz="2000" dirty="0" smtClean="0"/>
              <a:t>States, Events, Transitions, Guards, Nesting, Actions, Activities</a:t>
            </a:r>
          </a:p>
          <a:p>
            <a:pPr lvl="1"/>
            <a:r>
              <a:rPr lang="en-US" sz="2000" dirty="0" smtClean="0"/>
              <a:t>Concurrency</a:t>
            </a:r>
          </a:p>
          <a:p>
            <a:pPr lvl="1"/>
            <a:r>
              <a:rPr lang="en-US" sz="2000" dirty="0" smtClean="0"/>
              <a:t>Separation of Concerns in Models</a:t>
            </a:r>
          </a:p>
          <a:p>
            <a:pPr lvl="2"/>
            <a:r>
              <a:rPr lang="en-US" sz="2000" dirty="0" smtClean="0"/>
              <a:t>Mixins, Traits, Aspects</a:t>
            </a:r>
          </a:p>
          <a:p>
            <a:pPr lvl="1"/>
            <a:r>
              <a:rPr lang="en-US" sz="2000" dirty="0" smtClean="0"/>
              <a:t>Analysis of Models</a:t>
            </a:r>
          </a:p>
          <a:p>
            <a:pPr lvl="1"/>
            <a:r>
              <a:rPr lang="en-US" sz="2000" dirty="0" smtClean="0"/>
              <a:t>Building complete systems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98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N</a:t>
            </a:r>
            <a:r>
              <a:rPr lang="en-US" dirty="0" smtClean="0"/>
              <a:t>eed   (1)?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229600" cy="52634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homework, and ideally for in-class work</a:t>
            </a:r>
          </a:p>
          <a:p>
            <a:pPr lvl="1"/>
            <a:r>
              <a:rPr lang="en-US" dirty="0" smtClean="0"/>
              <a:t>A computer (laptop) with Java 8 JDK and Umple</a:t>
            </a:r>
          </a:p>
          <a:p>
            <a:pPr lvl="1"/>
            <a:r>
              <a:rPr lang="en-US" dirty="0" smtClean="0"/>
              <a:t>Mac and Linux are the easiest platforms, but Windows should work</a:t>
            </a:r>
          </a:p>
          <a:p>
            <a:endParaRPr lang="en-US" dirty="0"/>
          </a:p>
          <a:p>
            <a:r>
              <a:rPr lang="en-US" dirty="0" smtClean="0"/>
              <a:t>If you don’t have a computer in class, then you will need a smartphone to respond to some test questions.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923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N</a:t>
            </a:r>
            <a:r>
              <a:rPr lang="en-US" dirty="0" smtClean="0"/>
              <a:t>eed   (2)?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763000" cy="5263480"/>
          </a:xfrm>
        </p:spPr>
        <p:txBody>
          <a:bodyPr/>
          <a:lstStyle/>
          <a:p>
            <a:r>
              <a:rPr lang="en-US" dirty="0" smtClean="0"/>
              <a:t>We will mostly be using</a:t>
            </a:r>
          </a:p>
          <a:p>
            <a:pPr lvl="1"/>
            <a:r>
              <a:rPr lang="en-US" dirty="0" err="1" smtClean="0"/>
              <a:t>Umpleonline</a:t>
            </a:r>
            <a:r>
              <a:rPr lang="en-US" dirty="0" smtClean="0"/>
              <a:t> in a web browser: </a:t>
            </a:r>
            <a:r>
              <a:rPr lang="en-US" dirty="0" smtClean="0">
                <a:hlinkClick r:id="rId2"/>
              </a:rPr>
              <a:t>http://try.umple.org</a:t>
            </a:r>
            <a:endParaRPr lang="en-US" dirty="0" smtClean="0"/>
          </a:p>
          <a:p>
            <a:pPr lvl="1"/>
            <a:r>
              <a:rPr lang="en-US" dirty="0" smtClean="0"/>
              <a:t>Umple on the command line: </a:t>
            </a:r>
            <a:r>
              <a:rPr lang="en-US" dirty="0" smtClean="0">
                <a:hlinkClick r:id="rId3"/>
              </a:rPr>
              <a:t>http://dl.umple.org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Java 8 JDK on the command </a:t>
            </a:r>
            <a:r>
              <a:rPr lang="en-US" dirty="0"/>
              <a:t>line: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bit.ly/1lO1FSV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Umple in Eclipse </a:t>
            </a: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github.com/umple/umple/wiki/InstallEclipsePlugin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/>
              <a:t>c</a:t>
            </a:r>
            <a:r>
              <a:rPr lang="en-US" sz="2000" dirty="0" err="1" smtClean="0"/>
              <a:t>make</a:t>
            </a:r>
            <a:r>
              <a:rPr lang="en-US" sz="2000" dirty="0" smtClean="0"/>
              <a:t> and </a:t>
            </a:r>
            <a:r>
              <a:rPr lang="en-US" sz="2000" dirty="0" err="1" smtClean="0"/>
              <a:t>gcc</a:t>
            </a:r>
            <a:r>
              <a:rPr lang="en-US" sz="2000" dirty="0" smtClean="0"/>
              <a:t> for compiling C++ code</a:t>
            </a:r>
          </a:p>
          <a:p>
            <a:pPr lvl="1"/>
            <a:endParaRPr lang="en-US" dirty="0"/>
          </a:p>
          <a:p>
            <a:r>
              <a:rPr lang="en-US" dirty="0"/>
              <a:t>If you are adventurous, you can gain some speed by setting up a local UmpleOnline server</a:t>
            </a:r>
          </a:p>
          <a:p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github.com/umple/umple/wiki/SettingUpLocalUmpleOnlineWebServer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30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About Yourselves?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of Study?</a:t>
            </a:r>
          </a:p>
          <a:p>
            <a:r>
              <a:rPr lang="en-US" dirty="0" smtClean="0"/>
              <a:t>Experience with UML?</a:t>
            </a:r>
          </a:p>
          <a:p>
            <a:r>
              <a:rPr lang="en-US" dirty="0" smtClean="0"/>
              <a:t>What modeling tools have you used?</a:t>
            </a:r>
          </a:p>
          <a:p>
            <a:r>
              <a:rPr lang="en-US" dirty="0" smtClean="0"/>
              <a:t>Experience with generating code?</a:t>
            </a:r>
          </a:p>
          <a:p>
            <a:r>
              <a:rPr lang="en-US" dirty="0" smtClean="0"/>
              <a:t>Experience with Java? C++? Formal Methods?</a:t>
            </a:r>
          </a:p>
          <a:p>
            <a:endParaRPr lang="en-US" dirty="0"/>
          </a:p>
          <a:p>
            <a:r>
              <a:rPr lang="en-US" dirty="0" smtClean="0"/>
              <a:t>Go to this survey: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www.surveymonkey.com/r/TellMe-IsraelUmple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Umple Mini-Course Part 1: The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77D5-EC4B-EA4E-A0E8-9F2D053284E8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10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ＭＳ Ｐゴシック" charset="0"/>
              </a:rPr>
              <a:t>Exercise: Compiling and Changing a Model</a:t>
            </a:r>
            <a:endParaRPr lang="en-US" dirty="0">
              <a:ea typeface="+mj-ea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Look at the example at the bottom of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helloworld.umple.org</a:t>
            </a:r>
            <a:r>
              <a:rPr lang="en-US" dirty="0" smtClean="0"/>
              <a:t> (also on next slide)</a:t>
            </a:r>
            <a:endParaRPr lang="en-US" dirty="0"/>
          </a:p>
          <a:p>
            <a:pPr>
              <a:defRPr/>
            </a:pPr>
            <a:endParaRPr lang="en-US" dirty="0" smtClean="0">
              <a:ea typeface="+mn-ea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Observe: attribute, association, class hierarchy, </a:t>
            </a:r>
            <a:r>
              <a:rPr lang="en-US" dirty="0" err="1" smtClean="0">
                <a:ea typeface="+mn-ea"/>
              </a:rPr>
              <a:t>mixin</a:t>
            </a: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ＭＳ Ｐゴシック" charset="0"/>
              </a:rPr>
              <a:t>Click on </a:t>
            </a:r>
            <a:r>
              <a:rPr lang="en-US" u="sng" dirty="0">
                <a:ea typeface="+mn-ea"/>
                <a:cs typeface="ＭＳ Ｐゴシック" charset="0"/>
              </a:rPr>
              <a:t>Load the above code into UmpleOnline</a:t>
            </a:r>
            <a:endParaRPr lang="en-US" dirty="0" smtClean="0">
              <a:ea typeface="+mn-ea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+mn-ea"/>
              </a:rPr>
              <a:t>Observe and modify the </a:t>
            </a:r>
            <a:r>
              <a:rPr lang="en-US" dirty="0">
                <a:ea typeface="+mn-ea"/>
              </a:rPr>
              <a:t>d</a:t>
            </a:r>
            <a:r>
              <a:rPr lang="en-US" dirty="0" smtClean="0">
                <a:ea typeface="+mn-ea"/>
              </a:rPr>
              <a:t>iagram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Add an attribute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Make a multiplicity error, then undo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Generate code and take a look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Download, compile and run if you want</a:t>
            </a:r>
            <a:endParaRPr lang="en-US" dirty="0">
              <a:ea typeface="+mn-ea"/>
            </a:endParaRP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x-none" sz="1400" smtClean="0"/>
              <a:t>Umple Mini-Course Part 1: The Basics</a:t>
            </a:r>
            <a:endParaRPr lang="en-US" altLang="x-none" sz="1400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473E16AA-0B39-634C-B5FC-F642B66C85E6}" type="slidenum">
              <a:rPr lang="en-US" altLang="x-none" sz="1400"/>
              <a:pPr/>
              <a:t>9</a:t>
            </a:fld>
            <a:endParaRPr lang="en-US" altLang="x-none" sz="1400"/>
          </a:p>
        </p:txBody>
      </p:sp>
    </p:spTree>
    <p:extLst>
      <p:ext uri="{BB962C8B-B14F-4D97-AF65-F5344CB8AC3E}">
        <p14:creationId xmlns:p14="http://schemas.microsoft.com/office/powerpoint/2010/main" val="8462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osengMaster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94BB"/>
      </a:hlink>
      <a:folHlink>
        <a:srgbClr val="7F7F7F"/>
      </a:folHlink>
    </a:clrScheme>
    <a:fontScheme name="LlosengMaster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Lloseng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oseng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oseng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C:\documents\prof\oo\livre\slides\LlosengMaster.pot</Template>
  <TotalTime>31530</TotalTime>
  <Words>2518</Words>
  <Application>Microsoft Macintosh PowerPoint</Application>
  <PresentationFormat>On-screen Show (4:3)</PresentationFormat>
  <Paragraphs>530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 Narrow</vt:lpstr>
      <vt:lpstr>Courier New</vt:lpstr>
      <vt:lpstr>MS PGothic</vt:lpstr>
      <vt:lpstr>ＭＳ Ｐゴシック</vt:lpstr>
      <vt:lpstr>Times</vt:lpstr>
      <vt:lpstr>Times New Roman</vt:lpstr>
      <vt:lpstr>Arial</vt:lpstr>
      <vt:lpstr>LlosengMaster</vt:lpstr>
      <vt:lpstr>PowerPoint Presentation</vt:lpstr>
      <vt:lpstr>Umple: Simple, Ample, UML Programming Language</vt:lpstr>
      <vt:lpstr>Websites</vt:lpstr>
      <vt:lpstr>The User Manual and Hello World</vt:lpstr>
      <vt:lpstr>What Are we Going to Learn About in This Mini-Course? What Will You Be Able To Do?</vt:lpstr>
      <vt:lpstr>What Technology Will You Need   (1)?</vt:lpstr>
      <vt:lpstr>What Technology Will You Need   (2)?</vt:lpstr>
      <vt:lpstr>Tell Me About Yourselves?</vt:lpstr>
      <vt:lpstr>Exercise: Compiling and Changing a Model</vt:lpstr>
      <vt:lpstr>Hello World Example 2 in the User Manual</vt:lpstr>
      <vt:lpstr>Hello World Example 2 in UmpleOnline</vt:lpstr>
      <vt:lpstr>Demo of Compiling on the Command Line</vt:lpstr>
      <vt:lpstr>Exploration of UmpleOnline</vt:lpstr>
      <vt:lpstr>Quick Walkthrough of the User Manual</vt:lpstr>
      <vt:lpstr>Attributes</vt:lpstr>
      <vt:lpstr>Umple Builtin Datatypes</vt:lpstr>
      <vt:lpstr>Some Stereotypes Used on Attributes</vt:lpstr>
      <vt:lpstr>Immutability</vt:lpstr>
      <vt:lpstr>Generalization in Umple</vt:lpstr>
      <vt:lpstr>Interfaces</vt:lpstr>
      <vt:lpstr>User-Written Methods in Umple</vt:lpstr>
      <vt:lpstr>Time for a Test</vt:lpstr>
      <vt:lpstr>Basic Associations</vt:lpstr>
      <vt:lpstr>Many-to-One Associations</vt:lpstr>
      <vt:lpstr>Associations in Umple</vt:lpstr>
      <vt:lpstr>Referential Integrity</vt:lpstr>
      <vt:lpstr>Role Names (optional, in most cases)</vt:lpstr>
      <vt:lpstr>Many-to-Many Associations</vt:lpstr>
      <vt:lpstr>One-to-One Associations (Use Cautiously)</vt:lpstr>
      <vt:lpstr>Typical Erroneous Use of One-to-One</vt:lpstr>
      <vt:lpstr>Unidirectional Associations </vt:lpstr>
      <vt:lpstr>Association Classes </vt:lpstr>
      <vt:lpstr>Association Classes (cont.)</vt:lpstr>
      <vt:lpstr>Reflexive Associations</vt:lpstr>
      <vt:lpstr>Modeling Hierarchies of Instances</vt:lpstr>
      <vt:lpstr>In-Class Modeling Exercises</vt:lpstr>
      <vt:lpstr>Homework after First Class</vt:lpstr>
      <vt:lpstr>How to Submit your Bus System</vt:lpstr>
      <vt:lpstr>Avoiding Unnecessary Generalizations </vt:lpstr>
      <vt:lpstr>Avoiding Unnecessary Generalizations (cont)</vt:lpstr>
      <vt:lpstr>Associations Versus Generalizations</vt:lpstr>
      <vt:lpstr>An Important Association Pattern: Abstraction-Occurrence </vt:lpstr>
      <vt:lpstr> Antipatterns to Abstraction Occurrence</vt:lpstr>
      <vt:lpstr> Square Abstraction-Occurrence</vt:lpstr>
      <vt:lpstr>More Details on Associations</vt:lpstr>
      <vt:lpstr>Time for Another Short Test</vt:lpstr>
      <vt:lpstr>Wrapup on Part 1: Umple Philosophy 1-4</vt:lpstr>
      <vt:lpstr>Umple Philosophy 5-8</vt:lpstr>
      <vt:lpstr>The Course Continues in Part 2</vt:lpstr>
    </vt:vector>
  </TitlesOfParts>
  <Company>University of Ottawa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 2100 Software Design II</dc:title>
  <dc:creator>Timothy C. Lethbridge</dc:creator>
  <cp:lastModifiedBy>Timothy Lethbridge</cp:lastModifiedBy>
  <cp:revision>510</cp:revision>
  <dcterms:created xsi:type="dcterms:W3CDTF">2000-08-30T16:59:35Z</dcterms:created>
  <dcterms:modified xsi:type="dcterms:W3CDTF">2017-05-28T17:14:51Z</dcterms:modified>
</cp:coreProperties>
</file>