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256" r:id="rId2"/>
    <p:sldId id="473" r:id="rId3"/>
    <p:sldId id="475" r:id="rId4"/>
    <p:sldId id="474" r:id="rId5"/>
    <p:sldId id="476" r:id="rId6"/>
    <p:sldId id="450" r:id="rId7"/>
    <p:sldId id="470" r:id="rId8"/>
    <p:sldId id="467" r:id="rId9"/>
    <p:sldId id="465" r:id="rId10"/>
  </p:sldIdLst>
  <p:sldSz cx="9144000" cy="6858000" type="screen4x3"/>
  <p:notesSz cx="6985000" cy="9282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5" d="100"/>
          <a:sy n="105" d="100"/>
        </p:scale>
        <p:origin x="-2536" y="-856"/>
      </p:cViewPr>
      <p:guideLst>
        <p:guide orient="horz" pos="2160"/>
        <p:guide pos="2880"/>
      </p:guideLst>
    </p:cSldViewPr>
  </p:slideViewPr>
  <p:outlineViewPr>
    <p:cViewPr>
      <p:scale>
        <a:sx n="45" d="100"/>
        <a:sy n="45" d="100"/>
      </p:scale>
      <p:origin x="0" y="25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18563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cs typeface="+mn-cs"/>
              </a:defRPr>
            </a:lvl1pPr>
          </a:lstStyle>
          <a:p>
            <a:pPr>
              <a:defRPr/>
            </a:pPr>
            <a:fld id="{A99254B4-2B95-6C4D-80CF-1192D8187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983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1275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18563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cs typeface="+mn-cs"/>
              </a:defRPr>
            </a:lvl1pPr>
          </a:lstStyle>
          <a:p>
            <a:pPr>
              <a:defRPr/>
            </a:pPr>
            <a:fld id="{E7D2462B-05D7-2744-AB28-8D69607E5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4418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BB9985-2F86-2145-8EEF-AEDC632A13A1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696913"/>
            <a:ext cx="4638675" cy="34798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MiSE 2013 - Umple - Model-Code Divide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6B03B-9D67-D947-AE2F-4D5E8D02DE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06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MiSE 2013 - Umple - Model-Code Divide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9B5A3-4813-E741-8771-9D876188D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2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28600"/>
            <a:ext cx="2057400" cy="59436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019800" cy="59436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MiSE 2013 - Umple - Model-Code Divide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1851B-A87F-CE43-BF96-1FF807C829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202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144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371600"/>
            <a:ext cx="3695700" cy="48006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371600"/>
            <a:ext cx="3695700" cy="48006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MiSE 2013 - Umple - Model-Code Divide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10D6C-366E-9E40-99B9-04497008F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29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144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371600"/>
            <a:ext cx="3695700" cy="48006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371600"/>
            <a:ext cx="3695700" cy="23241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3848100"/>
            <a:ext cx="3695700" cy="23241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MiSE 2013 - Umple - Model-Code Divide</a:t>
            </a:r>
            <a:endParaRPr 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992A2-B38B-5C4B-8039-5A6084BDE5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61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MiSE 2013 - Umple - Model-Code Divide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6C799-2676-4F41-89E3-CEDF2FE40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428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MiSE 2013 - Umple - Model-Code Divide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471B4-B4B3-344F-AF52-1F8DF22AB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57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371600"/>
            <a:ext cx="36957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371600"/>
            <a:ext cx="36957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MiSE 2013 - Umple - Model-Code Divide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D836D-9640-1C44-BC45-4281C4A4A7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99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MiSE 2013 - Umple - Model-Code Divide</a:t>
            </a:r>
            <a:endParaRPr 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00E1E-A30D-0E44-98D3-FC6DB9216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05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MiSE 2013 - Umple - Model-Code Divide</a:t>
            </a: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7C627-DDC6-6B47-847F-77C8239391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745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MiSE 2013 - Umple - Model-Code Divide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30BE3-34D8-854F-A143-47B9886B8D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9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MiSE 2013 - Umple - Model-Code Divide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1A2A8-FFCC-2842-95A9-C29DAEB74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91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MiSE 2013 - Umple - Model-Code Divide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F52BE-F024-E948-A825-AB1F20288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57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8"/>
          <p:cNvGrpSpPr>
            <a:grpSpLocks/>
          </p:cNvGrpSpPr>
          <p:nvPr userDrawn="1"/>
        </p:nvGrpSpPr>
        <p:grpSpPr bwMode="auto">
          <a:xfrm>
            <a:off x="215900" y="1276350"/>
            <a:ext cx="1074738" cy="5281613"/>
            <a:chOff x="136" y="768"/>
            <a:chExt cx="677" cy="3327"/>
          </a:xfrm>
        </p:grpSpPr>
        <p:pic>
          <p:nvPicPr>
            <p:cNvPr id="1032" name="Picture 10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" y="768"/>
              <a:ext cx="516" cy="3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" name="Picture 11"/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678447">
              <a:off x="330" y="3631"/>
              <a:ext cx="483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136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371600"/>
            <a:ext cx="75438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13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76400" y="6477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2713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0" y="64008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MiSE 2013 - Umple - Model-Code Divide</a:t>
            </a:r>
            <a:endParaRPr lang="en-US" dirty="0"/>
          </a:p>
        </p:txBody>
      </p:sp>
      <p:sp>
        <p:nvSpPr>
          <p:cNvPr id="2713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200" y="6400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3D2D5C7E-83FC-EB4A-9771-2E907951C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385763" indent="-19526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804863" indent="-228600" algn="l" rtl="0" eaLnBrk="0" fontAlgn="base" hangingPunct="0">
        <a:spcBef>
          <a:spcPct val="20000"/>
        </a:spcBef>
        <a:spcAft>
          <a:spcPct val="0"/>
        </a:spcAft>
        <a:buChar char="—"/>
        <a:defRPr sz="2400">
          <a:solidFill>
            <a:schemeClr val="tx1"/>
          </a:solidFill>
          <a:latin typeface="+mn-lt"/>
          <a:ea typeface="+mn-ea"/>
        </a:defRPr>
      </a:lvl3pPr>
      <a:lvl4pPr marL="1223963" indent="-228600" algn="l" rtl="0" eaLnBrk="0" fontAlgn="base" hangingPunct="0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6430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1002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5574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0146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4718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cl@site.uottawa.ca" TargetMode="External"/><Relationship Id="rId4" Type="http://schemas.openxmlformats.org/officeDocument/2006/relationships/hyperlink" Target="http://www.eecs.uottawa.ca/~tcl" TargetMode="External"/><Relationship Id="rId5" Type="http://schemas.openxmlformats.org/officeDocument/2006/relationships/hyperlink" Target="http://www.umple.org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de.google.com/p/umple/source/browse/trunk/cruise.umple/src/Umple.ump" TargetMode="External"/><Relationship Id="rId3" Type="http://schemas.openxmlformats.org/officeDocument/2006/relationships/hyperlink" Target="http://metamodel.umple.or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helloworld.umple.org" TargetMode="External"/><Relationship Id="rId3" Type="http://schemas.openxmlformats.org/officeDocument/2006/relationships/hyperlink" Target="http://statemachines.umple.or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900113" y="1052513"/>
            <a:ext cx="8243887" cy="176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3200" dirty="0" smtClean="0">
                <a:solidFill>
                  <a:schemeClr val="tx2"/>
                </a:solidFill>
                <a:latin typeface="Arial" charset="0"/>
                <a:cs typeface="+mn-cs"/>
              </a:rPr>
              <a:t>Model</a:t>
            </a:r>
            <a:r>
              <a:rPr lang="en-US" sz="3200" dirty="0">
                <a:solidFill>
                  <a:schemeClr val="tx2"/>
                </a:solidFill>
                <a:latin typeface="Arial" charset="0"/>
                <a:cs typeface="+mn-cs"/>
              </a:rPr>
              <a:t>-Oriented </a:t>
            </a:r>
            <a:r>
              <a:rPr lang="en-US" sz="3200" dirty="0" smtClean="0">
                <a:solidFill>
                  <a:schemeClr val="tx2"/>
                </a:solidFill>
                <a:latin typeface="Arial" charset="0"/>
                <a:cs typeface="+mn-cs"/>
              </a:rPr>
              <a:t>Programming:</a:t>
            </a:r>
            <a:endParaRPr lang="en-US" sz="3200" dirty="0">
              <a:solidFill>
                <a:schemeClr val="tx2"/>
              </a:solidFill>
              <a:latin typeface="Arial" charset="0"/>
              <a:cs typeface="+mn-cs"/>
            </a:endParaRPr>
          </a:p>
          <a:p>
            <a:pPr algn="ctr">
              <a:defRPr/>
            </a:pPr>
            <a:r>
              <a:rPr lang="en-US" sz="3200" dirty="0" smtClean="0">
                <a:solidFill>
                  <a:schemeClr val="tx2"/>
                </a:solidFill>
                <a:latin typeface="Arial" charset="0"/>
                <a:cs typeface="+mn-cs"/>
              </a:rPr>
              <a:t>Bridging the Model-Code Divide</a:t>
            </a:r>
            <a:endParaRPr lang="en-US" dirty="0">
              <a:solidFill>
                <a:schemeClr val="tx2"/>
              </a:solidFill>
              <a:latin typeface="Arial" charset="0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3500438"/>
            <a:ext cx="6400800" cy="31051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Modeling in Software Engineering (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MiSE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2013)</a:t>
            </a:r>
            <a:endParaRPr lang="en-US" dirty="0" smtClean="0">
              <a:cs typeface="+mn-cs"/>
            </a:endParaRPr>
          </a:p>
          <a:p>
            <a:pPr>
              <a:defRPr/>
            </a:pPr>
            <a:r>
              <a:rPr lang="en-CA" dirty="0" smtClean="0">
                <a:latin typeface="Arial Narrow" charset="0"/>
                <a:cs typeface="+mn-cs"/>
              </a:rPr>
              <a:t>Omar Badreddin, Timothy C. Lethbridge</a:t>
            </a:r>
            <a:endParaRPr lang="en-CA" dirty="0">
              <a:latin typeface="Arial Narrow" charset="0"/>
              <a:cs typeface="+mn-cs"/>
            </a:endParaRPr>
          </a:p>
          <a:p>
            <a:pPr>
              <a:defRPr/>
            </a:pPr>
            <a:r>
              <a:rPr lang="en-CA" dirty="0" smtClean="0">
                <a:latin typeface="Arial Narrow" charset="0"/>
                <a:cs typeface="+mn-cs"/>
              </a:rPr>
              <a:t>University of Ottawa</a:t>
            </a:r>
          </a:p>
          <a:p>
            <a:pPr>
              <a:defRPr/>
            </a:pPr>
            <a:endParaRPr lang="en-CA" dirty="0" smtClean="0">
              <a:latin typeface="Arial Narrow" charset="0"/>
              <a:cs typeface="+mn-cs"/>
            </a:endParaRPr>
          </a:p>
          <a:p>
            <a:pPr>
              <a:defRPr/>
            </a:pPr>
            <a:r>
              <a:rPr lang="en-CA" dirty="0" smtClean="0">
                <a:latin typeface="Arial Narrow" charset="0"/>
                <a:cs typeface="+mn-cs"/>
                <a:hlinkClick r:id="rId3"/>
              </a:rPr>
              <a:t>tcl@eecs.uottawa.ca</a:t>
            </a:r>
            <a:endParaRPr lang="en-CA" dirty="0" smtClean="0">
              <a:latin typeface="Arial Narrow" charset="0"/>
              <a:cs typeface="+mn-cs"/>
            </a:endParaRPr>
          </a:p>
          <a:p>
            <a:pPr>
              <a:defRPr/>
            </a:pPr>
            <a:r>
              <a:rPr lang="en-CA" dirty="0" smtClean="0">
                <a:latin typeface="Arial Narrow" charset="0"/>
                <a:cs typeface="+mn-cs"/>
                <a:hlinkClick r:id="rId4"/>
              </a:rPr>
              <a:t>http://www.eecs.uottawa.ca/~tcl</a:t>
            </a:r>
            <a:endParaRPr lang="en-CA" dirty="0" smtClean="0">
              <a:latin typeface="Arial Narrow" charset="0"/>
              <a:cs typeface="+mn-cs"/>
            </a:endParaRPr>
          </a:p>
          <a:p>
            <a:pPr>
              <a:defRPr/>
            </a:pPr>
            <a:r>
              <a:rPr lang="en-CA" dirty="0" smtClean="0">
                <a:latin typeface="Arial Narrow" charset="0"/>
                <a:cs typeface="+mn-cs"/>
                <a:hlinkClick r:id="rId5"/>
              </a:rPr>
              <a:t>http://www.umple.org</a:t>
            </a:r>
            <a:endParaRPr lang="en-CA" dirty="0" smtClean="0">
              <a:latin typeface="Arial Narrow" charset="0"/>
              <a:cs typeface="+mn-cs"/>
            </a:endParaRPr>
          </a:p>
          <a:p>
            <a:pPr>
              <a:defRPr/>
            </a:pPr>
            <a:endParaRPr lang="en-CA" dirty="0" smtClean="0">
              <a:latin typeface="Arial Narrow" charset="0"/>
              <a:cs typeface="+mn-cs"/>
            </a:endParaRPr>
          </a:p>
          <a:p>
            <a:pPr>
              <a:defRPr/>
            </a:pPr>
            <a:endParaRPr lang="en-CA" dirty="0" smtClean="0">
              <a:latin typeface="Arial Narrow" charset="0"/>
              <a:cs typeface="+mn-cs"/>
            </a:endParaRPr>
          </a:p>
          <a:p>
            <a:pPr>
              <a:defRPr/>
            </a:pPr>
            <a:endParaRPr lang="en-US" dirty="0" smtClean="0">
              <a:latin typeface="Arial Narrow" charset="0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Ideas of</a:t>
            </a:r>
            <a:br>
              <a:rPr lang="en-US" dirty="0" smtClean="0"/>
            </a:br>
            <a:r>
              <a:rPr lang="en-US" dirty="0" smtClean="0"/>
              <a:t>Model-Oriented Programming (MOP)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should be possible to</a:t>
            </a:r>
          </a:p>
          <a:p>
            <a:pPr lvl="1"/>
            <a:r>
              <a:rPr lang="en-US" dirty="0" smtClean="0"/>
              <a:t>Use a ‘nice’ textual form for any modeling construct</a:t>
            </a:r>
          </a:p>
          <a:p>
            <a:pPr lvl="1"/>
            <a:r>
              <a:rPr lang="en-US" dirty="0" smtClean="0"/>
              <a:t>Embed </a:t>
            </a:r>
            <a:r>
              <a:rPr lang="en-US" dirty="0" smtClean="0">
                <a:solidFill>
                  <a:srgbClr val="FF0000"/>
                </a:solidFill>
              </a:rPr>
              <a:t>code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008000"/>
                </a:solidFill>
              </a:rPr>
              <a:t>model</a:t>
            </a:r>
          </a:p>
          <a:p>
            <a:pPr lvl="1"/>
            <a:r>
              <a:rPr lang="en-US" dirty="0" smtClean="0"/>
              <a:t>Embed </a:t>
            </a:r>
            <a:r>
              <a:rPr lang="en-US" dirty="0" smtClean="0">
                <a:solidFill>
                  <a:srgbClr val="008000"/>
                </a:solidFill>
              </a:rPr>
              <a:t>model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FF0000"/>
                </a:solidFill>
              </a:rPr>
              <a:t>code</a:t>
            </a:r>
          </a:p>
          <a:p>
            <a:endParaRPr lang="en-US" dirty="0"/>
          </a:p>
          <a:p>
            <a:r>
              <a:rPr lang="en-US" u="sng" dirty="0" smtClean="0"/>
              <a:t>Umple</a:t>
            </a:r>
            <a:r>
              <a:rPr lang="en-US" dirty="0" smtClean="0"/>
              <a:t> allows this transparently for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Java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C++</a:t>
            </a:r>
          </a:p>
          <a:p>
            <a:pPr lvl="1">
              <a:buFont typeface="Arial"/>
              <a:buChar char="•"/>
            </a:pPr>
            <a:r>
              <a:rPr lang="en-US" dirty="0" err="1" smtClean="0"/>
              <a:t>PhP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 smtClean="0"/>
              <a:t>And even all at the same time!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MiSE 2013 - Umple - Model-Code Divide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76C799-2676-4F41-89E3-CEDF2FE408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13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Model-Oriented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7969696" cy="4800600"/>
          </a:xfrm>
        </p:spPr>
        <p:txBody>
          <a:bodyPr/>
          <a:lstStyle/>
          <a:p>
            <a:r>
              <a:rPr lang="en-US" dirty="0" smtClean="0"/>
              <a:t>Real programmers still like code</a:t>
            </a:r>
          </a:p>
          <a:p>
            <a:endParaRPr lang="en-US" dirty="0"/>
          </a:p>
          <a:p>
            <a:r>
              <a:rPr lang="en-US" dirty="0" smtClean="0"/>
              <a:t>Outside the critical systems domain, most models </a:t>
            </a:r>
            <a:r>
              <a:rPr lang="en-US" dirty="0" smtClean="0"/>
              <a:t>are just documentation</a:t>
            </a:r>
          </a:p>
          <a:p>
            <a:pPr lvl="1"/>
            <a:r>
              <a:rPr lang="en-US" dirty="0" smtClean="0"/>
              <a:t>And </a:t>
            </a:r>
            <a:r>
              <a:rPr lang="en-US" dirty="0" smtClean="0"/>
              <a:t>tend to be:</a:t>
            </a:r>
            <a:endParaRPr lang="en-US" dirty="0" smtClean="0"/>
          </a:p>
          <a:p>
            <a:pPr lvl="2"/>
            <a:r>
              <a:rPr lang="en-US" dirty="0" smtClean="0"/>
              <a:t>Wrong</a:t>
            </a:r>
          </a:p>
          <a:p>
            <a:pPr lvl="2"/>
            <a:r>
              <a:rPr lang="en-US" dirty="0" smtClean="0"/>
              <a:t>Not executable anyway</a:t>
            </a:r>
          </a:p>
          <a:p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hose </a:t>
            </a:r>
            <a:r>
              <a:rPr lang="en-US" dirty="0" smtClean="0"/>
              <a:t>of us who have done real model-driven development know </a:t>
            </a:r>
            <a:r>
              <a:rPr lang="en-US" dirty="0" smtClean="0"/>
              <a:t>doing so is </a:t>
            </a:r>
            <a:r>
              <a:rPr lang="en-US" dirty="0" smtClean="0"/>
              <a:t>a ‘no brainer</a:t>
            </a:r>
            <a:r>
              <a:rPr lang="en-US" dirty="0" smtClean="0"/>
              <a:t>’ for productivity + quality</a:t>
            </a:r>
            <a:endParaRPr lang="en-US" dirty="0" smtClean="0"/>
          </a:p>
          <a:p>
            <a:pPr lvl="1"/>
            <a:r>
              <a:rPr lang="en-US" dirty="0" smtClean="0"/>
              <a:t>We just have to bridge the model-code divide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MiSE 2013 - Umple - Model-Code Divide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76C799-2676-4F41-89E3-CEDF2FE408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2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 just use a ‘UML Action Language’ like </a:t>
            </a:r>
            <a:r>
              <a:rPr lang="en-US" dirty="0" smtClean="0"/>
              <a:t>Alf?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don’t really need yet another language for such elements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People want </a:t>
            </a:r>
            <a:r>
              <a:rPr lang="en-US" dirty="0" smtClean="0"/>
              <a:t>to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everage </a:t>
            </a:r>
            <a:r>
              <a:rPr lang="en-US" dirty="0" smtClean="0"/>
              <a:t>their existing code and libraries</a:t>
            </a:r>
          </a:p>
          <a:p>
            <a:pPr lvl="1"/>
            <a:r>
              <a:rPr lang="en-US" dirty="0" smtClean="0"/>
              <a:t>Do this in small increments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MiSE 2013 - Umple - Model-Code Divide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76C799-2676-4F41-89E3-CEDF2FE408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79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Umple as a MOP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‘eats its own </a:t>
            </a:r>
            <a:r>
              <a:rPr lang="en-US" dirty="0" err="1" smtClean="0"/>
              <a:t>dogfood</a:t>
            </a:r>
            <a:r>
              <a:rPr lang="en-US" dirty="0" smtClean="0"/>
              <a:t>’</a:t>
            </a:r>
          </a:p>
          <a:p>
            <a:pPr lvl="1"/>
            <a:r>
              <a:rPr lang="en-US" dirty="0" smtClean="0"/>
              <a:t>The Umple compiler is developed with itself</a:t>
            </a:r>
          </a:p>
          <a:p>
            <a:pPr lvl="1"/>
            <a:r>
              <a:rPr lang="en-US" dirty="0" smtClean="0">
                <a:hlinkClick r:id="rId2"/>
              </a:rPr>
              <a:t>http://code.google.com/p/umple/source/browse/trunk/cruise.umple/src/Umple.ump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http://metamodel.umple.org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Umple allows embedding of code for</a:t>
            </a:r>
          </a:p>
          <a:p>
            <a:pPr lvl="1"/>
            <a:r>
              <a:rPr lang="en-US" dirty="0" smtClean="0"/>
              <a:t>Methods</a:t>
            </a:r>
          </a:p>
          <a:p>
            <a:pPr lvl="1"/>
            <a:r>
              <a:rPr lang="en-US" dirty="0" smtClean="0"/>
              <a:t>State machine actions, activities, guards</a:t>
            </a:r>
          </a:p>
          <a:p>
            <a:pPr lvl="1"/>
            <a:r>
              <a:rPr lang="en-US" dirty="0" smtClean="0"/>
              <a:t>Arbitrary code before/after any generated API for manipulating associations, attributes etc.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MiSE 2013 - Umple - Model-Code Divide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76C799-2676-4F41-89E3-CEDF2FE408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155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0" dirty="0" smtClean="0"/>
              <a:t>Small example: </a:t>
            </a:r>
            <a:r>
              <a:rPr lang="en-US" b="0" dirty="0" smtClean="0">
                <a:hlinkClick r:id="rId2"/>
              </a:rPr>
              <a:t>http://helloworld.umple.org</a:t>
            </a:r>
            <a:endParaRPr lang="en-US" b="0" dirty="0" smtClean="0"/>
          </a:p>
          <a:p>
            <a:pPr>
              <a:defRPr/>
            </a:pPr>
            <a:endParaRPr lang="en-US" dirty="0"/>
          </a:p>
          <a:p>
            <a:pPr marL="342900" lvl="1" indent="-342900">
              <a:buNone/>
              <a:defRPr/>
            </a:pPr>
            <a:r>
              <a:rPr lang="en-US" dirty="0" smtClean="0"/>
              <a:t>State machines: </a:t>
            </a:r>
            <a:r>
              <a:rPr lang="en-US" dirty="0">
                <a:hlinkClick r:id="rId3"/>
              </a:rPr>
              <a:t>http://statemachines.umple.org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MiSE 2013 - Umple - Model-Code Divide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A224B4-081A-664F-A01F-E8626D2C1D2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Evidence of benefit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Empirical studies show</a:t>
            </a:r>
          </a:p>
          <a:p>
            <a:pPr lvl="1">
              <a:defRPr/>
            </a:pPr>
            <a:r>
              <a:rPr lang="en-US" dirty="0" smtClean="0"/>
              <a:t>Umple code is easier to understand than Java</a:t>
            </a:r>
          </a:p>
          <a:p>
            <a:pPr lvl="1">
              <a:defRPr/>
            </a:pPr>
            <a:r>
              <a:rPr lang="en-US" dirty="0" smtClean="0"/>
              <a:t>Helps students learn to model: CSEE&amp;T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MiSE 2013 - Umple - Model-Code Divide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28A903-FAA6-2346-8BA3-C9A976B2A06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MiSE 2013 - Umple - Model-Code Divide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8205B4-1996-9949-9293-F9F5B8E3542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7893" name="TextBox 6"/>
          <p:cNvSpPr txBox="1">
            <a:spLocks noChangeArrowheads="1"/>
          </p:cNvSpPr>
          <p:nvPr/>
        </p:nvSpPr>
        <p:spPr bwMode="auto">
          <a:xfrm rot="-3392620">
            <a:off x="724694" y="4296569"/>
            <a:ext cx="41417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Availability of a </a:t>
            </a:r>
            <a:r>
              <a:rPr lang="en-US" b="1" u="sng"/>
              <a:t>textual form  </a:t>
            </a:r>
            <a:r>
              <a:rPr lang="en-US"/>
              <a:t>for models and diagrams</a:t>
            </a:r>
          </a:p>
        </p:txBody>
      </p:sp>
      <p:pic>
        <p:nvPicPr>
          <p:cNvPr id="37894" name="Picture 7" descr="Screen shot 2011-05-17 at 5.10.02 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88913"/>
            <a:ext cx="8515350" cy="304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5" name="TextBox 8"/>
          <p:cNvSpPr txBox="1">
            <a:spLocks noChangeArrowheads="1"/>
          </p:cNvSpPr>
          <p:nvPr/>
        </p:nvSpPr>
        <p:spPr bwMode="auto">
          <a:xfrm rot="-3392620">
            <a:off x="2602707" y="4469606"/>
            <a:ext cx="42735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Ability to </a:t>
            </a:r>
            <a:r>
              <a:rPr lang="en-US" b="1" u="sng"/>
              <a:t>edit diagram or text </a:t>
            </a:r>
            <a:r>
              <a:rPr lang="en-US"/>
              <a:t>&amp; have the other reflect changes</a:t>
            </a:r>
          </a:p>
        </p:txBody>
      </p:sp>
      <p:sp>
        <p:nvSpPr>
          <p:cNvPr id="37896" name="TextBox 9"/>
          <p:cNvSpPr txBox="1">
            <a:spLocks noChangeArrowheads="1"/>
          </p:cNvSpPr>
          <p:nvPr/>
        </p:nvSpPr>
        <p:spPr bwMode="auto">
          <a:xfrm rot="-3392620">
            <a:off x="5069681" y="4080669"/>
            <a:ext cx="41417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Ability to </a:t>
            </a:r>
            <a:r>
              <a:rPr lang="en-US" b="1" u="sng"/>
              <a:t>generate code </a:t>
            </a:r>
            <a:r>
              <a:rPr lang="en-US"/>
              <a:t>to represent the model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MiSE 2013 - Umple - Model-Code Divide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AF03F-6577-8D49-B0D2-3F46E378B1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losengMaster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9494BB"/>
      </a:hlink>
      <a:folHlink>
        <a:srgbClr val="7F7F7F"/>
      </a:folHlink>
    </a:clrScheme>
    <a:fontScheme name="LlosengMaster">
      <a:majorFont>
        <a:latin typeface="Arial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Lloseng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osengMa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losengMas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osengMas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osengMa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osengMa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osengMa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C:\documents\prof\oo\livre\slides\LlosengMaster.pot</Template>
  <TotalTime>15308</TotalTime>
  <Words>441</Words>
  <Application>Microsoft Macintosh PowerPoint</Application>
  <PresentationFormat>On-screen Show (4:3)</PresentationFormat>
  <Paragraphs>85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LlosengMaster</vt:lpstr>
      <vt:lpstr>PowerPoint Presentation</vt:lpstr>
      <vt:lpstr>Key Ideas of Model-Oriented Programming (MOP)</vt:lpstr>
      <vt:lpstr>Why Model-Oriented Programming</vt:lpstr>
      <vt:lpstr>Why not just use a ‘UML Action Language’ like Alf?</vt:lpstr>
      <vt:lpstr>Umple as a MOP tool</vt:lpstr>
      <vt:lpstr>Examples</vt:lpstr>
      <vt:lpstr>Evidence of benefit</vt:lpstr>
      <vt:lpstr>PowerPoint Presentation</vt:lpstr>
      <vt:lpstr>Questions?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 2100 Software Design II</dc:title>
  <dc:creator>Timothy C. Lethbridge</dc:creator>
  <cp:lastModifiedBy>Timothy Lethbridge</cp:lastModifiedBy>
  <cp:revision>337</cp:revision>
  <dcterms:created xsi:type="dcterms:W3CDTF">2000-08-30T16:59:35Z</dcterms:created>
  <dcterms:modified xsi:type="dcterms:W3CDTF">2013-05-19T21:00:12Z</dcterms:modified>
</cp:coreProperties>
</file>