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1" r:id="rId3"/>
    <p:sldId id="259" r:id="rId4"/>
    <p:sldId id="262" r:id="rId5"/>
    <p:sldId id="290" r:id="rId6"/>
    <p:sldId id="293" r:id="rId7"/>
    <p:sldId id="263" r:id="rId8"/>
    <p:sldId id="265" r:id="rId9"/>
    <p:sldId id="291" r:id="rId10"/>
    <p:sldId id="267" r:id="rId11"/>
    <p:sldId id="260" r:id="rId12"/>
    <p:sldId id="282" r:id="rId13"/>
    <p:sldId id="283" r:id="rId14"/>
    <p:sldId id="280" r:id="rId15"/>
    <p:sldId id="284" r:id="rId16"/>
    <p:sldId id="270" r:id="rId17"/>
    <p:sldId id="296" r:id="rId18"/>
    <p:sldId id="285" r:id="rId19"/>
    <p:sldId id="295" r:id="rId20"/>
    <p:sldId id="289" r:id="rId21"/>
    <p:sldId id="287" r:id="rId22"/>
    <p:sldId id="288" r:id="rId23"/>
    <p:sldId id="286" r:id="rId24"/>
    <p:sldId id="257" r:id="rId25"/>
    <p:sldId id="279" r:id="rId26"/>
    <p:sldId id="269" r:id="rId27"/>
    <p:sldId id="268" r:id="rId28"/>
    <p:sldId id="273" r:id="rId29"/>
    <p:sldId id="274" r:id="rId30"/>
    <p:sldId id="277" r:id="rId31"/>
    <p:sldId id="275" r:id="rId32"/>
    <p:sldId id="276" r:id="rId33"/>
    <p:sldId id="278" r:id="rId34"/>
    <p:sldId id="292" r:id="rId35"/>
    <p:sldId id="271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85775" autoAdjust="0"/>
  </p:normalViewPr>
  <p:slideViewPr>
    <p:cSldViewPr>
      <p:cViewPr>
        <p:scale>
          <a:sx n="66" d="100"/>
          <a:sy n="66" d="100"/>
        </p:scale>
        <p:origin x="-293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BCA4D-EA85-43F4-BAE7-2F41AC174220}" type="datetimeFigureOut">
              <a:rPr lang="en-CA" smtClean="0"/>
              <a:pPr/>
              <a:t>13/11/2015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C1627-7D61-49CE-9E97-C7CA0B9C367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23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Images:</a:t>
            </a:r>
            <a:r>
              <a:rPr lang="en-CA" baseline="0" dirty="0" smtClean="0"/>
              <a:t> http://www.electricenergyonline.com/show_article.php?mag=&amp;article=321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1627-7D61-49CE-9E97-C7CA0B9C367C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3965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https://www.gedigitalenergy.com/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1627-7D61-49CE-9E97-C7CA0B9C367C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2684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https://www.gedigitalenergy.com/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1627-7D61-49CE-9E97-C7CA0B9C367C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Wind turbine image: http://enthone.com/Industries/Heavy_Equip_Energy/Solar_and_Wind_Turbines/Wind_Turbines.aspx</a:t>
            </a:r>
          </a:p>
          <a:p>
            <a:r>
              <a:rPr lang="en-CA" dirty="0" smtClean="0"/>
              <a:t>Solar panel image: http://www.processindustryforum.com/hottopics/advantages-and-disadvantages-of-solar-energy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1627-7D61-49CE-9E97-C7CA0B9C367C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495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>
                <a:effectLst/>
              </a:rPr>
              <a:t>Mango Automation is a flexible software application that allows you to view, log, graph, animate, alarm, and report on data from sensors, equipment, PLCs, databases, webpages, </a:t>
            </a:r>
            <a:r>
              <a:rPr lang="en-CA" dirty="0" err="1" smtClean="0">
                <a:effectLst/>
              </a:rPr>
              <a:t>etc</a:t>
            </a:r>
            <a:endParaRPr lang="en-CA" dirty="0" smtClean="0">
              <a:effectLst/>
            </a:endParaRPr>
          </a:p>
          <a:p>
            <a:endParaRPr lang="en-CA" dirty="0" smtClean="0">
              <a:effectLst/>
            </a:endParaRPr>
          </a:p>
          <a:p>
            <a:r>
              <a:rPr lang="en-CA" dirty="0" smtClean="0"/>
              <a:t>GE Energy's XA/21: http://www.nipc.gov/dailyreports/2003/August/DHS_IAIP_Daily_2003-08-18.pdf</a:t>
            </a:r>
          </a:p>
          <a:p>
            <a:r>
              <a:rPr lang="en-CA" dirty="0" smtClean="0"/>
              <a:t>The flaw was responsible for the alarm system failure at FirstEnergy's</a:t>
            </a:r>
            <a:br>
              <a:rPr lang="en-CA" dirty="0" smtClean="0"/>
            </a:br>
            <a:r>
              <a:rPr lang="en-CA" dirty="0" smtClean="0"/>
              <a:t>Akron, Ohio control center </a:t>
            </a:r>
            <a:endParaRPr lang="en-CA" dirty="0" smtClean="0">
              <a:effectLst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1627-7D61-49CE-9E97-C7CA0B9C367C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85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Source: http://www.thecanadianencyclopedia.ca/en/article/electric-power-transmission/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1627-7D61-49CE-9E97-C7CA0B9C367C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http://www.wue.coop/aboutwue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1627-7D61-49CE-9E97-C7CA0B9C367C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Control Centre: http://www.techinteriors.com/market_process.php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1627-7D61-49CE-9E97-C7CA0B9C367C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441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1627-7D61-49CE-9E97-C7CA0B9C367C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Image bottom: https://www.gedigitalenergy.com/products/</a:t>
            </a:r>
          </a:p>
          <a:p>
            <a:r>
              <a:rPr lang="en-CA" dirty="0" smtClean="0"/>
              <a:t>-control center collects operational data</a:t>
            </a:r>
            <a:r>
              <a:rPr lang="en-CA" baseline="0" dirty="0" smtClean="0"/>
              <a:t> from substations, provides operator visualisations for real-time status of network.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1627-7D61-49CE-9E97-C7CA0B9C367C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1325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http://www.electricenergyonline.com/show_article.php?mag=&amp;article=321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1627-7D61-49CE-9E97-C7CA0B9C367C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763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IEDs</a:t>
            </a:r>
            <a:r>
              <a:rPr lang="en-CA" baseline="0" dirty="0" smtClean="0"/>
              <a:t> and RTU are connected using serial RS232 to the substation communication bus.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1627-7D61-49CE-9E97-C7CA0B9C367C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Time </a:t>
            </a:r>
            <a:r>
              <a:rPr lang="en-CA" dirty="0" err="1" smtClean="0"/>
              <a:t>overcurrent</a:t>
            </a:r>
            <a:r>
              <a:rPr lang="en-CA" dirty="0" smtClean="0"/>
              <a:t> relays: https://www.gedigitalenergy.com/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1627-7D61-49CE-9E97-C7CA0B9C367C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678870-0587-44AE-AEFD-CFF9A4FC1442}" type="datetime1">
              <a:rPr lang="en-CA" smtClean="0"/>
              <a:pPr/>
              <a:t>13/11/2015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5603DB-F86F-4A96-8483-4BCCD9C9FE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2871D3-68D5-484A-8017-B2E4BBF82265}" type="datetime1">
              <a:rPr lang="en-CA" smtClean="0"/>
              <a:pPr/>
              <a:t>13/11/2015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603DB-F86F-4A96-8483-4BCCD9C9FE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D644A-61CC-4AC0-B576-3722BD82FD7B}" type="datetime1">
              <a:rPr lang="en-CA" smtClean="0"/>
              <a:pPr/>
              <a:t>13/11/2015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603DB-F86F-4A96-8483-4BCCD9C9FE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B3D61-0DA7-4E62-A9D6-0ED5FA1DDF16}" type="datetime1">
              <a:rPr lang="en-CA" smtClean="0"/>
              <a:pPr/>
              <a:t>13/11/2015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603DB-F86F-4A96-8483-4BCCD9C9FE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19378-7B23-4666-9690-95DB3EEC198C}" type="datetime1">
              <a:rPr lang="en-CA" smtClean="0"/>
              <a:pPr/>
              <a:t>13/11/2015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603DB-F86F-4A96-8483-4BCCD9C9FE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9675E-426D-48DB-92DC-3E93E54CEDFA}" type="datetime1">
              <a:rPr lang="en-CA" smtClean="0"/>
              <a:pPr/>
              <a:t>13/11/2015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603DB-F86F-4A96-8483-4BCCD9C9FE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37C699-6DDD-4676-A666-FD15B3B8CDB6}" type="datetime1">
              <a:rPr lang="en-CA" smtClean="0"/>
              <a:pPr/>
              <a:t>13/11/2015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603DB-F86F-4A96-8483-4BCCD9C9FE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5F6F3-614E-4AC6-A9A1-57C408AEC87B}" type="datetime1">
              <a:rPr lang="en-CA" smtClean="0"/>
              <a:pPr/>
              <a:t>13/11/2015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603DB-F86F-4A96-8483-4BCCD9C9FE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7B905-CEBB-4F61-831C-C139DEE878F1}" type="datetime1">
              <a:rPr lang="en-CA" smtClean="0"/>
              <a:pPr/>
              <a:t>13/11/2015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603DB-F86F-4A96-8483-4BCCD9C9FE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8A93132-EC86-46A0-A319-92F60EFE0CF3}" type="datetime1">
              <a:rPr lang="en-CA" smtClean="0"/>
              <a:pPr/>
              <a:t>13/11/2015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603DB-F86F-4A96-8483-4BCCD9C9FE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20CEA5-81E6-4FA6-97B2-7C9A71A6BB5B}" type="datetime1">
              <a:rPr lang="en-CA" smtClean="0"/>
              <a:pPr/>
              <a:t>13/11/2015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5603DB-F86F-4A96-8483-4BCCD9C9FE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F52F46-DE23-4D0F-AD19-A736137053E8}" type="datetime1">
              <a:rPr lang="en-CA" smtClean="0"/>
              <a:pPr/>
              <a:t>13/11/2015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5603DB-F86F-4A96-8483-4BCCD9C9FE5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3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700809"/>
            <a:ext cx="7772400" cy="1829761"/>
          </a:xfrm>
        </p:spPr>
        <p:txBody>
          <a:bodyPr/>
          <a:lstStyle/>
          <a:p>
            <a:r>
              <a:rPr lang="en-CA" dirty="0" smtClean="0"/>
              <a:t>SCADA in electrical power delivery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645024"/>
            <a:ext cx="7772400" cy="1199704"/>
          </a:xfrm>
        </p:spPr>
        <p:txBody>
          <a:bodyPr/>
          <a:lstStyle/>
          <a:p>
            <a:r>
              <a:rPr lang="en-CA" dirty="0" smtClean="0"/>
              <a:t>Maxwell </a:t>
            </a:r>
            <a:r>
              <a:rPr lang="en-CA" dirty="0" err="1" smtClean="0"/>
              <a:t>Dondo</a:t>
            </a:r>
            <a:r>
              <a:rPr lang="en-CA" dirty="0" smtClean="0"/>
              <a:t> PhD </a:t>
            </a:r>
            <a:r>
              <a:rPr lang="en-CA" dirty="0" err="1" smtClean="0"/>
              <a:t>PEng</a:t>
            </a:r>
            <a:r>
              <a:rPr lang="en-CA" dirty="0" smtClean="0"/>
              <a:t> SMIEEE</a:t>
            </a:r>
            <a:endParaRPr lang="en-CA" dirty="0"/>
          </a:p>
        </p:txBody>
      </p:sp>
      <p:pic>
        <p:nvPicPr>
          <p:cNvPr id="4" name="Picture 3" descr="http://www.electricenergyonline.com/MagIMG/43-30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"/>
            <a:ext cx="3203848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electricenergyonline.com/MagIMG/43-30-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26"/>
            <a:ext cx="3115005" cy="551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12" y="5491839"/>
            <a:ext cx="3409710" cy="145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31224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SCADA Master </a:t>
            </a:r>
            <a:r>
              <a:rPr lang="en-CA" dirty="0"/>
              <a:t>Terminal Unit (MTU</a:t>
            </a:r>
            <a:r>
              <a:rPr lang="en-CA" dirty="0" smtClean="0"/>
              <a:t>): The server that acts as SCADA system</a:t>
            </a:r>
          </a:p>
          <a:p>
            <a:r>
              <a:rPr lang="en-CA" dirty="0" smtClean="0"/>
              <a:t>RTU (remote </a:t>
            </a:r>
            <a:r>
              <a:rPr lang="en-CA" dirty="0"/>
              <a:t>terminal </a:t>
            </a:r>
            <a:r>
              <a:rPr lang="en-CA" dirty="0" smtClean="0"/>
              <a:t>unit) : remote telemetry data acquisition units located at remote stations</a:t>
            </a:r>
          </a:p>
          <a:p>
            <a:r>
              <a:rPr lang="en-CA" dirty="0" smtClean="0"/>
              <a:t>IED (intelligent electronic devices) smart sensors/actuators with intelligence to acquire data, process it, and communicate</a:t>
            </a:r>
          </a:p>
          <a:p>
            <a:r>
              <a:rPr lang="en-CA" dirty="0" smtClean="0"/>
              <a:t>HMI (human-machine interface) : software to provide for visualisation and interaction with SCADA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Traditional SCADA Components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4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219256" cy="3099800"/>
          </a:xfrm>
        </p:spPr>
        <p:txBody>
          <a:bodyPr/>
          <a:lstStyle/>
          <a:p>
            <a:r>
              <a:rPr lang="en-CA" dirty="0" smtClean="0"/>
              <a:t>Can be broken down into 3 categories</a:t>
            </a:r>
          </a:p>
          <a:p>
            <a:r>
              <a:rPr lang="en-CA" dirty="0" smtClean="0"/>
              <a:t>NIST representation of SCADA system</a:t>
            </a:r>
          </a:p>
          <a:p>
            <a:pPr lvl="1"/>
            <a:r>
              <a:rPr lang="en-CA" dirty="0" smtClean="0"/>
              <a:t>Control Center</a:t>
            </a:r>
            <a:endParaRPr lang="en-CA" dirty="0"/>
          </a:p>
          <a:p>
            <a:pPr lvl="1"/>
            <a:r>
              <a:rPr lang="en-CA" dirty="0"/>
              <a:t>Programmable Logic Controllers(PLCs</a:t>
            </a:r>
            <a:r>
              <a:rPr lang="en-CA" dirty="0" smtClean="0"/>
              <a:t>), Remote </a:t>
            </a:r>
            <a:r>
              <a:rPr lang="en-CA" dirty="0"/>
              <a:t>Terminal Units (RTUs</a:t>
            </a:r>
            <a:r>
              <a:rPr lang="en-CA" dirty="0" smtClean="0"/>
              <a:t>), IEDs</a:t>
            </a:r>
            <a:endParaRPr lang="en-CA" dirty="0"/>
          </a:p>
          <a:p>
            <a:pPr lvl="1"/>
            <a:r>
              <a:rPr lang="en-CA" dirty="0"/>
              <a:t>Communications </a:t>
            </a:r>
            <a:r>
              <a:rPr lang="en-CA" dirty="0" smtClean="0"/>
              <a:t>Network</a:t>
            </a:r>
          </a:p>
          <a:p>
            <a:pPr lvl="1"/>
            <a:r>
              <a:rPr lang="en-CA" dirty="0" smtClean="0"/>
              <a:t>SCADA </a:t>
            </a:r>
            <a:r>
              <a:rPr lang="en-CA" dirty="0"/>
              <a:t>host software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997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Overall SCADA System </a:t>
            </a:r>
            <a:r>
              <a:rPr lang="en-CA" dirty="0" smtClean="0"/>
              <a:t>architecture</a:t>
            </a:r>
            <a:endParaRPr lang="en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" y="3645024"/>
            <a:ext cx="913845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CA" dirty="0" smtClean="0"/>
              <a:t>Control Center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11" y="0"/>
            <a:ext cx="3336189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Provides for real-time grid management</a:t>
            </a:r>
          </a:p>
          <a:p>
            <a:r>
              <a:rPr lang="en-CA" dirty="0" smtClean="0"/>
              <a:t>SCADA Server </a:t>
            </a:r>
          </a:p>
          <a:p>
            <a:pPr lvl="1"/>
            <a:r>
              <a:rPr lang="en-CA" dirty="0" smtClean="0"/>
              <a:t>Also known as the MTU (master terminal unit)</a:t>
            </a:r>
          </a:p>
          <a:p>
            <a:r>
              <a:rPr lang="en-CA" dirty="0" smtClean="0"/>
              <a:t>HMI for visualisation and human interaction</a:t>
            </a:r>
          </a:p>
          <a:p>
            <a:r>
              <a:rPr lang="en-CA" dirty="0" smtClean="0"/>
              <a:t>Programming/Engineering workstations</a:t>
            </a:r>
          </a:p>
          <a:p>
            <a:r>
              <a:rPr lang="en-CA" dirty="0" smtClean="0"/>
              <a:t>Data historian, a database storage for operational activities</a:t>
            </a:r>
          </a:p>
          <a:p>
            <a:r>
              <a:rPr lang="en-CA" dirty="0" smtClean="0"/>
              <a:t>Control server, hosts software to communicate with lower level control devices</a:t>
            </a:r>
          </a:p>
          <a:p>
            <a:r>
              <a:rPr lang="en-CA" dirty="0" smtClean="0"/>
              <a:t>Communication routers</a:t>
            </a:r>
          </a:p>
          <a:p>
            <a:r>
              <a:rPr lang="en-CA" dirty="0" smtClean="0"/>
              <a:t>Could be connected to other regional control centers (desired for large networks)</a:t>
            </a:r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" y="5582989"/>
            <a:ext cx="9133926" cy="13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18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Communication Link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61961"/>
            <a:ext cx="4283968" cy="519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n-CA" dirty="0" smtClean="0"/>
              <a:t>Phone line/leased line, power line carrier</a:t>
            </a:r>
          </a:p>
          <a:p>
            <a:r>
              <a:rPr lang="en-CA" dirty="0" smtClean="0"/>
              <a:t>Radio</a:t>
            </a:r>
          </a:p>
          <a:p>
            <a:r>
              <a:rPr lang="en-CA" dirty="0" smtClean="0"/>
              <a:t>Cellular network</a:t>
            </a:r>
          </a:p>
          <a:p>
            <a:r>
              <a:rPr lang="en-CA" dirty="0" smtClean="0"/>
              <a:t>Satellite</a:t>
            </a:r>
          </a:p>
          <a:p>
            <a:r>
              <a:rPr lang="en-CA" dirty="0" smtClean="0"/>
              <a:t>Fibre optic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7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/>
          <a:lstStyle/>
          <a:p>
            <a:r>
              <a:rPr lang="en-CA" dirty="0" smtClean="0"/>
              <a:t>Star</a:t>
            </a:r>
          </a:p>
          <a:p>
            <a:endParaRPr lang="en-CA" dirty="0"/>
          </a:p>
          <a:p>
            <a:r>
              <a:rPr lang="en-CA" dirty="0" smtClean="0"/>
              <a:t>Ring</a:t>
            </a:r>
          </a:p>
          <a:p>
            <a:endParaRPr lang="en-CA" dirty="0"/>
          </a:p>
          <a:p>
            <a:r>
              <a:rPr lang="en-CA" dirty="0" smtClean="0"/>
              <a:t>Mesh </a:t>
            </a:r>
          </a:p>
          <a:p>
            <a:endParaRPr lang="en-CA" dirty="0"/>
          </a:p>
          <a:p>
            <a:r>
              <a:rPr lang="en-CA" dirty="0" smtClean="0"/>
              <a:t>Tree  </a:t>
            </a:r>
          </a:p>
          <a:p>
            <a:endParaRPr lang="en-CA" dirty="0"/>
          </a:p>
          <a:p>
            <a:r>
              <a:rPr lang="en-CA" dirty="0" smtClean="0"/>
              <a:t>Bus 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Communication topologies</a:t>
            </a:r>
          </a:p>
        </p:txBody>
      </p:sp>
      <p:sp>
        <p:nvSpPr>
          <p:cNvPr id="5" name="Oval 4"/>
          <p:cNvSpPr/>
          <p:nvPr/>
        </p:nvSpPr>
        <p:spPr>
          <a:xfrm>
            <a:off x="3793634" y="167046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4004320" y="18532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084712" y="207761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4191879" y="163446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835620" y="20056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273116" y="192521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Straight Connector 35"/>
          <p:cNvCxnSpPr>
            <a:stCxn id="6" idx="0"/>
            <a:endCxn id="8" idx="3"/>
          </p:cNvCxnSpPr>
          <p:nvPr/>
        </p:nvCxnSpPr>
        <p:spPr>
          <a:xfrm flipV="1">
            <a:off x="4040324" y="1695924"/>
            <a:ext cx="162100" cy="157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5"/>
            <a:endCxn id="10" idx="5"/>
          </p:cNvCxnSpPr>
          <p:nvPr/>
        </p:nvCxnSpPr>
        <p:spPr>
          <a:xfrm>
            <a:off x="4065783" y="1914671"/>
            <a:ext cx="26879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6" idx="5"/>
            <a:endCxn id="7" idx="0"/>
          </p:cNvCxnSpPr>
          <p:nvPr/>
        </p:nvCxnSpPr>
        <p:spPr>
          <a:xfrm>
            <a:off x="4065783" y="1914671"/>
            <a:ext cx="54933" cy="162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6" idx="2"/>
            <a:endCxn id="9" idx="7"/>
          </p:cNvCxnSpPr>
          <p:nvPr/>
        </p:nvCxnSpPr>
        <p:spPr>
          <a:xfrm flipH="1">
            <a:off x="3897083" y="1889212"/>
            <a:ext cx="107237" cy="126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6" idx="0"/>
            <a:endCxn id="5" idx="5"/>
          </p:cNvCxnSpPr>
          <p:nvPr/>
        </p:nvCxnSpPr>
        <p:spPr>
          <a:xfrm flipH="1" flipV="1">
            <a:off x="3855097" y="1731928"/>
            <a:ext cx="185227" cy="121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373555" y="241405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2664633" y="282120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2771800" y="237804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Oval 48"/>
          <p:cNvSpPr/>
          <p:nvPr/>
        </p:nvSpPr>
        <p:spPr>
          <a:xfrm>
            <a:off x="2415541" y="274919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Oval 49"/>
          <p:cNvSpPr/>
          <p:nvPr/>
        </p:nvSpPr>
        <p:spPr>
          <a:xfrm>
            <a:off x="2853037" y="266880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1" name="Straight Connector 50"/>
          <p:cNvCxnSpPr>
            <a:stCxn id="46" idx="7"/>
            <a:endCxn id="48" idx="7"/>
          </p:cNvCxnSpPr>
          <p:nvPr/>
        </p:nvCxnSpPr>
        <p:spPr>
          <a:xfrm flipV="1">
            <a:off x="2435018" y="2388591"/>
            <a:ext cx="398245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5"/>
            <a:endCxn id="50" idx="7"/>
          </p:cNvCxnSpPr>
          <p:nvPr/>
        </p:nvCxnSpPr>
        <p:spPr>
          <a:xfrm>
            <a:off x="2833263" y="2439509"/>
            <a:ext cx="81237" cy="239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0" idx="5"/>
            <a:endCxn id="47" idx="6"/>
          </p:cNvCxnSpPr>
          <p:nvPr/>
        </p:nvCxnSpPr>
        <p:spPr>
          <a:xfrm flipH="1">
            <a:off x="2736641" y="2730264"/>
            <a:ext cx="177859" cy="126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7" idx="2"/>
            <a:endCxn id="49" idx="5"/>
          </p:cNvCxnSpPr>
          <p:nvPr/>
        </p:nvCxnSpPr>
        <p:spPr>
          <a:xfrm flipH="1" flipV="1">
            <a:off x="2477004" y="2810656"/>
            <a:ext cx="187629" cy="46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9" idx="3"/>
            <a:endCxn id="46" idx="5"/>
          </p:cNvCxnSpPr>
          <p:nvPr/>
        </p:nvCxnSpPr>
        <p:spPr>
          <a:xfrm flipV="1">
            <a:off x="2426086" y="2475513"/>
            <a:ext cx="8932" cy="335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195736" y="324898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2745870" y="372813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2853037" y="328498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Oval 63"/>
          <p:cNvSpPr/>
          <p:nvPr/>
        </p:nvSpPr>
        <p:spPr>
          <a:xfrm>
            <a:off x="2496778" y="365613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Oval 64"/>
          <p:cNvSpPr/>
          <p:nvPr/>
        </p:nvSpPr>
        <p:spPr>
          <a:xfrm>
            <a:off x="2934274" y="357573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2562132" y="333518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7" name="Straight Connector 66"/>
          <p:cNvCxnSpPr>
            <a:stCxn id="66" idx="4"/>
            <a:endCxn id="61" idx="6"/>
          </p:cNvCxnSpPr>
          <p:nvPr/>
        </p:nvCxnSpPr>
        <p:spPr>
          <a:xfrm flipH="1" flipV="1">
            <a:off x="2267744" y="3284984"/>
            <a:ext cx="330392" cy="122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6" idx="5"/>
            <a:endCxn id="62" idx="1"/>
          </p:cNvCxnSpPr>
          <p:nvPr/>
        </p:nvCxnSpPr>
        <p:spPr>
          <a:xfrm>
            <a:off x="2623595" y="3396650"/>
            <a:ext cx="132820" cy="342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6" idx="6"/>
            <a:endCxn id="63" idx="6"/>
          </p:cNvCxnSpPr>
          <p:nvPr/>
        </p:nvCxnSpPr>
        <p:spPr>
          <a:xfrm flipV="1">
            <a:off x="2634140" y="3320988"/>
            <a:ext cx="290905" cy="50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3" idx="5"/>
            <a:endCxn id="65" idx="0"/>
          </p:cNvCxnSpPr>
          <p:nvPr/>
        </p:nvCxnSpPr>
        <p:spPr>
          <a:xfrm>
            <a:off x="2914500" y="3346447"/>
            <a:ext cx="55778" cy="229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5" idx="0"/>
            <a:endCxn id="62" idx="4"/>
          </p:cNvCxnSpPr>
          <p:nvPr/>
        </p:nvCxnSpPr>
        <p:spPr>
          <a:xfrm flipH="1">
            <a:off x="2781874" y="3575739"/>
            <a:ext cx="188404" cy="22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2" idx="1"/>
            <a:endCxn id="64" idx="2"/>
          </p:cNvCxnSpPr>
          <p:nvPr/>
        </p:nvCxnSpPr>
        <p:spPr>
          <a:xfrm flipH="1" flipV="1">
            <a:off x="2496778" y="3692135"/>
            <a:ext cx="259637" cy="46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4" idx="0"/>
            <a:endCxn id="66" idx="4"/>
          </p:cNvCxnSpPr>
          <p:nvPr/>
        </p:nvCxnSpPr>
        <p:spPr>
          <a:xfrm flipV="1">
            <a:off x="2532782" y="3407195"/>
            <a:ext cx="65354" cy="248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2804068" y="443010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Oval 82"/>
          <p:cNvSpPr/>
          <p:nvPr/>
        </p:nvSpPr>
        <p:spPr>
          <a:xfrm>
            <a:off x="3155924" y="422108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Oval 83"/>
          <p:cNvSpPr/>
          <p:nvPr/>
        </p:nvSpPr>
        <p:spPr>
          <a:xfrm>
            <a:off x="3191928" y="447210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Oval 84"/>
          <p:cNvSpPr/>
          <p:nvPr/>
        </p:nvSpPr>
        <p:spPr>
          <a:xfrm>
            <a:off x="3721626" y="441053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Oval 85"/>
          <p:cNvSpPr/>
          <p:nvPr/>
        </p:nvSpPr>
        <p:spPr>
          <a:xfrm>
            <a:off x="3365367" y="400506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Oval 86"/>
          <p:cNvSpPr/>
          <p:nvPr/>
        </p:nvSpPr>
        <p:spPr>
          <a:xfrm>
            <a:off x="3534920" y="422108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9" name="Straight Connector 108"/>
          <p:cNvCxnSpPr>
            <a:stCxn id="86" idx="4"/>
            <a:endCxn id="83" idx="6"/>
          </p:cNvCxnSpPr>
          <p:nvPr/>
        </p:nvCxnSpPr>
        <p:spPr>
          <a:xfrm flipH="1">
            <a:off x="3227932" y="4077072"/>
            <a:ext cx="173439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83" idx="4"/>
            <a:endCxn id="84" idx="0"/>
          </p:cNvCxnSpPr>
          <p:nvPr/>
        </p:nvCxnSpPr>
        <p:spPr>
          <a:xfrm>
            <a:off x="3191928" y="4293096"/>
            <a:ext cx="36004" cy="179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83" idx="4"/>
            <a:endCxn id="82" idx="7"/>
          </p:cNvCxnSpPr>
          <p:nvPr/>
        </p:nvCxnSpPr>
        <p:spPr>
          <a:xfrm flipH="1">
            <a:off x="2865531" y="4293096"/>
            <a:ext cx="326397" cy="147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86" idx="4"/>
            <a:endCxn id="87" idx="0"/>
          </p:cNvCxnSpPr>
          <p:nvPr/>
        </p:nvCxnSpPr>
        <p:spPr>
          <a:xfrm>
            <a:off x="3401371" y="4077072"/>
            <a:ext cx="169553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87" idx="6"/>
            <a:endCxn id="85" idx="1"/>
          </p:cNvCxnSpPr>
          <p:nvPr/>
        </p:nvCxnSpPr>
        <p:spPr>
          <a:xfrm>
            <a:off x="3606928" y="4257092"/>
            <a:ext cx="125243" cy="16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227932" y="526520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Oval 119"/>
          <p:cNvSpPr/>
          <p:nvPr/>
        </p:nvSpPr>
        <p:spPr>
          <a:xfrm>
            <a:off x="3766752" y="556434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3" name="Oval 122"/>
          <p:cNvSpPr/>
          <p:nvPr/>
        </p:nvSpPr>
        <p:spPr>
          <a:xfrm>
            <a:off x="3365367" y="560034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3263936" y="5427403"/>
            <a:ext cx="1067860" cy="45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19" idx="4"/>
          </p:cNvCxnSpPr>
          <p:nvPr/>
        </p:nvCxnSpPr>
        <p:spPr>
          <a:xfrm flipV="1">
            <a:off x="3263936" y="5337212"/>
            <a:ext cx="0" cy="135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20" idx="0"/>
          </p:cNvCxnSpPr>
          <p:nvPr/>
        </p:nvCxnSpPr>
        <p:spPr>
          <a:xfrm flipV="1">
            <a:off x="3802756" y="5449951"/>
            <a:ext cx="0" cy="114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/>
          <p:nvPr/>
        </p:nvSpPr>
        <p:spPr>
          <a:xfrm>
            <a:off x="3364320" y="559438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9" name="Straight Connector 158"/>
          <p:cNvCxnSpPr>
            <a:stCxn id="158" idx="0"/>
          </p:cNvCxnSpPr>
          <p:nvPr/>
        </p:nvCxnSpPr>
        <p:spPr>
          <a:xfrm flipV="1">
            <a:off x="3400324" y="5479992"/>
            <a:ext cx="0" cy="114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4295792" y="553718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1" name="Straight Connector 160"/>
          <p:cNvCxnSpPr>
            <a:stCxn id="160" idx="0"/>
          </p:cNvCxnSpPr>
          <p:nvPr/>
        </p:nvCxnSpPr>
        <p:spPr>
          <a:xfrm flipV="1">
            <a:off x="4331796" y="5422796"/>
            <a:ext cx="0" cy="114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3584406" y="52426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7" name="Straight Connector 166"/>
          <p:cNvCxnSpPr>
            <a:endCxn id="166" idx="4"/>
          </p:cNvCxnSpPr>
          <p:nvPr/>
        </p:nvCxnSpPr>
        <p:spPr>
          <a:xfrm flipV="1">
            <a:off x="3620410" y="5314664"/>
            <a:ext cx="0" cy="135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56" y="5218149"/>
            <a:ext cx="1222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7948" y="0"/>
            <a:ext cx="104605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03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19" grpId="0" animBg="1"/>
      <p:bldP spid="120" grpId="0" animBg="1"/>
      <p:bldP spid="123" grpId="0" animBg="1"/>
      <p:bldP spid="158" grpId="0" animBg="1"/>
      <p:bldP spid="160" grpId="0" animBg="1"/>
      <p:bldP spid="1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Many possible topologies</a:t>
            </a:r>
          </a:p>
          <a:p>
            <a:r>
              <a:rPr lang="en-CA" dirty="0" smtClean="0"/>
              <a:t>Direct connection </a:t>
            </a:r>
          </a:p>
          <a:p>
            <a:endParaRPr lang="en-CA" dirty="0"/>
          </a:p>
          <a:p>
            <a:r>
              <a:rPr lang="en-CA" dirty="0" smtClean="0"/>
              <a:t>Connection with slave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Other. See IEEE C37.1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Implementation Examples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29813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52673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0"/>
            <a:ext cx="755576" cy="91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6453336"/>
            <a:ext cx="480592" cy="319733"/>
          </a:xfrm>
        </p:spPr>
        <p:txBody>
          <a:bodyPr/>
          <a:lstStyle/>
          <a:p>
            <a:fld id="{8B5603DB-F86F-4A96-8483-4BCCD9C9FE5E}" type="slidenum">
              <a:rPr lang="en-CA" sz="1100" smtClean="0">
                <a:solidFill>
                  <a:schemeClr val="accent1"/>
                </a:solidFill>
              </a:rPr>
              <a:pPr/>
              <a:t>15</a:t>
            </a:fld>
            <a:endParaRPr lang="en-CA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4755984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Allow communications between devices</a:t>
            </a:r>
          </a:p>
          <a:p>
            <a:r>
              <a:rPr lang="en-CA" dirty="0" smtClean="0"/>
              <a:t>MODBUS: master-slave application-layer protocol</a:t>
            </a:r>
          </a:p>
          <a:p>
            <a:pPr lvl="1"/>
            <a:r>
              <a:rPr lang="en-CA" dirty="0" smtClean="0"/>
              <a:t>Attackers with IP access can run Modbus client simulator to effect many types of attacks.</a:t>
            </a:r>
          </a:p>
          <a:p>
            <a:r>
              <a:rPr lang="en-CA" dirty="0" smtClean="0"/>
              <a:t>DNP3 : Distributed </a:t>
            </a:r>
            <a:r>
              <a:rPr lang="en-CA" dirty="0"/>
              <a:t>Network </a:t>
            </a:r>
            <a:r>
              <a:rPr lang="en-CA" dirty="0" smtClean="0"/>
              <a:t>Protocol </a:t>
            </a:r>
            <a:r>
              <a:rPr lang="en-CA" dirty="0"/>
              <a:t>is a set of </a:t>
            </a:r>
            <a:r>
              <a:rPr lang="en-CA" dirty="0" smtClean="0"/>
              <a:t>open communication protocols</a:t>
            </a:r>
          </a:p>
          <a:p>
            <a:pPr lvl="1"/>
            <a:r>
              <a:rPr lang="en-CA" dirty="0" smtClean="0"/>
              <a:t>IEEE recommended for RTU to IED messages</a:t>
            </a:r>
          </a:p>
          <a:p>
            <a:pPr lvl="1"/>
            <a:r>
              <a:rPr lang="en-CA" dirty="0" smtClean="0"/>
              <a:t>Has no in-built security: Messages can be intercepted, modified and fabricated.</a:t>
            </a:r>
          </a:p>
          <a:p>
            <a:r>
              <a:rPr lang="en-CA" dirty="0" smtClean="0"/>
              <a:t>IEC 60870 suite: </a:t>
            </a:r>
          </a:p>
          <a:p>
            <a:pPr lvl="1"/>
            <a:r>
              <a:rPr lang="en-CA" dirty="0" smtClean="0"/>
              <a:t>Substation control centre communication  (IEC 60870-5-101/104)</a:t>
            </a:r>
          </a:p>
          <a:p>
            <a:pPr lvl="1"/>
            <a:r>
              <a:rPr lang="en-CA" dirty="0" smtClean="0"/>
              <a:t>Communication with protection equipment (IEC 60870-5-103)</a:t>
            </a:r>
          </a:p>
          <a:p>
            <a:pPr lvl="1"/>
            <a:r>
              <a:rPr lang="en-CA" dirty="0" smtClean="0"/>
              <a:t>IEC 62351 intends to implement security (end-to-end encryption; vendors reluctant to implement due to complexity)</a:t>
            </a:r>
          </a:p>
          <a:p>
            <a:r>
              <a:rPr lang="en-CA" dirty="0" smtClean="0"/>
              <a:t>Other proprietary protocols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Protocols and standards</a:t>
            </a:r>
            <a:endParaRPr lang="en-C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670" y="5649114"/>
            <a:ext cx="1333330" cy="117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0"/>
            <a:ext cx="611560" cy="7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6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2448272"/>
          </a:xfrm>
        </p:spPr>
        <p:txBody>
          <a:bodyPr>
            <a:normAutofit/>
          </a:bodyPr>
          <a:lstStyle/>
          <a:p>
            <a:r>
              <a:rPr lang="en-CA" dirty="0" smtClean="0"/>
              <a:t>Acquire telemetry, relay data from system</a:t>
            </a:r>
          </a:p>
          <a:p>
            <a:r>
              <a:rPr lang="en-CA" dirty="0" smtClean="0"/>
              <a:t>Covert it to digital signals if necessary</a:t>
            </a:r>
          </a:p>
          <a:p>
            <a:r>
              <a:rPr lang="en-CA" dirty="0" smtClean="0"/>
              <a:t>Send data to MTU or engineering stations</a:t>
            </a:r>
          </a:p>
          <a:p>
            <a:r>
              <a:rPr lang="en-CA" dirty="0" smtClean="0"/>
              <a:t>Receive control, settings, resets from MTU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Field Components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0"/>
            <a:ext cx="683568" cy="12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75856" y="4293096"/>
            <a:ext cx="2160240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Field component</a:t>
            </a:r>
            <a:endParaRPr lang="en-CA" dirty="0"/>
          </a:p>
        </p:txBody>
      </p:sp>
      <p:sp>
        <p:nvSpPr>
          <p:cNvPr id="9" name="Up-Down Arrow 8"/>
          <p:cNvSpPr/>
          <p:nvPr/>
        </p:nvSpPr>
        <p:spPr>
          <a:xfrm flipH="1">
            <a:off x="4139952" y="5301208"/>
            <a:ext cx="432048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635896" y="573325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Telemetry Meters</a:t>
            </a:r>
          </a:p>
          <a:p>
            <a:r>
              <a:rPr lang="en-CA" dirty="0" smtClean="0"/>
              <a:t>Relays, etc</a:t>
            </a:r>
            <a:endParaRPr lang="en-CA" dirty="0"/>
          </a:p>
        </p:txBody>
      </p:sp>
      <p:sp>
        <p:nvSpPr>
          <p:cNvPr id="13" name="Up Arrow 12"/>
          <p:cNvSpPr/>
          <p:nvPr/>
        </p:nvSpPr>
        <p:spPr>
          <a:xfrm>
            <a:off x="4211960" y="3717032"/>
            <a:ext cx="36004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283968" y="3501008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SCADA MTU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0800000">
            <a:off x="5436096" y="3645024"/>
            <a:ext cx="576064" cy="13681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443711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Control,</a:t>
            </a:r>
          </a:p>
          <a:p>
            <a:r>
              <a:rPr lang="en-CA" dirty="0" smtClean="0"/>
              <a:t>Settings</a:t>
            </a:r>
            <a:endParaRPr lang="en-CA" dirty="0"/>
          </a:p>
        </p:txBody>
      </p:sp>
      <p:sp>
        <p:nvSpPr>
          <p:cNvPr id="19" name="Double Brace 18"/>
          <p:cNvSpPr/>
          <p:nvPr/>
        </p:nvSpPr>
        <p:spPr>
          <a:xfrm>
            <a:off x="3131840" y="5301208"/>
            <a:ext cx="2520280" cy="50405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5373216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Device Ports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4784"/>
            <a:ext cx="8748464" cy="475252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Reads status and alarms through relay and control circuit auxiliary contacts. Meter reading.</a:t>
            </a:r>
          </a:p>
          <a:p>
            <a:r>
              <a:rPr lang="en-CA" dirty="0" smtClean="0"/>
              <a:t>Manual/remote control e.g. activate alarm. RTU control outputs connected to control relays</a:t>
            </a:r>
          </a:p>
          <a:p>
            <a:r>
              <a:rPr lang="en-CA" dirty="0" smtClean="0"/>
              <a:t>No data storage</a:t>
            </a:r>
          </a:p>
          <a:p>
            <a:r>
              <a:rPr lang="en-CA" dirty="0" smtClean="0"/>
              <a:t>Some PLCs equipped to be RTUs</a:t>
            </a:r>
          </a:p>
          <a:p>
            <a:r>
              <a:rPr lang="en-CA" dirty="0" smtClean="0"/>
              <a:t>May aggregate IED data</a:t>
            </a:r>
          </a:p>
          <a:p>
            <a:r>
              <a:rPr lang="en-CA" dirty="0" smtClean="0"/>
              <a:t>Either open standard or proprietary based</a:t>
            </a:r>
          </a:p>
          <a:p>
            <a:pPr lvl="1"/>
            <a:r>
              <a:rPr lang="en-CA" dirty="0" err="1" smtClean="0"/>
              <a:t>Modbus</a:t>
            </a:r>
            <a:r>
              <a:rPr lang="en-CA" dirty="0" smtClean="0"/>
              <a:t>, DNP3, IEC 60870-5-101/104</a:t>
            </a:r>
          </a:p>
          <a:p>
            <a:r>
              <a:rPr lang="en-CA" dirty="0" smtClean="0"/>
              <a:t>Serial communication</a:t>
            </a:r>
          </a:p>
          <a:p>
            <a:pPr lvl="1"/>
            <a:r>
              <a:rPr lang="en-CA" dirty="0" smtClean="0"/>
              <a:t>RS232, RS485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Field Components: RTU</a:t>
            </a:r>
            <a:endParaRPr lang="en-C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84" y="4890275"/>
            <a:ext cx="2766416" cy="196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12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21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73053"/>
            <a:ext cx="8345016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Similar to RTU, is open or proprietary based</a:t>
            </a:r>
          </a:p>
          <a:p>
            <a:r>
              <a:rPr lang="en-CA" dirty="0" smtClean="0"/>
              <a:t>Acquires data from electrical devices, e.g. relay or circuit breaker status, switch position. </a:t>
            </a:r>
          </a:p>
          <a:p>
            <a:r>
              <a:rPr lang="en-CA" dirty="0" smtClean="0"/>
              <a:t>Reads meter data such as V, A, MW, MVAR. Some modern meters have IED capabilities, they can communicate their readings with RTU or MTU. </a:t>
            </a:r>
          </a:p>
          <a:p>
            <a:r>
              <a:rPr lang="en-CA" dirty="0" smtClean="0"/>
              <a:t>Control functions include:</a:t>
            </a:r>
          </a:p>
          <a:p>
            <a:pPr lvl="1"/>
            <a:r>
              <a:rPr lang="en-CA" dirty="0" smtClean="0"/>
              <a:t>CB control, voltage regulators, </a:t>
            </a:r>
            <a:r>
              <a:rPr lang="en-CA" dirty="0" err="1" smtClean="0"/>
              <a:t>recloser</a:t>
            </a:r>
            <a:r>
              <a:rPr lang="en-CA" dirty="0" smtClean="0"/>
              <a:t> control.</a:t>
            </a:r>
          </a:p>
          <a:p>
            <a:r>
              <a:rPr lang="en-CA" dirty="0" smtClean="0"/>
              <a:t>Newer substations only use modern IEDs</a:t>
            </a:r>
          </a:p>
          <a:p>
            <a:r>
              <a:rPr lang="en-CA" dirty="0" smtClean="0"/>
              <a:t>IEDs can support horizontal communication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Field Components : IED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12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32" y="5877272"/>
            <a:ext cx="6842976" cy="101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Evolution of grid automation</a:t>
            </a:r>
          </a:p>
          <a:p>
            <a:r>
              <a:rPr lang="en-CA" dirty="0" smtClean="0"/>
              <a:t>SCADA introduction</a:t>
            </a:r>
          </a:p>
          <a:p>
            <a:r>
              <a:rPr lang="en-CA" dirty="0" smtClean="0"/>
              <a:t>SCADA Components</a:t>
            </a:r>
          </a:p>
          <a:p>
            <a:r>
              <a:rPr lang="en-CA" dirty="0" smtClean="0"/>
              <a:t>Smart Grid</a:t>
            </a:r>
          </a:p>
          <a:p>
            <a:r>
              <a:rPr lang="en-CA" dirty="0" smtClean="0"/>
              <a:t>SCADA Security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8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 Example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" y="1484784"/>
            <a:ext cx="9036496" cy="524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 Example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7302"/>
            <a:ext cx="8757525" cy="553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1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 Example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3" y="1340768"/>
            <a:ext cx="9019708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31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SCADA and internet connection</a:t>
            </a:r>
            <a:endParaRPr lang="en-CA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00" y="3014210"/>
            <a:ext cx="7332071" cy="75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69" y="4031258"/>
            <a:ext cx="1009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7" y="4974233"/>
            <a:ext cx="6804248" cy="7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endCxn id="6151" idx="2"/>
          </p:cNvCxnSpPr>
          <p:nvPr/>
        </p:nvCxnSpPr>
        <p:spPr>
          <a:xfrm flipV="1">
            <a:off x="5305594" y="4974233"/>
            <a:ext cx="0" cy="356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05594" y="351826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73" y="4074120"/>
            <a:ext cx="533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7537073" y="3518266"/>
            <a:ext cx="0" cy="55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153" idx="2"/>
          </p:cNvCxnSpPr>
          <p:nvPr/>
        </p:nvCxnSpPr>
        <p:spPr>
          <a:xfrm>
            <a:off x="7537073" y="4502745"/>
            <a:ext cx="0" cy="827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20449" y="3231772"/>
            <a:ext cx="0" cy="159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01" y="5805619"/>
            <a:ext cx="1676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endCxn id="6154" idx="0"/>
          </p:cNvCxnSpPr>
          <p:nvPr/>
        </p:nvCxnSpPr>
        <p:spPr>
          <a:xfrm>
            <a:off x="2326601" y="5462482"/>
            <a:ext cx="0" cy="343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3" y="2231059"/>
            <a:ext cx="397971" cy="31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>
            <a:endCxn id="31" idx="0"/>
          </p:cNvCxnSpPr>
          <p:nvPr/>
        </p:nvCxnSpPr>
        <p:spPr>
          <a:xfrm>
            <a:off x="4800769" y="2012410"/>
            <a:ext cx="0" cy="218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1" idx="2"/>
          </p:cNvCxnSpPr>
          <p:nvPr/>
        </p:nvCxnSpPr>
        <p:spPr>
          <a:xfrm>
            <a:off x="4800769" y="2550857"/>
            <a:ext cx="0" cy="840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95" y="6258056"/>
            <a:ext cx="1093032" cy="58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98" y="1367791"/>
            <a:ext cx="9048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/>
          <p:nvPr/>
        </p:nvCxnSpPr>
        <p:spPr>
          <a:xfrm flipH="1" flipV="1">
            <a:off x="5407494" y="1636174"/>
            <a:ext cx="1756794" cy="155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339" y="5949281"/>
            <a:ext cx="454179" cy="81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6707617" y="6403456"/>
            <a:ext cx="643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64" y="4647206"/>
            <a:ext cx="382559" cy="68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25" y="1870038"/>
            <a:ext cx="263145" cy="52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4024"/>
            <a:ext cx="300777" cy="7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7" y="4031257"/>
            <a:ext cx="241111" cy="60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64" y="3652225"/>
            <a:ext cx="415478" cy="75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19" y="2440479"/>
            <a:ext cx="1611135" cy="7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143" y="1287757"/>
            <a:ext cx="16192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24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Concept of a fully automated power distribution system that can monitor and control all aspects of the system</a:t>
            </a:r>
          </a:p>
          <a:p>
            <a:r>
              <a:rPr lang="en-CA" dirty="0" smtClean="0"/>
              <a:t>Ideally a smart grid provides voltage/power flow optimisation and self healing (after disruption)</a:t>
            </a:r>
          </a:p>
          <a:p>
            <a:r>
              <a:rPr lang="en-CA" dirty="0" smtClean="0"/>
              <a:t>SCADA, WAMS, AMI provide and enable the “brains” of the smart grid concept</a:t>
            </a:r>
          </a:p>
          <a:p>
            <a:r>
              <a:rPr lang="en-CA" dirty="0" smtClean="0"/>
              <a:t>SCADA makes real-time automated decisions to regulate voltages, optimal power flows, etc.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Smart Grid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01613"/>
            <a:ext cx="5004049" cy="3459839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Supports sophisticated two-way communication</a:t>
            </a:r>
          </a:p>
          <a:p>
            <a:r>
              <a:rPr lang="en-CA" dirty="0" smtClean="0"/>
              <a:t>Allows efficient power dispatch</a:t>
            </a:r>
          </a:p>
          <a:p>
            <a:r>
              <a:rPr lang="en-CA" dirty="0" smtClean="0"/>
              <a:t>Easy to integrate with other sources  e.g. green energy</a:t>
            </a:r>
          </a:p>
          <a:p>
            <a:r>
              <a:rPr lang="en-CA" dirty="0" smtClean="0"/>
              <a:t>Supports smart metering</a:t>
            </a:r>
          </a:p>
          <a:p>
            <a:r>
              <a:rPr lang="en-CA" dirty="0" smtClean="0"/>
              <a:t>Can coordinate with home area networks (HANs) for efficient consumption</a:t>
            </a:r>
          </a:p>
          <a:p>
            <a:r>
              <a:rPr lang="en-CA" dirty="0" smtClean="0"/>
              <a:t>Supports efficient self-healing after faults</a:t>
            </a:r>
          </a:p>
          <a:p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Smart Grid</a:t>
            </a:r>
            <a:endParaRPr lang="en-CA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971" y="5129807"/>
            <a:ext cx="481926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94100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268760"/>
            <a:ext cx="2505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092" y="3701807"/>
            <a:ext cx="2505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5200" y="1"/>
            <a:ext cx="16288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ent Arrow 11"/>
          <p:cNvSpPr/>
          <p:nvPr/>
        </p:nvSpPr>
        <p:spPr>
          <a:xfrm rot="16200000" flipH="1">
            <a:off x="5544713" y="368056"/>
            <a:ext cx="864096" cy="1513379"/>
          </a:xfrm>
          <a:prstGeom prst="bentArrow">
            <a:avLst>
              <a:gd name="adj1" fmla="val 25000"/>
              <a:gd name="adj2" fmla="val 2253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402542" y="3323601"/>
            <a:ext cx="21602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573016"/>
            <a:ext cx="12849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flipV="1">
            <a:off x="8460432" y="1916832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7380312" y="2276872"/>
            <a:ext cx="576064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796136" y="2492896"/>
            <a:ext cx="1723291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948263" y="4149080"/>
            <a:ext cx="576066" cy="360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084168" y="4581128"/>
            <a:ext cx="1584176" cy="6875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83" y="5268726"/>
            <a:ext cx="2444546" cy="158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>
            <a:stCxn id="1026" idx="0"/>
          </p:cNvCxnSpPr>
          <p:nvPr/>
        </p:nvCxnSpPr>
        <p:spPr>
          <a:xfrm flipH="1" flipV="1">
            <a:off x="7029888" y="4511434"/>
            <a:ext cx="893868" cy="7572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3005"/>
            <a:ext cx="187959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1879594" y="4365104"/>
            <a:ext cx="3412486" cy="8758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0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Traditionally isolated networks</a:t>
            </a:r>
          </a:p>
          <a:p>
            <a:r>
              <a:rPr lang="en-CA" dirty="0" smtClean="0"/>
              <a:t>No security measures deemed necessary; security by obscurity</a:t>
            </a:r>
          </a:p>
          <a:p>
            <a:r>
              <a:rPr lang="en-CA" dirty="0" smtClean="0"/>
              <a:t>Only threats were insiders and physical sabotage</a:t>
            </a:r>
          </a:p>
          <a:p>
            <a:r>
              <a:rPr lang="en-CA" dirty="0" smtClean="0"/>
              <a:t>Modem war-dialing was also possible threat</a:t>
            </a:r>
          </a:p>
          <a:p>
            <a:r>
              <a:rPr lang="en-CA" dirty="0" smtClean="0"/>
              <a:t>With interconnected EPU, SCADA is connected over wide area networks and internet</a:t>
            </a:r>
          </a:p>
          <a:p>
            <a:r>
              <a:rPr lang="en-CA" dirty="0" smtClean="0"/>
              <a:t>That has exposed SCADA to attacks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SCADA Security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96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983" y="21162"/>
            <a:ext cx="8229600" cy="1143000"/>
          </a:xfrm>
        </p:spPr>
        <p:txBody>
          <a:bodyPr/>
          <a:lstStyle/>
          <a:p>
            <a:r>
              <a:rPr lang="en-CA" dirty="0" smtClean="0"/>
              <a:t>SCADA Security Holes</a:t>
            </a:r>
            <a:endParaRPr lang="en-CA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00" y="3014210"/>
            <a:ext cx="7332071" cy="75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69" y="4031258"/>
            <a:ext cx="1009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7" y="4974233"/>
            <a:ext cx="6804248" cy="7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endCxn id="6151" idx="2"/>
          </p:cNvCxnSpPr>
          <p:nvPr/>
        </p:nvCxnSpPr>
        <p:spPr>
          <a:xfrm flipV="1">
            <a:off x="5305594" y="4974233"/>
            <a:ext cx="0" cy="356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05594" y="351826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73" y="4074120"/>
            <a:ext cx="533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7537073" y="3518266"/>
            <a:ext cx="0" cy="55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153" idx="2"/>
          </p:cNvCxnSpPr>
          <p:nvPr/>
        </p:nvCxnSpPr>
        <p:spPr>
          <a:xfrm>
            <a:off x="7537073" y="4502745"/>
            <a:ext cx="0" cy="827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20449" y="3231772"/>
            <a:ext cx="0" cy="159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01" y="5805619"/>
            <a:ext cx="1676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endCxn id="6154" idx="0"/>
          </p:cNvCxnSpPr>
          <p:nvPr/>
        </p:nvCxnSpPr>
        <p:spPr>
          <a:xfrm>
            <a:off x="2326601" y="5462482"/>
            <a:ext cx="0" cy="343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3" y="2231059"/>
            <a:ext cx="397971" cy="31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>
            <a:endCxn id="31" idx="0"/>
          </p:cNvCxnSpPr>
          <p:nvPr/>
        </p:nvCxnSpPr>
        <p:spPr>
          <a:xfrm>
            <a:off x="4800769" y="2012410"/>
            <a:ext cx="0" cy="218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1" idx="2"/>
          </p:cNvCxnSpPr>
          <p:nvPr/>
        </p:nvCxnSpPr>
        <p:spPr>
          <a:xfrm>
            <a:off x="4800769" y="2550857"/>
            <a:ext cx="0" cy="840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95" y="6258056"/>
            <a:ext cx="1093032" cy="58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98" y="1367791"/>
            <a:ext cx="9048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/>
          <p:nvPr/>
        </p:nvCxnSpPr>
        <p:spPr>
          <a:xfrm flipH="1" flipV="1">
            <a:off x="5407494" y="1636174"/>
            <a:ext cx="1756794" cy="155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339" y="5949281"/>
            <a:ext cx="454179" cy="81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6707617" y="6403456"/>
            <a:ext cx="643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64" y="4647206"/>
            <a:ext cx="382559" cy="68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25" y="1870038"/>
            <a:ext cx="263145" cy="52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4024"/>
            <a:ext cx="300777" cy="7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7" y="4031257"/>
            <a:ext cx="241111" cy="60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64" y="3652225"/>
            <a:ext cx="415478" cy="75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19" y="2440479"/>
            <a:ext cx="1611135" cy="7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143" y="1287757"/>
            <a:ext cx="16192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70" y="1937451"/>
            <a:ext cx="251167" cy="2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55" y="1533485"/>
            <a:ext cx="251167" cy="2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03" y="2309970"/>
            <a:ext cx="251167" cy="2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44" y="3796193"/>
            <a:ext cx="251167" cy="2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37" y="3900748"/>
            <a:ext cx="251167" cy="2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48" y="4126989"/>
            <a:ext cx="251167" cy="2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9" y="3638297"/>
            <a:ext cx="251167" cy="2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53" y="5840475"/>
            <a:ext cx="251167" cy="2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80" y="4655490"/>
            <a:ext cx="251167" cy="2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01" y="6530766"/>
            <a:ext cx="251167" cy="2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Content Placeholder 1"/>
          <p:cNvSpPr>
            <a:spLocks noGrp="1"/>
          </p:cNvSpPr>
          <p:nvPr>
            <p:ph idx="1"/>
          </p:nvPr>
        </p:nvSpPr>
        <p:spPr>
          <a:xfrm>
            <a:off x="0" y="1000957"/>
            <a:ext cx="4800768" cy="30998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Increased automation widens SCADA network’s attack surface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2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Espionage</a:t>
            </a:r>
          </a:p>
          <a:p>
            <a:pPr lvl="1"/>
            <a:r>
              <a:rPr lang="en-CA" dirty="0" smtClean="0"/>
              <a:t>Spies (industrial and state actors)</a:t>
            </a:r>
          </a:p>
          <a:p>
            <a:pPr lvl="1"/>
            <a:r>
              <a:rPr lang="en-CA" dirty="0" smtClean="0"/>
              <a:t>Terrorists</a:t>
            </a:r>
          </a:p>
          <a:p>
            <a:r>
              <a:rPr lang="en-CA" dirty="0" smtClean="0"/>
              <a:t>Script kiddies</a:t>
            </a:r>
          </a:p>
          <a:p>
            <a:r>
              <a:rPr lang="en-CA" dirty="0" smtClean="0"/>
              <a:t>Insiders, e.g. disgruntled employees</a:t>
            </a:r>
          </a:p>
          <a:p>
            <a:r>
              <a:rPr lang="en-CA" dirty="0" smtClean="0"/>
              <a:t>Criminal elements (blackmail)</a:t>
            </a:r>
          </a:p>
          <a:p>
            <a:r>
              <a:rPr lang="en-CA" dirty="0" smtClean="0"/>
              <a:t>Business competitors</a:t>
            </a:r>
          </a:p>
          <a:p>
            <a:r>
              <a:rPr lang="en-CA" dirty="0" smtClean="0"/>
              <a:t>Hacktivists (ideological activists)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Typical SCADA threats (actors)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8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Vulnerabilities are weaknesses in the cyber system that threats (actors) exploit to carry out attacks</a:t>
            </a:r>
          </a:p>
          <a:p>
            <a:r>
              <a:rPr lang="en-CA" dirty="0" smtClean="0"/>
              <a:t>Examples of forms vulnerabilities:</a:t>
            </a:r>
          </a:p>
          <a:p>
            <a:pPr lvl="1"/>
            <a:r>
              <a:rPr lang="en-CA" dirty="0" smtClean="0"/>
              <a:t>Technical</a:t>
            </a:r>
          </a:p>
          <a:p>
            <a:pPr lvl="2"/>
            <a:r>
              <a:rPr lang="en-CA" dirty="0" smtClean="0"/>
              <a:t>Hardware </a:t>
            </a:r>
          </a:p>
          <a:p>
            <a:pPr lvl="2"/>
            <a:r>
              <a:rPr lang="en-CA" dirty="0" smtClean="0"/>
              <a:t>Software and protocol</a:t>
            </a:r>
          </a:p>
          <a:p>
            <a:pPr lvl="2"/>
            <a:r>
              <a:rPr lang="en-CA" dirty="0" smtClean="0"/>
              <a:t>Network</a:t>
            </a:r>
          </a:p>
          <a:p>
            <a:pPr lvl="1"/>
            <a:r>
              <a:rPr lang="en-CA" dirty="0" smtClean="0"/>
              <a:t>Policy</a:t>
            </a:r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SCADA Vulnerabilities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8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" y="1628800"/>
            <a:ext cx="7884369" cy="360040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Traditionally power delivery was </a:t>
            </a:r>
            <a:r>
              <a:rPr lang="en-CA" dirty="0"/>
              <a:t>unsophisticated</a:t>
            </a:r>
          </a:p>
          <a:p>
            <a:pPr lvl="1"/>
            <a:r>
              <a:rPr lang="en-CA" dirty="0" smtClean="0"/>
              <a:t>Generation localised around communities</a:t>
            </a:r>
          </a:p>
          <a:p>
            <a:pPr lvl="1"/>
            <a:r>
              <a:rPr lang="en-CA" dirty="0" smtClean="0"/>
              <a:t>Simple consumption (e.g. lights) </a:t>
            </a:r>
          </a:p>
          <a:p>
            <a:pPr lvl="1"/>
            <a:r>
              <a:rPr lang="en-CA" dirty="0" smtClean="0"/>
              <a:t>Simple communication with consumer</a:t>
            </a:r>
          </a:p>
          <a:p>
            <a:pPr lvl="1"/>
            <a:r>
              <a:rPr lang="en-CA" dirty="0" smtClean="0"/>
              <a:t>Consumer billed monthly</a:t>
            </a:r>
          </a:p>
          <a:p>
            <a:r>
              <a:rPr lang="en-CA" dirty="0" smtClean="0"/>
              <a:t>System relied on consumer phone calls for fault notifications </a:t>
            </a:r>
          </a:p>
          <a:p>
            <a:r>
              <a:rPr lang="en-CA" dirty="0" smtClean="0"/>
              <a:t>Ground crews dispatched to fix problems</a:t>
            </a:r>
          </a:p>
          <a:p>
            <a:r>
              <a:rPr lang="en-CA" dirty="0" smtClean="0"/>
              <a:t>Time consuming process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Grid Evolution</a:t>
            </a:r>
            <a:endParaRPr lang="en-CA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932" y="5129808"/>
            <a:ext cx="481926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00" y="1"/>
            <a:ext cx="16288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Bent Arrow 45"/>
          <p:cNvSpPr/>
          <p:nvPr/>
        </p:nvSpPr>
        <p:spPr>
          <a:xfrm rot="10800000">
            <a:off x="6372200" y="1556792"/>
            <a:ext cx="1800200" cy="4248472"/>
          </a:xfrm>
          <a:prstGeom prst="bentArrow">
            <a:avLst>
              <a:gd name="adj1" fmla="val 2027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1328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CVE-2015-1179: </a:t>
            </a:r>
            <a:r>
              <a:rPr lang="en-CA" dirty="0"/>
              <a:t>Allows </a:t>
            </a:r>
            <a:r>
              <a:rPr lang="en-CA" dirty="0" smtClean="0"/>
              <a:t>remote </a:t>
            </a:r>
            <a:r>
              <a:rPr lang="en-CA" dirty="0"/>
              <a:t>attackers to </a:t>
            </a:r>
            <a:r>
              <a:rPr lang="en-CA" dirty="0" smtClean="0"/>
              <a:t>inject arbitrary web script; found in </a:t>
            </a:r>
            <a:r>
              <a:rPr lang="en-CA" dirty="0"/>
              <a:t>Mango Automation </a:t>
            </a:r>
            <a:r>
              <a:rPr lang="en-CA" dirty="0" smtClean="0"/>
              <a:t>systems</a:t>
            </a:r>
          </a:p>
          <a:p>
            <a:r>
              <a:rPr lang="en-CA" dirty="0" smtClean="0"/>
              <a:t>CVE-2015-0981: Allows </a:t>
            </a:r>
            <a:r>
              <a:rPr lang="en-CA" dirty="0"/>
              <a:t>remote attackers to bypass authentication and </a:t>
            </a:r>
            <a:r>
              <a:rPr lang="en-CA" dirty="0" smtClean="0"/>
              <a:t>read/write </a:t>
            </a:r>
            <a:r>
              <a:rPr lang="en-CA" dirty="0"/>
              <a:t>to arbitrary database fields via unspecified vectors</a:t>
            </a:r>
            <a:r>
              <a:rPr lang="en-CA" dirty="0" smtClean="0"/>
              <a:t>.</a:t>
            </a:r>
          </a:p>
          <a:p>
            <a:r>
              <a:rPr lang="en-CA" dirty="0"/>
              <a:t>CVE-2015-0096 (MS15-018</a:t>
            </a:r>
            <a:r>
              <a:rPr lang="en-CA" dirty="0" smtClean="0"/>
              <a:t>) : </a:t>
            </a:r>
            <a:r>
              <a:rPr lang="en-CA" dirty="0" err="1" smtClean="0"/>
              <a:t>Stuxnet</a:t>
            </a:r>
            <a:r>
              <a:rPr lang="en-CA" dirty="0" smtClean="0"/>
              <a:t>, a worm targeting ICSs such as SCADA.</a:t>
            </a:r>
          </a:p>
          <a:p>
            <a:r>
              <a:rPr lang="en-CA" dirty="0" smtClean="0"/>
              <a:t>Other examples from 2014: </a:t>
            </a:r>
            <a:r>
              <a:rPr lang="en-CA" sz="2000" dirty="0"/>
              <a:t>CVE-2014-8652 </a:t>
            </a:r>
            <a:r>
              <a:rPr lang="en-CA" sz="2000" dirty="0" smtClean="0"/>
              <a:t>, CVE-2014-5429</a:t>
            </a:r>
          </a:p>
          <a:p>
            <a:r>
              <a:rPr lang="en-CA" dirty="0"/>
              <a:t>GE Energy's XA/21: </a:t>
            </a:r>
            <a:r>
              <a:rPr lang="en-CA" dirty="0" smtClean="0"/>
              <a:t>2003 flaw responsible </a:t>
            </a:r>
            <a:r>
              <a:rPr lang="en-CA" dirty="0"/>
              <a:t>for </a:t>
            </a:r>
            <a:r>
              <a:rPr lang="en-CA" dirty="0" smtClean="0"/>
              <a:t>alarm </a:t>
            </a:r>
            <a:r>
              <a:rPr lang="en-CA" dirty="0"/>
              <a:t>system failure at </a:t>
            </a:r>
            <a:r>
              <a:rPr lang="en-CA" dirty="0" smtClean="0"/>
              <a:t>FirstEnergy's Akron</a:t>
            </a:r>
            <a:r>
              <a:rPr lang="en-CA" dirty="0"/>
              <a:t>, Ohio control center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Vulnerability examples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48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Stuxnet</a:t>
            </a:r>
            <a:r>
              <a:rPr lang="en-CA" dirty="0" smtClean="0"/>
              <a:t>: </a:t>
            </a:r>
            <a:r>
              <a:rPr lang="en-CA" dirty="0"/>
              <a:t>Intercepts and makes changes to data read from and </a:t>
            </a:r>
            <a:r>
              <a:rPr lang="en-CA" dirty="0" smtClean="0"/>
              <a:t>written </a:t>
            </a:r>
            <a:r>
              <a:rPr lang="en-CA" dirty="0"/>
              <a:t>to a </a:t>
            </a:r>
            <a:r>
              <a:rPr lang="en-CA" dirty="0" smtClean="0"/>
              <a:t>PLC</a:t>
            </a:r>
          </a:p>
          <a:p>
            <a:r>
              <a:rPr lang="en-CA" dirty="0" smtClean="0"/>
              <a:t>Night Dragon : Suspected SCADA data exfiltration from Exxon, Shell and BP</a:t>
            </a:r>
          </a:p>
          <a:p>
            <a:r>
              <a:rPr lang="en-CA" dirty="0" smtClean="0"/>
              <a:t>Others: </a:t>
            </a:r>
            <a:r>
              <a:rPr lang="en-CA" dirty="0" err="1" smtClean="0"/>
              <a:t>Havex</a:t>
            </a:r>
            <a:r>
              <a:rPr lang="en-CA" dirty="0" smtClean="0"/>
              <a:t> (Trojan targeting ICSs and SCADA), Blacken (Targets users of SCADA software Simplicity)</a:t>
            </a:r>
          </a:p>
          <a:p>
            <a:r>
              <a:rPr lang="en-CA" dirty="0" smtClean="0"/>
              <a:t>Many others targeting the PCs used in SCADA.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</a:t>
            </a:r>
            <a:r>
              <a:rPr lang="en-CA" dirty="0" smtClean="0"/>
              <a:t>ttack Examples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4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Define SCADA security networking policy</a:t>
            </a:r>
          </a:p>
          <a:p>
            <a:pPr lvl="1"/>
            <a:r>
              <a:rPr lang="en-CA" dirty="0" smtClean="0"/>
              <a:t>Access control</a:t>
            </a:r>
          </a:p>
          <a:p>
            <a:pPr lvl="1"/>
            <a:r>
              <a:rPr lang="en-CA" dirty="0" smtClean="0"/>
              <a:t>Identify all SCADA assets and their connectivity</a:t>
            </a:r>
          </a:p>
          <a:p>
            <a:pPr lvl="1"/>
            <a:r>
              <a:rPr lang="en-CA" dirty="0" smtClean="0"/>
              <a:t>Schedule regular vulnerability assessments</a:t>
            </a:r>
          </a:p>
          <a:p>
            <a:r>
              <a:rPr lang="en-CA" dirty="0" smtClean="0"/>
              <a:t>User training and awareness (e.g. what to do when you pick up a USB stick in parking lot)</a:t>
            </a:r>
          </a:p>
          <a:p>
            <a:r>
              <a:rPr lang="en-CA" dirty="0" smtClean="0"/>
              <a:t>Technical</a:t>
            </a:r>
          </a:p>
          <a:p>
            <a:pPr lvl="1"/>
            <a:r>
              <a:rPr lang="en-CA" dirty="0" smtClean="0"/>
              <a:t>Isolate SCADA from internet as much as possible</a:t>
            </a:r>
          </a:p>
          <a:p>
            <a:pPr lvl="1"/>
            <a:r>
              <a:rPr lang="en-CA" dirty="0" smtClean="0"/>
              <a:t>Encryption of data</a:t>
            </a:r>
          </a:p>
          <a:p>
            <a:pPr lvl="1"/>
            <a:r>
              <a:rPr lang="en-CA" dirty="0" smtClean="0"/>
              <a:t>Implement strict firewall rules between SCADA network and all other networks.</a:t>
            </a:r>
          </a:p>
          <a:p>
            <a:pPr lvl="1"/>
            <a:r>
              <a:rPr lang="en-CA" dirty="0" smtClean="0"/>
              <a:t>Perform anomaly detection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Securing SCADA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2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Put in place effective policies</a:t>
            </a:r>
          </a:p>
          <a:p>
            <a:pPr lvl="1"/>
            <a:r>
              <a:rPr lang="en-CA" dirty="0" smtClean="0"/>
              <a:t>Limit access to SCADA network; implement tight security access controls</a:t>
            </a:r>
          </a:p>
          <a:p>
            <a:pPr lvl="1"/>
            <a:r>
              <a:rPr lang="en-CA" dirty="0" smtClean="0"/>
              <a:t>Use hardened hardware</a:t>
            </a:r>
          </a:p>
          <a:p>
            <a:pPr lvl="1"/>
            <a:r>
              <a:rPr lang="en-CA" dirty="0" smtClean="0"/>
              <a:t>Patch regularly, don’t use unpatched software or vulnerable systems</a:t>
            </a:r>
          </a:p>
          <a:p>
            <a:pPr lvl="1"/>
            <a:r>
              <a:rPr lang="en-CA" dirty="0" smtClean="0"/>
              <a:t>Implement vendor security features (No defaults)</a:t>
            </a:r>
          </a:p>
          <a:p>
            <a:pPr lvl="1"/>
            <a:r>
              <a:rPr lang="en-CA" dirty="0" smtClean="0"/>
              <a:t>Audit (include red teaming) SCADA IT systems for security holes</a:t>
            </a:r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Securing SCADA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4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SCADA systems enhance power delivery by providing grid situational awareness and control</a:t>
            </a:r>
          </a:p>
          <a:p>
            <a:r>
              <a:rPr lang="en-CA" dirty="0" smtClean="0"/>
              <a:t>Delivers operational and non-operational data through a variety of communication methods</a:t>
            </a:r>
          </a:p>
          <a:p>
            <a:r>
              <a:rPr lang="en-CA" dirty="0" smtClean="0"/>
              <a:t>SCADA is an important part of the Smart Grid</a:t>
            </a:r>
          </a:p>
          <a:p>
            <a:r>
              <a:rPr lang="en-CA" dirty="0" smtClean="0"/>
              <a:t>SCADA system is traditionally insecure, security measures needed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IEEE Standard for SCADA </a:t>
            </a:r>
            <a:r>
              <a:rPr lang="en-CA" dirty="0" smtClean="0"/>
              <a:t>and Automation Systems C37.1, 2007</a:t>
            </a:r>
          </a:p>
          <a:p>
            <a:r>
              <a:rPr lang="en-CA" dirty="0" smtClean="0"/>
              <a:t>IEC 61850 </a:t>
            </a:r>
            <a:r>
              <a:rPr lang="en-CA" dirty="0"/>
              <a:t>Communication networks and systems in substations </a:t>
            </a:r>
            <a:endParaRPr lang="en-CA" dirty="0" smtClean="0"/>
          </a:p>
          <a:p>
            <a:r>
              <a:rPr lang="en-CA" dirty="0" smtClean="0"/>
              <a:t>Guide </a:t>
            </a:r>
            <a:r>
              <a:rPr lang="en-CA" dirty="0"/>
              <a:t>to Supervisory Control and Data Acquisition (SCADA) and Industrial Control Systems </a:t>
            </a:r>
            <a:r>
              <a:rPr lang="en-CA" dirty="0" smtClean="0"/>
              <a:t>Security, NIST, 2007</a:t>
            </a:r>
          </a:p>
          <a:p>
            <a:r>
              <a:rPr lang="en-CA" dirty="0" smtClean="0"/>
              <a:t>G. Clarke, and D. Reynders, Practical Modern SCADA Protocols, Elsevier 2004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2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Thank You</a:t>
            </a:r>
            <a:br>
              <a:rPr lang="en-CA" dirty="0" smtClean="0"/>
            </a:br>
            <a:r>
              <a:rPr lang="en-CA" sz="1600" dirty="0" smtClean="0"/>
              <a:t>maxwell.dondo@drdc-rddc.gc.ca</a:t>
            </a: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Grid Evolution</a:t>
            </a:r>
            <a:endParaRPr lang="en-CA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97152"/>
            <a:ext cx="481926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94100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0913" y="831050"/>
            <a:ext cx="2505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0004" y="3715441"/>
            <a:ext cx="2505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5200" y="1"/>
            <a:ext cx="16288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ent Arrow 11"/>
          <p:cNvSpPr/>
          <p:nvPr/>
        </p:nvSpPr>
        <p:spPr>
          <a:xfrm rot="16200000" flipH="1">
            <a:off x="5544713" y="368056"/>
            <a:ext cx="864096" cy="1513379"/>
          </a:xfrm>
          <a:prstGeom prst="bentArrow">
            <a:avLst>
              <a:gd name="adj1" fmla="val 25000"/>
              <a:gd name="adj2" fmla="val 2253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220072" y="3356992"/>
            <a:ext cx="21602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-1" y="1628800"/>
            <a:ext cx="5004049" cy="3744416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EPUs (Electric Power Utilities) became more sophisticated to </a:t>
            </a:r>
            <a:r>
              <a:rPr lang="en-CA" dirty="0"/>
              <a:t>meet energy demands</a:t>
            </a:r>
          </a:p>
          <a:p>
            <a:r>
              <a:rPr lang="en-CA" dirty="0" smtClean="0"/>
              <a:t>Complex generation systems </a:t>
            </a:r>
          </a:p>
          <a:p>
            <a:r>
              <a:rPr lang="en-CA" dirty="0" smtClean="0"/>
              <a:t>Longer interconnected transmission lines </a:t>
            </a:r>
          </a:p>
          <a:p>
            <a:r>
              <a:rPr lang="en-CA" dirty="0" smtClean="0"/>
              <a:t>Sophisticated substations</a:t>
            </a:r>
          </a:p>
          <a:p>
            <a:r>
              <a:rPr lang="en-CA" dirty="0" smtClean="0"/>
              <a:t>Complex distribution systems</a:t>
            </a:r>
          </a:p>
          <a:p>
            <a:r>
              <a:rPr lang="en-CA" dirty="0" smtClean="0"/>
              <a:t>Automation systems common</a:t>
            </a:r>
          </a:p>
          <a:p>
            <a:r>
              <a:rPr lang="en-CA" dirty="0" smtClean="0"/>
              <a:t>Sophisticated communications became necessary</a:t>
            </a:r>
            <a:endParaRPr lang="en-C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9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52928" cy="5112568"/>
          </a:xfrm>
        </p:spPr>
        <p:txBody>
          <a:bodyPr>
            <a:normAutofit/>
          </a:bodyPr>
          <a:lstStyle/>
          <a:p>
            <a:r>
              <a:rPr lang="en-CA" dirty="0" smtClean="0"/>
              <a:t>Generation (usually 25kV or less)</a:t>
            </a:r>
          </a:p>
          <a:p>
            <a:pPr lvl="1"/>
            <a:r>
              <a:rPr lang="en-CA" dirty="0" smtClean="0"/>
              <a:t>Thermal</a:t>
            </a:r>
          </a:p>
          <a:p>
            <a:pPr lvl="1"/>
            <a:r>
              <a:rPr lang="en-CA" dirty="0" smtClean="0"/>
              <a:t>Hydro</a:t>
            </a:r>
          </a:p>
          <a:p>
            <a:pPr lvl="1"/>
            <a:r>
              <a:rPr lang="en-CA" dirty="0" smtClean="0"/>
              <a:t>Nuclear</a:t>
            </a:r>
          </a:p>
          <a:p>
            <a:pPr lvl="1"/>
            <a:r>
              <a:rPr lang="en-CA" dirty="0" smtClean="0"/>
              <a:t>“Green” Sources</a:t>
            </a:r>
          </a:p>
          <a:p>
            <a:r>
              <a:rPr lang="en-CA" dirty="0" smtClean="0"/>
              <a:t>Transmission Lines</a:t>
            </a:r>
          </a:p>
          <a:p>
            <a:pPr lvl="1"/>
            <a:r>
              <a:rPr lang="en-CA" dirty="0" smtClean="0"/>
              <a:t>AC or DC</a:t>
            </a:r>
          </a:p>
          <a:p>
            <a:pPr lvl="1"/>
            <a:r>
              <a:rPr lang="en-CA" dirty="0" smtClean="0"/>
              <a:t>Transmit power at high voltage over long distances</a:t>
            </a:r>
          </a:p>
          <a:p>
            <a:pPr lvl="1"/>
            <a:r>
              <a:rPr lang="en-CA" dirty="0" smtClean="0"/>
              <a:t>High voltage, low current to reduce losses e.g. 735kV for James Bay transmission lines.</a:t>
            </a:r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Morden Electric Grid</a:t>
            </a:r>
            <a:endParaRPr lang="en-C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0"/>
            <a:ext cx="1944216" cy="35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mtClean="0"/>
              <a:t>Substations </a:t>
            </a:r>
            <a:r>
              <a:rPr lang="en-CA" dirty="0" smtClean="0"/>
              <a:t>ordinarily contain</a:t>
            </a:r>
          </a:p>
          <a:p>
            <a:pPr lvl="1"/>
            <a:r>
              <a:rPr lang="en-CA" dirty="0" smtClean="0"/>
              <a:t>Transformers step up/down voltages for transmission or distribution e.g. Distribution substation: 115kV/27.6kV</a:t>
            </a:r>
          </a:p>
          <a:p>
            <a:pPr lvl="1"/>
            <a:r>
              <a:rPr lang="en-CA" dirty="0" smtClean="0"/>
              <a:t>Instrument transformers (CTs/VTs), meters</a:t>
            </a:r>
          </a:p>
          <a:p>
            <a:pPr lvl="1"/>
            <a:r>
              <a:rPr lang="en-CA" dirty="0" smtClean="0"/>
              <a:t>Circuit breakers, switches, isolators, relays</a:t>
            </a:r>
          </a:p>
          <a:p>
            <a:r>
              <a:rPr lang="en-CA" dirty="0" smtClean="0"/>
              <a:t>Substations are capable of local control and monitoring</a:t>
            </a:r>
          </a:p>
          <a:p>
            <a:r>
              <a:rPr lang="en-CA" dirty="0" smtClean="0"/>
              <a:t>Substation can be of different varieties (e.g. simple switching station or very sophisticated distribution substation)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/>
              <a:t>Morden Grid: Substations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6</a:t>
            </a:fld>
            <a:endParaRPr lang="en-CA"/>
          </a:p>
        </p:txBody>
      </p:sp>
      <p:pic>
        <p:nvPicPr>
          <p:cNvPr id="40962" name="Picture 2" descr="http://www.wue.coop/Images/west-sub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127296"/>
            <a:ext cx="3419872" cy="1730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Grid Automation </a:t>
            </a:r>
            <a:endParaRPr lang="en-CA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97152"/>
            <a:ext cx="481926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94100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689268"/>
            <a:ext cx="2505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8376" y="3548528"/>
            <a:ext cx="2505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5200" y="1"/>
            <a:ext cx="16288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ent Arrow 11"/>
          <p:cNvSpPr/>
          <p:nvPr/>
        </p:nvSpPr>
        <p:spPr>
          <a:xfrm rot="16200000" flipH="1">
            <a:off x="5544713" y="368056"/>
            <a:ext cx="864096" cy="1513379"/>
          </a:xfrm>
          <a:prstGeom prst="bentArrow">
            <a:avLst>
              <a:gd name="adj1" fmla="val 25000"/>
              <a:gd name="adj2" fmla="val 2253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220072" y="3356992"/>
            <a:ext cx="21602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573016"/>
            <a:ext cx="12849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flipV="1">
            <a:off x="8460432" y="1916832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7380312" y="2276872"/>
            <a:ext cx="576064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796138" y="2492896"/>
            <a:ext cx="1719062" cy="10556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-1" y="1340768"/>
            <a:ext cx="5004049" cy="4392488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Grid evolved</a:t>
            </a:r>
          </a:p>
          <a:p>
            <a:pPr lvl="1"/>
            <a:r>
              <a:rPr lang="en-CA" dirty="0" smtClean="0"/>
              <a:t>from manned substations to remotely monitored and controlled system</a:t>
            </a:r>
          </a:p>
          <a:p>
            <a:pPr lvl="1"/>
            <a:r>
              <a:rPr lang="en-CA" dirty="0" smtClean="0"/>
              <a:t>from electromechanical systems to dial-up system</a:t>
            </a:r>
          </a:p>
          <a:p>
            <a:pPr lvl="1"/>
            <a:r>
              <a:rPr lang="en-CA" dirty="0" smtClean="0"/>
              <a:t>from unsophisticated one-way communication to two-way communication</a:t>
            </a:r>
          </a:p>
          <a:p>
            <a:r>
              <a:rPr lang="en-CA" dirty="0" smtClean="0"/>
              <a:t>Automation became a requirement</a:t>
            </a:r>
          </a:p>
          <a:p>
            <a:r>
              <a:rPr lang="en-CA" dirty="0" smtClean="0"/>
              <a:t>Regulatory reporting requirement</a:t>
            </a:r>
          </a:p>
          <a:p>
            <a:r>
              <a:rPr lang="en-CA" dirty="0" smtClean="0"/>
              <a:t>Automation became integrated with preventative/predictive maintenance</a:t>
            </a:r>
          </a:p>
          <a:p>
            <a:r>
              <a:rPr lang="en-CA" dirty="0" smtClean="0"/>
              <a:t>Need computers to process grid’s operational and non operational data</a:t>
            </a:r>
          </a:p>
          <a:p>
            <a:r>
              <a:rPr lang="en-CA" dirty="0" smtClean="0"/>
              <a:t>Achieved through automation called SCADA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26" y="3558442"/>
            <a:ext cx="1882353" cy="1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>
            <a:off x="6372200" y="4221088"/>
            <a:ext cx="10081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724128" y="4581128"/>
            <a:ext cx="1944216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9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complex computer based system that uses modern applications to analyse the electric power grid system to acquire data, monitor and control facilities and processes</a:t>
            </a:r>
            <a:r>
              <a:rPr lang="en-CA" dirty="0"/>
              <a:t>.</a:t>
            </a:r>
            <a:endParaRPr lang="en-CA" dirty="0" smtClean="0"/>
          </a:p>
          <a:p>
            <a:r>
              <a:rPr lang="en-CA" dirty="0" smtClean="0"/>
              <a:t>SCADA applications can support </a:t>
            </a:r>
            <a:r>
              <a:rPr lang="en-CA" dirty="0"/>
              <a:t>dispatchers, </a:t>
            </a:r>
            <a:r>
              <a:rPr lang="en-CA" dirty="0" smtClean="0"/>
              <a:t>operators</a:t>
            </a:r>
            <a:r>
              <a:rPr lang="en-CA" dirty="0"/>
              <a:t>, </a:t>
            </a:r>
            <a:r>
              <a:rPr lang="en-CA" dirty="0" smtClean="0"/>
              <a:t>engineers, managers, etc. with tools to predict, </a:t>
            </a:r>
            <a:r>
              <a:rPr lang="en-CA" dirty="0"/>
              <a:t>control, </a:t>
            </a:r>
            <a:r>
              <a:rPr lang="en-CA" dirty="0" smtClean="0"/>
              <a:t>visualize, optimise, </a:t>
            </a:r>
            <a:r>
              <a:rPr lang="en-CA" dirty="0"/>
              <a:t>and </a:t>
            </a:r>
            <a:r>
              <a:rPr lang="en-CA" dirty="0" smtClean="0"/>
              <a:t>automate the EPU.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SCADA Definition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98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28"/>
            <a:ext cx="864096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Originally EPUs used electro-mechanical automation</a:t>
            </a:r>
          </a:p>
          <a:p>
            <a:r>
              <a:rPr lang="en-CA" dirty="0" smtClean="0"/>
              <a:t>Dial-up modems used for remote access</a:t>
            </a:r>
          </a:p>
          <a:p>
            <a:r>
              <a:rPr lang="en-CA" dirty="0" smtClean="0"/>
              <a:t>In 1970s computer-based SCADA commenced</a:t>
            </a:r>
          </a:p>
          <a:p>
            <a:r>
              <a:rPr lang="en-CA" dirty="0" smtClean="0"/>
              <a:t>Suppliers (e.g. IBM, Siemens, GE) supplied complete proprietary systems</a:t>
            </a:r>
          </a:p>
          <a:p>
            <a:r>
              <a:rPr lang="en-CA" dirty="0" smtClean="0"/>
              <a:t>More advanced with client-server computers</a:t>
            </a:r>
          </a:p>
          <a:p>
            <a:r>
              <a:rPr lang="en-CA" dirty="0" smtClean="0"/>
              <a:t>Advanced functions became common (e.g. EMS. DMS, load forecasting, dispatch, protection engineering, regulatory reporting, etc)</a:t>
            </a:r>
          </a:p>
          <a:p>
            <a:r>
              <a:rPr lang="en-CA" dirty="0" smtClean="0"/>
              <a:t>Communication link evolved from noisy narrow bandwidth telephone lines to SONET, Microwave, radio, power line carrier, cellular networks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 of SCADA History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03DB-F86F-4A96-8483-4BCCD9C9FE5E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7122</TotalTime>
  <Words>1693</Words>
  <Application>Microsoft Office PowerPoint</Application>
  <PresentationFormat>On-screen Show (4:3)</PresentationFormat>
  <Paragraphs>305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SCADA in electrical power delivery</vt:lpstr>
      <vt:lpstr>Outline</vt:lpstr>
      <vt:lpstr>Grid Evolution</vt:lpstr>
      <vt:lpstr>Grid Evolution</vt:lpstr>
      <vt:lpstr>Morden Electric Grid</vt:lpstr>
      <vt:lpstr>Morden Grid: Substations</vt:lpstr>
      <vt:lpstr>Grid Automation </vt:lpstr>
      <vt:lpstr>SCADA Definition</vt:lpstr>
      <vt:lpstr>Summary of SCADA History</vt:lpstr>
      <vt:lpstr>Traditional SCADA Components</vt:lpstr>
      <vt:lpstr>Overall SCADA System architecture</vt:lpstr>
      <vt:lpstr>Control Center</vt:lpstr>
      <vt:lpstr>Communication Link</vt:lpstr>
      <vt:lpstr>Communication topologies</vt:lpstr>
      <vt:lpstr>Implementation Examples</vt:lpstr>
      <vt:lpstr>Protocols and standards</vt:lpstr>
      <vt:lpstr>Field Components</vt:lpstr>
      <vt:lpstr>Field Components: RTU</vt:lpstr>
      <vt:lpstr>Field Components : IED</vt:lpstr>
      <vt:lpstr>GE Example</vt:lpstr>
      <vt:lpstr>GE Example</vt:lpstr>
      <vt:lpstr>GE Example</vt:lpstr>
      <vt:lpstr>SCADA and internet connection</vt:lpstr>
      <vt:lpstr>Smart Grid</vt:lpstr>
      <vt:lpstr>Smart Grid</vt:lpstr>
      <vt:lpstr>SCADA Security</vt:lpstr>
      <vt:lpstr>SCADA Security Holes</vt:lpstr>
      <vt:lpstr>Typical SCADA threats (actors)</vt:lpstr>
      <vt:lpstr>SCADA Vulnerabilities</vt:lpstr>
      <vt:lpstr>Vulnerability examples</vt:lpstr>
      <vt:lpstr>Attack Examples</vt:lpstr>
      <vt:lpstr>Securing SCADA</vt:lpstr>
      <vt:lpstr>Securing SCADA</vt:lpstr>
      <vt:lpstr>Summary</vt:lpstr>
      <vt:lpstr>References</vt:lpstr>
      <vt:lpstr>Thank You maxwell.dondo@drdc-rddc.gc.ca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Kudzayi Dondo</dc:creator>
  <cp:lastModifiedBy>mcadieux</cp:lastModifiedBy>
  <cp:revision>255</cp:revision>
  <dcterms:created xsi:type="dcterms:W3CDTF">2015-09-12T15:31:16Z</dcterms:created>
  <dcterms:modified xsi:type="dcterms:W3CDTF">2015-11-13T15:12:05Z</dcterms:modified>
</cp:coreProperties>
</file>