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6"/>
  </p:notesMasterIdLst>
  <p:sldIdLst>
    <p:sldId id="256" r:id="rId2"/>
    <p:sldId id="258" r:id="rId3"/>
    <p:sldId id="357" r:id="rId4"/>
    <p:sldId id="358" r:id="rId5"/>
    <p:sldId id="359" r:id="rId6"/>
    <p:sldId id="363" r:id="rId7"/>
    <p:sldId id="360" r:id="rId8"/>
    <p:sldId id="361" r:id="rId9"/>
    <p:sldId id="362" r:id="rId10"/>
    <p:sldId id="343" r:id="rId11"/>
    <p:sldId id="263" r:id="rId12"/>
    <p:sldId id="334" r:id="rId13"/>
    <p:sldId id="335" r:id="rId14"/>
    <p:sldId id="340" r:id="rId15"/>
    <p:sldId id="341" r:id="rId16"/>
    <p:sldId id="342" r:id="rId17"/>
    <p:sldId id="344" r:id="rId18"/>
    <p:sldId id="338" r:id="rId19"/>
    <p:sldId id="336" r:id="rId20"/>
    <p:sldId id="269" r:id="rId21"/>
    <p:sldId id="333" r:id="rId22"/>
    <p:sldId id="346" r:id="rId23"/>
    <p:sldId id="345" r:id="rId24"/>
    <p:sldId id="339"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11" r:id="rId66"/>
    <p:sldId id="312" r:id="rId67"/>
    <p:sldId id="313" r:id="rId68"/>
    <p:sldId id="314" r:id="rId69"/>
    <p:sldId id="315" r:id="rId70"/>
    <p:sldId id="316" r:id="rId71"/>
    <p:sldId id="317" r:id="rId72"/>
    <p:sldId id="318" r:id="rId73"/>
    <p:sldId id="319" r:id="rId74"/>
    <p:sldId id="332" r:id="rId75"/>
    <p:sldId id="320" r:id="rId76"/>
    <p:sldId id="321" r:id="rId77"/>
    <p:sldId id="322" r:id="rId78"/>
    <p:sldId id="323" r:id="rId79"/>
    <p:sldId id="324" r:id="rId80"/>
    <p:sldId id="325" r:id="rId81"/>
    <p:sldId id="326" r:id="rId82"/>
    <p:sldId id="327" r:id="rId83"/>
    <p:sldId id="328" r:id="rId84"/>
    <p:sldId id="329" r:id="rId85"/>
    <p:sldId id="330" r:id="rId86"/>
    <p:sldId id="348" r:id="rId87"/>
    <p:sldId id="364" r:id="rId88"/>
    <p:sldId id="350" r:id="rId89"/>
    <p:sldId id="351" r:id="rId90"/>
    <p:sldId id="352" r:id="rId91"/>
    <p:sldId id="353" r:id="rId92"/>
    <p:sldId id="354" r:id="rId93"/>
    <p:sldId id="355" r:id="rId94"/>
    <p:sldId id="356" r:id="rId9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6286" autoAdjust="0"/>
  </p:normalViewPr>
  <p:slideViewPr>
    <p:cSldViewPr>
      <p:cViewPr>
        <p:scale>
          <a:sx n="100" d="100"/>
          <a:sy n="100" d="100"/>
        </p:scale>
        <p:origin x="-1944" y="-102"/>
      </p:cViewPr>
      <p:guideLst>
        <p:guide orient="horz" pos="2160"/>
        <p:guide pos="2880"/>
      </p:guideLst>
    </p:cSldViewPr>
  </p:slideViewPr>
  <p:notesTextViewPr>
    <p:cViewPr>
      <p:scale>
        <a:sx n="1" d="1"/>
        <a:sy n="1" d="1"/>
      </p:scale>
      <p:origin x="0" y="0"/>
    </p:cViewPr>
  </p:notesTextViewPr>
  <p:sorterViewPr>
    <p:cViewPr>
      <p:scale>
        <a:sx n="100" d="100"/>
        <a:sy n="100" d="100"/>
      </p:scale>
      <p:origin x="0" y="1173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7E42E9-0577-419E-AB2A-6EF71AC9F0E5}" type="datetimeFigureOut">
              <a:rPr lang="en-CA" smtClean="0"/>
              <a:t>16/01/2020</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0E43E-E652-4D36-98C5-ECC20ED3BC15}" type="slidenum">
              <a:rPr lang="en-CA" smtClean="0"/>
              <a:t>‹#›</a:t>
            </a:fld>
            <a:endParaRPr lang="en-CA"/>
          </a:p>
        </p:txBody>
      </p:sp>
    </p:spTree>
    <p:extLst>
      <p:ext uri="{BB962C8B-B14F-4D97-AF65-F5344CB8AC3E}">
        <p14:creationId xmlns:p14="http://schemas.microsoft.com/office/powerpoint/2010/main" val="1769048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legal-dictionary.thefreedictionary.com/Criminal+Law"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s://en.wikipedia.org/wiki/Negligence" TargetMode="External"/><Relationship Id="rId4" Type="http://schemas.openxmlformats.org/officeDocument/2006/relationships/hyperlink" Target="https://en.wikipedia.org/wiki/English_tort_law"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5EC1ED11-3D2F-4CA1-8AA5-9E186E636BDB}" type="slidenum">
              <a:rPr lang="en-US" smtClean="0"/>
              <a:pPr/>
              <a:t>25</a:t>
            </a:fld>
            <a:endParaRPr lang="en-US"/>
          </a:p>
        </p:txBody>
      </p:sp>
    </p:spTree>
    <p:extLst>
      <p:ext uri="{BB962C8B-B14F-4D97-AF65-F5344CB8AC3E}">
        <p14:creationId xmlns:p14="http://schemas.microsoft.com/office/powerpoint/2010/main" val="1361539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77.2.iii Honest and informed opinions</a:t>
            </a:r>
          </a:p>
          <a:p>
            <a:r>
              <a:rPr lang="en-CA" dirty="0" smtClean="0"/>
              <a:t>Don’t give</a:t>
            </a:r>
            <a:r>
              <a:rPr lang="en-CA" baseline="0" dirty="0" smtClean="0"/>
              <a:t> uninformed opinions.  As a professional you are trusted, and if you provide an uninformed opinion it may be interpreted as professional guidance and you are liable.</a:t>
            </a:r>
          </a:p>
          <a:p>
            <a:endParaRPr lang="en-CA" dirty="0" smtClean="0"/>
          </a:p>
          <a:p>
            <a:r>
              <a:rPr lang="en-CA" b="1" dirty="0" smtClean="0"/>
              <a:t>77.2.iv Display License</a:t>
            </a:r>
          </a:p>
          <a:p>
            <a:r>
              <a:rPr lang="en-CA" dirty="0" smtClean="0"/>
              <a:t>This is the only clause in the Code of Ethics whose</a:t>
            </a:r>
            <a:r>
              <a:rPr lang="en-CA" baseline="0" dirty="0" smtClean="0"/>
              <a:t> breach of would not be considered malpractice.</a:t>
            </a:r>
            <a:endParaRPr lang="en-CA" dirty="0"/>
          </a:p>
        </p:txBody>
      </p:sp>
      <p:sp>
        <p:nvSpPr>
          <p:cNvPr id="4" name="Slide Number Placeholder 3"/>
          <p:cNvSpPr>
            <a:spLocks noGrp="1"/>
          </p:cNvSpPr>
          <p:nvPr>
            <p:ph type="sldNum" sz="quarter" idx="10"/>
          </p:nvPr>
        </p:nvSpPr>
        <p:spPr/>
        <p:txBody>
          <a:bodyPr/>
          <a:lstStyle/>
          <a:p>
            <a:fld id="{5EC1ED11-3D2F-4CA1-8AA5-9E186E636BDB}" type="slidenum">
              <a:rPr lang="en-US" smtClean="0"/>
              <a:pPr/>
              <a:t>34</a:t>
            </a:fld>
            <a:endParaRPr lang="en-US"/>
          </a:p>
        </p:txBody>
      </p:sp>
    </p:spTree>
    <p:extLst>
      <p:ext uri="{BB962C8B-B14F-4D97-AF65-F5344CB8AC3E}">
        <p14:creationId xmlns:p14="http://schemas.microsoft.com/office/powerpoint/2010/main" val="2648798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77.3 Duties to Employer</a:t>
            </a:r>
          </a:p>
          <a:p>
            <a:r>
              <a:rPr lang="en-CA" b="1" dirty="0" smtClean="0"/>
              <a:t>Faithful</a:t>
            </a:r>
            <a:r>
              <a:rPr lang="en-CA" b="1" baseline="0" dirty="0" smtClean="0"/>
              <a:t> agent</a:t>
            </a:r>
          </a:p>
          <a:p>
            <a:r>
              <a:rPr lang="en-CA" b="1" baseline="0" dirty="0" smtClean="0"/>
              <a:t>Example: </a:t>
            </a:r>
            <a:r>
              <a:rPr lang="en-CA" baseline="0" dirty="0" smtClean="0"/>
              <a:t>don’t tell competitors your employer is bidding on a big lucrative contract.</a:t>
            </a:r>
          </a:p>
          <a:p>
            <a:endParaRPr lang="en-CA" baseline="0" dirty="0" smtClean="0"/>
          </a:p>
          <a:p>
            <a:r>
              <a:rPr lang="en-CA" b="1" baseline="0" dirty="0" smtClean="0"/>
              <a:t>protect confidential information</a:t>
            </a:r>
          </a:p>
          <a:p>
            <a:r>
              <a:rPr lang="en-CA" b="1" baseline="0" dirty="0" smtClean="0"/>
              <a:t>Example: </a:t>
            </a:r>
            <a:r>
              <a:rPr lang="en-CA" baseline="0" dirty="0" smtClean="0"/>
              <a:t>don’t use employers trade secrets while moonlighting for another client (that may be a competitor).  We will see that moonlighting is acceptable, but there are stings attached and this is one of them.</a:t>
            </a:r>
          </a:p>
          <a:p>
            <a:endParaRPr lang="en-CA" baseline="0" dirty="0" smtClean="0"/>
          </a:p>
          <a:p>
            <a:r>
              <a:rPr lang="en-CA" b="1" baseline="0" dirty="0" smtClean="0"/>
              <a:t>avoid or disclose conflict of interest</a:t>
            </a:r>
          </a:p>
          <a:p>
            <a:r>
              <a:rPr lang="en-CA" b="0" baseline="0" dirty="0" smtClean="0"/>
              <a:t>There is more than one mention of conflict of interest in the DOPM and </a:t>
            </a:r>
            <a:r>
              <a:rPr lang="en-CA" b="0" baseline="0" dirty="0" err="1" smtClean="0"/>
              <a:t>CoE</a:t>
            </a:r>
            <a:r>
              <a:rPr lang="en-CA" b="0" baseline="0" dirty="0" smtClean="0"/>
              <a:t>.  This one relates to your duty to your employer.</a:t>
            </a:r>
            <a:endParaRPr lang="en-CA" b="0" dirty="0"/>
          </a:p>
        </p:txBody>
      </p:sp>
      <p:sp>
        <p:nvSpPr>
          <p:cNvPr id="4" name="Slide Number Placeholder 3"/>
          <p:cNvSpPr>
            <a:spLocks noGrp="1"/>
          </p:cNvSpPr>
          <p:nvPr>
            <p:ph type="sldNum" sz="quarter" idx="10"/>
          </p:nvPr>
        </p:nvSpPr>
        <p:spPr/>
        <p:txBody>
          <a:bodyPr/>
          <a:lstStyle/>
          <a:p>
            <a:fld id="{5EC1ED11-3D2F-4CA1-8AA5-9E186E636BDB}" type="slidenum">
              <a:rPr lang="en-US" smtClean="0"/>
              <a:pPr/>
              <a:t>35</a:t>
            </a:fld>
            <a:endParaRPr lang="en-US"/>
          </a:p>
        </p:txBody>
      </p:sp>
    </p:spTree>
    <p:extLst>
      <p:ext uri="{BB962C8B-B14F-4D97-AF65-F5344CB8AC3E}">
        <p14:creationId xmlns:p14="http://schemas.microsoft.com/office/powerpoint/2010/main" val="4102830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77.4 Conflict of Interest</a:t>
            </a:r>
          </a:p>
          <a:p>
            <a:r>
              <a:rPr lang="en-CA" b="0" dirty="0" smtClean="0"/>
              <a:t>A duty to your client (</a:t>
            </a:r>
            <a:r>
              <a:rPr lang="en-CA" b="0" baseline="0" dirty="0" smtClean="0"/>
              <a:t>also a duty to your employer under clause R77.3)</a:t>
            </a:r>
            <a:endParaRPr lang="en-CA" b="0" dirty="0"/>
          </a:p>
        </p:txBody>
      </p:sp>
      <p:sp>
        <p:nvSpPr>
          <p:cNvPr id="4" name="Slide Number Placeholder 3"/>
          <p:cNvSpPr>
            <a:spLocks noGrp="1"/>
          </p:cNvSpPr>
          <p:nvPr>
            <p:ph type="sldNum" sz="quarter" idx="10"/>
          </p:nvPr>
        </p:nvSpPr>
        <p:spPr/>
        <p:txBody>
          <a:bodyPr/>
          <a:lstStyle/>
          <a:p>
            <a:fld id="{5EC1ED11-3D2F-4CA1-8AA5-9E186E636BDB}" type="slidenum">
              <a:rPr lang="en-US" smtClean="0"/>
              <a:pPr/>
              <a:t>36</a:t>
            </a:fld>
            <a:endParaRPr lang="en-US"/>
          </a:p>
        </p:txBody>
      </p:sp>
    </p:spTree>
    <p:extLst>
      <p:ext uri="{BB962C8B-B14F-4D97-AF65-F5344CB8AC3E}">
        <p14:creationId xmlns:p14="http://schemas.microsoft.com/office/powerpoint/2010/main" val="1222916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77.5 Moonlighting</a:t>
            </a:r>
          </a:p>
          <a:p>
            <a:r>
              <a:rPr lang="en-CA" b="0" dirty="0" smtClean="0"/>
              <a:t>You</a:t>
            </a:r>
            <a:r>
              <a:rPr lang="en-CA" b="0" baseline="0" dirty="0" smtClean="0"/>
              <a:t> must inform your client and your employer.  Your duty is to your employer first.  Your client must understand that responsibilities to your employer will take precedence and may limit the amount of time you can give them.  There are other limitations to your services to your client:</a:t>
            </a:r>
          </a:p>
          <a:p>
            <a:pPr>
              <a:buFont typeface="Arial" pitchFamily="34" charset="0"/>
              <a:buChar char="•"/>
            </a:pPr>
            <a:r>
              <a:rPr lang="en-CA" b="0" baseline="0" dirty="0" smtClean="0"/>
              <a:t>for example, R77.3 your duty of confidentiality of employers trade secrets, processes, etc.  </a:t>
            </a:r>
          </a:p>
          <a:p>
            <a:pPr>
              <a:buFont typeface="Arial" pitchFamily="34" charset="0"/>
              <a:buChar char="•"/>
            </a:pPr>
            <a:r>
              <a:rPr lang="en-CA" b="0" baseline="0" dirty="0" smtClean="0"/>
              <a:t>Also, you cannot charge two parties for the same work under (R72.2.i Conflict of Interest)</a:t>
            </a:r>
            <a:endParaRPr lang="en-CA" b="0" dirty="0" smtClean="0"/>
          </a:p>
        </p:txBody>
      </p:sp>
      <p:sp>
        <p:nvSpPr>
          <p:cNvPr id="4" name="Slide Number Placeholder 3"/>
          <p:cNvSpPr>
            <a:spLocks noGrp="1"/>
          </p:cNvSpPr>
          <p:nvPr>
            <p:ph type="sldNum" sz="quarter" idx="10"/>
          </p:nvPr>
        </p:nvSpPr>
        <p:spPr/>
        <p:txBody>
          <a:bodyPr/>
          <a:lstStyle/>
          <a:p>
            <a:fld id="{5EC1ED11-3D2F-4CA1-8AA5-9E186E636BDB}" type="slidenum">
              <a:rPr lang="en-US" smtClean="0"/>
              <a:pPr/>
              <a:t>37</a:t>
            </a:fld>
            <a:endParaRPr lang="en-US"/>
          </a:p>
        </p:txBody>
      </p:sp>
    </p:spTree>
    <p:extLst>
      <p:ext uri="{BB962C8B-B14F-4D97-AF65-F5344CB8AC3E}">
        <p14:creationId xmlns:p14="http://schemas.microsoft.com/office/powerpoint/2010/main" val="2880050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77.6 Cooperation</a:t>
            </a:r>
          </a:p>
          <a:p>
            <a:r>
              <a:rPr lang="en-CA" b="0" dirty="0" smtClean="0"/>
              <a:t>You</a:t>
            </a:r>
            <a:r>
              <a:rPr lang="en-CA" b="0" baseline="0" dirty="0" smtClean="0"/>
              <a:t> may be in competition with a colleague for a promotion.  This may make you want to hide your work from the colleague to gain an unfair advantage.  This is unethical.  You must cooperate with your colleague to respect your Duty to the Employer and Duty to the public and Duty to the profession.</a:t>
            </a:r>
            <a:endParaRPr lang="en-CA" b="0" dirty="0" smtClean="0"/>
          </a:p>
        </p:txBody>
      </p:sp>
      <p:sp>
        <p:nvSpPr>
          <p:cNvPr id="4" name="Slide Number Placeholder 3"/>
          <p:cNvSpPr>
            <a:spLocks noGrp="1"/>
          </p:cNvSpPr>
          <p:nvPr>
            <p:ph type="sldNum" sz="quarter" idx="10"/>
          </p:nvPr>
        </p:nvSpPr>
        <p:spPr/>
        <p:txBody>
          <a:bodyPr/>
          <a:lstStyle/>
          <a:p>
            <a:fld id="{5EC1ED11-3D2F-4CA1-8AA5-9E186E636BDB}" type="slidenum">
              <a:rPr lang="en-US" smtClean="0"/>
              <a:pPr/>
              <a:t>38</a:t>
            </a:fld>
            <a:endParaRPr lang="en-US"/>
          </a:p>
        </p:txBody>
      </p:sp>
    </p:spTree>
    <p:extLst>
      <p:ext uri="{BB962C8B-B14F-4D97-AF65-F5344CB8AC3E}">
        <p14:creationId xmlns:p14="http://schemas.microsoft.com/office/powerpoint/2010/main" val="498911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77.7.i Duty</a:t>
            </a:r>
            <a:r>
              <a:rPr lang="en-CA" b="1" baseline="0" dirty="0" smtClean="0"/>
              <a:t> to Colleagues – courtesy and good faith</a:t>
            </a:r>
          </a:p>
          <a:p>
            <a:r>
              <a:rPr lang="en-CA" b="0" baseline="0" dirty="0" smtClean="0"/>
              <a:t>Good Faith (bona fides) </a:t>
            </a:r>
            <a:r>
              <a:rPr lang="en-US" dirty="0" smtClean="0"/>
              <a:t>is a sincere intention to be fair, open, and honest, regardless of the outcome of the interaction.  The opposite is bad faith (mala fides) which is duplicity and intention to do harm.</a:t>
            </a:r>
          </a:p>
          <a:p>
            <a:endParaRPr lang="en-CA" b="0" baseline="0" dirty="0" smtClean="0"/>
          </a:p>
          <a:p>
            <a:r>
              <a:rPr lang="en-CA" b="1" baseline="0" dirty="0" smtClean="0"/>
              <a:t>77.7ii Duty to Colleagues – disclosure of review</a:t>
            </a:r>
          </a:p>
          <a:p>
            <a:endParaRPr lang="en-CA" b="0" baseline="0" dirty="0" smtClean="0"/>
          </a:p>
          <a:p>
            <a:r>
              <a:rPr lang="en-CA" b="1" baseline="0" dirty="0" smtClean="0"/>
              <a:t>77.7.iii Duty to Colleagues – not injure reputation</a:t>
            </a:r>
          </a:p>
          <a:p>
            <a:endParaRPr lang="en-CA" b="1" baseline="0" dirty="0" smtClean="0"/>
          </a:p>
          <a:p>
            <a:r>
              <a:rPr lang="en-CA" b="1" baseline="0" dirty="0" smtClean="0"/>
              <a:t>Example: </a:t>
            </a:r>
            <a:r>
              <a:rPr lang="en-CA" b="0" baseline="0" dirty="0" smtClean="0"/>
              <a:t>Don’t discredit a competitor for a job or promotion.  It reflects bad on the entire profession.</a:t>
            </a:r>
          </a:p>
          <a:p>
            <a:endParaRPr lang="en-CA" b="0" baseline="0" dirty="0" smtClean="0"/>
          </a:p>
          <a:p>
            <a:r>
              <a:rPr lang="en-CA" b="0" baseline="0" dirty="0" smtClean="0"/>
              <a:t>Actions that pit engineer vs. engineer reflect badly on the profession as a whole.</a:t>
            </a:r>
            <a:endParaRPr lang="en-CA" b="1" baseline="0" dirty="0" smtClean="0"/>
          </a:p>
          <a:p>
            <a:endParaRPr lang="en-CA" b="0" dirty="0"/>
          </a:p>
        </p:txBody>
      </p:sp>
      <p:sp>
        <p:nvSpPr>
          <p:cNvPr id="4" name="Slide Number Placeholder 3"/>
          <p:cNvSpPr>
            <a:spLocks noGrp="1"/>
          </p:cNvSpPr>
          <p:nvPr>
            <p:ph type="sldNum" sz="quarter" idx="10"/>
          </p:nvPr>
        </p:nvSpPr>
        <p:spPr/>
        <p:txBody>
          <a:bodyPr/>
          <a:lstStyle/>
          <a:p>
            <a:fld id="{5EC1ED11-3D2F-4CA1-8AA5-9E186E636BDB}" type="slidenum">
              <a:rPr lang="en-US" smtClean="0"/>
              <a:pPr/>
              <a:t>39</a:t>
            </a:fld>
            <a:endParaRPr lang="en-US"/>
          </a:p>
        </p:txBody>
      </p:sp>
    </p:spTree>
    <p:extLst>
      <p:ext uri="{BB962C8B-B14F-4D97-AF65-F5344CB8AC3E}">
        <p14:creationId xmlns:p14="http://schemas.microsoft.com/office/powerpoint/2010/main" val="3482323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77.7.iv</a:t>
            </a:r>
            <a:r>
              <a:rPr lang="en-CA" b="1" baseline="0" dirty="0" smtClean="0"/>
              <a:t> Duty to Colleagues – fair competition</a:t>
            </a:r>
          </a:p>
          <a:p>
            <a:r>
              <a:rPr lang="en-CA" b="0" baseline="0" dirty="0" smtClean="0"/>
              <a:t>Secret commissions, ref. Charbonneau Commission</a:t>
            </a:r>
          </a:p>
          <a:p>
            <a:endParaRPr lang="en-CA" b="0" baseline="0" dirty="0" smtClean="0"/>
          </a:p>
          <a:p>
            <a:r>
              <a:rPr lang="en-CA" b="1" baseline="0" dirty="0" smtClean="0"/>
              <a:t>77.7.v Duty to Colleagues </a:t>
            </a:r>
            <a:r>
              <a:rPr lang="en-CA" b="0" baseline="0" dirty="0" smtClean="0"/>
              <a:t>– credit where due</a:t>
            </a:r>
            <a:r>
              <a:rPr lang="en-CA" baseline="0" dirty="0" smtClean="0"/>
              <a:t>, fair compensation (don’t undercut), help with advancement, </a:t>
            </a:r>
            <a:r>
              <a:rPr lang="en-CA" baseline="0" smtClean="0"/>
              <a:t>share info/teamwork.</a:t>
            </a:r>
            <a:endParaRPr lang="en-CA" dirty="0"/>
          </a:p>
        </p:txBody>
      </p:sp>
      <p:sp>
        <p:nvSpPr>
          <p:cNvPr id="4" name="Slide Number Placeholder 3"/>
          <p:cNvSpPr>
            <a:spLocks noGrp="1"/>
          </p:cNvSpPr>
          <p:nvPr>
            <p:ph type="sldNum" sz="quarter" idx="10"/>
          </p:nvPr>
        </p:nvSpPr>
        <p:spPr/>
        <p:txBody>
          <a:bodyPr/>
          <a:lstStyle/>
          <a:p>
            <a:fld id="{5EC1ED11-3D2F-4CA1-8AA5-9E186E636BDB}" type="slidenum">
              <a:rPr lang="en-US" smtClean="0"/>
              <a:pPr/>
              <a:t>40</a:t>
            </a:fld>
            <a:endParaRPr lang="en-US"/>
          </a:p>
        </p:txBody>
      </p:sp>
    </p:spTree>
    <p:extLst>
      <p:ext uri="{BB962C8B-B14F-4D97-AF65-F5344CB8AC3E}">
        <p14:creationId xmlns:p14="http://schemas.microsoft.com/office/powerpoint/2010/main" val="1277296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77.8 Honor and Duty to Report</a:t>
            </a:r>
            <a:endParaRPr lang="en-CA" b="1" dirty="0"/>
          </a:p>
        </p:txBody>
      </p:sp>
      <p:sp>
        <p:nvSpPr>
          <p:cNvPr id="4" name="Slide Number Placeholder 3"/>
          <p:cNvSpPr>
            <a:spLocks noGrp="1"/>
          </p:cNvSpPr>
          <p:nvPr>
            <p:ph type="sldNum" sz="quarter" idx="10"/>
          </p:nvPr>
        </p:nvSpPr>
        <p:spPr/>
        <p:txBody>
          <a:bodyPr/>
          <a:lstStyle/>
          <a:p>
            <a:fld id="{5EC1ED11-3D2F-4CA1-8AA5-9E186E636BDB}" type="slidenum">
              <a:rPr lang="en-US" smtClean="0"/>
              <a:pPr/>
              <a:t>41</a:t>
            </a:fld>
            <a:endParaRPr lang="en-US"/>
          </a:p>
        </p:txBody>
      </p:sp>
    </p:spTree>
    <p:extLst>
      <p:ext uri="{BB962C8B-B14F-4D97-AF65-F5344CB8AC3E}">
        <p14:creationId xmlns:p14="http://schemas.microsoft.com/office/powerpoint/2010/main" val="2748076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Codes</a:t>
            </a:r>
            <a:r>
              <a:rPr lang="en-CA" baseline="0" dirty="0" smtClean="0"/>
              <a:t> of Ethics are designed to go beyond what is required of the law.  Alternatively, just because something is not illegal does not make it ethical.</a:t>
            </a:r>
            <a:endParaRPr lang="en-CA" dirty="0" smtClean="0"/>
          </a:p>
          <a:p>
            <a:endParaRPr lang="en-CA" baseline="0" dirty="0" smtClean="0"/>
          </a:p>
        </p:txBody>
      </p:sp>
      <p:sp>
        <p:nvSpPr>
          <p:cNvPr id="4" name="Slide Number Placeholder 3"/>
          <p:cNvSpPr>
            <a:spLocks noGrp="1"/>
          </p:cNvSpPr>
          <p:nvPr>
            <p:ph type="sldNum" sz="quarter" idx="10"/>
          </p:nvPr>
        </p:nvSpPr>
        <p:spPr/>
        <p:txBody>
          <a:bodyPr/>
          <a:lstStyle/>
          <a:p>
            <a:fld id="{5EC1ED11-3D2F-4CA1-8AA5-9E186E636BDB}" type="slidenum">
              <a:rPr lang="en-US" smtClean="0"/>
              <a:pPr/>
              <a:t>42</a:t>
            </a:fld>
            <a:endParaRPr lang="en-US"/>
          </a:p>
        </p:txBody>
      </p:sp>
    </p:spTree>
    <p:extLst>
      <p:ext uri="{BB962C8B-B14F-4D97-AF65-F5344CB8AC3E}">
        <p14:creationId xmlns:p14="http://schemas.microsoft.com/office/powerpoint/2010/main" val="668839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Codes</a:t>
            </a:r>
            <a:r>
              <a:rPr lang="en-CA" baseline="0" dirty="0" smtClean="0"/>
              <a:t> of Ethics are designed to go beyond what is required of the law.  Alternatively, just because something is not illegal does not make it ethical.</a:t>
            </a:r>
            <a:endParaRPr lang="en-CA" dirty="0" smtClean="0"/>
          </a:p>
          <a:p>
            <a:r>
              <a:rPr lang="en-CA" dirty="0" smtClean="0"/>
              <a:t>This table shows the relationship between the code</a:t>
            </a:r>
            <a:r>
              <a:rPr lang="en-CA" baseline="0" dirty="0" smtClean="0"/>
              <a:t> of ethics (rows) and the definition of professional misconduct (columns).</a:t>
            </a:r>
          </a:p>
          <a:p>
            <a:r>
              <a:rPr lang="en-CA" baseline="0" dirty="0" smtClean="0"/>
              <a:t>Every case of professional misconduct breaches at least one section of the code of ethics.</a:t>
            </a:r>
          </a:p>
          <a:p>
            <a:pPr defTabSz="864888">
              <a:defRPr/>
            </a:pPr>
            <a:r>
              <a:rPr lang="en-CA" baseline="0" dirty="0" smtClean="0"/>
              <a:t>The table shows that every breach of the code of ethics can be interpreted as professional malpractice. </a:t>
            </a:r>
          </a:p>
          <a:p>
            <a:pPr defTabSz="864888">
              <a:defRPr/>
            </a:pPr>
            <a:r>
              <a:rPr lang="en-CA" baseline="0" dirty="0" smtClean="0"/>
              <a:t>The red column shows that almost every breach of the code of ethics can be considered professional malpractice under section 72.2.j Dishonorable Conduct.</a:t>
            </a:r>
          </a:p>
          <a:p>
            <a:endParaRPr lang="en-CA" baseline="0" dirty="0" smtClean="0"/>
          </a:p>
          <a:p>
            <a:r>
              <a:rPr lang="en-CA" baseline="0" dirty="0" smtClean="0"/>
              <a:t>There are two exemptions to the rule that a breach of the code of ethics is professional misconduct:</a:t>
            </a:r>
          </a:p>
          <a:p>
            <a:pPr lvl="1">
              <a:buFont typeface="Arial" pitchFamily="34" charset="0"/>
              <a:buChar char="•"/>
            </a:pPr>
            <a:r>
              <a:rPr lang="en-CA" baseline="0" dirty="0" smtClean="0"/>
              <a:t>Green Row is R77.2.iv (Display license)...breach of this clause is unethical, but not illegal.</a:t>
            </a:r>
          </a:p>
          <a:p>
            <a:pPr lvl="1">
              <a:buFont typeface="Arial" pitchFamily="34" charset="0"/>
              <a:buChar char="•"/>
            </a:pPr>
            <a:r>
              <a:rPr lang="en-CA" baseline="0" dirty="0" smtClean="0"/>
              <a:t>The Yellow row is R77.2.ii Promote the Profession (“</a:t>
            </a:r>
            <a:r>
              <a:rPr lang="en-CA" altLang="en-US" dirty="0" smtClean="0"/>
              <a:t>endeavour at all times to </a:t>
            </a:r>
            <a:r>
              <a:rPr lang="en-CA" altLang="en-US" u="sng" dirty="0" smtClean="0"/>
              <a:t>enhance the public regard for the practitioner's profession </a:t>
            </a:r>
            <a:r>
              <a:rPr lang="en-CA" altLang="en-US" dirty="0" smtClean="0"/>
              <a:t>by extending the public knowledge thereof and discouraging untrue, unfair or exaggerated statements with respect to professional engineering;)...it is unlikely that breach of this clause of the code of ethics alone would result in professional misconduct.</a:t>
            </a:r>
            <a:endParaRPr lang="en-CA" baseline="0" dirty="0" smtClean="0"/>
          </a:p>
        </p:txBody>
      </p:sp>
      <p:sp>
        <p:nvSpPr>
          <p:cNvPr id="4" name="Slide Number Placeholder 3"/>
          <p:cNvSpPr>
            <a:spLocks noGrp="1"/>
          </p:cNvSpPr>
          <p:nvPr>
            <p:ph type="sldNum" sz="quarter" idx="10"/>
          </p:nvPr>
        </p:nvSpPr>
        <p:spPr/>
        <p:txBody>
          <a:bodyPr/>
          <a:lstStyle/>
          <a:p>
            <a:fld id="{5EC1ED11-3D2F-4CA1-8AA5-9E186E636BDB}" type="slidenum">
              <a:rPr lang="en-US" smtClean="0"/>
              <a:pPr/>
              <a:t>43</a:t>
            </a:fld>
            <a:endParaRPr lang="en-US"/>
          </a:p>
        </p:txBody>
      </p:sp>
    </p:spTree>
    <p:extLst>
      <p:ext uri="{BB962C8B-B14F-4D97-AF65-F5344CB8AC3E}">
        <p14:creationId xmlns:p14="http://schemas.microsoft.com/office/powerpoint/2010/main" val="1191093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43401"/>
            <a:ext cx="5646022" cy="4343342"/>
          </a:xfrm>
        </p:spPr>
        <p:txBody>
          <a:bodyPr>
            <a:normAutofit fontScale="85000" lnSpcReduction="10000"/>
          </a:bodyPr>
          <a:lstStyle/>
          <a:p>
            <a:r>
              <a:rPr lang="en-CA" dirty="0" smtClean="0"/>
              <a:t>These definitions use</a:t>
            </a:r>
            <a:r>
              <a:rPr lang="en-CA" baseline="0" dirty="0" smtClean="0"/>
              <a:t> terms like </a:t>
            </a:r>
            <a:r>
              <a:rPr lang="en-CA" dirty="0" smtClean="0"/>
              <a:t> “reasonable” and “reasonably”. </a:t>
            </a:r>
            <a:r>
              <a:rPr lang="en-CA" baseline="0" dirty="0" smtClean="0"/>
              <a:t>These are </a:t>
            </a:r>
            <a:r>
              <a:rPr lang="en-CA" dirty="0" smtClean="0"/>
              <a:t>well known </a:t>
            </a:r>
            <a:r>
              <a:rPr lang="en-CA" baseline="0" dirty="0" smtClean="0"/>
              <a:t>legal terms and w</a:t>
            </a:r>
            <a:r>
              <a:rPr lang="en-CA" dirty="0" smtClean="0"/>
              <a:t>e</a:t>
            </a:r>
            <a:r>
              <a:rPr lang="en-CA" baseline="0" dirty="0" smtClean="0"/>
              <a:t> will see this terminology again when we study Tort law. One definition of a “reasonable person” is:</a:t>
            </a:r>
          </a:p>
          <a:p>
            <a:endParaRPr lang="en-US" b="1" dirty="0" smtClean="0"/>
          </a:p>
          <a:p>
            <a:r>
              <a:rPr lang="en-US" i="1" dirty="0" smtClean="0"/>
              <a:t>A phrase frequently used in</a:t>
            </a:r>
            <a:r>
              <a:rPr lang="en-US" dirty="0" smtClean="0"/>
              <a:t> </a:t>
            </a:r>
            <a:r>
              <a:rPr lang="en-US" cap="small" dirty="0" smtClean="0"/>
              <a:t>tort</a:t>
            </a:r>
            <a:r>
              <a:rPr lang="en-US" dirty="0" smtClean="0"/>
              <a:t> </a:t>
            </a:r>
            <a:r>
              <a:rPr lang="en-US" i="1" dirty="0" smtClean="0"/>
              <a:t>and</a:t>
            </a:r>
            <a:r>
              <a:rPr lang="en-US" dirty="0" smtClean="0"/>
              <a:t> </a:t>
            </a:r>
            <a:r>
              <a:rPr lang="en-US" dirty="0" smtClean="0">
                <a:hlinkClick r:id="rId3"/>
              </a:rPr>
              <a:t>Criminal Law</a:t>
            </a:r>
            <a:r>
              <a:rPr lang="en-US" dirty="0" smtClean="0"/>
              <a:t> </a:t>
            </a:r>
            <a:r>
              <a:rPr lang="en-US" i="1" dirty="0" smtClean="0"/>
              <a:t>to denote a hypothetical person in society who exercises average care, skill, and judgment in conduct and who serves as a comparative standard for determining liability. (http://legal-dictionary.thefreedictionary.com/Reasonable+Person)</a:t>
            </a:r>
            <a:endParaRPr lang="en-US" dirty="0" smtClean="0"/>
          </a:p>
          <a:p>
            <a:pPr defTabSz="864888">
              <a:defRPr/>
            </a:pPr>
            <a:endParaRPr lang="en-CA" sz="400" dirty="0"/>
          </a:p>
          <a:p>
            <a:r>
              <a:rPr lang="en-CA" baseline="0" dirty="0" smtClean="0"/>
              <a:t>Reasonable behavior also depends upon the context.  In legal terms,</a:t>
            </a:r>
            <a:r>
              <a:rPr lang="en-CA" dirty="0" smtClean="0"/>
              <a:t> </a:t>
            </a:r>
            <a:r>
              <a:rPr lang="en-CA" baseline="0" dirty="0" smtClean="0"/>
              <a:t>we talk about the “standard of care”, which is the degree of care or competence that one is expected to exercise in a particular circumstance or role.</a:t>
            </a:r>
          </a:p>
          <a:p>
            <a:endParaRPr lang="en-CA" sz="500" dirty="0"/>
          </a:p>
          <a:p>
            <a:r>
              <a:rPr lang="en-CA" baseline="0" dirty="0" smtClean="0"/>
              <a:t>For professionals, a well known English law precedent lead to what is known as the </a:t>
            </a:r>
            <a:r>
              <a:rPr lang="en-CA" baseline="0" dirty="0" err="1" smtClean="0"/>
              <a:t>Bolam</a:t>
            </a:r>
            <a:r>
              <a:rPr lang="en-CA" baseline="0" dirty="0" smtClean="0"/>
              <a:t> Test for reasonable duty of care for professionals (https://en.wikipedia.org/wiki/Bolam_v_Friern_Hospital_Management_Committee)</a:t>
            </a:r>
            <a:r>
              <a:rPr lang="en-CA" dirty="0" smtClean="0"/>
              <a:t>:</a:t>
            </a:r>
            <a:endParaRPr lang="en-CA" baseline="0" dirty="0" smtClean="0"/>
          </a:p>
          <a:p>
            <a:r>
              <a:rPr lang="en-US" b="1" i="1" dirty="0" err="1" smtClean="0"/>
              <a:t>Bolam</a:t>
            </a:r>
            <a:r>
              <a:rPr lang="en-US" b="1" i="1" dirty="0" smtClean="0"/>
              <a:t> v </a:t>
            </a:r>
            <a:r>
              <a:rPr lang="en-US" b="1" i="1" dirty="0" err="1" smtClean="0"/>
              <a:t>Friern</a:t>
            </a:r>
            <a:r>
              <a:rPr lang="en-US" b="1" i="1" dirty="0" smtClean="0"/>
              <a:t> Hospital Management Committee</a:t>
            </a:r>
            <a:r>
              <a:rPr lang="en-US" dirty="0" smtClean="0"/>
              <a:t> [1957] 1 WLR 582 is an </a:t>
            </a:r>
            <a:r>
              <a:rPr lang="en-US" dirty="0" smtClean="0">
                <a:hlinkClick r:id="rId4" tooltip="English tort law"/>
              </a:rPr>
              <a:t>English tort law</a:t>
            </a:r>
            <a:r>
              <a:rPr lang="en-US" dirty="0" smtClean="0"/>
              <a:t> case that lays down the typical rule for assessing the appropriate standard of reasonable care in </a:t>
            </a:r>
            <a:r>
              <a:rPr lang="en-US" dirty="0" smtClean="0">
                <a:hlinkClick r:id="rId5" tooltip="Negligence"/>
              </a:rPr>
              <a:t>negligence</a:t>
            </a:r>
            <a:r>
              <a:rPr lang="en-US" dirty="0" smtClean="0"/>
              <a:t> cases involving skilled professionals (e.g. doctors): the </a:t>
            </a:r>
            <a:r>
              <a:rPr lang="en-US" b="1" dirty="0" err="1" smtClean="0"/>
              <a:t>Bolam</a:t>
            </a:r>
            <a:r>
              <a:rPr lang="en-US" b="1" dirty="0" smtClean="0"/>
              <a:t> test</a:t>
            </a:r>
            <a:r>
              <a:rPr lang="en-US" dirty="0" smtClean="0"/>
              <a:t>. Where the defendant has represented him or herself as having more than average skills and abilities, this test expects standards which must be in accordance with a responsible body of opinion, even if others differ in opinion. In other words, the </a:t>
            </a:r>
            <a:r>
              <a:rPr lang="en-US" dirty="0" err="1" smtClean="0"/>
              <a:t>Bolam</a:t>
            </a:r>
            <a:r>
              <a:rPr lang="en-US" dirty="0" smtClean="0"/>
              <a:t> test states that "</a:t>
            </a:r>
            <a:r>
              <a:rPr lang="en-US" i="1" dirty="0" smtClean="0"/>
              <a:t>If a doctor reaches the standard of a responsible body of medical opinion, he is not negligent</a:t>
            </a:r>
            <a:r>
              <a:rPr lang="en-US" dirty="0" smtClean="0"/>
              <a:t>".</a:t>
            </a:r>
          </a:p>
          <a:p>
            <a:endParaRPr lang="en-CA" sz="600" dirty="0"/>
          </a:p>
          <a:p>
            <a:r>
              <a:rPr lang="en-CA" baseline="0" dirty="0" smtClean="0"/>
              <a:t>In engineering, it is the professional association that will decide whether the standard of care was met, in other words did the engineer act reasonably or was there negligence.  In applying these principles, the association will not demand </a:t>
            </a:r>
            <a:r>
              <a:rPr lang="en-CA" b="1" baseline="0" dirty="0" smtClean="0"/>
              <a:t>extra-ordinary</a:t>
            </a:r>
            <a:r>
              <a:rPr lang="en-CA" baseline="0" dirty="0" smtClean="0"/>
              <a:t> care, skill, ability, or infallibility of the practitioner.</a:t>
            </a:r>
          </a:p>
          <a:p>
            <a:endParaRPr lang="en-CA" dirty="0" smtClean="0"/>
          </a:p>
          <a:p>
            <a:r>
              <a:rPr lang="en-CA" baseline="0" dirty="0" smtClean="0"/>
              <a:t>An example of negligence: in the Quebec bridge case the ruling was that the designer</a:t>
            </a:r>
            <a:r>
              <a:rPr lang="en-CA" dirty="0" smtClean="0"/>
              <a:t> did not follow standard engineering procedures in recalculating the dead loads which lead to the finding of negligence.</a:t>
            </a:r>
          </a:p>
          <a:p>
            <a:endParaRPr lang="en-CA" baseline="0" dirty="0" smtClean="0"/>
          </a:p>
          <a:p>
            <a:r>
              <a:rPr lang="en-US" dirty="0" smtClean="0"/>
              <a:t/>
            </a:r>
            <a:br>
              <a:rPr lang="en-US" dirty="0" smtClean="0"/>
            </a:br>
            <a:endParaRPr lang="en-US" dirty="0" smtClean="0"/>
          </a:p>
        </p:txBody>
      </p:sp>
      <p:sp>
        <p:nvSpPr>
          <p:cNvPr id="4" name="Slide Number Placeholder 3"/>
          <p:cNvSpPr>
            <a:spLocks noGrp="1"/>
          </p:cNvSpPr>
          <p:nvPr>
            <p:ph type="sldNum" sz="quarter" idx="10"/>
          </p:nvPr>
        </p:nvSpPr>
        <p:spPr/>
        <p:txBody>
          <a:bodyPr/>
          <a:lstStyle/>
          <a:p>
            <a:fld id="{5EC1ED11-3D2F-4CA1-8AA5-9E186E636BDB}" type="slidenum">
              <a:rPr lang="en-US" smtClean="0"/>
              <a:pPr/>
              <a:t>26</a:t>
            </a:fld>
            <a:endParaRPr lang="en-US"/>
          </a:p>
        </p:txBody>
      </p:sp>
    </p:spTree>
    <p:extLst>
      <p:ext uri="{BB962C8B-B14F-4D97-AF65-F5344CB8AC3E}">
        <p14:creationId xmlns:p14="http://schemas.microsoft.com/office/powerpoint/2010/main" val="23170162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EC1ED11-3D2F-4CA1-8AA5-9E186E636BDB}" type="slidenum">
              <a:rPr lang="en-US" smtClean="0"/>
              <a:pPr/>
              <a:t>44</a:t>
            </a:fld>
            <a:endParaRPr lang="en-US"/>
          </a:p>
        </p:txBody>
      </p:sp>
    </p:spTree>
    <p:extLst>
      <p:ext uri="{BB962C8B-B14F-4D97-AF65-F5344CB8AC3E}">
        <p14:creationId xmlns:p14="http://schemas.microsoft.com/office/powerpoint/2010/main" val="2517830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Validate the facts.  Garbage in – garbage out in the decision process</a:t>
            </a:r>
          </a:p>
          <a:p>
            <a:r>
              <a:rPr lang="en-CA" dirty="0" smtClean="0"/>
              <a:t>Develop</a:t>
            </a:r>
            <a:r>
              <a:rPr lang="en-CA" baseline="0" dirty="0" smtClean="0"/>
              <a:t> some alternative scenarios, do nothing is a valid scenario</a:t>
            </a:r>
          </a:p>
          <a:p>
            <a:r>
              <a:rPr lang="en-CA" baseline="0" dirty="0" smtClean="0"/>
              <a:t>Consider the consequences of each scenario – consider ethical and misconduct sections of the regulations as well as legal, by-laws, codes, standards</a:t>
            </a:r>
          </a:p>
          <a:p>
            <a:r>
              <a:rPr lang="en-CA" baseline="0" dirty="0" smtClean="0"/>
              <a:t>Chose the best option – remember that public safety is paramount.  Be sure to provide references to the relevant sub-sections of regulations 72, 77</a:t>
            </a:r>
          </a:p>
          <a:p>
            <a:endParaRPr lang="en-CA" dirty="0"/>
          </a:p>
        </p:txBody>
      </p:sp>
      <p:sp>
        <p:nvSpPr>
          <p:cNvPr id="4" name="Slide Number Placeholder 3"/>
          <p:cNvSpPr>
            <a:spLocks noGrp="1"/>
          </p:cNvSpPr>
          <p:nvPr>
            <p:ph type="sldNum" sz="quarter" idx="10"/>
          </p:nvPr>
        </p:nvSpPr>
        <p:spPr/>
        <p:txBody>
          <a:bodyPr/>
          <a:lstStyle/>
          <a:p>
            <a:fld id="{5EC1ED11-3D2F-4CA1-8AA5-9E186E636BDB}" type="slidenum">
              <a:rPr lang="en-US" smtClean="0"/>
              <a:pPr/>
              <a:t>45</a:t>
            </a:fld>
            <a:endParaRPr lang="en-US"/>
          </a:p>
        </p:txBody>
      </p:sp>
    </p:spTree>
    <p:extLst>
      <p:ext uri="{BB962C8B-B14F-4D97-AF65-F5344CB8AC3E}">
        <p14:creationId xmlns:p14="http://schemas.microsoft.com/office/powerpoint/2010/main" val="37396802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Validate the facts.  Garbage in – garbage out in the decision process</a:t>
            </a:r>
          </a:p>
          <a:p>
            <a:r>
              <a:rPr lang="en-CA" dirty="0" smtClean="0"/>
              <a:t>Exam questions are always a bit ambiguous.  That is part of</a:t>
            </a:r>
            <a:r>
              <a:rPr lang="en-CA" baseline="0" dirty="0" smtClean="0"/>
              <a:t> the test.  Clearly outline the assumptions you make.</a:t>
            </a:r>
          </a:p>
          <a:p>
            <a:r>
              <a:rPr lang="en-CA" baseline="0" dirty="0" smtClean="0"/>
              <a:t>Consider the consequences of the scenario – consider ethical and misconduct sections of the regulations as well as legal, by-laws, codes, standards</a:t>
            </a:r>
          </a:p>
          <a:p>
            <a:r>
              <a:rPr lang="en-CA" baseline="0" dirty="0" smtClean="0"/>
              <a:t>Clearly outline your logic – remember that public safety is paramount.  Be sure to provide references to the relevant sub-sections of regulations 72, 77</a:t>
            </a:r>
          </a:p>
          <a:p>
            <a:endParaRPr lang="en-CA" dirty="0"/>
          </a:p>
        </p:txBody>
      </p:sp>
      <p:sp>
        <p:nvSpPr>
          <p:cNvPr id="4" name="Slide Number Placeholder 3"/>
          <p:cNvSpPr>
            <a:spLocks noGrp="1"/>
          </p:cNvSpPr>
          <p:nvPr>
            <p:ph type="sldNum" sz="quarter" idx="10"/>
          </p:nvPr>
        </p:nvSpPr>
        <p:spPr/>
        <p:txBody>
          <a:bodyPr/>
          <a:lstStyle/>
          <a:p>
            <a:fld id="{5EC1ED11-3D2F-4CA1-8AA5-9E186E636BDB}" type="slidenum">
              <a:rPr lang="en-US" smtClean="0"/>
              <a:pPr/>
              <a:t>46</a:t>
            </a:fld>
            <a:endParaRPr lang="en-US"/>
          </a:p>
        </p:txBody>
      </p:sp>
    </p:spTree>
    <p:extLst>
      <p:ext uri="{BB962C8B-B14F-4D97-AF65-F5344CB8AC3E}">
        <p14:creationId xmlns:p14="http://schemas.microsoft.com/office/powerpoint/2010/main" val="3623175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CA" dirty="0" smtClean="0"/>
              <a:t>Reporting</a:t>
            </a:r>
            <a:r>
              <a:rPr lang="en-CA" baseline="0" dirty="0" smtClean="0"/>
              <a:t> process:</a:t>
            </a:r>
          </a:p>
          <a:p>
            <a:pPr marL="216222" indent="-216222"/>
            <a:r>
              <a:rPr lang="en-CA" b="1" baseline="0" dirty="0" smtClean="0"/>
              <a:t>1. Get the facts and identify urgency</a:t>
            </a:r>
          </a:p>
          <a:p>
            <a:pPr marL="216222" indent="-216222"/>
            <a:r>
              <a:rPr lang="en-CA" baseline="0" dirty="0" smtClean="0"/>
              <a:t>Make sure you have the facts.  Get documented proof and assess the severity of the problem.  Is it illegal? Is it unethical? Is it unsafe?</a:t>
            </a:r>
          </a:p>
          <a:p>
            <a:pPr marL="216222" indent="-216222"/>
            <a:r>
              <a:rPr lang="en-CA" b="1" baseline="0" dirty="0" smtClean="0"/>
              <a:t>2. Consider the solution</a:t>
            </a:r>
          </a:p>
          <a:p>
            <a:pPr marL="216222" indent="-216222"/>
            <a:r>
              <a:rPr lang="en-CA" baseline="0" dirty="0" smtClean="0"/>
              <a:t>Prepare for the discussion. Determine a suitable solution. You can’t just complain, you should come forward with at least one proposed solution.</a:t>
            </a:r>
          </a:p>
          <a:p>
            <a:pPr marL="216222" indent="-216222"/>
            <a:r>
              <a:rPr lang="en-CA" b="1" baseline="0" dirty="0" smtClean="0"/>
              <a:t>3. Speak to the key person (internal)</a:t>
            </a:r>
          </a:p>
          <a:p>
            <a:pPr marL="216222" indent="-216222"/>
            <a:r>
              <a:rPr lang="en-CA" baseline="0" dirty="0" smtClean="0"/>
              <a:t>Determine the right person to speak to.  If you are an employee, speak to your immediate manager.  If you are a contractor, speak to your client.  Start with an informal conversation with the relevant person, and describe the problem and proposed solution. Often, when notified of the issue the manager or client will be eager to solve the problem.</a:t>
            </a:r>
          </a:p>
          <a:p>
            <a:pPr marL="216222" indent="-216222"/>
            <a:r>
              <a:rPr lang="en-CA" b="1" baseline="0" dirty="0" smtClean="0"/>
              <a:t>4. Go higher internally if needed (internal)</a:t>
            </a:r>
          </a:p>
          <a:p>
            <a:pPr marL="216222" indent="-216222"/>
            <a:r>
              <a:rPr lang="en-CA" baseline="0" dirty="0" smtClean="0"/>
              <a:t>If the first person you speak to does not take the problem seriously and has no valid reason for refusing to resolve the issue, escalate the problem internally.</a:t>
            </a:r>
          </a:p>
          <a:p>
            <a:pPr marL="216222" indent="-216222"/>
            <a:r>
              <a:rPr lang="en-CA" b="1" baseline="0" dirty="0" smtClean="0"/>
              <a:t>5. Report to the Association</a:t>
            </a:r>
          </a:p>
          <a:p>
            <a:pPr marL="216222" indent="-216222"/>
            <a:r>
              <a:rPr lang="en-CA" baseline="0" dirty="0" smtClean="0"/>
              <a:t>When all internal avenues are exhausted, contact the Association.  The Association may be able to mediate in some cases, however illegal activities must eventually be reported if public health or welfare are involved.</a:t>
            </a:r>
          </a:p>
          <a:p>
            <a:pPr marL="216222" indent="-216222"/>
            <a:r>
              <a:rPr lang="en-CA" baseline="0" dirty="0" smtClean="0"/>
              <a:t>If you fail to take these steps, you have acted un-ethically and are subject to discipline for professional misconduct and potentially open to legal action (if the issue was a violation of a law or regulation other than the Professional Engineers Act).</a:t>
            </a:r>
            <a:endParaRPr lang="en-CA" dirty="0"/>
          </a:p>
        </p:txBody>
      </p:sp>
      <p:sp>
        <p:nvSpPr>
          <p:cNvPr id="4" name="Slide Number Placeholder 3"/>
          <p:cNvSpPr>
            <a:spLocks noGrp="1"/>
          </p:cNvSpPr>
          <p:nvPr>
            <p:ph type="sldNum" sz="quarter" idx="10"/>
          </p:nvPr>
        </p:nvSpPr>
        <p:spPr/>
        <p:txBody>
          <a:bodyPr/>
          <a:lstStyle/>
          <a:p>
            <a:fld id="{5EC1ED11-3D2F-4CA1-8AA5-9E186E636BDB}" type="slidenum">
              <a:rPr lang="en-US" smtClean="0"/>
              <a:pPr/>
              <a:t>47</a:t>
            </a:fld>
            <a:endParaRPr lang="en-US"/>
          </a:p>
        </p:txBody>
      </p:sp>
    </p:spTree>
    <p:extLst>
      <p:ext uri="{BB962C8B-B14F-4D97-AF65-F5344CB8AC3E}">
        <p14:creationId xmlns:p14="http://schemas.microsoft.com/office/powerpoint/2010/main" val="4253867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EC1ED11-3D2F-4CA1-8AA5-9E186E636BDB}" type="slidenum">
              <a:rPr lang="en-US" smtClean="0"/>
              <a:pPr/>
              <a:t>48</a:t>
            </a:fld>
            <a:endParaRPr lang="en-US"/>
          </a:p>
        </p:txBody>
      </p:sp>
    </p:spTree>
    <p:extLst>
      <p:ext uri="{BB962C8B-B14F-4D97-AF65-F5344CB8AC3E}">
        <p14:creationId xmlns:p14="http://schemas.microsoft.com/office/powerpoint/2010/main" val="20380547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CA" dirty="0" smtClean="0"/>
              <a:t>Reporting</a:t>
            </a:r>
            <a:r>
              <a:rPr lang="en-CA" baseline="0" dirty="0" smtClean="0"/>
              <a:t> process:</a:t>
            </a:r>
          </a:p>
          <a:p>
            <a:pPr marL="216222" indent="-216222"/>
            <a:r>
              <a:rPr lang="en-CA" b="1" baseline="0" dirty="0" smtClean="0"/>
              <a:t>1. Get the facts and identify urgency</a:t>
            </a:r>
          </a:p>
          <a:p>
            <a:pPr marL="216222" indent="-216222"/>
            <a:r>
              <a:rPr lang="en-CA" baseline="0" dirty="0" smtClean="0"/>
              <a:t>The engineer must confirm via testing that the effluent is toxic.  If it is, the practice is not only unethical, it is illegal under the EPA, so immediate action is necessary.</a:t>
            </a:r>
          </a:p>
          <a:p>
            <a:pPr marL="216222" indent="-216222"/>
            <a:r>
              <a:rPr lang="en-CA" b="1" baseline="0" dirty="0" smtClean="0"/>
              <a:t>2. Consider the solution</a:t>
            </a:r>
          </a:p>
          <a:p>
            <a:pPr marL="216222" indent="-216222"/>
            <a:r>
              <a:rPr lang="en-CA" baseline="0" dirty="0" smtClean="0"/>
              <a:t>The engineers should investigate possible cost-effective solutions such as treating the waste to remove the toxins, removing the waste and disposing of it properly, or changing the process so that the waste products are not dangerous.</a:t>
            </a:r>
          </a:p>
          <a:p>
            <a:pPr marL="216222" indent="-216222"/>
            <a:r>
              <a:rPr lang="en-CA" b="1" baseline="0" dirty="0" smtClean="0"/>
              <a:t>3. Speak to the key person (internal)</a:t>
            </a:r>
          </a:p>
          <a:p>
            <a:pPr marL="216222" indent="-216222"/>
            <a:r>
              <a:rPr lang="en-CA" baseline="0" dirty="0" smtClean="0"/>
              <a:t>The engineer should identify the person in charge of waste disposal within the company, because that person will be most effective in resolving the issue.  An informal discussion with the responsible person, and the engineers manager should be initiated.  In many cases, the person responsible may not be aware of the problem and will be eager to solve it.</a:t>
            </a:r>
          </a:p>
          <a:p>
            <a:pPr marL="216222" indent="-216222"/>
            <a:r>
              <a:rPr lang="en-CA" b="1" baseline="0" dirty="0" smtClean="0"/>
              <a:t>4. Go higher internally if needed (internal)</a:t>
            </a:r>
          </a:p>
          <a:p>
            <a:pPr marL="216222" indent="-216222"/>
            <a:r>
              <a:rPr lang="en-CA" baseline="0" dirty="0" smtClean="0"/>
              <a:t>If the key person is not receptive to the engineers presentation of the problem the engineer must escalate up the management chain.  This is still internal, and is the expected remedial action in most organizations.  The engineers goal is not to embarrass anyone, but to reduce the organizations liability for illegal activity.</a:t>
            </a:r>
          </a:p>
          <a:p>
            <a:pPr marL="216222" indent="-216222"/>
            <a:r>
              <a:rPr lang="en-CA" b="1" baseline="0" dirty="0" smtClean="0"/>
              <a:t>5. Report to the Association</a:t>
            </a:r>
          </a:p>
          <a:p>
            <a:pPr marL="216222" indent="-216222"/>
            <a:r>
              <a:rPr lang="en-CA" baseline="0" dirty="0" smtClean="0"/>
              <a:t>When all internal avenues are exhausted, contact the Association.  The Association may be able to mediate in some cases, however illegal activities must eventually be reported if public health or welfare are involved.</a:t>
            </a:r>
          </a:p>
        </p:txBody>
      </p:sp>
      <p:sp>
        <p:nvSpPr>
          <p:cNvPr id="4" name="Slide Number Placeholder 3"/>
          <p:cNvSpPr>
            <a:spLocks noGrp="1"/>
          </p:cNvSpPr>
          <p:nvPr>
            <p:ph type="sldNum" sz="quarter" idx="10"/>
          </p:nvPr>
        </p:nvSpPr>
        <p:spPr/>
        <p:txBody>
          <a:bodyPr/>
          <a:lstStyle/>
          <a:p>
            <a:fld id="{5EC1ED11-3D2F-4CA1-8AA5-9E186E636BDB}" type="slidenum">
              <a:rPr lang="en-US" smtClean="0"/>
              <a:pPr/>
              <a:t>49</a:t>
            </a:fld>
            <a:endParaRPr lang="en-US"/>
          </a:p>
        </p:txBody>
      </p:sp>
    </p:spTree>
    <p:extLst>
      <p:ext uri="{BB962C8B-B14F-4D97-AF65-F5344CB8AC3E}">
        <p14:creationId xmlns:p14="http://schemas.microsoft.com/office/powerpoint/2010/main" val="40074498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EC1ED11-3D2F-4CA1-8AA5-9E186E636BDB}" type="slidenum">
              <a:rPr lang="en-US" smtClean="0"/>
              <a:pPr/>
              <a:t>50</a:t>
            </a:fld>
            <a:endParaRPr lang="en-US"/>
          </a:p>
        </p:txBody>
      </p:sp>
    </p:spTree>
    <p:extLst>
      <p:ext uri="{BB962C8B-B14F-4D97-AF65-F5344CB8AC3E}">
        <p14:creationId xmlns:p14="http://schemas.microsoft.com/office/powerpoint/2010/main" val="4094441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EC1ED11-3D2F-4CA1-8AA5-9E186E636BDB}" type="slidenum">
              <a:rPr lang="en-US" smtClean="0"/>
              <a:pPr/>
              <a:t>51</a:t>
            </a:fld>
            <a:endParaRPr lang="en-US"/>
          </a:p>
        </p:txBody>
      </p:sp>
    </p:spTree>
    <p:extLst>
      <p:ext uri="{BB962C8B-B14F-4D97-AF65-F5344CB8AC3E}">
        <p14:creationId xmlns:p14="http://schemas.microsoft.com/office/powerpoint/2010/main" val="36764917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EC1ED11-3D2F-4CA1-8AA5-9E186E636BDB}" type="slidenum">
              <a:rPr lang="en-US" smtClean="0"/>
              <a:pPr/>
              <a:t>52</a:t>
            </a:fld>
            <a:endParaRPr lang="en-US"/>
          </a:p>
        </p:txBody>
      </p:sp>
    </p:spTree>
    <p:extLst>
      <p:ext uri="{BB962C8B-B14F-4D97-AF65-F5344CB8AC3E}">
        <p14:creationId xmlns:p14="http://schemas.microsoft.com/office/powerpoint/2010/main" val="42109756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Inform the employer</a:t>
            </a:r>
            <a:r>
              <a:rPr lang="en-CA" baseline="0" dirty="0" smtClean="0"/>
              <a:t> that you cannot seal the document without reviewing it and that you cannot review it without the knowledge of the engineer that prepared it.</a:t>
            </a:r>
          </a:p>
          <a:p>
            <a:r>
              <a:rPr lang="en-CA" baseline="0" dirty="0" smtClean="0"/>
              <a:t>To seal the document without reviewing it would be professional misconduct (R72.(2)(e)) and you could lose your license.</a:t>
            </a:r>
          </a:p>
          <a:p>
            <a:r>
              <a:rPr lang="en-CA" baseline="0" dirty="0" smtClean="0"/>
              <a:t>Furthermore,  and if the documents are incorrect and lead to damages you and your company will be liable for fraud or negligence under Tort Law.  So it is not in the employers best interest either.</a:t>
            </a:r>
          </a:p>
          <a:p>
            <a:r>
              <a:rPr lang="en-CA" baseline="0" dirty="0" smtClean="0"/>
              <a:t>It would also be a breach of ethics (R77.7.ii  Disclose review) and professional misconduct (R72.(2)(j)  Dishonorable Conduct) if you were to review the document without the other engineers knowledge.</a:t>
            </a:r>
          </a:p>
          <a:p>
            <a:r>
              <a:rPr lang="en-CA" baseline="0" dirty="0" smtClean="0"/>
              <a:t>You should help your employer and your colleague (R77.1.i.), but you must be competent (R77.1.v) and you must:</a:t>
            </a:r>
          </a:p>
          <a:p>
            <a:pPr>
              <a:buFontTx/>
              <a:buChar char="-"/>
            </a:pPr>
            <a:r>
              <a:rPr lang="en-CA" baseline="0" dirty="0" smtClean="0"/>
              <a:t>inform your colleague of the request for you to review and seal the document. This is required (R77.7.ii), this is professional courtesy (R77.7.i)</a:t>
            </a:r>
          </a:p>
          <a:p>
            <a:pPr>
              <a:buFontTx/>
              <a:buChar char="-"/>
            </a:pPr>
            <a:r>
              <a:rPr lang="en-CA" baseline="0" dirty="0" smtClean="0"/>
              <a:t>review the document with the same standard of care that you would use if you had prepared the document, and </a:t>
            </a:r>
          </a:p>
          <a:p>
            <a:pPr>
              <a:buFontTx/>
              <a:buChar char="-"/>
            </a:pPr>
            <a:r>
              <a:rPr lang="en-CA" baseline="0" dirty="0" smtClean="0"/>
              <a:t>if it is acceptable seal the document</a:t>
            </a:r>
          </a:p>
          <a:p>
            <a:pPr>
              <a:buFontTx/>
              <a:buChar char="-"/>
            </a:pPr>
            <a:r>
              <a:rPr lang="en-CA" baseline="0" dirty="0" smtClean="0"/>
              <a:t>Give credit to the engineer that did most of the work (R77.7.v)</a:t>
            </a:r>
          </a:p>
          <a:p>
            <a:pPr>
              <a:buFontTx/>
              <a:buChar char="-"/>
            </a:pPr>
            <a:endParaRPr lang="en-CA" baseline="0" dirty="0" smtClean="0"/>
          </a:p>
          <a:p>
            <a:pPr>
              <a:buFontTx/>
              <a:buChar char="-"/>
            </a:pPr>
            <a:r>
              <a:rPr lang="en-CA" baseline="0" dirty="0" smtClean="0"/>
              <a:t>if the work is not acceptable, you should let your employer and colleague know what needs to be done to fix it and that you cannot seal the document as is.</a:t>
            </a:r>
            <a:endParaRPr lang="en-CA" dirty="0"/>
          </a:p>
        </p:txBody>
      </p:sp>
      <p:sp>
        <p:nvSpPr>
          <p:cNvPr id="4" name="Slide Number Placeholder 3"/>
          <p:cNvSpPr>
            <a:spLocks noGrp="1"/>
          </p:cNvSpPr>
          <p:nvPr>
            <p:ph type="sldNum" sz="quarter" idx="10"/>
          </p:nvPr>
        </p:nvSpPr>
        <p:spPr/>
        <p:txBody>
          <a:bodyPr/>
          <a:lstStyle/>
          <a:p>
            <a:fld id="{5EC1ED11-3D2F-4CA1-8AA5-9E186E636BDB}" type="slidenum">
              <a:rPr lang="en-US" smtClean="0"/>
              <a:pPr/>
              <a:t>53</a:t>
            </a:fld>
            <a:endParaRPr lang="en-US"/>
          </a:p>
        </p:txBody>
      </p:sp>
    </p:spTree>
    <p:extLst>
      <p:ext uri="{BB962C8B-B14F-4D97-AF65-F5344CB8AC3E}">
        <p14:creationId xmlns:p14="http://schemas.microsoft.com/office/powerpoint/2010/main" val="1943540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Item</a:t>
            </a:r>
            <a:r>
              <a:rPr lang="en-CA" b="1" baseline="0" dirty="0" smtClean="0"/>
              <a:t> (a) [Negligence] </a:t>
            </a:r>
            <a:r>
              <a:rPr lang="en-CA" dirty="0" smtClean="0"/>
              <a:t>We saw the definition of negligence in the previous slide. </a:t>
            </a:r>
          </a:p>
          <a:p>
            <a:r>
              <a:rPr lang="en-CA" b="1" dirty="0" smtClean="0"/>
              <a:t>Example: </a:t>
            </a:r>
            <a:r>
              <a:rPr lang="en-CA" dirty="0" smtClean="0"/>
              <a:t>negligence</a:t>
            </a:r>
            <a:r>
              <a:rPr lang="en-CA" baseline="0" dirty="0" smtClean="0"/>
              <a:t> of the designer of the Quebec bridge in failing to meet standards of practice that included the need to re-calculate dead-loads as the design progressed.</a:t>
            </a:r>
          </a:p>
          <a:p>
            <a:endParaRPr lang="en-CA" dirty="0" smtClean="0"/>
          </a:p>
          <a:p>
            <a:r>
              <a:rPr lang="en-CA" b="1" dirty="0" smtClean="0"/>
              <a:t>Item (b) [Protect</a:t>
            </a:r>
            <a:r>
              <a:rPr lang="en-CA" b="1" baseline="0" dirty="0" smtClean="0"/>
              <a:t> the public] </a:t>
            </a:r>
            <a:r>
              <a:rPr lang="en-CA" dirty="0" smtClean="0"/>
              <a:t>“reasonable provisions” for safeguarding the public.  Again, the association (via the discipline committee) will determine</a:t>
            </a:r>
            <a:r>
              <a:rPr lang="en-CA" baseline="0" dirty="0" smtClean="0"/>
              <a:t> if the actions were reasonable and met the standard of care expected.</a:t>
            </a:r>
          </a:p>
          <a:p>
            <a:r>
              <a:rPr lang="en-CA" b="1" baseline="0" dirty="0" smtClean="0"/>
              <a:t>Example: </a:t>
            </a:r>
            <a:r>
              <a:rPr lang="en-CA" baseline="0" dirty="0" smtClean="0"/>
              <a:t>to design a plant that discharges untreated toxins into a river.</a:t>
            </a:r>
          </a:p>
          <a:p>
            <a:endParaRPr lang="en-CA" baseline="0" dirty="0" smtClean="0"/>
          </a:p>
          <a:p>
            <a:r>
              <a:rPr lang="en-CA" b="1" baseline="0" dirty="0" smtClean="0"/>
              <a:t>Item (c) [Duty to Report]</a:t>
            </a:r>
          </a:p>
          <a:p>
            <a:r>
              <a:rPr lang="en-CA" b="1" baseline="0" dirty="0" smtClean="0"/>
              <a:t>Example: </a:t>
            </a:r>
            <a:r>
              <a:rPr lang="en-CA" baseline="0" dirty="0" smtClean="0"/>
              <a:t>We will discuss this in more detail later.</a:t>
            </a:r>
          </a:p>
          <a:p>
            <a:endParaRPr lang="en-CA" baseline="0" dirty="0" smtClean="0"/>
          </a:p>
          <a:p>
            <a:r>
              <a:rPr lang="en-CA" b="1" baseline="0" dirty="0" smtClean="0"/>
              <a:t>Item (d) [Breach of Standards] </a:t>
            </a:r>
            <a:r>
              <a:rPr lang="en-CA" baseline="0" dirty="0" smtClean="0"/>
              <a:t>It is the engineer’s duty to know the applicable laws, regulations, standards, codes in performing his/her work.  This is an integral part of the standard of care expected of a professional engineer.</a:t>
            </a:r>
          </a:p>
          <a:p>
            <a:r>
              <a:rPr lang="en-CA" b="1" baseline="0" dirty="0" smtClean="0"/>
              <a:t>Example: </a:t>
            </a:r>
            <a:r>
              <a:rPr lang="en-CA" b="0" baseline="0" dirty="0" smtClean="0"/>
              <a:t>to sell a product that fails to meet electromagnetic interference standards.  Conviction of a major offence is also grounds for revoking a license.</a:t>
            </a:r>
            <a:endParaRPr lang="en-CA" b="0" dirty="0"/>
          </a:p>
        </p:txBody>
      </p:sp>
      <p:sp>
        <p:nvSpPr>
          <p:cNvPr id="4" name="Slide Number Placeholder 3"/>
          <p:cNvSpPr>
            <a:spLocks noGrp="1"/>
          </p:cNvSpPr>
          <p:nvPr>
            <p:ph type="sldNum" sz="quarter" idx="10"/>
          </p:nvPr>
        </p:nvSpPr>
        <p:spPr/>
        <p:txBody>
          <a:bodyPr/>
          <a:lstStyle/>
          <a:p>
            <a:fld id="{5EC1ED11-3D2F-4CA1-8AA5-9E186E636BDB}" type="slidenum">
              <a:rPr lang="en-US" smtClean="0"/>
              <a:pPr/>
              <a:t>27</a:t>
            </a:fld>
            <a:endParaRPr lang="en-US"/>
          </a:p>
        </p:txBody>
      </p:sp>
    </p:spTree>
    <p:extLst>
      <p:ext uri="{BB962C8B-B14F-4D97-AF65-F5344CB8AC3E}">
        <p14:creationId xmlns:p14="http://schemas.microsoft.com/office/powerpoint/2010/main" val="27380382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5EC1ED11-3D2F-4CA1-8AA5-9E186E636BDB}" type="slidenum">
              <a:rPr lang="en-US" smtClean="0"/>
              <a:pPr/>
              <a:t>54</a:t>
            </a:fld>
            <a:endParaRPr lang="en-US"/>
          </a:p>
        </p:txBody>
      </p:sp>
    </p:spTree>
    <p:extLst>
      <p:ext uri="{BB962C8B-B14F-4D97-AF65-F5344CB8AC3E}">
        <p14:creationId xmlns:p14="http://schemas.microsoft.com/office/powerpoint/2010/main" val="4017886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EC1ED11-3D2F-4CA1-8AA5-9E186E636BDB}" type="slidenum">
              <a:rPr lang="en-US" smtClean="0"/>
              <a:pPr/>
              <a:t>55</a:t>
            </a:fld>
            <a:endParaRPr lang="en-US"/>
          </a:p>
        </p:txBody>
      </p:sp>
    </p:spTree>
    <p:extLst>
      <p:ext uri="{BB962C8B-B14F-4D97-AF65-F5344CB8AC3E}">
        <p14:creationId xmlns:p14="http://schemas.microsoft.com/office/powerpoint/2010/main" val="20032032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EC1ED11-3D2F-4CA1-8AA5-9E186E636BDB}" type="slidenum">
              <a:rPr lang="en-US" smtClean="0"/>
              <a:pPr/>
              <a:t>56</a:t>
            </a:fld>
            <a:endParaRPr lang="en-US"/>
          </a:p>
        </p:txBody>
      </p:sp>
    </p:spTree>
    <p:extLst>
      <p:ext uri="{BB962C8B-B14F-4D97-AF65-F5344CB8AC3E}">
        <p14:creationId xmlns:p14="http://schemas.microsoft.com/office/powerpoint/2010/main" val="25650723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43400"/>
            <a:ext cx="5646022" cy="4114800"/>
          </a:xfrm>
        </p:spPr>
        <p:txBody>
          <a:bodyPr>
            <a:normAutofit fontScale="85000" lnSpcReduction="20000"/>
          </a:bodyPr>
          <a:lstStyle/>
          <a:p>
            <a:pPr marL="324333" indent="-324333">
              <a:buFont typeface="+mj-lt"/>
              <a:buAutoNum type="arabicPeriod"/>
            </a:pPr>
            <a:r>
              <a:rPr lang="en-CA" sz="1600" dirty="0"/>
              <a:t>Enforcement is legal action PEO takes against individuals or entities who practise engineering without being licensed, or offer engineering services without holding a Certificate of Authorization. With only a few exceptions, only people who are licensed with PEO can practise professional engineering, and only people or entities who hold Cs of A issued by PEO can offer or provide professional engineering services to the public.</a:t>
            </a:r>
          </a:p>
          <a:p>
            <a:pPr marL="324333" indent="-324333">
              <a:buFont typeface="+mj-lt"/>
              <a:buAutoNum type="arabicPeriod"/>
            </a:pPr>
            <a:r>
              <a:rPr lang="en-CA" sz="1600" dirty="0"/>
              <a:t>Sections 39 and 40 of the Professional Engineers Act give PEO the authority to take action. Section 40(1) sets maximum fines for individuals and firms practising without the necessary licences (</a:t>
            </a:r>
            <a:r>
              <a:rPr lang="en-CA" sz="1600" dirty="0" err="1"/>
              <a:t>P.Eng</a:t>
            </a:r>
            <a:r>
              <a:rPr lang="en-CA" sz="1600" dirty="0"/>
              <a:t>., and/or C of A). These fines are $25,000 for a first offence and $50,000 for each subsequent offence. Section 40(2) authorizes fines of up to $10,000 for a first offence and $25,000 for each subsequent offence, for people who:</a:t>
            </a:r>
          </a:p>
          <a:p>
            <a:pPr marL="756777" lvl="1" indent="-324333">
              <a:buFont typeface="+mj-lt"/>
              <a:buAutoNum type="arabicPeriod"/>
            </a:pPr>
            <a:r>
              <a:rPr lang="en-CA" sz="1600" dirty="0"/>
              <a:t>use the title "professional engineer" or an abbreviation or variation as an occupational designation;</a:t>
            </a:r>
          </a:p>
          <a:p>
            <a:pPr marL="756777" lvl="1" indent="-324333">
              <a:buFont typeface="+mj-lt"/>
              <a:buAutoNum type="arabicPeriod"/>
            </a:pPr>
            <a:r>
              <a:rPr lang="en-CA" sz="1600" dirty="0"/>
              <a:t>use a term, title or description that will lead to the belief that the person may engage in the practice of professional engineering; or</a:t>
            </a:r>
          </a:p>
          <a:p>
            <a:pPr marL="756777" lvl="1" indent="-324333">
              <a:buFont typeface="+mj-lt"/>
              <a:buAutoNum type="arabicPeriod"/>
            </a:pPr>
            <a:r>
              <a:rPr lang="en-CA" sz="1600" dirty="0"/>
              <a:t>use a seal that will lead to the belief that the person is a professional engineer.</a:t>
            </a:r>
          </a:p>
          <a:p>
            <a:pPr marL="324333" indent="-324333">
              <a:buFont typeface="+mj-lt"/>
              <a:buAutoNum type="arabicPeriod"/>
            </a:pPr>
            <a:r>
              <a:rPr lang="en-CA" sz="1600" dirty="0"/>
              <a:t>Section 40(3) states similar requirements for those entities that do not have a C of A</a:t>
            </a:r>
            <a:r>
              <a:rPr lang="en-CA" sz="1700" dirty="0"/>
              <a:t>.</a:t>
            </a:r>
          </a:p>
          <a:p>
            <a:endParaRPr lang="en-CA" dirty="0"/>
          </a:p>
        </p:txBody>
      </p:sp>
      <p:sp>
        <p:nvSpPr>
          <p:cNvPr id="4" name="Slide Number Placeholder 3"/>
          <p:cNvSpPr>
            <a:spLocks noGrp="1"/>
          </p:cNvSpPr>
          <p:nvPr>
            <p:ph type="sldNum" sz="quarter" idx="10"/>
          </p:nvPr>
        </p:nvSpPr>
        <p:spPr/>
        <p:txBody>
          <a:bodyPr/>
          <a:lstStyle/>
          <a:p>
            <a:fld id="{5EC1ED11-3D2F-4CA1-8AA5-9E186E636BDB}" type="slidenum">
              <a:rPr lang="en-US" smtClean="0"/>
              <a:pPr/>
              <a:t>57</a:t>
            </a:fld>
            <a:endParaRPr lang="en-US"/>
          </a:p>
        </p:txBody>
      </p:sp>
    </p:spTree>
    <p:extLst>
      <p:ext uri="{BB962C8B-B14F-4D97-AF65-F5344CB8AC3E}">
        <p14:creationId xmlns:p14="http://schemas.microsoft.com/office/powerpoint/2010/main" val="1756839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EC1ED11-3D2F-4CA1-8AA5-9E186E636BDB}" type="slidenum">
              <a:rPr lang="en-US" smtClean="0"/>
              <a:pPr/>
              <a:t>58</a:t>
            </a:fld>
            <a:endParaRPr lang="en-US"/>
          </a:p>
        </p:txBody>
      </p:sp>
    </p:spTree>
    <p:extLst>
      <p:ext uri="{BB962C8B-B14F-4D97-AF65-F5344CB8AC3E}">
        <p14:creationId xmlns:p14="http://schemas.microsoft.com/office/powerpoint/2010/main" val="10341668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5EC1ED11-3D2F-4CA1-8AA5-9E186E636BDB}" type="slidenum">
              <a:rPr lang="en-US" smtClean="0"/>
              <a:pPr/>
              <a:t>59</a:t>
            </a:fld>
            <a:endParaRPr lang="en-US"/>
          </a:p>
        </p:txBody>
      </p:sp>
    </p:spTree>
    <p:extLst>
      <p:ext uri="{BB962C8B-B14F-4D97-AF65-F5344CB8AC3E}">
        <p14:creationId xmlns:p14="http://schemas.microsoft.com/office/powerpoint/2010/main" val="7886547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EC1ED11-3D2F-4CA1-8AA5-9E186E636BDB}" type="slidenum">
              <a:rPr lang="en-US" smtClean="0"/>
              <a:pPr/>
              <a:t>60</a:t>
            </a:fld>
            <a:endParaRPr lang="en-US"/>
          </a:p>
        </p:txBody>
      </p:sp>
    </p:spTree>
    <p:extLst>
      <p:ext uri="{BB962C8B-B14F-4D97-AF65-F5344CB8AC3E}">
        <p14:creationId xmlns:p14="http://schemas.microsoft.com/office/powerpoint/2010/main" val="8282424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EC1ED11-3D2F-4CA1-8AA5-9E186E636BDB}" type="slidenum">
              <a:rPr lang="en-US" smtClean="0"/>
              <a:pPr/>
              <a:t>61</a:t>
            </a:fld>
            <a:endParaRPr lang="en-US"/>
          </a:p>
        </p:txBody>
      </p:sp>
    </p:spTree>
    <p:extLst>
      <p:ext uri="{BB962C8B-B14F-4D97-AF65-F5344CB8AC3E}">
        <p14:creationId xmlns:p14="http://schemas.microsoft.com/office/powerpoint/2010/main" val="18447611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5EC1ED11-3D2F-4CA1-8AA5-9E186E636BDB}" type="slidenum">
              <a:rPr lang="en-US" smtClean="0"/>
              <a:pPr/>
              <a:t>62</a:t>
            </a:fld>
            <a:endParaRPr lang="en-US"/>
          </a:p>
        </p:txBody>
      </p:sp>
    </p:spTree>
    <p:extLst>
      <p:ext uri="{BB962C8B-B14F-4D97-AF65-F5344CB8AC3E}">
        <p14:creationId xmlns:p14="http://schemas.microsoft.com/office/powerpoint/2010/main" val="38504058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CIPS members</a:t>
            </a:r>
            <a:r>
              <a:rPr lang="en-CA" baseline="0" dirty="0" smtClean="0"/>
              <a:t> must protect the public interest and discharge with integrity all duties and services owed to:</a:t>
            </a:r>
          </a:p>
          <a:p>
            <a:pPr lvl="1">
              <a:buFont typeface="Arial" pitchFamily="34" charset="0"/>
              <a:buChar char="•"/>
            </a:pPr>
            <a:r>
              <a:rPr lang="en-CA" baseline="0" dirty="0" smtClean="0"/>
              <a:t>the public</a:t>
            </a:r>
          </a:p>
          <a:p>
            <a:pPr lvl="1">
              <a:buFont typeface="Arial" pitchFamily="34" charset="0"/>
              <a:buChar char="•"/>
            </a:pPr>
            <a:r>
              <a:rPr lang="en-CA" baseline="0" dirty="0" smtClean="0"/>
              <a:t>CIPS members</a:t>
            </a:r>
          </a:p>
          <a:p>
            <a:pPr lvl="1">
              <a:buFont typeface="Arial" pitchFamily="34" charset="0"/>
              <a:buChar char="•"/>
            </a:pPr>
            <a:r>
              <a:rPr lang="en-CA" baseline="0" dirty="0" smtClean="0"/>
              <a:t>other IT professionals, and </a:t>
            </a:r>
          </a:p>
          <a:p>
            <a:pPr lvl="1">
              <a:buFont typeface="Arial" pitchFamily="34" charset="0"/>
              <a:buChar char="•"/>
            </a:pPr>
            <a:r>
              <a:rPr lang="en-CA" baseline="0" dirty="0" smtClean="0"/>
              <a:t>clients.</a:t>
            </a:r>
          </a:p>
          <a:p>
            <a:pPr lvl="0">
              <a:buFont typeface="Arial" pitchFamily="34" charset="0"/>
              <a:buNone/>
            </a:pPr>
            <a:r>
              <a:rPr lang="en-CA" baseline="0" dirty="0" smtClean="0"/>
              <a:t>The obligation to protect the public interest is paramount, and must prevail when there are conflicts with other obligations.</a:t>
            </a:r>
          </a:p>
          <a:p>
            <a:pPr lvl="0">
              <a:buFont typeface="Arial" pitchFamily="34" charset="0"/>
              <a:buNone/>
            </a:pPr>
            <a:endParaRPr lang="en-CA" baseline="0" dirty="0" smtClean="0"/>
          </a:p>
          <a:p>
            <a:pPr lvl="0">
              <a:buFont typeface="Arial" pitchFamily="34" charset="0"/>
              <a:buNone/>
            </a:pPr>
            <a:r>
              <a:rPr lang="en-CA" baseline="0" dirty="0" smtClean="0"/>
              <a:t>Integrity and trustworthiness are fundamental qualities and are key elements of each requirement of the Code or Ethics and Professional Conduct.</a:t>
            </a:r>
          </a:p>
          <a:p>
            <a:pPr lvl="0">
              <a:buFont typeface="Arial" pitchFamily="34" charset="0"/>
              <a:buNone/>
            </a:pPr>
            <a:endParaRPr lang="en-CA" baseline="0" dirty="0" smtClean="0"/>
          </a:p>
          <a:p>
            <a:pPr lvl="0">
              <a:buFont typeface="Arial" pitchFamily="34" charset="0"/>
              <a:buNone/>
            </a:pPr>
            <a:r>
              <a:rPr lang="en-CA" baseline="0" dirty="0" smtClean="0"/>
              <a:t>If integrity and trustworthiness are lacking, the member’s usefulness to the client and reputation within the profession will be destroyed regardless of how competent the member may be.</a:t>
            </a:r>
          </a:p>
          <a:p>
            <a:pPr lvl="0">
              <a:buFont typeface="Arial" pitchFamily="34" charset="0"/>
              <a:buNone/>
            </a:pPr>
            <a:endParaRPr lang="en-CA" baseline="0" dirty="0" smtClean="0"/>
          </a:p>
          <a:p>
            <a:pPr lvl="0">
              <a:buFont typeface="Arial" pitchFamily="34" charset="0"/>
              <a:buNone/>
            </a:pPr>
            <a:r>
              <a:rPr lang="en-CA" baseline="0" dirty="0" smtClean="0"/>
              <a:t>Dishonourable or questionable conduct will result in CIPS taking disciplinary action.</a:t>
            </a:r>
          </a:p>
          <a:p>
            <a:pPr lvl="0">
              <a:buFont typeface="Arial" pitchFamily="34" charset="0"/>
              <a:buNone/>
            </a:pPr>
            <a:endParaRPr lang="en-CA" baseline="0" dirty="0" smtClean="0"/>
          </a:p>
        </p:txBody>
      </p:sp>
      <p:sp>
        <p:nvSpPr>
          <p:cNvPr id="4" name="Slide Number Placeholder 3"/>
          <p:cNvSpPr>
            <a:spLocks noGrp="1"/>
          </p:cNvSpPr>
          <p:nvPr>
            <p:ph type="sldNum" sz="quarter" idx="10"/>
          </p:nvPr>
        </p:nvSpPr>
        <p:spPr/>
        <p:txBody>
          <a:bodyPr/>
          <a:lstStyle/>
          <a:p>
            <a:fld id="{5EC1ED11-3D2F-4CA1-8AA5-9E186E636BDB}" type="slidenum">
              <a:rPr lang="en-US" smtClean="0"/>
              <a:pPr/>
              <a:t>63</a:t>
            </a:fld>
            <a:endParaRPr lang="en-US"/>
          </a:p>
        </p:txBody>
      </p:sp>
    </p:spTree>
    <p:extLst>
      <p:ext uri="{BB962C8B-B14F-4D97-AF65-F5344CB8AC3E}">
        <p14:creationId xmlns:p14="http://schemas.microsoft.com/office/powerpoint/2010/main" val="2180326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CA" b="1" dirty="0" smtClean="0"/>
              <a:t>Item (e) [Misrepresentation] </a:t>
            </a:r>
            <a:r>
              <a:rPr lang="en-CA" dirty="0" smtClean="0"/>
              <a:t>Sealing</a:t>
            </a:r>
            <a:r>
              <a:rPr lang="en-CA" baseline="0" dirty="0" smtClean="0"/>
              <a:t> a document that was not prepared or reviewed by the practitioner</a:t>
            </a:r>
          </a:p>
          <a:p>
            <a:r>
              <a:rPr lang="en-CA" baseline="0" dirty="0" smtClean="0"/>
              <a:t>We will look at an example of this later.  Note that this is also related to the Code of Ethics section 77.7.ii (don’t review other engineers work without their knowledge).</a:t>
            </a:r>
          </a:p>
          <a:p>
            <a:endParaRPr lang="en-CA" baseline="0" dirty="0" smtClean="0"/>
          </a:p>
          <a:p>
            <a:r>
              <a:rPr lang="en-CA" b="1" baseline="0" dirty="0" smtClean="0"/>
              <a:t>Item (f) [Duty to Warn] </a:t>
            </a:r>
            <a:r>
              <a:rPr lang="en-CA" baseline="0" dirty="0" smtClean="0"/>
              <a:t>Must inform employer the consequences of deviations from plans</a:t>
            </a:r>
          </a:p>
          <a:p>
            <a:r>
              <a:rPr lang="en-CA" b="1" baseline="0" dirty="0" smtClean="0"/>
              <a:t>Example: </a:t>
            </a:r>
            <a:r>
              <a:rPr lang="en-CA" baseline="0" dirty="0" smtClean="0"/>
              <a:t>A manager tells you to change a design in a particular way to save money and the consequences of the change would impact product safety. It is the duty of the engineer to go on record opposing the change.  If public safety is involved in my lead to the Duty to Report requirement.</a:t>
            </a:r>
          </a:p>
          <a:p>
            <a:endParaRPr lang="en-CA" baseline="0" dirty="0" smtClean="0"/>
          </a:p>
          <a:p>
            <a:r>
              <a:rPr lang="en-CA" b="1" baseline="0" dirty="0" smtClean="0"/>
              <a:t>Item (g) [Breach of the Act] </a:t>
            </a:r>
            <a:r>
              <a:rPr lang="en-CA" baseline="0" dirty="0" smtClean="0"/>
              <a:t>This item is a catchall for any illegal activity under the Act or Regulations.  We will see that for the most part a breach of the code of ethics is also misconduct (except to two clauses in the code of ethics).  In general, if you follow the code of ethics you are unlikely to commit professional misconduct.</a:t>
            </a:r>
          </a:p>
          <a:p>
            <a:r>
              <a:rPr lang="en-CA" b="1" baseline="0" dirty="0" smtClean="0"/>
              <a:t>Example: </a:t>
            </a:r>
            <a:r>
              <a:rPr lang="en-CA" baseline="0" dirty="0" smtClean="0"/>
              <a:t>A </a:t>
            </a:r>
            <a:r>
              <a:rPr lang="en-CA" baseline="0" dirty="0" err="1" smtClean="0"/>
              <a:t>P.Eng</a:t>
            </a:r>
            <a:r>
              <a:rPr lang="en-CA" baseline="0" dirty="0" smtClean="0"/>
              <a:t>. advertising and providing engineering services to the public without a Certificate of Authorization would be covered by this clause. (and by clause R72.2.k)</a:t>
            </a:r>
          </a:p>
          <a:p>
            <a:endParaRPr lang="en-CA" baseline="0" dirty="0" smtClean="0"/>
          </a:p>
          <a:p>
            <a:r>
              <a:rPr lang="en-CA" b="1" baseline="0" dirty="0" smtClean="0"/>
              <a:t>Item (h) [Incompetence] </a:t>
            </a:r>
            <a:r>
              <a:rPr lang="en-CA" baseline="0" dirty="0" smtClean="0"/>
              <a:t>is about competency.</a:t>
            </a:r>
          </a:p>
          <a:p>
            <a:r>
              <a:rPr lang="en-CA" b="1" baseline="0" dirty="0" smtClean="0"/>
              <a:t>Example: </a:t>
            </a:r>
            <a:r>
              <a:rPr lang="en-CA" baseline="0" dirty="0" smtClean="0"/>
              <a:t>If you are an electrical engineer, you should not undertake to design and certify bridges unless you are competent to do so (which is unlikely).</a:t>
            </a:r>
            <a:endParaRPr lang="en-CA" dirty="0"/>
          </a:p>
        </p:txBody>
      </p:sp>
      <p:sp>
        <p:nvSpPr>
          <p:cNvPr id="4" name="Slide Number Placeholder 3"/>
          <p:cNvSpPr>
            <a:spLocks noGrp="1"/>
          </p:cNvSpPr>
          <p:nvPr>
            <p:ph type="sldNum" sz="quarter" idx="10"/>
          </p:nvPr>
        </p:nvSpPr>
        <p:spPr/>
        <p:txBody>
          <a:bodyPr/>
          <a:lstStyle/>
          <a:p>
            <a:fld id="{5EC1ED11-3D2F-4CA1-8AA5-9E186E636BDB}" type="slidenum">
              <a:rPr lang="en-US" smtClean="0"/>
              <a:pPr/>
              <a:t>28</a:t>
            </a:fld>
            <a:endParaRPr lang="en-US"/>
          </a:p>
        </p:txBody>
      </p:sp>
    </p:spTree>
    <p:extLst>
      <p:ext uri="{BB962C8B-B14F-4D97-AF65-F5344CB8AC3E}">
        <p14:creationId xmlns:p14="http://schemas.microsoft.com/office/powerpoint/2010/main" val="6628612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None/>
            </a:pPr>
            <a:r>
              <a:rPr lang="en-CA" baseline="0" dirty="0" smtClean="0"/>
              <a:t>Public safety is paramount.</a:t>
            </a:r>
          </a:p>
          <a:p>
            <a:pPr lvl="0">
              <a:buFont typeface="Arial" pitchFamily="34" charset="0"/>
              <a:buNone/>
            </a:pPr>
            <a:r>
              <a:rPr lang="en-CA" baseline="0" dirty="0" smtClean="0"/>
              <a:t>Reputation of the profession is at stake.</a:t>
            </a:r>
          </a:p>
          <a:p>
            <a:pPr lvl="0">
              <a:buFont typeface="Arial" pitchFamily="34" charset="0"/>
              <a:buNone/>
            </a:pPr>
            <a:r>
              <a:rPr lang="en-CA" baseline="0" dirty="0" smtClean="0"/>
              <a:t>Duty to report</a:t>
            </a:r>
          </a:p>
          <a:p>
            <a:pPr lvl="0">
              <a:buFont typeface="Arial" pitchFamily="34" charset="0"/>
              <a:buNone/>
            </a:pPr>
            <a:r>
              <a:rPr lang="en-CA" baseline="0" dirty="0" smtClean="0"/>
              <a:t>No Prejudice or discrimination</a:t>
            </a:r>
          </a:p>
        </p:txBody>
      </p:sp>
      <p:sp>
        <p:nvSpPr>
          <p:cNvPr id="4" name="Slide Number Placeholder 3"/>
          <p:cNvSpPr>
            <a:spLocks noGrp="1"/>
          </p:cNvSpPr>
          <p:nvPr>
            <p:ph type="sldNum" sz="quarter" idx="10"/>
          </p:nvPr>
        </p:nvSpPr>
        <p:spPr/>
        <p:txBody>
          <a:bodyPr/>
          <a:lstStyle/>
          <a:p>
            <a:fld id="{5EC1ED11-3D2F-4CA1-8AA5-9E186E636BDB}" type="slidenum">
              <a:rPr lang="en-US" smtClean="0"/>
              <a:pPr/>
              <a:t>64</a:t>
            </a:fld>
            <a:endParaRPr lang="en-US"/>
          </a:p>
        </p:txBody>
      </p:sp>
    </p:spTree>
    <p:extLst>
      <p:ext uri="{BB962C8B-B14F-4D97-AF65-F5344CB8AC3E}">
        <p14:creationId xmlns:p14="http://schemas.microsoft.com/office/powerpoint/2010/main" val="42015501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Competency has to do with the sufficiency</a:t>
            </a:r>
            <a:r>
              <a:rPr lang="en-CA" baseline="0" dirty="0" smtClean="0"/>
              <a:t> of the member’s qualifications, knowledge, and skills and the ability to use them effectively in the interest of the client.</a:t>
            </a:r>
          </a:p>
          <a:p>
            <a:endParaRPr lang="en-CA" baseline="0" dirty="0" smtClean="0"/>
          </a:p>
          <a:p>
            <a:r>
              <a:rPr lang="en-CA" baseline="0" dirty="0" smtClean="0"/>
              <a:t>Members must not undertake work without honestly feeling competent to handle it, or able to become competent without undue delay, risk, or expense to the client.</a:t>
            </a:r>
            <a:endParaRPr lang="en-CA" dirty="0"/>
          </a:p>
        </p:txBody>
      </p:sp>
      <p:sp>
        <p:nvSpPr>
          <p:cNvPr id="4" name="Slide Number Placeholder 3"/>
          <p:cNvSpPr>
            <a:spLocks noGrp="1"/>
          </p:cNvSpPr>
          <p:nvPr>
            <p:ph type="sldNum" sz="quarter" idx="10"/>
          </p:nvPr>
        </p:nvSpPr>
        <p:spPr/>
        <p:txBody>
          <a:bodyPr/>
          <a:lstStyle/>
          <a:p>
            <a:fld id="{5EC1ED11-3D2F-4CA1-8AA5-9E186E636BDB}" type="slidenum">
              <a:rPr lang="en-US" smtClean="0"/>
              <a:pPr/>
              <a:t>65</a:t>
            </a:fld>
            <a:endParaRPr lang="en-US"/>
          </a:p>
        </p:txBody>
      </p:sp>
    </p:spTree>
    <p:extLst>
      <p:ext uri="{BB962C8B-B14F-4D97-AF65-F5344CB8AC3E}">
        <p14:creationId xmlns:p14="http://schemas.microsoft.com/office/powerpoint/2010/main" val="24454799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en-CA" sz="1400" dirty="0">
                <a:latin typeface="Times" pitchFamily="18" charset="0"/>
                <a:ea typeface="Verdana" pitchFamily="34" charset="0"/>
                <a:cs typeface="Times" pitchFamily="18" charset="0"/>
              </a:rPr>
              <a:t>Duty of Secrecy: Clients have a right to expect that anything disclosed, seen or overheard will remain confidential</a:t>
            </a:r>
          </a:p>
          <a:p>
            <a:pPr lvl="1">
              <a:defRPr/>
            </a:pPr>
            <a:r>
              <a:rPr lang="en-CA" sz="1400" dirty="0">
                <a:latin typeface="Times" pitchFamily="18" charset="0"/>
                <a:ea typeface="Verdana" pitchFamily="34" charset="0"/>
                <a:cs typeface="Times" pitchFamily="18" charset="0"/>
              </a:rPr>
              <a:t>Do not even disclose having been retained by the client</a:t>
            </a:r>
          </a:p>
          <a:p>
            <a:endParaRPr lang="en-CA" dirty="0"/>
          </a:p>
        </p:txBody>
      </p:sp>
      <p:sp>
        <p:nvSpPr>
          <p:cNvPr id="4" name="Slide Number Placeholder 3"/>
          <p:cNvSpPr>
            <a:spLocks noGrp="1"/>
          </p:cNvSpPr>
          <p:nvPr>
            <p:ph type="sldNum" sz="quarter" idx="10"/>
          </p:nvPr>
        </p:nvSpPr>
        <p:spPr/>
        <p:txBody>
          <a:bodyPr/>
          <a:lstStyle/>
          <a:p>
            <a:fld id="{5EC1ED11-3D2F-4CA1-8AA5-9E186E636BDB}" type="slidenum">
              <a:rPr lang="en-US" smtClean="0"/>
              <a:pPr/>
              <a:t>66</a:t>
            </a:fld>
            <a:endParaRPr lang="en-US"/>
          </a:p>
        </p:txBody>
      </p:sp>
    </p:spTree>
    <p:extLst>
      <p:ext uri="{BB962C8B-B14F-4D97-AF65-F5344CB8AC3E}">
        <p14:creationId xmlns:p14="http://schemas.microsoft.com/office/powerpoint/2010/main" val="42693082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en-CA" sz="1400" dirty="0">
                <a:latin typeface="Times" pitchFamily="18" charset="0"/>
                <a:ea typeface="Verdana" pitchFamily="34" charset="0"/>
                <a:cs typeface="Times" pitchFamily="18" charset="0"/>
              </a:rPr>
              <a:t>CIPS members must avoid situations where there is a significant risk that the interest of the member may conflict with the public and/or client.</a:t>
            </a:r>
          </a:p>
          <a:p>
            <a:pPr lvl="0">
              <a:defRPr/>
            </a:pPr>
            <a:endParaRPr lang="en-CA" sz="1400" dirty="0">
              <a:latin typeface="Times" pitchFamily="18" charset="0"/>
              <a:ea typeface="Verdana" pitchFamily="34" charset="0"/>
              <a:cs typeface="Times" pitchFamily="18" charset="0"/>
            </a:endParaRPr>
          </a:p>
          <a:p>
            <a:pPr lvl="0">
              <a:defRPr/>
            </a:pPr>
            <a:r>
              <a:rPr lang="en-CA" sz="1400" dirty="0">
                <a:latin typeface="Times" pitchFamily="18" charset="0"/>
                <a:ea typeface="Verdana" pitchFamily="34" charset="0"/>
                <a:cs typeface="Times" pitchFamily="18" charset="0"/>
              </a:rPr>
              <a:t>A conflicting interest is one that would be likely to affect adversely the CIPS member’s judgement or service on behalf of, or loyalty to, a client of prospective client.</a:t>
            </a:r>
          </a:p>
          <a:p>
            <a:endParaRPr lang="en-CA" dirty="0"/>
          </a:p>
        </p:txBody>
      </p:sp>
      <p:sp>
        <p:nvSpPr>
          <p:cNvPr id="4" name="Slide Number Placeholder 3"/>
          <p:cNvSpPr>
            <a:spLocks noGrp="1"/>
          </p:cNvSpPr>
          <p:nvPr>
            <p:ph type="sldNum" sz="quarter" idx="10"/>
          </p:nvPr>
        </p:nvSpPr>
        <p:spPr/>
        <p:txBody>
          <a:bodyPr/>
          <a:lstStyle/>
          <a:p>
            <a:fld id="{5EC1ED11-3D2F-4CA1-8AA5-9E186E636BDB}" type="slidenum">
              <a:rPr lang="en-US" smtClean="0"/>
              <a:pPr/>
              <a:t>67</a:t>
            </a:fld>
            <a:endParaRPr lang="en-US"/>
          </a:p>
        </p:txBody>
      </p:sp>
    </p:spTree>
    <p:extLst>
      <p:ext uri="{BB962C8B-B14F-4D97-AF65-F5344CB8AC3E}">
        <p14:creationId xmlns:p14="http://schemas.microsoft.com/office/powerpoint/2010/main" val="2981602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en-CA" dirty="0" smtClean="0">
                <a:latin typeface="Times" pitchFamily="18" charset="0"/>
                <a:ea typeface="Verdana" pitchFamily="34" charset="0"/>
                <a:cs typeface="Times" pitchFamily="18" charset="0"/>
              </a:rPr>
              <a:t>CIPS members must assist in maintaining the integrity of CIPS and the</a:t>
            </a:r>
            <a:r>
              <a:rPr lang="en-CA" baseline="0" dirty="0" smtClean="0">
                <a:latin typeface="Times" pitchFamily="18" charset="0"/>
                <a:ea typeface="Verdana" pitchFamily="34" charset="0"/>
                <a:cs typeface="Times" pitchFamily="18" charset="0"/>
              </a:rPr>
              <a:t> IT profession and should participate in its activities.</a:t>
            </a:r>
          </a:p>
          <a:p>
            <a:pPr lvl="0">
              <a:defRPr/>
            </a:pPr>
            <a:endParaRPr lang="en-CA" baseline="0" dirty="0" smtClean="0">
              <a:latin typeface="Times" pitchFamily="18" charset="0"/>
              <a:ea typeface="Verdana" pitchFamily="34" charset="0"/>
              <a:cs typeface="Times" pitchFamily="18" charset="0"/>
            </a:endParaRPr>
          </a:p>
          <a:p>
            <a:pPr lvl="0">
              <a:defRPr/>
            </a:pPr>
            <a:r>
              <a:rPr lang="en-CA" baseline="0" dirty="0" smtClean="0">
                <a:latin typeface="Times" pitchFamily="18" charset="0"/>
                <a:ea typeface="Verdana" pitchFamily="34" charset="0"/>
                <a:cs typeface="Times" pitchFamily="18" charset="0"/>
              </a:rPr>
              <a:t>Members’ conduct towards CIPS members and the IT professionals should be characterized by courtesy and good faith.</a:t>
            </a:r>
          </a:p>
          <a:p>
            <a:pPr lvl="0">
              <a:defRPr/>
            </a:pPr>
            <a:endParaRPr lang="en-CA" baseline="0" dirty="0" smtClean="0">
              <a:latin typeface="Times" pitchFamily="18" charset="0"/>
              <a:ea typeface="Verdana" pitchFamily="34" charset="0"/>
              <a:cs typeface="Times" pitchFamily="18" charset="0"/>
            </a:endParaRPr>
          </a:p>
          <a:p>
            <a:pPr lvl="0">
              <a:defRPr/>
            </a:pPr>
            <a:r>
              <a:rPr lang="en-CA" baseline="0" dirty="0" smtClean="0">
                <a:latin typeface="Times" pitchFamily="18" charset="0"/>
                <a:ea typeface="Verdana" pitchFamily="34" charset="0"/>
                <a:cs typeface="Times" pitchFamily="18" charset="0"/>
              </a:rPr>
              <a:t>CIPS members have an obligation to support and advance the interests of CIPS and the profession, and to respect the rights and professional aspirations of their colleagues.</a:t>
            </a:r>
            <a:endParaRPr lang="en-CA" dirty="0" smtClean="0">
              <a:latin typeface="Times" pitchFamily="18" charset="0"/>
              <a:ea typeface="Verdana" pitchFamily="34" charset="0"/>
              <a:cs typeface="Times" pitchFamily="18" charset="0"/>
            </a:endParaRPr>
          </a:p>
          <a:p>
            <a:endParaRPr lang="en-CA" dirty="0"/>
          </a:p>
        </p:txBody>
      </p:sp>
      <p:sp>
        <p:nvSpPr>
          <p:cNvPr id="4" name="Slide Number Placeholder 3"/>
          <p:cNvSpPr>
            <a:spLocks noGrp="1"/>
          </p:cNvSpPr>
          <p:nvPr>
            <p:ph type="sldNum" sz="quarter" idx="10"/>
          </p:nvPr>
        </p:nvSpPr>
        <p:spPr/>
        <p:txBody>
          <a:bodyPr/>
          <a:lstStyle/>
          <a:p>
            <a:fld id="{5EC1ED11-3D2F-4CA1-8AA5-9E186E636BDB}" type="slidenum">
              <a:rPr lang="en-US" smtClean="0"/>
              <a:pPr/>
              <a:t>68</a:t>
            </a:fld>
            <a:endParaRPr lang="en-US"/>
          </a:p>
        </p:txBody>
      </p:sp>
    </p:spTree>
    <p:extLst>
      <p:ext uri="{BB962C8B-B14F-4D97-AF65-F5344CB8AC3E}">
        <p14:creationId xmlns:p14="http://schemas.microsoft.com/office/powerpoint/2010/main" val="42295486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216222" indent="-216222">
              <a:buAutoNum type="arabicPeriod"/>
            </a:pPr>
            <a:r>
              <a:rPr lang="en-US" dirty="0" smtClean="0"/>
              <a:t>Get the facts straight</a:t>
            </a:r>
          </a:p>
          <a:p>
            <a:pPr lvl="1">
              <a:buFont typeface="Arial" pitchFamily="34" charset="0"/>
              <a:buChar char="•"/>
            </a:pPr>
            <a:r>
              <a:rPr lang="en-CA" baseline="0" dirty="0" smtClean="0"/>
              <a:t>Do you have proof that the software was not tested properly?</a:t>
            </a:r>
          </a:p>
          <a:p>
            <a:pPr lvl="1">
              <a:buFont typeface="Arial" pitchFamily="34" charset="0"/>
              <a:buChar char="•"/>
            </a:pPr>
            <a:r>
              <a:rPr lang="en-CA" baseline="0" dirty="0" smtClean="0"/>
              <a:t>Can you propose the tests that should be done and estimate the cost?</a:t>
            </a:r>
          </a:p>
          <a:p>
            <a:pPr lvl="1">
              <a:buFont typeface="Arial" pitchFamily="34" charset="0"/>
              <a:buChar char="•"/>
            </a:pPr>
            <a:r>
              <a:rPr lang="en-CA" baseline="0" dirty="0" smtClean="0"/>
              <a:t>Do the expert testers agree with your bosses claim</a:t>
            </a:r>
            <a:endParaRPr lang="en-US" dirty="0" smtClean="0"/>
          </a:p>
          <a:p>
            <a:pPr lvl="0"/>
            <a:r>
              <a:rPr lang="en-US" dirty="0" smtClean="0"/>
              <a:t>2. Develop optional courses of action</a:t>
            </a:r>
          </a:p>
          <a:p>
            <a:pPr marL="648666" lvl="1" indent="-216222">
              <a:buFont typeface="+mj-lt"/>
              <a:buAutoNum type="alphaLcPeriod"/>
            </a:pPr>
            <a:r>
              <a:rPr lang="en-US" dirty="0" smtClean="0"/>
              <a:t>Do nothing</a:t>
            </a:r>
          </a:p>
          <a:p>
            <a:pPr marL="648666" lvl="1" indent="-216222">
              <a:buFont typeface="+mj-lt"/>
              <a:buAutoNum type="alphaLcPeriod"/>
            </a:pPr>
            <a:r>
              <a:rPr lang="en-US" dirty="0" smtClean="0"/>
              <a:t>Try</a:t>
            </a:r>
            <a:r>
              <a:rPr lang="en-US" baseline="0" dirty="0" smtClean="0"/>
              <a:t> to convince your boss that more testing is needed</a:t>
            </a:r>
          </a:p>
          <a:p>
            <a:pPr marL="648666" lvl="1" indent="-216222">
              <a:buFont typeface="+mj-lt"/>
              <a:buAutoNum type="alphaLcPeriod"/>
            </a:pPr>
            <a:r>
              <a:rPr lang="en-US" baseline="0" dirty="0" smtClean="0"/>
              <a:t>Try to convince the testers that more testing is needed</a:t>
            </a:r>
          </a:p>
          <a:p>
            <a:pPr marL="648666" lvl="1" indent="-216222">
              <a:buFont typeface="+mj-lt"/>
              <a:buAutoNum type="alphaLcPeriod"/>
            </a:pPr>
            <a:r>
              <a:rPr lang="en-US" baseline="0" dirty="0" smtClean="0"/>
              <a:t>Go public</a:t>
            </a:r>
          </a:p>
          <a:p>
            <a:pPr marL="648666" lvl="1" indent="-216222">
              <a:buFont typeface="+mj-lt"/>
              <a:buAutoNum type="alphaLcPeriod"/>
            </a:pPr>
            <a:r>
              <a:rPr lang="en-US" baseline="0" dirty="0" smtClean="0"/>
              <a:t>Report to CIPS</a:t>
            </a:r>
            <a:endParaRPr lang="en-US" dirty="0" smtClean="0"/>
          </a:p>
          <a:p>
            <a:pPr lvl="0"/>
            <a:r>
              <a:rPr lang="en-US" dirty="0" smtClean="0"/>
              <a:t>3. Consider consequences of each course of action</a:t>
            </a:r>
          </a:p>
          <a:p>
            <a:pPr lvl="1">
              <a:buFont typeface="Arial" charset="0"/>
              <a:buChar char="•"/>
            </a:pPr>
            <a:r>
              <a:rPr lang="en-US" dirty="0" smtClean="0"/>
              <a:t>Protect</a:t>
            </a:r>
            <a:r>
              <a:rPr lang="en-US" baseline="0" dirty="0" smtClean="0"/>
              <a:t> the Public Interest and Maintain Integrity</a:t>
            </a:r>
          </a:p>
          <a:p>
            <a:pPr lvl="2">
              <a:buFont typeface="Arial" charset="0"/>
              <a:buChar char="•"/>
            </a:pPr>
            <a:r>
              <a:rPr lang="en-US" dirty="0" smtClean="0"/>
              <a:t>Work with due regard</a:t>
            </a:r>
            <a:r>
              <a:rPr lang="en-US" baseline="0" dirty="0" smtClean="0"/>
              <a:t> to public safety (public safety is paramount)</a:t>
            </a:r>
          </a:p>
          <a:p>
            <a:pPr lvl="2">
              <a:buFont typeface="Arial" charset="0"/>
              <a:buChar char="•"/>
            </a:pPr>
            <a:r>
              <a:rPr lang="en-US" baseline="0" dirty="0" smtClean="0"/>
              <a:t>Uphold the reputation of CIPS and the Profession (don’t go public)</a:t>
            </a:r>
          </a:p>
          <a:p>
            <a:pPr lvl="2">
              <a:buFont typeface="Arial" charset="0"/>
              <a:buChar char="•"/>
            </a:pPr>
            <a:r>
              <a:rPr lang="en-US" baseline="0" dirty="0" smtClean="0"/>
              <a:t>Duty to Report</a:t>
            </a:r>
          </a:p>
          <a:p>
            <a:pPr lvl="1">
              <a:buFont typeface="Arial" charset="0"/>
              <a:buChar char="•"/>
            </a:pPr>
            <a:r>
              <a:rPr lang="en-US" b="0" dirty="0" smtClean="0">
                <a:latin typeface="Times" pitchFamily="18" charset="0"/>
                <a:ea typeface="Verdana" pitchFamily="34" charset="0"/>
                <a:cs typeface="Times" pitchFamily="18" charset="0"/>
              </a:rPr>
              <a:t>Demonstrate Competence and Quality of Service</a:t>
            </a:r>
          </a:p>
          <a:p>
            <a:pPr lvl="2">
              <a:buFont typeface="Arial" charset="0"/>
              <a:buChar char="•"/>
            </a:pPr>
            <a:r>
              <a:rPr lang="en-US" b="0" dirty="0" smtClean="0"/>
              <a:t>Exercise uncompromised</a:t>
            </a:r>
            <a:r>
              <a:rPr lang="en-US" b="0" baseline="0" dirty="0" smtClean="0"/>
              <a:t> professional judgment (validate the facts, speak to testers)</a:t>
            </a:r>
            <a:endParaRPr lang="en-US" b="0" dirty="0" smtClean="0"/>
          </a:p>
          <a:p>
            <a:pPr lvl="1">
              <a:buFont typeface="Arial" charset="0"/>
              <a:buChar char="•"/>
            </a:pPr>
            <a:r>
              <a:rPr lang="en-US" dirty="0" smtClean="0"/>
              <a:t>Maintain Confidential Information</a:t>
            </a:r>
          </a:p>
          <a:p>
            <a:pPr lvl="2">
              <a:buFont typeface="Arial" charset="0"/>
              <a:buChar char="•"/>
            </a:pPr>
            <a:r>
              <a:rPr lang="en-US" dirty="0" smtClean="0"/>
              <a:t>Don’t repeat gossip (get the facts)</a:t>
            </a:r>
          </a:p>
          <a:p>
            <a:pPr lvl="2">
              <a:buFont typeface="Arial" charset="0"/>
              <a:buChar char="•"/>
            </a:pPr>
            <a:r>
              <a:rPr lang="en-US" dirty="0" smtClean="0"/>
              <a:t>Client info confidential (don’t go public)</a:t>
            </a:r>
          </a:p>
          <a:p>
            <a:r>
              <a:rPr lang="en-US" dirty="0" smtClean="0"/>
              <a:t>4. Select Best Option (or combination)</a:t>
            </a:r>
          </a:p>
          <a:p>
            <a:pPr marL="648666" lvl="1" indent="-216222">
              <a:buAutoNum type="alphaLcParenR"/>
            </a:pPr>
            <a:r>
              <a:rPr lang="en-US" dirty="0" smtClean="0"/>
              <a:t>Validate the fact</a:t>
            </a:r>
            <a:r>
              <a:rPr lang="en-US" baseline="0" dirty="0" smtClean="0"/>
              <a:t> that the software has not been tested adequately.  Talk to the testers about you concern.  They may validate the boss’ statement or agree with you.</a:t>
            </a:r>
          </a:p>
          <a:p>
            <a:pPr marL="648666" lvl="1" indent="-216222">
              <a:buAutoNum type="alphaLcParenR"/>
            </a:pPr>
            <a:r>
              <a:rPr lang="en-US" baseline="0" dirty="0" smtClean="0"/>
              <a:t>If more testing is needed (testers agree) then discuss with your boss</a:t>
            </a:r>
          </a:p>
          <a:p>
            <a:pPr marL="648666" lvl="1" indent="-216222">
              <a:buAutoNum type="alphaLcParenR"/>
            </a:pPr>
            <a:r>
              <a:rPr lang="en-US" baseline="0" dirty="0" smtClean="0"/>
              <a:t>If boss still refuses, escalate internally</a:t>
            </a:r>
          </a:p>
          <a:p>
            <a:pPr marL="648666" lvl="1" indent="-216222">
              <a:buAutoNum type="alphaLcParenR"/>
            </a:pPr>
            <a:r>
              <a:rPr lang="en-US" baseline="0" dirty="0" smtClean="0"/>
              <a:t>If there is still no will to correct the deficiency, report to CIPS for guidance</a:t>
            </a:r>
            <a:endParaRPr lang="en-US" dirty="0" smtClean="0"/>
          </a:p>
          <a:p>
            <a:pPr>
              <a:buFontTx/>
              <a:buNone/>
            </a:pPr>
            <a:endParaRPr lang="en-CA" dirty="0" smtClean="0"/>
          </a:p>
          <a:p>
            <a:endParaRPr lang="en-CA" dirty="0"/>
          </a:p>
        </p:txBody>
      </p:sp>
      <p:sp>
        <p:nvSpPr>
          <p:cNvPr id="4" name="Slide Number Placeholder 3"/>
          <p:cNvSpPr>
            <a:spLocks noGrp="1"/>
          </p:cNvSpPr>
          <p:nvPr>
            <p:ph type="sldNum" sz="quarter" idx="10"/>
          </p:nvPr>
        </p:nvSpPr>
        <p:spPr/>
        <p:txBody>
          <a:bodyPr/>
          <a:lstStyle/>
          <a:p>
            <a:fld id="{5EC1ED11-3D2F-4CA1-8AA5-9E186E636BDB}" type="slidenum">
              <a:rPr lang="en-US" smtClean="0"/>
              <a:pPr/>
              <a:t>69</a:t>
            </a:fld>
            <a:endParaRPr lang="en-US"/>
          </a:p>
        </p:txBody>
      </p:sp>
    </p:spTree>
    <p:extLst>
      <p:ext uri="{BB962C8B-B14F-4D97-AF65-F5344CB8AC3E}">
        <p14:creationId xmlns:p14="http://schemas.microsoft.com/office/powerpoint/2010/main" val="22080578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EC1ED11-3D2F-4CA1-8AA5-9E186E636BDB}" type="slidenum">
              <a:rPr lang="en-US" smtClean="0"/>
              <a:pPr/>
              <a:t>70</a:t>
            </a:fld>
            <a:endParaRPr lang="en-US"/>
          </a:p>
        </p:txBody>
      </p:sp>
    </p:spTree>
    <p:extLst>
      <p:ext uri="{BB962C8B-B14F-4D97-AF65-F5344CB8AC3E}">
        <p14:creationId xmlns:p14="http://schemas.microsoft.com/office/powerpoint/2010/main" val="21721755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EC1ED11-3D2F-4CA1-8AA5-9E186E636BDB}" type="slidenum">
              <a:rPr lang="en-US" smtClean="0"/>
              <a:pPr/>
              <a:t>71</a:t>
            </a:fld>
            <a:endParaRPr lang="en-US"/>
          </a:p>
        </p:txBody>
      </p:sp>
    </p:spTree>
    <p:extLst>
      <p:ext uri="{BB962C8B-B14F-4D97-AF65-F5344CB8AC3E}">
        <p14:creationId xmlns:p14="http://schemas.microsoft.com/office/powerpoint/2010/main" val="411040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EC1ED11-3D2F-4CA1-8AA5-9E186E636BDB}" type="slidenum">
              <a:rPr lang="en-US" smtClean="0"/>
              <a:pPr/>
              <a:t>72</a:t>
            </a:fld>
            <a:endParaRPr lang="en-US"/>
          </a:p>
        </p:txBody>
      </p:sp>
    </p:spTree>
    <p:extLst>
      <p:ext uri="{BB962C8B-B14F-4D97-AF65-F5344CB8AC3E}">
        <p14:creationId xmlns:p14="http://schemas.microsoft.com/office/powerpoint/2010/main" val="29430257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simply discuss scenarios</a:t>
            </a:r>
            <a:r>
              <a:rPr lang="en-US" baseline="0" dirty="0" smtClean="0"/>
              <a:t> in class.</a:t>
            </a:r>
            <a:endParaRPr lang="en-US" dirty="0" smtClean="0"/>
          </a:p>
          <a:p>
            <a:endParaRPr lang="en-CA" dirty="0"/>
          </a:p>
        </p:txBody>
      </p:sp>
      <p:sp>
        <p:nvSpPr>
          <p:cNvPr id="4" name="Slide Number Placeholder 3"/>
          <p:cNvSpPr>
            <a:spLocks noGrp="1"/>
          </p:cNvSpPr>
          <p:nvPr>
            <p:ph type="sldNum" sz="quarter" idx="10"/>
          </p:nvPr>
        </p:nvSpPr>
        <p:spPr/>
        <p:txBody>
          <a:bodyPr/>
          <a:lstStyle/>
          <a:p>
            <a:fld id="{5EC1ED11-3D2F-4CA1-8AA5-9E186E636BDB}" type="slidenum">
              <a:rPr lang="en-US" smtClean="0"/>
              <a:pPr/>
              <a:t>73</a:t>
            </a:fld>
            <a:endParaRPr lang="en-US"/>
          </a:p>
        </p:txBody>
      </p:sp>
    </p:spTree>
    <p:extLst>
      <p:ext uri="{BB962C8B-B14F-4D97-AF65-F5344CB8AC3E}">
        <p14:creationId xmlns:p14="http://schemas.microsoft.com/office/powerpoint/2010/main" val="3534801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Item (</a:t>
            </a:r>
            <a:r>
              <a:rPr lang="en-CA" b="1" dirty="0" err="1" smtClean="0"/>
              <a:t>i</a:t>
            </a:r>
            <a:r>
              <a:rPr lang="en-CA" b="1" dirty="0" smtClean="0"/>
              <a:t>) [Conflict of Interest]</a:t>
            </a:r>
          </a:p>
          <a:p>
            <a:r>
              <a:rPr lang="en-CA" dirty="0" smtClean="0"/>
              <a:t>The specific sub-clauses are examples of some conflicts.  But these</a:t>
            </a:r>
            <a:r>
              <a:rPr lang="en-CA" baseline="0" dirty="0" smtClean="0"/>
              <a:t> are only examples, the main clause is more general.</a:t>
            </a:r>
          </a:p>
          <a:p>
            <a:r>
              <a:rPr lang="en-CA" baseline="0" dirty="0" smtClean="0"/>
              <a:t>Even the perception of a conflict is a conflict.  The fact that you are so ethical that your engineering judgement will not be swayed is not enough, you must avoid or disclose a perceived conflict of interest.</a:t>
            </a:r>
          </a:p>
          <a:p>
            <a:endParaRPr lang="en-CA" baseline="0" dirty="0" smtClean="0"/>
          </a:p>
          <a:p>
            <a:r>
              <a:rPr lang="en-CA" baseline="0" dirty="0" smtClean="0"/>
              <a:t>If it is not possible to remove the perceived conflict of interest, you must make prompt, voluntary, complete (PVC) disclosure.  Based on this disclosure, you employer may help you remove or avoid the conflict.</a:t>
            </a:r>
          </a:p>
          <a:p>
            <a:endParaRPr lang="en-CA" baseline="0" dirty="0" smtClean="0"/>
          </a:p>
          <a:p>
            <a:r>
              <a:rPr lang="en-CA" baseline="0" dirty="0" smtClean="0"/>
              <a:t>Sub-item 5 is related to expert testimony (see R77.2.iii in the </a:t>
            </a:r>
            <a:r>
              <a:rPr lang="en-CA" baseline="0" dirty="0" err="1" smtClean="0"/>
              <a:t>CoE</a:t>
            </a:r>
            <a:r>
              <a:rPr lang="en-CA" baseline="0" dirty="0" smtClean="0"/>
              <a:t> as well).  You should be paid for prep work required to deliver expert testimony (see R77.7.v adequate compensation), but you should not accept payment to influence the outcome of your investigation.  You must provide honest and informed professional opinions (R77.2.iii) free from any conflict of interest (R72(2)(</a:t>
            </a:r>
            <a:r>
              <a:rPr lang="en-CA" baseline="0" dirty="0" err="1" smtClean="0"/>
              <a:t>i</a:t>
            </a:r>
            <a:r>
              <a:rPr lang="en-CA" baseline="0" dirty="0" smtClean="0"/>
              <a:t>)5.)  You can be sure that during cross-examination you will ask if you were paid and for what you were paid for.</a:t>
            </a:r>
            <a:endParaRPr lang="en-CA" dirty="0"/>
          </a:p>
        </p:txBody>
      </p:sp>
      <p:sp>
        <p:nvSpPr>
          <p:cNvPr id="4" name="Slide Number Placeholder 3"/>
          <p:cNvSpPr>
            <a:spLocks noGrp="1"/>
          </p:cNvSpPr>
          <p:nvPr>
            <p:ph type="sldNum" sz="quarter" idx="10"/>
          </p:nvPr>
        </p:nvSpPr>
        <p:spPr/>
        <p:txBody>
          <a:bodyPr/>
          <a:lstStyle/>
          <a:p>
            <a:fld id="{5EC1ED11-3D2F-4CA1-8AA5-9E186E636BDB}" type="slidenum">
              <a:rPr lang="en-US" smtClean="0"/>
              <a:pPr/>
              <a:t>29</a:t>
            </a:fld>
            <a:endParaRPr lang="en-US"/>
          </a:p>
        </p:txBody>
      </p:sp>
    </p:spTree>
    <p:extLst>
      <p:ext uri="{BB962C8B-B14F-4D97-AF65-F5344CB8AC3E}">
        <p14:creationId xmlns:p14="http://schemas.microsoft.com/office/powerpoint/2010/main" val="13944191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5EC1ED11-3D2F-4CA1-8AA5-9E186E636BDB}" type="slidenum">
              <a:rPr lang="en-US" smtClean="0"/>
              <a:pPr/>
              <a:t>75</a:t>
            </a:fld>
            <a:endParaRPr lang="en-US"/>
          </a:p>
        </p:txBody>
      </p:sp>
    </p:spTree>
    <p:extLst>
      <p:ext uri="{BB962C8B-B14F-4D97-AF65-F5344CB8AC3E}">
        <p14:creationId xmlns:p14="http://schemas.microsoft.com/office/powerpoint/2010/main" val="4361614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5EC1ED11-3D2F-4CA1-8AA5-9E186E636BDB}" type="slidenum">
              <a:rPr lang="en-US" smtClean="0"/>
              <a:pPr/>
              <a:t>76</a:t>
            </a:fld>
            <a:endParaRPr lang="en-US"/>
          </a:p>
        </p:txBody>
      </p:sp>
    </p:spTree>
    <p:extLst>
      <p:ext uri="{BB962C8B-B14F-4D97-AF65-F5344CB8AC3E}">
        <p14:creationId xmlns:p14="http://schemas.microsoft.com/office/powerpoint/2010/main" val="24111069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5EC1ED11-3D2F-4CA1-8AA5-9E186E636BDB}" type="slidenum">
              <a:rPr lang="en-US" smtClean="0"/>
              <a:pPr/>
              <a:t>77</a:t>
            </a:fld>
            <a:endParaRPr lang="en-US"/>
          </a:p>
        </p:txBody>
      </p:sp>
    </p:spTree>
    <p:extLst>
      <p:ext uri="{BB962C8B-B14F-4D97-AF65-F5344CB8AC3E}">
        <p14:creationId xmlns:p14="http://schemas.microsoft.com/office/powerpoint/2010/main" val="2127796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5EC1ED11-3D2F-4CA1-8AA5-9E186E636BDB}" type="slidenum">
              <a:rPr lang="en-US" smtClean="0"/>
              <a:pPr/>
              <a:t>78</a:t>
            </a:fld>
            <a:endParaRPr lang="en-US"/>
          </a:p>
        </p:txBody>
      </p:sp>
    </p:spTree>
    <p:extLst>
      <p:ext uri="{BB962C8B-B14F-4D97-AF65-F5344CB8AC3E}">
        <p14:creationId xmlns:p14="http://schemas.microsoft.com/office/powerpoint/2010/main" val="32541928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5EC1ED11-3D2F-4CA1-8AA5-9E186E636BDB}" type="slidenum">
              <a:rPr lang="en-US" smtClean="0"/>
              <a:pPr/>
              <a:t>79</a:t>
            </a:fld>
            <a:endParaRPr lang="en-US"/>
          </a:p>
        </p:txBody>
      </p:sp>
    </p:spTree>
    <p:extLst>
      <p:ext uri="{BB962C8B-B14F-4D97-AF65-F5344CB8AC3E}">
        <p14:creationId xmlns:p14="http://schemas.microsoft.com/office/powerpoint/2010/main" val="23527047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5EC1ED11-3D2F-4CA1-8AA5-9E186E636BDB}" type="slidenum">
              <a:rPr lang="en-US" smtClean="0"/>
              <a:pPr/>
              <a:t>80</a:t>
            </a:fld>
            <a:endParaRPr lang="en-US"/>
          </a:p>
        </p:txBody>
      </p:sp>
    </p:spTree>
    <p:extLst>
      <p:ext uri="{BB962C8B-B14F-4D97-AF65-F5344CB8AC3E}">
        <p14:creationId xmlns:p14="http://schemas.microsoft.com/office/powerpoint/2010/main" val="13068630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5EC1ED11-3D2F-4CA1-8AA5-9E186E636BDB}" type="slidenum">
              <a:rPr lang="en-US" smtClean="0"/>
              <a:pPr/>
              <a:t>81</a:t>
            </a:fld>
            <a:endParaRPr lang="en-US"/>
          </a:p>
        </p:txBody>
      </p:sp>
    </p:spTree>
    <p:extLst>
      <p:ext uri="{BB962C8B-B14F-4D97-AF65-F5344CB8AC3E}">
        <p14:creationId xmlns:p14="http://schemas.microsoft.com/office/powerpoint/2010/main" val="5118903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5EC1ED11-3D2F-4CA1-8AA5-9E186E636BDB}" type="slidenum">
              <a:rPr lang="en-US" smtClean="0"/>
              <a:pPr/>
              <a:t>82</a:t>
            </a:fld>
            <a:endParaRPr lang="en-US"/>
          </a:p>
        </p:txBody>
      </p:sp>
    </p:spTree>
    <p:extLst>
      <p:ext uri="{BB962C8B-B14F-4D97-AF65-F5344CB8AC3E}">
        <p14:creationId xmlns:p14="http://schemas.microsoft.com/office/powerpoint/2010/main" val="6102476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5EC1ED11-3D2F-4CA1-8AA5-9E186E636BDB}" type="slidenum">
              <a:rPr lang="en-US" smtClean="0"/>
              <a:pPr/>
              <a:t>83</a:t>
            </a:fld>
            <a:endParaRPr lang="en-US"/>
          </a:p>
        </p:txBody>
      </p:sp>
    </p:spTree>
    <p:extLst>
      <p:ext uri="{BB962C8B-B14F-4D97-AF65-F5344CB8AC3E}">
        <p14:creationId xmlns:p14="http://schemas.microsoft.com/office/powerpoint/2010/main" val="7413224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5EC1ED11-3D2F-4CA1-8AA5-9E186E636BDB}" type="slidenum">
              <a:rPr lang="en-US" smtClean="0"/>
              <a:pPr/>
              <a:t>84</a:t>
            </a:fld>
            <a:endParaRPr lang="en-US"/>
          </a:p>
        </p:txBody>
      </p:sp>
    </p:spTree>
    <p:extLst>
      <p:ext uri="{BB962C8B-B14F-4D97-AF65-F5344CB8AC3E}">
        <p14:creationId xmlns:p14="http://schemas.microsoft.com/office/powerpoint/2010/main" val="193495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Clause 72.(2).j. [Dishonourable Conduct] </a:t>
            </a:r>
            <a:r>
              <a:rPr lang="en-CA" dirty="0" smtClean="0"/>
              <a:t>Essentially states that a breach of the</a:t>
            </a:r>
            <a:r>
              <a:rPr lang="en-CA" baseline="0" dirty="0" smtClean="0"/>
              <a:t> Code of Ethics (with two possible exceptions, i.e. 77.2.ii Promote the profession, and 77.2.iv Display licence at place of work) is considered misconduct.</a:t>
            </a:r>
          </a:p>
          <a:p>
            <a:endParaRPr lang="en-CA" baseline="0" dirty="0" smtClean="0"/>
          </a:p>
          <a:p>
            <a:r>
              <a:rPr lang="en-CA" b="1" baseline="0" dirty="0" smtClean="0"/>
              <a:t>Item k: [Breach of License Terms] </a:t>
            </a:r>
            <a:r>
              <a:rPr lang="en-CA" baseline="0" dirty="0" smtClean="0"/>
              <a:t>Each type of license has some limitations.  </a:t>
            </a:r>
          </a:p>
          <a:p>
            <a:r>
              <a:rPr lang="en-CA" b="1" baseline="0" dirty="0" smtClean="0"/>
              <a:t>Examples: </a:t>
            </a:r>
            <a:r>
              <a:rPr lang="en-CA" baseline="0" dirty="0" smtClean="0"/>
              <a:t>A </a:t>
            </a:r>
            <a:r>
              <a:rPr lang="en-CA" baseline="0" dirty="0" err="1" smtClean="0"/>
              <a:t>P.Eng</a:t>
            </a:r>
            <a:r>
              <a:rPr lang="en-CA" baseline="0" dirty="0" smtClean="0"/>
              <a:t>. is not sufficient to offer services directly to the public. A Provisional License requires the holder to work under the supervision of a license holder.</a:t>
            </a:r>
          </a:p>
          <a:p>
            <a:endParaRPr lang="en-CA" baseline="0" dirty="0" smtClean="0"/>
          </a:p>
          <a:p>
            <a:r>
              <a:rPr lang="en-CA" b="1" baseline="0" dirty="0" smtClean="0"/>
              <a:t>Item l: [Obstruction] </a:t>
            </a:r>
            <a:r>
              <a:rPr lang="en-CA" baseline="0" dirty="0" smtClean="0"/>
              <a:t>This clause means you must cooperate with investigations of the Association. Section 33 of the Act: Registrar’s investigation of professional misconduct, in particular s.33.(3) Obstruction of investigator</a:t>
            </a:r>
          </a:p>
          <a:p>
            <a:endParaRPr lang="en-CA" baseline="0" dirty="0" smtClean="0"/>
          </a:p>
          <a:p>
            <a:r>
              <a:rPr lang="en-CA" b="1" baseline="0" dirty="0" smtClean="0"/>
              <a:t>Item m: [Aiding and Abetting] </a:t>
            </a:r>
            <a:r>
              <a:rPr lang="en-CA" baseline="0" dirty="0" smtClean="0"/>
              <a:t>Being complicity in misrepresentation of another</a:t>
            </a:r>
          </a:p>
          <a:p>
            <a:endParaRPr lang="en-CA" baseline="0" dirty="0" smtClean="0"/>
          </a:p>
          <a:p>
            <a:r>
              <a:rPr lang="en-CA" b="1" baseline="0" dirty="0" smtClean="0"/>
              <a:t>Item n: [Harassment</a:t>
            </a:r>
            <a:r>
              <a:rPr lang="en-CA" baseline="0" dirty="0" smtClean="0"/>
              <a:t>] We saw the definition of Harassment in Section (1).</a:t>
            </a:r>
          </a:p>
          <a:p>
            <a:r>
              <a:rPr lang="en-CA" b="1" baseline="0" dirty="0" smtClean="0"/>
              <a:t>Examples: </a:t>
            </a:r>
            <a:r>
              <a:rPr lang="en-CA" baseline="0" dirty="0" smtClean="0"/>
              <a:t>Racial slurs, name calling, racist jokes, negative stereotyping, bullying, threats</a:t>
            </a:r>
            <a:endParaRPr lang="en-CA" dirty="0"/>
          </a:p>
        </p:txBody>
      </p:sp>
      <p:sp>
        <p:nvSpPr>
          <p:cNvPr id="4" name="Slide Number Placeholder 3"/>
          <p:cNvSpPr>
            <a:spLocks noGrp="1"/>
          </p:cNvSpPr>
          <p:nvPr>
            <p:ph type="sldNum" sz="quarter" idx="10"/>
          </p:nvPr>
        </p:nvSpPr>
        <p:spPr/>
        <p:txBody>
          <a:bodyPr/>
          <a:lstStyle/>
          <a:p>
            <a:fld id="{5EC1ED11-3D2F-4CA1-8AA5-9E186E636BDB}" type="slidenum">
              <a:rPr lang="en-US" smtClean="0"/>
              <a:pPr/>
              <a:t>30</a:t>
            </a:fld>
            <a:endParaRPr lang="en-US"/>
          </a:p>
        </p:txBody>
      </p:sp>
    </p:spTree>
    <p:extLst>
      <p:ext uri="{BB962C8B-B14F-4D97-AF65-F5344CB8AC3E}">
        <p14:creationId xmlns:p14="http://schemas.microsoft.com/office/powerpoint/2010/main" val="3447769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Clause 77.1 applies to society as a whole, i.e. All stakeholders.</a:t>
            </a:r>
            <a:endParaRPr lang="en-CA" dirty="0"/>
          </a:p>
        </p:txBody>
      </p:sp>
      <p:sp>
        <p:nvSpPr>
          <p:cNvPr id="4" name="Slide Number Placeholder 3"/>
          <p:cNvSpPr>
            <a:spLocks noGrp="1"/>
          </p:cNvSpPr>
          <p:nvPr>
            <p:ph type="sldNum" sz="quarter" idx="10"/>
          </p:nvPr>
        </p:nvSpPr>
        <p:spPr/>
        <p:txBody>
          <a:bodyPr/>
          <a:lstStyle/>
          <a:p>
            <a:fld id="{5EC1ED11-3D2F-4CA1-8AA5-9E186E636BDB}" type="slidenum">
              <a:rPr lang="en-US" smtClean="0"/>
              <a:pPr/>
              <a:t>31</a:t>
            </a:fld>
            <a:endParaRPr lang="en-US"/>
          </a:p>
        </p:txBody>
      </p:sp>
    </p:spTree>
    <p:extLst>
      <p:ext uri="{BB962C8B-B14F-4D97-AF65-F5344CB8AC3E}">
        <p14:creationId xmlns:p14="http://schemas.microsoft.com/office/powerpoint/2010/main" val="3791007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CA" b="1" dirty="0" smtClean="0"/>
              <a:t>77.1.i. Fairness</a:t>
            </a:r>
            <a:r>
              <a:rPr lang="en-CA" b="1" baseline="0" dirty="0" smtClean="0"/>
              <a:t> and Loyalty to all</a:t>
            </a:r>
          </a:p>
          <a:p>
            <a:pPr lvl="1"/>
            <a:r>
              <a:rPr lang="en-CA" baseline="0" dirty="0" smtClean="0"/>
              <a:t>These are pretty broad terms and cover a lot of ground.  For example, If you are:</a:t>
            </a:r>
          </a:p>
          <a:p>
            <a:pPr lvl="1">
              <a:buFont typeface="Arial" pitchFamily="34" charset="0"/>
              <a:buChar char="•"/>
            </a:pPr>
            <a:r>
              <a:rPr lang="en-CA" b="1" baseline="0" dirty="0" smtClean="0"/>
              <a:t>loyal to your employer</a:t>
            </a:r>
            <a:r>
              <a:rPr lang="en-CA" baseline="0" dirty="0" smtClean="0"/>
              <a:t>, you won’t: sell trade secrets, use work resources for personal gain, etc. </a:t>
            </a:r>
          </a:p>
          <a:p>
            <a:pPr lvl="1">
              <a:buFont typeface="Arial" pitchFamily="34" charset="0"/>
              <a:buChar char="•"/>
            </a:pPr>
            <a:r>
              <a:rPr lang="en-CA" b="1" baseline="0" dirty="0" smtClean="0"/>
              <a:t>If you are fair to clients</a:t>
            </a:r>
            <a:r>
              <a:rPr lang="en-CA" baseline="0" dirty="0" smtClean="0"/>
              <a:t>, you won’t overcharge for your work just because you know the client can afford it and doesn’t know better</a:t>
            </a:r>
          </a:p>
          <a:p>
            <a:pPr lvl="1">
              <a:buFont typeface="Arial" pitchFamily="34" charset="0"/>
              <a:buChar char="•"/>
            </a:pPr>
            <a:r>
              <a:rPr lang="en-CA" b="1" baseline="0" dirty="0" smtClean="0"/>
              <a:t>If you are loyal and fair to associates</a:t>
            </a:r>
            <a:r>
              <a:rPr lang="en-CA" baseline="0" dirty="0" smtClean="0"/>
              <a:t>, your won’t backstab or badmouth them to gain a competitive advantage (job promotion for example).</a:t>
            </a:r>
          </a:p>
          <a:p>
            <a:r>
              <a:rPr lang="en-CA" b="1" baseline="0" dirty="0" smtClean="0"/>
              <a:t>77.1.ii. Fidelity to public needs</a:t>
            </a:r>
          </a:p>
          <a:p>
            <a:pPr lvl="1"/>
            <a:r>
              <a:rPr lang="en-CA" baseline="0" dirty="0" smtClean="0"/>
              <a:t>In this context, fidelity means faithful, loyal and obedient.  This clause means you should act with obedience to public needs.  The fact that the public gets their own loyalty clause highlights the fact that the duty to the public is paramount (as stated in R77.2.i and DOPM R72.(2)(b)).</a:t>
            </a:r>
          </a:p>
          <a:p>
            <a:r>
              <a:rPr lang="en-CA" b="1" baseline="0" dirty="0" smtClean="0"/>
              <a:t>77.1.iii. Honor and Integrity</a:t>
            </a:r>
          </a:p>
          <a:p>
            <a:pPr lvl="1"/>
            <a:r>
              <a:rPr lang="en-CA" baseline="0" dirty="0" smtClean="0"/>
              <a:t>Applies to practitioner as a person (personal honor) as well as a the professional (profession integrity).  Although you probably would not be open to a charge of professional misconduct for things you do that are unrelated to work, this clause holds you to a higher (personal) standard of conduct.</a:t>
            </a:r>
          </a:p>
          <a:p>
            <a:r>
              <a:rPr lang="en-CA" b="1" baseline="0" dirty="0" smtClean="0"/>
              <a:t>77.1.iv. Continuing Education</a:t>
            </a:r>
          </a:p>
          <a:p>
            <a:pPr lvl="1"/>
            <a:r>
              <a:rPr lang="en-CA" baseline="0" dirty="0" smtClean="0"/>
              <a:t>Must remain current on developments in the field.  Must be knowledgeable of the latest codes and standards that apply.</a:t>
            </a:r>
          </a:p>
          <a:p>
            <a:r>
              <a:rPr lang="en-CA" b="1" baseline="0" dirty="0" smtClean="0"/>
              <a:t>77.1.v. Competence</a:t>
            </a:r>
          </a:p>
          <a:p>
            <a:pPr lvl="1"/>
            <a:r>
              <a:rPr lang="en-CA" baseline="0" dirty="0" smtClean="0"/>
              <a:t>Do not undertake work for which you are not competent.</a:t>
            </a:r>
            <a:endParaRPr lang="en-CA" dirty="0"/>
          </a:p>
        </p:txBody>
      </p:sp>
      <p:sp>
        <p:nvSpPr>
          <p:cNvPr id="4" name="Slide Number Placeholder 3"/>
          <p:cNvSpPr>
            <a:spLocks noGrp="1"/>
          </p:cNvSpPr>
          <p:nvPr>
            <p:ph type="sldNum" sz="quarter" idx="10"/>
          </p:nvPr>
        </p:nvSpPr>
        <p:spPr/>
        <p:txBody>
          <a:bodyPr/>
          <a:lstStyle/>
          <a:p>
            <a:fld id="{5EC1ED11-3D2F-4CA1-8AA5-9E186E636BDB}" type="slidenum">
              <a:rPr lang="en-US" smtClean="0"/>
              <a:pPr/>
              <a:t>32</a:t>
            </a:fld>
            <a:endParaRPr lang="en-US"/>
          </a:p>
        </p:txBody>
      </p:sp>
    </p:spTree>
    <p:extLst>
      <p:ext uri="{BB962C8B-B14F-4D97-AF65-F5344CB8AC3E}">
        <p14:creationId xmlns:p14="http://schemas.microsoft.com/office/powerpoint/2010/main" val="3294599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77.2.i Duty to public paramount</a:t>
            </a:r>
          </a:p>
          <a:p>
            <a:r>
              <a:rPr lang="en-CA" dirty="0" smtClean="0"/>
              <a:t>This clause provides</a:t>
            </a:r>
            <a:r>
              <a:rPr lang="en-CA" baseline="0" dirty="0" smtClean="0"/>
              <a:t> some guidance in resolving ethical dilemmas.</a:t>
            </a:r>
          </a:p>
          <a:p>
            <a:endParaRPr lang="en-CA" baseline="0" dirty="0" smtClean="0"/>
          </a:p>
          <a:p>
            <a:r>
              <a:rPr lang="en-CA" b="1" baseline="0" dirty="0" smtClean="0"/>
              <a:t>77.2.ii Promote the profession </a:t>
            </a:r>
          </a:p>
          <a:p>
            <a:r>
              <a:rPr lang="en-CA" dirty="0" smtClean="0"/>
              <a:t>Promote and protect the reputation</a:t>
            </a:r>
            <a:r>
              <a:rPr lang="en-CA" baseline="0" dirty="0" smtClean="0"/>
              <a:t> of the profession.</a:t>
            </a:r>
            <a:endParaRPr lang="en-CA" dirty="0" smtClean="0"/>
          </a:p>
          <a:p>
            <a:r>
              <a:rPr lang="en-CA" dirty="0" smtClean="0"/>
              <a:t>Failure to meet 77.2 ii. is unlikely to result in professional misconduct,</a:t>
            </a:r>
            <a:r>
              <a:rPr lang="en-CA" baseline="0" dirty="0" smtClean="0"/>
              <a:t> but it is still unethical and will damage the profession.</a:t>
            </a:r>
            <a:endParaRPr lang="en-CA" dirty="0"/>
          </a:p>
        </p:txBody>
      </p:sp>
      <p:sp>
        <p:nvSpPr>
          <p:cNvPr id="4" name="Slide Number Placeholder 3"/>
          <p:cNvSpPr>
            <a:spLocks noGrp="1"/>
          </p:cNvSpPr>
          <p:nvPr>
            <p:ph type="sldNum" sz="quarter" idx="10"/>
          </p:nvPr>
        </p:nvSpPr>
        <p:spPr/>
        <p:txBody>
          <a:bodyPr/>
          <a:lstStyle/>
          <a:p>
            <a:fld id="{5EC1ED11-3D2F-4CA1-8AA5-9E186E636BDB}" type="slidenum">
              <a:rPr lang="en-US" smtClean="0"/>
              <a:pPr/>
              <a:t>33</a:t>
            </a:fld>
            <a:endParaRPr lang="en-US"/>
          </a:p>
        </p:txBody>
      </p:sp>
    </p:spTree>
    <p:extLst>
      <p:ext uri="{BB962C8B-B14F-4D97-AF65-F5344CB8AC3E}">
        <p14:creationId xmlns:p14="http://schemas.microsoft.com/office/powerpoint/2010/main" val="4155138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9EB40B9F-1933-4B2C-8EA3-708D87119C8B}" type="datetime1">
              <a:rPr lang="en-CA" smtClean="0"/>
              <a:t>16/01/2020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1A1EBA5-1FAF-4D77-8150-DBD5B7DBDB3B}" type="slidenum">
              <a:rPr lang="en-CA" smtClean="0"/>
              <a:t>‹#›</a:t>
            </a:fld>
            <a:endParaRPr lang="en-CA"/>
          </a:p>
        </p:txBody>
      </p:sp>
    </p:spTree>
    <p:extLst>
      <p:ext uri="{BB962C8B-B14F-4D97-AF65-F5344CB8AC3E}">
        <p14:creationId xmlns:p14="http://schemas.microsoft.com/office/powerpoint/2010/main" val="598202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435098D-6C51-462F-BE51-5B4C4853EAD8}" type="datetime1">
              <a:rPr lang="en-CA" smtClean="0"/>
              <a:t>16/01/2020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1A1EBA5-1FAF-4D77-8150-DBD5B7DBDB3B}" type="slidenum">
              <a:rPr lang="en-CA" smtClean="0"/>
              <a:t>‹#›</a:t>
            </a:fld>
            <a:endParaRPr lang="en-CA"/>
          </a:p>
        </p:txBody>
      </p:sp>
    </p:spTree>
    <p:extLst>
      <p:ext uri="{BB962C8B-B14F-4D97-AF65-F5344CB8AC3E}">
        <p14:creationId xmlns:p14="http://schemas.microsoft.com/office/powerpoint/2010/main" val="3781144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FCAFECF-2096-4068-A67C-1192F5041B97}" type="datetime1">
              <a:rPr lang="en-CA" smtClean="0"/>
              <a:t>16/01/2020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1A1EBA5-1FAF-4D77-8150-DBD5B7DBDB3B}" type="slidenum">
              <a:rPr lang="en-CA" smtClean="0"/>
              <a:t>‹#›</a:t>
            </a:fld>
            <a:endParaRPr lang="en-CA"/>
          </a:p>
        </p:txBody>
      </p:sp>
    </p:spTree>
    <p:extLst>
      <p:ext uri="{BB962C8B-B14F-4D97-AF65-F5344CB8AC3E}">
        <p14:creationId xmlns:p14="http://schemas.microsoft.com/office/powerpoint/2010/main" val="2587616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E6633D7-4D30-4257-BD39-EF1A68A3FFEE}" type="datetime1">
              <a:rPr lang="en-CA" smtClean="0"/>
              <a:t>16/01/2020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1A1EBA5-1FAF-4D77-8150-DBD5B7DBDB3B}" type="slidenum">
              <a:rPr lang="en-CA" smtClean="0"/>
              <a:t>‹#›</a:t>
            </a:fld>
            <a:endParaRPr lang="en-CA"/>
          </a:p>
        </p:txBody>
      </p:sp>
    </p:spTree>
    <p:extLst>
      <p:ext uri="{BB962C8B-B14F-4D97-AF65-F5344CB8AC3E}">
        <p14:creationId xmlns:p14="http://schemas.microsoft.com/office/powerpoint/2010/main" val="2413710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E126A3-55ED-4081-98DF-EA32F6F28E0D}" type="datetime1">
              <a:rPr lang="en-CA" smtClean="0"/>
              <a:t>16/01/2020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1A1EBA5-1FAF-4D77-8150-DBD5B7DBDB3B}" type="slidenum">
              <a:rPr lang="en-CA" smtClean="0"/>
              <a:t>‹#›</a:t>
            </a:fld>
            <a:endParaRPr lang="en-CA"/>
          </a:p>
        </p:txBody>
      </p:sp>
    </p:spTree>
    <p:extLst>
      <p:ext uri="{BB962C8B-B14F-4D97-AF65-F5344CB8AC3E}">
        <p14:creationId xmlns:p14="http://schemas.microsoft.com/office/powerpoint/2010/main" val="19350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499AA539-4DA7-4877-9C32-580715681B39}" type="datetime1">
              <a:rPr lang="en-CA" smtClean="0"/>
              <a:t>16/01/2020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1A1EBA5-1FAF-4D77-8150-DBD5B7DBDB3B}" type="slidenum">
              <a:rPr lang="en-CA" smtClean="0"/>
              <a:t>‹#›</a:t>
            </a:fld>
            <a:endParaRPr lang="en-CA"/>
          </a:p>
        </p:txBody>
      </p:sp>
    </p:spTree>
    <p:extLst>
      <p:ext uri="{BB962C8B-B14F-4D97-AF65-F5344CB8AC3E}">
        <p14:creationId xmlns:p14="http://schemas.microsoft.com/office/powerpoint/2010/main" val="3937517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B32E358A-EA17-4A28-8410-2FEF655DA822}" type="datetime1">
              <a:rPr lang="en-CA" smtClean="0"/>
              <a:t>16/01/2020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1A1EBA5-1FAF-4D77-8150-DBD5B7DBDB3B}" type="slidenum">
              <a:rPr lang="en-CA" smtClean="0"/>
              <a:t>‹#›</a:t>
            </a:fld>
            <a:endParaRPr lang="en-CA"/>
          </a:p>
        </p:txBody>
      </p:sp>
    </p:spTree>
    <p:extLst>
      <p:ext uri="{BB962C8B-B14F-4D97-AF65-F5344CB8AC3E}">
        <p14:creationId xmlns:p14="http://schemas.microsoft.com/office/powerpoint/2010/main" val="4062208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0EA9796-E200-403F-9606-3260167D33F8}" type="datetime1">
              <a:rPr lang="en-CA" smtClean="0"/>
              <a:t>16/01/2020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1A1EBA5-1FAF-4D77-8150-DBD5B7DBDB3B}" type="slidenum">
              <a:rPr lang="en-CA" smtClean="0"/>
              <a:t>‹#›</a:t>
            </a:fld>
            <a:endParaRPr lang="en-CA"/>
          </a:p>
        </p:txBody>
      </p:sp>
    </p:spTree>
    <p:extLst>
      <p:ext uri="{BB962C8B-B14F-4D97-AF65-F5344CB8AC3E}">
        <p14:creationId xmlns:p14="http://schemas.microsoft.com/office/powerpoint/2010/main" val="1319204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4A6BBB-34D1-4C16-AFD0-4CF9F8996669}" type="datetime1">
              <a:rPr lang="en-CA" smtClean="0"/>
              <a:t>16/01/2020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1A1EBA5-1FAF-4D77-8150-DBD5B7DBDB3B}" type="slidenum">
              <a:rPr lang="en-CA" smtClean="0"/>
              <a:t>‹#›</a:t>
            </a:fld>
            <a:endParaRPr lang="en-CA"/>
          </a:p>
        </p:txBody>
      </p:sp>
    </p:spTree>
    <p:extLst>
      <p:ext uri="{BB962C8B-B14F-4D97-AF65-F5344CB8AC3E}">
        <p14:creationId xmlns:p14="http://schemas.microsoft.com/office/powerpoint/2010/main" val="3815842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FF334E-F638-4C2D-A2F0-484D0DBD11B4}" type="datetime1">
              <a:rPr lang="en-CA" smtClean="0"/>
              <a:t>16/01/2020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1A1EBA5-1FAF-4D77-8150-DBD5B7DBDB3B}" type="slidenum">
              <a:rPr lang="en-CA" smtClean="0"/>
              <a:t>‹#›</a:t>
            </a:fld>
            <a:endParaRPr lang="en-CA"/>
          </a:p>
        </p:txBody>
      </p:sp>
    </p:spTree>
    <p:extLst>
      <p:ext uri="{BB962C8B-B14F-4D97-AF65-F5344CB8AC3E}">
        <p14:creationId xmlns:p14="http://schemas.microsoft.com/office/powerpoint/2010/main" val="3610907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A6044A-5FF7-4ACF-8F21-205B865967DE}" type="datetime1">
              <a:rPr lang="en-CA" smtClean="0"/>
              <a:t>16/01/2020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1A1EBA5-1FAF-4D77-8150-DBD5B7DBDB3B}" type="slidenum">
              <a:rPr lang="en-CA" smtClean="0"/>
              <a:t>‹#›</a:t>
            </a:fld>
            <a:endParaRPr lang="en-CA"/>
          </a:p>
        </p:txBody>
      </p:sp>
    </p:spTree>
    <p:extLst>
      <p:ext uri="{BB962C8B-B14F-4D97-AF65-F5344CB8AC3E}">
        <p14:creationId xmlns:p14="http://schemas.microsoft.com/office/powerpoint/2010/main" val="4174065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F9DC6C-003E-4106-81F6-5A05B534F099}" type="datetime1">
              <a:rPr lang="en-CA" smtClean="0"/>
              <a:t>16/01/2020</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A1EBA5-1FAF-4D77-8150-DBD5B7DBDB3B}" type="slidenum">
              <a:rPr lang="en-CA" smtClean="0"/>
              <a:t>‹#›</a:t>
            </a:fld>
            <a:endParaRPr lang="en-CA"/>
          </a:p>
        </p:txBody>
      </p:sp>
    </p:spTree>
    <p:extLst>
      <p:ext uri="{BB962C8B-B14F-4D97-AF65-F5344CB8AC3E}">
        <p14:creationId xmlns:p14="http://schemas.microsoft.com/office/powerpoint/2010/main" val="2090442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ngineerscanada.ca/public-policy/national-position-statement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ontario.ca/laws/regulation/90094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peo.on.ca/index.php?ci_id=1815&amp;la_id=1"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peo.on.ca/index.php/ci_id/16158/la_id/1.ht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e-laws.gov.on.ca/html/statutes/english/elaws_statutes_90p28_e.htm#BK24"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e-laws.gov.on.ca/html/statutes/english/elaws_statutes_90p28_e.htm#BK28"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3.xml.rels><?xml version="1.0" encoding="UTF-8" standalone="yes"?>
<Relationships xmlns="http://schemas.openxmlformats.org/package/2006/relationships"><Relationship Id="rId3" Type="http://schemas.openxmlformats.org/officeDocument/2006/relationships/hyperlink" Target="http://www.cips.ca/ethics"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cips.ca/ethics"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www.acm.org/about/se-code"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8" Type="http://schemas.openxmlformats.org/officeDocument/2006/relationships/hyperlink" Target="https://www.upi.com/Top_News/US/2016/01/28/Engineer-who-warned-of-1986-Challenger-disaster-still-racked-with-guilt-three-decades-on/4891454032643/" TargetMode="External"/><Relationship Id="rId3" Type="http://schemas.openxmlformats.org/officeDocument/2006/relationships/hyperlink" Target="https://www.machine-ethics.net/machine-ethics-compendium/" TargetMode="External"/><Relationship Id="rId7" Type="http://schemas.openxmlformats.org/officeDocument/2006/relationships/hyperlink" Target="https://www.ted.com/playlists/329/new_tech_new_morals" TargetMode="External"/><Relationship Id="rId12"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www.extremetech.com/extreme/303538-another-tesla-crash-another-investigation-into-autopilot" TargetMode="External"/><Relationship Id="rId11" Type="http://schemas.openxmlformats.org/officeDocument/2006/relationships/image" Target="../media/image8.png"/><Relationship Id="rId5" Type="http://schemas.openxmlformats.org/officeDocument/2006/relationships/hyperlink" Target="https://www.cnbc.com/2020/01/08/us-safety-agency-opens-probe-into-fatal-tesla-crash-in-indiana.html" TargetMode="External"/><Relationship Id="rId10" Type="http://schemas.openxmlformats.org/officeDocument/2006/relationships/hyperlink" Target="https://www.seattletimes.com/seattle-news/times-watchdog/the-inside-story-of-mcas-how-boeings-737-max-system-gained-power-and-lost-safeguards/" TargetMode="External"/><Relationship Id="rId4" Type="http://schemas.openxmlformats.org/officeDocument/2006/relationships/hyperlink" Target="https://youtu.be/ixIoDYVfKA0" TargetMode="External"/><Relationship Id="rId9" Type="http://schemas.openxmlformats.org/officeDocument/2006/relationships/hyperlink" Target="https://www.computer.org/csdl/magazine/co/2017/11/mco2017110008/13rRUxAStVR" TargetMode="External"/></Relationships>
</file>

<file path=ppt/slides/_rels/slide8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gif"/></Relationships>
</file>

<file path=ppt/slides/_rels/slide9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8153400" cy="1676400"/>
          </a:xfrm>
        </p:spPr>
        <p:txBody>
          <a:bodyPr>
            <a:normAutofit fontScale="90000"/>
          </a:bodyPr>
          <a:lstStyle/>
          <a:p>
            <a:r>
              <a:rPr lang="en-CA" b="1" dirty="0" smtClean="0"/>
              <a:t>Professional Ethical Practice</a:t>
            </a:r>
            <a:r>
              <a:rPr lang="en-CA" sz="4000" dirty="0" smtClean="0"/>
              <a:t/>
            </a:r>
            <a:br>
              <a:rPr lang="en-CA" sz="4000" dirty="0" smtClean="0"/>
            </a:br>
            <a:r>
              <a:rPr lang="en-CA" sz="4000" dirty="0" smtClean="0"/>
              <a:t>The Case of Engineering and Computing</a:t>
            </a:r>
            <a:r>
              <a:rPr lang="en-CA" dirty="0" smtClean="0"/>
              <a:t/>
            </a:r>
            <a:br>
              <a:rPr lang="en-CA" dirty="0" smtClean="0"/>
            </a:br>
            <a:r>
              <a:rPr lang="en-US" sz="2000" dirty="0" smtClean="0"/>
              <a:t/>
            </a:r>
            <a:br>
              <a:rPr lang="en-US" sz="2000" dirty="0" smtClean="0"/>
            </a:br>
            <a:endParaRPr lang="en-CA" sz="2000" dirty="0"/>
          </a:p>
        </p:txBody>
      </p:sp>
      <p:sp>
        <p:nvSpPr>
          <p:cNvPr id="3" name="Subtitle 2"/>
          <p:cNvSpPr>
            <a:spLocks noGrp="1"/>
          </p:cNvSpPr>
          <p:nvPr>
            <p:ph type="subTitle" idx="1"/>
          </p:nvPr>
        </p:nvSpPr>
        <p:spPr>
          <a:xfrm>
            <a:off x="838200" y="4876800"/>
            <a:ext cx="7239000" cy="1066800"/>
          </a:xfrm>
        </p:spPr>
        <p:txBody>
          <a:bodyPr>
            <a:normAutofit/>
          </a:bodyPr>
          <a:lstStyle/>
          <a:p>
            <a:r>
              <a:rPr lang="en-CA" sz="2800" dirty="0"/>
              <a:t>The unexamined life is not worth living</a:t>
            </a:r>
            <a:r>
              <a:rPr lang="en-CA" sz="2800" dirty="0" smtClean="0"/>
              <a:t>. </a:t>
            </a:r>
            <a:r>
              <a:rPr lang="en-CA" sz="2800" b="1" dirty="0" smtClean="0"/>
              <a:t>Socrates</a:t>
            </a:r>
          </a:p>
          <a:p>
            <a:endParaRPr lang="en-CA" altLang="en-US" sz="2800" b="1" dirty="0"/>
          </a:p>
          <a:p>
            <a:endParaRPr lang="en-CA" altLang="en-US" sz="2800" b="1" dirty="0" smtClean="0"/>
          </a:p>
          <a:p>
            <a:endParaRPr lang="en-CA" altLang="en-US" sz="2800" b="1" dirty="0"/>
          </a:p>
          <a:p>
            <a:endParaRPr lang="en-US" altLang="en-US" sz="2000" b="1" dirty="0"/>
          </a:p>
        </p:txBody>
      </p:sp>
      <p:sp>
        <p:nvSpPr>
          <p:cNvPr id="4" name="Rectangle 3"/>
          <p:cNvSpPr/>
          <p:nvPr/>
        </p:nvSpPr>
        <p:spPr>
          <a:xfrm>
            <a:off x="990600" y="2438400"/>
            <a:ext cx="7086600" cy="1569660"/>
          </a:xfrm>
          <a:prstGeom prst="rect">
            <a:avLst/>
          </a:prstGeom>
        </p:spPr>
        <p:txBody>
          <a:bodyPr wrap="square">
            <a:spAutoFit/>
          </a:bodyPr>
          <a:lstStyle/>
          <a:p>
            <a:pPr algn="ctr"/>
            <a:r>
              <a:rPr lang="en-CA" sz="2400" i="1" dirty="0"/>
              <a:t>The word “ethics” comes from the Greek word “ethos” and is defined as the study of standards of right and wrong; part of science and philosophy dealing with moral conduct, duty, and judgment. </a:t>
            </a:r>
          </a:p>
        </p:txBody>
      </p:sp>
    </p:spTree>
    <p:extLst>
      <p:ext uri="{BB962C8B-B14F-4D97-AF65-F5344CB8AC3E}">
        <p14:creationId xmlns:p14="http://schemas.microsoft.com/office/powerpoint/2010/main" val="2043319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CA" sz="3600" b="1" dirty="0"/>
              <a:t>Ethics Theories</a:t>
            </a:r>
            <a:endParaRPr lang="en-CA" sz="3600" b="1" dirty="0">
              <a:latin typeface="+mn-lt"/>
            </a:endParaRPr>
          </a:p>
        </p:txBody>
      </p:sp>
      <p:sp>
        <p:nvSpPr>
          <p:cNvPr id="3" name="Content Placeholder 2"/>
          <p:cNvSpPr>
            <a:spLocks noGrp="1"/>
          </p:cNvSpPr>
          <p:nvPr>
            <p:ph idx="1"/>
          </p:nvPr>
        </p:nvSpPr>
        <p:spPr>
          <a:xfrm>
            <a:off x="457200" y="1066800"/>
            <a:ext cx="8229600" cy="5059363"/>
          </a:xfrm>
        </p:spPr>
        <p:txBody>
          <a:bodyPr>
            <a:normAutofit/>
          </a:bodyPr>
          <a:lstStyle/>
          <a:p>
            <a:r>
              <a:rPr lang="en-CA" b="1" dirty="0" smtClean="0"/>
              <a:t>Applied </a:t>
            </a:r>
            <a:r>
              <a:rPr lang="en-CA" b="1" dirty="0" smtClean="0"/>
              <a:t>Ethics</a:t>
            </a:r>
            <a:endParaRPr lang="en-CA" b="1" dirty="0" smtClean="0"/>
          </a:p>
          <a:p>
            <a:pPr lvl="1"/>
            <a:r>
              <a:rPr lang="en-CA" dirty="0" smtClean="0"/>
              <a:t>It is </a:t>
            </a:r>
            <a:r>
              <a:rPr lang="en-CA" dirty="0"/>
              <a:t>a special category of ethical </a:t>
            </a:r>
            <a:r>
              <a:rPr lang="en-CA" dirty="0" smtClean="0"/>
              <a:t>philosophy and the most real </a:t>
            </a:r>
            <a:r>
              <a:rPr lang="en-CA" dirty="0"/>
              <a:t>of the three </a:t>
            </a:r>
            <a:r>
              <a:rPr lang="en-CA" dirty="0" smtClean="0"/>
              <a:t>categories. </a:t>
            </a:r>
          </a:p>
          <a:p>
            <a:pPr lvl="1"/>
            <a:r>
              <a:rPr lang="en-CA" dirty="0" smtClean="0"/>
              <a:t>It deals with </a:t>
            </a:r>
            <a:r>
              <a:rPr lang="en-CA" dirty="0"/>
              <a:t>tough moral questions and controversial moral issues that </a:t>
            </a:r>
            <a:r>
              <a:rPr lang="en-CA" dirty="0" smtClean="0"/>
              <a:t>people face </a:t>
            </a:r>
            <a:r>
              <a:rPr lang="en-CA" dirty="0"/>
              <a:t>in their lives including abortion, euthanasia, </a:t>
            </a:r>
            <a:r>
              <a:rPr lang="en-CA" dirty="0" smtClean="0"/>
              <a:t>death </a:t>
            </a:r>
            <a:r>
              <a:rPr lang="en-CA" dirty="0"/>
              <a:t>penalty, gay/lesbian rights, etc</a:t>
            </a:r>
            <a:r>
              <a:rPr lang="en-CA" dirty="0" smtClean="0"/>
              <a:t>.</a:t>
            </a:r>
          </a:p>
          <a:p>
            <a:pPr lvl="1"/>
            <a:r>
              <a:rPr lang="en-CA" dirty="0" smtClean="0"/>
              <a:t>May be divided into several fields like business, environmental, engineering, health, etc.</a:t>
            </a:r>
            <a:endParaRPr lang="en-CA" dirty="0"/>
          </a:p>
        </p:txBody>
      </p:sp>
      <p:sp>
        <p:nvSpPr>
          <p:cNvPr id="4" name="Slide Number Placeholder 3"/>
          <p:cNvSpPr>
            <a:spLocks noGrp="1"/>
          </p:cNvSpPr>
          <p:nvPr>
            <p:ph type="sldNum" sz="quarter" idx="12"/>
          </p:nvPr>
        </p:nvSpPr>
        <p:spPr/>
        <p:txBody>
          <a:bodyPr/>
          <a:lstStyle/>
          <a:p>
            <a:fld id="{01A1EBA5-1FAF-4D77-8150-DBD5B7DBDB3B}" type="slidenum">
              <a:rPr lang="en-CA" smtClean="0"/>
              <a:t>10</a:t>
            </a:fld>
            <a:endParaRPr lang="en-CA"/>
          </a:p>
        </p:txBody>
      </p:sp>
    </p:spTree>
    <p:extLst>
      <p:ext uri="{BB962C8B-B14F-4D97-AF65-F5344CB8AC3E}">
        <p14:creationId xmlns:p14="http://schemas.microsoft.com/office/powerpoint/2010/main" val="1722912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CA" sz="3600" b="1" dirty="0" smtClean="0"/>
              <a:t>Engineering and Computing Ethics</a:t>
            </a:r>
            <a:endParaRPr lang="en-CA" sz="3600" b="1" dirty="0"/>
          </a:p>
        </p:txBody>
      </p:sp>
      <p:sp>
        <p:nvSpPr>
          <p:cNvPr id="3" name="Content Placeholder 2"/>
          <p:cNvSpPr>
            <a:spLocks noGrp="1"/>
          </p:cNvSpPr>
          <p:nvPr>
            <p:ph idx="1"/>
          </p:nvPr>
        </p:nvSpPr>
        <p:spPr>
          <a:xfrm>
            <a:off x="457200" y="1295400"/>
            <a:ext cx="8229600" cy="5029200"/>
          </a:xfrm>
        </p:spPr>
        <p:txBody>
          <a:bodyPr>
            <a:noAutofit/>
          </a:bodyPr>
          <a:lstStyle/>
          <a:p>
            <a:pPr algn="just"/>
            <a:r>
              <a:rPr lang="en-CA" sz="2800" dirty="0"/>
              <a:t>Engineering </a:t>
            </a:r>
            <a:r>
              <a:rPr lang="en-CA" sz="2800" dirty="0" smtClean="0"/>
              <a:t>and computing ethics </a:t>
            </a:r>
            <a:r>
              <a:rPr lang="en-CA" sz="2800" dirty="0"/>
              <a:t>is an area of applied ethics although other theories </a:t>
            </a:r>
            <a:r>
              <a:rPr lang="en-CA" sz="2800" dirty="0" smtClean="0"/>
              <a:t>of ethics </a:t>
            </a:r>
            <a:r>
              <a:rPr lang="en-CA" sz="2800" dirty="0"/>
              <a:t>come into play in engineering ethics. </a:t>
            </a:r>
            <a:endParaRPr lang="en-CA" sz="2800" dirty="0" smtClean="0"/>
          </a:p>
          <a:p>
            <a:pPr algn="just"/>
            <a:r>
              <a:rPr lang="en-CA" sz="2800" dirty="0" smtClean="0"/>
              <a:t>It is </a:t>
            </a:r>
            <a:r>
              <a:rPr lang="en-CA" sz="2800" dirty="0"/>
              <a:t>the </a:t>
            </a:r>
            <a:r>
              <a:rPr lang="en-CA" sz="2800" dirty="0" smtClean="0"/>
              <a:t>field that </a:t>
            </a:r>
            <a:r>
              <a:rPr lang="en-CA" sz="2800" dirty="0"/>
              <a:t>examines and sets standards for an engineer’s obligations to the public</a:t>
            </a:r>
            <a:r>
              <a:rPr lang="en-CA" sz="2800" dirty="0" smtClean="0"/>
              <a:t>, clients</a:t>
            </a:r>
            <a:r>
              <a:rPr lang="en-CA" sz="2800" dirty="0"/>
              <a:t>, employers, and the profession</a:t>
            </a:r>
            <a:r>
              <a:rPr lang="en-CA" sz="2800" dirty="0" smtClean="0"/>
              <a:t>.</a:t>
            </a:r>
          </a:p>
          <a:p>
            <a:pPr algn="just"/>
            <a:r>
              <a:rPr lang="en-CA" sz="2800" dirty="0"/>
              <a:t>Ethical issues involve quality</a:t>
            </a:r>
            <a:r>
              <a:rPr lang="en-CA" sz="2800" dirty="0" smtClean="0"/>
              <a:t>, </a:t>
            </a:r>
            <a:r>
              <a:rPr lang="en-CA" sz="2800" dirty="0"/>
              <a:t>safety, legal compliance, conflict of interest </a:t>
            </a:r>
            <a:r>
              <a:rPr lang="en-CA" sz="2800" dirty="0" smtClean="0"/>
              <a:t>(bribery </a:t>
            </a:r>
            <a:r>
              <a:rPr lang="en-CA" sz="2800" dirty="0"/>
              <a:t>and gifts), </a:t>
            </a:r>
            <a:r>
              <a:rPr lang="en-CA" sz="2800" dirty="0" smtClean="0"/>
              <a:t>and treatment </a:t>
            </a:r>
            <a:r>
              <a:rPr lang="en-CA" sz="2800" dirty="0"/>
              <a:t>of confidential or proprietary information.</a:t>
            </a:r>
          </a:p>
        </p:txBody>
      </p:sp>
      <p:sp>
        <p:nvSpPr>
          <p:cNvPr id="4" name="Slide Number Placeholder 3"/>
          <p:cNvSpPr>
            <a:spLocks noGrp="1"/>
          </p:cNvSpPr>
          <p:nvPr>
            <p:ph type="sldNum" sz="quarter" idx="12"/>
          </p:nvPr>
        </p:nvSpPr>
        <p:spPr/>
        <p:txBody>
          <a:bodyPr/>
          <a:lstStyle/>
          <a:p>
            <a:fld id="{01A1EBA5-1FAF-4D77-8150-DBD5B7DBDB3B}" type="slidenum">
              <a:rPr lang="en-CA" smtClean="0"/>
              <a:t>11</a:t>
            </a:fld>
            <a:endParaRPr lang="en-CA"/>
          </a:p>
        </p:txBody>
      </p:sp>
    </p:spTree>
    <p:extLst>
      <p:ext uri="{BB962C8B-B14F-4D97-AF65-F5344CB8AC3E}">
        <p14:creationId xmlns:p14="http://schemas.microsoft.com/office/powerpoint/2010/main" val="3743404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l"/>
            <a:r>
              <a:rPr lang="en-CA" sz="3600" b="1" dirty="0" smtClean="0"/>
              <a:t>Scopes of Engineering Ethics</a:t>
            </a:r>
            <a:endParaRPr lang="en-CA" sz="3600" b="1" dirty="0"/>
          </a:p>
        </p:txBody>
      </p:sp>
      <p:sp>
        <p:nvSpPr>
          <p:cNvPr id="4" name="Slide Number Placeholder 3"/>
          <p:cNvSpPr>
            <a:spLocks noGrp="1"/>
          </p:cNvSpPr>
          <p:nvPr>
            <p:ph type="sldNum" sz="quarter" idx="12"/>
          </p:nvPr>
        </p:nvSpPr>
        <p:spPr/>
        <p:txBody>
          <a:bodyPr/>
          <a:lstStyle/>
          <a:p>
            <a:fld id="{01A1EBA5-1FAF-4D77-8150-DBD5B7DBDB3B}" type="slidenum">
              <a:rPr lang="en-CA" smtClean="0"/>
              <a:t>12</a:t>
            </a:fld>
            <a:endParaRPr lang="en-CA"/>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31905"/>
            <a:ext cx="8229600" cy="3805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3564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algn="l"/>
            <a:r>
              <a:rPr lang="en-CA" sz="3600" b="1" dirty="0" smtClean="0"/>
              <a:t>Categories </a:t>
            </a:r>
            <a:r>
              <a:rPr lang="en-CA" sz="3600" b="1" dirty="0"/>
              <a:t>of </a:t>
            </a:r>
            <a:r>
              <a:rPr lang="en-CA" sz="3600" b="1" dirty="0" smtClean="0"/>
              <a:t>Engineering Ethics</a:t>
            </a:r>
            <a:endParaRPr lang="en-CA" sz="3600" b="1" dirty="0"/>
          </a:p>
        </p:txBody>
      </p:sp>
      <p:sp>
        <p:nvSpPr>
          <p:cNvPr id="4" name="Slide Number Placeholder 3"/>
          <p:cNvSpPr>
            <a:spLocks noGrp="1"/>
          </p:cNvSpPr>
          <p:nvPr>
            <p:ph type="sldNum" sz="quarter" idx="12"/>
          </p:nvPr>
        </p:nvSpPr>
        <p:spPr/>
        <p:txBody>
          <a:bodyPr/>
          <a:lstStyle/>
          <a:p>
            <a:fld id="{01A1EBA5-1FAF-4D77-8150-DBD5B7DBDB3B}" type="slidenum">
              <a:rPr lang="en-CA" smtClean="0"/>
              <a:t>13</a:t>
            </a:fld>
            <a:endParaRPr lang="en-CA"/>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71587" y="1548606"/>
            <a:ext cx="6600825" cy="409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5215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CA" sz="3600" b="1" dirty="0" smtClean="0"/>
              <a:t>Professional Ethics</a:t>
            </a:r>
            <a:endParaRPr lang="en-CA" sz="3600" b="1" dirty="0"/>
          </a:p>
        </p:txBody>
      </p:sp>
      <p:sp>
        <p:nvSpPr>
          <p:cNvPr id="3" name="Content Placeholder 2"/>
          <p:cNvSpPr>
            <a:spLocks noGrp="1"/>
          </p:cNvSpPr>
          <p:nvPr>
            <p:ph idx="1"/>
          </p:nvPr>
        </p:nvSpPr>
        <p:spPr>
          <a:xfrm>
            <a:off x="457200" y="1371600"/>
            <a:ext cx="8229600" cy="4754563"/>
          </a:xfrm>
        </p:spPr>
        <p:txBody>
          <a:bodyPr>
            <a:normAutofit fontScale="92500" lnSpcReduction="10000"/>
          </a:bodyPr>
          <a:lstStyle/>
          <a:p>
            <a:pPr algn="just"/>
            <a:r>
              <a:rPr lang="en-CA" dirty="0"/>
              <a:t>Professional ethics encompasses the personal, organizational, </a:t>
            </a:r>
            <a:r>
              <a:rPr lang="en-CA" dirty="0" smtClean="0"/>
              <a:t>and corporate </a:t>
            </a:r>
            <a:r>
              <a:rPr lang="en-CA" dirty="0"/>
              <a:t>standard of attitude and behavior expected of professionals</a:t>
            </a:r>
            <a:r>
              <a:rPr lang="en-CA" dirty="0" smtClean="0"/>
              <a:t>. </a:t>
            </a:r>
          </a:p>
          <a:p>
            <a:pPr algn="just"/>
            <a:r>
              <a:rPr lang="en-CA" dirty="0" smtClean="0"/>
              <a:t>Usually</a:t>
            </a:r>
            <a:r>
              <a:rPr lang="en-CA" dirty="0"/>
              <a:t>, professional attitude and behavior are guided by “codes of conduct</a:t>
            </a:r>
            <a:r>
              <a:rPr lang="en-CA" dirty="0" smtClean="0"/>
              <a:t>,” while </a:t>
            </a:r>
            <a:r>
              <a:rPr lang="en-CA" dirty="0"/>
              <a:t>the operational activities within a profession are guided </a:t>
            </a:r>
            <a:r>
              <a:rPr lang="en-CA" dirty="0" smtClean="0"/>
              <a:t>by “</a:t>
            </a:r>
            <a:r>
              <a:rPr lang="en-CA" dirty="0"/>
              <a:t>codes of practice.” </a:t>
            </a:r>
            <a:endParaRPr lang="en-CA" dirty="0" smtClean="0"/>
          </a:p>
          <a:p>
            <a:pPr algn="just"/>
            <a:r>
              <a:rPr lang="en-CA" dirty="0" smtClean="0"/>
              <a:t>A </a:t>
            </a:r>
            <a:r>
              <a:rPr lang="en-CA" dirty="0"/>
              <a:t>professional engineer should apply the code of </a:t>
            </a:r>
            <a:r>
              <a:rPr lang="en-CA" dirty="0" smtClean="0"/>
              <a:t>ethics not </a:t>
            </a:r>
            <a:r>
              <a:rPr lang="en-CA" dirty="0"/>
              <a:t>in passive performance but as a set of principles guiding the </a:t>
            </a:r>
            <a:r>
              <a:rPr lang="en-CA" dirty="0" smtClean="0"/>
              <a:t>professional conduct</a:t>
            </a:r>
            <a:r>
              <a:rPr lang="en-CA" dirty="0"/>
              <a:t>.</a:t>
            </a:r>
          </a:p>
        </p:txBody>
      </p:sp>
      <p:sp>
        <p:nvSpPr>
          <p:cNvPr id="4" name="Slide Number Placeholder 3"/>
          <p:cNvSpPr>
            <a:spLocks noGrp="1"/>
          </p:cNvSpPr>
          <p:nvPr>
            <p:ph type="sldNum" sz="quarter" idx="12"/>
          </p:nvPr>
        </p:nvSpPr>
        <p:spPr/>
        <p:txBody>
          <a:bodyPr/>
          <a:lstStyle/>
          <a:p>
            <a:fld id="{01A1EBA5-1FAF-4D77-8150-DBD5B7DBDB3B}" type="slidenum">
              <a:rPr lang="en-CA" smtClean="0"/>
              <a:t>14</a:t>
            </a:fld>
            <a:endParaRPr lang="en-CA"/>
          </a:p>
        </p:txBody>
      </p:sp>
    </p:spTree>
    <p:extLst>
      <p:ext uri="{BB962C8B-B14F-4D97-AF65-F5344CB8AC3E}">
        <p14:creationId xmlns:p14="http://schemas.microsoft.com/office/powerpoint/2010/main" val="4101986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l"/>
            <a:r>
              <a:rPr lang="en-CA" sz="3600" b="1" dirty="0" smtClean="0"/>
              <a:t>Technology Ethics</a:t>
            </a:r>
            <a:endParaRPr lang="en-CA" sz="3600" b="1" dirty="0"/>
          </a:p>
        </p:txBody>
      </p:sp>
      <p:sp>
        <p:nvSpPr>
          <p:cNvPr id="3" name="Content Placeholder 2"/>
          <p:cNvSpPr>
            <a:spLocks noGrp="1"/>
          </p:cNvSpPr>
          <p:nvPr>
            <p:ph idx="1"/>
          </p:nvPr>
        </p:nvSpPr>
        <p:spPr>
          <a:xfrm>
            <a:off x="457200" y="1066800"/>
            <a:ext cx="8229600" cy="5257800"/>
          </a:xfrm>
        </p:spPr>
        <p:txBody>
          <a:bodyPr>
            <a:normAutofit fontScale="92500"/>
          </a:bodyPr>
          <a:lstStyle/>
          <a:p>
            <a:pPr algn="just"/>
            <a:r>
              <a:rPr lang="en-CA" dirty="0"/>
              <a:t>Technology ethics is a transdisciplinary area that draws on theories </a:t>
            </a:r>
            <a:r>
              <a:rPr lang="en-CA" dirty="0" smtClean="0"/>
              <a:t>and techniques </a:t>
            </a:r>
            <a:r>
              <a:rPr lang="en-CA" dirty="0"/>
              <a:t>from several knowledge domains (such as engineering, science</a:t>
            </a:r>
            <a:r>
              <a:rPr lang="en-CA" dirty="0" smtClean="0"/>
              <a:t>, social </a:t>
            </a:r>
            <a:r>
              <a:rPr lang="en-CA" dirty="0"/>
              <a:t>sciences, technology, applied ethics, and philosophy) to </a:t>
            </a:r>
            <a:r>
              <a:rPr lang="en-CA" dirty="0" smtClean="0"/>
              <a:t>provide insights </a:t>
            </a:r>
            <a:r>
              <a:rPr lang="en-CA" dirty="0"/>
              <a:t>into ethical dimensions of technological systems and </a:t>
            </a:r>
            <a:r>
              <a:rPr lang="en-CA" dirty="0" smtClean="0"/>
              <a:t>practices for </a:t>
            </a:r>
            <a:r>
              <a:rPr lang="en-CA" dirty="0"/>
              <a:t>advancing a technological </a:t>
            </a:r>
            <a:r>
              <a:rPr lang="en-CA" dirty="0" smtClean="0"/>
              <a:t>society.</a:t>
            </a:r>
          </a:p>
          <a:p>
            <a:pPr algn="just"/>
            <a:r>
              <a:rPr lang="en-CA" dirty="0" smtClean="0"/>
              <a:t>Technologies</a:t>
            </a:r>
            <a:r>
              <a:rPr lang="en-CA" dirty="0"/>
              <a:t>, particularly revolutionary technology, </a:t>
            </a:r>
            <a:r>
              <a:rPr lang="en-CA" dirty="0" smtClean="0"/>
              <a:t>generate many </a:t>
            </a:r>
            <a:r>
              <a:rPr lang="en-CA" dirty="0"/>
              <a:t>ethical problems. Sometimes the problems can be treated </a:t>
            </a:r>
            <a:r>
              <a:rPr lang="en-CA" dirty="0" smtClean="0"/>
              <a:t>easily under </a:t>
            </a:r>
            <a:r>
              <a:rPr lang="en-CA" dirty="0"/>
              <a:t>extant ethical policies.</a:t>
            </a:r>
          </a:p>
        </p:txBody>
      </p:sp>
      <p:sp>
        <p:nvSpPr>
          <p:cNvPr id="4" name="Slide Number Placeholder 3"/>
          <p:cNvSpPr>
            <a:spLocks noGrp="1"/>
          </p:cNvSpPr>
          <p:nvPr>
            <p:ph type="sldNum" sz="quarter" idx="12"/>
          </p:nvPr>
        </p:nvSpPr>
        <p:spPr/>
        <p:txBody>
          <a:bodyPr/>
          <a:lstStyle/>
          <a:p>
            <a:fld id="{01A1EBA5-1FAF-4D77-8150-DBD5B7DBDB3B}" type="slidenum">
              <a:rPr lang="en-CA" smtClean="0"/>
              <a:t>15</a:t>
            </a:fld>
            <a:endParaRPr lang="en-CA"/>
          </a:p>
        </p:txBody>
      </p:sp>
    </p:spTree>
    <p:extLst>
      <p:ext uri="{BB962C8B-B14F-4D97-AF65-F5344CB8AC3E}">
        <p14:creationId xmlns:p14="http://schemas.microsoft.com/office/powerpoint/2010/main" val="942059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l"/>
            <a:r>
              <a:rPr lang="en-CA" sz="3600" b="1" dirty="0" smtClean="0"/>
              <a:t>Social Ethics</a:t>
            </a:r>
            <a:endParaRPr lang="en-CA" sz="3600" b="1" dirty="0"/>
          </a:p>
        </p:txBody>
      </p:sp>
      <p:sp>
        <p:nvSpPr>
          <p:cNvPr id="3" name="Content Placeholder 2"/>
          <p:cNvSpPr>
            <a:spLocks noGrp="1"/>
          </p:cNvSpPr>
          <p:nvPr>
            <p:ph idx="1"/>
          </p:nvPr>
        </p:nvSpPr>
        <p:spPr>
          <a:xfrm>
            <a:off x="457200" y="1143000"/>
            <a:ext cx="8229600" cy="4983163"/>
          </a:xfrm>
        </p:spPr>
        <p:txBody>
          <a:bodyPr>
            <a:normAutofit fontScale="92500"/>
          </a:bodyPr>
          <a:lstStyle/>
          <a:p>
            <a:pPr algn="just"/>
            <a:r>
              <a:rPr lang="en-CA" dirty="0"/>
              <a:t>Social ethics deals with human needs and aspirations. It involves a </a:t>
            </a:r>
            <a:r>
              <a:rPr lang="en-CA" dirty="0" smtClean="0"/>
              <a:t>code of </a:t>
            </a:r>
            <a:r>
              <a:rPr lang="en-CA" dirty="0"/>
              <a:t>conduct created by a society in order to ensure a smooth </a:t>
            </a:r>
            <a:r>
              <a:rPr lang="en-CA" dirty="0" smtClean="0"/>
              <a:t>functioning of </a:t>
            </a:r>
            <a:r>
              <a:rPr lang="en-CA" dirty="0"/>
              <a:t>the said society. </a:t>
            </a:r>
            <a:endParaRPr lang="en-CA" dirty="0" smtClean="0"/>
          </a:p>
          <a:p>
            <a:pPr algn="just"/>
            <a:r>
              <a:rPr lang="en-CA" dirty="0" smtClean="0"/>
              <a:t>Engineering </a:t>
            </a:r>
            <a:r>
              <a:rPr lang="en-CA" dirty="0"/>
              <a:t>has enormous role to help provide </a:t>
            </a:r>
            <a:r>
              <a:rPr lang="en-CA" dirty="0" smtClean="0"/>
              <a:t>benefits to </a:t>
            </a:r>
            <a:r>
              <a:rPr lang="en-CA" dirty="0"/>
              <a:t>society and the idea of social responsibility is very common </a:t>
            </a:r>
            <a:r>
              <a:rPr lang="en-CA" dirty="0" smtClean="0"/>
              <a:t>in engineering </a:t>
            </a:r>
            <a:r>
              <a:rPr lang="en-CA" dirty="0"/>
              <a:t>ethics. It helps to provide basic needs such as water, food</a:t>
            </a:r>
            <a:r>
              <a:rPr lang="en-CA" dirty="0" smtClean="0"/>
              <a:t>, housing</a:t>
            </a:r>
            <a:r>
              <a:rPr lang="en-CA" dirty="0"/>
              <a:t>, and energy, and does that on a way crucial for industrial </a:t>
            </a:r>
            <a:r>
              <a:rPr lang="en-CA" dirty="0" smtClean="0"/>
              <a:t>sector to </a:t>
            </a:r>
            <a:r>
              <a:rPr lang="en-CA" dirty="0"/>
              <a:t>function.</a:t>
            </a:r>
          </a:p>
        </p:txBody>
      </p:sp>
      <p:sp>
        <p:nvSpPr>
          <p:cNvPr id="4" name="Slide Number Placeholder 3"/>
          <p:cNvSpPr>
            <a:spLocks noGrp="1"/>
          </p:cNvSpPr>
          <p:nvPr>
            <p:ph type="sldNum" sz="quarter" idx="12"/>
          </p:nvPr>
        </p:nvSpPr>
        <p:spPr/>
        <p:txBody>
          <a:bodyPr/>
          <a:lstStyle/>
          <a:p>
            <a:fld id="{01A1EBA5-1FAF-4D77-8150-DBD5B7DBDB3B}" type="slidenum">
              <a:rPr lang="en-CA" smtClean="0"/>
              <a:t>16</a:t>
            </a:fld>
            <a:endParaRPr lang="en-CA"/>
          </a:p>
        </p:txBody>
      </p:sp>
    </p:spTree>
    <p:extLst>
      <p:ext uri="{BB962C8B-B14F-4D97-AF65-F5344CB8AC3E}">
        <p14:creationId xmlns:p14="http://schemas.microsoft.com/office/powerpoint/2010/main" val="2401627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2975"/>
          </a:xfrm>
        </p:spPr>
        <p:txBody>
          <a:bodyPr>
            <a:normAutofit/>
          </a:bodyPr>
          <a:lstStyle/>
          <a:p>
            <a:pPr algn="l"/>
            <a:r>
              <a:rPr lang="en-CA" sz="3600" b="1" dirty="0" smtClean="0"/>
              <a:t>Regulations and By-Laws</a:t>
            </a:r>
            <a:endParaRPr lang="en-CA" sz="3600" b="1" dirty="0"/>
          </a:p>
        </p:txBody>
      </p:sp>
      <p:sp>
        <p:nvSpPr>
          <p:cNvPr id="3" name="Content Placeholder 2"/>
          <p:cNvSpPr>
            <a:spLocks noGrp="1"/>
          </p:cNvSpPr>
          <p:nvPr>
            <p:ph idx="1"/>
          </p:nvPr>
        </p:nvSpPr>
        <p:spPr>
          <a:xfrm>
            <a:off x="457200" y="1447800"/>
            <a:ext cx="8229600" cy="4678363"/>
          </a:xfrm>
        </p:spPr>
        <p:txBody>
          <a:bodyPr>
            <a:normAutofit lnSpcReduction="10000"/>
          </a:bodyPr>
          <a:lstStyle/>
          <a:p>
            <a:pPr marL="0" indent="0" algn="just">
              <a:buNone/>
            </a:pPr>
            <a:r>
              <a:rPr lang="en-US" sz="2400" dirty="0"/>
              <a:t>The Act specifies the required Regulations and By-laws and the Association defines the details.</a:t>
            </a:r>
          </a:p>
          <a:p>
            <a:pPr algn="just"/>
            <a:r>
              <a:rPr lang="en-US" sz="2800" b="1" dirty="0" smtClean="0"/>
              <a:t>Regulations</a:t>
            </a:r>
            <a:endParaRPr lang="en-US" sz="2800" b="1" dirty="0"/>
          </a:p>
          <a:p>
            <a:pPr lvl="1"/>
            <a:r>
              <a:rPr lang="en-US" sz="2000" dirty="0"/>
              <a:t>These provide the specific rules for engineers</a:t>
            </a:r>
          </a:p>
          <a:p>
            <a:pPr lvl="1"/>
            <a:r>
              <a:rPr lang="en-US" sz="2000" dirty="0"/>
              <a:t>For example:</a:t>
            </a:r>
          </a:p>
          <a:p>
            <a:pPr lvl="2"/>
            <a:r>
              <a:rPr lang="en-US" sz="2000" dirty="0"/>
              <a:t>the Act states that academic and experience requirements are needed for licensing</a:t>
            </a:r>
          </a:p>
          <a:p>
            <a:pPr lvl="2"/>
            <a:r>
              <a:rPr lang="en-US" sz="2000" dirty="0"/>
              <a:t>Association sets these requirements in detail</a:t>
            </a:r>
          </a:p>
          <a:p>
            <a:r>
              <a:rPr lang="en-US" sz="2800" b="1" dirty="0" smtClean="0"/>
              <a:t>By-Laws</a:t>
            </a:r>
            <a:endParaRPr lang="en-US" sz="2800" b="1" dirty="0"/>
          </a:p>
          <a:p>
            <a:pPr lvl="1"/>
            <a:r>
              <a:rPr lang="en-US" sz="2000" dirty="0"/>
              <a:t>These provide specific rules for running the Association</a:t>
            </a:r>
          </a:p>
          <a:p>
            <a:pPr lvl="1"/>
            <a:r>
              <a:rPr lang="en-US" sz="2000" dirty="0"/>
              <a:t>For example:</a:t>
            </a:r>
          </a:p>
          <a:p>
            <a:pPr lvl="2"/>
            <a:r>
              <a:rPr lang="en-US" sz="2000" dirty="0"/>
              <a:t>Frequency of council meetings, number of members on the discipline committee and complaints committee, etc.</a:t>
            </a:r>
          </a:p>
          <a:p>
            <a:endParaRPr lang="en-CA" dirty="0"/>
          </a:p>
        </p:txBody>
      </p:sp>
      <p:sp>
        <p:nvSpPr>
          <p:cNvPr id="4" name="Footer Placeholder 3"/>
          <p:cNvSpPr>
            <a:spLocks noGrp="1"/>
          </p:cNvSpPr>
          <p:nvPr>
            <p:ph type="ftr" sz="quarter" idx="11"/>
          </p:nvPr>
        </p:nvSpPr>
        <p:spPr/>
        <p:txBody>
          <a:bodyPr/>
          <a:lstStyle/>
          <a:p>
            <a:r>
              <a:rPr lang="en-CA" dirty="0" smtClean="0"/>
              <a:t>CSI/ELG/SEG 2911</a:t>
            </a:r>
            <a:endParaRPr lang="en-CA" dirty="0"/>
          </a:p>
        </p:txBody>
      </p:sp>
      <p:sp>
        <p:nvSpPr>
          <p:cNvPr id="5" name="Slide Number Placeholder 4"/>
          <p:cNvSpPr>
            <a:spLocks noGrp="1"/>
          </p:cNvSpPr>
          <p:nvPr>
            <p:ph type="sldNum" sz="quarter" idx="12"/>
          </p:nvPr>
        </p:nvSpPr>
        <p:spPr/>
        <p:txBody>
          <a:bodyPr/>
          <a:lstStyle/>
          <a:p>
            <a:fld id="{01A1EBA5-1FAF-4D77-8150-DBD5B7DBDB3B}" type="slidenum">
              <a:rPr lang="en-CA" smtClean="0"/>
              <a:t>17</a:t>
            </a:fld>
            <a:endParaRPr lang="en-CA"/>
          </a:p>
        </p:txBody>
      </p:sp>
    </p:spTree>
    <p:extLst>
      <p:ext uri="{BB962C8B-B14F-4D97-AF65-F5344CB8AC3E}">
        <p14:creationId xmlns:p14="http://schemas.microsoft.com/office/powerpoint/2010/main" val="1431551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CA" sz="3600" b="1" dirty="0" smtClean="0"/>
              <a:t>Self Regulation</a:t>
            </a:r>
            <a:endParaRPr lang="fr-CA" sz="3600" b="1" dirty="0"/>
          </a:p>
        </p:txBody>
      </p:sp>
      <p:sp>
        <p:nvSpPr>
          <p:cNvPr id="3" name="Content Placeholder 2"/>
          <p:cNvSpPr>
            <a:spLocks noGrp="1"/>
          </p:cNvSpPr>
          <p:nvPr>
            <p:ph idx="1"/>
          </p:nvPr>
        </p:nvSpPr>
        <p:spPr>
          <a:xfrm>
            <a:off x="457200" y="1066800"/>
            <a:ext cx="8229600" cy="5562600"/>
          </a:xfrm>
        </p:spPr>
        <p:txBody>
          <a:bodyPr>
            <a:normAutofit fontScale="85000" lnSpcReduction="10000"/>
          </a:bodyPr>
          <a:lstStyle/>
          <a:p>
            <a:pPr algn="just"/>
            <a:r>
              <a:rPr lang="en-CA" dirty="0"/>
              <a:t>Professions that have been given the right and responsibility of self-regulation, including the engineering profession, have tended to opt for the first alternative, espousing sets of underlying principles as codes of professional ethics which form the basis and framework for responsible professional practice. </a:t>
            </a:r>
            <a:endParaRPr lang="en-CA" dirty="0" smtClean="0"/>
          </a:p>
          <a:p>
            <a:pPr algn="just"/>
            <a:r>
              <a:rPr lang="en-CA" dirty="0" smtClean="0"/>
              <a:t>Arising </a:t>
            </a:r>
            <a:r>
              <a:rPr lang="en-CA" dirty="0"/>
              <a:t>from this context, professional codes of ethics have sometimes been incorrectly interpreted as a set of “rules” of conduct intended for passive observance. </a:t>
            </a:r>
            <a:endParaRPr lang="en-CA" dirty="0" smtClean="0"/>
          </a:p>
          <a:p>
            <a:pPr algn="just"/>
            <a:r>
              <a:rPr lang="en-CA" dirty="0" smtClean="0"/>
              <a:t>Therefore, </a:t>
            </a:r>
            <a:r>
              <a:rPr lang="en-CA" dirty="0"/>
              <a:t>a code of professional ethics is more than a minimum standard of conduct; rather, it is a set of principles which should guide professionals in their daily work.</a:t>
            </a:r>
            <a:endParaRPr lang="fr-CA" dirty="0"/>
          </a:p>
        </p:txBody>
      </p:sp>
      <p:sp>
        <p:nvSpPr>
          <p:cNvPr id="4" name="Slide Number Placeholder 3"/>
          <p:cNvSpPr>
            <a:spLocks noGrp="1"/>
          </p:cNvSpPr>
          <p:nvPr>
            <p:ph type="sldNum" sz="quarter" idx="12"/>
          </p:nvPr>
        </p:nvSpPr>
        <p:spPr/>
        <p:txBody>
          <a:bodyPr/>
          <a:lstStyle/>
          <a:p>
            <a:fld id="{01A1EBA5-1FAF-4D77-8150-DBD5B7DBDB3B}" type="slidenum">
              <a:rPr lang="en-CA" smtClean="0"/>
              <a:t>18</a:t>
            </a:fld>
            <a:endParaRPr lang="en-CA"/>
          </a:p>
        </p:txBody>
      </p:sp>
    </p:spTree>
    <p:extLst>
      <p:ext uri="{BB962C8B-B14F-4D97-AF65-F5344CB8AC3E}">
        <p14:creationId xmlns:p14="http://schemas.microsoft.com/office/powerpoint/2010/main" val="2997534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algn="l"/>
            <a:r>
              <a:rPr lang="en-CA" sz="3600" b="1" dirty="0" smtClean="0"/>
              <a:t>Code of Conducts and Ethics</a:t>
            </a:r>
            <a:endParaRPr lang="en-CA" sz="3600" b="1" dirty="0"/>
          </a:p>
        </p:txBody>
      </p:sp>
      <p:sp>
        <p:nvSpPr>
          <p:cNvPr id="3" name="Content Placeholder 2"/>
          <p:cNvSpPr>
            <a:spLocks noGrp="1"/>
          </p:cNvSpPr>
          <p:nvPr>
            <p:ph idx="1"/>
          </p:nvPr>
        </p:nvSpPr>
        <p:spPr>
          <a:xfrm>
            <a:off x="457200" y="1219200"/>
            <a:ext cx="8229600" cy="4906963"/>
          </a:xfrm>
        </p:spPr>
        <p:txBody>
          <a:bodyPr>
            <a:normAutofit/>
          </a:bodyPr>
          <a:lstStyle/>
          <a:p>
            <a:pPr algn="just"/>
            <a:r>
              <a:rPr lang="en-CA" sz="2400" dirty="0"/>
              <a:t>A code of ethics is the characteristic of a </a:t>
            </a:r>
            <a:r>
              <a:rPr lang="en-CA" sz="2400" dirty="0" smtClean="0"/>
              <a:t>profession</a:t>
            </a:r>
            <a:r>
              <a:rPr lang="en-CA" sz="2400" dirty="0"/>
              <a:t>. </a:t>
            </a:r>
            <a:r>
              <a:rPr lang="en-CA" sz="2400" dirty="0" smtClean="0"/>
              <a:t>It is </a:t>
            </a:r>
            <a:r>
              <a:rPr lang="en-CA" sz="2400" dirty="0"/>
              <a:t>an </a:t>
            </a:r>
            <a:r>
              <a:rPr lang="en-CA" sz="2400" b="1" dirty="0"/>
              <a:t>aspirational</a:t>
            </a:r>
            <a:r>
              <a:rPr lang="en-CA" sz="2400" dirty="0"/>
              <a:t> system of principles and rules or the </a:t>
            </a:r>
            <a:r>
              <a:rPr lang="en-CA" sz="2400" dirty="0" smtClean="0"/>
              <a:t>guideline that </a:t>
            </a:r>
            <a:r>
              <a:rPr lang="en-CA" sz="2400" dirty="0"/>
              <a:t>sets satisfactory behaviors for a given group of people or profession</a:t>
            </a:r>
            <a:r>
              <a:rPr lang="en-CA" sz="2400" dirty="0" smtClean="0"/>
              <a:t>. </a:t>
            </a:r>
          </a:p>
          <a:p>
            <a:pPr algn="just"/>
            <a:r>
              <a:rPr lang="en-CA" sz="2400" dirty="0" smtClean="0"/>
              <a:t>It makes obvious what </a:t>
            </a:r>
            <a:r>
              <a:rPr lang="en-CA" sz="2400" dirty="0"/>
              <a:t>the public anticipates from the profession</a:t>
            </a:r>
            <a:r>
              <a:rPr lang="en-CA" sz="2400" dirty="0" smtClean="0"/>
              <a:t>. It </a:t>
            </a:r>
            <a:r>
              <a:rPr lang="en-CA" sz="2400" dirty="0"/>
              <a:t>expresses the rights</a:t>
            </a:r>
            <a:r>
              <a:rPr lang="en-CA" sz="2400" dirty="0" smtClean="0"/>
              <a:t>, duties</a:t>
            </a:r>
            <a:r>
              <a:rPr lang="en-CA" sz="2400" dirty="0"/>
              <a:t>, and obligations of the members of the profession</a:t>
            </a:r>
            <a:r>
              <a:rPr lang="en-CA" sz="2400" dirty="0" smtClean="0"/>
              <a:t>.</a:t>
            </a:r>
          </a:p>
          <a:p>
            <a:pPr algn="just"/>
            <a:r>
              <a:rPr lang="en-CA" sz="2400" dirty="0"/>
              <a:t>Professionally</a:t>
            </a:r>
            <a:r>
              <a:rPr lang="en-CA" sz="2400" dirty="0" smtClean="0"/>
              <a:t>, the </a:t>
            </a:r>
            <a:r>
              <a:rPr lang="en-CA" sz="2400" dirty="0"/>
              <a:t>code of ethics is a comprehensive guide to professional conduct. </a:t>
            </a:r>
            <a:r>
              <a:rPr lang="en-CA" sz="2400" dirty="0" smtClean="0"/>
              <a:t>It is </a:t>
            </a:r>
            <a:r>
              <a:rPr lang="en-CA" sz="2400" dirty="0"/>
              <a:t>usually designed to help practitioners maintain the highest </a:t>
            </a:r>
            <a:r>
              <a:rPr lang="en-CA" sz="2400" dirty="0" smtClean="0"/>
              <a:t>level of </a:t>
            </a:r>
            <a:r>
              <a:rPr lang="en-CA" sz="2400" dirty="0"/>
              <a:t>ethical conduct, standards of practice and integrity with respect to </a:t>
            </a:r>
            <a:r>
              <a:rPr lang="en-CA" sz="2400" dirty="0" smtClean="0"/>
              <a:t>their professional </a:t>
            </a:r>
            <a:r>
              <a:rPr lang="en-CA" sz="2400" dirty="0"/>
              <a:t>activities.</a:t>
            </a:r>
          </a:p>
        </p:txBody>
      </p:sp>
      <p:sp>
        <p:nvSpPr>
          <p:cNvPr id="4" name="Slide Number Placeholder 3"/>
          <p:cNvSpPr>
            <a:spLocks noGrp="1"/>
          </p:cNvSpPr>
          <p:nvPr>
            <p:ph type="sldNum" sz="quarter" idx="12"/>
          </p:nvPr>
        </p:nvSpPr>
        <p:spPr/>
        <p:txBody>
          <a:bodyPr/>
          <a:lstStyle/>
          <a:p>
            <a:fld id="{01A1EBA5-1FAF-4D77-8150-DBD5B7DBDB3B}" type="slidenum">
              <a:rPr lang="en-CA" smtClean="0"/>
              <a:t>19</a:t>
            </a:fld>
            <a:endParaRPr lang="en-CA"/>
          </a:p>
        </p:txBody>
      </p:sp>
    </p:spTree>
    <p:extLst>
      <p:ext uri="{BB962C8B-B14F-4D97-AF65-F5344CB8AC3E}">
        <p14:creationId xmlns:p14="http://schemas.microsoft.com/office/powerpoint/2010/main" val="2549501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l"/>
            <a:r>
              <a:rPr lang="en-CA" sz="3600" b="1" dirty="0" smtClean="0">
                <a:latin typeface="+mn-lt"/>
              </a:rPr>
              <a:t>Historical Perspectives</a:t>
            </a:r>
            <a:endParaRPr lang="en-CA" sz="3600" b="1" dirty="0">
              <a:latin typeface="+mn-lt"/>
            </a:endParaRPr>
          </a:p>
        </p:txBody>
      </p:sp>
      <p:sp>
        <p:nvSpPr>
          <p:cNvPr id="3" name="Content Placeholder 2"/>
          <p:cNvSpPr>
            <a:spLocks noGrp="1"/>
          </p:cNvSpPr>
          <p:nvPr>
            <p:ph idx="1"/>
          </p:nvPr>
        </p:nvSpPr>
        <p:spPr>
          <a:xfrm>
            <a:off x="457200" y="1066800"/>
            <a:ext cx="8229600" cy="5059363"/>
          </a:xfrm>
        </p:spPr>
        <p:txBody>
          <a:bodyPr>
            <a:noAutofit/>
          </a:bodyPr>
          <a:lstStyle/>
          <a:p>
            <a:pPr marL="0" indent="0" algn="just">
              <a:buNone/>
            </a:pPr>
            <a:r>
              <a:rPr lang="en-CA" sz="2400" dirty="0" smtClean="0"/>
              <a:t>Much </a:t>
            </a:r>
            <a:r>
              <a:rPr lang="en-CA" sz="2400" dirty="0"/>
              <a:t>of what is known about moral reasoning </a:t>
            </a:r>
            <a:r>
              <a:rPr lang="en-CA" sz="2400" dirty="0" smtClean="0"/>
              <a:t>mostly began </a:t>
            </a:r>
            <a:r>
              <a:rPr lang="en-CA" sz="2400" dirty="0"/>
              <a:t>with the ancient Greeks, especially with the philosophers Socrates</a:t>
            </a:r>
            <a:r>
              <a:rPr lang="en-CA" sz="2400" dirty="0" smtClean="0"/>
              <a:t>, Plato</a:t>
            </a:r>
            <a:r>
              <a:rPr lang="en-CA" sz="2400" dirty="0"/>
              <a:t>, and Aristotle. </a:t>
            </a:r>
            <a:r>
              <a:rPr lang="en-CA" sz="2400" dirty="0" smtClean="0"/>
              <a:t>From </a:t>
            </a:r>
            <a:r>
              <a:rPr lang="en-CA" sz="2400" dirty="0"/>
              <a:t>the time of ancient Greece up to the </a:t>
            </a:r>
            <a:r>
              <a:rPr lang="en-CA" sz="2400" dirty="0" smtClean="0"/>
              <a:t>current times</a:t>
            </a:r>
            <a:r>
              <a:rPr lang="en-CA" sz="2400" dirty="0"/>
              <a:t>, there appeared two principal schools of ethics. </a:t>
            </a:r>
            <a:endParaRPr lang="en-CA" sz="2400" dirty="0" smtClean="0"/>
          </a:p>
          <a:p>
            <a:pPr lvl="1" algn="just">
              <a:buFont typeface="Arial" panose="020B0604020202020204" pitchFamily="34" charset="0"/>
              <a:buChar char="•"/>
            </a:pPr>
            <a:r>
              <a:rPr lang="en-CA" sz="2400" dirty="0" smtClean="0"/>
              <a:t>Some moralists maintained </a:t>
            </a:r>
            <a:r>
              <a:rPr lang="en-CA" sz="2400" dirty="0"/>
              <a:t>that ethical conceptions are inspired in human from above</a:t>
            </a:r>
            <a:r>
              <a:rPr lang="en-CA" sz="2400" dirty="0" smtClean="0"/>
              <a:t>, and </a:t>
            </a:r>
            <a:r>
              <a:rPr lang="en-CA" sz="2400" dirty="0"/>
              <a:t>they consequently connected ethics with religion. </a:t>
            </a:r>
            <a:endParaRPr lang="en-CA" sz="2400" dirty="0" smtClean="0"/>
          </a:p>
          <a:p>
            <a:pPr lvl="1" algn="just">
              <a:buFont typeface="Arial" panose="020B0604020202020204" pitchFamily="34" charset="0"/>
              <a:buChar char="•"/>
            </a:pPr>
            <a:r>
              <a:rPr lang="en-CA" sz="2400" dirty="0" smtClean="0"/>
              <a:t>Other thinkers realized </a:t>
            </a:r>
            <a:r>
              <a:rPr lang="en-CA" sz="2400" dirty="0"/>
              <a:t>the source of morality in human </a:t>
            </a:r>
            <a:r>
              <a:rPr lang="en-CA" sz="2400" dirty="0" smtClean="0"/>
              <a:t>and maintained </a:t>
            </a:r>
            <a:r>
              <a:rPr lang="en-CA" sz="2400" dirty="0"/>
              <a:t>that the main motivation power of all </a:t>
            </a:r>
            <a:r>
              <a:rPr lang="en-CA" sz="2400" dirty="0" smtClean="0"/>
              <a:t>human actions </a:t>
            </a:r>
            <a:r>
              <a:rPr lang="en-CA" sz="2400" dirty="0"/>
              <a:t>is found in what is called pleasure and happiness, and all </a:t>
            </a:r>
            <a:r>
              <a:rPr lang="en-CA" sz="2400" dirty="0" smtClean="0"/>
              <a:t>action is </a:t>
            </a:r>
            <a:r>
              <a:rPr lang="en-CA" sz="2400" dirty="0"/>
              <a:t>toward this end.</a:t>
            </a:r>
          </a:p>
        </p:txBody>
      </p:sp>
      <p:sp>
        <p:nvSpPr>
          <p:cNvPr id="4" name="Slide Number Placeholder 3"/>
          <p:cNvSpPr>
            <a:spLocks noGrp="1"/>
          </p:cNvSpPr>
          <p:nvPr>
            <p:ph type="sldNum" sz="quarter" idx="12"/>
          </p:nvPr>
        </p:nvSpPr>
        <p:spPr/>
        <p:txBody>
          <a:bodyPr/>
          <a:lstStyle/>
          <a:p>
            <a:fld id="{01A1EBA5-1FAF-4D77-8150-DBD5B7DBDB3B}" type="slidenum">
              <a:rPr lang="en-CA" smtClean="0"/>
              <a:t>2</a:t>
            </a:fld>
            <a:endParaRPr lang="en-CA"/>
          </a:p>
        </p:txBody>
      </p:sp>
    </p:spTree>
    <p:extLst>
      <p:ext uri="{BB962C8B-B14F-4D97-AF65-F5344CB8AC3E}">
        <p14:creationId xmlns:p14="http://schemas.microsoft.com/office/powerpoint/2010/main" val="1480577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pPr algn="l"/>
            <a:r>
              <a:rPr lang="en-CA" sz="3600" b="1" dirty="0" smtClean="0"/>
              <a:t>The Beginning of Code of Ethics</a:t>
            </a:r>
            <a:endParaRPr lang="en-CA" sz="3600" b="1" dirty="0"/>
          </a:p>
        </p:txBody>
      </p:sp>
      <p:sp>
        <p:nvSpPr>
          <p:cNvPr id="3" name="Content Placeholder 2"/>
          <p:cNvSpPr>
            <a:spLocks noGrp="1"/>
          </p:cNvSpPr>
          <p:nvPr>
            <p:ph idx="1"/>
          </p:nvPr>
        </p:nvSpPr>
        <p:spPr>
          <a:xfrm>
            <a:off x="457200" y="1371600"/>
            <a:ext cx="8229600" cy="4754563"/>
          </a:xfrm>
        </p:spPr>
        <p:txBody>
          <a:bodyPr>
            <a:normAutofit/>
          </a:bodyPr>
          <a:lstStyle/>
          <a:p>
            <a:pPr algn="just"/>
            <a:r>
              <a:rPr lang="en-CA" sz="2400" dirty="0" smtClean="0"/>
              <a:t>In the mid-twentieth century there was a proliferation of important ethics codes that still guide engineering professional behavior and research activities. </a:t>
            </a:r>
          </a:p>
          <a:p>
            <a:pPr algn="just"/>
            <a:r>
              <a:rPr lang="en-CA" sz="2400" dirty="0" smtClean="0"/>
              <a:t>The first reference to a National Society of Professional Engineers (NSPE) code of ethics is found in the May 1935 issue of </a:t>
            </a:r>
            <a:r>
              <a:rPr lang="en-CA" sz="2400" i="1" dirty="0" smtClean="0"/>
              <a:t>The </a:t>
            </a:r>
            <a:r>
              <a:rPr lang="en-CA" sz="2400" i="1" dirty="0"/>
              <a:t>American Engineer </a:t>
            </a:r>
            <a:r>
              <a:rPr lang="en-CA" sz="2400" dirty="0"/>
              <a:t>in the form of a suggestion for membership consideration</a:t>
            </a:r>
            <a:r>
              <a:rPr lang="en-CA" sz="2400" dirty="0" smtClean="0"/>
              <a:t>. </a:t>
            </a:r>
          </a:p>
          <a:p>
            <a:pPr algn="just"/>
            <a:r>
              <a:rPr lang="en-CA" sz="2400" dirty="0" smtClean="0"/>
              <a:t>In </a:t>
            </a:r>
            <a:r>
              <a:rPr lang="en-CA" sz="2400" dirty="0"/>
              <a:t>1946, the Board approved the canons of ethics for </a:t>
            </a:r>
            <a:r>
              <a:rPr lang="en-CA" sz="2400" dirty="0" smtClean="0"/>
              <a:t>engineers as </a:t>
            </a:r>
            <a:r>
              <a:rPr lang="en-CA" sz="2400" dirty="0"/>
              <a:t>prepared by a joint committee sponsored by the Engineers’ Council </a:t>
            </a:r>
            <a:r>
              <a:rPr lang="en-CA" sz="2400" dirty="0" smtClean="0"/>
              <a:t>for Professional </a:t>
            </a:r>
            <a:r>
              <a:rPr lang="en-CA" sz="2400" dirty="0"/>
              <a:t>Development, a coordinating body of technical </a:t>
            </a:r>
            <a:r>
              <a:rPr lang="en-CA" sz="2400" dirty="0" smtClean="0"/>
              <a:t>engineering societies. </a:t>
            </a:r>
            <a:endParaRPr lang="en-CA" sz="2400" dirty="0"/>
          </a:p>
        </p:txBody>
      </p:sp>
      <p:sp>
        <p:nvSpPr>
          <p:cNvPr id="4" name="Slide Number Placeholder 3"/>
          <p:cNvSpPr>
            <a:spLocks noGrp="1"/>
          </p:cNvSpPr>
          <p:nvPr>
            <p:ph type="sldNum" sz="quarter" idx="12"/>
          </p:nvPr>
        </p:nvSpPr>
        <p:spPr/>
        <p:txBody>
          <a:bodyPr/>
          <a:lstStyle/>
          <a:p>
            <a:fld id="{01A1EBA5-1FAF-4D77-8150-DBD5B7DBDB3B}" type="slidenum">
              <a:rPr lang="en-CA" smtClean="0"/>
              <a:t>20</a:t>
            </a:fld>
            <a:endParaRPr lang="en-CA"/>
          </a:p>
        </p:txBody>
      </p:sp>
    </p:spTree>
    <p:extLst>
      <p:ext uri="{BB962C8B-B14F-4D97-AF65-F5344CB8AC3E}">
        <p14:creationId xmlns:p14="http://schemas.microsoft.com/office/powerpoint/2010/main" val="1986828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0575"/>
          </a:xfrm>
        </p:spPr>
        <p:txBody>
          <a:bodyPr>
            <a:normAutofit/>
          </a:bodyPr>
          <a:lstStyle/>
          <a:p>
            <a:pPr algn="l"/>
            <a:r>
              <a:rPr lang="en-CA" sz="3600" b="1" dirty="0" smtClean="0"/>
              <a:t>In Canada</a:t>
            </a:r>
            <a:endParaRPr lang="fr-CA" sz="3600" b="1" dirty="0"/>
          </a:p>
        </p:txBody>
      </p:sp>
      <p:sp>
        <p:nvSpPr>
          <p:cNvPr id="3" name="Content Placeholder 2"/>
          <p:cNvSpPr>
            <a:spLocks noGrp="1"/>
          </p:cNvSpPr>
          <p:nvPr>
            <p:ph idx="1"/>
          </p:nvPr>
        </p:nvSpPr>
        <p:spPr>
          <a:xfrm>
            <a:off x="457200" y="990600"/>
            <a:ext cx="8229600" cy="5135563"/>
          </a:xfrm>
        </p:spPr>
        <p:txBody>
          <a:bodyPr>
            <a:normAutofit fontScale="85000" lnSpcReduction="20000"/>
          </a:bodyPr>
          <a:lstStyle/>
          <a:p>
            <a:pPr algn="just"/>
            <a:r>
              <a:rPr lang="en-CA" dirty="0"/>
              <a:t>Engineers Canada is the national organization of the 12 provincial and territorial associations that regulate the profession of </a:t>
            </a:r>
            <a:r>
              <a:rPr lang="en-CA" dirty="0" smtClean="0"/>
              <a:t>engineering </a:t>
            </a:r>
            <a:r>
              <a:rPr lang="en-CA" dirty="0"/>
              <a:t>in Canada. </a:t>
            </a:r>
            <a:r>
              <a:rPr lang="en-CA" dirty="0" smtClean="0"/>
              <a:t>Established </a:t>
            </a:r>
            <a:r>
              <a:rPr lang="en-CA" dirty="0"/>
              <a:t>in 1936, Engineers Canada serves the associations, which are its constituent and sole members, through the delivery of national programs which ensure the highest standards of engineering education, professional qualifications and ethical conduct. </a:t>
            </a:r>
            <a:endParaRPr lang="en-CA" dirty="0" smtClean="0"/>
          </a:p>
          <a:p>
            <a:pPr algn="just"/>
            <a:r>
              <a:rPr lang="en-CA" dirty="0"/>
              <a:t>Provincial and territorial associations of professional engineers are responsible for the regulation of the practice of engineering in Canada. Each association has been established under a professional engineering Act of its provincial or territorial legislature and serves as the regulatory body for the practice of engineering within its jurisdiction.</a:t>
            </a:r>
            <a:endParaRPr lang="fr-CA" dirty="0"/>
          </a:p>
        </p:txBody>
      </p:sp>
      <p:sp>
        <p:nvSpPr>
          <p:cNvPr id="4" name="Slide Number Placeholder 3"/>
          <p:cNvSpPr>
            <a:spLocks noGrp="1"/>
          </p:cNvSpPr>
          <p:nvPr>
            <p:ph type="sldNum" sz="quarter" idx="12"/>
          </p:nvPr>
        </p:nvSpPr>
        <p:spPr/>
        <p:txBody>
          <a:bodyPr/>
          <a:lstStyle/>
          <a:p>
            <a:fld id="{01A1EBA5-1FAF-4D77-8150-DBD5B7DBDB3B}" type="slidenum">
              <a:rPr lang="en-CA" smtClean="0"/>
              <a:t>21</a:t>
            </a:fld>
            <a:endParaRPr lang="en-CA"/>
          </a:p>
        </p:txBody>
      </p:sp>
    </p:spTree>
    <p:extLst>
      <p:ext uri="{BB962C8B-B14F-4D97-AF65-F5344CB8AC3E}">
        <p14:creationId xmlns:p14="http://schemas.microsoft.com/office/powerpoint/2010/main" val="4037007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algn="l"/>
            <a:r>
              <a:rPr lang="en-CA" sz="3600" b="1" dirty="0" smtClean="0"/>
              <a:t>Engineers Canada</a:t>
            </a:r>
            <a:endParaRPr lang="en-CA" sz="3600" b="1" dirty="0"/>
          </a:p>
        </p:txBody>
      </p:sp>
      <p:sp>
        <p:nvSpPr>
          <p:cNvPr id="3" name="Content Placeholder 2"/>
          <p:cNvSpPr>
            <a:spLocks noGrp="1"/>
          </p:cNvSpPr>
          <p:nvPr>
            <p:ph idx="1"/>
          </p:nvPr>
        </p:nvSpPr>
        <p:spPr>
          <a:xfrm>
            <a:off x="457200" y="1676400"/>
            <a:ext cx="8229600" cy="4114799"/>
          </a:xfrm>
        </p:spPr>
        <p:txBody>
          <a:bodyPr>
            <a:normAutofit fontScale="77500" lnSpcReduction="20000"/>
          </a:bodyPr>
          <a:lstStyle/>
          <a:p>
            <a:pPr algn="just"/>
            <a:r>
              <a:rPr lang="en-US" dirty="0"/>
              <a:t>Engineers Canada is the national organization of the provincial and territorial associations that regulate the practice of engineering in Canada and license the country's 290,000 members of the engineering profession.</a:t>
            </a:r>
          </a:p>
          <a:p>
            <a:pPr algn="just"/>
            <a:r>
              <a:rPr lang="en-US" dirty="0"/>
              <a:t>Engineering is a self-regulated profession. Engineers Canada exists to support the provincial and territorial engineering regulatory bodies. Together, we work to advance the profession in the public interest.</a:t>
            </a:r>
          </a:p>
          <a:p>
            <a:pPr algn="just"/>
            <a:r>
              <a:rPr lang="en-US" dirty="0"/>
              <a:t>Engineers Canada has </a:t>
            </a:r>
            <a:r>
              <a:rPr lang="en-US" dirty="0">
                <a:hlinkClick r:id="rId2"/>
              </a:rPr>
              <a:t>national position statements</a:t>
            </a:r>
            <a:r>
              <a:rPr lang="en-US" dirty="0"/>
              <a:t> on key issues relating to the public interest, including infrastructure, </a:t>
            </a:r>
            <a:r>
              <a:rPr lang="en-US" dirty="0" smtClean="0"/>
              <a:t>labor </a:t>
            </a:r>
            <a:r>
              <a:rPr lang="en-US" dirty="0"/>
              <a:t>mobility and regulating the profession. These are consensus positions of the regulatory bodies.</a:t>
            </a:r>
            <a:endParaRPr lang="en-US" sz="2400" dirty="0"/>
          </a:p>
          <a:p>
            <a:pPr marL="0" indent="0">
              <a:buNone/>
            </a:pPr>
            <a:endParaRPr lang="en-CA" dirty="0"/>
          </a:p>
        </p:txBody>
      </p:sp>
      <p:sp>
        <p:nvSpPr>
          <p:cNvPr id="4" name="Footer Placeholder 3"/>
          <p:cNvSpPr>
            <a:spLocks noGrp="1"/>
          </p:cNvSpPr>
          <p:nvPr>
            <p:ph type="ftr" sz="quarter" idx="11"/>
          </p:nvPr>
        </p:nvSpPr>
        <p:spPr/>
        <p:txBody>
          <a:bodyPr/>
          <a:lstStyle/>
          <a:p>
            <a:r>
              <a:rPr lang="en-CA" dirty="0" smtClean="0"/>
              <a:t>CSI/ELG/SEG 2911</a:t>
            </a:r>
            <a:endParaRPr lang="en-CA" dirty="0"/>
          </a:p>
        </p:txBody>
      </p:sp>
      <p:sp>
        <p:nvSpPr>
          <p:cNvPr id="5" name="Slide Number Placeholder 4"/>
          <p:cNvSpPr>
            <a:spLocks noGrp="1"/>
          </p:cNvSpPr>
          <p:nvPr>
            <p:ph type="sldNum" sz="quarter" idx="12"/>
          </p:nvPr>
        </p:nvSpPr>
        <p:spPr/>
        <p:txBody>
          <a:bodyPr/>
          <a:lstStyle/>
          <a:p>
            <a:fld id="{01A1EBA5-1FAF-4D77-8150-DBD5B7DBDB3B}" type="slidenum">
              <a:rPr lang="en-CA" smtClean="0"/>
              <a:t>22</a:t>
            </a:fld>
            <a:endParaRPr lang="en-CA"/>
          </a:p>
        </p:txBody>
      </p:sp>
      <p:pic>
        <p:nvPicPr>
          <p:cNvPr id="6" name="Content Placeholder 6" descr="EngCan-logo.png"/>
          <p:cNvPicPr>
            <a:picLocks noChangeAspect="1"/>
          </p:cNvPicPr>
          <p:nvPr/>
        </p:nvPicPr>
        <p:blipFill>
          <a:blip r:embed="rId3"/>
          <a:stretch>
            <a:fillRect/>
          </a:stretch>
        </p:blipFill>
        <p:spPr bwMode="auto">
          <a:xfrm>
            <a:off x="6096000" y="152400"/>
            <a:ext cx="2520280" cy="869062"/>
          </a:xfrm>
          <a:prstGeom prst="rect">
            <a:avLst/>
          </a:prstGeom>
          <a:noFill/>
          <a:ln w="9525">
            <a:noFill/>
            <a:miter lim="800000"/>
            <a:headEnd/>
            <a:tailEnd/>
          </a:ln>
        </p:spPr>
      </p:pic>
    </p:spTree>
    <p:extLst>
      <p:ext uri="{BB962C8B-B14F-4D97-AF65-F5344CB8AC3E}">
        <p14:creationId xmlns:p14="http://schemas.microsoft.com/office/powerpoint/2010/main" val="1971279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pPr algn="l"/>
            <a:r>
              <a:rPr lang="en-CA" sz="3600" b="1" dirty="0"/>
              <a:t>Engineers Canada</a:t>
            </a:r>
          </a:p>
        </p:txBody>
      </p:sp>
      <p:sp>
        <p:nvSpPr>
          <p:cNvPr id="3" name="Content Placeholder 2"/>
          <p:cNvSpPr>
            <a:spLocks noGrp="1"/>
          </p:cNvSpPr>
          <p:nvPr>
            <p:ph idx="1"/>
          </p:nvPr>
        </p:nvSpPr>
        <p:spPr>
          <a:xfrm>
            <a:off x="457200" y="990600"/>
            <a:ext cx="8229600" cy="5334000"/>
          </a:xfrm>
        </p:spPr>
        <p:txBody>
          <a:bodyPr>
            <a:noAutofit/>
          </a:bodyPr>
          <a:lstStyle/>
          <a:p>
            <a:r>
              <a:rPr lang="en-CA" sz="2000" b="1" dirty="0"/>
              <a:t>Standards</a:t>
            </a:r>
          </a:p>
          <a:p>
            <a:pPr lvl="1"/>
            <a:r>
              <a:rPr lang="en-CA" sz="1600" dirty="0"/>
              <a:t>accredits undergraduate engineering programs</a:t>
            </a:r>
          </a:p>
          <a:p>
            <a:pPr lvl="1"/>
            <a:r>
              <a:rPr lang="en-CA" sz="1600" dirty="0"/>
              <a:t>develops professional practice and qualifications guidelines as it relates to the public interest</a:t>
            </a:r>
          </a:p>
          <a:p>
            <a:pPr lvl="1"/>
            <a:r>
              <a:rPr lang="en-CA" sz="1600" dirty="0"/>
              <a:t>facilitates international and interprovincial labour mobility</a:t>
            </a:r>
          </a:p>
          <a:p>
            <a:pPr lvl="1"/>
            <a:r>
              <a:rPr lang="en-CA" sz="1600" dirty="0"/>
              <a:t>owns the official marks on the terms ENGINEER, ENGINEERING, PROFESSIONAL ENGINEER, P.ENG., CONSULTING ENGINEER, INGÉNIEUR, ING., INGÉNIEUR CONSEIL, GÉNIE and INGÉNIERIE</a:t>
            </a:r>
          </a:p>
          <a:p>
            <a:r>
              <a:rPr lang="en-CA" sz="2000" b="1" dirty="0"/>
              <a:t>Outreach</a:t>
            </a:r>
          </a:p>
          <a:p>
            <a:pPr lvl="1"/>
            <a:r>
              <a:rPr lang="en-US" sz="1600" dirty="0"/>
              <a:t>promotes the engineering profession</a:t>
            </a:r>
          </a:p>
          <a:p>
            <a:pPr lvl="1"/>
            <a:r>
              <a:rPr lang="en-US" sz="1600" dirty="0"/>
              <a:t>conducts federal government relations</a:t>
            </a:r>
          </a:p>
          <a:p>
            <a:pPr lvl="1"/>
            <a:r>
              <a:rPr lang="en-US" sz="1600" dirty="0"/>
              <a:t>develops policies and positions</a:t>
            </a:r>
          </a:p>
          <a:p>
            <a:pPr lvl="1"/>
            <a:r>
              <a:rPr lang="en-US" sz="1600" dirty="0"/>
              <a:t>provides insurance, financial and other benefits</a:t>
            </a:r>
          </a:p>
          <a:p>
            <a:pPr lvl="1"/>
            <a:r>
              <a:rPr lang="en-US" sz="1600" dirty="0"/>
              <a:t>undertakes national media relations</a:t>
            </a:r>
            <a:endParaRPr lang="en-CA" sz="1600" dirty="0"/>
          </a:p>
          <a:p>
            <a:r>
              <a:rPr lang="en-CA" sz="2000" b="1" dirty="0"/>
              <a:t>Research</a:t>
            </a:r>
          </a:p>
          <a:p>
            <a:pPr lvl="1"/>
            <a:r>
              <a:rPr lang="en-US" sz="1600" dirty="0"/>
              <a:t>monitors university enrollment</a:t>
            </a:r>
          </a:p>
          <a:p>
            <a:pPr lvl="1"/>
            <a:r>
              <a:rPr lang="en-US" sz="1600" dirty="0"/>
              <a:t>promotes diversity in the engineering profession</a:t>
            </a:r>
          </a:p>
          <a:p>
            <a:pPr lvl="1"/>
            <a:r>
              <a:rPr lang="en-US" sz="1600" dirty="0"/>
              <a:t>tracks </a:t>
            </a:r>
            <a:r>
              <a:rPr lang="en-US" sz="1600" dirty="0" smtClean="0"/>
              <a:t>labor </a:t>
            </a:r>
            <a:r>
              <a:rPr lang="en-US" sz="1600" dirty="0"/>
              <a:t>market trends</a:t>
            </a:r>
          </a:p>
          <a:p>
            <a:endParaRPr lang="en-CA" sz="1400" dirty="0"/>
          </a:p>
        </p:txBody>
      </p:sp>
      <p:sp>
        <p:nvSpPr>
          <p:cNvPr id="4" name="Footer Placeholder 3"/>
          <p:cNvSpPr>
            <a:spLocks noGrp="1"/>
          </p:cNvSpPr>
          <p:nvPr>
            <p:ph type="ftr" sz="quarter" idx="11"/>
          </p:nvPr>
        </p:nvSpPr>
        <p:spPr/>
        <p:txBody>
          <a:bodyPr/>
          <a:lstStyle/>
          <a:p>
            <a:r>
              <a:rPr lang="en-CA" dirty="0" smtClean="0"/>
              <a:t>CSI/ELG/SEG 2911</a:t>
            </a:r>
            <a:endParaRPr lang="en-CA" dirty="0"/>
          </a:p>
        </p:txBody>
      </p:sp>
      <p:sp>
        <p:nvSpPr>
          <p:cNvPr id="5" name="Slide Number Placeholder 4"/>
          <p:cNvSpPr>
            <a:spLocks noGrp="1"/>
          </p:cNvSpPr>
          <p:nvPr>
            <p:ph type="sldNum" sz="quarter" idx="12"/>
          </p:nvPr>
        </p:nvSpPr>
        <p:spPr/>
        <p:txBody>
          <a:bodyPr/>
          <a:lstStyle/>
          <a:p>
            <a:fld id="{01A1EBA5-1FAF-4D77-8150-DBD5B7DBDB3B}" type="slidenum">
              <a:rPr lang="en-CA" smtClean="0"/>
              <a:t>23</a:t>
            </a:fld>
            <a:endParaRPr lang="en-CA"/>
          </a:p>
        </p:txBody>
      </p:sp>
      <p:pic>
        <p:nvPicPr>
          <p:cNvPr id="6" name="Content Placeholder 6" descr="EngCan-logo.png"/>
          <p:cNvPicPr>
            <a:picLocks noChangeAspect="1"/>
          </p:cNvPicPr>
          <p:nvPr/>
        </p:nvPicPr>
        <p:blipFill>
          <a:blip r:embed="rId2"/>
          <a:stretch>
            <a:fillRect/>
          </a:stretch>
        </p:blipFill>
        <p:spPr bwMode="auto">
          <a:xfrm>
            <a:off x="5867400" y="6642"/>
            <a:ext cx="2520280" cy="869062"/>
          </a:xfrm>
          <a:prstGeom prst="rect">
            <a:avLst/>
          </a:prstGeom>
          <a:noFill/>
          <a:ln w="9525">
            <a:noFill/>
            <a:miter lim="800000"/>
            <a:headEnd/>
            <a:tailEnd/>
          </a:ln>
        </p:spPr>
      </p:pic>
    </p:spTree>
    <p:extLst>
      <p:ext uri="{BB962C8B-B14F-4D97-AF65-F5344CB8AC3E}">
        <p14:creationId xmlns:p14="http://schemas.microsoft.com/office/powerpoint/2010/main" val="2964737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CA" sz="3600" b="1" dirty="0" smtClean="0">
                <a:latin typeface="+mn-lt"/>
              </a:rPr>
              <a:t>General Interpretation of Code of Ethics</a:t>
            </a:r>
            <a:endParaRPr lang="fr-CA" sz="3600" b="1" dirty="0">
              <a:latin typeface="+mn-lt"/>
            </a:endParaRPr>
          </a:p>
        </p:txBody>
      </p:sp>
      <p:sp>
        <p:nvSpPr>
          <p:cNvPr id="3" name="Content Placeholder 2"/>
          <p:cNvSpPr>
            <a:spLocks noGrp="1"/>
          </p:cNvSpPr>
          <p:nvPr>
            <p:ph idx="1"/>
          </p:nvPr>
        </p:nvSpPr>
        <p:spPr>
          <a:xfrm>
            <a:off x="457200" y="1143000"/>
            <a:ext cx="8229600" cy="4983163"/>
          </a:xfrm>
        </p:spPr>
        <p:txBody>
          <a:bodyPr>
            <a:normAutofit fontScale="70000" lnSpcReduction="20000"/>
          </a:bodyPr>
          <a:lstStyle/>
          <a:p>
            <a:pPr algn="just"/>
            <a:r>
              <a:rPr lang="en-CA" b="1" dirty="0"/>
              <a:t>Protection of the Public and the </a:t>
            </a:r>
            <a:r>
              <a:rPr lang="en-CA" b="1" dirty="0" smtClean="0"/>
              <a:t>Environment</a:t>
            </a:r>
          </a:p>
          <a:p>
            <a:pPr lvl="1" algn="just"/>
            <a:r>
              <a:rPr lang="en-CA" dirty="0" smtClean="0"/>
              <a:t>Safety</a:t>
            </a:r>
            <a:r>
              <a:rPr lang="en-CA" dirty="0"/>
              <a:t>, health and welfare of the public and the protection of the environment. </a:t>
            </a:r>
            <a:endParaRPr lang="en-CA" dirty="0" smtClean="0"/>
          </a:p>
          <a:p>
            <a:pPr algn="just"/>
            <a:r>
              <a:rPr lang="en-CA" b="1" dirty="0"/>
              <a:t>Faithful Agents of Client and </a:t>
            </a:r>
            <a:r>
              <a:rPr lang="en-CA" b="1" dirty="0" smtClean="0"/>
              <a:t>Employers</a:t>
            </a:r>
          </a:p>
          <a:p>
            <a:pPr lvl="1" algn="just"/>
            <a:r>
              <a:rPr lang="en-CA" dirty="0"/>
              <a:t>Engineers shall act as faithful agents or trustees of their clients and employers with objectivity, fairness, and justice to all parties.</a:t>
            </a:r>
            <a:endParaRPr lang="en-CA" dirty="0" smtClean="0"/>
          </a:p>
          <a:p>
            <a:pPr algn="just"/>
            <a:r>
              <a:rPr lang="fr-CA" b="1" dirty="0" err="1"/>
              <a:t>Competence</a:t>
            </a:r>
            <a:r>
              <a:rPr lang="fr-CA" b="1" dirty="0"/>
              <a:t> and </a:t>
            </a:r>
            <a:r>
              <a:rPr lang="fr-CA" b="1" dirty="0" err="1" smtClean="0"/>
              <a:t>Knowledge</a:t>
            </a:r>
            <a:endParaRPr lang="fr-CA" b="1" dirty="0" smtClean="0"/>
          </a:p>
          <a:p>
            <a:pPr lvl="1" algn="just"/>
            <a:r>
              <a:rPr lang="en-CA" dirty="0"/>
              <a:t>Professional engineers shall offer services, advise on, or undertake engineering assignments only in areas of their competence by virtue of their training and experience. </a:t>
            </a:r>
            <a:endParaRPr lang="fr-CA" dirty="0" smtClean="0"/>
          </a:p>
          <a:p>
            <a:pPr algn="just"/>
            <a:r>
              <a:rPr lang="en-CA" b="1" dirty="0"/>
              <a:t>Fairness and Integrity in the </a:t>
            </a:r>
            <a:r>
              <a:rPr lang="en-CA" b="1" dirty="0" smtClean="0"/>
              <a:t>Workplace</a:t>
            </a:r>
          </a:p>
          <a:p>
            <a:pPr lvl="1" algn="just"/>
            <a:r>
              <a:rPr lang="en-CA" dirty="0"/>
              <a:t>Honesty, integrity, competence, devotion to service, and dedication to generally enhancing the quality of life are cornerstones of professional responsibility. </a:t>
            </a:r>
            <a:endParaRPr lang="en-CA" dirty="0" smtClean="0"/>
          </a:p>
          <a:p>
            <a:pPr algn="just"/>
            <a:r>
              <a:rPr lang="fr-CA" b="1" dirty="0"/>
              <a:t>Professional </a:t>
            </a:r>
            <a:r>
              <a:rPr lang="fr-CA" b="1" dirty="0" err="1"/>
              <a:t>Accountability</a:t>
            </a:r>
            <a:r>
              <a:rPr lang="fr-CA" b="1" dirty="0"/>
              <a:t> and </a:t>
            </a:r>
            <a:r>
              <a:rPr lang="fr-CA" b="1" dirty="0" smtClean="0"/>
              <a:t>Leadership</a:t>
            </a:r>
          </a:p>
          <a:p>
            <a:pPr lvl="1" algn="just"/>
            <a:r>
              <a:rPr lang="en-CA" dirty="0"/>
              <a:t>Engineers have a duty to practice in a careful and diligent manner and accept responsibility and be accountable for their actions. </a:t>
            </a:r>
            <a:endParaRPr lang="fr-CA" dirty="0" smtClean="0"/>
          </a:p>
          <a:p>
            <a:pPr marL="0" indent="0">
              <a:buNone/>
            </a:pPr>
            <a:endParaRPr lang="fr-CA" dirty="0"/>
          </a:p>
        </p:txBody>
      </p:sp>
      <p:sp>
        <p:nvSpPr>
          <p:cNvPr id="4" name="Slide Number Placeholder 3"/>
          <p:cNvSpPr>
            <a:spLocks noGrp="1"/>
          </p:cNvSpPr>
          <p:nvPr>
            <p:ph type="sldNum" sz="quarter" idx="12"/>
          </p:nvPr>
        </p:nvSpPr>
        <p:spPr/>
        <p:txBody>
          <a:bodyPr/>
          <a:lstStyle/>
          <a:p>
            <a:fld id="{01A1EBA5-1FAF-4D77-8150-DBD5B7DBDB3B}" type="slidenum">
              <a:rPr lang="en-CA" smtClean="0"/>
              <a:t>24</a:t>
            </a:fld>
            <a:endParaRPr lang="en-CA"/>
          </a:p>
        </p:txBody>
      </p:sp>
    </p:spTree>
    <p:extLst>
      <p:ext uri="{BB962C8B-B14F-4D97-AF65-F5344CB8AC3E}">
        <p14:creationId xmlns:p14="http://schemas.microsoft.com/office/powerpoint/2010/main" val="2337825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404664"/>
            <a:ext cx="8263706" cy="864096"/>
          </a:xfrm>
        </p:spPr>
        <p:txBody>
          <a:bodyPr>
            <a:normAutofit fontScale="90000"/>
          </a:bodyPr>
          <a:lstStyle/>
          <a:p>
            <a:pPr algn="l"/>
            <a:r>
              <a:rPr lang="en-US" sz="3600" b="1" dirty="0" smtClean="0"/>
              <a:t/>
            </a:r>
            <a:br>
              <a:rPr lang="en-US" sz="3600" b="1" dirty="0" smtClean="0"/>
            </a:br>
            <a:r>
              <a:rPr lang="en-US" sz="3600" b="1" dirty="0" smtClean="0"/>
              <a:t>Regulation R.R.O. 1990, Reg. 941</a:t>
            </a:r>
            <a:endParaRPr lang="en-US" sz="3600" b="1" dirty="0"/>
          </a:p>
        </p:txBody>
      </p:sp>
      <p:sp>
        <p:nvSpPr>
          <p:cNvPr id="3" name="Content Placeholder 2"/>
          <p:cNvSpPr>
            <a:spLocks noGrp="1"/>
          </p:cNvSpPr>
          <p:nvPr>
            <p:ph idx="1"/>
          </p:nvPr>
        </p:nvSpPr>
        <p:spPr>
          <a:xfrm>
            <a:off x="451634" y="1524000"/>
            <a:ext cx="8424936" cy="4495800"/>
          </a:xfrm>
        </p:spPr>
        <p:txBody>
          <a:bodyPr>
            <a:noAutofit/>
          </a:bodyPr>
          <a:lstStyle/>
          <a:p>
            <a:r>
              <a:rPr lang="en-US" sz="2400" dirty="0" smtClean="0"/>
              <a:t>The set of regulations created by Professional Engineers Ontario under the authority of the Professional Engineers Act</a:t>
            </a:r>
          </a:p>
          <a:p>
            <a:pPr lvl="1"/>
            <a:r>
              <a:rPr lang="en-US" sz="2400" dirty="0" smtClean="0">
                <a:hlinkClick r:id="rId3"/>
              </a:rPr>
              <a:t>https://www.ontario.ca/laws/regulation/900941</a:t>
            </a:r>
            <a:r>
              <a:rPr lang="en-US" sz="2400" dirty="0" smtClean="0"/>
              <a:t> </a:t>
            </a:r>
          </a:p>
          <a:p>
            <a:r>
              <a:rPr lang="en-US" sz="2400" dirty="0" smtClean="0"/>
              <a:t>Contains the Regulations and the By-Laws for Ontario</a:t>
            </a:r>
          </a:p>
          <a:p>
            <a:r>
              <a:rPr lang="en-US" sz="2400" dirty="0" smtClean="0"/>
              <a:t>Key Sections:</a:t>
            </a:r>
          </a:p>
          <a:p>
            <a:pPr lvl="1"/>
            <a:r>
              <a:rPr lang="en-US" sz="2400" dirty="0" smtClean="0"/>
              <a:t>Section 72 Professional Misconduct</a:t>
            </a:r>
          </a:p>
          <a:p>
            <a:pPr lvl="2"/>
            <a:r>
              <a:rPr lang="en-US" dirty="0" smtClean="0"/>
              <a:t>Defines Professional Misconduct</a:t>
            </a:r>
          </a:p>
          <a:p>
            <a:pPr lvl="1"/>
            <a:r>
              <a:rPr lang="en-US" sz="2400" dirty="0" smtClean="0"/>
              <a:t>Section 77 Code of Ethics</a:t>
            </a:r>
          </a:p>
          <a:p>
            <a:pPr lvl="2"/>
            <a:r>
              <a:rPr lang="en-US" dirty="0" smtClean="0"/>
              <a:t>Rules of personal conduct to guide the engineer</a:t>
            </a:r>
          </a:p>
          <a:p>
            <a:pPr lvl="1"/>
            <a:r>
              <a:rPr lang="en-US" sz="2400" dirty="0" smtClean="0"/>
              <a:t>We will look at these in detail in this lecture.</a:t>
            </a:r>
          </a:p>
        </p:txBody>
      </p:sp>
      <p:sp>
        <p:nvSpPr>
          <p:cNvPr id="4"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25</a:t>
            </a:fld>
            <a:endParaRPr lang="en-US" sz="1200" dirty="0">
              <a:solidFill>
                <a:srgbClr val="A69C95"/>
              </a:solidFill>
              <a:latin typeface="Arial" pitchFamily="34" charset="0"/>
              <a:cs typeface="Arial" pitchFamily="34" charset="0"/>
            </a:endParaRPr>
          </a:p>
        </p:txBody>
      </p:sp>
      <p:pic>
        <p:nvPicPr>
          <p:cNvPr id="5" name="Picture 4" descr="PEO.png"/>
          <p:cNvPicPr>
            <a:picLocks noChangeAspect="1"/>
          </p:cNvPicPr>
          <p:nvPr/>
        </p:nvPicPr>
        <p:blipFill>
          <a:blip r:embed="rId4"/>
          <a:stretch>
            <a:fillRect/>
          </a:stretch>
        </p:blipFill>
        <p:spPr>
          <a:xfrm>
            <a:off x="480209" y="149312"/>
            <a:ext cx="2491592" cy="761581"/>
          </a:xfrm>
          <a:prstGeom prst="rect">
            <a:avLst/>
          </a:prstGeom>
        </p:spPr>
      </p:pic>
    </p:spTree>
    <p:extLst>
      <p:ext uri="{BB962C8B-B14F-4D97-AF65-F5344CB8AC3E}">
        <p14:creationId xmlns:p14="http://schemas.microsoft.com/office/powerpoint/2010/main" val="374850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4632" cy="1295400"/>
          </a:xfrm>
        </p:spPr>
        <p:txBody>
          <a:bodyPr>
            <a:normAutofit/>
          </a:bodyPr>
          <a:lstStyle/>
          <a:p>
            <a:pPr algn="l"/>
            <a:r>
              <a:rPr lang="en-CA" sz="3600" b="1" dirty="0" smtClean="0"/>
              <a:t/>
            </a:r>
            <a:br>
              <a:rPr lang="en-CA" sz="3600" b="1" dirty="0" smtClean="0"/>
            </a:br>
            <a:r>
              <a:rPr lang="en-CA" sz="3600" b="1" dirty="0" smtClean="0"/>
              <a:t>Definition of </a:t>
            </a:r>
            <a:r>
              <a:rPr lang="en-CA" sz="3600" b="1" dirty="0"/>
              <a:t>P</a:t>
            </a:r>
            <a:r>
              <a:rPr lang="en-CA" sz="3600" b="1" dirty="0" smtClean="0"/>
              <a:t>rofessional Misconduct</a:t>
            </a:r>
            <a:endParaRPr lang="en-CA" sz="3600" b="1" dirty="0"/>
          </a:p>
        </p:txBody>
      </p:sp>
      <p:sp>
        <p:nvSpPr>
          <p:cNvPr id="3" name="Content Placeholder 2"/>
          <p:cNvSpPr>
            <a:spLocks noGrp="1"/>
          </p:cNvSpPr>
          <p:nvPr>
            <p:ph idx="1"/>
          </p:nvPr>
        </p:nvSpPr>
        <p:spPr>
          <a:xfrm>
            <a:off x="395536" y="1752600"/>
            <a:ext cx="8280920" cy="4572000"/>
          </a:xfrm>
        </p:spPr>
        <p:txBody>
          <a:bodyPr>
            <a:noAutofit/>
          </a:bodyPr>
          <a:lstStyle/>
          <a:p>
            <a:pPr algn="just"/>
            <a:r>
              <a:rPr lang="en-CA" sz="2400" b="1" dirty="0"/>
              <a:t>72. </a:t>
            </a:r>
            <a:r>
              <a:rPr lang="en-CA" sz="2400" dirty="0"/>
              <a:t>(1) In this section,</a:t>
            </a:r>
          </a:p>
          <a:p>
            <a:pPr algn="just">
              <a:buNone/>
            </a:pPr>
            <a:r>
              <a:rPr lang="en-CA" sz="2400" dirty="0" smtClean="0"/>
              <a:t>	</a:t>
            </a:r>
            <a:r>
              <a:rPr lang="en-CA" sz="2400" b="1" dirty="0" smtClean="0"/>
              <a:t>“</a:t>
            </a:r>
            <a:r>
              <a:rPr lang="en-CA" sz="2400" b="1" dirty="0"/>
              <a:t>harassment” </a:t>
            </a:r>
            <a:r>
              <a:rPr lang="en-CA" sz="2400" dirty="0"/>
              <a:t>means engaging in a course of vexatious comment or conduct that is known or ought reasonably to be known as unwelcome and that might reasonably be regarded as interfering in a professional engineering relationship</a:t>
            </a:r>
            <a:r>
              <a:rPr lang="en-CA" sz="2400" dirty="0" smtClean="0"/>
              <a:t>;</a:t>
            </a:r>
          </a:p>
          <a:p>
            <a:pPr algn="just">
              <a:buNone/>
            </a:pPr>
            <a:endParaRPr lang="en-CA" sz="2400" dirty="0"/>
          </a:p>
          <a:p>
            <a:pPr algn="just">
              <a:buNone/>
            </a:pPr>
            <a:r>
              <a:rPr lang="en-CA" sz="2400" dirty="0" smtClean="0"/>
              <a:t>	</a:t>
            </a:r>
            <a:r>
              <a:rPr lang="en-CA" sz="2400" b="1" dirty="0" smtClean="0"/>
              <a:t>“</a:t>
            </a:r>
            <a:r>
              <a:rPr lang="en-CA" sz="2400" b="1" dirty="0"/>
              <a:t>negligence” </a:t>
            </a:r>
            <a:r>
              <a:rPr lang="en-CA" sz="2400" dirty="0"/>
              <a:t>means an act or an omission in the carrying out of the work of a practitioner that constitutes a failure to </a:t>
            </a:r>
            <a:r>
              <a:rPr lang="en-CA" sz="2400" dirty="0" smtClean="0"/>
              <a:t>maintain the standards that a reasonable </a:t>
            </a:r>
            <a:r>
              <a:rPr lang="en-CA" sz="2400" dirty="0"/>
              <a:t>and prudent practitioner </a:t>
            </a:r>
            <a:r>
              <a:rPr lang="en-CA" sz="2400" dirty="0" smtClean="0"/>
              <a:t>would </a:t>
            </a:r>
            <a:r>
              <a:rPr lang="en-CA" sz="2400" dirty="0"/>
              <a:t>maintain in the circumstances.  R.R.O. 1990, Reg. 941, s. 72 (1); O. Reg. 657/00, s. 1 (1).</a:t>
            </a:r>
          </a:p>
          <a:p>
            <a:endParaRPr lang="en-CA" sz="2400" dirty="0"/>
          </a:p>
        </p:txBody>
      </p:sp>
      <p:sp>
        <p:nvSpPr>
          <p:cNvPr id="4"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26</a:t>
            </a:fld>
            <a:endParaRPr lang="en-US" sz="1200" dirty="0">
              <a:solidFill>
                <a:srgbClr val="A69C95"/>
              </a:solidFill>
              <a:latin typeface="Arial" pitchFamily="34" charset="0"/>
              <a:cs typeface="Arial" pitchFamily="34" charset="0"/>
            </a:endParaRPr>
          </a:p>
        </p:txBody>
      </p:sp>
      <p:pic>
        <p:nvPicPr>
          <p:cNvPr id="5" name="Picture 4" descr="PEO.png"/>
          <p:cNvPicPr>
            <a:picLocks noChangeAspect="1"/>
          </p:cNvPicPr>
          <p:nvPr/>
        </p:nvPicPr>
        <p:blipFill>
          <a:blip r:embed="rId3"/>
          <a:stretch>
            <a:fillRect/>
          </a:stretch>
        </p:blipFill>
        <p:spPr>
          <a:xfrm>
            <a:off x="480209" y="149312"/>
            <a:ext cx="2491592" cy="761581"/>
          </a:xfrm>
          <a:prstGeom prst="rect">
            <a:avLst/>
          </a:prstGeom>
        </p:spPr>
      </p:pic>
    </p:spTree>
    <p:extLst>
      <p:ext uri="{BB962C8B-B14F-4D97-AF65-F5344CB8AC3E}">
        <p14:creationId xmlns:p14="http://schemas.microsoft.com/office/powerpoint/2010/main" val="504254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5752"/>
            <a:ext cx="7774632" cy="1212048"/>
          </a:xfrm>
        </p:spPr>
        <p:txBody>
          <a:bodyPr>
            <a:normAutofit/>
          </a:bodyPr>
          <a:lstStyle/>
          <a:p>
            <a:r>
              <a:rPr lang="en-CA" sz="3600" b="1" dirty="0"/>
              <a:t/>
            </a:r>
            <a:br>
              <a:rPr lang="en-CA" sz="3600" b="1" dirty="0"/>
            </a:br>
            <a:r>
              <a:rPr lang="en-CA" sz="3600" b="1" dirty="0" smtClean="0"/>
              <a:t>Definition of Professional Misconduct</a:t>
            </a:r>
            <a:endParaRPr lang="en-CA" sz="3600" b="1" dirty="0"/>
          </a:p>
        </p:txBody>
      </p:sp>
      <p:sp>
        <p:nvSpPr>
          <p:cNvPr id="3" name="Content Placeholder 2"/>
          <p:cNvSpPr>
            <a:spLocks noGrp="1"/>
          </p:cNvSpPr>
          <p:nvPr>
            <p:ph idx="1"/>
          </p:nvPr>
        </p:nvSpPr>
        <p:spPr>
          <a:xfrm>
            <a:off x="395536" y="1600200"/>
            <a:ext cx="8208912" cy="4421088"/>
          </a:xfrm>
        </p:spPr>
        <p:txBody>
          <a:bodyPr>
            <a:normAutofit/>
          </a:bodyPr>
          <a:lstStyle/>
          <a:p>
            <a:pPr algn="just"/>
            <a:r>
              <a:rPr lang="en-CA" sz="2200" dirty="0" smtClean="0"/>
              <a:t>72.(2) For the purposes of the Act and this Regulation, </a:t>
            </a:r>
            <a:r>
              <a:rPr lang="en-CA" sz="2200" b="1" dirty="0" smtClean="0"/>
              <a:t>“professional misconduct” </a:t>
            </a:r>
            <a:r>
              <a:rPr lang="en-CA" sz="2200" dirty="0" smtClean="0"/>
              <a:t>means,</a:t>
            </a:r>
          </a:p>
          <a:p>
            <a:pPr algn="just">
              <a:buNone/>
            </a:pPr>
            <a:r>
              <a:rPr lang="en-CA" sz="2200" dirty="0" smtClean="0"/>
              <a:t>	(a) negligence,</a:t>
            </a:r>
          </a:p>
          <a:p>
            <a:pPr algn="just">
              <a:buNone/>
            </a:pPr>
            <a:r>
              <a:rPr lang="en-CA" sz="2200" dirty="0" smtClean="0"/>
              <a:t>	(b) failure to make reasonable provision for the safeguarding of life, health or property of a person who may be affected by the work for which the practitioner is responsible,</a:t>
            </a:r>
          </a:p>
          <a:p>
            <a:pPr algn="just">
              <a:buNone/>
            </a:pPr>
            <a:r>
              <a:rPr lang="en-CA" sz="2200" dirty="0" smtClean="0"/>
              <a:t>	(c) failure to act to correct or report a situation that the practitioner believes may endanger the safety or the welfare of the public,</a:t>
            </a:r>
          </a:p>
          <a:p>
            <a:pPr algn="just">
              <a:buNone/>
            </a:pPr>
            <a:r>
              <a:rPr lang="en-CA" sz="2200" dirty="0" smtClean="0"/>
              <a:t>	(d) failure to make responsible provision for complying with applicable statutes, regulations, standards, codes, by-laws and rules in connection with work being undertaken by or under the responsibility of the practitioner,</a:t>
            </a:r>
          </a:p>
          <a:p>
            <a:endParaRPr lang="en-CA" dirty="0"/>
          </a:p>
        </p:txBody>
      </p:sp>
      <p:sp>
        <p:nvSpPr>
          <p:cNvPr id="4"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27</a:t>
            </a:fld>
            <a:endParaRPr lang="en-US" sz="1200" dirty="0">
              <a:solidFill>
                <a:srgbClr val="A69C95"/>
              </a:solidFill>
              <a:latin typeface="Arial" pitchFamily="34" charset="0"/>
              <a:cs typeface="Arial" pitchFamily="34" charset="0"/>
            </a:endParaRPr>
          </a:p>
        </p:txBody>
      </p:sp>
      <p:pic>
        <p:nvPicPr>
          <p:cNvPr id="5" name="Picture 4" descr="PEO.png"/>
          <p:cNvPicPr>
            <a:picLocks noChangeAspect="1"/>
          </p:cNvPicPr>
          <p:nvPr/>
        </p:nvPicPr>
        <p:blipFill>
          <a:blip r:embed="rId3"/>
          <a:stretch>
            <a:fillRect/>
          </a:stretch>
        </p:blipFill>
        <p:spPr>
          <a:xfrm>
            <a:off x="480209" y="149312"/>
            <a:ext cx="2491592" cy="761581"/>
          </a:xfrm>
          <a:prstGeom prst="rect">
            <a:avLst/>
          </a:prstGeom>
        </p:spPr>
      </p:pic>
    </p:spTree>
    <p:extLst>
      <p:ext uri="{BB962C8B-B14F-4D97-AF65-F5344CB8AC3E}">
        <p14:creationId xmlns:p14="http://schemas.microsoft.com/office/powerpoint/2010/main" val="2018731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4632" cy="1219200"/>
          </a:xfrm>
        </p:spPr>
        <p:txBody>
          <a:bodyPr>
            <a:normAutofit/>
          </a:bodyPr>
          <a:lstStyle/>
          <a:p>
            <a:pPr algn="l"/>
            <a:r>
              <a:rPr lang="en-CA" sz="3600" b="1" dirty="0" smtClean="0"/>
              <a:t/>
            </a:r>
            <a:br>
              <a:rPr lang="en-CA" sz="3600" b="1" dirty="0" smtClean="0"/>
            </a:br>
            <a:r>
              <a:rPr lang="en-CA" sz="3600" b="1" dirty="0" smtClean="0"/>
              <a:t>Definition of Professional Misconduct</a:t>
            </a:r>
            <a:endParaRPr lang="en-CA" sz="3600" b="1" dirty="0"/>
          </a:p>
        </p:txBody>
      </p:sp>
      <p:sp>
        <p:nvSpPr>
          <p:cNvPr id="3" name="Content Placeholder 2"/>
          <p:cNvSpPr>
            <a:spLocks noGrp="1"/>
          </p:cNvSpPr>
          <p:nvPr>
            <p:ph idx="1"/>
          </p:nvPr>
        </p:nvSpPr>
        <p:spPr>
          <a:xfrm>
            <a:off x="395536" y="1524000"/>
            <a:ext cx="8280920" cy="5029200"/>
          </a:xfrm>
        </p:spPr>
        <p:txBody>
          <a:bodyPr>
            <a:normAutofit fontScale="55000" lnSpcReduction="20000"/>
          </a:bodyPr>
          <a:lstStyle/>
          <a:p>
            <a:pPr algn="just">
              <a:buNone/>
            </a:pPr>
            <a:r>
              <a:rPr lang="en-CA" dirty="0" smtClean="0"/>
              <a:t>	</a:t>
            </a:r>
            <a:r>
              <a:rPr lang="en-CA" sz="4400" dirty="0" smtClean="0"/>
              <a:t>(e) signing or sealing a final drawing, specification, plan, report or other document not actually prepared or checked by the practitioner,</a:t>
            </a:r>
          </a:p>
          <a:p>
            <a:pPr algn="just">
              <a:buNone/>
            </a:pPr>
            <a:r>
              <a:rPr lang="en-CA" sz="4400" dirty="0" smtClean="0"/>
              <a:t>	(f) failure of a practitioner to present clearly to the practitioner’s employer the consequences to be expected from a deviation proposed in work, if the professional engineering judgment of the practitioner is overruled by non-technical authority in cases where the practitioner is responsible for the technical adequacy of professional engineering work,</a:t>
            </a:r>
          </a:p>
          <a:p>
            <a:pPr algn="just">
              <a:buNone/>
            </a:pPr>
            <a:r>
              <a:rPr lang="en-CA" sz="4400" dirty="0" smtClean="0"/>
              <a:t>	(g) breach of the Act or regulations, other than an action that is solely a breach of the code of ethics,</a:t>
            </a:r>
          </a:p>
          <a:p>
            <a:pPr algn="just">
              <a:buNone/>
            </a:pPr>
            <a:r>
              <a:rPr lang="en-CA" sz="4400" dirty="0" smtClean="0"/>
              <a:t>	(h) undertaking work the practitioner is not competent to perform by virtue of the practitioner’s training and experience,</a:t>
            </a:r>
          </a:p>
          <a:p>
            <a:endParaRPr lang="en-CA" sz="3800" dirty="0"/>
          </a:p>
        </p:txBody>
      </p:sp>
      <p:sp>
        <p:nvSpPr>
          <p:cNvPr id="4"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28</a:t>
            </a:fld>
            <a:endParaRPr lang="en-US" sz="1200" dirty="0">
              <a:solidFill>
                <a:srgbClr val="A69C95"/>
              </a:solidFill>
              <a:latin typeface="Arial" pitchFamily="34" charset="0"/>
              <a:cs typeface="Arial" pitchFamily="34" charset="0"/>
            </a:endParaRPr>
          </a:p>
        </p:txBody>
      </p:sp>
      <p:pic>
        <p:nvPicPr>
          <p:cNvPr id="5" name="Picture 4" descr="PEO.png"/>
          <p:cNvPicPr>
            <a:picLocks noChangeAspect="1"/>
          </p:cNvPicPr>
          <p:nvPr/>
        </p:nvPicPr>
        <p:blipFill>
          <a:blip r:embed="rId3"/>
          <a:stretch>
            <a:fillRect/>
          </a:stretch>
        </p:blipFill>
        <p:spPr>
          <a:xfrm>
            <a:off x="480209" y="149312"/>
            <a:ext cx="2491592" cy="761581"/>
          </a:xfrm>
          <a:prstGeom prst="rect">
            <a:avLst/>
          </a:prstGeom>
        </p:spPr>
      </p:pic>
    </p:spTree>
    <p:extLst>
      <p:ext uri="{BB962C8B-B14F-4D97-AF65-F5344CB8AC3E}">
        <p14:creationId xmlns:p14="http://schemas.microsoft.com/office/powerpoint/2010/main" val="18566201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71450"/>
            <a:ext cx="7774632" cy="864096"/>
          </a:xfrm>
        </p:spPr>
        <p:txBody>
          <a:bodyPr>
            <a:normAutofit/>
          </a:bodyPr>
          <a:lstStyle/>
          <a:p>
            <a:r>
              <a:rPr lang="en-CA" sz="3600" b="1" dirty="0" smtClean="0"/>
              <a:t>Definition of Professional Misconduct</a:t>
            </a:r>
            <a:endParaRPr lang="en-CA" sz="3600" b="1" dirty="0"/>
          </a:p>
        </p:txBody>
      </p:sp>
      <p:sp>
        <p:nvSpPr>
          <p:cNvPr id="3" name="Content Placeholder 2"/>
          <p:cNvSpPr>
            <a:spLocks noGrp="1"/>
          </p:cNvSpPr>
          <p:nvPr>
            <p:ph idx="1"/>
          </p:nvPr>
        </p:nvSpPr>
        <p:spPr>
          <a:xfrm>
            <a:off x="395536" y="1020306"/>
            <a:ext cx="8208912" cy="5255096"/>
          </a:xfrm>
        </p:spPr>
        <p:txBody>
          <a:bodyPr>
            <a:normAutofit/>
          </a:bodyPr>
          <a:lstStyle/>
          <a:p>
            <a:pPr algn="just">
              <a:buNone/>
            </a:pPr>
            <a:r>
              <a:rPr lang="en-CA" sz="1600" dirty="0" smtClean="0"/>
              <a:t>	</a:t>
            </a:r>
            <a:r>
              <a:rPr lang="en-CA" sz="1800" dirty="0" smtClean="0"/>
              <a:t>(i) failure to </a:t>
            </a:r>
            <a:r>
              <a:rPr lang="en-CA" sz="1800" u="sng" dirty="0" smtClean="0"/>
              <a:t>make prompt, voluntary and complete disclosure </a:t>
            </a:r>
            <a:r>
              <a:rPr lang="en-CA" sz="1800" dirty="0" smtClean="0"/>
              <a:t>of an interest, direct or indirect, that might in any way be, or be construed as, prejudicial to the professional judgment of the practitioner in rendering service to the public, to an employer or to a client, and in particular, without limiting the generality of the foregoing, carrying out any of the following acts without making such a prior disclosure:</a:t>
            </a:r>
          </a:p>
          <a:p>
            <a:pPr lvl="1" algn="just">
              <a:buFont typeface="Courier New" panose="02070309020205020404" pitchFamily="49" charset="0"/>
              <a:buChar char="o"/>
            </a:pPr>
            <a:r>
              <a:rPr lang="en-CA" sz="1800" dirty="0" smtClean="0"/>
              <a:t>Accepting compensation in any form for a particular service from more than one party.</a:t>
            </a:r>
          </a:p>
          <a:p>
            <a:pPr lvl="1" algn="just">
              <a:buFont typeface="Courier New" panose="02070309020205020404" pitchFamily="49" charset="0"/>
              <a:buChar char="o"/>
            </a:pPr>
            <a:r>
              <a:rPr lang="en-CA" sz="1800" dirty="0" smtClean="0"/>
              <a:t>Submitting a tender or acting as a contractor in respect of work upon which the practitioner may be performing as a professional engineer.</a:t>
            </a:r>
          </a:p>
          <a:p>
            <a:pPr lvl="1" algn="just">
              <a:buFont typeface="Courier New" panose="02070309020205020404" pitchFamily="49" charset="0"/>
              <a:buChar char="o"/>
            </a:pPr>
            <a:r>
              <a:rPr lang="en-CA" sz="1800" dirty="0" smtClean="0"/>
              <a:t>Participating in the supply of material or equipment to be used by the employer or client of the practitioner.</a:t>
            </a:r>
          </a:p>
          <a:p>
            <a:pPr lvl="1" algn="just">
              <a:buFont typeface="Courier New" panose="02070309020205020404" pitchFamily="49" charset="0"/>
              <a:buChar char="o"/>
            </a:pPr>
            <a:r>
              <a:rPr lang="en-CA" sz="1800" dirty="0" smtClean="0"/>
              <a:t>Contracting in the practitioner’s own right to perform professional engineering services for other than the practitioner’s employer.</a:t>
            </a:r>
          </a:p>
          <a:p>
            <a:pPr lvl="1" algn="just">
              <a:buFont typeface="Courier New" panose="02070309020205020404" pitchFamily="49" charset="0"/>
              <a:buChar char="o"/>
            </a:pPr>
            <a:r>
              <a:rPr lang="en-CA" sz="1800" dirty="0" smtClean="0"/>
              <a:t>Expressing opinions or making statements concerning matters within the practice of professional engineering of public interest where the opinions or statements are inspired or paid for by other interests,</a:t>
            </a:r>
          </a:p>
          <a:p>
            <a:endParaRPr lang="en-CA" sz="600" dirty="0"/>
          </a:p>
        </p:txBody>
      </p:sp>
      <p:sp>
        <p:nvSpPr>
          <p:cNvPr id="4"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29</a:t>
            </a:fld>
            <a:endParaRPr lang="en-US" sz="1200" dirty="0">
              <a:solidFill>
                <a:srgbClr val="A69C95"/>
              </a:solidFill>
              <a:latin typeface="Arial" pitchFamily="34" charset="0"/>
              <a:cs typeface="Arial" pitchFamily="34" charset="0"/>
            </a:endParaRPr>
          </a:p>
        </p:txBody>
      </p:sp>
    </p:spTree>
    <p:extLst>
      <p:ext uri="{BB962C8B-B14F-4D97-AF65-F5344CB8AC3E}">
        <p14:creationId xmlns:p14="http://schemas.microsoft.com/office/powerpoint/2010/main" val="1052342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05794"/>
          </a:xfrm>
        </p:spPr>
        <p:txBody>
          <a:bodyPr>
            <a:normAutofit/>
          </a:bodyPr>
          <a:lstStyle/>
          <a:p>
            <a:pPr algn="l"/>
            <a:r>
              <a:rPr lang="en-CA" sz="3600" b="1" dirty="0" smtClean="0">
                <a:latin typeface="+mn-lt"/>
              </a:rPr>
              <a:t>Moral, Ethics, and Law</a:t>
            </a:r>
            <a:endParaRPr lang="fr-CA" sz="3600" b="1" dirty="0">
              <a:latin typeface="+mn-lt"/>
            </a:endParaRPr>
          </a:p>
        </p:txBody>
      </p:sp>
      <p:sp>
        <p:nvSpPr>
          <p:cNvPr id="3" name="Content Placeholder 2"/>
          <p:cNvSpPr>
            <a:spLocks noGrp="1"/>
          </p:cNvSpPr>
          <p:nvPr>
            <p:ph idx="1"/>
          </p:nvPr>
        </p:nvSpPr>
        <p:spPr>
          <a:xfrm>
            <a:off x="628650" y="1342769"/>
            <a:ext cx="7886700" cy="4834195"/>
          </a:xfrm>
        </p:spPr>
        <p:txBody>
          <a:bodyPr>
            <a:normAutofit/>
          </a:bodyPr>
          <a:lstStyle/>
          <a:p>
            <a:pPr algn="just"/>
            <a:r>
              <a:rPr lang="en-CA" sz="2800" b="1" dirty="0"/>
              <a:t>Morals</a:t>
            </a:r>
            <a:r>
              <a:rPr lang="en-CA" sz="2800" dirty="0"/>
              <a:t> refer to social conventions about right and wrong that are widely shared so that they become the basis for an established consensus. </a:t>
            </a:r>
            <a:endParaRPr lang="en-CA" sz="2800" dirty="0" smtClean="0"/>
          </a:p>
          <a:p>
            <a:pPr algn="just"/>
            <a:r>
              <a:rPr lang="en-CA" sz="2800" b="1" dirty="0"/>
              <a:t>Ethics</a:t>
            </a:r>
            <a:r>
              <a:rPr lang="en-CA" sz="2800" dirty="0"/>
              <a:t> comes from the Greek word “ethos” and is defined as the study of standards and codes of behavior expected of an individual by a group. </a:t>
            </a:r>
            <a:endParaRPr lang="en-CA" sz="2800" dirty="0" smtClean="0"/>
          </a:p>
          <a:p>
            <a:pPr algn="just"/>
            <a:r>
              <a:rPr lang="en-CA" sz="2800" b="1" dirty="0"/>
              <a:t>Law</a:t>
            </a:r>
            <a:r>
              <a:rPr lang="en-CA" sz="2800" dirty="0"/>
              <a:t> is a system of rules that tells what one can and cannot do. Laws are enforced by a set of institutions such as the police, courts, and lawmaking bodies. </a:t>
            </a:r>
            <a:endParaRPr lang="fr-CA" sz="2800" dirty="0"/>
          </a:p>
        </p:txBody>
      </p:sp>
    </p:spTree>
    <p:extLst>
      <p:ext uri="{BB962C8B-B14F-4D97-AF65-F5344CB8AC3E}">
        <p14:creationId xmlns:p14="http://schemas.microsoft.com/office/powerpoint/2010/main" val="2359049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067" y="177467"/>
            <a:ext cx="7774632" cy="864096"/>
          </a:xfrm>
        </p:spPr>
        <p:txBody>
          <a:bodyPr>
            <a:normAutofit/>
          </a:bodyPr>
          <a:lstStyle/>
          <a:p>
            <a:r>
              <a:rPr lang="en-CA" sz="3600" b="1" dirty="0" smtClean="0"/>
              <a:t>Definition of Professional Misconduct</a:t>
            </a:r>
            <a:endParaRPr lang="en-CA" sz="3600" b="1" dirty="0"/>
          </a:p>
        </p:txBody>
      </p:sp>
      <p:sp>
        <p:nvSpPr>
          <p:cNvPr id="3" name="Content Placeholder 2"/>
          <p:cNvSpPr>
            <a:spLocks noGrp="1"/>
          </p:cNvSpPr>
          <p:nvPr>
            <p:ph idx="1"/>
          </p:nvPr>
        </p:nvSpPr>
        <p:spPr>
          <a:xfrm>
            <a:off x="395536" y="914400"/>
            <a:ext cx="8208912" cy="5410200"/>
          </a:xfrm>
        </p:spPr>
        <p:txBody>
          <a:bodyPr>
            <a:normAutofit/>
          </a:bodyPr>
          <a:lstStyle/>
          <a:p>
            <a:pPr algn="just">
              <a:buNone/>
            </a:pPr>
            <a:r>
              <a:rPr lang="en-CA" sz="1800" dirty="0" smtClean="0"/>
              <a:t>	</a:t>
            </a:r>
            <a:r>
              <a:rPr lang="en-CA" sz="2000" dirty="0" smtClean="0">
                <a:solidFill>
                  <a:srgbClr val="C00000"/>
                </a:solidFill>
              </a:rPr>
              <a:t>(</a:t>
            </a:r>
            <a:r>
              <a:rPr lang="en-CA" sz="2000" dirty="0" smtClean="0"/>
              <a:t>j) conduct or an act relevant to the practice of professional engineering that, having regard to all the circumstances, would reasonably be regarded by the engineering profession as disgraceful, dishonourable or unprofessional,</a:t>
            </a:r>
          </a:p>
          <a:p>
            <a:pPr algn="just">
              <a:buNone/>
            </a:pPr>
            <a:r>
              <a:rPr lang="en-CA" sz="2000" dirty="0" smtClean="0"/>
              <a:t>	(k) failure by a practitioner to abide by the terms, conditions or limitations of the practitioner’s licence, provisional licence, limited licence, temporary licence or certificate,</a:t>
            </a:r>
          </a:p>
          <a:p>
            <a:pPr algn="just">
              <a:buNone/>
            </a:pPr>
            <a:r>
              <a:rPr lang="en-CA" sz="2000" dirty="0" smtClean="0"/>
              <a:t>	(l) failure to supply documents or information requested by an investigator acting under section 33 of the Act,</a:t>
            </a:r>
          </a:p>
          <a:p>
            <a:pPr algn="just">
              <a:buNone/>
            </a:pPr>
            <a:r>
              <a:rPr lang="en-CA" sz="2000" dirty="0" smtClean="0"/>
              <a:t>	(m) permitting, counselling or assisting a person who is not a practitioner to engage in the practice of professional engineering except as provided for in the Act or the regulations,</a:t>
            </a:r>
          </a:p>
          <a:p>
            <a:pPr algn="just">
              <a:buNone/>
            </a:pPr>
            <a:r>
              <a:rPr lang="en-CA" sz="2000" dirty="0" smtClean="0"/>
              <a:t>	(n) harassment.</a:t>
            </a:r>
          </a:p>
          <a:p>
            <a:pPr>
              <a:buNone/>
            </a:pPr>
            <a:r>
              <a:rPr lang="en-CA" sz="2000" dirty="0" smtClean="0"/>
              <a:t>	R.R.O. 1990, Reg. 941, s. 72 (2); O. Reg. 657/00, s. 1 (2); O. Reg. 13/03, s. 19.</a:t>
            </a:r>
          </a:p>
          <a:p>
            <a:endParaRPr lang="en-CA" sz="2000" dirty="0"/>
          </a:p>
        </p:txBody>
      </p:sp>
      <p:sp>
        <p:nvSpPr>
          <p:cNvPr id="4"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30</a:t>
            </a:fld>
            <a:endParaRPr lang="en-US" sz="1200" dirty="0">
              <a:solidFill>
                <a:srgbClr val="A69C95"/>
              </a:solidFill>
              <a:latin typeface="Arial" pitchFamily="34" charset="0"/>
              <a:cs typeface="Arial" pitchFamily="34" charset="0"/>
            </a:endParaRPr>
          </a:p>
        </p:txBody>
      </p:sp>
    </p:spTree>
    <p:extLst>
      <p:ext uri="{BB962C8B-B14F-4D97-AF65-F5344CB8AC3E}">
        <p14:creationId xmlns:p14="http://schemas.microsoft.com/office/powerpoint/2010/main" val="1615015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404664"/>
            <a:ext cx="7774632" cy="1271736"/>
          </a:xfrm>
        </p:spPr>
        <p:txBody>
          <a:bodyPr>
            <a:normAutofit/>
          </a:bodyPr>
          <a:lstStyle/>
          <a:p>
            <a:pPr algn="l"/>
            <a:r>
              <a:rPr lang="en-US" altLang="en-US" sz="2000" b="1" dirty="0" smtClean="0"/>
              <a:t>PEO Code of Ethics</a:t>
            </a:r>
            <a:r>
              <a:rPr lang="en-US" altLang="en-US" sz="3600" b="1" dirty="0" smtClean="0"/>
              <a:t/>
            </a:r>
            <a:br>
              <a:rPr lang="en-US" altLang="en-US" sz="3600" b="1" dirty="0" smtClean="0"/>
            </a:br>
            <a:r>
              <a:rPr lang="en-US" altLang="en-US" sz="3600" b="1" dirty="0" smtClean="0"/>
              <a:t>Stakeholders </a:t>
            </a:r>
          </a:p>
        </p:txBody>
      </p:sp>
      <p:sp>
        <p:nvSpPr>
          <p:cNvPr id="3" name="Content Placeholder 2"/>
          <p:cNvSpPr>
            <a:spLocks noGrp="1"/>
          </p:cNvSpPr>
          <p:nvPr>
            <p:ph idx="1"/>
          </p:nvPr>
        </p:nvSpPr>
        <p:spPr>
          <a:xfrm>
            <a:off x="457200" y="1931752"/>
            <a:ext cx="8229600" cy="4194411"/>
          </a:xfrm>
        </p:spPr>
        <p:txBody>
          <a:bodyPr>
            <a:normAutofit lnSpcReduction="10000"/>
          </a:bodyPr>
          <a:lstStyle/>
          <a:p>
            <a:r>
              <a:rPr lang="en-US" altLang="en-US" dirty="0" smtClean="0"/>
              <a:t>77.1 It is the duty of a practitioner</a:t>
            </a:r>
          </a:p>
          <a:p>
            <a:pPr lvl="1"/>
            <a:r>
              <a:rPr lang="en-US" altLang="en-US" dirty="0" smtClean="0"/>
              <a:t>to the public</a:t>
            </a:r>
          </a:p>
          <a:p>
            <a:pPr lvl="1"/>
            <a:r>
              <a:rPr lang="en-US" altLang="en-US" dirty="0" smtClean="0"/>
              <a:t>to the practitioner's employer</a:t>
            </a:r>
          </a:p>
          <a:p>
            <a:pPr lvl="1"/>
            <a:r>
              <a:rPr lang="en-US" altLang="en-US" dirty="0" smtClean="0"/>
              <a:t>to the practitioner's clients</a:t>
            </a:r>
          </a:p>
          <a:p>
            <a:pPr lvl="1"/>
            <a:r>
              <a:rPr lang="en-US" altLang="en-US" dirty="0" smtClean="0"/>
              <a:t>to other members of the practitioner's profession</a:t>
            </a:r>
          </a:p>
          <a:p>
            <a:pPr lvl="1"/>
            <a:r>
              <a:rPr lang="en-US" altLang="en-US" dirty="0" smtClean="0"/>
              <a:t>and to the practitioner</a:t>
            </a:r>
          </a:p>
          <a:p>
            <a:r>
              <a:rPr lang="en-US" altLang="en-US" dirty="0" smtClean="0"/>
              <a:t>to act at all times with</a:t>
            </a:r>
          </a:p>
          <a:p>
            <a:pPr lvl="1"/>
            <a:r>
              <a:rPr lang="en-US" altLang="en-US" dirty="0" smtClean="0"/>
              <a:t>…</a:t>
            </a:r>
          </a:p>
          <a:p>
            <a:endParaRPr lang="en-US" altLang="en-US" dirty="0" smtClean="0"/>
          </a:p>
        </p:txBody>
      </p:sp>
      <p:sp>
        <p:nvSpPr>
          <p:cNvPr id="6"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31</a:t>
            </a:fld>
            <a:endParaRPr lang="en-US" sz="1200" dirty="0">
              <a:solidFill>
                <a:srgbClr val="A69C95"/>
              </a:solidFill>
              <a:latin typeface="Arial" pitchFamily="34" charset="0"/>
              <a:cs typeface="Arial" pitchFamily="34" charset="0"/>
            </a:endParaRPr>
          </a:p>
        </p:txBody>
      </p:sp>
      <p:pic>
        <p:nvPicPr>
          <p:cNvPr id="5" name="Picture 4" descr="PEO.png"/>
          <p:cNvPicPr>
            <a:picLocks noChangeAspect="1"/>
          </p:cNvPicPr>
          <p:nvPr/>
        </p:nvPicPr>
        <p:blipFill>
          <a:blip r:embed="rId3"/>
          <a:stretch>
            <a:fillRect/>
          </a:stretch>
        </p:blipFill>
        <p:spPr>
          <a:xfrm>
            <a:off x="5695790" y="659741"/>
            <a:ext cx="2491592" cy="761581"/>
          </a:xfrm>
          <a:prstGeom prst="rect">
            <a:avLst/>
          </a:prstGeom>
        </p:spPr>
      </p:pic>
    </p:spTree>
    <p:extLst>
      <p:ext uri="{BB962C8B-B14F-4D97-AF65-F5344CB8AC3E}">
        <p14:creationId xmlns:p14="http://schemas.microsoft.com/office/powerpoint/2010/main" val="21335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404664"/>
            <a:ext cx="7774632" cy="864096"/>
          </a:xfrm>
        </p:spPr>
        <p:txBody>
          <a:bodyPr>
            <a:normAutofit fontScale="90000"/>
          </a:bodyPr>
          <a:lstStyle/>
          <a:p>
            <a:pPr algn="l"/>
            <a:r>
              <a:rPr lang="en-US" altLang="en-US" sz="2200" dirty="0" smtClean="0"/>
              <a:t>PEO Code of Ethics</a:t>
            </a:r>
            <a:br>
              <a:rPr lang="en-US" altLang="en-US" sz="2200" dirty="0" smtClean="0"/>
            </a:br>
            <a:r>
              <a:rPr lang="en-US" altLang="en-US" sz="4000" b="1" dirty="0" smtClean="0"/>
              <a:t>Core Duties</a:t>
            </a:r>
          </a:p>
        </p:txBody>
      </p:sp>
      <p:sp>
        <p:nvSpPr>
          <p:cNvPr id="3" name="Content Placeholder 2"/>
          <p:cNvSpPr>
            <a:spLocks noGrp="1"/>
          </p:cNvSpPr>
          <p:nvPr>
            <p:ph idx="1"/>
          </p:nvPr>
        </p:nvSpPr>
        <p:spPr>
          <a:xfrm>
            <a:off x="457200" y="1295400"/>
            <a:ext cx="8229600" cy="4830763"/>
          </a:xfrm>
        </p:spPr>
        <p:txBody>
          <a:bodyPr>
            <a:noAutofit/>
          </a:bodyPr>
          <a:lstStyle/>
          <a:p>
            <a:pPr>
              <a:defRPr/>
            </a:pPr>
            <a:r>
              <a:rPr lang="en-CA" sz="2400" dirty="0" smtClean="0">
                <a:ea typeface="+mn-ea"/>
              </a:rPr>
              <a:t>77.1. (continued) to act at all times with:</a:t>
            </a:r>
          </a:p>
          <a:p>
            <a:pPr marL="800100" lvl="1" indent="-342900">
              <a:buNone/>
              <a:defRPr/>
            </a:pPr>
            <a:r>
              <a:rPr lang="en-CA" sz="2400" dirty="0" err="1" smtClean="0">
                <a:ea typeface="+mn-ea"/>
              </a:rPr>
              <a:t>i</a:t>
            </a:r>
            <a:r>
              <a:rPr lang="en-CA" sz="2400" dirty="0" smtClean="0">
                <a:ea typeface="+mn-ea"/>
              </a:rPr>
              <a:t>. </a:t>
            </a:r>
            <a:r>
              <a:rPr lang="en-CA" sz="2400" u="sng" dirty="0" smtClean="0">
                <a:ea typeface="+mn-ea"/>
              </a:rPr>
              <a:t>fairness and loyalty </a:t>
            </a:r>
            <a:r>
              <a:rPr lang="en-CA" sz="2400" dirty="0" smtClean="0">
                <a:ea typeface="+mn-ea"/>
              </a:rPr>
              <a:t>to the practitioner's associates, employers, clients, subordinates and employees;</a:t>
            </a:r>
          </a:p>
          <a:p>
            <a:pPr lvl="1">
              <a:buNone/>
              <a:defRPr/>
            </a:pPr>
            <a:r>
              <a:rPr lang="en-CA" sz="2400" dirty="0" smtClean="0">
                <a:ea typeface="+mn-ea"/>
              </a:rPr>
              <a:t>ii. </a:t>
            </a:r>
            <a:r>
              <a:rPr lang="en-CA" sz="2400" u="sng" dirty="0" smtClean="0">
                <a:ea typeface="+mn-ea"/>
              </a:rPr>
              <a:t>fidelity to public needs</a:t>
            </a:r>
            <a:r>
              <a:rPr lang="en-CA" sz="2400" dirty="0" smtClean="0">
                <a:ea typeface="+mn-ea"/>
              </a:rPr>
              <a:t>;</a:t>
            </a:r>
          </a:p>
          <a:p>
            <a:pPr lvl="1">
              <a:buNone/>
              <a:defRPr/>
            </a:pPr>
            <a:r>
              <a:rPr lang="en-CA" sz="2400" dirty="0" smtClean="0">
                <a:ea typeface="+mn-ea"/>
              </a:rPr>
              <a:t>iii. </a:t>
            </a:r>
            <a:r>
              <a:rPr lang="en-CA" sz="2400" u="sng" dirty="0" smtClean="0">
                <a:ea typeface="+mn-ea"/>
              </a:rPr>
              <a:t>devotion to high ideals </a:t>
            </a:r>
            <a:r>
              <a:rPr lang="en-CA" sz="2400" dirty="0" smtClean="0">
                <a:ea typeface="+mn-ea"/>
              </a:rPr>
              <a:t>of personal honour and professional integrity;</a:t>
            </a:r>
          </a:p>
          <a:p>
            <a:pPr lvl="1">
              <a:buNone/>
              <a:defRPr/>
            </a:pPr>
            <a:r>
              <a:rPr lang="en-CA" sz="2400" dirty="0" smtClean="0">
                <a:ea typeface="+mn-ea"/>
              </a:rPr>
              <a:t>iv. </a:t>
            </a:r>
            <a:r>
              <a:rPr lang="en-CA" sz="2400" u="sng" dirty="0" smtClean="0">
                <a:ea typeface="+mn-ea"/>
              </a:rPr>
              <a:t>knowledge</a:t>
            </a:r>
            <a:r>
              <a:rPr lang="en-CA" sz="2400" dirty="0" smtClean="0">
                <a:ea typeface="+mn-ea"/>
              </a:rPr>
              <a:t> of developments in the area of professional engineering relevant to any services that are undertaken; and</a:t>
            </a:r>
          </a:p>
          <a:p>
            <a:pPr lvl="1">
              <a:buNone/>
              <a:defRPr/>
            </a:pPr>
            <a:r>
              <a:rPr lang="en-CA" sz="2400" dirty="0" smtClean="0">
                <a:ea typeface="+mn-ea"/>
              </a:rPr>
              <a:t>v. </a:t>
            </a:r>
            <a:r>
              <a:rPr lang="en-CA" sz="2400" u="sng" dirty="0" smtClean="0">
                <a:ea typeface="+mn-ea"/>
              </a:rPr>
              <a:t>competence</a:t>
            </a:r>
            <a:r>
              <a:rPr lang="en-CA" sz="2400" dirty="0" smtClean="0">
                <a:ea typeface="+mn-ea"/>
              </a:rPr>
              <a:t> in the performance of any professional engineering services that are undertaken.</a:t>
            </a:r>
          </a:p>
          <a:p>
            <a:pPr>
              <a:defRPr/>
            </a:pPr>
            <a:endParaRPr lang="en-US" sz="2800" dirty="0">
              <a:ea typeface="+mn-ea"/>
            </a:endParaRPr>
          </a:p>
        </p:txBody>
      </p:sp>
      <p:sp>
        <p:nvSpPr>
          <p:cNvPr id="6"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32</a:t>
            </a:fld>
            <a:endParaRPr lang="en-US" sz="1200" dirty="0">
              <a:solidFill>
                <a:srgbClr val="A69C95"/>
              </a:solidFill>
              <a:latin typeface="Arial" pitchFamily="34" charset="0"/>
              <a:cs typeface="Arial" pitchFamily="34" charset="0"/>
            </a:endParaRPr>
          </a:p>
        </p:txBody>
      </p:sp>
      <p:pic>
        <p:nvPicPr>
          <p:cNvPr id="5" name="Picture 4" descr="PEO.png"/>
          <p:cNvPicPr>
            <a:picLocks noChangeAspect="1"/>
          </p:cNvPicPr>
          <p:nvPr/>
        </p:nvPicPr>
        <p:blipFill>
          <a:blip r:embed="rId3"/>
          <a:stretch>
            <a:fillRect/>
          </a:stretch>
        </p:blipFill>
        <p:spPr>
          <a:xfrm>
            <a:off x="5867400" y="404664"/>
            <a:ext cx="2491592" cy="761581"/>
          </a:xfrm>
          <a:prstGeom prst="rect">
            <a:avLst/>
          </a:prstGeom>
        </p:spPr>
      </p:pic>
    </p:spTree>
    <p:extLst>
      <p:ext uri="{BB962C8B-B14F-4D97-AF65-F5344CB8AC3E}">
        <p14:creationId xmlns:p14="http://schemas.microsoft.com/office/powerpoint/2010/main" val="39988876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404664"/>
            <a:ext cx="7774632" cy="864096"/>
          </a:xfrm>
        </p:spPr>
        <p:txBody>
          <a:bodyPr>
            <a:normAutofit fontScale="90000"/>
          </a:bodyPr>
          <a:lstStyle/>
          <a:p>
            <a:pPr algn="l"/>
            <a:r>
              <a:rPr lang="en-US" altLang="en-US" sz="2200" dirty="0" smtClean="0"/>
              <a:t>PEO Code of Ethics</a:t>
            </a:r>
            <a:br>
              <a:rPr lang="en-US" altLang="en-US" sz="2200" dirty="0" smtClean="0"/>
            </a:br>
            <a:r>
              <a:rPr lang="en-US" altLang="en-US" sz="4000" b="1" dirty="0" smtClean="0"/>
              <a:t>Duty to Public  </a:t>
            </a:r>
          </a:p>
        </p:txBody>
      </p:sp>
      <p:sp>
        <p:nvSpPr>
          <p:cNvPr id="3" name="Content Placeholder 2"/>
          <p:cNvSpPr>
            <a:spLocks noGrp="1"/>
          </p:cNvSpPr>
          <p:nvPr>
            <p:ph idx="1"/>
          </p:nvPr>
        </p:nvSpPr>
        <p:spPr>
          <a:xfrm>
            <a:off x="457200" y="1600200"/>
            <a:ext cx="8229600" cy="4525963"/>
          </a:xfrm>
        </p:spPr>
        <p:txBody>
          <a:bodyPr>
            <a:normAutofit/>
          </a:bodyPr>
          <a:lstStyle/>
          <a:p>
            <a:r>
              <a:rPr lang="en-CA" altLang="en-US" sz="2800" dirty="0" smtClean="0"/>
              <a:t>77.2. A practitioner shall,</a:t>
            </a:r>
          </a:p>
          <a:p>
            <a:pPr lvl="1">
              <a:buNone/>
            </a:pPr>
            <a:r>
              <a:rPr lang="en-CA" altLang="en-US" dirty="0" err="1" smtClean="0"/>
              <a:t>i</a:t>
            </a:r>
            <a:r>
              <a:rPr lang="en-CA" altLang="en-US" dirty="0" smtClean="0"/>
              <a:t>. regard the practitioner's </a:t>
            </a:r>
            <a:r>
              <a:rPr lang="en-CA" altLang="en-US" u="sng" dirty="0" smtClean="0"/>
              <a:t>duty to public welfare as paramount</a:t>
            </a:r>
            <a:r>
              <a:rPr lang="en-CA" altLang="en-US" dirty="0" smtClean="0"/>
              <a:t>;</a:t>
            </a:r>
          </a:p>
          <a:p>
            <a:pPr lvl="1">
              <a:buNone/>
            </a:pPr>
            <a:r>
              <a:rPr lang="en-CA" altLang="en-US" dirty="0" smtClean="0">
                <a:solidFill>
                  <a:srgbClr val="006600"/>
                </a:solidFill>
              </a:rPr>
              <a:t>ii. endeavour at all times to </a:t>
            </a:r>
            <a:r>
              <a:rPr lang="en-CA" altLang="en-US" u="sng" dirty="0" smtClean="0">
                <a:solidFill>
                  <a:srgbClr val="006600"/>
                </a:solidFill>
              </a:rPr>
              <a:t>enhance the public regard for the practitioner's profession </a:t>
            </a:r>
            <a:r>
              <a:rPr lang="en-CA" altLang="en-US" dirty="0" smtClean="0">
                <a:solidFill>
                  <a:srgbClr val="006600"/>
                </a:solidFill>
              </a:rPr>
              <a:t>by</a:t>
            </a:r>
          </a:p>
          <a:p>
            <a:pPr lvl="2"/>
            <a:r>
              <a:rPr lang="en-CA" altLang="en-US" sz="2800" dirty="0" smtClean="0">
                <a:solidFill>
                  <a:srgbClr val="006600"/>
                </a:solidFill>
              </a:rPr>
              <a:t> extending the public knowledge thereof and</a:t>
            </a:r>
          </a:p>
          <a:p>
            <a:pPr lvl="2"/>
            <a:r>
              <a:rPr lang="en-CA" altLang="en-US" sz="2800" dirty="0" smtClean="0">
                <a:solidFill>
                  <a:srgbClr val="006600"/>
                </a:solidFill>
              </a:rPr>
              <a:t> discouraging untrue, unfair or exaggerated statements with respect to professional engineering;</a:t>
            </a:r>
          </a:p>
        </p:txBody>
      </p:sp>
      <p:sp>
        <p:nvSpPr>
          <p:cNvPr id="6"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33</a:t>
            </a:fld>
            <a:endParaRPr lang="en-US" sz="1200" dirty="0">
              <a:solidFill>
                <a:srgbClr val="A69C95"/>
              </a:solidFill>
              <a:latin typeface="Arial" pitchFamily="34" charset="0"/>
              <a:cs typeface="Arial" pitchFamily="34" charset="0"/>
            </a:endParaRPr>
          </a:p>
        </p:txBody>
      </p:sp>
      <p:pic>
        <p:nvPicPr>
          <p:cNvPr id="5" name="Picture 4" descr="PEO.png"/>
          <p:cNvPicPr>
            <a:picLocks noChangeAspect="1"/>
          </p:cNvPicPr>
          <p:nvPr/>
        </p:nvPicPr>
        <p:blipFill>
          <a:blip r:embed="rId3"/>
          <a:stretch>
            <a:fillRect/>
          </a:stretch>
        </p:blipFill>
        <p:spPr>
          <a:xfrm>
            <a:off x="5695790" y="388998"/>
            <a:ext cx="2491592" cy="761581"/>
          </a:xfrm>
          <a:prstGeom prst="rect">
            <a:avLst/>
          </a:prstGeom>
        </p:spPr>
      </p:pic>
    </p:spTree>
    <p:extLst>
      <p:ext uri="{BB962C8B-B14F-4D97-AF65-F5344CB8AC3E}">
        <p14:creationId xmlns:p14="http://schemas.microsoft.com/office/powerpoint/2010/main" val="10327655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548680"/>
            <a:ext cx="8191698" cy="864096"/>
          </a:xfrm>
        </p:spPr>
        <p:txBody>
          <a:bodyPr>
            <a:noAutofit/>
          </a:bodyPr>
          <a:lstStyle/>
          <a:p>
            <a:pPr algn="l"/>
            <a:r>
              <a:rPr lang="en-US" altLang="en-US" sz="2000" dirty="0" smtClean="0"/>
              <a:t>PEO Code of Ethics</a:t>
            </a:r>
            <a:r>
              <a:rPr lang="en-US" altLang="en-US" sz="3600" dirty="0" smtClean="0"/>
              <a:t/>
            </a:r>
            <a:br>
              <a:rPr lang="en-US" altLang="en-US" sz="3600" dirty="0" smtClean="0"/>
            </a:br>
            <a:r>
              <a:rPr lang="en-US" altLang="en-US" sz="3600" b="1" dirty="0" smtClean="0"/>
              <a:t>Truthfulness and Transparency   </a:t>
            </a:r>
          </a:p>
        </p:txBody>
      </p:sp>
      <p:sp>
        <p:nvSpPr>
          <p:cNvPr id="3" name="Content Placeholder 2"/>
          <p:cNvSpPr>
            <a:spLocks noGrp="1"/>
          </p:cNvSpPr>
          <p:nvPr>
            <p:ph idx="1"/>
          </p:nvPr>
        </p:nvSpPr>
        <p:spPr>
          <a:xfrm>
            <a:off x="457200" y="1600200"/>
            <a:ext cx="8229600" cy="4800600"/>
          </a:xfrm>
        </p:spPr>
        <p:txBody>
          <a:bodyPr>
            <a:noAutofit/>
          </a:bodyPr>
          <a:lstStyle/>
          <a:p>
            <a:pPr>
              <a:defRPr/>
            </a:pPr>
            <a:r>
              <a:rPr lang="en-US" sz="2800" dirty="0" smtClean="0">
                <a:ea typeface="+mn-ea"/>
              </a:rPr>
              <a:t>77.2. (continued) </a:t>
            </a:r>
            <a:r>
              <a:rPr lang="en-CA" sz="2800" dirty="0" smtClean="0">
                <a:ea typeface="+mn-ea"/>
              </a:rPr>
              <a:t>A practitioner shall</a:t>
            </a:r>
          </a:p>
          <a:p>
            <a:pPr lvl="1">
              <a:buNone/>
              <a:defRPr/>
            </a:pPr>
            <a:r>
              <a:rPr lang="en-CA" dirty="0" smtClean="0">
                <a:ea typeface="+mn-ea"/>
              </a:rPr>
              <a:t>iii. </a:t>
            </a:r>
            <a:r>
              <a:rPr lang="en-CA" u="sng" dirty="0" smtClean="0">
                <a:ea typeface="+mn-ea"/>
              </a:rPr>
              <a:t>Not express publicly</a:t>
            </a:r>
            <a:r>
              <a:rPr lang="en-CA" dirty="0" smtClean="0">
                <a:ea typeface="+mn-ea"/>
              </a:rPr>
              <a:t>, or while the practitioner is serving as a witness before a court, commission or other tribunal, opinions on professional engineering matters that are </a:t>
            </a:r>
            <a:r>
              <a:rPr lang="en-CA" u="sng" dirty="0" smtClean="0">
                <a:ea typeface="+mn-ea"/>
              </a:rPr>
              <a:t>not founded on adequate knowledge and honest conviction</a:t>
            </a:r>
            <a:r>
              <a:rPr lang="en-CA" dirty="0" smtClean="0">
                <a:ea typeface="+mn-ea"/>
              </a:rPr>
              <a:t>;</a:t>
            </a:r>
          </a:p>
          <a:p>
            <a:pPr lvl="1">
              <a:buNone/>
              <a:defRPr/>
            </a:pPr>
            <a:r>
              <a:rPr lang="en-CA" dirty="0" smtClean="0">
                <a:ea typeface="+mn-ea"/>
              </a:rPr>
              <a:t>iv. Endeavor to keep the practitioner's </a:t>
            </a:r>
            <a:r>
              <a:rPr lang="en-CA" u="sng" dirty="0" smtClean="0">
                <a:ea typeface="+mn-ea"/>
              </a:rPr>
              <a:t>licence</a:t>
            </a:r>
            <a:r>
              <a:rPr lang="en-CA" dirty="0" smtClean="0">
                <a:ea typeface="+mn-ea"/>
              </a:rPr>
              <a:t>, temporary licence, limited licence or certificate of authorization, as the case may be, </a:t>
            </a:r>
            <a:r>
              <a:rPr lang="en-CA" u="sng" dirty="0" smtClean="0">
                <a:ea typeface="+mn-ea"/>
              </a:rPr>
              <a:t>permanently displayed </a:t>
            </a:r>
            <a:r>
              <a:rPr lang="en-CA" dirty="0" smtClean="0">
                <a:ea typeface="+mn-ea"/>
              </a:rPr>
              <a:t>in the practitioner's place of business.</a:t>
            </a:r>
            <a:endParaRPr lang="en-CA" dirty="0">
              <a:ea typeface="+mn-ea"/>
            </a:endParaRPr>
          </a:p>
        </p:txBody>
      </p:sp>
      <p:sp>
        <p:nvSpPr>
          <p:cNvPr id="6"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34</a:t>
            </a:fld>
            <a:endParaRPr lang="en-US" sz="1200" dirty="0">
              <a:solidFill>
                <a:srgbClr val="A69C95"/>
              </a:solidFill>
              <a:latin typeface="Arial" pitchFamily="34" charset="0"/>
              <a:cs typeface="Arial" pitchFamily="34" charset="0"/>
            </a:endParaRPr>
          </a:p>
        </p:txBody>
      </p:sp>
      <p:pic>
        <p:nvPicPr>
          <p:cNvPr id="5" name="Picture 4" descr="PEO.png"/>
          <p:cNvPicPr>
            <a:picLocks noChangeAspect="1"/>
          </p:cNvPicPr>
          <p:nvPr/>
        </p:nvPicPr>
        <p:blipFill>
          <a:blip r:embed="rId3"/>
          <a:stretch>
            <a:fillRect/>
          </a:stretch>
        </p:blipFill>
        <p:spPr>
          <a:xfrm>
            <a:off x="6019800" y="208856"/>
            <a:ext cx="2491592" cy="761581"/>
          </a:xfrm>
          <a:prstGeom prst="rect">
            <a:avLst/>
          </a:prstGeom>
        </p:spPr>
      </p:pic>
    </p:spTree>
    <p:extLst>
      <p:ext uri="{BB962C8B-B14F-4D97-AF65-F5344CB8AC3E}">
        <p14:creationId xmlns:p14="http://schemas.microsoft.com/office/powerpoint/2010/main" val="1455770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548680"/>
            <a:ext cx="8479730" cy="864096"/>
          </a:xfrm>
        </p:spPr>
        <p:txBody>
          <a:bodyPr>
            <a:noAutofit/>
          </a:bodyPr>
          <a:lstStyle/>
          <a:p>
            <a:pPr algn="l"/>
            <a:r>
              <a:rPr lang="en-US" altLang="en-US" sz="2000" dirty="0" smtClean="0"/>
              <a:t>PEO Code of Ethics</a:t>
            </a:r>
            <a:r>
              <a:rPr lang="en-US" altLang="en-US" sz="3600" dirty="0" smtClean="0"/>
              <a:t/>
            </a:r>
            <a:br>
              <a:rPr lang="en-US" altLang="en-US" sz="3600" dirty="0" smtClean="0"/>
            </a:br>
            <a:r>
              <a:rPr lang="en-US" altLang="en-US" sz="3600" b="1" dirty="0" smtClean="0"/>
              <a:t>Duties to Employer </a:t>
            </a:r>
          </a:p>
        </p:txBody>
      </p:sp>
      <p:sp>
        <p:nvSpPr>
          <p:cNvPr id="3" name="Content Placeholder 2"/>
          <p:cNvSpPr>
            <a:spLocks noGrp="1"/>
          </p:cNvSpPr>
          <p:nvPr>
            <p:ph idx="1"/>
          </p:nvPr>
        </p:nvSpPr>
        <p:spPr/>
        <p:txBody>
          <a:bodyPr>
            <a:normAutofit/>
          </a:bodyPr>
          <a:lstStyle/>
          <a:p>
            <a:pPr>
              <a:defRPr/>
            </a:pPr>
            <a:r>
              <a:rPr lang="en-US" sz="2800" dirty="0" smtClean="0">
                <a:ea typeface="+mn-ea"/>
              </a:rPr>
              <a:t>77.3. A practitioner shall</a:t>
            </a:r>
          </a:p>
          <a:p>
            <a:pPr lvl="1">
              <a:defRPr/>
            </a:pPr>
            <a:r>
              <a:rPr lang="en-US" dirty="0" smtClean="0">
                <a:ea typeface="+mn-ea"/>
              </a:rPr>
              <a:t>act in professional engineering matters for practitioner’s employer as a </a:t>
            </a:r>
            <a:r>
              <a:rPr lang="en-US" u="sng" dirty="0" smtClean="0">
                <a:ea typeface="+mn-ea"/>
              </a:rPr>
              <a:t>faithful agent </a:t>
            </a:r>
            <a:r>
              <a:rPr lang="en-US" dirty="0" smtClean="0">
                <a:ea typeface="+mn-ea"/>
              </a:rPr>
              <a:t>or trustee and shall </a:t>
            </a:r>
          </a:p>
          <a:p>
            <a:pPr lvl="1">
              <a:defRPr/>
            </a:pPr>
            <a:r>
              <a:rPr lang="en-US" dirty="0" smtClean="0">
                <a:ea typeface="+mn-ea"/>
              </a:rPr>
              <a:t>regard as </a:t>
            </a:r>
            <a:r>
              <a:rPr lang="en-US" u="sng" dirty="0" smtClean="0">
                <a:ea typeface="+mn-ea"/>
              </a:rPr>
              <a:t>confidential information </a:t>
            </a:r>
            <a:r>
              <a:rPr lang="en-US" dirty="0" smtClean="0">
                <a:ea typeface="+mn-ea"/>
              </a:rPr>
              <a:t>obtained by the practitioner as to the business affairs, technical methods or processes of an employer and</a:t>
            </a:r>
          </a:p>
          <a:p>
            <a:pPr lvl="1">
              <a:defRPr/>
            </a:pPr>
            <a:r>
              <a:rPr lang="en-US" dirty="0" smtClean="0">
                <a:ea typeface="+mn-ea"/>
              </a:rPr>
              <a:t>avoid or disclose a </a:t>
            </a:r>
            <a:r>
              <a:rPr lang="en-US" u="sng" dirty="0" smtClean="0">
                <a:ea typeface="+mn-ea"/>
              </a:rPr>
              <a:t>conflict of interest </a:t>
            </a:r>
            <a:r>
              <a:rPr lang="en-US" dirty="0" smtClean="0">
                <a:ea typeface="+mn-ea"/>
              </a:rPr>
              <a:t>that might influence the practitioner's actions or judgment.</a:t>
            </a:r>
            <a:endParaRPr lang="en-US" dirty="0">
              <a:ea typeface="+mn-ea"/>
            </a:endParaRPr>
          </a:p>
        </p:txBody>
      </p:sp>
      <p:sp>
        <p:nvSpPr>
          <p:cNvPr id="6"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35</a:t>
            </a:fld>
            <a:endParaRPr lang="en-US" sz="1200" dirty="0">
              <a:solidFill>
                <a:srgbClr val="A69C95"/>
              </a:solidFill>
              <a:latin typeface="Arial" pitchFamily="34" charset="0"/>
              <a:cs typeface="Arial" pitchFamily="34" charset="0"/>
            </a:endParaRPr>
          </a:p>
        </p:txBody>
      </p:sp>
      <p:pic>
        <p:nvPicPr>
          <p:cNvPr id="5" name="Picture 4" descr="PEO.png"/>
          <p:cNvPicPr>
            <a:picLocks noChangeAspect="1"/>
          </p:cNvPicPr>
          <p:nvPr/>
        </p:nvPicPr>
        <p:blipFill>
          <a:blip r:embed="rId3"/>
          <a:stretch>
            <a:fillRect/>
          </a:stretch>
        </p:blipFill>
        <p:spPr>
          <a:xfrm>
            <a:off x="6019800" y="520105"/>
            <a:ext cx="2491592" cy="761581"/>
          </a:xfrm>
          <a:prstGeom prst="rect">
            <a:avLst/>
          </a:prstGeom>
        </p:spPr>
      </p:pic>
    </p:spTree>
    <p:extLst>
      <p:ext uri="{BB962C8B-B14F-4D97-AF65-F5344CB8AC3E}">
        <p14:creationId xmlns:p14="http://schemas.microsoft.com/office/powerpoint/2010/main" val="22614089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548680"/>
            <a:ext cx="8191698" cy="864096"/>
          </a:xfrm>
        </p:spPr>
        <p:txBody>
          <a:bodyPr>
            <a:noAutofit/>
          </a:bodyPr>
          <a:lstStyle/>
          <a:p>
            <a:pPr algn="l"/>
            <a:r>
              <a:rPr lang="en-US" altLang="en-US" sz="2000" dirty="0" smtClean="0"/>
              <a:t>PEO Code of Ethics</a:t>
            </a:r>
            <a:r>
              <a:rPr lang="en-US" altLang="en-US" sz="3600" dirty="0" smtClean="0"/>
              <a:t/>
            </a:r>
            <a:br>
              <a:rPr lang="en-US" altLang="en-US" sz="3600" dirty="0" smtClean="0"/>
            </a:br>
            <a:r>
              <a:rPr lang="en-US" altLang="en-US" sz="3600" b="1" dirty="0" smtClean="0"/>
              <a:t>Conflict of Interest </a:t>
            </a:r>
          </a:p>
        </p:txBody>
      </p:sp>
      <p:sp>
        <p:nvSpPr>
          <p:cNvPr id="3" name="Content Placeholder 2"/>
          <p:cNvSpPr>
            <a:spLocks noGrp="1"/>
          </p:cNvSpPr>
          <p:nvPr>
            <p:ph idx="1"/>
          </p:nvPr>
        </p:nvSpPr>
        <p:spPr/>
        <p:txBody>
          <a:bodyPr/>
          <a:lstStyle/>
          <a:p>
            <a:pPr algn="just">
              <a:defRPr/>
            </a:pPr>
            <a:r>
              <a:rPr lang="en-US" dirty="0" smtClean="0">
                <a:ea typeface="+mn-ea"/>
              </a:rPr>
              <a:t>77.4. A practitioner must </a:t>
            </a:r>
            <a:r>
              <a:rPr lang="en-US" u="sng" dirty="0" smtClean="0">
                <a:ea typeface="+mn-ea"/>
              </a:rPr>
              <a:t>disclose</a:t>
            </a:r>
            <a:r>
              <a:rPr lang="en-US" dirty="0" smtClean="0">
                <a:ea typeface="+mn-ea"/>
              </a:rPr>
              <a:t> immediately to the practitioner's client any </a:t>
            </a:r>
            <a:r>
              <a:rPr lang="en-US" u="sng" dirty="0" smtClean="0">
                <a:ea typeface="+mn-ea"/>
              </a:rPr>
              <a:t>interest, direct or indirect, that might be construed as prejudicial in any way </a:t>
            </a:r>
            <a:r>
              <a:rPr lang="en-US" dirty="0" smtClean="0">
                <a:ea typeface="+mn-ea"/>
              </a:rPr>
              <a:t>to the professional judgment of the practitioner in rendering service to the client.</a:t>
            </a:r>
            <a:endParaRPr lang="en-US" dirty="0">
              <a:ea typeface="+mn-ea"/>
            </a:endParaRPr>
          </a:p>
        </p:txBody>
      </p:sp>
      <p:sp>
        <p:nvSpPr>
          <p:cNvPr id="6"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36</a:t>
            </a:fld>
            <a:endParaRPr lang="en-US" sz="1200" dirty="0">
              <a:solidFill>
                <a:srgbClr val="A69C95"/>
              </a:solidFill>
              <a:latin typeface="Arial" pitchFamily="34" charset="0"/>
              <a:cs typeface="Arial" pitchFamily="34" charset="0"/>
            </a:endParaRPr>
          </a:p>
        </p:txBody>
      </p:sp>
      <p:pic>
        <p:nvPicPr>
          <p:cNvPr id="5" name="Picture 4" descr="PEO.png"/>
          <p:cNvPicPr>
            <a:picLocks noChangeAspect="1"/>
          </p:cNvPicPr>
          <p:nvPr/>
        </p:nvPicPr>
        <p:blipFill>
          <a:blip r:embed="rId3"/>
          <a:stretch>
            <a:fillRect/>
          </a:stretch>
        </p:blipFill>
        <p:spPr>
          <a:xfrm>
            <a:off x="5867400" y="457200"/>
            <a:ext cx="2491592" cy="761581"/>
          </a:xfrm>
          <a:prstGeom prst="rect">
            <a:avLst/>
          </a:prstGeom>
        </p:spPr>
      </p:pic>
    </p:spTree>
    <p:extLst>
      <p:ext uri="{BB962C8B-B14F-4D97-AF65-F5344CB8AC3E}">
        <p14:creationId xmlns:p14="http://schemas.microsoft.com/office/powerpoint/2010/main" val="42080776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404664"/>
            <a:ext cx="7774632" cy="864096"/>
          </a:xfrm>
        </p:spPr>
        <p:txBody>
          <a:bodyPr>
            <a:normAutofit fontScale="90000"/>
          </a:bodyPr>
          <a:lstStyle/>
          <a:p>
            <a:pPr algn="l"/>
            <a:r>
              <a:rPr lang="en-US" altLang="en-US" sz="2200" dirty="0" smtClean="0"/>
              <a:t>PEO Code of Ethics</a:t>
            </a:r>
            <a:br>
              <a:rPr lang="en-US" altLang="en-US" sz="2200" dirty="0" smtClean="0"/>
            </a:br>
            <a:r>
              <a:rPr lang="en-US" altLang="en-US" b="1" dirty="0" smtClean="0"/>
              <a:t>Moonlighting </a:t>
            </a:r>
          </a:p>
        </p:txBody>
      </p:sp>
      <p:sp>
        <p:nvSpPr>
          <p:cNvPr id="3" name="Content Placeholder 2"/>
          <p:cNvSpPr>
            <a:spLocks noGrp="1"/>
          </p:cNvSpPr>
          <p:nvPr>
            <p:ph idx="1"/>
          </p:nvPr>
        </p:nvSpPr>
        <p:spPr/>
        <p:txBody>
          <a:bodyPr>
            <a:normAutofit fontScale="92500" lnSpcReduction="10000"/>
          </a:bodyPr>
          <a:lstStyle/>
          <a:p>
            <a:r>
              <a:rPr lang="en-US" altLang="en-US" dirty="0" smtClean="0"/>
              <a:t>77.5. A practitioner who is an </a:t>
            </a:r>
            <a:r>
              <a:rPr lang="en-US" altLang="en-US" u="sng" dirty="0" smtClean="0"/>
              <a:t>employee-engineer </a:t>
            </a:r>
            <a:r>
              <a:rPr lang="en-US" altLang="en-US" dirty="0" smtClean="0"/>
              <a:t>and is </a:t>
            </a:r>
            <a:r>
              <a:rPr lang="en-US" altLang="en-US" u="sng" dirty="0" smtClean="0"/>
              <a:t>contracting</a:t>
            </a:r>
            <a:r>
              <a:rPr lang="en-US" altLang="en-US" dirty="0" smtClean="0"/>
              <a:t> in the practitioner's own name to perform professional engineering work for other than the practitioner's employer, must</a:t>
            </a:r>
          </a:p>
          <a:p>
            <a:pPr lvl="1"/>
            <a:r>
              <a:rPr lang="en-US" altLang="en-US" dirty="0" smtClean="0"/>
              <a:t>provide the practitioner's client with a written statement of the nature of the practitioner's status as an employee and the attendant limitations on the practitioner's services to the client, must</a:t>
            </a:r>
          </a:p>
          <a:p>
            <a:pPr lvl="1"/>
            <a:r>
              <a:rPr lang="en-US" altLang="en-US" dirty="0" smtClean="0"/>
              <a:t>satisfy the practitioner’s duty to the practitioner’s employer, and must</a:t>
            </a:r>
          </a:p>
          <a:p>
            <a:pPr lvl="1"/>
            <a:r>
              <a:rPr lang="en-US" altLang="en-US" dirty="0" smtClean="0"/>
              <a:t>inform the practitioner’s employer of the work.</a:t>
            </a:r>
          </a:p>
        </p:txBody>
      </p:sp>
      <p:sp>
        <p:nvSpPr>
          <p:cNvPr id="6"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37</a:t>
            </a:fld>
            <a:endParaRPr lang="en-US" sz="1200" dirty="0">
              <a:solidFill>
                <a:srgbClr val="A69C95"/>
              </a:solidFill>
              <a:latin typeface="Arial" pitchFamily="34" charset="0"/>
              <a:cs typeface="Arial" pitchFamily="34" charset="0"/>
            </a:endParaRPr>
          </a:p>
        </p:txBody>
      </p:sp>
      <p:pic>
        <p:nvPicPr>
          <p:cNvPr id="5" name="Picture 4" descr="PEO.png"/>
          <p:cNvPicPr>
            <a:picLocks noChangeAspect="1"/>
          </p:cNvPicPr>
          <p:nvPr/>
        </p:nvPicPr>
        <p:blipFill>
          <a:blip r:embed="rId3"/>
          <a:stretch>
            <a:fillRect/>
          </a:stretch>
        </p:blipFill>
        <p:spPr>
          <a:xfrm>
            <a:off x="5791200" y="404664"/>
            <a:ext cx="2491592" cy="761581"/>
          </a:xfrm>
          <a:prstGeom prst="rect">
            <a:avLst/>
          </a:prstGeom>
        </p:spPr>
      </p:pic>
    </p:spTree>
    <p:extLst>
      <p:ext uri="{BB962C8B-B14F-4D97-AF65-F5344CB8AC3E}">
        <p14:creationId xmlns:p14="http://schemas.microsoft.com/office/powerpoint/2010/main" val="33173717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404664"/>
            <a:ext cx="7774632" cy="864096"/>
          </a:xfrm>
        </p:spPr>
        <p:txBody>
          <a:bodyPr>
            <a:normAutofit fontScale="90000"/>
          </a:bodyPr>
          <a:lstStyle/>
          <a:p>
            <a:pPr algn="l"/>
            <a:r>
              <a:rPr lang="en-US" altLang="en-US" sz="2200" dirty="0" smtClean="0"/>
              <a:t>PEO Code of Ethics</a:t>
            </a:r>
            <a:br>
              <a:rPr lang="en-US" altLang="en-US" sz="2200" dirty="0" smtClean="0"/>
            </a:br>
            <a:r>
              <a:rPr lang="en-US" altLang="en-US" sz="4000" b="1" dirty="0" smtClean="0"/>
              <a:t>Cooperation </a:t>
            </a:r>
          </a:p>
        </p:txBody>
      </p:sp>
      <p:sp>
        <p:nvSpPr>
          <p:cNvPr id="3" name="Content Placeholder 2"/>
          <p:cNvSpPr>
            <a:spLocks noGrp="1"/>
          </p:cNvSpPr>
          <p:nvPr>
            <p:ph idx="1"/>
          </p:nvPr>
        </p:nvSpPr>
        <p:spPr/>
        <p:txBody>
          <a:bodyPr/>
          <a:lstStyle/>
          <a:p>
            <a:pPr algn="just">
              <a:defRPr/>
            </a:pPr>
            <a:r>
              <a:rPr lang="en-US" dirty="0" smtClean="0">
                <a:ea typeface="+mn-ea"/>
              </a:rPr>
              <a:t>77.6. A </a:t>
            </a:r>
            <a:r>
              <a:rPr lang="en-US" dirty="0">
                <a:ea typeface="+mn-ea"/>
              </a:rPr>
              <a:t>practitioner must co-operate in working with other professionals engaged on a project.</a:t>
            </a:r>
          </a:p>
        </p:txBody>
      </p:sp>
      <p:sp>
        <p:nvSpPr>
          <p:cNvPr id="6"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38</a:t>
            </a:fld>
            <a:endParaRPr lang="en-US" sz="1200" dirty="0">
              <a:solidFill>
                <a:srgbClr val="A69C95"/>
              </a:solidFill>
              <a:latin typeface="Arial" pitchFamily="34" charset="0"/>
              <a:cs typeface="Arial" pitchFamily="34" charset="0"/>
            </a:endParaRPr>
          </a:p>
        </p:txBody>
      </p:sp>
      <p:pic>
        <p:nvPicPr>
          <p:cNvPr id="5" name="Picture 4" descr="PEO.png"/>
          <p:cNvPicPr>
            <a:picLocks noChangeAspect="1"/>
          </p:cNvPicPr>
          <p:nvPr/>
        </p:nvPicPr>
        <p:blipFill>
          <a:blip r:embed="rId3"/>
          <a:stretch>
            <a:fillRect/>
          </a:stretch>
        </p:blipFill>
        <p:spPr>
          <a:xfrm>
            <a:off x="5791200" y="455921"/>
            <a:ext cx="2491592" cy="761581"/>
          </a:xfrm>
          <a:prstGeom prst="rect">
            <a:avLst/>
          </a:prstGeom>
        </p:spPr>
      </p:pic>
    </p:spTree>
    <p:extLst>
      <p:ext uri="{BB962C8B-B14F-4D97-AF65-F5344CB8AC3E}">
        <p14:creationId xmlns:p14="http://schemas.microsoft.com/office/powerpoint/2010/main" val="1402938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476672"/>
            <a:ext cx="8551738" cy="864096"/>
          </a:xfrm>
        </p:spPr>
        <p:txBody>
          <a:bodyPr>
            <a:noAutofit/>
          </a:bodyPr>
          <a:lstStyle/>
          <a:p>
            <a:pPr algn="l"/>
            <a:r>
              <a:rPr lang="en-US" altLang="en-US" sz="2000" dirty="0" smtClean="0"/>
              <a:t>PEO Code of Ethics</a:t>
            </a:r>
            <a:r>
              <a:rPr lang="en-US" altLang="en-US" sz="3600" dirty="0" smtClean="0"/>
              <a:t/>
            </a:r>
            <a:br>
              <a:rPr lang="en-US" altLang="en-US" sz="3600" dirty="0" smtClean="0"/>
            </a:br>
            <a:r>
              <a:rPr lang="en-US" altLang="en-US" sz="3600" b="1" dirty="0" smtClean="0">
                <a:latin typeface="+mn-lt"/>
              </a:rPr>
              <a:t>Duty to other Engineers </a:t>
            </a:r>
          </a:p>
        </p:txBody>
      </p:sp>
      <p:sp>
        <p:nvSpPr>
          <p:cNvPr id="3" name="Content Placeholder 2"/>
          <p:cNvSpPr>
            <a:spLocks noGrp="1"/>
          </p:cNvSpPr>
          <p:nvPr>
            <p:ph idx="1"/>
          </p:nvPr>
        </p:nvSpPr>
        <p:spPr/>
        <p:txBody>
          <a:bodyPr>
            <a:normAutofit/>
          </a:bodyPr>
          <a:lstStyle/>
          <a:p>
            <a:pPr>
              <a:defRPr/>
            </a:pPr>
            <a:r>
              <a:rPr lang="en-US" dirty="0" smtClean="0">
                <a:ea typeface="+mn-ea"/>
              </a:rPr>
              <a:t>77.7. A practitioner shall,</a:t>
            </a:r>
          </a:p>
          <a:p>
            <a:pPr lvl="1" algn="just">
              <a:buNone/>
              <a:defRPr/>
            </a:pPr>
            <a:r>
              <a:rPr lang="en-US" sz="2400" dirty="0" err="1" smtClean="0">
                <a:ea typeface="+mn-ea"/>
              </a:rPr>
              <a:t>i</a:t>
            </a:r>
            <a:r>
              <a:rPr lang="en-US" sz="2400" dirty="0" smtClean="0">
                <a:ea typeface="+mn-ea"/>
              </a:rPr>
              <a:t>. act towards other practitioners with </a:t>
            </a:r>
            <a:r>
              <a:rPr lang="en-US" sz="2400" u="sng" dirty="0" smtClean="0">
                <a:ea typeface="+mn-ea"/>
              </a:rPr>
              <a:t>courtesy and good faith,</a:t>
            </a:r>
          </a:p>
          <a:p>
            <a:pPr lvl="1" algn="just">
              <a:buNone/>
              <a:defRPr/>
            </a:pPr>
            <a:r>
              <a:rPr lang="en-US" sz="2400" dirty="0" smtClean="0">
                <a:ea typeface="+mn-ea"/>
              </a:rPr>
              <a:t>ii. </a:t>
            </a:r>
            <a:r>
              <a:rPr lang="en-US" sz="2400" u="sng" dirty="0" smtClean="0">
                <a:ea typeface="+mn-ea"/>
              </a:rPr>
              <a:t>not accept an engagement to review the work of another practitioner for the same employer except with the knowledge of the other practitioner </a:t>
            </a:r>
            <a:r>
              <a:rPr lang="en-US" sz="2400" dirty="0" smtClean="0">
                <a:ea typeface="+mn-ea"/>
              </a:rPr>
              <a:t>or except where the connection of the other practitioner with the work has been terminated,</a:t>
            </a:r>
          </a:p>
          <a:p>
            <a:pPr lvl="1" algn="just">
              <a:buNone/>
              <a:defRPr/>
            </a:pPr>
            <a:r>
              <a:rPr lang="en-US" sz="2400" dirty="0" smtClean="0">
                <a:ea typeface="+mn-ea"/>
              </a:rPr>
              <a:t>iii. </a:t>
            </a:r>
            <a:r>
              <a:rPr lang="en-US" sz="2400" u="sng" dirty="0" smtClean="0">
                <a:ea typeface="+mn-ea"/>
              </a:rPr>
              <a:t>not maliciously injure the reputation </a:t>
            </a:r>
            <a:r>
              <a:rPr lang="en-US" sz="2400" dirty="0" smtClean="0">
                <a:ea typeface="+mn-ea"/>
              </a:rPr>
              <a:t>or business of another practitioner;</a:t>
            </a:r>
          </a:p>
        </p:txBody>
      </p:sp>
      <p:sp>
        <p:nvSpPr>
          <p:cNvPr id="6"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39</a:t>
            </a:fld>
            <a:endParaRPr lang="en-US" sz="1200" dirty="0">
              <a:solidFill>
                <a:srgbClr val="A69C95"/>
              </a:solidFill>
              <a:latin typeface="Arial" pitchFamily="34" charset="0"/>
              <a:cs typeface="Arial" pitchFamily="34" charset="0"/>
            </a:endParaRPr>
          </a:p>
        </p:txBody>
      </p:sp>
      <p:pic>
        <p:nvPicPr>
          <p:cNvPr id="5" name="Picture 4" descr="PEO.png"/>
          <p:cNvPicPr>
            <a:picLocks noChangeAspect="1"/>
          </p:cNvPicPr>
          <p:nvPr/>
        </p:nvPicPr>
        <p:blipFill>
          <a:blip r:embed="rId3"/>
          <a:stretch>
            <a:fillRect/>
          </a:stretch>
        </p:blipFill>
        <p:spPr>
          <a:xfrm>
            <a:off x="6019800" y="476672"/>
            <a:ext cx="2491592" cy="761581"/>
          </a:xfrm>
          <a:prstGeom prst="rect">
            <a:avLst/>
          </a:prstGeom>
        </p:spPr>
      </p:pic>
    </p:spTree>
    <p:extLst>
      <p:ext uri="{BB962C8B-B14F-4D97-AF65-F5344CB8AC3E}">
        <p14:creationId xmlns:p14="http://schemas.microsoft.com/office/powerpoint/2010/main" val="3029590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55221"/>
          </a:xfrm>
        </p:spPr>
        <p:txBody>
          <a:bodyPr>
            <a:normAutofit/>
          </a:bodyPr>
          <a:lstStyle/>
          <a:p>
            <a:r>
              <a:rPr lang="en-CA" sz="3200" b="1" dirty="0" smtClean="0">
                <a:latin typeface="+mn-lt"/>
              </a:rPr>
              <a:t>Evolution of Morals and Ethics</a:t>
            </a:r>
            <a:endParaRPr lang="fr-CA" sz="3200" b="1" dirty="0">
              <a:latin typeface="+mn-lt"/>
            </a:endParaRPr>
          </a:p>
        </p:txBody>
      </p:sp>
      <p:sp>
        <p:nvSpPr>
          <p:cNvPr id="3" name="Content Placeholder 2"/>
          <p:cNvSpPr>
            <a:spLocks noGrp="1"/>
          </p:cNvSpPr>
          <p:nvPr>
            <p:ph idx="1"/>
          </p:nvPr>
        </p:nvSpPr>
        <p:spPr>
          <a:xfrm>
            <a:off x="628650" y="1037969"/>
            <a:ext cx="7886700" cy="5138995"/>
          </a:xfrm>
        </p:spPr>
        <p:txBody>
          <a:bodyPr>
            <a:normAutofit fontScale="77500" lnSpcReduction="20000"/>
          </a:bodyPr>
          <a:lstStyle/>
          <a:p>
            <a:pPr algn="just"/>
            <a:r>
              <a:rPr lang="en-CA" dirty="0"/>
              <a:t>In Western history, much of what is known about formal moral reasoning generally began with the ancient Greeks, especially with the philosophers Socrates (470–399 </a:t>
            </a:r>
            <a:r>
              <a:rPr lang="en-CA" dirty="0" err="1"/>
              <a:t>bc</a:t>
            </a:r>
            <a:r>
              <a:rPr lang="en-CA" dirty="0"/>
              <a:t>), Plato (427–347 </a:t>
            </a:r>
            <a:r>
              <a:rPr lang="en-CA" dirty="0" err="1"/>
              <a:t>bc</a:t>
            </a:r>
            <a:r>
              <a:rPr lang="en-CA" dirty="0"/>
              <a:t>), and Aristotle (384–322 </a:t>
            </a:r>
            <a:r>
              <a:rPr lang="en-CA" dirty="0" err="1"/>
              <a:t>bc</a:t>
            </a:r>
            <a:r>
              <a:rPr lang="en-CA" dirty="0"/>
              <a:t>). </a:t>
            </a:r>
            <a:endParaRPr lang="en-CA" dirty="0" smtClean="0"/>
          </a:p>
          <a:p>
            <a:pPr algn="just"/>
            <a:r>
              <a:rPr lang="en-CA" dirty="0"/>
              <a:t>Socrates argued that there was only one true moral code, and it was simple: “No person should ever willingly do evil”. Socrates never wrote down any of his philosophy. </a:t>
            </a:r>
            <a:endParaRPr lang="en-CA" dirty="0" smtClean="0"/>
          </a:p>
          <a:p>
            <a:pPr algn="just"/>
            <a:r>
              <a:rPr lang="en-CA" dirty="0" smtClean="0"/>
              <a:t>His student, Plato </a:t>
            </a:r>
            <a:r>
              <a:rPr lang="en-CA" dirty="0"/>
              <a:t>was the first professional philosopher in the West. He established a school of philosophy called the Academy, where the word academic comes from</a:t>
            </a:r>
            <a:r>
              <a:rPr lang="en-CA" dirty="0" smtClean="0"/>
              <a:t>.</a:t>
            </a:r>
          </a:p>
          <a:p>
            <a:pPr algn="just"/>
            <a:r>
              <a:rPr lang="en-CA" dirty="0"/>
              <a:t>Aristotle, on the other hand, focused on the moral character of the individual, which prepares them for ethical challenges.</a:t>
            </a:r>
            <a:endParaRPr lang="fr-CA" dirty="0"/>
          </a:p>
        </p:txBody>
      </p:sp>
    </p:spTree>
    <p:extLst>
      <p:ext uri="{BB962C8B-B14F-4D97-AF65-F5344CB8AC3E}">
        <p14:creationId xmlns:p14="http://schemas.microsoft.com/office/powerpoint/2010/main" val="35925238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476672"/>
            <a:ext cx="8263706" cy="864096"/>
          </a:xfrm>
        </p:spPr>
        <p:txBody>
          <a:bodyPr>
            <a:noAutofit/>
          </a:bodyPr>
          <a:lstStyle/>
          <a:p>
            <a:pPr algn="l">
              <a:defRPr/>
            </a:pPr>
            <a:r>
              <a:rPr lang="en-US" sz="2000" dirty="0" smtClean="0">
                <a:ea typeface="+mj-ea"/>
              </a:rPr>
              <a:t>PEO Code of Ethics</a:t>
            </a:r>
            <a:r>
              <a:rPr lang="en-US" dirty="0" smtClean="0">
                <a:ea typeface="+mj-ea"/>
              </a:rPr>
              <a:t/>
            </a:r>
            <a:br>
              <a:rPr lang="en-US" dirty="0" smtClean="0">
                <a:ea typeface="+mj-ea"/>
              </a:rPr>
            </a:br>
            <a:r>
              <a:rPr lang="en-US" sz="3600" b="1" dirty="0" smtClean="0">
                <a:ea typeface="+mj-ea"/>
              </a:rPr>
              <a:t>Duty to Other Engineers </a:t>
            </a:r>
            <a:endParaRPr lang="en-US" sz="3600" b="1" dirty="0">
              <a:ea typeface="+mj-ea"/>
            </a:endParaRPr>
          </a:p>
        </p:txBody>
      </p:sp>
      <p:sp>
        <p:nvSpPr>
          <p:cNvPr id="3" name="Content Placeholder 2"/>
          <p:cNvSpPr>
            <a:spLocks noGrp="1"/>
          </p:cNvSpPr>
          <p:nvPr>
            <p:ph idx="1"/>
          </p:nvPr>
        </p:nvSpPr>
        <p:spPr/>
        <p:txBody>
          <a:bodyPr>
            <a:noAutofit/>
          </a:bodyPr>
          <a:lstStyle/>
          <a:p>
            <a:pPr>
              <a:defRPr/>
            </a:pPr>
            <a:r>
              <a:rPr lang="en-US" sz="2400" dirty="0" smtClean="0">
                <a:ea typeface="+mn-ea"/>
              </a:rPr>
              <a:t>77.7 (continued) A practitioner shall,</a:t>
            </a:r>
          </a:p>
          <a:p>
            <a:pPr lvl="1">
              <a:buNone/>
              <a:defRPr/>
            </a:pPr>
            <a:r>
              <a:rPr lang="en-US" sz="2400" dirty="0" smtClean="0">
                <a:ea typeface="+mn-ea"/>
              </a:rPr>
              <a:t>iv. </a:t>
            </a:r>
            <a:r>
              <a:rPr lang="en-US" sz="2400" u="sng" dirty="0" smtClean="0">
                <a:ea typeface="+mn-ea"/>
              </a:rPr>
              <a:t>not</a:t>
            </a:r>
            <a:r>
              <a:rPr lang="en-US" sz="2400" dirty="0" smtClean="0">
                <a:ea typeface="+mn-ea"/>
              </a:rPr>
              <a:t> attempt to gain an advantage over other practitioners by </a:t>
            </a:r>
            <a:r>
              <a:rPr lang="en-US" sz="2400" u="sng" dirty="0" smtClean="0">
                <a:ea typeface="+mn-ea"/>
              </a:rPr>
              <a:t>paying or accepting a commission </a:t>
            </a:r>
            <a:r>
              <a:rPr lang="en-US" sz="2400" dirty="0" smtClean="0">
                <a:ea typeface="+mn-ea"/>
              </a:rPr>
              <a:t>in securing professional engineering work, and</a:t>
            </a:r>
          </a:p>
          <a:p>
            <a:pPr lvl="1">
              <a:buNone/>
              <a:defRPr/>
            </a:pPr>
            <a:r>
              <a:rPr lang="en-US" sz="2400" dirty="0" smtClean="0">
                <a:ea typeface="+mn-ea"/>
              </a:rPr>
              <a:t>v. </a:t>
            </a:r>
            <a:r>
              <a:rPr lang="en-US" sz="2400" u="sng" dirty="0" smtClean="0">
                <a:ea typeface="+mn-ea"/>
              </a:rPr>
              <a:t>give proper credit </a:t>
            </a:r>
            <a:r>
              <a:rPr lang="en-US" sz="2400" dirty="0" smtClean="0">
                <a:ea typeface="+mn-ea"/>
              </a:rPr>
              <a:t>for engineering work,</a:t>
            </a:r>
          </a:p>
          <a:p>
            <a:pPr lvl="1">
              <a:buNone/>
              <a:defRPr/>
            </a:pPr>
            <a:r>
              <a:rPr lang="en-US" sz="2400" dirty="0" smtClean="0">
                <a:ea typeface="+mn-ea"/>
              </a:rPr>
              <a:t>	uphold the principle of </a:t>
            </a:r>
            <a:r>
              <a:rPr lang="en-US" sz="2400" u="sng" dirty="0" smtClean="0">
                <a:ea typeface="+mn-ea"/>
              </a:rPr>
              <a:t>adequate compensation for engineering work,</a:t>
            </a:r>
          </a:p>
          <a:p>
            <a:pPr lvl="1">
              <a:buNone/>
              <a:defRPr/>
            </a:pPr>
            <a:r>
              <a:rPr lang="en-US" sz="2400" dirty="0" smtClean="0">
                <a:ea typeface="+mn-ea"/>
              </a:rPr>
              <a:t>	provide opportunity for professional development and </a:t>
            </a:r>
            <a:r>
              <a:rPr lang="en-US" sz="2400" u="sng" dirty="0" smtClean="0">
                <a:ea typeface="+mn-ea"/>
              </a:rPr>
              <a:t>advancement of the practitioner's associates </a:t>
            </a:r>
            <a:r>
              <a:rPr lang="en-US" sz="2400" dirty="0" smtClean="0">
                <a:ea typeface="+mn-ea"/>
              </a:rPr>
              <a:t>and subordinates, and</a:t>
            </a:r>
          </a:p>
          <a:p>
            <a:pPr lvl="1">
              <a:buNone/>
              <a:defRPr/>
            </a:pPr>
            <a:r>
              <a:rPr lang="en-US" sz="2400" dirty="0" smtClean="0">
                <a:ea typeface="+mn-ea"/>
              </a:rPr>
              <a:t>	extend the effectiveness of the profession through the </a:t>
            </a:r>
            <a:r>
              <a:rPr lang="en-US" sz="2400" u="sng" dirty="0" smtClean="0">
                <a:ea typeface="+mn-ea"/>
              </a:rPr>
              <a:t>interchange of engineering information </a:t>
            </a:r>
            <a:r>
              <a:rPr lang="en-US" sz="2400" dirty="0" smtClean="0">
                <a:ea typeface="+mn-ea"/>
              </a:rPr>
              <a:t>and experience.</a:t>
            </a:r>
            <a:endParaRPr lang="en-US" sz="2400" dirty="0">
              <a:ea typeface="+mn-ea"/>
            </a:endParaRPr>
          </a:p>
        </p:txBody>
      </p:sp>
      <p:sp>
        <p:nvSpPr>
          <p:cNvPr id="6"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40</a:t>
            </a:fld>
            <a:endParaRPr lang="en-US" sz="1200" dirty="0">
              <a:solidFill>
                <a:srgbClr val="A69C95"/>
              </a:solidFill>
              <a:latin typeface="Arial" pitchFamily="34" charset="0"/>
              <a:cs typeface="Arial" pitchFamily="34" charset="0"/>
            </a:endParaRPr>
          </a:p>
        </p:txBody>
      </p:sp>
      <p:pic>
        <p:nvPicPr>
          <p:cNvPr id="5" name="Picture 4" descr="PEO.png"/>
          <p:cNvPicPr>
            <a:picLocks noChangeAspect="1"/>
          </p:cNvPicPr>
          <p:nvPr/>
        </p:nvPicPr>
        <p:blipFill>
          <a:blip r:embed="rId3"/>
          <a:stretch>
            <a:fillRect/>
          </a:stretch>
        </p:blipFill>
        <p:spPr>
          <a:xfrm>
            <a:off x="6019800" y="514772"/>
            <a:ext cx="2491592" cy="761581"/>
          </a:xfrm>
          <a:prstGeom prst="rect">
            <a:avLst/>
          </a:prstGeom>
        </p:spPr>
      </p:pic>
    </p:spTree>
    <p:extLst>
      <p:ext uri="{BB962C8B-B14F-4D97-AF65-F5344CB8AC3E}">
        <p14:creationId xmlns:p14="http://schemas.microsoft.com/office/powerpoint/2010/main" val="33876383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98376"/>
            <a:ext cx="8583613" cy="914400"/>
          </a:xfrm>
        </p:spPr>
        <p:txBody>
          <a:bodyPr>
            <a:noAutofit/>
          </a:bodyPr>
          <a:lstStyle/>
          <a:p>
            <a:pPr algn="l"/>
            <a:r>
              <a:rPr lang="en-CA" altLang="en-US" sz="2000" dirty="0" smtClean="0"/>
              <a:t>PEO Code of Ethics</a:t>
            </a:r>
            <a:r>
              <a:rPr lang="en-CA" altLang="en-US" dirty="0" smtClean="0"/>
              <a:t/>
            </a:r>
            <a:br>
              <a:rPr lang="en-CA" altLang="en-US" dirty="0" smtClean="0"/>
            </a:br>
            <a:r>
              <a:rPr lang="en-CA" altLang="en-US" sz="3600" b="1" dirty="0" smtClean="0"/>
              <a:t>Honour and Duty to Report</a:t>
            </a:r>
          </a:p>
        </p:txBody>
      </p:sp>
      <p:sp>
        <p:nvSpPr>
          <p:cNvPr id="3" name="Content Placeholder 2"/>
          <p:cNvSpPr>
            <a:spLocks noGrp="1"/>
          </p:cNvSpPr>
          <p:nvPr>
            <p:ph idx="1"/>
          </p:nvPr>
        </p:nvSpPr>
        <p:spPr>
          <a:xfrm>
            <a:off x="457200" y="1739702"/>
            <a:ext cx="8229600" cy="4386461"/>
          </a:xfrm>
        </p:spPr>
        <p:txBody>
          <a:bodyPr>
            <a:normAutofit fontScale="92500"/>
          </a:bodyPr>
          <a:lstStyle/>
          <a:p>
            <a:pPr>
              <a:defRPr/>
            </a:pPr>
            <a:r>
              <a:rPr lang="en-US" dirty="0" smtClean="0">
                <a:ea typeface="+mn-ea"/>
              </a:rPr>
              <a:t>77.8</a:t>
            </a:r>
            <a:r>
              <a:rPr lang="en-CA" dirty="0" smtClean="0">
                <a:ea typeface="+mn-ea"/>
              </a:rPr>
              <a:t>. A practitioner shall maintain the honour and integrity of the practitioner's profession and without fear or favour </a:t>
            </a:r>
            <a:r>
              <a:rPr lang="en-CA" u="sng" dirty="0" smtClean="0">
                <a:ea typeface="+mn-ea"/>
              </a:rPr>
              <a:t>expose before the proper tribunals unprofessional, dishonest or unethical conduct </a:t>
            </a:r>
            <a:r>
              <a:rPr lang="en-CA" dirty="0" smtClean="0">
                <a:ea typeface="+mn-ea"/>
              </a:rPr>
              <a:t>by any other practitioner.</a:t>
            </a:r>
          </a:p>
          <a:p>
            <a:pPr>
              <a:defRPr/>
            </a:pPr>
            <a:r>
              <a:rPr lang="en-US" dirty="0" smtClean="0">
                <a:ea typeface="+mn-ea"/>
              </a:rPr>
              <a:t>R.R.O</a:t>
            </a:r>
            <a:r>
              <a:rPr lang="en-US" dirty="0">
                <a:ea typeface="+mn-ea"/>
              </a:rPr>
              <a:t>. 1990, Reg. 941, s. 77; O. Reg. 48/92, s. 1</a:t>
            </a:r>
            <a:r>
              <a:rPr lang="en-US" dirty="0" smtClean="0">
                <a:ea typeface="+mn-ea"/>
              </a:rPr>
              <a:t>.</a:t>
            </a:r>
          </a:p>
          <a:p>
            <a:pPr marL="0" indent="0">
              <a:buNone/>
              <a:defRPr/>
            </a:pPr>
            <a:endParaRPr lang="en-US" dirty="0" smtClean="0">
              <a:ea typeface="+mn-ea"/>
            </a:endParaRPr>
          </a:p>
          <a:p>
            <a:pPr>
              <a:defRPr/>
            </a:pPr>
            <a:r>
              <a:rPr lang="en-US" dirty="0" smtClean="0">
                <a:ea typeface="+mn-ea"/>
                <a:hlinkClick r:id="rId3"/>
              </a:rPr>
              <a:t>http://peo.on.ca/index.php?ci_id=1815&amp;la_id=1</a:t>
            </a:r>
            <a:endParaRPr lang="en-US" dirty="0" smtClean="0">
              <a:ea typeface="+mn-ea"/>
            </a:endParaRPr>
          </a:p>
          <a:p>
            <a:pPr>
              <a:defRPr/>
            </a:pPr>
            <a:endParaRPr lang="en-US" dirty="0">
              <a:ea typeface="+mn-ea"/>
            </a:endParaRPr>
          </a:p>
          <a:p>
            <a:pPr>
              <a:defRPr/>
            </a:pPr>
            <a:endParaRPr lang="en-US" dirty="0">
              <a:ea typeface="+mn-ea"/>
            </a:endParaRPr>
          </a:p>
        </p:txBody>
      </p:sp>
      <p:sp>
        <p:nvSpPr>
          <p:cNvPr id="6"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41</a:t>
            </a:fld>
            <a:endParaRPr lang="en-US" sz="1200" dirty="0">
              <a:solidFill>
                <a:srgbClr val="A69C95"/>
              </a:solidFill>
              <a:latin typeface="Arial" pitchFamily="34" charset="0"/>
              <a:cs typeface="Arial" pitchFamily="34" charset="0"/>
            </a:endParaRPr>
          </a:p>
        </p:txBody>
      </p:sp>
      <p:pic>
        <p:nvPicPr>
          <p:cNvPr id="5" name="Picture 4" descr="PEO.png"/>
          <p:cNvPicPr>
            <a:picLocks noChangeAspect="1"/>
          </p:cNvPicPr>
          <p:nvPr/>
        </p:nvPicPr>
        <p:blipFill>
          <a:blip r:embed="rId4"/>
          <a:stretch>
            <a:fillRect/>
          </a:stretch>
        </p:blipFill>
        <p:spPr>
          <a:xfrm>
            <a:off x="6019800" y="482710"/>
            <a:ext cx="2491592" cy="761581"/>
          </a:xfrm>
          <a:prstGeom prst="rect">
            <a:avLst/>
          </a:prstGeom>
        </p:spPr>
      </p:pic>
    </p:spTree>
    <p:extLst>
      <p:ext uri="{BB962C8B-B14F-4D97-AF65-F5344CB8AC3E}">
        <p14:creationId xmlns:p14="http://schemas.microsoft.com/office/powerpoint/2010/main" val="6992625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0975"/>
            <a:ext cx="8474968" cy="914400"/>
          </a:xfrm>
        </p:spPr>
        <p:txBody>
          <a:bodyPr>
            <a:noAutofit/>
          </a:bodyPr>
          <a:lstStyle/>
          <a:p>
            <a:pPr algn="l"/>
            <a:r>
              <a:rPr lang="en-CA" altLang="en-US" sz="3600" b="1" dirty="0" smtClean="0"/>
              <a:t>Ethics versus Misconduct</a:t>
            </a:r>
          </a:p>
        </p:txBody>
      </p:sp>
      <p:sp>
        <p:nvSpPr>
          <p:cNvPr id="3" name="Content Placeholder 2"/>
          <p:cNvSpPr>
            <a:spLocks noGrp="1"/>
          </p:cNvSpPr>
          <p:nvPr>
            <p:ph idx="1"/>
          </p:nvPr>
        </p:nvSpPr>
        <p:spPr>
          <a:xfrm>
            <a:off x="395536" y="1219200"/>
            <a:ext cx="8424936" cy="4658072"/>
          </a:xfrm>
        </p:spPr>
        <p:txBody>
          <a:bodyPr>
            <a:normAutofit/>
          </a:bodyPr>
          <a:lstStyle/>
          <a:p>
            <a:pPr>
              <a:defRPr/>
            </a:pPr>
            <a:r>
              <a:rPr lang="en-US" sz="2800" dirty="0" smtClean="0">
                <a:ea typeface="+mn-ea"/>
              </a:rPr>
              <a:t>A Code of Ethics defines lines you </a:t>
            </a:r>
            <a:r>
              <a:rPr lang="en-US" sz="2800" u="sng" dirty="0" smtClean="0">
                <a:ea typeface="+mn-ea"/>
              </a:rPr>
              <a:t>should not </a:t>
            </a:r>
            <a:r>
              <a:rPr lang="en-US" sz="2800" dirty="0" smtClean="0">
                <a:ea typeface="+mn-ea"/>
              </a:rPr>
              <a:t>cross</a:t>
            </a:r>
          </a:p>
          <a:p>
            <a:pPr>
              <a:defRPr/>
            </a:pPr>
            <a:r>
              <a:rPr lang="en-US" sz="2800" dirty="0" smtClean="0">
                <a:ea typeface="+mn-ea"/>
              </a:rPr>
              <a:t>Misconduct define the lines you </a:t>
            </a:r>
            <a:r>
              <a:rPr lang="en-US" sz="2800" u="sng" dirty="0" smtClean="0">
                <a:ea typeface="+mn-ea"/>
              </a:rPr>
              <a:t>must not</a:t>
            </a:r>
            <a:r>
              <a:rPr lang="en-US" sz="2800" dirty="0" smtClean="0">
                <a:ea typeface="+mn-ea"/>
              </a:rPr>
              <a:t> cross.</a:t>
            </a:r>
          </a:p>
          <a:p>
            <a:pPr>
              <a:defRPr/>
            </a:pPr>
            <a:r>
              <a:rPr lang="en-US" sz="2800" dirty="0" smtClean="0">
                <a:ea typeface="+mn-ea"/>
              </a:rPr>
              <a:t>In general, Codes of Ethics go beyond what is required of the law</a:t>
            </a:r>
          </a:p>
          <a:p>
            <a:pPr lvl="1">
              <a:defRPr/>
            </a:pPr>
            <a:r>
              <a:rPr lang="en-US" dirty="0" smtClean="0">
                <a:ea typeface="+mn-ea"/>
              </a:rPr>
              <a:t>Conversely, just because something is not illegal does not make it </a:t>
            </a:r>
            <a:r>
              <a:rPr lang="en-US" dirty="0" smtClean="0">
                <a:ea typeface="+mn-ea"/>
              </a:rPr>
              <a:t>right.</a:t>
            </a:r>
            <a:endParaRPr lang="en-US" dirty="0" smtClean="0">
              <a:ea typeface="+mn-ea"/>
            </a:endParaRPr>
          </a:p>
          <a:p>
            <a:pPr>
              <a:defRPr/>
            </a:pPr>
            <a:r>
              <a:rPr lang="en-US" sz="2800" dirty="0" smtClean="0">
                <a:ea typeface="+mn-ea"/>
              </a:rPr>
              <a:t>Respecting the Code of Ethics protects you</a:t>
            </a:r>
          </a:p>
          <a:p>
            <a:pPr lvl="1">
              <a:defRPr/>
            </a:pPr>
            <a:r>
              <a:rPr lang="en-US" dirty="0" smtClean="0">
                <a:ea typeface="+mn-ea"/>
              </a:rPr>
              <a:t>If you respect the code of ethics you are free of misconduct</a:t>
            </a:r>
            <a:endParaRPr lang="en-US" dirty="0">
              <a:ea typeface="+mn-ea"/>
            </a:endParaRPr>
          </a:p>
          <a:p>
            <a:pPr>
              <a:defRPr/>
            </a:pPr>
            <a:endParaRPr lang="en-US" dirty="0">
              <a:ea typeface="+mn-ea"/>
            </a:endParaRPr>
          </a:p>
        </p:txBody>
      </p:sp>
      <p:sp>
        <p:nvSpPr>
          <p:cNvPr id="6"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42</a:t>
            </a:fld>
            <a:endParaRPr lang="en-US" sz="1200" dirty="0">
              <a:solidFill>
                <a:srgbClr val="A69C95"/>
              </a:solidFill>
              <a:latin typeface="Arial" pitchFamily="34" charset="0"/>
              <a:cs typeface="Arial" pitchFamily="34" charset="0"/>
            </a:endParaRPr>
          </a:p>
        </p:txBody>
      </p:sp>
    </p:spTree>
    <p:extLst>
      <p:ext uri="{BB962C8B-B14F-4D97-AF65-F5344CB8AC3E}">
        <p14:creationId xmlns:p14="http://schemas.microsoft.com/office/powerpoint/2010/main" val="11815987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75"/>
            <a:ext cx="8402960" cy="914400"/>
          </a:xfrm>
        </p:spPr>
        <p:txBody>
          <a:bodyPr>
            <a:noAutofit/>
          </a:bodyPr>
          <a:lstStyle/>
          <a:p>
            <a:pPr algn="l"/>
            <a:r>
              <a:rPr lang="en-CA" altLang="en-US" sz="3600" b="1" dirty="0" smtClean="0"/>
              <a:t>Ethics versus Misconduct</a:t>
            </a:r>
          </a:p>
        </p:txBody>
      </p:sp>
      <p:sp>
        <p:nvSpPr>
          <p:cNvPr id="3" name="Content Placeholder 2"/>
          <p:cNvSpPr>
            <a:spLocks noGrp="1"/>
          </p:cNvSpPr>
          <p:nvPr>
            <p:ph idx="1"/>
          </p:nvPr>
        </p:nvSpPr>
        <p:spPr>
          <a:xfrm>
            <a:off x="395536" y="914400"/>
            <a:ext cx="8424936" cy="1524000"/>
          </a:xfrm>
        </p:spPr>
        <p:txBody>
          <a:bodyPr>
            <a:normAutofit/>
          </a:bodyPr>
          <a:lstStyle/>
          <a:p>
            <a:pPr algn="just">
              <a:defRPr/>
            </a:pPr>
            <a:r>
              <a:rPr lang="en-US" sz="2800" dirty="0" smtClean="0"/>
              <a:t>This table shows the relationships between the code of ethics (R77) and the definition of professional misconduct (R72)</a:t>
            </a:r>
          </a:p>
          <a:p>
            <a:pPr marL="0" indent="0">
              <a:buNone/>
              <a:defRPr/>
            </a:pPr>
            <a:endParaRPr lang="en-US" sz="2400" dirty="0">
              <a:ea typeface="+mn-ea"/>
            </a:endParaRPr>
          </a:p>
          <a:p>
            <a:pPr>
              <a:defRPr/>
            </a:pPr>
            <a:endParaRPr lang="en-US" dirty="0">
              <a:ea typeface="+mn-ea"/>
            </a:endParaRPr>
          </a:p>
        </p:txBody>
      </p:sp>
      <p:sp>
        <p:nvSpPr>
          <p:cNvPr id="6"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43</a:t>
            </a:fld>
            <a:endParaRPr lang="en-US" sz="1200" dirty="0">
              <a:solidFill>
                <a:srgbClr val="A69C95"/>
              </a:solidFill>
              <a:latin typeface="Arial" pitchFamily="34" charset="0"/>
              <a:cs typeface="Arial" pitchFamily="34" charset="0"/>
            </a:endParaRPr>
          </a:p>
        </p:txBody>
      </p:sp>
      <p:pic>
        <p:nvPicPr>
          <p:cNvPr id="7" name="Picture 3"/>
          <p:cNvPicPr>
            <a:picLocks noChangeAspect="1" noChangeArrowheads="1"/>
          </p:cNvPicPr>
          <p:nvPr/>
        </p:nvPicPr>
        <p:blipFill>
          <a:blip r:embed="rId3"/>
          <a:srcRect/>
          <a:stretch>
            <a:fillRect/>
          </a:stretch>
        </p:blipFill>
        <p:spPr bwMode="auto">
          <a:xfrm>
            <a:off x="142875" y="2438400"/>
            <a:ext cx="8867776" cy="4106317"/>
          </a:xfrm>
          <a:prstGeom prst="rect">
            <a:avLst/>
          </a:prstGeom>
          <a:noFill/>
          <a:ln w="9525">
            <a:noFill/>
            <a:miter lim="800000"/>
            <a:headEnd/>
            <a:tailEnd/>
          </a:ln>
        </p:spPr>
      </p:pic>
    </p:spTree>
    <p:extLst>
      <p:ext uri="{BB962C8B-B14F-4D97-AF65-F5344CB8AC3E}">
        <p14:creationId xmlns:p14="http://schemas.microsoft.com/office/powerpoint/2010/main" val="24689533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404664"/>
            <a:ext cx="7774632" cy="864096"/>
          </a:xfrm>
        </p:spPr>
        <p:txBody>
          <a:bodyPr>
            <a:normAutofit/>
          </a:bodyPr>
          <a:lstStyle/>
          <a:p>
            <a:pPr algn="l"/>
            <a:r>
              <a:rPr lang="en-US" sz="3600" b="1" dirty="0" smtClean="0"/>
              <a:t>Ethical Decision Making</a:t>
            </a:r>
            <a:endParaRPr lang="en-US" sz="3600" b="1" dirty="0"/>
          </a:p>
        </p:txBody>
      </p:sp>
      <p:sp>
        <p:nvSpPr>
          <p:cNvPr id="3" name="Content Placeholder 2"/>
          <p:cNvSpPr>
            <a:spLocks noGrp="1"/>
          </p:cNvSpPr>
          <p:nvPr>
            <p:ph idx="1"/>
          </p:nvPr>
        </p:nvSpPr>
        <p:spPr>
          <a:xfrm>
            <a:off x="395536" y="1268760"/>
            <a:ext cx="8352928" cy="4896544"/>
          </a:xfrm>
        </p:spPr>
        <p:txBody>
          <a:bodyPr>
            <a:normAutofit/>
          </a:bodyPr>
          <a:lstStyle/>
          <a:p>
            <a:r>
              <a:rPr lang="en-US" sz="2800" dirty="0" smtClean="0"/>
              <a:t>Ethical decision making is not always easy.</a:t>
            </a:r>
          </a:p>
          <a:p>
            <a:r>
              <a:rPr lang="en-US" sz="2800" dirty="0" smtClean="0"/>
              <a:t>Ethical Dilemmas, where one needs to balance his/her duty to multiple stakeholders is common.</a:t>
            </a:r>
          </a:p>
          <a:p>
            <a:pPr lvl="1"/>
            <a:r>
              <a:rPr lang="en-US" dirty="0" smtClean="0"/>
              <a:t>Remember: Public safety is paramount (R77.2.i)</a:t>
            </a:r>
          </a:p>
          <a:p>
            <a:r>
              <a:rPr lang="en-US" sz="2800" dirty="0" smtClean="0"/>
              <a:t>The key is to be systematic</a:t>
            </a:r>
          </a:p>
          <a:p>
            <a:r>
              <a:rPr lang="en-US" sz="2800" dirty="0" smtClean="0"/>
              <a:t>There are two scenarios for ethical decision making:</a:t>
            </a:r>
          </a:p>
          <a:p>
            <a:pPr lvl="1"/>
            <a:r>
              <a:rPr lang="en-US" dirty="0" smtClean="0"/>
              <a:t>You need to determine a course of action</a:t>
            </a:r>
          </a:p>
          <a:p>
            <a:pPr lvl="1"/>
            <a:r>
              <a:rPr lang="en-US" dirty="0" smtClean="0"/>
              <a:t>You need to decide if a course of action taken was ethical and/or misconduct.</a:t>
            </a:r>
          </a:p>
        </p:txBody>
      </p:sp>
      <p:sp>
        <p:nvSpPr>
          <p:cNvPr id="4"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44</a:t>
            </a:fld>
            <a:endParaRPr lang="en-US" sz="1200" dirty="0">
              <a:solidFill>
                <a:srgbClr val="A69C95"/>
              </a:solidFill>
              <a:latin typeface="Arial" pitchFamily="34" charset="0"/>
              <a:cs typeface="Arial" pitchFamily="34" charset="0"/>
            </a:endParaRPr>
          </a:p>
        </p:txBody>
      </p:sp>
    </p:spTree>
    <p:extLst>
      <p:ext uri="{BB962C8B-B14F-4D97-AF65-F5344CB8AC3E}">
        <p14:creationId xmlns:p14="http://schemas.microsoft.com/office/powerpoint/2010/main" val="5959015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404664"/>
            <a:ext cx="7774632" cy="864096"/>
          </a:xfrm>
        </p:spPr>
        <p:txBody>
          <a:bodyPr>
            <a:normAutofit/>
          </a:bodyPr>
          <a:lstStyle/>
          <a:p>
            <a:pPr algn="l"/>
            <a:r>
              <a:rPr lang="en-US" sz="3600" b="1" dirty="0" smtClean="0"/>
              <a:t>Ethical Decision Making</a:t>
            </a:r>
            <a:endParaRPr lang="en-US" sz="3600" b="1" dirty="0"/>
          </a:p>
        </p:txBody>
      </p:sp>
      <p:sp>
        <p:nvSpPr>
          <p:cNvPr id="3" name="Content Placeholder 2"/>
          <p:cNvSpPr>
            <a:spLocks noGrp="1"/>
          </p:cNvSpPr>
          <p:nvPr>
            <p:ph idx="1"/>
          </p:nvPr>
        </p:nvSpPr>
        <p:spPr>
          <a:xfrm>
            <a:off x="395536" y="1268760"/>
            <a:ext cx="8352928" cy="4896544"/>
          </a:xfrm>
        </p:spPr>
        <p:txBody>
          <a:bodyPr/>
          <a:lstStyle/>
          <a:p>
            <a:r>
              <a:rPr lang="en-US" dirty="0" smtClean="0"/>
              <a:t>If you need to determine a course of action:</a:t>
            </a:r>
          </a:p>
          <a:p>
            <a:pPr lvl="1"/>
            <a:r>
              <a:rPr lang="en-US" dirty="0" smtClean="0"/>
              <a:t>Get the facts straight</a:t>
            </a:r>
          </a:p>
          <a:p>
            <a:pPr lvl="1"/>
            <a:r>
              <a:rPr lang="en-US" dirty="0" smtClean="0"/>
              <a:t>Develop optional courses of action</a:t>
            </a:r>
          </a:p>
          <a:p>
            <a:pPr lvl="2"/>
            <a:r>
              <a:rPr lang="en-US" dirty="0" smtClean="0"/>
              <a:t>“Do nothing” is an option</a:t>
            </a:r>
          </a:p>
          <a:p>
            <a:pPr lvl="1"/>
            <a:r>
              <a:rPr lang="en-US" dirty="0" smtClean="0"/>
              <a:t>Consider consequences of each course of action</a:t>
            </a:r>
          </a:p>
          <a:p>
            <a:pPr lvl="2"/>
            <a:r>
              <a:rPr lang="en-US" dirty="0" smtClean="0"/>
              <a:t>Both Ethical and Professional Conduct</a:t>
            </a:r>
          </a:p>
          <a:p>
            <a:pPr lvl="2"/>
            <a:r>
              <a:rPr lang="en-US" dirty="0" smtClean="0"/>
              <a:t>Clearly outline your logic (reference sections of </a:t>
            </a:r>
            <a:r>
              <a:rPr lang="en-US" dirty="0" err="1" smtClean="0"/>
              <a:t>Regs</a:t>
            </a:r>
            <a:r>
              <a:rPr lang="en-US" dirty="0" smtClean="0"/>
              <a:t>)</a:t>
            </a:r>
          </a:p>
          <a:p>
            <a:pPr lvl="1"/>
            <a:r>
              <a:rPr lang="en-US" dirty="0" smtClean="0"/>
              <a:t>Chose the best option</a:t>
            </a:r>
          </a:p>
          <a:p>
            <a:pPr lvl="2"/>
            <a:r>
              <a:rPr lang="en-US" dirty="0" smtClean="0"/>
              <a:t>Identify potential impacts of the selected course of action</a:t>
            </a:r>
          </a:p>
        </p:txBody>
      </p:sp>
      <p:sp>
        <p:nvSpPr>
          <p:cNvPr id="4"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45</a:t>
            </a:fld>
            <a:endParaRPr lang="en-US" sz="1200" dirty="0">
              <a:solidFill>
                <a:srgbClr val="A69C95"/>
              </a:solidFill>
              <a:latin typeface="Arial" pitchFamily="34" charset="0"/>
              <a:cs typeface="Arial" pitchFamily="34" charset="0"/>
            </a:endParaRPr>
          </a:p>
        </p:txBody>
      </p:sp>
    </p:spTree>
    <p:extLst>
      <p:ext uri="{BB962C8B-B14F-4D97-AF65-F5344CB8AC3E}">
        <p14:creationId xmlns:p14="http://schemas.microsoft.com/office/powerpoint/2010/main" val="26331816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71450"/>
            <a:ext cx="7774632" cy="864096"/>
          </a:xfrm>
        </p:spPr>
        <p:txBody>
          <a:bodyPr>
            <a:normAutofit/>
          </a:bodyPr>
          <a:lstStyle/>
          <a:p>
            <a:pPr algn="l"/>
            <a:r>
              <a:rPr lang="en-US" sz="3600" b="1" dirty="0" smtClean="0"/>
              <a:t>Ethical Decision Making</a:t>
            </a:r>
            <a:endParaRPr lang="en-US" sz="3600" b="1" dirty="0"/>
          </a:p>
        </p:txBody>
      </p:sp>
      <p:sp>
        <p:nvSpPr>
          <p:cNvPr id="3" name="Content Placeholder 2"/>
          <p:cNvSpPr>
            <a:spLocks noGrp="1"/>
          </p:cNvSpPr>
          <p:nvPr>
            <p:ph idx="1"/>
          </p:nvPr>
        </p:nvSpPr>
        <p:spPr>
          <a:xfrm>
            <a:off x="395536" y="1035546"/>
            <a:ext cx="8352928" cy="5365254"/>
          </a:xfrm>
        </p:spPr>
        <p:txBody>
          <a:bodyPr>
            <a:noAutofit/>
          </a:bodyPr>
          <a:lstStyle/>
          <a:p>
            <a:r>
              <a:rPr lang="en-US" sz="2800" dirty="0" smtClean="0"/>
              <a:t>If you need to decide if ethics/conduct were breached:</a:t>
            </a:r>
          </a:p>
          <a:p>
            <a:pPr lvl="1"/>
            <a:r>
              <a:rPr lang="en-US" dirty="0" smtClean="0"/>
              <a:t>Read and understand the case</a:t>
            </a:r>
          </a:p>
          <a:p>
            <a:pPr lvl="2"/>
            <a:r>
              <a:rPr lang="en-US" sz="2800" dirty="0" smtClean="0"/>
              <a:t>Get the facts straight</a:t>
            </a:r>
          </a:p>
          <a:p>
            <a:pPr lvl="2"/>
            <a:r>
              <a:rPr lang="en-US" sz="2800" dirty="0" smtClean="0"/>
              <a:t>Clearly list your assumptions</a:t>
            </a:r>
          </a:p>
          <a:p>
            <a:pPr lvl="1"/>
            <a:r>
              <a:rPr lang="en-US" dirty="0" smtClean="0"/>
              <a:t>Identify the sections of the code of ethics that are relevant</a:t>
            </a:r>
          </a:p>
          <a:p>
            <a:pPr lvl="1"/>
            <a:r>
              <a:rPr lang="en-US" dirty="0" smtClean="0"/>
              <a:t>Identify sections of the definition of misconduct that apply</a:t>
            </a:r>
          </a:p>
          <a:p>
            <a:pPr lvl="1"/>
            <a:r>
              <a:rPr lang="en-US" dirty="0" smtClean="0"/>
              <a:t>Clearly outline your decision (reference sections of </a:t>
            </a:r>
            <a:r>
              <a:rPr lang="en-US" dirty="0" err="1" smtClean="0"/>
              <a:t>Regs</a:t>
            </a:r>
            <a:r>
              <a:rPr lang="en-US" dirty="0" smtClean="0"/>
              <a:t>)</a:t>
            </a:r>
          </a:p>
        </p:txBody>
      </p:sp>
      <p:sp>
        <p:nvSpPr>
          <p:cNvPr id="4"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46</a:t>
            </a:fld>
            <a:endParaRPr lang="en-US" sz="1200" dirty="0">
              <a:solidFill>
                <a:srgbClr val="A69C95"/>
              </a:solidFill>
              <a:latin typeface="Arial" pitchFamily="34" charset="0"/>
              <a:cs typeface="Arial" pitchFamily="34" charset="0"/>
            </a:endParaRPr>
          </a:p>
        </p:txBody>
      </p:sp>
    </p:spTree>
    <p:extLst>
      <p:ext uri="{BB962C8B-B14F-4D97-AF65-F5344CB8AC3E}">
        <p14:creationId xmlns:p14="http://schemas.microsoft.com/office/powerpoint/2010/main" val="2426002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404664"/>
            <a:ext cx="8407722" cy="864096"/>
          </a:xfrm>
        </p:spPr>
        <p:txBody>
          <a:bodyPr>
            <a:normAutofit fontScale="90000"/>
          </a:bodyPr>
          <a:lstStyle/>
          <a:p>
            <a:pPr algn="l"/>
            <a:r>
              <a:rPr lang="en-US" sz="2200" dirty="0" smtClean="0"/>
              <a:t>Case Study</a:t>
            </a:r>
            <a:br>
              <a:rPr lang="en-US" sz="2200" dirty="0" smtClean="0"/>
            </a:br>
            <a:r>
              <a:rPr lang="en-US" sz="4000" b="1" dirty="0" smtClean="0"/>
              <a:t>Duty to Report (R77.8,R72.2.c)</a:t>
            </a:r>
            <a:endParaRPr lang="en-US" sz="4000" b="1" dirty="0"/>
          </a:p>
        </p:txBody>
      </p:sp>
      <p:sp>
        <p:nvSpPr>
          <p:cNvPr id="3" name="Content Placeholder 2"/>
          <p:cNvSpPr>
            <a:spLocks noGrp="1"/>
          </p:cNvSpPr>
          <p:nvPr>
            <p:ph idx="1"/>
          </p:nvPr>
        </p:nvSpPr>
        <p:spPr>
          <a:xfrm>
            <a:off x="395536" y="1371600"/>
            <a:ext cx="8352928" cy="5029200"/>
          </a:xfrm>
        </p:spPr>
        <p:txBody>
          <a:bodyPr>
            <a:normAutofit fontScale="92500" lnSpcReduction="20000"/>
          </a:bodyPr>
          <a:lstStyle/>
          <a:p>
            <a:r>
              <a:rPr lang="en-CA" dirty="0" smtClean="0"/>
              <a:t>If engineer observes unsafe, unethical or illegal actions</a:t>
            </a:r>
          </a:p>
          <a:p>
            <a:pPr lvl="1"/>
            <a:r>
              <a:rPr lang="en-US" dirty="0" smtClean="0"/>
              <a:t>Code of ethics requires that </a:t>
            </a:r>
            <a:r>
              <a:rPr lang="en-CA" dirty="0" smtClean="0"/>
              <a:t>action be taken.</a:t>
            </a:r>
          </a:p>
          <a:p>
            <a:pPr lvl="1"/>
            <a:r>
              <a:rPr lang="en-US" dirty="0" smtClean="0"/>
              <a:t>May be necessary to “blow </a:t>
            </a:r>
            <a:r>
              <a:rPr lang="en-CA" dirty="0" smtClean="0"/>
              <a:t>the whistle”</a:t>
            </a:r>
          </a:p>
          <a:p>
            <a:pPr lvl="2"/>
            <a:r>
              <a:rPr lang="en-CA" sz="2200" dirty="0" smtClean="0"/>
              <a:t>Get the facts</a:t>
            </a:r>
          </a:p>
          <a:p>
            <a:pPr lvl="2"/>
            <a:r>
              <a:rPr lang="en-CA" sz="2200" dirty="0" smtClean="0"/>
              <a:t>Consider possible solutions</a:t>
            </a:r>
          </a:p>
          <a:p>
            <a:pPr lvl="2"/>
            <a:r>
              <a:rPr lang="en-CA" sz="2200" dirty="0" smtClean="0"/>
              <a:t>Try to resolve issue with responsible person</a:t>
            </a:r>
          </a:p>
          <a:p>
            <a:pPr lvl="2"/>
            <a:r>
              <a:rPr lang="en-CA" sz="2200" dirty="0" smtClean="0"/>
              <a:t>Escalate internally if necessary</a:t>
            </a:r>
          </a:p>
          <a:p>
            <a:pPr lvl="2"/>
            <a:r>
              <a:rPr lang="en-CA" sz="2200" dirty="0" smtClean="0"/>
              <a:t>Contact the Association for mediation and guidance if necessary</a:t>
            </a:r>
          </a:p>
          <a:p>
            <a:pPr lvl="1"/>
            <a:r>
              <a:rPr lang="en-CA" dirty="0" smtClean="0"/>
              <a:t>Do not “go public”</a:t>
            </a:r>
          </a:p>
          <a:p>
            <a:pPr lvl="1"/>
            <a:r>
              <a:rPr lang="en-CA" dirty="0" smtClean="0"/>
              <a:t>Failure to report is Professional Misconduct (R.R.O. 1990, Reg. 941 section 72.2(c))</a:t>
            </a:r>
          </a:p>
          <a:p>
            <a:pPr lvl="1"/>
            <a:endParaRPr lang="en-CA" sz="1000" dirty="0" smtClean="0"/>
          </a:p>
          <a:p>
            <a:r>
              <a:rPr lang="en-CA" dirty="0" smtClean="0"/>
              <a:t>PEO provides guidance on reporting:</a:t>
            </a:r>
            <a:endParaRPr lang="en-US" dirty="0" smtClean="0"/>
          </a:p>
        </p:txBody>
      </p:sp>
      <p:sp>
        <p:nvSpPr>
          <p:cNvPr id="4"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47</a:t>
            </a:fld>
            <a:endParaRPr lang="en-US" sz="1200" dirty="0">
              <a:solidFill>
                <a:srgbClr val="A69C95"/>
              </a:solidFill>
              <a:latin typeface="Arial" pitchFamily="34" charset="0"/>
              <a:cs typeface="Arial" pitchFamily="34" charset="0"/>
            </a:endParaRPr>
          </a:p>
        </p:txBody>
      </p:sp>
      <p:sp>
        <p:nvSpPr>
          <p:cNvPr id="6" name="Rectangle 5"/>
          <p:cNvSpPr/>
          <p:nvPr/>
        </p:nvSpPr>
        <p:spPr>
          <a:xfrm>
            <a:off x="1447800" y="6138386"/>
            <a:ext cx="5832648" cy="738664"/>
          </a:xfrm>
          <a:prstGeom prst="rect">
            <a:avLst/>
          </a:prstGeom>
        </p:spPr>
        <p:txBody>
          <a:bodyPr wrap="square">
            <a:spAutoFit/>
          </a:bodyPr>
          <a:lstStyle/>
          <a:p>
            <a:r>
              <a:rPr lang="en-CA" sz="1800" dirty="0" smtClean="0">
                <a:hlinkClick r:id="rId3"/>
              </a:rPr>
              <a:t>http://www.peo.on.ca/index.php/ci_id/16158/la_id/1.htm</a:t>
            </a:r>
            <a:endParaRPr lang="en-CA" sz="1800" dirty="0" smtClean="0"/>
          </a:p>
          <a:p>
            <a:endParaRPr lang="en-CA" dirty="0"/>
          </a:p>
        </p:txBody>
      </p:sp>
    </p:spTree>
    <p:extLst>
      <p:ext uri="{BB962C8B-B14F-4D97-AF65-F5344CB8AC3E}">
        <p14:creationId xmlns:p14="http://schemas.microsoft.com/office/powerpoint/2010/main" val="31388770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404664"/>
            <a:ext cx="8407722" cy="864096"/>
          </a:xfrm>
        </p:spPr>
        <p:txBody>
          <a:bodyPr>
            <a:normAutofit fontScale="90000"/>
          </a:bodyPr>
          <a:lstStyle/>
          <a:p>
            <a:pPr algn="l"/>
            <a:r>
              <a:rPr lang="en-US" sz="2200" dirty="0" smtClean="0"/>
              <a:t>Case Study</a:t>
            </a:r>
            <a:r>
              <a:rPr lang="en-US" dirty="0" smtClean="0"/>
              <a:t/>
            </a:r>
            <a:br>
              <a:rPr lang="en-US" dirty="0" smtClean="0"/>
            </a:br>
            <a:r>
              <a:rPr lang="en-US" sz="4000" b="1" dirty="0" smtClean="0"/>
              <a:t>Duty to Report (R77.8,R72.2.c)</a:t>
            </a:r>
            <a:endParaRPr lang="en-US" sz="4000" b="1" dirty="0"/>
          </a:p>
        </p:txBody>
      </p:sp>
      <p:sp>
        <p:nvSpPr>
          <p:cNvPr id="3" name="Content Placeholder 2"/>
          <p:cNvSpPr>
            <a:spLocks noGrp="1"/>
          </p:cNvSpPr>
          <p:nvPr>
            <p:ph idx="1"/>
          </p:nvPr>
        </p:nvSpPr>
        <p:spPr>
          <a:xfrm>
            <a:off x="395536" y="1700808"/>
            <a:ext cx="8352928" cy="3753544"/>
          </a:xfrm>
        </p:spPr>
        <p:txBody>
          <a:bodyPr/>
          <a:lstStyle/>
          <a:p>
            <a:r>
              <a:rPr lang="en-CA" dirty="0" smtClean="0"/>
              <a:t>Engineer learns employer is dumping toxic waste into river</a:t>
            </a:r>
          </a:p>
          <a:p>
            <a:r>
              <a:rPr lang="en-CA" dirty="0" smtClean="0"/>
              <a:t>This is violation of Environmental Protection Act (illegal)</a:t>
            </a:r>
          </a:p>
          <a:p>
            <a:r>
              <a:rPr lang="en-CA" dirty="0" smtClean="0"/>
              <a:t>What should the engineer do?</a:t>
            </a:r>
            <a:endParaRPr lang="en-US" dirty="0" smtClean="0"/>
          </a:p>
        </p:txBody>
      </p:sp>
      <p:sp>
        <p:nvSpPr>
          <p:cNvPr id="4"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48</a:t>
            </a:fld>
            <a:endParaRPr lang="en-US" sz="1200" dirty="0">
              <a:solidFill>
                <a:srgbClr val="A69C95"/>
              </a:solidFill>
              <a:latin typeface="Arial" pitchFamily="34" charset="0"/>
              <a:cs typeface="Arial" pitchFamily="34" charset="0"/>
            </a:endParaRPr>
          </a:p>
        </p:txBody>
      </p:sp>
    </p:spTree>
    <p:extLst>
      <p:ext uri="{BB962C8B-B14F-4D97-AF65-F5344CB8AC3E}">
        <p14:creationId xmlns:p14="http://schemas.microsoft.com/office/powerpoint/2010/main" val="12771321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260648"/>
            <a:ext cx="8479730" cy="864096"/>
          </a:xfrm>
        </p:spPr>
        <p:txBody>
          <a:bodyPr>
            <a:normAutofit fontScale="90000"/>
          </a:bodyPr>
          <a:lstStyle/>
          <a:p>
            <a:pPr algn="l"/>
            <a:r>
              <a:rPr lang="en-US" sz="2200" dirty="0" smtClean="0"/>
              <a:t>Case Study</a:t>
            </a:r>
            <a:r>
              <a:rPr lang="en-US" dirty="0" smtClean="0"/>
              <a:t/>
            </a:r>
            <a:br>
              <a:rPr lang="en-US" dirty="0" smtClean="0"/>
            </a:br>
            <a:r>
              <a:rPr lang="en-US" sz="4000" b="1" dirty="0" smtClean="0"/>
              <a:t>Duty to Report Possible Answer</a:t>
            </a:r>
            <a:endParaRPr lang="en-US" sz="4000" b="1" dirty="0"/>
          </a:p>
        </p:txBody>
      </p:sp>
      <p:sp>
        <p:nvSpPr>
          <p:cNvPr id="3" name="Content Placeholder 2"/>
          <p:cNvSpPr>
            <a:spLocks noGrp="1"/>
          </p:cNvSpPr>
          <p:nvPr>
            <p:ph idx="1"/>
          </p:nvPr>
        </p:nvSpPr>
        <p:spPr>
          <a:xfrm>
            <a:off x="447450" y="1295400"/>
            <a:ext cx="8496944" cy="5410200"/>
          </a:xfrm>
        </p:spPr>
        <p:txBody>
          <a:bodyPr>
            <a:normAutofit lnSpcReduction="10000"/>
          </a:bodyPr>
          <a:lstStyle/>
          <a:p>
            <a:pPr marL="228600" indent="-228600">
              <a:buNone/>
            </a:pPr>
            <a:r>
              <a:rPr lang="en-CA" sz="1600" b="1" dirty="0" smtClean="0"/>
              <a:t>1. Get the facts and identify urgency (internal)</a:t>
            </a:r>
          </a:p>
          <a:p>
            <a:pPr marL="228600" indent="0">
              <a:buNone/>
            </a:pPr>
            <a:r>
              <a:rPr lang="en-CA" sz="1600" dirty="0" smtClean="0"/>
              <a:t>Confirm via testing that the discharge is toxic.  If it is, the practice is not only unethical, it is illegal under the EPA. Immediate action is necessary(R72(2)(b), R77.2.i Protect public, R72(2)(c),R77.8 Duty to Report)</a:t>
            </a:r>
          </a:p>
          <a:p>
            <a:pPr marL="228600" indent="-228600">
              <a:buNone/>
            </a:pPr>
            <a:r>
              <a:rPr lang="en-CA" sz="1600" b="1" dirty="0" smtClean="0"/>
              <a:t>2. Consider the solution (internal R77.1.i Duty to Employer)</a:t>
            </a:r>
          </a:p>
          <a:p>
            <a:pPr marL="228600" indent="0">
              <a:buNone/>
            </a:pPr>
            <a:r>
              <a:rPr lang="en-CA" sz="1600" dirty="0" smtClean="0"/>
              <a:t>Investigate possible cost-effective solutions.</a:t>
            </a:r>
          </a:p>
          <a:p>
            <a:pPr marL="228600" indent="-228600">
              <a:buNone/>
            </a:pPr>
            <a:r>
              <a:rPr lang="en-CA" sz="1600" b="1" dirty="0" smtClean="0"/>
              <a:t>3. Speak to the key person (internal R77.7.i Duty to Colleague)</a:t>
            </a:r>
          </a:p>
          <a:p>
            <a:pPr marL="228600" indent="0">
              <a:buNone/>
            </a:pPr>
            <a:r>
              <a:rPr lang="en-CA" sz="1600" dirty="0" smtClean="0"/>
              <a:t>Identify the person in charge of waste disposal within the company. An informal discussion with the responsible person should be initiated.  In many cases, the person responsible will be eager to solve it.</a:t>
            </a:r>
          </a:p>
          <a:p>
            <a:pPr marL="228600" indent="-228600">
              <a:buNone/>
            </a:pPr>
            <a:r>
              <a:rPr lang="en-CA" sz="1600" b="1" dirty="0" smtClean="0"/>
              <a:t>4. Go higher internally if needed (internal R77.1.i Duty to Employer)</a:t>
            </a:r>
          </a:p>
          <a:p>
            <a:pPr marL="228600" indent="0">
              <a:buNone/>
            </a:pPr>
            <a:r>
              <a:rPr lang="en-CA" sz="1600" dirty="0" smtClean="0"/>
              <a:t>If the key person is not receptive to the presentation of the problem, you must escalate up the management chain.  This is still internal. Your goal is not to embarrass anyone, but to reduce the organizations liability.</a:t>
            </a:r>
          </a:p>
          <a:p>
            <a:pPr marL="228600" indent="-228600">
              <a:buNone/>
            </a:pPr>
            <a:r>
              <a:rPr lang="en-CA" sz="1600" b="1" dirty="0" smtClean="0"/>
              <a:t>5. Report to the Association (R72(2)(c), R77.8)</a:t>
            </a:r>
          </a:p>
          <a:p>
            <a:pPr marL="228600" indent="0">
              <a:buNone/>
            </a:pPr>
            <a:r>
              <a:rPr lang="en-CA" sz="1600" dirty="0" smtClean="0"/>
              <a:t>When all internal avenues are exhausted, contact the Association.  The Association will provide guidance and help.</a:t>
            </a:r>
          </a:p>
          <a:p>
            <a:pPr marL="228600" indent="0">
              <a:buNone/>
            </a:pPr>
            <a:r>
              <a:rPr lang="en-CA" sz="1600" b="1" dirty="0" smtClean="0"/>
              <a:t>If you fail to take these steps, you have acted un-ethically and are subject to discipline for professional misconduct and potentially open to legal action (since the issue is a violation of the law).</a:t>
            </a:r>
          </a:p>
        </p:txBody>
      </p:sp>
      <p:sp>
        <p:nvSpPr>
          <p:cNvPr id="4"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49</a:t>
            </a:fld>
            <a:endParaRPr lang="en-US" sz="1200" dirty="0">
              <a:solidFill>
                <a:srgbClr val="A69C95"/>
              </a:solidFill>
              <a:latin typeface="Arial" pitchFamily="34" charset="0"/>
              <a:cs typeface="Arial" pitchFamily="34" charset="0"/>
            </a:endParaRPr>
          </a:p>
        </p:txBody>
      </p:sp>
    </p:spTree>
    <p:extLst>
      <p:ext uri="{BB962C8B-B14F-4D97-AF65-F5344CB8AC3E}">
        <p14:creationId xmlns:p14="http://schemas.microsoft.com/office/powerpoint/2010/main" val="41170195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092972"/>
          </a:xfrm>
        </p:spPr>
        <p:txBody>
          <a:bodyPr>
            <a:normAutofit/>
          </a:bodyPr>
          <a:lstStyle/>
          <a:p>
            <a:r>
              <a:rPr lang="en-CA" sz="3600" b="1" dirty="0" smtClean="0">
                <a:latin typeface="+mn-lt"/>
              </a:rPr>
              <a:t>Chinese and Indian Ethics</a:t>
            </a:r>
            <a:endParaRPr lang="fr-CA" sz="3600" b="1" dirty="0">
              <a:latin typeface="+mn-lt"/>
            </a:endParaRPr>
          </a:p>
        </p:txBody>
      </p:sp>
      <p:sp>
        <p:nvSpPr>
          <p:cNvPr id="3" name="Content Placeholder 2"/>
          <p:cNvSpPr>
            <a:spLocks noGrp="1"/>
          </p:cNvSpPr>
          <p:nvPr>
            <p:ph idx="1"/>
          </p:nvPr>
        </p:nvSpPr>
        <p:spPr>
          <a:xfrm>
            <a:off x="628650" y="1548715"/>
            <a:ext cx="7886700" cy="4628249"/>
          </a:xfrm>
        </p:spPr>
        <p:txBody>
          <a:bodyPr>
            <a:normAutofit fontScale="77500" lnSpcReduction="20000"/>
          </a:bodyPr>
          <a:lstStyle/>
          <a:p>
            <a:pPr algn="just"/>
            <a:r>
              <a:rPr lang="en-CA" dirty="0"/>
              <a:t>Chinese </a:t>
            </a:r>
            <a:r>
              <a:rPr lang="en-CA" dirty="0" smtClean="0"/>
              <a:t>ethics </a:t>
            </a:r>
            <a:r>
              <a:rPr lang="en-CA" dirty="0"/>
              <a:t>begins with the writings of </a:t>
            </a:r>
            <a:r>
              <a:rPr lang="en-CA" dirty="0" smtClean="0"/>
              <a:t>Confucius</a:t>
            </a:r>
            <a:r>
              <a:rPr lang="en-CA" dirty="0"/>
              <a:t>, who lived from 551 to 479 </a:t>
            </a:r>
            <a:r>
              <a:rPr lang="en-CA" dirty="0" err="1" smtClean="0"/>
              <a:t>bc</a:t>
            </a:r>
            <a:r>
              <a:rPr lang="en-CA" dirty="0" smtClean="0"/>
              <a:t>. </a:t>
            </a:r>
            <a:r>
              <a:rPr lang="en-CA" dirty="0"/>
              <a:t>Confucius’ written works reflect a practical rather than a theoretical approach to moral problems, unlike Western philosophy after Plato that emphasizes more theoretical thinking. </a:t>
            </a:r>
            <a:r>
              <a:rPr lang="en-CA" dirty="0" smtClean="0"/>
              <a:t>This </a:t>
            </a:r>
            <a:r>
              <a:rPr lang="en-CA" dirty="0"/>
              <a:t>way of thinking is often called “pre-theoretical”. Confucian ethics emphasizes the role of ideal character traits. As such, it has much in common with the Western concept of virtue </a:t>
            </a:r>
            <a:r>
              <a:rPr lang="en-CA" dirty="0" smtClean="0"/>
              <a:t>ethics.</a:t>
            </a:r>
          </a:p>
          <a:p>
            <a:pPr algn="just"/>
            <a:r>
              <a:rPr lang="en-CA" dirty="0"/>
              <a:t>Indian philosophical and ethical thinking have their origins in the ancient texts known as the Vedas, further developed through the Upanishads, Jainism, Buddhism, and also expressed in the </a:t>
            </a:r>
            <a:r>
              <a:rPr lang="en-CA" dirty="0" smtClean="0"/>
              <a:t>Bhagavad Gita</a:t>
            </a:r>
            <a:r>
              <a:rPr lang="en-CA" dirty="0"/>
              <a:t>.</a:t>
            </a:r>
            <a:endParaRPr lang="fr-CA" dirty="0"/>
          </a:p>
        </p:txBody>
      </p:sp>
    </p:spTree>
    <p:extLst>
      <p:ext uri="{BB962C8B-B14F-4D97-AF65-F5344CB8AC3E}">
        <p14:creationId xmlns:p14="http://schemas.microsoft.com/office/powerpoint/2010/main" val="35295532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424936" cy="864096"/>
          </a:xfrm>
        </p:spPr>
        <p:txBody>
          <a:bodyPr>
            <a:normAutofit fontScale="90000"/>
          </a:bodyPr>
          <a:lstStyle/>
          <a:p>
            <a:pPr algn="l"/>
            <a:r>
              <a:rPr lang="en-US" sz="2200" dirty="0" smtClean="0"/>
              <a:t>Case Study</a:t>
            </a:r>
            <a:br>
              <a:rPr lang="en-US" sz="2200" dirty="0" smtClean="0"/>
            </a:br>
            <a:r>
              <a:rPr lang="en-US" sz="4000" b="1" dirty="0" smtClean="0"/>
              <a:t>Use of Computer Programs</a:t>
            </a:r>
            <a:endParaRPr lang="en-US" sz="4000" b="1" dirty="0"/>
          </a:p>
        </p:txBody>
      </p:sp>
      <p:sp>
        <p:nvSpPr>
          <p:cNvPr id="3" name="Content Placeholder 2"/>
          <p:cNvSpPr>
            <a:spLocks noGrp="1"/>
          </p:cNvSpPr>
          <p:nvPr>
            <p:ph idx="1"/>
          </p:nvPr>
        </p:nvSpPr>
        <p:spPr>
          <a:xfrm>
            <a:off x="395536" y="1700808"/>
            <a:ext cx="8352928" cy="3753544"/>
          </a:xfrm>
        </p:spPr>
        <p:txBody>
          <a:bodyPr/>
          <a:lstStyle/>
          <a:p>
            <a:r>
              <a:rPr lang="en-CA" dirty="0" smtClean="0"/>
              <a:t>Ethical concerns created by use of software</a:t>
            </a:r>
          </a:p>
          <a:p>
            <a:pPr lvl="1"/>
            <a:r>
              <a:rPr lang="en-CA" dirty="0" smtClean="0"/>
              <a:t>Liability of computer errors</a:t>
            </a:r>
          </a:p>
          <a:p>
            <a:pPr lvl="1"/>
            <a:r>
              <a:rPr lang="en-CA" dirty="0" smtClean="0"/>
              <a:t>Software piracy</a:t>
            </a:r>
          </a:p>
          <a:p>
            <a:pPr lvl="1"/>
            <a:r>
              <a:rPr lang="en-CA" dirty="0" smtClean="0"/>
              <a:t>Plagiarism from Internet</a:t>
            </a:r>
          </a:p>
          <a:p>
            <a:pPr lvl="1"/>
            <a:r>
              <a:rPr lang="en-CA" dirty="0" smtClean="0"/>
              <a:t>Protection against computer viruses</a:t>
            </a:r>
            <a:endParaRPr lang="en-US" dirty="0" smtClean="0"/>
          </a:p>
        </p:txBody>
      </p:sp>
      <p:sp>
        <p:nvSpPr>
          <p:cNvPr id="4"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50</a:t>
            </a:fld>
            <a:endParaRPr lang="en-US" sz="1200" dirty="0">
              <a:solidFill>
                <a:srgbClr val="A69C95"/>
              </a:solidFill>
              <a:latin typeface="Arial" pitchFamily="34" charset="0"/>
              <a:cs typeface="Arial" pitchFamily="34" charset="0"/>
            </a:endParaRPr>
          </a:p>
        </p:txBody>
      </p:sp>
    </p:spTree>
    <p:extLst>
      <p:ext uri="{BB962C8B-B14F-4D97-AF65-F5344CB8AC3E}">
        <p14:creationId xmlns:p14="http://schemas.microsoft.com/office/powerpoint/2010/main" val="17822434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496944" cy="864096"/>
          </a:xfrm>
        </p:spPr>
        <p:txBody>
          <a:bodyPr>
            <a:normAutofit fontScale="90000"/>
          </a:bodyPr>
          <a:lstStyle/>
          <a:p>
            <a:pPr algn="l"/>
            <a:r>
              <a:rPr lang="en-US" sz="2200" dirty="0" smtClean="0"/>
              <a:t>Case Study</a:t>
            </a:r>
            <a:r>
              <a:rPr lang="en-US" dirty="0" smtClean="0"/>
              <a:t/>
            </a:r>
            <a:br>
              <a:rPr lang="en-US" dirty="0" smtClean="0"/>
            </a:br>
            <a:r>
              <a:rPr lang="en-US" sz="4000" b="1" dirty="0" smtClean="0"/>
              <a:t>Liability of Computer Errors</a:t>
            </a:r>
            <a:endParaRPr lang="en-US" sz="4000" b="1" dirty="0"/>
          </a:p>
        </p:txBody>
      </p:sp>
      <p:sp>
        <p:nvSpPr>
          <p:cNvPr id="3" name="Content Placeholder 2"/>
          <p:cNvSpPr>
            <a:spLocks noGrp="1"/>
          </p:cNvSpPr>
          <p:nvPr>
            <p:ph idx="1"/>
          </p:nvPr>
        </p:nvSpPr>
        <p:spPr>
          <a:xfrm>
            <a:off x="381000" y="1501974"/>
            <a:ext cx="8352928" cy="4898826"/>
          </a:xfrm>
        </p:spPr>
        <p:txBody>
          <a:bodyPr>
            <a:normAutofit fontScale="92500" lnSpcReduction="20000"/>
          </a:bodyPr>
          <a:lstStyle/>
          <a:p>
            <a:r>
              <a:rPr lang="en-CA" dirty="0" smtClean="0"/>
              <a:t>Engineering failure results from faulty software</a:t>
            </a:r>
          </a:p>
          <a:p>
            <a:pPr lvl="1"/>
            <a:r>
              <a:rPr lang="en-CA" dirty="0" smtClean="0"/>
              <a:t>Engineer uses and bases decision on software output.</a:t>
            </a:r>
          </a:p>
          <a:p>
            <a:pPr lvl="1"/>
            <a:r>
              <a:rPr lang="en-CA" dirty="0" smtClean="0"/>
              <a:t>Incorrect or misunderstood output results in failure.</a:t>
            </a:r>
          </a:p>
          <a:p>
            <a:r>
              <a:rPr lang="en-CA" dirty="0" smtClean="0"/>
              <a:t>Engineer is responsible for failure</a:t>
            </a:r>
          </a:p>
          <a:p>
            <a:r>
              <a:rPr lang="en-CA" dirty="0" smtClean="0"/>
              <a:t>When software used in engineering decisions engineer should</a:t>
            </a:r>
          </a:p>
          <a:p>
            <a:pPr lvl="1"/>
            <a:r>
              <a:rPr lang="en-US" dirty="0" smtClean="0"/>
              <a:t>Be competent in area in which </a:t>
            </a:r>
            <a:r>
              <a:rPr lang="en-CA" dirty="0" smtClean="0"/>
              <a:t>software is used</a:t>
            </a:r>
          </a:p>
          <a:p>
            <a:pPr lvl="1"/>
            <a:r>
              <a:rPr lang="en-CA" dirty="0" smtClean="0"/>
              <a:t>Know what assistance software is providing</a:t>
            </a:r>
          </a:p>
          <a:p>
            <a:pPr lvl="1"/>
            <a:r>
              <a:rPr lang="en-CA" dirty="0" smtClean="0"/>
              <a:t>Know theory and assumptions used by software</a:t>
            </a:r>
          </a:p>
          <a:p>
            <a:pPr lvl="1"/>
            <a:r>
              <a:rPr lang="en-US" dirty="0" smtClean="0"/>
              <a:t>Know range and limits of its </a:t>
            </a:r>
            <a:r>
              <a:rPr lang="en-CA" dirty="0" smtClean="0"/>
              <a:t>validity</a:t>
            </a:r>
          </a:p>
          <a:p>
            <a:pPr lvl="1"/>
            <a:r>
              <a:rPr lang="en-CA" dirty="0" smtClean="0"/>
              <a:t>Test software to ensure accuracy.</a:t>
            </a:r>
            <a:endParaRPr lang="en-US" dirty="0" smtClean="0"/>
          </a:p>
        </p:txBody>
      </p:sp>
      <p:sp>
        <p:nvSpPr>
          <p:cNvPr id="4"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51</a:t>
            </a:fld>
            <a:endParaRPr lang="en-US" sz="1200" dirty="0">
              <a:solidFill>
                <a:srgbClr val="A69C95"/>
              </a:solidFill>
              <a:latin typeface="Arial" pitchFamily="34" charset="0"/>
              <a:cs typeface="Arial" pitchFamily="34" charset="0"/>
            </a:endParaRPr>
          </a:p>
        </p:txBody>
      </p:sp>
    </p:spTree>
    <p:extLst>
      <p:ext uri="{BB962C8B-B14F-4D97-AF65-F5344CB8AC3E}">
        <p14:creationId xmlns:p14="http://schemas.microsoft.com/office/powerpoint/2010/main" val="292818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2875"/>
            <a:ext cx="8191698" cy="864096"/>
          </a:xfrm>
        </p:spPr>
        <p:txBody>
          <a:bodyPr>
            <a:normAutofit fontScale="90000"/>
          </a:bodyPr>
          <a:lstStyle/>
          <a:p>
            <a:pPr algn="l"/>
            <a:r>
              <a:rPr lang="en-US" sz="2200" dirty="0" smtClean="0"/>
              <a:t>Case Study</a:t>
            </a:r>
            <a:br>
              <a:rPr lang="en-US" sz="2200" dirty="0" smtClean="0"/>
            </a:br>
            <a:r>
              <a:rPr lang="en-US" sz="4000" b="1" dirty="0" smtClean="0"/>
              <a:t>Software Piracy</a:t>
            </a:r>
            <a:endParaRPr lang="en-US" sz="4000" b="1" dirty="0"/>
          </a:p>
        </p:txBody>
      </p:sp>
      <p:sp>
        <p:nvSpPr>
          <p:cNvPr id="3" name="Content Placeholder 2"/>
          <p:cNvSpPr>
            <a:spLocks noGrp="1"/>
          </p:cNvSpPr>
          <p:nvPr>
            <p:ph idx="1"/>
          </p:nvPr>
        </p:nvSpPr>
        <p:spPr>
          <a:xfrm>
            <a:off x="381000" y="1035546"/>
            <a:ext cx="8352928" cy="5441454"/>
          </a:xfrm>
        </p:spPr>
        <p:txBody>
          <a:bodyPr>
            <a:noAutofit/>
          </a:bodyPr>
          <a:lstStyle/>
          <a:p>
            <a:r>
              <a:rPr lang="en-CA" sz="2800" dirty="0" smtClean="0"/>
              <a:t>An Engineer borrows a software licence key from a friend to perform some calculations for work.</a:t>
            </a:r>
          </a:p>
          <a:p>
            <a:r>
              <a:rPr lang="en-CA" sz="2800" dirty="0" smtClean="0"/>
              <a:t>Unauthorized use or copying is theft</a:t>
            </a:r>
          </a:p>
          <a:p>
            <a:r>
              <a:rPr lang="en-CA" sz="2800" dirty="0" smtClean="0"/>
              <a:t>Software protected by copyright / trademark laws.</a:t>
            </a:r>
          </a:p>
          <a:p>
            <a:r>
              <a:rPr lang="en-CA" sz="2800" dirty="0" smtClean="0"/>
              <a:t>Canadian Alliance Against Software Theft / Business Software Alliance detects and prosecutes copyright infringement.</a:t>
            </a:r>
          </a:p>
          <a:p>
            <a:r>
              <a:rPr lang="en-CA" sz="2800" dirty="0" smtClean="0"/>
              <a:t>Ethical use of software</a:t>
            </a:r>
          </a:p>
          <a:p>
            <a:pPr lvl="1"/>
            <a:r>
              <a:rPr lang="en-CA" dirty="0" smtClean="0"/>
              <a:t>Stimulates software development</a:t>
            </a:r>
          </a:p>
          <a:p>
            <a:pPr lvl="1"/>
            <a:r>
              <a:rPr lang="en-CA" dirty="0" smtClean="0"/>
              <a:t>Increases creativity, productivity and job opportunities.</a:t>
            </a:r>
            <a:endParaRPr lang="en-US" dirty="0" smtClean="0"/>
          </a:p>
        </p:txBody>
      </p:sp>
      <p:sp>
        <p:nvSpPr>
          <p:cNvPr id="4"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52</a:t>
            </a:fld>
            <a:endParaRPr lang="en-US" sz="1200" dirty="0">
              <a:solidFill>
                <a:srgbClr val="A69C95"/>
              </a:solidFill>
              <a:latin typeface="Arial" pitchFamily="34" charset="0"/>
              <a:cs typeface="Arial" pitchFamily="34" charset="0"/>
            </a:endParaRPr>
          </a:p>
        </p:txBody>
      </p:sp>
    </p:spTree>
    <p:extLst>
      <p:ext uri="{BB962C8B-B14F-4D97-AF65-F5344CB8AC3E}">
        <p14:creationId xmlns:p14="http://schemas.microsoft.com/office/powerpoint/2010/main" val="31759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404664"/>
            <a:ext cx="8121650" cy="864096"/>
          </a:xfrm>
        </p:spPr>
        <p:txBody>
          <a:bodyPr>
            <a:normAutofit fontScale="90000"/>
          </a:bodyPr>
          <a:lstStyle/>
          <a:p>
            <a:pPr algn="l"/>
            <a:r>
              <a:rPr lang="en-CA" sz="2200" dirty="0" smtClean="0"/>
              <a:t>Case Study</a:t>
            </a:r>
            <a:br>
              <a:rPr lang="en-CA" sz="2200" dirty="0" smtClean="0"/>
            </a:br>
            <a:r>
              <a:rPr lang="en-CA" sz="4000" b="1" dirty="0" smtClean="0"/>
              <a:t>The Engineer’s Seal</a:t>
            </a:r>
            <a:endParaRPr lang="en-CA" sz="4000" b="1" dirty="0"/>
          </a:p>
        </p:txBody>
      </p:sp>
      <p:sp>
        <p:nvSpPr>
          <p:cNvPr id="3" name="Content Placeholder 2"/>
          <p:cNvSpPr>
            <a:spLocks noGrp="1"/>
          </p:cNvSpPr>
          <p:nvPr>
            <p:ph idx="1"/>
          </p:nvPr>
        </p:nvSpPr>
        <p:spPr>
          <a:xfrm>
            <a:off x="395536" y="1615970"/>
            <a:ext cx="4680520" cy="4549333"/>
          </a:xfrm>
        </p:spPr>
        <p:txBody>
          <a:bodyPr>
            <a:normAutofit lnSpcReduction="10000"/>
          </a:bodyPr>
          <a:lstStyle/>
          <a:p>
            <a:r>
              <a:rPr lang="en-US" dirty="0" smtClean="0"/>
              <a:t>An engineer is asked by his employer to seal an engineering document.</a:t>
            </a:r>
          </a:p>
          <a:p>
            <a:r>
              <a:rPr lang="en-US" dirty="0" smtClean="0"/>
              <a:t>The employer says the deadline is in 2 days and the engineer that prepared the document is on vacation.</a:t>
            </a:r>
          </a:p>
          <a:p>
            <a:r>
              <a:rPr lang="en-US" dirty="0" smtClean="0"/>
              <a:t>What do you do?</a:t>
            </a:r>
            <a:endParaRPr lang="en-CA" dirty="0"/>
          </a:p>
        </p:txBody>
      </p:sp>
      <p:pic>
        <p:nvPicPr>
          <p:cNvPr id="1026" name="Picture 2"/>
          <p:cNvPicPr>
            <a:picLocks noChangeAspect="1" noChangeArrowheads="1"/>
          </p:cNvPicPr>
          <p:nvPr/>
        </p:nvPicPr>
        <p:blipFill>
          <a:blip r:embed="rId3"/>
          <a:srcRect/>
          <a:stretch>
            <a:fillRect/>
          </a:stretch>
        </p:blipFill>
        <p:spPr bwMode="auto">
          <a:xfrm>
            <a:off x="5148065" y="1615971"/>
            <a:ext cx="3233936" cy="3321848"/>
          </a:xfrm>
          <a:prstGeom prst="rect">
            <a:avLst/>
          </a:prstGeom>
          <a:noFill/>
          <a:ln w="9525">
            <a:noFill/>
            <a:miter lim="800000"/>
            <a:headEnd/>
            <a:tailEnd/>
          </a:ln>
        </p:spPr>
      </p:pic>
      <p:sp>
        <p:nvSpPr>
          <p:cNvPr id="5" name="TextBox 4"/>
          <p:cNvSpPr txBox="1"/>
          <p:nvPr/>
        </p:nvSpPr>
        <p:spPr>
          <a:xfrm>
            <a:off x="4953000" y="5285029"/>
            <a:ext cx="3816424" cy="954107"/>
          </a:xfrm>
          <a:prstGeom prst="rect">
            <a:avLst/>
          </a:prstGeom>
          <a:noFill/>
        </p:spPr>
        <p:txBody>
          <a:bodyPr wrap="square" rtlCol="0">
            <a:spAutoFit/>
          </a:bodyPr>
          <a:lstStyle/>
          <a:p>
            <a:pPr algn="ctr"/>
            <a:r>
              <a:rPr lang="en-CA" sz="2800" dirty="0" smtClean="0"/>
              <a:t>Seal must be signed and dated to be valid</a:t>
            </a:r>
            <a:endParaRPr lang="en-CA" sz="2800" dirty="0"/>
          </a:p>
        </p:txBody>
      </p:sp>
    </p:spTree>
    <p:extLst>
      <p:ext uri="{BB962C8B-B14F-4D97-AF65-F5344CB8AC3E}">
        <p14:creationId xmlns:p14="http://schemas.microsoft.com/office/powerpoint/2010/main" val="4661240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71450"/>
            <a:ext cx="8457886" cy="914400"/>
          </a:xfrm>
        </p:spPr>
        <p:txBody>
          <a:bodyPr>
            <a:noAutofit/>
          </a:bodyPr>
          <a:lstStyle/>
          <a:p>
            <a:pPr algn="l"/>
            <a:r>
              <a:rPr lang="en-CA" altLang="en-US" sz="2000" dirty="0" smtClean="0"/>
              <a:t>Case Study</a:t>
            </a:r>
            <a:br>
              <a:rPr lang="en-CA" altLang="en-US" sz="2000" dirty="0" smtClean="0"/>
            </a:br>
            <a:r>
              <a:rPr lang="en-CA" altLang="en-US" sz="3600" b="1" dirty="0" smtClean="0"/>
              <a:t>Engineer’s Seal Possible Answer </a:t>
            </a:r>
          </a:p>
        </p:txBody>
      </p:sp>
      <p:sp>
        <p:nvSpPr>
          <p:cNvPr id="3" name="Content Placeholder 2"/>
          <p:cNvSpPr>
            <a:spLocks noGrp="1"/>
          </p:cNvSpPr>
          <p:nvPr>
            <p:ph idx="1"/>
          </p:nvPr>
        </p:nvSpPr>
        <p:spPr>
          <a:xfrm>
            <a:off x="395536" y="1196752"/>
            <a:ext cx="8424936" cy="5112568"/>
          </a:xfrm>
        </p:spPr>
        <p:txBody>
          <a:bodyPr>
            <a:normAutofit fontScale="55000" lnSpcReduction="20000"/>
          </a:bodyPr>
          <a:lstStyle/>
          <a:p>
            <a:r>
              <a:rPr lang="en-CA" b="1" dirty="0" smtClean="0"/>
              <a:t>Facts:</a:t>
            </a:r>
          </a:p>
          <a:p>
            <a:pPr lvl="1"/>
            <a:r>
              <a:rPr lang="en-CA" dirty="0" smtClean="0"/>
              <a:t>To seal the document </a:t>
            </a:r>
            <a:r>
              <a:rPr lang="en-CA" u="sng" dirty="0" smtClean="0"/>
              <a:t>without reviewing </a:t>
            </a:r>
            <a:r>
              <a:rPr lang="en-CA" dirty="0" smtClean="0"/>
              <a:t>it would be misconduct (R72(2)(e)) and you could lose your license.</a:t>
            </a:r>
          </a:p>
          <a:p>
            <a:pPr lvl="1"/>
            <a:r>
              <a:rPr lang="en-CA" dirty="0" smtClean="0"/>
              <a:t>If the documents are incorrect and lead to damages, you and your company may be liable for negligence under Tort Law.  So it is not in the employers best interest for you seal/sign without reviewing.</a:t>
            </a:r>
          </a:p>
          <a:p>
            <a:pPr lvl="1"/>
            <a:r>
              <a:rPr lang="en-CA" dirty="0" smtClean="0"/>
              <a:t>It would also be a breach of ethics (R77.7.ii  Disclose review) and misconduct (R72(2)(j)  Dishonorable Conduct) if you were to review the document without the other engineers knowledge.</a:t>
            </a:r>
          </a:p>
          <a:p>
            <a:pPr lvl="1"/>
            <a:r>
              <a:rPr lang="en-CA" dirty="0" smtClean="0"/>
              <a:t>You must be competent to perform the review (R77.1.v Competence)</a:t>
            </a:r>
          </a:p>
          <a:p>
            <a:r>
              <a:rPr lang="en-CA" b="1" dirty="0" smtClean="0"/>
              <a:t>You should:</a:t>
            </a:r>
          </a:p>
          <a:p>
            <a:pPr marL="914400" lvl="1" indent="-457200">
              <a:buFont typeface="+mj-lt"/>
              <a:buAutoNum type="arabicPeriod"/>
            </a:pPr>
            <a:r>
              <a:rPr lang="en-CA" dirty="0" smtClean="0"/>
              <a:t>inform the employer of the facts above,</a:t>
            </a:r>
          </a:p>
          <a:p>
            <a:pPr marL="914400" lvl="1" indent="-457200">
              <a:buFont typeface="+mj-lt"/>
              <a:buAutoNum type="arabicPeriod"/>
            </a:pPr>
            <a:r>
              <a:rPr lang="en-CA" dirty="0" smtClean="0"/>
              <a:t>help your employer and your colleague (R77.1.i. Fairness and Loyalty),</a:t>
            </a:r>
          </a:p>
          <a:p>
            <a:pPr marL="914400" lvl="1" indent="-457200">
              <a:buFont typeface="+mj-lt"/>
              <a:buAutoNum type="arabicPeriod"/>
            </a:pPr>
            <a:r>
              <a:rPr lang="en-CA" dirty="0" smtClean="0"/>
              <a:t>inform your colleague of the request for you to review and seal the document. This is required (R77.7.ii Disclose Review), and is professional courtesy (R77.7.i Courtesy and Good Faith).</a:t>
            </a:r>
          </a:p>
          <a:p>
            <a:pPr marL="914400" lvl="1" indent="-457200">
              <a:buFont typeface="+mj-lt"/>
              <a:buAutoNum type="arabicPeriod"/>
            </a:pPr>
            <a:r>
              <a:rPr lang="en-CA" dirty="0" smtClean="0"/>
              <a:t>review the document with the same standard of care that you would use if you had prepared the document, and </a:t>
            </a:r>
          </a:p>
          <a:p>
            <a:pPr marL="914400" lvl="1" indent="-457200">
              <a:buFont typeface="+mj-lt"/>
              <a:buAutoNum type="arabicPeriod"/>
            </a:pPr>
            <a:r>
              <a:rPr lang="en-CA" dirty="0" smtClean="0"/>
              <a:t>if it is acceptable seal and sign the document</a:t>
            </a:r>
          </a:p>
          <a:p>
            <a:pPr marL="914400" lvl="1" indent="-457200">
              <a:buFont typeface="+mj-lt"/>
              <a:buAutoNum type="arabicPeriod"/>
            </a:pPr>
            <a:r>
              <a:rPr lang="en-CA" dirty="0" smtClean="0"/>
              <a:t>Give credit to the engineer that did most of the work (R77.7.v Duty to Colleagues)</a:t>
            </a:r>
          </a:p>
          <a:p>
            <a:pPr lvl="1">
              <a:buFontTx/>
              <a:buChar char="-"/>
            </a:pPr>
            <a:endParaRPr lang="en-CA" dirty="0" smtClean="0"/>
          </a:p>
          <a:p>
            <a:pPr lvl="1">
              <a:buFontTx/>
              <a:buChar char="-"/>
            </a:pPr>
            <a:r>
              <a:rPr lang="en-CA" dirty="0" smtClean="0"/>
              <a:t>if the work is not acceptable, you should let your employer and colleague know what needs to be done to fix it and that you cannot seal the document as is.</a:t>
            </a:r>
          </a:p>
          <a:p>
            <a:pPr>
              <a:defRPr/>
            </a:pPr>
            <a:endParaRPr lang="en-US" dirty="0">
              <a:ea typeface="+mn-ea"/>
            </a:endParaRPr>
          </a:p>
        </p:txBody>
      </p:sp>
      <p:sp>
        <p:nvSpPr>
          <p:cNvPr id="6"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54</a:t>
            </a:fld>
            <a:endParaRPr lang="en-US" sz="1200" dirty="0">
              <a:solidFill>
                <a:srgbClr val="A69C95"/>
              </a:solidFill>
              <a:latin typeface="Arial" pitchFamily="34" charset="0"/>
              <a:cs typeface="Arial" pitchFamily="34" charset="0"/>
            </a:endParaRPr>
          </a:p>
        </p:txBody>
      </p:sp>
    </p:spTree>
    <p:extLst>
      <p:ext uri="{BB962C8B-B14F-4D97-AF65-F5344CB8AC3E}">
        <p14:creationId xmlns:p14="http://schemas.microsoft.com/office/powerpoint/2010/main" val="43010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3" end="13"/>
                                            </p:txEl>
                                          </p:spTgt>
                                        </p:tgtEl>
                                        <p:attrNameLst>
                                          <p:attrName>style.visibility</p:attrName>
                                        </p:attrNameLst>
                                      </p:cBhvr>
                                      <p:to>
                                        <p:strVal val="visible"/>
                                      </p:to>
                                    </p:set>
                                    <p:anim calcmode="lin" valueType="num">
                                      <p:cBhvr additive="base">
                                        <p:cTn id="7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476672"/>
            <a:ext cx="7774632" cy="864096"/>
          </a:xfrm>
        </p:spPr>
        <p:txBody>
          <a:bodyPr>
            <a:normAutofit fontScale="90000"/>
          </a:bodyPr>
          <a:lstStyle/>
          <a:p>
            <a:pPr algn="l"/>
            <a:r>
              <a:rPr lang="en-US" sz="2200" dirty="0" smtClean="0"/>
              <a:t>Duty of the Association</a:t>
            </a:r>
            <a:r>
              <a:rPr lang="en-US" dirty="0" smtClean="0"/>
              <a:t/>
            </a:r>
            <a:br>
              <a:rPr lang="en-US" dirty="0" smtClean="0"/>
            </a:br>
            <a:r>
              <a:rPr lang="en-US" sz="4000" b="1" dirty="0" smtClean="0"/>
              <a:t>Enforcement and Discipline</a:t>
            </a:r>
            <a:endParaRPr lang="en-US" sz="4000" b="1" dirty="0"/>
          </a:p>
        </p:txBody>
      </p:sp>
      <p:sp>
        <p:nvSpPr>
          <p:cNvPr id="3" name="Content Placeholder 2"/>
          <p:cNvSpPr>
            <a:spLocks noGrp="1"/>
          </p:cNvSpPr>
          <p:nvPr>
            <p:ph idx="1"/>
          </p:nvPr>
        </p:nvSpPr>
        <p:spPr>
          <a:xfrm>
            <a:off x="395536" y="1700808"/>
            <a:ext cx="8352928" cy="3753544"/>
          </a:xfrm>
        </p:spPr>
        <p:txBody>
          <a:bodyPr/>
          <a:lstStyle/>
          <a:p>
            <a:r>
              <a:rPr lang="en-CA" dirty="0" smtClean="0"/>
              <a:t>Duty of associations is to protect public</a:t>
            </a:r>
          </a:p>
          <a:p>
            <a:pPr lvl="1"/>
            <a:r>
              <a:rPr lang="en-CA" dirty="0" smtClean="0"/>
              <a:t>Respond to complaints from public.</a:t>
            </a:r>
          </a:p>
          <a:p>
            <a:pPr lvl="1"/>
            <a:r>
              <a:rPr lang="en-CA" dirty="0" smtClean="0"/>
              <a:t>Association investigates, mediates, takes legal action if necessary.</a:t>
            </a:r>
          </a:p>
          <a:p>
            <a:r>
              <a:rPr lang="en-CA" dirty="0" smtClean="0"/>
              <a:t>Unlicensed: Enforcement</a:t>
            </a:r>
          </a:p>
          <a:p>
            <a:r>
              <a:rPr lang="en-CA" dirty="0" smtClean="0"/>
              <a:t>Licensed: Discipline</a:t>
            </a:r>
            <a:endParaRPr lang="en-US" dirty="0" smtClean="0"/>
          </a:p>
        </p:txBody>
      </p:sp>
      <p:sp>
        <p:nvSpPr>
          <p:cNvPr id="4"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55</a:t>
            </a:fld>
            <a:endParaRPr lang="en-US" sz="1200" dirty="0">
              <a:solidFill>
                <a:srgbClr val="A69C95"/>
              </a:solidFill>
              <a:latin typeface="Arial" pitchFamily="34" charset="0"/>
              <a:cs typeface="Arial" pitchFamily="34" charset="0"/>
            </a:endParaRPr>
          </a:p>
        </p:txBody>
      </p:sp>
    </p:spTree>
    <p:extLst>
      <p:ext uri="{BB962C8B-B14F-4D97-AF65-F5344CB8AC3E}">
        <p14:creationId xmlns:p14="http://schemas.microsoft.com/office/powerpoint/2010/main" val="41843579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404664"/>
            <a:ext cx="7774632" cy="864096"/>
          </a:xfrm>
        </p:spPr>
        <p:txBody>
          <a:bodyPr>
            <a:normAutofit/>
          </a:bodyPr>
          <a:lstStyle/>
          <a:p>
            <a:pPr algn="l"/>
            <a:r>
              <a:rPr lang="en-US" sz="3600" b="1" dirty="0" smtClean="0"/>
              <a:t>Enforcement and Discipline</a:t>
            </a:r>
            <a:endParaRPr lang="en-US" sz="3600" b="1" dirty="0"/>
          </a:p>
        </p:txBody>
      </p:sp>
      <p:sp>
        <p:nvSpPr>
          <p:cNvPr id="3" name="Content Placeholder 2"/>
          <p:cNvSpPr>
            <a:spLocks noGrp="1"/>
          </p:cNvSpPr>
          <p:nvPr>
            <p:ph idx="1"/>
          </p:nvPr>
        </p:nvSpPr>
        <p:spPr>
          <a:xfrm>
            <a:off x="395536" y="1371600"/>
            <a:ext cx="8352928" cy="4953000"/>
          </a:xfrm>
        </p:spPr>
        <p:txBody>
          <a:bodyPr>
            <a:normAutofit/>
          </a:bodyPr>
          <a:lstStyle/>
          <a:p>
            <a:r>
              <a:rPr lang="en-CA" dirty="0" smtClean="0"/>
              <a:t>Enforcement of Act</a:t>
            </a:r>
          </a:p>
          <a:p>
            <a:pPr lvl="1"/>
            <a:r>
              <a:rPr lang="en-CA" dirty="0" smtClean="0"/>
              <a:t>Against law to practise without license.</a:t>
            </a:r>
          </a:p>
          <a:p>
            <a:pPr lvl="1"/>
            <a:r>
              <a:rPr lang="en-CA" dirty="0" smtClean="0"/>
              <a:t>Association enforces law by prosecuting offenders in court.</a:t>
            </a:r>
          </a:p>
          <a:p>
            <a:r>
              <a:rPr lang="en-CA" dirty="0" smtClean="0"/>
              <a:t>Professional Discipline</a:t>
            </a:r>
          </a:p>
          <a:p>
            <a:pPr lvl="1"/>
            <a:r>
              <a:rPr lang="en-CA" dirty="0" smtClean="0"/>
              <a:t>Licensed member can be disciplined for misconduct, incompetence, unethical behavior and other reasons</a:t>
            </a:r>
          </a:p>
          <a:p>
            <a:pPr lvl="1"/>
            <a:r>
              <a:rPr lang="en-CA" dirty="0" smtClean="0"/>
              <a:t>Fines, revocation or suspension of licence, restriction of work.</a:t>
            </a:r>
            <a:endParaRPr lang="en-US" dirty="0" smtClean="0"/>
          </a:p>
        </p:txBody>
      </p:sp>
      <p:sp>
        <p:nvSpPr>
          <p:cNvPr id="4"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56</a:t>
            </a:fld>
            <a:endParaRPr lang="en-US" sz="1200" dirty="0">
              <a:solidFill>
                <a:srgbClr val="A69C95"/>
              </a:solidFill>
              <a:latin typeface="Arial" pitchFamily="34" charset="0"/>
              <a:cs typeface="Arial" pitchFamily="34" charset="0"/>
            </a:endParaRPr>
          </a:p>
        </p:txBody>
      </p:sp>
    </p:spTree>
    <p:extLst>
      <p:ext uri="{BB962C8B-B14F-4D97-AF65-F5344CB8AC3E}">
        <p14:creationId xmlns:p14="http://schemas.microsoft.com/office/powerpoint/2010/main" val="12667619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1450"/>
            <a:ext cx="7774632" cy="864096"/>
          </a:xfrm>
        </p:spPr>
        <p:txBody>
          <a:bodyPr>
            <a:normAutofit/>
          </a:bodyPr>
          <a:lstStyle/>
          <a:p>
            <a:pPr algn="l"/>
            <a:r>
              <a:rPr lang="en-US" sz="3600" b="1" dirty="0" smtClean="0"/>
              <a:t>Enforcement</a:t>
            </a:r>
            <a:endParaRPr lang="en-US" sz="3600" b="1" dirty="0"/>
          </a:p>
        </p:txBody>
      </p:sp>
      <p:sp>
        <p:nvSpPr>
          <p:cNvPr id="3" name="Content Placeholder 2"/>
          <p:cNvSpPr>
            <a:spLocks noGrp="1"/>
          </p:cNvSpPr>
          <p:nvPr>
            <p:ph idx="1"/>
          </p:nvPr>
        </p:nvSpPr>
        <p:spPr>
          <a:xfrm>
            <a:off x="395536" y="990600"/>
            <a:ext cx="8352928" cy="5410200"/>
          </a:xfrm>
        </p:spPr>
        <p:txBody>
          <a:bodyPr>
            <a:noAutofit/>
          </a:bodyPr>
          <a:lstStyle/>
          <a:p>
            <a:r>
              <a:rPr lang="en-CA" sz="2000" dirty="0" smtClean="0"/>
              <a:t>Enforcement: legal action PEO takes against individuals or entities who practise engineering without a licence, or offer engineering services to the public without a Certificate of Authorization.</a:t>
            </a:r>
          </a:p>
          <a:p>
            <a:r>
              <a:rPr lang="en-CA" sz="2000" dirty="0" smtClean="0"/>
              <a:t>Sections 39 and 40 of the Professional Engineers Act give PEO the authority to take action.</a:t>
            </a:r>
          </a:p>
          <a:p>
            <a:r>
              <a:rPr lang="en-CA" sz="2000" dirty="0" smtClean="0"/>
              <a:t>Section 40(1) sets maximum fines for individuals and firms practising without the necessary licences (</a:t>
            </a:r>
            <a:r>
              <a:rPr lang="en-CA" sz="2000" dirty="0" err="1" smtClean="0"/>
              <a:t>P.Eng</a:t>
            </a:r>
            <a:r>
              <a:rPr lang="en-CA" sz="2000" dirty="0" smtClean="0"/>
              <a:t>., and/or C of A). Fines are $25,000 for a first offence and $50,000 for each subsequent offence.</a:t>
            </a:r>
          </a:p>
          <a:p>
            <a:r>
              <a:rPr lang="en-CA" sz="2000" dirty="0" smtClean="0"/>
              <a:t>Section 40(2) authorizes fines of up to $10,000 for a first offence and $25,000 for each subsequent offence, for people who:</a:t>
            </a:r>
          </a:p>
          <a:p>
            <a:pPr lvl="1"/>
            <a:r>
              <a:rPr lang="en-CA" sz="2000" dirty="0" smtClean="0"/>
              <a:t>use the title "professional engineer" or an abbreviation or variation as an occupational designation;</a:t>
            </a:r>
          </a:p>
          <a:p>
            <a:pPr lvl="1"/>
            <a:r>
              <a:rPr lang="en-CA" sz="2000" dirty="0" smtClean="0"/>
              <a:t>use a term, title or description that will lead to the belief that the person may engage in the practice of professional engineering; or</a:t>
            </a:r>
          </a:p>
          <a:p>
            <a:pPr lvl="1"/>
            <a:r>
              <a:rPr lang="en-CA" sz="2000" dirty="0" smtClean="0"/>
              <a:t>use a seal that will lead to the belief that the person is a professional engineer.</a:t>
            </a:r>
          </a:p>
        </p:txBody>
      </p:sp>
      <p:sp>
        <p:nvSpPr>
          <p:cNvPr id="4"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57</a:t>
            </a:fld>
            <a:endParaRPr lang="en-US" sz="1200" dirty="0">
              <a:solidFill>
                <a:srgbClr val="A69C95"/>
              </a:solidFill>
              <a:latin typeface="Arial" pitchFamily="34" charset="0"/>
              <a:cs typeface="Arial" pitchFamily="34" charset="0"/>
            </a:endParaRPr>
          </a:p>
        </p:txBody>
      </p:sp>
    </p:spTree>
    <p:extLst>
      <p:ext uri="{BB962C8B-B14F-4D97-AF65-F5344CB8AC3E}">
        <p14:creationId xmlns:p14="http://schemas.microsoft.com/office/powerpoint/2010/main" val="7362957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71450"/>
            <a:ext cx="7774632" cy="864096"/>
          </a:xfrm>
        </p:spPr>
        <p:txBody>
          <a:bodyPr>
            <a:normAutofit/>
          </a:bodyPr>
          <a:lstStyle/>
          <a:p>
            <a:pPr algn="l"/>
            <a:r>
              <a:rPr lang="en-US" sz="3600" b="1" dirty="0" smtClean="0"/>
              <a:t>Discipline</a:t>
            </a:r>
            <a:endParaRPr lang="en-US" sz="3600" b="1" dirty="0"/>
          </a:p>
        </p:txBody>
      </p:sp>
      <p:sp>
        <p:nvSpPr>
          <p:cNvPr id="3" name="Content Placeholder 2"/>
          <p:cNvSpPr>
            <a:spLocks noGrp="1"/>
          </p:cNvSpPr>
          <p:nvPr>
            <p:ph idx="1"/>
          </p:nvPr>
        </p:nvSpPr>
        <p:spPr>
          <a:xfrm>
            <a:off x="395536" y="1066800"/>
            <a:ext cx="8352928" cy="5181600"/>
          </a:xfrm>
        </p:spPr>
        <p:txBody>
          <a:bodyPr>
            <a:normAutofit lnSpcReduction="10000"/>
          </a:bodyPr>
          <a:lstStyle/>
          <a:p>
            <a:pPr algn="just"/>
            <a:r>
              <a:rPr lang="en-CA" dirty="0" smtClean="0"/>
              <a:t>Association staff receive and administer the complaints</a:t>
            </a:r>
          </a:p>
          <a:p>
            <a:pPr algn="just"/>
            <a:r>
              <a:rPr lang="en-CA" dirty="0" smtClean="0"/>
              <a:t>Discipline decisions are made by a discipline committee composed of engineers.</a:t>
            </a:r>
          </a:p>
          <a:p>
            <a:pPr algn="just"/>
            <a:r>
              <a:rPr lang="en-CA" dirty="0" smtClean="0"/>
              <a:t>Main reasons for disciplinary action</a:t>
            </a:r>
          </a:p>
          <a:p>
            <a:pPr lvl="1" algn="just"/>
            <a:r>
              <a:rPr lang="en-CA" dirty="0" smtClean="0"/>
              <a:t>Professional misconduct</a:t>
            </a:r>
          </a:p>
          <a:p>
            <a:pPr lvl="1" algn="just"/>
            <a:r>
              <a:rPr lang="en-CA" dirty="0" smtClean="0"/>
              <a:t>Incompetence</a:t>
            </a:r>
          </a:p>
          <a:p>
            <a:pPr lvl="1" algn="just"/>
            <a:r>
              <a:rPr lang="en-CA" dirty="0" smtClean="0"/>
              <a:t>Breach of the code of ethics</a:t>
            </a:r>
          </a:p>
          <a:p>
            <a:pPr lvl="1" algn="just"/>
            <a:r>
              <a:rPr lang="en-CA" dirty="0" smtClean="0"/>
              <a:t>Physical of mental incapacity</a:t>
            </a:r>
          </a:p>
          <a:p>
            <a:pPr lvl="1" algn="just"/>
            <a:r>
              <a:rPr lang="en-CA" dirty="0" smtClean="0"/>
              <a:t>Conviction of a serious offence</a:t>
            </a:r>
            <a:endParaRPr lang="en-US" dirty="0" smtClean="0"/>
          </a:p>
        </p:txBody>
      </p:sp>
      <p:sp>
        <p:nvSpPr>
          <p:cNvPr id="4"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58</a:t>
            </a:fld>
            <a:endParaRPr lang="en-US" sz="1200" dirty="0">
              <a:solidFill>
                <a:srgbClr val="A69C95"/>
              </a:solidFill>
              <a:latin typeface="Arial" pitchFamily="34" charset="0"/>
              <a:cs typeface="Arial" pitchFamily="34" charset="0"/>
            </a:endParaRPr>
          </a:p>
        </p:txBody>
      </p:sp>
    </p:spTree>
    <p:extLst>
      <p:ext uri="{BB962C8B-B14F-4D97-AF65-F5344CB8AC3E}">
        <p14:creationId xmlns:p14="http://schemas.microsoft.com/office/powerpoint/2010/main" val="11688458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404664"/>
            <a:ext cx="8263706" cy="864096"/>
          </a:xfrm>
        </p:spPr>
        <p:txBody>
          <a:bodyPr>
            <a:normAutofit/>
          </a:bodyPr>
          <a:lstStyle/>
          <a:p>
            <a:pPr algn="l"/>
            <a:r>
              <a:rPr lang="en-US" sz="3600" b="1" dirty="0" smtClean="0"/>
              <a:t>Complaints Committee</a:t>
            </a:r>
            <a:endParaRPr lang="en-US" sz="3600" b="1" dirty="0"/>
          </a:p>
        </p:txBody>
      </p:sp>
      <p:sp>
        <p:nvSpPr>
          <p:cNvPr id="3" name="Content Placeholder 2"/>
          <p:cNvSpPr>
            <a:spLocks noGrp="1"/>
          </p:cNvSpPr>
          <p:nvPr>
            <p:ph idx="1"/>
          </p:nvPr>
        </p:nvSpPr>
        <p:spPr>
          <a:xfrm>
            <a:off x="395536" y="1268760"/>
            <a:ext cx="8424936" cy="4751040"/>
          </a:xfrm>
        </p:spPr>
        <p:txBody>
          <a:bodyPr>
            <a:normAutofit fontScale="92500" lnSpcReduction="10000"/>
          </a:bodyPr>
          <a:lstStyle/>
          <a:p>
            <a:r>
              <a:rPr lang="en-CA" sz="3000" dirty="0" smtClean="0"/>
              <a:t>Complaints Committee from R.S.O. 24(1)</a:t>
            </a:r>
          </a:p>
          <a:p>
            <a:r>
              <a:rPr lang="en-CA" sz="1700" dirty="0" smtClean="0">
                <a:hlinkClick r:id="rId3"/>
              </a:rPr>
              <a:t>http://www.e-laws.gov.on.ca/html/statutes/english/elaws_statutes_90p28_e.htm#BK24</a:t>
            </a:r>
            <a:endParaRPr lang="en-CA" sz="1700" dirty="0" smtClean="0"/>
          </a:p>
          <a:p>
            <a:endParaRPr lang="en-CA" sz="1200" dirty="0" smtClean="0"/>
          </a:p>
          <a:p>
            <a:r>
              <a:rPr lang="en-CA" dirty="0" smtClean="0"/>
              <a:t>The Complaints Committee shall consider and investigate complaints made by members of the public or members of the Association regarding the conduct or actions of a member of the Association or holder of a certificate of authorization, a temporary licence, a provisional licence or a limited licence</a:t>
            </a:r>
          </a:p>
          <a:p>
            <a:pPr lvl="1"/>
            <a:r>
              <a:rPr lang="en-CA" sz="2600" dirty="0" smtClean="0"/>
              <a:t>Determine whether or not to forward complaint to discipline committee</a:t>
            </a:r>
          </a:p>
        </p:txBody>
      </p:sp>
      <p:sp>
        <p:nvSpPr>
          <p:cNvPr id="4"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59</a:t>
            </a:fld>
            <a:endParaRPr lang="en-US" sz="1200" dirty="0">
              <a:solidFill>
                <a:srgbClr val="A69C95"/>
              </a:solidFill>
              <a:latin typeface="Arial" pitchFamily="34" charset="0"/>
              <a:cs typeface="Arial" pitchFamily="34" charset="0"/>
            </a:endParaRPr>
          </a:p>
        </p:txBody>
      </p:sp>
      <p:pic>
        <p:nvPicPr>
          <p:cNvPr id="5" name="Picture 4" descr="PEO.png"/>
          <p:cNvPicPr>
            <a:picLocks noChangeAspect="1"/>
          </p:cNvPicPr>
          <p:nvPr/>
        </p:nvPicPr>
        <p:blipFill>
          <a:blip r:embed="rId4"/>
          <a:stretch>
            <a:fillRect/>
          </a:stretch>
        </p:blipFill>
        <p:spPr>
          <a:xfrm>
            <a:off x="6230788" y="583597"/>
            <a:ext cx="1656184" cy="506230"/>
          </a:xfrm>
          <a:prstGeom prst="rect">
            <a:avLst/>
          </a:prstGeom>
        </p:spPr>
      </p:pic>
    </p:spTree>
    <p:extLst>
      <p:ext uri="{BB962C8B-B14F-4D97-AF65-F5344CB8AC3E}">
        <p14:creationId xmlns:p14="http://schemas.microsoft.com/office/powerpoint/2010/main" val="1264133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algn="l"/>
            <a:r>
              <a:rPr lang="en-CA" sz="3600" b="1" dirty="0" smtClean="0"/>
              <a:t>What is Ethics?</a:t>
            </a:r>
            <a:endParaRPr lang="en-CA" sz="3600" b="1" dirty="0"/>
          </a:p>
        </p:txBody>
      </p:sp>
      <p:sp>
        <p:nvSpPr>
          <p:cNvPr id="3" name="Content Placeholder 2"/>
          <p:cNvSpPr>
            <a:spLocks noGrp="1"/>
          </p:cNvSpPr>
          <p:nvPr>
            <p:ph idx="1"/>
          </p:nvPr>
        </p:nvSpPr>
        <p:spPr>
          <a:xfrm>
            <a:off x="457200" y="1143000"/>
            <a:ext cx="8229600" cy="5213350"/>
          </a:xfrm>
        </p:spPr>
        <p:txBody>
          <a:bodyPr>
            <a:normAutofit fontScale="92500" lnSpcReduction="10000"/>
          </a:bodyPr>
          <a:lstStyle/>
          <a:p>
            <a:pPr marL="0" indent="0" algn="just">
              <a:buNone/>
            </a:pPr>
            <a:r>
              <a:rPr lang="en-CA" dirty="0" smtClean="0"/>
              <a:t>Ethics may </a:t>
            </a:r>
            <a:r>
              <a:rPr lang="en-CA" dirty="0"/>
              <a:t>be </a:t>
            </a:r>
            <a:r>
              <a:rPr lang="en-CA" dirty="0" smtClean="0"/>
              <a:t>defined in </a:t>
            </a:r>
            <a:r>
              <a:rPr lang="en-CA" dirty="0"/>
              <a:t>different ways: </a:t>
            </a:r>
            <a:endParaRPr lang="en-CA" dirty="0" smtClean="0"/>
          </a:p>
          <a:p>
            <a:pPr algn="just"/>
            <a:r>
              <a:rPr lang="en-CA" dirty="0" smtClean="0"/>
              <a:t>It refers </a:t>
            </a:r>
            <a:r>
              <a:rPr lang="en-CA" dirty="0"/>
              <a:t>to well-based standards of right </a:t>
            </a:r>
            <a:r>
              <a:rPr lang="en-CA" dirty="0" smtClean="0"/>
              <a:t>and wrong </a:t>
            </a:r>
            <a:r>
              <a:rPr lang="en-CA" dirty="0"/>
              <a:t>that prescribe what humans ought to do, usually in terms of rights</a:t>
            </a:r>
            <a:r>
              <a:rPr lang="en-CA" dirty="0" smtClean="0"/>
              <a:t>, obligations</a:t>
            </a:r>
            <a:r>
              <a:rPr lang="en-CA" dirty="0"/>
              <a:t>, benefits to society, fairness, or specific virtues. </a:t>
            </a:r>
            <a:endParaRPr lang="en-CA" dirty="0" smtClean="0"/>
          </a:p>
          <a:p>
            <a:pPr algn="just"/>
            <a:r>
              <a:rPr lang="en-CA" dirty="0" smtClean="0"/>
              <a:t>Ethics </a:t>
            </a:r>
            <a:r>
              <a:rPr lang="en-CA" dirty="0"/>
              <a:t>is </a:t>
            </a:r>
            <a:r>
              <a:rPr lang="en-CA" dirty="0" smtClean="0"/>
              <a:t>also </a:t>
            </a:r>
            <a:r>
              <a:rPr lang="en-CA" dirty="0"/>
              <a:t>understood as the discipline or field of study dealing with one’s ethical </a:t>
            </a:r>
            <a:r>
              <a:rPr lang="en-CA" dirty="0" smtClean="0"/>
              <a:t>standard, moral </a:t>
            </a:r>
            <a:r>
              <a:rPr lang="en-CA" dirty="0"/>
              <a:t>duty or obligation. This typically gives rise to a set of </a:t>
            </a:r>
            <a:r>
              <a:rPr lang="en-CA" dirty="0" smtClean="0"/>
              <a:t>principles </a:t>
            </a:r>
            <a:r>
              <a:rPr lang="en-CA" dirty="0"/>
              <a:t>or values which in turn are used to judge the appropriateness of particular conduct or behaviour. </a:t>
            </a:r>
          </a:p>
        </p:txBody>
      </p:sp>
      <p:sp>
        <p:nvSpPr>
          <p:cNvPr id="4" name="Slide Number Placeholder 3"/>
          <p:cNvSpPr>
            <a:spLocks noGrp="1"/>
          </p:cNvSpPr>
          <p:nvPr>
            <p:ph type="sldNum" sz="quarter" idx="12"/>
          </p:nvPr>
        </p:nvSpPr>
        <p:spPr/>
        <p:txBody>
          <a:bodyPr/>
          <a:lstStyle/>
          <a:p>
            <a:fld id="{01A1EBA5-1FAF-4D77-8150-DBD5B7DBDB3B}" type="slidenum">
              <a:rPr lang="en-CA" smtClean="0"/>
              <a:t>6</a:t>
            </a:fld>
            <a:endParaRPr lang="en-CA"/>
          </a:p>
        </p:txBody>
      </p:sp>
    </p:spTree>
    <p:extLst>
      <p:ext uri="{BB962C8B-B14F-4D97-AF65-F5344CB8AC3E}">
        <p14:creationId xmlns:p14="http://schemas.microsoft.com/office/powerpoint/2010/main" val="13272970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8191698" cy="864096"/>
          </a:xfrm>
        </p:spPr>
        <p:txBody>
          <a:bodyPr>
            <a:normAutofit/>
          </a:bodyPr>
          <a:lstStyle/>
          <a:p>
            <a:pPr algn="l"/>
            <a:r>
              <a:rPr lang="en-US" sz="3600" b="1" dirty="0" smtClean="0"/>
              <a:t>Common Professional Complaints (1 of 2)</a:t>
            </a:r>
            <a:endParaRPr lang="en-US" sz="3600" b="1" dirty="0"/>
          </a:p>
        </p:txBody>
      </p:sp>
      <p:sp>
        <p:nvSpPr>
          <p:cNvPr id="3" name="Content Placeholder 2"/>
          <p:cNvSpPr>
            <a:spLocks noGrp="1"/>
          </p:cNvSpPr>
          <p:nvPr>
            <p:ph idx="1"/>
          </p:nvPr>
        </p:nvSpPr>
        <p:spPr>
          <a:xfrm>
            <a:off x="395536" y="1295400"/>
            <a:ext cx="8352928" cy="4876800"/>
          </a:xfrm>
        </p:spPr>
        <p:txBody>
          <a:bodyPr>
            <a:normAutofit/>
          </a:bodyPr>
          <a:lstStyle/>
          <a:p>
            <a:r>
              <a:rPr lang="en-CA" dirty="0" smtClean="0"/>
              <a:t>Conflict of Interest</a:t>
            </a:r>
          </a:p>
          <a:p>
            <a:pPr lvl="1"/>
            <a:r>
              <a:rPr lang="en-CA" dirty="0" smtClean="0"/>
              <a:t>Personal preference or financial interest which interferes with duty to employer.</a:t>
            </a:r>
          </a:p>
          <a:p>
            <a:pPr lvl="2"/>
            <a:r>
              <a:rPr lang="en-CA" dirty="0" smtClean="0"/>
              <a:t>Payment from more than </a:t>
            </a:r>
            <a:r>
              <a:rPr lang="en-US" dirty="0" smtClean="0"/>
              <a:t>one source for same service</a:t>
            </a:r>
          </a:p>
          <a:p>
            <a:pPr lvl="2"/>
            <a:r>
              <a:rPr lang="en-CA" dirty="0" smtClean="0"/>
              <a:t>Secret commission</a:t>
            </a:r>
          </a:p>
          <a:p>
            <a:pPr lvl="1"/>
            <a:r>
              <a:rPr lang="en-CA" dirty="0" smtClean="0"/>
              <a:t>Must avoid conflicts of interest</a:t>
            </a:r>
          </a:p>
          <a:p>
            <a:pPr lvl="1"/>
            <a:r>
              <a:rPr lang="en-US" dirty="0" smtClean="0"/>
              <a:t>If cannot be avoided, must provide prompt, voluntary and complete (PVC) </a:t>
            </a:r>
            <a:r>
              <a:rPr lang="en-CA" dirty="0" smtClean="0"/>
              <a:t>disclosure to all involved</a:t>
            </a:r>
          </a:p>
          <a:p>
            <a:pPr>
              <a:buNone/>
            </a:pPr>
            <a:endParaRPr lang="en-US" dirty="0" smtClean="0"/>
          </a:p>
        </p:txBody>
      </p:sp>
      <p:sp>
        <p:nvSpPr>
          <p:cNvPr id="4"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60</a:t>
            </a:fld>
            <a:endParaRPr lang="en-US" sz="1200" dirty="0">
              <a:solidFill>
                <a:srgbClr val="A69C95"/>
              </a:solidFill>
              <a:latin typeface="Arial" pitchFamily="34" charset="0"/>
              <a:cs typeface="Arial" pitchFamily="34" charset="0"/>
            </a:endParaRPr>
          </a:p>
        </p:txBody>
      </p:sp>
    </p:spTree>
    <p:extLst>
      <p:ext uri="{BB962C8B-B14F-4D97-AF65-F5344CB8AC3E}">
        <p14:creationId xmlns:p14="http://schemas.microsoft.com/office/powerpoint/2010/main" val="23103822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191698" cy="864096"/>
          </a:xfrm>
        </p:spPr>
        <p:txBody>
          <a:bodyPr>
            <a:normAutofit/>
          </a:bodyPr>
          <a:lstStyle/>
          <a:p>
            <a:pPr algn="l"/>
            <a:r>
              <a:rPr lang="en-US" sz="3600" b="1" dirty="0" smtClean="0"/>
              <a:t>Common Professional Complaints (2 of 2)</a:t>
            </a:r>
            <a:endParaRPr lang="en-US" sz="3600" b="1" dirty="0"/>
          </a:p>
        </p:txBody>
      </p:sp>
      <p:sp>
        <p:nvSpPr>
          <p:cNvPr id="3" name="Content Placeholder 2"/>
          <p:cNvSpPr>
            <a:spLocks noGrp="1"/>
          </p:cNvSpPr>
          <p:nvPr>
            <p:ph idx="1"/>
          </p:nvPr>
        </p:nvSpPr>
        <p:spPr>
          <a:xfrm>
            <a:off x="395536" y="1700808"/>
            <a:ext cx="8352928" cy="3753544"/>
          </a:xfrm>
        </p:spPr>
        <p:txBody>
          <a:bodyPr/>
          <a:lstStyle/>
          <a:p>
            <a:r>
              <a:rPr lang="en-CA" dirty="0" smtClean="0"/>
              <a:t>Breach of standards</a:t>
            </a:r>
          </a:p>
          <a:p>
            <a:pPr lvl="1"/>
            <a:r>
              <a:rPr lang="en-CA" dirty="0" smtClean="0"/>
              <a:t>Design work: Engineer must follow commonly accepted codes and standards.</a:t>
            </a:r>
          </a:p>
          <a:p>
            <a:pPr lvl="1"/>
            <a:r>
              <a:rPr lang="en-US" dirty="0" smtClean="0"/>
              <a:t>First step in design process: </a:t>
            </a:r>
            <a:r>
              <a:rPr lang="en-CA" dirty="0" smtClean="0"/>
              <a:t>Information gathering</a:t>
            </a:r>
          </a:p>
          <a:p>
            <a:pPr lvl="1"/>
            <a:r>
              <a:rPr lang="en-CA" dirty="0" smtClean="0"/>
              <a:t>Start of project: Engineer should find appropriate design standards / safety regulations.</a:t>
            </a:r>
            <a:endParaRPr lang="en-US" dirty="0" smtClean="0"/>
          </a:p>
        </p:txBody>
      </p:sp>
      <p:sp>
        <p:nvSpPr>
          <p:cNvPr id="4"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61</a:t>
            </a:fld>
            <a:endParaRPr lang="en-US" sz="1200" dirty="0">
              <a:solidFill>
                <a:srgbClr val="A69C95"/>
              </a:solidFill>
              <a:latin typeface="Arial" pitchFamily="34" charset="0"/>
              <a:cs typeface="Arial" pitchFamily="34" charset="0"/>
            </a:endParaRPr>
          </a:p>
        </p:txBody>
      </p:sp>
    </p:spTree>
    <p:extLst>
      <p:ext uri="{BB962C8B-B14F-4D97-AF65-F5344CB8AC3E}">
        <p14:creationId xmlns:p14="http://schemas.microsoft.com/office/powerpoint/2010/main" val="18539878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2822"/>
            <a:ext cx="8263706" cy="864096"/>
          </a:xfrm>
        </p:spPr>
        <p:txBody>
          <a:bodyPr>
            <a:normAutofit/>
          </a:bodyPr>
          <a:lstStyle/>
          <a:p>
            <a:pPr algn="l"/>
            <a:r>
              <a:rPr lang="en-US" sz="3600" b="1" dirty="0" smtClean="0"/>
              <a:t>Discipline Committee</a:t>
            </a:r>
            <a:endParaRPr lang="en-US" sz="3600" b="1" dirty="0"/>
          </a:p>
        </p:txBody>
      </p:sp>
      <p:sp>
        <p:nvSpPr>
          <p:cNvPr id="3" name="Content Placeholder 2"/>
          <p:cNvSpPr>
            <a:spLocks noGrp="1"/>
          </p:cNvSpPr>
          <p:nvPr>
            <p:ph idx="1"/>
          </p:nvPr>
        </p:nvSpPr>
        <p:spPr>
          <a:xfrm>
            <a:off x="395536" y="1268760"/>
            <a:ext cx="8424936" cy="5132040"/>
          </a:xfrm>
        </p:spPr>
        <p:txBody>
          <a:bodyPr>
            <a:normAutofit fontScale="77500" lnSpcReduction="20000"/>
          </a:bodyPr>
          <a:lstStyle/>
          <a:p>
            <a:r>
              <a:rPr lang="en-CA" sz="3400" dirty="0" smtClean="0"/>
              <a:t>Discipline Committee from R.S.O. 28(1) – 28(4)</a:t>
            </a:r>
          </a:p>
          <a:p>
            <a:pPr lvl="1">
              <a:buNone/>
            </a:pPr>
            <a:r>
              <a:rPr lang="en-CA" sz="2200" dirty="0" smtClean="0">
                <a:hlinkClick r:id="rId3"/>
              </a:rPr>
              <a:t>http://www.e-laws.gov.on.ca/html/statutes/english/elaws_statutes_90p28_e.htm#BK28</a:t>
            </a:r>
            <a:endParaRPr lang="en-CA" sz="2200" dirty="0" smtClean="0"/>
          </a:p>
          <a:p>
            <a:pPr lvl="1"/>
            <a:r>
              <a:rPr lang="en-CA" sz="3400" dirty="0" smtClean="0"/>
              <a:t>Duty to:</a:t>
            </a:r>
          </a:p>
          <a:p>
            <a:pPr lvl="2"/>
            <a:r>
              <a:rPr lang="en-CA" sz="3400" dirty="0" smtClean="0"/>
              <a:t>hear and determine allegations of professional misconduct or incompetence of a member</a:t>
            </a:r>
          </a:p>
          <a:p>
            <a:pPr lvl="1"/>
            <a:r>
              <a:rPr lang="en-CA" sz="3400" dirty="0" smtClean="0"/>
              <a:t>Power to:</a:t>
            </a:r>
          </a:p>
          <a:p>
            <a:pPr lvl="2"/>
            <a:r>
              <a:rPr lang="en-CA" sz="3400" dirty="0" smtClean="0"/>
              <a:t>Revoke a license</a:t>
            </a:r>
          </a:p>
          <a:p>
            <a:pPr lvl="2"/>
            <a:r>
              <a:rPr lang="en-CA" sz="3400" dirty="0" smtClean="0"/>
              <a:t>Suspend a license</a:t>
            </a:r>
          </a:p>
          <a:p>
            <a:pPr lvl="2"/>
            <a:r>
              <a:rPr lang="en-CA" sz="3400" dirty="0" smtClean="0"/>
              <a:t>Impose terms, conditions or limitations including successful completion of a particular course or course of study</a:t>
            </a:r>
          </a:p>
          <a:p>
            <a:pPr lvl="2"/>
            <a:r>
              <a:rPr lang="en-CA" sz="3400" dirty="0" smtClean="0"/>
              <a:t>Fine of up to $5000</a:t>
            </a:r>
          </a:p>
          <a:p>
            <a:pPr lvl="2"/>
            <a:r>
              <a:rPr lang="en-CA" sz="3400" dirty="0" smtClean="0"/>
              <a:t>Publicly shame (publish in Dimensions)</a:t>
            </a:r>
          </a:p>
          <a:p>
            <a:pPr lvl="2"/>
            <a:endParaRPr lang="en-CA" sz="500" dirty="0" smtClean="0"/>
          </a:p>
          <a:p>
            <a:pPr>
              <a:buNone/>
            </a:pPr>
            <a:endParaRPr lang="en-CA" sz="1400" dirty="0" smtClean="0"/>
          </a:p>
          <a:p>
            <a:pPr>
              <a:buNone/>
            </a:pPr>
            <a:endParaRPr lang="en-CA" sz="1400" dirty="0" smtClean="0"/>
          </a:p>
          <a:p>
            <a:pPr lvl="2">
              <a:buNone/>
            </a:pPr>
            <a:endParaRPr lang="en-CA" sz="2400" dirty="0" smtClean="0"/>
          </a:p>
          <a:p>
            <a:endParaRPr lang="en-CA" dirty="0" smtClean="0"/>
          </a:p>
        </p:txBody>
      </p:sp>
      <p:sp>
        <p:nvSpPr>
          <p:cNvPr id="4"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62</a:t>
            </a:fld>
            <a:endParaRPr lang="en-US" sz="1200" dirty="0">
              <a:solidFill>
                <a:srgbClr val="A69C95"/>
              </a:solidFill>
              <a:latin typeface="Arial" pitchFamily="34" charset="0"/>
              <a:cs typeface="Arial" pitchFamily="34" charset="0"/>
            </a:endParaRPr>
          </a:p>
        </p:txBody>
      </p:sp>
      <p:pic>
        <p:nvPicPr>
          <p:cNvPr id="5" name="Picture 4" descr="PEO.png"/>
          <p:cNvPicPr>
            <a:picLocks noChangeAspect="1"/>
          </p:cNvPicPr>
          <p:nvPr/>
        </p:nvPicPr>
        <p:blipFill>
          <a:blip r:embed="rId4"/>
          <a:stretch>
            <a:fillRect/>
          </a:stretch>
        </p:blipFill>
        <p:spPr>
          <a:xfrm>
            <a:off x="6172200" y="441755"/>
            <a:ext cx="1656184" cy="506230"/>
          </a:xfrm>
          <a:prstGeom prst="rect">
            <a:avLst/>
          </a:prstGeom>
        </p:spPr>
      </p:pic>
    </p:spTree>
    <p:extLst>
      <p:ext uri="{BB962C8B-B14F-4D97-AF65-F5344CB8AC3E}">
        <p14:creationId xmlns:p14="http://schemas.microsoft.com/office/powerpoint/2010/main" val="4184733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12750" y="404664"/>
            <a:ext cx="7774632" cy="864096"/>
          </a:xfrm>
        </p:spPr>
        <p:txBody>
          <a:bodyPr>
            <a:noAutofit/>
          </a:bodyPr>
          <a:lstStyle/>
          <a:p>
            <a:pPr algn="l">
              <a:defRPr/>
            </a:pPr>
            <a:r>
              <a:rPr lang="en-US" sz="3600" b="1" dirty="0" smtClean="0">
                <a:latin typeface="+mn-lt"/>
                <a:ea typeface="Verdana" pitchFamily="34" charset="0"/>
                <a:cs typeface="Verdana" pitchFamily="34" charset="0"/>
              </a:rPr>
              <a:t>Summary of the CIPS Code of Ethics and Professional Conduct</a:t>
            </a:r>
          </a:p>
        </p:txBody>
      </p:sp>
      <p:sp>
        <p:nvSpPr>
          <p:cNvPr id="120835" name="Rectangle 3"/>
          <p:cNvSpPr>
            <a:spLocks noGrp="1" noChangeArrowheads="1"/>
          </p:cNvSpPr>
          <p:nvPr>
            <p:ph type="body" idx="1"/>
          </p:nvPr>
        </p:nvSpPr>
        <p:spPr>
          <a:xfrm>
            <a:off x="539552" y="1340768"/>
            <a:ext cx="8352928" cy="5288632"/>
          </a:xfrm>
        </p:spPr>
        <p:txBody>
          <a:bodyPr>
            <a:noAutofit/>
          </a:bodyPr>
          <a:lstStyle/>
          <a:p>
            <a:pPr marL="0" indent="0" algn="ctr">
              <a:buNone/>
              <a:defRPr/>
            </a:pPr>
            <a:r>
              <a:rPr lang="en-US" sz="2000" dirty="0" smtClean="0">
                <a:latin typeface="Verdana" pitchFamily="34" charset="0"/>
                <a:ea typeface="Verdana" pitchFamily="34" charset="0"/>
                <a:cs typeface="Verdana" pitchFamily="34" charset="0"/>
                <a:hlinkClick r:id="rId3"/>
              </a:rPr>
              <a:t>http://www.cips.ca/ethics</a:t>
            </a:r>
            <a:endParaRPr lang="en-US" sz="2000" dirty="0" smtClean="0">
              <a:latin typeface="Verdana" pitchFamily="34" charset="0"/>
              <a:ea typeface="Verdana" pitchFamily="34" charset="0"/>
              <a:cs typeface="Verdana" pitchFamily="34" charset="0"/>
            </a:endParaRPr>
          </a:p>
          <a:p>
            <a:pPr marL="0" indent="0">
              <a:defRPr/>
            </a:pPr>
            <a:endParaRPr lang="en-US" sz="1400" dirty="0" smtClean="0">
              <a:latin typeface="Verdana" pitchFamily="34" charset="0"/>
              <a:ea typeface="Verdana" pitchFamily="34" charset="0"/>
              <a:cs typeface="Verdana" pitchFamily="34" charset="0"/>
            </a:endParaRPr>
          </a:p>
          <a:p>
            <a:r>
              <a:rPr lang="en-CA" sz="2400" dirty="0" smtClean="0"/>
              <a:t>CIPS members must protect the public interest and discharge with integrity all duties and services owed to:</a:t>
            </a:r>
          </a:p>
          <a:p>
            <a:pPr lvl="1"/>
            <a:r>
              <a:rPr lang="en-CA" sz="2400" dirty="0" smtClean="0"/>
              <a:t>the public</a:t>
            </a:r>
          </a:p>
          <a:p>
            <a:pPr lvl="1"/>
            <a:r>
              <a:rPr lang="en-CA" sz="2400" dirty="0" smtClean="0"/>
              <a:t>CIPS members</a:t>
            </a:r>
          </a:p>
          <a:p>
            <a:pPr lvl="1"/>
            <a:r>
              <a:rPr lang="en-CA" sz="2400" dirty="0" smtClean="0"/>
              <a:t>other IT professionals, and </a:t>
            </a:r>
          </a:p>
          <a:p>
            <a:pPr lvl="1"/>
            <a:r>
              <a:rPr lang="en-CA" sz="2400" dirty="0" smtClean="0"/>
              <a:t>clients.</a:t>
            </a:r>
          </a:p>
          <a:p>
            <a:r>
              <a:rPr lang="en-CA" sz="2400" dirty="0" smtClean="0"/>
              <a:t>The obligation to protect the public interest is paramount</a:t>
            </a:r>
          </a:p>
          <a:p>
            <a:r>
              <a:rPr lang="en-CA" sz="2400" dirty="0" smtClean="0"/>
              <a:t>Integrity and trustworthiness are fundamental and are key elements of each requirement of the Code or Ethics</a:t>
            </a:r>
          </a:p>
          <a:p>
            <a:r>
              <a:rPr lang="en-CA" sz="2400" dirty="0" smtClean="0"/>
              <a:t>Dishonourable or questionable conduct will result in CIPS taking disciplinary action.</a:t>
            </a:r>
            <a:endParaRPr lang="en-US" sz="2400" dirty="0" smtClean="0">
              <a:latin typeface="Verdana" pitchFamily="34" charset="0"/>
              <a:ea typeface="Verdana" pitchFamily="34" charset="0"/>
              <a:cs typeface="Verdana" pitchFamily="34" charset="0"/>
            </a:endParaRPr>
          </a:p>
        </p:txBody>
      </p:sp>
      <p:sp>
        <p:nvSpPr>
          <p:cNvPr id="7"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63</a:t>
            </a:fld>
            <a:endParaRPr lang="en-US" sz="1200" dirty="0">
              <a:solidFill>
                <a:srgbClr val="A69C95"/>
              </a:solidFill>
              <a:latin typeface="Arial" pitchFamily="34" charset="0"/>
              <a:cs typeface="Arial" pitchFamily="34" charset="0"/>
            </a:endParaRPr>
          </a:p>
        </p:txBody>
      </p:sp>
    </p:spTree>
    <p:extLst>
      <p:ext uri="{BB962C8B-B14F-4D97-AF65-F5344CB8AC3E}">
        <p14:creationId xmlns:p14="http://schemas.microsoft.com/office/powerpoint/2010/main" val="17876579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12750" y="404664"/>
            <a:ext cx="7774632" cy="864096"/>
          </a:xfrm>
        </p:spPr>
        <p:txBody>
          <a:bodyPr>
            <a:noAutofit/>
          </a:bodyPr>
          <a:lstStyle/>
          <a:p>
            <a:pPr algn="l">
              <a:defRPr/>
            </a:pPr>
            <a:r>
              <a:rPr lang="en-US" sz="3600" b="1" dirty="0" smtClean="0">
                <a:latin typeface="+mn-lt"/>
                <a:ea typeface="Verdana" pitchFamily="34" charset="0"/>
                <a:cs typeface="Verdana" pitchFamily="34" charset="0"/>
              </a:rPr>
              <a:t>Summary of the CIPS Code of Ethics and Professional Conduct</a:t>
            </a:r>
          </a:p>
        </p:txBody>
      </p:sp>
      <p:sp>
        <p:nvSpPr>
          <p:cNvPr id="120835" name="Rectangle 3"/>
          <p:cNvSpPr>
            <a:spLocks noGrp="1" noChangeArrowheads="1"/>
          </p:cNvSpPr>
          <p:nvPr>
            <p:ph type="body" idx="1"/>
          </p:nvPr>
        </p:nvSpPr>
        <p:spPr>
          <a:xfrm>
            <a:off x="539552" y="1340768"/>
            <a:ext cx="8352928" cy="5136232"/>
          </a:xfrm>
        </p:spPr>
        <p:txBody>
          <a:bodyPr>
            <a:noAutofit/>
          </a:bodyPr>
          <a:lstStyle/>
          <a:p>
            <a:pPr marL="0" indent="0" algn="ctr">
              <a:buNone/>
              <a:defRPr/>
            </a:pPr>
            <a:r>
              <a:rPr lang="en-US" sz="2400" dirty="0" smtClean="0">
                <a:ea typeface="Verdana" pitchFamily="34" charset="0"/>
                <a:cs typeface="Verdana" pitchFamily="34" charset="0"/>
                <a:hlinkClick r:id="rId3"/>
              </a:rPr>
              <a:t>http://www.cips.ca/ethics</a:t>
            </a:r>
            <a:endParaRPr lang="en-US" sz="2400" dirty="0" smtClean="0">
              <a:ea typeface="Verdana" pitchFamily="34" charset="0"/>
              <a:cs typeface="Verdana" pitchFamily="34" charset="0"/>
            </a:endParaRPr>
          </a:p>
          <a:p>
            <a:pPr marL="0" indent="0">
              <a:defRPr/>
            </a:pPr>
            <a:endParaRPr lang="en-US" sz="2400" dirty="0" smtClean="0">
              <a:ea typeface="Verdana" pitchFamily="34" charset="0"/>
              <a:cs typeface="Verdana" pitchFamily="34" charset="0"/>
            </a:endParaRPr>
          </a:p>
          <a:p>
            <a:pPr marL="457200" indent="-457200">
              <a:buAutoNum type="arabicPeriod"/>
              <a:defRPr/>
            </a:pPr>
            <a:r>
              <a:rPr lang="en-US" sz="2800" b="1" dirty="0" smtClean="0">
                <a:ea typeface="Verdana" pitchFamily="34" charset="0"/>
                <a:cs typeface="Verdana" pitchFamily="34" charset="0"/>
              </a:rPr>
              <a:t>Protect the Public Interest and Maintain Integrity</a:t>
            </a:r>
          </a:p>
          <a:p>
            <a:pPr lvl="1">
              <a:defRPr/>
            </a:pPr>
            <a:r>
              <a:rPr lang="en-US" sz="2400" dirty="0" smtClean="0">
                <a:ea typeface="Verdana" pitchFamily="34" charset="0"/>
                <a:cs typeface="Verdana" pitchFamily="34" charset="0"/>
              </a:rPr>
              <a:t>Work with due regard for </a:t>
            </a:r>
            <a:r>
              <a:rPr lang="en-US" sz="2400" u="sng" dirty="0" smtClean="0">
                <a:ea typeface="Verdana" pitchFamily="34" charset="0"/>
                <a:cs typeface="Verdana" pitchFamily="34" charset="0"/>
              </a:rPr>
              <a:t>public health, public safety and the environment</a:t>
            </a:r>
          </a:p>
          <a:p>
            <a:pPr lvl="1">
              <a:defRPr/>
            </a:pPr>
            <a:r>
              <a:rPr lang="en-US" sz="2400" u="sng" dirty="0" smtClean="0">
                <a:ea typeface="Verdana" pitchFamily="34" charset="0"/>
                <a:cs typeface="Verdana" pitchFamily="34" charset="0"/>
              </a:rPr>
              <a:t>Uphold the reputation </a:t>
            </a:r>
            <a:r>
              <a:rPr lang="en-US" sz="2400" dirty="0" smtClean="0">
                <a:ea typeface="Verdana" pitchFamily="34" charset="0"/>
                <a:cs typeface="Verdana" pitchFamily="34" charset="0"/>
              </a:rPr>
              <a:t>of CIPS and the profession</a:t>
            </a:r>
          </a:p>
          <a:p>
            <a:pPr lvl="1">
              <a:defRPr/>
            </a:pPr>
            <a:r>
              <a:rPr lang="en-US" sz="2400" u="sng" dirty="0" smtClean="0">
                <a:ea typeface="Verdana" pitchFamily="34" charset="0"/>
                <a:cs typeface="Verdana" pitchFamily="34" charset="0"/>
              </a:rPr>
              <a:t>Report problems </a:t>
            </a:r>
            <a:r>
              <a:rPr lang="en-US" sz="2400" dirty="0" smtClean="0">
                <a:ea typeface="Verdana" pitchFamily="34" charset="0"/>
                <a:cs typeface="Verdana" pitchFamily="34" charset="0"/>
              </a:rPr>
              <a:t>that may injure persons, organizations, property or the economy</a:t>
            </a:r>
          </a:p>
          <a:p>
            <a:pPr lvl="1">
              <a:defRPr/>
            </a:pPr>
            <a:r>
              <a:rPr lang="en-US" sz="2400" u="sng" dirty="0" smtClean="0">
                <a:ea typeface="Verdana" pitchFamily="34" charset="0"/>
                <a:cs typeface="Verdana" pitchFamily="34" charset="0"/>
              </a:rPr>
              <a:t>Not discriminate </a:t>
            </a:r>
            <a:r>
              <a:rPr lang="en-US" sz="2400" dirty="0" smtClean="0">
                <a:ea typeface="Verdana" pitchFamily="34" charset="0"/>
                <a:cs typeface="Verdana" pitchFamily="34" charset="0"/>
              </a:rPr>
              <a:t>on any grounds, such as race, sex, sexual orientation, nationality, social origin, family status or disability</a:t>
            </a:r>
          </a:p>
        </p:txBody>
      </p:sp>
      <p:sp>
        <p:nvSpPr>
          <p:cNvPr id="7"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64</a:t>
            </a:fld>
            <a:endParaRPr lang="en-US" sz="1200" dirty="0">
              <a:solidFill>
                <a:srgbClr val="A69C95"/>
              </a:solidFill>
              <a:latin typeface="Arial" pitchFamily="34" charset="0"/>
              <a:cs typeface="Arial" pitchFamily="34" charset="0"/>
            </a:endParaRPr>
          </a:p>
        </p:txBody>
      </p:sp>
    </p:spTree>
    <p:extLst>
      <p:ext uri="{BB962C8B-B14F-4D97-AF65-F5344CB8AC3E}">
        <p14:creationId xmlns:p14="http://schemas.microsoft.com/office/powerpoint/2010/main" val="8238546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12750" y="404664"/>
            <a:ext cx="7774632" cy="966936"/>
          </a:xfrm>
        </p:spPr>
        <p:txBody>
          <a:bodyPr>
            <a:noAutofit/>
          </a:bodyPr>
          <a:lstStyle/>
          <a:p>
            <a:pPr algn="l">
              <a:defRPr/>
            </a:pPr>
            <a:r>
              <a:rPr lang="en-US" sz="3600" b="1" dirty="0" smtClean="0">
                <a:latin typeface="+mn-lt"/>
                <a:ea typeface="Verdana" pitchFamily="34" charset="0"/>
                <a:cs typeface="Verdana" pitchFamily="34" charset="0"/>
              </a:rPr>
              <a:t>Summary of the CIPS Code of Ethics and Professional Conduct</a:t>
            </a:r>
          </a:p>
        </p:txBody>
      </p:sp>
      <p:sp>
        <p:nvSpPr>
          <p:cNvPr id="122883" name="Rectangle 3"/>
          <p:cNvSpPr>
            <a:spLocks noGrp="1" noChangeArrowheads="1"/>
          </p:cNvSpPr>
          <p:nvPr>
            <p:ph type="body" idx="1"/>
          </p:nvPr>
        </p:nvSpPr>
        <p:spPr>
          <a:xfrm>
            <a:off x="611560" y="1556792"/>
            <a:ext cx="7759824" cy="4660776"/>
          </a:xfrm>
        </p:spPr>
        <p:txBody>
          <a:bodyPr>
            <a:noAutofit/>
          </a:bodyPr>
          <a:lstStyle/>
          <a:p>
            <a:pPr marL="0" indent="0">
              <a:buNone/>
              <a:defRPr/>
            </a:pPr>
            <a:r>
              <a:rPr lang="en-US" sz="2800" b="1" dirty="0" smtClean="0">
                <a:ea typeface="Verdana" pitchFamily="34" charset="0"/>
                <a:cs typeface="Verdana" pitchFamily="34" charset="0"/>
              </a:rPr>
              <a:t>2. Demonstrate Competence and Quality of Service</a:t>
            </a:r>
          </a:p>
          <a:p>
            <a:pPr lvl="1">
              <a:defRPr/>
            </a:pPr>
            <a:r>
              <a:rPr lang="en-US" sz="2400" dirty="0" smtClean="0">
                <a:ea typeface="Verdana" pitchFamily="34" charset="0"/>
                <a:cs typeface="Verdana" pitchFamily="34" charset="0"/>
              </a:rPr>
              <a:t>Exercise uncompromised professional judgment</a:t>
            </a:r>
          </a:p>
          <a:p>
            <a:pPr lvl="1">
              <a:defRPr/>
            </a:pPr>
            <a:r>
              <a:rPr lang="en-US" sz="2400" dirty="0" smtClean="0">
                <a:ea typeface="Verdana" pitchFamily="34" charset="0"/>
                <a:cs typeface="Verdana" pitchFamily="34" charset="0"/>
              </a:rPr>
              <a:t>Be honest and candid when providing service</a:t>
            </a:r>
          </a:p>
          <a:p>
            <a:pPr lvl="1">
              <a:defRPr/>
            </a:pPr>
            <a:r>
              <a:rPr lang="en-US" sz="2400" dirty="0" smtClean="0">
                <a:ea typeface="Verdana" pitchFamily="34" charset="0"/>
                <a:cs typeface="Verdana" pitchFamily="34" charset="0"/>
              </a:rPr>
              <a:t>Maintain professional competency and remain current</a:t>
            </a:r>
          </a:p>
          <a:p>
            <a:pPr lvl="1">
              <a:defRPr/>
            </a:pPr>
            <a:r>
              <a:rPr lang="en-US" sz="2400" dirty="0" smtClean="0">
                <a:ea typeface="Verdana" pitchFamily="34" charset="0"/>
                <a:cs typeface="Verdana" pitchFamily="34" charset="0"/>
              </a:rPr>
              <a:t>Be aware of and compliant with legislation, standards and bodies of knowledge</a:t>
            </a:r>
          </a:p>
          <a:p>
            <a:pPr lvl="1">
              <a:defRPr/>
            </a:pPr>
            <a:r>
              <a:rPr lang="en-US" sz="2400" dirty="0" smtClean="0">
                <a:ea typeface="Verdana" pitchFamily="34" charset="0"/>
                <a:cs typeface="Verdana" pitchFamily="34" charset="0"/>
              </a:rPr>
              <a:t>Respect rights of third parties, such as giving credit where it is due</a:t>
            </a:r>
          </a:p>
          <a:p>
            <a:pPr lvl="1">
              <a:defRPr/>
            </a:pPr>
            <a:r>
              <a:rPr lang="en-US" sz="2400" dirty="0" smtClean="0">
                <a:ea typeface="Verdana" pitchFamily="34" charset="0"/>
                <a:cs typeface="Verdana" pitchFamily="34" charset="0"/>
              </a:rPr>
              <a:t>Conduct all activities with due regard for ownership, property rights and privacy.</a:t>
            </a:r>
          </a:p>
        </p:txBody>
      </p:sp>
      <p:sp>
        <p:nvSpPr>
          <p:cNvPr id="8"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65</a:t>
            </a:fld>
            <a:endParaRPr lang="en-US" sz="1200" dirty="0">
              <a:solidFill>
                <a:srgbClr val="A69C95"/>
              </a:solidFill>
              <a:latin typeface="Arial" pitchFamily="34" charset="0"/>
              <a:cs typeface="Arial" pitchFamily="34" charset="0"/>
            </a:endParaRPr>
          </a:p>
        </p:txBody>
      </p:sp>
    </p:spTree>
    <p:extLst>
      <p:ext uri="{BB962C8B-B14F-4D97-AF65-F5344CB8AC3E}">
        <p14:creationId xmlns:p14="http://schemas.microsoft.com/office/powerpoint/2010/main" val="13597190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12750" y="404664"/>
            <a:ext cx="7774632" cy="864096"/>
          </a:xfrm>
        </p:spPr>
        <p:txBody>
          <a:bodyPr>
            <a:noAutofit/>
          </a:bodyPr>
          <a:lstStyle/>
          <a:p>
            <a:pPr algn="l">
              <a:defRPr/>
            </a:pPr>
            <a:r>
              <a:rPr lang="en-US" sz="3600" b="1" dirty="0" smtClean="0">
                <a:latin typeface="+mn-lt"/>
                <a:ea typeface="Verdana" pitchFamily="34" charset="0"/>
                <a:cs typeface="Verdana" pitchFamily="34" charset="0"/>
              </a:rPr>
              <a:t>Summary of the CIPS Code of Ethics and Professional Conduct</a:t>
            </a:r>
          </a:p>
        </p:txBody>
      </p:sp>
      <p:sp>
        <p:nvSpPr>
          <p:cNvPr id="123907" name="Rectangle 3"/>
          <p:cNvSpPr>
            <a:spLocks noGrp="1" noChangeArrowheads="1"/>
          </p:cNvSpPr>
          <p:nvPr>
            <p:ph type="body" idx="1"/>
          </p:nvPr>
        </p:nvSpPr>
        <p:spPr>
          <a:xfrm>
            <a:off x="539552" y="1556792"/>
            <a:ext cx="8071048" cy="4615408"/>
          </a:xfrm>
        </p:spPr>
        <p:txBody>
          <a:bodyPr>
            <a:normAutofit fontScale="92500"/>
          </a:bodyPr>
          <a:lstStyle/>
          <a:p>
            <a:pPr marL="0" indent="0">
              <a:buNone/>
              <a:defRPr/>
            </a:pPr>
            <a:r>
              <a:rPr lang="en-US" sz="3000" b="1" dirty="0" smtClean="0">
                <a:ea typeface="Verdana" pitchFamily="34" charset="0"/>
                <a:cs typeface="Verdana" pitchFamily="34" charset="0"/>
              </a:rPr>
              <a:t>3. Maintain Confidential Information and Privacy</a:t>
            </a:r>
          </a:p>
          <a:p>
            <a:pPr lvl="1" algn="just">
              <a:defRPr/>
            </a:pPr>
            <a:r>
              <a:rPr lang="en-CA" sz="2400" dirty="0" smtClean="0">
                <a:ea typeface="Verdana" pitchFamily="34" charset="0"/>
                <a:cs typeface="Verdana" pitchFamily="34" charset="0"/>
              </a:rPr>
              <a:t>Do not disclose having been retained by a client unless the nature of the matter requires such disclosure or the client has expressly given permission to disclose such information</a:t>
            </a:r>
          </a:p>
          <a:p>
            <a:pPr lvl="1" algn="just">
              <a:defRPr/>
            </a:pPr>
            <a:r>
              <a:rPr lang="en-CA" sz="2400" dirty="0" smtClean="0">
                <a:ea typeface="Verdana" pitchFamily="34" charset="0"/>
                <a:cs typeface="Verdana" pitchFamily="34" charset="0"/>
              </a:rPr>
              <a:t>Do not repeat gossip about a client’s business or affairs</a:t>
            </a:r>
          </a:p>
          <a:p>
            <a:pPr lvl="1" algn="just">
              <a:defRPr/>
            </a:pPr>
            <a:r>
              <a:rPr lang="en-CA" sz="2400" dirty="0" smtClean="0">
                <a:ea typeface="Verdana" pitchFamily="34" charset="0"/>
                <a:cs typeface="Verdana" pitchFamily="34" charset="0"/>
              </a:rPr>
              <a:t>Treat all client business information as confidential, and respect copyrights, trade secrets, privacy and terms of licence or applicable agreements.</a:t>
            </a:r>
          </a:p>
          <a:p>
            <a:pPr lvl="1" algn="just">
              <a:defRPr/>
            </a:pPr>
            <a:r>
              <a:rPr lang="en-CA" sz="2400" dirty="0" smtClean="0">
                <a:ea typeface="Verdana" pitchFamily="34" charset="0"/>
                <a:cs typeface="Verdana" pitchFamily="34" charset="0"/>
              </a:rPr>
              <a:t>Understand and comply with any obligations imposed under privacy legislation, including </a:t>
            </a:r>
            <a:r>
              <a:rPr lang="en-CA" sz="2400" i="1" dirty="0" smtClean="0">
                <a:ea typeface="Verdana" pitchFamily="34" charset="0"/>
                <a:cs typeface="Verdana" pitchFamily="34" charset="0"/>
              </a:rPr>
              <a:t>The Personal Information Protection and Electronics Document </a:t>
            </a:r>
            <a:r>
              <a:rPr lang="en-CA" sz="2400" dirty="0" smtClean="0">
                <a:ea typeface="Verdana" pitchFamily="34" charset="0"/>
                <a:cs typeface="Verdana" pitchFamily="34" charset="0"/>
              </a:rPr>
              <a:t>(PIPEDA) privacy Act and other laws.</a:t>
            </a:r>
          </a:p>
          <a:p>
            <a:pPr lvl="1">
              <a:buNone/>
              <a:defRPr/>
            </a:pPr>
            <a:endParaRPr lang="en-US" sz="1800" dirty="0" smtClean="0">
              <a:solidFill>
                <a:schemeClr val="accent6">
                  <a:lumMod val="75000"/>
                </a:schemeClr>
              </a:solidFill>
              <a:latin typeface="Verdana" pitchFamily="34" charset="0"/>
              <a:ea typeface="Verdana" pitchFamily="34" charset="0"/>
              <a:cs typeface="Verdana" pitchFamily="34" charset="0"/>
            </a:endParaRPr>
          </a:p>
        </p:txBody>
      </p:sp>
      <p:sp>
        <p:nvSpPr>
          <p:cNvPr id="9"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66</a:t>
            </a:fld>
            <a:endParaRPr lang="en-US" sz="1200" dirty="0">
              <a:solidFill>
                <a:srgbClr val="A69C95"/>
              </a:solidFill>
              <a:latin typeface="Arial" pitchFamily="34" charset="0"/>
              <a:cs typeface="Arial" pitchFamily="34" charset="0"/>
            </a:endParaRPr>
          </a:p>
        </p:txBody>
      </p:sp>
    </p:spTree>
    <p:extLst>
      <p:ext uri="{BB962C8B-B14F-4D97-AF65-F5344CB8AC3E}">
        <p14:creationId xmlns:p14="http://schemas.microsoft.com/office/powerpoint/2010/main" val="37092701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12750" y="404664"/>
            <a:ext cx="8197850" cy="864096"/>
          </a:xfrm>
        </p:spPr>
        <p:txBody>
          <a:bodyPr>
            <a:noAutofit/>
          </a:bodyPr>
          <a:lstStyle/>
          <a:p>
            <a:pPr algn="l">
              <a:defRPr/>
            </a:pPr>
            <a:r>
              <a:rPr lang="en-US" sz="3600" b="1" dirty="0" smtClean="0">
                <a:latin typeface="+mn-lt"/>
                <a:ea typeface="Verdana" pitchFamily="34" charset="0"/>
                <a:cs typeface="Verdana" pitchFamily="34" charset="0"/>
              </a:rPr>
              <a:t>Summary of the CIPS Code of Ethics and Professional Conduct</a:t>
            </a:r>
          </a:p>
        </p:txBody>
      </p:sp>
      <p:sp>
        <p:nvSpPr>
          <p:cNvPr id="123907" name="Rectangle 3"/>
          <p:cNvSpPr>
            <a:spLocks noGrp="1" noChangeArrowheads="1"/>
          </p:cNvSpPr>
          <p:nvPr>
            <p:ph type="body" idx="1"/>
          </p:nvPr>
        </p:nvSpPr>
        <p:spPr>
          <a:xfrm>
            <a:off x="539552" y="1556792"/>
            <a:ext cx="8071048" cy="4615408"/>
          </a:xfrm>
        </p:spPr>
        <p:txBody>
          <a:bodyPr>
            <a:normAutofit/>
          </a:bodyPr>
          <a:lstStyle/>
          <a:p>
            <a:pPr marL="0" indent="0">
              <a:buNone/>
              <a:defRPr/>
            </a:pPr>
            <a:r>
              <a:rPr lang="en-US" sz="2800" b="1" dirty="0" smtClean="0">
                <a:ea typeface="Verdana" pitchFamily="34" charset="0"/>
                <a:cs typeface="Verdana" pitchFamily="34" charset="0"/>
              </a:rPr>
              <a:t>4. Avoid Conflicts of Interest</a:t>
            </a:r>
          </a:p>
          <a:p>
            <a:pPr lvl="1">
              <a:defRPr/>
            </a:pPr>
            <a:r>
              <a:rPr lang="en-CA" sz="2400" dirty="0" smtClean="0">
                <a:ea typeface="Verdana" pitchFamily="34" charset="0"/>
                <a:cs typeface="Verdana" pitchFamily="34" charset="0"/>
              </a:rPr>
              <a:t>Do not place personal or professional interests or those of colleagues above the interest of the public or those of clients</a:t>
            </a:r>
          </a:p>
          <a:p>
            <a:pPr lvl="1">
              <a:defRPr/>
            </a:pPr>
            <a:r>
              <a:rPr lang="en-CA" sz="2400" dirty="0" smtClean="0">
                <a:ea typeface="Verdana" pitchFamily="34" charset="0"/>
                <a:cs typeface="Verdana" pitchFamily="34" charset="0"/>
              </a:rPr>
              <a:t>Make reasonable efforts to notify all parties involved to make full disclosure if any conflict is seen to occur by an independent third party</a:t>
            </a:r>
          </a:p>
          <a:p>
            <a:pPr lvl="1">
              <a:defRPr/>
            </a:pPr>
            <a:r>
              <a:rPr lang="en-CA" sz="2400" dirty="0" smtClean="0">
                <a:ea typeface="Verdana" pitchFamily="34" charset="0"/>
                <a:cs typeface="Verdana" pitchFamily="34" charset="0"/>
              </a:rPr>
              <a:t>Do not create hidden reciprocal relationships with third parties who stand to gain as a result of their work</a:t>
            </a:r>
          </a:p>
          <a:p>
            <a:pPr lvl="1">
              <a:defRPr/>
            </a:pPr>
            <a:r>
              <a:rPr lang="en-CA" sz="2400" dirty="0" smtClean="0">
                <a:ea typeface="Verdana" pitchFamily="34" charset="0"/>
                <a:cs typeface="Verdana" pitchFamily="34" charset="0"/>
              </a:rPr>
              <a:t>Inform clients of any interest which might be seen to impair professional judgement.</a:t>
            </a:r>
            <a:endParaRPr lang="en-US" sz="2400" dirty="0" smtClean="0">
              <a:ea typeface="Verdana" pitchFamily="34" charset="0"/>
              <a:cs typeface="Verdana" pitchFamily="34" charset="0"/>
            </a:endParaRPr>
          </a:p>
        </p:txBody>
      </p:sp>
      <p:sp>
        <p:nvSpPr>
          <p:cNvPr id="9"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67</a:t>
            </a:fld>
            <a:endParaRPr lang="en-US" sz="1200" dirty="0">
              <a:solidFill>
                <a:srgbClr val="A69C95"/>
              </a:solidFill>
              <a:latin typeface="Arial" pitchFamily="34" charset="0"/>
              <a:cs typeface="Arial" pitchFamily="34" charset="0"/>
            </a:endParaRPr>
          </a:p>
        </p:txBody>
      </p:sp>
    </p:spTree>
    <p:extLst>
      <p:ext uri="{BB962C8B-B14F-4D97-AF65-F5344CB8AC3E}">
        <p14:creationId xmlns:p14="http://schemas.microsoft.com/office/powerpoint/2010/main" val="27869520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12750" y="404664"/>
            <a:ext cx="7774632" cy="864096"/>
          </a:xfrm>
        </p:spPr>
        <p:txBody>
          <a:bodyPr>
            <a:noAutofit/>
          </a:bodyPr>
          <a:lstStyle/>
          <a:p>
            <a:pPr algn="l">
              <a:defRPr/>
            </a:pPr>
            <a:r>
              <a:rPr lang="en-US" sz="3600" b="1" dirty="0" smtClean="0">
                <a:latin typeface="+mn-lt"/>
                <a:ea typeface="Verdana" pitchFamily="34" charset="0"/>
                <a:cs typeface="Verdana" pitchFamily="34" charset="0"/>
              </a:rPr>
              <a:t>Summary of the CIPS Code of Ethics and Professional Conduct</a:t>
            </a:r>
          </a:p>
        </p:txBody>
      </p:sp>
      <p:sp>
        <p:nvSpPr>
          <p:cNvPr id="123907" name="Rectangle 3"/>
          <p:cNvSpPr>
            <a:spLocks noGrp="1" noChangeArrowheads="1"/>
          </p:cNvSpPr>
          <p:nvPr>
            <p:ph type="body" idx="1"/>
          </p:nvPr>
        </p:nvSpPr>
        <p:spPr>
          <a:xfrm>
            <a:off x="412750" y="1371600"/>
            <a:ext cx="8426450" cy="5257800"/>
          </a:xfrm>
        </p:spPr>
        <p:txBody>
          <a:bodyPr>
            <a:noAutofit/>
          </a:bodyPr>
          <a:lstStyle/>
          <a:p>
            <a:pPr marL="0" indent="0">
              <a:buNone/>
              <a:defRPr/>
            </a:pPr>
            <a:r>
              <a:rPr lang="en-US" sz="2800" b="1" dirty="0" smtClean="0">
                <a:ea typeface="Verdana" pitchFamily="34" charset="0"/>
                <a:cs typeface="Verdana" pitchFamily="34" charset="0"/>
              </a:rPr>
              <a:t>5. Uphold Responsibility to the IT Profession</a:t>
            </a:r>
          </a:p>
          <a:p>
            <a:pPr lvl="1">
              <a:defRPr/>
            </a:pPr>
            <a:r>
              <a:rPr lang="en-CA" sz="2400" dirty="0" smtClean="0">
                <a:ea typeface="Verdana" pitchFamily="34" charset="0"/>
                <a:cs typeface="Verdana" pitchFamily="34" charset="0"/>
              </a:rPr>
              <a:t>Participate and act with integrity in a manner that upholds the reputation and good standing of CIPS and the profession</a:t>
            </a:r>
          </a:p>
          <a:p>
            <a:pPr lvl="1">
              <a:defRPr/>
            </a:pPr>
            <a:r>
              <a:rPr lang="en-CA" sz="2400" dirty="0" smtClean="0">
                <a:ea typeface="Verdana" pitchFamily="34" charset="0"/>
                <a:cs typeface="Verdana" pitchFamily="34" charset="0"/>
              </a:rPr>
              <a:t>Participate with and support fellow CIPS members in their professional development, and provide opportunities for the professional development of new CIPS members, potential CIPS members, colleagues and subordinates</a:t>
            </a:r>
          </a:p>
          <a:p>
            <a:pPr lvl="1">
              <a:defRPr/>
            </a:pPr>
            <a:r>
              <a:rPr lang="en-CA" sz="2400" dirty="0" smtClean="0">
                <a:ea typeface="Verdana" pitchFamily="34" charset="0"/>
                <a:cs typeface="Verdana" pitchFamily="34" charset="0"/>
              </a:rPr>
              <a:t>Make reasonable efforts to volunteer time and expertise by participating in activities to promote the advancement of CIPS and the profession</a:t>
            </a:r>
          </a:p>
          <a:p>
            <a:pPr lvl="1">
              <a:defRPr/>
            </a:pPr>
            <a:r>
              <a:rPr lang="en-CA" sz="2400" dirty="0" smtClean="0">
                <a:ea typeface="Verdana" pitchFamily="34" charset="0"/>
                <a:cs typeface="Verdana" pitchFamily="34" charset="0"/>
              </a:rPr>
              <a:t>Exemplify the values of equality, tolerance and respect for others.</a:t>
            </a:r>
            <a:endParaRPr lang="en-US" sz="2400" dirty="0" smtClean="0">
              <a:ea typeface="Verdana" pitchFamily="34" charset="0"/>
              <a:cs typeface="Verdana" pitchFamily="34" charset="0"/>
            </a:endParaRPr>
          </a:p>
        </p:txBody>
      </p:sp>
      <p:sp>
        <p:nvSpPr>
          <p:cNvPr id="9"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68</a:t>
            </a:fld>
            <a:endParaRPr lang="en-US" sz="1200" dirty="0">
              <a:solidFill>
                <a:srgbClr val="A69C95"/>
              </a:solidFill>
              <a:latin typeface="Arial" pitchFamily="34" charset="0"/>
              <a:cs typeface="Arial" pitchFamily="34" charset="0"/>
            </a:endParaRPr>
          </a:p>
        </p:txBody>
      </p:sp>
    </p:spTree>
    <p:extLst>
      <p:ext uri="{BB962C8B-B14F-4D97-AF65-F5344CB8AC3E}">
        <p14:creationId xmlns:p14="http://schemas.microsoft.com/office/powerpoint/2010/main" val="28633759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98376"/>
            <a:ext cx="8583613" cy="914400"/>
          </a:xfrm>
        </p:spPr>
        <p:txBody>
          <a:bodyPr>
            <a:noAutofit/>
          </a:bodyPr>
          <a:lstStyle/>
          <a:p>
            <a:pPr algn="l"/>
            <a:r>
              <a:rPr lang="en-CA" altLang="en-US" sz="2000" dirty="0" smtClean="0">
                <a:latin typeface="+mn-lt"/>
              </a:rPr>
              <a:t>CIPS Code of Ethics</a:t>
            </a:r>
            <a:br>
              <a:rPr lang="en-CA" altLang="en-US" sz="2000" dirty="0" smtClean="0">
                <a:latin typeface="+mn-lt"/>
              </a:rPr>
            </a:br>
            <a:r>
              <a:rPr lang="en-CA" altLang="en-US" sz="3600" b="1" dirty="0" smtClean="0">
                <a:latin typeface="+mn-lt"/>
              </a:rPr>
              <a:t>Case Study 1</a:t>
            </a:r>
          </a:p>
        </p:txBody>
      </p:sp>
      <p:sp>
        <p:nvSpPr>
          <p:cNvPr id="3" name="Content Placeholder 2"/>
          <p:cNvSpPr>
            <a:spLocks noGrp="1"/>
          </p:cNvSpPr>
          <p:nvPr>
            <p:ph idx="1"/>
          </p:nvPr>
        </p:nvSpPr>
        <p:spPr/>
        <p:txBody>
          <a:bodyPr>
            <a:normAutofit/>
          </a:bodyPr>
          <a:lstStyle/>
          <a:p>
            <a:pPr algn="just"/>
            <a:r>
              <a:rPr lang="en-US" dirty="0" smtClean="0"/>
              <a:t>Your company has developed safety critical software that you believe may not have been adequately tested</a:t>
            </a:r>
          </a:p>
          <a:p>
            <a:pPr algn="just"/>
            <a:r>
              <a:rPr lang="en-US" dirty="0" smtClean="0"/>
              <a:t>You mention this to your manager, and he tells you </a:t>
            </a:r>
            <a:r>
              <a:rPr lang="ja-JP" altLang="en-US" dirty="0" smtClean="0"/>
              <a:t>“</a:t>
            </a:r>
            <a:r>
              <a:rPr lang="en-US" altLang="ja-JP" dirty="0" smtClean="0"/>
              <a:t>you are too inexperienced to make that judgment, the expert testers are confident the software is OK</a:t>
            </a:r>
            <a:r>
              <a:rPr lang="ja-JP" altLang="en-US" dirty="0" smtClean="0"/>
              <a:t>”</a:t>
            </a:r>
            <a:r>
              <a:rPr lang="en-CA" altLang="ja-JP" dirty="0" smtClean="0"/>
              <a:t>.</a:t>
            </a:r>
          </a:p>
          <a:p>
            <a:pPr algn="just"/>
            <a:r>
              <a:rPr lang="en-US" dirty="0" smtClean="0"/>
              <a:t>What do you do?</a:t>
            </a:r>
            <a:endParaRPr lang="en-US" dirty="0"/>
          </a:p>
        </p:txBody>
      </p:sp>
      <p:sp>
        <p:nvSpPr>
          <p:cNvPr id="6"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69</a:t>
            </a:fld>
            <a:endParaRPr lang="en-US" sz="1200" dirty="0">
              <a:solidFill>
                <a:srgbClr val="A69C95"/>
              </a:solidFill>
              <a:latin typeface="Arial" pitchFamily="34" charset="0"/>
              <a:cs typeface="Arial" pitchFamily="34" charset="0"/>
            </a:endParaRPr>
          </a:p>
        </p:txBody>
      </p:sp>
    </p:spTree>
    <p:extLst>
      <p:ext uri="{BB962C8B-B14F-4D97-AF65-F5344CB8AC3E}">
        <p14:creationId xmlns:p14="http://schemas.microsoft.com/office/powerpoint/2010/main" val="1370058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05794"/>
          </a:xfrm>
        </p:spPr>
        <p:txBody>
          <a:bodyPr>
            <a:normAutofit/>
          </a:bodyPr>
          <a:lstStyle/>
          <a:p>
            <a:pPr algn="l"/>
            <a:r>
              <a:rPr lang="en-CA" sz="3600" b="1" dirty="0" smtClean="0">
                <a:latin typeface="+mn-lt"/>
              </a:rPr>
              <a:t>Modern Ethics</a:t>
            </a:r>
            <a:endParaRPr lang="fr-CA" sz="3600" b="1" dirty="0">
              <a:latin typeface="+mn-lt"/>
            </a:endParaRPr>
          </a:p>
        </p:txBody>
      </p:sp>
      <p:sp>
        <p:nvSpPr>
          <p:cNvPr id="3" name="Content Placeholder 2"/>
          <p:cNvSpPr>
            <a:spLocks noGrp="1"/>
          </p:cNvSpPr>
          <p:nvPr>
            <p:ph idx="1"/>
          </p:nvPr>
        </p:nvSpPr>
        <p:spPr>
          <a:xfrm>
            <a:off x="628650" y="1447800"/>
            <a:ext cx="7886700" cy="4729163"/>
          </a:xfrm>
        </p:spPr>
        <p:txBody>
          <a:bodyPr>
            <a:noAutofit/>
          </a:bodyPr>
          <a:lstStyle/>
          <a:p>
            <a:pPr algn="just"/>
            <a:r>
              <a:rPr lang="en-CA" sz="2400" dirty="0"/>
              <a:t>Beginning in the 1500s, modern history saw an emerging change in the understanding of ethics, one related to a revolution in science and technology. </a:t>
            </a:r>
            <a:endParaRPr lang="en-CA" sz="2400" dirty="0" smtClean="0"/>
          </a:p>
          <a:p>
            <a:pPr algn="just"/>
            <a:r>
              <a:rPr lang="en-CA" sz="2400" dirty="0" smtClean="0"/>
              <a:t>Immanuel </a:t>
            </a:r>
            <a:r>
              <a:rPr lang="en-CA" sz="2400" dirty="0"/>
              <a:t>Kant (1724–1804) connected duty to ethics. His ethics relies on the notion that “morality is grounded in reason, not in tradition, intuition, conscience, emotion, or attitudes such as sympathy”. </a:t>
            </a:r>
            <a:endParaRPr lang="en-CA" sz="2400" dirty="0" smtClean="0"/>
          </a:p>
          <a:p>
            <a:pPr algn="just"/>
            <a:r>
              <a:rPr lang="en-CA" sz="2400" dirty="0" smtClean="0"/>
              <a:t>Kant </a:t>
            </a:r>
            <a:r>
              <a:rPr lang="en-CA" sz="2400" dirty="0"/>
              <a:t>recognizes two general categories of duties. A perfect duty is one everyone must always observe, such as duty not to harm another person, and imperfect duties, such as acting with kindness.</a:t>
            </a:r>
            <a:endParaRPr lang="fr-CA" sz="2400" dirty="0"/>
          </a:p>
        </p:txBody>
      </p:sp>
    </p:spTree>
    <p:extLst>
      <p:ext uri="{BB962C8B-B14F-4D97-AF65-F5344CB8AC3E}">
        <p14:creationId xmlns:p14="http://schemas.microsoft.com/office/powerpoint/2010/main" val="11148209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0648"/>
            <a:ext cx="8583613" cy="1110952"/>
          </a:xfrm>
        </p:spPr>
        <p:txBody>
          <a:bodyPr>
            <a:noAutofit/>
          </a:bodyPr>
          <a:lstStyle/>
          <a:p>
            <a:pPr algn="l"/>
            <a:r>
              <a:rPr lang="en-CA" altLang="en-US" sz="2000" dirty="0" smtClean="0">
                <a:latin typeface="+mn-lt"/>
              </a:rPr>
              <a:t>CIPS Code of Ethics</a:t>
            </a:r>
            <a:br>
              <a:rPr lang="en-CA" altLang="en-US" sz="2000" dirty="0" smtClean="0">
                <a:latin typeface="+mn-lt"/>
              </a:rPr>
            </a:br>
            <a:r>
              <a:rPr lang="en-CA" altLang="en-US" sz="3600" b="1" dirty="0" smtClean="0">
                <a:latin typeface="+mn-lt"/>
              </a:rPr>
              <a:t>Possible </a:t>
            </a:r>
            <a:r>
              <a:rPr lang="en-CA" altLang="en-US" sz="3600" b="1" dirty="0" smtClean="0">
                <a:latin typeface="+mn-lt"/>
              </a:rPr>
              <a:t>Answer</a:t>
            </a:r>
          </a:p>
        </p:txBody>
      </p:sp>
      <p:sp>
        <p:nvSpPr>
          <p:cNvPr id="3" name="Content Placeholder 2"/>
          <p:cNvSpPr>
            <a:spLocks noGrp="1"/>
          </p:cNvSpPr>
          <p:nvPr>
            <p:ph idx="1"/>
          </p:nvPr>
        </p:nvSpPr>
        <p:spPr>
          <a:xfrm>
            <a:off x="381000" y="1524000"/>
            <a:ext cx="8424936" cy="4495800"/>
          </a:xfrm>
        </p:spPr>
        <p:txBody>
          <a:bodyPr>
            <a:noAutofit/>
          </a:bodyPr>
          <a:lstStyle/>
          <a:p>
            <a:pPr marL="228600" lvl="0" indent="-228600">
              <a:buAutoNum type="arabicPeriod"/>
            </a:pPr>
            <a:r>
              <a:rPr lang="en-US" sz="2800" b="1" dirty="0" smtClean="0"/>
              <a:t> Get the facts straight</a:t>
            </a:r>
          </a:p>
          <a:p>
            <a:pPr lvl="1">
              <a:buFont typeface="Arial" pitchFamily="34" charset="0"/>
              <a:buChar char="•"/>
            </a:pPr>
            <a:r>
              <a:rPr lang="en-CA" sz="2000" dirty="0" smtClean="0"/>
              <a:t>Do you have proof that the software was not tested properly?</a:t>
            </a:r>
          </a:p>
          <a:p>
            <a:pPr lvl="1">
              <a:buFont typeface="Arial" pitchFamily="34" charset="0"/>
              <a:buChar char="•"/>
            </a:pPr>
            <a:r>
              <a:rPr lang="en-CA" sz="2000" dirty="0" smtClean="0"/>
              <a:t>Can you propose the tests that should be done and estimate the cost?</a:t>
            </a:r>
          </a:p>
          <a:p>
            <a:pPr lvl="1">
              <a:buFont typeface="Arial" pitchFamily="34" charset="0"/>
              <a:buChar char="•"/>
            </a:pPr>
            <a:r>
              <a:rPr lang="en-CA" sz="2000" dirty="0" smtClean="0"/>
              <a:t>Do the expert testers agree with your bosses claim of adequate testing?</a:t>
            </a:r>
            <a:endParaRPr lang="en-US" sz="2000" dirty="0" smtClean="0"/>
          </a:p>
          <a:p>
            <a:pPr lvl="0">
              <a:buNone/>
            </a:pPr>
            <a:r>
              <a:rPr lang="en-US" sz="2800" b="1" dirty="0" smtClean="0"/>
              <a:t>2. Develop optional courses of action</a:t>
            </a:r>
          </a:p>
          <a:p>
            <a:pPr lvl="1">
              <a:buFont typeface="Arial" panose="020B0604020202020204" pitchFamily="34" charset="0"/>
              <a:buChar char="•"/>
            </a:pPr>
            <a:r>
              <a:rPr lang="en-US" sz="2000" dirty="0" smtClean="0"/>
              <a:t>Do nothing</a:t>
            </a:r>
          </a:p>
          <a:p>
            <a:pPr lvl="1">
              <a:buFont typeface="Arial" panose="020B0604020202020204" pitchFamily="34" charset="0"/>
              <a:buChar char="•"/>
            </a:pPr>
            <a:r>
              <a:rPr lang="en-US" sz="2000" dirty="0" smtClean="0"/>
              <a:t>Try to convince your boss that more testing is needed</a:t>
            </a:r>
          </a:p>
          <a:p>
            <a:pPr lvl="1">
              <a:buFont typeface="Arial" panose="020B0604020202020204" pitchFamily="34" charset="0"/>
              <a:buChar char="•"/>
            </a:pPr>
            <a:r>
              <a:rPr lang="en-US" sz="2000" dirty="0" smtClean="0"/>
              <a:t>Try to convince the testers that more testing is needed</a:t>
            </a:r>
          </a:p>
          <a:p>
            <a:pPr lvl="1">
              <a:buFont typeface="Arial" panose="020B0604020202020204" pitchFamily="34" charset="0"/>
              <a:buChar char="•"/>
            </a:pPr>
            <a:r>
              <a:rPr lang="en-US" sz="2000" dirty="0" smtClean="0"/>
              <a:t>Go public</a:t>
            </a:r>
          </a:p>
          <a:p>
            <a:pPr lvl="1">
              <a:buFont typeface="Arial" panose="020B0604020202020204" pitchFamily="34" charset="0"/>
              <a:buChar char="•"/>
            </a:pPr>
            <a:r>
              <a:rPr lang="en-US" sz="2000" dirty="0" smtClean="0"/>
              <a:t>Report to CIPS</a:t>
            </a:r>
          </a:p>
          <a:p>
            <a:pPr lvl="0"/>
            <a:endParaRPr lang="en-US" sz="1100" dirty="0" smtClean="0"/>
          </a:p>
        </p:txBody>
      </p:sp>
      <p:sp>
        <p:nvSpPr>
          <p:cNvPr id="6"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70</a:t>
            </a:fld>
            <a:endParaRPr lang="en-US" sz="1200" dirty="0">
              <a:solidFill>
                <a:srgbClr val="A69C95"/>
              </a:solidFill>
              <a:latin typeface="Arial" pitchFamily="34" charset="0"/>
              <a:cs typeface="Arial" pitchFamily="34" charset="0"/>
            </a:endParaRPr>
          </a:p>
        </p:txBody>
      </p:sp>
    </p:spTree>
    <p:extLst>
      <p:ext uri="{BB962C8B-B14F-4D97-AF65-F5344CB8AC3E}">
        <p14:creationId xmlns:p14="http://schemas.microsoft.com/office/powerpoint/2010/main" val="207194989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0648"/>
            <a:ext cx="8583613" cy="914400"/>
          </a:xfrm>
        </p:spPr>
        <p:txBody>
          <a:bodyPr>
            <a:noAutofit/>
          </a:bodyPr>
          <a:lstStyle/>
          <a:p>
            <a:pPr algn="l"/>
            <a:r>
              <a:rPr lang="en-CA" altLang="en-US" sz="2000" dirty="0" smtClean="0">
                <a:latin typeface="+mn-lt"/>
              </a:rPr>
              <a:t>CIPS Code of Ethics</a:t>
            </a:r>
            <a:br>
              <a:rPr lang="en-CA" altLang="en-US" sz="2000" dirty="0" smtClean="0">
                <a:latin typeface="+mn-lt"/>
              </a:rPr>
            </a:br>
            <a:r>
              <a:rPr lang="en-CA" altLang="en-US" sz="3600" b="1" dirty="0" smtClean="0">
                <a:latin typeface="+mn-lt"/>
              </a:rPr>
              <a:t>Possible </a:t>
            </a:r>
            <a:r>
              <a:rPr lang="en-CA" altLang="en-US" sz="3600" b="1" dirty="0" smtClean="0">
                <a:latin typeface="+mn-lt"/>
              </a:rPr>
              <a:t>Answer (Continued)</a:t>
            </a:r>
          </a:p>
        </p:txBody>
      </p:sp>
      <p:sp>
        <p:nvSpPr>
          <p:cNvPr id="3" name="Content Placeholder 2"/>
          <p:cNvSpPr>
            <a:spLocks noGrp="1"/>
          </p:cNvSpPr>
          <p:nvPr>
            <p:ph idx="1"/>
          </p:nvPr>
        </p:nvSpPr>
        <p:spPr>
          <a:xfrm>
            <a:off x="457200" y="1447800"/>
            <a:ext cx="8424936" cy="4572000"/>
          </a:xfrm>
        </p:spPr>
        <p:txBody>
          <a:bodyPr>
            <a:noAutofit/>
          </a:bodyPr>
          <a:lstStyle/>
          <a:p>
            <a:pPr lvl="0">
              <a:buNone/>
            </a:pPr>
            <a:r>
              <a:rPr lang="en-US" sz="2800" b="1" dirty="0" smtClean="0"/>
              <a:t>3. Consider consequences of each course of action</a:t>
            </a:r>
          </a:p>
          <a:p>
            <a:pPr lvl="1">
              <a:buFont typeface="Arial" charset="0"/>
              <a:buChar char="•"/>
            </a:pPr>
            <a:r>
              <a:rPr lang="en-US" sz="2000" dirty="0" smtClean="0"/>
              <a:t>Protect the Public Interest and Maintain Integrity</a:t>
            </a:r>
          </a:p>
          <a:p>
            <a:pPr lvl="2">
              <a:buFont typeface="Arial" charset="0"/>
              <a:buChar char="•"/>
            </a:pPr>
            <a:r>
              <a:rPr lang="en-US" sz="2000" dirty="0" smtClean="0"/>
              <a:t>Work with due regard to public safety (public safety is paramount)</a:t>
            </a:r>
          </a:p>
          <a:p>
            <a:pPr lvl="2">
              <a:buFont typeface="Arial" charset="0"/>
              <a:buChar char="•"/>
            </a:pPr>
            <a:r>
              <a:rPr lang="en-US" sz="2000" dirty="0" smtClean="0"/>
              <a:t>Uphold the reputation of CIPS and the Profession (don’t go public)</a:t>
            </a:r>
          </a:p>
          <a:p>
            <a:pPr lvl="2">
              <a:buFont typeface="Arial" charset="0"/>
              <a:buChar char="•"/>
            </a:pPr>
            <a:r>
              <a:rPr lang="en-US" sz="2000" dirty="0" smtClean="0"/>
              <a:t>Duty to Report</a:t>
            </a:r>
          </a:p>
          <a:p>
            <a:pPr lvl="1">
              <a:buFont typeface="Arial" charset="0"/>
              <a:buChar char="•"/>
            </a:pPr>
            <a:r>
              <a:rPr lang="en-US" sz="2000" dirty="0" smtClean="0">
                <a:ea typeface="Verdana" pitchFamily="34" charset="0"/>
                <a:cs typeface="Verdana" pitchFamily="34" charset="0"/>
              </a:rPr>
              <a:t>Demonstrate Competence and Quality of Service</a:t>
            </a:r>
          </a:p>
          <a:p>
            <a:pPr lvl="2">
              <a:buFont typeface="Arial" charset="0"/>
              <a:buChar char="•"/>
            </a:pPr>
            <a:r>
              <a:rPr lang="en-US" sz="2000" dirty="0" smtClean="0"/>
              <a:t>Exercise uncompromised professional judgment (validate the facts, speak to testers)</a:t>
            </a:r>
          </a:p>
          <a:p>
            <a:pPr lvl="1">
              <a:buFont typeface="Arial" charset="0"/>
              <a:buChar char="•"/>
            </a:pPr>
            <a:r>
              <a:rPr lang="en-US" sz="2000" dirty="0" smtClean="0"/>
              <a:t>Maintain Confidential Information</a:t>
            </a:r>
          </a:p>
          <a:p>
            <a:pPr lvl="2">
              <a:buFont typeface="Arial" charset="0"/>
              <a:buChar char="•"/>
            </a:pPr>
            <a:r>
              <a:rPr lang="en-US" sz="2000" dirty="0" smtClean="0"/>
              <a:t>Don’t repeat gossip (get the facts)</a:t>
            </a:r>
          </a:p>
          <a:p>
            <a:pPr lvl="2">
              <a:buFont typeface="Arial" charset="0"/>
              <a:buChar char="•"/>
            </a:pPr>
            <a:r>
              <a:rPr lang="en-US" sz="2000" dirty="0" smtClean="0"/>
              <a:t>Client info confidential (don’t go public)</a:t>
            </a:r>
          </a:p>
        </p:txBody>
      </p:sp>
      <p:sp>
        <p:nvSpPr>
          <p:cNvPr id="6"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71</a:t>
            </a:fld>
            <a:endParaRPr lang="en-US" sz="1200" dirty="0">
              <a:solidFill>
                <a:srgbClr val="A69C95"/>
              </a:solidFill>
              <a:latin typeface="Arial" pitchFamily="34" charset="0"/>
              <a:cs typeface="Arial" pitchFamily="34" charset="0"/>
            </a:endParaRPr>
          </a:p>
        </p:txBody>
      </p:sp>
    </p:spTree>
    <p:extLst>
      <p:ext uri="{BB962C8B-B14F-4D97-AF65-F5344CB8AC3E}">
        <p14:creationId xmlns:p14="http://schemas.microsoft.com/office/powerpoint/2010/main" val="40217998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0648"/>
            <a:ext cx="8583613" cy="914400"/>
          </a:xfrm>
        </p:spPr>
        <p:txBody>
          <a:bodyPr>
            <a:noAutofit/>
          </a:bodyPr>
          <a:lstStyle/>
          <a:p>
            <a:pPr algn="l"/>
            <a:r>
              <a:rPr lang="en-CA" altLang="en-US" sz="2000" dirty="0" smtClean="0">
                <a:latin typeface="+mn-lt"/>
              </a:rPr>
              <a:t>CIPS Code of Ethics</a:t>
            </a:r>
            <a:r>
              <a:rPr lang="en-CA" altLang="en-US" sz="3600" dirty="0" smtClean="0">
                <a:latin typeface="+mn-lt"/>
              </a:rPr>
              <a:t/>
            </a:r>
            <a:br>
              <a:rPr lang="en-CA" altLang="en-US" sz="3600" dirty="0" smtClean="0">
                <a:latin typeface="+mn-lt"/>
              </a:rPr>
            </a:br>
            <a:r>
              <a:rPr lang="en-CA" altLang="en-US" sz="3600" b="1" dirty="0" smtClean="0">
                <a:latin typeface="+mn-lt"/>
              </a:rPr>
              <a:t>Possible </a:t>
            </a:r>
            <a:r>
              <a:rPr lang="en-CA" altLang="en-US" sz="3600" b="1" dirty="0" smtClean="0">
                <a:latin typeface="+mn-lt"/>
              </a:rPr>
              <a:t>Answer (Continued)</a:t>
            </a:r>
          </a:p>
        </p:txBody>
      </p:sp>
      <p:sp>
        <p:nvSpPr>
          <p:cNvPr id="3" name="Content Placeholder 2"/>
          <p:cNvSpPr>
            <a:spLocks noGrp="1"/>
          </p:cNvSpPr>
          <p:nvPr>
            <p:ph idx="1"/>
          </p:nvPr>
        </p:nvSpPr>
        <p:spPr>
          <a:xfrm>
            <a:off x="395536" y="1600200"/>
            <a:ext cx="8424936" cy="4781128"/>
          </a:xfrm>
        </p:spPr>
        <p:txBody>
          <a:bodyPr>
            <a:noAutofit/>
          </a:bodyPr>
          <a:lstStyle/>
          <a:p>
            <a:pPr>
              <a:buNone/>
            </a:pPr>
            <a:r>
              <a:rPr lang="en-US" sz="2800" b="1" dirty="0" smtClean="0"/>
              <a:t>4. Select Best Option (or combination)</a:t>
            </a:r>
          </a:p>
          <a:p>
            <a:pPr lvl="1">
              <a:buFont typeface="Arial" panose="020B0604020202020204" pitchFamily="34" charset="0"/>
              <a:buChar char="•"/>
            </a:pPr>
            <a:r>
              <a:rPr lang="en-US" sz="2400" dirty="0" smtClean="0"/>
              <a:t>Validate the fact that the software has not been tested adequately.  Talk to the testers.  They may validate the boss’ statement (testing adequate) or agree with you.</a:t>
            </a:r>
          </a:p>
          <a:p>
            <a:pPr lvl="1">
              <a:buFont typeface="Arial" panose="020B0604020202020204" pitchFamily="34" charset="0"/>
              <a:buChar char="•"/>
            </a:pPr>
            <a:r>
              <a:rPr lang="en-US" sz="2400" dirty="0" smtClean="0"/>
              <a:t>If more testing is needed (testers agree) then discuss with your boss (give facts, solution, duty to report).</a:t>
            </a:r>
          </a:p>
          <a:p>
            <a:pPr lvl="1">
              <a:buFont typeface="Arial" panose="020B0604020202020204" pitchFamily="34" charset="0"/>
              <a:buChar char="•"/>
            </a:pPr>
            <a:r>
              <a:rPr lang="en-US" sz="2400" dirty="0" smtClean="0"/>
              <a:t>If boss still refuses more test, escalate internally (give facts, solution, duty to report).</a:t>
            </a:r>
          </a:p>
          <a:p>
            <a:pPr lvl="1">
              <a:buFont typeface="Arial" panose="020B0604020202020204" pitchFamily="34" charset="0"/>
              <a:buChar char="•"/>
            </a:pPr>
            <a:r>
              <a:rPr lang="en-US" sz="2400" dirty="0" smtClean="0"/>
              <a:t>If there is still no will to correct the deficiency, report to CIPS for guidance.</a:t>
            </a:r>
          </a:p>
        </p:txBody>
      </p:sp>
      <p:sp>
        <p:nvSpPr>
          <p:cNvPr id="6"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72</a:t>
            </a:fld>
            <a:endParaRPr lang="en-US" sz="1200" dirty="0">
              <a:solidFill>
                <a:srgbClr val="A69C95"/>
              </a:solidFill>
              <a:latin typeface="Arial" pitchFamily="34" charset="0"/>
              <a:cs typeface="Arial" pitchFamily="34" charset="0"/>
            </a:endParaRPr>
          </a:p>
        </p:txBody>
      </p:sp>
    </p:spTree>
    <p:extLst>
      <p:ext uri="{BB962C8B-B14F-4D97-AF65-F5344CB8AC3E}">
        <p14:creationId xmlns:p14="http://schemas.microsoft.com/office/powerpoint/2010/main" val="4861044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98376"/>
            <a:ext cx="8583613" cy="914400"/>
          </a:xfrm>
        </p:spPr>
        <p:txBody>
          <a:bodyPr>
            <a:noAutofit/>
          </a:bodyPr>
          <a:lstStyle/>
          <a:p>
            <a:pPr algn="l"/>
            <a:r>
              <a:rPr lang="en-CA" altLang="en-US" sz="2000" dirty="0" smtClean="0"/>
              <a:t>CIPS Code of Ethics</a:t>
            </a:r>
            <a:br>
              <a:rPr lang="en-CA" altLang="en-US" sz="2000" dirty="0" smtClean="0"/>
            </a:br>
            <a:r>
              <a:rPr lang="en-CA" altLang="en-US" sz="3600" b="1" dirty="0" smtClean="0"/>
              <a:t>Case Study 2</a:t>
            </a:r>
          </a:p>
        </p:txBody>
      </p:sp>
      <p:sp>
        <p:nvSpPr>
          <p:cNvPr id="3" name="Content Placeholder 2"/>
          <p:cNvSpPr>
            <a:spLocks noGrp="1"/>
          </p:cNvSpPr>
          <p:nvPr>
            <p:ph idx="1"/>
          </p:nvPr>
        </p:nvSpPr>
        <p:spPr/>
        <p:txBody>
          <a:bodyPr>
            <a:normAutofit/>
          </a:bodyPr>
          <a:lstStyle/>
          <a:p>
            <a:pPr algn="just">
              <a:lnSpc>
                <a:spcPct val="90000"/>
              </a:lnSpc>
            </a:pPr>
            <a:r>
              <a:rPr lang="en-US" dirty="0" smtClean="0"/>
              <a:t>You know how to crack the encryption on cell phone calls and have the hardware and software available to do this.</a:t>
            </a:r>
          </a:p>
          <a:p>
            <a:pPr algn="just">
              <a:lnSpc>
                <a:spcPct val="90000"/>
              </a:lnSpc>
            </a:pPr>
            <a:endParaRPr lang="en-US" dirty="0" smtClean="0"/>
          </a:p>
          <a:p>
            <a:pPr algn="just">
              <a:lnSpc>
                <a:spcPct val="90000"/>
              </a:lnSpc>
            </a:pPr>
            <a:r>
              <a:rPr lang="en-US" dirty="0" smtClean="0"/>
              <a:t>Is there any ethical situation when you might consider it </a:t>
            </a:r>
            <a:r>
              <a:rPr lang="ja-JP" altLang="en-US" dirty="0" smtClean="0">
                <a:latin typeface="Arial" pitchFamily="34" charset="0"/>
              </a:rPr>
              <a:t>‘</a:t>
            </a:r>
            <a:r>
              <a:rPr lang="en-US" altLang="ja-JP" dirty="0" smtClean="0"/>
              <a:t>right</a:t>
            </a:r>
            <a:r>
              <a:rPr lang="ja-JP" altLang="en-US" dirty="0" smtClean="0">
                <a:latin typeface="Arial" pitchFamily="34" charset="0"/>
              </a:rPr>
              <a:t>’</a:t>
            </a:r>
            <a:r>
              <a:rPr lang="en-US" altLang="ja-JP" dirty="0" smtClean="0"/>
              <a:t> to use this knowledge.</a:t>
            </a:r>
          </a:p>
        </p:txBody>
      </p:sp>
      <p:sp>
        <p:nvSpPr>
          <p:cNvPr id="6"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73</a:t>
            </a:fld>
            <a:endParaRPr lang="en-US" sz="1200" dirty="0">
              <a:solidFill>
                <a:srgbClr val="A69C95"/>
              </a:solidFill>
              <a:latin typeface="Arial" pitchFamily="34" charset="0"/>
              <a:cs typeface="Arial" pitchFamily="34" charset="0"/>
            </a:endParaRPr>
          </a:p>
        </p:txBody>
      </p:sp>
    </p:spTree>
    <p:extLst>
      <p:ext uri="{BB962C8B-B14F-4D97-AF65-F5344CB8AC3E}">
        <p14:creationId xmlns:p14="http://schemas.microsoft.com/office/powerpoint/2010/main" val="131489831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fontScale="90000"/>
          </a:bodyPr>
          <a:lstStyle/>
          <a:p>
            <a:pPr algn="l"/>
            <a:r>
              <a:rPr lang="en-CA" sz="4000" b="1" dirty="0" smtClean="0"/>
              <a:t>IEEE Code </a:t>
            </a:r>
            <a:r>
              <a:rPr lang="en-CA" sz="4000" b="1" dirty="0"/>
              <a:t>of </a:t>
            </a:r>
            <a:r>
              <a:rPr lang="en-CA" sz="4000" b="1" dirty="0" smtClean="0"/>
              <a:t>Ethics</a:t>
            </a:r>
            <a:br>
              <a:rPr lang="en-CA" sz="4000" b="1" dirty="0" smtClean="0"/>
            </a:br>
            <a:r>
              <a:rPr lang="en-CA" sz="1600" dirty="0"/>
              <a:t>IEEE is the trusted </a:t>
            </a:r>
            <a:r>
              <a:rPr lang="en-CA" sz="1600" dirty="0" smtClean="0"/>
              <a:t>voice </a:t>
            </a:r>
            <a:r>
              <a:rPr lang="en-CA" sz="1600" dirty="0"/>
              <a:t>for engineering, computing and technology information around the globe</a:t>
            </a:r>
            <a:br>
              <a:rPr lang="en-CA" sz="1600" dirty="0"/>
            </a:br>
            <a:r>
              <a:rPr lang="en-CA" sz="1800" dirty="0">
                <a:solidFill>
                  <a:srgbClr val="0070C0"/>
                </a:solidFill>
              </a:rPr>
              <a:t>https://www.ieee.org/about/corporate/governance/p7-8.html</a:t>
            </a:r>
          </a:p>
        </p:txBody>
      </p:sp>
      <p:sp>
        <p:nvSpPr>
          <p:cNvPr id="3" name="Content Placeholder 2"/>
          <p:cNvSpPr>
            <a:spLocks noGrp="1"/>
          </p:cNvSpPr>
          <p:nvPr>
            <p:ph idx="1"/>
          </p:nvPr>
        </p:nvSpPr>
        <p:spPr>
          <a:xfrm>
            <a:off x="457200" y="1143000"/>
            <a:ext cx="8229600" cy="5638800"/>
          </a:xfrm>
        </p:spPr>
        <p:txBody>
          <a:bodyPr>
            <a:normAutofit fontScale="47500" lnSpcReduction="20000"/>
          </a:bodyPr>
          <a:lstStyle/>
          <a:p>
            <a:pPr marL="742950" indent="-742950">
              <a:buFont typeface="+mj-lt"/>
              <a:buAutoNum type="arabicPeriod"/>
            </a:pPr>
            <a:r>
              <a:rPr lang="en-CA" sz="3800" dirty="0"/>
              <a:t>to hold paramount the safety, health, and welfare of the public, to strive to comply with ethical design and sustainable development practices, and to disclose promptly factors that might endanger the public or the environment;</a:t>
            </a:r>
          </a:p>
          <a:p>
            <a:pPr marL="742950" indent="-742950">
              <a:buFont typeface="+mj-lt"/>
              <a:buAutoNum type="arabicPeriod"/>
            </a:pPr>
            <a:r>
              <a:rPr lang="en-CA" sz="3800" dirty="0"/>
              <a:t>to avoid real or perceived conflicts of interest whenever possible, and to disclose them to affected parties when they do exist;</a:t>
            </a:r>
          </a:p>
          <a:p>
            <a:pPr marL="742950" indent="-742950">
              <a:buFont typeface="+mj-lt"/>
              <a:buAutoNum type="arabicPeriod"/>
            </a:pPr>
            <a:r>
              <a:rPr lang="en-CA" sz="3800" dirty="0"/>
              <a:t>to be honest and realistic in stating claims or estimates based on available data;  </a:t>
            </a:r>
          </a:p>
          <a:p>
            <a:pPr marL="742950" indent="-742950">
              <a:buFont typeface="+mj-lt"/>
              <a:buAutoNum type="arabicPeriod"/>
            </a:pPr>
            <a:r>
              <a:rPr lang="en-CA" sz="3800" dirty="0"/>
              <a:t>to reject bribery in all its forms;  </a:t>
            </a:r>
          </a:p>
          <a:p>
            <a:pPr marL="742950" indent="-742950">
              <a:buFont typeface="+mj-lt"/>
              <a:buAutoNum type="arabicPeriod"/>
            </a:pPr>
            <a:r>
              <a:rPr lang="en-CA" sz="3800" dirty="0"/>
              <a:t>to improve the understanding by individuals and society of the capabilities and societal implications of conventional and emerging technologies, including intelligent systems; </a:t>
            </a:r>
          </a:p>
          <a:p>
            <a:pPr marL="742950" indent="-742950">
              <a:buFont typeface="+mj-lt"/>
              <a:buAutoNum type="arabicPeriod"/>
            </a:pPr>
            <a:r>
              <a:rPr lang="en-CA" sz="3800" dirty="0"/>
              <a:t>to maintain and improve our technical competence and to undertake technological tasks for others only if qualified by training or experience, or after full disclosure of pertinent limitations;  </a:t>
            </a:r>
          </a:p>
          <a:p>
            <a:pPr marL="742950" indent="-742950">
              <a:buFont typeface="+mj-lt"/>
              <a:buAutoNum type="arabicPeriod"/>
            </a:pPr>
            <a:r>
              <a:rPr lang="en-CA" sz="3800" dirty="0"/>
              <a:t>to seek, accept, and offer honest criticism of technical work, to acknowledge and correct errors, and to credit properly the contributions of others;  </a:t>
            </a:r>
          </a:p>
          <a:p>
            <a:pPr marL="742950" indent="-742950">
              <a:buFont typeface="+mj-lt"/>
              <a:buAutoNum type="arabicPeriod"/>
            </a:pPr>
            <a:r>
              <a:rPr lang="en-CA" sz="3800" dirty="0"/>
              <a:t>to treat fairly all persons and to not engage in acts of discrimination based on race, religion, gender, disability, age, national origin, sexual orientation, gender identity, or gender expression;</a:t>
            </a:r>
          </a:p>
          <a:p>
            <a:pPr marL="742950" indent="-742950">
              <a:buFont typeface="+mj-lt"/>
              <a:buAutoNum type="arabicPeriod"/>
            </a:pPr>
            <a:r>
              <a:rPr lang="en-CA" sz="3800" dirty="0"/>
              <a:t>to avoid injuring others, their property, reputation, or employment by false or malicious action;  </a:t>
            </a:r>
          </a:p>
          <a:p>
            <a:pPr marL="742950" indent="-742950">
              <a:buFont typeface="+mj-lt"/>
              <a:buAutoNum type="arabicPeriod"/>
            </a:pPr>
            <a:r>
              <a:rPr lang="en-CA" sz="3800" dirty="0"/>
              <a:t>to assist colleagues and co-workers in their professional development and to support them in following this code of ethics.</a:t>
            </a:r>
          </a:p>
          <a:p>
            <a:endParaRPr lang="en-CA" dirty="0"/>
          </a:p>
        </p:txBody>
      </p:sp>
      <p:sp>
        <p:nvSpPr>
          <p:cNvPr id="4" name="Slide Number Placeholder 3"/>
          <p:cNvSpPr>
            <a:spLocks noGrp="1"/>
          </p:cNvSpPr>
          <p:nvPr>
            <p:ph type="sldNum" sz="quarter" idx="12"/>
          </p:nvPr>
        </p:nvSpPr>
        <p:spPr/>
        <p:txBody>
          <a:bodyPr/>
          <a:lstStyle/>
          <a:p>
            <a:fld id="{01A1EBA5-1FAF-4D77-8150-DBD5B7DBDB3B}" type="slidenum">
              <a:rPr lang="en-CA" smtClean="0"/>
              <a:t>74</a:t>
            </a:fld>
            <a:endParaRPr lang="en-CA"/>
          </a:p>
        </p:txBody>
      </p:sp>
    </p:spTree>
    <p:extLst>
      <p:ext uri="{BB962C8B-B14F-4D97-AF65-F5344CB8AC3E}">
        <p14:creationId xmlns:p14="http://schemas.microsoft.com/office/powerpoint/2010/main" val="1749073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398213" y="217170"/>
            <a:ext cx="8583861" cy="864096"/>
          </a:xfrm>
        </p:spPr>
        <p:txBody>
          <a:bodyPr>
            <a:noAutofit/>
          </a:bodyPr>
          <a:lstStyle/>
          <a:p>
            <a:pPr algn="l">
              <a:defRPr/>
            </a:pPr>
            <a:r>
              <a:rPr lang="en-US" sz="2000" b="0" dirty="0" smtClean="0">
                <a:latin typeface="+mn-lt"/>
                <a:ea typeface="Verdana" pitchFamily="34" charset="0"/>
                <a:cs typeface="Verdana" pitchFamily="34" charset="0"/>
              </a:rPr>
              <a:t>The IEEE/ACM</a:t>
            </a:r>
            <a:br>
              <a:rPr lang="en-US" sz="2000" b="0" dirty="0" smtClean="0">
                <a:latin typeface="+mn-lt"/>
                <a:ea typeface="Verdana" pitchFamily="34" charset="0"/>
                <a:cs typeface="Verdana" pitchFamily="34" charset="0"/>
              </a:rPr>
            </a:br>
            <a:r>
              <a:rPr lang="en-US" sz="3600" b="1" dirty="0" smtClean="0">
                <a:latin typeface="+mn-lt"/>
                <a:ea typeface="Verdana" pitchFamily="34" charset="0"/>
                <a:cs typeface="Verdana" pitchFamily="34" charset="0"/>
              </a:rPr>
              <a:t>Software Engineering Code of Ethics – 1 of 2 </a:t>
            </a:r>
          </a:p>
        </p:txBody>
      </p:sp>
      <p:sp>
        <p:nvSpPr>
          <p:cNvPr id="100355" name="Rectangle 3"/>
          <p:cNvSpPr>
            <a:spLocks noGrp="1" noChangeArrowheads="1"/>
          </p:cNvSpPr>
          <p:nvPr>
            <p:ph type="body" idx="1"/>
          </p:nvPr>
        </p:nvSpPr>
        <p:spPr>
          <a:xfrm>
            <a:off x="381000" y="1219200"/>
            <a:ext cx="8424936" cy="5257800"/>
          </a:xfrm>
        </p:spPr>
        <p:txBody>
          <a:bodyPr>
            <a:noAutofit/>
          </a:bodyPr>
          <a:lstStyle/>
          <a:p>
            <a:pPr marL="0" indent="0" algn="ctr">
              <a:buNone/>
              <a:defRPr/>
            </a:pPr>
            <a:r>
              <a:rPr lang="en-GB" sz="2400" dirty="0" smtClean="0">
                <a:ea typeface="Verdana" pitchFamily="34" charset="0"/>
                <a:cs typeface="Verdana" pitchFamily="34" charset="0"/>
              </a:rPr>
              <a:t>See </a:t>
            </a:r>
            <a:r>
              <a:rPr lang="en-US" sz="2400" dirty="0" smtClean="0">
                <a:ea typeface="Verdana" pitchFamily="34" charset="0"/>
                <a:cs typeface="Verdana" pitchFamily="34" charset="0"/>
                <a:hlinkClick r:id="rId3"/>
              </a:rPr>
              <a:t>http://www.acm.org/about/se-code</a:t>
            </a:r>
            <a:endParaRPr lang="en-US" sz="2400" dirty="0" smtClean="0">
              <a:ea typeface="Verdana" pitchFamily="34" charset="0"/>
              <a:cs typeface="Verdana" pitchFamily="34" charset="0"/>
            </a:endParaRPr>
          </a:p>
          <a:p>
            <a:pPr marL="0" indent="0">
              <a:buNone/>
              <a:defRPr/>
            </a:pPr>
            <a:r>
              <a:rPr lang="en-GB" sz="2400" dirty="0" smtClean="0">
                <a:ea typeface="Verdana" pitchFamily="34" charset="0"/>
                <a:cs typeface="Verdana" pitchFamily="34" charset="0"/>
              </a:rPr>
              <a:t>Short version:</a:t>
            </a:r>
          </a:p>
          <a:p>
            <a:pPr marL="800100" lvl="1" indent="-342900">
              <a:buFontTx/>
              <a:buAutoNum type="arabicPeriod"/>
              <a:defRPr/>
            </a:pPr>
            <a:r>
              <a:rPr lang="en-US" sz="2400" dirty="0" smtClean="0">
                <a:ea typeface="Verdana" pitchFamily="34" charset="0"/>
                <a:cs typeface="Verdana" pitchFamily="34" charset="0"/>
              </a:rPr>
              <a:t>Software engineers shall act consistently with the </a:t>
            </a:r>
            <a:r>
              <a:rPr lang="en-US" sz="2400" u="sng" dirty="0" smtClean="0">
                <a:ea typeface="Verdana" pitchFamily="34" charset="0"/>
                <a:cs typeface="Verdana" pitchFamily="34" charset="0"/>
              </a:rPr>
              <a:t>public interest.</a:t>
            </a:r>
          </a:p>
          <a:p>
            <a:pPr lvl="1">
              <a:buFontTx/>
              <a:buNone/>
              <a:defRPr/>
            </a:pPr>
            <a:r>
              <a:rPr lang="en-US" sz="2400" dirty="0" smtClean="0">
                <a:ea typeface="Verdana" pitchFamily="34" charset="0"/>
                <a:cs typeface="Verdana" pitchFamily="34" charset="0"/>
              </a:rPr>
              <a:t>2. Software engineers shall act in a manner that is in the </a:t>
            </a:r>
            <a:r>
              <a:rPr lang="en-US" sz="2400" u="sng" dirty="0" smtClean="0">
                <a:ea typeface="Verdana" pitchFamily="34" charset="0"/>
                <a:cs typeface="Verdana" pitchFamily="34" charset="0"/>
              </a:rPr>
              <a:t>best interests of their</a:t>
            </a:r>
            <a:r>
              <a:rPr lang="en-US" sz="2400" dirty="0" smtClean="0">
                <a:ea typeface="Verdana" pitchFamily="34" charset="0"/>
                <a:cs typeface="Verdana" pitchFamily="34" charset="0"/>
              </a:rPr>
              <a:t> </a:t>
            </a:r>
            <a:r>
              <a:rPr lang="en-US" sz="2400" u="sng" dirty="0" smtClean="0">
                <a:ea typeface="Verdana" pitchFamily="34" charset="0"/>
                <a:cs typeface="Verdana" pitchFamily="34" charset="0"/>
              </a:rPr>
              <a:t>client and employer</a:t>
            </a:r>
            <a:r>
              <a:rPr lang="en-US" sz="2400" dirty="0" smtClean="0">
                <a:ea typeface="Verdana" pitchFamily="34" charset="0"/>
                <a:cs typeface="Verdana" pitchFamily="34" charset="0"/>
              </a:rPr>
              <a:t> </a:t>
            </a:r>
            <a:r>
              <a:rPr lang="en-US" sz="2400" i="1" dirty="0" smtClean="0">
                <a:ea typeface="Verdana" pitchFamily="34" charset="0"/>
                <a:cs typeface="Verdana" pitchFamily="34" charset="0"/>
              </a:rPr>
              <a:t>consistent with the public interest</a:t>
            </a:r>
            <a:r>
              <a:rPr lang="en-US" sz="2400" dirty="0" smtClean="0">
                <a:ea typeface="Verdana" pitchFamily="34" charset="0"/>
                <a:cs typeface="Verdana" pitchFamily="34" charset="0"/>
              </a:rPr>
              <a:t>.</a:t>
            </a:r>
          </a:p>
          <a:p>
            <a:pPr lvl="1">
              <a:buFontTx/>
              <a:buNone/>
              <a:defRPr/>
            </a:pPr>
            <a:r>
              <a:rPr lang="en-US" sz="2400" dirty="0" smtClean="0">
                <a:ea typeface="Verdana" pitchFamily="34" charset="0"/>
                <a:cs typeface="Verdana" pitchFamily="34" charset="0"/>
              </a:rPr>
              <a:t>3. Software engineers shall ensure that their </a:t>
            </a:r>
            <a:r>
              <a:rPr lang="en-US" sz="2400" u="sng" dirty="0" smtClean="0">
                <a:ea typeface="Verdana" pitchFamily="34" charset="0"/>
                <a:cs typeface="Verdana" pitchFamily="34" charset="0"/>
              </a:rPr>
              <a:t>products</a:t>
            </a:r>
            <a:r>
              <a:rPr lang="en-US" sz="2400" dirty="0" smtClean="0">
                <a:ea typeface="Verdana" pitchFamily="34" charset="0"/>
                <a:cs typeface="Verdana" pitchFamily="34" charset="0"/>
              </a:rPr>
              <a:t> and related modifications </a:t>
            </a:r>
            <a:r>
              <a:rPr lang="en-US" sz="2400" u="sng" dirty="0" smtClean="0">
                <a:ea typeface="Verdana" pitchFamily="34" charset="0"/>
                <a:cs typeface="Verdana" pitchFamily="34" charset="0"/>
              </a:rPr>
              <a:t>meet the highest professional standards possible</a:t>
            </a:r>
            <a:r>
              <a:rPr lang="en-US" sz="2400" dirty="0" smtClean="0">
                <a:ea typeface="Verdana" pitchFamily="34" charset="0"/>
                <a:cs typeface="Verdana" pitchFamily="34" charset="0"/>
              </a:rPr>
              <a:t>.</a:t>
            </a:r>
          </a:p>
          <a:p>
            <a:pPr lvl="1">
              <a:buFontTx/>
              <a:buNone/>
              <a:defRPr/>
            </a:pPr>
            <a:r>
              <a:rPr lang="en-US" sz="2400" dirty="0" smtClean="0">
                <a:ea typeface="Verdana" pitchFamily="34" charset="0"/>
                <a:cs typeface="Verdana" pitchFamily="34" charset="0"/>
              </a:rPr>
              <a:t>4. Software engineers shall maintain </a:t>
            </a:r>
            <a:r>
              <a:rPr lang="en-US" sz="2400" u="sng" dirty="0" smtClean="0">
                <a:ea typeface="Verdana" pitchFamily="34" charset="0"/>
                <a:cs typeface="Verdana" pitchFamily="34" charset="0"/>
              </a:rPr>
              <a:t>integrity and independence in </a:t>
            </a:r>
            <a:r>
              <a:rPr lang="en-US" sz="2400" dirty="0" smtClean="0">
                <a:ea typeface="Verdana" pitchFamily="34" charset="0"/>
                <a:cs typeface="Verdana" pitchFamily="34" charset="0"/>
              </a:rPr>
              <a:t>their</a:t>
            </a:r>
            <a:r>
              <a:rPr lang="en-US" sz="2400" u="sng" dirty="0" smtClean="0">
                <a:ea typeface="Verdana" pitchFamily="34" charset="0"/>
                <a:cs typeface="Verdana" pitchFamily="34" charset="0"/>
              </a:rPr>
              <a:t> professional judgment</a:t>
            </a:r>
            <a:r>
              <a:rPr lang="en-US" sz="2400" dirty="0" smtClean="0">
                <a:ea typeface="Verdana" pitchFamily="34" charset="0"/>
                <a:cs typeface="Verdana" pitchFamily="34" charset="0"/>
              </a:rPr>
              <a:t>.</a:t>
            </a:r>
          </a:p>
        </p:txBody>
      </p:sp>
      <p:sp>
        <p:nvSpPr>
          <p:cNvPr id="8"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75</a:t>
            </a:fld>
            <a:endParaRPr lang="en-US" sz="1200" dirty="0">
              <a:solidFill>
                <a:srgbClr val="A69C95"/>
              </a:solidFill>
              <a:latin typeface="Arial" pitchFamily="34" charset="0"/>
              <a:cs typeface="Arial" pitchFamily="34" charset="0"/>
            </a:endParaRPr>
          </a:p>
        </p:txBody>
      </p:sp>
    </p:spTree>
    <p:extLst>
      <p:ext uri="{BB962C8B-B14F-4D97-AF65-F5344CB8AC3E}">
        <p14:creationId xmlns:p14="http://schemas.microsoft.com/office/powerpoint/2010/main" val="11020034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12750" y="211636"/>
            <a:ext cx="8569325" cy="864096"/>
          </a:xfrm>
        </p:spPr>
        <p:txBody>
          <a:bodyPr>
            <a:noAutofit/>
          </a:bodyPr>
          <a:lstStyle/>
          <a:p>
            <a:pPr algn="l">
              <a:defRPr/>
            </a:pPr>
            <a:r>
              <a:rPr lang="en-US" sz="2000" b="0" dirty="0" smtClean="0">
                <a:latin typeface="+mn-lt"/>
                <a:ea typeface="Verdana" pitchFamily="34" charset="0"/>
                <a:cs typeface="Verdana" pitchFamily="34" charset="0"/>
              </a:rPr>
              <a:t>The IEEE/ACM</a:t>
            </a:r>
            <a:br>
              <a:rPr lang="en-US" sz="2000" b="0" dirty="0" smtClean="0">
                <a:latin typeface="+mn-lt"/>
                <a:ea typeface="Verdana" pitchFamily="34" charset="0"/>
                <a:cs typeface="Verdana" pitchFamily="34" charset="0"/>
              </a:rPr>
            </a:br>
            <a:r>
              <a:rPr lang="en-US" sz="3600" b="1" dirty="0" smtClean="0">
                <a:latin typeface="+mn-lt"/>
                <a:ea typeface="Verdana" pitchFamily="34" charset="0"/>
                <a:cs typeface="Verdana" pitchFamily="34" charset="0"/>
              </a:rPr>
              <a:t>Software Engineering Code of Ethics – 2 of 2 </a:t>
            </a:r>
          </a:p>
        </p:txBody>
      </p:sp>
      <p:sp>
        <p:nvSpPr>
          <p:cNvPr id="101379" name="Rectangle 3"/>
          <p:cNvSpPr>
            <a:spLocks noGrp="1" noChangeArrowheads="1"/>
          </p:cNvSpPr>
          <p:nvPr>
            <p:ph type="body" idx="1"/>
          </p:nvPr>
        </p:nvSpPr>
        <p:spPr>
          <a:xfrm>
            <a:off x="457200" y="1447800"/>
            <a:ext cx="8138864" cy="4683224"/>
          </a:xfrm>
        </p:spPr>
        <p:txBody>
          <a:bodyPr>
            <a:noAutofit/>
          </a:bodyPr>
          <a:lstStyle/>
          <a:p>
            <a:pPr marL="0" indent="0">
              <a:lnSpc>
                <a:spcPct val="90000"/>
              </a:lnSpc>
              <a:buNone/>
              <a:defRPr/>
            </a:pPr>
            <a:r>
              <a:rPr lang="en-GB" sz="2400" dirty="0" smtClean="0">
                <a:ea typeface="Verdana" pitchFamily="34" charset="0"/>
                <a:cs typeface="Verdana" pitchFamily="34" charset="0"/>
              </a:rPr>
              <a:t>Short version continued:</a:t>
            </a:r>
          </a:p>
          <a:p>
            <a:pPr lvl="1">
              <a:buFontTx/>
              <a:buNone/>
              <a:defRPr/>
            </a:pPr>
            <a:r>
              <a:rPr lang="en-US" sz="2400" dirty="0" smtClean="0">
                <a:ea typeface="Verdana" pitchFamily="34" charset="0"/>
                <a:cs typeface="Verdana" pitchFamily="34" charset="0"/>
              </a:rPr>
              <a:t>5. Software engineering managers and leaders shall subscribe to and promote an </a:t>
            </a:r>
            <a:r>
              <a:rPr lang="en-US" sz="2400" u="sng" dirty="0" smtClean="0">
                <a:ea typeface="Verdana" pitchFamily="34" charset="0"/>
                <a:cs typeface="Verdana" pitchFamily="34" charset="0"/>
              </a:rPr>
              <a:t>ethical approach to the management</a:t>
            </a:r>
            <a:r>
              <a:rPr lang="en-US" sz="2400" dirty="0" smtClean="0">
                <a:ea typeface="Verdana" pitchFamily="34" charset="0"/>
                <a:cs typeface="Verdana" pitchFamily="34" charset="0"/>
              </a:rPr>
              <a:t> of software development and maintenance.</a:t>
            </a:r>
          </a:p>
          <a:p>
            <a:pPr lvl="1">
              <a:lnSpc>
                <a:spcPct val="90000"/>
              </a:lnSpc>
              <a:buFontTx/>
              <a:buNone/>
              <a:defRPr/>
            </a:pPr>
            <a:r>
              <a:rPr lang="en-US" sz="2400" dirty="0" smtClean="0">
                <a:ea typeface="Verdana" pitchFamily="34" charset="0"/>
                <a:cs typeface="Verdana" pitchFamily="34" charset="0"/>
              </a:rPr>
              <a:t>6. Software engineers shall advance the </a:t>
            </a:r>
            <a:r>
              <a:rPr lang="en-US" sz="2400" u="sng" dirty="0" smtClean="0">
                <a:ea typeface="Verdana" pitchFamily="34" charset="0"/>
                <a:cs typeface="Verdana" pitchFamily="34" charset="0"/>
              </a:rPr>
              <a:t>integrity and reputation of the profession</a:t>
            </a:r>
            <a:r>
              <a:rPr lang="en-US" sz="2400" dirty="0" smtClean="0">
                <a:ea typeface="Verdana" pitchFamily="34" charset="0"/>
                <a:cs typeface="Verdana" pitchFamily="34" charset="0"/>
              </a:rPr>
              <a:t> consistent with the public interest.</a:t>
            </a:r>
          </a:p>
          <a:p>
            <a:pPr lvl="1">
              <a:lnSpc>
                <a:spcPct val="90000"/>
              </a:lnSpc>
              <a:buFontTx/>
              <a:buNone/>
              <a:defRPr/>
            </a:pPr>
            <a:r>
              <a:rPr lang="en-US" sz="2400" dirty="0" smtClean="0">
                <a:ea typeface="Verdana" pitchFamily="34" charset="0"/>
                <a:cs typeface="Verdana" pitchFamily="34" charset="0"/>
              </a:rPr>
              <a:t>7. Software engineers shall be </a:t>
            </a:r>
            <a:r>
              <a:rPr lang="en-US" sz="2400" u="sng" dirty="0" smtClean="0">
                <a:ea typeface="Verdana" pitchFamily="34" charset="0"/>
                <a:cs typeface="Verdana" pitchFamily="34" charset="0"/>
              </a:rPr>
              <a:t>fair to and supportive of their colleagues</a:t>
            </a:r>
            <a:r>
              <a:rPr lang="en-US" sz="2400" dirty="0" smtClean="0">
                <a:ea typeface="Verdana" pitchFamily="34" charset="0"/>
                <a:cs typeface="Verdana" pitchFamily="34" charset="0"/>
              </a:rPr>
              <a:t>.</a:t>
            </a:r>
          </a:p>
          <a:p>
            <a:pPr lvl="1">
              <a:lnSpc>
                <a:spcPct val="90000"/>
              </a:lnSpc>
              <a:buFontTx/>
              <a:buNone/>
              <a:defRPr/>
            </a:pPr>
            <a:r>
              <a:rPr lang="en-US" sz="2400" dirty="0" smtClean="0">
                <a:ea typeface="Verdana" pitchFamily="34" charset="0"/>
                <a:cs typeface="Verdana" pitchFamily="34" charset="0"/>
              </a:rPr>
              <a:t>8. Software engineers shall participate in </a:t>
            </a:r>
            <a:r>
              <a:rPr lang="en-US" sz="2400" u="sng" dirty="0" smtClean="0">
                <a:ea typeface="Verdana" pitchFamily="34" charset="0"/>
                <a:cs typeface="Verdana" pitchFamily="34" charset="0"/>
              </a:rPr>
              <a:t>lifelong learning</a:t>
            </a:r>
            <a:r>
              <a:rPr lang="en-US" sz="2400" dirty="0" smtClean="0">
                <a:ea typeface="Verdana" pitchFamily="34" charset="0"/>
                <a:cs typeface="Verdana" pitchFamily="34" charset="0"/>
              </a:rPr>
              <a:t> regarding the practice of their profession and shall promote an ethical approach to the practice of the profession.</a:t>
            </a:r>
          </a:p>
        </p:txBody>
      </p:sp>
      <p:sp>
        <p:nvSpPr>
          <p:cNvPr id="8"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76</a:t>
            </a:fld>
            <a:endParaRPr lang="en-US" sz="1200" dirty="0">
              <a:solidFill>
                <a:srgbClr val="A69C95"/>
              </a:solidFill>
              <a:latin typeface="Arial" pitchFamily="34" charset="0"/>
              <a:cs typeface="Arial" pitchFamily="34" charset="0"/>
            </a:endParaRPr>
          </a:p>
        </p:txBody>
      </p:sp>
    </p:spTree>
    <p:extLst>
      <p:ext uri="{BB962C8B-B14F-4D97-AF65-F5344CB8AC3E}">
        <p14:creationId xmlns:p14="http://schemas.microsoft.com/office/powerpoint/2010/main" val="20093796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395536" y="349658"/>
            <a:ext cx="8350250" cy="1199728"/>
          </a:xfrm>
        </p:spPr>
        <p:txBody>
          <a:bodyPr>
            <a:noAutofit/>
          </a:bodyPr>
          <a:lstStyle/>
          <a:p>
            <a:pPr algn="l">
              <a:defRPr/>
            </a:pPr>
            <a:r>
              <a:rPr lang="en-US" sz="2000" b="0" dirty="0" smtClean="0">
                <a:latin typeface="+mn-lt"/>
                <a:ea typeface="Verdana" pitchFamily="34" charset="0"/>
                <a:cs typeface="Verdana" pitchFamily="34" charset="0"/>
              </a:rPr>
              <a:t>IEEE/ACM SE Code of Ethics</a:t>
            </a:r>
            <a:br>
              <a:rPr lang="en-US" sz="2000" b="0" dirty="0" smtClean="0">
                <a:latin typeface="+mn-lt"/>
                <a:ea typeface="Verdana" pitchFamily="34" charset="0"/>
                <a:cs typeface="Verdana" pitchFamily="34" charset="0"/>
              </a:rPr>
            </a:br>
            <a:r>
              <a:rPr lang="en-US" sz="3600" b="1" dirty="0" smtClean="0">
                <a:latin typeface="+mn-lt"/>
                <a:ea typeface="Verdana" pitchFamily="34" charset="0"/>
                <a:cs typeface="Verdana" pitchFamily="34" charset="0"/>
              </a:rPr>
              <a:t>Some Details of the Long Version (1 of 9)</a:t>
            </a:r>
          </a:p>
        </p:txBody>
      </p:sp>
      <p:sp>
        <p:nvSpPr>
          <p:cNvPr id="102403" name="Rectangle 3"/>
          <p:cNvSpPr>
            <a:spLocks noGrp="1" noChangeArrowheads="1"/>
          </p:cNvSpPr>
          <p:nvPr>
            <p:ph type="body" idx="1"/>
          </p:nvPr>
        </p:nvSpPr>
        <p:spPr>
          <a:xfrm>
            <a:off x="395536" y="1549386"/>
            <a:ext cx="8496944" cy="4546614"/>
          </a:xfrm>
        </p:spPr>
        <p:txBody>
          <a:bodyPr>
            <a:normAutofit/>
          </a:bodyPr>
          <a:lstStyle/>
          <a:p>
            <a:pPr marL="0" indent="0">
              <a:buNone/>
              <a:defRPr/>
            </a:pPr>
            <a:r>
              <a:rPr lang="en-US" sz="2800" b="1" dirty="0" smtClean="0">
                <a:ea typeface="Verdana" pitchFamily="34" charset="0"/>
                <a:cs typeface="Verdana" pitchFamily="34" charset="0"/>
              </a:rPr>
              <a:t>1. Public Interest</a:t>
            </a:r>
          </a:p>
          <a:p>
            <a:pPr lvl="1">
              <a:defRPr/>
            </a:pPr>
            <a:r>
              <a:rPr lang="en-US" sz="2400" dirty="0" smtClean="0">
                <a:ea typeface="Verdana" pitchFamily="34" charset="0"/>
                <a:cs typeface="Verdana" pitchFamily="34" charset="0"/>
              </a:rPr>
              <a:t>Accept responsibility for your work</a:t>
            </a:r>
          </a:p>
          <a:p>
            <a:pPr lvl="1">
              <a:defRPr/>
            </a:pPr>
            <a:r>
              <a:rPr lang="en-US" sz="2400" dirty="0" smtClean="0">
                <a:ea typeface="Verdana" pitchFamily="34" charset="0"/>
                <a:cs typeface="Verdana" pitchFamily="34" charset="0"/>
              </a:rPr>
              <a:t>Approve software only if you have a well-founded belief that it is</a:t>
            </a:r>
          </a:p>
          <a:p>
            <a:pPr lvl="2">
              <a:defRPr/>
            </a:pPr>
            <a:r>
              <a:rPr lang="en-US" dirty="0" smtClean="0">
                <a:ea typeface="Verdana" pitchFamily="34" charset="0"/>
                <a:cs typeface="Verdana" pitchFamily="34" charset="0"/>
              </a:rPr>
              <a:t>Safe</a:t>
            </a:r>
          </a:p>
          <a:p>
            <a:pPr lvl="2">
              <a:defRPr/>
            </a:pPr>
            <a:r>
              <a:rPr lang="en-US" dirty="0" smtClean="0">
                <a:ea typeface="Verdana" pitchFamily="34" charset="0"/>
                <a:cs typeface="Verdana" pitchFamily="34" charset="0"/>
              </a:rPr>
              <a:t>Meets specs</a:t>
            </a:r>
          </a:p>
          <a:p>
            <a:pPr lvl="2">
              <a:defRPr/>
            </a:pPr>
            <a:r>
              <a:rPr lang="en-US" dirty="0" smtClean="0">
                <a:ea typeface="Verdana" pitchFamily="34" charset="0"/>
                <a:cs typeface="Verdana" pitchFamily="34" charset="0"/>
              </a:rPr>
              <a:t>Passes its tests</a:t>
            </a:r>
          </a:p>
          <a:p>
            <a:pPr lvl="2">
              <a:defRPr/>
            </a:pPr>
            <a:r>
              <a:rPr lang="en-US" dirty="0" smtClean="0">
                <a:ea typeface="Verdana" pitchFamily="34" charset="0"/>
                <a:cs typeface="Verdana" pitchFamily="34" charset="0"/>
              </a:rPr>
              <a:t>Does not diminish quality of life</a:t>
            </a:r>
          </a:p>
          <a:p>
            <a:pPr lvl="2">
              <a:defRPr/>
            </a:pPr>
            <a:r>
              <a:rPr lang="en-US" dirty="0" smtClean="0">
                <a:ea typeface="Verdana" pitchFamily="34" charset="0"/>
                <a:cs typeface="Verdana" pitchFamily="34" charset="0"/>
              </a:rPr>
              <a:t>Does not harm privacy</a:t>
            </a:r>
          </a:p>
          <a:p>
            <a:pPr lvl="2">
              <a:defRPr/>
            </a:pPr>
            <a:r>
              <a:rPr lang="en-US" dirty="0" smtClean="0">
                <a:ea typeface="Verdana" pitchFamily="34" charset="0"/>
                <a:cs typeface="Verdana" pitchFamily="34" charset="0"/>
              </a:rPr>
              <a:t>Does not harm the environment</a:t>
            </a:r>
          </a:p>
        </p:txBody>
      </p:sp>
      <p:sp>
        <p:nvSpPr>
          <p:cNvPr id="8"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77</a:t>
            </a:fld>
            <a:endParaRPr lang="en-US" sz="1200" dirty="0">
              <a:solidFill>
                <a:srgbClr val="A69C95"/>
              </a:solidFill>
              <a:latin typeface="Arial" pitchFamily="34" charset="0"/>
              <a:cs typeface="Arial" pitchFamily="34" charset="0"/>
            </a:endParaRPr>
          </a:p>
        </p:txBody>
      </p:sp>
    </p:spTree>
    <p:extLst>
      <p:ext uri="{BB962C8B-B14F-4D97-AF65-F5344CB8AC3E}">
        <p14:creationId xmlns:p14="http://schemas.microsoft.com/office/powerpoint/2010/main" val="42171967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type="body" idx="1"/>
          </p:nvPr>
        </p:nvSpPr>
        <p:spPr>
          <a:xfrm>
            <a:off x="457200" y="1733976"/>
            <a:ext cx="8229600" cy="4392187"/>
          </a:xfrm>
        </p:spPr>
        <p:txBody>
          <a:bodyPr>
            <a:normAutofit/>
          </a:bodyPr>
          <a:lstStyle/>
          <a:p>
            <a:pPr marL="0" indent="0">
              <a:buNone/>
              <a:defRPr/>
            </a:pPr>
            <a:r>
              <a:rPr lang="en-US" sz="2800" b="1" dirty="0" smtClean="0">
                <a:ea typeface="Verdana" pitchFamily="34" charset="0"/>
                <a:cs typeface="Verdana" pitchFamily="34" charset="0"/>
              </a:rPr>
              <a:t>1. Public Interest continued</a:t>
            </a:r>
          </a:p>
          <a:p>
            <a:pPr lvl="1">
              <a:defRPr/>
            </a:pPr>
            <a:r>
              <a:rPr lang="en-US" sz="2200" dirty="0" smtClean="0">
                <a:ea typeface="Verdana" pitchFamily="34" charset="0"/>
                <a:cs typeface="Verdana" pitchFamily="34" charset="0"/>
              </a:rPr>
              <a:t>Disclose any actual or potential danger</a:t>
            </a:r>
          </a:p>
          <a:p>
            <a:pPr lvl="1">
              <a:defRPr/>
            </a:pPr>
            <a:r>
              <a:rPr lang="en-US" sz="2200" dirty="0" smtClean="0">
                <a:ea typeface="Verdana" pitchFamily="34" charset="0"/>
                <a:cs typeface="Verdana" pitchFamily="34" charset="0"/>
              </a:rPr>
              <a:t>Co-operate to address matters of public concern</a:t>
            </a:r>
          </a:p>
          <a:p>
            <a:pPr lvl="1">
              <a:defRPr/>
            </a:pPr>
            <a:r>
              <a:rPr lang="en-US" sz="2200" dirty="0" smtClean="0">
                <a:ea typeface="Verdana" pitchFamily="34" charset="0"/>
                <a:cs typeface="Verdana" pitchFamily="34" charset="0"/>
              </a:rPr>
              <a:t>Be fair and avoid deception</a:t>
            </a:r>
          </a:p>
          <a:p>
            <a:pPr lvl="1">
              <a:defRPr/>
            </a:pPr>
            <a:r>
              <a:rPr lang="en-US" sz="2200" dirty="0" smtClean="0">
                <a:ea typeface="Verdana" pitchFamily="34" charset="0"/>
                <a:cs typeface="Verdana" pitchFamily="34" charset="0"/>
              </a:rPr>
              <a:t>Consider issues that limit access to software</a:t>
            </a:r>
          </a:p>
          <a:p>
            <a:pPr lvl="2">
              <a:defRPr/>
            </a:pPr>
            <a:r>
              <a:rPr lang="en-US" sz="2200" dirty="0" smtClean="0">
                <a:ea typeface="Verdana" pitchFamily="34" charset="0"/>
                <a:cs typeface="Verdana" pitchFamily="34" charset="0"/>
              </a:rPr>
              <a:t>Disabilities</a:t>
            </a:r>
          </a:p>
          <a:p>
            <a:pPr lvl="2">
              <a:defRPr/>
            </a:pPr>
            <a:r>
              <a:rPr lang="en-US" sz="2200" dirty="0" smtClean="0">
                <a:ea typeface="Verdana" pitchFamily="34" charset="0"/>
                <a:cs typeface="Verdana" pitchFamily="34" charset="0"/>
              </a:rPr>
              <a:t>Allocation of resources</a:t>
            </a:r>
          </a:p>
          <a:p>
            <a:pPr lvl="2">
              <a:defRPr/>
            </a:pPr>
            <a:r>
              <a:rPr lang="en-US" sz="2200" dirty="0" smtClean="0">
                <a:ea typeface="Verdana" pitchFamily="34" charset="0"/>
                <a:cs typeface="Verdana" pitchFamily="34" charset="0"/>
              </a:rPr>
              <a:t>Economic disadvantage</a:t>
            </a:r>
          </a:p>
          <a:p>
            <a:pPr lvl="1">
              <a:defRPr/>
            </a:pPr>
            <a:r>
              <a:rPr lang="en-US" sz="2200" dirty="0" smtClean="0">
                <a:ea typeface="Verdana" pitchFamily="34" charset="0"/>
                <a:cs typeface="Verdana" pitchFamily="34" charset="0"/>
              </a:rPr>
              <a:t>Volunteer for good causes</a:t>
            </a:r>
          </a:p>
          <a:p>
            <a:pPr lvl="2">
              <a:defRPr/>
            </a:pPr>
            <a:r>
              <a:rPr lang="en-US" sz="2200" dirty="0" smtClean="0">
                <a:ea typeface="Verdana" pitchFamily="34" charset="0"/>
                <a:cs typeface="Verdana" pitchFamily="34" charset="0"/>
              </a:rPr>
              <a:t>In particular, public education about the discipline</a:t>
            </a:r>
          </a:p>
        </p:txBody>
      </p:sp>
      <p:sp>
        <p:nvSpPr>
          <p:cNvPr id="9" name="Rectangle 2"/>
          <p:cNvSpPr>
            <a:spLocks noGrp="1" noChangeArrowheads="1"/>
          </p:cNvSpPr>
          <p:nvPr>
            <p:ph type="title"/>
          </p:nvPr>
        </p:nvSpPr>
        <p:spPr>
          <a:xfrm>
            <a:off x="457200" y="520665"/>
            <a:ext cx="8079432" cy="864096"/>
          </a:xfrm>
        </p:spPr>
        <p:txBody>
          <a:bodyPr>
            <a:noAutofit/>
          </a:bodyPr>
          <a:lstStyle/>
          <a:p>
            <a:pPr algn="l">
              <a:defRPr/>
            </a:pPr>
            <a:r>
              <a:rPr lang="en-US" sz="2000" b="0" dirty="0" smtClean="0">
                <a:latin typeface="+mn-lt"/>
                <a:ea typeface="Verdana" pitchFamily="34" charset="0"/>
                <a:cs typeface="Verdana" pitchFamily="34" charset="0"/>
              </a:rPr>
              <a:t>IEEE/ACM SE Code of Ethics</a:t>
            </a:r>
            <a:br>
              <a:rPr lang="en-US" sz="2000" b="0" dirty="0" smtClean="0">
                <a:latin typeface="+mn-lt"/>
                <a:ea typeface="Verdana" pitchFamily="34" charset="0"/>
                <a:cs typeface="Verdana" pitchFamily="34" charset="0"/>
              </a:rPr>
            </a:br>
            <a:r>
              <a:rPr lang="en-US" sz="3600" b="1" dirty="0" smtClean="0">
                <a:latin typeface="+mn-lt"/>
                <a:ea typeface="Verdana" pitchFamily="34" charset="0"/>
                <a:cs typeface="Verdana" pitchFamily="34" charset="0"/>
              </a:rPr>
              <a:t>Some Details of the Long Version (2 of 9)</a:t>
            </a:r>
          </a:p>
        </p:txBody>
      </p:sp>
      <p:sp>
        <p:nvSpPr>
          <p:cNvPr id="10"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78</a:t>
            </a:fld>
            <a:endParaRPr lang="en-US" sz="1200" dirty="0">
              <a:solidFill>
                <a:srgbClr val="A69C95"/>
              </a:solidFill>
              <a:latin typeface="Arial" pitchFamily="34" charset="0"/>
              <a:cs typeface="Arial" pitchFamily="34" charset="0"/>
            </a:endParaRPr>
          </a:p>
        </p:txBody>
      </p:sp>
    </p:spTree>
    <p:extLst>
      <p:ext uri="{BB962C8B-B14F-4D97-AF65-F5344CB8AC3E}">
        <p14:creationId xmlns:p14="http://schemas.microsoft.com/office/powerpoint/2010/main" val="22818486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type="body" idx="1"/>
          </p:nvPr>
        </p:nvSpPr>
        <p:spPr>
          <a:xfrm>
            <a:off x="381000" y="1600200"/>
            <a:ext cx="8352928" cy="4058344"/>
          </a:xfrm>
        </p:spPr>
        <p:txBody>
          <a:bodyPr>
            <a:normAutofit/>
          </a:bodyPr>
          <a:lstStyle/>
          <a:p>
            <a:pPr marL="0" indent="0">
              <a:buNone/>
            </a:pPr>
            <a:r>
              <a:rPr lang="en-US" altLang="en-US" sz="2800" b="1" dirty="0" smtClean="0">
                <a:ea typeface="Verdana" pitchFamily="34" charset="0"/>
                <a:cs typeface="Verdana" pitchFamily="34" charset="0"/>
              </a:rPr>
              <a:t>2. Client and employer</a:t>
            </a:r>
          </a:p>
          <a:p>
            <a:pPr lvl="1"/>
            <a:r>
              <a:rPr lang="en-US" altLang="en-US" sz="2200" dirty="0" smtClean="0">
                <a:ea typeface="Verdana" pitchFamily="34" charset="0"/>
                <a:cs typeface="Verdana" pitchFamily="34" charset="0"/>
              </a:rPr>
              <a:t>Provide service in your area of competence</a:t>
            </a:r>
          </a:p>
          <a:p>
            <a:pPr lvl="2"/>
            <a:r>
              <a:rPr lang="en-US" altLang="en-US" sz="1900" dirty="0" smtClean="0">
                <a:ea typeface="Verdana" pitchFamily="34" charset="0"/>
                <a:cs typeface="Verdana" pitchFamily="34" charset="0"/>
              </a:rPr>
              <a:t>Disclose limitations of your education or experience</a:t>
            </a:r>
          </a:p>
          <a:p>
            <a:pPr lvl="1"/>
            <a:r>
              <a:rPr lang="en-US" altLang="en-US" sz="2200" dirty="0" smtClean="0">
                <a:ea typeface="Verdana" pitchFamily="34" charset="0"/>
                <a:cs typeface="Verdana" pitchFamily="34" charset="0"/>
              </a:rPr>
              <a:t>Do not use software obtained illegally or unethically</a:t>
            </a:r>
          </a:p>
          <a:p>
            <a:pPr lvl="1"/>
            <a:r>
              <a:rPr lang="en-US" altLang="en-US" sz="2200" dirty="0" smtClean="0">
                <a:ea typeface="Verdana" pitchFamily="34" charset="0"/>
                <a:cs typeface="Verdana" pitchFamily="34" charset="0"/>
              </a:rPr>
              <a:t>Use client</a:t>
            </a:r>
            <a:r>
              <a:rPr lang="ja-JP" altLang="en-US" sz="2200" dirty="0" smtClean="0">
                <a:cs typeface="Verdana" pitchFamily="34" charset="0"/>
              </a:rPr>
              <a:t>’</a:t>
            </a:r>
            <a:r>
              <a:rPr lang="en-US" altLang="ja-JP" sz="2200" dirty="0" smtClean="0">
                <a:ea typeface="Verdana" pitchFamily="34" charset="0"/>
                <a:cs typeface="Verdana" pitchFamily="34" charset="0"/>
              </a:rPr>
              <a:t>s or employer</a:t>
            </a:r>
            <a:r>
              <a:rPr lang="ja-JP" altLang="en-US" sz="2200" dirty="0" smtClean="0">
                <a:cs typeface="Verdana" pitchFamily="34" charset="0"/>
              </a:rPr>
              <a:t>’</a:t>
            </a:r>
            <a:r>
              <a:rPr lang="en-US" altLang="ja-JP" sz="2200" dirty="0" smtClean="0">
                <a:ea typeface="Verdana" pitchFamily="34" charset="0"/>
                <a:cs typeface="Verdana" pitchFamily="34" charset="0"/>
              </a:rPr>
              <a:t>s facilities only as authorized</a:t>
            </a:r>
          </a:p>
          <a:p>
            <a:pPr lvl="1"/>
            <a:r>
              <a:rPr lang="en-US" altLang="en-US" sz="2200" dirty="0" smtClean="0">
                <a:ea typeface="Verdana" pitchFamily="34" charset="0"/>
                <a:cs typeface="Verdana" pitchFamily="34" charset="0"/>
              </a:rPr>
              <a:t>Respect privacy and confidentiality</a:t>
            </a:r>
            <a:endParaRPr lang="en-US" altLang="en-US" sz="2400" dirty="0" smtClean="0">
              <a:ea typeface="Verdana" pitchFamily="34" charset="0"/>
              <a:cs typeface="Verdana" pitchFamily="34" charset="0"/>
            </a:endParaRPr>
          </a:p>
          <a:p>
            <a:pPr lvl="2"/>
            <a:r>
              <a:rPr lang="en-US" altLang="en-US" sz="1900" dirty="0" smtClean="0">
                <a:ea typeface="Verdana" pitchFamily="34" charset="0"/>
                <a:cs typeface="Verdana" pitchFamily="34" charset="0"/>
              </a:rPr>
              <a:t>Except where this violates the public interest of law</a:t>
            </a:r>
          </a:p>
          <a:p>
            <a:pPr lvl="1"/>
            <a:r>
              <a:rPr lang="en-US" altLang="en-US" sz="2200" dirty="0" smtClean="0">
                <a:ea typeface="Verdana" pitchFamily="34" charset="0"/>
                <a:cs typeface="Verdana" pitchFamily="34" charset="0"/>
              </a:rPr>
              <a:t>Identify and report when a project is likely to fail, to prove too expensive or have other problems</a:t>
            </a:r>
          </a:p>
          <a:p>
            <a:pPr lvl="1"/>
            <a:r>
              <a:rPr lang="en-US" altLang="en-US" sz="2200" dirty="0" smtClean="0">
                <a:ea typeface="Verdana" pitchFamily="34" charset="0"/>
                <a:cs typeface="Verdana" pitchFamily="34" charset="0"/>
              </a:rPr>
              <a:t>Avoid conflict of interest</a:t>
            </a:r>
          </a:p>
        </p:txBody>
      </p:sp>
      <p:sp>
        <p:nvSpPr>
          <p:cNvPr id="8" name="Rectangle 2"/>
          <p:cNvSpPr>
            <a:spLocks noGrp="1" noChangeArrowheads="1"/>
          </p:cNvSpPr>
          <p:nvPr>
            <p:ph type="title"/>
          </p:nvPr>
        </p:nvSpPr>
        <p:spPr>
          <a:xfrm>
            <a:off x="412750" y="476672"/>
            <a:ext cx="8274050" cy="864096"/>
          </a:xfrm>
        </p:spPr>
        <p:txBody>
          <a:bodyPr>
            <a:noAutofit/>
          </a:bodyPr>
          <a:lstStyle/>
          <a:p>
            <a:pPr algn="l">
              <a:defRPr/>
            </a:pPr>
            <a:r>
              <a:rPr lang="en-US" sz="2000" b="0" dirty="0" smtClean="0">
                <a:latin typeface="+mn-lt"/>
                <a:ea typeface="Verdana" pitchFamily="34" charset="0"/>
                <a:cs typeface="Verdana" pitchFamily="34" charset="0"/>
              </a:rPr>
              <a:t>IEEE/ACM SE Code of Ethics</a:t>
            </a:r>
            <a:br>
              <a:rPr lang="en-US" sz="2000" b="0" dirty="0" smtClean="0">
                <a:latin typeface="+mn-lt"/>
                <a:ea typeface="Verdana" pitchFamily="34" charset="0"/>
                <a:cs typeface="Verdana" pitchFamily="34" charset="0"/>
              </a:rPr>
            </a:br>
            <a:r>
              <a:rPr lang="en-US" sz="3600" b="1" dirty="0" smtClean="0">
                <a:latin typeface="+mn-lt"/>
                <a:ea typeface="Verdana" pitchFamily="34" charset="0"/>
                <a:cs typeface="Verdana" pitchFamily="34" charset="0"/>
              </a:rPr>
              <a:t>Some Details of the Long Version (3 of 9)</a:t>
            </a:r>
          </a:p>
        </p:txBody>
      </p:sp>
      <p:sp>
        <p:nvSpPr>
          <p:cNvPr id="10"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79</a:t>
            </a:fld>
            <a:endParaRPr lang="en-US" sz="1200" dirty="0">
              <a:solidFill>
                <a:srgbClr val="A69C95"/>
              </a:solidFill>
              <a:latin typeface="Arial" pitchFamily="34" charset="0"/>
              <a:cs typeface="Arial" pitchFamily="34" charset="0"/>
            </a:endParaRPr>
          </a:p>
        </p:txBody>
      </p:sp>
    </p:spTree>
    <p:extLst>
      <p:ext uri="{BB962C8B-B14F-4D97-AF65-F5344CB8AC3E}">
        <p14:creationId xmlns:p14="http://schemas.microsoft.com/office/powerpoint/2010/main" val="620536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39891"/>
          </a:xfrm>
        </p:spPr>
        <p:txBody>
          <a:bodyPr>
            <a:noAutofit/>
          </a:bodyPr>
          <a:lstStyle/>
          <a:p>
            <a:pPr algn="l"/>
            <a:r>
              <a:rPr lang="en-CA" sz="3600" b="1" dirty="0" smtClean="0">
                <a:latin typeface="+mn-lt"/>
              </a:rPr>
              <a:t>Three Branches of Ethics</a:t>
            </a:r>
            <a:endParaRPr lang="fr-CA" sz="3600" b="1" dirty="0">
              <a:latin typeface="+mn-lt"/>
            </a:endParaRPr>
          </a:p>
        </p:txBody>
      </p:sp>
      <p:sp>
        <p:nvSpPr>
          <p:cNvPr id="3" name="Content Placeholder 2"/>
          <p:cNvSpPr>
            <a:spLocks noGrp="1"/>
          </p:cNvSpPr>
          <p:nvPr>
            <p:ph idx="1"/>
          </p:nvPr>
        </p:nvSpPr>
        <p:spPr>
          <a:xfrm>
            <a:off x="628650" y="1143000"/>
            <a:ext cx="7886700" cy="5033963"/>
          </a:xfrm>
        </p:spPr>
        <p:txBody>
          <a:bodyPr>
            <a:noAutofit/>
          </a:bodyPr>
          <a:lstStyle/>
          <a:p>
            <a:pPr algn="just"/>
            <a:r>
              <a:rPr lang="en-CA" sz="2400" b="1" dirty="0" err="1" smtClean="0"/>
              <a:t>Metaethics</a:t>
            </a:r>
            <a:r>
              <a:rPr lang="en-CA" sz="2400" b="1" dirty="0" smtClean="0"/>
              <a:t>, </a:t>
            </a:r>
            <a:r>
              <a:rPr lang="en-CA" sz="2400" dirty="0" smtClean="0"/>
              <a:t>which </a:t>
            </a:r>
            <a:r>
              <a:rPr lang="en-CA" sz="2400" dirty="0"/>
              <a:t>addresses the origin and definition of people’s ethical principles. </a:t>
            </a:r>
            <a:r>
              <a:rPr lang="en-CA" sz="2400" dirty="0" smtClean="0"/>
              <a:t>It </a:t>
            </a:r>
            <a:r>
              <a:rPr lang="en-CA" sz="2400" dirty="0"/>
              <a:t>deals with whether morality exists. Universal truths, God’s will, the meaning of ethical terms, and how reason plays a role in ethical decisions are all a part of </a:t>
            </a:r>
            <a:r>
              <a:rPr lang="en-CA" sz="2400" dirty="0" err="1"/>
              <a:t>metaethics</a:t>
            </a:r>
            <a:r>
              <a:rPr lang="en-CA" sz="2400" dirty="0"/>
              <a:t>. </a:t>
            </a:r>
            <a:endParaRPr lang="en-CA" sz="2400" dirty="0" smtClean="0"/>
          </a:p>
          <a:p>
            <a:pPr algn="just"/>
            <a:r>
              <a:rPr lang="en-CA" sz="2400" b="1" dirty="0"/>
              <a:t>Normative </a:t>
            </a:r>
            <a:r>
              <a:rPr lang="en-CA" sz="2400" dirty="0" smtClean="0"/>
              <a:t>morals </a:t>
            </a:r>
            <a:r>
              <a:rPr lang="en-CA" sz="2400" dirty="0"/>
              <a:t>refer to generally accepted standards of right and wrong in society, often learned during childhood, but ethics are learned at the time of conflict of the problems. </a:t>
            </a:r>
            <a:endParaRPr lang="en-CA" sz="2400" dirty="0" smtClean="0"/>
          </a:p>
          <a:p>
            <a:pPr algn="just"/>
            <a:r>
              <a:rPr lang="en-CA" sz="2400" b="1" dirty="0"/>
              <a:t>Applied</a:t>
            </a:r>
            <a:r>
              <a:rPr lang="en-CA" sz="2400" dirty="0"/>
              <a:t> ethics involves the application of normative ethical theories to particular cases. It deals with difficult moral questions and controversial moral issues that people actually face in their lives in various </a:t>
            </a:r>
            <a:r>
              <a:rPr lang="en-CA" sz="2400" dirty="0" smtClean="0"/>
              <a:t>areas. </a:t>
            </a:r>
            <a:endParaRPr lang="fr-CA" sz="2400" dirty="0"/>
          </a:p>
        </p:txBody>
      </p:sp>
    </p:spTree>
    <p:extLst>
      <p:ext uri="{BB962C8B-B14F-4D97-AF65-F5344CB8AC3E}">
        <p14:creationId xmlns:p14="http://schemas.microsoft.com/office/powerpoint/2010/main" val="27522709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noChangeArrowheads="1"/>
          </p:cNvSpPr>
          <p:nvPr>
            <p:ph type="body" idx="1"/>
          </p:nvPr>
        </p:nvSpPr>
        <p:spPr>
          <a:xfrm>
            <a:off x="419485" y="1447800"/>
            <a:ext cx="8496944" cy="4800600"/>
          </a:xfrm>
        </p:spPr>
        <p:txBody>
          <a:bodyPr>
            <a:noAutofit/>
          </a:bodyPr>
          <a:lstStyle/>
          <a:p>
            <a:pPr marL="0" indent="0">
              <a:buNone/>
            </a:pPr>
            <a:r>
              <a:rPr lang="en-US" altLang="en-US" sz="2800" b="1" dirty="0" smtClean="0">
                <a:ea typeface="Verdana" pitchFamily="34" charset="0"/>
                <a:cs typeface="Verdana" pitchFamily="34" charset="0"/>
              </a:rPr>
              <a:t>3. Product</a:t>
            </a:r>
          </a:p>
          <a:p>
            <a:pPr lvl="1"/>
            <a:r>
              <a:rPr lang="en-US" altLang="en-US" sz="2000" dirty="0" smtClean="0">
                <a:ea typeface="Verdana" pitchFamily="34" charset="0"/>
                <a:cs typeface="Verdana" pitchFamily="34" charset="0"/>
              </a:rPr>
              <a:t>Strive for achievable goals, high quality, acceptable cost and reasonable schedule</a:t>
            </a:r>
          </a:p>
          <a:p>
            <a:pPr lvl="2"/>
            <a:r>
              <a:rPr lang="en-US" altLang="en-US" sz="2000" dirty="0" smtClean="0">
                <a:ea typeface="Verdana" pitchFamily="34" charset="0"/>
                <a:cs typeface="Verdana" pitchFamily="34" charset="0"/>
              </a:rPr>
              <a:t>Ensure everyone understands the tradeoffs</a:t>
            </a:r>
          </a:p>
          <a:p>
            <a:pPr lvl="2"/>
            <a:r>
              <a:rPr lang="en-US" altLang="en-US" sz="2000" dirty="0" smtClean="0">
                <a:ea typeface="Verdana" pitchFamily="34" charset="0"/>
                <a:cs typeface="Verdana" pitchFamily="34" charset="0"/>
              </a:rPr>
              <a:t>Use quantitative estimates and state the level of uncertainty</a:t>
            </a:r>
          </a:p>
          <a:p>
            <a:pPr lvl="1"/>
            <a:r>
              <a:rPr lang="en-US" altLang="en-US" sz="2000" dirty="0" smtClean="0">
                <a:ea typeface="Verdana" pitchFamily="34" charset="0"/>
                <a:cs typeface="Verdana" pitchFamily="34" charset="0"/>
              </a:rPr>
              <a:t>Use appropriate methods and standards</a:t>
            </a:r>
          </a:p>
          <a:p>
            <a:pPr lvl="2"/>
            <a:r>
              <a:rPr lang="en-US" altLang="en-US" sz="2000" dirty="0" smtClean="0">
                <a:ea typeface="Verdana" pitchFamily="34" charset="0"/>
                <a:cs typeface="Verdana" pitchFamily="34" charset="0"/>
              </a:rPr>
              <a:t>Depart from them only when ethically or technically justified</a:t>
            </a:r>
          </a:p>
          <a:p>
            <a:pPr lvl="1"/>
            <a:r>
              <a:rPr lang="en-US" altLang="en-US" sz="2000" dirty="0" smtClean="0">
                <a:ea typeface="Verdana" pitchFamily="34" charset="0"/>
                <a:cs typeface="Verdana" pitchFamily="34" charset="0"/>
              </a:rPr>
              <a:t>Ensure requirements are clear and meet the user</a:t>
            </a:r>
            <a:r>
              <a:rPr lang="ja-JP" altLang="en-US" sz="2000" dirty="0" smtClean="0">
                <a:cs typeface="Verdana" pitchFamily="34" charset="0"/>
              </a:rPr>
              <a:t>’</a:t>
            </a:r>
            <a:r>
              <a:rPr lang="en-US" altLang="ja-JP" sz="2000" dirty="0" smtClean="0">
                <a:ea typeface="Verdana" pitchFamily="34" charset="0"/>
                <a:cs typeface="Verdana" pitchFamily="34" charset="0"/>
              </a:rPr>
              <a:t>s needs</a:t>
            </a:r>
          </a:p>
          <a:p>
            <a:pPr lvl="1"/>
            <a:r>
              <a:rPr lang="en-US" altLang="en-US" sz="2000" dirty="0" smtClean="0">
                <a:ea typeface="Verdana" pitchFamily="34" charset="0"/>
                <a:cs typeface="Verdana" pitchFamily="34" charset="0"/>
              </a:rPr>
              <a:t>Ensure adequate testing</a:t>
            </a:r>
          </a:p>
          <a:p>
            <a:pPr lvl="1"/>
            <a:r>
              <a:rPr lang="en-US" altLang="en-US" sz="2000" dirty="0" smtClean="0">
                <a:ea typeface="Verdana" pitchFamily="34" charset="0"/>
                <a:cs typeface="Verdana" pitchFamily="34" charset="0"/>
              </a:rPr>
              <a:t>Document decisions</a:t>
            </a:r>
          </a:p>
          <a:p>
            <a:pPr lvl="1"/>
            <a:r>
              <a:rPr lang="en-US" altLang="en-US" sz="2000" dirty="0" smtClean="0">
                <a:ea typeface="Verdana" pitchFamily="34" charset="0"/>
                <a:cs typeface="Verdana" pitchFamily="34" charset="0"/>
              </a:rPr>
              <a:t>Maintain the integrity of data</a:t>
            </a:r>
          </a:p>
          <a:p>
            <a:pPr lvl="1"/>
            <a:r>
              <a:rPr lang="en-US" altLang="en-US" sz="2000" dirty="0" smtClean="0">
                <a:ea typeface="Verdana" pitchFamily="34" charset="0"/>
                <a:cs typeface="Verdana" pitchFamily="34" charset="0"/>
              </a:rPr>
              <a:t>Treat maintenance with the same professionalism as new development</a:t>
            </a:r>
          </a:p>
        </p:txBody>
      </p:sp>
      <p:sp>
        <p:nvSpPr>
          <p:cNvPr id="7"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80</a:t>
            </a:fld>
            <a:endParaRPr lang="en-US" sz="1200" dirty="0">
              <a:solidFill>
                <a:srgbClr val="A69C95"/>
              </a:solidFill>
              <a:latin typeface="Arial" pitchFamily="34" charset="0"/>
              <a:cs typeface="Arial" pitchFamily="34" charset="0"/>
            </a:endParaRPr>
          </a:p>
        </p:txBody>
      </p:sp>
      <p:sp>
        <p:nvSpPr>
          <p:cNvPr id="9" name="Rectangle 2"/>
          <p:cNvSpPr>
            <a:spLocks noGrp="1" noChangeArrowheads="1"/>
          </p:cNvSpPr>
          <p:nvPr>
            <p:ph type="title"/>
          </p:nvPr>
        </p:nvSpPr>
        <p:spPr>
          <a:xfrm>
            <a:off x="419485" y="354012"/>
            <a:ext cx="8274050" cy="864096"/>
          </a:xfrm>
        </p:spPr>
        <p:txBody>
          <a:bodyPr>
            <a:noAutofit/>
          </a:bodyPr>
          <a:lstStyle/>
          <a:p>
            <a:pPr algn="l">
              <a:defRPr/>
            </a:pPr>
            <a:r>
              <a:rPr lang="en-US" sz="2000" b="0" dirty="0" smtClean="0">
                <a:latin typeface="+mn-lt"/>
                <a:ea typeface="Verdana" pitchFamily="34" charset="0"/>
                <a:cs typeface="Verdana" pitchFamily="34" charset="0"/>
              </a:rPr>
              <a:t>IEEE/ACM SE Code of Ethics</a:t>
            </a:r>
            <a:br>
              <a:rPr lang="en-US" sz="2000" b="0" dirty="0" smtClean="0">
                <a:latin typeface="+mn-lt"/>
                <a:ea typeface="Verdana" pitchFamily="34" charset="0"/>
                <a:cs typeface="Verdana" pitchFamily="34" charset="0"/>
              </a:rPr>
            </a:br>
            <a:r>
              <a:rPr lang="en-US" sz="3600" b="1" dirty="0" smtClean="0">
                <a:latin typeface="+mn-lt"/>
                <a:ea typeface="Verdana" pitchFamily="34" charset="0"/>
                <a:cs typeface="Verdana" pitchFamily="34" charset="0"/>
              </a:rPr>
              <a:t>Some Details of the Long Version (4 of 9)</a:t>
            </a:r>
          </a:p>
        </p:txBody>
      </p:sp>
    </p:spTree>
    <p:extLst>
      <p:ext uri="{BB962C8B-B14F-4D97-AF65-F5344CB8AC3E}">
        <p14:creationId xmlns:p14="http://schemas.microsoft.com/office/powerpoint/2010/main" val="30316096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1"/>
          </p:nvPr>
        </p:nvSpPr>
        <p:spPr>
          <a:xfrm>
            <a:off x="533400" y="1676400"/>
            <a:ext cx="8208912" cy="4395192"/>
          </a:xfrm>
        </p:spPr>
        <p:txBody>
          <a:bodyPr>
            <a:noAutofit/>
          </a:bodyPr>
          <a:lstStyle/>
          <a:p>
            <a:pPr marL="0" indent="0">
              <a:buNone/>
              <a:defRPr/>
            </a:pPr>
            <a:r>
              <a:rPr lang="en-US" sz="2800" b="1" dirty="0" smtClean="0">
                <a:ea typeface="Verdana" pitchFamily="34" charset="0"/>
                <a:cs typeface="Verdana" pitchFamily="34" charset="0"/>
              </a:rPr>
              <a:t>4. Judgment</a:t>
            </a:r>
          </a:p>
          <a:p>
            <a:pPr lvl="1">
              <a:defRPr/>
            </a:pPr>
            <a:r>
              <a:rPr lang="en-US" sz="2000" dirty="0" smtClean="0">
                <a:ea typeface="Verdana" pitchFamily="34" charset="0"/>
                <a:cs typeface="Verdana" pitchFamily="34" charset="0"/>
              </a:rPr>
              <a:t>Temper technical judgment by the need to support and maintain human values</a:t>
            </a:r>
          </a:p>
          <a:p>
            <a:pPr lvl="1">
              <a:defRPr/>
            </a:pPr>
            <a:r>
              <a:rPr lang="en-US" sz="2000" dirty="0" smtClean="0">
                <a:ea typeface="Verdana" pitchFamily="34" charset="0"/>
                <a:cs typeface="Verdana" pitchFamily="34" charset="0"/>
              </a:rPr>
              <a:t>Only endorse items </a:t>
            </a:r>
          </a:p>
          <a:p>
            <a:pPr lvl="2">
              <a:defRPr/>
            </a:pPr>
            <a:r>
              <a:rPr lang="en-US" sz="2000" dirty="0" smtClean="0">
                <a:ea typeface="Verdana" pitchFamily="34" charset="0"/>
                <a:cs typeface="Verdana" pitchFamily="34" charset="0"/>
              </a:rPr>
              <a:t>you have supervised</a:t>
            </a:r>
          </a:p>
          <a:p>
            <a:pPr lvl="2">
              <a:defRPr/>
            </a:pPr>
            <a:r>
              <a:rPr lang="en-US" sz="2000" dirty="0" smtClean="0">
                <a:ea typeface="Verdana" pitchFamily="34" charset="0"/>
                <a:cs typeface="Verdana" pitchFamily="34" charset="0"/>
              </a:rPr>
              <a:t>you agree with</a:t>
            </a:r>
          </a:p>
          <a:p>
            <a:pPr lvl="2">
              <a:defRPr/>
            </a:pPr>
            <a:r>
              <a:rPr lang="en-US" sz="2000" dirty="0" smtClean="0">
                <a:ea typeface="Verdana" pitchFamily="34" charset="0"/>
                <a:cs typeface="Verdana" pitchFamily="34" charset="0"/>
              </a:rPr>
              <a:t>and in your area of competence</a:t>
            </a:r>
          </a:p>
          <a:p>
            <a:pPr lvl="1">
              <a:defRPr/>
            </a:pPr>
            <a:r>
              <a:rPr lang="en-US" sz="2000" dirty="0" smtClean="0">
                <a:ea typeface="Verdana" pitchFamily="34" charset="0"/>
                <a:cs typeface="Verdana" pitchFamily="34" charset="0"/>
              </a:rPr>
              <a:t>Maintain professional objectivity</a:t>
            </a:r>
          </a:p>
          <a:p>
            <a:pPr lvl="2">
              <a:defRPr/>
            </a:pPr>
            <a:r>
              <a:rPr lang="en-US" sz="2000" dirty="0" smtClean="0">
                <a:ea typeface="Verdana" pitchFamily="34" charset="0"/>
                <a:cs typeface="Verdana" pitchFamily="34" charset="0"/>
              </a:rPr>
              <a:t>E.g. avoid promoting bad ideas to please others</a:t>
            </a:r>
          </a:p>
          <a:p>
            <a:pPr lvl="1">
              <a:defRPr/>
            </a:pPr>
            <a:r>
              <a:rPr lang="en-US" sz="2000" dirty="0" smtClean="0">
                <a:ea typeface="Verdana" pitchFamily="34" charset="0"/>
                <a:cs typeface="Verdana" pitchFamily="34" charset="0"/>
              </a:rPr>
              <a:t>Avoid deceptive financial practices</a:t>
            </a:r>
          </a:p>
          <a:p>
            <a:pPr lvl="1">
              <a:defRPr/>
            </a:pPr>
            <a:r>
              <a:rPr lang="en-US" sz="2000" dirty="0" smtClean="0">
                <a:ea typeface="Verdana" pitchFamily="34" charset="0"/>
                <a:cs typeface="Verdana" pitchFamily="34" charset="0"/>
              </a:rPr>
              <a:t>Avoid associating with anybody that is in a conflict of interest </a:t>
            </a:r>
          </a:p>
        </p:txBody>
      </p:sp>
      <p:sp>
        <p:nvSpPr>
          <p:cNvPr id="7"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81</a:t>
            </a:fld>
            <a:endParaRPr lang="en-US" sz="1200" dirty="0">
              <a:solidFill>
                <a:srgbClr val="A69C95"/>
              </a:solidFill>
              <a:latin typeface="Arial" pitchFamily="34" charset="0"/>
              <a:cs typeface="Arial" pitchFamily="34" charset="0"/>
            </a:endParaRPr>
          </a:p>
        </p:txBody>
      </p:sp>
      <p:sp>
        <p:nvSpPr>
          <p:cNvPr id="9" name="Rectangle 2"/>
          <p:cNvSpPr>
            <a:spLocks noGrp="1" noChangeArrowheads="1"/>
          </p:cNvSpPr>
          <p:nvPr>
            <p:ph type="title"/>
          </p:nvPr>
        </p:nvSpPr>
        <p:spPr>
          <a:xfrm>
            <a:off x="412750" y="476672"/>
            <a:ext cx="8274050" cy="864096"/>
          </a:xfrm>
        </p:spPr>
        <p:txBody>
          <a:bodyPr>
            <a:noAutofit/>
          </a:bodyPr>
          <a:lstStyle/>
          <a:p>
            <a:pPr algn="l">
              <a:defRPr/>
            </a:pPr>
            <a:r>
              <a:rPr lang="en-US" sz="2000" b="0" dirty="0" smtClean="0">
                <a:latin typeface="+mn-lt"/>
                <a:ea typeface="Verdana" pitchFamily="34" charset="0"/>
                <a:cs typeface="Verdana" pitchFamily="34" charset="0"/>
              </a:rPr>
              <a:t>IEEE/ACM SE Code of Ethics</a:t>
            </a:r>
            <a:br>
              <a:rPr lang="en-US" sz="2000" b="0" dirty="0" smtClean="0">
                <a:latin typeface="+mn-lt"/>
                <a:ea typeface="Verdana" pitchFamily="34" charset="0"/>
                <a:cs typeface="Verdana" pitchFamily="34" charset="0"/>
              </a:rPr>
            </a:br>
            <a:r>
              <a:rPr lang="en-US" sz="3600" b="1" dirty="0" smtClean="0">
                <a:latin typeface="+mn-lt"/>
                <a:ea typeface="Verdana" pitchFamily="34" charset="0"/>
                <a:cs typeface="Verdana" pitchFamily="34" charset="0"/>
              </a:rPr>
              <a:t>Some Details of the Long Version (5 of 9)</a:t>
            </a:r>
          </a:p>
        </p:txBody>
      </p:sp>
    </p:spTree>
    <p:extLst>
      <p:ext uri="{BB962C8B-B14F-4D97-AF65-F5344CB8AC3E}">
        <p14:creationId xmlns:p14="http://schemas.microsoft.com/office/powerpoint/2010/main" val="17017213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type="body" idx="1"/>
          </p:nvPr>
        </p:nvSpPr>
        <p:spPr>
          <a:xfrm>
            <a:off x="395536" y="1600200"/>
            <a:ext cx="8208912" cy="4953000"/>
          </a:xfrm>
        </p:spPr>
        <p:txBody>
          <a:bodyPr>
            <a:noAutofit/>
          </a:bodyPr>
          <a:lstStyle/>
          <a:p>
            <a:pPr marL="0" indent="0">
              <a:buNone/>
            </a:pPr>
            <a:r>
              <a:rPr lang="en-US" altLang="en-US" sz="2800" b="1" dirty="0" smtClean="0">
                <a:ea typeface="Verdana" pitchFamily="34" charset="0"/>
                <a:cs typeface="Verdana" pitchFamily="34" charset="0"/>
              </a:rPr>
              <a:t>5. Management</a:t>
            </a:r>
          </a:p>
          <a:p>
            <a:pPr lvl="1"/>
            <a:r>
              <a:rPr lang="en-US" altLang="en-US" sz="2000" dirty="0" smtClean="0">
                <a:ea typeface="Verdana" pitchFamily="34" charset="0"/>
                <a:cs typeface="Verdana" pitchFamily="34" charset="0"/>
              </a:rPr>
              <a:t>Ensure software engineers are informed of standards before being held to them</a:t>
            </a:r>
          </a:p>
          <a:p>
            <a:pPr lvl="1"/>
            <a:r>
              <a:rPr lang="en-US" altLang="en-US" sz="2000" dirty="0" smtClean="0">
                <a:ea typeface="Verdana" pitchFamily="34" charset="0"/>
                <a:cs typeface="Verdana" pitchFamily="34" charset="0"/>
              </a:rPr>
              <a:t>Ensure everybody knows policies and procedures for such things as security and privacy</a:t>
            </a:r>
          </a:p>
          <a:p>
            <a:pPr lvl="1"/>
            <a:r>
              <a:rPr lang="en-US" altLang="en-US" sz="2000" dirty="0" smtClean="0">
                <a:ea typeface="Verdana" pitchFamily="34" charset="0"/>
                <a:cs typeface="Verdana" pitchFamily="34" charset="0"/>
              </a:rPr>
              <a:t>Be fair in assigning work</a:t>
            </a:r>
          </a:p>
          <a:p>
            <a:pPr lvl="2"/>
            <a:r>
              <a:rPr lang="en-US" altLang="en-US" sz="2000" dirty="0" smtClean="0">
                <a:ea typeface="Verdana" pitchFamily="34" charset="0"/>
                <a:cs typeface="Verdana" pitchFamily="34" charset="0"/>
              </a:rPr>
              <a:t>Assign work accounting for the person</a:t>
            </a:r>
            <a:r>
              <a:rPr lang="ja-JP" altLang="en-US" sz="2000" dirty="0" smtClean="0">
                <a:cs typeface="Verdana" pitchFamily="34" charset="0"/>
              </a:rPr>
              <a:t>’</a:t>
            </a:r>
            <a:r>
              <a:rPr lang="en-US" altLang="ja-JP" sz="2000" dirty="0" smtClean="0">
                <a:ea typeface="Verdana" pitchFamily="34" charset="0"/>
                <a:cs typeface="Verdana" pitchFamily="34" charset="0"/>
              </a:rPr>
              <a:t>s level of education and experience, as well as their need to further this</a:t>
            </a:r>
          </a:p>
          <a:p>
            <a:pPr lvl="1"/>
            <a:r>
              <a:rPr lang="en-US" altLang="en-US" sz="2000" dirty="0" smtClean="0">
                <a:ea typeface="Verdana" pitchFamily="34" charset="0"/>
                <a:cs typeface="Verdana" pitchFamily="34" charset="0"/>
              </a:rPr>
              <a:t>Ensure everybody knows the conditions of employment</a:t>
            </a:r>
          </a:p>
          <a:p>
            <a:pPr lvl="1"/>
            <a:r>
              <a:rPr lang="en-US" altLang="en-US" sz="2000" dirty="0" smtClean="0">
                <a:ea typeface="Verdana" pitchFamily="34" charset="0"/>
                <a:cs typeface="Verdana" pitchFamily="34" charset="0"/>
              </a:rPr>
              <a:t>Offer fair and just remuneration </a:t>
            </a:r>
          </a:p>
          <a:p>
            <a:pPr lvl="1"/>
            <a:r>
              <a:rPr lang="en-US" altLang="en-US" sz="2000" dirty="0" smtClean="0">
                <a:ea typeface="Verdana" pitchFamily="34" charset="0"/>
                <a:cs typeface="Verdana" pitchFamily="34" charset="0"/>
              </a:rPr>
              <a:t>Do not ask anyone to do anything inconsistent with this code</a:t>
            </a:r>
          </a:p>
          <a:p>
            <a:pPr lvl="1"/>
            <a:r>
              <a:rPr lang="en-US" altLang="en-US" sz="2000" dirty="0" smtClean="0">
                <a:ea typeface="Verdana" pitchFamily="34" charset="0"/>
                <a:cs typeface="Verdana" pitchFamily="34" charset="0"/>
              </a:rPr>
              <a:t>Do not punish anyone for expressing ethical concerns.</a:t>
            </a:r>
          </a:p>
        </p:txBody>
      </p:sp>
      <p:sp>
        <p:nvSpPr>
          <p:cNvPr id="7"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82</a:t>
            </a:fld>
            <a:endParaRPr lang="en-US" sz="1200" dirty="0">
              <a:solidFill>
                <a:srgbClr val="A69C95"/>
              </a:solidFill>
              <a:latin typeface="Arial" pitchFamily="34" charset="0"/>
              <a:cs typeface="Arial" pitchFamily="34" charset="0"/>
            </a:endParaRPr>
          </a:p>
        </p:txBody>
      </p:sp>
      <p:sp>
        <p:nvSpPr>
          <p:cNvPr id="9" name="Rectangle 2"/>
          <p:cNvSpPr>
            <a:spLocks noGrp="1" noChangeArrowheads="1"/>
          </p:cNvSpPr>
          <p:nvPr>
            <p:ph type="title"/>
          </p:nvPr>
        </p:nvSpPr>
        <p:spPr>
          <a:xfrm>
            <a:off x="412750" y="476672"/>
            <a:ext cx="8350250" cy="864096"/>
          </a:xfrm>
        </p:spPr>
        <p:txBody>
          <a:bodyPr>
            <a:noAutofit/>
          </a:bodyPr>
          <a:lstStyle/>
          <a:p>
            <a:pPr algn="l">
              <a:defRPr/>
            </a:pPr>
            <a:r>
              <a:rPr lang="en-US" sz="2000" b="0" dirty="0" smtClean="0">
                <a:latin typeface="+mn-lt"/>
                <a:ea typeface="Verdana" pitchFamily="34" charset="0"/>
                <a:cs typeface="Verdana" pitchFamily="34" charset="0"/>
              </a:rPr>
              <a:t>IEEE/ACM SE Code of Ethics</a:t>
            </a:r>
            <a:br>
              <a:rPr lang="en-US" sz="2000" b="0" dirty="0" smtClean="0">
                <a:latin typeface="+mn-lt"/>
                <a:ea typeface="Verdana" pitchFamily="34" charset="0"/>
                <a:cs typeface="Verdana" pitchFamily="34" charset="0"/>
              </a:rPr>
            </a:br>
            <a:r>
              <a:rPr lang="en-US" sz="3600" b="1" dirty="0" smtClean="0">
                <a:latin typeface="+mn-lt"/>
                <a:ea typeface="Verdana" pitchFamily="34" charset="0"/>
                <a:cs typeface="Verdana" pitchFamily="34" charset="0"/>
              </a:rPr>
              <a:t>Some Details of the Long Version (6 of 9)</a:t>
            </a:r>
          </a:p>
        </p:txBody>
      </p:sp>
    </p:spTree>
    <p:extLst>
      <p:ext uri="{BB962C8B-B14F-4D97-AF65-F5344CB8AC3E}">
        <p14:creationId xmlns:p14="http://schemas.microsoft.com/office/powerpoint/2010/main" val="2765864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1"/>
          </p:nvPr>
        </p:nvSpPr>
        <p:spPr/>
        <p:txBody>
          <a:bodyPr>
            <a:normAutofit/>
          </a:bodyPr>
          <a:lstStyle/>
          <a:p>
            <a:pPr marL="0" indent="0">
              <a:buNone/>
              <a:defRPr/>
            </a:pPr>
            <a:r>
              <a:rPr lang="en-US" sz="2800" b="1" dirty="0" smtClean="0">
                <a:ea typeface="Verdana" pitchFamily="34" charset="0"/>
                <a:cs typeface="Verdana" pitchFamily="34" charset="0"/>
              </a:rPr>
              <a:t>6. Profession</a:t>
            </a:r>
          </a:p>
          <a:p>
            <a:pPr lvl="1">
              <a:defRPr/>
            </a:pPr>
            <a:r>
              <a:rPr lang="en-US" sz="2400" dirty="0" smtClean="0">
                <a:ea typeface="Verdana" pitchFamily="34" charset="0"/>
                <a:cs typeface="Verdana" pitchFamily="34" charset="0"/>
              </a:rPr>
              <a:t>Promote public knowledge of software engineering</a:t>
            </a:r>
          </a:p>
          <a:p>
            <a:pPr lvl="1">
              <a:defRPr/>
            </a:pPr>
            <a:r>
              <a:rPr lang="en-US" sz="2400" dirty="0" smtClean="0">
                <a:ea typeface="Verdana" pitchFamily="34" charset="0"/>
                <a:cs typeface="Verdana" pitchFamily="34" charset="0"/>
              </a:rPr>
              <a:t>Participate, as appropriate, in professional organizations</a:t>
            </a:r>
          </a:p>
          <a:p>
            <a:pPr lvl="1">
              <a:defRPr/>
            </a:pPr>
            <a:r>
              <a:rPr lang="en-US" sz="2400" dirty="0" smtClean="0">
                <a:ea typeface="Verdana" pitchFamily="34" charset="0"/>
                <a:cs typeface="Verdana" pitchFamily="34" charset="0"/>
              </a:rPr>
              <a:t>Support others in following this code</a:t>
            </a:r>
          </a:p>
          <a:p>
            <a:pPr lvl="1">
              <a:defRPr/>
            </a:pPr>
            <a:r>
              <a:rPr lang="en-US" sz="2400" dirty="0" smtClean="0">
                <a:ea typeface="Verdana" pitchFamily="34" charset="0"/>
                <a:cs typeface="Verdana" pitchFamily="34" charset="0"/>
              </a:rPr>
              <a:t>Obey all laws unless, in exceptional circumstances, they are inconsistent with the public interest</a:t>
            </a:r>
          </a:p>
          <a:p>
            <a:pPr lvl="1">
              <a:defRPr/>
            </a:pPr>
            <a:r>
              <a:rPr lang="en-US" sz="2400" dirty="0" smtClean="0">
                <a:ea typeface="Verdana" pitchFamily="34" charset="0"/>
                <a:cs typeface="Verdana" pitchFamily="34" charset="0"/>
              </a:rPr>
              <a:t>Where reasonable, express concerns to people breaking this code</a:t>
            </a:r>
          </a:p>
          <a:p>
            <a:pPr lvl="2">
              <a:defRPr/>
            </a:pPr>
            <a:r>
              <a:rPr lang="en-US" dirty="0" smtClean="0">
                <a:ea typeface="Verdana" pitchFamily="34" charset="0"/>
                <a:cs typeface="Verdana" pitchFamily="34" charset="0"/>
              </a:rPr>
              <a:t>Otherwise report violations of the code to authorities</a:t>
            </a:r>
          </a:p>
          <a:p>
            <a:pPr lvl="1">
              <a:defRPr/>
            </a:pPr>
            <a:endParaRPr lang="en-US" sz="2000" dirty="0" smtClean="0">
              <a:ea typeface="+mn-ea"/>
            </a:endParaRPr>
          </a:p>
        </p:txBody>
      </p:sp>
      <p:sp>
        <p:nvSpPr>
          <p:cNvPr id="7"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83</a:t>
            </a:fld>
            <a:endParaRPr lang="en-US" sz="1200" dirty="0">
              <a:solidFill>
                <a:srgbClr val="A69C95"/>
              </a:solidFill>
              <a:latin typeface="Arial" pitchFamily="34" charset="0"/>
              <a:cs typeface="Arial" pitchFamily="34" charset="0"/>
            </a:endParaRPr>
          </a:p>
        </p:txBody>
      </p:sp>
      <p:sp>
        <p:nvSpPr>
          <p:cNvPr id="9" name="Rectangle 2"/>
          <p:cNvSpPr>
            <a:spLocks noGrp="1" noChangeArrowheads="1"/>
          </p:cNvSpPr>
          <p:nvPr>
            <p:ph type="title"/>
          </p:nvPr>
        </p:nvSpPr>
        <p:spPr>
          <a:xfrm>
            <a:off x="412750" y="476672"/>
            <a:ext cx="8197850" cy="864096"/>
          </a:xfrm>
        </p:spPr>
        <p:txBody>
          <a:bodyPr>
            <a:noAutofit/>
          </a:bodyPr>
          <a:lstStyle/>
          <a:p>
            <a:pPr algn="l">
              <a:defRPr/>
            </a:pPr>
            <a:r>
              <a:rPr lang="en-US" sz="2000" b="0" dirty="0" smtClean="0">
                <a:latin typeface="+mn-lt"/>
                <a:ea typeface="Verdana" pitchFamily="34" charset="0"/>
                <a:cs typeface="Verdana" pitchFamily="34" charset="0"/>
              </a:rPr>
              <a:t>IEEE/ACM SE Code of Ethics</a:t>
            </a:r>
            <a:br>
              <a:rPr lang="en-US" sz="2000" b="0" dirty="0" smtClean="0">
                <a:latin typeface="+mn-lt"/>
                <a:ea typeface="Verdana" pitchFamily="34" charset="0"/>
                <a:cs typeface="Verdana" pitchFamily="34" charset="0"/>
              </a:rPr>
            </a:br>
            <a:r>
              <a:rPr lang="en-US" sz="3600" b="1" dirty="0" smtClean="0">
                <a:latin typeface="+mn-lt"/>
                <a:ea typeface="Verdana" pitchFamily="34" charset="0"/>
                <a:cs typeface="Verdana" pitchFamily="34" charset="0"/>
              </a:rPr>
              <a:t>Some Details of the Long Version (7 of 9)</a:t>
            </a:r>
          </a:p>
        </p:txBody>
      </p:sp>
    </p:spTree>
    <p:extLst>
      <p:ext uri="{BB962C8B-B14F-4D97-AF65-F5344CB8AC3E}">
        <p14:creationId xmlns:p14="http://schemas.microsoft.com/office/powerpoint/2010/main" val="13045852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Grp="1" noChangeArrowheads="1"/>
          </p:cNvSpPr>
          <p:nvPr>
            <p:ph type="body" idx="1"/>
          </p:nvPr>
        </p:nvSpPr>
        <p:spPr>
          <a:xfrm>
            <a:off x="457200" y="1524000"/>
            <a:ext cx="8229600" cy="4602163"/>
          </a:xfrm>
        </p:spPr>
        <p:txBody>
          <a:bodyPr>
            <a:noAutofit/>
          </a:bodyPr>
          <a:lstStyle/>
          <a:p>
            <a:pPr marL="0" indent="0">
              <a:buNone/>
              <a:defRPr/>
            </a:pPr>
            <a:r>
              <a:rPr lang="en-US" sz="2800" b="1" dirty="0" smtClean="0">
                <a:ea typeface="Verdana" pitchFamily="34" charset="0"/>
                <a:cs typeface="Verdana" pitchFamily="34" charset="0"/>
              </a:rPr>
              <a:t>7. Colleagues</a:t>
            </a:r>
          </a:p>
          <a:p>
            <a:pPr lvl="1">
              <a:defRPr/>
            </a:pPr>
            <a:r>
              <a:rPr lang="en-US" sz="2400" dirty="0" smtClean="0">
                <a:ea typeface="Verdana" pitchFamily="34" charset="0"/>
                <a:cs typeface="Verdana" pitchFamily="34" charset="0"/>
              </a:rPr>
              <a:t>Assist colleagues in professional development</a:t>
            </a:r>
          </a:p>
          <a:p>
            <a:pPr lvl="1">
              <a:defRPr/>
            </a:pPr>
            <a:r>
              <a:rPr lang="en-US" sz="2400" dirty="0" smtClean="0">
                <a:ea typeface="Verdana" pitchFamily="34" charset="0"/>
                <a:cs typeface="Verdana" pitchFamily="34" charset="0"/>
              </a:rPr>
              <a:t>Credit the work of others and refrain from taking undue credit</a:t>
            </a:r>
          </a:p>
          <a:p>
            <a:pPr lvl="1">
              <a:defRPr/>
            </a:pPr>
            <a:r>
              <a:rPr lang="en-US" sz="2400" dirty="0" smtClean="0">
                <a:ea typeface="Verdana" pitchFamily="34" charset="0"/>
                <a:cs typeface="Verdana" pitchFamily="34" charset="0"/>
              </a:rPr>
              <a:t>Review the work of others in a fair way</a:t>
            </a:r>
          </a:p>
          <a:p>
            <a:pPr lvl="1">
              <a:defRPr/>
            </a:pPr>
            <a:r>
              <a:rPr lang="en-US" sz="2400" dirty="0" smtClean="0">
                <a:ea typeface="Verdana" pitchFamily="34" charset="0"/>
                <a:cs typeface="Verdana" pitchFamily="34" charset="0"/>
              </a:rPr>
              <a:t>Listen to the opinions, concerns or complaints of others</a:t>
            </a:r>
          </a:p>
          <a:p>
            <a:pPr lvl="1">
              <a:defRPr/>
            </a:pPr>
            <a:r>
              <a:rPr lang="en-US" sz="2400" dirty="0" smtClean="0">
                <a:ea typeface="Verdana" pitchFamily="34" charset="0"/>
                <a:cs typeface="Verdana" pitchFamily="34" charset="0"/>
              </a:rPr>
              <a:t>Do not interfere in the career of others unless concern for the employer, client or public interest suggests otherwise</a:t>
            </a:r>
          </a:p>
          <a:p>
            <a:pPr lvl="1">
              <a:defRPr/>
            </a:pPr>
            <a:r>
              <a:rPr lang="en-US" sz="2400" dirty="0" smtClean="0">
                <a:ea typeface="Verdana" pitchFamily="34" charset="0"/>
                <a:cs typeface="Verdana" pitchFamily="34" charset="0"/>
              </a:rPr>
              <a:t>Call on other professionals in areas outside your own competence</a:t>
            </a:r>
          </a:p>
        </p:txBody>
      </p:sp>
      <p:sp>
        <p:nvSpPr>
          <p:cNvPr id="7" name="Slide Number Placeholder 3"/>
          <p:cNvSpPr txBox="1">
            <a:spLocks/>
          </p:cNvSpPr>
          <p:nvPr/>
        </p:nvSpPr>
        <p:spPr bwMode="auto">
          <a:xfrm>
            <a:off x="6848475" y="171450"/>
            <a:ext cx="2133600" cy="365125"/>
          </a:xfrm>
          <a:prstGeom prst="rect">
            <a:avLst/>
          </a:prstGeom>
          <a:noFill/>
          <a:ln w="9525">
            <a:noFill/>
            <a:miter lim="800000"/>
            <a:headEnd/>
            <a:tailEnd/>
          </a:ln>
        </p:spPr>
        <p:txBody>
          <a:bodyPr/>
          <a:lstStyle/>
          <a:p>
            <a:pPr algn="r"/>
            <a:fld id="{EF2B1854-1AF5-4648-9DE0-71E1BFCB40A3}" type="slidenum">
              <a:rPr lang="en-US" sz="1200">
                <a:solidFill>
                  <a:srgbClr val="A69C95"/>
                </a:solidFill>
                <a:latin typeface="Arial" pitchFamily="34" charset="0"/>
                <a:cs typeface="Arial" pitchFamily="34" charset="0"/>
              </a:rPr>
              <a:pPr algn="r"/>
              <a:t>84</a:t>
            </a:fld>
            <a:endParaRPr lang="en-US" sz="1200" dirty="0">
              <a:solidFill>
                <a:srgbClr val="A69C95"/>
              </a:solidFill>
              <a:latin typeface="Arial" pitchFamily="34" charset="0"/>
              <a:cs typeface="Arial" pitchFamily="34" charset="0"/>
            </a:endParaRPr>
          </a:p>
        </p:txBody>
      </p:sp>
      <p:sp>
        <p:nvSpPr>
          <p:cNvPr id="9" name="Rectangle 2"/>
          <p:cNvSpPr>
            <a:spLocks noGrp="1" noChangeArrowheads="1"/>
          </p:cNvSpPr>
          <p:nvPr>
            <p:ph type="title"/>
          </p:nvPr>
        </p:nvSpPr>
        <p:spPr>
          <a:xfrm>
            <a:off x="412750" y="476672"/>
            <a:ext cx="8426450" cy="864096"/>
          </a:xfrm>
        </p:spPr>
        <p:txBody>
          <a:bodyPr>
            <a:noAutofit/>
          </a:bodyPr>
          <a:lstStyle/>
          <a:p>
            <a:pPr algn="l">
              <a:defRPr/>
            </a:pPr>
            <a:r>
              <a:rPr lang="en-US" sz="2000" b="0" dirty="0" smtClean="0">
                <a:latin typeface="+mn-lt"/>
                <a:ea typeface="Verdana" pitchFamily="34" charset="0"/>
                <a:cs typeface="Verdana" pitchFamily="34" charset="0"/>
              </a:rPr>
              <a:t>IEEE/ACM SE Code of Ethics</a:t>
            </a:r>
            <a:br>
              <a:rPr lang="en-US" sz="2000" b="0" dirty="0" smtClean="0">
                <a:latin typeface="+mn-lt"/>
                <a:ea typeface="Verdana" pitchFamily="34" charset="0"/>
                <a:cs typeface="Verdana" pitchFamily="34" charset="0"/>
              </a:rPr>
            </a:br>
            <a:r>
              <a:rPr lang="en-US" sz="3600" b="1" dirty="0" smtClean="0">
                <a:latin typeface="+mn-lt"/>
                <a:ea typeface="Verdana" pitchFamily="34" charset="0"/>
                <a:cs typeface="Verdana" pitchFamily="34" charset="0"/>
              </a:rPr>
              <a:t>Some Details of the Long Version (8 of 9)</a:t>
            </a:r>
          </a:p>
        </p:txBody>
      </p:sp>
    </p:spTree>
    <p:extLst>
      <p:ext uri="{BB962C8B-B14F-4D97-AF65-F5344CB8AC3E}">
        <p14:creationId xmlns:p14="http://schemas.microsoft.com/office/powerpoint/2010/main" val="16419507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545"/>
            <a:ext cx="8229600" cy="1143000"/>
          </a:xfrm>
        </p:spPr>
        <p:txBody>
          <a:bodyPr>
            <a:noAutofit/>
          </a:bodyPr>
          <a:lstStyle/>
          <a:p>
            <a:pPr algn="l"/>
            <a:r>
              <a:rPr lang="en-CA" sz="2000" dirty="0">
                <a:latin typeface="+mn-lt"/>
              </a:rPr>
              <a:t>Online Ethics Center </a:t>
            </a:r>
            <a:r>
              <a:rPr lang="en-CA" sz="3200" dirty="0" smtClean="0">
                <a:latin typeface="+mn-lt"/>
              </a:rPr>
              <a:t/>
            </a:r>
            <a:br>
              <a:rPr lang="en-CA" sz="3200" dirty="0" smtClean="0">
                <a:latin typeface="+mn-lt"/>
              </a:rPr>
            </a:br>
            <a:r>
              <a:rPr lang="en-CA" sz="3600" b="1" dirty="0" smtClean="0">
                <a:latin typeface="+mn-lt"/>
              </a:rPr>
              <a:t>Engineering </a:t>
            </a:r>
            <a:r>
              <a:rPr lang="en-CA" sz="3600" b="1" dirty="0">
                <a:latin typeface="+mn-lt"/>
              </a:rPr>
              <a:t>and </a:t>
            </a:r>
            <a:r>
              <a:rPr lang="en-CA" sz="3600" b="1" dirty="0" smtClean="0">
                <a:latin typeface="+mn-lt"/>
              </a:rPr>
              <a:t>Science</a:t>
            </a:r>
            <a:endParaRPr lang="en-CA" sz="3600" b="1" dirty="0">
              <a:latin typeface="+mn-lt"/>
            </a:endParaRPr>
          </a:p>
        </p:txBody>
      </p:sp>
      <p:sp>
        <p:nvSpPr>
          <p:cNvPr id="3" name="Content Placeholder 2"/>
          <p:cNvSpPr>
            <a:spLocks noGrp="1"/>
          </p:cNvSpPr>
          <p:nvPr>
            <p:ph idx="1"/>
          </p:nvPr>
        </p:nvSpPr>
        <p:spPr>
          <a:xfrm>
            <a:off x="381000" y="1371600"/>
            <a:ext cx="8229600" cy="4572000"/>
          </a:xfrm>
        </p:spPr>
        <p:txBody>
          <a:bodyPr>
            <a:noAutofit/>
          </a:bodyPr>
          <a:lstStyle/>
          <a:p>
            <a:pPr algn="just"/>
            <a:r>
              <a:rPr lang="en-CA" sz="2000" dirty="0"/>
              <a:t>The Online Ethics Center (</a:t>
            </a:r>
            <a:r>
              <a:rPr lang="en-CA" sz="2000" b="1" dirty="0"/>
              <a:t>www.onlineethics.org</a:t>
            </a:r>
            <a:r>
              <a:rPr lang="en-CA" sz="2000" dirty="0"/>
              <a:t>) </a:t>
            </a:r>
            <a:r>
              <a:rPr lang="en-CA" sz="2000" dirty="0" smtClean="0"/>
              <a:t>for engineering and science seeks </a:t>
            </a:r>
            <a:r>
              <a:rPr lang="en-CA" sz="2000" dirty="0"/>
              <a:t>submissions </a:t>
            </a:r>
            <a:r>
              <a:rPr lang="en-CA" sz="2000" dirty="0" smtClean="0"/>
              <a:t>of high-quality </a:t>
            </a:r>
            <a:r>
              <a:rPr lang="en-CA" sz="2000" dirty="0"/>
              <a:t>ethics education resources in science and engineering </a:t>
            </a:r>
            <a:r>
              <a:rPr lang="en-CA" sz="2000" dirty="0" smtClean="0"/>
              <a:t>for inclusion </a:t>
            </a:r>
            <a:r>
              <a:rPr lang="en-CA" sz="2000" dirty="0"/>
              <a:t>in its collection. Interdisciplinary materials are particularly welcome</a:t>
            </a:r>
            <a:r>
              <a:rPr lang="en-CA" sz="2000" dirty="0" smtClean="0"/>
              <a:t>, as </a:t>
            </a:r>
            <a:r>
              <a:rPr lang="en-CA" sz="2000" dirty="0"/>
              <a:t>are resources that promote active learning at the </a:t>
            </a:r>
            <a:r>
              <a:rPr lang="en-CA" sz="2000" dirty="0" smtClean="0"/>
              <a:t>undergraduate or </a:t>
            </a:r>
            <a:r>
              <a:rPr lang="en-CA" sz="2000" dirty="0"/>
              <a:t>graduate level. Materials are also needed to assist faculty new to </a:t>
            </a:r>
            <a:r>
              <a:rPr lang="en-CA" sz="2000" dirty="0" smtClean="0"/>
              <a:t>teaching in </a:t>
            </a:r>
            <a:r>
              <a:rPr lang="en-CA" sz="2000" dirty="0"/>
              <a:t>science and engineering </a:t>
            </a:r>
            <a:r>
              <a:rPr lang="en-CA" sz="2000" dirty="0" smtClean="0"/>
              <a:t>ethics.</a:t>
            </a:r>
          </a:p>
          <a:p>
            <a:pPr algn="just"/>
            <a:r>
              <a:rPr lang="en-CA" sz="2000" dirty="0" smtClean="0"/>
              <a:t>You </a:t>
            </a:r>
            <a:r>
              <a:rPr lang="en-CA" sz="2000" dirty="0"/>
              <a:t>may visit the above online resource and in particular </a:t>
            </a:r>
            <a:r>
              <a:rPr lang="en-CA" sz="2000" dirty="0" smtClean="0"/>
              <a:t>read the </a:t>
            </a:r>
            <a:r>
              <a:rPr lang="en-CA" sz="2000" dirty="0"/>
              <a:t>“Resources” section where they will come across hundreds of </a:t>
            </a:r>
            <a:r>
              <a:rPr lang="en-CA" sz="2000" dirty="0" smtClean="0"/>
              <a:t>case studies</a:t>
            </a:r>
            <a:r>
              <a:rPr lang="en-CA" sz="2000" dirty="0"/>
              <a:t>, essays, codes and policies, multimedia and educational activities</a:t>
            </a:r>
            <a:r>
              <a:rPr lang="en-CA" sz="2000" dirty="0" smtClean="0"/>
              <a:t>, and </a:t>
            </a:r>
            <a:r>
              <a:rPr lang="en-CA" sz="2000" dirty="0"/>
              <a:t>subject aides. </a:t>
            </a:r>
            <a:endParaRPr lang="en-CA" sz="2000" dirty="0" smtClean="0"/>
          </a:p>
          <a:p>
            <a:pPr algn="just"/>
            <a:r>
              <a:rPr lang="en-CA" sz="2000" dirty="0" smtClean="0"/>
              <a:t>Students </a:t>
            </a:r>
            <a:r>
              <a:rPr lang="en-CA" sz="2000" dirty="0"/>
              <a:t>may work in teams to develop </a:t>
            </a:r>
            <a:r>
              <a:rPr lang="en-CA" sz="2000" dirty="0" smtClean="0"/>
              <a:t>various tasks </a:t>
            </a:r>
            <a:r>
              <a:rPr lang="en-CA" sz="2000" dirty="0"/>
              <a:t>related to the above activities for submission to the online </a:t>
            </a:r>
            <a:r>
              <a:rPr lang="en-CA" sz="2000" dirty="0" smtClean="0"/>
              <a:t>resource according </a:t>
            </a:r>
            <a:r>
              <a:rPr lang="en-CA" sz="2000" dirty="0"/>
              <a:t>to the class instructor’s guidance. For resource submissions, </a:t>
            </a:r>
            <a:r>
              <a:rPr lang="en-CA" sz="2000" dirty="0" smtClean="0"/>
              <a:t>see the </a:t>
            </a:r>
            <a:r>
              <a:rPr lang="en-CA" sz="2000" dirty="0"/>
              <a:t>“Submit Materials” page.</a:t>
            </a:r>
          </a:p>
        </p:txBody>
      </p:sp>
      <p:sp>
        <p:nvSpPr>
          <p:cNvPr id="4" name="Slide Number Placeholder 3"/>
          <p:cNvSpPr>
            <a:spLocks noGrp="1"/>
          </p:cNvSpPr>
          <p:nvPr>
            <p:ph type="sldNum" sz="quarter" idx="12"/>
          </p:nvPr>
        </p:nvSpPr>
        <p:spPr/>
        <p:txBody>
          <a:bodyPr/>
          <a:lstStyle/>
          <a:p>
            <a:fld id="{01A1EBA5-1FAF-4D77-8150-DBD5B7DBDB3B}" type="slidenum">
              <a:rPr lang="en-CA" smtClean="0"/>
              <a:t>85</a:t>
            </a:fld>
            <a:endParaRPr lang="en-CA"/>
          </a:p>
        </p:txBody>
      </p:sp>
    </p:spTree>
    <p:extLst>
      <p:ext uri="{BB962C8B-B14F-4D97-AF65-F5344CB8AC3E}">
        <p14:creationId xmlns:p14="http://schemas.microsoft.com/office/powerpoint/2010/main" val="8143354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81982"/>
          </a:xfrm>
        </p:spPr>
        <p:txBody>
          <a:bodyPr>
            <a:normAutofit fontScale="90000"/>
          </a:bodyPr>
          <a:lstStyle/>
          <a:p>
            <a:pPr algn="l"/>
            <a:r>
              <a:rPr lang="en-CA" sz="4000" b="1" dirty="0" smtClean="0">
                <a:latin typeface="+mn-lt"/>
              </a:rPr>
              <a:t>The Ethical Engineer:</a:t>
            </a:r>
            <a:r>
              <a:rPr lang="en-CA" sz="3600" b="1" dirty="0" smtClean="0">
                <a:latin typeface="+mn-lt"/>
              </a:rPr>
              <a:t> </a:t>
            </a:r>
            <a:r>
              <a:rPr lang="en-CA" sz="3600" dirty="0" smtClean="0"/>
              <a:t>EthicalEngineer.ttu.edu</a:t>
            </a:r>
            <a:endParaRPr lang="en-CA" sz="3600" b="1" dirty="0">
              <a:latin typeface="+mn-lt"/>
            </a:endParaRPr>
          </a:p>
        </p:txBody>
      </p:sp>
      <p:sp>
        <p:nvSpPr>
          <p:cNvPr id="3" name="Content Placeholder 2"/>
          <p:cNvSpPr>
            <a:spLocks noGrp="1"/>
          </p:cNvSpPr>
          <p:nvPr>
            <p:ph idx="1"/>
          </p:nvPr>
        </p:nvSpPr>
        <p:spPr>
          <a:xfrm>
            <a:off x="628650" y="1404257"/>
            <a:ext cx="7886700" cy="4772706"/>
          </a:xfrm>
        </p:spPr>
        <p:txBody>
          <a:bodyPr>
            <a:normAutofit lnSpcReduction="10000"/>
          </a:bodyPr>
          <a:lstStyle/>
          <a:p>
            <a:pPr algn="just"/>
            <a:r>
              <a:rPr lang="en-CA" dirty="0"/>
              <a:t>The </a:t>
            </a:r>
            <a:r>
              <a:rPr lang="en-CA" dirty="0" err="1"/>
              <a:t>EthicalEngineer</a:t>
            </a:r>
            <a:r>
              <a:rPr lang="en-CA" dirty="0"/>
              <a:t> project brings together multiple academic institutions and organizations to discuss the ethical practice of engineering in an international environment. </a:t>
            </a:r>
            <a:endParaRPr lang="en-CA" dirty="0" smtClean="0"/>
          </a:p>
          <a:p>
            <a:pPr algn="just"/>
            <a:r>
              <a:rPr lang="en-CA" dirty="0" smtClean="0"/>
              <a:t>The </a:t>
            </a:r>
            <a:r>
              <a:rPr lang="en-CA" dirty="0"/>
              <a:t>focus of this project is a website dedicated to engineering undergraduates with the goal of providing students with a global portal through which they can share their comments on engineering dilemmas.</a:t>
            </a:r>
            <a:endParaRPr lang="en-CA" dirty="0"/>
          </a:p>
        </p:txBody>
      </p:sp>
    </p:spTree>
    <p:extLst>
      <p:ext uri="{BB962C8B-B14F-4D97-AF65-F5344CB8AC3E}">
        <p14:creationId xmlns:p14="http://schemas.microsoft.com/office/powerpoint/2010/main" val="3294879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pPr algn="l"/>
            <a:r>
              <a:rPr lang="en-CA" sz="2200" dirty="0" smtClean="0">
                <a:latin typeface="+mn-lt"/>
              </a:rPr>
              <a:t>A Project Idea:</a:t>
            </a:r>
            <a:br>
              <a:rPr lang="en-CA" sz="2200" dirty="0" smtClean="0">
                <a:latin typeface="+mn-lt"/>
              </a:rPr>
            </a:br>
            <a:r>
              <a:rPr lang="en-CA" sz="3600" b="1" dirty="0" smtClean="0">
                <a:latin typeface="+mn-lt"/>
              </a:rPr>
              <a:t>Ethical Energy</a:t>
            </a:r>
            <a:endParaRPr lang="en-CA" sz="3600" b="1" dirty="0">
              <a:latin typeface="+mn-lt"/>
            </a:endParaRPr>
          </a:p>
        </p:txBody>
      </p:sp>
      <p:sp>
        <p:nvSpPr>
          <p:cNvPr id="3" name="Content Placeholder 2"/>
          <p:cNvSpPr>
            <a:spLocks noGrp="1"/>
          </p:cNvSpPr>
          <p:nvPr>
            <p:ph idx="1"/>
          </p:nvPr>
        </p:nvSpPr>
        <p:spPr>
          <a:xfrm>
            <a:off x="457200" y="1066800"/>
            <a:ext cx="8229600" cy="5334000"/>
          </a:xfrm>
        </p:spPr>
        <p:txBody>
          <a:bodyPr>
            <a:noAutofit/>
          </a:bodyPr>
          <a:lstStyle/>
          <a:p>
            <a:pPr algn="just"/>
            <a:r>
              <a:rPr lang="en-CA" sz="2400" dirty="0"/>
              <a:t>Identify an ethical issue of interest with future energy </a:t>
            </a:r>
            <a:r>
              <a:rPr lang="en-CA" sz="2400" dirty="0" smtClean="0"/>
              <a:t>systems. </a:t>
            </a:r>
            <a:r>
              <a:rPr lang="en-CA" sz="2400" dirty="0"/>
              <a:t>Explore and explain different views </a:t>
            </a:r>
            <a:r>
              <a:rPr lang="en-CA" sz="2400" dirty="0" smtClean="0"/>
              <a:t>on the </a:t>
            </a:r>
            <a:r>
              <a:rPr lang="en-CA" sz="2400" dirty="0"/>
              <a:t>above matter. </a:t>
            </a:r>
            <a:r>
              <a:rPr lang="en-CA" sz="2400" dirty="0" smtClean="0"/>
              <a:t>Ethical </a:t>
            </a:r>
            <a:r>
              <a:rPr lang="en-CA" sz="2400" dirty="0"/>
              <a:t>perspectives employed in contest </a:t>
            </a:r>
            <a:r>
              <a:rPr lang="en-CA" sz="2400" dirty="0" smtClean="0"/>
              <a:t>range from </a:t>
            </a:r>
            <a:r>
              <a:rPr lang="en-CA" sz="2400" dirty="0"/>
              <a:t>traditional ethics (which considers whether actions are required</a:t>
            </a:r>
            <a:r>
              <a:rPr lang="en-CA" sz="2400" dirty="0" smtClean="0"/>
              <a:t>, recommended</a:t>
            </a:r>
            <a:r>
              <a:rPr lang="en-CA" sz="2400" dirty="0"/>
              <a:t>, or forbidden) to issues of individual (</a:t>
            </a:r>
            <a:r>
              <a:rPr lang="en-CA" sz="2400" dirty="0" smtClean="0"/>
              <a:t>micro-ethical</a:t>
            </a:r>
            <a:r>
              <a:rPr lang="en-CA" sz="2400" dirty="0"/>
              <a:t>) </a:t>
            </a:r>
            <a:r>
              <a:rPr lang="en-CA" sz="2400" dirty="0" smtClean="0"/>
              <a:t>and collective </a:t>
            </a:r>
            <a:r>
              <a:rPr lang="en-CA" sz="2400" dirty="0"/>
              <a:t>(</a:t>
            </a:r>
            <a:r>
              <a:rPr lang="en-CA" sz="2400" dirty="0" smtClean="0"/>
              <a:t>macro-ethical</a:t>
            </a:r>
            <a:r>
              <a:rPr lang="en-CA" sz="2400" dirty="0"/>
              <a:t>) responsibility. The contest may focus </a:t>
            </a:r>
            <a:r>
              <a:rPr lang="en-CA" sz="2400" dirty="0" smtClean="0"/>
              <a:t>throughout on </a:t>
            </a:r>
            <a:r>
              <a:rPr lang="en-CA" sz="2400" dirty="0"/>
              <a:t>responsibilities rather than outcomes. </a:t>
            </a:r>
            <a:r>
              <a:rPr lang="en-CA" sz="2400" dirty="0" smtClean="0"/>
              <a:t>This </a:t>
            </a:r>
            <a:r>
              <a:rPr lang="en-CA" sz="2400" dirty="0"/>
              <a:t>ethical development </a:t>
            </a:r>
            <a:r>
              <a:rPr lang="en-CA" sz="2400" dirty="0" smtClean="0"/>
              <a:t>task may </a:t>
            </a:r>
            <a:r>
              <a:rPr lang="en-CA" sz="2400" dirty="0"/>
              <a:t>include allocations of cost and benefits, risks and rewards, social </a:t>
            </a:r>
            <a:r>
              <a:rPr lang="en-CA" sz="2400" dirty="0" smtClean="0"/>
              <a:t>and environmental </a:t>
            </a:r>
            <a:r>
              <a:rPr lang="en-CA" sz="2400" dirty="0"/>
              <a:t>justice, professional and organizational </a:t>
            </a:r>
            <a:r>
              <a:rPr lang="en-CA" sz="2400" dirty="0" smtClean="0"/>
              <a:t>ethics.</a:t>
            </a:r>
          </a:p>
          <a:p>
            <a:pPr algn="just"/>
            <a:r>
              <a:rPr lang="en-CA" sz="2400" b="1" dirty="0" smtClean="0"/>
              <a:t>In </a:t>
            </a:r>
            <a:r>
              <a:rPr lang="en-CA" sz="2400" b="1" dirty="0"/>
              <a:t>this task</a:t>
            </a:r>
            <a:r>
              <a:rPr lang="en-CA" sz="2400" dirty="0"/>
              <a:t>, collaborate with peers or you may work with others </a:t>
            </a:r>
            <a:r>
              <a:rPr lang="en-CA" sz="2400" dirty="0" smtClean="0"/>
              <a:t>outside the </a:t>
            </a:r>
            <a:r>
              <a:rPr lang="en-CA" sz="2400" dirty="0"/>
              <a:t>class to narrow down the objectives of the task. You may </a:t>
            </a:r>
            <a:r>
              <a:rPr lang="en-CA" sz="2400" dirty="0" smtClean="0"/>
              <a:t>access online </a:t>
            </a:r>
            <a:r>
              <a:rPr lang="en-CA" sz="2400" dirty="0"/>
              <a:t>resources to create a 3-min video that reflects the above subject.</a:t>
            </a:r>
          </a:p>
        </p:txBody>
      </p:sp>
      <p:sp>
        <p:nvSpPr>
          <p:cNvPr id="4" name="Slide Number Placeholder 3"/>
          <p:cNvSpPr>
            <a:spLocks noGrp="1"/>
          </p:cNvSpPr>
          <p:nvPr>
            <p:ph type="sldNum" sz="quarter" idx="12"/>
          </p:nvPr>
        </p:nvSpPr>
        <p:spPr/>
        <p:txBody>
          <a:bodyPr/>
          <a:lstStyle/>
          <a:p>
            <a:fld id="{01A1EBA5-1FAF-4D77-8150-DBD5B7DBDB3B}" type="slidenum">
              <a:rPr lang="en-CA" smtClean="0"/>
              <a:t>87</a:t>
            </a:fld>
            <a:endParaRPr lang="en-CA"/>
          </a:p>
        </p:txBody>
      </p:sp>
    </p:spTree>
    <p:extLst>
      <p:ext uri="{BB962C8B-B14F-4D97-AF65-F5344CB8AC3E}">
        <p14:creationId xmlns:p14="http://schemas.microsoft.com/office/powerpoint/2010/main" val="26711587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51284" y="5415815"/>
            <a:ext cx="1373672" cy="1313196"/>
          </a:xfrm>
          <a:prstGeom prst="rect">
            <a:avLst/>
          </a:prstGeom>
        </p:spPr>
      </p:pic>
      <p:sp>
        <p:nvSpPr>
          <p:cNvPr id="2" name="Title 1"/>
          <p:cNvSpPr>
            <a:spLocks noGrp="1"/>
          </p:cNvSpPr>
          <p:nvPr>
            <p:ph type="title"/>
          </p:nvPr>
        </p:nvSpPr>
        <p:spPr/>
        <p:txBody>
          <a:bodyPr/>
          <a:lstStyle/>
          <a:p>
            <a:r>
              <a:rPr lang="en-US" dirty="0" smtClean="0"/>
              <a:t>Technological </a:t>
            </a:r>
            <a:r>
              <a:rPr lang="en-US" dirty="0" smtClean="0"/>
              <a:t>Ethical Issues</a:t>
            </a:r>
            <a:endParaRPr lang="en-US" dirty="0"/>
          </a:p>
        </p:txBody>
      </p:sp>
      <p:sp>
        <p:nvSpPr>
          <p:cNvPr id="3" name="Content Placeholder 2"/>
          <p:cNvSpPr>
            <a:spLocks noGrp="1"/>
          </p:cNvSpPr>
          <p:nvPr>
            <p:ph idx="1"/>
          </p:nvPr>
        </p:nvSpPr>
        <p:spPr>
          <a:xfrm>
            <a:off x="1485900" y="1340370"/>
            <a:ext cx="6229350" cy="4069830"/>
          </a:xfrm>
        </p:spPr>
        <p:txBody>
          <a:bodyPr>
            <a:normAutofit fontScale="47500" lnSpcReduction="20000"/>
          </a:bodyPr>
          <a:lstStyle/>
          <a:p>
            <a:r>
              <a:rPr lang="en-US" dirty="0" smtClean="0"/>
              <a:t>AI – self learning weapons,  robots, drones</a:t>
            </a:r>
          </a:p>
          <a:p>
            <a:pPr lvl="2"/>
            <a:r>
              <a:rPr lang="en-US" dirty="0">
                <a:hlinkClick r:id="rId3"/>
              </a:rPr>
              <a:t>https://www.machine-ethics.net/machine-ethics-compendium/</a:t>
            </a:r>
            <a:endParaRPr lang="en-US" dirty="0">
              <a:hlinkClick r:id=""/>
            </a:endParaRPr>
          </a:p>
          <a:p>
            <a:pPr lvl="2"/>
            <a:r>
              <a:rPr lang="en-US" dirty="0">
                <a:hlinkClick r:id=""/>
              </a:rPr>
              <a:t>https://en.m.wikipedia.org/wiki/Machine_ethics</a:t>
            </a:r>
            <a:endParaRPr lang="en-US" dirty="0"/>
          </a:p>
          <a:p>
            <a:pPr lvl="1"/>
            <a:r>
              <a:rPr lang="en-US" dirty="0" smtClean="0"/>
              <a:t>Self driving cars – safe? Bug free? Beta test? Ethical choices?</a:t>
            </a:r>
          </a:p>
          <a:p>
            <a:pPr lvl="2"/>
            <a:r>
              <a:rPr lang="en-US" dirty="0">
                <a:hlinkClick r:id="rId4"/>
              </a:rPr>
              <a:t>https://youtu.be/ixIoDYVfKA0</a:t>
            </a:r>
            <a:r>
              <a:rPr lang="en-US" dirty="0"/>
              <a:t> </a:t>
            </a:r>
            <a:endParaRPr lang="en-US" dirty="0" smtClean="0"/>
          </a:p>
          <a:p>
            <a:pPr lvl="2"/>
            <a:r>
              <a:rPr lang="en-US" dirty="0" smtClean="0">
                <a:hlinkClick r:id="rId5"/>
              </a:rPr>
              <a:t>https</a:t>
            </a:r>
            <a:r>
              <a:rPr lang="en-US" dirty="0">
                <a:hlinkClick r:id="rId5"/>
              </a:rPr>
              <a:t>://</a:t>
            </a:r>
            <a:r>
              <a:rPr lang="en-US" dirty="0" smtClean="0">
                <a:hlinkClick r:id="rId5"/>
              </a:rPr>
              <a:t>www.cnbc.com/2020/01/08/us-safety-agency-opens-probe-into-fatal-tesla-crash-in-indiana.html</a:t>
            </a:r>
            <a:endParaRPr lang="en-US" dirty="0" smtClean="0"/>
          </a:p>
          <a:p>
            <a:pPr lvl="2"/>
            <a:r>
              <a:rPr lang="en-US" dirty="0">
                <a:hlinkClick r:id="rId6"/>
              </a:rPr>
              <a:t>https://</a:t>
            </a:r>
            <a:r>
              <a:rPr lang="en-US" dirty="0" smtClean="0">
                <a:hlinkClick r:id="rId6"/>
              </a:rPr>
              <a:t>www.extremetech.com/extreme/303538-another-tesla-crash-another-investigation-into-autopilot</a:t>
            </a:r>
            <a:endParaRPr lang="en-US" dirty="0" smtClean="0"/>
          </a:p>
          <a:p>
            <a:pPr lvl="2"/>
            <a:endParaRPr lang="en-US" dirty="0"/>
          </a:p>
          <a:p>
            <a:pPr marL="514350" lvl="1" indent="0">
              <a:buNone/>
            </a:pPr>
            <a:r>
              <a:rPr lang="en-US" dirty="0">
                <a:hlinkClick r:id="rId7"/>
              </a:rPr>
              <a:t>https://</a:t>
            </a:r>
            <a:r>
              <a:rPr lang="en-US" dirty="0" smtClean="0">
                <a:hlinkClick r:id="rId7"/>
              </a:rPr>
              <a:t>www.ted.com/playlists/329/new_tech_new_morals</a:t>
            </a:r>
            <a:endParaRPr lang="en-US" dirty="0" smtClean="0"/>
          </a:p>
          <a:p>
            <a:pPr marL="914400" lvl="2" indent="0">
              <a:buNone/>
            </a:pPr>
            <a:endParaRPr lang="en-US" dirty="0" smtClean="0"/>
          </a:p>
          <a:p>
            <a:r>
              <a:rPr lang="en-US" dirty="0" smtClean="0"/>
              <a:t>Historical lessons in Technology Ethics – recurring flaw - Hubris</a:t>
            </a:r>
          </a:p>
          <a:p>
            <a:pPr lvl="1"/>
            <a:r>
              <a:rPr lang="en-US" dirty="0" smtClean="0"/>
              <a:t>Challenger disaster </a:t>
            </a:r>
            <a:r>
              <a:rPr lang="en-US" dirty="0">
                <a:hlinkClick r:id="rId8"/>
              </a:rPr>
              <a:t>https://www.upi.com/Top_News/US/2016/01/28/Engineer-who-warned-of-1986-Challenger-disaster-still-racked-with-guilt-three-decades-on/4891454032643/</a:t>
            </a:r>
            <a:endParaRPr lang="en-US" dirty="0" smtClean="0"/>
          </a:p>
          <a:p>
            <a:pPr lvl="1"/>
            <a:r>
              <a:rPr lang="en-US" dirty="0" err="1" smtClean="0"/>
              <a:t>Therac</a:t>
            </a:r>
            <a:r>
              <a:rPr lang="en-US" dirty="0" smtClean="0"/>
              <a:t> 25 automation </a:t>
            </a:r>
            <a:r>
              <a:rPr lang="en-US" dirty="0">
                <a:hlinkClick r:id="rId9"/>
              </a:rPr>
              <a:t>https://www.computer.org/csdl/magazine/co/2017/11/mco2017110008/13rRUxAStVR</a:t>
            </a:r>
            <a:endParaRPr lang="en-US" dirty="0" smtClean="0"/>
          </a:p>
          <a:p>
            <a:pPr lvl="1"/>
            <a:r>
              <a:rPr lang="en-US" dirty="0" smtClean="0"/>
              <a:t>737 MCAS SW</a:t>
            </a:r>
            <a:r>
              <a:rPr lang="en-US" dirty="0" smtClean="0">
                <a:hlinkClick r:id="rId10"/>
              </a:rPr>
              <a:t>https</a:t>
            </a:r>
            <a:r>
              <a:rPr lang="en-US" dirty="0">
                <a:hlinkClick r:id="rId10"/>
              </a:rPr>
              <a:t>://www.seattletimes.com/seattle-news/times-watchdog/the-inside-story-of-mcas-how-boeings-737-max-system-gained-power-and-lost-safeguards/</a:t>
            </a:r>
            <a:endParaRPr lang="en-US" dirty="0" smtClean="0"/>
          </a:p>
          <a:p>
            <a:pPr lvl="1"/>
            <a:endParaRPr lang="en-US" dirty="0"/>
          </a:p>
        </p:txBody>
      </p:sp>
      <p:sp>
        <p:nvSpPr>
          <p:cNvPr id="4" name="Footer Placeholder 3"/>
          <p:cNvSpPr>
            <a:spLocks noGrp="1"/>
          </p:cNvSpPr>
          <p:nvPr>
            <p:ph type="ftr" sz="quarter" idx="11"/>
          </p:nvPr>
        </p:nvSpPr>
        <p:spPr/>
        <p:txBody>
          <a:bodyPr/>
          <a:lstStyle/>
          <a:p>
            <a:r>
              <a:rPr lang="en-CA" smtClean="0"/>
              <a:t>uOttawa CSI/ELG/SEG2911 2020</a:t>
            </a:r>
            <a:endParaRPr lang="en-CA"/>
          </a:p>
        </p:txBody>
      </p:sp>
      <p:sp>
        <p:nvSpPr>
          <p:cNvPr id="5" name="Slide Number Placeholder 4"/>
          <p:cNvSpPr>
            <a:spLocks noGrp="1"/>
          </p:cNvSpPr>
          <p:nvPr>
            <p:ph type="sldNum" sz="quarter" idx="12"/>
          </p:nvPr>
        </p:nvSpPr>
        <p:spPr/>
        <p:txBody>
          <a:bodyPr/>
          <a:lstStyle/>
          <a:p>
            <a:fld id="{01A1EBA5-1FAF-4D77-8150-DBD5B7DBDB3B}" type="slidenum">
              <a:rPr lang="en-CA" smtClean="0"/>
              <a:t>88</a:t>
            </a:fld>
            <a:endParaRPr lang="en-CA"/>
          </a:p>
        </p:txBody>
      </p:sp>
      <p:pic>
        <p:nvPicPr>
          <p:cNvPr id="6" name="Picture 5"/>
          <p:cNvPicPr>
            <a:picLocks noChangeAspect="1"/>
          </p:cNvPicPr>
          <p:nvPr/>
        </p:nvPicPr>
        <p:blipFill rotWithShape="1">
          <a:blip r:embed="rId11"/>
          <a:srcRect l="11715"/>
          <a:stretch/>
        </p:blipFill>
        <p:spPr>
          <a:xfrm>
            <a:off x="3748439" y="5306666"/>
            <a:ext cx="1647123" cy="1504983"/>
          </a:xfrm>
          <a:prstGeom prst="rect">
            <a:avLst/>
          </a:prstGeom>
        </p:spPr>
      </p:pic>
      <p:pic>
        <p:nvPicPr>
          <p:cNvPr id="8" name="Picture 7"/>
          <p:cNvPicPr>
            <a:picLocks noChangeAspect="1"/>
          </p:cNvPicPr>
          <p:nvPr/>
        </p:nvPicPr>
        <p:blipFill>
          <a:blip r:embed="rId12"/>
          <a:stretch>
            <a:fillRect/>
          </a:stretch>
        </p:blipFill>
        <p:spPr>
          <a:xfrm>
            <a:off x="1620478" y="5410202"/>
            <a:ext cx="1734529" cy="1295115"/>
          </a:xfrm>
          <a:prstGeom prst="rect">
            <a:avLst/>
          </a:prstGeom>
        </p:spPr>
      </p:pic>
    </p:spTree>
    <p:extLst>
      <p:ext uri="{BB962C8B-B14F-4D97-AF65-F5344CB8AC3E}">
        <p14:creationId xmlns:p14="http://schemas.microsoft.com/office/powerpoint/2010/main" val="235251442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80567"/>
            <a:ext cx="6172200" cy="710033"/>
          </a:xfrm>
        </p:spPr>
        <p:txBody>
          <a:bodyPr>
            <a:normAutofit fontScale="90000"/>
          </a:bodyPr>
          <a:lstStyle/>
          <a:p>
            <a:pPr algn="l"/>
            <a:r>
              <a:rPr lang="en-US" dirty="0" smtClean="0"/>
              <a:t>737 MCAS </a:t>
            </a:r>
            <a:r>
              <a:rPr lang="en-US" dirty="0" smtClean="0"/>
              <a:t>Takes Blame</a:t>
            </a:r>
            <a:r>
              <a:rPr lang="en-US" dirty="0" smtClean="0"/>
              <a:t>!</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15578" y="1427264"/>
            <a:ext cx="1818106" cy="4929087"/>
          </a:xfrm>
        </p:spPr>
      </p:pic>
      <p:sp>
        <p:nvSpPr>
          <p:cNvPr id="4" name="Footer Placeholder 3"/>
          <p:cNvSpPr>
            <a:spLocks noGrp="1"/>
          </p:cNvSpPr>
          <p:nvPr>
            <p:ph type="ftr" sz="quarter" idx="11"/>
          </p:nvPr>
        </p:nvSpPr>
        <p:spPr/>
        <p:txBody>
          <a:bodyPr/>
          <a:lstStyle/>
          <a:p>
            <a:r>
              <a:rPr lang="en-CA" smtClean="0"/>
              <a:t>uOttawa CSI/ELG/SEG2911 2020</a:t>
            </a:r>
            <a:endParaRPr lang="en-CA"/>
          </a:p>
        </p:txBody>
      </p:sp>
      <p:sp>
        <p:nvSpPr>
          <p:cNvPr id="5" name="Slide Number Placeholder 4"/>
          <p:cNvSpPr>
            <a:spLocks noGrp="1"/>
          </p:cNvSpPr>
          <p:nvPr>
            <p:ph type="sldNum" sz="quarter" idx="12"/>
          </p:nvPr>
        </p:nvSpPr>
        <p:spPr/>
        <p:txBody>
          <a:bodyPr/>
          <a:lstStyle/>
          <a:p>
            <a:fld id="{01A1EBA5-1FAF-4D77-8150-DBD5B7DBDB3B}" type="slidenum">
              <a:rPr lang="en-CA" smtClean="0"/>
              <a:t>89</a:t>
            </a:fld>
            <a:endParaRPr lang="en-C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2540" y="914400"/>
            <a:ext cx="2260298" cy="5823119"/>
          </a:xfrm>
          <a:prstGeom prst="rect">
            <a:avLst/>
          </a:prstGeom>
        </p:spPr>
      </p:pic>
    </p:spTree>
    <p:extLst>
      <p:ext uri="{BB962C8B-B14F-4D97-AF65-F5344CB8AC3E}">
        <p14:creationId xmlns:p14="http://schemas.microsoft.com/office/powerpoint/2010/main" val="1574887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algn="l"/>
            <a:r>
              <a:rPr lang="en-CA" sz="3600" b="1" dirty="0" smtClean="0"/>
              <a:t>Ethical Theories</a:t>
            </a:r>
            <a:endParaRPr lang="en-CA" sz="3600" b="1" dirty="0"/>
          </a:p>
        </p:txBody>
      </p:sp>
      <p:sp>
        <p:nvSpPr>
          <p:cNvPr id="3" name="Content Placeholder 2"/>
          <p:cNvSpPr>
            <a:spLocks noGrp="1"/>
          </p:cNvSpPr>
          <p:nvPr>
            <p:ph idx="1"/>
          </p:nvPr>
        </p:nvSpPr>
        <p:spPr>
          <a:xfrm>
            <a:off x="457200" y="1295400"/>
            <a:ext cx="8229600" cy="4830763"/>
          </a:xfrm>
        </p:spPr>
        <p:txBody>
          <a:bodyPr>
            <a:normAutofit fontScale="92500" lnSpcReduction="10000"/>
          </a:bodyPr>
          <a:lstStyle/>
          <a:p>
            <a:r>
              <a:rPr lang="en-CA" sz="3500" b="1" dirty="0" err="1" smtClean="0"/>
              <a:t>Metaethics</a:t>
            </a:r>
            <a:r>
              <a:rPr lang="en-CA" sz="3500" b="1" dirty="0" smtClean="0"/>
              <a:t>:</a:t>
            </a:r>
            <a:endParaRPr lang="en-CA" sz="3500" b="1" dirty="0"/>
          </a:p>
          <a:p>
            <a:pPr lvl="1"/>
            <a:r>
              <a:rPr lang="en-CA" dirty="0"/>
              <a:t>What does it mean to say something is ethically good?</a:t>
            </a:r>
          </a:p>
          <a:p>
            <a:pPr lvl="1"/>
            <a:r>
              <a:rPr lang="en-CA" dirty="0" smtClean="0"/>
              <a:t>How</a:t>
            </a:r>
            <a:r>
              <a:rPr lang="en-CA" dirty="0"/>
              <a:t>, if at all, do we know what is right and wrong?</a:t>
            </a:r>
          </a:p>
          <a:p>
            <a:pPr lvl="1"/>
            <a:r>
              <a:rPr lang="en-CA" dirty="0" smtClean="0"/>
              <a:t>How </a:t>
            </a:r>
            <a:r>
              <a:rPr lang="en-CA" dirty="0"/>
              <a:t>do moral attitudes motivate action?</a:t>
            </a:r>
          </a:p>
          <a:p>
            <a:pPr lvl="1"/>
            <a:r>
              <a:rPr lang="en-CA" dirty="0" smtClean="0"/>
              <a:t>Are </a:t>
            </a:r>
            <a:r>
              <a:rPr lang="en-CA" dirty="0"/>
              <a:t>there objective values</a:t>
            </a:r>
            <a:r>
              <a:rPr lang="en-CA" dirty="0" smtClean="0"/>
              <a:t>?</a:t>
            </a:r>
          </a:p>
          <a:p>
            <a:r>
              <a:rPr lang="en-CA" sz="3500" b="1" dirty="0" smtClean="0"/>
              <a:t>Normative Ethics:</a:t>
            </a:r>
          </a:p>
          <a:p>
            <a:pPr lvl="1" algn="just"/>
            <a:r>
              <a:rPr lang="en-CA" sz="3000" b="1" dirty="0" smtClean="0"/>
              <a:t>Virtue:</a:t>
            </a:r>
            <a:r>
              <a:rPr lang="en-CA" sz="3000" dirty="0" smtClean="0"/>
              <a:t> Courage</a:t>
            </a:r>
            <a:r>
              <a:rPr lang="en-CA" sz="3000" dirty="0"/>
              <a:t>, generosity, </a:t>
            </a:r>
            <a:r>
              <a:rPr lang="en-CA" sz="3000" dirty="0" smtClean="0"/>
              <a:t>compassion.</a:t>
            </a:r>
          </a:p>
          <a:p>
            <a:pPr lvl="1" algn="just"/>
            <a:r>
              <a:rPr lang="en-CA" sz="2800" b="1" dirty="0" smtClean="0"/>
              <a:t>Deontology:</a:t>
            </a:r>
            <a:r>
              <a:rPr lang="en-CA" sz="2800" dirty="0" smtClean="0"/>
              <a:t> Act </a:t>
            </a:r>
            <a:r>
              <a:rPr lang="en-CA" sz="2800" dirty="0"/>
              <a:t>being </a:t>
            </a:r>
            <a:r>
              <a:rPr lang="en-CA" sz="2800" dirty="0" smtClean="0"/>
              <a:t>performed irrespective of consequences.</a:t>
            </a:r>
          </a:p>
          <a:p>
            <a:pPr lvl="1" algn="just"/>
            <a:r>
              <a:rPr lang="en-CA" sz="2800" b="1" dirty="0" smtClean="0"/>
              <a:t>Consequentialist:</a:t>
            </a:r>
            <a:r>
              <a:rPr lang="en-CA" sz="2800" dirty="0" smtClean="0"/>
              <a:t> </a:t>
            </a:r>
            <a:r>
              <a:rPr lang="en-CA" dirty="0" smtClean="0"/>
              <a:t>The </a:t>
            </a:r>
            <a:r>
              <a:rPr lang="en-CA" dirty="0"/>
              <a:t>end justifies </a:t>
            </a:r>
            <a:r>
              <a:rPr lang="en-CA" dirty="0" smtClean="0"/>
              <a:t>the means.</a:t>
            </a:r>
            <a:endParaRPr lang="en-CA" sz="8000" dirty="0" smtClean="0"/>
          </a:p>
          <a:p>
            <a:pPr marL="914400" lvl="2" indent="0">
              <a:buNone/>
            </a:pPr>
            <a:endParaRPr lang="en-CA" sz="2000" dirty="0"/>
          </a:p>
        </p:txBody>
      </p:sp>
      <p:sp>
        <p:nvSpPr>
          <p:cNvPr id="4" name="Slide Number Placeholder 3"/>
          <p:cNvSpPr>
            <a:spLocks noGrp="1"/>
          </p:cNvSpPr>
          <p:nvPr>
            <p:ph type="sldNum" sz="quarter" idx="12"/>
          </p:nvPr>
        </p:nvSpPr>
        <p:spPr/>
        <p:txBody>
          <a:bodyPr/>
          <a:lstStyle/>
          <a:p>
            <a:fld id="{01A1EBA5-1FAF-4D77-8150-DBD5B7DBDB3B}" type="slidenum">
              <a:rPr lang="en-CA" smtClean="0"/>
              <a:t>9</a:t>
            </a:fld>
            <a:endParaRPr lang="en-CA" dirty="0"/>
          </a:p>
        </p:txBody>
      </p:sp>
    </p:spTree>
    <p:extLst>
      <p:ext uri="{BB962C8B-B14F-4D97-AF65-F5344CB8AC3E}">
        <p14:creationId xmlns:p14="http://schemas.microsoft.com/office/powerpoint/2010/main" val="410986960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Errors Caused deaths</a:t>
            </a:r>
            <a:endParaRPr lang="en-US" dirty="0"/>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11610" t="29779" b="24763"/>
          <a:stretch/>
        </p:blipFill>
        <p:spPr>
          <a:xfrm>
            <a:off x="1257300" y="1449639"/>
            <a:ext cx="4000500" cy="2057401"/>
          </a:xfrm>
        </p:spPr>
      </p:pic>
      <p:sp>
        <p:nvSpPr>
          <p:cNvPr id="4" name="Footer Placeholder 3"/>
          <p:cNvSpPr>
            <a:spLocks noGrp="1"/>
          </p:cNvSpPr>
          <p:nvPr>
            <p:ph type="ftr" sz="quarter" idx="11"/>
          </p:nvPr>
        </p:nvSpPr>
        <p:spPr/>
        <p:txBody>
          <a:bodyPr/>
          <a:lstStyle/>
          <a:p>
            <a:r>
              <a:rPr lang="en-CA" smtClean="0"/>
              <a:t>uOttawa CSI/ELG/SEG2911 2020</a:t>
            </a:r>
            <a:endParaRPr lang="en-CA"/>
          </a:p>
        </p:txBody>
      </p:sp>
      <p:sp>
        <p:nvSpPr>
          <p:cNvPr id="5" name="Slide Number Placeholder 4"/>
          <p:cNvSpPr>
            <a:spLocks noGrp="1"/>
          </p:cNvSpPr>
          <p:nvPr>
            <p:ph type="sldNum" sz="quarter" idx="12"/>
          </p:nvPr>
        </p:nvSpPr>
        <p:spPr/>
        <p:txBody>
          <a:bodyPr/>
          <a:lstStyle/>
          <a:p>
            <a:fld id="{01A1EBA5-1FAF-4D77-8150-DBD5B7DBDB3B}" type="slidenum">
              <a:rPr lang="en-CA" smtClean="0"/>
              <a:t>90</a:t>
            </a:fld>
            <a:endParaRPr lang="en-CA"/>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125" t="25773" r="8247" b="20618"/>
          <a:stretch/>
        </p:blipFill>
        <p:spPr>
          <a:xfrm>
            <a:off x="3257550" y="3507040"/>
            <a:ext cx="4343400" cy="2657139"/>
          </a:xfrm>
          <a:prstGeom prst="rect">
            <a:avLst/>
          </a:prstGeom>
        </p:spPr>
      </p:pic>
    </p:spTree>
    <p:extLst>
      <p:ext uri="{BB962C8B-B14F-4D97-AF65-F5344CB8AC3E}">
        <p14:creationId xmlns:p14="http://schemas.microsoft.com/office/powerpoint/2010/main" val="63347299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 Industry Ethical Lapses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5900" y="1207989"/>
            <a:ext cx="3214688" cy="2390775"/>
          </a:xfrm>
        </p:spPr>
      </p:pic>
      <p:sp>
        <p:nvSpPr>
          <p:cNvPr id="4" name="Footer Placeholder 3"/>
          <p:cNvSpPr>
            <a:spLocks noGrp="1"/>
          </p:cNvSpPr>
          <p:nvPr>
            <p:ph type="ftr" sz="quarter" idx="11"/>
          </p:nvPr>
        </p:nvSpPr>
        <p:spPr/>
        <p:txBody>
          <a:bodyPr/>
          <a:lstStyle/>
          <a:p>
            <a:r>
              <a:rPr lang="en-CA" smtClean="0"/>
              <a:t>uOttawa CSI/ELG/SEG2911 2020</a:t>
            </a:r>
            <a:endParaRPr lang="en-CA"/>
          </a:p>
        </p:txBody>
      </p:sp>
      <p:sp>
        <p:nvSpPr>
          <p:cNvPr id="5" name="Slide Number Placeholder 4"/>
          <p:cNvSpPr>
            <a:spLocks noGrp="1"/>
          </p:cNvSpPr>
          <p:nvPr>
            <p:ph type="sldNum" sz="quarter" idx="12"/>
          </p:nvPr>
        </p:nvSpPr>
        <p:spPr/>
        <p:txBody>
          <a:bodyPr/>
          <a:lstStyle/>
          <a:p>
            <a:fld id="{01A1EBA5-1FAF-4D77-8150-DBD5B7DBDB3B}" type="slidenum">
              <a:rPr lang="en-CA" smtClean="0"/>
              <a:t>91</a:t>
            </a:fld>
            <a:endParaRPr lang="en-C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6159" y="3989289"/>
            <a:ext cx="1170201" cy="240982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8414" y="1207987"/>
            <a:ext cx="3113396" cy="5562600"/>
          </a:xfrm>
          <a:prstGeom prst="rect">
            <a:avLst/>
          </a:prstGeom>
        </p:spPr>
      </p:pic>
      <p:pic>
        <p:nvPicPr>
          <p:cNvPr id="9" name="Picture 8"/>
          <p:cNvPicPr>
            <a:picLocks noChangeAspect="1"/>
          </p:cNvPicPr>
          <p:nvPr/>
        </p:nvPicPr>
        <p:blipFill>
          <a:blip r:embed="rId5"/>
          <a:stretch>
            <a:fillRect/>
          </a:stretch>
        </p:blipFill>
        <p:spPr>
          <a:xfrm>
            <a:off x="2766090" y="3674796"/>
            <a:ext cx="1778615" cy="3183204"/>
          </a:xfrm>
          <a:prstGeom prst="rect">
            <a:avLst/>
          </a:prstGeom>
        </p:spPr>
      </p:pic>
    </p:spTree>
    <p:extLst>
      <p:ext uri="{BB962C8B-B14F-4D97-AF65-F5344CB8AC3E}">
        <p14:creationId xmlns:p14="http://schemas.microsoft.com/office/powerpoint/2010/main" val="338065909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3429000" cy="1143000"/>
          </a:xfrm>
        </p:spPr>
        <p:txBody>
          <a:bodyPr>
            <a:normAutofit fontScale="90000"/>
          </a:bodyPr>
          <a:lstStyle/>
          <a:p>
            <a:r>
              <a:rPr lang="en-US" dirty="0" smtClean="0"/>
              <a:t>Difficult Ethical Decisions</a:t>
            </a:r>
            <a:endParaRPr lang="en-US" dirty="0"/>
          </a:p>
        </p:txBody>
      </p:sp>
      <p:pic>
        <p:nvPicPr>
          <p:cNvPr id="6" name="Content Placeholder 5"/>
          <p:cNvPicPr>
            <a:picLocks noGrp="1" noChangeAspect="1"/>
          </p:cNvPicPr>
          <p:nvPr>
            <p:ph idx="1"/>
          </p:nvPr>
        </p:nvPicPr>
        <p:blipFill>
          <a:blip r:embed="rId2"/>
          <a:stretch>
            <a:fillRect/>
          </a:stretch>
        </p:blipFill>
        <p:spPr>
          <a:xfrm>
            <a:off x="3657601" y="274640"/>
            <a:ext cx="4441927" cy="4525963"/>
          </a:xfrm>
          <a:prstGeom prst="rect">
            <a:avLst/>
          </a:prstGeom>
        </p:spPr>
      </p:pic>
      <p:sp>
        <p:nvSpPr>
          <p:cNvPr id="4" name="Footer Placeholder 3"/>
          <p:cNvSpPr>
            <a:spLocks noGrp="1"/>
          </p:cNvSpPr>
          <p:nvPr>
            <p:ph type="ftr" sz="quarter" idx="11"/>
          </p:nvPr>
        </p:nvSpPr>
        <p:spPr/>
        <p:txBody>
          <a:bodyPr/>
          <a:lstStyle/>
          <a:p>
            <a:r>
              <a:rPr lang="en-CA" smtClean="0"/>
              <a:t>uOttawa CSI/ELG/SEG2911 2020</a:t>
            </a:r>
            <a:endParaRPr lang="en-CA"/>
          </a:p>
        </p:txBody>
      </p:sp>
      <p:sp>
        <p:nvSpPr>
          <p:cNvPr id="5" name="Slide Number Placeholder 4"/>
          <p:cNvSpPr>
            <a:spLocks noGrp="1"/>
          </p:cNvSpPr>
          <p:nvPr>
            <p:ph type="sldNum" sz="quarter" idx="12"/>
          </p:nvPr>
        </p:nvSpPr>
        <p:spPr/>
        <p:txBody>
          <a:bodyPr/>
          <a:lstStyle/>
          <a:p>
            <a:fld id="{01A1EBA5-1FAF-4D77-8150-DBD5B7DBDB3B}" type="slidenum">
              <a:rPr lang="en-CA" smtClean="0"/>
              <a:t>92</a:t>
            </a:fld>
            <a:endParaRPr lang="en-CA"/>
          </a:p>
        </p:txBody>
      </p:sp>
      <p:pic>
        <p:nvPicPr>
          <p:cNvPr id="7" name="Picture 6"/>
          <p:cNvPicPr>
            <a:picLocks noChangeAspect="1"/>
          </p:cNvPicPr>
          <p:nvPr/>
        </p:nvPicPr>
        <p:blipFill>
          <a:blip r:embed="rId3"/>
          <a:stretch>
            <a:fillRect/>
          </a:stretch>
        </p:blipFill>
        <p:spPr>
          <a:xfrm>
            <a:off x="1371601" y="2171834"/>
            <a:ext cx="2652517" cy="4709429"/>
          </a:xfrm>
          <a:prstGeom prst="rect">
            <a:avLst/>
          </a:prstGeom>
        </p:spPr>
      </p:pic>
    </p:spTree>
    <p:extLst>
      <p:ext uri="{BB962C8B-B14F-4D97-AF65-F5344CB8AC3E}">
        <p14:creationId xmlns:p14="http://schemas.microsoft.com/office/powerpoint/2010/main" val="347426530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Ends Justify the Means?</a:t>
            </a:r>
            <a:endParaRPr lang="en-US" dirty="0"/>
          </a:p>
        </p:txBody>
      </p:sp>
      <p:pic>
        <p:nvPicPr>
          <p:cNvPr id="5" name="Content Placeholder 4"/>
          <p:cNvPicPr>
            <a:picLocks noGrp="1" noChangeAspect="1"/>
          </p:cNvPicPr>
          <p:nvPr>
            <p:ph idx="1"/>
          </p:nvPr>
        </p:nvPicPr>
        <p:blipFill>
          <a:blip r:embed="rId2"/>
          <a:stretch>
            <a:fillRect/>
          </a:stretch>
        </p:blipFill>
        <p:spPr>
          <a:xfrm>
            <a:off x="1472064" y="1502568"/>
            <a:ext cx="3212061" cy="4853782"/>
          </a:xfrm>
          <a:prstGeom prst="rect">
            <a:avLst/>
          </a:prstGeom>
        </p:spPr>
      </p:pic>
      <p:sp>
        <p:nvSpPr>
          <p:cNvPr id="4" name="Slide Number Placeholder 3"/>
          <p:cNvSpPr>
            <a:spLocks noGrp="1"/>
          </p:cNvSpPr>
          <p:nvPr>
            <p:ph type="sldNum" sz="quarter" idx="12"/>
          </p:nvPr>
        </p:nvSpPr>
        <p:spPr/>
        <p:txBody>
          <a:bodyPr/>
          <a:lstStyle/>
          <a:p>
            <a:fld id="{01A1EBA5-1FAF-4D77-8150-DBD5B7DBDB3B}" type="slidenum">
              <a:rPr lang="en-CA" smtClean="0"/>
              <a:t>93</a:t>
            </a:fld>
            <a:endParaRPr lang="en-CA"/>
          </a:p>
        </p:txBody>
      </p:sp>
      <p:sp>
        <p:nvSpPr>
          <p:cNvPr id="6" name="Footer Placeholder 5"/>
          <p:cNvSpPr>
            <a:spLocks noGrp="1"/>
          </p:cNvSpPr>
          <p:nvPr>
            <p:ph type="ftr" sz="quarter" idx="11"/>
          </p:nvPr>
        </p:nvSpPr>
        <p:spPr/>
        <p:txBody>
          <a:bodyPr/>
          <a:lstStyle/>
          <a:p>
            <a:r>
              <a:rPr lang="en-CA" smtClean="0"/>
              <a:t>uOttawa CSI/ELG/SEG2911 2020</a:t>
            </a:r>
            <a:endParaRPr lang="en-CA"/>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9234" y="3276600"/>
            <a:ext cx="2571750" cy="2787650"/>
          </a:xfrm>
          <a:prstGeom prst="rect">
            <a:avLst/>
          </a:prstGeom>
        </p:spPr>
      </p:pic>
    </p:spTree>
    <p:extLst>
      <p:ext uri="{BB962C8B-B14F-4D97-AF65-F5344CB8AC3E}">
        <p14:creationId xmlns:p14="http://schemas.microsoft.com/office/powerpoint/2010/main" val="133458748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79934"/>
          </a:xfrm>
        </p:spPr>
        <p:txBody>
          <a:bodyPr>
            <a:normAutofit/>
          </a:bodyPr>
          <a:lstStyle/>
          <a:p>
            <a:r>
              <a:rPr lang="en-CA" sz="3600" b="1" dirty="0" smtClean="0">
                <a:latin typeface="+mn-lt"/>
              </a:rPr>
              <a:t>Knowledge Acquisition</a:t>
            </a:r>
            <a:endParaRPr lang="fr-CA" sz="3600" b="1" dirty="0">
              <a:latin typeface="+mn-lt"/>
            </a:endParaRPr>
          </a:p>
        </p:txBody>
      </p:sp>
      <p:sp>
        <p:nvSpPr>
          <p:cNvPr id="3" name="Content Placeholder 2"/>
          <p:cNvSpPr>
            <a:spLocks noGrp="1"/>
          </p:cNvSpPr>
          <p:nvPr>
            <p:ph idx="1"/>
          </p:nvPr>
        </p:nvSpPr>
        <p:spPr>
          <a:xfrm>
            <a:off x="628650" y="1309817"/>
            <a:ext cx="7886700" cy="4867147"/>
          </a:xfrm>
        </p:spPr>
        <p:txBody>
          <a:bodyPr>
            <a:normAutofit fontScale="77500" lnSpcReduction="20000"/>
          </a:bodyPr>
          <a:lstStyle/>
          <a:p>
            <a:r>
              <a:rPr lang="en-CA" dirty="0"/>
              <a:t>What is ethics about? Are there universal ethical </a:t>
            </a:r>
            <a:r>
              <a:rPr lang="en-CA" dirty="0" smtClean="0"/>
              <a:t>principles?</a:t>
            </a:r>
          </a:p>
          <a:p>
            <a:r>
              <a:rPr lang="en-CA" dirty="0" smtClean="0"/>
              <a:t>What </a:t>
            </a:r>
            <a:r>
              <a:rPr lang="en-CA" dirty="0"/>
              <a:t>is the meaning of “duty” or “right” or “morally good</a:t>
            </a:r>
            <a:r>
              <a:rPr lang="en-CA" dirty="0" smtClean="0"/>
              <a:t>”?</a:t>
            </a:r>
          </a:p>
          <a:p>
            <a:r>
              <a:rPr lang="en-CA" dirty="0" smtClean="0"/>
              <a:t>Explain </a:t>
            </a:r>
            <a:r>
              <a:rPr lang="en-CA" dirty="0"/>
              <a:t>the difference between values, morality, and professional </a:t>
            </a:r>
            <a:r>
              <a:rPr lang="en-CA" dirty="0" smtClean="0"/>
              <a:t>ethics.</a:t>
            </a:r>
          </a:p>
          <a:p>
            <a:r>
              <a:rPr lang="en-CA" dirty="0" smtClean="0"/>
              <a:t>What </a:t>
            </a:r>
            <a:r>
              <a:rPr lang="en-CA" dirty="0"/>
              <a:t>are the three major ethical </a:t>
            </a:r>
            <a:r>
              <a:rPr lang="en-CA" dirty="0" smtClean="0"/>
              <a:t>theories?</a:t>
            </a:r>
          </a:p>
          <a:p>
            <a:r>
              <a:rPr lang="en-CA" dirty="0" smtClean="0"/>
              <a:t>What </a:t>
            </a:r>
            <a:r>
              <a:rPr lang="en-CA" dirty="0"/>
              <a:t>ethics can professionals learn from the </a:t>
            </a:r>
            <a:r>
              <a:rPr lang="en-CA" dirty="0" smtClean="0"/>
              <a:t>past?</a:t>
            </a:r>
          </a:p>
          <a:p>
            <a:r>
              <a:rPr lang="en-CA" dirty="0" smtClean="0"/>
              <a:t>How </a:t>
            </a:r>
            <a:r>
              <a:rPr lang="en-CA" dirty="0"/>
              <a:t>does ethics differ from </a:t>
            </a:r>
            <a:r>
              <a:rPr lang="en-CA" dirty="0" smtClean="0"/>
              <a:t>law?</a:t>
            </a:r>
          </a:p>
          <a:p>
            <a:r>
              <a:rPr lang="en-CA" dirty="0" smtClean="0"/>
              <a:t>Why </a:t>
            </a:r>
            <a:r>
              <a:rPr lang="en-CA" dirty="0"/>
              <a:t>should engineers and computing specialists study ethics</a:t>
            </a:r>
            <a:r>
              <a:rPr lang="en-CA" dirty="0" smtClean="0"/>
              <a:t>?</a:t>
            </a:r>
          </a:p>
          <a:p>
            <a:r>
              <a:rPr lang="en-CA" dirty="0"/>
              <a:t>What are the greatest ethical challenges engineers and computing specialists currently face in their workplaces?</a:t>
            </a:r>
            <a:endParaRPr lang="en-CA" dirty="0" smtClean="0"/>
          </a:p>
        </p:txBody>
      </p:sp>
    </p:spTree>
    <p:extLst>
      <p:ext uri="{BB962C8B-B14F-4D97-AF65-F5344CB8AC3E}">
        <p14:creationId xmlns:p14="http://schemas.microsoft.com/office/powerpoint/2010/main" val="1415569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24232</TotalTime>
  <Words>10976</Words>
  <Application>Microsoft Office PowerPoint</Application>
  <PresentationFormat>On-screen Show (4:3)</PresentationFormat>
  <Paragraphs>991</Paragraphs>
  <Slides>94</Slides>
  <Notes>59</Notes>
  <HiddenSlides>0</HiddenSlides>
  <MMClips>0</MMClips>
  <ScaleCrop>false</ScaleCrop>
  <HeadingPairs>
    <vt:vector size="4" baseType="variant">
      <vt:variant>
        <vt:lpstr>Theme</vt:lpstr>
      </vt:variant>
      <vt:variant>
        <vt:i4>1</vt:i4>
      </vt:variant>
      <vt:variant>
        <vt:lpstr>Slide Titles</vt:lpstr>
      </vt:variant>
      <vt:variant>
        <vt:i4>94</vt:i4>
      </vt:variant>
    </vt:vector>
  </HeadingPairs>
  <TitlesOfParts>
    <vt:vector size="95" baseType="lpstr">
      <vt:lpstr>Office Theme</vt:lpstr>
      <vt:lpstr>Professional Ethical Practice The Case of Engineering and Computing  </vt:lpstr>
      <vt:lpstr>Historical Perspectives</vt:lpstr>
      <vt:lpstr>Moral, Ethics, and Law</vt:lpstr>
      <vt:lpstr>Evolution of Morals and Ethics</vt:lpstr>
      <vt:lpstr>Chinese and Indian Ethics</vt:lpstr>
      <vt:lpstr>What is Ethics?</vt:lpstr>
      <vt:lpstr>Modern Ethics</vt:lpstr>
      <vt:lpstr>Three Branches of Ethics</vt:lpstr>
      <vt:lpstr>Ethical Theories</vt:lpstr>
      <vt:lpstr>Ethics Theories</vt:lpstr>
      <vt:lpstr>Engineering and Computing Ethics</vt:lpstr>
      <vt:lpstr>Scopes of Engineering Ethics</vt:lpstr>
      <vt:lpstr>Categories of Engineering Ethics</vt:lpstr>
      <vt:lpstr>Professional Ethics</vt:lpstr>
      <vt:lpstr>Technology Ethics</vt:lpstr>
      <vt:lpstr>Social Ethics</vt:lpstr>
      <vt:lpstr>Regulations and By-Laws</vt:lpstr>
      <vt:lpstr>Self Regulation</vt:lpstr>
      <vt:lpstr>Code of Conducts and Ethics</vt:lpstr>
      <vt:lpstr>The Beginning of Code of Ethics</vt:lpstr>
      <vt:lpstr>In Canada</vt:lpstr>
      <vt:lpstr>Engineers Canada</vt:lpstr>
      <vt:lpstr>Engineers Canada</vt:lpstr>
      <vt:lpstr>General Interpretation of Code of Ethics</vt:lpstr>
      <vt:lpstr> Regulation R.R.O. 1990, Reg. 941</vt:lpstr>
      <vt:lpstr> Definition of Professional Misconduct</vt:lpstr>
      <vt:lpstr> Definition of Professional Misconduct</vt:lpstr>
      <vt:lpstr> Definition of Professional Misconduct</vt:lpstr>
      <vt:lpstr>Definition of Professional Misconduct</vt:lpstr>
      <vt:lpstr>Definition of Professional Misconduct</vt:lpstr>
      <vt:lpstr>PEO Code of Ethics Stakeholders </vt:lpstr>
      <vt:lpstr>PEO Code of Ethics Core Duties</vt:lpstr>
      <vt:lpstr>PEO Code of Ethics Duty to Public  </vt:lpstr>
      <vt:lpstr>PEO Code of Ethics Truthfulness and Transparency   </vt:lpstr>
      <vt:lpstr>PEO Code of Ethics Duties to Employer </vt:lpstr>
      <vt:lpstr>PEO Code of Ethics Conflict of Interest </vt:lpstr>
      <vt:lpstr>PEO Code of Ethics Moonlighting </vt:lpstr>
      <vt:lpstr>PEO Code of Ethics Cooperation </vt:lpstr>
      <vt:lpstr>PEO Code of Ethics Duty to other Engineers </vt:lpstr>
      <vt:lpstr>PEO Code of Ethics Duty to Other Engineers </vt:lpstr>
      <vt:lpstr>PEO Code of Ethics Honour and Duty to Report</vt:lpstr>
      <vt:lpstr>Ethics versus Misconduct</vt:lpstr>
      <vt:lpstr>Ethics versus Misconduct</vt:lpstr>
      <vt:lpstr>Ethical Decision Making</vt:lpstr>
      <vt:lpstr>Ethical Decision Making</vt:lpstr>
      <vt:lpstr>Ethical Decision Making</vt:lpstr>
      <vt:lpstr>Case Study Duty to Report (R77.8,R72.2.c)</vt:lpstr>
      <vt:lpstr>Case Study Duty to Report (R77.8,R72.2.c)</vt:lpstr>
      <vt:lpstr>Case Study Duty to Report Possible Answer</vt:lpstr>
      <vt:lpstr>Case Study Use of Computer Programs</vt:lpstr>
      <vt:lpstr>Case Study Liability of Computer Errors</vt:lpstr>
      <vt:lpstr>Case Study Software Piracy</vt:lpstr>
      <vt:lpstr>Case Study The Engineer’s Seal</vt:lpstr>
      <vt:lpstr>Case Study Engineer’s Seal Possible Answer </vt:lpstr>
      <vt:lpstr>Duty of the Association Enforcement and Discipline</vt:lpstr>
      <vt:lpstr>Enforcement and Discipline</vt:lpstr>
      <vt:lpstr>Enforcement</vt:lpstr>
      <vt:lpstr>Discipline</vt:lpstr>
      <vt:lpstr>Complaints Committee</vt:lpstr>
      <vt:lpstr>Common Professional Complaints (1 of 2)</vt:lpstr>
      <vt:lpstr>Common Professional Complaints (2 of 2)</vt:lpstr>
      <vt:lpstr>Discipline Committee</vt:lpstr>
      <vt:lpstr>Summary of the CIPS Code of Ethics and Professional Conduct</vt:lpstr>
      <vt:lpstr>Summary of the CIPS Code of Ethics and Professional Conduct</vt:lpstr>
      <vt:lpstr>Summary of the CIPS Code of Ethics and Professional Conduct</vt:lpstr>
      <vt:lpstr>Summary of the CIPS Code of Ethics and Professional Conduct</vt:lpstr>
      <vt:lpstr>Summary of the CIPS Code of Ethics and Professional Conduct</vt:lpstr>
      <vt:lpstr>Summary of the CIPS Code of Ethics and Professional Conduct</vt:lpstr>
      <vt:lpstr>CIPS Code of Ethics Case Study 1</vt:lpstr>
      <vt:lpstr>CIPS Code of Ethics Possible Answer</vt:lpstr>
      <vt:lpstr>CIPS Code of Ethics Possible Answer (Continued)</vt:lpstr>
      <vt:lpstr>CIPS Code of Ethics Possible Answer (Continued)</vt:lpstr>
      <vt:lpstr>CIPS Code of Ethics Case Study 2</vt:lpstr>
      <vt:lpstr>IEEE Code of Ethics IEEE is the trusted voice for engineering, computing and technology information around the globe https://www.ieee.org/about/corporate/governance/p7-8.html</vt:lpstr>
      <vt:lpstr>The IEEE/ACM Software Engineering Code of Ethics – 1 of 2 </vt:lpstr>
      <vt:lpstr>The IEEE/ACM Software Engineering Code of Ethics – 2 of 2 </vt:lpstr>
      <vt:lpstr>IEEE/ACM SE Code of Ethics Some Details of the Long Version (1 of 9)</vt:lpstr>
      <vt:lpstr>IEEE/ACM SE Code of Ethics Some Details of the Long Version (2 of 9)</vt:lpstr>
      <vt:lpstr>IEEE/ACM SE Code of Ethics Some Details of the Long Version (3 of 9)</vt:lpstr>
      <vt:lpstr>IEEE/ACM SE Code of Ethics Some Details of the Long Version (4 of 9)</vt:lpstr>
      <vt:lpstr>IEEE/ACM SE Code of Ethics Some Details of the Long Version (5 of 9)</vt:lpstr>
      <vt:lpstr>IEEE/ACM SE Code of Ethics Some Details of the Long Version (6 of 9)</vt:lpstr>
      <vt:lpstr>IEEE/ACM SE Code of Ethics Some Details of the Long Version (7 of 9)</vt:lpstr>
      <vt:lpstr>IEEE/ACM SE Code of Ethics Some Details of the Long Version (8 of 9)</vt:lpstr>
      <vt:lpstr>Online Ethics Center  Engineering and Science</vt:lpstr>
      <vt:lpstr>The Ethical Engineer: EthicalEngineer.ttu.edu</vt:lpstr>
      <vt:lpstr>A Project Idea: Ethical Energy</vt:lpstr>
      <vt:lpstr>Technological Ethical Issues</vt:lpstr>
      <vt:lpstr>737 MCAS Takes Blame!</vt:lpstr>
      <vt:lpstr>Software Errors Caused deaths</vt:lpstr>
      <vt:lpstr>Auto Industry Ethical Lapses</vt:lpstr>
      <vt:lpstr>Difficult Ethical Decisions</vt:lpstr>
      <vt:lpstr>Ends Justify the Means?</vt:lpstr>
      <vt:lpstr>Knowledge Acquisition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Habash1</dc:creator>
  <cp:lastModifiedBy>mcadieux</cp:lastModifiedBy>
  <cp:revision>451</cp:revision>
  <dcterms:created xsi:type="dcterms:W3CDTF">2018-01-03T19:59:35Z</dcterms:created>
  <dcterms:modified xsi:type="dcterms:W3CDTF">2020-01-16T22:59:26Z</dcterms:modified>
</cp:coreProperties>
</file>