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14"/>
  </p:notesMasterIdLst>
  <p:sldIdLst>
    <p:sldId id="256" r:id="rId2"/>
    <p:sldId id="287" r:id="rId3"/>
    <p:sldId id="288" r:id="rId4"/>
    <p:sldId id="289" r:id="rId5"/>
    <p:sldId id="262" r:id="rId6"/>
    <p:sldId id="263" r:id="rId7"/>
    <p:sldId id="286" r:id="rId8"/>
    <p:sldId id="290" r:id="rId9"/>
    <p:sldId id="292" r:id="rId10"/>
    <p:sldId id="293" r:id="rId11"/>
    <p:sldId id="295" r:id="rId12"/>
    <p:sldId id="296" r:id="rId13"/>
    <p:sldId id="294" r:id="rId14"/>
    <p:sldId id="297" r:id="rId15"/>
    <p:sldId id="264" r:id="rId16"/>
    <p:sldId id="299" r:id="rId17"/>
    <p:sldId id="300" r:id="rId18"/>
    <p:sldId id="301" r:id="rId19"/>
    <p:sldId id="302" r:id="rId20"/>
    <p:sldId id="305" r:id="rId21"/>
    <p:sldId id="307" r:id="rId22"/>
    <p:sldId id="303" r:id="rId23"/>
    <p:sldId id="312" r:id="rId24"/>
    <p:sldId id="306" r:id="rId25"/>
    <p:sldId id="304" r:id="rId26"/>
    <p:sldId id="309" r:id="rId27"/>
    <p:sldId id="310" r:id="rId28"/>
    <p:sldId id="311" r:id="rId29"/>
    <p:sldId id="308" r:id="rId30"/>
    <p:sldId id="313" r:id="rId31"/>
    <p:sldId id="314" r:id="rId32"/>
    <p:sldId id="298" r:id="rId33"/>
    <p:sldId id="317" r:id="rId34"/>
    <p:sldId id="316" r:id="rId35"/>
    <p:sldId id="319" r:id="rId36"/>
    <p:sldId id="344" r:id="rId37"/>
    <p:sldId id="320" r:id="rId38"/>
    <p:sldId id="321" r:id="rId39"/>
    <p:sldId id="322" r:id="rId40"/>
    <p:sldId id="323" r:id="rId41"/>
    <p:sldId id="325" r:id="rId42"/>
    <p:sldId id="346" r:id="rId43"/>
    <p:sldId id="345" r:id="rId44"/>
    <p:sldId id="324" r:id="rId45"/>
    <p:sldId id="328" r:id="rId46"/>
    <p:sldId id="329" r:id="rId47"/>
    <p:sldId id="326" r:id="rId48"/>
    <p:sldId id="347" r:id="rId49"/>
    <p:sldId id="327" r:id="rId50"/>
    <p:sldId id="348" r:id="rId51"/>
    <p:sldId id="396" r:id="rId52"/>
    <p:sldId id="397" r:id="rId53"/>
    <p:sldId id="358" r:id="rId54"/>
    <p:sldId id="318" r:id="rId55"/>
    <p:sldId id="349" r:id="rId56"/>
    <p:sldId id="350" r:id="rId57"/>
    <p:sldId id="265" r:id="rId58"/>
    <p:sldId id="351" r:id="rId59"/>
    <p:sldId id="352" r:id="rId60"/>
    <p:sldId id="353" r:id="rId61"/>
    <p:sldId id="354" r:id="rId62"/>
    <p:sldId id="356" r:id="rId63"/>
    <p:sldId id="362" r:id="rId64"/>
    <p:sldId id="363" r:id="rId65"/>
    <p:sldId id="355" r:id="rId66"/>
    <p:sldId id="357" r:id="rId67"/>
    <p:sldId id="364" r:id="rId68"/>
    <p:sldId id="359" r:id="rId69"/>
    <p:sldId id="365" r:id="rId70"/>
    <p:sldId id="367" r:id="rId71"/>
    <p:sldId id="368" r:id="rId72"/>
    <p:sldId id="369" r:id="rId73"/>
    <p:sldId id="370" r:id="rId74"/>
    <p:sldId id="360" r:id="rId75"/>
    <p:sldId id="371" r:id="rId76"/>
    <p:sldId id="372" r:id="rId77"/>
    <p:sldId id="373" r:id="rId78"/>
    <p:sldId id="374" r:id="rId79"/>
    <p:sldId id="375" r:id="rId80"/>
    <p:sldId id="330"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76" r:id="rId94"/>
    <p:sldId id="377" r:id="rId95"/>
    <p:sldId id="378" r:id="rId96"/>
    <p:sldId id="379" r:id="rId97"/>
    <p:sldId id="380" r:id="rId98"/>
    <p:sldId id="381" r:id="rId99"/>
    <p:sldId id="382" r:id="rId100"/>
    <p:sldId id="383" r:id="rId101"/>
    <p:sldId id="384" r:id="rId102"/>
    <p:sldId id="385" r:id="rId103"/>
    <p:sldId id="386" r:id="rId104"/>
    <p:sldId id="387" r:id="rId105"/>
    <p:sldId id="388" r:id="rId106"/>
    <p:sldId id="389" r:id="rId107"/>
    <p:sldId id="390" r:id="rId108"/>
    <p:sldId id="391" r:id="rId109"/>
    <p:sldId id="392" r:id="rId110"/>
    <p:sldId id="393" r:id="rId111"/>
    <p:sldId id="394" r:id="rId112"/>
    <p:sldId id="395" r:id="rId1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1" d="100"/>
          <a:sy n="81" d="100"/>
        </p:scale>
        <p:origin x="-1482"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AB4290FF-7C7D-4020-872C-FD0CEE7119EC}" type="datetimeFigureOut">
              <a:rPr lang="en-CA"/>
              <a:pPr>
                <a:defRPr/>
              </a:pPr>
              <a:t>25/11/2011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E53D6DB7-B602-4EE1-8516-218F0063608D}" type="slidenum">
              <a:rPr lang="en-CA"/>
              <a:pPr>
                <a:defRPr/>
              </a:pPr>
              <a:t>‹#›</a:t>
            </a:fld>
            <a:endParaRPr lang="en-CA"/>
          </a:p>
        </p:txBody>
      </p:sp>
    </p:spTree>
    <p:extLst>
      <p:ext uri="{BB962C8B-B14F-4D97-AF65-F5344CB8AC3E}">
        <p14:creationId xmlns:p14="http://schemas.microsoft.com/office/powerpoint/2010/main" val="3374730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3EDCCDE-8B32-4928-BD4C-36D6F0401925}" type="datetime1">
              <a:rPr lang="en-CA"/>
              <a:pPr>
                <a:defRPr/>
              </a:pPr>
              <a:t>25/11/2011</a:t>
            </a:fld>
            <a:endParaRPr lang="en-CA"/>
          </a:p>
        </p:txBody>
      </p:sp>
      <p:sp>
        <p:nvSpPr>
          <p:cNvPr id="5" name="Footer Placeholder 18"/>
          <p:cNvSpPr>
            <a:spLocks noGrp="1"/>
          </p:cNvSpPr>
          <p:nvPr>
            <p:ph type="ftr" sz="quarter" idx="11"/>
          </p:nvPr>
        </p:nvSpPr>
        <p:spPr/>
        <p:txBody>
          <a:bodyPr/>
          <a:lstStyle>
            <a:lvl1pPr>
              <a:defRPr/>
            </a:lvl1pPr>
          </a:lstStyle>
          <a:p>
            <a:pPr>
              <a:defRPr/>
            </a:pPr>
            <a:endParaRPr lang="en-CA"/>
          </a:p>
        </p:txBody>
      </p:sp>
      <p:sp>
        <p:nvSpPr>
          <p:cNvPr id="6" name="Slide Number Placeholder 26"/>
          <p:cNvSpPr>
            <a:spLocks noGrp="1"/>
          </p:cNvSpPr>
          <p:nvPr>
            <p:ph type="sldNum" sz="quarter" idx="12"/>
          </p:nvPr>
        </p:nvSpPr>
        <p:spPr/>
        <p:txBody>
          <a:bodyPr/>
          <a:lstStyle>
            <a:lvl1pPr>
              <a:defRPr/>
            </a:lvl1pPr>
          </a:lstStyle>
          <a:p>
            <a:pPr>
              <a:defRPr/>
            </a:pPr>
            <a:fld id="{BA5344C3-0609-453A-9745-A4D5789D8619}" type="slidenum">
              <a:rPr lang="en-CA"/>
              <a:pPr>
                <a:defRPr/>
              </a:pPr>
              <a:t>‹#›</a:t>
            </a:fld>
            <a:endParaRPr lang="en-CA"/>
          </a:p>
        </p:txBody>
      </p:sp>
    </p:spTree>
    <p:extLst>
      <p:ext uri="{BB962C8B-B14F-4D97-AF65-F5344CB8AC3E}">
        <p14:creationId xmlns:p14="http://schemas.microsoft.com/office/powerpoint/2010/main" val="26070889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D63EA8C-D8B2-45ED-97F9-E6478904C7C7}" type="datetime1">
              <a:rPr lang="en-CA"/>
              <a:pPr>
                <a:defRPr/>
              </a:pPr>
              <a:t>25/11/2011</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ED866D2E-8B8C-4FD2-8CE4-F4E773463557}" type="slidenum">
              <a:rPr lang="en-CA"/>
              <a:pPr>
                <a:defRPr/>
              </a:pPr>
              <a:t>‹#›</a:t>
            </a:fld>
            <a:endParaRPr lang="en-CA"/>
          </a:p>
        </p:txBody>
      </p:sp>
    </p:spTree>
    <p:extLst>
      <p:ext uri="{BB962C8B-B14F-4D97-AF65-F5344CB8AC3E}">
        <p14:creationId xmlns:p14="http://schemas.microsoft.com/office/powerpoint/2010/main" val="33695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CFEC07B-1B16-4E46-BBF5-EB5B90A01422}" type="datetime1">
              <a:rPr lang="en-CA"/>
              <a:pPr>
                <a:defRPr/>
              </a:pPr>
              <a:t>25/11/2011</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B3259F6D-69D1-4801-813D-51AA4D6F7E38}" type="slidenum">
              <a:rPr lang="en-CA"/>
              <a:pPr>
                <a:defRPr/>
              </a:pPr>
              <a:t>‹#›</a:t>
            </a:fld>
            <a:endParaRPr lang="en-CA"/>
          </a:p>
        </p:txBody>
      </p:sp>
    </p:spTree>
    <p:extLst>
      <p:ext uri="{BB962C8B-B14F-4D97-AF65-F5344CB8AC3E}">
        <p14:creationId xmlns:p14="http://schemas.microsoft.com/office/powerpoint/2010/main" val="284921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23"/>
          <p:cNvSpPr>
            <a:spLocks noGrp="1" noChangeArrowheads="1"/>
          </p:cNvSpPr>
          <p:nvPr>
            <p:ph type="dt" sz="half" idx="10"/>
          </p:nvPr>
        </p:nvSpPr>
        <p:spPr/>
        <p:txBody>
          <a:bodyPr/>
          <a:lstStyle>
            <a:lvl1pPr>
              <a:defRPr/>
            </a:lvl1pPr>
          </a:lstStyle>
          <a:p>
            <a:pPr>
              <a:defRPr/>
            </a:pPr>
            <a:endParaRPr lang="en-US"/>
          </a:p>
        </p:txBody>
      </p:sp>
      <p:sp>
        <p:nvSpPr>
          <p:cNvPr id="6" name="Rectangle 24"/>
          <p:cNvSpPr>
            <a:spLocks noGrp="1" noChangeArrowheads="1"/>
          </p:cNvSpPr>
          <p:nvPr>
            <p:ph type="ftr" sz="quarter" idx="11"/>
          </p:nvPr>
        </p:nvSpPr>
        <p:spPr/>
        <p:txBody>
          <a:bodyPr/>
          <a:lstStyle>
            <a:lvl1pPr>
              <a:defRPr/>
            </a:lvl1pPr>
          </a:lstStyle>
          <a:p>
            <a:pPr>
              <a:defRPr/>
            </a:pPr>
            <a:endParaRPr lang="en-US"/>
          </a:p>
        </p:txBody>
      </p:sp>
      <p:sp>
        <p:nvSpPr>
          <p:cNvPr id="7" name="Rectangle 25"/>
          <p:cNvSpPr>
            <a:spLocks noGrp="1" noChangeArrowheads="1"/>
          </p:cNvSpPr>
          <p:nvPr>
            <p:ph type="sldNum" sz="quarter" idx="12"/>
          </p:nvPr>
        </p:nvSpPr>
        <p:spPr/>
        <p:txBody>
          <a:bodyPr/>
          <a:lstStyle>
            <a:lvl1pPr>
              <a:defRPr/>
            </a:lvl1pPr>
          </a:lstStyle>
          <a:p>
            <a:pPr>
              <a:defRPr/>
            </a:pPr>
            <a:fld id="{CC6B624F-603C-4259-A120-89646B163F8F}" type="slidenum">
              <a:rPr lang="en-US"/>
              <a:pPr>
                <a:defRPr/>
              </a:pPr>
              <a:t>‹#›</a:t>
            </a:fld>
            <a:endParaRPr lang="en-US"/>
          </a:p>
        </p:txBody>
      </p:sp>
    </p:spTree>
    <p:extLst>
      <p:ext uri="{BB962C8B-B14F-4D97-AF65-F5344CB8AC3E}">
        <p14:creationId xmlns:p14="http://schemas.microsoft.com/office/powerpoint/2010/main" val="102340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33B8106-75EE-498E-88AF-315B38E8A930}" type="datetime1">
              <a:rPr lang="en-CA"/>
              <a:pPr>
                <a:defRPr/>
              </a:pPr>
              <a:t>25/11/2011</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25FCD24B-6A93-4E6A-868F-DD300BF98EF6}" type="slidenum">
              <a:rPr lang="en-CA"/>
              <a:pPr>
                <a:defRPr/>
              </a:pPr>
              <a:t>‹#›</a:t>
            </a:fld>
            <a:endParaRPr lang="en-CA"/>
          </a:p>
        </p:txBody>
      </p:sp>
    </p:spTree>
    <p:extLst>
      <p:ext uri="{BB962C8B-B14F-4D97-AF65-F5344CB8AC3E}">
        <p14:creationId xmlns:p14="http://schemas.microsoft.com/office/powerpoint/2010/main" val="232884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5A87936-6525-4070-83FC-92738FDE5635}" type="datetime1">
              <a:rPr lang="en-CA"/>
              <a:pPr>
                <a:defRPr/>
              </a:pPr>
              <a:t>25/11/2011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45FAB21-A7F4-47D4-8B7C-3C7FC481E9FD}" type="slidenum">
              <a:rPr lang="en-CA"/>
              <a:pPr>
                <a:defRPr/>
              </a:pPr>
              <a:t>‹#›</a:t>
            </a:fld>
            <a:endParaRPr lang="en-CA"/>
          </a:p>
        </p:txBody>
      </p:sp>
    </p:spTree>
    <p:extLst>
      <p:ext uri="{BB962C8B-B14F-4D97-AF65-F5344CB8AC3E}">
        <p14:creationId xmlns:p14="http://schemas.microsoft.com/office/powerpoint/2010/main" val="39817627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183F546-C0FC-4A44-A34F-674FB23C45C9}" type="datetime1">
              <a:rPr lang="en-CA"/>
              <a:pPr>
                <a:defRPr/>
              </a:pPr>
              <a:t>25/11/2011</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4BA94FD5-1340-488E-BF04-2B7BE29E143D}" type="slidenum">
              <a:rPr lang="en-CA"/>
              <a:pPr>
                <a:defRPr/>
              </a:pPr>
              <a:t>‹#›</a:t>
            </a:fld>
            <a:endParaRPr lang="en-CA"/>
          </a:p>
        </p:txBody>
      </p:sp>
    </p:spTree>
    <p:extLst>
      <p:ext uri="{BB962C8B-B14F-4D97-AF65-F5344CB8AC3E}">
        <p14:creationId xmlns:p14="http://schemas.microsoft.com/office/powerpoint/2010/main" val="26253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CAAC2C4-1E1B-4B8C-B027-4A6D8CEC75D9}" type="datetime1">
              <a:rPr lang="en-CA"/>
              <a:pPr>
                <a:defRPr/>
              </a:pPr>
              <a:t>25/11/2011</a:t>
            </a:fld>
            <a:endParaRPr lang="en-CA"/>
          </a:p>
        </p:txBody>
      </p:sp>
      <p:sp>
        <p:nvSpPr>
          <p:cNvPr id="8" name="Footer Placeholder 21"/>
          <p:cNvSpPr>
            <a:spLocks noGrp="1"/>
          </p:cNvSpPr>
          <p:nvPr>
            <p:ph type="ftr" sz="quarter" idx="11"/>
          </p:nvPr>
        </p:nvSpPr>
        <p:spPr/>
        <p:txBody>
          <a:bodyPr/>
          <a:lstStyle>
            <a:lvl1pPr>
              <a:defRPr/>
            </a:lvl1pPr>
          </a:lstStyle>
          <a:p>
            <a:pPr>
              <a:defRPr/>
            </a:pPr>
            <a:endParaRPr lang="en-CA"/>
          </a:p>
        </p:txBody>
      </p:sp>
      <p:sp>
        <p:nvSpPr>
          <p:cNvPr id="9" name="Slide Number Placeholder 17"/>
          <p:cNvSpPr>
            <a:spLocks noGrp="1"/>
          </p:cNvSpPr>
          <p:nvPr>
            <p:ph type="sldNum" sz="quarter" idx="12"/>
          </p:nvPr>
        </p:nvSpPr>
        <p:spPr/>
        <p:txBody>
          <a:bodyPr/>
          <a:lstStyle>
            <a:lvl1pPr>
              <a:defRPr/>
            </a:lvl1pPr>
          </a:lstStyle>
          <a:p>
            <a:pPr>
              <a:defRPr/>
            </a:pPr>
            <a:fld id="{E4BE5BEA-A17F-4DE0-B442-D31DD124F77A}" type="slidenum">
              <a:rPr lang="en-CA"/>
              <a:pPr>
                <a:defRPr/>
              </a:pPr>
              <a:t>‹#›</a:t>
            </a:fld>
            <a:endParaRPr lang="en-CA"/>
          </a:p>
        </p:txBody>
      </p:sp>
    </p:spTree>
    <p:extLst>
      <p:ext uri="{BB962C8B-B14F-4D97-AF65-F5344CB8AC3E}">
        <p14:creationId xmlns:p14="http://schemas.microsoft.com/office/powerpoint/2010/main" val="212217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5D077AB-2174-4BDC-97CA-F54CCD861F00}" type="datetime1">
              <a:rPr lang="en-CA"/>
              <a:pPr>
                <a:defRPr/>
              </a:pPr>
              <a:t>25/11/2011</a:t>
            </a:fld>
            <a:endParaRPr lang="en-CA"/>
          </a:p>
        </p:txBody>
      </p:sp>
      <p:sp>
        <p:nvSpPr>
          <p:cNvPr id="4" name="Footer Placeholder 21"/>
          <p:cNvSpPr>
            <a:spLocks noGrp="1"/>
          </p:cNvSpPr>
          <p:nvPr>
            <p:ph type="ftr" sz="quarter" idx="11"/>
          </p:nvPr>
        </p:nvSpPr>
        <p:spPr/>
        <p:txBody>
          <a:bodyPr/>
          <a:lstStyle>
            <a:lvl1pPr>
              <a:defRPr/>
            </a:lvl1pPr>
          </a:lstStyle>
          <a:p>
            <a:pPr>
              <a:defRPr/>
            </a:pPr>
            <a:endParaRPr lang="en-CA"/>
          </a:p>
        </p:txBody>
      </p:sp>
      <p:sp>
        <p:nvSpPr>
          <p:cNvPr id="5" name="Slide Number Placeholder 17"/>
          <p:cNvSpPr>
            <a:spLocks noGrp="1"/>
          </p:cNvSpPr>
          <p:nvPr>
            <p:ph type="sldNum" sz="quarter" idx="12"/>
          </p:nvPr>
        </p:nvSpPr>
        <p:spPr/>
        <p:txBody>
          <a:bodyPr/>
          <a:lstStyle>
            <a:lvl1pPr>
              <a:defRPr/>
            </a:lvl1pPr>
          </a:lstStyle>
          <a:p>
            <a:pPr>
              <a:defRPr/>
            </a:pPr>
            <a:fld id="{2E572CAE-B916-4825-A1D6-AD8B3C2F8163}" type="slidenum">
              <a:rPr lang="en-CA"/>
              <a:pPr>
                <a:defRPr/>
              </a:pPr>
              <a:t>‹#›</a:t>
            </a:fld>
            <a:endParaRPr lang="en-CA"/>
          </a:p>
        </p:txBody>
      </p:sp>
    </p:spTree>
    <p:extLst>
      <p:ext uri="{BB962C8B-B14F-4D97-AF65-F5344CB8AC3E}">
        <p14:creationId xmlns:p14="http://schemas.microsoft.com/office/powerpoint/2010/main" val="275118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81BAC11-4C19-4FFD-8139-5BD653969B90}" type="datetime1">
              <a:rPr lang="en-CA"/>
              <a:pPr>
                <a:defRPr/>
              </a:pPr>
              <a:t>25/11/2011</a:t>
            </a:fld>
            <a:endParaRPr lang="en-CA"/>
          </a:p>
        </p:txBody>
      </p:sp>
      <p:sp>
        <p:nvSpPr>
          <p:cNvPr id="3" name="Footer Placeholder 21"/>
          <p:cNvSpPr>
            <a:spLocks noGrp="1"/>
          </p:cNvSpPr>
          <p:nvPr>
            <p:ph type="ftr" sz="quarter" idx="11"/>
          </p:nvPr>
        </p:nvSpPr>
        <p:spPr/>
        <p:txBody>
          <a:bodyPr/>
          <a:lstStyle>
            <a:lvl1pPr>
              <a:defRPr/>
            </a:lvl1pPr>
          </a:lstStyle>
          <a:p>
            <a:pPr>
              <a:defRPr/>
            </a:pPr>
            <a:endParaRPr lang="en-CA"/>
          </a:p>
        </p:txBody>
      </p:sp>
      <p:sp>
        <p:nvSpPr>
          <p:cNvPr id="4" name="Slide Number Placeholder 17"/>
          <p:cNvSpPr>
            <a:spLocks noGrp="1"/>
          </p:cNvSpPr>
          <p:nvPr>
            <p:ph type="sldNum" sz="quarter" idx="12"/>
          </p:nvPr>
        </p:nvSpPr>
        <p:spPr/>
        <p:txBody>
          <a:bodyPr/>
          <a:lstStyle>
            <a:lvl1pPr>
              <a:defRPr/>
            </a:lvl1pPr>
          </a:lstStyle>
          <a:p>
            <a:pPr>
              <a:defRPr/>
            </a:pPr>
            <a:fld id="{5A699EDD-B1EF-4D75-B8DE-CF5C494B93AD}" type="slidenum">
              <a:rPr lang="en-CA"/>
              <a:pPr>
                <a:defRPr/>
              </a:pPr>
              <a:t>‹#›</a:t>
            </a:fld>
            <a:endParaRPr lang="en-CA"/>
          </a:p>
        </p:txBody>
      </p:sp>
    </p:spTree>
    <p:extLst>
      <p:ext uri="{BB962C8B-B14F-4D97-AF65-F5344CB8AC3E}">
        <p14:creationId xmlns:p14="http://schemas.microsoft.com/office/powerpoint/2010/main" val="280791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8950287-1043-44DF-A6B1-E4ED2BD03D04}" type="datetime1">
              <a:rPr lang="en-CA"/>
              <a:pPr>
                <a:defRPr/>
              </a:pPr>
              <a:t>25/11/2011</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7841F293-216E-43DB-9920-16C16B1AED86}" type="slidenum">
              <a:rPr lang="en-CA"/>
              <a:pPr>
                <a:defRPr/>
              </a:pPr>
              <a:t>‹#›</a:t>
            </a:fld>
            <a:endParaRPr lang="en-CA"/>
          </a:p>
        </p:txBody>
      </p:sp>
    </p:spTree>
    <p:extLst>
      <p:ext uri="{BB962C8B-B14F-4D97-AF65-F5344CB8AC3E}">
        <p14:creationId xmlns:p14="http://schemas.microsoft.com/office/powerpoint/2010/main" val="3460624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EC3416B-F2D1-4C31-937E-63AE0D25880C}" type="datetime1">
              <a:rPr lang="en-CA"/>
              <a:pPr>
                <a:defRPr/>
              </a:pPr>
              <a:t>25/11/2011</a:t>
            </a:fld>
            <a:endParaRPr lang="en-CA"/>
          </a:p>
        </p:txBody>
      </p:sp>
      <p:sp>
        <p:nvSpPr>
          <p:cNvPr id="10" name="Footer Placeholder 5"/>
          <p:cNvSpPr>
            <a:spLocks noGrp="1"/>
          </p:cNvSpPr>
          <p:nvPr>
            <p:ph type="ftr" sz="quarter" idx="11"/>
          </p:nvPr>
        </p:nvSpPr>
        <p:spPr/>
        <p:txBody>
          <a:bodyPr/>
          <a:lstStyle>
            <a:lvl1pPr>
              <a:defRPr/>
            </a:lvl1pPr>
          </a:lstStyle>
          <a:p>
            <a:pPr>
              <a:defRPr/>
            </a:pPr>
            <a:endParaRPr lang="en-CA"/>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E105FA2-3F38-4902-AB23-3766F9063ADC}" type="slidenum">
              <a:rPr lang="en-CA"/>
              <a:pPr>
                <a:defRPr/>
              </a:pPr>
              <a:t>‹#›</a:t>
            </a:fld>
            <a:endParaRPr lang="en-CA"/>
          </a:p>
        </p:txBody>
      </p:sp>
    </p:spTree>
    <p:extLst>
      <p:ext uri="{BB962C8B-B14F-4D97-AF65-F5344CB8AC3E}">
        <p14:creationId xmlns:p14="http://schemas.microsoft.com/office/powerpoint/2010/main" val="372675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fld id="{85607729-5346-4C55-AE6D-85BCE7FBDF21}" type="datetime1">
              <a:rPr lang="en-CA"/>
              <a:pPr>
                <a:defRPr/>
              </a:pPr>
              <a:t>25/11/2011</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a:defRPr/>
            </a:pPr>
            <a:fld id="{0C2A201D-2295-4222-A535-F5B20300847F}" type="slidenum">
              <a:rPr lang="en-CA"/>
              <a:pPr>
                <a:defRPr/>
              </a:pPr>
              <a:t>‹#›</a:t>
            </a:fld>
            <a:endParaRPr lang="en-CA"/>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3911" r:id="rId1"/>
    <p:sldLayoutId id="2147483903" r:id="rId2"/>
    <p:sldLayoutId id="2147483912" r:id="rId3"/>
    <p:sldLayoutId id="2147483904" r:id="rId4"/>
    <p:sldLayoutId id="2147483905" r:id="rId5"/>
    <p:sldLayoutId id="2147483906" r:id="rId6"/>
    <p:sldLayoutId id="2147483907" r:id="rId7"/>
    <p:sldLayoutId id="2147483908" r:id="rId8"/>
    <p:sldLayoutId id="2147483913" r:id="rId9"/>
    <p:sldLayoutId id="2147483909" r:id="rId10"/>
    <p:sldLayoutId id="2147483910" r:id="rId11"/>
    <p:sldLayoutId id="2147483914" r:id="rId12"/>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55576" y="1844824"/>
            <a:ext cx="7772400" cy="1470025"/>
          </a:xfrm>
          <a:extLst/>
        </p:spPr>
        <p:txBody>
          <a:bodyPr>
            <a:normAutofit fontScale="90000"/>
          </a:bodyPr>
          <a:lstStyle/>
          <a:p>
            <a:pPr eaLnBrk="1" fontAlgn="auto" hangingPunct="1">
              <a:spcAft>
                <a:spcPts val="0"/>
              </a:spcAft>
              <a:defRPr/>
            </a:pPr>
            <a:r>
              <a:rPr lang="en-CA" dirty="0">
                <a:effectLst/>
              </a:rPr>
              <a:t>Performance Evaluation for Learning Algorithms</a:t>
            </a:r>
            <a:r>
              <a:rPr lang="en-CA" dirty="0"/>
              <a:t/>
            </a:r>
            <a:br>
              <a:rPr lang="en-CA" dirty="0"/>
            </a:br>
            <a:endParaRPr lang="en-CA" sz="4400" i="1" dirty="0" smtClean="0"/>
          </a:p>
        </p:txBody>
      </p:sp>
      <p:sp>
        <p:nvSpPr>
          <p:cNvPr id="3" name="Subtitle 2"/>
          <p:cNvSpPr>
            <a:spLocks noGrp="1"/>
          </p:cNvSpPr>
          <p:nvPr>
            <p:ph type="subTitle" idx="1"/>
          </p:nvPr>
        </p:nvSpPr>
        <p:spPr>
          <a:xfrm>
            <a:off x="1403350" y="3860800"/>
            <a:ext cx="6697663" cy="1993900"/>
          </a:xfrm>
        </p:spPr>
        <p:txBody>
          <a:bodyPr>
            <a:normAutofit fontScale="85000" lnSpcReduction="20000"/>
          </a:bodyPr>
          <a:lstStyle/>
          <a:p>
            <a:pPr marR="0" eaLnBrk="1" hangingPunct="1">
              <a:lnSpc>
                <a:spcPct val="80000"/>
              </a:lnSpc>
              <a:buFont typeface="Arial" charset="0"/>
              <a:buNone/>
              <a:defRPr/>
            </a:pPr>
            <a:r>
              <a:rPr lang="en-CA" sz="2400" dirty="0" smtClean="0"/>
              <a:t>     </a:t>
            </a:r>
            <a:r>
              <a:rPr lang="en-CA" sz="2400" b="1" dirty="0" smtClean="0"/>
              <a:t>Nathalie Japkowicz</a:t>
            </a:r>
          </a:p>
          <a:p>
            <a:pPr marR="0" eaLnBrk="1" hangingPunct="1">
              <a:lnSpc>
                <a:spcPct val="80000"/>
              </a:lnSpc>
              <a:buFont typeface="Arial" charset="0"/>
              <a:buNone/>
              <a:defRPr/>
            </a:pPr>
            <a:endParaRPr lang="en-CA" sz="2400" i="1" dirty="0" smtClean="0"/>
          </a:p>
          <a:p>
            <a:pPr marR="0" eaLnBrk="1" hangingPunct="1">
              <a:lnSpc>
                <a:spcPct val="80000"/>
              </a:lnSpc>
              <a:buFont typeface="Arial" charset="0"/>
              <a:buNone/>
              <a:defRPr/>
            </a:pPr>
            <a:r>
              <a:rPr lang="en-CA" sz="2400" i="1" dirty="0" smtClean="0"/>
              <a:t>School of Electrical Engineering </a:t>
            </a:r>
          </a:p>
          <a:p>
            <a:pPr marR="0" eaLnBrk="1" hangingPunct="1">
              <a:lnSpc>
                <a:spcPct val="80000"/>
              </a:lnSpc>
              <a:buFont typeface="Arial" charset="0"/>
              <a:buNone/>
              <a:defRPr/>
            </a:pPr>
            <a:r>
              <a:rPr lang="en-CA" sz="2400" i="1" dirty="0" smtClean="0"/>
              <a:t>&amp; Computer Science</a:t>
            </a:r>
          </a:p>
          <a:p>
            <a:pPr marR="0" eaLnBrk="1" hangingPunct="1">
              <a:lnSpc>
                <a:spcPct val="80000"/>
              </a:lnSpc>
              <a:buFont typeface="Arial" charset="0"/>
              <a:buNone/>
              <a:defRPr/>
            </a:pPr>
            <a:r>
              <a:rPr lang="en-CA" sz="2400" dirty="0" smtClean="0"/>
              <a:t>   </a:t>
            </a:r>
            <a:r>
              <a:rPr lang="en-CA" sz="2400" i="1" dirty="0" smtClean="0"/>
              <a:t>University of Ottawa</a:t>
            </a:r>
          </a:p>
          <a:p>
            <a:pPr marR="0" eaLnBrk="1" hangingPunct="1">
              <a:lnSpc>
                <a:spcPct val="80000"/>
              </a:lnSpc>
              <a:buFont typeface="Arial" charset="0"/>
              <a:buNone/>
              <a:defRPr/>
            </a:pPr>
            <a:endParaRPr lang="en-CA" sz="2400" i="1" dirty="0"/>
          </a:p>
          <a:p>
            <a:pPr marR="0" eaLnBrk="1" hangingPunct="1">
              <a:lnSpc>
                <a:spcPct val="80000"/>
              </a:lnSpc>
              <a:buFont typeface="Arial" charset="0"/>
              <a:buNone/>
              <a:defRPr/>
            </a:pPr>
            <a:r>
              <a:rPr lang="en-CA" sz="2400" i="1" dirty="0" smtClean="0"/>
              <a:t>nat@site.uottawa.ca</a:t>
            </a:r>
          </a:p>
          <a:p>
            <a:pPr marR="0" eaLnBrk="1" hangingPunct="1">
              <a:lnSpc>
                <a:spcPct val="80000"/>
              </a:lnSpc>
              <a:buFont typeface="Arial" charset="0"/>
              <a:buNone/>
              <a:defRPr/>
            </a:pPr>
            <a:r>
              <a:rPr lang="en-CA" sz="2400" i="1"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528" y="1340768"/>
            <a:ext cx="8229600" cy="1143000"/>
          </a:xfrm>
        </p:spPr>
        <p:txBody>
          <a:bodyPr/>
          <a:lstStyle/>
          <a:p>
            <a:r>
              <a:rPr lang="en-CA" dirty="0" smtClean="0"/>
              <a:t>Which Classifier is better?</a:t>
            </a:r>
            <a:br>
              <a:rPr lang="en-CA" dirty="0" smtClean="0"/>
            </a:br>
            <a:r>
              <a:rPr lang="en-CA" sz="3200" dirty="0" smtClean="0"/>
              <a:t>Almost as many answers as there are performance measures! (e.g., UCI Breast Cancer)</a:t>
            </a:r>
            <a:endParaRPr lang="en-CA"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4496115"/>
              </p:ext>
            </p:extLst>
          </p:nvPr>
        </p:nvGraphicFramePr>
        <p:xfrm>
          <a:off x="395536" y="2708920"/>
          <a:ext cx="8229600" cy="3336921"/>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769">
                <a:tc>
                  <a:txBody>
                    <a:bodyPr/>
                    <a:lstStyle/>
                    <a:p>
                      <a:r>
                        <a:rPr lang="en-CA" sz="1800" dirty="0" err="1" smtClean="0"/>
                        <a:t>Algo</a:t>
                      </a:r>
                      <a:endParaRPr lang="en-CA" sz="1800" dirty="0"/>
                    </a:p>
                  </a:txBody>
                  <a:tcPr marT="45711" marB="45711"/>
                </a:tc>
                <a:tc>
                  <a:txBody>
                    <a:bodyPr/>
                    <a:lstStyle/>
                    <a:p>
                      <a:r>
                        <a:rPr lang="en-CA" sz="1800" dirty="0" err="1" smtClean="0"/>
                        <a:t>Acc</a:t>
                      </a:r>
                      <a:endParaRPr lang="en-CA" sz="1800" dirty="0"/>
                    </a:p>
                  </a:txBody>
                  <a:tcPr marT="45711" marB="45711"/>
                </a:tc>
                <a:tc>
                  <a:txBody>
                    <a:bodyPr/>
                    <a:lstStyle/>
                    <a:p>
                      <a:r>
                        <a:rPr lang="en-CA" sz="1800" dirty="0" smtClean="0"/>
                        <a:t>RMSE</a:t>
                      </a:r>
                      <a:endParaRPr lang="en-CA" sz="1800" dirty="0"/>
                    </a:p>
                  </a:txBody>
                  <a:tcPr marT="45711" marB="45711"/>
                </a:tc>
                <a:tc>
                  <a:txBody>
                    <a:bodyPr/>
                    <a:lstStyle/>
                    <a:p>
                      <a:r>
                        <a:rPr lang="en-CA" sz="1800" dirty="0" smtClean="0"/>
                        <a:t>TPR</a:t>
                      </a:r>
                      <a:endParaRPr lang="en-CA" sz="1800" dirty="0"/>
                    </a:p>
                  </a:txBody>
                  <a:tcPr marT="45711" marB="45711"/>
                </a:tc>
                <a:tc>
                  <a:txBody>
                    <a:bodyPr/>
                    <a:lstStyle/>
                    <a:p>
                      <a:r>
                        <a:rPr lang="en-CA" sz="1800" dirty="0" smtClean="0"/>
                        <a:t>FPR</a:t>
                      </a:r>
                      <a:endParaRPr lang="en-CA" sz="1800" dirty="0"/>
                    </a:p>
                  </a:txBody>
                  <a:tcPr marT="45711" marB="45711"/>
                </a:tc>
                <a:tc>
                  <a:txBody>
                    <a:bodyPr/>
                    <a:lstStyle/>
                    <a:p>
                      <a:r>
                        <a:rPr lang="en-CA" sz="1800" dirty="0" err="1" smtClean="0"/>
                        <a:t>Prec</a:t>
                      </a:r>
                      <a:endParaRPr lang="en-CA" sz="1800" dirty="0"/>
                    </a:p>
                  </a:txBody>
                  <a:tcPr marT="45711" marB="45711"/>
                </a:tc>
                <a:tc>
                  <a:txBody>
                    <a:bodyPr/>
                    <a:lstStyle/>
                    <a:p>
                      <a:r>
                        <a:rPr lang="en-CA" sz="1800" dirty="0" smtClean="0"/>
                        <a:t>Rec</a:t>
                      </a:r>
                      <a:endParaRPr lang="en-CA" sz="1800" dirty="0"/>
                    </a:p>
                  </a:txBody>
                  <a:tcPr marT="45711" marB="45711"/>
                </a:tc>
                <a:tc>
                  <a:txBody>
                    <a:bodyPr/>
                    <a:lstStyle/>
                    <a:p>
                      <a:r>
                        <a:rPr lang="en-CA" sz="1800" dirty="0" smtClean="0"/>
                        <a:t>F</a:t>
                      </a:r>
                      <a:endParaRPr lang="en-CA" sz="1800" dirty="0"/>
                    </a:p>
                  </a:txBody>
                  <a:tcPr marT="45711" marB="45711"/>
                </a:tc>
                <a:tc>
                  <a:txBody>
                    <a:bodyPr/>
                    <a:lstStyle/>
                    <a:p>
                      <a:r>
                        <a:rPr lang="en-CA" sz="1800" dirty="0" smtClean="0"/>
                        <a:t>AUC</a:t>
                      </a:r>
                      <a:endParaRPr lang="en-CA" sz="1800" dirty="0"/>
                    </a:p>
                  </a:txBody>
                  <a:tcPr marT="45711" marB="45711"/>
                </a:tc>
                <a:tc>
                  <a:txBody>
                    <a:bodyPr/>
                    <a:lstStyle/>
                    <a:p>
                      <a:r>
                        <a:rPr lang="en-CA" sz="1800" dirty="0" smtClean="0"/>
                        <a:t>Info</a:t>
                      </a:r>
                      <a:r>
                        <a:rPr lang="en-CA" sz="1800" baseline="0" dirty="0" smtClean="0"/>
                        <a:t> S</a:t>
                      </a:r>
                      <a:endParaRPr lang="en-CA" sz="1800" dirty="0"/>
                    </a:p>
                  </a:txBody>
                  <a:tcPr marT="45711" marB="45711"/>
                </a:tc>
              </a:tr>
              <a:tr h="370769">
                <a:tc>
                  <a:txBody>
                    <a:bodyPr/>
                    <a:lstStyle/>
                    <a:p>
                      <a:r>
                        <a:rPr lang="en-CA" sz="1800" dirty="0" smtClean="0"/>
                        <a:t>NB</a:t>
                      </a:r>
                    </a:p>
                  </a:txBody>
                  <a:tcPr marT="45711" marB="45711"/>
                </a:tc>
                <a:tc>
                  <a:txBody>
                    <a:bodyPr/>
                    <a:lstStyle/>
                    <a:p>
                      <a:r>
                        <a:rPr lang="en-CA" sz="1800" dirty="0" smtClean="0"/>
                        <a:t>71.7</a:t>
                      </a:r>
                      <a:endParaRPr lang="en-CA" sz="1800" dirty="0"/>
                    </a:p>
                  </a:txBody>
                  <a:tcPr marT="45711" marB="45711"/>
                </a:tc>
                <a:tc>
                  <a:txBody>
                    <a:bodyPr/>
                    <a:lstStyle/>
                    <a:p>
                      <a:r>
                        <a:rPr lang="en-CA" sz="1800" dirty="0" smtClean="0"/>
                        <a:t>.4534</a:t>
                      </a:r>
                      <a:endParaRPr lang="en-CA" sz="1800" dirty="0"/>
                    </a:p>
                  </a:txBody>
                  <a:tcPr marT="45711" marB="45711"/>
                </a:tc>
                <a:tc>
                  <a:txBody>
                    <a:bodyPr/>
                    <a:lstStyle/>
                    <a:p>
                      <a:r>
                        <a:rPr lang="en-CA" sz="1800" dirty="0" smtClean="0"/>
                        <a:t>.44</a:t>
                      </a:r>
                      <a:endParaRPr lang="en-CA" sz="1800" dirty="0"/>
                    </a:p>
                  </a:txBody>
                  <a:tcPr marT="45711" marB="45711"/>
                </a:tc>
                <a:tc>
                  <a:txBody>
                    <a:bodyPr/>
                    <a:lstStyle/>
                    <a:p>
                      <a:r>
                        <a:rPr lang="en-CA" sz="1800" dirty="0" smtClean="0"/>
                        <a:t>.16</a:t>
                      </a:r>
                      <a:endParaRPr lang="en-CA" sz="1800" dirty="0"/>
                    </a:p>
                  </a:txBody>
                  <a:tcPr marT="45711" marB="45711"/>
                </a:tc>
                <a:tc>
                  <a:txBody>
                    <a:bodyPr/>
                    <a:lstStyle/>
                    <a:p>
                      <a:r>
                        <a:rPr lang="en-CA" sz="1800" dirty="0" smtClean="0"/>
                        <a:t>.53</a:t>
                      </a:r>
                      <a:endParaRPr lang="en-CA" sz="1800" dirty="0"/>
                    </a:p>
                  </a:txBody>
                  <a:tcPr marT="45711" marB="45711"/>
                </a:tc>
                <a:tc>
                  <a:txBody>
                    <a:bodyPr/>
                    <a:lstStyle/>
                    <a:p>
                      <a:r>
                        <a:rPr lang="en-CA" sz="1800" dirty="0" smtClean="0"/>
                        <a:t>.44</a:t>
                      </a:r>
                      <a:endParaRPr lang="en-CA" sz="1800" dirty="0"/>
                    </a:p>
                  </a:txBody>
                  <a:tcPr marT="45711" marB="45711"/>
                </a:tc>
                <a:tc>
                  <a:txBody>
                    <a:bodyPr/>
                    <a:lstStyle/>
                    <a:p>
                      <a:r>
                        <a:rPr lang="en-CA" sz="1800" dirty="0" smtClean="0"/>
                        <a:t>.48</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48.11</a:t>
                      </a:r>
                      <a:endParaRPr lang="en-CA" sz="1800" dirty="0"/>
                    </a:p>
                  </a:txBody>
                  <a:tcPr marT="45711" marB="45711"/>
                </a:tc>
              </a:tr>
              <a:tr h="370769">
                <a:tc>
                  <a:txBody>
                    <a:bodyPr/>
                    <a:lstStyle/>
                    <a:p>
                      <a:r>
                        <a:rPr lang="en-CA" sz="1800" dirty="0" smtClean="0"/>
                        <a:t>C4.5</a:t>
                      </a:r>
                      <a:endParaRPr lang="en-CA" sz="1800" dirty="0"/>
                    </a:p>
                  </a:txBody>
                  <a:tcPr marT="45711" marB="45711"/>
                </a:tc>
                <a:tc>
                  <a:txBody>
                    <a:bodyPr/>
                    <a:lstStyle/>
                    <a:p>
                      <a:r>
                        <a:rPr lang="en-CA" sz="1800" dirty="0" smtClean="0"/>
                        <a:t>75.5</a:t>
                      </a:r>
                      <a:endParaRPr lang="en-CA" sz="1800" dirty="0"/>
                    </a:p>
                  </a:txBody>
                  <a:tcPr marT="45711" marB="45711"/>
                </a:tc>
                <a:tc>
                  <a:txBody>
                    <a:bodyPr/>
                    <a:lstStyle/>
                    <a:p>
                      <a:r>
                        <a:rPr lang="en-CA" sz="1800" dirty="0" smtClean="0"/>
                        <a:t>.4324</a:t>
                      </a:r>
                      <a:endParaRPr lang="en-CA" sz="1800" dirty="0"/>
                    </a:p>
                  </a:txBody>
                  <a:tcPr marT="45711" marB="45711"/>
                </a:tc>
                <a:tc>
                  <a:txBody>
                    <a:bodyPr/>
                    <a:lstStyle/>
                    <a:p>
                      <a:r>
                        <a:rPr lang="en-CA" sz="1800" dirty="0" smtClean="0"/>
                        <a:t>.27</a:t>
                      </a:r>
                      <a:endParaRPr lang="en-CA" sz="1800" dirty="0"/>
                    </a:p>
                  </a:txBody>
                  <a:tcPr marT="45711" marB="45711"/>
                </a:tc>
                <a:tc>
                  <a:txBody>
                    <a:bodyPr/>
                    <a:lstStyle/>
                    <a:p>
                      <a:r>
                        <a:rPr lang="en-CA" sz="1800" dirty="0" smtClean="0"/>
                        <a:t>.04</a:t>
                      </a:r>
                      <a:endParaRPr lang="en-CA" sz="1800" dirty="0"/>
                    </a:p>
                  </a:txBody>
                  <a:tcPr marT="45711" marB="45711"/>
                </a:tc>
                <a:tc>
                  <a:txBody>
                    <a:bodyPr/>
                    <a:lstStyle/>
                    <a:p>
                      <a:r>
                        <a:rPr lang="en-CA" sz="1800" dirty="0" smtClean="0"/>
                        <a:t>.74</a:t>
                      </a:r>
                      <a:endParaRPr lang="en-CA" sz="1800" dirty="0"/>
                    </a:p>
                  </a:txBody>
                  <a:tcPr marT="45711" marB="45711"/>
                </a:tc>
                <a:tc>
                  <a:txBody>
                    <a:bodyPr/>
                    <a:lstStyle/>
                    <a:p>
                      <a:r>
                        <a:rPr lang="en-CA" sz="1800" dirty="0" smtClean="0"/>
                        <a:t>.27</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.59</a:t>
                      </a:r>
                      <a:endParaRPr lang="en-CA" sz="1800" dirty="0"/>
                    </a:p>
                  </a:txBody>
                  <a:tcPr marT="45711" marB="45711"/>
                </a:tc>
                <a:tc>
                  <a:txBody>
                    <a:bodyPr/>
                    <a:lstStyle/>
                    <a:p>
                      <a:r>
                        <a:rPr lang="en-CA" sz="1800" dirty="0" smtClean="0"/>
                        <a:t>34.28</a:t>
                      </a:r>
                      <a:endParaRPr lang="en-CA" sz="1800" dirty="0"/>
                    </a:p>
                  </a:txBody>
                  <a:tcPr marT="45711" marB="45711"/>
                </a:tc>
              </a:tr>
              <a:tr h="370769">
                <a:tc>
                  <a:txBody>
                    <a:bodyPr/>
                    <a:lstStyle/>
                    <a:p>
                      <a:r>
                        <a:rPr lang="en-CA" sz="1800" dirty="0" smtClean="0"/>
                        <a:t>3NN</a:t>
                      </a:r>
                      <a:endParaRPr lang="en-CA" sz="1800" dirty="0"/>
                    </a:p>
                  </a:txBody>
                  <a:tcPr marT="45711" marB="45711"/>
                </a:tc>
                <a:tc>
                  <a:txBody>
                    <a:bodyPr/>
                    <a:lstStyle/>
                    <a:p>
                      <a:r>
                        <a:rPr lang="en-CA" sz="1800" dirty="0" smtClean="0"/>
                        <a:t>72.4</a:t>
                      </a:r>
                      <a:endParaRPr lang="en-CA" sz="1800" dirty="0"/>
                    </a:p>
                  </a:txBody>
                  <a:tcPr marT="45711" marB="45711"/>
                </a:tc>
                <a:tc>
                  <a:txBody>
                    <a:bodyPr/>
                    <a:lstStyle/>
                    <a:p>
                      <a:r>
                        <a:rPr lang="en-CA" sz="1800" dirty="0" smtClean="0"/>
                        <a:t>.5101</a:t>
                      </a:r>
                      <a:endParaRPr lang="en-CA" sz="1800" dirty="0"/>
                    </a:p>
                  </a:txBody>
                  <a:tcPr marT="45711" marB="45711"/>
                </a:tc>
                <a:tc>
                  <a:txBody>
                    <a:bodyPr/>
                    <a:lstStyle/>
                    <a:p>
                      <a:r>
                        <a:rPr lang="en-CA" sz="1800" dirty="0" smtClean="0"/>
                        <a:t>.32</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.56</a:t>
                      </a:r>
                      <a:endParaRPr lang="en-CA" sz="1800" dirty="0"/>
                    </a:p>
                  </a:txBody>
                  <a:tcPr marT="45711" marB="45711"/>
                </a:tc>
                <a:tc>
                  <a:txBody>
                    <a:bodyPr/>
                    <a:lstStyle/>
                    <a:p>
                      <a:r>
                        <a:rPr lang="en-CA" sz="1800" dirty="0" smtClean="0"/>
                        <a:t>.32</a:t>
                      </a:r>
                      <a:endParaRPr lang="en-CA" sz="1800" dirty="0"/>
                    </a:p>
                  </a:txBody>
                  <a:tcPr marT="45711" marB="45711"/>
                </a:tc>
                <a:tc>
                  <a:txBody>
                    <a:bodyPr/>
                    <a:lstStyle/>
                    <a:p>
                      <a:r>
                        <a:rPr lang="en-CA" sz="1800" dirty="0" smtClean="0"/>
                        <a:t>.41</a:t>
                      </a:r>
                      <a:endParaRPr lang="en-CA" sz="1800" dirty="0"/>
                    </a:p>
                  </a:txBody>
                  <a:tcPr marT="45711" marB="45711"/>
                </a:tc>
                <a:tc>
                  <a:txBody>
                    <a:bodyPr/>
                    <a:lstStyle/>
                    <a:p>
                      <a:r>
                        <a:rPr lang="en-CA" sz="1800" dirty="0" smtClean="0"/>
                        <a:t>.63</a:t>
                      </a:r>
                      <a:endParaRPr lang="en-CA" sz="1800" dirty="0"/>
                    </a:p>
                  </a:txBody>
                  <a:tcPr marT="45711" marB="45711"/>
                </a:tc>
                <a:tc>
                  <a:txBody>
                    <a:bodyPr/>
                    <a:lstStyle/>
                    <a:p>
                      <a:r>
                        <a:rPr lang="en-CA" sz="1800" dirty="0" smtClean="0"/>
                        <a:t>43.37</a:t>
                      </a:r>
                      <a:endParaRPr lang="en-CA" sz="1800" dirty="0"/>
                    </a:p>
                  </a:txBody>
                  <a:tcPr marT="45711" marB="45711"/>
                </a:tc>
              </a:tr>
              <a:tr h="370769">
                <a:tc>
                  <a:txBody>
                    <a:bodyPr/>
                    <a:lstStyle/>
                    <a:p>
                      <a:r>
                        <a:rPr lang="en-CA" sz="1800" dirty="0" err="1" smtClean="0"/>
                        <a:t>Ripp</a:t>
                      </a:r>
                      <a:endParaRPr lang="en-CA" sz="1800" dirty="0"/>
                    </a:p>
                  </a:txBody>
                  <a:tcPr marT="45711" marB="45711"/>
                </a:tc>
                <a:tc>
                  <a:txBody>
                    <a:bodyPr/>
                    <a:lstStyle/>
                    <a:p>
                      <a:r>
                        <a:rPr lang="en-CA" sz="1800" dirty="0" smtClean="0"/>
                        <a:t>71</a:t>
                      </a:r>
                      <a:endParaRPr lang="en-CA" sz="1800" dirty="0"/>
                    </a:p>
                  </a:txBody>
                  <a:tcPr marT="45711" marB="45711"/>
                </a:tc>
                <a:tc>
                  <a:txBody>
                    <a:bodyPr/>
                    <a:lstStyle/>
                    <a:p>
                      <a:r>
                        <a:rPr lang="en-CA" sz="1800" dirty="0" smtClean="0"/>
                        <a:t>.4494</a:t>
                      </a:r>
                      <a:endParaRPr lang="en-CA" sz="1800" dirty="0"/>
                    </a:p>
                  </a:txBody>
                  <a:tcPr marT="45711" marB="45711"/>
                </a:tc>
                <a:tc>
                  <a:txBody>
                    <a:bodyPr/>
                    <a:lstStyle/>
                    <a:p>
                      <a:r>
                        <a:rPr lang="en-CA" sz="1800" dirty="0" smtClean="0"/>
                        <a:t>.37</a:t>
                      </a:r>
                      <a:endParaRPr lang="en-CA" sz="1800" dirty="0"/>
                    </a:p>
                  </a:txBody>
                  <a:tcPr marT="45711" marB="45711"/>
                </a:tc>
                <a:tc>
                  <a:txBody>
                    <a:bodyPr/>
                    <a:lstStyle/>
                    <a:p>
                      <a:r>
                        <a:rPr lang="en-CA" sz="1800" dirty="0" smtClean="0"/>
                        <a:t>.14</a:t>
                      </a:r>
                      <a:endParaRPr lang="en-CA" sz="1800" dirty="0"/>
                    </a:p>
                  </a:txBody>
                  <a:tcPr marT="45711" marB="45711"/>
                </a:tc>
                <a:tc>
                  <a:txBody>
                    <a:bodyPr/>
                    <a:lstStyle/>
                    <a:p>
                      <a:r>
                        <a:rPr lang="en-CA" sz="1800" dirty="0" smtClean="0"/>
                        <a:t>.52</a:t>
                      </a:r>
                      <a:endParaRPr lang="en-CA" sz="1800" dirty="0"/>
                    </a:p>
                  </a:txBody>
                  <a:tcPr marT="45711" marB="45711"/>
                </a:tc>
                <a:tc>
                  <a:txBody>
                    <a:bodyPr/>
                    <a:lstStyle/>
                    <a:p>
                      <a:r>
                        <a:rPr lang="en-CA" sz="1800" dirty="0" smtClean="0"/>
                        <a:t>.37</a:t>
                      </a:r>
                      <a:endParaRPr lang="en-CA" sz="1800" dirty="0"/>
                    </a:p>
                  </a:txBody>
                  <a:tcPr marT="45711" marB="45711"/>
                </a:tc>
                <a:tc>
                  <a:txBody>
                    <a:bodyPr/>
                    <a:lstStyle/>
                    <a:p>
                      <a:r>
                        <a:rPr lang="en-CA" sz="1800" dirty="0" smtClean="0"/>
                        <a:t>.43</a:t>
                      </a:r>
                      <a:endParaRPr lang="en-CA" sz="1800" dirty="0"/>
                    </a:p>
                  </a:txBody>
                  <a:tcPr marT="45711" marB="45711"/>
                </a:tc>
                <a:tc>
                  <a:txBody>
                    <a:bodyPr/>
                    <a:lstStyle/>
                    <a:p>
                      <a:r>
                        <a:rPr lang="en-CA" sz="1800" dirty="0" smtClean="0"/>
                        <a:t>.6</a:t>
                      </a:r>
                      <a:endParaRPr lang="en-CA" sz="1800" dirty="0"/>
                    </a:p>
                  </a:txBody>
                  <a:tcPr marT="45711" marB="45711"/>
                </a:tc>
                <a:tc>
                  <a:txBody>
                    <a:bodyPr/>
                    <a:lstStyle/>
                    <a:p>
                      <a:r>
                        <a:rPr lang="en-CA" sz="1800" dirty="0" smtClean="0"/>
                        <a:t>22.34</a:t>
                      </a:r>
                      <a:endParaRPr lang="en-CA" sz="1800" dirty="0"/>
                    </a:p>
                  </a:txBody>
                  <a:tcPr marT="45711" marB="45711"/>
                </a:tc>
              </a:tr>
              <a:tr h="370769">
                <a:tc>
                  <a:txBody>
                    <a:bodyPr/>
                    <a:lstStyle/>
                    <a:p>
                      <a:r>
                        <a:rPr lang="en-CA" sz="1800" dirty="0" smtClean="0"/>
                        <a:t>SVM</a:t>
                      </a:r>
                      <a:endParaRPr lang="en-CA" sz="1800" dirty="0"/>
                    </a:p>
                  </a:txBody>
                  <a:tcPr marT="45711" marB="45711"/>
                </a:tc>
                <a:tc>
                  <a:txBody>
                    <a:bodyPr/>
                    <a:lstStyle/>
                    <a:p>
                      <a:r>
                        <a:rPr lang="en-CA" sz="1800" dirty="0" smtClean="0"/>
                        <a:t>69.6</a:t>
                      </a:r>
                      <a:endParaRPr lang="en-CA" sz="1800" dirty="0"/>
                    </a:p>
                  </a:txBody>
                  <a:tcPr marT="45711" marB="45711"/>
                </a:tc>
                <a:tc>
                  <a:txBody>
                    <a:bodyPr/>
                    <a:lstStyle/>
                    <a:p>
                      <a:r>
                        <a:rPr lang="en-CA" sz="1800" dirty="0" smtClean="0"/>
                        <a:t>.5515</a:t>
                      </a:r>
                      <a:endParaRPr lang="en-CA" sz="1800" dirty="0"/>
                    </a:p>
                  </a:txBody>
                  <a:tcPr marT="45711" marB="45711"/>
                </a:tc>
                <a:tc>
                  <a:txBody>
                    <a:bodyPr/>
                    <a:lstStyle/>
                    <a:p>
                      <a:r>
                        <a:rPr lang="en-CA" sz="1800" dirty="0" smtClean="0"/>
                        <a:t>.33</a:t>
                      </a:r>
                      <a:endParaRPr lang="en-CA" sz="1800" dirty="0"/>
                    </a:p>
                  </a:txBody>
                  <a:tcPr marT="45711" marB="45711"/>
                </a:tc>
                <a:tc>
                  <a:txBody>
                    <a:bodyPr/>
                    <a:lstStyle/>
                    <a:p>
                      <a:r>
                        <a:rPr lang="en-CA" sz="1800" dirty="0" smtClean="0"/>
                        <a:t>.15</a:t>
                      </a:r>
                      <a:endParaRPr lang="en-CA" sz="1800" dirty="0"/>
                    </a:p>
                  </a:txBody>
                  <a:tcPr marT="45711" marB="45711"/>
                </a:tc>
                <a:tc>
                  <a:txBody>
                    <a:bodyPr/>
                    <a:lstStyle/>
                    <a:p>
                      <a:r>
                        <a:rPr lang="en-CA" sz="1800" dirty="0" smtClean="0"/>
                        <a:t>.48</a:t>
                      </a:r>
                      <a:endParaRPr lang="en-CA" sz="1800" dirty="0"/>
                    </a:p>
                  </a:txBody>
                  <a:tcPr marT="45711" marB="45711"/>
                </a:tc>
                <a:tc>
                  <a:txBody>
                    <a:bodyPr/>
                    <a:lstStyle/>
                    <a:p>
                      <a:r>
                        <a:rPr lang="en-CA" sz="1800" dirty="0" smtClean="0"/>
                        <a:t>.33</a:t>
                      </a:r>
                      <a:endParaRPr lang="en-CA" sz="1800" dirty="0"/>
                    </a:p>
                  </a:txBody>
                  <a:tcPr marT="45711" marB="45711"/>
                </a:tc>
                <a:tc>
                  <a:txBody>
                    <a:bodyPr/>
                    <a:lstStyle/>
                    <a:p>
                      <a:r>
                        <a:rPr lang="en-CA" sz="1800" dirty="0" smtClean="0"/>
                        <a:t>.39</a:t>
                      </a:r>
                      <a:endParaRPr lang="en-CA" sz="1800" dirty="0"/>
                    </a:p>
                  </a:txBody>
                  <a:tcPr marT="45711" marB="45711"/>
                </a:tc>
                <a:tc>
                  <a:txBody>
                    <a:bodyPr/>
                    <a:lstStyle/>
                    <a:p>
                      <a:r>
                        <a:rPr lang="en-CA" sz="1800" dirty="0" smtClean="0"/>
                        <a:t>.59</a:t>
                      </a:r>
                      <a:endParaRPr lang="en-CA" sz="1800" dirty="0"/>
                    </a:p>
                  </a:txBody>
                  <a:tcPr marT="45711" marB="45711"/>
                </a:tc>
                <a:tc>
                  <a:txBody>
                    <a:bodyPr/>
                    <a:lstStyle/>
                    <a:p>
                      <a:r>
                        <a:rPr lang="en-CA" sz="1800" dirty="0" smtClean="0"/>
                        <a:t>54.89</a:t>
                      </a:r>
                      <a:endParaRPr lang="en-CA" sz="1800" dirty="0"/>
                    </a:p>
                  </a:txBody>
                  <a:tcPr marT="45711" marB="45711"/>
                </a:tc>
              </a:tr>
              <a:tr h="370769">
                <a:tc>
                  <a:txBody>
                    <a:bodyPr/>
                    <a:lstStyle/>
                    <a:p>
                      <a:r>
                        <a:rPr lang="en-CA" sz="1800" dirty="0" err="1" smtClean="0"/>
                        <a:t>Bagg</a:t>
                      </a:r>
                      <a:endParaRPr lang="en-CA" sz="1800" dirty="0" smtClean="0"/>
                    </a:p>
                  </a:txBody>
                  <a:tcPr marT="45711" marB="45711"/>
                </a:tc>
                <a:tc>
                  <a:txBody>
                    <a:bodyPr/>
                    <a:lstStyle/>
                    <a:p>
                      <a:r>
                        <a:rPr lang="en-CA" sz="1800" dirty="0" smtClean="0"/>
                        <a:t>67.8</a:t>
                      </a:r>
                      <a:endParaRPr lang="en-CA" sz="1800" dirty="0"/>
                    </a:p>
                  </a:txBody>
                  <a:tcPr marT="45711" marB="45711"/>
                </a:tc>
                <a:tc>
                  <a:txBody>
                    <a:bodyPr/>
                    <a:lstStyle/>
                    <a:p>
                      <a:r>
                        <a:rPr lang="en-CA" sz="1800" dirty="0" smtClean="0"/>
                        <a:t>.4518</a:t>
                      </a:r>
                      <a:endParaRPr lang="en-CA" sz="1800" dirty="0"/>
                    </a:p>
                  </a:txBody>
                  <a:tcPr marT="45711" marB="45711"/>
                </a:tc>
                <a:tc>
                  <a:txBody>
                    <a:bodyPr/>
                    <a:lstStyle/>
                    <a:p>
                      <a:r>
                        <a:rPr lang="en-CA" sz="1800" dirty="0" smtClean="0"/>
                        <a:t>.17</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.17</a:t>
                      </a:r>
                      <a:endParaRPr lang="en-CA" sz="1800" dirty="0"/>
                    </a:p>
                  </a:txBody>
                  <a:tcPr marT="45711" marB="45711"/>
                </a:tc>
                <a:tc>
                  <a:txBody>
                    <a:bodyPr/>
                    <a:lstStyle/>
                    <a:p>
                      <a:r>
                        <a:rPr lang="en-CA" sz="1800" dirty="0" smtClean="0"/>
                        <a:t>.23</a:t>
                      </a:r>
                      <a:endParaRPr lang="en-CA" sz="1800" dirty="0"/>
                    </a:p>
                  </a:txBody>
                  <a:tcPr marT="45711" marB="45711"/>
                </a:tc>
                <a:tc>
                  <a:txBody>
                    <a:bodyPr/>
                    <a:lstStyle/>
                    <a:p>
                      <a:r>
                        <a:rPr lang="en-CA" sz="1800" dirty="0" smtClean="0"/>
                        <a:t>.63</a:t>
                      </a:r>
                      <a:endParaRPr lang="en-CA" sz="1800" dirty="0"/>
                    </a:p>
                  </a:txBody>
                  <a:tcPr marT="45711" marB="45711"/>
                </a:tc>
                <a:tc>
                  <a:txBody>
                    <a:bodyPr/>
                    <a:lstStyle/>
                    <a:p>
                      <a:r>
                        <a:rPr lang="en-CA" sz="1800" dirty="0" smtClean="0"/>
                        <a:t>11.30</a:t>
                      </a:r>
                      <a:endParaRPr lang="en-CA" sz="1800" dirty="0"/>
                    </a:p>
                  </a:txBody>
                  <a:tcPr marT="45711" marB="45711"/>
                </a:tc>
              </a:tr>
              <a:tr h="370769">
                <a:tc>
                  <a:txBody>
                    <a:bodyPr/>
                    <a:lstStyle/>
                    <a:p>
                      <a:r>
                        <a:rPr lang="en-CA" sz="1800" dirty="0" smtClean="0"/>
                        <a:t>Boost</a:t>
                      </a:r>
                      <a:endParaRPr lang="en-CA" sz="1800" dirty="0"/>
                    </a:p>
                  </a:txBody>
                  <a:tcPr marT="45711" marB="45711"/>
                </a:tc>
                <a:tc>
                  <a:txBody>
                    <a:bodyPr/>
                    <a:lstStyle/>
                    <a:p>
                      <a:r>
                        <a:rPr lang="en-CA" sz="1800" dirty="0" smtClean="0"/>
                        <a:t>70.3</a:t>
                      </a:r>
                      <a:endParaRPr lang="en-CA" sz="1800" dirty="0"/>
                    </a:p>
                  </a:txBody>
                  <a:tcPr marT="45711" marB="45711"/>
                </a:tc>
                <a:tc>
                  <a:txBody>
                    <a:bodyPr/>
                    <a:lstStyle/>
                    <a:p>
                      <a:r>
                        <a:rPr lang="en-CA" sz="1800" dirty="0" smtClean="0"/>
                        <a:t>.4329</a:t>
                      </a:r>
                      <a:endParaRPr lang="en-CA" sz="1800" dirty="0"/>
                    </a:p>
                  </a:txBody>
                  <a:tcPr marT="45711" marB="45711"/>
                </a:tc>
                <a:tc>
                  <a:txBody>
                    <a:bodyPr/>
                    <a:lstStyle/>
                    <a:p>
                      <a:r>
                        <a:rPr lang="en-CA" sz="1800" dirty="0" smtClean="0"/>
                        <a:t>.42</a:t>
                      </a:r>
                      <a:endParaRPr lang="en-CA" sz="1800" dirty="0"/>
                    </a:p>
                  </a:txBody>
                  <a:tcPr marT="45711" marB="45711"/>
                </a:tc>
                <a:tc>
                  <a:txBody>
                    <a:bodyPr/>
                    <a:lstStyle/>
                    <a:p>
                      <a:r>
                        <a:rPr lang="en-CA" sz="1800" dirty="0" smtClean="0"/>
                        <a:t>.18</a:t>
                      </a:r>
                      <a:endParaRPr lang="en-CA" sz="1800" dirty="0"/>
                    </a:p>
                  </a:txBody>
                  <a:tcPr marT="45711" marB="45711"/>
                </a:tc>
                <a:tc>
                  <a:txBody>
                    <a:bodyPr/>
                    <a:lstStyle/>
                    <a:p>
                      <a:r>
                        <a:rPr lang="en-CA" sz="1800" dirty="0" smtClean="0"/>
                        <a:t>.5</a:t>
                      </a:r>
                      <a:endParaRPr lang="en-CA" sz="1800" dirty="0"/>
                    </a:p>
                  </a:txBody>
                  <a:tcPr marT="45711" marB="45711"/>
                </a:tc>
                <a:tc>
                  <a:txBody>
                    <a:bodyPr/>
                    <a:lstStyle/>
                    <a:p>
                      <a:r>
                        <a:rPr lang="en-CA" sz="1800" dirty="0" smtClean="0"/>
                        <a:t>.42</a:t>
                      </a:r>
                      <a:endParaRPr lang="en-CA" sz="1800" dirty="0"/>
                    </a:p>
                  </a:txBody>
                  <a:tcPr marT="45711" marB="45711"/>
                </a:tc>
                <a:tc>
                  <a:txBody>
                    <a:bodyPr/>
                    <a:lstStyle/>
                    <a:p>
                      <a:r>
                        <a:rPr lang="en-CA" sz="1800" dirty="0" smtClean="0"/>
                        <a:t>.46</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34.48</a:t>
                      </a:r>
                      <a:endParaRPr lang="en-CA" sz="1800" dirty="0"/>
                    </a:p>
                  </a:txBody>
                  <a:tcPr marT="45711" marB="45711"/>
                </a:tc>
              </a:tr>
              <a:tr h="370769">
                <a:tc>
                  <a:txBody>
                    <a:bodyPr/>
                    <a:lstStyle/>
                    <a:p>
                      <a:r>
                        <a:rPr lang="en-CA" sz="1800" dirty="0" err="1" smtClean="0"/>
                        <a:t>RanF</a:t>
                      </a:r>
                      <a:endParaRPr lang="en-CA" sz="1800" dirty="0"/>
                    </a:p>
                  </a:txBody>
                  <a:tcPr marT="45711" marB="45711"/>
                </a:tc>
                <a:tc>
                  <a:txBody>
                    <a:bodyPr/>
                    <a:lstStyle/>
                    <a:p>
                      <a:r>
                        <a:rPr lang="en-CA" sz="1800" dirty="0" smtClean="0"/>
                        <a:t>69.23</a:t>
                      </a:r>
                      <a:endParaRPr lang="en-CA" sz="1800" dirty="0"/>
                    </a:p>
                  </a:txBody>
                  <a:tcPr marT="45711" marB="45711"/>
                </a:tc>
                <a:tc>
                  <a:txBody>
                    <a:bodyPr/>
                    <a:lstStyle/>
                    <a:p>
                      <a:r>
                        <a:rPr lang="en-CA" sz="1800" dirty="0" smtClean="0"/>
                        <a:t>.47</a:t>
                      </a:r>
                      <a:endParaRPr lang="en-CA" sz="1800" dirty="0"/>
                    </a:p>
                  </a:txBody>
                  <a:tcPr marT="45711" marB="45711"/>
                </a:tc>
                <a:tc>
                  <a:txBody>
                    <a:bodyPr/>
                    <a:lstStyle/>
                    <a:p>
                      <a:r>
                        <a:rPr lang="en-CA" sz="1800" dirty="0" smtClean="0"/>
                        <a:t>.33</a:t>
                      </a:r>
                      <a:endParaRPr lang="en-CA" sz="1800" dirty="0"/>
                    </a:p>
                  </a:txBody>
                  <a:tcPr marT="45711" marB="45711"/>
                </a:tc>
                <a:tc>
                  <a:txBody>
                    <a:bodyPr/>
                    <a:lstStyle/>
                    <a:p>
                      <a:r>
                        <a:rPr lang="en-CA" sz="1800" dirty="0" smtClean="0"/>
                        <a:t>.15</a:t>
                      </a:r>
                      <a:endParaRPr lang="en-CA" sz="1800" dirty="0"/>
                    </a:p>
                  </a:txBody>
                  <a:tcPr marT="45711" marB="45711"/>
                </a:tc>
                <a:tc>
                  <a:txBody>
                    <a:bodyPr/>
                    <a:lstStyle/>
                    <a:p>
                      <a:r>
                        <a:rPr lang="en-CA" sz="1800" dirty="0" smtClean="0"/>
                        <a:t>.48</a:t>
                      </a:r>
                      <a:endParaRPr lang="en-CA" sz="1800" dirty="0"/>
                    </a:p>
                  </a:txBody>
                  <a:tcPr marT="45711" marB="45711"/>
                </a:tc>
                <a:tc>
                  <a:txBody>
                    <a:bodyPr/>
                    <a:lstStyle/>
                    <a:p>
                      <a:r>
                        <a:rPr lang="en-CA" sz="1800" dirty="0" smtClean="0"/>
                        <a:t>.33</a:t>
                      </a:r>
                      <a:endParaRPr lang="en-CA" sz="1800" dirty="0"/>
                    </a:p>
                  </a:txBody>
                  <a:tcPr marT="45711" marB="45711"/>
                </a:tc>
                <a:tc>
                  <a:txBody>
                    <a:bodyPr/>
                    <a:lstStyle/>
                    <a:p>
                      <a:r>
                        <a:rPr lang="en-CA" sz="1800" dirty="0" smtClean="0"/>
                        <a:t>.39</a:t>
                      </a:r>
                      <a:endParaRPr lang="en-CA" sz="1800" dirty="0"/>
                    </a:p>
                  </a:txBody>
                  <a:tcPr marT="45711" marB="45711"/>
                </a:tc>
                <a:tc>
                  <a:txBody>
                    <a:bodyPr/>
                    <a:lstStyle/>
                    <a:p>
                      <a:r>
                        <a:rPr lang="en-CA" sz="1800" dirty="0" smtClean="0"/>
                        <a:t>.63</a:t>
                      </a:r>
                      <a:endParaRPr lang="en-CA" sz="1800" dirty="0"/>
                    </a:p>
                  </a:txBody>
                  <a:tcPr marT="45711" marB="45711"/>
                </a:tc>
                <a:tc>
                  <a:txBody>
                    <a:bodyPr/>
                    <a:lstStyle/>
                    <a:p>
                      <a:r>
                        <a:rPr lang="en-CA" sz="1800" dirty="0" smtClean="0"/>
                        <a:t>20.78</a:t>
                      </a:r>
                      <a:endParaRPr lang="en-CA" sz="1800" dirty="0"/>
                    </a:p>
                  </a:txBody>
                  <a:tcPr marT="45711" marB="45711"/>
                </a:tc>
              </a:tr>
            </a:tbl>
          </a:graphicData>
        </a:graphic>
      </p:graphicFrame>
      <p:sp>
        <p:nvSpPr>
          <p:cNvPr id="4" name="Slide Number Placeholder 3"/>
          <p:cNvSpPr>
            <a:spLocks noGrp="1"/>
          </p:cNvSpPr>
          <p:nvPr>
            <p:ph type="sldNum" sz="quarter" idx="12"/>
          </p:nvPr>
        </p:nvSpPr>
        <p:spPr/>
        <p:txBody>
          <a:bodyPr/>
          <a:lstStyle/>
          <a:p>
            <a:pPr>
              <a:defRPr/>
            </a:pPr>
            <a:fld id="{FF38FC4A-12B7-462A-8B7F-F3DD7D68ABB3}" type="slidenum">
              <a:rPr lang="en-CA" smtClean="0"/>
              <a:pPr>
                <a:defRPr/>
              </a:pPr>
              <a:t>10</a:t>
            </a:fld>
            <a:endParaRPr lang="en-CA"/>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547E305F-AFD2-4326-B480-5E0A7697E26F}" type="slidenum">
              <a:rPr lang="en-US"/>
              <a:pPr>
                <a:defRPr/>
              </a:pPr>
              <a:t>100</a:t>
            </a:fld>
            <a:endParaRPr lang="en-US"/>
          </a:p>
        </p:txBody>
      </p:sp>
      <p:sp>
        <p:nvSpPr>
          <p:cNvPr id="136197" name="Rectangle 5"/>
          <p:cNvSpPr>
            <a:spLocks noGrp="1" noChangeArrowheads="1"/>
          </p:cNvSpPr>
          <p:nvPr>
            <p:ph type="title"/>
          </p:nvPr>
        </p:nvSpPr>
        <p:spPr>
          <a:xfrm>
            <a:off x="395536" y="260648"/>
            <a:ext cx="8229600" cy="1143000"/>
          </a:xfrm>
        </p:spPr>
        <p:txBody>
          <a:bodyPr/>
          <a:lstStyle/>
          <a:p>
            <a:pPr eaLnBrk="1" hangingPunct="1">
              <a:defRPr/>
            </a:pPr>
            <a:r>
              <a:rPr lang="en-US" dirty="0" smtClean="0"/>
              <a:t>Our Experimental Framework V</a:t>
            </a:r>
          </a:p>
        </p:txBody>
      </p:sp>
      <p:sp>
        <p:nvSpPr>
          <p:cNvPr id="136199" name="Rectangle 7"/>
          <p:cNvSpPr>
            <a:spLocks noGrp="1" noChangeArrowheads="1"/>
          </p:cNvSpPr>
          <p:nvPr>
            <p:ph type="body" sz="half" idx="1"/>
          </p:nvPr>
        </p:nvSpPr>
        <p:spPr>
          <a:xfrm>
            <a:off x="0" y="2133600"/>
            <a:ext cx="4038600" cy="4530725"/>
          </a:xfrm>
        </p:spPr>
        <p:txBody>
          <a:bodyPr/>
          <a:lstStyle/>
          <a:p>
            <a:pPr eaLnBrk="1" hangingPunct="1">
              <a:defRPr/>
            </a:pPr>
            <a:r>
              <a:rPr lang="en-US" sz="2400" smtClean="0"/>
              <a:t>Class Distribution, or</a:t>
            </a:r>
          </a:p>
          <a:p>
            <a:pPr eaLnBrk="1" hangingPunct="1">
              <a:buFont typeface="Wingdings" pitchFamily="2" charset="2"/>
              <a:buNone/>
              <a:defRPr/>
            </a:pPr>
            <a:r>
              <a:rPr lang="en-US" sz="2400" smtClean="0"/>
              <a:t>    probability of normal remission as a function       of age, severity of the       flu symptoms and       general health. When        two lines appear, the discontinuous one        applies to instances         with poor social status</a:t>
            </a:r>
          </a:p>
        </p:txBody>
      </p:sp>
      <p:pic>
        <p:nvPicPr>
          <p:cNvPr id="37893" name="Picture 4" descr="LabelFi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352800" y="1524000"/>
            <a:ext cx="5553075" cy="45307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3901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pPr eaLnBrk="1" hangingPunct="1">
              <a:defRPr/>
            </a:pPr>
            <a:r>
              <a:rPr lang="en-CA" dirty="0" smtClean="0"/>
              <a:t>Experimental Set Up</a:t>
            </a:r>
          </a:p>
        </p:txBody>
      </p:sp>
      <p:sp>
        <p:nvSpPr>
          <p:cNvPr id="3" name="Content Placeholder 2"/>
          <p:cNvSpPr>
            <a:spLocks noGrp="1"/>
          </p:cNvSpPr>
          <p:nvPr>
            <p:ph idx="1"/>
          </p:nvPr>
        </p:nvSpPr>
        <p:spPr>
          <a:xfrm>
            <a:off x="457200" y="1447800"/>
            <a:ext cx="8229600" cy="4530725"/>
          </a:xfrm>
        </p:spPr>
        <p:txBody>
          <a:bodyPr/>
          <a:lstStyle/>
          <a:p>
            <a:pPr eaLnBrk="1" hangingPunct="1">
              <a:defRPr/>
            </a:pPr>
            <a:r>
              <a:rPr lang="en-CA" dirty="0" smtClean="0"/>
              <a:t>We compared two pairs of simple/complex classifiers: 1R/Decision Tree and Simple </a:t>
            </a:r>
            <a:r>
              <a:rPr lang="en-CA" dirty="0" err="1" smtClean="0"/>
              <a:t>Perceptron</a:t>
            </a:r>
            <a:r>
              <a:rPr lang="en-CA" dirty="0" smtClean="0"/>
              <a:t>/Multi-Layer </a:t>
            </a:r>
            <a:r>
              <a:rPr lang="en-CA" dirty="0" err="1" smtClean="0"/>
              <a:t>Perceptron</a:t>
            </a:r>
            <a:endParaRPr lang="en-CA" dirty="0" smtClean="0"/>
          </a:p>
          <a:p>
            <a:pPr eaLnBrk="1" hangingPunct="1">
              <a:defRPr/>
            </a:pPr>
            <a:r>
              <a:rPr lang="en-CA" dirty="0" smtClean="0"/>
              <a:t>We looked at three situations:</a:t>
            </a:r>
          </a:p>
          <a:p>
            <a:pPr lvl="1" eaLnBrk="1" hangingPunct="1">
              <a:defRPr/>
            </a:pPr>
            <a:r>
              <a:rPr lang="en-CA" dirty="0" smtClean="0"/>
              <a:t>Population drifts with full representation</a:t>
            </a:r>
          </a:p>
          <a:p>
            <a:pPr lvl="1" eaLnBrk="1" hangingPunct="1">
              <a:defRPr/>
            </a:pPr>
            <a:r>
              <a:rPr lang="en-CA" dirty="0" smtClean="0"/>
              <a:t>Population drifts with some cases not represented</a:t>
            </a:r>
          </a:p>
          <a:p>
            <a:pPr lvl="1" eaLnBrk="1" hangingPunct="1">
              <a:defRPr/>
            </a:pPr>
            <a:r>
              <a:rPr lang="en-CA" dirty="0" smtClean="0"/>
              <a:t>Concept drifts</a:t>
            </a:r>
          </a:p>
          <a:p>
            <a:pPr eaLnBrk="1" hangingPunct="1">
              <a:defRPr/>
            </a:pPr>
            <a:r>
              <a:rPr lang="en-CA" dirty="0" smtClean="0"/>
              <a:t>We studied the performance deterioration that occurs when going from no drift to one of the three types of drifts above.</a:t>
            </a:r>
          </a:p>
        </p:txBody>
      </p:sp>
      <p:sp>
        <p:nvSpPr>
          <p:cNvPr id="4" name="Slide Number Placeholder 3"/>
          <p:cNvSpPr>
            <a:spLocks noGrp="1"/>
          </p:cNvSpPr>
          <p:nvPr>
            <p:ph type="sldNum" sz="quarter" idx="12"/>
          </p:nvPr>
        </p:nvSpPr>
        <p:spPr/>
        <p:txBody>
          <a:bodyPr/>
          <a:lstStyle/>
          <a:p>
            <a:pPr>
              <a:defRPr/>
            </a:pPr>
            <a:fld id="{C9E30C6A-BFF9-42BF-9339-F2771E244790}" type="slidenum">
              <a:rPr lang="en-US"/>
              <a:pPr>
                <a:defRPr/>
              </a:pPr>
              <a:t>101</a:t>
            </a:fld>
            <a:endParaRPr lang="en-US"/>
          </a:p>
        </p:txBody>
      </p:sp>
    </p:spTree>
    <p:extLst>
      <p:ext uri="{BB962C8B-B14F-4D97-AF65-F5344CB8AC3E}">
        <p14:creationId xmlns:p14="http://schemas.microsoft.com/office/powerpoint/2010/main" val="20508461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5045F9D-EC9E-4034-A99B-ADDCAC7771D3}" type="slidenum">
              <a:rPr lang="en-US"/>
              <a:pPr>
                <a:defRPr/>
              </a:pPr>
              <a:t>102</a:t>
            </a:fld>
            <a:endParaRPr lang="en-US"/>
          </a:p>
        </p:txBody>
      </p:sp>
      <p:sp>
        <p:nvSpPr>
          <p:cNvPr id="140290" name="Rectangle 2"/>
          <p:cNvSpPr>
            <a:spLocks noGrp="1" noChangeArrowheads="1"/>
          </p:cNvSpPr>
          <p:nvPr>
            <p:ph type="title"/>
          </p:nvPr>
        </p:nvSpPr>
        <p:spPr/>
        <p:txBody>
          <a:bodyPr/>
          <a:lstStyle/>
          <a:p>
            <a:pPr eaLnBrk="1" hangingPunct="1">
              <a:defRPr/>
            </a:pPr>
            <a:r>
              <a:rPr lang="en-US" smtClean="0"/>
              <a:t>Changes to the Testing Set I</a:t>
            </a:r>
          </a:p>
        </p:txBody>
      </p:sp>
      <p:sp>
        <p:nvSpPr>
          <p:cNvPr id="140291" name="Rectangle 3"/>
          <p:cNvSpPr>
            <a:spLocks noGrp="1" noChangeArrowheads="1"/>
          </p:cNvSpPr>
          <p:nvPr>
            <p:ph type="body" idx="1"/>
          </p:nvPr>
        </p:nvSpPr>
        <p:spPr/>
        <p:txBody>
          <a:bodyPr/>
          <a:lstStyle/>
          <a:p>
            <a:pPr eaLnBrk="1" hangingPunct="1">
              <a:lnSpc>
                <a:spcPct val="80000"/>
              </a:lnSpc>
              <a:defRPr/>
            </a:pPr>
            <a:r>
              <a:rPr lang="en-US" sz="2800" smtClean="0"/>
              <a:t>Population Drifts with full representation:</a:t>
            </a:r>
          </a:p>
          <a:p>
            <a:pPr lvl="1" eaLnBrk="1" hangingPunct="1">
              <a:lnSpc>
                <a:spcPct val="80000"/>
              </a:lnSpc>
              <a:defRPr/>
            </a:pPr>
            <a:r>
              <a:rPr lang="en-US" sz="2400" smtClean="0"/>
              <a:t>Developing Population (DP): high birth and death rates.</a:t>
            </a:r>
          </a:p>
          <a:p>
            <a:pPr lvl="1" eaLnBrk="1" hangingPunct="1">
              <a:lnSpc>
                <a:spcPct val="80000"/>
              </a:lnSpc>
              <a:defRPr/>
            </a:pPr>
            <a:r>
              <a:rPr lang="en-US" sz="2400" smtClean="0"/>
              <a:t>Zero Growth Population (ZGP): Similar birth and death rates.</a:t>
            </a:r>
          </a:p>
          <a:p>
            <a:pPr lvl="1" eaLnBrk="1" hangingPunct="1">
              <a:lnSpc>
                <a:spcPct val="80000"/>
              </a:lnSpc>
              <a:defRPr/>
            </a:pPr>
            <a:r>
              <a:rPr lang="en-US" sz="2400" smtClean="0"/>
              <a:t>Season changes (NGP/W): Winter: Flu symptoms get stronger</a:t>
            </a:r>
          </a:p>
          <a:p>
            <a:pPr lvl="1" eaLnBrk="1" hangingPunct="1">
              <a:lnSpc>
                <a:spcPct val="80000"/>
              </a:lnSpc>
              <a:defRPr/>
            </a:pPr>
            <a:r>
              <a:rPr lang="en-US" sz="2400" smtClean="0"/>
              <a:t>Season changes (NGP/SW): Soft Winter: Flu Symptoms get milder</a:t>
            </a:r>
          </a:p>
          <a:p>
            <a:pPr lvl="1" eaLnBrk="1" hangingPunct="1">
              <a:lnSpc>
                <a:spcPct val="80000"/>
              </a:lnSpc>
              <a:defRPr/>
            </a:pPr>
            <a:r>
              <a:rPr lang="en-US" sz="2400" smtClean="0"/>
              <a:t>Season changes (NGP/DW): Drastic Winter: Flu Symptoms get stronger and general health declines</a:t>
            </a:r>
          </a:p>
          <a:p>
            <a:pPr lvl="1" eaLnBrk="1" hangingPunct="1">
              <a:lnSpc>
                <a:spcPct val="80000"/>
              </a:lnSpc>
              <a:defRPr/>
            </a:pPr>
            <a:r>
              <a:rPr lang="en-US" sz="2400" smtClean="0"/>
              <a:t>Population is much poorer (NGP/P)</a:t>
            </a:r>
          </a:p>
          <a:p>
            <a:pPr lvl="1" eaLnBrk="1" hangingPunct="1">
              <a:lnSpc>
                <a:spcPct val="80000"/>
              </a:lnSpc>
              <a:defRPr/>
            </a:pPr>
            <a:r>
              <a:rPr lang="en-US" sz="2400" smtClean="0"/>
              <a:t>Population is much poorer and the winter is trastic (NGP/P+DW)</a:t>
            </a:r>
          </a:p>
        </p:txBody>
      </p:sp>
    </p:spTree>
    <p:extLst>
      <p:ext uri="{BB962C8B-B14F-4D97-AF65-F5344CB8AC3E}">
        <p14:creationId xmlns:p14="http://schemas.microsoft.com/office/powerpoint/2010/main" val="188120043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E355BC5-9D0D-4DBB-B438-C42BF7E1DC73}" type="slidenum">
              <a:rPr lang="en-US"/>
              <a:pPr>
                <a:defRPr/>
              </a:pPr>
              <a:t>103</a:t>
            </a:fld>
            <a:endParaRPr lang="en-US"/>
          </a:p>
        </p:txBody>
      </p:sp>
      <p:sp>
        <p:nvSpPr>
          <p:cNvPr id="141314" name="Rectangle 2"/>
          <p:cNvSpPr>
            <a:spLocks noGrp="1" noChangeArrowheads="1"/>
          </p:cNvSpPr>
          <p:nvPr>
            <p:ph type="title"/>
          </p:nvPr>
        </p:nvSpPr>
        <p:spPr>
          <a:xfrm>
            <a:off x="467544" y="476672"/>
            <a:ext cx="8229600" cy="1143000"/>
          </a:xfrm>
        </p:spPr>
        <p:txBody>
          <a:bodyPr/>
          <a:lstStyle/>
          <a:p>
            <a:pPr eaLnBrk="1" hangingPunct="1">
              <a:defRPr/>
            </a:pPr>
            <a:r>
              <a:rPr lang="en-US" dirty="0" smtClean="0"/>
              <a:t>Changes to the Testing Set II</a:t>
            </a:r>
          </a:p>
        </p:txBody>
      </p:sp>
      <p:sp>
        <p:nvSpPr>
          <p:cNvPr id="141315" name="Rectangle 3"/>
          <p:cNvSpPr>
            <a:spLocks noGrp="1" noChangeArrowheads="1"/>
          </p:cNvSpPr>
          <p:nvPr>
            <p:ph type="body" idx="1"/>
          </p:nvPr>
        </p:nvSpPr>
        <p:spPr/>
        <p:txBody>
          <a:bodyPr/>
          <a:lstStyle/>
          <a:p>
            <a:pPr eaLnBrk="1" hangingPunct="1">
              <a:lnSpc>
                <a:spcPct val="90000"/>
              </a:lnSpc>
              <a:defRPr/>
            </a:pPr>
            <a:r>
              <a:rPr lang="en-US" smtClean="0"/>
              <a:t>Population Drifts with Non-Represented cases</a:t>
            </a:r>
          </a:p>
          <a:p>
            <a:pPr lvl="1" eaLnBrk="1" hangingPunct="1">
              <a:lnSpc>
                <a:spcPct val="90000"/>
              </a:lnSpc>
              <a:defRPr/>
            </a:pPr>
            <a:r>
              <a:rPr lang="en-US" smtClean="0"/>
              <a:t>We considered several situations where one or two population groups are not represented.</a:t>
            </a:r>
          </a:p>
          <a:p>
            <a:pPr eaLnBrk="1" hangingPunct="1">
              <a:lnSpc>
                <a:spcPct val="90000"/>
              </a:lnSpc>
              <a:defRPr/>
            </a:pPr>
            <a:r>
              <a:rPr lang="en-US" smtClean="0"/>
              <a:t>Class Definition Changes:</a:t>
            </a:r>
          </a:p>
          <a:p>
            <a:pPr lvl="1" eaLnBrk="1" hangingPunct="1">
              <a:lnSpc>
                <a:spcPct val="90000"/>
              </a:lnSpc>
              <a:defRPr/>
            </a:pPr>
            <a:r>
              <a:rPr lang="en-US" smtClean="0"/>
              <a:t>More Complications (MC): the probability of normal remission decreases for certain ages, social statuses and flu symptoms.</a:t>
            </a:r>
          </a:p>
          <a:p>
            <a:pPr lvl="1" eaLnBrk="1" hangingPunct="1">
              <a:lnSpc>
                <a:spcPct val="90000"/>
              </a:lnSpc>
              <a:defRPr/>
            </a:pPr>
            <a:r>
              <a:rPr lang="en-US" smtClean="0"/>
              <a:t>Fewer Complications (FC): the age group for which the probability of normal remission is high is widened.</a:t>
            </a:r>
          </a:p>
        </p:txBody>
      </p:sp>
    </p:spTree>
    <p:extLst>
      <p:ext uri="{BB962C8B-B14F-4D97-AF65-F5344CB8AC3E}">
        <p14:creationId xmlns:p14="http://schemas.microsoft.com/office/powerpoint/2010/main" val="324873972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2C2D6B9-D720-432D-947E-1017FD8EC949}" type="slidenum">
              <a:rPr lang="en-US"/>
              <a:pPr>
                <a:defRPr/>
              </a:pPr>
              <a:t>104</a:t>
            </a:fld>
            <a:endParaRPr lang="en-US"/>
          </a:p>
        </p:txBody>
      </p:sp>
      <p:sp>
        <p:nvSpPr>
          <p:cNvPr id="147458" name="Rectangle 2"/>
          <p:cNvSpPr>
            <a:spLocks noGrp="1" noChangeArrowheads="1"/>
          </p:cNvSpPr>
          <p:nvPr>
            <p:ph type="title"/>
          </p:nvPr>
        </p:nvSpPr>
        <p:spPr>
          <a:xfrm>
            <a:off x="467544" y="548680"/>
            <a:ext cx="8229600" cy="1143000"/>
          </a:xfrm>
        </p:spPr>
        <p:txBody>
          <a:bodyPr/>
          <a:lstStyle/>
          <a:p>
            <a:pPr eaLnBrk="1" hangingPunct="1">
              <a:defRPr/>
            </a:pPr>
            <a:r>
              <a:rPr lang="en-US" dirty="0" smtClean="0"/>
              <a:t>Evaluation Measure</a:t>
            </a:r>
          </a:p>
        </p:txBody>
      </p:sp>
      <p:sp>
        <p:nvSpPr>
          <p:cNvPr id="147459" name="Rectangle 3"/>
          <p:cNvSpPr>
            <a:spLocks noGrp="1" noChangeArrowheads="1"/>
          </p:cNvSpPr>
          <p:nvPr>
            <p:ph type="body" idx="1"/>
          </p:nvPr>
        </p:nvSpPr>
        <p:spPr/>
        <p:txBody>
          <a:bodyPr/>
          <a:lstStyle/>
          <a:p>
            <a:pPr eaLnBrk="1" hangingPunct="1">
              <a:lnSpc>
                <a:spcPct val="80000"/>
              </a:lnSpc>
              <a:defRPr/>
            </a:pPr>
            <a:r>
              <a:rPr lang="en-US" sz="2800" smtClean="0"/>
              <a:t>In order to measure the changes in performance caused by environmental changes, we introduce a new metric, called </a:t>
            </a:r>
            <a:r>
              <a:rPr lang="en-US" sz="2800" b="1" i="1" smtClean="0"/>
              <a:t>performance Deterioration (pD),</a:t>
            </a:r>
            <a:r>
              <a:rPr lang="en-US" sz="2800" smtClean="0"/>
              <a:t> defined as follows:</a:t>
            </a:r>
          </a:p>
          <a:p>
            <a:pPr eaLnBrk="1" hangingPunct="1">
              <a:lnSpc>
                <a:spcPct val="80000"/>
              </a:lnSpc>
              <a:buFont typeface="Wingdings" pitchFamily="2" charset="2"/>
              <a:buNone/>
              <a:defRPr/>
            </a:pPr>
            <a:r>
              <a:rPr lang="en-US" sz="2800" smtClean="0"/>
              <a:t>                   E</a:t>
            </a:r>
            <a:r>
              <a:rPr lang="en-US" sz="2800" baseline="-25000" smtClean="0"/>
              <a:t>test</a:t>
            </a:r>
            <a:r>
              <a:rPr lang="en-US" sz="2800" smtClean="0"/>
              <a:t> – E</a:t>
            </a:r>
            <a:r>
              <a:rPr lang="en-US" sz="2800" baseline="-25000" smtClean="0"/>
              <a:t>ideal</a:t>
            </a:r>
            <a:r>
              <a:rPr lang="en-US" sz="2800" smtClean="0"/>
              <a:t> ,    if E</a:t>
            </a:r>
            <a:r>
              <a:rPr lang="en-US" sz="2800" baseline="-25000" smtClean="0"/>
              <a:t>test</a:t>
            </a:r>
            <a:r>
              <a:rPr lang="en-US" sz="2800" smtClean="0"/>
              <a:t> &lt;= E</a:t>
            </a:r>
            <a:r>
              <a:rPr lang="en-US" sz="2800" baseline="-25000" smtClean="0"/>
              <a:t>0</a:t>
            </a:r>
          </a:p>
          <a:p>
            <a:pPr eaLnBrk="1" hangingPunct="1">
              <a:lnSpc>
                <a:spcPct val="80000"/>
              </a:lnSpc>
              <a:buFont typeface="Wingdings" pitchFamily="2" charset="2"/>
              <a:buNone/>
              <a:defRPr/>
            </a:pPr>
            <a:r>
              <a:rPr lang="en-US" sz="2800" smtClean="0"/>
              <a:t>     pD =         E</a:t>
            </a:r>
            <a:r>
              <a:rPr lang="en-US" sz="2800" baseline="-25000" smtClean="0"/>
              <a:t>0 </a:t>
            </a:r>
            <a:r>
              <a:rPr lang="en-US" sz="2800" smtClean="0"/>
              <a:t>– E</a:t>
            </a:r>
            <a:r>
              <a:rPr lang="en-US" sz="2800" baseline="-25000" smtClean="0"/>
              <a:t>ideal </a:t>
            </a:r>
            <a:endParaRPr lang="en-US" sz="2800" smtClean="0"/>
          </a:p>
          <a:p>
            <a:pPr eaLnBrk="1" hangingPunct="1">
              <a:lnSpc>
                <a:spcPct val="80000"/>
              </a:lnSpc>
              <a:buFont typeface="Wingdings" pitchFamily="2" charset="2"/>
              <a:buNone/>
              <a:defRPr/>
            </a:pPr>
            <a:r>
              <a:rPr lang="en-US" sz="2800" smtClean="0"/>
              <a:t>                   1,                     Otherwise</a:t>
            </a:r>
          </a:p>
          <a:p>
            <a:pPr eaLnBrk="1" hangingPunct="1">
              <a:lnSpc>
                <a:spcPct val="80000"/>
              </a:lnSpc>
              <a:buFont typeface="Wingdings" pitchFamily="2" charset="2"/>
              <a:buNone/>
              <a:defRPr/>
            </a:pPr>
            <a:r>
              <a:rPr lang="en-US" sz="2800" smtClean="0"/>
              <a:t>   With E</a:t>
            </a:r>
            <a:r>
              <a:rPr lang="en-US" sz="2800" baseline="-25000" smtClean="0"/>
              <a:t>0</a:t>
            </a:r>
            <a:r>
              <a:rPr lang="en-US" sz="2800" smtClean="0"/>
              <a:t> representing the error rate of the trivial classifier, E</a:t>
            </a:r>
            <a:r>
              <a:rPr lang="en-US" sz="2800" baseline="-25000" smtClean="0"/>
              <a:t>test</a:t>
            </a:r>
            <a:r>
              <a:rPr lang="en-US" sz="2800" smtClean="0"/>
              <a:t> is the classifier’s error rate on the test set, and  E</a:t>
            </a:r>
            <a:r>
              <a:rPr lang="en-US" sz="2800" baseline="-25000" smtClean="0"/>
              <a:t>ideal</a:t>
            </a:r>
            <a:r>
              <a:rPr lang="en-US" sz="2800" smtClean="0"/>
              <a:t> is the classifier’s error rate when trained and tested on data abiding by the same distribution.</a:t>
            </a:r>
          </a:p>
        </p:txBody>
      </p:sp>
      <p:sp>
        <p:nvSpPr>
          <p:cNvPr id="41989" name="AutoShape 4"/>
          <p:cNvSpPr>
            <a:spLocks/>
          </p:cNvSpPr>
          <p:nvPr/>
        </p:nvSpPr>
        <p:spPr bwMode="auto">
          <a:xfrm>
            <a:off x="1981200" y="3124200"/>
            <a:ext cx="76200" cy="1219200"/>
          </a:xfrm>
          <a:prstGeom prst="leftBrace">
            <a:avLst>
              <a:gd name="adj1" fmla="val 13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41990" name="Line 5"/>
          <p:cNvSpPr>
            <a:spLocks noChangeShapeType="1"/>
          </p:cNvSpPr>
          <p:nvPr/>
        </p:nvSpPr>
        <p:spPr bwMode="auto">
          <a:xfrm>
            <a:off x="2209800" y="3505200"/>
            <a:ext cx="167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408784194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25D2A50-F29A-400A-8108-3EF2F420A018}" type="slidenum">
              <a:rPr lang="en-US"/>
              <a:pPr>
                <a:defRPr/>
              </a:pPr>
              <a:t>105</a:t>
            </a:fld>
            <a:endParaRPr lang="en-US"/>
          </a:p>
        </p:txBody>
      </p:sp>
      <p:sp>
        <p:nvSpPr>
          <p:cNvPr id="142338" name="Rectangle 2"/>
          <p:cNvSpPr>
            <a:spLocks noGrp="1" noChangeArrowheads="1"/>
          </p:cNvSpPr>
          <p:nvPr>
            <p:ph type="title"/>
          </p:nvPr>
        </p:nvSpPr>
        <p:spPr>
          <a:xfrm>
            <a:off x="0" y="0"/>
            <a:ext cx="9144000" cy="1143000"/>
          </a:xfrm>
        </p:spPr>
        <p:txBody>
          <a:bodyPr/>
          <a:lstStyle/>
          <a:p>
            <a:pPr eaLnBrk="1" hangingPunct="1">
              <a:defRPr/>
            </a:pPr>
            <a:r>
              <a:rPr lang="en-US" sz="4000" dirty="0" smtClean="0"/>
              <a:t>Results I: Population Drifts with Full Representation</a:t>
            </a:r>
          </a:p>
        </p:txBody>
      </p:sp>
      <p:pic>
        <p:nvPicPr>
          <p:cNvPr id="4301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219200"/>
            <a:ext cx="8229600" cy="4530725"/>
          </a:xfrm>
        </p:spPr>
      </p:pic>
      <p:sp>
        <p:nvSpPr>
          <p:cNvPr id="43013" name="Text Box 5"/>
          <p:cNvSpPr txBox="1">
            <a:spLocks noChangeArrowheads="1"/>
          </p:cNvSpPr>
          <p:nvPr/>
        </p:nvSpPr>
        <p:spPr bwMode="auto">
          <a:xfrm>
            <a:off x="0" y="5670550"/>
            <a:ext cx="78057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a:t>Verification of our hypotheses:</a:t>
            </a:r>
          </a:p>
          <a:p>
            <a:r>
              <a:rPr lang="en-US" sz="2400"/>
              <a:t>	(a) A drop in performance is observed by all classifiers</a:t>
            </a:r>
          </a:p>
          <a:p>
            <a:r>
              <a:rPr lang="en-US" sz="2400"/>
              <a:t>	(b) Simpler classifiers suffer much more.</a:t>
            </a:r>
          </a:p>
        </p:txBody>
      </p:sp>
    </p:spTree>
    <p:extLst>
      <p:ext uri="{BB962C8B-B14F-4D97-AF65-F5344CB8AC3E}">
        <p14:creationId xmlns:p14="http://schemas.microsoft.com/office/powerpoint/2010/main" val="73110134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81E74AC-F135-4501-9812-E194C47559E1}" type="slidenum">
              <a:rPr lang="en-US"/>
              <a:pPr>
                <a:defRPr/>
              </a:pPr>
              <a:t>106</a:t>
            </a:fld>
            <a:endParaRPr lang="en-US"/>
          </a:p>
        </p:txBody>
      </p:sp>
      <p:sp>
        <p:nvSpPr>
          <p:cNvPr id="143362" name="Rectangle 2"/>
          <p:cNvSpPr>
            <a:spLocks noGrp="1" noChangeArrowheads="1"/>
          </p:cNvSpPr>
          <p:nvPr>
            <p:ph type="title"/>
          </p:nvPr>
        </p:nvSpPr>
        <p:spPr>
          <a:xfrm>
            <a:off x="457200" y="0"/>
            <a:ext cx="8229600" cy="1143000"/>
          </a:xfrm>
        </p:spPr>
        <p:txBody>
          <a:bodyPr/>
          <a:lstStyle/>
          <a:p>
            <a:pPr eaLnBrk="1" hangingPunct="1">
              <a:defRPr/>
            </a:pPr>
            <a:r>
              <a:rPr lang="en-US" sz="4000" smtClean="0"/>
              <a:t>Results II: Population Drifts with Non-Represented Cases</a:t>
            </a:r>
          </a:p>
        </p:txBody>
      </p:sp>
      <p:pic>
        <p:nvPicPr>
          <p:cNvPr id="44036"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219200"/>
            <a:ext cx="8229600" cy="4530725"/>
          </a:xfrm>
        </p:spPr>
      </p:pic>
      <p:sp>
        <p:nvSpPr>
          <p:cNvPr id="44037" name="Text Box 4"/>
          <p:cNvSpPr txBox="1">
            <a:spLocks noChangeArrowheads="1"/>
          </p:cNvSpPr>
          <p:nvPr/>
        </p:nvSpPr>
        <p:spPr bwMode="auto">
          <a:xfrm>
            <a:off x="0" y="5670550"/>
            <a:ext cx="78057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a:t>Verification of our hypotheses:</a:t>
            </a:r>
          </a:p>
          <a:p>
            <a:r>
              <a:rPr lang="en-US" sz="2400"/>
              <a:t>	(a) A drop in performance is observed by all classifiers</a:t>
            </a:r>
          </a:p>
          <a:p>
            <a:r>
              <a:rPr lang="en-US" sz="2400"/>
              <a:t>	(b) Simpler classifiers suffer slightly more.</a:t>
            </a:r>
          </a:p>
        </p:txBody>
      </p:sp>
    </p:spTree>
    <p:extLst>
      <p:ext uri="{BB962C8B-B14F-4D97-AF65-F5344CB8AC3E}">
        <p14:creationId xmlns:p14="http://schemas.microsoft.com/office/powerpoint/2010/main" val="270331715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5047353-B1DB-4530-95E3-51933D1E80BB}" type="slidenum">
              <a:rPr lang="en-US"/>
              <a:pPr>
                <a:defRPr/>
              </a:pPr>
              <a:t>107</a:t>
            </a:fld>
            <a:endParaRPr lang="en-US"/>
          </a:p>
        </p:txBody>
      </p:sp>
      <p:sp>
        <p:nvSpPr>
          <p:cNvPr id="144386" name="Rectangle 2"/>
          <p:cNvSpPr>
            <a:spLocks noGrp="1" noChangeArrowheads="1"/>
          </p:cNvSpPr>
          <p:nvPr>
            <p:ph type="title"/>
          </p:nvPr>
        </p:nvSpPr>
        <p:spPr>
          <a:xfrm>
            <a:off x="0" y="0"/>
            <a:ext cx="9144000" cy="685800"/>
          </a:xfrm>
        </p:spPr>
        <p:txBody>
          <a:bodyPr/>
          <a:lstStyle/>
          <a:p>
            <a:pPr eaLnBrk="1" hangingPunct="1">
              <a:defRPr/>
            </a:pPr>
            <a:r>
              <a:rPr lang="en-US" sz="4000" smtClean="0"/>
              <a:t>Results III: Class Definition Changes</a:t>
            </a:r>
          </a:p>
        </p:txBody>
      </p:sp>
      <p:pic>
        <p:nvPicPr>
          <p:cNvPr id="45060"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762000"/>
            <a:ext cx="8229600" cy="4530725"/>
          </a:xfrm>
        </p:spPr>
      </p:pic>
      <p:sp>
        <p:nvSpPr>
          <p:cNvPr id="45061" name="Text Box 4"/>
          <p:cNvSpPr txBox="1">
            <a:spLocks noChangeArrowheads="1"/>
          </p:cNvSpPr>
          <p:nvPr/>
        </p:nvSpPr>
        <p:spPr bwMode="auto">
          <a:xfrm>
            <a:off x="441325" y="59817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p>
        </p:txBody>
      </p:sp>
      <p:sp>
        <p:nvSpPr>
          <p:cNvPr id="45062" name="Text Box 5"/>
          <p:cNvSpPr txBox="1">
            <a:spLocks noChangeArrowheads="1"/>
          </p:cNvSpPr>
          <p:nvPr/>
        </p:nvSpPr>
        <p:spPr bwMode="auto">
          <a:xfrm>
            <a:off x="0" y="5305425"/>
            <a:ext cx="92249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a:t>Verification of our hypotheses:</a:t>
            </a:r>
          </a:p>
          <a:p>
            <a:r>
              <a:rPr lang="en-US" sz="2400"/>
              <a:t>	(a) A drop in performance is observed by all classifiers</a:t>
            </a:r>
          </a:p>
          <a:p>
            <a:r>
              <a:rPr lang="en-US" sz="2400"/>
              <a:t>	(b) Simpler classifiers don’t necessarily suffer more than complex </a:t>
            </a:r>
          </a:p>
          <a:p>
            <a:r>
              <a:rPr lang="en-US" sz="2400"/>
              <a:t>                  ones. (SimpleNN does not. 1R does)</a:t>
            </a:r>
          </a:p>
        </p:txBody>
      </p:sp>
    </p:spTree>
    <p:extLst>
      <p:ext uri="{BB962C8B-B14F-4D97-AF65-F5344CB8AC3E}">
        <p14:creationId xmlns:p14="http://schemas.microsoft.com/office/powerpoint/2010/main" val="202487770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7E19076-3045-4A7D-A698-B41B8299A9BD}" type="slidenum">
              <a:rPr lang="en-US"/>
              <a:pPr>
                <a:defRPr/>
              </a:pPr>
              <a:t>108</a:t>
            </a:fld>
            <a:endParaRPr lang="en-US"/>
          </a:p>
        </p:txBody>
      </p:sp>
      <p:sp>
        <p:nvSpPr>
          <p:cNvPr id="145410" name="Rectangle 2"/>
          <p:cNvSpPr>
            <a:spLocks noGrp="1" noChangeArrowheads="1"/>
          </p:cNvSpPr>
          <p:nvPr>
            <p:ph type="title"/>
          </p:nvPr>
        </p:nvSpPr>
        <p:spPr>
          <a:xfrm>
            <a:off x="467544" y="260648"/>
            <a:ext cx="8229600" cy="1143000"/>
          </a:xfrm>
        </p:spPr>
        <p:txBody>
          <a:bodyPr/>
          <a:lstStyle/>
          <a:p>
            <a:pPr eaLnBrk="1" hangingPunct="1">
              <a:defRPr/>
            </a:pPr>
            <a:r>
              <a:rPr lang="en-US" dirty="0" smtClean="0"/>
              <a:t>Summary</a:t>
            </a:r>
          </a:p>
        </p:txBody>
      </p:sp>
      <p:sp>
        <p:nvSpPr>
          <p:cNvPr id="145411" name="Rectangle 3"/>
          <p:cNvSpPr>
            <a:spLocks noGrp="1" noChangeArrowheads="1"/>
          </p:cNvSpPr>
          <p:nvPr>
            <p:ph type="body" idx="1"/>
          </p:nvPr>
        </p:nvSpPr>
        <p:spPr>
          <a:xfrm>
            <a:off x="323528" y="1700808"/>
            <a:ext cx="8640960" cy="4248472"/>
          </a:xfrm>
        </p:spPr>
        <p:txBody>
          <a:bodyPr/>
          <a:lstStyle/>
          <a:p>
            <a:pPr eaLnBrk="1" hangingPunct="1">
              <a:lnSpc>
                <a:spcPct val="90000"/>
              </a:lnSpc>
              <a:defRPr/>
            </a:pPr>
            <a:r>
              <a:rPr lang="en-US" sz="2400" dirty="0" smtClean="0"/>
              <a:t>Our results show that the trend hypothesized by David Hand does happen in some cases, but does not happen in others.</a:t>
            </a:r>
          </a:p>
          <a:p>
            <a:pPr eaLnBrk="1" hangingPunct="1">
              <a:lnSpc>
                <a:spcPct val="90000"/>
              </a:lnSpc>
              <a:defRPr/>
            </a:pPr>
            <a:r>
              <a:rPr lang="en-US" sz="2400" dirty="0" smtClean="0"/>
              <a:t>In all cases, however, complex classifiers that generally obtain lower error rates in the original scenario (with no changing conditions) remain the best choice since their performance remains higher than that of the simple classifiers even though their performance deterioration are sometimes equivalent.</a:t>
            </a:r>
          </a:p>
          <a:p>
            <a:pPr eaLnBrk="1" hangingPunct="1">
              <a:lnSpc>
                <a:spcPct val="90000"/>
              </a:lnSpc>
              <a:defRPr/>
            </a:pPr>
            <a:r>
              <a:rPr lang="en-US" sz="2400" dirty="0" smtClean="0"/>
              <a:t>Given the dearth of data sets representing changing environments, none of the results we present here could have been obtained had we not generated artificial though realistic data sets simulating various conditions.</a:t>
            </a:r>
          </a:p>
        </p:txBody>
      </p:sp>
    </p:spTree>
    <p:extLst>
      <p:ext uri="{BB962C8B-B14F-4D97-AF65-F5344CB8AC3E}">
        <p14:creationId xmlns:p14="http://schemas.microsoft.com/office/powerpoint/2010/main" val="130384465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20BFE10-3B33-43B3-B498-3853FCFA9068}" type="slidenum">
              <a:rPr lang="en-US"/>
              <a:pPr>
                <a:defRPr/>
              </a:pPr>
              <a:t>109</a:t>
            </a:fld>
            <a:endParaRPr lang="en-US"/>
          </a:p>
        </p:txBody>
      </p:sp>
      <p:sp>
        <p:nvSpPr>
          <p:cNvPr id="146434" name="Rectangle 2"/>
          <p:cNvSpPr>
            <a:spLocks noGrp="1" noChangeArrowheads="1"/>
          </p:cNvSpPr>
          <p:nvPr>
            <p:ph type="title"/>
          </p:nvPr>
        </p:nvSpPr>
        <p:spPr/>
        <p:txBody>
          <a:bodyPr/>
          <a:lstStyle/>
          <a:p>
            <a:pPr eaLnBrk="1" hangingPunct="1">
              <a:defRPr/>
            </a:pPr>
            <a:r>
              <a:rPr lang="en-US" dirty="0" smtClean="0"/>
              <a:t>Future Work</a:t>
            </a:r>
          </a:p>
        </p:txBody>
      </p:sp>
      <p:sp>
        <p:nvSpPr>
          <p:cNvPr id="146435" name="Rectangle 3"/>
          <p:cNvSpPr>
            <a:spLocks noGrp="1" noChangeArrowheads="1"/>
          </p:cNvSpPr>
          <p:nvPr>
            <p:ph type="body" idx="1"/>
          </p:nvPr>
        </p:nvSpPr>
        <p:spPr/>
        <p:txBody>
          <a:bodyPr/>
          <a:lstStyle/>
          <a:p>
            <a:pPr eaLnBrk="1" hangingPunct="1">
              <a:defRPr/>
            </a:pPr>
            <a:r>
              <a:rPr lang="en-US" smtClean="0"/>
              <a:t>Develop a systematic way to generate realistic artificial data sets that could replace, or, at least, supplement the UCI domains.</a:t>
            </a:r>
          </a:p>
          <a:p>
            <a:pPr eaLnBrk="1" hangingPunct="1">
              <a:defRPr/>
            </a:pPr>
            <a:r>
              <a:rPr lang="en-US" smtClean="0"/>
              <a:t>Find a way to verify the realistic nature of these data sets.</a:t>
            </a:r>
          </a:p>
          <a:p>
            <a:pPr eaLnBrk="1" hangingPunct="1">
              <a:defRPr/>
            </a:pPr>
            <a:r>
              <a:rPr lang="en-US" smtClean="0"/>
              <a:t>Rather than generate data sets from intuition as we’ve done it here, start from actual real-world data sets and expand them artificially.</a:t>
            </a:r>
          </a:p>
        </p:txBody>
      </p:sp>
    </p:spTree>
    <p:extLst>
      <p:ext uri="{BB962C8B-B14F-4D97-AF65-F5344CB8AC3E}">
        <p14:creationId xmlns:p14="http://schemas.microsoft.com/office/powerpoint/2010/main" val="3484160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536" y="980728"/>
            <a:ext cx="8229600" cy="1143000"/>
          </a:xfrm>
        </p:spPr>
        <p:txBody>
          <a:bodyPr/>
          <a:lstStyle/>
          <a:p>
            <a:r>
              <a:rPr lang="en-CA" dirty="0" smtClean="0"/>
              <a:t>Which Classifier is better?</a:t>
            </a:r>
            <a:br>
              <a:rPr lang="en-CA" dirty="0" smtClean="0"/>
            </a:br>
            <a:r>
              <a:rPr lang="en-CA" sz="3600" dirty="0" smtClean="0"/>
              <a:t>Ranking the results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1829580"/>
              </p:ext>
            </p:extLst>
          </p:nvPr>
        </p:nvGraphicFramePr>
        <p:xfrm>
          <a:off x="323528" y="2492896"/>
          <a:ext cx="8229600" cy="3336921"/>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769">
                <a:tc>
                  <a:txBody>
                    <a:bodyPr/>
                    <a:lstStyle/>
                    <a:p>
                      <a:r>
                        <a:rPr lang="en-CA" sz="1800" dirty="0" err="1" smtClean="0"/>
                        <a:t>Algo</a:t>
                      </a:r>
                      <a:endParaRPr lang="en-CA" sz="1800" dirty="0"/>
                    </a:p>
                  </a:txBody>
                  <a:tcPr marT="45711" marB="45711"/>
                </a:tc>
                <a:tc>
                  <a:txBody>
                    <a:bodyPr/>
                    <a:lstStyle/>
                    <a:p>
                      <a:r>
                        <a:rPr lang="en-CA" sz="1800" dirty="0" err="1" smtClean="0"/>
                        <a:t>Acc</a:t>
                      </a:r>
                      <a:endParaRPr lang="en-CA" sz="1800" dirty="0"/>
                    </a:p>
                  </a:txBody>
                  <a:tcPr marT="45711" marB="45711"/>
                </a:tc>
                <a:tc>
                  <a:txBody>
                    <a:bodyPr/>
                    <a:lstStyle/>
                    <a:p>
                      <a:r>
                        <a:rPr lang="en-CA" sz="1800" dirty="0" smtClean="0"/>
                        <a:t>RMSE</a:t>
                      </a:r>
                      <a:endParaRPr lang="en-CA" sz="1800" dirty="0"/>
                    </a:p>
                  </a:txBody>
                  <a:tcPr marT="45711" marB="45711"/>
                </a:tc>
                <a:tc>
                  <a:txBody>
                    <a:bodyPr/>
                    <a:lstStyle/>
                    <a:p>
                      <a:r>
                        <a:rPr lang="en-CA" sz="1800" dirty="0" smtClean="0"/>
                        <a:t>TPR</a:t>
                      </a:r>
                      <a:endParaRPr lang="en-CA" sz="1800" dirty="0"/>
                    </a:p>
                  </a:txBody>
                  <a:tcPr marT="45711" marB="45711"/>
                </a:tc>
                <a:tc>
                  <a:txBody>
                    <a:bodyPr/>
                    <a:lstStyle/>
                    <a:p>
                      <a:r>
                        <a:rPr lang="en-CA" sz="1800" dirty="0" smtClean="0"/>
                        <a:t>FPR</a:t>
                      </a:r>
                      <a:endParaRPr lang="en-CA" sz="1800" dirty="0"/>
                    </a:p>
                  </a:txBody>
                  <a:tcPr marT="45711" marB="45711"/>
                </a:tc>
                <a:tc>
                  <a:txBody>
                    <a:bodyPr/>
                    <a:lstStyle/>
                    <a:p>
                      <a:r>
                        <a:rPr lang="en-CA" sz="1800" dirty="0" err="1" smtClean="0"/>
                        <a:t>Prec</a:t>
                      </a:r>
                      <a:endParaRPr lang="en-CA" sz="1800" dirty="0"/>
                    </a:p>
                  </a:txBody>
                  <a:tcPr marT="45711" marB="45711"/>
                </a:tc>
                <a:tc>
                  <a:txBody>
                    <a:bodyPr/>
                    <a:lstStyle/>
                    <a:p>
                      <a:r>
                        <a:rPr lang="en-CA" sz="1800" dirty="0" smtClean="0"/>
                        <a:t>Rec</a:t>
                      </a:r>
                      <a:endParaRPr lang="en-CA" sz="1800" dirty="0"/>
                    </a:p>
                  </a:txBody>
                  <a:tcPr marT="45711" marB="45711"/>
                </a:tc>
                <a:tc>
                  <a:txBody>
                    <a:bodyPr/>
                    <a:lstStyle/>
                    <a:p>
                      <a:r>
                        <a:rPr lang="en-CA" sz="1800" dirty="0" smtClean="0"/>
                        <a:t>F</a:t>
                      </a:r>
                      <a:endParaRPr lang="en-CA" sz="1800" dirty="0"/>
                    </a:p>
                  </a:txBody>
                  <a:tcPr marT="45711" marB="45711"/>
                </a:tc>
                <a:tc>
                  <a:txBody>
                    <a:bodyPr/>
                    <a:lstStyle/>
                    <a:p>
                      <a:r>
                        <a:rPr lang="en-CA" sz="1800" dirty="0" smtClean="0"/>
                        <a:t>AUC</a:t>
                      </a:r>
                      <a:endParaRPr lang="en-CA" sz="1800" dirty="0"/>
                    </a:p>
                  </a:txBody>
                  <a:tcPr marT="45711" marB="45711"/>
                </a:tc>
                <a:tc>
                  <a:txBody>
                    <a:bodyPr/>
                    <a:lstStyle/>
                    <a:p>
                      <a:r>
                        <a:rPr lang="en-CA" sz="1800" dirty="0" smtClean="0"/>
                        <a:t>Info</a:t>
                      </a:r>
                      <a:r>
                        <a:rPr lang="en-CA" sz="1800" baseline="0" dirty="0" smtClean="0"/>
                        <a:t> S</a:t>
                      </a:r>
                      <a:endParaRPr lang="en-CA" sz="1800" dirty="0"/>
                    </a:p>
                  </a:txBody>
                  <a:tcPr marT="45711" marB="45711"/>
                </a:tc>
              </a:tr>
              <a:tr h="370769">
                <a:tc>
                  <a:txBody>
                    <a:bodyPr/>
                    <a:lstStyle/>
                    <a:p>
                      <a:r>
                        <a:rPr lang="en-CA" sz="1800" dirty="0" smtClean="0"/>
                        <a:t>NB</a:t>
                      </a:r>
                    </a:p>
                  </a:txBody>
                  <a:tcPr marT="45711" marB="45711"/>
                </a:tc>
                <a:tc>
                  <a:txBody>
                    <a:bodyPr/>
                    <a:lstStyle/>
                    <a:p>
                      <a:r>
                        <a:rPr lang="en-CA" sz="1800" dirty="0" smtClean="0"/>
                        <a:t>3</a:t>
                      </a:r>
                      <a:endParaRPr lang="en-CA" sz="1800" dirty="0"/>
                    </a:p>
                  </a:txBody>
                  <a:tcPr marT="45711" marB="45711"/>
                </a:tc>
                <a:tc>
                  <a:txBody>
                    <a:bodyPr/>
                    <a:lstStyle/>
                    <a:p>
                      <a:r>
                        <a:rPr lang="en-CA" sz="1800" dirty="0" smtClean="0"/>
                        <a:t>5</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3</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2</a:t>
                      </a:r>
                      <a:endParaRPr lang="en-CA" sz="1800" dirty="0"/>
                    </a:p>
                  </a:txBody>
                  <a:tcPr marT="45711" marB="45711"/>
                </a:tc>
              </a:tr>
              <a:tr h="370769">
                <a:tc>
                  <a:txBody>
                    <a:bodyPr/>
                    <a:lstStyle/>
                    <a:p>
                      <a:r>
                        <a:rPr lang="en-CA" sz="1800" dirty="0" smtClean="0"/>
                        <a:t>C4.5</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5</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5</a:t>
                      </a:r>
                      <a:endParaRPr lang="en-CA" sz="1800" dirty="0"/>
                    </a:p>
                  </a:txBody>
                  <a:tcPr marT="45711" marB="45711"/>
                </a:tc>
              </a:tr>
              <a:tr h="370769">
                <a:tc>
                  <a:txBody>
                    <a:bodyPr/>
                    <a:lstStyle/>
                    <a:p>
                      <a:r>
                        <a:rPr lang="en-CA" sz="1800" dirty="0" smtClean="0"/>
                        <a:t>3NN</a:t>
                      </a:r>
                      <a:endParaRPr lang="en-CA" sz="1800" dirty="0"/>
                    </a:p>
                  </a:txBody>
                  <a:tcPr marT="45711" marB="45711"/>
                </a:tc>
                <a:tc>
                  <a:txBody>
                    <a:bodyPr/>
                    <a:lstStyle/>
                    <a:p>
                      <a:r>
                        <a:rPr lang="en-CA" sz="1800" dirty="0" smtClean="0"/>
                        <a:t>2</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6</a:t>
                      </a:r>
                      <a:endParaRPr lang="en-CA" sz="1800" dirty="0"/>
                    </a:p>
                  </a:txBody>
                  <a:tcPr marT="45711" marB="45711"/>
                </a:tc>
                <a:tc>
                  <a:txBody>
                    <a:bodyPr/>
                    <a:lstStyle/>
                    <a:p>
                      <a:r>
                        <a:rPr lang="en-CA" sz="1800" dirty="0" smtClean="0"/>
                        <a:t>2</a:t>
                      </a:r>
                      <a:endParaRPr lang="en-CA" sz="1800" dirty="0"/>
                    </a:p>
                  </a:txBody>
                  <a:tcPr marT="45711" marB="45711"/>
                </a:tc>
                <a:tc>
                  <a:txBody>
                    <a:bodyPr/>
                    <a:lstStyle/>
                    <a:p>
                      <a:r>
                        <a:rPr lang="en-CA" sz="1800" dirty="0" smtClean="0"/>
                        <a:t>2</a:t>
                      </a:r>
                      <a:endParaRPr lang="en-CA" sz="1800" dirty="0"/>
                    </a:p>
                  </a:txBody>
                  <a:tcPr marT="45711" marB="45711"/>
                </a:tc>
                <a:tc>
                  <a:txBody>
                    <a:bodyPr/>
                    <a:lstStyle/>
                    <a:p>
                      <a:r>
                        <a:rPr lang="en-CA" sz="1800" dirty="0" smtClean="0"/>
                        <a:t>6</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3</a:t>
                      </a:r>
                      <a:endParaRPr lang="en-CA" sz="1800" dirty="0"/>
                    </a:p>
                  </a:txBody>
                  <a:tcPr marT="45711" marB="45711"/>
                </a:tc>
                <a:tc>
                  <a:txBody>
                    <a:bodyPr/>
                    <a:lstStyle/>
                    <a:p>
                      <a:r>
                        <a:rPr lang="en-CA" sz="1800" dirty="0" smtClean="0"/>
                        <a:t>3</a:t>
                      </a:r>
                      <a:endParaRPr lang="en-CA" sz="1800" dirty="0"/>
                    </a:p>
                  </a:txBody>
                  <a:tcPr marT="45711" marB="45711"/>
                </a:tc>
              </a:tr>
              <a:tr h="370769">
                <a:tc>
                  <a:txBody>
                    <a:bodyPr/>
                    <a:lstStyle/>
                    <a:p>
                      <a:r>
                        <a:rPr lang="en-CA" sz="1800" dirty="0" err="1" smtClean="0"/>
                        <a:t>Ripp</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3</a:t>
                      </a:r>
                      <a:endParaRPr lang="en-CA" sz="1800" dirty="0"/>
                    </a:p>
                  </a:txBody>
                  <a:tcPr marT="45711" marB="45711"/>
                </a:tc>
                <a:tc>
                  <a:txBody>
                    <a:bodyPr/>
                    <a:lstStyle/>
                    <a:p>
                      <a:r>
                        <a:rPr lang="en-CA" sz="1800" dirty="0" smtClean="0"/>
                        <a:t>3</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3</a:t>
                      </a:r>
                      <a:endParaRPr lang="en-CA" sz="1800" dirty="0"/>
                    </a:p>
                  </a:txBody>
                  <a:tcPr marT="45711" marB="45711"/>
                </a:tc>
                <a:tc>
                  <a:txBody>
                    <a:bodyPr/>
                    <a:lstStyle/>
                    <a:p>
                      <a:r>
                        <a:rPr lang="en-CA" sz="1800" dirty="0" smtClean="0"/>
                        <a:t>3</a:t>
                      </a:r>
                      <a:endParaRPr lang="en-CA" sz="1800" dirty="0"/>
                    </a:p>
                  </a:txBody>
                  <a:tcPr marT="45711" marB="45711"/>
                </a:tc>
                <a:tc>
                  <a:txBody>
                    <a:bodyPr/>
                    <a:lstStyle/>
                    <a:p>
                      <a:r>
                        <a:rPr lang="en-CA" sz="1800" dirty="0" smtClean="0"/>
                        <a:t>6</a:t>
                      </a:r>
                      <a:endParaRPr lang="en-CA" sz="1800" dirty="0"/>
                    </a:p>
                  </a:txBody>
                  <a:tcPr marT="45711" marB="45711"/>
                </a:tc>
                <a:tc>
                  <a:txBody>
                    <a:bodyPr/>
                    <a:lstStyle/>
                    <a:p>
                      <a:r>
                        <a:rPr lang="en-CA" sz="1800" dirty="0" smtClean="0"/>
                        <a:t>6</a:t>
                      </a:r>
                      <a:endParaRPr lang="en-CA" sz="1800" dirty="0"/>
                    </a:p>
                  </a:txBody>
                  <a:tcPr marT="45711" marB="45711"/>
                </a:tc>
              </a:tr>
              <a:tr h="370769">
                <a:tc>
                  <a:txBody>
                    <a:bodyPr/>
                    <a:lstStyle/>
                    <a:p>
                      <a:r>
                        <a:rPr lang="en-CA" sz="1800" dirty="0" smtClean="0"/>
                        <a:t>SVM</a:t>
                      </a:r>
                      <a:endParaRPr lang="en-CA" sz="1800" dirty="0"/>
                    </a:p>
                  </a:txBody>
                  <a:tcPr marT="45711" marB="45711"/>
                </a:tc>
                <a:tc>
                  <a:txBody>
                    <a:bodyPr/>
                    <a:lstStyle/>
                    <a:p>
                      <a:r>
                        <a:rPr lang="en-CA" sz="1800" dirty="0" smtClean="0"/>
                        <a:t>6</a:t>
                      </a:r>
                      <a:endParaRPr lang="en-CA" sz="1800" dirty="0"/>
                    </a:p>
                  </a:txBody>
                  <a:tcPr marT="45711" marB="45711"/>
                </a:tc>
                <a:tc>
                  <a:txBody>
                    <a:bodyPr/>
                    <a:lstStyle/>
                    <a:p>
                      <a:r>
                        <a:rPr lang="en-CA" sz="1800" dirty="0" smtClean="0"/>
                        <a:t>8</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5</a:t>
                      </a:r>
                      <a:endParaRPr lang="en-CA" sz="1800" dirty="0"/>
                    </a:p>
                  </a:txBody>
                  <a:tcPr marT="45711" marB="45711"/>
                </a:tc>
                <a:tc>
                  <a:txBody>
                    <a:bodyPr/>
                    <a:lstStyle/>
                    <a:p>
                      <a:r>
                        <a:rPr lang="en-CA" sz="1800" dirty="0" smtClean="0"/>
                        <a:t>5</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6</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1</a:t>
                      </a:r>
                      <a:endParaRPr lang="en-CA" sz="1800" dirty="0"/>
                    </a:p>
                  </a:txBody>
                  <a:tcPr marT="45711" marB="45711"/>
                </a:tc>
              </a:tr>
              <a:tr h="370769">
                <a:tc>
                  <a:txBody>
                    <a:bodyPr/>
                    <a:lstStyle/>
                    <a:p>
                      <a:r>
                        <a:rPr lang="en-CA" sz="1800" dirty="0" err="1" smtClean="0"/>
                        <a:t>Bagg</a:t>
                      </a:r>
                      <a:endParaRPr lang="en-CA" sz="1800" dirty="0" smtClean="0"/>
                    </a:p>
                  </a:txBody>
                  <a:tcPr marT="45711" marB="45711"/>
                </a:tc>
                <a:tc>
                  <a:txBody>
                    <a:bodyPr/>
                    <a:lstStyle/>
                    <a:p>
                      <a:r>
                        <a:rPr lang="en-CA" sz="1800" dirty="0" smtClean="0"/>
                        <a:t>8</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8</a:t>
                      </a:r>
                      <a:endParaRPr lang="en-CA" sz="1800" dirty="0"/>
                    </a:p>
                  </a:txBody>
                  <a:tcPr marT="45711" marB="45711"/>
                </a:tc>
                <a:tc>
                  <a:txBody>
                    <a:bodyPr/>
                    <a:lstStyle/>
                    <a:p>
                      <a:r>
                        <a:rPr lang="en-CA" sz="1800" dirty="0" smtClean="0"/>
                        <a:t>2</a:t>
                      </a:r>
                      <a:endParaRPr lang="en-CA" sz="1800" dirty="0"/>
                    </a:p>
                  </a:txBody>
                  <a:tcPr marT="45711" marB="45711"/>
                </a:tc>
                <a:tc>
                  <a:txBody>
                    <a:bodyPr/>
                    <a:lstStyle/>
                    <a:p>
                      <a:r>
                        <a:rPr lang="en-CA" sz="1800" dirty="0" smtClean="0"/>
                        <a:t>8</a:t>
                      </a:r>
                      <a:endParaRPr lang="en-CA" sz="1800" dirty="0"/>
                    </a:p>
                  </a:txBody>
                  <a:tcPr marT="45711" marB="45711"/>
                </a:tc>
                <a:tc>
                  <a:txBody>
                    <a:bodyPr/>
                    <a:lstStyle/>
                    <a:p>
                      <a:r>
                        <a:rPr lang="en-CA" sz="1800" dirty="0" smtClean="0"/>
                        <a:t>8</a:t>
                      </a:r>
                      <a:endParaRPr lang="en-CA" sz="1800" dirty="0"/>
                    </a:p>
                  </a:txBody>
                  <a:tcPr marT="45711" marB="45711"/>
                </a:tc>
                <a:tc>
                  <a:txBody>
                    <a:bodyPr/>
                    <a:lstStyle/>
                    <a:p>
                      <a:r>
                        <a:rPr lang="en-CA" sz="1800" dirty="0" smtClean="0"/>
                        <a:t>8</a:t>
                      </a:r>
                      <a:endParaRPr lang="en-CA" sz="1800" dirty="0"/>
                    </a:p>
                  </a:txBody>
                  <a:tcPr marT="45711" marB="45711"/>
                </a:tc>
                <a:tc>
                  <a:txBody>
                    <a:bodyPr/>
                    <a:lstStyle/>
                    <a:p>
                      <a:r>
                        <a:rPr lang="en-CA" sz="1800" dirty="0" smtClean="0"/>
                        <a:t>3</a:t>
                      </a:r>
                      <a:endParaRPr lang="en-CA" sz="1800" dirty="0"/>
                    </a:p>
                  </a:txBody>
                  <a:tcPr marT="45711" marB="45711"/>
                </a:tc>
                <a:tc>
                  <a:txBody>
                    <a:bodyPr/>
                    <a:lstStyle/>
                    <a:p>
                      <a:r>
                        <a:rPr lang="en-CA" sz="1800" dirty="0" smtClean="0"/>
                        <a:t>8</a:t>
                      </a:r>
                      <a:endParaRPr lang="en-CA" sz="1800" dirty="0"/>
                    </a:p>
                  </a:txBody>
                  <a:tcPr marT="45711" marB="45711"/>
                </a:tc>
              </a:tr>
              <a:tr h="370769">
                <a:tc>
                  <a:txBody>
                    <a:bodyPr/>
                    <a:lstStyle/>
                    <a:p>
                      <a:r>
                        <a:rPr lang="en-CA" sz="1800" dirty="0" smtClean="0"/>
                        <a:t>Boost</a:t>
                      </a:r>
                      <a:endParaRPr lang="en-CA" sz="1800" dirty="0"/>
                    </a:p>
                  </a:txBody>
                  <a:tcPr marT="45711" marB="45711"/>
                </a:tc>
                <a:tc>
                  <a:txBody>
                    <a:bodyPr/>
                    <a:lstStyle/>
                    <a:p>
                      <a:r>
                        <a:rPr lang="en-CA" sz="1800" dirty="0" smtClean="0"/>
                        <a:t>5</a:t>
                      </a:r>
                      <a:endParaRPr lang="en-CA" sz="1800" dirty="0"/>
                    </a:p>
                  </a:txBody>
                  <a:tcPr marT="45711" marB="45711"/>
                </a:tc>
                <a:tc>
                  <a:txBody>
                    <a:bodyPr/>
                    <a:lstStyle/>
                    <a:p>
                      <a:r>
                        <a:rPr lang="en-CA" sz="1800" dirty="0" smtClean="0"/>
                        <a:t>2</a:t>
                      </a:r>
                      <a:endParaRPr lang="en-CA" sz="1800" dirty="0"/>
                    </a:p>
                  </a:txBody>
                  <a:tcPr marT="45711" marB="45711"/>
                </a:tc>
                <a:tc>
                  <a:txBody>
                    <a:bodyPr/>
                    <a:lstStyle/>
                    <a:p>
                      <a:r>
                        <a:rPr lang="en-CA" sz="1800" dirty="0" smtClean="0"/>
                        <a:t>2</a:t>
                      </a:r>
                      <a:endParaRPr lang="en-CA" sz="1800" dirty="0"/>
                    </a:p>
                  </a:txBody>
                  <a:tcPr marT="45711" marB="45711"/>
                </a:tc>
                <a:tc>
                  <a:txBody>
                    <a:bodyPr/>
                    <a:lstStyle/>
                    <a:p>
                      <a:r>
                        <a:rPr lang="en-CA" sz="1800" dirty="0" smtClean="0"/>
                        <a:t>8</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2</a:t>
                      </a:r>
                      <a:endParaRPr lang="en-CA" sz="1800" dirty="0"/>
                    </a:p>
                  </a:txBody>
                  <a:tcPr marT="45711" marB="45711"/>
                </a:tc>
                <a:tc>
                  <a:txBody>
                    <a:bodyPr/>
                    <a:lstStyle/>
                    <a:p>
                      <a:r>
                        <a:rPr lang="en-CA" sz="1800" dirty="0" smtClean="0"/>
                        <a:t>2</a:t>
                      </a:r>
                      <a:endParaRPr lang="en-CA" sz="1800" dirty="0"/>
                    </a:p>
                  </a:txBody>
                  <a:tcPr marT="45711" marB="45711"/>
                </a:tc>
                <a:tc>
                  <a:txBody>
                    <a:bodyPr/>
                    <a:lstStyle/>
                    <a:p>
                      <a:r>
                        <a:rPr lang="en-CA" sz="1800" dirty="0" smtClean="0"/>
                        <a:t>1</a:t>
                      </a:r>
                      <a:endParaRPr lang="en-CA" sz="1800" dirty="0"/>
                    </a:p>
                  </a:txBody>
                  <a:tcPr marT="45711" marB="45711"/>
                </a:tc>
                <a:tc>
                  <a:txBody>
                    <a:bodyPr/>
                    <a:lstStyle/>
                    <a:p>
                      <a:r>
                        <a:rPr lang="en-CA" sz="1800" dirty="0" smtClean="0"/>
                        <a:t>4</a:t>
                      </a:r>
                      <a:endParaRPr lang="en-CA" sz="1800" dirty="0"/>
                    </a:p>
                  </a:txBody>
                  <a:tcPr marT="45711" marB="45711"/>
                </a:tc>
              </a:tr>
              <a:tr h="370769">
                <a:tc>
                  <a:txBody>
                    <a:bodyPr/>
                    <a:lstStyle/>
                    <a:p>
                      <a:r>
                        <a:rPr lang="en-CA" sz="1800" dirty="0" err="1" smtClean="0"/>
                        <a:t>RanF</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6</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5</a:t>
                      </a:r>
                      <a:endParaRPr lang="en-CA" sz="1800" dirty="0"/>
                    </a:p>
                  </a:txBody>
                  <a:tcPr marT="45711" marB="45711"/>
                </a:tc>
                <a:tc>
                  <a:txBody>
                    <a:bodyPr/>
                    <a:lstStyle/>
                    <a:p>
                      <a:r>
                        <a:rPr lang="en-CA" sz="1800" dirty="0" smtClean="0"/>
                        <a:t>5</a:t>
                      </a:r>
                      <a:endParaRPr lang="en-CA" sz="1800" dirty="0"/>
                    </a:p>
                  </a:txBody>
                  <a:tcPr marT="45711" marB="45711"/>
                </a:tc>
                <a:tc>
                  <a:txBody>
                    <a:bodyPr/>
                    <a:lstStyle/>
                    <a:p>
                      <a:r>
                        <a:rPr lang="en-CA" sz="1800" dirty="0" smtClean="0"/>
                        <a:t>4</a:t>
                      </a:r>
                      <a:endParaRPr lang="en-CA" sz="1800" dirty="0"/>
                    </a:p>
                  </a:txBody>
                  <a:tcPr marT="45711" marB="45711"/>
                </a:tc>
                <a:tc>
                  <a:txBody>
                    <a:bodyPr/>
                    <a:lstStyle/>
                    <a:p>
                      <a:r>
                        <a:rPr lang="en-CA" sz="1800" dirty="0" smtClean="0"/>
                        <a:t>7</a:t>
                      </a:r>
                      <a:endParaRPr lang="en-CA" sz="1800" dirty="0"/>
                    </a:p>
                  </a:txBody>
                  <a:tcPr marT="45711" marB="45711"/>
                </a:tc>
                <a:tc>
                  <a:txBody>
                    <a:bodyPr/>
                    <a:lstStyle/>
                    <a:p>
                      <a:r>
                        <a:rPr lang="en-CA" sz="1800" dirty="0" smtClean="0"/>
                        <a:t>3</a:t>
                      </a:r>
                      <a:endParaRPr lang="en-CA" sz="1800" dirty="0"/>
                    </a:p>
                  </a:txBody>
                  <a:tcPr marT="45711" marB="45711"/>
                </a:tc>
                <a:tc>
                  <a:txBody>
                    <a:bodyPr/>
                    <a:lstStyle/>
                    <a:p>
                      <a:r>
                        <a:rPr lang="en-CA" sz="1800" dirty="0" smtClean="0"/>
                        <a:t>7</a:t>
                      </a:r>
                      <a:endParaRPr lang="en-CA" sz="1800" dirty="0"/>
                    </a:p>
                  </a:txBody>
                  <a:tcPr marT="45711" marB="45711"/>
                </a:tc>
              </a:tr>
            </a:tbl>
          </a:graphicData>
        </a:graphic>
      </p:graphicFrame>
      <p:sp>
        <p:nvSpPr>
          <p:cNvPr id="4" name="Slide Number Placeholder 3"/>
          <p:cNvSpPr>
            <a:spLocks noGrp="1"/>
          </p:cNvSpPr>
          <p:nvPr>
            <p:ph type="sldNum" sz="quarter" idx="12"/>
          </p:nvPr>
        </p:nvSpPr>
        <p:spPr/>
        <p:txBody>
          <a:bodyPr/>
          <a:lstStyle/>
          <a:p>
            <a:pPr>
              <a:defRPr/>
            </a:pPr>
            <a:fld id="{885949E6-340F-4908-B0C5-AEAD2C47D743}" type="slidenum">
              <a:rPr lang="en-CA" smtClean="0"/>
              <a:pPr>
                <a:defRPr/>
              </a:pPr>
              <a:t>11</a:t>
            </a:fld>
            <a:endParaRPr lang="en-CA"/>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4B3A3D3-3913-45E9-8930-4F62B6A44260}" type="slidenum">
              <a:rPr lang="en-US"/>
              <a:pPr>
                <a:defRPr/>
              </a:pPr>
              <a:t>110</a:t>
            </a:fld>
            <a:endParaRPr lang="en-US"/>
          </a:p>
        </p:txBody>
      </p:sp>
      <p:sp>
        <p:nvSpPr>
          <p:cNvPr id="87042" name="Rectangle 2"/>
          <p:cNvSpPr>
            <a:spLocks noGrp="1" noChangeArrowheads="1"/>
          </p:cNvSpPr>
          <p:nvPr>
            <p:ph type="title"/>
          </p:nvPr>
        </p:nvSpPr>
        <p:spPr>
          <a:xfrm>
            <a:off x="395536" y="260648"/>
            <a:ext cx="8229600" cy="1143000"/>
          </a:xfrm>
        </p:spPr>
        <p:txBody>
          <a:bodyPr/>
          <a:lstStyle/>
          <a:p>
            <a:pPr eaLnBrk="1" hangingPunct="1">
              <a:defRPr/>
            </a:pPr>
            <a:r>
              <a:rPr lang="en-US" dirty="0" smtClean="0"/>
              <a:t>General Conclusions </a:t>
            </a:r>
          </a:p>
        </p:txBody>
      </p:sp>
      <p:sp>
        <p:nvSpPr>
          <p:cNvPr id="87043" name="Rectangle 3"/>
          <p:cNvSpPr>
            <a:spLocks noGrp="1" noChangeArrowheads="1"/>
          </p:cNvSpPr>
          <p:nvPr>
            <p:ph type="body" idx="1"/>
          </p:nvPr>
        </p:nvSpPr>
        <p:spPr>
          <a:xfrm>
            <a:off x="467544" y="1700808"/>
            <a:ext cx="8424936" cy="5157192"/>
          </a:xfrm>
        </p:spPr>
        <p:txBody>
          <a:bodyPr/>
          <a:lstStyle/>
          <a:p>
            <a:pPr eaLnBrk="1" hangingPunct="1">
              <a:lnSpc>
                <a:spcPct val="80000"/>
              </a:lnSpc>
              <a:defRPr/>
            </a:pPr>
            <a:r>
              <a:rPr lang="en-US" sz="2800" dirty="0" smtClean="0"/>
              <a:t>A first step to improve the evaluation process in machine learning is to be more aware of the tradeoffs involved in choosing one evaluation method over another. This tutorial as well as the book I co-wrote will help researchers understand these issues more deeply.</a:t>
            </a:r>
          </a:p>
          <a:p>
            <a:pPr eaLnBrk="1" hangingPunct="1">
              <a:lnSpc>
                <a:spcPct val="80000"/>
              </a:lnSpc>
              <a:defRPr/>
            </a:pPr>
            <a:r>
              <a:rPr lang="en-US" sz="2800" dirty="0" smtClean="0"/>
              <a:t>In particular, the tutorial overviewed:</a:t>
            </a:r>
          </a:p>
          <a:p>
            <a:pPr lvl="1" eaLnBrk="1" hangingPunct="1">
              <a:lnSpc>
                <a:spcPct val="80000"/>
              </a:lnSpc>
              <a:defRPr/>
            </a:pPr>
            <a:r>
              <a:rPr lang="en-US" dirty="0" smtClean="0"/>
              <a:t>Evaluation Metrics</a:t>
            </a:r>
          </a:p>
          <a:p>
            <a:pPr lvl="1" eaLnBrk="1" hangingPunct="1">
              <a:lnSpc>
                <a:spcPct val="80000"/>
              </a:lnSpc>
              <a:defRPr/>
            </a:pPr>
            <a:r>
              <a:rPr lang="en-US" dirty="0" smtClean="0"/>
              <a:t>Statistical Tests</a:t>
            </a:r>
          </a:p>
          <a:p>
            <a:pPr lvl="1" eaLnBrk="1" hangingPunct="1">
              <a:lnSpc>
                <a:spcPct val="80000"/>
              </a:lnSpc>
              <a:defRPr/>
            </a:pPr>
            <a:r>
              <a:rPr lang="en-US" dirty="0" smtClean="0"/>
              <a:t>Re-sampling methods</a:t>
            </a:r>
          </a:p>
          <a:p>
            <a:pPr lvl="1" eaLnBrk="1" hangingPunct="1">
              <a:lnSpc>
                <a:spcPct val="80000"/>
              </a:lnSpc>
              <a:defRPr/>
            </a:pPr>
            <a:r>
              <a:rPr lang="en-US" dirty="0" smtClean="0"/>
              <a:t>Data set selection criteria</a:t>
            </a:r>
          </a:p>
          <a:p>
            <a:pPr lvl="1" eaLnBrk="1" hangingPunct="1">
              <a:lnSpc>
                <a:spcPct val="80000"/>
              </a:lnSpc>
              <a:defRPr/>
            </a:pPr>
            <a:r>
              <a:rPr lang="en-US" dirty="0" smtClean="0"/>
              <a:t>Available resources</a:t>
            </a:r>
          </a:p>
          <a:p>
            <a:pPr lvl="1" eaLnBrk="1" hangingPunct="1">
              <a:lnSpc>
                <a:spcPct val="80000"/>
              </a:lnSpc>
              <a:defRPr/>
            </a:pPr>
            <a:r>
              <a:rPr lang="en-US" dirty="0" smtClean="0"/>
              <a:t>Some recent research from our group</a:t>
            </a:r>
          </a:p>
        </p:txBody>
      </p:sp>
    </p:spTree>
    <p:extLst>
      <p:ext uri="{BB962C8B-B14F-4D97-AF65-F5344CB8AC3E}">
        <p14:creationId xmlns:p14="http://schemas.microsoft.com/office/powerpoint/2010/main" val="35256555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If you need help, advice, etc…</a:t>
            </a:r>
            <a:endParaRPr lang="en-CA" dirty="0"/>
          </a:p>
        </p:txBody>
      </p:sp>
      <p:sp>
        <p:nvSpPr>
          <p:cNvPr id="3" name="Content Placeholder 2"/>
          <p:cNvSpPr>
            <a:spLocks noGrp="1"/>
          </p:cNvSpPr>
          <p:nvPr>
            <p:ph idx="1"/>
          </p:nvPr>
        </p:nvSpPr>
        <p:spPr/>
        <p:txBody>
          <a:bodyPr/>
          <a:lstStyle/>
          <a:p>
            <a:endParaRPr lang="en-CA" dirty="0" smtClean="0"/>
          </a:p>
          <a:p>
            <a:endParaRPr lang="en-CA" dirty="0"/>
          </a:p>
          <a:p>
            <a:r>
              <a:rPr lang="en-CA" dirty="0" smtClean="0"/>
              <a:t>Please, contact me at:</a:t>
            </a:r>
          </a:p>
          <a:p>
            <a:endParaRPr lang="en-CA" dirty="0"/>
          </a:p>
          <a:p>
            <a:pPr marL="0" indent="0">
              <a:buNone/>
            </a:pPr>
            <a:r>
              <a:rPr lang="en-CA" dirty="0" smtClean="0"/>
              <a:t>			nat@site.uottawa.ca</a:t>
            </a:r>
          </a:p>
          <a:p>
            <a:endParaRPr lang="en-CA" dirty="0" smtClean="0"/>
          </a:p>
          <a:p>
            <a:r>
              <a:rPr lang="en-CA" dirty="0" smtClean="0"/>
              <a:t>Thank you for attending the workshop!!!</a:t>
            </a:r>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111</a:t>
            </a:fld>
            <a:endParaRPr lang="en-CA"/>
          </a:p>
        </p:txBody>
      </p:sp>
    </p:spTree>
    <p:extLst>
      <p:ext uri="{BB962C8B-B14F-4D97-AF65-F5344CB8AC3E}">
        <p14:creationId xmlns:p14="http://schemas.microsoft.com/office/powerpoint/2010/main" val="5918844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lstStyle/>
          <a:p>
            <a:r>
              <a:rPr lang="en-CA" dirty="0" smtClean="0"/>
              <a:t>Too many to put down here, but pp. 393-402 of the book.</a:t>
            </a:r>
          </a:p>
          <a:p>
            <a:r>
              <a:rPr lang="en-CA" dirty="0" smtClean="0"/>
              <a:t>If you want specific ones, come and see me at the end of the tutorial or send me </a:t>
            </a:r>
            <a:r>
              <a:rPr lang="en-CA" smtClean="0"/>
              <a:t>an e-mail.</a:t>
            </a:r>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112</a:t>
            </a:fld>
            <a:endParaRPr lang="en-CA"/>
          </a:p>
        </p:txBody>
      </p:sp>
    </p:spTree>
    <p:extLst>
      <p:ext uri="{BB962C8B-B14F-4D97-AF65-F5344CB8AC3E}">
        <p14:creationId xmlns:p14="http://schemas.microsoft.com/office/powerpoint/2010/main" val="347831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7544" y="548680"/>
            <a:ext cx="8229600" cy="1143000"/>
          </a:xfrm>
        </p:spPr>
        <p:txBody>
          <a:bodyPr/>
          <a:lstStyle/>
          <a:p>
            <a:r>
              <a:rPr lang="en-CA" dirty="0" smtClean="0"/>
              <a:t>What should we make of that?</a:t>
            </a:r>
          </a:p>
        </p:txBody>
      </p:sp>
      <p:sp>
        <p:nvSpPr>
          <p:cNvPr id="18435" name="Content Placeholder 2"/>
          <p:cNvSpPr>
            <a:spLocks noGrp="1"/>
          </p:cNvSpPr>
          <p:nvPr>
            <p:ph idx="1"/>
          </p:nvPr>
        </p:nvSpPr>
        <p:spPr>
          <a:xfrm>
            <a:off x="457200" y="1844675"/>
            <a:ext cx="8362950" cy="4479925"/>
          </a:xfrm>
        </p:spPr>
        <p:txBody>
          <a:bodyPr/>
          <a:lstStyle/>
          <a:p>
            <a:r>
              <a:rPr lang="en-CA" smtClean="0"/>
              <a:t>Well, for certain pairs of measures, that makes sense, since each measure focuses on a different aspect of learning. </a:t>
            </a:r>
          </a:p>
          <a:p>
            <a:pPr lvl="1"/>
            <a:r>
              <a:rPr lang="en-CA" smtClean="0"/>
              <a:t>For example, the TPR and the FPR are quite different, and often, good results on one yields bad results on the other.</a:t>
            </a:r>
          </a:p>
          <a:p>
            <a:pPr lvl="1"/>
            <a:r>
              <a:rPr lang="en-CA" smtClean="0"/>
              <a:t>Precision and Recall also seem to tradeoff each other. </a:t>
            </a:r>
          </a:p>
          <a:p>
            <a:r>
              <a:rPr lang="en-CA" smtClean="0"/>
              <a:t>How about the global measures (Acc, RMSE, the F-measure, AUC, the Information Score)? </a:t>
            </a:r>
          </a:p>
          <a:p>
            <a:pPr lvl="1"/>
            <a:r>
              <a:rPr lang="en-CA" smtClean="0"/>
              <a:t>They too disagree as they each measure different (though more difficult to pinpoint as they are composite measures) aspects of learning.</a:t>
            </a:r>
          </a:p>
        </p:txBody>
      </p:sp>
      <p:sp>
        <p:nvSpPr>
          <p:cNvPr id="4" name="Slide Number Placeholder 3"/>
          <p:cNvSpPr>
            <a:spLocks noGrp="1"/>
          </p:cNvSpPr>
          <p:nvPr>
            <p:ph type="sldNum" sz="quarter" idx="12"/>
          </p:nvPr>
        </p:nvSpPr>
        <p:spPr/>
        <p:txBody>
          <a:bodyPr/>
          <a:lstStyle/>
          <a:p>
            <a:pPr>
              <a:defRPr/>
            </a:pPr>
            <a:fld id="{B3CA2EF9-960B-4984-83DB-11B2BEFC28D9}" type="slidenum">
              <a:rPr lang="en-CA" smtClean="0"/>
              <a:pPr>
                <a:defRPr/>
              </a:pPr>
              <a:t>12</a:t>
            </a:fld>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CA" smtClean="0"/>
              <a:t>Is this a problem?</a:t>
            </a:r>
          </a:p>
        </p:txBody>
      </p:sp>
      <p:sp>
        <p:nvSpPr>
          <p:cNvPr id="19459" name="Content Placeholder 2"/>
          <p:cNvSpPr>
            <a:spLocks noGrp="1"/>
          </p:cNvSpPr>
          <p:nvPr>
            <p:ph idx="1"/>
          </p:nvPr>
        </p:nvSpPr>
        <p:spPr/>
        <p:txBody>
          <a:bodyPr/>
          <a:lstStyle/>
          <a:p>
            <a:r>
              <a:rPr lang="en-CA" smtClean="0"/>
              <a:t>It is not a problem when working on a specific application since the purposes of the application are clear and the developer knows which performance measure is best to optimize in that context.</a:t>
            </a:r>
          </a:p>
          <a:p>
            <a:r>
              <a:rPr lang="en-CA" smtClean="0"/>
              <a:t>It does become a problem, however, when the general usefulness of a new algorithm is assessed. In that case, what performance measure should be chosen?</a:t>
            </a:r>
          </a:p>
          <a:p>
            <a:pPr lvl="1"/>
            <a:r>
              <a:rPr lang="en-CA" smtClean="0"/>
              <a:t>If only one or a few measures are chosen, then it can be argued that the analysis is incomplete, and misleading.</a:t>
            </a:r>
          </a:p>
          <a:p>
            <a:pPr lvl="1"/>
            <a:r>
              <a:rPr lang="en-CA" smtClean="0"/>
              <a:t>If many measures are chosen, the results become too mitigated for any clear statement to be issued.</a:t>
            </a:r>
          </a:p>
        </p:txBody>
      </p:sp>
      <p:sp>
        <p:nvSpPr>
          <p:cNvPr id="4" name="Slide Number Placeholder 3"/>
          <p:cNvSpPr>
            <a:spLocks noGrp="1"/>
          </p:cNvSpPr>
          <p:nvPr>
            <p:ph type="sldNum" sz="quarter" idx="12"/>
          </p:nvPr>
        </p:nvSpPr>
        <p:spPr/>
        <p:txBody>
          <a:bodyPr/>
          <a:lstStyle/>
          <a:p>
            <a:pPr>
              <a:defRPr/>
            </a:pPr>
            <a:fld id="{9B309038-7EBD-47A5-BC99-ED34D3F3A7D8}" type="slidenum">
              <a:rPr lang="en-CA" smtClean="0"/>
              <a:pPr>
                <a:defRPr/>
              </a:pPr>
              <a:t>13</a:t>
            </a:fld>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CA" smtClean="0"/>
              <a:t>What to do, then?</a:t>
            </a:r>
          </a:p>
        </p:txBody>
      </p:sp>
      <p:sp>
        <p:nvSpPr>
          <p:cNvPr id="20483" name="Content Placeholder 2"/>
          <p:cNvSpPr>
            <a:spLocks noGrp="1"/>
          </p:cNvSpPr>
          <p:nvPr>
            <p:ph idx="1"/>
          </p:nvPr>
        </p:nvSpPr>
        <p:spPr>
          <a:xfrm>
            <a:off x="457200" y="1916113"/>
            <a:ext cx="8507413" cy="4408487"/>
          </a:xfrm>
        </p:spPr>
        <p:txBody>
          <a:bodyPr/>
          <a:lstStyle/>
          <a:p>
            <a:r>
              <a:rPr lang="en-CA" smtClean="0"/>
              <a:t>One suggestion which tries to balance pragmatics (getting the paper accepted!) with fairness (acknowledging the weakness of the new algorithm!) is to divide the evaluation procedure into two parts:</a:t>
            </a:r>
          </a:p>
          <a:p>
            <a:pPr lvl="1"/>
            <a:r>
              <a:rPr lang="en-CA" smtClean="0"/>
              <a:t>In the first part, choose a few important metrics on which the new method excels in order to demonstrate this new method’s worth.</a:t>
            </a:r>
          </a:p>
          <a:p>
            <a:pPr lvl="1"/>
            <a:r>
              <a:rPr lang="en-CA" smtClean="0"/>
              <a:t>In a second part, overview the results that the new method obtains on a large selection of performance measures. </a:t>
            </a:r>
          </a:p>
          <a:p>
            <a:pPr lvl="1"/>
            <a:r>
              <a:rPr lang="en-CA" sz="1800" smtClean="0"/>
              <a:t>Try to explain these observations; do not be too strict (i.e., if the new method consistently ranks as one of the best three methods tested, then it is not that bad. Similarly, if it ranks very badly on only one performance measure, then it is not that bad either).</a:t>
            </a:r>
          </a:p>
        </p:txBody>
      </p:sp>
      <p:sp>
        <p:nvSpPr>
          <p:cNvPr id="4" name="Slide Number Placeholder 3"/>
          <p:cNvSpPr>
            <a:spLocks noGrp="1"/>
          </p:cNvSpPr>
          <p:nvPr>
            <p:ph type="sldNum" sz="quarter" idx="12"/>
          </p:nvPr>
        </p:nvSpPr>
        <p:spPr/>
        <p:txBody>
          <a:bodyPr/>
          <a:lstStyle/>
          <a:p>
            <a:pPr>
              <a:defRPr/>
            </a:pPr>
            <a:fld id="{41243667-7246-455A-B70A-3BBF3FB448F3}" type="slidenum">
              <a:rPr lang="en-CA" smtClean="0"/>
              <a:pPr>
                <a:defRPr/>
              </a:pPr>
              <a:t>14</a:t>
            </a:fld>
            <a:endParaRPr lang="en-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333375"/>
            <a:ext cx="8964612" cy="1008063"/>
          </a:xfrm>
        </p:spPr>
        <p:txBody>
          <a:bodyPr>
            <a:normAutofit fontScale="90000"/>
          </a:bodyPr>
          <a:lstStyle/>
          <a:p>
            <a:pPr eaLnBrk="1" fontAlgn="auto" hangingPunct="1">
              <a:spcAft>
                <a:spcPts val="0"/>
              </a:spcAft>
              <a:defRPr/>
            </a:pPr>
            <a:r>
              <a:rPr lang="en-CA" dirty="0" smtClean="0"/>
              <a:t>Overview of Performance </a:t>
            </a:r>
            <a:r>
              <a:rPr lang="en-CA" dirty="0"/>
              <a:t>M</a:t>
            </a:r>
            <a:r>
              <a:rPr lang="en-CA" dirty="0" smtClean="0"/>
              <a:t>easures</a:t>
            </a:r>
            <a:endParaRPr lang="en-CA" dirty="0"/>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691" y="1556792"/>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E873C885-1470-4701-9C94-29FC64F2E43C}" type="slidenum">
              <a:rPr lang="en-CA"/>
              <a:pPr>
                <a:defRPr/>
              </a:pPr>
              <a:t>15</a:t>
            </a:fld>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917575"/>
            <a:ext cx="8229600" cy="1143000"/>
          </a:xfrm>
        </p:spPr>
        <p:txBody>
          <a:bodyPr/>
          <a:lstStyle/>
          <a:p>
            <a:r>
              <a:rPr lang="en-CA" sz="4400" dirty="0" smtClean="0"/>
              <a:t>A Few Confusion Matrix-Based Performance Measures</a:t>
            </a:r>
          </a:p>
        </p:txBody>
      </p:sp>
      <p:sp>
        <p:nvSpPr>
          <p:cNvPr id="4" name="Slide Number Placeholder 3"/>
          <p:cNvSpPr>
            <a:spLocks noGrp="1"/>
          </p:cNvSpPr>
          <p:nvPr>
            <p:ph type="sldNum" sz="quarter" idx="12"/>
          </p:nvPr>
        </p:nvSpPr>
        <p:spPr/>
        <p:txBody>
          <a:bodyPr/>
          <a:lstStyle/>
          <a:p>
            <a:pPr>
              <a:defRPr/>
            </a:pPr>
            <a:fld id="{919CE09F-9D34-44F7-8C74-87594E0EE227}" type="slidenum">
              <a:rPr lang="en-CA" smtClean="0"/>
              <a:pPr>
                <a:defRPr/>
              </a:pPr>
              <a:t>16</a:t>
            </a:fld>
            <a:endParaRPr lang="en-CA"/>
          </a:p>
        </p:txBody>
      </p:sp>
      <p:sp>
        <p:nvSpPr>
          <p:cNvPr id="22532" name="Slide Number Placeholder 6"/>
          <p:cNvSpPr txBox="1">
            <a:spLocks/>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sz="1200">
              <a:solidFill>
                <a:srgbClr val="045C75"/>
              </a:solidFill>
            </a:endParaRPr>
          </a:p>
        </p:txBody>
      </p:sp>
      <p:graphicFrame>
        <p:nvGraphicFramePr>
          <p:cNvPr id="7" name="Group 81"/>
          <p:cNvGraphicFramePr>
            <a:graphicFrameLocks/>
          </p:cNvGraphicFramePr>
          <p:nvPr/>
        </p:nvGraphicFramePr>
        <p:xfrm>
          <a:off x="395288" y="2517775"/>
          <a:ext cx="4343400" cy="2695575"/>
        </p:xfrm>
        <a:graphic>
          <a:graphicData uri="http://schemas.openxmlformats.org/drawingml/2006/table">
            <a:tbl>
              <a:tblPr/>
              <a:tblGrid>
                <a:gridCol w="1447800"/>
                <a:gridCol w="1447800"/>
                <a:gridCol w="1447800"/>
              </a:tblGrid>
              <a:tr h="8717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True class </a:t>
                      </a:r>
                      <a:r>
                        <a:rPr kumimoji="0" lang="en-US" sz="1600" b="0" i="0" u="none" strike="noStrike" cap="none" normalizeH="0" baseline="0" dirty="0" smtClean="0">
                          <a:ln>
                            <a:noFill/>
                          </a:ln>
                          <a:solidFill>
                            <a:schemeClr val="tx1"/>
                          </a:solidFill>
                          <a:effectLst/>
                          <a:latin typeface="Times New Roman" pitchFamily="18" charset="0"/>
                          <a:sym typeface="Wingdings" pitchFamily="2" charset="2"/>
                        </a:rPr>
                        <a: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sym typeface="Wingdings" pitchFamily="2" charset="2"/>
                        </a:rPr>
                        <a:t>Hypothesized | class              V</a:t>
                      </a:r>
                      <a:endParaRPr kumimoji="0" lang="en-US" sz="1600" b="0" i="0" u="none" strike="noStrike" cap="none" normalizeH="0" baseline="0" dirty="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Pos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Neg</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4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Yes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TP</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FP</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No</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FN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TN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4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P=TP+FN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N=FP+TN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55" name="Rectangle 68"/>
          <p:cNvSpPr txBox="1">
            <a:spLocks noChangeArrowheads="1"/>
          </p:cNvSpPr>
          <p:nvPr/>
        </p:nvSpPr>
        <p:spPr bwMode="auto">
          <a:xfrm>
            <a:off x="4953000" y="2060575"/>
            <a:ext cx="4038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spcBef>
                <a:spcPct val="20000"/>
              </a:spcBef>
              <a:buClr>
                <a:srgbClr val="0BD0D9"/>
              </a:buClr>
              <a:buSzPct val="95000"/>
              <a:buFont typeface="Wingdings 2" pitchFamily="18" charset="2"/>
              <a:buChar char=""/>
            </a:pPr>
            <a:r>
              <a:rPr lang="en-US" sz="2400">
                <a:solidFill>
                  <a:schemeClr val="accent1"/>
                </a:solidFill>
                <a:latin typeface="Constantia" pitchFamily="18" charset="0"/>
              </a:rPr>
              <a:t>Accuracy</a:t>
            </a:r>
            <a:r>
              <a:rPr lang="en-US" sz="2400">
                <a:latin typeface="Constantia" pitchFamily="18" charset="0"/>
              </a:rPr>
              <a:t> = (TP+TN)/(P+N)</a:t>
            </a:r>
          </a:p>
          <a:p>
            <a:pPr>
              <a:lnSpc>
                <a:spcPct val="90000"/>
              </a:lnSpc>
              <a:spcBef>
                <a:spcPct val="20000"/>
              </a:spcBef>
              <a:buClr>
                <a:srgbClr val="0BD0D9"/>
              </a:buClr>
              <a:buSzPct val="95000"/>
              <a:buFont typeface="Wingdings 2" pitchFamily="18" charset="2"/>
              <a:buChar char=""/>
            </a:pPr>
            <a:r>
              <a:rPr lang="en-US" sz="2400">
                <a:solidFill>
                  <a:schemeClr val="accent1"/>
                </a:solidFill>
                <a:latin typeface="Constantia" pitchFamily="18" charset="0"/>
              </a:rPr>
              <a:t>Precision </a:t>
            </a:r>
            <a:r>
              <a:rPr lang="en-US" sz="2400">
                <a:latin typeface="Constantia" pitchFamily="18" charset="0"/>
              </a:rPr>
              <a:t>= TP/(TP+FP)</a:t>
            </a:r>
          </a:p>
          <a:p>
            <a:pPr>
              <a:lnSpc>
                <a:spcPct val="90000"/>
              </a:lnSpc>
              <a:spcBef>
                <a:spcPct val="20000"/>
              </a:spcBef>
              <a:buClr>
                <a:srgbClr val="0BD0D9"/>
              </a:buClr>
              <a:buSzPct val="95000"/>
              <a:buFont typeface="Wingdings 2" pitchFamily="18" charset="2"/>
              <a:buChar char=""/>
            </a:pPr>
            <a:r>
              <a:rPr lang="en-US" sz="2400">
                <a:solidFill>
                  <a:schemeClr val="accent1"/>
                </a:solidFill>
                <a:latin typeface="Constantia" pitchFamily="18" charset="0"/>
              </a:rPr>
              <a:t>Recall/TP rate </a:t>
            </a:r>
            <a:r>
              <a:rPr lang="en-US" sz="2400">
                <a:latin typeface="Constantia" pitchFamily="18" charset="0"/>
              </a:rPr>
              <a:t>= TP/P</a:t>
            </a:r>
          </a:p>
          <a:p>
            <a:pPr>
              <a:lnSpc>
                <a:spcPct val="90000"/>
              </a:lnSpc>
              <a:spcBef>
                <a:spcPct val="20000"/>
              </a:spcBef>
              <a:buClr>
                <a:srgbClr val="0BD0D9"/>
              </a:buClr>
              <a:buSzPct val="95000"/>
              <a:buFont typeface="Wingdings 2" pitchFamily="18" charset="2"/>
              <a:buChar char=""/>
            </a:pPr>
            <a:r>
              <a:rPr lang="en-US" sz="2400">
                <a:solidFill>
                  <a:schemeClr val="accent1"/>
                </a:solidFill>
                <a:latin typeface="Constantia" pitchFamily="18" charset="0"/>
              </a:rPr>
              <a:t>FP Rate </a:t>
            </a:r>
            <a:r>
              <a:rPr lang="en-US" sz="2400">
                <a:latin typeface="Constantia" pitchFamily="18" charset="0"/>
              </a:rPr>
              <a:t>=  FP/N</a:t>
            </a:r>
          </a:p>
          <a:p>
            <a:pPr>
              <a:lnSpc>
                <a:spcPct val="90000"/>
              </a:lnSpc>
              <a:spcBef>
                <a:spcPct val="20000"/>
              </a:spcBef>
              <a:buClr>
                <a:srgbClr val="0BD0D9"/>
              </a:buClr>
              <a:buSzPct val="95000"/>
              <a:buFont typeface="Wingdings 2" pitchFamily="18" charset="2"/>
              <a:buChar char=""/>
            </a:pPr>
            <a:r>
              <a:rPr lang="en-US" sz="2400">
                <a:solidFill>
                  <a:schemeClr val="accent1"/>
                </a:solidFill>
                <a:latin typeface="Constantia" pitchFamily="18" charset="0"/>
              </a:rPr>
              <a:t>ROC Analysis </a:t>
            </a:r>
            <a:r>
              <a:rPr lang="en-US" sz="2400">
                <a:latin typeface="Constantia" pitchFamily="18" charset="0"/>
              </a:rPr>
              <a:t>moves the threshold between the positive and negative class from a small FP rate to a large one. It plots the value of the Recall against that of the FP Rate at each FP Rate considered.</a:t>
            </a:r>
          </a:p>
        </p:txBody>
      </p:sp>
      <p:sp>
        <p:nvSpPr>
          <p:cNvPr id="22556" name="Text Box 71"/>
          <p:cNvSpPr txBox="1">
            <a:spLocks noChangeArrowheads="1"/>
          </p:cNvSpPr>
          <p:nvPr/>
        </p:nvSpPr>
        <p:spPr bwMode="auto">
          <a:xfrm>
            <a:off x="974725" y="5451475"/>
            <a:ext cx="2655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A Confusion Matrix</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1DB3927-B5A8-4764-AC0E-94C8CD2565F1}" type="slidenum">
              <a:rPr lang="en-CA" smtClean="0"/>
              <a:pPr>
                <a:defRPr/>
              </a:pPr>
              <a:t>17</a:t>
            </a:fld>
            <a:endParaRPr lang="en-CA"/>
          </a:p>
        </p:txBody>
      </p:sp>
      <p:sp>
        <p:nvSpPr>
          <p:cNvPr id="23555" name="Slide Number Placeholder 7"/>
          <p:cNvSpPr txBox="1">
            <a:spLocks/>
          </p:cNvSpPr>
          <p:nvPr/>
        </p:nvSpPr>
        <p:spPr bwMode="auto">
          <a:xfrm>
            <a:off x="6553200" y="6246813"/>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sz="1200">
              <a:solidFill>
                <a:srgbClr val="045C75"/>
              </a:solidFill>
            </a:endParaRPr>
          </a:p>
        </p:txBody>
      </p:sp>
      <p:sp>
        <p:nvSpPr>
          <p:cNvPr id="23556" name="Rectangle 5"/>
          <p:cNvSpPr txBox="1">
            <a:spLocks noChangeArrowheads="1"/>
          </p:cNvSpPr>
          <p:nvPr/>
        </p:nvSpPr>
        <p:spPr bwMode="auto">
          <a:xfrm>
            <a:off x="457200" y="47667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5000" dirty="0">
                <a:solidFill>
                  <a:schemeClr val="tx2"/>
                </a:solidFill>
                <a:latin typeface="Calibri" pitchFamily="34" charset="0"/>
              </a:rPr>
              <a:t>Issues with </a:t>
            </a:r>
            <a:r>
              <a:rPr lang="en-US" sz="5000" dirty="0">
                <a:solidFill>
                  <a:schemeClr val="accent1"/>
                </a:solidFill>
                <a:latin typeface="Calibri" pitchFamily="34" charset="0"/>
              </a:rPr>
              <a:t>Accuracy</a:t>
            </a:r>
            <a:endParaRPr lang="en-US" sz="5000" dirty="0">
              <a:solidFill>
                <a:schemeClr val="tx2"/>
              </a:solidFill>
              <a:latin typeface="Calibri" pitchFamily="34" charset="0"/>
            </a:endParaRPr>
          </a:p>
        </p:txBody>
      </p:sp>
      <p:graphicFrame>
        <p:nvGraphicFramePr>
          <p:cNvPr id="7" name="Group 109"/>
          <p:cNvGraphicFramePr>
            <a:graphicFrameLocks/>
          </p:cNvGraphicFramePr>
          <p:nvPr/>
        </p:nvGraphicFramePr>
        <p:xfrm>
          <a:off x="457200" y="1598613"/>
          <a:ext cx="4038600" cy="2189161"/>
        </p:xfrm>
        <a:graphic>
          <a:graphicData uri="http://schemas.openxmlformats.org/drawingml/2006/table">
            <a:tbl>
              <a:tblPr/>
              <a:tblGrid>
                <a:gridCol w="1346200"/>
                <a:gridCol w="1346200"/>
                <a:gridCol w="1346200"/>
              </a:tblGrid>
              <a:tr h="5476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True class </a:t>
                      </a:r>
                      <a:r>
                        <a:rPr kumimoji="0" lang="en-US" sz="1600" b="0" i="0" u="none" strike="noStrike" cap="none" normalizeH="0" baseline="0" dirty="0" smtClean="0">
                          <a:ln>
                            <a:noFill/>
                          </a:ln>
                          <a:solidFill>
                            <a:schemeClr val="tx1"/>
                          </a:solidFill>
                          <a:effectLst/>
                          <a:latin typeface="Times New Roman" pitchFamily="18" charset="0"/>
                          <a:sym typeface="Wingdings" pitchFamily="2" charset="2"/>
                        </a:rPr>
                        <a:t></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Neg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accent1"/>
                          </a:solidFill>
                          <a:effectLst/>
                          <a:latin typeface="Times New Roman" pitchFamily="18"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accent1"/>
                          </a:solidFill>
                          <a:effectLst/>
                          <a:latin typeface="Times New Roman" pitchFamily="18"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N=500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 name="Group 117"/>
          <p:cNvGraphicFramePr>
            <a:graphicFrameLocks/>
          </p:cNvGraphicFramePr>
          <p:nvPr/>
        </p:nvGraphicFramePr>
        <p:xfrm>
          <a:off x="4648200" y="1598613"/>
          <a:ext cx="4038600" cy="2190752"/>
        </p:xfrm>
        <a:graphic>
          <a:graphicData uri="http://schemas.openxmlformats.org/drawingml/2006/table">
            <a:tbl>
              <a:tblPr/>
              <a:tblGrid>
                <a:gridCol w="1346200"/>
                <a:gridCol w="1346200"/>
                <a:gridCol w="1346200"/>
              </a:tblGrid>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True class </a:t>
                      </a:r>
                      <a:r>
                        <a:rPr kumimoji="0" lang="en-US" sz="1600" b="0" i="0" u="none" strike="noStrike" cap="none" normalizeH="0" baseline="0" dirty="0" smtClean="0">
                          <a:ln>
                            <a:noFill/>
                          </a:ln>
                          <a:solidFill>
                            <a:schemeClr val="tx1"/>
                          </a:solidFill>
                          <a:effectLst/>
                          <a:latin typeface="Times New Roman" pitchFamily="18" charset="0"/>
                          <a:sym typeface="Wingdings" pitchFamily="2" charset="2"/>
                        </a:rPr>
                        <a:t></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Neg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accent1"/>
                          </a:solidFill>
                          <a:effectLst/>
                          <a:latin typeface="Times New Roman" pitchFamily="18"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accent1"/>
                          </a:solidFill>
                          <a:effectLst/>
                          <a:latin typeface="Times New Roman" pitchFamily="18"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N=500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01" name="Rectangle 93"/>
          <p:cNvSpPr txBox="1">
            <a:spLocks noChangeArrowheads="1"/>
          </p:cNvSpPr>
          <p:nvPr/>
        </p:nvSpPr>
        <p:spPr bwMode="auto">
          <a:xfrm>
            <a:off x="457200" y="3940175"/>
            <a:ext cx="82296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cs typeface="Arial" pitchFamily="34" charset="0"/>
              </a:defRPr>
            </a:lvl1pPr>
            <a:lvl2pPr marL="639763" indent="-246063"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spcBef>
                <a:spcPct val="20000"/>
              </a:spcBef>
              <a:buClr>
                <a:srgbClr val="0BD0D9"/>
              </a:buClr>
              <a:buSzPct val="95000"/>
              <a:buFont typeface="Wingdings 2" pitchFamily="18" charset="2"/>
              <a:buBlip>
                <a:blip r:embed="rId2"/>
              </a:buBlip>
            </a:pPr>
            <a:r>
              <a:rPr lang="en-US" sz="2800">
                <a:latin typeface="Constantia" pitchFamily="18" charset="0"/>
              </a:rPr>
              <a:t>Both classifiers obtain 60% accuracy</a:t>
            </a:r>
          </a:p>
          <a:p>
            <a:pPr>
              <a:lnSpc>
                <a:spcPct val="90000"/>
              </a:lnSpc>
              <a:spcBef>
                <a:spcPct val="20000"/>
              </a:spcBef>
              <a:buClr>
                <a:srgbClr val="0BD0D9"/>
              </a:buClr>
              <a:buSzPct val="95000"/>
              <a:buFont typeface="Wingdings 2" pitchFamily="18" charset="2"/>
              <a:buBlip>
                <a:blip r:embed="rId2"/>
              </a:buBlip>
            </a:pPr>
            <a:r>
              <a:rPr lang="en-US" sz="2800">
                <a:latin typeface="Constantia" pitchFamily="18" charset="0"/>
              </a:rPr>
              <a:t>They exhibit very different behaviours:</a:t>
            </a:r>
          </a:p>
          <a:p>
            <a:pPr lvl="1">
              <a:lnSpc>
                <a:spcPct val="90000"/>
              </a:lnSpc>
              <a:spcBef>
                <a:spcPct val="20000"/>
              </a:spcBef>
              <a:buClr>
                <a:schemeClr val="accent1"/>
              </a:buClr>
              <a:buSzPct val="85000"/>
              <a:buFont typeface="Wingdings 2" pitchFamily="18" charset="2"/>
              <a:buBlip>
                <a:blip r:embed="rId2"/>
              </a:buBlip>
            </a:pPr>
            <a:r>
              <a:rPr lang="en-US" sz="2400">
                <a:latin typeface="Constantia" pitchFamily="18" charset="0"/>
              </a:rPr>
              <a:t>On the left: </a:t>
            </a:r>
            <a:r>
              <a:rPr lang="en-US" sz="2400">
                <a:solidFill>
                  <a:schemeClr val="accent1"/>
                </a:solidFill>
                <a:latin typeface="Constantia" pitchFamily="18" charset="0"/>
              </a:rPr>
              <a:t>weak</a:t>
            </a:r>
            <a:r>
              <a:rPr lang="en-US" sz="2400">
                <a:solidFill>
                  <a:schemeClr val="folHlink"/>
                </a:solidFill>
                <a:latin typeface="Constantia" pitchFamily="18" charset="0"/>
              </a:rPr>
              <a:t> </a:t>
            </a:r>
            <a:r>
              <a:rPr lang="en-US" sz="2400">
                <a:latin typeface="Constantia" pitchFamily="18" charset="0"/>
              </a:rPr>
              <a:t>positive recognition rate/</a:t>
            </a:r>
            <a:r>
              <a:rPr lang="en-US" sz="2400">
                <a:solidFill>
                  <a:schemeClr val="accent1"/>
                </a:solidFill>
                <a:latin typeface="Constantia" pitchFamily="18" charset="0"/>
              </a:rPr>
              <a:t>strong </a:t>
            </a:r>
            <a:r>
              <a:rPr lang="en-US" sz="2400">
                <a:latin typeface="Constantia" pitchFamily="18" charset="0"/>
              </a:rPr>
              <a:t>negative recognition rate</a:t>
            </a:r>
          </a:p>
          <a:p>
            <a:pPr lvl="1">
              <a:lnSpc>
                <a:spcPct val="90000"/>
              </a:lnSpc>
              <a:spcBef>
                <a:spcPct val="20000"/>
              </a:spcBef>
              <a:buClr>
                <a:schemeClr val="accent1"/>
              </a:buClr>
              <a:buSzPct val="85000"/>
              <a:buFont typeface="Wingdings 2" pitchFamily="18" charset="2"/>
              <a:buBlip>
                <a:blip r:embed="rId2"/>
              </a:buBlip>
            </a:pPr>
            <a:r>
              <a:rPr lang="en-US" sz="2400">
                <a:latin typeface="Constantia" pitchFamily="18" charset="0"/>
              </a:rPr>
              <a:t>On the right: </a:t>
            </a:r>
            <a:r>
              <a:rPr lang="en-US" sz="2400">
                <a:solidFill>
                  <a:schemeClr val="accent1"/>
                </a:solidFill>
                <a:latin typeface="Constantia" pitchFamily="18" charset="0"/>
              </a:rPr>
              <a:t>strong</a:t>
            </a:r>
            <a:r>
              <a:rPr lang="en-US" sz="2400">
                <a:latin typeface="Constantia" pitchFamily="18" charset="0"/>
              </a:rPr>
              <a:t> positive recognition rate/</a:t>
            </a:r>
            <a:r>
              <a:rPr lang="en-US" sz="2400">
                <a:solidFill>
                  <a:schemeClr val="accent1"/>
                </a:solidFill>
                <a:latin typeface="Constantia" pitchFamily="18" charset="0"/>
              </a:rPr>
              <a:t>weak </a:t>
            </a:r>
            <a:r>
              <a:rPr lang="en-US" sz="2400">
                <a:latin typeface="Constantia" pitchFamily="18" charset="0"/>
              </a:rPr>
              <a:t>negative recognition rate</a:t>
            </a:r>
          </a:p>
          <a:p>
            <a:pPr lvl="1">
              <a:lnSpc>
                <a:spcPct val="90000"/>
              </a:lnSpc>
              <a:spcBef>
                <a:spcPct val="20000"/>
              </a:spcBef>
              <a:buClr>
                <a:schemeClr val="accent1"/>
              </a:buClr>
              <a:buSzPct val="85000"/>
              <a:buFont typeface="Wingdings 2" pitchFamily="18" charset="2"/>
              <a:buBlip>
                <a:blip r:embed="rId2"/>
              </a:buBlip>
            </a:pPr>
            <a:endParaRPr lang="en-US" sz="2400">
              <a:latin typeface="Constant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txBox="1">
            <a:spLocks/>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76D6992-E655-4D0A-B478-4DA06FCD300B}" type="slidenum">
              <a:rPr lang="en-US" sz="1200">
                <a:solidFill>
                  <a:srgbClr val="045C75"/>
                </a:solidFill>
              </a:rPr>
              <a:pPr algn="r" eaLnBrk="1" hangingPunct="1"/>
              <a:t>18</a:t>
            </a:fld>
            <a:endParaRPr lang="en-US" sz="1200">
              <a:solidFill>
                <a:srgbClr val="045C75"/>
              </a:solidFill>
            </a:endParaRPr>
          </a:p>
        </p:txBody>
      </p:sp>
      <p:sp>
        <p:nvSpPr>
          <p:cNvPr id="24579" name="Rectangle 4"/>
          <p:cNvSpPr>
            <a:spLocks noChangeArrowheads="1"/>
          </p:cNvSpPr>
          <p:nvPr/>
        </p:nvSpPr>
        <p:spPr bwMode="auto">
          <a:xfrm>
            <a:off x="0" y="260648"/>
            <a:ext cx="9144000"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dirty="0">
                <a:solidFill>
                  <a:schemeClr val="tx2"/>
                </a:solidFill>
              </a:rPr>
              <a:t>Issues with </a:t>
            </a:r>
            <a:r>
              <a:rPr lang="en-US" sz="4000" dirty="0">
                <a:solidFill>
                  <a:schemeClr val="accent1"/>
                </a:solidFill>
              </a:rPr>
              <a:t>Precision/Recall</a:t>
            </a:r>
            <a:endParaRPr lang="en-US" sz="4000" dirty="0">
              <a:solidFill>
                <a:schemeClr val="tx2"/>
              </a:solidFill>
            </a:endParaRPr>
          </a:p>
        </p:txBody>
      </p:sp>
      <p:graphicFrame>
        <p:nvGraphicFramePr>
          <p:cNvPr id="5" name="Group 5"/>
          <p:cNvGraphicFramePr>
            <a:graphicFrameLocks noGrp="1"/>
          </p:cNvGraphicFramePr>
          <p:nvPr/>
        </p:nvGraphicFramePr>
        <p:xfrm>
          <a:off x="457200" y="1447800"/>
          <a:ext cx="4038600" cy="2189164"/>
        </p:xfrm>
        <a:graphic>
          <a:graphicData uri="http://schemas.openxmlformats.org/drawingml/2006/table">
            <a:tbl>
              <a:tblPr/>
              <a:tblGrid>
                <a:gridCol w="1346200"/>
                <a:gridCol w="1346200"/>
                <a:gridCol w="1346200"/>
              </a:tblGrid>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True class </a:t>
                      </a:r>
                      <a:r>
                        <a:rPr kumimoji="0" lang="en-US" sz="1600" b="0" i="0" u="none" strike="noStrike" cap="none" normalizeH="0" baseline="0" dirty="0" smtClean="0">
                          <a:ln>
                            <a:noFill/>
                          </a:ln>
                          <a:solidFill>
                            <a:schemeClr val="tx1"/>
                          </a:solidFill>
                          <a:effectLst/>
                          <a:latin typeface="Times New Roman" pitchFamily="18" charset="0"/>
                          <a:sym typeface="Wingdings" pitchFamily="2" charset="2"/>
                        </a:rPr>
                        <a:t></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Neg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accent1"/>
                          </a:solidFill>
                          <a:effectLst/>
                          <a:latin typeface="Times New Roman" pitchFamily="18"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N=500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 name="Group 27"/>
          <p:cNvGraphicFramePr>
            <a:graphicFrameLocks noGrp="1"/>
          </p:cNvGraphicFramePr>
          <p:nvPr/>
        </p:nvGraphicFramePr>
        <p:xfrm>
          <a:off x="4648200" y="1447800"/>
          <a:ext cx="4038600" cy="2190752"/>
        </p:xfrm>
        <a:graphic>
          <a:graphicData uri="http://schemas.openxmlformats.org/drawingml/2006/table">
            <a:tbl>
              <a:tblPr/>
              <a:tblGrid>
                <a:gridCol w="1346200"/>
                <a:gridCol w="1346200"/>
                <a:gridCol w="1346200"/>
              </a:tblGrid>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True class </a:t>
                      </a:r>
                      <a:r>
                        <a:rPr kumimoji="0" lang="en-US" sz="1600" b="0" i="0" u="none" strike="noStrike" cap="none" normalizeH="0" baseline="0" dirty="0" smtClean="0">
                          <a:ln>
                            <a:noFill/>
                          </a:ln>
                          <a:solidFill>
                            <a:schemeClr val="tx1"/>
                          </a:solidFill>
                          <a:effectLst/>
                          <a:latin typeface="Times New Roman" pitchFamily="18" charset="0"/>
                          <a:sym typeface="Wingdings" pitchFamily="2" charset="2"/>
                        </a:rPr>
                        <a:t></a:t>
                      </a: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Neg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accent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P=500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N=100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24" name="Rectangle 49"/>
          <p:cNvSpPr>
            <a:spLocks noChangeArrowheads="1"/>
          </p:cNvSpPr>
          <p:nvPr/>
        </p:nvSpPr>
        <p:spPr bwMode="auto">
          <a:xfrm>
            <a:off x="457200" y="3941763"/>
            <a:ext cx="8686800" cy="253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nSpc>
                <a:spcPct val="90000"/>
              </a:lnSpc>
              <a:spcBef>
                <a:spcPct val="20000"/>
              </a:spcBef>
              <a:buClr>
                <a:schemeClr val="hlink"/>
              </a:buClr>
              <a:buSzPct val="60000"/>
              <a:buFontTx/>
              <a:buBlip>
                <a:blip r:embed="rId2"/>
              </a:buBlip>
            </a:pPr>
            <a:r>
              <a:rPr lang="en-US" sz="2400"/>
              <a:t>Both classifiers obtain the same precision and recall values of 66.7% and 40% (Note: the data sets are different)</a:t>
            </a:r>
          </a:p>
          <a:p>
            <a:pPr marL="457200" indent="-457200">
              <a:lnSpc>
                <a:spcPct val="90000"/>
              </a:lnSpc>
              <a:spcBef>
                <a:spcPct val="20000"/>
              </a:spcBef>
              <a:buClr>
                <a:schemeClr val="hlink"/>
              </a:buClr>
              <a:buSzPct val="60000"/>
              <a:buFontTx/>
              <a:buBlip>
                <a:blip r:embed="rId2"/>
              </a:buBlip>
            </a:pPr>
            <a:r>
              <a:rPr lang="en-US" sz="2400"/>
              <a:t>They exhibit very different behaviours:</a:t>
            </a:r>
          </a:p>
          <a:p>
            <a:pPr marL="800100" lvl="1" indent="-342900">
              <a:lnSpc>
                <a:spcPct val="90000"/>
              </a:lnSpc>
              <a:spcBef>
                <a:spcPct val="20000"/>
              </a:spcBef>
              <a:buClr>
                <a:schemeClr val="tx2"/>
              </a:buClr>
              <a:buSzPct val="60000"/>
              <a:buFontTx/>
              <a:buBlip>
                <a:blip r:embed="rId2"/>
              </a:buBlip>
            </a:pPr>
            <a:r>
              <a:rPr lang="en-US" sz="2400"/>
              <a:t>Same positive recognition rate</a:t>
            </a:r>
          </a:p>
          <a:p>
            <a:pPr marL="800100" lvl="1" indent="-342900">
              <a:lnSpc>
                <a:spcPct val="90000"/>
              </a:lnSpc>
              <a:spcBef>
                <a:spcPct val="20000"/>
              </a:spcBef>
              <a:buClr>
                <a:schemeClr val="tx2"/>
              </a:buClr>
              <a:buSzPct val="60000"/>
              <a:buFontTx/>
              <a:buBlip>
                <a:blip r:embed="rId2"/>
              </a:buBlip>
            </a:pPr>
            <a:r>
              <a:rPr lang="en-US" sz="2400"/>
              <a:t>Extremely different negative recognition rate: </a:t>
            </a:r>
            <a:r>
              <a:rPr lang="en-US" sz="2400">
                <a:solidFill>
                  <a:schemeClr val="accent1"/>
                </a:solidFill>
              </a:rPr>
              <a:t>strong </a:t>
            </a:r>
            <a:r>
              <a:rPr lang="en-US" sz="2400"/>
              <a:t>on the left / </a:t>
            </a:r>
            <a:r>
              <a:rPr lang="en-US" sz="2400">
                <a:solidFill>
                  <a:schemeClr val="accent1"/>
                </a:solidFill>
              </a:rPr>
              <a:t>nil</a:t>
            </a:r>
            <a:r>
              <a:rPr lang="en-US" sz="2400"/>
              <a:t> on the right</a:t>
            </a:r>
          </a:p>
          <a:p>
            <a:pPr marL="457200" indent="-457200">
              <a:lnSpc>
                <a:spcPct val="90000"/>
              </a:lnSpc>
              <a:spcBef>
                <a:spcPct val="20000"/>
              </a:spcBef>
              <a:buClr>
                <a:schemeClr val="hlink"/>
              </a:buClr>
              <a:buSzPct val="60000"/>
              <a:buFontTx/>
              <a:buBlip>
                <a:blip r:embed="rId2"/>
              </a:buBlip>
            </a:pPr>
            <a:r>
              <a:rPr lang="en-US" sz="2400"/>
              <a:t>Note: Accuracy has no problem catching this!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7"/>
          <p:cNvSpPr>
            <a:spLocks noGrp="1"/>
          </p:cNvSpPr>
          <p:nvPr>
            <p:ph type="title"/>
          </p:nvPr>
        </p:nvSpPr>
        <p:spPr>
          <a:xfrm>
            <a:off x="457200" y="548680"/>
            <a:ext cx="8229600" cy="1143000"/>
          </a:xfrm>
        </p:spPr>
        <p:txBody>
          <a:bodyPr/>
          <a:lstStyle/>
          <a:p>
            <a:r>
              <a:rPr lang="en-CA" dirty="0" smtClean="0"/>
              <a:t>Is the AUC the answer?</a:t>
            </a:r>
          </a:p>
        </p:txBody>
      </p:sp>
      <p:sp>
        <p:nvSpPr>
          <p:cNvPr id="25603" name="Content Placeholder 8"/>
          <p:cNvSpPr>
            <a:spLocks noGrp="1"/>
          </p:cNvSpPr>
          <p:nvPr>
            <p:ph idx="1"/>
          </p:nvPr>
        </p:nvSpPr>
        <p:spPr>
          <a:xfrm>
            <a:off x="457200" y="1935163"/>
            <a:ext cx="8435975" cy="4373562"/>
          </a:xfrm>
        </p:spPr>
        <p:txBody>
          <a:bodyPr/>
          <a:lstStyle/>
          <a:p>
            <a:r>
              <a:rPr lang="en-CA" smtClean="0"/>
              <a:t>Many researchers have now adopted the AUC (the area under the ROC Curve). </a:t>
            </a:r>
          </a:p>
          <a:p>
            <a:r>
              <a:rPr lang="en-CA" smtClean="0"/>
              <a:t>The principal advantage of the AUC is that it is more robust than Accuracy in class imbalanced situations.</a:t>
            </a:r>
          </a:p>
          <a:p>
            <a:r>
              <a:rPr lang="en-CA" smtClean="0"/>
              <a:t>Indeed, given a 95% imbalance (in favour of the negative class, say), the accuracy of the default classifier that issues “negative” all the time will be 95%, whereas a more interesting classifier that actually deals with the issue, is likely to obtain a worse score.</a:t>
            </a:r>
          </a:p>
          <a:p>
            <a:r>
              <a:rPr lang="en-CA" smtClean="0"/>
              <a:t>The AUC takes the class distribution into consideration.</a:t>
            </a:r>
          </a:p>
        </p:txBody>
      </p:sp>
      <p:sp>
        <p:nvSpPr>
          <p:cNvPr id="25604" name="Slide Number Placeholder 3"/>
          <p:cNvSpPr txBox="1">
            <a:spLocks/>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FD7C476-C067-4F07-861E-9CC8F4C88384}" type="slidenum">
              <a:rPr lang="en-US" sz="1200">
                <a:solidFill>
                  <a:srgbClr val="045C75"/>
                </a:solidFill>
              </a:rPr>
              <a:pPr algn="r" eaLnBrk="1" hangingPunct="1"/>
              <a:t>19</a:t>
            </a:fld>
            <a:endParaRPr lang="en-US" sz="1200">
              <a:solidFill>
                <a:srgbClr val="045C75"/>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CA" smtClean="0"/>
              <a:t>Motivation: My story</a:t>
            </a:r>
          </a:p>
        </p:txBody>
      </p:sp>
      <p:sp>
        <p:nvSpPr>
          <p:cNvPr id="8195" name="Content Placeholder 2"/>
          <p:cNvSpPr>
            <a:spLocks noGrp="1"/>
          </p:cNvSpPr>
          <p:nvPr>
            <p:ph idx="1"/>
          </p:nvPr>
        </p:nvSpPr>
        <p:spPr>
          <a:xfrm>
            <a:off x="457200" y="1935163"/>
            <a:ext cx="8362950" cy="4302125"/>
          </a:xfrm>
        </p:spPr>
        <p:txBody>
          <a:bodyPr/>
          <a:lstStyle/>
          <a:p>
            <a:pPr eaLnBrk="1" hangingPunct="1"/>
            <a:r>
              <a:rPr lang="en-CA" smtClean="0"/>
              <a:t>A student and I designed a new algorithm for data that had been provided to us by the National Institute of Health (NIH).</a:t>
            </a:r>
          </a:p>
          <a:p>
            <a:pPr eaLnBrk="1" hangingPunct="1"/>
            <a:r>
              <a:rPr lang="en-CA" smtClean="0"/>
              <a:t>According to the standard evaluation practices in machine learning, we found our results to be significantly better than the state-of-the-art.</a:t>
            </a:r>
          </a:p>
          <a:p>
            <a:pPr eaLnBrk="1" hangingPunct="1"/>
            <a:r>
              <a:rPr lang="en-CA" smtClean="0"/>
              <a:t>The machine learning community agreed as we won a best paper award at ISMIS’2008 for this work.</a:t>
            </a:r>
          </a:p>
          <a:p>
            <a:pPr eaLnBrk="1" hangingPunct="1"/>
            <a:r>
              <a:rPr lang="en-CA" smtClean="0"/>
              <a:t>NIH disagreed and would not consider our algorithm because it was probably not truly better than the others.</a:t>
            </a:r>
          </a:p>
        </p:txBody>
      </p:sp>
      <p:sp>
        <p:nvSpPr>
          <p:cNvPr id="4" name="Slide Number Placeholder 3"/>
          <p:cNvSpPr>
            <a:spLocks noGrp="1"/>
          </p:cNvSpPr>
          <p:nvPr>
            <p:ph type="sldNum" sz="quarter" idx="12"/>
          </p:nvPr>
        </p:nvSpPr>
        <p:spPr/>
        <p:txBody>
          <a:bodyPr/>
          <a:lstStyle/>
          <a:p>
            <a:pPr>
              <a:defRPr/>
            </a:pPr>
            <a:fld id="{6416A99E-C08E-4033-B8FC-923392E524F1}" type="slidenum">
              <a:rPr lang="en-CA" smtClean="0"/>
              <a:pPr>
                <a:defRPr/>
              </a:pPr>
              <a:t>2</a:t>
            </a:fld>
            <a:endParaRPr lang="en-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7544" y="548680"/>
            <a:ext cx="8578850" cy="1068388"/>
          </a:xfrm>
        </p:spPr>
        <p:txBody>
          <a:bodyPr/>
          <a:lstStyle/>
          <a:p>
            <a:r>
              <a:rPr lang="en-CA" dirty="0" smtClean="0"/>
              <a:t>Is the AUC the Answer? (</a:t>
            </a:r>
            <a:r>
              <a:rPr lang="en-CA" dirty="0" err="1" smtClean="0"/>
              <a:t>cont</a:t>
            </a:r>
            <a:r>
              <a:rPr lang="en-CA" dirty="0" smtClean="0"/>
              <a:t>’)</a:t>
            </a:r>
          </a:p>
        </p:txBody>
      </p:sp>
      <p:sp>
        <p:nvSpPr>
          <p:cNvPr id="26627" name="Content Placeholder 2"/>
          <p:cNvSpPr>
            <a:spLocks noGrp="1"/>
          </p:cNvSpPr>
          <p:nvPr>
            <p:ph idx="1"/>
          </p:nvPr>
        </p:nvSpPr>
        <p:spPr>
          <a:xfrm>
            <a:off x="107504" y="1772816"/>
            <a:ext cx="8569325" cy="4319587"/>
          </a:xfrm>
        </p:spPr>
        <p:txBody>
          <a:bodyPr/>
          <a:lstStyle/>
          <a:p>
            <a:r>
              <a:rPr lang="en-CA" dirty="0" smtClean="0"/>
              <a:t>While the AUC has been generally adopted as a replacement for accuracy, it met with a couple of criticisms:</a:t>
            </a:r>
          </a:p>
          <a:p>
            <a:pPr lvl="1"/>
            <a:r>
              <a:rPr lang="en-CA" dirty="0" smtClean="0"/>
              <a:t>The ROC curves on which the AUCs of different classifiers are based may cross, thus not giving an accurate picture of what is really happening.</a:t>
            </a:r>
          </a:p>
          <a:p>
            <a:pPr lvl="1"/>
            <a:r>
              <a:rPr lang="en-CA" dirty="0" smtClean="0"/>
              <a:t>The misclassification cost distributions (and hence the skew-ratio distributions) used by the AUC are different for different classifiers. Therefore, we may be comparing apples and </a:t>
            </a:r>
            <a:r>
              <a:rPr lang="en-CA" sz="2200" dirty="0" smtClean="0"/>
              <a:t>oranges as the AUC may give more weight to misclassifying a point by classifier A than it does by classifier B (Hand, 2009) </a:t>
            </a:r>
            <a:r>
              <a:rPr lang="en-CA" sz="2200" dirty="0" smtClean="0">
                <a:sym typeface="Wingdings" pitchFamily="2" charset="2"/>
              </a:rPr>
              <a:t></a:t>
            </a:r>
            <a:r>
              <a:rPr lang="en-CA" sz="2200" dirty="0" smtClean="0"/>
              <a:t>Answer: the H-Measure, but it has been criticized too!</a:t>
            </a:r>
          </a:p>
        </p:txBody>
      </p:sp>
      <p:sp>
        <p:nvSpPr>
          <p:cNvPr id="4" name="Slide Number Placeholder 3"/>
          <p:cNvSpPr>
            <a:spLocks noGrp="1"/>
          </p:cNvSpPr>
          <p:nvPr>
            <p:ph type="sldNum" sz="quarter" idx="12"/>
          </p:nvPr>
        </p:nvSpPr>
        <p:spPr/>
        <p:txBody>
          <a:bodyPr/>
          <a:lstStyle/>
          <a:p>
            <a:pPr>
              <a:defRPr/>
            </a:pPr>
            <a:fld id="{C143AB75-A205-4B5E-9342-B09C6F80950C}" type="slidenum">
              <a:rPr lang="en-CA" smtClean="0"/>
              <a:pPr>
                <a:defRPr/>
              </a:pPr>
              <a:t>20</a:t>
            </a:fld>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1560" y="1052736"/>
            <a:ext cx="7992888" cy="864096"/>
          </a:xfrm>
        </p:spPr>
        <p:txBody>
          <a:bodyPr/>
          <a:lstStyle/>
          <a:p>
            <a:pPr>
              <a:lnSpc>
                <a:spcPts val="4200"/>
              </a:lnSpc>
            </a:pPr>
            <a:r>
              <a:rPr lang="en-CA" sz="4000" dirty="0" smtClean="0"/>
              <a:t>Some other measures that will be  discussed in this tutorial:</a:t>
            </a:r>
          </a:p>
        </p:txBody>
      </p:sp>
      <p:sp>
        <p:nvSpPr>
          <p:cNvPr id="27651" name="Content Placeholder 2"/>
          <p:cNvSpPr>
            <a:spLocks noGrp="1"/>
          </p:cNvSpPr>
          <p:nvPr>
            <p:ph idx="1"/>
          </p:nvPr>
        </p:nvSpPr>
        <p:spPr>
          <a:xfrm>
            <a:off x="395536" y="2060848"/>
            <a:ext cx="8229600" cy="4389437"/>
          </a:xfrm>
        </p:spPr>
        <p:txBody>
          <a:bodyPr/>
          <a:lstStyle/>
          <a:p>
            <a:r>
              <a:rPr lang="en-CA" sz="2400" dirty="0" smtClean="0"/>
              <a:t>Deterministic Classifiers: </a:t>
            </a:r>
          </a:p>
          <a:p>
            <a:pPr lvl="1"/>
            <a:r>
              <a:rPr lang="en-CA" dirty="0" smtClean="0"/>
              <a:t>Chance Correction: Cohen’s Kappa</a:t>
            </a:r>
          </a:p>
          <a:p>
            <a:r>
              <a:rPr lang="en-CA" sz="2400" dirty="0" smtClean="0"/>
              <a:t>Scoring Classifiers: </a:t>
            </a:r>
          </a:p>
          <a:p>
            <a:pPr lvl="1"/>
            <a:r>
              <a:rPr lang="en-CA" dirty="0" smtClean="0"/>
              <a:t>Graphical Measures: Cost Curves (Drummond &amp; </a:t>
            </a:r>
            <a:r>
              <a:rPr lang="en-CA" dirty="0" err="1" smtClean="0"/>
              <a:t>Holte</a:t>
            </a:r>
            <a:r>
              <a:rPr lang="en-CA" dirty="0" smtClean="0"/>
              <a:t>, 2006)</a:t>
            </a:r>
          </a:p>
          <a:p>
            <a:r>
              <a:rPr lang="en-CA" sz="2400" dirty="0" smtClean="0"/>
              <a:t>Probabilistic Classifiers: </a:t>
            </a:r>
          </a:p>
          <a:p>
            <a:pPr lvl="1"/>
            <a:r>
              <a:rPr lang="en-CA" dirty="0" smtClean="0"/>
              <a:t>Distance measure: RMSE</a:t>
            </a:r>
          </a:p>
          <a:p>
            <a:pPr lvl="1"/>
            <a:r>
              <a:rPr lang="en-CA" dirty="0" smtClean="0"/>
              <a:t>Information-theoretic measure: </a:t>
            </a:r>
            <a:r>
              <a:rPr lang="en-CA" dirty="0" err="1" smtClean="0"/>
              <a:t>Kononenko</a:t>
            </a:r>
            <a:r>
              <a:rPr lang="en-CA" dirty="0" smtClean="0"/>
              <a:t> and </a:t>
            </a:r>
            <a:r>
              <a:rPr lang="en-CA" dirty="0" err="1" smtClean="0"/>
              <a:t>Bratko’s</a:t>
            </a:r>
            <a:r>
              <a:rPr lang="en-CA" dirty="0" smtClean="0"/>
              <a:t> Information Score</a:t>
            </a:r>
          </a:p>
          <a:p>
            <a:r>
              <a:rPr lang="en-CA" sz="2400" dirty="0" smtClean="0"/>
              <a:t>Multi-criteria Measures: The Efficiency Method (</a:t>
            </a:r>
            <a:r>
              <a:rPr lang="en-CA" sz="2400" dirty="0" err="1" smtClean="0"/>
              <a:t>Nakhaeizadeh</a:t>
            </a:r>
            <a:r>
              <a:rPr lang="en-CA" sz="2400" dirty="0" smtClean="0"/>
              <a:t> &amp; </a:t>
            </a:r>
            <a:r>
              <a:rPr lang="en-CA" sz="2400" dirty="0" err="1" smtClean="0"/>
              <a:t>Schnabl</a:t>
            </a:r>
            <a:r>
              <a:rPr lang="en-CA" sz="2400" dirty="0" smtClean="0"/>
              <a:t>, 1998)</a:t>
            </a:r>
          </a:p>
          <a:p>
            <a:endParaRPr lang="en-CA" sz="2000" dirty="0" smtClean="0"/>
          </a:p>
        </p:txBody>
      </p:sp>
      <p:sp>
        <p:nvSpPr>
          <p:cNvPr id="4" name="Slide Number Placeholder 3"/>
          <p:cNvSpPr>
            <a:spLocks noGrp="1"/>
          </p:cNvSpPr>
          <p:nvPr>
            <p:ph type="sldNum" sz="quarter" idx="12"/>
          </p:nvPr>
        </p:nvSpPr>
        <p:spPr/>
        <p:txBody>
          <a:bodyPr/>
          <a:lstStyle/>
          <a:p>
            <a:pPr>
              <a:defRPr/>
            </a:pPr>
            <a:fld id="{7CC91C61-C112-4BEA-B250-6D1923992663}" type="slidenum">
              <a:rPr lang="en-CA" smtClean="0"/>
              <a:pPr>
                <a:defRPr/>
              </a:pPr>
              <a:t>21</a:t>
            </a:fld>
            <a:endParaRPr lang="en-C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68313" y="620713"/>
            <a:ext cx="8424862" cy="1152525"/>
          </a:xfrm>
        </p:spPr>
        <p:txBody>
          <a:bodyPr/>
          <a:lstStyle/>
          <a:p>
            <a:r>
              <a:rPr lang="en-CA" smtClean="0"/>
              <a:t>Cohen’s Kappa Measure </a:t>
            </a:r>
          </a:p>
        </p:txBody>
      </p:sp>
      <p:sp>
        <p:nvSpPr>
          <p:cNvPr id="4" name="Content Placeholder 3"/>
          <p:cNvSpPr>
            <a:spLocks noGrp="1"/>
          </p:cNvSpPr>
          <p:nvPr>
            <p:ph idx="1"/>
          </p:nvPr>
        </p:nvSpPr>
        <p:spPr/>
        <p:txBody>
          <a:bodyPr/>
          <a:lstStyle/>
          <a:p>
            <a:pPr>
              <a:defRPr/>
            </a:pPr>
            <a:r>
              <a:rPr lang="en-CA" dirty="0" smtClean="0"/>
              <a:t>Agreement Statistics argue that accuracy does not take into account the fact that correct classification could be a result of coincidental concordance between the classifier’s output and the label-generation process.</a:t>
            </a:r>
          </a:p>
          <a:p>
            <a:pPr>
              <a:defRPr/>
            </a:pPr>
            <a:r>
              <a:rPr lang="en-CA" dirty="0" smtClean="0"/>
              <a:t>Cohen’s Kappa statistics corrects for this problem. Its formula is:</a:t>
            </a:r>
          </a:p>
          <a:p>
            <a:pPr marL="393700" lvl="1" indent="0">
              <a:buFont typeface="Wingdings 2" pitchFamily="18" charset="2"/>
              <a:buNone/>
              <a:defRPr/>
            </a:pPr>
            <a:r>
              <a:rPr lang="en-CA" dirty="0" smtClean="0"/>
              <a:t>                   κ = (P</a:t>
            </a:r>
            <a:r>
              <a:rPr lang="en-CA" baseline="-25000" dirty="0" smtClean="0"/>
              <a:t>0</a:t>
            </a:r>
            <a:r>
              <a:rPr lang="en-CA" dirty="0" smtClean="0"/>
              <a:t> – </a:t>
            </a:r>
            <a:r>
              <a:rPr lang="en-CA" dirty="0" err="1" smtClean="0"/>
              <a:t>P</a:t>
            </a:r>
            <a:r>
              <a:rPr lang="en-CA" baseline="-25000" dirty="0" err="1" smtClean="0"/>
              <a:t>e</a:t>
            </a:r>
            <a:r>
              <a:rPr lang="en-CA" baseline="30000" dirty="0" err="1" smtClean="0"/>
              <a:t>C</a:t>
            </a:r>
            <a:r>
              <a:rPr lang="en-CA" baseline="30000" dirty="0" smtClean="0"/>
              <a:t> </a:t>
            </a:r>
            <a:r>
              <a:rPr lang="en-CA" dirty="0" smtClean="0"/>
              <a:t>)/ ( </a:t>
            </a:r>
            <a:r>
              <a:rPr lang="en-CA" dirty="0">
                <a:latin typeface="Times New Roman" pitchFamily="18" charset="0"/>
                <a:cs typeface="Times New Roman" pitchFamily="18" charset="0"/>
              </a:rPr>
              <a:t>1</a:t>
            </a:r>
            <a:r>
              <a:rPr lang="en-CA" dirty="0" smtClean="0"/>
              <a:t> – </a:t>
            </a:r>
            <a:r>
              <a:rPr lang="en-CA" dirty="0" err="1" smtClean="0"/>
              <a:t>P</a:t>
            </a:r>
            <a:r>
              <a:rPr lang="en-CA" baseline="-25000" dirty="0" err="1" smtClean="0"/>
              <a:t>e</a:t>
            </a:r>
            <a:r>
              <a:rPr lang="en-CA" baseline="30000" dirty="0" err="1"/>
              <a:t>C</a:t>
            </a:r>
            <a:r>
              <a:rPr lang="en-CA" dirty="0" smtClean="0"/>
              <a:t>)          where</a:t>
            </a:r>
            <a:endParaRPr lang="en-CA" sz="2000" dirty="0" smtClean="0">
              <a:latin typeface="Times New Roman" pitchFamily="18" charset="0"/>
              <a:cs typeface="Times New Roman" pitchFamily="18" charset="0"/>
            </a:endParaRPr>
          </a:p>
          <a:p>
            <a:pPr lvl="1">
              <a:buFont typeface="Wingdings" pitchFamily="2" charset="2"/>
              <a:buChar char="§"/>
              <a:defRPr/>
            </a:pPr>
            <a:r>
              <a:rPr lang="en-CA" sz="2000" dirty="0" smtClean="0"/>
              <a:t>P</a:t>
            </a:r>
            <a:r>
              <a:rPr lang="en-CA" sz="2000" baseline="-25000" dirty="0" smtClean="0"/>
              <a:t>0</a:t>
            </a:r>
            <a:r>
              <a:rPr lang="en-CA" sz="2000" dirty="0" smtClean="0"/>
              <a:t> represents the probability of overall agreement over the label assignments between the classifier and the true process, and </a:t>
            </a:r>
          </a:p>
          <a:p>
            <a:pPr lvl="1">
              <a:buFont typeface="Wingdings" pitchFamily="2" charset="2"/>
              <a:buChar char="§"/>
              <a:defRPr/>
            </a:pPr>
            <a:r>
              <a:rPr lang="en-CA" sz="2000" dirty="0" err="1" smtClean="0"/>
              <a:t>P</a:t>
            </a:r>
            <a:r>
              <a:rPr lang="en-CA" sz="2000" baseline="-25000" dirty="0" err="1" smtClean="0"/>
              <a:t>e</a:t>
            </a:r>
            <a:r>
              <a:rPr lang="en-CA" sz="2000" baseline="30000" dirty="0" err="1" smtClean="0"/>
              <a:t>C</a:t>
            </a:r>
            <a:r>
              <a:rPr lang="en-CA" sz="2000" baseline="30000" dirty="0" smtClean="0"/>
              <a:t> </a:t>
            </a:r>
            <a:r>
              <a:rPr lang="en-CA" sz="2000" dirty="0" smtClean="0"/>
              <a:t>represents the chance agreement over the labels and is defined as the sum of the proportion of examples assigned to a class times the proportion of true labels of that class in the data set.</a:t>
            </a:r>
            <a:endParaRPr lang="en-CA" sz="20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F0DB5FA7-5603-4652-BD3C-71EE2642D416}" type="slidenum">
              <a:rPr lang="en-CA" smtClean="0"/>
              <a:pPr>
                <a:defRPr/>
              </a:pPr>
              <a:t>22</a:t>
            </a:fld>
            <a:endParaRPr lang="en-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7950" y="704850"/>
            <a:ext cx="9036050" cy="995363"/>
          </a:xfrm>
        </p:spPr>
        <p:txBody>
          <a:bodyPr/>
          <a:lstStyle/>
          <a:p>
            <a:r>
              <a:rPr lang="en-CA" smtClean="0"/>
              <a:t>Cohen’s Kappa Measure: Example</a:t>
            </a:r>
          </a:p>
        </p:txBody>
      </p:sp>
      <p:graphicFrame>
        <p:nvGraphicFramePr>
          <p:cNvPr id="5" name="Content Placeholder 4"/>
          <p:cNvGraphicFramePr>
            <a:graphicFrameLocks noGrp="1"/>
          </p:cNvGraphicFramePr>
          <p:nvPr>
            <p:ph idx="1"/>
          </p:nvPr>
        </p:nvGraphicFramePr>
        <p:xfrm>
          <a:off x="457200" y="1935163"/>
          <a:ext cx="8229600" cy="2124075"/>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640271">
                <a:tc>
                  <a:txBody>
                    <a:bodyPr/>
                    <a:lstStyle/>
                    <a:p>
                      <a:r>
                        <a:rPr lang="en-CA" sz="1800" dirty="0" smtClean="0"/>
                        <a:t>Predicted</a:t>
                      </a:r>
                      <a:r>
                        <a:rPr lang="en-CA" sz="1800" baseline="0" dirty="0" smtClean="0"/>
                        <a:t>  -&gt;</a:t>
                      </a:r>
                      <a:endParaRPr lang="en-CA" sz="1800" dirty="0" smtClean="0"/>
                    </a:p>
                    <a:p>
                      <a:r>
                        <a:rPr lang="en-CA" sz="1800" dirty="0" smtClean="0"/>
                        <a:t>Actual  </a:t>
                      </a:r>
                      <a:endParaRPr lang="en-CA" sz="1800" dirty="0"/>
                    </a:p>
                  </a:txBody>
                  <a:tcPr marT="45734" marB="45734"/>
                </a:tc>
                <a:tc>
                  <a:txBody>
                    <a:bodyPr/>
                    <a:lstStyle/>
                    <a:p>
                      <a:r>
                        <a:rPr lang="en-CA" sz="1800" dirty="0" smtClean="0"/>
                        <a:t>A</a:t>
                      </a:r>
                      <a:endParaRPr lang="en-CA" sz="1800" dirty="0"/>
                    </a:p>
                  </a:txBody>
                  <a:tcPr marT="45734" marB="45734"/>
                </a:tc>
                <a:tc>
                  <a:txBody>
                    <a:bodyPr/>
                    <a:lstStyle/>
                    <a:p>
                      <a:r>
                        <a:rPr lang="en-CA" sz="1800" dirty="0" smtClean="0"/>
                        <a:t>B</a:t>
                      </a:r>
                      <a:endParaRPr lang="en-CA" sz="1800" dirty="0"/>
                    </a:p>
                  </a:txBody>
                  <a:tcPr marT="45734" marB="45734"/>
                </a:tc>
                <a:tc>
                  <a:txBody>
                    <a:bodyPr/>
                    <a:lstStyle/>
                    <a:p>
                      <a:r>
                        <a:rPr lang="en-CA" sz="1800" dirty="0" smtClean="0"/>
                        <a:t>C</a:t>
                      </a:r>
                      <a:endParaRPr lang="en-CA" sz="1800" dirty="0"/>
                    </a:p>
                  </a:txBody>
                  <a:tcPr marT="45734" marB="45734"/>
                </a:tc>
                <a:tc>
                  <a:txBody>
                    <a:bodyPr/>
                    <a:lstStyle/>
                    <a:p>
                      <a:r>
                        <a:rPr lang="en-CA" sz="1800" dirty="0" smtClean="0"/>
                        <a:t>Total</a:t>
                      </a:r>
                      <a:endParaRPr lang="en-CA" sz="1800" dirty="0"/>
                    </a:p>
                  </a:txBody>
                  <a:tcPr marT="45734" marB="45734"/>
                </a:tc>
              </a:tr>
              <a:tr h="370951">
                <a:tc>
                  <a:txBody>
                    <a:bodyPr/>
                    <a:lstStyle/>
                    <a:p>
                      <a:r>
                        <a:rPr lang="en-CA" sz="1800" dirty="0" smtClean="0"/>
                        <a:t>A</a:t>
                      </a:r>
                      <a:endParaRPr lang="en-CA" sz="1800" dirty="0"/>
                    </a:p>
                  </a:txBody>
                  <a:tcPr marT="45734" marB="45734"/>
                </a:tc>
                <a:tc>
                  <a:txBody>
                    <a:bodyPr/>
                    <a:lstStyle/>
                    <a:p>
                      <a:r>
                        <a:rPr lang="en-CA" sz="1800" dirty="0" smtClean="0"/>
                        <a:t>60</a:t>
                      </a:r>
                      <a:endParaRPr lang="en-CA" sz="1800" dirty="0"/>
                    </a:p>
                  </a:txBody>
                  <a:tcPr marT="45734" marB="45734"/>
                </a:tc>
                <a:tc>
                  <a:txBody>
                    <a:bodyPr/>
                    <a:lstStyle/>
                    <a:p>
                      <a:r>
                        <a:rPr lang="en-CA" sz="1800" dirty="0" smtClean="0"/>
                        <a:t>50</a:t>
                      </a:r>
                      <a:endParaRPr lang="en-CA" sz="1800" dirty="0"/>
                    </a:p>
                  </a:txBody>
                  <a:tcPr marT="45734" marB="45734"/>
                </a:tc>
                <a:tc>
                  <a:txBody>
                    <a:bodyPr/>
                    <a:lstStyle/>
                    <a:p>
                      <a:r>
                        <a:rPr lang="en-CA" sz="1800" dirty="0" smtClean="0"/>
                        <a:t>10</a:t>
                      </a:r>
                      <a:endParaRPr lang="en-CA" sz="1800" dirty="0"/>
                    </a:p>
                  </a:txBody>
                  <a:tcPr marT="45734" marB="45734"/>
                </a:tc>
                <a:tc>
                  <a:txBody>
                    <a:bodyPr/>
                    <a:lstStyle/>
                    <a:p>
                      <a:r>
                        <a:rPr lang="en-CA" sz="1800" dirty="0" smtClean="0"/>
                        <a:t>120</a:t>
                      </a:r>
                      <a:endParaRPr lang="en-CA" sz="1800" dirty="0"/>
                    </a:p>
                  </a:txBody>
                  <a:tcPr marT="45734" marB="45734"/>
                </a:tc>
              </a:tr>
              <a:tr h="370951">
                <a:tc>
                  <a:txBody>
                    <a:bodyPr/>
                    <a:lstStyle/>
                    <a:p>
                      <a:r>
                        <a:rPr lang="en-CA" sz="1800" dirty="0" smtClean="0"/>
                        <a:t>B</a:t>
                      </a:r>
                      <a:endParaRPr lang="en-CA" sz="1800" dirty="0"/>
                    </a:p>
                  </a:txBody>
                  <a:tcPr marT="45734" marB="45734"/>
                </a:tc>
                <a:tc>
                  <a:txBody>
                    <a:bodyPr/>
                    <a:lstStyle/>
                    <a:p>
                      <a:r>
                        <a:rPr lang="en-CA" sz="1800" dirty="0" smtClean="0"/>
                        <a:t>10</a:t>
                      </a:r>
                      <a:endParaRPr lang="en-CA" sz="1800" dirty="0"/>
                    </a:p>
                  </a:txBody>
                  <a:tcPr marT="45734" marB="45734"/>
                </a:tc>
                <a:tc>
                  <a:txBody>
                    <a:bodyPr/>
                    <a:lstStyle/>
                    <a:p>
                      <a:r>
                        <a:rPr lang="en-CA" sz="1800" dirty="0" smtClean="0"/>
                        <a:t>100</a:t>
                      </a:r>
                      <a:endParaRPr lang="en-CA" sz="1800" dirty="0"/>
                    </a:p>
                  </a:txBody>
                  <a:tcPr marT="45734" marB="45734"/>
                </a:tc>
                <a:tc>
                  <a:txBody>
                    <a:bodyPr/>
                    <a:lstStyle/>
                    <a:p>
                      <a:r>
                        <a:rPr lang="en-CA" sz="1800" dirty="0" smtClean="0"/>
                        <a:t>40</a:t>
                      </a:r>
                      <a:endParaRPr lang="en-CA" sz="1800" dirty="0"/>
                    </a:p>
                  </a:txBody>
                  <a:tcPr marT="45734" marB="45734"/>
                </a:tc>
                <a:tc>
                  <a:txBody>
                    <a:bodyPr/>
                    <a:lstStyle/>
                    <a:p>
                      <a:r>
                        <a:rPr lang="en-CA" sz="1800" dirty="0" smtClean="0"/>
                        <a:t>150</a:t>
                      </a:r>
                      <a:endParaRPr lang="en-CA" sz="1800" dirty="0"/>
                    </a:p>
                  </a:txBody>
                  <a:tcPr marT="45734" marB="45734"/>
                </a:tc>
              </a:tr>
              <a:tr h="370951">
                <a:tc>
                  <a:txBody>
                    <a:bodyPr/>
                    <a:lstStyle/>
                    <a:p>
                      <a:r>
                        <a:rPr lang="en-CA" sz="1800" dirty="0" smtClean="0"/>
                        <a:t>C</a:t>
                      </a:r>
                      <a:endParaRPr lang="en-CA" sz="1800" dirty="0"/>
                    </a:p>
                  </a:txBody>
                  <a:tcPr marT="45734" marB="45734"/>
                </a:tc>
                <a:tc>
                  <a:txBody>
                    <a:bodyPr/>
                    <a:lstStyle/>
                    <a:p>
                      <a:r>
                        <a:rPr lang="en-CA" sz="1800" dirty="0" smtClean="0"/>
                        <a:t>30</a:t>
                      </a:r>
                      <a:endParaRPr lang="en-CA" sz="1800" dirty="0"/>
                    </a:p>
                  </a:txBody>
                  <a:tcPr marT="45734" marB="45734"/>
                </a:tc>
                <a:tc>
                  <a:txBody>
                    <a:bodyPr/>
                    <a:lstStyle/>
                    <a:p>
                      <a:r>
                        <a:rPr lang="en-CA" sz="1800" dirty="0" smtClean="0"/>
                        <a:t>10</a:t>
                      </a:r>
                      <a:endParaRPr lang="en-CA" sz="1800" dirty="0"/>
                    </a:p>
                  </a:txBody>
                  <a:tcPr marT="45734" marB="45734"/>
                </a:tc>
                <a:tc>
                  <a:txBody>
                    <a:bodyPr/>
                    <a:lstStyle/>
                    <a:p>
                      <a:r>
                        <a:rPr lang="en-CA" sz="1800" dirty="0" smtClean="0"/>
                        <a:t>90</a:t>
                      </a:r>
                      <a:endParaRPr lang="en-CA" sz="1800" dirty="0"/>
                    </a:p>
                  </a:txBody>
                  <a:tcPr marT="45734" marB="45734"/>
                </a:tc>
                <a:tc>
                  <a:txBody>
                    <a:bodyPr/>
                    <a:lstStyle/>
                    <a:p>
                      <a:r>
                        <a:rPr lang="en-CA" sz="1800" dirty="0" smtClean="0"/>
                        <a:t>130</a:t>
                      </a:r>
                      <a:endParaRPr lang="en-CA" sz="1800" dirty="0"/>
                    </a:p>
                  </a:txBody>
                  <a:tcPr marT="45734" marB="45734"/>
                </a:tc>
              </a:tr>
              <a:tr h="370951">
                <a:tc>
                  <a:txBody>
                    <a:bodyPr/>
                    <a:lstStyle/>
                    <a:p>
                      <a:r>
                        <a:rPr lang="en-CA" sz="1800" dirty="0" smtClean="0"/>
                        <a:t>Total</a:t>
                      </a:r>
                      <a:endParaRPr lang="en-CA" sz="1800" dirty="0"/>
                    </a:p>
                  </a:txBody>
                  <a:tcPr marT="45734" marB="45734"/>
                </a:tc>
                <a:tc>
                  <a:txBody>
                    <a:bodyPr/>
                    <a:lstStyle/>
                    <a:p>
                      <a:r>
                        <a:rPr lang="en-CA" sz="1800" dirty="0" smtClean="0"/>
                        <a:t>100</a:t>
                      </a:r>
                      <a:endParaRPr lang="en-CA" sz="1800" dirty="0"/>
                    </a:p>
                  </a:txBody>
                  <a:tcPr marT="45734" marB="45734"/>
                </a:tc>
                <a:tc>
                  <a:txBody>
                    <a:bodyPr/>
                    <a:lstStyle/>
                    <a:p>
                      <a:r>
                        <a:rPr lang="en-CA" sz="1800" dirty="0" smtClean="0"/>
                        <a:t>160</a:t>
                      </a:r>
                      <a:endParaRPr lang="en-CA" sz="1800" dirty="0"/>
                    </a:p>
                  </a:txBody>
                  <a:tcPr marT="45734" marB="45734"/>
                </a:tc>
                <a:tc>
                  <a:txBody>
                    <a:bodyPr/>
                    <a:lstStyle/>
                    <a:p>
                      <a:r>
                        <a:rPr lang="en-CA" sz="1800" dirty="0" smtClean="0"/>
                        <a:t>140</a:t>
                      </a:r>
                      <a:endParaRPr lang="en-CA" sz="1800" dirty="0"/>
                    </a:p>
                  </a:txBody>
                  <a:tcPr marT="45734" marB="45734"/>
                </a:tc>
                <a:tc>
                  <a:txBody>
                    <a:bodyPr/>
                    <a:lstStyle/>
                    <a:p>
                      <a:endParaRPr lang="en-CA" sz="1800"/>
                    </a:p>
                  </a:txBody>
                  <a:tcPr marT="45734" marB="45734"/>
                </a:tc>
              </a:tr>
            </a:tbl>
          </a:graphicData>
        </a:graphic>
      </p:graphicFrame>
      <p:sp>
        <p:nvSpPr>
          <p:cNvPr id="4" name="Slide Number Placeholder 3"/>
          <p:cNvSpPr>
            <a:spLocks noGrp="1"/>
          </p:cNvSpPr>
          <p:nvPr>
            <p:ph type="sldNum" sz="quarter" idx="12"/>
          </p:nvPr>
        </p:nvSpPr>
        <p:spPr/>
        <p:txBody>
          <a:bodyPr/>
          <a:lstStyle/>
          <a:p>
            <a:pPr>
              <a:defRPr/>
            </a:pPr>
            <a:fld id="{33BF4A5D-F1B6-4FA2-84C5-10896A68B2DB}" type="slidenum">
              <a:rPr lang="en-CA" smtClean="0"/>
              <a:pPr>
                <a:defRPr/>
              </a:pPr>
              <a:t>23</a:t>
            </a:fld>
            <a:endParaRPr lang="en-CA"/>
          </a:p>
        </p:txBody>
      </p:sp>
      <p:sp>
        <p:nvSpPr>
          <p:cNvPr id="29738" name="TextBox 5"/>
          <p:cNvSpPr txBox="1">
            <a:spLocks noChangeArrowheads="1"/>
          </p:cNvSpPr>
          <p:nvPr/>
        </p:nvSpPr>
        <p:spPr bwMode="auto">
          <a:xfrm>
            <a:off x="539750" y="4868863"/>
            <a:ext cx="80533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Accuracy = P</a:t>
            </a:r>
            <a:r>
              <a:rPr lang="en-CA" baseline="-25000"/>
              <a:t>0</a:t>
            </a:r>
            <a:r>
              <a:rPr lang="en-CA"/>
              <a:t> = (60 + 100 + 90) / 400 = 62.5%</a:t>
            </a:r>
          </a:p>
          <a:p>
            <a:pPr eaLnBrk="1" hangingPunct="1"/>
            <a:r>
              <a:rPr lang="en-CA"/>
              <a:t>P</a:t>
            </a:r>
            <a:r>
              <a:rPr lang="en-CA" baseline="-25000"/>
              <a:t>e</a:t>
            </a:r>
            <a:r>
              <a:rPr lang="en-CA" baseline="30000"/>
              <a:t>C </a:t>
            </a:r>
            <a:r>
              <a:rPr lang="en-CA"/>
              <a:t>= 100/400 * 120/400 + 160/400 * 150/400 + 140/400 * 130/400 = 0.33875</a:t>
            </a:r>
          </a:p>
          <a:p>
            <a:pPr eaLnBrk="1" hangingPunct="1"/>
            <a:r>
              <a:rPr lang="en-CA"/>
              <a:t>κ = 43.29%</a:t>
            </a:r>
          </a:p>
          <a:p>
            <a:pPr eaLnBrk="1" hangingPunct="1"/>
            <a:endParaRPr lang="en-CA"/>
          </a:p>
          <a:p>
            <a:pPr eaLnBrk="1" hangingPunct="1"/>
            <a:r>
              <a:rPr lang="en-CA">
                <a:sym typeface="Wingdings" pitchFamily="2" charset="2"/>
              </a:rPr>
              <a:t> Accuracy is overly optimistic in this example!</a:t>
            </a:r>
            <a:endParaRPr lang="en-C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CA" smtClean="0"/>
              <a:t>Cost Curves</a:t>
            </a:r>
          </a:p>
        </p:txBody>
      </p:sp>
      <p:pic>
        <p:nvPicPr>
          <p:cNvPr id="30723"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16238" y="2133600"/>
            <a:ext cx="6069012" cy="4551363"/>
          </a:xfrm>
        </p:spPr>
      </p:pic>
      <p:sp>
        <p:nvSpPr>
          <p:cNvPr id="4" name="Slide Number Placeholder 3"/>
          <p:cNvSpPr>
            <a:spLocks noGrp="1"/>
          </p:cNvSpPr>
          <p:nvPr>
            <p:ph type="sldNum" sz="quarter" idx="12"/>
          </p:nvPr>
        </p:nvSpPr>
        <p:spPr/>
        <p:txBody>
          <a:bodyPr/>
          <a:lstStyle/>
          <a:p>
            <a:pPr>
              <a:defRPr/>
            </a:pPr>
            <a:fld id="{0BFC62A2-8557-4D4A-B14A-7C17AFBE8933}" type="slidenum">
              <a:rPr lang="en-CA" smtClean="0"/>
              <a:pPr>
                <a:defRPr/>
              </a:pPr>
              <a:t>24</a:t>
            </a:fld>
            <a:endParaRPr lang="en-CA"/>
          </a:p>
        </p:txBody>
      </p:sp>
      <p:pic>
        <p:nvPicPr>
          <p:cNvPr id="3072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916113"/>
            <a:ext cx="29289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44"/>
          <p:cNvSpPr txBox="1">
            <a:spLocks noChangeArrowheads="1"/>
          </p:cNvSpPr>
          <p:nvPr/>
        </p:nvSpPr>
        <p:spPr bwMode="auto">
          <a:xfrm>
            <a:off x="4356100" y="1557338"/>
            <a:ext cx="453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Cost-curves are more practical than ROC curves because they tell us </a:t>
            </a:r>
            <a:r>
              <a:rPr lang="en-CA" i="1">
                <a:solidFill>
                  <a:srgbClr val="FF0000"/>
                </a:solidFill>
              </a:rPr>
              <a:t>for what class</a:t>
            </a:r>
          </a:p>
          <a:p>
            <a:pPr eaLnBrk="1" hangingPunct="1"/>
            <a:r>
              <a:rPr lang="en-CA" i="1">
                <a:solidFill>
                  <a:srgbClr val="FF0000"/>
                </a:solidFill>
              </a:rPr>
              <a:t>probabilities</a:t>
            </a:r>
            <a:r>
              <a:rPr lang="en-CA"/>
              <a:t> one classifier is preferable over the other. </a:t>
            </a:r>
          </a:p>
        </p:txBody>
      </p:sp>
      <p:sp>
        <p:nvSpPr>
          <p:cNvPr id="30727" name="TextBox 45"/>
          <p:cNvSpPr txBox="1">
            <a:spLocks noChangeArrowheads="1"/>
          </p:cNvSpPr>
          <p:nvPr/>
        </p:nvSpPr>
        <p:spPr bwMode="auto">
          <a:xfrm>
            <a:off x="611188" y="4941888"/>
            <a:ext cx="23399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ROC Curves only tell</a:t>
            </a:r>
          </a:p>
          <a:p>
            <a:pPr eaLnBrk="1" hangingPunct="1"/>
            <a:r>
              <a:rPr lang="en-CA"/>
              <a:t>us that </a:t>
            </a:r>
            <a:r>
              <a:rPr lang="en-CA" i="1">
                <a:solidFill>
                  <a:srgbClr val="FF0000"/>
                </a:solidFill>
              </a:rPr>
              <a:t>sometimes</a:t>
            </a:r>
          </a:p>
          <a:p>
            <a:pPr eaLnBrk="1" hangingPunct="1"/>
            <a:r>
              <a:rPr lang="en-CA"/>
              <a:t>one classifier is</a:t>
            </a:r>
          </a:p>
          <a:p>
            <a:pPr eaLnBrk="1" hangingPunct="1"/>
            <a:r>
              <a:rPr lang="en-CA"/>
              <a:t>preferable over the</a:t>
            </a:r>
          </a:p>
          <a:p>
            <a:pPr eaLnBrk="1" hangingPunct="1"/>
            <a:r>
              <a:rPr lang="en-CA"/>
              <a:t>other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CA" smtClean="0"/>
              <a:t> RMSE</a:t>
            </a:r>
          </a:p>
        </p:txBody>
      </p:sp>
      <p:sp>
        <p:nvSpPr>
          <p:cNvPr id="30723" name="Content Placeholder 3"/>
          <p:cNvSpPr>
            <a:spLocks noGrp="1"/>
          </p:cNvSpPr>
          <p:nvPr>
            <p:ph idx="1"/>
          </p:nvPr>
        </p:nvSpPr>
        <p:spPr>
          <a:xfrm>
            <a:off x="457200" y="1935163"/>
            <a:ext cx="8507413" cy="4518025"/>
          </a:xfrm>
        </p:spPr>
        <p:txBody>
          <a:bodyPr/>
          <a:lstStyle/>
          <a:p>
            <a:pPr>
              <a:defRPr/>
            </a:pPr>
            <a:r>
              <a:rPr lang="en-CA" dirty="0" smtClean="0"/>
              <a:t>The Root-Mean Squared Error (RMSE) is usually used for regression, but can also be used with probabilistic classifiers. The formula for the RMSE is: </a:t>
            </a:r>
            <a:endParaRPr lang="en-CA" dirty="0"/>
          </a:p>
          <a:p>
            <a:pPr marL="0" indent="0">
              <a:buFont typeface="Wingdings 2" pitchFamily="18" charset="2"/>
              <a:buNone/>
              <a:defRPr/>
            </a:pPr>
            <a:r>
              <a:rPr lang="en-CA" dirty="0" smtClean="0"/>
              <a:t>		RMSE(f) = </a:t>
            </a:r>
            <a:r>
              <a:rPr lang="en-CA" dirty="0" err="1" smtClean="0"/>
              <a:t>sqrt</a:t>
            </a:r>
            <a:r>
              <a:rPr lang="en-CA" dirty="0" smtClean="0"/>
              <a:t>( 1/m </a:t>
            </a:r>
            <a:r>
              <a:rPr lang="el-GR" dirty="0" smtClean="0"/>
              <a:t>Σ</a:t>
            </a:r>
            <a:r>
              <a:rPr lang="en-CA" baseline="-25000" dirty="0" smtClean="0"/>
              <a:t>i=1</a:t>
            </a:r>
            <a:r>
              <a:rPr lang="en-CA" baseline="30000" dirty="0" smtClean="0"/>
              <a:t>m</a:t>
            </a:r>
            <a:r>
              <a:rPr lang="en-CA" dirty="0" smtClean="0"/>
              <a:t>(f(x</a:t>
            </a:r>
            <a:r>
              <a:rPr lang="en-CA" baseline="-25000" dirty="0" smtClean="0"/>
              <a:t>i</a:t>
            </a:r>
            <a:r>
              <a:rPr lang="en-CA" dirty="0" smtClean="0"/>
              <a:t>) – </a:t>
            </a:r>
            <a:r>
              <a:rPr lang="en-CA" dirty="0" err="1" smtClean="0"/>
              <a:t>y</a:t>
            </a:r>
            <a:r>
              <a:rPr lang="en-CA" baseline="-25000" dirty="0" err="1" smtClean="0"/>
              <a:t>i</a:t>
            </a:r>
            <a:r>
              <a:rPr lang="en-CA" dirty="0" smtClean="0"/>
              <a:t>)</a:t>
            </a:r>
            <a:r>
              <a:rPr lang="en-CA" baseline="30000" dirty="0" smtClean="0"/>
              <a:t>2</a:t>
            </a:r>
            <a:r>
              <a:rPr lang="en-CA" dirty="0" smtClean="0"/>
              <a:t>))</a:t>
            </a:r>
          </a:p>
          <a:p>
            <a:pPr marL="366713" lvl="1" indent="0">
              <a:buFont typeface="Wingdings 2" pitchFamily="18" charset="2"/>
              <a:buNone/>
              <a:defRPr/>
            </a:pPr>
            <a:r>
              <a:rPr lang="en-CA" sz="2000" dirty="0" smtClean="0"/>
              <a:t>	where m is the number of test examples, f(x</a:t>
            </a:r>
            <a:r>
              <a:rPr lang="en-CA" sz="2000" baseline="-25000" dirty="0" smtClean="0"/>
              <a:t>i</a:t>
            </a:r>
            <a:r>
              <a:rPr lang="en-CA" sz="2000" dirty="0" smtClean="0"/>
              <a:t>), the classifier’s </a:t>
            </a:r>
          </a:p>
          <a:p>
            <a:pPr marL="366713" lvl="1" indent="0">
              <a:buFont typeface="Wingdings 2" pitchFamily="18" charset="2"/>
              <a:buNone/>
              <a:defRPr/>
            </a:pPr>
            <a:r>
              <a:rPr lang="en-CA" sz="2000" dirty="0"/>
              <a:t>	</a:t>
            </a:r>
            <a:r>
              <a:rPr lang="en-CA" sz="2000" dirty="0" smtClean="0"/>
              <a:t>probabilistic output on x</a:t>
            </a:r>
            <a:r>
              <a:rPr lang="en-CA" sz="2000" baseline="-25000" dirty="0" smtClean="0"/>
              <a:t>i </a:t>
            </a:r>
            <a:r>
              <a:rPr lang="en-CA" sz="2000" dirty="0" smtClean="0"/>
              <a:t>and </a:t>
            </a:r>
            <a:r>
              <a:rPr lang="en-CA" sz="2000" dirty="0" err="1" smtClean="0"/>
              <a:t>y</a:t>
            </a:r>
            <a:r>
              <a:rPr lang="en-CA" sz="2000" baseline="-25000" dirty="0" err="1" smtClean="0"/>
              <a:t>i</a:t>
            </a:r>
            <a:r>
              <a:rPr lang="en-CA" sz="2000" dirty="0"/>
              <a:t> </a:t>
            </a:r>
            <a:r>
              <a:rPr lang="en-CA" sz="2000" dirty="0" smtClean="0"/>
              <a:t>the actual label.</a:t>
            </a:r>
          </a:p>
          <a:p>
            <a:pPr marL="366713" lvl="1" indent="0">
              <a:buFont typeface="Wingdings 2" pitchFamily="18" charset="2"/>
              <a:buNone/>
              <a:defRPr/>
            </a:pPr>
            <a:r>
              <a:rPr lang="en-CA" dirty="0" smtClean="0"/>
              <a:t>RMSE(f) RMSE(f) </a:t>
            </a:r>
          </a:p>
        </p:txBody>
      </p:sp>
      <p:sp>
        <p:nvSpPr>
          <p:cNvPr id="2" name="Slide Number Placeholder 1"/>
          <p:cNvSpPr>
            <a:spLocks noGrp="1"/>
          </p:cNvSpPr>
          <p:nvPr>
            <p:ph type="sldNum" sz="quarter" idx="12"/>
          </p:nvPr>
        </p:nvSpPr>
        <p:spPr/>
        <p:txBody>
          <a:bodyPr/>
          <a:lstStyle/>
          <a:p>
            <a:pPr>
              <a:defRPr/>
            </a:pPr>
            <a:fld id="{A0EBF111-FD94-4717-8ADF-477ACCFB758D}" type="slidenum">
              <a:rPr lang="en-CA" smtClean="0"/>
              <a:pPr>
                <a:defRPr/>
              </a:pPr>
              <a:t>25</a:t>
            </a:fld>
            <a:endParaRPr lang="en-CA"/>
          </a:p>
        </p:txBody>
      </p:sp>
      <p:graphicFrame>
        <p:nvGraphicFramePr>
          <p:cNvPr id="3" name="Table 2"/>
          <p:cNvGraphicFramePr>
            <a:graphicFrameLocks noGrp="1"/>
          </p:cNvGraphicFramePr>
          <p:nvPr/>
        </p:nvGraphicFramePr>
        <p:xfrm>
          <a:off x="468313" y="4508500"/>
          <a:ext cx="3455988" cy="2225676"/>
        </p:xfrm>
        <a:graphic>
          <a:graphicData uri="http://schemas.openxmlformats.org/drawingml/2006/table">
            <a:tbl>
              <a:tblPr firstRow="1" bandRow="1">
                <a:tableStyleId>{5C22544A-7EE6-4342-B048-85BDC9FD1C3A}</a:tableStyleId>
              </a:tblPr>
              <a:tblGrid>
                <a:gridCol w="647998"/>
                <a:gridCol w="863997"/>
                <a:gridCol w="647998"/>
                <a:gridCol w="1295995"/>
              </a:tblGrid>
              <a:tr h="370946">
                <a:tc>
                  <a:txBody>
                    <a:bodyPr/>
                    <a:lstStyle/>
                    <a:p>
                      <a:r>
                        <a:rPr lang="en-CA" sz="1800" dirty="0" smtClean="0"/>
                        <a:t>ID</a:t>
                      </a:r>
                      <a:endParaRPr lang="en-CA" sz="1800" dirty="0"/>
                    </a:p>
                  </a:txBody>
                  <a:tcPr marL="91429" marR="91429" marT="45733" marB="45733"/>
                </a:tc>
                <a:tc>
                  <a:txBody>
                    <a:bodyPr/>
                    <a:lstStyle/>
                    <a:p>
                      <a:r>
                        <a:rPr lang="en-CA" sz="1800" dirty="0" smtClean="0"/>
                        <a:t>f(x</a:t>
                      </a:r>
                      <a:r>
                        <a:rPr lang="en-CA" sz="1800" baseline="-25000" dirty="0" smtClean="0"/>
                        <a:t>i</a:t>
                      </a:r>
                      <a:r>
                        <a:rPr lang="en-CA" sz="1800" dirty="0" smtClean="0"/>
                        <a:t>)</a:t>
                      </a:r>
                      <a:endParaRPr lang="en-CA" sz="1800" dirty="0"/>
                    </a:p>
                  </a:txBody>
                  <a:tcPr marL="91429" marR="91429" marT="45733" marB="45733"/>
                </a:tc>
                <a:tc>
                  <a:txBody>
                    <a:bodyPr/>
                    <a:lstStyle/>
                    <a:p>
                      <a:r>
                        <a:rPr lang="en-CA" sz="1800" dirty="0" err="1" smtClean="0"/>
                        <a:t>y</a:t>
                      </a:r>
                      <a:r>
                        <a:rPr lang="en-CA" sz="1800" baseline="-25000" dirty="0" err="1" smtClean="0"/>
                        <a:t>i</a:t>
                      </a:r>
                      <a:endParaRPr lang="en-CA" sz="1800" dirty="0"/>
                    </a:p>
                  </a:txBody>
                  <a:tcPr marL="91429" marR="91429" marT="45733" marB="45733"/>
                </a:tc>
                <a:tc>
                  <a:txBody>
                    <a:bodyPr/>
                    <a:lstStyle/>
                    <a:p>
                      <a:r>
                        <a:rPr lang="en-CA" sz="1800" dirty="0" smtClean="0"/>
                        <a:t>(f(x</a:t>
                      </a:r>
                      <a:r>
                        <a:rPr lang="en-CA" sz="1800" baseline="-25000" dirty="0" smtClean="0"/>
                        <a:t>i</a:t>
                      </a:r>
                      <a:r>
                        <a:rPr lang="en-CA" sz="1800" dirty="0" smtClean="0"/>
                        <a:t>) – </a:t>
                      </a:r>
                      <a:r>
                        <a:rPr lang="en-CA" sz="1800" dirty="0" err="1" smtClean="0"/>
                        <a:t>y</a:t>
                      </a:r>
                      <a:r>
                        <a:rPr lang="en-CA" sz="1800" baseline="-25000" dirty="0" err="1" smtClean="0"/>
                        <a:t>i</a:t>
                      </a:r>
                      <a:r>
                        <a:rPr lang="en-CA" sz="1800" dirty="0" smtClean="0"/>
                        <a:t>)</a:t>
                      </a:r>
                      <a:r>
                        <a:rPr lang="en-CA" sz="1800" baseline="30000" dirty="0" smtClean="0"/>
                        <a:t>2</a:t>
                      </a:r>
                      <a:endParaRPr lang="en-CA" sz="1800" dirty="0"/>
                    </a:p>
                  </a:txBody>
                  <a:tcPr marL="91429" marR="91429" marT="45733" marB="45733"/>
                </a:tc>
              </a:tr>
              <a:tr h="370946">
                <a:tc>
                  <a:txBody>
                    <a:bodyPr/>
                    <a:lstStyle/>
                    <a:p>
                      <a:r>
                        <a:rPr lang="en-CA" sz="1800" dirty="0" smtClean="0"/>
                        <a:t>1</a:t>
                      </a:r>
                      <a:endParaRPr lang="en-CA" sz="1800" dirty="0"/>
                    </a:p>
                  </a:txBody>
                  <a:tcPr marL="91429" marR="91429" marT="45733" marB="45733"/>
                </a:tc>
                <a:tc>
                  <a:txBody>
                    <a:bodyPr/>
                    <a:lstStyle/>
                    <a:p>
                      <a:r>
                        <a:rPr lang="en-CA" sz="1800" dirty="0" smtClean="0"/>
                        <a:t>.95</a:t>
                      </a:r>
                      <a:endParaRPr lang="en-CA" sz="1800" dirty="0"/>
                    </a:p>
                  </a:txBody>
                  <a:tcPr marL="91429" marR="91429" marT="45733" marB="45733"/>
                </a:tc>
                <a:tc>
                  <a:txBody>
                    <a:bodyPr/>
                    <a:lstStyle/>
                    <a:p>
                      <a:r>
                        <a:rPr lang="en-CA" sz="1800" dirty="0" smtClean="0"/>
                        <a:t>1</a:t>
                      </a:r>
                      <a:endParaRPr lang="en-CA" sz="1800" dirty="0"/>
                    </a:p>
                  </a:txBody>
                  <a:tcPr marL="91429" marR="91429" marT="45733" marB="45733"/>
                </a:tc>
                <a:tc>
                  <a:txBody>
                    <a:bodyPr/>
                    <a:lstStyle/>
                    <a:p>
                      <a:r>
                        <a:rPr lang="en-CA" sz="1800" dirty="0" smtClean="0"/>
                        <a:t>.0025</a:t>
                      </a:r>
                      <a:endParaRPr lang="en-CA" sz="1800" dirty="0"/>
                    </a:p>
                  </a:txBody>
                  <a:tcPr marL="91429" marR="91429" marT="45733" marB="45733"/>
                </a:tc>
              </a:tr>
              <a:tr h="370946">
                <a:tc>
                  <a:txBody>
                    <a:bodyPr/>
                    <a:lstStyle/>
                    <a:p>
                      <a:r>
                        <a:rPr lang="en-CA" sz="1800" dirty="0" smtClean="0"/>
                        <a:t>2</a:t>
                      </a:r>
                      <a:endParaRPr lang="en-CA" sz="1800" dirty="0"/>
                    </a:p>
                  </a:txBody>
                  <a:tcPr marL="91429" marR="91429" marT="45733" marB="45733"/>
                </a:tc>
                <a:tc>
                  <a:txBody>
                    <a:bodyPr/>
                    <a:lstStyle/>
                    <a:p>
                      <a:r>
                        <a:rPr lang="en-CA" sz="1800" dirty="0" smtClean="0"/>
                        <a:t>.6</a:t>
                      </a:r>
                      <a:endParaRPr lang="en-CA" sz="1800" dirty="0"/>
                    </a:p>
                  </a:txBody>
                  <a:tcPr marL="91429" marR="91429" marT="45733" marB="45733"/>
                </a:tc>
                <a:tc>
                  <a:txBody>
                    <a:bodyPr/>
                    <a:lstStyle/>
                    <a:p>
                      <a:r>
                        <a:rPr lang="en-CA" sz="1800" dirty="0" smtClean="0"/>
                        <a:t>0</a:t>
                      </a:r>
                      <a:endParaRPr lang="en-CA" sz="1800" dirty="0"/>
                    </a:p>
                  </a:txBody>
                  <a:tcPr marL="91429" marR="91429" marT="45733" marB="45733"/>
                </a:tc>
                <a:tc>
                  <a:txBody>
                    <a:bodyPr/>
                    <a:lstStyle/>
                    <a:p>
                      <a:r>
                        <a:rPr lang="en-CA" sz="1800" dirty="0" smtClean="0"/>
                        <a:t>.36</a:t>
                      </a:r>
                      <a:endParaRPr lang="en-CA" sz="1800" dirty="0"/>
                    </a:p>
                  </a:txBody>
                  <a:tcPr marL="91429" marR="91429" marT="45733" marB="45733"/>
                </a:tc>
              </a:tr>
              <a:tr h="370946">
                <a:tc>
                  <a:txBody>
                    <a:bodyPr/>
                    <a:lstStyle/>
                    <a:p>
                      <a:r>
                        <a:rPr lang="en-CA" sz="1800" dirty="0" smtClean="0"/>
                        <a:t>3</a:t>
                      </a:r>
                      <a:endParaRPr lang="en-CA" sz="1800" dirty="0"/>
                    </a:p>
                  </a:txBody>
                  <a:tcPr marL="91429" marR="91429" marT="45733" marB="45733"/>
                </a:tc>
                <a:tc>
                  <a:txBody>
                    <a:bodyPr/>
                    <a:lstStyle/>
                    <a:p>
                      <a:r>
                        <a:rPr lang="en-CA" sz="1800" dirty="0" smtClean="0"/>
                        <a:t>.8</a:t>
                      </a:r>
                      <a:endParaRPr lang="en-CA" sz="1800" dirty="0"/>
                    </a:p>
                  </a:txBody>
                  <a:tcPr marL="91429" marR="91429" marT="45733" marB="45733"/>
                </a:tc>
                <a:tc>
                  <a:txBody>
                    <a:bodyPr/>
                    <a:lstStyle/>
                    <a:p>
                      <a:r>
                        <a:rPr lang="en-CA" sz="1800" dirty="0" smtClean="0"/>
                        <a:t>1</a:t>
                      </a:r>
                      <a:endParaRPr lang="en-CA" sz="1800" dirty="0"/>
                    </a:p>
                  </a:txBody>
                  <a:tcPr marL="91429" marR="91429" marT="45733" marB="45733"/>
                </a:tc>
                <a:tc>
                  <a:txBody>
                    <a:bodyPr/>
                    <a:lstStyle/>
                    <a:p>
                      <a:r>
                        <a:rPr lang="en-CA" sz="1800" dirty="0" smtClean="0"/>
                        <a:t>.04</a:t>
                      </a:r>
                      <a:endParaRPr lang="en-CA" sz="1800" dirty="0"/>
                    </a:p>
                  </a:txBody>
                  <a:tcPr marL="91429" marR="91429" marT="45733" marB="45733"/>
                </a:tc>
              </a:tr>
              <a:tr h="370946">
                <a:tc>
                  <a:txBody>
                    <a:bodyPr/>
                    <a:lstStyle/>
                    <a:p>
                      <a:r>
                        <a:rPr lang="en-CA" sz="1800" dirty="0" smtClean="0"/>
                        <a:t>4</a:t>
                      </a:r>
                      <a:endParaRPr lang="en-CA" sz="1800" dirty="0"/>
                    </a:p>
                  </a:txBody>
                  <a:tcPr marL="91429" marR="91429" marT="45733" marB="45733"/>
                </a:tc>
                <a:tc>
                  <a:txBody>
                    <a:bodyPr/>
                    <a:lstStyle/>
                    <a:p>
                      <a:r>
                        <a:rPr lang="en-CA" sz="1800" dirty="0" smtClean="0"/>
                        <a:t>.75</a:t>
                      </a:r>
                      <a:endParaRPr lang="en-CA" sz="1800" dirty="0"/>
                    </a:p>
                  </a:txBody>
                  <a:tcPr marL="91429" marR="91429" marT="45733" marB="45733"/>
                </a:tc>
                <a:tc>
                  <a:txBody>
                    <a:bodyPr/>
                    <a:lstStyle/>
                    <a:p>
                      <a:r>
                        <a:rPr lang="en-CA" sz="1800" dirty="0" smtClean="0"/>
                        <a:t>0</a:t>
                      </a:r>
                      <a:endParaRPr lang="en-CA" sz="1800" dirty="0"/>
                    </a:p>
                  </a:txBody>
                  <a:tcPr marL="91429" marR="91429" marT="45733" marB="45733"/>
                </a:tc>
                <a:tc>
                  <a:txBody>
                    <a:bodyPr/>
                    <a:lstStyle/>
                    <a:p>
                      <a:r>
                        <a:rPr lang="en-CA" sz="1800" dirty="0" smtClean="0"/>
                        <a:t>.5625</a:t>
                      </a:r>
                      <a:endParaRPr lang="en-CA" sz="1800" dirty="0"/>
                    </a:p>
                  </a:txBody>
                  <a:tcPr marL="91429" marR="91429" marT="45733" marB="45733"/>
                </a:tc>
              </a:tr>
              <a:tr h="370946">
                <a:tc>
                  <a:txBody>
                    <a:bodyPr/>
                    <a:lstStyle/>
                    <a:p>
                      <a:r>
                        <a:rPr lang="en-CA" sz="1800" dirty="0" smtClean="0"/>
                        <a:t>5</a:t>
                      </a:r>
                      <a:endParaRPr lang="en-CA" sz="1800" dirty="0"/>
                    </a:p>
                  </a:txBody>
                  <a:tcPr marL="91429" marR="91429" marT="45733" marB="45733"/>
                </a:tc>
                <a:tc>
                  <a:txBody>
                    <a:bodyPr/>
                    <a:lstStyle/>
                    <a:p>
                      <a:r>
                        <a:rPr lang="en-CA" sz="1800" dirty="0" smtClean="0"/>
                        <a:t>.9</a:t>
                      </a:r>
                      <a:endParaRPr lang="en-CA" sz="1800" dirty="0"/>
                    </a:p>
                  </a:txBody>
                  <a:tcPr marL="91429" marR="91429" marT="45733" marB="45733"/>
                </a:tc>
                <a:tc>
                  <a:txBody>
                    <a:bodyPr/>
                    <a:lstStyle/>
                    <a:p>
                      <a:r>
                        <a:rPr lang="en-CA" sz="1800" dirty="0" smtClean="0"/>
                        <a:t>1</a:t>
                      </a:r>
                      <a:endParaRPr lang="en-CA" sz="1800" dirty="0"/>
                    </a:p>
                  </a:txBody>
                  <a:tcPr marL="91429" marR="91429" marT="45733" marB="45733"/>
                </a:tc>
                <a:tc>
                  <a:txBody>
                    <a:bodyPr/>
                    <a:lstStyle/>
                    <a:p>
                      <a:r>
                        <a:rPr lang="en-CA" sz="1800" dirty="0" smtClean="0"/>
                        <a:t>.01</a:t>
                      </a:r>
                      <a:endParaRPr lang="en-CA" sz="1800" dirty="0"/>
                    </a:p>
                  </a:txBody>
                  <a:tcPr marL="91429" marR="91429" marT="45733" marB="45733"/>
                </a:tc>
              </a:tr>
            </a:tbl>
          </a:graphicData>
        </a:graphic>
      </p:graphicFrame>
      <p:sp>
        <p:nvSpPr>
          <p:cNvPr id="31786" name="TextBox 3"/>
          <p:cNvSpPr txBox="1">
            <a:spLocks noChangeArrowheads="1"/>
          </p:cNvSpPr>
          <p:nvPr/>
        </p:nvSpPr>
        <p:spPr bwMode="auto">
          <a:xfrm>
            <a:off x="3960813" y="4824413"/>
            <a:ext cx="5218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RMSE(f) = sqrt(1/5 * (.0025+.36+.04+.5625+.01))</a:t>
            </a:r>
          </a:p>
          <a:p>
            <a:pPr eaLnBrk="1" hangingPunct="1"/>
            <a:r>
              <a:rPr lang="en-CA"/>
              <a:t>               = sqrt(0.975/5) = 0.4416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CA" smtClean="0"/>
              <a:t>Information Score</a:t>
            </a:r>
          </a:p>
        </p:txBody>
      </p:sp>
      <p:sp>
        <p:nvSpPr>
          <p:cNvPr id="31747" name="Content Placeholder 2"/>
          <p:cNvSpPr>
            <a:spLocks noGrp="1"/>
          </p:cNvSpPr>
          <p:nvPr>
            <p:ph idx="1"/>
          </p:nvPr>
        </p:nvSpPr>
        <p:spPr/>
        <p:txBody>
          <a:bodyPr/>
          <a:lstStyle/>
          <a:p>
            <a:pPr>
              <a:defRPr/>
            </a:pPr>
            <a:r>
              <a:rPr lang="en-CA" sz="2000" dirty="0" err="1" smtClean="0"/>
              <a:t>Kononenko</a:t>
            </a:r>
            <a:r>
              <a:rPr lang="en-CA" sz="2000" dirty="0" smtClean="0"/>
              <a:t> and </a:t>
            </a:r>
            <a:r>
              <a:rPr lang="en-CA" sz="2000" dirty="0" err="1" smtClean="0"/>
              <a:t>Bratko’s</a:t>
            </a:r>
            <a:r>
              <a:rPr lang="en-CA" sz="2000" dirty="0" smtClean="0"/>
              <a:t> </a:t>
            </a:r>
            <a:r>
              <a:rPr lang="en-CA" sz="2000" dirty="0"/>
              <a:t>I</a:t>
            </a:r>
            <a:r>
              <a:rPr lang="en-CA" sz="2000" dirty="0" smtClean="0"/>
              <a:t>nformation Score assumes a prior P(y) on the labels. This could be estimated by the class distribution of the training data. The output (posterior probability) of a probabilistic classifier is P(</a:t>
            </a:r>
            <a:r>
              <a:rPr lang="en-CA" sz="2000" dirty="0" err="1" smtClean="0"/>
              <a:t>y|f</a:t>
            </a:r>
            <a:r>
              <a:rPr lang="en-CA" sz="2000" dirty="0" smtClean="0"/>
              <a:t>), where f is the classifier. I(a) is the indicator </a:t>
            </a:r>
            <a:r>
              <a:rPr lang="en-CA" sz="2000" dirty="0" err="1" smtClean="0"/>
              <a:t>fonction</a:t>
            </a:r>
            <a:r>
              <a:rPr lang="en-CA" sz="2000" dirty="0" smtClean="0"/>
              <a:t>.</a:t>
            </a:r>
          </a:p>
          <a:p>
            <a:pPr>
              <a:defRPr/>
            </a:pPr>
            <a:r>
              <a:rPr lang="en-CA" sz="2000" dirty="0" smtClean="0"/>
              <a:t>IS(x) =  I(P(</a:t>
            </a:r>
            <a:r>
              <a:rPr lang="en-CA" sz="2000" dirty="0" err="1" smtClean="0"/>
              <a:t>y|f</a:t>
            </a:r>
            <a:r>
              <a:rPr lang="en-CA" sz="2000" dirty="0" smtClean="0"/>
              <a:t>) ≥ P(y)) * (-log(P(y))+log(P(</a:t>
            </a:r>
            <a:r>
              <a:rPr lang="en-CA" sz="2000" dirty="0" err="1" smtClean="0"/>
              <a:t>y|f</a:t>
            </a:r>
            <a:r>
              <a:rPr lang="en-CA" sz="2000" dirty="0" smtClean="0"/>
              <a:t>)) +</a:t>
            </a:r>
          </a:p>
          <a:p>
            <a:pPr marL="0" indent="0">
              <a:buFont typeface="Wingdings 2" pitchFamily="18" charset="2"/>
              <a:buNone/>
              <a:defRPr/>
            </a:pPr>
            <a:r>
              <a:rPr lang="en-CA" sz="2000" dirty="0"/>
              <a:t> </a:t>
            </a:r>
            <a:r>
              <a:rPr lang="en-CA" sz="2000" dirty="0" smtClean="0"/>
              <a:t>                + I(P(</a:t>
            </a:r>
            <a:r>
              <a:rPr lang="en-CA" sz="2000" dirty="0" err="1" smtClean="0"/>
              <a:t>y|f</a:t>
            </a:r>
            <a:r>
              <a:rPr lang="en-CA" sz="2000" dirty="0" smtClean="0"/>
              <a:t>) &lt; P(y)) * (- log(1-P(y))+log(1-P(</a:t>
            </a:r>
            <a:r>
              <a:rPr lang="en-CA" sz="2000" dirty="0" err="1" smtClean="0"/>
              <a:t>y|f</a:t>
            </a:r>
            <a:r>
              <a:rPr lang="en-CA" sz="2000" dirty="0" smtClean="0"/>
              <a:t>)))</a:t>
            </a:r>
          </a:p>
          <a:p>
            <a:pPr>
              <a:defRPr/>
            </a:pPr>
            <a:r>
              <a:rPr lang="en-CA" sz="2000" dirty="0" err="1" smtClean="0"/>
              <a:t>IS</a:t>
            </a:r>
            <a:r>
              <a:rPr lang="en-CA" sz="2000" baseline="-25000" dirty="0" err="1" smtClean="0"/>
              <a:t>avg</a:t>
            </a:r>
            <a:r>
              <a:rPr lang="en-CA" sz="2000" dirty="0" smtClean="0"/>
              <a:t>= 1/m </a:t>
            </a:r>
            <a:r>
              <a:rPr lang="el-GR" sz="2000" dirty="0" smtClean="0"/>
              <a:t>Σ</a:t>
            </a:r>
            <a:r>
              <a:rPr lang="en-CA" sz="2000" baseline="-25000" dirty="0" smtClean="0"/>
              <a:t>i=1</a:t>
            </a:r>
            <a:r>
              <a:rPr lang="en-CA" sz="2000" baseline="30000" dirty="0" smtClean="0"/>
              <a:t>m</a:t>
            </a:r>
            <a:r>
              <a:rPr lang="en-CA" sz="2000" dirty="0" smtClean="0"/>
              <a:t>(IS(x</a:t>
            </a:r>
            <a:r>
              <a:rPr lang="en-CA" sz="2000" baseline="-25000" dirty="0" smtClean="0"/>
              <a:t>i</a:t>
            </a:r>
            <a:r>
              <a:rPr lang="en-CA" sz="2000" dirty="0" smtClean="0"/>
              <a:t>))</a:t>
            </a:r>
          </a:p>
        </p:txBody>
      </p:sp>
      <p:sp>
        <p:nvSpPr>
          <p:cNvPr id="4" name="Slide Number Placeholder 3"/>
          <p:cNvSpPr>
            <a:spLocks noGrp="1"/>
          </p:cNvSpPr>
          <p:nvPr>
            <p:ph type="sldNum" sz="quarter" idx="12"/>
          </p:nvPr>
        </p:nvSpPr>
        <p:spPr/>
        <p:txBody>
          <a:bodyPr/>
          <a:lstStyle/>
          <a:p>
            <a:pPr>
              <a:defRPr/>
            </a:pPr>
            <a:fld id="{27CCEBA1-4E2C-477F-9F70-2CC6F9445805}" type="slidenum">
              <a:rPr lang="en-CA" smtClean="0"/>
              <a:pPr>
                <a:defRPr/>
              </a:pPr>
              <a:t>26</a:t>
            </a:fld>
            <a:endParaRPr lang="en-CA"/>
          </a:p>
        </p:txBody>
      </p:sp>
      <p:graphicFrame>
        <p:nvGraphicFramePr>
          <p:cNvPr id="5" name="Table 4"/>
          <p:cNvGraphicFramePr>
            <a:graphicFrameLocks noGrp="1"/>
          </p:cNvGraphicFramePr>
          <p:nvPr/>
        </p:nvGraphicFramePr>
        <p:xfrm>
          <a:off x="468313" y="4508500"/>
          <a:ext cx="3455988" cy="2225676"/>
        </p:xfrm>
        <a:graphic>
          <a:graphicData uri="http://schemas.openxmlformats.org/drawingml/2006/table">
            <a:tbl>
              <a:tblPr firstRow="1" bandRow="1">
                <a:tableStyleId>{5C22544A-7EE6-4342-B048-85BDC9FD1C3A}</a:tableStyleId>
              </a:tblPr>
              <a:tblGrid>
                <a:gridCol w="647998"/>
                <a:gridCol w="863997"/>
                <a:gridCol w="647998"/>
                <a:gridCol w="1295995"/>
              </a:tblGrid>
              <a:tr h="370946">
                <a:tc>
                  <a:txBody>
                    <a:bodyPr/>
                    <a:lstStyle/>
                    <a:p>
                      <a:r>
                        <a:rPr lang="en-CA" sz="1800" dirty="0" smtClean="0"/>
                        <a:t>x</a:t>
                      </a:r>
                      <a:endParaRPr lang="en-CA" sz="1800" dirty="0"/>
                    </a:p>
                  </a:txBody>
                  <a:tcPr marL="91429" marR="91429" marT="45733" marB="45733"/>
                </a:tc>
                <a:tc>
                  <a:txBody>
                    <a:bodyPr/>
                    <a:lstStyle/>
                    <a:p>
                      <a:r>
                        <a:rPr lang="en-CA" sz="1800" dirty="0" smtClean="0"/>
                        <a:t>P(</a:t>
                      </a:r>
                      <a:r>
                        <a:rPr lang="en-CA" sz="1800" dirty="0" err="1" smtClean="0"/>
                        <a:t>y</a:t>
                      </a:r>
                      <a:r>
                        <a:rPr lang="en-CA" sz="1800" baseline="-25000" dirty="0" err="1" smtClean="0"/>
                        <a:t>i</a:t>
                      </a:r>
                      <a:r>
                        <a:rPr lang="en-CA" sz="1800" baseline="0" dirty="0" err="1" smtClean="0"/>
                        <a:t>|f</a:t>
                      </a:r>
                      <a:r>
                        <a:rPr lang="en-CA" sz="1800" dirty="0" smtClean="0"/>
                        <a:t>)</a:t>
                      </a:r>
                      <a:endParaRPr lang="en-CA" sz="1800" dirty="0"/>
                    </a:p>
                  </a:txBody>
                  <a:tcPr marL="91429" marR="91429" marT="45733" marB="45733"/>
                </a:tc>
                <a:tc>
                  <a:txBody>
                    <a:bodyPr/>
                    <a:lstStyle/>
                    <a:p>
                      <a:r>
                        <a:rPr lang="en-CA" sz="1800" dirty="0" err="1" smtClean="0"/>
                        <a:t>y</a:t>
                      </a:r>
                      <a:r>
                        <a:rPr lang="en-CA" sz="1800" baseline="-25000" dirty="0" err="1" smtClean="0"/>
                        <a:t>i</a:t>
                      </a:r>
                      <a:endParaRPr lang="en-CA" sz="1800" dirty="0"/>
                    </a:p>
                  </a:txBody>
                  <a:tcPr marL="91429" marR="91429" marT="45733" marB="45733"/>
                </a:tc>
                <a:tc>
                  <a:txBody>
                    <a:bodyPr/>
                    <a:lstStyle/>
                    <a:p>
                      <a:r>
                        <a:rPr lang="en-CA" sz="1800" dirty="0" smtClean="0"/>
                        <a:t>IS(x)</a:t>
                      </a:r>
                      <a:endParaRPr lang="en-CA" sz="1800" dirty="0"/>
                    </a:p>
                  </a:txBody>
                  <a:tcPr marL="91429" marR="91429" marT="45733" marB="45733"/>
                </a:tc>
              </a:tr>
              <a:tr h="370946">
                <a:tc>
                  <a:txBody>
                    <a:bodyPr/>
                    <a:lstStyle/>
                    <a:p>
                      <a:r>
                        <a:rPr lang="en-CA" sz="1800" dirty="0" smtClean="0"/>
                        <a:t>1</a:t>
                      </a:r>
                      <a:endParaRPr lang="en-CA" sz="1800" dirty="0"/>
                    </a:p>
                  </a:txBody>
                  <a:tcPr marL="91429" marR="91429" marT="45733" marB="45733"/>
                </a:tc>
                <a:tc>
                  <a:txBody>
                    <a:bodyPr/>
                    <a:lstStyle/>
                    <a:p>
                      <a:r>
                        <a:rPr lang="en-CA" sz="1800" dirty="0" smtClean="0"/>
                        <a:t>.95</a:t>
                      </a:r>
                      <a:endParaRPr lang="en-CA" sz="1800" dirty="0"/>
                    </a:p>
                  </a:txBody>
                  <a:tcPr marL="91429" marR="91429" marT="45733" marB="45733"/>
                </a:tc>
                <a:tc>
                  <a:txBody>
                    <a:bodyPr/>
                    <a:lstStyle/>
                    <a:p>
                      <a:r>
                        <a:rPr lang="en-CA" sz="1800" dirty="0" smtClean="0"/>
                        <a:t>1</a:t>
                      </a:r>
                      <a:endParaRPr lang="en-CA" sz="1800" dirty="0"/>
                    </a:p>
                  </a:txBody>
                  <a:tcPr marL="91429" marR="91429" marT="45733" marB="45733"/>
                </a:tc>
                <a:tc>
                  <a:txBody>
                    <a:bodyPr/>
                    <a:lstStyle/>
                    <a:p>
                      <a:r>
                        <a:rPr lang="en-CA" sz="1800" dirty="0" smtClean="0"/>
                        <a:t>0.66</a:t>
                      </a:r>
                      <a:endParaRPr lang="en-CA" sz="1800" dirty="0"/>
                    </a:p>
                  </a:txBody>
                  <a:tcPr marL="91429" marR="91429" marT="45733" marB="45733"/>
                </a:tc>
              </a:tr>
              <a:tr h="370946">
                <a:tc>
                  <a:txBody>
                    <a:bodyPr/>
                    <a:lstStyle/>
                    <a:p>
                      <a:r>
                        <a:rPr lang="en-CA" sz="1800" dirty="0" smtClean="0"/>
                        <a:t>2</a:t>
                      </a:r>
                      <a:endParaRPr lang="en-CA" sz="1800" dirty="0"/>
                    </a:p>
                  </a:txBody>
                  <a:tcPr marL="91429" marR="91429" marT="45733" marB="45733"/>
                </a:tc>
                <a:tc>
                  <a:txBody>
                    <a:bodyPr/>
                    <a:lstStyle/>
                    <a:p>
                      <a:r>
                        <a:rPr lang="en-CA" sz="1800" dirty="0" smtClean="0"/>
                        <a:t>.6</a:t>
                      </a:r>
                      <a:endParaRPr lang="en-CA" sz="1800" dirty="0"/>
                    </a:p>
                  </a:txBody>
                  <a:tcPr marL="91429" marR="91429" marT="45733" marB="45733"/>
                </a:tc>
                <a:tc>
                  <a:txBody>
                    <a:bodyPr/>
                    <a:lstStyle/>
                    <a:p>
                      <a:r>
                        <a:rPr lang="en-CA" sz="1800" dirty="0" smtClean="0"/>
                        <a:t>0</a:t>
                      </a:r>
                      <a:endParaRPr lang="en-CA" sz="1800" dirty="0"/>
                    </a:p>
                  </a:txBody>
                  <a:tcPr marL="91429" marR="91429" marT="45733" marB="45733"/>
                </a:tc>
                <a:tc>
                  <a:txBody>
                    <a:bodyPr/>
                    <a:lstStyle/>
                    <a:p>
                      <a:r>
                        <a:rPr lang="en-CA" sz="1800" dirty="0" smtClean="0"/>
                        <a:t>0</a:t>
                      </a:r>
                      <a:endParaRPr lang="en-CA" sz="1800" dirty="0"/>
                    </a:p>
                  </a:txBody>
                  <a:tcPr marL="91429" marR="91429" marT="45733" marB="45733"/>
                </a:tc>
              </a:tr>
              <a:tr h="370946">
                <a:tc>
                  <a:txBody>
                    <a:bodyPr/>
                    <a:lstStyle/>
                    <a:p>
                      <a:r>
                        <a:rPr lang="en-CA" sz="1800" dirty="0" smtClean="0"/>
                        <a:t>3</a:t>
                      </a:r>
                      <a:endParaRPr lang="en-CA" sz="1800" dirty="0"/>
                    </a:p>
                  </a:txBody>
                  <a:tcPr marL="91429" marR="91429" marT="45733" marB="45733"/>
                </a:tc>
                <a:tc>
                  <a:txBody>
                    <a:bodyPr/>
                    <a:lstStyle/>
                    <a:p>
                      <a:r>
                        <a:rPr lang="en-CA" sz="1800" dirty="0" smtClean="0"/>
                        <a:t>.8</a:t>
                      </a:r>
                      <a:endParaRPr lang="en-CA" sz="1800" dirty="0"/>
                    </a:p>
                  </a:txBody>
                  <a:tcPr marL="91429" marR="91429" marT="45733" marB="45733"/>
                </a:tc>
                <a:tc>
                  <a:txBody>
                    <a:bodyPr/>
                    <a:lstStyle/>
                    <a:p>
                      <a:r>
                        <a:rPr lang="en-CA" sz="1800" dirty="0" smtClean="0"/>
                        <a:t>1</a:t>
                      </a:r>
                      <a:endParaRPr lang="en-CA" sz="1800" dirty="0"/>
                    </a:p>
                  </a:txBody>
                  <a:tcPr marL="91429" marR="91429" marT="45733" marB="45733"/>
                </a:tc>
                <a:tc>
                  <a:txBody>
                    <a:bodyPr/>
                    <a:lstStyle/>
                    <a:p>
                      <a:r>
                        <a:rPr lang="en-CA" sz="1800" dirty="0" smtClean="0"/>
                        <a:t>.42</a:t>
                      </a:r>
                      <a:endParaRPr lang="en-CA" sz="1800" dirty="0"/>
                    </a:p>
                  </a:txBody>
                  <a:tcPr marL="91429" marR="91429" marT="45733" marB="45733"/>
                </a:tc>
              </a:tr>
              <a:tr h="370946">
                <a:tc>
                  <a:txBody>
                    <a:bodyPr/>
                    <a:lstStyle/>
                    <a:p>
                      <a:r>
                        <a:rPr lang="en-CA" sz="1800" dirty="0" smtClean="0"/>
                        <a:t>4</a:t>
                      </a:r>
                      <a:endParaRPr lang="en-CA" sz="1800" dirty="0"/>
                    </a:p>
                  </a:txBody>
                  <a:tcPr marL="91429" marR="91429" marT="45733" marB="45733"/>
                </a:tc>
                <a:tc>
                  <a:txBody>
                    <a:bodyPr/>
                    <a:lstStyle/>
                    <a:p>
                      <a:r>
                        <a:rPr lang="en-CA" sz="1800" dirty="0" smtClean="0"/>
                        <a:t>.75</a:t>
                      </a:r>
                      <a:endParaRPr lang="en-CA" sz="1800" dirty="0"/>
                    </a:p>
                  </a:txBody>
                  <a:tcPr marL="91429" marR="91429" marT="45733" marB="45733"/>
                </a:tc>
                <a:tc>
                  <a:txBody>
                    <a:bodyPr/>
                    <a:lstStyle/>
                    <a:p>
                      <a:r>
                        <a:rPr lang="en-CA" sz="1800" dirty="0" smtClean="0"/>
                        <a:t>0</a:t>
                      </a:r>
                      <a:endParaRPr lang="en-CA" sz="1800" dirty="0"/>
                    </a:p>
                  </a:txBody>
                  <a:tcPr marL="91429" marR="91429" marT="45733" marB="45733"/>
                </a:tc>
                <a:tc>
                  <a:txBody>
                    <a:bodyPr/>
                    <a:lstStyle/>
                    <a:p>
                      <a:r>
                        <a:rPr lang="en-CA" sz="1800" dirty="0" smtClean="0"/>
                        <a:t>.32</a:t>
                      </a:r>
                      <a:endParaRPr lang="en-CA" sz="1800" dirty="0"/>
                    </a:p>
                  </a:txBody>
                  <a:tcPr marL="91429" marR="91429" marT="45733" marB="45733"/>
                </a:tc>
              </a:tr>
              <a:tr h="370946">
                <a:tc>
                  <a:txBody>
                    <a:bodyPr/>
                    <a:lstStyle/>
                    <a:p>
                      <a:r>
                        <a:rPr lang="en-CA" sz="1800" dirty="0" smtClean="0"/>
                        <a:t>5</a:t>
                      </a:r>
                      <a:endParaRPr lang="en-CA" sz="1800" dirty="0"/>
                    </a:p>
                  </a:txBody>
                  <a:tcPr marL="91429" marR="91429" marT="45733" marB="45733"/>
                </a:tc>
                <a:tc>
                  <a:txBody>
                    <a:bodyPr/>
                    <a:lstStyle/>
                    <a:p>
                      <a:r>
                        <a:rPr lang="en-CA" sz="1800" dirty="0" smtClean="0"/>
                        <a:t>.9</a:t>
                      </a:r>
                      <a:endParaRPr lang="en-CA" sz="1800" dirty="0"/>
                    </a:p>
                  </a:txBody>
                  <a:tcPr marL="91429" marR="91429" marT="45733" marB="45733"/>
                </a:tc>
                <a:tc>
                  <a:txBody>
                    <a:bodyPr/>
                    <a:lstStyle/>
                    <a:p>
                      <a:r>
                        <a:rPr lang="en-CA" sz="1800" dirty="0" smtClean="0"/>
                        <a:t>1</a:t>
                      </a:r>
                      <a:endParaRPr lang="en-CA" sz="1800" dirty="0"/>
                    </a:p>
                  </a:txBody>
                  <a:tcPr marL="91429" marR="91429" marT="45733" marB="45733"/>
                </a:tc>
                <a:tc>
                  <a:txBody>
                    <a:bodyPr/>
                    <a:lstStyle/>
                    <a:p>
                      <a:r>
                        <a:rPr lang="en-CA" sz="1800" dirty="0" smtClean="0"/>
                        <a:t>.59</a:t>
                      </a:r>
                      <a:endParaRPr lang="en-CA" sz="1800" dirty="0"/>
                    </a:p>
                  </a:txBody>
                  <a:tcPr marL="91429" marR="91429" marT="45733" marB="45733"/>
                </a:tc>
              </a:tr>
            </a:tbl>
          </a:graphicData>
        </a:graphic>
      </p:graphicFrame>
      <p:sp>
        <p:nvSpPr>
          <p:cNvPr id="32810" name="TextBox 1"/>
          <p:cNvSpPr txBox="1">
            <a:spLocks noChangeArrowheads="1"/>
          </p:cNvSpPr>
          <p:nvPr/>
        </p:nvSpPr>
        <p:spPr bwMode="auto">
          <a:xfrm>
            <a:off x="5126038" y="4221163"/>
            <a:ext cx="349567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P(y=1) = 3/5 = 0.6</a:t>
            </a:r>
          </a:p>
          <a:p>
            <a:pPr eaLnBrk="1" hangingPunct="1"/>
            <a:r>
              <a:rPr lang="en-CA"/>
              <a:t>P(y=0) = 2/5 = 0.4</a:t>
            </a:r>
          </a:p>
          <a:p>
            <a:pPr eaLnBrk="1" hangingPunct="1"/>
            <a:r>
              <a:rPr lang="en-CA"/>
              <a:t>IS(x</a:t>
            </a:r>
            <a:r>
              <a:rPr lang="en-CA" baseline="-25000"/>
              <a:t>1</a:t>
            </a:r>
            <a:r>
              <a:rPr lang="en-CA"/>
              <a:t>) = 1 * (-log(.6) + log(.95)) +</a:t>
            </a:r>
          </a:p>
          <a:p>
            <a:pPr eaLnBrk="1" hangingPunct="1"/>
            <a:r>
              <a:rPr lang="en-CA"/>
              <a:t>             0 * (-log(.4) + log).05))</a:t>
            </a:r>
          </a:p>
          <a:p>
            <a:pPr eaLnBrk="1" hangingPunct="1"/>
            <a:r>
              <a:rPr lang="en-CA"/>
              <a:t>          = 0.66 </a:t>
            </a:r>
          </a:p>
          <a:p>
            <a:pPr eaLnBrk="1" hangingPunct="1"/>
            <a:endParaRPr lang="en-CA"/>
          </a:p>
          <a:p>
            <a:pPr eaLnBrk="1" hangingPunct="1"/>
            <a:r>
              <a:rPr lang="en-CA"/>
              <a:t>IS</a:t>
            </a:r>
            <a:r>
              <a:rPr lang="en-CA" baseline="-25000"/>
              <a:t>avg</a:t>
            </a:r>
            <a:r>
              <a:rPr lang="en-CA"/>
              <a:t>= 1/5 (0.66+0+.42+.32+.59)</a:t>
            </a:r>
          </a:p>
          <a:p>
            <a:pPr eaLnBrk="1" hangingPunct="1"/>
            <a:r>
              <a:rPr lang="en-CA"/>
              <a:t>       = 0.40</a:t>
            </a:r>
          </a:p>
          <a:p>
            <a:pPr eaLnBrk="1" hangingPunct="1"/>
            <a:endParaRPr lang="en-C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95288" y="692150"/>
            <a:ext cx="8229600" cy="1143000"/>
          </a:xfrm>
        </p:spPr>
        <p:txBody>
          <a:bodyPr/>
          <a:lstStyle/>
          <a:p>
            <a:r>
              <a:rPr lang="en-CA" smtClean="0"/>
              <a:t> Efficiency Method</a:t>
            </a:r>
          </a:p>
        </p:txBody>
      </p:sp>
      <p:sp>
        <p:nvSpPr>
          <p:cNvPr id="32771" name="Content Placeholder 2"/>
          <p:cNvSpPr>
            <a:spLocks noGrp="1"/>
          </p:cNvSpPr>
          <p:nvPr>
            <p:ph idx="1"/>
          </p:nvPr>
        </p:nvSpPr>
        <p:spPr/>
        <p:txBody>
          <a:bodyPr/>
          <a:lstStyle/>
          <a:p>
            <a:pPr>
              <a:defRPr/>
            </a:pPr>
            <a:r>
              <a:rPr lang="en-CA" dirty="0" smtClean="0"/>
              <a:t>The efficiency method is a framework for combining various measures including qualitative metrics, such as interestingness. It considers the positive metrics for which higher values are desirable (</a:t>
            </a:r>
            <a:r>
              <a:rPr lang="en-CA" dirty="0" err="1" smtClean="0"/>
              <a:t>e.g</a:t>
            </a:r>
            <a:r>
              <a:rPr lang="en-CA" dirty="0" smtClean="0"/>
              <a:t>, accuracy) and the negative metrics for which lower values are desirable (e.g., computational time).</a:t>
            </a:r>
          </a:p>
          <a:p>
            <a:pPr marL="0" indent="0">
              <a:buFont typeface="Wingdings 2" pitchFamily="18" charset="2"/>
              <a:buNone/>
              <a:defRPr/>
            </a:pPr>
            <a:r>
              <a:rPr lang="en-CA" sz="4000" dirty="0" smtClean="0"/>
              <a:t>            </a:t>
            </a:r>
            <a:r>
              <a:rPr lang="en-CA" sz="4000" dirty="0" err="1" smtClean="0"/>
              <a:t>ε</a:t>
            </a:r>
            <a:r>
              <a:rPr lang="en-CA" baseline="-25000" dirty="0" err="1" smtClean="0"/>
              <a:t>S</a:t>
            </a:r>
            <a:r>
              <a:rPr lang="en-CA" dirty="0" smtClean="0"/>
              <a:t>(f)= </a:t>
            </a:r>
            <a:r>
              <a:rPr lang="el-GR" sz="2800" dirty="0" smtClean="0"/>
              <a:t>Σ</a:t>
            </a:r>
            <a:r>
              <a:rPr lang="en-CA" sz="2800" baseline="-25000" dirty="0" err="1" smtClean="0"/>
              <a:t>i</a:t>
            </a:r>
            <a:r>
              <a:rPr lang="en-CA" sz="2800" dirty="0" err="1" smtClean="0"/>
              <a:t>w</a:t>
            </a:r>
            <a:r>
              <a:rPr lang="en-CA" sz="2800" baseline="-25000" dirty="0" err="1" smtClean="0"/>
              <a:t>i</a:t>
            </a:r>
            <a:r>
              <a:rPr lang="en-CA" sz="2800" dirty="0" err="1" smtClean="0"/>
              <a:t>pm</a:t>
            </a:r>
            <a:r>
              <a:rPr lang="en-CA" sz="2800" baseline="-25000" dirty="0" err="1" smtClean="0"/>
              <a:t>i</a:t>
            </a:r>
            <a:r>
              <a:rPr lang="en-CA" sz="2800" b="1" baseline="30000" dirty="0" smtClean="0"/>
              <a:t>+</a:t>
            </a:r>
            <a:r>
              <a:rPr lang="en-CA" sz="2800" dirty="0" smtClean="0"/>
              <a:t>(f) / </a:t>
            </a:r>
            <a:r>
              <a:rPr lang="el-GR" sz="2400" dirty="0" smtClean="0"/>
              <a:t>Σ</a:t>
            </a:r>
            <a:r>
              <a:rPr lang="en-CA" sz="2400" baseline="-25000" dirty="0" err="1" smtClean="0"/>
              <a:t>j</a:t>
            </a:r>
            <a:r>
              <a:rPr lang="en-CA" sz="2400" dirty="0" err="1" smtClean="0"/>
              <a:t>w</a:t>
            </a:r>
            <a:r>
              <a:rPr lang="en-CA" sz="2400" baseline="-25000" dirty="0" err="1" smtClean="0"/>
              <a:t>j</a:t>
            </a:r>
            <a:r>
              <a:rPr lang="en-CA" sz="2400" dirty="0" err="1"/>
              <a:t>n</a:t>
            </a:r>
            <a:r>
              <a:rPr lang="en-CA" sz="2400" dirty="0" err="1" smtClean="0"/>
              <a:t>m</a:t>
            </a:r>
            <a:r>
              <a:rPr lang="en-CA" sz="2400" baseline="-25000" dirty="0" err="1" smtClean="0"/>
              <a:t>j</a:t>
            </a:r>
            <a:r>
              <a:rPr lang="en-CA" sz="2400" b="1" baseline="30000" dirty="0" smtClean="0"/>
              <a:t>-</a:t>
            </a:r>
            <a:r>
              <a:rPr lang="en-CA" sz="2400" dirty="0" smtClean="0"/>
              <a:t>(f) </a:t>
            </a:r>
          </a:p>
          <a:p>
            <a:pPr marL="0" indent="0">
              <a:buFont typeface="Wingdings 2" pitchFamily="18" charset="2"/>
              <a:buNone/>
              <a:defRPr/>
            </a:pPr>
            <a:r>
              <a:rPr lang="en-CA" sz="2000" dirty="0" err="1" smtClean="0"/>
              <a:t>pm</a:t>
            </a:r>
            <a:r>
              <a:rPr lang="en-CA" sz="2000" baseline="-25000" dirty="0" err="1" smtClean="0"/>
              <a:t>i</a:t>
            </a:r>
            <a:r>
              <a:rPr lang="en-CA" sz="2000" b="1" baseline="30000" dirty="0" smtClean="0"/>
              <a:t>+</a:t>
            </a:r>
            <a:r>
              <a:rPr lang="en-CA" sz="2000" b="1" dirty="0" smtClean="0"/>
              <a:t> </a:t>
            </a:r>
            <a:r>
              <a:rPr lang="en-CA" sz="2000" dirty="0" smtClean="0"/>
              <a:t>are the positive metrics and </a:t>
            </a:r>
            <a:r>
              <a:rPr lang="en-CA" sz="2000" dirty="0" err="1" smtClean="0"/>
              <a:t>nm</a:t>
            </a:r>
            <a:r>
              <a:rPr lang="en-CA" sz="2000" baseline="-25000" dirty="0" err="1" smtClean="0"/>
              <a:t>j</a:t>
            </a:r>
            <a:r>
              <a:rPr lang="en-CA" sz="2000" baseline="30000" dirty="0" smtClean="0"/>
              <a:t>-</a:t>
            </a:r>
            <a:r>
              <a:rPr lang="en-CA" sz="2000" dirty="0" smtClean="0"/>
              <a:t> are the negative metrics</a:t>
            </a:r>
            <a:r>
              <a:rPr lang="en-CA" sz="2400" dirty="0" smtClean="0"/>
              <a:t>. </a:t>
            </a:r>
            <a:r>
              <a:rPr lang="en-CA" sz="2000" dirty="0" smtClean="0"/>
              <a:t>The </a:t>
            </a:r>
            <a:r>
              <a:rPr lang="en-CA" sz="2000" dirty="0" err="1" smtClean="0"/>
              <a:t>w</a:t>
            </a:r>
            <a:r>
              <a:rPr lang="en-CA" sz="2000" baseline="-25000" dirty="0" err="1" smtClean="0"/>
              <a:t>i</a:t>
            </a:r>
            <a:r>
              <a:rPr lang="en-CA" sz="2000" dirty="0" err="1" smtClean="0"/>
              <a:t>’s</a:t>
            </a:r>
            <a:r>
              <a:rPr lang="en-CA" sz="2000" dirty="0" smtClean="0"/>
              <a:t> and </a:t>
            </a:r>
            <a:r>
              <a:rPr lang="en-CA" sz="2000" dirty="0" err="1" smtClean="0"/>
              <a:t>w</a:t>
            </a:r>
            <a:r>
              <a:rPr lang="en-CA" sz="2000" baseline="-25000" dirty="0" err="1" smtClean="0"/>
              <a:t>j</a:t>
            </a:r>
            <a:r>
              <a:rPr lang="en-CA" sz="2000" dirty="0" err="1" smtClean="0"/>
              <a:t>’s</a:t>
            </a:r>
            <a:r>
              <a:rPr lang="en-CA" sz="2000" dirty="0" smtClean="0"/>
              <a:t> have to be determined and a solution is proposed that uses linear programming.</a:t>
            </a:r>
          </a:p>
        </p:txBody>
      </p:sp>
      <p:sp>
        <p:nvSpPr>
          <p:cNvPr id="4" name="Slide Number Placeholder 3"/>
          <p:cNvSpPr>
            <a:spLocks noGrp="1"/>
          </p:cNvSpPr>
          <p:nvPr>
            <p:ph type="sldNum" sz="quarter" idx="12"/>
          </p:nvPr>
        </p:nvSpPr>
        <p:spPr/>
        <p:txBody>
          <a:bodyPr/>
          <a:lstStyle/>
          <a:p>
            <a:pPr>
              <a:defRPr/>
            </a:pPr>
            <a:fld id="{DBB4978A-69F2-4AEB-B940-9D2A4CA88F32}" type="slidenum">
              <a:rPr lang="en-CA" smtClean="0"/>
              <a:pPr>
                <a:defRPr/>
              </a:pPr>
              <a:t>27</a:t>
            </a:fld>
            <a:endParaRPr lang="en-C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xtLst/>
        </p:spPr>
        <p:txBody>
          <a:bodyPr/>
          <a:lstStyle/>
          <a:p>
            <a:pPr algn="ctr">
              <a:defRPr/>
            </a:pPr>
            <a:r>
              <a:rPr lang="en-CA" dirty="0" smtClean="0"/>
              <a:t>Part I</a:t>
            </a:r>
            <a:endParaRPr lang="en-CA" dirty="0"/>
          </a:p>
        </p:txBody>
      </p:sp>
      <p:sp>
        <p:nvSpPr>
          <p:cNvPr id="34819" name="Subtitle 4"/>
          <p:cNvSpPr>
            <a:spLocks noGrp="1"/>
          </p:cNvSpPr>
          <p:nvPr>
            <p:ph type="subTitle" idx="1"/>
          </p:nvPr>
        </p:nvSpPr>
        <p:spPr>
          <a:xfrm>
            <a:off x="533400" y="3228975"/>
            <a:ext cx="7854950" cy="1752600"/>
          </a:xfrm>
        </p:spPr>
        <p:txBody>
          <a:bodyPr/>
          <a:lstStyle/>
          <a:p>
            <a:pPr marR="0" algn="ctr"/>
            <a:r>
              <a:rPr lang="en-CA" sz="4000" smtClean="0"/>
              <a:t>Topic 2: Choosing a Statistical Test</a:t>
            </a:r>
          </a:p>
        </p:txBody>
      </p:sp>
      <p:sp>
        <p:nvSpPr>
          <p:cNvPr id="4" name="Slide Number Placeholder 3"/>
          <p:cNvSpPr>
            <a:spLocks noGrp="1"/>
          </p:cNvSpPr>
          <p:nvPr>
            <p:ph type="sldNum" sz="quarter" idx="12"/>
          </p:nvPr>
        </p:nvSpPr>
        <p:spPr/>
        <p:txBody>
          <a:bodyPr/>
          <a:lstStyle/>
          <a:p>
            <a:pPr>
              <a:defRPr/>
            </a:pPr>
            <a:fld id="{C4341D4E-F67D-4A17-88DA-889431395CDC}" type="slidenum">
              <a:rPr lang="en-CA" smtClean="0"/>
              <a:pPr>
                <a:defRPr/>
              </a:pPr>
              <a:t>28</a:t>
            </a:fld>
            <a:endParaRPr lang="en-C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smtClean="0"/>
              <a:t>The purpose of Statistical Significance Testing</a:t>
            </a:r>
          </a:p>
        </p:txBody>
      </p:sp>
      <p:sp>
        <p:nvSpPr>
          <p:cNvPr id="34819" name="Content Placeholder 2"/>
          <p:cNvSpPr>
            <a:spLocks noGrp="1"/>
          </p:cNvSpPr>
          <p:nvPr>
            <p:ph idx="1"/>
          </p:nvPr>
        </p:nvSpPr>
        <p:spPr/>
        <p:txBody>
          <a:bodyPr/>
          <a:lstStyle/>
          <a:p>
            <a:pPr>
              <a:defRPr/>
            </a:pPr>
            <a:r>
              <a:rPr lang="en-CA" dirty="0" smtClean="0"/>
              <a:t>The performance metrics just discussed allow us to make observations about different classifiers.</a:t>
            </a:r>
          </a:p>
          <a:p>
            <a:pPr>
              <a:defRPr/>
            </a:pPr>
            <a:r>
              <a:rPr lang="en-CA" dirty="0" smtClean="0"/>
              <a:t>The question we ask here is: </a:t>
            </a:r>
            <a:r>
              <a:rPr lang="en-CA" dirty="0" smtClean="0">
                <a:solidFill>
                  <a:srgbClr val="FF0000"/>
                </a:solidFill>
              </a:rPr>
              <a:t>can the observed results be attributed to real characteristics of the classifiers under scrutiny or are they observed by chance?</a:t>
            </a:r>
          </a:p>
          <a:p>
            <a:pPr>
              <a:defRPr/>
            </a:pPr>
            <a:r>
              <a:rPr lang="en-CA" dirty="0" smtClean="0"/>
              <a:t>The purpose of statistical significance testing is to help us gather evidence of the extent to which the results returned by an evaluation metric are representative of the general behaviour of our classifiers.</a:t>
            </a:r>
          </a:p>
          <a:p>
            <a:pPr marL="0" indent="0">
              <a:buFont typeface="Wingdings 2" pitchFamily="18" charset="2"/>
              <a:buNone/>
              <a:defRPr/>
            </a:pPr>
            <a:endParaRPr lang="en-CA" dirty="0" smtClean="0"/>
          </a:p>
        </p:txBody>
      </p:sp>
      <p:sp>
        <p:nvSpPr>
          <p:cNvPr id="4" name="Slide Number Placeholder 3"/>
          <p:cNvSpPr>
            <a:spLocks noGrp="1"/>
          </p:cNvSpPr>
          <p:nvPr>
            <p:ph type="sldNum" sz="quarter" idx="12"/>
          </p:nvPr>
        </p:nvSpPr>
        <p:spPr/>
        <p:txBody>
          <a:bodyPr/>
          <a:lstStyle/>
          <a:p>
            <a:pPr>
              <a:defRPr/>
            </a:pPr>
            <a:fld id="{A8409F44-8713-4365-8409-A1CF7F270650}" type="slidenum">
              <a:rPr lang="en-CA" smtClean="0"/>
              <a:pPr>
                <a:defRPr/>
              </a:pPr>
              <a:t>29</a:t>
            </a:fld>
            <a:endParaRPr lang="en-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CA" smtClean="0"/>
              <a:t>Motivation: My story (cont’d) </a:t>
            </a:r>
          </a:p>
        </p:txBody>
      </p:sp>
      <p:sp>
        <p:nvSpPr>
          <p:cNvPr id="9219" name="Content Placeholder 2"/>
          <p:cNvSpPr>
            <a:spLocks noGrp="1"/>
          </p:cNvSpPr>
          <p:nvPr>
            <p:ph idx="1"/>
          </p:nvPr>
        </p:nvSpPr>
        <p:spPr/>
        <p:txBody>
          <a:bodyPr/>
          <a:lstStyle/>
          <a:p>
            <a:pPr eaLnBrk="1" hangingPunct="1"/>
            <a:r>
              <a:rPr lang="en-CA" smtClean="0"/>
              <a:t>My reactions were:</a:t>
            </a:r>
          </a:p>
          <a:p>
            <a:pPr lvl="1" eaLnBrk="1" hangingPunct="1"/>
            <a:r>
              <a:rPr lang="en-CA" b="1" smtClean="0"/>
              <a:t>Surprise:</a:t>
            </a:r>
            <a:r>
              <a:rPr lang="en-CA" smtClean="0"/>
              <a:t> Since my student and I properly applied the evaluation methodology that we had been taught and read about everywhere, how could our results be challenged?</a:t>
            </a:r>
          </a:p>
          <a:p>
            <a:pPr lvl="1" eaLnBrk="1" hangingPunct="1"/>
            <a:r>
              <a:rPr lang="en-CA" b="1" smtClean="0"/>
              <a:t>Embarrassment: </a:t>
            </a:r>
            <a:r>
              <a:rPr lang="en-CA" smtClean="0"/>
              <a:t>There is obviously much more to evaluation than what I have been told. How can I call myself a scientist and not know what the scientists of other fields know so well?</a:t>
            </a:r>
          </a:p>
          <a:p>
            <a:pPr lvl="1" eaLnBrk="1" hangingPunct="1"/>
            <a:r>
              <a:rPr lang="en-CA" b="1" smtClean="0"/>
              <a:t>Determination: </a:t>
            </a:r>
            <a:r>
              <a:rPr lang="en-CA" smtClean="0"/>
              <a:t>I needed to find out more about this and share it with my colleagues and students.</a:t>
            </a:r>
          </a:p>
          <a:p>
            <a:pPr eaLnBrk="1" hangingPunct="1"/>
            <a:endParaRPr lang="en-CA" smtClean="0"/>
          </a:p>
        </p:txBody>
      </p:sp>
      <p:sp>
        <p:nvSpPr>
          <p:cNvPr id="4" name="Slide Number Placeholder 3"/>
          <p:cNvSpPr>
            <a:spLocks noGrp="1"/>
          </p:cNvSpPr>
          <p:nvPr>
            <p:ph type="sldNum" sz="quarter" idx="12"/>
          </p:nvPr>
        </p:nvSpPr>
        <p:spPr/>
        <p:txBody>
          <a:bodyPr/>
          <a:lstStyle/>
          <a:p>
            <a:pPr>
              <a:defRPr/>
            </a:pPr>
            <a:fld id="{A66EABA9-B933-4216-82A6-BE28F9C0A7BE}" type="slidenum">
              <a:rPr lang="en-CA" smtClean="0"/>
              <a:pPr>
                <a:defRPr/>
              </a:pPr>
              <a:t>3</a:t>
            </a:fld>
            <a:endParaRPr lang="en-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CA" smtClean="0"/>
              <a:t>Hypothesis Testing</a:t>
            </a:r>
          </a:p>
        </p:txBody>
      </p:sp>
      <p:sp>
        <p:nvSpPr>
          <p:cNvPr id="36867" name="Content Placeholder 2"/>
          <p:cNvSpPr>
            <a:spLocks noGrp="1"/>
          </p:cNvSpPr>
          <p:nvPr>
            <p:ph idx="1"/>
          </p:nvPr>
        </p:nvSpPr>
        <p:spPr>
          <a:xfrm>
            <a:off x="250825" y="1935163"/>
            <a:ext cx="8424863" cy="4086225"/>
          </a:xfrm>
        </p:spPr>
        <p:txBody>
          <a:bodyPr/>
          <a:lstStyle/>
          <a:p>
            <a:r>
              <a:rPr lang="en-CA" sz="2000" smtClean="0"/>
              <a:t>Hypothesis testing consists of stating a null hypothesis which usually is the opposite of what we wish to test (for example, classifiers A and B perform equivalently)</a:t>
            </a:r>
          </a:p>
          <a:p>
            <a:r>
              <a:rPr lang="en-CA" sz="2000" smtClean="0"/>
              <a:t>We then choose a suitable statistical test and statistic that will be used to reject the null hypothesis.</a:t>
            </a:r>
          </a:p>
          <a:p>
            <a:r>
              <a:rPr lang="en-CA" sz="2000" smtClean="0"/>
              <a:t>We also choose a critical region for the statistic to lie in that is extreme enough for the null hypothesis to be rejected.</a:t>
            </a:r>
          </a:p>
          <a:p>
            <a:r>
              <a:rPr lang="en-CA" sz="2000" smtClean="0"/>
              <a:t>We calculate the observed test statistic from the data and check whether it lies in the critical region. If so, reject the null hypothesis. If not, we fail to reject the null hypothesis, but do not accept it either.</a:t>
            </a:r>
          </a:p>
          <a:p>
            <a:r>
              <a:rPr lang="en-CA" sz="2000" smtClean="0">
                <a:solidFill>
                  <a:srgbClr val="FF0000"/>
                </a:solidFill>
              </a:rPr>
              <a:t>Rejecting the null hypothesis gives us some confidence in the belief that our observations did not occur merely by chance. </a:t>
            </a:r>
          </a:p>
        </p:txBody>
      </p:sp>
      <p:sp>
        <p:nvSpPr>
          <p:cNvPr id="4" name="Slide Number Placeholder 3"/>
          <p:cNvSpPr>
            <a:spLocks noGrp="1"/>
          </p:cNvSpPr>
          <p:nvPr>
            <p:ph type="sldNum" sz="quarter" idx="12"/>
          </p:nvPr>
        </p:nvSpPr>
        <p:spPr/>
        <p:txBody>
          <a:bodyPr/>
          <a:lstStyle/>
          <a:p>
            <a:pPr>
              <a:defRPr/>
            </a:pPr>
            <a:fld id="{EDDD20CF-3160-4645-AC8D-8187AA840E19}" type="slidenum">
              <a:rPr lang="en-CA" smtClean="0"/>
              <a:pPr>
                <a:defRPr/>
              </a:pPr>
              <a:t>30</a:t>
            </a:fld>
            <a:endParaRPr lang="en-C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95288" y="404813"/>
            <a:ext cx="8229600" cy="1143000"/>
          </a:xfrm>
        </p:spPr>
        <p:txBody>
          <a:bodyPr/>
          <a:lstStyle/>
          <a:p>
            <a:r>
              <a:rPr lang="en-CA" smtClean="0"/>
              <a:t>Issues with Hypothesis Testing</a:t>
            </a:r>
          </a:p>
        </p:txBody>
      </p:sp>
      <p:sp>
        <p:nvSpPr>
          <p:cNvPr id="37891" name="Content Placeholder 2"/>
          <p:cNvSpPr>
            <a:spLocks noGrp="1"/>
          </p:cNvSpPr>
          <p:nvPr>
            <p:ph idx="1"/>
          </p:nvPr>
        </p:nvSpPr>
        <p:spPr>
          <a:xfrm>
            <a:off x="468313" y="1700213"/>
            <a:ext cx="8434387" cy="4446587"/>
          </a:xfrm>
        </p:spPr>
        <p:txBody>
          <a:bodyPr/>
          <a:lstStyle/>
          <a:p>
            <a:r>
              <a:rPr lang="en-CA" sz="2000" smtClean="0"/>
              <a:t>Hypothesis testing never constitutes a proof that our observation is valid. It provides added support for our observations. We can never be 100% sure about them.</a:t>
            </a:r>
          </a:p>
          <a:p>
            <a:r>
              <a:rPr lang="en-CA" sz="2000" smtClean="0"/>
              <a:t>Statistical tests come in two forms: parametric and non parametric. Parametric tests make strong assumptions about the distribution of the underlying data. Non-parametric ones make weaker assumptions about the data, but are also typically less powerful (less apt at rejecting the null hypothesis when it is false) than their parametric counterparts. It is often difficult, if not impossible, to verify that all the assumptions hold.</a:t>
            </a:r>
          </a:p>
          <a:p>
            <a:r>
              <a:rPr lang="en-CA" sz="2000" smtClean="0"/>
              <a:t>The results of statistical tests are often misinterpreted:</a:t>
            </a:r>
          </a:p>
          <a:p>
            <a:pPr lvl="1"/>
            <a:r>
              <a:rPr lang="en-CA" sz="1800" smtClean="0"/>
              <a:t>(1-p) does not represent P(H|D)</a:t>
            </a:r>
          </a:p>
          <a:p>
            <a:pPr lvl="1"/>
            <a:r>
              <a:rPr lang="en-CA" sz="1800" smtClean="0"/>
              <a:t>(1-p) does not represent the probability of replication of successful replication of the observations</a:t>
            </a:r>
          </a:p>
          <a:p>
            <a:r>
              <a:rPr lang="en-CA" sz="2000" smtClean="0"/>
              <a:t>It is always possible to show that a difference between two alternatives, no matter how small, is significant, provided that enough data is used. </a:t>
            </a:r>
          </a:p>
          <a:p>
            <a:pPr lvl="1"/>
            <a:endParaRPr lang="en-CA" sz="1800" smtClean="0"/>
          </a:p>
        </p:txBody>
      </p:sp>
      <p:sp>
        <p:nvSpPr>
          <p:cNvPr id="4" name="Slide Number Placeholder 3"/>
          <p:cNvSpPr>
            <a:spLocks noGrp="1"/>
          </p:cNvSpPr>
          <p:nvPr>
            <p:ph type="sldNum" sz="quarter" idx="12"/>
          </p:nvPr>
        </p:nvSpPr>
        <p:spPr/>
        <p:txBody>
          <a:bodyPr/>
          <a:lstStyle/>
          <a:p>
            <a:pPr>
              <a:defRPr/>
            </a:pPr>
            <a:fld id="{E01F0DE2-F467-49A9-8A05-D1B1A32055FF}" type="slidenum">
              <a:rPr lang="en-CA" smtClean="0"/>
              <a:pPr>
                <a:defRPr/>
              </a:pPr>
              <a:t>31</a:t>
            </a:fld>
            <a:endParaRPr lang="en-C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CA" smtClean="0"/>
              <a:t>To test or not to test?</a:t>
            </a:r>
          </a:p>
        </p:txBody>
      </p:sp>
      <p:sp>
        <p:nvSpPr>
          <p:cNvPr id="38915" name="Content Placeholder 2"/>
          <p:cNvSpPr>
            <a:spLocks noGrp="1"/>
          </p:cNvSpPr>
          <p:nvPr>
            <p:ph idx="1"/>
          </p:nvPr>
        </p:nvSpPr>
        <p:spPr>
          <a:xfrm>
            <a:off x="0" y="1916113"/>
            <a:ext cx="9144000" cy="4446587"/>
          </a:xfrm>
        </p:spPr>
        <p:txBody>
          <a:bodyPr/>
          <a:lstStyle/>
          <a:p>
            <a:r>
              <a:rPr lang="en-CA" sz="2400" dirty="0" smtClean="0"/>
              <a:t>Given the serious issues associated with statistical testing, some researchers (Drummond, 2006, </a:t>
            </a:r>
            <a:r>
              <a:rPr lang="en-CA" sz="2400" dirty="0" err="1" smtClean="0"/>
              <a:t>Demsar</a:t>
            </a:r>
            <a:r>
              <a:rPr lang="en-CA" sz="2400" dirty="0" smtClean="0"/>
              <a:t>, 2008) argue that Machine Learning and Data Mining researchers should drop the habit of performing statistical tests. They argue that, this process:</a:t>
            </a:r>
          </a:p>
          <a:p>
            <a:pPr lvl="1"/>
            <a:r>
              <a:rPr lang="en-CA" dirty="0" smtClean="0"/>
              <a:t>Overvalues the results, and</a:t>
            </a:r>
          </a:p>
          <a:p>
            <a:pPr lvl="1"/>
            <a:r>
              <a:rPr lang="en-CA" dirty="0" smtClean="0"/>
              <a:t>Limits the search for novel ideas (because of the excess (not always warranted) confidence in the results).</a:t>
            </a:r>
          </a:p>
          <a:p>
            <a:r>
              <a:rPr lang="en-CA" sz="2400" dirty="0" smtClean="0"/>
              <a:t>The alternative, however, is to train researchers properly in the understanding and application of statistical methods, so that they can decide on their own when a statistical test is warranted, what its limitations are and when the search for new ideas is necessary. </a:t>
            </a:r>
          </a:p>
        </p:txBody>
      </p:sp>
      <p:sp>
        <p:nvSpPr>
          <p:cNvPr id="4" name="Slide Number Placeholder 3"/>
          <p:cNvSpPr>
            <a:spLocks noGrp="1"/>
          </p:cNvSpPr>
          <p:nvPr>
            <p:ph type="sldNum" sz="quarter" idx="12"/>
          </p:nvPr>
        </p:nvSpPr>
        <p:spPr/>
        <p:txBody>
          <a:bodyPr/>
          <a:lstStyle/>
          <a:p>
            <a:pPr>
              <a:defRPr/>
            </a:pPr>
            <a:fld id="{B50D67F7-AB08-4562-94B2-D49519333C34}" type="slidenum">
              <a:rPr lang="en-CA" smtClean="0"/>
              <a:pPr>
                <a:defRPr/>
              </a:pPr>
              <a:t>32</a:t>
            </a:fld>
            <a:endParaRPr lang="en-C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95288" y="476250"/>
            <a:ext cx="8362950" cy="1139825"/>
          </a:xfrm>
        </p:spPr>
        <p:txBody>
          <a:bodyPr/>
          <a:lstStyle/>
          <a:p>
            <a:r>
              <a:rPr lang="en-CA" smtClean="0"/>
              <a:t>How to choose a statistical test?</a:t>
            </a:r>
          </a:p>
        </p:txBody>
      </p:sp>
      <p:sp>
        <p:nvSpPr>
          <p:cNvPr id="39939" name="Content Placeholder 2"/>
          <p:cNvSpPr>
            <a:spLocks noGrp="1"/>
          </p:cNvSpPr>
          <p:nvPr>
            <p:ph idx="1"/>
          </p:nvPr>
        </p:nvSpPr>
        <p:spPr>
          <a:xfrm>
            <a:off x="179388" y="1844675"/>
            <a:ext cx="8496300" cy="4464050"/>
          </a:xfrm>
        </p:spPr>
        <p:txBody>
          <a:bodyPr/>
          <a:lstStyle/>
          <a:p>
            <a:r>
              <a:rPr lang="en-CA" smtClean="0"/>
              <a:t>There are several aspects to consider when choosing a statistical test.</a:t>
            </a:r>
          </a:p>
          <a:p>
            <a:pPr lvl="1"/>
            <a:r>
              <a:rPr lang="en-CA" smtClean="0"/>
              <a:t>What kind of problem is being handled?</a:t>
            </a:r>
          </a:p>
          <a:p>
            <a:pPr lvl="1"/>
            <a:r>
              <a:rPr lang="en-CA" smtClean="0"/>
              <a:t>Whether we have enough information about the underlying distributions of the classifiers’ results to apply a parametric test?</a:t>
            </a:r>
          </a:p>
          <a:p>
            <a:r>
              <a:rPr lang="en-CA" smtClean="0"/>
              <a:t>Regarding the type of problem, we distinguish between</a:t>
            </a:r>
          </a:p>
          <a:p>
            <a:pPr lvl="1"/>
            <a:r>
              <a:rPr lang="en-CA" smtClean="0"/>
              <a:t>The comparison of 2 algorithms on a single domain</a:t>
            </a:r>
          </a:p>
          <a:p>
            <a:pPr lvl="1"/>
            <a:r>
              <a:rPr lang="en-CA" smtClean="0"/>
              <a:t>The comparison of 2 algorithms on several domains</a:t>
            </a:r>
          </a:p>
          <a:p>
            <a:pPr lvl="1"/>
            <a:r>
              <a:rPr lang="en-CA" smtClean="0"/>
              <a:t>The comparison of multiple algorithms on multiple domains </a:t>
            </a:r>
          </a:p>
        </p:txBody>
      </p:sp>
      <p:sp>
        <p:nvSpPr>
          <p:cNvPr id="4" name="Slide Number Placeholder 3"/>
          <p:cNvSpPr>
            <a:spLocks noGrp="1"/>
          </p:cNvSpPr>
          <p:nvPr>
            <p:ph type="sldNum" sz="quarter" idx="12"/>
          </p:nvPr>
        </p:nvSpPr>
        <p:spPr/>
        <p:txBody>
          <a:bodyPr/>
          <a:lstStyle/>
          <a:p>
            <a:pPr>
              <a:defRPr/>
            </a:pPr>
            <a:fld id="{1680791E-68BA-4E6E-B2C2-DCB344B2AC49}" type="slidenum">
              <a:rPr lang="en-CA" smtClean="0"/>
              <a:pPr>
                <a:defRPr/>
              </a:pPr>
              <a:t>33</a:t>
            </a:fld>
            <a:endParaRPr lang="en-C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95288" y="404813"/>
            <a:ext cx="8229600" cy="1143000"/>
          </a:xfrm>
        </p:spPr>
        <p:txBody>
          <a:bodyPr/>
          <a:lstStyle/>
          <a:p>
            <a:pPr eaLnBrk="1" hangingPunct="1"/>
            <a:r>
              <a:rPr lang="en-CA" smtClean="0"/>
              <a:t>Statistical tests overview</a:t>
            </a:r>
          </a:p>
        </p:txBody>
      </p:sp>
      <p:sp>
        <p:nvSpPr>
          <p:cNvPr id="7" name="Slide Number Placeholder 6"/>
          <p:cNvSpPr>
            <a:spLocks noGrp="1"/>
          </p:cNvSpPr>
          <p:nvPr>
            <p:ph type="sldNum" sz="quarter" idx="12"/>
          </p:nvPr>
        </p:nvSpPr>
        <p:spPr/>
        <p:txBody>
          <a:bodyPr/>
          <a:lstStyle/>
          <a:p>
            <a:pPr>
              <a:defRPr/>
            </a:pPr>
            <a:fld id="{9BE6C62E-81C4-4BAB-A803-BED670101C8B}" type="slidenum">
              <a:rPr lang="en-CA"/>
              <a:pPr>
                <a:defRPr/>
              </a:pPr>
              <a:t>34</a:t>
            </a:fld>
            <a:endParaRPr lang="en-CA"/>
          </a:p>
        </p:txBody>
      </p:sp>
      <p:graphicFrame>
        <p:nvGraphicFramePr>
          <p:cNvPr id="40964" name="Object 6"/>
          <p:cNvGraphicFramePr>
            <a:graphicFrameLocks noChangeAspect="1"/>
          </p:cNvGraphicFramePr>
          <p:nvPr/>
        </p:nvGraphicFramePr>
        <p:xfrm>
          <a:off x="468313" y="1916113"/>
          <a:ext cx="7885112" cy="4865687"/>
        </p:xfrm>
        <a:graphic>
          <a:graphicData uri="http://schemas.openxmlformats.org/presentationml/2006/ole">
            <mc:AlternateContent xmlns:mc="http://schemas.openxmlformats.org/markup-compatibility/2006">
              <mc:Choice xmlns:v="urn:schemas-microsoft-com:vml" Requires="v">
                <p:oleObj spid="_x0000_s40980" name="Acrobat Document" r:id="rId3" imgW="6620799" imgH="4086795" progId="AcroExch.Document.7">
                  <p:embed/>
                </p:oleObj>
              </mc:Choice>
              <mc:Fallback>
                <p:oleObj name="Acrobat Document" r:id="rId3" imgW="6620799" imgH="4086795" progId="AcroExch.Document.7">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916113"/>
                        <a:ext cx="7885112" cy="4865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9750" y="692150"/>
            <a:ext cx="8229600" cy="1143000"/>
          </a:xfrm>
        </p:spPr>
        <p:txBody>
          <a:bodyPr/>
          <a:lstStyle/>
          <a:p>
            <a:r>
              <a:rPr lang="en-CA" sz="4000" smtClean="0"/>
              <a:t>Statistical Tests we will describe and illustrate in this tutorial</a:t>
            </a:r>
          </a:p>
        </p:txBody>
      </p:sp>
      <p:sp>
        <p:nvSpPr>
          <p:cNvPr id="41987" name="Content Placeholder 2"/>
          <p:cNvSpPr>
            <a:spLocks noGrp="1"/>
          </p:cNvSpPr>
          <p:nvPr>
            <p:ph idx="1"/>
          </p:nvPr>
        </p:nvSpPr>
        <p:spPr>
          <a:xfrm>
            <a:off x="323850" y="1989138"/>
            <a:ext cx="9001125" cy="3743325"/>
          </a:xfrm>
        </p:spPr>
        <p:txBody>
          <a:bodyPr/>
          <a:lstStyle/>
          <a:p>
            <a:r>
              <a:rPr lang="en-CA" sz="2000" smtClean="0"/>
              <a:t>Two classifiers, one domain:</a:t>
            </a:r>
          </a:p>
          <a:p>
            <a:pPr lvl="1"/>
            <a:r>
              <a:rPr lang="en-CA" sz="2000" smtClean="0"/>
              <a:t>The t-test (parametric)</a:t>
            </a:r>
          </a:p>
          <a:p>
            <a:pPr lvl="1"/>
            <a:r>
              <a:rPr lang="en-CA" sz="2000" smtClean="0"/>
              <a:t>McNemar’s test (non-parametric)</a:t>
            </a:r>
          </a:p>
          <a:p>
            <a:pPr lvl="1"/>
            <a:r>
              <a:rPr lang="en-CA" sz="2000" smtClean="0"/>
              <a:t>The Sign Test</a:t>
            </a:r>
          </a:p>
          <a:p>
            <a:r>
              <a:rPr lang="en-CA" sz="2000" smtClean="0"/>
              <a:t>Two classifiers, multiple domains</a:t>
            </a:r>
          </a:p>
          <a:p>
            <a:pPr lvl="1"/>
            <a:r>
              <a:rPr lang="en-CA" sz="2000" smtClean="0"/>
              <a:t>The Sign Test (non-parametric)</a:t>
            </a:r>
          </a:p>
          <a:p>
            <a:pPr lvl="1"/>
            <a:r>
              <a:rPr lang="en-CA" sz="2000" smtClean="0"/>
              <a:t>Wilcoxon’s signed-Rank Test (non-parametric)</a:t>
            </a:r>
          </a:p>
          <a:p>
            <a:r>
              <a:rPr lang="en-CA" sz="2000" smtClean="0"/>
              <a:t>Multiple classifiers, multiple domains:</a:t>
            </a:r>
          </a:p>
          <a:p>
            <a:pPr lvl="1"/>
            <a:r>
              <a:rPr lang="en-CA" sz="2000" smtClean="0"/>
              <a:t>Friedman’s Test (non-parametric)</a:t>
            </a:r>
          </a:p>
          <a:p>
            <a:pPr lvl="1"/>
            <a:r>
              <a:rPr lang="en-CA" sz="2000" smtClean="0"/>
              <a:t>The Nemenyi Test</a:t>
            </a:r>
          </a:p>
          <a:p>
            <a:r>
              <a:rPr lang="en-CA" sz="2000" smtClean="0"/>
              <a:t>We will also discuss and illustrate the concept of the effect size.</a:t>
            </a:r>
          </a:p>
          <a:p>
            <a:endParaRPr lang="en-CA" smtClean="0"/>
          </a:p>
          <a:p>
            <a:endParaRPr lang="en-CA" smtClean="0"/>
          </a:p>
        </p:txBody>
      </p:sp>
      <p:sp>
        <p:nvSpPr>
          <p:cNvPr id="4" name="Slide Number Placeholder 3"/>
          <p:cNvSpPr>
            <a:spLocks noGrp="1"/>
          </p:cNvSpPr>
          <p:nvPr>
            <p:ph type="sldNum" sz="quarter" idx="12"/>
          </p:nvPr>
        </p:nvSpPr>
        <p:spPr/>
        <p:txBody>
          <a:bodyPr/>
          <a:lstStyle/>
          <a:p>
            <a:pPr>
              <a:defRPr/>
            </a:pPr>
            <a:fld id="{508000C7-066C-4837-AEF6-FF9880120504}" type="slidenum">
              <a:rPr lang="en-CA" smtClean="0"/>
              <a:pPr>
                <a:defRPr/>
              </a:pPr>
              <a:t>35</a:t>
            </a:fld>
            <a:endParaRPr lang="en-C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CA" sz="5400" smtClean="0"/>
              <a:t>Two classifiers, one domain</a:t>
            </a:r>
            <a:endParaRPr lang="en-CA" smtClean="0"/>
          </a:p>
        </p:txBody>
      </p:sp>
      <p:sp>
        <p:nvSpPr>
          <p:cNvPr id="43011" name="Content Placeholder 2"/>
          <p:cNvSpPr>
            <a:spLocks noGrp="1"/>
          </p:cNvSpPr>
          <p:nvPr>
            <p:ph idx="1"/>
          </p:nvPr>
        </p:nvSpPr>
        <p:spPr/>
        <p:txBody>
          <a:bodyPr/>
          <a:lstStyle/>
          <a:p>
            <a:endParaRPr lang="en-CA" sz="2400" smtClean="0"/>
          </a:p>
          <a:p>
            <a:pPr lvl="1"/>
            <a:r>
              <a:rPr lang="en-CA" smtClean="0"/>
              <a:t>The t-test (parametric)</a:t>
            </a:r>
          </a:p>
          <a:p>
            <a:pPr lvl="1"/>
            <a:r>
              <a:rPr lang="en-CA" smtClean="0"/>
              <a:t>McNemar’s test (non-parametric)</a:t>
            </a:r>
          </a:p>
          <a:p>
            <a:pPr lvl="1"/>
            <a:r>
              <a:rPr lang="en-CA" smtClean="0"/>
              <a:t>The Sign Test (usually used for multiple domains but can also be used on a single domain).</a:t>
            </a:r>
          </a:p>
          <a:p>
            <a:endParaRPr lang="en-CA" smtClean="0"/>
          </a:p>
        </p:txBody>
      </p:sp>
      <p:sp>
        <p:nvSpPr>
          <p:cNvPr id="4" name="Slide Number Placeholder 3"/>
          <p:cNvSpPr>
            <a:spLocks noGrp="1"/>
          </p:cNvSpPr>
          <p:nvPr>
            <p:ph type="sldNum" sz="quarter" idx="12"/>
          </p:nvPr>
        </p:nvSpPr>
        <p:spPr/>
        <p:txBody>
          <a:bodyPr/>
          <a:lstStyle/>
          <a:p>
            <a:pPr>
              <a:defRPr/>
            </a:pPr>
            <a:fld id="{82CCAAF7-FD8E-45B2-9C34-C8F667F910B6}" type="slidenum">
              <a:rPr lang="en-CA" smtClean="0"/>
              <a:pPr>
                <a:defRPr/>
              </a:pPr>
              <a:t>36</a:t>
            </a:fld>
            <a:endParaRPr lang="en-CA"/>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CA" smtClean="0"/>
              <a:t>The (2-matched samples) t-test</a:t>
            </a:r>
          </a:p>
        </p:txBody>
      </p:sp>
      <p:sp>
        <p:nvSpPr>
          <p:cNvPr id="44035" name="Content Placeholder 2"/>
          <p:cNvSpPr>
            <a:spLocks noGrp="1"/>
          </p:cNvSpPr>
          <p:nvPr>
            <p:ph idx="1"/>
          </p:nvPr>
        </p:nvSpPr>
        <p:spPr>
          <a:xfrm>
            <a:off x="0" y="1916113"/>
            <a:ext cx="9144000" cy="4537075"/>
          </a:xfrm>
        </p:spPr>
        <p:txBody>
          <a:bodyPr/>
          <a:lstStyle/>
          <a:p>
            <a:r>
              <a:rPr lang="en-CA" smtClean="0"/>
              <a:t>Given two matched samples (e.g., the results of two classifiers applied to the same data set with matching randomizations and partitions), we want to test whether the difference in means between these two sets is significant.</a:t>
            </a:r>
          </a:p>
          <a:p>
            <a:r>
              <a:rPr lang="en-CA" smtClean="0"/>
              <a:t>In other words, we want to test whether the two samples come from the same population.</a:t>
            </a:r>
          </a:p>
          <a:p>
            <a:r>
              <a:rPr lang="en-CA" smtClean="0"/>
              <a:t>We look at the </a:t>
            </a:r>
            <a:r>
              <a:rPr lang="en-CA" smtClean="0">
                <a:solidFill>
                  <a:schemeClr val="accent1"/>
                </a:solidFill>
              </a:rPr>
              <a:t>difference</a:t>
            </a:r>
            <a:r>
              <a:rPr lang="en-CA" smtClean="0"/>
              <a:t> in </a:t>
            </a:r>
            <a:r>
              <a:rPr lang="en-CA" smtClean="0">
                <a:solidFill>
                  <a:schemeClr val="accent1"/>
                </a:solidFill>
              </a:rPr>
              <a:t>observed means </a:t>
            </a:r>
            <a:r>
              <a:rPr lang="en-CA" smtClean="0"/>
              <a:t>and </a:t>
            </a:r>
            <a:r>
              <a:rPr lang="en-CA" smtClean="0">
                <a:solidFill>
                  <a:schemeClr val="accent1"/>
                </a:solidFill>
              </a:rPr>
              <a:t>standard deviation</a:t>
            </a:r>
            <a:r>
              <a:rPr lang="en-CA" smtClean="0"/>
              <a:t>.</a:t>
            </a:r>
          </a:p>
          <a:p>
            <a:r>
              <a:rPr lang="en-CA" smtClean="0"/>
              <a:t>We assume that the difference between these means is zero (the null hypothesis) and see if we can reject this hypothesis.</a:t>
            </a:r>
          </a:p>
        </p:txBody>
      </p:sp>
      <p:sp>
        <p:nvSpPr>
          <p:cNvPr id="4" name="Slide Number Placeholder 3"/>
          <p:cNvSpPr>
            <a:spLocks noGrp="1"/>
          </p:cNvSpPr>
          <p:nvPr>
            <p:ph type="sldNum" sz="quarter" idx="12"/>
          </p:nvPr>
        </p:nvSpPr>
        <p:spPr/>
        <p:txBody>
          <a:bodyPr/>
          <a:lstStyle/>
          <a:p>
            <a:pPr>
              <a:defRPr/>
            </a:pPr>
            <a:fld id="{C4A133D7-A030-44BD-9E2B-1197A2B76AEF}" type="slidenum">
              <a:rPr lang="en-CA" smtClean="0"/>
              <a:pPr>
                <a:defRPr/>
              </a:pPr>
              <a:t>37</a:t>
            </a:fld>
            <a:endParaRPr lang="en-CA"/>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95288" y="19050"/>
            <a:ext cx="8229600" cy="1143000"/>
          </a:xfrm>
        </p:spPr>
        <p:txBody>
          <a:bodyPr/>
          <a:lstStyle/>
          <a:p>
            <a:r>
              <a:rPr lang="en-CA" smtClean="0"/>
              <a:t>       The t-statistic</a:t>
            </a:r>
          </a:p>
        </p:txBody>
      </p:sp>
      <p:sp>
        <p:nvSpPr>
          <p:cNvPr id="3" name="Content Placeholder 2"/>
          <p:cNvSpPr>
            <a:spLocks noGrp="1" noRot="1" noChangeAspect="1" noMove="1" noResize="1" noEditPoints="1" noAdjustHandles="1" noChangeArrowheads="1" noChangeShapeType="1" noTextEdit="1"/>
          </p:cNvSpPr>
          <p:nvPr>
            <p:ph idx="1"/>
          </p:nvPr>
        </p:nvSpPr>
        <p:spPr>
          <a:xfrm>
            <a:off x="251520" y="1268760"/>
            <a:ext cx="8640960" cy="4392488"/>
          </a:xfrm>
          <a:blipFill rotWithShape="1">
            <a:blip r:embed="rId2"/>
            <a:stretch>
              <a:fillRect l="-564" t="-832" r="-917" b="-28988"/>
            </a:stretch>
          </a:blipFill>
          <a:extLst/>
        </p:spPr>
        <p:txBody>
          <a:bodyPr/>
          <a:lstStyle/>
          <a:p>
            <a:pPr>
              <a:defRPr/>
            </a:pPr>
            <a:r>
              <a:rPr lang="en-CA" dirty="0">
                <a:noFill/>
              </a:rPr>
              <a:t> </a:t>
            </a:r>
          </a:p>
        </p:txBody>
      </p:sp>
      <p:sp>
        <p:nvSpPr>
          <p:cNvPr id="4" name="Slide Number Placeholder 3"/>
          <p:cNvSpPr>
            <a:spLocks noGrp="1"/>
          </p:cNvSpPr>
          <p:nvPr>
            <p:ph type="sldNum" sz="quarter" idx="12"/>
          </p:nvPr>
        </p:nvSpPr>
        <p:spPr/>
        <p:txBody>
          <a:bodyPr/>
          <a:lstStyle/>
          <a:p>
            <a:pPr>
              <a:defRPr/>
            </a:pPr>
            <a:fld id="{622FAE27-0D53-4520-92B5-BC90BDE3943F}" type="slidenum">
              <a:rPr lang="en-CA" smtClean="0"/>
              <a:pPr>
                <a:defRPr/>
              </a:pPr>
              <a:t>38</a:t>
            </a:fld>
            <a:endParaRPr lang="en-CA"/>
          </a:p>
        </p:txBody>
      </p:sp>
      <p:sp>
        <p:nvSpPr>
          <p:cNvPr id="5" name="TextBox 4"/>
          <p:cNvSpPr txBox="1"/>
          <p:nvPr/>
        </p:nvSpPr>
        <p:spPr>
          <a:xfrm>
            <a:off x="310425" y="5733256"/>
            <a:ext cx="8622873" cy="923330"/>
          </a:xfrm>
          <a:prstGeom prst="rect">
            <a:avLst/>
          </a:prstGeom>
          <a:noFill/>
        </p:spPr>
        <p:txBody>
          <a:bodyPr wrap="none" rtlCol="0">
            <a:spAutoFit/>
          </a:bodyPr>
          <a:lstStyle/>
          <a:p>
            <a:r>
              <a:rPr lang="en-CA" dirty="0" smtClean="0"/>
              <a:t>The degree of freedom is n-1 = 9; Using a 2-sided test, the null hypothesis can </a:t>
            </a:r>
          </a:p>
          <a:p>
            <a:r>
              <a:rPr lang="en-CA" dirty="0" smtClean="0"/>
              <a:t>therefore be</a:t>
            </a:r>
            <a:r>
              <a:rPr lang="en-CA" dirty="0"/>
              <a:t> r</a:t>
            </a:r>
            <a:r>
              <a:rPr lang="en-CA" dirty="0" smtClean="0"/>
              <a:t>ejected </a:t>
            </a:r>
            <a:r>
              <a:rPr lang="en-CA" dirty="0" smtClean="0"/>
              <a:t>at the</a:t>
            </a:r>
            <a:r>
              <a:rPr lang="en-CA" dirty="0" smtClean="0"/>
              <a:t> </a:t>
            </a:r>
            <a:r>
              <a:rPr lang="en-CA" dirty="0" smtClean="0"/>
              <a:t>0.001 </a:t>
            </a:r>
            <a:r>
              <a:rPr lang="en-CA" dirty="0" smtClean="0"/>
              <a:t>significance level (since </a:t>
            </a:r>
            <a:r>
              <a:rPr lang="en-CA" dirty="0" smtClean="0"/>
              <a:t>the obtained t has to be </a:t>
            </a:r>
            <a:endParaRPr lang="en-CA" dirty="0" smtClean="0"/>
          </a:p>
          <a:p>
            <a:r>
              <a:rPr lang="en-CA" dirty="0" smtClean="0"/>
              <a:t>greater than </a:t>
            </a:r>
            <a:r>
              <a:rPr lang="en-CA" dirty="0" smtClean="0">
                <a:solidFill>
                  <a:srgbClr val="FF0000"/>
                </a:solidFill>
              </a:rPr>
              <a:t>4.781</a:t>
            </a:r>
            <a:r>
              <a:rPr lang="en-CA" dirty="0" smtClean="0"/>
              <a:t>for that to be possible).</a:t>
            </a:r>
            <a:endParaRPr lang="en-C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260350"/>
            <a:ext cx="8229600" cy="1143000"/>
          </a:xfrm>
        </p:spPr>
        <p:txBody>
          <a:bodyPr/>
          <a:lstStyle/>
          <a:p>
            <a:r>
              <a:rPr lang="en-CA" smtClean="0"/>
              <a:t>Assumptions of the t-test</a:t>
            </a:r>
          </a:p>
        </p:txBody>
      </p:sp>
      <p:sp>
        <p:nvSpPr>
          <p:cNvPr id="46083" name="Content Placeholder 2"/>
          <p:cNvSpPr>
            <a:spLocks noGrp="1"/>
          </p:cNvSpPr>
          <p:nvPr>
            <p:ph idx="1"/>
          </p:nvPr>
        </p:nvSpPr>
        <p:spPr>
          <a:xfrm>
            <a:off x="395288" y="1412875"/>
            <a:ext cx="8435975" cy="4479925"/>
          </a:xfrm>
        </p:spPr>
        <p:txBody>
          <a:bodyPr/>
          <a:lstStyle/>
          <a:p>
            <a:r>
              <a:rPr lang="en-CA" sz="2000" smtClean="0">
                <a:solidFill>
                  <a:schemeClr val="accent1"/>
                </a:solidFill>
              </a:rPr>
              <a:t>The Normality or Pseudo-Normality Assumption: </a:t>
            </a:r>
            <a:r>
              <a:rPr lang="en-CA" sz="2000" smtClean="0"/>
              <a:t>The t-test requires that the samples come from normally distributed population.  Alternatively, the sample size of the testing set should be greater than 30.</a:t>
            </a:r>
          </a:p>
          <a:p>
            <a:r>
              <a:rPr lang="en-CA" sz="2000" smtClean="0">
                <a:solidFill>
                  <a:schemeClr val="accent1"/>
                </a:solidFill>
              </a:rPr>
              <a:t>The Randomness of the Samples: </a:t>
            </a:r>
            <a:r>
              <a:rPr lang="en-CA" sz="2000" smtClean="0"/>
              <a:t>The sample should be representative of the underlying population. Therefore, the instances of the testing set should be randomly chosen from their underlying distribution.</a:t>
            </a:r>
          </a:p>
          <a:p>
            <a:r>
              <a:rPr lang="en-CA" sz="2000" smtClean="0">
                <a:solidFill>
                  <a:schemeClr val="accent1"/>
                </a:solidFill>
              </a:rPr>
              <a:t>Equal Variance of the populations: </a:t>
            </a:r>
            <a:r>
              <a:rPr lang="en-CA" sz="2000" smtClean="0"/>
              <a:t>The two sample come from populations with equal variance.</a:t>
            </a:r>
          </a:p>
          <a:p>
            <a:r>
              <a:rPr lang="en-CA" sz="2000" smtClean="0"/>
              <a:t>Labour Example:</a:t>
            </a:r>
          </a:p>
          <a:p>
            <a:pPr lvl="1"/>
            <a:r>
              <a:rPr lang="en-CA" sz="1800" smtClean="0">
                <a:solidFill>
                  <a:schemeClr val="accent1"/>
                </a:solidFill>
              </a:rPr>
              <a:t>Normality: </a:t>
            </a:r>
            <a:r>
              <a:rPr lang="en-CA" sz="1800" smtClean="0"/>
              <a:t>The labour data set contains only 57 instances altogether. At each fold of the CV process, only 6 or 7 data points are tested.  However, since each trial is a run of 10-fold CV, all 57 examples are tested, so we may be able to assume pseudo-normality.</a:t>
            </a:r>
          </a:p>
          <a:p>
            <a:pPr lvl="1"/>
            <a:r>
              <a:rPr lang="en-CA" sz="1800" smtClean="0"/>
              <a:t> </a:t>
            </a:r>
            <a:r>
              <a:rPr lang="en-CA" sz="1800" smtClean="0">
                <a:solidFill>
                  <a:schemeClr val="accent1"/>
                </a:solidFill>
              </a:rPr>
              <a:t>Randomness: </a:t>
            </a:r>
            <a:r>
              <a:rPr lang="en-CA" sz="1800" smtClean="0"/>
              <a:t>The labour data was collected in the 1987-1988 period. All the collective agreements for this period were collected. There is no reason to assume that 1987-1988 was a non-representative year, so we assume that the data was randomly collected. </a:t>
            </a:r>
          </a:p>
          <a:p>
            <a:endParaRPr lang="en-CA" sz="2000" smtClean="0"/>
          </a:p>
          <a:p>
            <a:endParaRPr lang="en-CA" smtClean="0"/>
          </a:p>
        </p:txBody>
      </p:sp>
      <p:sp>
        <p:nvSpPr>
          <p:cNvPr id="4" name="Slide Number Placeholder 3"/>
          <p:cNvSpPr>
            <a:spLocks noGrp="1"/>
          </p:cNvSpPr>
          <p:nvPr>
            <p:ph type="sldNum" sz="quarter" idx="12"/>
          </p:nvPr>
        </p:nvSpPr>
        <p:spPr/>
        <p:txBody>
          <a:bodyPr/>
          <a:lstStyle/>
          <a:p>
            <a:pPr>
              <a:defRPr/>
            </a:pPr>
            <a:fld id="{EEE005C3-65D6-438E-9A9B-D5647CCA27E3}" type="slidenum">
              <a:rPr lang="en-CA" smtClean="0"/>
              <a:pPr>
                <a:defRPr/>
              </a:pPr>
              <a:t>39</a:t>
            </a:fld>
            <a:endParaRPr lang="en-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CA" smtClean="0"/>
              <a:t>Information about this tutorial</a:t>
            </a:r>
          </a:p>
        </p:txBody>
      </p:sp>
      <p:sp>
        <p:nvSpPr>
          <p:cNvPr id="10243" name="Content Placeholder 2"/>
          <p:cNvSpPr>
            <a:spLocks noGrp="1"/>
          </p:cNvSpPr>
          <p:nvPr>
            <p:ph idx="1"/>
          </p:nvPr>
        </p:nvSpPr>
        <p:spPr/>
        <p:txBody>
          <a:bodyPr/>
          <a:lstStyle/>
          <a:p>
            <a:pPr eaLnBrk="1" hangingPunct="1"/>
            <a:r>
              <a:rPr lang="en-CA" smtClean="0"/>
              <a:t>This tutorial is based on the book I have co-written after going through the experience I just described.</a:t>
            </a:r>
          </a:p>
          <a:p>
            <a:pPr eaLnBrk="1" hangingPunct="1"/>
            <a:r>
              <a:rPr lang="en-CA" smtClean="0"/>
              <a:t>It will give you an overview of the complexity and uncertainty of evaluation. </a:t>
            </a:r>
          </a:p>
          <a:p>
            <a:pPr eaLnBrk="1" hangingPunct="1"/>
            <a:r>
              <a:rPr lang="en-CA" smtClean="0"/>
              <a:t>It will also give you a brief overview of the issues that come up in different aspects of evaluation and what the possible remedies may be.</a:t>
            </a:r>
          </a:p>
          <a:p>
            <a:pPr eaLnBrk="1" hangingPunct="1"/>
            <a:r>
              <a:rPr lang="en-CA" smtClean="0"/>
              <a:t>Finally, it will direct you to some resources available that can help you perform more robust evaluations of your systems. </a:t>
            </a:r>
          </a:p>
        </p:txBody>
      </p:sp>
      <p:sp>
        <p:nvSpPr>
          <p:cNvPr id="4" name="Slide Number Placeholder 3"/>
          <p:cNvSpPr>
            <a:spLocks noGrp="1"/>
          </p:cNvSpPr>
          <p:nvPr>
            <p:ph type="sldNum" sz="quarter" idx="12"/>
          </p:nvPr>
        </p:nvSpPr>
        <p:spPr/>
        <p:txBody>
          <a:bodyPr/>
          <a:lstStyle/>
          <a:p>
            <a:pPr>
              <a:defRPr/>
            </a:pPr>
            <a:fld id="{1806B628-88DA-45FD-83EC-0B20E52DDF64}" type="slidenum">
              <a:rPr lang="en-CA" smtClean="0"/>
              <a:pPr>
                <a:defRPr/>
              </a:pPr>
              <a:t>4</a:t>
            </a:fld>
            <a:endParaRPr lang="en-CA"/>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88913"/>
            <a:ext cx="8686800" cy="1225550"/>
          </a:xfrm>
        </p:spPr>
        <p:txBody>
          <a:bodyPr/>
          <a:lstStyle/>
          <a:p>
            <a:r>
              <a:rPr lang="en-CA" smtClean="0"/>
              <a:t>Assumptions of the t-test (cont’d)</a:t>
            </a:r>
          </a:p>
        </p:txBody>
      </p:sp>
      <p:pic>
        <p:nvPicPr>
          <p:cNvPr id="47107" name="Content Placeholder 14" descr="newboxplot.pdf - Adobe Reade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132138" y="1484313"/>
            <a:ext cx="5853112" cy="4822825"/>
          </a:xfrm>
        </p:spPr>
      </p:pic>
      <p:sp>
        <p:nvSpPr>
          <p:cNvPr id="18" name="Content Placeholder 17"/>
          <p:cNvSpPr>
            <a:spLocks noGrp="1"/>
          </p:cNvSpPr>
          <p:nvPr>
            <p:ph sz="half" idx="2"/>
          </p:nvPr>
        </p:nvSpPr>
        <p:spPr>
          <a:xfrm>
            <a:off x="0" y="2205038"/>
            <a:ext cx="3168650" cy="4078287"/>
          </a:xfrm>
        </p:spPr>
        <p:txBody>
          <a:bodyPr/>
          <a:lstStyle/>
          <a:p>
            <a:pPr>
              <a:defRPr/>
            </a:pPr>
            <a:r>
              <a:rPr lang="en-CA" sz="1800" dirty="0" smtClean="0">
                <a:solidFill>
                  <a:schemeClr val="accent1"/>
                </a:solidFill>
              </a:rPr>
              <a:t>Equal Variance: </a:t>
            </a:r>
            <a:r>
              <a:rPr lang="en-CA" sz="1800" dirty="0" smtClean="0"/>
              <a:t>The variance of C4.5 (1) and NB (1) cannot be considered equal. (See figure)</a:t>
            </a:r>
          </a:p>
          <a:p>
            <a:pPr marL="0" indent="0">
              <a:buFont typeface="Wingdings 2" pitchFamily="18" charset="2"/>
              <a:buNone/>
              <a:defRPr/>
            </a:pPr>
            <a:r>
              <a:rPr lang="en-CA" sz="2000" dirty="0" smtClean="0">
                <a:solidFill>
                  <a:srgbClr val="FF0000"/>
                </a:solidFill>
                <a:sym typeface="Wingdings" pitchFamily="2" charset="2"/>
              </a:rPr>
              <a:t> We were not warranted to use the t-test to compare C4.5 to NB on the Labour data. </a:t>
            </a:r>
          </a:p>
          <a:p>
            <a:pPr marL="0" indent="0">
              <a:buFont typeface="Wingdings 2" pitchFamily="18" charset="2"/>
              <a:buNone/>
              <a:defRPr/>
            </a:pPr>
            <a:r>
              <a:rPr lang="en-CA" sz="2000" dirty="0" smtClean="0">
                <a:sym typeface="Wingdings" pitchFamily="2" charset="2"/>
              </a:rPr>
              <a:t>A better test to use in this case is the non-parametric alternative to the t-test: </a:t>
            </a:r>
            <a:r>
              <a:rPr lang="en-CA" sz="2000" dirty="0" err="1" smtClean="0">
                <a:sym typeface="Wingdings" pitchFamily="2" charset="2"/>
              </a:rPr>
              <a:t>McNemar’s</a:t>
            </a:r>
            <a:r>
              <a:rPr lang="en-CA" sz="2000" dirty="0" smtClean="0">
                <a:sym typeface="Wingdings" pitchFamily="2" charset="2"/>
              </a:rPr>
              <a:t> Test</a:t>
            </a:r>
          </a:p>
          <a:p>
            <a:pPr marL="0" indent="0">
              <a:buFont typeface="Wingdings 2" pitchFamily="18" charset="2"/>
              <a:buNone/>
              <a:defRPr/>
            </a:pPr>
            <a:r>
              <a:rPr lang="en-CA" sz="2000" dirty="0" smtClean="0">
                <a:sym typeface="Wingdings" pitchFamily="2" charset="2"/>
              </a:rPr>
              <a:t>(See Japkowicz &amp; Shah, 2011 for a description)</a:t>
            </a:r>
            <a:endParaRPr lang="en-CA" sz="2000" dirty="0"/>
          </a:p>
        </p:txBody>
      </p:sp>
      <p:sp>
        <p:nvSpPr>
          <p:cNvPr id="4" name="Slide Number Placeholder 3"/>
          <p:cNvSpPr>
            <a:spLocks noGrp="1"/>
          </p:cNvSpPr>
          <p:nvPr>
            <p:ph type="sldNum" sz="quarter" idx="12"/>
          </p:nvPr>
        </p:nvSpPr>
        <p:spPr/>
        <p:txBody>
          <a:bodyPr/>
          <a:lstStyle/>
          <a:p>
            <a:pPr>
              <a:defRPr/>
            </a:pPr>
            <a:fld id="{C0BFD133-1A9E-46ED-B307-9DC7A09EDAA4}" type="slidenum">
              <a:rPr lang="en-CA" smtClean="0"/>
              <a:pPr>
                <a:defRPr/>
              </a:pPr>
              <a:t>40</a:t>
            </a:fld>
            <a:endParaRPr lang="en-CA"/>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5"/>
          <p:cNvSpPr>
            <a:spLocks noGrp="1"/>
          </p:cNvSpPr>
          <p:nvPr>
            <p:ph type="title"/>
          </p:nvPr>
        </p:nvSpPr>
        <p:spPr/>
        <p:txBody>
          <a:bodyPr/>
          <a:lstStyle/>
          <a:p>
            <a:r>
              <a:rPr lang="en-CA" smtClean="0"/>
              <a:t>McNemar’s test</a:t>
            </a:r>
          </a:p>
        </p:txBody>
      </p:sp>
      <p:sp>
        <p:nvSpPr>
          <p:cNvPr id="7" name="Content Placeholder 6"/>
          <p:cNvSpPr>
            <a:spLocks noGrp="1" noRot="1" noChangeAspect="1" noMove="1" noResize="1" noEditPoints="1" noAdjustHandles="1" noChangeArrowheads="1" noChangeShapeType="1" noTextEdit="1"/>
          </p:cNvSpPr>
          <p:nvPr>
            <p:ph idx="1"/>
          </p:nvPr>
        </p:nvSpPr>
        <p:spPr>
          <a:xfrm>
            <a:off x="0" y="1916833"/>
            <a:ext cx="8820472" cy="4392488"/>
          </a:xfrm>
          <a:blipFill rotWithShape="1">
            <a:blip r:embed="rId2"/>
            <a:stretch>
              <a:fillRect l="-829" t="-1110" r="-691" b="-4854"/>
            </a:stretch>
          </a:blipFill>
          <a:extLst/>
        </p:spPr>
        <p:txBody>
          <a:bodyPr/>
          <a:lstStyle/>
          <a:p>
            <a:pPr>
              <a:defRPr/>
            </a:pPr>
            <a:r>
              <a:rPr lang="en-CA">
                <a:noFill/>
              </a:rPr>
              <a:t> </a:t>
            </a:r>
          </a:p>
        </p:txBody>
      </p:sp>
      <p:sp>
        <p:nvSpPr>
          <p:cNvPr id="5" name="Slide Number Placeholder 4"/>
          <p:cNvSpPr>
            <a:spLocks noGrp="1"/>
          </p:cNvSpPr>
          <p:nvPr>
            <p:ph type="sldNum" sz="quarter" idx="12"/>
          </p:nvPr>
        </p:nvSpPr>
        <p:spPr/>
        <p:txBody>
          <a:bodyPr/>
          <a:lstStyle/>
          <a:p>
            <a:pPr>
              <a:defRPr/>
            </a:pPr>
            <a:fld id="{5A0429CA-5C07-4D29-AE2F-179C9E858747}" type="slidenum">
              <a:rPr lang="en-CA" smtClean="0"/>
              <a:pPr>
                <a:defRPr/>
              </a:pPr>
              <a:t>41</a:t>
            </a:fld>
            <a:endParaRPr lang="en-CA"/>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CA" smtClean="0"/>
              <a:t>The Sign Test</a:t>
            </a:r>
          </a:p>
        </p:txBody>
      </p:sp>
      <p:sp>
        <p:nvSpPr>
          <p:cNvPr id="49155" name="Content Placeholder 2"/>
          <p:cNvSpPr>
            <a:spLocks noGrp="1"/>
          </p:cNvSpPr>
          <p:nvPr>
            <p:ph idx="1"/>
          </p:nvPr>
        </p:nvSpPr>
        <p:spPr/>
        <p:txBody>
          <a:bodyPr/>
          <a:lstStyle/>
          <a:p>
            <a:r>
              <a:rPr lang="en-CA" smtClean="0"/>
              <a:t>Since the Sign test is usually used on multiple domains (though can be used on a single one with several trial (e.g., 10 folds of cross-validation)), we will discuss it in the next section which looks at multiple domains.</a:t>
            </a:r>
          </a:p>
        </p:txBody>
      </p:sp>
      <p:sp>
        <p:nvSpPr>
          <p:cNvPr id="4" name="Slide Number Placeholder 3"/>
          <p:cNvSpPr>
            <a:spLocks noGrp="1"/>
          </p:cNvSpPr>
          <p:nvPr>
            <p:ph type="sldNum" sz="quarter" idx="12"/>
          </p:nvPr>
        </p:nvSpPr>
        <p:spPr/>
        <p:txBody>
          <a:bodyPr/>
          <a:lstStyle/>
          <a:p>
            <a:pPr>
              <a:defRPr/>
            </a:pPr>
            <a:fld id="{80C103E3-E741-448B-8E01-A2B9769D79C2}" type="slidenum">
              <a:rPr lang="en-CA" smtClean="0"/>
              <a:pPr>
                <a:defRPr/>
              </a:pPr>
              <a:t>42</a:t>
            </a:fld>
            <a:endParaRPr lang="en-CA"/>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981075"/>
            <a:ext cx="8229600" cy="1143000"/>
          </a:xfrm>
        </p:spPr>
        <p:txBody>
          <a:bodyPr/>
          <a:lstStyle/>
          <a:p>
            <a:r>
              <a:rPr lang="en-CA" sz="4000" smtClean="0"/>
              <a:t>Two classifiers multiple domains</a:t>
            </a:r>
            <a:r>
              <a:rPr lang="en-CA" sz="5400" smtClean="0"/>
              <a:t/>
            </a:r>
            <a:br>
              <a:rPr lang="en-CA" sz="5400" smtClean="0"/>
            </a:br>
            <a:endParaRPr lang="en-CA" smtClean="0"/>
          </a:p>
        </p:txBody>
      </p:sp>
      <p:sp>
        <p:nvSpPr>
          <p:cNvPr id="3" name="Content Placeholder 2"/>
          <p:cNvSpPr>
            <a:spLocks noGrp="1"/>
          </p:cNvSpPr>
          <p:nvPr>
            <p:ph idx="1"/>
          </p:nvPr>
        </p:nvSpPr>
        <p:spPr>
          <a:xfrm>
            <a:off x="323850" y="1484313"/>
            <a:ext cx="8640763" cy="4392612"/>
          </a:xfrm>
        </p:spPr>
        <p:txBody>
          <a:bodyPr/>
          <a:lstStyle/>
          <a:p>
            <a:pPr lvl="1">
              <a:defRPr/>
            </a:pPr>
            <a:r>
              <a:rPr lang="en-CA" dirty="0" smtClean="0"/>
              <a:t>There are no clear parametric way to deal with the problem of comparing the performance of two classifiers on multiple domains:</a:t>
            </a:r>
          </a:p>
          <a:p>
            <a:pPr lvl="2">
              <a:defRPr/>
            </a:pPr>
            <a:r>
              <a:rPr lang="en-CA" dirty="0" smtClean="0"/>
              <a:t>The t-test is not a very good alternative because it is not clear that we have commensurability of the performance measures in such a setting.</a:t>
            </a:r>
          </a:p>
          <a:p>
            <a:pPr lvl="2">
              <a:defRPr/>
            </a:pPr>
            <a:r>
              <a:rPr lang="en-CA" dirty="0" smtClean="0"/>
              <a:t>The normality assumption is difficult to establish as the number of domains on which the test is run must exceed 30.</a:t>
            </a:r>
          </a:p>
          <a:p>
            <a:pPr lvl="2">
              <a:defRPr/>
            </a:pPr>
            <a:r>
              <a:rPr lang="en-CA" dirty="0" smtClean="0"/>
              <a:t>The t-test is susceptible to outliers, which is more likely when many different domains are considered.</a:t>
            </a:r>
          </a:p>
          <a:p>
            <a:pPr lvl="1">
              <a:defRPr/>
            </a:pPr>
            <a:r>
              <a:rPr lang="en-CA" dirty="0" smtClean="0"/>
              <a:t>Therefore we will describe two non-parametric alternatives</a:t>
            </a:r>
          </a:p>
          <a:p>
            <a:pPr marL="668337" lvl="2" indent="0">
              <a:buFont typeface="Wingdings 2" pitchFamily="18" charset="2"/>
              <a:buNone/>
              <a:defRPr/>
            </a:pPr>
            <a:r>
              <a:rPr lang="en-CA" dirty="0" smtClean="0">
                <a:sym typeface="Wingdings" pitchFamily="2" charset="2"/>
              </a:rPr>
              <a:t>  </a:t>
            </a:r>
            <a:r>
              <a:rPr lang="en-CA" dirty="0" smtClean="0"/>
              <a:t>The Sign Test </a:t>
            </a:r>
          </a:p>
          <a:p>
            <a:pPr marL="668337" lvl="2" indent="0">
              <a:buFont typeface="Wingdings 2" pitchFamily="18" charset="2"/>
              <a:buNone/>
              <a:defRPr/>
            </a:pPr>
            <a:r>
              <a:rPr lang="en-CA" dirty="0" smtClean="0">
                <a:sym typeface="Wingdings" pitchFamily="2" charset="2"/>
              </a:rPr>
              <a:t>  </a:t>
            </a:r>
            <a:r>
              <a:rPr lang="en-CA" dirty="0" smtClean="0"/>
              <a:t>Wilcoxon’s signed-Rank Test </a:t>
            </a:r>
          </a:p>
          <a:p>
            <a:pPr>
              <a:defRPr/>
            </a:pPr>
            <a:endParaRPr lang="en-CA" dirty="0"/>
          </a:p>
        </p:txBody>
      </p:sp>
      <p:sp>
        <p:nvSpPr>
          <p:cNvPr id="4" name="Slide Number Placeholder 3"/>
          <p:cNvSpPr>
            <a:spLocks noGrp="1"/>
          </p:cNvSpPr>
          <p:nvPr>
            <p:ph type="sldNum" sz="quarter" idx="12"/>
          </p:nvPr>
        </p:nvSpPr>
        <p:spPr/>
        <p:txBody>
          <a:bodyPr/>
          <a:lstStyle/>
          <a:p>
            <a:pPr>
              <a:defRPr/>
            </a:pPr>
            <a:fld id="{385C0417-C00E-4488-92CE-AE48A79EF56F}" type="slidenum">
              <a:rPr lang="en-CA" smtClean="0"/>
              <a:pPr>
                <a:defRPr/>
              </a:pPr>
              <a:t>43</a:t>
            </a:fld>
            <a:endParaRPr lang="en-CA"/>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a:xfrm>
            <a:off x="457200" y="704850"/>
            <a:ext cx="8147050" cy="708025"/>
          </a:xfrm>
        </p:spPr>
        <p:txBody>
          <a:bodyPr/>
          <a:lstStyle/>
          <a:p>
            <a:r>
              <a:rPr lang="en-CA" smtClean="0"/>
              <a:t>The Sign test</a:t>
            </a:r>
          </a:p>
        </p:txBody>
      </p:sp>
      <p:sp>
        <p:nvSpPr>
          <p:cNvPr id="51203" name="Content Placeholder 6"/>
          <p:cNvSpPr>
            <a:spLocks noGrp="1"/>
          </p:cNvSpPr>
          <p:nvPr>
            <p:ph idx="1"/>
          </p:nvPr>
        </p:nvSpPr>
        <p:spPr>
          <a:xfrm>
            <a:off x="323850" y="1557338"/>
            <a:ext cx="8280400" cy="4387850"/>
          </a:xfrm>
        </p:spPr>
        <p:txBody>
          <a:bodyPr/>
          <a:lstStyle/>
          <a:p>
            <a:r>
              <a:rPr lang="en-CA" sz="2400" smtClean="0"/>
              <a:t>The sign test can be used either to compare two classifiers on a single domain (using the results at each fold as a trial) or more commonly, to compare two classifiers on multiple domains.</a:t>
            </a:r>
          </a:p>
          <a:p>
            <a:r>
              <a:rPr lang="en-CA" sz="2400" smtClean="0"/>
              <a:t>We count the number of times that f1 outperforms f2, </a:t>
            </a:r>
            <a:r>
              <a:rPr lang="en-CA" sz="2400" i="1" smtClean="0"/>
              <a:t>n</a:t>
            </a:r>
            <a:r>
              <a:rPr lang="en-CA" sz="2400" i="1" baseline="-25000" smtClean="0"/>
              <a:t>f1</a:t>
            </a:r>
            <a:r>
              <a:rPr lang="en-CA" sz="2400" baseline="-25000" smtClean="0"/>
              <a:t> </a:t>
            </a:r>
            <a:r>
              <a:rPr lang="en-CA" sz="2400" smtClean="0"/>
              <a:t>and the number of times that f2 outperforms f1, </a:t>
            </a:r>
            <a:r>
              <a:rPr lang="en-CA" sz="2400" i="1" smtClean="0"/>
              <a:t>n</a:t>
            </a:r>
            <a:r>
              <a:rPr lang="en-CA" sz="2400" i="1" baseline="-25000" smtClean="0"/>
              <a:t>f2</a:t>
            </a:r>
            <a:r>
              <a:rPr lang="en-CA" sz="2400" smtClean="0"/>
              <a:t>. </a:t>
            </a:r>
          </a:p>
          <a:p>
            <a:r>
              <a:rPr lang="en-CA" sz="2400" smtClean="0"/>
              <a:t>The null hypothesis (stating that the two classifiers perform equally well) holds if the number of wins follows a binomial distribution.</a:t>
            </a:r>
          </a:p>
          <a:p>
            <a:r>
              <a:rPr lang="en-CA" sz="2400" smtClean="0"/>
              <a:t>Practically speaking, a classifier should perform better on at least </a:t>
            </a:r>
            <a:r>
              <a:rPr lang="en-CA" sz="2400" i="1" smtClean="0"/>
              <a:t>w</a:t>
            </a:r>
            <a:r>
              <a:rPr lang="el-GR" sz="2400" i="1" baseline="-25000" smtClean="0"/>
              <a:t>α</a:t>
            </a:r>
            <a:r>
              <a:rPr lang="en-CA" sz="2400" smtClean="0"/>
              <a:t> datasets to be considered statistically significantly better at the </a:t>
            </a:r>
            <a:r>
              <a:rPr lang="el-GR" sz="2400" i="1" smtClean="0"/>
              <a:t>α</a:t>
            </a:r>
            <a:r>
              <a:rPr lang="en-CA" sz="2400" smtClean="0"/>
              <a:t> significance level, where </a:t>
            </a:r>
            <a:r>
              <a:rPr lang="en-CA" sz="2400" i="1" smtClean="0"/>
              <a:t>w</a:t>
            </a:r>
            <a:r>
              <a:rPr lang="el-GR" sz="2400" i="1" baseline="-25000" smtClean="0"/>
              <a:t>α</a:t>
            </a:r>
            <a:r>
              <a:rPr lang="en-CA" sz="2400" smtClean="0"/>
              <a:t>  is the critical value for the sign test at the</a:t>
            </a:r>
            <a:r>
              <a:rPr lang="el-GR" sz="2400" i="1" smtClean="0"/>
              <a:t> α</a:t>
            </a:r>
            <a:r>
              <a:rPr lang="en-CA" sz="2400" smtClean="0"/>
              <a:t> significance level .  </a:t>
            </a:r>
          </a:p>
        </p:txBody>
      </p:sp>
      <p:sp>
        <p:nvSpPr>
          <p:cNvPr id="5" name="Slide Number Placeholder 4"/>
          <p:cNvSpPr>
            <a:spLocks noGrp="1"/>
          </p:cNvSpPr>
          <p:nvPr>
            <p:ph type="sldNum" sz="quarter" idx="12"/>
          </p:nvPr>
        </p:nvSpPr>
        <p:spPr/>
        <p:txBody>
          <a:bodyPr/>
          <a:lstStyle/>
          <a:p>
            <a:pPr>
              <a:defRPr/>
            </a:pPr>
            <a:fld id="{190DD6E8-1B51-4FA8-9BDE-7844486D2D1A}" type="slidenum">
              <a:rPr lang="en-CA" smtClean="0"/>
              <a:pPr>
                <a:defRPr/>
              </a:pPr>
              <a:t>44</a:t>
            </a:fld>
            <a:endParaRPr lang="en-CA"/>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8313" y="333375"/>
            <a:ext cx="8229600" cy="1143000"/>
          </a:xfrm>
        </p:spPr>
        <p:txBody>
          <a:bodyPr/>
          <a:lstStyle/>
          <a:p>
            <a:r>
              <a:rPr lang="en-CA" smtClean="0"/>
              <a:t>Illustration of the sign test</a:t>
            </a:r>
          </a:p>
        </p:txBody>
      </p:sp>
      <p:graphicFrame>
        <p:nvGraphicFramePr>
          <p:cNvPr id="5" name="Content Placeholder 4"/>
          <p:cNvGraphicFramePr>
            <a:graphicFrameLocks noGrp="1"/>
          </p:cNvGraphicFramePr>
          <p:nvPr>
            <p:ph idx="1"/>
          </p:nvPr>
        </p:nvGraphicFramePr>
        <p:xfrm>
          <a:off x="323850" y="1484313"/>
          <a:ext cx="8229600" cy="4079878"/>
        </p:xfrm>
        <a:graphic>
          <a:graphicData uri="http://schemas.openxmlformats.org/drawingml/2006/table">
            <a:tbl>
              <a:tblPr firstRow="1" bandRow="1">
                <a:tableStyleId>{5C22544A-7EE6-4342-B048-85BDC9FD1C3A}</a:tableStyleId>
              </a:tblPr>
              <a:tblGrid>
                <a:gridCol w="1738536"/>
                <a:gridCol w="1553304"/>
                <a:gridCol w="1645920"/>
                <a:gridCol w="1645920"/>
                <a:gridCol w="1645920"/>
              </a:tblGrid>
              <a:tr h="370898">
                <a:tc>
                  <a:txBody>
                    <a:bodyPr/>
                    <a:lstStyle/>
                    <a:p>
                      <a:r>
                        <a:rPr lang="en-CA" sz="1800" dirty="0" smtClean="0"/>
                        <a:t>Dataset</a:t>
                      </a:r>
                      <a:endParaRPr lang="en-CA" sz="1800" dirty="0"/>
                    </a:p>
                  </a:txBody>
                  <a:tcPr marT="45727" marB="45727"/>
                </a:tc>
                <a:tc>
                  <a:txBody>
                    <a:bodyPr/>
                    <a:lstStyle/>
                    <a:p>
                      <a:r>
                        <a:rPr lang="en-CA" sz="1800" dirty="0" smtClean="0"/>
                        <a:t>NB</a:t>
                      </a:r>
                      <a:endParaRPr lang="en-CA" sz="1800" dirty="0"/>
                    </a:p>
                  </a:txBody>
                  <a:tcPr marT="45727" marB="45727"/>
                </a:tc>
                <a:tc>
                  <a:txBody>
                    <a:bodyPr/>
                    <a:lstStyle/>
                    <a:p>
                      <a:r>
                        <a:rPr lang="en-CA" sz="1800" dirty="0" smtClean="0"/>
                        <a:t>SVM</a:t>
                      </a:r>
                      <a:endParaRPr lang="en-CA" sz="1800" dirty="0"/>
                    </a:p>
                  </a:txBody>
                  <a:tcPr marT="45727" marB="45727"/>
                </a:tc>
                <a:tc>
                  <a:txBody>
                    <a:bodyPr/>
                    <a:lstStyle/>
                    <a:p>
                      <a:r>
                        <a:rPr lang="en-CA" sz="1800" dirty="0" err="1" smtClean="0"/>
                        <a:t>Adaboost</a:t>
                      </a:r>
                      <a:endParaRPr lang="en-CA" sz="1800" dirty="0"/>
                    </a:p>
                  </a:txBody>
                  <a:tcPr marT="45727" marB="45727"/>
                </a:tc>
                <a:tc>
                  <a:txBody>
                    <a:bodyPr/>
                    <a:lstStyle/>
                    <a:p>
                      <a:r>
                        <a:rPr lang="en-CA" sz="1800" dirty="0" smtClean="0"/>
                        <a:t>Rand Forest</a:t>
                      </a:r>
                      <a:endParaRPr lang="en-CA" sz="1800" dirty="0"/>
                    </a:p>
                  </a:txBody>
                  <a:tcPr marT="45727" marB="45727"/>
                </a:tc>
              </a:tr>
              <a:tr h="370898">
                <a:tc>
                  <a:txBody>
                    <a:bodyPr/>
                    <a:lstStyle/>
                    <a:p>
                      <a:r>
                        <a:rPr lang="en-CA" sz="1800" dirty="0" smtClean="0"/>
                        <a:t>Anneal</a:t>
                      </a:r>
                      <a:endParaRPr lang="en-CA" sz="1800" dirty="0"/>
                    </a:p>
                  </a:txBody>
                  <a:tcPr marT="45727" marB="45727"/>
                </a:tc>
                <a:tc>
                  <a:txBody>
                    <a:bodyPr/>
                    <a:lstStyle/>
                    <a:p>
                      <a:r>
                        <a:rPr lang="en-CA" sz="1800" dirty="0" smtClean="0"/>
                        <a:t>96.43</a:t>
                      </a:r>
                      <a:endParaRPr lang="en-CA" sz="1800" dirty="0"/>
                    </a:p>
                  </a:txBody>
                  <a:tcPr marT="45727" marB="45727"/>
                </a:tc>
                <a:tc>
                  <a:txBody>
                    <a:bodyPr/>
                    <a:lstStyle/>
                    <a:p>
                      <a:r>
                        <a:rPr lang="en-CA" sz="1800" dirty="0" smtClean="0"/>
                        <a:t>99.44</a:t>
                      </a:r>
                      <a:endParaRPr lang="en-CA" sz="1800" dirty="0"/>
                    </a:p>
                  </a:txBody>
                  <a:tcPr marT="45727" marB="45727"/>
                </a:tc>
                <a:tc>
                  <a:txBody>
                    <a:bodyPr/>
                    <a:lstStyle/>
                    <a:p>
                      <a:r>
                        <a:rPr lang="en-CA" sz="1800" dirty="0" smtClean="0"/>
                        <a:t>83.63</a:t>
                      </a:r>
                      <a:endParaRPr lang="en-CA" sz="1800" dirty="0"/>
                    </a:p>
                  </a:txBody>
                  <a:tcPr marT="45727" marB="45727"/>
                </a:tc>
                <a:tc>
                  <a:txBody>
                    <a:bodyPr/>
                    <a:lstStyle/>
                    <a:p>
                      <a:r>
                        <a:rPr lang="en-CA" sz="1800" dirty="0" smtClean="0"/>
                        <a:t>99.55</a:t>
                      </a:r>
                      <a:endParaRPr lang="en-CA" sz="1800" dirty="0"/>
                    </a:p>
                  </a:txBody>
                  <a:tcPr marT="45727" marB="45727"/>
                </a:tc>
              </a:tr>
              <a:tr h="370898">
                <a:tc>
                  <a:txBody>
                    <a:bodyPr/>
                    <a:lstStyle/>
                    <a:p>
                      <a:r>
                        <a:rPr lang="en-CA" sz="1800" dirty="0" smtClean="0"/>
                        <a:t>Audiology</a:t>
                      </a:r>
                      <a:endParaRPr lang="en-CA" sz="1800" dirty="0"/>
                    </a:p>
                  </a:txBody>
                  <a:tcPr marT="45727" marB="45727"/>
                </a:tc>
                <a:tc>
                  <a:txBody>
                    <a:bodyPr/>
                    <a:lstStyle/>
                    <a:p>
                      <a:r>
                        <a:rPr lang="en-CA" sz="1800" dirty="0" smtClean="0"/>
                        <a:t>73.42</a:t>
                      </a:r>
                      <a:endParaRPr lang="en-CA" sz="1800" dirty="0"/>
                    </a:p>
                  </a:txBody>
                  <a:tcPr marT="45727" marB="45727"/>
                </a:tc>
                <a:tc>
                  <a:txBody>
                    <a:bodyPr/>
                    <a:lstStyle/>
                    <a:p>
                      <a:r>
                        <a:rPr lang="en-CA" sz="1800" dirty="0" smtClean="0"/>
                        <a:t>81.34</a:t>
                      </a:r>
                      <a:endParaRPr lang="en-CA" sz="1800" dirty="0"/>
                    </a:p>
                  </a:txBody>
                  <a:tcPr marT="45727" marB="45727"/>
                </a:tc>
                <a:tc>
                  <a:txBody>
                    <a:bodyPr/>
                    <a:lstStyle/>
                    <a:p>
                      <a:r>
                        <a:rPr lang="en-CA" sz="1800" dirty="0" smtClean="0"/>
                        <a:t>46.46</a:t>
                      </a:r>
                      <a:endParaRPr lang="en-CA" sz="1800" dirty="0"/>
                    </a:p>
                  </a:txBody>
                  <a:tcPr marT="45727" marB="45727"/>
                </a:tc>
                <a:tc>
                  <a:txBody>
                    <a:bodyPr/>
                    <a:lstStyle/>
                    <a:p>
                      <a:r>
                        <a:rPr lang="en-CA" sz="1800" dirty="0" smtClean="0"/>
                        <a:t>79.15</a:t>
                      </a:r>
                      <a:endParaRPr lang="en-CA" sz="1800" dirty="0"/>
                    </a:p>
                  </a:txBody>
                  <a:tcPr marT="45727" marB="45727"/>
                </a:tc>
              </a:tr>
              <a:tr h="370898">
                <a:tc>
                  <a:txBody>
                    <a:bodyPr/>
                    <a:lstStyle/>
                    <a:p>
                      <a:r>
                        <a:rPr lang="en-CA" sz="1800" dirty="0" smtClean="0"/>
                        <a:t>Balance Scale</a:t>
                      </a:r>
                      <a:endParaRPr lang="en-CA" sz="1800" dirty="0"/>
                    </a:p>
                  </a:txBody>
                  <a:tcPr marT="45727" marB="45727"/>
                </a:tc>
                <a:tc>
                  <a:txBody>
                    <a:bodyPr/>
                    <a:lstStyle/>
                    <a:p>
                      <a:r>
                        <a:rPr lang="en-CA" sz="1800" dirty="0" smtClean="0"/>
                        <a:t>72.30</a:t>
                      </a:r>
                      <a:endParaRPr lang="en-CA" sz="1800" dirty="0"/>
                    </a:p>
                  </a:txBody>
                  <a:tcPr marT="45727" marB="45727"/>
                </a:tc>
                <a:tc>
                  <a:txBody>
                    <a:bodyPr/>
                    <a:lstStyle/>
                    <a:p>
                      <a:r>
                        <a:rPr lang="en-CA" sz="1800" dirty="0" smtClean="0"/>
                        <a:t>91.51</a:t>
                      </a:r>
                      <a:endParaRPr lang="en-CA" sz="1800" dirty="0"/>
                    </a:p>
                  </a:txBody>
                  <a:tcPr marT="45727" marB="45727"/>
                </a:tc>
                <a:tc>
                  <a:txBody>
                    <a:bodyPr/>
                    <a:lstStyle/>
                    <a:p>
                      <a:r>
                        <a:rPr lang="en-CA" sz="1800" dirty="0" smtClean="0"/>
                        <a:t>72.31</a:t>
                      </a:r>
                      <a:endParaRPr lang="en-CA" sz="1800" dirty="0"/>
                    </a:p>
                  </a:txBody>
                  <a:tcPr marT="45727" marB="45727"/>
                </a:tc>
                <a:tc>
                  <a:txBody>
                    <a:bodyPr/>
                    <a:lstStyle/>
                    <a:p>
                      <a:r>
                        <a:rPr lang="en-CA" sz="1800" dirty="0" smtClean="0"/>
                        <a:t>80.97</a:t>
                      </a:r>
                      <a:endParaRPr lang="en-CA" sz="1800" dirty="0"/>
                    </a:p>
                  </a:txBody>
                  <a:tcPr marT="45727" marB="45727"/>
                </a:tc>
              </a:tr>
              <a:tr h="370898">
                <a:tc>
                  <a:txBody>
                    <a:bodyPr/>
                    <a:lstStyle/>
                    <a:p>
                      <a:r>
                        <a:rPr lang="en-CA" sz="1800" dirty="0" smtClean="0"/>
                        <a:t>Breast Cancer</a:t>
                      </a:r>
                      <a:endParaRPr lang="en-CA" sz="1800" dirty="0"/>
                    </a:p>
                  </a:txBody>
                  <a:tcPr marT="45727" marB="45727"/>
                </a:tc>
                <a:tc>
                  <a:txBody>
                    <a:bodyPr/>
                    <a:lstStyle/>
                    <a:p>
                      <a:r>
                        <a:rPr lang="en-CA" sz="1800" dirty="0" smtClean="0"/>
                        <a:t>71.70</a:t>
                      </a:r>
                      <a:endParaRPr lang="en-CA" sz="1800" dirty="0"/>
                    </a:p>
                  </a:txBody>
                  <a:tcPr marT="45727" marB="45727"/>
                </a:tc>
                <a:tc>
                  <a:txBody>
                    <a:bodyPr/>
                    <a:lstStyle/>
                    <a:p>
                      <a:r>
                        <a:rPr lang="en-CA" sz="1800" dirty="0" smtClean="0"/>
                        <a:t>66.16</a:t>
                      </a:r>
                      <a:endParaRPr lang="en-CA" sz="1800" dirty="0"/>
                    </a:p>
                  </a:txBody>
                  <a:tcPr marT="45727" marB="45727"/>
                </a:tc>
                <a:tc>
                  <a:txBody>
                    <a:bodyPr/>
                    <a:lstStyle/>
                    <a:p>
                      <a:r>
                        <a:rPr lang="en-CA" sz="1800" dirty="0" smtClean="0"/>
                        <a:t>70.28</a:t>
                      </a:r>
                      <a:endParaRPr lang="en-CA" sz="1800" dirty="0"/>
                    </a:p>
                  </a:txBody>
                  <a:tcPr marT="45727" marB="45727"/>
                </a:tc>
                <a:tc>
                  <a:txBody>
                    <a:bodyPr/>
                    <a:lstStyle/>
                    <a:p>
                      <a:r>
                        <a:rPr lang="en-CA" sz="1800" dirty="0" smtClean="0"/>
                        <a:t>69.99</a:t>
                      </a:r>
                      <a:endParaRPr lang="en-CA" sz="1800" dirty="0"/>
                    </a:p>
                  </a:txBody>
                  <a:tcPr marT="45727" marB="45727"/>
                </a:tc>
              </a:tr>
              <a:tr h="370898">
                <a:tc>
                  <a:txBody>
                    <a:bodyPr/>
                    <a:lstStyle/>
                    <a:p>
                      <a:r>
                        <a:rPr lang="en-CA" sz="1800" dirty="0" smtClean="0"/>
                        <a:t>Contact Lenses</a:t>
                      </a:r>
                      <a:endParaRPr lang="en-CA" sz="1800" dirty="0"/>
                    </a:p>
                  </a:txBody>
                  <a:tcPr marT="45727" marB="45727"/>
                </a:tc>
                <a:tc>
                  <a:txBody>
                    <a:bodyPr/>
                    <a:lstStyle/>
                    <a:p>
                      <a:r>
                        <a:rPr lang="en-CA" sz="1800" dirty="0" smtClean="0"/>
                        <a:t>71.67</a:t>
                      </a:r>
                      <a:endParaRPr lang="en-CA" sz="1800" dirty="0"/>
                    </a:p>
                  </a:txBody>
                  <a:tcPr marT="45727" marB="45727"/>
                </a:tc>
                <a:tc>
                  <a:txBody>
                    <a:bodyPr/>
                    <a:lstStyle/>
                    <a:p>
                      <a:r>
                        <a:rPr lang="en-CA" sz="1800" dirty="0" smtClean="0"/>
                        <a:t>71.67</a:t>
                      </a:r>
                      <a:endParaRPr lang="en-CA" sz="1800" dirty="0"/>
                    </a:p>
                  </a:txBody>
                  <a:tcPr marT="45727" marB="45727"/>
                </a:tc>
                <a:tc>
                  <a:txBody>
                    <a:bodyPr/>
                    <a:lstStyle/>
                    <a:p>
                      <a:r>
                        <a:rPr lang="en-CA" sz="1800" dirty="0" smtClean="0"/>
                        <a:t>71.67</a:t>
                      </a:r>
                      <a:endParaRPr lang="en-CA" sz="1800" dirty="0"/>
                    </a:p>
                  </a:txBody>
                  <a:tcPr marT="45727" marB="45727"/>
                </a:tc>
                <a:tc>
                  <a:txBody>
                    <a:bodyPr/>
                    <a:lstStyle/>
                    <a:p>
                      <a:r>
                        <a:rPr lang="en-CA" sz="1800" dirty="0" smtClean="0"/>
                        <a:t>71.67</a:t>
                      </a:r>
                      <a:endParaRPr lang="en-CA" sz="1800" dirty="0"/>
                    </a:p>
                  </a:txBody>
                  <a:tcPr marT="45727" marB="45727"/>
                </a:tc>
              </a:tr>
              <a:tr h="370898">
                <a:tc>
                  <a:txBody>
                    <a:bodyPr/>
                    <a:lstStyle/>
                    <a:p>
                      <a:r>
                        <a:rPr lang="en-CA" sz="1800" dirty="0" smtClean="0"/>
                        <a:t>Pima</a:t>
                      </a:r>
                      <a:r>
                        <a:rPr lang="en-CA" sz="1800" baseline="0" dirty="0" smtClean="0"/>
                        <a:t> Diabetes</a:t>
                      </a:r>
                      <a:endParaRPr lang="en-CA" sz="1800" dirty="0"/>
                    </a:p>
                  </a:txBody>
                  <a:tcPr marT="45727" marB="45727"/>
                </a:tc>
                <a:tc>
                  <a:txBody>
                    <a:bodyPr/>
                    <a:lstStyle/>
                    <a:p>
                      <a:r>
                        <a:rPr lang="en-CA" sz="1800" dirty="0" smtClean="0"/>
                        <a:t>74.36</a:t>
                      </a:r>
                      <a:endParaRPr lang="en-CA" sz="1800" dirty="0"/>
                    </a:p>
                  </a:txBody>
                  <a:tcPr marT="45727" marB="45727"/>
                </a:tc>
                <a:tc>
                  <a:txBody>
                    <a:bodyPr/>
                    <a:lstStyle/>
                    <a:p>
                      <a:r>
                        <a:rPr lang="en-CA" sz="1800" dirty="0" smtClean="0"/>
                        <a:t>77.08</a:t>
                      </a:r>
                      <a:endParaRPr lang="en-CA" sz="1800" dirty="0"/>
                    </a:p>
                  </a:txBody>
                  <a:tcPr marT="45727" marB="45727"/>
                </a:tc>
                <a:tc>
                  <a:txBody>
                    <a:bodyPr/>
                    <a:lstStyle/>
                    <a:p>
                      <a:r>
                        <a:rPr lang="en-CA" sz="1800" dirty="0" smtClean="0"/>
                        <a:t>74.35</a:t>
                      </a:r>
                      <a:endParaRPr lang="en-CA" sz="1800" dirty="0"/>
                    </a:p>
                  </a:txBody>
                  <a:tcPr marT="45727" marB="45727"/>
                </a:tc>
                <a:tc>
                  <a:txBody>
                    <a:bodyPr/>
                    <a:lstStyle/>
                    <a:p>
                      <a:r>
                        <a:rPr lang="en-CA" sz="1800" dirty="0" smtClean="0"/>
                        <a:t>74.88</a:t>
                      </a:r>
                      <a:endParaRPr lang="en-CA" sz="1800" dirty="0"/>
                    </a:p>
                  </a:txBody>
                  <a:tcPr marT="45727" marB="45727"/>
                </a:tc>
              </a:tr>
              <a:tr h="370898">
                <a:tc>
                  <a:txBody>
                    <a:bodyPr/>
                    <a:lstStyle/>
                    <a:p>
                      <a:r>
                        <a:rPr lang="en-CA" sz="1800" dirty="0" smtClean="0"/>
                        <a:t>Glass</a:t>
                      </a:r>
                      <a:endParaRPr lang="en-CA" sz="1800" dirty="0"/>
                    </a:p>
                  </a:txBody>
                  <a:tcPr marT="45727" marB="45727"/>
                </a:tc>
                <a:tc>
                  <a:txBody>
                    <a:bodyPr/>
                    <a:lstStyle/>
                    <a:p>
                      <a:r>
                        <a:rPr lang="en-CA" sz="1800" dirty="0" smtClean="0"/>
                        <a:t>70.63</a:t>
                      </a:r>
                      <a:endParaRPr lang="en-CA" sz="1800" dirty="0"/>
                    </a:p>
                  </a:txBody>
                  <a:tcPr marT="45727" marB="45727"/>
                </a:tc>
                <a:tc>
                  <a:txBody>
                    <a:bodyPr/>
                    <a:lstStyle/>
                    <a:p>
                      <a:r>
                        <a:rPr lang="en-CA" sz="1800" dirty="0" smtClean="0"/>
                        <a:t>62.21</a:t>
                      </a:r>
                      <a:endParaRPr lang="en-CA" sz="1800" dirty="0"/>
                    </a:p>
                  </a:txBody>
                  <a:tcPr marT="45727" marB="45727"/>
                </a:tc>
                <a:tc>
                  <a:txBody>
                    <a:bodyPr/>
                    <a:lstStyle/>
                    <a:p>
                      <a:r>
                        <a:rPr lang="en-CA" sz="1800" dirty="0" smtClean="0"/>
                        <a:t>44.91</a:t>
                      </a:r>
                      <a:endParaRPr lang="en-CA" sz="1800" dirty="0"/>
                    </a:p>
                  </a:txBody>
                  <a:tcPr marT="45727" marB="45727"/>
                </a:tc>
                <a:tc>
                  <a:txBody>
                    <a:bodyPr/>
                    <a:lstStyle/>
                    <a:p>
                      <a:r>
                        <a:rPr lang="en-CA" sz="1800" dirty="0" smtClean="0"/>
                        <a:t>79.87</a:t>
                      </a:r>
                      <a:endParaRPr lang="en-CA" sz="1800" dirty="0"/>
                    </a:p>
                  </a:txBody>
                  <a:tcPr marT="45727" marB="45727"/>
                </a:tc>
              </a:tr>
              <a:tr h="370898">
                <a:tc>
                  <a:txBody>
                    <a:bodyPr/>
                    <a:lstStyle/>
                    <a:p>
                      <a:r>
                        <a:rPr lang="en-CA" sz="1800" dirty="0" smtClean="0"/>
                        <a:t>Hepatitis</a:t>
                      </a:r>
                      <a:endParaRPr lang="en-CA" sz="1800" dirty="0"/>
                    </a:p>
                  </a:txBody>
                  <a:tcPr marT="45727" marB="45727"/>
                </a:tc>
                <a:tc>
                  <a:txBody>
                    <a:bodyPr/>
                    <a:lstStyle/>
                    <a:p>
                      <a:r>
                        <a:rPr lang="en-CA" sz="1800" dirty="0" smtClean="0"/>
                        <a:t>83.21</a:t>
                      </a:r>
                      <a:endParaRPr lang="en-CA" sz="1800" dirty="0"/>
                    </a:p>
                  </a:txBody>
                  <a:tcPr marT="45727" marB="45727"/>
                </a:tc>
                <a:tc>
                  <a:txBody>
                    <a:bodyPr/>
                    <a:lstStyle/>
                    <a:p>
                      <a:r>
                        <a:rPr lang="en-CA" sz="1800" dirty="0" smtClean="0"/>
                        <a:t>80.63</a:t>
                      </a:r>
                      <a:endParaRPr lang="en-CA" sz="1800" dirty="0"/>
                    </a:p>
                  </a:txBody>
                  <a:tcPr marT="45727" marB="45727"/>
                </a:tc>
                <a:tc>
                  <a:txBody>
                    <a:bodyPr/>
                    <a:lstStyle/>
                    <a:p>
                      <a:r>
                        <a:rPr lang="en-CA" sz="1800" dirty="0" smtClean="0"/>
                        <a:t>82.54</a:t>
                      </a:r>
                      <a:endParaRPr lang="en-CA" sz="1800" dirty="0"/>
                    </a:p>
                  </a:txBody>
                  <a:tcPr marT="45727" marB="45727"/>
                </a:tc>
                <a:tc>
                  <a:txBody>
                    <a:bodyPr/>
                    <a:lstStyle/>
                    <a:p>
                      <a:r>
                        <a:rPr lang="en-CA" sz="1800" dirty="0" smtClean="0"/>
                        <a:t>84.58</a:t>
                      </a:r>
                      <a:endParaRPr lang="en-CA" sz="1800" dirty="0"/>
                    </a:p>
                  </a:txBody>
                  <a:tcPr marT="45727" marB="45727"/>
                </a:tc>
              </a:tr>
              <a:tr h="370898">
                <a:tc>
                  <a:txBody>
                    <a:bodyPr/>
                    <a:lstStyle/>
                    <a:p>
                      <a:r>
                        <a:rPr lang="en-CA" sz="1800" dirty="0" smtClean="0"/>
                        <a:t>Hypothyroid</a:t>
                      </a:r>
                      <a:endParaRPr lang="en-CA" sz="1800" dirty="0"/>
                    </a:p>
                  </a:txBody>
                  <a:tcPr marT="45727" marB="45727"/>
                </a:tc>
                <a:tc>
                  <a:txBody>
                    <a:bodyPr/>
                    <a:lstStyle/>
                    <a:p>
                      <a:r>
                        <a:rPr lang="en-CA" sz="1800" dirty="0" smtClean="0"/>
                        <a:t>98.22</a:t>
                      </a:r>
                      <a:endParaRPr lang="en-CA" sz="1800" dirty="0"/>
                    </a:p>
                  </a:txBody>
                  <a:tcPr marT="45727" marB="45727"/>
                </a:tc>
                <a:tc>
                  <a:txBody>
                    <a:bodyPr/>
                    <a:lstStyle/>
                    <a:p>
                      <a:r>
                        <a:rPr lang="en-CA" sz="1800" dirty="0" smtClean="0"/>
                        <a:t>93.58</a:t>
                      </a:r>
                      <a:endParaRPr lang="en-CA" sz="1800" dirty="0"/>
                    </a:p>
                  </a:txBody>
                  <a:tcPr marT="45727" marB="45727"/>
                </a:tc>
                <a:tc>
                  <a:txBody>
                    <a:bodyPr/>
                    <a:lstStyle/>
                    <a:p>
                      <a:r>
                        <a:rPr lang="en-CA" sz="1800" dirty="0" smtClean="0"/>
                        <a:t>93.21</a:t>
                      </a:r>
                      <a:endParaRPr lang="en-CA" sz="1800" dirty="0"/>
                    </a:p>
                  </a:txBody>
                  <a:tcPr marT="45727" marB="45727"/>
                </a:tc>
                <a:tc>
                  <a:txBody>
                    <a:bodyPr/>
                    <a:lstStyle/>
                    <a:p>
                      <a:r>
                        <a:rPr lang="en-CA" sz="1800" dirty="0" smtClean="0"/>
                        <a:t>99.39</a:t>
                      </a:r>
                      <a:endParaRPr lang="en-CA" sz="1800" dirty="0"/>
                    </a:p>
                  </a:txBody>
                  <a:tcPr marT="45727" marB="45727"/>
                </a:tc>
              </a:tr>
              <a:tr h="370898">
                <a:tc>
                  <a:txBody>
                    <a:bodyPr/>
                    <a:lstStyle/>
                    <a:p>
                      <a:r>
                        <a:rPr lang="en-CA" sz="1800" dirty="0" smtClean="0"/>
                        <a:t>Tic-Tac-Toe</a:t>
                      </a:r>
                      <a:endParaRPr lang="en-CA" sz="1800" dirty="0"/>
                    </a:p>
                  </a:txBody>
                  <a:tcPr marT="45727" marB="45727"/>
                </a:tc>
                <a:tc>
                  <a:txBody>
                    <a:bodyPr/>
                    <a:lstStyle/>
                    <a:p>
                      <a:r>
                        <a:rPr lang="en-CA" sz="1800" dirty="0" smtClean="0"/>
                        <a:t>69.62</a:t>
                      </a:r>
                      <a:endParaRPr lang="en-CA" sz="1800" dirty="0"/>
                    </a:p>
                  </a:txBody>
                  <a:tcPr marT="45727" marB="45727"/>
                </a:tc>
                <a:tc>
                  <a:txBody>
                    <a:bodyPr/>
                    <a:lstStyle/>
                    <a:p>
                      <a:r>
                        <a:rPr lang="en-CA" sz="1800" dirty="0" smtClean="0"/>
                        <a:t>99.90</a:t>
                      </a:r>
                      <a:endParaRPr lang="en-CA" sz="1800" dirty="0"/>
                    </a:p>
                  </a:txBody>
                  <a:tcPr marT="45727" marB="45727"/>
                </a:tc>
                <a:tc>
                  <a:txBody>
                    <a:bodyPr/>
                    <a:lstStyle/>
                    <a:p>
                      <a:r>
                        <a:rPr lang="en-CA" sz="1800" dirty="0" smtClean="0"/>
                        <a:t>72.54</a:t>
                      </a:r>
                      <a:endParaRPr lang="en-CA" sz="1800" dirty="0"/>
                    </a:p>
                  </a:txBody>
                  <a:tcPr marT="45727" marB="45727"/>
                </a:tc>
                <a:tc>
                  <a:txBody>
                    <a:bodyPr/>
                    <a:lstStyle/>
                    <a:p>
                      <a:r>
                        <a:rPr lang="en-CA" sz="1800" dirty="0" smtClean="0"/>
                        <a:t>93.94</a:t>
                      </a:r>
                      <a:endParaRPr lang="en-CA" sz="1800" dirty="0"/>
                    </a:p>
                  </a:txBody>
                  <a:tcPr marT="45727" marB="45727"/>
                </a:tc>
              </a:tr>
            </a:tbl>
          </a:graphicData>
        </a:graphic>
      </p:graphicFrame>
      <p:sp>
        <p:nvSpPr>
          <p:cNvPr id="4" name="Slide Number Placeholder 3"/>
          <p:cNvSpPr>
            <a:spLocks noGrp="1"/>
          </p:cNvSpPr>
          <p:nvPr>
            <p:ph type="sldNum" sz="quarter" idx="12"/>
          </p:nvPr>
        </p:nvSpPr>
        <p:spPr/>
        <p:txBody>
          <a:bodyPr/>
          <a:lstStyle/>
          <a:p>
            <a:pPr>
              <a:defRPr/>
            </a:pPr>
            <a:fld id="{6E12EF21-226A-46BC-B9F8-5A09B3960414}" type="slidenum">
              <a:rPr lang="en-CA" smtClean="0"/>
              <a:pPr>
                <a:defRPr/>
              </a:pPr>
              <a:t>45</a:t>
            </a:fld>
            <a:endParaRPr lang="en-CA"/>
          </a:p>
        </p:txBody>
      </p:sp>
      <p:sp>
        <p:nvSpPr>
          <p:cNvPr id="6" name="TextBox 5"/>
          <p:cNvSpPr txBox="1"/>
          <p:nvPr/>
        </p:nvSpPr>
        <p:spPr>
          <a:xfrm>
            <a:off x="23813" y="5764213"/>
            <a:ext cx="9280525" cy="1077912"/>
          </a:xfrm>
          <a:prstGeom prst="rect">
            <a:avLst/>
          </a:prstGeom>
          <a:noFill/>
        </p:spPr>
        <p:txBody>
          <a:bodyPr wrap="none">
            <a:spAutoFit/>
          </a:bodyPr>
          <a:lstStyle/>
          <a:p>
            <a:pPr marL="285750" indent="-285750">
              <a:buFont typeface="Arial" pitchFamily="34" charset="0"/>
              <a:buChar char="•"/>
              <a:defRPr/>
            </a:pPr>
            <a:r>
              <a:rPr lang="en-CA" sz="1600" dirty="0">
                <a:latin typeface="Arial" charset="0"/>
                <a:cs typeface="Arial" charset="0"/>
              </a:rPr>
              <a:t>NB </a:t>
            </a:r>
            <a:r>
              <a:rPr lang="en-CA" sz="1600" dirty="0" err="1">
                <a:latin typeface="Arial" charset="0"/>
                <a:cs typeface="Arial" charset="0"/>
              </a:rPr>
              <a:t>vs</a:t>
            </a:r>
            <a:r>
              <a:rPr lang="en-CA" sz="1600" dirty="0">
                <a:latin typeface="Arial" charset="0"/>
                <a:cs typeface="Arial" charset="0"/>
              </a:rPr>
              <a:t> SVM: </a:t>
            </a:r>
            <a:r>
              <a:rPr lang="en-CA" sz="1600" i="1" dirty="0">
                <a:latin typeface="Arial" charset="0"/>
                <a:cs typeface="Arial" charset="0"/>
              </a:rPr>
              <a:t>n</a:t>
            </a:r>
            <a:r>
              <a:rPr lang="en-CA" sz="1600" i="1" baseline="-25000" dirty="0">
                <a:latin typeface="Arial" charset="0"/>
                <a:cs typeface="Arial" charset="0"/>
              </a:rPr>
              <a:t>f1</a:t>
            </a:r>
            <a:r>
              <a:rPr lang="en-CA" sz="1600" dirty="0">
                <a:latin typeface="Arial" charset="0"/>
                <a:cs typeface="Arial" charset="0"/>
              </a:rPr>
              <a:t>= 4.5, </a:t>
            </a:r>
            <a:r>
              <a:rPr lang="en-CA" sz="1600" i="1" dirty="0">
                <a:latin typeface="Arial" charset="0"/>
                <a:cs typeface="Arial" charset="0"/>
              </a:rPr>
              <a:t>n</a:t>
            </a:r>
            <a:r>
              <a:rPr lang="en-CA" sz="1600" i="1" baseline="-25000" dirty="0">
                <a:latin typeface="Arial" charset="0"/>
                <a:cs typeface="Arial" charset="0"/>
              </a:rPr>
              <a:t>f2</a:t>
            </a:r>
            <a:r>
              <a:rPr lang="en-CA" sz="1600" dirty="0">
                <a:latin typeface="Arial" charset="0"/>
                <a:cs typeface="Arial" charset="0"/>
              </a:rPr>
              <a:t>= 5.5 and </a:t>
            </a:r>
            <a:r>
              <a:rPr lang="en-CA" sz="1600" i="1" dirty="0">
                <a:solidFill>
                  <a:srgbClr val="FF0000"/>
                </a:solidFill>
                <a:latin typeface="Arial" charset="0"/>
                <a:cs typeface="Arial" charset="0"/>
              </a:rPr>
              <a:t>w</a:t>
            </a:r>
            <a:r>
              <a:rPr lang="en-CA" sz="1600" i="1" baseline="-25000" dirty="0">
                <a:solidFill>
                  <a:srgbClr val="FF0000"/>
                </a:solidFill>
                <a:latin typeface="Arial" charset="0"/>
                <a:cs typeface="Arial" charset="0"/>
              </a:rPr>
              <a:t>0.05</a:t>
            </a:r>
            <a:r>
              <a:rPr lang="en-CA" sz="1600" dirty="0">
                <a:solidFill>
                  <a:srgbClr val="FF0000"/>
                </a:solidFill>
                <a:latin typeface="Arial" charset="0"/>
                <a:cs typeface="Arial" charset="0"/>
              </a:rPr>
              <a:t> = 8 </a:t>
            </a:r>
            <a:r>
              <a:rPr lang="en-CA" sz="1600" dirty="0">
                <a:latin typeface="Arial" charset="0"/>
                <a:cs typeface="Arial" charset="0"/>
                <a:sym typeface="Wingdings" pitchFamily="2" charset="2"/>
              </a:rPr>
              <a:t> we cannot reject the null hypothesis  </a:t>
            </a:r>
          </a:p>
          <a:p>
            <a:pPr>
              <a:defRPr/>
            </a:pPr>
            <a:r>
              <a:rPr lang="en-CA" sz="1600" dirty="0">
                <a:latin typeface="Arial" charset="0"/>
                <a:cs typeface="Arial" charset="0"/>
                <a:sym typeface="Wingdings" pitchFamily="2" charset="2"/>
              </a:rPr>
              <a:t>     stating that NB and SVM perform similarly on these data sets for level </a:t>
            </a:r>
            <a:r>
              <a:rPr lang="el-GR" sz="1600" dirty="0">
                <a:latin typeface="Arial" charset="0"/>
                <a:cs typeface="Arial" charset="0"/>
                <a:sym typeface="Wingdings" pitchFamily="2" charset="2"/>
              </a:rPr>
              <a:t>α</a:t>
            </a:r>
            <a:r>
              <a:rPr lang="en-CA" sz="1600" dirty="0">
                <a:latin typeface="Arial" charset="0"/>
                <a:cs typeface="Arial" charset="0"/>
                <a:sym typeface="Wingdings" pitchFamily="2" charset="2"/>
              </a:rPr>
              <a:t>=0.05 (1-tailed) </a:t>
            </a:r>
          </a:p>
          <a:p>
            <a:pPr marL="285750" indent="-285750">
              <a:buFont typeface="Arial" pitchFamily="34" charset="0"/>
              <a:buChar char="•"/>
              <a:defRPr/>
            </a:pPr>
            <a:r>
              <a:rPr lang="en-CA" sz="1600" dirty="0">
                <a:latin typeface="Arial" charset="0"/>
                <a:cs typeface="Arial" charset="0"/>
                <a:sym typeface="Wingdings" pitchFamily="2" charset="2"/>
              </a:rPr>
              <a:t>Ada </a:t>
            </a:r>
            <a:r>
              <a:rPr lang="en-CA" sz="1600" dirty="0" err="1">
                <a:latin typeface="Arial" charset="0"/>
                <a:cs typeface="Arial" charset="0"/>
                <a:sym typeface="Wingdings" pitchFamily="2" charset="2"/>
              </a:rPr>
              <a:t>vs</a:t>
            </a:r>
            <a:r>
              <a:rPr lang="en-CA" sz="1600" dirty="0">
                <a:latin typeface="Arial" charset="0"/>
                <a:cs typeface="Arial" charset="0"/>
                <a:sym typeface="Wingdings" pitchFamily="2" charset="2"/>
              </a:rPr>
              <a:t> RF: </a:t>
            </a:r>
            <a:r>
              <a:rPr lang="en-CA" sz="1600" i="1" dirty="0">
                <a:latin typeface="Arial" charset="0"/>
                <a:cs typeface="Arial" charset="0"/>
                <a:sym typeface="Wingdings" pitchFamily="2" charset="2"/>
              </a:rPr>
              <a:t>n</a:t>
            </a:r>
            <a:r>
              <a:rPr lang="en-CA" sz="1600" i="1" baseline="-25000" dirty="0">
                <a:latin typeface="Arial" charset="0"/>
                <a:cs typeface="Arial" charset="0"/>
                <a:sym typeface="Wingdings" pitchFamily="2" charset="2"/>
              </a:rPr>
              <a:t>f1</a:t>
            </a:r>
            <a:r>
              <a:rPr lang="en-CA" sz="1600" dirty="0">
                <a:latin typeface="Arial" charset="0"/>
                <a:cs typeface="Arial" charset="0"/>
                <a:sym typeface="Wingdings" pitchFamily="2" charset="2"/>
              </a:rPr>
              <a:t>=1 and </a:t>
            </a:r>
            <a:r>
              <a:rPr lang="en-CA" sz="1600" i="1" dirty="0">
                <a:latin typeface="Arial" charset="0"/>
                <a:cs typeface="Arial" charset="0"/>
                <a:sym typeface="Wingdings" pitchFamily="2" charset="2"/>
              </a:rPr>
              <a:t>n</a:t>
            </a:r>
            <a:r>
              <a:rPr lang="en-CA" sz="1600" i="1" baseline="-25000" dirty="0">
                <a:latin typeface="Arial" charset="0"/>
                <a:cs typeface="Arial" charset="0"/>
                <a:sym typeface="Wingdings" pitchFamily="2" charset="2"/>
              </a:rPr>
              <a:t>f2</a:t>
            </a:r>
            <a:r>
              <a:rPr lang="en-CA" sz="1600" dirty="0">
                <a:latin typeface="Arial" charset="0"/>
                <a:cs typeface="Arial" charset="0"/>
                <a:sym typeface="Wingdings" pitchFamily="2" charset="2"/>
              </a:rPr>
              <a:t>=8.5  we can reject the null hypothesis at level </a:t>
            </a:r>
            <a:r>
              <a:rPr lang="el-GR" sz="1600" dirty="0">
                <a:latin typeface="Arial" charset="0"/>
                <a:cs typeface="Arial" charset="0"/>
                <a:sym typeface="Wingdings" pitchFamily="2" charset="2"/>
              </a:rPr>
              <a:t>α</a:t>
            </a:r>
            <a:r>
              <a:rPr lang="en-CA" sz="1600" dirty="0">
                <a:latin typeface="Arial" charset="0"/>
                <a:cs typeface="Arial" charset="0"/>
                <a:sym typeface="Wingdings" pitchFamily="2" charset="2"/>
              </a:rPr>
              <a:t>=0.05 (1-tailed)</a:t>
            </a:r>
          </a:p>
          <a:p>
            <a:pPr>
              <a:defRPr/>
            </a:pPr>
            <a:r>
              <a:rPr lang="en-CA" sz="1600" dirty="0">
                <a:latin typeface="Arial" charset="0"/>
                <a:cs typeface="Arial" charset="0"/>
                <a:sym typeface="Wingdings" pitchFamily="2" charset="2"/>
              </a:rPr>
              <a:t>     and conclude that RF is significantly better than Ada on these data sets at that significance level.</a:t>
            </a:r>
            <a:r>
              <a:rPr lang="en-CA" sz="1600" dirty="0">
                <a:latin typeface="Arial" charset="0"/>
                <a:cs typeface="Arial"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95288" y="333375"/>
            <a:ext cx="8229600" cy="1143000"/>
          </a:xfrm>
        </p:spPr>
        <p:txBody>
          <a:bodyPr/>
          <a:lstStyle/>
          <a:p>
            <a:r>
              <a:rPr lang="en-CA" smtClean="0"/>
              <a:t>Wilcoxon’s signed-Rank Test</a:t>
            </a:r>
          </a:p>
        </p:txBody>
      </p:sp>
      <p:sp>
        <p:nvSpPr>
          <p:cNvPr id="53251" name="Content Placeholder 2"/>
          <p:cNvSpPr>
            <a:spLocks noGrp="1"/>
          </p:cNvSpPr>
          <p:nvPr>
            <p:ph idx="1"/>
          </p:nvPr>
        </p:nvSpPr>
        <p:spPr>
          <a:xfrm>
            <a:off x="179388" y="1557338"/>
            <a:ext cx="8713787" cy="4229100"/>
          </a:xfrm>
        </p:spPr>
        <p:txBody>
          <a:bodyPr/>
          <a:lstStyle/>
          <a:p>
            <a:r>
              <a:rPr lang="en-CA" sz="2400" smtClean="0"/>
              <a:t>Wilcoxon’s signed-Rank Test, like the sign test, deals with two classifiers on multiple domains. It is also non-parametric, however, it is more powerful than the sign test. Here is its description:</a:t>
            </a:r>
          </a:p>
          <a:p>
            <a:pPr lvl="1"/>
            <a:r>
              <a:rPr lang="en-CA" sz="2000" smtClean="0"/>
              <a:t>For each domain, we calculate the difference in performance of the two classifiers.</a:t>
            </a:r>
          </a:p>
          <a:p>
            <a:pPr lvl="1"/>
            <a:r>
              <a:rPr lang="en-CA" sz="2000" smtClean="0"/>
              <a:t>We rank the absolute values of these differences and graft the signs in front of the ranks.</a:t>
            </a:r>
          </a:p>
          <a:p>
            <a:pPr lvl="1"/>
            <a:r>
              <a:rPr lang="en-CA" sz="2000" smtClean="0"/>
              <a:t>We calculate the sum of positive and negative ranks, respectively (W</a:t>
            </a:r>
            <a:r>
              <a:rPr lang="en-CA" sz="2000" baseline="-25000" smtClean="0"/>
              <a:t>S1</a:t>
            </a:r>
            <a:r>
              <a:rPr lang="en-CA" sz="2000" smtClean="0"/>
              <a:t> and W</a:t>
            </a:r>
            <a:r>
              <a:rPr lang="en-CA" sz="2000" baseline="-25000" smtClean="0"/>
              <a:t>S2</a:t>
            </a:r>
            <a:r>
              <a:rPr lang="en-CA" sz="2000" smtClean="0"/>
              <a:t>)</a:t>
            </a:r>
          </a:p>
          <a:p>
            <a:pPr lvl="1"/>
            <a:r>
              <a:rPr lang="en-CA" sz="2000" smtClean="0"/>
              <a:t>T</a:t>
            </a:r>
            <a:r>
              <a:rPr lang="en-CA" sz="2000" baseline="-25000" smtClean="0"/>
              <a:t>Wilcox</a:t>
            </a:r>
            <a:r>
              <a:rPr lang="en-CA" sz="2000" smtClean="0"/>
              <a:t> = min(W</a:t>
            </a:r>
            <a:r>
              <a:rPr lang="en-CA" sz="2000" baseline="-25000" smtClean="0"/>
              <a:t>S1 </a:t>
            </a:r>
            <a:r>
              <a:rPr lang="en-CA" sz="2000" smtClean="0"/>
              <a:t>,W</a:t>
            </a:r>
            <a:r>
              <a:rPr lang="en-CA" sz="2000" baseline="-25000" smtClean="0"/>
              <a:t>S2</a:t>
            </a:r>
            <a:r>
              <a:rPr lang="en-CA" sz="2000" smtClean="0"/>
              <a:t>)</a:t>
            </a:r>
          </a:p>
          <a:p>
            <a:pPr lvl="1"/>
            <a:r>
              <a:rPr lang="en-CA" sz="2000" smtClean="0"/>
              <a:t>Compare  to critical value V</a:t>
            </a:r>
            <a:r>
              <a:rPr lang="el-GR" sz="2000" baseline="-25000" smtClean="0"/>
              <a:t>α</a:t>
            </a:r>
            <a:r>
              <a:rPr lang="en-CA" sz="2000" smtClean="0"/>
              <a:t>. If V</a:t>
            </a:r>
            <a:r>
              <a:rPr lang="el-GR" sz="2000" baseline="-25000" smtClean="0"/>
              <a:t>α</a:t>
            </a:r>
            <a:r>
              <a:rPr lang="en-CA" sz="2000" smtClean="0"/>
              <a:t> ≥ T</a:t>
            </a:r>
            <a:r>
              <a:rPr lang="en-CA" sz="2000" baseline="-25000" smtClean="0"/>
              <a:t>Wilcox</a:t>
            </a:r>
            <a:r>
              <a:rPr lang="en-CA" sz="2000" smtClean="0"/>
              <a:t> we reject the null hypothesis that the performance of the two classifiers is the same, at the </a:t>
            </a:r>
            <a:r>
              <a:rPr lang="el-GR" sz="2000" smtClean="0"/>
              <a:t>α</a:t>
            </a:r>
            <a:r>
              <a:rPr lang="en-CA" sz="2000" smtClean="0"/>
              <a:t> confidence level.</a:t>
            </a:r>
          </a:p>
          <a:p>
            <a:pPr lvl="1"/>
            <a:endParaRPr lang="en-CA" sz="2000" smtClean="0"/>
          </a:p>
        </p:txBody>
      </p:sp>
      <p:sp>
        <p:nvSpPr>
          <p:cNvPr id="4" name="Slide Number Placeholder 3"/>
          <p:cNvSpPr>
            <a:spLocks noGrp="1"/>
          </p:cNvSpPr>
          <p:nvPr>
            <p:ph type="sldNum" sz="quarter" idx="12"/>
          </p:nvPr>
        </p:nvSpPr>
        <p:spPr/>
        <p:txBody>
          <a:bodyPr/>
          <a:lstStyle/>
          <a:p>
            <a:pPr>
              <a:defRPr/>
            </a:pPr>
            <a:fld id="{FEB6F314-F81C-468E-A997-7EF64B472C73}" type="slidenum">
              <a:rPr lang="en-CA" smtClean="0"/>
              <a:pPr>
                <a:defRPr/>
              </a:pPr>
              <a:t>46</a:t>
            </a:fld>
            <a:endParaRPr lang="en-CA"/>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68313" y="115888"/>
            <a:ext cx="8229600" cy="1143000"/>
          </a:xfrm>
        </p:spPr>
        <p:txBody>
          <a:bodyPr/>
          <a:lstStyle/>
          <a:p>
            <a:r>
              <a:rPr lang="en-CA" sz="4000" smtClean="0"/>
              <a:t>Wilcoxon’s signed-Rank Test: Illustration</a:t>
            </a:r>
          </a:p>
        </p:txBody>
      </p:sp>
      <p:graphicFrame>
        <p:nvGraphicFramePr>
          <p:cNvPr id="5" name="Content Placeholder 4"/>
          <p:cNvGraphicFramePr>
            <a:graphicFrameLocks noGrp="1"/>
          </p:cNvGraphicFramePr>
          <p:nvPr>
            <p:ph idx="1"/>
          </p:nvPr>
        </p:nvGraphicFramePr>
        <p:xfrm>
          <a:off x="323529" y="1457451"/>
          <a:ext cx="7776863" cy="4307160"/>
        </p:xfrm>
        <a:graphic>
          <a:graphicData uri="http://schemas.openxmlformats.org/drawingml/2006/table">
            <a:tbl>
              <a:tblPr firstRow="1" bandRow="1">
                <a:tableStyleId>{5C22544A-7EE6-4342-B048-85BDC9FD1C3A}</a:tableStyleId>
              </a:tblPr>
              <a:tblGrid>
                <a:gridCol w="845311"/>
                <a:gridCol w="929842"/>
                <a:gridCol w="929842"/>
                <a:gridCol w="1267967"/>
                <a:gridCol w="1267967"/>
                <a:gridCol w="1267967"/>
                <a:gridCol w="1267967"/>
              </a:tblGrid>
              <a:tr h="401235">
                <a:tc>
                  <a:txBody>
                    <a:bodyPr/>
                    <a:lstStyle/>
                    <a:p>
                      <a:r>
                        <a:rPr lang="en-CA" dirty="0" smtClean="0"/>
                        <a:t>Data</a:t>
                      </a:r>
                      <a:endParaRPr lang="en-CA" dirty="0"/>
                    </a:p>
                  </a:txBody>
                  <a:tcPr/>
                </a:tc>
                <a:tc>
                  <a:txBody>
                    <a:bodyPr/>
                    <a:lstStyle/>
                    <a:p>
                      <a:r>
                        <a:rPr lang="en-CA" dirty="0" smtClean="0"/>
                        <a:t>NB</a:t>
                      </a:r>
                      <a:endParaRPr lang="en-CA" dirty="0"/>
                    </a:p>
                  </a:txBody>
                  <a:tcPr/>
                </a:tc>
                <a:tc>
                  <a:txBody>
                    <a:bodyPr/>
                    <a:lstStyle/>
                    <a:p>
                      <a:r>
                        <a:rPr lang="en-CA" dirty="0" smtClean="0"/>
                        <a:t>SVM</a:t>
                      </a:r>
                      <a:endParaRPr lang="en-CA" dirty="0"/>
                    </a:p>
                  </a:txBody>
                  <a:tcPr/>
                </a:tc>
                <a:tc>
                  <a:txBody>
                    <a:bodyPr/>
                    <a:lstStyle/>
                    <a:p>
                      <a:r>
                        <a:rPr lang="en-CA" dirty="0" smtClean="0"/>
                        <a:t>NB-SVM</a:t>
                      </a:r>
                      <a:endParaRPr lang="en-CA" dirty="0"/>
                    </a:p>
                  </a:txBody>
                  <a:tcPr/>
                </a:tc>
                <a:tc>
                  <a:txBody>
                    <a:bodyPr/>
                    <a:lstStyle/>
                    <a:p>
                      <a:r>
                        <a:rPr lang="en-CA" dirty="0" smtClean="0"/>
                        <a:t>|NB-SVM|</a:t>
                      </a:r>
                      <a:endParaRPr lang="en-CA" dirty="0"/>
                    </a:p>
                  </a:txBody>
                  <a:tcPr/>
                </a:tc>
                <a:tc>
                  <a:txBody>
                    <a:bodyPr/>
                    <a:lstStyle/>
                    <a:p>
                      <a:r>
                        <a:rPr lang="en-CA" dirty="0" smtClean="0"/>
                        <a:t>Ranks</a:t>
                      </a:r>
                      <a:endParaRPr lang="en-CA" dirty="0"/>
                    </a:p>
                  </a:txBody>
                  <a:tcPr/>
                </a:tc>
                <a:tc>
                  <a:txBody>
                    <a:bodyPr/>
                    <a:lstStyle/>
                    <a:p>
                      <a:endParaRPr lang="en-US"/>
                    </a:p>
                  </a:txBody>
                  <a:tcPr>
                    <a:blipFill rotWithShape="1">
                      <a:blip r:embed="rId2"/>
                      <a:stretch>
                        <a:fillRect l="-513462" t="-7576" b="-986364"/>
                      </a:stretch>
                    </a:blipFill>
                  </a:tcPr>
                </a:tc>
              </a:tr>
              <a:tr h="401235">
                <a:tc>
                  <a:txBody>
                    <a:bodyPr/>
                    <a:lstStyle/>
                    <a:p>
                      <a:r>
                        <a:rPr lang="en-CA" dirty="0" smtClean="0"/>
                        <a:t>1</a:t>
                      </a:r>
                      <a:endParaRPr lang="en-CA" dirty="0"/>
                    </a:p>
                  </a:txBody>
                  <a:tcPr/>
                </a:tc>
                <a:tc>
                  <a:txBody>
                    <a:bodyPr/>
                    <a:lstStyle/>
                    <a:p>
                      <a:r>
                        <a:rPr lang="en-CA" dirty="0" smtClean="0"/>
                        <a:t>.9643</a:t>
                      </a:r>
                      <a:endParaRPr lang="en-CA" dirty="0"/>
                    </a:p>
                  </a:txBody>
                  <a:tcPr/>
                </a:tc>
                <a:tc>
                  <a:txBody>
                    <a:bodyPr/>
                    <a:lstStyle/>
                    <a:p>
                      <a:r>
                        <a:rPr lang="en-CA" dirty="0" smtClean="0"/>
                        <a:t>.9944</a:t>
                      </a:r>
                      <a:endParaRPr lang="en-CA" dirty="0"/>
                    </a:p>
                  </a:txBody>
                  <a:tcPr/>
                </a:tc>
                <a:tc>
                  <a:txBody>
                    <a:bodyPr/>
                    <a:lstStyle/>
                    <a:p>
                      <a:r>
                        <a:rPr lang="en-CA" dirty="0" smtClean="0"/>
                        <a:t>-0.0301</a:t>
                      </a:r>
                      <a:endParaRPr lang="en-CA" dirty="0"/>
                    </a:p>
                  </a:txBody>
                  <a:tcPr/>
                </a:tc>
                <a:tc>
                  <a:txBody>
                    <a:bodyPr/>
                    <a:lstStyle/>
                    <a:p>
                      <a:r>
                        <a:rPr lang="en-CA" dirty="0" smtClean="0"/>
                        <a:t>0.0301</a:t>
                      </a:r>
                      <a:endParaRPr lang="en-CA" dirty="0"/>
                    </a:p>
                  </a:txBody>
                  <a:tcPr/>
                </a:tc>
                <a:tc>
                  <a:txBody>
                    <a:bodyPr/>
                    <a:lstStyle/>
                    <a:p>
                      <a:r>
                        <a:rPr lang="en-CA" dirty="0" smtClean="0"/>
                        <a:t>3</a:t>
                      </a:r>
                      <a:endParaRPr lang="en-CA" dirty="0"/>
                    </a:p>
                  </a:txBody>
                  <a:tcPr/>
                </a:tc>
                <a:tc>
                  <a:txBody>
                    <a:bodyPr/>
                    <a:lstStyle/>
                    <a:p>
                      <a:r>
                        <a:rPr lang="en-CA" dirty="0" smtClean="0"/>
                        <a:t>-3</a:t>
                      </a:r>
                      <a:endParaRPr lang="en-CA" dirty="0"/>
                    </a:p>
                  </a:txBody>
                  <a:tcPr/>
                </a:tc>
              </a:tr>
              <a:tr h="401235">
                <a:tc>
                  <a:txBody>
                    <a:bodyPr/>
                    <a:lstStyle/>
                    <a:p>
                      <a:r>
                        <a:rPr lang="en-CA" dirty="0" smtClean="0"/>
                        <a:t>2</a:t>
                      </a:r>
                      <a:endParaRPr lang="en-CA" dirty="0"/>
                    </a:p>
                  </a:txBody>
                  <a:tcPr/>
                </a:tc>
                <a:tc>
                  <a:txBody>
                    <a:bodyPr/>
                    <a:lstStyle/>
                    <a:p>
                      <a:r>
                        <a:rPr lang="en-CA" dirty="0" smtClean="0"/>
                        <a:t>.7342</a:t>
                      </a:r>
                      <a:endParaRPr lang="en-CA" dirty="0"/>
                    </a:p>
                  </a:txBody>
                  <a:tcPr/>
                </a:tc>
                <a:tc>
                  <a:txBody>
                    <a:bodyPr/>
                    <a:lstStyle/>
                    <a:p>
                      <a:r>
                        <a:rPr lang="en-CA" dirty="0" smtClean="0"/>
                        <a:t>.8134</a:t>
                      </a:r>
                      <a:endParaRPr lang="en-CA" dirty="0"/>
                    </a:p>
                  </a:txBody>
                  <a:tcPr/>
                </a:tc>
                <a:tc>
                  <a:txBody>
                    <a:bodyPr/>
                    <a:lstStyle/>
                    <a:p>
                      <a:r>
                        <a:rPr lang="en-CA" dirty="0" smtClean="0"/>
                        <a:t>-0.0792</a:t>
                      </a:r>
                      <a:endParaRPr lang="en-CA" dirty="0"/>
                    </a:p>
                  </a:txBody>
                  <a:tcPr/>
                </a:tc>
                <a:tc>
                  <a:txBody>
                    <a:bodyPr/>
                    <a:lstStyle/>
                    <a:p>
                      <a:r>
                        <a:rPr lang="en-CA" dirty="0" smtClean="0"/>
                        <a:t>0.0792</a:t>
                      </a:r>
                      <a:endParaRPr lang="en-CA" dirty="0"/>
                    </a:p>
                  </a:txBody>
                  <a:tcPr/>
                </a:tc>
                <a:tc>
                  <a:txBody>
                    <a:bodyPr/>
                    <a:lstStyle/>
                    <a:p>
                      <a:r>
                        <a:rPr lang="en-CA" dirty="0" smtClean="0"/>
                        <a:t>6</a:t>
                      </a:r>
                      <a:endParaRPr lang="en-CA" dirty="0"/>
                    </a:p>
                  </a:txBody>
                  <a:tcPr/>
                </a:tc>
                <a:tc>
                  <a:txBody>
                    <a:bodyPr/>
                    <a:lstStyle/>
                    <a:p>
                      <a:r>
                        <a:rPr lang="en-CA" dirty="0" smtClean="0"/>
                        <a:t>-6</a:t>
                      </a:r>
                      <a:endParaRPr lang="en-CA" dirty="0"/>
                    </a:p>
                  </a:txBody>
                  <a:tcPr/>
                </a:tc>
              </a:tr>
              <a:tr h="365760">
                <a:tc>
                  <a:txBody>
                    <a:bodyPr/>
                    <a:lstStyle/>
                    <a:p>
                      <a:r>
                        <a:rPr lang="en-CA" dirty="0" smtClean="0"/>
                        <a:t>3</a:t>
                      </a:r>
                      <a:endParaRPr lang="en-CA" dirty="0"/>
                    </a:p>
                  </a:txBody>
                  <a:tcPr/>
                </a:tc>
                <a:tc>
                  <a:txBody>
                    <a:bodyPr/>
                    <a:lstStyle/>
                    <a:p>
                      <a:r>
                        <a:rPr lang="en-CA" dirty="0" smtClean="0"/>
                        <a:t>.7230</a:t>
                      </a:r>
                      <a:endParaRPr lang="en-CA" dirty="0"/>
                    </a:p>
                  </a:txBody>
                  <a:tcPr/>
                </a:tc>
                <a:tc>
                  <a:txBody>
                    <a:bodyPr/>
                    <a:lstStyle/>
                    <a:p>
                      <a:r>
                        <a:rPr lang="en-CA" dirty="0" smtClean="0"/>
                        <a:t>.9151</a:t>
                      </a:r>
                      <a:endParaRPr lang="en-CA" dirty="0"/>
                    </a:p>
                  </a:txBody>
                  <a:tcPr/>
                </a:tc>
                <a:tc>
                  <a:txBody>
                    <a:bodyPr/>
                    <a:lstStyle/>
                    <a:p>
                      <a:r>
                        <a:rPr lang="en-CA" dirty="0" smtClean="0"/>
                        <a:t>-0.1921</a:t>
                      </a:r>
                      <a:endParaRPr lang="en-CA" dirty="0"/>
                    </a:p>
                  </a:txBody>
                  <a:tcPr/>
                </a:tc>
                <a:tc>
                  <a:txBody>
                    <a:bodyPr/>
                    <a:lstStyle/>
                    <a:p>
                      <a:r>
                        <a:rPr lang="en-CA" dirty="0" smtClean="0"/>
                        <a:t>0.1921</a:t>
                      </a:r>
                      <a:endParaRPr lang="en-CA" dirty="0"/>
                    </a:p>
                  </a:txBody>
                  <a:tcPr/>
                </a:tc>
                <a:tc>
                  <a:txBody>
                    <a:bodyPr/>
                    <a:lstStyle/>
                    <a:p>
                      <a:r>
                        <a:rPr lang="en-CA" dirty="0" smtClean="0"/>
                        <a:t>8</a:t>
                      </a:r>
                      <a:endParaRPr lang="en-CA" dirty="0"/>
                    </a:p>
                  </a:txBody>
                  <a:tcPr/>
                </a:tc>
                <a:tc>
                  <a:txBody>
                    <a:bodyPr/>
                    <a:lstStyle/>
                    <a:p>
                      <a:r>
                        <a:rPr lang="en-CA" dirty="0" smtClean="0"/>
                        <a:t>-8</a:t>
                      </a:r>
                      <a:endParaRPr lang="en-CA" dirty="0"/>
                    </a:p>
                  </a:txBody>
                  <a:tcPr/>
                </a:tc>
              </a:tr>
              <a:tr h="365760">
                <a:tc>
                  <a:txBody>
                    <a:bodyPr/>
                    <a:lstStyle/>
                    <a:p>
                      <a:r>
                        <a:rPr lang="en-CA" dirty="0" smtClean="0"/>
                        <a:t>4</a:t>
                      </a:r>
                      <a:endParaRPr lang="en-CA" dirty="0"/>
                    </a:p>
                  </a:txBody>
                  <a:tcPr/>
                </a:tc>
                <a:tc>
                  <a:txBody>
                    <a:bodyPr/>
                    <a:lstStyle/>
                    <a:p>
                      <a:r>
                        <a:rPr lang="en-CA" dirty="0" smtClean="0"/>
                        <a:t>.7170</a:t>
                      </a:r>
                      <a:endParaRPr lang="en-CA" dirty="0"/>
                    </a:p>
                  </a:txBody>
                  <a:tcPr/>
                </a:tc>
                <a:tc>
                  <a:txBody>
                    <a:bodyPr/>
                    <a:lstStyle/>
                    <a:p>
                      <a:r>
                        <a:rPr lang="en-CA" dirty="0" smtClean="0"/>
                        <a:t>.6616</a:t>
                      </a:r>
                      <a:endParaRPr lang="en-CA" dirty="0"/>
                    </a:p>
                  </a:txBody>
                  <a:tcPr/>
                </a:tc>
                <a:tc>
                  <a:txBody>
                    <a:bodyPr/>
                    <a:lstStyle/>
                    <a:p>
                      <a:r>
                        <a:rPr lang="en-CA" dirty="0" smtClean="0"/>
                        <a:t>+0.0554</a:t>
                      </a:r>
                      <a:endParaRPr lang="en-CA" dirty="0"/>
                    </a:p>
                  </a:txBody>
                  <a:tcPr/>
                </a:tc>
                <a:tc>
                  <a:txBody>
                    <a:bodyPr/>
                    <a:lstStyle/>
                    <a:p>
                      <a:r>
                        <a:rPr lang="en-CA" dirty="0" smtClean="0"/>
                        <a:t>0.0554</a:t>
                      </a:r>
                      <a:endParaRPr lang="en-CA" dirty="0"/>
                    </a:p>
                  </a:txBody>
                  <a:tcPr/>
                </a:tc>
                <a:tc>
                  <a:txBody>
                    <a:bodyPr/>
                    <a:lstStyle/>
                    <a:p>
                      <a:r>
                        <a:rPr lang="en-CA" dirty="0" smtClean="0"/>
                        <a:t>5</a:t>
                      </a:r>
                      <a:endParaRPr lang="en-CA" dirty="0"/>
                    </a:p>
                  </a:txBody>
                  <a:tcPr/>
                </a:tc>
                <a:tc>
                  <a:txBody>
                    <a:bodyPr/>
                    <a:lstStyle/>
                    <a:p>
                      <a:r>
                        <a:rPr lang="en-CA" dirty="0" smtClean="0"/>
                        <a:t>+5</a:t>
                      </a:r>
                      <a:endParaRPr lang="en-CA" dirty="0"/>
                    </a:p>
                  </a:txBody>
                  <a:tcPr/>
                </a:tc>
              </a:tr>
              <a:tr h="365760">
                <a:tc>
                  <a:txBody>
                    <a:bodyPr/>
                    <a:lstStyle/>
                    <a:p>
                      <a:r>
                        <a:rPr lang="en-CA" dirty="0" smtClean="0"/>
                        <a:t>5</a:t>
                      </a:r>
                      <a:endParaRPr lang="en-CA" dirty="0"/>
                    </a:p>
                  </a:txBody>
                  <a:tcPr/>
                </a:tc>
                <a:tc>
                  <a:txBody>
                    <a:bodyPr/>
                    <a:lstStyle/>
                    <a:p>
                      <a:r>
                        <a:rPr lang="en-CA" dirty="0" smtClean="0"/>
                        <a:t>.7167</a:t>
                      </a:r>
                      <a:endParaRPr lang="en-CA" dirty="0"/>
                    </a:p>
                  </a:txBody>
                  <a:tcPr/>
                </a:tc>
                <a:tc>
                  <a:txBody>
                    <a:bodyPr/>
                    <a:lstStyle/>
                    <a:p>
                      <a:r>
                        <a:rPr lang="en-CA" dirty="0" smtClean="0"/>
                        <a:t>.7167</a:t>
                      </a:r>
                      <a:endParaRPr lang="en-CA" dirty="0"/>
                    </a:p>
                  </a:txBody>
                  <a:tcPr/>
                </a:tc>
                <a:tc>
                  <a:txBody>
                    <a:bodyPr/>
                    <a:lstStyle/>
                    <a:p>
                      <a:r>
                        <a:rPr lang="en-CA" dirty="0" smtClean="0"/>
                        <a:t>0</a:t>
                      </a:r>
                      <a:endParaRPr lang="en-CA" dirty="0"/>
                    </a:p>
                  </a:txBody>
                  <a:tcPr/>
                </a:tc>
                <a:tc>
                  <a:txBody>
                    <a:bodyPr/>
                    <a:lstStyle/>
                    <a:p>
                      <a:r>
                        <a:rPr lang="en-CA" dirty="0" smtClean="0"/>
                        <a:t>0</a:t>
                      </a:r>
                      <a:endParaRPr lang="en-CA" dirty="0"/>
                    </a:p>
                  </a:txBody>
                  <a:tcPr/>
                </a:tc>
                <a:tc>
                  <a:txBody>
                    <a:bodyPr/>
                    <a:lstStyle/>
                    <a:p>
                      <a:r>
                        <a:rPr lang="en-CA" dirty="0" smtClean="0"/>
                        <a:t>Remove</a:t>
                      </a:r>
                      <a:endParaRPr lang="en-CA" dirty="0"/>
                    </a:p>
                  </a:txBody>
                  <a:tcPr/>
                </a:tc>
                <a:tc>
                  <a:txBody>
                    <a:bodyPr/>
                    <a:lstStyle/>
                    <a:p>
                      <a:r>
                        <a:rPr lang="en-CA" dirty="0" smtClean="0"/>
                        <a:t>Remove</a:t>
                      </a:r>
                      <a:endParaRPr lang="en-CA" dirty="0"/>
                    </a:p>
                  </a:txBody>
                  <a:tcPr/>
                </a:tc>
              </a:tr>
              <a:tr h="401235">
                <a:tc>
                  <a:txBody>
                    <a:bodyPr/>
                    <a:lstStyle/>
                    <a:p>
                      <a:r>
                        <a:rPr lang="en-CA" dirty="0" smtClean="0"/>
                        <a:t>6</a:t>
                      </a:r>
                      <a:endParaRPr lang="en-CA" dirty="0"/>
                    </a:p>
                  </a:txBody>
                  <a:tcPr/>
                </a:tc>
                <a:tc>
                  <a:txBody>
                    <a:bodyPr/>
                    <a:lstStyle/>
                    <a:p>
                      <a:r>
                        <a:rPr lang="en-CA" dirty="0" smtClean="0"/>
                        <a:t>.7436</a:t>
                      </a:r>
                      <a:endParaRPr lang="en-CA" dirty="0"/>
                    </a:p>
                  </a:txBody>
                  <a:tcPr/>
                </a:tc>
                <a:tc>
                  <a:txBody>
                    <a:bodyPr/>
                    <a:lstStyle/>
                    <a:p>
                      <a:r>
                        <a:rPr lang="en-CA" dirty="0" smtClean="0"/>
                        <a:t>.7708</a:t>
                      </a:r>
                      <a:endParaRPr lang="en-CA" dirty="0"/>
                    </a:p>
                  </a:txBody>
                  <a:tcPr/>
                </a:tc>
                <a:tc>
                  <a:txBody>
                    <a:bodyPr/>
                    <a:lstStyle/>
                    <a:p>
                      <a:r>
                        <a:rPr lang="en-CA" dirty="0" smtClean="0"/>
                        <a:t>-0.0272</a:t>
                      </a:r>
                      <a:endParaRPr lang="en-CA" dirty="0"/>
                    </a:p>
                  </a:txBody>
                  <a:tcPr/>
                </a:tc>
                <a:tc>
                  <a:txBody>
                    <a:bodyPr/>
                    <a:lstStyle/>
                    <a:p>
                      <a:r>
                        <a:rPr lang="en-CA" dirty="0" smtClean="0"/>
                        <a:t>0.0272</a:t>
                      </a:r>
                      <a:endParaRPr lang="en-CA" dirty="0"/>
                    </a:p>
                  </a:txBody>
                  <a:tcPr/>
                </a:tc>
                <a:tc>
                  <a:txBody>
                    <a:bodyPr/>
                    <a:lstStyle/>
                    <a:p>
                      <a:r>
                        <a:rPr lang="en-CA" dirty="0" smtClean="0"/>
                        <a:t>2</a:t>
                      </a:r>
                      <a:endParaRPr lang="en-CA" dirty="0"/>
                    </a:p>
                  </a:txBody>
                  <a:tcPr/>
                </a:tc>
                <a:tc>
                  <a:txBody>
                    <a:bodyPr/>
                    <a:lstStyle/>
                    <a:p>
                      <a:r>
                        <a:rPr lang="en-CA" dirty="0" smtClean="0"/>
                        <a:t>-2</a:t>
                      </a:r>
                      <a:endParaRPr lang="en-CA" dirty="0"/>
                    </a:p>
                  </a:txBody>
                  <a:tcPr/>
                </a:tc>
              </a:tr>
              <a:tr h="401235">
                <a:tc>
                  <a:txBody>
                    <a:bodyPr/>
                    <a:lstStyle/>
                    <a:p>
                      <a:r>
                        <a:rPr lang="en-CA" dirty="0" smtClean="0"/>
                        <a:t>7</a:t>
                      </a:r>
                      <a:endParaRPr lang="en-CA" dirty="0"/>
                    </a:p>
                  </a:txBody>
                  <a:tcPr/>
                </a:tc>
                <a:tc>
                  <a:txBody>
                    <a:bodyPr/>
                    <a:lstStyle/>
                    <a:p>
                      <a:r>
                        <a:rPr lang="en-CA" dirty="0" smtClean="0"/>
                        <a:t>.7063</a:t>
                      </a:r>
                      <a:endParaRPr lang="en-CA" dirty="0"/>
                    </a:p>
                  </a:txBody>
                  <a:tcPr/>
                </a:tc>
                <a:tc>
                  <a:txBody>
                    <a:bodyPr/>
                    <a:lstStyle/>
                    <a:p>
                      <a:r>
                        <a:rPr lang="en-CA" dirty="0" smtClean="0"/>
                        <a:t>.6221</a:t>
                      </a:r>
                      <a:endParaRPr lang="en-CA" dirty="0"/>
                    </a:p>
                  </a:txBody>
                  <a:tcPr/>
                </a:tc>
                <a:tc>
                  <a:txBody>
                    <a:bodyPr/>
                    <a:lstStyle/>
                    <a:p>
                      <a:r>
                        <a:rPr lang="en-CA" dirty="0" smtClean="0"/>
                        <a:t>+0.0842</a:t>
                      </a:r>
                      <a:endParaRPr lang="en-CA" dirty="0"/>
                    </a:p>
                  </a:txBody>
                  <a:tcPr/>
                </a:tc>
                <a:tc>
                  <a:txBody>
                    <a:bodyPr/>
                    <a:lstStyle/>
                    <a:p>
                      <a:r>
                        <a:rPr lang="en-CA" dirty="0" smtClean="0"/>
                        <a:t>0.0842</a:t>
                      </a:r>
                      <a:endParaRPr lang="en-CA" dirty="0"/>
                    </a:p>
                  </a:txBody>
                  <a:tcPr/>
                </a:tc>
                <a:tc>
                  <a:txBody>
                    <a:bodyPr/>
                    <a:lstStyle/>
                    <a:p>
                      <a:r>
                        <a:rPr lang="en-CA" dirty="0" smtClean="0"/>
                        <a:t>7</a:t>
                      </a:r>
                      <a:endParaRPr lang="en-CA" dirty="0"/>
                    </a:p>
                  </a:txBody>
                  <a:tcPr/>
                </a:tc>
                <a:tc>
                  <a:txBody>
                    <a:bodyPr/>
                    <a:lstStyle/>
                    <a:p>
                      <a:r>
                        <a:rPr lang="en-CA" dirty="0" smtClean="0"/>
                        <a:t>+7</a:t>
                      </a:r>
                      <a:endParaRPr lang="en-CA" dirty="0"/>
                    </a:p>
                  </a:txBody>
                  <a:tcPr/>
                </a:tc>
              </a:tr>
              <a:tr h="401235">
                <a:tc>
                  <a:txBody>
                    <a:bodyPr/>
                    <a:lstStyle/>
                    <a:p>
                      <a:r>
                        <a:rPr lang="en-CA" dirty="0" smtClean="0"/>
                        <a:t>8</a:t>
                      </a:r>
                      <a:endParaRPr lang="en-CA" dirty="0"/>
                    </a:p>
                  </a:txBody>
                  <a:tcPr/>
                </a:tc>
                <a:tc>
                  <a:txBody>
                    <a:bodyPr/>
                    <a:lstStyle/>
                    <a:p>
                      <a:r>
                        <a:rPr lang="en-CA" dirty="0" smtClean="0"/>
                        <a:t>.8321</a:t>
                      </a:r>
                      <a:endParaRPr lang="en-CA" dirty="0"/>
                    </a:p>
                  </a:txBody>
                  <a:tcPr/>
                </a:tc>
                <a:tc>
                  <a:txBody>
                    <a:bodyPr/>
                    <a:lstStyle/>
                    <a:p>
                      <a:r>
                        <a:rPr lang="en-CA" dirty="0" smtClean="0"/>
                        <a:t>.8063</a:t>
                      </a:r>
                      <a:endParaRPr lang="en-CA" dirty="0"/>
                    </a:p>
                  </a:txBody>
                  <a:tcPr/>
                </a:tc>
                <a:tc>
                  <a:txBody>
                    <a:bodyPr/>
                    <a:lstStyle/>
                    <a:p>
                      <a:r>
                        <a:rPr lang="en-CA" dirty="0" smtClean="0"/>
                        <a:t>+0.0258</a:t>
                      </a:r>
                      <a:endParaRPr lang="en-CA" dirty="0"/>
                    </a:p>
                  </a:txBody>
                  <a:tcPr/>
                </a:tc>
                <a:tc>
                  <a:txBody>
                    <a:bodyPr/>
                    <a:lstStyle/>
                    <a:p>
                      <a:r>
                        <a:rPr lang="en-CA" dirty="0" smtClean="0"/>
                        <a:t>0.0258</a:t>
                      </a:r>
                      <a:endParaRPr lang="en-CA" dirty="0"/>
                    </a:p>
                  </a:txBody>
                  <a:tcPr/>
                </a:tc>
                <a:tc>
                  <a:txBody>
                    <a:bodyPr/>
                    <a:lstStyle/>
                    <a:p>
                      <a:r>
                        <a:rPr lang="en-CA" dirty="0" smtClean="0"/>
                        <a:t>1</a:t>
                      </a:r>
                      <a:endParaRPr lang="en-CA" dirty="0"/>
                    </a:p>
                  </a:txBody>
                  <a:tcPr/>
                </a:tc>
                <a:tc>
                  <a:txBody>
                    <a:bodyPr/>
                    <a:lstStyle/>
                    <a:p>
                      <a:r>
                        <a:rPr lang="en-CA" dirty="0" smtClean="0"/>
                        <a:t>+1</a:t>
                      </a:r>
                      <a:endParaRPr lang="en-CA" dirty="0"/>
                    </a:p>
                  </a:txBody>
                  <a:tcPr/>
                </a:tc>
              </a:tr>
              <a:tr h="401235">
                <a:tc>
                  <a:txBody>
                    <a:bodyPr/>
                    <a:lstStyle/>
                    <a:p>
                      <a:r>
                        <a:rPr lang="en-CA" dirty="0" smtClean="0"/>
                        <a:t>9</a:t>
                      </a:r>
                      <a:endParaRPr lang="en-CA" dirty="0"/>
                    </a:p>
                  </a:txBody>
                  <a:tcPr/>
                </a:tc>
                <a:tc>
                  <a:txBody>
                    <a:bodyPr/>
                    <a:lstStyle/>
                    <a:p>
                      <a:r>
                        <a:rPr lang="en-CA" dirty="0" smtClean="0"/>
                        <a:t>.9822</a:t>
                      </a:r>
                      <a:endParaRPr lang="en-CA" dirty="0"/>
                    </a:p>
                  </a:txBody>
                  <a:tcPr/>
                </a:tc>
                <a:tc>
                  <a:txBody>
                    <a:bodyPr/>
                    <a:lstStyle/>
                    <a:p>
                      <a:r>
                        <a:rPr lang="en-CA" dirty="0" smtClean="0"/>
                        <a:t>.9358</a:t>
                      </a:r>
                      <a:endParaRPr lang="en-CA" dirty="0"/>
                    </a:p>
                  </a:txBody>
                  <a:tcPr/>
                </a:tc>
                <a:tc>
                  <a:txBody>
                    <a:bodyPr/>
                    <a:lstStyle/>
                    <a:p>
                      <a:r>
                        <a:rPr lang="en-CA" dirty="0" smtClean="0"/>
                        <a:t>+0.0464</a:t>
                      </a:r>
                      <a:endParaRPr lang="en-CA" dirty="0"/>
                    </a:p>
                  </a:txBody>
                  <a:tcPr/>
                </a:tc>
                <a:tc>
                  <a:txBody>
                    <a:bodyPr/>
                    <a:lstStyle/>
                    <a:p>
                      <a:r>
                        <a:rPr lang="en-CA" dirty="0" smtClean="0"/>
                        <a:t>0.0464</a:t>
                      </a:r>
                      <a:endParaRPr lang="en-CA" dirty="0"/>
                    </a:p>
                  </a:txBody>
                  <a:tcPr/>
                </a:tc>
                <a:tc>
                  <a:txBody>
                    <a:bodyPr/>
                    <a:lstStyle/>
                    <a:p>
                      <a:r>
                        <a:rPr lang="en-CA" dirty="0" smtClean="0"/>
                        <a:t>4</a:t>
                      </a:r>
                      <a:endParaRPr lang="en-CA" dirty="0"/>
                    </a:p>
                  </a:txBody>
                  <a:tcPr/>
                </a:tc>
                <a:tc>
                  <a:txBody>
                    <a:bodyPr/>
                    <a:lstStyle/>
                    <a:p>
                      <a:r>
                        <a:rPr lang="en-CA" dirty="0" smtClean="0"/>
                        <a:t>+4</a:t>
                      </a:r>
                      <a:endParaRPr lang="en-CA" dirty="0"/>
                    </a:p>
                  </a:txBody>
                  <a:tcPr/>
                </a:tc>
              </a:tr>
              <a:tr h="401235">
                <a:tc>
                  <a:txBody>
                    <a:bodyPr/>
                    <a:lstStyle/>
                    <a:p>
                      <a:r>
                        <a:rPr lang="en-CA" dirty="0" smtClean="0"/>
                        <a:t>10</a:t>
                      </a:r>
                      <a:endParaRPr lang="en-CA" dirty="0"/>
                    </a:p>
                  </a:txBody>
                  <a:tcPr/>
                </a:tc>
                <a:tc>
                  <a:txBody>
                    <a:bodyPr/>
                    <a:lstStyle/>
                    <a:p>
                      <a:r>
                        <a:rPr lang="en-CA" dirty="0" smtClean="0"/>
                        <a:t>.6962</a:t>
                      </a:r>
                      <a:endParaRPr lang="en-CA" dirty="0"/>
                    </a:p>
                  </a:txBody>
                  <a:tcPr/>
                </a:tc>
                <a:tc>
                  <a:txBody>
                    <a:bodyPr/>
                    <a:lstStyle/>
                    <a:p>
                      <a:r>
                        <a:rPr lang="en-CA" dirty="0" smtClean="0"/>
                        <a:t>.9990</a:t>
                      </a:r>
                      <a:endParaRPr lang="en-CA" dirty="0"/>
                    </a:p>
                  </a:txBody>
                  <a:tcPr/>
                </a:tc>
                <a:tc>
                  <a:txBody>
                    <a:bodyPr/>
                    <a:lstStyle/>
                    <a:p>
                      <a:r>
                        <a:rPr lang="en-CA" dirty="0" smtClean="0"/>
                        <a:t>-0.3028</a:t>
                      </a:r>
                      <a:endParaRPr lang="en-CA" dirty="0"/>
                    </a:p>
                  </a:txBody>
                  <a:tcPr/>
                </a:tc>
                <a:tc>
                  <a:txBody>
                    <a:bodyPr/>
                    <a:lstStyle/>
                    <a:p>
                      <a:r>
                        <a:rPr lang="en-CA" dirty="0" smtClean="0"/>
                        <a:t>0.3028</a:t>
                      </a:r>
                      <a:endParaRPr lang="en-CA" dirty="0"/>
                    </a:p>
                  </a:txBody>
                  <a:tcPr/>
                </a:tc>
                <a:tc>
                  <a:txBody>
                    <a:bodyPr/>
                    <a:lstStyle/>
                    <a:p>
                      <a:r>
                        <a:rPr lang="en-CA" dirty="0" smtClean="0"/>
                        <a:t>9</a:t>
                      </a:r>
                      <a:endParaRPr lang="en-CA" dirty="0"/>
                    </a:p>
                  </a:txBody>
                  <a:tcPr/>
                </a:tc>
                <a:tc>
                  <a:txBody>
                    <a:bodyPr/>
                    <a:lstStyle/>
                    <a:p>
                      <a:r>
                        <a:rPr lang="en-CA" dirty="0" smtClean="0"/>
                        <a:t>-9</a:t>
                      </a:r>
                      <a:endParaRPr lang="en-CA" dirty="0"/>
                    </a:p>
                  </a:txBody>
                  <a:tcPr/>
                </a:tc>
              </a:tr>
            </a:tbl>
          </a:graphicData>
        </a:graphic>
      </p:graphicFrame>
      <p:sp>
        <p:nvSpPr>
          <p:cNvPr id="4" name="Slide Number Placeholder 3"/>
          <p:cNvSpPr>
            <a:spLocks noGrp="1"/>
          </p:cNvSpPr>
          <p:nvPr>
            <p:ph type="sldNum" sz="quarter" idx="12"/>
          </p:nvPr>
        </p:nvSpPr>
        <p:spPr/>
        <p:txBody>
          <a:bodyPr/>
          <a:lstStyle/>
          <a:p>
            <a:pPr>
              <a:defRPr/>
            </a:pPr>
            <a:fld id="{624142F3-8CF1-4B8F-8B87-857214418B4A}" type="slidenum">
              <a:rPr lang="en-CA" smtClean="0"/>
              <a:pPr>
                <a:defRPr/>
              </a:pPr>
              <a:t>47</a:t>
            </a:fld>
            <a:endParaRPr lang="en-CA"/>
          </a:p>
        </p:txBody>
      </p:sp>
      <p:sp>
        <p:nvSpPr>
          <p:cNvPr id="54277" name="TextBox 5"/>
          <p:cNvSpPr txBox="1">
            <a:spLocks noChangeArrowheads="1"/>
          </p:cNvSpPr>
          <p:nvPr/>
        </p:nvSpPr>
        <p:spPr bwMode="auto">
          <a:xfrm>
            <a:off x="179512" y="5760672"/>
            <a:ext cx="91438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r>
              <a:rPr lang="en-CA" sz="1600" i="1" dirty="0"/>
              <a:t>W</a:t>
            </a:r>
            <a:r>
              <a:rPr lang="en-CA" sz="1600" i="1" baseline="-25000" dirty="0"/>
              <a:t>S1</a:t>
            </a:r>
            <a:r>
              <a:rPr lang="en-CA" sz="1600" i="1" dirty="0"/>
              <a:t> </a:t>
            </a:r>
            <a:r>
              <a:rPr lang="en-CA" sz="1600" dirty="0"/>
              <a:t>= 17 and </a:t>
            </a:r>
            <a:r>
              <a:rPr lang="en-CA" sz="1600" i="1" dirty="0"/>
              <a:t>W</a:t>
            </a:r>
            <a:r>
              <a:rPr lang="en-CA" sz="1600" i="1" baseline="-25000" dirty="0"/>
              <a:t>S2</a:t>
            </a:r>
            <a:r>
              <a:rPr lang="en-CA" sz="1600" dirty="0"/>
              <a:t> = 28 </a:t>
            </a:r>
            <a:r>
              <a:rPr lang="en-CA" sz="1600" dirty="0">
                <a:sym typeface="Wingdings" pitchFamily="2" charset="2"/>
              </a:rPr>
              <a:t> </a:t>
            </a:r>
            <a:r>
              <a:rPr lang="en-CA" sz="1600" dirty="0" err="1">
                <a:sym typeface="Wingdings" pitchFamily="2" charset="2"/>
              </a:rPr>
              <a:t>T</a:t>
            </a:r>
            <a:r>
              <a:rPr lang="en-CA" sz="1600" baseline="-25000" dirty="0" err="1">
                <a:sym typeface="Wingdings" pitchFamily="2" charset="2"/>
              </a:rPr>
              <a:t>Wilcox</a:t>
            </a:r>
            <a:r>
              <a:rPr lang="en-CA" sz="1600" dirty="0">
                <a:sym typeface="Wingdings" pitchFamily="2" charset="2"/>
              </a:rPr>
              <a:t> = min(17, 28) = 17</a:t>
            </a:r>
          </a:p>
          <a:p>
            <a:pPr marL="0" indent="0" eaLnBrk="1" hangingPunct="1"/>
            <a:r>
              <a:rPr lang="en-CA" sz="1600" dirty="0">
                <a:sym typeface="Wingdings" pitchFamily="2" charset="2"/>
              </a:rPr>
              <a:t>For n= 10-1 degrees of freedom and </a:t>
            </a:r>
            <a:r>
              <a:rPr lang="el-GR" sz="1600" dirty="0">
                <a:sym typeface="Wingdings" pitchFamily="2" charset="2"/>
              </a:rPr>
              <a:t>α</a:t>
            </a:r>
            <a:r>
              <a:rPr lang="en-CA" sz="1600" dirty="0">
                <a:sym typeface="Wingdings" pitchFamily="2" charset="2"/>
              </a:rPr>
              <a:t> = 0.005, </a:t>
            </a:r>
            <a:r>
              <a:rPr lang="en-CA" sz="1600" dirty="0">
                <a:solidFill>
                  <a:srgbClr val="FF0000"/>
                </a:solidFill>
                <a:sym typeface="Wingdings" pitchFamily="2" charset="2"/>
              </a:rPr>
              <a:t>V = 8 </a:t>
            </a:r>
            <a:r>
              <a:rPr lang="en-CA" sz="1600" dirty="0">
                <a:sym typeface="Wingdings" pitchFamily="2" charset="2"/>
              </a:rPr>
              <a:t>for the 1-sided test</a:t>
            </a:r>
            <a:r>
              <a:rPr lang="en-CA" sz="1600" dirty="0" smtClean="0">
                <a:sym typeface="Wingdings" pitchFamily="2" charset="2"/>
              </a:rPr>
              <a:t>. V must be larger than</a:t>
            </a:r>
          </a:p>
          <a:p>
            <a:pPr marL="0" indent="0" eaLnBrk="1" hangingPunct="1"/>
            <a:r>
              <a:rPr lang="en-CA" sz="1600" dirty="0" err="1">
                <a:sym typeface="Wingdings" pitchFamily="2" charset="2"/>
              </a:rPr>
              <a:t>T</a:t>
            </a:r>
            <a:r>
              <a:rPr lang="en-CA" sz="1600" baseline="-25000" dirty="0" err="1">
                <a:sym typeface="Wingdings" pitchFamily="2" charset="2"/>
              </a:rPr>
              <a:t>Wilcox</a:t>
            </a:r>
            <a:r>
              <a:rPr lang="en-CA" sz="1600" dirty="0">
                <a:sym typeface="Wingdings" pitchFamily="2" charset="2"/>
              </a:rPr>
              <a:t> </a:t>
            </a:r>
            <a:r>
              <a:rPr lang="en-CA" sz="1600" dirty="0" smtClean="0">
                <a:sym typeface="Wingdings" pitchFamily="2" charset="2"/>
              </a:rPr>
              <a:t>in order to reject the hypothesis.</a:t>
            </a:r>
            <a:r>
              <a:rPr lang="en-CA" sz="1600" dirty="0">
                <a:sym typeface="Wingdings" pitchFamily="2" charset="2"/>
              </a:rPr>
              <a:t> </a:t>
            </a:r>
            <a:r>
              <a:rPr lang="en-CA" sz="1600" dirty="0" smtClean="0">
                <a:sym typeface="Wingdings" pitchFamily="2" charset="2"/>
              </a:rPr>
              <a:t>Since </a:t>
            </a:r>
            <a:r>
              <a:rPr lang="en-CA" sz="1600" dirty="0">
                <a:sym typeface="Wingdings" pitchFamily="2" charset="2"/>
              </a:rPr>
              <a:t>17 &gt; 8, we cannot reject the hypothesis that NB’s </a:t>
            </a:r>
            <a:endParaRPr lang="en-CA" sz="1600" dirty="0" smtClean="0">
              <a:sym typeface="Wingdings" pitchFamily="2" charset="2"/>
            </a:endParaRPr>
          </a:p>
          <a:p>
            <a:pPr marL="0" indent="0" eaLnBrk="1" hangingPunct="1"/>
            <a:r>
              <a:rPr lang="en-CA" sz="1600" dirty="0" smtClean="0">
                <a:sym typeface="Wingdings" pitchFamily="2" charset="2"/>
              </a:rPr>
              <a:t>performance </a:t>
            </a:r>
            <a:r>
              <a:rPr lang="en-CA" sz="1600" dirty="0">
                <a:sym typeface="Wingdings" pitchFamily="2" charset="2"/>
              </a:rPr>
              <a:t>is equal to that of SVM </a:t>
            </a:r>
            <a:r>
              <a:rPr lang="en-CA" sz="1600" dirty="0" smtClean="0">
                <a:sym typeface="Wingdings" pitchFamily="2" charset="2"/>
              </a:rPr>
              <a:t>at </a:t>
            </a:r>
            <a:r>
              <a:rPr lang="en-CA" sz="1600" dirty="0">
                <a:sym typeface="Wingdings" pitchFamily="2" charset="2"/>
              </a:rPr>
              <a:t>the 0.005 level.</a:t>
            </a:r>
            <a:endParaRPr lang="en-CA" sz="1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23850" y="333375"/>
            <a:ext cx="8686800" cy="1139825"/>
          </a:xfrm>
        </p:spPr>
        <p:txBody>
          <a:bodyPr/>
          <a:lstStyle/>
          <a:p>
            <a:r>
              <a:rPr lang="en-CA" sz="4400" smtClean="0"/>
              <a:t>Multiple classifiers, Multiple Domains</a:t>
            </a:r>
          </a:p>
        </p:txBody>
      </p:sp>
      <p:sp>
        <p:nvSpPr>
          <p:cNvPr id="55299" name="Content Placeholder 2"/>
          <p:cNvSpPr>
            <a:spLocks noGrp="1"/>
          </p:cNvSpPr>
          <p:nvPr>
            <p:ph idx="1"/>
          </p:nvPr>
        </p:nvSpPr>
        <p:spPr>
          <a:xfrm>
            <a:off x="323850" y="1700213"/>
            <a:ext cx="8135938" cy="4608512"/>
          </a:xfrm>
        </p:spPr>
        <p:txBody>
          <a:bodyPr/>
          <a:lstStyle/>
          <a:p>
            <a:r>
              <a:rPr lang="en-CA" sz="2000" smtClean="0"/>
              <a:t>For the case of multiple classifiers and multiple domains, two alternatives are possible. The parametric alternative is (one-way repeated measure) </a:t>
            </a:r>
            <a:r>
              <a:rPr lang="en-CA" sz="2000" smtClean="0">
                <a:solidFill>
                  <a:srgbClr val="0070C0"/>
                </a:solidFill>
              </a:rPr>
              <a:t>ANOVA</a:t>
            </a:r>
            <a:r>
              <a:rPr lang="en-CA" sz="2000" smtClean="0"/>
              <a:t> and the non-parametric alternative is </a:t>
            </a:r>
            <a:r>
              <a:rPr lang="en-CA" sz="2000" smtClean="0">
                <a:solidFill>
                  <a:srgbClr val="0070C0"/>
                </a:solidFill>
              </a:rPr>
              <a:t>Friedman’s Test</a:t>
            </a:r>
            <a:r>
              <a:rPr lang="en-CA" sz="2000" smtClean="0"/>
              <a:t>.</a:t>
            </a:r>
          </a:p>
          <a:p>
            <a:r>
              <a:rPr lang="en-CA" sz="2000" smtClean="0"/>
              <a:t>These two tests are multiple-hypothesis tests, also called </a:t>
            </a:r>
            <a:r>
              <a:rPr lang="en-CA" sz="2000" smtClean="0">
                <a:solidFill>
                  <a:srgbClr val="0070C0"/>
                </a:solidFill>
              </a:rPr>
              <a:t>Omnibus tests. </a:t>
            </a:r>
            <a:r>
              <a:rPr lang="en-CA" sz="2000" smtClean="0"/>
              <a:t>Their null hypotheses is that all the classifiers perform equally, and rejection of that null hypothesis means that: there exists at least one pair of classifiers with significantly different performances.</a:t>
            </a:r>
          </a:p>
          <a:p>
            <a:r>
              <a:rPr lang="en-CA" sz="2000" smtClean="0"/>
              <a:t>In case of rejection of this null hypothesis, the omnibus test is followed by a </a:t>
            </a:r>
            <a:r>
              <a:rPr lang="en-CA" sz="2000" smtClean="0">
                <a:solidFill>
                  <a:schemeClr val="accent1"/>
                </a:solidFill>
              </a:rPr>
              <a:t>Post-hoc test </a:t>
            </a:r>
            <a:r>
              <a:rPr lang="en-CA" sz="2000" smtClean="0"/>
              <a:t>whose job is to identify  the significantly different pairs of classifiers.</a:t>
            </a:r>
          </a:p>
          <a:p>
            <a:r>
              <a:rPr lang="en-CA" sz="2000" smtClean="0"/>
              <a:t>In this tutorial, we will discuss Friedman’s Test (omnibus) and the Nemenyi test (post-hoc test).</a:t>
            </a:r>
          </a:p>
          <a:p>
            <a:endParaRPr lang="en-CA" smtClean="0"/>
          </a:p>
        </p:txBody>
      </p:sp>
      <p:sp>
        <p:nvSpPr>
          <p:cNvPr id="4" name="Slide Number Placeholder 3"/>
          <p:cNvSpPr>
            <a:spLocks noGrp="1"/>
          </p:cNvSpPr>
          <p:nvPr>
            <p:ph type="sldNum" sz="quarter" idx="12"/>
          </p:nvPr>
        </p:nvSpPr>
        <p:spPr/>
        <p:txBody>
          <a:bodyPr/>
          <a:lstStyle/>
          <a:p>
            <a:pPr>
              <a:defRPr/>
            </a:pPr>
            <a:fld id="{2C1E40C5-0238-4A56-8C53-D15F81ECCAAA}" type="slidenum">
              <a:rPr lang="en-CA" smtClean="0"/>
              <a:pPr>
                <a:defRPr/>
              </a:pPr>
              <a:t>48</a:t>
            </a:fld>
            <a:endParaRPr lang="en-CA"/>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8313" y="404813"/>
            <a:ext cx="8229600" cy="1143000"/>
          </a:xfrm>
        </p:spPr>
        <p:txBody>
          <a:bodyPr/>
          <a:lstStyle/>
          <a:p>
            <a:r>
              <a:rPr lang="en-CA" smtClean="0"/>
              <a:t>Friedman’s Test</a:t>
            </a:r>
          </a:p>
        </p:txBody>
      </p:sp>
      <p:sp>
        <p:nvSpPr>
          <p:cNvPr id="52227" name="Content Placeholder 2"/>
          <p:cNvSpPr>
            <a:spLocks noGrp="1" noRot="1" noChangeAspect="1" noMove="1" noResize="1" noEditPoints="1" noAdjustHandles="1" noChangeArrowheads="1" noChangeShapeType="1" noTextEdit="1"/>
          </p:cNvSpPr>
          <p:nvPr>
            <p:ph idx="1"/>
          </p:nvPr>
        </p:nvSpPr>
        <p:spPr>
          <a:xfrm>
            <a:off x="395536" y="1700808"/>
            <a:ext cx="8640960" cy="4464496"/>
          </a:xfrm>
          <a:blipFill rotWithShape="1">
            <a:blip r:embed="rId2"/>
            <a:stretch>
              <a:fillRect l="-917" t="-1093" r="-282"/>
            </a:stretch>
          </a:blipFill>
          <a:extLst/>
        </p:spPr>
        <p:txBody>
          <a:bodyPr/>
          <a:lstStyle/>
          <a:p>
            <a:pPr>
              <a:defRPr/>
            </a:pPr>
            <a:r>
              <a:rPr lang="en-CA">
                <a:noFill/>
              </a:rPr>
              <a:t> </a:t>
            </a:r>
          </a:p>
        </p:txBody>
      </p:sp>
      <p:sp>
        <p:nvSpPr>
          <p:cNvPr id="4" name="Slide Number Placeholder 3"/>
          <p:cNvSpPr>
            <a:spLocks noGrp="1"/>
          </p:cNvSpPr>
          <p:nvPr>
            <p:ph type="sldNum" sz="quarter" idx="12"/>
          </p:nvPr>
        </p:nvSpPr>
        <p:spPr/>
        <p:txBody>
          <a:bodyPr/>
          <a:lstStyle/>
          <a:p>
            <a:pPr>
              <a:defRPr/>
            </a:pPr>
            <a:fld id="{BD68A82E-D730-40BE-8760-4392B6699118}" type="slidenum">
              <a:rPr lang="en-CA" smtClean="0"/>
              <a:pPr>
                <a:defRPr/>
              </a:pPr>
              <a:t>49</a:t>
            </a:fld>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73063" y="333375"/>
            <a:ext cx="8229600" cy="1143000"/>
          </a:xfrm>
        </p:spPr>
        <p:txBody>
          <a:bodyPr/>
          <a:lstStyle/>
          <a:p>
            <a:pPr eaLnBrk="1" hangingPunct="1"/>
            <a:r>
              <a:rPr lang="en-CA" smtClean="0"/>
              <a:t>Book Details</a:t>
            </a:r>
          </a:p>
        </p:txBody>
      </p:sp>
      <p:pic>
        <p:nvPicPr>
          <p:cNvPr id="11267" name="Content Placeholder 3" descr="book-cover.jpg"/>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971550" y="2852738"/>
            <a:ext cx="2286000" cy="3479800"/>
          </a:xfrm>
        </p:spPr>
      </p:pic>
      <p:sp>
        <p:nvSpPr>
          <p:cNvPr id="4102" name="Content Placeholder 7"/>
          <p:cNvSpPr>
            <a:spLocks noGrp="1"/>
          </p:cNvSpPr>
          <p:nvPr>
            <p:ph sz="quarter" idx="4"/>
          </p:nvPr>
        </p:nvSpPr>
        <p:spPr>
          <a:xfrm>
            <a:off x="4500563" y="1700213"/>
            <a:ext cx="4319587" cy="4465637"/>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CA" dirty="0" smtClean="0"/>
              <a:t>Review:</a:t>
            </a:r>
          </a:p>
          <a:p>
            <a:pPr marL="274320" indent="-274320" eaLnBrk="1" fontAlgn="auto" hangingPunct="1">
              <a:spcAft>
                <a:spcPts val="0"/>
              </a:spcAft>
              <a:buClr>
                <a:schemeClr val="accent3"/>
              </a:buClr>
              <a:buFont typeface="Arial" charset="0"/>
              <a:buNone/>
              <a:defRPr/>
            </a:pPr>
            <a:r>
              <a:rPr lang="en-CA" sz="1900" dirty="0" smtClean="0"/>
              <a:t>        "This treasure-trove of a book covers the important topic of performance evaluation of machine learning algorithms in a very comprehensive and lucid fashion. As Japkowicz and Shah point out, performance evaluation is too often a formulaic affair in machine learning, with scant appreciation of the appropriateness of the evaluation methods used or the interpretation of the results obtained. This book makes significant steps in rectifying this situation by providing a reasoned catalogue of evaluation measures and methods, written specifically for a machine learning audience and accompanied by concrete machine learning examples and implementations in R. This is truly a book to be savoured by machine learning professionals, and required reading for </a:t>
            </a:r>
            <a:r>
              <a:rPr lang="en-CA" sz="1900" dirty="0" err="1" smtClean="0"/>
              <a:t>Ph.D</a:t>
            </a:r>
            <a:r>
              <a:rPr lang="en-CA" sz="1900" dirty="0" smtClean="0"/>
              <a:t> students." </a:t>
            </a:r>
            <a:br>
              <a:rPr lang="en-CA" sz="1900" dirty="0" smtClean="0"/>
            </a:br>
            <a:r>
              <a:rPr lang="en-CA" sz="1900" i="1" dirty="0" smtClean="0"/>
              <a:t>Peter A. </a:t>
            </a:r>
            <a:r>
              <a:rPr lang="en-CA" sz="1900" i="1" dirty="0" err="1" smtClean="0"/>
              <a:t>Flach</a:t>
            </a:r>
            <a:r>
              <a:rPr lang="en-CA" sz="1900" i="1" dirty="0" smtClean="0"/>
              <a:t>, University of Bristol</a:t>
            </a:r>
            <a:r>
              <a:rPr lang="en-CA" sz="1900" dirty="0" smtClean="0"/>
              <a:t> </a:t>
            </a:r>
          </a:p>
        </p:txBody>
      </p:sp>
      <p:sp>
        <p:nvSpPr>
          <p:cNvPr id="7" name="Slide Number Placeholder 6"/>
          <p:cNvSpPr>
            <a:spLocks noGrp="1"/>
          </p:cNvSpPr>
          <p:nvPr>
            <p:ph type="sldNum" sz="quarter" idx="12"/>
          </p:nvPr>
        </p:nvSpPr>
        <p:spPr/>
        <p:txBody>
          <a:bodyPr/>
          <a:lstStyle/>
          <a:p>
            <a:pPr>
              <a:defRPr/>
            </a:pPr>
            <a:fld id="{7AEC9352-1DBF-4DE0-BA92-8F18EB0B7866}" type="slidenum">
              <a:rPr lang="en-CA"/>
              <a:pPr>
                <a:defRPr/>
              </a:pPr>
              <a:t>5</a:t>
            </a:fld>
            <a:endParaRPr lang="en-CA"/>
          </a:p>
        </p:txBody>
      </p:sp>
      <p:sp>
        <p:nvSpPr>
          <p:cNvPr id="11270" name="TextBox 2"/>
          <p:cNvSpPr txBox="1">
            <a:spLocks noChangeArrowheads="1"/>
          </p:cNvSpPr>
          <p:nvPr/>
        </p:nvSpPr>
        <p:spPr bwMode="auto">
          <a:xfrm>
            <a:off x="373063" y="1557338"/>
            <a:ext cx="3863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Evaluating Learning Algorithms:</a:t>
            </a:r>
          </a:p>
          <a:p>
            <a:pPr eaLnBrk="1" hangingPunct="1"/>
            <a:r>
              <a:rPr lang="en-CA"/>
              <a:t>A Classification Perspective</a:t>
            </a:r>
          </a:p>
          <a:p>
            <a:pPr eaLnBrk="1" hangingPunct="1"/>
            <a:r>
              <a:rPr lang="en-CA"/>
              <a:t>Nathalie Japkowicz &amp; Mohak Shah</a:t>
            </a:r>
          </a:p>
          <a:p>
            <a:pPr eaLnBrk="1" hangingPunct="1"/>
            <a:r>
              <a:rPr lang="en-CA"/>
              <a:t>Cambridge University Press, 2011</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23850" y="188913"/>
            <a:ext cx="8229600" cy="1143000"/>
          </a:xfrm>
        </p:spPr>
        <p:txBody>
          <a:bodyPr/>
          <a:lstStyle/>
          <a:p>
            <a:r>
              <a:rPr lang="en-CA" smtClean="0"/>
              <a:t>Illustration of the Friedman test</a:t>
            </a:r>
          </a:p>
        </p:txBody>
      </p:sp>
      <p:graphicFrame>
        <p:nvGraphicFramePr>
          <p:cNvPr id="7" name="Content Placeholder 6"/>
          <p:cNvGraphicFramePr>
            <a:graphicFrameLocks noGrp="1"/>
          </p:cNvGraphicFramePr>
          <p:nvPr>
            <p:ph sz="half" idx="1"/>
          </p:nvPr>
        </p:nvGraphicFramePr>
        <p:xfrm>
          <a:off x="250825" y="1412875"/>
          <a:ext cx="4038600" cy="4225924"/>
        </p:xfrm>
        <a:graphic>
          <a:graphicData uri="http://schemas.openxmlformats.org/drawingml/2006/table">
            <a:tbl>
              <a:tblPr firstRow="1" bandRow="1">
                <a:tableStyleId>{5C22544A-7EE6-4342-B048-85BDC9FD1C3A}</a:tableStyleId>
              </a:tblPr>
              <a:tblGrid>
                <a:gridCol w="1009650"/>
                <a:gridCol w="1009650"/>
                <a:gridCol w="1009650"/>
                <a:gridCol w="1009650"/>
              </a:tblGrid>
              <a:tr h="518144">
                <a:tc>
                  <a:txBody>
                    <a:bodyPr/>
                    <a:lstStyle/>
                    <a:p>
                      <a:r>
                        <a:rPr lang="en-CA" sz="1600" dirty="0" smtClean="0"/>
                        <a:t>Domain</a:t>
                      </a:r>
                      <a:endParaRPr lang="en-CA" sz="1600" dirty="0"/>
                    </a:p>
                  </a:txBody>
                  <a:tcPr marT="45712" marB="45712"/>
                </a:tc>
                <a:tc>
                  <a:txBody>
                    <a:bodyPr/>
                    <a:lstStyle/>
                    <a:p>
                      <a:pPr algn="ctr"/>
                      <a:r>
                        <a:rPr lang="en-CA" sz="1400" dirty="0" smtClean="0"/>
                        <a:t>Classifier</a:t>
                      </a:r>
                      <a:r>
                        <a:rPr lang="en-CA" sz="1400" baseline="0" dirty="0" smtClean="0"/>
                        <a:t> </a:t>
                      </a:r>
                      <a:r>
                        <a:rPr lang="en-CA" sz="1400" baseline="0" dirty="0" err="1" smtClean="0"/>
                        <a:t>fA</a:t>
                      </a:r>
                      <a:endParaRPr lang="en-CA" sz="1400" dirty="0"/>
                    </a:p>
                  </a:txBody>
                  <a:tcPr marT="45712" marB="45712"/>
                </a:tc>
                <a:tc>
                  <a:txBody>
                    <a:bodyPr/>
                    <a:lstStyle/>
                    <a:p>
                      <a:pPr algn="ctr"/>
                      <a:r>
                        <a:rPr lang="en-CA" sz="1400" dirty="0" smtClean="0"/>
                        <a:t>Classifier </a:t>
                      </a:r>
                      <a:r>
                        <a:rPr lang="en-CA" sz="1400" dirty="0" err="1" smtClean="0"/>
                        <a:t>fB</a:t>
                      </a:r>
                      <a:endParaRPr lang="en-CA" sz="1400" dirty="0"/>
                    </a:p>
                  </a:txBody>
                  <a:tcPr marT="45712" marB="45712"/>
                </a:tc>
                <a:tc>
                  <a:txBody>
                    <a:bodyPr/>
                    <a:lstStyle/>
                    <a:p>
                      <a:pPr algn="ctr"/>
                      <a:r>
                        <a:rPr lang="en-CA" sz="1400" dirty="0" smtClean="0"/>
                        <a:t>Classifier </a:t>
                      </a:r>
                      <a:r>
                        <a:rPr lang="en-CA" sz="1400" dirty="0" err="1" smtClean="0"/>
                        <a:t>fC</a:t>
                      </a:r>
                      <a:endParaRPr lang="en-CA" sz="1400" dirty="0"/>
                    </a:p>
                  </a:txBody>
                  <a:tcPr marT="45712" marB="45712"/>
                </a:tc>
              </a:tr>
              <a:tr h="370778">
                <a:tc>
                  <a:txBody>
                    <a:bodyPr/>
                    <a:lstStyle/>
                    <a:p>
                      <a:r>
                        <a:rPr lang="en-CA" sz="1800" dirty="0" smtClean="0"/>
                        <a:t>1</a:t>
                      </a:r>
                      <a:endParaRPr lang="en-CA" sz="1800" dirty="0"/>
                    </a:p>
                  </a:txBody>
                  <a:tcPr marT="45712" marB="45712"/>
                </a:tc>
                <a:tc>
                  <a:txBody>
                    <a:bodyPr/>
                    <a:lstStyle/>
                    <a:p>
                      <a:r>
                        <a:rPr lang="en-CA" sz="1800" dirty="0" smtClean="0"/>
                        <a:t>85.83</a:t>
                      </a:r>
                      <a:endParaRPr lang="en-CA" sz="1800" dirty="0"/>
                    </a:p>
                  </a:txBody>
                  <a:tcPr marT="45712" marB="45712"/>
                </a:tc>
                <a:tc>
                  <a:txBody>
                    <a:bodyPr/>
                    <a:lstStyle/>
                    <a:p>
                      <a:r>
                        <a:rPr lang="en-CA" sz="1800" dirty="0" smtClean="0"/>
                        <a:t>75.86</a:t>
                      </a:r>
                      <a:endParaRPr lang="en-CA" sz="1800" dirty="0"/>
                    </a:p>
                  </a:txBody>
                  <a:tcPr marT="45712" marB="45712"/>
                </a:tc>
                <a:tc>
                  <a:txBody>
                    <a:bodyPr/>
                    <a:lstStyle/>
                    <a:p>
                      <a:r>
                        <a:rPr lang="en-CA" sz="1800" dirty="0" smtClean="0"/>
                        <a:t>84.19</a:t>
                      </a:r>
                      <a:endParaRPr lang="en-CA" sz="1800" dirty="0"/>
                    </a:p>
                  </a:txBody>
                  <a:tcPr marT="45712" marB="45712"/>
                </a:tc>
              </a:tr>
              <a:tr h="370778">
                <a:tc>
                  <a:txBody>
                    <a:bodyPr/>
                    <a:lstStyle/>
                    <a:p>
                      <a:r>
                        <a:rPr lang="en-CA" sz="1800" dirty="0" smtClean="0"/>
                        <a:t>2</a:t>
                      </a:r>
                      <a:endParaRPr lang="en-CA" sz="1800" dirty="0"/>
                    </a:p>
                  </a:txBody>
                  <a:tcPr marT="45712" marB="45712"/>
                </a:tc>
                <a:tc>
                  <a:txBody>
                    <a:bodyPr/>
                    <a:lstStyle/>
                    <a:p>
                      <a:r>
                        <a:rPr lang="en-CA" sz="1800" dirty="0" smtClean="0"/>
                        <a:t>85.91</a:t>
                      </a:r>
                      <a:endParaRPr lang="en-CA" sz="1800" dirty="0"/>
                    </a:p>
                  </a:txBody>
                  <a:tcPr marT="45712" marB="45712"/>
                </a:tc>
                <a:tc>
                  <a:txBody>
                    <a:bodyPr/>
                    <a:lstStyle/>
                    <a:p>
                      <a:r>
                        <a:rPr lang="en-CA" sz="1800" dirty="0" smtClean="0"/>
                        <a:t>73.18</a:t>
                      </a:r>
                      <a:endParaRPr lang="en-CA" sz="1800" dirty="0"/>
                    </a:p>
                  </a:txBody>
                  <a:tcPr marT="45712" marB="45712"/>
                </a:tc>
                <a:tc>
                  <a:txBody>
                    <a:bodyPr/>
                    <a:lstStyle/>
                    <a:p>
                      <a:r>
                        <a:rPr lang="en-CA" sz="1800" dirty="0" smtClean="0"/>
                        <a:t>85.90</a:t>
                      </a:r>
                      <a:endParaRPr lang="en-CA" sz="1800" dirty="0"/>
                    </a:p>
                  </a:txBody>
                  <a:tcPr marT="45712" marB="45712"/>
                </a:tc>
              </a:tr>
              <a:tr h="370778">
                <a:tc>
                  <a:txBody>
                    <a:bodyPr/>
                    <a:lstStyle/>
                    <a:p>
                      <a:r>
                        <a:rPr lang="en-CA" sz="1800" dirty="0" smtClean="0"/>
                        <a:t>3</a:t>
                      </a:r>
                      <a:endParaRPr lang="en-CA" sz="1800" dirty="0"/>
                    </a:p>
                  </a:txBody>
                  <a:tcPr marT="45712" marB="45712"/>
                </a:tc>
                <a:tc>
                  <a:txBody>
                    <a:bodyPr/>
                    <a:lstStyle/>
                    <a:p>
                      <a:r>
                        <a:rPr lang="en-CA" sz="1800" dirty="0" smtClean="0"/>
                        <a:t>86.12</a:t>
                      </a:r>
                      <a:endParaRPr lang="en-CA" sz="1800" dirty="0"/>
                    </a:p>
                  </a:txBody>
                  <a:tcPr marT="45712" marB="45712"/>
                </a:tc>
                <a:tc>
                  <a:txBody>
                    <a:bodyPr/>
                    <a:lstStyle/>
                    <a:p>
                      <a:r>
                        <a:rPr lang="en-CA" sz="1800" dirty="0" smtClean="0"/>
                        <a:t>69.08</a:t>
                      </a:r>
                      <a:endParaRPr lang="en-CA" sz="1800" dirty="0"/>
                    </a:p>
                  </a:txBody>
                  <a:tcPr marT="45712" marB="45712"/>
                </a:tc>
                <a:tc>
                  <a:txBody>
                    <a:bodyPr/>
                    <a:lstStyle/>
                    <a:p>
                      <a:r>
                        <a:rPr lang="en-CA" sz="1800" dirty="0" smtClean="0"/>
                        <a:t>83.83</a:t>
                      </a:r>
                      <a:endParaRPr lang="en-CA" sz="1800" dirty="0"/>
                    </a:p>
                  </a:txBody>
                  <a:tcPr marT="45712" marB="45712"/>
                </a:tc>
              </a:tr>
              <a:tr h="370778">
                <a:tc>
                  <a:txBody>
                    <a:bodyPr/>
                    <a:lstStyle/>
                    <a:p>
                      <a:r>
                        <a:rPr lang="en-CA" sz="1800" dirty="0" smtClean="0"/>
                        <a:t>4</a:t>
                      </a:r>
                      <a:endParaRPr lang="en-CA" sz="1800" dirty="0"/>
                    </a:p>
                  </a:txBody>
                  <a:tcPr marT="45712" marB="45712"/>
                </a:tc>
                <a:tc>
                  <a:txBody>
                    <a:bodyPr/>
                    <a:lstStyle/>
                    <a:p>
                      <a:r>
                        <a:rPr lang="en-CA" sz="1800" dirty="0" smtClean="0"/>
                        <a:t>85.82</a:t>
                      </a:r>
                      <a:endParaRPr lang="en-CA" sz="1800" dirty="0"/>
                    </a:p>
                  </a:txBody>
                  <a:tcPr marT="45712" marB="45712"/>
                </a:tc>
                <a:tc>
                  <a:txBody>
                    <a:bodyPr/>
                    <a:lstStyle/>
                    <a:p>
                      <a:r>
                        <a:rPr lang="en-CA" sz="1800" dirty="0" smtClean="0"/>
                        <a:t>74.05</a:t>
                      </a:r>
                      <a:endParaRPr lang="en-CA" sz="1800" dirty="0"/>
                    </a:p>
                  </a:txBody>
                  <a:tcPr marT="45712" marB="45712"/>
                </a:tc>
                <a:tc>
                  <a:txBody>
                    <a:bodyPr/>
                    <a:lstStyle/>
                    <a:p>
                      <a:r>
                        <a:rPr lang="en-CA" sz="1800" dirty="0" smtClean="0"/>
                        <a:t>85.11</a:t>
                      </a:r>
                      <a:endParaRPr lang="en-CA" sz="1800" dirty="0"/>
                    </a:p>
                  </a:txBody>
                  <a:tcPr marT="45712" marB="45712"/>
                </a:tc>
              </a:tr>
              <a:tr h="370778">
                <a:tc>
                  <a:txBody>
                    <a:bodyPr/>
                    <a:lstStyle/>
                    <a:p>
                      <a:r>
                        <a:rPr lang="en-CA" sz="1800" dirty="0" smtClean="0"/>
                        <a:t>5</a:t>
                      </a:r>
                      <a:endParaRPr lang="en-CA" sz="1800" dirty="0"/>
                    </a:p>
                  </a:txBody>
                  <a:tcPr marT="45712" marB="45712"/>
                </a:tc>
                <a:tc>
                  <a:txBody>
                    <a:bodyPr/>
                    <a:lstStyle/>
                    <a:p>
                      <a:r>
                        <a:rPr lang="en-CA" sz="1800" dirty="0" smtClean="0"/>
                        <a:t>86.28</a:t>
                      </a:r>
                      <a:endParaRPr lang="en-CA" sz="1800" dirty="0"/>
                    </a:p>
                  </a:txBody>
                  <a:tcPr marT="45712" marB="45712"/>
                </a:tc>
                <a:tc>
                  <a:txBody>
                    <a:bodyPr/>
                    <a:lstStyle/>
                    <a:p>
                      <a:r>
                        <a:rPr lang="en-CA" sz="1800" dirty="0" smtClean="0"/>
                        <a:t>74.71</a:t>
                      </a:r>
                      <a:endParaRPr lang="en-CA" sz="1800" dirty="0"/>
                    </a:p>
                  </a:txBody>
                  <a:tcPr marT="45712" marB="45712"/>
                </a:tc>
                <a:tc>
                  <a:txBody>
                    <a:bodyPr/>
                    <a:lstStyle/>
                    <a:p>
                      <a:r>
                        <a:rPr lang="en-CA" sz="1800" dirty="0" smtClean="0"/>
                        <a:t>86.38</a:t>
                      </a:r>
                      <a:endParaRPr lang="en-CA" sz="1800" dirty="0"/>
                    </a:p>
                  </a:txBody>
                  <a:tcPr marT="45712" marB="45712"/>
                </a:tc>
              </a:tr>
              <a:tr h="370778">
                <a:tc>
                  <a:txBody>
                    <a:bodyPr/>
                    <a:lstStyle/>
                    <a:p>
                      <a:r>
                        <a:rPr lang="en-CA" sz="1800" dirty="0" smtClean="0"/>
                        <a:t>6</a:t>
                      </a:r>
                      <a:endParaRPr lang="en-CA" sz="1800" dirty="0"/>
                    </a:p>
                  </a:txBody>
                  <a:tcPr marT="45712" marB="45712"/>
                </a:tc>
                <a:tc>
                  <a:txBody>
                    <a:bodyPr/>
                    <a:lstStyle/>
                    <a:p>
                      <a:r>
                        <a:rPr lang="en-CA" sz="1800" dirty="0" smtClean="0"/>
                        <a:t>86.42</a:t>
                      </a:r>
                      <a:endParaRPr lang="en-CA" sz="1800" dirty="0"/>
                    </a:p>
                  </a:txBody>
                  <a:tcPr marT="45712" marB="45712"/>
                </a:tc>
                <a:tc>
                  <a:txBody>
                    <a:bodyPr/>
                    <a:lstStyle/>
                    <a:p>
                      <a:r>
                        <a:rPr lang="en-CA" sz="1800" dirty="0" smtClean="0"/>
                        <a:t>65.90</a:t>
                      </a:r>
                      <a:endParaRPr lang="en-CA" sz="1800" dirty="0"/>
                    </a:p>
                  </a:txBody>
                  <a:tcPr marT="45712" marB="45712"/>
                </a:tc>
                <a:tc>
                  <a:txBody>
                    <a:bodyPr/>
                    <a:lstStyle/>
                    <a:p>
                      <a:r>
                        <a:rPr lang="en-CA" sz="1800" dirty="0" smtClean="0"/>
                        <a:t>81.20</a:t>
                      </a:r>
                      <a:endParaRPr lang="en-CA" sz="1800" dirty="0"/>
                    </a:p>
                  </a:txBody>
                  <a:tcPr marT="45712" marB="45712"/>
                </a:tc>
              </a:tr>
              <a:tr h="370778">
                <a:tc>
                  <a:txBody>
                    <a:bodyPr/>
                    <a:lstStyle/>
                    <a:p>
                      <a:r>
                        <a:rPr lang="en-CA" sz="1800" dirty="0" smtClean="0"/>
                        <a:t>7</a:t>
                      </a:r>
                      <a:endParaRPr lang="en-CA" sz="1800" dirty="0"/>
                    </a:p>
                  </a:txBody>
                  <a:tcPr marT="45712" marB="45712"/>
                </a:tc>
                <a:tc>
                  <a:txBody>
                    <a:bodyPr/>
                    <a:lstStyle/>
                    <a:p>
                      <a:r>
                        <a:rPr lang="en-CA" sz="1800" dirty="0" smtClean="0"/>
                        <a:t>85.91</a:t>
                      </a:r>
                      <a:endParaRPr lang="en-CA" sz="1800" dirty="0"/>
                    </a:p>
                  </a:txBody>
                  <a:tcPr marT="45712" marB="45712"/>
                </a:tc>
                <a:tc>
                  <a:txBody>
                    <a:bodyPr/>
                    <a:lstStyle/>
                    <a:p>
                      <a:r>
                        <a:rPr lang="en-CA" sz="1800" dirty="0" smtClean="0"/>
                        <a:t>76.25</a:t>
                      </a:r>
                      <a:endParaRPr lang="en-CA" sz="1800" dirty="0"/>
                    </a:p>
                  </a:txBody>
                  <a:tcPr marT="45712" marB="45712"/>
                </a:tc>
                <a:tc>
                  <a:txBody>
                    <a:bodyPr/>
                    <a:lstStyle/>
                    <a:p>
                      <a:r>
                        <a:rPr lang="en-CA" sz="1800" dirty="0" smtClean="0"/>
                        <a:t>86.38</a:t>
                      </a:r>
                      <a:endParaRPr lang="en-CA" sz="1800" dirty="0"/>
                    </a:p>
                  </a:txBody>
                  <a:tcPr marT="45712" marB="45712"/>
                </a:tc>
              </a:tr>
              <a:tr h="370778">
                <a:tc>
                  <a:txBody>
                    <a:bodyPr/>
                    <a:lstStyle/>
                    <a:p>
                      <a:r>
                        <a:rPr lang="en-CA" sz="1800" dirty="0" smtClean="0"/>
                        <a:t>8</a:t>
                      </a:r>
                      <a:endParaRPr lang="en-CA" sz="1800" dirty="0"/>
                    </a:p>
                  </a:txBody>
                  <a:tcPr marT="45712" marB="45712"/>
                </a:tc>
                <a:tc>
                  <a:txBody>
                    <a:bodyPr/>
                    <a:lstStyle/>
                    <a:p>
                      <a:r>
                        <a:rPr lang="en-CA" sz="1800" dirty="0" smtClean="0"/>
                        <a:t>86.10</a:t>
                      </a:r>
                      <a:endParaRPr lang="en-CA" sz="1800" dirty="0"/>
                    </a:p>
                  </a:txBody>
                  <a:tcPr marT="45712" marB="45712"/>
                </a:tc>
                <a:tc>
                  <a:txBody>
                    <a:bodyPr/>
                    <a:lstStyle/>
                    <a:p>
                      <a:r>
                        <a:rPr lang="en-CA" sz="1800" dirty="0" smtClean="0"/>
                        <a:t>75.10</a:t>
                      </a:r>
                      <a:endParaRPr lang="en-CA" sz="1800" dirty="0"/>
                    </a:p>
                  </a:txBody>
                  <a:tcPr marT="45712" marB="45712"/>
                </a:tc>
                <a:tc>
                  <a:txBody>
                    <a:bodyPr/>
                    <a:lstStyle/>
                    <a:p>
                      <a:r>
                        <a:rPr lang="en-CA" sz="1800" dirty="0" smtClean="0"/>
                        <a:t>86.75</a:t>
                      </a:r>
                      <a:endParaRPr lang="en-CA" sz="1800" dirty="0"/>
                    </a:p>
                  </a:txBody>
                  <a:tcPr marT="45712" marB="45712"/>
                </a:tc>
              </a:tr>
              <a:tr h="370778">
                <a:tc>
                  <a:txBody>
                    <a:bodyPr/>
                    <a:lstStyle/>
                    <a:p>
                      <a:r>
                        <a:rPr lang="en-CA" sz="1800" dirty="0" smtClean="0"/>
                        <a:t>9</a:t>
                      </a:r>
                      <a:endParaRPr lang="en-CA" sz="1800" dirty="0"/>
                    </a:p>
                  </a:txBody>
                  <a:tcPr marT="45712" marB="45712"/>
                </a:tc>
                <a:tc>
                  <a:txBody>
                    <a:bodyPr/>
                    <a:lstStyle/>
                    <a:p>
                      <a:r>
                        <a:rPr lang="en-CA" sz="1800" dirty="0" smtClean="0"/>
                        <a:t>85.95</a:t>
                      </a:r>
                      <a:endParaRPr lang="en-CA" sz="1800" dirty="0"/>
                    </a:p>
                  </a:txBody>
                  <a:tcPr marT="45712" marB="45712"/>
                </a:tc>
                <a:tc>
                  <a:txBody>
                    <a:bodyPr/>
                    <a:lstStyle/>
                    <a:p>
                      <a:r>
                        <a:rPr lang="en-CA" sz="1800" dirty="0" smtClean="0"/>
                        <a:t>70.50</a:t>
                      </a:r>
                      <a:endParaRPr lang="en-CA" sz="1800" dirty="0"/>
                    </a:p>
                  </a:txBody>
                  <a:tcPr marT="45712" marB="45712"/>
                </a:tc>
                <a:tc>
                  <a:txBody>
                    <a:bodyPr/>
                    <a:lstStyle/>
                    <a:p>
                      <a:r>
                        <a:rPr lang="en-CA" sz="1800" dirty="0" smtClean="0"/>
                        <a:t>88.03</a:t>
                      </a:r>
                      <a:endParaRPr lang="en-CA" sz="1800" dirty="0"/>
                    </a:p>
                  </a:txBody>
                  <a:tcPr marT="45712" marB="45712"/>
                </a:tc>
              </a:tr>
              <a:tr h="370778">
                <a:tc>
                  <a:txBody>
                    <a:bodyPr/>
                    <a:lstStyle/>
                    <a:p>
                      <a:r>
                        <a:rPr lang="en-CA" sz="1800" dirty="0" smtClean="0"/>
                        <a:t>19</a:t>
                      </a:r>
                      <a:endParaRPr lang="en-CA" sz="1800" dirty="0"/>
                    </a:p>
                  </a:txBody>
                  <a:tcPr marT="45712" marB="45712"/>
                </a:tc>
                <a:tc>
                  <a:txBody>
                    <a:bodyPr/>
                    <a:lstStyle/>
                    <a:p>
                      <a:r>
                        <a:rPr lang="en-CA" sz="1800" dirty="0" smtClean="0"/>
                        <a:t>86.12</a:t>
                      </a:r>
                      <a:endParaRPr lang="en-CA" sz="1800" dirty="0"/>
                    </a:p>
                  </a:txBody>
                  <a:tcPr marT="45712" marB="45712"/>
                </a:tc>
                <a:tc>
                  <a:txBody>
                    <a:bodyPr/>
                    <a:lstStyle/>
                    <a:p>
                      <a:r>
                        <a:rPr lang="en-CA" sz="1800" dirty="0" smtClean="0"/>
                        <a:t>73.95</a:t>
                      </a:r>
                      <a:endParaRPr lang="en-CA" sz="1800" dirty="0"/>
                    </a:p>
                  </a:txBody>
                  <a:tcPr marT="45712" marB="45712"/>
                </a:tc>
                <a:tc>
                  <a:txBody>
                    <a:bodyPr/>
                    <a:lstStyle/>
                    <a:p>
                      <a:r>
                        <a:rPr lang="en-CA" sz="1800" dirty="0" smtClean="0"/>
                        <a:t>87.18</a:t>
                      </a:r>
                      <a:endParaRPr lang="en-CA" sz="1800" dirty="0"/>
                    </a:p>
                  </a:txBody>
                  <a:tcPr marT="45712" marB="45712"/>
                </a:tc>
              </a:tr>
            </a:tbl>
          </a:graphicData>
        </a:graphic>
      </p:graphicFrame>
      <p:graphicFrame>
        <p:nvGraphicFramePr>
          <p:cNvPr id="8" name="Content Placeholder 7"/>
          <p:cNvGraphicFramePr>
            <a:graphicFrameLocks noGrp="1"/>
          </p:cNvGraphicFramePr>
          <p:nvPr>
            <p:ph sz="half" idx="2"/>
          </p:nvPr>
        </p:nvGraphicFramePr>
        <p:xfrm>
          <a:off x="4572000" y="1433513"/>
          <a:ext cx="4038600" cy="4597400"/>
        </p:xfrm>
        <a:graphic>
          <a:graphicData uri="http://schemas.openxmlformats.org/drawingml/2006/table">
            <a:tbl>
              <a:tblPr firstRow="1" bandRow="1">
                <a:tableStyleId>{5C22544A-7EE6-4342-B048-85BDC9FD1C3A}</a:tableStyleId>
              </a:tblPr>
              <a:tblGrid>
                <a:gridCol w="1009650"/>
                <a:gridCol w="1009650"/>
                <a:gridCol w="1009650"/>
                <a:gridCol w="1009650"/>
              </a:tblGrid>
              <a:tr h="370840">
                <a:tc>
                  <a:txBody>
                    <a:bodyPr/>
                    <a:lstStyle/>
                    <a:p>
                      <a:r>
                        <a:rPr lang="en-CA" sz="1600" dirty="0" smtClean="0"/>
                        <a:t>Domain</a:t>
                      </a:r>
                      <a:endParaRPr lang="en-CA" sz="1600" dirty="0"/>
                    </a:p>
                  </a:txBody>
                  <a:tcPr/>
                </a:tc>
                <a:tc>
                  <a:txBody>
                    <a:bodyPr/>
                    <a:lstStyle/>
                    <a:p>
                      <a:pPr algn="ctr"/>
                      <a:r>
                        <a:rPr lang="en-CA" sz="1400" dirty="0" smtClean="0"/>
                        <a:t>Classifier </a:t>
                      </a:r>
                      <a:r>
                        <a:rPr lang="en-CA" sz="1400" dirty="0" err="1" smtClean="0"/>
                        <a:t>fA</a:t>
                      </a:r>
                      <a:endParaRPr lang="en-CA" sz="1400" dirty="0"/>
                    </a:p>
                  </a:txBody>
                  <a:tcPr/>
                </a:tc>
                <a:tc>
                  <a:txBody>
                    <a:bodyPr/>
                    <a:lstStyle/>
                    <a:p>
                      <a:pPr algn="ctr"/>
                      <a:r>
                        <a:rPr lang="en-CA" sz="1400" dirty="0" smtClean="0"/>
                        <a:t>Classifier </a:t>
                      </a:r>
                      <a:r>
                        <a:rPr lang="en-CA" sz="1400" dirty="0" err="1" smtClean="0"/>
                        <a:t>fB</a:t>
                      </a:r>
                      <a:endParaRPr lang="en-CA" sz="1400" dirty="0"/>
                    </a:p>
                  </a:txBody>
                  <a:tcPr/>
                </a:tc>
                <a:tc>
                  <a:txBody>
                    <a:bodyPr/>
                    <a:lstStyle/>
                    <a:p>
                      <a:pPr algn="ctr"/>
                      <a:r>
                        <a:rPr lang="en-CA" sz="1400" dirty="0" smtClean="0"/>
                        <a:t>Classifier </a:t>
                      </a:r>
                      <a:r>
                        <a:rPr lang="en-CA" sz="1400" dirty="0" err="1" smtClean="0"/>
                        <a:t>fC</a:t>
                      </a:r>
                      <a:endParaRPr lang="en-CA" sz="1400" dirty="0"/>
                    </a:p>
                  </a:txBody>
                  <a:tcPr/>
                </a:tc>
              </a:tr>
              <a:tr h="370840">
                <a:tc>
                  <a:txBody>
                    <a:bodyPr/>
                    <a:lstStyle/>
                    <a:p>
                      <a:r>
                        <a:rPr lang="en-CA" dirty="0" smtClean="0"/>
                        <a:t>1</a:t>
                      </a:r>
                      <a:endParaRPr lang="en-CA" dirty="0"/>
                    </a:p>
                  </a:txBody>
                  <a:tcPr/>
                </a:tc>
                <a:tc>
                  <a:txBody>
                    <a:bodyPr/>
                    <a:lstStyle/>
                    <a:p>
                      <a:r>
                        <a:rPr lang="en-CA" dirty="0" smtClean="0"/>
                        <a:t>1</a:t>
                      </a:r>
                      <a:endParaRPr lang="en-CA" dirty="0"/>
                    </a:p>
                  </a:txBody>
                  <a:tcPr/>
                </a:tc>
                <a:tc>
                  <a:txBody>
                    <a:bodyPr/>
                    <a:lstStyle/>
                    <a:p>
                      <a:r>
                        <a:rPr lang="en-CA" dirty="0" smtClean="0"/>
                        <a:t>3</a:t>
                      </a:r>
                      <a:endParaRPr lang="en-CA" dirty="0"/>
                    </a:p>
                  </a:txBody>
                  <a:tcPr/>
                </a:tc>
                <a:tc>
                  <a:txBody>
                    <a:bodyPr/>
                    <a:lstStyle/>
                    <a:p>
                      <a:r>
                        <a:rPr lang="en-CA" dirty="0" smtClean="0"/>
                        <a:t>2</a:t>
                      </a:r>
                      <a:endParaRPr lang="en-CA" dirty="0"/>
                    </a:p>
                  </a:txBody>
                  <a:tcPr/>
                </a:tc>
              </a:tr>
              <a:tr h="370840">
                <a:tc>
                  <a:txBody>
                    <a:bodyPr/>
                    <a:lstStyle/>
                    <a:p>
                      <a:r>
                        <a:rPr lang="en-CA" dirty="0" smtClean="0"/>
                        <a:t>2</a:t>
                      </a:r>
                      <a:endParaRPr lang="en-CA" dirty="0"/>
                    </a:p>
                  </a:txBody>
                  <a:tcPr/>
                </a:tc>
                <a:tc>
                  <a:txBody>
                    <a:bodyPr/>
                    <a:lstStyle/>
                    <a:p>
                      <a:r>
                        <a:rPr lang="en-CA" dirty="0" smtClean="0"/>
                        <a:t>1.5</a:t>
                      </a:r>
                      <a:endParaRPr lang="en-CA" dirty="0"/>
                    </a:p>
                  </a:txBody>
                  <a:tcPr/>
                </a:tc>
                <a:tc>
                  <a:txBody>
                    <a:bodyPr/>
                    <a:lstStyle/>
                    <a:p>
                      <a:r>
                        <a:rPr lang="en-CA" dirty="0" smtClean="0"/>
                        <a:t>3</a:t>
                      </a:r>
                      <a:endParaRPr lang="en-CA" dirty="0"/>
                    </a:p>
                  </a:txBody>
                  <a:tcPr/>
                </a:tc>
                <a:tc>
                  <a:txBody>
                    <a:bodyPr/>
                    <a:lstStyle/>
                    <a:p>
                      <a:r>
                        <a:rPr lang="en-CA" dirty="0" smtClean="0"/>
                        <a:t>1.5</a:t>
                      </a:r>
                      <a:endParaRPr lang="en-CA" dirty="0"/>
                    </a:p>
                  </a:txBody>
                  <a:tcPr/>
                </a:tc>
              </a:tr>
              <a:tr h="370840">
                <a:tc>
                  <a:txBody>
                    <a:bodyPr/>
                    <a:lstStyle/>
                    <a:p>
                      <a:r>
                        <a:rPr lang="en-CA" dirty="0" smtClean="0"/>
                        <a:t>3</a:t>
                      </a:r>
                      <a:endParaRPr lang="en-CA" dirty="0"/>
                    </a:p>
                  </a:txBody>
                  <a:tcPr/>
                </a:tc>
                <a:tc>
                  <a:txBody>
                    <a:bodyPr/>
                    <a:lstStyle/>
                    <a:p>
                      <a:r>
                        <a:rPr lang="en-CA" dirty="0" smtClean="0"/>
                        <a:t>1</a:t>
                      </a:r>
                      <a:endParaRPr lang="en-CA" dirty="0"/>
                    </a:p>
                  </a:txBody>
                  <a:tcPr/>
                </a:tc>
                <a:tc>
                  <a:txBody>
                    <a:bodyPr/>
                    <a:lstStyle/>
                    <a:p>
                      <a:r>
                        <a:rPr lang="en-CA" dirty="0" smtClean="0"/>
                        <a:t>3</a:t>
                      </a:r>
                      <a:endParaRPr lang="en-CA" dirty="0"/>
                    </a:p>
                  </a:txBody>
                  <a:tcPr/>
                </a:tc>
                <a:tc>
                  <a:txBody>
                    <a:bodyPr/>
                    <a:lstStyle/>
                    <a:p>
                      <a:r>
                        <a:rPr lang="en-CA" dirty="0" smtClean="0"/>
                        <a:t>2</a:t>
                      </a:r>
                      <a:endParaRPr lang="en-CA" dirty="0"/>
                    </a:p>
                  </a:txBody>
                  <a:tcPr/>
                </a:tc>
              </a:tr>
              <a:tr h="370840">
                <a:tc>
                  <a:txBody>
                    <a:bodyPr/>
                    <a:lstStyle/>
                    <a:p>
                      <a:r>
                        <a:rPr lang="en-CA" dirty="0" smtClean="0"/>
                        <a:t>4</a:t>
                      </a:r>
                      <a:endParaRPr lang="en-CA" dirty="0"/>
                    </a:p>
                  </a:txBody>
                  <a:tcPr/>
                </a:tc>
                <a:tc>
                  <a:txBody>
                    <a:bodyPr/>
                    <a:lstStyle/>
                    <a:p>
                      <a:r>
                        <a:rPr lang="en-CA" dirty="0" smtClean="0"/>
                        <a:t>1</a:t>
                      </a:r>
                      <a:endParaRPr lang="en-CA" dirty="0"/>
                    </a:p>
                  </a:txBody>
                  <a:tcPr/>
                </a:tc>
                <a:tc>
                  <a:txBody>
                    <a:bodyPr/>
                    <a:lstStyle/>
                    <a:p>
                      <a:r>
                        <a:rPr lang="en-CA" dirty="0" smtClean="0"/>
                        <a:t>3</a:t>
                      </a:r>
                      <a:endParaRPr lang="en-CA" dirty="0"/>
                    </a:p>
                  </a:txBody>
                  <a:tcPr/>
                </a:tc>
                <a:tc>
                  <a:txBody>
                    <a:bodyPr/>
                    <a:lstStyle/>
                    <a:p>
                      <a:r>
                        <a:rPr lang="en-CA" dirty="0" smtClean="0"/>
                        <a:t>2</a:t>
                      </a:r>
                      <a:endParaRPr lang="en-CA" dirty="0"/>
                    </a:p>
                  </a:txBody>
                  <a:tcPr/>
                </a:tc>
              </a:tr>
              <a:tr h="370840">
                <a:tc>
                  <a:txBody>
                    <a:bodyPr/>
                    <a:lstStyle/>
                    <a:p>
                      <a:r>
                        <a:rPr lang="en-CA" dirty="0" smtClean="0"/>
                        <a:t>5</a:t>
                      </a:r>
                      <a:endParaRPr lang="en-CA" dirty="0"/>
                    </a:p>
                  </a:txBody>
                  <a:tcPr/>
                </a:tc>
                <a:tc>
                  <a:txBody>
                    <a:bodyPr/>
                    <a:lstStyle/>
                    <a:p>
                      <a:r>
                        <a:rPr lang="en-CA" dirty="0" smtClean="0"/>
                        <a:t>2</a:t>
                      </a:r>
                      <a:endParaRPr lang="en-CA" dirty="0"/>
                    </a:p>
                  </a:txBody>
                  <a:tcPr/>
                </a:tc>
                <a:tc>
                  <a:txBody>
                    <a:bodyPr/>
                    <a:lstStyle/>
                    <a:p>
                      <a:r>
                        <a:rPr lang="en-CA" dirty="0" smtClean="0"/>
                        <a:t>3</a:t>
                      </a:r>
                      <a:endParaRPr lang="en-CA" dirty="0"/>
                    </a:p>
                  </a:txBody>
                  <a:tcPr/>
                </a:tc>
                <a:tc>
                  <a:txBody>
                    <a:bodyPr/>
                    <a:lstStyle/>
                    <a:p>
                      <a:r>
                        <a:rPr lang="en-CA" dirty="0" smtClean="0"/>
                        <a:t>1</a:t>
                      </a:r>
                      <a:endParaRPr lang="en-CA" dirty="0"/>
                    </a:p>
                  </a:txBody>
                  <a:tcPr/>
                </a:tc>
              </a:tr>
              <a:tr h="370840">
                <a:tc>
                  <a:txBody>
                    <a:bodyPr/>
                    <a:lstStyle/>
                    <a:p>
                      <a:r>
                        <a:rPr lang="en-CA" dirty="0" smtClean="0"/>
                        <a:t>6</a:t>
                      </a:r>
                      <a:endParaRPr lang="en-CA" dirty="0"/>
                    </a:p>
                  </a:txBody>
                  <a:tcPr/>
                </a:tc>
                <a:tc>
                  <a:txBody>
                    <a:bodyPr/>
                    <a:lstStyle/>
                    <a:p>
                      <a:r>
                        <a:rPr lang="en-CA" dirty="0" smtClean="0"/>
                        <a:t>1</a:t>
                      </a:r>
                      <a:endParaRPr lang="en-CA" dirty="0"/>
                    </a:p>
                  </a:txBody>
                  <a:tcPr/>
                </a:tc>
                <a:tc>
                  <a:txBody>
                    <a:bodyPr/>
                    <a:lstStyle/>
                    <a:p>
                      <a:r>
                        <a:rPr lang="en-CA" dirty="0" smtClean="0"/>
                        <a:t>3</a:t>
                      </a:r>
                      <a:endParaRPr lang="en-CA" dirty="0"/>
                    </a:p>
                  </a:txBody>
                  <a:tcPr/>
                </a:tc>
                <a:tc>
                  <a:txBody>
                    <a:bodyPr/>
                    <a:lstStyle/>
                    <a:p>
                      <a:r>
                        <a:rPr lang="en-CA" dirty="0" smtClean="0"/>
                        <a:t>2</a:t>
                      </a:r>
                      <a:endParaRPr lang="en-CA" dirty="0"/>
                    </a:p>
                  </a:txBody>
                  <a:tcPr/>
                </a:tc>
              </a:tr>
              <a:tr h="370840">
                <a:tc>
                  <a:txBody>
                    <a:bodyPr/>
                    <a:lstStyle/>
                    <a:p>
                      <a:r>
                        <a:rPr lang="en-CA" dirty="0" smtClean="0"/>
                        <a:t>7</a:t>
                      </a:r>
                      <a:endParaRPr lang="en-CA" dirty="0"/>
                    </a:p>
                  </a:txBody>
                  <a:tcPr/>
                </a:tc>
                <a:tc>
                  <a:txBody>
                    <a:bodyPr/>
                    <a:lstStyle/>
                    <a:p>
                      <a:r>
                        <a:rPr lang="en-CA" dirty="0" smtClean="0"/>
                        <a:t>2</a:t>
                      </a:r>
                      <a:endParaRPr lang="en-CA" dirty="0"/>
                    </a:p>
                  </a:txBody>
                  <a:tcPr/>
                </a:tc>
                <a:tc>
                  <a:txBody>
                    <a:bodyPr/>
                    <a:lstStyle/>
                    <a:p>
                      <a:r>
                        <a:rPr lang="en-CA" dirty="0" smtClean="0"/>
                        <a:t>3</a:t>
                      </a:r>
                      <a:endParaRPr lang="en-CA" dirty="0"/>
                    </a:p>
                  </a:txBody>
                  <a:tcPr/>
                </a:tc>
                <a:tc>
                  <a:txBody>
                    <a:bodyPr/>
                    <a:lstStyle/>
                    <a:p>
                      <a:r>
                        <a:rPr lang="en-CA" dirty="0" smtClean="0"/>
                        <a:t>1</a:t>
                      </a:r>
                      <a:endParaRPr lang="en-CA" dirty="0"/>
                    </a:p>
                  </a:txBody>
                  <a:tcPr/>
                </a:tc>
              </a:tr>
              <a:tr h="370840">
                <a:tc>
                  <a:txBody>
                    <a:bodyPr/>
                    <a:lstStyle/>
                    <a:p>
                      <a:r>
                        <a:rPr lang="en-CA" dirty="0" smtClean="0"/>
                        <a:t>8</a:t>
                      </a:r>
                      <a:endParaRPr lang="en-CA" dirty="0"/>
                    </a:p>
                  </a:txBody>
                  <a:tcPr/>
                </a:tc>
                <a:tc>
                  <a:txBody>
                    <a:bodyPr/>
                    <a:lstStyle/>
                    <a:p>
                      <a:r>
                        <a:rPr lang="en-CA" dirty="0" smtClean="0"/>
                        <a:t>2</a:t>
                      </a:r>
                      <a:endParaRPr lang="en-CA" dirty="0"/>
                    </a:p>
                  </a:txBody>
                  <a:tcPr/>
                </a:tc>
                <a:tc>
                  <a:txBody>
                    <a:bodyPr/>
                    <a:lstStyle/>
                    <a:p>
                      <a:r>
                        <a:rPr lang="en-CA" dirty="0" smtClean="0"/>
                        <a:t>3</a:t>
                      </a:r>
                      <a:endParaRPr lang="en-CA" dirty="0"/>
                    </a:p>
                  </a:txBody>
                  <a:tcPr/>
                </a:tc>
                <a:tc>
                  <a:txBody>
                    <a:bodyPr/>
                    <a:lstStyle/>
                    <a:p>
                      <a:r>
                        <a:rPr lang="en-CA" dirty="0" smtClean="0"/>
                        <a:t>1</a:t>
                      </a:r>
                      <a:endParaRPr lang="en-CA" dirty="0"/>
                    </a:p>
                  </a:txBody>
                  <a:tcPr/>
                </a:tc>
              </a:tr>
              <a:tr h="370840">
                <a:tc>
                  <a:txBody>
                    <a:bodyPr/>
                    <a:lstStyle/>
                    <a:p>
                      <a:r>
                        <a:rPr lang="en-CA" dirty="0" smtClean="0"/>
                        <a:t>9</a:t>
                      </a:r>
                      <a:endParaRPr lang="en-CA" dirty="0"/>
                    </a:p>
                  </a:txBody>
                  <a:tcPr/>
                </a:tc>
                <a:tc>
                  <a:txBody>
                    <a:bodyPr/>
                    <a:lstStyle/>
                    <a:p>
                      <a:r>
                        <a:rPr lang="en-CA" dirty="0" smtClean="0"/>
                        <a:t>2</a:t>
                      </a:r>
                      <a:endParaRPr lang="en-CA" dirty="0"/>
                    </a:p>
                  </a:txBody>
                  <a:tcPr/>
                </a:tc>
                <a:tc>
                  <a:txBody>
                    <a:bodyPr/>
                    <a:lstStyle/>
                    <a:p>
                      <a:r>
                        <a:rPr lang="en-CA" dirty="0" smtClean="0"/>
                        <a:t>3</a:t>
                      </a:r>
                      <a:endParaRPr lang="en-CA" dirty="0"/>
                    </a:p>
                  </a:txBody>
                  <a:tcPr/>
                </a:tc>
                <a:tc>
                  <a:txBody>
                    <a:bodyPr/>
                    <a:lstStyle/>
                    <a:p>
                      <a:r>
                        <a:rPr lang="en-CA" dirty="0" smtClean="0"/>
                        <a:t>1</a:t>
                      </a:r>
                      <a:endParaRPr lang="en-CA" dirty="0"/>
                    </a:p>
                  </a:txBody>
                  <a:tcPr/>
                </a:tc>
              </a:tr>
              <a:tr h="370840">
                <a:tc>
                  <a:txBody>
                    <a:bodyPr/>
                    <a:lstStyle/>
                    <a:p>
                      <a:r>
                        <a:rPr lang="en-CA" dirty="0" smtClean="0"/>
                        <a:t>10</a:t>
                      </a:r>
                      <a:endParaRPr lang="en-CA" dirty="0"/>
                    </a:p>
                  </a:txBody>
                  <a:tcPr/>
                </a:tc>
                <a:tc>
                  <a:txBody>
                    <a:bodyPr/>
                    <a:lstStyle/>
                    <a:p>
                      <a:r>
                        <a:rPr lang="en-CA" dirty="0" smtClean="0"/>
                        <a:t>2</a:t>
                      </a:r>
                      <a:endParaRPr lang="en-CA" dirty="0"/>
                    </a:p>
                  </a:txBody>
                  <a:tcPr/>
                </a:tc>
                <a:tc>
                  <a:txBody>
                    <a:bodyPr/>
                    <a:lstStyle/>
                    <a:p>
                      <a:r>
                        <a:rPr lang="en-CA" dirty="0" smtClean="0"/>
                        <a:t>3</a:t>
                      </a:r>
                      <a:endParaRPr lang="en-CA" dirty="0"/>
                    </a:p>
                  </a:txBody>
                  <a:tcPr/>
                </a:tc>
                <a:tc>
                  <a:txBody>
                    <a:bodyPr/>
                    <a:lstStyle/>
                    <a:p>
                      <a:r>
                        <a:rPr lang="en-CA" dirty="0" smtClean="0"/>
                        <a:t>1</a:t>
                      </a:r>
                      <a:endParaRPr lang="en-CA" dirty="0"/>
                    </a:p>
                  </a:txBody>
                  <a:tcPr/>
                </a:tc>
              </a:tr>
              <a:tr h="370840">
                <a:tc>
                  <a:txBody>
                    <a:bodyPr/>
                    <a:lstStyle/>
                    <a:p>
                      <a:r>
                        <a:rPr lang="en-CA" dirty="0" smtClean="0"/>
                        <a:t>R </a:t>
                      </a:r>
                      <a:r>
                        <a:rPr lang="en-CA" baseline="-25000" dirty="0" smtClean="0"/>
                        <a:t>.j</a:t>
                      </a:r>
                      <a:endParaRPr lang="en-CA" baseline="-25000" dirty="0"/>
                    </a:p>
                  </a:txBody>
                  <a:tcPr/>
                </a:tc>
                <a:tc>
                  <a:txBody>
                    <a:bodyPr/>
                    <a:lstStyle/>
                    <a:p>
                      <a:r>
                        <a:rPr lang="en-CA" dirty="0" smtClean="0"/>
                        <a:t>15.5</a:t>
                      </a:r>
                      <a:endParaRPr lang="en-CA" dirty="0"/>
                    </a:p>
                  </a:txBody>
                  <a:tcPr/>
                </a:tc>
                <a:tc>
                  <a:txBody>
                    <a:bodyPr/>
                    <a:lstStyle/>
                    <a:p>
                      <a:r>
                        <a:rPr lang="en-CA" dirty="0" smtClean="0"/>
                        <a:t>30</a:t>
                      </a:r>
                      <a:endParaRPr lang="en-CA" dirty="0"/>
                    </a:p>
                  </a:txBody>
                  <a:tcPr/>
                </a:tc>
                <a:tc>
                  <a:txBody>
                    <a:bodyPr/>
                    <a:lstStyle/>
                    <a:p>
                      <a:r>
                        <a:rPr lang="en-CA" dirty="0" smtClean="0"/>
                        <a:t>14.5</a:t>
                      </a:r>
                      <a:endParaRPr lang="en-CA" dirty="0"/>
                    </a:p>
                  </a:txBody>
                  <a:tcPr/>
                </a:tc>
              </a:tr>
            </a:tbl>
          </a:graphicData>
        </a:graphic>
      </p:graphicFrame>
      <p:sp>
        <p:nvSpPr>
          <p:cNvPr id="4" name="Slide Number Placeholder 3"/>
          <p:cNvSpPr>
            <a:spLocks noGrp="1"/>
          </p:cNvSpPr>
          <p:nvPr>
            <p:ph type="sldNum" sz="quarter" idx="12"/>
          </p:nvPr>
        </p:nvSpPr>
        <p:spPr/>
        <p:txBody>
          <a:bodyPr/>
          <a:lstStyle/>
          <a:p>
            <a:pPr>
              <a:defRPr/>
            </a:pPr>
            <a:fld id="{6113564D-A88F-4C2C-81AD-8008782D48CC}" type="slidenum">
              <a:rPr lang="en-CA" smtClean="0"/>
              <a:pPr>
                <a:defRPr/>
              </a:pPr>
              <a:t>50</a:t>
            </a:fld>
            <a:endParaRPr lang="en-CA"/>
          </a:p>
        </p:txBody>
      </p:sp>
      <p:sp>
        <p:nvSpPr>
          <p:cNvPr id="9" name="TextBox 8"/>
          <p:cNvSpPr txBox="1">
            <a:spLocks noRot="1" noChangeAspect="1" noMove="1" noResize="1" noEditPoints="1" noAdjustHandles="1" noChangeArrowheads="1" noChangeShapeType="1" noTextEdit="1"/>
          </p:cNvSpPr>
          <p:nvPr/>
        </p:nvSpPr>
        <p:spPr>
          <a:xfrm>
            <a:off x="251519" y="6043068"/>
            <a:ext cx="8824852" cy="798232"/>
          </a:xfrm>
          <a:prstGeom prst="rect">
            <a:avLst/>
          </a:prstGeom>
          <a:blipFill rotWithShape="1">
            <a:blip r:embed="rId2"/>
            <a:stretch>
              <a:fillRect l="-552" t="-48092" r="-345" b="-39695"/>
            </a:stretch>
          </a:blipFill>
        </p:spPr>
        <p:txBody>
          <a:bodyPr/>
          <a:lstStyle/>
          <a:p>
            <a:pPr>
              <a:defRPr/>
            </a:pPr>
            <a:r>
              <a:rPr lang="en-CA">
                <a:noFill/>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r>
              <a:rPr lang="en-CA" dirty="0" smtClean="0"/>
              <a:t>The </a:t>
            </a:r>
            <a:r>
              <a:rPr lang="en-CA" dirty="0" err="1" smtClean="0"/>
              <a:t>Nemenyi</a:t>
            </a:r>
            <a:r>
              <a:rPr lang="en-CA" dirty="0" smtClean="0"/>
              <a:t> test</a:t>
            </a:r>
            <a:endParaRPr lang="en-CA"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95536" y="1484784"/>
                <a:ext cx="8229600" cy="4389437"/>
              </a:xfrm>
            </p:spPr>
            <p:txBody>
              <a:bodyPr/>
              <a:lstStyle/>
              <a:p>
                <a:r>
                  <a:rPr lang="en-CA" sz="2400" dirty="0" smtClean="0"/>
                  <a:t>If Friedman’s test shows that there is a significant difference among the algorithms being tested, the </a:t>
                </a:r>
                <a:r>
                  <a:rPr lang="en-CA" sz="2400" dirty="0" err="1" smtClean="0"/>
                  <a:t>Nemenyi</a:t>
                </a:r>
                <a:r>
                  <a:rPr lang="en-CA" sz="2400" dirty="0" smtClean="0"/>
                  <a:t> test can be used to pinpoint where that difference lies.</a:t>
                </a:r>
              </a:p>
              <a:p>
                <a:r>
                  <a:rPr lang="en-CA" sz="2400" dirty="0" smtClean="0"/>
                  <a:t> If </a:t>
                </a:r>
                <a:r>
                  <a:rPr lang="en-CA" sz="2400" i="1" dirty="0" err="1" smtClean="0"/>
                  <a:t>R</a:t>
                </a:r>
                <a:r>
                  <a:rPr lang="en-CA" sz="2400" i="1" baseline="-25000" dirty="0" err="1" smtClean="0"/>
                  <a:t>ij</a:t>
                </a:r>
                <a:r>
                  <a:rPr lang="en-CA" sz="2400" dirty="0" smtClean="0"/>
                  <a:t> is the rank of classifier </a:t>
                </a:r>
                <a:r>
                  <a:rPr lang="en-CA" sz="2400" i="1" dirty="0" err="1" smtClean="0"/>
                  <a:t>f</a:t>
                </a:r>
                <a:r>
                  <a:rPr lang="en-CA" sz="2400" i="1" baseline="-25000" dirty="0" err="1" smtClean="0"/>
                  <a:t>j</a:t>
                </a:r>
                <a:r>
                  <a:rPr lang="en-CA" sz="2400" dirty="0" smtClean="0"/>
                  <a:t> on data set </a:t>
                </a:r>
                <a:r>
                  <a:rPr lang="en-CA" sz="2400" i="1" dirty="0" smtClean="0"/>
                  <a:t>S</a:t>
                </a:r>
                <a:r>
                  <a:rPr lang="en-CA" sz="2400" i="1" baseline="-25000" dirty="0" smtClean="0"/>
                  <a:t>i</a:t>
                </a:r>
                <a:r>
                  <a:rPr lang="en-CA" sz="2400" dirty="0" smtClean="0"/>
                  <a:t>, we compute the mean rank of classifier </a:t>
                </a:r>
                <a:r>
                  <a:rPr lang="en-CA" sz="2400" i="1" dirty="0" err="1" smtClean="0"/>
                  <a:t>f</a:t>
                </a:r>
                <a:r>
                  <a:rPr lang="en-CA" sz="2400" i="1" baseline="-25000" dirty="0" err="1" smtClean="0"/>
                  <a:t>j</a:t>
                </a:r>
                <a:r>
                  <a:rPr lang="en-CA" sz="2400" dirty="0" smtClean="0"/>
                  <a:t> on all data sets as:</a:t>
                </a:r>
              </a:p>
              <a:p>
                <a:pPr marL="977900" lvl="3" indent="0">
                  <a:buNone/>
                </a:pPr>
                <a:r>
                  <a:rPr lang="en-CA" sz="2400" dirty="0" smtClean="0"/>
                  <a:t>		</a:t>
                </a:r>
                <a14:m>
                  <m:oMath xmlns:m="http://schemas.openxmlformats.org/officeDocument/2006/math">
                    <m:acc>
                      <m:accPr>
                        <m:chr m:val="̅"/>
                        <m:ctrlPr>
                          <a:rPr lang="en-CA" sz="2400" i="1" smtClean="0">
                            <a:latin typeface="Cambria Math"/>
                          </a:rPr>
                        </m:ctrlPr>
                      </m:accPr>
                      <m:e>
                        <m:r>
                          <a:rPr lang="en-CA" sz="2400" b="0" i="1" smtClean="0">
                            <a:latin typeface="Cambria Math"/>
                          </a:rPr>
                          <m:t>𝑅</m:t>
                        </m:r>
                        <m:r>
                          <a:rPr lang="en-CA" sz="2400" b="0" i="1" baseline="-25000" smtClean="0">
                            <a:latin typeface="Cambria Math"/>
                          </a:rPr>
                          <m:t>.</m:t>
                        </m:r>
                        <m:r>
                          <a:rPr lang="en-CA" sz="2400" b="0" i="1" baseline="-25000" smtClean="0">
                            <a:latin typeface="Cambria Math"/>
                          </a:rPr>
                          <m:t>𝑗</m:t>
                        </m:r>
                      </m:e>
                    </m:acc>
                    <m:r>
                      <a:rPr lang="en-CA" sz="2400" b="0" i="1" smtClean="0">
                        <a:latin typeface="Cambria Math"/>
                      </a:rPr>
                      <m:t>=       </m:t>
                    </m:r>
                    <m:f>
                      <m:fPr>
                        <m:ctrlPr>
                          <a:rPr lang="en-CA" sz="2400" b="0" i="1" smtClean="0">
                            <a:latin typeface="Cambria Math"/>
                          </a:rPr>
                        </m:ctrlPr>
                      </m:fPr>
                      <m:num>
                        <m:r>
                          <a:rPr lang="en-CA" sz="2400" b="0" i="1" smtClean="0">
                            <a:latin typeface="Cambria Math"/>
                          </a:rPr>
                          <m:t>1</m:t>
                        </m:r>
                      </m:num>
                      <m:den>
                        <m:r>
                          <a:rPr lang="en-CA" sz="2400" b="0" i="1" smtClean="0">
                            <a:latin typeface="Cambria Math"/>
                          </a:rPr>
                          <m:t>𝑛</m:t>
                        </m:r>
                      </m:den>
                    </m:f>
                    <m:r>
                      <a:rPr lang="en-CA" sz="2400" b="0" i="1" smtClean="0">
                        <a:latin typeface="Cambria Math"/>
                      </a:rPr>
                      <m:t> </m:t>
                    </m:r>
                    <m:nary>
                      <m:naryPr>
                        <m:chr m:val="∑"/>
                        <m:ctrlPr>
                          <a:rPr lang="en-CA" sz="2400" b="0" i="1" smtClean="0">
                            <a:latin typeface="Cambria Math"/>
                          </a:rPr>
                        </m:ctrlPr>
                      </m:naryPr>
                      <m:sub>
                        <m:r>
                          <m:rPr>
                            <m:brk m:alnAt="23"/>
                          </m:rPr>
                          <a:rPr lang="en-CA" sz="2400" b="0" i="1" smtClean="0">
                            <a:latin typeface="Cambria Math"/>
                          </a:rPr>
                          <m:t>𝑖</m:t>
                        </m:r>
                        <m:r>
                          <a:rPr lang="en-CA" sz="2400" b="0" i="1" smtClean="0">
                            <a:latin typeface="Cambria Math"/>
                          </a:rPr>
                          <m:t>=1</m:t>
                        </m:r>
                      </m:sub>
                      <m:sup>
                        <m:r>
                          <a:rPr lang="en-CA" sz="2400" b="0" i="1" smtClean="0">
                            <a:latin typeface="Cambria Math"/>
                          </a:rPr>
                          <m:t>𝑛</m:t>
                        </m:r>
                      </m:sup>
                      <m:e>
                        <m:r>
                          <a:rPr lang="en-CA" sz="2400" b="0" i="1" smtClean="0">
                            <a:latin typeface="Cambria Math"/>
                          </a:rPr>
                          <m:t>𝑅</m:t>
                        </m:r>
                        <m:r>
                          <a:rPr lang="en-CA" sz="2400" b="0" i="1" baseline="-25000" smtClean="0">
                            <a:latin typeface="Cambria Math"/>
                          </a:rPr>
                          <m:t>𝑖𝑗</m:t>
                        </m:r>
                      </m:e>
                    </m:nary>
                  </m:oMath>
                </a14:m>
                <a:endParaRPr lang="en-CA" sz="2400" b="0" dirty="0" smtClean="0"/>
              </a:p>
              <a:p>
                <a:pPr marL="406400" indent="-342900"/>
                <a:r>
                  <a:rPr lang="en-CA" sz="2400" dirty="0" smtClean="0"/>
                  <a:t>The </a:t>
                </a:r>
                <a:r>
                  <a:rPr lang="en-CA" sz="2400" i="1" dirty="0" err="1" smtClean="0"/>
                  <a:t>q</a:t>
                </a:r>
                <a:r>
                  <a:rPr lang="en-CA" sz="2400" i="1" baseline="-25000" dirty="0" err="1" smtClean="0"/>
                  <a:t>yz</a:t>
                </a:r>
                <a:r>
                  <a:rPr lang="en-CA" sz="2400" dirty="0" smtClean="0"/>
                  <a:t> statistic between classifier </a:t>
                </a:r>
                <a:r>
                  <a:rPr lang="en-CA" sz="2400" dirty="0" err="1" smtClean="0"/>
                  <a:t>f</a:t>
                </a:r>
                <a:r>
                  <a:rPr lang="en-CA" sz="2400" baseline="-25000" dirty="0" err="1" smtClean="0"/>
                  <a:t>y</a:t>
                </a:r>
                <a:r>
                  <a:rPr lang="en-CA" sz="2400" dirty="0" smtClean="0"/>
                  <a:t> and </a:t>
                </a:r>
                <a:r>
                  <a:rPr lang="en-CA" sz="2400" i="1" dirty="0" err="1" smtClean="0"/>
                  <a:t>f</a:t>
                </a:r>
                <a:r>
                  <a:rPr lang="en-CA" sz="2400" i="1" baseline="-25000" dirty="0" err="1" smtClean="0"/>
                  <a:t>z</a:t>
                </a:r>
                <a:r>
                  <a:rPr lang="en-CA" sz="2400" dirty="0" smtClean="0"/>
                  <a:t> is</a:t>
                </a:r>
              </a:p>
              <a:p>
                <a:pPr marL="63500" indent="0">
                  <a:buNone/>
                </a:pPr>
                <a:r>
                  <a:rPr lang="en-CA" sz="2400" b="0" dirty="0" smtClean="0"/>
                  <a:t>                                   </a:t>
                </a:r>
                <a14:m>
                  <m:oMath xmlns:m="http://schemas.openxmlformats.org/officeDocument/2006/math">
                    <m:r>
                      <a:rPr lang="en-CA" sz="2400" b="0" i="1" smtClean="0">
                        <a:latin typeface="Cambria Math"/>
                      </a:rPr>
                      <m:t>𝑞</m:t>
                    </m:r>
                    <m:r>
                      <a:rPr lang="en-CA" sz="2400" b="0" i="1" baseline="-25000" smtClean="0">
                        <a:latin typeface="Cambria Math"/>
                      </a:rPr>
                      <m:t>𝑦𝑧</m:t>
                    </m:r>
                    <m:r>
                      <a:rPr lang="en-CA" sz="2400" b="0" i="1" smtClean="0">
                        <a:latin typeface="Cambria Math"/>
                      </a:rPr>
                      <m:t>= </m:t>
                    </m:r>
                    <m:f>
                      <m:fPr>
                        <m:ctrlPr>
                          <a:rPr lang="en-CA" sz="2400" b="0" i="1" smtClean="0">
                            <a:latin typeface="Cambria Math"/>
                          </a:rPr>
                        </m:ctrlPr>
                      </m:fPr>
                      <m:num>
                        <m:acc>
                          <m:accPr>
                            <m:chr m:val="̅"/>
                            <m:ctrlPr>
                              <a:rPr lang="en-CA" sz="2400" i="1">
                                <a:latin typeface="Cambria Math"/>
                              </a:rPr>
                            </m:ctrlPr>
                          </m:accPr>
                          <m:e>
                            <m:r>
                              <a:rPr lang="en-CA" sz="2400" i="1">
                                <a:latin typeface="Cambria Math"/>
                              </a:rPr>
                              <m:t>𝑅</m:t>
                            </m:r>
                            <m:r>
                              <a:rPr lang="en-CA" sz="2400" b="0" i="1" baseline="-25000" smtClean="0">
                                <a:latin typeface="Cambria Math"/>
                              </a:rPr>
                              <m:t>.</m:t>
                            </m:r>
                            <m:r>
                              <a:rPr lang="en-CA" sz="2400" b="0" i="1" baseline="-25000" smtClean="0">
                                <a:latin typeface="Cambria Math"/>
                              </a:rPr>
                              <m:t>𝑦</m:t>
                            </m:r>
                          </m:e>
                        </m:acc>
                        <m:r>
                          <a:rPr lang="en-CA" sz="2400" b="0" i="1" smtClean="0">
                            <a:latin typeface="Cambria Math"/>
                          </a:rPr>
                          <m:t>−</m:t>
                        </m:r>
                        <m:acc>
                          <m:accPr>
                            <m:chr m:val="̅"/>
                            <m:ctrlPr>
                              <a:rPr lang="en-CA" sz="2400" i="1">
                                <a:latin typeface="Cambria Math"/>
                              </a:rPr>
                            </m:ctrlPr>
                          </m:accPr>
                          <m:e>
                            <m:r>
                              <a:rPr lang="en-CA" sz="2400" i="1">
                                <a:latin typeface="Cambria Math"/>
                              </a:rPr>
                              <m:t>𝑅</m:t>
                            </m:r>
                            <m:r>
                              <a:rPr lang="en-CA" sz="2400" b="0" i="1" baseline="-25000" smtClean="0">
                                <a:latin typeface="Cambria Math"/>
                              </a:rPr>
                              <m:t>.</m:t>
                            </m:r>
                            <m:r>
                              <a:rPr lang="en-CA" sz="2400" b="0" i="1" baseline="-25000" smtClean="0">
                                <a:latin typeface="Cambria Math"/>
                              </a:rPr>
                              <m:t>𝑧</m:t>
                            </m:r>
                          </m:e>
                        </m:acc>
                      </m:num>
                      <m:den>
                        <m:rad>
                          <m:radPr>
                            <m:degHide m:val="on"/>
                            <m:ctrlPr>
                              <a:rPr lang="en-CA" sz="2400" b="0" i="1" smtClean="0">
                                <a:latin typeface="Cambria Math"/>
                              </a:rPr>
                            </m:ctrlPr>
                          </m:radPr>
                          <m:deg/>
                          <m:e>
                            <m:f>
                              <m:fPr>
                                <m:ctrlPr>
                                  <a:rPr lang="en-CA" sz="2400" b="0" i="1" smtClean="0">
                                    <a:latin typeface="Cambria Math"/>
                                  </a:rPr>
                                </m:ctrlPr>
                              </m:fPr>
                              <m:num>
                                <m:r>
                                  <a:rPr lang="en-CA" sz="2400" b="0" i="1" smtClean="0">
                                    <a:latin typeface="Cambria Math"/>
                                  </a:rPr>
                                  <m:t>𝑘</m:t>
                                </m:r>
                                <m:r>
                                  <a:rPr lang="en-CA" sz="2400" b="0" i="1" smtClean="0">
                                    <a:latin typeface="Cambria Math"/>
                                  </a:rPr>
                                  <m:t>(</m:t>
                                </m:r>
                                <m:r>
                                  <a:rPr lang="en-CA" sz="2400" b="0" i="1" smtClean="0">
                                    <a:latin typeface="Cambria Math"/>
                                  </a:rPr>
                                  <m:t>𝑘</m:t>
                                </m:r>
                                <m:r>
                                  <a:rPr lang="en-CA" sz="2400" b="0" i="1" smtClean="0">
                                    <a:latin typeface="Cambria Math"/>
                                  </a:rPr>
                                  <m:t>+1)</m:t>
                                </m:r>
                              </m:num>
                              <m:den>
                                <m:r>
                                  <a:rPr lang="en-CA" sz="2400" b="0" i="1" smtClean="0">
                                    <a:latin typeface="Cambria Math"/>
                                  </a:rPr>
                                  <m:t>6</m:t>
                                </m:r>
                                <m:r>
                                  <a:rPr lang="en-CA" sz="2400" b="0" i="1" smtClean="0">
                                    <a:latin typeface="Cambria Math"/>
                                  </a:rPr>
                                  <m:t>𝑛</m:t>
                                </m:r>
                              </m:den>
                            </m:f>
                          </m:e>
                        </m:rad>
                      </m:den>
                    </m:f>
                  </m:oMath>
                </a14:m>
                <a:r>
                  <a:rPr lang="en-CA" sz="2400" dirty="0" smtClean="0"/>
                  <a:t>    </a:t>
                </a:r>
              </a:p>
              <a:p>
                <a:pPr marL="63500" indent="0">
                  <a:buNone/>
                </a:pPr>
                <a:r>
                  <a:rPr lang="en-CA" sz="1600" dirty="0" smtClean="0"/>
                  <a:t>(n is the number of domains and k, the number of classifiers)</a:t>
                </a:r>
              </a:p>
              <a:p>
                <a:pPr marL="406400" indent="-342900"/>
                <a:r>
                  <a:rPr lang="en-CA" sz="2000" dirty="0" smtClean="0"/>
                  <a:t>All </a:t>
                </a:r>
                <a:r>
                  <a:rPr lang="en-CA" sz="2000" i="1" dirty="0" err="1" smtClean="0"/>
                  <a:t>q</a:t>
                </a:r>
                <a:r>
                  <a:rPr lang="en-CA" sz="2000" i="1" baseline="-25000" dirty="0" err="1" smtClean="0"/>
                  <a:t>yz</a:t>
                </a:r>
                <a:r>
                  <a:rPr lang="en-CA" sz="2000" dirty="0" smtClean="0"/>
                  <a:t> statistics are calculated and those that exceed a critical value </a:t>
                </a:r>
                <a:r>
                  <a:rPr lang="en-CA" sz="2000" i="1" dirty="0" smtClean="0"/>
                  <a:t>q</a:t>
                </a:r>
                <a:r>
                  <a:rPr lang="el-GR" sz="2000" i="1" baseline="-25000" dirty="0" smtClean="0"/>
                  <a:t>α</a:t>
                </a:r>
                <a:r>
                  <a:rPr lang="en-CA" sz="2000" dirty="0" smtClean="0"/>
                  <a:t>  can be said to indicate a significant difference between classifiers </a:t>
                </a:r>
                <a:r>
                  <a:rPr lang="en-CA" sz="2000" dirty="0" err="1"/>
                  <a:t>f</a:t>
                </a:r>
                <a:r>
                  <a:rPr lang="en-CA" sz="2000" baseline="-25000" dirty="0" err="1"/>
                  <a:t>y</a:t>
                </a:r>
                <a:r>
                  <a:rPr lang="en-CA" sz="2000" dirty="0"/>
                  <a:t> and </a:t>
                </a:r>
                <a:r>
                  <a:rPr lang="en-CA" sz="2000" i="1" dirty="0" err="1"/>
                  <a:t>f</a:t>
                </a:r>
                <a:r>
                  <a:rPr lang="en-CA" sz="2000" i="1" baseline="-25000" dirty="0" err="1"/>
                  <a:t>z</a:t>
                </a:r>
                <a:r>
                  <a:rPr lang="en-CA" sz="2000" dirty="0"/>
                  <a:t> </a:t>
                </a:r>
                <a:r>
                  <a:rPr lang="en-CA" sz="2000" dirty="0" smtClean="0"/>
                  <a:t>at the </a:t>
                </a:r>
                <a:r>
                  <a:rPr lang="el-GR" sz="2000" dirty="0" smtClean="0"/>
                  <a:t>α</a:t>
                </a:r>
                <a:r>
                  <a:rPr lang="en-CA" sz="2000" dirty="0" smtClean="0"/>
                  <a:t> significance level.</a:t>
                </a:r>
                <a:endParaRPr lang="en-CA" sz="2000" dirty="0"/>
              </a:p>
              <a:p>
                <a:pPr marL="406400" indent="-342900"/>
                <a:endParaRPr lang="en-CA" sz="2400" dirty="0" smtClean="0"/>
              </a:p>
              <a:p>
                <a:endParaRPr lang="en-CA" sz="2400" dirty="0" smtClean="0"/>
              </a:p>
              <a:p>
                <a:endParaRPr lang="en-CA"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5536" y="1484784"/>
                <a:ext cx="8229600" cy="4389437"/>
              </a:xfrm>
              <a:blipFill rotWithShape="1">
                <a:blip r:embed="rId2"/>
                <a:stretch>
                  <a:fillRect l="-815" t="-1111" r="-963" b="-24306"/>
                </a:stretch>
              </a:blipFill>
            </p:spPr>
            <p:txBody>
              <a:bodyPr/>
              <a:lstStyle/>
              <a:p>
                <a:r>
                  <a:rPr lang="en-CA">
                    <a:noFill/>
                  </a:rPr>
                  <a:t> </a:t>
                </a:r>
              </a:p>
            </p:txBody>
          </p:sp>
        </mc:Fallback>
      </mc:AlternateContent>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51</a:t>
            </a:fld>
            <a:endParaRPr lang="en-CA"/>
          </a:p>
        </p:txBody>
      </p:sp>
    </p:spTree>
    <p:extLst>
      <p:ext uri="{BB962C8B-B14F-4D97-AF65-F5344CB8AC3E}">
        <p14:creationId xmlns:p14="http://schemas.microsoft.com/office/powerpoint/2010/main" val="7234526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Illustration of the </a:t>
            </a:r>
            <a:r>
              <a:rPr lang="en-CA" dirty="0" err="1" smtClean="0"/>
              <a:t>Nemenyi</a:t>
            </a:r>
            <a:r>
              <a:rPr lang="en-CA" dirty="0" smtClean="0"/>
              <a:t> Test</a:t>
            </a:r>
            <a:endParaRPr lang="en-CA"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CA" sz="2000" dirty="0" smtClean="0"/>
                  <a:t>From the Friedman test, we had:</a:t>
                </a:r>
              </a:p>
              <a:p>
                <a:pPr marL="668337" lvl="2" indent="0">
                  <a:buNone/>
                </a:pPr>
                <a:r>
                  <a:rPr lang="en-CA" sz="2000" dirty="0" smtClean="0"/>
                  <a:t>		</a:t>
                </a:r>
                <a14:m>
                  <m:oMath xmlns:m="http://schemas.openxmlformats.org/officeDocument/2006/math">
                    <m:acc>
                      <m:accPr>
                        <m:chr m:val="̅"/>
                        <m:ctrlPr>
                          <a:rPr lang="en-CA" sz="2000" i="1" smtClean="0">
                            <a:latin typeface="Cambria Math"/>
                          </a:rPr>
                        </m:ctrlPr>
                      </m:accPr>
                      <m:e>
                        <m:r>
                          <m:rPr>
                            <m:nor/>
                          </m:rPr>
                          <a:rPr lang="en-CA" sz="2000" dirty="0"/>
                          <m:t>R</m:t>
                        </m:r>
                        <m:r>
                          <m:rPr>
                            <m:nor/>
                          </m:rPr>
                          <a:rPr lang="en-CA" sz="2000" baseline="-25000" dirty="0"/>
                          <m:t>.</m:t>
                        </m:r>
                        <m:r>
                          <m:rPr>
                            <m:nor/>
                          </m:rPr>
                          <a:rPr lang="en-CA" sz="2000" baseline="-25000" dirty="0"/>
                          <m:t>A</m:t>
                        </m:r>
                      </m:e>
                    </m:acc>
                  </m:oMath>
                </a14:m>
                <a:r>
                  <a:rPr lang="en-CA" sz="2000" dirty="0" smtClean="0"/>
                  <a:t> = 15.5, </a:t>
                </a:r>
                <a14:m>
                  <m:oMath xmlns:m="http://schemas.openxmlformats.org/officeDocument/2006/math">
                    <m:acc>
                      <m:accPr>
                        <m:chr m:val="̅"/>
                        <m:ctrlPr>
                          <a:rPr lang="en-CA" sz="2000" i="1" smtClean="0">
                            <a:latin typeface="Cambria Math"/>
                          </a:rPr>
                        </m:ctrlPr>
                      </m:accPr>
                      <m:e>
                        <m:r>
                          <m:rPr>
                            <m:nor/>
                          </m:rPr>
                          <a:rPr lang="en-CA" sz="2000" dirty="0"/>
                          <m:t>R</m:t>
                        </m:r>
                        <m:r>
                          <m:rPr>
                            <m:nor/>
                          </m:rPr>
                          <a:rPr lang="en-CA" sz="2000" baseline="-25000" dirty="0"/>
                          <m:t>.</m:t>
                        </m:r>
                        <m:r>
                          <m:rPr>
                            <m:nor/>
                          </m:rPr>
                          <a:rPr lang="en-CA" sz="2000" baseline="-25000" dirty="0"/>
                          <m:t>B</m:t>
                        </m:r>
                      </m:e>
                    </m:acc>
                  </m:oMath>
                </a14:m>
                <a:r>
                  <a:rPr lang="en-CA" sz="2000" dirty="0" smtClean="0"/>
                  <a:t> = 30 an </a:t>
                </a:r>
                <a14:m>
                  <m:oMath xmlns:m="http://schemas.openxmlformats.org/officeDocument/2006/math">
                    <m:acc>
                      <m:accPr>
                        <m:chr m:val="̅"/>
                        <m:ctrlPr>
                          <a:rPr lang="en-CA" sz="2000" i="1" smtClean="0">
                            <a:latin typeface="Cambria Math"/>
                          </a:rPr>
                        </m:ctrlPr>
                      </m:accPr>
                      <m:e>
                        <m:r>
                          <m:rPr>
                            <m:nor/>
                          </m:rPr>
                          <a:rPr lang="en-CA" sz="2000" dirty="0"/>
                          <m:t>R</m:t>
                        </m:r>
                        <m:r>
                          <m:rPr>
                            <m:nor/>
                          </m:rPr>
                          <a:rPr lang="en-CA" sz="2000" baseline="-25000" dirty="0"/>
                          <m:t>.</m:t>
                        </m:r>
                        <m:r>
                          <m:rPr>
                            <m:nor/>
                          </m:rPr>
                          <a:rPr lang="en-CA" sz="2000" baseline="-25000" dirty="0"/>
                          <m:t>C</m:t>
                        </m:r>
                      </m:e>
                    </m:acc>
                  </m:oMath>
                </a14:m>
                <a:r>
                  <a:rPr lang="en-CA" sz="2000" dirty="0" smtClean="0"/>
                  <a:t> = 14.5</a:t>
                </a:r>
              </a:p>
              <a:p>
                <a:r>
                  <a:rPr lang="en-CA" sz="2000" dirty="0" smtClean="0"/>
                  <a:t>Replacing </a:t>
                </a:r>
                <a:r>
                  <a:rPr lang="en-CA" sz="2000" i="1" dirty="0" err="1" smtClean="0"/>
                  <a:t>R</a:t>
                </a:r>
                <a:r>
                  <a:rPr lang="en-CA" sz="2000" i="1" baseline="-25000" dirty="0" err="1" smtClean="0"/>
                  <a:t>.y</a:t>
                </a:r>
                <a:r>
                  <a:rPr lang="en-CA" sz="2000" dirty="0" smtClean="0"/>
                  <a:t> and </a:t>
                </a:r>
                <a:r>
                  <a:rPr lang="en-CA" sz="2000" i="1" dirty="0" smtClean="0"/>
                  <a:t>R</a:t>
                </a:r>
                <a:r>
                  <a:rPr lang="en-CA" sz="2000" i="1" baseline="-25000" dirty="0" smtClean="0"/>
                  <a:t>.Z</a:t>
                </a:r>
                <a:r>
                  <a:rPr lang="en-CA" sz="2000" dirty="0" smtClean="0"/>
                  <a:t> by the above values in  </a:t>
                </a:r>
                <a:endParaRPr lang="en-CA" sz="20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CA" sz="2000" i="1">
                          <a:latin typeface="Cambria Math"/>
                        </a:rPr>
                        <m:t>𝑞</m:t>
                      </m:r>
                      <m:r>
                        <a:rPr lang="en-CA" sz="2000" i="1" baseline="-25000">
                          <a:latin typeface="Cambria Math"/>
                        </a:rPr>
                        <m:t>𝑦𝑧</m:t>
                      </m:r>
                      <m:r>
                        <a:rPr lang="en-CA" sz="2000" i="1">
                          <a:latin typeface="Cambria Math"/>
                        </a:rPr>
                        <m:t>= </m:t>
                      </m:r>
                      <m:f>
                        <m:fPr>
                          <m:ctrlPr>
                            <a:rPr lang="en-CA" sz="2000" i="1">
                              <a:latin typeface="Cambria Math"/>
                            </a:rPr>
                          </m:ctrlPr>
                        </m:fPr>
                        <m:num>
                          <m:acc>
                            <m:accPr>
                              <m:chr m:val="̅"/>
                              <m:ctrlPr>
                                <a:rPr lang="en-CA" sz="2000" i="1">
                                  <a:latin typeface="Cambria Math"/>
                                </a:rPr>
                              </m:ctrlPr>
                            </m:accPr>
                            <m:e>
                              <m:r>
                                <a:rPr lang="en-CA" sz="2000" i="1">
                                  <a:latin typeface="Cambria Math"/>
                                </a:rPr>
                                <m:t>𝑅</m:t>
                              </m:r>
                              <m:r>
                                <a:rPr lang="en-CA" sz="2000" i="1" baseline="-25000">
                                  <a:latin typeface="Cambria Math"/>
                                </a:rPr>
                                <m:t>.</m:t>
                              </m:r>
                              <m:r>
                                <a:rPr lang="en-CA" sz="2000" i="1" baseline="-25000">
                                  <a:latin typeface="Cambria Math"/>
                                </a:rPr>
                                <m:t>𝑦</m:t>
                              </m:r>
                            </m:e>
                          </m:acc>
                          <m:r>
                            <a:rPr lang="en-CA" sz="2000" b="0" i="1" smtClean="0">
                              <a:latin typeface="Cambria Math"/>
                            </a:rPr>
                            <m:t>−</m:t>
                          </m:r>
                          <m:acc>
                            <m:accPr>
                              <m:chr m:val="̅"/>
                              <m:ctrlPr>
                                <a:rPr lang="en-CA" sz="2000" i="1">
                                  <a:latin typeface="Cambria Math"/>
                                </a:rPr>
                              </m:ctrlPr>
                            </m:accPr>
                            <m:e>
                              <m:r>
                                <a:rPr lang="en-CA" sz="2000" i="1">
                                  <a:latin typeface="Cambria Math"/>
                                </a:rPr>
                                <m:t>𝑅</m:t>
                              </m:r>
                              <m:r>
                                <a:rPr lang="en-CA" sz="2000" i="1" baseline="-25000">
                                  <a:latin typeface="Cambria Math"/>
                                </a:rPr>
                                <m:t>.</m:t>
                              </m:r>
                              <m:r>
                                <a:rPr lang="en-CA" sz="2000" i="1" baseline="-25000">
                                  <a:latin typeface="Cambria Math"/>
                                </a:rPr>
                                <m:t>𝑧</m:t>
                              </m:r>
                            </m:e>
                          </m:acc>
                        </m:num>
                        <m:den>
                          <m:rad>
                            <m:radPr>
                              <m:degHide m:val="on"/>
                              <m:ctrlPr>
                                <a:rPr lang="en-CA" sz="2000" i="1">
                                  <a:latin typeface="Cambria Math"/>
                                </a:rPr>
                              </m:ctrlPr>
                            </m:radPr>
                            <m:deg/>
                            <m:e>
                              <m:f>
                                <m:fPr>
                                  <m:ctrlPr>
                                    <a:rPr lang="en-CA" sz="2000" i="1">
                                      <a:latin typeface="Cambria Math"/>
                                    </a:rPr>
                                  </m:ctrlPr>
                                </m:fPr>
                                <m:num>
                                  <m:r>
                                    <a:rPr lang="en-CA" sz="2000" i="1">
                                      <a:latin typeface="Cambria Math"/>
                                    </a:rPr>
                                    <m:t>𝑘</m:t>
                                  </m:r>
                                  <m:r>
                                    <a:rPr lang="en-CA" sz="2000" i="1">
                                      <a:latin typeface="Cambria Math"/>
                                    </a:rPr>
                                    <m:t>(</m:t>
                                  </m:r>
                                  <m:r>
                                    <a:rPr lang="en-CA" sz="2000" i="1">
                                      <a:latin typeface="Cambria Math"/>
                                    </a:rPr>
                                    <m:t>𝑘</m:t>
                                  </m:r>
                                  <m:r>
                                    <a:rPr lang="en-CA" sz="2000" i="1">
                                      <a:latin typeface="Cambria Math"/>
                                    </a:rPr>
                                    <m:t>+1)</m:t>
                                  </m:r>
                                </m:num>
                                <m:den>
                                  <m:r>
                                    <a:rPr lang="en-CA" sz="2000" i="1">
                                      <a:latin typeface="Cambria Math"/>
                                    </a:rPr>
                                    <m:t>6</m:t>
                                  </m:r>
                                  <m:r>
                                    <a:rPr lang="en-CA" sz="2000" i="1">
                                      <a:latin typeface="Cambria Math"/>
                                    </a:rPr>
                                    <m:t>𝑛</m:t>
                                  </m:r>
                                </m:den>
                              </m:f>
                            </m:e>
                          </m:rad>
                        </m:den>
                      </m:f>
                    </m:oMath>
                  </m:oMathPara>
                </a14:m>
                <a:endParaRPr lang="en-CA" sz="2000" dirty="0" smtClean="0"/>
              </a:p>
              <a:p>
                <a:endParaRPr lang="en-CA" sz="2000" dirty="0" smtClean="0"/>
              </a:p>
              <a:p>
                <a:r>
                  <a:rPr lang="en-CA" sz="2000" dirty="0" smtClean="0"/>
                  <a:t>We get </a:t>
                </a:r>
                <a:r>
                  <a:rPr lang="en-CA" sz="2000" i="1" dirty="0" err="1" smtClean="0"/>
                  <a:t>q</a:t>
                </a:r>
                <a:r>
                  <a:rPr lang="en-CA" sz="2000" i="1" baseline="-25000" dirty="0" err="1" smtClean="0"/>
                  <a:t>AB</a:t>
                </a:r>
                <a:r>
                  <a:rPr lang="en-CA" sz="2000" i="1" dirty="0" smtClean="0"/>
                  <a:t> </a:t>
                </a:r>
                <a:r>
                  <a:rPr lang="en-CA" sz="2000" dirty="0" smtClean="0"/>
                  <a:t>= -32.22, </a:t>
                </a:r>
                <a:r>
                  <a:rPr lang="en-CA" sz="2000" i="1" dirty="0" err="1" smtClean="0"/>
                  <a:t>q</a:t>
                </a:r>
                <a:r>
                  <a:rPr lang="en-CA" sz="2000" i="1" baseline="-25000" dirty="0" err="1" smtClean="0"/>
                  <a:t>AC</a:t>
                </a:r>
                <a:r>
                  <a:rPr lang="en-CA" sz="2000" dirty="0" smtClean="0"/>
                  <a:t> = 2.22, and </a:t>
                </a:r>
                <a:r>
                  <a:rPr lang="en-CA" sz="2000" i="1" dirty="0" err="1" smtClean="0"/>
                  <a:t>q</a:t>
                </a:r>
                <a:r>
                  <a:rPr lang="en-CA" sz="2000" i="1" baseline="-25000" dirty="0" err="1" smtClean="0"/>
                  <a:t>BC</a:t>
                </a:r>
                <a:r>
                  <a:rPr lang="en-CA" sz="2000" dirty="0" smtClean="0"/>
                  <a:t> = 34.44</a:t>
                </a:r>
              </a:p>
              <a:p>
                <a:r>
                  <a:rPr lang="en-CA" sz="2000" dirty="0"/>
                  <a:t>q</a:t>
                </a:r>
                <a:r>
                  <a:rPr lang="el-GR" sz="2000" baseline="-25000" dirty="0" smtClean="0"/>
                  <a:t>α</a:t>
                </a:r>
                <a:r>
                  <a:rPr lang="en-CA" sz="2000" dirty="0" smtClean="0"/>
                  <a:t> = 2.55 for </a:t>
                </a:r>
                <a:r>
                  <a:rPr lang="el-GR" sz="2000" dirty="0" smtClean="0"/>
                  <a:t>α</a:t>
                </a:r>
                <a:r>
                  <a:rPr lang="en-CA" sz="2000" dirty="0" smtClean="0"/>
                  <a:t> = 0.05 (</a:t>
                </a:r>
                <a:r>
                  <a:rPr lang="en-CA" sz="2000" dirty="0"/>
                  <a:t>q</a:t>
                </a:r>
                <a:r>
                  <a:rPr lang="el-GR" sz="2000" baseline="-25000" dirty="0"/>
                  <a:t>α</a:t>
                </a:r>
                <a:r>
                  <a:rPr lang="en-CA" sz="2000" dirty="0"/>
                  <a:t> </a:t>
                </a:r>
                <a:r>
                  <a:rPr lang="en-CA" sz="2000" dirty="0" smtClean="0"/>
                  <a:t>must be larger than </a:t>
                </a:r>
                <a14:m>
                  <m:oMath xmlns:m="http://schemas.openxmlformats.org/officeDocument/2006/math">
                    <m:r>
                      <a:rPr lang="en-CA" sz="2000" i="1">
                        <a:latin typeface="Cambria Math"/>
                      </a:rPr>
                      <m:t>𝑞</m:t>
                    </m:r>
                    <m:r>
                      <a:rPr lang="en-CA" sz="2000" i="1" baseline="-25000">
                        <a:latin typeface="Cambria Math"/>
                      </a:rPr>
                      <m:t>𝑦</m:t>
                    </m:r>
                    <m:r>
                      <a:rPr lang="en-CA" sz="2000" b="0" i="1" baseline="-25000" smtClean="0">
                        <a:latin typeface="Cambria Math"/>
                      </a:rPr>
                      <m:t>𝑧</m:t>
                    </m:r>
                    <m:r>
                      <a:rPr lang="en-CA" sz="2000" b="0" i="1" baseline="-25000" smtClean="0">
                        <a:latin typeface="Cambria Math"/>
                      </a:rPr>
                      <m:t> </m:t>
                    </m:r>
                  </m:oMath>
                </a14:m>
                <a:r>
                  <a:rPr lang="en-CA" sz="2000" dirty="0" smtClean="0"/>
                  <a:t>for the hypothesis that y and z perform equally to be rejected)</a:t>
                </a:r>
              </a:p>
              <a:p>
                <a:r>
                  <a:rPr lang="en-CA" sz="2000" dirty="0" smtClean="0"/>
                  <a:t>There fore, we reject the null hypothesis in the case of classifiers A and B and B and C, but not in the case of A and C.</a:t>
                </a:r>
                <a:endParaRPr lang="en-CA"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693" r="-222"/>
                </a:stretch>
              </a:blipFill>
            </p:spPr>
            <p:txBody>
              <a:bodyPr/>
              <a:lstStyle/>
              <a:p>
                <a:r>
                  <a:rPr lang="en-CA">
                    <a:noFill/>
                  </a:rPr>
                  <a:t> </a:t>
                </a:r>
              </a:p>
            </p:txBody>
          </p:sp>
        </mc:Fallback>
      </mc:AlternateContent>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52</a:t>
            </a:fld>
            <a:endParaRPr lang="en-CA"/>
          </a:p>
        </p:txBody>
      </p:sp>
    </p:spTree>
    <p:extLst>
      <p:ext uri="{BB962C8B-B14F-4D97-AF65-F5344CB8AC3E}">
        <p14:creationId xmlns:p14="http://schemas.microsoft.com/office/powerpoint/2010/main" val="40288033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5"/>
          <p:cNvSpPr>
            <a:spLocks noGrp="1"/>
          </p:cNvSpPr>
          <p:nvPr>
            <p:ph type="title"/>
          </p:nvPr>
        </p:nvSpPr>
        <p:spPr>
          <a:xfrm>
            <a:off x="539750" y="260350"/>
            <a:ext cx="8229600" cy="1143000"/>
          </a:xfrm>
        </p:spPr>
        <p:txBody>
          <a:bodyPr/>
          <a:lstStyle/>
          <a:p>
            <a:r>
              <a:rPr lang="en-CA" dirty="0" smtClean="0"/>
              <a:t>Effect </a:t>
            </a:r>
            <a:r>
              <a:rPr lang="en-CA" dirty="0" smtClean="0"/>
              <a:t>Size</a:t>
            </a:r>
            <a:endParaRPr lang="en-CA" dirty="0" smtClean="0"/>
          </a:p>
        </p:txBody>
      </p:sp>
      <p:sp>
        <p:nvSpPr>
          <p:cNvPr id="58371" name="Content Placeholder 6"/>
          <p:cNvSpPr>
            <a:spLocks noGrp="1" noRot="1" noChangeAspect="1" noMove="1" noResize="1" noEditPoints="1" noAdjustHandles="1" noChangeArrowheads="1" noChangeShapeType="1" noTextEdit="1"/>
          </p:cNvSpPr>
          <p:nvPr>
            <p:ph idx="1"/>
          </p:nvPr>
        </p:nvSpPr>
        <p:spPr>
          <a:xfrm>
            <a:off x="323528" y="1340768"/>
            <a:ext cx="8229600" cy="4389437"/>
          </a:xfrm>
          <a:blipFill rotWithShape="1">
            <a:blip r:embed="rId2"/>
            <a:stretch>
              <a:fillRect l="-444" t="-694" b="-24306"/>
            </a:stretch>
          </a:blipFill>
          <a:extLst/>
        </p:spPr>
        <p:txBody>
          <a:bodyPr/>
          <a:lstStyle/>
          <a:p>
            <a:r>
              <a:rPr lang="en-CA" dirty="0">
                <a:noFill/>
              </a:rPr>
              <a:t> </a:t>
            </a:r>
          </a:p>
        </p:txBody>
      </p:sp>
      <p:sp>
        <p:nvSpPr>
          <p:cNvPr id="5" name="Slide Number Placeholder 4"/>
          <p:cNvSpPr>
            <a:spLocks noGrp="1"/>
          </p:cNvSpPr>
          <p:nvPr>
            <p:ph type="sldNum" sz="quarter" idx="12"/>
          </p:nvPr>
        </p:nvSpPr>
        <p:spPr/>
        <p:txBody>
          <a:bodyPr/>
          <a:lstStyle/>
          <a:p>
            <a:pPr>
              <a:defRPr/>
            </a:pPr>
            <a:fld id="{A589AB3D-0491-4EBB-8B51-F1EB322EAADD}" type="slidenum">
              <a:rPr lang="en-CA" smtClean="0"/>
              <a:pPr>
                <a:defRPr/>
              </a:pPr>
              <a:t>53</a:t>
            </a:fld>
            <a:endParaRPr lang="en-CA"/>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xtLst/>
        </p:spPr>
        <p:txBody>
          <a:bodyPr/>
          <a:lstStyle/>
          <a:p>
            <a:pPr algn="ctr">
              <a:defRPr/>
            </a:pPr>
            <a:r>
              <a:rPr lang="en-CA" dirty="0" smtClean="0"/>
              <a:t>Part II</a:t>
            </a:r>
            <a:endParaRPr lang="en-CA" dirty="0"/>
          </a:p>
        </p:txBody>
      </p:sp>
      <p:sp>
        <p:nvSpPr>
          <p:cNvPr id="59395" name="Subtitle 4"/>
          <p:cNvSpPr>
            <a:spLocks noGrp="1"/>
          </p:cNvSpPr>
          <p:nvPr>
            <p:ph type="subTitle" idx="1"/>
          </p:nvPr>
        </p:nvSpPr>
        <p:spPr>
          <a:xfrm>
            <a:off x="533400" y="3228975"/>
            <a:ext cx="7854950" cy="1752600"/>
          </a:xfrm>
        </p:spPr>
        <p:txBody>
          <a:bodyPr/>
          <a:lstStyle/>
          <a:p>
            <a:pPr marR="0" algn="ctr"/>
            <a:r>
              <a:rPr lang="en-CA" sz="4000" smtClean="0"/>
              <a:t>Topic 1: Sampling</a:t>
            </a:r>
          </a:p>
        </p:txBody>
      </p:sp>
      <p:sp>
        <p:nvSpPr>
          <p:cNvPr id="4" name="Slide Number Placeholder 3"/>
          <p:cNvSpPr>
            <a:spLocks noGrp="1"/>
          </p:cNvSpPr>
          <p:nvPr>
            <p:ph type="sldNum" sz="quarter" idx="12"/>
          </p:nvPr>
        </p:nvSpPr>
        <p:spPr/>
        <p:txBody>
          <a:bodyPr/>
          <a:lstStyle/>
          <a:p>
            <a:pPr>
              <a:defRPr/>
            </a:pPr>
            <a:fld id="{86AF44E5-F31F-45A0-90FB-8BE93A02CBF8}" type="slidenum">
              <a:rPr lang="en-CA" smtClean="0"/>
              <a:pPr>
                <a:defRPr/>
              </a:pPr>
              <a:t>54</a:t>
            </a:fld>
            <a:endParaRPr lang="en-CA"/>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539750" y="260350"/>
            <a:ext cx="8229600" cy="1143000"/>
          </a:xfrm>
        </p:spPr>
        <p:txBody>
          <a:bodyPr/>
          <a:lstStyle/>
          <a:p>
            <a:r>
              <a:rPr lang="en-CA" sz="4400" smtClean="0"/>
              <a:t>What is the Purpose of Resampling?</a:t>
            </a:r>
          </a:p>
        </p:txBody>
      </p:sp>
      <p:sp>
        <p:nvSpPr>
          <p:cNvPr id="60419" name="Content Placeholder 2"/>
          <p:cNvSpPr>
            <a:spLocks noGrp="1"/>
          </p:cNvSpPr>
          <p:nvPr>
            <p:ph idx="1"/>
          </p:nvPr>
        </p:nvSpPr>
        <p:spPr>
          <a:xfrm>
            <a:off x="323850" y="1628775"/>
            <a:ext cx="8229600" cy="4389438"/>
          </a:xfrm>
        </p:spPr>
        <p:txBody>
          <a:bodyPr/>
          <a:lstStyle/>
          <a:p>
            <a:r>
              <a:rPr lang="en-CA" smtClean="0"/>
              <a:t>Ideally, we would have access to the entire population or a lot of representative data from it.</a:t>
            </a:r>
          </a:p>
          <a:p>
            <a:r>
              <a:rPr lang="en-CA" smtClean="0"/>
              <a:t>This is usually not the case, and the limited data available has to be re-used in clever ways in order to be able to estimate the error of our classifiers as reliably as possible, i.e., to be re-used in clever ways in order to obtain sufficiently large numbers of samples.</a:t>
            </a:r>
          </a:p>
          <a:p>
            <a:r>
              <a:rPr lang="en-CA" smtClean="0"/>
              <a:t>Resampling is divided into two categories: </a:t>
            </a:r>
            <a:r>
              <a:rPr lang="en-CA" i="1" smtClean="0"/>
              <a:t>Simple re-sampling</a:t>
            </a:r>
            <a:r>
              <a:rPr lang="en-CA" smtClean="0"/>
              <a:t> (where each data point is used for testing only once) and </a:t>
            </a:r>
            <a:r>
              <a:rPr lang="en-CA" i="1" smtClean="0"/>
              <a:t>Multiple re-sampling </a:t>
            </a:r>
            <a:r>
              <a:rPr lang="en-CA" smtClean="0"/>
              <a:t>(which allows the use of the same data point more than once for testing)</a:t>
            </a:r>
          </a:p>
          <a:p>
            <a:endParaRPr lang="en-CA" smtClean="0"/>
          </a:p>
        </p:txBody>
      </p:sp>
      <p:sp>
        <p:nvSpPr>
          <p:cNvPr id="4" name="Slide Number Placeholder 3"/>
          <p:cNvSpPr>
            <a:spLocks noGrp="1"/>
          </p:cNvSpPr>
          <p:nvPr>
            <p:ph type="sldNum" sz="quarter" idx="12"/>
          </p:nvPr>
        </p:nvSpPr>
        <p:spPr/>
        <p:txBody>
          <a:bodyPr/>
          <a:lstStyle/>
          <a:p>
            <a:pPr>
              <a:defRPr/>
            </a:pPr>
            <a:fld id="{6CF9E229-2FEA-4418-BDDD-98FE1915FFDF}" type="slidenum">
              <a:rPr lang="en-CA" smtClean="0"/>
              <a:pPr>
                <a:defRPr/>
              </a:pPr>
              <a:t>55</a:t>
            </a:fld>
            <a:endParaRPr lang="en-CA"/>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07950" y="404813"/>
            <a:ext cx="8928100" cy="995362"/>
          </a:xfrm>
        </p:spPr>
        <p:txBody>
          <a:bodyPr/>
          <a:lstStyle/>
          <a:p>
            <a:r>
              <a:rPr lang="en-CA" sz="4400" smtClean="0"/>
              <a:t>What are the dangers of Resampling?</a:t>
            </a:r>
          </a:p>
        </p:txBody>
      </p:sp>
      <p:sp>
        <p:nvSpPr>
          <p:cNvPr id="61443" name="Content Placeholder 2"/>
          <p:cNvSpPr>
            <a:spLocks noGrp="1"/>
          </p:cNvSpPr>
          <p:nvPr>
            <p:ph idx="1"/>
          </p:nvPr>
        </p:nvSpPr>
        <p:spPr>
          <a:xfrm>
            <a:off x="395288" y="1844675"/>
            <a:ext cx="8229600" cy="4389438"/>
          </a:xfrm>
        </p:spPr>
        <p:txBody>
          <a:bodyPr/>
          <a:lstStyle/>
          <a:p>
            <a:r>
              <a:rPr lang="en-CA" smtClean="0"/>
              <a:t>Re-sampling is usually followed by Statistical testing. Yet statistical testing relies on the fundamental assumption that the data used to obtain a sample statistics must be independent.</a:t>
            </a:r>
          </a:p>
          <a:p>
            <a:r>
              <a:rPr lang="en-CA" smtClean="0"/>
              <a:t>However, if data is re-used, then this important independence assumption is broken and the result of the statistical test risks being invalid.</a:t>
            </a:r>
          </a:p>
          <a:p>
            <a:r>
              <a:rPr lang="en-CA" smtClean="0"/>
              <a:t>In addition to discussing a few re-sampling approaches, we will underline the issues that may arise when applying them.</a:t>
            </a:r>
          </a:p>
        </p:txBody>
      </p:sp>
      <p:sp>
        <p:nvSpPr>
          <p:cNvPr id="4" name="Slide Number Placeholder 3"/>
          <p:cNvSpPr>
            <a:spLocks noGrp="1"/>
          </p:cNvSpPr>
          <p:nvPr>
            <p:ph type="sldNum" sz="quarter" idx="12"/>
          </p:nvPr>
        </p:nvSpPr>
        <p:spPr/>
        <p:txBody>
          <a:bodyPr/>
          <a:lstStyle/>
          <a:p>
            <a:pPr>
              <a:defRPr/>
            </a:pPr>
            <a:fld id="{2C3CADB6-2C8D-431E-BA65-800342C964C8}" type="slidenum">
              <a:rPr lang="en-CA" smtClean="0"/>
              <a:pPr>
                <a:defRPr/>
              </a:pPr>
              <a:t>56</a:t>
            </a:fld>
            <a:endParaRPr lang="en-CA"/>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765175"/>
            <a:ext cx="84836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itle 5"/>
          <p:cNvSpPr>
            <a:spLocks noGrp="1"/>
          </p:cNvSpPr>
          <p:nvPr>
            <p:ph type="title"/>
          </p:nvPr>
        </p:nvSpPr>
        <p:spPr>
          <a:xfrm>
            <a:off x="755650" y="908050"/>
            <a:ext cx="7937500" cy="723900"/>
          </a:xfrm>
        </p:spPr>
        <p:txBody>
          <a:bodyPr wrap="none">
            <a:spAutoFit/>
          </a:bodyPr>
          <a:lstStyle/>
          <a:p>
            <a:pPr eaLnBrk="1" hangingPunct="1"/>
            <a:r>
              <a:rPr lang="en-CA" sz="4400" smtClean="0"/>
              <a:t>Overview of Re-Sampling Methods</a:t>
            </a:r>
          </a:p>
        </p:txBody>
      </p:sp>
      <p:sp>
        <p:nvSpPr>
          <p:cNvPr id="7" name="Slide Number Placeholder 6"/>
          <p:cNvSpPr>
            <a:spLocks noGrp="1"/>
          </p:cNvSpPr>
          <p:nvPr>
            <p:ph type="sldNum" sz="quarter" idx="12"/>
          </p:nvPr>
        </p:nvSpPr>
        <p:spPr/>
        <p:txBody>
          <a:bodyPr/>
          <a:lstStyle/>
          <a:p>
            <a:pPr>
              <a:defRPr/>
            </a:pPr>
            <a:fld id="{90DCF354-1C81-4F72-A026-EE30BFC9CA50}" type="slidenum">
              <a:rPr lang="en-CA"/>
              <a:pPr>
                <a:defRPr/>
              </a:pPr>
              <a:t>57</a:t>
            </a:fld>
            <a:endParaRPr lang="en-CA"/>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CA" sz="4000" smtClean="0"/>
              <a:t>Resampling Approaches Discussed in this Tutorial</a:t>
            </a:r>
          </a:p>
        </p:txBody>
      </p:sp>
      <p:sp>
        <p:nvSpPr>
          <p:cNvPr id="63491" name="Content Placeholder 2"/>
          <p:cNvSpPr>
            <a:spLocks noGrp="1"/>
          </p:cNvSpPr>
          <p:nvPr>
            <p:ph idx="1"/>
          </p:nvPr>
        </p:nvSpPr>
        <p:spPr/>
        <p:txBody>
          <a:bodyPr/>
          <a:lstStyle/>
          <a:p>
            <a:r>
              <a:rPr lang="en-CA" smtClean="0"/>
              <a:t>Simple Resampling:</a:t>
            </a:r>
          </a:p>
          <a:p>
            <a:pPr lvl="1"/>
            <a:r>
              <a:rPr lang="en-CA" smtClean="0"/>
              <a:t>Cross-Validation and its variants</a:t>
            </a:r>
          </a:p>
          <a:p>
            <a:r>
              <a:rPr lang="en-CA" smtClean="0"/>
              <a:t>Multiple Resampling:</a:t>
            </a:r>
          </a:p>
          <a:p>
            <a:pPr lvl="1"/>
            <a:r>
              <a:rPr lang="en-CA" smtClean="0"/>
              <a:t>The 0.632 Bootstrap</a:t>
            </a:r>
          </a:p>
          <a:p>
            <a:pPr lvl="1"/>
            <a:r>
              <a:rPr lang="en-CA" smtClean="0"/>
              <a:t>The Permutation Test</a:t>
            </a:r>
          </a:p>
          <a:p>
            <a:pPr lvl="1"/>
            <a:r>
              <a:rPr lang="en-CA" smtClean="0"/>
              <a:t>Repeated k-fold Cross-Validation</a:t>
            </a:r>
          </a:p>
          <a:p>
            <a:endParaRPr lang="en-CA" smtClean="0"/>
          </a:p>
        </p:txBody>
      </p:sp>
      <p:sp>
        <p:nvSpPr>
          <p:cNvPr id="4" name="Slide Number Placeholder 3"/>
          <p:cNvSpPr>
            <a:spLocks noGrp="1"/>
          </p:cNvSpPr>
          <p:nvPr>
            <p:ph type="sldNum" sz="quarter" idx="12"/>
          </p:nvPr>
        </p:nvSpPr>
        <p:spPr/>
        <p:txBody>
          <a:bodyPr/>
          <a:lstStyle/>
          <a:p>
            <a:pPr>
              <a:defRPr/>
            </a:pPr>
            <a:fld id="{482768BF-39EC-4E96-A855-5D1FA952E96D}" type="slidenum">
              <a:rPr lang="en-CA" smtClean="0"/>
              <a:pPr>
                <a:defRPr/>
              </a:pPr>
              <a:t>58</a:t>
            </a:fld>
            <a:endParaRPr lang="en-CA"/>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CA" smtClean="0"/>
              <a:t>k-fold Cross-Validation</a:t>
            </a:r>
          </a:p>
        </p:txBody>
      </p:sp>
      <p:graphicFrame>
        <p:nvGraphicFramePr>
          <p:cNvPr id="5" name="Content Placeholder 4"/>
          <p:cNvGraphicFramePr>
            <a:graphicFrameLocks noGrp="1"/>
          </p:cNvGraphicFramePr>
          <p:nvPr>
            <p:ph idx="1"/>
          </p:nvPr>
        </p:nvGraphicFramePr>
        <p:xfrm>
          <a:off x="827088" y="2133600"/>
          <a:ext cx="8229600" cy="369888"/>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69888">
                <a:tc>
                  <a:txBody>
                    <a:bodyPr/>
                    <a:lstStyle/>
                    <a:p>
                      <a:endParaRPr lang="en-CA" sz="1800" dirty="0">
                        <a:solidFill>
                          <a:srgbClr val="FF0000"/>
                        </a:solidFill>
                      </a:endParaRPr>
                    </a:p>
                  </a:txBody>
                  <a:tcPr marT="45603" marB="45603">
                    <a:solidFill>
                      <a:srgbClr val="92D050"/>
                    </a:solidFill>
                  </a:tcPr>
                </a:tc>
                <a:tc>
                  <a:txBody>
                    <a:bodyPr/>
                    <a:lstStyle/>
                    <a:p>
                      <a:endParaRPr lang="en-CA" sz="1800"/>
                    </a:p>
                  </a:txBody>
                  <a:tcPr marT="45603" marB="45603"/>
                </a:tc>
                <a:tc>
                  <a:txBody>
                    <a:bodyPr/>
                    <a:lstStyle/>
                    <a:p>
                      <a:endParaRPr lang="en-CA" sz="1800"/>
                    </a:p>
                  </a:txBody>
                  <a:tcPr marT="45603" marB="45603"/>
                </a:tc>
                <a:tc>
                  <a:txBody>
                    <a:bodyPr/>
                    <a:lstStyle/>
                    <a:p>
                      <a:endParaRPr lang="en-CA" sz="1800"/>
                    </a:p>
                  </a:txBody>
                  <a:tcPr marT="45603" marB="45603"/>
                </a:tc>
                <a:tc>
                  <a:txBody>
                    <a:bodyPr/>
                    <a:lstStyle/>
                    <a:p>
                      <a:endParaRPr lang="en-CA" sz="1800"/>
                    </a:p>
                  </a:txBody>
                  <a:tcPr marT="45603" marB="45603"/>
                </a:tc>
                <a:tc>
                  <a:txBody>
                    <a:bodyPr/>
                    <a:lstStyle/>
                    <a:p>
                      <a:endParaRPr lang="en-CA" sz="1800"/>
                    </a:p>
                  </a:txBody>
                  <a:tcPr marT="45603" marB="45603"/>
                </a:tc>
                <a:tc>
                  <a:txBody>
                    <a:bodyPr/>
                    <a:lstStyle/>
                    <a:p>
                      <a:endParaRPr lang="en-CA" sz="1800" dirty="0"/>
                    </a:p>
                  </a:txBody>
                  <a:tcPr marT="45603" marB="45603"/>
                </a:tc>
                <a:tc>
                  <a:txBody>
                    <a:bodyPr/>
                    <a:lstStyle/>
                    <a:p>
                      <a:endParaRPr lang="en-CA" sz="1800"/>
                    </a:p>
                  </a:txBody>
                  <a:tcPr marT="45603" marB="45603"/>
                </a:tc>
                <a:tc>
                  <a:txBody>
                    <a:bodyPr/>
                    <a:lstStyle/>
                    <a:p>
                      <a:endParaRPr lang="en-CA" sz="1800"/>
                    </a:p>
                  </a:txBody>
                  <a:tcPr marT="45603" marB="45603"/>
                </a:tc>
                <a:tc>
                  <a:txBody>
                    <a:bodyPr/>
                    <a:lstStyle/>
                    <a:p>
                      <a:endParaRPr lang="en-CA" sz="1800" dirty="0"/>
                    </a:p>
                  </a:txBody>
                  <a:tcPr marT="45603" marB="45603"/>
                </a:tc>
              </a:tr>
            </a:tbl>
          </a:graphicData>
        </a:graphic>
      </p:graphicFrame>
      <p:sp>
        <p:nvSpPr>
          <p:cNvPr id="4" name="Slide Number Placeholder 3"/>
          <p:cNvSpPr>
            <a:spLocks noGrp="1"/>
          </p:cNvSpPr>
          <p:nvPr>
            <p:ph type="sldNum" sz="quarter" idx="12"/>
          </p:nvPr>
        </p:nvSpPr>
        <p:spPr/>
        <p:txBody>
          <a:bodyPr/>
          <a:lstStyle/>
          <a:p>
            <a:pPr>
              <a:defRPr/>
            </a:pPr>
            <a:fld id="{917F7EE4-44C6-4ABB-80D3-24C6121F15A6}" type="slidenum">
              <a:rPr lang="en-CA" smtClean="0"/>
              <a:pPr>
                <a:defRPr/>
              </a:pPr>
              <a:t>59</a:t>
            </a:fld>
            <a:endParaRPr lang="en-CA"/>
          </a:p>
        </p:txBody>
      </p:sp>
      <p:graphicFrame>
        <p:nvGraphicFramePr>
          <p:cNvPr id="6" name="Content Placeholder 4"/>
          <p:cNvGraphicFramePr>
            <a:graphicFrameLocks/>
          </p:cNvGraphicFramePr>
          <p:nvPr/>
        </p:nvGraphicFramePr>
        <p:xfrm>
          <a:off x="827088" y="2708275"/>
          <a:ext cx="8229600" cy="371475"/>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1475">
                <a:tc>
                  <a:txBody>
                    <a:bodyPr/>
                    <a:lstStyle/>
                    <a:p>
                      <a:endParaRPr lang="en-CA" sz="1800" dirty="0">
                        <a:solidFill>
                          <a:srgbClr val="FF0000"/>
                        </a:solidFill>
                      </a:endParaRPr>
                    </a:p>
                  </a:txBody>
                  <a:tcPr marT="45798" marB="45798">
                    <a:solidFill>
                      <a:schemeClr val="accent1"/>
                    </a:solidFill>
                  </a:tcPr>
                </a:tc>
                <a:tc>
                  <a:txBody>
                    <a:bodyPr/>
                    <a:lstStyle/>
                    <a:p>
                      <a:endParaRPr lang="en-CA" sz="1800" dirty="0"/>
                    </a:p>
                  </a:txBody>
                  <a:tcPr marT="45798" marB="45798">
                    <a:solidFill>
                      <a:srgbClr val="92D050"/>
                    </a:solidFill>
                  </a:tcPr>
                </a:tc>
                <a:tc>
                  <a:txBody>
                    <a:bodyPr/>
                    <a:lstStyle/>
                    <a:p>
                      <a:endParaRPr lang="en-CA" sz="1800"/>
                    </a:p>
                  </a:txBody>
                  <a:tcPr marT="45798" marB="45798"/>
                </a:tc>
                <a:tc>
                  <a:txBody>
                    <a:bodyPr/>
                    <a:lstStyle/>
                    <a:p>
                      <a:endParaRPr lang="en-CA" sz="1800"/>
                    </a:p>
                  </a:txBody>
                  <a:tcPr marT="45798" marB="45798"/>
                </a:tc>
                <a:tc>
                  <a:txBody>
                    <a:bodyPr/>
                    <a:lstStyle/>
                    <a:p>
                      <a:endParaRPr lang="en-CA" sz="1800"/>
                    </a:p>
                  </a:txBody>
                  <a:tcPr marT="45798" marB="45798"/>
                </a:tc>
                <a:tc>
                  <a:txBody>
                    <a:bodyPr/>
                    <a:lstStyle/>
                    <a:p>
                      <a:endParaRPr lang="en-CA" sz="1800"/>
                    </a:p>
                  </a:txBody>
                  <a:tcPr marT="45798" marB="45798"/>
                </a:tc>
                <a:tc>
                  <a:txBody>
                    <a:bodyPr/>
                    <a:lstStyle/>
                    <a:p>
                      <a:endParaRPr lang="en-CA" sz="1800"/>
                    </a:p>
                  </a:txBody>
                  <a:tcPr marT="45798" marB="45798"/>
                </a:tc>
                <a:tc>
                  <a:txBody>
                    <a:bodyPr/>
                    <a:lstStyle/>
                    <a:p>
                      <a:endParaRPr lang="en-CA" sz="1800"/>
                    </a:p>
                  </a:txBody>
                  <a:tcPr marT="45798" marB="45798"/>
                </a:tc>
                <a:tc>
                  <a:txBody>
                    <a:bodyPr/>
                    <a:lstStyle/>
                    <a:p>
                      <a:endParaRPr lang="en-CA" sz="1800"/>
                    </a:p>
                  </a:txBody>
                  <a:tcPr marT="45798" marB="45798"/>
                </a:tc>
                <a:tc>
                  <a:txBody>
                    <a:bodyPr/>
                    <a:lstStyle/>
                    <a:p>
                      <a:endParaRPr lang="en-CA" sz="1800" dirty="0"/>
                    </a:p>
                  </a:txBody>
                  <a:tcPr marT="45798" marB="45798"/>
                </a:tc>
              </a:tr>
            </a:tbl>
          </a:graphicData>
        </a:graphic>
      </p:graphicFrame>
      <p:graphicFrame>
        <p:nvGraphicFramePr>
          <p:cNvPr id="7" name="Content Placeholder 4"/>
          <p:cNvGraphicFramePr>
            <a:graphicFrameLocks/>
          </p:cNvGraphicFramePr>
          <p:nvPr/>
        </p:nvGraphicFramePr>
        <p:xfrm>
          <a:off x="827088" y="3595688"/>
          <a:ext cx="8229600" cy="371475"/>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1475">
                <a:tc>
                  <a:txBody>
                    <a:bodyPr/>
                    <a:lstStyle/>
                    <a:p>
                      <a:endParaRPr lang="en-CA" sz="1800" dirty="0">
                        <a:solidFill>
                          <a:srgbClr val="FF0000"/>
                        </a:solidFill>
                      </a:endParaRPr>
                    </a:p>
                  </a:txBody>
                  <a:tcPr marT="45798" marB="45798">
                    <a:solidFill>
                      <a:schemeClr val="accent1"/>
                    </a:solidFill>
                  </a:tcPr>
                </a:tc>
                <a:tc>
                  <a:txBody>
                    <a:bodyPr/>
                    <a:lstStyle/>
                    <a:p>
                      <a:endParaRPr lang="en-CA" sz="1800" dirty="0"/>
                    </a:p>
                  </a:txBody>
                  <a:tcPr marT="45798" marB="45798">
                    <a:solidFill>
                      <a:schemeClr val="accent1"/>
                    </a:solidFill>
                  </a:tcPr>
                </a:tc>
                <a:tc>
                  <a:txBody>
                    <a:bodyPr/>
                    <a:lstStyle/>
                    <a:p>
                      <a:endParaRPr lang="en-CA" sz="1800"/>
                    </a:p>
                  </a:txBody>
                  <a:tcPr marT="45798" marB="45798"/>
                </a:tc>
                <a:tc>
                  <a:txBody>
                    <a:bodyPr/>
                    <a:lstStyle/>
                    <a:p>
                      <a:endParaRPr lang="en-CA" sz="1800"/>
                    </a:p>
                  </a:txBody>
                  <a:tcPr marT="45798" marB="45798"/>
                </a:tc>
                <a:tc>
                  <a:txBody>
                    <a:bodyPr/>
                    <a:lstStyle/>
                    <a:p>
                      <a:endParaRPr lang="en-CA" sz="1800"/>
                    </a:p>
                  </a:txBody>
                  <a:tcPr marT="45798" marB="45798"/>
                </a:tc>
                <a:tc>
                  <a:txBody>
                    <a:bodyPr/>
                    <a:lstStyle/>
                    <a:p>
                      <a:endParaRPr lang="en-CA" sz="1800"/>
                    </a:p>
                  </a:txBody>
                  <a:tcPr marT="45798" marB="45798"/>
                </a:tc>
                <a:tc>
                  <a:txBody>
                    <a:bodyPr/>
                    <a:lstStyle/>
                    <a:p>
                      <a:endParaRPr lang="en-CA" sz="1800"/>
                    </a:p>
                  </a:txBody>
                  <a:tcPr marT="45798" marB="45798"/>
                </a:tc>
                <a:tc>
                  <a:txBody>
                    <a:bodyPr/>
                    <a:lstStyle/>
                    <a:p>
                      <a:endParaRPr lang="en-CA" sz="1800" dirty="0"/>
                    </a:p>
                  </a:txBody>
                  <a:tcPr marT="45798" marB="45798"/>
                </a:tc>
                <a:tc>
                  <a:txBody>
                    <a:bodyPr/>
                    <a:lstStyle/>
                    <a:p>
                      <a:endParaRPr lang="en-CA" sz="1800" dirty="0"/>
                    </a:p>
                  </a:txBody>
                  <a:tcPr marT="45798" marB="45798">
                    <a:solidFill>
                      <a:srgbClr val="92D050"/>
                    </a:solidFill>
                  </a:tcPr>
                </a:tc>
                <a:tc>
                  <a:txBody>
                    <a:bodyPr/>
                    <a:lstStyle/>
                    <a:p>
                      <a:endParaRPr lang="en-CA" sz="1800" dirty="0"/>
                    </a:p>
                  </a:txBody>
                  <a:tcPr marT="45798" marB="45798"/>
                </a:tc>
              </a:tr>
            </a:tbl>
          </a:graphicData>
        </a:graphic>
      </p:graphicFrame>
      <p:graphicFrame>
        <p:nvGraphicFramePr>
          <p:cNvPr id="8" name="Content Placeholder 4"/>
          <p:cNvGraphicFramePr>
            <a:graphicFrameLocks/>
          </p:cNvGraphicFramePr>
          <p:nvPr/>
        </p:nvGraphicFramePr>
        <p:xfrm>
          <a:off x="827088" y="4149725"/>
          <a:ext cx="8229600" cy="369888"/>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69888">
                <a:tc>
                  <a:txBody>
                    <a:bodyPr/>
                    <a:lstStyle/>
                    <a:p>
                      <a:endParaRPr lang="en-CA" sz="1800" dirty="0">
                        <a:solidFill>
                          <a:srgbClr val="FF0000"/>
                        </a:solidFill>
                      </a:endParaRPr>
                    </a:p>
                  </a:txBody>
                  <a:tcPr marT="45603" marB="45603">
                    <a:solidFill>
                      <a:schemeClr val="accent1"/>
                    </a:solidFill>
                  </a:tcPr>
                </a:tc>
                <a:tc>
                  <a:txBody>
                    <a:bodyPr/>
                    <a:lstStyle/>
                    <a:p>
                      <a:endParaRPr lang="en-CA" sz="1800" dirty="0"/>
                    </a:p>
                  </a:txBody>
                  <a:tcPr marT="45603" marB="45603">
                    <a:solidFill>
                      <a:schemeClr val="accent1"/>
                    </a:solidFill>
                  </a:tcPr>
                </a:tc>
                <a:tc>
                  <a:txBody>
                    <a:bodyPr/>
                    <a:lstStyle/>
                    <a:p>
                      <a:endParaRPr lang="en-CA" sz="1800"/>
                    </a:p>
                  </a:txBody>
                  <a:tcPr marT="45603" marB="45603"/>
                </a:tc>
                <a:tc>
                  <a:txBody>
                    <a:bodyPr/>
                    <a:lstStyle/>
                    <a:p>
                      <a:endParaRPr lang="en-CA" sz="1800"/>
                    </a:p>
                  </a:txBody>
                  <a:tcPr marT="45603" marB="45603"/>
                </a:tc>
                <a:tc>
                  <a:txBody>
                    <a:bodyPr/>
                    <a:lstStyle/>
                    <a:p>
                      <a:endParaRPr lang="en-CA" sz="1800"/>
                    </a:p>
                  </a:txBody>
                  <a:tcPr marT="45603" marB="45603"/>
                </a:tc>
                <a:tc>
                  <a:txBody>
                    <a:bodyPr/>
                    <a:lstStyle/>
                    <a:p>
                      <a:endParaRPr lang="en-CA" sz="1800"/>
                    </a:p>
                  </a:txBody>
                  <a:tcPr marT="45603" marB="45603"/>
                </a:tc>
                <a:tc>
                  <a:txBody>
                    <a:bodyPr/>
                    <a:lstStyle/>
                    <a:p>
                      <a:endParaRPr lang="en-CA" sz="1800"/>
                    </a:p>
                  </a:txBody>
                  <a:tcPr marT="45603" marB="45603"/>
                </a:tc>
                <a:tc>
                  <a:txBody>
                    <a:bodyPr/>
                    <a:lstStyle/>
                    <a:p>
                      <a:endParaRPr lang="en-CA" sz="1800"/>
                    </a:p>
                  </a:txBody>
                  <a:tcPr marT="45603" marB="45603"/>
                </a:tc>
                <a:tc>
                  <a:txBody>
                    <a:bodyPr/>
                    <a:lstStyle/>
                    <a:p>
                      <a:endParaRPr lang="en-CA" sz="1800" dirty="0"/>
                    </a:p>
                  </a:txBody>
                  <a:tcPr marT="45603" marB="45603">
                    <a:solidFill>
                      <a:schemeClr val="accent1"/>
                    </a:solidFill>
                  </a:tcPr>
                </a:tc>
                <a:tc>
                  <a:txBody>
                    <a:bodyPr/>
                    <a:lstStyle/>
                    <a:p>
                      <a:endParaRPr lang="en-CA" sz="1800" dirty="0"/>
                    </a:p>
                  </a:txBody>
                  <a:tcPr marT="45603" marB="45603">
                    <a:solidFill>
                      <a:srgbClr val="92D050"/>
                    </a:solidFill>
                  </a:tcPr>
                </a:tc>
              </a:tr>
            </a:tbl>
          </a:graphicData>
        </a:graphic>
      </p:graphicFrame>
      <p:sp>
        <p:nvSpPr>
          <p:cNvPr id="64612" name="TextBox 8"/>
          <p:cNvSpPr txBox="1">
            <a:spLocks noChangeArrowheads="1"/>
          </p:cNvSpPr>
          <p:nvPr/>
        </p:nvSpPr>
        <p:spPr bwMode="auto">
          <a:xfrm>
            <a:off x="2535238" y="3227388"/>
            <a:ext cx="544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a:t>
            </a:r>
          </a:p>
        </p:txBody>
      </p:sp>
      <p:sp>
        <p:nvSpPr>
          <p:cNvPr id="64613" name="TextBox 9"/>
          <p:cNvSpPr txBox="1">
            <a:spLocks noChangeArrowheads="1"/>
          </p:cNvSpPr>
          <p:nvPr/>
        </p:nvSpPr>
        <p:spPr bwMode="auto">
          <a:xfrm>
            <a:off x="360363" y="5445125"/>
            <a:ext cx="8118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In Cross-Validation, the data set is divided into k folds and at each iteration, a </a:t>
            </a:r>
          </a:p>
          <a:p>
            <a:pPr eaLnBrk="1" hangingPunct="1"/>
            <a:r>
              <a:rPr lang="en-CA"/>
              <a:t>different fold is reserved for testing and all the others, used for training the</a:t>
            </a:r>
          </a:p>
          <a:p>
            <a:pPr eaLnBrk="1" hangingPunct="1"/>
            <a:r>
              <a:rPr lang="en-CA"/>
              <a:t>classifiers.</a:t>
            </a:r>
          </a:p>
        </p:txBody>
      </p:sp>
      <p:graphicFrame>
        <p:nvGraphicFramePr>
          <p:cNvPr id="11" name="Table 10"/>
          <p:cNvGraphicFramePr>
            <a:graphicFrameLocks noGrp="1"/>
          </p:cNvGraphicFramePr>
          <p:nvPr/>
        </p:nvGraphicFramePr>
        <p:xfrm>
          <a:off x="342900" y="4652963"/>
          <a:ext cx="754063" cy="366712"/>
        </p:xfrm>
        <a:graphic>
          <a:graphicData uri="http://schemas.openxmlformats.org/drawingml/2006/table">
            <a:tbl>
              <a:tblPr firstRow="1" bandRow="1">
                <a:tableStyleId>{5C22544A-7EE6-4342-B048-85BDC9FD1C3A}</a:tableStyleId>
              </a:tblPr>
              <a:tblGrid>
                <a:gridCol w="754063"/>
              </a:tblGrid>
              <a:tr h="366712">
                <a:tc>
                  <a:txBody>
                    <a:bodyPr/>
                    <a:lstStyle/>
                    <a:p>
                      <a:endParaRPr lang="en-CA" sz="1800" dirty="0"/>
                    </a:p>
                  </a:txBody>
                  <a:tcPr marL="91305" marR="91305" marT="45839" marB="45839"/>
                </a:tc>
              </a:tr>
            </a:tbl>
          </a:graphicData>
        </a:graphic>
      </p:graphicFrame>
      <p:graphicFrame>
        <p:nvGraphicFramePr>
          <p:cNvPr id="12" name="Table 11"/>
          <p:cNvGraphicFramePr>
            <a:graphicFrameLocks noGrp="1"/>
          </p:cNvGraphicFramePr>
          <p:nvPr/>
        </p:nvGraphicFramePr>
        <p:xfrm>
          <a:off x="360363" y="5021263"/>
          <a:ext cx="755650" cy="366712"/>
        </p:xfrm>
        <a:graphic>
          <a:graphicData uri="http://schemas.openxmlformats.org/drawingml/2006/table">
            <a:tbl>
              <a:tblPr firstRow="1" bandRow="1">
                <a:tableStyleId>{5C22544A-7EE6-4342-B048-85BDC9FD1C3A}</a:tableStyleId>
              </a:tblPr>
              <a:tblGrid>
                <a:gridCol w="755650"/>
              </a:tblGrid>
              <a:tr h="366712">
                <a:tc>
                  <a:txBody>
                    <a:bodyPr/>
                    <a:lstStyle/>
                    <a:p>
                      <a:endParaRPr lang="en-CA" sz="1800" dirty="0"/>
                    </a:p>
                  </a:txBody>
                  <a:tcPr marL="91497" marR="91497" marT="45839" marB="45839">
                    <a:solidFill>
                      <a:srgbClr val="92D050"/>
                    </a:solidFill>
                  </a:tcPr>
                </a:tc>
              </a:tr>
            </a:tbl>
          </a:graphicData>
        </a:graphic>
      </p:graphicFrame>
      <p:sp>
        <p:nvSpPr>
          <p:cNvPr id="64626" name="TextBox 12"/>
          <p:cNvSpPr txBox="1">
            <a:spLocks noChangeArrowheads="1"/>
          </p:cNvSpPr>
          <p:nvPr/>
        </p:nvSpPr>
        <p:spPr bwMode="auto">
          <a:xfrm>
            <a:off x="1176338" y="4721225"/>
            <a:ext cx="23256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a:t>: training data subset</a:t>
            </a:r>
          </a:p>
          <a:p>
            <a:pPr eaLnBrk="1" hangingPunct="1"/>
            <a:r>
              <a:rPr lang="en-CA"/>
              <a:t>: testing data subset</a:t>
            </a:r>
          </a:p>
        </p:txBody>
      </p:sp>
      <p:sp>
        <p:nvSpPr>
          <p:cNvPr id="64627" name="TextBox 13"/>
          <p:cNvSpPr txBox="1">
            <a:spLocks noChangeArrowheads="1"/>
          </p:cNvSpPr>
          <p:nvPr/>
        </p:nvSpPr>
        <p:spPr bwMode="auto">
          <a:xfrm>
            <a:off x="26988" y="2132013"/>
            <a:ext cx="8810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sz="1400"/>
              <a:t>Fold 1:</a:t>
            </a:r>
          </a:p>
          <a:p>
            <a:pPr eaLnBrk="1" hangingPunct="1"/>
            <a:endParaRPr lang="en-CA" sz="1400"/>
          </a:p>
          <a:p>
            <a:pPr eaLnBrk="1" hangingPunct="1"/>
            <a:endParaRPr lang="en-CA" sz="1400"/>
          </a:p>
          <a:p>
            <a:pPr eaLnBrk="1" hangingPunct="1"/>
            <a:r>
              <a:rPr lang="en-CA" sz="1400"/>
              <a:t>Fold 2:</a:t>
            </a:r>
          </a:p>
          <a:p>
            <a:pPr eaLnBrk="1" hangingPunct="1"/>
            <a:endParaRPr lang="en-CA" sz="1400"/>
          </a:p>
          <a:p>
            <a:pPr eaLnBrk="1" hangingPunct="1"/>
            <a:endParaRPr lang="en-CA" sz="1400"/>
          </a:p>
          <a:p>
            <a:pPr eaLnBrk="1" hangingPunct="1"/>
            <a:endParaRPr lang="en-CA" sz="1400"/>
          </a:p>
          <a:p>
            <a:pPr eaLnBrk="1" hangingPunct="1"/>
            <a:r>
              <a:rPr lang="en-CA" sz="1400"/>
              <a:t>Fold k-1:</a:t>
            </a:r>
          </a:p>
          <a:p>
            <a:pPr eaLnBrk="1" hangingPunct="1"/>
            <a:endParaRPr lang="en-CA" sz="1400"/>
          </a:p>
          <a:p>
            <a:pPr eaLnBrk="1" hangingPunct="1"/>
            <a:r>
              <a:rPr lang="en-CA" sz="1400"/>
              <a:t>Fold k:</a:t>
            </a:r>
          </a:p>
          <a:p>
            <a:pPr eaLnBrk="1" hangingPunct="1"/>
            <a:endParaRPr lang="en-CA" sz="1400"/>
          </a:p>
          <a:p>
            <a:pPr eaLnBrk="1" hangingPunct="1"/>
            <a:endParaRPr lang="en-CA"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9388" y="620713"/>
            <a:ext cx="8785225" cy="647700"/>
          </a:xfrm>
        </p:spPr>
        <p:txBody>
          <a:bodyPr/>
          <a:lstStyle/>
          <a:p>
            <a:pPr algn="ctr" eaLnBrk="1" hangingPunct="1"/>
            <a:r>
              <a:rPr lang="en-CA" sz="3600" smtClean="0"/>
              <a:t>The main steps of evaluation</a:t>
            </a:r>
          </a:p>
        </p:txBody>
      </p:sp>
      <p:pic>
        <p:nvPicPr>
          <p:cNvPr id="122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341438"/>
            <a:ext cx="6643687" cy="4983162"/>
          </a:xfrm>
          <a:noFill/>
        </p:spPr>
      </p:pic>
      <p:sp>
        <p:nvSpPr>
          <p:cNvPr id="5" name="Slide Number Placeholder 4"/>
          <p:cNvSpPr>
            <a:spLocks noGrp="1"/>
          </p:cNvSpPr>
          <p:nvPr>
            <p:ph type="sldNum" sz="quarter" idx="12"/>
          </p:nvPr>
        </p:nvSpPr>
        <p:spPr/>
        <p:txBody>
          <a:bodyPr/>
          <a:lstStyle/>
          <a:p>
            <a:pPr>
              <a:defRPr/>
            </a:pPr>
            <a:fld id="{28EA7B4B-E246-42F9-B97E-995F33912B91}" type="slidenum">
              <a:rPr lang="en-CA"/>
              <a:pPr>
                <a:defRPr/>
              </a:pPr>
              <a:t>6</a:t>
            </a:fld>
            <a:endParaRPr lang="en-CA"/>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95288" y="404813"/>
            <a:ext cx="8229600" cy="1143000"/>
          </a:xfrm>
        </p:spPr>
        <p:txBody>
          <a:bodyPr/>
          <a:lstStyle/>
          <a:p>
            <a:r>
              <a:rPr lang="en-CA" sz="4400" smtClean="0"/>
              <a:t>Some variations of Cross-Validation</a:t>
            </a:r>
          </a:p>
        </p:txBody>
      </p:sp>
      <p:sp>
        <p:nvSpPr>
          <p:cNvPr id="65539" name="Content Placeholder 2"/>
          <p:cNvSpPr>
            <a:spLocks noGrp="1"/>
          </p:cNvSpPr>
          <p:nvPr>
            <p:ph idx="1"/>
          </p:nvPr>
        </p:nvSpPr>
        <p:spPr/>
        <p:txBody>
          <a:bodyPr/>
          <a:lstStyle/>
          <a:p>
            <a:r>
              <a:rPr lang="en-CA" smtClean="0"/>
              <a:t>Stratified k-fold Cross-Validation:</a:t>
            </a:r>
          </a:p>
          <a:p>
            <a:pPr lvl="1"/>
            <a:r>
              <a:rPr lang="en-CA" smtClean="0"/>
              <a:t>This variation is useful when the class-distribution of the data is skewed. It ensures that the distribution is respected in the training and testing sets created at every fold. This would not necessarily be the case if a pure random process were use.</a:t>
            </a:r>
          </a:p>
          <a:p>
            <a:r>
              <a:rPr lang="en-CA" smtClean="0"/>
              <a:t>Leave-One-Out</a:t>
            </a:r>
          </a:p>
          <a:p>
            <a:pPr lvl="1"/>
            <a:r>
              <a:rPr lang="en-CA" smtClean="0"/>
              <a:t>In k-fold Cross-Validation, each fold contains m/k data points where m is the overall size of the data set. In Leave-one-out, k =m and therefore, each fold contains a single data point.</a:t>
            </a:r>
          </a:p>
        </p:txBody>
      </p:sp>
      <p:sp>
        <p:nvSpPr>
          <p:cNvPr id="4" name="Slide Number Placeholder 3"/>
          <p:cNvSpPr>
            <a:spLocks noGrp="1"/>
          </p:cNvSpPr>
          <p:nvPr>
            <p:ph type="sldNum" sz="quarter" idx="12"/>
          </p:nvPr>
        </p:nvSpPr>
        <p:spPr/>
        <p:txBody>
          <a:bodyPr/>
          <a:lstStyle/>
          <a:p>
            <a:pPr>
              <a:defRPr/>
            </a:pPr>
            <a:fld id="{D3F88621-2514-4494-9E13-03480AC4C24F}" type="slidenum">
              <a:rPr lang="en-CA" smtClean="0"/>
              <a:pPr>
                <a:defRPr/>
              </a:pPr>
              <a:t>60</a:t>
            </a:fld>
            <a:endParaRPr lang="en-CA"/>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CA" sz="4400" smtClean="0"/>
              <a:t>Considerations about k-fold Cross-Validation and its variants</a:t>
            </a:r>
          </a:p>
        </p:txBody>
      </p:sp>
      <p:sp>
        <p:nvSpPr>
          <p:cNvPr id="66563" name="Content Placeholder 2"/>
          <p:cNvSpPr>
            <a:spLocks noGrp="1"/>
          </p:cNvSpPr>
          <p:nvPr>
            <p:ph idx="1"/>
          </p:nvPr>
        </p:nvSpPr>
        <p:spPr/>
        <p:txBody>
          <a:bodyPr/>
          <a:lstStyle/>
          <a:p>
            <a:r>
              <a:rPr lang="en-CA" sz="2400" smtClean="0"/>
              <a:t>k-fold Cross-Validation is the best known and most commonly used resampling technique.</a:t>
            </a:r>
          </a:p>
          <a:p>
            <a:r>
              <a:rPr lang="en-CA" sz="2400" smtClean="0"/>
              <a:t>K-fold Cross-Validation is less computer intensive than Leave-One-Out.</a:t>
            </a:r>
          </a:p>
          <a:p>
            <a:r>
              <a:rPr lang="en-CA" sz="2400" smtClean="0"/>
              <a:t>The testing sets are independent of one another, as required, by many statistical testing methods, but the training sets are highly overlapping. This can affect the bias of the error estimates. </a:t>
            </a:r>
          </a:p>
          <a:p>
            <a:r>
              <a:rPr lang="en-CA" sz="2400" smtClean="0"/>
              <a:t>Leave-One-Out produces error estimates with high variance given that the testing set at each fold contains only one example. The classifier is practically unbiased since each fold trains on almost all the data. </a:t>
            </a:r>
          </a:p>
        </p:txBody>
      </p:sp>
      <p:sp>
        <p:nvSpPr>
          <p:cNvPr id="4" name="Slide Number Placeholder 3"/>
          <p:cNvSpPr>
            <a:spLocks noGrp="1"/>
          </p:cNvSpPr>
          <p:nvPr>
            <p:ph type="sldNum" sz="quarter" idx="12"/>
          </p:nvPr>
        </p:nvSpPr>
        <p:spPr/>
        <p:txBody>
          <a:bodyPr/>
          <a:lstStyle/>
          <a:p>
            <a:pPr>
              <a:defRPr/>
            </a:pPr>
            <a:fld id="{E0944B53-961E-44DB-940A-65B1ECD08630}" type="slidenum">
              <a:rPr lang="en-CA" smtClean="0"/>
              <a:pPr>
                <a:defRPr/>
              </a:pPr>
              <a:t>61</a:t>
            </a:fld>
            <a:endParaRPr lang="en-CA"/>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CA" smtClean="0"/>
              <a:t>Boootsrapping</a:t>
            </a:r>
          </a:p>
        </p:txBody>
      </p:sp>
      <p:sp>
        <p:nvSpPr>
          <p:cNvPr id="67587" name="Content Placeholder 2"/>
          <p:cNvSpPr>
            <a:spLocks noGrp="1"/>
          </p:cNvSpPr>
          <p:nvPr>
            <p:ph idx="1"/>
          </p:nvPr>
        </p:nvSpPr>
        <p:spPr/>
        <p:txBody>
          <a:bodyPr/>
          <a:lstStyle/>
          <a:p>
            <a:r>
              <a:rPr lang="en-CA" sz="2400" smtClean="0"/>
              <a:t>Bootstrapping assumes that the available sample is representative and creates a large number of new samples by drawing from replacement from the available sample.</a:t>
            </a:r>
          </a:p>
          <a:p>
            <a:r>
              <a:rPr lang="en-CA" sz="2400" smtClean="0"/>
              <a:t>Bootstrapping is useful in practice when the sample is too small for Cross-Validation or Leave-One-Out approaches to yield a good estimate</a:t>
            </a:r>
          </a:p>
          <a:p>
            <a:r>
              <a:rPr lang="en-CA" sz="2400" smtClean="0"/>
              <a:t>There are two Bootstrap estimates that are useful in the context of classification: the </a:t>
            </a:r>
            <a:r>
              <a:rPr lang="az-Cyrl-AZ" sz="2400" smtClean="0"/>
              <a:t>Є</a:t>
            </a:r>
            <a:r>
              <a:rPr lang="en-CA" sz="2400" smtClean="0"/>
              <a:t>0 and the e632 Bootstrap.</a:t>
            </a:r>
          </a:p>
          <a:p>
            <a:r>
              <a:rPr lang="en-CA" sz="2400" smtClean="0"/>
              <a:t>The </a:t>
            </a:r>
            <a:r>
              <a:rPr lang="az-Cyrl-AZ" sz="2400" smtClean="0"/>
              <a:t>Є</a:t>
            </a:r>
            <a:r>
              <a:rPr lang="en-CA" sz="2400" smtClean="0"/>
              <a:t>0 Bootstrap tends to be pessimistic because it is only trained on 63.2% of the data in each run. The e632 attempts to correct for this.</a:t>
            </a:r>
          </a:p>
        </p:txBody>
      </p:sp>
      <p:sp>
        <p:nvSpPr>
          <p:cNvPr id="4" name="Slide Number Placeholder 3"/>
          <p:cNvSpPr>
            <a:spLocks noGrp="1"/>
          </p:cNvSpPr>
          <p:nvPr>
            <p:ph type="sldNum" sz="quarter" idx="12"/>
          </p:nvPr>
        </p:nvSpPr>
        <p:spPr/>
        <p:txBody>
          <a:bodyPr/>
          <a:lstStyle/>
          <a:p>
            <a:pPr>
              <a:defRPr/>
            </a:pPr>
            <a:fld id="{B63149FB-5E25-43F7-832C-563D483864A9}" type="slidenum">
              <a:rPr lang="en-CA" smtClean="0"/>
              <a:pPr>
                <a:defRPr/>
              </a:pPr>
              <a:t>62</a:t>
            </a:fld>
            <a:endParaRPr lang="en-CA"/>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68313" y="404813"/>
            <a:ext cx="8229600" cy="1143000"/>
          </a:xfrm>
        </p:spPr>
        <p:txBody>
          <a:bodyPr/>
          <a:lstStyle/>
          <a:p>
            <a:r>
              <a:rPr lang="en-CA" smtClean="0"/>
              <a:t>The </a:t>
            </a:r>
            <a:r>
              <a:rPr lang="az-Cyrl-AZ" sz="5400" smtClean="0"/>
              <a:t>Є</a:t>
            </a:r>
            <a:r>
              <a:rPr lang="en-CA" sz="5400" smtClean="0"/>
              <a:t>0 and e632 Bootstraps</a:t>
            </a:r>
            <a:endParaRPr lang="en-CA" smtClean="0"/>
          </a:p>
        </p:txBody>
      </p:sp>
      <p:sp>
        <p:nvSpPr>
          <p:cNvPr id="3" name="Content Placeholder 2"/>
          <p:cNvSpPr>
            <a:spLocks noGrp="1" noRot="1" noChangeAspect="1" noMove="1" noResize="1" noEditPoints="1" noAdjustHandles="1" noChangeArrowheads="1" noChangeShapeType="1" noTextEdit="1"/>
          </p:cNvSpPr>
          <p:nvPr>
            <p:ph idx="1"/>
          </p:nvPr>
        </p:nvSpPr>
        <p:spPr>
          <a:xfrm>
            <a:off x="395536" y="1628800"/>
            <a:ext cx="8229600" cy="4389437"/>
          </a:xfrm>
          <a:blipFill rotWithShape="1">
            <a:blip r:embed="rId2"/>
            <a:stretch>
              <a:fillRect l="-815" t="-1111" r="-1407" b="-9861"/>
            </a:stretch>
          </a:blipFill>
          <a:extLst/>
        </p:spPr>
        <p:txBody>
          <a:bodyPr/>
          <a:lstStyle/>
          <a:p>
            <a:r>
              <a:rPr lang="en-CA">
                <a:noFill/>
              </a:rPr>
              <a:t> </a:t>
            </a:r>
          </a:p>
        </p:txBody>
      </p:sp>
      <p:sp>
        <p:nvSpPr>
          <p:cNvPr id="4" name="Slide Number Placeholder 3"/>
          <p:cNvSpPr>
            <a:spLocks noGrp="1"/>
          </p:cNvSpPr>
          <p:nvPr>
            <p:ph type="sldNum" sz="quarter" idx="12"/>
          </p:nvPr>
        </p:nvSpPr>
        <p:spPr/>
        <p:txBody>
          <a:bodyPr/>
          <a:lstStyle/>
          <a:p>
            <a:pPr>
              <a:defRPr/>
            </a:pPr>
            <a:fld id="{6450D974-70CA-4C64-A29D-CE7A4A1AC3D5}" type="slidenum">
              <a:rPr lang="en-CA" smtClean="0"/>
              <a:pPr>
                <a:defRPr/>
              </a:pPr>
              <a:t>63</a:t>
            </a:fld>
            <a:endParaRPr lang="en-CA"/>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23850" y="404813"/>
            <a:ext cx="8578850" cy="1139825"/>
          </a:xfrm>
        </p:spPr>
        <p:txBody>
          <a:bodyPr/>
          <a:lstStyle/>
          <a:p>
            <a:r>
              <a:rPr lang="en-CA" sz="4400" smtClean="0"/>
              <a:t>Considerations about Bootstrapping</a:t>
            </a:r>
          </a:p>
        </p:txBody>
      </p:sp>
      <p:sp>
        <p:nvSpPr>
          <p:cNvPr id="3" name="Content Placeholder 2"/>
          <p:cNvSpPr>
            <a:spLocks noGrp="1" noRot="1" noChangeAspect="1" noMove="1" noResize="1" noEditPoints="1" noAdjustHandles="1" noChangeArrowheads="1" noChangeShapeType="1" noTextEdit="1"/>
          </p:cNvSpPr>
          <p:nvPr>
            <p:ph idx="1"/>
          </p:nvPr>
        </p:nvSpPr>
        <p:spPr>
          <a:xfrm>
            <a:off x="467544" y="1772816"/>
            <a:ext cx="8229600" cy="4389437"/>
          </a:xfrm>
          <a:blipFill rotWithShape="1">
            <a:blip r:embed="rId2"/>
            <a:stretch>
              <a:fillRect l="-815" t="-1111" r="-1704" b="-3611"/>
            </a:stretch>
          </a:blipFill>
          <a:extLst/>
        </p:spPr>
        <p:txBody>
          <a:bodyPr/>
          <a:lstStyle/>
          <a:p>
            <a:r>
              <a:rPr lang="en-CA">
                <a:noFill/>
              </a:rPr>
              <a:t> </a:t>
            </a:r>
          </a:p>
        </p:txBody>
      </p:sp>
      <p:sp>
        <p:nvSpPr>
          <p:cNvPr id="4" name="Slide Number Placeholder 3"/>
          <p:cNvSpPr>
            <a:spLocks noGrp="1"/>
          </p:cNvSpPr>
          <p:nvPr>
            <p:ph type="sldNum" sz="quarter" idx="12"/>
          </p:nvPr>
        </p:nvSpPr>
        <p:spPr/>
        <p:txBody>
          <a:bodyPr/>
          <a:lstStyle/>
          <a:p>
            <a:pPr>
              <a:defRPr/>
            </a:pPr>
            <a:fld id="{865B80A2-04A4-4821-9A85-A76215632CDB}" type="slidenum">
              <a:rPr lang="en-CA" smtClean="0"/>
              <a:pPr>
                <a:defRPr/>
              </a:pPr>
              <a:t>64</a:t>
            </a:fld>
            <a:endParaRPr lang="en-CA"/>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p:cNvSpPr>
          <p:nvPr>
            <p:ph type="body" idx="1"/>
          </p:nvPr>
        </p:nvSpPr>
        <p:spPr>
          <a:xfrm>
            <a:off x="457200" y="1916113"/>
            <a:ext cx="8686800" cy="4408487"/>
          </a:xfrm>
        </p:spPr>
        <p:txBody>
          <a:bodyPr/>
          <a:lstStyle/>
          <a:p>
            <a:pPr eaLnBrk="1" hangingPunct="1">
              <a:lnSpc>
                <a:spcPct val="90000"/>
              </a:lnSpc>
            </a:pPr>
            <a:r>
              <a:rPr lang="en-US" sz="2400" smtClean="0"/>
              <a:t>Given the error estimate found on a data set, the question is:</a:t>
            </a:r>
          </a:p>
          <a:p>
            <a:pPr lvl="1" eaLnBrk="1" hangingPunct="1">
              <a:lnSpc>
                <a:spcPct val="90000"/>
              </a:lnSpc>
            </a:pPr>
            <a:r>
              <a:rPr lang="en-US" smtClean="0"/>
              <a:t>Is this error estimate significant, or</a:t>
            </a:r>
          </a:p>
          <a:p>
            <a:pPr lvl="1" eaLnBrk="1" hangingPunct="1">
              <a:lnSpc>
                <a:spcPct val="90000"/>
              </a:lnSpc>
            </a:pPr>
            <a:r>
              <a:rPr lang="en-US" smtClean="0"/>
              <a:t>Could it also have been obtained on ‘bogus’ data? </a:t>
            </a:r>
            <a:endParaRPr lang="en-US" sz="2200" smtClean="0"/>
          </a:p>
          <a:p>
            <a:pPr eaLnBrk="1" hangingPunct="1">
              <a:lnSpc>
                <a:spcPct val="90000"/>
              </a:lnSpc>
            </a:pPr>
            <a:r>
              <a:rPr lang="en-US" sz="2400" smtClean="0"/>
              <a:t>The ‘bogus’ data is created by taking the genuine samples   and randomly choosing to either leave their label intact or switch them. </a:t>
            </a:r>
          </a:p>
          <a:p>
            <a:pPr eaLnBrk="1" hangingPunct="1">
              <a:lnSpc>
                <a:spcPct val="90000"/>
              </a:lnSpc>
            </a:pPr>
            <a:r>
              <a:rPr lang="en-US" sz="2400" smtClean="0"/>
              <a:t>Once this ‘bogus’ data set is created, the classifier is ran on it and its error estimated. </a:t>
            </a:r>
          </a:p>
          <a:p>
            <a:pPr eaLnBrk="1" hangingPunct="1">
              <a:lnSpc>
                <a:spcPct val="90000"/>
              </a:lnSpc>
            </a:pPr>
            <a:r>
              <a:rPr lang="en-US" sz="2400" smtClean="0"/>
              <a:t>This process is repeated a very large number of times in an attempt to establish whether the error estimate obtained on the true data is truly different from those obtained on large numbers of ‘bogus’ data sets.</a:t>
            </a:r>
          </a:p>
        </p:txBody>
      </p:sp>
      <p:sp>
        <p:nvSpPr>
          <p:cNvPr id="70659" name="Title 1"/>
          <p:cNvSpPr>
            <a:spLocks noGrp="1"/>
          </p:cNvSpPr>
          <p:nvPr>
            <p:ph type="title"/>
          </p:nvPr>
        </p:nvSpPr>
        <p:spPr>
          <a:xfrm>
            <a:off x="179388" y="476250"/>
            <a:ext cx="9144000" cy="1139825"/>
          </a:xfrm>
        </p:spPr>
        <p:txBody>
          <a:bodyPr/>
          <a:lstStyle/>
          <a:p>
            <a:pPr eaLnBrk="1" hangingPunct="1"/>
            <a:r>
              <a:rPr lang="en-CA" sz="4400" smtClean="0"/>
              <a:t>The Permutation Test</a:t>
            </a:r>
            <a:r>
              <a:rPr lang="en-CA" smtClean="0"/>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23528" y="476672"/>
            <a:ext cx="8532440" cy="936104"/>
          </a:xfrm>
        </p:spPr>
        <p:txBody>
          <a:bodyPr/>
          <a:lstStyle/>
          <a:p>
            <a:r>
              <a:rPr lang="en-CA" sz="4400" dirty="0" smtClean="0"/>
              <a:t>Repeated k-Fold Cross-Validation(1)</a:t>
            </a:r>
          </a:p>
        </p:txBody>
      </p:sp>
      <p:sp>
        <p:nvSpPr>
          <p:cNvPr id="71683" name="Content Placeholder 2"/>
          <p:cNvSpPr>
            <a:spLocks noGrp="1"/>
          </p:cNvSpPr>
          <p:nvPr>
            <p:ph idx="1"/>
          </p:nvPr>
        </p:nvSpPr>
        <p:spPr/>
        <p:txBody>
          <a:bodyPr/>
          <a:lstStyle/>
          <a:p>
            <a:r>
              <a:rPr lang="en-CA" dirty="0" smtClean="0"/>
              <a:t>In order to obtain more stable estimates of an algorithm’s performance, it is useful to perform multiple runs of simple re-sampling schemes. This can also enhance </a:t>
            </a:r>
            <a:r>
              <a:rPr lang="en-CA" dirty="0" err="1" smtClean="0"/>
              <a:t>replicability</a:t>
            </a:r>
            <a:r>
              <a:rPr lang="en-CA" dirty="0" smtClean="0"/>
              <a:t> of the results.</a:t>
            </a:r>
          </a:p>
          <a:p>
            <a:r>
              <a:rPr lang="en-CA" dirty="0" smtClean="0"/>
              <a:t>Two specific schemes have been suggested in the context of Cross-Validation: 5x2 CV and 10x10 CV</a:t>
            </a:r>
          </a:p>
          <a:p>
            <a:r>
              <a:rPr lang="en-CA" dirty="0" smtClean="0"/>
              <a:t>K-fold CV does not estimate the mean of the difference between 2 learning algorithms properly. The mean at a single fold behaves better. This lead </a:t>
            </a:r>
            <a:r>
              <a:rPr lang="en-CA" dirty="0" err="1" smtClean="0"/>
              <a:t>Dietterich</a:t>
            </a:r>
            <a:r>
              <a:rPr lang="en-CA" dirty="0"/>
              <a:t> </a:t>
            </a:r>
            <a:r>
              <a:rPr lang="en-CA" dirty="0" smtClean="0"/>
              <a:t>(1998) to propose the 5x2 CV fold, in which 2-fold CV is repeated 5 times.</a:t>
            </a:r>
          </a:p>
        </p:txBody>
      </p:sp>
      <p:sp>
        <p:nvSpPr>
          <p:cNvPr id="4" name="Slide Number Placeholder 3"/>
          <p:cNvSpPr>
            <a:spLocks noGrp="1"/>
          </p:cNvSpPr>
          <p:nvPr>
            <p:ph type="sldNum" sz="quarter" idx="12"/>
          </p:nvPr>
        </p:nvSpPr>
        <p:spPr/>
        <p:txBody>
          <a:bodyPr/>
          <a:lstStyle/>
          <a:p>
            <a:pPr>
              <a:defRPr/>
            </a:pPr>
            <a:fld id="{C7FC905D-0AAF-4F65-91E1-EC2C54969A22}" type="slidenum">
              <a:rPr lang="en-CA" smtClean="0"/>
              <a:pPr>
                <a:defRPr/>
              </a:pPr>
              <a:t>66</a:t>
            </a:fld>
            <a:endParaRPr lang="en-CA"/>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8568952" cy="4392488"/>
          </a:xfrm>
        </p:spPr>
        <p:txBody>
          <a:bodyPr/>
          <a:lstStyle/>
          <a:p>
            <a:r>
              <a:rPr lang="en-CA" dirty="0" err="1" smtClean="0"/>
              <a:t>Dietterich</a:t>
            </a:r>
            <a:r>
              <a:rPr lang="en-CA" dirty="0" smtClean="0"/>
              <a:t> found that the paired t-test based on the the 5x2 CV scheme had lower probability of issuing a type-I error but had less power than the k-fold CV paired t-test.</a:t>
            </a:r>
          </a:p>
          <a:p>
            <a:r>
              <a:rPr lang="en-CA" dirty="0" err="1" smtClean="0"/>
              <a:t>Alpaydyn</a:t>
            </a:r>
            <a:r>
              <a:rPr lang="en-CA" dirty="0" smtClean="0"/>
              <a:t> (1999) proposed to substitute the t-test at the end of the 5x2CV scheme by an F-test. That test had an even lower chance of issuing a type-I error and had increased power (though that new test was not compared to k-fold CV in terms of type I error or power)</a:t>
            </a:r>
          </a:p>
          <a:p>
            <a:r>
              <a:rPr lang="en-CA" dirty="0" err="1" smtClean="0"/>
              <a:t>Bouckaert</a:t>
            </a:r>
            <a:r>
              <a:rPr lang="en-CA" dirty="0" smtClean="0"/>
              <a:t> (2003) proposed several variations of a 10x10 CV scheme. Generally speaking these schemes show a higher probability of Type-I error than 10-fold CV, but higher power.</a:t>
            </a:r>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67</a:t>
            </a:fld>
            <a:endParaRPr lang="en-CA"/>
          </a:p>
        </p:txBody>
      </p:sp>
      <p:sp>
        <p:nvSpPr>
          <p:cNvPr id="5" name="Title 1"/>
          <p:cNvSpPr>
            <a:spLocks noGrp="1"/>
          </p:cNvSpPr>
          <p:nvPr>
            <p:ph type="title"/>
          </p:nvPr>
        </p:nvSpPr>
        <p:spPr>
          <a:xfrm>
            <a:off x="179512" y="188640"/>
            <a:ext cx="8229600" cy="1143000"/>
          </a:xfrm>
        </p:spPr>
        <p:txBody>
          <a:bodyPr/>
          <a:lstStyle/>
          <a:p>
            <a:r>
              <a:rPr lang="en-CA" sz="4400" dirty="0" smtClean="0"/>
              <a:t>Repeated k-Fold Cross-Validation(2)</a:t>
            </a:r>
          </a:p>
        </p:txBody>
      </p:sp>
    </p:spTree>
    <p:extLst>
      <p:ext uri="{BB962C8B-B14F-4D97-AF65-F5344CB8AC3E}">
        <p14:creationId xmlns:p14="http://schemas.microsoft.com/office/powerpoint/2010/main" val="10124823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xtLst/>
        </p:spPr>
        <p:txBody>
          <a:bodyPr/>
          <a:lstStyle/>
          <a:p>
            <a:pPr algn="ctr">
              <a:defRPr/>
            </a:pPr>
            <a:r>
              <a:rPr lang="en-CA" dirty="0" smtClean="0"/>
              <a:t>Part II</a:t>
            </a:r>
            <a:endParaRPr lang="en-CA" dirty="0"/>
          </a:p>
        </p:txBody>
      </p:sp>
      <p:sp>
        <p:nvSpPr>
          <p:cNvPr id="72707" name="Subtitle 4"/>
          <p:cNvSpPr>
            <a:spLocks noGrp="1"/>
          </p:cNvSpPr>
          <p:nvPr>
            <p:ph type="subTitle" idx="1"/>
          </p:nvPr>
        </p:nvSpPr>
        <p:spPr>
          <a:xfrm>
            <a:off x="533400" y="3228975"/>
            <a:ext cx="7854950" cy="1752600"/>
          </a:xfrm>
        </p:spPr>
        <p:txBody>
          <a:bodyPr/>
          <a:lstStyle/>
          <a:p>
            <a:pPr marR="0" algn="ctr"/>
            <a:r>
              <a:rPr lang="en-CA" sz="4000" dirty="0" smtClean="0"/>
              <a:t>Topic 2: Choosing Appropriate Data Sets for Testing Classifiers</a:t>
            </a:r>
          </a:p>
        </p:txBody>
      </p:sp>
      <p:sp>
        <p:nvSpPr>
          <p:cNvPr id="4" name="Slide Number Placeholder 3"/>
          <p:cNvSpPr>
            <a:spLocks noGrp="1"/>
          </p:cNvSpPr>
          <p:nvPr>
            <p:ph type="sldNum" sz="quarter" idx="12"/>
          </p:nvPr>
        </p:nvSpPr>
        <p:spPr/>
        <p:txBody>
          <a:bodyPr/>
          <a:lstStyle/>
          <a:p>
            <a:pPr>
              <a:defRPr/>
            </a:pPr>
            <a:fld id="{DD9D0697-383C-4EB4-BE97-94FDDE8277AD}" type="slidenum">
              <a:rPr lang="en-CA" smtClean="0"/>
              <a:pPr>
                <a:defRPr/>
              </a:pPr>
              <a:t>68</a:t>
            </a:fld>
            <a:endParaRPr lang="en-CA"/>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lstStyle/>
          <a:p>
            <a:r>
              <a:rPr lang="en-CA" sz="4000" dirty="0" smtClean="0"/>
              <a:t>Considerations to keep in mind while choosing an appropriate  test bed</a:t>
            </a:r>
            <a:endParaRPr lang="en-CA" sz="4000" dirty="0"/>
          </a:p>
        </p:txBody>
      </p:sp>
      <p:sp>
        <p:nvSpPr>
          <p:cNvPr id="3" name="Content Placeholder 2"/>
          <p:cNvSpPr>
            <a:spLocks noGrp="1"/>
          </p:cNvSpPr>
          <p:nvPr>
            <p:ph idx="1"/>
          </p:nvPr>
        </p:nvSpPr>
        <p:spPr>
          <a:xfrm>
            <a:off x="323528" y="1700808"/>
            <a:ext cx="8435280" cy="4335760"/>
          </a:xfrm>
        </p:spPr>
        <p:txBody>
          <a:bodyPr/>
          <a:lstStyle/>
          <a:p>
            <a:r>
              <a:rPr lang="en-CA" dirty="0" err="1" smtClean="0"/>
              <a:t>Wolpert’s</a:t>
            </a:r>
            <a:r>
              <a:rPr lang="en-CA" dirty="0" smtClean="0"/>
              <a:t> “No Free Lunch” Theorems: if one algorithm tends to perform better than another on a given class of problems, then the reverse will be true on a different class of problems.</a:t>
            </a:r>
          </a:p>
          <a:p>
            <a:r>
              <a:rPr lang="en-CA" dirty="0" err="1" smtClean="0"/>
              <a:t>LaLoudouana</a:t>
            </a:r>
            <a:r>
              <a:rPr lang="en-CA" dirty="0" smtClean="0"/>
              <a:t> and </a:t>
            </a:r>
            <a:r>
              <a:rPr lang="en-CA" dirty="0" err="1" smtClean="0"/>
              <a:t>Tarate</a:t>
            </a:r>
            <a:r>
              <a:rPr lang="en-CA" dirty="0" smtClean="0"/>
              <a:t> (2003) showed that even mediocre learning approaches can be shown to be competitive by selecting the test domains carefully.</a:t>
            </a:r>
          </a:p>
          <a:p>
            <a:pPr marL="0" indent="0">
              <a:buNone/>
            </a:pPr>
            <a:r>
              <a:rPr lang="en-CA" dirty="0" smtClean="0">
                <a:sym typeface="Wingdings" pitchFamily="2" charset="2"/>
              </a:rPr>
              <a:t></a:t>
            </a:r>
            <a:r>
              <a:rPr lang="en-CA" dirty="0" smtClean="0"/>
              <a:t>The purpose of data set selection should not be to demonstrate an algorithm’s superiority to another in all cases, but rather to identify the areas of strengths of various algorithms with respect to domain characteristics or on specific domains of interest.</a:t>
            </a:r>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69</a:t>
            </a:fld>
            <a:endParaRPr lang="en-CA"/>
          </a:p>
        </p:txBody>
      </p:sp>
    </p:spTree>
    <p:extLst>
      <p:ext uri="{BB962C8B-B14F-4D97-AF65-F5344CB8AC3E}">
        <p14:creationId xmlns:p14="http://schemas.microsoft.com/office/powerpoint/2010/main" val="645798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539750" y="692150"/>
            <a:ext cx="8064500" cy="639763"/>
          </a:xfrm>
        </p:spPr>
        <p:txBody>
          <a:bodyPr/>
          <a:lstStyle/>
          <a:p>
            <a:pPr algn="ctr" eaLnBrk="1" hangingPunct="1">
              <a:lnSpc>
                <a:spcPct val="75000"/>
              </a:lnSpc>
            </a:pPr>
            <a:r>
              <a:rPr lang="en-US" sz="3600" smtClean="0"/>
              <a:t>What these steps depend on</a:t>
            </a:r>
          </a:p>
        </p:txBody>
      </p:sp>
      <p:sp>
        <p:nvSpPr>
          <p:cNvPr id="13315" name="Rectangle 3"/>
          <p:cNvSpPr>
            <a:spLocks noGrp="1"/>
          </p:cNvSpPr>
          <p:nvPr>
            <p:ph type="body" idx="1"/>
          </p:nvPr>
        </p:nvSpPr>
        <p:spPr>
          <a:xfrm>
            <a:off x="323850" y="1341438"/>
            <a:ext cx="8229600" cy="4389437"/>
          </a:xfrm>
        </p:spPr>
        <p:txBody>
          <a:bodyPr/>
          <a:lstStyle/>
          <a:p>
            <a:pPr eaLnBrk="1" hangingPunct="1"/>
            <a:endParaRPr lang="en-US" sz="2200" smtClean="0"/>
          </a:p>
          <a:p>
            <a:pPr eaLnBrk="1" hangingPunct="1"/>
            <a:r>
              <a:rPr lang="en-US" sz="2200" smtClean="0"/>
              <a:t>These steps depend on the purpose of the evaluation:</a:t>
            </a:r>
          </a:p>
          <a:p>
            <a:pPr lvl="1" eaLnBrk="1" hangingPunct="1"/>
            <a:r>
              <a:rPr lang="en-US" sz="2000" smtClean="0"/>
              <a:t>Comparison of a </a:t>
            </a:r>
            <a:r>
              <a:rPr lang="en-US" sz="2000" i="1" smtClean="0"/>
              <a:t>new algorithm </a:t>
            </a:r>
            <a:r>
              <a:rPr lang="en-US" sz="2000" smtClean="0"/>
              <a:t>to other (may be generic or application-specific) classifiers on a </a:t>
            </a:r>
            <a:r>
              <a:rPr lang="en-US" sz="2000" i="1" smtClean="0"/>
              <a:t>specific domain </a:t>
            </a:r>
            <a:r>
              <a:rPr lang="en-US" sz="2000" smtClean="0"/>
              <a:t>(e.g., when proposing a novel learning algorithm)</a:t>
            </a:r>
          </a:p>
          <a:p>
            <a:pPr lvl="1" eaLnBrk="1" hangingPunct="1"/>
            <a:r>
              <a:rPr lang="en-US" sz="2000" smtClean="0"/>
              <a:t>Comparison of a </a:t>
            </a:r>
            <a:r>
              <a:rPr lang="en-US" sz="2000" i="1" smtClean="0"/>
              <a:t>new generic algorithm </a:t>
            </a:r>
            <a:r>
              <a:rPr lang="en-US" sz="2000" smtClean="0"/>
              <a:t>to other generic ones on a set of </a:t>
            </a:r>
            <a:r>
              <a:rPr lang="en-US" sz="2000" i="1" smtClean="0"/>
              <a:t>benchmark domains </a:t>
            </a:r>
            <a:r>
              <a:rPr lang="en-US" sz="2000" smtClean="0"/>
              <a:t>(e.g. to demonstrate general effectiveness of the new approach against other approaches)</a:t>
            </a:r>
          </a:p>
          <a:p>
            <a:pPr lvl="1" eaLnBrk="1" hangingPunct="1"/>
            <a:r>
              <a:rPr lang="en-US" sz="2000" smtClean="0"/>
              <a:t>Characterization of </a:t>
            </a:r>
            <a:r>
              <a:rPr lang="en-US" sz="2000" i="1" smtClean="0"/>
              <a:t>generic classifiers </a:t>
            </a:r>
            <a:r>
              <a:rPr lang="en-US" sz="2000" smtClean="0"/>
              <a:t>on </a:t>
            </a:r>
            <a:r>
              <a:rPr lang="en-US" sz="2000" i="1" smtClean="0"/>
              <a:t>benchmarks domains </a:t>
            </a:r>
            <a:r>
              <a:rPr lang="en-US" sz="2000" smtClean="0"/>
              <a:t>(e.g. to study the algorithms' behavior on general domains for subsequent use)</a:t>
            </a:r>
          </a:p>
          <a:p>
            <a:pPr lvl="1" eaLnBrk="1" hangingPunct="1"/>
            <a:r>
              <a:rPr lang="en-US" sz="2000" smtClean="0"/>
              <a:t>Comparison of </a:t>
            </a:r>
            <a:r>
              <a:rPr lang="en-US" sz="2000" i="1" smtClean="0"/>
              <a:t>multiple classifiers </a:t>
            </a:r>
            <a:r>
              <a:rPr lang="en-US" sz="2000" smtClean="0"/>
              <a:t>on a </a:t>
            </a:r>
            <a:r>
              <a:rPr lang="en-US" sz="2000" i="1" smtClean="0"/>
              <a:t>specific domain </a:t>
            </a:r>
            <a:r>
              <a:rPr lang="en-US" sz="2000" smtClean="0"/>
              <a:t>(e.g. to find the best algorithm for a given application task)</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686800" cy="1067966"/>
          </a:xfrm>
        </p:spPr>
        <p:txBody>
          <a:bodyPr/>
          <a:lstStyle/>
          <a:p>
            <a:r>
              <a:rPr lang="en-CA" dirty="0" smtClean="0"/>
              <a:t>Where can we get our data from?</a:t>
            </a:r>
            <a:endParaRPr lang="en-CA" dirty="0"/>
          </a:p>
        </p:txBody>
      </p:sp>
      <p:sp>
        <p:nvSpPr>
          <p:cNvPr id="3" name="Content Placeholder 2"/>
          <p:cNvSpPr>
            <a:spLocks noGrp="1"/>
          </p:cNvSpPr>
          <p:nvPr>
            <p:ph idx="1"/>
          </p:nvPr>
        </p:nvSpPr>
        <p:spPr/>
        <p:txBody>
          <a:bodyPr/>
          <a:lstStyle/>
          <a:p>
            <a:r>
              <a:rPr lang="en-CA" sz="2400" dirty="0" smtClean="0"/>
              <a:t>Repository Data: Data Repositories such as the UCI repository and the UCI KDD Archive have been extremely popular in Machine Learning Research.</a:t>
            </a:r>
          </a:p>
          <a:p>
            <a:r>
              <a:rPr lang="en-CA" sz="2400" dirty="0" smtClean="0"/>
              <a:t>Artificial Data: The creation of artificial data sets representing the particular characteristic an algorithm was designed to deal with is also a common practice in Machine Learning</a:t>
            </a:r>
          </a:p>
          <a:p>
            <a:r>
              <a:rPr lang="en-CA" sz="2400" dirty="0" smtClean="0"/>
              <a:t>Web-Based Exchanges: Could we imagine a multi-disciplinary effort conducted on the Web where researchers in need of data analysis would “lend” their data to </a:t>
            </a:r>
            <a:r>
              <a:rPr lang="en-CA" sz="2400" dirty="0" err="1" smtClean="0"/>
              <a:t>macine</a:t>
            </a:r>
            <a:r>
              <a:rPr lang="en-CA" sz="2400" dirty="0" smtClean="0"/>
              <a:t> learning researchers in exchange for an analysis?</a:t>
            </a:r>
          </a:p>
          <a:p>
            <a:endParaRPr lang="en-CA" sz="2400"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70</a:t>
            </a:fld>
            <a:endParaRPr lang="en-CA"/>
          </a:p>
        </p:txBody>
      </p:sp>
    </p:spTree>
    <p:extLst>
      <p:ext uri="{BB962C8B-B14F-4D97-AF65-F5344CB8AC3E}">
        <p14:creationId xmlns:p14="http://schemas.microsoft.com/office/powerpoint/2010/main" val="11601872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686800" cy="1139974"/>
          </a:xfrm>
        </p:spPr>
        <p:txBody>
          <a:bodyPr/>
          <a:lstStyle/>
          <a:p>
            <a:r>
              <a:rPr lang="en-CA" dirty="0" smtClean="0"/>
              <a:t>Pros and Cons of Repository Data </a:t>
            </a:r>
            <a:endParaRPr lang="en-CA" dirty="0"/>
          </a:p>
        </p:txBody>
      </p:sp>
      <p:sp>
        <p:nvSpPr>
          <p:cNvPr id="3" name="Content Placeholder 2"/>
          <p:cNvSpPr>
            <a:spLocks noGrp="1"/>
          </p:cNvSpPr>
          <p:nvPr>
            <p:ph idx="1"/>
          </p:nvPr>
        </p:nvSpPr>
        <p:spPr>
          <a:xfrm>
            <a:off x="251520" y="1340768"/>
            <a:ext cx="8229600" cy="4389437"/>
          </a:xfrm>
        </p:spPr>
        <p:txBody>
          <a:bodyPr/>
          <a:lstStyle/>
          <a:p>
            <a:r>
              <a:rPr lang="en-CA" sz="2000" dirty="0" smtClean="0"/>
              <a:t>Pros:</a:t>
            </a:r>
          </a:p>
          <a:p>
            <a:pPr lvl="1"/>
            <a:r>
              <a:rPr lang="en-CA" sz="2000" dirty="0" smtClean="0"/>
              <a:t>Very easy to use: the data is available, already processed and the user does not need any knowledge of the underlying field.</a:t>
            </a:r>
          </a:p>
          <a:p>
            <a:pPr lvl="1"/>
            <a:r>
              <a:rPr lang="en-CA" sz="2000" dirty="0" smtClean="0"/>
              <a:t>The data is not artificial since it was provided by labs and so on. So in some sense, the research is conducted </a:t>
            </a:r>
            <a:r>
              <a:rPr lang="en-CA" sz="2000" dirty="0"/>
              <a:t>i</a:t>
            </a:r>
            <a:r>
              <a:rPr lang="en-CA" sz="2000" dirty="0" smtClean="0"/>
              <a:t>n real-world setting (albeit a limited one)</a:t>
            </a:r>
          </a:p>
          <a:p>
            <a:pPr lvl="1"/>
            <a:r>
              <a:rPr lang="en-CA" sz="2000" dirty="0" smtClean="0"/>
              <a:t>Replication and comparisons are facilitated, since many researchers use the same data set to validate their ideas.</a:t>
            </a:r>
          </a:p>
          <a:p>
            <a:r>
              <a:rPr lang="en-CA" sz="2000" dirty="0" smtClean="0"/>
              <a:t>Cons:</a:t>
            </a:r>
          </a:p>
          <a:p>
            <a:pPr lvl="1"/>
            <a:r>
              <a:rPr lang="en-CA" sz="2000" dirty="0" smtClean="0"/>
              <a:t>The use of data repositories does not guarantee that the results will generalize to other domains.</a:t>
            </a:r>
          </a:p>
          <a:p>
            <a:pPr lvl="1"/>
            <a:r>
              <a:rPr lang="en-CA" sz="2000" dirty="0" smtClean="0"/>
              <a:t>The data sets in the repository are not representative of the data mining process which involves many steps other than classification.</a:t>
            </a:r>
          </a:p>
          <a:p>
            <a:pPr lvl="1"/>
            <a:r>
              <a:rPr lang="en-CA" sz="2000" dirty="0" smtClean="0"/>
              <a:t>Community experiment/Multiplicity effect: since so many experiments are run on the same data set, by chance, some will yield interesting (though meaningless) results </a:t>
            </a:r>
            <a:endParaRPr lang="en-CA" sz="2000"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71</a:t>
            </a:fld>
            <a:endParaRPr lang="en-CA"/>
          </a:p>
        </p:txBody>
      </p:sp>
    </p:spTree>
    <p:extLst>
      <p:ext uri="{BB962C8B-B14F-4D97-AF65-F5344CB8AC3E}">
        <p14:creationId xmlns:p14="http://schemas.microsoft.com/office/powerpoint/2010/main" val="39267638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Pros and Cons of Artificial Data</a:t>
            </a:r>
            <a:endParaRPr lang="en-CA" dirty="0"/>
          </a:p>
        </p:txBody>
      </p:sp>
      <p:sp>
        <p:nvSpPr>
          <p:cNvPr id="3" name="Content Placeholder 2"/>
          <p:cNvSpPr>
            <a:spLocks noGrp="1"/>
          </p:cNvSpPr>
          <p:nvPr>
            <p:ph idx="1"/>
          </p:nvPr>
        </p:nvSpPr>
        <p:spPr/>
        <p:txBody>
          <a:bodyPr/>
          <a:lstStyle/>
          <a:p>
            <a:r>
              <a:rPr lang="en-CA" sz="2000" dirty="0" smtClean="0"/>
              <a:t>Pros:</a:t>
            </a:r>
          </a:p>
          <a:p>
            <a:pPr lvl="1"/>
            <a:r>
              <a:rPr lang="en-CA" sz="2000" dirty="0" smtClean="0"/>
              <a:t>Data sets can be created to mimic the traits that are expected to be present in real data (which are unfortunately unavailable)</a:t>
            </a:r>
          </a:p>
          <a:p>
            <a:pPr lvl="1"/>
            <a:r>
              <a:rPr lang="en-CA" sz="2000" dirty="0" smtClean="0"/>
              <a:t>The researcher has the freedom to explore various related situations that may not have been readily testable from accessible data.</a:t>
            </a:r>
          </a:p>
          <a:p>
            <a:pPr lvl="1"/>
            <a:r>
              <a:rPr lang="en-CA" sz="2000" dirty="0" smtClean="0"/>
              <a:t>Since new data can be generated at will, the multiplicity effect will not be a problem in this setting.</a:t>
            </a:r>
          </a:p>
          <a:p>
            <a:r>
              <a:rPr lang="en-CA" sz="2000" dirty="0" smtClean="0"/>
              <a:t>Cons:</a:t>
            </a:r>
          </a:p>
          <a:p>
            <a:pPr lvl="1"/>
            <a:r>
              <a:rPr lang="en-CA" sz="2000" dirty="0" smtClean="0"/>
              <a:t>Real data is unpredictable and does not systematically behave according to a well defined generation model. </a:t>
            </a:r>
          </a:p>
          <a:p>
            <a:pPr lvl="1"/>
            <a:r>
              <a:rPr lang="en-CA" sz="2000" dirty="0" smtClean="0"/>
              <a:t>Classifiers that happen to model the same distribution as the one used in the data generation process have an unfair advantage.</a:t>
            </a:r>
            <a:endParaRPr lang="en-CA" sz="2000"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72</a:t>
            </a:fld>
            <a:endParaRPr lang="en-CA"/>
          </a:p>
        </p:txBody>
      </p:sp>
    </p:spTree>
    <p:extLst>
      <p:ext uri="{BB962C8B-B14F-4D97-AF65-F5344CB8AC3E}">
        <p14:creationId xmlns:p14="http://schemas.microsoft.com/office/powerpoint/2010/main" val="9995126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1139974"/>
          </a:xfrm>
        </p:spPr>
        <p:txBody>
          <a:bodyPr/>
          <a:lstStyle/>
          <a:p>
            <a:r>
              <a:rPr lang="en-CA" sz="4400" dirty="0" smtClean="0"/>
              <a:t>Pros and Cons of Web-Based Exchanges</a:t>
            </a:r>
            <a:endParaRPr lang="en-CA" sz="4400" dirty="0"/>
          </a:p>
        </p:txBody>
      </p:sp>
      <p:sp>
        <p:nvSpPr>
          <p:cNvPr id="3" name="Content Placeholder 2"/>
          <p:cNvSpPr>
            <a:spLocks noGrp="1"/>
          </p:cNvSpPr>
          <p:nvPr>
            <p:ph idx="1"/>
          </p:nvPr>
        </p:nvSpPr>
        <p:spPr/>
        <p:txBody>
          <a:bodyPr/>
          <a:lstStyle/>
          <a:p>
            <a:r>
              <a:rPr lang="en-CA" dirty="0" smtClean="0"/>
              <a:t>Pros:</a:t>
            </a:r>
          </a:p>
          <a:p>
            <a:pPr lvl="1"/>
            <a:r>
              <a:rPr lang="en-CA" dirty="0" smtClean="0"/>
              <a:t>Would be useful for three communities:</a:t>
            </a:r>
          </a:p>
          <a:p>
            <a:pPr lvl="2"/>
            <a:r>
              <a:rPr lang="en-CA" dirty="0" smtClean="0"/>
              <a:t>Domain experts, who would get interesting analyses of their problem</a:t>
            </a:r>
          </a:p>
          <a:p>
            <a:pPr lvl="2"/>
            <a:r>
              <a:rPr lang="en-CA" dirty="0" smtClean="0"/>
              <a:t>Machine Learning researchers who would be getting their hand on interesting data, and thus encounter new problems</a:t>
            </a:r>
          </a:p>
          <a:p>
            <a:pPr lvl="2"/>
            <a:r>
              <a:rPr lang="en-CA" dirty="0" smtClean="0"/>
              <a:t>Statisticians, who could be studying their techniques in an applied context.</a:t>
            </a:r>
          </a:p>
          <a:p>
            <a:r>
              <a:rPr lang="en-CA" dirty="0" smtClean="0"/>
              <a:t>Cons:</a:t>
            </a:r>
          </a:p>
          <a:p>
            <a:pPr lvl="1"/>
            <a:r>
              <a:rPr lang="en-CA" dirty="0" smtClean="0"/>
              <a:t>It has not been organized. Is it truly feasible?</a:t>
            </a:r>
          </a:p>
          <a:p>
            <a:pPr lvl="1"/>
            <a:r>
              <a:rPr lang="en-CA" dirty="0" smtClean="0"/>
              <a:t>How would the quality of the studies be controlled?</a:t>
            </a:r>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73</a:t>
            </a:fld>
            <a:endParaRPr lang="en-CA"/>
          </a:p>
        </p:txBody>
      </p:sp>
    </p:spTree>
    <p:extLst>
      <p:ext uri="{BB962C8B-B14F-4D97-AF65-F5344CB8AC3E}">
        <p14:creationId xmlns:p14="http://schemas.microsoft.com/office/powerpoint/2010/main" val="502975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xtLst/>
        </p:spPr>
        <p:txBody>
          <a:bodyPr/>
          <a:lstStyle/>
          <a:p>
            <a:pPr algn="ctr">
              <a:defRPr/>
            </a:pPr>
            <a:r>
              <a:rPr lang="en-CA" dirty="0" smtClean="0"/>
              <a:t>Part II</a:t>
            </a:r>
            <a:endParaRPr lang="en-CA" dirty="0"/>
          </a:p>
        </p:txBody>
      </p:sp>
      <p:sp>
        <p:nvSpPr>
          <p:cNvPr id="73731" name="Subtitle 4"/>
          <p:cNvSpPr>
            <a:spLocks noGrp="1"/>
          </p:cNvSpPr>
          <p:nvPr>
            <p:ph type="subTitle" idx="1"/>
          </p:nvPr>
        </p:nvSpPr>
        <p:spPr>
          <a:xfrm>
            <a:off x="533400" y="3228975"/>
            <a:ext cx="7854950" cy="1752600"/>
          </a:xfrm>
        </p:spPr>
        <p:txBody>
          <a:bodyPr/>
          <a:lstStyle/>
          <a:p>
            <a:pPr marR="0" algn="ctr"/>
            <a:r>
              <a:rPr lang="en-CA" sz="4000" smtClean="0"/>
              <a:t>Topic 3: Available Resources</a:t>
            </a:r>
          </a:p>
        </p:txBody>
      </p:sp>
      <p:sp>
        <p:nvSpPr>
          <p:cNvPr id="4" name="Slide Number Placeholder 3"/>
          <p:cNvSpPr>
            <a:spLocks noGrp="1"/>
          </p:cNvSpPr>
          <p:nvPr>
            <p:ph type="sldNum" sz="quarter" idx="12"/>
          </p:nvPr>
        </p:nvSpPr>
        <p:spPr/>
        <p:txBody>
          <a:bodyPr/>
          <a:lstStyle/>
          <a:p>
            <a:pPr>
              <a:defRPr/>
            </a:pPr>
            <a:fld id="{D2A5ACB5-1FA7-4181-9549-7C5F55077F67}" type="slidenum">
              <a:rPr lang="en-CA" smtClean="0"/>
              <a:pPr>
                <a:defRPr/>
              </a:pPr>
              <a:t>74</a:t>
            </a:fld>
            <a:endParaRPr lang="en-CA"/>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1143000"/>
          </a:xfrm>
        </p:spPr>
        <p:txBody>
          <a:bodyPr/>
          <a:lstStyle/>
          <a:p>
            <a:r>
              <a:rPr lang="en-CA" sz="4800" dirty="0" smtClean="0"/>
              <a:t>What help is available for conducting proper evaluation? </a:t>
            </a:r>
            <a:endParaRPr lang="en-CA" sz="4800" dirty="0"/>
          </a:p>
        </p:txBody>
      </p:sp>
      <p:sp>
        <p:nvSpPr>
          <p:cNvPr id="3" name="Content Placeholder 2"/>
          <p:cNvSpPr>
            <a:spLocks noGrp="1"/>
          </p:cNvSpPr>
          <p:nvPr>
            <p:ph idx="1"/>
          </p:nvPr>
        </p:nvSpPr>
        <p:spPr>
          <a:xfrm>
            <a:off x="539552" y="2276872"/>
            <a:ext cx="8229600" cy="4389437"/>
          </a:xfrm>
        </p:spPr>
        <p:txBody>
          <a:bodyPr/>
          <a:lstStyle/>
          <a:p>
            <a:r>
              <a:rPr lang="en-CA" sz="2000" dirty="0" smtClean="0"/>
              <a:t>There is no need for researchers to program all the code necessary to conduct proper evaluation nor to do the computations by hand.</a:t>
            </a:r>
          </a:p>
          <a:p>
            <a:r>
              <a:rPr lang="en-CA" sz="2000" dirty="0" smtClean="0"/>
              <a:t>Resources are readily available for every steps of the process, including:</a:t>
            </a:r>
          </a:p>
          <a:p>
            <a:pPr lvl="1"/>
            <a:r>
              <a:rPr lang="en-CA" sz="2000" dirty="0" smtClean="0"/>
              <a:t>Evaluation metrics</a:t>
            </a:r>
          </a:p>
          <a:p>
            <a:pPr lvl="1"/>
            <a:r>
              <a:rPr lang="en-CA" sz="2000" dirty="0" smtClean="0"/>
              <a:t>Statistical tests</a:t>
            </a:r>
          </a:p>
          <a:p>
            <a:pPr lvl="1"/>
            <a:r>
              <a:rPr lang="en-CA" sz="2000" dirty="0" smtClean="0"/>
              <a:t>Re-sampling</a:t>
            </a:r>
          </a:p>
          <a:p>
            <a:pPr lvl="1"/>
            <a:r>
              <a:rPr lang="en-CA" sz="2000" dirty="0" smtClean="0"/>
              <a:t>And of course, Data repositories </a:t>
            </a:r>
          </a:p>
          <a:p>
            <a:r>
              <a:rPr lang="en-CA" sz="2000" dirty="0" smtClean="0"/>
              <a:t>Pointers to these resources and explanations on how to use them are discussed in our book: </a:t>
            </a:r>
            <a:r>
              <a:rPr lang="en-CA" sz="2000" i="1" dirty="0"/>
              <a:t>&lt;“Evaluating Learning Algorithms: A Classification Perspective” </a:t>
            </a:r>
            <a:r>
              <a:rPr lang="en-CA" sz="2000" dirty="0"/>
              <a:t>by Japkowicz and Shah, Cambridge University Press, 2011</a:t>
            </a:r>
            <a:r>
              <a:rPr lang="en-CA" sz="2000" dirty="0" smtClean="0"/>
              <a:t>&gt;.</a:t>
            </a:r>
            <a:endParaRPr lang="en-CA" sz="2000"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75</a:t>
            </a:fld>
            <a:endParaRPr lang="en-CA"/>
          </a:p>
        </p:txBody>
      </p:sp>
    </p:spTree>
    <p:extLst>
      <p:ext uri="{BB962C8B-B14F-4D97-AF65-F5344CB8AC3E}">
        <p14:creationId xmlns:p14="http://schemas.microsoft.com/office/powerpoint/2010/main" val="23356651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206680" cy="1271738"/>
          </a:xfrm>
        </p:spPr>
        <p:txBody>
          <a:bodyPr/>
          <a:lstStyle/>
          <a:p>
            <a:r>
              <a:rPr lang="en-CA" sz="4400" dirty="0" smtClean="0"/>
              <a:t>Where to look for evaluation metrics?</a:t>
            </a:r>
            <a:endParaRPr lang="en-CA" sz="4400" dirty="0"/>
          </a:p>
        </p:txBody>
      </p:sp>
      <p:sp>
        <p:nvSpPr>
          <p:cNvPr id="8" name="Text Placeholder 7"/>
          <p:cNvSpPr>
            <a:spLocks noGrp="1"/>
          </p:cNvSpPr>
          <p:nvPr>
            <p:ph type="body" idx="2"/>
          </p:nvPr>
        </p:nvSpPr>
        <p:spPr>
          <a:xfrm>
            <a:off x="179512" y="2564904"/>
            <a:ext cx="2304256" cy="3096344"/>
          </a:xfrm>
        </p:spPr>
        <p:txBody>
          <a:bodyPr/>
          <a:lstStyle/>
          <a:p>
            <a:r>
              <a:rPr lang="en-CA" sz="2000" dirty="0"/>
              <a:t>Actually, as most </a:t>
            </a:r>
            <a:endParaRPr lang="en-CA" sz="2000" dirty="0" smtClean="0"/>
          </a:p>
          <a:p>
            <a:r>
              <a:rPr lang="en-CA" sz="2000" dirty="0" smtClean="0"/>
              <a:t>people </a:t>
            </a:r>
            <a:r>
              <a:rPr lang="en-CA" sz="2000" dirty="0"/>
              <a:t>know, </a:t>
            </a:r>
            <a:r>
              <a:rPr lang="en-CA" sz="2000" dirty="0" err="1"/>
              <a:t>Weka</a:t>
            </a:r>
            <a:r>
              <a:rPr lang="en-CA" sz="2000" dirty="0"/>
              <a:t> is a great </a:t>
            </a:r>
            <a:r>
              <a:rPr lang="en-CA" sz="2000" dirty="0" smtClean="0"/>
              <a:t>source </a:t>
            </a:r>
            <a:r>
              <a:rPr lang="en-CA" sz="2000" dirty="0"/>
              <a:t>for, not only, </a:t>
            </a:r>
            <a:r>
              <a:rPr lang="en-CA" sz="2000" dirty="0" smtClean="0"/>
              <a:t>classifiers</a:t>
            </a:r>
            <a:r>
              <a:rPr lang="en-CA" sz="2000" dirty="0"/>
              <a:t>, but </a:t>
            </a:r>
            <a:r>
              <a:rPr lang="en-CA" sz="2000" dirty="0" smtClean="0"/>
              <a:t>also computation </a:t>
            </a:r>
            <a:r>
              <a:rPr lang="en-CA" sz="2000" dirty="0"/>
              <a:t>of the results according to a variety of evaluation metrics </a:t>
            </a:r>
          </a:p>
          <a:p>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76</a:t>
            </a:fld>
            <a:endParaRPr lang="en-CA"/>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484784"/>
            <a:ext cx="6373281" cy="4896544"/>
          </a:xfrm>
          <a:prstGeom prst="rect">
            <a:avLst/>
          </a:prstGeom>
        </p:spPr>
      </p:pic>
      <p:sp>
        <p:nvSpPr>
          <p:cNvPr id="10" name="Rounded Rectangle 9"/>
          <p:cNvSpPr/>
          <p:nvPr/>
        </p:nvSpPr>
        <p:spPr>
          <a:xfrm>
            <a:off x="2483768" y="1268760"/>
            <a:ext cx="6445289" cy="54726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50605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0648" y="917848"/>
            <a:ext cx="8229600" cy="1143000"/>
          </a:xfrm>
        </p:spPr>
        <p:txBody>
          <a:bodyPr/>
          <a:lstStyle/>
          <a:p>
            <a:r>
              <a:rPr lang="en-CA" sz="4400" dirty="0" smtClean="0"/>
              <a:t>WEKA even performs ROC Analysis and draws Cost-Curves</a:t>
            </a:r>
            <a:endParaRPr lang="en-CA" sz="4400"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866" y="2267280"/>
            <a:ext cx="4292518" cy="2827495"/>
          </a:xfrm>
        </p:spPr>
      </p:pic>
      <p:sp>
        <p:nvSpPr>
          <p:cNvPr id="5" name="Slide Number Placeholder 4"/>
          <p:cNvSpPr>
            <a:spLocks noGrp="1"/>
          </p:cNvSpPr>
          <p:nvPr>
            <p:ph type="sldNum" sz="quarter" idx="12"/>
          </p:nvPr>
        </p:nvSpPr>
        <p:spPr/>
        <p:txBody>
          <a:bodyPr/>
          <a:lstStyle/>
          <a:p>
            <a:pPr>
              <a:defRPr/>
            </a:pPr>
            <a:fld id="{7841F293-216E-43DB-9920-16C16B1AED86}" type="slidenum">
              <a:rPr lang="en-CA" smtClean="0"/>
              <a:pPr>
                <a:defRPr/>
              </a:pPr>
              <a:t>77</a:t>
            </a:fld>
            <a:endParaRPr lang="en-CA"/>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348880"/>
            <a:ext cx="4080140" cy="2664296"/>
          </a:xfrm>
          <a:prstGeom prst="rect">
            <a:avLst/>
          </a:prstGeom>
        </p:spPr>
      </p:pic>
      <p:sp>
        <p:nvSpPr>
          <p:cNvPr id="10" name="TextBox 9"/>
          <p:cNvSpPr txBox="1"/>
          <p:nvPr/>
        </p:nvSpPr>
        <p:spPr>
          <a:xfrm>
            <a:off x="467544" y="5589240"/>
            <a:ext cx="8199681" cy="923330"/>
          </a:xfrm>
          <a:prstGeom prst="rect">
            <a:avLst/>
          </a:prstGeom>
          <a:noFill/>
        </p:spPr>
        <p:txBody>
          <a:bodyPr wrap="none" rtlCol="0">
            <a:spAutoFit/>
          </a:bodyPr>
          <a:lstStyle/>
          <a:p>
            <a:r>
              <a:rPr lang="en-CA" dirty="0" smtClean="0"/>
              <a:t>Although better graphical analysis packages are available in R, namely the</a:t>
            </a:r>
            <a:r>
              <a:rPr lang="en-CA" dirty="0" smtClean="0">
                <a:solidFill>
                  <a:srgbClr val="FF0000"/>
                </a:solidFill>
              </a:rPr>
              <a:t> </a:t>
            </a:r>
          </a:p>
          <a:p>
            <a:r>
              <a:rPr lang="en-CA" dirty="0" smtClean="0">
                <a:solidFill>
                  <a:srgbClr val="FF0000"/>
                </a:solidFill>
              </a:rPr>
              <a:t>ROCR</a:t>
            </a:r>
            <a:r>
              <a:rPr lang="en-CA" dirty="0">
                <a:solidFill>
                  <a:srgbClr val="FF0000"/>
                </a:solidFill>
              </a:rPr>
              <a:t> </a:t>
            </a:r>
            <a:r>
              <a:rPr lang="en-CA" dirty="0" smtClean="0">
                <a:solidFill>
                  <a:srgbClr val="FF0000"/>
                </a:solidFill>
              </a:rPr>
              <a:t>package</a:t>
            </a:r>
            <a:r>
              <a:rPr lang="en-CA" dirty="0" smtClean="0"/>
              <a:t>, which permits the visualization of many versions of ROC and </a:t>
            </a:r>
          </a:p>
          <a:p>
            <a:r>
              <a:rPr lang="en-CA" dirty="0" smtClean="0"/>
              <a:t>Cost Curves, and also Lift curves, P-R Curves, and so on</a:t>
            </a:r>
            <a:endParaRPr lang="en-CA" dirty="0"/>
          </a:p>
        </p:txBody>
      </p:sp>
    </p:spTree>
    <p:extLst>
      <p:ext uri="{BB962C8B-B14F-4D97-AF65-F5344CB8AC3E}">
        <p14:creationId xmlns:p14="http://schemas.microsoft.com/office/powerpoint/2010/main" val="20564888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CA" sz="4400" dirty="0" smtClean="0"/>
              <a:t>Where to look for Statistical Tests?</a:t>
            </a:r>
            <a:endParaRPr lang="en-CA" sz="4400"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78</a:t>
            </a:fld>
            <a:endParaRPr lang="en-C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41791" y="-386114"/>
            <a:ext cx="2540139" cy="628193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539629" y="2700885"/>
            <a:ext cx="3085030" cy="5229200"/>
          </a:xfrm>
          <a:prstGeom prst="rect">
            <a:avLst/>
          </a:prstGeom>
          <a:noFill/>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139012" y="2399160"/>
            <a:ext cx="1718912" cy="5832648"/>
          </a:xfrm>
          <a:prstGeom prst="rect">
            <a:avLst/>
          </a:prstGeom>
          <a:solidFill>
            <a:schemeClr val="bg1"/>
          </a:solidFill>
        </p:spPr>
      </p:pic>
      <p:sp>
        <p:nvSpPr>
          <p:cNvPr id="10" name="Rounded Rectangle 9"/>
          <p:cNvSpPr/>
          <p:nvPr/>
        </p:nvSpPr>
        <p:spPr>
          <a:xfrm>
            <a:off x="18329" y="1412776"/>
            <a:ext cx="6588224" cy="2304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2843808" y="4456027"/>
            <a:ext cx="6192688" cy="17812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12"/>
          <p:cNvSpPr/>
          <p:nvPr/>
        </p:nvSpPr>
        <p:spPr>
          <a:xfrm>
            <a:off x="93785" y="3657600"/>
            <a:ext cx="5791200" cy="3235569"/>
          </a:xfrm>
          <a:custGeom>
            <a:avLst/>
            <a:gdLst>
              <a:gd name="connsiteX0" fmla="*/ 0 w 5791200"/>
              <a:gd name="connsiteY0" fmla="*/ 128954 h 3235569"/>
              <a:gd name="connsiteX1" fmla="*/ 0 w 5791200"/>
              <a:gd name="connsiteY1" fmla="*/ 128954 h 3235569"/>
              <a:gd name="connsiteX2" fmla="*/ 316523 w 5791200"/>
              <a:gd name="connsiteY2" fmla="*/ 128954 h 3235569"/>
              <a:gd name="connsiteX3" fmla="*/ 562707 w 5791200"/>
              <a:gd name="connsiteY3" fmla="*/ 140677 h 3235569"/>
              <a:gd name="connsiteX4" fmla="*/ 996461 w 5791200"/>
              <a:gd name="connsiteY4" fmla="*/ 152400 h 3235569"/>
              <a:gd name="connsiteX5" fmla="*/ 1242646 w 5791200"/>
              <a:gd name="connsiteY5" fmla="*/ 140677 h 3235569"/>
              <a:gd name="connsiteX6" fmla="*/ 1289538 w 5791200"/>
              <a:gd name="connsiteY6" fmla="*/ 128954 h 3235569"/>
              <a:gd name="connsiteX7" fmla="*/ 1359877 w 5791200"/>
              <a:gd name="connsiteY7" fmla="*/ 117231 h 3235569"/>
              <a:gd name="connsiteX8" fmla="*/ 1547446 w 5791200"/>
              <a:gd name="connsiteY8" fmla="*/ 93785 h 3235569"/>
              <a:gd name="connsiteX9" fmla="*/ 1641230 w 5791200"/>
              <a:gd name="connsiteY9" fmla="*/ 82062 h 3235569"/>
              <a:gd name="connsiteX10" fmla="*/ 2508738 w 5791200"/>
              <a:gd name="connsiteY10" fmla="*/ 82062 h 3235569"/>
              <a:gd name="connsiteX11" fmla="*/ 2579077 w 5791200"/>
              <a:gd name="connsiteY11" fmla="*/ 105508 h 3235569"/>
              <a:gd name="connsiteX12" fmla="*/ 2672861 w 5791200"/>
              <a:gd name="connsiteY12" fmla="*/ 128954 h 3235569"/>
              <a:gd name="connsiteX13" fmla="*/ 2860430 w 5791200"/>
              <a:gd name="connsiteY13" fmla="*/ 105508 h 3235569"/>
              <a:gd name="connsiteX14" fmla="*/ 3094892 w 5791200"/>
              <a:gd name="connsiteY14" fmla="*/ 23446 h 3235569"/>
              <a:gd name="connsiteX15" fmla="*/ 3247292 w 5791200"/>
              <a:gd name="connsiteY15" fmla="*/ 0 h 3235569"/>
              <a:gd name="connsiteX16" fmla="*/ 3716215 w 5791200"/>
              <a:gd name="connsiteY16" fmla="*/ 23446 h 3235569"/>
              <a:gd name="connsiteX17" fmla="*/ 3751384 w 5791200"/>
              <a:gd name="connsiteY17" fmla="*/ 35169 h 3235569"/>
              <a:gd name="connsiteX18" fmla="*/ 3833446 w 5791200"/>
              <a:gd name="connsiteY18" fmla="*/ 46892 h 3235569"/>
              <a:gd name="connsiteX19" fmla="*/ 3880338 w 5791200"/>
              <a:gd name="connsiteY19" fmla="*/ 70338 h 3235569"/>
              <a:gd name="connsiteX20" fmla="*/ 3915507 w 5791200"/>
              <a:gd name="connsiteY20" fmla="*/ 82062 h 3235569"/>
              <a:gd name="connsiteX21" fmla="*/ 4044461 w 5791200"/>
              <a:gd name="connsiteY21" fmla="*/ 105508 h 3235569"/>
              <a:gd name="connsiteX22" fmla="*/ 4314092 w 5791200"/>
              <a:gd name="connsiteY22" fmla="*/ 93785 h 3235569"/>
              <a:gd name="connsiteX23" fmla="*/ 4384430 w 5791200"/>
              <a:gd name="connsiteY23" fmla="*/ 82062 h 3235569"/>
              <a:gd name="connsiteX24" fmla="*/ 4513384 w 5791200"/>
              <a:gd name="connsiteY24" fmla="*/ 70338 h 3235569"/>
              <a:gd name="connsiteX25" fmla="*/ 4865077 w 5791200"/>
              <a:gd name="connsiteY25" fmla="*/ 82062 h 3235569"/>
              <a:gd name="connsiteX26" fmla="*/ 4935415 w 5791200"/>
              <a:gd name="connsiteY26" fmla="*/ 105508 h 3235569"/>
              <a:gd name="connsiteX27" fmla="*/ 5017477 w 5791200"/>
              <a:gd name="connsiteY27" fmla="*/ 117231 h 3235569"/>
              <a:gd name="connsiteX28" fmla="*/ 5486400 w 5791200"/>
              <a:gd name="connsiteY28" fmla="*/ 128954 h 3235569"/>
              <a:gd name="connsiteX29" fmla="*/ 5580184 w 5791200"/>
              <a:gd name="connsiteY29" fmla="*/ 140677 h 3235569"/>
              <a:gd name="connsiteX30" fmla="*/ 5627077 w 5791200"/>
              <a:gd name="connsiteY30" fmla="*/ 152400 h 3235569"/>
              <a:gd name="connsiteX31" fmla="*/ 5662246 w 5791200"/>
              <a:gd name="connsiteY31" fmla="*/ 164123 h 3235569"/>
              <a:gd name="connsiteX32" fmla="*/ 5767753 w 5791200"/>
              <a:gd name="connsiteY32" fmla="*/ 175846 h 3235569"/>
              <a:gd name="connsiteX33" fmla="*/ 5756030 w 5791200"/>
              <a:gd name="connsiteY33" fmla="*/ 246185 h 3235569"/>
              <a:gd name="connsiteX34" fmla="*/ 5732584 w 5791200"/>
              <a:gd name="connsiteY34" fmla="*/ 281354 h 3235569"/>
              <a:gd name="connsiteX35" fmla="*/ 5767753 w 5791200"/>
              <a:gd name="connsiteY35" fmla="*/ 304800 h 3235569"/>
              <a:gd name="connsiteX36" fmla="*/ 5791200 w 5791200"/>
              <a:gd name="connsiteY36" fmla="*/ 328246 h 3235569"/>
              <a:gd name="connsiteX37" fmla="*/ 5756030 w 5791200"/>
              <a:gd name="connsiteY37" fmla="*/ 480646 h 3235569"/>
              <a:gd name="connsiteX38" fmla="*/ 5732584 w 5791200"/>
              <a:gd name="connsiteY38" fmla="*/ 562708 h 3235569"/>
              <a:gd name="connsiteX39" fmla="*/ 5720861 w 5791200"/>
              <a:gd name="connsiteY39" fmla="*/ 656492 h 3235569"/>
              <a:gd name="connsiteX40" fmla="*/ 5603630 w 5791200"/>
              <a:gd name="connsiteY40" fmla="*/ 668215 h 3235569"/>
              <a:gd name="connsiteX41" fmla="*/ 5568461 w 5791200"/>
              <a:gd name="connsiteY41" fmla="*/ 679938 h 3235569"/>
              <a:gd name="connsiteX42" fmla="*/ 5533292 w 5791200"/>
              <a:gd name="connsiteY42" fmla="*/ 703385 h 3235569"/>
              <a:gd name="connsiteX43" fmla="*/ 5427784 w 5791200"/>
              <a:gd name="connsiteY43" fmla="*/ 726831 h 3235569"/>
              <a:gd name="connsiteX44" fmla="*/ 5357446 w 5791200"/>
              <a:gd name="connsiteY44" fmla="*/ 750277 h 3235569"/>
              <a:gd name="connsiteX45" fmla="*/ 5322277 w 5791200"/>
              <a:gd name="connsiteY45" fmla="*/ 762000 h 3235569"/>
              <a:gd name="connsiteX46" fmla="*/ 5298830 w 5791200"/>
              <a:gd name="connsiteY46" fmla="*/ 738554 h 3235569"/>
              <a:gd name="connsiteX47" fmla="*/ 5251938 w 5791200"/>
              <a:gd name="connsiteY47" fmla="*/ 726831 h 3235569"/>
              <a:gd name="connsiteX48" fmla="*/ 5216769 w 5791200"/>
              <a:gd name="connsiteY48" fmla="*/ 715108 h 3235569"/>
              <a:gd name="connsiteX49" fmla="*/ 5099538 w 5791200"/>
              <a:gd name="connsiteY49" fmla="*/ 726831 h 3235569"/>
              <a:gd name="connsiteX50" fmla="*/ 5017477 w 5791200"/>
              <a:gd name="connsiteY50" fmla="*/ 750277 h 3235569"/>
              <a:gd name="connsiteX51" fmla="*/ 4958861 w 5791200"/>
              <a:gd name="connsiteY51" fmla="*/ 762000 h 3235569"/>
              <a:gd name="connsiteX52" fmla="*/ 4865077 w 5791200"/>
              <a:gd name="connsiteY52" fmla="*/ 785446 h 3235569"/>
              <a:gd name="connsiteX53" fmla="*/ 4724400 w 5791200"/>
              <a:gd name="connsiteY53" fmla="*/ 797169 h 3235569"/>
              <a:gd name="connsiteX54" fmla="*/ 4677507 w 5791200"/>
              <a:gd name="connsiteY54" fmla="*/ 785446 h 3235569"/>
              <a:gd name="connsiteX55" fmla="*/ 4642338 w 5791200"/>
              <a:gd name="connsiteY55" fmla="*/ 762000 h 3235569"/>
              <a:gd name="connsiteX56" fmla="*/ 4208584 w 5791200"/>
              <a:gd name="connsiteY56" fmla="*/ 750277 h 3235569"/>
              <a:gd name="connsiteX57" fmla="*/ 4173415 w 5791200"/>
              <a:gd name="connsiteY57" fmla="*/ 738554 h 3235569"/>
              <a:gd name="connsiteX58" fmla="*/ 4044461 w 5791200"/>
              <a:gd name="connsiteY58" fmla="*/ 762000 h 3235569"/>
              <a:gd name="connsiteX59" fmla="*/ 3118338 w 5791200"/>
              <a:gd name="connsiteY59" fmla="*/ 738554 h 3235569"/>
              <a:gd name="connsiteX60" fmla="*/ 3071446 w 5791200"/>
              <a:gd name="connsiteY60" fmla="*/ 726831 h 3235569"/>
              <a:gd name="connsiteX61" fmla="*/ 2813538 w 5791200"/>
              <a:gd name="connsiteY61" fmla="*/ 738554 h 3235569"/>
              <a:gd name="connsiteX62" fmla="*/ 2754923 w 5791200"/>
              <a:gd name="connsiteY62" fmla="*/ 797169 h 3235569"/>
              <a:gd name="connsiteX63" fmla="*/ 2719753 w 5791200"/>
              <a:gd name="connsiteY63" fmla="*/ 808892 h 3235569"/>
              <a:gd name="connsiteX64" fmla="*/ 2696307 w 5791200"/>
              <a:gd name="connsiteY64" fmla="*/ 844062 h 3235569"/>
              <a:gd name="connsiteX65" fmla="*/ 2661138 w 5791200"/>
              <a:gd name="connsiteY65" fmla="*/ 867508 h 3235569"/>
              <a:gd name="connsiteX66" fmla="*/ 2625969 w 5791200"/>
              <a:gd name="connsiteY66" fmla="*/ 902677 h 3235569"/>
              <a:gd name="connsiteX67" fmla="*/ 2555630 w 5791200"/>
              <a:gd name="connsiteY67" fmla="*/ 973015 h 3235569"/>
              <a:gd name="connsiteX68" fmla="*/ 2543907 w 5791200"/>
              <a:gd name="connsiteY68" fmla="*/ 1172308 h 3235569"/>
              <a:gd name="connsiteX69" fmla="*/ 2567353 w 5791200"/>
              <a:gd name="connsiteY69" fmla="*/ 1441938 h 3235569"/>
              <a:gd name="connsiteX70" fmla="*/ 2555630 w 5791200"/>
              <a:gd name="connsiteY70" fmla="*/ 1512277 h 3235569"/>
              <a:gd name="connsiteX71" fmla="*/ 2532184 w 5791200"/>
              <a:gd name="connsiteY71" fmla="*/ 1547446 h 3235569"/>
              <a:gd name="connsiteX72" fmla="*/ 2508738 w 5791200"/>
              <a:gd name="connsiteY72" fmla="*/ 1606062 h 3235569"/>
              <a:gd name="connsiteX73" fmla="*/ 2450123 w 5791200"/>
              <a:gd name="connsiteY73" fmla="*/ 1711569 h 3235569"/>
              <a:gd name="connsiteX74" fmla="*/ 2461846 w 5791200"/>
              <a:gd name="connsiteY74" fmla="*/ 1969477 h 3235569"/>
              <a:gd name="connsiteX75" fmla="*/ 2473569 w 5791200"/>
              <a:gd name="connsiteY75" fmla="*/ 2016369 h 3235569"/>
              <a:gd name="connsiteX76" fmla="*/ 2520461 w 5791200"/>
              <a:gd name="connsiteY76" fmla="*/ 2074985 h 3235569"/>
              <a:gd name="connsiteX77" fmla="*/ 2532184 w 5791200"/>
              <a:gd name="connsiteY77" fmla="*/ 2110154 h 3235569"/>
              <a:gd name="connsiteX78" fmla="*/ 2543907 w 5791200"/>
              <a:gd name="connsiteY78" fmla="*/ 2497015 h 3235569"/>
              <a:gd name="connsiteX79" fmla="*/ 2555630 w 5791200"/>
              <a:gd name="connsiteY79" fmla="*/ 2532185 h 3235569"/>
              <a:gd name="connsiteX80" fmla="*/ 2625969 w 5791200"/>
              <a:gd name="connsiteY80" fmla="*/ 2555631 h 3235569"/>
              <a:gd name="connsiteX81" fmla="*/ 2731477 w 5791200"/>
              <a:gd name="connsiteY81" fmla="*/ 2567354 h 3235569"/>
              <a:gd name="connsiteX82" fmla="*/ 2942492 w 5791200"/>
              <a:gd name="connsiteY82" fmla="*/ 2567354 h 3235569"/>
              <a:gd name="connsiteX83" fmla="*/ 3106615 w 5791200"/>
              <a:gd name="connsiteY83" fmla="*/ 2579077 h 3235569"/>
              <a:gd name="connsiteX84" fmla="*/ 3212123 w 5791200"/>
              <a:gd name="connsiteY84" fmla="*/ 2602523 h 3235569"/>
              <a:gd name="connsiteX85" fmla="*/ 3282461 w 5791200"/>
              <a:gd name="connsiteY85" fmla="*/ 2625969 h 3235569"/>
              <a:gd name="connsiteX86" fmla="*/ 3341077 w 5791200"/>
              <a:gd name="connsiteY86" fmla="*/ 2637692 h 3235569"/>
              <a:gd name="connsiteX87" fmla="*/ 3376246 w 5791200"/>
              <a:gd name="connsiteY87" fmla="*/ 2649415 h 3235569"/>
              <a:gd name="connsiteX88" fmla="*/ 3470030 w 5791200"/>
              <a:gd name="connsiteY88" fmla="*/ 2672862 h 3235569"/>
              <a:gd name="connsiteX89" fmla="*/ 3540369 w 5791200"/>
              <a:gd name="connsiteY89" fmla="*/ 2696308 h 3235569"/>
              <a:gd name="connsiteX90" fmla="*/ 3610707 w 5791200"/>
              <a:gd name="connsiteY90" fmla="*/ 2708031 h 3235569"/>
              <a:gd name="connsiteX91" fmla="*/ 3821723 w 5791200"/>
              <a:gd name="connsiteY91" fmla="*/ 2696308 h 3235569"/>
              <a:gd name="connsiteX92" fmla="*/ 3927230 w 5791200"/>
              <a:gd name="connsiteY92" fmla="*/ 2672862 h 3235569"/>
              <a:gd name="connsiteX93" fmla="*/ 4056184 w 5791200"/>
              <a:gd name="connsiteY93" fmla="*/ 2696308 h 3235569"/>
              <a:gd name="connsiteX94" fmla="*/ 4091353 w 5791200"/>
              <a:gd name="connsiteY94" fmla="*/ 2719754 h 3235569"/>
              <a:gd name="connsiteX95" fmla="*/ 4114800 w 5791200"/>
              <a:gd name="connsiteY95" fmla="*/ 2790092 h 3235569"/>
              <a:gd name="connsiteX96" fmla="*/ 4103077 w 5791200"/>
              <a:gd name="connsiteY96" fmla="*/ 2836985 h 3235569"/>
              <a:gd name="connsiteX97" fmla="*/ 4079630 w 5791200"/>
              <a:gd name="connsiteY97" fmla="*/ 2860431 h 3235569"/>
              <a:gd name="connsiteX98" fmla="*/ 4009292 w 5791200"/>
              <a:gd name="connsiteY98" fmla="*/ 2895600 h 3235569"/>
              <a:gd name="connsiteX99" fmla="*/ 3974123 w 5791200"/>
              <a:gd name="connsiteY99" fmla="*/ 2965938 h 3235569"/>
              <a:gd name="connsiteX100" fmla="*/ 3938953 w 5791200"/>
              <a:gd name="connsiteY100" fmla="*/ 2977662 h 3235569"/>
              <a:gd name="connsiteX101" fmla="*/ 3880338 w 5791200"/>
              <a:gd name="connsiteY101" fmla="*/ 2989385 h 3235569"/>
              <a:gd name="connsiteX102" fmla="*/ 3833446 w 5791200"/>
              <a:gd name="connsiteY102" fmla="*/ 3001108 h 3235569"/>
              <a:gd name="connsiteX103" fmla="*/ 3763107 w 5791200"/>
              <a:gd name="connsiteY103" fmla="*/ 3048000 h 3235569"/>
              <a:gd name="connsiteX104" fmla="*/ 3692769 w 5791200"/>
              <a:gd name="connsiteY104" fmla="*/ 3071446 h 3235569"/>
              <a:gd name="connsiteX105" fmla="*/ 3622430 w 5791200"/>
              <a:gd name="connsiteY105" fmla="*/ 3106615 h 3235569"/>
              <a:gd name="connsiteX106" fmla="*/ 3493477 w 5791200"/>
              <a:gd name="connsiteY106" fmla="*/ 3118338 h 3235569"/>
              <a:gd name="connsiteX107" fmla="*/ 3434861 w 5791200"/>
              <a:gd name="connsiteY107" fmla="*/ 3130062 h 3235569"/>
              <a:gd name="connsiteX108" fmla="*/ 3399692 w 5791200"/>
              <a:gd name="connsiteY108" fmla="*/ 3141785 h 3235569"/>
              <a:gd name="connsiteX109" fmla="*/ 3305907 w 5791200"/>
              <a:gd name="connsiteY109" fmla="*/ 3165231 h 3235569"/>
              <a:gd name="connsiteX110" fmla="*/ 3141784 w 5791200"/>
              <a:gd name="connsiteY110" fmla="*/ 3153508 h 3235569"/>
              <a:gd name="connsiteX111" fmla="*/ 3071446 w 5791200"/>
              <a:gd name="connsiteY111" fmla="*/ 3130062 h 3235569"/>
              <a:gd name="connsiteX112" fmla="*/ 3036277 w 5791200"/>
              <a:gd name="connsiteY112" fmla="*/ 3118338 h 3235569"/>
              <a:gd name="connsiteX113" fmla="*/ 2954215 w 5791200"/>
              <a:gd name="connsiteY113" fmla="*/ 3130062 h 3235569"/>
              <a:gd name="connsiteX114" fmla="*/ 2907323 w 5791200"/>
              <a:gd name="connsiteY114" fmla="*/ 3141785 h 3235569"/>
              <a:gd name="connsiteX115" fmla="*/ 2825261 w 5791200"/>
              <a:gd name="connsiteY115" fmla="*/ 3130062 h 3235569"/>
              <a:gd name="connsiteX116" fmla="*/ 2661138 w 5791200"/>
              <a:gd name="connsiteY116" fmla="*/ 3153508 h 3235569"/>
              <a:gd name="connsiteX117" fmla="*/ 2625969 w 5791200"/>
              <a:gd name="connsiteY117" fmla="*/ 3165231 h 3235569"/>
              <a:gd name="connsiteX118" fmla="*/ 2590800 w 5791200"/>
              <a:gd name="connsiteY118" fmla="*/ 3188677 h 3235569"/>
              <a:gd name="connsiteX119" fmla="*/ 2520461 w 5791200"/>
              <a:gd name="connsiteY119" fmla="*/ 3212123 h 3235569"/>
              <a:gd name="connsiteX120" fmla="*/ 2485292 w 5791200"/>
              <a:gd name="connsiteY120" fmla="*/ 3223846 h 3235569"/>
              <a:gd name="connsiteX121" fmla="*/ 2450123 w 5791200"/>
              <a:gd name="connsiteY121" fmla="*/ 3235569 h 3235569"/>
              <a:gd name="connsiteX122" fmla="*/ 2391507 w 5791200"/>
              <a:gd name="connsiteY122" fmla="*/ 3188677 h 3235569"/>
              <a:gd name="connsiteX123" fmla="*/ 2344615 w 5791200"/>
              <a:gd name="connsiteY123" fmla="*/ 3176954 h 3235569"/>
              <a:gd name="connsiteX124" fmla="*/ 2309446 w 5791200"/>
              <a:gd name="connsiteY124" fmla="*/ 3141785 h 3235569"/>
              <a:gd name="connsiteX125" fmla="*/ 1805353 w 5791200"/>
              <a:gd name="connsiteY125" fmla="*/ 3153508 h 3235569"/>
              <a:gd name="connsiteX126" fmla="*/ 1758461 w 5791200"/>
              <a:gd name="connsiteY126" fmla="*/ 3176954 h 3235569"/>
              <a:gd name="connsiteX127" fmla="*/ 1676400 w 5791200"/>
              <a:gd name="connsiteY127" fmla="*/ 3200400 h 3235569"/>
              <a:gd name="connsiteX128" fmla="*/ 1606061 w 5791200"/>
              <a:gd name="connsiteY128" fmla="*/ 3188677 h 3235569"/>
              <a:gd name="connsiteX129" fmla="*/ 1488830 w 5791200"/>
              <a:gd name="connsiteY129" fmla="*/ 3153508 h 3235569"/>
              <a:gd name="connsiteX130" fmla="*/ 1453661 w 5791200"/>
              <a:gd name="connsiteY130" fmla="*/ 3141785 h 3235569"/>
              <a:gd name="connsiteX131" fmla="*/ 1418492 w 5791200"/>
              <a:gd name="connsiteY131" fmla="*/ 3130062 h 3235569"/>
              <a:gd name="connsiteX132" fmla="*/ 1242646 w 5791200"/>
              <a:gd name="connsiteY132" fmla="*/ 3141785 h 3235569"/>
              <a:gd name="connsiteX133" fmla="*/ 1090246 w 5791200"/>
              <a:gd name="connsiteY133" fmla="*/ 3153508 h 3235569"/>
              <a:gd name="connsiteX134" fmla="*/ 949569 w 5791200"/>
              <a:gd name="connsiteY134" fmla="*/ 3141785 h 3235569"/>
              <a:gd name="connsiteX135" fmla="*/ 539261 w 5791200"/>
              <a:gd name="connsiteY135" fmla="*/ 3106615 h 3235569"/>
              <a:gd name="connsiteX136" fmla="*/ 375138 w 5791200"/>
              <a:gd name="connsiteY136" fmla="*/ 3094892 h 3235569"/>
              <a:gd name="connsiteX137" fmla="*/ 351692 w 5791200"/>
              <a:gd name="connsiteY137" fmla="*/ 3059723 h 3235569"/>
              <a:gd name="connsiteX138" fmla="*/ 328246 w 5791200"/>
              <a:gd name="connsiteY138" fmla="*/ 2989385 h 3235569"/>
              <a:gd name="connsiteX139" fmla="*/ 316523 w 5791200"/>
              <a:gd name="connsiteY139" fmla="*/ 2836985 h 3235569"/>
              <a:gd name="connsiteX140" fmla="*/ 234461 w 5791200"/>
              <a:gd name="connsiteY140" fmla="*/ 2731477 h 3235569"/>
              <a:gd name="connsiteX141" fmla="*/ 199292 w 5791200"/>
              <a:gd name="connsiteY141" fmla="*/ 2485292 h 3235569"/>
              <a:gd name="connsiteX142" fmla="*/ 187569 w 5791200"/>
              <a:gd name="connsiteY142" fmla="*/ 2133600 h 3235569"/>
              <a:gd name="connsiteX143" fmla="*/ 152400 w 5791200"/>
              <a:gd name="connsiteY143" fmla="*/ 1981200 h 3235569"/>
              <a:gd name="connsiteX144" fmla="*/ 140677 w 5791200"/>
              <a:gd name="connsiteY144" fmla="*/ 1946031 h 3235569"/>
              <a:gd name="connsiteX145" fmla="*/ 164123 w 5791200"/>
              <a:gd name="connsiteY145" fmla="*/ 1617785 h 3235569"/>
              <a:gd name="connsiteX146" fmla="*/ 175846 w 5791200"/>
              <a:gd name="connsiteY146" fmla="*/ 1582615 h 3235569"/>
              <a:gd name="connsiteX147" fmla="*/ 175846 w 5791200"/>
              <a:gd name="connsiteY147" fmla="*/ 1242646 h 3235569"/>
              <a:gd name="connsiteX148" fmla="*/ 152400 w 5791200"/>
              <a:gd name="connsiteY148" fmla="*/ 1172308 h 3235569"/>
              <a:gd name="connsiteX149" fmla="*/ 140677 w 5791200"/>
              <a:gd name="connsiteY149" fmla="*/ 1008185 h 3235569"/>
              <a:gd name="connsiteX150" fmla="*/ 128953 w 5791200"/>
              <a:gd name="connsiteY150" fmla="*/ 973015 h 3235569"/>
              <a:gd name="connsiteX151" fmla="*/ 117230 w 5791200"/>
              <a:gd name="connsiteY151" fmla="*/ 914400 h 3235569"/>
              <a:gd name="connsiteX152" fmla="*/ 105507 w 5791200"/>
              <a:gd name="connsiteY152" fmla="*/ 762000 h 3235569"/>
              <a:gd name="connsiteX153" fmla="*/ 93784 w 5791200"/>
              <a:gd name="connsiteY153" fmla="*/ 703385 h 3235569"/>
              <a:gd name="connsiteX154" fmla="*/ 46892 w 5791200"/>
              <a:gd name="connsiteY154" fmla="*/ 633046 h 3235569"/>
              <a:gd name="connsiteX155" fmla="*/ 35169 w 5791200"/>
              <a:gd name="connsiteY155" fmla="*/ 597877 h 3235569"/>
              <a:gd name="connsiteX156" fmla="*/ 35169 w 5791200"/>
              <a:gd name="connsiteY156" fmla="*/ 234462 h 3235569"/>
              <a:gd name="connsiteX157" fmla="*/ 0 w 5791200"/>
              <a:gd name="connsiteY157" fmla="*/ 222738 h 3235569"/>
              <a:gd name="connsiteX158" fmla="*/ 0 w 5791200"/>
              <a:gd name="connsiteY158" fmla="*/ 128954 h 323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5791200" h="3235569">
                <a:moveTo>
                  <a:pt x="0" y="128954"/>
                </a:moveTo>
                <a:lnTo>
                  <a:pt x="0" y="128954"/>
                </a:lnTo>
                <a:cubicBezTo>
                  <a:pt x="237392" y="155331"/>
                  <a:pt x="-52996" y="128954"/>
                  <a:pt x="316523" y="128954"/>
                </a:cubicBezTo>
                <a:cubicBezTo>
                  <a:pt x="398677" y="128954"/>
                  <a:pt x="480601" y="137846"/>
                  <a:pt x="562707" y="140677"/>
                </a:cubicBezTo>
                <a:lnTo>
                  <a:pt x="996461" y="152400"/>
                </a:lnTo>
                <a:cubicBezTo>
                  <a:pt x="1078523" y="148492"/>
                  <a:pt x="1160753" y="147228"/>
                  <a:pt x="1242646" y="140677"/>
                </a:cubicBezTo>
                <a:cubicBezTo>
                  <a:pt x="1258706" y="139392"/>
                  <a:pt x="1273739" y="132114"/>
                  <a:pt x="1289538" y="128954"/>
                </a:cubicBezTo>
                <a:cubicBezTo>
                  <a:pt x="1312846" y="124292"/>
                  <a:pt x="1336431" y="121139"/>
                  <a:pt x="1359877" y="117231"/>
                </a:cubicBezTo>
                <a:cubicBezTo>
                  <a:pt x="1446455" y="88372"/>
                  <a:pt x="1370054" y="110679"/>
                  <a:pt x="1547446" y="93785"/>
                </a:cubicBezTo>
                <a:cubicBezTo>
                  <a:pt x="1578809" y="90798"/>
                  <a:pt x="1609969" y="85970"/>
                  <a:pt x="1641230" y="82062"/>
                </a:cubicBezTo>
                <a:cubicBezTo>
                  <a:pt x="1937119" y="-16573"/>
                  <a:pt x="1720482" y="51350"/>
                  <a:pt x="2508738" y="82062"/>
                </a:cubicBezTo>
                <a:cubicBezTo>
                  <a:pt x="2533434" y="83024"/>
                  <a:pt x="2555631" y="97693"/>
                  <a:pt x="2579077" y="105508"/>
                </a:cubicBezTo>
                <a:cubicBezTo>
                  <a:pt x="2633150" y="123532"/>
                  <a:pt x="2602127" y="114807"/>
                  <a:pt x="2672861" y="128954"/>
                </a:cubicBezTo>
                <a:cubicBezTo>
                  <a:pt x="2690466" y="127354"/>
                  <a:pt x="2820055" y="120190"/>
                  <a:pt x="2860430" y="105508"/>
                </a:cubicBezTo>
                <a:cubicBezTo>
                  <a:pt x="3000095" y="54720"/>
                  <a:pt x="2865548" y="56209"/>
                  <a:pt x="3094892" y="23446"/>
                </a:cubicBezTo>
                <a:cubicBezTo>
                  <a:pt x="3200484" y="8361"/>
                  <a:pt x="3149698" y="16266"/>
                  <a:pt x="3247292" y="0"/>
                </a:cubicBezTo>
                <a:cubicBezTo>
                  <a:pt x="3325806" y="2707"/>
                  <a:pt x="3590279" y="5455"/>
                  <a:pt x="3716215" y="23446"/>
                </a:cubicBezTo>
                <a:cubicBezTo>
                  <a:pt x="3728448" y="25194"/>
                  <a:pt x="3739267" y="32746"/>
                  <a:pt x="3751384" y="35169"/>
                </a:cubicBezTo>
                <a:cubicBezTo>
                  <a:pt x="3778479" y="40588"/>
                  <a:pt x="3806092" y="42984"/>
                  <a:pt x="3833446" y="46892"/>
                </a:cubicBezTo>
                <a:cubicBezTo>
                  <a:pt x="3849077" y="54707"/>
                  <a:pt x="3864275" y="63454"/>
                  <a:pt x="3880338" y="70338"/>
                </a:cubicBezTo>
                <a:cubicBezTo>
                  <a:pt x="3891696" y="75206"/>
                  <a:pt x="3903625" y="78667"/>
                  <a:pt x="3915507" y="82062"/>
                </a:cubicBezTo>
                <a:cubicBezTo>
                  <a:pt x="3970775" y="97853"/>
                  <a:pt x="3978058" y="96022"/>
                  <a:pt x="4044461" y="105508"/>
                </a:cubicBezTo>
                <a:cubicBezTo>
                  <a:pt x="4134338" y="101600"/>
                  <a:pt x="4224343" y="99975"/>
                  <a:pt x="4314092" y="93785"/>
                </a:cubicBezTo>
                <a:cubicBezTo>
                  <a:pt x="4337805" y="92150"/>
                  <a:pt x="4360823" y="84839"/>
                  <a:pt x="4384430" y="82062"/>
                </a:cubicBezTo>
                <a:cubicBezTo>
                  <a:pt x="4427296" y="77019"/>
                  <a:pt x="4470399" y="74246"/>
                  <a:pt x="4513384" y="70338"/>
                </a:cubicBezTo>
                <a:cubicBezTo>
                  <a:pt x="4630615" y="74246"/>
                  <a:pt x="4748186" y="72321"/>
                  <a:pt x="4865077" y="82062"/>
                </a:cubicBezTo>
                <a:cubicBezTo>
                  <a:pt x="4889706" y="84114"/>
                  <a:pt x="4910949" y="102013"/>
                  <a:pt x="4935415" y="105508"/>
                </a:cubicBezTo>
                <a:cubicBezTo>
                  <a:pt x="4962769" y="109416"/>
                  <a:pt x="4989870" y="116056"/>
                  <a:pt x="5017477" y="117231"/>
                </a:cubicBezTo>
                <a:cubicBezTo>
                  <a:pt x="5173692" y="123878"/>
                  <a:pt x="5330092" y="125046"/>
                  <a:pt x="5486400" y="128954"/>
                </a:cubicBezTo>
                <a:cubicBezTo>
                  <a:pt x="5517661" y="132862"/>
                  <a:pt x="5549108" y="135498"/>
                  <a:pt x="5580184" y="140677"/>
                </a:cubicBezTo>
                <a:cubicBezTo>
                  <a:pt x="5596077" y="143326"/>
                  <a:pt x="5611585" y="147974"/>
                  <a:pt x="5627077" y="152400"/>
                </a:cubicBezTo>
                <a:cubicBezTo>
                  <a:pt x="5638959" y="155795"/>
                  <a:pt x="5650057" y="162092"/>
                  <a:pt x="5662246" y="164123"/>
                </a:cubicBezTo>
                <a:cubicBezTo>
                  <a:pt x="5697150" y="169940"/>
                  <a:pt x="5732584" y="171938"/>
                  <a:pt x="5767753" y="175846"/>
                </a:cubicBezTo>
                <a:cubicBezTo>
                  <a:pt x="5763845" y="199292"/>
                  <a:pt x="5763547" y="223635"/>
                  <a:pt x="5756030" y="246185"/>
                </a:cubicBezTo>
                <a:cubicBezTo>
                  <a:pt x="5751575" y="259551"/>
                  <a:pt x="5729821" y="267538"/>
                  <a:pt x="5732584" y="281354"/>
                </a:cubicBezTo>
                <a:cubicBezTo>
                  <a:pt x="5735347" y="295170"/>
                  <a:pt x="5756751" y="295999"/>
                  <a:pt x="5767753" y="304800"/>
                </a:cubicBezTo>
                <a:cubicBezTo>
                  <a:pt x="5776384" y="311705"/>
                  <a:pt x="5783384" y="320431"/>
                  <a:pt x="5791200" y="328246"/>
                </a:cubicBezTo>
                <a:cubicBezTo>
                  <a:pt x="5773157" y="418465"/>
                  <a:pt x="5784311" y="367523"/>
                  <a:pt x="5756030" y="480646"/>
                </a:cubicBezTo>
                <a:cubicBezTo>
                  <a:pt x="5741308" y="539532"/>
                  <a:pt x="5749403" y="512249"/>
                  <a:pt x="5732584" y="562708"/>
                </a:cubicBezTo>
                <a:cubicBezTo>
                  <a:pt x="5728676" y="593969"/>
                  <a:pt x="5745244" y="636542"/>
                  <a:pt x="5720861" y="656492"/>
                </a:cubicBezTo>
                <a:cubicBezTo>
                  <a:pt x="5690466" y="681360"/>
                  <a:pt x="5642445" y="662243"/>
                  <a:pt x="5603630" y="668215"/>
                </a:cubicBezTo>
                <a:cubicBezTo>
                  <a:pt x="5591417" y="670094"/>
                  <a:pt x="5580184" y="676030"/>
                  <a:pt x="5568461" y="679938"/>
                </a:cubicBezTo>
                <a:cubicBezTo>
                  <a:pt x="5556738" y="687754"/>
                  <a:pt x="5545894" y="697084"/>
                  <a:pt x="5533292" y="703385"/>
                </a:cubicBezTo>
                <a:cubicBezTo>
                  <a:pt x="5504434" y="717815"/>
                  <a:pt x="5454797" y="722329"/>
                  <a:pt x="5427784" y="726831"/>
                </a:cubicBezTo>
                <a:lnTo>
                  <a:pt x="5357446" y="750277"/>
                </a:lnTo>
                <a:lnTo>
                  <a:pt x="5322277" y="762000"/>
                </a:lnTo>
                <a:cubicBezTo>
                  <a:pt x="5314461" y="754185"/>
                  <a:pt x="5308716" y="743497"/>
                  <a:pt x="5298830" y="738554"/>
                </a:cubicBezTo>
                <a:cubicBezTo>
                  <a:pt x="5284419" y="731349"/>
                  <a:pt x="5267430" y="731257"/>
                  <a:pt x="5251938" y="726831"/>
                </a:cubicBezTo>
                <a:cubicBezTo>
                  <a:pt x="5240056" y="723436"/>
                  <a:pt x="5228492" y="719016"/>
                  <a:pt x="5216769" y="715108"/>
                </a:cubicBezTo>
                <a:cubicBezTo>
                  <a:pt x="5177692" y="719016"/>
                  <a:pt x="5138415" y="721277"/>
                  <a:pt x="5099538" y="726831"/>
                </a:cubicBezTo>
                <a:cubicBezTo>
                  <a:pt x="5048372" y="734140"/>
                  <a:pt x="5062015" y="739143"/>
                  <a:pt x="5017477" y="750277"/>
                </a:cubicBezTo>
                <a:cubicBezTo>
                  <a:pt x="4998146" y="755110"/>
                  <a:pt x="4978192" y="757167"/>
                  <a:pt x="4958861" y="762000"/>
                </a:cubicBezTo>
                <a:cubicBezTo>
                  <a:pt x="4898038" y="777206"/>
                  <a:pt x="4946696" y="775844"/>
                  <a:pt x="4865077" y="785446"/>
                </a:cubicBezTo>
                <a:cubicBezTo>
                  <a:pt x="4818344" y="790944"/>
                  <a:pt x="4771292" y="793261"/>
                  <a:pt x="4724400" y="797169"/>
                </a:cubicBezTo>
                <a:cubicBezTo>
                  <a:pt x="4708769" y="793261"/>
                  <a:pt x="4692316" y="791793"/>
                  <a:pt x="4677507" y="785446"/>
                </a:cubicBezTo>
                <a:cubicBezTo>
                  <a:pt x="4664557" y="779896"/>
                  <a:pt x="4656388" y="763054"/>
                  <a:pt x="4642338" y="762000"/>
                </a:cubicBezTo>
                <a:cubicBezTo>
                  <a:pt x="4498106" y="751183"/>
                  <a:pt x="4353169" y="754185"/>
                  <a:pt x="4208584" y="750277"/>
                </a:cubicBezTo>
                <a:cubicBezTo>
                  <a:pt x="4196861" y="746369"/>
                  <a:pt x="4185772" y="738554"/>
                  <a:pt x="4173415" y="738554"/>
                </a:cubicBezTo>
                <a:cubicBezTo>
                  <a:pt x="4131409" y="738554"/>
                  <a:pt x="4085503" y="751739"/>
                  <a:pt x="4044461" y="762000"/>
                </a:cubicBezTo>
                <a:cubicBezTo>
                  <a:pt x="3920285" y="760299"/>
                  <a:pt x="3407147" y="796315"/>
                  <a:pt x="3118338" y="738554"/>
                </a:cubicBezTo>
                <a:cubicBezTo>
                  <a:pt x="3102539" y="735394"/>
                  <a:pt x="3087077" y="730739"/>
                  <a:pt x="3071446" y="726831"/>
                </a:cubicBezTo>
                <a:cubicBezTo>
                  <a:pt x="2985477" y="730739"/>
                  <a:pt x="2898983" y="728301"/>
                  <a:pt x="2813538" y="738554"/>
                </a:cubicBezTo>
                <a:cubicBezTo>
                  <a:pt x="2772162" y="743519"/>
                  <a:pt x="2780668" y="776573"/>
                  <a:pt x="2754923" y="797169"/>
                </a:cubicBezTo>
                <a:cubicBezTo>
                  <a:pt x="2745273" y="804889"/>
                  <a:pt x="2731476" y="804984"/>
                  <a:pt x="2719753" y="808892"/>
                </a:cubicBezTo>
                <a:cubicBezTo>
                  <a:pt x="2711938" y="820615"/>
                  <a:pt x="2706270" y="834099"/>
                  <a:pt x="2696307" y="844062"/>
                </a:cubicBezTo>
                <a:cubicBezTo>
                  <a:pt x="2686344" y="854025"/>
                  <a:pt x="2671962" y="858488"/>
                  <a:pt x="2661138" y="867508"/>
                </a:cubicBezTo>
                <a:cubicBezTo>
                  <a:pt x="2648402" y="878122"/>
                  <a:pt x="2638557" y="891888"/>
                  <a:pt x="2625969" y="902677"/>
                </a:cubicBezTo>
                <a:cubicBezTo>
                  <a:pt x="2558111" y="960841"/>
                  <a:pt x="2596906" y="911103"/>
                  <a:pt x="2555630" y="973015"/>
                </a:cubicBezTo>
                <a:cubicBezTo>
                  <a:pt x="2551722" y="1039446"/>
                  <a:pt x="2543907" y="1105762"/>
                  <a:pt x="2543907" y="1172308"/>
                </a:cubicBezTo>
                <a:cubicBezTo>
                  <a:pt x="2543907" y="1316616"/>
                  <a:pt x="2549376" y="1334075"/>
                  <a:pt x="2567353" y="1441938"/>
                </a:cubicBezTo>
                <a:cubicBezTo>
                  <a:pt x="2563445" y="1465384"/>
                  <a:pt x="2563147" y="1489727"/>
                  <a:pt x="2555630" y="1512277"/>
                </a:cubicBezTo>
                <a:cubicBezTo>
                  <a:pt x="2551175" y="1525643"/>
                  <a:pt x="2538485" y="1534844"/>
                  <a:pt x="2532184" y="1547446"/>
                </a:cubicBezTo>
                <a:cubicBezTo>
                  <a:pt x="2522773" y="1566268"/>
                  <a:pt x="2518815" y="1587588"/>
                  <a:pt x="2508738" y="1606062"/>
                </a:cubicBezTo>
                <a:cubicBezTo>
                  <a:pt x="2439635" y="1732753"/>
                  <a:pt x="2477491" y="1629464"/>
                  <a:pt x="2450123" y="1711569"/>
                </a:cubicBezTo>
                <a:cubicBezTo>
                  <a:pt x="2431145" y="1844415"/>
                  <a:pt x="2432377" y="1782839"/>
                  <a:pt x="2461846" y="1969477"/>
                </a:cubicBezTo>
                <a:cubicBezTo>
                  <a:pt x="2464359" y="1985392"/>
                  <a:pt x="2467222" y="2001560"/>
                  <a:pt x="2473569" y="2016369"/>
                </a:cubicBezTo>
                <a:cubicBezTo>
                  <a:pt x="2484660" y="2042247"/>
                  <a:pt x="2501555" y="2056078"/>
                  <a:pt x="2520461" y="2074985"/>
                </a:cubicBezTo>
                <a:cubicBezTo>
                  <a:pt x="2524369" y="2086708"/>
                  <a:pt x="2531499" y="2097816"/>
                  <a:pt x="2532184" y="2110154"/>
                </a:cubicBezTo>
                <a:cubicBezTo>
                  <a:pt x="2539340" y="2238968"/>
                  <a:pt x="2536751" y="2368201"/>
                  <a:pt x="2543907" y="2497015"/>
                </a:cubicBezTo>
                <a:cubicBezTo>
                  <a:pt x="2544592" y="2509353"/>
                  <a:pt x="2545574" y="2525002"/>
                  <a:pt x="2555630" y="2532185"/>
                </a:cubicBezTo>
                <a:cubicBezTo>
                  <a:pt x="2575741" y="2546550"/>
                  <a:pt x="2601406" y="2552902"/>
                  <a:pt x="2625969" y="2555631"/>
                </a:cubicBezTo>
                <a:lnTo>
                  <a:pt x="2731477" y="2567354"/>
                </a:lnTo>
                <a:cubicBezTo>
                  <a:pt x="2830293" y="2600293"/>
                  <a:pt x="2716681" y="2567354"/>
                  <a:pt x="2942492" y="2567354"/>
                </a:cubicBezTo>
                <a:cubicBezTo>
                  <a:pt x="2997339" y="2567354"/>
                  <a:pt x="3051907" y="2575169"/>
                  <a:pt x="3106615" y="2579077"/>
                </a:cubicBezTo>
                <a:cubicBezTo>
                  <a:pt x="3207237" y="2612618"/>
                  <a:pt x="3047068" y="2561260"/>
                  <a:pt x="3212123" y="2602523"/>
                </a:cubicBezTo>
                <a:cubicBezTo>
                  <a:pt x="3236099" y="2608517"/>
                  <a:pt x="3258227" y="2621122"/>
                  <a:pt x="3282461" y="2625969"/>
                </a:cubicBezTo>
                <a:cubicBezTo>
                  <a:pt x="3302000" y="2629877"/>
                  <a:pt x="3321746" y="2632859"/>
                  <a:pt x="3341077" y="2637692"/>
                </a:cubicBezTo>
                <a:cubicBezTo>
                  <a:pt x="3353065" y="2640689"/>
                  <a:pt x="3364324" y="2646164"/>
                  <a:pt x="3376246" y="2649415"/>
                </a:cubicBezTo>
                <a:cubicBezTo>
                  <a:pt x="3407334" y="2657894"/>
                  <a:pt x="3439460" y="2662672"/>
                  <a:pt x="3470030" y="2672862"/>
                </a:cubicBezTo>
                <a:cubicBezTo>
                  <a:pt x="3493476" y="2680677"/>
                  <a:pt x="3515991" y="2692245"/>
                  <a:pt x="3540369" y="2696308"/>
                </a:cubicBezTo>
                <a:lnTo>
                  <a:pt x="3610707" y="2708031"/>
                </a:lnTo>
                <a:cubicBezTo>
                  <a:pt x="3681046" y="2704123"/>
                  <a:pt x="3751541" y="2702411"/>
                  <a:pt x="3821723" y="2696308"/>
                </a:cubicBezTo>
                <a:cubicBezTo>
                  <a:pt x="3844543" y="2694324"/>
                  <a:pt x="3902727" y="2678988"/>
                  <a:pt x="3927230" y="2672862"/>
                </a:cubicBezTo>
                <a:cubicBezTo>
                  <a:pt x="3959559" y="2676903"/>
                  <a:pt x="4020041" y="2678236"/>
                  <a:pt x="4056184" y="2696308"/>
                </a:cubicBezTo>
                <a:cubicBezTo>
                  <a:pt x="4068786" y="2702609"/>
                  <a:pt x="4079630" y="2711939"/>
                  <a:pt x="4091353" y="2719754"/>
                </a:cubicBezTo>
                <a:cubicBezTo>
                  <a:pt x="4099169" y="2743200"/>
                  <a:pt x="4120794" y="2766116"/>
                  <a:pt x="4114800" y="2790092"/>
                </a:cubicBezTo>
                <a:cubicBezTo>
                  <a:pt x="4110892" y="2805723"/>
                  <a:pt x="4110283" y="2822574"/>
                  <a:pt x="4103077" y="2836985"/>
                </a:cubicBezTo>
                <a:cubicBezTo>
                  <a:pt x="4098134" y="2846871"/>
                  <a:pt x="4088261" y="2853526"/>
                  <a:pt x="4079630" y="2860431"/>
                </a:cubicBezTo>
                <a:cubicBezTo>
                  <a:pt x="4047164" y="2886403"/>
                  <a:pt x="4046439" y="2883218"/>
                  <a:pt x="4009292" y="2895600"/>
                </a:cubicBezTo>
                <a:cubicBezTo>
                  <a:pt x="4001569" y="2918768"/>
                  <a:pt x="3994782" y="2949410"/>
                  <a:pt x="3974123" y="2965938"/>
                </a:cubicBezTo>
                <a:cubicBezTo>
                  <a:pt x="3964473" y="2973658"/>
                  <a:pt x="3950942" y="2974665"/>
                  <a:pt x="3938953" y="2977662"/>
                </a:cubicBezTo>
                <a:cubicBezTo>
                  <a:pt x="3919623" y="2982495"/>
                  <a:pt x="3899789" y="2985063"/>
                  <a:pt x="3880338" y="2989385"/>
                </a:cubicBezTo>
                <a:cubicBezTo>
                  <a:pt x="3864610" y="2992880"/>
                  <a:pt x="3849077" y="2997200"/>
                  <a:pt x="3833446" y="3001108"/>
                </a:cubicBezTo>
                <a:cubicBezTo>
                  <a:pt x="3810000" y="3016739"/>
                  <a:pt x="3789840" y="3039089"/>
                  <a:pt x="3763107" y="3048000"/>
                </a:cubicBezTo>
                <a:cubicBezTo>
                  <a:pt x="3739661" y="3055815"/>
                  <a:pt x="3713333" y="3057737"/>
                  <a:pt x="3692769" y="3071446"/>
                </a:cubicBezTo>
                <a:cubicBezTo>
                  <a:pt x="3667440" y="3088332"/>
                  <a:pt x="3653318" y="3102203"/>
                  <a:pt x="3622430" y="3106615"/>
                </a:cubicBezTo>
                <a:cubicBezTo>
                  <a:pt x="3579702" y="3112719"/>
                  <a:pt x="3536461" y="3114430"/>
                  <a:pt x="3493477" y="3118338"/>
                </a:cubicBezTo>
                <a:cubicBezTo>
                  <a:pt x="3473938" y="3122246"/>
                  <a:pt x="3454192" y="3125229"/>
                  <a:pt x="3434861" y="3130062"/>
                </a:cubicBezTo>
                <a:cubicBezTo>
                  <a:pt x="3422873" y="3133059"/>
                  <a:pt x="3411680" y="3138788"/>
                  <a:pt x="3399692" y="3141785"/>
                </a:cubicBezTo>
                <a:lnTo>
                  <a:pt x="3305907" y="3165231"/>
                </a:lnTo>
                <a:cubicBezTo>
                  <a:pt x="3251199" y="3161323"/>
                  <a:pt x="3196024" y="3161644"/>
                  <a:pt x="3141784" y="3153508"/>
                </a:cubicBezTo>
                <a:cubicBezTo>
                  <a:pt x="3117343" y="3149842"/>
                  <a:pt x="3094892" y="3137878"/>
                  <a:pt x="3071446" y="3130062"/>
                </a:cubicBezTo>
                <a:lnTo>
                  <a:pt x="3036277" y="3118338"/>
                </a:lnTo>
                <a:cubicBezTo>
                  <a:pt x="3008923" y="3122246"/>
                  <a:pt x="2981401" y="3125119"/>
                  <a:pt x="2954215" y="3130062"/>
                </a:cubicBezTo>
                <a:cubicBezTo>
                  <a:pt x="2938363" y="3132944"/>
                  <a:pt x="2923435" y="3141785"/>
                  <a:pt x="2907323" y="3141785"/>
                </a:cubicBezTo>
                <a:cubicBezTo>
                  <a:pt x="2879691" y="3141785"/>
                  <a:pt x="2852615" y="3133970"/>
                  <a:pt x="2825261" y="3130062"/>
                </a:cubicBezTo>
                <a:cubicBezTo>
                  <a:pt x="2759608" y="3137357"/>
                  <a:pt x="2720859" y="3138578"/>
                  <a:pt x="2661138" y="3153508"/>
                </a:cubicBezTo>
                <a:cubicBezTo>
                  <a:pt x="2649150" y="3156505"/>
                  <a:pt x="2637022" y="3159705"/>
                  <a:pt x="2625969" y="3165231"/>
                </a:cubicBezTo>
                <a:cubicBezTo>
                  <a:pt x="2613367" y="3171532"/>
                  <a:pt x="2603675" y="3182955"/>
                  <a:pt x="2590800" y="3188677"/>
                </a:cubicBezTo>
                <a:cubicBezTo>
                  <a:pt x="2568216" y="3198714"/>
                  <a:pt x="2543907" y="3204308"/>
                  <a:pt x="2520461" y="3212123"/>
                </a:cubicBezTo>
                <a:lnTo>
                  <a:pt x="2485292" y="3223846"/>
                </a:lnTo>
                <a:lnTo>
                  <a:pt x="2450123" y="3235569"/>
                </a:lnTo>
                <a:cubicBezTo>
                  <a:pt x="2335148" y="3197245"/>
                  <a:pt x="2497557" y="3259377"/>
                  <a:pt x="2391507" y="3188677"/>
                </a:cubicBezTo>
                <a:cubicBezTo>
                  <a:pt x="2378101" y="3179740"/>
                  <a:pt x="2360246" y="3180862"/>
                  <a:pt x="2344615" y="3176954"/>
                </a:cubicBezTo>
                <a:cubicBezTo>
                  <a:pt x="2332892" y="3165231"/>
                  <a:pt x="2325703" y="3145036"/>
                  <a:pt x="2309446" y="3141785"/>
                </a:cubicBezTo>
                <a:cubicBezTo>
                  <a:pt x="2161889" y="3112274"/>
                  <a:pt x="1941513" y="3143034"/>
                  <a:pt x="1805353" y="3153508"/>
                </a:cubicBezTo>
                <a:cubicBezTo>
                  <a:pt x="1789722" y="3161323"/>
                  <a:pt x="1774524" y="3170070"/>
                  <a:pt x="1758461" y="3176954"/>
                </a:cubicBezTo>
                <a:cubicBezTo>
                  <a:pt x="1734916" y="3187045"/>
                  <a:pt x="1700195" y="3194451"/>
                  <a:pt x="1676400" y="3200400"/>
                </a:cubicBezTo>
                <a:cubicBezTo>
                  <a:pt x="1652954" y="3196492"/>
                  <a:pt x="1629369" y="3193339"/>
                  <a:pt x="1606061" y="3188677"/>
                </a:cubicBezTo>
                <a:cubicBezTo>
                  <a:pt x="1561770" y="3179819"/>
                  <a:pt x="1533685" y="3168460"/>
                  <a:pt x="1488830" y="3153508"/>
                </a:cubicBezTo>
                <a:lnTo>
                  <a:pt x="1453661" y="3141785"/>
                </a:lnTo>
                <a:lnTo>
                  <a:pt x="1418492" y="3130062"/>
                </a:lnTo>
                <a:lnTo>
                  <a:pt x="1242646" y="3141785"/>
                </a:lnTo>
                <a:cubicBezTo>
                  <a:pt x="1191825" y="3145415"/>
                  <a:pt x="1141196" y="3153508"/>
                  <a:pt x="1090246" y="3153508"/>
                </a:cubicBezTo>
                <a:cubicBezTo>
                  <a:pt x="1043191" y="3153508"/>
                  <a:pt x="996461" y="3145693"/>
                  <a:pt x="949569" y="3141785"/>
                </a:cubicBezTo>
                <a:cubicBezTo>
                  <a:pt x="809446" y="3048365"/>
                  <a:pt x="936120" y="3123870"/>
                  <a:pt x="539261" y="3106615"/>
                </a:cubicBezTo>
                <a:cubicBezTo>
                  <a:pt x="484466" y="3104233"/>
                  <a:pt x="429846" y="3098800"/>
                  <a:pt x="375138" y="3094892"/>
                </a:cubicBezTo>
                <a:cubicBezTo>
                  <a:pt x="367323" y="3083169"/>
                  <a:pt x="357414" y="3072598"/>
                  <a:pt x="351692" y="3059723"/>
                </a:cubicBezTo>
                <a:cubicBezTo>
                  <a:pt x="341655" y="3037139"/>
                  <a:pt x="328246" y="2989385"/>
                  <a:pt x="328246" y="2989385"/>
                </a:cubicBezTo>
                <a:cubicBezTo>
                  <a:pt x="324338" y="2938585"/>
                  <a:pt x="329490" y="2886257"/>
                  <a:pt x="316523" y="2836985"/>
                </a:cubicBezTo>
                <a:cubicBezTo>
                  <a:pt x="306507" y="2798925"/>
                  <a:pt x="262449" y="2759465"/>
                  <a:pt x="234461" y="2731477"/>
                </a:cubicBezTo>
                <a:cubicBezTo>
                  <a:pt x="194601" y="2611896"/>
                  <a:pt x="207518" y="2670374"/>
                  <a:pt x="199292" y="2485292"/>
                </a:cubicBezTo>
                <a:cubicBezTo>
                  <a:pt x="194084" y="2368112"/>
                  <a:pt x="193900" y="2250725"/>
                  <a:pt x="187569" y="2133600"/>
                </a:cubicBezTo>
                <a:cubicBezTo>
                  <a:pt x="183642" y="2060944"/>
                  <a:pt x="174485" y="2047456"/>
                  <a:pt x="152400" y="1981200"/>
                </a:cubicBezTo>
                <a:lnTo>
                  <a:pt x="140677" y="1946031"/>
                </a:lnTo>
                <a:cubicBezTo>
                  <a:pt x="145451" y="1841001"/>
                  <a:pt x="140470" y="1724226"/>
                  <a:pt x="164123" y="1617785"/>
                </a:cubicBezTo>
                <a:cubicBezTo>
                  <a:pt x="166804" y="1605722"/>
                  <a:pt x="171938" y="1594338"/>
                  <a:pt x="175846" y="1582615"/>
                </a:cubicBezTo>
                <a:cubicBezTo>
                  <a:pt x="194180" y="1435943"/>
                  <a:pt x="198400" y="1445637"/>
                  <a:pt x="175846" y="1242646"/>
                </a:cubicBezTo>
                <a:cubicBezTo>
                  <a:pt x="173117" y="1218083"/>
                  <a:pt x="152400" y="1172308"/>
                  <a:pt x="152400" y="1172308"/>
                </a:cubicBezTo>
                <a:cubicBezTo>
                  <a:pt x="148492" y="1117600"/>
                  <a:pt x="147086" y="1062656"/>
                  <a:pt x="140677" y="1008185"/>
                </a:cubicBezTo>
                <a:cubicBezTo>
                  <a:pt x="139233" y="995912"/>
                  <a:pt x="131950" y="985004"/>
                  <a:pt x="128953" y="973015"/>
                </a:cubicBezTo>
                <a:cubicBezTo>
                  <a:pt x="124120" y="953685"/>
                  <a:pt x="121138" y="933938"/>
                  <a:pt x="117230" y="914400"/>
                </a:cubicBezTo>
                <a:cubicBezTo>
                  <a:pt x="113322" y="863600"/>
                  <a:pt x="111133" y="812638"/>
                  <a:pt x="105507" y="762000"/>
                </a:cubicBezTo>
                <a:cubicBezTo>
                  <a:pt x="103307" y="742197"/>
                  <a:pt x="102029" y="721524"/>
                  <a:pt x="93784" y="703385"/>
                </a:cubicBezTo>
                <a:cubicBezTo>
                  <a:pt x="82124" y="677732"/>
                  <a:pt x="55803" y="659779"/>
                  <a:pt x="46892" y="633046"/>
                </a:cubicBezTo>
                <a:lnTo>
                  <a:pt x="35169" y="597877"/>
                </a:lnTo>
                <a:cubicBezTo>
                  <a:pt x="37187" y="557510"/>
                  <a:pt x="60518" y="310510"/>
                  <a:pt x="35169" y="234462"/>
                </a:cubicBezTo>
                <a:cubicBezTo>
                  <a:pt x="31261" y="222739"/>
                  <a:pt x="11723" y="226646"/>
                  <a:pt x="0" y="222738"/>
                </a:cubicBezTo>
                <a:cubicBezTo>
                  <a:pt x="14566" y="164473"/>
                  <a:pt x="0" y="144585"/>
                  <a:pt x="0" y="12895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7020272" y="1844824"/>
            <a:ext cx="2069797" cy="2308324"/>
          </a:xfrm>
          <a:prstGeom prst="rect">
            <a:avLst/>
          </a:prstGeom>
          <a:noFill/>
        </p:spPr>
        <p:txBody>
          <a:bodyPr wrap="none" rtlCol="0">
            <a:spAutoFit/>
          </a:bodyPr>
          <a:lstStyle/>
          <a:p>
            <a:r>
              <a:rPr lang="en-CA" dirty="0" smtClean="0"/>
              <a:t>The R Software</a:t>
            </a:r>
          </a:p>
          <a:p>
            <a:r>
              <a:rPr lang="en-CA" dirty="0" smtClean="0"/>
              <a:t>Package contains</a:t>
            </a:r>
          </a:p>
          <a:p>
            <a:r>
              <a:rPr lang="en-CA" dirty="0"/>
              <a:t>i</a:t>
            </a:r>
            <a:r>
              <a:rPr lang="en-CA" dirty="0" smtClean="0"/>
              <a:t>mplementations</a:t>
            </a:r>
          </a:p>
          <a:p>
            <a:r>
              <a:rPr lang="en-CA" dirty="0"/>
              <a:t>o</a:t>
            </a:r>
            <a:r>
              <a:rPr lang="en-CA" dirty="0" smtClean="0"/>
              <a:t>f all the statistical</a:t>
            </a:r>
          </a:p>
          <a:p>
            <a:r>
              <a:rPr lang="en-CA" dirty="0"/>
              <a:t>t</a:t>
            </a:r>
            <a:r>
              <a:rPr lang="en-CA" dirty="0" smtClean="0"/>
              <a:t>ests discussed</a:t>
            </a:r>
          </a:p>
          <a:p>
            <a:r>
              <a:rPr lang="en-CA" dirty="0"/>
              <a:t>h</a:t>
            </a:r>
            <a:r>
              <a:rPr lang="en-CA" dirty="0" smtClean="0"/>
              <a:t>ere and many</a:t>
            </a:r>
          </a:p>
          <a:p>
            <a:r>
              <a:rPr lang="en-CA" dirty="0"/>
              <a:t>m</a:t>
            </a:r>
            <a:r>
              <a:rPr lang="en-CA" dirty="0" smtClean="0"/>
              <a:t>ore. They are</a:t>
            </a:r>
          </a:p>
          <a:p>
            <a:r>
              <a:rPr lang="en-CA" dirty="0"/>
              <a:t>v</a:t>
            </a:r>
            <a:r>
              <a:rPr lang="en-CA" dirty="0" smtClean="0"/>
              <a:t>ery simple to run.</a:t>
            </a:r>
            <a:endParaRPr lang="en-CA" dirty="0"/>
          </a:p>
        </p:txBody>
      </p:sp>
    </p:spTree>
    <p:extLst>
      <p:ext uri="{BB962C8B-B14F-4D97-AF65-F5344CB8AC3E}">
        <p14:creationId xmlns:p14="http://schemas.microsoft.com/office/powerpoint/2010/main" val="21672422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496944" cy="1152128"/>
          </a:xfrm>
        </p:spPr>
        <p:txBody>
          <a:bodyPr/>
          <a:lstStyle/>
          <a:p>
            <a:r>
              <a:rPr lang="en-CA" sz="4000" dirty="0" smtClean="0"/>
              <a:t>Where to look for Re-sampling methods?</a:t>
            </a:r>
            <a:endParaRPr lang="en-CA" sz="4000" dirty="0"/>
          </a:p>
        </p:txBody>
      </p:sp>
      <p:sp>
        <p:nvSpPr>
          <p:cNvPr id="3" name="Content Placeholder 2"/>
          <p:cNvSpPr>
            <a:spLocks noGrp="1"/>
          </p:cNvSpPr>
          <p:nvPr>
            <p:ph idx="1"/>
          </p:nvPr>
        </p:nvSpPr>
        <p:spPr>
          <a:xfrm>
            <a:off x="395536" y="1412776"/>
            <a:ext cx="8424936" cy="4389437"/>
          </a:xfrm>
        </p:spPr>
        <p:txBody>
          <a:bodyPr/>
          <a:lstStyle/>
          <a:p>
            <a:r>
              <a:rPr lang="en-CA" sz="2000" dirty="0" smtClean="0"/>
              <a:t>In our book, we have implemented all the re-sampling schemes described in this tutorial. The actual code is also available upon request. (e-mail me at &lt;nat@site.uottawa.ca&gt;)</a:t>
            </a:r>
          </a:p>
          <a:p>
            <a:pPr marL="641350" lvl="2" indent="0">
              <a:buNone/>
            </a:pPr>
            <a:endParaRPr lang="en-US" sz="1100" dirty="0" smtClean="0"/>
          </a:p>
          <a:p>
            <a:pPr marL="641350" lvl="2" indent="0">
              <a:buNone/>
            </a:pPr>
            <a:r>
              <a:rPr lang="en-US" sz="1100" dirty="0" smtClean="0"/>
              <a:t>e0Boot </a:t>
            </a:r>
            <a:r>
              <a:rPr lang="en-US" sz="1100" dirty="0"/>
              <a:t>= function(</a:t>
            </a:r>
            <a:r>
              <a:rPr lang="en-US" sz="1100" dirty="0" err="1"/>
              <a:t>iter</a:t>
            </a:r>
            <a:r>
              <a:rPr lang="en-US" sz="1100" dirty="0"/>
              <a:t>, </a:t>
            </a:r>
            <a:r>
              <a:rPr lang="en-US" sz="1100" dirty="0" err="1"/>
              <a:t>dataSet</a:t>
            </a:r>
            <a:r>
              <a:rPr lang="en-US" sz="1100" dirty="0"/>
              <a:t>, </a:t>
            </a:r>
            <a:r>
              <a:rPr lang="en-US" sz="1100" dirty="0" err="1"/>
              <a:t>setSize</a:t>
            </a:r>
            <a:r>
              <a:rPr lang="en-US" sz="1100" dirty="0"/>
              <a:t>, dimension, classifier1, classifier2){</a:t>
            </a:r>
            <a:endParaRPr lang="en-CA" sz="1100" dirty="0"/>
          </a:p>
          <a:p>
            <a:pPr marL="641350" lvl="2" indent="0">
              <a:buNone/>
            </a:pPr>
            <a:r>
              <a:rPr lang="en-US" sz="1100" dirty="0"/>
              <a:t> </a:t>
            </a:r>
            <a:r>
              <a:rPr lang="en-US" sz="1100" b="1" dirty="0" smtClean="0"/>
              <a:t>classifier1e0Boot &lt;- numeric(</a:t>
            </a:r>
            <a:r>
              <a:rPr lang="en-US" sz="1100" b="1" dirty="0" err="1" smtClean="0"/>
              <a:t>iter</a:t>
            </a:r>
            <a:r>
              <a:rPr lang="en-US" sz="1100" b="1" dirty="0" smtClean="0"/>
              <a:t>) </a:t>
            </a:r>
            <a:endParaRPr lang="en-CA" sz="1100" dirty="0" smtClean="0"/>
          </a:p>
          <a:p>
            <a:pPr marL="641350" lvl="2" indent="0">
              <a:buNone/>
            </a:pPr>
            <a:r>
              <a:rPr lang="en-US" sz="1100" b="1" dirty="0" smtClean="0"/>
              <a:t>classifier2e0Boot &lt;- numeric(</a:t>
            </a:r>
            <a:r>
              <a:rPr lang="en-US" sz="1100" b="1" dirty="0" err="1" smtClean="0"/>
              <a:t>iter</a:t>
            </a:r>
            <a:r>
              <a:rPr lang="en-US" sz="1100" b="1" dirty="0" smtClean="0"/>
              <a:t>) </a:t>
            </a:r>
            <a:br>
              <a:rPr lang="en-US" sz="1100" b="1" dirty="0" smtClean="0"/>
            </a:br>
            <a:r>
              <a:rPr lang="en-US" sz="1100" b="1" dirty="0" smtClean="0"/>
              <a:t>  for(i in 1:iter) {</a:t>
            </a:r>
            <a:endParaRPr lang="en-CA" sz="1100" dirty="0" smtClean="0"/>
          </a:p>
          <a:p>
            <a:pPr marL="641350" lvl="2" indent="0">
              <a:buNone/>
            </a:pPr>
            <a:r>
              <a:rPr lang="en-US" sz="1100" b="1" dirty="0" smtClean="0"/>
              <a:t>  </a:t>
            </a:r>
            <a:r>
              <a:rPr lang="en-US" sz="1100" b="1" dirty="0" err="1" smtClean="0"/>
              <a:t>Subsamp</a:t>
            </a:r>
            <a:r>
              <a:rPr lang="en-US" sz="1100" b="1" dirty="0" smtClean="0"/>
              <a:t> &lt;-  sample(</a:t>
            </a:r>
            <a:r>
              <a:rPr lang="en-US" sz="1100" b="1" dirty="0" err="1" smtClean="0"/>
              <a:t>setSize</a:t>
            </a:r>
            <a:r>
              <a:rPr lang="en-US" sz="1100" b="1" dirty="0" smtClean="0"/>
              <a:t>, </a:t>
            </a:r>
            <a:r>
              <a:rPr lang="en-US" sz="1100" b="1" dirty="0" err="1" smtClean="0"/>
              <a:t>setSize</a:t>
            </a:r>
            <a:r>
              <a:rPr lang="en-US" sz="1100" b="1" dirty="0" smtClean="0"/>
              <a:t>, replace=TRUE)</a:t>
            </a:r>
            <a:endParaRPr lang="en-CA" sz="1100" dirty="0" smtClean="0"/>
          </a:p>
          <a:p>
            <a:pPr marL="641350" lvl="2" indent="0">
              <a:buNone/>
            </a:pPr>
            <a:r>
              <a:rPr lang="en-US" sz="1100" b="1" dirty="0" smtClean="0"/>
              <a:t>  </a:t>
            </a:r>
            <a:r>
              <a:rPr lang="en-US" sz="1100" b="1" dirty="0" err="1" smtClean="0"/>
              <a:t>Basesamp</a:t>
            </a:r>
            <a:r>
              <a:rPr lang="en-US" sz="1100" b="1" dirty="0" smtClean="0"/>
              <a:t> &lt;- 1:setSize</a:t>
            </a:r>
            <a:br>
              <a:rPr lang="en-US" sz="1100" b="1" dirty="0" smtClean="0"/>
            </a:br>
            <a:r>
              <a:rPr lang="en-US" sz="1100" b="1" dirty="0" smtClean="0"/>
              <a:t>    </a:t>
            </a:r>
            <a:r>
              <a:rPr lang="en-US" sz="1100" b="1" dirty="0" err="1" smtClean="0"/>
              <a:t>oneTrain</a:t>
            </a:r>
            <a:r>
              <a:rPr lang="en-US" sz="1100" b="1" dirty="0" smtClean="0"/>
              <a:t> &lt;- </a:t>
            </a:r>
            <a:r>
              <a:rPr lang="en-US" sz="1100" b="1" dirty="0" err="1" smtClean="0"/>
              <a:t>dataSet</a:t>
            </a:r>
            <a:r>
              <a:rPr lang="en-US" sz="1100" b="1" dirty="0" smtClean="0"/>
              <a:t>[</a:t>
            </a:r>
            <a:r>
              <a:rPr lang="en-US" sz="1100" b="1" dirty="0" err="1" smtClean="0"/>
              <a:t>Subsamp</a:t>
            </a:r>
            <a:r>
              <a:rPr lang="en-US" sz="1100" b="1" dirty="0" smtClean="0"/>
              <a:t> ,1:dimension ]</a:t>
            </a:r>
            <a:endParaRPr lang="en-CA" sz="1100" dirty="0" smtClean="0"/>
          </a:p>
          <a:p>
            <a:pPr marL="641350" lvl="2" indent="0">
              <a:buNone/>
            </a:pPr>
            <a:r>
              <a:rPr lang="en-US" sz="1100" b="1" dirty="0" smtClean="0"/>
              <a:t>  </a:t>
            </a:r>
            <a:r>
              <a:rPr lang="en-US" sz="1100" b="1" dirty="0" err="1" smtClean="0"/>
              <a:t>oneTest</a:t>
            </a:r>
            <a:r>
              <a:rPr lang="en-US" sz="1100" b="1" dirty="0" smtClean="0"/>
              <a:t> &lt;- </a:t>
            </a:r>
            <a:r>
              <a:rPr lang="en-US" sz="1100" b="1" dirty="0" err="1" smtClean="0"/>
              <a:t>dataSet</a:t>
            </a:r>
            <a:r>
              <a:rPr lang="en-US" sz="1100" b="1" dirty="0" smtClean="0"/>
              <a:t>[</a:t>
            </a:r>
            <a:r>
              <a:rPr lang="en-US" sz="1100" b="1" dirty="0" err="1" smtClean="0"/>
              <a:t>setdiff</a:t>
            </a:r>
            <a:r>
              <a:rPr lang="en-US" sz="1100" b="1" dirty="0" smtClean="0"/>
              <a:t>(</a:t>
            </a:r>
            <a:r>
              <a:rPr lang="en-US" sz="1100" b="1" dirty="0" err="1" smtClean="0"/>
              <a:t>Basesamp,Subsamp</a:t>
            </a:r>
            <a:r>
              <a:rPr lang="en-US" sz="1100" b="1" dirty="0" smtClean="0"/>
              <a:t>), 1:dimension]</a:t>
            </a:r>
            <a:endParaRPr lang="en-CA" sz="1100" dirty="0" smtClean="0"/>
          </a:p>
          <a:p>
            <a:pPr marL="641350" lvl="2" indent="0">
              <a:buNone/>
            </a:pPr>
            <a:r>
              <a:rPr lang="en-US" sz="1100" b="1" dirty="0" smtClean="0"/>
              <a:t>  classifier1model &lt;- classifier1(class~., data=</a:t>
            </a:r>
            <a:r>
              <a:rPr lang="en-US" sz="1100" b="1" dirty="0" err="1" smtClean="0"/>
              <a:t>oneTrain</a:t>
            </a:r>
            <a:r>
              <a:rPr lang="en-US" sz="1100" b="1" dirty="0" smtClean="0"/>
              <a:t>)</a:t>
            </a:r>
            <a:endParaRPr lang="en-CA" sz="1100" dirty="0" smtClean="0"/>
          </a:p>
          <a:p>
            <a:pPr marL="641350" lvl="2" indent="0">
              <a:buNone/>
            </a:pPr>
            <a:r>
              <a:rPr lang="en-US" sz="1100" b="1" dirty="0" smtClean="0"/>
              <a:t>  classifier2model &lt;- classifier2(class~., data=</a:t>
            </a:r>
            <a:r>
              <a:rPr lang="en-US" sz="1100" b="1" dirty="0" err="1" smtClean="0"/>
              <a:t>oneTrain</a:t>
            </a:r>
            <a:r>
              <a:rPr lang="en-US" sz="1100" b="1" dirty="0" smtClean="0"/>
              <a:t>)</a:t>
            </a:r>
            <a:endParaRPr lang="en-CA" sz="1100" dirty="0" smtClean="0"/>
          </a:p>
          <a:p>
            <a:pPr marL="641350" lvl="2" indent="0">
              <a:buNone/>
            </a:pPr>
            <a:r>
              <a:rPr lang="en-US" sz="1100" b="1" dirty="0" smtClean="0"/>
              <a:t>        classifier1eval &lt;- </a:t>
            </a:r>
            <a:r>
              <a:rPr lang="en-US" sz="1100" b="1" dirty="0" err="1" smtClean="0"/>
              <a:t>evaluate_Weka_classifier</a:t>
            </a:r>
            <a:r>
              <a:rPr lang="en-US" sz="1100" b="1" dirty="0" smtClean="0"/>
              <a:t>(classifier1model, </a:t>
            </a:r>
            <a:r>
              <a:rPr lang="en-US" sz="1100" b="1" dirty="0" err="1" smtClean="0"/>
              <a:t>newdata</a:t>
            </a:r>
            <a:r>
              <a:rPr lang="en-US" sz="1100" b="1" dirty="0" smtClean="0"/>
              <a:t>=</a:t>
            </a:r>
            <a:r>
              <a:rPr lang="en-US" sz="1100" b="1" dirty="0" err="1" smtClean="0"/>
              <a:t>oneTest</a:t>
            </a:r>
            <a:r>
              <a:rPr lang="en-US" sz="1100" b="1" dirty="0" smtClean="0"/>
              <a:t>)</a:t>
            </a:r>
            <a:endParaRPr lang="en-CA" sz="1100" dirty="0" smtClean="0"/>
          </a:p>
          <a:p>
            <a:pPr marL="641350" lvl="2" indent="0">
              <a:buNone/>
            </a:pPr>
            <a:r>
              <a:rPr lang="en-US" sz="1100" b="1" dirty="0" smtClean="0"/>
              <a:t>    classifier1acc &lt;- </a:t>
            </a:r>
            <a:r>
              <a:rPr lang="en-US" sz="1100" b="1" dirty="0" err="1" smtClean="0"/>
              <a:t>as.numeric</a:t>
            </a:r>
            <a:r>
              <a:rPr lang="en-US" sz="1100" b="1" dirty="0" smtClean="0"/>
              <a:t>(</a:t>
            </a:r>
            <a:r>
              <a:rPr lang="en-US" sz="1100" b="1" dirty="0" err="1" smtClean="0"/>
              <a:t>substr</a:t>
            </a:r>
            <a:r>
              <a:rPr lang="en-US" sz="1100" b="1" dirty="0" smtClean="0"/>
              <a:t>(classifier1eval$string, 70,80))</a:t>
            </a:r>
            <a:endParaRPr lang="en-CA" sz="1100" dirty="0" smtClean="0"/>
          </a:p>
          <a:p>
            <a:pPr marL="641350" lvl="2" indent="0">
              <a:buNone/>
            </a:pPr>
            <a:r>
              <a:rPr lang="en-US" sz="1100" b="1" dirty="0" smtClean="0"/>
              <a:t>    classifier2eval &lt;- </a:t>
            </a:r>
            <a:r>
              <a:rPr lang="en-US" sz="1100" b="1" dirty="0" err="1" smtClean="0"/>
              <a:t>evaluate_Weka_classifier</a:t>
            </a:r>
            <a:r>
              <a:rPr lang="en-US" sz="1100" b="1" dirty="0" smtClean="0"/>
              <a:t>(classifier2model,</a:t>
            </a:r>
            <a:endParaRPr lang="en-CA" sz="1100" dirty="0" smtClean="0"/>
          </a:p>
          <a:p>
            <a:pPr marL="641350" lvl="2" indent="0">
              <a:buNone/>
            </a:pPr>
            <a:r>
              <a:rPr lang="en-US" sz="1100" b="1" dirty="0" smtClean="0"/>
              <a:t>                                </a:t>
            </a:r>
            <a:r>
              <a:rPr lang="en-US" sz="1100" b="1" dirty="0" err="1" smtClean="0"/>
              <a:t>newdata</a:t>
            </a:r>
            <a:r>
              <a:rPr lang="en-US" sz="1100" b="1" dirty="0" smtClean="0"/>
              <a:t>=</a:t>
            </a:r>
            <a:r>
              <a:rPr lang="en-US" sz="1100" b="1" dirty="0" err="1" smtClean="0"/>
              <a:t>oneTest</a:t>
            </a:r>
            <a:r>
              <a:rPr lang="en-US" sz="1100" b="1" dirty="0" smtClean="0"/>
              <a:t>)</a:t>
            </a:r>
            <a:endParaRPr lang="en-CA" sz="1100" dirty="0" smtClean="0"/>
          </a:p>
          <a:p>
            <a:pPr marL="641350" lvl="2" indent="0">
              <a:buNone/>
            </a:pPr>
            <a:r>
              <a:rPr lang="en-US" sz="1100" dirty="0" smtClean="0"/>
              <a:t>        classifier2</a:t>
            </a:r>
            <a:r>
              <a:rPr lang="en-US" sz="1100" b="1" dirty="0" smtClean="0"/>
              <a:t>acc &lt;- </a:t>
            </a:r>
            <a:r>
              <a:rPr lang="en-US" sz="1100" b="1" dirty="0" err="1" smtClean="0"/>
              <a:t>as.numeric</a:t>
            </a:r>
            <a:r>
              <a:rPr lang="en-US" sz="1100" b="1" dirty="0" smtClean="0"/>
              <a:t>(</a:t>
            </a:r>
            <a:r>
              <a:rPr lang="en-US" sz="1100" b="1" dirty="0" err="1" smtClean="0"/>
              <a:t>substr</a:t>
            </a:r>
            <a:r>
              <a:rPr lang="en-US" sz="1100" b="1" dirty="0" smtClean="0"/>
              <a:t>(classifier2eval$string, 70,80))</a:t>
            </a:r>
            <a:endParaRPr lang="en-CA" sz="1100" dirty="0" smtClean="0"/>
          </a:p>
          <a:p>
            <a:pPr marL="641350" lvl="2" indent="0">
              <a:buNone/>
            </a:pPr>
            <a:r>
              <a:rPr lang="en-US" sz="1100" b="1" dirty="0" smtClean="0"/>
              <a:t>  classifier1e0Boot[i]= classifier1acc</a:t>
            </a:r>
            <a:endParaRPr lang="en-CA" sz="1100" dirty="0" smtClean="0"/>
          </a:p>
          <a:p>
            <a:pPr marL="641350" lvl="2" indent="0">
              <a:buNone/>
            </a:pPr>
            <a:r>
              <a:rPr lang="en-US" sz="1100" b="1" dirty="0" smtClean="0"/>
              <a:t>  classifier2e0Boot[i]= classifier2acc</a:t>
            </a:r>
            <a:br>
              <a:rPr lang="en-US" sz="1100" b="1" dirty="0" smtClean="0"/>
            </a:br>
            <a:r>
              <a:rPr lang="en-US" sz="1100" b="1" dirty="0" smtClean="0"/>
              <a:t>  }</a:t>
            </a:r>
            <a:endParaRPr lang="en-CA" sz="1100" dirty="0" smtClean="0"/>
          </a:p>
          <a:p>
            <a:pPr marL="641350" lvl="2" indent="0">
              <a:buNone/>
            </a:pPr>
            <a:r>
              <a:rPr lang="en-US" sz="1100" b="1" dirty="0" smtClean="0"/>
              <a:t>return(</a:t>
            </a:r>
            <a:r>
              <a:rPr lang="en-US" sz="1100" b="1" dirty="0" err="1" smtClean="0"/>
              <a:t>rbind</a:t>
            </a:r>
            <a:r>
              <a:rPr lang="en-US" sz="1100" b="1" dirty="0" smtClean="0"/>
              <a:t>(classifier1e0Boot, classifier2e0Boot))}</a:t>
            </a:r>
            <a:endParaRPr lang="en-CA" sz="1100" dirty="0" smtClean="0"/>
          </a:p>
          <a:p>
            <a:pPr marL="366713" lvl="1" indent="0">
              <a:buNone/>
            </a:pPr>
            <a:endParaRPr lang="en-CA" sz="1200" dirty="0"/>
          </a:p>
          <a:p>
            <a:endParaRPr lang="en-CA" dirty="0"/>
          </a:p>
        </p:txBody>
      </p:sp>
      <p:sp>
        <p:nvSpPr>
          <p:cNvPr id="4" name="Slide Number Placeholder 3"/>
          <p:cNvSpPr>
            <a:spLocks noGrp="1"/>
          </p:cNvSpPr>
          <p:nvPr>
            <p:ph type="sldNum" sz="quarter" idx="12"/>
          </p:nvPr>
        </p:nvSpPr>
        <p:spPr/>
        <p:txBody>
          <a:bodyPr/>
          <a:lstStyle/>
          <a:p>
            <a:pPr>
              <a:defRPr/>
            </a:pPr>
            <a:fld id="{25FCD24B-6A93-4E6A-868F-DD300BF98EF6}" type="slidenum">
              <a:rPr lang="en-CA" smtClean="0"/>
              <a:pPr>
                <a:defRPr/>
              </a:pPr>
              <a:t>79</a:t>
            </a:fld>
            <a:endParaRPr lang="en-CA"/>
          </a:p>
        </p:txBody>
      </p:sp>
      <p:sp>
        <p:nvSpPr>
          <p:cNvPr id="5" name="Rounded Rectangle 4"/>
          <p:cNvSpPr/>
          <p:nvPr/>
        </p:nvSpPr>
        <p:spPr>
          <a:xfrm>
            <a:off x="539552" y="2492896"/>
            <a:ext cx="6048672" cy="38884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61540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404813"/>
            <a:ext cx="8229600" cy="1143000"/>
          </a:xfrm>
        </p:spPr>
        <p:txBody>
          <a:bodyPr/>
          <a:lstStyle/>
          <a:p>
            <a:pPr eaLnBrk="1" hangingPunct="1"/>
            <a:r>
              <a:rPr lang="en-CA" smtClean="0"/>
              <a:t>Outline of the tutorial:</a:t>
            </a:r>
          </a:p>
        </p:txBody>
      </p:sp>
      <p:sp>
        <p:nvSpPr>
          <p:cNvPr id="14339" name="Content Placeholder 2"/>
          <p:cNvSpPr>
            <a:spLocks noGrp="1"/>
          </p:cNvSpPr>
          <p:nvPr>
            <p:ph idx="1"/>
          </p:nvPr>
        </p:nvSpPr>
        <p:spPr>
          <a:xfrm>
            <a:off x="395288" y="1700213"/>
            <a:ext cx="8435975" cy="4479925"/>
          </a:xfrm>
        </p:spPr>
        <p:txBody>
          <a:bodyPr/>
          <a:lstStyle/>
          <a:p>
            <a:pPr eaLnBrk="1" hangingPunct="1"/>
            <a:r>
              <a:rPr lang="en-CA" b="1" dirty="0" smtClean="0"/>
              <a:t>Part I</a:t>
            </a:r>
            <a:r>
              <a:rPr lang="en-CA" dirty="0" smtClean="0"/>
              <a:t> (from now until the coffee break!)</a:t>
            </a:r>
          </a:p>
          <a:p>
            <a:pPr lvl="1" eaLnBrk="1" hangingPunct="1"/>
            <a:r>
              <a:rPr lang="en-CA" dirty="0" smtClean="0"/>
              <a:t>Choosing a performance measure.</a:t>
            </a:r>
          </a:p>
          <a:p>
            <a:pPr lvl="1" eaLnBrk="1" hangingPunct="1"/>
            <a:r>
              <a:rPr lang="en-CA" dirty="0" smtClean="0"/>
              <a:t>Choosing a statistical test.</a:t>
            </a:r>
          </a:p>
          <a:p>
            <a:pPr eaLnBrk="1" hangingPunct="1"/>
            <a:r>
              <a:rPr lang="en-CA" b="1" dirty="0" smtClean="0"/>
              <a:t>Part II </a:t>
            </a:r>
            <a:r>
              <a:rPr lang="en-CA" dirty="0" smtClean="0"/>
              <a:t>(from after the coffee break to the lunch break!)</a:t>
            </a:r>
          </a:p>
          <a:p>
            <a:pPr lvl="1" eaLnBrk="1" hangingPunct="1"/>
            <a:r>
              <a:rPr lang="en-CA" dirty="0" smtClean="0"/>
              <a:t>What about sampling?</a:t>
            </a:r>
          </a:p>
          <a:p>
            <a:pPr lvl="1" eaLnBrk="1" hangingPunct="1"/>
            <a:r>
              <a:rPr lang="en-CA" dirty="0" smtClean="0"/>
              <a:t>What data sets should we use?</a:t>
            </a:r>
          </a:p>
          <a:p>
            <a:pPr lvl="1" eaLnBrk="1" hangingPunct="1"/>
            <a:r>
              <a:rPr lang="en-CA" dirty="0" smtClean="0"/>
              <a:t>Available resources</a:t>
            </a:r>
          </a:p>
          <a:p>
            <a:pPr eaLnBrk="1" hangingPunct="1"/>
            <a:r>
              <a:rPr lang="en-CA" b="1" dirty="0" smtClean="0"/>
              <a:t>Part III </a:t>
            </a:r>
            <a:r>
              <a:rPr lang="en-CA" dirty="0" smtClean="0"/>
              <a:t>(if there is time before lunch and we’re not too hungry!)</a:t>
            </a:r>
          </a:p>
          <a:p>
            <a:pPr lvl="1" eaLnBrk="1" hangingPunct="1"/>
            <a:r>
              <a:rPr lang="en-CA" dirty="0" smtClean="0"/>
              <a:t>Recent research</a:t>
            </a:r>
          </a:p>
          <a:p>
            <a:pPr lvl="1" eaLnBrk="1" hangingPunct="1"/>
            <a:endParaRPr lang="en-CA" dirty="0" smtClean="0"/>
          </a:p>
          <a:p>
            <a:pPr lvl="1" eaLnBrk="1" hangingPunct="1"/>
            <a:endParaRPr lang="en-CA" dirty="0" smtClean="0"/>
          </a:p>
          <a:p>
            <a:pPr lvl="1" eaLnBrk="1" hangingPunct="1"/>
            <a:endParaRPr lang="en-CA" dirty="0" smtClean="0"/>
          </a:p>
          <a:p>
            <a:pPr lvl="1" eaLnBrk="1" hangingPunct="1"/>
            <a:endParaRPr lang="en-CA" dirty="0" smtClean="0"/>
          </a:p>
          <a:p>
            <a:pPr lvl="1" eaLnBrk="1" hangingPunct="1"/>
            <a:endParaRPr lang="en-CA" dirty="0" smtClean="0"/>
          </a:p>
        </p:txBody>
      </p:sp>
      <p:sp>
        <p:nvSpPr>
          <p:cNvPr id="4" name="Slide Number Placeholder 3"/>
          <p:cNvSpPr>
            <a:spLocks noGrp="1"/>
          </p:cNvSpPr>
          <p:nvPr>
            <p:ph type="sldNum" sz="quarter" idx="12"/>
          </p:nvPr>
        </p:nvSpPr>
        <p:spPr/>
        <p:txBody>
          <a:bodyPr/>
          <a:lstStyle/>
          <a:p>
            <a:pPr>
              <a:defRPr/>
            </a:pPr>
            <a:fld id="{43CD847B-1081-4289-8748-C458EAFA7F66}" type="slidenum">
              <a:rPr lang="en-CA" smtClean="0"/>
              <a:pPr>
                <a:defRPr/>
              </a:pPr>
              <a:t>8</a:t>
            </a:fld>
            <a:endParaRPr lang="en-CA"/>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extLst/>
        </p:spPr>
        <p:txBody>
          <a:bodyPr/>
          <a:lstStyle/>
          <a:p>
            <a:pPr algn="ctr">
              <a:defRPr/>
            </a:pPr>
            <a:r>
              <a:rPr lang="en-CA" dirty="0" smtClean="0"/>
              <a:t>Part III</a:t>
            </a:r>
            <a:endParaRPr lang="en-CA" dirty="0"/>
          </a:p>
        </p:txBody>
      </p:sp>
      <p:sp>
        <p:nvSpPr>
          <p:cNvPr id="74755" name="Subtitle 5"/>
          <p:cNvSpPr>
            <a:spLocks noGrp="1"/>
          </p:cNvSpPr>
          <p:nvPr>
            <p:ph type="subTitle" idx="1"/>
          </p:nvPr>
        </p:nvSpPr>
        <p:spPr>
          <a:xfrm>
            <a:off x="533400" y="3228975"/>
            <a:ext cx="7854950" cy="1752600"/>
          </a:xfrm>
        </p:spPr>
        <p:txBody>
          <a:bodyPr/>
          <a:lstStyle/>
          <a:p>
            <a:pPr marR="0" algn="ctr"/>
            <a:r>
              <a:rPr lang="en-CA" sz="3600" dirty="0" smtClean="0"/>
              <a:t>Recent Research</a:t>
            </a:r>
          </a:p>
          <a:p>
            <a:pPr marR="0" algn="ctr"/>
            <a:r>
              <a:rPr lang="en-CA" sz="2800" dirty="0" smtClean="0"/>
              <a:t>Topic 1: A Visualization-based framework for classifier evaluation</a:t>
            </a:r>
          </a:p>
          <a:p>
            <a:pPr marR="0" algn="ctr"/>
            <a:r>
              <a:rPr lang="en-US" sz="2400" i="1" dirty="0" smtClean="0"/>
              <a:t>(Nathalie </a:t>
            </a:r>
            <a:r>
              <a:rPr lang="en-US" sz="2400" i="1" dirty="0"/>
              <a:t>Japkowicz, </a:t>
            </a:r>
            <a:r>
              <a:rPr lang="en-US" sz="2400" i="1" dirty="0" err="1"/>
              <a:t>Pritika</a:t>
            </a:r>
            <a:r>
              <a:rPr lang="en-US" sz="2400" i="1" dirty="0"/>
              <a:t> </a:t>
            </a:r>
            <a:r>
              <a:rPr lang="en-US" sz="2400" i="1" dirty="0" err="1"/>
              <a:t>Sanghi</a:t>
            </a:r>
            <a:r>
              <a:rPr lang="en-US" sz="2400" i="1" dirty="0"/>
              <a:t> </a:t>
            </a:r>
            <a:r>
              <a:rPr lang="en-US" sz="2400" i="1" dirty="0" smtClean="0"/>
              <a:t>and  </a:t>
            </a:r>
            <a:r>
              <a:rPr lang="en-US" sz="2400" i="1" dirty="0"/>
              <a:t>Peter </a:t>
            </a:r>
            <a:r>
              <a:rPr lang="en-US" sz="2400" i="1" dirty="0" err="1"/>
              <a:t>Tischer</a:t>
            </a:r>
            <a:r>
              <a:rPr lang="en-US" sz="2400" i="1" dirty="0"/>
              <a:t>)</a:t>
            </a:r>
          </a:p>
          <a:p>
            <a:pPr lvl="1" eaLnBrk="1" hangingPunct="1">
              <a:lnSpc>
                <a:spcPct val="90000"/>
              </a:lnSpc>
              <a:defRPr/>
            </a:pPr>
            <a:endParaRPr lang="en-US" i="1" dirty="0"/>
          </a:p>
          <a:p>
            <a:pPr lvl="1" eaLnBrk="1" hangingPunct="1">
              <a:lnSpc>
                <a:spcPct val="90000"/>
              </a:lnSpc>
              <a:defRPr/>
            </a:pPr>
            <a:r>
              <a:rPr lang="en-US" i="1" dirty="0"/>
              <a:t>[ECML’2008, ISAIM’2008]</a:t>
            </a:r>
          </a:p>
          <a:p>
            <a:pPr marR="0" algn="ctr"/>
            <a:endParaRPr lang="en-CA" sz="2800" dirty="0" smtClean="0"/>
          </a:p>
        </p:txBody>
      </p:sp>
      <p:sp>
        <p:nvSpPr>
          <p:cNvPr id="4" name="Slide Number Placeholder 3"/>
          <p:cNvSpPr>
            <a:spLocks noGrp="1"/>
          </p:cNvSpPr>
          <p:nvPr>
            <p:ph type="sldNum" sz="quarter" idx="12"/>
          </p:nvPr>
        </p:nvSpPr>
        <p:spPr/>
        <p:txBody>
          <a:bodyPr/>
          <a:lstStyle/>
          <a:p>
            <a:pPr>
              <a:defRPr/>
            </a:pPr>
            <a:fld id="{DBF1C4AE-680F-479F-A40B-4DAD1C78675C}" type="slidenum">
              <a:rPr lang="en-CA" smtClean="0"/>
              <a:pPr>
                <a:defRPr/>
              </a:pPr>
              <a:t>80</a:t>
            </a:fld>
            <a:endParaRPr lang="en-CA"/>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DF585DD-4D7E-4F89-AE6C-49B847AEF31B}" type="slidenum">
              <a:rPr lang="en-US"/>
              <a:pPr>
                <a:defRPr/>
              </a:pPr>
              <a:t>81</a:t>
            </a:fld>
            <a:endParaRPr lang="en-US"/>
          </a:p>
        </p:txBody>
      </p:sp>
      <p:sp>
        <p:nvSpPr>
          <p:cNvPr id="75779" name="Rectangle 2"/>
          <p:cNvSpPr>
            <a:spLocks noGrp="1" noChangeArrowheads="1"/>
          </p:cNvSpPr>
          <p:nvPr>
            <p:ph type="title"/>
          </p:nvPr>
        </p:nvSpPr>
        <p:spPr>
          <a:xfrm>
            <a:off x="467544" y="836712"/>
            <a:ext cx="8229600" cy="1143000"/>
          </a:xfrm>
        </p:spPr>
        <p:txBody>
          <a:bodyPr/>
          <a:lstStyle/>
          <a:p>
            <a:pPr eaLnBrk="1" hangingPunct="1"/>
            <a:r>
              <a:rPr lang="en-US" sz="4000" dirty="0" smtClean="0"/>
              <a:t>A New Framework for Classifier Evaluation</a:t>
            </a:r>
          </a:p>
        </p:txBody>
      </p:sp>
      <p:sp>
        <p:nvSpPr>
          <p:cNvPr id="75780" name="Rectangle 3"/>
          <p:cNvSpPr>
            <a:spLocks noGrp="1" noChangeArrowheads="1"/>
          </p:cNvSpPr>
          <p:nvPr>
            <p:ph type="body" idx="1"/>
          </p:nvPr>
        </p:nvSpPr>
        <p:spPr>
          <a:xfrm>
            <a:off x="539552" y="2348880"/>
            <a:ext cx="8229600" cy="4389437"/>
          </a:xfrm>
        </p:spPr>
        <p:txBody>
          <a:bodyPr/>
          <a:lstStyle/>
          <a:p>
            <a:pPr eaLnBrk="1" hangingPunct="1"/>
            <a:r>
              <a:rPr lang="en-US" dirty="0" smtClean="0"/>
              <a:t>Classifier evaluation can be viewed as a problem of analyzing high-dimensional data.</a:t>
            </a:r>
          </a:p>
          <a:p>
            <a:pPr eaLnBrk="1" hangingPunct="1"/>
            <a:r>
              <a:rPr lang="en-US" dirty="0" smtClean="0"/>
              <a:t>The performance measures currently used are but one class of projections that can be applied to these data.</a:t>
            </a:r>
          </a:p>
          <a:p>
            <a:pPr eaLnBrk="1" hangingPunct="1"/>
            <a:r>
              <a:rPr lang="en-US" dirty="0" smtClean="0">
                <a:solidFill>
                  <a:schemeClr val="accent1"/>
                </a:solidFill>
              </a:rPr>
              <a:t>Why not apply other (standard or not) projections to the data with various kinds (standard or not) distance measures?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81BD683-9E1F-4AB9-BBD1-E95BB1961209}" type="slidenum">
              <a:rPr lang="en-US"/>
              <a:pPr>
                <a:defRPr/>
              </a:pPr>
              <a:t>82</a:t>
            </a:fld>
            <a:endParaRPr lang="en-US"/>
          </a:p>
        </p:txBody>
      </p:sp>
      <p:sp>
        <p:nvSpPr>
          <p:cNvPr id="76803" name="Rectangle 2"/>
          <p:cNvSpPr>
            <a:spLocks noGrp="1" noChangeArrowheads="1"/>
          </p:cNvSpPr>
          <p:nvPr>
            <p:ph type="title"/>
          </p:nvPr>
        </p:nvSpPr>
        <p:spPr>
          <a:xfrm>
            <a:off x="323528" y="260648"/>
            <a:ext cx="8579296" cy="1139974"/>
          </a:xfrm>
        </p:spPr>
        <p:txBody>
          <a:bodyPr/>
          <a:lstStyle/>
          <a:p>
            <a:pPr eaLnBrk="1" hangingPunct="1"/>
            <a:r>
              <a:rPr lang="en-US" sz="4000" dirty="0" smtClean="0"/>
              <a:t>Some Advantages of this new Framework</a:t>
            </a:r>
          </a:p>
        </p:txBody>
      </p:sp>
      <p:sp>
        <p:nvSpPr>
          <p:cNvPr id="76804" name="Rectangle 3"/>
          <p:cNvSpPr>
            <a:spLocks noGrp="1" noChangeArrowheads="1"/>
          </p:cNvSpPr>
          <p:nvPr>
            <p:ph type="body" idx="1"/>
          </p:nvPr>
        </p:nvSpPr>
        <p:spPr>
          <a:xfrm>
            <a:off x="457200" y="1600200"/>
            <a:ext cx="8534400" cy="4953000"/>
          </a:xfrm>
        </p:spPr>
        <p:txBody>
          <a:bodyPr/>
          <a:lstStyle/>
          <a:p>
            <a:pPr eaLnBrk="1" hangingPunct="1">
              <a:lnSpc>
                <a:spcPct val="90000"/>
              </a:lnSpc>
            </a:pPr>
            <a:r>
              <a:rPr lang="en-US" sz="2800" smtClean="0"/>
              <a:t>Projection approaches are typically intended for visualization. This yields two advantages:</a:t>
            </a:r>
          </a:p>
          <a:p>
            <a:pPr lvl="1" eaLnBrk="1" hangingPunct="1">
              <a:lnSpc>
                <a:spcPct val="90000"/>
              </a:lnSpc>
            </a:pPr>
            <a:r>
              <a:rPr lang="en-US" smtClean="0">
                <a:sym typeface="Wingdings" pitchFamily="2" charset="2"/>
              </a:rPr>
              <a:t>A quick and easy way for human-beings to assess classifier performance results.</a:t>
            </a:r>
          </a:p>
          <a:p>
            <a:pPr lvl="1" eaLnBrk="1" hangingPunct="1">
              <a:lnSpc>
                <a:spcPct val="90000"/>
              </a:lnSpc>
            </a:pPr>
            <a:r>
              <a:rPr lang="en-US" smtClean="0">
                <a:sym typeface="Wingdings" pitchFamily="2" charset="2"/>
              </a:rPr>
              <a:t>The possibility to offer simultaneous multiple views of classifier performance evaluation.</a:t>
            </a:r>
          </a:p>
          <a:p>
            <a:pPr eaLnBrk="1" hangingPunct="1">
              <a:lnSpc>
                <a:spcPct val="90000"/>
              </a:lnSpc>
            </a:pPr>
            <a:r>
              <a:rPr lang="en-US" sz="2800" smtClean="0">
                <a:sym typeface="Wingdings" pitchFamily="2" charset="2"/>
              </a:rPr>
              <a:t>The framework offers a solution to the problem of aggregating the results obtained by a classifier on several domains.</a:t>
            </a:r>
          </a:p>
          <a:p>
            <a:pPr eaLnBrk="1" hangingPunct="1">
              <a:lnSpc>
                <a:spcPct val="90000"/>
              </a:lnSpc>
            </a:pPr>
            <a:r>
              <a:rPr lang="en-US" sz="2800" smtClean="0">
                <a:sym typeface="Wingdings" pitchFamily="2" charset="2"/>
              </a:rPr>
              <a:t>The framework offers a way to deal with multi-class domains.</a:t>
            </a:r>
          </a:p>
          <a:p>
            <a:pPr eaLnBrk="1" hangingPunct="1">
              <a:lnSpc>
                <a:spcPct val="90000"/>
              </a:lnSpc>
            </a:pPr>
            <a:endParaRPr lang="en-US" sz="2800" smtClean="0">
              <a:sym typeface="Wingdings" pitchFamily="2" charset="2"/>
            </a:endParaRPr>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193D14D-07BA-4440-817D-38DE3020DA31}" type="slidenum">
              <a:rPr lang="en-US"/>
              <a:pPr>
                <a:defRPr/>
              </a:pPr>
              <a:t>83</a:t>
            </a:fld>
            <a:endParaRPr lang="en-US"/>
          </a:p>
        </p:txBody>
      </p:sp>
      <p:sp>
        <p:nvSpPr>
          <p:cNvPr id="77827" name="Rectangle 2"/>
          <p:cNvSpPr>
            <a:spLocks noGrp="1" noChangeArrowheads="1"/>
          </p:cNvSpPr>
          <p:nvPr>
            <p:ph type="title"/>
          </p:nvPr>
        </p:nvSpPr>
        <p:spPr/>
        <p:txBody>
          <a:bodyPr/>
          <a:lstStyle/>
          <a:p>
            <a:pPr eaLnBrk="1" hangingPunct="1"/>
            <a:r>
              <a:rPr lang="en-US" sz="4000" smtClean="0"/>
              <a:t>The Framework and its Implementation</a:t>
            </a:r>
          </a:p>
        </p:txBody>
      </p:sp>
      <p:sp>
        <p:nvSpPr>
          <p:cNvPr id="77828" name="Rectangle 3"/>
          <p:cNvSpPr>
            <a:spLocks noGrp="1" noChangeArrowheads="1"/>
          </p:cNvSpPr>
          <p:nvPr>
            <p:ph type="body" idx="1"/>
          </p:nvPr>
        </p:nvSpPr>
        <p:spPr/>
        <p:txBody>
          <a:bodyPr/>
          <a:lstStyle/>
          <a:p>
            <a:pPr marL="609600" indent="-609600" eaLnBrk="1" hangingPunct="1"/>
            <a:r>
              <a:rPr lang="en-US" sz="2800" smtClean="0"/>
              <a:t>The framework is implemented as a function of the following steps:</a:t>
            </a:r>
          </a:p>
          <a:p>
            <a:pPr marL="990600" lvl="1" indent="-533400" eaLnBrk="1" hangingPunct="1">
              <a:buFontTx/>
              <a:buAutoNum type="arabicPeriod"/>
            </a:pPr>
            <a:r>
              <a:rPr lang="en-US" smtClean="0"/>
              <a:t>All the classifiers in the study are run on all the domains of the study. </a:t>
            </a:r>
          </a:p>
          <a:p>
            <a:pPr marL="990600" lvl="1" indent="-533400" eaLnBrk="1" hangingPunct="1">
              <a:buFontTx/>
              <a:buAutoNum type="arabicPeriod"/>
            </a:pPr>
            <a:r>
              <a:rPr lang="en-US" smtClean="0"/>
              <a:t>The performance matrices (e.g., confusion matrix) of a single classifiers on every domain are aggregated into a single vector. This is repeated for each classifier</a:t>
            </a:r>
          </a:p>
          <a:p>
            <a:pPr marL="990600" lvl="1" indent="-533400" eaLnBrk="1" hangingPunct="1">
              <a:buFontTx/>
              <a:buAutoNum type="arabicPeriod"/>
            </a:pPr>
            <a:r>
              <a:rPr lang="en-US" smtClean="0"/>
              <a:t>A projection and a distance measure for that projection are chosen and applied to the vectors of Step 2.</a:t>
            </a:r>
          </a:p>
          <a:p>
            <a:pPr marL="990600" lvl="1" indent="-533400" eaLnBrk="1" hangingPunct="1">
              <a:buFontTx/>
              <a:buAutoNum type="arabicPeriod"/>
            </a:pPr>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lide Number Placeholder 3"/>
          <p:cNvSpPr>
            <a:spLocks noGrp="1"/>
          </p:cNvSpPr>
          <p:nvPr>
            <p:ph type="sldNum" sz="quarter" idx="12"/>
          </p:nvPr>
        </p:nvSpPr>
        <p:spPr/>
        <p:txBody>
          <a:bodyPr/>
          <a:lstStyle/>
          <a:p>
            <a:pPr>
              <a:defRPr/>
            </a:pPr>
            <a:fld id="{D3CDB370-50DC-4491-9B56-218450E3FBE1}" type="slidenum">
              <a:rPr lang="en-US"/>
              <a:pPr>
                <a:defRPr/>
              </a:pPr>
              <a:t>84</a:t>
            </a:fld>
            <a:endParaRPr lang="en-US"/>
          </a:p>
        </p:txBody>
      </p:sp>
      <p:sp>
        <p:nvSpPr>
          <p:cNvPr id="116738" name="Rectangle 2"/>
          <p:cNvSpPr>
            <a:spLocks noChangeArrowheads="1"/>
          </p:cNvSpPr>
          <p:nvPr/>
        </p:nvSpPr>
        <p:spPr bwMode="auto">
          <a:xfrm>
            <a:off x="457200" y="277813"/>
            <a:ext cx="8229600" cy="1143000"/>
          </a:xfrm>
          <a:prstGeom prst="rect">
            <a:avLst/>
          </a:prstGeom>
          <a:noFill/>
          <a:ln w="9525">
            <a:noFill/>
            <a:miter lim="800000"/>
            <a:headEnd/>
            <a:tailEnd/>
          </a:ln>
          <a:effectLst/>
        </p:spPr>
        <p:txBody>
          <a:bodyPr anchor="ctr"/>
          <a:lstStyle/>
          <a:p>
            <a:pPr algn="ctr">
              <a:defRPr/>
            </a:pPr>
            <a:r>
              <a:rPr lang="en-US" sz="4400" b="1" dirty="0">
                <a:solidFill>
                  <a:schemeClr val="tx2"/>
                </a:solidFill>
                <a:effectLst>
                  <a:outerShdw blurRad="38100" dist="38100" dir="2700000" algn="tl">
                    <a:srgbClr val="000000"/>
                  </a:outerShdw>
                </a:effectLst>
                <a:latin typeface="Arial" charset="0"/>
                <a:cs typeface="Arial" charset="0"/>
              </a:rPr>
              <a:t>Illustration of the Framework</a:t>
            </a:r>
          </a:p>
        </p:txBody>
      </p:sp>
      <p:graphicFrame>
        <p:nvGraphicFramePr>
          <p:cNvPr id="116739" name="Group 3"/>
          <p:cNvGraphicFramePr>
            <a:graphicFrameLocks noGrp="1"/>
          </p:cNvGraphicFramePr>
          <p:nvPr>
            <p:extLst>
              <p:ext uri="{D42A27DB-BD31-4B8C-83A1-F6EECF244321}">
                <p14:modId xmlns:p14="http://schemas.microsoft.com/office/powerpoint/2010/main" val="871664334"/>
              </p:ext>
            </p:extLst>
          </p:nvPr>
        </p:nvGraphicFramePr>
        <p:xfrm>
          <a:off x="152400" y="1371600"/>
          <a:ext cx="2286000" cy="1339850"/>
        </p:xfrm>
        <a:graphic>
          <a:graphicData uri="http://schemas.openxmlformats.org/drawingml/2006/table">
            <a:tbl>
              <a:tblPr/>
              <a:tblGrid>
                <a:gridCol w="762000"/>
                <a:gridCol w="762000"/>
                <a:gridCol w="762000"/>
              </a:tblGrid>
              <a:tr h="51809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True class </a:t>
                      </a:r>
                      <a:r>
                        <a:rPr kumimoji="0" lang="en-US" sz="1400" b="0" i="0" u="none" strike="noStrike" cap="none" normalizeH="0" baseline="0" dirty="0" smtClean="0">
                          <a:ln>
                            <a:noFill/>
                          </a:ln>
                          <a:solidFill>
                            <a:schemeClr val="tx1"/>
                          </a:solidFill>
                          <a:effectLst/>
                          <a:latin typeface="Times New Roman" pitchFamily="18" charset="0"/>
                          <a:sym typeface="Wingdings" pitchFamily="2" charset="2"/>
                        </a:rPr>
                        <a:t></a:t>
                      </a:r>
                      <a:endParaRPr kumimoji="0" lang="en-US" sz="1400" b="0" i="0" u="none" strike="noStrike" cap="none" normalizeH="0" baseline="0" dirty="0" smtClean="0">
                        <a:ln>
                          <a:noFill/>
                        </a:ln>
                        <a:solidFill>
                          <a:schemeClr val="tx1"/>
                        </a:solidFill>
                        <a:effectLst/>
                        <a:latin typeface="Times New Roman" pitchFamily="18" charset="0"/>
                      </a:endParaRPr>
                    </a:p>
                  </a:txBody>
                  <a:tcPr marT="45688" marB="456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Pos</a:t>
                      </a:r>
                    </a:p>
                  </a:txBody>
                  <a:tcPr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Neg</a:t>
                      </a:r>
                    </a:p>
                  </a:txBody>
                  <a:tcPr marT="45688" marB="456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Yes</a:t>
                      </a:r>
                    </a:p>
                  </a:txBody>
                  <a:tcPr marT="45688" marB="456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82</a:t>
                      </a:r>
                    </a:p>
                  </a:txBody>
                  <a:tcPr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17</a:t>
                      </a:r>
                    </a:p>
                  </a:txBody>
                  <a:tcPr marT="45688" marB="456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29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No</a:t>
                      </a:r>
                    </a:p>
                  </a:txBody>
                  <a:tcPr marT="45688" marB="456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12</a:t>
                      </a:r>
                    </a:p>
                  </a:txBody>
                  <a:tcPr marT="45688" marB="456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114</a:t>
                      </a:r>
                    </a:p>
                  </a:txBody>
                  <a:tcPr marT="45688" marB="456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757" name="Group 21"/>
          <p:cNvGraphicFramePr>
            <a:graphicFrameLocks noGrp="1"/>
          </p:cNvGraphicFramePr>
          <p:nvPr>
            <p:extLst>
              <p:ext uri="{D42A27DB-BD31-4B8C-83A1-F6EECF244321}">
                <p14:modId xmlns:p14="http://schemas.microsoft.com/office/powerpoint/2010/main" val="999890215"/>
              </p:ext>
            </p:extLst>
          </p:nvPr>
        </p:nvGraphicFramePr>
        <p:xfrm>
          <a:off x="228600" y="2895600"/>
          <a:ext cx="2362200" cy="1374776"/>
        </p:xfrm>
        <a:graphic>
          <a:graphicData uri="http://schemas.openxmlformats.org/drawingml/2006/table">
            <a:tbl>
              <a:tblPr/>
              <a:tblGrid>
                <a:gridCol w="787400"/>
                <a:gridCol w="787400"/>
                <a:gridCol w="787400"/>
              </a:tblGrid>
              <a:tr h="5180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True class </a:t>
                      </a:r>
                      <a:r>
                        <a:rPr kumimoji="0" lang="en-US" sz="1400" b="0" i="0" u="none" strike="noStrike" cap="none" normalizeH="0" baseline="0" smtClean="0">
                          <a:ln>
                            <a:noFill/>
                          </a:ln>
                          <a:solidFill>
                            <a:schemeClr val="tx1"/>
                          </a:solidFill>
                          <a:effectLst/>
                          <a:latin typeface="Times New Roman" pitchFamily="18" charset="0"/>
                          <a:sym typeface="Wingdings" pitchFamily="2" charset="2"/>
                        </a:rPr>
                        <a:t></a:t>
                      </a:r>
                      <a:endParaRPr kumimoji="0" lang="en-US" sz="1400" b="0" i="0" u="none" strike="noStrike" cap="none" normalizeH="0" baseline="0" smtClean="0">
                        <a:ln>
                          <a:noFill/>
                        </a:ln>
                        <a:solidFill>
                          <a:schemeClr val="tx1"/>
                        </a:solidFill>
                        <a:effectLst/>
                        <a:latin typeface="Times New Roman" pitchFamily="18" charset="0"/>
                      </a:endParaRPr>
                    </a:p>
                  </a:txBody>
                  <a:tcPr marT="45689" marB="456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Pos</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Neg</a:t>
                      </a:r>
                    </a:p>
                  </a:txBody>
                  <a:tcPr marT="45689" marB="456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33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Yes</a:t>
                      </a:r>
                    </a:p>
                  </a:txBody>
                  <a:tcPr marT="45689" marB="456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15</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5</a:t>
                      </a:r>
                    </a:p>
                  </a:txBody>
                  <a:tcPr marT="45689" marB="456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33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No</a:t>
                      </a:r>
                    </a:p>
                  </a:txBody>
                  <a:tcPr marT="45689" marB="456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25</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231</a:t>
                      </a:r>
                    </a:p>
                  </a:txBody>
                  <a:tcPr marT="45689" marB="456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888" name="AutoShape 39"/>
          <p:cNvSpPr>
            <a:spLocks noChangeArrowheads="1"/>
          </p:cNvSpPr>
          <p:nvPr/>
        </p:nvSpPr>
        <p:spPr bwMode="auto">
          <a:xfrm rot="193806" flipH="1">
            <a:off x="6172200" y="2133600"/>
            <a:ext cx="457200" cy="2057400"/>
          </a:xfrm>
          <a:prstGeom prst="downArrow">
            <a:avLst>
              <a:gd name="adj1" fmla="val 50000"/>
              <a:gd name="adj2" fmla="val 112500"/>
            </a:avLst>
          </a:prstGeom>
          <a:solidFill>
            <a:schemeClr val="accent1"/>
          </a:solidFill>
          <a:ln w="9525">
            <a:solidFill>
              <a:schemeClr val="tx1"/>
            </a:solidFill>
            <a:miter lim="800000"/>
            <a:headEnd/>
            <a:tailEnd/>
          </a:ln>
        </p:spPr>
        <p:txBody>
          <a:bodyPr wrap="none" anchor="ctr"/>
          <a:lstStyle/>
          <a:p>
            <a:endParaRPr lang="en-CA"/>
          </a:p>
        </p:txBody>
      </p:sp>
      <p:grpSp>
        <p:nvGrpSpPr>
          <p:cNvPr id="78889" name="Group 40"/>
          <p:cNvGrpSpPr>
            <a:grpSpLocks/>
          </p:cNvGrpSpPr>
          <p:nvPr/>
        </p:nvGrpSpPr>
        <p:grpSpPr bwMode="auto">
          <a:xfrm>
            <a:off x="4800600" y="3429000"/>
            <a:ext cx="2971800" cy="2462213"/>
            <a:chOff x="2544" y="2160"/>
            <a:chExt cx="1872" cy="1551"/>
          </a:xfrm>
        </p:grpSpPr>
        <p:sp>
          <p:nvSpPr>
            <p:cNvPr id="78941" name="Line 41"/>
            <p:cNvSpPr>
              <a:spLocks noChangeShapeType="1"/>
            </p:cNvSpPr>
            <p:nvPr/>
          </p:nvSpPr>
          <p:spPr bwMode="auto">
            <a:xfrm>
              <a:off x="2544" y="2160"/>
              <a:ext cx="0" cy="1536"/>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CA"/>
            </a:p>
          </p:txBody>
        </p:sp>
        <p:sp>
          <p:nvSpPr>
            <p:cNvPr id="78942" name="Line 42"/>
            <p:cNvSpPr>
              <a:spLocks noChangeShapeType="1"/>
            </p:cNvSpPr>
            <p:nvPr/>
          </p:nvSpPr>
          <p:spPr bwMode="auto">
            <a:xfrm>
              <a:off x="2544" y="3696"/>
              <a:ext cx="18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8943" name="Oval 43"/>
            <p:cNvSpPr>
              <a:spLocks noChangeArrowheads="1"/>
            </p:cNvSpPr>
            <p:nvPr/>
          </p:nvSpPr>
          <p:spPr bwMode="auto">
            <a:xfrm>
              <a:off x="3456" y="2736"/>
              <a:ext cx="144" cy="144"/>
            </a:xfrm>
            <a:prstGeom prst="ellipse">
              <a:avLst/>
            </a:prstGeom>
            <a:solidFill>
              <a:srgbClr val="FF0066"/>
            </a:solidFill>
            <a:ln w="9525">
              <a:solidFill>
                <a:schemeClr val="tx1"/>
              </a:solidFill>
              <a:round/>
              <a:headEnd/>
              <a:tailEnd/>
            </a:ln>
          </p:spPr>
          <p:txBody>
            <a:bodyPr wrap="none" anchor="ctr"/>
            <a:lstStyle/>
            <a:p>
              <a:endParaRPr lang="en-CA"/>
            </a:p>
          </p:txBody>
        </p:sp>
        <p:sp>
          <p:nvSpPr>
            <p:cNvPr id="78944" name="Oval 44"/>
            <p:cNvSpPr>
              <a:spLocks noChangeArrowheads="1"/>
            </p:cNvSpPr>
            <p:nvPr/>
          </p:nvSpPr>
          <p:spPr bwMode="auto">
            <a:xfrm>
              <a:off x="2832" y="3552"/>
              <a:ext cx="96" cy="96"/>
            </a:xfrm>
            <a:prstGeom prst="ellipse">
              <a:avLst/>
            </a:prstGeom>
            <a:solidFill>
              <a:schemeClr val="tx2"/>
            </a:solidFill>
            <a:ln w="9525">
              <a:solidFill>
                <a:schemeClr val="tx1"/>
              </a:solidFill>
              <a:prstDash val="dash"/>
              <a:round/>
              <a:headEnd/>
              <a:tailEnd/>
            </a:ln>
          </p:spPr>
          <p:txBody>
            <a:bodyPr wrap="none" anchor="ctr"/>
            <a:lstStyle/>
            <a:p>
              <a:endParaRPr lang="en-CA"/>
            </a:p>
          </p:txBody>
        </p:sp>
        <p:sp>
          <p:nvSpPr>
            <p:cNvPr id="78945" name="Oval 45"/>
            <p:cNvSpPr>
              <a:spLocks noChangeArrowheads="1"/>
            </p:cNvSpPr>
            <p:nvPr/>
          </p:nvSpPr>
          <p:spPr bwMode="auto">
            <a:xfrm>
              <a:off x="3168" y="2880"/>
              <a:ext cx="96" cy="96"/>
            </a:xfrm>
            <a:prstGeom prst="ellipse">
              <a:avLst/>
            </a:prstGeom>
            <a:solidFill>
              <a:srgbClr val="99FF66"/>
            </a:solidFill>
            <a:ln w="9525">
              <a:solidFill>
                <a:schemeClr val="tx1"/>
              </a:solidFill>
              <a:prstDash val="dash"/>
              <a:round/>
              <a:headEnd/>
              <a:tailEnd/>
            </a:ln>
          </p:spPr>
          <p:txBody>
            <a:bodyPr wrap="none" anchor="ctr"/>
            <a:lstStyle/>
            <a:p>
              <a:endParaRPr lang="en-CA"/>
            </a:p>
          </p:txBody>
        </p:sp>
        <p:sp>
          <p:nvSpPr>
            <p:cNvPr id="78946" name="Oval 46"/>
            <p:cNvSpPr>
              <a:spLocks noChangeArrowheads="1"/>
            </p:cNvSpPr>
            <p:nvPr/>
          </p:nvSpPr>
          <p:spPr bwMode="auto">
            <a:xfrm>
              <a:off x="4224" y="2688"/>
              <a:ext cx="96" cy="96"/>
            </a:xfrm>
            <a:prstGeom prst="ellipse">
              <a:avLst/>
            </a:prstGeom>
            <a:solidFill>
              <a:srgbClr val="99FF66"/>
            </a:solidFill>
            <a:ln w="9525">
              <a:solidFill>
                <a:schemeClr val="tx1"/>
              </a:solidFill>
              <a:prstDash val="dash"/>
              <a:round/>
              <a:headEnd/>
              <a:tailEnd/>
            </a:ln>
          </p:spPr>
          <p:txBody>
            <a:bodyPr wrap="none" anchor="ctr"/>
            <a:lstStyle/>
            <a:p>
              <a:endParaRPr lang="en-CA"/>
            </a:p>
          </p:txBody>
        </p:sp>
        <p:sp>
          <p:nvSpPr>
            <p:cNvPr id="78947" name="Line 47"/>
            <p:cNvSpPr>
              <a:spLocks noChangeShapeType="1"/>
            </p:cNvSpPr>
            <p:nvPr/>
          </p:nvSpPr>
          <p:spPr bwMode="auto">
            <a:xfrm flipH="1">
              <a:off x="2928" y="2880"/>
              <a:ext cx="576" cy="672"/>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CA"/>
            </a:p>
          </p:txBody>
        </p:sp>
        <p:sp>
          <p:nvSpPr>
            <p:cNvPr id="78948" name="Line 48"/>
            <p:cNvSpPr>
              <a:spLocks noChangeShapeType="1"/>
            </p:cNvSpPr>
            <p:nvPr/>
          </p:nvSpPr>
          <p:spPr bwMode="auto">
            <a:xfrm flipH="1">
              <a:off x="2880" y="2976"/>
              <a:ext cx="288" cy="576"/>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CA"/>
            </a:p>
          </p:txBody>
        </p:sp>
        <p:sp>
          <p:nvSpPr>
            <p:cNvPr id="78949" name="Line 49"/>
            <p:cNvSpPr>
              <a:spLocks noChangeShapeType="1"/>
            </p:cNvSpPr>
            <p:nvPr/>
          </p:nvSpPr>
          <p:spPr bwMode="auto">
            <a:xfrm flipV="1">
              <a:off x="3264" y="2832"/>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8950" name="Line 50"/>
            <p:cNvSpPr>
              <a:spLocks noChangeShapeType="1"/>
            </p:cNvSpPr>
            <p:nvPr/>
          </p:nvSpPr>
          <p:spPr bwMode="auto">
            <a:xfrm flipV="1">
              <a:off x="3600" y="2688"/>
              <a:ext cx="62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8951" name="Line 51"/>
            <p:cNvSpPr>
              <a:spLocks noChangeShapeType="1"/>
            </p:cNvSpPr>
            <p:nvPr/>
          </p:nvSpPr>
          <p:spPr bwMode="auto">
            <a:xfrm flipH="1">
              <a:off x="2928" y="2784"/>
              <a:ext cx="1296" cy="816"/>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CA"/>
            </a:p>
          </p:txBody>
        </p:sp>
        <p:sp>
          <p:nvSpPr>
            <p:cNvPr id="78952" name="Text Box 52"/>
            <p:cNvSpPr txBox="1">
              <a:spLocks noChangeArrowheads="1"/>
            </p:cNvSpPr>
            <p:nvPr/>
          </p:nvSpPr>
          <p:spPr bwMode="auto">
            <a:xfrm>
              <a:off x="2966" y="3480"/>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Times New Roman" pitchFamily="18" charset="0"/>
                </a:rPr>
                <a:t>Ideal</a:t>
              </a:r>
            </a:p>
          </p:txBody>
        </p:sp>
      </p:grpSp>
      <p:sp>
        <p:nvSpPr>
          <p:cNvPr id="78890" name="Text Box 53"/>
          <p:cNvSpPr txBox="1">
            <a:spLocks noChangeArrowheads="1"/>
          </p:cNvSpPr>
          <p:nvPr/>
        </p:nvSpPr>
        <p:spPr bwMode="auto">
          <a:xfrm>
            <a:off x="228600" y="33528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2000">
              <a:latin typeface="Times New Roman" pitchFamily="18" charset="0"/>
            </a:endParaRPr>
          </a:p>
        </p:txBody>
      </p:sp>
      <p:graphicFrame>
        <p:nvGraphicFramePr>
          <p:cNvPr id="116790" name="Group 54"/>
          <p:cNvGraphicFramePr>
            <a:graphicFrameLocks noGrp="1"/>
          </p:cNvGraphicFramePr>
          <p:nvPr>
            <p:extLst>
              <p:ext uri="{D42A27DB-BD31-4B8C-83A1-F6EECF244321}">
                <p14:modId xmlns:p14="http://schemas.microsoft.com/office/powerpoint/2010/main" val="1892238442"/>
              </p:ext>
            </p:extLst>
          </p:nvPr>
        </p:nvGraphicFramePr>
        <p:xfrm>
          <a:off x="228600" y="4495800"/>
          <a:ext cx="2362200" cy="1311275"/>
        </p:xfrm>
        <a:graphic>
          <a:graphicData uri="http://schemas.openxmlformats.org/drawingml/2006/table">
            <a:tbl>
              <a:tblPr/>
              <a:tblGrid>
                <a:gridCol w="787400"/>
                <a:gridCol w="787400"/>
                <a:gridCol w="787400"/>
              </a:tblGrid>
              <a:tr h="5184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True class </a:t>
                      </a:r>
                      <a:r>
                        <a:rPr kumimoji="0" lang="en-US" sz="1400" b="0" i="0" u="none" strike="noStrike" cap="none" normalizeH="0" baseline="0" smtClean="0">
                          <a:ln>
                            <a:noFill/>
                          </a:ln>
                          <a:solidFill>
                            <a:schemeClr val="tx1"/>
                          </a:solidFill>
                          <a:effectLst/>
                          <a:latin typeface="Times New Roman" pitchFamily="18" charset="0"/>
                          <a:sym typeface="Wingdings" pitchFamily="2" charset="2"/>
                        </a:rPr>
                        <a:t></a:t>
                      </a:r>
                      <a:endParaRPr kumimoji="0" lang="en-US" sz="1400" b="0" i="0" u="none" strike="noStrike" cap="none" normalizeH="0" baseline="0" smtClean="0">
                        <a:ln>
                          <a:noFill/>
                        </a:ln>
                        <a:solidFill>
                          <a:schemeClr val="tx1"/>
                        </a:solidFill>
                        <a:effectLst/>
                        <a:latin typeface="Times New Roman" pitchFamily="18" charset="0"/>
                      </a:endParaRP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Pos</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Neg</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43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Yes</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99</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6</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43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No</a:t>
                      </a:r>
                    </a:p>
                  </a:txBody>
                  <a:tcPr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1</a:t>
                      </a:r>
                    </a:p>
                  </a:txBody>
                  <a:tcPr marT="45742" marB="457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94</a:t>
                      </a:r>
                    </a:p>
                  </a:txBody>
                  <a:tcPr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808" name="Group 72"/>
          <p:cNvGraphicFramePr>
            <a:graphicFrameLocks noGrp="1"/>
          </p:cNvGraphicFramePr>
          <p:nvPr>
            <p:extLst>
              <p:ext uri="{D42A27DB-BD31-4B8C-83A1-F6EECF244321}">
                <p14:modId xmlns:p14="http://schemas.microsoft.com/office/powerpoint/2010/main" val="3062320089"/>
              </p:ext>
            </p:extLst>
          </p:nvPr>
        </p:nvGraphicFramePr>
        <p:xfrm>
          <a:off x="3048000" y="1600200"/>
          <a:ext cx="6096000" cy="334998"/>
        </p:xfrm>
        <a:graphic>
          <a:graphicData uri="http://schemas.openxmlformats.org/drawingml/2006/table">
            <a:tbl>
              <a:tblPr/>
              <a:tblGrid>
                <a:gridCol w="508000"/>
                <a:gridCol w="508000"/>
                <a:gridCol w="508000"/>
                <a:gridCol w="609600"/>
                <a:gridCol w="457200"/>
                <a:gridCol w="381000"/>
                <a:gridCol w="457200"/>
                <a:gridCol w="635000"/>
                <a:gridCol w="508000"/>
                <a:gridCol w="508000"/>
                <a:gridCol w="508000"/>
                <a:gridCol w="508000"/>
              </a:tblGrid>
              <a:tr h="334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rPr>
                        <a:t>82</a:t>
                      </a:r>
                    </a:p>
                  </a:txBody>
                  <a:tcPr marT="45579" marB="45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rPr>
                        <a:t>17</a:t>
                      </a:r>
                    </a:p>
                  </a:txBody>
                  <a:tcPr marT="45579" marB="455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rPr>
                        <a:t>12</a:t>
                      </a:r>
                    </a:p>
                  </a:txBody>
                  <a:tcPr marT="45579" marB="455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rPr>
                        <a:t>114</a:t>
                      </a:r>
                    </a:p>
                  </a:txBody>
                  <a:tcPr marT="45579" marB="455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rPr>
                        <a:t>15</a:t>
                      </a:r>
                    </a:p>
                  </a:txBody>
                  <a:tcPr marT="45579" marB="455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rPr>
                        <a:t>5</a:t>
                      </a:r>
                    </a:p>
                  </a:txBody>
                  <a:tcPr marT="45579" marB="455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rPr>
                        <a:t>25</a:t>
                      </a:r>
                    </a:p>
                  </a:txBody>
                  <a:tcPr marT="45579" marB="455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rPr>
                        <a:t>231</a:t>
                      </a:r>
                    </a:p>
                  </a:txBody>
                  <a:tcPr marT="45579" marB="455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rPr>
                        <a:t>99</a:t>
                      </a:r>
                    </a:p>
                  </a:txBody>
                  <a:tcPr marT="45579" marB="455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rPr>
                        <a:t>6</a:t>
                      </a:r>
                    </a:p>
                  </a:txBody>
                  <a:tcPr marT="45579" marB="455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rPr>
                        <a:t>1</a:t>
                      </a:r>
                    </a:p>
                  </a:txBody>
                  <a:tcPr marT="45579" marB="455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94</a:t>
                      </a:r>
                    </a:p>
                  </a:txBody>
                  <a:tcPr marT="45579" marB="45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937" name="Line 100"/>
          <p:cNvSpPr>
            <a:spLocks noChangeShapeType="1"/>
          </p:cNvSpPr>
          <p:nvPr/>
        </p:nvSpPr>
        <p:spPr bwMode="auto">
          <a:xfrm flipV="1">
            <a:off x="2514600" y="1752600"/>
            <a:ext cx="381000" cy="762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8938" name="Line 101"/>
          <p:cNvSpPr>
            <a:spLocks noChangeShapeType="1"/>
          </p:cNvSpPr>
          <p:nvPr/>
        </p:nvSpPr>
        <p:spPr bwMode="auto">
          <a:xfrm flipV="1">
            <a:off x="2667000" y="2209800"/>
            <a:ext cx="838200" cy="14478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8939" name="Line 102"/>
          <p:cNvSpPr>
            <a:spLocks noChangeShapeType="1"/>
          </p:cNvSpPr>
          <p:nvPr/>
        </p:nvSpPr>
        <p:spPr bwMode="auto">
          <a:xfrm flipV="1">
            <a:off x="2667000" y="2209800"/>
            <a:ext cx="1524000" cy="29718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8940" name="Text Box 103"/>
          <p:cNvSpPr txBox="1">
            <a:spLocks noChangeArrowheads="1"/>
          </p:cNvSpPr>
          <p:nvPr/>
        </p:nvSpPr>
        <p:spPr bwMode="auto">
          <a:xfrm>
            <a:off x="212725" y="5899150"/>
            <a:ext cx="25479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Verdana" pitchFamily="34" charset="0"/>
              </a:rPr>
              <a:t>Confusion matrices</a:t>
            </a:r>
          </a:p>
          <a:p>
            <a:pPr eaLnBrk="1" hangingPunct="1"/>
            <a:r>
              <a:rPr lang="en-US">
                <a:latin typeface="Verdana" pitchFamily="34" charset="0"/>
              </a:rPr>
              <a:t>for a single classifier</a:t>
            </a:r>
          </a:p>
          <a:p>
            <a:pPr eaLnBrk="1" hangingPunct="1"/>
            <a:r>
              <a:rPr lang="en-US">
                <a:latin typeface="Verdana" pitchFamily="34" charset="0"/>
              </a:rPr>
              <a:t>on three domains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99FC68D-D78C-41FE-A99D-747A0B6CDA17}" type="slidenum">
              <a:rPr lang="en-US"/>
              <a:pPr>
                <a:defRPr/>
              </a:pPr>
              <a:t>85</a:t>
            </a:fld>
            <a:endParaRPr lang="en-US"/>
          </a:p>
        </p:txBody>
      </p:sp>
      <p:sp>
        <p:nvSpPr>
          <p:cNvPr id="79875" name="Rectangle 2"/>
          <p:cNvSpPr>
            <a:spLocks noGrp="1" noChangeArrowheads="1"/>
          </p:cNvSpPr>
          <p:nvPr>
            <p:ph type="title"/>
          </p:nvPr>
        </p:nvSpPr>
        <p:spPr>
          <a:xfrm>
            <a:off x="323528" y="404664"/>
            <a:ext cx="8229600" cy="1143000"/>
          </a:xfrm>
        </p:spPr>
        <p:txBody>
          <a:bodyPr/>
          <a:lstStyle/>
          <a:p>
            <a:pPr eaLnBrk="1" hangingPunct="1"/>
            <a:r>
              <a:rPr lang="en-US" sz="4000" dirty="0" smtClean="0"/>
              <a:t>A Few Remarks about our Framework</a:t>
            </a:r>
          </a:p>
        </p:txBody>
      </p:sp>
      <p:sp>
        <p:nvSpPr>
          <p:cNvPr id="79876" name="Rectangle 3"/>
          <p:cNvSpPr>
            <a:spLocks noGrp="1" noChangeArrowheads="1"/>
          </p:cNvSpPr>
          <p:nvPr>
            <p:ph type="body" idx="1"/>
          </p:nvPr>
        </p:nvSpPr>
        <p:spPr>
          <a:xfrm>
            <a:off x="457200" y="1600200"/>
            <a:ext cx="8305800" cy="4572000"/>
          </a:xfrm>
        </p:spPr>
        <p:txBody>
          <a:bodyPr/>
          <a:lstStyle/>
          <a:p>
            <a:pPr eaLnBrk="1" hangingPunct="1"/>
            <a:r>
              <a:rPr lang="en-US" sz="2800" smtClean="0"/>
              <a:t>It decomposes the evaluation problem neatly, separating the issue of projection from that of distance measure.</a:t>
            </a:r>
          </a:p>
          <a:p>
            <a:pPr eaLnBrk="1" hangingPunct="1"/>
            <a:r>
              <a:rPr lang="en-US" sz="2800" smtClean="0"/>
              <a:t>By going from a projection (or two) into a one-dimensional space to one into a two-dimensional space, we allow for two rather than one relationships to be established: </a:t>
            </a:r>
          </a:p>
          <a:p>
            <a:pPr lvl="1" eaLnBrk="1" hangingPunct="1"/>
            <a:r>
              <a:rPr lang="en-US" smtClean="0"/>
              <a:t>The ranking of classifiers with respect to the ideal classifier.</a:t>
            </a:r>
          </a:p>
          <a:p>
            <a:pPr lvl="1" eaLnBrk="1" hangingPunct="1"/>
            <a:r>
              <a:rPr lang="en-US" smtClean="0"/>
              <a:t>The comparison of each classifier to the others.</a:t>
            </a:r>
          </a:p>
          <a:p>
            <a:pPr eaLnBrk="1" hangingPunct="1"/>
            <a:endParaRPr lang="en-US" sz="28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607CD73-AFE1-45ED-BBDC-3E94F5E6E417}" type="slidenum">
              <a:rPr lang="en-US"/>
              <a:pPr>
                <a:defRPr/>
              </a:pPr>
              <a:t>86</a:t>
            </a:fld>
            <a:endParaRPr lang="en-US"/>
          </a:p>
        </p:txBody>
      </p:sp>
      <p:sp>
        <p:nvSpPr>
          <p:cNvPr id="80899" name="Rectangle 2"/>
          <p:cNvSpPr>
            <a:spLocks noGrp="1" noChangeArrowheads="1"/>
          </p:cNvSpPr>
          <p:nvPr>
            <p:ph type="title"/>
          </p:nvPr>
        </p:nvSpPr>
        <p:spPr>
          <a:xfrm>
            <a:off x="323528" y="404664"/>
            <a:ext cx="8229600" cy="1143000"/>
          </a:xfrm>
        </p:spPr>
        <p:txBody>
          <a:bodyPr/>
          <a:lstStyle/>
          <a:p>
            <a:pPr eaLnBrk="1" hangingPunct="1"/>
            <a:r>
              <a:rPr lang="en-US" dirty="0" smtClean="0"/>
              <a:t>Specific Implementation Details</a:t>
            </a:r>
          </a:p>
        </p:txBody>
      </p:sp>
      <p:sp>
        <p:nvSpPr>
          <p:cNvPr id="80900" name="Rectangle 3"/>
          <p:cNvSpPr>
            <a:spLocks noGrp="1" noChangeArrowheads="1"/>
          </p:cNvSpPr>
          <p:nvPr>
            <p:ph type="body" idx="1"/>
          </p:nvPr>
        </p:nvSpPr>
        <p:spPr>
          <a:xfrm>
            <a:off x="457200" y="1600200"/>
            <a:ext cx="8458200" cy="4724400"/>
          </a:xfrm>
        </p:spPr>
        <p:txBody>
          <a:bodyPr/>
          <a:lstStyle/>
          <a:p>
            <a:pPr eaLnBrk="1" hangingPunct="1">
              <a:lnSpc>
                <a:spcPct val="90000"/>
              </a:lnSpc>
            </a:pPr>
            <a:r>
              <a:rPr lang="en-US" sz="2400" smtClean="0"/>
              <a:t>Our framework can be used with any projection technique and any distance function associated to the projection.</a:t>
            </a:r>
          </a:p>
          <a:p>
            <a:pPr eaLnBrk="1" hangingPunct="1">
              <a:lnSpc>
                <a:spcPct val="90000"/>
              </a:lnSpc>
            </a:pPr>
            <a:r>
              <a:rPr lang="en-US" sz="2400" smtClean="0"/>
              <a:t>In this work, we experimented with:</a:t>
            </a:r>
          </a:p>
          <a:p>
            <a:pPr lvl="1" eaLnBrk="1" hangingPunct="1">
              <a:lnSpc>
                <a:spcPct val="90000"/>
              </a:lnSpc>
            </a:pPr>
            <a:r>
              <a:rPr lang="en-US" sz="2000" smtClean="0"/>
              <a:t>A Minimal Cost Spanning Tree (MCST) distance-preserving projection [Yang, 2004].</a:t>
            </a:r>
          </a:p>
          <a:p>
            <a:pPr lvl="1" eaLnBrk="1" hangingPunct="1">
              <a:lnSpc>
                <a:spcPct val="90000"/>
              </a:lnSpc>
            </a:pPr>
            <a:r>
              <a:rPr lang="en-US" sz="2000" smtClean="0"/>
              <a:t>Two distance functions: the Euclidean Distance (L2-norm) and the Manhattan Distance (L1-Norm). In our experiments, the L2 norm is the one normally used, unless otherwise specified.</a:t>
            </a:r>
          </a:p>
          <a:p>
            <a:pPr eaLnBrk="1" hangingPunct="1">
              <a:lnSpc>
                <a:spcPct val="90000"/>
              </a:lnSpc>
            </a:pPr>
            <a:r>
              <a:rPr lang="en-US" sz="2400" smtClean="0"/>
              <a:t>We focus on the results obtained </a:t>
            </a:r>
          </a:p>
          <a:p>
            <a:pPr lvl="1" eaLnBrk="1" hangingPunct="1">
              <a:lnSpc>
                <a:spcPct val="90000"/>
              </a:lnSpc>
            </a:pPr>
            <a:r>
              <a:rPr lang="en-US" sz="2000" smtClean="0"/>
              <a:t>When combining the confusion matrices of various classifiers on several domains,</a:t>
            </a:r>
          </a:p>
          <a:p>
            <a:pPr lvl="1" eaLnBrk="1" hangingPunct="1">
              <a:lnSpc>
                <a:spcPct val="90000"/>
              </a:lnSpc>
            </a:pPr>
            <a:r>
              <a:rPr lang="en-US" sz="2000" smtClean="0"/>
              <a:t>When dealing with a multi-class domain.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EC1D4A1-D254-4EC1-9D60-03D5FA8B443D}" type="slidenum">
              <a:rPr lang="en-US"/>
              <a:pPr>
                <a:defRPr/>
              </a:pPr>
              <a:t>87</a:t>
            </a:fld>
            <a:endParaRPr lang="en-US"/>
          </a:p>
        </p:txBody>
      </p:sp>
      <p:sp>
        <p:nvSpPr>
          <p:cNvPr id="81923" name="Rectangle 2"/>
          <p:cNvSpPr>
            <a:spLocks noGrp="1" noChangeArrowheads="1"/>
          </p:cNvSpPr>
          <p:nvPr>
            <p:ph type="title"/>
          </p:nvPr>
        </p:nvSpPr>
        <p:spPr>
          <a:xfrm>
            <a:off x="395536" y="404664"/>
            <a:ext cx="8229600" cy="1143000"/>
          </a:xfrm>
        </p:spPr>
        <p:txBody>
          <a:bodyPr/>
          <a:lstStyle/>
          <a:p>
            <a:pPr eaLnBrk="1" hangingPunct="1"/>
            <a:r>
              <a:rPr lang="en-US" dirty="0" smtClean="0"/>
              <a:t>Experimental Set-Up</a:t>
            </a:r>
          </a:p>
        </p:txBody>
      </p:sp>
      <p:sp>
        <p:nvSpPr>
          <p:cNvPr id="81924" name="Rectangle 3"/>
          <p:cNvSpPr>
            <a:spLocks noGrp="1" noChangeArrowheads="1"/>
          </p:cNvSpPr>
          <p:nvPr>
            <p:ph type="body" idx="1"/>
          </p:nvPr>
        </p:nvSpPr>
        <p:spPr>
          <a:xfrm>
            <a:off x="457200" y="1600200"/>
            <a:ext cx="8534400" cy="4876800"/>
          </a:xfrm>
        </p:spPr>
        <p:txBody>
          <a:bodyPr/>
          <a:lstStyle/>
          <a:p>
            <a:pPr eaLnBrk="1" hangingPunct="1">
              <a:lnSpc>
                <a:spcPct val="80000"/>
              </a:lnSpc>
            </a:pPr>
            <a:r>
              <a:rPr lang="en-US" sz="2400" smtClean="0"/>
              <a:t>We tested our approach on four UCI domains: </a:t>
            </a:r>
          </a:p>
          <a:p>
            <a:pPr lvl="1" eaLnBrk="1" hangingPunct="1">
              <a:lnSpc>
                <a:spcPct val="80000"/>
              </a:lnSpc>
            </a:pPr>
            <a:r>
              <a:rPr lang="en-US" sz="2000" smtClean="0"/>
              <a:t>3 Binary ones: Breast Cancer, Labour and Liver.</a:t>
            </a:r>
          </a:p>
          <a:p>
            <a:pPr lvl="1" eaLnBrk="1" hangingPunct="1">
              <a:lnSpc>
                <a:spcPct val="80000"/>
              </a:lnSpc>
            </a:pPr>
            <a:r>
              <a:rPr lang="en-US" sz="2000" smtClean="0"/>
              <a:t>1 Multi-Class One: Anneal.</a:t>
            </a:r>
          </a:p>
          <a:p>
            <a:pPr eaLnBrk="1" hangingPunct="1">
              <a:lnSpc>
                <a:spcPct val="80000"/>
              </a:lnSpc>
            </a:pPr>
            <a:r>
              <a:rPr lang="en-US" sz="2400" smtClean="0"/>
              <a:t>We compared the performance of eight WEKA classifiers on these domains: NB, J48, Ibk, JRip, SMO, Bagging, AdaBoost, RandFor.</a:t>
            </a:r>
          </a:p>
          <a:p>
            <a:pPr eaLnBrk="1" hangingPunct="1">
              <a:lnSpc>
                <a:spcPct val="80000"/>
              </a:lnSpc>
            </a:pPr>
            <a:r>
              <a:rPr lang="en-US" sz="2400" smtClean="0"/>
              <a:t>The focus of our study is not to discover which classifier wins or loses on our data sets. Rather, we are using our experiments to illustrate the advantages and disadvantages of our framework over other evaluation methods. We, thus, used Weka’s default parameters in all cases.</a:t>
            </a:r>
          </a:p>
          <a:p>
            <a:pPr eaLnBrk="1" hangingPunct="1">
              <a:lnSpc>
                <a:spcPct val="80000"/>
              </a:lnSpc>
            </a:pPr>
            <a:r>
              <a:rPr lang="en-US" sz="2400" smtClean="0"/>
              <a:t>Also, though we test our approach with the MCST projection, others could have been used. This is also true of our distance functions.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pPr>
              <a:defRPr/>
            </a:pPr>
            <a:fld id="{0AB5A3A2-4021-4736-9E74-B9CF2ABBF85B}" type="slidenum">
              <a:rPr lang="en-US"/>
              <a:pPr>
                <a:defRPr/>
              </a:pPr>
              <a:t>88</a:t>
            </a:fld>
            <a:endParaRPr lang="en-US"/>
          </a:p>
        </p:txBody>
      </p:sp>
      <p:sp>
        <p:nvSpPr>
          <p:cNvPr id="82947" name="Rectangle 2"/>
          <p:cNvSpPr>
            <a:spLocks noGrp="1" noChangeArrowheads="1"/>
          </p:cNvSpPr>
          <p:nvPr>
            <p:ph type="title"/>
          </p:nvPr>
        </p:nvSpPr>
        <p:spPr>
          <a:xfrm>
            <a:off x="0" y="304800"/>
            <a:ext cx="9144000" cy="1066800"/>
          </a:xfrm>
        </p:spPr>
        <p:txBody>
          <a:bodyPr/>
          <a:lstStyle/>
          <a:p>
            <a:pPr eaLnBrk="1" hangingPunct="1"/>
            <a:r>
              <a:rPr lang="en-US" sz="3600" dirty="0" smtClean="0"/>
              <a:t>Illustration on Multiple domains: </a:t>
            </a:r>
            <a:r>
              <a:rPr lang="en-US" sz="1800" dirty="0" smtClean="0"/>
              <a:t>Breast Cancer, </a:t>
            </a:r>
            <a:r>
              <a:rPr lang="en-US" sz="1800" dirty="0" err="1" smtClean="0"/>
              <a:t>Labour</a:t>
            </a:r>
            <a:r>
              <a:rPr lang="en-US" sz="1800" dirty="0" smtClean="0"/>
              <a:t> and Liver</a:t>
            </a:r>
          </a:p>
        </p:txBody>
      </p:sp>
      <p:pic>
        <p:nvPicPr>
          <p:cNvPr id="82948" name="Picture 3" descr="Triple-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419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1860" name="Group 4"/>
          <p:cNvGraphicFramePr>
            <a:graphicFrameLocks noGrp="1"/>
          </p:cNvGraphicFramePr>
          <p:nvPr/>
        </p:nvGraphicFramePr>
        <p:xfrm>
          <a:off x="4953000" y="1676400"/>
          <a:ext cx="3505200" cy="3878263"/>
        </p:xfrm>
        <a:graphic>
          <a:graphicData uri="http://schemas.openxmlformats.org/drawingml/2006/table">
            <a:tbl>
              <a:tblPr/>
              <a:tblGrid>
                <a:gridCol w="1295400"/>
                <a:gridCol w="708025"/>
                <a:gridCol w="800100"/>
                <a:gridCol w="701675"/>
              </a:tblGrid>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Acc.</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F-Meas.</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AUC</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7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New York" charset="0"/>
                          <a:cs typeface="Times New Roman" pitchFamily="18" charset="0"/>
                        </a:rPr>
                        <a:t>NB      BC:</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New York" charset="0"/>
                          <a:cs typeface="Times New Roman" pitchFamily="18" charset="0"/>
                        </a:rPr>
                        <a:t>            La:</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New York" charset="0"/>
                          <a:cs typeface="Times New Roman" pitchFamily="18" charset="0"/>
                        </a:rPr>
                        <a:t>            Li: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New York" charset="0"/>
                          <a:cs typeface="Times New Roman" pitchFamily="18" charset="0"/>
                        </a:rPr>
                        <a:t>           Avg:                </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71.7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89.5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55.4</a:t>
                      </a: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72.2</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.48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.92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.6</a:t>
                      </a: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.67</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.97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.64</a:t>
                      </a: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.77</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5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New York" charset="0"/>
                          <a:cs typeface="Times New Roman" pitchFamily="18" charset="0"/>
                        </a:rPr>
                        <a:t>SMO  BC:</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New York" charset="0"/>
                          <a:cs typeface="Times New Roman" pitchFamily="18" charset="0"/>
                        </a:rPr>
                        <a:t>           La:</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New York" charset="0"/>
                          <a:cs typeface="Times New Roman" pitchFamily="18" charset="0"/>
                        </a:rPr>
                        <a:t>           Li: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New York" charset="0"/>
                          <a:cs typeface="Times New Roman" pitchFamily="18" charset="0"/>
                        </a:rPr>
                        <a:t>          Avg:</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69.6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89.5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58.3</a:t>
                      </a: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72.46</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.39</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.92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.014</a:t>
                      </a: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.44</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.59</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.87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.5</a:t>
                      </a: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.65</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7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New York" charset="0"/>
                          <a:cs typeface="Times New Roman" pitchFamily="18" charset="0"/>
                        </a:rPr>
                        <a:t>Boost. BC:</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New York" charset="0"/>
                          <a:cs typeface="Times New Roman" pitchFamily="18" charset="0"/>
                        </a:rPr>
                        <a:t>            La: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New York" charset="0"/>
                          <a:cs typeface="Times New Roman" pitchFamily="18" charset="0"/>
                        </a:rPr>
                        <a:t>            Li: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New York" charset="0"/>
                          <a:cs typeface="Times New Roman" pitchFamily="18" charset="0"/>
                        </a:rPr>
                        <a:t>          Avg:</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70.3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87.7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66.1</a:t>
                      </a: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74.7</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.46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.91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.534</a:t>
                      </a: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.64</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.87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.68</a:t>
                      </a:r>
                    </a:p>
                    <a:p>
                      <a:pPr marL="0" marR="0" lvl="0" indent="0" algn="just" defTabSz="914400" rtl="0" eaLnBrk="0" fontAlgn="base" latinLnBrk="0" hangingPunct="0">
                        <a:lnSpc>
                          <a:spcPct val="100000"/>
                        </a:lnSpc>
                        <a:spcBef>
                          <a:spcPct val="0"/>
                        </a:spcBef>
                        <a:spcAft>
                          <a:spcPct val="0"/>
                        </a:spcAft>
                        <a:buClrTx/>
                        <a:buSzTx/>
                        <a:buFontTx/>
                        <a:buNone/>
                        <a:tabLst>
                          <a:tab pos="127000" algn="l"/>
                        </a:tabLst>
                      </a:pPr>
                      <a:r>
                        <a:rPr kumimoji="0" lang="en-US" sz="1600" b="0" i="0" u="none" strike="noStrike" cap="none" normalizeH="0" baseline="0" smtClean="0">
                          <a:ln>
                            <a:noFill/>
                          </a:ln>
                          <a:solidFill>
                            <a:schemeClr val="tx1"/>
                          </a:solidFill>
                          <a:effectLst/>
                          <a:latin typeface="Times" charset="0"/>
                          <a:cs typeface="Times New Roman" pitchFamily="18" charset="0"/>
                        </a:rPr>
                        <a:t>.75</a:t>
                      </a: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2976" name="Text Box 31"/>
          <p:cNvSpPr txBox="1">
            <a:spLocks noChangeArrowheads="1"/>
          </p:cNvSpPr>
          <p:nvPr/>
        </p:nvSpPr>
        <p:spPr bwMode="auto">
          <a:xfrm>
            <a:off x="0" y="4953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solidFill>
                <a:srgbClr val="00FF00"/>
              </a:solidFill>
              <a:latin typeface="Times New Roman" pitchFamily="18" charset="0"/>
            </a:endParaRPr>
          </a:p>
        </p:txBody>
      </p:sp>
      <p:sp>
        <p:nvSpPr>
          <p:cNvPr id="82977" name="Text Box 32"/>
          <p:cNvSpPr txBox="1">
            <a:spLocks noChangeArrowheads="1"/>
          </p:cNvSpPr>
          <p:nvPr/>
        </p:nvSpPr>
        <p:spPr bwMode="auto">
          <a:xfrm>
            <a:off x="457200" y="4038600"/>
            <a:ext cx="1724025" cy="650875"/>
          </a:xfrm>
          <a:prstGeom prst="rect">
            <a:avLst/>
          </a:prstGeom>
          <a:solidFill>
            <a:schemeClr val="accent1"/>
          </a:solidFill>
          <a:ln w="9525">
            <a:solidFill>
              <a:schemeClr val="tx2"/>
            </a:solid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Times New Roman" pitchFamily="18" charset="0"/>
              </a:rPr>
              <a:t>8: SVM (SMO)</a:t>
            </a:r>
          </a:p>
          <a:p>
            <a:pPr eaLnBrk="1" hangingPunct="1"/>
            <a:r>
              <a:rPr lang="en-US">
                <a:latin typeface="Times New Roman" pitchFamily="18" charset="0"/>
              </a:rPr>
              <a:t>9: NB     1: Ideal</a:t>
            </a:r>
          </a:p>
        </p:txBody>
      </p:sp>
      <p:sp>
        <p:nvSpPr>
          <p:cNvPr id="82978" name="Text Box 33"/>
          <p:cNvSpPr txBox="1">
            <a:spLocks noChangeArrowheads="1"/>
          </p:cNvSpPr>
          <p:nvPr/>
        </p:nvSpPr>
        <p:spPr bwMode="auto">
          <a:xfrm>
            <a:off x="457200" y="5118100"/>
            <a:ext cx="55324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solidFill>
                  <a:schemeClr val="accent1"/>
                </a:solidFill>
                <a:latin typeface="Verdana" pitchFamily="34" charset="0"/>
              </a:rPr>
              <a:t>Abnormality detection with our</a:t>
            </a:r>
          </a:p>
          <a:p>
            <a:pPr eaLnBrk="1" hangingPunct="1"/>
            <a:r>
              <a:rPr lang="en-US" dirty="0">
                <a:solidFill>
                  <a:schemeClr val="accent1"/>
                </a:solidFill>
                <a:latin typeface="Verdana" pitchFamily="34" charset="0"/>
              </a:rPr>
              <a:t>new approach is a lot easier and</a:t>
            </a:r>
          </a:p>
          <a:p>
            <a:pPr eaLnBrk="1" hangingPunct="1"/>
            <a:r>
              <a:rPr lang="en-US" dirty="0">
                <a:solidFill>
                  <a:schemeClr val="accent1"/>
                </a:solidFill>
                <a:latin typeface="Verdana" pitchFamily="34" charset="0"/>
              </a:rPr>
              <a:t>accurate than it is, when relying on Accuracy, </a:t>
            </a:r>
          </a:p>
          <a:p>
            <a:pPr eaLnBrk="1" hangingPunct="1"/>
            <a:r>
              <a:rPr lang="en-US" dirty="0">
                <a:solidFill>
                  <a:schemeClr val="accent1"/>
                </a:solidFill>
                <a:latin typeface="Verdana" pitchFamily="34" charset="0"/>
              </a:rPr>
              <a:t>F-Measure, or AUC listings on each domain </a:t>
            </a:r>
          </a:p>
          <a:p>
            <a:pPr eaLnBrk="1" hangingPunct="1"/>
            <a:r>
              <a:rPr lang="en-US" dirty="0">
                <a:solidFill>
                  <a:schemeClr val="accent1"/>
                </a:solidFill>
                <a:latin typeface="Verdana" pitchFamily="34" charset="0"/>
              </a:rPr>
              <a:t>or their average on all domains.</a:t>
            </a:r>
          </a:p>
        </p:txBody>
      </p:sp>
      <p:sp>
        <p:nvSpPr>
          <p:cNvPr id="82979" name="Text Box 34"/>
          <p:cNvSpPr txBox="1">
            <a:spLocks noChangeArrowheads="1"/>
          </p:cNvSpPr>
          <p:nvPr/>
        </p:nvSpPr>
        <p:spPr bwMode="auto">
          <a:xfrm>
            <a:off x="6324600" y="5715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Verdana" pitchFamily="34" charset="0"/>
            </a:endParaRPr>
          </a:p>
        </p:txBody>
      </p:sp>
      <p:sp>
        <p:nvSpPr>
          <p:cNvPr id="82980" name="Text Box 35"/>
          <p:cNvSpPr txBox="1">
            <a:spLocks noChangeArrowheads="1"/>
          </p:cNvSpPr>
          <p:nvPr/>
        </p:nvSpPr>
        <p:spPr bwMode="auto">
          <a:xfrm>
            <a:off x="6019800" y="5667375"/>
            <a:ext cx="30638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solidFill>
                  <a:schemeClr val="accent1"/>
                </a:solidFill>
                <a:latin typeface="Verdana" pitchFamily="34" charset="0"/>
              </a:rPr>
              <a:t>Also, our new approach</a:t>
            </a:r>
          </a:p>
          <a:p>
            <a:pPr eaLnBrk="1" hangingPunct="1"/>
            <a:r>
              <a:rPr lang="en-US" dirty="0">
                <a:solidFill>
                  <a:schemeClr val="accent1"/>
                </a:solidFill>
                <a:latin typeface="Verdana" pitchFamily="34" charset="0"/>
              </a:rPr>
              <a:t>Allows us to mix binary</a:t>
            </a:r>
          </a:p>
          <a:p>
            <a:pPr eaLnBrk="1" hangingPunct="1"/>
            <a:r>
              <a:rPr lang="en-US" dirty="0">
                <a:solidFill>
                  <a:schemeClr val="accent1"/>
                </a:solidFill>
                <a:latin typeface="Verdana" pitchFamily="34" charset="0"/>
              </a:rPr>
              <a:t>and multi-class domains.</a:t>
            </a:r>
          </a:p>
          <a:p>
            <a:pPr eaLnBrk="1" hangingPunct="1"/>
            <a:r>
              <a:rPr lang="en-US" dirty="0">
                <a:solidFill>
                  <a:schemeClr val="accent1"/>
                </a:solidFill>
                <a:latin typeface="Verdana" pitchFamily="34" charset="0"/>
              </a:rPr>
              <a:t>Averaging does not!</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2"/>
          </p:nvPr>
        </p:nvSpPr>
        <p:spPr/>
        <p:txBody>
          <a:bodyPr/>
          <a:lstStyle/>
          <a:p>
            <a:pPr>
              <a:defRPr/>
            </a:pPr>
            <a:fld id="{C60BFEE7-A74C-452C-A6EE-9D0679DC11B7}" type="slidenum">
              <a:rPr lang="en-US"/>
              <a:pPr>
                <a:defRPr/>
              </a:pPr>
              <a:t>89</a:t>
            </a:fld>
            <a:endParaRPr lang="en-US"/>
          </a:p>
        </p:txBody>
      </p:sp>
      <p:sp>
        <p:nvSpPr>
          <p:cNvPr id="122882" name="Rectangle 2"/>
          <p:cNvSpPr>
            <a:spLocks noChangeArrowheads="1"/>
          </p:cNvSpPr>
          <p:nvPr/>
        </p:nvSpPr>
        <p:spPr bwMode="auto">
          <a:xfrm>
            <a:off x="457200" y="228600"/>
            <a:ext cx="8229600" cy="1143000"/>
          </a:xfrm>
          <a:prstGeom prst="rect">
            <a:avLst/>
          </a:prstGeom>
          <a:noFill/>
          <a:ln w="9525">
            <a:noFill/>
            <a:miter lim="800000"/>
            <a:headEnd/>
            <a:tailEnd/>
          </a:ln>
          <a:effectLst/>
        </p:spPr>
        <p:txBody>
          <a:bodyPr anchor="ctr"/>
          <a:lstStyle/>
          <a:p>
            <a:pPr algn="ctr">
              <a:defRPr/>
            </a:pPr>
            <a:r>
              <a:rPr lang="en-US" sz="4000" dirty="0">
                <a:solidFill>
                  <a:schemeClr val="tx2"/>
                </a:solidFill>
                <a:latin typeface="Arial" charset="0"/>
                <a:cs typeface="Arial" charset="0"/>
              </a:rPr>
              <a:t>Illustration on a Multiclass domain:     </a:t>
            </a:r>
            <a:br>
              <a:rPr lang="en-US" sz="4000" dirty="0">
                <a:solidFill>
                  <a:schemeClr val="tx2"/>
                </a:solidFill>
                <a:latin typeface="Arial" charset="0"/>
                <a:cs typeface="Arial" charset="0"/>
              </a:rPr>
            </a:br>
            <a:r>
              <a:rPr lang="en-US" sz="4000" dirty="0">
                <a:solidFill>
                  <a:schemeClr val="tx2"/>
                </a:solidFill>
                <a:latin typeface="Arial" charset="0"/>
                <a:cs typeface="Arial" charset="0"/>
              </a:rPr>
              <a:t>                            Anneal (L2-Norm)</a:t>
            </a:r>
          </a:p>
        </p:txBody>
      </p:sp>
      <p:sp>
        <p:nvSpPr>
          <p:cNvPr id="122883" name="Rectangle 3"/>
          <p:cNvSpPr>
            <a:spLocks noChangeArrowheads="1"/>
          </p:cNvSpPr>
          <p:nvPr/>
        </p:nvSpPr>
        <p:spPr bwMode="auto">
          <a:xfrm>
            <a:off x="4800600" y="1524000"/>
            <a:ext cx="4343400" cy="4606925"/>
          </a:xfrm>
          <a:prstGeom prst="rect">
            <a:avLst/>
          </a:prstGeom>
          <a:noFill/>
          <a:ln w="9525">
            <a:noFill/>
            <a:miter lim="800000"/>
            <a:headEnd/>
            <a:tailEnd/>
          </a:ln>
          <a:effectLst/>
        </p:spPr>
        <p:txBody>
          <a:bodyPr/>
          <a:lstStyle/>
          <a:p>
            <a:pPr marL="342900" indent="-342900">
              <a:spcBef>
                <a:spcPct val="20000"/>
              </a:spcBef>
              <a:buClr>
                <a:schemeClr val="hlink"/>
              </a:buClr>
              <a:buSzPct val="60000"/>
              <a:buFont typeface="Wingdings" pitchFamily="2" charset="2"/>
              <a:buNone/>
              <a:defRPr/>
            </a:pPr>
            <a:r>
              <a:rPr lang="en-US" b="1" dirty="0" err="1">
                <a:latin typeface="Arial" charset="0"/>
                <a:cs typeface="Arial" charset="0"/>
              </a:rPr>
              <a:t>Adaboost</a:t>
            </a:r>
            <a:r>
              <a:rPr lang="en-US" b="1" dirty="0">
                <a:latin typeface="Arial" charset="0"/>
                <a:cs typeface="Arial" charset="0"/>
              </a:rPr>
              <a:t>:</a:t>
            </a:r>
            <a:endParaRPr lang="en-US" dirty="0">
              <a:latin typeface="Arial" charset="0"/>
              <a:cs typeface="Arial" charset="0"/>
            </a:endParaRPr>
          </a:p>
          <a:p>
            <a:pPr marL="342900" indent="-342900">
              <a:spcBef>
                <a:spcPct val="20000"/>
              </a:spcBef>
              <a:buClr>
                <a:schemeClr val="hlink"/>
              </a:buClr>
              <a:buSzPct val="60000"/>
              <a:buFont typeface="Wingdings" pitchFamily="2" charset="2"/>
              <a:buNone/>
              <a:defRPr/>
            </a:pPr>
            <a:r>
              <a:rPr lang="en-US" dirty="0">
                <a:latin typeface="Arial" charset="0"/>
                <a:cs typeface="Arial" charset="0"/>
              </a:rPr>
              <a:t>   a   b   c   d   e   f </a:t>
            </a:r>
            <a:r>
              <a:rPr lang="en-US" dirty="0">
                <a:latin typeface="Arial" charset="0"/>
                <a:cs typeface="Arial" charset="0"/>
                <a:sym typeface="Wingdings" pitchFamily="2" charset="2"/>
              </a:rPr>
              <a:t></a:t>
            </a:r>
            <a:r>
              <a:rPr lang="en-US" dirty="0">
                <a:latin typeface="Arial" charset="0"/>
                <a:cs typeface="Arial" charset="0"/>
              </a:rPr>
              <a:t> classified as</a:t>
            </a:r>
          </a:p>
          <a:p>
            <a:pPr marL="342900" indent="-342900">
              <a:spcBef>
                <a:spcPct val="20000"/>
              </a:spcBef>
              <a:buClr>
                <a:schemeClr val="hlink"/>
              </a:buClr>
              <a:buSzPct val="60000"/>
              <a:buFont typeface="Wingdings" pitchFamily="2" charset="2"/>
              <a:buNone/>
              <a:defRPr/>
            </a:pPr>
            <a:r>
              <a:rPr lang="en-US" dirty="0">
                <a:latin typeface="Arial" charset="0"/>
                <a:cs typeface="Arial" charset="0"/>
              </a:rPr>
              <a:t>   0   0   8   0   0    0     |   a </a:t>
            </a:r>
          </a:p>
          <a:p>
            <a:pPr marL="342900" indent="-342900">
              <a:spcBef>
                <a:spcPct val="20000"/>
              </a:spcBef>
              <a:buClr>
                <a:schemeClr val="hlink"/>
              </a:buClr>
              <a:buSzPct val="60000"/>
              <a:buFont typeface="Wingdings" pitchFamily="2" charset="2"/>
              <a:buNone/>
              <a:defRPr/>
            </a:pPr>
            <a:r>
              <a:rPr lang="en-US" dirty="0">
                <a:latin typeface="Arial" charset="0"/>
                <a:cs typeface="Arial" charset="0"/>
              </a:rPr>
              <a:t>   0   0  99   0   0   0     |   b </a:t>
            </a:r>
          </a:p>
          <a:p>
            <a:pPr marL="342900" indent="-342900">
              <a:spcBef>
                <a:spcPct val="20000"/>
              </a:spcBef>
              <a:buClr>
                <a:schemeClr val="hlink"/>
              </a:buClr>
              <a:buSzPct val="60000"/>
              <a:buFont typeface="Wingdings" pitchFamily="2" charset="2"/>
              <a:buNone/>
              <a:defRPr/>
            </a:pPr>
            <a:r>
              <a:rPr lang="en-US" dirty="0">
                <a:latin typeface="Arial" charset="0"/>
                <a:cs typeface="Arial" charset="0"/>
              </a:rPr>
              <a:t>   0   0 684   0   0   0    |   c </a:t>
            </a:r>
          </a:p>
          <a:p>
            <a:pPr marL="342900" indent="-342900">
              <a:spcBef>
                <a:spcPct val="20000"/>
              </a:spcBef>
              <a:buClr>
                <a:schemeClr val="hlink"/>
              </a:buClr>
              <a:buSzPct val="60000"/>
              <a:buFont typeface="Wingdings" pitchFamily="2" charset="2"/>
              <a:buNone/>
              <a:defRPr/>
            </a:pPr>
            <a:r>
              <a:rPr lang="en-US" dirty="0">
                <a:latin typeface="Arial" charset="0"/>
                <a:cs typeface="Arial" charset="0"/>
              </a:rPr>
              <a:t>   0   0   0   0   0    0    |   d </a:t>
            </a:r>
          </a:p>
          <a:p>
            <a:pPr marL="342900" indent="-342900">
              <a:spcBef>
                <a:spcPct val="20000"/>
              </a:spcBef>
              <a:buClr>
                <a:schemeClr val="hlink"/>
              </a:buClr>
              <a:buSzPct val="60000"/>
              <a:buFont typeface="Wingdings" pitchFamily="2" charset="2"/>
              <a:buNone/>
              <a:defRPr/>
            </a:pPr>
            <a:r>
              <a:rPr lang="en-US" dirty="0">
                <a:latin typeface="Arial" charset="0"/>
                <a:cs typeface="Arial" charset="0"/>
              </a:rPr>
              <a:t>   0   0   0   0  67   0    |   e </a:t>
            </a:r>
          </a:p>
          <a:p>
            <a:pPr marL="342900" indent="-342900">
              <a:spcBef>
                <a:spcPct val="20000"/>
              </a:spcBef>
              <a:buClr>
                <a:schemeClr val="hlink"/>
              </a:buClr>
              <a:buSzPct val="60000"/>
              <a:buFont typeface="Wingdings" pitchFamily="2" charset="2"/>
              <a:buNone/>
              <a:defRPr/>
            </a:pPr>
            <a:r>
              <a:rPr lang="en-US" dirty="0">
                <a:latin typeface="Arial" charset="0"/>
                <a:cs typeface="Arial" charset="0"/>
              </a:rPr>
              <a:t>   0   0  40   0   0   0    |   f </a:t>
            </a:r>
            <a:endParaRPr lang="en-US" b="1" dirty="0">
              <a:latin typeface="Arial" charset="0"/>
              <a:cs typeface="Arial" charset="0"/>
            </a:endParaRPr>
          </a:p>
          <a:p>
            <a:pPr marL="342900" indent="-342900">
              <a:spcBef>
                <a:spcPct val="20000"/>
              </a:spcBef>
              <a:buClr>
                <a:schemeClr val="hlink"/>
              </a:buClr>
              <a:buSzPct val="60000"/>
              <a:buFont typeface="Wingdings" pitchFamily="2" charset="2"/>
              <a:buNone/>
              <a:defRPr/>
            </a:pPr>
            <a:r>
              <a:rPr lang="en-US" b="1" dirty="0">
                <a:latin typeface="Arial" charset="0"/>
                <a:cs typeface="Arial" charset="0"/>
              </a:rPr>
              <a:t>NB:</a:t>
            </a:r>
            <a:endParaRPr lang="en-US" dirty="0">
              <a:latin typeface="Arial" charset="0"/>
              <a:cs typeface="Arial" charset="0"/>
            </a:endParaRPr>
          </a:p>
          <a:p>
            <a:pPr marL="342900" indent="-342900">
              <a:spcBef>
                <a:spcPct val="20000"/>
              </a:spcBef>
              <a:buClr>
                <a:schemeClr val="hlink"/>
              </a:buClr>
              <a:buSzPct val="60000"/>
              <a:buFont typeface="Wingdings" pitchFamily="2" charset="2"/>
              <a:buNone/>
              <a:defRPr/>
            </a:pPr>
            <a:r>
              <a:rPr lang="en-US" dirty="0">
                <a:latin typeface="Arial" charset="0"/>
                <a:cs typeface="Arial" charset="0"/>
              </a:rPr>
              <a:t>   a   b   c    d   e   f </a:t>
            </a:r>
            <a:r>
              <a:rPr lang="en-US" dirty="0">
                <a:latin typeface="Arial" charset="0"/>
                <a:cs typeface="Arial" charset="0"/>
                <a:sym typeface="Wingdings" pitchFamily="2" charset="2"/>
              </a:rPr>
              <a:t></a:t>
            </a:r>
            <a:r>
              <a:rPr lang="en-US" dirty="0">
                <a:latin typeface="Arial" charset="0"/>
                <a:cs typeface="Arial" charset="0"/>
              </a:rPr>
              <a:t>classified as</a:t>
            </a:r>
          </a:p>
          <a:p>
            <a:pPr marL="342900" indent="-342900">
              <a:spcBef>
                <a:spcPct val="20000"/>
              </a:spcBef>
              <a:buClr>
                <a:schemeClr val="hlink"/>
              </a:buClr>
              <a:buSzPct val="60000"/>
              <a:buFont typeface="Wingdings" pitchFamily="2" charset="2"/>
              <a:buNone/>
              <a:defRPr/>
            </a:pPr>
            <a:r>
              <a:rPr lang="en-US" dirty="0">
                <a:latin typeface="Arial" charset="0"/>
                <a:cs typeface="Arial" charset="0"/>
              </a:rPr>
              <a:t>   7   0   1    0   0   0     |   a </a:t>
            </a:r>
          </a:p>
          <a:p>
            <a:pPr marL="342900" indent="-342900">
              <a:spcBef>
                <a:spcPct val="20000"/>
              </a:spcBef>
              <a:buClr>
                <a:schemeClr val="hlink"/>
              </a:buClr>
              <a:buSzPct val="60000"/>
              <a:buFont typeface="Wingdings" pitchFamily="2" charset="2"/>
              <a:buNone/>
              <a:defRPr/>
            </a:pPr>
            <a:r>
              <a:rPr lang="en-US" dirty="0">
                <a:latin typeface="Arial" charset="0"/>
                <a:cs typeface="Arial" charset="0"/>
              </a:rPr>
              <a:t>   0  99   0   0   0   0     |   b</a:t>
            </a:r>
          </a:p>
          <a:p>
            <a:pPr marL="342900" indent="-342900">
              <a:spcBef>
                <a:spcPct val="20000"/>
              </a:spcBef>
              <a:buClr>
                <a:schemeClr val="hlink"/>
              </a:buClr>
              <a:buSzPct val="60000"/>
              <a:buFont typeface="Wingdings" pitchFamily="2" charset="2"/>
              <a:buNone/>
              <a:defRPr/>
            </a:pPr>
            <a:r>
              <a:rPr lang="en-US" dirty="0">
                <a:latin typeface="Arial" charset="0"/>
                <a:cs typeface="Arial" charset="0"/>
              </a:rPr>
              <a:t>   3  38 564 0   0   79    |   c </a:t>
            </a:r>
          </a:p>
          <a:p>
            <a:pPr marL="342900" indent="-342900">
              <a:spcBef>
                <a:spcPct val="20000"/>
              </a:spcBef>
              <a:buClr>
                <a:schemeClr val="hlink"/>
              </a:buClr>
              <a:buSzPct val="60000"/>
              <a:buFont typeface="Wingdings" pitchFamily="2" charset="2"/>
              <a:buNone/>
              <a:defRPr/>
            </a:pPr>
            <a:r>
              <a:rPr lang="en-US" dirty="0">
                <a:latin typeface="Arial" charset="0"/>
                <a:cs typeface="Arial" charset="0"/>
              </a:rPr>
              <a:t>   0   0   0    0   0   0     |   d </a:t>
            </a:r>
          </a:p>
          <a:p>
            <a:pPr marL="342900" indent="-342900">
              <a:spcBef>
                <a:spcPct val="20000"/>
              </a:spcBef>
              <a:buClr>
                <a:schemeClr val="hlink"/>
              </a:buClr>
              <a:buSzPct val="60000"/>
              <a:buFont typeface="Wingdings" pitchFamily="2" charset="2"/>
              <a:buNone/>
              <a:defRPr/>
            </a:pPr>
            <a:r>
              <a:rPr lang="en-US" dirty="0">
                <a:latin typeface="Arial" charset="0"/>
                <a:cs typeface="Arial" charset="0"/>
              </a:rPr>
              <a:t>   0   0   0    0  67  0     |   e </a:t>
            </a:r>
          </a:p>
          <a:p>
            <a:pPr marL="342900" indent="-342900">
              <a:spcBef>
                <a:spcPct val="20000"/>
              </a:spcBef>
              <a:buClr>
                <a:schemeClr val="hlink"/>
              </a:buClr>
              <a:buSzPct val="60000"/>
              <a:buFont typeface="Wingdings" pitchFamily="2" charset="2"/>
              <a:buNone/>
              <a:defRPr/>
            </a:pPr>
            <a:r>
              <a:rPr lang="en-US" dirty="0">
                <a:latin typeface="Arial" charset="0"/>
                <a:cs typeface="Arial" charset="0"/>
              </a:rPr>
              <a:t>   0   0   2    0   0  38    |   f </a:t>
            </a:r>
          </a:p>
        </p:txBody>
      </p:sp>
      <p:pic>
        <p:nvPicPr>
          <p:cNvPr id="83973" name="Picture 4" descr="Anneal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40386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ext Box 5"/>
          <p:cNvSpPr txBox="1">
            <a:spLocks noChangeArrowheads="1"/>
          </p:cNvSpPr>
          <p:nvPr/>
        </p:nvSpPr>
        <p:spPr bwMode="auto">
          <a:xfrm>
            <a:off x="2743200" y="914400"/>
            <a:ext cx="1600200" cy="641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Times New Roman" pitchFamily="18" charset="0"/>
              </a:rPr>
              <a:t>8: Adaboost</a:t>
            </a:r>
          </a:p>
          <a:p>
            <a:pPr eaLnBrk="1" hangingPunct="1"/>
            <a:r>
              <a:rPr lang="en-US">
                <a:latin typeface="Times New Roman" pitchFamily="18" charset="0"/>
              </a:rPr>
              <a:t>9: NB   1: Ideal</a:t>
            </a:r>
          </a:p>
        </p:txBody>
      </p:sp>
      <p:sp>
        <p:nvSpPr>
          <p:cNvPr id="83975" name="Text Box 6"/>
          <p:cNvSpPr txBox="1">
            <a:spLocks noChangeArrowheads="1"/>
          </p:cNvSpPr>
          <p:nvPr/>
        </p:nvSpPr>
        <p:spPr bwMode="auto">
          <a:xfrm>
            <a:off x="381000" y="4876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solidFill>
                <a:srgbClr val="00FF00"/>
              </a:solidFill>
              <a:latin typeface="Times New Roman" pitchFamily="18" charset="0"/>
            </a:endParaRPr>
          </a:p>
        </p:txBody>
      </p:sp>
      <p:graphicFrame>
        <p:nvGraphicFramePr>
          <p:cNvPr id="122887" name="Group 7"/>
          <p:cNvGraphicFramePr>
            <a:graphicFrameLocks noGrp="1"/>
          </p:cNvGraphicFramePr>
          <p:nvPr>
            <p:extLst>
              <p:ext uri="{D42A27DB-BD31-4B8C-83A1-F6EECF244321}">
                <p14:modId xmlns:p14="http://schemas.microsoft.com/office/powerpoint/2010/main" val="2593505948"/>
              </p:ext>
            </p:extLst>
          </p:nvPr>
        </p:nvGraphicFramePr>
        <p:xfrm>
          <a:off x="381000" y="4648200"/>
          <a:ext cx="3048000" cy="1325564"/>
        </p:xfrm>
        <a:graphic>
          <a:graphicData uri="http://schemas.openxmlformats.org/drawingml/2006/table">
            <a:tbl>
              <a:tblPr/>
              <a:tblGrid>
                <a:gridCol w="762000"/>
                <a:gridCol w="1447800"/>
                <a:gridCol w="838200"/>
              </a:tblGrid>
              <a:tr h="64004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NB</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Other  Classifiers</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Ada       boost</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5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86.3</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imes New Roman" pitchFamily="18" charset="0"/>
                        </a:rPr>
                        <a:t>97.4 to        99.3</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83.6</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3990" name="Text Box 21"/>
          <p:cNvSpPr txBox="1">
            <a:spLocks noChangeArrowheads="1"/>
          </p:cNvSpPr>
          <p:nvPr/>
        </p:nvSpPr>
        <p:spPr bwMode="auto">
          <a:xfrm>
            <a:off x="1219200" y="6172200"/>
            <a:ext cx="1209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Verdana" pitchFamily="34" charset="0"/>
              </a:rPr>
              <a:t>Accuracy</a:t>
            </a:r>
          </a:p>
        </p:txBody>
      </p:sp>
      <p:sp>
        <p:nvSpPr>
          <p:cNvPr id="83991" name="Text Box 22"/>
          <p:cNvSpPr txBox="1">
            <a:spLocks noChangeArrowheads="1"/>
          </p:cNvSpPr>
          <p:nvPr/>
        </p:nvSpPr>
        <p:spPr bwMode="auto">
          <a:xfrm>
            <a:off x="3581400" y="4294188"/>
            <a:ext cx="136525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solidFill>
                  <a:schemeClr val="accent1"/>
                </a:solidFill>
                <a:latin typeface="Verdana" pitchFamily="34" charset="0"/>
              </a:rPr>
              <a:t>Accuracy</a:t>
            </a:r>
          </a:p>
          <a:p>
            <a:pPr eaLnBrk="1" hangingPunct="1"/>
            <a:r>
              <a:rPr lang="en-US" dirty="0">
                <a:solidFill>
                  <a:schemeClr val="accent1"/>
                </a:solidFill>
                <a:latin typeface="Verdana" pitchFamily="34" charset="0"/>
              </a:rPr>
              <a:t>does not </a:t>
            </a:r>
          </a:p>
          <a:p>
            <a:pPr eaLnBrk="1" hangingPunct="1"/>
            <a:r>
              <a:rPr lang="en-US" dirty="0">
                <a:solidFill>
                  <a:schemeClr val="accent1"/>
                </a:solidFill>
                <a:latin typeface="Verdana" pitchFamily="34" charset="0"/>
              </a:rPr>
              <a:t>tell us </a:t>
            </a:r>
          </a:p>
          <a:p>
            <a:pPr eaLnBrk="1" hangingPunct="1"/>
            <a:r>
              <a:rPr lang="en-US" dirty="0">
                <a:solidFill>
                  <a:schemeClr val="accent1"/>
                </a:solidFill>
                <a:latin typeface="Verdana" pitchFamily="34" charset="0"/>
              </a:rPr>
              <a:t>whether </a:t>
            </a:r>
          </a:p>
          <a:p>
            <a:pPr eaLnBrk="1" hangingPunct="1"/>
            <a:r>
              <a:rPr lang="en-US" dirty="0">
                <a:solidFill>
                  <a:schemeClr val="accent1"/>
                </a:solidFill>
                <a:latin typeface="Verdana" pitchFamily="34" charset="0"/>
              </a:rPr>
              <a:t>NB and </a:t>
            </a:r>
          </a:p>
          <a:p>
            <a:pPr eaLnBrk="1" hangingPunct="1"/>
            <a:r>
              <a:rPr lang="en-US" dirty="0" err="1">
                <a:solidFill>
                  <a:schemeClr val="accent1"/>
                </a:solidFill>
                <a:latin typeface="Verdana" pitchFamily="34" charset="0"/>
              </a:rPr>
              <a:t>Adaboost</a:t>
            </a:r>
            <a:endParaRPr lang="en-US" dirty="0">
              <a:solidFill>
                <a:schemeClr val="accent1"/>
              </a:solidFill>
              <a:latin typeface="Verdana" pitchFamily="34" charset="0"/>
            </a:endParaRPr>
          </a:p>
          <a:p>
            <a:pPr eaLnBrk="1" hangingPunct="1"/>
            <a:r>
              <a:rPr lang="en-US" dirty="0">
                <a:solidFill>
                  <a:schemeClr val="accent1"/>
                </a:solidFill>
                <a:latin typeface="Verdana" pitchFamily="34" charset="0"/>
              </a:rPr>
              <a:t>make the </a:t>
            </a:r>
          </a:p>
          <a:p>
            <a:pPr eaLnBrk="1" hangingPunct="1"/>
            <a:r>
              <a:rPr lang="en-US" dirty="0">
                <a:solidFill>
                  <a:schemeClr val="accent1"/>
                </a:solidFill>
                <a:latin typeface="Verdana" pitchFamily="34" charset="0"/>
              </a:rPr>
              <a:t>same kind</a:t>
            </a:r>
          </a:p>
          <a:p>
            <a:pPr eaLnBrk="1" hangingPunct="1"/>
            <a:r>
              <a:rPr lang="en-US" dirty="0">
                <a:solidFill>
                  <a:schemeClr val="accent1"/>
                </a:solidFill>
                <a:latin typeface="Verdana" pitchFamily="34" charset="0"/>
              </a:rPr>
              <a:t>of errors!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xtLst/>
        </p:spPr>
        <p:txBody>
          <a:bodyPr/>
          <a:lstStyle/>
          <a:p>
            <a:pPr algn="ctr">
              <a:defRPr/>
            </a:pPr>
            <a:r>
              <a:rPr lang="en-CA" dirty="0" smtClean="0"/>
              <a:t>Part I</a:t>
            </a:r>
            <a:endParaRPr lang="en-CA" dirty="0"/>
          </a:p>
        </p:txBody>
      </p:sp>
      <p:sp>
        <p:nvSpPr>
          <p:cNvPr id="15363" name="Subtitle 4"/>
          <p:cNvSpPr>
            <a:spLocks noGrp="1"/>
          </p:cNvSpPr>
          <p:nvPr>
            <p:ph type="subTitle" idx="1"/>
          </p:nvPr>
        </p:nvSpPr>
        <p:spPr>
          <a:xfrm>
            <a:off x="533400" y="3228975"/>
            <a:ext cx="7854950" cy="1752600"/>
          </a:xfrm>
        </p:spPr>
        <p:txBody>
          <a:bodyPr/>
          <a:lstStyle/>
          <a:p>
            <a:pPr marR="0" algn="ctr"/>
            <a:r>
              <a:rPr lang="en-CA" sz="4000" smtClean="0"/>
              <a:t>Topic 1: Choosing a Performance Measure</a:t>
            </a:r>
          </a:p>
        </p:txBody>
      </p:sp>
      <p:sp>
        <p:nvSpPr>
          <p:cNvPr id="4" name="Slide Number Placeholder 3"/>
          <p:cNvSpPr>
            <a:spLocks noGrp="1"/>
          </p:cNvSpPr>
          <p:nvPr>
            <p:ph type="sldNum" sz="quarter" idx="12"/>
          </p:nvPr>
        </p:nvSpPr>
        <p:spPr/>
        <p:txBody>
          <a:bodyPr/>
          <a:lstStyle/>
          <a:p>
            <a:pPr>
              <a:defRPr/>
            </a:pPr>
            <a:fld id="{C1FC7DEE-596B-4409-8042-8DCCCD93526D}" type="slidenum">
              <a:rPr lang="en-CA" smtClean="0"/>
              <a:pPr>
                <a:defRPr/>
              </a:pPr>
              <a:t>9</a:t>
            </a:fld>
            <a:endParaRPr lang="en-CA"/>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ED0E09EC-BEE5-4B47-AF15-AA163F3B838F}" type="slidenum">
              <a:rPr lang="en-US"/>
              <a:pPr>
                <a:defRPr/>
              </a:pPr>
              <a:t>90</a:t>
            </a:fld>
            <a:endParaRPr lang="en-US"/>
          </a:p>
        </p:txBody>
      </p:sp>
      <p:sp>
        <p:nvSpPr>
          <p:cNvPr id="84995" name="Rectangle 2"/>
          <p:cNvSpPr>
            <a:spLocks noGrp="1" noChangeArrowheads="1"/>
          </p:cNvSpPr>
          <p:nvPr>
            <p:ph type="title"/>
          </p:nvPr>
        </p:nvSpPr>
        <p:spPr/>
        <p:txBody>
          <a:bodyPr/>
          <a:lstStyle/>
          <a:p>
            <a:pPr eaLnBrk="1" hangingPunct="1"/>
            <a:r>
              <a:rPr lang="en-US" sz="3600" smtClean="0"/>
              <a:t>Illustration on Anneal </a:t>
            </a:r>
            <a:br>
              <a:rPr lang="en-US" sz="3600" smtClean="0"/>
            </a:br>
            <a:r>
              <a:rPr lang="en-US" sz="3600" smtClean="0"/>
              <a:t>using the L1-Norm</a:t>
            </a:r>
          </a:p>
        </p:txBody>
      </p:sp>
      <p:pic>
        <p:nvPicPr>
          <p:cNvPr id="84996" name="Picture 3" descr="AnnealAllL1Norm-new"/>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47800"/>
            <a:ext cx="4495800" cy="2809875"/>
          </a:xfrm>
          <a:noFill/>
        </p:spPr>
      </p:pic>
      <p:sp>
        <p:nvSpPr>
          <p:cNvPr id="84997" name="Rectangle 4"/>
          <p:cNvSpPr>
            <a:spLocks noGrp="1" noChangeArrowheads="1"/>
          </p:cNvSpPr>
          <p:nvPr>
            <p:ph type="body" sz="half" idx="2"/>
          </p:nvPr>
        </p:nvSpPr>
        <p:spPr>
          <a:xfrm>
            <a:off x="4648200" y="1600200"/>
            <a:ext cx="4114800" cy="4724400"/>
          </a:xfrm>
        </p:spPr>
        <p:txBody>
          <a:bodyPr/>
          <a:lstStyle/>
          <a:p>
            <a:pPr eaLnBrk="1" hangingPunct="1">
              <a:lnSpc>
                <a:spcPct val="80000"/>
              </a:lnSpc>
            </a:pPr>
            <a:r>
              <a:rPr lang="en-US" sz="2400" smtClean="0"/>
              <a:t>When using the L2-norm, NB and Adaboost were at approximately the same distance to Ideal.</a:t>
            </a:r>
          </a:p>
          <a:p>
            <a:pPr eaLnBrk="1" hangingPunct="1">
              <a:lnSpc>
                <a:spcPct val="80000"/>
              </a:lnSpc>
            </a:pPr>
            <a:r>
              <a:rPr lang="en-US" sz="2400" smtClean="0"/>
              <a:t>When using the L1-norm, NB is significantly closer.</a:t>
            </a:r>
          </a:p>
          <a:p>
            <a:pPr eaLnBrk="1" hangingPunct="1">
              <a:lnSpc>
                <a:spcPct val="80000"/>
              </a:lnSpc>
              <a:buFont typeface="Wingdings" pitchFamily="2" charset="2"/>
              <a:buChar char="Ø"/>
            </a:pPr>
            <a:r>
              <a:rPr lang="en-US" sz="2400" smtClean="0"/>
              <a:t>NB makes fewer errors than Adaboost, but the majority of its errors are concentrated on one or several large classes.</a:t>
            </a:r>
          </a:p>
        </p:txBody>
      </p:sp>
      <p:sp>
        <p:nvSpPr>
          <p:cNvPr id="84998" name="Text Box 5"/>
          <p:cNvSpPr txBox="1">
            <a:spLocks noChangeArrowheads="1"/>
          </p:cNvSpPr>
          <p:nvPr/>
        </p:nvSpPr>
        <p:spPr bwMode="auto">
          <a:xfrm>
            <a:off x="2667000" y="1600200"/>
            <a:ext cx="1828800" cy="641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Verdana" pitchFamily="34" charset="0"/>
              </a:rPr>
              <a:t>1: Ideal, </a:t>
            </a:r>
            <a:r>
              <a:rPr lang="en-US">
                <a:latin typeface="Times New Roman" pitchFamily="18" charset="0"/>
              </a:rPr>
              <a:t>8: NB</a:t>
            </a:r>
          </a:p>
          <a:p>
            <a:pPr eaLnBrk="1" hangingPunct="1"/>
            <a:r>
              <a:rPr lang="en-US">
                <a:latin typeface="Times New Roman" pitchFamily="18" charset="0"/>
              </a:rPr>
              <a:t>9: Adaboost</a:t>
            </a:r>
          </a:p>
        </p:txBody>
      </p:sp>
      <p:sp>
        <p:nvSpPr>
          <p:cNvPr id="84999" name="Text Box 6"/>
          <p:cNvSpPr txBox="1">
            <a:spLocks noChangeArrowheads="1"/>
          </p:cNvSpPr>
          <p:nvPr/>
        </p:nvSpPr>
        <p:spPr bwMode="auto">
          <a:xfrm>
            <a:off x="242167" y="4327525"/>
            <a:ext cx="850726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a:solidFill>
                  <a:schemeClr val="accent1"/>
                </a:solidFill>
                <a:latin typeface="Verdana" pitchFamily="34" charset="0"/>
              </a:rPr>
              <a:t>Because our new evaluation</a:t>
            </a:r>
          </a:p>
          <a:p>
            <a:pPr eaLnBrk="1" hangingPunct="1"/>
            <a:r>
              <a:rPr lang="en-US" sz="2000" dirty="0">
                <a:solidFill>
                  <a:schemeClr val="accent1"/>
                </a:solidFill>
                <a:latin typeface="Verdana" pitchFamily="34" charset="0"/>
              </a:rPr>
              <a:t>framework is visual in nature,</a:t>
            </a:r>
          </a:p>
          <a:p>
            <a:pPr eaLnBrk="1" hangingPunct="1"/>
            <a:r>
              <a:rPr lang="en-US" sz="2000" dirty="0">
                <a:solidFill>
                  <a:schemeClr val="accent1"/>
                </a:solidFill>
                <a:latin typeface="Verdana" pitchFamily="34" charset="0"/>
              </a:rPr>
              <a:t>we can process quickly the results </a:t>
            </a:r>
          </a:p>
          <a:p>
            <a:pPr eaLnBrk="1" hangingPunct="1"/>
            <a:r>
              <a:rPr lang="en-US" sz="2000" dirty="0">
                <a:solidFill>
                  <a:schemeClr val="accent1"/>
                </a:solidFill>
                <a:latin typeface="Verdana" pitchFamily="34" charset="0"/>
              </a:rPr>
              <a:t>obtained using various distance </a:t>
            </a:r>
          </a:p>
          <a:p>
            <a:pPr eaLnBrk="1" hangingPunct="1"/>
            <a:r>
              <a:rPr lang="en-US" sz="2000" dirty="0">
                <a:solidFill>
                  <a:schemeClr val="accent1"/>
                </a:solidFill>
                <a:latin typeface="Verdana" pitchFamily="34" charset="0"/>
              </a:rPr>
              <a:t>Measures (evaluation measure), </a:t>
            </a:r>
            <a:r>
              <a:rPr lang="en-US" sz="2000" dirty="0" smtClean="0">
                <a:solidFill>
                  <a:schemeClr val="accent1"/>
                </a:solidFill>
                <a:latin typeface="Verdana" pitchFamily="34" charset="0"/>
              </a:rPr>
              <a:t>and</a:t>
            </a:r>
            <a:r>
              <a:rPr lang="en-US" sz="2000" dirty="0">
                <a:solidFill>
                  <a:schemeClr val="accent1"/>
                </a:solidFill>
                <a:latin typeface="Verdana" pitchFamily="34" charset="0"/>
              </a:rPr>
              <a:t>, thus, interpret our results </a:t>
            </a:r>
          </a:p>
          <a:p>
            <a:pPr eaLnBrk="1" hangingPunct="1"/>
            <a:r>
              <a:rPr lang="en-US" sz="2000" dirty="0">
                <a:solidFill>
                  <a:schemeClr val="accent1"/>
                </a:solidFill>
                <a:latin typeface="Verdana" pitchFamily="34" charset="0"/>
              </a:rPr>
              <a:t>In a more informed </a:t>
            </a:r>
            <a:r>
              <a:rPr lang="en-US" sz="2000" dirty="0" smtClean="0">
                <a:solidFill>
                  <a:schemeClr val="accent1"/>
                </a:solidFill>
                <a:latin typeface="Verdana" pitchFamily="34" charset="0"/>
              </a:rPr>
              <a:t>manner. It </a:t>
            </a:r>
            <a:r>
              <a:rPr lang="en-US" sz="2000" dirty="0">
                <a:solidFill>
                  <a:schemeClr val="accent1"/>
                </a:solidFill>
                <a:latin typeface="Verdana" pitchFamily="34" charset="0"/>
              </a:rPr>
              <a:t>is easier done this way than by </a:t>
            </a:r>
            <a:endParaRPr lang="en-US" sz="2000" dirty="0" smtClean="0">
              <a:solidFill>
                <a:schemeClr val="accent1"/>
              </a:solidFill>
              <a:latin typeface="Verdana" pitchFamily="34" charset="0"/>
            </a:endParaRPr>
          </a:p>
          <a:p>
            <a:pPr eaLnBrk="1" hangingPunct="1"/>
            <a:r>
              <a:rPr lang="en-US" sz="2000" dirty="0" smtClean="0">
                <a:solidFill>
                  <a:schemeClr val="accent1"/>
                </a:solidFill>
                <a:latin typeface="Verdana" pitchFamily="34" charset="0"/>
              </a:rPr>
              <a:t>staring </a:t>
            </a:r>
            <a:r>
              <a:rPr lang="en-US" sz="2000" dirty="0">
                <a:solidFill>
                  <a:schemeClr val="accent1"/>
                </a:solidFill>
                <a:latin typeface="Verdana" pitchFamily="34" charset="0"/>
              </a:rPr>
              <a:t>at large tables of numbers!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417394B-556E-4AA0-BFF1-1595DC59109D}" type="slidenum">
              <a:rPr lang="en-US"/>
              <a:pPr>
                <a:defRPr/>
              </a:pPr>
              <a:t>91</a:t>
            </a:fld>
            <a:endParaRPr lang="en-US"/>
          </a:p>
        </p:txBody>
      </p:sp>
      <p:sp>
        <p:nvSpPr>
          <p:cNvPr id="86019" name="Rectangle 2"/>
          <p:cNvSpPr>
            <a:spLocks noGrp="1" noChangeArrowheads="1"/>
          </p:cNvSpPr>
          <p:nvPr>
            <p:ph type="title"/>
          </p:nvPr>
        </p:nvSpPr>
        <p:spPr>
          <a:xfrm>
            <a:off x="457200" y="0"/>
            <a:ext cx="8229600" cy="1139825"/>
          </a:xfrm>
        </p:spPr>
        <p:txBody>
          <a:bodyPr/>
          <a:lstStyle/>
          <a:p>
            <a:pPr eaLnBrk="1" hangingPunct="1"/>
            <a:r>
              <a:rPr lang="en-US" smtClean="0"/>
              <a:t>Summary </a:t>
            </a:r>
          </a:p>
        </p:txBody>
      </p:sp>
      <p:sp>
        <p:nvSpPr>
          <p:cNvPr id="86020" name="Rectangle 3"/>
          <p:cNvSpPr>
            <a:spLocks noGrp="1" noChangeArrowheads="1"/>
          </p:cNvSpPr>
          <p:nvPr>
            <p:ph type="body" idx="1"/>
          </p:nvPr>
        </p:nvSpPr>
        <p:spPr>
          <a:xfrm>
            <a:off x="323528" y="1124744"/>
            <a:ext cx="8686800" cy="5257800"/>
          </a:xfrm>
        </p:spPr>
        <p:txBody>
          <a:bodyPr/>
          <a:lstStyle/>
          <a:p>
            <a:pPr eaLnBrk="1" hangingPunct="1">
              <a:lnSpc>
                <a:spcPct val="80000"/>
              </a:lnSpc>
            </a:pPr>
            <a:r>
              <a:rPr lang="en-US" sz="2800" dirty="0" smtClean="0"/>
              <a:t>We present a new framework for classifier evaluation that recognizes that classifier evaluation consists of projecting high-dimensional data into low-dimensional ones.</a:t>
            </a:r>
          </a:p>
          <a:p>
            <a:pPr eaLnBrk="1" hangingPunct="1">
              <a:lnSpc>
                <a:spcPct val="80000"/>
              </a:lnSpc>
            </a:pPr>
            <a:r>
              <a:rPr lang="en-US" sz="2800" dirty="0" smtClean="0"/>
              <a:t>By using a projection into 2-dimensional space rather than one, we propose a visualization approach to the problem. This allows for quick assessments of the classifiers’ </a:t>
            </a:r>
            <a:r>
              <a:rPr lang="en-US" sz="2800" dirty="0" err="1" smtClean="0"/>
              <a:t>behaviour</a:t>
            </a:r>
            <a:r>
              <a:rPr lang="en-US" sz="2800" dirty="0" smtClean="0"/>
              <a:t> based on the results obtained using multiple performance measures.</a:t>
            </a:r>
          </a:p>
          <a:p>
            <a:pPr eaLnBrk="1" hangingPunct="1">
              <a:lnSpc>
                <a:spcPct val="80000"/>
              </a:lnSpc>
            </a:pPr>
            <a:r>
              <a:rPr lang="en-US" sz="2800" dirty="0" smtClean="0"/>
              <a:t>Each entry of the evaluation vectors we project is compared in pair-wise fashion to its equivalent in other vectors. Thus, our aggregation technique is more precise than that used with traditional performance measures. This is an advantage when considering results over various domains, or in the case of multi-class domains.</a:t>
            </a:r>
          </a:p>
          <a:p>
            <a:pPr eaLnBrk="1" hangingPunct="1">
              <a:lnSpc>
                <a:spcPct val="80000"/>
              </a:lnSpc>
              <a:buFont typeface="Wingdings" pitchFamily="2" charset="2"/>
              <a:buNone/>
            </a:pPr>
            <a:endParaRPr lang="en-US" sz="28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6A71161-E655-48C1-A8EF-AE33053C8B0B}" type="slidenum">
              <a:rPr lang="en-US"/>
              <a:pPr>
                <a:defRPr/>
              </a:pPr>
              <a:t>92</a:t>
            </a:fld>
            <a:endParaRPr lang="en-US"/>
          </a:p>
        </p:txBody>
      </p:sp>
      <p:sp>
        <p:nvSpPr>
          <p:cNvPr id="87043" name="Rectangle 2"/>
          <p:cNvSpPr>
            <a:spLocks noGrp="1" noChangeArrowheads="1"/>
          </p:cNvSpPr>
          <p:nvPr>
            <p:ph type="title"/>
          </p:nvPr>
        </p:nvSpPr>
        <p:spPr>
          <a:xfrm>
            <a:off x="395536" y="476672"/>
            <a:ext cx="8229600" cy="1143000"/>
          </a:xfrm>
        </p:spPr>
        <p:txBody>
          <a:bodyPr/>
          <a:lstStyle/>
          <a:p>
            <a:pPr eaLnBrk="1" hangingPunct="1"/>
            <a:r>
              <a:rPr lang="en-US" dirty="0" smtClean="0"/>
              <a:t>Future Work </a:t>
            </a:r>
          </a:p>
        </p:txBody>
      </p:sp>
      <p:sp>
        <p:nvSpPr>
          <p:cNvPr id="87044" name="Rectangle 3"/>
          <p:cNvSpPr>
            <a:spLocks noGrp="1" noChangeArrowheads="1"/>
          </p:cNvSpPr>
          <p:nvPr>
            <p:ph type="body" idx="1"/>
          </p:nvPr>
        </p:nvSpPr>
        <p:spPr>
          <a:xfrm>
            <a:off x="467544" y="1700808"/>
            <a:ext cx="8229600" cy="4389437"/>
          </a:xfrm>
        </p:spPr>
        <p:txBody>
          <a:bodyPr/>
          <a:lstStyle/>
          <a:p>
            <a:pPr eaLnBrk="1" hangingPunct="1">
              <a:lnSpc>
                <a:spcPct val="90000"/>
              </a:lnSpc>
            </a:pPr>
            <a:r>
              <a:rPr lang="en-US" sz="2800" dirty="0" smtClean="0"/>
              <a:t>As presented, our approach seems limited to the comparison of single classifier’s performance.</a:t>
            </a:r>
          </a:p>
          <a:p>
            <a:pPr lvl="1" eaLnBrk="1" hangingPunct="1">
              <a:lnSpc>
                <a:spcPct val="90000"/>
              </a:lnSpc>
            </a:pPr>
            <a:r>
              <a:rPr lang="en-US" dirty="0" smtClean="0"/>
              <a:t>How about threshold-insensitive classifiers?</a:t>
            </a:r>
          </a:p>
          <a:p>
            <a:pPr lvl="1" eaLnBrk="1" hangingPunct="1">
              <a:lnSpc>
                <a:spcPct val="90000"/>
              </a:lnSpc>
            </a:pPr>
            <a:r>
              <a:rPr lang="en-US" dirty="0" smtClean="0"/>
              <a:t>How about the computation of statistical guarantees on our results?</a:t>
            </a:r>
          </a:p>
          <a:p>
            <a:pPr eaLnBrk="1" hangingPunct="1">
              <a:lnSpc>
                <a:spcPct val="90000"/>
              </a:lnSpc>
              <a:buFont typeface="Wingdings" pitchFamily="2" charset="2"/>
              <a:buChar char="Ø"/>
            </a:pPr>
            <a:r>
              <a:rPr lang="en-US" sz="2800" dirty="0" smtClean="0"/>
              <a:t>This can be solved by plotting either the results obtained at various thresholds, or the results obtained at various folds of a cross-validation regimen, thus plotting clouds of classifiers that could then be analyzed.</a:t>
            </a:r>
          </a:p>
          <a:p>
            <a:pPr eaLnBrk="1" hangingPunct="1">
              <a:lnSpc>
                <a:spcPct val="90000"/>
              </a:lnSpc>
              <a:buFont typeface="Wingdings" pitchFamily="2" charset="2"/>
              <a:buChar char="q"/>
            </a:pPr>
            <a:r>
              <a:rPr lang="en-US" sz="2800" dirty="0" smtClean="0"/>
              <a:t>We also plan to experiment with other distance measures and projection methods.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extLst/>
        </p:spPr>
        <p:txBody>
          <a:bodyPr/>
          <a:lstStyle/>
          <a:p>
            <a:pPr algn="ctr">
              <a:defRPr/>
            </a:pPr>
            <a:r>
              <a:rPr lang="en-CA" dirty="0" smtClean="0"/>
              <a:t>Part III</a:t>
            </a:r>
            <a:endParaRPr lang="en-CA" dirty="0"/>
          </a:p>
        </p:txBody>
      </p:sp>
      <p:sp>
        <p:nvSpPr>
          <p:cNvPr id="74755" name="Subtitle 5"/>
          <p:cNvSpPr>
            <a:spLocks noGrp="1"/>
          </p:cNvSpPr>
          <p:nvPr>
            <p:ph type="subTitle" idx="1"/>
          </p:nvPr>
        </p:nvSpPr>
        <p:spPr>
          <a:xfrm>
            <a:off x="533400" y="3228975"/>
            <a:ext cx="7854950" cy="1752600"/>
          </a:xfrm>
        </p:spPr>
        <p:txBody>
          <a:bodyPr/>
          <a:lstStyle/>
          <a:p>
            <a:pPr marR="0" algn="ctr"/>
            <a:r>
              <a:rPr lang="en-CA" sz="3600" dirty="0" smtClean="0"/>
              <a:t>Recent Research</a:t>
            </a:r>
          </a:p>
          <a:p>
            <a:pPr algn="ctr" eaLnBrk="1" hangingPunct="1">
              <a:lnSpc>
                <a:spcPct val="90000"/>
              </a:lnSpc>
              <a:buClr>
                <a:schemeClr val="hlink"/>
              </a:buClr>
              <a:buSzPct val="60000"/>
              <a:defRPr/>
            </a:pPr>
            <a:r>
              <a:rPr lang="en-CA" sz="2800" dirty="0" smtClean="0"/>
              <a:t>Topic 2: </a:t>
            </a:r>
            <a:r>
              <a:rPr lang="en-US" sz="2800" dirty="0">
                <a:effectLst>
                  <a:outerShdw blurRad="38100" dist="38100" dir="2700000" algn="tl">
                    <a:srgbClr val="000000"/>
                  </a:outerShdw>
                </a:effectLst>
              </a:rPr>
              <a:t>Assessing the Impact of Changing environments on Classifier Performance </a:t>
            </a:r>
          </a:p>
          <a:p>
            <a:pPr marR="0" algn="ctr"/>
            <a:endParaRPr lang="en-CA" sz="2800" dirty="0"/>
          </a:p>
          <a:p>
            <a:pPr marR="0" algn="ctr"/>
            <a:r>
              <a:rPr lang="en-US" sz="2800" i="1" dirty="0">
                <a:effectLst>
                  <a:outerShdw blurRad="38100" dist="38100" dir="2700000" algn="tl">
                    <a:srgbClr val="000000"/>
                  </a:outerShdw>
                </a:effectLst>
              </a:rPr>
              <a:t>(</a:t>
            </a:r>
            <a:r>
              <a:rPr lang="en-US" sz="2800" i="1" dirty="0" err="1">
                <a:effectLst>
                  <a:outerShdw blurRad="38100" dist="38100" dir="2700000" algn="tl">
                    <a:srgbClr val="000000"/>
                  </a:outerShdw>
                </a:effectLst>
              </a:rPr>
              <a:t>Rocio</a:t>
            </a:r>
            <a:r>
              <a:rPr lang="en-US" sz="2800" i="1" dirty="0">
                <a:effectLst>
                  <a:outerShdw blurRad="38100" dist="38100" dir="2700000" algn="tl">
                    <a:srgbClr val="000000"/>
                  </a:outerShdw>
                </a:effectLst>
              </a:rPr>
              <a:t> </a:t>
            </a:r>
            <a:r>
              <a:rPr lang="en-US" sz="2800" i="1" dirty="0" err="1">
                <a:effectLst>
                  <a:outerShdw blurRad="38100" dist="38100" dir="2700000" algn="tl">
                    <a:srgbClr val="000000"/>
                  </a:outerShdw>
                </a:effectLst>
              </a:rPr>
              <a:t>Alaiz</a:t>
            </a:r>
            <a:r>
              <a:rPr lang="en-US" sz="2800" i="1" dirty="0">
                <a:effectLst>
                  <a:outerShdw blurRad="38100" dist="38100" dir="2700000" algn="tl">
                    <a:srgbClr val="000000"/>
                  </a:outerShdw>
                </a:effectLst>
              </a:rPr>
              <a:t>-Rodriguez and Nathalie Japkowicz)</a:t>
            </a:r>
          </a:p>
          <a:p>
            <a:pPr marR="0" algn="ctr"/>
            <a:r>
              <a:rPr lang="en-CA" sz="2800" dirty="0" smtClean="0"/>
              <a:t>[Canadian AI ’ 2008]</a:t>
            </a:r>
          </a:p>
        </p:txBody>
      </p:sp>
      <p:sp>
        <p:nvSpPr>
          <p:cNvPr id="4" name="Slide Number Placeholder 3"/>
          <p:cNvSpPr>
            <a:spLocks noGrp="1"/>
          </p:cNvSpPr>
          <p:nvPr>
            <p:ph type="sldNum" sz="quarter" idx="12"/>
          </p:nvPr>
        </p:nvSpPr>
        <p:spPr/>
        <p:txBody>
          <a:bodyPr/>
          <a:lstStyle/>
          <a:p>
            <a:pPr>
              <a:defRPr/>
            </a:pPr>
            <a:fld id="{DBF1C4AE-680F-479F-A40B-4DAD1C78675C}" type="slidenum">
              <a:rPr lang="en-CA" smtClean="0"/>
              <a:pPr>
                <a:defRPr/>
              </a:pPr>
              <a:t>93</a:t>
            </a:fld>
            <a:endParaRPr lang="en-CA"/>
          </a:p>
        </p:txBody>
      </p:sp>
    </p:spTree>
    <p:extLst>
      <p:ext uri="{BB962C8B-B14F-4D97-AF65-F5344CB8AC3E}">
        <p14:creationId xmlns:p14="http://schemas.microsoft.com/office/powerpoint/2010/main" val="20720039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C065668-B65A-43C0-A646-FC44535D03DC}" type="slidenum">
              <a:rPr lang="en-US"/>
              <a:pPr>
                <a:defRPr/>
              </a:pPr>
              <a:t>94</a:t>
            </a:fld>
            <a:endParaRPr lang="en-US"/>
          </a:p>
        </p:txBody>
      </p:sp>
      <p:sp>
        <p:nvSpPr>
          <p:cNvPr id="128002" name="Rectangle 2"/>
          <p:cNvSpPr>
            <a:spLocks noGrp="1" noChangeArrowheads="1"/>
          </p:cNvSpPr>
          <p:nvPr>
            <p:ph type="title"/>
          </p:nvPr>
        </p:nvSpPr>
        <p:spPr/>
        <p:txBody>
          <a:bodyPr/>
          <a:lstStyle/>
          <a:p>
            <a:pPr eaLnBrk="1" hangingPunct="1">
              <a:defRPr/>
            </a:pPr>
            <a:r>
              <a:rPr lang="en-US" smtClean="0"/>
              <a:t>Purpose of the Work</a:t>
            </a:r>
          </a:p>
        </p:txBody>
      </p:sp>
      <p:sp>
        <p:nvSpPr>
          <p:cNvPr id="128003" name="Rectangle 3"/>
          <p:cNvSpPr>
            <a:spLocks noGrp="1" noChangeArrowheads="1"/>
          </p:cNvSpPr>
          <p:nvPr>
            <p:ph type="body" idx="1"/>
          </p:nvPr>
        </p:nvSpPr>
        <p:spPr/>
        <p:txBody>
          <a:bodyPr/>
          <a:lstStyle/>
          <a:p>
            <a:pPr eaLnBrk="1" hangingPunct="1">
              <a:lnSpc>
                <a:spcPct val="90000"/>
              </a:lnSpc>
              <a:defRPr/>
            </a:pPr>
            <a:r>
              <a:rPr lang="en-US" b="1" u="sng" smtClean="0"/>
              <a:t>Direct purpose:</a:t>
            </a:r>
            <a:r>
              <a:rPr lang="en-US" smtClean="0"/>
              <a:t> To test the hypothesis by David Hand (2006) that simple classifiers are more robust to changing environments than complex ones.</a:t>
            </a:r>
          </a:p>
          <a:p>
            <a:pPr eaLnBrk="1" hangingPunct="1">
              <a:lnSpc>
                <a:spcPct val="90000"/>
              </a:lnSpc>
              <a:defRPr/>
            </a:pPr>
            <a:r>
              <a:rPr lang="en-US" b="1" u="sng" smtClean="0"/>
              <a:t>Indirectly:</a:t>
            </a:r>
            <a:r>
              <a:rPr lang="en-US" smtClean="0"/>
              <a:t> To demonstrate the feasibility and value of generating artificial, but realistic domains.</a:t>
            </a:r>
          </a:p>
          <a:p>
            <a:pPr eaLnBrk="1" hangingPunct="1">
              <a:lnSpc>
                <a:spcPct val="90000"/>
              </a:lnSpc>
              <a:defRPr/>
            </a:pPr>
            <a:r>
              <a:rPr lang="en-US" b="1" u="sng" smtClean="0"/>
              <a:t>More generally:</a:t>
            </a:r>
            <a:r>
              <a:rPr lang="en-US" smtClean="0"/>
              <a:t> To propose an alternative to the use of the UCI domains.</a:t>
            </a:r>
          </a:p>
          <a:p>
            <a:pPr eaLnBrk="1" hangingPunct="1">
              <a:lnSpc>
                <a:spcPct val="90000"/>
              </a:lnSpc>
              <a:defRPr/>
            </a:pPr>
            <a:endParaRPr lang="en-US" smtClean="0"/>
          </a:p>
          <a:p>
            <a:pPr eaLnBrk="1" hangingPunct="1">
              <a:lnSpc>
                <a:spcPct val="90000"/>
              </a:lnSpc>
              <a:defRPr/>
            </a:pPr>
            <a:endParaRPr lang="en-US" smtClean="0"/>
          </a:p>
        </p:txBody>
      </p:sp>
    </p:spTree>
    <p:extLst>
      <p:ext uri="{BB962C8B-B14F-4D97-AF65-F5344CB8AC3E}">
        <p14:creationId xmlns:p14="http://schemas.microsoft.com/office/powerpoint/2010/main" val="33219046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884E51B-DFA8-4C20-AF2C-E96BE41F667E}" type="slidenum">
              <a:rPr lang="en-US"/>
              <a:pPr>
                <a:defRPr/>
              </a:pPr>
              <a:t>95</a:t>
            </a:fld>
            <a:endParaRPr lang="en-US"/>
          </a:p>
        </p:txBody>
      </p:sp>
      <p:sp>
        <p:nvSpPr>
          <p:cNvPr id="130050" name="Rectangle 2"/>
          <p:cNvSpPr>
            <a:spLocks noGrp="1" noChangeArrowheads="1"/>
          </p:cNvSpPr>
          <p:nvPr>
            <p:ph type="title"/>
          </p:nvPr>
        </p:nvSpPr>
        <p:spPr>
          <a:xfrm>
            <a:off x="179512" y="188640"/>
            <a:ext cx="9083352" cy="1052736"/>
          </a:xfrm>
        </p:spPr>
        <p:txBody>
          <a:bodyPr/>
          <a:lstStyle/>
          <a:p>
            <a:pPr eaLnBrk="1" hangingPunct="1">
              <a:defRPr/>
            </a:pPr>
            <a:r>
              <a:rPr lang="en-US" dirty="0" smtClean="0"/>
              <a:t>Specific hypotheses under review</a:t>
            </a:r>
          </a:p>
        </p:txBody>
      </p:sp>
      <p:sp>
        <p:nvSpPr>
          <p:cNvPr id="130051" name="Rectangle 3"/>
          <p:cNvSpPr>
            <a:spLocks noGrp="1" noChangeArrowheads="1"/>
          </p:cNvSpPr>
          <p:nvPr>
            <p:ph type="body" idx="1"/>
          </p:nvPr>
        </p:nvSpPr>
        <p:spPr>
          <a:xfrm>
            <a:off x="0" y="1268760"/>
            <a:ext cx="9144000" cy="5715000"/>
          </a:xfrm>
        </p:spPr>
        <p:txBody>
          <a:bodyPr/>
          <a:lstStyle/>
          <a:p>
            <a:pPr eaLnBrk="1" hangingPunct="1">
              <a:defRPr/>
            </a:pPr>
            <a:r>
              <a:rPr lang="en-US" sz="2400" b="1" u="sng" dirty="0" smtClean="0"/>
              <a:t>Preliminaries:</a:t>
            </a:r>
            <a:r>
              <a:rPr lang="en-US" sz="2400" dirty="0" smtClean="0">
                <a:effectLst/>
              </a:rPr>
              <a:t> Different </a:t>
            </a:r>
            <a:r>
              <a:rPr lang="en-US" sz="2400" dirty="0" smtClean="0"/>
              <a:t>kinds of changing environments:</a:t>
            </a:r>
          </a:p>
          <a:p>
            <a:pPr lvl="1" eaLnBrk="1" hangingPunct="1">
              <a:defRPr/>
            </a:pPr>
            <a:r>
              <a:rPr lang="en-US" b="1" u="sng" dirty="0" smtClean="0"/>
              <a:t>Population Drift</a:t>
            </a:r>
            <a:r>
              <a:rPr lang="en-US" dirty="0" smtClean="0"/>
              <a:t> — p(</a:t>
            </a:r>
            <a:r>
              <a:rPr lang="en-US" dirty="0" err="1" smtClean="0"/>
              <a:t>d|x</a:t>
            </a:r>
            <a:r>
              <a:rPr lang="en-US" dirty="0" smtClean="0"/>
              <a:t>) remains unchanged, but p(x) differs from training to testing set. </a:t>
            </a:r>
            <a:r>
              <a:rPr lang="en-US" u="sng" dirty="0" smtClean="0"/>
              <a:t>Also known as</a:t>
            </a:r>
            <a:r>
              <a:rPr lang="en-US" dirty="0" smtClean="0"/>
              <a:t>: covariate shift or sample selection bias.</a:t>
            </a:r>
          </a:p>
          <a:p>
            <a:pPr lvl="1" eaLnBrk="1" hangingPunct="1">
              <a:defRPr/>
            </a:pPr>
            <a:r>
              <a:rPr lang="en-US" b="1" u="sng" dirty="0" smtClean="0"/>
              <a:t>Class Definition Change</a:t>
            </a:r>
            <a:r>
              <a:rPr lang="en-US" dirty="0" smtClean="0"/>
              <a:t> — p(x) does not change, but p(</a:t>
            </a:r>
            <a:r>
              <a:rPr lang="en-US" dirty="0" err="1" smtClean="0"/>
              <a:t>d|x</a:t>
            </a:r>
            <a:r>
              <a:rPr lang="en-US" dirty="0" smtClean="0"/>
              <a:t>) varies from training to testing set. </a:t>
            </a:r>
            <a:r>
              <a:rPr lang="en-US" u="sng" dirty="0" smtClean="0"/>
              <a:t>Also known as</a:t>
            </a:r>
            <a:r>
              <a:rPr lang="en-US" dirty="0" smtClean="0"/>
              <a:t>: concept drift or functional relation change.</a:t>
            </a:r>
          </a:p>
          <a:p>
            <a:pPr eaLnBrk="1" hangingPunct="1">
              <a:defRPr/>
            </a:pPr>
            <a:r>
              <a:rPr lang="en-US" sz="2400" b="1" u="sng" dirty="0" smtClean="0"/>
              <a:t>Hypotheses under review:</a:t>
            </a:r>
          </a:p>
          <a:p>
            <a:pPr lvl="1" eaLnBrk="1" hangingPunct="1">
              <a:defRPr/>
            </a:pPr>
            <a:r>
              <a:rPr lang="en-US" b="1" u="sng" dirty="0" smtClean="0">
                <a:effectLst/>
              </a:rPr>
              <a:t>Hypothesis 1:</a:t>
            </a:r>
            <a:r>
              <a:rPr lang="en-US" dirty="0" smtClean="0"/>
              <a:t> When either or both a population drift and a class definition change occurs, can we generally observe a drop in performance by all kinds of classifiers?</a:t>
            </a:r>
          </a:p>
          <a:p>
            <a:pPr lvl="1" eaLnBrk="1" hangingPunct="1">
              <a:defRPr/>
            </a:pPr>
            <a:r>
              <a:rPr lang="en-US" b="1" u="sng" dirty="0" smtClean="0"/>
              <a:t>Hypothesis 2:</a:t>
            </a:r>
            <a:r>
              <a:rPr lang="en-US" dirty="0" smtClean="0"/>
              <a:t> Do simpler classifiers maintain their performance more reliably than more complex ones in such cases?</a:t>
            </a:r>
          </a:p>
        </p:txBody>
      </p:sp>
    </p:spTree>
    <p:extLst>
      <p:ext uri="{BB962C8B-B14F-4D97-AF65-F5344CB8AC3E}">
        <p14:creationId xmlns:p14="http://schemas.microsoft.com/office/powerpoint/2010/main" val="25343446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DD65F50-88AF-47CE-8B0E-EBCB7315491C}" type="slidenum">
              <a:rPr lang="en-US"/>
              <a:pPr>
                <a:defRPr/>
              </a:pPr>
              <a:t>96</a:t>
            </a:fld>
            <a:endParaRPr lang="en-US"/>
          </a:p>
        </p:txBody>
      </p:sp>
      <p:sp>
        <p:nvSpPr>
          <p:cNvPr id="131074" name="Rectangle 2"/>
          <p:cNvSpPr>
            <a:spLocks noGrp="1" noChangeArrowheads="1"/>
          </p:cNvSpPr>
          <p:nvPr>
            <p:ph type="title"/>
          </p:nvPr>
        </p:nvSpPr>
        <p:spPr>
          <a:xfrm>
            <a:off x="467544" y="548680"/>
            <a:ext cx="8229600" cy="1143000"/>
          </a:xfrm>
        </p:spPr>
        <p:txBody>
          <a:bodyPr/>
          <a:lstStyle/>
          <a:p>
            <a:pPr eaLnBrk="1" hangingPunct="1">
              <a:defRPr/>
            </a:pPr>
            <a:r>
              <a:rPr lang="en-US" dirty="0" smtClean="0"/>
              <a:t>Our Experimental Framework I</a:t>
            </a:r>
          </a:p>
        </p:txBody>
      </p:sp>
      <p:sp>
        <p:nvSpPr>
          <p:cNvPr id="131075" name="Rectangle 3"/>
          <p:cNvSpPr>
            <a:spLocks noGrp="1" noChangeArrowheads="1"/>
          </p:cNvSpPr>
          <p:nvPr>
            <p:ph type="body" idx="1"/>
          </p:nvPr>
        </p:nvSpPr>
        <p:spPr/>
        <p:txBody>
          <a:bodyPr/>
          <a:lstStyle/>
          <a:p>
            <a:pPr eaLnBrk="1" hangingPunct="1">
              <a:lnSpc>
                <a:spcPct val="90000"/>
              </a:lnSpc>
              <a:defRPr/>
            </a:pPr>
            <a:r>
              <a:rPr lang="en-US" smtClean="0"/>
              <a:t>Our domain is a simulated medical domain that states the prognostic of patients infected with the flu and described as follows:</a:t>
            </a:r>
          </a:p>
          <a:p>
            <a:pPr lvl="1" eaLnBrk="1" hangingPunct="1">
              <a:lnSpc>
                <a:spcPct val="90000"/>
              </a:lnSpc>
              <a:defRPr/>
            </a:pPr>
            <a:r>
              <a:rPr lang="en-US" smtClean="0"/>
              <a:t>Patient’s age [Infant, Teenager, YoungAdult, Adult, OldAdult, Elderly]</a:t>
            </a:r>
          </a:p>
          <a:p>
            <a:pPr lvl="1" eaLnBrk="1" hangingPunct="1">
              <a:lnSpc>
                <a:spcPct val="90000"/>
              </a:lnSpc>
              <a:defRPr/>
            </a:pPr>
            <a:r>
              <a:rPr lang="en-US" smtClean="0"/>
              <a:t>Severity of flu symptoms [Light, Medium, Strong]</a:t>
            </a:r>
          </a:p>
          <a:p>
            <a:pPr lvl="1" eaLnBrk="1" hangingPunct="1">
              <a:lnSpc>
                <a:spcPct val="90000"/>
              </a:lnSpc>
              <a:defRPr/>
            </a:pPr>
            <a:r>
              <a:rPr lang="en-US" smtClean="0"/>
              <a:t>Patient’s general health [Good, Medium, Poor]</a:t>
            </a:r>
          </a:p>
          <a:p>
            <a:pPr lvl="1" eaLnBrk="1" hangingPunct="1">
              <a:lnSpc>
                <a:spcPct val="90000"/>
              </a:lnSpc>
              <a:defRPr/>
            </a:pPr>
            <a:r>
              <a:rPr lang="en-US" smtClean="0"/>
              <a:t>Patient’s social position [Rich, MiddleClass, Poor]</a:t>
            </a:r>
          </a:p>
          <a:p>
            <a:pPr lvl="1" eaLnBrk="1" hangingPunct="1">
              <a:lnSpc>
                <a:spcPct val="90000"/>
              </a:lnSpc>
              <a:defRPr/>
            </a:pPr>
            <a:r>
              <a:rPr lang="en-US" smtClean="0"/>
              <a:t>Class: NormalRemission, Complications</a:t>
            </a:r>
          </a:p>
        </p:txBody>
      </p:sp>
    </p:spTree>
    <p:extLst>
      <p:ext uri="{BB962C8B-B14F-4D97-AF65-F5344CB8AC3E}">
        <p14:creationId xmlns:p14="http://schemas.microsoft.com/office/powerpoint/2010/main" val="13450081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C2337565-D486-411B-B07E-2B66DF71BEF9}" type="slidenum">
              <a:rPr lang="en-US"/>
              <a:pPr>
                <a:defRPr/>
              </a:pPr>
              <a:t>97</a:t>
            </a:fld>
            <a:endParaRPr lang="en-US"/>
          </a:p>
        </p:txBody>
      </p:sp>
      <p:sp>
        <p:nvSpPr>
          <p:cNvPr id="129029" name="Rectangle 5"/>
          <p:cNvSpPr>
            <a:spLocks noGrp="1" noChangeArrowheads="1"/>
          </p:cNvSpPr>
          <p:nvPr>
            <p:ph type="title"/>
          </p:nvPr>
        </p:nvSpPr>
        <p:spPr>
          <a:xfrm>
            <a:off x="462802" y="548680"/>
            <a:ext cx="8229600" cy="1143000"/>
          </a:xfrm>
        </p:spPr>
        <p:txBody>
          <a:bodyPr/>
          <a:lstStyle/>
          <a:p>
            <a:pPr eaLnBrk="1" hangingPunct="1">
              <a:defRPr/>
            </a:pPr>
            <a:r>
              <a:rPr lang="en-US" dirty="0" smtClean="0"/>
              <a:t>Our Experimental Framework II</a:t>
            </a:r>
          </a:p>
        </p:txBody>
      </p:sp>
      <p:sp>
        <p:nvSpPr>
          <p:cNvPr id="129038" name="Rectangle 14"/>
          <p:cNvSpPr>
            <a:spLocks noGrp="1" noChangeArrowheads="1"/>
          </p:cNvSpPr>
          <p:nvPr>
            <p:ph type="body" sz="half" idx="1"/>
          </p:nvPr>
        </p:nvSpPr>
        <p:spPr/>
        <p:txBody>
          <a:bodyPr/>
          <a:lstStyle/>
          <a:p>
            <a:pPr eaLnBrk="1" hangingPunct="1">
              <a:defRPr/>
            </a:pPr>
            <a:r>
              <a:rPr lang="en-US" smtClean="0"/>
              <a:t>In order to make the problem interesting for classifiers, we assumed that the features are not independent of one another.</a:t>
            </a:r>
          </a:p>
          <a:p>
            <a:pPr eaLnBrk="1" hangingPunct="1">
              <a:defRPr/>
            </a:pPr>
            <a:r>
              <a:rPr lang="en-US" smtClean="0"/>
              <a:t>We also assumed that certain feature values were irrelevant.</a:t>
            </a:r>
          </a:p>
          <a:p>
            <a:pPr eaLnBrk="1" hangingPunct="1">
              <a:buFont typeface="Wingdings" pitchFamily="2" charset="2"/>
              <a:buNone/>
              <a:defRPr/>
            </a:pPr>
            <a:endParaRPr lang="en-US" smtClean="0"/>
          </a:p>
        </p:txBody>
      </p:sp>
      <p:pic>
        <p:nvPicPr>
          <p:cNvPr id="34821" name="Picture 12" descr="DepRelation"/>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648200" y="1676400"/>
            <a:ext cx="4302125" cy="4302125"/>
          </a:xfrm>
          <a:noFill/>
          <a:extLst>
            <a:ext uri="{909E8E84-426E-40DD-AFC4-6F175D3DCCD1}">
              <a14:hiddenFill xmlns:a14="http://schemas.microsoft.com/office/drawing/2010/main">
                <a:solidFill>
                  <a:srgbClr val="FFFFFF"/>
                </a:solidFill>
              </a14:hiddenFill>
            </a:ext>
          </a:extLst>
        </p:spPr>
      </p:pic>
      <p:sp>
        <p:nvSpPr>
          <p:cNvPr id="34822" name="Text Box 16"/>
          <p:cNvSpPr txBox="1">
            <a:spLocks noChangeArrowheads="1"/>
          </p:cNvSpPr>
          <p:nvPr/>
        </p:nvSpPr>
        <p:spPr bwMode="auto">
          <a:xfrm>
            <a:off x="4953000" y="6019800"/>
            <a:ext cx="371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a:t>Attribute Dependency Graph</a:t>
            </a:r>
          </a:p>
        </p:txBody>
      </p:sp>
    </p:spTree>
    <p:extLst>
      <p:ext uri="{BB962C8B-B14F-4D97-AF65-F5344CB8AC3E}">
        <p14:creationId xmlns:p14="http://schemas.microsoft.com/office/powerpoint/2010/main" val="32338286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19171E4-753A-4371-8BCF-7C31DF4A7D5C}" type="slidenum">
              <a:rPr lang="en-US"/>
              <a:pPr>
                <a:defRPr/>
              </a:pPr>
              <a:t>98</a:t>
            </a:fld>
            <a:endParaRPr lang="en-US"/>
          </a:p>
        </p:txBody>
      </p:sp>
      <p:sp>
        <p:nvSpPr>
          <p:cNvPr id="134146" name="Rectangle 2"/>
          <p:cNvSpPr>
            <a:spLocks noGrp="1" noChangeArrowheads="1"/>
          </p:cNvSpPr>
          <p:nvPr>
            <p:ph type="title"/>
          </p:nvPr>
        </p:nvSpPr>
        <p:spPr>
          <a:xfrm>
            <a:off x="395536" y="404664"/>
            <a:ext cx="8229600" cy="1143000"/>
          </a:xfrm>
        </p:spPr>
        <p:txBody>
          <a:bodyPr/>
          <a:lstStyle/>
          <a:p>
            <a:pPr eaLnBrk="1" hangingPunct="1">
              <a:defRPr/>
            </a:pPr>
            <a:r>
              <a:rPr lang="en-US" sz="4000" dirty="0" smtClean="0"/>
              <a:t>Our Experimental Framework III</a:t>
            </a:r>
          </a:p>
        </p:txBody>
      </p:sp>
      <p:sp>
        <p:nvSpPr>
          <p:cNvPr id="134147" name="Rectangle 3"/>
          <p:cNvSpPr>
            <a:spLocks noGrp="1" noChangeArrowheads="1"/>
          </p:cNvSpPr>
          <p:nvPr>
            <p:ph type="body" idx="1"/>
          </p:nvPr>
        </p:nvSpPr>
        <p:spPr>
          <a:xfrm>
            <a:off x="457200" y="1600200"/>
            <a:ext cx="8382000" cy="4648200"/>
          </a:xfrm>
        </p:spPr>
        <p:txBody>
          <a:bodyPr/>
          <a:lstStyle/>
          <a:p>
            <a:pPr eaLnBrk="1" hangingPunct="1">
              <a:lnSpc>
                <a:spcPct val="90000"/>
              </a:lnSpc>
              <a:buFont typeface="Wingdings" pitchFamily="2" charset="2"/>
              <a:buNone/>
              <a:defRPr/>
            </a:pPr>
            <a:r>
              <a:rPr lang="en-US" sz="2400" smtClean="0"/>
              <a:t>We used different distributions to model the various features and the class:</a:t>
            </a:r>
          </a:p>
          <a:p>
            <a:pPr eaLnBrk="1" hangingPunct="1">
              <a:lnSpc>
                <a:spcPct val="90000"/>
              </a:lnSpc>
              <a:defRPr/>
            </a:pPr>
            <a:r>
              <a:rPr lang="en-US" sz="2400" b="1" u="sng" smtClean="0"/>
              <a:t>Age:</a:t>
            </a:r>
            <a:r>
              <a:rPr lang="en-US" sz="2400" smtClean="0"/>
              <a:t> we assumed a region with negative growth which, according to the Population Reference Bureau contains many people in the Adult and Young Adult categories, and few people in the other categories. We used uniform distributions to model the first five categories, and an exponential distribution for the elderly category (which is not bounded upwards).</a:t>
            </a:r>
          </a:p>
          <a:p>
            <a:pPr eaLnBrk="1" hangingPunct="1">
              <a:lnSpc>
                <a:spcPct val="90000"/>
              </a:lnSpc>
              <a:defRPr/>
            </a:pPr>
            <a:r>
              <a:rPr lang="en-US" sz="2400" b="1" u="sng" smtClean="0"/>
              <a:t>Social Status:</a:t>
            </a:r>
            <a:r>
              <a:rPr lang="en-US" sz="2400" smtClean="0"/>
              <a:t> Normal Distribution distributed around the Middle class (= 2), with variance .75. [Poor=3 and Rich= 1]</a:t>
            </a:r>
          </a:p>
          <a:p>
            <a:pPr eaLnBrk="1" hangingPunct="1">
              <a:lnSpc>
                <a:spcPct val="90000"/>
              </a:lnSpc>
              <a:defRPr/>
            </a:pPr>
            <a:r>
              <a:rPr lang="en-US" sz="2400" b="1" u="sng" smtClean="0"/>
              <a:t>Severity of Flu Symptoms:</a:t>
            </a:r>
            <a:r>
              <a:rPr lang="en-US" sz="2400" smtClean="0"/>
              <a:t> (= Severity of the virus strain) Same distribution as Social Status.</a:t>
            </a:r>
          </a:p>
        </p:txBody>
      </p:sp>
    </p:spTree>
    <p:extLst>
      <p:ext uri="{BB962C8B-B14F-4D97-AF65-F5344CB8AC3E}">
        <p14:creationId xmlns:p14="http://schemas.microsoft.com/office/powerpoint/2010/main" val="12353310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032B3D6-B59D-400E-9BB5-ABAFBF200BD3}" type="slidenum">
              <a:rPr lang="en-US"/>
              <a:pPr>
                <a:defRPr/>
              </a:pPr>
              <a:t>99</a:t>
            </a:fld>
            <a:endParaRPr lang="en-US"/>
          </a:p>
        </p:txBody>
      </p:sp>
      <p:sp>
        <p:nvSpPr>
          <p:cNvPr id="135170" name="Rectangle 2"/>
          <p:cNvSpPr>
            <a:spLocks noGrp="1" noChangeArrowheads="1"/>
          </p:cNvSpPr>
          <p:nvPr>
            <p:ph type="title"/>
          </p:nvPr>
        </p:nvSpPr>
        <p:spPr>
          <a:xfrm>
            <a:off x="395536" y="332656"/>
            <a:ext cx="8229600" cy="1143000"/>
          </a:xfrm>
        </p:spPr>
        <p:txBody>
          <a:bodyPr/>
          <a:lstStyle/>
          <a:p>
            <a:pPr eaLnBrk="1" hangingPunct="1">
              <a:defRPr/>
            </a:pPr>
            <a:r>
              <a:rPr lang="en-US" sz="4000" dirty="0" smtClean="0"/>
              <a:t>Our Experimental Framework IV</a:t>
            </a:r>
          </a:p>
        </p:txBody>
      </p:sp>
      <p:sp>
        <p:nvSpPr>
          <p:cNvPr id="135171" name="Rectangle 3"/>
          <p:cNvSpPr>
            <a:spLocks noGrp="1" noChangeArrowheads="1"/>
          </p:cNvSpPr>
          <p:nvPr>
            <p:ph type="body" idx="1"/>
          </p:nvPr>
        </p:nvSpPr>
        <p:spPr>
          <a:xfrm>
            <a:off x="228600" y="1600200"/>
            <a:ext cx="8458200" cy="5029200"/>
          </a:xfrm>
        </p:spPr>
        <p:txBody>
          <a:bodyPr/>
          <a:lstStyle/>
          <a:p>
            <a:pPr eaLnBrk="1" hangingPunct="1">
              <a:lnSpc>
                <a:spcPct val="80000"/>
              </a:lnSpc>
              <a:defRPr/>
            </a:pPr>
            <a:r>
              <a:rPr lang="en-US" sz="2800" b="1" u="sng" smtClean="0"/>
              <a:t>General Health:</a:t>
            </a:r>
            <a:r>
              <a:rPr lang="en-US" sz="2800" smtClean="0"/>
              <a:t> We used an unobserved binary variable called “delicate person” whose probability increases with age, and generated rules based on the assumptions that (1) delicate people have worse general health than other members of the population; and (2) poorer people have worse geberal health than the richer members of society.</a:t>
            </a:r>
          </a:p>
          <a:p>
            <a:pPr eaLnBrk="1" hangingPunct="1">
              <a:lnSpc>
                <a:spcPct val="80000"/>
              </a:lnSpc>
              <a:defRPr/>
            </a:pPr>
            <a:r>
              <a:rPr lang="en-US" sz="2800" b="1" u="sng" smtClean="0"/>
              <a:t>Class:</a:t>
            </a:r>
            <a:r>
              <a:rPr lang="en-US" sz="2800" smtClean="0"/>
              <a:t> The class labels were assigned automatically and abided by the following general principles:</a:t>
            </a:r>
          </a:p>
          <a:p>
            <a:pPr lvl="1" eaLnBrk="1" hangingPunct="1">
              <a:lnSpc>
                <a:spcPct val="80000"/>
              </a:lnSpc>
              <a:defRPr/>
            </a:pPr>
            <a:r>
              <a:rPr lang="en-US" sz="2400" smtClean="0"/>
              <a:t>In case of stronger flu symptoms, the chances of complications are greater.</a:t>
            </a:r>
          </a:p>
          <a:p>
            <a:pPr lvl="1" eaLnBrk="1" hangingPunct="1">
              <a:lnSpc>
                <a:spcPct val="80000"/>
              </a:lnSpc>
              <a:defRPr/>
            </a:pPr>
            <a:r>
              <a:rPr lang="en-US" sz="2400" smtClean="0"/>
              <a:t>Infants and Elderly have greater chances of complications</a:t>
            </a:r>
          </a:p>
          <a:p>
            <a:pPr lvl="1" eaLnBrk="1" hangingPunct="1">
              <a:lnSpc>
                <a:spcPct val="80000"/>
              </a:lnSpc>
              <a:defRPr/>
            </a:pPr>
            <a:r>
              <a:rPr lang="en-US" sz="2400" smtClean="0"/>
              <a:t>People with poorer general health are more susceptible to complications </a:t>
            </a:r>
          </a:p>
          <a:p>
            <a:pPr eaLnBrk="1" hangingPunct="1">
              <a:lnSpc>
                <a:spcPct val="80000"/>
              </a:lnSpc>
              <a:defRPr/>
            </a:pPr>
            <a:endParaRPr lang="en-US" sz="2800" smtClean="0"/>
          </a:p>
        </p:txBody>
      </p:sp>
    </p:spTree>
    <p:extLst>
      <p:ext uri="{BB962C8B-B14F-4D97-AF65-F5344CB8AC3E}">
        <p14:creationId xmlns:p14="http://schemas.microsoft.com/office/powerpoint/2010/main" val="5943842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2650</TotalTime>
  <Words>9032</Words>
  <Application>Microsoft Office PowerPoint</Application>
  <PresentationFormat>On-screen Show (4:3)</PresentationFormat>
  <Paragraphs>1397</Paragraphs>
  <Slides>112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14" baseType="lpstr">
      <vt:lpstr>Flow</vt:lpstr>
      <vt:lpstr>Acrobat Document</vt:lpstr>
      <vt:lpstr>Performance Evaluation for Learning Algorithms </vt:lpstr>
      <vt:lpstr>Motivation: My story</vt:lpstr>
      <vt:lpstr>Motivation: My story (cont’d) </vt:lpstr>
      <vt:lpstr>Information about this tutorial</vt:lpstr>
      <vt:lpstr>Book Details</vt:lpstr>
      <vt:lpstr>The main steps of evaluation</vt:lpstr>
      <vt:lpstr>What these steps depend on</vt:lpstr>
      <vt:lpstr>Outline of the tutorial:</vt:lpstr>
      <vt:lpstr>Part I</vt:lpstr>
      <vt:lpstr>Which Classifier is better? Almost as many answers as there are performance measures! (e.g., UCI Breast Cancer)</vt:lpstr>
      <vt:lpstr>Which Classifier is better? Ranking the results</vt:lpstr>
      <vt:lpstr>What should we make of that?</vt:lpstr>
      <vt:lpstr>Is this a problem?</vt:lpstr>
      <vt:lpstr>What to do, then?</vt:lpstr>
      <vt:lpstr>Overview of Performance Measures</vt:lpstr>
      <vt:lpstr>A Few Confusion Matrix-Based Performance Measures</vt:lpstr>
      <vt:lpstr>PowerPoint Presentation</vt:lpstr>
      <vt:lpstr>PowerPoint Presentation</vt:lpstr>
      <vt:lpstr>Is the AUC the answer?</vt:lpstr>
      <vt:lpstr>Is the AUC the Answer? (cont’)</vt:lpstr>
      <vt:lpstr>Some other measures that will be  discussed in this tutorial:</vt:lpstr>
      <vt:lpstr>Cohen’s Kappa Measure </vt:lpstr>
      <vt:lpstr>Cohen’s Kappa Measure: Example</vt:lpstr>
      <vt:lpstr>Cost Curves</vt:lpstr>
      <vt:lpstr> RMSE</vt:lpstr>
      <vt:lpstr>Information Score</vt:lpstr>
      <vt:lpstr> Efficiency Method</vt:lpstr>
      <vt:lpstr>Part I</vt:lpstr>
      <vt:lpstr>The purpose of Statistical Significance Testing</vt:lpstr>
      <vt:lpstr>Hypothesis Testing</vt:lpstr>
      <vt:lpstr>Issues with Hypothesis Testing</vt:lpstr>
      <vt:lpstr>To test or not to test?</vt:lpstr>
      <vt:lpstr>How to choose a statistical test?</vt:lpstr>
      <vt:lpstr>Statistical tests overview</vt:lpstr>
      <vt:lpstr>Statistical Tests we will describe and illustrate in this tutorial</vt:lpstr>
      <vt:lpstr>Two classifiers, one domain</vt:lpstr>
      <vt:lpstr>The (2-matched samples) t-test</vt:lpstr>
      <vt:lpstr>       The t-statistic</vt:lpstr>
      <vt:lpstr>Assumptions of the t-test</vt:lpstr>
      <vt:lpstr>Assumptions of the t-test (cont’d)</vt:lpstr>
      <vt:lpstr>McNemar’s test</vt:lpstr>
      <vt:lpstr>The Sign Test</vt:lpstr>
      <vt:lpstr>Two classifiers multiple domains </vt:lpstr>
      <vt:lpstr>The Sign test</vt:lpstr>
      <vt:lpstr>Illustration of the sign test</vt:lpstr>
      <vt:lpstr>Wilcoxon’s signed-Rank Test</vt:lpstr>
      <vt:lpstr>Wilcoxon’s signed-Rank Test: Illustration</vt:lpstr>
      <vt:lpstr>Multiple classifiers, Multiple Domains</vt:lpstr>
      <vt:lpstr>Friedman’s Test</vt:lpstr>
      <vt:lpstr>Illustration of the Friedman test</vt:lpstr>
      <vt:lpstr>The Nemenyi test</vt:lpstr>
      <vt:lpstr>Illustration of the Nemenyi Test</vt:lpstr>
      <vt:lpstr>Effect Size</vt:lpstr>
      <vt:lpstr>Part II</vt:lpstr>
      <vt:lpstr>What is the Purpose of Resampling?</vt:lpstr>
      <vt:lpstr>What are the dangers of Resampling?</vt:lpstr>
      <vt:lpstr>Overview of Re-Sampling Methods</vt:lpstr>
      <vt:lpstr>Resampling Approaches Discussed in this Tutorial</vt:lpstr>
      <vt:lpstr>k-fold Cross-Validation</vt:lpstr>
      <vt:lpstr>Some variations of Cross-Validation</vt:lpstr>
      <vt:lpstr>Considerations about k-fold Cross-Validation and its variants</vt:lpstr>
      <vt:lpstr>Boootsrapping</vt:lpstr>
      <vt:lpstr>The Є0 and e632 Bootstraps</vt:lpstr>
      <vt:lpstr>Considerations about Bootstrapping</vt:lpstr>
      <vt:lpstr>The Permutation Test  </vt:lpstr>
      <vt:lpstr>Repeated k-Fold Cross-Validation(1)</vt:lpstr>
      <vt:lpstr>Repeated k-Fold Cross-Validation(2)</vt:lpstr>
      <vt:lpstr>Part II</vt:lpstr>
      <vt:lpstr>Considerations to keep in mind while choosing an appropriate  test bed</vt:lpstr>
      <vt:lpstr>Where can we get our data from?</vt:lpstr>
      <vt:lpstr>Pros and Cons of Repository Data </vt:lpstr>
      <vt:lpstr>Pros and Cons of Artificial Data</vt:lpstr>
      <vt:lpstr>Pros and Cons of Web-Based Exchanges</vt:lpstr>
      <vt:lpstr>Part II</vt:lpstr>
      <vt:lpstr>What help is available for conducting proper evaluation? </vt:lpstr>
      <vt:lpstr>Where to look for evaluation metrics?</vt:lpstr>
      <vt:lpstr>WEKA even performs ROC Analysis and draws Cost-Curves</vt:lpstr>
      <vt:lpstr>Where to look for Statistical Tests?</vt:lpstr>
      <vt:lpstr>Where to look for Re-sampling methods?</vt:lpstr>
      <vt:lpstr>Part III</vt:lpstr>
      <vt:lpstr>A New Framework for Classifier Evaluation</vt:lpstr>
      <vt:lpstr>Some Advantages of this new Framework</vt:lpstr>
      <vt:lpstr>The Framework and its Implementation</vt:lpstr>
      <vt:lpstr>PowerPoint Presentation</vt:lpstr>
      <vt:lpstr>A Few Remarks about our Framework</vt:lpstr>
      <vt:lpstr>Specific Implementation Details</vt:lpstr>
      <vt:lpstr>Experimental Set-Up</vt:lpstr>
      <vt:lpstr>Illustration on Multiple domains: Breast Cancer, Labour and Liver</vt:lpstr>
      <vt:lpstr>PowerPoint Presentation</vt:lpstr>
      <vt:lpstr>Illustration on Anneal  using the L1-Norm</vt:lpstr>
      <vt:lpstr>Summary </vt:lpstr>
      <vt:lpstr>Future Work </vt:lpstr>
      <vt:lpstr>Part III</vt:lpstr>
      <vt:lpstr>Purpose of the Work</vt:lpstr>
      <vt:lpstr>Specific hypotheses under review</vt:lpstr>
      <vt:lpstr>Our Experimental Framework I</vt:lpstr>
      <vt:lpstr>Our Experimental Framework II</vt:lpstr>
      <vt:lpstr>Our Experimental Framework III</vt:lpstr>
      <vt:lpstr>Our Experimental Framework IV</vt:lpstr>
      <vt:lpstr>Our Experimental Framework V</vt:lpstr>
      <vt:lpstr>Experimental Set Up</vt:lpstr>
      <vt:lpstr>Changes to the Testing Set I</vt:lpstr>
      <vt:lpstr>Changes to the Testing Set II</vt:lpstr>
      <vt:lpstr>Evaluation Measure</vt:lpstr>
      <vt:lpstr>Results I: Population Drifts with Full Representation</vt:lpstr>
      <vt:lpstr>Results II: Population Drifts with Non-Represented Cases</vt:lpstr>
      <vt:lpstr>Results III: Class Definition Changes</vt:lpstr>
      <vt:lpstr>Summary</vt:lpstr>
      <vt:lpstr>Future Work</vt:lpstr>
      <vt:lpstr>General Conclusions </vt:lpstr>
      <vt:lpstr>If you need help, advice, etc…</vt:lpstr>
      <vt:lpstr>References</vt:lpstr>
    </vt:vector>
  </TitlesOfParts>
  <Company>Univ. of/d' Ottawa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Evaluation: A Classification Perspective</dc:title>
  <dc:creator>Nathalie</dc:creator>
  <cp:lastModifiedBy>COE Support</cp:lastModifiedBy>
  <cp:revision>177</cp:revision>
  <dcterms:created xsi:type="dcterms:W3CDTF">2010-11-02T17:01:48Z</dcterms:created>
  <dcterms:modified xsi:type="dcterms:W3CDTF">2011-11-25T17:04:56Z</dcterms:modified>
</cp:coreProperties>
</file>