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64" r:id="rId5"/>
    <p:sldId id="266" r:id="rId6"/>
    <p:sldId id="258" r:id="rId7"/>
    <p:sldId id="260" r:id="rId8"/>
    <p:sldId id="261" r:id="rId9"/>
    <p:sldId id="262" r:id="rId10"/>
    <p:sldId id="267" r:id="rId11"/>
    <p:sldId id="268" r:id="rId12"/>
    <p:sldId id="263"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8A814EFB-5167-4093-8C57-5CBDB8BFDE47}" type="datetimeFigureOut">
              <a:rPr lang="en-CA" smtClean="0"/>
              <a:t>30/06/2014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838DAE4-8708-4DB7-B8A4-75A1559BC982}" type="slidenum">
              <a:rPr lang="en-CA" smtClean="0"/>
              <a:t>‹#›</a:t>
            </a:fld>
            <a:endParaRPr lang="en-CA"/>
          </a:p>
        </p:txBody>
      </p:sp>
    </p:spTree>
    <p:extLst>
      <p:ext uri="{BB962C8B-B14F-4D97-AF65-F5344CB8AC3E}">
        <p14:creationId xmlns:p14="http://schemas.microsoft.com/office/powerpoint/2010/main" val="1669428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8A814EFB-5167-4093-8C57-5CBDB8BFDE47}" type="datetimeFigureOut">
              <a:rPr lang="en-CA" smtClean="0"/>
              <a:t>30/06/2014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838DAE4-8708-4DB7-B8A4-75A1559BC982}" type="slidenum">
              <a:rPr lang="en-CA" smtClean="0"/>
              <a:t>‹#›</a:t>
            </a:fld>
            <a:endParaRPr lang="en-CA"/>
          </a:p>
        </p:txBody>
      </p:sp>
    </p:spTree>
    <p:extLst>
      <p:ext uri="{BB962C8B-B14F-4D97-AF65-F5344CB8AC3E}">
        <p14:creationId xmlns:p14="http://schemas.microsoft.com/office/powerpoint/2010/main" val="1635426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8A814EFB-5167-4093-8C57-5CBDB8BFDE47}" type="datetimeFigureOut">
              <a:rPr lang="en-CA" smtClean="0"/>
              <a:t>30/06/2014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838DAE4-8708-4DB7-B8A4-75A1559BC982}" type="slidenum">
              <a:rPr lang="en-CA" smtClean="0"/>
              <a:t>‹#›</a:t>
            </a:fld>
            <a:endParaRPr lang="en-CA"/>
          </a:p>
        </p:txBody>
      </p:sp>
    </p:spTree>
    <p:extLst>
      <p:ext uri="{BB962C8B-B14F-4D97-AF65-F5344CB8AC3E}">
        <p14:creationId xmlns:p14="http://schemas.microsoft.com/office/powerpoint/2010/main" val="3362127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8A814EFB-5167-4093-8C57-5CBDB8BFDE47}" type="datetimeFigureOut">
              <a:rPr lang="en-CA" smtClean="0"/>
              <a:t>30/06/2014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838DAE4-8708-4DB7-B8A4-75A1559BC982}" type="slidenum">
              <a:rPr lang="en-CA" smtClean="0"/>
              <a:t>‹#›</a:t>
            </a:fld>
            <a:endParaRPr lang="en-CA"/>
          </a:p>
        </p:txBody>
      </p:sp>
    </p:spTree>
    <p:extLst>
      <p:ext uri="{BB962C8B-B14F-4D97-AF65-F5344CB8AC3E}">
        <p14:creationId xmlns:p14="http://schemas.microsoft.com/office/powerpoint/2010/main" val="2362586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814EFB-5167-4093-8C57-5CBDB8BFDE47}" type="datetimeFigureOut">
              <a:rPr lang="en-CA" smtClean="0"/>
              <a:t>30/06/2014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838DAE4-8708-4DB7-B8A4-75A1559BC982}" type="slidenum">
              <a:rPr lang="en-CA" smtClean="0"/>
              <a:t>‹#›</a:t>
            </a:fld>
            <a:endParaRPr lang="en-CA"/>
          </a:p>
        </p:txBody>
      </p:sp>
    </p:spTree>
    <p:extLst>
      <p:ext uri="{BB962C8B-B14F-4D97-AF65-F5344CB8AC3E}">
        <p14:creationId xmlns:p14="http://schemas.microsoft.com/office/powerpoint/2010/main" val="3387984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8A814EFB-5167-4093-8C57-5CBDB8BFDE47}" type="datetimeFigureOut">
              <a:rPr lang="en-CA" smtClean="0"/>
              <a:t>30/06/2014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838DAE4-8708-4DB7-B8A4-75A1559BC982}" type="slidenum">
              <a:rPr lang="en-CA" smtClean="0"/>
              <a:t>‹#›</a:t>
            </a:fld>
            <a:endParaRPr lang="en-CA"/>
          </a:p>
        </p:txBody>
      </p:sp>
    </p:spTree>
    <p:extLst>
      <p:ext uri="{BB962C8B-B14F-4D97-AF65-F5344CB8AC3E}">
        <p14:creationId xmlns:p14="http://schemas.microsoft.com/office/powerpoint/2010/main" val="1552029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8A814EFB-5167-4093-8C57-5CBDB8BFDE47}" type="datetimeFigureOut">
              <a:rPr lang="en-CA" smtClean="0"/>
              <a:t>30/06/2014</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9838DAE4-8708-4DB7-B8A4-75A1559BC982}" type="slidenum">
              <a:rPr lang="en-CA" smtClean="0"/>
              <a:t>‹#›</a:t>
            </a:fld>
            <a:endParaRPr lang="en-CA"/>
          </a:p>
        </p:txBody>
      </p:sp>
    </p:spTree>
    <p:extLst>
      <p:ext uri="{BB962C8B-B14F-4D97-AF65-F5344CB8AC3E}">
        <p14:creationId xmlns:p14="http://schemas.microsoft.com/office/powerpoint/2010/main" val="2465271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8A814EFB-5167-4093-8C57-5CBDB8BFDE47}" type="datetimeFigureOut">
              <a:rPr lang="en-CA" smtClean="0"/>
              <a:t>30/06/2014</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9838DAE4-8708-4DB7-B8A4-75A1559BC982}" type="slidenum">
              <a:rPr lang="en-CA" smtClean="0"/>
              <a:t>‹#›</a:t>
            </a:fld>
            <a:endParaRPr lang="en-CA"/>
          </a:p>
        </p:txBody>
      </p:sp>
    </p:spTree>
    <p:extLst>
      <p:ext uri="{BB962C8B-B14F-4D97-AF65-F5344CB8AC3E}">
        <p14:creationId xmlns:p14="http://schemas.microsoft.com/office/powerpoint/2010/main" val="956513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814EFB-5167-4093-8C57-5CBDB8BFDE47}" type="datetimeFigureOut">
              <a:rPr lang="en-CA" smtClean="0"/>
              <a:t>30/06/2014</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9838DAE4-8708-4DB7-B8A4-75A1559BC982}" type="slidenum">
              <a:rPr lang="en-CA" smtClean="0"/>
              <a:t>‹#›</a:t>
            </a:fld>
            <a:endParaRPr lang="en-CA"/>
          </a:p>
        </p:txBody>
      </p:sp>
    </p:spTree>
    <p:extLst>
      <p:ext uri="{BB962C8B-B14F-4D97-AF65-F5344CB8AC3E}">
        <p14:creationId xmlns:p14="http://schemas.microsoft.com/office/powerpoint/2010/main" val="1467993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814EFB-5167-4093-8C57-5CBDB8BFDE47}" type="datetimeFigureOut">
              <a:rPr lang="en-CA" smtClean="0"/>
              <a:t>30/06/2014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838DAE4-8708-4DB7-B8A4-75A1559BC982}" type="slidenum">
              <a:rPr lang="en-CA" smtClean="0"/>
              <a:t>‹#›</a:t>
            </a:fld>
            <a:endParaRPr lang="en-CA"/>
          </a:p>
        </p:txBody>
      </p:sp>
    </p:spTree>
    <p:extLst>
      <p:ext uri="{BB962C8B-B14F-4D97-AF65-F5344CB8AC3E}">
        <p14:creationId xmlns:p14="http://schemas.microsoft.com/office/powerpoint/2010/main" val="238987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814EFB-5167-4093-8C57-5CBDB8BFDE47}" type="datetimeFigureOut">
              <a:rPr lang="en-CA" smtClean="0"/>
              <a:t>30/06/2014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838DAE4-8708-4DB7-B8A4-75A1559BC982}" type="slidenum">
              <a:rPr lang="en-CA" smtClean="0"/>
              <a:t>‹#›</a:t>
            </a:fld>
            <a:endParaRPr lang="en-CA"/>
          </a:p>
        </p:txBody>
      </p:sp>
    </p:spTree>
    <p:extLst>
      <p:ext uri="{BB962C8B-B14F-4D97-AF65-F5344CB8AC3E}">
        <p14:creationId xmlns:p14="http://schemas.microsoft.com/office/powerpoint/2010/main" val="1342721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814EFB-5167-4093-8C57-5CBDB8BFDE47}" type="datetimeFigureOut">
              <a:rPr lang="en-CA" smtClean="0"/>
              <a:t>30/06/2014</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38DAE4-8708-4DB7-B8A4-75A1559BC982}" type="slidenum">
              <a:rPr lang="en-CA" smtClean="0"/>
              <a:t>‹#›</a:t>
            </a:fld>
            <a:endParaRPr lang="en-CA"/>
          </a:p>
        </p:txBody>
      </p:sp>
    </p:spTree>
    <p:extLst>
      <p:ext uri="{BB962C8B-B14F-4D97-AF65-F5344CB8AC3E}">
        <p14:creationId xmlns:p14="http://schemas.microsoft.com/office/powerpoint/2010/main" val="6478842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plato.stanford.edu/entries/induction-proble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Philosophical Roots of Machine Learning</a:t>
            </a:r>
            <a:endParaRPr lang="en-CA" dirty="0"/>
          </a:p>
        </p:txBody>
      </p:sp>
      <p:sp>
        <p:nvSpPr>
          <p:cNvPr id="3" name="Subtitle 2"/>
          <p:cNvSpPr>
            <a:spLocks noGrp="1"/>
          </p:cNvSpPr>
          <p:nvPr>
            <p:ph type="subTitle" idx="1"/>
          </p:nvPr>
        </p:nvSpPr>
        <p:spPr/>
        <p:txBody>
          <a:bodyPr>
            <a:normAutofit fontScale="92500" lnSpcReduction="20000"/>
          </a:bodyPr>
          <a:lstStyle/>
          <a:p>
            <a:r>
              <a:rPr lang="en-CA" dirty="0" smtClean="0"/>
              <a:t>Induction</a:t>
            </a:r>
          </a:p>
          <a:p>
            <a:r>
              <a:rPr lang="en-CA" dirty="0" smtClean="0"/>
              <a:t>Based on John Vickers, </a:t>
            </a:r>
            <a:r>
              <a:rPr lang="en-CA" dirty="0">
                <a:hlinkClick r:id="rId2"/>
              </a:rPr>
              <a:t>The Problem of </a:t>
            </a:r>
            <a:r>
              <a:rPr lang="en-CA" dirty="0" smtClean="0">
                <a:hlinkClick r:id="rId2"/>
              </a:rPr>
              <a:t>Induction</a:t>
            </a:r>
            <a:r>
              <a:rPr lang="en-CA" dirty="0" smtClean="0"/>
              <a:t>, </a:t>
            </a:r>
            <a:r>
              <a:rPr lang="en-CA" i="1" dirty="0"/>
              <a:t>The Stanford Encyclopedia of Philosophy</a:t>
            </a:r>
          </a:p>
          <a:p>
            <a:endParaRPr lang="en-CA" dirty="0"/>
          </a:p>
        </p:txBody>
      </p:sp>
    </p:spTree>
    <p:extLst>
      <p:ext uri="{BB962C8B-B14F-4D97-AF65-F5344CB8AC3E}">
        <p14:creationId xmlns:p14="http://schemas.microsoft.com/office/powerpoint/2010/main" val="42038439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err="1" smtClean="0"/>
              <a:t>Carnap’s</a:t>
            </a:r>
            <a:r>
              <a:rPr lang="en-CA" dirty="0" smtClean="0"/>
              <a:t> Taxonomy I</a:t>
            </a:r>
            <a:endParaRPr lang="en-CA" dirty="0"/>
          </a:p>
        </p:txBody>
      </p:sp>
      <p:sp>
        <p:nvSpPr>
          <p:cNvPr id="3" name="Content Placeholder 2"/>
          <p:cNvSpPr>
            <a:spLocks noGrp="1"/>
          </p:cNvSpPr>
          <p:nvPr>
            <p:ph idx="1"/>
          </p:nvPr>
        </p:nvSpPr>
        <p:spPr>
          <a:xfrm>
            <a:off x="457200" y="1600200"/>
            <a:ext cx="8363272" cy="4925144"/>
          </a:xfrm>
        </p:spPr>
        <p:txBody>
          <a:bodyPr>
            <a:noAutofit/>
          </a:bodyPr>
          <a:lstStyle/>
          <a:p>
            <a:r>
              <a:rPr lang="en-CA" sz="2400" i="1" dirty="0"/>
              <a:t>Direct inference</a:t>
            </a:r>
            <a:r>
              <a:rPr lang="en-CA" sz="2400" dirty="0"/>
              <a:t> typically infers the relative frequency of a trait in a sample from its relative frequency in the population from which the sample is drawn. </a:t>
            </a:r>
            <a:r>
              <a:rPr lang="en-CA" sz="2400" dirty="0" smtClean="0"/>
              <a:t> E.g.: If </a:t>
            </a:r>
            <a:r>
              <a:rPr lang="en-CA" sz="2400" dirty="0"/>
              <a:t>the incidence of lung disease among all cigarette smokers in the U.S. is 0.15, then it is reasonable to predict that the incidence among smokers in California is close to that figure.</a:t>
            </a:r>
          </a:p>
          <a:p>
            <a:r>
              <a:rPr lang="en-CA" sz="2400" i="1" dirty="0"/>
              <a:t>Predictive inference</a:t>
            </a:r>
            <a:r>
              <a:rPr lang="en-CA" sz="2400" dirty="0"/>
              <a:t> is inference from one sample to another sample not overlapping the first. This, according to </a:t>
            </a:r>
            <a:r>
              <a:rPr lang="en-CA" sz="2400" dirty="0" err="1"/>
              <a:t>Carnap</a:t>
            </a:r>
            <a:r>
              <a:rPr lang="en-CA" sz="2400" dirty="0"/>
              <a:t>, is “the most important and fundamental kind of inductive inference” </a:t>
            </a:r>
            <a:r>
              <a:rPr lang="en-CA" sz="2400" dirty="0" smtClean="0"/>
              <a:t>E.g.: Inferring </a:t>
            </a:r>
            <a:r>
              <a:rPr lang="en-CA" sz="2400" dirty="0"/>
              <a:t>the color of the next ball to be drawn from an urn on the basis of the frequency of balls of that color in previous draws with replacement illustrates a common sort of predictive inference</a:t>
            </a:r>
            <a:r>
              <a:rPr lang="en-CA" sz="2400" dirty="0" smtClean="0"/>
              <a:t>.</a:t>
            </a:r>
            <a:endParaRPr lang="en-CA" sz="2400" dirty="0"/>
          </a:p>
        </p:txBody>
      </p:sp>
    </p:spTree>
    <p:extLst>
      <p:ext uri="{BB962C8B-B14F-4D97-AF65-F5344CB8AC3E}">
        <p14:creationId xmlns:p14="http://schemas.microsoft.com/office/powerpoint/2010/main" val="42082267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err="1" smtClean="0"/>
              <a:t>Carnap’s</a:t>
            </a:r>
            <a:r>
              <a:rPr lang="en-CA" dirty="0" smtClean="0"/>
              <a:t> Taxonomy II</a:t>
            </a:r>
            <a:endParaRPr lang="en-CA" dirty="0"/>
          </a:p>
        </p:txBody>
      </p:sp>
      <p:sp>
        <p:nvSpPr>
          <p:cNvPr id="3" name="Content Placeholder 2"/>
          <p:cNvSpPr>
            <a:spLocks noGrp="1"/>
          </p:cNvSpPr>
          <p:nvPr>
            <p:ph idx="1"/>
          </p:nvPr>
        </p:nvSpPr>
        <p:spPr/>
        <p:txBody>
          <a:bodyPr>
            <a:normAutofit fontScale="70000" lnSpcReduction="20000"/>
          </a:bodyPr>
          <a:lstStyle/>
          <a:p>
            <a:r>
              <a:rPr lang="en-CA" i="1" dirty="0"/>
              <a:t>Inference by analogy</a:t>
            </a:r>
            <a:r>
              <a:rPr lang="en-CA" dirty="0"/>
              <a:t> is inference from the traits of one individual to those of another on the basis of traits that they share. E.g.: Hume's famous arguments that beasts can reason, love, hate, and be proud or humble are classic instances of analogy. </a:t>
            </a:r>
          </a:p>
          <a:p>
            <a:r>
              <a:rPr lang="en-CA" i="1" dirty="0"/>
              <a:t>Inverse inference</a:t>
            </a:r>
            <a:r>
              <a:rPr lang="en-CA" dirty="0"/>
              <a:t> infers something about a population on the basis of premises about a sample from that population.  E.g.: The use of polls to predict election results, of controlled experiments to predict the efficacy of therapies or medications, are common examples.</a:t>
            </a:r>
          </a:p>
          <a:p>
            <a:r>
              <a:rPr lang="en-CA" i="1" dirty="0"/>
              <a:t>Universal inference</a:t>
            </a:r>
            <a:r>
              <a:rPr lang="en-CA" dirty="0"/>
              <a:t> is inference from a sample to a hypothesis of universal form. Simple enumerative induction is the standard sort of universal inference. Karl Popper's objections to induction, mentioned are for the most part directed against universal inference. Popper and </a:t>
            </a:r>
            <a:r>
              <a:rPr lang="en-CA" dirty="0" err="1"/>
              <a:t>Carnap</a:t>
            </a:r>
            <a:r>
              <a:rPr lang="en-CA" dirty="0"/>
              <a:t> are less opposed than it might seem in this regard: Popper holds that universal inference is never justified. On </a:t>
            </a:r>
            <a:r>
              <a:rPr lang="en-CA" dirty="0" err="1"/>
              <a:t>Carnap's</a:t>
            </a:r>
            <a:r>
              <a:rPr lang="en-CA" dirty="0"/>
              <a:t> view it is inessential.</a:t>
            </a:r>
          </a:p>
          <a:p>
            <a:endParaRPr lang="en-CA" dirty="0"/>
          </a:p>
          <a:p>
            <a:endParaRPr lang="en-CA" dirty="0"/>
          </a:p>
        </p:txBody>
      </p:sp>
    </p:spTree>
    <p:extLst>
      <p:ext uri="{BB962C8B-B14F-4D97-AF65-F5344CB8AC3E}">
        <p14:creationId xmlns:p14="http://schemas.microsoft.com/office/powerpoint/2010/main" val="2600128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Probability and Induction </a:t>
            </a:r>
            <a:r>
              <a:rPr lang="en-CA" dirty="0" smtClean="0"/>
              <a:t>II</a:t>
            </a:r>
            <a:endParaRPr lang="en-CA" dirty="0"/>
          </a:p>
        </p:txBody>
      </p:sp>
      <p:sp>
        <p:nvSpPr>
          <p:cNvPr id="3" name="Content Placeholder 2"/>
          <p:cNvSpPr>
            <a:spLocks noGrp="1"/>
          </p:cNvSpPr>
          <p:nvPr>
            <p:ph idx="1"/>
          </p:nvPr>
        </p:nvSpPr>
        <p:spPr/>
        <p:txBody>
          <a:bodyPr>
            <a:normAutofit fontScale="92500"/>
          </a:bodyPr>
          <a:lstStyle/>
          <a:p>
            <a:pPr marL="0" indent="0">
              <a:buNone/>
            </a:pPr>
            <a:r>
              <a:rPr lang="en-CA" b="1" u="sng" dirty="0" err="1"/>
              <a:t>Reichenbach's</a:t>
            </a:r>
            <a:r>
              <a:rPr lang="en-CA" b="1" u="sng" dirty="0"/>
              <a:t> </a:t>
            </a:r>
            <a:r>
              <a:rPr lang="en-CA" b="1" u="sng" dirty="0" err="1"/>
              <a:t>frequentism</a:t>
            </a:r>
            <a:endParaRPr lang="en-CA" b="1" u="sng" dirty="0"/>
          </a:p>
          <a:p>
            <a:pPr lvl="1"/>
            <a:r>
              <a:rPr lang="en-CA" sz="3200" dirty="0"/>
              <a:t>On </a:t>
            </a:r>
            <a:r>
              <a:rPr lang="en-CA" sz="3200" dirty="0" err="1" smtClean="0"/>
              <a:t>Reichenbach</a:t>
            </a:r>
            <a:r>
              <a:rPr lang="en-CA" sz="3200" dirty="0" smtClean="0"/>
              <a:t> (~1935)'s </a:t>
            </a:r>
            <a:r>
              <a:rPr lang="en-CA" sz="3200" dirty="0"/>
              <a:t>view, the problem of induction is just the problem of ascertaining probability on the basis of evidence </a:t>
            </a:r>
            <a:r>
              <a:rPr lang="en-CA" sz="3200" dirty="0" smtClean="0"/>
              <a:t>. The </a:t>
            </a:r>
            <a:r>
              <a:rPr lang="en-CA" sz="3200" dirty="0"/>
              <a:t>conclusions of inductions are not asserted, they are </a:t>
            </a:r>
            <a:r>
              <a:rPr lang="en-CA" sz="3200" i="1" dirty="0"/>
              <a:t>posited</a:t>
            </a:r>
            <a:r>
              <a:rPr lang="en-CA" sz="3200" dirty="0"/>
              <a:t>. </a:t>
            </a:r>
            <a:r>
              <a:rPr lang="en-CA" sz="3200" i="1" dirty="0"/>
              <a:t>“A posit is a statement with which we deal as true, though the truth value is unknown</a:t>
            </a:r>
            <a:r>
              <a:rPr lang="en-CA" sz="3200" i="1" dirty="0" smtClean="0"/>
              <a:t>”</a:t>
            </a:r>
          </a:p>
          <a:p>
            <a:pPr lvl="1"/>
            <a:r>
              <a:rPr lang="en-CA" sz="3200" dirty="0" smtClean="0"/>
              <a:t>His taxonomy is a bit different from </a:t>
            </a:r>
            <a:r>
              <a:rPr lang="en-CA" sz="3200" dirty="0" err="1" smtClean="0"/>
              <a:t>Carnap’s</a:t>
            </a:r>
            <a:r>
              <a:rPr lang="en-CA" sz="3200" dirty="0" smtClean="0"/>
              <a:t>: </a:t>
            </a:r>
          </a:p>
          <a:p>
            <a:endParaRPr lang="en-CA" dirty="0"/>
          </a:p>
        </p:txBody>
      </p:sp>
    </p:spTree>
    <p:extLst>
      <p:ext uri="{BB962C8B-B14F-4D97-AF65-F5344CB8AC3E}">
        <p14:creationId xmlns:p14="http://schemas.microsoft.com/office/powerpoint/2010/main" val="31158484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err="1" smtClean="0"/>
              <a:t>Reichenbach’s</a:t>
            </a:r>
            <a:r>
              <a:rPr lang="en-CA" dirty="0" smtClean="0"/>
              <a:t> Taxonomy</a:t>
            </a:r>
            <a:endParaRPr lang="en-CA" dirty="0"/>
          </a:p>
        </p:txBody>
      </p:sp>
      <p:sp>
        <p:nvSpPr>
          <p:cNvPr id="3" name="Content Placeholder 2"/>
          <p:cNvSpPr>
            <a:spLocks noGrp="1"/>
          </p:cNvSpPr>
          <p:nvPr>
            <p:ph idx="1"/>
          </p:nvPr>
        </p:nvSpPr>
        <p:spPr/>
        <p:txBody>
          <a:bodyPr>
            <a:normAutofit fontScale="92500" lnSpcReduction="10000"/>
          </a:bodyPr>
          <a:lstStyle/>
          <a:p>
            <a:r>
              <a:rPr lang="en-CA" i="1" dirty="0"/>
              <a:t>Induction by enumeration</a:t>
            </a:r>
            <a:r>
              <a:rPr lang="en-CA" dirty="0"/>
              <a:t>, in which an observed initial frequency is posited to hold for the limit of the sequence;</a:t>
            </a:r>
          </a:p>
          <a:p>
            <a:r>
              <a:rPr lang="en-CA" i="1" dirty="0"/>
              <a:t>Explanatory inference</a:t>
            </a:r>
            <a:r>
              <a:rPr lang="en-CA" dirty="0"/>
              <a:t>, in which a theory or hypothesis is inferred from observations;</a:t>
            </a:r>
          </a:p>
          <a:p>
            <a:r>
              <a:rPr lang="en-CA" i="1" dirty="0"/>
              <a:t>Cross induction</a:t>
            </a:r>
            <a:r>
              <a:rPr lang="en-CA" dirty="0"/>
              <a:t>, in which distinct but similar inductions are compared and, perhaps, corrected; </a:t>
            </a:r>
          </a:p>
          <a:p>
            <a:r>
              <a:rPr lang="en-CA" i="1" dirty="0"/>
              <a:t>Concatenation</a:t>
            </a:r>
            <a:r>
              <a:rPr lang="en-CA" dirty="0"/>
              <a:t> or hierarchical assignment of probabilities.</a:t>
            </a:r>
          </a:p>
          <a:p>
            <a:pPr marL="457200" lvl="1" indent="0">
              <a:buNone/>
            </a:pPr>
            <a:endParaRPr lang="en-CA" sz="3200" dirty="0"/>
          </a:p>
          <a:p>
            <a:endParaRPr lang="en-CA" dirty="0"/>
          </a:p>
        </p:txBody>
      </p:sp>
    </p:spTree>
    <p:extLst>
      <p:ext uri="{BB962C8B-B14F-4D97-AF65-F5344CB8AC3E}">
        <p14:creationId xmlns:p14="http://schemas.microsoft.com/office/powerpoint/2010/main" val="1202519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Subjectivism and Bayesian Induction</a:t>
            </a:r>
            <a:endParaRPr lang="en-CA" dirty="0"/>
          </a:p>
        </p:txBody>
      </p:sp>
      <p:sp>
        <p:nvSpPr>
          <p:cNvPr id="3" name="Content Placeholder 2"/>
          <p:cNvSpPr>
            <a:spLocks noGrp="1"/>
          </p:cNvSpPr>
          <p:nvPr>
            <p:ph idx="1"/>
          </p:nvPr>
        </p:nvSpPr>
        <p:spPr/>
        <p:txBody>
          <a:bodyPr>
            <a:normAutofit fontScale="77500" lnSpcReduction="20000"/>
          </a:bodyPr>
          <a:lstStyle/>
          <a:p>
            <a:r>
              <a:rPr lang="en-CA" dirty="0"/>
              <a:t>Bruno de </a:t>
            </a:r>
            <a:r>
              <a:rPr lang="en-CA" dirty="0" err="1"/>
              <a:t>Finetti</a:t>
            </a:r>
            <a:r>
              <a:rPr lang="en-CA" dirty="0"/>
              <a:t> (1906–1985) is the founder of modern subjectivism in probability and induction. Subjectivism in probability identifies probability with strength of belief</a:t>
            </a:r>
            <a:r>
              <a:rPr lang="en-CA" dirty="0" smtClean="0"/>
              <a:t>.</a:t>
            </a:r>
          </a:p>
          <a:p>
            <a:r>
              <a:rPr lang="en-CA" dirty="0"/>
              <a:t>Bruno de </a:t>
            </a:r>
            <a:r>
              <a:rPr lang="en-CA" dirty="0" err="1"/>
              <a:t>Finetti</a:t>
            </a:r>
            <a:r>
              <a:rPr lang="en-CA" dirty="0"/>
              <a:t> announced that “PROBABILITY DOES NOT EXIST!” in the beginning paragraphs of his </a:t>
            </a:r>
            <a:r>
              <a:rPr lang="en-CA" i="1" dirty="0"/>
              <a:t>Theory of </a:t>
            </a:r>
            <a:r>
              <a:rPr lang="en-CA" i="1" dirty="0" smtClean="0"/>
              <a:t>Probability</a:t>
            </a:r>
            <a:r>
              <a:rPr lang="en-CA" dirty="0" smtClean="0"/>
              <a:t>. </a:t>
            </a:r>
            <a:r>
              <a:rPr lang="en-CA" dirty="0"/>
              <a:t>By this he meant to deny the existence of objective probability and to insist that probability be understood as a set of constraints on partial belief. </a:t>
            </a:r>
            <a:endParaRPr lang="en-CA" dirty="0" smtClean="0"/>
          </a:p>
          <a:p>
            <a:r>
              <a:rPr lang="en-CA" dirty="0" smtClean="0"/>
              <a:t>In </a:t>
            </a:r>
            <a:r>
              <a:rPr lang="en-CA" dirty="0"/>
              <a:t>particular, strength of belief is taken to be expressed in betting odds: If you will put up </a:t>
            </a:r>
            <a:r>
              <a:rPr lang="en-CA" i="1" dirty="0"/>
              <a:t>p</a:t>
            </a:r>
            <a:r>
              <a:rPr lang="en-CA" dirty="0"/>
              <a:t> dollars (where, for example, </a:t>
            </a:r>
            <a:r>
              <a:rPr lang="en-CA" i="1" dirty="0"/>
              <a:t>p</a:t>
            </a:r>
            <a:r>
              <a:rPr lang="en-CA" dirty="0"/>
              <a:t> = 0.25) to receive one dollar if the event </a:t>
            </a:r>
            <a:r>
              <a:rPr lang="en-CA" i="1" dirty="0"/>
              <a:t>A</a:t>
            </a:r>
            <a:r>
              <a:rPr lang="en-CA" dirty="0"/>
              <a:t> occurs and nothing (forfeiting the </a:t>
            </a:r>
            <a:r>
              <a:rPr lang="en-CA" i="1" dirty="0"/>
              <a:t>p</a:t>
            </a:r>
            <a:r>
              <a:rPr lang="en-CA" dirty="0"/>
              <a:t> dollars) if </a:t>
            </a:r>
            <a:r>
              <a:rPr lang="en-CA" i="1" dirty="0"/>
              <a:t>A</a:t>
            </a:r>
            <a:r>
              <a:rPr lang="en-CA" dirty="0"/>
              <a:t> does not occur, then your strength of belief in </a:t>
            </a:r>
            <a:r>
              <a:rPr lang="en-CA" i="1" dirty="0"/>
              <a:t>A</a:t>
            </a:r>
            <a:r>
              <a:rPr lang="en-CA" dirty="0"/>
              <a:t> is </a:t>
            </a:r>
            <a:r>
              <a:rPr lang="en-CA" i="1" dirty="0"/>
              <a:t>p</a:t>
            </a:r>
            <a:r>
              <a:rPr lang="en-CA" dirty="0"/>
              <a:t>. </a:t>
            </a:r>
          </a:p>
        </p:txBody>
      </p:sp>
    </p:spTree>
    <p:extLst>
      <p:ext uri="{BB962C8B-B14F-4D97-AF65-F5344CB8AC3E}">
        <p14:creationId xmlns:p14="http://schemas.microsoft.com/office/powerpoint/2010/main" val="22520130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Bayesian Induction</a:t>
            </a:r>
            <a:endParaRPr lang="en-CA" dirty="0"/>
          </a:p>
        </p:txBody>
      </p:sp>
      <p:sp>
        <p:nvSpPr>
          <p:cNvPr id="3" name="Content Placeholder 2"/>
          <p:cNvSpPr>
            <a:spLocks noGrp="1"/>
          </p:cNvSpPr>
          <p:nvPr>
            <p:ph idx="1"/>
          </p:nvPr>
        </p:nvSpPr>
        <p:spPr>
          <a:xfrm>
            <a:off x="251520" y="1600200"/>
            <a:ext cx="8435280" cy="4997152"/>
          </a:xfrm>
        </p:spPr>
        <p:txBody>
          <a:bodyPr>
            <a:normAutofit fontScale="77500" lnSpcReduction="20000"/>
          </a:bodyPr>
          <a:lstStyle/>
          <a:p>
            <a:r>
              <a:rPr lang="en-CA" dirty="0"/>
              <a:t>The central question of induction is, </a:t>
            </a:r>
            <a:r>
              <a:rPr lang="en-CA" dirty="0" smtClean="0"/>
              <a:t>de </a:t>
            </a:r>
            <a:r>
              <a:rPr lang="en-CA" dirty="0" err="1" smtClean="0"/>
              <a:t>Finetti</a:t>
            </a:r>
            <a:r>
              <a:rPr lang="en-CA" dirty="0" smtClean="0"/>
              <a:t> </a:t>
            </a:r>
            <a:r>
              <a:rPr lang="en-CA" dirty="0"/>
              <a:t>says, “if a prediction of frequency can be, in a certain sense, confirmed or refuted by experience. … [O]ur explanation of inductive reasoning is nothing else, at bottom than the knowledge of … the probability of </a:t>
            </a:r>
            <a:r>
              <a:rPr lang="en-CA" i="1" dirty="0"/>
              <a:t>E</a:t>
            </a:r>
            <a:r>
              <a:rPr lang="en-CA" i="1" baseline="-25000" dirty="0"/>
              <a:t>n</a:t>
            </a:r>
            <a:r>
              <a:rPr lang="en-CA" baseline="-25000" dirty="0"/>
              <a:t> + 1</a:t>
            </a:r>
            <a:r>
              <a:rPr lang="en-CA" dirty="0"/>
              <a:t> evaluated when the result </a:t>
            </a:r>
            <a:r>
              <a:rPr lang="en-CA" i="1" dirty="0"/>
              <a:t>A</a:t>
            </a:r>
            <a:r>
              <a:rPr lang="en-CA" dirty="0"/>
              <a:t> of [trials] </a:t>
            </a:r>
            <a:r>
              <a:rPr lang="en-CA" i="1" dirty="0"/>
              <a:t>E</a:t>
            </a:r>
            <a:r>
              <a:rPr lang="en-CA" baseline="-25000" dirty="0"/>
              <a:t>1</a:t>
            </a:r>
            <a:r>
              <a:rPr lang="en-CA" dirty="0"/>
              <a:t>, …, </a:t>
            </a:r>
            <a:r>
              <a:rPr lang="en-CA" i="1" dirty="0"/>
              <a:t>E</a:t>
            </a:r>
            <a:r>
              <a:rPr lang="en-CA" i="1" baseline="-25000" dirty="0"/>
              <a:t>n</a:t>
            </a:r>
            <a:r>
              <a:rPr lang="en-CA" dirty="0"/>
              <a:t> is known</a:t>
            </a:r>
            <a:r>
              <a:rPr lang="en-CA" dirty="0" smtClean="0"/>
              <a:t>”. </a:t>
            </a:r>
          </a:p>
          <a:p>
            <a:r>
              <a:rPr lang="en-CA" dirty="0"/>
              <a:t>[T]he probability of </a:t>
            </a:r>
            <a:r>
              <a:rPr lang="en-CA" i="1" dirty="0"/>
              <a:t>E</a:t>
            </a:r>
            <a:r>
              <a:rPr lang="en-CA" i="1" baseline="-25000" dirty="0"/>
              <a:t>n</a:t>
            </a:r>
            <a:r>
              <a:rPr lang="en-CA" baseline="-25000" dirty="0"/>
              <a:t>+1</a:t>
            </a:r>
            <a:r>
              <a:rPr lang="en-CA" dirty="0"/>
              <a:t> evaluated when one comes to know the result </a:t>
            </a:r>
            <a:r>
              <a:rPr lang="en-CA" i="1" dirty="0"/>
              <a:t>A</a:t>
            </a:r>
            <a:r>
              <a:rPr lang="en-CA" dirty="0"/>
              <a:t> of [trials] </a:t>
            </a:r>
            <a:r>
              <a:rPr lang="en-CA" i="1" dirty="0"/>
              <a:t>E</a:t>
            </a:r>
            <a:r>
              <a:rPr lang="en-CA" baseline="-25000" dirty="0"/>
              <a:t>1</a:t>
            </a:r>
            <a:r>
              <a:rPr lang="en-CA" dirty="0"/>
              <a:t>, …, </a:t>
            </a:r>
            <a:r>
              <a:rPr lang="en-CA" i="1" dirty="0"/>
              <a:t>E</a:t>
            </a:r>
            <a:r>
              <a:rPr lang="en-CA" i="1" baseline="-25000" dirty="0"/>
              <a:t>n</a:t>
            </a:r>
            <a:r>
              <a:rPr lang="en-CA" dirty="0"/>
              <a:t> is not an element of an essentially novel nature (justifying the introduction of a new term, like “statistical” or “a posteriori” probability.) This probability is not independent of the “</a:t>
            </a:r>
            <a:r>
              <a:rPr lang="en-CA" i="1" dirty="0"/>
              <a:t>a priori</a:t>
            </a:r>
            <a:r>
              <a:rPr lang="en-CA" dirty="0"/>
              <a:t> probability” and does not replace it; it flows in fact from the same </a:t>
            </a:r>
            <a:r>
              <a:rPr lang="en-CA" i="1" dirty="0"/>
              <a:t>a priori</a:t>
            </a:r>
            <a:r>
              <a:rPr lang="en-CA" dirty="0"/>
              <a:t> judgment, by subtracting, so to speak, the components of doubt associated with the trials whose results have been </a:t>
            </a:r>
            <a:r>
              <a:rPr lang="en-CA" dirty="0" smtClean="0"/>
              <a:t>obtained.</a:t>
            </a:r>
            <a:endParaRPr lang="en-CA" dirty="0"/>
          </a:p>
        </p:txBody>
      </p:sp>
    </p:spTree>
    <p:extLst>
      <p:ext uri="{BB962C8B-B14F-4D97-AF65-F5344CB8AC3E}">
        <p14:creationId xmlns:p14="http://schemas.microsoft.com/office/powerpoint/2010/main" val="41437359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Conclusion</a:t>
            </a:r>
            <a:endParaRPr lang="en-CA" dirty="0"/>
          </a:p>
        </p:txBody>
      </p:sp>
      <p:sp>
        <p:nvSpPr>
          <p:cNvPr id="3" name="Content Placeholder 2"/>
          <p:cNvSpPr>
            <a:spLocks noGrp="1"/>
          </p:cNvSpPr>
          <p:nvPr>
            <p:ph idx="1"/>
          </p:nvPr>
        </p:nvSpPr>
        <p:spPr/>
        <p:txBody>
          <a:bodyPr>
            <a:normAutofit fontScale="92500"/>
          </a:bodyPr>
          <a:lstStyle/>
          <a:p>
            <a:r>
              <a:rPr lang="en-CA" dirty="0" smtClean="0"/>
              <a:t>Induction has been and continues to be a much debated issue in Philosophy.</a:t>
            </a:r>
          </a:p>
          <a:p>
            <a:r>
              <a:rPr lang="en-CA" dirty="0" smtClean="0"/>
              <a:t>In this course, we will take a very pragmatic approach to induction, judging its validity using sophisticated testing approaches.</a:t>
            </a:r>
          </a:p>
          <a:p>
            <a:r>
              <a:rPr lang="en-CA" dirty="0" smtClean="0"/>
              <a:t>We will not return to the questions raised by the various philosophers mentioned here, although, if interested, feel free to follow up on the source on which this introduction was based.  </a:t>
            </a:r>
            <a:endParaRPr lang="en-CA" dirty="0"/>
          </a:p>
        </p:txBody>
      </p:sp>
    </p:spTree>
    <p:extLst>
      <p:ext uri="{BB962C8B-B14F-4D97-AF65-F5344CB8AC3E}">
        <p14:creationId xmlns:p14="http://schemas.microsoft.com/office/powerpoint/2010/main" val="2207111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What is Induction?</a:t>
            </a:r>
            <a:endParaRPr lang="en-CA" dirty="0"/>
          </a:p>
        </p:txBody>
      </p:sp>
      <p:sp>
        <p:nvSpPr>
          <p:cNvPr id="3" name="Content Placeholder 2"/>
          <p:cNvSpPr>
            <a:spLocks noGrp="1"/>
          </p:cNvSpPr>
          <p:nvPr>
            <p:ph idx="1"/>
          </p:nvPr>
        </p:nvSpPr>
        <p:spPr/>
        <p:txBody>
          <a:bodyPr>
            <a:normAutofit/>
          </a:bodyPr>
          <a:lstStyle/>
          <a:p>
            <a:pPr>
              <a:buFont typeface="Arial" charset="0"/>
              <a:buChar char="•"/>
            </a:pPr>
            <a:r>
              <a:rPr lang="en-CA" dirty="0" smtClean="0"/>
              <a:t>The original problem of induction can be simply put: It concerns the support or justification of inductive methods; methods that predict or infer, in Hume's words, that “</a:t>
            </a:r>
            <a:r>
              <a:rPr lang="en-CA" dirty="0"/>
              <a:t>that instances of which we have had no experience, must resemble those of which we have had experience, and that the course of nature continues always uniformly the </a:t>
            </a:r>
            <a:r>
              <a:rPr lang="en-CA" dirty="0" smtClean="0"/>
              <a:t>same”.</a:t>
            </a:r>
          </a:p>
        </p:txBody>
      </p:sp>
    </p:spTree>
    <p:extLst>
      <p:ext uri="{BB962C8B-B14F-4D97-AF65-F5344CB8AC3E}">
        <p14:creationId xmlns:p14="http://schemas.microsoft.com/office/powerpoint/2010/main" val="4292474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Deduction versus Induction I</a:t>
            </a:r>
            <a:br>
              <a:rPr lang="en-CA" dirty="0" smtClean="0"/>
            </a:br>
            <a:r>
              <a:rPr lang="en-CA" dirty="0" smtClean="0"/>
              <a:t>(examples)</a:t>
            </a:r>
            <a:endParaRPr lang="en-CA" dirty="0"/>
          </a:p>
        </p:txBody>
      </p:sp>
      <p:sp>
        <p:nvSpPr>
          <p:cNvPr id="3" name="Content Placeholder 2"/>
          <p:cNvSpPr>
            <a:spLocks noGrp="1"/>
          </p:cNvSpPr>
          <p:nvPr>
            <p:ph idx="1"/>
          </p:nvPr>
        </p:nvSpPr>
        <p:spPr/>
        <p:txBody>
          <a:bodyPr>
            <a:normAutofit fontScale="85000" lnSpcReduction="10000"/>
          </a:bodyPr>
          <a:lstStyle/>
          <a:p>
            <a:r>
              <a:rPr lang="en-CA" dirty="0" smtClean="0"/>
              <a:t>A deductive argument</a:t>
            </a:r>
          </a:p>
          <a:p>
            <a:pPr lvl="1"/>
            <a:r>
              <a:rPr lang="en-CA" dirty="0" smtClean="0"/>
              <a:t>No cows are grasshoppers</a:t>
            </a:r>
          </a:p>
          <a:p>
            <a:pPr lvl="1"/>
            <a:r>
              <a:rPr lang="en-CA" dirty="0" smtClean="0"/>
              <a:t>Daisy is a cow</a:t>
            </a:r>
          </a:p>
          <a:p>
            <a:pPr lvl="1">
              <a:buFont typeface="Wingdings" panose="05000000000000000000" pitchFamily="2" charset="2"/>
              <a:buChar char="Ø"/>
            </a:pPr>
            <a:r>
              <a:rPr lang="en-CA" dirty="0" smtClean="0"/>
              <a:t>Therefore, Daisy is not a grasshopper  </a:t>
            </a:r>
            <a:r>
              <a:rPr lang="en-CA" dirty="0" smtClean="0">
                <a:solidFill>
                  <a:srgbClr val="008000"/>
                </a:solidFill>
              </a:rPr>
              <a:t>[TRUE]</a:t>
            </a:r>
          </a:p>
          <a:p>
            <a:r>
              <a:rPr lang="en-CA" dirty="0" smtClean="0"/>
              <a:t>An inductive argument</a:t>
            </a:r>
          </a:p>
          <a:p>
            <a:pPr lvl="1"/>
            <a:r>
              <a:rPr lang="en-CA" dirty="0" smtClean="0"/>
              <a:t>One million clovers have been identified and catalogued</a:t>
            </a:r>
          </a:p>
          <a:p>
            <a:pPr lvl="1"/>
            <a:r>
              <a:rPr lang="en-CA" dirty="0" smtClean="0"/>
              <a:t>Each of them has three leaves</a:t>
            </a:r>
          </a:p>
          <a:p>
            <a:pPr lvl="1">
              <a:buFont typeface="Wingdings" panose="05000000000000000000" pitchFamily="2" charset="2"/>
              <a:buChar char="Ø"/>
            </a:pPr>
            <a:r>
              <a:rPr lang="en-CA" dirty="0" smtClean="0"/>
              <a:t>Therefore, all clovers have three leaves  </a:t>
            </a:r>
            <a:r>
              <a:rPr lang="en-CA" dirty="0" smtClean="0">
                <a:solidFill>
                  <a:srgbClr val="FF0000"/>
                </a:solidFill>
              </a:rPr>
              <a:t>[NOT NECESSARILY TRUE]</a:t>
            </a:r>
          </a:p>
          <a:p>
            <a:pPr marL="457200" lvl="1" indent="0">
              <a:buNone/>
            </a:pPr>
            <a:endParaRPr lang="en-CA" dirty="0" smtClean="0"/>
          </a:p>
          <a:p>
            <a:pPr marL="457200" lvl="1" indent="0">
              <a:buNone/>
            </a:pPr>
            <a:r>
              <a:rPr lang="en-CA" dirty="0" smtClean="0"/>
              <a:t>[</a:t>
            </a:r>
            <a:r>
              <a:rPr lang="en-CA" dirty="0"/>
              <a:t>From </a:t>
            </a:r>
            <a:r>
              <a:rPr lang="en-CA" i="1" dirty="0"/>
              <a:t>501 things you should have learned about Philosophy</a:t>
            </a:r>
            <a:r>
              <a:rPr lang="en-CA" dirty="0"/>
              <a:t>]</a:t>
            </a:r>
          </a:p>
          <a:p>
            <a:pPr lvl="1">
              <a:buFont typeface="Wingdings" panose="05000000000000000000" pitchFamily="2" charset="2"/>
              <a:buChar char="Ø"/>
            </a:pPr>
            <a:endParaRPr lang="en-CA" b="1" dirty="0">
              <a:solidFill>
                <a:srgbClr val="FF0000"/>
              </a:solidFill>
            </a:endParaRPr>
          </a:p>
        </p:txBody>
      </p:sp>
    </p:spTree>
    <p:extLst>
      <p:ext uri="{BB962C8B-B14F-4D97-AF65-F5344CB8AC3E}">
        <p14:creationId xmlns:p14="http://schemas.microsoft.com/office/powerpoint/2010/main" val="40888895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Deduction versus Induction II</a:t>
            </a:r>
            <a:endParaRPr lang="en-CA" dirty="0"/>
          </a:p>
        </p:txBody>
      </p:sp>
      <p:sp>
        <p:nvSpPr>
          <p:cNvPr id="3" name="Content Placeholder 2"/>
          <p:cNvSpPr>
            <a:spLocks noGrp="1"/>
          </p:cNvSpPr>
          <p:nvPr>
            <p:ph idx="1"/>
          </p:nvPr>
        </p:nvSpPr>
        <p:spPr>
          <a:xfrm>
            <a:off x="457200" y="1600200"/>
            <a:ext cx="8291264" cy="4781128"/>
          </a:xfrm>
        </p:spPr>
        <p:txBody>
          <a:bodyPr>
            <a:normAutofit fontScale="85000" lnSpcReduction="20000"/>
          </a:bodyPr>
          <a:lstStyle/>
          <a:p>
            <a:r>
              <a:rPr lang="en-CA" dirty="0"/>
              <a:t>Deductive </a:t>
            </a:r>
            <a:r>
              <a:rPr lang="en-CA" dirty="0" smtClean="0"/>
              <a:t>logic is </a:t>
            </a:r>
            <a:r>
              <a:rPr lang="en-CA" dirty="0"/>
              <a:t>demonstrably complete. The premises of an argument constructed according to the rules of this logic imply the argument's conclusion. </a:t>
            </a:r>
            <a:endParaRPr lang="en-CA" dirty="0" smtClean="0"/>
          </a:p>
          <a:p>
            <a:r>
              <a:rPr lang="en-CA" dirty="0" smtClean="0"/>
              <a:t>Not </a:t>
            </a:r>
            <a:r>
              <a:rPr lang="en-CA" dirty="0"/>
              <a:t>so for induction: There is no comprehensive theory of sound induction, no set of agreed upon rules that license good or sound inductive inference, nor is there a serious prospect of such a theory. </a:t>
            </a:r>
            <a:endParaRPr lang="en-CA" dirty="0" smtClean="0"/>
          </a:p>
          <a:p>
            <a:r>
              <a:rPr lang="en-CA" dirty="0" smtClean="0"/>
              <a:t>Further</a:t>
            </a:r>
            <a:r>
              <a:rPr lang="en-CA" dirty="0"/>
              <a:t>, induction differs from deductive proof or </a:t>
            </a:r>
            <a:r>
              <a:rPr lang="en-CA" dirty="0" smtClean="0"/>
              <a:t>demonstration </a:t>
            </a:r>
            <a:r>
              <a:rPr lang="en-CA" dirty="0"/>
              <a:t>not only in induction's failure to preserve truth (true premises may lead inductively to false conclusions) but also in failing of monotonicity: adding true premises to a sound induction may make it unsound. </a:t>
            </a:r>
          </a:p>
        </p:txBody>
      </p:sp>
    </p:spTree>
    <p:extLst>
      <p:ext uri="{BB962C8B-B14F-4D97-AF65-F5344CB8AC3E}">
        <p14:creationId xmlns:p14="http://schemas.microsoft.com/office/powerpoint/2010/main" val="17623855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Hume’s Skepticism</a:t>
            </a:r>
            <a:endParaRPr lang="en-CA" dirty="0"/>
          </a:p>
        </p:txBody>
      </p:sp>
      <p:sp>
        <p:nvSpPr>
          <p:cNvPr id="3" name="Content Placeholder 2"/>
          <p:cNvSpPr>
            <a:spLocks noGrp="1"/>
          </p:cNvSpPr>
          <p:nvPr>
            <p:ph idx="1"/>
          </p:nvPr>
        </p:nvSpPr>
        <p:spPr>
          <a:xfrm>
            <a:off x="457200" y="1600200"/>
            <a:ext cx="8579296" cy="4565104"/>
          </a:xfrm>
        </p:spPr>
        <p:txBody>
          <a:bodyPr>
            <a:normAutofit fontScale="85000" lnSpcReduction="20000"/>
          </a:bodyPr>
          <a:lstStyle/>
          <a:p>
            <a:r>
              <a:rPr lang="en-CA" dirty="0" smtClean="0"/>
              <a:t>Hume’s view is that the causal relations we discern in the world are uncovered by a process of induction.</a:t>
            </a:r>
          </a:p>
          <a:p>
            <a:r>
              <a:rPr lang="en-CA" dirty="0" err="1" smtClean="0"/>
              <a:t>Eg</a:t>
            </a:r>
            <a:r>
              <a:rPr lang="en-CA" dirty="0" smtClean="0"/>
              <a:t>.: If a billiard ball hits another one which then moves, we will say that the first ball caused the movement of the second. We do so because we’ve seen this happen many times.</a:t>
            </a:r>
          </a:p>
          <a:p>
            <a:r>
              <a:rPr lang="en-CA" dirty="0" smtClean="0"/>
              <a:t>However, nothing makes these conjunctions logical necessities, which means that there is no contradiction in asserting that a billiard ball will not move the next time it is struck [even if it has moved on every previous occasion].</a:t>
            </a:r>
          </a:p>
          <a:p>
            <a:pPr marL="0" indent="0">
              <a:buNone/>
            </a:pPr>
            <a:r>
              <a:rPr lang="en-CA" dirty="0" smtClean="0"/>
              <a:t>[From </a:t>
            </a:r>
            <a:r>
              <a:rPr lang="en-CA" i="1" dirty="0" smtClean="0"/>
              <a:t>501 things you should have learned about Philosophy</a:t>
            </a:r>
            <a:r>
              <a:rPr lang="en-CA" dirty="0" smtClean="0"/>
              <a:t>]</a:t>
            </a:r>
            <a:endParaRPr lang="en-CA" dirty="0"/>
          </a:p>
        </p:txBody>
      </p:sp>
    </p:spTree>
    <p:extLst>
      <p:ext uri="{BB962C8B-B14F-4D97-AF65-F5344CB8AC3E}">
        <p14:creationId xmlns:p14="http://schemas.microsoft.com/office/powerpoint/2010/main" val="15922336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Hume and Mill</a:t>
            </a:r>
            <a:endParaRPr lang="en-CA" dirty="0"/>
          </a:p>
        </p:txBody>
      </p:sp>
      <p:sp>
        <p:nvSpPr>
          <p:cNvPr id="3" name="Content Placeholder 2"/>
          <p:cNvSpPr>
            <a:spLocks noGrp="1"/>
          </p:cNvSpPr>
          <p:nvPr>
            <p:ph idx="1"/>
          </p:nvPr>
        </p:nvSpPr>
        <p:spPr/>
        <p:txBody>
          <a:bodyPr>
            <a:normAutofit fontScale="85000" lnSpcReduction="10000"/>
          </a:bodyPr>
          <a:lstStyle/>
          <a:p>
            <a:r>
              <a:rPr lang="en-CA" dirty="0"/>
              <a:t>Hume </a:t>
            </a:r>
            <a:r>
              <a:rPr lang="en-CA" dirty="0" smtClean="0"/>
              <a:t>(~1739) argued </a:t>
            </a:r>
            <a:r>
              <a:rPr lang="en-CA" dirty="0"/>
              <a:t>that there can be no support (deductive or inductive) for this problem, which </a:t>
            </a:r>
            <a:r>
              <a:rPr lang="en-CA" dirty="0" smtClean="0"/>
              <a:t>he viewed as insoluble.</a:t>
            </a:r>
          </a:p>
          <a:p>
            <a:r>
              <a:rPr lang="en-CA" dirty="0"/>
              <a:t>J. S. Mill </a:t>
            </a:r>
            <a:r>
              <a:rPr lang="en-CA" dirty="0" smtClean="0"/>
              <a:t>(~1843) asked</a:t>
            </a:r>
            <a:r>
              <a:rPr lang="en-CA" dirty="0"/>
              <a:t>: “Why is a single instance, in some cases, sufficient for a complete induction, while in others myriads of concurring instances, without a single exception known or presumed, go such a little way towards establishing an universal proposition?” </a:t>
            </a:r>
            <a:endParaRPr lang="en-CA" dirty="0" smtClean="0"/>
          </a:p>
          <a:p>
            <a:pPr marL="0" indent="0">
              <a:buNone/>
            </a:pPr>
            <a:r>
              <a:rPr lang="en-CA" dirty="0" smtClean="0">
                <a:sym typeface="Wingdings" panose="05000000000000000000" pitchFamily="2" charset="2"/>
              </a:rPr>
              <a:t> </a:t>
            </a:r>
            <a:r>
              <a:rPr lang="en-CA" dirty="0" smtClean="0"/>
              <a:t>Compare</a:t>
            </a:r>
            <a:r>
              <a:rPr lang="en-CA" dirty="0"/>
              <a:t>: (</a:t>
            </a:r>
            <a:r>
              <a:rPr lang="en-CA" dirty="0" err="1"/>
              <a:t>i</a:t>
            </a:r>
            <a:r>
              <a:rPr lang="en-CA" dirty="0"/>
              <a:t>) Everyone seated on the bus is moving northward. (ii) Everyone seated on the bus was born on a prime numbered day of the month</a:t>
            </a:r>
            <a:r>
              <a:rPr lang="en-CA" dirty="0" smtClean="0"/>
              <a:t>. </a:t>
            </a:r>
            <a:endParaRPr lang="en-CA" dirty="0"/>
          </a:p>
          <a:p>
            <a:endParaRPr lang="en-CA" dirty="0"/>
          </a:p>
        </p:txBody>
      </p:sp>
    </p:spTree>
    <p:extLst>
      <p:ext uri="{BB962C8B-B14F-4D97-AF65-F5344CB8AC3E}">
        <p14:creationId xmlns:p14="http://schemas.microsoft.com/office/powerpoint/2010/main" val="36931847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71400"/>
            <a:ext cx="8229600" cy="1143000"/>
          </a:xfrm>
        </p:spPr>
        <p:txBody>
          <a:bodyPr/>
          <a:lstStyle/>
          <a:p>
            <a:r>
              <a:rPr lang="en-CA" dirty="0" smtClean="0"/>
              <a:t>Epistemology vs Metaphysics</a:t>
            </a:r>
            <a:endParaRPr lang="en-CA" dirty="0"/>
          </a:p>
        </p:txBody>
      </p:sp>
      <p:sp>
        <p:nvSpPr>
          <p:cNvPr id="3" name="Content Placeholder 2"/>
          <p:cNvSpPr>
            <a:spLocks noGrp="1"/>
          </p:cNvSpPr>
          <p:nvPr>
            <p:ph idx="1"/>
          </p:nvPr>
        </p:nvSpPr>
        <p:spPr>
          <a:xfrm>
            <a:off x="564704" y="980728"/>
            <a:ext cx="8579296" cy="5257800"/>
          </a:xfrm>
        </p:spPr>
        <p:txBody>
          <a:bodyPr>
            <a:noAutofit/>
          </a:bodyPr>
          <a:lstStyle/>
          <a:p>
            <a:r>
              <a:rPr lang="en-CA" sz="2400" dirty="0"/>
              <a:t>Two sides or facets of the problem of induction should be distinguished: The </a:t>
            </a:r>
            <a:r>
              <a:rPr lang="en-CA" sz="2400" i="1" dirty="0"/>
              <a:t>epistemological</a:t>
            </a:r>
            <a:r>
              <a:rPr lang="en-CA" sz="2400" dirty="0"/>
              <a:t> problem is to find a method for distinguishing good or reliable inductive habits from bad or unreliable habits. The second and deeper problem is </a:t>
            </a:r>
            <a:r>
              <a:rPr lang="en-CA" sz="2400" i="1" dirty="0"/>
              <a:t>metaphysical</a:t>
            </a:r>
            <a:r>
              <a:rPr lang="en-CA" sz="2400" dirty="0"/>
              <a:t>. This is the problem of distinguishing reliable from unreliable inductions</a:t>
            </a:r>
            <a:r>
              <a:rPr lang="en-CA" sz="2400" dirty="0" smtClean="0"/>
              <a:t>.</a:t>
            </a:r>
          </a:p>
          <a:p>
            <a:r>
              <a:rPr lang="en-CA" sz="2400" dirty="0" smtClean="0"/>
              <a:t>According to Hume induction is insoluble at both the epistemological and the metaphysical level.</a:t>
            </a:r>
          </a:p>
          <a:p>
            <a:pPr lvl="1"/>
            <a:r>
              <a:rPr lang="en-CA" sz="2400" dirty="0" smtClean="0"/>
              <a:t>At the </a:t>
            </a:r>
            <a:r>
              <a:rPr lang="en-CA" sz="2400" dirty="0"/>
              <a:t>epistemological level: </a:t>
            </a:r>
            <a:r>
              <a:rPr lang="en-CA" sz="2400" dirty="0" smtClean="0"/>
              <a:t>there </a:t>
            </a:r>
            <a:r>
              <a:rPr lang="en-CA" sz="2400" dirty="0"/>
              <a:t>can be no formula or recipe, however complex, for ruling out unreliable inductions</a:t>
            </a:r>
            <a:r>
              <a:rPr lang="en-CA" sz="2400" dirty="0" smtClean="0"/>
              <a:t>.</a:t>
            </a:r>
          </a:p>
          <a:p>
            <a:pPr lvl="1"/>
            <a:r>
              <a:rPr lang="en-CA" sz="2400" dirty="0" smtClean="0"/>
              <a:t>At the </a:t>
            </a:r>
            <a:r>
              <a:rPr lang="en-CA" sz="2400" dirty="0" err="1" smtClean="0"/>
              <a:t>metaphyisical</a:t>
            </a:r>
            <a:r>
              <a:rPr lang="en-CA" sz="2400" dirty="0"/>
              <a:t> level: there is no objective difference between reliable and unreliable </a:t>
            </a:r>
            <a:r>
              <a:rPr lang="en-CA" sz="2400" dirty="0" smtClean="0"/>
              <a:t>inductions. </a:t>
            </a:r>
          </a:p>
          <a:p>
            <a:pPr>
              <a:buFont typeface="Wingdings" panose="05000000000000000000" pitchFamily="2" charset="2"/>
              <a:buChar char="Ø"/>
            </a:pPr>
            <a:r>
              <a:rPr lang="en-CA" sz="2400" dirty="0" smtClean="0"/>
              <a:t>The insolubility at the metaphysical level is disturbing and counter-intuitive. It is explained by the fact that Hume took too restrictive a definition of induction (</a:t>
            </a:r>
            <a:r>
              <a:rPr lang="en-CA" sz="2400" i="1" dirty="0"/>
              <a:t>enumerative </a:t>
            </a:r>
            <a:r>
              <a:rPr lang="en-CA" sz="2400" i="1" dirty="0" smtClean="0"/>
              <a:t>induction)</a:t>
            </a:r>
            <a:endParaRPr lang="en-CA" sz="2400" dirty="0"/>
          </a:p>
        </p:txBody>
      </p:sp>
    </p:spTree>
    <p:extLst>
      <p:ext uri="{BB962C8B-B14F-4D97-AF65-F5344CB8AC3E}">
        <p14:creationId xmlns:p14="http://schemas.microsoft.com/office/powerpoint/2010/main" val="37893513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Popper (~1959)'s </a:t>
            </a:r>
            <a:r>
              <a:rPr lang="en-CA" dirty="0"/>
              <a:t>views on induction</a:t>
            </a:r>
          </a:p>
        </p:txBody>
      </p:sp>
      <p:sp>
        <p:nvSpPr>
          <p:cNvPr id="3" name="Content Placeholder 2"/>
          <p:cNvSpPr>
            <a:spLocks noGrp="1"/>
          </p:cNvSpPr>
          <p:nvPr>
            <p:ph idx="1"/>
          </p:nvPr>
        </p:nvSpPr>
        <p:spPr/>
        <p:txBody>
          <a:bodyPr>
            <a:normAutofit fontScale="85000" lnSpcReduction="10000"/>
          </a:bodyPr>
          <a:lstStyle/>
          <a:p>
            <a:pPr marL="0" indent="0">
              <a:buNone/>
            </a:pPr>
            <a:r>
              <a:rPr lang="en-CA" dirty="0" smtClean="0"/>
              <a:t>A theory </a:t>
            </a:r>
            <a:r>
              <a:rPr lang="en-CA" dirty="0"/>
              <a:t>of induction is superfluous. It has no function in a logic of science. </a:t>
            </a:r>
          </a:p>
          <a:p>
            <a:pPr marL="0" indent="0">
              <a:buNone/>
            </a:pPr>
            <a:endParaRPr lang="en-CA" dirty="0" smtClean="0"/>
          </a:p>
          <a:p>
            <a:pPr marL="0" indent="0">
              <a:buNone/>
            </a:pPr>
            <a:r>
              <a:rPr lang="en-CA" dirty="0" smtClean="0"/>
              <a:t>The </a:t>
            </a:r>
            <a:r>
              <a:rPr lang="en-CA" dirty="0"/>
              <a:t>best we can say of a hypothesis is that up to now it has been able to show its worth, and that it has been more successful than other hypotheses although, in principle, it can never be justified, verified, or even shown to be probable. This appraisal of the hypothesis relies solely upon deductive consequences (predictions) which may be drawn from the hypothesis: There is no need even to mention </a:t>
            </a:r>
            <a:r>
              <a:rPr lang="en-CA" i="1" dirty="0"/>
              <a:t>“induction”</a:t>
            </a:r>
            <a:r>
              <a:rPr lang="en-CA" dirty="0"/>
              <a:t>. </a:t>
            </a:r>
          </a:p>
          <a:p>
            <a:endParaRPr lang="en-CA" dirty="0"/>
          </a:p>
        </p:txBody>
      </p:sp>
    </p:spTree>
    <p:extLst>
      <p:ext uri="{BB962C8B-B14F-4D97-AF65-F5344CB8AC3E}">
        <p14:creationId xmlns:p14="http://schemas.microsoft.com/office/powerpoint/2010/main" val="15780058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Probability and Induction I</a:t>
            </a:r>
            <a:endParaRPr lang="en-CA" dirty="0"/>
          </a:p>
        </p:txBody>
      </p:sp>
      <p:sp>
        <p:nvSpPr>
          <p:cNvPr id="3" name="Content Placeholder 2"/>
          <p:cNvSpPr>
            <a:spLocks noGrp="1"/>
          </p:cNvSpPr>
          <p:nvPr>
            <p:ph idx="1"/>
          </p:nvPr>
        </p:nvSpPr>
        <p:spPr/>
        <p:txBody>
          <a:bodyPr>
            <a:normAutofit fontScale="92500"/>
          </a:bodyPr>
          <a:lstStyle/>
          <a:p>
            <a:pPr marL="0" indent="0">
              <a:buNone/>
            </a:pPr>
            <a:r>
              <a:rPr lang="en-CA" b="1" u="sng" dirty="0" err="1" smtClean="0"/>
              <a:t>Carnap</a:t>
            </a:r>
            <a:r>
              <a:rPr lang="en-CA" b="1" u="sng" dirty="0" smtClean="0"/>
              <a:t> (~1952) ’s inductive logic</a:t>
            </a:r>
          </a:p>
          <a:p>
            <a:pPr lvl="1"/>
            <a:r>
              <a:rPr lang="en-CA" dirty="0"/>
              <a:t>Probability in </a:t>
            </a:r>
            <a:r>
              <a:rPr lang="en-CA" dirty="0" err="1"/>
              <a:t>Carnap's</a:t>
            </a:r>
            <a:r>
              <a:rPr lang="en-CA" dirty="0"/>
              <a:t> theory is a metalinguistic </a:t>
            </a:r>
            <a:r>
              <a:rPr lang="en-CA" dirty="0" smtClean="0"/>
              <a:t>operator. </a:t>
            </a:r>
            <a:r>
              <a:rPr lang="en-CA" dirty="0"/>
              <a:t>In this context the problem of induction is to choose or to design a language appropriate to a given situation and to define a probability on this language that properly codifies inductive inference</a:t>
            </a:r>
            <a:r>
              <a:rPr lang="en-CA" dirty="0" smtClean="0"/>
              <a:t>.</a:t>
            </a:r>
          </a:p>
          <a:p>
            <a:pPr lvl="1"/>
            <a:r>
              <a:rPr lang="en-CA" dirty="0" smtClean="0"/>
              <a:t>He came up with a taxonomy </a:t>
            </a:r>
            <a:r>
              <a:rPr lang="en-CA" dirty="0"/>
              <a:t>of the varieties of inductive </a:t>
            </a:r>
            <a:r>
              <a:rPr lang="en-CA" dirty="0" smtClean="0"/>
              <a:t>inference:  </a:t>
            </a:r>
          </a:p>
          <a:p>
            <a:pPr lvl="1"/>
            <a:r>
              <a:rPr lang="en-CA" i="1" dirty="0"/>
              <a:t>Direct inference</a:t>
            </a:r>
            <a:r>
              <a:rPr lang="en-CA" dirty="0"/>
              <a:t> </a:t>
            </a:r>
            <a:r>
              <a:rPr lang="en-CA" dirty="0" smtClean="0"/>
              <a:t>, </a:t>
            </a:r>
            <a:r>
              <a:rPr lang="en-CA" i="1" dirty="0"/>
              <a:t>Predictive inference</a:t>
            </a:r>
            <a:r>
              <a:rPr lang="en-CA" dirty="0"/>
              <a:t> </a:t>
            </a:r>
            <a:r>
              <a:rPr lang="en-CA" dirty="0" smtClean="0"/>
              <a:t>, </a:t>
            </a:r>
            <a:r>
              <a:rPr lang="en-CA" i="1" dirty="0"/>
              <a:t>Inference by analogy</a:t>
            </a:r>
            <a:r>
              <a:rPr lang="en-CA" dirty="0"/>
              <a:t> </a:t>
            </a:r>
            <a:r>
              <a:rPr lang="en-CA" dirty="0" smtClean="0"/>
              <a:t>, </a:t>
            </a:r>
            <a:r>
              <a:rPr lang="en-CA" i="1" dirty="0"/>
              <a:t>Inverse inference, Universal </a:t>
            </a:r>
            <a:r>
              <a:rPr lang="en-CA" i="1" dirty="0" smtClean="0"/>
              <a:t>inference.</a:t>
            </a:r>
            <a:endParaRPr lang="en-CA" dirty="0" smtClean="0"/>
          </a:p>
        </p:txBody>
      </p:sp>
    </p:spTree>
    <p:extLst>
      <p:ext uri="{BB962C8B-B14F-4D97-AF65-F5344CB8AC3E}">
        <p14:creationId xmlns:p14="http://schemas.microsoft.com/office/powerpoint/2010/main" val="23963290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A9BA87"/>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667</TotalTime>
  <Words>1660</Words>
  <Application>Microsoft Office PowerPoint</Application>
  <PresentationFormat>On-screen Show (4:3)</PresentationFormat>
  <Paragraphs>71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Philosophical Roots of Machine Learning</vt:lpstr>
      <vt:lpstr>What is Induction?</vt:lpstr>
      <vt:lpstr>Deduction versus Induction I (examples)</vt:lpstr>
      <vt:lpstr>Deduction versus Induction II</vt:lpstr>
      <vt:lpstr>Hume’s Skepticism</vt:lpstr>
      <vt:lpstr>Hume and Mill</vt:lpstr>
      <vt:lpstr>Epistemology vs Metaphysics</vt:lpstr>
      <vt:lpstr>Popper (~1959)'s views on induction</vt:lpstr>
      <vt:lpstr>Probability and Induction I</vt:lpstr>
      <vt:lpstr>Carnap’s Taxonomy I</vt:lpstr>
      <vt:lpstr>Carnap’s Taxonomy II</vt:lpstr>
      <vt:lpstr>Probability and Induction II</vt:lpstr>
      <vt:lpstr>Reichenbach’s Taxonomy</vt:lpstr>
      <vt:lpstr>Subjectivism and Bayesian Induction</vt:lpstr>
      <vt:lpstr>Bayesian Induction</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Philosophical Roots of Machine Learning</dc:title>
  <dc:creator>mcadieux</dc:creator>
  <cp:lastModifiedBy>mcadieux</cp:lastModifiedBy>
  <cp:revision>17</cp:revision>
  <dcterms:created xsi:type="dcterms:W3CDTF">2014-06-18T00:24:12Z</dcterms:created>
  <dcterms:modified xsi:type="dcterms:W3CDTF">2014-06-30T17:02:48Z</dcterms:modified>
</cp:coreProperties>
</file>