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658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292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284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107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517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856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745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83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54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735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635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0EECF-1EE1-4E82-83F2-B2950E32D388}" type="datetimeFigureOut">
              <a:rPr lang="en-CA" smtClean="0"/>
              <a:t>05/03/2015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D1A49-BF29-486A-A17C-4DB47686067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538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Dempster</a:t>
            </a:r>
            <a:r>
              <a:rPr lang="en-CA" dirty="0" smtClean="0"/>
              <a:t>-Shafer Theory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From </a:t>
            </a:r>
          </a:p>
          <a:p>
            <a:r>
              <a:rPr lang="en-CA" dirty="0" smtClean="0"/>
              <a:t>https://www.amia.org/staff/eshortliffe/Buchanan-Shortliffe-1984/Chapter-13.pdf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8451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Example of </a:t>
            </a:r>
            <a:r>
              <a:rPr lang="en-CA" dirty="0" err="1"/>
              <a:t>Dempster’s</a:t>
            </a:r>
            <a:r>
              <a:rPr lang="en-CA" dirty="0"/>
              <a:t> Combination </a:t>
            </a:r>
            <a:r>
              <a:rPr lang="en-CA" dirty="0" smtClean="0"/>
              <a:t>Rule (cont’d)</a:t>
            </a:r>
            <a:endParaRPr lang="en-CA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229600" cy="2800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4869160"/>
            <a:ext cx="90582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871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Additional example of </a:t>
            </a:r>
            <a:r>
              <a:rPr lang="en-CA" dirty="0" err="1" smtClean="0"/>
              <a:t>Dempster’s</a:t>
            </a:r>
            <a:r>
              <a:rPr lang="en-CA" dirty="0" smtClean="0"/>
              <a:t> combination rule</a:t>
            </a:r>
            <a:endParaRPr lang="en-CA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229600" cy="2774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597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Additional example (cont’d)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" y="1700808"/>
            <a:ext cx="8229600" cy="3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226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Belief Intervals</a:t>
            </a:r>
            <a:endParaRPr lang="en-CA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5056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56" y="2492896"/>
            <a:ext cx="8908107" cy="302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53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8229600" cy="972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9632" y="2060848"/>
            <a:ext cx="1847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640080" y="2614846"/>
            <a:ext cx="8081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One piece of evidence  considered by the physician might support the diagnosis</a:t>
            </a:r>
          </a:p>
          <a:p>
            <a:r>
              <a:rPr lang="en-CA" dirty="0"/>
              <a:t>o</a:t>
            </a:r>
            <a:r>
              <a:rPr lang="en-CA" dirty="0" smtClean="0"/>
              <a:t>f  </a:t>
            </a:r>
            <a:r>
              <a:rPr lang="en-CA" dirty="0" smtClean="0"/>
              <a:t>hepatitis or cirrhosis. </a:t>
            </a:r>
            <a:r>
              <a:rPr lang="en-CA" dirty="0" smtClean="0"/>
              <a:t>These two diagnostics combined is also called intrahepatic</a:t>
            </a:r>
          </a:p>
          <a:p>
            <a:r>
              <a:rPr lang="en-CA" dirty="0" err="1" smtClean="0"/>
              <a:t>Cholestatis</a:t>
            </a:r>
            <a:r>
              <a:rPr lang="en-CA" dirty="0" smtClean="0"/>
              <a:t>. </a:t>
            </a:r>
            <a:r>
              <a:rPr lang="en-CA" dirty="0" smtClean="0"/>
              <a:t>That </a:t>
            </a:r>
            <a:r>
              <a:rPr lang="en-CA" dirty="0" smtClean="0"/>
              <a:t>evidence will  cause the physician to allot a proportional</a:t>
            </a:r>
          </a:p>
          <a:p>
            <a:r>
              <a:rPr lang="en-CA" dirty="0"/>
              <a:t>a</a:t>
            </a:r>
            <a:r>
              <a:rPr lang="en-CA" dirty="0" smtClean="0"/>
              <a:t>mount </a:t>
            </a:r>
            <a:r>
              <a:rPr lang="en-CA" dirty="0" smtClean="0"/>
              <a:t>of belief to the diagnosis of hepatitis or </a:t>
            </a:r>
            <a:r>
              <a:rPr lang="en-CA" dirty="0" smtClean="0"/>
              <a:t>cirrhosis (or intrahepatic </a:t>
            </a:r>
            <a:r>
              <a:rPr lang="en-CA" dirty="0" err="1" smtClean="0"/>
              <a:t>Cholestatis</a:t>
            </a:r>
            <a:r>
              <a:rPr lang="en-CA" dirty="0" smtClean="0"/>
              <a:t>)</a:t>
            </a:r>
            <a:br>
              <a:rPr lang="en-CA" dirty="0" smtClean="0"/>
            </a:br>
            <a:r>
              <a:rPr lang="en-CA" dirty="0" smtClean="0"/>
              <a:t>.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  </a:t>
            </a:r>
            <a:endParaRPr lang="en-CA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33056"/>
            <a:ext cx="8634706" cy="1661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568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" y="4738861"/>
            <a:ext cx="9043885" cy="2119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-14028"/>
            <a:ext cx="715917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8879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951" y="83220"/>
            <a:ext cx="8229600" cy="1143000"/>
          </a:xfrm>
        </p:spPr>
        <p:txBody>
          <a:bodyPr/>
          <a:lstStyle/>
          <a:p>
            <a:r>
              <a:rPr lang="en-CA" dirty="0" smtClean="0"/>
              <a:t>Basic Probability Assignment</a:t>
            </a:r>
            <a:endParaRPr lang="en-C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33" y="998401"/>
            <a:ext cx="8352928" cy="67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18" y="1893136"/>
            <a:ext cx="8170943" cy="622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8352928" cy="66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66" y="3573016"/>
            <a:ext cx="8795530" cy="296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96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examples</a:t>
            </a:r>
            <a:endParaRPr lang="en-C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8865511" cy="2573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922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Belief Functions</a:t>
            </a:r>
            <a:endParaRPr lang="en-C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9298292" cy="323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08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Belief Functions cont’d</a:t>
            </a:r>
            <a:endParaRPr lang="en-C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" y="1268760"/>
            <a:ext cx="8959547" cy="367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3648" y="4653136"/>
            <a:ext cx="492057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In other words, in example 2, we have</a:t>
            </a:r>
          </a:p>
          <a:p>
            <a:r>
              <a:rPr lang="en-CA" sz="2400" dirty="0"/>
              <a:t>	</a:t>
            </a:r>
            <a:r>
              <a:rPr lang="en-CA" sz="2400" dirty="0" smtClean="0"/>
              <a:t>Bel({hep, </a:t>
            </a:r>
            <a:r>
              <a:rPr lang="en-CA" sz="2400" dirty="0" err="1" smtClean="0"/>
              <a:t>cirr</a:t>
            </a:r>
            <a:r>
              <a:rPr lang="en-CA" sz="2400" dirty="0" smtClean="0"/>
              <a:t>}) = .6</a:t>
            </a:r>
          </a:p>
          <a:p>
            <a:r>
              <a:rPr lang="en-CA" sz="2400" dirty="0"/>
              <a:t>	</a:t>
            </a:r>
            <a:r>
              <a:rPr lang="en-CA" sz="2400" dirty="0" smtClean="0"/>
              <a:t>Bel({</a:t>
            </a:r>
            <a:r>
              <a:rPr lang="en-CA" sz="2400" dirty="0" err="1" smtClean="0"/>
              <a:t>heb</a:t>
            </a:r>
            <a:r>
              <a:rPr lang="en-CA" sz="2400" dirty="0" smtClean="0"/>
              <a:t>, </a:t>
            </a:r>
            <a:r>
              <a:rPr lang="en-CA" sz="2400" dirty="0" err="1" smtClean="0"/>
              <a:t>cirr</a:t>
            </a:r>
            <a:r>
              <a:rPr lang="en-CA" sz="2400" dirty="0" smtClean="0"/>
              <a:t>, pan})= .6</a:t>
            </a:r>
          </a:p>
          <a:p>
            <a:r>
              <a:rPr lang="en-CA" sz="2400" dirty="0"/>
              <a:t>	</a:t>
            </a:r>
            <a:r>
              <a:rPr lang="en-CA" sz="2400" dirty="0" smtClean="0"/>
              <a:t>Bel({hep, </a:t>
            </a:r>
            <a:r>
              <a:rPr lang="en-CA" sz="2400" dirty="0" err="1" smtClean="0"/>
              <a:t>cirr</a:t>
            </a:r>
            <a:r>
              <a:rPr lang="en-CA" sz="2400" dirty="0" smtClean="0"/>
              <a:t>, gall})= .6</a:t>
            </a:r>
          </a:p>
          <a:p>
            <a:r>
              <a:rPr lang="en-CA" sz="2400" dirty="0"/>
              <a:t>	</a:t>
            </a:r>
            <a:r>
              <a:rPr lang="en-CA" sz="2400" dirty="0" smtClean="0"/>
              <a:t>Bel({hep, </a:t>
            </a:r>
            <a:r>
              <a:rPr lang="en-CA" sz="2400" dirty="0" err="1" smtClean="0"/>
              <a:t>cirr</a:t>
            </a:r>
            <a:r>
              <a:rPr lang="en-CA" sz="2400" dirty="0" smtClean="0"/>
              <a:t>, pan, gall})= 1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194057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Combination of Belief Functions</a:t>
            </a:r>
            <a:endParaRPr lang="en-C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29600" cy="108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05" y="2924945"/>
            <a:ext cx="8820472" cy="151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5085184"/>
            <a:ext cx="577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We illustrate  </a:t>
            </a:r>
            <a:r>
              <a:rPr lang="en-CA" dirty="0" err="1" smtClean="0"/>
              <a:t>Dempster’s</a:t>
            </a:r>
            <a:r>
              <a:rPr lang="en-CA" dirty="0" smtClean="0"/>
              <a:t> combination rule in two examples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631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321"/>
            <a:ext cx="8928992" cy="1138138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Example of </a:t>
            </a:r>
            <a:r>
              <a:rPr lang="en-CA" dirty="0" err="1" smtClean="0"/>
              <a:t>Dempster’s</a:t>
            </a:r>
            <a:r>
              <a:rPr lang="en-CA" dirty="0" smtClean="0"/>
              <a:t> Combination Rule</a:t>
            </a:r>
            <a:endParaRPr lang="en-C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229600" cy="379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88" y="4999364"/>
            <a:ext cx="8532440" cy="1858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848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A9BA8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117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Dempster-Shafer Theory</vt:lpstr>
      <vt:lpstr>Example</vt:lpstr>
      <vt:lpstr>PowerPoint Presentation</vt:lpstr>
      <vt:lpstr>Basic Probability Assignment</vt:lpstr>
      <vt:lpstr>More examples</vt:lpstr>
      <vt:lpstr>Belief Functions</vt:lpstr>
      <vt:lpstr>Belief Functions cont’d</vt:lpstr>
      <vt:lpstr>Combination of Belief Functions</vt:lpstr>
      <vt:lpstr>Example of Dempster’s Combination Rule</vt:lpstr>
      <vt:lpstr>Example of Dempster’s Combination Rule (cont’d)</vt:lpstr>
      <vt:lpstr>Additional example of Dempster’s combination rule</vt:lpstr>
      <vt:lpstr>Additional example (cont’d)</vt:lpstr>
      <vt:lpstr>Belief Intervals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Dempster-Shafer Theory</dc:title>
  <dc:creator>mcadieux</dc:creator>
  <cp:lastModifiedBy>mcadieux</cp:lastModifiedBy>
  <cp:revision>8</cp:revision>
  <dcterms:created xsi:type="dcterms:W3CDTF">2015-03-05T03:29:16Z</dcterms:created>
  <dcterms:modified xsi:type="dcterms:W3CDTF">2015-03-05T16:04:58Z</dcterms:modified>
</cp:coreProperties>
</file>