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83"/>
  </p:notesMasterIdLst>
  <p:handoutMasterIdLst>
    <p:handoutMasterId r:id="rId84"/>
  </p:handoutMasterIdLst>
  <p:sldIdLst>
    <p:sldId id="256" r:id="rId2"/>
    <p:sldId id="292" r:id="rId3"/>
    <p:sldId id="293" r:id="rId4"/>
    <p:sldId id="294" r:id="rId5"/>
    <p:sldId id="327" r:id="rId6"/>
    <p:sldId id="296" r:id="rId7"/>
    <p:sldId id="298" r:id="rId8"/>
    <p:sldId id="297" r:id="rId9"/>
    <p:sldId id="337" r:id="rId10"/>
    <p:sldId id="257" r:id="rId11"/>
    <p:sldId id="329" r:id="rId12"/>
    <p:sldId id="340" r:id="rId13"/>
    <p:sldId id="315" r:id="rId14"/>
    <p:sldId id="330" r:id="rId15"/>
    <p:sldId id="299" r:id="rId16"/>
    <p:sldId id="313" r:id="rId17"/>
    <p:sldId id="314" r:id="rId18"/>
    <p:sldId id="317" r:id="rId19"/>
    <p:sldId id="301" r:id="rId20"/>
    <p:sldId id="318" r:id="rId21"/>
    <p:sldId id="339" r:id="rId22"/>
    <p:sldId id="319" r:id="rId23"/>
    <p:sldId id="320" r:id="rId24"/>
    <p:sldId id="322" r:id="rId25"/>
    <p:sldId id="323" r:id="rId26"/>
    <p:sldId id="344" r:id="rId27"/>
    <p:sldId id="325" r:id="rId28"/>
    <p:sldId id="341" r:id="rId29"/>
    <p:sldId id="259" r:id="rId30"/>
    <p:sldId id="302" r:id="rId31"/>
    <p:sldId id="260" r:id="rId32"/>
    <p:sldId id="261" r:id="rId33"/>
    <p:sldId id="262" r:id="rId34"/>
    <p:sldId id="263" r:id="rId35"/>
    <p:sldId id="265" r:id="rId36"/>
    <p:sldId id="266" r:id="rId37"/>
    <p:sldId id="303" r:id="rId38"/>
    <p:sldId id="268" r:id="rId39"/>
    <p:sldId id="305" r:id="rId40"/>
    <p:sldId id="270" r:id="rId41"/>
    <p:sldId id="272" r:id="rId42"/>
    <p:sldId id="352" r:id="rId43"/>
    <p:sldId id="353" r:id="rId44"/>
    <p:sldId id="354" r:id="rId45"/>
    <p:sldId id="355" r:id="rId46"/>
    <p:sldId id="306" r:id="rId47"/>
    <p:sldId id="273" r:id="rId48"/>
    <p:sldId id="274" r:id="rId49"/>
    <p:sldId id="307" r:id="rId50"/>
    <p:sldId id="342" r:id="rId51"/>
    <p:sldId id="275" r:id="rId52"/>
    <p:sldId id="308" r:id="rId53"/>
    <p:sldId id="331" r:id="rId54"/>
    <p:sldId id="345" r:id="rId55"/>
    <p:sldId id="347" r:id="rId56"/>
    <p:sldId id="348" r:id="rId57"/>
    <p:sldId id="349" r:id="rId58"/>
    <p:sldId id="350" r:id="rId59"/>
    <p:sldId id="332" r:id="rId60"/>
    <p:sldId id="309" r:id="rId61"/>
    <p:sldId id="276" r:id="rId62"/>
    <p:sldId id="333" r:id="rId63"/>
    <p:sldId id="277" r:id="rId64"/>
    <p:sldId id="278" r:id="rId65"/>
    <p:sldId id="310" r:id="rId66"/>
    <p:sldId id="279" r:id="rId67"/>
    <p:sldId id="280" r:id="rId68"/>
    <p:sldId id="281" r:id="rId69"/>
    <p:sldId id="282" r:id="rId70"/>
    <p:sldId id="311" r:id="rId71"/>
    <p:sldId id="284" r:id="rId72"/>
    <p:sldId id="334" r:id="rId73"/>
    <p:sldId id="343" r:id="rId74"/>
    <p:sldId id="285" r:id="rId75"/>
    <p:sldId id="288" r:id="rId76"/>
    <p:sldId id="287" r:id="rId77"/>
    <p:sldId id="289" r:id="rId78"/>
    <p:sldId id="290" r:id="rId79"/>
    <p:sldId id="312" r:id="rId80"/>
    <p:sldId id="351" r:id="rId81"/>
    <p:sldId id="326" r:id="rId8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E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46" autoAdjust="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6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A" alt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CA" alt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A" alt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BB6F75-0F12-49D6-A7B5-FFFD1B7ED995}" type="slidenum">
              <a:rPr lang="fr-CA" altLang="en-US"/>
              <a:pPr/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1715288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A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CA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en-US" smtClean="0"/>
              <a:t>Click to edit Master text styles</a:t>
            </a:r>
          </a:p>
          <a:p>
            <a:pPr lvl="1"/>
            <a:r>
              <a:rPr lang="fr-CA" altLang="en-US" smtClean="0"/>
              <a:t>Second level</a:t>
            </a:r>
          </a:p>
          <a:p>
            <a:pPr lvl="2"/>
            <a:r>
              <a:rPr lang="fr-CA" altLang="en-US" smtClean="0"/>
              <a:t>Third level</a:t>
            </a:r>
          </a:p>
          <a:p>
            <a:pPr lvl="3"/>
            <a:r>
              <a:rPr lang="fr-CA" altLang="en-US" smtClean="0"/>
              <a:t>Fourth level</a:t>
            </a:r>
          </a:p>
          <a:p>
            <a:pPr lvl="4"/>
            <a:r>
              <a:rPr lang="fr-CA" alt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A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284EB3-6C01-4993-91C4-41F34B602882}" type="slidenum">
              <a:rPr lang="fr-CA" altLang="en-US"/>
              <a:pPr/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19795795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099" name="Arc 3"/>
          <p:cNvSpPr>
            <a:spLocks/>
          </p:cNvSpPr>
          <p:nvPr/>
        </p:nvSpPr>
        <p:spPr bwMode="auto">
          <a:xfrm>
            <a:off x="0" y="842963"/>
            <a:ext cx="1014413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381000"/>
            <a:ext cx="7847013" cy="1219200"/>
          </a:xfrm>
        </p:spPr>
        <p:txBody>
          <a:bodyPr anchor="b"/>
          <a:lstStyle>
            <a:lvl1pPr>
              <a:lnSpc>
                <a:spcPct val="80000"/>
              </a:lnSpc>
              <a:defRPr sz="3600"/>
            </a:lvl1pPr>
          </a:lstStyle>
          <a:p>
            <a:pPr lvl="0"/>
            <a:r>
              <a:rPr lang="fr-CA" altLang="en-US" noProof="0" smtClean="0"/>
              <a:t>Introduction aux SE</a:t>
            </a:r>
            <a:endParaRPr lang="en-US" altLang="en-US" noProof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2057400"/>
            <a:ext cx="7848600" cy="3657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 sz="2400" b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defRPr>
            </a:lvl1pPr>
          </a:lstStyle>
          <a:p>
            <a:pPr lvl="0"/>
            <a:r>
              <a:rPr lang="fr-CA" altLang="en-US" noProof="0" smtClean="0"/>
              <a:t>Chapitre 1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quarter" idx="2"/>
          </p:nvPr>
        </p:nvSpPr>
        <p:spPr>
          <a:xfrm>
            <a:off x="43434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fr-CA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CA" altLang="en-US"/>
              <a:t>Chap 11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204200" y="6400800"/>
            <a:ext cx="939800" cy="457200"/>
          </a:xfrm>
        </p:spPr>
        <p:txBody>
          <a:bodyPr/>
          <a:lstStyle>
            <a:lvl1pPr>
              <a:defRPr/>
            </a:lvl1pPr>
          </a:lstStyle>
          <a:p>
            <a:fld id="{D0136E21-44FD-46DA-AF47-DA92CCB814C4}" type="slidenum">
              <a:rPr lang="fr-CA" altLang="en-US"/>
              <a:pPr/>
              <a:t>‹#›</a:t>
            </a:fld>
            <a:endParaRPr lang="fr-CA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altLang="en-US"/>
              <a:t>Chap 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762B80-F344-4467-B6E5-9559D786B0D1}" type="slidenum">
              <a:rPr lang="fr-CA" altLang="en-US"/>
              <a:pPr/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222926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25438"/>
            <a:ext cx="2000250" cy="57356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325438"/>
            <a:ext cx="5848350" cy="57356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altLang="en-US"/>
              <a:t>Chap 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9C61AD-EFA1-4CD1-8371-6EADDE533EA7}" type="slidenum">
              <a:rPr lang="fr-CA" altLang="en-US"/>
              <a:pPr/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2860482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288" y="325438"/>
            <a:ext cx="7885112" cy="962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3867150" cy="4765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3950" y="1295400"/>
            <a:ext cx="3867150" cy="4765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814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fr-C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838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CA" altLang="en-US"/>
              <a:t>Chap 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01063" y="6400800"/>
            <a:ext cx="642937" cy="457200"/>
          </a:xfrm>
        </p:spPr>
        <p:txBody>
          <a:bodyPr/>
          <a:lstStyle>
            <a:lvl1pPr>
              <a:defRPr/>
            </a:lvl1pPr>
          </a:lstStyle>
          <a:p>
            <a:fld id="{16300CFB-5B00-49AD-B996-892B8EBBBDF7}" type="slidenum">
              <a:rPr lang="fr-CA" altLang="en-US"/>
              <a:pPr/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22627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288" y="325438"/>
            <a:ext cx="7885112" cy="962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7886700" cy="23066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3754438"/>
            <a:ext cx="7886700" cy="23066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814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fr-C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838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CA" altLang="en-US"/>
              <a:t>Chap 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01063" y="6400800"/>
            <a:ext cx="642937" cy="457200"/>
          </a:xfrm>
        </p:spPr>
        <p:txBody>
          <a:bodyPr/>
          <a:lstStyle>
            <a:lvl1pPr>
              <a:defRPr/>
            </a:lvl1pPr>
          </a:lstStyle>
          <a:p>
            <a:fld id="{371DB869-F986-44FB-B8EB-9594EA5F9840}" type="slidenum">
              <a:rPr lang="fr-CA" altLang="en-US"/>
              <a:pPr/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3154926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altLang="en-US"/>
              <a:t>Chap 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8D6DE-333A-46F5-B17C-352F426934BA}" type="slidenum">
              <a:rPr lang="fr-CA" altLang="en-US"/>
              <a:pPr/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388613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altLang="en-US"/>
              <a:t>Chap 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6E8B2-992B-476A-9A24-69BFAEB0D077}" type="slidenum">
              <a:rPr lang="fr-CA" altLang="en-US"/>
              <a:pPr/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2182529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3867150" cy="4765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3950" y="1295400"/>
            <a:ext cx="3867150" cy="4765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altLang="en-US"/>
              <a:t>Chap 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D3258-A949-4199-AF44-2A9857F78113}" type="slidenum">
              <a:rPr lang="fr-CA" altLang="en-US"/>
              <a:pPr/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278011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altLang="en-US"/>
              <a:t>Chap 11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307DE-8610-437E-859A-89BAB79C04B2}" type="slidenum">
              <a:rPr lang="fr-CA" altLang="en-US"/>
              <a:pPr/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422372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B6E66A-23EE-4C46-ACAB-72ABC84C8433}" type="slidenum">
              <a:rPr lang="fr-CA" altLang="en-US"/>
              <a:pPr/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106373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altLang="en-US"/>
              <a:t>Chap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06F822-FE60-46DD-8D41-0D4C742FAD19}" type="slidenum">
              <a:rPr lang="fr-CA" altLang="en-US"/>
              <a:pPr/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3601207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altLang="en-US"/>
              <a:t>Chap 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80DD4-CE93-44E9-B488-69DA8B6AB6EE}" type="slidenum">
              <a:rPr lang="fr-CA" altLang="en-US"/>
              <a:pPr/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1588156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altLang="en-US"/>
              <a:t>Chap 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E6936-E1B1-419F-A0CA-A1EA2D4282C2}" type="slidenum">
              <a:rPr lang="fr-CA" altLang="en-US"/>
              <a:pPr/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1113589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rc 2"/>
          <p:cNvSpPr>
            <a:spLocks/>
          </p:cNvSpPr>
          <p:nvPr/>
        </p:nvSpPr>
        <p:spPr bwMode="auto">
          <a:xfrm>
            <a:off x="0" y="842963"/>
            <a:ext cx="1025525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295400"/>
            <a:ext cx="7886700" cy="476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en-US" smtClean="0"/>
              <a:t>Click to edit Master text styles</a:t>
            </a:r>
          </a:p>
          <a:p>
            <a:pPr lvl="1"/>
            <a:r>
              <a:rPr lang="fr-CA" altLang="en-US" smtClean="0"/>
              <a:t>Second Level</a:t>
            </a:r>
          </a:p>
          <a:p>
            <a:pPr lvl="2"/>
            <a:r>
              <a:rPr lang="fr-CA" altLang="en-US" smtClean="0"/>
              <a:t>Third Level</a:t>
            </a:r>
          </a:p>
          <a:p>
            <a:pPr lvl="3"/>
            <a:r>
              <a:rPr lang="fr-CA" altLang="en-US" smtClean="0"/>
              <a:t>Fourth Level</a:t>
            </a:r>
          </a:p>
          <a:p>
            <a:pPr lvl="4"/>
            <a:r>
              <a:rPr lang="fr-CA" altLang="en-US" smtClean="0"/>
              <a:t>Fifth Level</a:t>
            </a:r>
            <a:endParaRPr lang="en-US" altLang="en-US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1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endParaRPr lang="fr-CA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400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r>
              <a:rPr lang="fr-CA" altLang="en-US"/>
              <a:t>Chap 11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01063" y="6400800"/>
            <a:ext cx="642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fld id="{F1DD5075-1ED1-49A6-B870-E4935F565F85}" type="slidenum">
              <a:rPr lang="fr-CA" altLang="en-US"/>
              <a:pPr/>
              <a:t>‹#›</a:t>
            </a:fld>
            <a:endParaRPr lang="fr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 dt="0"/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n"/>
        <a:defRPr kumimoji="1" sz="2800" b="1">
          <a:solidFill>
            <a:srgbClr val="0066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2600">
          <a:solidFill>
            <a:srgbClr val="0066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F"/>
        <a:defRPr kumimoji="1" sz="2400">
          <a:solidFill>
            <a:srgbClr val="0066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rgbClr val="0066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2AD7A5F-215D-463E-A1DC-59AA63086046}" type="slidenum">
              <a:rPr lang="fr-CA" altLang="en-US"/>
              <a:pPr/>
              <a:t>1</a:t>
            </a:fld>
            <a:endParaRPr lang="fr-CA" alt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CA" altLang="en-US"/>
              <a:t>Module 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altLang="en-US"/>
              <a:t>Systèmes de fichiers – Chapitres </a:t>
            </a:r>
            <a:r>
              <a:rPr lang="fr-CA" altLang="en-US" smtClean="0"/>
              <a:t>11 </a:t>
            </a:r>
            <a:r>
              <a:rPr lang="fr-CA" altLang="en-US"/>
              <a:t>et </a:t>
            </a:r>
            <a:r>
              <a:rPr lang="fr-CA" altLang="en-US" smtClean="0"/>
              <a:t>12 </a:t>
            </a:r>
            <a:r>
              <a:rPr lang="fr-CA" altLang="en-US"/>
              <a:t>(</a:t>
            </a:r>
            <a:r>
              <a:rPr lang="fr-CA" altLang="en-US" dirty="0" err="1"/>
              <a:t>Silberchatz</a:t>
            </a:r>
            <a:r>
              <a:rPr lang="fr-CA" altLang="en-US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4C68-EDD0-4301-9926-8EFDBABCCB29}" type="slidenum">
              <a:rPr lang="fr-CA" altLang="en-US"/>
              <a:pPr/>
              <a:t>10</a:t>
            </a:fld>
            <a:endParaRPr lang="fr-CA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Types de fichiers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50" t="1616" r="15665" b="998"/>
          <a:stretch>
            <a:fillRect/>
          </a:stretch>
        </p:blipFill>
        <p:spPr bwMode="auto">
          <a:xfrm>
            <a:off x="0" y="990600"/>
            <a:ext cx="9144000" cy="5867400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88DA-4FA9-47ED-9BB2-7EE93D633FAF}" type="slidenum">
              <a:rPr lang="fr-CA" altLang="en-US"/>
              <a:pPr/>
              <a:t>11</a:t>
            </a:fld>
            <a:endParaRPr lang="fr-CA" altLang="en-US"/>
          </a:p>
        </p:txBody>
      </p:sp>
      <p:sp>
        <p:nvSpPr>
          <p:cNvPr id="91138" name="Rectangle 1026"/>
          <p:cNvSpPr>
            <a:spLocks noChangeArrowheads="1"/>
          </p:cNvSpPr>
          <p:nvPr/>
        </p:nvSpPr>
        <p:spPr bwMode="auto">
          <a:xfrm>
            <a:off x="1066800" y="228600"/>
            <a:ext cx="788511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70000"/>
              </a:lnSpc>
            </a:pPr>
            <a:r>
              <a:rPr kumimoji="1" lang="fr-CA" alt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Structure logique des fichiers</a:t>
            </a:r>
          </a:p>
        </p:txBody>
      </p:sp>
      <p:sp>
        <p:nvSpPr>
          <p:cNvPr id="91139" name="Rectangle 1027"/>
          <p:cNvSpPr>
            <a:spLocks noChangeArrowheads="1"/>
          </p:cNvSpPr>
          <p:nvPr/>
        </p:nvSpPr>
        <p:spPr bwMode="auto">
          <a:xfrm>
            <a:off x="381000" y="762000"/>
            <a:ext cx="8763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Le type d’un fichier spécifie sa structure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200">
                <a:solidFill>
                  <a:srgbClr val="006666"/>
                </a:solidFill>
                <a:latin typeface="Arial" charset="0"/>
              </a:rPr>
              <a:t>Le SE peut alors supporter les différentes structures correspondant aux types de fichiers 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Cela complexifie le SE mais simplifie les applications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Généralement, un fichier est un ensemble d’</a:t>
            </a:r>
            <a:r>
              <a:rPr kumimoji="1" lang="fr-CA" altLang="en-US" b="1">
                <a:solidFill>
                  <a:srgbClr val="FF0000"/>
                </a:solidFill>
                <a:latin typeface="Arial" charset="0"/>
              </a:rPr>
              <a:t>enregistrements</a:t>
            </a: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 (records)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200">
                <a:solidFill>
                  <a:srgbClr val="006666"/>
                </a:solidFill>
                <a:latin typeface="Arial" charset="0"/>
              </a:rPr>
              <a:t>Chaque enregistrement est constitué d’un ensemble de </a:t>
            </a:r>
            <a:r>
              <a:rPr kumimoji="1" lang="fr-CA" altLang="en-US" sz="2200">
                <a:solidFill>
                  <a:srgbClr val="FF0000"/>
                </a:solidFill>
                <a:latin typeface="Arial" charset="0"/>
              </a:rPr>
              <a:t>champs</a:t>
            </a:r>
            <a:r>
              <a:rPr kumimoji="1" lang="fr-CA" altLang="en-US" sz="2200">
                <a:solidFill>
                  <a:srgbClr val="006666"/>
                </a:solidFill>
                <a:latin typeface="Arial" charset="0"/>
              </a:rPr>
              <a:t> (fields)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Un champ peut être numérique ou chaîne de chars.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200">
                <a:solidFill>
                  <a:srgbClr val="006666"/>
                </a:solidFill>
                <a:latin typeface="Arial" charset="0"/>
              </a:rPr>
              <a:t>Les enregistrements sont de longueur fixe ou variable (tout dépendant du type du fichier)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Mais pour Unix, MS-DOS et autres, un fichier est simplement une suite d’octets « byte stream »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200">
                <a:solidFill>
                  <a:srgbClr val="006666"/>
                </a:solidFill>
                <a:latin typeface="Arial" charset="0"/>
              </a:rPr>
              <a:t>Donc ici, 1 enregistrement = 1 octet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200">
                <a:solidFill>
                  <a:srgbClr val="006666"/>
                </a:solidFill>
                <a:latin typeface="Arial" charset="0"/>
              </a:rPr>
              <a:t>C’est l’application qui interprète le contenu et spécifie une structure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200">
                <a:solidFill>
                  <a:srgbClr val="006666"/>
                </a:solidFill>
                <a:latin typeface="Arial" charset="0"/>
              </a:rPr>
              <a:t>Plus versatile mais plus de travail pour le programmeur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EEB1-DCB5-441B-BF48-F1C24C03B6FD}" type="slidenum">
              <a:rPr lang="fr-CA" altLang="en-US"/>
              <a:pPr/>
              <a:t>12</a:t>
            </a:fld>
            <a:endParaRPr lang="fr-CA" alt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905000"/>
            <a:ext cx="7885113" cy="962025"/>
          </a:xfrm>
        </p:spPr>
        <p:txBody>
          <a:bodyPr/>
          <a:lstStyle/>
          <a:p>
            <a:r>
              <a:rPr lang="fr-CA" altLang="en-US" sz="4000"/>
              <a:t>Méthodes d’accès</a:t>
            </a:r>
          </a:p>
        </p:txBody>
      </p:sp>
      <p:sp>
        <p:nvSpPr>
          <p:cNvPr id="108547" name="Text Box 3"/>
          <p:cNvSpPr txBox="1">
            <a:spLocks noChangeArrowheads="1"/>
          </p:cNvSpPr>
          <p:nvPr/>
        </p:nvSpPr>
        <p:spPr bwMode="auto">
          <a:xfrm>
            <a:off x="1752600" y="3429000"/>
            <a:ext cx="3197225" cy="222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fr-CA" altLang="en-US" sz="2400" b="1">
                <a:solidFill>
                  <a:srgbClr val="006666"/>
                </a:solidFill>
                <a:latin typeface="Arial" charset="0"/>
              </a:rPr>
              <a:t>Séquentielle</a:t>
            </a:r>
          </a:p>
          <a:p>
            <a:r>
              <a:rPr kumimoji="1" lang="fr-CA" altLang="en-US" sz="2400" b="1">
                <a:solidFill>
                  <a:srgbClr val="006666"/>
                </a:solidFill>
                <a:latin typeface="Arial" charset="0"/>
              </a:rPr>
              <a:t>Indexée Séquentielle</a:t>
            </a:r>
          </a:p>
          <a:p>
            <a:r>
              <a:rPr kumimoji="1" lang="fr-CA" altLang="en-US" sz="2400" b="1">
                <a:solidFill>
                  <a:srgbClr val="006666"/>
                </a:solidFill>
                <a:latin typeface="Arial" charset="0"/>
              </a:rPr>
              <a:t>Indexée</a:t>
            </a:r>
          </a:p>
          <a:p>
            <a:r>
              <a:rPr kumimoji="1" lang="fr-CA" altLang="en-US" sz="2400" b="1">
                <a:solidFill>
                  <a:srgbClr val="006666"/>
                </a:solidFill>
                <a:latin typeface="Arial" charset="0"/>
              </a:rPr>
              <a:t>Directe</a:t>
            </a:r>
          </a:p>
          <a:p>
            <a:endParaRPr kumimoji="1" lang="fr-CA" altLang="en-US" sz="2400" b="1">
              <a:solidFill>
                <a:srgbClr val="006666"/>
              </a:solidFill>
              <a:latin typeface="Arial" charset="0"/>
            </a:endParaRPr>
          </a:p>
          <a:p>
            <a:endParaRPr lang="fr-CA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53886-ABBA-4794-9A5D-76181FB9905A}" type="slidenum">
              <a:rPr lang="fr-CA" altLang="en-US"/>
              <a:pPr/>
              <a:t>13</a:t>
            </a:fld>
            <a:endParaRPr lang="fr-CA" alt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Méthodes d’accès: 4 de base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/>
              <a:t>Séquentiel (rubans ou disques): lecture ou écriture des enregistrements dans un ordre fixe</a:t>
            </a:r>
          </a:p>
          <a:p>
            <a:r>
              <a:rPr lang="fr-CA" altLang="en-US" sz="2400"/>
              <a:t>Indexé séquentiel (disques): accès séquentiel ou accès direct (aléatoire) par l’utilisation d’index</a:t>
            </a:r>
          </a:p>
          <a:p>
            <a:r>
              <a:rPr lang="fr-CA" altLang="en-US" sz="2400"/>
              <a:t>Indexée: multiplicité d’index selon les besoins, accès direct par l’index</a:t>
            </a:r>
          </a:p>
          <a:p>
            <a:r>
              <a:rPr lang="fr-CA" altLang="en-US" sz="2400"/>
              <a:t>Direct ou hachée: accès direct à travers tableau d’hachage</a:t>
            </a:r>
          </a:p>
          <a:p>
            <a:r>
              <a:rPr lang="fr-CA" altLang="en-US" sz="2400">
                <a:solidFill>
                  <a:srgbClr val="E40000"/>
                </a:solidFill>
              </a:rPr>
              <a:t>Pas tous les SE supportent les méthodes d’accès</a:t>
            </a:r>
          </a:p>
          <a:p>
            <a:pPr lvl="1"/>
            <a:r>
              <a:rPr lang="fr-CA" altLang="en-US" sz="2200">
                <a:solidFill>
                  <a:srgbClr val="E40000"/>
                </a:solidFill>
              </a:rPr>
              <a:t>Quand le SE ne les supporte pas, c’est à l’application de les supporter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D4756-194A-403E-8022-9028DF5EF2E8}" type="slidenum">
              <a:rPr lang="fr-CA" altLang="en-US"/>
              <a:pPr/>
              <a:t>14</a:t>
            </a:fld>
            <a:endParaRPr lang="fr-CA" altLang="en-US"/>
          </a:p>
        </p:txBody>
      </p:sp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70000"/>
              </a:lnSpc>
            </a:pPr>
            <a:r>
              <a:rPr kumimoji="1" lang="fr-CA" alt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Méthodes d’accès aux fichiers</a:t>
            </a:r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989013" y="1330325"/>
            <a:ext cx="7926387" cy="529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000" b="1">
                <a:solidFill>
                  <a:srgbClr val="006666"/>
                </a:solidFill>
                <a:latin typeface="Arial" charset="0"/>
              </a:rPr>
              <a:t>La structure logique d’un fichier détermine sa méthode d’accès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000" b="1">
                <a:solidFill>
                  <a:srgbClr val="006666"/>
                </a:solidFill>
                <a:latin typeface="Arial" charset="0"/>
              </a:rPr>
              <a:t>Les SE sur les « mainframe » fournissent généralement plusieurs méthodes d’accès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Car ils supportent plusieurs types de fichiers 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000" b="1">
                <a:solidFill>
                  <a:srgbClr val="006666"/>
                </a:solidFill>
                <a:latin typeface="Arial" charset="0"/>
              </a:rPr>
              <a:t>Plusieurs SE modernes (Unix, Linux, MS-DOS…) fournissent une seule méthode d’accès (séquentielle) car les fichiers sont tous du même type (ex: séquence d’octets)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Mais leur méthode d’allocation de fichiers (voir + loin) permet habituellement aux applications d’accéder aux fichiers de différentes manières 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000" b="1">
                <a:solidFill>
                  <a:srgbClr val="006666"/>
                </a:solidFill>
                <a:latin typeface="Arial" charset="0"/>
              </a:rPr>
              <a:t>Ex: les systèmes de gestions de bases de données (DBMS) requièrent des méthodes d’accès plus efficaces que juste séquentielle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Un DBMS sur un « mainframe » peut utiliser une structure fournie par le SE pour accès efficace aux enregistrements.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Un DBMS sur un SE qui ne fournit qu’un accès séquentiel doit donc « ajouter » une structure aux fichiers de bases de données pour accès directs plus rapides.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817CB-6425-4629-95D4-3025C8B94487}" type="slidenum">
              <a:rPr lang="fr-CA" altLang="en-US"/>
              <a:pPr/>
              <a:t>15</a:t>
            </a:fld>
            <a:endParaRPr lang="fr-CA" alt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Fichiers à accès séquentiel </a:t>
            </a:r>
            <a:r>
              <a:rPr lang="fr-CA" altLang="en-US" sz="2400"/>
              <a:t>(archétype: rubans)</a:t>
            </a:r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8" t="32547" r="2740" b="34142"/>
          <a:stretch>
            <a:fillRect/>
          </a:stretch>
        </p:blipFill>
        <p:spPr bwMode="auto">
          <a:xfrm>
            <a:off x="685800" y="1447800"/>
            <a:ext cx="7570788" cy="200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5306" name="Group 10"/>
          <p:cNvGrpSpPr>
            <a:grpSpLocks/>
          </p:cNvGrpSpPr>
          <p:nvPr/>
        </p:nvGrpSpPr>
        <p:grpSpPr bwMode="auto">
          <a:xfrm>
            <a:off x="1066800" y="4876800"/>
            <a:ext cx="3200400" cy="609600"/>
            <a:chOff x="672" y="3072"/>
            <a:chExt cx="2016" cy="384"/>
          </a:xfrm>
        </p:grpSpPr>
        <p:sp>
          <p:nvSpPr>
            <p:cNvPr id="55300" name="Rectangle 4"/>
            <p:cNvSpPr>
              <a:spLocks noChangeArrowheads="1"/>
            </p:cNvSpPr>
            <p:nvPr/>
          </p:nvSpPr>
          <p:spPr bwMode="auto">
            <a:xfrm>
              <a:off x="672" y="3072"/>
              <a:ext cx="2016" cy="384"/>
            </a:xfrm>
            <a:prstGeom prst="rect">
              <a:avLst/>
            </a:prstGeom>
            <a:solidFill>
              <a:schemeClr val="accent1"/>
            </a:solidFill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5301" name="Line 5"/>
            <p:cNvSpPr>
              <a:spLocks noChangeShapeType="1"/>
            </p:cNvSpPr>
            <p:nvPr/>
          </p:nvSpPr>
          <p:spPr bwMode="auto">
            <a:xfrm>
              <a:off x="1104" y="3072"/>
              <a:ext cx="0" cy="384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5302" name="Line 6"/>
            <p:cNvSpPr>
              <a:spLocks noChangeShapeType="1"/>
            </p:cNvSpPr>
            <p:nvPr/>
          </p:nvSpPr>
          <p:spPr bwMode="auto">
            <a:xfrm>
              <a:off x="1488" y="3072"/>
              <a:ext cx="0" cy="384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5303" name="Line 7"/>
            <p:cNvSpPr>
              <a:spLocks noChangeShapeType="1"/>
            </p:cNvSpPr>
            <p:nvPr/>
          </p:nvSpPr>
          <p:spPr bwMode="auto">
            <a:xfrm>
              <a:off x="1872" y="3072"/>
              <a:ext cx="0" cy="384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5304" name="Line 8"/>
            <p:cNvSpPr>
              <a:spLocks noChangeShapeType="1"/>
            </p:cNvSpPr>
            <p:nvPr/>
          </p:nvSpPr>
          <p:spPr bwMode="auto">
            <a:xfrm>
              <a:off x="2256" y="3072"/>
              <a:ext cx="0" cy="384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55307" name="Group 11"/>
          <p:cNvGrpSpPr>
            <a:grpSpLocks/>
          </p:cNvGrpSpPr>
          <p:nvPr/>
        </p:nvGrpSpPr>
        <p:grpSpPr bwMode="auto">
          <a:xfrm>
            <a:off x="4953000" y="4876800"/>
            <a:ext cx="3200400" cy="609600"/>
            <a:chOff x="672" y="3072"/>
            <a:chExt cx="2016" cy="384"/>
          </a:xfrm>
        </p:grpSpPr>
        <p:sp>
          <p:nvSpPr>
            <p:cNvPr id="55308" name="Rectangle 12"/>
            <p:cNvSpPr>
              <a:spLocks noChangeArrowheads="1"/>
            </p:cNvSpPr>
            <p:nvPr/>
          </p:nvSpPr>
          <p:spPr bwMode="auto">
            <a:xfrm>
              <a:off x="672" y="3072"/>
              <a:ext cx="2016" cy="384"/>
            </a:xfrm>
            <a:prstGeom prst="rect">
              <a:avLst/>
            </a:prstGeom>
            <a:solidFill>
              <a:schemeClr val="accent1"/>
            </a:solidFill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5309" name="Line 13"/>
            <p:cNvSpPr>
              <a:spLocks noChangeShapeType="1"/>
            </p:cNvSpPr>
            <p:nvPr/>
          </p:nvSpPr>
          <p:spPr bwMode="auto">
            <a:xfrm>
              <a:off x="1104" y="3072"/>
              <a:ext cx="0" cy="384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5310" name="Line 14"/>
            <p:cNvSpPr>
              <a:spLocks noChangeShapeType="1"/>
            </p:cNvSpPr>
            <p:nvPr/>
          </p:nvSpPr>
          <p:spPr bwMode="auto">
            <a:xfrm>
              <a:off x="1488" y="3072"/>
              <a:ext cx="0" cy="384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5311" name="Line 15"/>
            <p:cNvSpPr>
              <a:spLocks noChangeShapeType="1"/>
            </p:cNvSpPr>
            <p:nvPr/>
          </p:nvSpPr>
          <p:spPr bwMode="auto">
            <a:xfrm>
              <a:off x="1872" y="3072"/>
              <a:ext cx="0" cy="384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5312" name="Line 16"/>
            <p:cNvSpPr>
              <a:spLocks noChangeShapeType="1"/>
            </p:cNvSpPr>
            <p:nvPr/>
          </p:nvSpPr>
          <p:spPr bwMode="auto">
            <a:xfrm>
              <a:off x="2256" y="3072"/>
              <a:ext cx="0" cy="384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1981200" y="43434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en-US" sz="2400"/>
              <a:t>bloc</a:t>
            </a:r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5638800" y="4343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en-US" sz="2400"/>
              <a:t>bloc</a:t>
            </a:r>
          </a:p>
        </p:txBody>
      </p:sp>
      <p:sp>
        <p:nvSpPr>
          <p:cNvPr id="55321" name="Text Box 25"/>
          <p:cNvSpPr txBox="1">
            <a:spLocks noChangeArrowheads="1"/>
          </p:cNvSpPr>
          <p:nvPr/>
        </p:nvSpPr>
        <p:spPr bwMode="auto">
          <a:xfrm>
            <a:off x="1143000" y="6248400"/>
            <a:ext cx="2362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CA" altLang="en-US"/>
              <a:t>enregistrements</a:t>
            </a:r>
          </a:p>
        </p:txBody>
      </p:sp>
      <p:sp>
        <p:nvSpPr>
          <p:cNvPr id="55322" name="Line 26"/>
          <p:cNvSpPr>
            <a:spLocks noChangeShapeType="1"/>
          </p:cNvSpPr>
          <p:nvPr/>
        </p:nvSpPr>
        <p:spPr bwMode="auto">
          <a:xfrm flipH="1" flipV="1">
            <a:off x="2057400" y="5562600"/>
            <a:ext cx="0" cy="6096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5323" name="Line 27"/>
          <p:cNvSpPr>
            <a:spLocks noChangeShapeType="1"/>
          </p:cNvSpPr>
          <p:nvPr/>
        </p:nvSpPr>
        <p:spPr bwMode="auto">
          <a:xfrm flipH="1" flipV="1">
            <a:off x="2590800" y="5562600"/>
            <a:ext cx="0" cy="6096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5324" name="Text Box 28"/>
          <p:cNvSpPr txBox="1">
            <a:spLocks noChangeArrowheads="1"/>
          </p:cNvSpPr>
          <p:nvPr/>
        </p:nvSpPr>
        <p:spPr bwMode="auto">
          <a:xfrm>
            <a:off x="228600" y="4800600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en-US" sz="2800" b="1"/>
              <a:t>. . .</a:t>
            </a:r>
          </a:p>
        </p:txBody>
      </p:sp>
      <p:sp>
        <p:nvSpPr>
          <p:cNvPr id="55325" name="Text Box 29"/>
          <p:cNvSpPr txBox="1">
            <a:spLocks noChangeArrowheads="1"/>
          </p:cNvSpPr>
          <p:nvPr/>
        </p:nvSpPr>
        <p:spPr bwMode="auto">
          <a:xfrm>
            <a:off x="8305800" y="48006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en-US" sz="2800" b="1"/>
              <a:t>. . .</a:t>
            </a:r>
          </a:p>
        </p:txBody>
      </p:sp>
      <p:sp>
        <p:nvSpPr>
          <p:cNvPr id="55326" name="Text Box 30"/>
          <p:cNvSpPr txBox="1">
            <a:spLocks noChangeArrowheads="1"/>
          </p:cNvSpPr>
          <p:nvPr/>
        </p:nvSpPr>
        <p:spPr bwMode="auto">
          <a:xfrm>
            <a:off x="1143000" y="3276600"/>
            <a:ext cx="3276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en-US" sz="1800"/>
              <a:t>La seule façon de retourner en arrière est de retourner au début (rébobiner, rewind)</a:t>
            </a:r>
            <a:endParaRPr lang="en-US" altLang="en-US" sz="1800"/>
          </a:p>
        </p:txBody>
      </p:sp>
      <p:sp>
        <p:nvSpPr>
          <p:cNvPr id="55327" name="Text Box 31"/>
          <p:cNvSpPr txBox="1">
            <a:spLocks noChangeArrowheads="1"/>
          </p:cNvSpPr>
          <p:nvPr/>
        </p:nvSpPr>
        <p:spPr bwMode="auto">
          <a:xfrm>
            <a:off x="4724400" y="3505200"/>
            <a:ext cx="3810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en-US"/>
              <a:t>En avant seulement, 1 seul enreg. à la fois</a:t>
            </a:r>
          </a:p>
        </p:txBody>
      </p:sp>
      <p:sp>
        <p:nvSpPr>
          <p:cNvPr id="55328" name="Line 32"/>
          <p:cNvSpPr>
            <a:spLocks noChangeShapeType="1"/>
          </p:cNvSpPr>
          <p:nvPr/>
        </p:nvSpPr>
        <p:spPr bwMode="auto">
          <a:xfrm flipH="1" flipV="1">
            <a:off x="1447800" y="5586413"/>
            <a:ext cx="0" cy="6096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5329" name="Line 33"/>
          <p:cNvSpPr>
            <a:spLocks noChangeShapeType="1"/>
          </p:cNvSpPr>
          <p:nvPr/>
        </p:nvSpPr>
        <p:spPr bwMode="auto">
          <a:xfrm flipH="1" flipV="1">
            <a:off x="4724400" y="5562600"/>
            <a:ext cx="381000" cy="6858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5330" name="Text Box 34"/>
          <p:cNvSpPr txBox="1">
            <a:spLocks noChangeArrowheads="1"/>
          </p:cNvSpPr>
          <p:nvPr/>
        </p:nvSpPr>
        <p:spPr bwMode="auto">
          <a:xfrm>
            <a:off x="4953000" y="6172200"/>
            <a:ext cx="281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en-US"/>
              <a:t>espace interbloc</a:t>
            </a:r>
          </a:p>
        </p:txBody>
      </p:sp>
      <p:pic>
        <p:nvPicPr>
          <p:cNvPr id="55331" name="Picture 35" descr="magtap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0"/>
            <a:ext cx="1281112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332" name="Text Box 36"/>
          <p:cNvSpPr txBox="1">
            <a:spLocks noChangeArrowheads="1"/>
          </p:cNvSpPr>
          <p:nvPr/>
        </p:nvSpPr>
        <p:spPr bwMode="auto">
          <a:xfrm>
            <a:off x="3200400" y="5562600"/>
            <a:ext cx="6286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en-US" sz="2800" b="1"/>
              <a:t>. . .</a:t>
            </a:r>
          </a:p>
          <a:p>
            <a:endParaRPr lang="fr-CA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54216-7AC0-477D-96FB-0EF5FCF4A318}" type="slidenum">
              <a:rPr lang="fr-CA" altLang="en-US"/>
              <a:pPr/>
              <a:t>16</a:t>
            </a:fld>
            <a:endParaRPr lang="fr-CA" alt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Lecture physique et lecture logique dans un fichier séquentiel</a:t>
            </a:r>
            <a:endParaRPr lang="fr-CA" altLang="en-US" sz="240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1800"/>
              <a:t>Un fichier séquentiel consiste en </a:t>
            </a:r>
            <a:r>
              <a:rPr lang="fr-CA" altLang="en-US" sz="1800">
                <a:solidFill>
                  <a:schemeClr val="hlink"/>
                </a:solidFill>
              </a:rPr>
              <a:t>blocs</a:t>
            </a:r>
            <a:r>
              <a:rPr lang="fr-CA" altLang="en-US" sz="1800"/>
              <a:t> d’octets enregistrés sur un support tel que ruban, disque…</a:t>
            </a:r>
          </a:p>
          <a:p>
            <a:pPr>
              <a:lnSpc>
                <a:spcPct val="90000"/>
              </a:lnSpc>
            </a:pPr>
            <a:r>
              <a:rPr lang="fr-CA" altLang="en-US" sz="1800"/>
              <a:t>La dimension de ces blocs est dictée par les caractéristiques du support</a:t>
            </a:r>
          </a:p>
          <a:p>
            <a:pPr>
              <a:lnSpc>
                <a:spcPct val="90000"/>
              </a:lnSpc>
            </a:pPr>
            <a:r>
              <a:rPr lang="fr-CA" altLang="en-US" sz="1800"/>
              <a:t>Ces blocs sont lus (lecture physique) dans un tampon en mémoire</a:t>
            </a:r>
          </a:p>
          <a:p>
            <a:pPr>
              <a:lnSpc>
                <a:spcPct val="90000"/>
              </a:lnSpc>
            </a:pPr>
            <a:r>
              <a:rPr lang="fr-CA" altLang="en-US" sz="1800"/>
              <a:t>Un bloc contient un certain nombre </a:t>
            </a:r>
            <a:r>
              <a:rPr lang="fr-CA" altLang="en-US" sz="1800">
                <a:solidFill>
                  <a:schemeClr val="hlink"/>
                </a:solidFill>
              </a:rPr>
              <a:t>d’enregistrements (records)</a:t>
            </a:r>
            <a:r>
              <a:rPr lang="fr-CA" altLang="en-US" sz="1800"/>
              <a:t> qui sont des unités d’information logiques pour l’application (un étudiant, un client, un produit…)</a:t>
            </a:r>
          </a:p>
          <a:p>
            <a:pPr lvl="1">
              <a:lnSpc>
                <a:spcPct val="90000"/>
              </a:lnSpc>
            </a:pPr>
            <a:r>
              <a:rPr lang="fr-CA" altLang="en-US" sz="1800"/>
              <a:t>Souvent de longueur et contenu uniformes</a:t>
            </a:r>
          </a:p>
          <a:p>
            <a:pPr lvl="1">
              <a:lnSpc>
                <a:spcPct val="90000"/>
              </a:lnSpc>
            </a:pPr>
            <a:r>
              <a:rPr lang="fr-CA" altLang="en-US" sz="1800"/>
              <a:t>Triés par une </a:t>
            </a:r>
            <a:r>
              <a:rPr lang="fr-CA" altLang="en-US" sz="1800" i="1"/>
              <a:t>clé, </a:t>
            </a:r>
            <a:r>
              <a:rPr lang="fr-CA" altLang="en-US" sz="1800"/>
              <a:t>normalement un code (code d’étudiant, numéro produit…)</a:t>
            </a:r>
          </a:p>
          <a:p>
            <a:pPr>
              <a:lnSpc>
                <a:spcPct val="90000"/>
              </a:lnSpc>
            </a:pPr>
            <a:r>
              <a:rPr lang="fr-CA" altLang="en-US" sz="1800"/>
              <a:t>Une lecture dans un programme lit le prochain </a:t>
            </a:r>
            <a:r>
              <a:rPr lang="fr-CA" altLang="en-US" sz="1800">
                <a:solidFill>
                  <a:schemeClr val="hlink"/>
                </a:solidFill>
              </a:rPr>
              <a:t>enregistrement</a:t>
            </a:r>
          </a:p>
          <a:p>
            <a:pPr>
              <a:lnSpc>
                <a:spcPct val="90000"/>
              </a:lnSpc>
            </a:pPr>
            <a:r>
              <a:rPr lang="fr-CA" altLang="en-US" sz="1800"/>
              <a:t>Cette lecture peut être réalisée par</a:t>
            </a:r>
          </a:p>
          <a:p>
            <a:pPr lvl="1">
              <a:lnSpc>
                <a:spcPct val="90000"/>
              </a:lnSpc>
            </a:pPr>
            <a:r>
              <a:rPr lang="fr-CA" altLang="en-US" sz="1800"/>
              <a:t>La simple mise à jour d’un pointeur si la lecture logique précédente ne s’était pas rendue à la fin du tampon </a:t>
            </a:r>
          </a:p>
          <a:p>
            <a:pPr lvl="1">
              <a:lnSpc>
                <a:spcPct val="90000"/>
              </a:lnSpc>
            </a:pPr>
            <a:r>
              <a:rPr lang="fr-CA" altLang="en-US" sz="1800"/>
              <a:t> la lecture du proch. bloc </a:t>
            </a:r>
            <a:r>
              <a:rPr lang="fr-CA" altLang="en-US" sz="1600"/>
              <a:t>(dans un tampon d’E/S en mémoire)</a:t>
            </a:r>
            <a:r>
              <a:rPr lang="fr-CA" altLang="en-US" sz="1800"/>
              <a:t> si la lecture logique précédente s’était rendue à la fin du tampon</a:t>
            </a:r>
          </a:p>
          <a:p>
            <a:pPr lvl="2">
              <a:lnSpc>
                <a:spcPct val="90000"/>
              </a:lnSpc>
            </a:pPr>
            <a:r>
              <a:rPr lang="fr-CA" altLang="en-US" sz="1600"/>
              <a:t>Dans ce cas le pointeur est remis à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D180-31A0-49AA-A194-AA09987B9668}" type="slidenum">
              <a:rPr lang="fr-CA" altLang="en-US"/>
              <a:pPr/>
              <a:t>17</a:t>
            </a:fld>
            <a:endParaRPr lang="fr-CA" alt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Autres propriétés des fichiers séquentiels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/>
              <a:t>Pour l’écriture, la même idée: une instruction d’écriture dans un programme cause l’ajout d’un enregistrement à un tampon, quand le tampon est plein il y a une écriture de bloc</a:t>
            </a:r>
          </a:p>
          <a:p>
            <a:endParaRPr lang="fr-CA" altLang="en-US" sz="2400"/>
          </a:p>
          <a:p>
            <a:r>
              <a:rPr lang="fr-CA" altLang="en-US" sz="2400"/>
              <a:t>Un fichier séquentiel qui a été ouvert en lecture ne peut pas être écrit et vice-versa (impossible de mélanger lectures et écritures)</a:t>
            </a:r>
          </a:p>
          <a:p>
            <a:endParaRPr lang="fr-CA" altLang="en-US" sz="2400"/>
          </a:p>
          <a:p>
            <a:r>
              <a:rPr lang="fr-CA" altLang="en-US" sz="2400"/>
              <a:t>Les fichiers séquentiels ne peuvent être lus ou écrits qu’un enregistrement à la fois et seulement dans la direction ‘en avant’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D2A2-41B9-4C72-87AD-134C3CE2F6AD}" type="slidenum">
              <a:rPr lang="fr-CA" altLang="en-US"/>
              <a:pPr/>
              <a:t>18</a:t>
            </a:fld>
            <a:endParaRPr lang="fr-CA" altLang="en-US"/>
          </a:p>
        </p:txBody>
      </p:sp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70000"/>
              </a:lnSpc>
            </a:pPr>
            <a:r>
              <a:rPr kumimoji="1" lang="fr-CA" alt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Adressage Indexé séquentiel </a:t>
            </a:r>
            <a:r>
              <a:rPr kumimoji="1" lang="fr-CA" altLang="en-US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(index sequential)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989013" y="1330325"/>
            <a:ext cx="7886700" cy="481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Un index permet d’arriver directement à l’enregistrement désiré, ou en sa proximité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200">
                <a:solidFill>
                  <a:srgbClr val="006666"/>
                </a:solidFill>
                <a:latin typeface="Arial" charset="0"/>
              </a:rPr>
              <a:t>Chaque enregistrement contient un champ clé 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200">
                <a:solidFill>
                  <a:srgbClr val="006666"/>
                </a:solidFill>
                <a:latin typeface="Arial" charset="0"/>
              </a:rPr>
              <a:t>Un fichier index contient des repères (pointeurs) à certain points importants dans le fichier principal </a:t>
            </a:r>
            <a:r>
              <a:rPr kumimoji="1" lang="fr-CA" altLang="en-US" sz="1800">
                <a:solidFill>
                  <a:srgbClr val="006666"/>
                </a:solidFill>
                <a:latin typeface="Arial" charset="0"/>
              </a:rPr>
              <a:t>(p.ex. début de la lettre S, début des Lalande, début des matricules qui commencent par 8)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200">
                <a:solidFill>
                  <a:srgbClr val="006666"/>
                </a:solidFill>
                <a:latin typeface="Arial" charset="0"/>
              </a:rPr>
              <a:t>Le fichier index pourra être organisé en niveaux (p.ex. dans l’index de S on trouve l’index de tous ceux qui commencent par S)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200">
                <a:solidFill>
                  <a:srgbClr val="006666"/>
                </a:solidFill>
                <a:latin typeface="Arial" charset="0"/>
              </a:rPr>
              <a:t>Le fichier index permet d’arriver au point de repère dans le fichier principal, puis la recherche est séquentielle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endParaRPr kumimoji="1" lang="fr-CA" altLang="en-US" b="1">
              <a:solidFill>
                <a:srgbClr val="006666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782F-30CD-465A-A2D9-33DC2EFF3037}" type="slidenum">
              <a:rPr lang="fr-CA" altLang="en-US"/>
              <a:pPr/>
              <a:t>19</a:t>
            </a:fld>
            <a:endParaRPr lang="fr-CA" alt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Exemples d’index et fichiers relatifs </a:t>
            </a:r>
          </a:p>
        </p:txBody>
      </p:sp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4" t="13759" r="1407" b="13335"/>
          <a:stretch>
            <a:fillRect/>
          </a:stretch>
        </p:blipFill>
        <p:spPr bwMode="auto">
          <a:xfrm>
            <a:off x="1219200" y="1295400"/>
            <a:ext cx="6780213" cy="382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676400" y="5562600"/>
            <a:ext cx="7239000" cy="117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en-US">
                <a:latin typeface="Arial Narrow" pitchFamily="34" charset="0"/>
              </a:rPr>
              <a:t>Pointe au début des Smiths (il y en aura plusieurs)</a:t>
            </a:r>
          </a:p>
          <a:p>
            <a:pPr>
              <a:spcBef>
                <a:spcPct val="50000"/>
              </a:spcBef>
            </a:pPr>
            <a:r>
              <a:rPr lang="fr-CA" altLang="en-US">
                <a:latin typeface="Arial Narrow" pitchFamily="34" charset="0"/>
              </a:rPr>
              <a:t>Le fichier index est à </a:t>
            </a:r>
            <a:r>
              <a:rPr lang="fr-CA" altLang="en-US">
                <a:solidFill>
                  <a:schemeClr val="hlink"/>
                </a:solidFill>
                <a:latin typeface="Arial Narrow" pitchFamily="34" charset="0"/>
              </a:rPr>
              <a:t>accès direct</a:t>
            </a:r>
            <a:r>
              <a:rPr lang="fr-CA" altLang="en-US">
                <a:latin typeface="Arial Narrow" pitchFamily="34" charset="0"/>
              </a:rPr>
              <a:t>, le fichier relatif est à </a:t>
            </a:r>
            <a:r>
              <a:rPr lang="fr-CA" altLang="en-US">
                <a:solidFill>
                  <a:schemeClr val="hlink"/>
                </a:solidFill>
                <a:latin typeface="Arial Narrow" pitchFamily="34" charset="0"/>
              </a:rPr>
              <a:t>accès séquentiel</a:t>
            </a:r>
          </a:p>
          <a:p>
            <a:pPr>
              <a:spcBef>
                <a:spcPct val="50000"/>
              </a:spcBef>
            </a:pPr>
            <a:r>
              <a:rPr lang="fr-CA" altLang="en-US" sz="1400">
                <a:latin typeface="Arial Narrow" pitchFamily="34" charset="0"/>
              </a:rPr>
              <a:t>Accès direct: voir ci-dessous</a:t>
            </a:r>
          </a:p>
        </p:txBody>
      </p:sp>
      <p:sp>
        <p:nvSpPr>
          <p:cNvPr id="57349" name="Line 5"/>
          <p:cNvSpPr>
            <a:spLocks noChangeShapeType="1"/>
          </p:cNvSpPr>
          <p:nvPr/>
        </p:nvSpPr>
        <p:spPr bwMode="auto">
          <a:xfrm flipV="1">
            <a:off x="2895600" y="4191000"/>
            <a:ext cx="152400" cy="1295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F035-4638-4457-B72A-BCFE9B1BB29B}" type="slidenum">
              <a:rPr lang="fr-CA" altLang="en-US"/>
              <a:pPr/>
              <a:t>2</a:t>
            </a:fld>
            <a:endParaRPr lang="fr-CA" altLang="en-US"/>
          </a:p>
        </p:txBody>
      </p:sp>
      <p:sp>
        <p:nvSpPr>
          <p:cNvPr id="471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Concepts importants du chapitre</a:t>
            </a:r>
          </a:p>
        </p:txBody>
      </p:sp>
      <p:sp>
        <p:nvSpPr>
          <p:cNvPr id="471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Systèmes fichiers</a:t>
            </a:r>
          </a:p>
          <a:p>
            <a:r>
              <a:rPr lang="fr-CA" altLang="en-US"/>
              <a:t>Méthodes d’accès</a:t>
            </a:r>
          </a:p>
          <a:p>
            <a:r>
              <a:rPr lang="fr-CA" altLang="en-US"/>
              <a:t>Structures Répertoires</a:t>
            </a:r>
          </a:p>
          <a:p>
            <a:r>
              <a:rPr lang="fr-CA" altLang="en-US"/>
              <a:t>Protection</a:t>
            </a:r>
          </a:p>
          <a:p>
            <a:r>
              <a:rPr lang="fr-CA" altLang="en-US"/>
              <a:t>Structures de systèmes fichiers</a:t>
            </a:r>
          </a:p>
          <a:p>
            <a:r>
              <a:rPr lang="fr-CA" altLang="en-US"/>
              <a:t>Méthodes d’allocation</a:t>
            </a:r>
          </a:p>
          <a:p>
            <a:r>
              <a:rPr lang="fr-CA" altLang="en-US"/>
              <a:t>Gestion de l’espace libre</a:t>
            </a:r>
          </a:p>
          <a:p>
            <a:r>
              <a:rPr lang="fr-CA" altLang="en-US"/>
              <a:t>Implémentation de répertoires</a:t>
            </a:r>
          </a:p>
          <a:p>
            <a:r>
              <a:rPr lang="fr-CA" altLang="en-US"/>
              <a:t>Questions d’efficacité</a:t>
            </a:r>
          </a:p>
          <a:p>
            <a:pPr>
              <a:buFont typeface="Monotype Sorts" pitchFamily="2" charset="2"/>
              <a:buNone/>
            </a:pPr>
            <a:endParaRPr lang="fr-CA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48B8-B3DE-45EA-9682-367868096B82}" type="slidenum">
              <a:rPr lang="fr-CA" altLang="en-US"/>
              <a:pPr/>
              <a:t>20</a:t>
            </a:fld>
            <a:endParaRPr lang="fr-CA" altLang="en-US"/>
          </a:p>
        </p:txBody>
      </p:sp>
      <p:sp>
        <p:nvSpPr>
          <p:cNvPr id="76802" name="Rectangle 1026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70000"/>
              </a:lnSpc>
            </a:pPr>
            <a:r>
              <a:rPr kumimoji="1" lang="fr-CA" alt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Index et fichier principal </a:t>
            </a:r>
            <a:r>
              <a:rPr kumimoji="1" lang="fr-CA" altLang="en-US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(Stallings)</a:t>
            </a:r>
          </a:p>
        </p:txBody>
      </p:sp>
      <p:pic>
        <p:nvPicPr>
          <p:cNvPr id="76803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600200"/>
            <a:ext cx="6934200" cy="4783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6804" name="Text Box 1028"/>
          <p:cNvSpPr txBox="1">
            <a:spLocks noChangeArrowheads="1"/>
          </p:cNvSpPr>
          <p:nvPr/>
        </p:nvSpPr>
        <p:spPr bwMode="auto">
          <a:xfrm>
            <a:off x="5791200" y="41148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en-US" sz="2800">
                <a:solidFill>
                  <a:schemeClr val="bg2"/>
                </a:solidFill>
              </a:rPr>
              <a:t>(Relative file)</a:t>
            </a:r>
          </a:p>
        </p:txBody>
      </p:sp>
      <p:sp>
        <p:nvSpPr>
          <p:cNvPr id="76805" name="Text Box 1029"/>
          <p:cNvSpPr txBox="1">
            <a:spLocks noChangeArrowheads="1"/>
          </p:cNvSpPr>
          <p:nvPr/>
        </p:nvSpPr>
        <p:spPr bwMode="auto">
          <a:xfrm>
            <a:off x="1050925" y="1306513"/>
            <a:ext cx="35210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CA" altLang="en-US">
                <a:latin typeface="Arial Narrow" pitchFamily="34" charset="0"/>
              </a:rPr>
              <a:t>Dans cette figure, l’index est étendu à plusieurs niveaux, donc il y a un fichier index qui renvoie à un autre fichier index, n niveaux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28E2-5322-47D6-A217-B1BDBE5D669D}" type="slidenum">
              <a:rPr lang="fr-CA" altLang="en-US"/>
              <a:pPr/>
              <a:t>21</a:t>
            </a:fld>
            <a:endParaRPr lang="fr-CA" alt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Pourquoi plusieurs niveaux d’index </a:t>
            </a:r>
            <a:endParaRPr lang="en-US" alt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Un premier niveau d’index pourrait conduire au début de la lettre S</a:t>
            </a:r>
          </a:p>
          <a:p>
            <a:r>
              <a:rPr lang="fr-CA" altLang="en-US"/>
              <a:t>Un deuxième niveau au début des Smith, etc.</a:t>
            </a:r>
          </a:p>
          <a:p>
            <a:r>
              <a:rPr lang="fr-CA" altLang="en-US"/>
              <a:t>Donc dans le cas de fichiers volumineux plusieurs niveaux pourraient être justifiés.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3ED5-0B86-467A-AC9F-9007DFFD4C4D}" type="slidenum">
              <a:rPr lang="fr-CA" altLang="en-US"/>
              <a:pPr/>
              <a:t>22</a:t>
            </a:fld>
            <a:endParaRPr lang="fr-CA" altLang="en-US"/>
          </a:p>
        </p:txBody>
      </p:sp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70000"/>
              </a:lnSpc>
            </a:pPr>
            <a:r>
              <a:rPr kumimoji="1" lang="fr-CA" alt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Séquentiel et index séquentiel: comparaison</a:t>
            </a:r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989013" y="1330325"/>
            <a:ext cx="7886700" cy="481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P.ex. Un fichier contient </a:t>
            </a:r>
            <a:r>
              <a:rPr kumimoji="1" lang="fr-CA" altLang="en-US" b="1">
                <a:solidFill>
                  <a:schemeClr val="hlink"/>
                </a:solidFill>
                <a:latin typeface="Arial" charset="0"/>
              </a:rPr>
              <a:t>1 million</a:t>
            </a: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 d’enregistrements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En moyenne, 500, 000 accès sont nécessaires pour trouver un enregistrement si l’accès est séquentiel!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Mais dans un séquentiel indexé, s’il y a un seul niveau d’indices avec 1000 entrées </a:t>
            </a:r>
            <a:r>
              <a:rPr kumimoji="1" lang="fr-CA" altLang="en-US" sz="1600" b="1">
                <a:solidFill>
                  <a:srgbClr val="006666"/>
                </a:solidFill>
                <a:latin typeface="Arial" charset="0"/>
              </a:rPr>
              <a:t>(et chaque entrée pointe donc à 1000 autres),</a:t>
            </a: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 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b="1" i="1">
                <a:solidFill>
                  <a:srgbClr val="006666"/>
                </a:solidFill>
                <a:latin typeface="Arial" charset="0"/>
              </a:rPr>
              <a:t>En moyenne</a:t>
            </a: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, ça prend 500 accès pour trouver le repère approprié dans le fichier index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Puis 500 accès pour trouver séquentiellement le bon enregistrement dans le fichier relatif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BBC8-F26D-4C43-BD1B-FAE784985D30}" type="slidenum">
              <a:rPr lang="fr-CA" altLang="en-US"/>
              <a:pPr/>
              <a:t>23</a:t>
            </a:fld>
            <a:endParaRPr lang="fr-CA" altLang="en-US"/>
          </a:p>
        </p:txBody>
      </p:sp>
      <p:pic>
        <p:nvPicPr>
          <p:cNvPr id="78852" name="Picture 4" descr="12_3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" b="33600"/>
          <a:stretch>
            <a:fillRect/>
          </a:stretch>
        </p:blipFill>
        <p:spPr bwMode="auto">
          <a:xfrm>
            <a:off x="4114800" y="1905000"/>
            <a:ext cx="5029200" cy="303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70000"/>
              </a:lnSpc>
            </a:pPr>
            <a:r>
              <a:rPr kumimoji="1" lang="fr-CA" alt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Mais… besoin de fichier débordement</a:t>
            </a: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531813" y="1143000"/>
            <a:ext cx="4421187" cy="481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000" b="1">
                <a:solidFill>
                  <a:srgbClr val="006666"/>
                </a:solidFill>
                <a:latin typeface="Arial" charset="0"/>
              </a:rPr>
              <a:t>Les nouveaux enregistrements seront ajoutés à un fichier débordement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000" b="1">
                <a:solidFill>
                  <a:srgbClr val="006666"/>
                </a:solidFill>
                <a:latin typeface="Arial" charset="0"/>
              </a:rPr>
              <a:t>Les enregistrements du fichier principal qui le précèdent dans l’ordre de tri seront mis à jour pour contenir un pointeur au nouveau enregistrement</a:t>
            </a:r>
          </a:p>
          <a:p>
            <a:pPr lvl="1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600" b="1">
                <a:solidFill>
                  <a:srgbClr val="006666"/>
                </a:solidFill>
                <a:latin typeface="Arial" charset="0"/>
              </a:rPr>
              <a:t>Donc accès additionnels au fichiers débordement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000" b="1">
                <a:solidFill>
                  <a:srgbClr val="006666"/>
                </a:solidFill>
                <a:latin typeface="Arial" charset="0"/>
              </a:rPr>
              <a:t>Périodiquement, le fichier principal sera fusionné avec le fichier débordement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endParaRPr kumimoji="1" lang="fr-CA" altLang="en-US" b="1">
              <a:solidFill>
                <a:srgbClr val="006666"/>
              </a:solidFill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endParaRPr kumimoji="1" lang="fr-CA" altLang="en-US" b="1">
              <a:solidFill>
                <a:srgbClr val="006666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ABEA-FA39-4D10-8C30-2CD955C645A7}" type="slidenum">
              <a:rPr lang="fr-CA" altLang="en-US"/>
              <a:pPr/>
              <a:t>24</a:t>
            </a:fld>
            <a:endParaRPr lang="fr-CA" altLang="en-US"/>
          </a:p>
        </p:txBody>
      </p:sp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70000"/>
              </a:lnSpc>
            </a:pPr>
            <a:r>
              <a:rPr kumimoji="1" lang="fr-CA" alt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Fichier indexé</a:t>
            </a: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989013" y="1330325"/>
            <a:ext cx="7886700" cy="481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800" b="1">
                <a:solidFill>
                  <a:srgbClr val="006666"/>
                </a:solidFill>
                <a:latin typeface="Arial" charset="0"/>
              </a:rPr>
              <a:t>Utilise des index multiples pour différentes clés, selon les différents besoins de consultation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800" b="1">
                <a:solidFill>
                  <a:srgbClr val="006666"/>
                </a:solidFill>
                <a:latin typeface="Arial" charset="0"/>
              </a:rPr>
              <a:t>Quelques uns pourraient être exhaustifs, quelques uns partiels, et organisés de façons différentes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endParaRPr kumimoji="1" lang="fr-CA" altLang="en-US" sz="2800" b="1" u="sng">
              <a:solidFill>
                <a:srgbClr val="006666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23CBA-4820-4948-B66C-E28BB098EB65}" type="slidenum">
              <a:rPr lang="fr-CA" altLang="en-US"/>
              <a:pPr/>
              <a:t>25</a:t>
            </a:fld>
            <a:endParaRPr lang="fr-CA" altLang="en-US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1030288" y="0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70000"/>
              </a:lnSpc>
            </a:pPr>
            <a:r>
              <a:rPr kumimoji="1" lang="en-US" alt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Indexed File (Stallings)</a:t>
            </a:r>
            <a:endParaRPr kumimoji="1" lang="fr-CA" altLang="en-US" sz="32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pic>
        <p:nvPicPr>
          <p:cNvPr id="81923" name="Picture 3" descr="12_3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10"/>
          <a:stretch>
            <a:fillRect/>
          </a:stretch>
        </p:blipFill>
        <p:spPr bwMode="auto">
          <a:xfrm>
            <a:off x="914400" y="1274763"/>
            <a:ext cx="7467600" cy="4973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0261C-323A-465A-B747-86DED7E65101}" type="slidenum">
              <a:rPr lang="fr-CA" altLang="en-US"/>
              <a:pPr/>
              <a:t>26</a:t>
            </a:fld>
            <a:endParaRPr lang="fr-CA" alt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/>
              <a:t>Acc</a:t>
            </a:r>
            <a:r>
              <a:rPr lang="fr-CA" altLang="en-US"/>
              <a:t>ès directe (ou relatif)</a:t>
            </a:r>
            <a:endParaRPr lang="en-US" alt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/>
              <a:t>Fichier est vu comme collection d’enregistrement logiques de grandeurs fixes</a:t>
            </a:r>
          </a:p>
          <a:p>
            <a:pPr lvl="1"/>
            <a:r>
              <a:rPr lang="fr-CA" altLang="en-US" sz="2200"/>
              <a:t>Basé sur le modèle disque (composé de blocs)</a:t>
            </a:r>
          </a:p>
          <a:p>
            <a:pPr lvl="1"/>
            <a:r>
              <a:rPr lang="fr-CA" altLang="en-US" sz="2200"/>
              <a:t>Spécifie numéro de bloc pour accédés données</a:t>
            </a:r>
          </a:p>
          <a:p>
            <a:pPr lvl="1"/>
            <a:r>
              <a:rPr lang="fr-CA" altLang="en-US" sz="2200"/>
              <a:t>Numéro souvent relatif (du début du fichier)</a:t>
            </a:r>
          </a:p>
          <a:p>
            <a:r>
              <a:rPr lang="fr-CA" altLang="en-US" sz="2400"/>
              <a:t>Ce n’est pas tous les SEs qui offres les accès séquentiels et directes</a:t>
            </a:r>
          </a:p>
          <a:p>
            <a:pPr lvl="1"/>
            <a:r>
              <a:rPr lang="fr-CA" altLang="en-US" sz="2200"/>
              <a:t>Facile de simuler l’accès séquentiel avec l’accès directe</a:t>
            </a:r>
          </a:p>
          <a:p>
            <a:pPr lvl="2"/>
            <a:r>
              <a:rPr lang="fr-CA" altLang="en-US" sz="2000"/>
              <a:t>Maintient un pointeur cp indiquant la position courante dans un fichier</a:t>
            </a:r>
          </a:p>
          <a:p>
            <a:pPr lvl="1"/>
            <a:r>
              <a:rPr lang="fr-CA" altLang="en-US" sz="2200"/>
              <a:t>L’inverse est très difficile</a:t>
            </a:r>
          </a:p>
          <a:p>
            <a:pPr lvl="2"/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C741-5AE6-4452-A0D5-628272B0BCA5}" type="slidenum">
              <a:rPr lang="fr-CA" altLang="en-US"/>
              <a:pPr/>
              <a:t>27</a:t>
            </a:fld>
            <a:endParaRPr lang="fr-CA" altLang="en-US"/>
          </a:p>
        </p:txBody>
      </p:sp>
      <p:sp>
        <p:nvSpPr>
          <p:cNvPr id="83970" name="Rectangle 1026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70000"/>
              </a:lnSpc>
            </a:pPr>
            <a:r>
              <a:rPr kumimoji="1" lang="fr-CA" alt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Utilisation des 4 méthodes</a:t>
            </a:r>
          </a:p>
        </p:txBody>
      </p:sp>
      <p:sp>
        <p:nvSpPr>
          <p:cNvPr id="83971" name="Rectangle 1027"/>
          <p:cNvSpPr>
            <a:spLocks noChangeArrowheads="1"/>
          </p:cNvSpPr>
          <p:nvPr/>
        </p:nvSpPr>
        <p:spPr bwMode="auto">
          <a:xfrm>
            <a:off x="914400" y="1066800"/>
            <a:ext cx="7886700" cy="476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800" b="1">
                <a:solidFill>
                  <a:srgbClr val="006666"/>
                </a:solidFill>
                <a:latin typeface="Arial" charset="0"/>
              </a:rPr>
              <a:t>Séquentiel (rubans ou disques): lecture ou écriture des enregistrements dans un ordre fixe</a:t>
            </a:r>
          </a:p>
          <a:p>
            <a:pPr lvl="1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600" b="1">
                <a:solidFill>
                  <a:srgbClr val="006666"/>
                </a:solidFill>
                <a:latin typeface="Arial" charset="0"/>
              </a:rPr>
              <a:t>Pour travaux ‘par lots’: salaires, comptabilité périodique…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800" b="1">
                <a:solidFill>
                  <a:srgbClr val="006666"/>
                </a:solidFill>
                <a:latin typeface="Arial" charset="0"/>
              </a:rPr>
              <a:t>Indexé séquentiel (disques): accès séquentiel ou accès direct par l’utilisation d’index</a:t>
            </a:r>
          </a:p>
          <a:p>
            <a:pPr lvl="1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600" b="1">
                <a:solidFill>
                  <a:srgbClr val="006666"/>
                </a:solidFill>
                <a:latin typeface="Arial" charset="0"/>
              </a:rPr>
              <a:t>Pour fichiers qui doivent être consultés parfois de façon séquentielle, parfois de façon directe (p.ex. par nom d’étudiant)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800" b="1">
                <a:solidFill>
                  <a:srgbClr val="006666"/>
                </a:solidFill>
                <a:latin typeface="Arial" charset="0"/>
              </a:rPr>
              <a:t>Indexée: multiplicité d’index selon les besoins, accès direct par l’index</a:t>
            </a:r>
          </a:p>
          <a:p>
            <a:pPr lvl="1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600" b="1">
                <a:solidFill>
                  <a:srgbClr val="006666"/>
                </a:solidFill>
                <a:latin typeface="Arial" charset="0"/>
              </a:rPr>
              <a:t>Pour fichiers qui doivent être consultés de façon directe selon des critères différents (p.ex. pouvoir accéder aux infos concernant les étudiants par la côte du cours auquel ils sont inscrits) 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800" b="1">
                <a:solidFill>
                  <a:srgbClr val="006666"/>
                </a:solidFill>
                <a:latin typeface="Arial" charset="0"/>
              </a:rPr>
              <a:t>Direct ou hachée: accès direct à travers tableau d’hachage</a:t>
            </a:r>
          </a:p>
          <a:p>
            <a:pPr lvl="1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600" b="1">
                <a:solidFill>
                  <a:srgbClr val="006666"/>
                </a:solidFill>
                <a:latin typeface="Arial" charset="0"/>
              </a:rPr>
              <a:t>Pour fichiers qui doivent être consultés de façon directe par une clé uniforme (p.ex. accès aux information des étudiants par No. de matricule)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F9347-3FB1-4D33-AE08-7C1862CFEB17}" type="slidenum">
              <a:rPr lang="fr-CA" altLang="en-US"/>
              <a:pPr/>
              <a:t>28</a:t>
            </a:fld>
            <a:endParaRPr lang="fr-CA" alt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947988"/>
            <a:ext cx="7885113" cy="962025"/>
          </a:xfrm>
        </p:spPr>
        <p:txBody>
          <a:bodyPr/>
          <a:lstStyle/>
          <a:p>
            <a:r>
              <a:rPr lang="fr-CA" altLang="en-US" sz="4000"/>
              <a:t>Répertoires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F811C-4302-456B-9A8F-E39B697B02D4}" type="slidenum">
              <a:rPr lang="fr-CA" altLang="en-US"/>
              <a:pPr/>
              <a:t>29</a:t>
            </a:fld>
            <a:endParaRPr lang="fr-CA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Structures de répertoires (directories)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166813" y="457200"/>
            <a:ext cx="6886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1pPr>
            <a:lvl2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2pPr>
            <a:lvl3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3pPr>
            <a:lvl4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4pPr>
            <a:lvl5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5pPr>
            <a:lvl6pPr marL="4572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6pPr>
            <a:lvl7pPr marL="9144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7pPr>
            <a:lvl8pPr marL="13716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8pPr>
            <a:lvl9pPr marL="18288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9pPr>
          </a:lstStyle>
          <a:p>
            <a:endParaRPr lang="fr-CA" alt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995363" y="1257300"/>
            <a:ext cx="70294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r>
              <a:rPr lang="fr-CA" altLang="en-US" sz="2000"/>
              <a:t>Une collection de structures de données contenant infos sur les fichiers.</a:t>
            </a:r>
            <a:endParaRPr lang="fr-CA" altLang="en-US" sz="2400"/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2824163" y="2247900"/>
            <a:ext cx="5334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3586163" y="2247900"/>
            <a:ext cx="5334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4348163" y="2247900"/>
            <a:ext cx="5334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5110163" y="2247900"/>
            <a:ext cx="5334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5872163" y="2552700"/>
            <a:ext cx="5334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824163" y="4229100"/>
            <a:ext cx="457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CA" altLang="en-US" sz="1800">
                <a:latin typeface="Helvetica" pitchFamily="34" charset="0"/>
              </a:rPr>
              <a:t>F 1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586163" y="42291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CA" altLang="en-US" sz="1800">
                <a:latin typeface="Helvetica" pitchFamily="34" charset="0"/>
              </a:rPr>
              <a:t>F 2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4348163" y="4229100"/>
            <a:ext cx="457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CA" altLang="en-US" sz="1800">
                <a:latin typeface="Helvetica" pitchFamily="34" charset="0"/>
              </a:rPr>
              <a:t>F 3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5110163" y="42291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CA" altLang="en-US" sz="1800">
                <a:latin typeface="Helvetica" pitchFamily="34" charset="0"/>
              </a:rPr>
              <a:t>F 4</a:t>
            </a: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872163" y="4610100"/>
            <a:ext cx="457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CA" altLang="en-US" sz="1800">
                <a:latin typeface="Helvetica" pitchFamily="34" charset="0"/>
              </a:rPr>
              <a:t>F n</a:t>
            </a:r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3843338" y="27051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4576763" y="27051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6100763" y="30099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5338763" y="27051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3052763" y="27051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1166813" y="2247900"/>
            <a:ext cx="1365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CA" altLang="en-US" sz="1800">
                <a:latin typeface="Helvetica" pitchFamily="34" charset="0"/>
              </a:rPr>
              <a:t>Répertoires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1281113" y="4152900"/>
            <a:ext cx="984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CA" altLang="en-US" sz="1800">
                <a:latin typeface="Helvetica" pitchFamily="34" charset="0"/>
              </a:rPr>
              <a:t>Fichiers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990600" y="5486400"/>
            <a:ext cx="70294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r>
              <a:rPr lang="fr-CA" altLang="en-US" sz="2000"/>
              <a:t>Tant les répertoires, que les fichiers, sont sur disques</a:t>
            </a:r>
          </a:p>
          <a:p>
            <a:r>
              <a:rPr lang="fr-CA" altLang="en-US" sz="2000"/>
              <a:t>À l’exception d’un rép. racine en mém. centrale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4443-A8CC-48AF-A2AE-5CB8226F59FF}" type="slidenum">
              <a:rPr lang="fr-CA" altLang="en-US"/>
              <a:pPr/>
              <a:t>3</a:t>
            </a:fld>
            <a:endParaRPr lang="fr-CA" alt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Que c’est qu’un fichier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Collection nommée d’informations apparentées, enregistrée sur un stockage secondaire </a:t>
            </a:r>
          </a:p>
          <a:p>
            <a:pPr lvl="1"/>
            <a:r>
              <a:rPr lang="fr-CA" altLang="en-US"/>
              <a:t>Nature permanente </a:t>
            </a:r>
          </a:p>
          <a:p>
            <a:r>
              <a:rPr lang="fr-CA" altLang="en-US"/>
              <a:t>Les données qui se trouvent sur un stockage secondaires doivent être dans un fichier</a:t>
            </a:r>
          </a:p>
          <a:p>
            <a:r>
              <a:rPr lang="fr-CA" altLang="en-US"/>
              <a:t>Différents types:</a:t>
            </a:r>
          </a:p>
          <a:p>
            <a:pPr lvl="1"/>
            <a:r>
              <a:rPr lang="fr-CA" altLang="en-US"/>
              <a:t>Données (binaire, numérique, caractères….)</a:t>
            </a:r>
          </a:p>
          <a:p>
            <a:pPr lvl="1"/>
            <a:r>
              <a:rPr lang="fr-CA" altLang="en-US"/>
              <a:t>Programmes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80D0-708B-4B84-92A1-42DD0D771A71}" type="slidenum">
              <a:rPr lang="fr-CA" altLang="en-US"/>
              <a:pPr/>
              <a:t>30</a:t>
            </a:fld>
            <a:endParaRPr lang="fr-CA" alt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Organisation typique de système de fichiers</a:t>
            </a:r>
          </a:p>
        </p:txBody>
      </p:sp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3" t="14006" r="888" b="15189"/>
          <a:stretch>
            <a:fillRect/>
          </a:stretch>
        </p:blipFill>
        <p:spPr bwMode="auto">
          <a:xfrm>
            <a:off x="1066800" y="2209800"/>
            <a:ext cx="6684963" cy="370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14C0-22D0-4A92-932F-992A8A35CD78}" type="slidenum">
              <a:rPr lang="fr-CA" altLang="en-US"/>
              <a:pPr/>
              <a:t>31</a:t>
            </a:fld>
            <a:endParaRPr lang="fr-CA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Information dans un répertoire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Nom du fichier</a:t>
            </a:r>
          </a:p>
          <a:p>
            <a:r>
              <a:rPr lang="fr-CA" altLang="en-US"/>
              <a:t>Type</a:t>
            </a:r>
          </a:p>
          <a:p>
            <a:r>
              <a:rPr lang="fr-CA" altLang="en-US"/>
              <a:t>Adresse sur disque, sur ruban...</a:t>
            </a:r>
          </a:p>
          <a:p>
            <a:r>
              <a:rPr lang="fr-CA" altLang="en-US"/>
              <a:t>Longueur courante</a:t>
            </a:r>
          </a:p>
          <a:p>
            <a:r>
              <a:rPr lang="fr-CA" altLang="en-US"/>
              <a:t>Longueur maximale</a:t>
            </a:r>
          </a:p>
          <a:p>
            <a:r>
              <a:rPr lang="fr-CA" altLang="en-US"/>
              <a:t>Date de dernier accès</a:t>
            </a:r>
          </a:p>
          <a:p>
            <a:r>
              <a:rPr lang="fr-CA" altLang="en-US"/>
              <a:t>Date de dernière mise à jour</a:t>
            </a:r>
          </a:p>
          <a:p>
            <a:r>
              <a:rPr lang="fr-CA" altLang="en-US"/>
              <a:t>Propriétaire</a:t>
            </a:r>
          </a:p>
          <a:p>
            <a:r>
              <a:rPr lang="fr-CA" altLang="en-US"/>
              <a:t>Protection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5BB6D-2222-44D3-A9D5-CCC5F58A3241}" type="slidenum">
              <a:rPr lang="fr-CA" altLang="en-US"/>
              <a:pPr/>
              <a:t>32</a:t>
            </a:fld>
            <a:endParaRPr lang="fr-CA" alt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Opérations sur répertoires</a:t>
            </a:r>
            <a:br>
              <a:rPr lang="fr-CA" altLang="en-US"/>
            </a:br>
            <a:endParaRPr lang="fr-CA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Recherche de fichier</a:t>
            </a:r>
          </a:p>
          <a:p>
            <a:r>
              <a:rPr lang="fr-CA" altLang="en-US"/>
              <a:t>Création de fichier</a:t>
            </a:r>
          </a:p>
          <a:p>
            <a:r>
              <a:rPr lang="fr-CA" altLang="en-US"/>
              <a:t>Suppression de fichier</a:t>
            </a:r>
          </a:p>
          <a:p>
            <a:r>
              <a:rPr lang="fr-CA" altLang="en-US"/>
              <a:t>Lister un répertoire</a:t>
            </a:r>
          </a:p>
          <a:p>
            <a:r>
              <a:rPr lang="fr-CA" altLang="en-US"/>
              <a:t>Rénommer un fichier</a:t>
            </a:r>
          </a:p>
          <a:p>
            <a:r>
              <a:rPr lang="fr-CA" altLang="en-US"/>
              <a:t>Traverser un système de fichier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B7624-6F3E-40A5-8B08-2C88501833D8}" type="slidenum">
              <a:rPr lang="fr-CA" altLang="en-US"/>
              <a:pPr/>
              <a:t>33</a:t>
            </a:fld>
            <a:endParaRPr lang="fr-CA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Organisation de répertoires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Efficacité: arriver rapidement à un enregistrement</a:t>
            </a:r>
          </a:p>
          <a:p>
            <a:r>
              <a:rPr lang="fr-CA" altLang="en-US"/>
              <a:t>Structure de noms: convenable pour usager</a:t>
            </a:r>
          </a:p>
          <a:p>
            <a:pPr lvl="1"/>
            <a:r>
              <a:rPr lang="fr-CA" altLang="en-US"/>
              <a:t>deux usagers peuvent avoir le même noms pour fichiers différents</a:t>
            </a:r>
          </a:p>
          <a:p>
            <a:pPr lvl="1"/>
            <a:r>
              <a:rPr lang="fr-CA" altLang="en-US"/>
              <a:t>Le même fichier peut avoir différents noms </a:t>
            </a:r>
          </a:p>
          <a:p>
            <a:r>
              <a:rPr lang="fr-CA" altLang="en-US"/>
              <a:t>Groupement de fichiers par type:</a:t>
            </a:r>
          </a:p>
          <a:p>
            <a:pPr lvl="1"/>
            <a:r>
              <a:rPr lang="fr-CA" altLang="en-US"/>
              <a:t>tous les programmes Java</a:t>
            </a:r>
          </a:p>
          <a:p>
            <a:pPr lvl="1"/>
            <a:r>
              <a:rPr lang="fr-CA" altLang="en-US"/>
              <a:t>tous les programmes objet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03F77-FF17-4BCA-9788-622BB4AAEA9D}" type="slidenum">
              <a:rPr lang="fr-CA" altLang="en-US"/>
              <a:pPr/>
              <a:t>34</a:t>
            </a:fld>
            <a:endParaRPr lang="fr-CA" alt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Structure à un niveau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Un seul rép. pour tous les usagers</a:t>
            </a:r>
          </a:p>
          <a:p>
            <a:r>
              <a:rPr lang="fr-CA" altLang="en-US"/>
              <a:t>Ambiguïté de noms</a:t>
            </a:r>
          </a:p>
          <a:p>
            <a:r>
              <a:rPr lang="fr-CA" altLang="en-US"/>
              <a:t>Problèmes de groupement</a:t>
            </a:r>
          </a:p>
          <a:p>
            <a:r>
              <a:rPr lang="fr-CA" altLang="en-US"/>
              <a:t>Primitif, pas pratique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" t="37015" r="401" b="36288"/>
          <a:stretch>
            <a:fillRect/>
          </a:stretch>
        </p:blipFill>
        <p:spPr bwMode="auto">
          <a:xfrm>
            <a:off x="1371600" y="4114800"/>
            <a:ext cx="6635750" cy="143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5836-9D07-43DE-9B2C-1EEE0EF88E12}" type="slidenum">
              <a:rPr lang="fr-CA" altLang="en-US"/>
              <a:pPr/>
              <a:t>35</a:t>
            </a:fld>
            <a:endParaRPr lang="fr-CA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Répertoires à deux niveaux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/>
              <a:t>Rép. séparé pour chaque usager</a:t>
            </a:r>
          </a:p>
          <a:p>
            <a:r>
              <a:rPr lang="fr-CA" altLang="en-US" sz="2400"/>
              <a:t>`path name`, nom de chemin </a:t>
            </a:r>
          </a:p>
          <a:p>
            <a:r>
              <a:rPr lang="fr-CA" altLang="en-US" sz="2400"/>
              <a:t>même nom de fichier pour usagers différents est permis</a:t>
            </a:r>
          </a:p>
          <a:p>
            <a:r>
              <a:rPr lang="fr-CA" altLang="en-US" sz="2400"/>
              <a:t>recherche efficace</a:t>
            </a:r>
          </a:p>
          <a:p>
            <a:r>
              <a:rPr lang="fr-CA" altLang="en-US" sz="2400"/>
              <a:t>Pas de groupements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" t="30074" r="604" b="29224"/>
          <a:stretch>
            <a:fillRect/>
          </a:stretch>
        </p:blipFill>
        <p:spPr bwMode="auto">
          <a:xfrm>
            <a:off x="838200" y="3429000"/>
            <a:ext cx="7886700" cy="257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2117E-77CC-4049-82D5-282DC77790AD}" type="slidenum">
              <a:rPr lang="fr-CA" altLang="en-US"/>
              <a:pPr/>
              <a:t>36</a:t>
            </a:fld>
            <a:endParaRPr lang="fr-CA" alt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Répertoires à arbres </a:t>
            </a:r>
            <a:r>
              <a:rPr lang="fr-CA" altLang="en-US" sz="2800"/>
              <a:t>(normal aujourd’hui)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" t="7208" r="423" b="7057"/>
          <a:stretch>
            <a:fillRect/>
          </a:stretch>
        </p:blipFill>
        <p:spPr bwMode="auto">
          <a:xfrm>
            <a:off x="1331913" y="1377950"/>
            <a:ext cx="667385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6F2C-24FB-4432-8FA4-56D650082BF1}" type="slidenum">
              <a:rPr lang="fr-CA" altLang="en-US"/>
              <a:pPr/>
              <a:t>37</a:t>
            </a:fld>
            <a:endParaRPr lang="fr-CA" alt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Caractéristiques des répertoires à arbres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Recherche efficace</a:t>
            </a:r>
          </a:p>
          <a:p>
            <a:r>
              <a:rPr lang="fr-CA" altLang="en-US"/>
              <a:t>Possibilité de grouper</a:t>
            </a:r>
          </a:p>
          <a:p>
            <a:r>
              <a:rPr lang="en-US" altLang="en-US"/>
              <a:t>Repertoire courant (working directory)</a:t>
            </a:r>
          </a:p>
          <a:p>
            <a:pPr lvl="1"/>
            <a:r>
              <a:rPr lang="en-US" altLang="en-US" b="1"/>
              <a:t>cd</a:t>
            </a:r>
            <a:r>
              <a:rPr lang="en-US" altLang="en-US"/>
              <a:t> /spell/mail/prog</a:t>
            </a:r>
          </a:p>
          <a:p>
            <a:pPr>
              <a:buFont typeface="Monotype Sorts" pitchFamily="2" charset="2"/>
              <a:buNone/>
            </a:pPr>
            <a:endParaRPr lang="fr-CA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793D-CF26-4D62-909E-5D5B20C28C96}" type="slidenum">
              <a:rPr lang="fr-CA" altLang="en-US"/>
              <a:pPr/>
              <a:t>38</a:t>
            </a:fld>
            <a:endParaRPr lang="fr-CA" alt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Graphes sans cycles: </a:t>
            </a:r>
            <a:r>
              <a:rPr lang="fr-CA" altLang="en-US" sz="2400"/>
              <a:t>permettent de partager fichiers</a:t>
            </a:r>
            <a:endParaRPr lang="fr-CA" altLang="en-US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" t="563" r="1436" b="638"/>
          <a:stretch>
            <a:fillRect/>
          </a:stretch>
        </p:blipFill>
        <p:spPr bwMode="auto">
          <a:xfrm>
            <a:off x="1752600" y="1143000"/>
            <a:ext cx="483235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914400" y="5562600"/>
            <a:ext cx="7391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en-US" sz="2400">
                <a:latin typeface="Arial Narrow" pitchFamily="34" charset="0"/>
              </a:rPr>
              <a:t>Unix: un </a:t>
            </a:r>
            <a:r>
              <a:rPr lang="fr-CA" altLang="en-US" sz="2400" i="1">
                <a:latin typeface="Arial Narrow" pitchFamily="34" charset="0"/>
              </a:rPr>
              <a:t>symbolic link</a:t>
            </a:r>
            <a:r>
              <a:rPr lang="fr-CA" altLang="en-US" sz="2400">
                <a:latin typeface="Arial Narrow" pitchFamily="34" charset="0"/>
              </a:rPr>
              <a:t> donne un chemin à un fichier ou sous-répertoire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533C6-A74C-42B6-A2FB-EF16364DE8BB}" type="slidenum">
              <a:rPr lang="fr-CA" altLang="en-US"/>
              <a:pPr/>
              <a:t>39</a:t>
            </a:fld>
            <a:endParaRPr lang="fr-CA" alt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Références multiples dans graphes acycliques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4476750" cy="4765675"/>
          </a:xfrm>
        </p:spPr>
        <p:txBody>
          <a:bodyPr/>
          <a:lstStyle/>
          <a:p>
            <a:r>
              <a:rPr lang="fr-CA" altLang="en-US" sz="2000"/>
              <a:t>Un nœud peut avoir deux noms différents</a:t>
            </a:r>
          </a:p>
          <a:p>
            <a:r>
              <a:rPr lang="fr-CA" altLang="en-US" sz="2000"/>
              <a:t>Si dict supprime list </a:t>
            </a:r>
            <a:r>
              <a:rPr lang="fr-CA" altLang="en-US" sz="2000">
                <a:sym typeface="Wingdings" pitchFamily="2" charset="2"/>
              </a:rPr>
              <a:t>donc pointeur vers fichier inexistant (dangling pointer). Solutions:</a:t>
            </a:r>
          </a:p>
          <a:p>
            <a:pPr lvl="1"/>
            <a:r>
              <a:rPr lang="fr-CA" altLang="en-US" sz="2000"/>
              <a:t>Pointeurs en arrière, effacent tous les pointeurs</a:t>
            </a:r>
          </a:p>
          <a:p>
            <a:pPr lvl="1"/>
            <a:r>
              <a:rPr lang="en-US" altLang="en-US" sz="2000"/>
              <a:t>Compteurs de références (s’il y a encore des refs au fichier, il ne sera pas effacé)</a:t>
            </a:r>
          </a:p>
          <a:p>
            <a:pPr lvl="1"/>
            <a:r>
              <a:rPr lang="fr-CA" altLang="en-US" sz="2000">
                <a:solidFill>
                  <a:srgbClr val="E40000"/>
                </a:solidFill>
              </a:rPr>
              <a:t>Ni Unix</a:t>
            </a:r>
            <a:r>
              <a:rPr lang="fr-CA" altLang="en-US" sz="2000"/>
              <a:t> ni Microsoft n’implémentent ces politiques, donc messages d’erreur</a:t>
            </a:r>
            <a:endParaRPr lang="en-US" altLang="en-US" sz="2000"/>
          </a:p>
          <a:p>
            <a:pPr lvl="1"/>
            <a:r>
              <a:rPr lang="fr-CA" altLang="en-US" sz="2000"/>
              <a:t>Solutions impossibles à gérer dans un système fortement reparti (ex: www)</a:t>
            </a:r>
          </a:p>
          <a:p>
            <a:pPr lvl="1"/>
            <a:endParaRPr lang="en-US" altLang="en-US" sz="2000"/>
          </a:p>
          <a:p>
            <a:pPr lvl="1"/>
            <a:endParaRPr lang="fr-CA" altLang="en-US" sz="2000"/>
          </a:p>
        </p:txBody>
      </p:sp>
      <p:pic>
        <p:nvPicPr>
          <p:cNvPr id="6246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" t="563" r="1436" b="638"/>
          <a:stretch>
            <a:fillRect/>
          </a:stretch>
        </p:blipFill>
        <p:spPr>
          <a:xfrm>
            <a:off x="4933950" y="2132013"/>
            <a:ext cx="3867150" cy="3092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E717-9C74-41A7-832F-42B3B41D96FC}" type="slidenum">
              <a:rPr lang="fr-CA" altLang="en-US"/>
              <a:pPr/>
              <a:t>4</a:t>
            </a:fld>
            <a:endParaRPr lang="fr-CA" altLang="en-US"/>
          </a:p>
        </p:txBody>
      </p:sp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Structures de fichiers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CA" altLang="en-US"/>
          </a:p>
          <a:p>
            <a:endParaRPr lang="fr-CA" altLang="en-US"/>
          </a:p>
          <a:p>
            <a:r>
              <a:rPr lang="fr-CA" altLang="en-US"/>
              <a:t>Aucune – séquences d’octets…</a:t>
            </a:r>
          </a:p>
          <a:p>
            <a:r>
              <a:rPr lang="fr-CA" altLang="en-US"/>
              <a:t>Texte: Lignes, pages, docs formatés</a:t>
            </a:r>
          </a:p>
          <a:p>
            <a:r>
              <a:rPr lang="fr-CA" altLang="en-US"/>
              <a:t>Source: classes, méthodes, procédures…</a:t>
            </a:r>
          </a:p>
          <a:p>
            <a:r>
              <a:rPr lang="fr-CA" altLang="en-US"/>
              <a:t>Etc.</a:t>
            </a:r>
          </a:p>
          <a:p>
            <a:pPr lvl="1"/>
            <a:endParaRPr lang="fr-CA" altLang="en-US"/>
          </a:p>
          <a:p>
            <a:pPr>
              <a:buFont typeface="Monotype Sorts" pitchFamily="2" charset="2"/>
              <a:buNone/>
            </a:pPr>
            <a:endParaRPr lang="fr-CA" altLang="en-US"/>
          </a:p>
          <a:p>
            <a:pPr>
              <a:buFont typeface="Monotype Sorts" pitchFamily="2" charset="2"/>
              <a:buNone/>
            </a:pPr>
            <a:endParaRPr lang="fr-CA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B3813-64E0-481F-B092-D7F3EF5B9D34}" type="slidenum">
              <a:rPr lang="fr-CA" altLang="en-US"/>
              <a:pPr/>
              <a:t>40</a:t>
            </a:fld>
            <a:endParaRPr lang="fr-CA" alt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Graphes avec cycles (structure générale)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2" t="13356" r="481" b="13055"/>
          <a:stretch>
            <a:fillRect/>
          </a:stretch>
        </p:blipFill>
        <p:spPr bwMode="auto">
          <a:xfrm>
            <a:off x="685800" y="1447800"/>
            <a:ext cx="7543800" cy="334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85800" y="5105400"/>
            <a:ext cx="7924800" cy="146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fr-CA" altLang="en-US">
                <a:latin typeface="Arial Narrow" pitchFamily="34" charset="0"/>
              </a:rPr>
              <a:t> Presque inévitables quand il est permis de pointer à un noeud arbitraire de la structure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fr-CA" altLang="en-US">
                <a:latin typeface="Arial Narrow" pitchFamily="34" charset="0"/>
              </a:rPr>
              <a:t> Pourraient être détectés avec des contrôles appropriés au moment de la création d ’un nouveau pointeur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fr-CA" altLang="en-US">
                <a:latin typeface="Arial Narrow" pitchFamily="34" charset="0"/>
              </a:rPr>
              <a:t>Contrôles qui ne sont pas faits dans les SE courants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4837-2E51-4CED-9FED-867914C444F5}" type="slidenum">
              <a:rPr lang="fr-CA" altLang="en-US"/>
              <a:pPr/>
              <a:t>41</a:t>
            </a:fld>
            <a:endParaRPr lang="fr-CA" alt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Considérations dans le cas de cycles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000"/>
              <a:t>En traversant le graphe, il est nécessaire de savoir si on retombe sur un noeud déjà visité</a:t>
            </a:r>
          </a:p>
          <a:p>
            <a:r>
              <a:rPr lang="fr-CA" altLang="en-US" sz="2000"/>
              <a:t>Un noeud peut avoir compteur de ref != 0 en se trouvant dans une boucle de noeuds qui n ’est pas accessible!</a:t>
            </a:r>
          </a:p>
          <a:p>
            <a:r>
              <a:rPr lang="fr-CA" altLang="en-US" sz="2000"/>
              <a:t>Des algorithmes existent pour permettre de traiter ces cas, cependant ils sont compliqués et ont des temps d ’exécution non-négligeables, ce qui fait qu’ ils ne sont pas toujours employés</a:t>
            </a:r>
          </a:p>
          <a:p>
            <a:pPr lvl="1"/>
            <a:r>
              <a:rPr lang="fr-CA" altLang="en-US" sz="2000"/>
              <a:t>Ramasse-miettes = garbage collection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286000" y="4572000"/>
            <a:ext cx="609600" cy="228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cxnSp>
        <p:nvCxnSpPr>
          <p:cNvPr id="23559" name="AutoShape 7"/>
          <p:cNvCxnSpPr>
            <a:cxnSpLocks noChangeShapeType="1"/>
            <a:stCxn id="23556" idx="2"/>
          </p:cNvCxnSpPr>
          <p:nvPr/>
        </p:nvCxnSpPr>
        <p:spPr bwMode="auto">
          <a:xfrm flipH="1">
            <a:off x="2057400" y="4800600"/>
            <a:ext cx="533400" cy="3048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1752600" y="5029200"/>
            <a:ext cx="304800" cy="3048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1744663" y="4495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en-US" sz="1800">
                <a:latin typeface="Arial Narrow" pitchFamily="34" charset="0"/>
              </a:rPr>
              <a:t>root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743200" y="5181600"/>
            <a:ext cx="609600" cy="228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3581400" y="5715000"/>
            <a:ext cx="304800" cy="3048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cxnSp>
        <p:nvCxnSpPr>
          <p:cNvPr id="23564" name="AutoShape 12"/>
          <p:cNvCxnSpPr>
            <a:cxnSpLocks noChangeShapeType="1"/>
            <a:stCxn id="23563" idx="1"/>
            <a:endCxn id="23562" idx="2"/>
          </p:cNvCxnSpPr>
          <p:nvPr/>
        </p:nvCxnSpPr>
        <p:spPr bwMode="auto">
          <a:xfrm flipH="1" flipV="1">
            <a:off x="3048000" y="5410200"/>
            <a:ext cx="577850" cy="34925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5" name="AutoShape 13"/>
          <p:cNvCxnSpPr>
            <a:cxnSpLocks noChangeShapeType="1"/>
            <a:stCxn id="23562" idx="2"/>
            <a:endCxn id="23562" idx="0"/>
          </p:cNvCxnSpPr>
          <p:nvPr/>
        </p:nvCxnSpPr>
        <p:spPr bwMode="auto">
          <a:xfrm rot="5400000" flipH="1" flipV="1">
            <a:off x="2934494" y="5295106"/>
            <a:ext cx="228600" cy="1588"/>
          </a:xfrm>
          <a:prstGeom prst="curvedConnector5">
            <a:avLst>
              <a:gd name="adj1" fmla="val -100000"/>
              <a:gd name="adj2" fmla="val 33600000"/>
              <a:gd name="adj3" fmla="val 20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5181600" y="4648200"/>
            <a:ext cx="3657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en-US">
                <a:latin typeface="Arial Narrow" pitchFamily="34" charset="0"/>
              </a:rPr>
              <a:t>Un sous-arbre qui n’est pas accessible à partir de la racine mais il ne peut pas être effacé en utilisant le critère ref=0 car il fait ref à lui-meme!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8F51-5EFD-4D68-A09E-B7616384ACF5}" type="slidenum">
              <a:rPr lang="fr-CA" altLang="en-US"/>
              <a:pPr/>
              <a:t>42</a:t>
            </a:fld>
            <a:endParaRPr lang="fr-CA" alt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/>
              <a:t>Combin</a:t>
            </a:r>
            <a:r>
              <a:rPr lang="fr-CA" altLang="en-US"/>
              <a:t>er plusieurs systèmes de fichier</a:t>
            </a:r>
            <a:endParaRPr lang="en-US" alt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77200" cy="4811713"/>
          </a:xfrm>
        </p:spPr>
        <p:txBody>
          <a:bodyPr/>
          <a:lstStyle/>
          <a:p>
            <a:pPr>
              <a:spcBef>
                <a:spcPct val="50000"/>
              </a:spcBef>
              <a:buFont typeface="Monotype Sorts" pitchFamily="2" charset="2"/>
              <a:buNone/>
            </a:pPr>
            <a:r>
              <a:rPr lang="fr-CA" altLang="en-US" sz="2000"/>
              <a:t>Le système de fichier</a:t>
            </a:r>
          </a:p>
          <a:p>
            <a:pPr lvl="1">
              <a:spcBef>
                <a:spcPct val="50000"/>
              </a:spcBef>
            </a:pPr>
            <a:r>
              <a:rPr lang="fr-CA" altLang="en-US" sz="2000"/>
              <a:t>Répertoire qui réside dans une partition/appareil spécifique</a:t>
            </a:r>
          </a:p>
          <a:p>
            <a:pPr>
              <a:spcBef>
                <a:spcPct val="50000"/>
              </a:spcBef>
              <a:buFont typeface="Monotype Sorts" pitchFamily="2" charset="2"/>
              <a:buNone/>
            </a:pPr>
            <a:r>
              <a:rPr lang="fr-CA" altLang="en-US" sz="2000"/>
              <a:t>Pourquoi combiner?</a:t>
            </a:r>
          </a:p>
          <a:p>
            <a:pPr lvl="1">
              <a:spcBef>
                <a:spcPct val="50000"/>
              </a:spcBef>
            </a:pPr>
            <a:r>
              <a:rPr lang="fr-CA" altLang="en-US" sz="2000"/>
              <a:t>Plusieurs partitions de disques rigides, disquettes, CDROM, disques réseau.</a:t>
            </a:r>
          </a:p>
          <a:p>
            <a:pPr lvl="1">
              <a:spcBef>
                <a:spcPct val="50000"/>
              </a:spcBef>
            </a:pPr>
            <a:r>
              <a:rPr lang="fr-CA" altLang="en-US" sz="2000"/>
              <a:t>Vision et accès uniforme</a:t>
            </a:r>
          </a:p>
          <a:p>
            <a:pPr>
              <a:spcBef>
                <a:spcPct val="50000"/>
              </a:spcBef>
              <a:buFont typeface="Monotype Sorts" pitchFamily="2" charset="2"/>
              <a:buNone/>
            </a:pPr>
            <a:r>
              <a:rPr lang="fr-CA" altLang="en-US" sz="2000"/>
              <a:t>Comment?</a:t>
            </a:r>
          </a:p>
          <a:p>
            <a:pPr lvl="1">
              <a:spcBef>
                <a:spcPct val="50000"/>
              </a:spcBef>
            </a:pPr>
            <a:r>
              <a:rPr lang="fr-CA" altLang="en-US" sz="2000"/>
              <a:t>Attacher un système de fichier à un nœud particuler dans la hiérarchie du répertoire.</a:t>
            </a:r>
          </a:p>
          <a:p>
            <a:pPr lvl="1">
              <a:spcBef>
                <a:spcPct val="50000"/>
              </a:spcBef>
            </a:pPr>
            <a:r>
              <a:rPr lang="fr-CA" altLang="en-US" sz="2000"/>
              <a:t>Windows: système à 2 niveaux – attaché à des lettres d’appareils</a:t>
            </a:r>
          </a:p>
          <a:p>
            <a:pPr lvl="1">
              <a:spcBef>
                <a:spcPct val="50000"/>
              </a:spcBef>
            </a:pPr>
            <a:r>
              <a:rPr lang="fr-CA" altLang="en-US" sz="2000"/>
              <a:t>Unix: opération d’attachement explicit (mount), peut attacher un système de fichier n’importe où dans le répertoire.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A3DA1-E597-4C50-AB59-EDB3B5489559}" type="slidenum">
              <a:rPr lang="fr-CA" altLang="en-US"/>
              <a:pPr/>
              <a:t>43</a:t>
            </a:fld>
            <a:endParaRPr lang="fr-CA" alt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Attachement du système de fichier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6537325" cy="4191000"/>
          </a:xfrm>
        </p:spPr>
        <p:txBody>
          <a:bodyPr/>
          <a:lstStyle/>
          <a:p>
            <a:r>
              <a:rPr lang="fr-CA" altLang="en-US"/>
              <a:t>Un système de fichier doit être attaché (mounted) avant d’être accédé</a:t>
            </a:r>
          </a:p>
          <a:p>
            <a:r>
              <a:rPr lang="fr-CA" altLang="en-US"/>
              <a:t>Un système de fichier est attacher à un point d’attachement (mount point) – voir Fig. 11-11(b).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5DD5-0E81-4D88-86BD-406139132488}" type="slidenum">
              <a:rPr lang="fr-CA" altLang="en-US"/>
              <a:pPr/>
              <a:t>44</a:t>
            </a:fld>
            <a:endParaRPr lang="fr-CA" alt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(a) Existant.  (b) Partition non-attachée</a:t>
            </a:r>
          </a:p>
        </p:txBody>
      </p:sp>
      <p:pic>
        <p:nvPicPr>
          <p:cNvPr id="133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" t="11902" r="1038" b="12450"/>
          <a:stretch>
            <a:fillRect/>
          </a:stretch>
        </p:blipFill>
        <p:spPr bwMode="auto">
          <a:xfrm>
            <a:off x="1050925" y="1409700"/>
            <a:ext cx="7208838" cy="4167188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543D-F4C3-4073-946C-B01CA1DF9D60}" type="slidenum">
              <a:rPr lang="fr-CA" altLang="en-US"/>
              <a:pPr/>
              <a:t>45</a:t>
            </a:fld>
            <a:endParaRPr lang="fr-CA" alt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Point d’attachement (mount point)</a:t>
            </a:r>
            <a:endParaRPr lang="en-US" altLang="en-US" sz="2400"/>
          </a:p>
        </p:txBody>
      </p:sp>
      <p:pic>
        <p:nvPicPr>
          <p:cNvPr id="134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32" t="613" r="19032" b="613"/>
          <a:stretch>
            <a:fillRect/>
          </a:stretch>
        </p:blipFill>
        <p:spPr bwMode="auto">
          <a:xfrm>
            <a:off x="2557463" y="1250950"/>
            <a:ext cx="4065587" cy="4862513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2E8C-E73B-4328-857B-E86B4580E0B4}" type="slidenum">
              <a:rPr lang="fr-CA" altLang="en-US"/>
              <a:pPr/>
              <a:t>46</a:t>
            </a:fld>
            <a:endParaRPr lang="fr-CA" alt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Partage de fichiers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CA" altLang="en-US"/>
          </a:p>
          <a:p>
            <a:endParaRPr lang="fr-CA" altLang="en-US"/>
          </a:p>
          <a:p>
            <a:r>
              <a:rPr lang="fr-CA" altLang="en-US"/>
              <a:t>Désirable sur les réseaux</a:t>
            </a:r>
          </a:p>
          <a:p>
            <a:endParaRPr lang="fr-CA" altLang="en-US"/>
          </a:p>
          <a:p>
            <a:r>
              <a:rPr lang="fr-CA" altLang="en-US"/>
              <a:t>Nécessite de protection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B680-51A0-49EA-B0D6-BD175EABB002}" type="slidenum">
              <a:rPr lang="fr-CA" altLang="en-US"/>
              <a:pPr/>
              <a:t>47</a:t>
            </a:fld>
            <a:endParaRPr lang="fr-CA" alt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Protection</a:t>
            </a:r>
            <a:endParaRPr lang="fr-CA" altLang="en-US" sz="200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Types d ’accès permis</a:t>
            </a:r>
          </a:p>
          <a:p>
            <a:pPr lvl="1"/>
            <a:r>
              <a:rPr lang="fr-CA" altLang="en-US" b="1"/>
              <a:t>lecture</a:t>
            </a:r>
          </a:p>
          <a:p>
            <a:pPr lvl="1"/>
            <a:r>
              <a:rPr lang="fr-CA" altLang="en-US" b="1"/>
              <a:t>écriture</a:t>
            </a:r>
          </a:p>
          <a:p>
            <a:pPr lvl="1"/>
            <a:r>
              <a:rPr lang="fr-CA" altLang="en-US" b="1"/>
              <a:t>exécution</a:t>
            </a:r>
          </a:p>
          <a:p>
            <a:pPr lvl="1"/>
            <a:r>
              <a:rPr lang="fr-CA" altLang="en-US"/>
              <a:t>append (annexation)</a:t>
            </a:r>
          </a:p>
          <a:p>
            <a:pPr lvl="1"/>
            <a:r>
              <a:rPr lang="fr-CA" altLang="en-US"/>
              <a:t>effacement</a:t>
            </a:r>
          </a:p>
          <a:p>
            <a:pPr lvl="1"/>
            <a:r>
              <a:rPr lang="fr-CA" altLang="en-US"/>
              <a:t>listage: lister les noms et les attributs d ’un fichier</a:t>
            </a:r>
          </a:p>
          <a:p>
            <a:pPr lvl="1"/>
            <a:endParaRPr lang="fr-CA" altLang="en-US"/>
          </a:p>
          <a:p>
            <a:r>
              <a:rPr lang="fr-CA" altLang="en-US"/>
              <a:t>Par qui </a:t>
            </a:r>
          </a:p>
          <a:p>
            <a:pPr lvl="1"/>
            <a:endParaRPr lang="fr-CA" alt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68DD-8163-4265-AD1F-957864E20155}" type="slidenum">
              <a:rPr lang="fr-CA" altLang="en-US"/>
              <a:pPr/>
              <a:t>48</a:t>
            </a:fld>
            <a:endParaRPr lang="fr-CA" alt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Listes et groupes d’accès - UNIX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Modes d ’accès: R W E</a:t>
            </a:r>
          </a:p>
          <a:p>
            <a:r>
              <a:rPr lang="fr-CA" altLang="en-US"/>
              <a:t>Trois classes d ’usager:</a:t>
            </a:r>
          </a:p>
          <a:p>
            <a:pPr lvl="1"/>
            <a:r>
              <a:rPr lang="fr-CA" altLang="en-US"/>
              <a:t>propriétaire</a:t>
            </a:r>
          </a:p>
          <a:p>
            <a:pPr lvl="1"/>
            <a:r>
              <a:rPr lang="fr-CA" altLang="en-US"/>
              <a:t>groupe</a:t>
            </a:r>
          </a:p>
          <a:p>
            <a:pPr lvl="1"/>
            <a:r>
              <a:rPr lang="fr-CA" altLang="en-US"/>
              <a:t>public</a:t>
            </a:r>
          </a:p>
          <a:p>
            <a:r>
              <a:rPr lang="fr-CA" altLang="en-US"/>
              <a:t>demander à l ’administrateur de créer un nouveau groupe avec un certain usager et un certain propriétaire</a:t>
            </a:r>
          </a:p>
          <a:p>
            <a:r>
              <a:rPr lang="fr-CA" altLang="en-US"/>
              <a:t>droit du propriétaire de régler les droits d ’accès et d ’ajouter des nouveaux usagers</a:t>
            </a:r>
          </a:p>
          <a:p>
            <a:pPr lvl="1"/>
            <a:endParaRPr lang="fr-CA" alt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4608-4574-4B24-B28B-54D4CF964581}" type="slidenum">
              <a:rPr lang="fr-CA" altLang="en-US"/>
              <a:pPr/>
              <a:t>49</a:t>
            </a:fld>
            <a:endParaRPr lang="fr-CA" altLang="en-US"/>
          </a:p>
        </p:txBody>
      </p:sp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1171575" y="0"/>
            <a:ext cx="777240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70000"/>
              </a:lnSpc>
            </a:pPr>
            <a:r>
              <a:rPr kumimoji="1" lang="en-US" alt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Listes et groupes d’accès</a:t>
            </a: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941388" y="860425"/>
            <a:ext cx="7029450" cy="3738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tabLst>
                <a:tab pos="1833563" algn="l"/>
                <a:tab pos="4459288" algn="l"/>
                <a:tab pos="5195888" algn="l"/>
                <a:tab pos="5888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tabLst>
                <a:tab pos="1833563" algn="l"/>
                <a:tab pos="4459288" algn="l"/>
                <a:tab pos="5195888" algn="l"/>
                <a:tab pos="5888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tabLst>
                <a:tab pos="1833563" algn="l"/>
                <a:tab pos="4459288" algn="l"/>
                <a:tab pos="5195888" algn="l"/>
                <a:tab pos="5888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tabLst>
                <a:tab pos="1833563" algn="l"/>
                <a:tab pos="4459288" algn="l"/>
                <a:tab pos="5195888" algn="l"/>
                <a:tab pos="5888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tabLst>
                <a:tab pos="1833563" algn="l"/>
                <a:tab pos="4459288" algn="l"/>
                <a:tab pos="5195888" algn="l"/>
                <a:tab pos="5888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33563" algn="l"/>
                <a:tab pos="4459288" algn="l"/>
                <a:tab pos="5195888" algn="l"/>
                <a:tab pos="5888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33563" algn="l"/>
                <a:tab pos="4459288" algn="l"/>
                <a:tab pos="5195888" algn="l"/>
                <a:tab pos="5888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33563" algn="l"/>
                <a:tab pos="4459288" algn="l"/>
                <a:tab pos="5195888" algn="l"/>
                <a:tab pos="5888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33563" algn="l"/>
                <a:tab pos="4459288" algn="l"/>
                <a:tab pos="5195888" algn="l"/>
                <a:tab pos="5888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en-US" altLang="en-US" sz="1800" b="1">
                <a:solidFill>
                  <a:srgbClr val="006666"/>
                </a:solidFill>
                <a:latin typeface="Arial" charset="0"/>
              </a:rPr>
              <a:t>Mode d’accès:  read, write, execute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en-US" altLang="en-US" sz="1800" b="1">
                <a:solidFill>
                  <a:srgbClr val="006666"/>
                </a:solidFill>
                <a:latin typeface="Arial" charset="0"/>
              </a:rPr>
              <a:t>Trois catégories d’usagers:</a:t>
            </a:r>
          </a:p>
          <a:p>
            <a:pPr>
              <a:lnSpc>
                <a:spcPct val="90000"/>
              </a:lnSpc>
              <a:spcBef>
                <a:spcPct val="10000"/>
              </a:spcBef>
              <a:buClr>
                <a:schemeClr val="bg2"/>
              </a:buClr>
              <a:buSzPct val="50000"/>
              <a:buFont typeface="Monotype Sorts" pitchFamily="2" charset="2"/>
              <a:buNone/>
            </a:pPr>
            <a:r>
              <a:rPr kumimoji="1" lang="en-US" altLang="en-US" sz="1800" b="1">
                <a:solidFill>
                  <a:srgbClr val="006666"/>
                </a:solidFill>
                <a:latin typeface="Arial" charset="0"/>
              </a:rPr>
              <a:t>					RWX</a:t>
            </a:r>
          </a:p>
          <a:p>
            <a:pPr>
              <a:lnSpc>
                <a:spcPct val="90000"/>
              </a:lnSpc>
              <a:spcBef>
                <a:spcPct val="10000"/>
              </a:spcBef>
              <a:buClr>
                <a:schemeClr val="bg2"/>
              </a:buClr>
              <a:buSzPct val="50000"/>
              <a:buFont typeface="Monotype Sorts" pitchFamily="2" charset="2"/>
              <a:buNone/>
            </a:pPr>
            <a:r>
              <a:rPr kumimoji="1" lang="en-US" altLang="en-US" sz="1800" b="1">
                <a:solidFill>
                  <a:srgbClr val="006666"/>
                </a:solidFill>
                <a:latin typeface="Arial" charset="0"/>
              </a:rPr>
              <a:t>		a) </a:t>
            </a:r>
            <a:r>
              <a:rPr kumimoji="1" lang="en-US" altLang="en-US" sz="1800">
                <a:solidFill>
                  <a:srgbClr val="006666"/>
                </a:solidFill>
                <a:latin typeface="Arial" charset="0"/>
              </a:rPr>
              <a:t>owner access</a:t>
            </a:r>
            <a:r>
              <a:rPr kumimoji="1" lang="en-US" altLang="en-US" sz="1800" b="1">
                <a:solidFill>
                  <a:srgbClr val="006666"/>
                </a:solidFill>
                <a:latin typeface="Arial" charset="0"/>
              </a:rPr>
              <a:t> 	7	</a:t>
            </a:r>
            <a:r>
              <a:rPr kumimoji="1" lang="en-US" altLang="en-US" sz="1800" b="1">
                <a:solidFill>
                  <a:srgbClr val="006666"/>
                </a:solidFill>
                <a:latin typeface="Arial" charset="0"/>
                <a:sym typeface="Symbol" pitchFamily="18" charset="2"/>
              </a:rPr>
              <a:t>	1 1 1</a:t>
            </a:r>
            <a:br>
              <a:rPr kumimoji="1" lang="en-US" altLang="en-US" sz="1800" b="1">
                <a:solidFill>
                  <a:srgbClr val="006666"/>
                </a:solidFill>
                <a:latin typeface="Arial" charset="0"/>
                <a:sym typeface="Symbol" pitchFamily="18" charset="2"/>
              </a:rPr>
            </a:br>
            <a:r>
              <a:rPr kumimoji="1" lang="en-US" altLang="en-US" sz="1800" b="1">
                <a:solidFill>
                  <a:srgbClr val="006666"/>
                </a:solidFill>
                <a:latin typeface="Arial" charset="0"/>
                <a:sym typeface="Symbol" pitchFamily="18" charset="2"/>
              </a:rPr>
              <a:t>				RWX</a:t>
            </a:r>
          </a:p>
          <a:p>
            <a:pPr>
              <a:lnSpc>
                <a:spcPct val="90000"/>
              </a:lnSpc>
              <a:spcBef>
                <a:spcPct val="10000"/>
              </a:spcBef>
              <a:buClr>
                <a:schemeClr val="bg2"/>
              </a:buClr>
              <a:buSzPct val="50000"/>
              <a:buFont typeface="Monotype Sorts" pitchFamily="2" charset="2"/>
              <a:buNone/>
            </a:pPr>
            <a:r>
              <a:rPr kumimoji="1" lang="en-US" altLang="en-US" sz="1800" b="1">
                <a:solidFill>
                  <a:srgbClr val="006666"/>
                </a:solidFill>
                <a:latin typeface="Arial" charset="0"/>
                <a:sym typeface="Symbol" pitchFamily="18" charset="2"/>
              </a:rPr>
              <a:t>		b) </a:t>
            </a:r>
            <a:r>
              <a:rPr kumimoji="1" lang="en-US" altLang="en-US" sz="1800">
                <a:solidFill>
                  <a:srgbClr val="006666"/>
                </a:solidFill>
                <a:latin typeface="Arial" charset="0"/>
                <a:sym typeface="Symbol" pitchFamily="18" charset="2"/>
              </a:rPr>
              <a:t>group access</a:t>
            </a:r>
            <a:r>
              <a:rPr kumimoji="1" lang="en-US" altLang="en-US" sz="1800" b="1">
                <a:solidFill>
                  <a:srgbClr val="006666"/>
                </a:solidFill>
                <a:latin typeface="Arial" charset="0"/>
                <a:sym typeface="Symbol" pitchFamily="18" charset="2"/>
              </a:rPr>
              <a:t> 	6	 	1 1 0</a:t>
            </a:r>
          </a:p>
          <a:p>
            <a:pPr>
              <a:lnSpc>
                <a:spcPct val="90000"/>
              </a:lnSpc>
              <a:spcBef>
                <a:spcPct val="10000"/>
              </a:spcBef>
              <a:buClr>
                <a:schemeClr val="bg2"/>
              </a:buClr>
              <a:buSzPct val="50000"/>
              <a:buFont typeface="Monotype Sorts" pitchFamily="2" charset="2"/>
              <a:buNone/>
            </a:pPr>
            <a:r>
              <a:rPr kumimoji="1" lang="en-US" altLang="en-US" sz="1800" b="1">
                <a:solidFill>
                  <a:srgbClr val="006666"/>
                </a:solidFill>
                <a:latin typeface="Arial" charset="0"/>
                <a:sym typeface="Symbol" pitchFamily="18" charset="2"/>
              </a:rPr>
              <a:t>					RWX</a:t>
            </a:r>
          </a:p>
          <a:p>
            <a:pPr>
              <a:lnSpc>
                <a:spcPct val="90000"/>
              </a:lnSpc>
              <a:spcBef>
                <a:spcPct val="10000"/>
              </a:spcBef>
              <a:buClr>
                <a:schemeClr val="bg2"/>
              </a:buClr>
              <a:buSzPct val="50000"/>
              <a:buFont typeface="Monotype Sorts" pitchFamily="2" charset="2"/>
              <a:buNone/>
            </a:pPr>
            <a:r>
              <a:rPr kumimoji="1" lang="en-US" altLang="en-US" sz="1800" b="1">
                <a:solidFill>
                  <a:srgbClr val="006666"/>
                </a:solidFill>
                <a:latin typeface="Arial" charset="0"/>
                <a:sym typeface="Symbol" pitchFamily="18" charset="2"/>
              </a:rPr>
              <a:t>		c) </a:t>
            </a:r>
            <a:r>
              <a:rPr kumimoji="1" lang="en-US" altLang="en-US" sz="1800">
                <a:solidFill>
                  <a:srgbClr val="006666"/>
                </a:solidFill>
                <a:latin typeface="Arial" charset="0"/>
                <a:sym typeface="Symbol" pitchFamily="18" charset="2"/>
              </a:rPr>
              <a:t>others access</a:t>
            </a:r>
            <a:r>
              <a:rPr kumimoji="1" lang="en-US" altLang="en-US" sz="1800" b="1">
                <a:solidFill>
                  <a:srgbClr val="006666"/>
                </a:solidFill>
                <a:latin typeface="Arial" charset="0"/>
                <a:sym typeface="Symbol" pitchFamily="18" charset="2"/>
              </a:rPr>
              <a:t>	1	 	0 0 1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en-US" altLang="en-US" sz="1800" b="1">
                <a:solidFill>
                  <a:srgbClr val="006666"/>
                </a:solidFill>
                <a:latin typeface="Arial" charset="0"/>
                <a:sym typeface="Symbol" pitchFamily="18" charset="2"/>
              </a:rPr>
              <a:t>Demander au gestionnaire de créer un groupe, disons G, et ajouter des usagers au groupe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en-US" altLang="en-US" sz="1800" b="1">
                <a:solidFill>
                  <a:srgbClr val="006666"/>
                </a:solidFill>
                <a:latin typeface="Arial" charset="0"/>
                <a:sym typeface="Symbol" pitchFamily="18" charset="2"/>
              </a:rPr>
              <a:t>Pour un fichier particulier, disons jeux, définir un accès approprié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None/>
            </a:pPr>
            <a:endParaRPr kumimoji="1" lang="en-US" altLang="en-US" sz="1800" b="1">
              <a:solidFill>
                <a:srgbClr val="006666"/>
              </a:solidFill>
              <a:latin typeface="Arial" charset="0"/>
              <a:sym typeface="Symbol" pitchFamily="18" charset="2"/>
            </a:endParaRPr>
          </a:p>
        </p:txBody>
      </p:sp>
      <p:grpSp>
        <p:nvGrpSpPr>
          <p:cNvPr id="64526" name="Group 14"/>
          <p:cNvGrpSpPr>
            <a:grpSpLocks/>
          </p:cNvGrpSpPr>
          <p:nvPr/>
        </p:nvGrpSpPr>
        <p:grpSpPr bwMode="auto">
          <a:xfrm>
            <a:off x="3124200" y="4419600"/>
            <a:ext cx="2047875" cy="819150"/>
            <a:chOff x="2130" y="3068"/>
            <a:chExt cx="1290" cy="516"/>
          </a:xfrm>
        </p:grpSpPr>
        <p:sp>
          <p:nvSpPr>
            <p:cNvPr id="64516" name="Text Box 4"/>
            <p:cNvSpPr txBox="1">
              <a:spLocks noChangeArrowheads="1"/>
            </p:cNvSpPr>
            <p:nvPr/>
          </p:nvSpPr>
          <p:spPr bwMode="auto">
            <a:xfrm>
              <a:off x="2130" y="3068"/>
              <a:ext cx="4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400">
                  <a:latin typeface="Helvetica" pitchFamily="34" charset="0"/>
                </a:rPr>
                <a:t>owner</a:t>
              </a:r>
            </a:p>
          </p:txBody>
        </p:sp>
        <p:sp>
          <p:nvSpPr>
            <p:cNvPr id="64517" name="Text Box 5"/>
            <p:cNvSpPr txBox="1">
              <a:spLocks noChangeArrowheads="1"/>
            </p:cNvSpPr>
            <p:nvPr/>
          </p:nvSpPr>
          <p:spPr bwMode="auto">
            <a:xfrm>
              <a:off x="2545" y="3068"/>
              <a:ext cx="40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400">
                  <a:latin typeface="Helvetica" pitchFamily="34" charset="0"/>
                </a:rPr>
                <a:t>group</a:t>
              </a:r>
            </a:p>
          </p:txBody>
        </p:sp>
        <p:sp>
          <p:nvSpPr>
            <p:cNvPr id="64518" name="Text Box 6"/>
            <p:cNvSpPr txBox="1">
              <a:spLocks noChangeArrowheads="1"/>
            </p:cNvSpPr>
            <p:nvPr/>
          </p:nvSpPr>
          <p:spPr bwMode="auto">
            <a:xfrm>
              <a:off x="3012" y="3068"/>
              <a:ext cx="40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400">
                  <a:latin typeface="Helvetica" pitchFamily="34" charset="0"/>
                </a:rPr>
                <a:t>public</a:t>
              </a:r>
            </a:p>
          </p:txBody>
        </p:sp>
        <p:sp>
          <p:nvSpPr>
            <p:cNvPr id="64519" name="Text Box 7"/>
            <p:cNvSpPr txBox="1">
              <a:spLocks noChangeArrowheads="1"/>
            </p:cNvSpPr>
            <p:nvPr/>
          </p:nvSpPr>
          <p:spPr bwMode="auto">
            <a:xfrm>
              <a:off x="2165" y="3392"/>
              <a:ext cx="45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400">
                  <a:latin typeface="Helvetica" pitchFamily="34" charset="0"/>
                </a:rPr>
                <a:t>chmod</a:t>
              </a:r>
            </a:p>
          </p:txBody>
        </p:sp>
        <p:sp>
          <p:nvSpPr>
            <p:cNvPr id="64520" name="Text Box 8"/>
            <p:cNvSpPr txBox="1">
              <a:spLocks noChangeArrowheads="1"/>
            </p:cNvSpPr>
            <p:nvPr/>
          </p:nvSpPr>
          <p:spPr bwMode="auto">
            <a:xfrm>
              <a:off x="2575" y="3392"/>
              <a:ext cx="30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400">
                  <a:latin typeface="Helvetica" pitchFamily="34" charset="0"/>
                </a:rPr>
                <a:t>761</a:t>
              </a:r>
            </a:p>
          </p:txBody>
        </p:sp>
        <p:sp>
          <p:nvSpPr>
            <p:cNvPr id="64521" name="Text Box 9"/>
            <p:cNvSpPr txBox="1">
              <a:spLocks noChangeArrowheads="1"/>
            </p:cNvSpPr>
            <p:nvPr/>
          </p:nvSpPr>
          <p:spPr bwMode="auto">
            <a:xfrm>
              <a:off x="2910" y="3392"/>
              <a:ext cx="3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400">
                  <a:latin typeface="Helvetica" pitchFamily="34" charset="0"/>
                </a:rPr>
                <a:t>jeux</a:t>
              </a:r>
            </a:p>
          </p:txBody>
        </p:sp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>
              <a:off x="2354" y="3191"/>
              <a:ext cx="291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4523" name="Line 11"/>
            <p:cNvSpPr>
              <a:spLocks noChangeShapeType="1"/>
            </p:cNvSpPr>
            <p:nvPr/>
          </p:nvSpPr>
          <p:spPr bwMode="auto">
            <a:xfrm>
              <a:off x="2736" y="3218"/>
              <a:ext cx="1" cy="1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 flipH="1">
              <a:off x="2831" y="3200"/>
              <a:ext cx="378" cy="2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933450" y="5643563"/>
            <a:ext cx="7029450" cy="80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tabLst>
                <a:tab pos="1833563" algn="l"/>
                <a:tab pos="4459288" algn="l"/>
                <a:tab pos="5195888" algn="l"/>
                <a:tab pos="5888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833563" algn="l"/>
                <a:tab pos="4459288" algn="l"/>
                <a:tab pos="5195888" algn="l"/>
                <a:tab pos="5888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833563" algn="l"/>
                <a:tab pos="4459288" algn="l"/>
                <a:tab pos="5195888" algn="l"/>
                <a:tab pos="5888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833563" algn="l"/>
                <a:tab pos="4459288" algn="l"/>
                <a:tab pos="5195888" algn="l"/>
                <a:tab pos="5888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833563" algn="l"/>
                <a:tab pos="4459288" algn="l"/>
                <a:tab pos="5195888" algn="l"/>
                <a:tab pos="5888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33563" algn="l"/>
                <a:tab pos="4459288" algn="l"/>
                <a:tab pos="5195888" algn="l"/>
                <a:tab pos="5888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33563" algn="l"/>
                <a:tab pos="4459288" algn="l"/>
                <a:tab pos="5195888" algn="l"/>
                <a:tab pos="5888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33563" algn="l"/>
                <a:tab pos="4459288" algn="l"/>
                <a:tab pos="5195888" algn="l"/>
                <a:tab pos="5888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33563" algn="l"/>
                <a:tab pos="4459288" algn="l"/>
                <a:tab pos="5195888" algn="l"/>
                <a:tab pos="5888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Font typeface="Monotype Sorts" pitchFamily="2" charset="2"/>
              <a:buNone/>
            </a:pPr>
            <a:r>
              <a:rPr kumimoji="1" lang="en-US" altLang="en-US" sz="1800" b="1">
                <a:solidFill>
                  <a:srgbClr val="006666"/>
                </a:solidFill>
                <a:latin typeface="Arial" charset="0"/>
                <a:sym typeface="Symbol" pitchFamily="18" charset="2"/>
              </a:rPr>
              <a:t>	Changer le groupe d’un fichier</a:t>
            </a:r>
            <a:br>
              <a:rPr kumimoji="1" lang="en-US" altLang="en-US" sz="1800" b="1">
                <a:solidFill>
                  <a:srgbClr val="006666"/>
                </a:solidFill>
                <a:latin typeface="Arial" charset="0"/>
                <a:sym typeface="Symbol" pitchFamily="18" charset="2"/>
              </a:rPr>
            </a:br>
            <a:r>
              <a:rPr kumimoji="1" lang="en-US" altLang="en-US" sz="2000">
                <a:sym typeface="Symbol" pitchFamily="18" charset="2"/>
              </a:rPr>
              <a:t>	         </a:t>
            </a:r>
            <a:r>
              <a:rPr kumimoji="1" lang="en-US" altLang="en-US" sz="2000">
                <a:latin typeface="Arial" charset="0"/>
                <a:sym typeface="Symbol" pitchFamily="18" charset="2"/>
              </a:rPr>
              <a:t>chgrp     G    </a:t>
            </a:r>
            <a:r>
              <a:rPr kumimoji="1" lang="en-US" altLang="en-US" sz="2000" i="1">
                <a:latin typeface="Arial" charset="0"/>
                <a:sym typeface="Symbol" pitchFamily="18" charset="2"/>
              </a:rPr>
              <a:t>jeux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39C45-4290-46EC-B6AB-F066287AB228}" type="slidenum">
              <a:rPr lang="fr-CA" altLang="en-US"/>
              <a:pPr/>
              <a:t>5</a:t>
            </a:fld>
            <a:endParaRPr lang="fr-CA" altLang="en-US"/>
          </a:p>
        </p:txBody>
      </p:sp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990600" y="152400"/>
            <a:ext cx="7885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70000"/>
              </a:lnSpc>
            </a:pPr>
            <a:r>
              <a:rPr kumimoji="1" lang="fr-CA" alt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Attributs d’un fichier</a:t>
            </a: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990600" y="838200"/>
            <a:ext cx="78486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000" b="1">
                <a:solidFill>
                  <a:srgbClr val="006666"/>
                </a:solidFill>
                <a:latin typeface="Arial" charset="0"/>
              </a:rPr>
              <a:t>Constituent les propriétés du fichiers et sont stockés dans un fichier spécial appelé répertoire (directory). Exemples d’attributs: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Nom: 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</a:pPr>
            <a:r>
              <a:rPr kumimoji="1" lang="fr-CA" altLang="en-US" sz="1900">
                <a:solidFill>
                  <a:srgbClr val="006666"/>
                </a:solidFill>
                <a:latin typeface="Arial" charset="0"/>
              </a:rPr>
              <a:t>pour permet aux personnes d’accéder au fichier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Identificateur: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</a:pPr>
            <a:r>
              <a:rPr kumimoji="1" lang="fr-CA" altLang="en-US" sz="1900">
                <a:solidFill>
                  <a:srgbClr val="006666"/>
                </a:solidFill>
                <a:latin typeface="Arial" charset="0"/>
              </a:rPr>
              <a:t> Un nombre permettant au SE d’identifier le fichier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Type: 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</a:pPr>
            <a:r>
              <a:rPr kumimoji="1" lang="fr-CA" altLang="en-US" sz="1900">
                <a:solidFill>
                  <a:srgbClr val="006666"/>
                </a:solidFill>
                <a:latin typeface="Arial" charset="0"/>
              </a:rPr>
              <a:t>Ex: binaire, ou texte; lorsque le SE supporte cela</a:t>
            </a:r>
            <a:endParaRPr kumimoji="1" lang="fr-CA" altLang="en-US" sz="2000">
              <a:solidFill>
                <a:srgbClr val="006666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Position: 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</a:pPr>
            <a:r>
              <a:rPr kumimoji="1" lang="fr-CA" altLang="en-US" sz="1900">
                <a:solidFill>
                  <a:srgbClr val="006666"/>
                </a:solidFill>
                <a:latin typeface="Arial" charset="0"/>
              </a:rPr>
              <a:t>Indique le disque et l’adresse du fichier sur disque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Taille: 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</a:pPr>
            <a:r>
              <a:rPr kumimoji="1" lang="fr-CA" altLang="en-US" sz="1900">
                <a:solidFill>
                  <a:srgbClr val="006666"/>
                </a:solidFill>
                <a:latin typeface="Arial" charset="0"/>
              </a:rPr>
              <a:t>En bytes ou en blocs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Protection: 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</a:pPr>
            <a:r>
              <a:rPr kumimoji="1" lang="fr-CA" altLang="en-US" sz="1900">
                <a:solidFill>
                  <a:srgbClr val="006666"/>
                </a:solidFill>
                <a:latin typeface="Arial" charset="0"/>
              </a:rPr>
              <a:t>Détermine qui peut écrire, lire, exécuter…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Date: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</a:pPr>
            <a:r>
              <a:rPr kumimoji="1" lang="fr-CA" altLang="en-US" sz="1900">
                <a:solidFill>
                  <a:srgbClr val="006666"/>
                </a:solidFill>
                <a:latin typeface="Arial" charset="0"/>
              </a:rPr>
              <a:t> pour la dernière modification, ou dernière utilisation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Autres…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endParaRPr kumimoji="1" lang="fr-CA" altLang="en-US" sz="2000" b="1">
              <a:solidFill>
                <a:srgbClr val="006666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BC486-6D6B-480E-9FCC-74C73D234349}" type="slidenum">
              <a:rPr lang="fr-CA" altLang="en-US"/>
              <a:pPr/>
              <a:t>50</a:t>
            </a:fld>
            <a:endParaRPr lang="fr-CA" alt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947988"/>
            <a:ext cx="7885113" cy="962025"/>
          </a:xfrm>
        </p:spPr>
        <p:txBody>
          <a:bodyPr/>
          <a:lstStyle/>
          <a:p>
            <a:r>
              <a:rPr lang="fr-CA" altLang="en-US" sz="4000"/>
              <a:t>Méthodes d’allocation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ED99C-2CE6-4EAB-A47F-66AEDC768499}" type="slidenum">
              <a:rPr lang="fr-CA" altLang="en-US"/>
              <a:pPr/>
              <a:t>51</a:t>
            </a:fld>
            <a:endParaRPr lang="fr-CA" alt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Structures de systèmes de fichiers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Structure de fichiers: </a:t>
            </a:r>
            <a:r>
              <a:rPr lang="fr-CA" altLang="en-US" sz="2000"/>
              <a:t>deux façons de voir un fichier:</a:t>
            </a:r>
          </a:p>
          <a:p>
            <a:pPr lvl="1"/>
            <a:r>
              <a:rPr lang="fr-CA" altLang="en-US" sz="2200"/>
              <a:t>unité d’allocation espace</a:t>
            </a:r>
          </a:p>
          <a:p>
            <a:pPr lvl="1"/>
            <a:r>
              <a:rPr lang="fr-CA" altLang="en-US" sz="2200"/>
              <a:t>collection d ’informations reliées</a:t>
            </a:r>
          </a:p>
          <a:p>
            <a:r>
              <a:rPr lang="fr-CA" altLang="en-US"/>
              <a:t>Le système de fichiers réside dans la mémoire secondaire: disques, rubans...</a:t>
            </a:r>
          </a:p>
          <a:p>
            <a:r>
              <a:rPr lang="fr-CA" altLang="en-US"/>
              <a:t>File control block: structure de données contenant de l ’info sur un fichier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AB77-723A-46DE-B59B-E8F752C1F313}" type="slidenum">
              <a:rPr lang="fr-CA" altLang="en-US"/>
              <a:pPr/>
              <a:t>52</a:t>
            </a:fld>
            <a:endParaRPr lang="fr-CA" alt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Systèmes de fichiers à couches</a:t>
            </a:r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03" t="1251" r="33133" b="2055"/>
          <a:stretch>
            <a:fillRect/>
          </a:stretch>
        </p:blipFill>
        <p:spPr bwMode="auto">
          <a:xfrm>
            <a:off x="3276600" y="1295400"/>
            <a:ext cx="2751138" cy="5173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CD6D-CF5E-4067-A19B-A1B565745A39}" type="slidenum">
              <a:rPr lang="fr-CA" altLang="en-US"/>
              <a:pPr/>
              <a:t>53</a:t>
            </a:fld>
            <a:endParaRPr lang="fr-CA" altLang="en-US"/>
          </a:p>
        </p:txBody>
      </p:sp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70000"/>
              </a:lnSpc>
            </a:pPr>
            <a:r>
              <a:rPr kumimoji="1" lang="fr-CA" alt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Structure physique des fichiers</a:t>
            </a:r>
          </a:p>
        </p:txBody>
      </p:sp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989013" y="1330325"/>
            <a:ext cx="7886700" cy="481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000" b="1">
                <a:solidFill>
                  <a:srgbClr val="006666"/>
                </a:solidFill>
                <a:latin typeface="Arial" charset="0"/>
              </a:rPr>
              <a:t>La mémoire secondaire est subdivisée en </a:t>
            </a:r>
            <a:r>
              <a:rPr kumimoji="1" lang="fr-CA" altLang="en-US" sz="2000" b="1">
                <a:solidFill>
                  <a:srgbClr val="FF0000"/>
                </a:solidFill>
                <a:latin typeface="Arial" charset="0"/>
              </a:rPr>
              <a:t>blocs</a:t>
            </a:r>
            <a:r>
              <a:rPr kumimoji="1" lang="fr-CA" altLang="en-US" sz="2000" b="1">
                <a:solidFill>
                  <a:srgbClr val="006666"/>
                </a:solidFill>
                <a:latin typeface="Arial" charset="0"/>
              </a:rPr>
              <a:t> et chaque opération d’E /S s’effectue en unités de blocs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Les blocs ruban sont de longueur variable, mais les blocs disque sont de longueur fixe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Sur disque, un bloc est constitué d’un multiple de secteurs contiguës (ex: 1, 2, ou 4)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</a:pPr>
            <a:r>
              <a:rPr kumimoji="1" lang="fr-CA" altLang="en-US" sz="1800">
                <a:solidFill>
                  <a:srgbClr val="006666"/>
                </a:solidFill>
                <a:latin typeface="Arial" charset="0"/>
              </a:rPr>
              <a:t>la taille d’un secteur est habituellement 512 bytes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000" b="1">
                <a:solidFill>
                  <a:srgbClr val="006666"/>
                </a:solidFill>
                <a:latin typeface="Arial" charset="0"/>
              </a:rPr>
              <a:t>Il faut donc insérer les enregistrements dans les blocs et les extraire par la suite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Simple lorsque chaque octet est un enregistrement par lui-même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Plus complexe lorsque les enregistrements possèdent une structure (ex: « main-frame IBM » )	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000" b="1">
                <a:solidFill>
                  <a:srgbClr val="006666"/>
                </a:solidFill>
                <a:latin typeface="Arial" charset="0"/>
              </a:rPr>
              <a:t>Les fichiers sont alloués en unité de blocs. Le dernier bloc est donc rarement rempli de données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Fragmentation interne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BA22-B27C-44F1-B194-7D3F0690599C}" type="slidenum">
              <a:rPr lang="fr-CA" altLang="en-US"/>
              <a:pPr/>
              <a:t>54</a:t>
            </a:fld>
            <a:endParaRPr lang="fr-CA" alt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Un “File Control Block” typique</a:t>
            </a:r>
            <a:endParaRPr lang="en-US" altLang="en-US" sz="2400"/>
          </a:p>
        </p:txBody>
      </p:sp>
      <p:pic>
        <p:nvPicPr>
          <p:cNvPr id="1177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6" t="7463" r="706" b="7787"/>
          <a:stretch>
            <a:fillRect/>
          </a:stretch>
        </p:blipFill>
        <p:spPr bwMode="auto">
          <a:xfrm>
            <a:off x="1233488" y="1416050"/>
            <a:ext cx="6430962" cy="414655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A865-C412-4A96-BAEE-B9C823062ABD}" type="slidenum">
              <a:rPr lang="fr-CA" altLang="en-US"/>
              <a:pPr/>
              <a:t>55</a:t>
            </a:fld>
            <a:endParaRPr lang="fr-CA" alt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Structure en-mémoire du système de fichier</a:t>
            </a:r>
            <a:br>
              <a:rPr lang="fr-CA" altLang="en-US"/>
            </a:br>
            <a:endParaRPr lang="fr-CA" altLang="en-US"/>
          </a:p>
        </p:txBody>
      </p:sp>
      <p:pic>
        <p:nvPicPr>
          <p:cNvPr id="1198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2" t="1373" r="3906" b="687"/>
          <a:stretch>
            <a:fillRect/>
          </a:stretch>
        </p:blipFill>
        <p:spPr bwMode="auto">
          <a:xfrm>
            <a:off x="2438400" y="1295400"/>
            <a:ext cx="6386513" cy="511492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9812" name="AutoShape 4"/>
          <p:cNvSpPr>
            <a:spLocks/>
          </p:cNvSpPr>
          <p:nvPr/>
        </p:nvSpPr>
        <p:spPr bwMode="auto">
          <a:xfrm>
            <a:off x="304800" y="1905000"/>
            <a:ext cx="1524000" cy="838200"/>
          </a:xfrm>
          <a:prstGeom prst="borderCallout2">
            <a:avLst>
              <a:gd name="adj1" fmla="val 13634"/>
              <a:gd name="adj2" fmla="val 105000"/>
              <a:gd name="adj3" fmla="val 13634"/>
              <a:gd name="adj4" fmla="val 117917"/>
              <a:gd name="adj5" fmla="val 56060"/>
              <a:gd name="adj6" fmla="val 13094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CA" altLang="en-US"/>
              <a:t>Overture d’un fichier</a:t>
            </a:r>
            <a:endParaRPr lang="en-US" altLang="en-US"/>
          </a:p>
        </p:txBody>
      </p:sp>
      <p:sp>
        <p:nvSpPr>
          <p:cNvPr id="119814" name="AutoShape 6"/>
          <p:cNvSpPr>
            <a:spLocks/>
          </p:cNvSpPr>
          <p:nvPr/>
        </p:nvSpPr>
        <p:spPr bwMode="auto">
          <a:xfrm>
            <a:off x="228600" y="4648200"/>
            <a:ext cx="1524000" cy="838200"/>
          </a:xfrm>
          <a:prstGeom prst="borderCallout2">
            <a:avLst>
              <a:gd name="adj1" fmla="val 13634"/>
              <a:gd name="adj2" fmla="val 105000"/>
              <a:gd name="adj3" fmla="val 13634"/>
              <a:gd name="adj4" fmla="val 121565"/>
              <a:gd name="adj5" fmla="val 47347"/>
              <a:gd name="adj6" fmla="val 138125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CA" altLang="en-US"/>
              <a:t>Lecture d’un fichier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818C3-E382-4651-9ED1-2FB33CB6C7D1}" type="slidenum">
              <a:rPr lang="fr-CA" altLang="en-US"/>
              <a:pPr/>
              <a:t>56</a:t>
            </a:fld>
            <a:endParaRPr lang="fr-CA" altLang="en-US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30288" y="325438"/>
            <a:ext cx="7094537" cy="962025"/>
          </a:xfrm>
        </p:spPr>
        <p:txBody>
          <a:bodyPr/>
          <a:lstStyle/>
          <a:p>
            <a:r>
              <a:rPr lang="en-US" altLang="en-US"/>
              <a:t>Système de fichier virtuel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VFS (virtual file system) utilise une approche objet orienté (OO) pour réaliser les systèmes de fichiers.</a:t>
            </a:r>
          </a:p>
          <a:p>
            <a:endParaRPr lang="fr-CA" altLang="en-US"/>
          </a:p>
          <a:p>
            <a:r>
              <a:rPr lang="fr-CA" altLang="en-US"/>
              <a:t>VFS permet une interface d’appels systèmes (API) pour accès différents types de systèmes de fichier.</a:t>
            </a:r>
          </a:p>
          <a:p>
            <a:endParaRPr lang="fr-CA" altLang="en-US"/>
          </a:p>
          <a:p>
            <a:r>
              <a:rPr lang="fr-CA" altLang="en-US"/>
              <a:t>Le API est l’interface au VFS, plutôt qu’à un type spécifique de système de fichier.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53DD-A0A1-4F23-87C7-06BEE3FE4E65}" type="slidenum">
              <a:rPr lang="fr-CA" altLang="en-US"/>
              <a:pPr/>
              <a:t>57</a:t>
            </a:fld>
            <a:endParaRPr lang="fr-CA" alt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Schéma du VFS</a:t>
            </a:r>
            <a:endParaRPr lang="en-US" altLang="en-US" sz="2400"/>
          </a:p>
        </p:txBody>
      </p:sp>
      <p:pic>
        <p:nvPicPr>
          <p:cNvPr id="1218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9" t="636" r="1935" b="970"/>
          <a:stretch>
            <a:fillRect/>
          </a:stretch>
        </p:blipFill>
        <p:spPr bwMode="auto">
          <a:xfrm>
            <a:off x="1568450" y="1270000"/>
            <a:ext cx="6354763" cy="4878388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0194-4830-4434-859D-86D4FD85FFF8}" type="slidenum">
              <a:rPr lang="fr-CA" altLang="en-US"/>
              <a:pPr/>
              <a:t>58</a:t>
            </a:fld>
            <a:endParaRPr lang="fr-CA" alt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L’implémentation du répertoire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b="0"/>
              <a:t>Liste linéaire des noms de fichiers avec pointeurs aux blocs de données.</a:t>
            </a:r>
          </a:p>
          <a:p>
            <a:pPr lvl="1"/>
            <a:r>
              <a:rPr lang="fr-CA" altLang="en-US" b="1"/>
              <a:t>Facile à programmer</a:t>
            </a:r>
          </a:p>
          <a:p>
            <a:pPr lvl="1"/>
            <a:r>
              <a:rPr lang="fr-CA" altLang="en-US" b="1"/>
              <a:t>Prends un plus long temps d’exécution</a:t>
            </a:r>
            <a:endParaRPr lang="en-US" altLang="en-US" b="1"/>
          </a:p>
          <a:p>
            <a:r>
              <a:rPr lang="fr-CA" altLang="en-US" b="0"/>
              <a:t>Tableau de hachage – liste linéaire avec une structure de données hachées.</a:t>
            </a:r>
          </a:p>
          <a:p>
            <a:pPr lvl="1"/>
            <a:r>
              <a:rPr lang="fr-CA" altLang="en-US" b="1"/>
              <a:t>Réduit le temps de recherche dans le répertoire</a:t>
            </a:r>
          </a:p>
          <a:p>
            <a:pPr lvl="1"/>
            <a:r>
              <a:rPr lang="fr-CA" altLang="en-US" b="1"/>
              <a:t>Collisions – situation où deux noms de fichiers est haché au même endroit</a:t>
            </a:r>
          </a:p>
          <a:p>
            <a:pPr lvl="1"/>
            <a:r>
              <a:rPr lang="fr-CA" altLang="en-US" b="1"/>
              <a:t>Grandeur du tableau est fixe</a:t>
            </a:r>
            <a:endParaRPr lang="en-US" alt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F3F5-3A37-4C2C-B8FC-91E75BFF8EDC}" type="slidenum">
              <a:rPr lang="fr-CA" altLang="en-US"/>
              <a:pPr/>
              <a:t>59</a:t>
            </a:fld>
            <a:endParaRPr lang="fr-CA" alt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Trois méthodes d’allocation de fichiers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92325"/>
            <a:ext cx="7886700" cy="4765675"/>
          </a:xfrm>
        </p:spPr>
        <p:txBody>
          <a:bodyPr/>
          <a:lstStyle/>
          <a:p>
            <a:pPr lvl="1"/>
            <a:r>
              <a:rPr lang="fr-CA" altLang="en-US" sz="3400"/>
              <a:t>Allocation contiguë</a:t>
            </a:r>
          </a:p>
          <a:p>
            <a:pPr lvl="1"/>
            <a:r>
              <a:rPr lang="fr-CA" altLang="en-US" sz="3400"/>
              <a:t>Allocation enchaînée</a:t>
            </a:r>
          </a:p>
          <a:p>
            <a:pPr lvl="1"/>
            <a:r>
              <a:rPr lang="fr-CA" altLang="en-US" sz="3400"/>
              <a:t>Allocation indexée</a:t>
            </a:r>
          </a:p>
          <a:p>
            <a:endParaRPr lang="fr-CA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68B3-B3AE-4D97-BE2B-73060708AE2C}" type="slidenum">
              <a:rPr lang="fr-CA" altLang="en-US"/>
              <a:pPr/>
              <a:t>6</a:t>
            </a:fld>
            <a:endParaRPr lang="fr-CA" altLang="en-US"/>
          </a:p>
        </p:txBody>
      </p:sp>
      <p:sp>
        <p:nvSpPr>
          <p:cNvPr id="512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Opérations sur les fichiers: de base</a:t>
            </a:r>
          </a:p>
        </p:txBody>
      </p:sp>
      <p:sp>
        <p:nvSpPr>
          <p:cNvPr id="512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/>
              <a:t>Création</a:t>
            </a:r>
          </a:p>
          <a:p>
            <a:r>
              <a:rPr lang="fr-CA" altLang="en-US" sz="2400"/>
              <a:t>Écriture</a:t>
            </a:r>
          </a:p>
          <a:p>
            <a:pPr lvl="1"/>
            <a:r>
              <a:rPr lang="fr-CA" altLang="en-US" sz="2200"/>
              <a:t>Pointeur d’écriture qui donne la position d’écriture</a:t>
            </a:r>
          </a:p>
          <a:p>
            <a:r>
              <a:rPr lang="fr-CA" altLang="en-US" sz="2400"/>
              <a:t>Lecture</a:t>
            </a:r>
          </a:p>
          <a:p>
            <a:pPr lvl="1"/>
            <a:r>
              <a:rPr lang="fr-CA" altLang="en-US" sz="2200"/>
              <a:t>Pointeur de lecture</a:t>
            </a:r>
          </a:p>
          <a:p>
            <a:r>
              <a:rPr lang="fr-CA" altLang="en-US" sz="2400"/>
              <a:t>Positionnement dans un fichier (temps de recherche)</a:t>
            </a:r>
          </a:p>
          <a:p>
            <a:r>
              <a:rPr lang="fr-CA" altLang="en-US" sz="2400"/>
              <a:t>Suppression d’un fichier</a:t>
            </a:r>
          </a:p>
          <a:p>
            <a:pPr lvl="1"/>
            <a:r>
              <a:rPr lang="fr-CA" altLang="en-US" sz="2200"/>
              <a:t>Libération d’espace</a:t>
            </a:r>
          </a:p>
          <a:p>
            <a:r>
              <a:rPr lang="fr-CA" altLang="en-US" sz="2400"/>
              <a:t>Troncature: remise de la taille à zéro tout en conservant les attributs</a:t>
            </a:r>
          </a:p>
          <a:p>
            <a:endParaRPr lang="fr-CA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8142-07A0-4669-A9A9-9818D6C547DA}" type="slidenum">
              <a:rPr lang="fr-CA" altLang="en-US"/>
              <a:pPr/>
              <a:t>60</a:t>
            </a:fld>
            <a:endParaRPr lang="fr-CA" alt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Allocation contiguë sur disque</a:t>
            </a:r>
          </a:p>
        </p:txBody>
      </p:sp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19" t="5881" r="14653" b="1823"/>
          <a:stretch>
            <a:fillRect/>
          </a:stretch>
        </p:blipFill>
        <p:spPr bwMode="auto">
          <a:xfrm>
            <a:off x="1905000" y="1371600"/>
            <a:ext cx="5160963" cy="506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6400800" y="1295400"/>
            <a:ext cx="990600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en-US" sz="1400"/>
              <a:t>répertoire</a:t>
            </a:r>
          </a:p>
          <a:p>
            <a:pPr>
              <a:spcBef>
                <a:spcPct val="50000"/>
              </a:spcBef>
            </a:pPr>
            <a:endParaRPr lang="fr-CA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F9639-68B5-41F3-ABA0-946F7637D435}" type="slidenum">
              <a:rPr lang="fr-CA" altLang="en-US"/>
              <a:pPr/>
              <a:t>61</a:t>
            </a:fld>
            <a:endParaRPr lang="fr-CA" alt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Allocation contiguë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fr-CA" altLang="en-US"/>
              <a:t>Chaque fichier occupe un ensemble de blocs contigu sur disque</a:t>
            </a:r>
          </a:p>
          <a:p>
            <a:r>
              <a:rPr lang="fr-CA" altLang="en-US"/>
              <a:t>Simple: nous n’avons besoin que d’adresses de début et longueur</a:t>
            </a:r>
          </a:p>
          <a:p>
            <a:r>
              <a:rPr lang="fr-CA" altLang="en-US"/>
              <a:t>Supporte tant l’accès séquentiel, que l’accès direct </a:t>
            </a:r>
          </a:p>
          <a:p>
            <a:r>
              <a:rPr lang="fr-CA" altLang="en-US"/>
              <a:t>Moins pratique pour les autres méthodes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C872F-E583-4CD5-8D3C-3D4B3747CCD0}" type="slidenum">
              <a:rPr lang="fr-CA" altLang="en-US"/>
              <a:pPr/>
              <a:t>62</a:t>
            </a:fld>
            <a:endParaRPr lang="fr-CA" alt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Allocation contiguë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endParaRPr lang="fr-CA" altLang="en-US"/>
          </a:p>
          <a:p>
            <a:r>
              <a:rPr lang="fr-CA" altLang="en-US"/>
              <a:t>Application des problèmes et méthodes vus dans le chapitre de l’alloc de mémoire contiguë</a:t>
            </a:r>
          </a:p>
          <a:p>
            <a:r>
              <a:rPr lang="fr-CA" altLang="en-US"/>
              <a:t>Les fichiers ne peuvent pas grandir</a:t>
            </a:r>
          </a:p>
          <a:p>
            <a:r>
              <a:rPr lang="fr-CA" altLang="en-US"/>
              <a:t>Impossible d’ajouter au milieu</a:t>
            </a:r>
          </a:p>
          <a:p>
            <a:r>
              <a:rPr lang="fr-CA" altLang="en-US"/>
              <a:t>Exécution périodique d’une compression (compaction) pour récupérer l’espace libre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DEF51-87FB-4860-B79A-54BD7BA7C5B9}" type="slidenum">
              <a:rPr lang="fr-CA" altLang="en-US"/>
              <a:pPr/>
              <a:t>63</a:t>
            </a:fld>
            <a:endParaRPr lang="fr-CA" alt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Allocation enchaînée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Le répertoire contient l ’adresse du premier et dernier bloc, possibl. le nombre de blocs</a:t>
            </a:r>
          </a:p>
          <a:p>
            <a:r>
              <a:rPr lang="fr-CA" altLang="en-US"/>
              <a:t>Utilisé par MS-DOS et OS2.</a:t>
            </a:r>
          </a:p>
          <a:p>
            <a:r>
              <a:rPr lang="fr-CA" altLang="en-US"/>
              <a:t>Chaque bloc contient un pointeur à l’adresse du prochain bloc:</a:t>
            </a:r>
          </a:p>
          <a:p>
            <a:pPr>
              <a:buFont typeface="Monotype Sorts" pitchFamily="2" charset="2"/>
              <a:buNone/>
            </a:pPr>
            <a:endParaRPr lang="fr-CA" alt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4343400" y="4140200"/>
            <a:ext cx="1500188" cy="431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>
                <a:latin typeface="Helvetica" pitchFamily="34" charset="0"/>
              </a:rPr>
              <a:t>pointeur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4343400" y="4572000"/>
            <a:ext cx="1500188" cy="10683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3140075" y="4173538"/>
            <a:ext cx="1117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>
                <a:latin typeface="Helvetica" pitchFamily="34" charset="0"/>
              </a:rPr>
              <a:t>bloc      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B838-5F73-49D3-B366-6D3B698378B1}" type="slidenum">
              <a:rPr lang="fr-CA" altLang="en-US"/>
              <a:pPr/>
              <a:t>64</a:t>
            </a:fld>
            <a:endParaRPr lang="fr-CA" alt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Allocation enchaînée</a:t>
            </a: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61" t="801" r="10583" b="534"/>
          <a:stretch>
            <a:fillRect/>
          </a:stretch>
        </p:blipFill>
        <p:spPr bwMode="auto">
          <a:xfrm>
            <a:off x="1981200" y="1371600"/>
            <a:ext cx="5275263" cy="528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6477000" y="1447800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en-US" sz="1600"/>
              <a:t>répertoire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87914-019A-4579-86BF-58C46F1734D6}" type="slidenum">
              <a:rPr lang="fr-CA" altLang="en-US"/>
              <a:pPr/>
              <a:t>65</a:t>
            </a:fld>
            <a:endParaRPr lang="fr-CA" altLang="en-US"/>
          </a:p>
        </p:txBody>
      </p:sp>
      <p:sp>
        <p:nvSpPr>
          <p:cNvPr id="686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Tableau d’allocation de fichiers (FAT)</a:t>
            </a:r>
          </a:p>
        </p:txBody>
      </p:sp>
      <p:pic>
        <p:nvPicPr>
          <p:cNvPr id="68611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1" t="1070" r="7158" b="1385"/>
          <a:stretch>
            <a:fillRect/>
          </a:stretch>
        </p:blipFill>
        <p:spPr bwMode="auto">
          <a:xfrm>
            <a:off x="1854200" y="1274763"/>
            <a:ext cx="5380038" cy="457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A512-F760-4BC9-A2D8-D25218A47718}" type="slidenum">
              <a:rPr lang="fr-CA" altLang="en-US"/>
              <a:pPr/>
              <a:t>66</a:t>
            </a:fld>
            <a:endParaRPr lang="fr-CA" alt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Avantages - désavantages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/>
              <a:t>Pas de fragmentation externe - allocation de mémoire simple, pas besoin de compression</a:t>
            </a:r>
          </a:p>
          <a:p>
            <a:pPr>
              <a:lnSpc>
                <a:spcPct val="90000"/>
              </a:lnSpc>
            </a:pPr>
            <a:r>
              <a:rPr lang="fr-CA" altLang="en-US"/>
              <a:t>L ’accès à l ’intérieur d ’un fichier ne peut être que séquentiel </a:t>
            </a:r>
          </a:p>
          <a:p>
            <a:pPr lvl="1">
              <a:lnSpc>
                <a:spcPct val="90000"/>
              </a:lnSpc>
            </a:pPr>
            <a:r>
              <a:rPr lang="fr-CA" altLang="en-US"/>
              <a:t>Pas façon de trouver directement le 4ème enregistrement...</a:t>
            </a:r>
          </a:p>
          <a:p>
            <a:pPr lvl="1">
              <a:lnSpc>
                <a:spcPct val="90000"/>
              </a:lnSpc>
            </a:pPr>
            <a:r>
              <a:rPr lang="fr-CA" altLang="en-US"/>
              <a:t>N’utilise pas la localité car les enregistrements seront éparpillés</a:t>
            </a:r>
          </a:p>
          <a:p>
            <a:pPr>
              <a:lnSpc>
                <a:spcPct val="90000"/>
              </a:lnSpc>
            </a:pPr>
            <a:r>
              <a:rPr lang="fr-CA" altLang="en-US"/>
              <a:t>L ’intégrité des pointeurs est essentielle</a:t>
            </a:r>
          </a:p>
          <a:p>
            <a:pPr>
              <a:lnSpc>
                <a:spcPct val="90000"/>
              </a:lnSpc>
            </a:pPr>
            <a:r>
              <a:rPr lang="fr-CA" altLang="en-US"/>
              <a:t>Les pointeurs gaspillent un peu d ’espace</a:t>
            </a:r>
          </a:p>
          <a:p>
            <a:pPr>
              <a:lnSpc>
                <a:spcPct val="90000"/>
              </a:lnSpc>
            </a:pPr>
            <a:endParaRPr lang="fr-CA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61AB-B2CF-4345-9BAA-1288A8E9642F}" type="slidenum">
              <a:rPr lang="fr-CA" altLang="en-US"/>
              <a:pPr/>
              <a:t>67</a:t>
            </a:fld>
            <a:endParaRPr lang="fr-CA" alt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Allocation indexée: </a:t>
            </a:r>
            <a:r>
              <a:rPr lang="fr-CA" altLang="en-US" sz="2800"/>
              <a:t>semblable à la pagination</a:t>
            </a:r>
            <a:endParaRPr lang="fr-CA" alt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Tous les pointeurs sont regroupés dans un tableau (index block)</a:t>
            </a:r>
          </a:p>
        </p:txBody>
      </p:sp>
      <p:sp>
        <p:nvSpPr>
          <p:cNvPr id="32789" name="Rectangle 21"/>
          <p:cNvSpPr>
            <a:spLocks noChangeArrowheads="1"/>
          </p:cNvSpPr>
          <p:nvPr/>
        </p:nvSpPr>
        <p:spPr bwMode="auto">
          <a:xfrm>
            <a:off x="3997325" y="2843213"/>
            <a:ext cx="606425" cy="3317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2790" name="Rectangle 22"/>
          <p:cNvSpPr>
            <a:spLocks noChangeArrowheads="1"/>
          </p:cNvSpPr>
          <p:nvPr/>
        </p:nvSpPr>
        <p:spPr bwMode="auto">
          <a:xfrm>
            <a:off x="3997325" y="3168650"/>
            <a:ext cx="606425" cy="3317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2791" name="Rectangle 23"/>
          <p:cNvSpPr>
            <a:spLocks noChangeArrowheads="1"/>
          </p:cNvSpPr>
          <p:nvPr/>
        </p:nvSpPr>
        <p:spPr bwMode="auto">
          <a:xfrm>
            <a:off x="3997325" y="3494088"/>
            <a:ext cx="606425" cy="3317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2792" name="Rectangle 24"/>
          <p:cNvSpPr>
            <a:spLocks noChangeArrowheads="1"/>
          </p:cNvSpPr>
          <p:nvPr/>
        </p:nvSpPr>
        <p:spPr bwMode="auto">
          <a:xfrm>
            <a:off x="3997325" y="3819525"/>
            <a:ext cx="606425" cy="3317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2793" name="Rectangle 25"/>
          <p:cNvSpPr>
            <a:spLocks noChangeArrowheads="1"/>
          </p:cNvSpPr>
          <p:nvPr/>
        </p:nvSpPr>
        <p:spPr bwMode="auto">
          <a:xfrm>
            <a:off x="3997325" y="4144963"/>
            <a:ext cx="606425" cy="3317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2794" name="Rectangle 26"/>
          <p:cNvSpPr>
            <a:spLocks noChangeArrowheads="1"/>
          </p:cNvSpPr>
          <p:nvPr/>
        </p:nvSpPr>
        <p:spPr bwMode="auto">
          <a:xfrm>
            <a:off x="5556250" y="2857500"/>
            <a:ext cx="201613" cy="1730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2795" name="Rectangle 27"/>
          <p:cNvSpPr>
            <a:spLocks noChangeArrowheads="1"/>
          </p:cNvSpPr>
          <p:nvPr/>
        </p:nvSpPr>
        <p:spPr bwMode="auto">
          <a:xfrm>
            <a:off x="5556250" y="3225800"/>
            <a:ext cx="201613" cy="1730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2796" name="Rectangle 28"/>
          <p:cNvSpPr>
            <a:spLocks noChangeArrowheads="1"/>
          </p:cNvSpPr>
          <p:nvPr/>
        </p:nvSpPr>
        <p:spPr bwMode="auto">
          <a:xfrm>
            <a:off x="5556250" y="3594100"/>
            <a:ext cx="201613" cy="1730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2797" name="Rectangle 29"/>
          <p:cNvSpPr>
            <a:spLocks noChangeArrowheads="1"/>
          </p:cNvSpPr>
          <p:nvPr/>
        </p:nvSpPr>
        <p:spPr bwMode="auto">
          <a:xfrm>
            <a:off x="5556250" y="3962400"/>
            <a:ext cx="201613" cy="1730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2798" name="Rectangle 30"/>
          <p:cNvSpPr>
            <a:spLocks noChangeArrowheads="1"/>
          </p:cNvSpPr>
          <p:nvPr/>
        </p:nvSpPr>
        <p:spPr bwMode="auto">
          <a:xfrm>
            <a:off x="5556250" y="4330700"/>
            <a:ext cx="201613" cy="1730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2799" name="Line 31"/>
          <p:cNvSpPr>
            <a:spLocks noChangeShapeType="1"/>
          </p:cNvSpPr>
          <p:nvPr/>
        </p:nvSpPr>
        <p:spPr bwMode="auto">
          <a:xfrm>
            <a:off x="4632325" y="2944813"/>
            <a:ext cx="923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2800" name="Line 32"/>
          <p:cNvSpPr>
            <a:spLocks noChangeShapeType="1"/>
          </p:cNvSpPr>
          <p:nvPr/>
        </p:nvSpPr>
        <p:spPr bwMode="auto">
          <a:xfrm>
            <a:off x="4597400" y="3284538"/>
            <a:ext cx="923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2801" name="Line 33"/>
          <p:cNvSpPr>
            <a:spLocks noChangeShapeType="1"/>
          </p:cNvSpPr>
          <p:nvPr/>
        </p:nvSpPr>
        <p:spPr bwMode="auto">
          <a:xfrm>
            <a:off x="4605338" y="3695700"/>
            <a:ext cx="923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2802" name="Line 34"/>
          <p:cNvSpPr>
            <a:spLocks noChangeShapeType="1"/>
          </p:cNvSpPr>
          <p:nvPr/>
        </p:nvSpPr>
        <p:spPr bwMode="auto">
          <a:xfrm>
            <a:off x="4570413" y="4049713"/>
            <a:ext cx="923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2803" name="Line 35"/>
          <p:cNvSpPr>
            <a:spLocks noChangeShapeType="1"/>
          </p:cNvSpPr>
          <p:nvPr/>
        </p:nvSpPr>
        <p:spPr bwMode="auto">
          <a:xfrm>
            <a:off x="4592638" y="4403725"/>
            <a:ext cx="923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2804" name="Text Box 36"/>
          <p:cNvSpPr txBox="1">
            <a:spLocks noChangeArrowheads="1"/>
          </p:cNvSpPr>
          <p:nvPr/>
        </p:nvSpPr>
        <p:spPr bwMode="auto">
          <a:xfrm>
            <a:off x="4132263" y="4579938"/>
            <a:ext cx="1289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>
                <a:latin typeface="Helvetica" pitchFamily="34" charset="0"/>
              </a:rPr>
              <a:t>index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5234-4D3B-42EC-ABA1-16FCE2302FD2}" type="slidenum">
              <a:rPr lang="fr-CA" altLang="en-US"/>
              <a:pPr/>
              <a:t>68</a:t>
            </a:fld>
            <a:endParaRPr lang="fr-CA" alt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Allocation indexée</a:t>
            </a:r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2" t="871" r="4906" b="581"/>
          <a:stretch>
            <a:fillRect/>
          </a:stretch>
        </p:blipFill>
        <p:spPr bwMode="auto">
          <a:xfrm>
            <a:off x="1911350" y="1312863"/>
            <a:ext cx="5543550" cy="484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4572000" y="57150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en-US" sz="2400"/>
              <a:t>-1: pointeur nul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26B2-5BA8-46FC-B262-06F2339A80F3}" type="slidenum">
              <a:rPr lang="fr-CA" altLang="en-US"/>
              <a:pPr/>
              <a:t>69</a:t>
            </a:fld>
            <a:endParaRPr lang="fr-CA" alt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Allocation indexée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À la création d ’un fichier, tous les pointeurs dans le tableau sont </a:t>
            </a:r>
            <a:r>
              <a:rPr lang="fr-CA" altLang="en-US" i="1"/>
              <a:t>nil (-1)</a:t>
            </a:r>
          </a:p>
          <a:p>
            <a:r>
              <a:rPr lang="fr-CA" altLang="en-US"/>
              <a:t>Chaque  fois qu’un nouveau bloc doit être alloué, on trouve de l ’espace disponible et on ajoute un pointeur avec son adresse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1E7C-CFF5-417C-986B-710171950D6D}" type="slidenum">
              <a:rPr lang="fr-CA" altLang="en-US"/>
              <a:pPr/>
              <a:t>7</a:t>
            </a:fld>
            <a:endParaRPr lang="fr-CA" alt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Autres opérations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400"/>
              <a:t>Ajout d’infos</a:t>
            </a:r>
          </a:p>
          <a:p>
            <a:pPr>
              <a:lnSpc>
                <a:spcPct val="90000"/>
              </a:lnSpc>
            </a:pPr>
            <a:r>
              <a:rPr lang="fr-CA" altLang="en-US" sz="2400"/>
              <a:t>Rénommage</a:t>
            </a:r>
          </a:p>
          <a:p>
            <a:pPr>
              <a:lnSpc>
                <a:spcPct val="90000"/>
              </a:lnSpc>
            </a:pPr>
            <a:r>
              <a:rPr lang="fr-CA" altLang="en-US" sz="2400"/>
              <a:t>Copie </a:t>
            </a:r>
          </a:p>
          <a:p>
            <a:pPr lvl="1">
              <a:lnSpc>
                <a:spcPct val="90000"/>
              </a:lnSpc>
            </a:pPr>
            <a:r>
              <a:rPr lang="fr-CA" altLang="en-US" sz="2000"/>
              <a:t>peut être faite par rénommage: deux noms pour un seul fichier</a:t>
            </a:r>
          </a:p>
          <a:p>
            <a:pPr>
              <a:lnSpc>
                <a:spcPct val="90000"/>
              </a:lnSpc>
            </a:pPr>
            <a:r>
              <a:rPr lang="fr-CA" altLang="en-US" sz="2400"/>
              <a:t>Ouverture d’un fichier: le fichier devient associé à un processus qui en garde les attributs, position, etc.</a:t>
            </a:r>
          </a:p>
          <a:p>
            <a:pPr>
              <a:lnSpc>
                <a:spcPct val="90000"/>
              </a:lnSpc>
            </a:pPr>
            <a:r>
              <a:rPr lang="fr-CA" altLang="en-US" sz="2400"/>
              <a:t>Fermeture</a:t>
            </a:r>
          </a:p>
          <a:p>
            <a:pPr>
              <a:lnSpc>
                <a:spcPct val="90000"/>
              </a:lnSpc>
            </a:pPr>
            <a:r>
              <a:rPr lang="fr-CA" altLang="en-US" sz="2400"/>
              <a:t>Ouverture et fermeture peuvent être explicites (ops </a:t>
            </a:r>
            <a:r>
              <a:rPr lang="fr-CA" altLang="en-US" sz="2400" i="1"/>
              <a:t>open, close</a:t>
            </a:r>
            <a:r>
              <a:rPr lang="fr-CA" altLang="en-US" sz="2400"/>
              <a:t>)</a:t>
            </a:r>
          </a:p>
          <a:p>
            <a:pPr>
              <a:lnSpc>
                <a:spcPct val="90000"/>
              </a:lnSpc>
            </a:pPr>
            <a:r>
              <a:rPr lang="fr-CA" altLang="en-US" sz="2400"/>
              <a:t>ou implicites</a:t>
            </a:r>
          </a:p>
          <a:p>
            <a:pPr>
              <a:lnSpc>
                <a:spcPct val="90000"/>
              </a:lnSpc>
            </a:pPr>
            <a:endParaRPr lang="fr-CA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8E8A1-08E3-41BF-B00C-9E805BF5A7BA}" type="slidenum">
              <a:rPr lang="fr-CA" altLang="en-US"/>
              <a:pPr/>
              <a:t>70</a:t>
            </a:fld>
            <a:endParaRPr lang="fr-CA" alt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Allocation indexée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Pas de fragmentation externe, mais les index prennent de l’espace</a:t>
            </a:r>
          </a:p>
          <a:p>
            <a:r>
              <a:rPr lang="fr-CA" altLang="en-US"/>
              <a:t>Permet accès direct (aléatoire)</a:t>
            </a:r>
          </a:p>
          <a:p>
            <a:r>
              <a:rPr lang="fr-CA" altLang="en-US"/>
              <a:t>Taille de fichiers limitée par la taille de l’index block</a:t>
            </a:r>
          </a:p>
          <a:p>
            <a:pPr lvl="1"/>
            <a:r>
              <a:rPr lang="fr-CA" altLang="en-US"/>
              <a:t>Mais nous pouvons avoir plusieurs niveaux d’index: Unix</a:t>
            </a:r>
          </a:p>
          <a:p>
            <a:r>
              <a:rPr lang="fr-CA" altLang="en-US"/>
              <a:t>Index block peut utiliser beaucoup de mém.</a:t>
            </a:r>
          </a:p>
          <a:p>
            <a:endParaRPr lang="fr-CA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095-0DBC-4FF1-843A-A0A2D2E3035E}" type="slidenum">
              <a:rPr lang="fr-CA" altLang="en-US"/>
              <a:pPr/>
              <a:t>71</a:t>
            </a:fld>
            <a:endParaRPr lang="fr-CA" alt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UNIX BSD: indexé à niveaux </a:t>
            </a:r>
            <a:r>
              <a:rPr lang="fr-CA" altLang="en-US" sz="2400"/>
              <a:t>(config. possible)</a:t>
            </a:r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" t="858" r="1321" b="319"/>
          <a:stretch>
            <a:fillRect/>
          </a:stretch>
        </p:blipFill>
        <p:spPr bwMode="auto">
          <a:xfrm>
            <a:off x="1752600" y="1447800"/>
            <a:ext cx="6076950" cy="493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892" name="AutoShape 4"/>
          <p:cNvSpPr>
            <a:spLocks/>
          </p:cNvSpPr>
          <p:nvPr/>
        </p:nvSpPr>
        <p:spPr bwMode="auto">
          <a:xfrm>
            <a:off x="5486400" y="2438400"/>
            <a:ext cx="457200" cy="2133600"/>
          </a:xfrm>
          <a:prstGeom prst="rightBrace">
            <a:avLst>
              <a:gd name="adj1" fmla="val 38889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6019800" y="3276600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en-US">
                <a:latin typeface="Arial Narrow" pitchFamily="34" charset="0"/>
              </a:rPr>
              <a:t>12 blocs disque de 4K chaque</a:t>
            </a:r>
          </a:p>
        </p:txBody>
      </p:sp>
      <p:sp>
        <p:nvSpPr>
          <p:cNvPr id="37894" name="AutoShape 6"/>
          <p:cNvSpPr>
            <a:spLocks/>
          </p:cNvSpPr>
          <p:nvPr/>
        </p:nvSpPr>
        <p:spPr bwMode="auto">
          <a:xfrm>
            <a:off x="5257800" y="4648200"/>
            <a:ext cx="457200" cy="762000"/>
          </a:xfrm>
          <a:prstGeom prst="rightBrace">
            <a:avLst>
              <a:gd name="adj1" fmla="val 13889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 flipH="1">
            <a:off x="5791200" y="4191000"/>
            <a:ext cx="762000" cy="838200"/>
          </a:xfrm>
          <a:prstGeom prst="line">
            <a:avLst/>
          </a:prstGeom>
          <a:noFill/>
          <a:ln w="12700" cap="sq">
            <a:solidFill>
              <a:schemeClr val="tx2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6629400" y="3962400"/>
            <a:ext cx="251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en-US">
                <a:latin typeface="Arial Narrow" pitchFamily="34" charset="0"/>
              </a:rPr>
              <a:t>1024 blocs de 4K chaque</a:t>
            </a:r>
          </a:p>
        </p:txBody>
      </p:sp>
      <p:sp>
        <p:nvSpPr>
          <p:cNvPr id="37897" name="AutoShape 9"/>
          <p:cNvSpPr>
            <a:spLocks/>
          </p:cNvSpPr>
          <p:nvPr/>
        </p:nvSpPr>
        <p:spPr bwMode="auto">
          <a:xfrm>
            <a:off x="7848600" y="4724400"/>
            <a:ext cx="457200" cy="1676400"/>
          </a:xfrm>
          <a:prstGeom prst="rightBrace">
            <a:avLst>
              <a:gd name="adj1" fmla="val 30556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8305800" y="5105400"/>
            <a:ext cx="838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en-US">
                <a:latin typeface="Arial Narrow" pitchFamily="34" charset="0"/>
              </a:rPr>
              <a:t>1024x1024 blocs de 4K</a:t>
            </a:r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H="1" flipV="1">
            <a:off x="4114800" y="5334000"/>
            <a:ext cx="990600" cy="1143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2057400" y="6461125"/>
            <a:ext cx="403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en-US">
                <a:latin typeface="Arial Narrow" pitchFamily="34" charset="0"/>
              </a:rPr>
              <a:t>Bloc de 4K contient 1024 pointeurs</a:t>
            </a:r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 flipV="1">
            <a:off x="5181600" y="5867400"/>
            <a:ext cx="76200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 flipV="1">
            <a:off x="5334000" y="6172200"/>
            <a:ext cx="11430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3962400" y="1219200"/>
            <a:ext cx="434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en-US">
                <a:latin typeface="Arial Narrow" pitchFamily="34" charset="0"/>
              </a:rPr>
              <a:t>Cette structure est en mémoire, tous les autres sont sur disque</a:t>
            </a:r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 flipH="1">
            <a:off x="3581400" y="1447800"/>
            <a:ext cx="457200" cy="76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551C-5553-4310-809E-21F481CE668D}" type="slidenum">
              <a:rPr lang="fr-CA" altLang="en-US"/>
              <a:pPr/>
              <a:t>72</a:t>
            </a:fld>
            <a:endParaRPr lang="fr-CA" alt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UNIX BSD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295400"/>
            <a:ext cx="78867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1800"/>
              <a:t>Les premiers blocs d’un fichier sont accessibles directement</a:t>
            </a:r>
          </a:p>
          <a:p>
            <a:pPr>
              <a:lnSpc>
                <a:spcPct val="90000"/>
              </a:lnSpc>
            </a:pPr>
            <a:r>
              <a:rPr lang="fr-CA" altLang="en-US" sz="1800"/>
              <a:t>Si le fichier contient des blocs additionnels, les premiers sont accessibles à travers un niveau d’indices</a:t>
            </a:r>
          </a:p>
          <a:p>
            <a:pPr>
              <a:lnSpc>
                <a:spcPct val="90000"/>
              </a:lnSpc>
            </a:pPr>
            <a:r>
              <a:rPr lang="fr-CA" altLang="en-US" sz="1800"/>
              <a:t>Les suivants sont accessibles à travers 2 niveaux d’indices, etc.</a:t>
            </a:r>
          </a:p>
          <a:p>
            <a:pPr>
              <a:lnSpc>
                <a:spcPct val="90000"/>
              </a:lnSpc>
            </a:pPr>
            <a:r>
              <a:rPr lang="fr-CA" altLang="en-US" sz="1800"/>
              <a:t>Donc le plus loin du début un enregistrement se trouve, le plus indirect est son accès</a:t>
            </a:r>
          </a:p>
          <a:p>
            <a:pPr>
              <a:lnSpc>
                <a:spcPct val="90000"/>
              </a:lnSpc>
            </a:pPr>
            <a:r>
              <a:rPr lang="fr-CA" altLang="en-US" sz="1800"/>
              <a:t>Permet accès rapide à petits fichiers, et au début de tous les fich.</a:t>
            </a:r>
          </a:p>
          <a:p>
            <a:pPr>
              <a:lnSpc>
                <a:spcPct val="90000"/>
              </a:lnSpc>
            </a:pPr>
            <a:r>
              <a:rPr lang="fr-CA" altLang="en-US" sz="1800"/>
              <a:t>Permet l’accès à des grands fichier avec un petit répertoire en mémoire</a:t>
            </a:r>
          </a:p>
          <a:p>
            <a:pPr>
              <a:lnSpc>
                <a:spcPct val="90000"/>
              </a:lnSpc>
            </a:pPr>
            <a:endParaRPr lang="fr-CA" altLang="en-US" sz="1800"/>
          </a:p>
          <a:p>
            <a:pPr>
              <a:lnSpc>
                <a:spcPct val="90000"/>
              </a:lnSpc>
            </a:pPr>
            <a:endParaRPr lang="fr-CA" altLang="en-US" sz="1800"/>
          </a:p>
        </p:txBody>
      </p:sp>
      <p:pic>
        <p:nvPicPr>
          <p:cNvPr id="98309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" t="858" r="1321" b="319"/>
          <a:stretch>
            <a:fillRect/>
          </a:stretch>
        </p:blipFill>
        <p:spPr>
          <a:xfrm>
            <a:off x="2438400" y="3697288"/>
            <a:ext cx="3860800" cy="28559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0B21-5BFF-4BDC-A43D-5C38EF9EEA23}" type="slidenum">
              <a:rPr lang="fr-CA" altLang="en-US"/>
              <a:pPr/>
              <a:t>73</a:t>
            </a:fld>
            <a:endParaRPr lang="fr-CA" alt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47988"/>
            <a:ext cx="7885113" cy="962025"/>
          </a:xfrm>
        </p:spPr>
        <p:txBody>
          <a:bodyPr/>
          <a:lstStyle/>
          <a:p>
            <a:r>
              <a:rPr lang="fr-CA" altLang="en-US" sz="4000"/>
              <a:t>Gestion de l’espace libre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2070-EEE4-442B-9629-AB8AB4D28901}" type="slidenum">
              <a:rPr lang="fr-CA" altLang="en-US"/>
              <a:pPr/>
              <a:t>74</a:t>
            </a:fld>
            <a:endParaRPr lang="fr-CA" alt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 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162050" y="495300"/>
            <a:ext cx="6886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1pPr>
            <a:lvl2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2pPr>
            <a:lvl3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3pPr>
            <a:lvl4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4pPr>
            <a:lvl5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5pPr>
            <a:lvl6pPr marL="4572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6pPr>
            <a:lvl7pPr marL="9144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7pPr>
            <a:lvl8pPr marL="13716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8pPr>
            <a:lvl9pPr marL="18288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9pPr>
          </a:lstStyle>
          <a:p>
            <a:r>
              <a:rPr lang="en-US" altLang="en-US"/>
              <a:t>Gestion d’espace libre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r>
              <a:rPr lang="en-US" altLang="en-US" sz="2400"/>
              <a:t>Solution 1: vecteur de bits (solution Macintosh, Windows 2000)</a:t>
            </a:r>
            <a:endParaRPr lang="en-US" altLang="en-US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1066800" y="990600"/>
            <a:ext cx="9067800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buFont typeface="Monotype Sorts" pitchFamily="2" charset="2"/>
              <a:buNone/>
            </a:pPr>
            <a:endParaRPr lang="en-US" altLang="en-US" sz="2400"/>
          </a:p>
          <a:p>
            <a:r>
              <a:rPr lang="en-US" altLang="en-US" sz="2400"/>
              <a:t>Vecteur de bits   (</a:t>
            </a:r>
            <a:r>
              <a:rPr lang="en-US" altLang="en-US" sz="2400" i="1"/>
              <a:t>n</a:t>
            </a:r>
            <a:r>
              <a:rPr lang="en-US" altLang="en-US" sz="2400"/>
              <a:t> blocs)</a:t>
            </a:r>
            <a:endParaRPr lang="en-US" altLang="en-US"/>
          </a:p>
        </p:txBody>
      </p:sp>
      <p:grpSp>
        <p:nvGrpSpPr>
          <p:cNvPr id="38936" name="Group 24"/>
          <p:cNvGrpSpPr>
            <a:grpSpLocks/>
          </p:cNvGrpSpPr>
          <p:nvPr/>
        </p:nvGrpSpPr>
        <p:grpSpPr bwMode="auto">
          <a:xfrm>
            <a:off x="2514600" y="2057400"/>
            <a:ext cx="3860800" cy="1939925"/>
            <a:chOff x="1668" y="1056"/>
            <a:chExt cx="2432" cy="1222"/>
          </a:xfrm>
        </p:grpSpPr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1809" y="1314"/>
              <a:ext cx="227" cy="2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016" y="1314"/>
              <a:ext cx="227" cy="2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2223" y="1314"/>
              <a:ext cx="227" cy="2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2430" y="1314"/>
              <a:ext cx="227" cy="2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2637" y="1314"/>
              <a:ext cx="227" cy="2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2844" y="1314"/>
              <a:ext cx="227" cy="2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3072" y="1314"/>
              <a:ext cx="768" cy="2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Helvetica" pitchFamily="34" charset="0"/>
                </a:rPr>
                <a:t>…</a:t>
              </a:r>
              <a:endParaRPr lang="en-US" altLang="en-US" sz="1800">
                <a:latin typeface="Helvetica" pitchFamily="34" charset="0"/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3840" y="1314"/>
              <a:ext cx="227" cy="2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926" name="Text Box 14"/>
            <p:cNvSpPr txBox="1">
              <a:spLocks noChangeArrowheads="1"/>
            </p:cNvSpPr>
            <p:nvPr/>
          </p:nvSpPr>
          <p:spPr bwMode="auto">
            <a:xfrm>
              <a:off x="1824" y="105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800">
                  <a:latin typeface="Helvetica" pitchFamily="34" charset="0"/>
                </a:rPr>
                <a:t>0</a:t>
              </a:r>
            </a:p>
          </p:txBody>
        </p:sp>
        <p:sp>
          <p:nvSpPr>
            <p:cNvPr id="38927" name="Text Box 15"/>
            <p:cNvSpPr txBox="1">
              <a:spLocks noChangeArrowheads="1"/>
            </p:cNvSpPr>
            <p:nvPr/>
          </p:nvSpPr>
          <p:spPr bwMode="auto">
            <a:xfrm>
              <a:off x="2016" y="105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800">
                  <a:latin typeface="Helvetica" pitchFamily="34" charset="0"/>
                </a:rPr>
                <a:t>1</a:t>
              </a:r>
            </a:p>
          </p:txBody>
        </p:sp>
        <p:sp>
          <p:nvSpPr>
            <p:cNvPr id="38928" name="Text Box 16"/>
            <p:cNvSpPr txBox="1">
              <a:spLocks noChangeArrowheads="1"/>
            </p:cNvSpPr>
            <p:nvPr/>
          </p:nvSpPr>
          <p:spPr bwMode="auto">
            <a:xfrm>
              <a:off x="2304" y="105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800">
                  <a:latin typeface="Helvetica" pitchFamily="34" charset="0"/>
                </a:rPr>
                <a:t>2</a:t>
              </a:r>
            </a:p>
          </p:txBody>
        </p:sp>
        <p:sp>
          <p:nvSpPr>
            <p:cNvPr id="38929" name="Text Box 17"/>
            <p:cNvSpPr txBox="1">
              <a:spLocks noChangeArrowheads="1"/>
            </p:cNvSpPr>
            <p:nvPr/>
          </p:nvSpPr>
          <p:spPr bwMode="auto">
            <a:xfrm>
              <a:off x="3776" y="1056"/>
              <a:ext cx="3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800">
                  <a:latin typeface="Helvetica" pitchFamily="34" charset="0"/>
                </a:rPr>
                <a:t>n-1</a:t>
              </a:r>
            </a:p>
          </p:txBody>
        </p:sp>
        <p:sp>
          <p:nvSpPr>
            <p:cNvPr id="38930" name="Text Box 18"/>
            <p:cNvSpPr txBox="1">
              <a:spLocks noChangeArrowheads="1"/>
            </p:cNvSpPr>
            <p:nvPr/>
          </p:nvSpPr>
          <p:spPr bwMode="auto">
            <a:xfrm>
              <a:off x="1668" y="1852"/>
              <a:ext cx="5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800">
                  <a:latin typeface="Helvetica" pitchFamily="34" charset="0"/>
                </a:rPr>
                <a:t>bit[</a:t>
              </a:r>
              <a:r>
                <a:rPr lang="en-US" altLang="en-US" sz="1800" i="1">
                  <a:latin typeface="Helvetica" pitchFamily="34" charset="0"/>
                </a:rPr>
                <a:t>i</a:t>
              </a:r>
              <a:r>
                <a:rPr lang="en-US" altLang="en-US" sz="1800">
                  <a:latin typeface="Helvetica" pitchFamily="34" charset="0"/>
                </a:rPr>
                <a:t>] =</a:t>
              </a:r>
            </a:p>
          </p:txBody>
        </p:sp>
        <p:sp>
          <p:nvSpPr>
            <p:cNvPr id="38931" name="Text Box 19"/>
            <p:cNvSpPr txBox="1">
              <a:spLocks noChangeArrowheads="1"/>
            </p:cNvSpPr>
            <p:nvPr/>
          </p:nvSpPr>
          <p:spPr bwMode="auto">
            <a:xfrm rot="-5400000">
              <a:off x="1890" y="1854"/>
              <a:ext cx="5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Helvetica" pitchFamily="34" charset="0"/>
                  <a:sym typeface="MT Extra" pitchFamily="18" charset="2"/>
                </a:rPr>
                <a:t></a:t>
              </a:r>
              <a:endParaRPr lang="en-US" altLang="en-US" sz="5400">
                <a:latin typeface="Helvetica" pitchFamily="34" charset="0"/>
                <a:sym typeface="Monotype Sorts" pitchFamily="2" charset="2"/>
              </a:endParaRPr>
            </a:p>
          </p:txBody>
        </p:sp>
        <p:sp>
          <p:nvSpPr>
            <p:cNvPr id="38932" name="Text Box 20"/>
            <p:cNvSpPr txBox="1">
              <a:spLocks noChangeArrowheads="1"/>
            </p:cNvSpPr>
            <p:nvPr/>
          </p:nvSpPr>
          <p:spPr bwMode="auto">
            <a:xfrm>
              <a:off x="2352" y="1728"/>
              <a:ext cx="1410" cy="4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pitchFamily="34" charset="0"/>
                </a:rPr>
                <a:t>0 </a:t>
              </a:r>
              <a:r>
                <a:rPr lang="en-US" altLang="en-US" sz="1800">
                  <a:latin typeface="Helvetica" pitchFamily="34" charset="0"/>
                  <a:sym typeface="Symbol" pitchFamily="18" charset="2"/>
                </a:rPr>
                <a:t> block[</a:t>
              </a:r>
              <a:r>
                <a:rPr lang="en-US" altLang="en-US" sz="1800" i="1">
                  <a:latin typeface="Helvetica" pitchFamily="34" charset="0"/>
                  <a:sym typeface="Symbol" pitchFamily="18" charset="2"/>
                </a:rPr>
                <a:t>i</a:t>
              </a:r>
              <a:r>
                <a:rPr lang="en-US" altLang="en-US" sz="1800">
                  <a:latin typeface="Helvetica" pitchFamily="34" charset="0"/>
                  <a:sym typeface="Symbol" pitchFamily="18" charset="2"/>
                </a:rPr>
                <a:t>] libre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pitchFamily="34" charset="0"/>
                  <a:sym typeface="Symbol" pitchFamily="18" charset="2"/>
                </a:rPr>
                <a:t>1 </a:t>
              </a:r>
              <a:r>
                <a:rPr lang="en-US" altLang="en-US" sz="1800">
                  <a:latin typeface="Helvetica" pitchFamily="34" charset="0"/>
                </a:rPr>
                <a:t> </a:t>
              </a:r>
              <a:r>
                <a:rPr lang="en-US" altLang="en-US" sz="1800">
                  <a:latin typeface="Helvetica" pitchFamily="34" charset="0"/>
                  <a:sym typeface="Symbol" pitchFamily="18" charset="2"/>
                </a:rPr>
                <a:t> block[</a:t>
              </a:r>
              <a:r>
                <a:rPr lang="en-US" altLang="en-US" sz="1800" i="1">
                  <a:latin typeface="Helvetica" pitchFamily="34" charset="0"/>
                  <a:sym typeface="Symbol" pitchFamily="18" charset="2"/>
                </a:rPr>
                <a:t>i</a:t>
              </a:r>
              <a:r>
                <a:rPr lang="en-US" altLang="en-US" sz="1800">
                  <a:latin typeface="Helvetica" pitchFamily="34" charset="0"/>
                  <a:sym typeface="Symbol" pitchFamily="18" charset="2"/>
                </a:rPr>
                <a:t>] occupé</a:t>
              </a:r>
            </a:p>
          </p:txBody>
        </p:sp>
      </p:grpSp>
      <p:sp>
        <p:nvSpPr>
          <p:cNvPr id="38933" name="Rectangle 21"/>
          <p:cNvSpPr>
            <a:spLocks noChangeArrowheads="1"/>
          </p:cNvSpPr>
          <p:nvPr/>
        </p:nvSpPr>
        <p:spPr bwMode="auto">
          <a:xfrm>
            <a:off x="1066800" y="3886200"/>
            <a:ext cx="702945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buFont typeface="Monotype Sorts" pitchFamily="2" charset="2"/>
              <a:buNone/>
            </a:pPr>
            <a:endParaRPr lang="fr-CA" altLang="en-US" sz="2400"/>
          </a:p>
          <a:p>
            <a:r>
              <a:rPr lang="fr-CA" altLang="en-US" sz="2400"/>
              <a:t>Exemple d’un vecteur de bits où les blocs 3, 4, 5, 9, 10, 15, 16 sont occupés:</a:t>
            </a:r>
          </a:p>
          <a:p>
            <a:pPr lvl="1"/>
            <a:r>
              <a:rPr lang="fr-CA" altLang="en-US" sz="2200"/>
              <a:t>00011100011000011…</a:t>
            </a:r>
            <a:endParaRPr lang="fr-CA" altLang="en-US" sz="2000"/>
          </a:p>
          <a:p>
            <a:r>
              <a:rPr lang="fr-CA" altLang="en-US" sz="2400"/>
              <a:t>L’adresse du premier bloc libre peut être trouvée par un simple calcul</a:t>
            </a:r>
          </a:p>
        </p:txBody>
      </p:sp>
      <p:sp>
        <p:nvSpPr>
          <p:cNvPr id="38934" name="Text Box 22"/>
          <p:cNvSpPr txBox="1">
            <a:spLocks noChangeArrowheads="1"/>
          </p:cNvSpPr>
          <p:nvPr/>
        </p:nvSpPr>
        <p:spPr bwMode="auto">
          <a:xfrm>
            <a:off x="2667000" y="46497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CA" altLang="en-US" sz="2400">
              <a:latin typeface="Helvetica" pitchFamily="34" charset="0"/>
            </a:endParaRPr>
          </a:p>
        </p:txBody>
      </p:sp>
      <p:sp>
        <p:nvSpPr>
          <p:cNvPr id="38935" name="Rectangle 23"/>
          <p:cNvSpPr>
            <a:spLocks noChangeArrowheads="1"/>
          </p:cNvSpPr>
          <p:nvPr/>
        </p:nvSpPr>
        <p:spPr bwMode="auto">
          <a:xfrm>
            <a:off x="2209800" y="46482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r-CA" altLang="en-US" sz="240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AA2F-0F6A-475F-8EF7-5274257BD317}" type="slidenum">
              <a:rPr lang="fr-CA" altLang="en-US"/>
              <a:pPr/>
              <a:t>75</a:t>
            </a:fld>
            <a:endParaRPr lang="fr-CA" alt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Gestion d’espace libre</a:t>
            </a:r>
            <a:br>
              <a:rPr lang="fr-CA" altLang="en-US"/>
            </a:br>
            <a:r>
              <a:rPr lang="fr-CA" altLang="en-US"/>
              <a:t/>
            </a:r>
            <a:br>
              <a:rPr lang="fr-CA" altLang="en-US"/>
            </a:br>
            <a:r>
              <a:rPr lang="fr-CA" altLang="en-US" sz="2400"/>
              <a:t>Solution 2: Liste liée de mémoire libre (MS-DOS, Windows 9x)</a:t>
            </a:r>
            <a:endParaRPr lang="fr-CA" alt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fr-CA" altLang="en-US"/>
              <a:t>   Tous les blocs de mémoire libre sont liés ensemble par des pointeurs</a:t>
            </a:r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77" t="2734" r="20677" b="1476"/>
          <a:stretch>
            <a:fillRect/>
          </a:stretch>
        </p:blipFill>
        <p:spPr bwMode="auto">
          <a:xfrm>
            <a:off x="2667000" y="2438400"/>
            <a:ext cx="461645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CED9-AC51-4CEB-B740-04C8A4C49509}" type="slidenum">
              <a:rPr lang="fr-CA" altLang="en-US"/>
              <a:pPr/>
              <a:t>76</a:t>
            </a:fld>
            <a:endParaRPr lang="fr-CA" alt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Comparaison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/>
              <a:t>Bitmap: </a:t>
            </a:r>
          </a:p>
          <a:p>
            <a:pPr lvl="1"/>
            <a:r>
              <a:rPr lang="fr-CA" altLang="en-US" sz="2200"/>
              <a:t>si la bitmap de toute la mémoire secondaire est gardée en mémoire principale, la méthode est rapide mais demande de l’espace de mémoire principale</a:t>
            </a:r>
          </a:p>
          <a:p>
            <a:pPr lvl="1"/>
            <a:r>
              <a:rPr lang="fr-CA" altLang="en-US" sz="2200"/>
              <a:t>si les bitmaps sont gardées en mémoire secondaire, temps de lecture de mémoire secondaire...</a:t>
            </a:r>
          </a:p>
          <a:p>
            <a:pPr lvl="2"/>
            <a:r>
              <a:rPr lang="fr-CA" altLang="en-US" sz="2000"/>
              <a:t>Elles pourraient être paginées, p.ex.</a:t>
            </a:r>
          </a:p>
          <a:p>
            <a:r>
              <a:rPr lang="fr-CA" altLang="en-US" sz="2400"/>
              <a:t> Liste liée</a:t>
            </a:r>
          </a:p>
          <a:p>
            <a:pPr lvl="1"/>
            <a:r>
              <a:rPr lang="fr-CA" altLang="en-US" sz="2200"/>
              <a:t>Pour trouver plusieurs blocs de mémoire libre, plus. accès de disque pourraient être demandés</a:t>
            </a:r>
          </a:p>
          <a:p>
            <a:pPr lvl="1"/>
            <a:r>
              <a:rPr lang="fr-CA" altLang="en-US" sz="2200"/>
              <a:t>Pour augmenter l’efficacité, nous pouvons garder en mémoire centrale l ’adresse du 1er bloc libre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C347-A513-4964-99B8-0C7FFF90EC85}" type="slidenum">
              <a:rPr lang="fr-CA" altLang="en-US"/>
              <a:pPr/>
              <a:t>77</a:t>
            </a:fld>
            <a:endParaRPr lang="fr-CA" alt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Implantation de répertoires (directories)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Liste linéaire de noms de fichiers avec pointeurs aux blocs de données</a:t>
            </a:r>
          </a:p>
          <a:p>
            <a:pPr lvl="1"/>
            <a:r>
              <a:rPr lang="fr-CA" altLang="en-US"/>
              <a:t>accès séquentiel </a:t>
            </a:r>
          </a:p>
          <a:p>
            <a:pPr lvl="1"/>
            <a:r>
              <a:rPr lang="fr-CA" altLang="en-US"/>
              <a:t>simple à programmer</a:t>
            </a:r>
          </a:p>
          <a:p>
            <a:pPr lvl="1"/>
            <a:r>
              <a:rPr lang="fr-CA" altLang="en-US"/>
              <a:t>temps nécessaire pour parcourir la liste</a:t>
            </a:r>
          </a:p>
          <a:p>
            <a:r>
              <a:rPr lang="fr-CA" altLang="en-US"/>
              <a:t>Tableaux de hachage: tableaux calculés</a:t>
            </a:r>
          </a:p>
          <a:p>
            <a:pPr lvl="1"/>
            <a:r>
              <a:rPr lang="fr-CA" altLang="en-US"/>
              <a:t>temps de recherche rapide</a:t>
            </a:r>
          </a:p>
          <a:p>
            <a:pPr lvl="1"/>
            <a:r>
              <a:rPr lang="fr-CA" altLang="en-US"/>
              <a:t>problème de collisions</a:t>
            </a:r>
          </a:p>
          <a:p>
            <a:pPr lvl="1"/>
            <a:r>
              <a:rPr lang="fr-CA" altLang="en-US"/>
              <a:t>dimension fixe du tableau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5D17-8957-41EB-8DA2-DF68D10E8925}" type="slidenum">
              <a:rPr lang="fr-CA" altLang="en-US"/>
              <a:pPr/>
              <a:t>78</a:t>
            </a:fld>
            <a:endParaRPr lang="fr-CA" alt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Efficacité et performance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/>
              <a:t>L ’efficacité dépend de:</a:t>
            </a:r>
          </a:p>
          <a:p>
            <a:pPr lvl="1">
              <a:lnSpc>
                <a:spcPct val="90000"/>
              </a:lnSpc>
            </a:pPr>
            <a:r>
              <a:rPr lang="fr-CA" altLang="en-US"/>
              <a:t>méthode d’allocation et d’organisation répertoires</a:t>
            </a:r>
          </a:p>
          <a:p>
            <a:pPr>
              <a:lnSpc>
                <a:spcPct val="90000"/>
              </a:lnSpc>
            </a:pPr>
            <a:r>
              <a:rPr lang="fr-CA" altLang="en-US"/>
              <a:t>Pour augmenter la performance:</a:t>
            </a:r>
          </a:p>
          <a:p>
            <a:pPr lvl="1">
              <a:lnSpc>
                <a:spcPct val="90000"/>
              </a:lnSpc>
            </a:pPr>
            <a:r>
              <a:rPr lang="fr-CA" altLang="en-US"/>
              <a:t>Rendre efficace l’accès aux blocs souvent visités</a:t>
            </a:r>
          </a:p>
          <a:p>
            <a:pPr lvl="2">
              <a:lnSpc>
                <a:spcPct val="90000"/>
              </a:lnSpc>
            </a:pPr>
            <a:r>
              <a:rPr lang="fr-CA" altLang="en-US"/>
              <a:t>Dédier des tampons de mémoire qui contiennent l’image des infos plus souvent utilisées</a:t>
            </a:r>
          </a:p>
          <a:p>
            <a:pPr lvl="1">
              <a:lnSpc>
                <a:spcPct val="90000"/>
              </a:lnSpc>
            </a:pPr>
            <a:r>
              <a:rPr lang="fr-CA" altLang="en-US"/>
              <a:t>Optimiser l’accès séquentiel s’il est souvent utilisé: free behind and read ahead</a:t>
            </a:r>
          </a:p>
          <a:p>
            <a:pPr lvl="1">
              <a:lnSpc>
                <a:spcPct val="90000"/>
              </a:lnSpc>
            </a:pPr>
            <a:endParaRPr lang="fr-CA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D414-23FE-427F-83A7-0E23167B5D93}" type="slidenum">
              <a:rPr lang="fr-CA" altLang="en-US"/>
              <a:pPr/>
              <a:t>79</a:t>
            </a:fld>
            <a:endParaRPr lang="fr-CA" alt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Récupération: différentes méthodes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Contrôle de cohérence entre la structure de répertoires en mémoire centrale et le contenu des disques</a:t>
            </a:r>
          </a:p>
          <a:p>
            <a:pPr lvl="1"/>
            <a:r>
              <a:rPr lang="fr-CA" altLang="en-US"/>
              <a:t>Essaye de réparer les incohérences</a:t>
            </a:r>
          </a:p>
          <a:p>
            <a:r>
              <a:rPr lang="fr-CA" altLang="en-US"/>
              <a:t>Programmes du système pour sauvegarder les données sur disque dans autres supports auxiliaires (backups) (p.ex. autres disques, rubans)</a:t>
            </a:r>
          </a:p>
          <a:p>
            <a:r>
              <a:rPr lang="fr-CA" altLang="en-US"/>
              <a:t>Restaurer les disques à partir de ces supports quand nécessaire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F0AF-734C-4FA2-A8BB-1D5E60177336}" type="slidenum">
              <a:rPr lang="fr-CA" altLang="en-US"/>
              <a:pPr/>
              <a:t>8</a:t>
            </a:fld>
            <a:endParaRPr lang="fr-CA" alt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Informations reliées à un fichier ouvert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Pointeurs de fichier</a:t>
            </a:r>
          </a:p>
          <a:p>
            <a:pPr lvl="1"/>
            <a:r>
              <a:rPr lang="fr-CA" altLang="en-US"/>
              <a:t>Pour accès séquentiel</a:t>
            </a:r>
          </a:p>
          <a:p>
            <a:pPr lvl="1"/>
            <a:r>
              <a:rPr lang="fr-CA" altLang="en-US"/>
              <a:t>P.ex. pour read, write</a:t>
            </a:r>
          </a:p>
          <a:p>
            <a:r>
              <a:rPr lang="fr-CA" altLang="en-US"/>
              <a:t>Compteur d’ouvertures</a:t>
            </a:r>
          </a:p>
          <a:p>
            <a:r>
              <a:rPr lang="fr-CA" altLang="en-US"/>
              <a:t>Emplacement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F0CA-C70B-4C84-BB2B-0016389EF01A}" type="slidenum">
              <a:rPr lang="fr-CA" altLang="en-US"/>
              <a:pPr/>
              <a:t>80</a:t>
            </a:fld>
            <a:endParaRPr lang="fr-CA" alt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Systèmes de fichiers avec consignation (log structured or journaling file system)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375" y="1279525"/>
            <a:ext cx="7351713" cy="5310188"/>
          </a:xfrm>
        </p:spPr>
        <p:txBody>
          <a:bodyPr/>
          <a:lstStyle/>
          <a:p>
            <a:r>
              <a:rPr lang="fr-CA" altLang="en-US" sz="2400" b="0"/>
              <a:t>Les systèmes de fichiers avec consignation enregistre chaque mis à jour au système de fichier comme un transaction</a:t>
            </a:r>
          </a:p>
          <a:p>
            <a:r>
              <a:rPr lang="fr-CA" altLang="en-US" sz="2400" b="0"/>
              <a:t>Toutes transactions sont écrites dans un journal</a:t>
            </a:r>
          </a:p>
          <a:p>
            <a:pPr lvl="1"/>
            <a:r>
              <a:rPr lang="fr-CA" altLang="en-US" sz="2200" b="1"/>
              <a:t>Une transaction est considérée engagée à l’écriture au journal</a:t>
            </a:r>
          </a:p>
          <a:p>
            <a:pPr lvl="1"/>
            <a:r>
              <a:rPr lang="fr-CA" altLang="en-US" sz="2200" b="1"/>
              <a:t>Mais, le système de fichier (sur disque) n’as pas encore été mis à jour</a:t>
            </a:r>
          </a:p>
          <a:p>
            <a:r>
              <a:rPr lang="fr-CA" altLang="en-US" sz="2400" b="0"/>
              <a:t>Les transactions dans le journal sont écrites aux système de fichier de façon asynchrone</a:t>
            </a:r>
          </a:p>
          <a:p>
            <a:pPr lvl="1"/>
            <a:r>
              <a:rPr lang="fr-CA" altLang="en-US" sz="2200" b="1"/>
              <a:t>Quand le système de fichier est modifié, la transaction est enlevé du journal</a:t>
            </a:r>
          </a:p>
          <a:p>
            <a:r>
              <a:rPr lang="fr-CA" altLang="en-US" sz="2400" b="0"/>
              <a:t>Si un système tombe en panne, les transactions dans le journal doivent être appliquées</a:t>
            </a:r>
            <a:endParaRPr lang="en-US" altLang="en-US" sz="24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FB33-7C2D-4AFD-AFBD-DE953D6EC392}" type="slidenum">
              <a:rPr lang="fr-CA" altLang="en-US"/>
              <a:pPr/>
              <a:t>81</a:t>
            </a:fld>
            <a:endParaRPr lang="fr-CA" alt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Concepts importants du Chapitre 11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/>
              <a:t>Fichiers: structures, attributs, opérations</a:t>
            </a:r>
          </a:p>
          <a:p>
            <a:r>
              <a:rPr lang="fr-CA" altLang="en-US" sz="2400"/>
              <a:t>Méthodes d’accès: séquentiel, séquentiel indexée, indexée, direct ou hachée</a:t>
            </a:r>
          </a:p>
          <a:p>
            <a:r>
              <a:rPr lang="fr-CA" altLang="en-US" sz="2400"/>
              <a:t>Répertoires et leur structures: répertoires arborescents, sans ou avec cycles</a:t>
            </a:r>
          </a:p>
          <a:p>
            <a:r>
              <a:rPr lang="fr-CA" altLang="en-US" sz="2400"/>
              <a:t>Partage de fichiers, protection, liste d’accès</a:t>
            </a:r>
          </a:p>
          <a:p>
            <a:r>
              <a:rPr lang="fr-CA" altLang="en-US" sz="2400"/>
              <a:t>Allocation d’espace: contiguë, enchaînée, indexée</a:t>
            </a:r>
          </a:p>
          <a:p>
            <a:pPr lvl="1"/>
            <a:r>
              <a:rPr lang="fr-CA" altLang="en-US" sz="2200"/>
              <a:t>Application en UNIX</a:t>
            </a:r>
          </a:p>
          <a:p>
            <a:r>
              <a:rPr lang="fr-CA" altLang="en-US" sz="2400"/>
              <a:t>Gestion d’espace libre: bitmap, liste liée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altLang="en-US"/>
              <a:t>Chap 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A09D-335D-4C66-9854-3B63E6FD3183}" type="slidenum">
              <a:rPr lang="fr-CA" altLang="en-US"/>
              <a:pPr/>
              <a:t>9</a:t>
            </a:fld>
            <a:endParaRPr lang="fr-CA" altLang="en-US"/>
          </a:p>
        </p:txBody>
      </p:sp>
      <p:sp>
        <p:nvSpPr>
          <p:cNvPr id="10445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Types de fichiers</a:t>
            </a:r>
          </a:p>
        </p:txBody>
      </p:sp>
      <p:sp>
        <p:nvSpPr>
          <p:cNvPr id="104451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/>
              <a:t>Certains SE utilisent l’extension du nom du fichier pour identifier le type. </a:t>
            </a:r>
          </a:p>
          <a:p>
            <a:pPr lvl="1"/>
            <a:r>
              <a:rPr lang="fr-CA" altLang="en-US" sz="2200"/>
              <a:t>Microsoft: Un fichier exécutable doit avoir l’extension .EXE, .COM, ou .BAT  (sinon, le SE refusera de l’exécuter)</a:t>
            </a:r>
          </a:p>
          <a:p>
            <a:r>
              <a:rPr lang="fr-CA" altLang="en-US" sz="2400"/>
              <a:t>Le type n’est pas défini pour certains SE</a:t>
            </a:r>
          </a:p>
          <a:p>
            <a:pPr lvl="1"/>
            <a:r>
              <a:rPr lang="fr-CA" altLang="en-US" sz="2200"/>
              <a:t>Unix: l’extension est utilisée (et reconnue) seulement par les applications</a:t>
            </a:r>
          </a:p>
          <a:p>
            <a:r>
              <a:rPr lang="fr-CA" altLang="en-US" sz="2400"/>
              <a:t>Pour certains SE le type est un attribut</a:t>
            </a:r>
          </a:p>
          <a:p>
            <a:pPr lvl="1"/>
            <a:r>
              <a:rPr lang="fr-CA" altLang="en-US" sz="2200"/>
              <a:t>MAC-OS: le fichier a un attribut qui contient le nom du programme qui l’a généré (ex: document Word Perfect)</a:t>
            </a:r>
          </a:p>
          <a:p>
            <a:pPr lvl="1">
              <a:buFont typeface="Monotype Sorts" pitchFamily="2" charset="2"/>
              <a:buNone/>
            </a:pPr>
            <a:endParaRPr lang="fr-CA" altLang="en-US" sz="2200"/>
          </a:p>
          <a:p>
            <a:pPr lvl="1">
              <a:buFont typeface="Monotype Sorts" pitchFamily="2" charset="2"/>
              <a:buNone/>
            </a:pPr>
            <a:endParaRPr lang="fr-CA" altLang="en-US" sz="2200"/>
          </a:p>
          <a:p>
            <a:pPr lvl="1"/>
            <a:endParaRPr lang="fr-CA" altLang="en-US" sz="2200"/>
          </a:p>
          <a:p>
            <a:pPr lvl="1"/>
            <a:endParaRPr lang="fr-CA" altLang="en-US" sz="2200"/>
          </a:p>
          <a:p>
            <a:pPr lvl="1">
              <a:buFont typeface="Monotype Sorts" pitchFamily="2" charset="2"/>
              <a:buNone/>
            </a:pPr>
            <a:endParaRPr lang="fr-CA" altLang="en-US" sz="2200"/>
          </a:p>
          <a:p>
            <a:endParaRPr lang="fr-CA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ap10-1">
  <a:themeElements>
    <a:clrScheme name="chap10-1 1">
      <a:dk1>
        <a:srgbClr val="009999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8282"/>
      </a:accent4>
      <a:accent5>
        <a:srgbClr val="E2F4FF"/>
      </a:accent5>
      <a:accent6>
        <a:srgbClr val="E7E7B9"/>
      </a:accent6>
      <a:hlink>
        <a:srgbClr val="FF9966"/>
      </a:hlink>
      <a:folHlink>
        <a:srgbClr val="FFFFCC"/>
      </a:folHlink>
    </a:clrScheme>
    <a:fontScheme name="chap10-1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hap10-1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10-1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p10-1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I:\public_html\csi3710\2001\chap10-1.ppt</Template>
  <TotalTime>3189</TotalTime>
  <Words>3397</Words>
  <Application>Microsoft Office PowerPoint</Application>
  <PresentationFormat>On-screen Show (4:3)</PresentationFormat>
  <Paragraphs>647</Paragraphs>
  <Slides>81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82" baseType="lpstr">
      <vt:lpstr>chap10-1</vt:lpstr>
      <vt:lpstr>Module 9</vt:lpstr>
      <vt:lpstr>Concepts importants du chapitre</vt:lpstr>
      <vt:lpstr>Que c’est qu’un fichier</vt:lpstr>
      <vt:lpstr>Structures de fichiers</vt:lpstr>
      <vt:lpstr>PowerPoint Presentation</vt:lpstr>
      <vt:lpstr>Opérations sur les fichiers: de base</vt:lpstr>
      <vt:lpstr>Autres opérations</vt:lpstr>
      <vt:lpstr>Informations reliées à un fichier ouvert</vt:lpstr>
      <vt:lpstr>Types de fichiers</vt:lpstr>
      <vt:lpstr>Types de fichiers</vt:lpstr>
      <vt:lpstr>PowerPoint Presentation</vt:lpstr>
      <vt:lpstr>Méthodes d’accès</vt:lpstr>
      <vt:lpstr>Méthodes d’accès: 4 de base</vt:lpstr>
      <vt:lpstr>PowerPoint Presentation</vt:lpstr>
      <vt:lpstr>Fichiers à accès séquentiel (archétype: rubans)</vt:lpstr>
      <vt:lpstr>Lecture physique et lecture logique dans un fichier séquentiel</vt:lpstr>
      <vt:lpstr>Autres propriétés des fichiers séquentiels</vt:lpstr>
      <vt:lpstr>PowerPoint Presentation</vt:lpstr>
      <vt:lpstr>Exemples d’index et fichiers relatifs </vt:lpstr>
      <vt:lpstr>PowerPoint Presentation</vt:lpstr>
      <vt:lpstr>Pourquoi plusieurs niveaux d’index </vt:lpstr>
      <vt:lpstr>PowerPoint Presentation</vt:lpstr>
      <vt:lpstr>PowerPoint Presentation</vt:lpstr>
      <vt:lpstr>PowerPoint Presentation</vt:lpstr>
      <vt:lpstr>PowerPoint Presentation</vt:lpstr>
      <vt:lpstr>Accès directe (ou relatif)</vt:lpstr>
      <vt:lpstr>PowerPoint Presentation</vt:lpstr>
      <vt:lpstr>Répertoires</vt:lpstr>
      <vt:lpstr>Structures de répertoires (directories)</vt:lpstr>
      <vt:lpstr>Organisation typique de système de fichiers</vt:lpstr>
      <vt:lpstr>Information dans un répertoire</vt:lpstr>
      <vt:lpstr>Opérations sur répertoires </vt:lpstr>
      <vt:lpstr>Organisation de répertoires</vt:lpstr>
      <vt:lpstr>Structure à un niveau</vt:lpstr>
      <vt:lpstr>Répertoires à deux niveaux</vt:lpstr>
      <vt:lpstr>Répertoires à arbres (normal aujourd’hui)</vt:lpstr>
      <vt:lpstr>Caractéristiques des répertoires à arbres</vt:lpstr>
      <vt:lpstr>Graphes sans cycles: permettent de partager fichiers</vt:lpstr>
      <vt:lpstr>Références multiples dans graphes acycliques</vt:lpstr>
      <vt:lpstr>Graphes avec cycles (structure générale)</vt:lpstr>
      <vt:lpstr>Considérations dans le cas de cycles</vt:lpstr>
      <vt:lpstr>Combiner plusieurs systèmes de fichier</vt:lpstr>
      <vt:lpstr>Attachement du système de fichier</vt:lpstr>
      <vt:lpstr>(a) Existant.  (b) Partition non-attachée</vt:lpstr>
      <vt:lpstr>Point d’attachement (mount point)</vt:lpstr>
      <vt:lpstr>Partage de fichiers</vt:lpstr>
      <vt:lpstr>Protection</vt:lpstr>
      <vt:lpstr>Listes et groupes d’accès - UNIX</vt:lpstr>
      <vt:lpstr>PowerPoint Presentation</vt:lpstr>
      <vt:lpstr>Méthodes d’allocation</vt:lpstr>
      <vt:lpstr>Structures de systèmes de fichiers</vt:lpstr>
      <vt:lpstr>Systèmes de fichiers à couches</vt:lpstr>
      <vt:lpstr>PowerPoint Presentation</vt:lpstr>
      <vt:lpstr>Un “File Control Block” typique</vt:lpstr>
      <vt:lpstr>Structure en-mémoire du système de fichier </vt:lpstr>
      <vt:lpstr>Système de fichier virtuel</vt:lpstr>
      <vt:lpstr>Schéma du VFS</vt:lpstr>
      <vt:lpstr>L’implémentation du répertoire</vt:lpstr>
      <vt:lpstr>Trois méthodes d’allocation de fichiers</vt:lpstr>
      <vt:lpstr>Allocation contiguë sur disque</vt:lpstr>
      <vt:lpstr>Allocation contiguë</vt:lpstr>
      <vt:lpstr>Allocation contiguë</vt:lpstr>
      <vt:lpstr>Allocation enchaînée</vt:lpstr>
      <vt:lpstr>Allocation enchaînée</vt:lpstr>
      <vt:lpstr>Tableau d’allocation de fichiers (FAT)</vt:lpstr>
      <vt:lpstr>Avantages - désavantages</vt:lpstr>
      <vt:lpstr>Allocation indexée: semblable à la pagination</vt:lpstr>
      <vt:lpstr>Allocation indexée</vt:lpstr>
      <vt:lpstr>Allocation indexée</vt:lpstr>
      <vt:lpstr>Allocation indexée</vt:lpstr>
      <vt:lpstr>UNIX BSD: indexé à niveaux (config. possible)</vt:lpstr>
      <vt:lpstr>UNIX BSD</vt:lpstr>
      <vt:lpstr>Gestion de l’espace libre</vt:lpstr>
      <vt:lpstr> </vt:lpstr>
      <vt:lpstr>Gestion d’espace libre  Solution 2: Liste liée de mémoire libre (MS-DOS, Windows 9x)</vt:lpstr>
      <vt:lpstr>Comparaison</vt:lpstr>
      <vt:lpstr>Implantation de répertoires (directories)</vt:lpstr>
      <vt:lpstr>Efficacité et performance</vt:lpstr>
      <vt:lpstr>Récupération: différentes méthodes</vt:lpstr>
      <vt:lpstr>Systèmes de fichiers avec consignation (log structured or journaling file system)</vt:lpstr>
      <vt:lpstr>Concepts importants du Chapitre 11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Systèmes de fichiers</dc:title>
  <dc:creator>Luigi Logrippo</dc:creator>
  <cp:lastModifiedBy>malek.f</cp:lastModifiedBy>
  <cp:revision>135</cp:revision>
  <dcterms:created xsi:type="dcterms:W3CDTF">2001-04-02T14:53:46Z</dcterms:created>
  <dcterms:modified xsi:type="dcterms:W3CDTF">2015-12-06T16:42:19Z</dcterms:modified>
</cp:coreProperties>
</file>