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7" r:id="rId3"/>
    <p:sldId id="336" r:id="rId4"/>
    <p:sldId id="338" r:id="rId5"/>
    <p:sldId id="258" r:id="rId6"/>
    <p:sldId id="344" r:id="rId7"/>
    <p:sldId id="259" r:id="rId8"/>
    <p:sldId id="343" r:id="rId9"/>
    <p:sldId id="261" r:id="rId10"/>
    <p:sldId id="263" r:id="rId11"/>
    <p:sldId id="264" r:id="rId12"/>
    <p:sldId id="265" r:id="rId13"/>
    <p:sldId id="272" r:id="rId14"/>
    <p:sldId id="260" r:id="rId15"/>
    <p:sldId id="275" r:id="rId16"/>
    <p:sldId id="269" r:id="rId17"/>
    <p:sldId id="270" r:id="rId18"/>
    <p:sldId id="271" r:id="rId19"/>
    <p:sldId id="274" r:id="rId20"/>
    <p:sldId id="297" r:id="rId21"/>
    <p:sldId id="266" r:id="rId22"/>
    <p:sldId id="276" r:id="rId23"/>
    <p:sldId id="277" r:id="rId24"/>
    <p:sldId id="292" r:id="rId25"/>
    <p:sldId id="278" r:id="rId26"/>
    <p:sldId id="280" r:id="rId27"/>
    <p:sldId id="281" r:id="rId28"/>
    <p:sldId id="339" r:id="rId29"/>
    <p:sldId id="282" r:id="rId30"/>
    <p:sldId id="283" r:id="rId31"/>
    <p:sldId id="279" r:id="rId32"/>
    <p:sldId id="284" r:id="rId33"/>
    <p:sldId id="285" r:id="rId34"/>
    <p:sldId id="286" r:id="rId35"/>
    <p:sldId id="287" r:id="rId36"/>
    <p:sldId id="288" r:id="rId37"/>
    <p:sldId id="341" r:id="rId38"/>
    <p:sldId id="289" r:id="rId39"/>
    <p:sldId id="290" r:id="rId40"/>
    <p:sldId id="335" r:id="rId41"/>
    <p:sldId id="293" r:id="rId42"/>
    <p:sldId id="334" r:id="rId43"/>
    <p:sldId id="333" r:id="rId44"/>
    <p:sldId id="376" r:id="rId45"/>
    <p:sldId id="375" r:id="rId46"/>
    <p:sldId id="345" r:id="rId47"/>
    <p:sldId id="347" r:id="rId48"/>
    <p:sldId id="348" r:id="rId49"/>
    <p:sldId id="349" r:id="rId50"/>
    <p:sldId id="350" r:id="rId51"/>
    <p:sldId id="351" r:id="rId52"/>
    <p:sldId id="352" r:id="rId53"/>
    <p:sldId id="353" r:id="rId54"/>
    <p:sldId id="354" r:id="rId55"/>
    <p:sldId id="355" r:id="rId56"/>
    <p:sldId id="356" r:id="rId57"/>
    <p:sldId id="357" r:id="rId58"/>
    <p:sldId id="366" r:id="rId59"/>
    <p:sldId id="367" r:id="rId60"/>
    <p:sldId id="368" r:id="rId61"/>
    <p:sldId id="369" r:id="rId62"/>
    <p:sldId id="370" r:id="rId63"/>
    <p:sldId id="371" r:id="rId64"/>
    <p:sldId id="372" r:id="rId65"/>
    <p:sldId id="374" r:id="rId6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526F07-8913-4E67-BFF1-3E94B3D25F2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1372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96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 smtClean="0"/>
              <a:t>Click to edit Master text styles</a:t>
            </a:r>
          </a:p>
          <a:p>
            <a:pPr lvl="1"/>
            <a:r>
              <a:rPr lang="fr-CA" noProof="0" smtClean="0"/>
              <a:t>Second level</a:t>
            </a:r>
          </a:p>
          <a:p>
            <a:pPr lvl="2"/>
            <a:r>
              <a:rPr lang="fr-CA" noProof="0" smtClean="0"/>
              <a:t>Third level</a:t>
            </a:r>
          </a:p>
          <a:p>
            <a:pPr lvl="3"/>
            <a:r>
              <a:rPr lang="fr-CA" noProof="0" smtClean="0"/>
              <a:t>Fourth level</a:t>
            </a:r>
          </a:p>
          <a:p>
            <a:pPr lvl="4"/>
            <a:r>
              <a:rPr lang="fr-CA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F8285D-AB62-4E57-9942-E58B56BA122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7439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322A2655-D415-435D-AD53-121B3C527420}" type="slidenum">
              <a:rPr lang="fr-CA" altLang="en-US" sz="1200" smtClean="0"/>
              <a:pPr/>
              <a:t>44</a:t>
            </a:fld>
            <a:endParaRPr lang="fr-CA" altLang="en-US" sz="1200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 cap="flat">
            <a:solidFill>
              <a:schemeClr val="tx1"/>
            </a:solidFill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0787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488" tIns="44450" rIns="90488" bIns="44450"/>
          <a:lstStyle/>
          <a:p>
            <a:endParaRPr lang="fr-C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1014413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381000"/>
            <a:ext cx="7847013" cy="1219200"/>
          </a:xfrm>
        </p:spPr>
        <p:txBody>
          <a:bodyPr anchor="b"/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fr-CA"/>
              <a:t>Introduction aux 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2057400"/>
            <a:ext cx="7848600" cy="3657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fr-CA"/>
              <a:t>Chapitre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4343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04200" y="6400800"/>
            <a:ext cx="939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37071-4E8D-41CB-B031-A5CA60F1D4D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18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A3E87-CF1D-4F6B-B800-0707424E2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496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25438"/>
            <a:ext cx="200025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25438"/>
            <a:ext cx="5848350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D2F5-A2F6-4F09-8DFA-9BE8F074BC4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4247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7886700" cy="2306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754438"/>
            <a:ext cx="7886700" cy="23066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FC03D-04DF-4CA8-9587-B0D401DBE7A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0440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28078-DAE7-41B4-80A9-E5D8E3CBBA5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52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E8C22-5844-4193-B94C-FB2B909D3F5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624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05116-14D7-43EB-B375-05E25861A48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392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394EE-2C5F-4A70-B550-7701E9E665B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128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B4CBF-879A-446C-96A1-481F04BE5AC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267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6D05B-5454-441D-A1F4-73828D94D35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07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0C35E-053B-47EC-B8B5-E86462B8069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24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91F99-43D2-4D57-B708-D9E7AF22652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417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504E-F0EA-4547-9079-3F6C7602D4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260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rc 2"/>
          <p:cNvSpPr>
            <a:spLocks/>
          </p:cNvSpPr>
          <p:nvPr/>
        </p:nvSpPr>
        <p:spPr bwMode="auto">
          <a:xfrm>
            <a:off x="0" y="842963"/>
            <a:ext cx="1025525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title style</a:t>
            </a:r>
            <a:endParaRPr lang="en-US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Click to edit Master text styles</a:t>
            </a:r>
          </a:p>
          <a:p>
            <a:pPr lvl="1"/>
            <a:r>
              <a:rPr lang="fr-CA" altLang="en-US" smtClean="0"/>
              <a:t>Second Level</a:t>
            </a:r>
          </a:p>
          <a:p>
            <a:pPr lvl="2"/>
            <a:r>
              <a:rPr lang="fr-CA" altLang="en-US" smtClean="0"/>
              <a:t>Third Level</a:t>
            </a:r>
          </a:p>
          <a:p>
            <a:pPr lvl="3"/>
            <a:r>
              <a:rPr lang="fr-CA" altLang="en-US" smtClean="0"/>
              <a:t>Fourth Level</a:t>
            </a:r>
          </a:p>
          <a:p>
            <a:pPr lvl="4"/>
            <a:r>
              <a:rPr lang="fr-CA" altLang="en-US" smtClean="0"/>
              <a:t>Fifth Level</a:t>
            </a:r>
            <a:endParaRPr lang="en-US" altLang="en-US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1063" y="6400800"/>
            <a:ext cx="64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B083BFE0-A72C-4AFB-B277-4B0805FAAC1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n"/>
        <a:defRPr kumimoji="1" sz="2800" b="1">
          <a:solidFill>
            <a:srgbClr val="00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rgbClr val="0066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A9FC1-4606-40B5-BD96-AFC9A82BBA2A}" type="slidenum">
              <a:rPr lang="fr-CA"/>
              <a:pPr>
                <a:defRPr/>
              </a:pPr>
              <a:t>1</a:t>
            </a:fld>
            <a:endParaRPr lang="fr-CA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Module 8 – La mémoire virtuelle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Chapitre 9 (Silberchatz)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C5491-45FB-474C-ACC8-B8669E0186B6}" type="slidenum">
              <a:rPr lang="fr-CA"/>
              <a:pPr>
                <a:defRPr/>
              </a:pPr>
              <a:t>10</a:t>
            </a:fld>
            <a:endParaRPr lang="fr-CA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Avantages du chargement partiel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990600" y="1066800"/>
            <a:ext cx="7848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Plus de processus peuvent être maintenus en exécution en mémoire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Car seules quelques pièces sont chargées pour chaque processus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L’usager est content, car il peut exécuter plusieurs processus et faire référence à des gros données sans avoir peur de remplir la mémoire centrale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Avec plus de processus en mémoire principale, il est plus probable d’avoir un processus dans l’état prêt, meilleure utilisation d’UCT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Plusieurs pages ou segments rarement utilisés n’auront peut être pas besoin d`être chargés du tout </a:t>
            </a:r>
            <a:endParaRPr kumimoji="1" lang="fr-CA" altLang="en-US" sz="1800">
              <a:solidFill>
                <a:srgbClr val="006666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chemeClr val="hlink"/>
                </a:solidFill>
                <a:latin typeface="Arial" charset="0"/>
              </a:rPr>
              <a:t>Il est maintenant possible d’exécuter un ensemble de processus lorsque leur taille excède celle de la mémoire principale 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Il est possible d’utiliser plus de bits pour l’adresse logique que le nombre de bits requis pour adresser la mémoire principale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Espace d ’adressage logique </a:t>
            </a: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 </a:t>
            </a: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&gt;</a:t>
            </a: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 </a:t>
            </a: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&gt;</a:t>
            </a: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 esp. d ’adressage physique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EF92A5-3867-4608-9952-714F3D7419FD}" type="slidenum">
              <a:rPr lang="fr-CA"/>
              <a:pPr>
                <a:defRPr/>
              </a:pPr>
              <a:t>11</a:t>
            </a:fld>
            <a:endParaRPr lang="fr-CA"/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fr-CA" alt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57200" y="325438"/>
            <a:ext cx="84582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Mémoire Virtuelle: Pourrait Être Énorme!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028700" y="1143000"/>
            <a:ext cx="78105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900" b="1">
                <a:solidFill>
                  <a:srgbClr val="006666"/>
                </a:solidFill>
                <a:latin typeface="Arial" charset="0"/>
              </a:rPr>
              <a:t>Ex: 16 bits sont nécessaires pour adresser une mémoire physique de 64KB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900" b="1">
                <a:solidFill>
                  <a:srgbClr val="006666"/>
                </a:solidFill>
                <a:latin typeface="Arial" charset="0"/>
              </a:rPr>
              <a:t>En utilisant des pages de 1KB, 10 bits sont requis pour le décalage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900" b="1">
                <a:solidFill>
                  <a:srgbClr val="006666"/>
                </a:solidFill>
                <a:latin typeface="Arial" charset="0"/>
              </a:rPr>
              <a:t>Pour le </a:t>
            </a:r>
            <a:r>
              <a:rPr kumimoji="1" lang="fr-CA" altLang="en-US" sz="1900" b="1" i="1">
                <a:solidFill>
                  <a:srgbClr val="006666"/>
                </a:solidFill>
                <a:latin typeface="Arial" charset="0"/>
              </a:rPr>
              <a:t>numéro de page</a:t>
            </a:r>
            <a:r>
              <a:rPr kumimoji="1" lang="fr-CA" altLang="en-US" sz="1900" b="1">
                <a:solidFill>
                  <a:srgbClr val="006666"/>
                </a:solidFill>
                <a:latin typeface="Arial" charset="0"/>
              </a:rPr>
              <a:t> de l’adresse logique nous pouvons utiliser un nombre de bits qui excède 6, car toutes les pages ne doivent pas être en mémoire simultanément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900" b="1">
                <a:solidFill>
                  <a:srgbClr val="006666"/>
                </a:solidFill>
                <a:latin typeface="Arial" charset="0"/>
              </a:rPr>
              <a:t>Donc la limite de la mémoire virtuelle est le nombre de bits qui peuvent être réservés pour l ’adresse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Dans quelques architectures, ces bits peuvent être inclus dans des registres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700" b="1">
                <a:solidFill>
                  <a:schemeClr val="hlink"/>
                </a:solidFill>
                <a:latin typeface="Arial" charset="0"/>
              </a:rPr>
              <a:t>La mémoire logique est donc appelée </a:t>
            </a:r>
            <a:r>
              <a:rPr kumimoji="1" lang="fr-CA" altLang="en-US" sz="1700" b="1" i="1">
                <a:solidFill>
                  <a:schemeClr val="hlink"/>
                </a:solidFill>
                <a:latin typeface="Arial" charset="0"/>
              </a:rPr>
              <a:t>mémoire virtuelle</a:t>
            </a:r>
            <a:r>
              <a:rPr kumimoji="1" lang="fr-CA" altLang="en-US" sz="1700" b="1">
                <a:solidFill>
                  <a:schemeClr val="hlink"/>
                </a:solidFill>
                <a:latin typeface="Arial" charset="0"/>
              </a:rPr>
              <a:t>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700">
                <a:solidFill>
                  <a:srgbClr val="006666"/>
                </a:solidFill>
                <a:latin typeface="Arial" charset="0"/>
              </a:rPr>
              <a:t>Est maintenue en mémoire secondaire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700">
                <a:solidFill>
                  <a:srgbClr val="006666"/>
                </a:solidFill>
                <a:latin typeface="Arial" charset="0"/>
              </a:rPr>
              <a:t>Les pièces sont amenées en mémoire principale seulement quand nécessaire, sur demande</a:t>
            </a:r>
            <a:endParaRPr kumimoji="1" lang="fr-CA" altLang="en-US" sz="190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96245-EB4B-4CC7-89DE-5E31A199DB8C}" type="slidenum">
              <a:rPr lang="fr-CA"/>
              <a:pPr>
                <a:defRPr/>
              </a:pPr>
              <a:t>12</a:t>
            </a:fld>
            <a:endParaRPr lang="fr-CA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Mémoire Virtuelle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1028700" y="1295400"/>
            <a:ext cx="78867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Pour une meilleure performance, la mémoire virtuelle se trouve souvent dans une région du disque qui est n’est pas gérée par le  système de fichiers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Mémoire va-et-vient, swap memory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La mémoire physique est celle qui est référencée par une adresse physique 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>
                <a:solidFill>
                  <a:srgbClr val="006666"/>
                </a:solidFill>
                <a:latin typeface="Arial" charset="0"/>
              </a:rPr>
              <a:t>Se trouve dans le RAM et cache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La traduction de l’adresse logique en adresse  physique est effectuée en utilisant les mécanismes étudiés dans le chapitre précédent.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71686-7D57-4FE7-94D8-996CF06CCDFE}" type="slidenum">
              <a:rPr lang="fr-CA"/>
              <a:pPr>
                <a:defRPr/>
              </a:pPr>
              <a:t>13</a:t>
            </a:fld>
            <a:endParaRPr lang="fr-CA"/>
          </a:p>
        </p:txBody>
      </p:sp>
      <p:sp>
        <p:nvSpPr>
          <p:cNvPr id="2150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Mémoire virtuelle: </a:t>
            </a:r>
            <a:r>
              <a:rPr lang="fr-CA" sz="2800" smtClean="0"/>
              <a:t>le mécanisme de va-et-vient</a:t>
            </a:r>
          </a:p>
        </p:txBody>
      </p:sp>
      <p:sp>
        <p:nvSpPr>
          <p:cNvPr id="19461" name="Text Box 2053"/>
          <p:cNvSpPr txBox="1">
            <a:spLocks noChangeArrowheads="1"/>
          </p:cNvSpPr>
          <p:nvPr/>
        </p:nvSpPr>
        <p:spPr bwMode="auto">
          <a:xfrm>
            <a:off x="2971800" y="49530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200">
                <a:latin typeface="Arial Narrow" pitchFamily="34" charset="0"/>
              </a:rPr>
              <a:t>Tableau de pages</a:t>
            </a:r>
            <a:endParaRPr lang="en-US" altLang="en-US" sz="1200">
              <a:latin typeface="Arial Narrow" pitchFamily="34" charset="0"/>
            </a:endParaRPr>
          </a:p>
        </p:txBody>
      </p:sp>
      <p:pic>
        <p:nvPicPr>
          <p:cNvPr id="19462" name="Picture 20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" t="999" r="3500" b="1445"/>
          <a:stretch>
            <a:fillRect/>
          </a:stretch>
        </p:blipFill>
        <p:spPr bwMode="auto">
          <a:xfrm>
            <a:off x="1647825" y="1524000"/>
            <a:ext cx="5846763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595C0-D095-4405-BC57-ECAC47307E7A}" type="slidenum">
              <a:rPr lang="fr-CA"/>
              <a:pPr>
                <a:defRPr/>
              </a:pPr>
              <a:t>14</a:t>
            </a:fld>
            <a:endParaRPr lang="fr-CA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Exécution d’un Processus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143000" y="1143000"/>
            <a:ext cx="7696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Le SE charge la mémoire principale de quelques pièces (seulement) du programme (incluant le point de départ) 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Chaque entrée de la table de pages (ou segments) possède un </a:t>
            </a:r>
            <a:r>
              <a:rPr kumimoji="1" lang="fr-CA" altLang="en-US" sz="2200" b="1">
                <a:solidFill>
                  <a:schemeClr val="hlink"/>
                </a:solidFill>
                <a:latin typeface="Arial" charset="0"/>
              </a:rPr>
              <a:t>bit présent</a:t>
            </a: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 qui indique si la page ou segment se trouve en mémoire principale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chemeClr val="hlink"/>
                </a:solidFill>
                <a:latin typeface="Arial" charset="0"/>
              </a:rPr>
              <a:t>L’ensemble résident (résident set)</a:t>
            </a: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 est la portion du processus se trouvant en mémoire principale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Une interruption est  générée lorsque l’adresse logique réfère à une pièce qui n’est pas dans l’ensemble résident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100">
                <a:solidFill>
                  <a:srgbClr val="800000"/>
                </a:solidFill>
                <a:latin typeface="Arial" charset="0"/>
              </a:rPr>
              <a:t>défaut de pagination, page fault</a:t>
            </a:r>
            <a:endParaRPr kumimoji="1" lang="fr-CA" altLang="en-US" sz="210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14967-2018-4E74-BED2-D101501028AD}" type="slidenum">
              <a:rPr lang="fr-CA"/>
              <a:pPr>
                <a:defRPr/>
              </a:pPr>
              <a:t>15</a:t>
            </a:fld>
            <a:endParaRPr lang="fr-CA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Exécution d’une défaut de page: </a:t>
            </a:r>
            <a:r>
              <a:rPr lang="fr-CA" sz="2000" smtClean="0"/>
              <a:t>va-et-vient plus en détail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7" t="1334" r="5917" b="999"/>
          <a:stretch>
            <a:fillRect/>
          </a:stretch>
        </p:blipFill>
        <p:spPr bwMode="auto">
          <a:xfrm>
            <a:off x="1649413" y="1219200"/>
            <a:ext cx="5843587" cy="48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B4101-931D-4224-AAFC-6D81453D51B1}" type="slidenum">
              <a:rPr lang="fr-CA"/>
              <a:pPr>
                <a:defRPr/>
              </a:pPr>
              <a:t>16</a:t>
            </a:fld>
            <a:endParaRPr lang="fr-CA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Séquence d’événements pour défaut de page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Trappe au SE: page demandée pas en RAM</a:t>
            </a:r>
          </a:p>
          <a:p>
            <a:r>
              <a:rPr lang="fr-CA" altLang="en-US" sz="2400" smtClean="0"/>
              <a:t>Sauvegarder registres et état du proc dans PCB</a:t>
            </a:r>
          </a:p>
          <a:p>
            <a:r>
              <a:rPr lang="fr-CA" altLang="en-US" sz="2400" smtClean="0"/>
              <a:t>Un autre proc peut maintenant gagner l ’UCT</a:t>
            </a:r>
          </a:p>
          <a:p>
            <a:r>
              <a:rPr lang="fr-CA" altLang="en-US" sz="2400" smtClean="0"/>
              <a:t>SE détermine si la page demandée est légale </a:t>
            </a:r>
          </a:p>
          <a:p>
            <a:pPr lvl="1"/>
            <a:r>
              <a:rPr lang="fr-CA" altLang="en-US" sz="2200" smtClean="0"/>
              <a:t>sinon: terminaison du processus </a:t>
            </a:r>
          </a:p>
          <a:p>
            <a:r>
              <a:rPr lang="fr-CA" altLang="en-US" sz="2400" smtClean="0"/>
              <a:t>et trouve la position de la page sur disque</a:t>
            </a:r>
          </a:p>
          <a:p>
            <a:pPr lvl="1"/>
            <a:r>
              <a:rPr lang="fr-CA" altLang="en-US" sz="2200" smtClean="0"/>
              <a:t>dans le descripteur de la page</a:t>
            </a:r>
          </a:p>
          <a:p>
            <a:r>
              <a:rPr lang="fr-CA" altLang="en-US" sz="2400" smtClean="0"/>
              <a:t>lire la page de disque dans un cadre de mémoire libre (supposons qu`il y en a!)</a:t>
            </a:r>
          </a:p>
          <a:p>
            <a:pPr lvl="1"/>
            <a:r>
              <a:rPr lang="fr-CA" altLang="en-US" sz="2200" smtClean="0"/>
              <a:t>exécuter les ops disque nécessaires pour lire la page</a:t>
            </a:r>
          </a:p>
          <a:p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36E069-1A13-4EFE-8696-C7771E65B854}" type="slidenum">
              <a:rPr lang="fr-CA"/>
              <a:pPr>
                <a:defRPr/>
              </a:pPr>
              <a:t>17</a:t>
            </a:fld>
            <a:endParaRPr lang="fr-CA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5438"/>
            <a:ext cx="8534400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Séquence d’événements pour défaut de page </a:t>
            </a:r>
            <a:r>
              <a:rPr lang="fr-CA" sz="2400" smtClean="0"/>
              <a:t>(ctn.)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L ’unité disque a complété le transfert et interrompt l’UCT</a:t>
            </a:r>
          </a:p>
          <a:p>
            <a:pPr lvl="1"/>
            <a:r>
              <a:rPr lang="fr-CA" altLang="en-US" sz="2200" smtClean="0"/>
              <a:t>sauvegarder les registres etc. du proc exécutant</a:t>
            </a:r>
          </a:p>
          <a:p>
            <a:r>
              <a:rPr lang="fr-CA" altLang="en-US" sz="2400" smtClean="0"/>
              <a:t>SE met à jour le contenu du tableau des pages du proc. qui a causé le défaut de page</a:t>
            </a:r>
          </a:p>
          <a:p>
            <a:r>
              <a:rPr lang="fr-CA" altLang="en-US" sz="2400" smtClean="0"/>
              <a:t>Ce processus devient prêt=ready</a:t>
            </a:r>
          </a:p>
          <a:p>
            <a:r>
              <a:rPr lang="fr-CA" altLang="en-US" sz="2400" smtClean="0"/>
              <a:t>À un certain point, il retournera à exécuter</a:t>
            </a:r>
          </a:p>
          <a:p>
            <a:pPr lvl="1"/>
            <a:r>
              <a:rPr lang="fr-CA" altLang="en-US" sz="2200" smtClean="0"/>
              <a:t>la page désirée étant en mémoire, il pourra maintenant continuer</a:t>
            </a:r>
          </a:p>
          <a:p>
            <a:pPr lvl="1"/>
            <a:endParaRPr lang="fr-CA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B79F1-72BA-4BBF-838B-53C394AA4C2B}" type="slidenum">
              <a:rPr lang="fr-CA"/>
              <a:pPr>
                <a:defRPr/>
              </a:pPr>
              <a:t>18</a:t>
            </a:fld>
            <a:endParaRPr lang="fr-CA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Temps moyen d’accès à la mémoire 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077200" cy="49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Supposons que: 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 accès en mémoire: 100 nanosecs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 temps de traitement de défaut de pagination: 25 millisecs = 25,000,000 nanosecs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 p: probabilité de ne pas trouver une page en mémoire (défaut)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Temps moyen d’accès mémoire: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(1-p) x 100 + p x 25,000,000                   (pas de défaut + défaut)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En utilisant la même formule, nous pouvons déterminer quel est le nombre de défauts que nous pouvons tolérer, si un certain niveau de performance est désiré (v. manuel).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fr-CA" altLang="en-US">
                <a:solidFill>
                  <a:schemeClr val="bg2"/>
                </a:solidFill>
                <a:latin typeface="Arial Narrow" pitchFamily="34" charset="0"/>
              </a:rPr>
              <a:t>P.ex. avec ces params, si le ralentissement à cause de pagination ne peut pas excéder 10%, 1 seul défaut de pagination peut être toléré pour chaque 2,500,000 accès de mémoire.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4CE98-A258-4BC8-8BF8-0F36ADE5FCD0}" type="slidenum">
              <a:rPr lang="fr-CA"/>
              <a:pPr>
                <a:defRPr/>
              </a:pPr>
              <a:t>19</a:t>
            </a:fld>
            <a:endParaRPr lang="fr-CA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Quand la RAM est pleine mais nous avons besoin d`une page pas en RAM</a:t>
            </a:r>
          </a:p>
        </p:txBody>
      </p:sp>
      <p:pic>
        <p:nvPicPr>
          <p:cNvPr id="2560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" t="3000" r="1250" b="3000"/>
          <a:stretch>
            <a:fillRect/>
          </a:stretch>
        </p:blipFill>
        <p:spPr bwMode="auto">
          <a:xfrm>
            <a:off x="1485900" y="1676400"/>
            <a:ext cx="61722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631F4-6631-4E0E-8DEB-1BFCF751E3C7}" type="slidenum">
              <a:rPr lang="fr-CA"/>
              <a:pPr>
                <a:defRPr/>
              </a:pPr>
              <a:t>2</a:t>
            </a:fld>
            <a:endParaRPr lang="fr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Mémoire Virtuelle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Pagination sur demande</a:t>
            </a:r>
          </a:p>
          <a:p>
            <a:r>
              <a:rPr lang="fr-CA" altLang="en-US" smtClean="0"/>
              <a:t>Problèmes de performance</a:t>
            </a:r>
          </a:p>
          <a:p>
            <a:r>
              <a:rPr lang="fr-CA" altLang="en-US" smtClean="0"/>
              <a:t>Remplacement de pages: algorithmes</a:t>
            </a:r>
          </a:p>
          <a:p>
            <a:r>
              <a:rPr lang="fr-CA" altLang="en-US" smtClean="0"/>
              <a:t>Allocation de cadres de mémoire</a:t>
            </a:r>
          </a:p>
          <a:p>
            <a:r>
              <a:rPr lang="fr-CA" altLang="en-US" smtClean="0"/>
              <a:t>Ensemble de travail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48894-4E5A-4A17-A5A1-3BD3436D8E12}" type="slidenum">
              <a:rPr lang="fr-CA"/>
              <a:pPr>
                <a:defRPr/>
              </a:pPr>
              <a:t>20</a:t>
            </a:fld>
            <a:endParaRPr lang="fr-CA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page victime...</a:t>
            </a:r>
          </a:p>
        </p:txBody>
      </p:sp>
      <p:pic>
        <p:nvPicPr>
          <p:cNvPr id="2662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" t="1334" r="917" b="1556"/>
          <a:stretch>
            <a:fillRect/>
          </a:stretch>
        </p:blipFill>
        <p:spPr bwMode="auto">
          <a:xfrm>
            <a:off x="1620838" y="1524000"/>
            <a:ext cx="5900737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849D0-415B-4AA6-8128-5AF9DAC93715}" type="slidenum">
              <a:rPr lang="fr-CA"/>
              <a:pPr>
                <a:defRPr/>
              </a:pPr>
              <a:t>21</a:t>
            </a:fld>
            <a:endParaRPr lang="fr-CA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Remplacement de pages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Quoi faire si un processus demande une nouvelle page et il n’y a pas de cadres libres en RAM?</a:t>
            </a:r>
          </a:p>
          <a:p>
            <a:r>
              <a:rPr lang="fr-CA" altLang="en-US" sz="2400" smtClean="0"/>
              <a:t>Il faudra choisir une page déjà en mémoire principale, appartenant au même ou à un autre processus, qu’il est possible d ’enlever de la mémoire principale</a:t>
            </a:r>
          </a:p>
          <a:p>
            <a:pPr lvl="1"/>
            <a:r>
              <a:rPr lang="fr-CA" altLang="en-US" sz="2200" smtClean="0"/>
              <a:t>la </a:t>
            </a:r>
            <a:r>
              <a:rPr lang="fr-CA" altLang="en-US" sz="2200" smtClean="0">
                <a:solidFill>
                  <a:srgbClr val="800000"/>
                </a:solidFill>
              </a:rPr>
              <a:t>victime</a:t>
            </a:r>
            <a:r>
              <a:rPr lang="fr-CA" altLang="en-US" sz="2200" smtClean="0"/>
              <a:t>!</a:t>
            </a:r>
          </a:p>
          <a:p>
            <a:r>
              <a:rPr lang="fr-CA" altLang="en-US" sz="2400" smtClean="0"/>
              <a:t>Un cadre de mémoire sera donc rendu disponible</a:t>
            </a:r>
          </a:p>
          <a:p>
            <a:r>
              <a:rPr lang="fr-CA" altLang="en-US" sz="2400" smtClean="0"/>
              <a:t>Évidemment, plusieurs cadres de mémoire ne peuvent pas être `victimisés`:</a:t>
            </a:r>
          </a:p>
          <a:p>
            <a:pPr lvl="1"/>
            <a:r>
              <a:rPr lang="fr-CA" altLang="en-US" sz="2200" smtClean="0"/>
              <a:t>p.ex. cadres contenant le noyau du SE, tampons d ’E/S...</a:t>
            </a:r>
          </a:p>
          <a:p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DC00-878A-4AE4-888D-0208BFAE7ADD}" type="slidenum">
              <a:rPr lang="fr-CA"/>
              <a:pPr>
                <a:defRPr/>
              </a:pPr>
              <a:t>22</a:t>
            </a:fld>
            <a:endParaRPr lang="fr-CA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Bit de modification , </a:t>
            </a:r>
            <a:r>
              <a:rPr lang="fr-CA" i="1" smtClean="0"/>
              <a:t>dirty bit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La ‘victime’ doit-elle être récrite en mémoire secondaire?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Seulement si elle a été changée depuis qu`elle a été amenée en mémoire principale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sinon, sa copie sur disque est encore fidèle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Bit de modif  sur chaque descripteur de page indique si la page a été changée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Donc pour calculer le coût en temps d’une référence à la mémoire il faut aussi considérer la probabilité qu’une page soit ‘sale’ et le temps de récriture dans ce 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2E948-D373-4A3D-81BA-12996720ED6A}" type="slidenum">
              <a:rPr lang="fr-CA"/>
              <a:pPr>
                <a:defRPr/>
              </a:pPr>
              <a:t>23</a:t>
            </a:fld>
            <a:endParaRPr lang="fr-CA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Algorithmes de remplacement pages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>
                <a:solidFill>
                  <a:schemeClr val="hlink"/>
                </a:solidFill>
              </a:rPr>
              <a:t>Choisir la victime de façon à minimiser le taux de défaut de pages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pas évident!!!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Page dont nous n`aurons pas besoin dans le futur? impossible à savoir!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Page pas souvent utilisée?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Page qui a été déjà longtemps en mémoire??</a:t>
            </a:r>
          </a:p>
          <a:p>
            <a:pPr>
              <a:lnSpc>
                <a:spcPct val="90000"/>
              </a:lnSpc>
            </a:pPr>
            <a:endParaRPr lang="fr-CA" altLang="en-US" smtClean="0"/>
          </a:p>
          <a:p>
            <a:pPr>
              <a:lnSpc>
                <a:spcPct val="90000"/>
              </a:lnSpc>
            </a:pPr>
            <a:r>
              <a:rPr lang="fr-CA" altLang="en-US" smtClean="0"/>
              <a:t>etc.  nous verrons...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D0450-78F5-48D7-9A9F-179E9C5F0C3A}" type="slidenum">
              <a:rPr lang="fr-CA"/>
              <a:pPr>
                <a:defRPr/>
              </a:pPr>
              <a:t>24</a:t>
            </a:fld>
            <a:endParaRPr lang="fr-CA"/>
          </a:p>
        </p:txBody>
      </p:sp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Critères d’évaluation des algorithmes</a:t>
            </a:r>
          </a:p>
        </p:txBody>
      </p:sp>
      <p:sp>
        <p:nvSpPr>
          <p:cNvPr id="3072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Les algorithmes de choix de pages à remplacer doivent être conçus de façon à </a:t>
            </a:r>
            <a:r>
              <a:rPr lang="fr-CA" altLang="en-US" smtClean="0">
                <a:solidFill>
                  <a:srgbClr val="993300"/>
                </a:solidFill>
              </a:rPr>
              <a:t>minimiser le taux de défaut de pages à long terme</a:t>
            </a:r>
          </a:p>
          <a:p>
            <a:r>
              <a:rPr lang="fr-CA" altLang="en-US" smtClean="0"/>
              <a:t>Mais il ne peuvent pas impliquer des temps de système excessifs, p.ex. mise à jour de tableaux en mémoire pour chaque accès de mémoire</a:t>
            </a:r>
          </a:p>
          <a:p>
            <a:r>
              <a:rPr lang="fr-CA" altLang="en-US" smtClean="0"/>
              <a:t>Ni l`utilisation de matériel dispendieux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810CE-FA26-451B-8CC7-DDF113588445}" type="slidenum">
              <a:rPr lang="fr-CA"/>
              <a:pPr>
                <a:defRPr/>
              </a:pPr>
              <a:t>25</a:t>
            </a:fld>
            <a:endParaRPr lang="fr-CA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Explication et évaluation des algorithmes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Nous allons expliquer et évaluer les algorithmes en utilisant la </a:t>
            </a:r>
            <a:r>
              <a:rPr lang="fr-CA" altLang="en-US" sz="2400" smtClean="0">
                <a:solidFill>
                  <a:srgbClr val="800000"/>
                </a:solidFill>
              </a:rPr>
              <a:t>chaîne de référence</a:t>
            </a:r>
            <a:r>
              <a:rPr lang="fr-CA" altLang="en-US" sz="2400" smtClean="0"/>
              <a:t> pages suivante (prise du livre de Stallings):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           2, 3, 2, 1, 5, 2, 4, 5, 3, 2, 5, 2</a:t>
            </a:r>
          </a:p>
          <a:p>
            <a:pPr algn="ctr">
              <a:lnSpc>
                <a:spcPct val="90000"/>
              </a:lnSpc>
              <a:buFont typeface="Monotype Sorts" pitchFamily="2" charset="2"/>
              <a:buChar char=" "/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fr-CA" altLang="en-US" sz="2400" smtClean="0"/>
              <a:t>Attention: les séquences d’utilisation pages ne sont pas aléatoires...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Localité de référence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Ces références proviendront de plusieurs processus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L’évaluation sera faite sur la base de cet exemple, évidemment  pas suffisant pour en tirer des conclusions générales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55AF0A-42B0-48FD-8467-78B77034A50D}" type="slidenum">
              <a:rPr lang="fr-CA"/>
              <a:pPr>
                <a:defRPr/>
              </a:pPr>
              <a:t>26</a:t>
            </a:fld>
            <a:endParaRPr lang="fr-CA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8600" y="152400"/>
            <a:ext cx="89154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Algorithmes pour la politique de remplacement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1028700" y="1295400"/>
            <a:ext cx="78867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L’</a:t>
            </a:r>
            <a:r>
              <a:rPr kumimoji="1" lang="fr-CA" altLang="en-US" sz="2800" b="1">
                <a:solidFill>
                  <a:schemeClr val="hlink"/>
                </a:solidFill>
                <a:latin typeface="Arial" charset="0"/>
              </a:rPr>
              <a:t>algorithme optimal (OPT)</a:t>
            </a: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 choisit pour page à remplacer celle qui sera référencée </a:t>
            </a:r>
            <a:r>
              <a:rPr kumimoji="1" lang="fr-CA" altLang="en-US" sz="2800" b="1">
                <a:solidFill>
                  <a:srgbClr val="993300"/>
                </a:solidFill>
                <a:latin typeface="Arial" charset="0"/>
              </a:rPr>
              <a:t>le plus tardivement</a:t>
            </a: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600">
                <a:solidFill>
                  <a:srgbClr val="006666"/>
                </a:solidFill>
                <a:latin typeface="Arial" charset="0"/>
              </a:rPr>
              <a:t>produit le + petit nombre de défauts de page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600">
                <a:solidFill>
                  <a:srgbClr val="006666"/>
                </a:solidFill>
                <a:latin typeface="Arial" charset="0"/>
              </a:rPr>
              <a:t>impossible à réaliser (car il faut connaître le futur) mais sert de </a:t>
            </a:r>
            <a:r>
              <a:rPr kumimoji="1" lang="fr-CA" altLang="en-US" sz="2600">
                <a:solidFill>
                  <a:schemeClr val="tx2"/>
                </a:solidFill>
                <a:latin typeface="Arial" charset="0"/>
              </a:rPr>
              <a:t>norme de comparaison</a:t>
            </a:r>
            <a:r>
              <a:rPr kumimoji="1" lang="fr-CA" altLang="en-US" sz="2600">
                <a:solidFill>
                  <a:srgbClr val="006666"/>
                </a:solidFill>
                <a:latin typeface="Arial" charset="0"/>
              </a:rPr>
              <a:t> pour les autres algorithmes: 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>
                <a:solidFill>
                  <a:srgbClr val="006666"/>
                </a:solidFill>
                <a:latin typeface="Arial" charset="0"/>
              </a:rPr>
              <a:t>Ordre chronologique d’utilisation (LRU)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>
                <a:solidFill>
                  <a:srgbClr val="006666"/>
                </a:solidFill>
                <a:latin typeface="Arial" charset="0"/>
              </a:rPr>
              <a:t>Ordre chronologique de chargement (FIFO)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>
                <a:solidFill>
                  <a:srgbClr val="006666"/>
                </a:solidFill>
                <a:latin typeface="Arial" charset="0"/>
              </a:rPr>
              <a:t>Deuxième chance ou Horloge (Clock)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357F9-34CB-41B8-9199-609A4AC30873}" type="slidenum">
              <a:rPr lang="fr-CA"/>
              <a:pPr>
                <a:defRPr/>
              </a:pPr>
              <a:t>27</a:t>
            </a:fld>
            <a:endParaRPr lang="fr-CA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57200" y="120650"/>
            <a:ext cx="82661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90600" y="1295400"/>
            <a:ext cx="78867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993300"/>
                </a:solidFill>
                <a:latin typeface="Arial" charset="0"/>
              </a:rPr>
              <a:t>Ordre chronologique</a:t>
            </a: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 d’utilisation (LRU)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Remplace la page dont la dernière référence remonte au temps le plus lointain   </a:t>
            </a:r>
            <a:r>
              <a:rPr kumimoji="1" lang="fr-CA" altLang="en-US" sz="2800" b="1">
                <a:latin typeface="Arial" charset="0"/>
              </a:rPr>
              <a:t>(le passé utilisé pour prédire le futur)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800">
                <a:solidFill>
                  <a:srgbClr val="006666"/>
                </a:solidFill>
                <a:latin typeface="Arial" charset="0"/>
              </a:rPr>
              <a:t>En raison de la localité des références, il s’agit de la page qui a le moins de chance d’être référencée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800">
                <a:solidFill>
                  <a:srgbClr val="006666"/>
                </a:solidFill>
                <a:latin typeface="Arial" charset="0"/>
              </a:rPr>
              <a:t>performance presque aussi bonne que l’algo. OPT</a:t>
            </a:r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7467600" y="60198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600"/>
              <a:t>Stallings</a:t>
            </a:r>
            <a:endParaRPr lang="fr-CA" altLang="en-US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Algorithmes pour la politique de remplacement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D5545-732B-4DA3-9443-1F6372391A47}" type="slidenum">
              <a:rPr lang="fr-CA"/>
              <a:pPr>
                <a:defRPr/>
              </a:pPr>
              <a:t>28</a:t>
            </a:fld>
            <a:endParaRPr lang="fr-CA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304800" y="2286000"/>
          <a:ext cx="84582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rtwork" r:id="rId3" imgW="8476190" imgH="3591426" progId="Adobe.Illustrator.7">
                  <p:embed/>
                </p:oleObj>
              </mc:Choice>
              <mc:Fallback>
                <p:oleObj name="Artwork" r:id="rId3" imgW="8476190" imgH="3591426" progId="Adobe.Illustrator.7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0"/>
                        <a:ext cx="845820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Comparaison OPT-LRU</a:t>
            </a:r>
            <a:endParaRPr lang="en-US" smtClean="0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altLang="en-US" smtClean="0"/>
              <a:t>Exemple: Un processus de 5 pages s’ìl n`y a que 3 pages physiques disponibles.</a:t>
            </a:r>
          </a:p>
          <a:p>
            <a:r>
              <a:rPr lang="fr-CA" altLang="en-US" smtClean="0"/>
              <a:t>Dans cet exemple, OPT occasionne 3+3 défauts, LRU 3+4.</a:t>
            </a:r>
          </a:p>
          <a:p>
            <a:endParaRPr lang="en-US" altLang="en-US" sz="4000" smtClean="0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838200" y="64770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600">
                <a:latin typeface="Arial Narrow" pitchFamily="34" charset="0"/>
              </a:rPr>
              <a:t>Stallings</a:t>
            </a:r>
            <a:endParaRPr lang="en-US" altLang="en-US" sz="16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EC4F4-BD2D-4296-901D-66F1FCA9839D}" type="slidenum">
              <a:rPr lang="fr-CA"/>
              <a:pPr>
                <a:defRPr/>
              </a:pPr>
              <a:t>29</a:t>
            </a:fld>
            <a:endParaRPr lang="fr-CA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Note sur le comptage des défauts de page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1028700" y="1371600"/>
            <a:ext cx="78867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Lorsque la mémoire principale est vide, chaque nouvelle page que nous ajoutons est le résultat d’un défaut de page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sz="2800" b="1">
              <a:solidFill>
                <a:srgbClr val="006666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Mais pour mieux comparer les algorithmes, il est utile de garder séparés ces défauts initiaux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600">
                <a:solidFill>
                  <a:srgbClr val="006666"/>
                </a:solidFill>
                <a:latin typeface="Arial" charset="0"/>
              </a:rPr>
              <a:t>car leur nombre est le même pour tous les algorithmes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D7842-E123-4221-9CE9-485A75E5D994}" type="slidenum">
              <a:rPr lang="fr-CA"/>
              <a:pPr>
                <a:defRPr/>
              </a:pPr>
              <a:t>3</a:t>
            </a:fld>
            <a:endParaRPr lang="fr-CA"/>
          </a:p>
        </p:txBody>
      </p:sp>
      <p:sp>
        <p:nvSpPr>
          <p:cNvPr id="972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mémoire virtuelle est une application du concept de hiérarchie de mémoire</a:t>
            </a:r>
          </a:p>
        </p:txBody>
      </p:sp>
      <p:sp>
        <p:nvSpPr>
          <p:cNvPr id="922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34300" cy="4537075"/>
          </a:xfrm>
        </p:spPr>
        <p:txBody>
          <a:bodyPr/>
          <a:lstStyle/>
          <a:p>
            <a:r>
              <a:rPr lang="fr-CA" altLang="en-US" smtClean="0"/>
              <a:t>C’est intéressant de savoir que des concepts très semblables s’appliquent aux mécanismes de la mémoire cache</a:t>
            </a:r>
          </a:p>
          <a:p>
            <a:pPr lvl="1"/>
            <a:r>
              <a:rPr lang="fr-CA" altLang="en-US" smtClean="0"/>
              <a:t>Cependant dans ce cas les mécanismes sont surtout de matériel</a:t>
            </a:r>
          </a:p>
        </p:txBody>
      </p:sp>
      <p:sp>
        <p:nvSpPr>
          <p:cNvPr id="97284" name="Rectangle 1028"/>
          <p:cNvSpPr>
            <a:spLocks noChangeArrowheads="1"/>
          </p:cNvSpPr>
          <p:nvPr/>
        </p:nvSpPr>
        <p:spPr bwMode="auto">
          <a:xfrm>
            <a:off x="2981325" y="869950"/>
            <a:ext cx="5934075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pic>
        <p:nvPicPr>
          <p:cNvPr id="9223" name="Picture 1029" descr="fig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429000"/>
            <a:ext cx="50292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 Box 1031"/>
          <p:cNvSpPr txBox="1">
            <a:spLocks noChangeArrowheads="1"/>
          </p:cNvSpPr>
          <p:nvPr/>
        </p:nvSpPr>
        <p:spPr bwMode="auto">
          <a:xfrm>
            <a:off x="7580313" y="2544763"/>
            <a:ext cx="57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fr-CA" altLang="en-US"/>
          </a:p>
        </p:txBody>
      </p:sp>
      <p:sp>
        <p:nvSpPr>
          <p:cNvPr id="9225" name="Text Box 1032"/>
          <p:cNvSpPr txBox="1">
            <a:spLocks noChangeArrowheads="1"/>
          </p:cNvSpPr>
          <p:nvPr/>
        </p:nvSpPr>
        <p:spPr bwMode="auto">
          <a:xfrm>
            <a:off x="8283575" y="2544763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fr-CA" altLang="en-US"/>
          </a:p>
        </p:txBody>
      </p:sp>
      <p:sp>
        <p:nvSpPr>
          <p:cNvPr id="9226" name="AutoShape 1034"/>
          <p:cNvSpPr>
            <a:spLocks/>
          </p:cNvSpPr>
          <p:nvPr/>
        </p:nvSpPr>
        <p:spPr bwMode="auto">
          <a:xfrm>
            <a:off x="5029200" y="34290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 cap="sq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fr-CA" altLang="en-US" b="1"/>
          </a:p>
        </p:txBody>
      </p:sp>
      <p:sp>
        <p:nvSpPr>
          <p:cNvPr id="9227" name="AutoShape 1035"/>
          <p:cNvSpPr>
            <a:spLocks/>
          </p:cNvSpPr>
          <p:nvPr/>
        </p:nvSpPr>
        <p:spPr bwMode="auto">
          <a:xfrm>
            <a:off x="4457700" y="41910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fr-CA" altLang="en-US" b="1"/>
          </a:p>
        </p:txBody>
      </p:sp>
      <p:sp>
        <p:nvSpPr>
          <p:cNvPr id="9228" name="Text Box 1036"/>
          <p:cNvSpPr txBox="1">
            <a:spLocks noChangeArrowheads="1"/>
          </p:cNvSpPr>
          <p:nvPr/>
        </p:nvSpPr>
        <p:spPr bwMode="auto">
          <a:xfrm>
            <a:off x="2286000" y="36576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>
                <a:solidFill>
                  <a:srgbClr val="993300"/>
                </a:solidFill>
              </a:rPr>
              <a:t>Mécanismes cache</a:t>
            </a:r>
          </a:p>
        </p:txBody>
      </p:sp>
      <p:sp>
        <p:nvSpPr>
          <p:cNvPr id="9229" name="Text Box 1037"/>
          <p:cNvSpPr txBox="1">
            <a:spLocks noChangeArrowheads="1"/>
          </p:cNvSpPr>
          <p:nvPr/>
        </p:nvSpPr>
        <p:spPr bwMode="auto">
          <a:xfrm>
            <a:off x="1828800" y="4572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/>
              <a:t>Méc. mém. virtuelle</a:t>
            </a:r>
          </a:p>
        </p:txBody>
      </p:sp>
      <p:sp>
        <p:nvSpPr>
          <p:cNvPr id="9230" name="Text Box 1038"/>
          <p:cNvSpPr txBox="1">
            <a:spLocks noChangeArrowheads="1"/>
          </p:cNvSpPr>
          <p:nvPr/>
        </p:nvSpPr>
        <p:spPr bwMode="auto">
          <a:xfrm>
            <a:off x="8229600" y="4114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/>
              <a:t>RAM</a:t>
            </a:r>
            <a:endParaRPr lang="en-US" altLang="en-US"/>
          </a:p>
        </p:txBody>
      </p:sp>
      <p:sp>
        <p:nvSpPr>
          <p:cNvPr id="9231" name="Line 1039"/>
          <p:cNvSpPr>
            <a:spLocks noChangeShapeType="1"/>
          </p:cNvSpPr>
          <p:nvPr/>
        </p:nvSpPr>
        <p:spPr bwMode="auto">
          <a:xfrm flipH="1" flipV="1">
            <a:off x="7772400" y="4343400"/>
            <a:ext cx="457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32" name="Text Box 1040"/>
          <p:cNvSpPr txBox="1">
            <a:spLocks noChangeArrowheads="1"/>
          </p:cNvSpPr>
          <p:nvPr/>
        </p:nvSpPr>
        <p:spPr bwMode="auto">
          <a:xfrm>
            <a:off x="7972425" y="46005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fr-CA" altLang="en-US" sz="2000"/>
              <a:t>(flash)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7951F-3ED0-47ED-808C-61E57DAA6114}" type="slidenum">
              <a:rPr lang="fr-CA"/>
              <a:pPr>
                <a:defRPr/>
              </a:pPr>
              <a:t>30</a:t>
            </a:fld>
            <a:endParaRPr lang="fr-CA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Implémentation problématique de LRU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1028700" y="1371600"/>
            <a:ext cx="78867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Chaque page peut être marquée (dans le descripteur dans la table de pages) du temps de la dernière référence: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besoin de matériel supplémentaire.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La page LRU est celle avec la + petite valeur de temps (nécessité d’une recherche à chaque défaut de page)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On pourrait penser à utiliser une liste de pages dans l’ordre d ’utilisation: perte de temps à maintenir et consulter cette liste </a:t>
            </a: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(elle change à chaque référence de mémoire!)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D’autres algorithmes sont utilisés: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LRU </a:t>
            </a:r>
            <a:r>
              <a:rPr kumimoji="1" lang="fr-CA" altLang="en-US" sz="2200" i="1">
                <a:solidFill>
                  <a:srgbClr val="006666"/>
                </a:solidFill>
                <a:latin typeface="Arial" charset="0"/>
              </a:rPr>
              <a:t>approximations</a:t>
            </a:r>
            <a:endParaRPr kumimoji="1" lang="fr-CA" altLang="en-US" sz="2300" i="1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56A65-43F3-472B-B678-7044B7EA00CF}" type="slidenum">
              <a:rPr lang="fr-CA"/>
              <a:pPr>
                <a:defRPr/>
              </a:pPr>
              <a:t>31</a:t>
            </a:fld>
            <a:endParaRPr lang="fr-CA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Premier arrivé, premier sorti (FIFO)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Logique: une page qui a été longtemps en mémoire a eu sa chance d ’exécuter</a:t>
            </a:r>
          </a:p>
          <a:p>
            <a:r>
              <a:rPr lang="fr-CA" altLang="en-US" sz="2400" smtClean="0"/>
              <a:t>Les cadres forment conceptuellement un tampon circulaire, débutant à la plus vieille page</a:t>
            </a:r>
          </a:p>
          <a:p>
            <a:pPr lvl="1"/>
            <a:r>
              <a:rPr lang="fr-CA" altLang="en-US" sz="2200" smtClean="0"/>
              <a:t>Lorsque la mémoire est pleine, </a:t>
            </a:r>
            <a:r>
              <a:rPr lang="fr-CA" altLang="en-US" sz="2200" smtClean="0">
                <a:solidFill>
                  <a:srgbClr val="800000"/>
                </a:solidFill>
              </a:rPr>
              <a:t>la plus vieille</a:t>
            </a:r>
            <a:r>
              <a:rPr lang="fr-CA" altLang="en-US" sz="2200" smtClean="0"/>
              <a:t> page est remplacée. Donc: “first-in, first-out”</a:t>
            </a:r>
          </a:p>
          <a:p>
            <a:r>
              <a:rPr lang="fr-CA" altLang="en-US" sz="2400" smtClean="0"/>
              <a:t>Simple à mettre en application</a:t>
            </a:r>
          </a:p>
          <a:p>
            <a:pPr lvl="1"/>
            <a:r>
              <a:rPr lang="fr-CA" altLang="en-US" sz="2200" smtClean="0"/>
              <a:t>tampon consulté et mis à jour seulement aux défauts de pages...</a:t>
            </a:r>
          </a:p>
          <a:p>
            <a:r>
              <a:rPr lang="fr-CA" altLang="en-US" sz="2400" smtClean="0"/>
              <a:t>Mais: Une page fréquemment utilisée est souvent la plus vielle, elle sera remplacée par FIFO!</a:t>
            </a:r>
          </a:p>
          <a:p>
            <a:pPr lvl="2"/>
            <a:endParaRPr lang="fr-CA" altLang="en-US" sz="2000" smtClean="0"/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AE20E-CFB7-4A73-A264-BDC29621C2A0}" type="slidenum">
              <a:rPr lang="fr-CA"/>
              <a:pPr>
                <a:defRPr/>
              </a:pPr>
              <a:t>32</a:t>
            </a:fld>
            <a:endParaRPr lang="fr-CA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Comparaison de FIFO avec LRU </a:t>
            </a:r>
            <a:r>
              <a:rPr kumimoji="1" lang="fr-CA" sz="1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(Stallings)</a:t>
            </a: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762000" y="4343400"/>
            <a:ext cx="78867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Contrairement à FIFO, LRU reconnaît que les pages 2 and 5 sont utilisées fréquemment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La performance de FIFO est moins bonne: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600">
                <a:solidFill>
                  <a:srgbClr val="006666"/>
                </a:solidFill>
                <a:latin typeface="Arial" charset="0"/>
              </a:rPr>
              <a:t>dans ce cas, LRU = 3+4, FIFO = 3+6 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0" y="838200"/>
          <a:ext cx="8478838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rtwork" r:id="rId3" imgW="8476190" imgH="3561905" progId="Adobe.Illustrator.7">
                  <p:embed/>
                </p:oleObj>
              </mc:Choice>
              <mc:Fallback>
                <p:oleObj name="Artwork" r:id="rId3" imgW="8476190" imgH="3561905" progId="Adobe.Illustrator.7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38200"/>
                        <a:ext cx="8478838" cy="356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39BC0-F06B-4671-9222-6C35CF7D1F97}" type="slidenum">
              <a:rPr lang="fr-CA"/>
              <a:pPr>
                <a:defRPr/>
              </a:pPr>
              <a:t>33</a:t>
            </a:fld>
            <a:endParaRPr lang="fr-CA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Problème conceptuel avec FIFO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Les premières pages amenées en mémoire sont souvent utiles pendant toute l’exécution d’un processus!</a:t>
            </a:r>
          </a:p>
          <a:p>
            <a:pPr lvl="1"/>
            <a:r>
              <a:rPr lang="fr-CA" altLang="en-US" smtClean="0"/>
              <a:t>variables globales, programme principal, etc.</a:t>
            </a:r>
          </a:p>
          <a:p>
            <a:r>
              <a:rPr lang="fr-CA" altLang="en-US" smtClean="0"/>
              <a:t>Ce qui montre un problème avec notre façon de comparer les méthodes sur la base d ’une séquence aléatoire:</a:t>
            </a:r>
          </a:p>
          <a:p>
            <a:pPr lvl="1"/>
            <a:r>
              <a:rPr lang="fr-CA" altLang="en-US" smtClean="0"/>
              <a:t>les références aux pages dans un programme réel ne seront pas vraiment aléatoires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F75DB-D49F-48AF-B10F-946C50900F85}" type="slidenum">
              <a:rPr lang="fr-CA"/>
              <a:pPr>
                <a:defRPr/>
              </a:pPr>
              <a:t>34</a:t>
            </a:fld>
            <a:endParaRPr lang="fr-CA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030288" y="152400"/>
            <a:ext cx="78851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L’algorithme de l’horloge </a:t>
            </a:r>
            <a:r>
              <a:rPr kumimoji="1" lang="fr-CA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(deuxième chance)</a:t>
            </a: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685800" y="990600"/>
            <a:ext cx="8178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Semblable à FIFO, mais les cadres qui viennent d’être utilisés (bit=1) ne sont pas remplacées (deuxième chance) </a:t>
            </a:r>
            <a:endParaRPr kumimoji="1" lang="fr-CA" altLang="en-US" sz="2000" b="1">
              <a:solidFill>
                <a:srgbClr val="006666"/>
              </a:solidFill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Les cadres forment conceptuellement un tampon circulaire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Lorsqu’une page est chargée dans un cadre, un pointeur pointe sur le prochain cadre du tampon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Pour chaque cadre du tampon, un bit “utilisé” est mis à 1 (par le matériel) lorsque: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une page y est nouvellement chargée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sa page est utilisée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 prochain cadre du tampon à être remplacé sera le premier rencontré qui aura son bit “utilisé” = 0.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993300"/>
                </a:solidFill>
                <a:latin typeface="Arial" charset="0"/>
              </a:rPr>
              <a:t>Durant cette recherche, tout bit “utilisé” = 1 rencontré sera mis à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1D872-CED1-4D2A-8844-535D0DB1FBEB}" type="slidenum">
              <a:rPr lang="fr-CA"/>
              <a:pPr>
                <a:defRPr/>
              </a:pPr>
              <a:t>35</a:t>
            </a:fld>
            <a:endParaRPr lang="fr-CA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1000" y="152400"/>
            <a:ext cx="87630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Algorithme de l’horloge: un exemple </a:t>
            </a:r>
            <a:r>
              <a:rPr kumimoji="1" lang="fr-CA" sz="1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(Stallings).</a:t>
            </a: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kumimoji="1" lang="fr-CA" sz="7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304800" y="1143000"/>
          <a:ext cx="8686800" cy="479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Artwork" r:id="rId3" imgW="7276190" imgH="4019048" progId="Adobe.Illustrator.7">
                  <p:embed/>
                </p:oleObj>
              </mc:Choice>
              <mc:Fallback>
                <p:oleObj name="Artwork" r:id="rId3" imgW="7276190" imgH="4019048" progId="Adobe.Illustrator.7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8686800" cy="479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685800" y="5867400"/>
            <a:ext cx="7010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fr-CA" altLang="en-US"/>
              <a:t>La page 727 est chargée dans le cadre 4.</a:t>
            </a:r>
          </a:p>
          <a:p>
            <a:r>
              <a:rPr lang="fr-CA" altLang="en-US"/>
              <a:t>La proch. victime est 5, puis 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8D269-EBDE-410C-B6FF-163A916D5499}" type="slidenum">
              <a:rPr lang="fr-CA"/>
              <a:pPr>
                <a:defRPr/>
              </a:pPr>
              <a:t>36</a:t>
            </a:fld>
            <a:endParaRPr lang="fr-CA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334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Comparaison: Horloge, FIFO et LRU </a:t>
            </a:r>
            <a:r>
              <a:rPr kumimoji="1" lang="fr-CA" sz="1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(Stallings)</a:t>
            </a: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990600" y="4800600"/>
            <a:ext cx="78867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Astérisque indique que le bit utilisé est 1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L’horloge protège du remplacement les pages fréquemment utilisées en mettant à 1 le bit “utilisé” à chaque référence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LRU = 3+</a:t>
            </a:r>
            <a:r>
              <a:rPr kumimoji="1" lang="fr-CA" altLang="en-US" sz="2200" b="1">
                <a:solidFill>
                  <a:srgbClr val="993300"/>
                </a:solidFill>
                <a:latin typeface="Arial" charset="0"/>
              </a:rPr>
              <a:t>4</a:t>
            </a: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, FIFO = 3+</a:t>
            </a:r>
            <a:r>
              <a:rPr kumimoji="1" lang="fr-CA" altLang="en-US" sz="2200" b="1">
                <a:solidFill>
                  <a:srgbClr val="993300"/>
                </a:solidFill>
                <a:latin typeface="Arial" charset="0"/>
              </a:rPr>
              <a:t>6</a:t>
            </a: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, Horloge  = 3+</a:t>
            </a:r>
            <a:r>
              <a:rPr kumimoji="1" lang="fr-CA" altLang="en-US" sz="2200" b="1">
                <a:solidFill>
                  <a:srgbClr val="993300"/>
                </a:solidFill>
                <a:latin typeface="Arial" charset="0"/>
              </a:rPr>
              <a:t>5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04800" y="1066800"/>
          <a:ext cx="8478838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Artwork" r:id="rId3" imgW="8476190" imgH="3696216" progId="Adobe.Illustrator.7">
                  <p:embed/>
                </p:oleObj>
              </mc:Choice>
              <mc:Fallback>
                <p:oleObj name="Artwork" r:id="rId3" imgW="8476190" imgH="3696216" progId="Adobe.Illustrator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066800"/>
                        <a:ext cx="8478838" cy="369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FE3DA-99F4-4E32-B70B-4EC54D8FC377}" type="slidenum">
              <a:rPr lang="fr-CA"/>
              <a:pPr>
                <a:defRPr/>
              </a:pPr>
              <a:t>37</a:t>
            </a:fld>
            <a:endParaRPr lang="fr-CA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Matériel additionnel pour l’algo CLOCK</a:t>
            </a:r>
          </a:p>
        </p:txBody>
      </p:sp>
      <p:sp>
        <p:nvSpPr>
          <p:cNvPr id="39941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4495800" cy="4765675"/>
          </a:xfrm>
        </p:spPr>
        <p:txBody>
          <a:bodyPr/>
          <a:lstStyle/>
          <a:p>
            <a:r>
              <a:rPr lang="fr-CA" altLang="en-US" sz="2400" smtClean="0"/>
              <a:t>Chaque bloc de mémoire a un bit ‘touché’ (use)</a:t>
            </a:r>
          </a:p>
          <a:p>
            <a:r>
              <a:rPr lang="fr-CA" altLang="en-US" sz="2400" smtClean="0"/>
              <a:t>Quand le contenu du bloc est utilisé, le bit est mis à 1 par le matériel</a:t>
            </a:r>
          </a:p>
          <a:p>
            <a:r>
              <a:rPr lang="fr-CA" altLang="en-US" sz="2400" smtClean="0"/>
              <a:t>Le SE regarde le bit</a:t>
            </a:r>
          </a:p>
          <a:p>
            <a:pPr lvl="1"/>
            <a:r>
              <a:rPr lang="fr-CA" altLang="en-US" sz="2200" smtClean="0"/>
              <a:t>S’il est 0, la page peut être remplacée</a:t>
            </a:r>
          </a:p>
          <a:p>
            <a:pPr lvl="1"/>
            <a:r>
              <a:rPr lang="fr-CA" altLang="en-US" sz="2200" smtClean="0"/>
              <a:t>S’il est 1, il le met à 0</a:t>
            </a:r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6553200" y="1600200"/>
            <a:ext cx="1447800" cy="838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6553200" y="2438400"/>
            <a:ext cx="1447800" cy="838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44" name="Rectangle 9"/>
          <p:cNvSpPr>
            <a:spLocks noChangeArrowheads="1"/>
          </p:cNvSpPr>
          <p:nvPr/>
        </p:nvSpPr>
        <p:spPr bwMode="auto">
          <a:xfrm>
            <a:off x="6553200" y="3276600"/>
            <a:ext cx="1447800" cy="838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45" name="Rectangle 10"/>
          <p:cNvSpPr>
            <a:spLocks noChangeArrowheads="1"/>
          </p:cNvSpPr>
          <p:nvPr/>
        </p:nvSpPr>
        <p:spPr bwMode="auto">
          <a:xfrm>
            <a:off x="8001000" y="4114800"/>
            <a:ext cx="381000" cy="228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46" name="Rectangle 11"/>
          <p:cNvSpPr>
            <a:spLocks noChangeArrowheads="1"/>
          </p:cNvSpPr>
          <p:nvPr/>
        </p:nvSpPr>
        <p:spPr bwMode="auto">
          <a:xfrm>
            <a:off x="6553200" y="4114800"/>
            <a:ext cx="1447800" cy="838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47" name="Rectangle 13"/>
          <p:cNvSpPr>
            <a:spLocks noChangeArrowheads="1"/>
          </p:cNvSpPr>
          <p:nvPr/>
        </p:nvSpPr>
        <p:spPr bwMode="auto">
          <a:xfrm>
            <a:off x="6553200" y="4953000"/>
            <a:ext cx="1447800" cy="838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48" name="Rectangle 14"/>
          <p:cNvSpPr>
            <a:spLocks noChangeArrowheads="1"/>
          </p:cNvSpPr>
          <p:nvPr/>
        </p:nvSpPr>
        <p:spPr bwMode="auto">
          <a:xfrm>
            <a:off x="8001000" y="4953000"/>
            <a:ext cx="381000" cy="228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49" name="Rectangle 18"/>
          <p:cNvSpPr>
            <a:spLocks noChangeArrowheads="1"/>
          </p:cNvSpPr>
          <p:nvPr/>
        </p:nvSpPr>
        <p:spPr bwMode="auto">
          <a:xfrm>
            <a:off x="8001000" y="1600200"/>
            <a:ext cx="381000" cy="228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50" name="Rectangle 19"/>
          <p:cNvSpPr>
            <a:spLocks noChangeArrowheads="1"/>
          </p:cNvSpPr>
          <p:nvPr/>
        </p:nvSpPr>
        <p:spPr bwMode="auto">
          <a:xfrm>
            <a:off x="8001000" y="2438400"/>
            <a:ext cx="381000" cy="228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51" name="Rectangle 20"/>
          <p:cNvSpPr>
            <a:spLocks noChangeArrowheads="1"/>
          </p:cNvSpPr>
          <p:nvPr/>
        </p:nvSpPr>
        <p:spPr bwMode="auto">
          <a:xfrm>
            <a:off x="8001000" y="3276600"/>
            <a:ext cx="381000" cy="228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CA" altLang="en-US"/>
          </a:p>
        </p:txBody>
      </p:sp>
      <p:sp>
        <p:nvSpPr>
          <p:cNvPr id="39952" name="Text Box 21"/>
          <p:cNvSpPr txBox="1">
            <a:spLocks noChangeArrowheads="1"/>
          </p:cNvSpPr>
          <p:nvPr/>
        </p:nvSpPr>
        <p:spPr bwMode="auto">
          <a:xfrm>
            <a:off x="8001000" y="15684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400">
                <a:latin typeface="Arial Narrow" pitchFamily="34" charset="0"/>
              </a:rPr>
              <a:t>1</a:t>
            </a:r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6705600" y="60198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Mémoire</a:t>
            </a:r>
          </a:p>
        </p:txBody>
      </p:sp>
      <p:sp>
        <p:nvSpPr>
          <p:cNvPr id="39954" name="Text Box 24"/>
          <p:cNvSpPr txBox="1">
            <a:spLocks noChangeArrowheads="1"/>
          </p:cNvSpPr>
          <p:nvPr/>
        </p:nvSpPr>
        <p:spPr bwMode="auto">
          <a:xfrm>
            <a:off x="8018463" y="2384425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400">
                <a:latin typeface="Arial Narrow" pitchFamily="34" charset="0"/>
              </a:rPr>
              <a:t>0</a:t>
            </a:r>
          </a:p>
        </p:txBody>
      </p:sp>
      <p:sp>
        <p:nvSpPr>
          <p:cNvPr id="39955" name="Text Box 25"/>
          <p:cNvSpPr txBox="1">
            <a:spLocks noChangeArrowheads="1"/>
          </p:cNvSpPr>
          <p:nvPr/>
        </p:nvSpPr>
        <p:spPr bwMode="auto">
          <a:xfrm>
            <a:off x="8004175" y="3235325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400">
                <a:latin typeface="Arial Narrow" pitchFamily="34" charset="0"/>
              </a:rPr>
              <a:t>0</a:t>
            </a:r>
          </a:p>
        </p:txBody>
      </p:sp>
      <p:sp>
        <p:nvSpPr>
          <p:cNvPr id="39956" name="Text Box 26"/>
          <p:cNvSpPr txBox="1">
            <a:spLocks noChangeArrowheads="1"/>
          </p:cNvSpPr>
          <p:nvPr/>
        </p:nvSpPr>
        <p:spPr bwMode="auto">
          <a:xfrm>
            <a:off x="8018463" y="4071938"/>
            <a:ext cx="182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400">
                <a:latin typeface="Arial Narrow" pitchFamily="34" charset="0"/>
              </a:rPr>
              <a:t>0</a:t>
            </a:r>
          </a:p>
        </p:txBody>
      </p:sp>
      <p:sp>
        <p:nvSpPr>
          <p:cNvPr id="39957" name="Text Box 27"/>
          <p:cNvSpPr txBox="1">
            <a:spLocks noChangeArrowheads="1"/>
          </p:cNvSpPr>
          <p:nvPr/>
        </p:nvSpPr>
        <p:spPr bwMode="auto">
          <a:xfrm>
            <a:off x="8039100" y="4911725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400">
                <a:latin typeface="Arial Narrow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907D9-2812-457B-9292-6BDB572253B2}" type="slidenum">
              <a:rPr lang="fr-CA"/>
              <a:pPr>
                <a:defRPr/>
              </a:pPr>
              <a:t>38</a:t>
            </a:fld>
            <a:endParaRPr lang="fr-C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457200" y="325438"/>
            <a:ext cx="84582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Comparaison: Horloge, FIFO et LRU</a:t>
            </a: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838200" y="1066800"/>
            <a:ext cx="79629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Les simulations montrent que l’horloge  est presque aussi performant que LRU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variantes de l`horloge ont été implantées dans des systèmes réels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Lorsque les pages candidates au remplacement sont locales au processus souffrant du défaut de page et que le nombre de cadres alloué est fixe, les expériences montrent que: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Si peu (6 à 8) de cadres sont alloués, le nombre de défaut de pages produit par FIFO est presque double de celui produit par LRU, et celui de CLOCK est entre les deux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Ce facteur s’approche de 1 lorsque plusieurs (plus de 12) cadres sont alloués.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 b="1">
                <a:solidFill>
                  <a:srgbClr val="006666"/>
                </a:solidFill>
                <a:latin typeface="Arial" charset="0"/>
              </a:rPr>
              <a:t>Cependant le cas réel est de milliers et millions de pages et cadres, donc la différence n`est pas trop importante en pratique...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100">
                <a:solidFill>
                  <a:srgbClr val="006666"/>
                </a:solidFill>
                <a:latin typeface="Arial" charset="0"/>
              </a:rPr>
              <a:t>On peut tranquillement utiliser FIFO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CA5E7-28EE-42B9-A418-B6060A22FBD8}" type="slidenum">
              <a:rPr lang="fr-CA"/>
              <a:pPr>
                <a:defRPr/>
              </a:pPr>
              <a:t>39</a:t>
            </a:fld>
            <a:endParaRPr lang="fr-CA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Algorithmes </a:t>
            </a:r>
            <a:r>
              <a:rPr lang="fr-CA" i="1" smtClean="0"/>
              <a:t>compteurs</a:t>
            </a:r>
            <a:endParaRPr lang="fr-CA" smtClean="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Garder un compteur pour les références à chaque page</a:t>
            </a:r>
          </a:p>
          <a:p>
            <a:r>
              <a:rPr lang="fr-CA" altLang="en-US" smtClean="0"/>
              <a:t>LFU: Least Frequently Used: remplacer la pages avec le plus petit compteur</a:t>
            </a:r>
          </a:p>
          <a:p>
            <a:r>
              <a:rPr lang="fr-CA" altLang="en-US" smtClean="0"/>
              <a:t>MFU: Most Frequently Used: remplacer les pages bien usées pour donner une chance aux nouvelles</a:t>
            </a:r>
          </a:p>
          <a:p>
            <a:r>
              <a:rPr lang="fr-CA" altLang="en-US" smtClean="0"/>
              <a:t>Ces algorithmes sont d’implantation dispendieuse et ne sont pas beaucoup utilisés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618AE-7C24-4224-AE6E-945FD7A3192C}" type="slidenum">
              <a:rPr lang="fr-CA"/>
              <a:pPr>
                <a:defRPr/>
              </a:pPr>
              <a:t>4</a:t>
            </a:fld>
            <a:endParaRPr lang="fr-CA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2800" smtClean="0"/>
              <a:t>La mémoire virtuelle</a:t>
            </a:r>
            <a:endParaRPr lang="en-US" sz="280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>
                <a:solidFill>
                  <a:schemeClr val="tx1"/>
                </a:solidFill>
              </a:rPr>
              <a:t>À fin qu’un programme soit exécuté, il ne doit pas nécessairement être tout en mémoire centrale!</a:t>
            </a:r>
          </a:p>
          <a:p>
            <a:r>
              <a:rPr lang="fr-CA" altLang="en-US" sz="2400" smtClean="0">
                <a:solidFill>
                  <a:schemeClr val="tx1"/>
                </a:solidFill>
              </a:rPr>
              <a:t>Seulement </a:t>
            </a:r>
            <a:r>
              <a:rPr lang="fr-CA" altLang="en-US" sz="2400" smtClean="0">
                <a:solidFill>
                  <a:srgbClr val="800000"/>
                </a:solidFill>
              </a:rPr>
              <a:t>les parties qui sont en exécution</a:t>
            </a:r>
            <a:r>
              <a:rPr lang="fr-CA" altLang="en-US" sz="2400" smtClean="0">
                <a:solidFill>
                  <a:schemeClr val="tx1"/>
                </a:solidFill>
              </a:rPr>
              <a:t> ont besoin d’être en mémoire centrale</a:t>
            </a:r>
          </a:p>
          <a:p>
            <a:r>
              <a:rPr lang="fr-CA" altLang="en-US" sz="2400" smtClean="0">
                <a:solidFill>
                  <a:schemeClr val="tx1"/>
                </a:solidFill>
              </a:rPr>
              <a:t>Les autres parties peuvent être sur mém secondaire (p.ex. disque), prêtes à être amenées en mémoire centrale sur demande </a:t>
            </a:r>
          </a:p>
          <a:p>
            <a:pPr lvl="1"/>
            <a:r>
              <a:rPr lang="fr-CA" altLang="en-US" sz="2200" smtClean="0">
                <a:solidFill>
                  <a:schemeClr val="tx1"/>
                </a:solidFill>
              </a:rPr>
              <a:t>Mécanisme de va-et-vient ou swapping</a:t>
            </a:r>
          </a:p>
          <a:p>
            <a:r>
              <a:rPr lang="fr-CA" altLang="en-US" sz="2400" smtClean="0">
                <a:solidFill>
                  <a:schemeClr val="tx1"/>
                </a:solidFill>
              </a:rPr>
              <a:t>Ceci rend possible l’exécution de programmes beaucoup plus grands que la mémoire physique</a:t>
            </a:r>
          </a:p>
          <a:p>
            <a:pPr lvl="1"/>
            <a:r>
              <a:rPr lang="fr-CA" altLang="en-US" sz="2200" smtClean="0">
                <a:solidFill>
                  <a:schemeClr val="tx1"/>
                </a:solidFill>
              </a:rPr>
              <a:t>Réalisant une </a:t>
            </a:r>
            <a:r>
              <a:rPr lang="fr-CA" altLang="en-US" sz="2200" smtClean="0">
                <a:solidFill>
                  <a:srgbClr val="800000"/>
                </a:solidFill>
              </a:rPr>
              <a:t>mémoire virtuelle</a:t>
            </a:r>
            <a:r>
              <a:rPr lang="fr-CA" altLang="en-US" sz="2200" smtClean="0">
                <a:solidFill>
                  <a:schemeClr val="tx1"/>
                </a:solidFill>
              </a:rPr>
              <a:t> qui est plus grande que la mémoire physique</a:t>
            </a:r>
          </a:p>
          <a:p>
            <a:endParaRPr lang="en-US" alt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F2C34-7829-4321-9493-4D6DDFE8BE00}" type="slidenum">
              <a:rPr lang="fr-CA"/>
              <a:pPr>
                <a:defRPr/>
              </a:pPr>
              <a:t>40</a:t>
            </a:fld>
            <a:endParaRPr lang="fr-CA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Utilisation d’une pile (stack)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Quand une page est utilisée, est mise au sommet de la pile.</a:t>
            </a:r>
          </a:p>
          <a:p>
            <a:pPr lvl="1"/>
            <a:r>
              <a:rPr lang="fr-CA" altLang="en-US" sz="2200" smtClean="0"/>
              <a:t>donc la page la plus récemment utilisée est toujours au sommet, </a:t>
            </a:r>
          </a:p>
          <a:p>
            <a:pPr lvl="1"/>
            <a:r>
              <a:rPr lang="fr-CA" altLang="en-US" sz="2200" smtClean="0"/>
              <a:t>la moins récemment utilisée est toujours au fond</a:t>
            </a:r>
          </a:p>
          <a:p>
            <a:r>
              <a:rPr lang="fr-CA" altLang="en-US" sz="2400" smtClean="0"/>
              <a:t>Bonne implémentation du principe de localité, cependant…</a:t>
            </a:r>
          </a:p>
          <a:p>
            <a:r>
              <a:rPr lang="fr-CA" altLang="en-US" sz="2400" smtClean="0"/>
              <a:t>La pile doit être implantée par matériel, car nous ne pouvons pas tolérer l’exécution d’un programme à chaque fois qu’une page est utilisée</a:t>
            </a:r>
          </a:p>
          <a:p>
            <a:r>
              <a:rPr lang="fr-CA" altLang="en-US" sz="2400" smtClean="0"/>
              <a:t>Donc pas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6BD4C-239D-46AB-8BC8-4A4D3657439E}" type="slidenum">
              <a:rPr lang="fr-CA"/>
              <a:pPr>
                <a:defRPr/>
              </a:pPr>
              <a:t>41</a:t>
            </a:fld>
            <a:endParaRPr lang="fr-CA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Anomalie de Belady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Pour quelques algorithmes, dans quelques cas il pourrait avoir plus de défauts avec plus de mémoire!</a:t>
            </a:r>
          </a:p>
          <a:p>
            <a:pPr lvl="1"/>
            <a:r>
              <a:rPr lang="fr-CA" altLang="en-US" smtClean="0"/>
              <a:t>p. ex. FIFO, mais pas LRU, OPT, CLOCK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B7F92-BA31-4681-A541-104F364647CC}" type="slidenum">
              <a:rPr lang="fr-CA"/>
              <a:pPr>
                <a:defRPr/>
              </a:pPr>
              <a:t>42</a:t>
            </a:fld>
            <a:endParaRPr lang="fr-CA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Situation considérée normale</a:t>
            </a:r>
          </a:p>
        </p:txBody>
      </p:sp>
      <p:pic>
        <p:nvPicPr>
          <p:cNvPr id="45061" name="Picture 4" descr="fig10-7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19200"/>
            <a:ext cx="760095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A0B453-9D2E-451F-B0ED-245F16D3C3A0}" type="slidenum">
              <a:rPr lang="fr-CA"/>
              <a:pPr>
                <a:defRPr/>
              </a:pPr>
              <a:t>43</a:t>
            </a:fld>
            <a:endParaRPr lang="fr-CA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Anomalie de Belady (FIFO)</a:t>
            </a:r>
          </a:p>
        </p:txBody>
      </p:sp>
      <p:pic>
        <p:nvPicPr>
          <p:cNvPr id="46085" name="Picture 4" descr="fig10-9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7607300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762000" y="6248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>
                <a:latin typeface="Arial Narrow" pitchFamily="34" charset="0"/>
              </a:rPr>
              <a:t>Cas d’intérêt théorique:      + de mémoire, + de fautes  (v. livre)</a:t>
            </a: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 flipV="1">
            <a:off x="4038600" y="3276600"/>
            <a:ext cx="1219200" cy="2895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63331-267D-45F1-AB0E-AD16AB20821F}" type="slidenum">
              <a:rPr lang="fr-CA"/>
              <a:pPr>
                <a:defRPr/>
              </a:pPr>
              <a:t>44</a:t>
            </a:fld>
            <a:endParaRPr lang="fr-CA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18513" cy="588963"/>
          </a:xfrm>
        </p:spPr>
        <p:txBody>
          <a:bodyPr anchor="b"/>
          <a:lstStyle/>
          <a:p>
            <a:pPr>
              <a:defRPr/>
            </a:pPr>
            <a:r>
              <a:rPr lang="fr-CA" smtClean="0"/>
              <a:t>Tamponnage de pages (Page Buffering)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077200" cy="5410200"/>
          </a:xfrm>
          <a:noFill/>
        </p:spPr>
        <p:txBody>
          <a:bodyPr/>
          <a:lstStyle/>
          <a:p>
            <a:r>
              <a:rPr lang="fr-CA" altLang="en-US" sz="2200" smtClean="0"/>
              <a:t>Pages choisies pour être remplacées demeurent temporairement en mémoire principale pour compenser la faible performance d’algorithmes de remplacement comme FIFO</a:t>
            </a:r>
          </a:p>
          <a:p>
            <a:r>
              <a:rPr lang="fr-CA" altLang="en-US" sz="2200" smtClean="0"/>
              <a:t>Deux listes de pointeurs sont maintenues: chaque entrée pointe sur une page désignée pour remplacement</a:t>
            </a:r>
          </a:p>
          <a:p>
            <a:pPr lvl="1"/>
            <a:r>
              <a:rPr lang="fr-CA" altLang="en-US" sz="2200" smtClean="0"/>
              <a:t>une </a:t>
            </a:r>
            <a:r>
              <a:rPr lang="fr-CA" altLang="en-US" sz="2200" smtClean="0">
                <a:solidFill>
                  <a:schemeClr val="hlink"/>
                </a:solidFill>
              </a:rPr>
              <a:t>liste de cadres libres</a:t>
            </a:r>
            <a:r>
              <a:rPr lang="fr-CA" altLang="en-US" sz="2200" smtClean="0"/>
              <a:t> pour pages n’ayant pas été modifiées depuis leur chargement (disque inutile)</a:t>
            </a:r>
          </a:p>
          <a:p>
            <a:pPr lvl="1"/>
            <a:r>
              <a:rPr lang="fr-CA" altLang="en-US" sz="2200" smtClean="0"/>
              <a:t>une </a:t>
            </a:r>
            <a:r>
              <a:rPr lang="fr-CA" altLang="en-US" sz="2200" smtClean="0">
                <a:solidFill>
                  <a:schemeClr val="hlink"/>
                </a:solidFill>
              </a:rPr>
              <a:t>liste de pages modifiées</a:t>
            </a:r>
            <a:r>
              <a:rPr lang="fr-CA" altLang="en-US" sz="2200" smtClean="0"/>
              <a:t> depuis qu’elles furent chargées (doivent être écrites sur disque)</a:t>
            </a:r>
          </a:p>
          <a:p>
            <a:r>
              <a:rPr lang="fr-CA" altLang="en-US" sz="2200" smtClean="0"/>
              <a:t>Un pointeur est ajouté à la queue d’une des listes lorsqu’une page est désignée pour remplacement et le bit présent est mis à 0 dans l’entrée de la table de pages </a:t>
            </a:r>
          </a:p>
          <a:p>
            <a:pPr lvl="1"/>
            <a:r>
              <a:rPr lang="fr-CA" altLang="en-US" sz="2200" smtClean="0"/>
              <a:t>mais la page demeure en mémoire principale</a:t>
            </a:r>
          </a:p>
          <a:p>
            <a:endParaRPr lang="fr-CA" alt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1153E-226C-4CAD-B3D6-AFB75982E8F5}" type="slidenum">
              <a:rPr lang="fr-CA"/>
              <a:pPr>
                <a:defRPr/>
              </a:pPr>
              <a:t>45</a:t>
            </a:fld>
            <a:endParaRPr lang="fr-CA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70913" cy="685800"/>
          </a:xfrm>
        </p:spPr>
        <p:txBody>
          <a:bodyPr/>
          <a:lstStyle/>
          <a:p>
            <a:pPr>
              <a:defRPr/>
            </a:pPr>
            <a:r>
              <a:rPr lang="fr-CA" smtClean="0"/>
              <a:t>Tamponnage de pages (Page Buffering)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7924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À chaque défaut de page, ces listes sont examinées pour savoir si la page désirée se trouve encore en mémoire principale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Si oui, le bit présent est remis à 1 (et on enlève l’entrée de la liste): cette page appartient de nouveau au processus.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Si non, la page désirée est chargée à l’endroit pointé par la tête de la liste de pages libres,  (écrasant la page qui s’y trouvait)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la tête de la liste de p.libres est désormais la 2ième entrée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(Le numéro de page physique peut être utilisé pour la recherche sur les listes, ou bien chaque entrée de liste peut contenir le pid et le numéro de page virtuelle)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La liste de pages modifiées sert aussi à écrire en lots (et non individuellement) ces pages au disque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52CB9-0B17-4C36-9ACA-EF472461D636}" type="slidenum">
              <a:rPr lang="fr-CA"/>
              <a:pPr>
                <a:defRPr/>
              </a:pPr>
              <a:t>46</a:t>
            </a:fld>
            <a:endParaRPr lang="fr-CA"/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Allocation de cadres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Pour exécuter, un processus a besoin d’un nombre minimal de cadres de mémoire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par exemple, quelques instructions pourraient avoir besoin de plusieurs pages simultanément pour exécuter!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Il est aussi facile de voir que un proc qui reçoit très peu de mémoire subira un nombre excessif de défauts de pagination, donc il sera excessivement ralenti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Comment s`assurer qu’un proc soit alloué son minimum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allocation égale: chaque processus a droit a une portion égale de la mémoire physique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allocation proportionnelle: chaque processus a droit à une portion proportionnelle à sa taille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le critère devrait plutôt être le besoin de pages: v. working set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B923F-E45D-4738-9E53-ECD94D65230C}" type="slidenum">
              <a:rPr lang="fr-CA"/>
              <a:pPr>
                <a:defRPr/>
              </a:pPr>
              <a:t>47</a:t>
            </a:fld>
            <a:endParaRPr lang="fr-CA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Allocation globale ou locale</a:t>
            </a:r>
          </a:p>
        </p:txBody>
      </p:sp>
      <p:sp>
        <p:nvSpPr>
          <p:cNvPr id="50181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globale: la `victime`est prise de n`importe quel processus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800" b="1">
                <a:solidFill>
                  <a:srgbClr val="006666"/>
                </a:solidFill>
                <a:latin typeface="Arial" charset="0"/>
              </a:rPr>
              <a:t>locale: la `victime`est prise du processus qui a besoin de la page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597EF-7BB8-4934-8FE7-5D3B2E079908}" type="slidenum">
              <a:rPr lang="fr-CA"/>
              <a:pPr>
                <a:defRPr/>
              </a:pPr>
              <a:t>48</a:t>
            </a:fld>
            <a:endParaRPr lang="fr-CA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Écroulement ou thrashing </a:t>
            </a:r>
            <a:r>
              <a:rPr lang="fr-CA" sz="1800" smtClean="0"/>
              <a:t>(liter.: défaite)</a:t>
            </a:r>
            <a:endParaRPr lang="fr-CA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000" smtClean="0"/>
              <a:t>S ’il n`y a pas assez de mémoire pour exécuter un proc sans trop de défauts de pagination, le proc finira pour passer trop de temps dans les files d`attente</a:t>
            </a:r>
          </a:p>
          <a:p>
            <a:r>
              <a:rPr lang="fr-CA" altLang="en-US" sz="2000" smtClean="0"/>
              <a:t>Si cette situation se généralise à plusieurs procs, l ’UCT se trouvera à être sous-utilisée</a:t>
            </a:r>
          </a:p>
          <a:p>
            <a:r>
              <a:rPr lang="fr-CA" altLang="en-US" sz="2000" smtClean="0"/>
              <a:t>Le SE pourra chercher de remédier à cette situation en augmentant le niveau de multiprogrammation</a:t>
            </a:r>
          </a:p>
          <a:p>
            <a:pPr lvl="1"/>
            <a:r>
              <a:rPr lang="fr-CA" altLang="en-US" sz="2000" smtClean="0"/>
              <a:t>plus de procs en mémoire! </a:t>
            </a:r>
          </a:p>
          <a:p>
            <a:pPr lvl="1"/>
            <a:r>
              <a:rPr lang="fr-CA" altLang="en-US" sz="2000" smtClean="0"/>
              <a:t>moins de mém par proc! </a:t>
            </a:r>
          </a:p>
          <a:p>
            <a:pPr lvl="1"/>
            <a:r>
              <a:rPr lang="fr-CA" altLang="en-US" sz="2000" smtClean="0"/>
              <a:t>plus de défauts de pagination!</a:t>
            </a:r>
          </a:p>
          <a:p>
            <a:r>
              <a:rPr lang="fr-CA" altLang="en-US" sz="2400" smtClean="0">
                <a:solidFill>
                  <a:srgbClr val="800000"/>
                </a:solidFill>
              </a:rPr>
              <a:t>Désastre:</a:t>
            </a:r>
            <a:r>
              <a:rPr lang="fr-CA" altLang="en-US" sz="2400" smtClean="0"/>
              <a:t> </a:t>
            </a:r>
            <a:r>
              <a:rPr lang="fr-CA" altLang="en-US" sz="2400" smtClean="0">
                <a:solidFill>
                  <a:srgbClr val="FF0000"/>
                </a:solidFill>
              </a:rPr>
              <a:t>écroulement</a:t>
            </a:r>
          </a:p>
          <a:p>
            <a:pPr lvl="1"/>
            <a:r>
              <a:rPr lang="fr-CA" altLang="en-US" sz="2200" smtClean="0"/>
              <a:t>le système devient entièrement occupé à faire des E/S de pages, il ne réussit plus à faire de travail utile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40778-9C28-4663-A62D-A259251777B9}" type="slidenum">
              <a:rPr lang="fr-CA"/>
              <a:pPr>
                <a:defRPr/>
              </a:pPr>
              <a:t>49</a:t>
            </a:fld>
            <a:endParaRPr lang="fr-CA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Écroulement </a:t>
            </a:r>
          </a:p>
        </p:txBody>
      </p:sp>
      <p:pic>
        <p:nvPicPr>
          <p:cNvPr id="5222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" t="14096" r="562" b="14427"/>
          <a:stretch>
            <a:fillRect/>
          </a:stretch>
        </p:blipFill>
        <p:spPr bwMode="auto">
          <a:xfrm>
            <a:off x="609600" y="1189038"/>
            <a:ext cx="8229600" cy="476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6BCC-B82E-40C6-B55F-D74F6FFC8B87}" type="slidenum">
              <a:rPr lang="fr-CA"/>
              <a:pPr>
                <a:defRPr/>
              </a:pPr>
              <a:t>5</a:t>
            </a:fld>
            <a:endParaRPr lang="fr-CA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De la pagination et segmentation à la mémoire virtuelle</a:t>
            </a: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685800" y="1219200"/>
            <a:ext cx="8077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Un processus est constitué de </a:t>
            </a:r>
            <a:r>
              <a:rPr kumimoji="1" lang="fr-CA" altLang="en-US" sz="1800" b="1">
                <a:solidFill>
                  <a:schemeClr val="hlink"/>
                </a:solidFill>
                <a:latin typeface="Arial" charset="0"/>
              </a:rPr>
              <a:t>morceaux</a:t>
            </a: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 (pages ou segments) ne nécessitant pas d’occuper une région  contiguë de la mémoire principale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Références à la mémoire sont traduites en adresses physiques au moment d’exécution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Un processus peut être déplacé à différentes régions de la mémoire, aussi mémoire secondaire!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Donc: </a:t>
            </a:r>
            <a:r>
              <a:rPr kumimoji="1" lang="fr-CA" altLang="en-US" sz="1800" b="1">
                <a:solidFill>
                  <a:schemeClr val="hlink"/>
                </a:solidFill>
                <a:latin typeface="Arial" charset="0"/>
              </a:rPr>
              <a:t>tous les morceaux d’un processus ne nécessitent pas d’être en mémoire principale durant l’exécution  </a:t>
            </a:r>
            <a:endParaRPr kumimoji="1" lang="fr-CA" altLang="en-US" sz="1800" b="1">
              <a:solidFill>
                <a:srgbClr val="006666"/>
              </a:solidFill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L’exécution peut continuer à condition que la prochaine  instruction (ou donnée) est dans un morceau se trouvant en mémoire principale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800000"/>
                </a:solidFill>
                <a:latin typeface="Arial" charset="0"/>
              </a:rPr>
              <a:t>La somme des mémoires logiques des procs en exécution peut donc excéder la mémoire physique disponible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chemeClr val="tx2"/>
                </a:solidFill>
                <a:latin typeface="Arial" charset="0"/>
              </a:rPr>
              <a:t>Le concept de base de la mémoire virtuelle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Une image de tout l’espace d’adressage du processus est gardée en mémoire secondaire (normal. disque) d’où les pages manquantes pourront être prises au besoin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Mécanisme de va-et-vient ou swapping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C2871-0139-42EF-AA5D-2257285AA5FB}" type="slidenum">
              <a:rPr lang="fr-CA"/>
              <a:pPr>
                <a:defRPr/>
              </a:pPr>
              <a:t>50</a:t>
            </a:fld>
            <a:endParaRPr lang="fr-CA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raison de l`écroulement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altLang="en-US" sz="2400" smtClean="0"/>
              <a:t>Chaque processus a besoin d ’un certain nombre de pages pour exécuter efficacement </a:t>
            </a:r>
          </a:p>
          <a:p>
            <a:r>
              <a:rPr lang="fr-CA" altLang="en-US" sz="2400" smtClean="0"/>
              <a:t>Le nombre de pages dont l’ensemble de processus a besoin à l’instant excède le nombre de cadres de mémoire disponible</a:t>
            </a:r>
          </a:p>
          <a:p>
            <a:pPr lvl="1"/>
            <a:r>
              <a:rPr lang="fr-CA" altLang="en-US" sz="2200" smtClean="0"/>
              <a:t>défaite du concept de mémoire virtuelle</a:t>
            </a:r>
          </a:p>
        </p:txBody>
      </p:sp>
      <p:pic>
        <p:nvPicPr>
          <p:cNvPr id="53254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" t="14096" r="562" b="14427"/>
          <a:stretch>
            <a:fillRect/>
          </a:stretch>
        </p:blipFill>
        <p:spPr>
          <a:xfrm>
            <a:off x="4933950" y="2132013"/>
            <a:ext cx="3867150" cy="30924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F90E10-AF5B-409D-AB7E-645E6C7AD42A}" type="slidenum">
              <a:rPr lang="fr-CA"/>
              <a:pPr>
                <a:defRPr/>
              </a:pPr>
              <a:t>51</a:t>
            </a:fld>
            <a:endParaRPr lang="fr-CA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Ensemble de travail </a:t>
            </a:r>
            <a:r>
              <a:rPr lang="fr-CA" smtClean="0">
                <a:solidFill>
                  <a:srgbClr val="800000"/>
                </a:solidFill>
              </a:rPr>
              <a:t>(working set)</a:t>
            </a:r>
            <a:endParaRPr lang="fr-CA" smtClean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L’ensemble de travail d’un proc donné à un moment d’exécution donné est l’ensemble des pages dont le proc a besoin pour exécuter </a:t>
            </a:r>
            <a:r>
              <a:rPr lang="fr-CA" altLang="en-US" smtClean="0">
                <a:solidFill>
                  <a:srgbClr val="800000"/>
                </a:solidFill>
              </a:rPr>
              <a:t>sans trop</a:t>
            </a:r>
            <a:r>
              <a:rPr lang="fr-CA" altLang="en-US" smtClean="0"/>
              <a:t> de défauts de pagination </a:t>
            </a:r>
          </a:p>
          <a:p>
            <a:pPr lvl="1"/>
            <a:r>
              <a:rPr lang="fr-CA" altLang="en-US" smtClean="0"/>
              <a:t>Malheureusement, un concept flou</a:t>
            </a:r>
          </a:p>
          <a:p>
            <a:endParaRPr lang="fr-CA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90538-140B-49CB-8BA9-EA9435FD3BFA}" type="slidenum">
              <a:rPr lang="fr-CA"/>
              <a:pPr>
                <a:defRPr/>
              </a:pPr>
              <a:t>52</a:t>
            </a:fld>
            <a:endParaRPr lang="fr-CA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Chercher à prévoir les demandes de pages sur la base des demandes passées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Fixer un intervalle </a:t>
            </a:r>
            <a:r>
              <a:rPr lang="en-US" altLang="en-US" smtClean="0">
                <a:latin typeface="Symbol" pitchFamily="18" charset="2"/>
              </a:rPr>
              <a:t>D</a:t>
            </a:r>
            <a:r>
              <a:rPr lang="fr-CA" altLang="en-US" smtClean="0"/>
              <a:t> </a:t>
            </a:r>
          </a:p>
          <a:p>
            <a:r>
              <a:rPr lang="fr-CA" altLang="en-US" smtClean="0"/>
              <a:t>Les pages intéressées par les dernières </a:t>
            </a:r>
            <a:r>
              <a:rPr lang="en-US" altLang="en-US" smtClean="0">
                <a:latin typeface="Symbol" pitchFamily="18" charset="2"/>
              </a:rPr>
              <a:t>D </a:t>
            </a:r>
            <a:r>
              <a:rPr lang="en-US" altLang="en-US" smtClean="0"/>
              <a:t>operations de </a:t>
            </a:r>
            <a:r>
              <a:rPr lang="fr-CA" altLang="en-US" smtClean="0"/>
              <a:t>mémoire sont dans l </a:t>
            </a:r>
            <a:r>
              <a:rPr lang="fr-CA" altLang="en-US" smtClean="0">
                <a:solidFill>
                  <a:srgbClr val="800000"/>
                </a:solidFill>
              </a:rPr>
              <a:t>’ensemble de travail</a:t>
            </a:r>
            <a:r>
              <a:rPr lang="fr-CA" altLang="en-US" smtClean="0"/>
              <a:t> déterminé par </a:t>
            </a:r>
            <a:r>
              <a:rPr lang="en-US" altLang="en-US" smtClean="0">
                <a:latin typeface="Symbol" pitchFamily="18" charset="2"/>
              </a:rPr>
              <a:t>D </a:t>
            </a:r>
          </a:p>
          <a:p>
            <a:r>
              <a:rPr lang="fr-CA" altLang="en-US" smtClean="0"/>
              <a:t>Comment choisir un </a:t>
            </a:r>
            <a:r>
              <a:rPr lang="en-US" altLang="en-US" smtClean="0">
                <a:latin typeface="Symbol" pitchFamily="18" charset="2"/>
              </a:rPr>
              <a:t>D </a:t>
            </a:r>
            <a:r>
              <a:rPr lang="en-US" altLang="en-US" smtClean="0"/>
              <a:t>approprié?</a:t>
            </a:r>
            <a:endParaRPr lang="fr-CA" altLang="en-US" smtClean="0"/>
          </a:p>
        </p:txBody>
      </p:sp>
      <p:grpSp>
        <p:nvGrpSpPr>
          <p:cNvPr id="55302" name="Group 4"/>
          <p:cNvGrpSpPr>
            <a:grpSpLocks/>
          </p:cNvGrpSpPr>
          <p:nvPr/>
        </p:nvGrpSpPr>
        <p:grpSpPr bwMode="auto">
          <a:xfrm>
            <a:off x="1066800" y="3886200"/>
            <a:ext cx="7129463" cy="2430463"/>
            <a:chOff x="672" y="642"/>
            <a:chExt cx="4491" cy="1957"/>
          </a:xfrm>
        </p:grpSpPr>
        <p:sp>
          <p:nvSpPr>
            <p:cNvPr id="55306" name="Line 5"/>
            <p:cNvSpPr>
              <a:spLocks noChangeShapeType="1"/>
            </p:cNvSpPr>
            <p:nvPr/>
          </p:nvSpPr>
          <p:spPr bwMode="auto">
            <a:xfrm>
              <a:off x="927" y="1353"/>
              <a:ext cx="10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07" name="Line 6"/>
            <p:cNvSpPr>
              <a:spLocks noChangeShapeType="1"/>
            </p:cNvSpPr>
            <p:nvPr/>
          </p:nvSpPr>
          <p:spPr bwMode="auto">
            <a:xfrm flipV="1">
              <a:off x="1968" y="969"/>
              <a:ext cx="0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08" name="Text Box 7"/>
            <p:cNvSpPr txBox="1">
              <a:spLocks noChangeArrowheads="1"/>
            </p:cNvSpPr>
            <p:nvPr/>
          </p:nvSpPr>
          <p:spPr bwMode="auto">
            <a:xfrm>
              <a:off x="672" y="1785"/>
              <a:ext cx="1455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en-US" sz="1800"/>
                <a:t>WS(t</a:t>
              </a:r>
              <a:r>
                <a:rPr lang="en-US" altLang="en-US" sz="1800" baseline="-25000"/>
                <a:t>1</a:t>
              </a:r>
              <a:r>
                <a:rPr lang="en-US" altLang="en-US" sz="1800"/>
                <a:t>) = {1, 2, 5, 6, 7}</a:t>
              </a:r>
            </a:p>
          </p:txBody>
        </p:sp>
        <p:sp>
          <p:nvSpPr>
            <p:cNvPr id="55309" name="Text Box 8"/>
            <p:cNvSpPr txBox="1">
              <a:spLocks noChangeArrowheads="1"/>
            </p:cNvSpPr>
            <p:nvPr/>
          </p:nvSpPr>
          <p:spPr bwMode="auto">
            <a:xfrm>
              <a:off x="1872" y="1590"/>
              <a:ext cx="20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en-US" sz="1800"/>
                <a:t>t</a:t>
              </a:r>
              <a:r>
                <a:rPr lang="en-US" altLang="en-US" sz="1800" baseline="-25000"/>
                <a:t>1</a:t>
              </a:r>
              <a:endParaRPr lang="en-US" altLang="en-US"/>
            </a:p>
          </p:txBody>
        </p:sp>
        <p:sp>
          <p:nvSpPr>
            <p:cNvPr id="55310" name="Text Box 9"/>
            <p:cNvSpPr txBox="1">
              <a:spLocks noChangeArrowheads="1"/>
            </p:cNvSpPr>
            <p:nvPr/>
          </p:nvSpPr>
          <p:spPr bwMode="auto">
            <a:xfrm>
              <a:off x="1347" y="1121"/>
              <a:ext cx="20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en-US" sz="1800">
                  <a:latin typeface="Symbol" pitchFamily="18" charset="2"/>
                </a:rPr>
                <a:t>D</a:t>
              </a:r>
              <a:endParaRPr lang="en-US" altLang="en-US">
                <a:latin typeface="Symbol" pitchFamily="18" charset="2"/>
              </a:endParaRPr>
            </a:p>
          </p:txBody>
        </p:sp>
        <p:sp>
          <p:nvSpPr>
            <p:cNvPr id="55311" name="Line 10"/>
            <p:cNvSpPr>
              <a:spLocks noChangeShapeType="1"/>
            </p:cNvSpPr>
            <p:nvPr/>
          </p:nvSpPr>
          <p:spPr bwMode="auto">
            <a:xfrm flipV="1">
              <a:off x="3699" y="969"/>
              <a:ext cx="0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12" name="Text Box 11"/>
            <p:cNvSpPr txBox="1">
              <a:spLocks noChangeArrowheads="1"/>
            </p:cNvSpPr>
            <p:nvPr/>
          </p:nvSpPr>
          <p:spPr bwMode="auto">
            <a:xfrm>
              <a:off x="2544" y="1785"/>
              <a:ext cx="1023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en-US" sz="1800"/>
                <a:t>WS(t</a:t>
              </a:r>
              <a:r>
                <a:rPr lang="en-US" altLang="en-US" sz="1800" baseline="-25000"/>
                <a:t>2</a:t>
              </a:r>
              <a:r>
                <a:rPr lang="en-US" altLang="en-US" sz="1800"/>
                <a:t>) = {3, 4}</a:t>
              </a:r>
            </a:p>
          </p:txBody>
        </p:sp>
        <p:sp>
          <p:nvSpPr>
            <p:cNvPr id="55313" name="Text Box 12"/>
            <p:cNvSpPr txBox="1">
              <a:spLocks noChangeArrowheads="1"/>
            </p:cNvSpPr>
            <p:nvPr/>
          </p:nvSpPr>
          <p:spPr bwMode="auto">
            <a:xfrm>
              <a:off x="3603" y="1590"/>
              <a:ext cx="20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en-US" sz="1800"/>
                <a:t>t</a:t>
              </a:r>
              <a:r>
                <a:rPr lang="en-US" altLang="en-US" sz="1800" baseline="-25000"/>
                <a:t>2</a:t>
              </a:r>
              <a:endParaRPr lang="en-US" altLang="en-US"/>
            </a:p>
          </p:txBody>
        </p:sp>
        <p:sp>
          <p:nvSpPr>
            <p:cNvPr id="55314" name="Text Box 13"/>
            <p:cNvSpPr txBox="1">
              <a:spLocks noChangeArrowheads="1"/>
            </p:cNvSpPr>
            <p:nvPr/>
          </p:nvSpPr>
          <p:spPr bwMode="auto">
            <a:xfrm>
              <a:off x="3075" y="1121"/>
              <a:ext cx="20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en-US" sz="1800">
                  <a:latin typeface="Symbol" pitchFamily="18" charset="2"/>
                </a:rPr>
                <a:t>D</a:t>
              </a:r>
              <a:endParaRPr lang="en-US" altLang="en-US">
                <a:latin typeface="Symbol" pitchFamily="18" charset="2"/>
              </a:endParaRPr>
            </a:p>
          </p:txBody>
        </p:sp>
        <p:sp>
          <p:nvSpPr>
            <p:cNvPr id="55315" name="Text Box 14"/>
            <p:cNvSpPr txBox="1">
              <a:spLocks noChangeArrowheads="1"/>
            </p:cNvSpPr>
            <p:nvPr/>
          </p:nvSpPr>
          <p:spPr bwMode="auto">
            <a:xfrm>
              <a:off x="691" y="642"/>
              <a:ext cx="4472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en-US" sz="1800">
                  <a:solidFill>
                    <a:schemeClr val="bg2"/>
                  </a:solidFill>
                </a:rPr>
                <a:t>… 2 6 1 5 7 7 7 7 5 1 6 2 3 4 1 2 3 4 4 4 3 4 3 4 4 4 1 3 2 3 4 4 4 3 4 4 4 …</a:t>
              </a:r>
              <a:r>
                <a:rPr lang="en-US" altLang="en-US" sz="1800"/>
                <a:t> </a:t>
              </a:r>
            </a:p>
          </p:txBody>
        </p:sp>
        <p:sp>
          <p:nvSpPr>
            <p:cNvPr id="55316" name="Line 15"/>
            <p:cNvSpPr>
              <a:spLocks noChangeShapeType="1"/>
            </p:cNvSpPr>
            <p:nvPr/>
          </p:nvSpPr>
          <p:spPr bwMode="auto">
            <a:xfrm>
              <a:off x="2655" y="1353"/>
              <a:ext cx="10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17" name="Text Box 16"/>
            <p:cNvSpPr txBox="1">
              <a:spLocks noChangeArrowheads="1"/>
            </p:cNvSpPr>
            <p:nvPr/>
          </p:nvSpPr>
          <p:spPr bwMode="auto">
            <a:xfrm>
              <a:off x="1814" y="2304"/>
              <a:ext cx="2216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en-US" altLang="en-US" sz="1800" b="1"/>
                <a:t>Figure 10.16     </a:t>
              </a:r>
              <a:r>
                <a:rPr lang="en-US" altLang="en-US" sz="1800"/>
                <a:t>Working-set model.</a:t>
              </a:r>
            </a:p>
          </p:txBody>
        </p:sp>
      </p:grpSp>
      <p:sp>
        <p:nvSpPr>
          <p:cNvPr id="55303" name="Text Box 17"/>
          <p:cNvSpPr txBox="1">
            <a:spLocks noChangeArrowheads="1"/>
          </p:cNvSpPr>
          <p:nvPr/>
        </p:nvSpPr>
        <p:spPr bwMode="auto">
          <a:xfrm>
            <a:off x="7315200" y="4572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  <a:latin typeface="Symbol" pitchFamily="18" charset="2"/>
              </a:rPr>
              <a:t>D</a:t>
            </a:r>
            <a:r>
              <a:rPr lang="fr-CA" altLang="en-US">
                <a:solidFill>
                  <a:schemeClr val="hlink"/>
                </a:solidFill>
              </a:rPr>
              <a:t> =10 opér</a:t>
            </a:r>
          </a:p>
        </p:txBody>
      </p:sp>
      <p:sp>
        <p:nvSpPr>
          <p:cNvPr id="55304" name="Text Box 18"/>
          <p:cNvSpPr txBox="1">
            <a:spLocks noChangeArrowheads="1"/>
          </p:cNvSpPr>
          <p:nvPr/>
        </p:nvSpPr>
        <p:spPr bwMode="auto">
          <a:xfrm>
            <a:off x="8229600" y="36576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800"/>
              <a:t>Chaîne de réf.</a:t>
            </a:r>
          </a:p>
        </p:txBody>
      </p:sp>
      <p:sp>
        <p:nvSpPr>
          <p:cNvPr id="55305" name="Text Box 19"/>
          <p:cNvSpPr txBox="1">
            <a:spLocks noChangeArrowheads="1"/>
          </p:cNvSpPr>
          <p:nvPr/>
        </p:nvSpPr>
        <p:spPr bwMode="auto">
          <a:xfrm>
            <a:off x="5943600" y="52578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/>
              <a:t> </a:t>
            </a:r>
            <a:r>
              <a:rPr lang="en-US" altLang="en-US" sz="1400">
                <a:latin typeface="Symbol" pitchFamily="18" charset="2"/>
              </a:rPr>
              <a:t>D</a:t>
            </a:r>
            <a:r>
              <a:rPr lang="fr-CA" altLang="en-US" sz="1400"/>
              <a:t> = 4 donnerait le même résultat pour </a:t>
            </a:r>
            <a:r>
              <a:rPr lang="en-US" altLang="en-US" sz="1600"/>
              <a:t>t</a:t>
            </a:r>
            <a:r>
              <a:rPr lang="en-US" altLang="en-US" sz="1600" baseline="-25000"/>
              <a:t>2</a:t>
            </a:r>
            <a:r>
              <a:rPr lang="en-US" altLang="en-US" sz="1600"/>
              <a:t>!</a:t>
            </a:r>
            <a:endParaRPr lang="fr-CA" altLang="en-US" sz="1800" baseline="-25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AE9B0-4457-4951-A5F2-A1E78D650EFA}" type="slidenum">
              <a:rPr lang="fr-CA"/>
              <a:pPr>
                <a:defRPr/>
              </a:pPr>
              <a:t>53</a:t>
            </a:fld>
            <a:endParaRPr lang="fr-CA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Modèle de l’ensemble de travail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>
                <a:latin typeface="Symbol" pitchFamily="18" charset="2"/>
              </a:rPr>
              <a:t>D =</a:t>
            </a:r>
            <a:r>
              <a:rPr lang="fr-CA" altLang="en-US" sz="2000" smtClean="0"/>
              <a:t> une fenêtre d’ensemble de travail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= un nombre fixe de réf. de pages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p.ex. 10.000 opérations de mémoire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SI trop petit, il contiendra pas tout l ’ensemble de pages couramment utilisé par un proc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Si trop grand, il contiendra plusieurs ensembles de pages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WSS</a:t>
            </a:r>
            <a:r>
              <a:rPr lang="fr-CA" altLang="en-US" sz="2000" baseline="-25000" smtClean="0"/>
              <a:t>i</a:t>
            </a:r>
            <a:r>
              <a:rPr lang="fr-CA" altLang="en-US" sz="2000" smtClean="0"/>
              <a:t> (ensemble de travail du proc. i)</a:t>
            </a:r>
          </a:p>
          <a:p>
            <a:pPr>
              <a:lnSpc>
                <a:spcPct val="90000"/>
              </a:lnSpc>
            </a:pPr>
            <a:r>
              <a:rPr lang="fr-CA" altLang="en-US" sz="2000" i="1" smtClean="0">
                <a:sym typeface="Symbol" pitchFamily="18" charset="2"/>
              </a:rPr>
              <a:t>D</a:t>
            </a:r>
            <a:r>
              <a:rPr lang="fr-CA" altLang="en-US" sz="2000" smtClean="0">
                <a:sym typeface="Symbol" pitchFamily="18" charset="2"/>
              </a:rPr>
              <a:t> = </a:t>
            </a:r>
            <a:r>
              <a:rPr lang="fr-CA" altLang="en-US" sz="2000" smtClean="0">
                <a:cs typeface="Arial" charset="0"/>
                <a:sym typeface="Symbol" pitchFamily="18" charset="2"/>
              </a:rPr>
              <a:t>∑ W</a:t>
            </a:r>
            <a:r>
              <a:rPr lang="fr-CA" altLang="en-US" sz="2000" i="1" smtClean="0">
                <a:sym typeface="Symbol" pitchFamily="18" charset="2"/>
              </a:rPr>
              <a:t>SS</a:t>
            </a:r>
            <a:r>
              <a:rPr lang="fr-CA" altLang="en-US" sz="2000" baseline="-25000" smtClean="0"/>
              <a:t>i</a:t>
            </a:r>
            <a:r>
              <a:rPr lang="fr-CA" altLang="en-US" sz="2000" i="1" baseline="-25000" smtClean="0">
                <a:sym typeface="Symbol" pitchFamily="18" charset="2"/>
              </a:rPr>
              <a:t> </a:t>
            </a:r>
            <a:r>
              <a:rPr lang="fr-CA" altLang="en-US" sz="2000" smtClean="0">
                <a:sym typeface="Symbol" pitchFamily="18" charset="2"/>
              </a:rPr>
              <a:t>nombre total de cadres demandés par tous les procs en exéc</a:t>
            </a:r>
          </a:p>
          <a:p>
            <a:pPr>
              <a:lnSpc>
                <a:spcPct val="90000"/>
              </a:lnSpc>
            </a:pPr>
            <a:r>
              <a:rPr lang="fr-CA" altLang="en-US" sz="2000" smtClean="0">
                <a:sym typeface="Symbol" pitchFamily="18" charset="2"/>
              </a:rPr>
              <a:t>Si D </a:t>
            </a:r>
            <a:r>
              <a:rPr lang="fr-CA" altLang="en-US" sz="2400" smtClean="0">
                <a:sym typeface="Symbol" pitchFamily="18" charset="2"/>
              </a:rPr>
              <a:t>&gt; </a:t>
            </a:r>
            <a:r>
              <a:rPr lang="fr-CA" altLang="en-US" sz="2000" smtClean="0">
                <a:sym typeface="Symbol" pitchFamily="18" charset="2"/>
              </a:rPr>
              <a:t>mémoire  Risque d’écroulement</a:t>
            </a:r>
          </a:p>
          <a:p>
            <a:pPr>
              <a:lnSpc>
                <a:spcPct val="90000"/>
              </a:lnSpc>
            </a:pPr>
            <a:r>
              <a:rPr lang="fr-CA" altLang="en-US" sz="2000" smtClean="0">
                <a:sym typeface="Symbol" pitchFamily="18" charset="2"/>
              </a:rPr>
              <a:t>S’assurer que ceci ne se vérifie pas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>
                <a:sym typeface="Symbol" pitchFamily="18" charset="2"/>
              </a:rPr>
              <a:t>si nécessaire, </a:t>
            </a:r>
            <a:r>
              <a:rPr lang="fr-CA" altLang="en-US" sz="2000" smtClean="0">
                <a:solidFill>
                  <a:srgbClr val="800000"/>
                </a:solidFill>
                <a:sym typeface="Symbol" pitchFamily="18" charset="2"/>
              </a:rPr>
              <a:t>suspendre</a:t>
            </a:r>
            <a:r>
              <a:rPr lang="fr-CA" altLang="en-US" sz="2000" smtClean="0">
                <a:sym typeface="Symbol" pitchFamily="18" charset="2"/>
              </a:rPr>
              <a:t> un des processus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>
                <a:sym typeface="Symbol" pitchFamily="18" charset="2"/>
              </a:rPr>
              <a:t>Problème: choisir un bon </a:t>
            </a:r>
            <a:r>
              <a:rPr lang="en-US" altLang="en-US" sz="2000" smtClean="0">
                <a:latin typeface="Symbol" pitchFamily="18" charset="2"/>
              </a:rPr>
              <a:t>D</a:t>
            </a:r>
          </a:p>
          <a:p>
            <a:pPr lvl="1">
              <a:lnSpc>
                <a:spcPct val="90000"/>
              </a:lnSpc>
            </a:pPr>
            <a:r>
              <a:rPr lang="fr-CA" altLang="en-US" sz="2000" b="1" smtClean="0"/>
              <a:t>peut être fait par le gérant du système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A0308-A90A-4A67-9601-D7C36E30CB44}" type="slidenum">
              <a:rPr lang="fr-CA"/>
              <a:pPr>
                <a:defRPr/>
              </a:pPr>
              <a:t>54</a:t>
            </a:fld>
            <a:endParaRPr lang="fr-CA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Implémentation du concept de WS: difficile!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Minuterie et bits référence</a:t>
            </a:r>
          </a:p>
          <a:p>
            <a:r>
              <a:rPr lang="fr-CA" altLang="en-US" smtClean="0"/>
              <a:t>Bit de référence qui est mis à 1 chaque fois que une page est utilisée</a:t>
            </a:r>
          </a:p>
          <a:p>
            <a:r>
              <a:rPr lang="fr-CA" altLang="en-US" smtClean="0"/>
              <a:t>Minuterie qui interrompt régulièrement pour voir les pages qui ont été utilisées dans un intervalle de temps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EF425-F316-40ED-8D3C-C8243B6190E6}" type="slidenum">
              <a:rPr lang="fr-CA"/>
              <a:pPr>
                <a:defRPr/>
              </a:pPr>
              <a:t>55</a:t>
            </a:fld>
            <a:endParaRPr lang="fr-CA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 concept de WS en pratique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Deux types de difficultés:</a:t>
            </a:r>
          </a:p>
          <a:p>
            <a:pPr lvl="1"/>
            <a:r>
              <a:rPr lang="fr-CA" altLang="en-US" sz="2200" smtClean="0"/>
              <a:t>fixer le </a:t>
            </a:r>
            <a:r>
              <a:rPr lang="en-US" altLang="en-US" sz="2400" smtClean="0">
                <a:latin typeface="Symbol" pitchFamily="18" charset="2"/>
              </a:rPr>
              <a:t>D </a:t>
            </a:r>
            <a:r>
              <a:rPr lang="en-US" altLang="en-US" sz="2200" smtClean="0"/>
              <a:t>de </a:t>
            </a:r>
            <a:r>
              <a:rPr lang="fr-CA" altLang="en-US" sz="2200" smtClean="0"/>
              <a:t>façon différente pour chaque processus,</a:t>
            </a:r>
            <a:r>
              <a:rPr lang="fr-CA" altLang="en-US" sz="2400" b="1" smtClean="0"/>
              <a:t> </a:t>
            </a:r>
            <a:r>
              <a:rPr lang="fr-CA" altLang="en-US" sz="2200" smtClean="0"/>
              <a:t>pour représenter ses besoins</a:t>
            </a:r>
          </a:p>
          <a:p>
            <a:r>
              <a:rPr lang="fr-CA" altLang="en-US" sz="2400" smtClean="0"/>
              <a:t>Du matériel spécial est nécessaire pour suivre le WS d ’un proc à un moment donné</a:t>
            </a:r>
          </a:p>
          <a:p>
            <a:pPr lvl="1"/>
            <a:endParaRPr lang="fr-CA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2732B-6304-4FB2-B88F-72A6AD087B05}" type="slidenum">
              <a:rPr lang="fr-CA"/>
              <a:pPr>
                <a:defRPr/>
              </a:pPr>
              <a:t>56</a:t>
            </a:fld>
            <a:endParaRPr lang="fr-CA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Pour chaque processus, il existe une dimension de mémoire acceptable</a:t>
            </a:r>
          </a:p>
        </p:txBody>
      </p:sp>
      <p:pic>
        <p:nvPicPr>
          <p:cNvPr id="5939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" t="18047" r="580" b="18515"/>
          <a:stretch>
            <a:fillRect/>
          </a:stretch>
        </p:blipFill>
        <p:spPr>
          <a:xfrm>
            <a:off x="914400" y="1676400"/>
            <a:ext cx="7886700" cy="4953000"/>
          </a:xfrm>
          <a:noFill/>
        </p:spPr>
      </p:pic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4114800" y="1295400"/>
            <a:ext cx="464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000">
                <a:latin typeface="Arial Narrow" pitchFamily="34" charset="0"/>
              </a:rPr>
              <a:t>ceci suggère</a:t>
            </a:r>
            <a:r>
              <a:rPr lang="fr-CA" altLang="en-US" sz="2000" b="1">
                <a:latin typeface="Arial Narrow" pitchFamily="34" charset="0"/>
              </a:rPr>
              <a:t> une approche plus pratique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E5622-61CC-4753-88F1-DCFE8E6ACA46}" type="slidenum">
              <a:rPr lang="fr-CA"/>
              <a:pPr>
                <a:defRPr/>
              </a:pPr>
              <a:t>57</a:t>
            </a:fld>
            <a:endParaRPr lang="fr-CA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Une méthode plus facile à implanter que WS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Le gérant du système détermine quelles sont les nombres de défauts de pagination maximales et minimales tolérables dans le système, et pour chaque travail, selon ses caractéristiques</a:t>
            </a:r>
          </a:p>
          <a:p>
            <a:r>
              <a:rPr lang="fr-CA" altLang="en-US" sz="2400" smtClean="0"/>
              <a:t> Si un travail en produit plus que sa juste partie, lui donner plus de mémoire </a:t>
            </a:r>
          </a:p>
          <a:p>
            <a:r>
              <a:rPr lang="fr-CA" altLang="en-US" sz="2400" smtClean="0"/>
              <a:t>Si un travail en produit moins, lui donner moins de mémoire</a:t>
            </a:r>
          </a:p>
          <a:p>
            <a:r>
              <a:rPr lang="fr-CA" altLang="en-US" sz="2400" smtClean="0"/>
              <a:t>Suspendre si possible des travaux qu`on ne peut pas satisfaire</a:t>
            </a:r>
          </a:p>
          <a:p>
            <a:r>
              <a:rPr lang="fr-CA" altLang="en-US" sz="2400" smtClean="0"/>
              <a:t>Ou amorcer d’autres travaux si les ressources sont disponibles</a:t>
            </a:r>
          </a:p>
          <a:p>
            <a:endParaRPr lang="fr-CA" alt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F13FA-40AC-4C24-B48E-A28FF9B7062C}" type="slidenum">
              <a:rPr lang="fr-CA"/>
              <a:pPr>
                <a:defRPr/>
              </a:pPr>
              <a:t>58</a:t>
            </a:fld>
            <a:endParaRPr lang="fr-CA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Taille de pages et localité processus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Dans le cas de programmes qui exécutent du code qui  ’saute’ beaucoup, les petites pages sont préférables (code OO est dans cette catégorie)</a:t>
            </a:r>
          </a:p>
          <a:p>
            <a:endParaRPr lang="fr-CA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C4A55-1A66-4AAF-86B1-5C38D0331C8A}" type="slidenum">
              <a:rPr lang="fr-CA"/>
              <a:pPr>
                <a:defRPr/>
              </a:pPr>
              <a:t>59</a:t>
            </a:fld>
            <a:endParaRPr lang="fr-CA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Verrouillage de pages en mémoire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Certaines pages doivent être </a:t>
            </a:r>
            <a:r>
              <a:rPr lang="fr-CA" altLang="en-US" smtClean="0">
                <a:solidFill>
                  <a:srgbClr val="800000"/>
                </a:solidFill>
              </a:rPr>
              <a:t>verrouillées </a:t>
            </a:r>
            <a:r>
              <a:rPr lang="fr-CA" altLang="en-US" smtClean="0"/>
              <a:t>en mémoire, p.ex. celles qui contiennent le noyau du SE</a:t>
            </a:r>
          </a:p>
          <a:p>
            <a:r>
              <a:rPr lang="fr-CA" altLang="en-US" smtClean="0"/>
              <a:t>Il est aussi essentiel de verrouiller en mémoire des pages sur lesquelles il y a exécution d ’E/S</a:t>
            </a:r>
          </a:p>
          <a:p>
            <a:r>
              <a:rPr lang="fr-CA" altLang="en-US" smtClean="0"/>
              <a:t>Ceci peut être obtenu avec un bit `verrou` sur le cadre de mémoire</a:t>
            </a:r>
          </a:p>
          <a:p>
            <a:pPr lvl="1"/>
            <a:r>
              <a:rPr lang="fr-CA" altLang="en-US" smtClean="0"/>
              <a:t>ce bit veut dire que ce cadre ne peut pas être sélectionné comme `victime`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0082B-E7C8-453D-AE68-EBC5E3A64974}" type="slidenum">
              <a:rPr lang="fr-CA"/>
              <a:pPr>
                <a:defRPr/>
              </a:pPr>
              <a:t>6</a:t>
            </a:fld>
            <a:endParaRPr lang="fr-CA"/>
          </a:p>
        </p:txBody>
      </p:sp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Mémoire virtuelle: </a:t>
            </a:r>
          </a:p>
          <a:p>
            <a:pPr>
              <a:lnSpc>
                <a:spcPct val="70000"/>
              </a:lnSpc>
              <a:defRPr/>
            </a:pPr>
            <a:r>
              <a:rPr kumimoji="1" lang="fr-CA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résultat d’un mécanisme qui combine </a:t>
            </a:r>
          </a:p>
          <a:p>
            <a:pPr>
              <a:lnSpc>
                <a:spcPct val="70000"/>
              </a:lnSpc>
              <a:defRPr/>
            </a:pPr>
            <a:r>
              <a:rPr kumimoji="1" lang="fr-CA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la mémoire  principale et les mémoires secondaires</a:t>
            </a: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</a:t>
            </a: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2971800" y="49530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200">
                <a:latin typeface="Arial Narrow" pitchFamily="34" charset="0"/>
              </a:rPr>
              <a:t>Tableau de pages</a:t>
            </a:r>
            <a:endParaRPr lang="en-US" altLang="en-US" sz="1200">
              <a:latin typeface="Arial Narrow" pitchFamily="34" charset="0"/>
            </a:endParaRPr>
          </a:p>
        </p:txBody>
      </p:sp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" t="999" r="3500" b="1445"/>
          <a:stretch>
            <a:fillRect/>
          </a:stretch>
        </p:blipFill>
        <p:spPr bwMode="auto">
          <a:xfrm>
            <a:off x="1647825" y="1524000"/>
            <a:ext cx="5846763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3D399-145A-4D9C-8542-F595F5F6946C}" type="slidenum">
              <a:rPr lang="fr-CA"/>
              <a:pPr>
                <a:defRPr/>
              </a:pPr>
              <a:t>60</a:t>
            </a:fld>
            <a:endParaRPr lang="fr-CA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Systèmes en temps réel 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Avec la mémoire virtuelle, les temps d ’exécution d’un processus deviennent moins prévisibles</a:t>
            </a:r>
          </a:p>
          <a:p>
            <a:pPr lvl="1"/>
            <a:r>
              <a:rPr lang="fr-CA" altLang="en-US" smtClean="0"/>
              <a:t>retards inattendus à cause de la pagination</a:t>
            </a:r>
          </a:p>
          <a:p>
            <a:r>
              <a:rPr lang="fr-CA" altLang="en-US" smtClean="0"/>
              <a:t>Donc les systèmes en temps réel `durs` utilisent rarement la mémoire virtuelle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C5F65D-5AB7-4A8A-B5DE-2B051E99CC0D}" type="slidenum">
              <a:rPr lang="fr-CA"/>
              <a:pPr>
                <a:defRPr/>
              </a:pPr>
              <a:t>61</a:t>
            </a:fld>
            <a:endParaRPr lang="fr-CA"/>
          </a:p>
        </p:txBody>
      </p:sp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Combinaison de techniques</a:t>
            </a:r>
          </a:p>
        </p:txBody>
      </p:sp>
      <p:sp>
        <p:nvSpPr>
          <p:cNvPr id="64517" name="Rectangle 3"/>
          <p:cNvSpPr>
            <a:spLocks noChangeArrowheads="1"/>
          </p:cNvSpPr>
          <p:nvPr/>
        </p:nvSpPr>
        <p:spPr bwMode="auto">
          <a:xfrm>
            <a:off x="762000" y="1295400"/>
            <a:ext cx="78867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Les SE réels utilisent les techniques que nous avons étudiées en </a:t>
            </a:r>
            <a:r>
              <a:rPr kumimoji="1" lang="fr-CA" altLang="en-US" sz="2000" b="1" i="1">
                <a:solidFill>
                  <a:srgbClr val="006666"/>
                </a:solidFill>
                <a:latin typeface="Arial" charset="0"/>
              </a:rPr>
              <a:t>combinaison</a:t>
            </a: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, e.g.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Linux utilise le buddy system en combinaison avec la pagination (la plus petite portion de mémoire allouable est une page)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000">
                <a:solidFill>
                  <a:srgbClr val="006666"/>
                </a:solidFill>
                <a:latin typeface="Arial" charset="0"/>
              </a:rPr>
              <a:t>d`autres systèmes utilisent les partitions fixes avec la pagination, ce qui peut être fait de plusieurs façons: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diviser la mémoire </a:t>
            </a:r>
            <a:r>
              <a:rPr kumimoji="1" lang="fr-CA" altLang="en-US" sz="1800" i="1">
                <a:solidFill>
                  <a:srgbClr val="006666"/>
                </a:solidFill>
                <a:latin typeface="Arial" charset="0"/>
              </a:rPr>
              <a:t>réelle</a:t>
            </a: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 en partitions fixes, assigner chaque  partition à un ou plusieurs processus, puis paginer un processus dans la partitions qui lui a été assignée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</a:pP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diviser la mémoire </a:t>
            </a:r>
            <a:r>
              <a:rPr kumimoji="1" lang="fr-CA" altLang="en-US" sz="1800" i="1">
                <a:solidFill>
                  <a:srgbClr val="006666"/>
                </a:solidFill>
                <a:latin typeface="Arial" charset="0"/>
              </a:rPr>
              <a:t>virtuelle</a:t>
            </a:r>
            <a:r>
              <a:rPr kumimoji="1" lang="fr-CA" altLang="en-US" sz="1800">
                <a:solidFill>
                  <a:srgbClr val="006666"/>
                </a:solidFill>
                <a:latin typeface="Arial" charset="0"/>
              </a:rPr>
              <a:t> en partitions, assigner chaque partition à un ou plus. processus, puis utiliser la technique appropriée pour chaque processus dans sa partition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000" b="1">
                <a:solidFill>
                  <a:srgbClr val="006666"/>
                </a:solidFill>
                <a:latin typeface="Arial" charset="0"/>
              </a:rPr>
              <a:t>Les SE réels sont complexes et variés, mais les principes étudiés dans ce cours en constituent la base.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b="1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A3211-385E-4402-B627-300AC3B1D1D3}" type="slidenum">
              <a:rPr lang="fr-CA"/>
              <a:pPr>
                <a:defRPr/>
              </a:pPr>
              <a:t>62</a:t>
            </a:fld>
            <a:endParaRPr lang="fr-CA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Conclusions 1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Il est fortement désirable que l`espace d ’adressage de l ’usager puisse être beaucoup plus grand que l ’espace d ’adressage de la mémoire RAM</a:t>
            </a:r>
          </a:p>
          <a:p>
            <a:r>
              <a:rPr lang="fr-CA" altLang="en-US" sz="2400" smtClean="0"/>
              <a:t>Le programmeur sera donc libéré de la préoccupation de gérer son occupation de mémoire </a:t>
            </a:r>
          </a:p>
          <a:p>
            <a:pPr lvl="1"/>
            <a:r>
              <a:rPr lang="fr-CA" altLang="en-US" sz="2200" smtClean="0"/>
              <a:t>cependant, il devra chercher à maximiser la localité de son processus</a:t>
            </a:r>
          </a:p>
          <a:p>
            <a:r>
              <a:rPr lang="fr-CA" altLang="en-US" sz="2400" smtClean="0"/>
              <a:t>La mémoire virtuelle aussi permet à plus de processus d ’être en exécution </a:t>
            </a:r>
          </a:p>
          <a:p>
            <a:pPr lvl="1"/>
            <a:r>
              <a:rPr lang="fr-CA" altLang="en-US" sz="2200" smtClean="0"/>
              <a:t>UCT, E/S plus occupées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ABBFE-C254-433C-A99D-8A46504634A7}" type="slidenum">
              <a:rPr lang="fr-CA"/>
              <a:pPr>
                <a:defRPr/>
              </a:pPr>
              <a:t>63</a:t>
            </a:fld>
            <a:endParaRPr lang="fr-CA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Conclusions 2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 problème de décider la page victime n ’est pas facile. </a:t>
            </a:r>
          </a:p>
          <a:p>
            <a:pPr lvl="1"/>
            <a:r>
              <a:rPr lang="fr-CA" altLang="en-US" smtClean="0"/>
              <a:t>Les meilleurs algorithmes sont impossibles ou difficiles à implanter</a:t>
            </a:r>
          </a:p>
          <a:p>
            <a:pPr lvl="1"/>
            <a:r>
              <a:rPr lang="fr-CA" altLang="en-US" smtClean="0"/>
              <a:t>Cependant en pratique l ’algorithme FIFO est acceptable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564D9-CAC1-4F42-8120-F4349C5D07E1}" type="slidenum">
              <a:rPr lang="fr-CA"/>
              <a:pPr>
                <a:defRPr/>
              </a:pPr>
              <a:t>64</a:t>
            </a:fld>
            <a:endParaRPr lang="fr-CA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Conclusions 3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Il faut s’assurer que chaque processus ait assez de pages en mémoire physique pour exécuter efficacement</a:t>
            </a:r>
          </a:p>
          <a:p>
            <a:pPr lvl="1"/>
            <a:r>
              <a:rPr lang="fr-CA" altLang="en-US" sz="2200" smtClean="0"/>
              <a:t>risque d ’écroulement</a:t>
            </a:r>
          </a:p>
          <a:p>
            <a:r>
              <a:rPr lang="fr-CA" altLang="en-US" sz="2400" smtClean="0"/>
              <a:t>Le modèle de l’ensemble de travail exprime bien les exigences, cependant il est difficile à implanter</a:t>
            </a:r>
          </a:p>
          <a:p>
            <a:r>
              <a:rPr lang="fr-CA" altLang="en-US" sz="2400" smtClean="0"/>
              <a:t>Solution plus pragmatique, où on décide de donner + ou - de mémoire aux processus selon leur débit de défauts de pagination </a:t>
            </a:r>
          </a:p>
          <a:p>
            <a:r>
              <a:rPr lang="fr-CA" altLang="en-US" sz="2400" smtClean="0"/>
              <a:t>À fin que ces mécanismes de gestion mémoire soient efficaces, plusieurs types de mécanismes sont désirables dans le matériel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BC1EF-EA85-438E-B65D-F60B777B1C8A}" type="slidenum">
              <a:rPr lang="fr-CA"/>
              <a:pPr>
                <a:defRPr/>
              </a:pPr>
              <a:t>65</a:t>
            </a:fld>
            <a:endParaRPr lang="fr-CA"/>
          </a:p>
        </p:txBody>
      </p:sp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Concepts importants du Chap. 9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Localité des références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Mémoire virtuelle implémentée par va-et-vient des pages, mécanismes, défauts de pages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Adresses physiques et adresses logiques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Temps moyen d’accès à la mémoire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700">
                <a:solidFill>
                  <a:srgbClr val="006666"/>
                </a:solidFill>
                <a:latin typeface="Arial" charset="0"/>
              </a:rPr>
              <a:t>Récriture ou non de pages sur mém secondaire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Algorithmes de remplacement pages: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700">
                <a:solidFill>
                  <a:srgbClr val="006666"/>
                </a:solidFill>
                <a:latin typeface="Arial" charset="0"/>
              </a:rPr>
              <a:t>OPT, LRU, FIFO, Horloge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1700">
                <a:solidFill>
                  <a:srgbClr val="006666"/>
                </a:solidFill>
                <a:latin typeface="Arial" charset="0"/>
              </a:rPr>
              <a:t>Fonctionnement, comparaison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Écroulement, causes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Ensemble de travail (working set)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Relation entre la mémoire allouée à un proc et le nombre d’interruptions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1800" b="1">
                <a:solidFill>
                  <a:srgbClr val="006666"/>
                </a:solidFill>
                <a:latin typeface="Arial" charset="0"/>
              </a:rPr>
              <a:t>Relation entre la dimension de pages et le nombre d’interruptions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None/>
            </a:pPr>
            <a:endParaRPr kumimoji="1" lang="fr-CA" altLang="en-US" sz="1800" b="1">
              <a:solidFill>
                <a:srgbClr val="006666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kumimoji="1" lang="fr-CA" altLang="en-US" sz="1700">
              <a:solidFill>
                <a:srgbClr val="006666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sz="1800" b="1">
              <a:solidFill>
                <a:srgbClr val="006666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sz="1800" b="1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7DB-122B-4725-9525-2E8EAE02E5CC}" type="slidenum">
              <a:rPr lang="fr-CA"/>
              <a:pPr>
                <a:defRPr/>
              </a:pPr>
              <a:t>7</a:t>
            </a:fld>
            <a:endParaRPr lang="fr-CA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Localité et mémoire virtuelle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219200" y="1371600"/>
            <a:ext cx="7620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Principe de </a:t>
            </a:r>
            <a:r>
              <a:rPr kumimoji="1" lang="fr-CA" altLang="en-US" b="1">
                <a:solidFill>
                  <a:srgbClr val="800000"/>
                </a:solidFill>
                <a:latin typeface="Arial" charset="0"/>
              </a:rPr>
              <a:t>localité des références</a:t>
            </a: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: les références à la mémoire dans un processus tendent à se regrouper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Donc: seule quelques pièces d’un processus seront utilisées durant une petite période de temps (pièces: pages ou segments)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b="1">
                <a:solidFill>
                  <a:srgbClr val="006666"/>
                </a:solidFill>
                <a:latin typeface="Arial" charset="0"/>
              </a:rPr>
              <a:t>Il y a une bonne chance de “deviner” quelles seront les pièces demandées dans un avenir rapproché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303BE-BFFE-4B4F-A9B5-B6DD7BC701EC}" type="slidenum">
              <a:rPr lang="fr-CA"/>
              <a:pPr>
                <a:defRPr/>
              </a:pPr>
              <a:t>8</a:t>
            </a:fld>
            <a:endParaRPr lang="fr-CA"/>
          </a:p>
        </p:txBody>
      </p:sp>
      <p:sp>
        <p:nvSpPr>
          <p:cNvPr id="1146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Pages en RAM ou sur disque</a:t>
            </a:r>
          </a:p>
        </p:txBody>
      </p:sp>
      <p:pic>
        <p:nvPicPr>
          <p:cNvPr id="14341" name="Picture 20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5" t="1556" r="9584" b="890"/>
          <a:stretch>
            <a:fillRect/>
          </a:stretch>
        </p:blipFill>
        <p:spPr bwMode="auto">
          <a:xfrm>
            <a:off x="1752600" y="1166813"/>
            <a:ext cx="6248400" cy="569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2052"/>
          <p:cNvSpPr txBox="1">
            <a:spLocks noChangeArrowheads="1"/>
          </p:cNvSpPr>
          <p:nvPr/>
        </p:nvSpPr>
        <p:spPr bwMode="auto">
          <a:xfrm>
            <a:off x="365125" y="1793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fr-CA" altLang="en-US"/>
          </a:p>
        </p:txBody>
      </p:sp>
      <p:sp>
        <p:nvSpPr>
          <p:cNvPr id="14343" name="Text Box 2053"/>
          <p:cNvSpPr txBox="1">
            <a:spLocks noChangeArrowheads="1"/>
          </p:cNvSpPr>
          <p:nvPr/>
        </p:nvSpPr>
        <p:spPr bwMode="auto">
          <a:xfrm>
            <a:off x="0" y="1752600"/>
            <a:ext cx="18478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fr-CA" altLang="en-US" sz="1600">
                <a:latin typeface="Arial Narrow" pitchFamily="34" charset="0"/>
              </a:rPr>
              <a:t>Page A en RAM </a:t>
            </a:r>
            <a:r>
              <a:rPr lang="fr-CA" altLang="en-US" sz="1600" b="1">
                <a:latin typeface="Arial Narrow" pitchFamily="34" charset="0"/>
              </a:rPr>
              <a:t>et </a:t>
            </a:r>
            <a:r>
              <a:rPr lang="fr-CA" altLang="en-US" sz="1600">
                <a:latin typeface="Arial Narrow" pitchFamily="34" charset="0"/>
              </a:rPr>
              <a:t>sur disque</a:t>
            </a:r>
          </a:p>
        </p:txBody>
      </p:sp>
      <p:sp>
        <p:nvSpPr>
          <p:cNvPr id="14344" name="Line 2054"/>
          <p:cNvSpPr>
            <a:spLocks noChangeShapeType="1"/>
          </p:cNvSpPr>
          <p:nvPr/>
        </p:nvSpPr>
        <p:spPr bwMode="auto">
          <a:xfrm>
            <a:off x="2438400" y="1981200"/>
            <a:ext cx="464820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5" name="Line 2055"/>
          <p:cNvSpPr>
            <a:spLocks noChangeShapeType="1"/>
          </p:cNvSpPr>
          <p:nvPr/>
        </p:nvSpPr>
        <p:spPr bwMode="auto">
          <a:xfrm>
            <a:off x="2362200" y="22098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6" name="Line 2056"/>
          <p:cNvSpPr>
            <a:spLocks noChangeShapeType="1"/>
          </p:cNvSpPr>
          <p:nvPr/>
        </p:nvSpPr>
        <p:spPr bwMode="auto">
          <a:xfrm flipV="1">
            <a:off x="3962400" y="2743200"/>
            <a:ext cx="1066800" cy="76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4347" name="Text Box 2057"/>
          <p:cNvSpPr txBox="1">
            <a:spLocks noChangeArrowheads="1"/>
          </p:cNvSpPr>
          <p:nvPr/>
        </p:nvSpPr>
        <p:spPr bwMode="auto">
          <a:xfrm>
            <a:off x="0" y="3138488"/>
            <a:ext cx="1905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fr-CA" altLang="en-US" sz="1600">
                <a:latin typeface="Arial Narrow" pitchFamily="34" charset="0"/>
              </a:rPr>
              <a:t>Page E </a:t>
            </a:r>
            <a:r>
              <a:rPr lang="fr-CA" altLang="en-US" sz="1600" b="1">
                <a:latin typeface="Arial Narrow" pitchFamily="34" charset="0"/>
              </a:rPr>
              <a:t>seulement</a:t>
            </a:r>
            <a:r>
              <a:rPr lang="fr-CA" altLang="en-US" sz="1600">
                <a:latin typeface="Arial Narrow" pitchFamily="34" charset="0"/>
              </a:rPr>
              <a:t> sur disque</a:t>
            </a:r>
          </a:p>
        </p:txBody>
      </p:sp>
      <p:sp>
        <p:nvSpPr>
          <p:cNvPr id="14348" name="Line 2058"/>
          <p:cNvSpPr>
            <a:spLocks noChangeShapeType="1"/>
          </p:cNvSpPr>
          <p:nvPr/>
        </p:nvSpPr>
        <p:spPr bwMode="auto">
          <a:xfrm>
            <a:off x="2438400" y="3429000"/>
            <a:ext cx="50292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/>
              <a:t>Module 8</a:t>
            </a: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B0102-D694-4193-A356-5DD787B62E19}" type="slidenum">
              <a:rPr lang="fr-CA"/>
              <a:pPr>
                <a:defRPr/>
              </a:pPr>
              <a:t>9</a:t>
            </a:fld>
            <a:endParaRPr lang="fr-CA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Nouveau format du tableau des pages </a:t>
            </a:r>
            <a:r>
              <a:rPr kumimoji="1" lang="fr-CA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(la même idée peut être appliquée aux tableaux de segments)</a:t>
            </a: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69950" y="325438"/>
            <a:ext cx="788511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endParaRPr kumimoji="1" lang="fr-CA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3116263" y="1752600"/>
            <a:ext cx="2743200" cy="43434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lang="fr-CA" altLang="en-US" sz="1200" b="1"/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3192463" y="5257800"/>
            <a:ext cx="2590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68" name="Line 6"/>
          <p:cNvSpPr>
            <a:spLocks noChangeShapeType="1"/>
          </p:cNvSpPr>
          <p:nvPr/>
        </p:nvSpPr>
        <p:spPr bwMode="auto">
          <a:xfrm>
            <a:off x="3116263" y="4572000"/>
            <a:ext cx="2743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69" name="Line 7"/>
          <p:cNvSpPr>
            <a:spLocks noChangeShapeType="1"/>
          </p:cNvSpPr>
          <p:nvPr/>
        </p:nvSpPr>
        <p:spPr bwMode="auto">
          <a:xfrm>
            <a:off x="3116263" y="3886200"/>
            <a:ext cx="2743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0" name="Line 8"/>
          <p:cNvSpPr>
            <a:spLocks noChangeShapeType="1"/>
          </p:cNvSpPr>
          <p:nvPr/>
        </p:nvSpPr>
        <p:spPr bwMode="auto">
          <a:xfrm>
            <a:off x="3116263" y="3200400"/>
            <a:ext cx="2743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1" name="Line 9"/>
          <p:cNvSpPr>
            <a:spLocks noChangeShapeType="1"/>
          </p:cNvSpPr>
          <p:nvPr/>
        </p:nvSpPr>
        <p:spPr bwMode="auto">
          <a:xfrm>
            <a:off x="3116263" y="2514600"/>
            <a:ext cx="2667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2" name="Line 10"/>
          <p:cNvSpPr>
            <a:spLocks noChangeShapeType="1"/>
          </p:cNvSpPr>
          <p:nvPr/>
        </p:nvSpPr>
        <p:spPr bwMode="auto">
          <a:xfrm>
            <a:off x="4868863" y="1752600"/>
            <a:ext cx="0" cy="4343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3" name="Text Box 11"/>
          <p:cNvSpPr txBox="1">
            <a:spLocks noChangeArrowheads="1"/>
          </p:cNvSpPr>
          <p:nvPr/>
        </p:nvSpPr>
        <p:spPr bwMode="auto">
          <a:xfrm>
            <a:off x="3427413" y="1901825"/>
            <a:ext cx="1406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en-US" sz="1800" b="1">
                <a:latin typeface="Arial Narrow" pitchFamily="34" charset="0"/>
              </a:rPr>
              <a:t>Adresse de la</a:t>
            </a:r>
          </a:p>
          <a:p>
            <a:pPr algn="ctr"/>
            <a:r>
              <a:rPr lang="en-US" altLang="en-US" sz="1800" b="1">
                <a:latin typeface="Arial Narrow" pitchFamily="34" charset="0"/>
              </a:rPr>
              <a:t>page</a:t>
            </a:r>
          </a:p>
        </p:txBody>
      </p:sp>
      <p:sp>
        <p:nvSpPr>
          <p:cNvPr id="15374" name="Text Box 12"/>
          <p:cNvSpPr txBox="1">
            <a:spLocks noChangeArrowheads="1"/>
          </p:cNvSpPr>
          <p:nvPr/>
        </p:nvSpPr>
        <p:spPr bwMode="auto">
          <a:xfrm>
            <a:off x="4829175" y="1827213"/>
            <a:ext cx="862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en-US" sz="1800" b="1">
                <a:latin typeface="Arial Narrow" pitchFamily="34" charset="0"/>
              </a:rPr>
              <a:t>Bit</a:t>
            </a:r>
          </a:p>
          <a:p>
            <a:pPr algn="ctr"/>
            <a:r>
              <a:rPr lang="en-US" altLang="en-US" sz="1800" b="1">
                <a:latin typeface="Arial Narrow" pitchFamily="34" charset="0"/>
              </a:rPr>
              <a:t>présent</a:t>
            </a:r>
          </a:p>
        </p:txBody>
      </p:sp>
      <p:sp>
        <p:nvSpPr>
          <p:cNvPr id="15375" name="Line 13"/>
          <p:cNvSpPr>
            <a:spLocks noChangeShapeType="1"/>
          </p:cNvSpPr>
          <p:nvPr/>
        </p:nvSpPr>
        <p:spPr bwMode="auto">
          <a:xfrm flipH="1">
            <a:off x="5935663" y="2133600"/>
            <a:ext cx="5334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6" name="Text Box 14"/>
          <p:cNvSpPr txBox="1">
            <a:spLocks noChangeArrowheads="1"/>
          </p:cNvSpPr>
          <p:nvPr/>
        </p:nvSpPr>
        <p:spPr bwMode="auto">
          <a:xfrm>
            <a:off x="6605588" y="1558925"/>
            <a:ext cx="20272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800" b="1">
                <a:latin typeface="Arial Narrow" pitchFamily="34" charset="0"/>
              </a:rPr>
              <a:t>bit </a:t>
            </a:r>
            <a:r>
              <a:rPr lang="en-US" altLang="en-US" sz="1800" b="1" i="1">
                <a:latin typeface="Arial Narrow" pitchFamily="34" charset="0"/>
              </a:rPr>
              <a:t>présent</a:t>
            </a:r>
          </a:p>
          <a:p>
            <a:r>
              <a:rPr lang="en-US" altLang="en-US" sz="1800" b="1">
                <a:latin typeface="Arial Narrow" pitchFamily="34" charset="0"/>
              </a:rPr>
              <a:t>1 si en mém. princ., </a:t>
            </a:r>
          </a:p>
          <a:p>
            <a:r>
              <a:rPr lang="en-US" altLang="en-US" sz="1800" b="1">
                <a:latin typeface="Arial Narrow" pitchFamily="34" charset="0"/>
              </a:rPr>
              <a:t>0 si en mém second</a:t>
            </a:r>
            <a:r>
              <a:rPr lang="en-US" altLang="en-US" sz="1800" b="1"/>
              <a:t>.</a:t>
            </a:r>
          </a:p>
        </p:txBody>
      </p:sp>
      <p:sp>
        <p:nvSpPr>
          <p:cNvPr id="15377" name="Text Box 15"/>
          <p:cNvSpPr txBox="1">
            <a:spLocks noChangeArrowheads="1"/>
          </p:cNvSpPr>
          <p:nvPr/>
        </p:nvSpPr>
        <p:spPr bwMode="auto">
          <a:xfrm>
            <a:off x="68263" y="1865313"/>
            <a:ext cx="28797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800" b="1">
                <a:latin typeface="Arial Narrow" pitchFamily="34" charset="0"/>
              </a:rPr>
              <a:t>Si la page est en m</a:t>
            </a:r>
            <a:r>
              <a:rPr lang="fr-CA" altLang="en-US" sz="1800" b="1">
                <a:latin typeface="Arial Narrow" pitchFamily="34" charset="0"/>
              </a:rPr>
              <a:t>ém. princ., ceci est une adr. de </a:t>
            </a:r>
          </a:p>
          <a:p>
            <a:r>
              <a:rPr lang="fr-CA" altLang="en-US" sz="1800" b="1">
                <a:latin typeface="Arial Narrow" pitchFamily="34" charset="0"/>
              </a:rPr>
              <a:t>mém. principale</a:t>
            </a:r>
          </a:p>
          <a:p>
            <a:r>
              <a:rPr lang="fr-CA" altLang="en-US" sz="1800" b="1">
                <a:latin typeface="Arial Narrow" pitchFamily="34" charset="0"/>
              </a:rPr>
              <a:t>sinon elle est une adresse de mémoire secondaire</a:t>
            </a:r>
            <a:endParaRPr lang="en-US" altLang="en-US" sz="1800" b="1">
              <a:latin typeface="Arial Narrow" pitchFamily="34" charset="0"/>
            </a:endParaRPr>
          </a:p>
        </p:txBody>
      </p:sp>
      <p:sp>
        <p:nvSpPr>
          <p:cNvPr id="15378" name="Line 16"/>
          <p:cNvSpPr>
            <a:spLocks noChangeShapeType="1"/>
          </p:cNvSpPr>
          <p:nvPr/>
        </p:nvSpPr>
        <p:spPr bwMode="auto">
          <a:xfrm>
            <a:off x="2659063" y="220980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9" name="Text Box 17"/>
          <p:cNvSpPr txBox="1">
            <a:spLocks noChangeArrowheads="1"/>
          </p:cNvSpPr>
          <p:nvPr/>
        </p:nvSpPr>
        <p:spPr bwMode="auto">
          <a:xfrm>
            <a:off x="914400" y="60960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>
                <a:solidFill>
                  <a:schemeClr val="tx2"/>
                </a:solidFill>
                <a:latin typeface="Arial Narrow" pitchFamily="34" charset="0"/>
              </a:rPr>
              <a:t>Au début, bit présent = 0 pour toutes les pages</a:t>
            </a:r>
            <a:endParaRPr lang="fr-CA" altLang="en-US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p09-1">
  <a:themeElements>
    <a:clrScheme name="chap09-1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chap09-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hap09-1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09-1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09-1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I:\public_html\csi3710\2001\chap09-1.ppt</Template>
  <TotalTime>2453</TotalTime>
  <Words>3684</Words>
  <Application>Microsoft Office PowerPoint</Application>
  <PresentationFormat>On-screen Show (4:3)</PresentationFormat>
  <Paragraphs>515</Paragraphs>
  <Slides>65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3" baseType="lpstr">
      <vt:lpstr>Times New Roman</vt:lpstr>
      <vt:lpstr>Arial</vt:lpstr>
      <vt:lpstr>Arial Narrow</vt:lpstr>
      <vt:lpstr>Monotype Sorts</vt:lpstr>
      <vt:lpstr>Arial Black</vt:lpstr>
      <vt:lpstr>Symbol</vt:lpstr>
      <vt:lpstr>chap09-1</vt:lpstr>
      <vt:lpstr>Adobe Illustrator Artwork</vt:lpstr>
      <vt:lpstr>Module 8 – La mémoire virtuelle</vt:lpstr>
      <vt:lpstr>Mémoire Virtuelle</vt:lpstr>
      <vt:lpstr>La mémoire virtuelle est une application du concept de hiérarchie de mémoire</vt:lpstr>
      <vt:lpstr>La mémoire virtuelle</vt:lpstr>
      <vt:lpstr>PowerPoint Presentation</vt:lpstr>
      <vt:lpstr>PowerPoint Presentation</vt:lpstr>
      <vt:lpstr>PowerPoint Presentation</vt:lpstr>
      <vt:lpstr>Pages en RAM ou sur disque</vt:lpstr>
      <vt:lpstr>PowerPoint Presentation</vt:lpstr>
      <vt:lpstr>PowerPoint Presentation</vt:lpstr>
      <vt:lpstr>PowerPoint Presentation</vt:lpstr>
      <vt:lpstr>PowerPoint Presentation</vt:lpstr>
      <vt:lpstr>Mémoire virtuelle: le mécanisme de va-et-vient</vt:lpstr>
      <vt:lpstr>PowerPoint Presentation</vt:lpstr>
      <vt:lpstr>Exécution d’une défaut de page: va-et-vient plus en détail</vt:lpstr>
      <vt:lpstr>Séquence d’événements pour défaut de page</vt:lpstr>
      <vt:lpstr>Séquence d’événements pour défaut de page (ctn.)</vt:lpstr>
      <vt:lpstr>Temps moyen d’accès à la mémoire </vt:lpstr>
      <vt:lpstr>Quand la RAM est pleine mais nous avons besoin d`une page pas en RAM</vt:lpstr>
      <vt:lpstr>La page victime...</vt:lpstr>
      <vt:lpstr>Remplacement de pages</vt:lpstr>
      <vt:lpstr>Bit de modification , dirty bit</vt:lpstr>
      <vt:lpstr>Algorithmes de remplacement pages</vt:lpstr>
      <vt:lpstr>Critères d’évaluation des algorithmes</vt:lpstr>
      <vt:lpstr>Explication et évaluation des algorithmes</vt:lpstr>
      <vt:lpstr>PowerPoint Presentation</vt:lpstr>
      <vt:lpstr>Algorithmes pour la politique de remplacement</vt:lpstr>
      <vt:lpstr>Comparaison OPT-LRU</vt:lpstr>
      <vt:lpstr>PowerPoint Presentation</vt:lpstr>
      <vt:lpstr>PowerPoint Presentation</vt:lpstr>
      <vt:lpstr>Premier arrivé, premier sorti (FIFO)</vt:lpstr>
      <vt:lpstr>PowerPoint Presentation</vt:lpstr>
      <vt:lpstr>Problème conceptuel avec FIFO</vt:lpstr>
      <vt:lpstr>PowerPoint Presentation</vt:lpstr>
      <vt:lpstr>PowerPoint Presentation</vt:lpstr>
      <vt:lpstr>PowerPoint Presentation</vt:lpstr>
      <vt:lpstr>Matériel additionnel pour l’algo CLOCK</vt:lpstr>
      <vt:lpstr>PowerPoint Presentation</vt:lpstr>
      <vt:lpstr>Algorithmes compteurs</vt:lpstr>
      <vt:lpstr>Utilisation d’une pile (stack)</vt:lpstr>
      <vt:lpstr>Anomalie de Belady</vt:lpstr>
      <vt:lpstr>Situation considérée normale</vt:lpstr>
      <vt:lpstr>Anomalie de Belady (FIFO)</vt:lpstr>
      <vt:lpstr>Tamponnage de pages (Page Buffering)</vt:lpstr>
      <vt:lpstr>Tamponnage de pages (Page Buffering)</vt:lpstr>
      <vt:lpstr>PowerPoint Presentation</vt:lpstr>
      <vt:lpstr>PowerPoint Presentation</vt:lpstr>
      <vt:lpstr>Écroulement ou thrashing (liter.: défaite)</vt:lpstr>
      <vt:lpstr>Écroulement </vt:lpstr>
      <vt:lpstr>La raison de l`écroulement</vt:lpstr>
      <vt:lpstr>Ensemble de travail (working set)</vt:lpstr>
      <vt:lpstr>Chercher à prévoir les demandes de pages sur la base des demandes passées</vt:lpstr>
      <vt:lpstr>Modèle de l’ensemble de travail</vt:lpstr>
      <vt:lpstr>Implémentation du concept de WS: difficile!</vt:lpstr>
      <vt:lpstr>Le concept de WS en pratique</vt:lpstr>
      <vt:lpstr>Pour chaque processus, il existe une dimension de mémoire acceptable</vt:lpstr>
      <vt:lpstr>Une méthode plus facile à implanter que WS</vt:lpstr>
      <vt:lpstr>Taille de pages et localité processus</vt:lpstr>
      <vt:lpstr>Verrouillage de pages en mémoire</vt:lpstr>
      <vt:lpstr>Systèmes en temps réel </vt:lpstr>
      <vt:lpstr>PowerPoint Presentation</vt:lpstr>
      <vt:lpstr>Conclusions 1</vt:lpstr>
      <vt:lpstr>Conclusions 2</vt:lpstr>
      <vt:lpstr>Conclusions 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Mémoire virtuelle</dc:title>
  <dc:creator>Luigi Logrippo</dc:creator>
  <cp:lastModifiedBy>malek.f</cp:lastModifiedBy>
  <cp:revision>108</cp:revision>
  <cp:lastPrinted>2001-03-16T20:35:01Z</cp:lastPrinted>
  <dcterms:created xsi:type="dcterms:W3CDTF">2001-03-05T22:38:21Z</dcterms:created>
  <dcterms:modified xsi:type="dcterms:W3CDTF">2015-12-06T16:33:46Z</dcterms:modified>
</cp:coreProperties>
</file>