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257" r:id="rId2"/>
    <p:sldId id="347" r:id="rId3"/>
    <p:sldId id="267" r:id="rId4"/>
    <p:sldId id="258" r:id="rId5"/>
    <p:sldId id="345" r:id="rId6"/>
    <p:sldId id="262" r:id="rId7"/>
    <p:sldId id="268" r:id="rId8"/>
    <p:sldId id="269" r:id="rId9"/>
    <p:sldId id="264" r:id="rId10"/>
    <p:sldId id="259" r:id="rId11"/>
    <p:sldId id="260" r:id="rId12"/>
    <p:sldId id="263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350" r:id="rId23"/>
    <p:sldId id="281" r:id="rId24"/>
    <p:sldId id="280" r:id="rId25"/>
    <p:sldId id="282" r:id="rId26"/>
    <p:sldId id="286" r:id="rId27"/>
    <p:sldId id="285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342" r:id="rId37"/>
    <p:sldId id="297" r:id="rId38"/>
    <p:sldId id="299" r:id="rId39"/>
    <p:sldId id="300" r:id="rId40"/>
    <p:sldId id="351" r:id="rId41"/>
    <p:sldId id="302" r:id="rId42"/>
    <p:sldId id="343" r:id="rId43"/>
    <p:sldId id="303" r:id="rId44"/>
    <p:sldId id="301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39" r:id="rId57"/>
    <p:sldId id="352" r:id="rId58"/>
    <p:sldId id="317" r:id="rId59"/>
    <p:sldId id="316" r:id="rId60"/>
    <p:sldId id="335" r:id="rId61"/>
    <p:sldId id="320" r:id="rId62"/>
    <p:sldId id="319" r:id="rId63"/>
    <p:sldId id="321" r:id="rId64"/>
    <p:sldId id="322" r:id="rId65"/>
    <p:sldId id="353" r:id="rId66"/>
    <p:sldId id="354" r:id="rId67"/>
    <p:sldId id="356" r:id="rId68"/>
    <p:sldId id="355" r:id="rId69"/>
    <p:sldId id="326" r:id="rId70"/>
    <p:sldId id="327" r:id="rId71"/>
    <p:sldId id="363" r:id="rId72"/>
    <p:sldId id="315" r:id="rId73"/>
    <p:sldId id="338" r:id="rId74"/>
    <p:sldId id="340" r:id="rId75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6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256"/>
        <p:guide pos="37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32.xml"/><Relationship Id="rId18" Type="http://schemas.openxmlformats.org/officeDocument/2006/relationships/slide" Target="slides/slide60.xml"/><Relationship Id="rId3" Type="http://schemas.openxmlformats.org/officeDocument/2006/relationships/slide" Target="slides/slide4.xml"/><Relationship Id="rId21" Type="http://schemas.openxmlformats.org/officeDocument/2006/relationships/slide" Target="slides/slide71.xml"/><Relationship Id="rId7" Type="http://schemas.openxmlformats.org/officeDocument/2006/relationships/slide" Target="slides/slide10.xml"/><Relationship Id="rId12" Type="http://schemas.openxmlformats.org/officeDocument/2006/relationships/slide" Target="slides/slide23.xml"/><Relationship Id="rId17" Type="http://schemas.openxmlformats.org/officeDocument/2006/relationships/slide" Target="slides/slide59.xml"/><Relationship Id="rId2" Type="http://schemas.openxmlformats.org/officeDocument/2006/relationships/slide" Target="slides/slide3.xml"/><Relationship Id="rId16" Type="http://schemas.openxmlformats.org/officeDocument/2006/relationships/slide" Target="slides/slide45.xml"/><Relationship Id="rId20" Type="http://schemas.openxmlformats.org/officeDocument/2006/relationships/slide" Target="slides/slide70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9.xml"/><Relationship Id="rId5" Type="http://schemas.openxmlformats.org/officeDocument/2006/relationships/slide" Target="slides/slide8.xml"/><Relationship Id="rId15" Type="http://schemas.openxmlformats.org/officeDocument/2006/relationships/slide" Target="slides/slide43.xml"/><Relationship Id="rId23" Type="http://schemas.openxmlformats.org/officeDocument/2006/relationships/slide" Target="slides/slide74.xml"/><Relationship Id="rId10" Type="http://schemas.openxmlformats.org/officeDocument/2006/relationships/slide" Target="slides/slide17.xml"/><Relationship Id="rId19" Type="http://schemas.openxmlformats.org/officeDocument/2006/relationships/slide" Target="slides/slide64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37.xml"/><Relationship Id="rId22" Type="http://schemas.openxmlformats.org/officeDocument/2006/relationships/slide" Target="slides/slide7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AB07552-512D-49A8-88AE-7AA0922A5E4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497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05:14.904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0 118 9,'68'-30'16,"-14"8"-15,-14 0 0,-13 7 0,-10 0 0,-4 1-25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7T21:48:32.413"/>
    </inkml:context>
    <inkml:brush xml:id="br0">
      <inkml:brushProperty name="width" value="0.05292" units="cm"/>
      <inkml:brushProperty name="height" value="0.05292" units="cm"/>
      <inkml:brushProperty name="color" value="#003300"/>
      <inkml:brushProperty name="fitToCurve" value="1"/>
      <inkml:brushProperty name="ignorePressure" value="1"/>
    </inkml:brush>
  </inkml:definitions>
  <inkml:trace contextRef="#ctx0" brushRef="#br0">42 0 1,'-3'0'4,"3"2"1,-2-1-1,2 0-1,-2-2-1,2 2 0,-2-2-1,2 2 0,0-1 0,0 0 1,2 0 0,-1 0 1,0 0 0,0 0 0,-1 0 0,0 0 1,-1 0-1,1 4-1,-1-1 0,1 4 0,-3 2-1,3 2 0,-2 4 0,0 1-1,0 5 1,-1-2-1,0 3 0,0 1 0,-1 0-1,1 1 0,-1 2 1,0-1-1,3 1 1,-1 1-1,1 2 0,1 0 1,2-1 1,-1 3-1,1 1 0,3 0 0,-1 1 0,4 0 0,-1-2-1,1 1 1,-1 0-1,1-2 0,-1 1 0,0 3 1,-1-2-2,-4 2 1,3 2 0,-3 1 0,2-1 0,0 4 1,-1-1-1,2 2 1,-2-2-1,2 3 2,-1-3-2,-1 2 2,1 0-1,-3-3-1,2-1 2,-1 1-1,-1-2 0,-1 0 0,2-1 0,-1 1 1,0-2-1,1 0 1,2-4-1,1 0 0,-2-1 0,4-3 1,-2 1-2,0-5 1,-1 0 0,2-2 0,-1 2 1,-2-2-1,-1 1 0,-2 0 0,0 1 0,0-2 0,-1 1 0,-2-2 0,-1-2 0,0-3 0,-1-3 0,2-1 1,-1-3-1,-2-1-2,6-2-2,-2-4-2,2 1-1,-3-6-4,8 1-3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7T22:19:52.647"/>
    </inkml:context>
    <inkml:brush xml:id="br0">
      <inkml:brushProperty name="width" value="0.05292" units="cm"/>
      <inkml:brushProperty name="height" value="0.05292" units="cm"/>
      <inkml:brushProperty name="color" value="#003300"/>
      <inkml:brushProperty name="fitToCurve" value="1"/>
      <inkml:brushProperty name="ignorePressure" value="1"/>
    </inkml:brush>
  </inkml:definitions>
  <inkml:trace contextRef="#ctx0" brushRef="#br0">73 164 3,'-19'-45'15,"4"8"-8,-1-2-12,-7-4-8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26:28.525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0 11 9,'-1'-5'17,"8"0"-12,-5 4-3,-3 3-1,4 4-1,-7-2-26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26:28.946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0 0 9,'1'7'26,"4"6"-14,-2-6-11,-1 2 0,-1-2-1,-6-2-24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28:50.770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9 10 19,'-9'-10'19,"9"10"-10,5 0-9,8 1 0,19 8-20,-8-7-4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31:09.14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12 30 0,'-4'-9'4,"2"7"-2,0-4-2,-1-2 0,2 3-2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31:28.727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10 62 11,'2'1'27,"3"5"-6,-5-11-9,0-6-11,-5-1-2,-5-9-23,8 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32:00.302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341 299 0,'-19'-5'4,"-2"3"-2,-4-2 0,-5 1 0,-3-1-1,-2 1 2,-2-4-2,3 2 0,4 1-1,3 1 1,5-3-1,7 3 0,6-3 0,5-1-1,6 0 1,5-7 0,3 0 0,5 0 0,4-4 0,6-2 0,3 1 0,2 0-1,3-2 1,-1 6-1,0-3 1,0 2 0,-2 0 0,-5 3-1,2 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43:54.56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0 89 1,'11'2'10,"-3"-7"1,6 7 0,-2-5-1,8 4 1,-2-3-3,2 5-1,5-1-1,1-1-1,1 0 1,0-1-2,2-2-1,-2-2-1,-1-1-1,-2-5 1,-3 0-2,0-1 0,-4-1-1,-4 1 1,-1 1 0,-3 1 0,-3 3-2,-1 5-1,-4 2-2,-5 2-1,-1 3 1,-4 4-1,-1 0 1,-4 1 0,-4 2 2,-1-4 1,-7 0 2,2 3-1,-4-5 1,-3-1 0,-2-2-1,1 1 1,1-3-1,3 2 1,4-1-1,6-3 1,3 2 1,6-1 0,7-1-1,3 1 1,6-4-1,6 0 1,3 0-1,3 0 1,4-1 1,3-1 0,2 1 2,1 1 0,1-1-1,-1 4 0,-1-1 0,-5 2-3,0 1-2,-4 0-5,-1 2-5,-10-8-6,4 11-1,-10-11 0</inkml:trace>
  <inkml:trace contextRef="#ctx0" brushRef="#br0" timeOffset="892">69 86 8,'6'2'11,"-6"-6"0,7 5-2,-5-3-1,6 3-1,0-3-3,0 1-2,0 2 0,1-2 0,1 0-1,1 3 0,1-3-1,-2 3 1,2-1-1,0 0 0,3 0 0,-2 1-1,3 1 1,-2-4 0,2 3 1,0-1-1,1-1 1,-1 1-1,2 0 0,-1 0 1,-2-1-2,3 2 1,0-1-1,-1 0 1,1 3 0,0-3 1,0 0-1,-1-1 1,0-1-1,2-1 0,-3-2 0,1 2 0,2-4-1,-1 3 0,2 1 1,1-3 1,1 3-1,-1-1 1,0 1-1,1 1 0,-1 0 0,-2-1 0,1 1-1,-2 2 1,1-1-1,-3 2 1,2 1 1,1 0 0,-3 1-1,1 2 0,0 1 0,-2 0 0,0 0 0,-1 2 0,0 0-1,-4 0 1,0 3 1,1-1 0,-3 0 0,-2 2-1,0 1 1,0 1-1,-2 1 0,-1 1 0,3-2 0,-5 0-1,1 2 1,-1-5 1,1 0 0,-4 0-1,0-2 1,1-1-1,-5 0-1,1-1 1,0-1 0,-4 4-1,1 0 0,-4-3 0,0 4 1,-1 0 0,-1 2 0,-3 3-1,-2 0 0,1 2 1,-3 1-1,-1 4 1,-1 0-1,-2 2 1,-2 2 1,0 2 0,-1-1 0,0 2 0,-1 0 0,1 0-1,1 0 1,-1-1-1,3 1-1,-3-3-1,1 5 2,2-7 0,-2 6 0,3 0-1,-1-1 1,1 0-1,1 0 1,4 0 0,0-3 0,4 2 0,1-5 0,5-1 1,2-2 0,2-1 0,3-4 0,5-2-1,1-1 1,6-2 0,2-2-1,4 1 1,3 1-1,4-1 1,5 3 1,4-1 1,2 1-1,4 1 2,1-1-2,2 0 1,1 0 0,-3-2 0,-3-3-1,-6-1 1,-3 0 0,-6-3 1,-3-2 0,-8 1 0,-1-2-1,-3-2-1,-3 1 0,-1-1-1,0 0-1,-2 0 0,1 0 0,-1-2 0,0 2 0,0 0-2,0 0-8,-5-6-14,7 11-2,-7-8 1,5 7 0</inkml:trace>
  <inkml:trace contextRef="#ctx0" brushRef="#br0" timeOffset="2214">741 1362 8,'-9'5'26,"9"11"0,-3-9 0,11 2 1,-1 2-15,7-6-6,8 0-1,4 2-2,6 0-3,2-1 1,3-1-1,-2 5 0,-1-2 0,-6 1 0,-2 7 2,-8-4 2,-6 7-1,-8 2 2,-5 5-2,-7 0 1,-6 5-2,-6 1-5,-6-5-12,-9-7-15,6 1-2,-6-14 2,4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03-02T20:43:57.554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652 0 13,'-8'2'12,"6"3"-1,-7 2-3,1 2-2,-1 4-1,-3 5-2,1 5-2,-2 7 0,0 3 0,-1 9 1,0 4-2,-1 6 1,-1 2 0,2 4-1,1 3 1,-3 0 0,2 1-1,1 3 0,-2 2 0,1-1 1,-2 2 0,2 1 0,-4 1-1,1-2 0,-4 1 0,0-2 0,-3-3 0,1-1 0,-1-4 1,0-4 1,4-5 1,1-6 2,5-8-1,2-8 0,3-9-2,3-8 1,3-8-1,2-6-2,2-9-3,2-3-4,0-1-4,-4-10-6,6 6-4,-9-6 0</inkml:trace>
  <inkml:trace contextRef="#ctx0" brushRef="#br0" timeOffset="470">0 1439 9,'-1'17'12,"3"6"0,0 0 0,4 4 2,2-1 0,4-1 0,3-3-1,6-7-1,6-3-3,8-11-1,5-7-2,6-10-2,1-9-1,4-1-12,0-3-17,-8-1-2,3 17 0,-14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88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CCD253-579B-4435-80F3-45D34871D64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2034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1014413" cy="6018212"/>
          </a:xfrm>
          <a:custGeom>
            <a:avLst/>
            <a:gdLst>
              <a:gd name="T0" fmla="*/ 0 w 21600"/>
              <a:gd name="T1" fmla="*/ 0 h 21600"/>
              <a:gd name="T2" fmla="*/ 1014413 w 21600"/>
              <a:gd name="T3" fmla="*/ 6018212 h 21600"/>
              <a:gd name="T4" fmla="*/ 0 w 21600"/>
              <a:gd name="T5" fmla="*/ 6018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381000"/>
            <a:ext cx="7847013" cy="1219200"/>
          </a:xfrm>
        </p:spPr>
        <p:txBody>
          <a:bodyPr anchor="b"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CA"/>
              <a:t>Introduction aux SE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2057400"/>
            <a:ext cx="7848600" cy="3657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 b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fr-CA"/>
              <a:t>Chapitre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4343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04200" y="6400800"/>
            <a:ext cx="939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C9FF-46B1-4BB3-A9F9-332E428352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030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0B41-68BE-4FE3-BC77-584C5078478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738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25438"/>
            <a:ext cx="2000250" cy="5735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25438"/>
            <a:ext cx="5848350" cy="5735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A55D-F819-43BC-84A7-77ADF76032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597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8" y="325438"/>
            <a:ext cx="7885112" cy="962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67150" cy="476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295400"/>
            <a:ext cx="3867150" cy="476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3BF6-A234-4176-A45E-5130775801A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060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8" y="325438"/>
            <a:ext cx="7885112" cy="962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67150" cy="476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3950" y="1295400"/>
            <a:ext cx="3867150" cy="47656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D435-8CFC-4DDE-8743-12C5069D064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894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4AEE-ABB1-4881-8A08-F87AE52369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671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6013-408E-419A-A17D-29C310CC312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19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67150" cy="476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295400"/>
            <a:ext cx="3867150" cy="4765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DEEDC-6340-4592-94BC-9085D332066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92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93B3E-BA5B-4AFD-AAF0-52FA00CD36B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230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6885-05C3-4A3D-8438-CBA6F8BCE5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983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F1329-3E48-4B41-BEFC-E5E51ACDD8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857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89790-7B35-4DB2-9337-8377A4A1B50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95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EA43-28D6-454A-AB24-90422E9C4D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401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1025525" cy="6018212"/>
          </a:xfrm>
          <a:custGeom>
            <a:avLst/>
            <a:gdLst>
              <a:gd name="T0" fmla="*/ 0 w 21600"/>
              <a:gd name="T1" fmla="*/ 0 h 21600"/>
              <a:gd name="T2" fmla="*/ 1025525 w 21600"/>
              <a:gd name="T3" fmla="*/ 6018212 h 21600"/>
              <a:gd name="T4" fmla="*/ 0 w 21600"/>
              <a:gd name="T5" fmla="*/ 6018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8867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text styles</a:t>
            </a:r>
          </a:p>
          <a:p>
            <a:pPr lvl="1"/>
            <a:r>
              <a:rPr lang="fr-CA" altLang="en-US" smtClean="0"/>
              <a:t>Second Level</a:t>
            </a:r>
          </a:p>
          <a:p>
            <a:pPr lvl="2"/>
            <a:r>
              <a:rPr lang="fr-CA" altLang="en-US" smtClean="0"/>
              <a:t>Third Level</a:t>
            </a:r>
          </a:p>
          <a:p>
            <a:pPr lvl="3"/>
            <a:r>
              <a:rPr lang="fr-CA" altLang="en-US" smtClean="0"/>
              <a:t>Fourth Level</a:t>
            </a:r>
          </a:p>
          <a:p>
            <a:pPr lvl="4"/>
            <a:r>
              <a:rPr lang="fr-CA" altLang="en-US" smtClean="0"/>
              <a:t>Fifth Level</a:t>
            </a:r>
            <a:endParaRPr lang="en-US" altLang="en-US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1063" y="6400800"/>
            <a:ext cx="64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B90F7496-4D3E-4F4D-B356-25883CFB4BD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n"/>
        <a:defRPr kumimoji="1" sz="2800" b="1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rgbClr val="00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rgbClr val="0066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10" Type="http://schemas.openxmlformats.org/officeDocument/2006/relationships/image" Target="../media/image16.emf"/><Relationship Id="rId4" Type="http://schemas.openxmlformats.org/officeDocument/2006/relationships/image" Target="../media/image13.png"/><Relationship Id="rId9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customXml" Target="../ink/ink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customXml" Target="../ink/ink10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17321-26BF-4861-A1D3-E83BDEFABBCE}" type="slidenum">
              <a:rPr lang="fr-CA"/>
              <a:pPr>
                <a:defRPr/>
              </a:pPr>
              <a:t>1</a:t>
            </a:fld>
            <a:endParaRPr lang="fr-CA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Module 7 Gestion de la mémoire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Silberschatz: Chapitre 8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371600" y="59436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CA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6A4B9-283C-41CF-9818-F19BA5714001}" type="slidenum">
              <a:rPr lang="fr-CA"/>
              <a:pPr>
                <a:defRPr/>
              </a:pPr>
              <a:t>10</a:t>
            </a:fld>
            <a:endParaRPr lang="fr-CA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>
                <a:solidFill>
                  <a:srgbClr val="800000"/>
                </a:solidFill>
              </a:rPr>
              <a:t>Liaison (Binding)</a:t>
            </a:r>
            <a:r>
              <a:rPr lang="fr-CA" smtClean="0"/>
              <a:t> d’adresses logiques et physiques  </a:t>
            </a:r>
            <a:r>
              <a:rPr lang="fr-CA" sz="2000" smtClean="0"/>
              <a:t>(instructions et données)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La </a:t>
            </a:r>
            <a:r>
              <a:rPr lang="fr-CA" altLang="en-US" sz="2400" smtClean="0">
                <a:solidFill>
                  <a:srgbClr val="800000"/>
                </a:solidFill>
              </a:rPr>
              <a:t>liaison</a:t>
            </a:r>
            <a:r>
              <a:rPr lang="fr-CA" altLang="en-US" sz="2400" smtClean="0"/>
              <a:t> des adresses logiques aux adresses physiques peut être effectuée en moments différents:</a:t>
            </a:r>
          </a:p>
          <a:p>
            <a:pPr lvl="1"/>
            <a:r>
              <a:rPr lang="fr-CA" altLang="en-US" sz="2200" smtClean="0"/>
              <a:t>Compilation: quand l’adresse physique est connue au moment de la compilation </a:t>
            </a:r>
            <a:r>
              <a:rPr lang="fr-CA" altLang="en-US" sz="2200" smtClean="0">
                <a:solidFill>
                  <a:schemeClr val="tx1"/>
                </a:solidFill>
              </a:rPr>
              <a:t>(rare)</a:t>
            </a:r>
          </a:p>
          <a:p>
            <a:pPr lvl="2"/>
            <a:r>
              <a:rPr lang="fr-CA" altLang="en-US" sz="2000" smtClean="0"/>
              <a:t>p.ex. parties du SE</a:t>
            </a:r>
          </a:p>
          <a:p>
            <a:pPr lvl="1"/>
            <a:r>
              <a:rPr lang="fr-CA" altLang="en-US" sz="2200" smtClean="0"/>
              <a:t>Chargement: quand l’adresse physique où le progr est chargé est connue, les adresses logiques peuvent être traduites </a:t>
            </a:r>
            <a:r>
              <a:rPr lang="fr-CA" altLang="en-US" sz="2200" smtClean="0">
                <a:solidFill>
                  <a:schemeClr val="tx1"/>
                </a:solidFill>
              </a:rPr>
              <a:t>(rare aujourd’hui)</a:t>
            </a:r>
          </a:p>
          <a:p>
            <a:pPr lvl="1"/>
            <a:r>
              <a:rPr lang="fr-CA" altLang="en-US" sz="2200" smtClean="0"/>
              <a:t>Exécution: normalement, les adresses physiques ne sont connues qu’au moment de l ’exécution</a:t>
            </a:r>
            <a:endParaRPr lang="fr-CA" altLang="en-US" sz="2200" smtClean="0">
              <a:solidFill>
                <a:schemeClr val="tx1"/>
              </a:solidFill>
            </a:endParaRPr>
          </a:p>
          <a:p>
            <a:pPr lvl="2"/>
            <a:r>
              <a:rPr lang="fr-CA" altLang="en-US" sz="2000" smtClean="0"/>
              <a:t>p.ex. allocation dynamique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29B90-A257-4E36-903E-A3E0BC7CBB06}" type="slidenum">
              <a:rPr lang="fr-CA"/>
              <a:pPr>
                <a:defRPr/>
              </a:pPr>
              <a:t>11</a:t>
            </a:fld>
            <a:endParaRPr lang="fr-CA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90600" y="0"/>
            <a:ext cx="7885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Deux concepts de base</a:t>
            </a:r>
            <a:endParaRPr kumimoji="1" lang="en-US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838200" y="990600"/>
            <a:ext cx="78867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chemeClr val="hlink"/>
                </a:solidFill>
                <a:latin typeface="Arial" charset="0"/>
              </a:rPr>
              <a:t>Chargement = Loading</a:t>
            </a: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. Le programme, ou  une de ses parties, est chargé en mémoire physique, prêt à exécuter.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statique, dynamique</a:t>
            </a:r>
            <a:endParaRPr kumimoji="1" lang="fr-CA" altLang="en-US" sz="2200">
              <a:solidFill>
                <a:schemeClr val="hlink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chemeClr val="hlink"/>
                </a:solidFill>
                <a:latin typeface="Arial" charset="0"/>
              </a:rPr>
              <a:t>Édition de liens = Liaison</a:t>
            </a: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 (enchaînement) des différentes parties d’un programme pour en faire une entité exécutable.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les références entre modules différents doivent être traduites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statique (avant l`exécution)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dynamique (sur demande pendant exécution)</a:t>
            </a:r>
          </a:p>
          <a:p>
            <a:pPr lvl="2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N.B. parties du programme = modules = segments = sousprogrammes = objets, etc.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2800" b="1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9DF66-40A6-4834-8853-CFBCC8E9C554}" type="slidenum">
              <a:rPr lang="fr-CA"/>
              <a:pPr>
                <a:defRPr/>
              </a:pPr>
              <a:t>12</a:t>
            </a:fld>
            <a:endParaRPr lang="fr-CA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Aspects du chargement</a:t>
            </a:r>
            <a:endParaRPr kumimoji="1" lang="en-US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028700" y="1635125"/>
            <a:ext cx="78867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2800" b="1">
              <a:solidFill>
                <a:srgbClr val="0066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Trouver de la mémoire libre pour un module de chargement: </a:t>
            </a:r>
            <a:r>
              <a:rPr kumimoji="1" lang="fr-CA" altLang="en-US" sz="2800" b="1">
                <a:solidFill>
                  <a:srgbClr val="800000"/>
                </a:solidFill>
                <a:latin typeface="Arial" charset="0"/>
              </a:rPr>
              <a:t>contiguë ou non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2800" b="1">
              <a:solidFill>
                <a:srgbClr val="800000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2800" b="1">
              <a:solidFill>
                <a:srgbClr val="0066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Traduire les adresses du programme et effectuer les liaisons par rapport aux adresses où le module est chargé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F0EFA-84AE-41EC-8A34-0DE53596615F}" type="slidenum">
              <a:rPr lang="fr-CA"/>
              <a:pPr>
                <a:defRPr/>
              </a:pPr>
              <a:t>13</a:t>
            </a:fld>
            <a:endParaRPr lang="fr-CA"/>
          </a:p>
        </p:txBody>
      </p:sp>
      <p:sp>
        <p:nvSpPr>
          <p:cNvPr id="15364" name="Rectangle 33"/>
          <p:cNvSpPr>
            <a:spLocks noChangeArrowheads="1"/>
          </p:cNvSpPr>
          <p:nvPr/>
        </p:nvSpPr>
        <p:spPr bwMode="auto">
          <a:xfrm>
            <a:off x="5724525" y="4868863"/>
            <a:ext cx="1727200" cy="7207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15365" name="Rectangle 32"/>
          <p:cNvSpPr>
            <a:spLocks noChangeArrowheads="1"/>
          </p:cNvSpPr>
          <p:nvPr/>
        </p:nvSpPr>
        <p:spPr bwMode="auto">
          <a:xfrm>
            <a:off x="5724525" y="1484313"/>
            <a:ext cx="1727200" cy="64928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90600" y="304800"/>
            <a:ext cx="7885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Chargement </a:t>
            </a:r>
            <a:r>
              <a:rPr kumimoji="1" lang="fr-C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(pas contigu ici) et traduction d’adresses</a:t>
            </a:r>
            <a:endParaRPr kumimoji="1" lang="fr-CA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905000" y="1524000"/>
            <a:ext cx="1524000" cy="4191000"/>
          </a:xfrm>
          <a:prstGeom prst="rect">
            <a:avLst/>
          </a:prstGeom>
          <a:solidFill>
            <a:schemeClr val="accent1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1755775" y="5867400"/>
            <a:ext cx="184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Mémoire logique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981200" y="22098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600" b="1">
                <a:latin typeface="Times New Roman" pitchFamily="18" charset="0"/>
              </a:rPr>
              <a:t>JUMP 328</a:t>
            </a:r>
            <a:r>
              <a:rPr lang="fr-CA" altLang="en-US" sz="1200" b="1">
                <a:latin typeface="Times New Roman" pitchFamily="18" charset="0"/>
              </a:rPr>
              <a:t> </a:t>
            </a:r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 flipH="1">
            <a:off x="1676400" y="2362200"/>
            <a:ext cx="38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1" name="Line 9"/>
          <p:cNvSpPr>
            <a:spLocks noChangeShapeType="1"/>
          </p:cNvSpPr>
          <p:nvPr/>
        </p:nvSpPr>
        <p:spPr bwMode="auto">
          <a:xfrm>
            <a:off x="1676400" y="2362200"/>
            <a:ext cx="0" cy="1981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2" name="Line 10"/>
          <p:cNvSpPr>
            <a:spLocks noChangeShapeType="1"/>
          </p:cNvSpPr>
          <p:nvPr/>
        </p:nvSpPr>
        <p:spPr bwMode="auto">
          <a:xfrm>
            <a:off x="1676400" y="4343400"/>
            <a:ext cx="457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3" name="Line 11"/>
          <p:cNvSpPr>
            <a:spLocks noChangeShapeType="1"/>
          </p:cNvSpPr>
          <p:nvPr/>
        </p:nvSpPr>
        <p:spPr bwMode="auto">
          <a:xfrm>
            <a:off x="5715000" y="838200"/>
            <a:ext cx="0" cy="5029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4" name="Line 12"/>
          <p:cNvSpPr>
            <a:spLocks noChangeShapeType="1"/>
          </p:cNvSpPr>
          <p:nvPr/>
        </p:nvSpPr>
        <p:spPr bwMode="auto">
          <a:xfrm>
            <a:off x="7467600" y="762000"/>
            <a:ext cx="0" cy="5105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5" name="Line 13"/>
          <p:cNvSpPr>
            <a:spLocks noChangeShapeType="1"/>
          </p:cNvSpPr>
          <p:nvPr/>
        </p:nvSpPr>
        <p:spPr bwMode="auto">
          <a:xfrm>
            <a:off x="5715000" y="1447800"/>
            <a:ext cx="1752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6" name="Line 14"/>
          <p:cNvSpPr>
            <a:spLocks noChangeShapeType="1"/>
          </p:cNvSpPr>
          <p:nvPr/>
        </p:nvSpPr>
        <p:spPr bwMode="auto">
          <a:xfrm>
            <a:off x="5715000" y="2133600"/>
            <a:ext cx="1752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7" name="Line 15"/>
          <p:cNvSpPr>
            <a:spLocks noChangeShapeType="1"/>
          </p:cNvSpPr>
          <p:nvPr/>
        </p:nvSpPr>
        <p:spPr bwMode="auto">
          <a:xfrm>
            <a:off x="3505200" y="2362200"/>
            <a:ext cx="2133600" cy="2971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8" name="Line 16"/>
          <p:cNvSpPr>
            <a:spLocks noChangeShapeType="1"/>
          </p:cNvSpPr>
          <p:nvPr/>
        </p:nvSpPr>
        <p:spPr bwMode="auto">
          <a:xfrm>
            <a:off x="5715000" y="4876800"/>
            <a:ext cx="1752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5715000" y="6019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Mém. physique</a:t>
            </a:r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15380" name="Line 18"/>
          <p:cNvSpPr>
            <a:spLocks noChangeShapeType="1"/>
          </p:cNvSpPr>
          <p:nvPr/>
        </p:nvSpPr>
        <p:spPr bwMode="auto">
          <a:xfrm>
            <a:off x="1905000" y="19812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81" name="Line 19"/>
          <p:cNvSpPr>
            <a:spLocks noChangeShapeType="1"/>
          </p:cNvSpPr>
          <p:nvPr/>
        </p:nvSpPr>
        <p:spPr bwMode="auto">
          <a:xfrm>
            <a:off x="1905000" y="26670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82" name="Line 20"/>
          <p:cNvSpPr>
            <a:spLocks noChangeShapeType="1"/>
          </p:cNvSpPr>
          <p:nvPr/>
        </p:nvSpPr>
        <p:spPr bwMode="auto">
          <a:xfrm>
            <a:off x="5724525" y="5589588"/>
            <a:ext cx="1752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5803900" y="4978400"/>
            <a:ext cx="1306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600" b="1">
                <a:latin typeface="Times New Roman" pitchFamily="18" charset="0"/>
              </a:rPr>
              <a:t>JUMP 10328</a:t>
            </a:r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15384" name="Line 22"/>
          <p:cNvSpPr>
            <a:spLocks noChangeShapeType="1"/>
          </p:cNvSpPr>
          <p:nvPr/>
        </p:nvSpPr>
        <p:spPr bwMode="auto">
          <a:xfrm>
            <a:off x="1905000" y="40386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85" name="Line 23"/>
          <p:cNvSpPr>
            <a:spLocks noChangeShapeType="1"/>
          </p:cNvSpPr>
          <p:nvPr/>
        </p:nvSpPr>
        <p:spPr bwMode="auto">
          <a:xfrm>
            <a:off x="1905000" y="46482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86" name="Line 24"/>
          <p:cNvSpPr>
            <a:spLocks noChangeShapeType="1"/>
          </p:cNvSpPr>
          <p:nvPr/>
        </p:nvSpPr>
        <p:spPr bwMode="auto">
          <a:xfrm flipV="1">
            <a:off x="3505200" y="1752600"/>
            <a:ext cx="2133600" cy="2590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87" name="Line 25"/>
          <p:cNvSpPr>
            <a:spLocks noChangeShapeType="1"/>
          </p:cNvSpPr>
          <p:nvPr/>
        </p:nvSpPr>
        <p:spPr bwMode="auto">
          <a:xfrm>
            <a:off x="7086600" y="5181600"/>
            <a:ext cx="762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88" name="Line 26"/>
          <p:cNvSpPr>
            <a:spLocks noChangeShapeType="1"/>
          </p:cNvSpPr>
          <p:nvPr/>
        </p:nvSpPr>
        <p:spPr bwMode="auto">
          <a:xfrm flipV="1">
            <a:off x="7848600" y="1828800"/>
            <a:ext cx="0" cy="3352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89" name="Line 27"/>
          <p:cNvSpPr>
            <a:spLocks noChangeShapeType="1"/>
          </p:cNvSpPr>
          <p:nvPr/>
        </p:nvSpPr>
        <p:spPr bwMode="auto">
          <a:xfrm flipH="1">
            <a:off x="7010400" y="1828800"/>
            <a:ext cx="838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90" name="Text Box 28"/>
          <p:cNvSpPr txBox="1">
            <a:spLocks noChangeArrowheads="1"/>
          </p:cNvSpPr>
          <p:nvPr/>
        </p:nvSpPr>
        <p:spPr bwMode="auto">
          <a:xfrm>
            <a:off x="5791200" y="32766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Autres programmes</a:t>
            </a:r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15391" name="Text Box 29"/>
          <p:cNvSpPr txBox="1">
            <a:spLocks noChangeArrowheads="1"/>
          </p:cNvSpPr>
          <p:nvPr/>
        </p:nvSpPr>
        <p:spPr bwMode="auto">
          <a:xfrm>
            <a:off x="3627438" y="1754188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Alloc. de mém.</a:t>
            </a:r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15392" name="Text Box 30"/>
          <p:cNvSpPr txBox="1">
            <a:spLocks noChangeArrowheads="1"/>
          </p:cNvSpPr>
          <p:nvPr/>
        </p:nvSpPr>
        <p:spPr bwMode="auto">
          <a:xfrm>
            <a:off x="1371600" y="15160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0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1066800" y="5486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500</a:t>
            </a:r>
            <a:r>
              <a:rPr lang="fr-CA" altLang="en-US" sz="1600">
                <a:latin typeface="Times New Roman" pitchFamily="18" charset="0"/>
              </a:rPr>
              <a:t>K</a:t>
            </a:r>
            <a:endParaRPr lang="fr-CA" altLang="en-US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5038" y="1762125"/>
              <a:ext cx="79375" cy="42863"/>
            </p14:xfrm>
          </p:contentPart>
        </mc:Choice>
        <mc:Fallback>
          <p:pic>
            <p:nvPicPr>
              <p:cNvPr id="102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5657" y="1752760"/>
                <a:ext cx="98136" cy="615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BD2BA-0334-4166-B228-1F1BBCC9CE52}" type="slidenum">
              <a:rPr lang="fr-CA"/>
              <a:pPr>
                <a:defRPr/>
              </a:pPr>
              <a:t>14</a:t>
            </a:fld>
            <a:endParaRPr lang="fr-CA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11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Liaison et chargement</a:t>
            </a:r>
            <a:b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fr-CA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 fig. plus complète dans livre</a:t>
            </a:r>
            <a:endParaRPr kumimoji="1" lang="fr-CA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2286000" y="4038600"/>
            <a:ext cx="1219200" cy="1371600"/>
          </a:xfrm>
          <a:prstGeom prst="ellipse">
            <a:avLst/>
          </a:prstGeom>
          <a:solidFill>
            <a:schemeClr val="accent1"/>
          </a:solidFill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Progr.</a:t>
            </a:r>
          </a:p>
          <a:p>
            <a:pPr algn="ctr"/>
            <a:r>
              <a:rPr lang="fr-CA" altLang="en-US" sz="1800" b="1">
                <a:latin typeface="Times New Roman" pitchFamily="18" charset="0"/>
              </a:rPr>
              <a:t>exécutable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2133600" y="1828800"/>
            <a:ext cx="1371600" cy="10668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Compilateur</a:t>
            </a:r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4267200" y="1752600"/>
            <a:ext cx="1219200" cy="1371600"/>
          </a:xfrm>
          <a:prstGeom prst="ellipse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Modules </a:t>
            </a:r>
          </a:p>
          <a:p>
            <a:pPr algn="ctr"/>
            <a:r>
              <a:rPr lang="fr-CA" altLang="en-US" sz="1800" b="1">
                <a:latin typeface="Times New Roman" pitchFamily="18" charset="0"/>
              </a:rPr>
              <a:t>Objet</a:t>
            </a:r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6553200" y="1828800"/>
            <a:ext cx="1371600" cy="10668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Éditeur </a:t>
            </a:r>
          </a:p>
          <a:p>
            <a:pPr algn="ctr"/>
            <a:r>
              <a:rPr lang="fr-CA" altLang="en-US" sz="1800" b="1">
                <a:latin typeface="Times New Roman" pitchFamily="18" charset="0"/>
              </a:rPr>
              <a:t>de liens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6705600" y="3962400"/>
            <a:ext cx="1219200" cy="1371600"/>
          </a:xfrm>
          <a:prstGeom prst="ellipse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Modules</a:t>
            </a:r>
          </a:p>
          <a:p>
            <a:pPr algn="ctr"/>
            <a:r>
              <a:rPr lang="fr-CA" altLang="en-US" sz="1800" b="1">
                <a:latin typeface="Times New Roman" pitchFamily="18" charset="0"/>
              </a:rPr>
              <a:t>Liés</a:t>
            </a: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4267200" y="4191000"/>
            <a:ext cx="1371600" cy="10668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Chargeur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6629400" y="152400"/>
            <a:ext cx="1219200" cy="1371600"/>
          </a:xfrm>
          <a:prstGeom prst="ellipse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Autres </a:t>
            </a:r>
          </a:p>
          <a:p>
            <a:pPr algn="ctr"/>
            <a:r>
              <a:rPr lang="fr-CA" altLang="en-US" sz="1800" b="1">
                <a:latin typeface="Times New Roman" pitchFamily="18" charset="0"/>
              </a:rPr>
              <a:t>Mods</a:t>
            </a:r>
          </a:p>
          <a:p>
            <a:pPr algn="ctr"/>
            <a:r>
              <a:rPr lang="fr-CA" altLang="en-US" sz="1800" b="1">
                <a:latin typeface="Times New Roman" pitchFamily="18" charset="0"/>
              </a:rPr>
              <a:t>(librairie)</a:t>
            </a:r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>
            <a:off x="1524000" y="2362200"/>
            <a:ext cx="609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>
            <a:off x="3505200" y="2362200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8" name="Line 12"/>
          <p:cNvSpPr>
            <a:spLocks noChangeShapeType="1"/>
          </p:cNvSpPr>
          <p:nvPr/>
        </p:nvSpPr>
        <p:spPr bwMode="auto">
          <a:xfrm>
            <a:off x="5486400" y="2362200"/>
            <a:ext cx="1066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9" name="Line 13"/>
          <p:cNvSpPr>
            <a:spLocks noChangeShapeType="1"/>
          </p:cNvSpPr>
          <p:nvPr/>
        </p:nvSpPr>
        <p:spPr bwMode="auto">
          <a:xfrm>
            <a:off x="7239000" y="1524000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>
            <a:off x="7239000" y="28956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flipH="1">
            <a:off x="5638800" y="4648200"/>
            <a:ext cx="1066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 flipH="1">
            <a:off x="3505200" y="4724400"/>
            <a:ext cx="762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403" name="Text Box 17"/>
          <p:cNvSpPr txBox="1">
            <a:spLocks noChangeArrowheads="1"/>
          </p:cNvSpPr>
          <p:nvPr/>
        </p:nvSpPr>
        <p:spPr bwMode="auto">
          <a:xfrm>
            <a:off x="1006475" y="5802313"/>
            <a:ext cx="703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2000" b="1"/>
              <a:t>NB: on fait l`hypothèse que tous les modules soient connus au début</a:t>
            </a:r>
          </a:p>
          <a:p>
            <a:pPr algn="ctr"/>
            <a:r>
              <a:rPr lang="fr-CA" altLang="en-US" sz="2000" b="1"/>
              <a:t>Souvent, ce n’est pas le cas </a:t>
            </a:r>
            <a:r>
              <a:rPr lang="fr-CA" altLang="en-US" sz="2000" b="1">
                <a:sym typeface="Wingdings" pitchFamily="2" charset="2"/>
              </a:rPr>
              <a:t></a:t>
            </a:r>
            <a:r>
              <a:rPr lang="fr-CA" altLang="en-US" sz="2000" b="1">
                <a:sym typeface="Symbol" pitchFamily="18" charset="2"/>
              </a:rPr>
              <a:t> chargement dynamique</a:t>
            </a:r>
            <a:r>
              <a:rPr lang="fr-CA" altLang="en-US" sz="2000" b="1"/>
              <a:t> </a:t>
            </a:r>
          </a:p>
        </p:txBody>
      </p:sp>
      <p:sp>
        <p:nvSpPr>
          <p:cNvPr id="16404" name="Oval 18"/>
          <p:cNvSpPr>
            <a:spLocks noChangeArrowheads="1"/>
          </p:cNvSpPr>
          <p:nvPr/>
        </p:nvSpPr>
        <p:spPr bwMode="auto">
          <a:xfrm>
            <a:off x="457200" y="1828800"/>
            <a:ext cx="1219200" cy="1371600"/>
          </a:xfrm>
          <a:prstGeom prst="ellipse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sz="1800" b="1">
                <a:latin typeface="Times New Roman" pitchFamily="18" charset="0"/>
              </a:rPr>
              <a:t>Progr.</a:t>
            </a:r>
          </a:p>
          <a:p>
            <a:pPr algn="ctr"/>
            <a:r>
              <a:rPr lang="fr-CA" altLang="en-US" sz="1800" b="1">
                <a:latin typeface="Times New Roman" pitchFamily="18" charset="0"/>
              </a:rPr>
              <a:t>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FB7F-0AD5-487A-AEAA-661901A74AFA}" type="slidenum">
              <a:rPr lang="fr-CA"/>
              <a:pPr>
                <a:defRPr/>
              </a:pPr>
              <a:t>15</a:t>
            </a:fld>
            <a:endParaRPr lang="fr-CA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Chargement et liaison dynamique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en-US" sz="2000" smtClean="0"/>
              <a:t>Un processus exécutant peut avoir besoin de différents modules du programme en différents moments</a:t>
            </a:r>
          </a:p>
          <a:p>
            <a:pPr>
              <a:lnSpc>
                <a:spcPct val="90000"/>
              </a:lnSpc>
            </a:pPr>
            <a:r>
              <a:rPr lang="fr-CA" altLang="en-US" sz="2000" smtClean="0"/>
              <a:t>Le chargement statique peut donc être inefficace</a:t>
            </a:r>
          </a:p>
          <a:p>
            <a:pPr>
              <a:lnSpc>
                <a:spcPct val="90000"/>
              </a:lnSpc>
            </a:pPr>
            <a:r>
              <a:rPr lang="fr-CA" altLang="en-US" sz="2000" smtClean="0"/>
              <a:t>Il est mieux de charger les modules sur demande = dynamique</a:t>
            </a:r>
          </a:p>
          <a:p>
            <a:pPr lvl="1">
              <a:lnSpc>
                <a:spcPct val="90000"/>
              </a:lnSpc>
            </a:pPr>
            <a:r>
              <a:rPr lang="fr-CA" altLang="en-US" sz="1800" smtClean="0"/>
              <a:t>dll, dynamically linked libraries</a:t>
            </a:r>
            <a:endParaRPr lang="fr-CA" altLang="en-US" sz="2000" smtClean="0"/>
          </a:p>
          <a:p>
            <a:pPr>
              <a:lnSpc>
                <a:spcPct val="90000"/>
              </a:lnSpc>
            </a:pPr>
            <a:r>
              <a:rPr lang="fr-CA" altLang="en-US" sz="2000" smtClean="0"/>
              <a:t>Dans un programme qui peut avoir besoin de charger des modules dynamiquement, au début ces derniers sont représentés par des </a:t>
            </a:r>
            <a:r>
              <a:rPr lang="fr-CA" altLang="en-US" sz="2000" i="1" smtClean="0"/>
              <a:t>stubs </a:t>
            </a:r>
            <a:r>
              <a:rPr lang="fr-CA" altLang="en-US" sz="2000" smtClean="0"/>
              <a:t>qui indiquent comment arriver au modules (p.ex. où il se trouve: disque, www, autre...)</a:t>
            </a:r>
          </a:p>
          <a:p>
            <a:pPr>
              <a:lnSpc>
                <a:spcPct val="90000"/>
              </a:lnSpc>
            </a:pPr>
            <a:r>
              <a:rPr lang="fr-CA" altLang="en-US" sz="2000" smtClean="0"/>
              <a:t>À sa 1ère exéc. le stub cause le chargement du module en mémoire et sa </a:t>
            </a:r>
            <a:r>
              <a:rPr lang="fr-CA" altLang="en-US" sz="2000" smtClean="0">
                <a:solidFill>
                  <a:srgbClr val="800000"/>
                </a:solidFill>
              </a:rPr>
              <a:t>liaison</a:t>
            </a:r>
            <a:r>
              <a:rPr lang="fr-CA" altLang="en-US" sz="2000" smtClean="0"/>
              <a:t> avec le reste du programme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liaison dynamique</a:t>
            </a:r>
          </a:p>
          <a:p>
            <a:pPr>
              <a:lnSpc>
                <a:spcPct val="90000"/>
              </a:lnSpc>
            </a:pPr>
            <a:r>
              <a:rPr lang="fr-CA" altLang="en-US" sz="2000" smtClean="0"/>
              <a:t>Les invocations successives du module ne doivent pas passer à travers ça, on saura l’adresse en mémoire</a:t>
            </a:r>
          </a:p>
          <a:p>
            <a:pPr>
              <a:lnSpc>
                <a:spcPct val="90000"/>
              </a:lnSpc>
            </a:pPr>
            <a:endParaRPr lang="fr-CA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B626C-4EE9-468A-B73D-BE03165E0582}" type="slidenum">
              <a:rPr lang="fr-CA"/>
              <a:pPr>
                <a:defRPr/>
              </a:pPr>
              <a:t>16</a:t>
            </a:fld>
            <a:endParaRPr lang="fr-CA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Traduction d’adresses logique </a:t>
            </a:r>
            <a:r>
              <a:rPr lang="fr-CA" sz="2800" smtClean="0">
                <a:sym typeface="Wingdings" pitchFamily="2" charset="2"/>
              </a:rPr>
              <a:t></a:t>
            </a:r>
            <a:r>
              <a:rPr lang="fr-CA" sz="2800" b="0" smtClean="0">
                <a:sym typeface="Symbol" pitchFamily="18" charset="2"/>
              </a:rPr>
              <a:t> </a:t>
            </a:r>
            <a:r>
              <a:rPr lang="fr-CA" smtClean="0">
                <a:sym typeface="Symbol" pitchFamily="18" charset="2"/>
              </a:rPr>
              <a:t>physique</a:t>
            </a:r>
            <a:r>
              <a:rPr lang="fr-CA" smtClean="0"/>
              <a:t>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000" smtClean="0"/>
              <a:t>Dans les premiers systèmes, un programme était toujours lu aux mêmes adresses de mémoire</a:t>
            </a:r>
          </a:p>
          <a:p>
            <a:r>
              <a:rPr lang="fr-CA" altLang="en-US" sz="2000" smtClean="0"/>
              <a:t>La multiprogrammation et l’allocation dynamique ont engendré le besoin de lire un programme dans positions différentes </a:t>
            </a:r>
          </a:p>
          <a:p>
            <a:r>
              <a:rPr lang="fr-CA" altLang="en-US" sz="2000" smtClean="0"/>
              <a:t>Au début, ceci était fait par le chargeur (loader) qui changeait les adresses avant de lancer l ’exécution</a:t>
            </a:r>
          </a:p>
          <a:p>
            <a:r>
              <a:rPr lang="fr-CA" altLang="en-US" sz="2000" smtClean="0"/>
              <a:t>Aujourd’hui, ceci est fait par le MMU au fur et à mesure que le progr. est exécuté</a:t>
            </a:r>
          </a:p>
          <a:p>
            <a:r>
              <a:rPr lang="fr-CA" altLang="en-US" sz="2000" smtClean="0"/>
              <a:t>Ceci ne cause pas d’hausse de temps d ’exécution, car le MMU agit en parallèle avec autres fonctions d ’UCT</a:t>
            </a:r>
          </a:p>
          <a:p>
            <a:pPr lvl="1"/>
            <a:r>
              <a:rPr lang="fr-CA" altLang="en-US" sz="2000" smtClean="0"/>
              <a:t>P.ex. l ’MMU peut préparer l ’adresse d ’une instruction en même temps que l ’UCT exécute l ’instruction précédente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62267-762C-4ABD-AAD2-F2CAD6DD928B}" type="slidenum">
              <a:rPr lang="fr-CA"/>
              <a:pPr>
                <a:defRPr/>
              </a:pPr>
              <a:t>17</a:t>
            </a:fld>
            <a:endParaRPr lang="fr-CA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Permutation de programmes (swapping)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6753225" cy="4765675"/>
          </a:xfrm>
        </p:spPr>
        <p:txBody>
          <a:bodyPr/>
          <a:lstStyle/>
          <a:p>
            <a:r>
              <a:rPr lang="fr-CA" altLang="en-US" sz="2400" smtClean="0"/>
              <a:t>Un programme, ou une partie de programme, peut être temporairement enlevé de mémoire pour permettre l’exécution d’autres programmes (chap. 4)</a:t>
            </a:r>
          </a:p>
          <a:p>
            <a:pPr lvl="1"/>
            <a:r>
              <a:rPr lang="fr-CA" altLang="en-US" sz="2200" smtClean="0"/>
              <a:t>il est mis dans mémoire secondaire, normal. disque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43515" r="24548" b="41199"/>
          <a:stretch>
            <a:fillRect/>
          </a:stretch>
        </p:blipFill>
        <p:spPr>
          <a:xfrm>
            <a:off x="1619250" y="3644900"/>
            <a:ext cx="6121400" cy="2416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CD97E-2E7C-4EAC-B0D9-F1C05515BB97}" type="slidenum">
              <a:rPr lang="fr-CA"/>
              <a:pPr>
                <a:defRPr/>
              </a:pPr>
              <a:t>18</a:t>
            </a:fld>
            <a:endParaRPr lang="fr-C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Permutation de programmes (swapping)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3653" r="650" b="3856"/>
          <a:stretch>
            <a:fillRect/>
          </a:stretch>
        </p:blipFill>
        <p:spPr bwMode="auto">
          <a:xfrm>
            <a:off x="1600200" y="1600200"/>
            <a:ext cx="61912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609600" y="5791200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fr-CA" alt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25752-360A-43BE-8591-C070BB54F9E0}" type="slidenum">
              <a:rPr lang="fr-CA"/>
              <a:pPr>
                <a:defRPr/>
              </a:pPr>
              <a:t>19</a:t>
            </a:fld>
            <a:endParaRPr lang="fr-CA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Affectation contiguë de mémoire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Nous avons plusieurs programmes à exécuter</a:t>
            </a:r>
          </a:p>
          <a:p>
            <a:r>
              <a:rPr lang="fr-CA" altLang="en-US" sz="2400" smtClean="0"/>
              <a:t>Nous pouvons les charger en mémoire les uns après les autres</a:t>
            </a:r>
          </a:p>
          <a:p>
            <a:pPr lvl="1"/>
            <a:r>
              <a:rPr lang="fr-CA" altLang="en-US" sz="2200" smtClean="0"/>
              <a:t>le lieu où un programme est lu n’est connu que au moment du chargement</a:t>
            </a:r>
          </a:p>
          <a:p>
            <a:r>
              <a:rPr lang="fr-CA" altLang="en-US" sz="2400" smtClean="0"/>
              <a:t>Besoins de matériel: registres translation et registres bornes</a:t>
            </a:r>
          </a:p>
          <a:p>
            <a:pPr lvl="1"/>
            <a:endParaRPr lang="fr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3B223-0DE3-4C71-9255-891079E42D7F}" type="slidenum">
              <a:rPr lang="fr-CA"/>
              <a:pPr>
                <a:defRPr/>
              </a:pPr>
              <a:t>2</a:t>
            </a:fld>
            <a:endParaRPr lang="fr-CA"/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905000" y="2590800"/>
            <a:ext cx="3962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fr-CA" altLang="en-US"/>
              <a:t>Dans ce module nous verrons que, pour optimiser l’utilisation de la mémoire, les programmes sont éparpillés en mémoire selon des méthodes différentes: </a:t>
            </a:r>
          </a:p>
          <a:p>
            <a:pPr algn="l"/>
            <a:r>
              <a:rPr lang="fr-CA" altLang="en-US"/>
              <a:t>Pagination,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4727-18B0-4A2A-B526-E3C71E2DD290}" type="slidenum">
              <a:rPr lang="fr-CA"/>
              <a:pPr>
                <a:defRPr/>
              </a:pPr>
              <a:t>20</a:t>
            </a:fld>
            <a:endParaRPr lang="fr-CA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Affectation contiguë de mémoire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3429000" y="990600"/>
            <a:ext cx="2590800" cy="45720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22534" name="Line 4"/>
          <p:cNvSpPr>
            <a:spLocks noChangeShapeType="1"/>
          </p:cNvSpPr>
          <p:nvPr/>
        </p:nvSpPr>
        <p:spPr bwMode="auto">
          <a:xfrm>
            <a:off x="3429000" y="2286000"/>
            <a:ext cx="25908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535" name="Line 5"/>
          <p:cNvSpPr>
            <a:spLocks noChangeShapeType="1"/>
          </p:cNvSpPr>
          <p:nvPr/>
        </p:nvSpPr>
        <p:spPr bwMode="auto">
          <a:xfrm>
            <a:off x="3352800" y="3429000"/>
            <a:ext cx="2438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536" name="Line 6"/>
          <p:cNvSpPr>
            <a:spLocks noChangeShapeType="1"/>
          </p:cNvSpPr>
          <p:nvPr/>
        </p:nvSpPr>
        <p:spPr bwMode="auto">
          <a:xfrm>
            <a:off x="3429000" y="4038600"/>
            <a:ext cx="2590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537" name="Line 7"/>
          <p:cNvSpPr>
            <a:spLocks noChangeShapeType="1"/>
          </p:cNvSpPr>
          <p:nvPr/>
        </p:nvSpPr>
        <p:spPr bwMode="auto">
          <a:xfrm>
            <a:off x="3455988" y="4953000"/>
            <a:ext cx="2514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4191000" y="160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>
                <a:solidFill>
                  <a:srgbClr val="800000"/>
                </a:solidFill>
                <a:latin typeface="Times New Roman" pitchFamily="18" charset="0"/>
              </a:rPr>
              <a:t>SE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3810000" y="2590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>
                <a:solidFill>
                  <a:srgbClr val="800000"/>
                </a:solidFill>
                <a:latin typeface="Times New Roman" pitchFamily="18" charset="0"/>
              </a:rPr>
              <a:t>progr. 1</a:t>
            </a: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37338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>
                <a:solidFill>
                  <a:srgbClr val="800000"/>
                </a:solidFill>
                <a:latin typeface="Times New Roman" pitchFamily="18" charset="0"/>
              </a:rPr>
              <a:t>progr. 2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3810000" y="502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>
                <a:solidFill>
                  <a:srgbClr val="800000"/>
                </a:solidFill>
                <a:latin typeface="Times New Roman" pitchFamily="18" charset="0"/>
              </a:rPr>
              <a:t>progr. 3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657600" y="4267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>
                <a:solidFill>
                  <a:srgbClr val="800000"/>
                </a:solidFill>
                <a:latin typeface="Times New Roman" pitchFamily="18" charset="0"/>
              </a:rPr>
              <a:t>disponible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1143000" y="5715000"/>
            <a:ext cx="662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/>
              <a:t>Nous avons ici 4 </a:t>
            </a:r>
            <a:r>
              <a:rPr lang="fr-CA" altLang="en-US">
                <a:solidFill>
                  <a:srgbClr val="800000"/>
                </a:solidFill>
              </a:rPr>
              <a:t>partitions</a:t>
            </a:r>
            <a:r>
              <a:rPr lang="fr-CA" altLang="en-US"/>
              <a:t> pour des programmes - chacun est lu dans une seule zone de mémoire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49136-318F-4B25-BF61-E4770428F17E}" type="slidenum">
              <a:rPr lang="fr-CA"/>
              <a:pPr>
                <a:defRPr/>
              </a:pPr>
              <a:t>21</a:t>
            </a:fld>
            <a:endParaRPr lang="fr-CA"/>
          </a:p>
        </p:txBody>
      </p:sp>
      <p:graphicFrame>
        <p:nvGraphicFramePr>
          <p:cNvPr id="23556" name="Object 1024"/>
          <p:cNvGraphicFramePr>
            <a:graphicFrameLocks noChangeAspect="1"/>
          </p:cNvGraphicFramePr>
          <p:nvPr>
            <p:ph idx="1"/>
          </p:nvPr>
        </p:nvGraphicFramePr>
        <p:xfrm>
          <a:off x="2555875" y="836613"/>
          <a:ext cx="5867400" cy="550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Artwork" r:id="rId3" imgW="5582429" imgH="5238095" progId="Adobe.Illustrator.7">
                  <p:embed/>
                </p:oleObj>
              </mc:Choice>
              <mc:Fallback>
                <p:oleObj name="Artwork" r:id="rId3" imgW="5582429" imgH="5238095" progId="Adobe.Illustrator.7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836613"/>
                        <a:ext cx="5867400" cy="550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392613" cy="1439863"/>
          </a:xfrm>
        </p:spPr>
        <p:txBody>
          <a:bodyPr/>
          <a:lstStyle/>
          <a:p>
            <a:pPr>
              <a:defRPr/>
            </a:pPr>
            <a:r>
              <a:rPr lang="fr-CA" smtClean="0"/>
              <a:t>Registres bornes et translation dans MMU 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250825" y="2781300"/>
            <a:ext cx="2133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CA" altLang="en-US" sz="2000"/>
              <a:t>adresse de base de la partition où le progr. en éxec. se trouve</a:t>
            </a:r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 flipH="1" flipV="1">
            <a:off x="3492500" y="3789363"/>
            <a:ext cx="503238" cy="170497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2843213" y="544512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 sz="2000"/>
              <a:t>adresse limite de la partition où le progr. en éxec. se trouve</a:t>
            </a:r>
          </a:p>
        </p:txBody>
      </p:sp>
      <p:sp>
        <p:nvSpPr>
          <p:cNvPr id="23561" name="Line 7"/>
          <p:cNvSpPr>
            <a:spLocks noChangeShapeType="1"/>
          </p:cNvSpPr>
          <p:nvPr/>
        </p:nvSpPr>
        <p:spPr bwMode="auto">
          <a:xfrm flipV="1">
            <a:off x="1403350" y="1981200"/>
            <a:ext cx="1187450" cy="584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5795963" y="47625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CA" altLang="en-US" sz="2000"/>
              <a:t>adresse 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ED40-4B08-4247-829B-721E0ECAFBB4}" type="slidenum">
              <a:rPr lang="fr-CA"/>
              <a:pPr>
                <a:defRPr/>
              </a:pPr>
              <a:t>22</a:t>
            </a:fld>
            <a:endParaRPr lang="fr-CA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20837" r="443" b="21426"/>
          <a:stretch>
            <a:fillRect/>
          </a:stretch>
        </p:blipFill>
        <p:spPr bwMode="auto">
          <a:xfrm>
            <a:off x="684213" y="2205038"/>
            <a:ext cx="8137525" cy="35560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Registres bornes et translation dans MMU 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25923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CA" altLang="en-US" sz="2000"/>
              <a:t>adresse de base de la partition où le progr. en éxec. se trouve</a:t>
            </a: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 flipH="1" flipV="1">
            <a:off x="6084888" y="2781300"/>
            <a:ext cx="1150937" cy="316865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6372225" y="585152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 sz="2000"/>
              <a:t>adresse limite de la partition où le progr. en éxec. se trouve</a:t>
            </a:r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>
            <a:off x="2051050" y="1844675"/>
            <a:ext cx="792163" cy="6477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900113" y="4221163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CA" altLang="en-US" sz="2000"/>
              <a:t>adresse logique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2DD1F-32ED-48D3-817E-3467689C4EAF}" type="slidenum">
              <a:rPr lang="fr-CA"/>
              <a:pPr>
                <a:defRPr/>
              </a:pPr>
              <a:t>23</a:t>
            </a:fld>
            <a:endParaRPr lang="fr-CA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r-CA" smtClean="0"/>
              <a:t>Fragmentation: mémoire non utilisée</a:t>
            </a:r>
            <a:br>
              <a:rPr lang="fr-CA" smtClean="0"/>
            </a:br>
            <a:endParaRPr lang="fr-CA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mtClean="0"/>
              <a:t>Un problème majeur dans l`affectation contiguë:</a:t>
            </a:r>
          </a:p>
          <a:p>
            <a:pPr lvl="1"/>
            <a:r>
              <a:rPr lang="fr-CA" altLang="en-US" smtClean="0"/>
              <a:t>Il y a assez d ’espace pour exécuter un programme, mais il est fragmenté de façon non contiguë</a:t>
            </a:r>
          </a:p>
          <a:p>
            <a:pPr lvl="2"/>
            <a:r>
              <a:rPr lang="fr-CA" altLang="en-US" smtClean="0">
                <a:solidFill>
                  <a:schemeClr val="hlink"/>
                </a:solidFill>
              </a:rPr>
              <a:t>externe</a:t>
            </a:r>
            <a:r>
              <a:rPr lang="fr-CA" altLang="en-US" smtClean="0"/>
              <a:t>: l`espace inutilisé est </a:t>
            </a:r>
            <a:r>
              <a:rPr lang="fr-CA" altLang="en-US" smtClean="0">
                <a:solidFill>
                  <a:srgbClr val="800000"/>
                </a:solidFill>
              </a:rPr>
              <a:t>entre</a:t>
            </a:r>
            <a:r>
              <a:rPr lang="fr-CA" altLang="en-US" smtClean="0"/>
              <a:t> partitions</a:t>
            </a:r>
          </a:p>
          <a:p>
            <a:pPr lvl="2"/>
            <a:r>
              <a:rPr lang="fr-CA" altLang="en-US" smtClean="0">
                <a:solidFill>
                  <a:schemeClr val="hlink"/>
                </a:solidFill>
              </a:rPr>
              <a:t>interne</a:t>
            </a:r>
            <a:r>
              <a:rPr lang="fr-CA" altLang="en-US" smtClean="0"/>
              <a:t>: l ’espace inutilisé est </a:t>
            </a:r>
            <a:r>
              <a:rPr lang="fr-CA" altLang="en-US" smtClean="0">
                <a:solidFill>
                  <a:srgbClr val="800000"/>
                </a:solidFill>
              </a:rPr>
              <a:t>dans</a:t>
            </a:r>
            <a:r>
              <a:rPr lang="fr-CA" altLang="en-US" smtClean="0"/>
              <a:t> les partitions</a:t>
            </a:r>
          </a:p>
          <a:p>
            <a:endParaRPr lang="fr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85C35-E59F-4EA8-BF57-FC4B600E17CE}" type="slidenum">
              <a:rPr lang="fr-CA"/>
              <a:pPr>
                <a:defRPr/>
              </a:pPr>
              <a:t>24</a:t>
            </a:fld>
            <a:endParaRPr lang="fr-CA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152400"/>
            <a:ext cx="3846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Partitions fixes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04800" y="1600200"/>
            <a:ext cx="388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Mémoire principale subdivisée en régions distinctes: </a:t>
            </a:r>
            <a:r>
              <a:rPr kumimoji="1" lang="fr-CA" altLang="en-US" b="1">
                <a:solidFill>
                  <a:schemeClr val="hlink"/>
                </a:solidFill>
                <a:latin typeface="Arial" charset="0"/>
              </a:rPr>
              <a:t>partitions</a:t>
            </a:r>
            <a:endParaRPr kumimoji="1" lang="fr-CA" altLang="en-US" b="1">
              <a:solidFill>
                <a:srgbClr val="0066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Les partitions sont soit de même taille ou de tailles inégales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N’importe quel progr. peut être affecté à une partition qui soit suffisamment grande </a:t>
            </a:r>
            <a:endParaRPr kumimoji="1" lang="fr-CA" altLang="en-US" b="1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26630" name="Object 5"/>
          <p:cNvGraphicFramePr>
            <a:graphicFrameLocks noChangeAspect="1"/>
          </p:cNvGraphicFramePr>
          <p:nvPr/>
        </p:nvGraphicFramePr>
        <p:xfrm>
          <a:off x="5086350" y="152400"/>
          <a:ext cx="3925888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Artwork" r:id="rId3" imgW="4667902" imgH="7973538" progId="Adobe.Illustrator.7">
                  <p:embed/>
                </p:oleObj>
              </mc:Choice>
              <mc:Fallback>
                <p:oleObj name="Artwork" r:id="rId3" imgW="4667902" imgH="7973538" progId="Adobe.Illustrator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52400"/>
                        <a:ext cx="3925888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098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(Stallings)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2388" y="1836738"/>
              <a:ext cx="3175" cy="4762"/>
            </p14:xfrm>
          </p:contentPart>
        </mc:Choice>
        <mc:Fallback>
          <p:pic>
            <p:nvPicPr>
              <p:cNvPr id="307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3216" y="1827214"/>
                <a:ext cx="21519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5413" y="2530475"/>
              <a:ext cx="4762" cy="17463"/>
            </p14:xfrm>
          </p:contentPart>
        </mc:Choice>
        <mc:Fallback>
          <p:pic>
            <p:nvPicPr>
              <p:cNvPr id="307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5889" y="2521209"/>
                <a:ext cx="23810" cy="359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24156-2630-4FFF-BBA8-FF54DB15B8C3}" type="slidenum">
              <a:rPr lang="fr-CA"/>
              <a:pPr>
                <a:defRPr/>
              </a:pPr>
              <a:t>25</a:t>
            </a:fld>
            <a:endParaRPr lang="fr-CA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Partitions fixes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028700" y="1635125"/>
            <a:ext cx="78867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Simple, mais...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Inefficacité de l’utilisation de la mémoire: tout programme, si petit soit-il, doit occuper une partition entière.  Il y a </a:t>
            </a:r>
            <a:r>
              <a:rPr kumimoji="1" lang="fr-CA" altLang="en-US" sz="2800" b="1">
                <a:solidFill>
                  <a:schemeClr val="hlink"/>
                </a:solidFill>
                <a:latin typeface="Arial" charset="0"/>
              </a:rPr>
              <a:t>fragmentation interne</a:t>
            </a: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.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Les partitions à tailles inégales atténue ces problèmes mais ils y demeurent...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2000" b="1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5264150" y="6056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endParaRPr lang="fr-CA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7613F-3323-4BD8-AC7F-BD7122792031}" type="slidenum">
              <a:rPr lang="fr-CA"/>
              <a:pPr>
                <a:defRPr/>
              </a:pPr>
              <a:t>26</a:t>
            </a:fld>
            <a:endParaRPr lang="fr-CA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66800" y="228600"/>
            <a:ext cx="78851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Partitions dynamiques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914400" y="1295400"/>
            <a:ext cx="800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Partitions en nombre et tailles variables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Chaque processus est alloué exactement la taille de mémoire requise 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Probablement des trous inutilisables se formeront dans la mémoire: c’est la</a:t>
            </a:r>
            <a:r>
              <a:rPr kumimoji="1" lang="fr-CA" altLang="en-US" sz="2800" b="1">
                <a:solidFill>
                  <a:schemeClr val="hlink"/>
                </a:solidFill>
                <a:latin typeface="Arial" charset="0"/>
              </a:rPr>
              <a:t> fragmentation externe</a:t>
            </a:r>
            <a:endParaRPr kumimoji="1" lang="fr-CA" altLang="en-US" sz="2800" b="1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A20B9-A086-409E-8B54-AA3C60C94707}" type="slidenum">
              <a:rPr lang="fr-CA"/>
              <a:pPr>
                <a:defRPr/>
              </a:pPr>
              <a:t>27</a:t>
            </a:fld>
            <a:endParaRPr lang="fr-CA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66800" y="228600"/>
            <a:ext cx="7885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Partitions dynamiques: exemple       </a:t>
            </a:r>
            <a:r>
              <a:rPr kumimoji="1" lang="fr-CA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(Stallings)</a:t>
            </a:r>
            <a:endParaRPr kumimoji="1" lang="fr-CA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914400" y="4800600"/>
            <a:ext cx="80391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(d) Il y a un trou de 64K après avoir chargé 3 processus: pas assez d’espace pour autre processus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Si tous les proc se bloquent </a:t>
            </a:r>
            <a:r>
              <a:rPr kumimoji="1" lang="fr-CA" altLang="en-US" sz="1600" b="1">
                <a:solidFill>
                  <a:srgbClr val="006666"/>
                </a:solidFill>
                <a:latin typeface="Arial" charset="0"/>
              </a:rPr>
              <a:t>(p.ex. attente d’un événement),</a:t>
            </a: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  P2 peut être </a:t>
            </a:r>
            <a:r>
              <a:rPr kumimoji="1" lang="fr-CA" altLang="en-US" sz="2000" b="1">
                <a:solidFill>
                  <a:schemeClr val="hlink"/>
                </a:solidFill>
                <a:latin typeface="Arial" charset="0"/>
              </a:rPr>
              <a:t>permuté</a:t>
            </a: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 et </a:t>
            </a:r>
            <a:r>
              <a:rPr kumimoji="1" lang="fr-CA" altLang="en-US" sz="2000" b="1">
                <a:solidFill>
                  <a:schemeClr val="hlink"/>
                </a:solidFill>
                <a:latin typeface="Arial" charset="0"/>
              </a:rPr>
              <a:t>P4=128K</a:t>
            </a: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 peut être chargé. </a:t>
            </a:r>
          </a:p>
        </p:txBody>
      </p:sp>
      <p:graphicFrame>
        <p:nvGraphicFramePr>
          <p:cNvPr id="29702" name="Object 4"/>
          <p:cNvGraphicFramePr>
            <a:graphicFrameLocks noChangeAspect="1"/>
          </p:cNvGraphicFramePr>
          <p:nvPr/>
        </p:nvGraphicFramePr>
        <p:xfrm>
          <a:off x="1143000" y="1079500"/>
          <a:ext cx="7620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Artwork" r:id="rId3" imgW="5923810" imgH="2800741" progId="Adobe.Illustrator.7">
                  <p:embed/>
                </p:oleObj>
              </mc:Choice>
              <mc:Fallback>
                <p:oleObj name="Artwork" r:id="rId3" imgW="5923810" imgH="2800741" progId="Adobe.Illustrator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79500"/>
                        <a:ext cx="762000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5508625" y="6237288"/>
            <a:ext cx="2951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fr-CA" altLang="en-US" sz="1600" b="1">
                <a:solidFill>
                  <a:srgbClr val="006666"/>
                </a:solidFill>
                <a:latin typeface="Arial" charset="0"/>
              </a:rPr>
              <a:t>Swapped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E1C07-B882-44FA-A51D-44D35F814C3E}" type="slidenum">
              <a:rPr lang="fr-CA"/>
              <a:pPr>
                <a:defRPr/>
              </a:pPr>
              <a:t>28</a:t>
            </a:fld>
            <a:endParaRPr lang="fr-CA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228600"/>
            <a:ext cx="788511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Partitions dynamiques: exemple </a:t>
            </a:r>
            <a:r>
              <a:rPr kumimoji="1" lang="fr-CA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(Stallings)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04800" y="4800600"/>
            <a:ext cx="883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600" b="1">
                <a:solidFill>
                  <a:srgbClr val="006666"/>
                </a:solidFill>
                <a:latin typeface="Arial" charset="0"/>
              </a:rPr>
              <a:t>(e-f) Progr. 2 est suspendu, Progr. 4 est chargé. Un trou de 224-128=96K est créé (</a:t>
            </a:r>
            <a:r>
              <a:rPr kumimoji="1" lang="fr-CA" altLang="en-US" sz="1600" b="1" i="1">
                <a:solidFill>
                  <a:srgbClr val="006666"/>
                </a:solidFill>
                <a:latin typeface="Arial" charset="0"/>
              </a:rPr>
              <a:t>fragmentation externe</a:t>
            </a:r>
            <a:r>
              <a:rPr kumimoji="1" lang="fr-CA" altLang="en-US" sz="1600" b="1">
                <a:solidFill>
                  <a:srgbClr val="006666"/>
                </a:solidFill>
                <a:latin typeface="Arial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600" b="1">
                <a:solidFill>
                  <a:srgbClr val="006666"/>
                </a:solidFill>
                <a:latin typeface="Arial" charset="0"/>
              </a:rPr>
              <a:t>(g-h) P1 se termine ou il est suspendu, P2 est repris à sa place: produisant un autre trou de 320-224=96K...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600" b="1">
                <a:solidFill>
                  <a:srgbClr val="006666"/>
                </a:solidFill>
                <a:latin typeface="Arial" charset="0"/>
              </a:rPr>
              <a:t>Nous avons 3 trous petits et probabl. inutiles. 96+96+64=256K de fragmentation externe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600" b="1">
                <a:solidFill>
                  <a:schemeClr val="hlink"/>
                </a:solidFill>
                <a:latin typeface="Arial" charset="0"/>
              </a:rPr>
              <a:t>COMPRESSION </a:t>
            </a:r>
            <a:r>
              <a:rPr kumimoji="1" lang="fr-CA" altLang="en-US" sz="1600" b="1">
                <a:solidFill>
                  <a:srgbClr val="006666"/>
                </a:solidFill>
                <a:latin typeface="Arial" charset="0"/>
              </a:rPr>
              <a:t>pour en faire un seul trou de 256K</a:t>
            </a:r>
          </a:p>
        </p:txBody>
      </p:sp>
      <p:graphicFrame>
        <p:nvGraphicFramePr>
          <p:cNvPr id="30726" name="Object 4"/>
          <p:cNvGraphicFramePr>
            <a:graphicFrameLocks noChangeAspect="1"/>
          </p:cNvGraphicFramePr>
          <p:nvPr/>
        </p:nvGraphicFramePr>
        <p:xfrm>
          <a:off x="990600" y="914400"/>
          <a:ext cx="7924800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Artwork" r:id="rId3" imgW="5934903" imgH="2800741" progId="Adobe.Illustrator.7">
                  <p:embed/>
                </p:oleObj>
              </mc:Choice>
              <mc:Fallback>
                <p:oleObj name="Artwork" r:id="rId3" imgW="5934903" imgH="2800741" progId="Adobe.Illustrator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924800" cy="396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2063" y="1854200"/>
              <a:ext cx="26987" cy="4763"/>
            </p14:xfrm>
          </p:contentPart>
        </mc:Choice>
        <mc:Fallback>
          <p:pic>
            <p:nvPicPr>
              <p:cNvPr id="51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2708" y="1844674"/>
                <a:ext cx="45698" cy="238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CA11E-8A45-4DC5-AB5E-65A1B6B824A8}" type="slidenum">
              <a:rPr lang="fr-CA"/>
              <a:pPr>
                <a:defRPr/>
              </a:pPr>
              <a:t>29</a:t>
            </a:fld>
            <a:endParaRPr lang="fr-CA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" y="1524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Algorithmes de Placement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304800" y="990600"/>
            <a:ext cx="419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pour décider de l’emplacement du prochain processus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But: </a:t>
            </a:r>
            <a:r>
              <a:rPr kumimoji="1" lang="fr-CA" altLang="en-US" b="1">
                <a:solidFill>
                  <a:schemeClr val="hlink"/>
                </a:solidFill>
                <a:latin typeface="Arial" charset="0"/>
              </a:rPr>
              <a:t>réduire l’utilisation de la compression</a:t>
            </a: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 (prend du temps...)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Choix possibles: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chemeClr val="hlink"/>
                </a:solidFill>
                <a:latin typeface="Arial" charset="0"/>
              </a:rPr>
              <a:t>“Best-fit”</a:t>
            </a: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: choisir le plus petit trou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chemeClr val="hlink"/>
                </a:solidFill>
                <a:latin typeface="Arial" charset="0"/>
              </a:rPr>
              <a:t>“First-fit”</a:t>
            </a: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: choisir 1er trou à partir du début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chemeClr val="hlink"/>
                </a:solidFill>
                <a:latin typeface="Arial" charset="0"/>
              </a:rPr>
              <a:t>“Next-fit”</a:t>
            </a: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: choisir 1er trou à partir du dernier placement</a:t>
            </a:r>
          </a:p>
        </p:txBody>
      </p:sp>
      <p:graphicFrame>
        <p:nvGraphicFramePr>
          <p:cNvPr id="31750" name="Object 0"/>
          <p:cNvGraphicFramePr>
            <a:graphicFrameLocks noChangeAspect="1"/>
          </p:cNvGraphicFramePr>
          <p:nvPr/>
        </p:nvGraphicFramePr>
        <p:xfrm>
          <a:off x="4572000" y="76200"/>
          <a:ext cx="4305300" cy="606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Artwork" r:id="rId3" imgW="5020376" imgH="7066667" progId="Adobe.Illustrator.7">
                  <p:embed/>
                </p:oleObj>
              </mc:Choice>
              <mc:Fallback>
                <p:oleObj name="Artwork" r:id="rId3" imgW="5020376" imgH="7066667" progId="Adobe.Illustrator.7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6200"/>
                        <a:ext cx="4305300" cy="606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6781800" y="6096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(Stallings)</a:t>
            </a:r>
            <a:endParaRPr lang="fr-CA" altLang="en-US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4413" y="1873250"/>
              <a:ext cx="4762" cy="11113"/>
            </p14:xfrm>
          </p:contentPart>
        </mc:Choice>
        <mc:Fallback>
          <p:pic>
            <p:nvPicPr>
              <p:cNvPr id="614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4889" y="1863929"/>
                <a:ext cx="23810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5038" y="1090613"/>
              <a:ext cx="6350" cy="25400"/>
            </p14:xfrm>
          </p:contentPart>
        </mc:Choice>
        <mc:Fallback>
          <p:pic>
            <p:nvPicPr>
              <p:cNvPr id="614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45866" y="1081179"/>
                <a:ext cx="24694" cy="44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4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4518025"/>
              <a:ext cx="125413" cy="107950"/>
            </p14:xfrm>
          </p:contentPart>
        </mc:Choice>
        <mc:Fallback>
          <p:pic>
            <p:nvPicPr>
              <p:cNvPr id="614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59655" y="4508669"/>
                <a:ext cx="144153" cy="1266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ED0A-B845-4178-B2B6-0A5D88679A6D}" type="slidenum">
              <a:rPr lang="fr-CA"/>
              <a:pPr>
                <a:defRPr/>
              </a:pPr>
              <a:t>3</a:t>
            </a:fld>
            <a:endParaRPr lang="fr-CA"/>
          </a:p>
        </p:txBody>
      </p:sp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Gestion de mémoire: objectifs</a:t>
            </a:r>
          </a:p>
        </p:txBody>
      </p:sp>
      <p:sp>
        <p:nvSpPr>
          <p:cNvPr id="512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mtClean="0"/>
              <a:t>Optimisation de l ’utilisation de la mémoire principale = RAM</a:t>
            </a:r>
          </a:p>
          <a:p>
            <a:r>
              <a:rPr lang="fr-CA" altLang="en-US" smtClean="0"/>
              <a:t>Les plus grand nombre possible de processus actifs doit y être gardé, de façon à optimiser le fonctionnement du système en multiprogrammation</a:t>
            </a:r>
          </a:p>
          <a:p>
            <a:pPr lvl="1"/>
            <a:r>
              <a:rPr lang="fr-CA" altLang="en-US" smtClean="0"/>
              <a:t>garder le système le plus occupé possible, surtout l’UCT </a:t>
            </a:r>
          </a:p>
          <a:p>
            <a:pPr lvl="1"/>
            <a:r>
              <a:rPr lang="fr-CA" altLang="en-US" smtClean="0"/>
              <a:t>s’adapter aux besoins de mémoire de l ’usager </a:t>
            </a:r>
          </a:p>
          <a:p>
            <a:pPr lvl="2"/>
            <a:r>
              <a:rPr lang="fr-CA" altLang="en-US" smtClean="0"/>
              <a:t>allocation dynamique au besoin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D2BEC-3C51-4F88-B0F7-35CA055B2A39}" type="slidenum">
              <a:rPr lang="fr-CA"/>
              <a:pPr>
                <a:defRPr/>
              </a:pPr>
              <a:t>30</a:t>
            </a:fld>
            <a:endParaRPr lang="fr-CA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325438"/>
            <a:ext cx="853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Algorithmes de placement: commentaires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1028700" y="1447800"/>
            <a:ext cx="7886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Quel est le meilleur?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critère principal: diminuer la probabilité de situations où un processus ne peut pas être servi, même s ’il y a assez de mémoire... 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La simulation montre qu` il ne vaut pas la peine d ’utiliser les algo les plus complexes... donc </a:t>
            </a:r>
            <a:r>
              <a:rPr kumimoji="1" lang="fr-CA" altLang="en-US" sz="2000" b="1">
                <a:solidFill>
                  <a:schemeClr val="hlink"/>
                </a:solidFill>
                <a:latin typeface="Arial" charset="0"/>
              </a:rPr>
              <a:t>first fit</a:t>
            </a:r>
            <a:endParaRPr kumimoji="1" lang="fr-CA" altLang="en-US" sz="2000" b="1">
              <a:solidFill>
                <a:srgbClr val="0066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“Best-fit”: cherche le plus petit bloc possible: le trou créé est le plus petit possible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la mémoire se remplit de trous trop petits pour contenir un programme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Next-fit”: les allocations se feront souvent à la fin de la mémoire</a:t>
            </a:r>
            <a:r>
              <a:rPr kumimoji="1" lang="fr-CA" altLang="en-US" sz="3000" b="1">
                <a:solidFill>
                  <a:srgbClr val="006666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BA2F4-EBC4-4D30-88DC-60A35354BFEC}" type="slidenum">
              <a:rPr lang="fr-CA"/>
              <a:pPr>
                <a:defRPr/>
              </a:pPr>
              <a:t>31</a:t>
            </a:fld>
            <a:endParaRPr lang="fr-CA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Suspension (v. chap 4)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838200" y="1143000"/>
            <a:ext cx="78867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800" b="1">
                <a:solidFill>
                  <a:srgbClr val="006666"/>
                </a:solidFill>
                <a:latin typeface="Arial" charset="0"/>
              </a:rPr>
              <a:t>Lorsque tous les programmes en mémoire sont bloqués, le SE peut en suspendre un (swap/suspend)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600">
                <a:solidFill>
                  <a:srgbClr val="006666"/>
                </a:solidFill>
                <a:latin typeface="Arial" charset="0"/>
              </a:rPr>
              <a:t>On transfère au disque un des processus bloqués (en le mettant ainsi en état suspended) et le remplacer par un processus prêt à être exécuté </a:t>
            </a:r>
          </a:p>
          <a:p>
            <a:pPr lvl="2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</a:pPr>
            <a:r>
              <a:rPr kumimoji="1" lang="fr-CA" altLang="en-US">
                <a:solidFill>
                  <a:srgbClr val="006666"/>
                </a:solidFill>
                <a:latin typeface="Arial" charset="0"/>
              </a:rPr>
              <a:t>ce dernier processus exécute une transition d’état New ou Suspended à état Ready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fr-CA" altLang="en-US" sz="260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43515" r="24548" b="41199"/>
          <a:stretch>
            <a:fillRect/>
          </a:stretch>
        </p:blipFill>
        <p:spPr bwMode="auto">
          <a:xfrm>
            <a:off x="4140200" y="4883150"/>
            <a:ext cx="4537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5BA08-54BD-4FD8-8F7F-29AF4525900A}" type="slidenum">
              <a:rPr lang="fr-CA"/>
              <a:pPr>
                <a:defRPr/>
              </a:pPr>
              <a:t>32</a:t>
            </a:fld>
            <a:endParaRPr lang="fr-CA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Compression (compaction)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Une solution pour la fragmentation externe</a:t>
            </a:r>
          </a:p>
          <a:p>
            <a:r>
              <a:rPr lang="fr-CA" altLang="en-US" sz="2400" smtClean="0"/>
              <a:t>Les programmes sont déplacés en mémoire de façon à réduire à 1 seul grand trou plusieurs petits trous disponibles</a:t>
            </a:r>
          </a:p>
          <a:p>
            <a:r>
              <a:rPr lang="fr-CA" altLang="en-US" sz="2400" smtClean="0"/>
              <a:t>Effectuée quand un programme qui demande d’être exécuté ne trouve pas une partition assez grande, mais sa taille est plus petite que la fragmentation externe existante</a:t>
            </a:r>
          </a:p>
          <a:p>
            <a:r>
              <a:rPr lang="fr-CA" altLang="en-US" sz="2400" smtClean="0"/>
              <a:t> Désavantages: </a:t>
            </a:r>
          </a:p>
          <a:p>
            <a:pPr lvl="1"/>
            <a:r>
              <a:rPr lang="fr-CA" altLang="en-US" sz="2200" smtClean="0"/>
              <a:t>temps de transfert programmes</a:t>
            </a:r>
          </a:p>
          <a:p>
            <a:pPr lvl="1"/>
            <a:r>
              <a:rPr lang="fr-CA" altLang="en-US" sz="2200" smtClean="0"/>
              <a:t>besoin de rétablir tous les liens entre adresses de différents programmes</a:t>
            </a:r>
          </a:p>
          <a:p>
            <a:pPr lvl="1"/>
            <a:endParaRPr lang="fr-CA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9C387-29B0-42BD-89B7-BC8D843FB8C0}" type="slidenum">
              <a:rPr lang="fr-CA"/>
              <a:pPr>
                <a:defRPr/>
              </a:pPr>
              <a:t>33</a:t>
            </a:fld>
            <a:endParaRPr lang="fr-CA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Allocation non contiguë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en-US" sz="2000" smtClean="0"/>
              <a:t>A fin réduire le besoin de compression, le prochain pas est d`utiliser l’allocation non contiguë</a:t>
            </a:r>
          </a:p>
          <a:p>
            <a:pPr lvl="1">
              <a:lnSpc>
                <a:spcPct val="90000"/>
              </a:lnSpc>
            </a:pPr>
            <a:r>
              <a:rPr lang="fr-CA" altLang="en-US" sz="2000" smtClean="0"/>
              <a:t>diviser un programme en morceaux et permettre l`allocation séparée de chaque morceau</a:t>
            </a:r>
          </a:p>
          <a:p>
            <a:pPr lvl="1">
              <a:lnSpc>
                <a:spcPct val="90000"/>
              </a:lnSpc>
            </a:pPr>
            <a:r>
              <a:rPr lang="fr-CA" altLang="en-US" sz="2000" smtClean="0"/>
              <a:t>les morceaux sont beaucoup plus petits que le programme entier et donc permettent une utilisation plus efficace de la mémoire</a:t>
            </a:r>
          </a:p>
          <a:p>
            <a:pPr lvl="2">
              <a:lnSpc>
                <a:spcPct val="90000"/>
              </a:lnSpc>
            </a:pPr>
            <a:r>
              <a:rPr lang="fr-CA" altLang="en-US" sz="1800" smtClean="0"/>
              <a:t>les petits trous peuvent être utilisés plus facilement</a:t>
            </a:r>
          </a:p>
          <a:p>
            <a:pPr>
              <a:lnSpc>
                <a:spcPct val="90000"/>
              </a:lnSpc>
            </a:pPr>
            <a:r>
              <a:rPr lang="fr-CA" altLang="en-US" sz="2000" smtClean="0"/>
              <a:t>Il y a deux techniques de base pour faire ceci: la pagination et la segmentation</a:t>
            </a:r>
          </a:p>
          <a:p>
            <a:pPr lvl="1">
              <a:lnSpc>
                <a:spcPct val="90000"/>
              </a:lnSpc>
            </a:pPr>
            <a:r>
              <a:rPr lang="fr-CA" altLang="en-US" sz="2000" smtClean="0"/>
              <a:t>la segmentation utilise des parties de programme qui ont une valeur logique (des modules)</a:t>
            </a:r>
          </a:p>
          <a:p>
            <a:pPr lvl="1">
              <a:lnSpc>
                <a:spcPct val="90000"/>
              </a:lnSpc>
            </a:pPr>
            <a:r>
              <a:rPr lang="fr-CA" altLang="en-US" sz="2000" smtClean="0"/>
              <a:t>la pagination utilise des parties de programme arbitraires (morcellement du programmes en pages de longueur fixe).</a:t>
            </a:r>
          </a:p>
          <a:p>
            <a:pPr lvl="1">
              <a:lnSpc>
                <a:spcPct val="90000"/>
              </a:lnSpc>
            </a:pPr>
            <a:r>
              <a:rPr lang="fr-CA" altLang="en-US" sz="2000" smtClean="0"/>
              <a:t>elles peuvent être combinées</a:t>
            </a:r>
          </a:p>
          <a:p>
            <a:pPr>
              <a:lnSpc>
                <a:spcPct val="90000"/>
              </a:lnSpc>
            </a:pPr>
            <a:r>
              <a:rPr lang="fr-CA" altLang="en-US" sz="2000" smtClean="0"/>
              <a:t>Je trouve que la segmentation est plus naturelle, donc je commence par celle-ci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A993F-1454-4541-A642-E5E60829AFE3}" type="slidenum">
              <a:rPr lang="fr-CA"/>
              <a:pPr>
                <a:defRPr/>
              </a:pPr>
              <a:t>34</a:t>
            </a:fld>
            <a:endParaRPr lang="fr-CA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2800" smtClean="0"/>
              <a:t>Les segments sont des parties logiques du progr.</a:t>
            </a:r>
            <a:endParaRPr lang="fr-CA" smtClean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133600" y="2057400"/>
            <a:ext cx="1905000" cy="15240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1676400" y="2057400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2000" b="1">
                <a:latin typeface="Times New Roman" pitchFamily="18" charset="0"/>
              </a:rPr>
              <a:t>A</a:t>
            </a:r>
            <a:endParaRPr lang="en-US" altLang="en-US" sz="1200" b="1">
              <a:latin typeface="Times New Roman" pitchFamily="18" charset="0"/>
            </a:endParaRP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2362200" y="4648200"/>
            <a:ext cx="1905000" cy="12192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5867400" y="4876800"/>
            <a:ext cx="1905000" cy="12192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endParaRPr lang="fr-CA" altLang="en-US" sz="1200" b="1">
              <a:latin typeface="Times New Roman" pitchFamily="18" charset="0"/>
            </a:endParaRP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5791200" y="2438400"/>
            <a:ext cx="1905000" cy="15240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233988" y="230028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2000" b="1">
                <a:latin typeface="Times New Roman" pitchFamily="18" charset="0"/>
              </a:rPr>
              <a:t>B</a:t>
            </a:r>
            <a:endParaRPr lang="en-US" altLang="en-US" sz="1200" b="1">
              <a:latin typeface="Times New Roman" pitchFamily="18" charset="0"/>
            </a:endParaRP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1884363" y="46101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 b="1">
                <a:latin typeface="Times New Roman" pitchFamily="18" charset="0"/>
              </a:rPr>
              <a:t>C</a:t>
            </a:r>
            <a:endParaRPr lang="en-US" altLang="en-US" sz="1200" b="1">
              <a:latin typeface="Times New Roman" pitchFamily="18" charset="0"/>
            </a:endParaRPr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5389563" y="47625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 b="1">
                <a:latin typeface="Times New Roman" pitchFamily="18" charset="0"/>
              </a:rPr>
              <a:t>D</a:t>
            </a:r>
            <a:endParaRPr lang="en-US" altLang="en-US" sz="1200" b="1">
              <a:latin typeface="Times New Roman" pitchFamily="18" charset="0"/>
            </a:endParaRP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1219200" y="2438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 b="1">
                <a:latin typeface="Times New Roman" pitchFamily="18" charset="0"/>
              </a:rPr>
              <a:t>Progr.</a:t>
            </a:r>
          </a:p>
          <a:p>
            <a:pPr algn="ctr"/>
            <a:r>
              <a:rPr lang="en-US" altLang="en-US" sz="1800" b="1">
                <a:latin typeface="Times New Roman" pitchFamily="18" charset="0"/>
              </a:rPr>
              <a:t>Princ.</a:t>
            </a:r>
          </a:p>
        </p:txBody>
      </p:sp>
      <p:sp>
        <p:nvSpPr>
          <p:cNvPr id="36878" name="Text Box 13"/>
          <p:cNvSpPr txBox="1">
            <a:spLocks noChangeArrowheads="1"/>
          </p:cNvSpPr>
          <p:nvPr/>
        </p:nvSpPr>
        <p:spPr bwMode="auto">
          <a:xfrm>
            <a:off x="4495800" y="27432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 b="1">
                <a:latin typeface="Times New Roman" pitchFamily="18" charset="0"/>
              </a:rPr>
              <a:t>Données</a:t>
            </a:r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4862513" y="5030788"/>
            <a:ext cx="800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 b="1">
                <a:latin typeface="Times New Roman" pitchFamily="18" charset="0"/>
              </a:rPr>
              <a:t>Sous-</a:t>
            </a:r>
          </a:p>
          <a:p>
            <a:pPr algn="ctr"/>
            <a:r>
              <a:rPr lang="en-US" altLang="en-US" sz="1800" b="1">
                <a:latin typeface="Times New Roman" pitchFamily="18" charset="0"/>
              </a:rPr>
              <a:t>progr.</a:t>
            </a:r>
            <a:endParaRPr lang="en-US" altLang="en-US" sz="1200" b="1">
              <a:latin typeface="Times New Roman" pitchFamily="18" charset="0"/>
            </a:endParaRP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1143000" y="5029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 b="1">
                <a:latin typeface="Times New Roman" pitchFamily="18" charset="0"/>
              </a:rPr>
              <a:t>Données</a:t>
            </a:r>
          </a:p>
        </p:txBody>
      </p:sp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2209800" y="2286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600" b="1">
                <a:latin typeface="Times New Roman" pitchFamily="18" charset="0"/>
              </a:rPr>
              <a:t>JUMP(D, 100)</a:t>
            </a:r>
            <a:endParaRPr lang="en-US" altLang="en-US" sz="1200" b="1">
              <a:latin typeface="Times New Roman" pitchFamily="18" charset="0"/>
            </a:endParaRPr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3276600" y="2667000"/>
            <a:ext cx="2590800" cy="3124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2219325" y="2703513"/>
            <a:ext cx="151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600" b="1">
                <a:latin typeface="Times New Roman" pitchFamily="18" charset="0"/>
              </a:rPr>
              <a:t>LOAD(C,250)</a:t>
            </a:r>
          </a:p>
        </p:txBody>
      </p:sp>
      <p:sp>
        <p:nvSpPr>
          <p:cNvPr id="36884" name="Line 19"/>
          <p:cNvSpPr>
            <a:spLocks noChangeShapeType="1"/>
          </p:cNvSpPr>
          <p:nvPr/>
        </p:nvSpPr>
        <p:spPr bwMode="auto">
          <a:xfrm flipH="1">
            <a:off x="2514600" y="2971800"/>
            <a:ext cx="152400" cy="2362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85" name="Text Box 20"/>
          <p:cNvSpPr txBox="1">
            <a:spLocks noChangeArrowheads="1"/>
          </p:cNvSpPr>
          <p:nvPr/>
        </p:nvSpPr>
        <p:spPr bwMode="auto">
          <a:xfrm>
            <a:off x="5943600" y="50292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600" b="1">
                <a:latin typeface="Times New Roman" pitchFamily="18" charset="0"/>
              </a:rPr>
              <a:t>LOAD(B,50)</a:t>
            </a:r>
          </a:p>
        </p:txBody>
      </p:sp>
      <p:sp>
        <p:nvSpPr>
          <p:cNvPr id="36886" name="Line 21"/>
          <p:cNvSpPr>
            <a:spLocks noChangeShapeType="1"/>
          </p:cNvSpPr>
          <p:nvPr/>
        </p:nvSpPr>
        <p:spPr bwMode="auto">
          <a:xfrm flipH="1" flipV="1">
            <a:off x="6629400" y="2971800"/>
            <a:ext cx="76200" cy="2057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1908175" y="6237288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CA" altLang="en-US">
              <a:latin typeface="Times New Roman" pitchFamily="18" charset="0"/>
            </a:endParaRP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250825" y="6165850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/>
              <a:t>4 segments: A, B, C,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5E408-93A4-4630-B8EF-FBBBAF8E6B28}" type="slidenum">
              <a:rPr lang="fr-CA"/>
              <a:pPr>
                <a:defRPr/>
              </a:pPr>
              <a:t>35</a:t>
            </a:fld>
            <a:endParaRPr lang="fr-CA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Les segments comme unités d’alloc mémoire</a:t>
            </a:r>
          </a:p>
        </p:txBody>
      </p:sp>
      <p:sp>
        <p:nvSpPr>
          <p:cNvPr id="37893" name="Oval 4"/>
          <p:cNvSpPr>
            <a:spLocks noChangeArrowheads="1"/>
          </p:cNvSpPr>
          <p:nvPr/>
        </p:nvSpPr>
        <p:spPr bwMode="auto">
          <a:xfrm>
            <a:off x="1219200" y="1143000"/>
            <a:ext cx="2895600" cy="396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752600" y="18288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>
                <a:latin typeface="Helvetica" pitchFamily="34" charset="0"/>
              </a:rPr>
              <a:t>0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1600200" y="29718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>
                <a:latin typeface="Helvetica" pitchFamily="34" charset="0"/>
              </a:rPr>
              <a:t>2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048000" y="24384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>
                <a:latin typeface="Helvetica" pitchFamily="34" charset="0"/>
              </a:rPr>
              <a:t>1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2971800" y="34290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altLang="en-US" sz="1800">
                <a:latin typeface="Helvetica" pitchFamily="34" charset="0"/>
              </a:rPr>
              <a:t>3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5486400" y="1143000"/>
            <a:ext cx="1143000" cy="1066800"/>
            <a:chOff x="3888" y="1056"/>
            <a:chExt cx="720" cy="672"/>
          </a:xfrm>
        </p:grpSpPr>
        <p:sp>
          <p:nvSpPr>
            <p:cNvPr id="37914" name="Rectangle 11"/>
            <p:cNvSpPr>
              <a:spLocks noChangeArrowheads="1"/>
            </p:cNvSpPr>
            <p:nvPr/>
          </p:nvSpPr>
          <p:spPr bwMode="auto">
            <a:xfrm>
              <a:off x="3888" y="1056"/>
              <a:ext cx="720" cy="6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endParaRPr lang="en-CA" altLang="en-US"/>
            </a:p>
          </p:txBody>
        </p:sp>
        <p:sp>
          <p:nvSpPr>
            <p:cNvPr id="37915" name="Line 12"/>
            <p:cNvSpPr>
              <a:spLocks noChangeShapeType="1"/>
            </p:cNvSpPr>
            <p:nvPr/>
          </p:nvSpPr>
          <p:spPr bwMode="auto">
            <a:xfrm>
              <a:off x="3888" y="139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7899" name="Group 13"/>
          <p:cNvGrpSpPr>
            <a:grpSpLocks/>
          </p:cNvGrpSpPr>
          <p:nvPr/>
        </p:nvGrpSpPr>
        <p:grpSpPr bwMode="auto">
          <a:xfrm>
            <a:off x="5486400" y="2209800"/>
            <a:ext cx="1143000" cy="1066800"/>
            <a:chOff x="3888" y="1056"/>
            <a:chExt cx="720" cy="672"/>
          </a:xfrm>
        </p:grpSpPr>
        <p:sp>
          <p:nvSpPr>
            <p:cNvPr id="37912" name="Rectangle 14"/>
            <p:cNvSpPr>
              <a:spLocks noChangeArrowheads="1"/>
            </p:cNvSpPr>
            <p:nvPr/>
          </p:nvSpPr>
          <p:spPr bwMode="auto">
            <a:xfrm>
              <a:off x="3888" y="1056"/>
              <a:ext cx="720" cy="672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endParaRPr lang="en-CA" altLang="en-US"/>
            </a:p>
          </p:txBody>
        </p:sp>
        <p:sp>
          <p:nvSpPr>
            <p:cNvPr id="37913" name="Line 15"/>
            <p:cNvSpPr>
              <a:spLocks noChangeShapeType="1"/>
            </p:cNvSpPr>
            <p:nvPr/>
          </p:nvSpPr>
          <p:spPr bwMode="auto">
            <a:xfrm>
              <a:off x="3888" y="139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5864225" y="12652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Helvetica" pitchFamily="34" charset="0"/>
              </a:rPr>
              <a:t>0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5867400" y="175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Helvetica" pitchFamily="34" charset="0"/>
              </a:rPr>
              <a:t>3</a:t>
            </a:r>
          </a:p>
        </p:txBody>
      </p:sp>
      <p:sp>
        <p:nvSpPr>
          <p:cNvPr id="37902" name="Rectangle 18"/>
          <p:cNvSpPr>
            <a:spLocks noChangeArrowheads="1"/>
          </p:cNvSpPr>
          <p:nvPr/>
        </p:nvSpPr>
        <p:spPr bwMode="auto">
          <a:xfrm>
            <a:off x="5486400" y="3276600"/>
            <a:ext cx="11430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7903" name="Rectangle 19"/>
          <p:cNvSpPr>
            <a:spLocks noChangeArrowheads="1"/>
          </p:cNvSpPr>
          <p:nvPr/>
        </p:nvSpPr>
        <p:spPr bwMode="auto">
          <a:xfrm>
            <a:off x="5486400" y="4724400"/>
            <a:ext cx="1143000" cy="38100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>
            <a:off x="5486400" y="3657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7905" name="Text Box 21"/>
          <p:cNvSpPr txBox="1">
            <a:spLocks noChangeArrowheads="1"/>
          </p:cNvSpPr>
          <p:nvPr/>
        </p:nvSpPr>
        <p:spPr bwMode="auto">
          <a:xfrm>
            <a:off x="5867400" y="3322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Helvetica" pitchFamily="34" charset="0"/>
              </a:rPr>
              <a:t>1</a:t>
            </a:r>
          </a:p>
        </p:txBody>
      </p:sp>
      <p:sp>
        <p:nvSpPr>
          <p:cNvPr id="37906" name="Text Box 22"/>
          <p:cNvSpPr txBox="1">
            <a:spLocks noChangeArrowheads="1"/>
          </p:cNvSpPr>
          <p:nvPr/>
        </p:nvSpPr>
        <p:spPr bwMode="auto">
          <a:xfrm>
            <a:off x="5867400" y="4052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Helvetica" pitchFamily="34" charset="0"/>
              </a:rPr>
              <a:t>2</a:t>
            </a:r>
          </a:p>
        </p:txBody>
      </p:sp>
      <p:sp>
        <p:nvSpPr>
          <p:cNvPr id="37907" name="Text Box 23"/>
          <p:cNvSpPr txBox="1">
            <a:spLocks noChangeArrowheads="1"/>
          </p:cNvSpPr>
          <p:nvPr/>
        </p:nvSpPr>
        <p:spPr bwMode="auto">
          <a:xfrm>
            <a:off x="1679575" y="522763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Helvetica" pitchFamily="34" charset="0"/>
              </a:rPr>
              <a:t>espace usager </a:t>
            </a:r>
          </a:p>
        </p:txBody>
      </p:sp>
      <p:sp>
        <p:nvSpPr>
          <p:cNvPr id="37908" name="Text Box 24"/>
          <p:cNvSpPr txBox="1">
            <a:spLocks noChangeArrowheads="1"/>
          </p:cNvSpPr>
          <p:nvPr/>
        </p:nvSpPr>
        <p:spPr bwMode="auto">
          <a:xfrm>
            <a:off x="4991100" y="52276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Helvetica" pitchFamily="34" charset="0"/>
              </a:rPr>
              <a:t>mémoire physique</a:t>
            </a:r>
          </a:p>
        </p:txBody>
      </p:sp>
      <p:sp>
        <p:nvSpPr>
          <p:cNvPr id="37909" name="Text Box 25"/>
          <p:cNvSpPr txBox="1">
            <a:spLocks noChangeArrowheads="1"/>
          </p:cNvSpPr>
          <p:nvPr/>
        </p:nvSpPr>
        <p:spPr bwMode="auto">
          <a:xfrm>
            <a:off x="457200" y="5791200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 sz="2000">
                <a:solidFill>
                  <a:srgbClr val="800000"/>
                </a:solidFill>
                <a:latin typeface="Times New Roman" pitchFamily="18" charset="0"/>
              </a:rPr>
              <a:t>Étant donné que les segments sont plus petits que les programmes entiers, cette technique implique moins de fragmentation </a:t>
            </a:r>
            <a:r>
              <a:rPr lang="fr-CA" altLang="en-US" sz="1800">
                <a:solidFill>
                  <a:srgbClr val="800000"/>
                </a:solidFill>
                <a:latin typeface="Times New Roman" pitchFamily="18" charset="0"/>
              </a:rPr>
              <a:t>(qui est externe dans ce cas)</a:t>
            </a:r>
            <a:endParaRPr lang="fr-CA" altLang="en-US" sz="180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70" name="Ink 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7325" y="2020888"/>
              <a:ext cx="384175" cy="625475"/>
            </p14:xfrm>
          </p:contentPart>
        </mc:Choice>
        <mc:Fallback>
          <p:pic>
            <p:nvPicPr>
              <p:cNvPr id="7170" name="Ink 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7964" y="2011531"/>
                <a:ext cx="402898" cy="644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7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2382838"/>
              <a:ext cx="234950" cy="587375"/>
            </p14:xfrm>
          </p:contentPart>
        </mc:Choice>
        <mc:Fallback>
          <p:pic>
            <p:nvPicPr>
              <p:cNvPr id="717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0720" y="2373480"/>
                <a:ext cx="253660" cy="6060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AE110-83CE-4514-803E-E09E5F2C64C3}" type="slidenum">
              <a:rPr lang="fr-CA"/>
              <a:pPr>
                <a:defRPr/>
              </a:pPr>
              <a:t>36</a:t>
            </a:fld>
            <a:endParaRPr lang="fr-CA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Mécanisme pour la segmentation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457200" y="10668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Un tableau contient l’adresse de début de tous les segments dans un processus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Chaque adresse dans un segment est ajoutée à l ’adresse de début du segment par la MMU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1600200" y="59436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>
                <a:latin typeface="Helvetica" pitchFamily="34" charset="0"/>
              </a:rPr>
              <a:t>tableau de segments</a:t>
            </a:r>
            <a:endParaRPr lang="fr-CA" altLang="en-US">
              <a:latin typeface="Times New Roman" pitchFamily="18" charset="0"/>
            </a:endParaRPr>
          </a:p>
        </p:txBody>
      </p:sp>
      <p:grpSp>
        <p:nvGrpSpPr>
          <p:cNvPr id="38919" name="Group 5"/>
          <p:cNvGrpSpPr>
            <a:grpSpLocks/>
          </p:cNvGrpSpPr>
          <p:nvPr/>
        </p:nvGrpSpPr>
        <p:grpSpPr bwMode="auto">
          <a:xfrm>
            <a:off x="5105400" y="2057400"/>
            <a:ext cx="2051050" cy="4481513"/>
            <a:chOff x="1968" y="1392"/>
            <a:chExt cx="1292" cy="2823"/>
          </a:xfrm>
        </p:grpSpPr>
        <p:grpSp>
          <p:nvGrpSpPr>
            <p:cNvPr id="38939" name="Group 6"/>
            <p:cNvGrpSpPr>
              <a:grpSpLocks/>
            </p:cNvGrpSpPr>
            <p:nvPr/>
          </p:nvGrpSpPr>
          <p:grpSpPr bwMode="auto">
            <a:xfrm>
              <a:off x="2208" y="1392"/>
              <a:ext cx="720" cy="2496"/>
              <a:chOff x="3504" y="1200"/>
              <a:chExt cx="720" cy="2496"/>
            </a:xfrm>
          </p:grpSpPr>
          <p:grpSp>
            <p:nvGrpSpPr>
              <p:cNvPr id="38941" name="Group 7"/>
              <p:cNvGrpSpPr>
                <a:grpSpLocks/>
              </p:cNvGrpSpPr>
              <p:nvPr/>
            </p:nvGrpSpPr>
            <p:grpSpPr bwMode="auto">
              <a:xfrm>
                <a:off x="3504" y="1200"/>
                <a:ext cx="720" cy="672"/>
                <a:chOff x="3888" y="1056"/>
                <a:chExt cx="720" cy="672"/>
              </a:xfrm>
            </p:grpSpPr>
            <p:sp>
              <p:nvSpPr>
                <p:cNvPr id="38952" name="Rectangle 8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720" cy="67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38953" name="Line 9"/>
                <p:cNvSpPr>
                  <a:spLocks noChangeShapeType="1"/>
                </p:cNvSpPr>
                <p:nvPr/>
              </p:nvSpPr>
              <p:spPr bwMode="auto">
                <a:xfrm>
                  <a:off x="3888" y="1392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38942" name="Group 10"/>
              <p:cNvGrpSpPr>
                <a:grpSpLocks/>
              </p:cNvGrpSpPr>
              <p:nvPr/>
            </p:nvGrpSpPr>
            <p:grpSpPr bwMode="auto">
              <a:xfrm>
                <a:off x="3504" y="1872"/>
                <a:ext cx="720" cy="672"/>
                <a:chOff x="3888" y="1056"/>
                <a:chExt cx="720" cy="672"/>
              </a:xfrm>
            </p:grpSpPr>
            <p:sp>
              <p:nvSpPr>
                <p:cNvPr id="38950" name="Rectangle 11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720" cy="672"/>
                </a:xfrm>
                <a:prstGeom prst="rect">
                  <a:avLst/>
                </a:prstGeom>
                <a:solidFill>
                  <a:srgbClr val="DDDDDD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endParaRPr lang="en-CA" altLang="en-US"/>
                </a:p>
              </p:txBody>
            </p:sp>
            <p:sp>
              <p:nvSpPr>
                <p:cNvPr id="38951" name="Line 12"/>
                <p:cNvSpPr>
                  <a:spLocks noChangeShapeType="1"/>
                </p:cNvSpPr>
                <p:nvPr/>
              </p:nvSpPr>
              <p:spPr bwMode="auto">
                <a:xfrm>
                  <a:off x="3888" y="1392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8943" name="Text Box 13"/>
              <p:cNvSpPr txBox="1">
                <a:spLocks noChangeArrowheads="1"/>
              </p:cNvSpPr>
              <p:nvPr/>
            </p:nvSpPr>
            <p:spPr bwMode="auto">
              <a:xfrm>
                <a:off x="3742" y="127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>
                    <a:latin typeface="Helvetica" pitchFamily="34" charset="0"/>
                  </a:rPr>
                  <a:t>0</a:t>
                </a:r>
              </a:p>
            </p:txBody>
          </p:sp>
          <p:sp>
            <p:nvSpPr>
              <p:cNvPr id="38944" name="Text Box 14"/>
              <p:cNvSpPr txBox="1">
                <a:spLocks noChangeArrowheads="1"/>
              </p:cNvSpPr>
              <p:nvPr/>
            </p:nvSpPr>
            <p:spPr bwMode="auto">
              <a:xfrm>
                <a:off x="3744" y="158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>
                    <a:latin typeface="Helvetica" pitchFamily="34" charset="0"/>
                  </a:rPr>
                  <a:t>3</a:t>
                </a:r>
              </a:p>
            </p:txBody>
          </p:sp>
          <p:sp>
            <p:nvSpPr>
              <p:cNvPr id="38945" name="Rectangle 15"/>
              <p:cNvSpPr>
                <a:spLocks noChangeArrowheads="1"/>
              </p:cNvSpPr>
              <p:nvPr/>
            </p:nvSpPr>
            <p:spPr bwMode="auto">
              <a:xfrm>
                <a:off x="3504" y="2544"/>
                <a:ext cx="720" cy="91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8946" name="Rectangle 16"/>
              <p:cNvSpPr>
                <a:spLocks noChangeArrowheads="1"/>
              </p:cNvSpPr>
              <p:nvPr/>
            </p:nvSpPr>
            <p:spPr bwMode="auto">
              <a:xfrm>
                <a:off x="3504" y="3456"/>
                <a:ext cx="720" cy="240"/>
              </a:xfrm>
              <a:prstGeom prst="rect">
                <a:avLst/>
              </a:prstGeom>
              <a:solidFill>
                <a:srgbClr val="DDDDDD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8947" name="Line 17"/>
              <p:cNvSpPr>
                <a:spLocks noChangeShapeType="1"/>
              </p:cNvSpPr>
              <p:nvPr/>
            </p:nvSpPr>
            <p:spPr bwMode="auto">
              <a:xfrm>
                <a:off x="3504" y="2784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8948" name="Text Box 18"/>
              <p:cNvSpPr txBox="1">
                <a:spLocks noChangeArrowheads="1"/>
              </p:cNvSpPr>
              <p:nvPr/>
            </p:nvSpPr>
            <p:spPr bwMode="auto">
              <a:xfrm>
                <a:off x="3744" y="257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38949" name="Text Box 19"/>
              <p:cNvSpPr txBox="1">
                <a:spLocks noChangeArrowheads="1"/>
              </p:cNvSpPr>
              <p:nvPr/>
            </p:nvSpPr>
            <p:spPr bwMode="auto">
              <a:xfrm>
                <a:off x="3744" y="303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>
                    <a:latin typeface="Helvetica" pitchFamily="34" charset="0"/>
                  </a:rPr>
                  <a:t>2</a:t>
                </a:r>
              </a:p>
            </p:txBody>
          </p:sp>
        </p:grpSp>
        <p:sp>
          <p:nvSpPr>
            <p:cNvPr id="38940" name="Text Box 20"/>
            <p:cNvSpPr txBox="1">
              <a:spLocks noChangeArrowheads="1"/>
            </p:cNvSpPr>
            <p:nvPr/>
          </p:nvSpPr>
          <p:spPr bwMode="auto">
            <a:xfrm>
              <a:off x="1968" y="3984"/>
              <a:ext cx="1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>
                  <a:latin typeface="Helvetica" pitchFamily="34" charset="0"/>
                </a:rPr>
                <a:t>mémoire physique</a:t>
              </a:r>
            </a:p>
          </p:txBody>
        </p:sp>
      </p:grpSp>
      <p:grpSp>
        <p:nvGrpSpPr>
          <p:cNvPr id="38920" name="Group 21"/>
          <p:cNvGrpSpPr>
            <a:grpSpLocks/>
          </p:cNvGrpSpPr>
          <p:nvPr/>
        </p:nvGrpSpPr>
        <p:grpSpPr bwMode="auto">
          <a:xfrm>
            <a:off x="2286000" y="4343400"/>
            <a:ext cx="1524000" cy="1311275"/>
            <a:chOff x="1392" y="2784"/>
            <a:chExt cx="960" cy="826"/>
          </a:xfrm>
        </p:grpSpPr>
        <p:grpSp>
          <p:nvGrpSpPr>
            <p:cNvPr id="38927" name="Group 22"/>
            <p:cNvGrpSpPr>
              <a:grpSpLocks/>
            </p:cNvGrpSpPr>
            <p:nvPr/>
          </p:nvGrpSpPr>
          <p:grpSpPr bwMode="auto">
            <a:xfrm>
              <a:off x="1392" y="2976"/>
              <a:ext cx="960" cy="250"/>
              <a:chOff x="1248" y="3280"/>
              <a:chExt cx="960" cy="250"/>
            </a:xfrm>
          </p:grpSpPr>
          <p:sp>
            <p:nvSpPr>
              <p:cNvPr id="38937" name="Rectangle 23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960" cy="192"/>
              </a:xfrm>
              <a:prstGeom prst="rect">
                <a:avLst/>
              </a:prstGeom>
              <a:solidFill>
                <a:schemeClr val="accent1"/>
              </a:solidFill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8938" name="Text Box 24"/>
              <p:cNvSpPr txBox="1">
                <a:spLocks noChangeArrowheads="1"/>
              </p:cNvSpPr>
              <p:nvPr/>
            </p:nvSpPr>
            <p:spPr bwMode="auto">
              <a:xfrm>
                <a:off x="1304" y="3280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 altLang="en-US" sz="2000">
                    <a:latin typeface="Times New Roman" pitchFamily="18" charset="0"/>
                  </a:rPr>
                  <a:t>Adr de 2</a:t>
                </a:r>
                <a:endParaRPr lang="fr-CA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8928" name="Group 25"/>
            <p:cNvGrpSpPr>
              <a:grpSpLocks/>
            </p:cNvGrpSpPr>
            <p:nvPr/>
          </p:nvGrpSpPr>
          <p:grpSpPr bwMode="auto">
            <a:xfrm>
              <a:off x="1392" y="3168"/>
              <a:ext cx="960" cy="250"/>
              <a:chOff x="1344" y="3376"/>
              <a:chExt cx="960" cy="250"/>
            </a:xfrm>
          </p:grpSpPr>
          <p:sp>
            <p:nvSpPr>
              <p:cNvPr id="38935" name="Rectangle 26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960" cy="192"/>
              </a:xfrm>
              <a:prstGeom prst="rect">
                <a:avLst/>
              </a:prstGeom>
              <a:solidFill>
                <a:schemeClr val="accent1"/>
              </a:solidFill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8936" name="Text Box 27"/>
              <p:cNvSpPr txBox="1">
                <a:spLocks noChangeArrowheads="1"/>
              </p:cNvSpPr>
              <p:nvPr/>
            </p:nvSpPr>
            <p:spPr bwMode="auto">
              <a:xfrm>
                <a:off x="1400" y="3376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 altLang="en-US" sz="2000">
                    <a:latin typeface="Times New Roman" pitchFamily="18" charset="0"/>
                  </a:rPr>
                  <a:t>Adr de 1</a:t>
                </a:r>
                <a:endParaRPr lang="fr-CA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8929" name="Group 28"/>
            <p:cNvGrpSpPr>
              <a:grpSpLocks/>
            </p:cNvGrpSpPr>
            <p:nvPr/>
          </p:nvGrpSpPr>
          <p:grpSpPr bwMode="auto">
            <a:xfrm>
              <a:off x="1392" y="3360"/>
              <a:ext cx="960" cy="250"/>
              <a:chOff x="1248" y="3280"/>
              <a:chExt cx="960" cy="250"/>
            </a:xfrm>
          </p:grpSpPr>
          <p:sp>
            <p:nvSpPr>
              <p:cNvPr id="38933" name="Rectangle 29"/>
              <p:cNvSpPr>
                <a:spLocks noChangeArrowheads="1"/>
              </p:cNvSpPr>
              <p:nvPr/>
            </p:nvSpPr>
            <p:spPr bwMode="auto">
              <a:xfrm>
                <a:off x="1248" y="3312"/>
                <a:ext cx="960" cy="192"/>
              </a:xfrm>
              <a:prstGeom prst="rect">
                <a:avLst/>
              </a:prstGeom>
              <a:solidFill>
                <a:schemeClr val="accent1"/>
              </a:solidFill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8934" name="Text Box 30"/>
              <p:cNvSpPr txBox="1">
                <a:spLocks noChangeArrowheads="1"/>
              </p:cNvSpPr>
              <p:nvPr/>
            </p:nvSpPr>
            <p:spPr bwMode="auto">
              <a:xfrm>
                <a:off x="1304" y="3280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 altLang="en-US" sz="2000">
                    <a:latin typeface="Times New Roman" pitchFamily="18" charset="0"/>
                  </a:rPr>
                  <a:t>Adr de 0</a:t>
                </a:r>
                <a:endParaRPr lang="fr-CA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38930" name="Group 31"/>
            <p:cNvGrpSpPr>
              <a:grpSpLocks/>
            </p:cNvGrpSpPr>
            <p:nvPr/>
          </p:nvGrpSpPr>
          <p:grpSpPr bwMode="auto">
            <a:xfrm>
              <a:off x="1392" y="2784"/>
              <a:ext cx="960" cy="250"/>
              <a:chOff x="1536" y="3568"/>
              <a:chExt cx="960" cy="250"/>
            </a:xfrm>
          </p:grpSpPr>
          <p:sp>
            <p:nvSpPr>
              <p:cNvPr id="38931" name="Rectangle 32"/>
              <p:cNvSpPr>
                <a:spLocks noChangeArrowheads="1"/>
              </p:cNvSpPr>
              <p:nvPr/>
            </p:nvSpPr>
            <p:spPr bwMode="auto">
              <a:xfrm>
                <a:off x="1536" y="3600"/>
                <a:ext cx="960" cy="192"/>
              </a:xfrm>
              <a:prstGeom prst="rect">
                <a:avLst/>
              </a:prstGeom>
              <a:solidFill>
                <a:schemeClr val="accent1"/>
              </a:solidFill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8932" name="Text Box 33"/>
              <p:cNvSpPr txBox="1">
                <a:spLocks noChangeArrowheads="1"/>
              </p:cNvSpPr>
              <p:nvPr/>
            </p:nvSpPr>
            <p:spPr bwMode="auto">
              <a:xfrm>
                <a:off x="1592" y="3568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 altLang="en-US" sz="2000">
                    <a:latin typeface="Times New Roman" pitchFamily="18" charset="0"/>
                  </a:rPr>
                  <a:t>Adr de 3</a:t>
                </a:r>
                <a:endParaRPr lang="fr-CA" alt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38921" name="Line 34"/>
          <p:cNvSpPr>
            <a:spLocks noChangeShapeType="1"/>
          </p:cNvSpPr>
          <p:nvPr/>
        </p:nvSpPr>
        <p:spPr bwMode="auto">
          <a:xfrm flipV="1">
            <a:off x="3810000" y="3048000"/>
            <a:ext cx="1676400" cy="1447800"/>
          </a:xfrm>
          <a:prstGeom prst="line">
            <a:avLst/>
          </a:prstGeom>
          <a:noFill/>
          <a:ln w="38100">
            <a:solidFill>
              <a:srgbClr val="800000"/>
            </a:solidFill>
            <a:prstDash val="sysDot"/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22" name="Line 35"/>
          <p:cNvSpPr>
            <a:spLocks noChangeShapeType="1"/>
          </p:cNvSpPr>
          <p:nvPr/>
        </p:nvSpPr>
        <p:spPr bwMode="auto">
          <a:xfrm flipV="1">
            <a:off x="3810000" y="4495800"/>
            <a:ext cx="1676400" cy="6858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23" name="Line 36"/>
          <p:cNvSpPr>
            <a:spLocks noChangeShapeType="1"/>
          </p:cNvSpPr>
          <p:nvPr/>
        </p:nvSpPr>
        <p:spPr bwMode="auto">
          <a:xfrm>
            <a:off x="3810000" y="4800600"/>
            <a:ext cx="1676400" cy="8382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24" name="Line 37"/>
          <p:cNvSpPr>
            <a:spLocks noChangeShapeType="1"/>
          </p:cNvSpPr>
          <p:nvPr/>
        </p:nvSpPr>
        <p:spPr bwMode="auto">
          <a:xfrm flipV="1">
            <a:off x="3810000" y="2514600"/>
            <a:ext cx="1676400" cy="28956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25" name="Line 38"/>
          <p:cNvSpPr>
            <a:spLocks noChangeShapeType="1"/>
          </p:cNvSpPr>
          <p:nvPr/>
        </p:nvSpPr>
        <p:spPr bwMode="auto">
          <a:xfrm flipV="1">
            <a:off x="468313" y="5229225"/>
            <a:ext cx="1582737" cy="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26" name="Text Box 39"/>
          <p:cNvSpPr txBox="1">
            <a:spLocks noChangeArrowheads="1"/>
          </p:cNvSpPr>
          <p:nvPr/>
        </p:nvSpPr>
        <p:spPr bwMode="auto">
          <a:xfrm>
            <a:off x="0" y="47244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 sz="2000">
                <a:latin typeface="Times New Roman" pitchFamily="18" charset="0"/>
              </a:rPr>
              <a:t>segment courant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8971-CBAD-4992-8CB2-DC34B36ABB24}" type="slidenum">
              <a:rPr lang="fr-CA"/>
              <a:pPr>
                <a:defRPr/>
              </a:pPr>
              <a:t>37</a:t>
            </a:fld>
            <a:endParaRPr lang="fr-CA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Détails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25538"/>
            <a:ext cx="7886700" cy="4765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altLang="en-US" sz="2400" smtClean="0"/>
              <a:t>L’adresse logique consiste d ’une paire:</a:t>
            </a:r>
          </a:p>
          <a:p>
            <a:pPr algn="ctr">
              <a:lnSpc>
                <a:spcPct val="90000"/>
              </a:lnSpc>
              <a:buFont typeface="Monotype Sorts" pitchFamily="2" charset="2"/>
              <a:buChar char=" "/>
            </a:pPr>
            <a:r>
              <a:rPr lang="en-US" altLang="en-US" sz="2400" smtClean="0"/>
              <a:t>&lt;No de segm, décalage&gt;</a:t>
            </a:r>
            <a:endParaRPr lang="fr-CA" altLang="en-US" sz="2400" smtClean="0"/>
          </a:p>
          <a:p>
            <a:pPr lvl="1">
              <a:lnSpc>
                <a:spcPct val="90000"/>
              </a:lnSpc>
              <a:buFont typeface="Monotype Sorts" pitchFamily="2" charset="2"/>
              <a:buChar char=" "/>
            </a:pPr>
            <a:r>
              <a:rPr lang="fr-CA" altLang="en-US" sz="2200" smtClean="0"/>
              <a:t>où décalage est l ’adresse </a:t>
            </a:r>
            <a:r>
              <a:rPr lang="fr-CA" altLang="en-US" sz="2200" i="1" smtClean="0"/>
              <a:t>dans</a:t>
            </a:r>
            <a:r>
              <a:rPr lang="fr-CA" altLang="en-US" sz="2200" smtClean="0"/>
              <a:t> le segment</a:t>
            </a:r>
          </a:p>
          <a:p>
            <a:pPr>
              <a:lnSpc>
                <a:spcPct val="90000"/>
              </a:lnSpc>
            </a:pPr>
            <a:r>
              <a:rPr lang="fr-CA" altLang="en-US" sz="2400" smtClean="0"/>
              <a:t>le tableau des segments contient: </a:t>
            </a:r>
            <a:r>
              <a:rPr lang="fr-CA" altLang="en-US" sz="2400" smtClean="0">
                <a:solidFill>
                  <a:srgbClr val="800000"/>
                </a:solidFill>
              </a:rPr>
              <a:t>descripteurs de segments</a:t>
            </a:r>
            <a:r>
              <a:rPr lang="fr-CA" altLang="en-US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adresse de base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longueur du segment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Infos de protection, on verra…</a:t>
            </a:r>
          </a:p>
          <a:p>
            <a:pPr>
              <a:lnSpc>
                <a:spcPct val="90000"/>
              </a:lnSpc>
            </a:pPr>
            <a:r>
              <a:rPr lang="fr-CA" altLang="en-US" sz="2400" smtClean="0"/>
              <a:t>Dans le PCB du processus il y aura un pointeur à l ’adresse en mémoire du tableau des segments</a:t>
            </a:r>
          </a:p>
          <a:p>
            <a:pPr>
              <a:lnSpc>
                <a:spcPct val="90000"/>
              </a:lnSpc>
            </a:pPr>
            <a:r>
              <a:rPr lang="fr-CA" altLang="en-US" sz="2400" smtClean="0"/>
              <a:t>Il y aura aussi le nombre de segments dans le processus</a:t>
            </a:r>
          </a:p>
          <a:p>
            <a:pPr>
              <a:lnSpc>
                <a:spcPct val="90000"/>
              </a:lnSpc>
            </a:pPr>
            <a:r>
              <a:rPr lang="fr-CA" altLang="en-US" sz="2400" smtClean="0"/>
              <a:t>Au moment de la commutation de contexte, ces infos seront chargées dans les registres appropriés d’UCT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EA613-4B83-45B3-B288-369E748F8EA4}" type="slidenum">
              <a:rPr lang="fr-CA"/>
              <a:pPr>
                <a:defRPr/>
              </a:pPr>
              <a:t>38</a:t>
            </a:fld>
            <a:endParaRPr lang="fr-CA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030288" y="325438"/>
            <a:ext cx="62785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Traduction d`adresses dans la segmentation </a:t>
            </a:r>
            <a:endParaRPr kumimoji="1" lang="en-US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3697" r="241" b="3697"/>
          <a:stretch>
            <a:fillRect/>
          </a:stretch>
        </p:blipFill>
        <p:spPr bwMode="auto">
          <a:xfrm>
            <a:off x="900113" y="1196975"/>
            <a:ext cx="7343775" cy="51355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508CF-4F43-4A3F-B9EF-7E0F8E3822E6}" type="slidenum">
              <a:rPr lang="fr-CA"/>
              <a:pPr>
                <a:defRPr/>
              </a:pPr>
              <a:t>39</a:t>
            </a:fld>
            <a:endParaRPr lang="fr-CA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Le mécanisme en détail </a:t>
            </a:r>
            <a:r>
              <a:rPr lang="fr-CA" sz="2800" smtClean="0"/>
              <a:t>(implanté dans le matériel)</a:t>
            </a:r>
            <a:endParaRPr lang="fr-CA" smtClean="0"/>
          </a:p>
        </p:txBody>
      </p:sp>
      <p:graphicFrame>
        <p:nvGraphicFramePr>
          <p:cNvPr id="41989" name="Object 3"/>
          <p:cNvGraphicFramePr>
            <a:graphicFrameLocks noChangeAspect="1"/>
          </p:cNvGraphicFramePr>
          <p:nvPr/>
        </p:nvGraphicFramePr>
        <p:xfrm>
          <a:off x="1066800" y="1676400"/>
          <a:ext cx="7910513" cy="471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Artwork" r:id="rId3" imgW="6676190" imgH="3982006" progId="Adobe.Illustrator.7">
                  <p:embed/>
                </p:oleObj>
              </mc:Choice>
              <mc:Fallback>
                <p:oleObj name="Artwork" r:id="rId3" imgW="6676190" imgH="3982006" progId="Adobe.Illustrator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7910513" cy="471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914400" y="6019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Stallings</a:t>
            </a: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6477000" y="1828800"/>
            <a:ext cx="238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CA" altLang="en-US"/>
              <a:t>Dans le programme</a:t>
            </a: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5800725" y="6167438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CA" altLang="en-US"/>
              <a:t>Adresse finale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55FEB-6E60-425E-BDB5-9F368D42692D}" type="slidenum">
              <a:rPr lang="fr-CA"/>
              <a:pPr>
                <a:defRPr/>
              </a:pPr>
              <a:t>4</a:t>
            </a:fld>
            <a:endParaRPr lang="fr-CA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Gestion de la mémoire: </a:t>
            </a:r>
            <a:r>
              <a:rPr lang="fr-CA" sz="2800" smtClean="0"/>
              <a:t>concepts dans ce chapitre</a:t>
            </a:r>
            <a:endParaRPr lang="fr-CA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886700" cy="4765675"/>
          </a:xfrm>
        </p:spPr>
        <p:txBody>
          <a:bodyPr/>
          <a:lstStyle/>
          <a:p>
            <a:r>
              <a:rPr lang="fr-CA" altLang="en-US" smtClean="0"/>
              <a:t>Adresse physique et adresse logique</a:t>
            </a:r>
          </a:p>
          <a:p>
            <a:pPr lvl="1"/>
            <a:r>
              <a:rPr lang="fr-CA" altLang="en-US" smtClean="0"/>
              <a:t>mémoire physique et mémoire logique</a:t>
            </a:r>
          </a:p>
          <a:p>
            <a:r>
              <a:rPr lang="fr-CA" altLang="en-US" smtClean="0"/>
              <a:t>Allocation contiguë</a:t>
            </a:r>
          </a:p>
          <a:p>
            <a:pPr lvl="1"/>
            <a:r>
              <a:rPr lang="fr-CA" altLang="en-US" smtClean="0"/>
              <a:t>partitions</a:t>
            </a:r>
          </a:p>
          <a:p>
            <a:r>
              <a:rPr lang="fr-CA" altLang="en-US" smtClean="0"/>
              <a:t>Segmentation</a:t>
            </a:r>
          </a:p>
          <a:p>
            <a:r>
              <a:rPr lang="fr-CA" altLang="en-US" smtClean="0"/>
              <a:t>Pagination</a:t>
            </a:r>
          </a:p>
          <a:p>
            <a:r>
              <a:rPr lang="fr-CA" altLang="en-US" smtClean="0"/>
              <a:t>Segmentation et pagination combinées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B5F1D-8801-46FA-899D-CBE63461FFAE}" type="slidenum">
              <a:rPr lang="fr-CA"/>
              <a:pPr>
                <a:defRPr/>
              </a:pPr>
              <a:t>40</a:t>
            </a:fld>
            <a:endParaRPr lang="fr-CA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Exemple de la segmentation simple</a:t>
            </a:r>
            <a:endParaRPr lang="en-US" smtClean="0"/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926" r="7814" b="1534"/>
          <a:stretch>
            <a:fillRect/>
          </a:stretch>
        </p:blipFill>
        <p:spPr bwMode="auto">
          <a:xfrm>
            <a:off x="1619250" y="1125538"/>
            <a:ext cx="6361113" cy="55149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98E86-8C15-4243-BA98-1F0000D25A6A}" type="slidenum">
              <a:rPr lang="fr-CA"/>
              <a:pPr>
                <a:defRPr/>
              </a:pPr>
              <a:t>41</a:t>
            </a:fld>
            <a:endParaRPr lang="fr-CA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Partage de segments: le segment 0 est partagé</a:t>
            </a:r>
          </a:p>
        </p:txBody>
      </p:sp>
      <p:pic>
        <p:nvPicPr>
          <p:cNvPr id="44037" name="Picture 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877" r="12987" b="1785"/>
          <a:stretch>
            <a:fillRect/>
          </a:stretch>
        </p:blipFill>
        <p:spPr bwMode="auto">
          <a:xfrm>
            <a:off x="609600" y="1143000"/>
            <a:ext cx="66294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ine 4"/>
          <p:cNvSpPr>
            <a:spLocks noChangeShapeType="1"/>
          </p:cNvSpPr>
          <p:nvPr/>
        </p:nvSpPr>
        <p:spPr bwMode="auto">
          <a:xfrm>
            <a:off x="1981200" y="1905000"/>
            <a:ext cx="1447800" cy="914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4039" name="Line 5"/>
          <p:cNvSpPr>
            <a:spLocks noChangeShapeType="1"/>
          </p:cNvSpPr>
          <p:nvPr/>
        </p:nvSpPr>
        <p:spPr bwMode="auto">
          <a:xfrm>
            <a:off x="1981200" y="4419600"/>
            <a:ext cx="1447800" cy="914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 flipV="1">
            <a:off x="4724400" y="2438400"/>
            <a:ext cx="990600" cy="2895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4041" name="Line 7"/>
          <p:cNvSpPr>
            <a:spLocks noChangeShapeType="1"/>
          </p:cNvSpPr>
          <p:nvPr/>
        </p:nvSpPr>
        <p:spPr bwMode="auto">
          <a:xfrm flipV="1">
            <a:off x="4724400" y="2438400"/>
            <a:ext cx="9144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4042" name="Text Box 9"/>
          <p:cNvSpPr txBox="1">
            <a:spLocks noChangeArrowheads="1"/>
          </p:cNvSpPr>
          <p:nvPr/>
        </p:nvSpPr>
        <p:spPr bwMode="auto">
          <a:xfrm>
            <a:off x="4648200" y="6096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P.ex: DLL utilisé par plus usagers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1D601-A76D-49CD-BC6C-C4420108E28B}" type="slidenum">
              <a:rPr lang="fr-CA"/>
              <a:pPr>
                <a:defRPr/>
              </a:pPr>
              <a:t>42</a:t>
            </a:fld>
            <a:endParaRPr lang="fr-CA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2400" smtClean="0"/>
              <a:t>Mécanisme pour 2 processus qui exécutent un seul programme sur données différentes</a:t>
            </a: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1219200" y="1524000"/>
            <a:ext cx="1752600" cy="32004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6934200" y="3505200"/>
            <a:ext cx="1752600" cy="12954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6858000" y="1447800"/>
            <a:ext cx="1752600" cy="10668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457200" y="4953000"/>
            <a:ext cx="853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fr-CA" altLang="en-US" sz="2000">
                <a:solidFill>
                  <a:schemeClr val="tx2"/>
                </a:solidFill>
              </a:rPr>
              <a:t>La même instruction, si elle est exécutée </a:t>
            </a:r>
          </a:p>
          <a:p>
            <a:pPr algn="l">
              <a:buFont typeface="Wingdings" pitchFamily="2" charset="2"/>
              <a:buChar char="§"/>
            </a:pPr>
            <a:r>
              <a:rPr lang="fr-CA" altLang="en-US" sz="2000">
                <a:solidFill>
                  <a:schemeClr val="tx2"/>
                </a:solidFill>
              </a:rPr>
              <a:t> par le proc 1, son adresse est modifiée par le contenu du reg de base 1</a:t>
            </a:r>
          </a:p>
          <a:p>
            <a:pPr algn="l">
              <a:buFont typeface="Wingdings" pitchFamily="2" charset="2"/>
              <a:buChar char="§"/>
            </a:pPr>
            <a:r>
              <a:rPr lang="fr-CA" altLang="en-US" sz="2000">
                <a:solidFill>
                  <a:schemeClr val="tx2"/>
                </a:solidFill>
              </a:rPr>
              <a:t> par le proc 2, son adresse est modifiée par le contenu du reg de base 2</a:t>
            </a:r>
          </a:p>
          <a:p>
            <a:pPr algn="l">
              <a:buFont typeface="Wingdings" pitchFamily="2" charset="2"/>
              <a:buNone/>
            </a:pPr>
            <a:r>
              <a:rPr lang="fr-CA" altLang="en-US" sz="2000">
                <a:solidFill>
                  <a:schemeClr val="tx2"/>
                </a:solidFill>
              </a:rPr>
              <a:t>Ceci fonctionne même si l’instruction est exécutée par plus. UCT au même instant, si les registres se trouvent dans des UCT différentes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1219200" y="1752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Programme</a:t>
            </a: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934200" y="15240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Données proc 1</a:t>
            </a: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7010400" y="35052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Données proc 2</a:t>
            </a:r>
          </a:p>
        </p:txBody>
      </p:sp>
      <p:sp>
        <p:nvSpPr>
          <p:cNvPr id="45068" name="Rectangle 10"/>
          <p:cNvSpPr>
            <a:spLocks noChangeArrowheads="1"/>
          </p:cNvSpPr>
          <p:nvPr/>
        </p:nvSpPr>
        <p:spPr bwMode="auto">
          <a:xfrm>
            <a:off x="1371600" y="2971800"/>
            <a:ext cx="1524000" cy="457200"/>
          </a:xfrm>
          <a:prstGeom prst="rect">
            <a:avLst/>
          </a:prstGeom>
          <a:noFill/>
          <a:ln w="28575" cap="sq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45069" name="Text Box 11"/>
          <p:cNvSpPr txBox="1">
            <a:spLocks noChangeArrowheads="1"/>
          </p:cNvSpPr>
          <p:nvPr/>
        </p:nvSpPr>
        <p:spPr bwMode="auto">
          <a:xfrm>
            <a:off x="1524000" y="2895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CA" altLang="en-US">
              <a:latin typeface="Times New Roman" pitchFamily="18" charset="0"/>
            </a:endParaRPr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447800" y="2971800"/>
            <a:ext cx="150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CA" altLang="en-US">
                <a:latin typeface="Times New Roman" pitchFamily="18" charset="0"/>
              </a:rPr>
              <a:t>Instruction</a:t>
            </a:r>
          </a:p>
        </p:txBody>
      </p:sp>
      <p:sp>
        <p:nvSpPr>
          <p:cNvPr id="45071" name="Rectangle 14"/>
          <p:cNvSpPr>
            <a:spLocks noChangeArrowheads="1"/>
          </p:cNvSpPr>
          <p:nvPr/>
        </p:nvSpPr>
        <p:spPr bwMode="auto">
          <a:xfrm>
            <a:off x="4114800" y="3505200"/>
            <a:ext cx="1524000" cy="457200"/>
          </a:xfrm>
          <a:prstGeom prst="rect">
            <a:avLst/>
          </a:prstGeom>
          <a:noFill/>
          <a:ln w="28575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45072" name="Rectangle 15"/>
          <p:cNvSpPr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28575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>
            <a:off x="5791200" y="1646238"/>
            <a:ext cx="914400" cy="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>
            <a:off x="5867400" y="3705225"/>
            <a:ext cx="914400" cy="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 flipV="1">
            <a:off x="2667000" y="1676400"/>
            <a:ext cx="1371600" cy="152400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2667000" y="3352800"/>
            <a:ext cx="1371600" cy="381000"/>
          </a:xfrm>
          <a:prstGeom prst="line">
            <a:avLst/>
          </a:prstGeom>
          <a:noFill/>
          <a:ln w="28575" cap="sq">
            <a:solidFill>
              <a:schemeClr val="hlink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191000" y="1447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R1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4191000" y="34861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R2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3200400" y="1905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3276600" y="3657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2800" b="1">
                <a:latin typeface="Times New Roman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FD9C0-D3C6-45CB-A415-BE0321B47D11}" type="slidenum">
              <a:rPr lang="fr-CA"/>
              <a:pPr>
                <a:defRPr/>
              </a:pPr>
              <a:t>43</a:t>
            </a:fld>
            <a:endParaRPr lang="fr-CA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Segmentation et protection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mtClean="0"/>
              <a:t>Chaque entrée dans la table des segments peut contenir des infos de protection:</a:t>
            </a:r>
          </a:p>
          <a:p>
            <a:pPr lvl="1"/>
            <a:r>
              <a:rPr lang="fr-CA" altLang="en-US" smtClean="0"/>
              <a:t>longueur du segment</a:t>
            </a:r>
          </a:p>
          <a:p>
            <a:pPr lvl="1"/>
            <a:r>
              <a:rPr lang="fr-CA" altLang="en-US" smtClean="0"/>
              <a:t>privilèges de l`usager sur le segment: lecture, écriture, exécution</a:t>
            </a:r>
          </a:p>
          <a:p>
            <a:pPr lvl="2"/>
            <a:r>
              <a:rPr lang="fr-CA" altLang="en-US" smtClean="0"/>
              <a:t>Si au moment du calcul de l’adresse on trouve que l’usager n’a pas droit d’accès</a:t>
            </a:r>
            <a:r>
              <a:rPr lang="fr-CA" altLang="en-US" smtClean="0">
                <a:sym typeface="Wingdings" pitchFamily="2" charset="2"/>
              </a:rPr>
              <a:t>interruption</a:t>
            </a:r>
            <a:endParaRPr lang="fr-CA" altLang="en-US" smtClean="0"/>
          </a:p>
          <a:p>
            <a:pPr lvl="2"/>
            <a:r>
              <a:rPr lang="fr-CA" altLang="en-US" smtClean="0"/>
              <a:t>ces infos peuvent donc varier d ’usager à usager, par rapport au même segment!</a:t>
            </a:r>
          </a:p>
          <a:p>
            <a:pPr lvl="1"/>
            <a:endParaRPr lang="fr-CA" altLang="en-US" smtClean="0"/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1676400" y="5486400"/>
            <a:ext cx="5867400" cy="685800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endParaRPr lang="fr-CA" altLang="en-US">
              <a:latin typeface="Times New Roman" pitchFamily="18" charset="0"/>
            </a:endParaRPr>
          </a:p>
        </p:txBody>
      </p:sp>
      <p:sp>
        <p:nvSpPr>
          <p:cNvPr id="46087" name="Line 5"/>
          <p:cNvSpPr>
            <a:spLocks noChangeShapeType="1"/>
          </p:cNvSpPr>
          <p:nvPr/>
        </p:nvSpPr>
        <p:spPr bwMode="auto">
          <a:xfrm>
            <a:off x="3276600" y="5486400"/>
            <a:ext cx="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2105025" y="55578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CA" altLang="en-US"/>
              <a:t>limite</a:t>
            </a: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3505200" y="56388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fr-CA" altLang="en-US">
              <a:latin typeface="Times New Roman" pitchFamily="18" charset="0"/>
            </a:endParaRP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3578225" y="5557838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CA" altLang="en-US"/>
              <a:t>base</a:t>
            </a:r>
          </a:p>
        </p:txBody>
      </p:sp>
      <p:sp>
        <p:nvSpPr>
          <p:cNvPr id="46091" name="Line 10"/>
          <p:cNvSpPr>
            <a:spLocks noChangeShapeType="1"/>
          </p:cNvSpPr>
          <p:nvPr/>
        </p:nvSpPr>
        <p:spPr bwMode="auto">
          <a:xfrm>
            <a:off x="4724400" y="5486400"/>
            <a:ext cx="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5091113" y="5557838"/>
            <a:ext cx="251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CA" altLang="en-US"/>
              <a:t>read, write, execute?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4A4E0-8881-42D7-A55D-6D3FCD366A9B}" type="slidenum">
              <a:rPr lang="fr-CA"/>
              <a:pPr>
                <a:defRPr/>
              </a:pPr>
              <a:t>44</a:t>
            </a:fld>
            <a:endParaRPr lang="fr-CA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Évaluation de la segmentation simple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28700" y="1635125"/>
            <a:ext cx="78867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Avantages: l’unité d’allocation de mémoire est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 plus petite que le programme entier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 une entité logique connue par le programmeur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les segments peuvent changer de place en mémoire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la protection et le partage de segments sont aisés (en principe)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Désavantage: le problème des partitions dynamiques: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La fragmentation externe n’est pas éliminée:</a:t>
            </a:r>
          </a:p>
          <a:p>
            <a:pPr lvl="2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</a:pPr>
            <a:r>
              <a:rPr kumimoji="1" lang="fr-CA" altLang="en-US" sz="1800">
                <a:solidFill>
                  <a:srgbClr val="006666"/>
                </a:solidFill>
                <a:latin typeface="Arial" charset="0"/>
              </a:rPr>
              <a:t>trous en mémoire, compression?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Une autre solution est d`essayer à simplifier le mécanisme en utilisant unités d`allocation mémoire de tailles égales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None/>
            </a:pPr>
            <a:endParaRPr kumimoji="1" lang="fr-CA" altLang="en-US" sz="2000" b="1">
              <a:solidFill>
                <a:srgbClr val="006666"/>
              </a:solidFill>
              <a:latin typeface="Arial" charset="0"/>
            </a:endParaRPr>
          </a:p>
          <a:p>
            <a:pPr lvl="2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PAGINATION 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3200" b="1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24479-9064-4D62-A734-5FF4B2742A3B}" type="slidenum">
              <a:rPr lang="fr-CA"/>
              <a:pPr>
                <a:defRPr/>
              </a:pPr>
              <a:t>45</a:t>
            </a:fld>
            <a:endParaRPr lang="fr-CA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Segmentation versus pagination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fr-CA" altLang="en-US" smtClean="0"/>
          </a:p>
          <a:p>
            <a:r>
              <a:rPr lang="fr-CA" altLang="en-US" smtClean="0"/>
              <a:t>Le pb avec la segmentation est que l’unité d’allocation de mémoire (le segment) est de longueur variable</a:t>
            </a:r>
          </a:p>
          <a:p>
            <a:r>
              <a:rPr lang="fr-CA" altLang="en-US" smtClean="0"/>
              <a:t>La pagination utilise des unités d’allocation de mémoire fixe, éliminant donc ce 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B8446-A04A-4D0D-846C-E0B63BA21FC8}" type="slidenum">
              <a:rPr lang="fr-CA"/>
              <a:pPr>
                <a:defRPr/>
              </a:pPr>
              <a:t>46</a:t>
            </a:fld>
            <a:endParaRPr lang="fr-CA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030288" y="325438"/>
            <a:ext cx="78851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Pagination simple</a:t>
            </a:r>
            <a:endParaRPr kumimoji="1" lang="fr-CA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914400" y="11430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La mémoire est partitionnée en petits morceaux de même taille: les </a:t>
            </a:r>
            <a:r>
              <a:rPr kumimoji="1" lang="fr-CA" altLang="en-US" sz="2200" b="1">
                <a:solidFill>
                  <a:schemeClr val="hlink"/>
                </a:solidFill>
                <a:latin typeface="Arial" charset="0"/>
              </a:rPr>
              <a:t>pages physiques</a:t>
            </a: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 ou ‘cadres’ ou ‘frames’ 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Chaque processus est aussi partitionné en petits morceaux de même taille appelés </a:t>
            </a:r>
            <a:r>
              <a:rPr kumimoji="1" lang="fr-CA" altLang="en-US" sz="2200" b="1">
                <a:solidFill>
                  <a:schemeClr val="hlink"/>
                </a:solidFill>
                <a:latin typeface="Arial" charset="0"/>
              </a:rPr>
              <a:t>pages (logiques)</a:t>
            </a:r>
            <a:endParaRPr kumimoji="1" lang="fr-CA" altLang="en-US" sz="2200" b="1">
              <a:solidFill>
                <a:srgbClr val="0066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Les pages logiques d’un processus peuvent donc être  assignés aux cadres disponibles n’importe où en mémoire principale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Conséquences: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100">
                <a:solidFill>
                  <a:srgbClr val="006666"/>
                </a:solidFill>
                <a:latin typeface="Arial" charset="0"/>
              </a:rPr>
              <a:t>un processus peut être éparpillé n’importe où dans la mémoire physique.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100">
                <a:solidFill>
                  <a:srgbClr val="006666"/>
                </a:solidFill>
                <a:latin typeface="Arial" charset="0"/>
              </a:rPr>
              <a:t>la fragmentation </a:t>
            </a:r>
            <a:r>
              <a:rPr kumimoji="1" lang="fr-CA" altLang="en-US" sz="2100" b="1">
                <a:solidFill>
                  <a:srgbClr val="006666"/>
                </a:solidFill>
                <a:latin typeface="Arial" charset="0"/>
              </a:rPr>
              <a:t>externe</a:t>
            </a:r>
            <a:r>
              <a:rPr kumimoji="1" lang="fr-CA" altLang="en-US" sz="2100">
                <a:solidFill>
                  <a:srgbClr val="006666"/>
                </a:solidFill>
                <a:latin typeface="Arial" charset="0"/>
              </a:rPr>
              <a:t> est éliminée</a:t>
            </a:r>
            <a:endParaRPr kumimoji="1" lang="fr-CA" altLang="en-US" sz="220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29A19-FBB5-43EF-AF36-5D47816D441C}" type="slidenum">
              <a:rPr lang="fr-CA"/>
              <a:pPr>
                <a:defRPr/>
              </a:pPr>
              <a:t>47</a:t>
            </a:fld>
            <a:endParaRPr lang="fr-CA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90600" y="304800"/>
            <a:ext cx="78851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Exemple de chargement de processus</a:t>
            </a:r>
          </a:p>
        </p:txBody>
      </p:sp>
      <p:graphicFrame>
        <p:nvGraphicFramePr>
          <p:cNvPr id="50181" name="Object 1024"/>
          <p:cNvGraphicFramePr>
            <a:graphicFrameLocks noChangeAspect="1"/>
          </p:cNvGraphicFramePr>
          <p:nvPr/>
        </p:nvGraphicFramePr>
        <p:xfrm>
          <a:off x="457200" y="1371600"/>
          <a:ext cx="84788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Artwork" r:id="rId3" imgW="8476190" imgH="3885714" progId="Adobe.Illustrator.7">
                  <p:embed/>
                </p:oleObj>
              </mc:Choice>
              <mc:Fallback>
                <p:oleObj name="Artwork" r:id="rId3" imgW="8476190" imgH="3885714" progId="Adobe.Illustrator.7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47883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1295400" y="56388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Supposons que le processus B se termine ou est suspendu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6310313" y="6137275"/>
            <a:ext cx="124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CA" altLang="en-US">
                <a:latin typeface="Times New Roman" pitchFamily="18" charset="0"/>
              </a:rPr>
              <a:t>Stallings</a:t>
            </a: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212725" y="72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fr-CA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E87B5-DE43-4F7A-BA59-3C05D2437F02}" type="slidenum">
              <a:rPr lang="fr-CA"/>
              <a:pPr>
                <a:defRPr/>
              </a:pPr>
              <a:t>48</a:t>
            </a:fld>
            <a:endParaRPr lang="fr-CA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90600" y="304800"/>
            <a:ext cx="7885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Exemple de chargement de processus </a:t>
            </a:r>
            <a:r>
              <a:rPr kumimoji="1" lang="fr-C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(Stallings)</a:t>
            </a:r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533400" y="1066800"/>
            <a:ext cx="38671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Nous pouvons maintenant transférer en mémoire un progr. D, qui demande 5 cadres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000">
                <a:solidFill>
                  <a:srgbClr val="006666"/>
                </a:solidFill>
                <a:latin typeface="Arial" charset="0"/>
              </a:rPr>
              <a:t>bien qu`il n’y ait pas  5 cadres contigus disponibles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La fragmentation externe est limitée au cas que le nombre de pages disponibles n’est pas suffisant pour exécuter un programme en attente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Seule la dernière page d’un processus peut souffrir de </a:t>
            </a:r>
            <a:r>
              <a:rPr kumimoji="1" lang="fr-CA" altLang="en-US" sz="2000" b="1">
                <a:solidFill>
                  <a:srgbClr val="800000"/>
                </a:solidFill>
                <a:latin typeface="Arial" charset="0"/>
              </a:rPr>
              <a:t>fragmentation interne</a:t>
            </a:r>
            <a:r>
              <a:rPr kumimoji="1" lang="fr-CA" altLang="en-US" sz="2000" b="1">
                <a:solidFill>
                  <a:srgbClr val="006666"/>
                </a:solidFill>
                <a:latin typeface="Arial" charset="0"/>
              </a:rPr>
              <a:t> (moy. 1/2 cadre par proc)</a:t>
            </a:r>
            <a:endParaRPr kumimoji="1" lang="fr-CA" altLang="en-US" b="1">
              <a:solidFill>
                <a:srgbClr val="006666"/>
              </a:solidFill>
              <a:latin typeface="Arial" charset="0"/>
            </a:endParaRPr>
          </a:p>
        </p:txBody>
      </p:sp>
      <p:graphicFrame>
        <p:nvGraphicFramePr>
          <p:cNvPr id="51206" name="Object 1024"/>
          <p:cNvGraphicFramePr>
            <a:graphicFrameLocks noChangeAspect="1"/>
          </p:cNvGraphicFramePr>
          <p:nvPr/>
        </p:nvGraphicFramePr>
        <p:xfrm>
          <a:off x="5076825" y="1628775"/>
          <a:ext cx="3727450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Artwork" r:id="rId3" imgW="3191320" imgH="3820058" progId="Adobe.Illustrator.7">
                  <p:embed/>
                </p:oleObj>
              </mc:Choice>
              <mc:Fallback>
                <p:oleObj name="Artwork" r:id="rId3" imgW="3191320" imgH="3820058" progId="Adobe.Illustrator.7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628775"/>
                        <a:ext cx="3727450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7451725" y="2852738"/>
            <a:ext cx="1368425" cy="720725"/>
          </a:xfrm>
          <a:prstGeom prst="rect">
            <a:avLst/>
          </a:prstGeom>
          <a:noFill/>
          <a:ln w="381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7451725" y="4508500"/>
            <a:ext cx="1368425" cy="504825"/>
          </a:xfrm>
          <a:prstGeom prst="rect">
            <a:avLst/>
          </a:prstGeom>
          <a:noFill/>
          <a:ln w="381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EF81-EC1E-4441-921C-21517D0C5AC3}" type="slidenum">
              <a:rPr lang="fr-CA"/>
              <a:pPr>
                <a:defRPr/>
              </a:pPr>
              <a:t>49</a:t>
            </a:fld>
            <a:endParaRPr lang="fr-CA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Tableaux de pages</a:t>
            </a: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196" r="7500" b="1196"/>
          <a:stretch>
            <a:fillRect/>
          </a:stretch>
        </p:blipFill>
        <p:spPr bwMode="auto">
          <a:xfrm>
            <a:off x="1897063" y="1296988"/>
            <a:ext cx="53054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4E86-A4F1-42D8-82B9-E1B3783901AD}" type="slidenum">
              <a:rPr lang="fr-CA"/>
              <a:pPr>
                <a:defRPr/>
              </a:pPr>
              <a:t>5</a:t>
            </a:fld>
            <a:endParaRPr lang="fr-CA"/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Application de ces concepts</a:t>
            </a:r>
          </a:p>
        </p:txBody>
      </p:sp>
      <p:sp>
        <p:nvSpPr>
          <p:cNvPr id="717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mtClean="0"/>
              <a:t>Pas tous les concepts de ce chapitre sont effectivement utilisés tels quels aujourd’hui dans la gestion de mémoire centrale</a:t>
            </a:r>
          </a:p>
          <a:p>
            <a:r>
              <a:rPr lang="fr-CA" altLang="en-US" smtClean="0"/>
              <a:t>Cependant plusieurs se retrouvent dans le domaine de la gestion de mémoires auxiliaires, surtout disques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30E61-5DF3-40FE-9ABE-E55092F34231}" type="slidenum">
              <a:rPr lang="fr-CA"/>
              <a:pPr>
                <a:defRPr/>
              </a:pPr>
              <a:t>50</a:t>
            </a:fld>
            <a:endParaRPr lang="fr-CA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990600" y="228600"/>
            <a:ext cx="32766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Tableaux de pages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457200" y="3352800"/>
            <a:ext cx="8420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Le SE doit maintenir une </a:t>
            </a:r>
            <a:r>
              <a:rPr kumimoji="1" lang="fr-CA" altLang="en-US" sz="2200" b="1">
                <a:solidFill>
                  <a:schemeClr val="hlink"/>
                </a:solidFill>
                <a:latin typeface="Arial" charset="0"/>
              </a:rPr>
              <a:t>table de pages</a:t>
            </a: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 pour chaque processus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Chaque entrée d’une table de pages contient le numéro de cadre où la page correspondante est physiquement localisée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Un tableau de pages est indexée par le numéro de la page afin d’obtenir le numéro du cadre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Une liste de cadres disponibles est également maintenue</a:t>
            </a: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  </a:t>
            </a: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(free frame list)</a:t>
            </a:r>
            <a:endParaRPr kumimoji="1" lang="fr-CA" altLang="en-US" sz="2000" b="1">
              <a:solidFill>
                <a:srgbClr val="006666"/>
              </a:solidFill>
              <a:latin typeface="Arial" charset="0"/>
            </a:endParaRPr>
          </a:p>
        </p:txBody>
      </p:sp>
      <p:graphicFrame>
        <p:nvGraphicFramePr>
          <p:cNvPr id="53254" name="Object 2048"/>
          <p:cNvGraphicFramePr>
            <a:graphicFrameLocks noChangeAspect="1"/>
          </p:cNvGraphicFramePr>
          <p:nvPr/>
        </p:nvGraphicFramePr>
        <p:xfrm>
          <a:off x="304800" y="1143000"/>
          <a:ext cx="8431213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Artwork" r:id="rId3" imgW="8430802" imgH="2019048" progId="Adobe.Illustrator.7">
                  <p:embed/>
                </p:oleObj>
              </mc:Choice>
              <mc:Fallback>
                <p:oleObj name="Artwork" r:id="rId3" imgW="8430802" imgH="2019048" progId="Adobe.Illustrator.7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431213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8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6324600" y="381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>
                <a:latin typeface="Times New Roman" pitchFamily="18" charset="0"/>
              </a:rPr>
              <a:t>Stallings</a:t>
            </a:r>
          </a:p>
        </p:txBody>
      </p:sp>
      <p:sp>
        <p:nvSpPr>
          <p:cNvPr id="53256" name="Line 7"/>
          <p:cNvSpPr>
            <a:spLocks noChangeShapeType="1"/>
          </p:cNvSpPr>
          <p:nvPr/>
        </p:nvSpPr>
        <p:spPr bwMode="auto">
          <a:xfrm flipH="1" flipV="1">
            <a:off x="8458200" y="2057400"/>
            <a:ext cx="76200" cy="11430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E8122-F052-4E66-A859-CF0352F90844}" type="slidenum">
              <a:rPr lang="fr-CA"/>
              <a:pPr>
                <a:defRPr/>
              </a:pPr>
              <a:t>51</a:t>
            </a:fld>
            <a:endParaRPr lang="fr-CA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3400" y="1524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Adresse logique (pagination)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838200" y="1295400"/>
            <a:ext cx="502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100" b="1">
                <a:solidFill>
                  <a:srgbClr val="006666"/>
                </a:solidFill>
                <a:latin typeface="Arial" charset="0"/>
              </a:rPr>
              <a:t>L’adresse logique est facilement traduite en adresse physique car la taille des pages est une puissance de 2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100" b="1">
                <a:solidFill>
                  <a:srgbClr val="006666"/>
                </a:solidFill>
                <a:latin typeface="Arial" charset="0"/>
              </a:rPr>
              <a:t>Ex: si 16 bits sont utilisés pour les adresses et que la taille d’une page = 1K:  on a besoins de 10 bits pour le décalage, laissant ainsi 6 bits pour le numéro de page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100" b="1">
                <a:solidFill>
                  <a:srgbClr val="006666"/>
                </a:solidFill>
                <a:latin typeface="Arial" charset="0"/>
              </a:rPr>
              <a:t>L’adresse logique (n,m) est traduite à l ’adresse physique (k,m) en utilisant n comme index sur la table des pages et en le remplaçant par l ’adresse k trouvée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100">
                <a:solidFill>
                  <a:srgbClr val="006666"/>
                </a:solidFill>
                <a:latin typeface="Arial" charset="0"/>
              </a:rPr>
              <a:t>m ne change pas</a:t>
            </a:r>
          </a:p>
        </p:txBody>
      </p:sp>
      <p:graphicFrame>
        <p:nvGraphicFramePr>
          <p:cNvPr id="54278" name="Object 0"/>
          <p:cNvGraphicFramePr>
            <a:graphicFrameLocks noChangeAspect="1"/>
          </p:cNvGraphicFramePr>
          <p:nvPr/>
        </p:nvGraphicFramePr>
        <p:xfrm>
          <a:off x="6227763" y="152400"/>
          <a:ext cx="2306637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Artwork" r:id="rId3" imgW="1991003" imgH="5792008" progId="Adobe.Illustrator.7">
                  <p:embed/>
                </p:oleObj>
              </mc:Choice>
              <mc:Fallback>
                <p:oleObj name="Artwork" r:id="rId3" imgW="1991003" imgH="5792008" progId="Adobe.Illustrator.7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52400"/>
                        <a:ext cx="2306637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7467600" y="64611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2000">
                <a:latin typeface="Times New Roman" pitchFamily="18" charset="0"/>
              </a:rPr>
              <a:t>Stallings</a:t>
            </a:r>
            <a:endParaRPr lang="fr-CA" altLang="en-US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29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2894013"/>
              <a:ext cx="65088" cy="722312"/>
            </p14:xfrm>
          </p:contentPart>
        </mc:Choice>
        <mc:Fallback>
          <p:pic>
            <p:nvPicPr>
              <p:cNvPr id="1229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0005" y="2884632"/>
                <a:ext cx="84428" cy="7410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F62ED-6CB9-46F1-B14A-B9FBD5F0B80B}" type="slidenum">
              <a:rPr lang="fr-CA"/>
              <a:pPr>
                <a:defRPr/>
              </a:pPr>
              <a:t>52</a:t>
            </a:fld>
            <a:endParaRPr lang="fr-CA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Adresse logique (pagination)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838200" y="1143000"/>
            <a:ext cx="78867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Donc les pages sont invisibles au  programmeur, compilateur ou assembleur (seule les adresses relatives sont employées)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La traduction d’adresses au moment d’exécution est facilement réalisable par le matériel:  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>
                <a:solidFill>
                  <a:srgbClr val="006666"/>
                </a:solidFill>
                <a:latin typeface="Arial" charset="0"/>
              </a:rPr>
              <a:t>l’adresse logique (n,m) est traduite en une adresse physique (k,m) en indexant la table de pages et en annexant le même décalage m au numéro du cadre k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200" b="1">
                <a:solidFill>
                  <a:srgbClr val="006666"/>
                </a:solidFill>
                <a:latin typeface="Arial" charset="0"/>
              </a:rPr>
              <a:t>Un programme peut être exécuté sur différents matériels employant dimensions de pages différentes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100">
                <a:solidFill>
                  <a:srgbClr val="006666"/>
                </a:solidFill>
                <a:latin typeface="Arial" charset="0"/>
              </a:rPr>
              <a:t>Ce qui change est l’interprétation des bits par le mécanisme d’adressage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D66EB-C737-4EE6-ADEF-FC32FDCF1A3B}" type="slidenum">
              <a:rPr lang="fr-CA"/>
              <a:pPr>
                <a:defRPr/>
              </a:pPr>
              <a:t>53</a:t>
            </a:fld>
            <a:endParaRPr lang="fr-CA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Mécanisme: matériel</a:t>
            </a: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1534" r="455" b="1854"/>
          <a:stretch>
            <a:fillRect/>
          </a:stretch>
        </p:blipFill>
        <p:spPr bwMode="auto">
          <a:xfrm>
            <a:off x="1042988" y="1125538"/>
            <a:ext cx="7138987" cy="522128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8C7A0-2A6E-4909-82FA-353D3BDF1614}" type="slidenum">
              <a:rPr lang="fr-CA"/>
              <a:pPr>
                <a:defRPr/>
              </a:pPr>
              <a:t>54</a:t>
            </a:fld>
            <a:endParaRPr lang="fr-CA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Traduction d’adresse (logique-physique) pour la pagination</a:t>
            </a:r>
          </a:p>
        </p:txBody>
      </p:sp>
      <p:graphicFrame>
        <p:nvGraphicFramePr>
          <p:cNvPr id="57349" name="Object 2048"/>
          <p:cNvGraphicFramePr>
            <a:graphicFrameLocks noChangeAspect="1"/>
          </p:cNvGraphicFramePr>
          <p:nvPr/>
        </p:nvGraphicFramePr>
        <p:xfrm>
          <a:off x="1143000" y="1833563"/>
          <a:ext cx="7516813" cy="458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Artwork" r:id="rId3" imgW="6523810" imgH="3982006" progId="Adobe.Illustrator.7">
                  <p:embed/>
                </p:oleObj>
              </mc:Choice>
              <mc:Fallback>
                <p:oleObj name="Artwork" r:id="rId3" imgW="6523810" imgH="3982006" progId="Adobe.Illustrator.7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33563"/>
                        <a:ext cx="7516813" cy="458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0" y="60198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2000">
                <a:latin typeface="Times New Roman" pitchFamily="18" charset="0"/>
              </a:rPr>
              <a:t>Stallings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19F0E-81AE-4084-A3D0-F12015203BEB}" type="slidenum">
              <a:rPr lang="fr-CA"/>
              <a:pPr>
                <a:defRPr/>
              </a:pPr>
              <a:t>55</a:t>
            </a:fld>
            <a:endParaRPr lang="fr-CA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Trad. d’adresses:</a:t>
            </a:r>
            <a:r>
              <a:rPr kumimoji="1" lang="fr-C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segmentation et pagination</a:t>
            </a:r>
            <a:endParaRPr kumimoji="1" lang="fr-CA" sz="32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1028700" y="1635125"/>
            <a:ext cx="78867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Tant dans le cas de la segmentation, que dans le cas de la pagination, nous </a:t>
            </a:r>
            <a:r>
              <a:rPr kumimoji="1" lang="fr-CA" altLang="en-US" b="1" i="1">
                <a:solidFill>
                  <a:srgbClr val="006666"/>
                </a:solidFill>
                <a:latin typeface="Arial" charset="0"/>
              </a:rPr>
              <a:t>additionons</a:t>
            </a: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 le décalage à l’adresse du segment ou page.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Cependant, dans la pagination, les adresses de pages sont toujours à multiples de 2, et il y a autant de 0 à droite qu’il y a de bits dans le décalage... donc l’ajout peut être faite par simple concaténation: 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2800" b="1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3276600" y="4876800"/>
            <a:ext cx="2971800" cy="1143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CA" altLang="en-US" b="1">
                <a:latin typeface="Times New Roman" pitchFamily="18" charset="0"/>
              </a:rPr>
              <a:t>11010000+1010</a:t>
            </a:r>
          </a:p>
          <a:p>
            <a:pPr algn="ctr"/>
            <a:r>
              <a:rPr lang="fr-CA" altLang="en-US" sz="1800" b="1">
                <a:latin typeface="Times New Roman" pitchFamily="18" charset="0"/>
              </a:rPr>
              <a:t>=</a:t>
            </a:r>
          </a:p>
          <a:p>
            <a:pPr algn="ctr"/>
            <a:r>
              <a:rPr lang="fr-CA" altLang="en-US" b="1">
                <a:latin typeface="Times New Roman" pitchFamily="18" charset="0"/>
              </a:rPr>
              <a:t>1101 1010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29566-7079-4F9B-B4C4-7FC55D3E9E65}" type="slidenum">
              <a:rPr lang="fr-CA"/>
              <a:pPr>
                <a:defRPr/>
              </a:pPr>
              <a:t>56</a:t>
            </a:fld>
            <a:endParaRPr lang="fr-CA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Exemple de pagination</a:t>
            </a:r>
          </a:p>
        </p:txBody>
      </p:sp>
      <p:pic>
        <p:nvPicPr>
          <p:cNvPr id="59397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t="639" r="20580" b="639"/>
          <a:stretch>
            <a:fillRect/>
          </a:stretch>
        </p:blipFill>
        <p:spPr bwMode="auto">
          <a:xfrm>
            <a:off x="2484438" y="1196975"/>
            <a:ext cx="4344987" cy="54673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FE624-5573-48A0-B53E-26A8E8E76311}" type="slidenum">
              <a:rPr lang="fr-CA"/>
              <a:pPr>
                <a:defRPr/>
              </a:pPr>
              <a:t>57</a:t>
            </a:fld>
            <a:endParaRPr lang="fr-CA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Liste de frames libres</a:t>
            </a:r>
            <a:endParaRPr lang="en-US" dirty="0" smtClean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2477" r="699" b="3087"/>
          <a:stretch>
            <a:fillRect/>
          </a:stretch>
        </p:blipFill>
        <p:spPr bwMode="auto">
          <a:xfrm>
            <a:off x="900113" y="1196975"/>
            <a:ext cx="7140575" cy="51292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C0A6A-5493-400B-98D9-A85ED628AA92}" type="slidenum">
              <a:rPr lang="fr-CA"/>
              <a:pPr>
                <a:defRPr/>
              </a:pPr>
              <a:t>58</a:t>
            </a:fld>
            <a:endParaRPr lang="fr-CA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Problèmes d’efficacité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La traduction d`adresses, y compris la recherche des adresses des pages et de segments, est exécutée par des mécanismes de matériel </a:t>
            </a:r>
          </a:p>
          <a:p>
            <a:r>
              <a:rPr lang="fr-CA" altLang="en-US" sz="2400" smtClean="0"/>
              <a:t>Cependant, si la table des pages est en mémoire principale, chaque adresse logique occasionne au moins 2 références à la mémoire </a:t>
            </a:r>
          </a:p>
          <a:p>
            <a:pPr lvl="1"/>
            <a:r>
              <a:rPr lang="fr-CA" altLang="en-US" sz="2200" smtClean="0"/>
              <a:t>Une pour lire l’entrée de la table de pages </a:t>
            </a:r>
          </a:p>
          <a:p>
            <a:pPr lvl="1"/>
            <a:r>
              <a:rPr lang="fr-CA" altLang="en-US" sz="2200" smtClean="0"/>
              <a:t>L’autre pour lire le mot référencé</a:t>
            </a:r>
          </a:p>
          <a:p>
            <a:r>
              <a:rPr lang="fr-CA" altLang="en-US" sz="2400" smtClean="0"/>
              <a:t>Le temps d`accès mémoire est </a:t>
            </a:r>
            <a:r>
              <a:rPr lang="fr-CA" altLang="en-US" sz="2400" smtClean="0">
                <a:solidFill>
                  <a:schemeClr val="hlink"/>
                </a:solidFill>
              </a:rPr>
              <a:t>doublé</a:t>
            </a:r>
            <a:r>
              <a:rPr lang="fr-CA" altLang="en-US" sz="2400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F476E-97DA-4E2A-9AAA-DB3E31CE2259}" type="slidenum">
              <a:rPr lang="fr-CA"/>
              <a:pPr>
                <a:defRPr/>
              </a:pPr>
              <a:t>59</a:t>
            </a:fld>
            <a:endParaRPr lang="fr-CA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Pour améliorer l`efficacité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Où mettre les tables des pages </a:t>
            </a:r>
            <a:r>
              <a:rPr lang="fr-CA" altLang="en-US" sz="2000" smtClean="0"/>
              <a:t>(les mêmes idées s ’appliquent aussi aux tabl. de segm)</a:t>
            </a:r>
          </a:p>
          <a:p>
            <a:r>
              <a:rPr lang="fr-CA" altLang="en-US" sz="2400" smtClean="0"/>
              <a:t>Solution 1: dans des registres de UCT.</a:t>
            </a:r>
          </a:p>
          <a:p>
            <a:pPr lvl="1"/>
            <a:r>
              <a:rPr lang="fr-CA" altLang="en-US" sz="2200" smtClean="0"/>
              <a:t>avantage: vitesse</a:t>
            </a:r>
          </a:p>
          <a:p>
            <a:pPr lvl="1"/>
            <a:r>
              <a:rPr lang="fr-CA" altLang="en-US" sz="2200" smtClean="0"/>
              <a:t>désavantage: nombre limité de pages par proc., la taille de la mém. logique est limitée</a:t>
            </a:r>
          </a:p>
          <a:p>
            <a:r>
              <a:rPr lang="fr-CA" altLang="en-US" sz="2400" smtClean="0"/>
              <a:t>Solution 2: en mémoire principale</a:t>
            </a:r>
          </a:p>
          <a:p>
            <a:pPr lvl="1"/>
            <a:r>
              <a:rPr lang="fr-CA" altLang="en-US" sz="2200" smtClean="0"/>
              <a:t>avantage: taille de la mém. logique illimitée</a:t>
            </a:r>
          </a:p>
          <a:p>
            <a:pPr lvl="1"/>
            <a:r>
              <a:rPr lang="fr-CA" altLang="en-US" sz="2200" smtClean="0"/>
              <a:t>désavantage:  mentionné</a:t>
            </a:r>
          </a:p>
          <a:p>
            <a:r>
              <a:rPr lang="fr-CA" altLang="en-US" sz="2400" smtClean="0"/>
              <a:t>Solution 3 (mixte): les tableaux de pages sont en mémoire principale, mais les adresses les plus utilisées sont aussi dans des registres d`UCT.</a:t>
            </a:r>
          </a:p>
          <a:p>
            <a:endParaRPr lang="fr-CA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178E3-5306-4D59-8D7F-3D76923BCFA9}" type="slidenum">
              <a:rPr lang="fr-CA"/>
              <a:pPr>
                <a:defRPr/>
              </a:pPr>
              <a:t>6</a:t>
            </a:fld>
            <a:endParaRPr lang="fr-CA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Mémoire/Adresses physiques et logiques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A" altLang="en-US" sz="2400" smtClean="0"/>
              <a:t>Mémoire physique: </a:t>
            </a:r>
          </a:p>
          <a:p>
            <a:pPr lvl="1">
              <a:lnSpc>
                <a:spcPct val="80000"/>
              </a:lnSpc>
            </a:pPr>
            <a:r>
              <a:rPr lang="fr-CA" altLang="en-US" sz="2200" smtClean="0"/>
              <a:t>la mémoire principale RAM de la machine</a:t>
            </a:r>
          </a:p>
          <a:p>
            <a:pPr>
              <a:lnSpc>
                <a:spcPct val="80000"/>
              </a:lnSpc>
            </a:pPr>
            <a:r>
              <a:rPr lang="fr-CA" altLang="en-US" sz="2400" smtClean="0"/>
              <a:t>Adresses physiques: les adresses de cette mémoire</a:t>
            </a:r>
          </a:p>
          <a:p>
            <a:pPr>
              <a:lnSpc>
                <a:spcPct val="80000"/>
              </a:lnSpc>
            </a:pPr>
            <a:r>
              <a:rPr lang="fr-CA" altLang="en-US" sz="2400" smtClean="0"/>
              <a:t>Mémoire logique: l’espace d`adressage d’un programme</a:t>
            </a:r>
          </a:p>
          <a:p>
            <a:pPr>
              <a:lnSpc>
                <a:spcPct val="80000"/>
              </a:lnSpc>
            </a:pPr>
            <a:r>
              <a:rPr lang="fr-CA" altLang="en-US" sz="2400" smtClean="0"/>
              <a:t>Adresses logiques: les adresses dans cet espace</a:t>
            </a:r>
          </a:p>
          <a:p>
            <a:pPr>
              <a:lnSpc>
                <a:spcPct val="80000"/>
              </a:lnSpc>
            </a:pPr>
            <a:endParaRPr lang="fr-CA" altLang="en-US" sz="2400" smtClean="0"/>
          </a:p>
          <a:p>
            <a:pPr>
              <a:lnSpc>
                <a:spcPct val="80000"/>
              </a:lnSpc>
            </a:pPr>
            <a:endParaRPr lang="fr-CA" altLang="en-US" sz="2400" smtClean="0"/>
          </a:p>
          <a:p>
            <a:pPr>
              <a:lnSpc>
                <a:spcPct val="80000"/>
              </a:lnSpc>
            </a:pPr>
            <a:r>
              <a:rPr lang="fr-CA" altLang="en-US" sz="2400" smtClean="0"/>
              <a:t>Il faut séparer ces concepts car normalement, les programmes sont chargés de fois en fois dans positions différentes de mémoire</a:t>
            </a:r>
          </a:p>
          <a:p>
            <a:pPr lvl="1">
              <a:lnSpc>
                <a:spcPct val="80000"/>
              </a:lnSpc>
            </a:pPr>
            <a:r>
              <a:rPr lang="fr-CA" altLang="en-US" sz="2200" smtClean="0"/>
              <a:t>Donc adresse physique </a:t>
            </a:r>
            <a:r>
              <a:rPr lang="fr-CA" altLang="en-US" sz="2200" smtClean="0">
                <a:cs typeface="Arial" charset="0"/>
              </a:rPr>
              <a:t>≠ adresse logique</a:t>
            </a:r>
          </a:p>
          <a:p>
            <a:pPr>
              <a:lnSpc>
                <a:spcPct val="80000"/>
              </a:lnSpc>
            </a:pPr>
            <a:endParaRPr lang="fr-CA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5AA0C-972A-4E89-8F3C-4D3B0F41E100}" type="slidenum">
              <a:rPr lang="fr-CA"/>
              <a:pPr>
                <a:defRPr/>
              </a:pPr>
              <a:t>60</a:t>
            </a:fld>
            <a:endParaRPr lang="fr-CA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Régistres associatifs</a:t>
            </a:r>
            <a:br>
              <a:rPr lang="fr-CA" smtClean="0"/>
            </a:br>
            <a:r>
              <a:rPr lang="fr-CA" smtClean="0"/>
              <a:t/>
            </a:r>
            <a:br>
              <a:rPr lang="fr-CA" smtClean="0"/>
            </a:br>
            <a:r>
              <a:rPr lang="fr-CA" sz="2000" smtClean="0"/>
              <a:t>TLB: Translation Lookaside Buffers, ou </a:t>
            </a:r>
            <a:r>
              <a:rPr lang="fr-CA" sz="2000" i="1" smtClean="0"/>
              <a:t>caches </a:t>
            </a:r>
            <a:r>
              <a:rPr lang="fr-CA" sz="2000" smtClean="0"/>
              <a:t>d’adressage</a:t>
            </a:r>
            <a:endParaRPr lang="fr-CA" smtClean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Recherche parallèle d ’une adresse</a:t>
            </a:r>
            <a:r>
              <a:rPr lang="fr-CA" altLang="en-US" smtClean="0"/>
              <a:t>:</a:t>
            </a:r>
          </a:p>
          <a:p>
            <a:pPr lvl="1"/>
            <a:r>
              <a:rPr lang="fr-CA" altLang="en-US" sz="2200" smtClean="0"/>
              <a:t>l ’adresse recherchée est cherchée dans la partie gauche de la table en parallèle (matériel spécial)</a:t>
            </a:r>
          </a:p>
          <a:p>
            <a:r>
              <a:rPr lang="fr-CA" altLang="en-US" sz="2400" smtClean="0"/>
              <a:t>Traduction page </a:t>
            </a:r>
            <a:r>
              <a:rPr lang="fr-CA" altLang="en-US" sz="2400" smtClean="0">
                <a:sym typeface="Wingdings" pitchFamily="2" charset="2"/>
              </a:rPr>
              <a:t></a:t>
            </a:r>
            <a:r>
              <a:rPr lang="fr-CA" altLang="en-US" sz="2400" smtClean="0"/>
              <a:t> cadre</a:t>
            </a:r>
          </a:p>
          <a:p>
            <a:pPr lvl="1"/>
            <a:r>
              <a:rPr lang="fr-CA" altLang="en-US" sz="2200" smtClean="0"/>
              <a:t>Si la page recherchée a été utilisée récemment elle se trouvera dans les registres associatifs</a:t>
            </a:r>
          </a:p>
          <a:p>
            <a:pPr marL="1085850" lvl="2"/>
            <a:r>
              <a:rPr lang="fr-CA" altLang="en-US" sz="2000" smtClean="0"/>
              <a:t>recherche rapide</a:t>
            </a:r>
          </a:p>
        </p:txBody>
      </p:sp>
      <p:sp>
        <p:nvSpPr>
          <p:cNvPr id="63494" name="Rectangle 17"/>
          <p:cNvSpPr>
            <a:spLocks noChangeArrowheads="1"/>
          </p:cNvSpPr>
          <p:nvPr/>
        </p:nvSpPr>
        <p:spPr bwMode="auto">
          <a:xfrm>
            <a:off x="2971800" y="4953000"/>
            <a:ext cx="2895600" cy="1219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63495" name="Line 18"/>
          <p:cNvSpPr>
            <a:spLocks noChangeShapeType="1"/>
          </p:cNvSpPr>
          <p:nvPr/>
        </p:nvSpPr>
        <p:spPr bwMode="auto">
          <a:xfrm>
            <a:off x="2971800" y="5257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3496" name="Line 19"/>
          <p:cNvSpPr>
            <a:spLocks noChangeShapeType="1"/>
          </p:cNvSpPr>
          <p:nvPr/>
        </p:nvSpPr>
        <p:spPr bwMode="auto">
          <a:xfrm>
            <a:off x="2971800" y="55626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3497" name="Line 20"/>
          <p:cNvSpPr>
            <a:spLocks noChangeShapeType="1"/>
          </p:cNvSpPr>
          <p:nvPr/>
        </p:nvSpPr>
        <p:spPr bwMode="auto">
          <a:xfrm>
            <a:off x="2971800" y="5867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3498" name="Rectangle 21"/>
          <p:cNvSpPr>
            <a:spLocks noChangeArrowheads="1"/>
          </p:cNvSpPr>
          <p:nvPr/>
        </p:nvSpPr>
        <p:spPr bwMode="auto">
          <a:xfrm>
            <a:off x="3200400" y="4495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altLang="en-US" sz="1800">
                <a:latin typeface="Helvetica" pitchFamily="34" charset="0"/>
              </a:rPr>
              <a:t>No Page</a:t>
            </a:r>
          </a:p>
        </p:txBody>
      </p:sp>
      <p:sp>
        <p:nvSpPr>
          <p:cNvPr id="63499" name="Rectangle 22"/>
          <p:cNvSpPr>
            <a:spLocks noChangeArrowheads="1"/>
          </p:cNvSpPr>
          <p:nvPr/>
        </p:nvSpPr>
        <p:spPr bwMode="auto">
          <a:xfrm>
            <a:off x="4572000" y="4495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US" altLang="en-US" sz="1800">
                <a:latin typeface="Helvetica" pitchFamily="34" charset="0"/>
              </a:rPr>
              <a:t>No Cadre</a:t>
            </a:r>
          </a:p>
        </p:txBody>
      </p:sp>
      <p:sp>
        <p:nvSpPr>
          <p:cNvPr id="63500" name="Line 23"/>
          <p:cNvSpPr>
            <a:spLocks noChangeShapeType="1"/>
          </p:cNvSpPr>
          <p:nvPr/>
        </p:nvSpPr>
        <p:spPr bwMode="auto">
          <a:xfrm>
            <a:off x="4419600" y="4953000"/>
            <a:ext cx="0" cy="1219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3501" name="Text Box 25"/>
          <p:cNvSpPr txBox="1">
            <a:spLocks noChangeArrowheads="1"/>
          </p:cNvSpPr>
          <p:nvPr/>
        </p:nvSpPr>
        <p:spPr bwMode="auto">
          <a:xfrm>
            <a:off x="3200400" y="4953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3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63502" name="Text Box 26"/>
          <p:cNvSpPr txBox="1">
            <a:spLocks noChangeArrowheads="1"/>
          </p:cNvSpPr>
          <p:nvPr/>
        </p:nvSpPr>
        <p:spPr bwMode="auto">
          <a:xfrm>
            <a:off x="3429000" y="52578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7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63503" name="Text Box 27"/>
          <p:cNvSpPr txBox="1">
            <a:spLocks noChangeArrowheads="1"/>
          </p:cNvSpPr>
          <p:nvPr/>
        </p:nvSpPr>
        <p:spPr bwMode="auto">
          <a:xfrm>
            <a:off x="3429000" y="5562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0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63504" name="Text Box 28"/>
          <p:cNvSpPr txBox="1">
            <a:spLocks noChangeArrowheads="1"/>
          </p:cNvSpPr>
          <p:nvPr/>
        </p:nvSpPr>
        <p:spPr bwMode="auto">
          <a:xfrm>
            <a:off x="3429000" y="586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2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63505" name="Text Box 29"/>
          <p:cNvSpPr txBox="1">
            <a:spLocks noChangeArrowheads="1"/>
          </p:cNvSpPr>
          <p:nvPr/>
        </p:nvSpPr>
        <p:spPr bwMode="auto">
          <a:xfrm>
            <a:off x="4800600" y="4800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r-CA" altLang="en-US">
              <a:latin typeface="Times New Roman" pitchFamily="18" charset="0"/>
            </a:endParaRPr>
          </a:p>
        </p:txBody>
      </p:sp>
      <p:sp>
        <p:nvSpPr>
          <p:cNvPr id="63506" name="Text Box 30"/>
          <p:cNvSpPr txBox="1">
            <a:spLocks noChangeArrowheads="1"/>
          </p:cNvSpPr>
          <p:nvPr/>
        </p:nvSpPr>
        <p:spPr bwMode="auto">
          <a:xfrm>
            <a:off x="4495800" y="4953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15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63507" name="Text Box 31"/>
          <p:cNvSpPr txBox="1">
            <a:spLocks noChangeArrowheads="1"/>
          </p:cNvSpPr>
          <p:nvPr/>
        </p:nvSpPr>
        <p:spPr bwMode="auto">
          <a:xfrm>
            <a:off x="4572000" y="5257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19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63508" name="Text Box 32"/>
          <p:cNvSpPr txBox="1">
            <a:spLocks noChangeArrowheads="1"/>
          </p:cNvSpPr>
          <p:nvPr/>
        </p:nvSpPr>
        <p:spPr bwMode="auto">
          <a:xfrm>
            <a:off x="4495800" y="5562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17</a:t>
            </a:r>
            <a:endParaRPr lang="fr-CA" altLang="en-US">
              <a:latin typeface="Times New Roman" pitchFamily="18" charset="0"/>
            </a:endParaRPr>
          </a:p>
        </p:txBody>
      </p:sp>
      <p:sp>
        <p:nvSpPr>
          <p:cNvPr id="63509" name="Text Box 33"/>
          <p:cNvSpPr txBox="1">
            <a:spLocks noChangeArrowheads="1"/>
          </p:cNvSpPr>
          <p:nvPr/>
        </p:nvSpPr>
        <p:spPr bwMode="auto">
          <a:xfrm>
            <a:off x="4572000" y="5867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>
                <a:latin typeface="Times New Roman" pitchFamily="18" charset="0"/>
              </a:rPr>
              <a:t>23</a:t>
            </a:r>
            <a:endParaRPr lang="fr-CA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A185E-8B1B-41EE-B6DE-64915736DB6D}" type="slidenum">
              <a:rPr lang="fr-CA"/>
              <a:pPr>
                <a:defRPr/>
              </a:pPr>
              <a:t>61</a:t>
            </a:fld>
            <a:endParaRPr lang="fr-CA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Recherche </a:t>
            </a:r>
            <a:r>
              <a:rPr kumimoji="1" lang="fr-CA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associative</a:t>
            </a: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dans TLB</a:t>
            </a: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1028700" y="1219200"/>
            <a:ext cx="7962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500" b="1">
                <a:solidFill>
                  <a:srgbClr val="006666"/>
                </a:solidFill>
                <a:latin typeface="Arial" charset="0"/>
              </a:rPr>
              <a:t>Le TLB est un petit tableau de registres de matériel où chaque ligne contient une paire: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300">
                <a:solidFill>
                  <a:srgbClr val="006666"/>
                </a:solidFill>
                <a:latin typeface="Arial" charset="0"/>
              </a:rPr>
              <a:t>Numéro de page logique, Numéro de cadre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500" b="1">
                <a:solidFill>
                  <a:srgbClr val="006666"/>
                </a:solidFill>
                <a:latin typeface="Arial" charset="0"/>
              </a:rPr>
              <a:t>Le TLB utilise du matériel de </a:t>
            </a:r>
            <a:r>
              <a:rPr kumimoji="1" lang="fr-CA" altLang="en-US" sz="2500" b="1" i="1">
                <a:solidFill>
                  <a:srgbClr val="006666"/>
                </a:solidFill>
                <a:latin typeface="Arial" charset="0"/>
              </a:rPr>
              <a:t>mémoire associative</a:t>
            </a:r>
            <a:r>
              <a:rPr kumimoji="1" lang="fr-CA" altLang="en-US" sz="2500" b="1">
                <a:solidFill>
                  <a:srgbClr val="006666"/>
                </a:solidFill>
                <a:latin typeface="Arial" charset="0"/>
              </a:rPr>
              <a:t>: interrogation simultanée de tous les numéros logiques pour trouver le numéro physique recherché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500" b="1">
                <a:solidFill>
                  <a:srgbClr val="006666"/>
                </a:solidFill>
                <a:latin typeface="Arial" charset="0"/>
              </a:rPr>
              <a:t>Chaque paire dans le TLB est fournie d ’un indice de référence pour savoir si cette paire a été utilisée récemment.  Sinon, elle est remplacée par la dernière paire dont on a besoin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BFD9F-5177-4B7D-B077-FBF09F12AE68}" type="slidenum">
              <a:rPr lang="fr-CA"/>
              <a:pPr>
                <a:defRPr/>
              </a:pPr>
              <a:t>62</a:t>
            </a:fld>
            <a:endParaRPr lang="fr-CA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990600" y="152400"/>
            <a:ext cx="7885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Lookaside Buffer (TLB)</a:t>
            </a: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990600" y="1143000"/>
            <a:ext cx="800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Sur réception d’une adresse logique, le processeur examine le cache TLB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Si cette entrée de page y est , le numéro de cadre en est extrait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b="1">
                <a:solidFill>
                  <a:srgbClr val="006666"/>
                </a:solidFill>
                <a:latin typeface="Arial" charset="0"/>
              </a:rPr>
              <a:t>Sinon, le numéro de page indexe la table de page du processus </a:t>
            </a: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(en mémoire)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Cette nouvelle entrée de page est mise dans le TLB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2200">
                <a:solidFill>
                  <a:srgbClr val="006666"/>
                </a:solidFill>
                <a:latin typeface="Arial" charset="0"/>
              </a:rPr>
              <a:t>Elle remplace une autre pas récemment utilisée   </a:t>
            </a:r>
            <a:endParaRPr kumimoji="1" lang="fr-CA" altLang="en-US" sz="2600">
              <a:solidFill>
                <a:srgbClr val="0066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2500" b="1">
                <a:solidFill>
                  <a:srgbClr val="006666"/>
                </a:solidFill>
                <a:latin typeface="Arial" charset="0"/>
              </a:rPr>
              <a:t>Le TLB est vidé quand l’UCT change de proc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1900" b="1">
              <a:solidFill>
                <a:schemeClr val="hlink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900" b="1">
                <a:solidFill>
                  <a:schemeClr val="hlink"/>
                </a:solidFill>
                <a:latin typeface="Arial" charset="0"/>
              </a:rPr>
              <a:t>Les premières trois opérations sont faites par matériel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fr-CA" altLang="en-US" sz="260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42094-862F-4013-9E60-3C2D77B622C8}" type="slidenum">
              <a:rPr lang="fr-CA"/>
              <a:pPr>
                <a:defRPr/>
              </a:pPr>
              <a:t>63</a:t>
            </a:fld>
            <a:endParaRPr lang="fr-CA"/>
          </a:p>
        </p:txBody>
      </p:sp>
      <p:pic>
        <p:nvPicPr>
          <p:cNvPr id="6656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041" r="1292" b="682"/>
          <a:stretch>
            <a:fillRect/>
          </a:stretch>
        </p:blipFill>
        <p:spPr bwMode="auto">
          <a:xfrm>
            <a:off x="1341438" y="1338263"/>
            <a:ext cx="6543675" cy="495141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Schéma d’utilisation TLB</a:t>
            </a: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5148263" y="5949950"/>
            <a:ext cx="122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/>
              <a:t>En mémoire</a:t>
            </a:r>
          </a:p>
        </p:txBody>
      </p:sp>
      <p:sp>
        <p:nvSpPr>
          <p:cNvPr id="66567" name="Text Box 5"/>
          <p:cNvSpPr txBox="1">
            <a:spLocks noChangeArrowheads="1"/>
          </p:cNvSpPr>
          <p:nvPr/>
        </p:nvSpPr>
        <p:spPr bwMode="auto">
          <a:xfrm>
            <a:off x="4067175" y="2133600"/>
            <a:ext cx="1296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600"/>
              <a:t>Dans l’UCT</a:t>
            </a:r>
          </a:p>
        </p:txBody>
      </p:sp>
      <p:sp>
        <p:nvSpPr>
          <p:cNvPr id="66568" name="Freeform 9"/>
          <p:cNvSpPr>
            <a:spLocks/>
          </p:cNvSpPr>
          <p:nvPr/>
        </p:nvSpPr>
        <p:spPr bwMode="auto">
          <a:xfrm>
            <a:off x="3179763" y="3933825"/>
            <a:ext cx="1031875" cy="1150938"/>
          </a:xfrm>
          <a:custGeom>
            <a:avLst/>
            <a:gdLst>
              <a:gd name="T0" fmla="*/ 1638101563 w 650"/>
              <a:gd name="T1" fmla="*/ 1824598182 h 726"/>
              <a:gd name="T2" fmla="*/ 267136563 w 650"/>
              <a:gd name="T3" fmla="*/ 1367192275 h 726"/>
              <a:gd name="T4" fmla="*/ 37801550 w 650"/>
              <a:gd name="T5" fmla="*/ 0 h 726"/>
              <a:gd name="T6" fmla="*/ 0 60000 65536"/>
              <a:gd name="T7" fmla="*/ 0 60000 65536"/>
              <a:gd name="T8" fmla="*/ 0 60000 65536"/>
              <a:gd name="T9" fmla="*/ 0 w 650"/>
              <a:gd name="T10" fmla="*/ 0 h 726"/>
              <a:gd name="T11" fmla="*/ 650 w 650"/>
              <a:gd name="T12" fmla="*/ 726 h 7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0" h="726">
                <a:moveTo>
                  <a:pt x="650" y="726"/>
                </a:moveTo>
                <a:cubicBezTo>
                  <a:pt x="431" y="695"/>
                  <a:pt x="212" y="665"/>
                  <a:pt x="106" y="544"/>
                </a:cubicBezTo>
                <a:cubicBezTo>
                  <a:pt x="0" y="423"/>
                  <a:pt x="30" y="91"/>
                  <a:pt x="15" y="0"/>
                </a:cubicBez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6569" name="Text Box 11"/>
          <p:cNvSpPr txBox="1">
            <a:spLocks noChangeArrowheads="1"/>
          </p:cNvSpPr>
          <p:nvPr/>
        </p:nvSpPr>
        <p:spPr bwMode="auto">
          <a:xfrm>
            <a:off x="395288" y="6237288"/>
            <a:ext cx="7235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en-US" sz="1800"/>
              <a:t>Dans le cas de ‘miss’, f est trouvé en mémoire, puis il es mis dans le TLB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AC646-4747-4638-8D59-26A5AE0AB616}" type="slidenum">
              <a:rPr lang="fr-CA"/>
              <a:pPr>
                <a:defRPr/>
              </a:pPr>
              <a:t>64</a:t>
            </a:fld>
            <a:endParaRPr lang="fr-CA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885112" cy="439737"/>
          </a:xfrm>
        </p:spPr>
        <p:txBody>
          <a:bodyPr/>
          <a:lstStyle/>
          <a:p>
            <a:pPr>
              <a:defRPr/>
            </a:pPr>
            <a:r>
              <a:rPr lang="fr-CA" smtClean="0"/>
              <a:t>Temps d’accès réel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5175"/>
            <a:ext cx="7886700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altLang="en-US" sz="2000" smtClean="0"/>
              <a:t>Recherche associative = </a:t>
            </a:r>
            <a:r>
              <a:rPr lang="fr-CA" altLang="en-US" sz="2000" smtClean="0">
                <a:solidFill>
                  <a:schemeClr val="hlink"/>
                </a:solidFill>
                <a:sym typeface="Symbol" pitchFamily="18" charset="2"/>
              </a:rPr>
              <a:t></a:t>
            </a:r>
            <a:r>
              <a:rPr lang="fr-CA" altLang="en-US" sz="2000" smtClean="0">
                <a:sym typeface="Symbol" pitchFamily="18" charset="2"/>
              </a:rPr>
              <a:t> unités de temps </a:t>
            </a:r>
            <a:r>
              <a:rPr lang="fr-CA" altLang="en-US" sz="1600" smtClean="0">
                <a:sym typeface="Symbol" pitchFamily="18" charset="2"/>
              </a:rPr>
              <a:t>(normalement petit)</a:t>
            </a:r>
          </a:p>
          <a:p>
            <a:pPr>
              <a:lnSpc>
                <a:spcPct val="80000"/>
              </a:lnSpc>
            </a:pPr>
            <a:r>
              <a:rPr lang="fr-CA" altLang="en-US" sz="2000" smtClean="0">
                <a:sym typeface="Symbol" pitchFamily="18" charset="2"/>
              </a:rPr>
              <a:t>Supposons que le cycle de mémoire soit 1 microseconde</a:t>
            </a:r>
          </a:p>
          <a:p>
            <a:pPr>
              <a:lnSpc>
                <a:spcPct val="80000"/>
              </a:lnSpc>
            </a:pPr>
            <a:r>
              <a:rPr lang="fr-CA" altLang="en-US" sz="2000" smtClean="0">
                <a:solidFill>
                  <a:schemeClr val="hlink"/>
                </a:solidFill>
                <a:sym typeface="Symbol" pitchFamily="18" charset="2"/>
              </a:rPr>
              <a:t></a:t>
            </a:r>
            <a:r>
              <a:rPr lang="fr-CA" altLang="en-US" sz="2000" smtClean="0">
                <a:sym typeface="Symbol" pitchFamily="18" charset="2"/>
              </a:rPr>
              <a:t> = pourcentage de touches (hit ratio) = pourcentage de fois qu’un numéro de page est trouvé dans les registres associatifs </a:t>
            </a:r>
          </a:p>
          <a:p>
            <a:pPr lvl="1">
              <a:lnSpc>
                <a:spcPct val="80000"/>
              </a:lnSpc>
            </a:pPr>
            <a:r>
              <a:rPr lang="fr-CA" altLang="en-US" sz="1800" smtClean="0">
                <a:sym typeface="Symbol" pitchFamily="18" charset="2"/>
              </a:rPr>
              <a:t>ceci est en relation avec le nombre de registres associatifs disponibles</a:t>
            </a:r>
          </a:p>
          <a:p>
            <a:pPr>
              <a:lnSpc>
                <a:spcPct val="80000"/>
              </a:lnSpc>
            </a:pPr>
            <a:endParaRPr lang="fr-CA" altLang="en-US" sz="200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fr-CA" altLang="en-US" sz="2000" smtClean="0">
                <a:sym typeface="Symbol" pitchFamily="18" charset="2"/>
              </a:rPr>
              <a:t>Temps effectif d’accès t</a:t>
            </a:r>
            <a:r>
              <a:rPr lang="fr-CA" altLang="en-US" sz="2000" baseline="-25000" smtClean="0">
                <a:sym typeface="Symbol" pitchFamily="18" charset="2"/>
              </a:rPr>
              <a:t>ea</a:t>
            </a:r>
            <a:r>
              <a:rPr lang="fr-CA" altLang="en-US" sz="2000" smtClean="0">
                <a:sym typeface="Symbol" pitchFamily="18" charset="2"/>
              </a:rPr>
              <a:t>: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CA" altLang="en-US" sz="2000" smtClean="0"/>
              <a:t>		t</a:t>
            </a:r>
            <a:r>
              <a:rPr lang="fr-CA" altLang="en-US" sz="2000" baseline="-25000" smtClean="0"/>
              <a:t>ea</a:t>
            </a:r>
            <a:r>
              <a:rPr lang="fr-CA" altLang="en-US" sz="2000" smtClean="0"/>
              <a:t> = (1 + </a:t>
            </a:r>
            <a:r>
              <a:rPr lang="fr-CA" altLang="en-US" sz="2000" smtClean="0">
                <a:sym typeface="Symbol" pitchFamily="18" charset="2"/>
              </a:rPr>
              <a:t>)  + (2 + )(1 – )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CA" altLang="en-US" sz="2000" smtClean="0">
                <a:sym typeface="Symbol" pitchFamily="18" charset="2"/>
              </a:rPr>
              <a:t>			= 2 +  – 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CA" altLang="en-US" sz="1200" smtClean="0">
                <a:sym typeface="Symbol" pitchFamily="18" charset="2"/>
              </a:rPr>
              <a:t>                            </a:t>
            </a:r>
            <a:r>
              <a:rPr lang="fr-CA" altLang="en-US" sz="1800" smtClean="0">
                <a:sym typeface="Symbol" pitchFamily="18" charset="2"/>
              </a:rPr>
              <a:t>si  est près de 1 et  est petit, ce temps sera près de 1.</a:t>
            </a:r>
            <a:endParaRPr lang="fr-CA" altLang="en-US" sz="320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endParaRPr lang="fr-CA" altLang="en-US" sz="90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fr-CA" altLang="en-US" sz="1600" smtClean="0">
                <a:sym typeface="Symbol" pitchFamily="18" charset="2"/>
              </a:rPr>
              <a:t>Généralisation de la formule prenant m comme temps d’accès à la mémoire centrale: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CA" altLang="en-US" sz="1600" smtClean="0">
                <a:sym typeface="Symbol" pitchFamily="18" charset="2"/>
              </a:rPr>
              <a:t>		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CA" altLang="en-US" sz="1600" smtClean="0">
                <a:sym typeface="Symbol" pitchFamily="18" charset="2"/>
              </a:rPr>
              <a:t>		t</a:t>
            </a:r>
            <a:r>
              <a:rPr lang="fr-CA" altLang="en-US" sz="1600" baseline="-25000" smtClean="0">
                <a:sym typeface="Symbol" pitchFamily="18" charset="2"/>
              </a:rPr>
              <a:t>ea</a:t>
            </a:r>
            <a:r>
              <a:rPr lang="fr-CA" altLang="en-US" sz="1600" smtClean="0">
                <a:sym typeface="Symbol" pitchFamily="18" charset="2"/>
              </a:rPr>
              <a:t> = (m+ )  + (2m+ )(1- ) = m  +  + 2m - 2m  +  -  =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CA" altLang="en-US" sz="1600" smtClean="0">
                <a:sym typeface="Symbol" pitchFamily="18" charset="2"/>
              </a:rPr>
              <a:t>                                 = 2m +  -m 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CA" altLang="en-US" sz="1200" smtClean="0"/>
              <a:t> </a:t>
            </a:r>
          </a:p>
          <a:p>
            <a:pPr>
              <a:lnSpc>
                <a:spcPct val="80000"/>
              </a:lnSpc>
            </a:pPr>
            <a:endParaRPr lang="fr-CA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333E4-4898-4BDB-A2F9-3E2448B50146}" type="slidenum">
              <a:rPr lang="fr-CA"/>
              <a:pPr>
                <a:defRPr/>
              </a:pPr>
              <a:t>65</a:t>
            </a:fld>
            <a:endParaRPr lang="fr-CA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Protection de la mémoire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351713" cy="4483100"/>
          </a:xfrm>
        </p:spPr>
        <p:txBody>
          <a:bodyPr/>
          <a:lstStyle/>
          <a:p>
            <a:r>
              <a:rPr lang="fr-CA" altLang="en-US" sz="2400" smtClean="0"/>
              <a:t>Associe divers bits à chaque page dans le tableau de pages comme dans le tableau de segments</a:t>
            </a:r>
          </a:p>
          <a:p>
            <a:pPr lvl="1"/>
            <a:r>
              <a:rPr lang="fr-CA" altLang="en-US" sz="2200" smtClean="0"/>
              <a:t>Ex. bit valide-invalide indique les pages valides du processus</a:t>
            </a:r>
          </a:p>
          <a:p>
            <a:endParaRPr lang="fr-CA" altLang="en-US" sz="2400" smtClean="0"/>
          </a:p>
          <a:p>
            <a:r>
              <a:rPr lang="fr-CA" altLang="en-US" sz="2400" smtClean="0"/>
              <a:t>Pour vérifier si un adresse est valide</a:t>
            </a:r>
          </a:p>
          <a:p>
            <a:pPr lvl="1"/>
            <a:r>
              <a:rPr lang="fr-CA" altLang="en-US" sz="2200" smtClean="0"/>
              <a:t>Avec un tableau de pages ayant une grandeur fixe: bits valide-invalide</a:t>
            </a:r>
          </a:p>
          <a:p>
            <a:pPr lvl="1"/>
            <a:r>
              <a:rPr lang="fr-CA" altLang="en-US" sz="2200" smtClean="0"/>
              <a:t>Avec un tableau de pages ayant une grandeur variable (seulement les pages valides du processus): Compare le # de page avec le registre PTLR (page-table length registre)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B6EBF-E34F-4730-8262-D8C69488D33A}" type="slidenum">
              <a:rPr lang="fr-CA"/>
              <a:pPr>
                <a:defRPr/>
              </a:pPr>
              <a:t>66</a:t>
            </a:fld>
            <a:endParaRPr lang="fr-CA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0"/>
            <a:ext cx="8161337" cy="844550"/>
          </a:xfrm>
        </p:spPr>
        <p:txBody>
          <a:bodyPr/>
          <a:lstStyle/>
          <a:p>
            <a:pPr>
              <a:defRPr/>
            </a:pPr>
            <a:r>
              <a:rPr lang="en-US" smtClean="0"/>
              <a:t>Bit Valide-Invalide (v-i) dans le tableau de pages</a:t>
            </a: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603" r="7301" b="603"/>
          <a:stretch>
            <a:fillRect/>
          </a:stretch>
        </p:blipFill>
        <p:spPr bwMode="auto">
          <a:xfrm>
            <a:off x="1795463" y="1377950"/>
            <a:ext cx="5700712" cy="4946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0B94B-E4FD-4BF5-9B20-0BB2001DCE36}" type="slidenum">
              <a:rPr lang="fr-CA"/>
              <a:pPr>
                <a:defRPr/>
              </a:pPr>
              <a:t>67</a:t>
            </a:fld>
            <a:endParaRPr lang="fr-CA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62025"/>
          </a:xfrm>
        </p:spPr>
        <p:txBody>
          <a:bodyPr/>
          <a:lstStyle/>
          <a:p>
            <a:pPr>
              <a:defRPr/>
            </a:pPr>
            <a:r>
              <a:rPr lang="fr-CA" smtClean="0"/>
              <a:t>Partage de pages: </a:t>
            </a:r>
            <a:br>
              <a:rPr lang="fr-CA" smtClean="0"/>
            </a:br>
            <a:r>
              <a:rPr lang="fr-CA" sz="2800" smtClean="0"/>
              <a:t>3</a:t>
            </a:r>
            <a:r>
              <a:rPr lang="fr-CA" sz="2400" smtClean="0"/>
              <a:t> proc. partageant un éditeur, sur des données privées à chaque proc</a:t>
            </a:r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1540" r="13159" b="609"/>
          <a:stretch>
            <a:fillRect/>
          </a:stretch>
        </p:blipFill>
        <p:spPr bwMode="auto">
          <a:xfrm>
            <a:off x="1979613" y="1125538"/>
            <a:ext cx="5518150" cy="55149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78B99-D9F4-49F2-85F5-634CABB48131}" type="slidenum">
              <a:rPr lang="fr-CA"/>
              <a:pPr>
                <a:defRPr/>
              </a:pPr>
              <a:t>68</a:t>
            </a:fld>
            <a:endParaRPr lang="fr-CA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Structure des tableaux de pages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715250" cy="44831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fr-CA" altLang="en-US" smtClean="0"/>
              <a:t>Comment long peut-être un tableau de pages?</a:t>
            </a:r>
          </a:p>
          <a:p>
            <a:pPr lvl="1"/>
            <a:r>
              <a:rPr lang="fr-CA" altLang="en-US" smtClean="0"/>
              <a:t>Adresses de 32-bit, page de 4 koctets -&gt; 2</a:t>
            </a:r>
            <a:r>
              <a:rPr lang="fr-CA" altLang="en-US" baseline="30000" smtClean="0"/>
              <a:t>20</a:t>
            </a:r>
            <a:r>
              <a:rPr lang="fr-CA" altLang="en-US" smtClean="0"/>
              <a:t> pages = 1M entrées de page!</a:t>
            </a:r>
          </a:p>
          <a:p>
            <a:pPr lvl="1"/>
            <a:r>
              <a:rPr lang="fr-CA" altLang="en-US" smtClean="0"/>
              <a:t>Oh la la! Doit appliqué la matière grise!</a:t>
            </a:r>
          </a:p>
          <a:p>
            <a:pPr lvl="1">
              <a:buFont typeface="Monotype Sorts" pitchFamily="2" charset="2"/>
              <a:buNone/>
            </a:pPr>
            <a:endParaRPr lang="fr-CA" altLang="en-US" smtClean="0"/>
          </a:p>
          <a:p>
            <a:r>
              <a:rPr lang="fr-CA" altLang="en-US" smtClean="0"/>
              <a:t>Tableau de pages hiérarchique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BDE08-9382-450E-AB50-4C390263E86E}" type="slidenum">
              <a:rPr lang="fr-CA"/>
              <a:pPr>
                <a:defRPr/>
              </a:pPr>
              <a:t>69</a:t>
            </a:fld>
            <a:endParaRPr lang="fr-CA"/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847" r="15005" b="1042"/>
          <a:stretch>
            <a:fillRect/>
          </a:stretch>
        </p:blipFill>
        <p:spPr bwMode="auto">
          <a:xfrm>
            <a:off x="2178050" y="1196975"/>
            <a:ext cx="5106988" cy="53689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Tableaux de pages hiérarchique à deux niveaux</a:t>
            </a:r>
            <a:br>
              <a:rPr lang="fr-CA" smtClean="0"/>
            </a:br>
            <a:r>
              <a:rPr lang="fr-CA" sz="1800" smtClean="0"/>
              <a:t>(quand les tableaux de pages sont très grands, ils peuvent être eux mêmes paginés)</a:t>
            </a:r>
            <a:r>
              <a:rPr lang="fr-CA" smtClean="0"/>
              <a:t> </a:t>
            </a:r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2339975" y="5013325"/>
            <a:ext cx="13684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r-CA" altLang="en-US" sz="1200">
                <a:latin typeface="Times New Roman" pitchFamily="18" charset="0"/>
              </a:rPr>
              <a:t>tableau de pages du tableau de pages</a:t>
            </a:r>
            <a:endParaRPr lang="fr-CA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3984-ADD6-4B69-B655-4C5E09AA5244}" type="slidenum">
              <a:rPr lang="fr-CA"/>
              <a:pPr>
                <a:defRPr/>
              </a:pPr>
              <a:t>7</a:t>
            </a:fld>
            <a:endParaRPr lang="fr-CA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Traduction adresses logiques </a:t>
            </a:r>
            <a:r>
              <a:rPr lang="fr-CA" smtClean="0">
                <a:sym typeface="Wingdings" pitchFamily="2" charset="2"/>
              </a:rPr>
              <a:t></a:t>
            </a:r>
            <a:r>
              <a:rPr lang="fr-CA" smtClean="0">
                <a:sym typeface="Symbol" pitchFamily="18" charset="2"/>
              </a:rPr>
              <a:t>adr.</a:t>
            </a:r>
            <a:r>
              <a:rPr lang="fr-CA" smtClean="0">
                <a:latin typeface="Symbol" pitchFamily="18" charset="2"/>
                <a:sym typeface="Symbol" pitchFamily="18" charset="2"/>
              </a:rPr>
              <a:t> </a:t>
            </a:r>
            <a:r>
              <a:rPr lang="fr-CA" smtClean="0">
                <a:sym typeface="Symbol" pitchFamily="18" charset="2"/>
              </a:rPr>
              <a:t>physiques</a:t>
            </a:r>
            <a:endParaRPr lang="fr-CA" smtClean="0"/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6491" r="528" b="6439"/>
          <a:stretch>
            <a:fillRect/>
          </a:stretch>
        </p:blipFill>
        <p:spPr bwMode="auto">
          <a:xfrm>
            <a:off x="1649413" y="1309688"/>
            <a:ext cx="6621462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6096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fr-CA" altLang="en-US">
                <a:solidFill>
                  <a:srgbClr val="800000"/>
                </a:solidFill>
                <a:latin typeface="Times New Roman" pitchFamily="18" charset="0"/>
              </a:rPr>
              <a:t>MMU: unité de gestion de mémoire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fr-CA" altLang="en-US">
                <a:solidFill>
                  <a:srgbClr val="800000"/>
                </a:solidFill>
                <a:latin typeface="Times New Roman" pitchFamily="18" charset="0"/>
              </a:rPr>
              <a:t>             unité de traduction adresses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fr-CA" altLang="en-US">
                <a:solidFill>
                  <a:srgbClr val="800000"/>
                </a:solidFill>
                <a:latin typeface="Times New Roman" pitchFamily="18" charset="0"/>
              </a:rPr>
              <a:t>             </a:t>
            </a:r>
            <a:r>
              <a:rPr lang="fr-CA" altLang="en-US" sz="1800">
                <a:solidFill>
                  <a:srgbClr val="800000"/>
                </a:solidFill>
                <a:latin typeface="Times New Roman" pitchFamily="18" charset="0"/>
              </a:rPr>
              <a:t>(memory management unit)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81CA-EF64-431E-8A66-9EBEF4514299}" type="slidenum">
              <a:rPr lang="fr-CA"/>
              <a:pPr>
                <a:defRPr/>
              </a:pPr>
              <a:t>70</a:t>
            </a:fld>
            <a:endParaRPr lang="fr-CA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Tableaux de pages hiérarchique</a:t>
            </a:r>
            <a:r>
              <a:rPr lang="fr-CA" sz="3600" smtClean="0"/>
              <a:t> </a:t>
            </a:r>
            <a:r>
              <a:rPr lang="fr-CA" smtClean="0"/>
              <a:t>à deux niveaux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La partie de l ’adresse qui appartient au numéro de page est elle-même divisée en 2</a:t>
            </a:r>
            <a:endParaRPr lang="fr-CA" altLang="en-US" smtClean="0"/>
          </a:p>
        </p:txBody>
      </p:sp>
      <p:pic>
        <p:nvPicPr>
          <p:cNvPr id="737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22414" r="511" b="22414"/>
          <a:stretch>
            <a:fillRect/>
          </a:stretch>
        </p:blipFill>
        <p:spPr bwMode="auto">
          <a:xfrm>
            <a:off x="250825" y="2276475"/>
            <a:ext cx="8569325" cy="3581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338" name="Ink 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5763" y="4132263"/>
              <a:ext cx="26987" cy="60325"/>
            </p14:xfrm>
          </p:contentPart>
        </mc:Choice>
        <mc:Fallback>
          <p:pic>
            <p:nvPicPr>
              <p:cNvPr id="14338" name="Ink 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6281" y="4122757"/>
                <a:ext cx="45951" cy="793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8BCE0-FD37-49F8-8C66-254882B7BADF}" type="slidenum">
              <a:rPr lang="fr-CA"/>
              <a:pPr>
                <a:defRPr/>
              </a:pPr>
              <a:t>71</a:t>
            </a:fld>
            <a:endParaRPr lang="fr-CA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Utilisation de Translation Lookaside Buffer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mtClean="0"/>
              <a:t>Dans le cas de systèmes de pagination à plusieurs niveaux,  l’utilisation de TLB devient encore plus importante pour éviter multiples accès en mémoire pour calculer une adresse physique</a:t>
            </a:r>
          </a:p>
          <a:p>
            <a:r>
              <a:rPr lang="fr-CA" altLang="en-US" smtClean="0"/>
              <a:t> Les adresses les plus récemment utilisées sont trouvées directement dans la TLB.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973F5-8C35-4616-8887-9C9513326559}" type="slidenum">
              <a:rPr lang="fr-CA"/>
              <a:pPr>
                <a:defRPr/>
              </a:pPr>
              <a:t>72</a:t>
            </a:fld>
            <a:endParaRPr lang="fr-CA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066800" y="152400"/>
            <a:ext cx="78851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defRPr/>
            </a:pPr>
            <a:r>
              <a:rPr kumimoji="1" lang="fr-CA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Segmentation simple vs Pagination simple </a:t>
            </a:r>
          </a:p>
        </p:txBody>
      </p:sp>
      <p:sp>
        <p:nvSpPr>
          <p:cNvPr id="75781" name="Rectangle 3"/>
          <p:cNvSpPr>
            <a:spLocks noChangeArrowheads="1"/>
          </p:cNvSpPr>
          <p:nvPr/>
        </p:nvSpPr>
        <p:spPr bwMode="auto">
          <a:xfrm>
            <a:off x="533400" y="5334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None/>
            </a:pPr>
            <a:endParaRPr kumimoji="1" lang="fr-CA" altLang="en-US" sz="2000" b="1">
              <a:solidFill>
                <a:srgbClr val="0066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La pagination se préoccupe seulement du problème du chargement, tandis que 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La segmentation vise aussi le problème de la liaison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La segmentation est visible au programmeur mais  la pagination ne l’est pas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Le segment est une unité logique de protection et partage, tandis que la page ne l’est pas</a:t>
            </a: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fr-CA" altLang="en-US" sz="1800">
                <a:solidFill>
                  <a:srgbClr val="006666"/>
                </a:solidFill>
                <a:latin typeface="Arial" charset="0"/>
              </a:rPr>
              <a:t>Donc la protection et le partage sont plus aisés dans la segmentation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La segmentation requiert un matériel plus complexe pour la traduction d’adresses (addition au lieu d`enchaînement)</a:t>
            </a:r>
            <a:endParaRPr kumimoji="1" lang="fr-CA" altLang="en-US" sz="2000" b="1">
              <a:solidFill>
                <a:srgbClr val="0066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La segmentation souffre de fragmentation </a:t>
            </a:r>
            <a:r>
              <a:rPr kumimoji="1" lang="fr-CA" altLang="en-US" sz="1800" b="1" i="1">
                <a:solidFill>
                  <a:srgbClr val="006666"/>
                </a:solidFill>
                <a:latin typeface="Arial" charset="0"/>
              </a:rPr>
              <a:t>externe</a:t>
            </a: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 (partitions dynamiques)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La pagination produit de fragmentation </a:t>
            </a:r>
            <a:r>
              <a:rPr kumimoji="1" lang="fr-CA" altLang="en-US" sz="1800" b="1" i="1">
                <a:solidFill>
                  <a:srgbClr val="006666"/>
                </a:solidFill>
                <a:latin typeface="Arial" charset="0"/>
              </a:rPr>
              <a:t>interne</a:t>
            </a: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, mais pas beaucoup (1/2 cadre par programme)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r>
              <a:rPr kumimoji="1" lang="fr-CA" altLang="en-US" sz="1800" b="1">
                <a:solidFill>
                  <a:srgbClr val="006666"/>
                </a:solidFill>
                <a:latin typeface="Arial" charset="0"/>
              </a:rPr>
              <a:t>Heureusement, la segmentation et la pagination peuvent être combinées</a:t>
            </a:r>
          </a:p>
          <a:p>
            <a:pPr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n"/>
            </a:pPr>
            <a:endParaRPr kumimoji="1" lang="fr-CA" altLang="en-US" sz="1800" b="1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3D34B-6304-4E3F-A43B-1A1DA14C6CEE}" type="slidenum">
              <a:rPr lang="fr-CA"/>
              <a:pPr>
                <a:defRPr/>
              </a:pPr>
              <a:t>73</a:t>
            </a:fld>
            <a:endParaRPr lang="fr-CA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Conclusions sur Gestion Mémoire 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en-US" sz="2400" smtClean="0"/>
              <a:t>Problèmes de: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fragmentation (interne et externe)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complexité et efficacité des algorithmes</a:t>
            </a:r>
          </a:p>
          <a:p>
            <a:pPr>
              <a:lnSpc>
                <a:spcPct val="90000"/>
              </a:lnSpc>
            </a:pPr>
            <a:r>
              <a:rPr lang="fr-CA" altLang="en-US" sz="2400" smtClean="0"/>
              <a:t>Deux méthodes très utilisées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Pagination 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Segmentation</a:t>
            </a:r>
          </a:p>
          <a:p>
            <a:pPr>
              <a:lnSpc>
                <a:spcPct val="90000"/>
              </a:lnSpc>
            </a:pPr>
            <a:r>
              <a:rPr lang="fr-CA" altLang="en-US" sz="2400" smtClean="0"/>
              <a:t>Problèmes en pagination et segmentation: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taille des tableaux de segments et pages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pagination de ces tableaux</a:t>
            </a:r>
          </a:p>
          <a:p>
            <a:pPr lvl="1">
              <a:lnSpc>
                <a:spcPct val="90000"/>
              </a:lnSpc>
            </a:pPr>
            <a:r>
              <a:rPr lang="fr-CA" altLang="en-US" sz="2200" smtClean="0"/>
              <a:t>efficacité fournie par Translation Lookaside Buffer</a:t>
            </a:r>
          </a:p>
          <a:p>
            <a:pPr>
              <a:lnSpc>
                <a:spcPct val="90000"/>
              </a:lnSpc>
            </a:pPr>
            <a:r>
              <a:rPr lang="fr-CA" altLang="en-US" sz="2400" smtClean="0"/>
              <a:t>Les méthodes sont souvent utilisées conjointement, donnant lieu a des systèmes complexes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23DD2-E3F4-426B-8D06-175048E00095}" type="slidenum">
              <a:rPr lang="fr-CA"/>
              <a:pPr>
                <a:defRPr/>
              </a:pPr>
              <a:t>74</a:t>
            </a:fld>
            <a:endParaRPr lang="fr-CA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Récapitulation sur la fragmentation 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Partition fixes: fragmentation interne car les partitions ne peuvent pas être complèt. utilisées + fragm. externe s`il y a des partitions non utilisées</a:t>
            </a:r>
          </a:p>
          <a:p>
            <a:r>
              <a:rPr lang="fr-CA" altLang="en-US" sz="2400" smtClean="0"/>
              <a:t>Partitions dynamiques: fragmentation externe qui conduit au besoin de compression.</a:t>
            </a:r>
          </a:p>
          <a:p>
            <a:r>
              <a:rPr lang="fr-CA" altLang="en-US" sz="2400" smtClean="0"/>
              <a:t>Segmentation sans pagination: pas de fragmentation interne, mais fragmentation externe à cause de segments de longueur différentes, stockés de façon contiguë </a:t>
            </a:r>
            <a:r>
              <a:rPr lang="fr-CA" altLang="en-US" sz="1600" smtClean="0"/>
              <a:t>(comme dans les partitions dynamiques)</a:t>
            </a:r>
          </a:p>
          <a:p>
            <a:r>
              <a:rPr lang="fr-CA" altLang="en-US" sz="2400" smtClean="0"/>
              <a:t>Pagination: en moyenne, 1/2 cadre de fragm. interne par processus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77534-000E-4E51-94F9-425A150AEC01}" type="slidenum">
              <a:rPr lang="fr-CA"/>
              <a:pPr>
                <a:defRPr/>
              </a:pPr>
              <a:t>8</a:t>
            </a:fld>
            <a:endParaRPr lang="fr-CA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Définition des adresses logiques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altLang="en-US" smtClean="0"/>
              <a:t>une adresse logique est une adresse à une emplacement dans un programme</a:t>
            </a:r>
          </a:p>
          <a:p>
            <a:pPr lvl="2"/>
            <a:r>
              <a:rPr lang="fr-CA" altLang="en-US" smtClean="0"/>
              <a:t>par rapport au programme lui-même seulement</a:t>
            </a:r>
          </a:p>
          <a:p>
            <a:pPr lvl="2"/>
            <a:r>
              <a:rPr lang="fr-CA" altLang="en-US" smtClean="0"/>
              <a:t> indépendante de la position du programme en mémoire physique</a:t>
            </a:r>
          </a:p>
          <a:p>
            <a:pPr lvl="2">
              <a:buFont typeface="Monotype Sorts" pitchFamily="2" charset="2"/>
              <a:buNone/>
            </a:pPr>
            <a:endParaRPr lang="fr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0976F-09C9-457F-A5BC-2ED156314B99}" type="slidenum">
              <a:rPr lang="fr-CA"/>
              <a:pPr>
                <a:defRPr/>
              </a:pPr>
              <a:t>9</a:t>
            </a:fld>
            <a:endParaRPr lang="fr-CA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Vue de l’usager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400" smtClean="0"/>
              <a:t>Normalement, nous avons plusieurs  types d’adressages p.ex. </a:t>
            </a:r>
          </a:p>
          <a:p>
            <a:pPr lvl="1"/>
            <a:r>
              <a:rPr lang="fr-CA" altLang="en-US" sz="2200" smtClean="0"/>
              <a:t>les adresses du programmeur (noms symboliques) sont traduites au moment de la compilation dans des adresses logiques</a:t>
            </a:r>
          </a:p>
          <a:p>
            <a:pPr lvl="1"/>
            <a:r>
              <a:rPr lang="fr-CA" altLang="en-US" sz="2200" smtClean="0"/>
              <a:t>ces adresses sont traduites en adresses physiques après chargement du programme en mémoire par l’unité de traduction adresses (MMU)</a:t>
            </a:r>
          </a:p>
          <a:p>
            <a:endParaRPr lang="fr-CA" altLang="en-US" sz="2000" smtClean="0"/>
          </a:p>
          <a:p>
            <a:endParaRPr lang="fr-CA" altLang="en-US" sz="2000" smtClean="0"/>
          </a:p>
          <a:p>
            <a:r>
              <a:rPr lang="fr-CA" altLang="en-US" sz="2000" smtClean="0"/>
              <a:t>Étant donné la grande variété de matériel et logiciel, il est impossible de donner des défs. plus précises.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07-2">
  <a:themeElements>
    <a:clrScheme name="chap07-2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chap07-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hap07-2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07-2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07-2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I:\public_html\csi3710\2001\chap07-2.ppt</Template>
  <TotalTime>3828</TotalTime>
  <Words>3573</Words>
  <Application>Microsoft Office PowerPoint</Application>
  <PresentationFormat>On-screen Show (4:3)</PresentationFormat>
  <Paragraphs>603</Paragraphs>
  <Slides>74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Arial Narrow</vt:lpstr>
      <vt:lpstr>Arial</vt:lpstr>
      <vt:lpstr>Monotype Sorts</vt:lpstr>
      <vt:lpstr>Times New Roman</vt:lpstr>
      <vt:lpstr>Arial Black</vt:lpstr>
      <vt:lpstr>Wingdings</vt:lpstr>
      <vt:lpstr>Symbol</vt:lpstr>
      <vt:lpstr>Helvetica</vt:lpstr>
      <vt:lpstr>chap07-2</vt:lpstr>
      <vt:lpstr>Adobe Illustrator Artwork</vt:lpstr>
      <vt:lpstr>Module 7 Gestion de la mémoire</vt:lpstr>
      <vt:lpstr>PowerPoint Presentation</vt:lpstr>
      <vt:lpstr>Gestion de mémoire: objectifs</vt:lpstr>
      <vt:lpstr>Gestion de la mémoire: concepts dans ce chapitre</vt:lpstr>
      <vt:lpstr>Application de ces concepts</vt:lpstr>
      <vt:lpstr>Mémoire/Adresses physiques et logiques</vt:lpstr>
      <vt:lpstr>Traduction adresses logiques adr. physiques</vt:lpstr>
      <vt:lpstr>Définition des adresses logiques </vt:lpstr>
      <vt:lpstr>Vue de l’usager</vt:lpstr>
      <vt:lpstr>Liaison (Binding) d’adresses logiques et physiques  (instructions et données)</vt:lpstr>
      <vt:lpstr>PowerPoint Presentation</vt:lpstr>
      <vt:lpstr>PowerPoint Presentation</vt:lpstr>
      <vt:lpstr>PowerPoint Presentation</vt:lpstr>
      <vt:lpstr>PowerPoint Presentation</vt:lpstr>
      <vt:lpstr>Chargement et liaison dynamique</vt:lpstr>
      <vt:lpstr>Traduction d’adresses logique  physique </vt:lpstr>
      <vt:lpstr>Permutation de programmes (swapping)</vt:lpstr>
      <vt:lpstr>Permutation de programmes (swapping)</vt:lpstr>
      <vt:lpstr>Affectation contiguë de mémoire</vt:lpstr>
      <vt:lpstr>Affectation contiguë de mémoire</vt:lpstr>
      <vt:lpstr>Registres bornes et translation dans MMU </vt:lpstr>
      <vt:lpstr>Registres bornes et translation dans MMU </vt:lpstr>
      <vt:lpstr>Fragmentation: mémoire non utilisée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Compression (compaction)</vt:lpstr>
      <vt:lpstr>Allocation non contiguë</vt:lpstr>
      <vt:lpstr>Les segments sont des parties logiques du progr.</vt:lpstr>
      <vt:lpstr>Les segments comme unités d’alloc mémoire</vt:lpstr>
      <vt:lpstr>PowerPoint Presentation</vt:lpstr>
      <vt:lpstr>Détails</vt:lpstr>
      <vt:lpstr>PowerPoint Presentation</vt:lpstr>
      <vt:lpstr>Le mécanisme en détail (implanté dans le matériel)</vt:lpstr>
      <vt:lpstr>Exemple de la segmentation simple</vt:lpstr>
      <vt:lpstr>Partage de segments: le segment 0 est partagé</vt:lpstr>
      <vt:lpstr>Mécanisme pour 2 processus qui exécutent un seul programme sur données différentes</vt:lpstr>
      <vt:lpstr>Segmentation et protection</vt:lpstr>
      <vt:lpstr>PowerPoint Presentation</vt:lpstr>
      <vt:lpstr>Segmentation versus pagination</vt:lpstr>
      <vt:lpstr>PowerPoint Presentation</vt:lpstr>
      <vt:lpstr>PowerPoint Presentation</vt:lpstr>
      <vt:lpstr>PowerPoint Presentation</vt:lpstr>
      <vt:lpstr>Tableaux de pages</vt:lpstr>
      <vt:lpstr>PowerPoint Presentation</vt:lpstr>
      <vt:lpstr>PowerPoint Presentation</vt:lpstr>
      <vt:lpstr>PowerPoint Presentation</vt:lpstr>
      <vt:lpstr>Mécanisme: matériel</vt:lpstr>
      <vt:lpstr>PowerPoint Presentation</vt:lpstr>
      <vt:lpstr>PowerPoint Presentation</vt:lpstr>
      <vt:lpstr>Exemple de pagination</vt:lpstr>
      <vt:lpstr>Liste de frames libres</vt:lpstr>
      <vt:lpstr>Problèmes d’efficacité</vt:lpstr>
      <vt:lpstr>Pour améliorer l`efficacité</vt:lpstr>
      <vt:lpstr>Régistres associatifs  TLB: Translation Lookaside Buffers, ou caches d’adressage</vt:lpstr>
      <vt:lpstr>PowerPoint Presentation</vt:lpstr>
      <vt:lpstr>PowerPoint Presentation</vt:lpstr>
      <vt:lpstr>Schéma d’utilisation TLB</vt:lpstr>
      <vt:lpstr>Temps d’accès réel</vt:lpstr>
      <vt:lpstr>Protection de la mémoire</vt:lpstr>
      <vt:lpstr>Bit Valide-Invalide (v-i) dans le tableau de pages</vt:lpstr>
      <vt:lpstr>Partage de pages:  3 proc. partageant un éditeur, sur des données privées à chaque proc</vt:lpstr>
      <vt:lpstr>Structure des tableaux de pages</vt:lpstr>
      <vt:lpstr>Tableaux de pages hiérarchique à deux niveaux (quand les tableaux de pages sont très grands, ils peuvent être eux mêmes paginés) </vt:lpstr>
      <vt:lpstr>Tableaux de pages hiérarchique à deux niveaux</vt:lpstr>
      <vt:lpstr>Utilisation de Translation Lookaside Buffer</vt:lpstr>
      <vt:lpstr>PowerPoint Presentation</vt:lpstr>
      <vt:lpstr>Conclusions sur Gestion Mémoire </vt:lpstr>
      <vt:lpstr>Récapitulation sur la fragmentation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la mémoire</dc:title>
  <dc:creator>Luigi Logrippo</dc:creator>
  <cp:lastModifiedBy>malek.f</cp:lastModifiedBy>
  <cp:revision>222</cp:revision>
  <dcterms:created xsi:type="dcterms:W3CDTF">2001-02-08T21:47:18Z</dcterms:created>
  <dcterms:modified xsi:type="dcterms:W3CDTF">2015-12-06T16:33:10Z</dcterms:modified>
</cp:coreProperties>
</file>