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0"/>
  </p:notesMasterIdLst>
  <p:handoutMasterIdLst>
    <p:handoutMasterId r:id="rId51"/>
  </p:handoutMasterIdLst>
  <p:sldIdLst>
    <p:sldId id="256" r:id="rId2"/>
    <p:sldId id="257" r:id="rId3"/>
    <p:sldId id="258" r:id="rId4"/>
    <p:sldId id="259" r:id="rId5"/>
    <p:sldId id="287" r:id="rId6"/>
    <p:sldId id="260" r:id="rId7"/>
    <p:sldId id="261" r:id="rId8"/>
    <p:sldId id="288" r:id="rId9"/>
    <p:sldId id="291" r:id="rId10"/>
    <p:sldId id="262" r:id="rId11"/>
    <p:sldId id="263" r:id="rId12"/>
    <p:sldId id="264" r:id="rId13"/>
    <p:sldId id="292" r:id="rId14"/>
    <p:sldId id="265" r:id="rId15"/>
    <p:sldId id="266" r:id="rId16"/>
    <p:sldId id="267" r:id="rId17"/>
    <p:sldId id="289" r:id="rId18"/>
    <p:sldId id="270" r:id="rId19"/>
    <p:sldId id="268" r:id="rId20"/>
    <p:sldId id="284" r:id="rId21"/>
    <p:sldId id="272" r:id="rId22"/>
    <p:sldId id="273" r:id="rId23"/>
    <p:sldId id="274" r:id="rId24"/>
    <p:sldId id="275" r:id="rId25"/>
    <p:sldId id="276" r:id="rId26"/>
    <p:sldId id="277" r:id="rId27"/>
    <p:sldId id="293" r:id="rId28"/>
    <p:sldId id="294" r:id="rId29"/>
    <p:sldId id="295" r:id="rId30"/>
    <p:sldId id="297" r:id="rId31"/>
    <p:sldId id="298" r:id="rId32"/>
    <p:sldId id="296" r:id="rId33"/>
    <p:sldId id="299" r:id="rId34"/>
    <p:sldId id="300" r:id="rId35"/>
    <p:sldId id="301" r:id="rId36"/>
    <p:sldId id="302" r:id="rId37"/>
    <p:sldId id="278" r:id="rId38"/>
    <p:sldId id="269" r:id="rId39"/>
    <p:sldId id="279" r:id="rId40"/>
    <p:sldId id="280" r:id="rId41"/>
    <p:sldId id="303" r:id="rId42"/>
    <p:sldId id="304" r:id="rId43"/>
    <p:sldId id="305" r:id="rId44"/>
    <p:sldId id="281" r:id="rId45"/>
    <p:sldId id="282" r:id="rId46"/>
    <p:sldId id="283" r:id="rId47"/>
    <p:sldId id="286" r:id="rId48"/>
    <p:sldId id="290" r:id="rId4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FF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46" autoAdjust="0"/>
  </p:normalViewPr>
  <p:slideViewPr>
    <p:cSldViewPr>
      <p:cViewPr varScale="1">
        <p:scale>
          <a:sx n="107" d="100"/>
          <a:sy n="107" d="100"/>
        </p:scale>
        <p:origin x="-109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1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542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542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542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D5A60DD-89AB-4BFB-85DC-5E7E12CAE6C0}" type="slidenum">
              <a:rPr lang="en-US"/>
              <a:pPr>
                <a:defRPr/>
              </a:pPr>
              <a:t>‹#›</a:t>
            </a:fld>
            <a:endParaRPr lang="en-US"/>
          </a:p>
        </p:txBody>
      </p:sp>
    </p:spTree>
    <p:extLst>
      <p:ext uri="{BB962C8B-B14F-4D97-AF65-F5344CB8AC3E}">
        <p14:creationId xmlns:p14="http://schemas.microsoft.com/office/powerpoint/2010/main" val="419552637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8800" units="in"/>
          <inkml:channel name="Y" type="integer" max="21760" units="in"/>
          <inkml:channel name="F" type="integer" max="255" units="dev"/>
        </inkml:traceFormat>
        <inkml:channelProperties>
          <inkml:channelProperty channel="X" name="resolution" value="3490.90918" units="1/in"/>
          <inkml:channelProperty channel="Y" name="resolution" value="3516.4834" units="1/in"/>
          <inkml:channelProperty channel="F" name="resolution" value="INF" units="1/dev"/>
        </inkml:channelProperties>
      </inkml:inkSource>
      <inkml:timestamp xml:id="ts0" timeString="2005-02-16T20:10:52.841"/>
    </inkml:context>
    <inkml:brush xml:id="br0">
      <inkml:brushProperty name="width" value="0.05292" units="cm"/>
      <inkml:brushProperty name="height" value="0.05292" units="cm"/>
      <inkml:brushProperty name="color" value="#339966"/>
      <inkml:brushProperty name="fitToCurve" value="1"/>
      <inkml:brushProperty name="ignorePressure" value="1"/>
    </inkml:brush>
  </inkml:definitions>
  <inkml:trace contextRef="#ctx0" brushRef="#br0">0 46 0,'9'7'16,"9"5"0,-6-6-8,2-3-4,-3-7-2,-1-3-3,-1-3-1,-4-8-5,4 4-6,-9-7-2</inkml:trace>
</inkml:ink>
</file>

<file path=ppt/ink/ink2.xml><?xml version="1.0" encoding="utf-8"?>
<inkml:ink xmlns:inkml="http://www.w3.org/2003/InkML">
  <inkml:definitions>
    <inkml:context xml:id="ctx0">
      <inkml:inkSource xml:id="inkSrc0">
        <inkml:traceFormat>
          <inkml:channel name="X" type="integer" max="28800" units="in"/>
          <inkml:channel name="Y" type="integer" max="21760" units="in"/>
          <inkml:channel name="F" type="integer" max="255" units="dev"/>
        </inkml:traceFormat>
        <inkml:channelProperties>
          <inkml:channelProperty channel="X" name="resolution" value="3490.90918" units="1/in"/>
          <inkml:channelProperty channel="Y" name="resolution" value="3516.4834" units="1/in"/>
          <inkml:channelProperty channel="F" name="resolution" value="INF" units="1/dev"/>
        </inkml:channelProperties>
      </inkml:inkSource>
      <inkml:timestamp xml:id="ts0" timeString="2005-02-16T20:10:54.513"/>
    </inkml:context>
    <inkml:brush xml:id="br0">
      <inkml:brushProperty name="width" value="0.05292" units="cm"/>
      <inkml:brushProperty name="height" value="0.05292" units="cm"/>
      <inkml:brushProperty name="color" value="#339966"/>
      <inkml:brushProperty name="fitToCurve" value="1"/>
      <inkml:brushProperty name="ignorePressure" value="1"/>
    </inkml:brush>
  </inkml:definitions>
  <inkml:trace contextRef="#ctx0" brushRef="#br0">0 28 7,'11'2'23,"-9"-2"-1,6 11 1,-10-6 2,1 6-21,0-2-1,1-4 0,1 0 0,-2-3 1,2 0 2,-1-4-1,1 4 2,-2-4-3,2 2 0,-2 0-1,2 2 0,-1-4 0,0 4-2,-1-2-1,2 0 0,-2-2 0,1 4 1,0-2 0,0-2 0,0 4-1,0-2 0,1 0 1,-2 0-1,1 1-1,1-2 1,-1 2-1,0 1 1,0-4 0,0 1 1,0 2 0,0-2 0,-1 1-1,1 0 0,0 0 1,0-2-2,0 2 1,0 2-1,2-6 1,-1 4 1,1-5-1,1 0-2,1-2 0,0-3-4,2-1-5,-2 1-6,-4-4-12,7 7-2,-10-4 2,0 17 1</inkml:trace>
</inkml:ink>
</file>

<file path=ppt/ink/ink3.xml><?xml version="1.0" encoding="utf-8"?>
<inkml:ink xmlns:inkml="http://www.w3.org/2003/InkML">
  <inkml:definitions>
    <inkml:context xml:id="ctx0">
      <inkml:inkSource xml:id="inkSrc0">
        <inkml:traceFormat>
          <inkml:channel name="X" type="integer" max="28800" units="in"/>
          <inkml:channel name="Y" type="integer" max="21760" units="in"/>
          <inkml:channel name="F" type="integer" max="255" units="dev"/>
        </inkml:traceFormat>
        <inkml:channelProperties>
          <inkml:channelProperty channel="X" name="resolution" value="3490.90918" units="1/in"/>
          <inkml:channelProperty channel="Y" name="resolution" value="3516.4834" units="1/in"/>
          <inkml:channelProperty channel="F" name="resolution" value="INF" units="1/dev"/>
        </inkml:channelProperties>
      </inkml:inkSource>
      <inkml:timestamp xml:id="ts0" timeString="2005-02-16T20:10:55.054"/>
    </inkml:context>
    <inkml:brush xml:id="br0">
      <inkml:brushProperty name="width" value="0.05292" units="cm"/>
      <inkml:brushProperty name="height" value="0.05292" units="cm"/>
      <inkml:brushProperty name="color" value="#339966"/>
      <inkml:brushProperty name="fitToCurve" value="1"/>
      <inkml:brushProperty name="ignorePressure" value="1"/>
    </inkml:brush>
  </inkml:definitions>
  <inkml:trace contextRef="#ctx0" brushRef="#br0">13 0 6,'0'22'21,"-5"-11"1,5 5 0,-5-9 0,3 1-22,1-4-5,1-9-9,7 0-8,-6-16 0,10 6-1</inkml:trace>
</inkml:ink>
</file>

<file path=ppt/ink/ink4.xml><?xml version="1.0" encoding="utf-8"?>
<inkml:ink xmlns:inkml="http://www.w3.org/2003/InkML">
  <inkml:definitions>
    <inkml:context xml:id="ctx0">
      <inkml:inkSource xml:id="inkSrc0">
        <inkml:traceFormat>
          <inkml:channel name="X" type="integer" max="28800" units="in"/>
          <inkml:channel name="Y" type="integer" max="21760" units="in"/>
          <inkml:channel name="F" type="integer" max="255" units="dev"/>
        </inkml:traceFormat>
        <inkml:channelProperties>
          <inkml:channelProperty channel="X" name="resolution" value="3490.90918" units="1/in"/>
          <inkml:channelProperty channel="Y" name="resolution" value="3516.4834" units="1/in"/>
          <inkml:channelProperty channel="F" name="resolution" value="INF" units="1/dev"/>
        </inkml:channelProperties>
      </inkml:inkSource>
      <inkml:timestamp xml:id="ts0" timeString="2005-02-16T20:10:55.975"/>
    </inkml:context>
    <inkml:brush xml:id="br0">
      <inkml:brushProperty name="width" value="0.05292" units="cm"/>
      <inkml:brushProperty name="height" value="0.05292" units="cm"/>
      <inkml:brushProperty name="color" value="#339966"/>
      <inkml:brushProperty name="fitToCurve" value="1"/>
      <inkml:brushProperty name="ignorePressure" value="1"/>
    </inkml:brush>
  </inkml:definitions>
  <inkml:trace contextRef="#ctx0" brushRef="#br0">15 104 10,'-7'-7'20,"7"4"-7,-4-8-10,0-6-3,6-5-22,-3-22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CA"/>
          </a:p>
        </p:txBody>
      </p:sp>
      <p:sp>
        <p:nvSpPr>
          <p:cNvPr id="5123"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CA"/>
          </a:p>
        </p:txBody>
      </p:sp>
      <p:sp>
        <p:nvSpPr>
          <p:cNvPr id="5222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fr-CA" noProof="0" smtClean="0"/>
              <a:t>Click to edit Master text styles</a:t>
            </a:r>
          </a:p>
          <a:p>
            <a:pPr lvl="1"/>
            <a:r>
              <a:rPr lang="fr-CA" noProof="0" smtClean="0"/>
              <a:t>Second level</a:t>
            </a:r>
          </a:p>
          <a:p>
            <a:pPr lvl="2"/>
            <a:r>
              <a:rPr lang="fr-CA" noProof="0" smtClean="0"/>
              <a:t>Third level</a:t>
            </a:r>
          </a:p>
          <a:p>
            <a:pPr lvl="3"/>
            <a:r>
              <a:rPr lang="fr-CA" noProof="0" smtClean="0"/>
              <a:t>Fourth level</a:t>
            </a:r>
          </a:p>
          <a:p>
            <a:pPr lvl="4"/>
            <a:r>
              <a:rPr lang="fr-CA"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CA"/>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36A5A1C-8767-4D6F-99CD-858C4E80D166}" type="slidenum">
              <a:rPr lang="fr-CA"/>
              <a:pPr>
                <a:defRPr/>
              </a:pPr>
              <a:t>‹#›</a:t>
            </a:fld>
            <a:endParaRPr lang="fr-CA"/>
          </a:p>
        </p:txBody>
      </p:sp>
    </p:spTree>
    <p:extLst>
      <p:ext uri="{BB962C8B-B14F-4D97-AF65-F5344CB8AC3E}">
        <p14:creationId xmlns:p14="http://schemas.microsoft.com/office/powerpoint/2010/main" val="22532702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a:p>
        </p:txBody>
      </p:sp>
      <p:sp>
        <p:nvSpPr>
          <p:cNvPr id="5" name="Arc 3"/>
          <p:cNvSpPr>
            <a:spLocks/>
          </p:cNvSpPr>
          <p:nvPr/>
        </p:nvSpPr>
        <p:spPr bwMode="auto">
          <a:xfrm>
            <a:off x="0" y="842963"/>
            <a:ext cx="1014413"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a:p>
        </p:txBody>
      </p:sp>
      <p:sp>
        <p:nvSpPr>
          <p:cNvPr id="4100" name="Rectangle 4"/>
          <p:cNvSpPr>
            <a:spLocks noGrp="1" noChangeArrowheads="1"/>
          </p:cNvSpPr>
          <p:nvPr>
            <p:ph type="ctrTitle" sz="quarter"/>
          </p:nvPr>
        </p:nvSpPr>
        <p:spPr>
          <a:xfrm>
            <a:off x="990600" y="381000"/>
            <a:ext cx="7847013" cy="1219200"/>
          </a:xfrm>
        </p:spPr>
        <p:txBody>
          <a:bodyPr anchor="b"/>
          <a:lstStyle>
            <a:lvl1pPr>
              <a:lnSpc>
                <a:spcPct val="80000"/>
              </a:lnSpc>
              <a:defRPr sz="3600"/>
            </a:lvl1pPr>
          </a:lstStyle>
          <a:p>
            <a:r>
              <a:rPr lang="fr-CA"/>
              <a:t>Introduction aux SE</a:t>
            </a:r>
            <a:endParaRPr lang="en-US"/>
          </a:p>
        </p:txBody>
      </p:sp>
      <p:sp>
        <p:nvSpPr>
          <p:cNvPr id="4101" name="Rectangle 5"/>
          <p:cNvSpPr>
            <a:spLocks noGrp="1" noChangeArrowheads="1"/>
          </p:cNvSpPr>
          <p:nvPr>
            <p:ph type="subTitle" sz="quarter" idx="1"/>
          </p:nvPr>
        </p:nvSpPr>
        <p:spPr>
          <a:xfrm>
            <a:off x="1066800" y="2057400"/>
            <a:ext cx="7848600" cy="3657600"/>
          </a:xfrm>
        </p:spPr>
        <p:txBody>
          <a:bodyPr/>
          <a:lstStyle>
            <a:lvl1pPr marL="0" indent="0">
              <a:buFont typeface="Monotype Sorts" pitchFamily="2" charset="2"/>
              <a:buNone/>
              <a:defRPr sz="2400" b="0">
                <a:effectLst>
                  <a:outerShdw blurRad="38100" dist="38100" dir="2700000" algn="tl">
                    <a:srgbClr val="C0C0C0"/>
                  </a:outerShdw>
                </a:effectLst>
                <a:latin typeface="Arial Black" pitchFamily="34" charset="0"/>
              </a:defRPr>
            </a:lvl1pPr>
          </a:lstStyle>
          <a:p>
            <a:r>
              <a:rPr lang="fr-CA" dirty="0"/>
              <a:t>Chapitre 1</a:t>
            </a:r>
          </a:p>
        </p:txBody>
      </p:sp>
      <p:sp>
        <p:nvSpPr>
          <p:cNvPr id="6" name="Rectangle 6"/>
          <p:cNvSpPr>
            <a:spLocks noGrp="1" noChangeArrowheads="1"/>
          </p:cNvSpPr>
          <p:nvPr>
            <p:ph type="dt" sz="quarter" idx="10"/>
          </p:nvPr>
        </p:nvSpPr>
        <p:spPr>
          <a:xfrm>
            <a:off x="4343400" y="6400800"/>
            <a:ext cx="1905000" cy="457200"/>
          </a:xfrm>
        </p:spPr>
        <p:txBody>
          <a:bodyPr/>
          <a:lstStyle>
            <a:lvl1pPr>
              <a:defRPr smtClean="0"/>
            </a:lvl1pPr>
          </a:lstStyle>
          <a:p>
            <a:pPr>
              <a:defRPr/>
            </a:pPr>
            <a:endParaRPr lang="fr-CA"/>
          </a:p>
        </p:txBody>
      </p:sp>
      <p:sp>
        <p:nvSpPr>
          <p:cNvPr id="7" name="Rectangle 7"/>
          <p:cNvSpPr>
            <a:spLocks noGrp="1" noChangeArrowheads="1"/>
          </p:cNvSpPr>
          <p:nvPr>
            <p:ph type="ftr" sz="quarter" idx="11"/>
          </p:nvPr>
        </p:nvSpPr>
        <p:spPr>
          <a:xfrm>
            <a:off x="0" y="6400800"/>
            <a:ext cx="1600200" cy="457200"/>
          </a:xfrm>
        </p:spPr>
        <p:txBody>
          <a:bodyPr/>
          <a:lstStyle>
            <a:lvl1pPr>
              <a:defRPr dirty="0" smtClean="0"/>
            </a:lvl1pPr>
          </a:lstStyle>
          <a:p>
            <a:pPr>
              <a:defRPr/>
            </a:pPr>
            <a:r>
              <a:rPr lang="fr-CA"/>
              <a:t>Module 6</a:t>
            </a:r>
          </a:p>
        </p:txBody>
      </p:sp>
      <p:sp>
        <p:nvSpPr>
          <p:cNvPr id="8" name="Rectangle 8"/>
          <p:cNvSpPr>
            <a:spLocks noGrp="1" noChangeArrowheads="1"/>
          </p:cNvSpPr>
          <p:nvPr>
            <p:ph type="sldNum" sz="quarter" idx="12"/>
          </p:nvPr>
        </p:nvSpPr>
        <p:spPr>
          <a:xfrm>
            <a:off x="8204200" y="6400800"/>
            <a:ext cx="939800" cy="457200"/>
          </a:xfrm>
        </p:spPr>
        <p:txBody>
          <a:bodyPr/>
          <a:lstStyle>
            <a:lvl1pPr>
              <a:defRPr smtClean="0"/>
            </a:lvl1pPr>
          </a:lstStyle>
          <a:p>
            <a:pPr>
              <a:defRPr/>
            </a:pPr>
            <a:fld id="{F55FFB4B-02AE-4975-BECC-3387ADE8F95C}" type="slidenum">
              <a:rPr lang="fr-CA"/>
              <a:pPr>
                <a:defRPr/>
              </a:pPr>
              <a:t>‹#›</a:t>
            </a:fld>
            <a:endParaRPr lang="fr-CA"/>
          </a:p>
        </p:txBody>
      </p:sp>
    </p:spTree>
    <p:extLst>
      <p:ext uri="{BB962C8B-B14F-4D97-AF65-F5344CB8AC3E}">
        <p14:creationId xmlns:p14="http://schemas.microsoft.com/office/powerpoint/2010/main" val="3161158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29"/>
          <p:cNvSpPr>
            <a:spLocks noGrp="1" noChangeArrowheads="1"/>
          </p:cNvSpPr>
          <p:nvPr>
            <p:ph type="dt" sz="half" idx="10"/>
          </p:nvPr>
        </p:nvSpPr>
        <p:spPr>
          <a:ln/>
        </p:spPr>
        <p:txBody>
          <a:bodyPr/>
          <a:lstStyle>
            <a:lvl1pPr>
              <a:defRPr/>
            </a:lvl1pPr>
          </a:lstStyle>
          <a:p>
            <a:pPr>
              <a:defRPr/>
            </a:pPr>
            <a:endParaRPr lang="fr-CA"/>
          </a:p>
        </p:txBody>
      </p:sp>
      <p:sp>
        <p:nvSpPr>
          <p:cNvPr id="5"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6" name="Rectangle 1031"/>
          <p:cNvSpPr>
            <a:spLocks noGrp="1" noChangeArrowheads="1"/>
          </p:cNvSpPr>
          <p:nvPr>
            <p:ph type="sldNum" sz="quarter" idx="12"/>
          </p:nvPr>
        </p:nvSpPr>
        <p:spPr>
          <a:ln/>
        </p:spPr>
        <p:txBody>
          <a:bodyPr/>
          <a:lstStyle>
            <a:lvl1pPr>
              <a:defRPr/>
            </a:lvl1pPr>
          </a:lstStyle>
          <a:p>
            <a:pPr>
              <a:defRPr/>
            </a:pPr>
            <a:fld id="{0AD97BEB-2D11-4164-BAD5-61CAABF14026}" type="slidenum">
              <a:rPr lang="fr-CA"/>
              <a:pPr>
                <a:defRPr/>
              </a:pPr>
              <a:t>‹#›</a:t>
            </a:fld>
            <a:endParaRPr lang="fr-CA"/>
          </a:p>
        </p:txBody>
      </p:sp>
    </p:spTree>
    <p:extLst>
      <p:ext uri="{BB962C8B-B14F-4D97-AF65-F5344CB8AC3E}">
        <p14:creationId xmlns:p14="http://schemas.microsoft.com/office/powerpoint/2010/main" val="109783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325438"/>
            <a:ext cx="2000250" cy="57356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25438"/>
            <a:ext cx="5848350" cy="5735637"/>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29"/>
          <p:cNvSpPr>
            <a:spLocks noGrp="1" noChangeArrowheads="1"/>
          </p:cNvSpPr>
          <p:nvPr>
            <p:ph type="dt" sz="half" idx="10"/>
          </p:nvPr>
        </p:nvSpPr>
        <p:spPr>
          <a:ln/>
        </p:spPr>
        <p:txBody>
          <a:bodyPr/>
          <a:lstStyle>
            <a:lvl1pPr>
              <a:defRPr/>
            </a:lvl1pPr>
          </a:lstStyle>
          <a:p>
            <a:pPr>
              <a:defRPr/>
            </a:pPr>
            <a:endParaRPr lang="fr-CA"/>
          </a:p>
        </p:txBody>
      </p:sp>
      <p:sp>
        <p:nvSpPr>
          <p:cNvPr id="5"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6" name="Rectangle 1031"/>
          <p:cNvSpPr>
            <a:spLocks noGrp="1" noChangeArrowheads="1"/>
          </p:cNvSpPr>
          <p:nvPr>
            <p:ph type="sldNum" sz="quarter" idx="12"/>
          </p:nvPr>
        </p:nvSpPr>
        <p:spPr>
          <a:ln/>
        </p:spPr>
        <p:txBody>
          <a:bodyPr/>
          <a:lstStyle>
            <a:lvl1pPr>
              <a:defRPr/>
            </a:lvl1pPr>
          </a:lstStyle>
          <a:p>
            <a:pPr>
              <a:defRPr/>
            </a:pPr>
            <a:fld id="{DFFC1824-3BEE-4FE1-813D-9BCF6BB419C2}" type="slidenum">
              <a:rPr lang="fr-CA"/>
              <a:pPr>
                <a:defRPr/>
              </a:pPr>
              <a:t>‹#›</a:t>
            </a:fld>
            <a:endParaRPr lang="fr-CA"/>
          </a:p>
        </p:txBody>
      </p:sp>
    </p:spTree>
    <p:extLst>
      <p:ext uri="{BB962C8B-B14F-4D97-AF65-F5344CB8AC3E}">
        <p14:creationId xmlns:p14="http://schemas.microsoft.com/office/powerpoint/2010/main" val="235696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dt" sz="half" idx="10"/>
          </p:nvPr>
        </p:nvSpPr>
        <p:spPr>
          <a:ln/>
        </p:spPr>
        <p:txBody>
          <a:bodyPr/>
          <a:lstStyle>
            <a:lvl1pPr>
              <a:defRPr/>
            </a:lvl1pPr>
          </a:lstStyle>
          <a:p>
            <a:pPr>
              <a:defRPr/>
            </a:pPr>
            <a:endParaRPr lang="fr-CA"/>
          </a:p>
        </p:txBody>
      </p:sp>
      <p:sp>
        <p:nvSpPr>
          <p:cNvPr id="5"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6" name="Rectangle 1031"/>
          <p:cNvSpPr>
            <a:spLocks noGrp="1" noChangeArrowheads="1"/>
          </p:cNvSpPr>
          <p:nvPr>
            <p:ph type="sldNum" sz="quarter" idx="12"/>
          </p:nvPr>
        </p:nvSpPr>
        <p:spPr>
          <a:ln/>
        </p:spPr>
        <p:txBody>
          <a:bodyPr/>
          <a:lstStyle>
            <a:lvl1pPr>
              <a:defRPr/>
            </a:lvl1pPr>
          </a:lstStyle>
          <a:p>
            <a:pPr>
              <a:defRPr/>
            </a:pPr>
            <a:fld id="{8595F5BE-88F8-43BC-883E-77B95E79B7AD}" type="slidenum">
              <a:rPr lang="fr-CA"/>
              <a:pPr>
                <a:defRPr/>
              </a:pPr>
              <a:t>‹#›</a:t>
            </a:fld>
            <a:endParaRPr lang="fr-CA"/>
          </a:p>
        </p:txBody>
      </p:sp>
    </p:spTree>
    <p:extLst>
      <p:ext uri="{BB962C8B-B14F-4D97-AF65-F5344CB8AC3E}">
        <p14:creationId xmlns:p14="http://schemas.microsoft.com/office/powerpoint/2010/main" val="143455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dt" sz="half" idx="10"/>
          </p:nvPr>
        </p:nvSpPr>
        <p:spPr>
          <a:ln/>
        </p:spPr>
        <p:txBody>
          <a:bodyPr/>
          <a:lstStyle>
            <a:lvl1pPr>
              <a:defRPr/>
            </a:lvl1pPr>
          </a:lstStyle>
          <a:p>
            <a:pPr>
              <a:defRPr/>
            </a:pPr>
            <a:endParaRPr lang="fr-CA"/>
          </a:p>
        </p:txBody>
      </p:sp>
      <p:sp>
        <p:nvSpPr>
          <p:cNvPr id="5"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6" name="Rectangle 1031"/>
          <p:cNvSpPr>
            <a:spLocks noGrp="1" noChangeArrowheads="1"/>
          </p:cNvSpPr>
          <p:nvPr>
            <p:ph type="sldNum" sz="quarter" idx="12"/>
          </p:nvPr>
        </p:nvSpPr>
        <p:spPr>
          <a:ln/>
        </p:spPr>
        <p:txBody>
          <a:bodyPr/>
          <a:lstStyle>
            <a:lvl1pPr>
              <a:defRPr/>
            </a:lvl1pPr>
          </a:lstStyle>
          <a:p>
            <a:pPr>
              <a:defRPr/>
            </a:pPr>
            <a:fld id="{76F324C4-BEB7-4CED-AA42-3240409259B5}" type="slidenum">
              <a:rPr lang="fr-CA"/>
              <a:pPr>
                <a:defRPr/>
              </a:pPr>
              <a:t>‹#›</a:t>
            </a:fld>
            <a:endParaRPr lang="fr-CA"/>
          </a:p>
        </p:txBody>
      </p:sp>
    </p:spTree>
    <p:extLst>
      <p:ext uri="{BB962C8B-B14F-4D97-AF65-F5344CB8AC3E}">
        <p14:creationId xmlns:p14="http://schemas.microsoft.com/office/powerpoint/2010/main" val="3749219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295400"/>
            <a:ext cx="3867150" cy="476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33950" y="1295400"/>
            <a:ext cx="3867150" cy="476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dt" sz="half" idx="10"/>
          </p:nvPr>
        </p:nvSpPr>
        <p:spPr>
          <a:ln/>
        </p:spPr>
        <p:txBody>
          <a:bodyPr/>
          <a:lstStyle>
            <a:lvl1pPr>
              <a:defRPr/>
            </a:lvl1pPr>
          </a:lstStyle>
          <a:p>
            <a:pPr>
              <a:defRPr/>
            </a:pPr>
            <a:endParaRPr lang="fr-CA"/>
          </a:p>
        </p:txBody>
      </p:sp>
      <p:sp>
        <p:nvSpPr>
          <p:cNvPr id="6"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7" name="Rectangle 1031"/>
          <p:cNvSpPr>
            <a:spLocks noGrp="1" noChangeArrowheads="1"/>
          </p:cNvSpPr>
          <p:nvPr>
            <p:ph type="sldNum" sz="quarter" idx="12"/>
          </p:nvPr>
        </p:nvSpPr>
        <p:spPr>
          <a:ln/>
        </p:spPr>
        <p:txBody>
          <a:bodyPr/>
          <a:lstStyle>
            <a:lvl1pPr>
              <a:defRPr/>
            </a:lvl1pPr>
          </a:lstStyle>
          <a:p>
            <a:pPr>
              <a:defRPr/>
            </a:pPr>
            <a:fld id="{5FC3C1D0-6ED3-41F9-AC01-815328CCD812}" type="slidenum">
              <a:rPr lang="fr-CA"/>
              <a:pPr>
                <a:defRPr/>
              </a:pPr>
              <a:t>‹#›</a:t>
            </a:fld>
            <a:endParaRPr lang="fr-CA"/>
          </a:p>
        </p:txBody>
      </p:sp>
    </p:spTree>
    <p:extLst>
      <p:ext uri="{BB962C8B-B14F-4D97-AF65-F5344CB8AC3E}">
        <p14:creationId xmlns:p14="http://schemas.microsoft.com/office/powerpoint/2010/main" val="3086723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dt" sz="half" idx="10"/>
          </p:nvPr>
        </p:nvSpPr>
        <p:spPr>
          <a:ln/>
        </p:spPr>
        <p:txBody>
          <a:bodyPr/>
          <a:lstStyle>
            <a:lvl1pPr>
              <a:defRPr/>
            </a:lvl1pPr>
          </a:lstStyle>
          <a:p>
            <a:pPr>
              <a:defRPr/>
            </a:pPr>
            <a:endParaRPr lang="fr-CA"/>
          </a:p>
        </p:txBody>
      </p:sp>
      <p:sp>
        <p:nvSpPr>
          <p:cNvPr id="8"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9" name="Rectangle 1031"/>
          <p:cNvSpPr>
            <a:spLocks noGrp="1" noChangeArrowheads="1"/>
          </p:cNvSpPr>
          <p:nvPr>
            <p:ph type="sldNum" sz="quarter" idx="12"/>
          </p:nvPr>
        </p:nvSpPr>
        <p:spPr>
          <a:ln/>
        </p:spPr>
        <p:txBody>
          <a:bodyPr/>
          <a:lstStyle>
            <a:lvl1pPr>
              <a:defRPr/>
            </a:lvl1pPr>
          </a:lstStyle>
          <a:p>
            <a:pPr>
              <a:defRPr/>
            </a:pPr>
            <a:fld id="{0EF79BEA-7CF4-4AE6-93B3-3FC33CC52A68}" type="slidenum">
              <a:rPr lang="fr-CA"/>
              <a:pPr>
                <a:defRPr/>
              </a:pPr>
              <a:t>‹#›</a:t>
            </a:fld>
            <a:endParaRPr lang="fr-CA"/>
          </a:p>
        </p:txBody>
      </p:sp>
    </p:spTree>
    <p:extLst>
      <p:ext uri="{BB962C8B-B14F-4D97-AF65-F5344CB8AC3E}">
        <p14:creationId xmlns:p14="http://schemas.microsoft.com/office/powerpoint/2010/main" val="297203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dt" sz="half" idx="10"/>
          </p:nvPr>
        </p:nvSpPr>
        <p:spPr>
          <a:ln/>
        </p:spPr>
        <p:txBody>
          <a:bodyPr/>
          <a:lstStyle>
            <a:lvl1pPr>
              <a:defRPr/>
            </a:lvl1pPr>
          </a:lstStyle>
          <a:p>
            <a:pPr>
              <a:defRPr/>
            </a:pPr>
            <a:endParaRPr lang="fr-CA"/>
          </a:p>
        </p:txBody>
      </p:sp>
      <p:sp>
        <p:nvSpPr>
          <p:cNvPr id="4"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5" name="Rectangle 1031"/>
          <p:cNvSpPr>
            <a:spLocks noGrp="1" noChangeArrowheads="1"/>
          </p:cNvSpPr>
          <p:nvPr>
            <p:ph type="sldNum" sz="quarter" idx="12"/>
          </p:nvPr>
        </p:nvSpPr>
        <p:spPr>
          <a:ln/>
        </p:spPr>
        <p:txBody>
          <a:bodyPr/>
          <a:lstStyle>
            <a:lvl1pPr>
              <a:defRPr/>
            </a:lvl1pPr>
          </a:lstStyle>
          <a:p>
            <a:pPr>
              <a:defRPr/>
            </a:pPr>
            <a:fld id="{F2C73E37-F5C1-4CBD-BE0F-01D9E34B3B45}" type="slidenum">
              <a:rPr lang="fr-CA"/>
              <a:pPr>
                <a:defRPr/>
              </a:pPr>
              <a:t>‹#›</a:t>
            </a:fld>
            <a:endParaRPr lang="fr-CA"/>
          </a:p>
        </p:txBody>
      </p:sp>
    </p:spTree>
    <p:extLst>
      <p:ext uri="{BB962C8B-B14F-4D97-AF65-F5344CB8AC3E}">
        <p14:creationId xmlns:p14="http://schemas.microsoft.com/office/powerpoint/2010/main" val="322751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dt" sz="half" idx="10"/>
          </p:nvPr>
        </p:nvSpPr>
        <p:spPr>
          <a:ln/>
        </p:spPr>
        <p:txBody>
          <a:bodyPr/>
          <a:lstStyle>
            <a:lvl1pPr>
              <a:defRPr/>
            </a:lvl1pPr>
          </a:lstStyle>
          <a:p>
            <a:pPr>
              <a:defRPr/>
            </a:pPr>
            <a:endParaRPr lang="fr-CA"/>
          </a:p>
        </p:txBody>
      </p:sp>
      <p:sp>
        <p:nvSpPr>
          <p:cNvPr id="3"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4" name="Rectangle 1031"/>
          <p:cNvSpPr>
            <a:spLocks noGrp="1" noChangeArrowheads="1"/>
          </p:cNvSpPr>
          <p:nvPr>
            <p:ph type="sldNum" sz="quarter" idx="12"/>
          </p:nvPr>
        </p:nvSpPr>
        <p:spPr>
          <a:ln/>
        </p:spPr>
        <p:txBody>
          <a:bodyPr/>
          <a:lstStyle>
            <a:lvl1pPr>
              <a:defRPr/>
            </a:lvl1pPr>
          </a:lstStyle>
          <a:p>
            <a:pPr>
              <a:defRPr/>
            </a:pPr>
            <a:fld id="{0E3FB2C1-7F0E-49BF-ACEE-B15754E9A8D2}" type="slidenum">
              <a:rPr lang="fr-CA"/>
              <a:pPr>
                <a:defRPr/>
              </a:pPr>
              <a:t>‹#›</a:t>
            </a:fld>
            <a:endParaRPr lang="fr-CA"/>
          </a:p>
        </p:txBody>
      </p:sp>
    </p:spTree>
    <p:extLst>
      <p:ext uri="{BB962C8B-B14F-4D97-AF65-F5344CB8AC3E}">
        <p14:creationId xmlns:p14="http://schemas.microsoft.com/office/powerpoint/2010/main" val="425618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1029"/>
          <p:cNvSpPr>
            <a:spLocks noGrp="1" noChangeArrowheads="1"/>
          </p:cNvSpPr>
          <p:nvPr>
            <p:ph type="dt" sz="half" idx="10"/>
          </p:nvPr>
        </p:nvSpPr>
        <p:spPr>
          <a:ln/>
        </p:spPr>
        <p:txBody>
          <a:bodyPr/>
          <a:lstStyle>
            <a:lvl1pPr>
              <a:defRPr/>
            </a:lvl1pPr>
          </a:lstStyle>
          <a:p>
            <a:pPr>
              <a:defRPr/>
            </a:pPr>
            <a:endParaRPr lang="fr-CA"/>
          </a:p>
        </p:txBody>
      </p:sp>
      <p:sp>
        <p:nvSpPr>
          <p:cNvPr id="6"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7" name="Rectangle 1031"/>
          <p:cNvSpPr>
            <a:spLocks noGrp="1" noChangeArrowheads="1"/>
          </p:cNvSpPr>
          <p:nvPr>
            <p:ph type="sldNum" sz="quarter" idx="12"/>
          </p:nvPr>
        </p:nvSpPr>
        <p:spPr>
          <a:ln/>
        </p:spPr>
        <p:txBody>
          <a:bodyPr/>
          <a:lstStyle>
            <a:lvl1pPr>
              <a:defRPr/>
            </a:lvl1pPr>
          </a:lstStyle>
          <a:p>
            <a:pPr>
              <a:defRPr/>
            </a:pPr>
            <a:fld id="{7D222E21-84E0-4EAE-BFE2-5DE461588D0E}" type="slidenum">
              <a:rPr lang="fr-CA"/>
              <a:pPr>
                <a:defRPr/>
              </a:pPr>
              <a:t>‹#›</a:t>
            </a:fld>
            <a:endParaRPr lang="fr-CA"/>
          </a:p>
        </p:txBody>
      </p:sp>
    </p:spTree>
    <p:extLst>
      <p:ext uri="{BB962C8B-B14F-4D97-AF65-F5344CB8AC3E}">
        <p14:creationId xmlns:p14="http://schemas.microsoft.com/office/powerpoint/2010/main" val="105721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dt" sz="half" idx="10"/>
          </p:nvPr>
        </p:nvSpPr>
        <p:spPr>
          <a:ln/>
        </p:spPr>
        <p:txBody>
          <a:bodyPr/>
          <a:lstStyle>
            <a:lvl1pPr>
              <a:defRPr/>
            </a:lvl1pPr>
          </a:lstStyle>
          <a:p>
            <a:pPr>
              <a:defRPr/>
            </a:pPr>
            <a:endParaRPr lang="fr-CA"/>
          </a:p>
        </p:txBody>
      </p:sp>
      <p:sp>
        <p:nvSpPr>
          <p:cNvPr id="6" name="Rectangle 1030"/>
          <p:cNvSpPr>
            <a:spLocks noGrp="1" noChangeArrowheads="1"/>
          </p:cNvSpPr>
          <p:nvPr>
            <p:ph type="ftr" sz="quarter" idx="11"/>
          </p:nvPr>
        </p:nvSpPr>
        <p:spPr>
          <a:ln/>
        </p:spPr>
        <p:txBody>
          <a:bodyPr/>
          <a:lstStyle>
            <a:lvl1pPr>
              <a:defRPr/>
            </a:lvl1pPr>
          </a:lstStyle>
          <a:p>
            <a:pPr>
              <a:defRPr/>
            </a:pPr>
            <a:r>
              <a:rPr lang="fr-CA"/>
              <a:t>Module 6</a:t>
            </a:r>
          </a:p>
        </p:txBody>
      </p:sp>
      <p:sp>
        <p:nvSpPr>
          <p:cNvPr id="7" name="Rectangle 1031"/>
          <p:cNvSpPr>
            <a:spLocks noGrp="1" noChangeArrowheads="1"/>
          </p:cNvSpPr>
          <p:nvPr>
            <p:ph type="sldNum" sz="quarter" idx="12"/>
          </p:nvPr>
        </p:nvSpPr>
        <p:spPr>
          <a:ln/>
        </p:spPr>
        <p:txBody>
          <a:bodyPr/>
          <a:lstStyle>
            <a:lvl1pPr>
              <a:defRPr/>
            </a:lvl1pPr>
          </a:lstStyle>
          <a:p>
            <a:pPr>
              <a:defRPr/>
            </a:pPr>
            <a:fld id="{46A71FD2-A8D1-48F5-A93F-96FE451F7E6F}" type="slidenum">
              <a:rPr lang="fr-CA"/>
              <a:pPr>
                <a:defRPr/>
              </a:pPr>
              <a:t>‹#›</a:t>
            </a:fld>
            <a:endParaRPr lang="fr-CA"/>
          </a:p>
        </p:txBody>
      </p:sp>
    </p:spTree>
    <p:extLst>
      <p:ext uri="{BB962C8B-B14F-4D97-AF65-F5344CB8AC3E}">
        <p14:creationId xmlns:p14="http://schemas.microsoft.com/office/powerpoint/2010/main" val="4263747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Arc 1026"/>
          <p:cNvSpPr>
            <a:spLocks/>
          </p:cNvSpPr>
          <p:nvPr/>
        </p:nvSpPr>
        <p:spPr bwMode="auto">
          <a:xfrm>
            <a:off x="0" y="842963"/>
            <a:ext cx="1025525"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a:p>
        </p:txBody>
      </p:sp>
      <p:sp>
        <p:nvSpPr>
          <p:cNvPr id="3075" name="Rectangle 1027"/>
          <p:cNvSpPr>
            <a:spLocks noGrp="1" noChangeArrowheads="1"/>
          </p:cNvSpPr>
          <p:nvPr>
            <p:ph type="title"/>
          </p:nvPr>
        </p:nvSpPr>
        <p:spPr bwMode="auto">
          <a:xfrm>
            <a:off x="1030288" y="325438"/>
            <a:ext cx="7885112" cy="96202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fr-CA" smtClean="0"/>
              <a:t>Click to edit Master title style</a:t>
            </a:r>
            <a:endParaRPr lang="en-US" smtClean="0"/>
          </a:p>
        </p:txBody>
      </p:sp>
      <p:sp>
        <p:nvSpPr>
          <p:cNvPr id="2052" name="Rectangle 1028"/>
          <p:cNvSpPr>
            <a:spLocks noGrp="1" noChangeArrowheads="1"/>
          </p:cNvSpPr>
          <p:nvPr>
            <p:ph type="body" idx="1"/>
          </p:nvPr>
        </p:nvSpPr>
        <p:spPr bwMode="auto">
          <a:xfrm>
            <a:off x="914400" y="1295400"/>
            <a:ext cx="7886700" cy="476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fr-CA" altLang="en-US" smtClean="0"/>
              <a:t>Click to edit Master text styles</a:t>
            </a:r>
          </a:p>
          <a:p>
            <a:pPr lvl="1"/>
            <a:r>
              <a:rPr lang="fr-CA" altLang="en-US" smtClean="0"/>
              <a:t>Second Level</a:t>
            </a:r>
          </a:p>
          <a:p>
            <a:pPr lvl="2"/>
            <a:r>
              <a:rPr lang="fr-CA" altLang="en-US" smtClean="0"/>
              <a:t>Third Level</a:t>
            </a:r>
          </a:p>
          <a:p>
            <a:pPr lvl="3"/>
            <a:r>
              <a:rPr lang="fr-CA" altLang="en-US" smtClean="0"/>
              <a:t>Fourth Level</a:t>
            </a:r>
          </a:p>
          <a:p>
            <a:pPr lvl="4"/>
            <a:r>
              <a:rPr lang="fr-CA" altLang="en-US" smtClean="0"/>
              <a:t>Fifth Level</a:t>
            </a:r>
            <a:endParaRPr lang="en-US" altLang="en-US" smtClean="0"/>
          </a:p>
        </p:txBody>
      </p:sp>
      <p:sp>
        <p:nvSpPr>
          <p:cNvPr id="3077" name="Rectangle 1029"/>
          <p:cNvSpPr>
            <a:spLocks noGrp="1" noChangeArrowheads="1"/>
          </p:cNvSpPr>
          <p:nvPr>
            <p:ph type="dt" sz="half" idx="2"/>
          </p:nvPr>
        </p:nvSpPr>
        <p:spPr bwMode="auto">
          <a:xfrm>
            <a:off x="3581400" y="64008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smtClean="0">
                <a:solidFill>
                  <a:schemeClr val="hlink"/>
                </a:solidFill>
                <a:latin typeface="+mn-lt"/>
              </a:defRPr>
            </a:lvl1pPr>
          </a:lstStyle>
          <a:p>
            <a:pPr>
              <a:defRPr/>
            </a:pPr>
            <a:endParaRPr lang="fr-CA"/>
          </a:p>
        </p:txBody>
      </p:sp>
      <p:sp>
        <p:nvSpPr>
          <p:cNvPr id="3078" name="Rectangle 1030"/>
          <p:cNvSpPr>
            <a:spLocks noGrp="1" noChangeArrowheads="1"/>
          </p:cNvSpPr>
          <p:nvPr>
            <p:ph type="ftr" sz="quarter" idx="3"/>
          </p:nvPr>
        </p:nvSpPr>
        <p:spPr bwMode="auto">
          <a:xfrm>
            <a:off x="0" y="6400800"/>
            <a:ext cx="838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smtClean="0">
                <a:solidFill>
                  <a:schemeClr val="hlink"/>
                </a:solidFill>
                <a:latin typeface="+mn-lt"/>
              </a:defRPr>
            </a:lvl1pPr>
          </a:lstStyle>
          <a:p>
            <a:pPr>
              <a:defRPr/>
            </a:pPr>
            <a:r>
              <a:rPr lang="fr-CA"/>
              <a:t>Module 6</a:t>
            </a:r>
          </a:p>
        </p:txBody>
      </p:sp>
      <p:sp>
        <p:nvSpPr>
          <p:cNvPr id="3079" name="Rectangle 1031"/>
          <p:cNvSpPr>
            <a:spLocks noGrp="1" noChangeArrowheads="1"/>
          </p:cNvSpPr>
          <p:nvPr>
            <p:ph type="sldNum" sz="quarter" idx="4"/>
          </p:nvPr>
        </p:nvSpPr>
        <p:spPr bwMode="auto">
          <a:xfrm>
            <a:off x="8501063" y="6400800"/>
            <a:ext cx="642937"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smtClean="0">
                <a:solidFill>
                  <a:schemeClr val="hlink"/>
                </a:solidFill>
                <a:latin typeface="+mn-lt"/>
              </a:defRPr>
            </a:lvl1pPr>
          </a:lstStyle>
          <a:p>
            <a:pPr>
              <a:defRPr/>
            </a:pPr>
            <a:fld id="{3D02340C-CF1F-4B4F-A3EA-5CD3096F6C95}"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mj-lt"/>
          <a:ea typeface="+mj-ea"/>
          <a:cs typeface="+mj-cs"/>
        </a:defRPr>
      </a:lvl1pPr>
      <a:lvl2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2pPr>
      <a:lvl3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3pPr>
      <a:lvl4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4pPr>
      <a:lvl5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5pPr>
      <a:lvl6pPr marL="457200"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6pPr>
      <a:lvl7pPr marL="914400"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7pPr>
      <a:lvl8pPr marL="1371600"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8pPr>
      <a:lvl9pPr marL="1828800"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9pPr>
    </p:titleStyle>
    <p:bodyStyle>
      <a:lvl1pPr marL="342900" indent="-342900" algn="l" rtl="0" eaLnBrk="0" fontAlgn="base" hangingPunct="0">
        <a:spcBef>
          <a:spcPct val="20000"/>
        </a:spcBef>
        <a:spcAft>
          <a:spcPct val="0"/>
        </a:spcAft>
        <a:buClr>
          <a:schemeClr val="bg2"/>
        </a:buClr>
        <a:buSzPct val="50000"/>
        <a:buFont typeface="Monotype Sorts" pitchFamily="2" charset="2"/>
        <a:buChar char="n"/>
        <a:defRPr kumimoji="1" sz="2800" b="1">
          <a:solidFill>
            <a:srgbClr val="006666"/>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rgbClr val="006666"/>
          </a:solidFill>
          <a:latin typeface="+mn-lt"/>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rgbClr val="006666"/>
          </a:solidFill>
          <a:latin typeface="+mn-lt"/>
        </a:defRPr>
      </a:lvl3pPr>
      <a:lvl4pPr marL="1600200" indent="-228600" algn="l" rtl="0" eaLnBrk="0" fontAlgn="base" hangingPunct="0">
        <a:spcBef>
          <a:spcPct val="20000"/>
        </a:spcBef>
        <a:spcAft>
          <a:spcPct val="0"/>
        </a:spcAft>
        <a:buClr>
          <a:schemeClr val="tx2"/>
        </a:buClr>
        <a:buSzPct val="100000"/>
        <a:buChar char="•"/>
        <a:defRPr kumimoji="1" sz="2000">
          <a:solidFill>
            <a:srgbClr val="006666"/>
          </a:solidFill>
          <a:latin typeface="+mn-lt"/>
        </a:defRPr>
      </a:lvl4pPr>
      <a:lvl5pPr marL="20574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5pPr>
      <a:lvl6pPr marL="25146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6pPr>
      <a:lvl7pPr marL="29718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7pPr>
      <a:lvl8pPr marL="34290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8pPr>
      <a:lvl9pPr marL="38862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5.png"/><Relationship Id="rId1" Type="http://schemas.openxmlformats.org/officeDocument/2006/relationships/slideLayout" Target="../slideLayouts/slideLayout6.xml"/><Relationship Id="rId6" Type="http://schemas.openxmlformats.org/officeDocument/2006/relationships/image" Target="../media/image7.emf"/><Relationship Id="rId5" Type="http://schemas.openxmlformats.org/officeDocument/2006/relationships/customXml" Target="../ink/ink2.xml"/><Relationship Id="rId10" Type="http://schemas.openxmlformats.org/officeDocument/2006/relationships/image" Target="../media/image9.emf"/><Relationship Id="rId4" Type="http://schemas.openxmlformats.org/officeDocument/2006/relationships/image" Target="../media/image6.emf"/><Relationship Id="rId9" Type="http://schemas.openxmlformats.org/officeDocument/2006/relationships/customXml" Target="../ink/ink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ftr" sz="quarter" idx="11"/>
          </p:nvPr>
        </p:nvSpPr>
        <p:spPr/>
        <p:txBody>
          <a:bodyPr/>
          <a:lstStyle/>
          <a:p>
            <a:pPr>
              <a:defRPr/>
            </a:pPr>
            <a:r>
              <a:rPr lang="fr-CA"/>
              <a:t>Module 6</a:t>
            </a:r>
          </a:p>
        </p:txBody>
      </p:sp>
      <p:sp>
        <p:nvSpPr>
          <p:cNvPr id="7" name="Rectangle 8"/>
          <p:cNvSpPr>
            <a:spLocks noGrp="1" noChangeArrowheads="1"/>
          </p:cNvSpPr>
          <p:nvPr>
            <p:ph type="sldNum" sz="quarter" idx="12"/>
          </p:nvPr>
        </p:nvSpPr>
        <p:spPr/>
        <p:txBody>
          <a:bodyPr/>
          <a:lstStyle/>
          <a:p>
            <a:pPr>
              <a:defRPr/>
            </a:pPr>
            <a:fld id="{72D01EF9-D44E-48C0-897C-C6A70C46931F}" type="slidenum">
              <a:rPr lang="fr-CA"/>
              <a:pPr>
                <a:defRPr/>
              </a:pPr>
              <a:t>1</a:t>
            </a:fld>
            <a:endParaRPr lang="fr-CA"/>
          </a:p>
        </p:txBody>
      </p:sp>
      <p:sp>
        <p:nvSpPr>
          <p:cNvPr id="2050" name="Rectangle 2"/>
          <p:cNvSpPr>
            <a:spLocks noGrp="1" noChangeArrowheads="1"/>
          </p:cNvSpPr>
          <p:nvPr>
            <p:ph type="ctrTitle"/>
          </p:nvPr>
        </p:nvSpPr>
        <p:spPr/>
        <p:txBody>
          <a:bodyPr/>
          <a:lstStyle/>
          <a:p>
            <a:pPr>
              <a:defRPr/>
            </a:pPr>
            <a:r>
              <a:rPr lang="fr-CA" smtClean="0"/>
              <a:t>Module 6 - Interblocage = impasse (Deadlock)</a:t>
            </a:r>
          </a:p>
        </p:txBody>
      </p:sp>
      <p:sp>
        <p:nvSpPr>
          <p:cNvPr id="2051" name="Rectangle 3"/>
          <p:cNvSpPr>
            <a:spLocks noGrp="1" noChangeArrowheads="1"/>
          </p:cNvSpPr>
          <p:nvPr>
            <p:ph type="subTitle" idx="1"/>
          </p:nvPr>
        </p:nvSpPr>
        <p:spPr/>
        <p:txBody>
          <a:bodyPr/>
          <a:lstStyle/>
          <a:p>
            <a:pPr>
              <a:defRPr/>
            </a:pPr>
            <a:r>
              <a:rPr lang="fr-CA" smtClean="0"/>
              <a:t>Chapitre 7 (Silberchatz)</a:t>
            </a:r>
          </a:p>
        </p:txBody>
      </p:sp>
      <p:pic>
        <p:nvPicPr>
          <p:cNvPr id="4102" name="Picture 4" descr="Skull &amp; crossbones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3810000"/>
            <a:ext cx="11541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5"/>
          <p:cNvPicPr>
            <a:picLocks noChangeAspect="1" noChangeArrowheads="1"/>
          </p:cNvPicPr>
          <p:nvPr/>
        </p:nvPicPr>
        <p:blipFill>
          <a:blip r:embed="rId3">
            <a:extLst>
              <a:ext uri="{28A0092B-C50C-407E-A947-70E740481C1C}">
                <a14:useLocalDpi xmlns:a14="http://schemas.microsoft.com/office/drawing/2010/main" val="0"/>
              </a:ext>
            </a:extLst>
          </a:blip>
          <a:srcRect l="7726" t="4152" r="7060" b="3075"/>
          <a:stretch>
            <a:fillRect/>
          </a:stretch>
        </p:blipFill>
        <p:spPr bwMode="auto">
          <a:xfrm>
            <a:off x="1219200" y="2971800"/>
            <a:ext cx="4191000" cy="342106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4E0B508B-7E3A-4306-A6BF-BC5FB431B154}" type="slidenum">
              <a:rPr lang="fr-CA"/>
              <a:pPr>
                <a:defRPr/>
              </a:pPr>
              <a:t>10</a:t>
            </a:fld>
            <a:endParaRPr lang="fr-CA"/>
          </a:p>
        </p:txBody>
      </p:sp>
      <p:sp>
        <p:nvSpPr>
          <p:cNvPr id="12290" name="Rectangle 2"/>
          <p:cNvSpPr>
            <a:spLocks noGrp="1" noChangeArrowheads="1"/>
          </p:cNvSpPr>
          <p:nvPr>
            <p:ph type="title"/>
          </p:nvPr>
        </p:nvSpPr>
        <p:spPr/>
        <p:txBody>
          <a:bodyPr/>
          <a:lstStyle/>
          <a:p>
            <a:pPr>
              <a:defRPr/>
            </a:pPr>
            <a:r>
              <a:rPr lang="fr-CA" smtClean="0"/>
              <a:t>Graphes d’allocation ressources</a:t>
            </a:r>
          </a:p>
        </p:txBody>
      </p:sp>
      <p:sp>
        <p:nvSpPr>
          <p:cNvPr id="13317" name="Rectangle 3"/>
          <p:cNvSpPr>
            <a:spLocks noGrp="1" noChangeArrowheads="1"/>
          </p:cNvSpPr>
          <p:nvPr>
            <p:ph type="body" idx="1"/>
          </p:nvPr>
        </p:nvSpPr>
        <p:spPr/>
        <p:txBody>
          <a:bodyPr/>
          <a:lstStyle/>
          <a:p>
            <a:r>
              <a:rPr lang="fr-CA" altLang="en-US" smtClean="0"/>
              <a:t>Un ensemble de sommets V et d’arêtes E</a:t>
            </a:r>
          </a:p>
          <a:p>
            <a:r>
              <a:rPr lang="fr-CA" altLang="en-US" smtClean="0"/>
              <a:t>V est partitionné dans:</a:t>
            </a:r>
          </a:p>
          <a:p>
            <a:pPr lvl="1"/>
            <a:r>
              <a:rPr lang="fr-CA" altLang="en-US" i="1" smtClean="0"/>
              <a:t>P</a:t>
            </a:r>
            <a:r>
              <a:rPr lang="fr-CA" altLang="en-US" smtClean="0"/>
              <a:t> = {</a:t>
            </a:r>
            <a:r>
              <a:rPr lang="fr-CA" altLang="en-US" i="1" smtClean="0"/>
              <a:t>P</a:t>
            </a:r>
            <a:r>
              <a:rPr lang="fr-CA" altLang="en-US" baseline="-25000" smtClean="0"/>
              <a:t>1</a:t>
            </a:r>
            <a:r>
              <a:rPr lang="fr-CA" altLang="en-US" smtClean="0"/>
              <a:t>, </a:t>
            </a:r>
            <a:r>
              <a:rPr lang="fr-CA" altLang="en-US" i="1" smtClean="0"/>
              <a:t>P</a:t>
            </a:r>
            <a:r>
              <a:rPr lang="fr-CA" altLang="en-US" baseline="-25000" smtClean="0"/>
              <a:t>2</a:t>
            </a:r>
            <a:r>
              <a:rPr lang="fr-CA" altLang="en-US" smtClean="0"/>
              <a:t>, …, </a:t>
            </a:r>
            <a:r>
              <a:rPr lang="fr-CA" altLang="en-US" i="1" smtClean="0"/>
              <a:t>P</a:t>
            </a:r>
            <a:r>
              <a:rPr lang="fr-CA" altLang="en-US" i="1" baseline="-25000" smtClean="0"/>
              <a:t>n</a:t>
            </a:r>
            <a:r>
              <a:rPr lang="fr-CA" altLang="en-US" smtClean="0"/>
              <a:t>}, l’ensemble qui consiste de tous les procs dans le système</a:t>
            </a:r>
          </a:p>
          <a:p>
            <a:pPr lvl="1"/>
            <a:r>
              <a:rPr lang="fr-CA" altLang="en-US" i="1" smtClean="0"/>
              <a:t>R</a:t>
            </a:r>
            <a:r>
              <a:rPr lang="fr-CA" altLang="en-US" smtClean="0"/>
              <a:t> = {</a:t>
            </a:r>
            <a:r>
              <a:rPr lang="fr-CA" altLang="en-US" i="1" smtClean="0"/>
              <a:t>R</a:t>
            </a:r>
            <a:r>
              <a:rPr lang="fr-CA" altLang="en-US" baseline="-25000" smtClean="0"/>
              <a:t>1</a:t>
            </a:r>
            <a:r>
              <a:rPr lang="fr-CA" altLang="en-US" smtClean="0"/>
              <a:t>, </a:t>
            </a:r>
            <a:r>
              <a:rPr lang="fr-CA" altLang="en-US" i="1" smtClean="0"/>
              <a:t>R</a:t>
            </a:r>
            <a:r>
              <a:rPr lang="fr-CA" altLang="en-US" baseline="-25000" smtClean="0"/>
              <a:t>2</a:t>
            </a:r>
            <a:r>
              <a:rPr lang="fr-CA" altLang="en-US" smtClean="0"/>
              <a:t>, …, </a:t>
            </a:r>
            <a:r>
              <a:rPr lang="fr-CA" altLang="en-US" i="1" smtClean="0"/>
              <a:t>R</a:t>
            </a:r>
            <a:r>
              <a:rPr lang="fr-CA" altLang="en-US" i="1" baseline="-25000" smtClean="0"/>
              <a:t>m</a:t>
            </a:r>
            <a:r>
              <a:rPr lang="fr-CA" altLang="en-US" smtClean="0"/>
              <a:t>}, l’ensemble qui consiste de tous les types de ressources dans le système</a:t>
            </a:r>
          </a:p>
          <a:p>
            <a:r>
              <a:rPr lang="fr-CA" altLang="en-US" smtClean="0"/>
              <a:t>arête requête – arête dirigée </a:t>
            </a:r>
            <a:r>
              <a:rPr lang="fr-CA" altLang="en-US" i="1" smtClean="0"/>
              <a:t>P</a:t>
            </a:r>
            <a:r>
              <a:rPr lang="fr-CA" altLang="en-US" i="1" baseline="-25000" smtClean="0"/>
              <a:t>i</a:t>
            </a:r>
            <a:r>
              <a:rPr lang="fr-CA" altLang="en-US" baseline="-25000" smtClean="0"/>
              <a:t> </a:t>
            </a:r>
            <a:r>
              <a:rPr lang="fr-CA" altLang="en-US" smtClean="0">
                <a:sym typeface="Wingdings" pitchFamily="2" charset="2"/>
              </a:rPr>
              <a:t></a:t>
            </a:r>
            <a:r>
              <a:rPr lang="fr-CA" altLang="en-US" smtClean="0">
                <a:sym typeface="Symbol" pitchFamily="18" charset="2"/>
              </a:rPr>
              <a:t> </a:t>
            </a:r>
            <a:r>
              <a:rPr lang="fr-CA" altLang="en-US" i="1" smtClean="0">
                <a:sym typeface="Symbol" pitchFamily="18" charset="2"/>
              </a:rPr>
              <a:t>R</a:t>
            </a:r>
            <a:r>
              <a:rPr lang="fr-CA" altLang="en-US" i="1" baseline="-25000" smtClean="0">
                <a:sym typeface="Symbol" pitchFamily="18" charset="2"/>
              </a:rPr>
              <a:t>k</a:t>
            </a:r>
            <a:endParaRPr lang="fr-CA" altLang="en-US" i="1" smtClean="0">
              <a:sym typeface="Symbol" pitchFamily="18" charset="2"/>
            </a:endParaRPr>
          </a:p>
          <a:p>
            <a:r>
              <a:rPr lang="fr-CA" altLang="en-US" smtClean="0">
                <a:sym typeface="Symbol" pitchFamily="18" charset="2"/>
              </a:rPr>
              <a:t>arête affectation </a:t>
            </a:r>
            <a:r>
              <a:rPr lang="fr-CA" altLang="en-US" smtClean="0"/>
              <a:t>–</a:t>
            </a:r>
            <a:r>
              <a:rPr lang="fr-CA" altLang="en-US" smtClean="0">
                <a:sym typeface="Symbol" pitchFamily="18" charset="2"/>
              </a:rPr>
              <a:t> arête dirigée</a:t>
            </a:r>
            <a:r>
              <a:rPr lang="fr-CA" altLang="en-US" smtClean="0"/>
              <a:t> </a:t>
            </a:r>
            <a:r>
              <a:rPr lang="fr-CA" altLang="en-US" i="1" smtClean="0"/>
              <a:t>R</a:t>
            </a:r>
            <a:r>
              <a:rPr lang="fr-CA" altLang="en-US" i="1" baseline="-25000" smtClean="0"/>
              <a:t>i</a:t>
            </a:r>
            <a:r>
              <a:rPr lang="fr-CA" altLang="en-US" i="1" smtClean="0"/>
              <a:t> </a:t>
            </a:r>
            <a:r>
              <a:rPr lang="fr-CA" altLang="en-US" smtClean="0">
                <a:sym typeface="Wingdings" pitchFamily="2" charset="2"/>
              </a:rPr>
              <a:t></a:t>
            </a:r>
            <a:r>
              <a:rPr lang="fr-CA" altLang="en-US" smtClean="0">
                <a:sym typeface="Symbol" pitchFamily="18" charset="2"/>
              </a:rPr>
              <a:t> </a:t>
            </a:r>
            <a:r>
              <a:rPr lang="fr-CA" altLang="en-US" i="1" smtClean="0">
                <a:sym typeface="Symbol" pitchFamily="18" charset="2"/>
              </a:rPr>
              <a:t>P</a:t>
            </a:r>
            <a:r>
              <a:rPr lang="fr-CA" altLang="en-US" i="1" baseline="-25000" smtClean="0">
                <a:sym typeface="Symbol" pitchFamily="18" charset="2"/>
              </a:rPr>
              <a:t>k</a:t>
            </a:r>
            <a:endParaRPr lang="fr-CA" altLang="en-US" smtClean="0">
              <a:sym typeface="Symbol" pitchFamily="18" charset="2"/>
            </a:endParaRPr>
          </a:p>
          <a:p>
            <a:endParaRPr lang="fr-CA"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oter Placeholder 4"/>
          <p:cNvSpPr>
            <a:spLocks noGrp="1"/>
          </p:cNvSpPr>
          <p:nvPr>
            <p:ph type="ftr" sz="quarter" idx="11"/>
          </p:nvPr>
        </p:nvSpPr>
        <p:spPr/>
        <p:txBody>
          <a:bodyPr/>
          <a:lstStyle/>
          <a:p>
            <a:pPr>
              <a:defRPr/>
            </a:pPr>
            <a:r>
              <a:rPr lang="fr-CA"/>
              <a:t>Module 6</a:t>
            </a:r>
          </a:p>
        </p:txBody>
      </p:sp>
      <p:sp>
        <p:nvSpPr>
          <p:cNvPr id="29" name="Slide Number Placeholder 5"/>
          <p:cNvSpPr>
            <a:spLocks noGrp="1"/>
          </p:cNvSpPr>
          <p:nvPr>
            <p:ph type="sldNum" sz="quarter" idx="12"/>
          </p:nvPr>
        </p:nvSpPr>
        <p:spPr/>
        <p:txBody>
          <a:bodyPr/>
          <a:lstStyle/>
          <a:p>
            <a:pPr>
              <a:defRPr/>
            </a:pPr>
            <a:fld id="{C29CDFCF-8AD7-45FC-93E6-50B6D4A2879B}" type="slidenum">
              <a:rPr lang="fr-CA"/>
              <a:pPr>
                <a:defRPr/>
              </a:pPr>
              <a:t>11</a:t>
            </a:fld>
            <a:endParaRPr lang="fr-CA"/>
          </a:p>
        </p:txBody>
      </p:sp>
      <p:sp>
        <p:nvSpPr>
          <p:cNvPr id="15362" name="Rectangle 2"/>
          <p:cNvSpPr>
            <a:spLocks noGrp="1" noChangeArrowheads="1"/>
          </p:cNvSpPr>
          <p:nvPr>
            <p:ph type="title"/>
          </p:nvPr>
        </p:nvSpPr>
        <p:spPr/>
        <p:txBody>
          <a:bodyPr/>
          <a:lstStyle/>
          <a:p>
            <a:pPr>
              <a:defRPr/>
            </a:pPr>
            <a:r>
              <a:rPr lang="fr-CA" smtClean="0"/>
              <a:t>Graphe d’allocation ressources</a:t>
            </a:r>
          </a:p>
        </p:txBody>
      </p:sp>
      <p:sp>
        <p:nvSpPr>
          <p:cNvPr id="14341" name="Rectangle 3"/>
          <p:cNvSpPr>
            <a:spLocks noGrp="1" noChangeArrowheads="1"/>
          </p:cNvSpPr>
          <p:nvPr>
            <p:ph type="body" idx="1"/>
          </p:nvPr>
        </p:nvSpPr>
        <p:spPr/>
        <p:txBody>
          <a:bodyPr/>
          <a:lstStyle/>
          <a:p>
            <a:r>
              <a:rPr lang="fr-CA" altLang="en-US" sz="2400" smtClean="0"/>
              <a:t>Processus</a:t>
            </a:r>
          </a:p>
          <a:p>
            <a:endParaRPr lang="fr-CA" altLang="en-US" smtClean="0"/>
          </a:p>
          <a:p>
            <a:r>
              <a:rPr lang="fr-CA" altLang="en-US" sz="2400" smtClean="0"/>
              <a:t>Ressource dont il y a 4 exemplaires (instances)</a:t>
            </a:r>
          </a:p>
          <a:p>
            <a:endParaRPr lang="fr-CA" altLang="en-US" smtClean="0"/>
          </a:p>
          <a:p>
            <a:pPr>
              <a:buFont typeface="Monotype Sorts" pitchFamily="2" charset="2"/>
              <a:buNone/>
            </a:pPr>
            <a:endParaRPr lang="fr-CA" altLang="en-US" smtClean="0"/>
          </a:p>
          <a:p>
            <a:r>
              <a:rPr lang="fr-CA" altLang="en-US" sz="2400" smtClean="0"/>
              <a:t>Pi attend un exemplaire de Ri, dont il y en a 4</a:t>
            </a:r>
          </a:p>
          <a:p>
            <a:endParaRPr lang="fr-CA" altLang="en-US" sz="2400" smtClean="0"/>
          </a:p>
          <a:p>
            <a:endParaRPr lang="fr-CA" altLang="en-US" sz="2400" smtClean="0"/>
          </a:p>
          <a:p>
            <a:r>
              <a:rPr lang="fr-CA" altLang="en-US" sz="2400" smtClean="0"/>
              <a:t>Pj a saisi (et utilise) un exemplaire de Rj</a:t>
            </a:r>
          </a:p>
        </p:txBody>
      </p:sp>
      <p:sp>
        <p:nvSpPr>
          <p:cNvPr id="14342" name="Oval 4"/>
          <p:cNvSpPr>
            <a:spLocks noChangeArrowheads="1"/>
          </p:cNvSpPr>
          <p:nvPr/>
        </p:nvSpPr>
        <p:spPr bwMode="auto">
          <a:xfrm>
            <a:off x="4343400" y="1752600"/>
            <a:ext cx="495300" cy="495300"/>
          </a:xfrm>
          <a:prstGeom prst="ellipse">
            <a:avLst/>
          </a:prstGeom>
          <a:solidFill>
            <a:schemeClr val="folHlink"/>
          </a:solidFill>
          <a:ln w="38100">
            <a:solidFill>
              <a:schemeClr val="tx1"/>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nvGrpSpPr>
          <p:cNvPr id="14343" name="Group 5"/>
          <p:cNvGrpSpPr>
            <a:grpSpLocks/>
          </p:cNvGrpSpPr>
          <p:nvPr/>
        </p:nvGrpSpPr>
        <p:grpSpPr bwMode="auto">
          <a:xfrm>
            <a:off x="4267200" y="2895600"/>
            <a:ext cx="590550" cy="533400"/>
            <a:chOff x="2666" y="1966"/>
            <a:chExt cx="276" cy="264"/>
          </a:xfrm>
        </p:grpSpPr>
        <p:sp>
          <p:nvSpPr>
            <p:cNvPr id="14361" name="Rectangle 6"/>
            <p:cNvSpPr>
              <a:spLocks noChangeArrowheads="1"/>
            </p:cNvSpPr>
            <p:nvPr/>
          </p:nvSpPr>
          <p:spPr bwMode="auto">
            <a:xfrm>
              <a:off x="2666" y="1966"/>
              <a:ext cx="276" cy="264"/>
            </a:xfrm>
            <a:prstGeom prst="rect">
              <a:avLst/>
            </a:prstGeom>
            <a:solidFill>
              <a:schemeClr val="folHlink"/>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62" name="Rectangle 7"/>
            <p:cNvSpPr>
              <a:spLocks noChangeArrowheads="1"/>
            </p:cNvSpPr>
            <p:nvPr/>
          </p:nvSpPr>
          <p:spPr bwMode="auto">
            <a:xfrm>
              <a:off x="2736" y="2026"/>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63" name="Rectangle 8"/>
            <p:cNvSpPr>
              <a:spLocks noChangeArrowheads="1"/>
            </p:cNvSpPr>
            <p:nvPr/>
          </p:nvSpPr>
          <p:spPr bwMode="auto">
            <a:xfrm>
              <a:off x="2832" y="2026"/>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64" name="Rectangle 9"/>
            <p:cNvSpPr>
              <a:spLocks noChangeArrowheads="1"/>
            </p:cNvSpPr>
            <p:nvPr/>
          </p:nvSpPr>
          <p:spPr bwMode="auto">
            <a:xfrm>
              <a:off x="2736" y="2108"/>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65" name="Rectangle 10"/>
            <p:cNvSpPr>
              <a:spLocks noChangeArrowheads="1"/>
            </p:cNvSpPr>
            <p:nvPr/>
          </p:nvSpPr>
          <p:spPr bwMode="auto">
            <a:xfrm>
              <a:off x="2832" y="2108"/>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sp>
        <p:nvSpPr>
          <p:cNvPr id="14344" name="Oval 11"/>
          <p:cNvSpPr>
            <a:spLocks noChangeArrowheads="1"/>
          </p:cNvSpPr>
          <p:nvPr/>
        </p:nvSpPr>
        <p:spPr bwMode="auto">
          <a:xfrm>
            <a:off x="3657600" y="4343400"/>
            <a:ext cx="495300" cy="495300"/>
          </a:xfrm>
          <a:prstGeom prst="ellipse">
            <a:avLst/>
          </a:prstGeom>
          <a:solidFill>
            <a:schemeClr val="folHlink"/>
          </a:solidFill>
          <a:ln w="38100">
            <a:solidFill>
              <a:schemeClr val="tx1"/>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800" i="1">
                <a:latin typeface="Helvetica" pitchFamily="34" charset="0"/>
              </a:rPr>
              <a:t>P</a:t>
            </a:r>
            <a:r>
              <a:rPr lang="en-US" altLang="en-US" sz="1800" i="1" baseline="-25000">
                <a:latin typeface="Helvetica" pitchFamily="34" charset="0"/>
              </a:rPr>
              <a:t>i</a:t>
            </a:r>
            <a:endParaRPr lang="en-US" altLang="en-US" sz="1800" i="1">
              <a:latin typeface="Helvetica" pitchFamily="34" charset="0"/>
            </a:endParaRPr>
          </a:p>
        </p:txBody>
      </p:sp>
      <p:grpSp>
        <p:nvGrpSpPr>
          <p:cNvPr id="14345" name="Group 12"/>
          <p:cNvGrpSpPr>
            <a:grpSpLocks/>
          </p:cNvGrpSpPr>
          <p:nvPr/>
        </p:nvGrpSpPr>
        <p:grpSpPr bwMode="auto">
          <a:xfrm>
            <a:off x="4953000" y="4343400"/>
            <a:ext cx="438150" cy="457200"/>
            <a:chOff x="2666" y="1966"/>
            <a:chExt cx="276" cy="264"/>
          </a:xfrm>
        </p:grpSpPr>
        <p:sp>
          <p:nvSpPr>
            <p:cNvPr id="14356" name="Rectangle 13"/>
            <p:cNvSpPr>
              <a:spLocks noChangeArrowheads="1"/>
            </p:cNvSpPr>
            <p:nvPr/>
          </p:nvSpPr>
          <p:spPr bwMode="auto">
            <a:xfrm>
              <a:off x="2666" y="1966"/>
              <a:ext cx="276" cy="264"/>
            </a:xfrm>
            <a:prstGeom prst="rect">
              <a:avLst/>
            </a:prstGeom>
            <a:solidFill>
              <a:schemeClr val="folHlink"/>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57" name="Rectangle 14"/>
            <p:cNvSpPr>
              <a:spLocks noChangeArrowheads="1"/>
            </p:cNvSpPr>
            <p:nvPr/>
          </p:nvSpPr>
          <p:spPr bwMode="auto">
            <a:xfrm>
              <a:off x="2736" y="2026"/>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58" name="Rectangle 15"/>
            <p:cNvSpPr>
              <a:spLocks noChangeArrowheads="1"/>
            </p:cNvSpPr>
            <p:nvPr/>
          </p:nvSpPr>
          <p:spPr bwMode="auto">
            <a:xfrm>
              <a:off x="2832" y="2026"/>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59" name="Rectangle 16"/>
            <p:cNvSpPr>
              <a:spLocks noChangeArrowheads="1"/>
            </p:cNvSpPr>
            <p:nvPr/>
          </p:nvSpPr>
          <p:spPr bwMode="auto">
            <a:xfrm>
              <a:off x="2736" y="2108"/>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60" name="Rectangle 17"/>
            <p:cNvSpPr>
              <a:spLocks noChangeArrowheads="1"/>
            </p:cNvSpPr>
            <p:nvPr/>
          </p:nvSpPr>
          <p:spPr bwMode="auto">
            <a:xfrm>
              <a:off x="2832" y="2108"/>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sp>
        <p:nvSpPr>
          <p:cNvPr id="14346" name="Line 18"/>
          <p:cNvSpPr>
            <a:spLocks noChangeShapeType="1"/>
          </p:cNvSpPr>
          <p:nvPr/>
        </p:nvSpPr>
        <p:spPr bwMode="auto">
          <a:xfrm>
            <a:off x="4143375" y="4648200"/>
            <a:ext cx="733425" cy="0"/>
          </a:xfrm>
          <a:prstGeom prst="line">
            <a:avLst/>
          </a:prstGeom>
          <a:noFill/>
          <a:ln w="38100" cmpd="dbl">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4347" name="Oval 20"/>
          <p:cNvSpPr>
            <a:spLocks noChangeArrowheads="1"/>
          </p:cNvSpPr>
          <p:nvPr/>
        </p:nvSpPr>
        <p:spPr bwMode="auto">
          <a:xfrm>
            <a:off x="4114800" y="5562600"/>
            <a:ext cx="495300" cy="495300"/>
          </a:xfrm>
          <a:prstGeom prst="ellipse">
            <a:avLst/>
          </a:prstGeom>
          <a:solidFill>
            <a:schemeClr val="folHlink"/>
          </a:solidFill>
          <a:ln w="38100">
            <a:solidFill>
              <a:schemeClr val="tx1"/>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800" i="1">
                <a:latin typeface="Helvetica" pitchFamily="34" charset="0"/>
              </a:rPr>
              <a:t>P</a:t>
            </a:r>
            <a:r>
              <a:rPr lang="en-US" altLang="en-US" sz="1800" i="1" baseline="-25000">
                <a:latin typeface="Helvetica" pitchFamily="34" charset="0"/>
              </a:rPr>
              <a:t>i</a:t>
            </a:r>
            <a:endParaRPr lang="en-US" altLang="en-US" sz="1800">
              <a:latin typeface="Helvetica" pitchFamily="34" charset="0"/>
            </a:endParaRPr>
          </a:p>
        </p:txBody>
      </p:sp>
      <p:grpSp>
        <p:nvGrpSpPr>
          <p:cNvPr id="14348" name="Group 21"/>
          <p:cNvGrpSpPr>
            <a:grpSpLocks/>
          </p:cNvGrpSpPr>
          <p:nvPr/>
        </p:nvGrpSpPr>
        <p:grpSpPr bwMode="auto">
          <a:xfrm>
            <a:off x="4908550" y="5626100"/>
            <a:ext cx="438150" cy="419100"/>
            <a:chOff x="2666" y="1966"/>
            <a:chExt cx="276" cy="264"/>
          </a:xfrm>
        </p:grpSpPr>
        <p:sp>
          <p:nvSpPr>
            <p:cNvPr id="14351" name="Rectangle 22"/>
            <p:cNvSpPr>
              <a:spLocks noChangeArrowheads="1"/>
            </p:cNvSpPr>
            <p:nvPr/>
          </p:nvSpPr>
          <p:spPr bwMode="auto">
            <a:xfrm>
              <a:off x="2666" y="1966"/>
              <a:ext cx="276" cy="264"/>
            </a:xfrm>
            <a:prstGeom prst="rect">
              <a:avLst/>
            </a:prstGeom>
            <a:solidFill>
              <a:schemeClr val="folHlink"/>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52" name="Rectangle 23"/>
            <p:cNvSpPr>
              <a:spLocks noChangeArrowheads="1"/>
            </p:cNvSpPr>
            <p:nvPr/>
          </p:nvSpPr>
          <p:spPr bwMode="auto">
            <a:xfrm>
              <a:off x="2736" y="2026"/>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53" name="Rectangle 24"/>
            <p:cNvSpPr>
              <a:spLocks noChangeArrowheads="1"/>
            </p:cNvSpPr>
            <p:nvPr/>
          </p:nvSpPr>
          <p:spPr bwMode="auto">
            <a:xfrm>
              <a:off x="2832" y="2026"/>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54" name="Rectangle 25"/>
            <p:cNvSpPr>
              <a:spLocks noChangeArrowheads="1"/>
            </p:cNvSpPr>
            <p:nvPr/>
          </p:nvSpPr>
          <p:spPr bwMode="auto">
            <a:xfrm>
              <a:off x="2736" y="2108"/>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4355" name="Rectangle 26"/>
            <p:cNvSpPr>
              <a:spLocks noChangeArrowheads="1"/>
            </p:cNvSpPr>
            <p:nvPr/>
          </p:nvSpPr>
          <p:spPr bwMode="auto">
            <a:xfrm>
              <a:off x="2832" y="2108"/>
              <a:ext cx="47" cy="47"/>
            </a:xfrm>
            <a:prstGeom prst="rect">
              <a:avLst/>
            </a:prstGeom>
            <a:solidFill>
              <a:schemeClr val="tx1"/>
            </a:solidFill>
            <a:ln w="381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sp>
        <p:nvSpPr>
          <p:cNvPr id="14349" name="Line 27"/>
          <p:cNvSpPr>
            <a:spLocks noChangeShapeType="1"/>
          </p:cNvSpPr>
          <p:nvPr/>
        </p:nvSpPr>
        <p:spPr bwMode="auto">
          <a:xfrm flipH="1">
            <a:off x="4581525" y="5772150"/>
            <a:ext cx="476250" cy="1047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4350" name="Text Box 28"/>
          <p:cNvSpPr txBox="1">
            <a:spLocks noChangeArrowheads="1"/>
          </p:cNvSpPr>
          <p:nvPr/>
        </p:nvSpPr>
        <p:spPr bwMode="auto">
          <a:xfrm>
            <a:off x="4959350" y="6015038"/>
            <a:ext cx="3381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altLang="en-US" sz="1400" i="1">
                <a:latin typeface="Helvetica" pitchFamily="34" charset="0"/>
              </a:rPr>
              <a:t>R</a:t>
            </a:r>
            <a:r>
              <a:rPr lang="en-US" altLang="en-US" sz="1400" i="1" baseline="-25000">
                <a:latin typeface="Helvetica" pitchFamily="34" charset="0"/>
              </a:rPr>
              <a:t>j</a:t>
            </a:r>
            <a:endParaRPr lang="en-US" altLang="en-US" sz="1400" i="1">
              <a:latin typeface="Helvetic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1"/>
          </p:nvPr>
        </p:nvSpPr>
        <p:spPr/>
        <p:txBody>
          <a:bodyPr/>
          <a:lstStyle/>
          <a:p>
            <a:pPr>
              <a:defRPr/>
            </a:pPr>
            <a:r>
              <a:rPr lang="fr-CA"/>
              <a:t>Module 6</a:t>
            </a:r>
          </a:p>
        </p:txBody>
      </p:sp>
      <p:sp>
        <p:nvSpPr>
          <p:cNvPr id="9" name="Slide Number Placeholder 4"/>
          <p:cNvSpPr>
            <a:spLocks noGrp="1"/>
          </p:cNvSpPr>
          <p:nvPr>
            <p:ph type="sldNum" sz="quarter" idx="12"/>
          </p:nvPr>
        </p:nvSpPr>
        <p:spPr/>
        <p:txBody>
          <a:bodyPr/>
          <a:lstStyle/>
          <a:p>
            <a:pPr>
              <a:defRPr/>
            </a:pPr>
            <a:fld id="{BCF707B3-937E-4B13-96B4-F60F01112555}" type="slidenum">
              <a:rPr lang="fr-CA"/>
              <a:pPr>
                <a:defRPr/>
              </a:pPr>
              <a:t>12</a:t>
            </a:fld>
            <a:endParaRPr lang="fr-CA"/>
          </a:p>
        </p:txBody>
      </p:sp>
      <p:sp>
        <p:nvSpPr>
          <p:cNvPr id="16386" name="Rectangle 2"/>
          <p:cNvSpPr>
            <a:spLocks noGrp="1" noChangeArrowheads="1"/>
          </p:cNvSpPr>
          <p:nvPr>
            <p:ph type="title"/>
          </p:nvPr>
        </p:nvSpPr>
        <p:spPr/>
        <p:txBody>
          <a:bodyPr/>
          <a:lstStyle/>
          <a:p>
            <a:pPr>
              <a:defRPr/>
            </a:pPr>
            <a:r>
              <a:rPr lang="fr-CA" smtClean="0"/>
              <a:t>Exemple de graphe allocation ressources</a:t>
            </a:r>
          </a:p>
        </p:txBody>
      </p:sp>
      <p:pic>
        <p:nvPicPr>
          <p:cNvPr id="15365" name="Picture 3"/>
          <p:cNvPicPr>
            <a:picLocks noChangeAspect="1" noChangeArrowheads="1"/>
          </p:cNvPicPr>
          <p:nvPr/>
        </p:nvPicPr>
        <p:blipFill>
          <a:blip r:embed="rId2">
            <a:extLst>
              <a:ext uri="{28A0092B-C50C-407E-A947-70E740481C1C}">
                <a14:useLocalDpi xmlns:a14="http://schemas.microsoft.com/office/drawing/2010/main" val="0"/>
              </a:ext>
            </a:extLst>
          </a:blip>
          <a:srcRect l="23024" t="871" r="23206" b="1060"/>
          <a:stretch>
            <a:fillRect/>
          </a:stretch>
        </p:blipFill>
        <p:spPr bwMode="auto">
          <a:xfrm>
            <a:off x="3011488" y="1381125"/>
            <a:ext cx="3333750" cy="486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Text Box 4"/>
          <p:cNvSpPr txBox="1">
            <a:spLocks noChangeArrowheads="1"/>
          </p:cNvSpPr>
          <p:nvPr/>
        </p:nvSpPr>
        <p:spPr bwMode="auto">
          <a:xfrm>
            <a:off x="1371600" y="3200400"/>
            <a:ext cx="1981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sz="2000"/>
              <a:t>P1 en attente</a:t>
            </a:r>
          </a:p>
        </p:txBody>
      </p:sp>
      <p:sp>
        <p:nvSpPr>
          <p:cNvPr id="15367" name="Text Box 5"/>
          <p:cNvSpPr txBox="1">
            <a:spLocks noChangeArrowheads="1"/>
          </p:cNvSpPr>
          <p:nvPr/>
        </p:nvSpPr>
        <p:spPr bwMode="auto">
          <a:xfrm>
            <a:off x="4724400" y="3657600"/>
            <a:ext cx="1981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sz="2000"/>
              <a:t>P2 en attente</a:t>
            </a:r>
          </a:p>
        </p:txBody>
      </p:sp>
      <p:sp>
        <p:nvSpPr>
          <p:cNvPr id="15368" name="Text Box 6"/>
          <p:cNvSpPr txBox="1">
            <a:spLocks noChangeArrowheads="1"/>
          </p:cNvSpPr>
          <p:nvPr/>
        </p:nvSpPr>
        <p:spPr bwMode="auto">
          <a:xfrm>
            <a:off x="6477000" y="3192463"/>
            <a:ext cx="2667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sz="2000"/>
              <a:t>P3 pas en attente</a:t>
            </a:r>
          </a:p>
        </p:txBody>
      </p:sp>
      <p:sp>
        <p:nvSpPr>
          <p:cNvPr id="15369" name="Text Box 8"/>
          <p:cNvSpPr txBox="1">
            <a:spLocks noChangeArrowheads="1"/>
          </p:cNvSpPr>
          <p:nvPr/>
        </p:nvSpPr>
        <p:spPr bwMode="auto">
          <a:xfrm>
            <a:off x="468313" y="6021388"/>
            <a:ext cx="678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a:solidFill>
                  <a:schemeClr val="hlink"/>
                </a:solidFill>
              </a:rPr>
              <a:t>Y-a-t-il interblocage?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F15CF2E3-4543-4081-B589-57BE03BEC038}" type="slidenum">
              <a:rPr lang="fr-CA"/>
              <a:pPr>
                <a:defRPr/>
              </a:pPr>
              <a:t>13</a:t>
            </a:fld>
            <a:endParaRPr lang="fr-CA"/>
          </a:p>
        </p:txBody>
      </p:sp>
      <p:sp>
        <p:nvSpPr>
          <p:cNvPr id="57346" name="Rectangle 2"/>
          <p:cNvSpPr>
            <a:spLocks noGrp="1" noChangeArrowheads="1"/>
          </p:cNvSpPr>
          <p:nvPr>
            <p:ph type="title"/>
          </p:nvPr>
        </p:nvSpPr>
        <p:spPr/>
        <p:txBody>
          <a:bodyPr/>
          <a:lstStyle/>
          <a:p>
            <a:pPr>
              <a:defRPr/>
            </a:pPr>
            <a:r>
              <a:rPr lang="fr-CA" smtClean="0"/>
              <a:t>Utilisation de ces graphes</a:t>
            </a:r>
          </a:p>
        </p:txBody>
      </p:sp>
      <p:sp>
        <p:nvSpPr>
          <p:cNvPr id="16389" name="Rectangle 3"/>
          <p:cNvSpPr>
            <a:spLocks noGrp="1" noChangeArrowheads="1"/>
          </p:cNvSpPr>
          <p:nvPr>
            <p:ph type="body" idx="1"/>
          </p:nvPr>
        </p:nvSpPr>
        <p:spPr/>
        <p:txBody>
          <a:bodyPr/>
          <a:lstStyle/>
          <a:p>
            <a:r>
              <a:rPr lang="fr-CA" altLang="en-US" sz="2400" smtClean="0"/>
              <a:t>Nous supposons l’existence des 3 premières conditions</a:t>
            </a:r>
          </a:p>
          <a:p>
            <a:pPr lvl="1"/>
            <a:r>
              <a:rPr lang="fr-CA" altLang="en-US" sz="2200" smtClean="0"/>
              <a:t>Excl. Mutuelle, saisie et attente, pas de préemption</a:t>
            </a:r>
          </a:p>
          <a:p>
            <a:r>
              <a:rPr lang="fr-CA" altLang="en-US" sz="2400" smtClean="0"/>
              <a:t>Pour montrer qu’il n’y a pas d’interblocage, nous devons montrer qu’il n’y a pas de cycle, car il y a un processus qui peut terminer sans attendre aucun autre, et puis les autres de suite </a:t>
            </a:r>
          </a:p>
          <a:p>
            <a:r>
              <a:rPr lang="fr-CA" altLang="en-US" sz="2400" smtClean="0"/>
              <a:t>&lt;</a:t>
            </a:r>
            <a:r>
              <a:rPr lang="fr-CA" altLang="en-US" sz="2400" i="1" smtClean="0"/>
              <a:t>P</a:t>
            </a:r>
            <a:r>
              <a:rPr lang="fr-CA" altLang="en-US" sz="2400" baseline="-25000" smtClean="0"/>
              <a:t>3</a:t>
            </a:r>
            <a:r>
              <a:rPr lang="fr-CA" altLang="en-US" sz="2400" smtClean="0"/>
              <a:t>, </a:t>
            </a:r>
            <a:r>
              <a:rPr lang="fr-CA" altLang="en-US" sz="2400" i="1" smtClean="0"/>
              <a:t>P</a:t>
            </a:r>
            <a:r>
              <a:rPr lang="fr-CA" altLang="en-US" sz="2400" baseline="-25000" smtClean="0"/>
              <a:t>2</a:t>
            </a:r>
            <a:r>
              <a:rPr lang="fr-CA" altLang="en-US" sz="2400" smtClean="0"/>
              <a:t>, </a:t>
            </a:r>
            <a:r>
              <a:rPr lang="fr-CA" altLang="en-US" sz="2400" i="1" smtClean="0"/>
              <a:t>P</a:t>
            </a:r>
            <a:r>
              <a:rPr lang="fr-CA" altLang="en-US" sz="2400" i="1" baseline="-25000" smtClean="0"/>
              <a:t>1</a:t>
            </a:r>
            <a:r>
              <a:rPr lang="fr-CA" altLang="en-US" sz="2400" smtClean="0"/>
              <a:t>&gt; est un </a:t>
            </a:r>
            <a:r>
              <a:rPr lang="fr-CA" altLang="en-US" sz="2400" smtClean="0">
                <a:solidFill>
                  <a:srgbClr val="FF3300"/>
                </a:solidFill>
              </a:rPr>
              <a:t>ordre de terminaison de processus</a:t>
            </a:r>
            <a:r>
              <a:rPr lang="fr-CA" altLang="en-US" sz="2400" smtClean="0"/>
              <a:t>: tous peuvent terminer dans cet ordre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fr-CA"/>
              <a:t>Module 6</a:t>
            </a:r>
          </a:p>
        </p:txBody>
      </p:sp>
      <p:sp>
        <p:nvSpPr>
          <p:cNvPr id="6" name="Slide Number Placeholder 4"/>
          <p:cNvSpPr>
            <a:spLocks noGrp="1"/>
          </p:cNvSpPr>
          <p:nvPr>
            <p:ph type="sldNum" sz="quarter" idx="12"/>
          </p:nvPr>
        </p:nvSpPr>
        <p:spPr/>
        <p:txBody>
          <a:bodyPr/>
          <a:lstStyle/>
          <a:p>
            <a:pPr>
              <a:defRPr/>
            </a:pPr>
            <a:fld id="{EC721181-EFA3-4D59-97FC-94DCDE9CA843}" type="slidenum">
              <a:rPr lang="fr-CA"/>
              <a:pPr>
                <a:defRPr/>
              </a:pPr>
              <a:t>14</a:t>
            </a:fld>
            <a:endParaRPr lang="fr-CA"/>
          </a:p>
        </p:txBody>
      </p:sp>
      <p:sp>
        <p:nvSpPr>
          <p:cNvPr id="17410" name="Rectangle 2"/>
          <p:cNvSpPr>
            <a:spLocks noGrp="1" noChangeArrowheads="1"/>
          </p:cNvSpPr>
          <p:nvPr>
            <p:ph type="title"/>
          </p:nvPr>
        </p:nvSpPr>
        <p:spPr/>
        <p:txBody>
          <a:bodyPr/>
          <a:lstStyle/>
          <a:p>
            <a:pPr>
              <a:defRPr/>
            </a:pPr>
            <a:r>
              <a:rPr lang="fr-CA" smtClean="0"/>
              <a:t>Graphe allocation ressources avec interblocage</a:t>
            </a:r>
          </a:p>
        </p:txBody>
      </p:sp>
      <p:pic>
        <p:nvPicPr>
          <p:cNvPr id="17413" name="Picture 3"/>
          <p:cNvPicPr>
            <a:picLocks noChangeAspect="1" noChangeArrowheads="1"/>
          </p:cNvPicPr>
          <p:nvPr/>
        </p:nvPicPr>
        <p:blipFill>
          <a:blip r:embed="rId2">
            <a:extLst>
              <a:ext uri="{28A0092B-C50C-407E-A947-70E740481C1C}">
                <a14:useLocalDpi xmlns:a14="http://schemas.microsoft.com/office/drawing/2010/main" val="0"/>
              </a:ext>
            </a:extLst>
          </a:blip>
          <a:srcRect l="23473" t="919" r="23195" b="1358"/>
          <a:stretch>
            <a:fillRect/>
          </a:stretch>
        </p:blipFill>
        <p:spPr bwMode="auto">
          <a:xfrm>
            <a:off x="1371600" y="1066800"/>
            <a:ext cx="3354388" cy="491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Text Box 4"/>
          <p:cNvSpPr txBox="1">
            <a:spLocks noChangeArrowheads="1"/>
          </p:cNvSpPr>
          <p:nvPr/>
        </p:nvSpPr>
        <p:spPr bwMode="auto">
          <a:xfrm>
            <a:off x="4876800" y="1219200"/>
            <a:ext cx="36576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a:latin typeface="Arial Narrow" pitchFamily="34" charset="0"/>
              </a:rPr>
              <a:t>Cycles:</a:t>
            </a:r>
          </a:p>
          <a:p>
            <a:pPr>
              <a:spcBef>
                <a:spcPct val="50000"/>
              </a:spcBef>
            </a:pPr>
            <a:r>
              <a:rPr lang="fr-CA" altLang="en-US">
                <a:latin typeface="Arial Narrow" pitchFamily="34" charset="0"/>
              </a:rPr>
              <a:t>P1 </a:t>
            </a:r>
            <a:r>
              <a:rPr lang="fr-CA" altLang="en-US">
                <a:latin typeface="Arial Narrow" pitchFamily="34" charset="0"/>
                <a:sym typeface="Symbol" pitchFamily="18" charset="2"/>
              </a:rPr>
              <a:t></a:t>
            </a:r>
            <a:r>
              <a:rPr lang="fr-CA" altLang="en-US">
                <a:latin typeface="Arial Narrow" pitchFamily="34" charset="0"/>
              </a:rPr>
              <a:t> R1 </a:t>
            </a:r>
            <a:r>
              <a:rPr lang="fr-CA" altLang="en-US">
                <a:latin typeface="Arial Narrow" pitchFamily="34" charset="0"/>
                <a:sym typeface="Symbol" pitchFamily="18" charset="2"/>
              </a:rPr>
              <a:t></a:t>
            </a:r>
            <a:r>
              <a:rPr lang="fr-CA" altLang="en-US">
                <a:latin typeface="Arial Narrow" pitchFamily="34" charset="0"/>
              </a:rPr>
              <a:t> P2 </a:t>
            </a:r>
            <a:r>
              <a:rPr lang="fr-CA" altLang="en-US">
                <a:latin typeface="Arial Narrow" pitchFamily="34" charset="0"/>
                <a:sym typeface="Symbol" pitchFamily="18" charset="2"/>
              </a:rPr>
              <a:t></a:t>
            </a:r>
            <a:r>
              <a:rPr lang="fr-CA" altLang="en-US">
                <a:latin typeface="Arial Narrow" pitchFamily="34" charset="0"/>
              </a:rPr>
              <a:t> R3 </a:t>
            </a:r>
            <a:r>
              <a:rPr lang="fr-CA" altLang="en-US">
                <a:latin typeface="Arial Narrow" pitchFamily="34" charset="0"/>
                <a:sym typeface="Symbol" pitchFamily="18" charset="2"/>
              </a:rPr>
              <a:t></a:t>
            </a:r>
            <a:r>
              <a:rPr lang="fr-CA" altLang="en-US">
                <a:latin typeface="Arial Narrow" pitchFamily="34" charset="0"/>
              </a:rPr>
              <a:t> P3 </a:t>
            </a:r>
            <a:r>
              <a:rPr lang="fr-CA" altLang="en-US">
                <a:latin typeface="Arial Narrow" pitchFamily="34" charset="0"/>
                <a:sym typeface="Symbol" pitchFamily="18" charset="2"/>
              </a:rPr>
              <a:t></a:t>
            </a:r>
            <a:r>
              <a:rPr lang="fr-CA" altLang="en-US">
                <a:latin typeface="Arial Narrow" pitchFamily="34" charset="0"/>
              </a:rPr>
              <a:t> R2 </a:t>
            </a:r>
            <a:r>
              <a:rPr lang="fr-CA" altLang="en-US">
                <a:latin typeface="Arial Narrow" pitchFamily="34" charset="0"/>
                <a:sym typeface="Symbol" pitchFamily="18" charset="2"/>
              </a:rPr>
              <a:t></a:t>
            </a:r>
            <a:r>
              <a:rPr lang="fr-CA" altLang="en-US">
                <a:latin typeface="Arial Narrow" pitchFamily="34" charset="0"/>
              </a:rPr>
              <a:t> P1</a:t>
            </a:r>
          </a:p>
          <a:p>
            <a:pPr>
              <a:spcBef>
                <a:spcPct val="50000"/>
              </a:spcBef>
            </a:pPr>
            <a:r>
              <a:rPr lang="fr-CA" altLang="en-US">
                <a:latin typeface="Arial Narrow" pitchFamily="34" charset="0"/>
              </a:rPr>
              <a:t>P2 </a:t>
            </a:r>
            <a:r>
              <a:rPr lang="fr-CA" altLang="en-US">
                <a:latin typeface="Arial Narrow" pitchFamily="34" charset="0"/>
                <a:sym typeface="Symbol" pitchFamily="18" charset="2"/>
              </a:rPr>
              <a:t></a:t>
            </a:r>
            <a:r>
              <a:rPr lang="fr-CA" altLang="en-US">
                <a:latin typeface="Arial Narrow" pitchFamily="34" charset="0"/>
              </a:rPr>
              <a:t> R3 </a:t>
            </a:r>
            <a:r>
              <a:rPr lang="fr-CA" altLang="en-US">
                <a:latin typeface="Arial Narrow" pitchFamily="34" charset="0"/>
                <a:sym typeface="Symbol" pitchFamily="18" charset="2"/>
              </a:rPr>
              <a:t></a:t>
            </a:r>
            <a:r>
              <a:rPr lang="fr-CA" altLang="en-US">
                <a:latin typeface="Arial Narrow" pitchFamily="34" charset="0"/>
              </a:rPr>
              <a:t> P3 </a:t>
            </a:r>
            <a:r>
              <a:rPr lang="fr-CA" altLang="en-US">
                <a:latin typeface="Arial Narrow" pitchFamily="34" charset="0"/>
                <a:sym typeface="Symbol" pitchFamily="18" charset="2"/>
              </a:rPr>
              <a:t></a:t>
            </a:r>
            <a:r>
              <a:rPr lang="fr-CA" altLang="en-US">
                <a:latin typeface="Arial Narrow" pitchFamily="34" charset="0"/>
              </a:rPr>
              <a:t> R2 </a:t>
            </a:r>
            <a:r>
              <a:rPr lang="fr-CA" altLang="en-US">
                <a:latin typeface="Arial Narrow" pitchFamily="34" charset="0"/>
                <a:sym typeface="Symbol" pitchFamily="18" charset="2"/>
              </a:rPr>
              <a:t></a:t>
            </a:r>
            <a:r>
              <a:rPr lang="fr-CA" altLang="en-US">
                <a:latin typeface="Arial Narrow" pitchFamily="34" charset="0"/>
              </a:rPr>
              <a:t> P2</a:t>
            </a:r>
          </a:p>
          <a:p>
            <a:pPr>
              <a:spcBef>
                <a:spcPct val="50000"/>
              </a:spcBef>
            </a:pPr>
            <a:r>
              <a:rPr lang="fr-CA" altLang="en-US">
                <a:latin typeface="Arial Narrow" pitchFamily="34" charset="0"/>
              </a:rPr>
              <a:t>aucun proc ne peut terminer</a:t>
            </a:r>
          </a:p>
          <a:p>
            <a:pPr>
              <a:spcBef>
                <a:spcPct val="50000"/>
              </a:spcBef>
            </a:pPr>
            <a:r>
              <a:rPr lang="fr-CA" altLang="en-US">
                <a:latin typeface="Arial Narrow" pitchFamily="34" charset="0"/>
              </a:rPr>
              <a:t>aucune possibilité d’en sortir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fr-CA"/>
              <a:t>Module 6</a:t>
            </a:r>
          </a:p>
        </p:txBody>
      </p:sp>
      <p:sp>
        <p:nvSpPr>
          <p:cNvPr id="6" name="Slide Number Placeholder 4"/>
          <p:cNvSpPr>
            <a:spLocks noGrp="1"/>
          </p:cNvSpPr>
          <p:nvPr>
            <p:ph type="sldNum" sz="quarter" idx="12"/>
          </p:nvPr>
        </p:nvSpPr>
        <p:spPr/>
        <p:txBody>
          <a:bodyPr/>
          <a:lstStyle/>
          <a:p>
            <a:pPr>
              <a:defRPr/>
            </a:pPr>
            <a:fld id="{39A286A1-822A-41D9-AD34-F0A687DA4AC1}" type="slidenum">
              <a:rPr lang="fr-CA"/>
              <a:pPr>
                <a:defRPr/>
              </a:pPr>
              <a:t>15</a:t>
            </a:fld>
            <a:endParaRPr lang="fr-CA"/>
          </a:p>
        </p:txBody>
      </p:sp>
      <p:sp>
        <p:nvSpPr>
          <p:cNvPr id="18434" name="Rectangle 2"/>
          <p:cNvSpPr>
            <a:spLocks noGrp="1" noChangeArrowheads="1"/>
          </p:cNvSpPr>
          <p:nvPr>
            <p:ph type="title"/>
          </p:nvPr>
        </p:nvSpPr>
        <p:spPr/>
        <p:txBody>
          <a:bodyPr/>
          <a:lstStyle/>
          <a:p>
            <a:pPr>
              <a:defRPr/>
            </a:pPr>
            <a:r>
              <a:rPr lang="fr-CA" smtClean="0"/>
              <a:t>Graphe allocation ressources avec cycle, mais pas d’ interblocage </a:t>
            </a:r>
            <a:r>
              <a:rPr lang="fr-CA" sz="2000" smtClean="0"/>
              <a:t>(pourquoi?)</a:t>
            </a:r>
            <a:endParaRPr lang="fr-CA" smtClean="0"/>
          </a:p>
        </p:txBody>
      </p:sp>
      <p:pic>
        <p:nvPicPr>
          <p:cNvPr id="1033" name="Picture 3"/>
          <p:cNvPicPr>
            <a:picLocks noChangeAspect="1" noChangeArrowheads="1"/>
          </p:cNvPicPr>
          <p:nvPr/>
        </p:nvPicPr>
        <p:blipFill>
          <a:blip r:embed="rId2">
            <a:extLst>
              <a:ext uri="{28A0092B-C50C-407E-A947-70E740481C1C}">
                <a14:useLocalDpi xmlns:a14="http://schemas.microsoft.com/office/drawing/2010/main" val="0"/>
              </a:ext>
            </a:extLst>
          </a:blip>
          <a:srcRect l="19093" t="700" r="19093" b="700"/>
          <a:stretch>
            <a:fillRect/>
          </a:stretch>
        </p:blipFill>
        <p:spPr bwMode="auto">
          <a:xfrm>
            <a:off x="2514600" y="1295400"/>
            <a:ext cx="4024313" cy="513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 Box 4"/>
          <p:cNvSpPr txBox="1">
            <a:spLocks noChangeArrowheads="1"/>
          </p:cNvSpPr>
          <p:nvPr/>
        </p:nvSpPr>
        <p:spPr bwMode="auto">
          <a:xfrm>
            <a:off x="304800" y="6248400"/>
            <a:ext cx="7696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sz="2000"/>
              <a:t>Attente circulaire, mais les ressources peuvent devenir disponibles</a:t>
            </a:r>
          </a:p>
        </p:txBody>
      </p:sp>
      <mc:AlternateContent xmlns:mc="http://schemas.openxmlformats.org/markup-compatibility/2006">
        <mc:Choice xmlns:p14="http://schemas.microsoft.com/office/powerpoint/2010/main" Requires="p14">
          <p:contentPart p14:bwMode="auto" r:id="rId3">
            <p14:nvContentPartPr>
              <p14:cNvPr id="1026" name="Ink 11"/>
              <p14:cNvContentPartPr>
                <a14:cpLocks xmlns:a14="http://schemas.microsoft.com/office/drawing/2010/main" noRot="1" noChangeAspect="1" noEditPoints="1" noChangeArrowheads="1" noChangeShapeType="1"/>
              </p14:cNvContentPartPr>
              <p14:nvPr/>
            </p14:nvContentPartPr>
            <p14:xfrm>
              <a:off x="4381500" y="4602163"/>
              <a:ext cx="34925" cy="26987"/>
            </p14:xfrm>
          </p:contentPart>
        </mc:Choice>
        <mc:Fallback>
          <p:pic>
            <p:nvPicPr>
              <p:cNvPr id="1026" name="Ink 11"/>
              <p:cNvPicPr>
                <a:picLocks noRot="1" noChangeAspect="1" noEditPoints="1" noChangeArrowheads="1" noChangeShapeType="1"/>
              </p:cNvPicPr>
              <p:nvPr/>
            </p:nvPicPr>
            <p:blipFill>
              <a:blip r:embed="rId4"/>
              <a:stretch>
                <a:fillRect/>
              </a:stretch>
            </p:blipFill>
            <p:spPr>
              <a:xfrm>
                <a:off x="4372419" y="4592808"/>
                <a:ext cx="53086" cy="45698"/>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027" name="Ink 12"/>
              <p14:cNvContentPartPr>
                <a14:cpLocks xmlns:a14="http://schemas.microsoft.com/office/drawing/2010/main" noRot="1" noChangeAspect="1" noEditPoints="1" noChangeArrowheads="1" noChangeShapeType="1"/>
              </p14:cNvContentPartPr>
              <p14:nvPr/>
            </p14:nvContentPartPr>
            <p14:xfrm>
              <a:off x="2913063" y="3759200"/>
              <a:ext cx="19050" cy="31750"/>
            </p14:xfrm>
          </p:contentPart>
        </mc:Choice>
        <mc:Fallback>
          <p:pic>
            <p:nvPicPr>
              <p:cNvPr id="1027" name="Ink 12"/>
              <p:cNvPicPr>
                <a:picLocks noRot="1" noChangeAspect="1" noEditPoints="1" noChangeArrowheads="1" noChangeShapeType="1"/>
              </p:cNvPicPr>
              <p:nvPr/>
            </p:nvPicPr>
            <p:blipFill>
              <a:blip r:embed="rId6"/>
              <a:stretch>
                <a:fillRect/>
              </a:stretch>
            </p:blipFill>
            <p:spPr>
              <a:xfrm>
                <a:off x="2903538" y="3749373"/>
                <a:ext cx="38100" cy="51405"/>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028" name="Ink 13"/>
              <p14:cNvContentPartPr>
                <a14:cpLocks xmlns:a14="http://schemas.microsoft.com/office/drawing/2010/main" noRot="1" noChangeAspect="1" noEditPoints="1" noChangeArrowheads="1" noChangeShapeType="1"/>
              </p14:cNvContentPartPr>
              <p14:nvPr/>
            </p14:nvContentPartPr>
            <p14:xfrm>
              <a:off x="2836863" y="3962400"/>
              <a:ext cx="6350" cy="23813"/>
            </p14:xfrm>
          </p:contentPart>
        </mc:Choice>
        <mc:Fallback>
          <p:pic>
            <p:nvPicPr>
              <p:cNvPr id="1028" name="Ink 13"/>
              <p:cNvPicPr>
                <a:picLocks noRot="1" noChangeAspect="1" noEditPoints="1" noChangeArrowheads="1" noChangeShapeType="1"/>
              </p:cNvPicPr>
              <p:nvPr/>
            </p:nvPicPr>
            <p:blipFill>
              <a:blip r:embed="rId8"/>
              <a:stretch>
                <a:fillRect/>
              </a:stretch>
            </p:blipFill>
            <p:spPr>
              <a:xfrm>
                <a:off x="2828608" y="3953295"/>
                <a:ext cx="22860" cy="42023"/>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029" name="Ink 14"/>
              <p14:cNvContentPartPr>
                <a14:cpLocks xmlns:a14="http://schemas.microsoft.com/office/drawing/2010/main" noRot="1" noChangeAspect="1" noEditPoints="1" noChangeArrowheads="1" noChangeShapeType="1"/>
              </p14:cNvContentPartPr>
              <p14:nvPr/>
            </p14:nvContentPartPr>
            <p14:xfrm>
              <a:off x="2825750" y="4046538"/>
              <a:ext cx="6350" cy="38100"/>
            </p14:xfrm>
          </p:contentPart>
        </mc:Choice>
        <mc:Fallback>
          <p:pic>
            <p:nvPicPr>
              <p:cNvPr id="1029" name="Ink 14"/>
              <p:cNvPicPr>
                <a:picLocks noRot="1" noChangeAspect="1" noEditPoints="1" noChangeArrowheads="1" noChangeShapeType="1"/>
              </p:cNvPicPr>
              <p:nvPr/>
            </p:nvPicPr>
            <p:blipFill>
              <a:blip r:embed="rId10"/>
              <a:stretch>
                <a:fillRect/>
              </a:stretch>
            </p:blipFill>
            <p:spPr>
              <a:xfrm>
                <a:off x="2815431" y="4037104"/>
                <a:ext cx="26988" cy="56969"/>
              </a:xfrm>
              <a:prstGeom prst="rect">
                <a:avLst/>
              </a:prstGeom>
            </p:spPr>
          </p:pic>
        </mc:Fallback>
      </mc:AlternateContent>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EA2271E6-7E4F-4B9C-9646-7DEED0B95215}" type="slidenum">
              <a:rPr lang="fr-CA"/>
              <a:pPr>
                <a:defRPr/>
              </a:pPr>
              <a:t>16</a:t>
            </a:fld>
            <a:endParaRPr lang="fr-CA"/>
          </a:p>
        </p:txBody>
      </p:sp>
      <p:sp>
        <p:nvSpPr>
          <p:cNvPr id="20482" name="Rectangle 2"/>
          <p:cNvSpPr>
            <a:spLocks noGrp="1" noChangeArrowheads="1"/>
          </p:cNvSpPr>
          <p:nvPr>
            <p:ph type="title"/>
          </p:nvPr>
        </p:nvSpPr>
        <p:spPr/>
        <p:txBody>
          <a:bodyPr/>
          <a:lstStyle/>
          <a:p>
            <a:pPr>
              <a:defRPr/>
            </a:pPr>
            <a:r>
              <a:rPr lang="fr-CA" smtClean="0"/>
              <a:t>Constatations</a:t>
            </a:r>
          </a:p>
        </p:txBody>
      </p:sp>
      <p:sp>
        <p:nvSpPr>
          <p:cNvPr id="18437" name="Rectangle 3"/>
          <p:cNvSpPr>
            <a:spLocks noGrp="1" noChangeArrowheads="1"/>
          </p:cNvSpPr>
          <p:nvPr>
            <p:ph type="body" idx="1"/>
          </p:nvPr>
        </p:nvSpPr>
        <p:spPr/>
        <p:txBody>
          <a:bodyPr/>
          <a:lstStyle/>
          <a:p>
            <a:pPr>
              <a:lnSpc>
                <a:spcPct val="90000"/>
              </a:lnSpc>
            </a:pPr>
            <a:r>
              <a:rPr lang="fr-CA" altLang="en-US" sz="2400" smtClean="0"/>
              <a:t>Les cycles dans le graphe alloc ressources ne signalent pas nécessairement une attente circulaire</a:t>
            </a:r>
          </a:p>
          <a:p>
            <a:pPr>
              <a:lnSpc>
                <a:spcPct val="90000"/>
              </a:lnSpc>
            </a:pPr>
            <a:r>
              <a:rPr lang="fr-CA" altLang="en-US" sz="2400" smtClean="0"/>
              <a:t>S ’il n`y a pas de cycles dans le graphe, aucun interblocage</a:t>
            </a:r>
          </a:p>
          <a:p>
            <a:pPr>
              <a:lnSpc>
                <a:spcPct val="90000"/>
              </a:lnSpc>
            </a:pPr>
            <a:r>
              <a:rPr lang="fr-CA" altLang="en-US" sz="2400" smtClean="0"/>
              <a:t>S ’il y a de cycles:</a:t>
            </a:r>
          </a:p>
          <a:p>
            <a:pPr lvl="1">
              <a:lnSpc>
                <a:spcPct val="90000"/>
              </a:lnSpc>
            </a:pPr>
            <a:r>
              <a:rPr lang="fr-CA" altLang="en-US" sz="2200" smtClean="0"/>
              <a:t>Si </a:t>
            </a:r>
            <a:r>
              <a:rPr lang="fr-CA" altLang="en-US" sz="2200" smtClean="0">
                <a:solidFill>
                  <a:srgbClr val="FF0000"/>
                </a:solidFill>
              </a:rPr>
              <a:t>seulement une</a:t>
            </a:r>
            <a:r>
              <a:rPr lang="fr-CA" altLang="en-US" sz="2200" smtClean="0"/>
              <a:t> ressource par type, interblocage</a:t>
            </a:r>
          </a:p>
          <a:p>
            <a:pPr lvl="2">
              <a:lnSpc>
                <a:spcPct val="90000"/>
              </a:lnSpc>
            </a:pPr>
            <a:r>
              <a:rPr lang="fr-CA" altLang="en-US" sz="2000" smtClean="0"/>
              <a:t>(pourquoi?!)</a:t>
            </a:r>
          </a:p>
          <a:p>
            <a:pPr lvl="1">
              <a:lnSpc>
                <a:spcPct val="90000"/>
              </a:lnSpc>
            </a:pPr>
            <a:r>
              <a:rPr lang="fr-CA" altLang="en-US" sz="2200" smtClean="0"/>
              <a:t>Si </a:t>
            </a:r>
            <a:r>
              <a:rPr lang="fr-CA" altLang="en-US" sz="2200" smtClean="0">
                <a:solidFill>
                  <a:srgbClr val="FF0000"/>
                </a:solidFill>
              </a:rPr>
              <a:t>plusieurs ressources</a:t>
            </a:r>
            <a:r>
              <a:rPr lang="fr-CA" altLang="en-US" sz="2200" smtClean="0"/>
              <a:t> par type, </a:t>
            </a:r>
            <a:r>
              <a:rPr lang="fr-CA" altLang="en-US" sz="2200" smtClean="0">
                <a:solidFill>
                  <a:srgbClr val="FF0000"/>
                </a:solidFill>
              </a:rPr>
              <a:t>possibilité</a:t>
            </a:r>
            <a:r>
              <a:rPr lang="fr-CA" altLang="en-US" sz="2200" smtClean="0"/>
              <a:t> d’interblocage</a:t>
            </a:r>
          </a:p>
          <a:p>
            <a:pPr lvl="2">
              <a:lnSpc>
                <a:spcPct val="90000"/>
              </a:lnSpc>
            </a:pPr>
            <a:r>
              <a:rPr lang="fr-CA" altLang="en-US" sz="2000" smtClean="0"/>
              <a:t>Il faut se poser la question: y-a-t-il un processus qui peut terminer et si oui, quels autres processus peuvent terminer en conséquence?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5B13540D-1F2A-4302-8EAE-E09481D83F2B}" type="slidenum">
              <a:rPr lang="fr-CA"/>
              <a:pPr>
                <a:defRPr/>
              </a:pPr>
              <a:t>17</a:t>
            </a:fld>
            <a:endParaRPr lang="fr-CA"/>
          </a:p>
        </p:txBody>
      </p:sp>
      <p:sp>
        <p:nvSpPr>
          <p:cNvPr id="49154" name="Rectangle 2"/>
          <p:cNvSpPr>
            <a:spLocks noGrp="1" noChangeArrowheads="1"/>
          </p:cNvSpPr>
          <p:nvPr>
            <p:ph type="title"/>
          </p:nvPr>
        </p:nvSpPr>
        <p:spPr/>
        <p:txBody>
          <a:bodyPr/>
          <a:lstStyle/>
          <a:p>
            <a:pPr>
              <a:defRPr/>
            </a:pPr>
            <a:r>
              <a:rPr lang="fr-CA" smtClean="0"/>
              <a:t>Hypothèse de terminaison</a:t>
            </a:r>
            <a:endParaRPr lang="en-US" smtClean="0"/>
          </a:p>
        </p:txBody>
      </p:sp>
      <p:sp>
        <p:nvSpPr>
          <p:cNvPr id="19461" name="Rectangle 3"/>
          <p:cNvSpPr>
            <a:spLocks noGrp="1" noChangeArrowheads="1"/>
          </p:cNvSpPr>
          <p:nvPr>
            <p:ph type="body" idx="1"/>
          </p:nvPr>
        </p:nvSpPr>
        <p:spPr/>
        <p:txBody>
          <a:bodyPr/>
          <a:lstStyle/>
          <a:p>
            <a:r>
              <a:rPr lang="fr-CA" altLang="en-US" smtClean="0"/>
              <a:t>Un proc qui a toutes les ressources dont il a besoin, il s’en sert pour un temps fini, puis il les libère</a:t>
            </a:r>
          </a:p>
          <a:p>
            <a:r>
              <a:rPr lang="fr-CA" altLang="en-US" smtClean="0"/>
              <a:t>Nous disons que le processus termine, mais il pourrait aussi continuer, n’importe</a:t>
            </a:r>
            <a:endParaRPr lang="en-US"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BC59A280-78C3-4FAF-9F7E-E282EF31FE31}" type="slidenum">
              <a:rPr lang="fr-CA"/>
              <a:pPr>
                <a:defRPr/>
              </a:pPr>
              <a:t>18</a:t>
            </a:fld>
            <a:endParaRPr lang="fr-CA"/>
          </a:p>
        </p:txBody>
      </p:sp>
      <p:sp>
        <p:nvSpPr>
          <p:cNvPr id="24578" name="Rectangle 2"/>
          <p:cNvSpPr>
            <a:spLocks noGrp="1" noChangeArrowheads="1"/>
          </p:cNvSpPr>
          <p:nvPr>
            <p:ph type="title"/>
          </p:nvPr>
        </p:nvSpPr>
        <p:spPr/>
        <p:txBody>
          <a:bodyPr/>
          <a:lstStyle/>
          <a:p>
            <a:pPr>
              <a:defRPr/>
            </a:pPr>
            <a:r>
              <a:rPr lang="fr-CA" smtClean="0"/>
              <a:t>Différence entre requête et attente</a:t>
            </a:r>
          </a:p>
        </p:txBody>
      </p:sp>
      <p:sp>
        <p:nvSpPr>
          <p:cNvPr id="20485" name="Rectangle 3"/>
          <p:cNvSpPr>
            <a:spLocks noGrp="1" noChangeArrowheads="1"/>
          </p:cNvSpPr>
          <p:nvPr>
            <p:ph type="body" idx="1"/>
          </p:nvPr>
        </p:nvSpPr>
        <p:spPr/>
        <p:txBody>
          <a:bodyPr/>
          <a:lstStyle/>
          <a:p>
            <a:pPr>
              <a:lnSpc>
                <a:spcPct val="90000"/>
              </a:lnSpc>
            </a:pPr>
            <a:r>
              <a:rPr lang="fr-CA" altLang="en-US" smtClean="0"/>
              <a:t>En réalité, un proc qui demande une ressource ne doit pas forcément tout de suite arrêter en attente qu’elle lui soit donnée...</a:t>
            </a:r>
          </a:p>
          <a:p>
            <a:pPr>
              <a:lnSpc>
                <a:spcPct val="90000"/>
              </a:lnSpc>
            </a:pPr>
            <a:r>
              <a:rPr lang="fr-CA" altLang="en-US" smtClean="0"/>
              <a:t>Cependant si la ressource ne lui est pas donnée, il devra à un certain point arrêter</a:t>
            </a:r>
          </a:p>
          <a:p>
            <a:pPr>
              <a:lnSpc>
                <a:spcPct val="90000"/>
              </a:lnSpc>
            </a:pPr>
            <a:r>
              <a:rPr lang="fr-CA" altLang="en-US" smtClean="0"/>
              <a:t>Donc dans l’analyse de l’interblocage on fait l`hypothèse </a:t>
            </a:r>
            <a:r>
              <a:rPr lang="fr-CA" altLang="en-US" smtClean="0">
                <a:solidFill>
                  <a:srgbClr val="FF3300"/>
                </a:solidFill>
              </a:rPr>
              <a:t>qu’un processus s ’arrête au moment où il demande une ressource, si cette requête n ’est pas satisfaite immédiatement</a:t>
            </a:r>
          </a:p>
          <a:p>
            <a:pPr>
              <a:lnSpc>
                <a:spcPct val="90000"/>
              </a:lnSpc>
            </a:pPr>
            <a:endParaRPr lang="fr-CA" altLang="en-US" smtClean="0">
              <a:solidFill>
                <a:srgbClr val="FF33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9558A79A-1A1D-4473-B9B9-999B07BDAA99}" type="slidenum">
              <a:rPr lang="fr-CA"/>
              <a:pPr>
                <a:defRPr/>
              </a:pPr>
              <a:t>19</a:t>
            </a:fld>
            <a:endParaRPr lang="fr-CA"/>
          </a:p>
        </p:txBody>
      </p:sp>
      <p:sp>
        <p:nvSpPr>
          <p:cNvPr id="21506" name="Rectangle 2"/>
          <p:cNvSpPr>
            <a:spLocks noGrp="1" noChangeArrowheads="1"/>
          </p:cNvSpPr>
          <p:nvPr>
            <p:ph type="title"/>
          </p:nvPr>
        </p:nvSpPr>
        <p:spPr/>
        <p:txBody>
          <a:bodyPr/>
          <a:lstStyle/>
          <a:p>
            <a:pPr>
              <a:defRPr/>
            </a:pPr>
            <a:r>
              <a:rPr lang="fr-CA" smtClean="0"/>
              <a:t>Méthodes pour traitement interblocage</a:t>
            </a:r>
          </a:p>
        </p:txBody>
      </p:sp>
      <p:sp>
        <p:nvSpPr>
          <p:cNvPr id="21509" name="Rectangle 3"/>
          <p:cNvSpPr>
            <a:spLocks noGrp="1" noChangeArrowheads="1"/>
          </p:cNvSpPr>
          <p:nvPr>
            <p:ph type="body" idx="1"/>
          </p:nvPr>
        </p:nvSpPr>
        <p:spPr/>
        <p:txBody>
          <a:bodyPr/>
          <a:lstStyle/>
          <a:p>
            <a:r>
              <a:rPr lang="fr-CA" altLang="en-US" sz="2400" smtClean="0"/>
              <a:t>Prévenir: concevoir le système de façon qu`une interblocage soit impossible</a:t>
            </a:r>
          </a:p>
          <a:p>
            <a:pPr lvl="1"/>
            <a:r>
              <a:rPr lang="fr-CA" altLang="en-US" sz="2200" smtClean="0"/>
              <a:t>difficile, très contraignant </a:t>
            </a:r>
          </a:p>
          <a:p>
            <a:pPr lvl="1"/>
            <a:r>
              <a:rPr lang="fr-CA" altLang="en-US" sz="2200" smtClean="0"/>
              <a:t>approprié dans le cas de systèmes critiques</a:t>
            </a:r>
          </a:p>
          <a:p>
            <a:r>
              <a:rPr lang="fr-CA" altLang="en-US" sz="2400" smtClean="0"/>
              <a:t>Éviter: les interblocages sont possibles, mais sont évités (avoidance)</a:t>
            </a:r>
          </a:p>
          <a:p>
            <a:r>
              <a:rPr lang="fr-CA" altLang="en-US" sz="2400" smtClean="0"/>
              <a:t>Détecter et récupérer: Permettre les interblocages, en récupérer</a:t>
            </a:r>
          </a:p>
          <a:p>
            <a:r>
              <a:rPr lang="fr-CA" altLang="en-US" sz="2400" smtClean="0"/>
              <a:t>Ignorer le problème, qui donc doit être résolu par le gérant ou l ’usager</a:t>
            </a:r>
          </a:p>
          <a:p>
            <a:pPr lvl="1"/>
            <a:r>
              <a:rPr lang="fr-CA" altLang="en-US" sz="2200" smtClean="0"/>
              <a:t>malheureusement, méthode d ’utilisation générale!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8446E0D0-E3A6-4BA7-A8AD-185B844E38CD}" type="slidenum">
              <a:rPr lang="fr-CA"/>
              <a:pPr>
                <a:defRPr/>
              </a:pPr>
              <a:t>2</a:t>
            </a:fld>
            <a:endParaRPr lang="fr-CA"/>
          </a:p>
        </p:txBody>
      </p:sp>
      <p:sp>
        <p:nvSpPr>
          <p:cNvPr id="6146" name="Rectangle 2"/>
          <p:cNvSpPr>
            <a:spLocks noGrp="1" noChangeArrowheads="1"/>
          </p:cNvSpPr>
          <p:nvPr>
            <p:ph type="title"/>
          </p:nvPr>
        </p:nvSpPr>
        <p:spPr/>
        <p:txBody>
          <a:bodyPr/>
          <a:lstStyle/>
          <a:p>
            <a:pPr>
              <a:defRPr/>
            </a:pPr>
            <a:r>
              <a:rPr lang="fr-CA" smtClean="0"/>
              <a:t>Interblocages: concepts importants</a:t>
            </a:r>
          </a:p>
        </p:txBody>
      </p:sp>
      <p:sp>
        <p:nvSpPr>
          <p:cNvPr id="5125" name="Rectangle 3"/>
          <p:cNvSpPr>
            <a:spLocks noGrp="1" noChangeArrowheads="1"/>
          </p:cNvSpPr>
          <p:nvPr>
            <p:ph type="body" idx="1"/>
          </p:nvPr>
        </p:nvSpPr>
        <p:spPr/>
        <p:txBody>
          <a:bodyPr/>
          <a:lstStyle/>
          <a:p>
            <a:r>
              <a:rPr lang="fr-CA" altLang="en-US" sz="2400" smtClean="0"/>
              <a:t>Le problème de l’impasse</a:t>
            </a:r>
          </a:p>
          <a:p>
            <a:r>
              <a:rPr lang="fr-CA" altLang="en-US" sz="2400" smtClean="0"/>
              <a:t>Caractérisation: les 4 conditions</a:t>
            </a:r>
          </a:p>
          <a:p>
            <a:pPr lvl="1"/>
            <a:r>
              <a:rPr lang="fr-CA" altLang="en-US" sz="2200" smtClean="0"/>
              <a:t>Graphes allocation ressources</a:t>
            </a:r>
          </a:p>
          <a:p>
            <a:pPr lvl="1"/>
            <a:r>
              <a:rPr lang="fr-CA" altLang="en-US" sz="2200" smtClean="0"/>
              <a:t>Séquences de terminaison</a:t>
            </a:r>
          </a:p>
          <a:p>
            <a:r>
              <a:rPr lang="fr-CA" altLang="en-US" sz="2400" smtClean="0"/>
              <a:t>Méthodes pour composer avec les impasses</a:t>
            </a:r>
          </a:p>
          <a:p>
            <a:pPr lvl="1"/>
            <a:r>
              <a:rPr lang="fr-CA" altLang="en-US" sz="2200" smtClean="0"/>
              <a:t>Prévenir les interblocages</a:t>
            </a:r>
          </a:p>
          <a:p>
            <a:pPr lvl="1"/>
            <a:r>
              <a:rPr lang="fr-CA" altLang="en-US" sz="2200" smtClean="0"/>
              <a:t>Éviter les interblocages</a:t>
            </a:r>
          </a:p>
          <a:p>
            <a:pPr lvl="2"/>
            <a:r>
              <a:rPr lang="fr-CA" altLang="en-US" sz="2000" smtClean="0"/>
              <a:t>États sûrs et no-sûrs</a:t>
            </a:r>
          </a:p>
          <a:p>
            <a:pPr lvl="1"/>
            <a:r>
              <a:rPr lang="fr-CA" altLang="en-US" sz="2200" smtClean="0"/>
              <a:t>Détecter les interblocages</a:t>
            </a:r>
          </a:p>
          <a:p>
            <a:pPr lvl="1"/>
            <a:r>
              <a:rPr lang="fr-CA" altLang="en-US" sz="2200" smtClean="0"/>
              <a:t>Récupérer d’un interblocage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4DA29E0E-C1A9-4223-AF6E-03FAE66FF0AD}" type="slidenum">
              <a:rPr lang="fr-CA"/>
              <a:pPr>
                <a:defRPr/>
              </a:pPr>
              <a:t>20</a:t>
            </a:fld>
            <a:endParaRPr lang="fr-CA"/>
          </a:p>
        </p:txBody>
      </p:sp>
      <p:sp>
        <p:nvSpPr>
          <p:cNvPr id="44034" name="Rectangle 2"/>
          <p:cNvSpPr>
            <a:spLocks noGrp="1" noChangeArrowheads="1"/>
          </p:cNvSpPr>
          <p:nvPr>
            <p:ph type="title"/>
          </p:nvPr>
        </p:nvSpPr>
        <p:spPr/>
        <p:txBody>
          <a:bodyPr/>
          <a:lstStyle/>
          <a:p>
            <a:pPr>
              <a:defRPr/>
            </a:pPr>
            <a:r>
              <a:rPr lang="fr-CA" smtClean="0"/>
              <a:t>Prévention d’interblocage: </a:t>
            </a:r>
            <a:r>
              <a:rPr lang="fr-CA" sz="2000" smtClean="0"/>
              <a:t>prévenir au moins une des 4 conditions nécessaires</a:t>
            </a:r>
          </a:p>
        </p:txBody>
      </p:sp>
      <p:sp>
        <p:nvSpPr>
          <p:cNvPr id="22533" name="Rectangle 3"/>
          <p:cNvSpPr>
            <a:spLocks noGrp="1" noChangeArrowheads="1"/>
          </p:cNvSpPr>
          <p:nvPr>
            <p:ph type="body" idx="1"/>
          </p:nvPr>
        </p:nvSpPr>
        <p:spPr/>
        <p:txBody>
          <a:bodyPr/>
          <a:lstStyle/>
          <a:p>
            <a:pPr>
              <a:lnSpc>
                <a:spcPct val="90000"/>
              </a:lnSpc>
            </a:pPr>
            <a:r>
              <a:rPr lang="fr-CA" altLang="en-US" sz="2200" b="0" smtClean="0">
                <a:solidFill>
                  <a:srgbClr val="FF3300"/>
                </a:solidFill>
              </a:rPr>
              <a:t>Exclusion mutuelle</a:t>
            </a:r>
            <a:r>
              <a:rPr lang="fr-CA" altLang="en-US" sz="2200" b="0" smtClean="0"/>
              <a:t>:</a:t>
            </a:r>
            <a:r>
              <a:rPr lang="fr-CA" altLang="en-US" sz="2200" smtClean="0"/>
              <a:t> réduire le plus possible l ’utilisation des ressources partagées et Sections Critiques </a:t>
            </a:r>
          </a:p>
          <a:p>
            <a:pPr>
              <a:lnSpc>
                <a:spcPct val="90000"/>
              </a:lnSpc>
            </a:pPr>
            <a:r>
              <a:rPr lang="fr-CA" altLang="en-US" sz="2200" b="0" smtClean="0">
                <a:solidFill>
                  <a:srgbClr val="FF3300"/>
                </a:solidFill>
              </a:rPr>
              <a:t>Saisie et attente</a:t>
            </a:r>
            <a:r>
              <a:rPr lang="fr-CA" altLang="en-US" sz="2200" smtClean="0"/>
              <a:t> (hold and wait): un processus qui demande des nouvelles ressources ne devrait pas en retenir des autres (les demander toutes ensemble)</a:t>
            </a:r>
          </a:p>
          <a:p>
            <a:pPr>
              <a:lnSpc>
                <a:spcPct val="90000"/>
              </a:lnSpc>
            </a:pPr>
            <a:r>
              <a:rPr lang="fr-CA" altLang="en-US" sz="2200" b="0" smtClean="0">
                <a:solidFill>
                  <a:srgbClr val="FF3300"/>
                </a:solidFill>
              </a:rPr>
              <a:t>Pas de préemption</a:t>
            </a:r>
            <a:r>
              <a:rPr lang="fr-CA" altLang="en-US" sz="2200" b="0" smtClean="0"/>
              <a:t>:</a:t>
            </a:r>
            <a:r>
              <a:rPr lang="fr-CA" altLang="en-US" sz="2200" smtClean="0"/>
              <a:t> si un processus qui demande d’autres ressources ne peut pas les avoir, il doit être suspendu, ses ressources doivent êtres rendues disponibles</a:t>
            </a:r>
          </a:p>
          <a:p>
            <a:pPr>
              <a:lnSpc>
                <a:spcPct val="90000"/>
              </a:lnSpc>
            </a:pPr>
            <a:r>
              <a:rPr lang="fr-CA" altLang="en-US" sz="2200" b="0" smtClean="0">
                <a:solidFill>
                  <a:srgbClr val="FF3300"/>
                </a:solidFill>
              </a:rPr>
              <a:t>Attente circulaire</a:t>
            </a:r>
            <a:r>
              <a:rPr lang="fr-CA" altLang="en-US" sz="2200" b="0" smtClean="0"/>
              <a:t>:</a:t>
            </a:r>
            <a:r>
              <a:rPr lang="fr-CA" altLang="en-US" sz="2200" smtClean="0"/>
              <a:t> imposer un ordre partiel sur les ressources, un processus doit demander les ressources dans cet ordre (p.ex. tout processus doit toujours demander une imprimante avant de demander une unité ruban) (voir section 7.4.4 du texte)  </a:t>
            </a:r>
          </a:p>
          <a:p>
            <a:pPr>
              <a:lnSpc>
                <a:spcPct val="90000"/>
              </a:lnSpc>
            </a:pPr>
            <a:endParaRPr lang="fr-CA" alt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F1A74E5A-C22A-4B3F-8E2D-2B0F05ABE49F}" type="slidenum">
              <a:rPr lang="fr-CA"/>
              <a:pPr>
                <a:defRPr/>
              </a:pPr>
              <a:t>21</a:t>
            </a:fld>
            <a:endParaRPr lang="fr-CA"/>
          </a:p>
        </p:txBody>
      </p:sp>
      <p:sp>
        <p:nvSpPr>
          <p:cNvPr id="26626" name="Rectangle 1026"/>
          <p:cNvSpPr>
            <a:spLocks noGrp="1" noChangeArrowheads="1"/>
          </p:cNvSpPr>
          <p:nvPr>
            <p:ph type="title"/>
          </p:nvPr>
        </p:nvSpPr>
        <p:spPr/>
        <p:txBody>
          <a:bodyPr/>
          <a:lstStyle/>
          <a:p>
            <a:pPr>
              <a:defRPr/>
            </a:pPr>
            <a:r>
              <a:rPr lang="fr-CA" smtClean="0"/>
              <a:t>Éviter les interblocages (deadlock avoidance)</a:t>
            </a:r>
          </a:p>
        </p:txBody>
      </p:sp>
      <p:sp>
        <p:nvSpPr>
          <p:cNvPr id="23557" name="Rectangle 1027"/>
          <p:cNvSpPr>
            <a:spLocks noGrp="1" noChangeArrowheads="1"/>
          </p:cNvSpPr>
          <p:nvPr>
            <p:ph type="body" idx="1"/>
          </p:nvPr>
        </p:nvSpPr>
        <p:spPr/>
        <p:txBody>
          <a:bodyPr/>
          <a:lstStyle/>
          <a:p>
            <a:r>
              <a:rPr lang="fr-CA" altLang="en-US" smtClean="0"/>
              <a:t>Chaque processus doit déclarer le nombre max. de ressources dont il prévoit avoir besoin</a:t>
            </a:r>
          </a:p>
          <a:p>
            <a:r>
              <a:rPr lang="fr-CA" altLang="en-US" smtClean="0"/>
              <a:t>L’algorithme examine toutes les séquences d ’exécution possibles pour voir si une attente circulaire est possible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4"/>
          <p:cNvSpPr>
            <a:spLocks noGrp="1"/>
          </p:cNvSpPr>
          <p:nvPr>
            <p:ph type="ftr" sz="quarter" idx="11"/>
          </p:nvPr>
        </p:nvSpPr>
        <p:spPr/>
        <p:txBody>
          <a:bodyPr/>
          <a:lstStyle/>
          <a:p>
            <a:pPr>
              <a:defRPr/>
            </a:pPr>
            <a:r>
              <a:rPr lang="fr-CA"/>
              <a:t>Module 6</a:t>
            </a:r>
          </a:p>
        </p:txBody>
      </p:sp>
      <p:sp>
        <p:nvSpPr>
          <p:cNvPr id="14" name="Slide Number Placeholder 5"/>
          <p:cNvSpPr>
            <a:spLocks noGrp="1"/>
          </p:cNvSpPr>
          <p:nvPr>
            <p:ph type="sldNum" sz="quarter" idx="12"/>
          </p:nvPr>
        </p:nvSpPr>
        <p:spPr/>
        <p:txBody>
          <a:bodyPr/>
          <a:lstStyle/>
          <a:p>
            <a:pPr>
              <a:defRPr/>
            </a:pPr>
            <a:fld id="{97C2F081-BF1D-4ACF-A1BA-C075E9AD50B8}" type="slidenum">
              <a:rPr lang="fr-CA"/>
              <a:pPr>
                <a:defRPr/>
              </a:pPr>
              <a:t>22</a:t>
            </a:fld>
            <a:endParaRPr lang="fr-CA"/>
          </a:p>
        </p:txBody>
      </p:sp>
      <p:sp>
        <p:nvSpPr>
          <p:cNvPr id="27650" name="Rectangle 2"/>
          <p:cNvSpPr>
            <a:spLocks noGrp="1" noChangeArrowheads="1"/>
          </p:cNvSpPr>
          <p:nvPr>
            <p:ph type="title"/>
          </p:nvPr>
        </p:nvSpPr>
        <p:spPr/>
        <p:txBody>
          <a:bodyPr/>
          <a:lstStyle/>
          <a:p>
            <a:pPr>
              <a:defRPr/>
            </a:pPr>
            <a:r>
              <a:rPr lang="fr-CA" smtClean="0"/>
              <a:t>État sûr (safe state)</a:t>
            </a:r>
          </a:p>
        </p:txBody>
      </p:sp>
      <p:sp>
        <p:nvSpPr>
          <p:cNvPr id="24581" name="Rectangle 3"/>
          <p:cNvSpPr>
            <a:spLocks noGrp="1" noChangeArrowheads="1"/>
          </p:cNvSpPr>
          <p:nvPr>
            <p:ph type="body" idx="1"/>
          </p:nvPr>
        </p:nvSpPr>
        <p:spPr/>
        <p:txBody>
          <a:bodyPr/>
          <a:lstStyle/>
          <a:p>
            <a:r>
              <a:rPr lang="fr-CA" altLang="en-US" sz="2400" smtClean="0"/>
              <a:t>Un état est </a:t>
            </a:r>
            <a:r>
              <a:rPr lang="fr-CA" altLang="en-US" sz="2400" smtClean="0">
                <a:solidFill>
                  <a:srgbClr val="FF0000"/>
                </a:solidFill>
              </a:rPr>
              <a:t>sûr</a:t>
            </a:r>
            <a:r>
              <a:rPr lang="fr-CA" altLang="en-US" sz="2400" smtClean="0"/>
              <a:t> si le système peut en sortir sans interblocages</a:t>
            </a:r>
          </a:p>
          <a:p>
            <a:r>
              <a:rPr lang="fr-CA" altLang="en-US" sz="2400" smtClean="0"/>
              <a:t>Ne pas allouer une ressource à un processus si l ’état qui en résulte n’est pas sûr</a:t>
            </a:r>
          </a:p>
        </p:txBody>
      </p:sp>
      <p:sp>
        <p:nvSpPr>
          <p:cNvPr id="24582" name="Text Box 4"/>
          <p:cNvSpPr txBox="1">
            <a:spLocks noChangeArrowheads="1"/>
          </p:cNvSpPr>
          <p:nvPr/>
        </p:nvSpPr>
        <p:spPr bwMode="auto">
          <a:xfrm>
            <a:off x="1295400" y="38100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fr-CA" altLang="en-US"/>
          </a:p>
        </p:txBody>
      </p:sp>
      <p:sp>
        <p:nvSpPr>
          <p:cNvPr id="24583" name="Rectangle 5"/>
          <p:cNvSpPr>
            <a:spLocks noChangeArrowheads="1"/>
          </p:cNvSpPr>
          <p:nvPr/>
        </p:nvSpPr>
        <p:spPr bwMode="auto">
          <a:xfrm>
            <a:off x="2362200" y="3429000"/>
            <a:ext cx="4572000" cy="2514600"/>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4584" name="Line 6"/>
          <p:cNvSpPr>
            <a:spLocks noChangeShapeType="1"/>
          </p:cNvSpPr>
          <p:nvPr/>
        </p:nvSpPr>
        <p:spPr bwMode="auto">
          <a:xfrm flipV="1">
            <a:off x="2362200" y="3505200"/>
            <a:ext cx="4495800" cy="243840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24585" name="Rectangle 7"/>
          <p:cNvSpPr>
            <a:spLocks noChangeArrowheads="1"/>
          </p:cNvSpPr>
          <p:nvPr/>
        </p:nvSpPr>
        <p:spPr bwMode="auto">
          <a:xfrm>
            <a:off x="4191000" y="5029200"/>
            <a:ext cx="1905000" cy="838200"/>
          </a:xfrm>
          <a:prstGeom prst="rect">
            <a:avLst/>
          </a:prstGeom>
          <a:noFill/>
          <a:ln w="38100" cap="sq">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24586" name="Text Box 8"/>
          <p:cNvSpPr txBox="1">
            <a:spLocks noChangeArrowheads="1"/>
          </p:cNvSpPr>
          <p:nvPr/>
        </p:nvSpPr>
        <p:spPr bwMode="auto">
          <a:xfrm>
            <a:off x="2590800" y="3962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a:t>États sûrs</a:t>
            </a:r>
          </a:p>
        </p:txBody>
      </p:sp>
      <p:sp>
        <p:nvSpPr>
          <p:cNvPr id="24587" name="Text Box 9"/>
          <p:cNvSpPr txBox="1">
            <a:spLocks noChangeArrowheads="1"/>
          </p:cNvSpPr>
          <p:nvPr/>
        </p:nvSpPr>
        <p:spPr bwMode="auto">
          <a:xfrm>
            <a:off x="5410200" y="41910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fr-CA" altLang="en-US"/>
          </a:p>
        </p:txBody>
      </p:sp>
      <p:sp>
        <p:nvSpPr>
          <p:cNvPr id="24588" name="Text Box 11"/>
          <p:cNvSpPr txBox="1">
            <a:spLocks noChangeArrowheads="1"/>
          </p:cNvSpPr>
          <p:nvPr/>
        </p:nvSpPr>
        <p:spPr bwMode="auto">
          <a:xfrm>
            <a:off x="5334000" y="43434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fr-CA" altLang="en-US"/>
          </a:p>
        </p:txBody>
      </p:sp>
      <p:sp>
        <p:nvSpPr>
          <p:cNvPr id="24589" name="Text Box 12"/>
          <p:cNvSpPr txBox="1">
            <a:spLocks noChangeArrowheads="1"/>
          </p:cNvSpPr>
          <p:nvPr/>
        </p:nvSpPr>
        <p:spPr bwMode="auto">
          <a:xfrm>
            <a:off x="5410200" y="4343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a:t>É. non-sûrs</a:t>
            </a:r>
          </a:p>
        </p:txBody>
      </p:sp>
      <p:sp>
        <p:nvSpPr>
          <p:cNvPr id="24590" name="Text Box 13"/>
          <p:cNvSpPr txBox="1">
            <a:spLocks noChangeArrowheads="1"/>
          </p:cNvSpPr>
          <p:nvPr/>
        </p:nvSpPr>
        <p:spPr bwMode="auto">
          <a:xfrm>
            <a:off x="4267200" y="5181600"/>
            <a:ext cx="175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fr-CA" altLang="en-US"/>
              <a:t>Impasse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E29DAAB8-F503-4581-A417-141853C8040A}" type="slidenum">
              <a:rPr lang="fr-CA"/>
              <a:pPr>
                <a:defRPr/>
              </a:pPr>
              <a:t>23</a:t>
            </a:fld>
            <a:endParaRPr lang="fr-CA"/>
          </a:p>
        </p:txBody>
      </p:sp>
      <p:sp>
        <p:nvSpPr>
          <p:cNvPr id="28674" name="Rectangle 2"/>
          <p:cNvSpPr>
            <a:spLocks noGrp="1" noChangeArrowheads="1"/>
          </p:cNvSpPr>
          <p:nvPr>
            <p:ph type="title"/>
          </p:nvPr>
        </p:nvSpPr>
        <p:spPr/>
        <p:txBody>
          <a:bodyPr/>
          <a:lstStyle/>
          <a:p>
            <a:pPr>
              <a:defRPr/>
            </a:pPr>
            <a:r>
              <a:rPr lang="fr-CA" smtClean="0"/>
              <a:t>État sûr</a:t>
            </a:r>
          </a:p>
        </p:txBody>
      </p:sp>
      <p:sp>
        <p:nvSpPr>
          <p:cNvPr id="25605" name="Rectangle 3"/>
          <p:cNvSpPr>
            <a:spLocks noGrp="1" noChangeArrowheads="1"/>
          </p:cNvSpPr>
          <p:nvPr>
            <p:ph type="body" idx="1"/>
          </p:nvPr>
        </p:nvSpPr>
        <p:spPr/>
        <p:txBody>
          <a:bodyPr/>
          <a:lstStyle/>
          <a:p>
            <a:pPr>
              <a:lnSpc>
                <a:spcPct val="90000"/>
              </a:lnSpc>
            </a:pPr>
            <a:r>
              <a:rPr lang="fr-CA" altLang="en-US" smtClean="0"/>
              <a:t>Une séquence de proc &lt;</a:t>
            </a:r>
            <a:r>
              <a:rPr lang="fr-CA" altLang="en-US" i="1" smtClean="0"/>
              <a:t>P</a:t>
            </a:r>
            <a:r>
              <a:rPr lang="fr-CA" altLang="en-US" baseline="-25000" smtClean="0"/>
              <a:t>1</a:t>
            </a:r>
            <a:r>
              <a:rPr lang="fr-CA" altLang="en-US" smtClean="0"/>
              <a:t>, </a:t>
            </a:r>
            <a:r>
              <a:rPr lang="fr-CA" altLang="en-US" i="1" smtClean="0"/>
              <a:t>P</a:t>
            </a:r>
            <a:r>
              <a:rPr lang="fr-CA" altLang="en-US" baseline="-25000" smtClean="0"/>
              <a:t>2</a:t>
            </a:r>
            <a:r>
              <a:rPr lang="fr-CA" altLang="en-US" smtClean="0"/>
              <a:t>, …, </a:t>
            </a:r>
            <a:r>
              <a:rPr lang="fr-CA" altLang="en-US" i="1" smtClean="0"/>
              <a:t>P</a:t>
            </a:r>
            <a:r>
              <a:rPr lang="fr-CA" altLang="en-US" i="1" baseline="-25000" smtClean="0"/>
              <a:t>n</a:t>
            </a:r>
            <a:r>
              <a:rPr lang="fr-CA" altLang="en-US" smtClean="0"/>
              <a:t>&gt; est </a:t>
            </a:r>
            <a:r>
              <a:rPr lang="fr-CA" altLang="en-US" smtClean="0">
                <a:solidFill>
                  <a:srgbClr val="FF0000"/>
                </a:solidFill>
              </a:rPr>
              <a:t>sûre</a:t>
            </a:r>
            <a:r>
              <a:rPr lang="fr-CA" altLang="en-US" smtClean="0"/>
              <a:t> si pour chaque</a:t>
            </a:r>
            <a:r>
              <a:rPr lang="fr-CA" altLang="en-US" i="1" smtClean="0"/>
              <a:t> </a:t>
            </a:r>
            <a:r>
              <a:rPr lang="fr-CA" altLang="en-US" smtClean="0"/>
              <a:t>Pi, les ressources que  Pi </a:t>
            </a:r>
            <a:r>
              <a:rPr lang="fr-CA" altLang="en-US" smtClean="0">
                <a:solidFill>
                  <a:srgbClr val="FF3300"/>
                </a:solidFill>
              </a:rPr>
              <a:t>peut encore demander</a:t>
            </a:r>
            <a:r>
              <a:rPr lang="fr-CA" altLang="en-US" smtClean="0"/>
              <a:t>  peuvent être satisfaites par les ressources couramment disponibles + ressources utilisées par  </a:t>
            </a:r>
            <a:r>
              <a:rPr lang="fr-CA" altLang="en-US" i="1" smtClean="0"/>
              <a:t>les Pj qui les précèdent</a:t>
            </a:r>
            <a:r>
              <a:rPr lang="fr-CA" altLang="en-US" smtClean="0"/>
              <a:t>.</a:t>
            </a:r>
            <a:endParaRPr lang="fr-CA" altLang="en-US" sz="3000" smtClean="0"/>
          </a:p>
          <a:p>
            <a:pPr lvl="1">
              <a:lnSpc>
                <a:spcPct val="90000"/>
              </a:lnSpc>
            </a:pPr>
            <a:r>
              <a:rPr lang="fr-CA" altLang="en-US" sz="2800" smtClean="0"/>
              <a:t>Quand Pi aboutit, Pi+1 peut obtenir les ressources dont il a besoin, terminer, donc</a:t>
            </a:r>
          </a:p>
          <a:p>
            <a:pPr>
              <a:lnSpc>
                <a:spcPct val="110000"/>
              </a:lnSpc>
            </a:pPr>
            <a:r>
              <a:rPr lang="fr-CA" altLang="en-US" smtClean="0"/>
              <a:t>&lt;</a:t>
            </a:r>
            <a:r>
              <a:rPr lang="fr-CA" altLang="en-US" i="1" smtClean="0"/>
              <a:t>P</a:t>
            </a:r>
            <a:r>
              <a:rPr lang="fr-CA" altLang="en-US" baseline="-25000" smtClean="0"/>
              <a:t>1</a:t>
            </a:r>
            <a:r>
              <a:rPr lang="fr-CA" altLang="en-US" smtClean="0"/>
              <a:t>, </a:t>
            </a:r>
            <a:r>
              <a:rPr lang="fr-CA" altLang="en-US" i="1" smtClean="0"/>
              <a:t>P</a:t>
            </a:r>
            <a:r>
              <a:rPr lang="fr-CA" altLang="en-US" baseline="-25000" smtClean="0"/>
              <a:t>2</a:t>
            </a:r>
            <a:r>
              <a:rPr lang="fr-CA" altLang="en-US" smtClean="0"/>
              <a:t>, …, </a:t>
            </a:r>
            <a:r>
              <a:rPr lang="fr-CA" altLang="en-US" i="1" smtClean="0"/>
              <a:t>P</a:t>
            </a:r>
            <a:r>
              <a:rPr lang="fr-CA" altLang="en-US" i="1" baseline="-25000" smtClean="0"/>
              <a:t>n</a:t>
            </a:r>
            <a:r>
              <a:rPr lang="fr-CA" altLang="en-US" smtClean="0"/>
              <a:t>&gt; est un </a:t>
            </a:r>
            <a:r>
              <a:rPr lang="fr-CA" altLang="en-US" smtClean="0">
                <a:solidFill>
                  <a:srgbClr val="FF3300"/>
                </a:solidFill>
              </a:rPr>
              <a:t>ordre de terminaison de processus</a:t>
            </a:r>
            <a:r>
              <a:rPr lang="fr-CA" altLang="en-US" smtClean="0"/>
              <a:t>: tous peuvent se terminer dans cet ordre</a:t>
            </a:r>
            <a:endParaRPr lang="fr-CA" altLang="en-US" sz="3200" smtClean="0"/>
          </a:p>
          <a:p>
            <a:pPr>
              <a:lnSpc>
                <a:spcPct val="90000"/>
              </a:lnSpc>
            </a:pPr>
            <a:endParaRPr lang="fr-CA" altLang="en-US" sz="36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C5200956-AF30-4753-88FA-20F3FB86CF41}" type="slidenum">
              <a:rPr lang="fr-CA"/>
              <a:pPr>
                <a:defRPr/>
              </a:pPr>
              <a:t>24</a:t>
            </a:fld>
            <a:endParaRPr lang="fr-CA"/>
          </a:p>
        </p:txBody>
      </p:sp>
      <p:sp>
        <p:nvSpPr>
          <p:cNvPr id="29698" name="Rectangle 2"/>
          <p:cNvSpPr>
            <a:spLocks noGrp="1" noChangeArrowheads="1"/>
          </p:cNvSpPr>
          <p:nvPr>
            <p:ph type="title"/>
          </p:nvPr>
        </p:nvSpPr>
        <p:spPr/>
        <p:txBody>
          <a:bodyPr/>
          <a:lstStyle/>
          <a:p>
            <a:pPr>
              <a:defRPr/>
            </a:pPr>
            <a:r>
              <a:rPr lang="fr-CA" smtClean="0"/>
              <a:t>Algorithme d’allocation de ressources</a:t>
            </a:r>
          </a:p>
        </p:txBody>
      </p:sp>
      <p:sp>
        <p:nvSpPr>
          <p:cNvPr id="26629" name="Rectangle 3"/>
          <p:cNvSpPr>
            <a:spLocks noGrp="1" noChangeArrowheads="1"/>
          </p:cNvSpPr>
          <p:nvPr>
            <p:ph type="body" idx="1"/>
          </p:nvPr>
        </p:nvSpPr>
        <p:spPr/>
        <p:txBody>
          <a:bodyPr/>
          <a:lstStyle/>
          <a:p>
            <a:r>
              <a:rPr lang="fr-CA" altLang="en-US" smtClean="0"/>
              <a:t>Il faut maintenant prendre en considération:</a:t>
            </a:r>
          </a:p>
          <a:p>
            <a:pPr lvl="1"/>
            <a:r>
              <a:rPr lang="fr-CA" altLang="en-US" smtClean="0"/>
              <a:t>les requêtes possibles dans le futur (chaque processus doit déclarer ça)</a:t>
            </a:r>
          </a:p>
          <a:p>
            <a:r>
              <a:rPr lang="fr-CA" altLang="en-US" smtClean="0"/>
              <a:t>Arête demande </a:t>
            </a:r>
            <a:r>
              <a:rPr lang="fr-CA" altLang="en-US" i="1" smtClean="0"/>
              <a:t>P</a:t>
            </a:r>
            <a:r>
              <a:rPr lang="fr-CA" altLang="en-US" i="1" baseline="-25000" smtClean="0"/>
              <a:t>i</a:t>
            </a:r>
            <a:r>
              <a:rPr lang="fr-CA" altLang="en-US" smtClean="0"/>
              <a:t> </a:t>
            </a:r>
            <a:r>
              <a:rPr lang="fr-CA" altLang="en-US" smtClean="0">
                <a:sym typeface="Wingdings" pitchFamily="2" charset="2"/>
              </a:rPr>
              <a:t></a:t>
            </a:r>
            <a:r>
              <a:rPr lang="fr-CA" altLang="en-US" smtClean="0">
                <a:sym typeface="Symbol" pitchFamily="18" charset="2"/>
              </a:rPr>
              <a:t> </a:t>
            </a:r>
            <a:r>
              <a:rPr lang="fr-CA" altLang="en-US" i="1" smtClean="0">
                <a:sym typeface="Symbol" pitchFamily="18" charset="2"/>
              </a:rPr>
              <a:t>R</a:t>
            </a:r>
            <a:r>
              <a:rPr lang="fr-CA" altLang="en-US" i="1" baseline="-25000" smtClean="0">
                <a:sym typeface="Symbol" pitchFamily="18" charset="2"/>
              </a:rPr>
              <a:t>j</a:t>
            </a:r>
            <a:r>
              <a:rPr lang="fr-CA" altLang="en-US" smtClean="0">
                <a:sym typeface="Symbol" pitchFamily="18" charset="2"/>
              </a:rPr>
              <a:t>  indique que le processus </a:t>
            </a:r>
            <a:r>
              <a:rPr lang="fr-CA" altLang="en-US" i="1" smtClean="0"/>
              <a:t>P</a:t>
            </a:r>
            <a:r>
              <a:rPr lang="fr-CA" altLang="en-US" i="1" baseline="-25000" smtClean="0"/>
              <a:t>i</a:t>
            </a:r>
            <a:r>
              <a:rPr lang="fr-CA" altLang="en-US" smtClean="0"/>
              <a:t> </a:t>
            </a:r>
            <a:r>
              <a:rPr lang="fr-CA" altLang="en-US" smtClean="0">
                <a:solidFill>
                  <a:srgbClr val="FF3300"/>
                </a:solidFill>
              </a:rPr>
              <a:t>peut</a:t>
            </a:r>
            <a:r>
              <a:rPr lang="fr-CA" altLang="en-US" smtClean="0"/>
              <a:t> demander la ressource </a:t>
            </a:r>
            <a:r>
              <a:rPr lang="fr-CA" altLang="en-US" i="1" smtClean="0">
                <a:sym typeface="Symbol" pitchFamily="18" charset="2"/>
              </a:rPr>
              <a:t>R</a:t>
            </a:r>
            <a:r>
              <a:rPr lang="fr-CA" altLang="en-US" i="1" baseline="-25000" smtClean="0">
                <a:sym typeface="Symbol" pitchFamily="18" charset="2"/>
              </a:rPr>
              <a:t>j</a:t>
            </a:r>
            <a:r>
              <a:rPr lang="fr-CA" altLang="en-US" smtClean="0">
                <a:sym typeface="Symbol" pitchFamily="18" charset="2"/>
              </a:rPr>
              <a:t> (ligne à tirets)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fr-CA"/>
              <a:t>Module 6</a:t>
            </a:r>
          </a:p>
        </p:txBody>
      </p:sp>
      <p:sp>
        <p:nvSpPr>
          <p:cNvPr id="6" name="Slide Number Placeholder 5"/>
          <p:cNvSpPr>
            <a:spLocks noGrp="1"/>
          </p:cNvSpPr>
          <p:nvPr>
            <p:ph type="sldNum" sz="quarter" idx="12"/>
          </p:nvPr>
        </p:nvSpPr>
        <p:spPr/>
        <p:txBody>
          <a:bodyPr/>
          <a:lstStyle/>
          <a:p>
            <a:pPr>
              <a:defRPr/>
            </a:pPr>
            <a:fld id="{03891AD4-9297-4960-86C7-55F96996BB19}" type="slidenum">
              <a:rPr lang="fr-CA"/>
              <a:pPr>
                <a:defRPr/>
              </a:pPr>
              <a:t>25</a:t>
            </a:fld>
            <a:endParaRPr lang="fr-CA"/>
          </a:p>
        </p:txBody>
      </p:sp>
      <p:sp>
        <p:nvSpPr>
          <p:cNvPr id="30722" name="Rectangle 2"/>
          <p:cNvSpPr>
            <a:spLocks noGrp="1" noChangeArrowheads="1"/>
          </p:cNvSpPr>
          <p:nvPr>
            <p:ph type="title"/>
          </p:nvPr>
        </p:nvSpPr>
        <p:spPr/>
        <p:txBody>
          <a:bodyPr/>
          <a:lstStyle/>
          <a:p>
            <a:pPr>
              <a:defRPr/>
            </a:pPr>
            <a:r>
              <a:rPr lang="fr-CA" smtClean="0"/>
              <a:t>Graphe d`allocation ressources</a:t>
            </a:r>
          </a:p>
        </p:txBody>
      </p:sp>
      <p:pic>
        <p:nvPicPr>
          <p:cNvPr id="27653" name="Picture 4"/>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l="15321" t="6532" r="15155" b="7086"/>
          <a:stretch>
            <a:fillRect/>
          </a:stretch>
        </p:blipFill>
        <p:spPr>
          <a:xfrm>
            <a:off x="2362200" y="1066800"/>
            <a:ext cx="4794250" cy="4765675"/>
          </a:xfrm>
          <a:noFill/>
        </p:spPr>
      </p:pic>
      <p:sp>
        <p:nvSpPr>
          <p:cNvPr id="27654" name="Text Box 6"/>
          <p:cNvSpPr txBox="1">
            <a:spLocks noChangeArrowheads="1"/>
          </p:cNvSpPr>
          <p:nvPr/>
        </p:nvSpPr>
        <p:spPr bwMode="auto">
          <a:xfrm>
            <a:off x="1066800" y="5791200"/>
            <a:ext cx="7162800"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15000"/>
              </a:spcBef>
            </a:pPr>
            <a:r>
              <a:rPr lang="fr-CA" altLang="en-US">
                <a:solidFill>
                  <a:schemeClr val="tx2"/>
                </a:solidFill>
                <a:latin typeface="Arial Narrow" pitchFamily="34" charset="0"/>
              </a:rPr>
              <a:t>Ligne continue: requête courante; </a:t>
            </a:r>
          </a:p>
          <a:p>
            <a:pPr>
              <a:spcBef>
                <a:spcPct val="15000"/>
              </a:spcBef>
            </a:pPr>
            <a:r>
              <a:rPr lang="fr-CA" altLang="en-US">
                <a:solidFill>
                  <a:schemeClr val="tx2"/>
                </a:solidFill>
                <a:latin typeface="Arial Narrow" pitchFamily="34" charset="0"/>
              </a:rPr>
              <a:t>tirets: requête possible dans le futur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fr-CA"/>
              <a:t>Module 6</a:t>
            </a:r>
          </a:p>
        </p:txBody>
      </p:sp>
      <p:sp>
        <p:nvSpPr>
          <p:cNvPr id="6" name="Slide Number Placeholder 4"/>
          <p:cNvSpPr>
            <a:spLocks noGrp="1"/>
          </p:cNvSpPr>
          <p:nvPr>
            <p:ph type="sldNum" sz="quarter" idx="12"/>
          </p:nvPr>
        </p:nvSpPr>
        <p:spPr/>
        <p:txBody>
          <a:bodyPr/>
          <a:lstStyle/>
          <a:p>
            <a:pPr>
              <a:defRPr/>
            </a:pPr>
            <a:fld id="{67BE723E-E670-49B8-A976-9D24C7D13728}" type="slidenum">
              <a:rPr lang="fr-CA"/>
              <a:pPr>
                <a:defRPr/>
              </a:pPr>
              <a:t>26</a:t>
            </a:fld>
            <a:endParaRPr lang="fr-CA"/>
          </a:p>
        </p:txBody>
      </p:sp>
      <p:sp>
        <p:nvSpPr>
          <p:cNvPr id="31746" name="Rectangle 2"/>
          <p:cNvSpPr>
            <a:spLocks noGrp="1" noChangeArrowheads="1"/>
          </p:cNvSpPr>
          <p:nvPr>
            <p:ph type="title"/>
          </p:nvPr>
        </p:nvSpPr>
        <p:spPr/>
        <p:txBody>
          <a:bodyPr/>
          <a:lstStyle/>
          <a:p>
            <a:pPr>
              <a:defRPr/>
            </a:pPr>
            <a:r>
              <a:rPr lang="fr-CA" smtClean="0"/>
              <a:t>Un état pas sûr</a:t>
            </a:r>
          </a:p>
        </p:txBody>
      </p:sp>
      <p:pic>
        <p:nvPicPr>
          <p:cNvPr id="28677" name="Picture 3"/>
          <p:cNvPicPr>
            <a:picLocks noChangeAspect="1" noChangeArrowheads="1"/>
          </p:cNvPicPr>
          <p:nvPr/>
        </p:nvPicPr>
        <p:blipFill>
          <a:blip r:embed="rId2">
            <a:extLst>
              <a:ext uri="{28A0092B-C50C-407E-A947-70E740481C1C}">
                <a14:useLocalDpi xmlns:a14="http://schemas.microsoft.com/office/drawing/2010/main" val="0"/>
              </a:ext>
            </a:extLst>
          </a:blip>
          <a:srcRect l="15393" t="6873" r="15479" b="6873"/>
          <a:stretch>
            <a:fillRect/>
          </a:stretch>
        </p:blipFill>
        <p:spPr bwMode="auto">
          <a:xfrm>
            <a:off x="2286000" y="1066800"/>
            <a:ext cx="4814888" cy="480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Text Box 4"/>
          <p:cNvSpPr txBox="1">
            <a:spLocks noChangeArrowheads="1"/>
          </p:cNvSpPr>
          <p:nvPr/>
        </p:nvSpPr>
        <p:spPr bwMode="auto">
          <a:xfrm>
            <a:off x="685800" y="5791200"/>
            <a:ext cx="8458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a:t>Si P2 demande R2, ce dernier ne peut pas lui être donné, car ceci peut causer un cycle dans le graphe: P1 req R2,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2999C641-B3E1-4902-B1F0-39274AA23AC7}" type="slidenum">
              <a:rPr lang="fr-CA"/>
              <a:pPr>
                <a:defRPr/>
              </a:pPr>
              <a:t>27</a:t>
            </a:fld>
            <a:endParaRPr lang="fr-CA"/>
          </a:p>
        </p:txBody>
      </p:sp>
      <p:sp>
        <p:nvSpPr>
          <p:cNvPr id="58370" name="Rectangle 2"/>
          <p:cNvSpPr>
            <a:spLocks noGrp="1" noChangeArrowheads="1"/>
          </p:cNvSpPr>
          <p:nvPr>
            <p:ph type="title"/>
          </p:nvPr>
        </p:nvSpPr>
        <p:spPr/>
        <p:txBody>
          <a:bodyPr/>
          <a:lstStyle/>
          <a:p>
            <a:pPr>
              <a:defRPr/>
            </a:pPr>
            <a:r>
              <a:rPr lang="fr-CA" smtClean="0"/>
              <a:t>Refus d’allouer une ressource: l’algorithme du banquier</a:t>
            </a:r>
          </a:p>
        </p:txBody>
      </p:sp>
      <p:sp>
        <p:nvSpPr>
          <p:cNvPr id="29701" name="Rectangle 3"/>
          <p:cNvSpPr>
            <a:spLocks noGrp="1" noChangeArrowheads="1"/>
          </p:cNvSpPr>
          <p:nvPr>
            <p:ph type="body" idx="1"/>
          </p:nvPr>
        </p:nvSpPr>
        <p:spPr>
          <a:xfrm>
            <a:off x="1028700" y="1635125"/>
            <a:ext cx="7886700" cy="4689475"/>
          </a:xfrm>
        </p:spPr>
        <p:txBody>
          <a:bodyPr/>
          <a:lstStyle/>
          <a:p>
            <a:r>
              <a:rPr lang="fr-CA" altLang="en-US" smtClean="0"/>
              <a:t>Les processus sont comme des clients qui désirent emprunter de l’argent (ressources) à la banque...</a:t>
            </a:r>
          </a:p>
          <a:p>
            <a:r>
              <a:rPr lang="fr-CA" altLang="en-US" smtClean="0"/>
              <a:t>Un banquier ne devrait pas prêter de l’argent s’il ne peut pas satisfaire les besoins de tous ses clients</a:t>
            </a:r>
          </a:p>
          <a:p>
            <a:r>
              <a:rPr lang="fr-CA" altLang="en-US" smtClean="0"/>
              <a:t>En tout temps </a:t>
            </a:r>
            <a:r>
              <a:rPr lang="fr-CA" altLang="en-US" smtClean="0">
                <a:solidFill>
                  <a:schemeClr val="hlink"/>
                </a:solidFill>
              </a:rPr>
              <a:t>l’état</a:t>
            </a:r>
            <a:r>
              <a:rPr lang="fr-CA" altLang="en-US" smtClean="0"/>
              <a:t> du système est défini par les valeurs de R(i), C(j,i) pour tout type i et processus j, et par d’autres valeurs de vecteurs et matrices. </a:t>
            </a:r>
          </a:p>
          <a:p>
            <a:endParaRPr lang="fr-CA" alt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8E3BE882-408D-47F4-893C-B13888361F77}" type="slidenum">
              <a:rPr lang="fr-CA"/>
              <a:pPr>
                <a:defRPr/>
              </a:pPr>
              <a:t>28</a:t>
            </a:fld>
            <a:endParaRPr lang="fr-CA"/>
          </a:p>
        </p:txBody>
      </p:sp>
      <p:sp>
        <p:nvSpPr>
          <p:cNvPr id="59394" name="Rectangle 2"/>
          <p:cNvSpPr>
            <a:spLocks noGrp="1" noChangeArrowheads="1"/>
          </p:cNvSpPr>
          <p:nvPr>
            <p:ph type="title"/>
          </p:nvPr>
        </p:nvSpPr>
        <p:spPr>
          <a:xfrm>
            <a:off x="990600" y="152400"/>
            <a:ext cx="7885113" cy="512763"/>
          </a:xfrm>
        </p:spPr>
        <p:txBody>
          <a:bodyPr/>
          <a:lstStyle/>
          <a:p>
            <a:pPr>
              <a:defRPr/>
            </a:pPr>
            <a:r>
              <a:rPr lang="fr-CA" smtClean="0"/>
              <a:t>L’algorithme du banquier</a:t>
            </a:r>
          </a:p>
        </p:txBody>
      </p:sp>
      <p:sp>
        <p:nvSpPr>
          <p:cNvPr id="30725" name="Rectangle 3"/>
          <p:cNvSpPr>
            <a:spLocks noGrp="1" noChangeArrowheads="1"/>
          </p:cNvSpPr>
          <p:nvPr>
            <p:ph type="body" idx="1"/>
          </p:nvPr>
        </p:nvSpPr>
        <p:spPr>
          <a:xfrm>
            <a:off x="990600" y="838200"/>
            <a:ext cx="7924800" cy="5638800"/>
          </a:xfrm>
        </p:spPr>
        <p:txBody>
          <a:bodyPr/>
          <a:lstStyle/>
          <a:p>
            <a:r>
              <a:rPr lang="fr-CA" altLang="en-US" sz="2400" smtClean="0"/>
              <a:t>Nous devons aussi connaître la quantité </a:t>
            </a:r>
            <a:r>
              <a:rPr lang="fr-CA" altLang="en-US" sz="2400" smtClean="0">
                <a:solidFill>
                  <a:schemeClr val="hlink"/>
                </a:solidFill>
              </a:rPr>
              <a:t>allouée</a:t>
            </a:r>
            <a:r>
              <a:rPr lang="fr-CA" altLang="en-US" sz="2400" smtClean="0"/>
              <a:t> A(j,i) de ressources de type i au processus j </a:t>
            </a:r>
          </a:p>
          <a:p>
            <a:r>
              <a:rPr lang="fr-CA" altLang="en-US" sz="2400" smtClean="0"/>
              <a:t>La quantité totale de ressource de type i de </a:t>
            </a:r>
            <a:r>
              <a:rPr lang="fr-CA" altLang="en-US" sz="2400" smtClean="0">
                <a:solidFill>
                  <a:schemeClr val="hlink"/>
                </a:solidFill>
              </a:rPr>
              <a:t>disponible</a:t>
            </a:r>
            <a:r>
              <a:rPr lang="fr-CA" altLang="en-US" sz="2400" smtClean="0"/>
              <a:t> est donnée par: V(i) = R(i) - </a:t>
            </a:r>
            <a:r>
              <a:rPr lang="fr-CA" altLang="en-US" smtClean="0">
                <a:latin typeface="Symbol" pitchFamily="18" charset="2"/>
              </a:rPr>
              <a:t>S</a:t>
            </a:r>
            <a:r>
              <a:rPr lang="fr-CA" altLang="en-US" sz="2000" baseline="-25000" smtClean="0"/>
              <a:t>_k</a:t>
            </a:r>
            <a:r>
              <a:rPr lang="fr-CA" altLang="en-US" sz="2400" smtClean="0"/>
              <a:t> A(k,i)</a:t>
            </a:r>
          </a:p>
          <a:p>
            <a:r>
              <a:rPr lang="fr-CA" altLang="en-US" sz="2400" smtClean="0"/>
              <a:t>N(j,i) est la quantité de ressources i </a:t>
            </a:r>
            <a:r>
              <a:rPr lang="fr-CA" altLang="en-US" sz="2400" smtClean="0">
                <a:solidFill>
                  <a:schemeClr val="hlink"/>
                </a:solidFill>
              </a:rPr>
              <a:t>requise</a:t>
            </a:r>
            <a:r>
              <a:rPr lang="fr-CA" altLang="en-US" sz="2400" smtClean="0"/>
              <a:t> (needed) par le processus j pour terminer sa tâche: N(j,i) = C(j,i) - A(j,i)</a:t>
            </a:r>
          </a:p>
          <a:p>
            <a:r>
              <a:rPr lang="fr-CA" altLang="en-US" sz="2400" smtClean="0"/>
              <a:t>Pour décider si la requête doit être accordée, l’algorithme du banquier teste si cette allocation conduira le système dans un </a:t>
            </a:r>
            <a:r>
              <a:rPr lang="fr-CA" altLang="en-US" sz="2400" smtClean="0">
                <a:solidFill>
                  <a:schemeClr val="hlink"/>
                </a:solidFill>
              </a:rPr>
              <a:t>état prudent (safe state)</a:t>
            </a:r>
            <a:r>
              <a:rPr lang="fr-CA" altLang="en-US" sz="2400" smtClean="0"/>
              <a:t>:</a:t>
            </a:r>
          </a:p>
          <a:p>
            <a:pPr lvl="1"/>
            <a:r>
              <a:rPr lang="fr-CA" altLang="en-US" sz="2400" smtClean="0"/>
              <a:t>accorder la requête si l’état est prudent </a:t>
            </a:r>
          </a:p>
          <a:p>
            <a:pPr lvl="1"/>
            <a:r>
              <a:rPr lang="fr-CA" altLang="en-US" sz="2400" smtClean="0"/>
              <a:t>sinon refuser la requête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337DD989-DD72-4893-96D6-157A1DFC5225}" type="slidenum">
              <a:rPr lang="fr-CA"/>
              <a:pPr>
                <a:defRPr/>
              </a:pPr>
              <a:t>29</a:t>
            </a:fld>
            <a:endParaRPr lang="fr-CA"/>
          </a:p>
        </p:txBody>
      </p:sp>
      <p:sp>
        <p:nvSpPr>
          <p:cNvPr id="60418" name="Rectangle 2"/>
          <p:cNvSpPr>
            <a:spLocks noGrp="1" noChangeArrowheads="1"/>
          </p:cNvSpPr>
          <p:nvPr>
            <p:ph type="title"/>
          </p:nvPr>
        </p:nvSpPr>
        <p:spPr>
          <a:xfrm>
            <a:off x="1030288" y="325438"/>
            <a:ext cx="7885112" cy="741362"/>
          </a:xfrm>
        </p:spPr>
        <p:txBody>
          <a:bodyPr/>
          <a:lstStyle/>
          <a:p>
            <a:pPr>
              <a:defRPr/>
            </a:pPr>
            <a:r>
              <a:rPr lang="fr-CA" smtClean="0"/>
              <a:t>L’algorithme du banquier</a:t>
            </a:r>
          </a:p>
        </p:txBody>
      </p:sp>
      <p:sp>
        <p:nvSpPr>
          <p:cNvPr id="31749" name="Rectangle 3"/>
          <p:cNvSpPr>
            <a:spLocks noGrp="1" noChangeArrowheads="1"/>
          </p:cNvSpPr>
          <p:nvPr>
            <p:ph type="body" idx="1"/>
          </p:nvPr>
        </p:nvSpPr>
        <p:spPr>
          <a:xfrm>
            <a:off x="1028700" y="1219200"/>
            <a:ext cx="7886700" cy="5257800"/>
          </a:xfrm>
        </p:spPr>
        <p:txBody>
          <a:bodyPr/>
          <a:lstStyle/>
          <a:p>
            <a:r>
              <a:rPr lang="fr-CA" altLang="en-US" sz="2600" smtClean="0"/>
              <a:t>Un état est prudent ssi il existe une séquence {P1..Pn} où chaque Pi est alloué toutes les ressources dont il a besoin pour terminer</a:t>
            </a:r>
          </a:p>
          <a:p>
            <a:pPr lvl="1"/>
            <a:r>
              <a:rPr lang="fr-CA" altLang="en-US" smtClean="0"/>
              <a:t>ie: nous pouvons toujours exécuter tous les processus jusqu’à terminaison à partir d’un état prudent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A031F772-598B-4BA6-ABC0-A2874A7D02CF}" type="slidenum">
              <a:rPr lang="fr-CA"/>
              <a:pPr>
                <a:defRPr/>
              </a:pPr>
              <a:t>3</a:t>
            </a:fld>
            <a:endParaRPr lang="fr-CA"/>
          </a:p>
        </p:txBody>
      </p:sp>
      <p:sp>
        <p:nvSpPr>
          <p:cNvPr id="7170" name="Rectangle 2"/>
          <p:cNvSpPr>
            <a:spLocks noGrp="1" noChangeArrowheads="1"/>
          </p:cNvSpPr>
          <p:nvPr>
            <p:ph type="title"/>
          </p:nvPr>
        </p:nvSpPr>
        <p:spPr/>
        <p:txBody>
          <a:bodyPr/>
          <a:lstStyle/>
          <a:p>
            <a:pPr>
              <a:defRPr/>
            </a:pPr>
            <a:r>
              <a:rPr lang="fr-CA" smtClean="0"/>
              <a:t>Exemple 1</a:t>
            </a:r>
          </a:p>
        </p:txBody>
      </p:sp>
      <p:sp>
        <p:nvSpPr>
          <p:cNvPr id="6149" name="Rectangle 3"/>
          <p:cNvSpPr>
            <a:spLocks noGrp="1" noChangeArrowheads="1"/>
          </p:cNvSpPr>
          <p:nvPr>
            <p:ph type="body" idx="1"/>
          </p:nvPr>
        </p:nvSpPr>
        <p:spPr/>
        <p:txBody>
          <a:bodyPr/>
          <a:lstStyle/>
          <a:p>
            <a:pPr>
              <a:lnSpc>
                <a:spcPct val="90000"/>
              </a:lnSpc>
            </a:pPr>
            <a:r>
              <a:rPr lang="fr-CA" altLang="en-US" sz="2000" smtClean="0"/>
              <a:t>Deux processus coexistent dans un système, qui a </a:t>
            </a:r>
            <a:r>
              <a:rPr lang="fr-CA" altLang="en-US" sz="2000" smtClean="0">
                <a:solidFill>
                  <a:schemeClr val="hlink"/>
                </a:solidFill>
              </a:rPr>
              <a:t>2 lignes téleph. seulement</a:t>
            </a:r>
          </a:p>
          <a:p>
            <a:pPr>
              <a:lnSpc>
                <a:spcPct val="90000"/>
              </a:lnSpc>
            </a:pPr>
            <a:r>
              <a:rPr lang="fr-CA" altLang="en-US" sz="2000" smtClean="0"/>
              <a:t>Le proc 1 a besoin de </a:t>
            </a:r>
          </a:p>
          <a:p>
            <a:pPr lvl="1">
              <a:lnSpc>
                <a:spcPct val="90000"/>
              </a:lnSpc>
            </a:pPr>
            <a:r>
              <a:rPr lang="fr-CA" altLang="en-US" sz="2000" smtClean="0"/>
              <a:t>une ligne téléphonique pour démarrer</a:t>
            </a:r>
          </a:p>
          <a:p>
            <a:pPr lvl="1">
              <a:lnSpc>
                <a:spcPct val="90000"/>
              </a:lnSpc>
            </a:pPr>
            <a:r>
              <a:rPr lang="fr-CA" altLang="en-US" sz="2000" smtClean="0"/>
              <a:t>la ligne précédente, et une additionnelle, pour terminer</a:t>
            </a:r>
          </a:p>
          <a:p>
            <a:pPr>
              <a:lnSpc>
                <a:spcPct val="90000"/>
              </a:lnSpc>
            </a:pPr>
            <a:r>
              <a:rPr lang="fr-CA" altLang="en-US" sz="2000" smtClean="0"/>
              <a:t>Le proc 2 est pareil</a:t>
            </a:r>
          </a:p>
          <a:p>
            <a:pPr>
              <a:lnSpc>
                <a:spcPct val="90000"/>
              </a:lnSpc>
            </a:pPr>
            <a:r>
              <a:rPr lang="fr-CA" altLang="en-US" sz="2000" smtClean="0"/>
              <a:t>Scénario d ’interblocage:</a:t>
            </a:r>
          </a:p>
          <a:p>
            <a:pPr lvl="1">
              <a:lnSpc>
                <a:spcPct val="90000"/>
              </a:lnSpc>
            </a:pPr>
            <a:r>
              <a:rPr lang="fr-CA" altLang="en-US" sz="2000" smtClean="0"/>
              <a:t>proc 1 demande 1 ligne</a:t>
            </a:r>
          </a:p>
          <a:p>
            <a:pPr lvl="1">
              <a:lnSpc>
                <a:spcPct val="90000"/>
              </a:lnSpc>
            </a:pPr>
            <a:r>
              <a:rPr lang="fr-CA" altLang="en-US" sz="2000" smtClean="0"/>
              <a:t>proc 2 demande 1 ligne: </a:t>
            </a:r>
            <a:r>
              <a:rPr lang="fr-CA" altLang="en-US" sz="2000" smtClean="0">
                <a:solidFill>
                  <a:schemeClr val="hlink"/>
                </a:solidFill>
              </a:rPr>
              <a:t>les deux lignes sont engagées</a:t>
            </a:r>
            <a:endParaRPr lang="fr-CA" altLang="en-US" sz="2000" smtClean="0"/>
          </a:p>
          <a:p>
            <a:pPr lvl="1">
              <a:lnSpc>
                <a:spcPct val="90000"/>
              </a:lnSpc>
            </a:pPr>
            <a:r>
              <a:rPr lang="fr-CA" altLang="en-US" sz="2200" smtClean="0">
                <a:solidFill>
                  <a:srgbClr val="FF0000"/>
                </a:solidFill>
              </a:rPr>
              <a:t>interblocage!</a:t>
            </a:r>
            <a:r>
              <a:rPr lang="fr-CA" altLang="en-US" sz="2000" smtClean="0"/>
              <a:t> aucun proc ne peut compléter</a:t>
            </a:r>
          </a:p>
          <a:p>
            <a:pPr lvl="2">
              <a:lnSpc>
                <a:spcPct val="90000"/>
              </a:lnSpc>
            </a:pPr>
            <a:r>
              <a:rPr lang="fr-CA" altLang="en-US" sz="1800" smtClean="0"/>
              <a:t>à moins qu ’un des proc ne puisse être suspendu</a:t>
            </a:r>
          </a:p>
          <a:p>
            <a:pPr lvl="2">
              <a:lnSpc>
                <a:spcPct val="90000"/>
              </a:lnSpc>
            </a:pPr>
            <a:r>
              <a:rPr lang="fr-CA" altLang="en-US" sz="1800" smtClean="0"/>
              <a:t>ou puisse retourner en arrière</a:t>
            </a:r>
          </a:p>
          <a:p>
            <a:pPr>
              <a:lnSpc>
                <a:spcPct val="90000"/>
              </a:lnSpc>
            </a:pPr>
            <a:r>
              <a:rPr lang="fr-CA" altLang="en-US" sz="2000" smtClean="0"/>
              <a:t>Observez que l ’interblocage n ’est pas inévitable, p.ex. si 1 complète avant le début de 2</a:t>
            </a:r>
          </a:p>
          <a:p>
            <a:pPr>
              <a:lnSpc>
                <a:spcPct val="90000"/>
              </a:lnSpc>
            </a:pPr>
            <a:r>
              <a:rPr lang="fr-CA" altLang="en-US" sz="2000" smtClean="0"/>
              <a:t>Quand devient-il inévitable?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A098F613-7688-46BF-B469-BE406BAAD628}" type="slidenum">
              <a:rPr lang="fr-CA"/>
              <a:pPr>
                <a:defRPr/>
              </a:pPr>
              <a:t>30</a:t>
            </a:fld>
            <a:endParaRPr lang="fr-CA"/>
          </a:p>
        </p:txBody>
      </p:sp>
      <p:sp>
        <p:nvSpPr>
          <p:cNvPr id="62466" name="Rectangle 2"/>
          <p:cNvSpPr>
            <a:spLocks noGrp="1" noChangeArrowheads="1"/>
          </p:cNvSpPr>
          <p:nvPr>
            <p:ph type="title"/>
          </p:nvPr>
        </p:nvSpPr>
        <p:spPr/>
        <p:txBody>
          <a:bodyPr/>
          <a:lstStyle/>
          <a:p>
            <a:pPr>
              <a:defRPr/>
            </a:pPr>
            <a:r>
              <a:rPr lang="fr-CA" smtClean="0"/>
              <a:t>L’algorithme du banquier</a:t>
            </a:r>
          </a:p>
        </p:txBody>
      </p:sp>
      <p:sp>
        <p:nvSpPr>
          <p:cNvPr id="32773" name="Rectangle 3"/>
          <p:cNvSpPr>
            <a:spLocks noGrp="1" noChangeArrowheads="1"/>
          </p:cNvSpPr>
          <p:nvPr>
            <p:ph type="body" idx="1"/>
          </p:nvPr>
        </p:nvSpPr>
        <p:spPr>
          <a:xfrm>
            <a:off x="990600" y="1295400"/>
            <a:ext cx="7886700" cy="5181600"/>
          </a:xfrm>
        </p:spPr>
        <p:txBody>
          <a:bodyPr/>
          <a:lstStyle/>
          <a:p>
            <a:r>
              <a:rPr lang="fr-CA" altLang="en-US" sz="2500" smtClean="0"/>
              <a:t>Q(j,i) est la quantité ressource i demandé par le processus j lors d’une requête.  </a:t>
            </a:r>
          </a:p>
          <a:p>
            <a:r>
              <a:rPr lang="fr-CA" altLang="en-US" sz="2500" smtClean="0"/>
              <a:t>Pour déterminer si cette requête doit être accordée, nous utilisons</a:t>
            </a:r>
            <a:r>
              <a:rPr lang="fr-CA" altLang="en-US" sz="2500" smtClean="0">
                <a:solidFill>
                  <a:schemeClr val="hlink"/>
                </a:solidFill>
              </a:rPr>
              <a:t> l’algorithme du banquier</a:t>
            </a:r>
            <a:r>
              <a:rPr lang="fr-CA" altLang="en-US" sz="2500" smtClean="0"/>
              <a:t>:</a:t>
            </a:r>
          </a:p>
          <a:p>
            <a:pPr lvl="1"/>
            <a:r>
              <a:rPr lang="fr-CA" altLang="en-US" sz="2500" smtClean="0"/>
              <a:t>Si Q(j,i) &lt;= N(j,i) pour tout i alors continuer. Sinon rapporter l’erreur (montant réclamé dépassé).</a:t>
            </a:r>
          </a:p>
          <a:p>
            <a:pPr lvl="1"/>
            <a:r>
              <a:rPr lang="fr-CA" altLang="en-US" sz="2500" smtClean="0"/>
              <a:t>Si Q(j,i) &lt;= V(i) pour tout i alors continuer. Sinon attendre (ressource pas encore disponible)</a:t>
            </a:r>
          </a:p>
          <a:p>
            <a:pPr lvl="1"/>
            <a:r>
              <a:rPr lang="fr-CA" altLang="en-US" sz="2500" smtClean="0"/>
              <a:t>Prétendre que la requête est accordée et déterminer le nouvel état</a:t>
            </a:r>
            <a:r>
              <a:rPr lang="fr-CA" altLang="en-US"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BCEA8310-6F66-4D2D-A949-D31C408ABF9A}" type="slidenum">
              <a:rPr lang="fr-CA"/>
              <a:pPr>
                <a:defRPr/>
              </a:pPr>
              <a:t>31</a:t>
            </a:fld>
            <a:endParaRPr lang="fr-CA"/>
          </a:p>
        </p:txBody>
      </p:sp>
      <p:sp>
        <p:nvSpPr>
          <p:cNvPr id="63490" name="Rectangle 2"/>
          <p:cNvSpPr>
            <a:spLocks noGrp="1" noChangeArrowheads="1"/>
          </p:cNvSpPr>
          <p:nvPr>
            <p:ph type="title"/>
          </p:nvPr>
        </p:nvSpPr>
        <p:spPr/>
        <p:txBody>
          <a:bodyPr/>
          <a:lstStyle/>
          <a:p>
            <a:pPr>
              <a:defRPr/>
            </a:pPr>
            <a:r>
              <a:rPr lang="fr-CA" smtClean="0"/>
              <a:t>L’algorithme du banquier</a:t>
            </a:r>
          </a:p>
        </p:txBody>
      </p:sp>
      <p:sp>
        <p:nvSpPr>
          <p:cNvPr id="33797" name="Rectangle 3"/>
          <p:cNvSpPr>
            <a:spLocks noGrp="1" noChangeArrowheads="1"/>
          </p:cNvSpPr>
          <p:nvPr>
            <p:ph type="body" idx="1"/>
          </p:nvPr>
        </p:nvSpPr>
        <p:spPr/>
        <p:txBody>
          <a:bodyPr/>
          <a:lstStyle/>
          <a:p>
            <a:pPr lvl="2"/>
            <a:r>
              <a:rPr lang="fr-CA" altLang="en-US" sz="2000" smtClean="0"/>
              <a:t>V(i) = V(i) - Q(j,i) pour tout i</a:t>
            </a:r>
          </a:p>
          <a:p>
            <a:pPr lvl="2"/>
            <a:r>
              <a:rPr lang="fr-CA" altLang="en-US" sz="2000" smtClean="0"/>
              <a:t>A(j,i) = A(j,i) + Q(j,i) pour tout i</a:t>
            </a:r>
          </a:p>
          <a:p>
            <a:pPr lvl="2"/>
            <a:r>
              <a:rPr lang="fr-CA" altLang="en-US" sz="2000" smtClean="0"/>
              <a:t>N(j,i) = N(j,i) - Q(j,i) pour tout i</a:t>
            </a:r>
          </a:p>
          <a:p>
            <a:pPr lvl="1"/>
            <a:r>
              <a:rPr lang="fr-CA" altLang="en-US" sz="2200" smtClean="0"/>
              <a:t>Si l’état résultant est prudent, alors accorder la  requête. Sinon le processus j doit attendre pour sa requête Q(j,i); rétablir l’état précédent. </a:t>
            </a:r>
          </a:p>
          <a:p>
            <a:r>
              <a:rPr lang="fr-CA" altLang="en-US" sz="2200" smtClean="0"/>
              <a:t>L’</a:t>
            </a:r>
            <a:r>
              <a:rPr lang="fr-CA" altLang="en-US" sz="2200" smtClean="0">
                <a:solidFill>
                  <a:schemeClr val="hlink"/>
                </a:solidFill>
              </a:rPr>
              <a:t>algorithme de prudence</a:t>
            </a:r>
            <a:r>
              <a:rPr lang="fr-CA" altLang="en-US" sz="2200" smtClean="0"/>
              <a:t> est la partie qui détermine si un état est prudent</a:t>
            </a:r>
          </a:p>
          <a:p>
            <a:r>
              <a:rPr lang="fr-CA" altLang="en-US" sz="2200" smtClean="0"/>
              <a:t>Initialisation: </a:t>
            </a:r>
          </a:p>
          <a:p>
            <a:pPr lvl="1"/>
            <a:r>
              <a:rPr lang="fr-CA" altLang="en-US" sz="2200" smtClean="0"/>
              <a:t>tous les processus sont “non terminés” </a:t>
            </a:r>
          </a:p>
          <a:p>
            <a:pPr lvl="1"/>
            <a:r>
              <a:rPr lang="fr-CA" altLang="en-US" sz="2200" smtClean="0"/>
              <a:t>le vecteur de travail contient d’abord les ressources disponibles: W(i) = V(i) ; pour tout i; </a:t>
            </a:r>
          </a:p>
          <a:p>
            <a:pPr lvl="1"/>
            <a:endParaRPr lang="fr-CA" altLang="en-US" sz="22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E8B25CB9-17B2-459A-BB21-38FF5297E2E4}" type="slidenum">
              <a:rPr lang="fr-CA"/>
              <a:pPr>
                <a:defRPr/>
              </a:pPr>
              <a:t>32</a:t>
            </a:fld>
            <a:endParaRPr lang="fr-CA"/>
          </a:p>
        </p:txBody>
      </p:sp>
      <p:sp>
        <p:nvSpPr>
          <p:cNvPr id="61442" name="Rectangle 2"/>
          <p:cNvSpPr>
            <a:spLocks noGrp="1" noChangeArrowheads="1"/>
          </p:cNvSpPr>
          <p:nvPr>
            <p:ph type="title"/>
          </p:nvPr>
        </p:nvSpPr>
        <p:spPr/>
        <p:txBody>
          <a:bodyPr/>
          <a:lstStyle/>
          <a:p>
            <a:pPr>
              <a:defRPr/>
            </a:pPr>
            <a:r>
              <a:rPr lang="fr-CA" smtClean="0"/>
              <a:t>L’algorithme du banquier</a:t>
            </a:r>
          </a:p>
        </p:txBody>
      </p:sp>
      <p:sp>
        <p:nvSpPr>
          <p:cNvPr id="34821" name="Rectangle 3"/>
          <p:cNvSpPr>
            <a:spLocks noGrp="1" noChangeArrowheads="1"/>
          </p:cNvSpPr>
          <p:nvPr>
            <p:ph type="body" idx="1"/>
          </p:nvPr>
        </p:nvSpPr>
        <p:spPr>
          <a:xfrm>
            <a:off x="990600" y="1524000"/>
            <a:ext cx="7810500" cy="4689475"/>
          </a:xfrm>
        </p:spPr>
        <p:txBody>
          <a:bodyPr/>
          <a:lstStyle/>
          <a:p>
            <a:r>
              <a:rPr lang="fr-CA" altLang="en-US" smtClean="0"/>
              <a:t>REPEAT: Choisir un processus j “non terminé” tel que N(j,i) &lt;= W(i) pour tout i.</a:t>
            </a:r>
          </a:p>
          <a:p>
            <a:pPr lvl="1"/>
            <a:r>
              <a:rPr lang="fr-CA" altLang="en-US" smtClean="0"/>
              <a:t>Si un tel j n’existe pas, goto EXIT</a:t>
            </a:r>
          </a:p>
          <a:p>
            <a:pPr lvl="1"/>
            <a:r>
              <a:rPr lang="fr-CA" altLang="en-US" smtClean="0"/>
              <a:t>Sinon: “terminer” ce processus et récupérer toutes ses ressources: W(i) = W(i) + A(j,i) pour tout i. Ensuite goto REPEAT</a:t>
            </a:r>
          </a:p>
          <a:p>
            <a:r>
              <a:rPr lang="fr-CA" altLang="en-US" smtClean="0"/>
              <a:t>EXIT: Si tous les processus ont “terminés” alors cet état est prudent. Sinon il est imprudent.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4"/>
          <p:cNvSpPr>
            <a:spLocks noGrp="1"/>
          </p:cNvSpPr>
          <p:nvPr>
            <p:ph type="ftr" sz="quarter" idx="11"/>
          </p:nvPr>
        </p:nvSpPr>
        <p:spPr/>
        <p:txBody>
          <a:bodyPr/>
          <a:lstStyle/>
          <a:p>
            <a:pPr>
              <a:defRPr/>
            </a:pPr>
            <a:r>
              <a:rPr lang="fr-CA"/>
              <a:t>Module 6</a:t>
            </a:r>
          </a:p>
        </p:txBody>
      </p:sp>
      <p:sp>
        <p:nvSpPr>
          <p:cNvPr id="14" name="Slide Number Placeholder 5"/>
          <p:cNvSpPr>
            <a:spLocks noGrp="1"/>
          </p:cNvSpPr>
          <p:nvPr>
            <p:ph type="sldNum" sz="quarter" idx="12"/>
          </p:nvPr>
        </p:nvSpPr>
        <p:spPr/>
        <p:txBody>
          <a:bodyPr/>
          <a:lstStyle/>
          <a:p>
            <a:pPr>
              <a:defRPr/>
            </a:pPr>
            <a:fld id="{A028D642-F9E3-453B-A7EB-D499146BC12E}" type="slidenum">
              <a:rPr lang="fr-CA"/>
              <a:pPr>
                <a:defRPr/>
              </a:pPr>
              <a:t>33</a:t>
            </a:fld>
            <a:endParaRPr lang="fr-CA"/>
          </a:p>
        </p:txBody>
      </p:sp>
      <p:sp>
        <p:nvSpPr>
          <p:cNvPr id="64514" name="Rectangle 2"/>
          <p:cNvSpPr>
            <a:spLocks noGrp="1" noChangeArrowheads="1"/>
          </p:cNvSpPr>
          <p:nvPr>
            <p:ph type="title"/>
          </p:nvPr>
        </p:nvSpPr>
        <p:spPr/>
        <p:txBody>
          <a:bodyPr/>
          <a:lstStyle/>
          <a:p>
            <a:pPr>
              <a:defRPr/>
            </a:pPr>
            <a:r>
              <a:rPr lang="fr-CA" smtClean="0"/>
              <a:t>Algorithme du banquier: exemple</a:t>
            </a:r>
          </a:p>
        </p:txBody>
      </p:sp>
      <p:sp>
        <p:nvSpPr>
          <p:cNvPr id="35845" name="Rectangle 3"/>
          <p:cNvSpPr>
            <a:spLocks noGrp="1" noChangeArrowheads="1"/>
          </p:cNvSpPr>
          <p:nvPr>
            <p:ph type="body" idx="1"/>
          </p:nvPr>
        </p:nvSpPr>
        <p:spPr>
          <a:xfrm>
            <a:off x="990600" y="1143000"/>
            <a:ext cx="7886700" cy="1793875"/>
          </a:xfrm>
        </p:spPr>
        <p:txBody>
          <a:bodyPr/>
          <a:lstStyle/>
          <a:p>
            <a:r>
              <a:rPr lang="fr-CA" altLang="en-US" sz="2500" smtClean="0"/>
              <a:t>Nous avons 3 types de ressources avec les quantités suivantes:</a:t>
            </a:r>
          </a:p>
          <a:p>
            <a:pPr lvl="1"/>
            <a:r>
              <a:rPr lang="fr-CA" altLang="en-US" sz="2500" smtClean="0"/>
              <a:t>R(1) = 9, R(2) = 3, R(3) = 6</a:t>
            </a:r>
          </a:p>
          <a:p>
            <a:r>
              <a:rPr lang="fr-CA" altLang="en-US" sz="2500" smtClean="0"/>
              <a:t>et 4 processus avec l’état initial:</a:t>
            </a:r>
          </a:p>
        </p:txBody>
      </p:sp>
      <p:sp>
        <p:nvSpPr>
          <p:cNvPr id="35846" name="Text Box 4"/>
          <p:cNvSpPr txBox="1">
            <a:spLocks noChangeArrowheads="1"/>
          </p:cNvSpPr>
          <p:nvPr/>
        </p:nvSpPr>
        <p:spPr bwMode="auto">
          <a:xfrm>
            <a:off x="1295400" y="2895600"/>
            <a:ext cx="678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            Claimed                Allocated               Available	</a:t>
            </a:r>
          </a:p>
        </p:txBody>
      </p:sp>
      <p:sp>
        <p:nvSpPr>
          <p:cNvPr id="35847" name="Text Box 5"/>
          <p:cNvSpPr txBox="1">
            <a:spLocks noChangeArrowheads="1"/>
          </p:cNvSpPr>
          <p:nvPr/>
        </p:nvSpPr>
        <p:spPr bwMode="auto">
          <a:xfrm>
            <a:off x="2209800" y="3657600"/>
            <a:ext cx="12001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3     2     2</a:t>
            </a:r>
          </a:p>
          <a:p>
            <a:pPr algn="ctr"/>
            <a:r>
              <a:rPr lang="en-US" altLang="en-US" sz="2000" b="1"/>
              <a:t>6     1     3</a:t>
            </a:r>
          </a:p>
          <a:p>
            <a:pPr algn="ctr"/>
            <a:r>
              <a:rPr lang="en-US" altLang="en-US" sz="2000" b="1"/>
              <a:t>3     1     4</a:t>
            </a:r>
          </a:p>
          <a:p>
            <a:pPr algn="ctr"/>
            <a:r>
              <a:rPr lang="en-US" altLang="en-US" sz="2000" b="1"/>
              <a:t>4     2     2</a:t>
            </a:r>
          </a:p>
        </p:txBody>
      </p:sp>
      <p:sp>
        <p:nvSpPr>
          <p:cNvPr id="35848" name="Text Box 6"/>
          <p:cNvSpPr txBox="1">
            <a:spLocks noChangeArrowheads="1"/>
          </p:cNvSpPr>
          <p:nvPr/>
        </p:nvSpPr>
        <p:spPr bwMode="auto">
          <a:xfrm>
            <a:off x="4191000" y="3657600"/>
            <a:ext cx="12192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1     0     0</a:t>
            </a:r>
          </a:p>
          <a:p>
            <a:pPr algn="ctr"/>
            <a:r>
              <a:rPr lang="en-US" altLang="en-US" sz="2000" b="1"/>
              <a:t>5    1     1</a:t>
            </a:r>
          </a:p>
          <a:p>
            <a:pPr algn="ctr"/>
            <a:r>
              <a:rPr lang="en-US" altLang="en-US" sz="2000" b="1"/>
              <a:t>2     1     1</a:t>
            </a:r>
          </a:p>
          <a:p>
            <a:pPr algn="ctr"/>
            <a:r>
              <a:rPr lang="en-US" altLang="en-US" sz="2000" b="1"/>
              <a:t>0     0     2</a:t>
            </a:r>
          </a:p>
        </p:txBody>
      </p:sp>
      <p:sp>
        <p:nvSpPr>
          <p:cNvPr id="35849" name="Text Box 7"/>
          <p:cNvSpPr txBox="1">
            <a:spLocks noChangeArrowheads="1"/>
          </p:cNvSpPr>
          <p:nvPr/>
        </p:nvSpPr>
        <p:spPr bwMode="auto">
          <a:xfrm>
            <a:off x="6096000" y="3657600"/>
            <a:ext cx="1200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1     1     2</a:t>
            </a:r>
          </a:p>
        </p:txBody>
      </p:sp>
      <p:sp>
        <p:nvSpPr>
          <p:cNvPr id="35850" name="Text Box 8"/>
          <p:cNvSpPr txBox="1">
            <a:spLocks noChangeArrowheads="1"/>
          </p:cNvSpPr>
          <p:nvPr/>
        </p:nvSpPr>
        <p:spPr bwMode="auto">
          <a:xfrm>
            <a:off x="1371600" y="3657600"/>
            <a:ext cx="4667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P1</a:t>
            </a:r>
          </a:p>
          <a:p>
            <a:pPr algn="ctr"/>
            <a:r>
              <a:rPr lang="en-US" altLang="en-US" sz="2000" b="1"/>
              <a:t>P2</a:t>
            </a:r>
          </a:p>
          <a:p>
            <a:pPr algn="ctr"/>
            <a:r>
              <a:rPr lang="en-US" altLang="en-US" sz="2000" b="1"/>
              <a:t>P3</a:t>
            </a:r>
          </a:p>
          <a:p>
            <a:pPr algn="ctr"/>
            <a:r>
              <a:rPr lang="en-US" altLang="en-US" sz="2000" b="1"/>
              <a:t>P4</a:t>
            </a:r>
          </a:p>
        </p:txBody>
      </p:sp>
      <p:sp>
        <p:nvSpPr>
          <p:cNvPr id="35851" name="Rectangle 9"/>
          <p:cNvSpPr>
            <a:spLocks noChangeArrowheads="1"/>
          </p:cNvSpPr>
          <p:nvPr/>
        </p:nvSpPr>
        <p:spPr bwMode="auto">
          <a:xfrm>
            <a:off x="1257300" y="5292725"/>
            <a:ext cx="7886700"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Clr>
                <a:schemeClr val="bg2"/>
              </a:buClr>
              <a:buSzPct val="50000"/>
              <a:buFont typeface="Monotype Sorts" pitchFamily="2" charset="2"/>
              <a:buChar char="n"/>
            </a:pPr>
            <a:r>
              <a:rPr kumimoji="1" lang="en-US" altLang="en-US" sz="2500" b="1">
                <a:solidFill>
                  <a:srgbClr val="006666"/>
                </a:solidFill>
                <a:latin typeface="Arial" charset="0"/>
              </a:rPr>
              <a:t>Supposer que la requête de P2 est Q = (1,0,1). Doit-elle être accordée?</a:t>
            </a:r>
            <a:endParaRPr kumimoji="1" lang="en-US" altLang="en-US" sz="2800" b="1">
              <a:solidFill>
                <a:srgbClr val="006666"/>
              </a:solidFill>
              <a:latin typeface="Arial" charset="0"/>
            </a:endParaRPr>
          </a:p>
        </p:txBody>
      </p:sp>
      <p:sp>
        <p:nvSpPr>
          <p:cNvPr id="35852" name="Text Box 10"/>
          <p:cNvSpPr txBox="1">
            <a:spLocks noChangeArrowheads="1"/>
          </p:cNvSpPr>
          <p:nvPr/>
        </p:nvSpPr>
        <p:spPr bwMode="auto">
          <a:xfrm>
            <a:off x="2133600" y="32766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a:t>
            </a:r>
          </a:p>
        </p:txBody>
      </p:sp>
      <p:sp>
        <p:nvSpPr>
          <p:cNvPr id="35853" name="Text Box 11"/>
          <p:cNvSpPr txBox="1">
            <a:spLocks noChangeArrowheads="1"/>
          </p:cNvSpPr>
          <p:nvPr/>
        </p:nvSpPr>
        <p:spPr bwMode="auto">
          <a:xfrm>
            <a:off x="4114800" y="32766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a:t>
            </a:r>
          </a:p>
        </p:txBody>
      </p:sp>
      <p:sp>
        <p:nvSpPr>
          <p:cNvPr id="35854" name="Text Box 12"/>
          <p:cNvSpPr txBox="1">
            <a:spLocks noChangeArrowheads="1"/>
          </p:cNvSpPr>
          <p:nvPr/>
        </p:nvSpPr>
        <p:spPr bwMode="auto">
          <a:xfrm>
            <a:off x="6019800" y="32766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pPr>
              <a:defRPr/>
            </a:pPr>
            <a:r>
              <a:rPr lang="fr-CA"/>
              <a:t>Module 6</a:t>
            </a:r>
          </a:p>
        </p:txBody>
      </p:sp>
      <p:sp>
        <p:nvSpPr>
          <p:cNvPr id="15" name="Slide Number Placeholder 5"/>
          <p:cNvSpPr>
            <a:spLocks noGrp="1"/>
          </p:cNvSpPr>
          <p:nvPr>
            <p:ph type="sldNum" sz="quarter" idx="12"/>
          </p:nvPr>
        </p:nvSpPr>
        <p:spPr/>
        <p:txBody>
          <a:bodyPr/>
          <a:lstStyle/>
          <a:p>
            <a:pPr>
              <a:defRPr/>
            </a:pPr>
            <a:fld id="{D21DC88A-E129-4A46-AFCC-1BC6473A346C}" type="slidenum">
              <a:rPr lang="fr-CA"/>
              <a:pPr>
                <a:defRPr/>
              </a:pPr>
              <a:t>34</a:t>
            </a:fld>
            <a:endParaRPr lang="fr-CA"/>
          </a:p>
        </p:txBody>
      </p:sp>
      <p:sp>
        <p:nvSpPr>
          <p:cNvPr id="65538" name="Rectangle 2"/>
          <p:cNvSpPr>
            <a:spLocks noGrp="1" noChangeArrowheads="1"/>
          </p:cNvSpPr>
          <p:nvPr>
            <p:ph type="title"/>
          </p:nvPr>
        </p:nvSpPr>
        <p:spPr/>
        <p:txBody>
          <a:bodyPr/>
          <a:lstStyle/>
          <a:p>
            <a:pPr>
              <a:defRPr/>
            </a:pPr>
            <a:r>
              <a:rPr lang="fr-CA" smtClean="0"/>
              <a:t>Algorithme du banquier: exemple</a:t>
            </a:r>
          </a:p>
        </p:txBody>
      </p:sp>
      <p:sp>
        <p:nvSpPr>
          <p:cNvPr id="36869" name="Rectangle 3"/>
          <p:cNvSpPr>
            <a:spLocks noGrp="1" noChangeArrowheads="1"/>
          </p:cNvSpPr>
          <p:nvPr>
            <p:ph type="body" idx="1"/>
          </p:nvPr>
        </p:nvSpPr>
        <p:spPr>
          <a:xfrm>
            <a:off x="990600" y="4800600"/>
            <a:ext cx="7886700" cy="1870075"/>
          </a:xfrm>
        </p:spPr>
        <p:txBody>
          <a:bodyPr/>
          <a:lstStyle/>
          <a:p>
            <a:r>
              <a:rPr lang="fr-CA" altLang="en-US" sz="2600" smtClean="0"/>
              <a:t>Cet état est prudent avec la séquence {P2, P1, P3, P4}. Après P2, nous avons W = (6,2,3) ce qui permet à tous les autres processus de terminer. La requête est donc accordée</a:t>
            </a:r>
          </a:p>
        </p:txBody>
      </p:sp>
      <p:sp>
        <p:nvSpPr>
          <p:cNvPr id="36870" name="Text Box 4"/>
          <p:cNvSpPr txBox="1">
            <a:spLocks noChangeArrowheads="1"/>
          </p:cNvSpPr>
          <p:nvPr/>
        </p:nvSpPr>
        <p:spPr bwMode="auto">
          <a:xfrm>
            <a:off x="1295400" y="2286000"/>
            <a:ext cx="678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             Claimed                Allocated               Available	</a:t>
            </a:r>
          </a:p>
        </p:txBody>
      </p:sp>
      <p:sp>
        <p:nvSpPr>
          <p:cNvPr id="36871" name="Text Box 5"/>
          <p:cNvSpPr txBox="1">
            <a:spLocks noChangeArrowheads="1"/>
          </p:cNvSpPr>
          <p:nvPr/>
        </p:nvSpPr>
        <p:spPr bwMode="auto">
          <a:xfrm>
            <a:off x="2209800" y="3048000"/>
            <a:ext cx="12001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3     2     2</a:t>
            </a:r>
          </a:p>
          <a:p>
            <a:pPr algn="ctr"/>
            <a:r>
              <a:rPr lang="en-US" altLang="en-US" sz="2000" b="1"/>
              <a:t>6     1     3</a:t>
            </a:r>
          </a:p>
          <a:p>
            <a:pPr algn="ctr"/>
            <a:r>
              <a:rPr lang="en-US" altLang="en-US" sz="2000" b="1"/>
              <a:t>3     1     4</a:t>
            </a:r>
          </a:p>
          <a:p>
            <a:pPr algn="ctr"/>
            <a:r>
              <a:rPr lang="en-US" altLang="en-US" sz="2000" b="1"/>
              <a:t>4     2     2</a:t>
            </a:r>
          </a:p>
        </p:txBody>
      </p:sp>
      <p:sp>
        <p:nvSpPr>
          <p:cNvPr id="36872" name="Text Box 6"/>
          <p:cNvSpPr txBox="1">
            <a:spLocks noChangeArrowheads="1"/>
          </p:cNvSpPr>
          <p:nvPr/>
        </p:nvSpPr>
        <p:spPr bwMode="auto">
          <a:xfrm>
            <a:off x="4191000" y="3048000"/>
            <a:ext cx="12001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1     0     0</a:t>
            </a:r>
          </a:p>
          <a:p>
            <a:pPr algn="ctr"/>
            <a:r>
              <a:rPr lang="en-US" altLang="en-US" sz="2000" b="1"/>
              <a:t>6     1     2</a:t>
            </a:r>
          </a:p>
          <a:p>
            <a:pPr algn="ctr"/>
            <a:r>
              <a:rPr lang="en-US" altLang="en-US" sz="2000" b="1"/>
              <a:t>2     1     1</a:t>
            </a:r>
          </a:p>
          <a:p>
            <a:pPr algn="ctr"/>
            <a:r>
              <a:rPr lang="en-US" altLang="en-US" sz="2000" b="1"/>
              <a:t>0     0     2</a:t>
            </a:r>
          </a:p>
        </p:txBody>
      </p:sp>
      <p:sp>
        <p:nvSpPr>
          <p:cNvPr id="36873" name="Text Box 7"/>
          <p:cNvSpPr txBox="1">
            <a:spLocks noChangeArrowheads="1"/>
          </p:cNvSpPr>
          <p:nvPr/>
        </p:nvSpPr>
        <p:spPr bwMode="auto">
          <a:xfrm>
            <a:off x="6096000" y="3048000"/>
            <a:ext cx="1200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0     1     1</a:t>
            </a:r>
          </a:p>
        </p:txBody>
      </p:sp>
      <p:sp>
        <p:nvSpPr>
          <p:cNvPr id="36874" name="Text Box 8"/>
          <p:cNvSpPr txBox="1">
            <a:spLocks noChangeArrowheads="1"/>
          </p:cNvSpPr>
          <p:nvPr/>
        </p:nvSpPr>
        <p:spPr bwMode="auto">
          <a:xfrm>
            <a:off x="1371600" y="3048000"/>
            <a:ext cx="4667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P1</a:t>
            </a:r>
          </a:p>
          <a:p>
            <a:pPr algn="ctr"/>
            <a:r>
              <a:rPr lang="en-US" altLang="en-US" sz="2000" b="1"/>
              <a:t>P2</a:t>
            </a:r>
          </a:p>
          <a:p>
            <a:pPr algn="ctr"/>
            <a:r>
              <a:rPr lang="en-US" altLang="en-US" sz="2000" b="1"/>
              <a:t>P3</a:t>
            </a:r>
          </a:p>
          <a:p>
            <a:pPr algn="ctr"/>
            <a:r>
              <a:rPr lang="en-US" altLang="en-US" sz="2000" b="1"/>
              <a:t>P4</a:t>
            </a:r>
          </a:p>
        </p:txBody>
      </p:sp>
      <p:sp>
        <p:nvSpPr>
          <p:cNvPr id="36875" name="Rectangle 9"/>
          <p:cNvSpPr>
            <a:spLocks noChangeArrowheads="1"/>
          </p:cNvSpPr>
          <p:nvPr/>
        </p:nvSpPr>
        <p:spPr bwMode="auto">
          <a:xfrm>
            <a:off x="838200" y="1524000"/>
            <a:ext cx="78867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Clr>
                <a:schemeClr val="bg2"/>
              </a:buClr>
              <a:buSzPct val="50000"/>
              <a:buFont typeface="Monotype Sorts" pitchFamily="2" charset="2"/>
              <a:buChar char="n"/>
            </a:pPr>
            <a:endParaRPr kumimoji="1" lang="fr-CA" altLang="en-US" sz="2800" b="1">
              <a:solidFill>
                <a:srgbClr val="006666"/>
              </a:solidFill>
              <a:latin typeface="Arial" charset="0"/>
            </a:endParaRPr>
          </a:p>
        </p:txBody>
      </p:sp>
      <p:sp>
        <p:nvSpPr>
          <p:cNvPr id="36876" name="Rectangle 10"/>
          <p:cNvSpPr>
            <a:spLocks noChangeArrowheads="1"/>
          </p:cNvSpPr>
          <p:nvPr/>
        </p:nvSpPr>
        <p:spPr bwMode="auto">
          <a:xfrm>
            <a:off x="990600" y="1600200"/>
            <a:ext cx="78867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Clr>
                <a:schemeClr val="bg2"/>
              </a:buClr>
              <a:buSzPct val="50000"/>
              <a:buFont typeface="Monotype Sorts" pitchFamily="2" charset="2"/>
              <a:buChar char="n"/>
            </a:pPr>
            <a:r>
              <a:rPr kumimoji="1" lang="en-US" altLang="en-US" sz="2800" b="1">
                <a:solidFill>
                  <a:srgbClr val="006666"/>
                </a:solidFill>
                <a:latin typeface="Arial" charset="0"/>
              </a:rPr>
              <a:t>L</a:t>
            </a:r>
            <a:r>
              <a:rPr kumimoji="1" lang="fr-CA" altLang="en-US" sz="2800" b="1">
                <a:solidFill>
                  <a:srgbClr val="006666"/>
                </a:solidFill>
                <a:latin typeface="Arial" charset="0"/>
              </a:rPr>
              <a:t>’état résultant serait</a:t>
            </a:r>
            <a:r>
              <a:rPr kumimoji="1" lang="en-US" altLang="en-US" sz="2800" b="1">
                <a:solidFill>
                  <a:srgbClr val="006666"/>
                </a:solidFill>
                <a:latin typeface="Arial" charset="0"/>
              </a:rPr>
              <a:t>: </a:t>
            </a:r>
          </a:p>
        </p:txBody>
      </p:sp>
      <p:sp>
        <p:nvSpPr>
          <p:cNvPr id="36877" name="Text Box 11"/>
          <p:cNvSpPr txBox="1">
            <a:spLocks noChangeArrowheads="1"/>
          </p:cNvSpPr>
          <p:nvPr/>
        </p:nvSpPr>
        <p:spPr bwMode="auto">
          <a:xfrm>
            <a:off x="2133600" y="27432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a:t>
            </a:r>
          </a:p>
        </p:txBody>
      </p:sp>
      <p:sp>
        <p:nvSpPr>
          <p:cNvPr id="36878" name="Text Box 12"/>
          <p:cNvSpPr txBox="1">
            <a:spLocks noChangeArrowheads="1"/>
          </p:cNvSpPr>
          <p:nvPr/>
        </p:nvSpPr>
        <p:spPr bwMode="auto">
          <a:xfrm>
            <a:off x="4114800" y="27432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a:t>
            </a:r>
          </a:p>
        </p:txBody>
      </p:sp>
      <p:sp>
        <p:nvSpPr>
          <p:cNvPr id="36879" name="Text Box 13"/>
          <p:cNvSpPr txBox="1">
            <a:spLocks noChangeArrowheads="1"/>
          </p:cNvSpPr>
          <p:nvPr/>
        </p:nvSpPr>
        <p:spPr bwMode="auto">
          <a:xfrm>
            <a:off x="6019800" y="27432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4"/>
          <p:cNvSpPr>
            <a:spLocks noGrp="1"/>
          </p:cNvSpPr>
          <p:nvPr>
            <p:ph type="ftr" sz="quarter" idx="11"/>
          </p:nvPr>
        </p:nvSpPr>
        <p:spPr/>
        <p:txBody>
          <a:bodyPr/>
          <a:lstStyle/>
          <a:p>
            <a:pPr>
              <a:defRPr/>
            </a:pPr>
            <a:r>
              <a:rPr lang="fr-CA"/>
              <a:t>Module 6</a:t>
            </a:r>
          </a:p>
        </p:txBody>
      </p:sp>
      <p:sp>
        <p:nvSpPr>
          <p:cNvPr id="14" name="Slide Number Placeholder 5"/>
          <p:cNvSpPr>
            <a:spLocks noGrp="1"/>
          </p:cNvSpPr>
          <p:nvPr>
            <p:ph type="sldNum" sz="quarter" idx="12"/>
          </p:nvPr>
        </p:nvSpPr>
        <p:spPr/>
        <p:txBody>
          <a:bodyPr/>
          <a:lstStyle/>
          <a:p>
            <a:pPr>
              <a:defRPr/>
            </a:pPr>
            <a:fld id="{6FB7DA20-88F1-48E9-B67F-FA6CE19B13E1}" type="slidenum">
              <a:rPr lang="fr-CA"/>
              <a:pPr>
                <a:defRPr/>
              </a:pPr>
              <a:t>35</a:t>
            </a:fld>
            <a:endParaRPr lang="fr-CA"/>
          </a:p>
        </p:txBody>
      </p:sp>
      <p:sp>
        <p:nvSpPr>
          <p:cNvPr id="66562" name="Rectangle 2"/>
          <p:cNvSpPr>
            <a:spLocks noGrp="1" noChangeArrowheads="1"/>
          </p:cNvSpPr>
          <p:nvPr>
            <p:ph type="title"/>
          </p:nvPr>
        </p:nvSpPr>
        <p:spPr/>
        <p:txBody>
          <a:bodyPr/>
          <a:lstStyle/>
          <a:p>
            <a:pPr>
              <a:defRPr/>
            </a:pPr>
            <a:r>
              <a:rPr lang="fr-CA" smtClean="0"/>
              <a:t>Algorithme du banquier: exemple</a:t>
            </a:r>
          </a:p>
        </p:txBody>
      </p:sp>
      <p:sp>
        <p:nvSpPr>
          <p:cNvPr id="37893" name="Rectangle 3"/>
          <p:cNvSpPr>
            <a:spLocks noGrp="1" noChangeArrowheads="1"/>
          </p:cNvSpPr>
          <p:nvPr>
            <p:ph type="body" idx="1"/>
          </p:nvPr>
        </p:nvSpPr>
        <p:spPr>
          <a:xfrm>
            <a:off x="990600" y="1295400"/>
            <a:ext cx="7886700" cy="1066800"/>
          </a:xfrm>
        </p:spPr>
        <p:txBody>
          <a:bodyPr/>
          <a:lstStyle/>
          <a:p>
            <a:r>
              <a:rPr lang="fr-CA" altLang="en-US" smtClean="0"/>
              <a:t>Cependant si, de l’état initial, P1 requiert   Q = (1,0,1). L’état résultant serait:</a:t>
            </a:r>
          </a:p>
        </p:txBody>
      </p:sp>
      <p:sp>
        <p:nvSpPr>
          <p:cNvPr id="37894" name="Text Box 4"/>
          <p:cNvSpPr txBox="1">
            <a:spLocks noChangeArrowheads="1"/>
          </p:cNvSpPr>
          <p:nvPr/>
        </p:nvSpPr>
        <p:spPr bwMode="auto">
          <a:xfrm>
            <a:off x="1219200" y="2667000"/>
            <a:ext cx="678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            Claimed                Allocated               Available	</a:t>
            </a:r>
          </a:p>
        </p:txBody>
      </p:sp>
      <p:sp>
        <p:nvSpPr>
          <p:cNvPr id="37895" name="Text Box 5"/>
          <p:cNvSpPr txBox="1">
            <a:spLocks noChangeArrowheads="1"/>
          </p:cNvSpPr>
          <p:nvPr/>
        </p:nvSpPr>
        <p:spPr bwMode="auto">
          <a:xfrm>
            <a:off x="2133600" y="3352800"/>
            <a:ext cx="12001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3     2     2</a:t>
            </a:r>
          </a:p>
          <a:p>
            <a:pPr algn="ctr"/>
            <a:r>
              <a:rPr lang="en-US" altLang="en-US" sz="2000" b="1"/>
              <a:t>6     1     3</a:t>
            </a:r>
          </a:p>
          <a:p>
            <a:pPr algn="ctr"/>
            <a:r>
              <a:rPr lang="en-US" altLang="en-US" sz="2000" b="1"/>
              <a:t>3     1     4</a:t>
            </a:r>
          </a:p>
          <a:p>
            <a:pPr algn="ctr"/>
            <a:r>
              <a:rPr lang="en-US" altLang="en-US" sz="2000" b="1"/>
              <a:t>4     2     2</a:t>
            </a:r>
          </a:p>
        </p:txBody>
      </p:sp>
      <p:sp>
        <p:nvSpPr>
          <p:cNvPr id="37896" name="Text Box 6"/>
          <p:cNvSpPr txBox="1">
            <a:spLocks noChangeArrowheads="1"/>
          </p:cNvSpPr>
          <p:nvPr/>
        </p:nvSpPr>
        <p:spPr bwMode="auto">
          <a:xfrm>
            <a:off x="4114800" y="3352800"/>
            <a:ext cx="12192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2     0     1</a:t>
            </a:r>
          </a:p>
          <a:p>
            <a:pPr algn="ctr"/>
            <a:r>
              <a:rPr lang="en-US" altLang="en-US" sz="2000" b="1"/>
              <a:t>5    1     1</a:t>
            </a:r>
          </a:p>
          <a:p>
            <a:pPr algn="ctr"/>
            <a:r>
              <a:rPr lang="en-US" altLang="en-US" sz="2000" b="1"/>
              <a:t>2     1     1</a:t>
            </a:r>
          </a:p>
          <a:p>
            <a:pPr algn="ctr"/>
            <a:r>
              <a:rPr lang="en-US" altLang="en-US" sz="2000" b="1"/>
              <a:t>0     0     2</a:t>
            </a:r>
          </a:p>
        </p:txBody>
      </p:sp>
      <p:sp>
        <p:nvSpPr>
          <p:cNvPr id="37897" name="Text Box 7"/>
          <p:cNvSpPr txBox="1">
            <a:spLocks noChangeArrowheads="1"/>
          </p:cNvSpPr>
          <p:nvPr/>
        </p:nvSpPr>
        <p:spPr bwMode="auto">
          <a:xfrm>
            <a:off x="6019800" y="3352800"/>
            <a:ext cx="1200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0     1     1</a:t>
            </a:r>
          </a:p>
        </p:txBody>
      </p:sp>
      <p:sp>
        <p:nvSpPr>
          <p:cNvPr id="37898" name="Text Box 8"/>
          <p:cNvSpPr txBox="1">
            <a:spLocks noChangeArrowheads="1"/>
          </p:cNvSpPr>
          <p:nvPr/>
        </p:nvSpPr>
        <p:spPr bwMode="auto">
          <a:xfrm>
            <a:off x="1295400" y="3352800"/>
            <a:ext cx="4667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P1</a:t>
            </a:r>
          </a:p>
          <a:p>
            <a:pPr algn="ctr"/>
            <a:r>
              <a:rPr lang="en-US" altLang="en-US" sz="2000" b="1"/>
              <a:t>P2</a:t>
            </a:r>
          </a:p>
          <a:p>
            <a:pPr algn="ctr"/>
            <a:r>
              <a:rPr lang="en-US" altLang="en-US" sz="2000" b="1"/>
              <a:t>P3</a:t>
            </a:r>
          </a:p>
          <a:p>
            <a:pPr algn="ctr"/>
            <a:r>
              <a:rPr lang="en-US" altLang="en-US" sz="2000" b="1"/>
              <a:t>P4</a:t>
            </a:r>
          </a:p>
        </p:txBody>
      </p:sp>
      <p:sp>
        <p:nvSpPr>
          <p:cNvPr id="37899" name="Rectangle 9"/>
          <p:cNvSpPr>
            <a:spLocks noChangeArrowheads="1"/>
          </p:cNvSpPr>
          <p:nvPr/>
        </p:nvSpPr>
        <p:spPr bwMode="auto">
          <a:xfrm>
            <a:off x="1066800" y="4953000"/>
            <a:ext cx="788670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Clr>
                <a:schemeClr val="bg2"/>
              </a:buClr>
              <a:buSzPct val="50000"/>
              <a:buFont typeface="Monotype Sorts" pitchFamily="2" charset="2"/>
              <a:buChar char="n"/>
            </a:pPr>
            <a:r>
              <a:rPr kumimoji="1" lang="fr-CA" altLang="en-US" sz="2600" b="1">
                <a:solidFill>
                  <a:srgbClr val="006666"/>
                </a:solidFill>
                <a:latin typeface="Arial" charset="0"/>
              </a:rPr>
              <a:t>Cet état n’est pas prudent car, pour terminer, chaque processus nécessite une unité de R1. La requête est refusée: P1 est bloqué.</a:t>
            </a:r>
            <a:r>
              <a:rPr kumimoji="1" lang="fr-CA" altLang="en-US" sz="2800" b="1">
                <a:solidFill>
                  <a:srgbClr val="006666"/>
                </a:solidFill>
                <a:latin typeface="Arial" charset="0"/>
              </a:rPr>
              <a:t> </a:t>
            </a:r>
          </a:p>
        </p:txBody>
      </p:sp>
      <p:sp>
        <p:nvSpPr>
          <p:cNvPr id="37900" name="Text Box 10"/>
          <p:cNvSpPr txBox="1">
            <a:spLocks noChangeArrowheads="1"/>
          </p:cNvSpPr>
          <p:nvPr/>
        </p:nvSpPr>
        <p:spPr bwMode="auto">
          <a:xfrm>
            <a:off x="2057400" y="29718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a:t>
            </a:r>
          </a:p>
        </p:txBody>
      </p:sp>
      <p:sp>
        <p:nvSpPr>
          <p:cNvPr id="37901" name="Text Box 11"/>
          <p:cNvSpPr txBox="1">
            <a:spLocks noChangeArrowheads="1"/>
          </p:cNvSpPr>
          <p:nvPr/>
        </p:nvSpPr>
        <p:spPr bwMode="auto">
          <a:xfrm>
            <a:off x="4038600" y="29718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a:t>
            </a:r>
          </a:p>
        </p:txBody>
      </p:sp>
      <p:sp>
        <p:nvSpPr>
          <p:cNvPr id="37902" name="Text Box 12"/>
          <p:cNvSpPr txBox="1">
            <a:spLocks noChangeArrowheads="1"/>
          </p:cNvSpPr>
          <p:nvPr/>
        </p:nvSpPr>
        <p:spPr bwMode="auto">
          <a:xfrm>
            <a:off x="5943600" y="2971800"/>
            <a:ext cx="137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B9B94868-C2BD-4C11-945E-033FF8F35210}" type="slidenum">
              <a:rPr lang="fr-CA"/>
              <a:pPr>
                <a:defRPr/>
              </a:pPr>
              <a:t>36</a:t>
            </a:fld>
            <a:endParaRPr lang="fr-CA"/>
          </a:p>
        </p:txBody>
      </p:sp>
      <p:sp>
        <p:nvSpPr>
          <p:cNvPr id="67586" name="Rectangle 2"/>
          <p:cNvSpPr>
            <a:spLocks noGrp="1" noChangeArrowheads="1"/>
          </p:cNvSpPr>
          <p:nvPr>
            <p:ph type="title"/>
          </p:nvPr>
        </p:nvSpPr>
        <p:spPr>
          <a:xfrm>
            <a:off x="685800" y="325438"/>
            <a:ext cx="8229600" cy="665162"/>
          </a:xfrm>
        </p:spPr>
        <p:txBody>
          <a:bodyPr/>
          <a:lstStyle/>
          <a:p>
            <a:pPr>
              <a:defRPr/>
            </a:pPr>
            <a:r>
              <a:rPr lang="fr-CA" smtClean="0"/>
              <a:t>Algorithme du banquier: commentaires</a:t>
            </a:r>
          </a:p>
        </p:txBody>
      </p:sp>
      <p:sp>
        <p:nvSpPr>
          <p:cNvPr id="38917" name="Rectangle 3"/>
          <p:cNvSpPr>
            <a:spLocks noGrp="1" noChangeArrowheads="1"/>
          </p:cNvSpPr>
          <p:nvPr>
            <p:ph type="body" idx="1"/>
          </p:nvPr>
        </p:nvSpPr>
        <p:spPr>
          <a:xfrm>
            <a:off x="900113" y="1125538"/>
            <a:ext cx="8001000" cy="5486400"/>
          </a:xfrm>
        </p:spPr>
        <p:txBody>
          <a:bodyPr/>
          <a:lstStyle/>
          <a:p>
            <a:r>
              <a:rPr lang="fr-CA" altLang="en-US" sz="2500" smtClean="0"/>
              <a:t>Un état prudent est sans impasse. Mais un état imprudent ne contient pas nécessairement une impasse.</a:t>
            </a:r>
          </a:p>
          <a:p>
            <a:pPr lvl="1"/>
            <a:r>
              <a:rPr lang="fr-CA" altLang="en-US" sz="2500" smtClean="0"/>
              <a:t>Ex:  P1 de l’état imprudent précédent pourrait libérer temporairement une unité de R1 et R3 et ainsi retourner à un état prudent</a:t>
            </a:r>
          </a:p>
          <a:p>
            <a:r>
              <a:rPr lang="fr-CA" altLang="en-US" sz="2700" smtClean="0"/>
              <a:t>il est donc possible que certains processus doivent attendre sans que cela soit nécessaire </a:t>
            </a:r>
          </a:p>
          <a:p>
            <a:pPr lvl="1"/>
            <a:r>
              <a:rPr lang="fr-CA" altLang="en-US" sz="2500" smtClean="0"/>
              <a:t>utilisation sous optimale des ressources</a:t>
            </a:r>
          </a:p>
          <a:p>
            <a:r>
              <a:rPr lang="fr-CA" altLang="en-US" sz="2500" smtClean="0"/>
              <a:t>Tous les algorithmes utilisés pour éviter l’impasse supposent que chaque processus est indépendant: sans contrainte de synchronisation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F730E1DB-B434-4FCA-B4DC-0B389BF79CDB}" type="slidenum">
              <a:rPr lang="fr-CA"/>
              <a:pPr>
                <a:defRPr/>
              </a:pPr>
              <a:t>37</a:t>
            </a:fld>
            <a:endParaRPr lang="fr-CA"/>
          </a:p>
        </p:txBody>
      </p:sp>
      <p:sp>
        <p:nvSpPr>
          <p:cNvPr id="33794" name="Rectangle 2"/>
          <p:cNvSpPr>
            <a:spLocks noGrp="1" noChangeArrowheads="1"/>
          </p:cNvSpPr>
          <p:nvPr>
            <p:ph type="title"/>
          </p:nvPr>
        </p:nvSpPr>
        <p:spPr/>
        <p:txBody>
          <a:bodyPr/>
          <a:lstStyle/>
          <a:p>
            <a:pPr>
              <a:defRPr/>
            </a:pPr>
            <a:r>
              <a:rPr lang="fr-CA" smtClean="0"/>
              <a:t>Détection d ’interblocage</a:t>
            </a:r>
          </a:p>
        </p:txBody>
      </p:sp>
      <p:sp>
        <p:nvSpPr>
          <p:cNvPr id="39941" name="Rectangle 3"/>
          <p:cNvSpPr>
            <a:spLocks noGrp="1" noChangeArrowheads="1"/>
          </p:cNvSpPr>
          <p:nvPr>
            <p:ph type="body" idx="1"/>
          </p:nvPr>
        </p:nvSpPr>
        <p:spPr/>
        <p:txBody>
          <a:bodyPr/>
          <a:lstStyle/>
          <a:p>
            <a:r>
              <a:rPr lang="fr-CA" altLang="en-US" smtClean="0"/>
              <a:t>On permet au système d’entrer un état d’interblocage</a:t>
            </a:r>
          </a:p>
          <a:p>
            <a:r>
              <a:rPr lang="fr-CA" altLang="en-US" smtClean="0"/>
              <a:t>L’interblocage est détecté</a:t>
            </a:r>
          </a:p>
          <a:p>
            <a:r>
              <a:rPr lang="fr-CA" altLang="en-US" smtClean="0"/>
              <a:t>On récupère de l’interblocage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2AB2BE76-8575-480E-8A68-557FF61E01D4}" type="slidenum">
              <a:rPr lang="fr-CA"/>
              <a:pPr>
                <a:defRPr/>
              </a:pPr>
              <a:t>38</a:t>
            </a:fld>
            <a:endParaRPr lang="fr-CA"/>
          </a:p>
        </p:txBody>
      </p:sp>
      <p:sp>
        <p:nvSpPr>
          <p:cNvPr id="23554" name="Rectangle 2"/>
          <p:cNvSpPr>
            <a:spLocks noGrp="1" noChangeArrowheads="1"/>
          </p:cNvSpPr>
          <p:nvPr>
            <p:ph type="title"/>
          </p:nvPr>
        </p:nvSpPr>
        <p:spPr/>
        <p:txBody>
          <a:bodyPr/>
          <a:lstStyle/>
          <a:p>
            <a:pPr>
              <a:defRPr/>
            </a:pPr>
            <a:r>
              <a:rPr lang="fr-CA" smtClean="0"/>
              <a:t>Différence entre attente et interblocage</a:t>
            </a:r>
          </a:p>
        </p:txBody>
      </p:sp>
      <p:sp>
        <p:nvSpPr>
          <p:cNvPr id="40965" name="Rectangle 3"/>
          <p:cNvSpPr>
            <a:spLocks noGrp="1" noChangeArrowheads="1"/>
          </p:cNvSpPr>
          <p:nvPr>
            <p:ph type="body" idx="1"/>
          </p:nvPr>
        </p:nvSpPr>
        <p:spPr/>
        <p:txBody>
          <a:bodyPr/>
          <a:lstStyle/>
          <a:p>
            <a:r>
              <a:rPr lang="fr-CA" altLang="en-US" sz="2400" smtClean="0"/>
              <a:t>Il est </a:t>
            </a:r>
            <a:r>
              <a:rPr lang="fr-CA" altLang="en-US" sz="2400" smtClean="0">
                <a:solidFill>
                  <a:srgbClr val="FF3300"/>
                </a:solidFill>
              </a:rPr>
              <a:t>difficile de détecter s ’il y a effectivement une interblocage dans le système</a:t>
            </a:r>
          </a:p>
          <a:p>
            <a:r>
              <a:rPr lang="fr-CA" altLang="en-US" sz="2400" smtClean="0"/>
              <a:t>Nous pourrions voir qu’un certain nombre de processus est en attente de ressources</a:t>
            </a:r>
          </a:p>
          <a:p>
            <a:pPr lvl="1"/>
            <a:r>
              <a:rPr lang="fr-CA" altLang="en-US" sz="2200" smtClean="0"/>
              <a:t>ceci est normal!</a:t>
            </a:r>
          </a:p>
          <a:p>
            <a:r>
              <a:rPr lang="fr-CA" altLang="en-US" sz="2400" smtClean="0"/>
              <a:t>Pour savoir qu’il y a interblocage, il faut savoir que aucun processus dans un groupe n’a de chance de recevoir la ressource</a:t>
            </a:r>
          </a:p>
          <a:p>
            <a:pPr lvl="1"/>
            <a:r>
              <a:rPr lang="fr-CA" altLang="en-US" sz="2200" smtClean="0"/>
              <a:t>car il y a attente circulaire!</a:t>
            </a:r>
          </a:p>
          <a:p>
            <a:r>
              <a:rPr lang="fr-CA" altLang="en-US" sz="2400" smtClean="0"/>
              <a:t>Ceci implique une analyse additionnelle, que peu de SE se prennent la peine de faire...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61580EE5-2AFD-4F6D-8823-57A31A41EB76}" type="slidenum">
              <a:rPr lang="fr-CA"/>
              <a:pPr>
                <a:defRPr/>
              </a:pPr>
              <a:t>39</a:t>
            </a:fld>
            <a:endParaRPr lang="fr-CA"/>
          </a:p>
        </p:txBody>
      </p:sp>
      <p:sp>
        <p:nvSpPr>
          <p:cNvPr id="34818" name="Rectangle 2"/>
          <p:cNvSpPr>
            <a:spLocks noGrp="1" noChangeArrowheads="1"/>
          </p:cNvSpPr>
          <p:nvPr>
            <p:ph type="title"/>
          </p:nvPr>
        </p:nvSpPr>
        <p:spPr/>
        <p:txBody>
          <a:bodyPr/>
          <a:lstStyle/>
          <a:p>
            <a:pPr>
              <a:defRPr/>
            </a:pPr>
            <a:r>
              <a:rPr lang="fr-CA" smtClean="0"/>
              <a:t>Méthode de détection d’interblocage dans le cas d’une ressource par type</a:t>
            </a:r>
          </a:p>
        </p:txBody>
      </p:sp>
      <p:sp>
        <p:nvSpPr>
          <p:cNvPr id="41989" name="Rectangle 3"/>
          <p:cNvSpPr>
            <a:spLocks noGrp="1" noChangeArrowheads="1"/>
          </p:cNvSpPr>
          <p:nvPr>
            <p:ph type="body" idx="1"/>
          </p:nvPr>
        </p:nvSpPr>
        <p:spPr/>
        <p:txBody>
          <a:bodyPr/>
          <a:lstStyle/>
          <a:p>
            <a:r>
              <a:rPr lang="fr-CA" altLang="en-US" smtClean="0"/>
              <a:t>Essentiellement, la méthode déjà décrite</a:t>
            </a:r>
          </a:p>
          <a:p>
            <a:pPr lvl="1"/>
            <a:r>
              <a:rPr lang="fr-CA" altLang="en-US" smtClean="0"/>
              <a:t>Construire un graphe d’allocation ressources et voir s’il y a une manière dont tous les proc peuvent terminer</a:t>
            </a:r>
          </a:p>
          <a:p>
            <a:r>
              <a:rPr lang="fr-CA" altLang="en-US" smtClean="0">
                <a:sym typeface="Symbol" pitchFamily="18" charset="2"/>
              </a:rPr>
              <a:t>Dans le cas d’une ressource par type, l`algorithme cherche des cycles dans le graphe (algorithme d’ordre </a:t>
            </a:r>
            <a:r>
              <a:rPr lang="en-US" altLang="en-US" i="1" smtClean="0"/>
              <a:t>n</a:t>
            </a:r>
            <a:r>
              <a:rPr lang="en-US" altLang="en-US" baseline="30000" smtClean="0"/>
              <a:t>2</a:t>
            </a:r>
            <a:r>
              <a:rPr lang="en-US" altLang="en-US" smtClean="0"/>
              <a:t>, </a:t>
            </a:r>
            <a:r>
              <a:rPr lang="fr-CA" altLang="en-US" smtClean="0"/>
              <a:t>si n=nombre de sommets)</a:t>
            </a:r>
          </a:p>
          <a:p>
            <a:r>
              <a:rPr lang="fr-CA" altLang="en-US" smtClean="0"/>
              <a:t>Plus difficile dans le cas de plusieurs ressources par type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fr-CA"/>
              <a:t>Module 6</a:t>
            </a:r>
          </a:p>
        </p:txBody>
      </p:sp>
      <p:sp>
        <p:nvSpPr>
          <p:cNvPr id="8" name="Slide Number Placeholder 5"/>
          <p:cNvSpPr>
            <a:spLocks noGrp="1"/>
          </p:cNvSpPr>
          <p:nvPr>
            <p:ph type="sldNum" sz="quarter" idx="12"/>
          </p:nvPr>
        </p:nvSpPr>
        <p:spPr/>
        <p:txBody>
          <a:bodyPr/>
          <a:lstStyle/>
          <a:p>
            <a:pPr>
              <a:defRPr/>
            </a:pPr>
            <a:fld id="{90DE267B-C09D-48A1-B55F-F924AC817A40}" type="slidenum">
              <a:rPr lang="fr-CA"/>
              <a:pPr>
                <a:defRPr/>
              </a:pPr>
              <a:t>4</a:t>
            </a:fld>
            <a:endParaRPr lang="fr-CA"/>
          </a:p>
        </p:txBody>
      </p:sp>
      <p:sp>
        <p:nvSpPr>
          <p:cNvPr id="8194" name="Rectangle 2"/>
          <p:cNvSpPr>
            <a:spLocks noGrp="1" noChangeArrowheads="1"/>
          </p:cNvSpPr>
          <p:nvPr>
            <p:ph type="title"/>
          </p:nvPr>
        </p:nvSpPr>
        <p:spPr/>
        <p:txBody>
          <a:bodyPr/>
          <a:lstStyle/>
          <a:p>
            <a:pPr>
              <a:defRPr/>
            </a:pPr>
            <a:r>
              <a:rPr lang="fr-CA" smtClean="0"/>
              <a:t>Exemple 2</a:t>
            </a:r>
          </a:p>
        </p:txBody>
      </p:sp>
      <p:sp>
        <p:nvSpPr>
          <p:cNvPr id="7173" name="Rectangle 3"/>
          <p:cNvSpPr>
            <a:spLocks noGrp="1" noChangeArrowheads="1"/>
          </p:cNvSpPr>
          <p:nvPr>
            <p:ph type="body" idx="1"/>
          </p:nvPr>
        </p:nvSpPr>
        <p:spPr/>
        <p:txBody>
          <a:bodyPr/>
          <a:lstStyle/>
          <a:p>
            <a:r>
              <a:rPr lang="fr-CA" altLang="en-US" sz="2400" smtClean="0"/>
              <a:t>Sémaphores</a:t>
            </a:r>
          </a:p>
          <a:p>
            <a:pPr lvl="4" algn="ctr">
              <a:buFontTx/>
              <a:buNone/>
            </a:pPr>
            <a:r>
              <a:rPr lang="en-US" altLang="en-US" sz="2400" smtClean="0"/>
              <a:t>P</a:t>
            </a:r>
            <a:r>
              <a:rPr lang="en-US" altLang="en-US" sz="2400" baseline="-25000" smtClean="0"/>
              <a:t>0</a:t>
            </a:r>
            <a:r>
              <a:rPr lang="en-US" altLang="en-US" sz="2400" smtClean="0"/>
              <a:t>		   P</a:t>
            </a:r>
            <a:r>
              <a:rPr lang="en-US" altLang="en-US" sz="2400" baseline="-25000" smtClean="0"/>
              <a:t>1</a:t>
            </a:r>
            <a:endParaRPr lang="en-US" altLang="en-US" sz="2400" smtClean="0"/>
          </a:p>
          <a:p>
            <a:pPr lvl="4" algn="ctr">
              <a:buFontTx/>
              <a:buNone/>
            </a:pPr>
            <a:r>
              <a:rPr lang="en-US" altLang="en-US" sz="2400" i="1" smtClean="0"/>
              <a:t>wait (A);		wait(B)</a:t>
            </a:r>
          </a:p>
          <a:p>
            <a:pPr lvl="4" algn="ctr">
              <a:buFontTx/>
              <a:buNone/>
            </a:pPr>
            <a:r>
              <a:rPr lang="en-US" altLang="en-US" sz="2400" i="1" smtClean="0"/>
              <a:t>wait (B);		wait(A)</a:t>
            </a:r>
          </a:p>
          <a:p>
            <a:endParaRPr lang="fr-CA" altLang="en-US" sz="3200" smtClean="0"/>
          </a:p>
          <a:p>
            <a:r>
              <a:rPr lang="fr-CA" altLang="en-US" sz="2400" smtClean="0"/>
              <a:t>Scénario d’</a:t>
            </a:r>
            <a:r>
              <a:rPr lang="fr-CA" altLang="en-US" sz="2400" smtClean="0">
                <a:solidFill>
                  <a:schemeClr val="hlink"/>
                </a:solidFill>
              </a:rPr>
              <a:t>interblocage</a:t>
            </a:r>
            <a:r>
              <a:rPr lang="fr-CA" altLang="en-US" sz="2400" smtClean="0"/>
              <a:t>:</a:t>
            </a:r>
          </a:p>
          <a:p>
            <a:pPr lvl="1"/>
            <a:r>
              <a:rPr lang="fr-CA" altLang="en-US" sz="2200" smtClean="0"/>
              <a:t>initialisation de A et B à 1</a:t>
            </a:r>
          </a:p>
          <a:p>
            <a:pPr lvl="1"/>
            <a:r>
              <a:rPr lang="fr-CA" altLang="en-US" sz="2200" smtClean="0"/>
              <a:t>P0 exécute wait(A), A=0</a:t>
            </a:r>
          </a:p>
          <a:p>
            <a:pPr lvl="1"/>
            <a:r>
              <a:rPr lang="fr-CA" altLang="en-US" sz="2200" smtClean="0"/>
              <a:t>P1 exécute wait(B), B=0</a:t>
            </a:r>
          </a:p>
          <a:p>
            <a:pPr lvl="1"/>
            <a:r>
              <a:rPr lang="fr-CA" altLang="en-US" sz="2200" smtClean="0"/>
              <a:t>P0 et P1 ne peuvent pas aller plus loin</a:t>
            </a:r>
          </a:p>
          <a:p>
            <a:pPr lvl="2"/>
            <a:r>
              <a:rPr lang="fr-CA" altLang="en-US" sz="2000" smtClean="0"/>
              <a:t>Qu’arrive au lieu si P0 exécute entièrement avant P1?</a:t>
            </a:r>
          </a:p>
        </p:txBody>
      </p:sp>
      <p:sp>
        <p:nvSpPr>
          <p:cNvPr id="7174" name="Text Box 4"/>
          <p:cNvSpPr txBox="1">
            <a:spLocks noChangeArrowheads="1"/>
          </p:cNvSpPr>
          <p:nvPr/>
        </p:nvSpPr>
        <p:spPr bwMode="auto">
          <a:xfrm>
            <a:off x="609600" y="1981200"/>
            <a:ext cx="62484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fr-CA" altLang="en-US"/>
          </a:p>
          <a:p>
            <a:pPr>
              <a:spcBef>
                <a:spcPct val="50000"/>
              </a:spcBef>
            </a:pPr>
            <a:endParaRPr lang="fr-CA" altLang="en-US"/>
          </a:p>
          <a:p>
            <a:pPr>
              <a:spcBef>
                <a:spcPct val="50000"/>
              </a:spcBef>
            </a:pPr>
            <a:endParaRPr lang="fr-CA" altLang="en-US"/>
          </a:p>
          <a:p>
            <a:pPr>
              <a:spcBef>
                <a:spcPct val="50000"/>
              </a:spcBef>
            </a:pPr>
            <a:endParaRPr lang="fr-CA" altLang="en-US"/>
          </a:p>
          <a:p>
            <a:pPr lvl="2">
              <a:spcBef>
                <a:spcPct val="50000"/>
              </a:spcBef>
            </a:pPr>
            <a:endParaRPr lang="fr-CA" altLang="en-US"/>
          </a:p>
        </p:txBody>
      </p:sp>
      <p:sp>
        <p:nvSpPr>
          <p:cNvPr id="7175" name="Line 6"/>
          <p:cNvSpPr>
            <a:spLocks noChangeShapeType="1"/>
          </p:cNvSpPr>
          <p:nvPr/>
        </p:nvSpPr>
        <p:spPr bwMode="auto">
          <a:xfrm>
            <a:off x="5257800" y="2438400"/>
            <a:ext cx="1219200" cy="533400"/>
          </a:xfrm>
          <a:prstGeom prst="line">
            <a:avLst/>
          </a:prstGeom>
          <a:noFill/>
          <a:ln w="38100" cap="sq">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7176" name="Line 7"/>
          <p:cNvSpPr>
            <a:spLocks noChangeShapeType="1"/>
          </p:cNvSpPr>
          <p:nvPr/>
        </p:nvSpPr>
        <p:spPr bwMode="auto">
          <a:xfrm flipV="1">
            <a:off x="5334000" y="2438400"/>
            <a:ext cx="1143000" cy="533400"/>
          </a:xfrm>
          <a:prstGeom prst="line">
            <a:avLst/>
          </a:prstGeom>
          <a:noFill/>
          <a:ln w="38100" cap="sq">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CA"/>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fr-CA"/>
              <a:t>Module 6</a:t>
            </a:r>
          </a:p>
        </p:txBody>
      </p:sp>
      <p:sp>
        <p:nvSpPr>
          <p:cNvPr id="5" name="Slide Number Placeholder 4"/>
          <p:cNvSpPr>
            <a:spLocks noGrp="1"/>
          </p:cNvSpPr>
          <p:nvPr>
            <p:ph type="sldNum" sz="quarter" idx="12"/>
          </p:nvPr>
        </p:nvSpPr>
        <p:spPr/>
        <p:txBody>
          <a:bodyPr/>
          <a:lstStyle/>
          <a:p>
            <a:pPr>
              <a:defRPr/>
            </a:pPr>
            <a:fld id="{A3619646-6F6A-43C6-9A26-60A7E39162A5}" type="slidenum">
              <a:rPr lang="fr-CA"/>
              <a:pPr>
                <a:defRPr/>
              </a:pPr>
              <a:t>40</a:t>
            </a:fld>
            <a:endParaRPr lang="fr-CA"/>
          </a:p>
        </p:txBody>
      </p:sp>
      <p:sp>
        <p:nvSpPr>
          <p:cNvPr id="35842" name="Rectangle 2"/>
          <p:cNvSpPr>
            <a:spLocks noGrp="1" noChangeArrowheads="1"/>
          </p:cNvSpPr>
          <p:nvPr>
            <p:ph type="title"/>
          </p:nvPr>
        </p:nvSpPr>
        <p:spPr/>
        <p:txBody>
          <a:bodyPr/>
          <a:lstStyle/>
          <a:p>
            <a:pPr>
              <a:defRPr/>
            </a:pPr>
            <a:r>
              <a:rPr lang="fr-CA" sz="2800" smtClean="0"/>
              <a:t>Graphe allocation ressources et graphe d ’attente</a:t>
            </a:r>
            <a:br>
              <a:rPr lang="fr-CA" sz="2800" smtClean="0"/>
            </a:br>
            <a:r>
              <a:rPr lang="fr-CA" sz="2000" smtClean="0"/>
              <a:t>(cas d’1 ressource par type)</a:t>
            </a:r>
            <a:endParaRPr lang="fr-CA" sz="2400" smtClean="0"/>
          </a:p>
        </p:txBody>
      </p:sp>
      <p:pic>
        <p:nvPicPr>
          <p:cNvPr id="43013" name="Picture 3"/>
          <p:cNvPicPr>
            <a:picLocks noChangeAspect="1" noChangeArrowheads="1"/>
          </p:cNvPicPr>
          <p:nvPr/>
        </p:nvPicPr>
        <p:blipFill>
          <a:blip r:embed="rId2">
            <a:extLst>
              <a:ext uri="{28A0092B-C50C-407E-A947-70E740481C1C}">
                <a14:useLocalDpi xmlns:a14="http://schemas.microsoft.com/office/drawing/2010/main" val="0"/>
              </a:ext>
            </a:extLst>
          </a:blip>
          <a:srcRect l="592" t="9808" r="458" b="9842"/>
          <a:stretch>
            <a:fillRect/>
          </a:stretch>
        </p:blipFill>
        <p:spPr bwMode="auto">
          <a:xfrm>
            <a:off x="1905000" y="1600200"/>
            <a:ext cx="5826125"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41089EE7-6352-4343-A46C-84D28A6610BB}" type="slidenum">
              <a:rPr lang="fr-CA"/>
              <a:pPr>
                <a:defRPr/>
              </a:pPr>
              <a:t>41</a:t>
            </a:fld>
            <a:endParaRPr lang="fr-CA"/>
          </a:p>
        </p:txBody>
      </p:sp>
      <p:sp>
        <p:nvSpPr>
          <p:cNvPr id="68610" name="Rectangle 2"/>
          <p:cNvSpPr>
            <a:spLocks noGrp="1" noChangeArrowheads="1"/>
          </p:cNvSpPr>
          <p:nvPr>
            <p:ph type="title"/>
          </p:nvPr>
        </p:nvSpPr>
        <p:spPr>
          <a:xfrm>
            <a:off x="990600" y="152400"/>
            <a:ext cx="7885113" cy="685800"/>
          </a:xfrm>
        </p:spPr>
        <p:txBody>
          <a:bodyPr/>
          <a:lstStyle/>
          <a:p>
            <a:pPr>
              <a:defRPr/>
            </a:pPr>
            <a:r>
              <a:rPr lang="fr-CA" smtClean="0"/>
              <a:t>Un algorithme de détection d’impasse</a:t>
            </a:r>
          </a:p>
        </p:txBody>
      </p:sp>
      <p:sp>
        <p:nvSpPr>
          <p:cNvPr id="44037" name="Rectangle 3"/>
          <p:cNvSpPr>
            <a:spLocks noGrp="1" noChangeArrowheads="1"/>
          </p:cNvSpPr>
          <p:nvPr>
            <p:ph type="body" idx="1"/>
          </p:nvPr>
        </p:nvSpPr>
        <p:spPr>
          <a:xfrm>
            <a:off x="381000" y="990600"/>
            <a:ext cx="8610600" cy="5562600"/>
          </a:xfrm>
        </p:spPr>
        <p:txBody>
          <a:bodyPr/>
          <a:lstStyle/>
          <a:p>
            <a:pPr>
              <a:lnSpc>
                <a:spcPct val="90000"/>
              </a:lnSpc>
            </a:pPr>
            <a:r>
              <a:rPr lang="fr-CA" altLang="en-US" sz="2500" smtClean="0"/>
              <a:t>Utilisez les matrices et vecteurs précédents pour l’allocation des ressources</a:t>
            </a:r>
          </a:p>
          <a:p>
            <a:pPr>
              <a:lnSpc>
                <a:spcPct val="90000"/>
              </a:lnSpc>
            </a:pPr>
            <a:r>
              <a:rPr lang="fr-CA" altLang="en-US" sz="2500" smtClean="0"/>
              <a:t>Marquer chaque processus non impliqué dans une impasse. Initialement tous les processus sont sans marque (possiblement impliqués). Alors effectuer:</a:t>
            </a:r>
          </a:p>
          <a:p>
            <a:pPr lvl="1">
              <a:lnSpc>
                <a:spcPct val="90000"/>
              </a:lnSpc>
            </a:pPr>
            <a:r>
              <a:rPr lang="fr-CA" altLang="en-US" sz="2400" smtClean="0"/>
              <a:t>Marquer chaque processus j pour lequel: A(j,i) = 0 pour tout i. (puisqu’ils ne peuvent pas être impliqués)</a:t>
            </a:r>
          </a:p>
          <a:p>
            <a:pPr lvl="1">
              <a:lnSpc>
                <a:spcPct val="90000"/>
              </a:lnSpc>
            </a:pPr>
            <a:r>
              <a:rPr lang="fr-CA" altLang="en-US" sz="2400" smtClean="0"/>
              <a:t>Initialiser le vecteur de travail: W(i) = V(i) pour tout i</a:t>
            </a:r>
          </a:p>
          <a:p>
            <a:pPr lvl="1">
              <a:lnSpc>
                <a:spcPct val="90000"/>
              </a:lnSpc>
            </a:pPr>
            <a:r>
              <a:rPr lang="fr-CA" altLang="en-US" sz="2400" smtClean="0"/>
              <a:t>REPEAT: Choisir un processus j non marqué tel que  Q(j,i) &lt;= W(i) pour tout i. Arrêter si un tel j n’existe pas. </a:t>
            </a:r>
          </a:p>
          <a:p>
            <a:pPr lvl="1">
              <a:lnSpc>
                <a:spcPct val="90000"/>
              </a:lnSpc>
            </a:pPr>
            <a:r>
              <a:rPr lang="fr-CA" altLang="en-US" sz="2400" smtClean="0"/>
              <a:t>Si un tel j existe: marquer le processus j et faire W(i) = W(i) +  A(j,i) pour tout i. Goto REPEAT</a:t>
            </a:r>
          </a:p>
          <a:p>
            <a:pPr lvl="1">
              <a:lnSpc>
                <a:spcPct val="90000"/>
              </a:lnSpc>
            </a:pPr>
            <a:r>
              <a:rPr lang="fr-CA" altLang="en-US" sz="2400" smtClean="0"/>
              <a:t>À la fin: chaque processus non marqué est impliqué dans une impasse</a:t>
            </a:r>
            <a:endParaRPr lang="fr-CA" altLang="en-US"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94FA252D-867D-4C7A-9C95-A8146578AAEE}" type="slidenum">
              <a:rPr lang="fr-CA"/>
              <a:pPr>
                <a:defRPr/>
              </a:pPr>
              <a:t>42</a:t>
            </a:fld>
            <a:endParaRPr lang="fr-CA"/>
          </a:p>
        </p:txBody>
      </p:sp>
      <p:sp>
        <p:nvSpPr>
          <p:cNvPr id="69634" name="Rectangle 2"/>
          <p:cNvSpPr>
            <a:spLocks noGrp="1" noChangeArrowheads="1"/>
          </p:cNvSpPr>
          <p:nvPr>
            <p:ph type="title"/>
          </p:nvPr>
        </p:nvSpPr>
        <p:spPr>
          <a:xfrm>
            <a:off x="990600" y="228600"/>
            <a:ext cx="7885113" cy="762000"/>
          </a:xfrm>
        </p:spPr>
        <p:txBody>
          <a:bodyPr/>
          <a:lstStyle/>
          <a:p>
            <a:pPr>
              <a:defRPr/>
            </a:pPr>
            <a:r>
              <a:rPr lang="fr-CA" smtClean="0"/>
              <a:t>Détection d’impasse: commentaires</a:t>
            </a:r>
          </a:p>
        </p:txBody>
      </p:sp>
      <p:sp>
        <p:nvSpPr>
          <p:cNvPr id="45061" name="Rectangle 3"/>
          <p:cNvSpPr>
            <a:spLocks noGrp="1" noChangeArrowheads="1"/>
          </p:cNvSpPr>
          <p:nvPr>
            <p:ph type="body" idx="1"/>
          </p:nvPr>
        </p:nvSpPr>
        <p:spPr>
          <a:xfrm>
            <a:off x="914400" y="1219200"/>
            <a:ext cx="7886700" cy="4876800"/>
          </a:xfrm>
        </p:spPr>
        <p:txBody>
          <a:bodyPr/>
          <a:lstStyle/>
          <a:p>
            <a:r>
              <a:rPr lang="fr-CA" altLang="en-US" sz="2600" smtClean="0"/>
              <a:t>Processus j n’est pas impliqué dans une impasse lorsque Q(j,i) &lt;= W(i) pour tout i.</a:t>
            </a:r>
          </a:p>
          <a:p>
            <a:r>
              <a:rPr lang="fr-CA" altLang="en-US" sz="2600" smtClean="0"/>
              <a:t>Nous sommes alors optimistes et assumons que le processus j ne demandera pas plus de ressources pour terminer sa tâche</a:t>
            </a:r>
          </a:p>
          <a:p>
            <a:r>
              <a:rPr lang="fr-CA" altLang="en-US" sz="2600" smtClean="0"/>
              <a:t>Il libérera alors toutes ses ressources. Alors: W(i) = W(i) + A(j,i) pour tout i</a:t>
            </a:r>
          </a:p>
          <a:p>
            <a:r>
              <a:rPr lang="fr-CA" altLang="en-US" sz="2600" smtClean="0"/>
              <a:t>Si cette supposition est incorrecte, l’impasse pourrait survenir plus tard</a:t>
            </a:r>
          </a:p>
          <a:p>
            <a:r>
              <a:rPr lang="fr-CA" altLang="en-US" sz="2600" smtClean="0"/>
              <a:t>Cette impasse sera détectée la prochaine fois que l’algorithme de détection sera invoqué</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p:txBody>
          <a:bodyPr/>
          <a:lstStyle/>
          <a:p>
            <a:pPr>
              <a:defRPr/>
            </a:pPr>
            <a:r>
              <a:rPr lang="fr-CA"/>
              <a:t>Module 6</a:t>
            </a:r>
          </a:p>
        </p:txBody>
      </p:sp>
      <p:sp>
        <p:nvSpPr>
          <p:cNvPr id="13" name="Slide Number Placeholder 5"/>
          <p:cNvSpPr>
            <a:spLocks noGrp="1"/>
          </p:cNvSpPr>
          <p:nvPr>
            <p:ph type="sldNum" sz="quarter" idx="12"/>
          </p:nvPr>
        </p:nvSpPr>
        <p:spPr/>
        <p:txBody>
          <a:bodyPr/>
          <a:lstStyle/>
          <a:p>
            <a:pPr>
              <a:defRPr/>
            </a:pPr>
            <a:fld id="{C303F3D6-55F0-4B69-BCED-8C0371649134}" type="slidenum">
              <a:rPr lang="fr-CA"/>
              <a:pPr>
                <a:defRPr/>
              </a:pPr>
              <a:t>43</a:t>
            </a:fld>
            <a:endParaRPr lang="fr-CA"/>
          </a:p>
        </p:txBody>
      </p:sp>
      <p:sp>
        <p:nvSpPr>
          <p:cNvPr id="70658" name="Rectangle 2"/>
          <p:cNvSpPr>
            <a:spLocks noGrp="1" noChangeArrowheads="1"/>
          </p:cNvSpPr>
          <p:nvPr>
            <p:ph type="title"/>
          </p:nvPr>
        </p:nvSpPr>
        <p:spPr>
          <a:xfrm>
            <a:off x="1066800" y="228600"/>
            <a:ext cx="7885113" cy="588963"/>
          </a:xfrm>
        </p:spPr>
        <p:txBody>
          <a:bodyPr/>
          <a:lstStyle/>
          <a:p>
            <a:pPr>
              <a:defRPr/>
            </a:pPr>
            <a:r>
              <a:rPr lang="fr-CA" smtClean="0"/>
              <a:t>Détection d’impasse: exemple</a:t>
            </a:r>
          </a:p>
        </p:txBody>
      </p:sp>
      <p:sp>
        <p:nvSpPr>
          <p:cNvPr id="46085" name="Rectangle 3"/>
          <p:cNvSpPr>
            <a:spLocks noGrp="1" noChangeArrowheads="1"/>
          </p:cNvSpPr>
          <p:nvPr>
            <p:ph type="body" idx="1"/>
          </p:nvPr>
        </p:nvSpPr>
        <p:spPr>
          <a:xfrm>
            <a:off x="990600" y="3429000"/>
            <a:ext cx="7962900" cy="3124200"/>
          </a:xfrm>
        </p:spPr>
        <p:txBody>
          <a:bodyPr/>
          <a:lstStyle/>
          <a:p>
            <a:r>
              <a:rPr lang="fr-CA" altLang="en-US" sz="2600" smtClean="0"/>
              <a:t>Marquer P4 car il n’a pas de ressources alloués</a:t>
            </a:r>
          </a:p>
          <a:p>
            <a:r>
              <a:rPr lang="fr-CA" altLang="en-US" sz="2600" smtClean="0"/>
              <a:t>Faire W = (0,0,0,0,1)</a:t>
            </a:r>
          </a:p>
          <a:p>
            <a:r>
              <a:rPr lang="fr-CA" altLang="en-US" sz="2600" smtClean="0"/>
              <a:t>La requête de P3 &lt;= W. Alors marquer P3 et faire W = W + (0,0,0,1,0) = (0,0,0,1,1)</a:t>
            </a:r>
          </a:p>
          <a:p>
            <a:r>
              <a:rPr lang="fr-CA" altLang="en-US" sz="2600" smtClean="0"/>
              <a:t>L’algorithme termine. P1 et P2 sont impliqués dans une impasse</a:t>
            </a:r>
            <a:endParaRPr lang="fr-CA" altLang="en-US" smtClean="0"/>
          </a:p>
        </p:txBody>
      </p:sp>
      <p:sp>
        <p:nvSpPr>
          <p:cNvPr id="46086" name="Rectangle 4"/>
          <p:cNvSpPr>
            <a:spLocks noChangeArrowheads="1"/>
          </p:cNvSpPr>
          <p:nvPr/>
        </p:nvSpPr>
        <p:spPr bwMode="auto">
          <a:xfrm>
            <a:off x="1600200" y="1447800"/>
            <a:ext cx="2247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  R4  R5</a:t>
            </a:r>
          </a:p>
        </p:txBody>
      </p:sp>
      <p:sp>
        <p:nvSpPr>
          <p:cNvPr id="46087" name="Rectangle 5"/>
          <p:cNvSpPr>
            <a:spLocks noChangeArrowheads="1"/>
          </p:cNvSpPr>
          <p:nvPr/>
        </p:nvSpPr>
        <p:spPr bwMode="auto">
          <a:xfrm>
            <a:off x="914400" y="1905000"/>
            <a:ext cx="4667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P1</a:t>
            </a:r>
          </a:p>
          <a:p>
            <a:pPr algn="ctr"/>
            <a:r>
              <a:rPr lang="en-US" altLang="en-US" sz="2000" b="1"/>
              <a:t>P2</a:t>
            </a:r>
          </a:p>
          <a:p>
            <a:pPr algn="ctr"/>
            <a:r>
              <a:rPr lang="en-US" altLang="en-US" sz="2000" b="1"/>
              <a:t>P3</a:t>
            </a:r>
          </a:p>
          <a:p>
            <a:pPr algn="ctr"/>
            <a:r>
              <a:rPr lang="en-US" altLang="en-US" sz="2000" b="1"/>
              <a:t>P4</a:t>
            </a:r>
          </a:p>
        </p:txBody>
      </p:sp>
      <p:sp>
        <p:nvSpPr>
          <p:cNvPr id="46088" name="Rectangle 6"/>
          <p:cNvSpPr>
            <a:spLocks noChangeArrowheads="1"/>
          </p:cNvSpPr>
          <p:nvPr/>
        </p:nvSpPr>
        <p:spPr bwMode="auto">
          <a:xfrm>
            <a:off x="1143000" y="990600"/>
            <a:ext cx="7848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Request                            Allocated                        Available	</a:t>
            </a:r>
          </a:p>
        </p:txBody>
      </p:sp>
      <p:sp>
        <p:nvSpPr>
          <p:cNvPr id="46089" name="Rectangle 7"/>
          <p:cNvSpPr>
            <a:spLocks noChangeArrowheads="1"/>
          </p:cNvSpPr>
          <p:nvPr/>
        </p:nvSpPr>
        <p:spPr bwMode="auto">
          <a:xfrm>
            <a:off x="4191000" y="1447800"/>
            <a:ext cx="2247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  R4  R5</a:t>
            </a:r>
          </a:p>
        </p:txBody>
      </p:sp>
      <p:sp>
        <p:nvSpPr>
          <p:cNvPr id="46090" name="Rectangle 8"/>
          <p:cNvSpPr>
            <a:spLocks noChangeArrowheads="1"/>
          </p:cNvSpPr>
          <p:nvPr/>
        </p:nvSpPr>
        <p:spPr bwMode="auto">
          <a:xfrm>
            <a:off x="6705600" y="1447800"/>
            <a:ext cx="2247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R1  R2  R3  R4  R5</a:t>
            </a:r>
          </a:p>
        </p:txBody>
      </p:sp>
      <p:sp>
        <p:nvSpPr>
          <p:cNvPr id="46091" name="Text Box 9"/>
          <p:cNvSpPr txBox="1">
            <a:spLocks noChangeArrowheads="1"/>
          </p:cNvSpPr>
          <p:nvPr/>
        </p:nvSpPr>
        <p:spPr bwMode="auto">
          <a:xfrm>
            <a:off x="1600200" y="1905000"/>
            <a:ext cx="22098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0     1     0     0     1</a:t>
            </a:r>
          </a:p>
          <a:p>
            <a:pPr algn="ctr"/>
            <a:r>
              <a:rPr lang="en-US" altLang="en-US" sz="2000" b="1"/>
              <a:t>0     0     1     0     1</a:t>
            </a:r>
          </a:p>
          <a:p>
            <a:pPr algn="ctr"/>
            <a:r>
              <a:rPr lang="en-US" altLang="en-US" sz="2000" b="1"/>
              <a:t>0     0     0     0     1</a:t>
            </a:r>
          </a:p>
          <a:p>
            <a:pPr algn="ctr"/>
            <a:r>
              <a:rPr lang="en-US" altLang="en-US" sz="2000" b="1"/>
              <a:t>1     0     1     0     1</a:t>
            </a:r>
          </a:p>
        </p:txBody>
      </p:sp>
      <p:sp>
        <p:nvSpPr>
          <p:cNvPr id="46092" name="Text Box 10"/>
          <p:cNvSpPr txBox="1">
            <a:spLocks noChangeArrowheads="1"/>
          </p:cNvSpPr>
          <p:nvPr/>
        </p:nvSpPr>
        <p:spPr bwMode="auto">
          <a:xfrm>
            <a:off x="4267200" y="1905000"/>
            <a:ext cx="2089150"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1     0     1     1     0</a:t>
            </a:r>
          </a:p>
          <a:p>
            <a:pPr algn="ctr"/>
            <a:r>
              <a:rPr lang="en-US" altLang="en-US" sz="2000" b="1"/>
              <a:t>1     1     0     0     0</a:t>
            </a:r>
          </a:p>
          <a:p>
            <a:pPr algn="ctr"/>
            <a:r>
              <a:rPr lang="en-US" altLang="en-US" sz="2000" b="1"/>
              <a:t>0     0     0     1     0</a:t>
            </a:r>
          </a:p>
          <a:p>
            <a:pPr algn="ctr"/>
            <a:r>
              <a:rPr lang="en-US" altLang="en-US" sz="2000" b="1"/>
              <a:t>0     0     0     0     0</a:t>
            </a:r>
          </a:p>
          <a:p>
            <a:pPr algn="ctr"/>
            <a:endParaRPr lang="en-US" altLang="en-US" sz="1200" b="1"/>
          </a:p>
        </p:txBody>
      </p:sp>
      <p:sp>
        <p:nvSpPr>
          <p:cNvPr id="46093" name="Text Box 11"/>
          <p:cNvSpPr txBox="1">
            <a:spLocks noChangeArrowheads="1"/>
          </p:cNvSpPr>
          <p:nvPr/>
        </p:nvSpPr>
        <p:spPr bwMode="auto">
          <a:xfrm>
            <a:off x="6781800" y="1905000"/>
            <a:ext cx="2089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0     0     0     0     1</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7D4B2528-1922-42C0-AC74-8BDF9D36549C}" type="slidenum">
              <a:rPr lang="fr-CA"/>
              <a:pPr>
                <a:defRPr/>
              </a:pPr>
              <a:t>44</a:t>
            </a:fld>
            <a:endParaRPr lang="fr-CA"/>
          </a:p>
        </p:txBody>
      </p:sp>
      <p:sp>
        <p:nvSpPr>
          <p:cNvPr id="38914" name="Rectangle 2"/>
          <p:cNvSpPr>
            <a:spLocks noGrp="1" noChangeArrowheads="1"/>
          </p:cNvSpPr>
          <p:nvPr>
            <p:ph type="title"/>
          </p:nvPr>
        </p:nvSpPr>
        <p:spPr/>
        <p:txBody>
          <a:bodyPr/>
          <a:lstStyle/>
          <a:p>
            <a:pPr>
              <a:defRPr/>
            </a:pPr>
            <a:r>
              <a:rPr lang="fr-CA" smtClean="0"/>
              <a:t>Récupérer d’interblocages</a:t>
            </a:r>
          </a:p>
        </p:txBody>
      </p:sp>
      <p:sp>
        <p:nvSpPr>
          <p:cNvPr id="47109" name="Rectangle 3"/>
          <p:cNvSpPr>
            <a:spLocks noGrp="1" noChangeArrowheads="1"/>
          </p:cNvSpPr>
          <p:nvPr>
            <p:ph type="body" idx="1"/>
          </p:nvPr>
        </p:nvSpPr>
        <p:spPr/>
        <p:txBody>
          <a:bodyPr/>
          <a:lstStyle/>
          <a:p>
            <a:r>
              <a:rPr lang="fr-CA" altLang="en-US" smtClean="0"/>
              <a:t>Terminer </a:t>
            </a:r>
            <a:r>
              <a:rPr lang="fr-CA" altLang="en-US" smtClean="0">
                <a:solidFill>
                  <a:srgbClr val="FF3300"/>
                </a:solidFill>
              </a:rPr>
              <a:t>tous les processus</a:t>
            </a:r>
            <a:r>
              <a:rPr lang="fr-CA" altLang="en-US" smtClean="0"/>
              <a:t> dans l’interblocage</a:t>
            </a:r>
          </a:p>
          <a:p>
            <a:r>
              <a:rPr lang="fr-CA" altLang="en-US" smtClean="0"/>
              <a:t>Terminer </a:t>
            </a:r>
            <a:r>
              <a:rPr lang="fr-CA" altLang="en-US" smtClean="0">
                <a:solidFill>
                  <a:srgbClr val="FF3300"/>
                </a:solidFill>
              </a:rPr>
              <a:t>un processus à la fois</a:t>
            </a:r>
            <a:r>
              <a:rPr lang="fr-CA" altLang="en-US" smtClean="0"/>
              <a:t>, espérant d ’éliminer le cycle d ’interblocages</a:t>
            </a:r>
          </a:p>
          <a:p>
            <a:r>
              <a:rPr lang="fr-CA" altLang="en-US" smtClean="0"/>
              <a:t>Dans quel ordre: différents critères:</a:t>
            </a:r>
          </a:p>
          <a:p>
            <a:pPr lvl="1"/>
            <a:r>
              <a:rPr lang="fr-CA" altLang="en-US" smtClean="0"/>
              <a:t>priorité</a:t>
            </a:r>
          </a:p>
          <a:p>
            <a:pPr lvl="1"/>
            <a:r>
              <a:rPr lang="fr-CA" altLang="en-US" smtClean="0"/>
              <a:t>besoin de ressources: passé, futur</a:t>
            </a:r>
          </a:p>
          <a:p>
            <a:pPr lvl="1"/>
            <a:r>
              <a:rPr lang="fr-CA" altLang="en-US" smtClean="0"/>
              <a:t>combien de temps il a exécuté, de combien de temps il a encore besoin</a:t>
            </a:r>
          </a:p>
          <a:p>
            <a:pPr lvl="1"/>
            <a:r>
              <a:rPr lang="fr-CA" altLang="en-US" smtClean="0"/>
              <a:t>etc.</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D5ED2591-F619-4017-8FC4-8BA888DDE914}" type="slidenum">
              <a:rPr lang="fr-CA"/>
              <a:pPr>
                <a:defRPr/>
              </a:pPr>
              <a:t>45</a:t>
            </a:fld>
            <a:endParaRPr lang="fr-CA"/>
          </a:p>
        </p:txBody>
      </p:sp>
      <p:sp>
        <p:nvSpPr>
          <p:cNvPr id="39938" name="Rectangle 2"/>
          <p:cNvSpPr>
            <a:spLocks noGrp="1" noChangeArrowheads="1"/>
          </p:cNvSpPr>
          <p:nvPr>
            <p:ph type="title"/>
          </p:nvPr>
        </p:nvSpPr>
        <p:spPr/>
        <p:txBody>
          <a:bodyPr/>
          <a:lstStyle/>
          <a:p>
            <a:pPr>
              <a:defRPr/>
            </a:pPr>
            <a:r>
              <a:rPr lang="fr-CA" smtClean="0"/>
              <a:t>Récupération: préemption de ressources </a:t>
            </a:r>
          </a:p>
        </p:txBody>
      </p:sp>
      <p:sp>
        <p:nvSpPr>
          <p:cNvPr id="48133" name="Rectangle 3"/>
          <p:cNvSpPr>
            <a:spLocks noGrp="1" noChangeArrowheads="1"/>
          </p:cNvSpPr>
          <p:nvPr>
            <p:ph type="body" idx="1"/>
          </p:nvPr>
        </p:nvSpPr>
        <p:spPr/>
        <p:txBody>
          <a:bodyPr/>
          <a:lstStyle/>
          <a:p>
            <a:r>
              <a:rPr lang="fr-CA" altLang="en-US" smtClean="0"/>
              <a:t>Minimiser le coût de sélectionner la victime</a:t>
            </a:r>
          </a:p>
          <a:p>
            <a:r>
              <a:rPr lang="fr-CA" altLang="en-US" smtClean="0"/>
              <a:t>Rollback: retourner à un état sûr</a:t>
            </a:r>
          </a:p>
          <a:p>
            <a:pPr lvl="1"/>
            <a:r>
              <a:rPr lang="fr-CA" altLang="en-US" smtClean="0"/>
              <a:t>besoin d`établir régulièrement et garder des ‘points de reprise’ sortes de photos de l ’état courant du processus </a:t>
            </a:r>
          </a:p>
          <a:p>
            <a:r>
              <a:rPr lang="fr-CA" altLang="en-US" smtClean="0"/>
              <a:t>Famine possible si un processus est toujours sélectionné</a:t>
            </a:r>
          </a:p>
          <a:p>
            <a:endParaRPr lang="fr-CA" alt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575FCD2A-C2AB-4EBB-9240-BAD9AE3E5C5F}" type="slidenum">
              <a:rPr lang="fr-CA"/>
              <a:pPr>
                <a:defRPr/>
              </a:pPr>
              <a:t>46</a:t>
            </a:fld>
            <a:endParaRPr lang="fr-CA"/>
          </a:p>
        </p:txBody>
      </p:sp>
      <p:sp>
        <p:nvSpPr>
          <p:cNvPr id="40962" name="Rectangle 2"/>
          <p:cNvSpPr>
            <a:spLocks noGrp="1" noChangeArrowheads="1"/>
          </p:cNvSpPr>
          <p:nvPr>
            <p:ph type="title"/>
          </p:nvPr>
        </p:nvSpPr>
        <p:spPr/>
        <p:txBody>
          <a:bodyPr/>
          <a:lstStyle/>
          <a:p>
            <a:pPr>
              <a:defRPr/>
            </a:pPr>
            <a:r>
              <a:rPr lang="fr-CA" smtClean="0"/>
              <a:t>Combinaison d’approches</a:t>
            </a:r>
          </a:p>
        </p:txBody>
      </p:sp>
      <p:sp>
        <p:nvSpPr>
          <p:cNvPr id="49157" name="Rectangle 3"/>
          <p:cNvSpPr>
            <a:spLocks noGrp="1" noChangeArrowheads="1"/>
          </p:cNvSpPr>
          <p:nvPr>
            <p:ph type="body" idx="1"/>
          </p:nvPr>
        </p:nvSpPr>
        <p:spPr/>
        <p:txBody>
          <a:bodyPr/>
          <a:lstStyle/>
          <a:p>
            <a:r>
              <a:rPr lang="fr-CA" altLang="en-US" smtClean="0"/>
              <a:t>Combiner les différentes approches, si possible, en considération des contraintes pratiques</a:t>
            </a:r>
          </a:p>
          <a:p>
            <a:pPr lvl="1"/>
            <a:r>
              <a:rPr lang="fr-CA" altLang="en-US" smtClean="0"/>
              <a:t>prévenir</a:t>
            </a:r>
          </a:p>
          <a:p>
            <a:pPr lvl="1"/>
            <a:r>
              <a:rPr lang="fr-CA" altLang="en-US" smtClean="0"/>
              <a:t>éviter</a:t>
            </a:r>
          </a:p>
          <a:p>
            <a:pPr lvl="1"/>
            <a:r>
              <a:rPr lang="fr-CA" altLang="en-US" smtClean="0"/>
              <a:t>détecter</a:t>
            </a:r>
          </a:p>
          <a:p>
            <a:r>
              <a:rPr lang="fr-CA" altLang="en-US" smtClean="0"/>
              <a:t>utiliser les techniques les plus appropriées pour chaque classe de ressource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50512BBB-F0F6-4BE5-A3FF-7496978CCF9C}" type="slidenum">
              <a:rPr lang="fr-CA"/>
              <a:pPr>
                <a:defRPr/>
              </a:pPr>
              <a:t>47</a:t>
            </a:fld>
            <a:endParaRPr lang="fr-CA"/>
          </a:p>
        </p:txBody>
      </p:sp>
      <p:sp>
        <p:nvSpPr>
          <p:cNvPr id="46082" name="Rectangle 2"/>
          <p:cNvSpPr>
            <a:spLocks noGrp="1" noChangeArrowheads="1"/>
          </p:cNvSpPr>
          <p:nvPr>
            <p:ph type="title"/>
          </p:nvPr>
        </p:nvSpPr>
        <p:spPr/>
        <p:txBody>
          <a:bodyPr/>
          <a:lstStyle/>
          <a:p>
            <a:pPr>
              <a:defRPr/>
            </a:pPr>
            <a:r>
              <a:rPr lang="fr-CA" smtClean="0"/>
              <a:t>Importance du pb de l’interblocage</a:t>
            </a:r>
          </a:p>
        </p:txBody>
      </p:sp>
      <p:sp>
        <p:nvSpPr>
          <p:cNvPr id="50181" name="Rectangle 3"/>
          <p:cNvSpPr>
            <a:spLocks noGrp="1" noChangeArrowheads="1"/>
          </p:cNvSpPr>
          <p:nvPr>
            <p:ph type="body" idx="1"/>
          </p:nvPr>
        </p:nvSpPr>
        <p:spPr/>
        <p:txBody>
          <a:bodyPr/>
          <a:lstStyle/>
          <a:p>
            <a:r>
              <a:rPr lang="fr-CA" altLang="en-US" smtClean="0"/>
              <a:t>L’interblocage est quasiment ignoré dans la conception des systèmes d’aujourd’hui</a:t>
            </a:r>
          </a:p>
          <a:p>
            <a:pPr lvl="1"/>
            <a:r>
              <a:rPr lang="fr-CA" altLang="en-US" smtClean="0"/>
              <a:t>Avec l’exception des systèmes </a:t>
            </a:r>
            <a:r>
              <a:rPr lang="fr-CA" altLang="en-US" i="1" smtClean="0"/>
              <a:t>critiques</a:t>
            </a:r>
          </a:p>
          <a:p>
            <a:r>
              <a:rPr lang="fr-CA" altLang="en-US" smtClean="0"/>
              <a:t>S’il se vérifie, l’usager verra une panne de système ou l’échec d’un processus</a:t>
            </a:r>
          </a:p>
          <a:p>
            <a:r>
              <a:rPr lang="fr-CA" altLang="en-US" smtClean="0"/>
              <a:t>Dans les systèmes à haute simultanéité du futur, il deviendra de plus en plus important de le prévenir et éviter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fr-CA"/>
              <a:t>Module 6</a:t>
            </a:r>
          </a:p>
        </p:txBody>
      </p:sp>
      <p:sp>
        <p:nvSpPr>
          <p:cNvPr id="5" name="Slide Number Placeholder 3"/>
          <p:cNvSpPr>
            <a:spLocks noGrp="1"/>
          </p:cNvSpPr>
          <p:nvPr>
            <p:ph type="sldNum" sz="quarter" idx="12"/>
          </p:nvPr>
        </p:nvSpPr>
        <p:spPr/>
        <p:txBody>
          <a:bodyPr/>
          <a:lstStyle/>
          <a:p>
            <a:pPr>
              <a:defRPr/>
            </a:pPr>
            <a:fld id="{B453A674-92F2-4B2C-A2AC-664A75299032}" type="slidenum">
              <a:rPr lang="fr-CA"/>
              <a:pPr>
                <a:defRPr/>
              </a:pPr>
              <a:t>48</a:t>
            </a:fld>
            <a:endParaRPr lang="fr-CA"/>
          </a:p>
        </p:txBody>
      </p:sp>
      <p:sp>
        <p:nvSpPr>
          <p:cNvPr id="52228" name="Rectangle 4"/>
          <p:cNvSpPr>
            <a:spLocks noChangeArrowheads="1"/>
          </p:cNvSpPr>
          <p:nvPr/>
        </p:nvSpPr>
        <p:spPr bwMode="auto">
          <a:xfrm>
            <a:off x="1030288" y="325438"/>
            <a:ext cx="7885112" cy="962025"/>
          </a:xfrm>
          <a:prstGeom prst="rect">
            <a:avLst/>
          </a:prstGeom>
          <a:noFill/>
          <a:ln w="9525">
            <a:noFill/>
            <a:miter lim="800000"/>
            <a:headEnd/>
            <a:tailEnd/>
          </a:ln>
          <a:effectLst/>
        </p:spPr>
        <p:txBody>
          <a:bodyPr lIns="92075" tIns="46038" rIns="92075" bIns="46038" anchor="ctr"/>
          <a:lstStyle/>
          <a:p>
            <a:pPr>
              <a:lnSpc>
                <a:spcPct val="70000"/>
              </a:lnSpc>
              <a:defRPr/>
            </a:pPr>
            <a:r>
              <a:rPr kumimoji="1" lang="fr-CA" sz="3200" b="1">
                <a:solidFill>
                  <a:schemeClr val="tx2"/>
                </a:solidFill>
                <a:effectLst>
                  <a:outerShdw blurRad="38100" dist="38100" dir="2700000" algn="tl">
                    <a:srgbClr val="C0C0C0"/>
                  </a:outerShdw>
                </a:effectLst>
                <a:latin typeface="Arial Narrow" pitchFamily="34" charset="0"/>
              </a:rPr>
              <a:t>Interblocages: concepts importants</a:t>
            </a:r>
          </a:p>
        </p:txBody>
      </p:sp>
      <p:sp>
        <p:nvSpPr>
          <p:cNvPr id="51205" name="Rectangle 5"/>
          <p:cNvSpPr>
            <a:spLocks noChangeArrowheads="1"/>
          </p:cNvSpPr>
          <p:nvPr/>
        </p:nvSpPr>
        <p:spPr bwMode="auto">
          <a:xfrm>
            <a:off x="914400" y="1295400"/>
            <a:ext cx="7886700" cy="476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Clr>
                <a:schemeClr val="bg2"/>
              </a:buClr>
              <a:buSzPct val="50000"/>
              <a:buFont typeface="Monotype Sorts" pitchFamily="2" charset="2"/>
              <a:buChar char="n"/>
            </a:pPr>
            <a:r>
              <a:rPr kumimoji="1" lang="fr-CA" altLang="en-US" sz="2800" b="1">
                <a:solidFill>
                  <a:srgbClr val="006666"/>
                </a:solidFill>
                <a:latin typeface="Arial" charset="0"/>
              </a:rPr>
              <a:t>Caractérisation: les 4 conditions</a:t>
            </a:r>
          </a:p>
          <a:p>
            <a:pPr>
              <a:spcBef>
                <a:spcPct val="20000"/>
              </a:spcBef>
              <a:buClr>
                <a:schemeClr val="bg2"/>
              </a:buClr>
              <a:buSzPct val="50000"/>
              <a:buFont typeface="Monotype Sorts" pitchFamily="2" charset="2"/>
              <a:buChar char="n"/>
            </a:pPr>
            <a:r>
              <a:rPr kumimoji="1" lang="fr-CA" altLang="en-US" sz="2800" b="1">
                <a:solidFill>
                  <a:srgbClr val="006666"/>
                </a:solidFill>
                <a:latin typeface="Arial" charset="0"/>
              </a:rPr>
              <a:t>Graphes allocation ressources</a:t>
            </a:r>
          </a:p>
          <a:p>
            <a:pPr>
              <a:spcBef>
                <a:spcPct val="20000"/>
              </a:spcBef>
              <a:buClr>
                <a:schemeClr val="bg2"/>
              </a:buClr>
              <a:buSzPct val="50000"/>
              <a:buFont typeface="Monotype Sorts" pitchFamily="2" charset="2"/>
              <a:buChar char="n"/>
            </a:pPr>
            <a:r>
              <a:rPr kumimoji="1" lang="fr-CA" altLang="en-US" sz="2800" b="1">
                <a:solidFill>
                  <a:srgbClr val="006666"/>
                </a:solidFill>
                <a:latin typeface="Arial" charset="0"/>
              </a:rPr>
              <a:t>Séquences de terminaison</a:t>
            </a:r>
          </a:p>
          <a:p>
            <a:pPr>
              <a:spcBef>
                <a:spcPct val="20000"/>
              </a:spcBef>
              <a:buClr>
                <a:schemeClr val="bg2"/>
              </a:buClr>
              <a:buSzPct val="50000"/>
              <a:buFont typeface="Monotype Sorts" pitchFamily="2" charset="2"/>
              <a:buChar char="n"/>
            </a:pPr>
            <a:r>
              <a:rPr kumimoji="1" lang="fr-CA" altLang="en-US" sz="2800" b="1">
                <a:solidFill>
                  <a:srgbClr val="006666"/>
                </a:solidFill>
                <a:latin typeface="Arial" charset="0"/>
              </a:rPr>
              <a:t>États sûrs et no-sûrs</a:t>
            </a:r>
          </a:p>
          <a:p>
            <a:pPr>
              <a:spcBef>
                <a:spcPct val="20000"/>
              </a:spcBef>
              <a:buClr>
                <a:schemeClr val="bg2"/>
              </a:buClr>
              <a:buSzPct val="50000"/>
              <a:buFont typeface="Monotype Sorts" pitchFamily="2" charset="2"/>
              <a:buChar char="n"/>
            </a:pPr>
            <a:r>
              <a:rPr kumimoji="1" lang="fr-CA" altLang="en-US" sz="2800" b="1">
                <a:solidFill>
                  <a:srgbClr val="006666"/>
                </a:solidFill>
                <a:latin typeface="Arial" charset="0"/>
              </a:rPr>
              <a:t>Prévenir les interblocages</a:t>
            </a:r>
          </a:p>
          <a:p>
            <a:pPr>
              <a:spcBef>
                <a:spcPct val="20000"/>
              </a:spcBef>
              <a:buClr>
                <a:schemeClr val="bg2"/>
              </a:buClr>
              <a:buSzPct val="50000"/>
              <a:buFont typeface="Monotype Sorts" pitchFamily="2" charset="2"/>
              <a:buChar char="n"/>
            </a:pPr>
            <a:r>
              <a:rPr kumimoji="1" lang="fr-CA" altLang="en-US" sz="2800" b="1">
                <a:solidFill>
                  <a:srgbClr val="006666"/>
                </a:solidFill>
                <a:latin typeface="Arial" charset="0"/>
              </a:rPr>
              <a:t>Éviter les interblocages</a:t>
            </a:r>
          </a:p>
          <a:p>
            <a:pPr>
              <a:spcBef>
                <a:spcPct val="20000"/>
              </a:spcBef>
              <a:buClr>
                <a:schemeClr val="bg2"/>
              </a:buClr>
              <a:buSzPct val="50000"/>
              <a:buFont typeface="Monotype Sorts" pitchFamily="2" charset="2"/>
              <a:buChar char="n"/>
            </a:pPr>
            <a:r>
              <a:rPr kumimoji="1" lang="fr-CA" altLang="en-US" sz="2800" b="1">
                <a:solidFill>
                  <a:srgbClr val="006666"/>
                </a:solidFill>
                <a:latin typeface="Arial" charset="0"/>
              </a:rPr>
              <a:t>Détecter les interblocages</a:t>
            </a:r>
          </a:p>
          <a:p>
            <a:pPr>
              <a:spcBef>
                <a:spcPct val="20000"/>
              </a:spcBef>
              <a:buClr>
                <a:schemeClr val="bg2"/>
              </a:buClr>
              <a:buSzPct val="50000"/>
              <a:buFont typeface="Monotype Sorts" pitchFamily="2" charset="2"/>
              <a:buChar char="n"/>
            </a:pPr>
            <a:r>
              <a:rPr kumimoji="1" lang="fr-CA" altLang="en-US" sz="2800" b="1">
                <a:solidFill>
                  <a:srgbClr val="006666"/>
                </a:solidFill>
                <a:latin typeface="Arial" charset="0"/>
              </a:rPr>
              <a:t>Récupérer d’un interblocage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3D0C81BA-384C-43E1-B6E5-5F61D84C3DE1}" type="slidenum">
              <a:rPr lang="fr-CA"/>
              <a:pPr>
                <a:defRPr/>
              </a:pPr>
              <a:t>5</a:t>
            </a:fld>
            <a:endParaRPr lang="fr-CA"/>
          </a:p>
        </p:txBody>
      </p:sp>
      <p:sp>
        <p:nvSpPr>
          <p:cNvPr id="47106" name="Rectangle 1026"/>
          <p:cNvSpPr>
            <a:spLocks noGrp="1" noChangeArrowheads="1"/>
          </p:cNvSpPr>
          <p:nvPr>
            <p:ph type="title"/>
          </p:nvPr>
        </p:nvSpPr>
        <p:spPr/>
        <p:txBody>
          <a:bodyPr/>
          <a:lstStyle/>
          <a:p>
            <a:pPr>
              <a:defRPr/>
            </a:pPr>
            <a:r>
              <a:rPr lang="fr-CA" smtClean="0"/>
              <a:t>Définition </a:t>
            </a:r>
            <a:r>
              <a:rPr lang="fr-CA" sz="2400" smtClean="0"/>
              <a:t>(Tanenbaum)</a:t>
            </a:r>
          </a:p>
        </p:txBody>
      </p:sp>
      <p:sp>
        <p:nvSpPr>
          <p:cNvPr id="8197" name="Rectangle 1027"/>
          <p:cNvSpPr>
            <a:spLocks noGrp="1" noChangeArrowheads="1"/>
          </p:cNvSpPr>
          <p:nvPr>
            <p:ph type="body" idx="1"/>
          </p:nvPr>
        </p:nvSpPr>
        <p:spPr/>
        <p:txBody>
          <a:bodyPr/>
          <a:lstStyle/>
          <a:p>
            <a:pPr>
              <a:lnSpc>
                <a:spcPct val="90000"/>
              </a:lnSpc>
            </a:pPr>
            <a:r>
              <a:rPr lang="fr-CA" altLang="en-US" smtClean="0"/>
              <a:t>Un ensemble de processus est en </a:t>
            </a:r>
            <a:r>
              <a:rPr lang="fr-CA" altLang="en-US" i="1" smtClean="0"/>
              <a:t>interblocage </a:t>
            </a:r>
            <a:r>
              <a:rPr lang="fr-CA" altLang="en-US" smtClean="0"/>
              <a:t>si chaque processus attend un événement que seul un autre processus de l’ensemble peut provoquer</a:t>
            </a:r>
          </a:p>
          <a:p>
            <a:pPr>
              <a:lnSpc>
                <a:spcPct val="90000"/>
              </a:lnSpc>
            </a:pPr>
            <a:r>
              <a:rPr lang="fr-CA" altLang="en-US" smtClean="0"/>
              <a:t>L’événement est une </a:t>
            </a:r>
            <a:r>
              <a:rPr lang="fr-CA" altLang="en-US" i="1" smtClean="0"/>
              <a:t>libération de</a:t>
            </a:r>
            <a:r>
              <a:rPr lang="fr-CA" altLang="en-US" smtClean="0"/>
              <a:t> </a:t>
            </a:r>
            <a:r>
              <a:rPr lang="fr-CA" altLang="en-US" i="1" smtClean="0"/>
              <a:t>ressource</a:t>
            </a:r>
          </a:p>
          <a:p>
            <a:pPr lvl="1">
              <a:lnSpc>
                <a:spcPct val="90000"/>
              </a:lnSpc>
            </a:pPr>
            <a:r>
              <a:rPr lang="fr-CA" altLang="en-US" smtClean="0"/>
              <a:t>Prenant ce mot dans le sens le plus vaste: ressource peut être un signal, un message,un sémaphore, etc.</a:t>
            </a:r>
          </a:p>
          <a:p>
            <a:pPr lvl="1">
              <a:lnSpc>
                <a:spcPct val="90000"/>
              </a:lnSpc>
            </a:pPr>
            <a:r>
              <a:rPr lang="fr-CA" altLang="en-US" smtClean="0"/>
              <a:t>Exemple intéressant: interblocage entre lecteurs ou écrivains sur une base de données???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fr-CA"/>
              <a:t>Module 6</a:t>
            </a:r>
          </a:p>
        </p:txBody>
      </p:sp>
      <p:sp>
        <p:nvSpPr>
          <p:cNvPr id="6" name="Slide Number Placeholder 5"/>
          <p:cNvSpPr>
            <a:spLocks noGrp="1"/>
          </p:cNvSpPr>
          <p:nvPr>
            <p:ph type="sldNum" sz="quarter" idx="12"/>
          </p:nvPr>
        </p:nvSpPr>
        <p:spPr/>
        <p:txBody>
          <a:bodyPr/>
          <a:lstStyle/>
          <a:p>
            <a:pPr>
              <a:defRPr/>
            </a:pPr>
            <a:fld id="{19902BAE-8F6A-415D-A867-1C856BFA5C21}" type="slidenum">
              <a:rPr lang="fr-CA"/>
              <a:pPr>
                <a:defRPr/>
              </a:pPr>
              <a:t>6</a:t>
            </a:fld>
            <a:endParaRPr lang="fr-CA"/>
          </a:p>
        </p:txBody>
      </p:sp>
      <p:sp>
        <p:nvSpPr>
          <p:cNvPr id="9218" name="Rectangle 2"/>
          <p:cNvSpPr>
            <a:spLocks noGrp="1" noChangeArrowheads="1"/>
          </p:cNvSpPr>
          <p:nvPr>
            <p:ph type="title"/>
          </p:nvPr>
        </p:nvSpPr>
        <p:spPr/>
        <p:txBody>
          <a:bodyPr/>
          <a:lstStyle/>
          <a:p>
            <a:pPr>
              <a:defRPr/>
            </a:pPr>
            <a:r>
              <a:rPr lang="fr-CA" smtClean="0"/>
              <a:t>Caractérisation d’interblocage</a:t>
            </a:r>
          </a:p>
        </p:txBody>
      </p:sp>
      <p:sp>
        <p:nvSpPr>
          <p:cNvPr id="9221" name="Rectangle 3"/>
          <p:cNvSpPr>
            <a:spLocks noGrp="1" noChangeArrowheads="1"/>
          </p:cNvSpPr>
          <p:nvPr>
            <p:ph type="body" idx="1"/>
          </p:nvPr>
        </p:nvSpPr>
        <p:spPr/>
        <p:txBody>
          <a:bodyPr/>
          <a:lstStyle/>
          <a:p>
            <a:pPr>
              <a:lnSpc>
                <a:spcPct val="90000"/>
              </a:lnSpc>
            </a:pPr>
            <a:r>
              <a:rPr lang="fr-CA" altLang="en-US" sz="1800" smtClean="0"/>
              <a:t>L’interblocage demande la présence simultanée de 4 conditions (conditions nécessaires)</a:t>
            </a:r>
          </a:p>
          <a:p>
            <a:pPr lvl="1">
              <a:lnSpc>
                <a:spcPct val="90000"/>
              </a:lnSpc>
            </a:pPr>
            <a:r>
              <a:rPr lang="fr-CA" altLang="en-US" sz="1800" b="1" smtClean="0">
                <a:solidFill>
                  <a:schemeClr val="hlink"/>
                </a:solidFill>
              </a:rPr>
              <a:t>Exclusion mutuelle</a:t>
            </a:r>
            <a:r>
              <a:rPr lang="fr-CA" altLang="en-US" sz="1800" b="1" smtClean="0"/>
              <a:t>:</a:t>
            </a:r>
            <a:r>
              <a:rPr lang="fr-CA" altLang="en-US" sz="1800" smtClean="0"/>
              <a:t> le système a des ressources non partageables (1 seul proc à la fois peut s’en servir)</a:t>
            </a:r>
          </a:p>
          <a:p>
            <a:pPr lvl="2">
              <a:lnSpc>
                <a:spcPct val="90000"/>
              </a:lnSpc>
            </a:pPr>
            <a:r>
              <a:rPr lang="fr-CA" altLang="en-US" sz="1600" smtClean="0"/>
              <a:t>Ex.: UCT, zone de mémoire, périphérique, mais aussi sémaphores, moniteurs, sections critiques</a:t>
            </a:r>
          </a:p>
          <a:p>
            <a:pPr lvl="1">
              <a:lnSpc>
                <a:spcPct val="90000"/>
              </a:lnSpc>
            </a:pPr>
            <a:r>
              <a:rPr lang="fr-CA" altLang="en-US" sz="1800" b="1" smtClean="0">
                <a:solidFill>
                  <a:schemeClr val="hlink"/>
                </a:solidFill>
              </a:rPr>
              <a:t>Saisie et attente</a:t>
            </a:r>
            <a:r>
              <a:rPr lang="fr-CA" altLang="en-US" sz="1800" smtClean="0"/>
              <a:t> (hold and wait): un processus a saisi une ressource non partageable et en attend des autres pour compléter sa tâche</a:t>
            </a:r>
          </a:p>
          <a:p>
            <a:pPr lvl="1">
              <a:lnSpc>
                <a:spcPct val="90000"/>
              </a:lnSpc>
            </a:pPr>
            <a:r>
              <a:rPr lang="fr-CA" altLang="en-US" sz="1800" b="1" smtClean="0">
                <a:solidFill>
                  <a:schemeClr val="hlink"/>
                </a:solidFill>
              </a:rPr>
              <a:t>Pas de préemption</a:t>
            </a:r>
            <a:r>
              <a:rPr lang="fr-CA" altLang="en-US" sz="1800" b="1" smtClean="0"/>
              <a:t>:</a:t>
            </a:r>
            <a:r>
              <a:rPr lang="fr-CA" altLang="en-US" sz="1800" smtClean="0"/>
              <a:t> un processus qui a saisi une ressource non partageable la garde jusqu’à ce qu’il aura complété sa tâche</a:t>
            </a:r>
          </a:p>
          <a:p>
            <a:pPr lvl="1">
              <a:lnSpc>
                <a:spcPct val="90000"/>
              </a:lnSpc>
            </a:pPr>
            <a:r>
              <a:rPr lang="fr-CA" altLang="en-US" sz="1800" b="1" smtClean="0">
                <a:solidFill>
                  <a:schemeClr val="hlink"/>
                </a:solidFill>
              </a:rPr>
              <a:t>Attente circulaire</a:t>
            </a:r>
            <a:r>
              <a:rPr lang="fr-CA" altLang="en-US" sz="1800" b="1" smtClean="0"/>
              <a:t>:</a:t>
            </a:r>
            <a:r>
              <a:rPr lang="fr-CA" altLang="en-US" sz="1800" smtClean="0"/>
              <a:t> il y a un cycle de processus tel que chaque processus pour compléter doit utiliser une ressource non partageable qui est utilisée par le suivant, et que le suivant gardera jusqu`à sa terminaison</a:t>
            </a:r>
          </a:p>
          <a:p>
            <a:pPr lvl="2">
              <a:lnSpc>
                <a:spcPct val="90000"/>
              </a:lnSpc>
            </a:pPr>
            <a:r>
              <a:rPr lang="fr-CA" altLang="en-US" sz="1600" b="1" smtClean="0">
                <a:solidFill>
                  <a:srgbClr val="FF0000"/>
                </a:solidFill>
              </a:rPr>
              <a:t>En présence des 3 premières conditions, une attente circulaire est un interblocage</a:t>
            </a:r>
          </a:p>
          <a:p>
            <a:pPr lvl="2">
              <a:lnSpc>
                <a:spcPct val="90000"/>
              </a:lnSpc>
            </a:pPr>
            <a:r>
              <a:rPr lang="fr-CA" altLang="en-US" sz="1600" b="1" smtClean="0">
                <a:solidFill>
                  <a:srgbClr val="FF0000"/>
                </a:solidFill>
              </a:rPr>
              <a:t>Les 3 premières conditions n’impliquent pas nécessairement interblocage, car l’attente circulaire pourrait ne pas se réaliser</a:t>
            </a:r>
          </a:p>
        </p:txBody>
      </p:sp>
      <p:sp>
        <p:nvSpPr>
          <p:cNvPr id="9222" name="AutoShape 5"/>
          <p:cNvSpPr>
            <a:spLocks noChangeArrowheads="1"/>
          </p:cNvSpPr>
          <p:nvPr/>
        </p:nvSpPr>
        <p:spPr bwMode="auto">
          <a:xfrm>
            <a:off x="685800" y="5386388"/>
            <a:ext cx="976313" cy="485775"/>
          </a:xfrm>
          <a:custGeom>
            <a:avLst/>
            <a:gdLst>
              <a:gd name="T0" fmla="*/ 732235 w 21600"/>
              <a:gd name="T1" fmla="*/ 0 h 21600"/>
              <a:gd name="T2" fmla="*/ 0 w 21600"/>
              <a:gd name="T3" fmla="*/ 242888 h 21600"/>
              <a:gd name="T4" fmla="*/ 732235 w 21600"/>
              <a:gd name="T5" fmla="*/ 485775 h 21600"/>
              <a:gd name="T6" fmla="*/ 9763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12700" cap="sq">
            <a:solidFill>
              <a:schemeClr val="tx1"/>
            </a:solidFill>
            <a:miter lim="800000"/>
            <a:headEnd type="none" w="sm" len="sm"/>
            <a:tailEnd type="none" w="sm" len="sm"/>
          </a:ln>
        </p:spPr>
        <p:txBody>
          <a:bodyPr wrap="none" anchor="ctr"/>
          <a:lstStyle/>
          <a:p>
            <a:endParaRPr lang="en-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3"/>
          <p:cNvSpPr>
            <a:spLocks noGrp="1"/>
          </p:cNvSpPr>
          <p:nvPr>
            <p:ph type="ftr" sz="quarter" idx="11"/>
          </p:nvPr>
        </p:nvSpPr>
        <p:spPr/>
        <p:txBody>
          <a:bodyPr/>
          <a:lstStyle/>
          <a:p>
            <a:pPr>
              <a:defRPr/>
            </a:pPr>
            <a:r>
              <a:rPr lang="fr-CA"/>
              <a:t>Module 6</a:t>
            </a:r>
          </a:p>
        </p:txBody>
      </p:sp>
      <p:sp>
        <p:nvSpPr>
          <p:cNvPr id="17" name="Slide Number Placeholder 4"/>
          <p:cNvSpPr>
            <a:spLocks noGrp="1"/>
          </p:cNvSpPr>
          <p:nvPr>
            <p:ph type="sldNum" sz="quarter" idx="12"/>
          </p:nvPr>
        </p:nvSpPr>
        <p:spPr/>
        <p:txBody>
          <a:bodyPr/>
          <a:lstStyle/>
          <a:p>
            <a:pPr>
              <a:defRPr/>
            </a:pPr>
            <a:fld id="{E1152663-DBAB-404A-B6BC-1E4F1AC70738}" type="slidenum">
              <a:rPr lang="fr-CA"/>
              <a:pPr>
                <a:defRPr/>
              </a:pPr>
              <a:t>7</a:t>
            </a:fld>
            <a:endParaRPr lang="fr-CA"/>
          </a:p>
        </p:txBody>
      </p:sp>
      <p:sp>
        <p:nvSpPr>
          <p:cNvPr id="10242" name="Rectangle 2"/>
          <p:cNvSpPr>
            <a:spLocks noGrp="1" noChangeArrowheads="1"/>
          </p:cNvSpPr>
          <p:nvPr>
            <p:ph type="title"/>
          </p:nvPr>
        </p:nvSpPr>
        <p:spPr/>
        <p:txBody>
          <a:bodyPr/>
          <a:lstStyle/>
          <a:p>
            <a:pPr>
              <a:defRPr/>
            </a:pPr>
            <a:r>
              <a:rPr lang="fr-CA" smtClean="0"/>
              <a:t>Attente circulaire - aucun ne lâche - aucun processus ne peut terminer donc interblocage</a:t>
            </a:r>
          </a:p>
        </p:txBody>
      </p:sp>
      <p:grpSp>
        <p:nvGrpSpPr>
          <p:cNvPr id="10245" name="Group 17"/>
          <p:cNvGrpSpPr>
            <a:grpSpLocks/>
          </p:cNvGrpSpPr>
          <p:nvPr/>
        </p:nvGrpSpPr>
        <p:grpSpPr bwMode="auto">
          <a:xfrm>
            <a:off x="1066800" y="1752600"/>
            <a:ext cx="7162800" cy="3810000"/>
            <a:chOff x="720" y="912"/>
            <a:chExt cx="4512" cy="2400"/>
          </a:xfrm>
        </p:grpSpPr>
        <p:grpSp>
          <p:nvGrpSpPr>
            <p:cNvPr id="10247" name="Group 16"/>
            <p:cNvGrpSpPr>
              <a:grpSpLocks/>
            </p:cNvGrpSpPr>
            <p:nvPr/>
          </p:nvGrpSpPr>
          <p:grpSpPr bwMode="auto">
            <a:xfrm>
              <a:off x="1536" y="1056"/>
              <a:ext cx="2160" cy="2016"/>
              <a:chOff x="1344" y="1344"/>
              <a:chExt cx="2160" cy="2016"/>
            </a:xfrm>
          </p:grpSpPr>
          <p:sp>
            <p:nvSpPr>
              <p:cNvPr id="10253" name="Line 3"/>
              <p:cNvSpPr>
                <a:spLocks noChangeShapeType="1"/>
              </p:cNvSpPr>
              <p:nvPr/>
            </p:nvSpPr>
            <p:spPr bwMode="auto">
              <a:xfrm flipV="1">
                <a:off x="1344" y="1344"/>
                <a:ext cx="1056" cy="816"/>
              </a:xfrm>
              <a:prstGeom prst="line">
                <a:avLst/>
              </a:prstGeom>
              <a:noFill/>
              <a:ln w="38100" cap="sq">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0254" name="Line 4"/>
              <p:cNvSpPr>
                <a:spLocks noChangeShapeType="1"/>
              </p:cNvSpPr>
              <p:nvPr/>
            </p:nvSpPr>
            <p:spPr bwMode="auto">
              <a:xfrm flipH="1" flipV="1">
                <a:off x="2400" y="1344"/>
                <a:ext cx="1104" cy="816"/>
              </a:xfrm>
              <a:prstGeom prst="line">
                <a:avLst/>
              </a:prstGeom>
              <a:noFill/>
              <a:ln w="38100" cap="sq">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CA"/>
              </a:p>
            </p:txBody>
          </p:sp>
          <p:sp>
            <p:nvSpPr>
              <p:cNvPr id="10255" name="Line 5"/>
              <p:cNvSpPr>
                <a:spLocks noChangeShapeType="1"/>
              </p:cNvSpPr>
              <p:nvPr/>
            </p:nvSpPr>
            <p:spPr bwMode="auto">
              <a:xfrm flipH="1" flipV="1">
                <a:off x="1344" y="2160"/>
                <a:ext cx="432" cy="1200"/>
              </a:xfrm>
              <a:prstGeom prst="line">
                <a:avLst/>
              </a:prstGeom>
              <a:noFill/>
              <a:ln w="38100" cap="sq">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0256" name="Line 6"/>
              <p:cNvSpPr>
                <a:spLocks noChangeShapeType="1"/>
              </p:cNvSpPr>
              <p:nvPr/>
            </p:nvSpPr>
            <p:spPr bwMode="auto">
              <a:xfrm flipV="1">
                <a:off x="3120" y="2160"/>
                <a:ext cx="384" cy="1152"/>
              </a:xfrm>
              <a:prstGeom prst="line">
                <a:avLst/>
              </a:prstGeom>
              <a:noFill/>
              <a:ln w="38100" cap="sq">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CA"/>
              </a:p>
            </p:txBody>
          </p:sp>
          <p:sp>
            <p:nvSpPr>
              <p:cNvPr id="10257" name="Line 7"/>
              <p:cNvSpPr>
                <a:spLocks noChangeShapeType="1"/>
              </p:cNvSpPr>
              <p:nvPr/>
            </p:nvSpPr>
            <p:spPr bwMode="auto">
              <a:xfrm flipV="1">
                <a:off x="1776" y="3264"/>
                <a:ext cx="1296" cy="96"/>
              </a:xfrm>
              <a:prstGeom prst="line">
                <a:avLst/>
              </a:prstGeom>
              <a:noFill/>
              <a:ln w="38100" cap="sq">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CA"/>
              </a:p>
            </p:txBody>
          </p:sp>
        </p:grpSp>
        <p:sp>
          <p:nvSpPr>
            <p:cNvPr id="10248" name="Text Box 9"/>
            <p:cNvSpPr txBox="1">
              <a:spLocks noChangeArrowheads="1"/>
            </p:cNvSpPr>
            <p:nvPr/>
          </p:nvSpPr>
          <p:spPr bwMode="auto">
            <a:xfrm>
              <a:off x="3696" y="1680"/>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a:t>P0</a:t>
              </a:r>
            </a:p>
          </p:txBody>
        </p:sp>
        <p:sp>
          <p:nvSpPr>
            <p:cNvPr id="10249" name="Text Box 10"/>
            <p:cNvSpPr txBox="1">
              <a:spLocks noChangeArrowheads="1"/>
            </p:cNvSpPr>
            <p:nvPr/>
          </p:nvSpPr>
          <p:spPr bwMode="auto">
            <a:xfrm>
              <a:off x="3312" y="3024"/>
              <a:ext cx="14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a:t>P1</a:t>
              </a:r>
            </a:p>
          </p:txBody>
        </p:sp>
        <p:sp>
          <p:nvSpPr>
            <p:cNvPr id="10250" name="Text Box 11"/>
            <p:cNvSpPr txBox="1">
              <a:spLocks noChangeArrowheads="1"/>
            </p:cNvSpPr>
            <p:nvPr/>
          </p:nvSpPr>
          <p:spPr bwMode="auto">
            <a:xfrm>
              <a:off x="720" y="3024"/>
              <a:ext cx="124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fr-CA" altLang="en-US"/>
                <a:t>P2</a:t>
              </a:r>
            </a:p>
          </p:txBody>
        </p:sp>
        <p:sp>
          <p:nvSpPr>
            <p:cNvPr id="10251" name="Text Box 12"/>
            <p:cNvSpPr txBox="1">
              <a:spLocks noChangeArrowheads="1"/>
            </p:cNvSpPr>
            <p:nvPr/>
          </p:nvSpPr>
          <p:spPr bwMode="auto">
            <a:xfrm>
              <a:off x="1008" y="1872"/>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fr-CA" altLang="en-US"/>
                <a:t>P3</a:t>
              </a:r>
            </a:p>
          </p:txBody>
        </p:sp>
        <p:sp>
          <p:nvSpPr>
            <p:cNvPr id="10252" name="Rectangle 13"/>
            <p:cNvSpPr>
              <a:spLocks noChangeArrowheads="1"/>
            </p:cNvSpPr>
            <p:nvPr/>
          </p:nvSpPr>
          <p:spPr bwMode="auto">
            <a:xfrm>
              <a:off x="2112" y="912"/>
              <a:ext cx="31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fr-CA" altLang="en-US"/>
                <a:t>P4</a:t>
              </a:r>
            </a:p>
          </p:txBody>
        </p:sp>
      </p:grpSp>
      <p:sp>
        <p:nvSpPr>
          <p:cNvPr id="10246" name="Text Box 15"/>
          <p:cNvSpPr txBox="1">
            <a:spLocks noChangeArrowheads="1"/>
          </p:cNvSpPr>
          <p:nvPr/>
        </p:nvSpPr>
        <p:spPr bwMode="auto">
          <a:xfrm>
            <a:off x="1066800" y="5867400"/>
            <a:ext cx="7467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a:latin typeface="Arial Narrow" pitchFamily="34" charset="0"/>
              </a:rPr>
              <a:t>Pour terminer, chaque processus doit saisir une ressource que le prochain ne lâchera pas </a:t>
            </a:r>
            <a:r>
              <a:rPr lang="fr-CA" altLang="en-US">
                <a:latin typeface="Arial Narrow" pitchFamily="34" charset="0"/>
                <a:sym typeface="Wingdings" pitchFamily="2" charset="2"/>
              </a:rPr>
              <a:t> interblocage</a:t>
            </a:r>
            <a:endParaRPr lang="fr-CA" altLang="en-US">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ooter Placeholder 3"/>
          <p:cNvSpPr>
            <a:spLocks noGrp="1"/>
          </p:cNvSpPr>
          <p:nvPr>
            <p:ph type="ftr" sz="quarter" idx="11"/>
          </p:nvPr>
        </p:nvSpPr>
        <p:spPr/>
        <p:txBody>
          <a:bodyPr/>
          <a:lstStyle/>
          <a:p>
            <a:pPr>
              <a:defRPr/>
            </a:pPr>
            <a:r>
              <a:rPr lang="fr-CA"/>
              <a:t>Module 6</a:t>
            </a:r>
          </a:p>
        </p:txBody>
      </p:sp>
      <p:sp>
        <p:nvSpPr>
          <p:cNvPr id="35" name="Slide Number Placeholder 4"/>
          <p:cNvSpPr>
            <a:spLocks noGrp="1"/>
          </p:cNvSpPr>
          <p:nvPr>
            <p:ph type="sldNum" sz="quarter" idx="12"/>
          </p:nvPr>
        </p:nvSpPr>
        <p:spPr/>
        <p:txBody>
          <a:bodyPr/>
          <a:lstStyle/>
          <a:p>
            <a:pPr>
              <a:defRPr/>
            </a:pPr>
            <a:fld id="{FE5C4501-C73C-4F1A-8BAA-B18B3D7D2A3E}" type="slidenum">
              <a:rPr lang="fr-CA"/>
              <a:pPr>
                <a:defRPr/>
              </a:pPr>
              <a:t>8</a:t>
            </a:fld>
            <a:endParaRPr lang="fr-CA"/>
          </a:p>
        </p:txBody>
      </p:sp>
      <p:sp>
        <p:nvSpPr>
          <p:cNvPr id="48130" name="Rectangle 2"/>
          <p:cNvSpPr>
            <a:spLocks noGrp="1" noChangeArrowheads="1"/>
          </p:cNvSpPr>
          <p:nvPr>
            <p:ph type="title"/>
          </p:nvPr>
        </p:nvSpPr>
        <p:spPr/>
        <p:txBody>
          <a:bodyPr/>
          <a:lstStyle/>
          <a:p>
            <a:pPr>
              <a:defRPr/>
            </a:pPr>
            <a:r>
              <a:rPr lang="fr-CA" smtClean="0"/>
              <a:t>Exercice</a:t>
            </a:r>
          </a:p>
        </p:txBody>
      </p:sp>
      <p:grpSp>
        <p:nvGrpSpPr>
          <p:cNvPr id="11269" name="Group 34"/>
          <p:cNvGrpSpPr>
            <a:grpSpLocks/>
          </p:cNvGrpSpPr>
          <p:nvPr/>
        </p:nvGrpSpPr>
        <p:grpSpPr bwMode="auto">
          <a:xfrm>
            <a:off x="1266825" y="2209800"/>
            <a:ext cx="6276975" cy="1752600"/>
            <a:chOff x="798" y="1392"/>
            <a:chExt cx="3954" cy="1104"/>
          </a:xfrm>
        </p:grpSpPr>
        <p:grpSp>
          <p:nvGrpSpPr>
            <p:cNvPr id="11271" name="Group 4"/>
            <p:cNvGrpSpPr>
              <a:grpSpLocks/>
            </p:cNvGrpSpPr>
            <p:nvPr/>
          </p:nvGrpSpPr>
          <p:grpSpPr bwMode="auto">
            <a:xfrm>
              <a:off x="816" y="1392"/>
              <a:ext cx="3936" cy="307"/>
              <a:chOff x="672" y="1008"/>
              <a:chExt cx="3936" cy="240"/>
            </a:xfrm>
          </p:grpSpPr>
          <p:sp>
            <p:nvSpPr>
              <p:cNvPr id="11295" name="Line 5"/>
              <p:cNvSpPr>
                <a:spLocks noChangeShapeType="1"/>
              </p:cNvSpPr>
              <p:nvPr/>
            </p:nvSpPr>
            <p:spPr bwMode="auto">
              <a:xfrm>
                <a:off x="672" y="1008"/>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1296" name="Line 6"/>
              <p:cNvSpPr>
                <a:spLocks noChangeShapeType="1"/>
              </p:cNvSpPr>
              <p:nvPr/>
            </p:nvSpPr>
            <p:spPr bwMode="auto">
              <a:xfrm>
                <a:off x="1824" y="1008"/>
                <a:ext cx="384" cy="24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1297" name="Line 7"/>
              <p:cNvSpPr>
                <a:spLocks noChangeShapeType="1"/>
              </p:cNvSpPr>
              <p:nvPr/>
            </p:nvSpPr>
            <p:spPr bwMode="auto">
              <a:xfrm>
                <a:off x="2208" y="1248"/>
                <a:ext cx="86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1298" name="Line 8"/>
              <p:cNvSpPr>
                <a:spLocks noChangeShapeType="1"/>
              </p:cNvSpPr>
              <p:nvPr/>
            </p:nvSpPr>
            <p:spPr bwMode="auto">
              <a:xfrm flipV="1">
                <a:off x="3072" y="1026"/>
                <a:ext cx="384" cy="22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1299" name="Line 9"/>
              <p:cNvSpPr>
                <a:spLocks noChangeShapeType="1"/>
              </p:cNvSpPr>
              <p:nvPr/>
            </p:nvSpPr>
            <p:spPr bwMode="auto">
              <a:xfrm>
                <a:off x="3456" y="1020"/>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11272" name="Group 10"/>
            <p:cNvGrpSpPr>
              <a:grpSpLocks/>
            </p:cNvGrpSpPr>
            <p:nvPr/>
          </p:nvGrpSpPr>
          <p:grpSpPr bwMode="auto">
            <a:xfrm flipV="1">
              <a:off x="816" y="2189"/>
              <a:ext cx="3936" cy="307"/>
              <a:chOff x="672" y="1008"/>
              <a:chExt cx="3936" cy="240"/>
            </a:xfrm>
          </p:grpSpPr>
          <p:sp>
            <p:nvSpPr>
              <p:cNvPr id="11290" name="Line 11"/>
              <p:cNvSpPr>
                <a:spLocks noChangeShapeType="1"/>
              </p:cNvSpPr>
              <p:nvPr/>
            </p:nvSpPr>
            <p:spPr bwMode="auto">
              <a:xfrm>
                <a:off x="672" y="1008"/>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1291" name="Line 12"/>
              <p:cNvSpPr>
                <a:spLocks noChangeShapeType="1"/>
              </p:cNvSpPr>
              <p:nvPr/>
            </p:nvSpPr>
            <p:spPr bwMode="auto">
              <a:xfrm>
                <a:off x="1824" y="1008"/>
                <a:ext cx="384" cy="24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1292" name="Line 13"/>
              <p:cNvSpPr>
                <a:spLocks noChangeShapeType="1"/>
              </p:cNvSpPr>
              <p:nvPr/>
            </p:nvSpPr>
            <p:spPr bwMode="auto">
              <a:xfrm>
                <a:off x="2208" y="1248"/>
                <a:ext cx="86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1293" name="Line 14"/>
              <p:cNvSpPr>
                <a:spLocks noChangeShapeType="1"/>
              </p:cNvSpPr>
              <p:nvPr/>
            </p:nvSpPr>
            <p:spPr bwMode="auto">
              <a:xfrm flipV="1">
                <a:off x="3072" y="1026"/>
                <a:ext cx="384" cy="22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1294" name="Line 15"/>
              <p:cNvSpPr>
                <a:spLocks noChangeShapeType="1"/>
              </p:cNvSpPr>
              <p:nvPr/>
            </p:nvSpPr>
            <p:spPr bwMode="auto">
              <a:xfrm>
                <a:off x="3456" y="1020"/>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11273" name="Group 16"/>
            <p:cNvGrpSpPr>
              <a:grpSpLocks/>
            </p:cNvGrpSpPr>
            <p:nvPr/>
          </p:nvGrpSpPr>
          <p:grpSpPr bwMode="auto">
            <a:xfrm>
              <a:off x="1512" y="2166"/>
              <a:ext cx="288" cy="207"/>
              <a:chOff x="1056" y="1614"/>
              <a:chExt cx="288" cy="162"/>
            </a:xfrm>
          </p:grpSpPr>
          <p:sp>
            <p:nvSpPr>
              <p:cNvPr id="11288" name="Rectangle 17"/>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89" name="Rectangle 18"/>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sp>
          <p:nvSpPr>
            <p:cNvPr id="11274" name="Line 19"/>
            <p:cNvSpPr>
              <a:spLocks noChangeShapeType="1"/>
            </p:cNvSpPr>
            <p:nvPr/>
          </p:nvSpPr>
          <p:spPr bwMode="auto">
            <a:xfrm>
              <a:off x="798" y="1929"/>
              <a:ext cx="127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1275" name="Line 20"/>
            <p:cNvSpPr>
              <a:spLocks noChangeShapeType="1"/>
            </p:cNvSpPr>
            <p:nvPr/>
          </p:nvSpPr>
          <p:spPr bwMode="auto">
            <a:xfrm>
              <a:off x="3444" y="1921"/>
              <a:ext cx="127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CA"/>
            </a:p>
          </p:txBody>
        </p:sp>
        <p:grpSp>
          <p:nvGrpSpPr>
            <p:cNvPr id="11276" name="Group 21"/>
            <p:cNvGrpSpPr>
              <a:grpSpLocks/>
            </p:cNvGrpSpPr>
            <p:nvPr/>
          </p:nvGrpSpPr>
          <p:grpSpPr bwMode="auto">
            <a:xfrm>
              <a:off x="2382" y="1821"/>
              <a:ext cx="288" cy="207"/>
              <a:chOff x="1056" y="1614"/>
              <a:chExt cx="288" cy="162"/>
            </a:xfrm>
          </p:grpSpPr>
          <p:sp>
            <p:nvSpPr>
              <p:cNvPr id="11286" name="Rectangle 22"/>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87" name="Rectangle 23"/>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grpSp>
          <p:nvGrpSpPr>
            <p:cNvPr id="11277" name="Group 24"/>
            <p:cNvGrpSpPr>
              <a:grpSpLocks/>
            </p:cNvGrpSpPr>
            <p:nvPr/>
          </p:nvGrpSpPr>
          <p:grpSpPr bwMode="auto">
            <a:xfrm flipH="1">
              <a:off x="2838" y="1821"/>
              <a:ext cx="288" cy="207"/>
              <a:chOff x="1056" y="1614"/>
              <a:chExt cx="288" cy="162"/>
            </a:xfrm>
          </p:grpSpPr>
          <p:sp>
            <p:nvSpPr>
              <p:cNvPr id="11284" name="Rectangle 25"/>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85" name="Rectangle 26"/>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grpSp>
          <p:nvGrpSpPr>
            <p:cNvPr id="11278" name="Group 27"/>
            <p:cNvGrpSpPr>
              <a:grpSpLocks/>
            </p:cNvGrpSpPr>
            <p:nvPr/>
          </p:nvGrpSpPr>
          <p:grpSpPr bwMode="auto">
            <a:xfrm flipH="1">
              <a:off x="3822" y="1561"/>
              <a:ext cx="288" cy="207"/>
              <a:chOff x="1056" y="1614"/>
              <a:chExt cx="288" cy="162"/>
            </a:xfrm>
          </p:grpSpPr>
          <p:sp>
            <p:nvSpPr>
              <p:cNvPr id="11282" name="Rectangle 28"/>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83" name="Rectangle 29"/>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grpSp>
          <p:nvGrpSpPr>
            <p:cNvPr id="11279" name="Group 30"/>
            <p:cNvGrpSpPr>
              <a:grpSpLocks/>
            </p:cNvGrpSpPr>
            <p:nvPr/>
          </p:nvGrpSpPr>
          <p:grpSpPr bwMode="auto">
            <a:xfrm flipH="1">
              <a:off x="4248" y="1561"/>
              <a:ext cx="288" cy="207"/>
              <a:chOff x="1056" y="1614"/>
              <a:chExt cx="288" cy="162"/>
            </a:xfrm>
          </p:grpSpPr>
          <p:sp>
            <p:nvSpPr>
              <p:cNvPr id="11280" name="Rectangle 31"/>
              <p:cNvSpPr>
                <a:spLocks noChangeArrowheads="1"/>
              </p:cNvSpPr>
              <p:nvPr/>
            </p:nvSpPr>
            <p:spPr bwMode="auto">
              <a:xfrm>
                <a:off x="1056" y="1614"/>
                <a:ext cx="288" cy="162"/>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1281" name="Rectangle 32"/>
              <p:cNvSpPr>
                <a:spLocks noChangeArrowheads="1"/>
              </p:cNvSpPr>
              <p:nvPr/>
            </p:nvSpPr>
            <p:spPr bwMode="auto">
              <a:xfrm>
                <a:off x="1206" y="1638"/>
                <a:ext cx="66" cy="114"/>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grpSp>
      </p:grpSp>
      <p:sp>
        <p:nvSpPr>
          <p:cNvPr id="11270" name="Text Box 33"/>
          <p:cNvSpPr txBox="1">
            <a:spLocks noChangeArrowheads="1"/>
          </p:cNvSpPr>
          <p:nvPr/>
        </p:nvSpPr>
        <p:spPr bwMode="auto">
          <a:xfrm>
            <a:off x="990600" y="4572000"/>
            <a:ext cx="68580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fr-CA" altLang="en-US">
                <a:latin typeface="Arial Narrow" pitchFamily="34" charset="0"/>
              </a:rPr>
              <a:t>Réfléchissez à cet exemple dans lequel des voitures sont dans une situation d’interblocage sur un pont et voir comment les différentes conditions sont satisfaites.</a:t>
            </a:r>
          </a:p>
          <a:p>
            <a:pPr>
              <a:spcBef>
                <a:spcPct val="50000"/>
              </a:spcBef>
            </a:pPr>
            <a:r>
              <a:rPr lang="fr-CA" altLang="en-US">
                <a:latin typeface="Arial Narrow" pitchFamily="34" charset="0"/>
              </a:rPr>
              <a:t>V. aussi l’exemple à la page 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fr-CA"/>
              <a:t>Module 6</a:t>
            </a:r>
          </a:p>
        </p:txBody>
      </p:sp>
      <p:sp>
        <p:nvSpPr>
          <p:cNvPr id="5" name="Slide Number Placeholder 5"/>
          <p:cNvSpPr>
            <a:spLocks noGrp="1"/>
          </p:cNvSpPr>
          <p:nvPr>
            <p:ph type="sldNum" sz="quarter" idx="12"/>
          </p:nvPr>
        </p:nvSpPr>
        <p:spPr/>
        <p:txBody>
          <a:bodyPr/>
          <a:lstStyle/>
          <a:p>
            <a:pPr>
              <a:defRPr/>
            </a:pPr>
            <a:fld id="{E635B279-6299-4A9F-AD12-6E7C128C1BA1}" type="slidenum">
              <a:rPr lang="fr-CA"/>
              <a:pPr>
                <a:defRPr/>
              </a:pPr>
              <a:t>9</a:t>
            </a:fld>
            <a:endParaRPr lang="fr-CA"/>
          </a:p>
        </p:txBody>
      </p:sp>
      <p:sp>
        <p:nvSpPr>
          <p:cNvPr id="56322" name="Rectangle 2"/>
          <p:cNvSpPr>
            <a:spLocks noGrp="1" noChangeArrowheads="1"/>
          </p:cNvSpPr>
          <p:nvPr>
            <p:ph type="title"/>
          </p:nvPr>
        </p:nvSpPr>
        <p:spPr/>
        <p:txBody>
          <a:bodyPr/>
          <a:lstStyle/>
          <a:p>
            <a:pPr>
              <a:defRPr/>
            </a:pPr>
            <a:r>
              <a:rPr lang="fr-CA" smtClean="0"/>
              <a:t>Exercice</a:t>
            </a:r>
          </a:p>
        </p:txBody>
      </p:sp>
      <p:sp>
        <p:nvSpPr>
          <p:cNvPr id="12293" name="Rectangle 3"/>
          <p:cNvSpPr>
            <a:spLocks noGrp="1" noChangeArrowheads="1"/>
          </p:cNvSpPr>
          <p:nvPr>
            <p:ph type="body" idx="1"/>
          </p:nvPr>
        </p:nvSpPr>
        <p:spPr/>
        <p:txBody>
          <a:bodyPr/>
          <a:lstStyle/>
          <a:p>
            <a:endParaRPr lang="fr-CA" altLang="en-US" smtClean="0"/>
          </a:p>
          <a:p>
            <a:r>
              <a:rPr lang="fr-CA" altLang="en-US" smtClean="0"/>
              <a:t>Considérez un système dans lequel chaque processus n’a besoin que </a:t>
            </a:r>
            <a:r>
              <a:rPr lang="fr-CA" altLang="en-US" smtClean="0">
                <a:solidFill>
                  <a:srgbClr val="FF0000"/>
                </a:solidFill>
              </a:rPr>
              <a:t>d’une seule</a:t>
            </a:r>
            <a:r>
              <a:rPr lang="fr-CA" altLang="en-US" smtClean="0"/>
              <a:t> ressource pendant toute son existence</a:t>
            </a:r>
          </a:p>
          <a:p>
            <a:endParaRPr lang="fr-CA" altLang="en-US" smtClean="0"/>
          </a:p>
          <a:p>
            <a:r>
              <a:rPr lang="fr-CA" altLang="en-US" smtClean="0"/>
              <a:t>L’interblocage, est-il possible?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hap10-2">
  <a:themeElements>
    <a:clrScheme name="chap10-2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chap10-2">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10-2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chap10-2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chap10-2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I:\public_html\csi3710\2001\chap10-2.ppt</Template>
  <TotalTime>1415</TotalTime>
  <Words>2761</Words>
  <Application>Microsoft Office PowerPoint</Application>
  <PresentationFormat>On-screen Show (4:3)</PresentationFormat>
  <Paragraphs>443</Paragraphs>
  <Slides>48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48</vt:i4>
      </vt:variant>
    </vt:vector>
  </HeadingPairs>
  <TitlesOfParts>
    <vt:vector size="57" baseType="lpstr">
      <vt:lpstr>Times New Roman</vt:lpstr>
      <vt:lpstr>Arial</vt:lpstr>
      <vt:lpstr>Arial Narrow</vt:lpstr>
      <vt:lpstr>Monotype Sorts</vt:lpstr>
      <vt:lpstr>Arial Black</vt:lpstr>
      <vt:lpstr>Wingdings</vt:lpstr>
      <vt:lpstr>Symbol</vt:lpstr>
      <vt:lpstr>Helvetica</vt:lpstr>
      <vt:lpstr>chap10-2</vt:lpstr>
      <vt:lpstr>Module 6 - Interblocage = impasse (Deadlock)</vt:lpstr>
      <vt:lpstr>Interblocages: concepts importants</vt:lpstr>
      <vt:lpstr>Exemple 1</vt:lpstr>
      <vt:lpstr>Exemple 2</vt:lpstr>
      <vt:lpstr>Définition (Tanenbaum)</vt:lpstr>
      <vt:lpstr>Caractérisation d’interblocage</vt:lpstr>
      <vt:lpstr>Attente circulaire - aucun ne lâche - aucun processus ne peut terminer donc interblocage</vt:lpstr>
      <vt:lpstr>Exercice</vt:lpstr>
      <vt:lpstr>Exercice</vt:lpstr>
      <vt:lpstr>Graphes d’allocation ressources</vt:lpstr>
      <vt:lpstr>Graphe d’allocation ressources</vt:lpstr>
      <vt:lpstr>Exemple de graphe allocation ressources</vt:lpstr>
      <vt:lpstr>Utilisation de ces graphes</vt:lpstr>
      <vt:lpstr>Graphe allocation ressources avec interblocage</vt:lpstr>
      <vt:lpstr>Graphe allocation ressources avec cycle, mais pas d’ interblocage (pourquoi?)</vt:lpstr>
      <vt:lpstr>Constatations</vt:lpstr>
      <vt:lpstr>Hypothèse de terminaison</vt:lpstr>
      <vt:lpstr>Différence entre requête et attente</vt:lpstr>
      <vt:lpstr>Méthodes pour traitement interblocage</vt:lpstr>
      <vt:lpstr>Prévention d’interblocage: prévenir au moins une des 4 conditions nécessaires</vt:lpstr>
      <vt:lpstr>Éviter les interblocages (deadlock avoidance)</vt:lpstr>
      <vt:lpstr>État sûr (safe state)</vt:lpstr>
      <vt:lpstr>État sûr</vt:lpstr>
      <vt:lpstr>Algorithme d’allocation de ressources</vt:lpstr>
      <vt:lpstr>Graphe d`allocation ressources</vt:lpstr>
      <vt:lpstr>Un état pas sûr</vt:lpstr>
      <vt:lpstr>Refus d’allouer une ressource: l’algorithme du banquier</vt:lpstr>
      <vt:lpstr>L’algorithme du banquier</vt:lpstr>
      <vt:lpstr>L’algorithme du banquier</vt:lpstr>
      <vt:lpstr>L’algorithme du banquier</vt:lpstr>
      <vt:lpstr>L’algorithme du banquier</vt:lpstr>
      <vt:lpstr>L’algorithme du banquier</vt:lpstr>
      <vt:lpstr>Algorithme du banquier: exemple</vt:lpstr>
      <vt:lpstr>Algorithme du banquier: exemple</vt:lpstr>
      <vt:lpstr>Algorithme du banquier: exemple</vt:lpstr>
      <vt:lpstr>Algorithme du banquier: commentaires</vt:lpstr>
      <vt:lpstr>Détection d ’interblocage</vt:lpstr>
      <vt:lpstr>Différence entre attente et interblocage</vt:lpstr>
      <vt:lpstr>Méthode de détection d’interblocage dans le cas d’une ressource par type</vt:lpstr>
      <vt:lpstr>Graphe allocation ressources et graphe d ’attente (cas d’1 ressource par type)</vt:lpstr>
      <vt:lpstr>Un algorithme de détection d’impasse</vt:lpstr>
      <vt:lpstr>Détection d’impasse: commentaires</vt:lpstr>
      <vt:lpstr>Détection d’impasse: exemple</vt:lpstr>
      <vt:lpstr>Récupérer d’interblocages</vt:lpstr>
      <vt:lpstr>Récupération: préemption de ressources </vt:lpstr>
      <vt:lpstr>Combinaison d’approches</vt:lpstr>
      <vt:lpstr>Importance du pb de l’interblocage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Interblocage ou impasse</dc:title>
  <dc:creator>Luigi Logrippo</dc:creator>
  <cp:lastModifiedBy>malek.f</cp:lastModifiedBy>
  <cp:revision>70</cp:revision>
  <dcterms:created xsi:type="dcterms:W3CDTF">2001-03-21T18:01:55Z</dcterms:created>
  <dcterms:modified xsi:type="dcterms:W3CDTF">2015-12-06T16:32:06Z</dcterms:modified>
</cp:coreProperties>
</file>