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93"/>
  </p:notesMasterIdLst>
  <p:handoutMasterIdLst>
    <p:handoutMasterId r:id="rId94"/>
  </p:handoutMasterIdLst>
  <p:sldIdLst>
    <p:sldId id="300" r:id="rId2"/>
    <p:sldId id="299" r:id="rId3"/>
    <p:sldId id="298" r:id="rId4"/>
    <p:sldId id="324" r:id="rId5"/>
    <p:sldId id="323" r:id="rId6"/>
    <p:sldId id="297" r:id="rId7"/>
    <p:sldId id="296" r:id="rId8"/>
    <p:sldId id="325" r:id="rId9"/>
    <p:sldId id="295" r:id="rId10"/>
    <p:sldId id="294" r:id="rId11"/>
    <p:sldId id="326" r:id="rId12"/>
    <p:sldId id="292" r:id="rId13"/>
    <p:sldId id="290" r:id="rId14"/>
    <p:sldId id="289" r:id="rId15"/>
    <p:sldId id="288" r:id="rId16"/>
    <p:sldId id="287" r:id="rId17"/>
    <p:sldId id="286" r:id="rId18"/>
    <p:sldId id="285" r:id="rId19"/>
    <p:sldId id="283" r:id="rId20"/>
    <p:sldId id="304" r:id="rId21"/>
    <p:sldId id="282" r:id="rId22"/>
    <p:sldId id="328" r:id="rId23"/>
    <p:sldId id="329" r:id="rId24"/>
    <p:sldId id="330" r:id="rId25"/>
    <p:sldId id="327" r:id="rId26"/>
    <p:sldId id="281" r:id="rId27"/>
    <p:sldId id="280" r:id="rId28"/>
    <p:sldId id="279" r:id="rId29"/>
    <p:sldId id="310" r:id="rId30"/>
    <p:sldId id="311" r:id="rId31"/>
    <p:sldId id="275" r:id="rId32"/>
    <p:sldId id="274" r:id="rId33"/>
    <p:sldId id="273" r:id="rId34"/>
    <p:sldId id="272" r:id="rId35"/>
    <p:sldId id="271" r:id="rId36"/>
    <p:sldId id="270" r:id="rId37"/>
    <p:sldId id="269" r:id="rId38"/>
    <p:sldId id="268" r:id="rId39"/>
    <p:sldId id="267" r:id="rId40"/>
    <p:sldId id="266" r:id="rId41"/>
    <p:sldId id="265" r:id="rId42"/>
    <p:sldId id="264" r:id="rId43"/>
    <p:sldId id="263" r:id="rId44"/>
    <p:sldId id="262" r:id="rId45"/>
    <p:sldId id="261" r:id="rId46"/>
    <p:sldId id="307" r:id="rId47"/>
    <p:sldId id="301" r:id="rId48"/>
    <p:sldId id="302" r:id="rId49"/>
    <p:sldId id="258" r:id="rId50"/>
    <p:sldId id="257" r:id="rId51"/>
    <p:sldId id="308" r:id="rId52"/>
    <p:sldId id="309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13" r:id="rId62"/>
    <p:sldId id="334" r:id="rId63"/>
    <p:sldId id="335" r:id="rId64"/>
    <p:sldId id="336" r:id="rId65"/>
    <p:sldId id="337" r:id="rId66"/>
    <p:sldId id="338" r:id="rId67"/>
    <p:sldId id="339" r:id="rId68"/>
    <p:sldId id="340" r:id="rId69"/>
    <p:sldId id="341" r:id="rId70"/>
    <p:sldId id="342" r:id="rId71"/>
    <p:sldId id="343" r:id="rId72"/>
    <p:sldId id="344" r:id="rId73"/>
    <p:sldId id="345" r:id="rId74"/>
    <p:sldId id="346" r:id="rId75"/>
    <p:sldId id="347" r:id="rId76"/>
    <p:sldId id="348" r:id="rId77"/>
    <p:sldId id="349" r:id="rId78"/>
    <p:sldId id="350" r:id="rId79"/>
    <p:sldId id="351" r:id="rId80"/>
    <p:sldId id="352" r:id="rId81"/>
    <p:sldId id="353" r:id="rId82"/>
    <p:sldId id="355" r:id="rId83"/>
    <p:sldId id="361" r:id="rId84"/>
    <p:sldId id="362" r:id="rId85"/>
    <p:sldId id="363" r:id="rId86"/>
    <p:sldId id="364" r:id="rId87"/>
    <p:sldId id="365" r:id="rId88"/>
    <p:sldId id="366" r:id="rId89"/>
    <p:sldId id="372" r:id="rId90"/>
    <p:sldId id="376" r:id="rId91"/>
    <p:sldId id="380" r:id="rId9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FF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4.xml"/><Relationship Id="rId7" Type="http://schemas.openxmlformats.org/officeDocument/2006/relationships/slide" Target="slides/slide60.xml"/><Relationship Id="rId2" Type="http://schemas.openxmlformats.org/officeDocument/2006/relationships/slide" Target="slides/slide53.xml"/><Relationship Id="rId1" Type="http://schemas.openxmlformats.org/officeDocument/2006/relationships/slide" Target="slides/slide49.xml"/><Relationship Id="rId6" Type="http://schemas.openxmlformats.org/officeDocument/2006/relationships/slide" Target="slides/slide57.xml"/><Relationship Id="rId5" Type="http://schemas.openxmlformats.org/officeDocument/2006/relationships/slide" Target="slides/slide56.xml"/><Relationship Id="rId4" Type="http://schemas.openxmlformats.org/officeDocument/2006/relationships/slide" Target="slides/slide5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EE4FA9-7A54-45D5-B82F-4612259433B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24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 smtClean="0"/>
              <a:t>Click to edit Master text styles</a:t>
            </a:r>
          </a:p>
          <a:p>
            <a:pPr lvl="1"/>
            <a:r>
              <a:rPr lang="fr-CA" noProof="0" smtClean="0"/>
              <a:t>Second level</a:t>
            </a:r>
          </a:p>
          <a:p>
            <a:pPr lvl="2"/>
            <a:r>
              <a:rPr lang="fr-CA" noProof="0" smtClean="0"/>
              <a:t>Third level</a:t>
            </a:r>
          </a:p>
          <a:p>
            <a:pPr lvl="3"/>
            <a:r>
              <a:rPr lang="fr-CA" noProof="0" smtClean="0"/>
              <a:t>Fourth level</a:t>
            </a:r>
          </a:p>
          <a:p>
            <a:pPr lvl="4"/>
            <a:r>
              <a:rPr lang="fr-CA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F2B712-57E4-44E4-BFBC-715DEA87C75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676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1014413" cy="6018212"/>
          </a:xfrm>
          <a:custGeom>
            <a:avLst/>
            <a:gdLst>
              <a:gd name="T0" fmla="*/ 0 w 21600"/>
              <a:gd name="T1" fmla="*/ 0 h 21600"/>
              <a:gd name="T2" fmla="*/ 47640451 w 21600"/>
              <a:gd name="T3" fmla="*/ 1676799800 h 21600"/>
              <a:gd name="T4" fmla="*/ 0 w 21600"/>
              <a:gd name="T5" fmla="*/ 1676799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381000"/>
            <a:ext cx="7847013" cy="1219200"/>
          </a:xfrm>
        </p:spPr>
        <p:txBody>
          <a:bodyPr anchor="b"/>
          <a:lstStyle>
            <a:lvl1pPr>
              <a:lnSpc>
                <a:spcPct val="80000"/>
              </a:lnSpc>
              <a:defRPr sz="3600"/>
            </a:lvl1pPr>
          </a:lstStyle>
          <a:p>
            <a:pPr lvl="0"/>
            <a:r>
              <a:rPr lang="fr-CA" noProof="0" smtClean="0"/>
              <a:t>Introduction aux SE</a:t>
            </a:r>
            <a:endParaRPr lang="en-US" noProof="0" smtClean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2057400"/>
            <a:ext cx="7848600" cy="3657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defRPr>
            </a:lvl1pPr>
          </a:lstStyle>
          <a:p>
            <a:pPr lvl="0"/>
            <a:r>
              <a:rPr lang="fr-CA" noProof="0" smtClean="0"/>
              <a:t>Chapitre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xfrm>
            <a:off x="4343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04200" y="6400800"/>
            <a:ext cx="939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AB726-53BB-4D36-90EE-BB45615BA9A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941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2A6E3-8FE6-464D-B715-0C57816A4B1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124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25438"/>
            <a:ext cx="2000250" cy="5735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25438"/>
            <a:ext cx="5848350" cy="5735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BE865-3A1B-492B-B739-B25B0C66F68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9794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3867150" cy="4765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33950" y="1295400"/>
            <a:ext cx="3867150" cy="4765675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8AAAF-EE04-414A-9F00-ED6123774F4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8055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3867150" cy="4765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867150" cy="4765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03F77-38FA-4E6D-A4AA-42E2089565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258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C86E-22D0-48BD-8287-3349136232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560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2951E-9CAA-4639-809B-21FC6DE5BFD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841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67150" cy="476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867150" cy="476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D6085-3BE3-48B3-8229-07D42FAD4A2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1914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78B07-8561-4604-B934-9485C46ED0D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956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D63BF-F64F-4A5D-B560-A941AC0B37D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31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EB570-60D1-4554-A48E-2337A4B0DC0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086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E4F33-E1AE-45A2-A201-42AE772BDC4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580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FF8DE-0090-4C02-B6A6-497716A89AF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960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1025525" cy="6018212"/>
          </a:xfrm>
          <a:custGeom>
            <a:avLst/>
            <a:gdLst>
              <a:gd name="T0" fmla="*/ 0 w 21600"/>
              <a:gd name="T1" fmla="*/ 0 h 21600"/>
              <a:gd name="T2" fmla="*/ 48689885 w 21600"/>
              <a:gd name="T3" fmla="*/ 1676799800 h 21600"/>
              <a:gd name="T4" fmla="*/ 0 w 21600"/>
              <a:gd name="T5" fmla="*/ 1676799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title style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Click to edit Master text styles</a:t>
            </a:r>
          </a:p>
          <a:p>
            <a:pPr lvl="1"/>
            <a:r>
              <a:rPr lang="fr-CA" altLang="en-US" smtClean="0"/>
              <a:t>Second Level</a:t>
            </a:r>
          </a:p>
          <a:p>
            <a:pPr lvl="2"/>
            <a:r>
              <a:rPr lang="fr-CA" altLang="en-US" smtClean="0"/>
              <a:t>Third Level</a:t>
            </a:r>
          </a:p>
          <a:p>
            <a:pPr lvl="3"/>
            <a:r>
              <a:rPr lang="fr-CA" altLang="en-US" smtClean="0"/>
              <a:t>Fourth Level</a:t>
            </a:r>
          </a:p>
          <a:p>
            <a:pPr lvl="4"/>
            <a:r>
              <a:rPr lang="fr-CA" altLang="en-US" smtClean="0"/>
              <a:t>Fifth Level</a:t>
            </a:r>
            <a:endParaRPr lang="en-US" altLang="en-US" smtClean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1063" y="6400800"/>
            <a:ext cx="642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2A430D41-5892-42D4-A049-DFF14DB7F1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n"/>
        <a:defRPr kumimoji="1" sz="2800" b="1">
          <a:solidFill>
            <a:srgbClr val="0066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rgbClr val="0066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rgbClr val="0066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8.png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84AC7-28AF-48F9-9804-CC7C097E6552}" type="slidenum">
              <a:rPr lang="fr-CA"/>
              <a:pPr>
                <a:defRPr/>
              </a:pPr>
              <a:t>1</a:t>
            </a:fld>
            <a:endParaRPr lang="fr-CA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Module 5 - Synchronisation de Processus </a:t>
            </a:r>
            <a:br>
              <a:rPr lang="fr-CA" smtClean="0"/>
            </a:br>
            <a:r>
              <a:rPr lang="fr-CA" sz="2400" smtClean="0"/>
              <a:t>(ou threads, ou fils ou tâches)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Chapitre 6 (</a:t>
            </a:r>
            <a:r>
              <a:rPr lang="fr-CA" dirty="0" err="1" smtClean="0"/>
              <a:t>Silberchatz</a:t>
            </a:r>
            <a:r>
              <a:rPr lang="fr-CA" dirty="0" smtClean="0"/>
              <a:t>)</a:t>
            </a:r>
          </a:p>
          <a:p>
            <a:pPr>
              <a:defRPr/>
            </a:pPr>
            <a:endParaRPr lang="fr-CA" dirty="0" smtClean="0"/>
          </a:p>
          <a:p>
            <a:pPr>
              <a:defRPr/>
            </a:pPr>
            <a:endParaRPr lang="fr-CA" dirty="0" smtClean="0"/>
          </a:p>
        </p:txBody>
      </p:sp>
      <p:pic>
        <p:nvPicPr>
          <p:cNvPr id="3078" name="Picture 4" descr="bd0730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124200"/>
            <a:ext cx="182245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EF619-DD1D-4ECF-B321-8B88CECA9594}" type="slidenum">
              <a:rPr lang="fr-CA"/>
              <a:pPr>
                <a:defRPr/>
              </a:pPr>
              <a:t>10</a:t>
            </a:fld>
            <a:endParaRPr lang="fr-CA"/>
          </a:p>
        </p:txBody>
      </p:sp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817562"/>
          </a:xfrm>
        </p:spPr>
        <p:txBody>
          <a:bodyPr/>
          <a:lstStyle/>
          <a:p>
            <a:pPr>
              <a:defRPr/>
            </a:pPr>
            <a:r>
              <a:rPr lang="fr-CA" smtClean="0"/>
              <a:t>Structure du programme</a:t>
            </a:r>
          </a:p>
        </p:txBody>
      </p:sp>
      <p:sp>
        <p:nvSpPr>
          <p:cNvPr id="1229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077200" cy="5181600"/>
          </a:xfrm>
        </p:spPr>
        <p:txBody>
          <a:bodyPr/>
          <a:lstStyle/>
          <a:p>
            <a:r>
              <a:rPr lang="fr-CA" altLang="en-US" sz="2000" smtClean="0"/>
              <a:t>Chaque thread doit donc demander une  permission avant d’entrer dans une section critique (SC)</a:t>
            </a:r>
          </a:p>
          <a:p>
            <a:r>
              <a:rPr lang="fr-CA" altLang="en-US" sz="2000" smtClean="0"/>
              <a:t>La section de code qui effectue cette requête est la </a:t>
            </a:r>
            <a:r>
              <a:rPr lang="fr-CA" altLang="en-US" sz="2000" smtClean="0">
                <a:solidFill>
                  <a:schemeClr val="hlink"/>
                </a:solidFill>
              </a:rPr>
              <a:t>section d’entrée</a:t>
            </a:r>
          </a:p>
          <a:p>
            <a:r>
              <a:rPr lang="fr-CA" altLang="en-US" sz="2000" smtClean="0"/>
              <a:t>La section critique est normalement suivie d’une </a:t>
            </a:r>
            <a:r>
              <a:rPr lang="fr-CA" altLang="en-US" sz="2000" smtClean="0">
                <a:solidFill>
                  <a:schemeClr val="hlink"/>
                </a:solidFill>
              </a:rPr>
              <a:t>section de sortie</a:t>
            </a:r>
            <a:endParaRPr lang="fr-CA" altLang="en-US" sz="2000" smtClean="0"/>
          </a:p>
          <a:p>
            <a:r>
              <a:rPr lang="fr-CA" altLang="en-US" sz="2000" smtClean="0"/>
              <a:t>Le code qui reste est la </a:t>
            </a:r>
            <a:r>
              <a:rPr lang="fr-CA" altLang="en-US" sz="2000" smtClean="0">
                <a:solidFill>
                  <a:schemeClr val="hlink"/>
                </a:solidFill>
              </a:rPr>
              <a:t>section restante </a:t>
            </a:r>
            <a:r>
              <a:rPr lang="fr-CA" altLang="en-US" sz="2000" smtClean="0"/>
              <a:t>(SR): non-critique</a:t>
            </a:r>
          </a:p>
        </p:txBody>
      </p:sp>
      <p:sp>
        <p:nvSpPr>
          <p:cNvPr id="12294" name="Text Box 1028"/>
          <p:cNvSpPr txBox="1">
            <a:spLocks noChangeArrowheads="1"/>
          </p:cNvSpPr>
          <p:nvPr/>
        </p:nvSpPr>
        <p:spPr bwMode="auto">
          <a:xfrm>
            <a:off x="2438400" y="3810000"/>
            <a:ext cx="36576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section d’entrée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section critique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section de sortie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section restante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4BD38-1F0C-44A1-8138-A26E19079A89}" type="slidenum">
              <a:rPr lang="fr-CA"/>
              <a:pPr>
                <a:defRPr/>
              </a:pPr>
              <a:t>11</a:t>
            </a:fld>
            <a:endParaRPr lang="fr-CA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Application</a:t>
            </a: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1676400" y="1524000"/>
            <a:ext cx="57912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M. X demande une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réservation d’avion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hlink"/>
                </a:solidFill>
                <a:latin typeface="Courier New" pitchFamily="49" charset="0"/>
              </a:rPr>
              <a:t>Section d’entrée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Base de données dit que fauteuil A est disponible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Fauteuil A est assigné à X et marqué occupé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hlink"/>
                </a:solidFill>
                <a:latin typeface="Courier New" pitchFamily="49" charset="0"/>
              </a:rPr>
              <a:t>Section de sortie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3318" name="AutoShape 4"/>
          <p:cNvSpPr>
            <a:spLocks/>
          </p:cNvSpPr>
          <p:nvPr/>
        </p:nvSpPr>
        <p:spPr bwMode="auto">
          <a:xfrm>
            <a:off x="1371600" y="2895600"/>
            <a:ext cx="76200" cy="2895600"/>
          </a:xfrm>
          <a:prstGeom prst="leftBracket">
            <a:avLst>
              <a:gd name="adj" fmla="val 316667"/>
            </a:avLst>
          </a:prstGeom>
          <a:noFill/>
          <a:ln w="3810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212725" y="3927475"/>
            <a:ext cx="1158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rgbClr val="FF3300"/>
                </a:solidFill>
                <a:latin typeface="Arial Narrow" pitchFamily="34" charset="0"/>
              </a:rPr>
              <a:t>Section critique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94C04-E14B-4269-AE65-5B084B9EB925}" type="slidenum">
              <a:rPr lang="fr-CA"/>
              <a:pPr>
                <a:defRPr/>
              </a:pPr>
              <a:t>12</a:t>
            </a:fld>
            <a:endParaRPr lang="fr-CA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Critères nécessaires pour solutions valides 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886700" cy="5233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400" smtClean="0">
                <a:solidFill>
                  <a:srgbClr val="800000"/>
                </a:solidFill>
              </a:rPr>
              <a:t>Exclusion Mutuelle: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À tout instant, au plus un thread peut être dans une section critique (SC) pour une variable donnée</a:t>
            </a:r>
          </a:p>
          <a:p>
            <a:pPr>
              <a:lnSpc>
                <a:spcPct val="80000"/>
              </a:lnSpc>
            </a:pPr>
            <a:r>
              <a:rPr lang="fr-CA" altLang="en-US" sz="2400" smtClean="0">
                <a:solidFill>
                  <a:srgbClr val="800000"/>
                </a:solidFill>
              </a:rPr>
              <a:t>Progrès:</a:t>
            </a:r>
            <a:endParaRPr lang="fr-CA" altLang="en-US" sz="2400" smtClean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absence d`interblocage </a:t>
            </a:r>
            <a:r>
              <a:rPr lang="fr-CA" altLang="en-US" sz="1600" smtClean="0"/>
              <a:t>(Chap 7)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si un thread demande d`entrer dans une section critique à un moment où aucun autre thread en fait requête, il devrait être en mesure d’y entrer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Non interférence: </a:t>
            </a:r>
          </a:p>
          <a:p>
            <a:pPr lvl="2">
              <a:lnSpc>
                <a:spcPct val="80000"/>
              </a:lnSpc>
            </a:pPr>
            <a:r>
              <a:rPr lang="fr-CA" altLang="en-US" sz="2000" smtClean="0"/>
              <a:t>Si un thread s’arrête dans sa </a:t>
            </a:r>
            <a:r>
              <a:rPr lang="fr-CA" altLang="en-US" sz="2000" smtClean="0">
                <a:solidFill>
                  <a:srgbClr val="800000"/>
                </a:solidFill>
              </a:rPr>
              <a:t>section restante</a:t>
            </a:r>
            <a:r>
              <a:rPr lang="fr-CA" altLang="en-US" sz="2000" smtClean="0"/>
              <a:t>, ceci ne devrait pas affecter les autres threads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Mais on fait l ’hypothèse qu’un thread qui entre dans une section critique, en sortira.</a:t>
            </a:r>
          </a:p>
          <a:p>
            <a:pPr>
              <a:lnSpc>
                <a:spcPct val="80000"/>
              </a:lnSpc>
            </a:pPr>
            <a:r>
              <a:rPr lang="fr-CA" altLang="en-US" sz="2400" smtClean="0">
                <a:solidFill>
                  <a:srgbClr val="800000"/>
                </a:solidFill>
              </a:rPr>
              <a:t>Attente limitée (bounded waiting)</a:t>
            </a:r>
            <a:r>
              <a:rPr lang="fr-CA" altLang="en-US" sz="240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aucun thread éternellement empêché d’atteindre sa SC (pas de famine)</a:t>
            </a:r>
          </a:p>
          <a:p>
            <a:pPr lvl="1">
              <a:lnSpc>
                <a:spcPct val="80000"/>
              </a:lnSpc>
            </a:pPr>
            <a:endParaRPr lang="fr-CA" altLang="en-US" sz="2200" smtClean="0"/>
          </a:p>
          <a:p>
            <a:pPr lvl="1">
              <a:lnSpc>
                <a:spcPct val="80000"/>
              </a:lnSpc>
            </a:pPr>
            <a:endParaRPr lang="fr-CA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BB43A-04BB-4EC8-B339-AFDD9AE9894F}" type="slidenum">
              <a:rPr lang="fr-CA"/>
              <a:pPr>
                <a:defRPr/>
              </a:pPr>
              <a:t>13</a:t>
            </a:fld>
            <a:endParaRPr lang="fr-CA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741362"/>
          </a:xfrm>
        </p:spPr>
        <p:txBody>
          <a:bodyPr/>
          <a:lstStyle/>
          <a:p>
            <a:pPr>
              <a:defRPr/>
            </a:pPr>
            <a:r>
              <a:rPr lang="fr-CA" smtClean="0"/>
              <a:t>Types de solutions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Solutions par logiciel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des algorithmes dont la validité ne s’appuie pas sur l’existence d`instruction spéciales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Solutions fournies par le matériel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s’appuient sur l’existence de certaines instructions (du processeur) spéciales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Solutions fournies pas le SE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procure certains appels du système au programmeur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Toutes les solutions se basent sur l</a:t>
            </a:r>
            <a:r>
              <a:rPr lang="fr-CA" altLang="en-US" sz="2000" smtClean="0">
                <a:solidFill>
                  <a:srgbClr val="800000"/>
                </a:solidFill>
              </a:rPr>
              <a:t>’</a:t>
            </a:r>
            <a:r>
              <a:rPr lang="fr-CA" altLang="en-US" sz="2000" smtClean="0">
                <a:solidFill>
                  <a:srgbClr val="FF3300"/>
                </a:solidFill>
              </a:rPr>
              <a:t>atomicité</a:t>
            </a:r>
            <a:r>
              <a:rPr lang="fr-CA" altLang="en-US" sz="2000" smtClean="0">
                <a:solidFill>
                  <a:srgbClr val="800000"/>
                </a:solidFill>
              </a:rPr>
              <a:t> de l’accès à la mémoire centrale</a:t>
            </a:r>
            <a:r>
              <a:rPr lang="fr-CA" altLang="en-US" sz="2000" smtClean="0"/>
              <a:t>: une adresse de mémoire ne peut être affectée que par une instruction à la fois, donc par un thread à la fois.</a:t>
            </a:r>
            <a:r>
              <a:rPr lang="fr-CA" altLang="en-US" sz="2400" smtClean="0"/>
              <a:t> </a:t>
            </a:r>
          </a:p>
          <a:p>
            <a:pPr>
              <a:lnSpc>
                <a:spcPct val="90000"/>
              </a:lnSpc>
            </a:pPr>
            <a:r>
              <a:rPr lang="fr-CA" altLang="en-US" sz="2000" i="1" smtClean="0"/>
              <a:t>Plus en général, toutes les solutions se basent sur l ’existence d’instructions atomiques, qui fonctionnent comme SCs de base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733800" y="60960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5105400" y="6096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Atomicité = indivisibilité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7C4C6-F6DD-4773-8D2C-CABDF1DB3C96}" type="slidenum">
              <a:rPr lang="fr-CA"/>
              <a:pPr>
                <a:defRPr/>
              </a:pPr>
              <a:t>14</a:t>
            </a:fld>
            <a:endParaRPr lang="fr-CA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fr-CA" smtClean="0"/>
              <a:t>Solutions par logiciel</a:t>
            </a:r>
            <a:br>
              <a:rPr lang="fr-CA" smtClean="0"/>
            </a:br>
            <a:r>
              <a:rPr lang="fr-CA" sz="2000" smtClean="0"/>
              <a:t>(pas pratiques, mais intéressantes pour comprendre le pb)</a:t>
            </a:r>
            <a:endParaRPr lang="fr-CA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35125"/>
            <a:ext cx="8153400" cy="4460875"/>
          </a:xfrm>
        </p:spPr>
        <p:txBody>
          <a:bodyPr/>
          <a:lstStyle/>
          <a:p>
            <a:r>
              <a:rPr lang="fr-CA" altLang="en-US" smtClean="0"/>
              <a:t>Nous considérons d’abord 2 threads</a:t>
            </a:r>
          </a:p>
          <a:p>
            <a:pPr lvl="1"/>
            <a:r>
              <a:rPr lang="fr-CA" altLang="en-US" smtClean="0"/>
              <a:t>Algorithmes 1 et 2 ne sont pas valides</a:t>
            </a:r>
          </a:p>
          <a:p>
            <a:pPr lvl="2"/>
            <a:r>
              <a:rPr lang="fr-CA" altLang="en-US" sz="2000" smtClean="0"/>
              <a:t>Montrent la difficulté du problème</a:t>
            </a:r>
          </a:p>
          <a:p>
            <a:pPr lvl="1"/>
            <a:r>
              <a:rPr lang="fr-CA" altLang="en-US" smtClean="0"/>
              <a:t>Algorithme 3 est valide (algorithme de Peterson)</a:t>
            </a:r>
          </a:p>
          <a:p>
            <a:pPr>
              <a:buFont typeface="Monotype Sorts" pitchFamily="2" charset="2"/>
              <a:buNone/>
            </a:pPr>
            <a:endParaRPr lang="fr-CA" altLang="en-US" smtClean="0"/>
          </a:p>
          <a:p>
            <a:r>
              <a:rPr lang="fr-CA" altLang="en-US" smtClean="0"/>
              <a:t>Notation</a:t>
            </a:r>
          </a:p>
          <a:p>
            <a:pPr lvl="1"/>
            <a:r>
              <a:rPr lang="fr-CA" altLang="en-US" smtClean="0"/>
              <a:t>Débutons avec 2 threads: T0 et T1</a:t>
            </a:r>
          </a:p>
          <a:p>
            <a:pPr lvl="1"/>
            <a:r>
              <a:rPr lang="fr-CA" altLang="en-US" smtClean="0"/>
              <a:t>Lorsque nous discutons de la tâche Ti, Tj dénotera toujours l’autre tâche  (i != j)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A1264-2CA4-4AD3-8F91-1FD7EEAA18FA}" type="slidenum">
              <a:rPr lang="fr-CA"/>
              <a:pPr>
                <a:defRPr/>
              </a:pPr>
              <a:t>15</a:t>
            </a:fld>
            <a:endParaRPr lang="fr-CA"/>
          </a:p>
        </p:txBody>
      </p:sp>
      <p:sp>
        <p:nvSpPr>
          <p:cNvPr id="82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885113" cy="512763"/>
          </a:xfrm>
        </p:spPr>
        <p:txBody>
          <a:bodyPr/>
          <a:lstStyle/>
          <a:p>
            <a:pPr>
              <a:defRPr/>
            </a:pPr>
            <a:r>
              <a:rPr lang="fr-CA" smtClean="0"/>
              <a:t>Algorithme 1: </a:t>
            </a:r>
            <a:r>
              <a:rPr lang="fr-CA" sz="1600" smtClean="0"/>
              <a:t>threads se donnent mutuellement le tour</a:t>
            </a:r>
            <a:endParaRPr lang="fr-CA" smtClean="0"/>
          </a:p>
        </p:txBody>
      </p:sp>
      <p:sp>
        <p:nvSpPr>
          <p:cNvPr id="1741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838200"/>
            <a:ext cx="4038600" cy="43434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000" smtClean="0"/>
              <a:t>La variable partagée </a:t>
            </a:r>
            <a:r>
              <a:rPr lang="fr-CA" altLang="en-US" sz="2000" smtClean="0">
                <a:solidFill>
                  <a:schemeClr val="hlink"/>
                </a:solidFill>
              </a:rPr>
              <a:t>turn</a:t>
            </a:r>
            <a:r>
              <a:rPr lang="fr-CA" altLang="en-US" sz="2000" smtClean="0"/>
              <a:t> est </a:t>
            </a:r>
            <a:r>
              <a:rPr lang="fr-CA" altLang="en-US" sz="2000" smtClean="0">
                <a:solidFill>
                  <a:srgbClr val="800000"/>
                </a:solidFill>
              </a:rPr>
              <a:t>initialisée à 0 ou 1</a:t>
            </a:r>
            <a:endParaRPr lang="fr-CA" altLang="en-US" sz="2000" smtClean="0"/>
          </a:p>
          <a:p>
            <a:pPr>
              <a:lnSpc>
                <a:spcPct val="80000"/>
              </a:lnSpc>
            </a:pPr>
            <a:r>
              <a:rPr lang="fr-CA" altLang="en-US" sz="2000" smtClean="0">
                <a:solidFill>
                  <a:srgbClr val="800000"/>
                </a:solidFill>
              </a:rPr>
              <a:t>La SC de Ti est exécutée ssi turn = i</a:t>
            </a:r>
            <a:endParaRPr lang="fr-CA" altLang="en-US" sz="2000" smtClean="0"/>
          </a:p>
          <a:p>
            <a:pPr>
              <a:lnSpc>
                <a:spcPct val="80000"/>
              </a:lnSpc>
            </a:pPr>
            <a:r>
              <a:rPr lang="fr-CA" altLang="en-US" sz="2000" smtClean="0"/>
              <a:t>Ti est </a:t>
            </a:r>
            <a:r>
              <a:rPr lang="fr-CA" altLang="en-US" sz="2000" smtClean="0">
                <a:solidFill>
                  <a:schemeClr val="hlink"/>
                </a:solidFill>
              </a:rPr>
              <a:t>occupé à attendre</a:t>
            </a:r>
            <a:r>
              <a:rPr lang="fr-CA" altLang="en-US" sz="2000" smtClean="0"/>
              <a:t> si Tj est dans SC. 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Fonctionne pour l’exclusion mutuelle!  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Pas de famine (seulement 1 thread à son tour selon </a:t>
            </a:r>
            <a:r>
              <a:rPr lang="fr-CA" altLang="en-US" sz="2000" smtClean="0">
                <a:solidFill>
                  <a:schemeClr val="hlink"/>
                </a:solidFill>
              </a:rPr>
              <a:t>turn</a:t>
            </a:r>
            <a:r>
              <a:rPr lang="fr-CA" altLang="en-US" sz="2000" smtClean="0"/>
              <a:t>).</a:t>
            </a:r>
          </a:p>
          <a:p>
            <a:pPr>
              <a:lnSpc>
                <a:spcPct val="80000"/>
              </a:lnSpc>
            </a:pPr>
            <a:r>
              <a:rPr lang="fr-CA" altLang="en-US" sz="2000" smtClean="0">
                <a:solidFill>
                  <a:srgbClr val="800000"/>
                </a:solidFill>
              </a:rPr>
              <a:t>Mais critère du progrès n’est pas satisfait</a:t>
            </a:r>
            <a:r>
              <a:rPr lang="fr-CA" altLang="en-US" sz="2000" smtClean="0"/>
              <a:t> car  l’exécution des SCs doit strictement alterner</a:t>
            </a:r>
          </a:p>
        </p:txBody>
      </p:sp>
      <p:sp>
        <p:nvSpPr>
          <p:cNvPr id="17414" name="Rectangle 1028"/>
          <p:cNvSpPr>
            <a:spLocks noChangeArrowheads="1"/>
          </p:cNvSpPr>
          <p:nvPr/>
        </p:nvSpPr>
        <p:spPr bwMode="auto">
          <a:xfrm>
            <a:off x="5257800" y="1905000"/>
            <a:ext cx="3657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Thread Ti: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  while(turn!=i){};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turn = j;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</p:txBody>
      </p:sp>
      <p:sp>
        <p:nvSpPr>
          <p:cNvPr id="17415" name="Rectangle 1029"/>
          <p:cNvSpPr>
            <a:spLocks noChangeArrowheads="1"/>
          </p:cNvSpPr>
          <p:nvPr/>
        </p:nvSpPr>
        <p:spPr bwMode="auto">
          <a:xfrm>
            <a:off x="685800" y="5257800"/>
            <a:ext cx="8458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2"/>
                </a:solidFill>
                <a:latin typeface="Arial Narrow" pitchFamily="34" charset="0"/>
              </a:rPr>
              <a:t>Ex 1: T0 possède une longue SR et T1 possède une courte SR. Si turn==0, T0 entre dans sa SC et puis sa SR (turn==1). T1 entre dans sa SC et puis sa SR (turn==0), et tente d’entrer dans sa SC: refusée! il doit attendre que T0 lui donne le tour.</a:t>
            </a:r>
            <a:r>
              <a:rPr kumimoji="0" lang="fr-CA" altLang="en-US" sz="2000" b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17416" name="Text Box 1030"/>
          <p:cNvSpPr txBox="1">
            <a:spLocks noChangeArrowheads="1"/>
          </p:cNvSpPr>
          <p:nvPr/>
        </p:nvSpPr>
        <p:spPr bwMode="auto">
          <a:xfrm>
            <a:off x="8305800" y="3886200"/>
            <a:ext cx="83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hlink"/>
                </a:solidFill>
                <a:latin typeface="Arial Narrow" pitchFamily="34" charset="0"/>
              </a:rPr>
              <a:t>Rien faire</a:t>
            </a:r>
          </a:p>
        </p:txBody>
      </p:sp>
      <p:sp>
        <p:nvSpPr>
          <p:cNvPr id="17417" name="Line 1031"/>
          <p:cNvSpPr>
            <a:spLocks noChangeShapeType="1"/>
          </p:cNvSpPr>
          <p:nvPr/>
        </p:nvSpPr>
        <p:spPr bwMode="auto">
          <a:xfrm flipH="1" flipV="1">
            <a:off x="8458200" y="3048000"/>
            <a:ext cx="228600" cy="76200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9BE4FA-8268-457C-AFA6-DC8A8FC93C37}" type="slidenum">
              <a:rPr lang="fr-CA"/>
              <a:pPr>
                <a:defRPr/>
              </a:pPr>
              <a:t>16</a:t>
            </a:fld>
            <a:endParaRPr lang="fr-CA"/>
          </a:p>
        </p:txBody>
      </p:sp>
      <p:sp>
        <p:nvSpPr>
          <p:cNvPr id="18436" name="Text Box 2050"/>
          <p:cNvSpPr txBox="1">
            <a:spLocks noChangeArrowheads="1"/>
          </p:cNvSpPr>
          <p:nvPr/>
        </p:nvSpPr>
        <p:spPr bwMode="auto">
          <a:xfrm>
            <a:off x="1143000" y="19050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8437" name="Text Box 2051"/>
          <p:cNvSpPr txBox="1">
            <a:spLocks noChangeArrowheads="1"/>
          </p:cNvSpPr>
          <p:nvPr/>
        </p:nvSpPr>
        <p:spPr bwMode="auto">
          <a:xfrm>
            <a:off x="838200" y="1143000"/>
            <a:ext cx="3429000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Thread T0: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  while(turn!=0){};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turn = 1;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8438" name="Text Box 2052"/>
          <p:cNvSpPr txBox="1">
            <a:spLocks noChangeArrowheads="1"/>
          </p:cNvSpPr>
          <p:nvPr/>
        </p:nvSpPr>
        <p:spPr bwMode="auto">
          <a:xfrm>
            <a:off x="4876800" y="1143000"/>
            <a:ext cx="3429000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Thread 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  while(turn!=1){};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turn = 0;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8439" name="Text Box 2053"/>
          <p:cNvSpPr txBox="1">
            <a:spLocks noChangeArrowheads="1"/>
          </p:cNvSpPr>
          <p:nvPr/>
        </p:nvSpPr>
        <p:spPr bwMode="auto">
          <a:xfrm>
            <a:off x="914400" y="44958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Times New Roman" charset="0"/>
              </a:rPr>
              <a:t>Algorithme 1 vue globale</a:t>
            </a:r>
          </a:p>
        </p:txBody>
      </p:sp>
      <p:sp>
        <p:nvSpPr>
          <p:cNvPr id="18440" name="Line 2054"/>
          <p:cNvSpPr>
            <a:spLocks noChangeShapeType="1"/>
          </p:cNvSpPr>
          <p:nvPr/>
        </p:nvSpPr>
        <p:spPr bwMode="auto">
          <a:xfrm flipH="1" flipV="1">
            <a:off x="4114800" y="2438400"/>
            <a:ext cx="10668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1" name="Line 2055"/>
          <p:cNvSpPr>
            <a:spLocks noChangeShapeType="1"/>
          </p:cNvSpPr>
          <p:nvPr/>
        </p:nvSpPr>
        <p:spPr bwMode="auto">
          <a:xfrm flipV="1">
            <a:off x="2819400" y="2514600"/>
            <a:ext cx="20574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2" name="Text Box 2056"/>
          <p:cNvSpPr txBox="1">
            <a:spLocks noChangeArrowheads="1"/>
          </p:cNvSpPr>
          <p:nvPr/>
        </p:nvSpPr>
        <p:spPr bwMode="auto">
          <a:xfrm>
            <a:off x="457200" y="53340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2"/>
                </a:solidFill>
                <a:latin typeface="Arial Narrow" pitchFamily="34" charset="0"/>
              </a:rPr>
              <a:t>Ex 2: Généralisation à n threads: chaque fois, avant qu’un thread puisse rentrer dans sa section critique, il lui faut attendre que tous les autres aient eu cette chance!</a:t>
            </a:r>
          </a:p>
        </p:txBody>
      </p:sp>
      <p:sp>
        <p:nvSpPr>
          <p:cNvPr id="18443" name="Text Box 2057"/>
          <p:cNvSpPr txBox="1">
            <a:spLocks noChangeArrowheads="1"/>
          </p:cNvSpPr>
          <p:nvPr/>
        </p:nvSpPr>
        <p:spPr bwMode="auto">
          <a:xfrm>
            <a:off x="1600200" y="3810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initialisation de turn à 0 ou 1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B2D06-E497-47AD-8F15-77ACC5EE62CE}" type="slidenum">
              <a:rPr lang="fr-CA"/>
              <a:pPr>
                <a:defRPr/>
              </a:pPr>
              <a:t>17</a:t>
            </a:fld>
            <a:endParaRPr lang="fr-CA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885113" cy="588963"/>
          </a:xfrm>
        </p:spPr>
        <p:txBody>
          <a:bodyPr/>
          <a:lstStyle/>
          <a:p>
            <a:pPr>
              <a:defRPr/>
            </a:pPr>
            <a:r>
              <a:rPr lang="fr-CA" smtClean="0"/>
              <a:t>Algorithme 2 </a:t>
            </a:r>
            <a:r>
              <a:rPr lang="fr-CA" sz="2800" smtClean="0"/>
              <a:t>ou l’excès de courtoisie...</a:t>
            </a:r>
            <a:endParaRPr lang="fr-CA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42672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Une variable Booléenne par Thread: flag[0] et flag[1]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Ti signale qu’il désire exécuter sa SC par: flag[i] =vrai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Mais il n’entre pas si l’autre est aussi intéressé!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Exclusion mutuelle ok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Progrès ok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Absence de famine pas satisfait: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Considérez la séquence:</a:t>
            </a:r>
          </a:p>
          <a:p>
            <a:pPr lvl="1">
              <a:lnSpc>
                <a:spcPct val="90000"/>
              </a:lnSpc>
            </a:pPr>
            <a:r>
              <a:rPr lang="fr-CA" altLang="en-US" sz="2700" smtClean="0"/>
              <a:t>T0: flag[0] = vrai</a:t>
            </a:r>
          </a:p>
          <a:p>
            <a:pPr lvl="1">
              <a:lnSpc>
                <a:spcPct val="90000"/>
              </a:lnSpc>
            </a:pPr>
            <a:r>
              <a:rPr lang="fr-CA" altLang="en-US" sz="2700" smtClean="0"/>
              <a:t>T1: flag[1] = vrai</a:t>
            </a:r>
          </a:p>
          <a:p>
            <a:pPr lvl="2">
              <a:lnSpc>
                <a:spcPct val="90000"/>
              </a:lnSpc>
            </a:pPr>
            <a:r>
              <a:rPr lang="fr-CA" altLang="en-US" sz="1800" smtClean="0"/>
              <a:t>Chaque thread attendra indéfiniment pour exécuter sa SC: on a une </a:t>
            </a:r>
            <a:r>
              <a:rPr lang="fr-CA" altLang="en-US" i="1" smtClean="0">
                <a:solidFill>
                  <a:schemeClr val="hlink"/>
                </a:solidFill>
              </a:rPr>
              <a:t>famine</a:t>
            </a:r>
            <a:r>
              <a:rPr lang="fr-CA" altLang="en-US" i="1" smtClean="0"/>
              <a:t> </a:t>
            </a:r>
            <a:endParaRPr lang="fr-CA" altLang="en-US" smtClean="0"/>
          </a:p>
          <a:p>
            <a:pPr>
              <a:lnSpc>
                <a:spcPct val="90000"/>
              </a:lnSpc>
            </a:pPr>
            <a:endParaRPr lang="fr-CA" altLang="en-US" sz="2400" smtClean="0"/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4724400" y="1981200"/>
            <a:ext cx="44196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Thread Ti: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  flag[i] = vrai;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  while(flag[j]==vrai){};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flag[i] = faux;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  <a:endParaRPr kumimoji="0" lang="en-US" altLang="en-US" sz="2000" b="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2482850" y="2835275"/>
            <a:ext cx="41798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grpSp>
        <p:nvGrpSpPr>
          <p:cNvPr id="19464" name="Group 10"/>
          <p:cNvGrpSpPr>
            <a:grpSpLocks/>
          </p:cNvGrpSpPr>
          <p:nvPr/>
        </p:nvGrpSpPr>
        <p:grpSpPr bwMode="auto">
          <a:xfrm>
            <a:off x="2482850" y="2835275"/>
            <a:ext cx="4178300" cy="1189038"/>
            <a:chOff x="0" y="0"/>
            <a:chExt cx="2632" cy="749"/>
          </a:xfrm>
        </p:grpSpPr>
        <p:sp>
          <p:nvSpPr>
            <p:cNvPr id="1946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1351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2400" b="0">
                  <a:solidFill>
                    <a:schemeClr val="tx1"/>
                  </a:solidFill>
                  <a:latin typeface="Times New Roman" charset="0"/>
                </a:rPr>
                <a:t>  </a:t>
              </a:r>
              <a:r>
                <a:rPr kumimoji="0" lang="en-US" altLang="en-US" sz="7200" b="0">
                  <a:solidFill>
                    <a:schemeClr val="tx1"/>
                  </a:solidFill>
                  <a:latin typeface="Times New Roman" charset="0"/>
                </a:rPr>
                <a:t> </a:t>
              </a:r>
              <a:r>
                <a:rPr kumimoji="0" lang="en-US" altLang="en-US" sz="2400" b="0">
                  <a:solidFill>
                    <a:schemeClr val="tx1"/>
                  </a:solidFill>
                  <a:latin typeface="Times New Roman" charset="0"/>
                </a:rPr>
                <a:t>            </a:t>
              </a:r>
            </a:p>
          </p:txBody>
        </p:sp>
        <p:sp>
          <p:nvSpPr>
            <p:cNvPr id="19469" name="Rectangle 8"/>
            <p:cNvSpPr>
              <a:spLocks noChangeArrowheads="1"/>
            </p:cNvSpPr>
            <p:nvPr/>
          </p:nvSpPr>
          <p:spPr bwMode="auto">
            <a:xfrm>
              <a:off x="1351" y="0"/>
              <a:ext cx="1281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2400" b="0">
                  <a:solidFill>
                    <a:schemeClr val="tx1"/>
                  </a:solidFill>
                  <a:latin typeface="Times New Roman" charset="0"/>
                </a:rPr>
                <a:t>  </a:t>
              </a:r>
              <a:r>
                <a:rPr kumimoji="0" lang="en-US" altLang="en-US" sz="7200" b="0">
                  <a:solidFill>
                    <a:schemeClr val="tx1"/>
                  </a:solidFill>
                  <a:latin typeface="Times New Roman" charset="0"/>
                </a:rPr>
                <a:t> </a:t>
              </a:r>
              <a:r>
                <a:rPr kumimoji="0" lang="en-US" altLang="en-US" sz="2400" b="0">
                  <a:solidFill>
                    <a:schemeClr val="tx1"/>
                  </a:solidFill>
                  <a:latin typeface="Times New Roman" charset="0"/>
                </a:rPr>
                <a:t>           </a:t>
              </a:r>
            </a:p>
          </p:txBody>
        </p:sp>
      </p:grpSp>
      <p:pic>
        <p:nvPicPr>
          <p:cNvPr id="19465" name="Picture 18" descr="Skull &amp; crossbones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953125"/>
            <a:ext cx="9144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6" name="Text Box 19"/>
          <p:cNvSpPr txBox="1">
            <a:spLocks noChangeArrowheads="1"/>
          </p:cNvSpPr>
          <p:nvPr/>
        </p:nvSpPr>
        <p:spPr bwMode="auto">
          <a:xfrm>
            <a:off x="7467600" y="5029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rien faire</a:t>
            </a:r>
          </a:p>
        </p:txBody>
      </p:sp>
      <p:sp>
        <p:nvSpPr>
          <p:cNvPr id="19467" name="Line 20"/>
          <p:cNvSpPr>
            <a:spLocks noChangeShapeType="1"/>
          </p:cNvSpPr>
          <p:nvPr/>
        </p:nvSpPr>
        <p:spPr bwMode="auto">
          <a:xfrm flipV="1">
            <a:off x="8458200" y="3886200"/>
            <a:ext cx="152400" cy="121920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4FF3A-A45F-45E7-8B2A-52E3AE8C1551}" type="slidenum">
              <a:rPr lang="fr-CA"/>
              <a:pPr>
                <a:defRPr/>
              </a:pPr>
              <a:t>18</a:t>
            </a:fld>
            <a:endParaRPr lang="fr-CA"/>
          </a:p>
        </p:txBody>
      </p:sp>
      <p:sp>
        <p:nvSpPr>
          <p:cNvPr id="20484" name="Text Box 1026"/>
          <p:cNvSpPr txBox="1">
            <a:spLocks noChangeArrowheads="1"/>
          </p:cNvSpPr>
          <p:nvPr/>
        </p:nvSpPr>
        <p:spPr bwMode="auto">
          <a:xfrm>
            <a:off x="914400" y="17526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0485" name="Text Box 1027"/>
          <p:cNvSpPr txBox="1">
            <a:spLocks noChangeArrowheads="1"/>
          </p:cNvSpPr>
          <p:nvPr/>
        </p:nvSpPr>
        <p:spPr bwMode="auto">
          <a:xfrm>
            <a:off x="152400" y="1219200"/>
            <a:ext cx="4343400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T0: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flag[0] = vrai;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while(flag[1]==vrai){};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flag[0] = faux;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0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0486" name="Text Box 1028"/>
          <p:cNvSpPr txBox="1">
            <a:spLocks noChangeArrowheads="1"/>
          </p:cNvSpPr>
          <p:nvPr/>
        </p:nvSpPr>
        <p:spPr bwMode="auto">
          <a:xfrm>
            <a:off x="5029200" y="1219200"/>
            <a:ext cx="4114800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flag[1] = vrai;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while(flag[0]==vrai){};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flag[1] = faux;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0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0487" name="Text Box 1029"/>
          <p:cNvSpPr txBox="1">
            <a:spLocks noChangeArrowheads="1"/>
          </p:cNvSpPr>
          <p:nvPr/>
        </p:nvSpPr>
        <p:spPr bwMode="auto">
          <a:xfrm>
            <a:off x="762000" y="41910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Times New Roman" charset="0"/>
              </a:rPr>
              <a:t>Algorithme 2 vue globale</a:t>
            </a:r>
          </a:p>
        </p:txBody>
      </p:sp>
      <p:sp>
        <p:nvSpPr>
          <p:cNvPr id="20488" name="Line 1030"/>
          <p:cNvSpPr>
            <a:spLocks noChangeShapeType="1"/>
          </p:cNvSpPr>
          <p:nvPr/>
        </p:nvSpPr>
        <p:spPr bwMode="auto">
          <a:xfrm>
            <a:off x="3200400" y="2057400"/>
            <a:ext cx="21336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89" name="Line 1031"/>
          <p:cNvSpPr>
            <a:spLocks noChangeShapeType="1"/>
          </p:cNvSpPr>
          <p:nvPr/>
        </p:nvSpPr>
        <p:spPr bwMode="auto">
          <a:xfrm flipV="1">
            <a:off x="3124200" y="2362200"/>
            <a:ext cx="22098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90" name="Line 1032"/>
          <p:cNvSpPr>
            <a:spLocks noChangeShapeType="1"/>
          </p:cNvSpPr>
          <p:nvPr/>
        </p:nvSpPr>
        <p:spPr bwMode="auto">
          <a:xfrm flipH="1">
            <a:off x="4038600" y="2057400"/>
            <a:ext cx="12192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91" name="Line 1033"/>
          <p:cNvSpPr>
            <a:spLocks noChangeShapeType="1"/>
          </p:cNvSpPr>
          <p:nvPr/>
        </p:nvSpPr>
        <p:spPr bwMode="auto">
          <a:xfrm flipH="1" flipV="1">
            <a:off x="4038600" y="2362200"/>
            <a:ext cx="13716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92" name="Text Box 1034"/>
          <p:cNvSpPr txBox="1">
            <a:spLocks noChangeArrowheads="1"/>
          </p:cNvSpPr>
          <p:nvPr/>
        </p:nvSpPr>
        <p:spPr bwMode="auto">
          <a:xfrm>
            <a:off x="2514600" y="4800600"/>
            <a:ext cx="35814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Arial Narrow" pitchFamily="34" charset="0"/>
              </a:rPr>
              <a:t>T0: flag[0] = vrai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Arial Narrow" pitchFamily="34" charset="0"/>
              </a:rPr>
              <a:t>T1: flag[1] = vrai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Arial Narrow" pitchFamily="34" charset="0"/>
              </a:rPr>
              <a:t>interblocage!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>
              <a:solidFill>
                <a:schemeClr val="tx1"/>
              </a:solidFill>
              <a:latin typeface="Arial Narrow" pitchFamily="34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pic>
        <p:nvPicPr>
          <p:cNvPr id="20493" name="Picture 1039" descr="Skull &amp; crossbones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410200"/>
            <a:ext cx="11541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4" name="AutoShape 1040"/>
          <p:cNvSpPr>
            <a:spLocks noChangeArrowheads="1"/>
          </p:cNvSpPr>
          <p:nvPr/>
        </p:nvSpPr>
        <p:spPr bwMode="auto">
          <a:xfrm>
            <a:off x="2895600" y="152400"/>
            <a:ext cx="1676400" cy="1219200"/>
          </a:xfrm>
          <a:prstGeom prst="wedgeRoundRectCallout">
            <a:avLst>
              <a:gd name="adj1" fmla="val -36931"/>
              <a:gd name="adj2" fmla="val 116796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0495" name="Text Box 1041"/>
          <p:cNvSpPr txBox="1">
            <a:spLocks noChangeArrowheads="1"/>
          </p:cNvSpPr>
          <p:nvPr/>
        </p:nvSpPr>
        <p:spPr bwMode="auto">
          <a:xfrm>
            <a:off x="2895600" y="3810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Après vous, monsieur</a:t>
            </a:r>
          </a:p>
        </p:txBody>
      </p:sp>
      <p:sp>
        <p:nvSpPr>
          <p:cNvPr id="20496" name="AutoShape 1042"/>
          <p:cNvSpPr>
            <a:spLocks noChangeArrowheads="1"/>
          </p:cNvSpPr>
          <p:nvPr/>
        </p:nvSpPr>
        <p:spPr bwMode="auto">
          <a:xfrm>
            <a:off x="7162800" y="228600"/>
            <a:ext cx="1676400" cy="1219200"/>
          </a:xfrm>
          <a:prstGeom prst="wedgeRoundRectCallout">
            <a:avLst>
              <a:gd name="adj1" fmla="val 9565"/>
              <a:gd name="adj2" fmla="val 115366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0497" name="Text Box 1044"/>
          <p:cNvSpPr txBox="1">
            <a:spLocks noChangeArrowheads="1"/>
          </p:cNvSpPr>
          <p:nvPr/>
        </p:nvSpPr>
        <p:spPr bwMode="auto">
          <a:xfrm>
            <a:off x="7162800" y="304800"/>
            <a:ext cx="1981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Après vous, monsieur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D018-E39F-4B25-A8B7-BC71F951D1AE}" type="slidenum">
              <a:rPr lang="fr-CA"/>
              <a:pPr>
                <a:defRPr/>
              </a:pPr>
              <a:t>19</a:t>
            </a:fld>
            <a:endParaRPr lang="fr-CA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885113" cy="665163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fr-CA" smtClean="0"/>
              <a:t>Algorithme 3 </a:t>
            </a:r>
            <a:r>
              <a:rPr lang="fr-CA" sz="1800" smtClean="0"/>
              <a:t>(dit de Peterson)</a:t>
            </a:r>
            <a:r>
              <a:rPr lang="fr-CA" sz="2800" smtClean="0"/>
              <a:t>:</a:t>
            </a:r>
            <a:r>
              <a:rPr lang="fr-CA" smtClean="0"/>
              <a:t> bon! </a:t>
            </a:r>
            <a:br>
              <a:rPr lang="fr-CA" smtClean="0"/>
            </a:br>
            <a:r>
              <a:rPr lang="fr-CA" smtClean="0"/>
              <a:t/>
            </a:r>
            <a:br>
              <a:rPr lang="fr-CA" smtClean="0"/>
            </a:br>
            <a:r>
              <a:rPr lang="fr-CA" sz="1800" smtClean="0"/>
              <a:t>combine les deux idées: </a:t>
            </a:r>
            <a:r>
              <a:rPr lang="fr-CA" sz="2000" smtClean="0">
                <a:solidFill>
                  <a:schemeClr val="hlink"/>
                </a:solidFill>
              </a:rPr>
              <a:t>flag[i]</a:t>
            </a:r>
            <a:r>
              <a:rPr lang="fr-CA" sz="2000" smtClean="0">
                <a:solidFill>
                  <a:srgbClr val="800000"/>
                </a:solidFill>
              </a:rPr>
              <a:t>=intention d’entrer; </a:t>
            </a:r>
            <a:r>
              <a:rPr lang="fr-CA" sz="2000" smtClean="0">
                <a:solidFill>
                  <a:schemeClr val="hlink"/>
                </a:solidFill>
              </a:rPr>
              <a:t>turn</a:t>
            </a:r>
            <a:r>
              <a:rPr lang="fr-CA" sz="2000" smtClean="0">
                <a:solidFill>
                  <a:srgbClr val="800000"/>
                </a:solidFill>
              </a:rPr>
              <a:t>=à qui le tour</a:t>
            </a:r>
            <a:endParaRPr lang="fr-CA" sz="3600" smtClean="0">
              <a:solidFill>
                <a:srgbClr val="800000"/>
              </a:solidFill>
            </a:endParaRP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3886200" cy="5410200"/>
          </a:xfrm>
        </p:spPr>
        <p:txBody>
          <a:bodyPr/>
          <a:lstStyle/>
          <a:p>
            <a:r>
              <a:rPr lang="fr-CA" altLang="en-US" sz="2000" smtClean="0"/>
              <a:t>Initialisation: </a:t>
            </a:r>
          </a:p>
          <a:p>
            <a:pPr lvl="1"/>
            <a:r>
              <a:rPr lang="fr-CA" altLang="en-US" sz="2000" smtClean="0"/>
              <a:t>flag[0] = flag[1] = faux </a:t>
            </a:r>
          </a:p>
          <a:p>
            <a:pPr lvl="1"/>
            <a:r>
              <a:rPr lang="fr-CA" altLang="en-US" sz="2000" smtClean="0"/>
              <a:t>turn = i ou j</a:t>
            </a:r>
          </a:p>
          <a:p>
            <a:r>
              <a:rPr lang="fr-CA" altLang="en-US" sz="2000" smtClean="0"/>
              <a:t>Désire d’exécuter SC est indiqué par flag[i] = vrai</a:t>
            </a:r>
          </a:p>
          <a:p>
            <a:r>
              <a:rPr lang="fr-CA" altLang="en-US" sz="2000" smtClean="0"/>
              <a:t>flag[i] = faux à la section de sortie</a:t>
            </a:r>
          </a:p>
          <a:p>
            <a:endParaRPr lang="fr-CA" altLang="en-US" sz="2000" smtClean="0"/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4038600" y="1657350"/>
            <a:ext cx="5867400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flag[i] = vrai;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400">
                <a:solidFill>
                  <a:schemeClr val="hlink"/>
                </a:solidFill>
                <a:latin typeface="Courier New" pitchFamily="49" charset="0"/>
              </a:rPr>
              <a:t>      </a:t>
            </a:r>
            <a:r>
              <a:rPr kumimoji="0" lang="en-US" altLang="en-US" sz="1000">
                <a:solidFill>
                  <a:schemeClr val="hlink"/>
                </a:solidFill>
                <a:latin typeface="Courier New" pitchFamily="49" charset="0"/>
              </a:rPr>
              <a:t>//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kumimoji="0" lang="en-US" altLang="en-US" sz="1400">
                <a:solidFill>
                  <a:schemeClr val="hlink"/>
                </a:solidFill>
                <a:latin typeface="Courier New" pitchFamily="49" charset="0"/>
              </a:rPr>
              <a:t>je veux entrer</a:t>
            </a: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turn = j;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400">
                <a:solidFill>
                  <a:schemeClr val="hlink"/>
                </a:solidFill>
                <a:latin typeface="Courier New" pitchFamily="49" charset="0"/>
              </a:rPr>
              <a:t>      // je donne une chance à l’autre </a:t>
            </a: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do while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   (flag[j]==vrai &amp;&amp; turn==j){};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flag[i] = faux;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27E491-0EE4-44A2-8BAE-2772CE890901}" type="slidenum">
              <a:rPr lang="fr-CA"/>
              <a:pPr>
                <a:defRPr/>
              </a:pPr>
              <a:t>2</a:t>
            </a:fld>
            <a:endParaRPr lang="fr-CA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Problèmes avec concurrence = parallélisme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Les threads concurrents doivent parfois partager données (fichiers ou mémoire commune) et ressources</a:t>
            </a:r>
          </a:p>
          <a:p>
            <a:pPr lvl="1"/>
            <a:r>
              <a:rPr lang="fr-CA" altLang="en-US" sz="2200" smtClean="0"/>
              <a:t>On parle donc de tâches </a:t>
            </a:r>
            <a:r>
              <a:rPr lang="fr-CA" altLang="en-US" sz="2200" i="1" smtClean="0"/>
              <a:t>coopératives</a:t>
            </a:r>
          </a:p>
          <a:p>
            <a:r>
              <a:rPr lang="fr-CA" altLang="en-US" sz="2400" smtClean="0"/>
              <a:t>Si l’accès n’est pas contrôlé, le résultat de l’exécution du programme pourra </a:t>
            </a:r>
            <a:r>
              <a:rPr lang="fr-CA" altLang="en-US" sz="2400" smtClean="0">
                <a:solidFill>
                  <a:srgbClr val="FF3300"/>
                </a:solidFill>
              </a:rPr>
              <a:t>dépendre de l’ordre d’entrelacement</a:t>
            </a:r>
            <a:r>
              <a:rPr lang="fr-CA" altLang="en-US" sz="2400" smtClean="0"/>
              <a:t> de l’exécution des instructions (</a:t>
            </a:r>
            <a:r>
              <a:rPr lang="fr-CA" altLang="en-US" sz="2400" i="1" smtClean="0"/>
              <a:t>non-déterminisme</a:t>
            </a:r>
            <a:r>
              <a:rPr lang="fr-CA" altLang="en-US" sz="2400" smtClean="0"/>
              <a:t>).</a:t>
            </a:r>
          </a:p>
          <a:p>
            <a:r>
              <a:rPr lang="fr-CA" altLang="en-US" sz="2400" smtClean="0"/>
              <a:t>Un programme pourra donner des résultats différents et parfois indésirables de fois en fois</a:t>
            </a:r>
          </a:p>
          <a:p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35FE3-3F12-406B-982B-D60A743400BF}" type="slidenum">
              <a:rPr lang="fr-CA"/>
              <a:pPr>
                <a:defRPr/>
              </a:pPr>
              <a:t>20</a:t>
            </a:fld>
            <a:endParaRPr lang="fr-CA"/>
          </a:p>
        </p:txBody>
      </p:sp>
      <p:sp>
        <p:nvSpPr>
          <p:cNvPr id="1003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Entrer ou attendre?</a:t>
            </a:r>
          </a:p>
        </p:txBody>
      </p:sp>
      <p:sp>
        <p:nvSpPr>
          <p:cNvPr id="2253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r>
              <a:rPr lang="fr-CA" altLang="en-US" sz="2400" smtClean="0"/>
              <a:t>Thread Ti attend si:</a:t>
            </a:r>
          </a:p>
          <a:p>
            <a:pPr lvl="1"/>
            <a:r>
              <a:rPr lang="fr-CA" altLang="en-US" sz="2200" smtClean="0"/>
              <a:t>Tj veut entrer est c’est la chance de Tj</a:t>
            </a:r>
          </a:p>
          <a:p>
            <a:pPr lvl="2"/>
            <a:r>
              <a:rPr lang="en-US" altLang="en-US" sz="2000" b="1" smtClean="0">
                <a:solidFill>
                  <a:srgbClr val="FF3300"/>
                </a:solidFill>
                <a:latin typeface="Courier New" pitchFamily="49" charset="0"/>
              </a:rPr>
              <a:t>flag[j]==vrai et turn==j</a:t>
            </a:r>
            <a:endParaRPr lang="fr-CA" altLang="en-US" sz="2000" smtClean="0"/>
          </a:p>
          <a:p>
            <a:pPr lvl="1"/>
            <a:endParaRPr lang="fr-CA" altLang="en-US" sz="2200" smtClean="0"/>
          </a:p>
          <a:p>
            <a:r>
              <a:rPr lang="fr-CA" altLang="en-US" sz="2400" smtClean="0"/>
              <a:t>Un thread Ti entre si:</a:t>
            </a:r>
          </a:p>
          <a:p>
            <a:pPr lvl="1"/>
            <a:r>
              <a:rPr lang="fr-CA" altLang="en-US" sz="2200" smtClean="0"/>
              <a:t>Tj ne veut pas entrer ou c’est la chance de Ti</a:t>
            </a:r>
          </a:p>
          <a:p>
            <a:pPr lvl="2"/>
            <a:r>
              <a:rPr lang="en-US" altLang="en-US" sz="2000" b="1" smtClean="0">
                <a:solidFill>
                  <a:srgbClr val="FF3300"/>
                </a:solidFill>
                <a:latin typeface="Courier New" pitchFamily="49" charset="0"/>
              </a:rPr>
              <a:t>flag[j]==faux ou turn==i</a:t>
            </a:r>
            <a:endParaRPr lang="fr-CA" altLang="en-US" sz="2000" b="1" smtClean="0">
              <a:solidFill>
                <a:srgbClr val="FF3300"/>
              </a:solidFill>
              <a:latin typeface="Courier New" pitchFamily="49" charset="0"/>
            </a:endParaRPr>
          </a:p>
          <a:p>
            <a:endParaRPr lang="fr-CA" altLang="en-US" sz="2000" smtClean="0">
              <a:solidFill>
                <a:srgbClr val="FF3300"/>
              </a:solidFill>
              <a:latin typeface="Courier New" pitchFamily="49" charset="0"/>
            </a:endParaRPr>
          </a:p>
          <a:p>
            <a:r>
              <a:rPr lang="fr-CA" altLang="en-US" sz="2400" smtClean="0"/>
              <a:t>Pour entrer, un thread dépend de la bonne volonté de l’autre qu’il lui donne la chance!</a:t>
            </a:r>
          </a:p>
          <a:p>
            <a:endParaRPr lang="fr-CA" altLang="en-US" sz="24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F8B79-46E7-424A-91A4-89B09A292A99}" type="slidenum">
              <a:rPr lang="fr-CA"/>
              <a:pPr>
                <a:defRPr/>
              </a:pPr>
              <a:t>21</a:t>
            </a:fld>
            <a:endParaRPr lang="fr-CA"/>
          </a:p>
        </p:txBody>
      </p:sp>
      <p:sp>
        <p:nvSpPr>
          <p:cNvPr id="23556" name="Text Box 2050"/>
          <p:cNvSpPr txBox="1">
            <a:spLocks noChangeArrowheads="1"/>
          </p:cNvSpPr>
          <p:nvPr/>
        </p:nvSpPr>
        <p:spPr bwMode="auto">
          <a:xfrm>
            <a:off x="0" y="823913"/>
            <a:ext cx="4724400" cy="460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T0: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flag[0] = vrai;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T0 veut entrer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turn = 1;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T0 donne une chance à T1</a:t>
            </a:r>
            <a:endParaRPr kumimoji="0" lang="en-US" altLang="en-US" sz="18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while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(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flag[1]==vrai&amp;&amp;turn=1){};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flag[0] = faux;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T0 ne veut plus entrer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3557" name="Text Box 2051"/>
          <p:cNvSpPr txBox="1">
            <a:spLocks noChangeArrowheads="1"/>
          </p:cNvSpPr>
          <p:nvPr/>
        </p:nvSpPr>
        <p:spPr bwMode="auto">
          <a:xfrm>
            <a:off x="4572000" y="838200"/>
            <a:ext cx="4876800" cy="460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flag[1] = vrai;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T1 veut entrer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turn = 0;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T1 donne une chance à 0</a:t>
            </a:r>
            <a:endParaRPr kumimoji="0" lang="en-US" altLang="en-US" sz="18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while</a:t>
            </a: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(flag[0]==vrai&amp;&amp;turn=0){};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flag[1] = faux;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T1 ne veut plus entrer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3558" name="Text Box 2052"/>
          <p:cNvSpPr txBox="1">
            <a:spLocks noChangeArrowheads="1"/>
          </p:cNvSpPr>
          <p:nvPr/>
        </p:nvSpPr>
        <p:spPr bwMode="auto">
          <a:xfrm>
            <a:off x="914400" y="51816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rgbClr val="800000"/>
                </a:solidFill>
                <a:latin typeface="Times New Roman" charset="0"/>
              </a:rPr>
              <a:t>Algorithme de Peterson vue globale</a:t>
            </a:r>
          </a:p>
        </p:txBody>
      </p:sp>
      <p:sp>
        <p:nvSpPr>
          <p:cNvPr id="23559" name="Line 2053"/>
          <p:cNvSpPr>
            <a:spLocks noChangeShapeType="1"/>
          </p:cNvSpPr>
          <p:nvPr/>
        </p:nvSpPr>
        <p:spPr bwMode="auto">
          <a:xfrm>
            <a:off x="2895600" y="1676400"/>
            <a:ext cx="2362200" cy="1447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560" name="Line 2054"/>
          <p:cNvSpPr>
            <a:spLocks noChangeShapeType="1"/>
          </p:cNvSpPr>
          <p:nvPr/>
        </p:nvSpPr>
        <p:spPr bwMode="auto">
          <a:xfrm flipV="1">
            <a:off x="3124200" y="3276600"/>
            <a:ext cx="20574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561" name="Line 2055"/>
          <p:cNvSpPr>
            <a:spLocks noChangeShapeType="1"/>
          </p:cNvSpPr>
          <p:nvPr/>
        </p:nvSpPr>
        <p:spPr bwMode="auto">
          <a:xfrm flipH="1">
            <a:off x="3886200" y="1752600"/>
            <a:ext cx="10668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562" name="Line 2056"/>
          <p:cNvSpPr>
            <a:spLocks noChangeShapeType="1"/>
          </p:cNvSpPr>
          <p:nvPr/>
        </p:nvSpPr>
        <p:spPr bwMode="auto">
          <a:xfrm flipH="1" flipV="1">
            <a:off x="3886200" y="3276600"/>
            <a:ext cx="9906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C7FF6-F462-49C2-BBB4-91BB5628417D}" type="slidenum">
              <a:rPr lang="fr-CA"/>
              <a:pPr>
                <a:defRPr/>
              </a:pPr>
              <a:t>22</a:t>
            </a:fld>
            <a:endParaRPr lang="fr-CA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Scénario pour le changement de contrôle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1371600"/>
            <a:ext cx="4724400" cy="387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T0: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</a:t>
            </a:r>
            <a:r>
              <a:rPr kumimoji="0" lang="en-US" altLang="en-US" sz="3600">
                <a:solidFill>
                  <a:schemeClr val="tx1"/>
                </a:solidFill>
                <a:latin typeface="Courier New" pitchFamily="49" charset="0"/>
              </a:rPr>
              <a:t>…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flag[0] = faux;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T0 ne veut plus entrer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3600">
                <a:solidFill>
                  <a:schemeClr val="tx1"/>
                </a:solidFill>
                <a:latin typeface="Courier New" pitchFamily="49" charset="0"/>
              </a:rPr>
              <a:t>   …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267200" y="1371600"/>
            <a:ext cx="48768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3600">
                <a:solidFill>
                  <a:schemeClr val="tx1"/>
                </a:solidFill>
                <a:latin typeface="Courier New" pitchFamily="49" charset="0"/>
              </a:rPr>
              <a:t>  …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flag[1] = vrai;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T1 veut entrer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turn = 0;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T1 donne une chance à T0</a:t>
            </a:r>
            <a:endParaRPr kumimoji="0" lang="en-US" altLang="en-US" sz="18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while</a:t>
            </a: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(flag[0]==vrai&amp;&amp;turn=0){};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//test faux, entre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kumimoji="0" lang="en-US" altLang="en-US" sz="3600">
                <a:solidFill>
                  <a:schemeClr val="tx1"/>
                </a:solidFill>
                <a:latin typeface="Courier New" pitchFamily="49" charset="0"/>
              </a:rPr>
              <a:t>…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990600" y="5029200"/>
            <a:ext cx="6705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T1 prend la relève, donne une chance à T0 mais T0 a dit qu’il ne veut pas entrer.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T1 entre donc dans la SC</a:t>
            </a:r>
          </a:p>
        </p:txBody>
      </p:sp>
      <p:sp>
        <p:nvSpPr>
          <p:cNvPr id="24584" name="Line 11"/>
          <p:cNvSpPr>
            <a:spLocks noChangeShapeType="1"/>
          </p:cNvSpPr>
          <p:nvPr/>
        </p:nvSpPr>
        <p:spPr bwMode="auto">
          <a:xfrm>
            <a:off x="2895600" y="2819400"/>
            <a:ext cx="1905000" cy="11430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585" name="Line 12"/>
          <p:cNvSpPr>
            <a:spLocks noChangeShapeType="1"/>
          </p:cNvSpPr>
          <p:nvPr/>
        </p:nvSpPr>
        <p:spPr bwMode="auto">
          <a:xfrm>
            <a:off x="5715000" y="3124200"/>
            <a:ext cx="1905000" cy="7620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DA923-6E68-4317-BF9A-871149050205}" type="slidenum">
              <a:rPr lang="fr-CA"/>
              <a:pPr>
                <a:defRPr/>
              </a:pPr>
              <a:t>23</a:t>
            </a:fld>
            <a:endParaRPr lang="fr-CA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Autre scénario de changem. de contrôle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0" y="1127125"/>
            <a:ext cx="4724400" cy="509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T0: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flag[0] = faux;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T0 ne veut plus entrer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flag[0] = vrai;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T0 veut entrer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turn = 1;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T0 donne une chance à T1</a:t>
            </a:r>
            <a:endParaRPr kumimoji="0" lang="en-US" altLang="en-US" sz="18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while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(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flag[1]==vrai&amp;&amp;turn=1){};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    </a:t>
            </a: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// test vrai, n’entre pas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4572000" y="1143000"/>
            <a:ext cx="48768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flag[1] = vrai;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T1 veut entrer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turn = 0;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T1 donne une chance à T0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    // mais T0 annule cette action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while</a:t>
            </a: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(flag[0]==vrai&amp;&amp;turn=0){};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//test faux, entre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544513" y="5715000"/>
            <a:ext cx="805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T0 veut rentrer mais est obligé de donner une chance à T1, qui entre</a:t>
            </a:r>
          </a:p>
        </p:txBody>
      </p:sp>
      <p:sp>
        <p:nvSpPr>
          <p:cNvPr id="25608" name="Line 6"/>
          <p:cNvSpPr>
            <a:spLocks noChangeShapeType="1"/>
          </p:cNvSpPr>
          <p:nvPr/>
        </p:nvSpPr>
        <p:spPr bwMode="auto">
          <a:xfrm>
            <a:off x="1828800" y="3733800"/>
            <a:ext cx="6096000" cy="6858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2667000" y="3200400"/>
            <a:ext cx="3429000" cy="12192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1600200" y="3886200"/>
            <a:ext cx="1676400" cy="6858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2362200" y="2743200"/>
            <a:ext cx="4419600" cy="17526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D3DFA-CA47-4FD6-892F-83E4C84A11A6}" type="slidenum">
              <a:rPr lang="fr-CA"/>
              <a:pPr>
                <a:defRPr/>
              </a:pPr>
              <a:t>24</a:t>
            </a:fld>
            <a:endParaRPr lang="fr-CA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Mais avec un petit décalage, c’est encore T0!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0" y="1127125"/>
            <a:ext cx="4724400" cy="624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T0: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flag[0] = faux;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0 ne veut plus entrer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flag[0] = vrai;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0 veut entrer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turn = 1;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0 donne une chance à 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   //  mais T1 annule cette action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6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while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(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flag[1]==vrai&amp;&amp;turn=1){};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// test faux, entre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4267200" y="1279525"/>
            <a:ext cx="48768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Thread 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flag[1] = vrai;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1 veut entrer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turn = 0;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1600">
                <a:solidFill>
                  <a:schemeClr val="hlink"/>
                </a:solidFill>
                <a:latin typeface="Courier New" pitchFamily="49" charset="0"/>
              </a:rPr>
              <a:t>// 1 donne une chance à 0</a:t>
            </a:r>
            <a:endParaRPr kumimoji="0" lang="en-US" altLang="en-US" sz="18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while</a:t>
            </a:r>
            <a:endParaRPr kumimoji="0" lang="en-US" altLang="en-US" sz="2000">
              <a:solidFill>
                <a:schemeClr val="hlink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 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(flag[0]==vrai&amp;&amp;turn=0){};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// test vrai, n’entre pas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743200" y="3200400"/>
            <a:ext cx="2971800" cy="17526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5867400" y="4343400"/>
            <a:ext cx="1676400" cy="6858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>
            <a:off x="3733800" y="4343400"/>
            <a:ext cx="1905000" cy="6858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23900" y="5715000"/>
            <a:ext cx="81153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latin typeface="Arial Narrow" pitchFamily="34" charset="0"/>
              </a:rPr>
              <a:t>Si T0 et T1 tentent simultanément d’entrer dans SC, seule une valeur pour turn survivra: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latin typeface="Arial Narrow" pitchFamily="34" charset="0"/>
              </a:rPr>
              <a:t>     non-déterminisme (on ne sait pas qui gagnera), mais l’exclusion fonctionne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H="1">
            <a:off x="2057400" y="3810000"/>
            <a:ext cx="3467100" cy="12192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1B615-E95F-4847-B1F1-099720419D4B}" type="slidenum">
              <a:rPr lang="fr-CA"/>
              <a:pPr>
                <a:defRPr/>
              </a:pPr>
              <a:t>25</a:t>
            </a:fld>
            <a:endParaRPr lang="fr-CA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Donc cet algo. n’oblige pas une tâche d</a:t>
            </a:r>
            <a:r>
              <a:rPr lang="fr-CA" sz="2800" smtClean="0"/>
              <a:t>’attendre </a:t>
            </a:r>
            <a:r>
              <a:rPr lang="fr-CA" sz="2400" smtClean="0"/>
              <a:t>pour d’autres qui pourraient ne pas avoir besoin de la SC</a:t>
            </a:r>
            <a:endParaRPr lang="fr-CA" sz="2800" smtClean="0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517525" y="1524000"/>
            <a:ext cx="8245475" cy="380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Supposons que T0 soit le seul à avoir besoin de la SC, ou que T1 soit lent à agir: T0 peut rentrer de suite </a:t>
            </a:r>
            <a:r>
              <a:rPr kumimoji="0" lang="fr-CA" altLang="en-US" sz="2000" b="0">
                <a:solidFill>
                  <a:schemeClr val="tx1"/>
                </a:solidFill>
                <a:latin typeface="Arial Narrow" pitchFamily="34" charset="0"/>
              </a:rPr>
              <a:t>(</a:t>
            </a: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flag[1]==faux</a:t>
            </a:r>
            <a:r>
              <a:rPr kumimoji="0" lang="fr-CA" altLang="en-US" sz="200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kumimoji="0" lang="fr-CA" altLang="en-US" sz="1800" b="0">
                <a:solidFill>
                  <a:schemeClr val="tx1"/>
                </a:solidFill>
                <a:latin typeface="Arial Narrow" pitchFamily="34" charset="0"/>
              </a:rPr>
              <a:t>la dernière fois que T1 est sorti)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             </a:t>
            </a:r>
            <a:r>
              <a:rPr kumimoji="0" lang="fr-CA" altLang="en-US" sz="2000">
                <a:solidFill>
                  <a:schemeClr val="tx1"/>
                </a:solidFill>
                <a:latin typeface="Courier New" pitchFamily="49" charset="0"/>
              </a:rPr>
              <a:t>flag[0] = vrai  </a:t>
            </a:r>
            <a:r>
              <a:rPr kumimoji="0" lang="fr-CA" altLang="en-US" sz="2000">
                <a:solidFill>
                  <a:srgbClr val="800000"/>
                </a:solidFill>
                <a:latin typeface="Courier New" pitchFamily="49" charset="0"/>
              </a:rPr>
              <a:t>// prend l’initiative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tx1"/>
                </a:solidFill>
                <a:latin typeface="Courier New" pitchFamily="49" charset="0"/>
              </a:rPr>
              <a:t>	turn = 1	    </a:t>
            </a:r>
            <a:r>
              <a:rPr kumimoji="0" lang="fr-CA" altLang="en-US" sz="2000">
                <a:solidFill>
                  <a:srgbClr val="800000"/>
                </a:solidFill>
                <a:latin typeface="Courier New" pitchFamily="49" charset="0"/>
              </a:rPr>
              <a:t>// donne une chance à l’autre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tx1"/>
                </a:solidFill>
                <a:latin typeface="Courier New" pitchFamily="49" charset="0"/>
              </a:rPr>
              <a:t>	while flag[1]==vrai </a:t>
            </a: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&amp;&amp; turn=1 {} </a:t>
            </a:r>
            <a:r>
              <a:rPr kumimoji="0" lang="en-US" altLang="en-US" sz="1400">
                <a:solidFill>
                  <a:srgbClr val="800000"/>
                </a:solidFill>
                <a:latin typeface="Courier New" pitchFamily="49" charset="0"/>
              </a:rPr>
              <a:t>//test faux, entre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400">
              <a:solidFill>
                <a:srgbClr val="8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800000"/>
                </a:solidFill>
                <a:latin typeface="Courier New" pitchFamily="49" charset="0"/>
              </a:rPr>
              <a:t>		</a:t>
            </a:r>
            <a:r>
              <a:rPr kumimoji="0" lang="en-US" altLang="en-US" sz="2000">
                <a:solidFill>
                  <a:srgbClr val="FF3300"/>
                </a:solidFill>
                <a:latin typeface="Courier New" pitchFamily="49" charset="0"/>
              </a:rPr>
              <a:t>SC</a:t>
            </a: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	flag</a:t>
            </a:r>
            <a:r>
              <a:rPr kumimoji="0" lang="fr-CA" altLang="en-US" sz="2000">
                <a:solidFill>
                  <a:schemeClr val="tx1"/>
                </a:solidFill>
                <a:latin typeface="Courier New" pitchFamily="49" charset="0"/>
              </a:rPr>
              <a:t>[0] = faux   </a:t>
            </a:r>
            <a:r>
              <a:rPr kumimoji="0" lang="fr-CA" altLang="en-US" sz="2000">
                <a:solidFill>
                  <a:srgbClr val="800000"/>
                </a:solidFill>
                <a:latin typeface="Courier New" pitchFamily="49" charset="0"/>
              </a:rPr>
              <a:t>// donne une chance à l’autre</a:t>
            </a:r>
            <a:r>
              <a:rPr kumimoji="0" lang="fr-CA" altLang="en-US" sz="20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27654" name="Freeform 5"/>
          <p:cNvSpPr>
            <a:spLocks/>
          </p:cNvSpPr>
          <p:nvPr/>
        </p:nvSpPr>
        <p:spPr bwMode="auto">
          <a:xfrm>
            <a:off x="609600" y="2743200"/>
            <a:ext cx="863600" cy="2438400"/>
          </a:xfrm>
          <a:custGeom>
            <a:avLst/>
            <a:gdLst>
              <a:gd name="T0" fmla="*/ 1129030000 w 544"/>
              <a:gd name="T1" fmla="*/ 2147483647 h 1536"/>
              <a:gd name="T2" fmla="*/ 40322500 w 544"/>
              <a:gd name="T3" fmla="*/ 1451610000 h 1536"/>
              <a:gd name="T4" fmla="*/ 1370965000 w 544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4" h="1536">
                <a:moveTo>
                  <a:pt x="448" y="1536"/>
                </a:moveTo>
                <a:cubicBezTo>
                  <a:pt x="224" y="1184"/>
                  <a:pt x="0" y="832"/>
                  <a:pt x="16" y="576"/>
                </a:cubicBezTo>
                <a:cubicBezTo>
                  <a:pt x="32" y="320"/>
                  <a:pt x="456" y="96"/>
                  <a:pt x="544" y="0"/>
                </a:cubicBezTo>
              </a:path>
            </a:pathLst>
          </a:custGeom>
          <a:noFill/>
          <a:ln w="28575" cap="sq" cmpd="sng">
            <a:solidFill>
              <a:srgbClr val="FF3300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533400" y="58674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685800" y="5867400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Cette propriété est désirable</a:t>
            </a:r>
            <a:endParaRPr kumimoji="0" lang="fr-CA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5638800" y="2895600"/>
            <a:ext cx="304800" cy="2057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C248B-50DD-4387-9EF0-CBC703BCCBD7}" type="slidenum">
              <a:rPr lang="fr-CA"/>
              <a:pPr>
                <a:defRPr/>
              </a:pPr>
              <a:t>26</a:t>
            </a:fld>
            <a:endParaRPr lang="fr-CA"/>
          </a:p>
        </p:txBody>
      </p:sp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588962"/>
          </a:xfrm>
        </p:spPr>
        <p:txBody>
          <a:bodyPr/>
          <a:lstStyle/>
          <a:p>
            <a:pPr>
              <a:defRPr/>
            </a:pPr>
            <a:r>
              <a:rPr lang="fr-CA" smtClean="0"/>
              <a:t>Algorithme 3: preuve de validité </a:t>
            </a:r>
            <a:br>
              <a:rPr lang="fr-CA" smtClean="0"/>
            </a:br>
            <a:endParaRPr lang="fr-CA" sz="2000" smtClean="0"/>
          </a:p>
        </p:txBody>
      </p:sp>
      <p:sp>
        <p:nvSpPr>
          <p:cNvPr id="2867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305800" cy="5257800"/>
          </a:xfrm>
        </p:spPr>
        <p:txBody>
          <a:bodyPr/>
          <a:lstStyle/>
          <a:p>
            <a:r>
              <a:rPr lang="fr-CA" altLang="en-US" smtClean="0"/>
              <a:t>Exclusion mutuelle est assurée car:  </a:t>
            </a:r>
          </a:p>
          <a:p>
            <a:pPr lvl="1"/>
            <a:r>
              <a:rPr lang="fr-CA" altLang="en-US" smtClean="0"/>
              <a:t>T0 et T1 sont tous deux dans SC seulement si turn est simultanément égal à 0 et 1 (impossible)</a:t>
            </a:r>
          </a:p>
          <a:p>
            <a:pPr lvl="1"/>
            <a:endParaRPr lang="fr-CA" altLang="en-US" smtClean="0"/>
          </a:p>
          <a:p>
            <a:r>
              <a:rPr lang="fr-CA" altLang="en-US" smtClean="0"/>
              <a:t>Démontrons que progrès et attente limitée sont satisfaits: </a:t>
            </a:r>
          </a:p>
          <a:p>
            <a:pPr lvl="1"/>
            <a:r>
              <a:rPr lang="fr-CA" altLang="en-US" smtClean="0"/>
              <a:t>Ti ne peut pas entrer dans SC seulement si en attente dans la boucle while() avec condition:  flag[ j] == vrai et turn = j.</a:t>
            </a:r>
          </a:p>
          <a:p>
            <a:pPr lvl="1"/>
            <a:r>
              <a:rPr lang="fr-CA" altLang="en-US" smtClean="0"/>
              <a:t>Si Tj ne veut pas entrer dans SC alors flag[ j] = faux et Ti peut alors entrer dans SC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364B1-2FB1-4A2A-AD85-787BC41FBF2A}" type="slidenum">
              <a:rPr lang="fr-CA"/>
              <a:pPr>
                <a:defRPr/>
              </a:pPr>
              <a:t>27</a:t>
            </a:fld>
            <a:endParaRPr lang="fr-CA"/>
          </a:p>
        </p:txBody>
      </p:sp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25438"/>
            <a:ext cx="8229600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Algorithme 3: preuve de validité (cont.)</a:t>
            </a:r>
          </a:p>
        </p:txBody>
      </p:sp>
      <p:sp>
        <p:nvSpPr>
          <p:cNvPr id="2970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fr-CA" altLang="en-US" smtClean="0"/>
              <a:t>Si Tj a effectué flag[ j]=vrai et se trouve dans le  while(), alors turn==i ou turn==j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Si </a:t>
            </a:r>
          </a:p>
          <a:p>
            <a:pPr lvl="2">
              <a:lnSpc>
                <a:spcPct val="90000"/>
              </a:lnSpc>
            </a:pPr>
            <a:r>
              <a:rPr lang="fr-CA" altLang="en-US" smtClean="0"/>
              <a:t>turn==i, alors Ti entre dans SC. </a:t>
            </a:r>
          </a:p>
          <a:p>
            <a:pPr lvl="2">
              <a:lnSpc>
                <a:spcPct val="90000"/>
              </a:lnSpc>
            </a:pPr>
            <a:r>
              <a:rPr lang="fr-CA" altLang="en-US" smtClean="0"/>
              <a:t>turn==j alors  Tj entre dans SC mais il fera      flag[ j] =false à la sortie: permettant à Ti d’entrer CS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mais si Tj a le temps de faire flag[ j]=true, il devra aussi faire turn=i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Puisque Ti ne peut modifier turn lorsque dans le while(), Ti entrera SC après au plus une entrée dans SC par Tj (attente limitée)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537B6-8642-49FE-9EB1-B6AF29258732}" type="slidenum">
              <a:rPr lang="fr-CA"/>
              <a:pPr>
                <a:defRPr/>
              </a:pPr>
              <a:t>28</a:t>
            </a:fld>
            <a:endParaRPr lang="fr-CA"/>
          </a:p>
        </p:txBody>
      </p:sp>
      <p:sp>
        <p:nvSpPr>
          <p:cNvPr id="737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 propos de l’échec des threads</a:t>
            </a:r>
          </a:p>
        </p:txBody>
      </p:sp>
      <p:sp>
        <p:nvSpPr>
          <p:cNvPr id="3072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28700" y="1371600"/>
            <a:ext cx="7886700" cy="5029200"/>
          </a:xfrm>
        </p:spPr>
        <p:txBody>
          <a:bodyPr/>
          <a:lstStyle/>
          <a:p>
            <a:r>
              <a:rPr lang="fr-CA" altLang="en-US" sz="2400" smtClean="0"/>
              <a:t>Si une solution satisfait les 3 critères (EM, progrès et attente limitée), elle procure une robustesse face à l’échec d’un thread dans sa section restante (SR)</a:t>
            </a:r>
          </a:p>
          <a:p>
            <a:pPr lvl="1"/>
            <a:r>
              <a:rPr lang="fr-CA" altLang="en-US" sz="2400" smtClean="0"/>
              <a:t>un thread qui échoue dans sa SR est comme un thread ayant une SR infiniment longue...</a:t>
            </a:r>
          </a:p>
          <a:p>
            <a:r>
              <a:rPr lang="fr-CA" altLang="en-US" sz="2400" smtClean="0"/>
              <a:t>Par contre, aucune solution valide ne procure une robustesse face à l'échec d’un thread dans sa section critique (SC)</a:t>
            </a:r>
          </a:p>
          <a:p>
            <a:pPr lvl="1"/>
            <a:r>
              <a:rPr lang="fr-CA" altLang="en-US" sz="2400" smtClean="0"/>
              <a:t>un thread Ti qui échoue dans sa SC n’envoie pas de signal aux autres threads: pour eux Ti est encore dans sa SC...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D70E80-02C0-42BE-B0DC-6E1129294140}" type="slidenum">
              <a:rPr lang="fr-CA"/>
              <a:pPr>
                <a:defRPr/>
              </a:pPr>
              <a:t>29</a:t>
            </a:fld>
            <a:endParaRPr lang="fr-CA"/>
          </a:p>
        </p:txBody>
      </p:sp>
      <p:sp>
        <p:nvSpPr>
          <p:cNvPr id="1095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Extension à &gt;2 threads </a:t>
            </a:r>
          </a:p>
        </p:txBody>
      </p:sp>
      <p:sp>
        <p:nvSpPr>
          <p:cNvPr id="3174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fr-CA" altLang="en-US" smtClean="0"/>
          </a:p>
          <a:p>
            <a:r>
              <a:rPr lang="fr-CA" altLang="en-US" smtClean="0"/>
              <a:t>L ’algorithme de Peterson peut être généralisé au cas de &gt;2 threads</a:t>
            </a:r>
          </a:p>
          <a:p>
            <a:r>
              <a:rPr lang="fr-CA" altLang="en-US" smtClean="0"/>
              <a:t>Cependant, dans ce cas il y a des algorithmes plus élégants, comme l’algorithme du boulanger, basée sur l’idée de ‘prendre un numéro’...</a:t>
            </a:r>
          </a:p>
          <a:p>
            <a:pPr lvl="1"/>
            <a:r>
              <a:rPr lang="fr-CA" altLang="en-US" smtClean="0"/>
              <a:t>Pas le temps d’en parler…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9B59E-F0DF-4E41-8AD4-C24587287305}" type="slidenum">
              <a:rPr lang="fr-CA"/>
              <a:pPr>
                <a:defRPr/>
              </a:pPr>
              <a:t>3</a:t>
            </a:fld>
            <a:endParaRPr lang="fr-CA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665162"/>
          </a:xfrm>
        </p:spPr>
        <p:txBody>
          <a:bodyPr/>
          <a:lstStyle/>
          <a:p>
            <a:pPr>
              <a:defRPr/>
            </a:pPr>
            <a:r>
              <a:rPr lang="fr-CA" smtClean="0"/>
              <a:t>Un exemple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28700" y="1295400"/>
            <a:ext cx="4533900" cy="4876800"/>
          </a:xfrm>
        </p:spPr>
        <p:txBody>
          <a:bodyPr/>
          <a:lstStyle/>
          <a:p>
            <a:r>
              <a:rPr lang="fr-CA" altLang="en-US" sz="2400" smtClean="0"/>
              <a:t>Deux threads exécutent cette même procédure et partagent la même base de données</a:t>
            </a:r>
          </a:p>
          <a:p>
            <a:r>
              <a:rPr lang="fr-CA" altLang="en-US" sz="2400" smtClean="0"/>
              <a:t>Ils peuvent être interrompus n’importe où </a:t>
            </a:r>
          </a:p>
          <a:p>
            <a:r>
              <a:rPr lang="fr-CA" altLang="en-US" sz="2400" smtClean="0"/>
              <a:t>Le résultat de l ’exécution concurrente de P1 et P2 dépend de l`ordre de leur </a:t>
            </a:r>
            <a:r>
              <a:rPr lang="fr-CA" altLang="en-US" sz="2400" i="1" smtClean="0">
                <a:solidFill>
                  <a:schemeClr val="hlink"/>
                </a:solidFill>
              </a:rPr>
              <a:t>entrelacement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638800" y="1374775"/>
            <a:ext cx="32004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M. X demande une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réservation d’avion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Base de données dit que fauteuil A est disponible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Courier New" pitchFamily="49" charset="0"/>
              </a:rPr>
              <a:t>Fauteuil A est assigné à X et marqué occupé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38BF1-DFC1-456D-B33A-905EDD4CDF2D}" type="slidenum">
              <a:rPr lang="fr-CA"/>
              <a:pPr>
                <a:defRPr/>
              </a:pPr>
              <a:t>30</a:t>
            </a:fld>
            <a:endParaRPr lang="fr-CA"/>
          </a:p>
        </p:txBody>
      </p:sp>
      <p:sp>
        <p:nvSpPr>
          <p:cNvPr id="1105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Une leçon à retenir…</a:t>
            </a:r>
          </a:p>
        </p:txBody>
      </p:sp>
      <p:sp>
        <p:nvSpPr>
          <p:cNvPr id="3277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À fin que des threads avec des variables partagées puissent réussir, il est nécessaire que tous les threads impliqués utilisent le même algorithme de coordination </a:t>
            </a:r>
          </a:p>
          <a:p>
            <a:pPr lvl="1"/>
            <a:r>
              <a:rPr lang="fr-CA" altLang="en-US" smtClean="0"/>
              <a:t>Un protocole commun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7F9C3-B985-43EE-AEB4-395BA644711C}" type="slidenum">
              <a:rPr lang="fr-CA"/>
              <a:pPr>
                <a:defRPr/>
              </a:pPr>
              <a:t>31</a:t>
            </a:fld>
            <a:endParaRPr lang="fr-CA"/>
          </a:p>
        </p:txBody>
      </p:sp>
      <p:sp>
        <p:nvSpPr>
          <p:cNvPr id="696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Critique des solutions par logiciel</a:t>
            </a:r>
          </a:p>
        </p:txBody>
      </p:sp>
      <p:sp>
        <p:nvSpPr>
          <p:cNvPr id="3379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Difficiles à programmer! Et à comprendre!</a:t>
            </a:r>
          </a:p>
          <a:p>
            <a:pPr lvl="1"/>
            <a:r>
              <a:rPr lang="fr-CA" altLang="en-US" sz="2200" smtClean="0"/>
              <a:t>Les solutions que nous verrons dorénavant sont toutes basées sur l’existence d’instructions spécialisées, qui facilitent le travail. </a:t>
            </a:r>
          </a:p>
          <a:p>
            <a:endParaRPr lang="fr-CA" altLang="en-US" smtClean="0"/>
          </a:p>
          <a:p>
            <a:r>
              <a:rPr lang="fr-CA" altLang="en-US" sz="2400" smtClean="0"/>
              <a:t>Les threads qui requièrent l’entrée dans leur SC sont  </a:t>
            </a:r>
            <a:r>
              <a:rPr lang="fr-CA" altLang="en-US" sz="2400" smtClean="0">
                <a:solidFill>
                  <a:schemeClr val="hlink"/>
                </a:solidFill>
              </a:rPr>
              <a:t>occupés à attendre (busy waiting)</a:t>
            </a:r>
            <a:r>
              <a:rPr lang="fr-CA" altLang="en-US" sz="2400" smtClean="0"/>
              <a:t>; consommant ainsi du temps de processeur</a:t>
            </a:r>
          </a:p>
          <a:p>
            <a:pPr lvl="1"/>
            <a:r>
              <a:rPr lang="fr-CA" altLang="en-US" sz="2200" smtClean="0"/>
              <a:t>Pour de longues sections critiques, il serait préférable de </a:t>
            </a:r>
            <a:r>
              <a:rPr lang="fr-CA" altLang="en-US" sz="2200" smtClean="0">
                <a:solidFill>
                  <a:srgbClr val="800000"/>
                </a:solidFill>
              </a:rPr>
              <a:t>bloquer </a:t>
            </a:r>
            <a:r>
              <a:rPr lang="fr-CA" altLang="en-US" sz="2200" smtClean="0"/>
              <a:t>les threads qui doivent attendre...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ED6EA-31D4-4B9C-B794-D5CB00367E5B}" type="slidenum">
              <a:rPr lang="fr-CA"/>
              <a:pPr>
                <a:defRPr/>
              </a:pPr>
              <a:t>32</a:t>
            </a:fld>
            <a:endParaRPr lang="fr-CA"/>
          </a:p>
        </p:txBody>
      </p:sp>
      <p:sp>
        <p:nvSpPr>
          <p:cNvPr id="686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Solutions matérielles: désactivation des interruptions</a:t>
            </a:r>
          </a:p>
        </p:txBody>
      </p:sp>
      <p:sp>
        <p:nvSpPr>
          <p:cNvPr id="34821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fr-CA" altLang="en-US" sz="2400" smtClean="0"/>
          </a:p>
          <a:p>
            <a:pPr lvl="1"/>
            <a:endParaRPr lang="fr-CA" altLang="en-US" sz="2200" smtClean="0"/>
          </a:p>
          <a:p>
            <a:pPr lvl="1"/>
            <a:endParaRPr lang="fr-CA" altLang="en-US" sz="2200" smtClean="0"/>
          </a:p>
        </p:txBody>
      </p:sp>
      <p:sp>
        <p:nvSpPr>
          <p:cNvPr id="34822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1371600"/>
            <a:ext cx="4038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200" smtClean="0"/>
              <a:t>Sur un uniprocesseur: exclusion mutuelle est  préservée mais l’efficacité se détériore: lorsque dans SC il est impossible d’entrelacer l’exécution avec d’autres threads  dans une SR</a:t>
            </a:r>
          </a:p>
          <a:p>
            <a:pPr>
              <a:lnSpc>
                <a:spcPct val="90000"/>
              </a:lnSpc>
            </a:pPr>
            <a:r>
              <a:rPr lang="fr-CA" altLang="en-US" sz="2200" smtClean="0"/>
              <a:t>Perte d’interruptions</a:t>
            </a:r>
          </a:p>
          <a:p>
            <a:pPr>
              <a:lnSpc>
                <a:spcPct val="90000"/>
              </a:lnSpc>
            </a:pPr>
            <a:r>
              <a:rPr lang="fr-CA" altLang="en-US" sz="2200" smtClean="0"/>
              <a:t>Sur un multiprocesseur: exclusion mutuelle n’est pas préservée</a:t>
            </a:r>
          </a:p>
          <a:p>
            <a:pPr>
              <a:lnSpc>
                <a:spcPct val="90000"/>
              </a:lnSpc>
            </a:pPr>
            <a:r>
              <a:rPr lang="fr-CA" altLang="en-US" sz="2200" smtClean="0"/>
              <a:t>Une</a:t>
            </a:r>
            <a:r>
              <a:rPr lang="fr-CA" altLang="en-US" sz="2400" smtClean="0"/>
              <a:t> </a:t>
            </a:r>
            <a:r>
              <a:rPr lang="fr-CA" altLang="en-US" sz="2200" smtClean="0"/>
              <a:t>solution qui n’est généralement pas acceptable</a:t>
            </a:r>
            <a:endParaRPr lang="fr-CA" altLang="en-US" sz="2400" smtClean="0"/>
          </a:p>
        </p:txBody>
      </p:sp>
      <p:sp>
        <p:nvSpPr>
          <p:cNvPr id="34823" name="Rectangle 1029"/>
          <p:cNvSpPr>
            <a:spLocks noChangeArrowheads="1"/>
          </p:cNvSpPr>
          <p:nvPr/>
        </p:nvSpPr>
        <p:spPr bwMode="auto">
          <a:xfrm>
            <a:off x="5029200" y="2286000"/>
            <a:ext cx="38354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Process Pi: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inhiber interrupt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section critique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rétablir interrupt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section restante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2FBC0-4628-448E-A7F3-B117FB5FED3C}" type="slidenum">
              <a:rPr lang="fr-CA"/>
              <a:pPr>
                <a:defRPr/>
              </a:pPr>
              <a:t>33</a:t>
            </a:fld>
            <a:endParaRPr lang="fr-CA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Solutions matérielles: instructions machine spécialisées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8001000" cy="5029200"/>
          </a:xfrm>
        </p:spPr>
        <p:txBody>
          <a:bodyPr/>
          <a:lstStyle/>
          <a:p>
            <a:r>
              <a:rPr lang="fr-CA" altLang="en-US" sz="2400" smtClean="0"/>
              <a:t>Normal: pendant qu’un thread ou processus fait accès à une adresse de mémoire, aucun autre ne peut faire accès à la même adresse en même temps </a:t>
            </a:r>
          </a:p>
          <a:p>
            <a:r>
              <a:rPr lang="fr-CA" altLang="en-US" sz="2400" smtClean="0"/>
              <a:t>Extension: instructions machine exécutant </a:t>
            </a:r>
            <a:r>
              <a:rPr lang="fr-CA" altLang="en-US" sz="2400" smtClean="0">
                <a:solidFill>
                  <a:schemeClr val="tx1"/>
                </a:solidFill>
              </a:rPr>
              <a:t>plusieurs</a:t>
            </a:r>
            <a:r>
              <a:rPr lang="fr-CA" altLang="en-US" sz="2400" smtClean="0"/>
              <a:t> actions (ex: lecture et écriture) sur la même case de mémoire de manière </a:t>
            </a:r>
            <a:r>
              <a:rPr lang="fr-CA" altLang="en-US" sz="2400" smtClean="0">
                <a:solidFill>
                  <a:schemeClr val="hlink"/>
                </a:solidFill>
              </a:rPr>
              <a:t>atomique (indivisible)</a:t>
            </a:r>
            <a:r>
              <a:rPr lang="fr-CA" altLang="en-US" sz="2400" smtClean="0"/>
              <a:t> </a:t>
            </a:r>
          </a:p>
          <a:p>
            <a:r>
              <a:rPr lang="fr-CA" altLang="en-US" sz="2400" smtClean="0"/>
              <a:t>Une instruction atomique ne peut être exécutée que </a:t>
            </a:r>
            <a:r>
              <a:rPr lang="fr-CA" altLang="en-US" sz="2400" smtClean="0">
                <a:solidFill>
                  <a:srgbClr val="800000"/>
                </a:solidFill>
              </a:rPr>
              <a:t>par un thread à la fois</a:t>
            </a:r>
            <a:r>
              <a:rPr lang="fr-CA" altLang="en-US" sz="2400" smtClean="0"/>
              <a:t> (même en présence de plusieurs processeurs)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DCDB8-8990-46E4-AB1D-9C7AA0D9F89C}" type="slidenum">
              <a:rPr lang="fr-CA"/>
              <a:pPr>
                <a:defRPr/>
              </a:pPr>
              <a:t>34</a:t>
            </a:fld>
            <a:endParaRPr lang="fr-CA"/>
          </a:p>
        </p:txBody>
      </p:sp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665162"/>
          </a:xfrm>
        </p:spPr>
        <p:txBody>
          <a:bodyPr/>
          <a:lstStyle/>
          <a:p>
            <a:pPr>
              <a:defRPr/>
            </a:pPr>
            <a:r>
              <a:rPr lang="fr-CA" smtClean="0"/>
              <a:t>L’instruction test-and-set </a:t>
            </a:r>
          </a:p>
        </p:txBody>
      </p:sp>
      <p:sp>
        <p:nvSpPr>
          <p:cNvPr id="3686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95400"/>
            <a:ext cx="3657600" cy="914400"/>
          </a:xfrm>
        </p:spPr>
        <p:txBody>
          <a:bodyPr/>
          <a:lstStyle/>
          <a:p>
            <a:r>
              <a:rPr lang="fr-CA" altLang="en-US" sz="2200" smtClean="0"/>
              <a:t>Une version C++  de test-and-set:</a:t>
            </a:r>
            <a:r>
              <a:rPr lang="fr-CA" altLang="en-US" sz="2400" smtClean="0"/>
              <a:t> </a:t>
            </a:r>
          </a:p>
        </p:txBody>
      </p:sp>
      <p:sp>
        <p:nvSpPr>
          <p:cNvPr id="36870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990600"/>
            <a:ext cx="3581400" cy="2286000"/>
          </a:xfrm>
        </p:spPr>
        <p:txBody>
          <a:bodyPr/>
          <a:lstStyle/>
          <a:p>
            <a:r>
              <a:rPr lang="fr-CA" altLang="en-US" sz="2000" smtClean="0"/>
              <a:t>Un algorithme utilisant testset pour Exclusion Mutuelle:</a:t>
            </a:r>
          </a:p>
          <a:p>
            <a:r>
              <a:rPr lang="fr-CA" altLang="en-US" sz="2000" smtClean="0"/>
              <a:t>Variable partagée b est  </a:t>
            </a:r>
            <a:r>
              <a:rPr lang="fr-CA" altLang="en-US" sz="2000" smtClean="0">
                <a:solidFill>
                  <a:schemeClr val="hlink"/>
                </a:solidFill>
              </a:rPr>
              <a:t>initialisée à 0</a:t>
            </a:r>
            <a:endParaRPr lang="fr-CA" altLang="en-US" sz="2000" smtClean="0"/>
          </a:p>
          <a:p>
            <a:r>
              <a:rPr lang="fr-CA" altLang="en-US" sz="2000" smtClean="0"/>
              <a:t>C’est le 1er Pi qui met b à 1 qui entre dans SC</a:t>
            </a:r>
            <a:endParaRPr lang="fr-CA" altLang="en-US" sz="2400" smtClean="0"/>
          </a:p>
        </p:txBody>
      </p:sp>
      <p:sp>
        <p:nvSpPr>
          <p:cNvPr id="36871" name="Text Box 1029"/>
          <p:cNvSpPr txBox="1">
            <a:spLocks noChangeArrowheads="1"/>
          </p:cNvSpPr>
          <p:nvPr/>
        </p:nvSpPr>
        <p:spPr bwMode="auto">
          <a:xfrm>
            <a:off x="152400" y="2286000"/>
            <a:ext cx="38862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bool testset(int&amp; i)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if (i==0)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i=1;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return true;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return false;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6872" name="Rectangle 1030"/>
          <p:cNvSpPr>
            <a:spLocks noChangeArrowheads="1"/>
          </p:cNvSpPr>
          <p:nvPr/>
        </p:nvSpPr>
        <p:spPr bwMode="auto">
          <a:xfrm>
            <a:off x="4267200" y="3581400"/>
            <a:ext cx="52578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Tâche Pi: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  while testset(b)==false {};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SC </a:t>
            </a:r>
            <a:r>
              <a:rPr kumimoji="0" lang="en-US" altLang="en-US" sz="1400">
                <a:solidFill>
                  <a:schemeClr val="hlink"/>
                </a:solidFill>
                <a:latin typeface="Courier New" pitchFamily="49" charset="0"/>
              </a:rPr>
              <a:t>//entre quand vrai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000">
                <a:solidFill>
                  <a:schemeClr val="hlink"/>
                </a:solidFill>
                <a:latin typeface="Courier New" pitchFamily="49" charset="0"/>
              </a:rPr>
              <a:t>b=0;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Courier New" pitchFamily="49" charset="0"/>
              </a:rPr>
              <a:t>  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6873" name="Rectangle 1031"/>
          <p:cNvSpPr>
            <a:spLocks noChangeArrowheads="1"/>
          </p:cNvSpPr>
          <p:nvPr/>
        </p:nvSpPr>
        <p:spPr bwMode="auto">
          <a:xfrm>
            <a:off x="152400" y="2743200"/>
            <a:ext cx="3962400" cy="2895600"/>
          </a:xfrm>
          <a:prstGeom prst="rect">
            <a:avLst/>
          </a:prstGeom>
          <a:noFill/>
          <a:ln w="381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74" name="Text Box 1032"/>
          <p:cNvSpPr txBox="1">
            <a:spLocks noChangeArrowheads="1"/>
          </p:cNvSpPr>
          <p:nvPr/>
        </p:nvSpPr>
        <p:spPr bwMode="auto">
          <a:xfrm>
            <a:off x="457200" y="5943600"/>
            <a:ext cx="3038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Times New Roman" charset="0"/>
              </a:rPr>
              <a:t>Instruction </a:t>
            </a:r>
            <a:r>
              <a:rPr kumimoji="0" lang="fr-CA" altLang="en-US" sz="2400">
                <a:solidFill>
                  <a:srgbClr val="800000"/>
                </a:solidFill>
                <a:latin typeface="Times New Roman" charset="0"/>
              </a:rPr>
              <a:t>atomique</a:t>
            </a:r>
            <a:r>
              <a:rPr kumimoji="0" lang="fr-CA" altLang="en-US" sz="2400">
                <a:solidFill>
                  <a:schemeClr val="tx1"/>
                </a:solidFill>
                <a:latin typeface="Times New Roman" charset="0"/>
              </a:rPr>
              <a:t>!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2590800" y="5715000"/>
            <a:ext cx="0" cy="304800"/>
          </a:xfrm>
          <a:prstGeom prst="line">
            <a:avLst/>
          </a:prstGeom>
          <a:noFill/>
          <a:ln w="38100" cap="sq">
            <a:solidFill>
              <a:srgbClr val="FF33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AB2D9B-A51D-4D98-BFBB-132C11051F79}" type="slidenum">
              <a:rPr lang="fr-CA"/>
              <a:pPr>
                <a:defRPr/>
              </a:pPr>
              <a:t>35</a:t>
            </a:fld>
            <a:endParaRPr lang="fr-CA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L’instruction test-and-set (cont.)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447800"/>
            <a:ext cx="7886700" cy="4876800"/>
          </a:xfrm>
        </p:spPr>
        <p:txBody>
          <a:bodyPr/>
          <a:lstStyle/>
          <a:p>
            <a:r>
              <a:rPr lang="fr-CA" altLang="en-US" sz="2600" smtClean="0"/>
              <a:t>Exclusion mutuelle est assurée: si Ti entre dans SC, l’autre Tj est </a:t>
            </a:r>
            <a:r>
              <a:rPr lang="fr-CA" altLang="en-US" sz="2600" smtClean="0">
                <a:solidFill>
                  <a:schemeClr val="hlink"/>
                </a:solidFill>
              </a:rPr>
              <a:t>occupé à attendre</a:t>
            </a:r>
            <a:endParaRPr lang="fr-CA" altLang="en-US" sz="2600" smtClean="0"/>
          </a:p>
          <a:p>
            <a:r>
              <a:rPr lang="fr-CA" altLang="en-US" sz="2600" smtClean="0"/>
              <a:t>Problème: utilise encore occupé à attendre</a:t>
            </a:r>
            <a:endParaRPr lang="fr-CA" altLang="en-US" sz="3000" smtClean="0"/>
          </a:p>
          <a:p>
            <a:r>
              <a:rPr lang="fr-CA" altLang="en-US" sz="2600" smtClean="0"/>
              <a:t>Peut procurer facilement l’exclusion mutuelle mais nécessite algorithmes plus complexes pour satisfaire les autres exigences du problème de la section critique</a:t>
            </a:r>
          </a:p>
          <a:p>
            <a:r>
              <a:rPr lang="fr-CA" altLang="en-US" sz="2600" smtClean="0"/>
              <a:t>Lorsque Ti sort de SC, la sélection du Tj qui entrera dans SC est arbitraire: </a:t>
            </a:r>
            <a:r>
              <a:rPr lang="fr-CA" altLang="en-US" sz="2600" smtClean="0">
                <a:solidFill>
                  <a:schemeClr val="hlink"/>
                </a:solidFill>
              </a:rPr>
              <a:t>pas de limite sur l’attente</a:t>
            </a:r>
            <a:r>
              <a:rPr lang="fr-CA" altLang="en-US" sz="2600" smtClean="0"/>
              <a:t>: possibilité de </a:t>
            </a:r>
            <a:r>
              <a:rPr lang="fr-CA" altLang="en-US" sz="2600" smtClean="0">
                <a:solidFill>
                  <a:schemeClr val="hlink"/>
                </a:solidFill>
              </a:rPr>
              <a:t>famine</a:t>
            </a:r>
            <a:endParaRPr lang="fr-CA" alt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5D808-A65F-46F8-BEFF-5BC4B7DC554C}" type="slidenum">
              <a:rPr lang="fr-CA"/>
              <a:pPr>
                <a:defRPr/>
              </a:pPr>
              <a:t>36</a:t>
            </a:fld>
            <a:endParaRPr lang="fr-CA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Instruction ‘Échange’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600" smtClean="0"/>
              <a:t>Certains UCTs (ex: Pentium) offrent une instruction xchg(a,b) qui interchange le contenue de a et b de manière </a:t>
            </a:r>
            <a:r>
              <a:rPr lang="fr-CA" altLang="en-US" sz="2600" i="1" smtClean="0">
                <a:solidFill>
                  <a:schemeClr val="hlink"/>
                </a:solidFill>
              </a:rPr>
              <a:t>atomique</a:t>
            </a:r>
            <a:r>
              <a:rPr lang="fr-CA" altLang="en-US" sz="2600" i="1" smtClean="0"/>
              <a:t>.</a:t>
            </a:r>
            <a:endParaRPr lang="fr-CA" altLang="en-US" sz="2600" smtClean="0"/>
          </a:p>
          <a:p>
            <a:r>
              <a:rPr lang="fr-CA" altLang="en-US" sz="2600" smtClean="0"/>
              <a:t>Mais xchg(a,b) souffre des même lacunes que test-and-set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2294D-6160-4DD2-8112-6FB2D672E1FB}" type="slidenum">
              <a:rPr lang="fr-CA"/>
              <a:pPr>
                <a:defRPr/>
              </a:pPr>
              <a:t>37</a:t>
            </a:fld>
            <a:endParaRPr lang="fr-CA"/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817562"/>
          </a:xfrm>
        </p:spPr>
        <p:txBody>
          <a:bodyPr/>
          <a:lstStyle/>
          <a:p>
            <a:pPr>
              <a:defRPr/>
            </a:pPr>
            <a:r>
              <a:rPr lang="fr-CA" smtClean="0"/>
              <a:t>Utilisation de xchg pour exclusion mutuelle </a:t>
            </a:r>
            <a:r>
              <a:rPr lang="fr-CA" sz="2400" smtClean="0"/>
              <a:t>(Stallings)</a:t>
            </a:r>
          </a:p>
        </p:txBody>
      </p:sp>
      <p:sp>
        <p:nvSpPr>
          <p:cNvPr id="39941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434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Variable </a:t>
            </a:r>
            <a:r>
              <a:rPr lang="fr-CA" altLang="en-US" sz="2400" i="1" smtClean="0"/>
              <a:t>partagée</a:t>
            </a:r>
            <a:r>
              <a:rPr lang="fr-CA" altLang="en-US" sz="2400" smtClean="0"/>
              <a:t> </a:t>
            </a:r>
            <a:r>
              <a:rPr lang="fr-CA" altLang="en-US" sz="2400" smtClean="0">
                <a:solidFill>
                  <a:schemeClr val="hlink"/>
                </a:solidFill>
              </a:rPr>
              <a:t>b </a:t>
            </a:r>
            <a:r>
              <a:rPr lang="fr-CA" altLang="en-US" sz="2400" smtClean="0"/>
              <a:t>est </a:t>
            </a:r>
            <a:r>
              <a:rPr lang="fr-CA" altLang="en-US" sz="2400" smtClean="0">
                <a:solidFill>
                  <a:schemeClr val="hlink"/>
                </a:solidFill>
              </a:rPr>
              <a:t>initialisée à 0</a:t>
            </a:r>
            <a:endParaRPr lang="fr-CA" altLang="en-US" sz="2400" smtClean="0"/>
          </a:p>
          <a:p>
            <a:pPr>
              <a:lnSpc>
                <a:spcPct val="90000"/>
              </a:lnSpc>
            </a:pPr>
            <a:r>
              <a:rPr lang="fr-CA" altLang="en-US" sz="2400" smtClean="0"/>
              <a:t>Chaque Ti possède une variable </a:t>
            </a:r>
            <a:r>
              <a:rPr lang="fr-CA" altLang="en-US" sz="2400" i="1" smtClean="0"/>
              <a:t>locale</a:t>
            </a:r>
            <a:r>
              <a:rPr lang="fr-CA" altLang="en-US" sz="2400" smtClean="0"/>
              <a:t> k 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Le Ti pouvant entrer dans SC est celui qui trouve b=0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Ce Ti exclue tous les autres en assignant b à 1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Quand SC est occupée, k et b seront 1 pour un autre thread qui cherche à entrer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Mais k est 0 pour le thread qui est dans la SC</a:t>
            </a:r>
          </a:p>
        </p:txBody>
      </p:sp>
      <p:sp>
        <p:nvSpPr>
          <p:cNvPr id="39942" name="Rectangle 1028"/>
          <p:cNvSpPr>
            <a:spLocks noChangeArrowheads="1"/>
          </p:cNvSpPr>
          <p:nvPr/>
        </p:nvSpPr>
        <p:spPr bwMode="auto">
          <a:xfrm>
            <a:off x="4760913" y="2133600"/>
            <a:ext cx="4383087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Thread Ti: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k = 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while k!=0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xchg(k,b);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 xchg(k,b);</a:t>
            </a: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</p:txBody>
      </p:sp>
      <p:sp>
        <p:nvSpPr>
          <p:cNvPr id="39943" name="Text Box 1029"/>
          <p:cNvSpPr txBox="1">
            <a:spLocks noChangeArrowheads="1"/>
          </p:cNvSpPr>
          <p:nvPr/>
        </p:nvSpPr>
        <p:spPr bwMode="auto">
          <a:xfrm>
            <a:off x="5105400" y="12954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fr-CA" altLang="en-US" sz="2400"/>
              <a:t>usage: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82DC8A-64AE-433E-94B8-957C35387088}" type="slidenum">
              <a:rPr lang="fr-CA"/>
              <a:pPr>
                <a:defRPr/>
              </a:pPr>
              <a:t>38</a:t>
            </a:fld>
            <a:endParaRPr lang="fr-CA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Solutions basées sur des instructions fournies par le SE</a:t>
            </a:r>
            <a:r>
              <a:rPr lang="en-US" smtClean="0"/>
              <a:t> (appels du système)</a:t>
            </a:r>
            <a:endParaRPr lang="fr-CA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Les solutions vues jusqu’à présent sont difficiles à programmer et conduisent à du mauvais code. 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On voudrait aussi qu`il soit plus facile d’éviter des erreurs communes, comme interblocages, famine, etc.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Besoin d’instruction à plus haut niveau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Les méthodes que nous verrons dorénavant utilisent des instructions puissantes, qui sont implantées par des appels au SE (system calls)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F60AC-96AA-41B0-83AE-59735839EEDC}" type="slidenum">
              <a:rPr lang="fr-CA"/>
              <a:pPr>
                <a:defRPr/>
              </a:pPr>
              <a:t>39</a:t>
            </a:fld>
            <a:endParaRPr lang="fr-CA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741362"/>
          </a:xfrm>
        </p:spPr>
        <p:txBody>
          <a:bodyPr/>
          <a:lstStyle/>
          <a:p>
            <a:pPr>
              <a:defRPr/>
            </a:pPr>
            <a:r>
              <a:rPr lang="fr-CA" smtClean="0"/>
              <a:t>Sémaphores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295400"/>
            <a:ext cx="7886700" cy="5029200"/>
          </a:xfrm>
        </p:spPr>
        <p:txBody>
          <a:bodyPr/>
          <a:lstStyle/>
          <a:p>
            <a:r>
              <a:rPr lang="fr-CA" altLang="en-US" sz="2000" smtClean="0"/>
              <a:t>Un sémaphore S est un entier qui, sauf pour l'Initialisation, est accessible seulement par ces 2 opérations </a:t>
            </a:r>
            <a:r>
              <a:rPr lang="fr-CA" altLang="en-US" sz="2000" smtClean="0">
                <a:solidFill>
                  <a:schemeClr val="hlink"/>
                </a:solidFill>
              </a:rPr>
              <a:t>atomiques et mutuellement exclusives:</a:t>
            </a:r>
            <a:r>
              <a:rPr lang="fr-CA" altLang="en-US" sz="2000" smtClean="0"/>
              <a:t> </a:t>
            </a:r>
          </a:p>
          <a:p>
            <a:pPr lvl="1"/>
            <a:r>
              <a:rPr lang="fr-CA" altLang="en-US" sz="2000" smtClean="0"/>
              <a:t>wait(S) </a:t>
            </a:r>
          </a:p>
          <a:p>
            <a:pPr lvl="1"/>
            <a:r>
              <a:rPr lang="fr-CA" altLang="en-US" sz="2000" smtClean="0"/>
              <a:t>signal(S) </a:t>
            </a:r>
          </a:p>
          <a:p>
            <a:r>
              <a:rPr lang="fr-CA" altLang="en-US" sz="2200" smtClean="0"/>
              <a:t>Il est partagé entre tous les procs qui s`intéressent à la même section critique</a:t>
            </a:r>
          </a:p>
          <a:p>
            <a:r>
              <a:rPr lang="fr-CA" altLang="en-US" sz="2200" smtClean="0"/>
              <a:t>Les sémaphores seront présentés en deux étapes:</a:t>
            </a:r>
          </a:p>
          <a:p>
            <a:pPr lvl="1"/>
            <a:r>
              <a:rPr lang="fr-CA" altLang="en-US" sz="2000" smtClean="0"/>
              <a:t>sémaphores qui sont occupés à attendre (busy waiting)</a:t>
            </a:r>
          </a:p>
          <a:p>
            <a:pPr lvl="1"/>
            <a:r>
              <a:rPr lang="fr-CA" altLang="en-US" sz="2000" smtClean="0"/>
              <a:t>sémaphores qui utilisent des files d ’attente</a:t>
            </a:r>
          </a:p>
          <a:p>
            <a:r>
              <a:rPr lang="fr-CA" altLang="en-US" sz="2000" smtClean="0"/>
              <a:t>On fait distinction aussi entre sémaphores compteurs et sémaphores binaires, mais ces derniers sont moins puissants (v. livre)</a:t>
            </a:r>
            <a:r>
              <a:rPr lang="fr-CA" altLang="en-US" sz="22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E77C5-ED1D-4EF6-B179-3A0B39057325}" type="slidenum">
              <a:rPr lang="fr-CA"/>
              <a:pPr>
                <a:defRPr/>
              </a:pPr>
              <a:t>4</a:t>
            </a:fld>
            <a:endParaRPr lang="fr-CA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Vue globale d’une exécution possible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5426075" y="1944688"/>
            <a:ext cx="32004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M. Guy demande une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réservation d’avion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Base de données dit que fauteuil 30A est disponible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Fauteuil 30A est assigné à Guy et marqué occupé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549275" y="1944688"/>
            <a:ext cx="32004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M. Leblanc demande une réservation d’avion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Base de données dit que fauteuil 30A est disponible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18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Fauteuil 30A est assigné à Leblanc et marqué occupé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6151" name="Line 5"/>
          <p:cNvSpPr>
            <a:spLocks noChangeShapeType="1"/>
          </p:cNvSpPr>
          <p:nvPr/>
        </p:nvSpPr>
        <p:spPr bwMode="auto">
          <a:xfrm>
            <a:off x="3825875" y="2325688"/>
            <a:ext cx="1524000" cy="45720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52" name="Line 6"/>
          <p:cNvSpPr>
            <a:spLocks noChangeShapeType="1"/>
          </p:cNvSpPr>
          <p:nvPr/>
        </p:nvSpPr>
        <p:spPr bwMode="auto">
          <a:xfrm flipH="1">
            <a:off x="3444875" y="3011488"/>
            <a:ext cx="1905000" cy="53340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53" name="Line 7"/>
          <p:cNvSpPr>
            <a:spLocks noChangeShapeType="1"/>
          </p:cNvSpPr>
          <p:nvPr/>
        </p:nvSpPr>
        <p:spPr bwMode="auto">
          <a:xfrm>
            <a:off x="3521075" y="4002088"/>
            <a:ext cx="1828800" cy="15240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4038600" y="1574800"/>
            <a:ext cx="1236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rgbClr val="FF3300"/>
                </a:solidFill>
                <a:latin typeface="Arial Narrow" pitchFamily="34" charset="0"/>
              </a:rPr>
              <a:t>Interruption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rgbClr val="FF3300"/>
                </a:solidFill>
                <a:latin typeface="Arial Narrow" pitchFamily="34" charset="0"/>
              </a:rPr>
              <a:t>ou retard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828800" y="1295400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P1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705600" y="1276350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P2</a:t>
            </a:r>
          </a:p>
        </p:txBody>
      </p:sp>
      <p:grpSp>
        <p:nvGrpSpPr>
          <p:cNvPr id="6157" name="Group 13"/>
          <p:cNvGrpSpPr>
            <a:grpSpLocks/>
          </p:cNvGrpSpPr>
          <p:nvPr/>
        </p:nvGrpSpPr>
        <p:grpSpPr bwMode="auto">
          <a:xfrm>
            <a:off x="7391400" y="533400"/>
            <a:ext cx="1447800" cy="685800"/>
            <a:chOff x="1344" y="1469"/>
            <a:chExt cx="2515" cy="1036"/>
          </a:xfrm>
        </p:grpSpPr>
        <p:pic>
          <p:nvPicPr>
            <p:cNvPr id="6158" name="Picture 14" descr="ordi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814"/>
              <a:ext cx="691" cy="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15" descr="ordi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1469"/>
              <a:ext cx="691" cy="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0" name="Picture 16" descr="ordi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1469"/>
              <a:ext cx="691" cy="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384" cy="192"/>
            </a:xfrm>
            <a:prstGeom prst="line">
              <a:avLst/>
            </a:prstGeom>
            <a:noFill/>
            <a:ln w="38100" cap="sq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2880" y="1824"/>
              <a:ext cx="288" cy="240"/>
            </a:xfrm>
            <a:prstGeom prst="line">
              <a:avLst/>
            </a:prstGeom>
            <a:noFill/>
            <a:ln w="38100" cap="sq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6846-F797-439C-BB5F-65CADE18DF2F}" type="slidenum">
              <a:rPr lang="fr-CA"/>
              <a:pPr>
                <a:defRPr/>
              </a:pPr>
              <a:t>40</a:t>
            </a:fld>
            <a:endParaRPr lang="fr-CA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r-CA" sz="2800" smtClean="0">
                <a:solidFill>
                  <a:srgbClr val="FF3300"/>
                </a:solidFill>
              </a:rPr>
              <a:t>Spinlocks</a:t>
            </a:r>
            <a:r>
              <a:rPr lang="fr-CA" sz="2800" smtClean="0"/>
              <a:t> d’Unix: Sémaphores occupés à attendre </a:t>
            </a:r>
            <a:br>
              <a:rPr lang="fr-CA" sz="2800" smtClean="0"/>
            </a:br>
            <a:r>
              <a:rPr lang="fr-CA" sz="1800" smtClean="0"/>
              <a:t>(busy waiting)</a:t>
            </a:r>
            <a:r>
              <a:rPr lang="fr-CA" smtClean="0"/>
              <a:t> 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4572000" cy="4460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La façon la plus simple d’implanter les sémaphores.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Utiles pour des situations où l’attente est brève, ou il y a beaucoup d’UCTs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>
                <a:solidFill>
                  <a:schemeClr val="hlink"/>
                </a:solidFill>
              </a:rPr>
              <a:t>S</a:t>
            </a:r>
            <a:r>
              <a:rPr lang="fr-CA" altLang="en-US" sz="2000" smtClean="0"/>
              <a:t> est un entier </a:t>
            </a:r>
            <a:r>
              <a:rPr lang="fr-CA" altLang="en-US" sz="2000" smtClean="0">
                <a:solidFill>
                  <a:schemeClr val="hlink"/>
                </a:solidFill>
              </a:rPr>
              <a:t>initialisé à une valeur positive</a:t>
            </a:r>
            <a:r>
              <a:rPr lang="fr-CA" altLang="en-US" sz="2000" smtClean="0"/>
              <a:t>, de façon que un premier thread puisse entrer dans la SC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Quand S&gt;0, jusqu’à n threads peuvent entrer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Quand S&lt;=0, il faut attendre S+1 signals (d’autres threads) pour entrer</a:t>
            </a:r>
          </a:p>
          <a:p>
            <a:pPr>
              <a:lnSpc>
                <a:spcPct val="90000"/>
              </a:lnSpc>
            </a:pPr>
            <a:endParaRPr lang="fr-CA" altLang="en-US" sz="2400" smtClean="0"/>
          </a:p>
        </p:txBody>
      </p:sp>
      <p:sp>
        <p:nvSpPr>
          <p:cNvPr id="43014" name="Rectangle 4"/>
          <p:cNvSpPr>
            <a:spLocks noChangeArrowheads="1"/>
          </p:cNvSpPr>
          <p:nvPr/>
        </p:nvSpPr>
        <p:spPr bwMode="auto">
          <a:xfrm>
            <a:off x="1030288" y="325438"/>
            <a:ext cx="7885112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1066800" y="1447800"/>
            <a:ext cx="39243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3016" name="Text Box 6"/>
          <p:cNvSpPr txBox="1">
            <a:spLocks noChangeArrowheads="1"/>
          </p:cNvSpPr>
          <p:nvPr/>
        </p:nvSpPr>
        <p:spPr bwMode="auto">
          <a:xfrm>
            <a:off x="5638800" y="1524000"/>
            <a:ext cx="2876550" cy="377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wait(S):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while S&lt;=0 {};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S--;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signal(S):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S++;</a:t>
            </a:r>
          </a:p>
        </p:txBody>
      </p:sp>
      <p:sp>
        <p:nvSpPr>
          <p:cNvPr id="43017" name="Rectangle 7"/>
          <p:cNvSpPr>
            <a:spLocks noChangeArrowheads="1"/>
          </p:cNvSpPr>
          <p:nvPr/>
        </p:nvSpPr>
        <p:spPr bwMode="auto">
          <a:xfrm>
            <a:off x="5334000" y="1524000"/>
            <a:ext cx="3124200" cy="1143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3018" name="Rectangle 8"/>
          <p:cNvSpPr>
            <a:spLocks noChangeArrowheads="1"/>
          </p:cNvSpPr>
          <p:nvPr/>
        </p:nvSpPr>
        <p:spPr bwMode="auto">
          <a:xfrm>
            <a:off x="5334000" y="4343400"/>
            <a:ext cx="3124200" cy="1143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5257800" y="2971800"/>
            <a:ext cx="358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 i="1">
                <a:solidFill>
                  <a:schemeClr val="tx1"/>
                </a:solidFill>
                <a:latin typeface="Times New Roman" charset="0"/>
              </a:rPr>
              <a:t>Attend si no. de threads qui peuvent entrer = 0 ou négatif</a:t>
            </a:r>
            <a:endParaRPr kumimoji="0" lang="fr-CA" altLang="en-US" sz="20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5257800" y="5715000"/>
            <a:ext cx="403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 i="1">
                <a:solidFill>
                  <a:schemeClr val="tx1"/>
                </a:solidFill>
                <a:latin typeface="Times New Roman" charset="0"/>
              </a:rPr>
              <a:t>Augmente de 1 le no des threads qui peuvent entrer</a:t>
            </a:r>
            <a:endParaRPr kumimoji="0" lang="fr-CA" altLang="en-US" sz="20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2D8C3-3AEE-47F2-8E5F-7B3F33AFD9FF}" type="slidenum">
              <a:rPr lang="fr-CA"/>
              <a:pPr>
                <a:defRPr/>
              </a:pPr>
              <a:t>41</a:t>
            </a:fld>
            <a:endParaRPr lang="fr-CA"/>
          </a:p>
        </p:txBody>
      </p:sp>
      <p:sp>
        <p:nvSpPr>
          <p:cNvPr id="44036" name="Rectangle 2050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3600" b="0">
                <a:solidFill>
                  <a:srgbClr val="800000"/>
                </a:solidFill>
              </a:rPr>
              <a:t>Atomicité</a:t>
            </a:r>
            <a:endParaRPr kumimoji="0" lang="en-US" altLang="en-US" sz="3600" b="0">
              <a:solidFill>
                <a:srgbClr val="800000"/>
              </a:solidFill>
            </a:endParaRPr>
          </a:p>
        </p:txBody>
      </p:sp>
      <p:sp>
        <p:nvSpPr>
          <p:cNvPr id="44037" name="Rectangle 2051"/>
          <p:cNvSpPr>
            <a:spLocks noChangeArrowheads="1"/>
          </p:cNvSpPr>
          <p:nvPr/>
        </p:nvSpPr>
        <p:spPr bwMode="auto">
          <a:xfrm>
            <a:off x="304800" y="1295400"/>
            <a:ext cx="3867150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b="0" i="1">
                <a:solidFill>
                  <a:srgbClr val="003366"/>
                </a:solidFill>
                <a:latin typeface="Arial Narrow" pitchFamily="34" charset="0"/>
              </a:rPr>
              <a:t>Wait</a:t>
            </a:r>
            <a:r>
              <a:rPr kumimoji="0" lang="fr-CA" altLang="en-US" b="0">
                <a:solidFill>
                  <a:srgbClr val="003366"/>
                </a:solidFill>
                <a:latin typeface="Arial Narrow" pitchFamily="34" charset="0"/>
              </a:rPr>
              <a:t>: La séquence test-décrément est atomique, mais pas la boucle!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b="0">
              <a:solidFill>
                <a:srgbClr val="003366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b="0" i="1">
                <a:solidFill>
                  <a:srgbClr val="003366"/>
                </a:solidFill>
                <a:latin typeface="Arial Narrow" pitchFamily="34" charset="0"/>
              </a:rPr>
              <a:t>Signal</a:t>
            </a:r>
            <a:r>
              <a:rPr kumimoji="0" lang="fr-CA" altLang="en-US" b="0">
                <a:solidFill>
                  <a:srgbClr val="003366"/>
                </a:solidFill>
                <a:latin typeface="Arial Narrow" pitchFamily="34" charset="0"/>
              </a:rPr>
              <a:t> est atomique.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b="0">
              <a:solidFill>
                <a:srgbClr val="003366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rgbClr val="003366"/>
                </a:solidFill>
                <a:latin typeface="Arial Narrow" pitchFamily="34" charset="0"/>
              </a:rPr>
              <a:t>Rappel: les sections atomiques ne peuvent pas être exécutées simultanément par différent threads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000" b="0">
              <a:solidFill>
                <a:srgbClr val="003366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rgbClr val="003366"/>
                </a:solidFill>
                <a:latin typeface="Arial Narrow" pitchFamily="34" charset="0"/>
              </a:rPr>
              <a:t>(ceci peut être obtenu un utilisant un des mécanismes précédents)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000" b="0">
              <a:solidFill>
                <a:srgbClr val="003366"/>
              </a:solidFill>
              <a:latin typeface="Arial Narrow" pitchFamily="34" charset="0"/>
            </a:endParaRPr>
          </a:p>
        </p:txBody>
      </p:sp>
      <p:grpSp>
        <p:nvGrpSpPr>
          <p:cNvPr id="44038" name="Group 2052"/>
          <p:cNvGrpSpPr>
            <a:grpSpLocks/>
          </p:cNvGrpSpPr>
          <p:nvPr/>
        </p:nvGrpSpPr>
        <p:grpSpPr bwMode="auto">
          <a:xfrm>
            <a:off x="4200525" y="1905000"/>
            <a:ext cx="4725988" cy="3276600"/>
            <a:chOff x="556" y="1104"/>
            <a:chExt cx="3381" cy="2160"/>
          </a:xfrm>
        </p:grpSpPr>
        <p:sp>
          <p:nvSpPr>
            <p:cNvPr id="44040" name="AutoShape 2053"/>
            <p:cNvSpPr>
              <a:spLocks noChangeArrowheads="1"/>
            </p:cNvSpPr>
            <p:nvPr/>
          </p:nvSpPr>
          <p:spPr bwMode="auto">
            <a:xfrm>
              <a:off x="2064" y="1632"/>
              <a:ext cx="960" cy="576"/>
            </a:xfrm>
            <a:prstGeom prst="flowChartDecision">
              <a:avLst/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tx1"/>
                  </a:solidFill>
                  <a:latin typeface="Times New Roman" charset="0"/>
                </a:rPr>
                <a:t>S &lt;= 0</a:t>
              </a:r>
            </a:p>
          </p:txBody>
        </p:sp>
        <p:sp>
          <p:nvSpPr>
            <p:cNvPr id="44041" name="Rectangle 2054"/>
            <p:cNvSpPr>
              <a:spLocks noChangeArrowheads="1"/>
            </p:cNvSpPr>
            <p:nvPr/>
          </p:nvSpPr>
          <p:spPr bwMode="auto">
            <a:xfrm>
              <a:off x="1872" y="2448"/>
              <a:ext cx="1344" cy="480"/>
            </a:xfrm>
            <a:prstGeom prst="rect">
              <a:avLst/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fr-CA" altLang="en-US" sz="2400">
                <a:solidFill>
                  <a:schemeClr val="tx1"/>
                </a:solidFill>
                <a:latin typeface="Times New Roman" charset="0"/>
              </a:endParaRPr>
            </a:p>
          </p:txBody>
        </p:sp>
        <p:sp>
          <p:nvSpPr>
            <p:cNvPr id="44042" name="Line 2055"/>
            <p:cNvSpPr>
              <a:spLocks noChangeShapeType="1"/>
            </p:cNvSpPr>
            <p:nvPr/>
          </p:nvSpPr>
          <p:spPr bwMode="auto">
            <a:xfrm>
              <a:off x="2544" y="2928"/>
              <a:ext cx="0" cy="33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43" name="Line 2056"/>
            <p:cNvSpPr>
              <a:spLocks noChangeShapeType="1"/>
            </p:cNvSpPr>
            <p:nvPr/>
          </p:nvSpPr>
          <p:spPr bwMode="auto">
            <a:xfrm>
              <a:off x="2544" y="1104"/>
              <a:ext cx="0" cy="52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44" name="Rectangle 2057"/>
            <p:cNvSpPr>
              <a:spLocks noChangeArrowheads="1"/>
            </p:cNvSpPr>
            <p:nvPr/>
          </p:nvSpPr>
          <p:spPr bwMode="auto">
            <a:xfrm>
              <a:off x="1680" y="2064"/>
              <a:ext cx="1728" cy="960"/>
            </a:xfrm>
            <a:prstGeom prst="rect">
              <a:avLst/>
            </a:prstGeom>
            <a:noFill/>
            <a:ln w="38100">
              <a:solidFill>
                <a:srgbClr val="800000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2400" b="0">
                <a:solidFill>
                  <a:schemeClr val="tx1"/>
                </a:solidFill>
                <a:latin typeface="Times New Roman" charset="0"/>
              </a:endParaRPr>
            </a:p>
          </p:txBody>
        </p:sp>
        <p:sp>
          <p:nvSpPr>
            <p:cNvPr id="44045" name="Text Box 2058"/>
            <p:cNvSpPr txBox="1">
              <a:spLocks noChangeArrowheads="1"/>
            </p:cNvSpPr>
            <p:nvPr/>
          </p:nvSpPr>
          <p:spPr bwMode="auto">
            <a:xfrm>
              <a:off x="556" y="2589"/>
              <a:ext cx="926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hlink"/>
                  </a:solidFill>
                  <a:latin typeface="Arial Narrow" pitchFamily="34" charset="0"/>
                </a:rPr>
                <a:t>atomique</a:t>
              </a:r>
              <a:endParaRPr kumimoji="0" lang="en-US" altLang="en-US" sz="240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  <p:sp>
          <p:nvSpPr>
            <p:cNvPr id="44046" name="Line 2059"/>
            <p:cNvSpPr>
              <a:spLocks noChangeShapeType="1"/>
            </p:cNvSpPr>
            <p:nvPr/>
          </p:nvSpPr>
          <p:spPr bwMode="auto">
            <a:xfrm>
              <a:off x="1488" y="2784"/>
              <a:ext cx="192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47" name="Text Box 2060"/>
            <p:cNvSpPr txBox="1">
              <a:spLocks noChangeArrowheads="1"/>
            </p:cNvSpPr>
            <p:nvPr/>
          </p:nvSpPr>
          <p:spPr bwMode="auto">
            <a:xfrm>
              <a:off x="2273" y="2544"/>
              <a:ext cx="508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tx1"/>
                  </a:solidFill>
                  <a:latin typeface="Times New Roman" charset="0"/>
                </a:rPr>
                <a:t>S - -</a:t>
              </a:r>
            </a:p>
          </p:txBody>
        </p:sp>
        <p:sp>
          <p:nvSpPr>
            <p:cNvPr id="44048" name="Line 2061"/>
            <p:cNvSpPr>
              <a:spLocks noChangeShapeType="1"/>
            </p:cNvSpPr>
            <p:nvPr/>
          </p:nvSpPr>
          <p:spPr bwMode="auto">
            <a:xfrm>
              <a:off x="3024" y="1920"/>
              <a:ext cx="576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49" name="Line 2062"/>
            <p:cNvSpPr>
              <a:spLocks noChangeShapeType="1"/>
            </p:cNvSpPr>
            <p:nvPr/>
          </p:nvSpPr>
          <p:spPr bwMode="auto">
            <a:xfrm flipV="1">
              <a:off x="3600" y="1440"/>
              <a:ext cx="0" cy="48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50" name="Line 2063"/>
            <p:cNvSpPr>
              <a:spLocks noChangeShapeType="1"/>
            </p:cNvSpPr>
            <p:nvPr/>
          </p:nvSpPr>
          <p:spPr bwMode="auto">
            <a:xfrm flipH="1">
              <a:off x="2544" y="1440"/>
              <a:ext cx="1056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51" name="Text Box 2064"/>
            <p:cNvSpPr txBox="1">
              <a:spLocks noChangeArrowheads="1"/>
            </p:cNvSpPr>
            <p:nvPr/>
          </p:nvSpPr>
          <p:spPr bwMode="auto">
            <a:xfrm>
              <a:off x="2656" y="2160"/>
              <a:ext cx="253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2400" b="0">
                  <a:solidFill>
                    <a:schemeClr val="tx1"/>
                  </a:solidFill>
                  <a:latin typeface="Times New Roman" charset="0"/>
                </a:rPr>
                <a:t>F</a:t>
              </a:r>
            </a:p>
          </p:txBody>
        </p:sp>
        <p:sp>
          <p:nvSpPr>
            <p:cNvPr id="44052" name="Text Box 2065"/>
            <p:cNvSpPr txBox="1">
              <a:spLocks noChangeArrowheads="1"/>
            </p:cNvSpPr>
            <p:nvPr/>
          </p:nvSpPr>
          <p:spPr bwMode="auto">
            <a:xfrm>
              <a:off x="3648" y="1584"/>
              <a:ext cx="289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2400" b="0">
                  <a:solidFill>
                    <a:schemeClr val="tx1"/>
                  </a:solidFill>
                  <a:latin typeface="Times New Roman" charset="0"/>
                </a:rPr>
                <a:t>V</a:t>
              </a:r>
            </a:p>
          </p:txBody>
        </p:sp>
        <p:sp>
          <p:nvSpPr>
            <p:cNvPr id="44053" name="Line 2066"/>
            <p:cNvSpPr>
              <a:spLocks noChangeShapeType="1"/>
            </p:cNvSpPr>
            <p:nvPr/>
          </p:nvSpPr>
          <p:spPr bwMode="auto">
            <a:xfrm>
              <a:off x="2544" y="2208"/>
              <a:ext cx="0" cy="24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4039" name="Text Box 2067"/>
          <p:cNvSpPr txBox="1">
            <a:spLocks noChangeArrowheads="1"/>
          </p:cNvSpPr>
          <p:nvPr/>
        </p:nvSpPr>
        <p:spPr bwMode="auto">
          <a:xfrm>
            <a:off x="6727825" y="5319713"/>
            <a:ext cx="590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>
                <a:solidFill>
                  <a:srgbClr val="FF3300"/>
                </a:solidFill>
                <a:latin typeface="Arial Narrow" pitchFamily="34" charset="0"/>
              </a:rPr>
              <a:t>SC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C2898-E0DE-4390-A460-5F083514BBEE}" type="slidenum">
              <a:rPr lang="fr-CA"/>
              <a:pPr>
                <a:defRPr/>
              </a:pPr>
              <a:t>42</a:t>
            </a:fld>
            <a:endParaRPr lang="fr-CA"/>
          </a:p>
        </p:txBody>
      </p:sp>
      <p:sp>
        <p:nvSpPr>
          <p:cNvPr id="583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Atomicité et interruptibilité</a:t>
            </a:r>
          </a:p>
        </p:txBody>
      </p:sp>
      <p:grpSp>
        <p:nvGrpSpPr>
          <p:cNvPr id="45061" name="Group 1027"/>
          <p:cNvGrpSpPr>
            <a:grpSpLocks/>
          </p:cNvGrpSpPr>
          <p:nvPr/>
        </p:nvGrpSpPr>
        <p:grpSpPr bwMode="auto">
          <a:xfrm>
            <a:off x="914400" y="1524000"/>
            <a:ext cx="4445000" cy="3276600"/>
            <a:chOff x="468" y="1104"/>
            <a:chExt cx="3496" cy="2160"/>
          </a:xfrm>
        </p:grpSpPr>
        <p:sp>
          <p:nvSpPr>
            <p:cNvPr id="45074" name="AutoShape 1028"/>
            <p:cNvSpPr>
              <a:spLocks noChangeArrowheads="1"/>
            </p:cNvSpPr>
            <p:nvPr/>
          </p:nvSpPr>
          <p:spPr bwMode="auto">
            <a:xfrm>
              <a:off x="2064" y="1632"/>
              <a:ext cx="960" cy="576"/>
            </a:xfrm>
            <a:prstGeom prst="flowChartDecision">
              <a:avLst/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tx1"/>
                  </a:solidFill>
                  <a:latin typeface="Times New Roman" charset="0"/>
                </a:rPr>
                <a:t>S &lt;= 0</a:t>
              </a:r>
            </a:p>
          </p:txBody>
        </p:sp>
        <p:sp>
          <p:nvSpPr>
            <p:cNvPr id="45075" name="Rectangle 1029"/>
            <p:cNvSpPr>
              <a:spLocks noChangeArrowheads="1"/>
            </p:cNvSpPr>
            <p:nvPr/>
          </p:nvSpPr>
          <p:spPr bwMode="auto">
            <a:xfrm>
              <a:off x="1872" y="2448"/>
              <a:ext cx="1344" cy="480"/>
            </a:xfrm>
            <a:prstGeom prst="rect">
              <a:avLst/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fr-CA" altLang="en-US" sz="2400">
                <a:solidFill>
                  <a:schemeClr val="tx1"/>
                </a:solidFill>
                <a:latin typeface="Times New Roman" charset="0"/>
              </a:endParaRPr>
            </a:p>
          </p:txBody>
        </p:sp>
        <p:sp>
          <p:nvSpPr>
            <p:cNvPr id="45076" name="Line 1030"/>
            <p:cNvSpPr>
              <a:spLocks noChangeShapeType="1"/>
            </p:cNvSpPr>
            <p:nvPr/>
          </p:nvSpPr>
          <p:spPr bwMode="auto">
            <a:xfrm>
              <a:off x="2544" y="2928"/>
              <a:ext cx="0" cy="33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5077" name="Line 1031"/>
            <p:cNvSpPr>
              <a:spLocks noChangeShapeType="1"/>
            </p:cNvSpPr>
            <p:nvPr/>
          </p:nvSpPr>
          <p:spPr bwMode="auto">
            <a:xfrm>
              <a:off x="2544" y="1104"/>
              <a:ext cx="0" cy="52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5078" name="Rectangle 1032"/>
            <p:cNvSpPr>
              <a:spLocks noChangeArrowheads="1"/>
            </p:cNvSpPr>
            <p:nvPr/>
          </p:nvSpPr>
          <p:spPr bwMode="auto">
            <a:xfrm>
              <a:off x="1680" y="2064"/>
              <a:ext cx="1728" cy="960"/>
            </a:xfrm>
            <a:prstGeom prst="rect">
              <a:avLst/>
            </a:prstGeom>
            <a:noFill/>
            <a:ln w="38100">
              <a:solidFill>
                <a:srgbClr val="800000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2400" b="0">
                <a:solidFill>
                  <a:schemeClr val="tx1"/>
                </a:solidFill>
                <a:latin typeface="Times New Roman" charset="0"/>
              </a:endParaRPr>
            </a:p>
          </p:txBody>
        </p:sp>
        <p:sp>
          <p:nvSpPr>
            <p:cNvPr id="45079" name="Text Box 1033"/>
            <p:cNvSpPr txBox="1">
              <a:spLocks noChangeArrowheads="1"/>
            </p:cNvSpPr>
            <p:nvPr/>
          </p:nvSpPr>
          <p:spPr bwMode="auto">
            <a:xfrm>
              <a:off x="468" y="2592"/>
              <a:ext cx="110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hlink"/>
                  </a:solidFill>
                  <a:latin typeface="Times New Roman" charset="0"/>
                </a:rPr>
                <a:t>atomique</a:t>
              </a:r>
              <a:endParaRPr kumimoji="0" lang="en-US" altLang="en-US" sz="2400">
                <a:solidFill>
                  <a:schemeClr val="tx1"/>
                </a:solidFill>
                <a:latin typeface="Times New Roman" charset="0"/>
              </a:endParaRPr>
            </a:p>
          </p:txBody>
        </p:sp>
        <p:sp>
          <p:nvSpPr>
            <p:cNvPr id="45080" name="Line 1034"/>
            <p:cNvSpPr>
              <a:spLocks noChangeShapeType="1"/>
            </p:cNvSpPr>
            <p:nvPr/>
          </p:nvSpPr>
          <p:spPr bwMode="auto">
            <a:xfrm>
              <a:off x="1488" y="2784"/>
              <a:ext cx="192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5081" name="Text Box 1035"/>
            <p:cNvSpPr txBox="1">
              <a:spLocks noChangeArrowheads="1"/>
            </p:cNvSpPr>
            <p:nvPr/>
          </p:nvSpPr>
          <p:spPr bwMode="auto">
            <a:xfrm>
              <a:off x="2247" y="2544"/>
              <a:ext cx="558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tx1"/>
                  </a:solidFill>
                  <a:latin typeface="Times New Roman" charset="0"/>
                </a:rPr>
                <a:t>S - -</a:t>
              </a:r>
            </a:p>
          </p:txBody>
        </p:sp>
        <p:sp>
          <p:nvSpPr>
            <p:cNvPr id="45082" name="Line 1036"/>
            <p:cNvSpPr>
              <a:spLocks noChangeShapeType="1"/>
            </p:cNvSpPr>
            <p:nvPr/>
          </p:nvSpPr>
          <p:spPr bwMode="auto">
            <a:xfrm>
              <a:off x="3024" y="1920"/>
              <a:ext cx="576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5083" name="Line 1037"/>
            <p:cNvSpPr>
              <a:spLocks noChangeShapeType="1"/>
            </p:cNvSpPr>
            <p:nvPr/>
          </p:nvSpPr>
          <p:spPr bwMode="auto">
            <a:xfrm flipV="1">
              <a:off x="3600" y="1440"/>
              <a:ext cx="0" cy="48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5084" name="Line 1038"/>
            <p:cNvSpPr>
              <a:spLocks noChangeShapeType="1"/>
            </p:cNvSpPr>
            <p:nvPr/>
          </p:nvSpPr>
          <p:spPr bwMode="auto">
            <a:xfrm flipH="1">
              <a:off x="2544" y="1440"/>
              <a:ext cx="1056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5085" name="Text Box 1039"/>
            <p:cNvSpPr txBox="1">
              <a:spLocks noChangeArrowheads="1"/>
            </p:cNvSpPr>
            <p:nvPr/>
          </p:nvSpPr>
          <p:spPr bwMode="auto">
            <a:xfrm>
              <a:off x="2645" y="2160"/>
              <a:ext cx="27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2400" b="0">
                  <a:solidFill>
                    <a:schemeClr val="tx1"/>
                  </a:solidFill>
                  <a:latin typeface="Times New Roman" charset="0"/>
                </a:rPr>
                <a:t>F</a:t>
              </a:r>
            </a:p>
          </p:txBody>
        </p:sp>
        <p:sp>
          <p:nvSpPr>
            <p:cNvPr id="45086" name="Text Box 1040"/>
            <p:cNvSpPr txBox="1">
              <a:spLocks noChangeArrowheads="1"/>
            </p:cNvSpPr>
            <p:nvPr/>
          </p:nvSpPr>
          <p:spPr bwMode="auto">
            <a:xfrm>
              <a:off x="3645" y="1584"/>
              <a:ext cx="319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2400" b="0">
                  <a:solidFill>
                    <a:schemeClr val="tx1"/>
                  </a:solidFill>
                  <a:latin typeface="Times New Roman" charset="0"/>
                </a:rPr>
                <a:t>V</a:t>
              </a:r>
            </a:p>
          </p:txBody>
        </p:sp>
        <p:sp>
          <p:nvSpPr>
            <p:cNvPr id="45087" name="Line 1041"/>
            <p:cNvSpPr>
              <a:spLocks noChangeShapeType="1"/>
            </p:cNvSpPr>
            <p:nvPr/>
          </p:nvSpPr>
          <p:spPr bwMode="auto">
            <a:xfrm>
              <a:off x="2544" y="2208"/>
              <a:ext cx="0" cy="24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5062" name="Rectangle 1042"/>
          <p:cNvSpPr>
            <a:spLocks noChangeArrowheads="1"/>
          </p:cNvSpPr>
          <p:nvPr/>
        </p:nvSpPr>
        <p:spPr bwMode="auto">
          <a:xfrm>
            <a:off x="6248400" y="1828800"/>
            <a:ext cx="1066800" cy="533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Times New Roman" charset="0"/>
              </a:rPr>
              <a:t>S++</a:t>
            </a:r>
          </a:p>
        </p:txBody>
      </p:sp>
      <p:sp>
        <p:nvSpPr>
          <p:cNvPr id="45063" name="Line 1043"/>
          <p:cNvSpPr>
            <a:spLocks noChangeShapeType="1"/>
          </p:cNvSpPr>
          <p:nvPr/>
        </p:nvSpPr>
        <p:spPr bwMode="auto">
          <a:xfrm flipH="1">
            <a:off x="4953000" y="2057400"/>
            <a:ext cx="1295400" cy="7620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5064" name="Text Box 1044"/>
          <p:cNvSpPr txBox="1">
            <a:spLocks noChangeArrowheads="1"/>
          </p:cNvSpPr>
          <p:nvPr/>
        </p:nvSpPr>
        <p:spPr bwMode="auto">
          <a:xfrm>
            <a:off x="533400" y="5486400"/>
            <a:ext cx="807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rgbClr val="800000"/>
                </a:solidFill>
                <a:latin typeface="Arial Narrow" pitchFamily="34" charset="0"/>
              </a:rPr>
              <a:t>La boucle n’est pas atomique pour permettre à un autre thread d’interrompre l’attente sortant de la SC</a:t>
            </a:r>
            <a:endParaRPr kumimoji="0" lang="fr-CA" altLang="en-US" sz="2400" b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5065" name="Rectangle 1045"/>
          <p:cNvSpPr>
            <a:spLocks noChangeArrowheads="1"/>
          </p:cNvSpPr>
          <p:nvPr/>
        </p:nvSpPr>
        <p:spPr bwMode="auto">
          <a:xfrm>
            <a:off x="685800" y="1981200"/>
            <a:ext cx="1858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hlink"/>
                </a:solidFill>
                <a:latin typeface="Times New Roman" charset="0"/>
              </a:rPr>
              <a:t>interruptible</a:t>
            </a:r>
            <a:endParaRPr kumimoji="0" lang="fr-CA" altLang="en-US" sz="240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45066" name="Line 1046"/>
          <p:cNvSpPr>
            <a:spLocks noChangeShapeType="1"/>
          </p:cNvSpPr>
          <p:nvPr/>
        </p:nvSpPr>
        <p:spPr bwMode="auto">
          <a:xfrm flipV="1">
            <a:off x="2514600" y="2209800"/>
            <a:ext cx="9144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5067" name="Text Box 1047"/>
          <p:cNvSpPr txBox="1">
            <a:spLocks noChangeArrowheads="1"/>
          </p:cNvSpPr>
          <p:nvPr/>
        </p:nvSpPr>
        <p:spPr bwMode="auto">
          <a:xfrm>
            <a:off x="7543800" y="1905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autre thr.</a:t>
            </a:r>
          </a:p>
        </p:txBody>
      </p:sp>
      <p:sp>
        <p:nvSpPr>
          <p:cNvPr id="45068" name="Line 1048"/>
          <p:cNvSpPr>
            <a:spLocks noChangeShapeType="1"/>
          </p:cNvSpPr>
          <p:nvPr/>
        </p:nvSpPr>
        <p:spPr bwMode="auto">
          <a:xfrm>
            <a:off x="5486400" y="1143000"/>
            <a:ext cx="0" cy="3276600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5069" name="Line 1049"/>
          <p:cNvSpPr>
            <a:spLocks noChangeShapeType="1"/>
          </p:cNvSpPr>
          <p:nvPr/>
        </p:nvSpPr>
        <p:spPr bwMode="auto">
          <a:xfrm flipV="1">
            <a:off x="6781800" y="1219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5070" name="Line 1050"/>
          <p:cNvSpPr>
            <a:spLocks noChangeShapeType="1"/>
          </p:cNvSpPr>
          <p:nvPr/>
        </p:nvSpPr>
        <p:spPr bwMode="auto">
          <a:xfrm flipV="1">
            <a:off x="6781800" y="2362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5071" name="Rectangle 1051"/>
          <p:cNvSpPr>
            <a:spLocks noChangeArrowheads="1"/>
          </p:cNvSpPr>
          <p:nvPr/>
        </p:nvSpPr>
        <p:spPr bwMode="auto">
          <a:xfrm>
            <a:off x="6019800" y="1752600"/>
            <a:ext cx="1524000" cy="685800"/>
          </a:xfrm>
          <a:prstGeom prst="rect">
            <a:avLst/>
          </a:prstGeom>
          <a:noFill/>
          <a:ln w="38100">
            <a:solidFill>
              <a:srgbClr val="800000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5072" name="Text Box 1052"/>
          <p:cNvSpPr txBox="1">
            <a:spLocks noChangeArrowheads="1"/>
          </p:cNvSpPr>
          <p:nvPr/>
        </p:nvSpPr>
        <p:spPr bwMode="auto">
          <a:xfrm>
            <a:off x="6477000" y="609600"/>
            <a:ext cx="590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>
                <a:solidFill>
                  <a:srgbClr val="FF3300"/>
                </a:solidFill>
                <a:latin typeface="Arial Narrow" pitchFamily="34" charset="0"/>
              </a:rPr>
              <a:t>SC</a:t>
            </a:r>
          </a:p>
        </p:txBody>
      </p:sp>
      <p:sp>
        <p:nvSpPr>
          <p:cNvPr id="45073" name="Text Box 1053"/>
          <p:cNvSpPr txBox="1">
            <a:spLocks noChangeArrowheads="1"/>
          </p:cNvSpPr>
          <p:nvPr/>
        </p:nvSpPr>
        <p:spPr bwMode="auto">
          <a:xfrm>
            <a:off x="3276600" y="4876800"/>
            <a:ext cx="590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>
                <a:solidFill>
                  <a:srgbClr val="FF3300"/>
                </a:solidFill>
                <a:latin typeface="Arial Narrow" pitchFamily="34" charset="0"/>
              </a:rPr>
              <a:t>SC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50D34-2719-4E80-A626-24DBCDB0B835}" type="slidenum">
              <a:rPr lang="fr-CA"/>
              <a:pPr>
                <a:defRPr/>
              </a:pPr>
              <a:t>43</a:t>
            </a:fld>
            <a:endParaRPr lang="fr-CA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Utilisation des sémaphores pour sections critiques 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1100" y="1420813"/>
            <a:ext cx="4114800" cy="3989387"/>
          </a:xfrm>
        </p:spPr>
        <p:txBody>
          <a:bodyPr/>
          <a:lstStyle/>
          <a:p>
            <a:endParaRPr lang="fr-CA" altLang="en-US" sz="2400" smtClean="0"/>
          </a:p>
          <a:p>
            <a:r>
              <a:rPr lang="fr-CA" altLang="en-US" sz="2400" smtClean="0"/>
              <a:t>Pour n threads</a:t>
            </a:r>
          </a:p>
          <a:p>
            <a:r>
              <a:rPr lang="fr-CA" altLang="en-US" sz="2400" smtClean="0"/>
              <a:t>Initialiser S à 1</a:t>
            </a:r>
          </a:p>
          <a:p>
            <a:r>
              <a:rPr lang="fr-CA" altLang="en-US" sz="2400" smtClean="0"/>
              <a:t>Alors 1 seul thread peut être dans sa SC</a:t>
            </a:r>
          </a:p>
          <a:p>
            <a:r>
              <a:rPr lang="fr-CA" altLang="en-US" sz="2400" smtClean="0"/>
              <a:t>Pour permettre à k threads d’exécuter SC, initialiser S à k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6019800" y="2133600"/>
            <a:ext cx="23749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Thread Ti: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wait(S);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signal(S);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0F006-6972-4D5A-883D-865246A8E6A2}" type="slidenum">
              <a:rPr lang="fr-CA"/>
              <a:pPr>
                <a:defRPr/>
              </a:pPr>
              <a:t>44</a:t>
            </a:fld>
            <a:endParaRPr lang="fr-CA"/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0" y="1285875"/>
            <a:ext cx="393065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Thread T1: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wait(S);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signal(S);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4768850" y="1295400"/>
            <a:ext cx="37338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Thread T2: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wait(S);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signal(S);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SR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7110" name="Line 4"/>
          <p:cNvSpPr>
            <a:spLocks noChangeShapeType="1"/>
          </p:cNvSpPr>
          <p:nvPr/>
        </p:nvSpPr>
        <p:spPr bwMode="auto">
          <a:xfrm flipV="1">
            <a:off x="3092450" y="2362200"/>
            <a:ext cx="1828800" cy="685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2955925" y="4800600"/>
            <a:ext cx="3244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Times New Roman" charset="0"/>
              </a:rPr>
              <a:t>Semaphores: vue globale</a:t>
            </a:r>
          </a:p>
        </p:txBody>
      </p:sp>
      <p:sp>
        <p:nvSpPr>
          <p:cNvPr id="47112" name="Line 6"/>
          <p:cNvSpPr>
            <a:spLocks noChangeShapeType="1"/>
          </p:cNvSpPr>
          <p:nvPr/>
        </p:nvSpPr>
        <p:spPr bwMode="auto">
          <a:xfrm flipH="1" flipV="1">
            <a:off x="3016250" y="1988840"/>
            <a:ext cx="1828800" cy="838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1573213" y="498475"/>
            <a:ext cx="6243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Initialise S à </a:t>
            </a: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 &gt;</a:t>
            </a: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=1</a:t>
            </a:r>
          </a:p>
        </p:txBody>
      </p:sp>
      <p:sp>
        <p:nvSpPr>
          <p:cNvPr id="47114" name="Text Box 8"/>
          <p:cNvSpPr txBox="1">
            <a:spLocks noChangeArrowheads="1"/>
          </p:cNvSpPr>
          <p:nvPr/>
        </p:nvSpPr>
        <p:spPr bwMode="auto">
          <a:xfrm>
            <a:off x="1066800" y="57150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 i="1">
                <a:solidFill>
                  <a:schemeClr val="tx1"/>
                </a:solidFill>
                <a:latin typeface="Times New Roman" charset="0"/>
              </a:rPr>
              <a:t>Peut être facilement généralisé à plus. threads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D476B-8E66-447C-B967-E00191AEB754}" type="slidenum">
              <a:rPr lang="fr-CA"/>
              <a:pPr>
                <a:defRPr/>
              </a:pPr>
              <a:t>45</a:t>
            </a:fld>
            <a:endParaRPr lang="fr-CA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Utilisation des sémaphores pour synchronisation de threads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altLang="en-US" sz="2400" smtClean="0"/>
              <a:t>On a 2 threads: T1 et T2</a:t>
            </a:r>
          </a:p>
          <a:p>
            <a:r>
              <a:rPr lang="fr-CA" altLang="en-US" sz="2400" smtClean="0"/>
              <a:t>Énoncé S1 dans T1 doit être exécuté avant énoncé S2 dans T2</a:t>
            </a:r>
          </a:p>
          <a:p>
            <a:r>
              <a:rPr lang="fr-CA" altLang="en-US" sz="2400" smtClean="0"/>
              <a:t>Définissons un  sémaphore S </a:t>
            </a:r>
          </a:p>
          <a:p>
            <a:r>
              <a:rPr lang="fr-CA" altLang="en-US" sz="2400" smtClean="0"/>
              <a:t>Initialiser S à 0</a:t>
            </a:r>
          </a:p>
        </p:txBody>
      </p:sp>
      <p:sp>
        <p:nvSpPr>
          <p:cNvPr id="4813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CA" altLang="en-US" sz="2400" smtClean="0"/>
              <a:t>Synchronisation correcte lorsque T1 contient: </a:t>
            </a:r>
          </a:p>
          <a:p>
            <a:pPr lvl="1">
              <a:buFont typeface="Monotype Sorts" pitchFamily="2" charset="2"/>
              <a:buChar char=" "/>
            </a:pPr>
            <a:r>
              <a:rPr lang="fr-CA" altLang="en-US" sz="2200" smtClean="0"/>
              <a:t>S1;</a:t>
            </a:r>
          </a:p>
          <a:p>
            <a:pPr lvl="1">
              <a:buFont typeface="Monotype Sorts" pitchFamily="2" charset="2"/>
              <a:buChar char=" "/>
            </a:pPr>
            <a:r>
              <a:rPr lang="fr-CA" altLang="en-US" sz="2200" smtClean="0"/>
              <a:t>signal(S);</a:t>
            </a:r>
          </a:p>
          <a:p>
            <a:endParaRPr lang="fr-CA" altLang="en-US" sz="2400" smtClean="0"/>
          </a:p>
          <a:p>
            <a:r>
              <a:rPr lang="fr-CA" altLang="en-US" sz="2400" smtClean="0"/>
              <a:t>et que T2 contient:</a:t>
            </a:r>
          </a:p>
          <a:p>
            <a:pPr lvl="1">
              <a:buFont typeface="Monotype Sorts" pitchFamily="2" charset="2"/>
              <a:buChar char=" "/>
            </a:pPr>
            <a:r>
              <a:rPr lang="fr-CA" altLang="en-US" sz="2200" smtClean="0"/>
              <a:t>wait(S);</a:t>
            </a:r>
          </a:p>
          <a:p>
            <a:pPr lvl="1">
              <a:buFont typeface="Monotype Sorts" pitchFamily="2" charset="2"/>
              <a:buChar char=" "/>
            </a:pPr>
            <a:r>
              <a:rPr lang="fr-CA" altLang="en-US" sz="2200" smtClean="0"/>
              <a:t>S2;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4998B-3303-4E0E-BEEC-223787D9EF95}" type="slidenum">
              <a:rPr lang="fr-CA"/>
              <a:pPr>
                <a:defRPr/>
              </a:pPr>
              <a:t>46</a:t>
            </a:fld>
            <a:endParaRPr lang="fr-CA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885113" cy="962025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fr-CA" smtClean="0"/>
              <a:t>Interblocage et famine avec les sémaphores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46163"/>
            <a:ext cx="7886700" cy="4765675"/>
          </a:xfrm>
        </p:spPr>
        <p:txBody>
          <a:bodyPr/>
          <a:lstStyle/>
          <a:p>
            <a:r>
              <a:rPr lang="fr-CA" altLang="en-US" smtClean="0"/>
              <a:t>Famine: un thread peut n’arriver jamais à exécuter car il ne teste jamais le sémaphore au bon moment</a:t>
            </a:r>
          </a:p>
          <a:p>
            <a:r>
              <a:rPr lang="fr-CA" altLang="en-US" smtClean="0"/>
              <a:t>Interblocage: Supposons S et Q initialisés à 1</a:t>
            </a:r>
          </a:p>
          <a:p>
            <a:endParaRPr lang="fr-CA" altLang="en-US" smtClean="0"/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838200" y="3662363"/>
            <a:ext cx="7467600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rgbClr val="800000"/>
                </a:solidFill>
              </a:rPr>
              <a:t>	T0                                             T1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              </a:t>
            </a:r>
            <a:r>
              <a:rPr kumimoji="0" lang="fr-CA" altLang="en-US" sz="2400" b="0">
                <a:solidFill>
                  <a:schemeClr val="tx1"/>
                </a:solidFill>
              </a:rPr>
              <a:t>wait(S)                                  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</a:rPr>
              <a:t>                                                              wait(Q)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</a:rPr>
              <a:t>              wait(Q)                                   wait(S)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9159" name="Line 5"/>
          <p:cNvSpPr>
            <a:spLocks noChangeShapeType="1"/>
          </p:cNvSpPr>
          <p:nvPr/>
        </p:nvSpPr>
        <p:spPr bwMode="auto">
          <a:xfrm>
            <a:off x="3505200" y="5943600"/>
            <a:ext cx="2362200" cy="0"/>
          </a:xfrm>
          <a:prstGeom prst="line">
            <a:avLst/>
          </a:prstGeom>
          <a:noFill/>
          <a:ln w="38100" cap="sq" cmpd="dbl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49160" name="Picture 7" descr="lu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9530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241611-E3F6-4999-83E0-3530AF7994CB}" type="slidenum">
              <a:rPr lang="fr-CA"/>
              <a:pPr>
                <a:defRPr/>
              </a:pPr>
              <a:t>47</a:t>
            </a:fld>
            <a:endParaRPr lang="fr-CA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Sémaphores: observations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Quand S &gt;= 0: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Le nombre de threads qui peuvent exécuter wait(S) sans devenir bloqués = S</a:t>
            </a:r>
          </a:p>
          <a:p>
            <a:pPr lvl="2">
              <a:lnSpc>
                <a:spcPct val="90000"/>
              </a:lnSpc>
            </a:pPr>
            <a:r>
              <a:rPr lang="fr-CA" altLang="en-US" sz="1800" smtClean="0"/>
              <a:t>S threads peuvent entrer dans la SC</a:t>
            </a:r>
          </a:p>
          <a:p>
            <a:pPr lvl="2">
              <a:lnSpc>
                <a:spcPct val="90000"/>
              </a:lnSpc>
            </a:pPr>
            <a:r>
              <a:rPr lang="fr-CA" altLang="en-US" sz="1700" smtClean="0"/>
              <a:t>noter puissance par rapport à mécanismes déjà vus</a:t>
            </a:r>
          </a:p>
          <a:p>
            <a:pPr lvl="2">
              <a:lnSpc>
                <a:spcPct val="90000"/>
              </a:lnSpc>
            </a:pPr>
            <a:r>
              <a:rPr lang="fr-CA" altLang="en-US" sz="1700" smtClean="0"/>
              <a:t>dans les solutions où S peut être </a:t>
            </a:r>
            <a:r>
              <a:rPr lang="fr-CA" altLang="en-US" sz="1800" smtClean="0"/>
              <a:t>&gt;</a:t>
            </a:r>
            <a:r>
              <a:rPr lang="fr-CA" altLang="en-US" sz="1700" smtClean="0"/>
              <a:t>1 il faudra avoir un 2ème sém. pour les faire entrer un à la fois (excl. mutuelle)</a:t>
            </a:r>
            <a:endParaRPr lang="fr-CA" altLang="en-US" sz="1500" smtClean="0"/>
          </a:p>
          <a:p>
            <a:pPr>
              <a:lnSpc>
                <a:spcPct val="90000"/>
              </a:lnSpc>
            </a:pPr>
            <a:r>
              <a:rPr lang="fr-CA" altLang="en-US" sz="2400" smtClean="0"/>
              <a:t>Quand S devient &gt; 1, le thread qui entre le premier dans la SC est le premier à tester S (choix aléatoire) 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ceci ne sera plus vrai dans la solution suivante</a:t>
            </a:r>
          </a:p>
          <a:p>
            <a:pPr>
              <a:lnSpc>
                <a:spcPct val="90000"/>
              </a:lnSpc>
            </a:pPr>
            <a:r>
              <a:rPr lang="fr-CA" altLang="en-US" sz="2400" smtClean="0">
                <a:solidFill>
                  <a:srgbClr val="FF3300"/>
                </a:solidFill>
              </a:rPr>
              <a:t>Quand S &lt; 0: le nombre de threads qui attendent sur S est = |S| </a:t>
            </a:r>
            <a:r>
              <a:rPr lang="fr-CA" altLang="en-US" sz="2400" smtClean="0">
                <a:solidFill>
                  <a:schemeClr val="tx1"/>
                </a:solidFill>
              </a:rPr>
              <a:t>- Ne s’applique pas pour sémaphores occupés à attendre</a:t>
            </a:r>
            <a:endParaRPr lang="fr-CA" altLang="en-US" sz="240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endParaRPr lang="fr-CA" altLang="en-US" sz="2400" smtClean="0">
              <a:solidFill>
                <a:srgbClr val="FF3300"/>
              </a:solidFill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943600" y="304800"/>
            <a:ext cx="2895600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wait(S):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while S&lt;=0 {};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S--;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5943600" y="304800"/>
            <a:ext cx="2667000" cy="10668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7A342-F33F-4FCD-92CB-31DE5B3A550D}" type="slidenum">
              <a:rPr lang="fr-CA"/>
              <a:pPr>
                <a:defRPr/>
              </a:pPr>
              <a:t>48</a:t>
            </a:fld>
            <a:endParaRPr lang="fr-CA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Comment éviter l’attente occupée et le choix aléatoire dans les sémaphores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Quand un thread doit attendre qu’un sémaphore devienne plus grand que 0, il est mis dans une file d’attente de threads qui attendent sur le même sémaphore.</a:t>
            </a:r>
          </a:p>
          <a:p>
            <a:r>
              <a:rPr lang="fr-CA" altLang="en-US" sz="2400" smtClean="0"/>
              <a:t>Les files peuvent être PAPS (FIFO), avec priorités, etc. Le SE contrôle l`ordre dans lequel les threads entrent dans leur SC. </a:t>
            </a:r>
          </a:p>
          <a:p>
            <a:r>
              <a:rPr lang="fr-CA" altLang="en-US" sz="2400" i="1" smtClean="0"/>
              <a:t>wait</a:t>
            </a:r>
            <a:r>
              <a:rPr lang="fr-CA" altLang="en-US" sz="2400" smtClean="0"/>
              <a:t> et </a:t>
            </a:r>
            <a:r>
              <a:rPr lang="fr-CA" altLang="en-US" sz="2400" i="1" smtClean="0"/>
              <a:t>signal</a:t>
            </a:r>
            <a:r>
              <a:rPr lang="fr-CA" altLang="en-US" sz="2400" smtClean="0"/>
              <a:t> sont des appels au SE </a:t>
            </a:r>
            <a:r>
              <a:rPr lang="fr-CA" altLang="en-US" sz="2400" smtClean="0">
                <a:solidFill>
                  <a:srgbClr val="800000"/>
                </a:solidFill>
              </a:rPr>
              <a:t>comme les appels à des opérations d’E/S</a:t>
            </a:r>
            <a:r>
              <a:rPr lang="fr-CA" altLang="en-US" sz="2400" smtClean="0"/>
              <a:t>.</a:t>
            </a:r>
          </a:p>
          <a:p>
            <a:r>
              <a:rPr lang="fr-CA" altLang="en-US" sz="2400" smtClean="0"/>
              <a:t>Il y a une file d ’attente pour chaque sémaphore comme il y a une file d’attente pour chaque unité d’E/S.</a:t>
            </a:r>
          </a:p>
          <a:p>
            <a:endParaRPr lang="fr-CA" altLang="en-US" smtClean="0"/>
          </a:p>
          <a:p>
            <a:endParaRPr lang="fr-CA" altLang="en-US" sz="2400" smtClean="0"/>
          </a:p>
          <a:p>
            <a:endParaRPr lang="fr-CA" altLang="en-US" sz="2400" smtClean="0"/>
          </a:p>
          <a:p>
            <a:endParaRPr lang="fr-CA" altLang="en-US" sz="2400" smtClean="0"/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2BF23-3CBC-461B-A454-97227F6AC6F5}" type="slidenum">
              <a:rPr lang="fr-CA"/>
              <a:pPr>
                <a:defRPr/>
              </a:pPr>
              <a:t>49</a:t>
            </a:fld>
            <a:endParaRPr lang="fr-CA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741362"/>
          </a:xfrm>
        </p:spPr>
        <p:txBody>
          <a:bodyPr/>
          <a:lstStyle/>
          <a:p>
            <a:pPr>
              <a:defRPr/>
            </a:pPr>
            <a:r>
              <a:rPr lang="fr-CA" smtClean="0"/>
              <a:t>Sémaphores sans attente occupée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95400"/>
            <a:ext cx="80010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Un sémaphore S devient une structure de données: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Une valeur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Une liste d’attente L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Un thread devant attendre un sémaphore S, est bloqué et </a:t>
            </a:r>
            <a:r>
              <a:rPr lang="fr-CA" altLang="en-US" sz="2000" smtClean="0">
                <a:solidFill>
                  <a:srgbClr val="800000"/>
                </a:solidFill>
              </a:rPr>
              <a:t>ajouté</a:t>
            </a:r>
            <a:r>
              <a:rPr lang="fr-CA" altLang="en-US" sz="2000" smtClean="0"/>
              <a:t> la file d’attente </a:t>
            </a:r>
            <a:r>
              <a:rPr lang="fr-CA" altLang="en-US" sz="2000" smtClean="0">
                <a:solidFill>
                  <a:srgbClr val="800000"/>
                </a:solidFill>
              </a:rPr>
              <a:t>S.L</a:t>
            </a:r>
            <a:r>
              <a:rPr lang="fr-CA" altLang="en-US" sz="2000" smtClean="0"/>
              <a:t> du sémaphore </a:t>
            </a:r>
            <a:r>
              <a:rPr lang="fr-CA" altLang="en-US" sz="1800" smtClean="0"/>
              <a:t>(v. état bloqué = attente chap 3).</a:t>
            </a:r>
          </a:p>
          <a:p>
            <a:pPr>
              <a:lnSpc>
                <a:spcPct val="90000"/>
              </a:lnSpc>
            </a:pPr>
            <a:endParaRPr lang="fr-CA" altLang="en-US" sz="1800" smtClean="0"/>
          </a:p>
          <a:p>
            <a:pPr>
              <a:lnSpc>
                <a:spcPct val="90000"/>
              </a:lnSpc>
            </a:pPr>
            <a:endParaRPr lang="fr-CA" altLang="en-US" sz="1800" smtClean="0"/>
          </a:p>
          <a:p>
            <a:pPr>
              <a:lnSpc>
                <a:spcPct val="90000"/>
              </a:lnSpc>
            </a:pPr>
            <a:endParaRPr lang="fr-CA" altLang="en-US" sz="1800" smtClean="0"/>
          </a:p>
          <a:p>
            <a:pPr>
              <a:lnSpc>
                <a:spcPct val="90000"/>
              </a:lnSpc>
            </a:pPr>
            <a:endParaRPr lang="fr-CA" altLang="en-US" sz="1800" smtClean="0"/>
          </a:p>
          <a:p>
            <a:pPr>
              <a:lnSpc>
                <a:spcPct val="90000"/>
              </a:lnSpc>
            </a:pPr>
            <a:endParaRPr lang="fr-CA" altLang="en-US" sz="2000" smtClean="0"/>
          </a:p>
          <a:p>
            <a:pPr>
              <a:lnSpc>
                <a:spcPct val="90000"/>
              </a:lnSpc>
            </a:pPr>
            <a:endParaRPr lang="fr-CA" altLang="en-US" sz="2000" smtClean="0"/>
          </a:p>
          <a:p>
            <a:pPr>
              <a:lnSpc>
                <a:spcPct val="90000"/>
              </a:lnSpc>
            </a:pPr>
            <a:r>
              <a:rPr lang="fr-CA" altLang="en-US" sz="2000" smtClean="0"/>
              <a:t>signal(S) </a:t>
            </a:r>
            <a:r>
              <a:rPr lang="fr-CA" altLang="en-US" sz="2000" smtClean="0">
                <a:solidFill>
                  <a:srgbClr val="800000"/>
                </a:solidFill>
              </a:rPr>
              <a:t>enlève</a:t>
            </a:r>
            <a:r>
              <a:rPr lang="fr-CA" altLang="en-US" sz="2000" smtClean="0"/>
              <a:t> (selon une politique juste, ex: PAPS/FIFO) un thread de </a:t>
            </a:r>
            <a:r>
              <a:rPr lang="fr-CA" altLang="en-US" sz="2000" smtClean="0">
                <a:solidFill>
                  <a:srgbClr val="800000"/>
                </a:solidFill>
              </a:rPr>
              <a:t>S.L</a:t>
            </a:r>
            <a:r>
              <a:rPr lang="fr-CA" altLang="en-US" sz="2000" smtClean="0"/>
              <a:t> et le place sur la liste des threads prêts/ready.</a:t>
            </a:r>
          </a:p>
          <a:p>
            <a:pPr>
              <a:lnSpc>
                <a:spcPct val="90000"/>
              </a:lnSpc>
            </a:pPr>
            <a:endParaRPr lang="fr-CA" altLang="en-US" sz="1800" smtClean="0"/>
          </a:p>
          <a:p>
            <a:pPr>
              <a:lnSpc>
                <a:spcPct val="90000"/>
              </a:lnSpc>
            </a:pPr>
            <a:endParaRPr lang="fr-CA" altLang="en-US" sz="2400" smtClean="0"/>
          </a:p>
        </p:txBody>
      </p:sp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71594" r="44388" b="12228"/>
          <a:stretch>
            <a:fillRect/>
          </a:stretch>
        </p:blipFill>
        <p:spPr bwMode="auto">
          <a:xfrm>
            <a:off x="6019800" y="3200400"/>
            <a:ext cx="2895600" cy="170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31" name="Line 8"/>
          <p:cNvSpPr>
            <a:spLocks noChangeShapeType="1"/>
          </p:cNvSpPr>
          <p:nvPr/>
        </p:nvSpPr>
        <p:spPr bwMode="auto">
          <a:xfrm>
            <a:off x="1981200" y="3200400"/>
            <a:ext cx="5715000" cy="1143000"/>
          </a:xfrm>
          <a:prstGeom prst="line">
            <a:avLst/>
          </a:prstGeom>
          <a:noFill/>
          <a:ln w="57150">
            <a:solidFill>
              <a:srgbClr val="800000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32" name="Line 9"/>
          <p:cNvSpPr>
            <a:spLocks noChangeShapeType="1"/>
          </p:cNvSpPr>
          <p:nvPr/>
        </p:nvSpPr>
        <p:spPr bwMode="auto">
          <a:xfrm flipV="1">
            <a:off x="3009900" y="4495800"/>
            <a:ext cx="3390900" cy="685800"/>
          </a:xfrm>
          <a:prstGeom prst="line">
            <a:avLst/>
          </a:prstGeom>
          <a:noFill/>
          <a:ln w="57150">
            <a:solidFill>
              <a:srgbClr val="800000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404F9-4A23-4C2F-8B82-48A901E99F16}" type="slidenum">
              <a:rPr lang="fr-CA"/>
              <a:pPr>
                <a:defRPr/>
              </a:pPr>
              <a:t>5</a:t>
            </a:fld>
            <a:endParaRPr lang="fr-CA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2800" smtClean="0"/>
              <a:t>Deux opérations en parallèle sur une var a partagée</a:t>
            </a:r>
            <a:br>
              <a:rPr lang="fr-CA" sz="2800" smtClean="0"/>
            </a:br>
            <a:r>
              <a:rPr lang="fr-CA" sz="2800" smtClean="0"/>
              <a:t>   (b est privé à chaque processus)</a:t>
            </a:r>
          </a:p>
        </p:txBody>
      </p:sp>
      <p:grpSp>
        <p:nvGrpSpPr>
          <p:cNvPr id="7173" name="Group 12"/>
          <p:cNvGrpSpPr>
            <a:grpSpLocks/>
          </p:cNvGrpSpPr>
          <p:nvPr/>
        </p:nvGrpSpPr>
        <p:grpSpPr bwMode="auto">
          <a:xfrm>
            <a:off x="1600200" y="1308100"/>
            <a:ext cx="5427663" cy="4240213"/>
            <a:chOff x="1008" y="1008"/>
            <a:chExt cx="3419" cy="2671"/>
          </a:xfrm>
        </p:grpSpPr>
        <p:sp>
          <p:nvSpPr>
            <p:cNvPr id="7176" name="Text Box 3"/>
            <p:cNvSpPr txBox="1">
              <a:spLocks noChangeArrowheads="1"/>
            </p:cNvSpPr>
            <p:nvPr/>
          </p:nvSpPr>
          <p:spPr bwMode="auto">
            <a:xfrm>
              <a:off x="1008" y="1315"/>
              <a:ext cx="635" cy="2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3600">
                  <a:solidFill>
                    <a:schemeClr val="tx1"/>
                  </a:solidFill>
                  <a:latin typeface="Courier New" pitchFamily="49" charset="0"/>
                </a:rPr>
                <a:t>b=a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3600">
                <a:solidFill>
                  <a:schemeClr val="tx1"/>
                </a:solidFill>
                <a:latin typeface="Courier New" pitchFamily="49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3600">
                <a:solidFill>
                  <a:schemeClr val="tx1"/>
                </a:solidFill>
                <a:latin typeface="Courier New" pitchFamily="49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3600">
                <a:solidFill>
                  <a:schemeClr val="tx1"/>
                </a:solidFill>
                <a:latin typeface="Courier New" pitchFamily="49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3600">
                  <a:solidFill>
                    <a:schemeClr val="tx1"/>
                  </a:solidFill>
                  <a:latin typeface="Courier New" pitchFamily="49" charset="0"/>
                </a:rPr>
                <a:t>b++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3600">
                  <a:solidFill>
                    <a:schemeClr val="tx1"/>
                  </a:solidFill>
                  <a:latin typeface="Courier New" pitchFamily="49" charset="0"/>
                </a:rPr>
                <a:t>a=b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fr-CA" altLang="en-US" sz="2400" b="0">
                <a:solidFill>
                  <a:schemeClr val="tx1"/>
                </a:solidFill>
                <a:latin typeface="Times New Roman" charset="0"/>
              </a:endParaRPr>
            </a:p>
          </p:txBody>
        </p:sp>
        <p:sp>
          <p:nvSpPr>
            <p:cNvPr id="7177" name="Text Box 4"/>
            <p:cNvSpPr txBox="1">
              <a:spLocks noChangeArrowheads="1"/>
            </p:cNvSpPr>
            <p:nvPr/>
          </p:nvSpPr>
          <p:spPr bwMode="auto">
            <a:xfrm>
              <a:off x="3792" y="1540"/>
              <a:ext cx="635" cy="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3600">
                  <a:solidFill>
                    <a:schemeClr val="tx1"/>
                  </a:solidFill>
                  <a:latin typeface="Courier New" pitchFamily="49" charset="0"/>
                </a:rPr>
                <a:t>b=a</a:t>
              </a:r>
              <a:endParaRPr kumimoji="0" lang="en-US" altLang="en-US" sz="2400">
                <a:solidFill>
                  <a:schemeClr val="tx1"/>
                </a:solidFill>
                <a:latin typeface="Courier New" pitchFamily="49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3600">
                  <a:solidFill>
                    <a:schemeClr val="tx1"/>
                  </a:solidFill>
                  <a:latin typeface="Courier New" pitchFamily="49" charset="0"/>
                </a:rPr>
                <a:t>b++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3600">
                  <a:solidFill>
                    <a:schemeClr val="tx1"/>
                  </a:solidFill>
                  <a:latin typeface="Courier New" pitchFamily="49" charset="0"/>
                </a:rPr>
                <a:t>a=b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fr-CA" altLang="en-US" sz="2400" b="0">
                <a:solidFill>
                  <a:schemeClr val="tx1"/>
                </a:solidFill>
                <a:latin typeface="Times New Roman" charset="0"/>
              </a:endParaRPr>
            </a:p>
          </p:txBody>
        </p:sp>
        <p:sp>
          <p:nvSpPr>
            <p:cNvPr id="7178" name="Text Box 5"/>
            <p:cNvSpPr txBox="1">
              <a:spLocks noChangeArrowheads="1"/>
            </p:cNvSpPr>
            <p:nvPr/>
          </p:nvSpPr>
          <p:spPr bwMode="auto">
            <a:xfrm>
              <a:off x="1152" y="1008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2400" b="0">
                  <a:solidFill>
                    <a:schemeClr val="tx1"/>
                  </a:solidFill>
                  <a:latin typeface="Times New Roman" charset="0"/>
                </a:rPr>
                <a:t>P1</a:t>
              </a:r>
            </a:p>
          </p:txBody>
        </p:sp>
        <p:sp>
          <p:nvSpPr>
            <p:cNvPr id="7179" name="Text Box 6"/>
            <p:cNvSpPr txBox="1">
              <a:spLocks noChangeArrowheads="1"/>
            </p:cNvSpPr>
            <p:nvPr/>
          </p:nvSpPr>
          <p:spPr bwMode="auto">
            <a:xfrm>
              <a:off x="3936" y="1017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2400" b="0">
                  <a:solidFill>
                    <a:schemeClr val="tx1"/>
                  </a:solidFill>
                  <a:latin typeface="Times New Roman" charset="0"/>
                </a:rPr>
                <a:t>P2</a:t>
              </a:r>
            </a:p>
          </p:txBody>
        </p:sp>
        <p:sp>
          <p:nvSpPr>
            <p:cNvPr id="7180" name="Line 7"/>
            <p:cNvSpPr>
              <a:spLocks noChangeShapeType="1"/>
            </p:cNvSpPr>
            <p:nvPr/>
          </p:nvSpPr>
          <p:spPr bwMode="auto">
            <a:xfrm>
              <a:off x="1728" y="1584"/>
              <a:ext cx="2016" cy="99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81" name="Line 8"/>
            <p:cNvSpPr>
              <a:spLocks noChangeShapeType="1"/>
            </p:cNvSpPr>
            <p:nvPr/>
          </p:nvSpPr>
          <p:spPr bwMode="auto">
            <a:xfrm flipH="1">
              <a:off x="1680" y="2544"/>
              <a:ext cx="2184" cy="288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82" name="Text Box 10"/>
            <p:cNvSpPr txBox="1">
              <a:spLocks noChangeArrowheads="1"/>
            </p:cNvSpPr>
            <p:nvPr/>
          </p:nvSpPr>
          <p:spPr bwMode="auto">
            <a:xfrm>
              <a:off x="1872" y="3120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fr-CA" altLang="en-US" sz="2400" b="0">
                <a:solidFill>
                  <a:schemeClr val="tx1"/>
                </a:solidFill>
                <a:latin typeface="Times New Roman" charset="0"/>
              </a:endParaRPr>
            </a:p>
          </p:txBody>
        </p:sp>
      </p:grp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723900" y="5181600"/>
            <a:ext cx="76962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2"/>
                </a:solidFill>
                <a:latin typeface="Arial Narrow" pitchFamily="34" charset="0"/>
              </a:rPr>
              <a:t>Supposons que a soit 0 au début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2"/>
                </a:solidFill>
                <a:latin typeface="Arial Narrow" pitchFamily="34" charset="0"/>
              </a:rPr>
              <a:t>P1 travaille sur le vieux a donc le résultat final sera a=1.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2"/>
                </a:solidFill>
                <a:latin typeface="Arial Narrow" pitchFamily="34" charset="0"/>
              </a:rPr>
              <a:t>Sera a=2 si les deux tâches sont exécutées l’une après l’autre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 b="0">
                <a:solidFill>
                  <a:schemeClr val="tx2"/>
                </a:solidFill>
                <a:latin typeface="Arial Narrow" pitchFamily="34" charset="0"/>
              </a:rPr>
              <a:t>Si a était sauvegardé quand P1 est interrompu, il ne pourrait pas être partagé avec P2 (il y aurait deux a tandis que nous en voulons une seule)</a:t>
            </a:r>
            <a:endParaRPr kumimoji="0" lang="fr-CA" altLang="en-US" sz="1600" b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3760788" y="1443038"/>
            <a:ext cx="143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rgbClr val="FF3300"/>
                </a:solidFill>
                <a:latin typeface="Arial Narrow" pitchFamily="34" charset="0"/>
              </a:rPr>
              <a:t>interruption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1DB5B0-5931-45E7-A4CD-79EA42B715A6}" type="slidenum">
              <a:rPr lang="fr-CA"/>
              <a:pPr>
                <a:defRPr/>
              </a:pPr>
              <a:t>50</a:t>
            </a:fld>
            <a:endParaRPr lang="fr-CA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1162050" y="495300"/>
            <a:ext cx="688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kumimoji="1"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Implementation </a:t>
            </a:r>
            <a:br>
              <a:rPr kumimoji="1"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kumimoji="1"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(les boîtes réprésentent des séquences non-interruptibles)</a:t>
            </a:r>
          </a:p>
        </p:txBody>
      </p:sp>
      <p:sp>
        <p:nvSpPr>
          <p:cNvPr id="53253" name="Rectangle 3"/>
          <p:cNvSpPr>
            <a:spLocks noChangeArrowheads="1"/>
          </p:cNvSpPr>
          <p:nvPr/>
        </p:nvSpPr>
        <p:spPr bwMode="auto">
          <a:xfrm>
            <a:off x="990600" y="1295400"/>
            <a:ext cx="7848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2000"/>
              <a:t>	</a:t>
            </a:r>
            <a:r>
              <a:rPr lang="en-US" altLang="en-US" sz="2000" i="1"/>
              <a:t>wait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):	</a:t>
            </a:r>
            <a:r>
              <a:rPr lang="en-US" altLang="en-US" sz="2000" i="1"/>
              <a:t>S.value</a:t>
            </a:r>
            <a:r>
              <a:rPr lang="en-US" altLang="en-US" sz="2000"/>
              <a:t> --</a:t>
            </a:r>
            <a:r>
              <a:rPr lang="en-US" altLang="en-US" sz="2000">
                <a:sym typeface="Symbol" pitchFamily="18" charset="2"/>
              </a:rPr>
              <a:t>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</a:t>
            </a:r>
            <a:r>
              <a:rPr lang="en-US" altLang="en-US" sz="2000" b="0">
                <a:sym typeface="Symbol" pitchFamily="18" charset="2"/>
              </a:rPr>
              <a:t>if</a:t>
            </a:r>
            <a:r>
              <a:rPr lang="en-US" altLang="en-US" sz="2000">
                <a:sym typeface="Symbol" pitchFamily="18" charset="2"/>
              </a:rPr>
              <a:t> </a:t>
            </a:r>
            <a:r>
              <a:rPr lang="en-US" altLang="en-US" sz="2000" i="1">
                <a:sym typeface="Symbol" pitchFamily="18" charset="2"/>
              </a:rPr>
              <a:t>S.value</a:t>
            </a:r>
            <a:r>
              <a:rPr lang="en-US" altLang="en-US" sz="2000">
                <a:sym typeface="Symbol" pitchFamily="18" charset="2"/>
              </a:rPr>
              <a:t> &lt; 0    {         </a:t>
            </a:r>
            <a:r>
              <a:rPr lang="en-US" altLang="en-US" sz="1400">
                <a:solidFill>
                  <a:schemeClr val="tx1"/>
                </a:solidFill>
                <a:sym typeface="Symbol" pitchFamily="18" charset="2"/>
              </a:rPr>
              <a:t>// SC occupée</a:t>
            </a: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         	                add this thread to </a:t>
            </a:r>
            <a:r>
              <a:rPr lang="en-US" altLang="en-US" sz="2000" i="1">
                <a:sym typeface="Symbol" pitchFamily="18" charset="2"/>
              </a:rPr>
              <a:t>S</a:t>
            </a:r>
            <a:r>
              <a:rPr lang="en-US" altLang="en-US" sz="2000">
                <a:sym typeface="Symbol" pitchFamily="18" charset="2"/>
              </a:rPr>
              <a:t>.L;				                </a:t>
            </a:r>
            <a:r>
              <a:rPr lang="en-US" altLang="en-US" sz="2000" i="1">
                <a:sym typeface="Symbol" pitchFamily="18" charset="2"/>
              </a:rPr>
              <a:t>block</a:t>
            </a:r>
            <a:r>
              <a:rPr lang="en-US" altLang="en-US" sz="2000">
                <a:sym typeface="Symbol" pitchFamily="18" charset="2"/>
              </a:rPr>
              <a:t> </a:t>
            </a:r>
            <a:r>
              <a:rPr lang="en-US" altLang="en-US" sz="1400">
                <a:solidFill>
                  <a:schemeClr val="tx1"/>
                </a:solidFill>
                <a:sym typeface="Symbol" pitchFamily="18" charset="2"/>
              </a:rPr>
              <a:t>// thread mis en état attente (wait)</a:t>
            </a: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		       }</a:t>
            </a:r>
          </a:p>
          <a:p>
            <a:pPr>
              <a:buFont typeface="Monotype Sorts" pitchFamily="2" charset="2"/>
              <a:buNone/>
            </a:pP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</a:t>
            </a:r>
            <a:r>
              <a:rPr lang="en-US" altLang="en-US" sz="2000" i="1">
                <a:sym typeface="Symbol" pitchFamily="18" charset="2"/>
              </a:rPr>
              <a:t>signal</a:t>
            </a:r>
            <a:r>
              <a:rPr lang="en-US" altLang="en-US" sz="2000">
                <a:sym typeface="Symbol" pitchFamily="18" charset="2"/>
              </a:rPr>
              <a:t>(</a:t>
            </a:r>
            <a:r>
              <a:rPr lang="en-US" altLang="en-US" sz="2000" i="1">
                <a:sym typeface="Symbol" pitchFamily="18" charset="2"/>
              </a:rPr>
              <a:t>S</a:t>
            </a:r>
            <a:r>
              <a:rPr lang="en-US" altLang="en-US" sz="2000">
                <a:sym typeface="Symbol" pitchFamily="18" charset="2"/>
              </a:rPr>
              <a:t>): </a:t>
            </a:r>
            <a:r>
              <a:rPr lang="en-US" altLang="en-US" sz="2000" i="1">
                <a:sym typeface="Symbol" pitchFamily="18" charset="2"/>
              </a:rPr>
              <a:t>S.value </a:t>
            </a:r>
            <a:r>
              <a:rPr lang="en-US" altLang="en-US" sz="2000">
                <a:sym typeface="Symbol" pitchFamily="18" charset="2"/>
              </a:rPr>
              <a:t>++;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</a:t>
            </a:r>
            <a:r>
              <a:rPr lang="en-US" altLang="en-US" sz="2000" b="0">
                <a:sym typeface="Symbol" pitchFamily="18" charset="2"/>
              </a:rPr>
              <a:t>if</a:t>
            </a:r>
            <a:r>
              <a:rPr lang="en-US" altLang="en-US" sz="2000">
                <a:sym typeface="Symbol" pitchFamily="18" charset="2"/>
              </a:rPr>
              <a:t> </a:t>
            </a:r>
            <a:r>
              <a:rPr lang="en-US" altLang="en-US" sz="2000" i="1">
                <a:sym typeface="Symbol" pitchFamily="18" charset="2"/>
              </a:rPr>
              <a:t>S.value</a:t>
            </a:r>
            <a:r>
              <a:rPr lang="en-US" altLang="en-US" sz="2000">
                <a:sym typeface="Symbol" pitchFamily="18" charset="2"/>
              </a:rPr>
              <a:t>  0 </a:t>
            </a:r>
            <a:r>
              <a:rPr lang="en-US" altLang="en-US" sz="2000" b="0">
                <a:sym typeface="Symbol" pitchFamily="18" charset="2"/>
              </a:rPr>
              <a:t>{</a:t>
            </a:r>
            <a:r>
              <a:rPr lang="en-US" altLang="en-US" sz="2000">
                <a:sym typeface="Symbol" pitchFamily="18" charset="2"/>
              </a:rPr>
              <a:t>              </a:t>
            </a:r>
            <a:r>
              <a:rPr lang="en-US" altLang="en-US" sz="1400">
                <a:solidFill>
                  <a:schemeClr val="tx1"/>
                </a:solidFill>
                <a:sym typeface="Symbol" pitchFamily="18" charset="2"/>
              </a:rPr>
              <a:t>// des threads attendent</a:t>
            </a: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	  		remove a process </a:t>
            </a:r>
            <a:r>
              <a:rPr lang="en-US" altLang="en-US" sz="2000" i="1">
                <a:sym typeface="Symbol" pitchFamily="18" charset="2"/>
              </a:rPr>
              <a:t>P</a:t>
            </a:r>
            <a:r>
              <a:rPr lang="en-US" altLang="en-US" sz="2000">
                <a:sym typeface="Symbol" pitchFamily="18" charset="2"/>
              </a:rPr>
              <a:t> from </a:t>
            </a:r>
            <a:r>
              <a:rPr lang="en-US" altLang="en-US" sz="2000" i="1">
                <a:sym typeface="Symbol" pitchFamily="18" charset="2"/>
              </a:rPr>
              <a:t>S.L</a:t>
            </a:r>
            <a:r>
              <a:rPr lang="en-US" altLang="en-US" sz="2000">
                <a:sym typeface="Symbol" pitchFamily="18" charset="2"/>
              </a:rPr>
              <a:t>;					        </a:t>
            </a:r>
            <a:r>
              <a:rPr lang="en-US" altLang="en-US" sz="2000" i="1">
                <a:sym typeface="Symbol" pitchFamily="18" charset="2"/>
              </a:rPr>
              <a:t>wakeup</a:t>
            </a:r>
            <a:r>
              <a:rPr lang="en-US" altLang="en-US" sz="2000">
                <a:sym typeface="Symbol" pitchFamily="18" charset="2"/>
              </a:rPr>
              <a:t>(</a:t>
            </a:r>
            <a:r>
              <a:rPr lang="en-US" altLang="en-US" sz="2000" i="1">
                <a:sym typeface="Symbol" pitchFamily="18" charset="2"/>
              </a:rPr>
              <a:t>P</a:t>
            </a:r>
            <a:r>
              <a:rPr lang="en-US" altLang="en-US" sz="2000">
                <a:sym typeface="Symbol" pitchFamily="18" charset="2"/>
              </a:rPr>
              <a:t>)  </a:t>
            </a:r>
            <a:r>
              <a:rPr lang="en-US" altLang="en-US" sz="1400">
                <a:solidFill>
                  <a:schemeClr val="tx1"/>
                </a:solidFill>
                <a:sym typeface="Symbol" pitchFamily="18" charset="2"/>
              </a:rPr>
              <a:t>// thread choisi devient prêt</a:t>
            </a: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                      }</a:t>
            </a: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1000" y="6172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457200" y="5667375"/>
            <a:ext cx="830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rgbClr val="800000"/>
                </a:solidFill>
                <a:latin typeface="Courier New" pitchFamily="49" charset="0"/>
              </a:rPr>
              <a:t>S.value doit être initialisé à une valeur non-négative (dépendant de l’application, v. exemples)</a:t>
            </a:r>
          </a:p>
        </p:txBody>
      </p:sp>
      <p:sp>
        <p:nvSpPr>
          <p:cNvPr id="53256" name="Rectangle 6"/>
          <p:cNvSpPr>
            <a:spLocks noChangeArrowheads="1"/>
          </p:cNvSpPr>
          <p:nvPr/>
        </p:nvSpPr>
        <p:spPr bwMode="auto">
          <a:xfrm>
            <a:off x="1600200" y="1371600"/>
            <a:ext cx="7010400" cy="1828800"/>
          </a:xfrm>
          <a:prstGeom prst="rect">
            <a:avLst/>
          </a:prstGeom>
          <a:noFill/>
          <a:ln w="12700">
            <a:solidFill>
              <a:srgbClr val="FF3300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3257" name="Rectangle 7"/>
          <p:cNvSpPr>
            <a:spLocks noChangeArrowheads="1"/>
          </p:cNvSpPr>
          <p:nvPr/>
        </p:nvSpPr>
        <p:spPr bwMode="auto">
          <a:xfrm>
            <a:off x="1600200" y="3352800"/>
            <a:ext cx="7162800" cy="1981200"/>
          </a:xfrm>
          <a:prstGeom prst="rect">
            <a:avLst/>
          </a:prstGeom>
          <a:noFill/>
          <a:ln w="12700">
            <a:solidFill>
              <a:srgbClr val="FF3300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9BC85-AEEB-43C2-A379-FA63398FE3B4}" type="slidenum">
              <a:rPr lang="fr-CA"/>
              <a:pPr>
                <a:defRPr/>
              </a:pPr>
              <a:t>51</a:t>
            </a:fld>
            <a:endParaRPr lang="fr-CA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2800" smtClean="0"/>
              <a:t>Wait et signal contiennent elles mêmes des SC!</a:t>
            </a:r>
            <a:endParaRPr lang="fr-CA" smtClean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Les opérations </a:t>
            </a:r>
            <a:r>
              <a:rPr lang="fr-CA" altLang="en-US" sz="2400" i="1" smtClean="0"/>
              <a:t>wait</a:t>
            </a:r>
            <a:r>
              <a:rPr lang="fr-CA" altLang="en-US" sz="2400" smtClean="0"/>
              <a:t> et </a:t>
            </a:r>
            <a:r>
              <a:rPr lang="fr-CA" altLang="en-US" sz="2400" i="1" smtClean="0"/>
              <a:t>signal</a:t>
            </a:r>
            <a:r>
              <a:rPr lang="fr-CA" altLang="en-US" sz="2400" smtClean="0"/>
              <a:t> doivent être exécutées atomiquement (un seul thr. à la fois) </a:t>
            </a:r>
          </a:p>
          <a:p>
            <a:r>
              <a:rPr lang="fr-CA" altLang="en-US" sz="2400" smtClean="0"/>
              <a:t>Dans un système avec 1 seule UCT, ceci peut être obtenu en inhibant les interruptions quand un thread exécute ces opérations</a:t>
            </a:r>
          </a:p>
          <a:p>
            <a:r>
              <a:rPr lang="fr-CA" altLang="en-US" sz="2400" smtClean="0"/>
              <a:t>Normalement, nous devons utiliser un des mécanismes vus avant (instructions spéciales, algorithme de Peterson, etc.)</a:t>
            </a:r>
          </a:p>
          <a:p>
            <a:r>
              <a:rPr lang="fr-CA" altLang="en-US" sz="2400" smtClean="0"/>
              <a:t>L’attente occupée dans ce cas ne sera pas trop onéreuse car </a:t>
            </a:r>
            <a:r>
              <a:rPr lang="fr-CA" altLang="en-US" sz="2400" i="1" smtClean="0"/>
              <a:t>wait</a:t>
            </a:r>
            <a:r>
              <a:rPr lang="fr-CA" altLang="en-US" sz="2400" smtClean="0"/>
              <a:t> et </a:t>
            </a:r>
            <a:r>
              <a:rPr lang="fr-CA" altLang="en-US" sz="2400" i="1" smtClean="0"/>
              <a:t>signal</a:t>
            </a:r>
            <a:r>
              <a:rPr lang="fr-CA" altLang="en-US" sz="2400" smtClean="0"/>
              <a:t> sont brefs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5682BB-52F5-4CAC-AC34-D9904EF2EAFB}" type="slidenum">
              <a:rPr lang="fr-CA"/>
              <a:pPr>
                <a:defRPr/>
              </a:pPr>
              <a:t>52</a:t>
            </a:fld>
            <a:endParaRPr lang="fr-CA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Problèmes classiques de synchronisation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endParaRPr lang="fr-CA" altLang="en-US" smtClean="0"/>
          </a:p>
          <a:p>
            <a:r>
              <a:rPr lang="fr-CA" altLang="en-US" smtClean="0"/>
              <a:t>Tampon borné (producteur-consommateur)</a:t>
            </a:r>
          </a:p>
          <a:p>
            <a:r>
              <a:rPr lang="fr-CA" altLang="en-US" smtClean="0"/>
              <a:t>Écrivains - Lecteurs</a:t>
            </a:r>
          </a:p>
          <a:p>
            <a:r>
              <a:rPr lang="fr-CA" altLang="en-US" smtClean="0"/>
              <a:t>Les philosophes mangeant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6AB6F-C115-47B1-8BF3-1F7642772816}" type="slidenum">
              <a:rPr lang="fr-CA"/>
              <a:pPr>
                <a:defRPr/>
              </a:pPr>
              <a:t>53</a:t>
            </a:fld>
            <a:endParaRPr lang="fr-CA"/>
          </a:p>
        </p:txBody>
      </p:sp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Le pb du producteur - consommateur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endParaRPr lang="fr-CA" altLang="en-US"/>
          </a:p>
          <a:p>
            <a:r>
              <a:rPr lang="fr-CA" altLang="en-US"/>
              <a:t>Un problème classique dans l ’étude des threads communicants</a:t>
            </a:r>
          </a:p>
          <a:p>
            <a:pPr lvl="1"/>
            <a:r>
              <a:rPr lang="fr-CA" altLang="en-US"/>
              <a:t>un thread </a:t>
            </a:r>
            <a:r>
              <a:rPr lang="fr-CA" altLang="en-US" i="1"/>
              <a:t>producteur</a:t>
            </a:r>
            <a:r>
              <a:rPr lang="fr-CA" altLang="en-US"/>
              <a:t> produit des données (p.ex.des enregistrements d ’un fichier) pour un thread </a:t>
            </a:r>
            <a:r>
              <a:rPr lang="fr-CA" altLang="en-US" i="1"/>
              <a:t>consommateur</a:t>
            </a:r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1DDF8-6623-4649-8E24-B813E0B45030}" type="slidenum">
              <a:rPr lang="fr-CA"/>
              <a:pPr>
                <a:defRPr/>
              </a:pPr>
              <a:t>54</a:t>
            </a:fld>
            <a:endParaRPr lang="fr-CA"/>
          </a:p>
        </p:txBody>
      </p:sp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Tampons de communication</a:t>
            </a:r>
          </a:p>
        </p:txBody>
      </p:sp>
      <p:sp>
        <p:nvSpPr>
          <p:cNvPr id="57349" name="Oval 3"/>
          <p:cNvSpPr>
            <a:spLocks noChangeArrowheads="1"/>
          </p:cNvSpPr>
          <p:nvPr/>
        </p:nvSpPr>
        <p:spPr bwMode="auto">
          <a:xfrm>
            <a:off x="1828800" y="1371600"/>
            <a:ext cx="914400" cy="914400"/>
          </a:xfrm>
          <a:prstGeom prst="ellipse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50" name="Rectangle 4"/>
          <p:cNvSpPr>
            <a:spLocks noChangeArrowheads="1"/>
          </p:cNvSpPr>
          <p:nvPr/>
        </p:nvSpPr>
        <p:spPr bwMode="auto">
          <a:xfrm>
            <a:off x="1828800" y="2667000"/>
            <a:ext cx="914400" cy="457200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51" name="Oval 5"/>
          <p:cNvSpPr>
            <a:spLocks noChangeArrowheads="1"/>
          </p:cNvSpPr>
          <p:nvPr/>
        </p:nvSpPr>
        <p:spPr bwMode="auto">
          <a:xfrm>
            <a:off x="1828800" y="3505200"/>
            <a:ext cx="914400" cy="914400"/>
          </a:xfrm>
          <a:prstGeom prst="ellipse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52" name="Text Box 6"/>
          <p:cNvSpPr txBox="1">
            <a:spLocks noChangeArrowheads="1"/>
          </p:cNvSpPr>
          <p:nvPr/>
        </p:nvSpPr>
        <p:spPr bwMode="auto">
          <a:xfrm>
            <a:off x="1905000" y="1600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Prod</a:t>
            </a:r>
          </a:p>
        </p:txBody>
      </p:sp>
      <p:sp>
        <p:nvSpPr>
          <p:cNvPr id="57353" name="Text Box 7"/>
          <p:cNvSpPr txBox="1">
            <a:spLocks noChangeArrowheads="1"/>
          </p:cNvSpPr>
          <p:nvPr/>
        </p:nvSpPr>
        <p:spPr bwMode="auto">
          <a:xfrm>
            <a:off x="1828800" y="3733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Cons</a:t>
            </a:r>
          </a:p>
        </p:txBody>
      </p:sp>
      <p:sp>
        <p:nvSpPr>
          <p:cNvPr id="57354" name="Text Box 8"/>
          <p:cNvSpPr txBox="1">
            <a:spLocks noChangeArrowheads="1"/>
          </p:cNvSpPr>
          <p:nvPr/>
        </p:nvSpPr>
        <p:spPr bwMode="auto">
          <a:xfrm>
            <a:off x="1752600" y="27432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1"/>
                </a:solidFill>
                <a:latin typeface="Times New Roman" charset="0"/>
              </a:rPr>
              <a:t>1 donn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55" name="Line 9"/>
          <p:cNvSpPr>
            <a:spLocks noChangeShapeType="1"/>
          </p:cNvSpPr>
          <p:nvPr/>
        </p:nvSpPr>
        <p:spPr bwMode="auto">
          <a:xfrm>
            <a:off x="2286000" y="2286000"/>
            <a:ext cx="1588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7356" name="Line 10"/>
          <p:cNvSpPr>
            <a:spLocks noChangeShapeType="1"/>
          </p:cNvSpPr>
          <p:nvPr/>
        </p:nvSpPr>
        <p:spPr bwMode="auto">
          <a:xfrm>
            <a:off x="2286000" y="3124200"/>
            <a:ext cx="1588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7357" name="Oval 11"/>
          <p:cNvSpPr>
            <a:spLocks noChangeArrowheads="1"/>
          </p:cNvSpPr>
          <p:nvPr/>
        </p:nvSpPr>
        <p:spPr bwMode="auto">
          <a:xfrm>
            <a:off x="5943600" y="1371600"/>
            <a:ext cx="914400" cy="914400"/>
          </a:xfrm>
          <a:prstGeom prst="ellipse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58" name="Rectangle 12"/>
          <p:cNvSpPr>
            <a:spLocks noChangeArrowheads="1"/>
          </p:cNvSpPr>
          <p:nvPr/>
        </p:nvSpPr>
        <p:spPr bwMode="auto">
          <a:xfrm>
            <a:off x="5943600" y="2667000"/>
            <a:ext cx="914400" cy="457200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59" name="Oval 13"/>
          <p:cNvSpPr>
            <a:spLocks noChangeArrowheads="1"/>
          </p:cNvSpPr>
          <p:nvPr/>
        </p:nvSpPr>
        <p:spPr bwMode="auto">
          <a:xfrm>
            <a:off x="5943600" y="3505200"/>
            <a:ext cx="914400" cy="914400"/>
          </a:xfrm>
          <a:prstGeom prst="ellipse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60" name="Text Box 14"/>
          <p:cNvSpPr txBox="1">
            <a:spLocks noChangeArrowheads="1"/>
          </p:cNvSpPr>
          <p:nvPr/>
        </p:nvSpPr>
        <p:spPr bwMode="auto">
          <a:xfrm>
            <a:off x="6019800" y="1600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Prod</a:t>
            </a:r>
          </a:p>
        </p:txBody>
      </p:sp>
      <p:sp>
        <p:nvSpPr>
          <p:cNvPr id="57361" name="Text Box 15"/>
          <p:cNvSpPr txBox="1">
            <a:spLocks noChangeArrowheads="1"/>
          </p:cNvSpPr>
          <p:nvPr/>
        </p:nvSpPr>
        <p:spPr bwMode="auto">
          <a:xfrm>
            <a:off x="5943600" y="3733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Cons</a:t>
            </a:r>
          </a:p>
        </p:txBody>
      </p:sp>
      <p:sp>
        <p:nvSpPr>
          <p:cNvPr id="57362" name="Text Box 16"/>
          <p:cNvSpPr txBox="1">
            <a:spLocks noChangeArrowheads="1"/>
          </p:cNvSpPr>
          <p:nvPr/>
        </p:nvSpPr>
        <p:spPr bwMode="auto">
          <a:xfrm>
            <a:off x="5867400" y="27432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1"/>
                </a:solidFill>
                <a:latin typeface="Times New Roman" charset="0"/>
              </a:rPr>
              <a:t>1 donn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63" name="Line 17"/>
          <p:cNvSpPr>
            <a:spLocks noChangeShapeType="1"/>
          </p:cNvSpPr>
          <p:nvPr/>
        </p:nvSpPr>
        <p:spPr bwMode="auto">
          <a:xfrm>
            <a:off x="6400800" y="2286000"/>
            <a:ext cx="83820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7364" name="Line 18"/>
          <p:cNvSpPr>
            <a:spLocks noChangeShapeType="1"/>
          </p:cNvSpPr>
          <p:nvPr/>
        </p:nvSpPr>
        <p:spPr bwMode="auto">
          <a:xfrm>
            <a:off x="5486400" y="3124200"/>
            <a:ext cx="915988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7365" name="Rectangle 19"/>
          <p:cNvSpPr>
            <a:spLocks noChangeArrowheads="1"/>
          </p:cNvSpPr>
          <p:nvPr/>
        </p:nvSpPr>
        <p:spPr bwMode="auto">
          <a:xfrm>
            <a:off x="6858000" y="2667000"/>
            <a:ext cx="914400" cy="457200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66" name="Text Box 20"/>
          <p:cNvSpPr txBox="1">
            <a:spLocks noChangeArrowheads="1"/>
          </p:cNvSpPr>
          <p:nvPr/>
        </p:nvSpPr>
        <p:spPr bwMode="auto">
          <a:xfrm>
            <a:off x="6781800" y="27432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1"/>
                </a:solidFill>
                <a:latin typeface="Times New Roman" charset="0"/>
              </a:rPr>
              <a:t>1 donn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67" name="Rectangle 21"/>
          <p:cNvSpPr>
            <a:spLocks noChangeArrowheads="1"/>
          </p:cNvSpPr>
          <p:nvPr/>
        </p:nvSpPr>
        <p:spPr bwMode="auto">
          <a:xfrm>
            <a:off x="5029200" y="2667000"/>
            <a:ext cx="914400" cy="457200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68" name="Text Box 22"/>
          <p:cNvSpPr txBox="1">
            <a:spLocks noChangeArrowheads="1"/>
          </p:cNvSpPr>
          <p:nvPr/>
        </p:nvSpPr>
        <p:spPr bwMode="auto">
          <a:xfrm>
            <a:off x="4953000" y="27432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1"/>
                </a:solidFill>
                <a:latin typeface="Times New Roman" charset="0"/>
              </a:rPr>
              <a:t>1 donn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69" name="Text Box 23"/>
          <p:cNvSpPr txBox="1">
            <a:spLocks noChangeArrowheads="1"/>
          </p:cNvSpPr>
          <p:nvPr/>
        </p:nvSpPr>
        <p:spPr bwMode="auto">
          <a:xfrm>
            <a:off x="838200" y="4876800"/>
            <a:ext cx="80772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bg2"/>
                </a:solidFill>
                <a:latin typeface="Times New Roman" charset="0"/>
              </a:rPr>
              <a:t>Si le tampon est de longueur 1, le producteur et consommateur doivent forcement aller à la même vitesse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bg2"/>
                </a:solidFill>
                <a:latin typeface="Times New Roman" charset="0"/>
              </a:rPr>
              <a:t>Des tampons de longueur plus grandes permettent une certaine indépendance.  P.ex. à droite le consommateur a été plus lent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7539E-3AB0-4424-B569-A215578BC126}" type="slidenum">
              <a:rPr lang="fr-CA"/>
              <a:pPr>
                <a:defRPr/>
              </a:pPr>
              <a:t>55</a:t>
            </a:fld>
            <a:endParaRPr lang="fr-CA"/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Le tampon borné </a:t>
            </a:r>
            <a: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(bounded buffer)</a:t>
            </a:r>
            <a:b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kumimoji="1" lang="fr-CA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une structure de données fondamentale dans les SE</a:t>
            </a:r>
            <a:endParaRPr kumimoji="1" lang="fr-CA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58373" name="Rectangle 3"/>
          <p:cNvSpPr>
            <a:spLocks noChangeArrowheads="1"/>
          </p:cNvSpPr>
          <p:nvPr/>
        </p:nvSpPr>
        <p:spPr bwMode="auto">
          <a:xfrm>
            <a:off x="1447800" y="1600200"/>
            <a:ext cx="533400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charset="0"/>
              </a:rPr>
              <a:t>[0]</a:t>
            </a:r>
            <a:endParaRPr kumimoji="0" lang="fr-CA" altLang="en-US" sz="1600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58375" name="Rectangle 5"/>
          <p:cNvSpPr>
            <a:spLocks noChangeArrowheads="1"/>
          </p:cNvSpPr>
          <p:nvPr/>
        </p:nvSpPr>
        <p:spPr bwMode="auto">
          <a:xfrm>
            <a:off x="1981200" y="1600200"/>
            <a:ext cx="533400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charset="0"/>
              </a:rPr>
              <a:t>[1]</a:t>
            </a:r>
            <a:endParaRPr kumimoji="0" lang="fr-CA" altLang="en-US" sz="1600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58376" name="Rectangle 6"/>
          <p:cNvSpPr>
            <a:spLocks noChangeArrowheads="1"/>
          </p:cNvSpPr>
          <p:nvPr/>
        </p:nvSpPr>
        <p:spPr bwMode="auto">
          <a:xfrm>
            <a:off x="914400" y="2057400"/>
            <a:ext cx="533400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charset="0"/>
              </a:rPr>
              <a:t>[7]</a:t>
            </a:r>
            <a:endParaRPr kumimoji="0" lang="fr-CA" altLang="en-US" sz="1600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58377" name="Rectangle 7"/>
          <p:cNvSpPr>
            <a:spLocks noChangeArrowheads="1"/>
          </p:cNvSpPr>
          <p:nvPr/>
        </p:nvSpPr>
        <p:spPr bwMode="auto">
          <a:xfrm>
            <a:off x="2514600" y="2057400"/>
            <a:ext cx="533400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charset="0"/>
              </a:rPr>
              <a:t>[2]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78" name="Rectangle 8"/>
          <p:cNvSpPr>
            <a:spLocks noChangeArrowheads="1"/>
          </p:cNvSpPr>
          <p:nvPr/>
        </p:nvSpPr>
        <p:spPr bwMode="auto">
          <a:xfrm>
            <a:off x="914400" y="2514600"/>
            <a:ext cx="533400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charset="0"/>
              </a:rPr>
              <a:t>[6]</a:t>
            </a:r>
            <a:endParaRPr kumimoji="0" lang="fr-CA" altLang="en-US" sz="1600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58379" name="Rectangle 9"/>
          <p:cNvSpPr>
            <a:spLocks noChangeArrowheads="1"/>
          </p:cNvSpPr>
          <p:nvPr/>
        </p:nvSpPr>
        <p:spPr bwMode="auto">
          <a:xfrm>
            <a:off x="2514600" y="2514600"/>
            <a:ext cx="533400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charset="0"/>
              </a:rPr>
              <a:t>[3]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80" name="Rectangle 10"/>
          <p:cNvSpPr>
            <a:spLocks noChangeArrowheads="1"/>
          </p:cNvSpPr>
          <p:nvPr/>
        </p:nvSpPr>
        <p:spPr bwMode="auto">
          <a:xfrm>
            <a:off x="1981200" y="2971800"/>
            <a:ext cx="533400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charset="0"/>
              </a:rPr>
              <a:t>[4]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81" name="Rectangle 11"/>
          <p:cNvSpPr>
            <a:spLocks noChangeArrowheads="1"/>
          </p:cNvSpPr>
          <p:nvPr/>
        </p:nvSpPr>
        <p:spPr bwMode="auto">
          <a:xfrm>
            <a:off x="1447800" y="2971800"/>
            <a:ext cx="533400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charset="0"/>
              </a:rPr>
              <a:t>[5]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82" name="Text Box 12"/>
          <p:cNvSpPr txBox="1">
            <a:spLocks noChangeArrowheads="1"/>
          </p:cNvSpPr>
          <p:nvPr/>
        </p:nvSpPr>
        <p:spPr bwMode="auto">
          <a:xfrm>
            <a:off x="3505200" y="23622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3200">
                <a:solidFill>
                  <a:srgbClr val="800000"/>
                </a:solidFill>
                <a:latin typeface="Times New Roman" charset="0"/>
              </a:rPr>
              <a:t>ou</a:t>
            </a:r>
            <a:endParaRPr kumimoji="0" lang="fr-CA" altLang="en-US" sz="3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83" name="Line 13"/>
          <p:cNvSpPr>
            <a:spLocks noChangeShapeType="1"/>
          </p:cNvSpPr>
          <p:nvPr/>
        </p:nvSpPr>
        <p:spPr bwMode="auto">
          <a:xfrm flipV="1">
            <a:off x="838200" y="2971800"/>
            <a:ext cx="381000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384" name="Text Box 14"/>
          <p:cNvSpPr txBox="1">
            <a:spLocks noChangeArrowheads="1"/>
          </p:cNvSpPr>
          <p:nvPr/>
        </p:nvSpPr>
        <p:spPr bwMode="auto">
          <a:xfrm>
            <a:off x="381000" y="3429000"/>
            <a:ext cx="121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out</a:t>
            </a:r>
            <a:r>
              <a:rPr kumimoji="0" lang="fr-CA" altLang="en-US" sz="1600" b="0">
                <a:solidFill>
                  <a:schemeClr val="bg2"/>
                </a:solidFill>
                <a:latin typeface="Times New Roman" charset="0"/>
              </a:rPr>
              <a:t>: 1ère pos. pleine</a:t>
            </a: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85" name="Line 15"/>
          <p:cNvSpPr>
            <a:spLocks noChangeShapeType="1"/>
          </p:cNvSpPr>
          <p:nvPr/>
        </p:nvSpPr>
        <p:spPr bwMode="auto">
          <a:xfrm flipH="1">
            <a:off x="2667000" y="1752600"/>
            <a:ext cx="457200" cy="304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386" name="Text Box 16"/>
          <p:cNvSpPr txBox="1">
            <a:spLocks noChangeArrowheads="1"/>
          </p:cNvSpPr>
          <p:nvPr/>
        </p:nvSpPr>
        <p:spPr bwMode="auto">
          <a:xfrm>
            <a:off x="3048000" y="1516063"/>
            <a:ext cx="1143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in</a:t>
            </a:r>
            <a:r>
              <a:rPr kumimoji="0" lang="fr-CA" altLang="en-US" sz="1600" b="0">
                <a:solidFill>
                  <a:schemeClr val="bg2"/>
                </a:solidFill>
                <a:latin typeface="Times New Roman" charset="0"/>
              </a:rPr>
              <a:t>: 1ère pos. libre</a:t>
            </a:r>
          </a:p>
        </p:txBody>
      </p:sp>
      <p:sp>
        <p:nvSpPr>
          <p:cNvPr id="58387" name="Rectangle 17"/>
          <p:cNvSpPr>
            <a:spLocks noChangeArrowheads="1"/>
          </p:cNvSpPr>
          <p:nvPr/>
        </p:nvSpPr>
        <p:spPr bwMode="auto">
          <a:xfrm>
            <a:off x="4567238" y="1752600"/>
            <a:ext cx="525462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58388" name="Text Box 18"/>
          <p:cNvSpPr txBox="1">
            <a:spLocks noChangeArrowheads="1"/>
          </p:cNvSpPr>
          <p:nvPr/>
        </p:nvSpPr>
        <p:spPr bwMode="auto">
          <a:xfrm>
            <a:off x="4567238" y="182880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charset="0"/>
              </a:rPr>
              <a:t>[0]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89" name="Rectangle 19"/>
          <p:cNvSpPr>
            <a:spLocks noChangeArrowheads="1"/>
          </p:cNvSpPr>
          <p:nvPr/>
        </p:nvSpPr>
        <p:spPr bwMode="auto">
          <a:xfrm>
            <a:off x="5092700" y="1752600"/>
            <a:ext cx="525463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charset="0"/>
              </a:rPr>
              <a:t>[1]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90" name="Rectangle 20"/>
          <p:cNvSpPr>
            <a:spLocks noChangeArrowheads="1"/>
          </p:cNvSpPr>
          <p:nvPr/>
        </p:nvSpPr>
        <p:spPr bwMode="auto">
          <a:xfrm>
            <a:off x="8243888" y="1752600"/>
            <a:ext cx="525462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charset="0"/>
              </a:rPr>
              <a:t>[7]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91" name="Rectangle 21"/>
          <p:cNvSpPr>
            <a:spLocks noChangeArrowheads="1"/>
          </p:cNvSpPr>
          <p:nvPr/>
        </p:nvSpPr>
        <p:spPr bwMode="auto">
          <a:xfrm>
            <a:off x="5618163" y="1752600"/>
            <a:ext cx="525462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charset="0"/>
              </a:rPr>
              <a:t>[2]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92" name="Rectangle 22"/>
          <p:cNvSpPr>
            <a:spLocks noChangeArrowheads="1"/>
          </p:cNvSpPr>
          <p:nvPr/>
        </p:nvSpPr>
        <p:spPr bwMode="auto">
          <a:xfrm>
            <a:off x="7718425" y="1752600"/>
            <a:ext cx="525463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charset="0"/>
              </a:rPr>
              <a:t>[6]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93" name="Rectangle 23"/>
          <p:cNvSpPr>
            <a:spLocks noChangeArrowheads="1"/>
          </p:cNvSpPr>
          <p:nvPr/>
        </p:nvSpPr>
        <p:spPr bwMode="auto">
          <a:xfrm>
            <a:off x="6143625" y="1752600"/>
            <a:ext cx="523875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charset="0"/>
              </a:rPr>
              <a:t>[3]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94" name="Rectangle 24"/>
          <p:cNvSpPr>
            <a:spLocks noChangeArrowheads="1"/>
          </p:cNvSpPr>
          <p:nvPr/>
        </p:nvSpPr>
        <p:spPr bwMode="auto">
          <a:xfrm>
            <a:off x="6667500" y="1752600"/>
            <a:ext cx="525463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charset="0"/>
              </a:rPr>
              <a:t>[4]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95" name="Rectangle 25"/>
          <p:cNvSpPr>
            <a:spLocks noChangeArrowheads="1"/>
          </p:cNvSpPr>
          <p:nvPr/>
        </p:nvSpPr>
        <p:spPr bwMode="auto">
          <a:xfrm>
            <a:off x="7192963" y="1752600"/>
            <a:ext cx="525462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charset="0"/>
              </a:rPr>
              <a:t>[5]</a:t>
            </a:r>
            <a:endParaRPr kumimoji="0" lang="fr-CA" altLang="en-US" sz="16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396" name="Line 26"/>
          <p:cNvSpPr>
            <a:spLocks noChangeShapeType="1"/>
          </p:cNvSpPr>
          <p:nvPr/>
        </p:nvSpPr>
        <p:spPr bwMode="auto">
          <a:xfrm>
            <a:off x="8769350" y="1981200"/>
            <a:ext cx="223838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397" name="Line 27"/>
          <p:cNvSpPr>
            <a:spLocks noChangeShapeType="1"/>
          </p:cNvSpPr>
          <p:nvPr/>
        </p:nvSpPr>
        <p:spPr bwMode="auto">
          <a:xfrm flipH="1">
            <a:off x="9069388" y="1524000"/>
            <a:ext cx="1587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398" name="Line 28"/>
          <p:cNvSpPr>
            <a:spLocks noChangeShapeType="1"/>
          </p:cNvSpPr>
          <p:nvPr/>
        </p:nvSpPr>
        <p:spPr bwMode="auto">
          <a:xfrm>
            <a:off x="4341813" y="1524000"/>
            <a:ext cx="4802187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399" name="Line 29"/>
          <p:cNvSpPr>
            <a:spLocks noChangeShapeType="1"/>
          </p:cNvSpPr>
          <p:nvPr/>
        </p:nvSpPr>
        <p:spPr bwMode="auto">
          <a:xfrm>
            <a:off x="4267200" y="15240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400" name="Line 30"/>
          <p:cNvSpPr>
            <a:spLocks noChangeShapeType="1"/>
          </p:cNvSpPr>
          <p:nvPr/>
        </p:nvSpPr>
        <p:spPr bwMode="auto">
          <a:xfrm>
            <a:off x="4267200" y="1981200"/>
            <a:ext cx="300038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401" name="Line 31"/>
          <p:cNvSpPr>
            <a:spLocks noChangeShapeType="1"/>
          </p:cNvSpPr>
          <p:nvPr/>
        </p:nvSpPr>
        <p:spPr bwMode="auto">
          <a:xfrm flipV="1">
            <a:off x="7943850" y="2362200"/>
            <a:ext cx="1588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402" name="Line 32"/>
          <p:cNvSpPr>
            <a:spLocks noChangeShapeType="1"/>
          </p:cNvSpPr>
          <p:nvPr/>
        </p:nvSpPr>
        <p:spPr bwMode="auto">
          <a:xfrm flipV="1">
            <a:off x="5842000" y="2362200"/>
            <a:ext cx="1588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403" name="Text Box 33"/>
          <p:cNvSpPr txBox="1">
            <a:spLocks noChangeArrowheads="1"/>
          </p:cNvSpPr>
          <p:nvPr/>
        </p:nvSpPr>
        <p:spPr bwMode="auto">
          <a:xfrm>
            <a:off x="5241925" y="2819400"/>
            <a:ext cx="112553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in</a:t>
            </a:r>
            <a:r>
              <a:rPr kumimoji="0" lang="fr-CA" altLang="en-US" sz="1600" b="0">
                <a:solidFill>
                  <a:schemeClr val="bg2"/>
                </a:solidFill>
                <a:latin typeface="Times New Roman" charset="0"/>
              </a:rPr>
              <a:t>: 1ère pos. libre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8404" name="Text Box 34"/>
          <p:cNvSpPr txBox="1">
            <a:spLocks noChangeArrowheads="1"/>
          </p:cNvSpPr>
          <p:nvPr/>
        </p:nvSpPr>
        <p:spPr bwMode="auto">
          <a:xfrm>
            <a:off x="7493000" y="2819400"/>
            <a:ext cx="10509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charset="0"/>
              </a:rPr>
              <a:t>out</a:t>
            </a:r>
            <a:r>
              <a:rPr kumimoji="0" lang="fr-CA" altLang="en-US" sz="1600" b="0">
                <a:solidFill>
                  <a:schemeClr val="bg2"/>
                </a:solidFill>
                <a:latin typeface="Times New Roman" charset="0"/>
              </a:rPr>
              <a:t>: 1ère pos. pleine</a:t>
            </a:r>
          </a:p>
        </p:txBody>
      </p:sp>
      <p:sp>
        <p:nvSpPr>
          <p:cNvPr id="58405" name="Text Box 35"/>
          <p:cNvSpPr txBox="1">
            <a:spLocks noChangeArrowheads="1"/>
          </p:cNvSpPr>
          <p:nvPr/>
        </p:nvSpPr>
        <p:spPr bwMode="auto">
          <a:xfrm>
            <a:off x="3124200" y="3429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bleu: plein, blanc: libre</a:t>
            </a:r>
          </a:p>
        </p:txBody>
      </p:sp>
      <p:sp>
        <p:nvSpPr>
          <p:cNvPr id="58406" name="Text Box 36"/>
          <p:cNvSpPr txBox="1">
            <a:spLocks noChangeArrowheads="1"/>
          </p:cNvSpPr>
          <p:nvPr/>
        </p:nvSpPr>
        <p:spPr bwMode="auto">
          <a:xfrm>
            <a:off x="457200" y="44958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bg2"/>
                </a:solidFill>
                <a:latin typeface="Times New Roman" charset="0"/>
              </a:rPr>
              <a:t>Le tampon borné se trouve dans la mémoire partagée entre consommateur et usager</a:t>
            </a:r>
          </a:p>
        </p:txBody>
      </p:sp>
      <p:sp>
        <p:nvSpPr>
          <p:cNvPr id="58407" name="Oval 37"/>
          <p:cNvSpPr>
            <a:spLocks noChangeArrowheads="1"/>
          </p:cNvSpPr>
          <p:nvPr/>
        </p:nvSpPr>
        <p:spPr bwMode="auto">
          <a:xfrm>
            <a:off x="3429000" y="2438400"/>
            <a:ext cx="762000" cy="609600"/>
          </a:xfrm>
          <a:prstGeom prst="ellipse">
            <a:avLst/>
          </a:prstGeom>
          <a:noFill/>
          <a:ln w="3810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DBEC1-5B21-4DF6-827A-C4CE7D7DFDE7}" type="slidenum">
              <a:rPr lang="fr-CA"/>
              <a:pPr>
                <a:defRPr/>
              </a:pPr>
              <a:t>56</a:t>
            </a:fld>
            <a:endParaRPr lang="fr-CA"/>
          </a:p>
        </p:txBody>
      </p:sp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Pb de sync entre threads pour le tampon borné</a:t>
            </a:r>
          </a:p>
        </p:txBody>
      </p:sp>
      <p:sp>
        <p:nvSpPr>
          <p:cNvPr id="59397" name="Rectangle 3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/>
              <a:t>Étant donné que le prod et le consommateur sont des threads indépendants, des problèmes pourraient se produire en permettant accès  simultané au tampon</a:t>
            </a:r>
          </a:p>
          <a:p>
            <a:r>
              <a:rPr lang="fr-CA" altLang="en-US"/>
              <a:t>Les sémaphores peuvent résoudre ce problème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3FAF1-2960-4F93-BCB0-EF734195BC7C}" type="slidenum">
              <a:rPr lang="fr-CA"/>
              <a:pPr>
                <a:defRPr/>
              </a:pPr>
              <a:t>57</a:t>
            </a:fld>
            <a:endParaRPr lang="fr-CA"/>
          </a:p>
        </p:txBody>
      </p:sp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Sémaphores: rappel. </a:t>
            </a:r>
          </a:p>
        </p:txBody>
      </p:sp>
      <p:sp>
        <p:nvSpPr>
          <p:cNvPr id="60421" name="Rectangle 3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000"/>
              <a:t>Soit S un sémaphore sur une SC</a:t>
            </a:r>
          </a:p>
          <a:p>
            <a:pPr lvl="1"/>
            <a:r>
              <a:rPr lang="fr-CA" altLang="en-US" sz="2000"/>
              <a:t>il est associé à une file d ’attente</a:t>
            </a:r>
          </a:p>
          <a:p>
            <a:pPr lvl="1"/>
            <a:r>
              <a:rPr lang="fr-CA" altLang="en-US" sz="2000"/>
              <a:t>S positif: S threads peuvent entrer dans SC</a:t>
            </a:r>
          </a:p>
          <a:p>
            <a:pPr lvl="1"/>
            <a:r>
              <a:rPr lang="fr-CA" altLang="en-US" sz="2000"/>
              <a:t>S zéro: aucun thread ne peut entrer, aucun thread en attente</a:t>
            </a:r>
          </a:p>
          <a:p>
            <a:pPr lvl="1"/>
            <a:r>
              <a:rPr lang="fr-CA" altLang="en-US" sz="2000"/>
              <a:t>S négatif: |S| thread dans file d ’attente</a:t>
            </a:r>
          </a:p>
          <a:p>
            <a:r>
              <a:rPr lang="fr-CA" altLang="en-US" sz="2000">
                <a:solidFill>
                  <a:srgbClr val="800000"/>
                </a:solidFill>
              </a:rPr>
              <a:t>Wait(S):</a:t>
            </a:r>
            <a:r>
              <a:rPr lang="fr-CA" altLang="en-US" sz="2000"/>
              <a:t> S - -</a:t>
            </a:r>
          </a:p>
          <a:p>
            <a:pPr lvl="1"/>
            <a:r>
              <a:rPr lang="fr-CA" altLang="en-US" sz="2000"/>
              <a:t>si après S &gt;= 0, thread peut entrer dans SC</a:t>
            </a:r>
          </a:p>
          <a:p>
            <a:pPr lvl="1"/>
            <a:r>
              <a:rPr lang="fr-CA" altLang="en-US" sz="2000"/>
              <a:t>si S &lt; 0, thread est mis dans file d ’attente</a:t>
            </a:r>
          </a:p>
          <a:p>
            <a:r>
              <a:rPr lang="fr-CA" altLang="en-US" sz="2000">
                <a:solidFill>
                  <a:srgbClr val="800000"/>
                </a:solidFill>
              </a:rPr>
              <a:t>Signal(S):</a:t>
            </a:r>
            <a:r>
              <a:rPr lang="fr-CA" altLang="en-US" sz="2000"/>
              <a:t> S++</a:t>
            </a:r>
          </a:p>
          <a:p>
            <a:pPr lvl="1"/>
            <a:r>
              <a:rPr lang="fr-CA" altLang="en-US" sz="2000"/>
              <a:t>si après S&lt;= 0, il y avait des threads en attente, et un thread est réveillé</a:t>
            </a:r>
            <a:r>
              <a:rPr lang="fr-CA" altLang="en-US" sz="2200"/>
              <a:t> </a:t>
            </a:r>
          </a:p>
          <a:p>
            <a:r>
              <a:rPr lang="fr-CA" altLang="en-US" sz="2000">
                <a:solidFill>
                  <a:srgbClr val="800000"/>
                </a:solidFill>
              </a:rPr>
              <a:t>Indivisibilité = atomicité</a:t>
            </a:r>
            <a:r>
              <a:rPr lang="fr-CA" altLang="en-US" sz="2000"/>
              <a:t> de ces 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CF693-355C-4763-966B-916062FF5A56}" type="slidenum">
              <a:rPr lang="fr-CA"/>
              <a:pPr>
                <a:defRPr/>
              </a:pPr>
              <a:t>58</a:t>
            </a:fld>
            <a:endParaRPr lang="fr-CA"/>
          </a:p>
        </p:txBody>
      </p:sp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Solution avec sémaphores</a:t>
            </a:r>
          </a:p>
        </p:txBody>
      </p:sp>
      <p:sp>
        <p:nvSpPr>
          <p:cNvPr id="61445" name="Rectangle 3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/>
              <a:t>Un sémaphore </a:t>
            </a:r>
            <a:r>
              <a:rPr lang="fr-CA" altLang="en-US">
                <a:solidFill>
                  <a:schemeClr val="hlink"/>
                </a:solidFill>
              </a:rPr>
              <a:t>S</a:t>
            </a:r>
            <a:r>
              <a:rPr lang="fr-CA" altLang="en-US"/>
              <a:t> pour </a:t>
            </a:r>
            <a:r>
              <a:rPr lang="fr-CA" altLang="en-US">
                <a:solidFill>
                  <a:schemeClr val="hlink"/>
                </a:solidFill>
              </a:rPr>
              <a:t>exclusion mutuelle</a:t>
            </a:r>
            <a:r>
              <a:rPr lang="fr-CA" altLang="en-US"/>
              <a:t> sur l’accès au tampon</a:t>
            </a:r>
          </a:p>
          <a:p>
            <a:pPr lvl="1"/>
            <a:r>
              <a:rPr lang="fr-CA" altLang="en-US"/>
              <a:t>Les sémaphores suivants ne font pas l’EM</a:t>
            </a:r>
          </a:p>
          <a:p>
            <a:r>
              <a:rPr lang="fr-CA" altLang="en-US"/>
              <a:t>Un sémaphore </a:t>
            </a:r>
            <a:r>
              <a:rPr lang="fr-CA" altLang="en-US">
                <a:solidFill>
                  <a:schemeClr val="hlink"/>
                </a:solidFill>
              </a:rPr>
              <a:t>N</a:t>
            </a:r>
            <a:r>
              <a:rPr lang="fr-CA" altLang="en-US"/>
              <a:t> pour synchroniser producteur et consommateur sur le </a:t>
            </a:r>
            <a:r>
              <a:rPr lang="fr-CA" altLang="en-US">
                <a:solidFill>
                  <a:schemeClr val="hlink"/>
                </a:solidFill>
              </a:rPr>
              <a:t>nombre d’éléments consommables</a:t>
            </a:r>
            <a:r>
              <a:rPr lang="fr-CA" altLang="en-US"/>
              <a:t> dans le tampon</a:t>
            </a:r>
          </a:p>
          <a:p>
            <a:r>
              <a:rPr lang="fr-CA" altLang="en-US"/>
              <a:t>Un sémaphore </a:t>
            </a:r>
            <a:r>
              <a:rPr lang="fr-CA" altLang="en-US">
                <a:solidFill>
                  <a:schemeClr val="hlink"/>
                </a:solidFill>
              </a:rPr>
              <a:t>E</a:t>
            </a:r>
            <a:r>
              <a:rPr lang="fr-CA" altLang="en-US"/>
              <a:t> pour synchroniser producteur et consommateur sur le </a:t>
            </a:r>
            <a:r>
              <a:rPr lang="fr-CA" altLang="en-US">
                <a:solidFill>
                  <a:schemeClr val="hlink"/>
                </a:solidFill>
              </a:rPr>
              <a:t>nombre d’espaces libres</a:t>
            </a:r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4960C-14E1-453C-A882-972290699D71}" type="slidenum">
              <a:rPr lang="fr-CA"/>
              <a:pPr>
                <a:defRPr/>
              </a:pPr>
              <a:t>59</a:t>
            </a:fld>
            <a:endParaRPr lang="fr-CA"/>
          </a:p>
        </p:txBody>
      </p:sp>
      <p:sp>
        <p:nvSpPr>
          <p:cNvPr id="6246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Times New Roman" charset="0"/>
              </a:rPr>
              <a:t>Solution de P/C: tampon circulaire fini de dimension k</a:t>
            </a:r>
          </a:p>
        </p:txBody>
      </p:sp>
      <p:sp>
        <p:nvSpPr>
          <p:cNvPr id="62469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4866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Initialization: </a:t>
            </a:r>
            <a:r>
              <a:rPr kumimoji="0" lang="en-US" altLang="en-US" sz="2400">
                <a:solidFill>
                  <a:srgbClr val="800000"/>
                </a:solidFill>
                <a:latin typeface="Courier New" pitchFamily="49" charset="0"/>
              </a:rPr>
              <a:t>S.count=1; </a:t>
            </a:r>
            <a:r>
              <a:rPr kumimoji="0" lang="en-US" altLang="en-US" sz="2400" i="1">
                <a:solidFill>
                  <a:srgbClr val="800000"/>
                </a:solidFill>
                <a:latin typeface="Courier New" pitchFamily="49" charset="0"/>
              </a:rPr>
              <a:t>//excl. mut</a:t>
            </a:r>
            <a:r>
              <a:rPr kumimoji="0" lang="en-US" altLang="en-US" sz="2400">
                <a:solidFill>
                  <a:srgbClr val="800000"/>
                </a:solidFill>
                <a:latin typeface="Courier New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           </a:t>
            </a:r>
            <a:r>
              <a:rPr kumimoji="0" lang="en-US" altLang="en-US" sz="2400">
                <a:solidFill>
                  <a:srgbClr val="333399"/>
                </a:solidFill>
                <a:latin typeface="Courier New" pitchFamily="49" charset="0"/>
              </a:rPr>
              <a:t>N.count=0; </a:t>
            </a:r>
            <a:r>
              <a:rPr kumimoji="0" lang="en-US" altLang="en-US" sz="2400" i="1">
                <a:solidFill>
                  <a:srgbClr val="333399"/>
                </a:solidFill>
                <a:latin typeface="Courier New" pitchFamily="49" charset="0"/>
              </a:rPr>
              <a:t>//esp. pleins</a:t>
            </a:r>
            <a:endParaRPr kumimoji="0" lang="en-US" altLang="en-US" sz="2400">
              <a:solidFill>
                <a:srgbClr val="333399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           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E.count=k; </a:t>
            </a:r>
            <a:r>
              <a:rPr kumimoji="0" lang="en-US" altLang="en-US" sz="2400" i="1">
                <a:solidFill>
                  <a:schemeClr val="hlink"/>
                </a:solidFill>
                <a:latin typeface="Courier New" pitchFamily="49" charset="0"/>
              </a:rPr>
              <a:t>//esp. vides</a:t>
            </a:r>
            <a:endParaRPr kumimoji="0" lang="en-US" altLang="en-US" sz="240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3429000" y="2667000"/>
            <a:ext cx="24384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Producer: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produce v;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wait(E);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rgbClr val="800000"/>
                </a:solidFill>
                <a:latin typeface="Courier New" pitchFamily="49" charset="0"/>
              </a:rPr>
              <a:t>wait(S);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bg2"/>
                </a:solidFill>
                <a:latin typeface="Courier New" pitchFamily="49" charset="0"/>
              </a:rPr>
              <a:t>append(v);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rgbClr val="800000"/>
                </a:solidFill>
                <a:latin typeface="Courier New" pitchFamily="49" charset="0"/>
              </a:rPr>
              <a:t>signal(S);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rgbClr val="333399"/>
                </a:solidFill>
                <a:latin typeface="Courier New" pitchFamily="49" charset="0"/>
              </a:rPr>
              <a:t>signal(N);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2471" name="Rectangle 5"/>
          <p:cNvSpPr>
            <a:spLocks noChangeArrowheads="1"/>
          </p:cNvSpPr>
          <p:nvPr/>
        </p:nvSpPr>
        <p:spPr bwMode="auto">
          <a:xfrm>
            <a:off x="6172200" y="2667000"/>
            <a:ext cx="2557463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Consumer: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rgbClr val="333399"/>
                </a:solidFill>
                <a:latin typeface="Courier New" pitchFamily="49" charset="0"/>
              </a:rPr>
              <a:t>wait(N);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rgbClr val="800000"/>
                </a:solidFill>
                <a:latin typeface="Courier New" pitchFamily="49" charset="0"/>
              </a:rPr>
              <a:t>wait(S);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bg2"/>
                </a:solidFill>
                <a:latin typeface="Courier New" pitchFamily="49" charset="0"/>
              </a:rPr>
              <a:t>w=take();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rgbClr val="800000"/>
                </a:solidFill>
                <a:latin typeface="Courier New" pitchFamily="49" charset="0"/>
              </a:rPr>
              <a:t>signal(S);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en-US" sz="2400">
                <a:solidFill>
                  <a:schemeClr val="hlink"/>
                </a:solidFill>
                <a:latin typeface="Courier New" pitchFamily="49" charset="0"/>
              </a:rPr>
              <a:t>signal(E);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consume(w);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</p:txBody>
      </p:sp>
      <p:sp>
        <p:nvSpPr>
          <p:cNvPr id="62472" name="Rectangle 6"/>
          <p:cNvSpPr>
            <a:spLocks noChangeArrowheads="1"/>
          </p:cNvSpPr>
          <p:nvPr/>
        </p:nvSpPr>
        <p:spPr bwMode="auto">
          <a:xfrm>
            <a:off x="2590800" y="6400800"/>
            <a:ext cx="152400" cy="152400"/>
          </a:xfrm>
          <a:prstGeom prst="rect">
            <a:avLst/>
          </a:prstGeom>
          <a:solidFill>
            <a:srgbClr val="000000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2473" name="Text Box 7"/>
          <p:cNvSpPr txBox="1">
            <a:spLocks noChangeArrowheads="1"/>
          </p:cNvSpPr>
          <p:nvPr/>
        </p:nvSpPr>
        <p:spPr bwMode="auto">
          <a:xfrm>
            <a:off x="2895600" y="6248400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bg2"/>
                </a:solidFill>
                <a:latin typeface="Courier New" pitchFamily="49" charset="0"/>
              </a:rPr>
              <a:t>Sections critiques</a:t>
            </a:r>
          </a:p>
        </p:txBody>
      </p:sp>
      <p:sp>
        <p:nvSpPr>
          <p:cNvPr id="62474" name="Rectangle 8"/>
          <p:cNvSpPr>
            <a:spLocks noChangeArrowheads="1"/>
          </p:cNvSpPr>
          <p:nvPr/>
        </p:nvSpPr>
        <p:spPr bwMode="auto">
          <a:xfrm>
            <a:off x="228600" y="2254250"/>
            <a:ext cx="2317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333399"/>
                </a:solidFill>
                <a:latin typeface="Courier New" pitchFamily="49" charset="0"/>
              </a:rPr>
              <a:t>append(v):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333399"/>
                </a:solidFill>
                <a:latin typeface="Courier New" pitchFamily="49" charset="0"/>
              </a:rPr>
              <a:t>  b[in]=v;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333399"/>
                </a:solidFill>
                <a:latin typeface="Courier New" pitchFamily="49" charset="0"/>
              </a:rPr>
              <a:t>  In ++ mod k;</a:t>
            </a:r>
            <a:endParaRPr kumimoji="0" lang="en-US" altLang="en-US" sz="20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62475" name="Rectangle 9"/>
          <p:cNvSpPr>
            <a:spLocks noChangeArrowheads="1"/>
          </p:cNvSpPr>
          <p:nvPr/>
        </p:nvSpPr>
        <p:spPr bwMode="auto">
          <a:xfrm>
            <a:off x="228600" y="4311650"/>
            <a:ext cx="247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333399"/>
                </a:solidFill>
                <a:latin typeface="Courier New" pitchFamily="49" charset="0"/>
              </a:rPr>
              <a:t>take():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333399"/>
                </a:solidFill>
                <a:latin typeface="Courier New" pitchFamily="49" charset="0"/>
              </a:rPr>
              <a:t>  w=b[out];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333399"/>
                </a:solidFill>
                <a:latin typeface="Courier New" pitchFamily="49" charset="0"/>
              </a:rPr>
              <a:t>  Out ++ mod 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solidFill>
                  <a:srgbClr val="333399"/>
                </a:solidFill>
                <a:latin typeface="Courier New" pitchFamily="49" charset="0"/>
              </a:rPr>
              <a:t>  return w;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62476" name="Line 10"/>
          <p:cNvSpPr>
            <a:spLocks noChangeShapeType="1"/>
          </p:cNvSpPr>
          <p:nvPr/>
        </p:nvSpPr>
        <p:spPr bwMode="auto">
          <a:xfrm flipV="1">
            <a:off x="5791200" y="4038600"/>
            <a:ext cx="762000" cy="1066800"/>
          </a:xfrm>
          <a:prstGeom prst="line">
            <a:avLst/>
          </a:prstGeom>
          <a:noFill/>
          <a:ln w="12700" cap="sq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77" name="Line 11"/>
          <p:cNvSpPr>
            <a:spLocks noChangeShapeType="1"/>
          </p:cNvSpPr>
          <p:nvPr/>
        </p:nvSpPr>
        <p:spPr bwMode="auto">
          <a:xfrm flipV="1">
            <a:off x="5791200" y="3657600"/>
            <a:ext cx="762000" cy="1828800"/>
          </a:xfrm>
          <a:prstGeom prst="line">
            <a:avLst/>
          </a:prstGeom>
          <a:noFill/>
          <a:ln w="12700" cap="sq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78" name="Line 12"/>
          <p:cNvSpPr>
            <a:spLocks noChangeShapeType="1"/>
          </p:cNvSpPr>
          <p:nvPr/>
        </p:nvSpPr>
        <p:spPr bwMode="auto">
          <a:xfrm flipH="1" flipV="1">
            <a:off x="5410200" y="4038600"/>
            <a:ext cx="1219200" cy="1066800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79" name="Line 13"/>
          <p:cNvSpPr>
            <a:spLocks noChangeShapeType="1"/>
          </p:cNvSpPr>
          <p:nvPr/>
        </p:nvSpPr>
        <p:spPr bwMode="auto">
          <a:xfrm flipH="1" flipV="1">
            <a:off x="5410200" y="4343400"/>
            <a:ext cx="1143000" cy="381000"/>
          </a:xfrm>
          <a:prstGeom prst="line">
            <a:avLst/>
          </a:prstGeom>
          <a:noFill/>
          <a:ln w="12700" cap="sq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80" name="Line 14"/>
          <p:cNvSpPr>
            <a:spLocks noChangeShapeType="1"/>
          </p:cNvSpPr>
          <p:nvPr/>
        </p:nvSpPr>
        <p:spPr bwMode="auto">
          <a:xfrm>
            <a:off x="3657600" y="43434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81" name="Line 15"/>
          <p:cNvSpPr>
            <a:spLocks noChangeShapeType="1"/>
          </p:cNvSpPr>
          <p:nvPr/>
        </p:nvSpPr>
        <p:spPr bwMode="auto">
          <a:xfrm>
            <a:off x="3657600" y="43434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82" name="Line 16"/>
          <p:cNvSpPr>
            <a:spLocks noChangeShapeType="1"/>
          </p:cNvSpPr>
          <p:nvPr/>
        </p:nvSpPr>
        <p:spPr bwMode="auto">
          <a:xfrm>
            <a:off x="3657600" y="5181600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83" name="Line 17"/>
          <p:cNvSpPr>
            <a:spLocks noChangeShapeType="1"/>
          </p:cNvSpPr>
          <p:nvPr/>
        </p:nvSpPr>
        <p:spPr bwMode="auto">
          <a:xfrm>
            <a:off x="8686800" y="39624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84" name="Line 18"/>
          <p:cNvSpPr>
            <a:spLocks noChangeShapeType="1"/>
          </p:cNvSpPr>
          <p:nvPr/>
        </p:nvSpPr>
        <p:spPr bwMode="auto">
          <a:xfrm flipH="1">
            <a:off x="8458200" y="3962400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85" name="Line 19"/>
          <p:cNvSpPr>
            <a:spLocks noChangeShapeType="1"/>
          </p:cNvSpPr>
          <p:nvPr/>
        </p:nvSpPr>
        <p:spPr bwMode="auto">
          <a:xfrm flipH="1">
            <a:off x="8534400" y="48006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86" name="Rectangle 20"/>
          <p:cNvSpPr>
            <a:spLocks noChangeArrowheads="1"/>
          </p:cNvSpPr>
          <p:nvPr/>
        </p:nvSpPr>
        <p:spPr bwMode="auto">
          <a:xfrm>
            <a:off x="3657600" y="4648200"/>
            <a:ext cx="152400" cy="152400"/>
          </a:xfrm>
          <a:prstGeom prst="rect">
            <a:avLst/>
          </a:prstGeom>
          <a:solidFill>
            <a:srgbClr val="000000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2487" name="Rectangle 21"/>
          <p:cNvSpPr>
            <a:spLocks noChangeArrowheads="1"/>
          </p:cNvSpPr>
          <p:nvPr/>
        </p:nvSpPr>
        <p:spPr bwMode="auto">
          <a:xfrm>
            <a:off x="6400800" y="4343400"/>
            <a:ext cx="152400" cy="152400"/>
          </a:xfrm>
          <a:prstGeom prst="rect">
            <a:avLst/>
          </a:prstGeom>
          <a:solidFill>
            <a:srgbClr val="000000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2C147D-E9C1-4A27-BBE3-8EFD624B34F6}" type="slidenum">
              <a:rPr lang="fr-CA"/>
              <a:pPr>
                <a:defRPr/>
              </a:pPr>
              <a:t>6</a:t>
            </a:fld>
            <a:endParaRPr lang="fr-CA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3ème exemple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822325" y="1489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1066800" y="1219200"/>
            <a:ext cx="274002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i="1">
                <a:solidFill>
                  <a:schemeClr val="tx1"/>
                </a:solidFill>
                <a:latin typeface="Courier New" pitchFamily="49" charset="0"/>
              </a:rPr>
              <a:t>Thread P1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static char a;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void echo()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cin &gt;&gt; a;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cout &lt;&lt; a;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4800600" y="1219200"/>
            <a:ext cx="3657600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i="1">
                <a:solidFill>
                  <a:schemeClr val="tx1"/>
                </a:solidFill>
                <a:latin typeface="Courier New" pitchFamily="49" charset="0"/>
              </a:rPr>
              <a:t>Thread P2</a:t>
            </a: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static char a;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void echo()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cin &gt;&gt; a;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   cout &lt;&lt; a;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200" name="Line 20"/>
          <p:cNvSpPr>
            <a:spLocks noChangeShapeType="1"/>
          </p:cNvSpPr>
          <p:nvPr/>
        </p:nvSpPr>
        <p:spPr bwMode="auto">
          <a:xfrm>
            <a:off x="3352800" y="3657600"/>
            <a:ext cx="1905000" cy="30480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01" name="Line 21"/>
          <p:cNvSpPr>
            <a:spLocks noChangeShapeType="1"/>
          </p:cNvSpPr>
          <p:nvPr/>
        </p:nvSpPr>
        <p:spPr bwMode="auto">
          <a:xfrm flipH="1">
            <a:off x="3429000" y="4419600"/>
            <a:ext cx="1828800" cy="60960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02" name="Text Box 22"/>
          <p:cNvSpPr txBox="1">
            <a:spLocks noChangeArrowheads="1"/>
          </p:cNvSpPr>
          <p:nvPr/>
        </p:nvSpPr>
        <p:spPr bwMode="auto">
          <a:xfrm>
            <a:off x="1295400" y="5670550"/>
            <a:ext cx="62484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Si la var a est partagée, le premier a est effacé </a:t>
            </a:r>
          </a:p>
          <a:p>
            <a:pPr>
              <a:lnSpc>
                <a:spcPct val="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Si elle est privée, l’ordre d’affichage est renversé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77BED-FB1F-4504-BCA9-620844A60584}" type="slidenum">
              <a:rPr lang="fr-CA"/>
              <a:pPr>
                <a:defRPr/>
              </a:pPr>
              <a:t>60</a:t>
            </a:fld>
            <a:endParaRPr lang="fr-CA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Points importants à étudier</a:t>
            </a:r>
          </a:p>
        </p:txBody>
      </p:sp>
      <p:sp>
        <p:nvSpPr>
          <p:cNvPr id="63493" name="Rectangle 3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endParaRPr lang="fr-CA" altLang="en-US"/>
          </a:p>
          <a:p>
            <a:r>
              <a:rPr lang="fr-CA" altLang="en-US"/>
              <a:t>dégâts possibles en interchangeant les instructions sur les sémaphores </a:t>
            </a:r>
          </a:p>
          <a:p>
            <a:pPr lvl="1">
              <a:lnSpc>
                <a:spcPct val="140000"/>
              </a:lnSpc>
            </a:pPr>
            <a:r>
              <a:rPr lang="fr-CA" altLang="en-US"/>
              <a:t>ou en changeant leur initialisation</a:t>
            </a:r>
          </a:p>
          <a:p>
            <a:pPr>
              <a:lnSpc>
                <a:spcPct val="140000"/>
              </a:lnSpc>
            </a:pPr>
            <a:r>
              <a:rPr lang="fr-CA" altLang="en-US"/>
              <a:t>Généralisation au cas de plus. prods et cons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D8D97-CEE0-4F7B-B98B-F0D3E620FD93}" type="slidenum">
              <a:rPr lang="fr-CA"/>
              <a:pPr>
                <a:defRPr/>
              </a:pPr>
              <a:t>61</a:t>
            </a:fld>
            <a:endParaRPr lang="fr-CA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Concepts importants de cette partie du Chap 6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Le problème de la section critique</a:t>
            </a:r>
          </a:p>
          <a:p>
            <a:r>
              <a:rPr lang="fr-CA" altLang="en-US" smtClean="0"/>
              <a:t>L’entrelacement et l’atomicité</a:t>
            </a:r>
          </a:p>
          <a:p>
            <a:r>
              <a:rPr lang="fr-CA" altLang="en-US" smtClean="0"/>
              <a:t>Problèmes de famine et interblocage</a:t>
            </a:r>
          </a:p>
          <a:p>
            <a:r>
              <a:rPr lang="fr-CA" altLang="en-US" smtClean="0"/>
              <a:t>Solutions logiciel</a:t>
            </a:r>
          </a:p>
          <a:p>
            <a:r>
              <a:rPr lang="fr-CA" altLang="en-US" smtClean="0"/>
              <a:t>Instructions matériel</a:t>
            </a:r>
          </a:p>
          <a:p>
            <a:r>
              <a:rPr lang="fr-CA" altLang="en-US" smtClean="0"/>
              <a:t>Sémaphores occupés ou avec files</a:t>
            </a:r>
          </a:p>
          <a:p>
            <a:r>
              <a:rPr lang="fr-CA" altLang="en-US" smtClean="0"/>
              <a:t>Fonctionnement des différentes solutions</a:t>
            </a:r>
          </a:p>
          <a:p>
            <a:r>
              <a:rPr lang="fr-CA" altLang="en-US" smtClean="0"/>
              <a:t>L’exemple du tampon borné</a:t>
            </a:r>
            <a:endParaRPr lang="fr-CA" alt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78189-CC77-45D9-AFA2-84C9FE495506}" type="slidenum">
              <a:rPr lang="fr-CA"/>
              <a:pPr>
                <a:defRPr/>
              </a:pPr>
              <a:t>62</a:t>
            </a:fld>
            <a:endParaRPr lang="fr-CA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fr-CA" smtClean="0"/>
              <a:t>Quelques exemples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r>
              <a:rPr lang="fr-CA" altLang="en-US" smtClean="0"/>
              <a:t>Problèmes classiques de synchronisation</a:t>
            </a:r>
          </a:p>
          <a:p>
            <a:r>
              <a:rPr lang="fr-CA" altLang="en-US" smtClean="0"/>
              <a:t>Lecteurs - Rédacteurs</a:t>
            </a:r>
          </a:p>
          <a:p>
            <a:r>
              <a:rPr lang="fr-CA" altLang="en-US" smtClean="0"/>
              <a:t>Les philosophes mangeant</a:t>
            </a:r>
          </a:p>
          <a:p>
            <a:r>
              <a:rPr lang="fr-CA" altLang="en-US" smtClean="0"/>
              <a:t>Moniteurs</a:t>
            </a:r>
          </a:p>
          <a:p>
            <a:pPr>
              <a:buFont typeface="Monotype Sorts" pitchFamily="2" charset="2"/>
              <a:buNone/>
            </a:pPr>
            <a:endParaRPr lang="fr-CA" altLang="en-US" smtClean="0"/>
          </a:p>
        </p:txBody>
      </p:sp>
      <p:pic>
        <p:nvPicPr>
          <p:cNvPr id="65542" name="Picture 4" descr="bd0730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962400"/>
            <a:ext cx="1822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C0A70-26BE-4F61-802A-0A4FE624759D}" type="slidenum">
              <a:rPr lang="fr-CA"/>
              <a:pPr>
                <a:defRPr/>
              </a:pPr>
              <a:t>63</a:t>
            </a:fld>
            <a:endParaRPr lang="fr-CA"/>
          </a:p>
        </p:txBody>
      </p:sp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162050" y="495300"/>
            <a:ext cx="688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kumimoji="1"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Sémaphores: rappel </a:t>
            </a:r>
            <a:br>
              <a:rPr kumimoji="1"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kumimoji="1"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(les boîtes réprésentent des séquences non-interruptibles)</a:t>
            </a: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990600" y="1295400"/>
            <a:ext cx="7848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915988" algn="l"/>
                <a:tab pos="2005013" algn="l"/>
                <a:tab pos="2232025" algn="l"/>
                <a:tab pos="2803525" algn="l"/>
                <a:tab pos="3201988" algn="l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2000"/>
              <a:t>		</a:t>
            </a:r>
            <a:r>
              <a:rPr lang="en-US" altLang="en-US" sz="2000" i="1"/>
              <a:t>wait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):	</a:t>
            </a:r>
            <a:r>
              <a:rPr lang="en-US" altLang="en-US" sz="2000" i="1"/>
              <a:t>S.value</a:t>
            </a:r>
            <a:r>
              <a:rPr lang="en-US" altLang="en-US" sz="2000"/>
              <a:t> --</a:t>
            </a:r>
            <a:r>
              <a:rPr lang="en-US" altLang="en-US" sz="2000">
                <a:sym typeface="Symbol" pitchFamily="18" charset="2"/>
              </a:rPr>
              <a:t>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	</a:t>
            </a:r>
            <a:r>
              <a:rPr lang="en-US" altLang="en-US" sz="2000" b="0">
                <a:sym typeface="Symbol" pitchFamily="18" charset="2"/>
              </a:rPr>
              <a:t>if</a:t>
            </a:r>
            <a:r>
              <a:rPr lang="en-US" altLang="en-US" sz="2000">
                <a:sym typeface="Symbol" pitchFamily="18" charset="2"/>
              </a:rPr>
              <a:t> </a:t>
            </a:r>
            <a:r>
              <a:rPr lang="en-US" altLang="en-US" sz="2000" i="1">
                <a:sym typeface="Symbol" pitchFamily="18" charset="2"/>
              </a:rPr>
              <a:t>S.value</a:t>
            </a:r>
            <a:r>
              <a:rPr lang="en-US" altLang="en-US" sz="2000">
                <a:sym typeface="Symbol" pitchFamily="18" charset="2"/>
              </a:rPr>
              <a:t> &lt; 0    {         </a:t>
            </a:r>
            <a:r>
              <a:rPr lang="en-US" altLang="en-US" sz="1400">
                <a:solidFill>
                  <a:schemeClr val="tx1"/>
                </a:solidFill>
                <a:sym typeface="Symbol" pitchFamily="18" charset="2"/>
              </a:rPr>
              <a:t>// SC occupée</a:t>
            </a: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		         	ajouter ce thread à </a:t>
            </a:r>
            <a:r>
              <a:rPr lang="en-US" altLang="en-US" sz="2000" i="1">
                <a:sym typeface="Symbol" pitchFamily="18" charset="2"/>
              </a:rPr>
              <a:t>S</a:t>
            </a:r>
            <a:r>
              <a:rPr lang="en-US" altLang="en-US" sz="2000">
                <a:sym typeface="Symbol" pitchFamily="18" charset="2"/>
              </a:rPr>
              <a:t>.L;</a:t>
            </a:r>
            <a:br>
              <a:rPr lang="en-US" altLang="en-US" sz="2000">
                <a:sym typeface="Symbol" pitchFamily="18" charset="2"/>
              </a:rPr>
            </a:br>
            <a:r>
              <a:rPr lang="en-US" altLang="en-US" sz="2000">
                <a:sym typeface="Symbol" pitchFamily="18" charset="2"/>
              </a:rPr>
              <a:t>					</a:t>
            </a:r>
            <a:r>
              <a:rPr lang="en-US" altLang="en-US" sz="2000" i="1">
                <a:sym typeface="Symbol" pitchFamily="18" charset="2"/>
              </a:rPr>
              <a:t>block</a:t>
            </a:r>
            <a:r>
              <a:rPr lang="en-US" altLang="en-US" sz="2000">
                <a:sym typeface="Symbol" pitchFamily="18" charset="2"/>
              </a:rPr>
              <a:t>         </a:t>
            </a:r>
            <a:r>
              <a:rPr lang="en-US" altLang="en-US" sz="1400">
                <a:solidFill>
                  <a:schemeClr val="tx1"/>
                </a:solidFill>
                <a:sym typeface="Symbol" pitchFamily="18" charset="2"/>
              </a:rPr>
              <a:t>// thread mis en état attente (wait)</a:t>
            </a: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			               }</a:t>
            </a:r>
          </a:p>
          <a:p>
            <a:pPr>
              <a:buFont typeface="Monotype Sorts" pitchFamily="2" charset="2"/>
              <a:buNone/>
            </a:pP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</a:t>
            </a:r>
            <a:r>
              <a:rPr lang="en-US" altLang="en-US" sz="2000" i="1">
                <a:sym typeface="Symbol" pitchFamily="18" charset="2"/>
              </a:rPr>
              <a:t>signal</a:t>
            </a:r>
            <a:r>
              <a:rPr lang="en-US" altLang="en-US" sz="2000">
                <a:sym typeface="Symbol" pitchFamily="18" charset="2"/>
              </a:rPr>
              <a:t>(</a:t>
            </a:r>
            <a:r>
              <a:rPr lang="en-US" altLang="en-US" sz="2000" i="1">
                <a:sym typeface="Symbol" pitchFamily="18" charset="2"/>
              </a:rPr>
              <a:t>S</a:t>
            </a:r>
            <a:r>
              <a:rPr lang="en-US" altLang="en-US" sz="2000">
                <a:sym typeface="Symbol" pitchFamily="18" charset="2"/>
              </a:rPr>
              <a:t>): </a:t>
            </a:r>
            <a:r>
              <a:rPr lang="en-US" altLang="en-US" sz="2000" i="1">
                <a:sym typeface="Symbol" pitchFamily="18" charset="2"/>
              </a:rPr>
              <a:t>S.value </a:t>
            </a:r>
            <a:r>
              <a:rPr lang="en-US" altLang="en-US" sz="2000">
                <a:sym typeface="Symbol" pitchFamily="18" charset="2"/>
              </a:rPr>
              <a:t>++;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	</a:t>
            </a:r>
            <a:r>
              <a:rPr lang="en-US" altLang="en-US" sz="2000" b="0">
                <a:sym typeface="Symbol" pitchFamily="18" charset="2"/>
              </a:rPr>
              <a:t>if</a:t>
            </a:r>
            <a:r>
              <a:rPr lang="en-US" altLang="en-US" sz="2000">
                <a:sym typeface="Symbol" pitchFamily="18" charset="2"/>
              </a:rPr>
              <a:t> </a:t>
            </a:r>
            <a:r>
              <a:rPr lang="en-US" altLang="en-US" sz="2000" i="1">
                <a:sym typeface="Symbol" pitchFamily="18" charset="2"/>
              </a:rPr>
              <a:t>S.value</a:t>
            </a:r>
            <a:r>
              <a:rPr lang="en-US" altLang="en-US" sz="2000">
                <a:sym typeface="Symbol" pitchFamily="18" charset="2"/>
              </a:rPr>
              <a:t>  0 </a:t>
            </a:r>
            <a:r>
              <a:rPr lang="en-US" altLang="en-US" sz="2000" b="0">
                <a:sym typeface="Symbol" pitchFamily="18" charset="2"/>
              </a:rPr>
              <a:t>{</a:t>
            </a:r>
            <a:r>
              <a:rPr lang="en-US" altLang="en-US" sz="2000">
                <a:sym typeface="Symbol" pitchFamily="18" charset="2"/>
              </a:rPr>
              <a:t>              </a:t>
            </a:r>
            <a:r>
              <a:rPr lang="en-US" altLang="en-US" sz="1400">
                <a:solidFill>
                  <a:schemeClr val="tx1"/>
                </a:solidFill>
                <a:sym typeface="Symbol" pitchFamily="18" charset="2"/>
              </a:rPr>
              <a:t>// des threads attendent</a:t>
            </a: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		  		enlever un thread </a:t>
            </a:r>
            <a:r>
              <a:rPr lang="en-US" altLang="en-US" sz="2000" i="1">
                <a:sym typeface="Symbol" pitchFamily="18" charset="2"/>
              </a:rPr>
              <a:t>P</a:t>
            </a:r>
            <a:r>
              <a:rPr lang="en-US" altLang="en-US" sz="2000">
                <a:sym typeface="Symbol" pitchFamily="18" charset="2"/>
              </a:rPr>
              <a:t> de </a:t>
            </a:r>
            <a:r>
              <a:rPr lang="en-US" altLang="en-US" sz="2000" i="1">
                <a:sym typeface="Symbol" pitchFamily="18" charset="2"/>
              </a:rPr>
              <a:t>S.L</a:t>
            </a:r>
            <a:r>
              <a:rPr lang="en-US" altLang="en-US" sz="2000">
                <a:sym typeface="Symbol" pitchFamily="18" charset="2"/>
              </a:rPr>
              <a:t>;</a:t>
            </a:r>
            <a:br>
              <a:rPr lang="en-US" altLang="en-US" sz="2000">
                <a:sym typeface="Symbol" pitchFamily="18" charset="2"/>
              </a:rPr>
            </a:br>
            <a:r>
              <a:rPr lang="en-US" altLang="en-US" sz="2000">
                <a:sym typeface="Symbol" pitchFamily="18" charset="2"/>
              </a:rPr>
              <a:t>					</a:t>
            </a:r>
            <a:r>
              <a:rPr lang="en-US" altLang="en-US" sz="2000" i="1">
                <a:sym typeface="Symbol" pitchFamily="18" charset="2"/>
              </a:rPr>
              <a:t>wakeup</a:t>
            </a:r>
            <a:r>
              <a:rPr lang="en-US" altLang="en-US" sz="2000">
                <a:sym typeface="Symbol" pitchFamily="18" charset="2"/>
              </a:rPr>
              <a:t>(</a:t>
            </a:r>
            <a:r>
              <a:rPr lang="en-US" altLang="en-US" sz="2000" i="1">
                <a:sym typeface="Symbol" pitchFamily="18" charset="2"/>
              </a:rPr>
              <a:t>P</a:t>
            </a:r>
            <a:r>
              <a:rPr lang="en-US" altLang="en-US" sz="2000">
                <a:sym typeface="Symbol" pitchFamily="18" charset="2"/>
              </a:rPr>
              <a:t>)  </a:t>
            </a:r>
            <a:r>
              <a:rPr lang="en-US" altLang="en-US" sz="1400">
                <a:solidFill>
                  <a:schemeClr val="tx1"/>
                </a:solidFill>
                <a:sym typeface="Symbol" pitchFamily="18" charset="2"/>
              </a:rPr>
              <a:t>// thread choisi devient prêt</a:t>
            </a:r>
            <a:endParaRPr lang="en-US" altLang="en-US" sz="2000">
              <a:sym typeface="Symbol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ym typeface="Symbol" pitchFamily="18" charset="2"/>
              </a:rPr>
              <a:t>					            }</a:t>
            </a:r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381000" y="6172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57200" y="5667375"/>
            <a:ext cx="8305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rgbClr val="800000"/>
                </a:solidFill>
                <a:latin typeface="Arial Narrow" pitchFamily="34" charset="0"/>
              </a:rPr>
              <a:t>S.value doit être initialisé à une valeur non-négative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rgbClr val="800000"/>
                </a:solidFill>
                <a:latin typeface="Arial Narrow" pitchFamily="34" charset="0"/>
              </a:rPr>
              <a:t>dépendant de l’application, v. exemples</a:t>
            </a:r>
          </a:p>
        </p:txBody>
      </p:sp>
      <p:sp>
        <p:nvSpPr>
          <p:cNvPr id="66568" name="Rectangle 6"/>
          <p:cNvSpPr>
            <a:spLocks noChangeArrowheads="1"/>
          </p:cNvSpPr>
          <p:nvPr/>
        </p:nvSpPr>
        <p:spPr bwMode="auto">
          <a:xfrm>
            <a:off x="1600200" y="1371600"/>
            <a:ext cx="7010400" cy="1828800"/>
          </a:xfrm>
          <a:prstGeom prst="rect">
            <a:avLst/>
          </a:prstGeom>
          <a:noFill/>
          <a:ln w="12700">
            <a:solidFill>
              <a:srgbClr val="FF3300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6569" name="Rectangle 7"/>
          <p:cNvSpPr>
            <a:spLocks noChangeArrowheads="1"/>
          </p:cNvSpPr>
          <p:nvPr/>
        </p:nvSpPr>
        <p:spPr bwMode="auto">
          <a:xfrm>
            <a:off x="1600200" y="3352800"/>
            <a:ext cx="7162800" cy="1981200"/>
          </a:xfrm>
          <a:prstGeom prst="rect">
            <a:avLst/>
          </a:prstGeom>
          <a:noFill/>
          <a:ln w="12700">
            <a:solidFill>
              <a:srgbClr val="FF3300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pic>
        <p:nvPicPr>
          <p:cNvPr id="6657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71594" r="44388" b="12228"/>
          <a:stretch>
            <a:fillRect/>
          </a:stretch>
        </p:blipFill>
        <p:spPr bwMode="auto">
          <a:xfrm>
            <a:off x="7010400" y="0"/>
            <a:ext cx="21336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09BB6-8E80-487E-B7E2-0669A3504629}" type="slidenum">
              <a:rPr lang="fr-CA"/>
              <a:pPr>
                <a:defRPr/>
              </a:pPr>
              <a:t>64</a:t>
            </a:fld>
            <a:endParaRPr lang="fr-CA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Sémaphores: rappel. 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543800" cy="4765675"/>
          </a:xfrm>
        </p:spPr>
        <p:txBody>
          <a:bodyPr/>
          <a:lstStyle/>
          <a:p>
            <a:r>
              <a:rPr lang="fr-CA" altLang="en-US" sz="2000" smtClean="0"/>
              <a:t>Soit S un sémaphore sur une SC</a:t>
            </a:r>
          </a:p>
          <a:p>
            <a:pPr lvl="1"/>
            <a:r>
              <a:rPr lang="fr-CA" altLang="en-US" sz="2000" smtClean="0"/>
              <a:t>il est associé à une file d ’attente</a:t>
            </a:r>
          </a:p>
          <a:p>
            <a:pPr lvl="1"/>
            <a:r>
              <a:rPr lang="fr-CA" altLang="en-US" sz="2000" smtClean="0"/>
              <a:t>S positif: S thread peuvent entrer dans SC</a:t>
            </a:r>
          </a:p>
          <a:p>
            <a:pPr lvl="1"/>
            <a:r>
              <a:rPr lang="fr-CA" altLang="en-US" sz="2000" smtClean="0"/>
              <a:t>S zéro: aucun thread ne peut entrer, aucun thread en attente</a:t>
            </a:r>
          </a:p>
          <a:p>
            <a:pPr lvl="1"/>
            <a:r>
              <a:rPr lang="fr-CA" altLang="en-US" sz="2000" smtClean="0"/>
              <a:t>S négatif: |S| thread dans file d ’attente</a:t>
            </a:r>
          </a:p>
          <a:p>
            <a:r>
              <a:rPr lang="fr-CA" altLang="en-US" sz="2000" smtClean="0">
                <a:solidFill>
                  <a:srgbClr val="800000"/>
                </a:solidFill>
              </a:rPr>
              <a:t>Wait(S):</a:t>
            </a:r>
            <a:r>
              <a:rPr lang="fr-CA" altLang="en-US" sz="2000" smtClean="0"/>
              <a:t> </a:t>
            </a:r>
            <a:r>
              <a:rPr lang="fr-CA" altLang="en-US" sz="2000" smtClean="0">
                <a:solidFill>
                  <a:srgbClr val="FF3300"/>
                </a:solidFill>
              </a:rPr>
              <a:t>S - -</a:t>
            </a:r>
          </a:p>
          <a:p>
            <a:pPr lvl="1"/>
            <a:r>
              <a:rPr lang="fr-CA" altLang="en-US" sz="2000" smtClean="0"/>
              <a:t>si après S &gt;= 0, thread peut entrer dans SC</a:t>
            </a:r>
          </a:p>
          <a:p>
            <a:pPr lvl="1"/>
            <a:r>
              <a:rPr lang="fr-CA" altLang="en-US" sz="2000" smtClean="0"/>
              <a:t>si S &lt; 0, thread est mis dans file d ’attente</a:t>
            </a:r>
          </a:p>
          <a:p>
            <a:r>
              <a:rPr lang="fr-CA" altLang="en-US" sz="2000" smtClean="0">
                <a:solidFill>
                  <a:srgbClr val="800000"/>
                </a:solidFill>
              </a:rPr>
              <a:t>Signal(S):</a:t>
            </a:r>
            <a:r>
              <a:rPr lang="fr-CA" altLang="en-US" sz="2000" smtClean="0"/>
              <a:t> </a:t>
            </a:r>
            <a:r>
              <a:rPr lang="fr-CA" altLang="en-US" sz="2000" smtClean="0">
                <a:solidFill>
                  <a:srgbClr val="FF3300"/>
                </a:solidFill>
              </a:rPr>
              <a:t>S++ </a:t>
            </a:r>
          </a:p>
          <a:p>
            <a:pPr lvl="1"/>
            <a:r>
              <a:rPr lang="fr-CA" altLang="en-US" sz="2000" smtClean="0"/>
              <a:t>si après S&lt;= 0, il y avait des threads en attente, et un thread est </a:t>
            </a:r>
            <a:r>
              <a:rPr lang="fr-CA" altLang="en-US" sz="2200" smtClean="0"/>
              <a:t>transféré à la file prêt</a:t>
            </a:r>
          </a:p>
          <a:p>
            <a:r>
              <a:rPr lang="fr-CA" altLang="en-US" sz="2000" smtClean="0">
                <a:solidFill>
                  <a:srgbClr val="800000"/>
                </a:solidFill>
              </a:rPr>
              <a:t>Indivisibilité</a:t>
            </a:r>
            <a:r>
              <a:rPr lang="fr-CA" altLang="en-US" sz="2000" smtClean="0"/>
              <a:t> </a:t>
            </a:r>
            <a:r>
              <a:rPr lang="fr-CA" altLang="en-US" sz="2000" smtClean="0">
                <a:solidFill>
                  <a:srgbClr val="800000"/>
                </a:solidFill>
              </a:rPr>
              <a:t>= atomicité</a:t>
            </a:r>
            <a:r>
              <a:rPr lang="fr-CA" altLang="en-US" sz="2000" smtClean="0"/>
              <a:t> de wait et 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317EF-92D6-4A6A-A136-45FA293DED10}" type="slidenum">
              <a:rPr lang="fr-CA"/>
              <a:pPr>
                <a:defRPr/>
              </a:pPr>
              <a:t>65</a:t>
            </a:fld>
            <a:endParaRPr lang="fr-CA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Problème des lecteurs - rédacteurs</a:t>
            </a:r>
          </a:p>
        </p:txBody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Plusieurs threads peuvent accéder à une base de données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Pour y lire ou pour y écrire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Les rédacteurs doivent être synchronisés entre eux et par rapport aux lecteurs 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il faut empêcher à un thread de lire pendant l’écriture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il faut empêcher à deux rédacteurs d ’écrire simultanément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Les lecteurs peuvent y accéder simultanément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116674-7004-4930-9A55-7ACBFDD27AC3}" type="slidenum">
              <a:rPr lang="fr-CA"/>
              <a:pPr>
                <a:defRPr/>
              </a:pPr>
              <a:t>66</a:t>
            </a:fld>
            <a:endParaRPr lang="fr-CA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Une solution </a:t>
            </a:r>
            <a:r>
              <a:rPr lang="fr-CA" sz="2400" smtClean="0"/>
              <a:t>(n’exclut pas la famine)</a:t>
            </a:r>
            <a:endParaRPr lang="fr-CA" smtClean="0"/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886700" cy="5334000"/>
          </a:xfrm>
        </p:spPr>
        <p:txBody>
          <a:bodyPr/>
          <a:lstStyle/>
          <a:p>
            <a:r>
              <a:rPr lang="fr-CA" altLang="en-US" sz="2000" smtClean="0"/>
              <a:t>Variable </a:t>
            </a:r>
            <a:r>
              <a:rPr lang="fr-CA" altLang="en-US" sz="2000" smtClean="0">
                <a:solidFill>
                  <a:schemeClr val="bg2"/>
                </a:solidFill>
              </a:rPr>
              <a:t>readcount:</a:t>
            </a:r>
            <a:r>
              <a:rPr lang="fr-CA" altLang="en-US" sz="2000" smtClean="0">
                <a:solidFill>
                  <a:srgbClr val="FF3300"/>
                </a:solidFill>
              </a:rPr>
              <a:t> nombre de threads lisant</a:t>
            </a:r>
            <a:r>
              <a:rPr lang="fr-CA" altLang="en-US" sz="2000" smtClean="0"/>
              <a:t> la base de données</a:t>
            </a:r>
          </a:p>
          <a:p>
            <a:r>
              <a:rPr lang="fr-CA" altLang="en-US" sz="2000" smtClean="0"/>
              <a:t>Sémaphore </a:t>
            </a:r>
            <a:r>
              <a:rPr lang="fr-CA" altLang="en-US" sz="2000" smtClean="0">
                <a:solidFill>
                  <a:schemeClr val="bg2"/>
                </a:solidFill>
              </a:rPr>
              <a:t>mutex:</a:t>
            </a:r>
            <a:r>
              <a:rPr lang="fr-CA" altLang="en-US" sz="2000" smtClean="0">
                <a:solidFill>
                  <a:srgbClr val="FF3300"/>
                </a:solidFill>
              </a:rPr>
              <a:t> protège la SC où </a:t>
            </a:r>
            <a:r>
              <a:rPr lang="fr-CA" altLang="en-US" sz="2000" smtClean="0">
                <a:solidFill>
                  <a:schemeClr val="bg2"/>
                </a:solidFill>
              </a:rPr>
              <a:t>readcount</a:t>
            </a:r>
            <a:r>
              <a:rPr lang="fr-CA" altLang="en-US" sz="2000" smtClean="0">
                <a:solidFill>
                  <a:srgbClr val="FF3300"/>
                </a:solidFill>
              </a:rPr>
              <a:t> est mis à jour</a:t>
            </a:r>
          </a:p>
          <a:p>
            <a:r>
              <a:rPr lang="fr-CA" altLang="en-US" sz="2000" smtClean="0"/>
              <a:t>Sémaphore </a:t>
            </a:r>
            <a:r>
              <a:rPr lang="fr-CA" altLang="en-US" sz="2000" smtClean="0">
                <a:solidFill>
                  <a:schemeClr val="bg2"/>
                </a:solidFill>
              </a:rPr>
              <a:t>wrt:</a:t>
            </a:r>
            <a:r>
              <a:rPr lang="fr-CA" altLang="en-US" sz="2000" smtClean="0">
                <a:solidFill>
                  <a:srgbClr val="FF3300"/>
                </a:solidFill>
              </a:rPr>
              <a:t> exclusion mutuelle entre rédacteurs et lecteurs</a:t>
            </a:r>
          </a:p>
          <a:p>
            <a:r>
              <a:rPr lang="fr-CA" altLang="en-US" sz="2000" smtClean="0"/>
              <a:t>Les rédacteurs doivent attendre sur </a:t>
            </a:r>
            <a:r>
              <a:rPr lang="fr-CA" altLang="en-US" sz="2000" smtClean="0">
                <a:solidFill>
                  <a:schemeClr val="bg2"/>
                </a:solidFill>
              </a:rPr>
              <a:t>wrt</a:t>
            </a:r>
            <a:r>
              <a:rPr lang="fr-CA" altLang="en-US" sz="2000" smtClean="0"/>
              <a:t> </a:t>
            </a:r>
          </a:p>
          <a:p>
            <a:pPr lvl="1"/>
            <a:r>
              <a:rPr lang="fr-CA" altLang="en-US" sz="2000" smtClean="0"/>
              <a:t>les uns pour les autres</a:t>
            </a:r>
          </a:p>
          <a:p>
            <a:pPr lvl="1"/>
            <a:r>
              <a:rPr lang="fr-CA" altLang="en-US" sz="2000" smtClean="0"/>
              <a:t>et aussi la fin de toutes les lectures</a:t>
            </a:r>
          </a:p>
          <a:p>
            <a:r>
              <a:rPr lang="fr-CA" altLang="en-US" sz="2000" smtClean="0"/>
              <a:t>Les lecteurs doivent </a:t>
            </a:r>
          </a:p>
          <a:p>
            <a:pPr lvl="1"/>
            <a:r>
              <a:rPr lang="fr-CA" altLang="en-US" sz="2000" smtClean="0"/>
              <a:t>attendre sur </a:t>
            </a:r>
            <a:r>
              <a:rPr lang="fr-CA" altLang="en-US" sz="2000" smtClean="0">
                <a:solidFill>
                  <a:schemeClr val="bg2"/>
                </a:solidFill>
              </a:rPr>
              <a:t>wrt</a:t>
            </a:r>
            <a:r>
              <a:rPr lang="fr-CA" altLang="en-US" sz="2000" smtClean="0"/>
              <a:t> quand il y a des rédacteurs qui écrivent</a:t>
            </a:r>
          </a:p>
          <a:p>
            <a:pPr lvl="1"/>
            <a:r>
              <a:rPr lang="fr-CA" altLang="en-US" sz="2000" smtClean="0"/>
              <a:t>bloquer les rédacteurs sur </a:t>
            </a:r>
            <a:r>
              <a:rPr lang="fr-CA" altLang="en-US" sz="2000" smtClean="0">
                <a:solidFill>
                  <a:schemeClr val="bg2"/>
                </a:solidFill>
              </a:rPr>
              <a:t>wrt</a:t>
            </a:r>
            <a:r>
              <a:rPr lang="fr-CA" altLang="en-US" sz="2000" smtClean="0"/>
              <a:t> quand il y a des lecteurs qui lisent</a:t>
            </a:r>
          </a:p>
          <a:p>
            <a:pPr lvl="1"/>
            <a:r>
              <a:rPr lang="fr-CA" altLang="en-US" sz="2000" smtClean="0"/>
              <a:t>redémarrer les rédacteurs quand personne ne lit</a:t>
            </a:r>
            <a:endParaRPr lang="fr-CA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4D732-46C0-4CCC-9549-A3E0A0D97BA8}" type="slidenum">
              <a:rPr lang="fr-CA"/>
              <a:pPr>
                <a:defRPr/>
              </a:pPr>
              <a:t>67</a:t>
            </a:fld>
            <a:endParaRPr lang="fr-CA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Les données et les rédacteurs</a:t>
            </a:r>
          </a:p>
        </p:txBody>
      </p:sp>
      <p:sp>
        <p:nvSpPr>
          <p:cNvPr id="70661" name="Rectangle 3"/>
          <p:cNvSpPr>
            <a:spLocks noChangeArrowheads="1"/>
          </p:cNvSpPr>
          <p:nvPr/>
        </p:nvSpPr>
        <p:spPr bwMode="auto">
          <a:xfrm>
            <a:off x="1447800" y="1622425"/>
            <a:ext cx="7397750" cy="430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b="0">
                <a:latin typeface="Arial Narrow" pitchFamily="34" charset="0"/>
              </a:rPr>
              <a:t>Données: deux sémaphores et une variable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b="0">
                <a:latin typeface="Times New Roman" charset="0"/>
              </a:rPr>
              <a:t>		</a:t>
            </a: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mutex, wrt: semaphore (init. 1);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	readcount : integer (init. 0);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b="0">
                <a:latin typeface="Arial Narrow" pitchFamily="34" charset="0"/>
              </a:rPr>
              <a:t>Rédacteur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b="0">
                <a:latin typeface="Times New Roman" charset="0"/>
              </a:rPr>
              <a:t>	</a:t>
            </a: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wait(wrt);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			 </a:t>
            </a:r>
            <a:r>
              <a:rPr kumimoji="0" lang="en-US" altLang="en-US" sz="2200" b="0">
                <a:solidFill>
                  <a:schemeClr val="tx1"/>
                </a:solidFill>
                <a:latin typeface="Courier New" pitchFamily="49" charset="0"/>
              </a:rPr>
              <a:t>. . .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		</a:t>
            </a:r>
            <a:r>
              <a:rPr kumimoji="0" lang="en-US" altLang="en-US" sz="2200">
                <a:solidFill>
                  <a:schemeClr val="hlink"/>
                </a:solidFill>
                <a:latin typeface="Courier New" pitchFamily="49" charset="0"/>
              </a:rPr>
              <a:t>// écriture</a:t>
            </a: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			 </a:t>
            </a:r>
            <a:r>
              <a:rPr kumimoji="0" lang="en-US" altLang="en-US" sz="2200" b="0">
                <a:solidFill>
                  <a:schemeClr val="tx1"/>
                </a:solidFill>
                <a:latin typeface="Courier New" pitchFamily="49" charset="0"/>
              </a:rPr>
              <a:t>. . .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	signal(wrt);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B52BF-8168-40E5-818C-2111A4ED46F7}" type="slidenum">
              <a:rPr lang="fr-CA"/>
              <a:pPr>
                <a:defRPr/>
              </a:pPr>
              <a:t>68</a:t>
            </a:fld>
            <a:endParaRPr lang="fr-CA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Les lecteurs</a:t>
            </a:r>
          </a:p>
        </p:txBody>
      </p:sp>
      <p:sp>
        <p:nvSpPr>
          <p:cNvPr id="71685" name="Rectangle 3"/>
          <p:cNvSpPr>
            <a:spLocks noChangeArrowheads="1"/>
          </p:cNvSpPr>
          <p:nvPr/>
        </p:nvSpPr>
        <p:spPr bwMode="auto">
          <a:xfrm>
            <a:off x="457200" y="1208088"/>
            <a:ext cx="8686800" cy="473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Times New Roman" charset="0"/>
              </a:rPr>
              <a:t>	</a:t>
            </a: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wait(mutex);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	readcount ++ ;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	if readcount == 1 then wait(wrt);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signal(mutex);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b="0">
                <a:solidFill>
                  <a:schemeClr val="tx1"/>
                </a:solidFill>
                <a:latin typeface="Times New Roman" charset="0"/>
              </a:rPr>
              <a:t>	</a:t>
            </a:r>
            <a:r>
              <a:rPr kumimoji="0" lang="en-US" altLang="en-US" sz="3000">
                <a:solidFill>
                  <a:srgbClr val="FF3300"/>
                </a:solidFill>
                <a:latin typeface="Courier New" pitchFamily="49" charset="0"/>
              </a:rPr>
              <a:t>//SC: lecture</a:t>
            </a:r>
            <a:r>
              <a:rPr kumimoji="0" lang="en-US" altLang="en-US" b="0">
                <a:solidFill>
                  <a:schemeClr val="tx1"/>
                </a:solidFill>
                <a:latin typeface="Times New Roman" charset="0"/>
              </a:rPr>
              <a:t>	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    wait(mutex);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	readcount -- ;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	if readcount == 0 then signal(wrt);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	signal(mutex):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2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71686" name="Text Box 4"/>
          <p:cNvSpPr txBox="1">
            <a:spLocks noChangeArrowheads="1"/>
          </p:cNvSpPr>
          <p:nvPr/>
        </p:nvSpPr>
        <p:spPr bwMode="auto">
          <a:xfrm>
            <a:off x="838200" y="55626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1687" name="Text Box 5"/>
          <p:cNvSpPr txBox="1">
            <a:spLocks noChangeArrowheads="1"/>
          </p:cNvSpPr>
          <p:nvPr/>
        </p:nvSpPr>
        <p:spPr bwMode="auto">
          <a:xfrm>
            <a:off x="5562600" y="2667000"/>
            <a:ext cx="3657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rgbClr val="333399"/>
                </a:solidFill>
                <a:latin typeface="Arial Narrow" pitchFamily="34" charset="0"/>
              </a:rPr>
              <a:t>Le premier lecteur d ’un groupe pourrait devoir attendre sur wrt, il doit aussi bloquer les rédacteurs. Quand il sera entré, les suivants pourront entrer librement</a:t>
            </a:r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5562600" y="6019800"/>
            <a:ext cx="3581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rgbClr val="333399"/>
                </a:solidFill>
                <a:latin typeface="Arial Narrow" pitchFamily="34" charset="0"/>
              </a:rPr>
              <a:t>Le dernier lecteur sortant doit permettre l`accès aux rédacteurs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1800" b="0">
              <a:solidFill>
                <a:srgbClr val="333399"/>
              </a:solidFill>
              <a:latin typeface="Arial Narrow" pitchFamily="34" charset="0"/>
            </a:endParaRPr>
          </a:p>
        </p:txBody>
      </p:sp>
      <p:sp>
        <p:nvSpPr>
          <p:cNvPr id="71689" name="Line 7"/>
          <p:cNvSpPr>
            <a:spLocks noChangeShapeType="1"/>
          </p:cNvSpPr>
          <p:nvPr/>
        </p:nvSpPr>
        <p:spPr bwMode="auto">
          <a:xfrm flipV="1">
            <a:off x="7086600" y="2362200"/>
            <a:ext cx="0" cy="381000"/>
          </a:xfrm>
          <a:prstGeom prst="line">
            <a:avLst/>
          </a:prstGeom>
          <a:noFill/>
          <a:ln w="38100" cap="sq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71690" name="Line 8"/>
          <p:cNvSpPr>
            <a:spLocks noChangeShapeType="1"/>
          </p:cNvSpPr>
          <p:nvPr/>
        </p:nvSpPr>
        <p:spPr bwMode="auto">
          <a:xfrm flipV="1">
            <a:off x="6248400" y="5638800"/>
            <a:ext cx="0" cy="381000"/>
          </a:xfrm>
          <a:prstGeom prst="line">
            <a:avLst/>
          </a:prstGeom>
          <a:noFill/>
          <a:ln w="38100" cap="sq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71691" name="AutoShape 9"/>
          <p:cNvSpPr>
            <a:spLocks/>
          </p:cNvSpPr>
          <p:nvPr/>
        </p:nvSpPr>
        <p:spPr bwMode="auto">
          <a:xfrm>
            <a:off x="1066800" y="1371600"/>
            <a:ext cx="76200" cy="1371600"/>
          </a:xfrm>
          <a:prstGeom prst="leftBracket">
            <a:avLst>
              <a:gd name="adj" fmla="val 150000"/>
            </a:avLst>
          </a:prstGeom>
          <a:noFill/>
          <a:ln w="3810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1692" name="AutoShape 10"/>
          <p:cNvSpPr>
            <a:spLocks/>
          </p:cNvSpPr>
          <p:nvPr/>
        </p:nvSpPr>
        <p:spPr bwMode="auto">
          <a:xfrm>
            <a:off x="1066800" y="4191000"/>
            <a:ext cx="76200" cy="1371600"/>
          </a:xfrm>
          <a:prstGeom prst="leftBracket">
            <a:avLst>
              <a:gd name="adj" fmla="val 150000"/>
            </a:avLst>
          </a:prstGeom>
          <a:noFill/>
          <a:ln w="3810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72A65-ACD9-4725-8ADB-CA3FD989F3A0}" type="slidenum">
              <a:rPr lang="fr-CA"/>
              <a:pPr>
                <a:defRPr/>
              </a:pPr>
              <a:t>69</a:t>
            </a:fld>
            <a:endParaRPr lang="fr-CA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Observations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r>
              <a:rPr lang="fr-CA" altLang="en-US" smtClean="0"/>
              <a:t>Le 1er lecteur qui entre dans la SC bloque les rédacteurs (wait (wrt)), le dernier les remet en marche (signal (wrt))</a:t>
            </a:r>
          </a:p>
          <a:p>
            <a:r>
              <a:rPr lang="fr-CA" altLang="en-US" smtClean="0"/>
              <a:t>Si 1 rédacteur est dans la SC, 1 lecteur attend sur wrt, les autres sur mutex</a:t>
            </a:r>
          </a:p>
          <a:p>
            <a:r>
              <a:rPr lang="fr-CA" altLang="en-US" smtClean="0"/>
              <a:t>un signal(wrt) peut faire exécuter un lecteur ou un rédacteur </a:t>
            </a:r>
          </a:p>
          <a:p>
            <a:endParaRPr lang="fr-CA" altLang="en-US" smtClean="0"/>
          </a:p>
          <a:p>
            <a:endParaRPr lang="fr-CA" altLang="en-US" smtClean="0"/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47962-8DDB-44CE-A4A2-B80E4CDDB300}" type="slidenum">
              <a:rPr lang="fr-CA"/>
              <a:pPr>
                <a:defRPr/>
              </a:pPr>
              <a:t>7</a:t>
            </a:fld>
            <a:endParaRPr lang="fr-CA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Autres exemples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fr-CA" altLang="en-US" sz="2400" smtClean="0"/>
          </a:p>
          <a:p>
            <a:r>
              <a:rPr lang="fr-CA" altLang="en-US" sz="2400" smtClean="0"/>
              <a:t>Des threads qui travaillent en simultanéité sur une matrice, par ex. un pour la mettre à jour, l`autre pour en extraire des statistiques</a:t>
            </a:r>
          </a:p>
          <a:p>
            <a:endParaRPr lang="fr-CA" altLang="en-US" sz="2400" smtClean="0"/>
          </a:p>
          <a:p>
            <a:r>
              <a:rPr lang="fr-CA" altLang="en-US" sz="2400" smtClean="0"/>
              <a:t>Problème qui affecte le programme du </a:t>
            </a:r>
            <a:r>
              <a:rPr lang="fr-CA" altLang="en-US" sz="2400" i="1" smtClean="0"/>
              <a:t>tampon borné</a:t>
            </a:r>
            <a:r>
              <a:rPr lang="fr-CA" altLang="en-US" sz="2400" smtClean="0"/>
              <a:t>, v. manuel</a:t>
            </a:r>
          </a:p>
          <a:p>
            <a:endParaRPr lang="fr-CA" altLang="en-US" sz="2400" smtClean="0"/>
          </a:p>
          <a:p>
            <a:pPr>
              <a:lnSpc>
                <a:spcPct val="90000"/>
              </a:lnSpc>
            </a:pPr>
            <a:r>
              <a:rPr lang="fr-CA" altLang="en-US" sz="2000" smtClean="0"/>
              <a:t>Quand plusieurs threads exécutent en parallèle, nous ne pouvons pas faire d’hypothèses sur la vitesse d’exécution des threads, ni leur entrelacement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Peuvent être différents à chaque exécution du programme</a:t>
            </a:r>
          </a:p>
          <a:p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6D8E5A-EBDB-4D9B-BBAC-A7349996C829}" type="slidenum">
              <a:rPr lang="fr-CA"/>
              <a:pPr>
                <a:defRPr/>
              </a:pPr>
              <a:t>70</a:t>
            </a:fld>
            <a:endParaRPr lang="fr-CA"/>
          </a:p>
        </p:txBody>
      </p:sp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685800" y="325438"/>
            <a:ext cx="82296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Le problème des philosophes mangeant</a:t>
            </a:r>
          </a:p>
        </p:txBody>
      </p:sp>
      <p:sp>
        <p:nvSpPr>
          <p:cNvPr id="73733" name="Rectangle 3"/>
          <p:cNvSpPr>
            <a:spLocks noChangeArrowheads="1"/>
          </p:cNvSpPr>
          <p:nvPr/>
        </p:nvSpPr>
        <p:spPr bwMode="auto">
          <a:xfrm>
            <a:off x="1028700" y="1371600"/>
            <a:ext cx="386715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400" dirty="0"/>
              <a:t>5 philosophes qui mangent et pensent</a:t>
            </a:r>
          </a:p>
          <a:p>
            <a:r>
              <a:rPr lang="fr-CA" altLang="en-US" sz="2400" dirty="0"/>
              <a:t>Pour manger il faut 2 fourchettes, droite et gauche</a:t>
            </a:r>
          </a:p>
          <a:p>
            <a:r>
              <a:rPr lang="fr-CA" altLang="en-US" sz="2400" dirty="0" smtClean="0"/>
              <a:t>Un </a:t>
            </a:r>
            <a:r>
              <a:rPr lang="fr-CA" altLang="en-US" sz="2400" dirty="0"/>
              <a:t>problème classique de synchronisation</a:t>
            </a:r>
          </a:p>
          <a:p>
            <a:r>
              <a:rPr lang="fr-CA" altLang="en-US" sz="2000" dirty="0"/>
              <a:t>Illustre la difficulté d’allouer ressources aux threads tout en évitant </a:t>
            </a:r>
            <a:r>
              <a:rPr lang="fr-CA" altLang="en-US" sz="2000" dirty="0" err="1"/>
              <a:t>interblocage</a:t>
            </a:r>
            <a:r>
              <a:rPr lang="fr-CA" altLang="en-US" sz="2000" dirty="0"/>
              <a:t> et famine</a:t>
            </a:r>
          </a:p>
        </p:txBody>
      </p:sp>
      <p:graphicFrame>
        <p:nvGraphicFramePr>
          <p:cNvPr id="73734" name="Object 4"/>
          <p:cNvGraphicFramePr>
            <a:graphicFrameLocks noChangeAspect="1"/>
          </p:cNvGraphicFramePr>
          <p:nvPr/>
        </p:nvGraphicFramePr>
        <p:xfrm>
          <a:off x="5372100" y="1665288"/>
          <a:ext cx="333375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0" name="Artwork" r:id="rId3" imgW="3933333" imgH="3828571" progId="Adobe.Illustrator.7">
                  <p:embed/>
                </p:oleObj>
              </mc:Choice>
              <mc:Fallback>
                <p:oleObj name="Artwork" r:id="rId3" imgW="3933333" imgH="3828571" progId="Adobe.Illustrator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1665288"/>
                        <a:ext cx="3333750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0CD6C-675D-4D8A-B8EB-EE75B2143F97}" type="slidenum">
              <a:rPr lang="fr-CA"/>
              <a:pPr>
                <a:defRPr/>
              </a:pPr>
              <a:t>71</a:t>
            </a:fld>
            <a:endParaRPr lang="fr-CA"/>
          </a:p>
        </p:txBody>
      </p:sp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609600" y="152400"/>
            <a:ext cx="8266113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Le problème des philosophes mangeant</a:t>
            </a:r>
          </a:p>
        </p:txBody>
      </p:sp>
      <p:sp>
        <p:nvSpPr>
          <p:cNvPr id="74757" name="Rectangle 3"/>
          <p:cNvSpPr>
            <a:spLocks noChangeArrowheads="1"/>
          </p:cNvSpPr>
          <p:nvPr/>
        </p:nvSpPr>
        <p:spPr bwMode="auto">
          <a:xfrm>
            <a:off x="762000" y="1219200"/>
            <a:ext cx="3886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400"/>
              <a:t>Un thread par philosophe</a:t>
            </a:r>
          </a:p>
          <a:p>
            <a:r>
              <a:rPr lang="fr-CA" altLang="en-US" sz="2400"/>
              <a:t>Un sémaphore par fourchette:</a:t>
            </a:r>
          </a:p>
          <a:p>
            <a:pPr lvl="1"/>
            <a:r>
              <a:rPr lang="fr-CA" altLang="en-US" sz="2200"/>
              <a:t>fork: array[0..4] of semaphores</a:t>
            </a:r>
          </a:p>
          <a:p>
            <a:pPr lvl="1"/>
            <a:r>
              <a:rPr lang="fr-CA" altLang="en-US" sz="2200"/>
              <a:t>Initialisation: fork[i ] =1 for i:=0..4</a:t>
            </a:r>
          </a:p>
          <a:p>
            <a:r>
              <a:rPr lang="fr-CA" altLang="en-US" sz="2400"/>
              <a:t>Première tentative:</a:t>
            </a:r>
          </a:p>
          <a:p>
            <a:pPr lvl="1"/>
            <a:r>
              <a:rPr lang="fr-CA" altLang="en-US" sz="2200"/>
              <a:t>interblocage si chacun débute en prenant sa fourchette gauche!</a:t>
            </a:r>
          </a:p>
          <a:p>
            <a:pPr lvl="2"/>
            <a:r>
              <a:rPr kumimoji="0" lang="en-US" altLang="en-US" sz="2000" b="1">
                <a:solidFill>
                  <a:schemeClr val="tx1"/>
                </a:solidFill>
                <a:latin typeface="Courier New" pitchFamily="49" charset="0"/>
              </a:rPr>
              <a:t>Wait(fork[i])</a:t>
            </a:r>
            <a:endParaRPr kumimoji="0" lang="fr-CA" altLang="en-US" sz="2000" b="1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74758" name="Text Box 4"/>
          <p:cNvSpPr txBox="1">
            <a:spLocks noChangeArrowheads="1"/>
          </p:cNvSpPr>
          <p:nvPr/>
        </p:nvSpPr>
        <p:spPr bwMode="auto">
          <a:xfrm>
            <a:off x="4752975" y="2057400"/>
            <a:ext cx="4391025" cy="347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Thread Pi: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think;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wait(fork[i]);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wait(fork[i+1 mod 5]);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eat;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signal(fork[i+1 mod 5]);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signal(fork[i]);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graphicFrame>
        <p:nvGraphicFramePr>
          <p:cNvPr id="74759" name="Object 5"/>
          <p:cNvGraphicFramePr>
            <a:graphicFrameLocks noChangeAspect="1"/>
          </p:cNvGraphicFramePr>
          <p:nvPr/>
        </p:nvGraphicFramePr>
        <p:xfrm>
          <a:off x="7086600" y="152400"/>
          <a:ext cx="1833563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5" name="Artwork" r:id="rId3" imgW="3933333" imgH="3828571" progId="Adobe.Illustrator.7">
                  <p:embed/>
                </p:oleObj>
              </mc:Choice>
              <mc:Fallback>
                <p:oleObj name="Artwork" r:id="rId3" imgW="3933333" imgH="3828571" progId="Adobe.Illustrator.7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52400"/>
                        <a:ext cx="1833563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199B9-050F-433C-B0F6-A1292234D42A}" type="slidenum">
              <a:rPr lang="fr-CA"/>
              <a:pPr>
                <a:defRPr/>
              </a:pPr>
              <a:t>72</a:t>
            </a:fld>
            <a:endParaRPr lang="fr-CA"/>
          </a:p>
        </p:txBody>
      </p: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609600" y="325438"/>
            <a:ext cx="83058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Le problème des philosophes mangeant</a:t>
            </a:r>
          </a:p>
        </p:txBody>
      </p:sp>
      <p:sp>
        <p:nvSpPr>
          <p:cNvPr id="75781" name="Rectangle 3"/>
          <p:cNvSpPr>
            <a:spLocks noChangeArrowheads="1"/>
          </p:cNvSpPr>
          <p:nvPr/>
        </p:nvSpPr>
        <p:spPr bwMode="auto">
          <a:xfrm>
            <a:off x="609600" y="1066800"/>
            <a:ext cx="394335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200"/>
              <a:t>Une solution: </a:t>
            </a:r>
            <a:r>
              <a:rPr lang="fr-CA" altLang="en-US" sz="2200">
                <a:solidFill>
                  <a:schemeClr val="hlink"/>
                </a:solidFill>
              </a:rPr>
              <a:t>admettre seulement 4 philosophes à la fois</a:t>
            </a:r>
            <a:r>
              <a:rPr lang="fr-CA" altLang="en-US" sz="2200"/>
              <a:t> qui peuvent tenter de manger</a:t>
            </a:r>
          </a:p>
          <a:p>
            <a:r>
              <a:rPr lang="fr-CA" altLang="en-US" sz="2200"/>
              <a:t>Il y aura touj. au moins  1 philosophe qui  pourra manger</a:t>
            </a:r>
          </a:p>
          <a:p>
            <a:pPr lvl="1"/>
            <a:r>
              <a:rPr lang="fr-CA" altLang="en-US" sz="2200"/>
              <a:t>même si tous prennent 1 fourchette</a:t>
            </a:r>
          </a:p>
          <a:p>
            <a:r>
              <a:rPr lang="fr-CA" altLang="en-US" sz="2200"/>
              <a:t>Ajout d’un sémaphore T qui limite à 4 le nombre de philosophes “assis à la table”</a:t>
            </a:r>
          </a:p>
          <a:p>
            <a:pPr lvl="1"/>
            <a:r>
              <a:rPr lang="fr-CA" altLang="en-US" sz="2200"/>
              <a:t>initial. de T à 4</a:t>
            </a:r>
          </a:p>
        </p:txBody>
      </p:sp>
      <p:sp>
        <p:nvSpPr>
          <p:cNvPr id="75782" name="Text Box 4"/>
          <p:cNvSpPr txBox="1">
            <a:spLocks noChangeArrowheads="1"/>
          </p:cNvSpPr>
          <p:nvPr/>
        </p:nvSpPr>
        <p:spPr bwMode="auto">
          <a:xfrm>
            <a:off x="4752975" y="1600200"/>
            <a:ext cx="4391025" cy="414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Thread Pi: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repeat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think;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kumimoji="0" lang="en-US" altLang="en-US" sz="2200">
                <a:solidFill>
                  <a:srgbClr val="800000"/>
                </a:solidFill>
                <a:latin typeface="Courier New" pitchFamily="49" charset="0"/>
              </a:rPr>
              <a:t>wait(T);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wait(fork[i]);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wait(fork[i+1 mod 5]);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eat;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signal(fork[i+1 mod 5]);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signal(fork[i]);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kumimoji="0" lang="en-US" altLang="en-US" sz="2200">
                <a:solidFill>
                  <a:srgbClr val="800000"/>
                </a:solidFill>
                <a:latin typeface="Courier New" pitchFamily="49" charset="0"/>
              </a:rPr>
              <a:t>signal(T);</a:t>
            </a: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tx1"/>
                </a:solidFill>
                <a:latin typeface="Courier New" pitchFamily="49" charset="0"/>
              </a:rPr>
              <a:t>forever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charset="0"/>
            </a:endParaRPr>
          </a:p>
        </p:txBody>
      </p:sp>
      <p:graphicFrame>
        <p:nvGraphicFramePr>
          <p:cNvPr id="75783" name="Object 5"/>
          <p:cNvGraphicFramePr>
            <a:graphicFrameLocks noChangeAspect="1"/>
          </p:cNvGraphicFramePr>
          <p:nvPr/>
        </p:nvGraphicFramePr>
        <p:xfrm>
          <a:off x="7010400" y="228600"/>
          <a:ext cx="197961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9" name="Artwork" r:id="rId3" imgW="3933333" imgH="3828571" progId="Adobe.Illustrator.7">
                  <p:embed/>
                </p:oleObj>
              </mc:Choice>
              <mc:Fallback>
                <p:oleObj name="Artwork" r:id="rId3" imgW="3933333" imgH="3828571" progId="Adobe.Illustrator.7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28600"/>
                        <a:ext cx="1979613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0E2BA-BDA2-4793-88EB-C4D3D3FFD2C1}" type="slidenum">
              <a:rPr lang="fr-CA"/>
              <a:pPr>
                <a:defRPr/>
              </a:pPr>
              <a:t>73</a:t>
            </a:fld>
            <a:endParaRPr lang="fr-CA"/>
          </a:p>
        </p:txBody>
      </p:sp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Avantage des sémaphores </a:t>
            </a:r>
            <a:b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(par rapport aux solutions précédentes)</a:t>
            </a:r>
            <a:endParaRPr kumimoji="1" lang="fr-CA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76805" name="Rectangle 3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/>
              <a:t>Une seule variable partagée par section critique</a:t>
            </a:r>
          </a:p>
          <a:p>
            <a:r>
              <a:rPr lang="fr-CA" altLang="en-US"/>
              <a:t>deux seules opérations: wait, signal</a:t>
            </a:r>
          </a:p>
          <a:p>
            <a:r>
              <a:rPr lang="fr-CA" altLang="en-US"/>
              <a:t>contrôle plus localisé </a:t>
            </a:r>
            <a:r>
              <a:rPr lang="fr-CA" altLang="en-US" sz="2400"/>
              <a:t>(que avec les précéds)</a:t>
            </a:r>
          </a:p>
          <a:p>
            <a:r>
              <a:rPr lang="fr-CA" altLang="en-US"/>
              <a:t>extension facile au cas de plus. threads</a:t>
            </a:r>
          </a:p>
          <a:p>
            <a:r>
              <a:rPr lang="fr-CA" altLang="en-US"/>
              <a:t>possibilité de faire entrer plus. threads à la fois dans une section critique</a:t>
            </a:r>
          </a:p>
          <a:p>
            <a:r>
              <a:rPr lang="fr-CA" altLang="en-US"/>
              <a:t>gestion de files d`attente par le SE: famine évitée si le SE est équitable (p.ex. files FIFO)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102E0-A12E-4049-ADD5-4FF23F083164}" type="slidenum">
              <a:rPr lang="fr-CA"/>
              <a:pPr>
                <a:defRPr/>
              </a:pPr>
              <a:t>74</a:t>
            </a:fld>
            <a:endParaRPr lang="fr-CA"/>
          </a:p>
        </p:txBody>
      </p:sp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533400" y="304800"/>
            <a:ext cx="84582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Problème avec sémaphores: </a:t>
            </a:r>
            <a:r>
              <a:rPr kumimoji="1" lang="fr-CA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difficulté de programmation</a:t>
            </a:r>
          </a:p>
        </p:txBody>
      </p:sp>
      <p:sp>
        <p:nvSpPr>
          <p:cNvPr id="77829" name="Rectangle 3"/>
          <p:cNvSpPr>
            <a:spLocks noChangeArrowheads="1"/>
          </p:cNvSpPr>
          <p:nvPr/>
        </p:nvSpPr>
        <p:spPr bwMode="auto">
          <a:xfrm>
            <a:off x="1028700" y="1371600"/>
            <a:ext cx="78867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/>
              <a:t>wait  et signal  sont dispersés parmi plusieurs threads, mais ils doivent se correspondre </a:t>
            </a:r>
          </a:p>
          <a:p>
            <a:pPr lvl="1"/>
            <a:r>
              <a:rPr lang="fr-CA" altLang="en-US" sz="2200"/>
              <a:t>V. programme du tampon borné</a:t>
            </a:r>
          </a:p>
          <a:p>
            <a:r>
              <a:rPr lang="fr-CA" altLang="en-US"/>
              <a:t>Utilisation doit être correcte dans tous les threads</a:t>
            </a:r>
          </a:p>
          <a:p>
            <a:r>
              <a:rPr lang="fr-CA" altLang="en-US"/>
              <a:t>Un seul “mauvais” thread peut faire échouer toute une collection de threads </a:t>
            </a:r>
            <a:r>
              <a:rPr lang="fr-CA" altLang="en-US" sz="2000"/>
              <a:t>(p.ex. oublie de faire signal)</a:t>
            </a:r>
            <a:endParaRPr lang="fr-CA" altLang="en-US"/>
          </a:p>
          <a:p>
            <a:r>
              <a:rPr lang="fr-CA" altLang="en-US"/>
              <a:t>Considérez le cas d`un thread qui a des waits et signals dans des boucles et des tests...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C75D4-DA55-4C07-AD0E-456353F7F01D}" type="slidenum">
              <a:rPr lang="fr-CA"/>
              <a:pPr>
                <a:defRPr/>
              </a:pPr>
              <a:t>75</a:t>
            </a:fld>
            <a:endParaRPr lang="fr-CA"/>
          </a:p>
        </p:txBody>
      </p:sp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Moniteurs: une autre solution</a:t>
            </a:r>
          </a:p>
        </p:txBody>
      </p:sp>
      <p:sp>
        <p:nvSpPr>
          <p:cNvPr id="78853" name="Rectangle 3"/>
          <p:cNvSpPr>
            <a:spLocks noChangeArrowheads="1"/>
          </p:cNvSpPr>
          <p:nvPr/>
        </p:nvSpPr>
        <p:spPr bwMode="auto">
          <a:xfrm>
            <a:off x="1028700" y="1371600"/>
            <a:ext cx="78867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/>
              <a:t>Constructions (en langage de haut-niveau) qui procurent une fonctionnalité équivalente aux sémaphores mais plus facile à contrôler</a:t>
            </a:r>
          </a:p>
          <a:p>
            <a:r>
              <a:rPr lang="fr-CA" altLang="en-US"/>
              <a:t>Disponibles en: </a:t>
            </a:r>
          </a:p>
          <a:p>
            <a:pPr lvl="2"/>
            <a:r>
              <a:rPr lang="fr-CA" altLang="en-US"/>
              <a:t>Concurrent Pascal, Modula-3...</a:t>
            </a:r>
          </a:p>
          <a:p>
            <a:pPr lvl="3"/>
            <a:r>
              <a:rPr lang="fr-CA" altLang="en-US" i="1"/>
              <a:t>synchronized method</a:t>
            </a:r>
            <a:r>
              <a:rPr lang="fr-CA" altLang="en-US"/>
              <a:t> en Java (moniteurs simplifiés)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35764-E2E3-4555-98DA-375430852E0D}" type="slidenum">
              <a:rPr lang="fr-CA"/>
              <a:pPr>
                <a:defRPr/>
              </a:pPr>
              <a:t>76</a:t>
            </a:fld>
            <a:endParaRPr lang="fr-CA"/>
          </a:p>
        </p:txBody>
      </p:sp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Moniteur</a:t>
            </a:r>
          </a:p>
        </p:txBody>
      </p:sp>
      <p:sp>
        <p:nvSpPr>
          <p:cNvPr id="79877" name="Rectangle 3"/>
          <p:cNvSpPr>
            <a:spLocks noChangeArrowheads="1"/>
          </p:cNvSpPr>
          <p:nvPr/>
        </p:nvSpPr>
        <p:spPr bwMode="auto">
          <a:xfrm>
            <a:off x="990600" y="1219200"/>
            <a:ext cx="7924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/>
              <a:t>Est un module contenant:</a:t>
            </a:r>
          </a:p>
          <a:p>
            <a:pPr lvl="1"/>
            <a:r>
              <a:rPr lang="fr-CA" altLang="en-US"/>
              <a:t>une ou plusieurs procédures</a:t>
            </a:r>
          </a:p>
          <a:p>
            <a:pPr lvl="1"/>
            <a:r>
              <a:rPr lang="fr-CA" altLang="en-US"/>
              <a:t>une séquence d’initialisation</a:t>
            </a:r>
          </a:p>
          <a:p>
            <a:pPr lvl="1"/>
            <a:r>
              <a:rPr lang="fr-CA" altLang="en-US"/>
              <a:t>variables locales </a:t>
            </a:r>
          </a:p>
          <a:p>
            <a:r>
              <a:rPr lang="fr-CA" altLang="en-US"/>
              <a:t>Caractéristiques:</a:t>
            </a:r>
          </a:p>
          <a:p>
            <a:pPr lvl="1"/>
            <a:r>
              <a:rPr lang="fr-CA" altLang="en-US"/>
              <a:t>variables locales accessibles seulement à l’aide d’une procédure du moniteur</a:t>
            </a:r>
          </a:p>
          <a:p>
            <a:pPr lvl="1"/>
            <a:r>
              <a:rPr lang="fr-CA" altLang="en-US"/>
              <a:t>un thread entre dans le moniteur en invoquant une de ses procédures</a:t>
            </a:r>
          </a:p>
          <a:p>
            <a:pPr lvl="1"/>
            <a:r>
              <a:rPr lang="fr-CA" altLang="en-US" i="1"/>
              <a:t>un seul thread peut exécuter dans le moniteur</a:t>
            </a:r>
            <a:r>
              <a:rPr lang="fr-CA" altLang="en-US"/>
              <a:t> à tout instant </a:t>
            </a:r>
            <a:r>
              <a:rPr lang="fr-CA" altLang="en-US" sz="1600"/>
              <a:t>(mais plus. threads peuvent être en attente dans le monit.)</a:t>
            </a:r>
            <a:endParaRPr lang="fr-CA" altLang="en-US"/>
          </a:p>
          <a:p>
            <a:pPr lvl="1"/>
            <a:endParaRPr lang="fr-CA" altLang="en-US"/>
          </a:p>
          <a:p>
            <a:pPr lvl="1"/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13CF2-213F-4112-A9F6-DED5DD71F524}" type="slidenum">
              <a:rPr lang="fr-CA"/>
              <a:pPr>
                <a:defRPr/>
              </a:pPr>
              <a:t>77</a:t>
            </a:fld>
            <a:endParaRPr lang="fr-CA"/>
          </a:p>
        </p:txBody>
      </p:sp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1030288" y="152400"/>
            <a:ext cx="78851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Moniteur</a:t>
            </a:r>
          </a:p>
        </p:txBody>
      </p:sp>
      <p:sp>
        <p:nvSpPr>
          <p:cNvPr id="80901" name="Rectangle 3"/>
          <p:cNvSpPr>
            <a:spLocks noChangeArrowheads="1"/>
          </p:cNvSpPr>
          <p:nvPr/>
        </p:nvSpPr>
        <p:spPr bwMode="auto">
          <a:xfrm>
            <a:off x="1028700" y="990600"/>
            <a:ext cx="78105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400"/>
              <a:t>Il assure à lui seul l’exclusion mutuelle: pas besoins de le programmer explicitement</a:t>
            </a:r>
          </a:p>
          <a:p>
            <a:endParaRPr lang="fr-CA" altLang="en-US" sz="2400"/>
          </a:p>
          <a:p>
            <a:r>
              <a:rPr lang="fr-CA" altLang="en-US" sz="2400"/>
              <a:t>On assure la protection des données partagées en les plaçant dans le moniteur</a:t>
            </a:r>
          </a:p>
          <a:p>
            <a:pPr lvl="1"/>
            <a:r>
              <a:rPr lang="fr-CA" altLang="en-US" sz="2400"/>
              <a:t>Le moniteur verrouille les données partagées lorsqu’un thread y entre</a:t>
            </a:r>
          </a:p>
          <a:p>
            <a:endParaRPr lang="fr-CA" altLang="en-US" sz="2400"/>
          </a:p>
          <a:p>
            <a:r>
              <a:rPr lang="fr-CA" altLang="en-US" sz="2400"/>
              <a:t>Synchronisation de threads est effectuée en utilisant des</a:t>
            </a:r>
            <a:r>
              <a:rPr lang="fr-CA" altLang="en-US" sz="2400">
                <a:solidFill>
                  <a:schemeClr val="hlink"/>
                </a:solidFill>
              </a:rPr>
              <a:t> variables conditionnelles</a:t>
            </a:r>
            <a:r>
              <a:rPr lang="fr-CA" altLang="en-US" sz="2400"/>
              <a:t> qui représentent des conditions après lesquelles un thread pourrait attendre avant d’exécuter dans le moniteur</a:t>
            </a:r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DBA8EA-0D9D-43DD-9773-7DB5F2653A48}" type="slidenum">
              <a:rPr lang="fr-CA"/>
              <a:pPr>
                <a:defRPr/>
              </a:pPr>
              <a:t>78</a:t>
            </a:fld>
            <a:endParaRPr lang="fr-CA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Structure générale du moniteur </a:t>
            </a:r>
            <a:r>
              <a:rPr lang="fr-CA" sz="2400" smtClean="0"/>
              <a:t>(style Java)</a:t>
            </a:r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685800" y="4724400"/>
            <a:ext cx="7772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Arial Narrow" pitchFamily="34" charset="0"/>
              </a:rPr>
              <a:t>La seule façon de manipuler les vars internes au moniteur est d’appeler une des méthodes d’entrée</a:t>
            </a:r>
          </a:p>
        </p:txBody>
      </p:sp>
      <p:sp>
        <p:nvSpPr>
          <p:cNvPr id="81926" name="Text Box 4"/>
          <p:cNvSpPr txBox="1">
            <a:spLocks noChangeArrowheads="1"/>
          </p:cNvSpPr>
          <p:nvPr/>
        </p:nvSpPr>
        <p:spPr bwMode="auto">
          <a:xfrm>
            <a:off x="838200" y="1600200"/>
            <a:ext cx="7467600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monitor nom-de-moniteur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{ // déclarations de vars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	public entry p1(. . .) {code de méthode p1}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	public entry p2(. . .) {code de méthode p2}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	. . 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1937B-3D5A-45CC-996A-BB531AF96882}" type="slidenum">
              <a:rPr lang="fr-CA"/>
              <a:pPr>
                <a:defRPr/>
              </a:pPr>
              <a:t>79</a:t>
            </a:fld>
            <a:endParaRPr lang="fr-CA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Moniteur: Vue schématique </a:t>
            </a:r>
            <a:r>
              <a:rPr lang="fr-CA" sz="2400" smtClean="0"/>
              <a:t>simplifiée style Java</a:t>
            </a:r>
          </a:p>
        </p:txBody>
      </p:sp>
      <p:pic>
        <p:nvPicPr>
          <p:cNvPr id="8294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5" t="508" r="8325" b="508"/>
          <a:stretch>
            <a:fillRect/>
          </a:stretch>
        </p:blipFill>
        <p:spPr bwMode="auto">
          <a:xfrm>
            <a:off x="1905000" y="1257300"/>
            <a:ext cx="521335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2EE3F-2021-4D62-B7C9-DD6E1DF39C36}" type="slidenum">
              <a:rPr lang="fr-CA"/>
              <a:pPr>
                <a:defRPr/>
              </a:pPr>
              <a:t>8</a:t>
            </a:fld>
            <a:endParaRPr lang="fr-CA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Section Critique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000" b="0" smtClean="0">
              <a:solidFill>
                <a:srgbClr val="800000"/>
              </a:solidFill>
              <a:latin typeface="Arial Narrow" pitchFamily="34" charset="0"/>
            </a:endParaRPr>
          </a:p>
          <a:p>
            <a:r>
              <a:rPr lang="fr-CA" altLang="en-US" smtClean="0"/>
              <a:t>Partie d’un programme dont l’exécution ne doit pas </a:t>
            </a:r>
            <a:r>
              <a:rPr lang="fr-CA" altLang="en-US" i="1" smtClean="0">
                <a:solidFill>
                  <a:srgbClr val="FF3300"/>
                </a:solidFill>
              </a:rPr>
              <a:t>entrelacer</a:t>
            </a:r>
            <a:r>
              <a:rPr lang="fr-CA" altLang="en-US" smtClean="0"/>
              <a:t> avec autres programmes</a:t>
            </a:r>
          </a:p>
          <a:p>
            <a:endParaRPr lang="fr-CA" altLang="en-US" smtClean="0"/>
          </a:p>
          <a:p>
            <a:r>
              <a:rPr lang="fr-CA" altLang="en-US" sz="2400" smtClean="0"/>
              <a:t>Une fois qu’un tâche y entre, il faut lui permettre de terminer cette section sans permettre à autres tâches de jouer sur les mêmes données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DED22-E743-43A1-B5DF-C69CB9A08BD1}" type="slidenum">
              <a:rPr lang="fr-CA"/>
              <a:pPr>
                <a:defRPr/>
              </a:pPr>
              <a:t>80</a:t>
            </a:fld>
            <a:endParaRPr lang="fr-CA"/>
          </a:p>
        </p:txBody>
      </p:sp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Variables conditionnelles </a:t>
            </a:r>
            <a: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(n’existent pas en Java)</a:t>
            </a:r>
          </a:p>
        </p:txBody>
      </p:sp>
      <p:sp>
        <p:nvSpPr>
          <p:cNvPr id="83973" name="Rectangle 3"/>
          <p:cNvSpPr>
            <a:spLocks noChangeArrowheads="1"/>
          </p:cNvSpPr>
          <p:nvPr/>
        </p:nvSpPr>
        <p:spPr bwMode="auto">
          <a:xfrm>
            <a:off x="1028700" y="1219200"/>
            <a:ext cx="78867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400"/>
              <a:t>sont accessibles seulement dans le moniteur</a:t>
            </a:r>
          </a:p>
          <a:p>
            <a:r>
              <a:rPr lang="fr-CA" altLang="en-US" sz="2400"/>
              <a:t>accessibles et modifiables seulement à l’aide de 2 fonctions:</a:t>
            </a:r>
          </a:p>
          <a:p>
            <a:pPr lvl="1"/>
            <a:r>
              <a:rPr lang="fr-CA" altLang="en-US" sz="2200">
                <a:solidFill>
                  <a:schemeClr val="hlink"/>
                </a:solidFill>
              </a:rPr>
              <a:t>x: wait</a:t>
            </a:r>
            <a:r>
              <a:rPr lang="fr-CA" altLang="en-US" sz="2200"/>
              <a:t> bloque l’exécution du thread exécutant sur la condition x</a:t>
            </a:r>
          </a:p>
          <a:p>
            <a:pPr lvl="2"/>
            <a:r>
              <a:rPr lang="fr-CA" altLang="en-US" sz="2000"/>
              <a:t>le thread pourra reprendre l’exécution seulement si un autre thread exécute  x: signal)</a:t>
            </a:r>
          </a:p>
          <a:p>
            <a:pPr lvl="1"/>
            <a:r>
              <a:rPr lang="fr-CA" altLang="en-US" sz="2200">
                <a:solidFill>
                  <a:schemeClr val="hlink"/>
                </a:solidFill>
              </a:rPr>
              <a:t>x: signal</a:t>
            </a:r>
            <a:r>
              <a:rPr lang="fr-CA" altLang="en-US" sz="2200"/>
              <a:t> reprend l’exécution d’un thread bloqué sur la condition x</a:t>
            </a:r>
          </a:p>
          <a:p>
            <a:pPr lvl="2"/>
            <a:r>
              <a:rPr lang="fr-CA" altLang="en-US" sz="2000"/>
              <a:t>S’il en existe plusieurs: en choisir un (file?)</a:t>
            </a:r>
          </a:p>
          <a:p>
            <a:pPr lvl="2"/>
            <a:r>
              <a:rPr lang="fr-CA" altLang="en-US" sz="2000"/>
              <a:t>S’il n’en existe pas: ne rien faire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FB75F-0575-4C0A-8690-3242769B52B9}" type="slidenum">
              <a:rPr lang="fr-CA"/>
              <a:pPr>
                <a:defRPr/>
              </a:pPr>
              <a:t>81</a:t>
            </a:fld>
            <a:endParaRPr lang="fr-CA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Moniteur avec variables conditionnelles</a:t>
            </a:r>
          </a:p>
        </p:txBody>
      </p:sp>
      <p:pic>
        <p:nvPicPr>
          <p:cNvPr id="8499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77" t="36331" r="21312" b="33749"/>
          <a:stretch>
            <a:fillRect/>
          </a:stretch>
        </p:blipFill>
        <p:spPr bwMode="auto">
          <a:xfrm>
            <a:off x="228600" y="1066800"/>
            <a:ext cx="731520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998" name="Text Box 4"/>
          <p:cNvSpPr txBox="1">
            <a:spLocks noChangeArrowheads="1"/>
          </p:cNvSpPr>
          <p:nvPr/>
        </p:nvSpPr>
        <p:spPr bwMode="auto">
          <a:xfrm>
            <a:off x="5638800" y="4800600"/>
            <a:ext cx="3200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1"/>
                </a:solidFill>
                <a:latin typeface="Arial Narrow" pitchFamily="34" charset="0"/>
              </a:rPr>
              <a:t>Dans une banque, il y a une file principale, mais une fois entré on pourrait vous faire attendre dans un fauteuil jusqu’à ce que le préposé soit disponible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1C358-BDB6-4BD8-B43C-725CF7B918E1}" type="slidenum">
              <a:rPr lang="fr-CA"/>
              <a:pPr>
                <a:defRPr/>
              </a:pPr>
              <a:t>82</a:t>
            </a:fld>
            <a:endParaRPr lang="fr-CA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Blocage dans les moniteurs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95400"/>
            <a:ext cx="7467600" cy="476567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fr-CA" altLang="en-US" sz="2400" smtClean="0"/>
              <a:t>threads attendent dans la file d’entrée ou dans une file de condition </a:t>
            </a:r>
            <a:r>
              <a:rPr lang="fr-CA" altLang="en-US" sz="1800" smtClean="0"/>
              <a:t>(ils n ’exécutent pas)</a:t>
            </a:r>
            <a:endParaRPr lang="fr-CA" altLang="en-US" sz="2400" smtClean="0"/>
          </a:p>
          <a:p>
            <a:pPr>
              <a:lnSpc>
                <a:spcPct val="130000"/>
              </a:lnSpc>
            </a:pPr>
            <a:r>
              <a:rPr lang="fr-CA" altLang="en-US" sz="2400" smtClean="0"/>
              <a:t>sur x.wait: le thread est placé dans la file de la condition </a:t>
            </a:r>
            <a:r>
              <a:rPr lang="fr-CA" altLang="en-US" sz="1800" smtClean="0"/>
              <a:t>(il n ’exécute pas)</a:t>
            </a:r>
          </a:p>
          <a:p>
            <a:pPr>
              <a:lnSpc>
                <a:spcPct val="130000"/>
              </a:lnSpc>
            </a:pPr>
            <a:r>
              <a:rPr lang="fr-CA" altLang="en-US" sz="2400" smtClean="0"/>
              <a:t>x.signal amène dans le moniteur 1 thread de la file x </a:t>
            </a:r>
            <a:r>
              <a:rPr lang="fr-CA" altLang="en-US" sz="1800" smtClean="0"/>
              <a:t>(si  x vide, aucun effet)</a:t>
            </a:r>
          </a:p>
          <a:p>
            <a:pPr>
              <a:lnSpc>
                <a:spcPct val="130000"/>
              </a:lnSpc>
            </a:pPr>
            <a:endParaRPr lang="fr-CA" altLang="en-US" sz="1800" smtClean="0"/>
          </a:p>
        </p:txBody>
      </p:sp>
      <p:pic>
        <p:nvPicPr>
          <p:cNvPr id="8602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77" t="36331" r="21312" b="33749"/>
          <a:stretch>
            <a:fillRect/>
          </a:stretch>
        </p:blipFill>
        <p:spPr>
          <a:xfrm>
            <a:off x="5410200" y="4251325"/>
            <a:ext cx="3346450" cy="2343150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B63AB-9D27-423A-AAFA-D84C4765A226}" type="slidenum">
              <a:rPr lang="fr-CA"/>
              <a:pPr>
                <a:defRPr/>
              </a:pPr>
              <a:t>83</a:t>
            </a:fld>
            <a:endParaRPr lang="fr-CA"/>
          </a:p>
        </p:txBody>
      </p:sp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685800" y="325438"/>
            <a:ext cx="82296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Retour au problème des philosophes mangeant</a:t>
            </a:r>
          </a:p>
        </p:txBody>
      </p:sp>
      <p:sp>
        <p:nvSpPr>
          <p:cNvPr id="87045" name="Rectangle 3"/>
          <p:cNvSpPr>
            <a:spLocks noChangeArrowheads="1"/>
          </p:cNvSpPr>
          <p:nvPr/>
        </p:nvSpPr>
        <p:spPr bwMode="auto">
          <a:xfrm>
            <a:off x="1028700" y="1371600"/>
            <a:ext cx="386715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400" dirty="0"/>
              <a:t>5 philosophes qui mangent et pensent</a:t>
            </a:r>
          </a:p>
          <a:p>
            <a:r>
              <a:rPr lang="fr-CA" altLang="en-US" sz="2400" dirty="0"/>
              <a:t>Pour manger il faut 2 baguettes, droite et gauche</a:t>
            </a:r>
          </a:p>
          <a:p>
            <a:r>
              <a:rPr lang="fr-CA" altLang="en-US" sz="2400" dirty="0" smtClean="0"/>
              <a:t>Un </a:t>
            </a:r>
            <a:r>
              <a:rPr lang="fr-CA" altLang="en-US" sz="2400" dirty="0"/>
              <a:t>problème classique de synchronisation</a:t>
            </a:r>
          </a:p>
          <a:p>
            <a:r>
              <a:rPr lang="fr-CA" altLang="en-US" sz="2000" dirty="0"/>
              <a:t>Illustre la difficulté d’allouer ressources aux threads tout en évitant </a:t>
            </a:r>
            <a:r>
              <a:rPr lang="fr-CA" altLang="en-US" sz="2000" dirty="0" err="1"/>
              <a:t>interblocage</a:t>
            </a:r>
            <a:r>
              <a:rPr lang="fr-CA" altLang="en-US" sz="2000" dirty="0"/>
              <a:t> et famine</a:t>
            </a:r>
          </a:p>
        </p:txBody>
      </p:sp>
      <p:graphicFrame>
        <p:nvGraphicFramePr>
          <p:cNvPr id="87046" name="Object 4"/>
          <p:cNvGraphicFramePr>
            <a:graphicFrameLocks noChangeAspect="1"/>
          </p:cNvGraphicFramePr>
          <p:nvPr/>
        </p:nvGraphicFramePr>
        <p:xfrm>
          <a:off x="5372100" y="1665288"/>
          <a:ext cx="333375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2" name="Artwork" r:id="rId3" imgW="3933333" imgH="3828571" progId="Adobe.Illustrator.7">
                  <p:embed/>
                </p:oleObj>
              </mc:Choice>
              <mc:Fallback>
                <p:oleObj name="Artwork" r:id="rId3" imgW="3933333" imgH="3828571" progId="Adobe.Illustrator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1665288"/>
                        <a:ext cx="3333750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C9CA1-8809-4BB9-82E0-E82FA0E1A806}" type="slidenum">
              <a:rPr lang="fr-CA"/>
              <a:pPr>
                <a:defRPr/>
              </a:pPr>
              <a:t>84</a:t>
            </a:fld>
            <a:endParaRPr lang="fr-CA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Philosophes mangeant structures de données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Chaque philos. a son propre </a:t>
            </a:r>
            <a:r>
              <a:rPr lang="fr-CA" altLang="en-US" sz="2400" smtClean="0">
                <a:solidFill>
                  <a:srgbClr val="800000"/>
                </a:solidFill>
              </a:rPr>
              <a:t>state</a:t>
            </a:r>
            <a:r>
              <a:rPr lang="fr-CA" altLang="en-US" sz="2400" smtClean="0"/>
              <a:t> qui peut être </a:t>
            </a:r>
            <a:r>
              <a:rPr lang="en-US" altLang="en-US" sz="2400" smtClean="0"/>
              <a:t>(thinking, hungry, eating) </a:t>
            </a:r>
          </a:p>
          <a:p>
            <a:pPr lvl="1"/>
            <a:r>
              <a:rPr lang="fr-CA" altLang="en-US" sz="2200" smtClean="0"/>
              <a:t>philosophe i peut faire </a:t>
            </a:r>
            <a:r>
              <a:rPr lang="en-US" altLang="en-US" sz="2200" smtClean="0"/>
              <a:t>state[i] = eating ssi</a:t>
            </a:r>
            <a:r>
              <a:rPr lang="fr-CA" altLang="en-US" sz="2200" smtClean="0"/>
              <a:t> les voisins ne mangent pas</a:t>
            </a:r>
          </a:p>
          <a:p>
            <a:pPr lvl="1"/>
            <a:endParaRPr lang="fr-CA" altLang="en-US" sz="2200" smtClean="0"/>
          </a:p>
          <a:p>
            <a:r>
              <a:rPr lang="fr-CA" altLang="en-US" sz="2400" smtClean="0"/>
              <a:t>Chaque condition a sa propre condition </a:t>
            </a:r>
            <a:r>
              <a:rPr lang="fr-CA" altLang="en-US" sz="2400" smtClean="0">
                <a:solidFill>
                  <a:srgbClr val="800000"/>
                </a:solidFill>
              </a:rPr>
              <a:t>self</a:t>
            </a:r>
            <a:endParaRPr lang="en-US" altLang="en-US" sz="2400" smtClean="0">
              <a:solidFill>
                <a:srgbClr val="800000"/>
              </a:solidFill>
            </a:endParaRPr>
          </a:p>
          <a:p>
            <a:pPr lvl="1"/>
            <a:r>
              <a:rPr lang="fr-CA" altLang="en-US" sz="2200" smtClean="0"/>
              <a:t>le philosophe i peut attendre sur self </a:t>
            </a:r>
            <a:r>
              <a:rPr lang="en-US" altLang="en-US" sz="2200" smtClean="0"/>
              <a:t>[ i ] si veut manger, mais ne peut pas obtenir les 2 baguettes</a:t>
            </a:r>
            <a:endParaRPr lang="fr-CA" altLang="en-US" sz="2200" smtClean="0"/>
          </a:p>
        </p:txBody>
      </p:sp>
      <p:graphicFrame>
        <p:nvGraphicFramePr>
          <p:cNvPr id="88070" name="Object 4"/>
          <p:cNvGraphicFramePr>
            <a:graphicFrameLocks noChangeAspect="1"/>
          </p:cNvGraphicFramePr>
          <p:nvPr/>
        </p:nvGraphicFramePr>
        <p:xfrm>
          <a:off x="6548438" y="4495800"/>
          <a:ext cx="2271712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6" name="Artwork" r:id="rId3" imgW="3933333" imgH="3828571" progId="Adobe.Illustrator.7">
                  <p:embed/>
                </p:oleObj>
              </mc:Choice>
              <mc:Fallback>
                <p:oleObj name="Artwork" r:id="rId3" imgW="3933333" imgH="3828571" progId="Adobe.Illustrator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438" y="4495800"/>
                        <a:ext cx="2271712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E8B24F-59E6-4E08-9FAE-45A6E3FAE0D4}" type="slidenum">
              <a:rPr lang="fr-CA"/>
              <a:pPr>
                <a:defRPr/>
              </a:pPr>
              <a:t>85</a:t>
            </a:fld>
            <a:endParaRPr lang="fr-CA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Chaque philosophe exécute à jamais: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pPr>
              <a:buFont typeface="Monotype Sorts" pitchFamily="2" charset="2"/>
              <a:buChar char=" "/>
            </a:pPr>
            <a:r>
              <a:rPr lang="fr-CA" altLang="en-US" smtClean="0"/>
              <a:t>repeat</a:t>
            </a:r>
          </a:p>
          <a:p>
            <a:pPr>
              <a:buFont typeface="Monotype Sorts" pitchFamily="2" charset="2"/>
              <a:buChar char=" "/>
            </a:pPr>
            <a:r>
              <a:rPr lang="fr-CA" altLang="en-US" i="1" smtClean="0">
                <a:solidFill>
                  <a:srgbClr val="333399"/>
                </a:solidFill>
              </a:rPr>
              <a:t>   pickup</a:t>
            </a:r>
            <a:endParaRPr lang="fr-CA" altLang="en-US" smtClean="0">
              <a:solidFill>
                <a:srgbClr val="333399"/>
              </a:solidFill>
            </a:endParaRPr>
          </a:p>
          <a:p>
            <a:pPr>
              <a:buFont typeface="Monotype Sorts" pitchFamily="2" charset="2"/>
              <a:buChar char=" "/>
            </a:pPr>
            <a:r>
              <a:rPr lang="fr-CA" altLang="en-US" smtClean="0">
                <a:solidFill>
                  <a:srgbClr val="333399"/>
                </a:solidFill>
              </a:rPr>
              <a:t>   eat</a:t>
            </a:r>
          </a:p>
          <a:p>
            <a:pPr>
              <a:buFont typeface="Monotype Sorts" pitchFamily="2" charset="2"/>
              <a:buChar char=" "/>
            </a:pPr>
            <a:r>
              <a:rPr lang="fr-CA" altLang="en-US" i="1" smtClean="0">
                <a:solidFill>
                  <a:srgbClr val="333399"/>
                </a:solidFill>
              </a:rPr>
              <a:t>   putdown</a:t>
            </a:r>
          </a:p>
          <a:p>
            <a:pPr>
              <a:buFont typeface="Monotype Sorts" pitchFamily="2" charset="2"/>
              <a:buChar char=" "/>
            </a:pPr>
            <a:r>
              <a:rPr lang="fr-CA" altLang="en-US" smtClean="0"/>
              <a:t>forever</a:t>
            </a:r>
            <a:endParaRPr lang="fr-CA" altLang="en-US" i="1" smtClean="0"/>
          </a:p>
          <a:p>
            <a:pPr>
              <a:buFont typeface="Monotype Sorts" pitchFamily="2" charset="2"/>
              <a:buNone/>
            </a:pPr>
            <a:endParaRPr lang="fr-CA" altLang="en-US" i="1" smtClean="0"/>
          </a:p>
        </p:txBody>
      </p:sp>
      <p:graphicFrame>
        <p:nvGraphicFramePr>
          <p:cNvPr id="89094" name="Object 4"/>
          <p:cNvGraphicFramePr>
            <a:graphicFrameLocks noChangeAspect="1"/>
          </p:cNvGraphicFramePr>
          <p:nvPr/>
        </p:nvGraphicFramePr>
        <p:xfrm>
          <a:off x="6548438" y="4495800"/>
          <a:ext cx="2271712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0" name="Artwork" r:id="rId3" imgW="3933333" imgH="3828571" progId="Adobe.Illustrator.7">
                  <p:embed/>
                </p:oleObj>
              </mc:Choice>
              <mc:Fallback>
                <p:oleObj name="Artwork" r:id="rId3" imgW="3933333" imgH="3828571" progId="Adobe.Illustrator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438" y="4495800"/>
                        <a:ext cx="2271712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B6393-4A34-4036-BCAD-401A57E123AD}" type="slidenum">
              <a:rPr lang="fr-CA"/>
              <a:pPr>
                <a:defRPr/>
              </a:pPr>
              <a:t>86</a:t>
            </a:fld>
            <a:endParaRPr lang="fr-CA"/>
          </a:p>
        </p:txBody>
      </p:sp>
      <p:sp>
        <p:nvSpPr>
          <p:cNvPr id="90116" name="Text Box 2"/>
          <p:cNvSpPr txBox="1">
            <a:spLocks noChangeArrowheads="1"/>
          </p:cNvSpPr>
          <p:nvPr/>
        </p:nvSpPr>
        <p:spPr bwMode="auto">
          <a:xfrm>
            <a:off x="304800" y="1371600"/>
            <a:ext cx="8382000" cy="502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private </a:t>
            </a:r>
            <a:r>
              <a:rPr kumimoji="0" lang="en-US" altLang="en-US" sz="2400" b="0">
                <a:solidFill>
                  <a:srgbClr val="800000"/>
                </a:solidFill>
                <a:latin typeface="Helvetica" pitchFamily="34" charset="0"/>
              </a:rPr>
              <a:t>test</a:t>
            </a: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(int i) {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		if ( (state[(i + 4) % 5] != EATING) &amp;&amp; 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		(state[i] == HUNGRY) &amp;&amp;  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		(state[(i + 1) % 5] != EATING) ) {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			state[i] = EATING;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			self[i].signal;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		}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	}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32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Un philosophe mange</a:t>
            </a:r>
          </a:p>
        </p:txBody>
      </p:sp>
      <p:sp>
        <p:nvSpPr>
          <p:cNvPr id="90118" name="Text Box 4"/>
          <p:cNvSpPr txBox="1">
            <a:spLocks noChangeArrowheads="1"/>
          </p:cNvSpPr>
          <p:nvPr/>
        </p:nvSpPr>
        <p:spPr bwMode="auto">
          <a:xfrm>
            <a:off x="2667000" y="4800600"/>
            <a:ext cx="6096000" cy="19335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rgbClr val="800000"/>
                </a:solidFill>
                <a:latin typeface="Times New Roman" charset="0"/>
              </a:rPr>
              <a:t>Un philosophe mange si ses voisins ne mangent pas et s’il a faim.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rgbClr val="800000"/>
                </a:solidFill>
                <a:latin typeface="Times New Roman" charset="0"/>
              </a:rPr>
              <a:t>Une fois mangé, il signale de façon qu’un autre pickup soit possible, si pickup s’était arrêté sur wait</a:t>
            </a:r>
            <a:endParaRPr kumimoji="0" lang="fr-CA" altLang="en-US" sz="2000" b="0">
              <a:solidFill>
                <a:schemeClr val="tx1"/>
              </a:solidFill>
              <a:latin typeface="Times New Roman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rgbClr val="800000"/>
                </a:solidFill>
                <a:latin typeface="Times New Roman" charset="0"/>
              </a:rPr>
              <a:t>Il peut aussi sortir sans avoir mangé si le test est faux</a:t>
            </a:r>
          </a:p>
        </p:txBody>
      </p:sp>
      <p:graphicFrame>
        <p:nvGraphicFramePr>
          <p:cNvPr id="90119" name="Object 5"/>
          <p:cNvGraphicFramePr>
            <a:graphicFrameLocks noChangeAspect="1"/>
          </p:cNvGraphicFramePr>
          <p:nvPr/>
        </p:nvGraphicFramePr>
        <p:xfrm>
          <a:off x="7091363" y="0"/>
          <a:ext cx="205263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5" name="Artwork" r:id="rId3" imgW="3933333" imgH="3828571" progId="Adobe.Illustrator.7">
                  <p:embed/>
                </p:oleObj>
              </mc:Choice>
              <mc:Fallback>
                <p:oleObj name="Artwork" r:id="rId3" imgW="3933333" imgH="3828571" progId="Adobe.Illustrator.7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1363" y="0"/>
                        <a:ext cx="2052637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13DF37-EDFC-45FF-A305-870CEAAF462F}" type="slidenum">
              <a:rPr lang="fr-CA"/>
              <a:pPr>
                <a:defRPr/>
              </a:pPr>
              <a:t>87</a:t>
            </a:fld>
            <a:endParaRPr lang="fr-CA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Chercher de prendre les baguettes</a:t>
            </a:r>
          </a:p>
        </p:txBody>
      </p:sp>
      <p:sp>
        <p:nvSpPr>
          <p:cNvPr id="91141" name="Text Box 3"/>
          <p:cNvSpPr txBox="1">
            <a:spLocks noChangeArrowheads="1"/>
          </p:cNvSpPr>
          <p:nvPr/>
        </p:nvSpPr>
        <p:spPr bwMode="auto">
          <a:xfrm>
            <a:off x="990600" y="1704975"/>
            <a:ext cx="73152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1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public entry </a:t>
            </a:r>
            <a:r>
              <a:rPr kumimoji="0" lang="en-US" altLang="en-US" sz="3200" b="0">
                <a:solidFill>
                  <a:srgbClr val="800000"/>
                </a:solidFill>
                <a:latin typeface="Helvetica" pitchFamily="34" charset="0"/>
              </a:rPr>
              <a:t>pickUp</a:t>
            </a: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(int i) {</a:t>
            </a:r>
          </a:p>
          <a:p>
            <a:pPr>
              <a:spcBef>
                <a:spcPct val="1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		state[i] = HUNGRY;</a:t>
            </a:r>
          </a:p>
          <a:p>
            <a:pPr>
              <a:spcBef>
                <a:spcPct val="1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		test(i);  </a:t>
            </a:r>
          </a:p>
          <a:p>
            <a:pPr>
              <a:spcBef>
                <a:spcPct val="1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		if (state[i] != EATING)</a:t>
            </a:r>
          </a:p>
          <a:p>
            <a:pPr>
              <a:spcBef>
                <a:spcPct val="1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			self[i].wait;</a:t>
            </a:r>
          </a:p>
          <a:p>
            <a:pPr>
              <a:spcBef>
                <a:spcPct val="1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}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40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1142" name="Text Box 4"/>
          <p:cNvSpPr txBox="1">
            <a:spLocks noChangeArrowheads="1"/>
          </p:cNvSpPr>
          <p:nvPr/>
        </p:nvSpPr>
        <p:spPr bwMode="auto">
          <a:xfrm>
            <a:off x="2133600" y="5410200"/>
            <a:ext cx="6553200" cy="1200150"/>
          </a:xfrm>
          <a:prstGeom prst="rect">
            <a:avLst/>
          </a:prstGeom>
          <a:noFill/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rgbClr val="800000"/>
                </a:solidFill>
                <a:latin typeface="Times New Roman" charset="0"/>
              </a:rPr>
              <a:t>Phil. cherche à manger en testant, s’il sort de test qu’il n’est  pas mangeant il attend – un autre pickup n’est pas possible avant un </a:t>
            </a:r>
            <a:r>
              <a:rPr kumimoji="0" lang="fr-CA" altLang="en-US" sz="2400" b="0">
                <a:solidFill>
                  <a:schemeClr val="tx1"/>
                </a:solidFill>
                <a:latin typeface="Times New Roman" charset="0"/>
              </a:rPr>
              <a:t>self[i] signal</a:t>
            </a:r>
          </a:p>
        </p:txBody>
      </p:sp>
      <p:sp>
        <p:nvSpPr>
          <p:cNvPr id="91143" name="Line 5"/>
          <p:cNvSpPr>
            <a:spLocks noChangeShapeType="1"/>
          </p:cNvSpPr>
          <p:nvPr/>
        </p:nvSpPr>
        <p:spPr bwMode="auto">
          <a:xfrm flipH="1" flipV="1">
            <a:off x="3733800" y="3200400"/>
            <a:ext cx="2209800" cy="2362200"/>
          </a:xfrm>
          <a:prstGeom prst="line">
            <a:avLst/>
          </a:prstGeom>
          <a:noFill/>
          <a:ln w="38100">
            <a:solidFill>
              <a:srgbClr val="800000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1144" name="Line 6"/>
          <p:cNvSpPr>
            <a:spLocks noChangeShapeType="1"/>
          </p:cNvSpPr>
          <p:nvPr/>
        </p:nvSpPr>
        <p:spPr bwMode="auto">
          <a:xfrm flipH="1" flipV="1">
            <a:off x="5410200" y="4343400"/>
            <a:ext cx="381000" cy="1524000"/>
          </a:xfrm>
          <a:prstGeom prst="line">
            <a:avLst/>
          </a:prstGeom>
          <a:noFill/>
          <a:ln w="38100">
            <a:solidFill>
              <a:srgbClr val="800000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91145" name="Object 7"/>
          <p:cNvGraphicFramePr>
            <a:graphicFrameLocks noChangeAspect="1"/>
          </p:cNvGraphicFramePr>
          <p:nvPr/>
        </p:nvGraphicFramePr>
        <p:xfrm>
          <a:off x="7091363" y="0"/>
          <a:ext cx="205263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1" name="Artwork" r:id="rId3" imgW="3933333" imgH="3828571" progId="Adobe.Illustrator.7">
                  <p:embed/>
                </p:oleObj>
              </mc:Choice>
              <mc:Fallback>
                <p:oleObj name="Artwork" r:id="rId3" imgW="3933333" imgH="3828571" progId="Adobe.Illustrator.7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1363" y="0"/>
                        <a:ext cx="2052637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255F9-8419-4541-8071-FBE6841D76AD}" type="slidenum">
              <a:rPr lang="fr-CA"/>
              <a:pPr>
                <a:defRPr/>
              </a:pPr>
              <a:t>88</a:t>
            </a:fld>
            <a:endParaRPr lang="fr-CA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Déposer les baguettes</a:t>
            </a:r>
          </a:p>
        </p:txBody>
      </p:sp>
      <p:sp>
        <p:nvSpPr>
          <p:cNvPr id="92165" name="Text Box 3"/>
          <p:cNvSpPr txBox="1">
            <a:spLocks noChangeArrowheads="1"/>
          </p:cNvSpPr>
          <p:nvPr/>
        </p:nvSpPr>
        <p:spPr bwMode="auto">
          <a:xfrm>
            <a:off x="1219200" y="1524000"/>
            <a:ext cx="73152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public entry </a:t>
            </a:r>
            <a:r>
              <a:rPr kumimoji="0" lang="en-US" altLang="en-US" sz="3200" b="0">
                <a:solidFill>
                  <a:srgbClr val="800000"/>
                </a:solidFill>
                <a:latin typeface="Helvetica" pitchFamily="34" charset="0"/>
              </a:rPr>
              <a:t>putDown</a:t>
            </a: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(int i) {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		state[i] = THINKING;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			</a:t>
            </a:r>
            <a:r>
              <a:rPr kumimoji="0" lang="en-US" altLang="en-US" sz="2400" b="0">
                <a:solidFill>
                  <a:schemeClr val="tx1"/>
                </a:solidFill>
                <a:latin typeface="Helvetica" pitchFamily="34" charset="0"/>
              </a:rPr>
              <a:t>// tester les deux voisins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		test((i + 4) % 5);  </a:t>
            </a:r>
            <a:endParaRPr kumimoji="0" lang="en-US" altLang="en-US" sz="2400" b="0">
              <a:solidFill>
                <a:schemeClr val="tx1"/>
              </a:solidFill>
              <a:latin typeface="Helvetica" pitchFamily="34" charset="0"/>
            </a:endParaRP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		test((i + 1) % 5);</a:t>
            </a:r>
          </a:p>
          <a:p>
            <a:pPr>
              <a:spcBef>
                <a:spcPct val="50000"/>
              </a:spcBef>
              <a:buClrTx/>
              <a:buSzPct val="140000"/>
              <a:buFontTx/>
              <a:buNone/>
            </a:pPr>
            <a:r>
              <a:rPr kumimoji="0" lang="en-US" altLang="en-US" sz="3200" b="0">
                <a:solidFill>
                  <a:schemeClr val="tx1"/>
                </a:solidFill>
                <a:latin typeface="Helvetica" pitchFamily="34" charset="0"/>
              </a:rPr>
              <a:t>}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40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2166" name="Text Box 4"/>
          <p:cNvSpPr txBox="1">
            <a:spLocks noChangeArrowheads="1"/>
          </p:cNvSpPr>
          <p:nvPr/>
        </p:nvSpPr>
        <p:spPr bwMode="auto">
          <a:xfrm>
            <a:off x="2438400" y="5334000"/>
            <a:ext cx="6172200" cy="1200150"/>
          </a:xfrm>
          <a:prstGeom prst="rect">
            <a:avLst/>
          </a:prstGeom>
          <a:noFill/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rgbClr val="800000"/>
                </a:solidFill>
                <a:latin typeface="Times New Roman" charset="0"/>
              </a:rPr>
              <a:t>Une fois fini de manger, un philosophe se préoccupe de faire manger ses voisins en les testant</a:t>
            </a:r>
          </a:p>
        </p:txBody>
      </p:sp>
      <p:graphicFrame>
        <p:nvGraphicFramePr>
          <p:cNvPr id="92167" name="Object 5"/>
          <p:cNvGraphicFramePr>
            <a:graphicFrameLocks noChangeAspect="1"/>
          </p:cNvGraphicFramePr>
          <p:nvPr/>
        </p:nvGraphicFramePr>
        <p:xfrm>
          <a:off x="7091363" y="0"/>
          <a:ext cx="205263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3" name="Artwork" r:id="rId3" imgW="3933333" imgH="3828571" progId="Adobe.Illustrator.7">
                  <p:embed/>
                </p:oleObj>
              </mc:Choice>
              <mc:Fallback>
                <p:oleObj name="Artwork" r:id="rId3" imgW="3933333" imgH="3828571" progId="Adobe.Illustrator.7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1363" y="0"/>
                        <a:ext cx="2052637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E29B5-5D7A-4D82-95D6-AA1AB5C718C3}" type="slidenum">
              <a:rPr lang="fr-CA"/>
              <a:pPr>
                <a:defRPr/>
              </a:pPr>
              <a:t>89</a:t>
            </a:fld>
            <a:endParaRPr lang="fr-CA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Relation entre moniteurs et autre mécanismes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r>
              <a:rPr lang="fr-CA" altLang="en-US" smtClean="0"/>
              <a:t>Les moniteurs sont implantés utilisant les sémaphores ou les autres mécanismes déjà vus</a:t>
            </a:r>
          </a:p>
          <a:p>
            <a:endParaRPr lang="fr-CA" altLang="en-US" smtClean="0"/>
          </a:p>
          <a:p>
            <a:r>
              <a:rPr lang="fr-CA" altLang="en-US" smtClean="0"/>
              <a:t>Il est aussi possible d`implanter les sémaphores en utilisant les moniteurs!</a:t>
            </a:r>
          </a:p>
          <a:p>
            <a:pPr lvl="1"/>
            <a:r>
              <a:rPr lang="fr-CA" altLang="en-US" smtClean="0"/>
              <a:t>Voir le texte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2D302-3C1A-49E9-9D91-9B6B887F063E}" type="slidenum">
              <a:rPr lang="fr-CA"/>
              <a:pPr>
                <a:defRPr/>
              </a:pPr>
              <a:t>9</a:t>
            </a:fld>
            <a:endParaRPr lang="fr-CA"/>
          </a:p>
        </p:txBody>
      </p:sp>
      <p:sp>
        <p:nvSpPr>
          <p:cNvPr id="901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741362"/>
          </a:xfrm>
        </p:spPr>
        <p:txBody>
          <a:bodyPr/>
          <a:lstStyle/>
          <a:p>
            <a:pPr>
              <a:defRPr/>
            </a:pPr>
            <a:r>
              <a:rPr lang="fr-CA" smtClean="0"/>
              <a:t>Le problème de la section critique</a:t>
            </a:r>
          </a:p>
        </p:txBody>
      </p:sp>
      <p:sp>
        <p:nvSpPr>
          <p:cNvPr id="1126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28700" y="1295400"/>
            <a:ext cx="78867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Lorsqu’un thread manipule une donnée (ou ressource) partagée, nous disons qu’il se trouve dans une</a:t>
            </a:r>
            <a:r>
              <a:rPr lang="fr-CA" altLang="en-US" sz="2000" smtClean="0">
                <a:solidFill>
                  <a:schemeClr val="hlink"/>
                </a:solidFill>
              </a:rPr>
              <a:t> section critique</a:t>
            </a:r>
            <a:r>
              <a:rPr lang="fr-CA" altLang="en-US" sz="2000" smtClean="0"/>
              <a:t> (SC) (associée à cette donnée) 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Le problème de la section critique est de trouver un algorithme d`</a:t>
            </a:r>
            <a:r>
              <a:rPr lang="fr-CA" altLang="en-US" sz="2000" i="1" smtClean="0">
                <a:solidFill>
                  <a:schemeClr val="hlink"/>
                </a:solidFill>
              </a:rPr>
              <a:t>exclusion mutuelle</a:t>
            </a:r>
            <a:r>
              <a:rPr lang="fr-CA" altLang="en-US" sz="2000" smtClean="0"/>
              <a:t> de threads dans l`exécution de leur SCs afin que </a:t>
            </a:r>
            <a:r>
              <a:rPr lang="fr-CA" altLang="en-US" sz="2000" smtClean="0">
                <a:solidFill>
                  <a:schemeClr val="hlink"/>
                </a:solidFill>
              </a:rPr>
              <a:t>le résultat de leurs actions </a:t>
            </a:r>
            <a:r>
              <a:rPr lang="fr-CA" altLang="en-US" sz="2000" i="1" smtClean="0">
                <a:solidFill>
                  <a:schemeClr val="hlink"/>
                </a:solidFill>
              </a:rPr>
              <a:t>ne dépendent pas</a:t>
            </a:r>
            <a:r>
              <a:rPr lang="fr-CA" altLang="en-US" sz="2000" smtClean="0">
                <a:solidFill>
                  <a:schemeClr val="hlink"/>
                </a:solidFill>
              </a:rPr>
              <a:t> de </a:t>
            </a:r>
            <a:r>
              <a:rPr lang="fr-CA" altLang="en-US" sz="2000" i="1" smtClean="0">
                <a:solidFill>
                  <a:schemeClr val="hlink"/>
                </a:solidFill>
              </a:rPr>
              <a:t>l’ordre  d’entrelacement</a:t>
            </a:r>
            <a:r>
              <a:rPr lang="fr-CA" altLang="en-US" sz="2000" smtClean="0"/>
              <a:t> de leur exécution (avec un ou plusieurs processeurs)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L’exécution des sections critiques doit être </a:t>
            </a:r>
            <a:r>
              <a:rPr lang="fr-CA" altLang="en-US" sz="2000" smtClean="0">
                <a:solidFill>
                  <a:schemeClr val="hlink"/>
                </a:solidFill>
              </a:rPr>
              <a:t>mutuellement exclusive: </a:t>
            </a:r>
            <a:r>
              <a:rPr lang="fr-CA" altLang="en-US" sz="2000" smtClean="0"/>
              <a:t>à tout instant, </a:t>
            </a:r>
            <a:r>
              <a:rPr lang="fr-CA" altLang="en-US" sz="2000" smtClean="0">
                <a:solidFill>
                  <a:srgbClr val="800000"/>
                </a:solidFill>
              </a:rPr>
              <a:t>un</a:t>
            </a:r>
            <a:r>
              <a:rPr lang="fr-CA" altLang="en-US" sz="2000" smtClean="0"/>
              <a:t> </a:t>
            </a:r>
            <a:r>
              <a:rPr lang="fr-CA" altLang="en-US" sz="2000" smtClean="0">
                <a:solidFill>
                  <a:srgbClr val="800000"/>
                </a:solidFill>
              </a:rPr>
              <a:t>seul</a:t>
            </a:r>
            <a:r>
              <a:rPr lang="fr-CA" altLang="en-US" sz="2000" smtClean="0"/>
              <a:t> thread peut exécuter une SC pour une var donnée (même lorsqu’il y a plusieurs processeurs)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Ceci peut être obtenu en plaçant des </a:t>
            </a:r>
            <a:r>
              <a:rPr lang="fr-CA" altLang="en-US" sz="2000" smtClean="0">
                <a:solidFill>
                  <a:schemeClr val="hlink"/>
                </a:solidFill>
              </a:rPr>
              <a:t>instructions spéciales</a:t>
            </a:r>
            <a:r>
              <a:rPr lang="fr-CA" altLang="en-US" sz="2000" smtClean="0"/>
              <a:t> dans les sections d`entrée et sortie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Pour simplifier, dorénavant nous faisons l’hypothèse qu’il n’y a q’une seule SC dans un programme. </a:t>
            </a:r>
          </a:p>
        </p:txBody>
      </p:sp>
      <p:pic>
        <p:nvPicPr>
          <p:cNvPr id="11270" name="Picture 1028" descr="bd0730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-228600"/>
            <a:ext cx="182245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F2A25-B5D3-437F-A257-42B22B72BF53}" type="slidenum">
              <a:rPr lang="fr-CA"/>
              <a:pPr>
                <a:defRPr/>
              </a:pPr>
              <a:t>90</a:t>
            </a:fld>
            <a:endParaRPr lang="fr-CA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 problème de la SC en pratique...</a:t>
            </a:r>
          </a:p>
        </p:txBody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Les systèmes réels rendent disponibles plusieurs mécanismes qui peuvent être utilisés pour obtenir la solution la plus efficace dans différentes situations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391F2-5256-4D95-8D02-7C81611F2C5F}" type="slidenum">
              <a:rPr lang="fr-CA"/>
              <a:pPr>
                <a:defRPr/>
              </a:pPr>
              <a:t>91</a:t>
            </a:fld>
            <a:endParaRPr lang="fr-CA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Concepts importants du Chapitre 6 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Sections critiques: pourquoi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Difficulté du problème de la synch sur SC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Bonnes et mauvaises solutions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Accès atomique à la mémoire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Solutions logiciel `pures`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Solution matériel: test-and-set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Solutions par appels du système: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Sémaphores, moniteurs, fonctionnement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Problèmes typiques: tampon borné, lecteurs-écrivains, philosophes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p07-1">
  <a:themeElements>
    <a:clrScheme name="chap07-1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chap07-1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hap07-1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07-1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07-1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I:\public_html\csi3710\2001\chap07-1.ppt</Template>
  <TotalTime>4629</TotalTime>
  <Words>5989</Words>
  <Application>Microsoft Office PowerPoint</Application>
  <PresentationFormat>On-screen Show (4:3)</PresentationFormat>
  <Paragraphs>1174</Paragraphs>
  <Slides>91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3" baseType="lpstr">
      <vt:lpstr>chap07-1</vt:lpstr>
      <vt:lpstr>Artwork</vt:lpstr>
      <vt:lpstr>Module 5 - Synchronisation de Processus  (ou threads, ou fils ou tâches)</vt:lpstr>
      <vt:lpstr>Problèmes avec concurrence = parallélisme</vt:lpstr>
      <vt:lpstr>Un exemple</vt:lpstr>
      <vt:lpstr>Vue globale d’une exécution possible</vt:lpstr>
      <vt:lpstr>Deux opérations en parallèle sur une var a partagée    (b est privé à chaque processus)</vt:lpstr>
      <vt:lpstr>3ème exemple</vt:lpstr>
      <vt:lpstr>Autres exemples</vt:lpstr>
      <vt:lpstr>Section Critique</vt:lpstr>
      <vt:lpstr>Le problème de la section critique</vt:lpstr>
      <vt:lpstr>Structure du programme</vt:lpstr>
      <vt:lpstr>Application</vt:lpstr>
      <vt:lpstr>Critères nécessaires pour solutions valides </vt:lpstr>
      <vt:lpstr>Types de solutions</vt:lpstr>
      <vt:lpstr>Solutions par logiciel (pas pratiques, mais intéressantes pour comprendre le pb)</vt:lpstr>
      <vt:lpstr>Algorithme 1: threads se donnent mutuellement le tour</vt:lpstr>
      <vt:lpstr>PowerPoint Presentation</vt:lpstr>
      <vt:lpstr>Algorithme 2 ou l’excès de courtoisie...</vt:lpstr>
      <vt:lpstr>PowerPoint Presentation</vt:lpstr>
      <vt:lpstr>Algorithme 3 (dit de Peterson): bon!   combine les deux idées: flag[i]=intention d’entrer; turn=à qui le tour</vt:lpstr>
      <vt:lpstr>Entrer ou attendre?</vt:lpstr>
      <vt:lpstr>PowerPoint Presentation</vt:lpstr>
      <vt:lpstr>Scénario pour le changement de contrôle</vt:lpstr>
      <vt:lpstr>Autre scénario de changem. de contrôle</vt:lpstr>
      <vt:lpstr>Mais avec un petit décalage, c’est encore T0!</vt:lpstr>
      <vt:lpstr>Donc cet algo. n’oblige pas une tâche d’attendre pour d’autres qui pourraient ne pas avoir besoin de la SC</vt:lpstr>
      <vt:lpstr>Algorithme 3: preuve de validité  </vt:lpstr>
      <vt:lpstr>Algorithme 3: preuve de validité (cont.)</vt:lpstr>
      <vt:lpstr>A propos de l’échec des threads</vt:lpstr>
      <vt:lpstr>Extension à &gt;2 threads </vt:lpstr>
      <vt:lpstr>Une leçon à retenir…</vt:lpstr>
      <vt:lpstr>Critique des solutions par logiciel</vt:lpstr>
      <vt:lpstr>Solutions matérielles: désactivation des interruptions</vt:lpstr>
      <vt:lpstr>Solutions matérielles: instructions machine spécialisées</vt:lpstr>
      <vt:lpstr>L’instruction test-and-set </vt:lpstr>
      <vt:lpstr>L’instruction test-and-set (cont.)</vt:lpstr>
      <vt:lpstr>Instruction ‘Échange’</vt:lpstr>
      <vt:lpstr>Utilisation de xchg pour exclusion mutuelle (Stallings)</vt:lpstr>
      <vt:lpstr>Solutions basées sur des instructions fournies par le SE (appels du système)</vt:lpstr>
      <vt:lpstr>Sémaphores</vt:lpstr>
      <vt:lpstr>Spinlocks d’Unix: Sémaphores occupés à attendre  (busy waiting) </vt:lpstr>
      <vt:lpstr>PowerPoint Presentation</vt:lpstr>
      <vt:lpstr>Atomicité et interruptibilité</vt:lpstr>
      <vt:lpstr>Utilisation des sémaphores pour sections critiques </vt:lpstr>
      <vt:lpstr>PowerPoint Presentation</vt:lpstr>
      <vt:lpstr>Utilisation des sémaphores pour synchronisation de threads</vt:lpstr>
      <vt:lpstr>Interblocage et famine avec les sémaphores</vt:lpstr>
      <vt:lpstr>Sémaphores: observations</vt:lpstr>
      <vt:lpstr>Comment éviter l’attente occupée et le choix aléatoire dans les sémaphores</vt:lpstr>
      <vt:lpstr>Sémaphores sans attente occupée</vt:lpstr>
      <vt:lpstr>PowerPoint Presentation</vt:lpstr>
      <vt:lpstr>Wait et signal contiennent elles mêmes des SC!</vt:lpstr>
      <vt:lpstr>Problèmes classiques de synchronisation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Concepts importants de cette partie du Chap 6</vt:lpstr>
      <vt:lpstr>Quelques exemples</vt:lpstr>
      <vt:lpstr>PowerPoint Presentation</vt:lpstr>
      <vt:lpstr>Sémaphores: rappel. </vt:lpstr>
      <vt:lpstr>Problème des lecteurs - rédacteurs</vt:lpstr>
      <vt:lpstr>Une solution (n’exclut pas la famine)</vt:lpstr>
      <vt:lpstr>Les données et les rédacteurs</vt:lpstr>
      <vt:lpstr>Les lecteurs</vt:lpstr>
      <vt:lpstr>Observations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Structure générale du moniteur (style Java)</vt:lpstr>
      <vt:lpstr>Moniteur: Vue schématique simplifiée style Java</vt:lpstr>
      <vt:lpstr>PowerPoint Presentation</vt:lpstr>
      <vt:lpstr>Moniteur avec variables conditionnelles</vt:lpstr>
      <vt:lpstr>Blocage dans les moniteurs</vt:lpstr>
      <vt:lpstr>PowerPoint Presentation</vt:lpstr>
      <vt:lpstr>Philosophes mangeant structures de données</vt:lpstr>
      <vt:lpstr>Chaque philosophe exécute à jamais:</vt:lpstr>
      <vt:lpstr>Un philosophe mange</vt:lpstr>
      <vt:lpstr>Chercher de prendre les baguettes</vt:lpstr>
      <vt:lpstr>Déposer les baguettes</vt:lpstr>
      <vt:lpstr>Relation entre moniteurs et autre mécanismes</vt:lpstr>
      <vt:lpstr>Le problème de la SC en pratique...</vt:lpstr>
      <vt:lpstr>Concepts importants du Chapitre 6 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Synchronisation de Processus</dc:title>
  <dc:creator>Luigi Logrippo</dc:creator>
  <cp:lastModifiedBy>malek.f</cp:lastModifiedBy>
  <cp:revision>207</cp:revision>
  <dcterms:created xsi:type="dcterms:W3CDTF">2001-01-31T16:47:26Z</dcterms:created>
  <dcterms:modified xsi:type="dcterms:W3CDTF">2016-02-23T20:52:42Z</dcterms:modified>
</cp:coreProperties>
</file>