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256" r:id="rId2"/>
    <p:sldId id="257" r:id="rId3"/>
    <p:sldId id="316" r:id="rId4"/>
    <p:sldId id="317" r:id="rId5"/>
    <p:sldId id="258" r:id="rId6"/>
    <p:sldId id="261" r:id="rId7"/>
    <p:sldId id="262" r:id="rId8"/>
    <p:sldId id="263" r:id="rId9"/>
    <p:sldId id="322" r:id="rId10"/>
    <p:sldId id="264" r:id="rId11"/>
    <p:sldId id="265" r:id="rId12"/>
    <p:sldId id="324" r:id="rId13"/>
    <p:sldId id="267" r:id="rId14"/>
    <p:sldId id="266" r:id="rId15"/>
    <p:sldId id="319" r:id="rId16"/>
    <p:sldId id="269" r:id="rId17"/>
    <p:sldId id="320" r:id="rId18"/>
    <p:sldId id="270" r:id="rId19"/>
    <p:sldId id="271" r:id="rId20"/>
    <p:sldId id="321" r:id="rId21"/>
    <p:sldId id="272" r:id="rId22"/>
    <p:sldId id="273" r:id="rId23"/>
    <p:sldId id="275" r:id="rId24"/>
    <p:sldId id="276" r:id="rId25"/>
    <p:sldId id="280" r:id="rId26"/>
    <p:sldId id="325" r:id="rId27"/>
    <p:sldId id="326" r:id="rId28"/>
    <p:sldId id="283" r:id="rId29"/>
    <p:sldId id="284" r:id="rId30"/>
    <p:sldId id="285" r:id="rId31"/>
    <p:sldId id="286" r:id="rId32"/>
    <p:sldId id="311" r:id="rId33"/>
    <p:sldId id="330" r:id="rId34"/>
    <p:sldId id="292" r:id="rId35"/>
    <p:sldId id="293" r:id="rId36"/>
    <p:sldId id="294" r:id="rId37"/>
    <p:sldId id="295" r:id="rId38"/>
    <p:sldId id="296" r:id="rId39"/>
    <p:sldId id="298" r:id="rId40"/>
    <p:sldId id="323" r:id="rId41"/>
    <p:sldId id="328" r:id="rId42"/>
    <p:sldId id="329" r:id="rId43"/>
    <p:sldId id="297" r:id="rId44"/>
    <p:sldId id="314" r:id="rId45"/>
    <p:sldId id="304" r:id="rId46"/>
    <p:sldId id="305" r:id="rId47"/>
    <p:sldId id="306" r:id="rId48"/>
    <p:sldId id="307" r:id="rId49"/>
    <p:sldId id="308" r:id="rId50"/>
    <p:sldId id="310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  <a:srgbClr val="006666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36"/>
    </p:cViewPr>
  </p:sorterViewPr>
  <p:notesViewPr>
    <p:cSldViewPr>
      <p:cViewPr varScale="1">
        <p:scale>
          <a:sx n="50" d="100"/>
          <a:sy n="50" d="100"/>
        </p:scale>
        <p:origin x="-19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275401-1ACB-43BC-8092-9AAC8320C9B6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399742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noProof="0" smtClean="0"/>
              <a:t>Click to edit Master text styles</a:t>
            </a:r>
          </a:p>
          <a:p>
            <a:pPr lvl="1"/>
            <a:r>
              <a:rPr lang="fr-CA" altLang="en-US" noProof="0" smtClean="0"/>
              <a:t>Second level</a:t>
            </a:r>
          </a:p>
          <a:p>
            <a:pPr lvl="2"/>
            <a:r>
              <a:rPr lang="fr-CA" altLang="en-US" noProof="0" smtClean="0"/>
              <a:t>Third level</a:t>
            </a:r>
          </a:p>
          <a:p>
            <a:pPr lvl="3"/>
            <a:r>
              <a:rPr lang="fr-CA" altLang="en-US" noProof="0" smtClean="0"/>
              <a:t>Fourth level</a:t>
            </a:r>
          </a:p>
          <a:p>
            <a:pPr lvl="4"/>
            <a:r>
              <a:rPr lang="fr-CA" alt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89BFE9-C774-4C71-955D-9331F5AF023C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677100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A49ABB-3889-451D-BFD7-6FD4D91E2671}" type="slidenum">
              <a:rPr lang="fr-CA" altLang="en-US" sz="1200" smtClean="0"/>
              <a:pPr/>
              <a:t>1</a:t>
            </a:fld>
            <a:endParaRPr lang="fr-CA" altLang="en-US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87D0DF-C89F-4A12-8C57-2BEC17AA2AA3}" type="slidenum">
              <a:rPr lang="fr-CA" altLang="en-US" sz="1200" smtClean="0"/>
              <a:pPr/>
              <a:t>2</a:t>
            </a:fld>
            <a:endParaRPr lang="fr-CA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0277A9A-2726-45A2-A275-4A330BA3C023}" type="slidenum">
              <a:rPr lang="fr-CA" altLang="en-US" sz="1200" smtClean="0"/>
              <a:pPr/>
              <a:t>12</a:t>
            </a:fld>
            <a:endParaRPr lang="fr-CA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5DF54F7-9771-4B19-AB0C-1DFF9D8E7817}" type="slidenum">
              <a:rPr lang="fr-CA" altLang="en-US" sz="1200" smtClean="0"/>
              <a:pPr/>
              <a:t>13</a:t>
            </a:fld>
            <a:endParaRPr lang="fr-CA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C8DE7B-5CC2-4796-BED1-4F965CC97C75}" type="slidenum">
              <a:rPr lang="fr-CA" altLang="en-US" sz="1200" smtClean="0"/>
              <a:pPr/>
              <a:t>14</a:t>
            </a:fld>
            <a:endParaRPr lang="fr-CA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7997C2-676B-4BDD-8B4C-37B168E717F4}" type="slidenum">
              <a:rPr lang="fr-CA" altLang="en-US" sz="1200" smtClean="0"/>
              <a:pPr/>
              <a:t>15</a:t>
            </a:fld>
            <a:endParaRPr lang="fr-CA" altLang="en-US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CA" altLang="en-US" smtClean="0"/>
              <a:t>Temps d&lt;attente: 0+21+27 = 48/3 = 16</a:t>
            </a: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B257D67-ECDB-402C-916F-9FBBDC090FB0}" type="slidenum">
              <a:rPr lang="fr-CA" altLang="en-US" sz="1200" smtClean="0"/>
              <a:pPr/>
              <a:t>16</a:t>
            </a:fld>
            <a:endParaRPr lang="fr-CA" alt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1C315C7-01BB-4184-84EB-E4312AAC1720}" type="slidenum">
              <a:rPr lang="fr-CA" altLang="en-US" sz="1200" smtClean="0"/>
              <a:pPr/>
              <a:t>17</a:t>
            </a:fld>
            <a:endParaRPr lang="fr-CA" alt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CA" altLang="en-US" smtClean="0"/>
              <a:t>P2           </a:t>
            </a:r>
            <a:r>
              <a:rPr lang="en-CA" altLang="en-US" smtClean="0"/>
              <a:t>|  P1                                              |  P3     |</a:t>
            </a:r>
            <a:endParaRPr lang="fr-CA" altLang="en-US" smtClean="0"/>
          </a:p>
          <a:p>
            <a:r>
              <a:rPr lang="fr-CA" altLang="en-US" smtClean="0"/>
              <a:t>0          2,3     5	                    27        30	</a:t>
            </a:r>
          </a:p>
          <a:p>
            <a:endParaRPr lang="fr-CA" altLang="en-US" smtClean="0"/>
          </a:p>
          <a:p>
            <a:r>
              <a:rPr lang="fr-CA" altLang="en-US" smtClean="0"/>
              <a:t>% - 100%</a:t>
            </a:r>
          </a:p>
          <a:p>
            <a:r>
              <a:rPr lang="en-US" altLang="en-US" smtClean="0"/>
              <a:t>D</a:t>
            </a:r>
            <a:r>
              <a:rPr lang="fr-CA" altLang="en-US" smtClean="0"/>
              <a:t>ébit – 3/30 = 0.1</a:t>
            </a:r>
          </a:p>
          <a:p>
            <a:r>
              <a:rPr lang="fr-CA" altLang="en-US" smtClean="0"/>
              <a:t>Temps de rotation: 3 + 29+25 = 57/3 = 19</a:t>
            </a:r>
          </a:p>
          <a:p>
            <a:r>
              <a:rPr lang="fr-CA" altLang="en-US" smtClean="0"/>
              <a:t>Temps de réponse: 0+1+22/3 = 7.67</a:t>
            </a:r>
          </a:p>
          <a:p>
            <a:r>
              <a:rPr lang="fr-CA" altLang="en-US" smtClean="0"/>
              <a:t>         </a:t>
            </a: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1FAC8B4-A000-4E37-9CD2-B5A96DC1C540}" type="slidenum">
              <a:rPr lang="fr-CA" altLang="en-US" sz="1200" smtClean="0"/>
              <a:pPr/>
              <a:t>25</a:t>
            </a:fld>
            <a:endParaRPr lang="fr-CA" alt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 w="12700" cap="flat">
            <a:solidFill>
              <a:schemeClr val="tx1"/>
            </a:solidFill>
          </a:ln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30788" cy="4116388"/>
          </a:xfrm>
          <a:noFill/>
        </p:spPr>
        <p:txBody>
          <a:bodyPr lIns="90497" tIns="44454" rIns="90497" bIns="44454"/>
          <a:lstStyle/>
          <a:p>
            <a:endParaRPr lang="fr-C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" name="Arc 3"/>
          <p:cNvSpPr>
            <a:spLocks/>
          </p:cNvSpPr>
          <p:nvPr/>
        </p:nvSpPr>
        <p:spPr bwMode="auto">
          <a:xfrm>
            <a:off x="0" y="842963"/>
            <a:ext cx="1014413" cy="60182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381000"/>
            <a:ext cx="7847013" cy="1219200"/>
          </a:xfrm>
        </p:spPr>
        <p:txBody>
          <a:bodyPr anchor="b"/>
          <a:lstStyle>
            <a:lvl1pPr>
              <a:lnSpc>
                <a:spcPct val="80000"/>
              </a:lnSpc>
              <a:defRPr sz="3600"/>
            </a:lvl1pPr>
          </a:lstStyle>
          <a:p>
            <a:pPr lvl="0"/>
            <a:r>
              <a:rPr lang="fr-CA" altLang="en-US" noProof="0" smtClean="0"/>
              <a:t>Introduction aux SE</a:t>
            </a:r>
            <a:endParaRPr lang="en-US" altLang="en-US" noProof="0" smtClean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2057400"/>
            <a:ext cx="7848600" cy="3657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 sz="2400" b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defRPr>
            </a:lvl1pPr>
          </a:lstStyle>
          <a:p>
            <a:pPr lvl="0"/>
            <a:r>
              <a:rPr lang="fr-CA" altLang="en-US" noProof="0" smtClean="0"/>
              <a:t>Chapitre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43434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04200" y="6400800"/>
            <a:ext cx="939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36E4-B9B3-4A54-B62A-A574492D7C90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227639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0058F-EA6B-4F08-BC56-6592379136C2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6520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25438"/>
            <a:ext cx="2000250" cy="5735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325438"/>
            <a:ext cx="5848350" cy="5735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49D38-F82E-4A5E-8CC9-16921B207E48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78097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7886700" cy="23066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754438"/>
            <a:ext cx="7886700" cy="23066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DC3DF-A26C-45C9-9260-2923A487F6FE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867229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288" y="325438"/>
            <a:ext cx="7885112" cy="962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97DF-5032-4132-B04A-75C4CE902454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18405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599E-44AA-44B0-9404-40F2A7F5B6F3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21330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DA1A7-3E39-4FCC-B2FD-9C4D02908029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16736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295400"/>
            <a:ext cx="3867150" cy="4765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325F7-CE19-4DDC-B451-6EB16F2340F5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419887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C9796-7003-42BB-BBD6-BA3E6B33E7C9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22415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1C4E-8E22-49C4-B8BF-60E424C0685F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636599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B6748-A3F0-435D-96DD-D3DF76DFE5AD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40780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3ACF0-217D-4658-BAD4-E68A1619C2C6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422417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45946-5591-454B-B612-E8E5FD9BF607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82001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rc 2"/>
          <p:cNvSpPr>
            <a:spLocks/>
          </p:cNvSpPr>
          <p:nvPr/>
        </p:nvSpPr>
        <p:spPr bwMode="auto">
          <a:xfrm>
            <a:off x="0" y="842963"/>
            <a:ext cx="1025525" cy="60182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en-US" smtClean="0"/>
              <a:t>Click to edit Master text styles</a:t>
            </a:r>
          </a:p>
          <a:p>
            <a:pPr lvl="1"/>
            <a:r>
              <a:rPr lang="fr-CA" altLang="en-US" smtClean="0"/>
              <a:t>Second Level</a:t>
            </a:r>
          </a:p>
          <a:p>
            <a:pPr lvl="2"/>
            <a:r>
              <a:rPr lang="fr-CA" altLang="en-US" smtClean="0"/>
              <a:t>Third Level</a:t>
            </a:r>
          </a:p>
          <a:p>
            <a:pPr lvl="3"/>
            <a:r>
              <a:rPr lang="fr-CA" altLang="en-US" smtClean="0"/>
              <a:t>Fourth Level</a:t>
            </a:r>
          </a:p>
          <a:p>
            <a:pPr lvl="4"/>
            <a:r>
              <a:rPr lang="fr-CA" altLang="en-US" smtClean="0"/>
              <a:t>Fifth Level</a:t>
            </a:r>
            <a:endParaRPr lang="en-US" altLang="en-US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1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endParaRPr lang="fr-CA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00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CA" altLang="en-US"/>
              <a:t>Ch. 6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00800"/>
            <a:ext cx="64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  <a:latin typeface="+mn-lt"/>
              </a:defRPr>
            </a:lvl1pPr>
          </a:lstStyle>
          <a:p>
            <a:pPr>
              <a:defRPr/>
            </a:pPr>
            <a:fld id="{2D6CDCA8-7D32-4FEC-9E01-571B2EDA7268}" type="slidenum">
              <a:rPr lang="fr-CA" altLang="en-US"/>
              <a:pPr>
                <a:defRPr/>
              </a:pPr>
              <a:t>‹#›</a:t>
            </a:fld>
            <a:endParaRPr lang="fr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n"/>
        <a:defRPr kumimoji="1" sz="2800" b="1">
          <a:solidFill>
            <a:srgbClr val="0066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2600">
          <a:solidFill>
            <a:srgbClr val="0066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F"/>
        <a:defRPr kumimoji="1" sz="2400">
          <a:solidFill>
            <a:srgbClr val="0066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rgbClr val="0066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rgbClr val="0066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BF4922-2D1E-42F1-A019-2E041D3C7A40}" type="slidenum">
              <a:rPr lang="fr-CA" altLang="en-US"/>
              <a:pPr>
                <a:defRPr/>
              </a:pPr>
              <a:t>1</a:t>
            </a:fld>
            <a:endParaRPr lang="fr-CA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dirty="0" smtClean="0"/>
              <a:t>Module </a:t>
            </a:r>
            <a:r>
              <a:rPr lang="fr-CA" altLang="en-US" dirty="0"/>
              <a:t>4</a:t>
            </a:r>
            <a:r>
              <a:rPr lang="fr-CA" altLang="en-US" dirty="0" smtClean="0"/>
              <a:t> - Ordonnancement Processus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fr-CA" altLang="en-US" dirty="0" smtClean="0"/>
              <a:t>Lecture: Chapitre 6 (</a:t>
            </a:r>
            <a:r>
              <a:rPr lang="fr-CA" altLang="en-US" dirty="0" err="1" smtClean="0"/>
              <a:t>Silberschatz</a:t>
            </a:r>
            <a:r>
              <a:rPr lang="fr-CA" altLang="en-US" dirty="0" smtClean="0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9DFBCF-AF8D-41D6-945D-D894335100D0}" type="slidenum">
              <a:rPr lang="fr-CA" altLang="en-US"/>
              <a:pPr>
                <a:defRPr/>
              </a:pPr>
              <a:t>10</a:t>
            </a:fld>
            <a:endParaRPr lang="fr-CA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Critères d’ordonnancement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Raison principale pour l’ordonnancement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Pourcentage d ’utilisation: garder UCT et modules E/S occupés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Systèmes à temps partagés?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Temps de réponse (pour les systèmes interactifs): le temps entre une demande et la réponse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Serveurs?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Débit = Throughput: nombre de processus qui complètent dans l ’unité de temps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Systèmes de traitement par lots (batch)?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Temps de rotation = turnaround: le temps pris par le proc de son arrivée à sa termin.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Systèmes chargés?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Temps d’attente: attente dans la file prêt </a:t>
            </a:r>
            <a:r>
              <a:rPr lang="fr-CA" altLang="en-US" sz="1800" smtClean="0"/>
              <a:t>(somme de tout le temps passé en file prêt)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703788-A0C3-44C9-96B8-08F2F9B4EF54}" type="slidenum">
              <a:rPr lang="fr-CA" altLang="en-US"/>
              <a:pPr>
                <a:defRPr/>
              </a:pPr>
              <a:t>11</a:t>
            </a:fld>
            <a:endParaRPr lang="fr-CA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fr-CA" altLang="en-US" smtClean="0"/>
              <a:t>Critères d’ordonnancement: </a:t>
            </a:r>
            <a:r>
              <a:rPr lang="fr-CA" altLang="en-US" sz="2400" smtClean="0"/>
              <a:t>maximiser/minimiser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914400" y="1295400"/>
            <a:ext cx="7886700" cy="476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fr-CA" altLang="en-US" sz="2400"/>
              <a:t>À maximiser</a:t>
            </a:r>
          </a:p>
          <a:p>
            <a:pPr lvl="1"/>
            <a:r>
              <a:rPr lang="fr-CA" altLang="en-US" sz="2200"/>
              <a:t>Utilisation UCT: pourcentage d’utilisation</a:t>
            </a:r>
          </a:p>
          <a:p>
            <a:pPr lvl="1"/>
            <a:r>
              <a:rPr lang="fr-CA" altLang="en-US" sz="2200"/>
              <a:t>Débit = Throughput: nombre de processus qui complètent dans l ’unité de temps</a:t>
            </a:r>
          </a:p>
          <a:p>
            <a:r>
              <a:rPr lang="fr-CA" altLang="en-US" sz="2400"/>
              <a:t>À minimiser</a:t>
            </a:r>
          </a:p>
          <a:p>
            <a:pPr lvl="1"/>
            <a:r>
              <a:rPr lang="fr-CA" altLang="en-US" sz="2200"/>
              <a:t>Temps de réponse (pour les systèmes interactifs): le temps entre une demande et la réponse</a:t>
            </a:r>
          </a:p>
          <a:p>
            <a:pPr lvl="1"/>
            <a:r>
              <a:rPr lang="fr-CA" altLang="en-US" sz="2200"/>
              <a:t>Temps de rotation (turnaround): temps terminaison moins temps arrivée</a:t>
            </a:r>
          </a:p>
          <a:p>
            <a:pPr lvl="1"/>
            <a:r>
              <a:rPr lang="fr-CA" altLang="en-US" sz="2200"/>
              <a:t>Temps d’attente: attente dans la file prêt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E2C33-C074-49EA-BC06-1393719577B2}" type="slidenum">
              <a:rPr lang="fr-CA" altLang="en-US"/>
              <a:pPr>
                <a:defRPr/>
              </a:pPr>
              <a:t>12</a:t>
            </a:fld>
            <a:endParaRPr lang="fr-CA" alt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665162"/>
          </a:xfrm>
        </p:spPr>
        <p:txBody>
          <a:bodyPr/>
          <a:lstStyle/>
          <a:p>
            <a:pPr>
              <a:defRPr/>
            </a:pPr>
            <a:r>
              <a:rPr lang="en-US" altLang="en-US" sz="2800" smtClean="0"/>
              <a:t>Exemple de mesure des critères d’ordonnancement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2743200"/>
            <a:ext cx="6584950" cy="385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smtClean="0"/>
              <a:t>Utilisation de l’UCT: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100%</a:t>
            </a:r>
          </a:p>
          <a:p>
            <a:pPr>
              <a:lnSpc>
                <a:spcPct val="80000"/>
              </a:lnSpc>
            </a:pPr>
            <a:r>
              <a:rPr lang="en-US" altLang="en-US" sz="2000" smtClean="0"/>
              <a:t>Temps de réponse (P</a:t>
            </a:r>
            <a:r>
              <a:rPr lang="en-US" altLang="en-US" sz="2000" baseline="-25000" smtClean="0"/>
              <a:t>3</a:t>
            </a:r>
            <a:r>
              <a:rPr lang="en-US" altLang="en-US" sz="2000" smtClean="0"/>
              <a:t>, P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):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P</a:t>
            </a:r>
            <a:r>
              <a:rPr lang="en-US" altLang="en-US" sz="2000" baseline="-25000" smtClean="0"/>
              <a:t>3</a:t>
            </a:r>
            <a:r>
              <a:rPr lang="en-US" altLang="en-US" sz="2000" smtClean="0"/>
              <a:t>: 3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P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: 1</a:t>
            </a:r>
          </a:p>
          <a:p>
            <a:pPr>
              <a:lnSpc>
                <a:spcPct val="80000"/>
              </a:lnSpc>
            </a:pPr>
            <a:r>
              <a:rPr lang="en-US" altLang="en-US" sz="2000" smtClean="0"/>
              <a:t>Débit 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4/24</a:t>
            </a:r>
          </a:p>
          <a:p>
            <a:pPr>
              <a:lnSpc>
                <a:spcPct val="80000"/>
              </a:lnSpc>
            </a:pPr>
            <a:r>
              <a:rPr lang="en-US" altLang="en-US" sz="2000" smtClean="0"/>
              <a:t>Temps de rotation (P</a:t>
            </a:r>
            <a:r>
              <a:rPr lang="en-US" altLang="en-US" sz="2000" baseline="-25000" smtClean="0"/>
              <a:t>3</a:t>
            </a:r>
            <a:r>
              <a:rPr lang="en-US" altLang="en-US" sz="2000" smtClean="0"/>
              <a:t>, P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):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P</a:t>
            </a:r>
            <a:r>
              <a:rPr lang="en-US" altLang="en-US" sz="2000" baseline="-25000" smtClean="0"/>
              <a:t>3</a:t>
            </a:r>
            <a:r>
              <a:rPr lang="en-US" altLang="en-US" sz="2000" smtClean="0"/>
              <a:t>:   5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P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: 20</a:t>
            </a:r>
          </a:p>
          <a:p>
            <a:pPr>
              <a:lnSpc>
                <a:spcPct val="80000"/>
              </a:lnSpc>
            </a:pPr>
            <a:r>
              <a:rPr lang="en-US" altLang="en-US" sz="2000" smtClean="0"/>
              <a:t>Temps d’attente (P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):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P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: 13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1262063" y="1843088"/>
            <a:ext cx="914400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2171700" y="1838325"/>
            <a:ext cx="914400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3082925" y="1836738"/>
            <a:ext cx="463550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3525838" y="1844675"/>
            <a:ext cx="1581150" cy="449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4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092700" y="1843088"/>
            <a:ext cx="463550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5557838" y="1843088"/>
            <a:ext cx="463550" cy="449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4348" name="Line 10"/>
          <p:cNvSpPr>
            <a:spLocks noChangeShapeType="1"/>
          </p:cNvSpPr>
          <p:nvPr/>
        </p:nvSpPr>
        <p:spPr bwMode="auto">
          <a:xfrm>
            <a:off x="1247775" y="1408113"/>
            <a:ext cx="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4349" name="Text Box 11"/>
          <p:cNvSpPr txBox="1">
            <a:spLocks noChangeArrowheads="1"/>
          </p:cNvSpPr>
          <p:nvPr/>
        </p:nvSpPr>
        <p:spPr bwMode="auto">
          <a:xfrm>
            <a:off x="982663" y="1054100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</a:p>
        </p:txBody>
      </p:sp>
      <p:sp>
        <p:nvSpPr>
          <p:cNvPr id="14350" name="Text Box 12"/>
          <p:cNvSpPr txBox="1">
            <a:spLocks noChangeArrowheads="1"/>
          </p:cNvSpPr>
          <p:nvPr/>
        </p:nvSpPr>
        <p:spPr bwMode="auto">
          <a:xfrm>
            <a:off x="1141413" y="2287588"/>
            <a:ext cx="513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0         4 5   7     10,11,12                  20    22   24 </a:t>
            </a:r>
          </a:p>
        </p:txBody>
      </p:sp>
      <p:sp>
        <p:nvSpPr>
          <p:cNvPr id="14351" name="Line 13"/>
          <p:cNvSpPr>
            <a:spLocks noChangeShapeType="1"/>
          </p:cNvSpPr>
          <p:nvPr/>
        </p:nvSpPr>
        <p:spPr bwMode="auto">
          <a:xfrm>
            <a:off x="1971675" y="1417638"/>
            <a:ext cx="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4352" name="Text Box 14"/>
          <p:cNvSpPr txBox="1">
            <a:spLocks noChangeArrowheads="1"/>
          </p:cNvSpPr>
          <p:nvPr/>
        </p:nvSpPr>
        <p:spPr bwMode="auto">
          <a:xfrm>
            <a:off x="1706563" y="1063625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14353" name="Line 15"/>
          <p:cNvSpPr>
            <a:spLocks noChangeShapeType="1"/>
          </p:cNvSpPr>
          <p:nvPr/>
        </p:nvSpPr>
        <p:spPr bwMode="auto">
          <a:xfrm>
            <a:off x="2481263" y="141287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2216150" y="1044575"/>
            <a:ext cx="420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4355" name="Line 17"/>
          <p:cNvSpPr>
            <a:spLocks noChangeShapeType="1"/>
          </p:cNvSpPr>
          <p:nvPr/>
        </p:nvSpPr>
        <p:spPr bwMode="auto">
          <a:xfrm>
            <a:off x="3267075" y="1398588"/>
            <a:ext cx="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CA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3001963" y="1044575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en-US" altLang="en-US" sz="1800" b="0" baseline="-25000">
                <a:solidFill>
                  <a:schemeClr val="tx1"/>
                </a:solidFill>
                <a:latin typeface="Helvetica" pitchFamily="34" charset="0"/>
              </a:rPr>
              <a:t>4</a:t>
            </a:r>
          </a:p>
        </p:txBody>
      </p:sp>
      <p:sp>
        <p:nvSpPr>
          <p:cNvPr id="14357" name="Text Box 19"/>
          <p:cNvSpPr txBox="1">
            <a:spLocks noChangeArrowheads="1"/>
          </p:cNvSpPr>
          <p:nvPr/>
        </p:nvSpPr>
        <p:spPr bwMode="auto">
          <a:xfrm>
            <a:off x="212725" y="2286000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Time</a:t>
            </a:r>
          </a:p>
        </p:txBody>
      </p:sp>
      <p:sp>
        <p:nvSpPr>
          <p:cNvPr id="14358" name="Text Box 20"/>
          <p:cNvSpPr txBox="1">
            <a:spLocks noChangeArrowheads="1"/>
          </p:cNvSpPr>
          <p:nvPr/>
        </p:nvSpPr>
        <p:spPr bwMode="auto">
          <a:xfrm>
            <a:off x="4014788" y="1039813"/>
            <a:ext cx="16970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1800" b="0">
                <a:solidFill>
                  <a:schemeClr val="tx1"/>
                </a:solidFill>
                <a:latin typeface="Helvetica" pitchFamily="34" charset="0"/>
              </a:rPr>
              <a:t>Process arrival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56079-F26F-4E16-B23E-B9D72EA8FC59}" type="slidenum">
              <a:rPr lang="fr-CA" altLang="en-US"/>
              <a:pPr>
                <a:defRPr/>
              </a:pPr>
              <a:t>13</a:t>
            </a:fld>
            <a:endParaRPr lang="fr-CA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30288" y="325438"/>
            <a:ext cx="7885112" cy="5084762"/>
          </a:xfrm>
        </p:spPr>
        <p:txBody>
          <a:bodyPr/>
          <a:lstStyle/>
          <a:p>
            <a:pPr>
              <a:defRPr/>
            </a:pPr>
            <a:r>
              <a:rPr lang="fr-CA" altLang="en-US" smtClean="0"/>
              <a:t>Examinons maintenant plusieurs méthodes d’ordonnancement  et voyons comment elles se comportent par rapport à ces critères</a:t>
            </a:r>
            <a:br>
              <a:rPr lang="fr-CA" altLang="en-US" smtClean="0"/>
            </a:br>
            <a:r>
              <a:rPr lang="fr-CA" altLang="en-US" smtClean="0"/>
              <a:t/>
            </a:r>
            <a:br>
              <a:rPr lang="fr-CA" altLang="en-US" smtClean="0"/>
            </a:br>
            <a:r>
              <a:rPr lang="fr-CA" altLang="en-US" smtClean="0"/>
              <a:t/>
            </a:r>
            <a:br>
              <a:rPr lang="fr-CA" altLang="en-US" smtClean="0"/>
            </a:br>
            <a:r>
              <a:rPr lang="fr-CA" altLang="en-US" smtClean="0"/>
              <a:t/>
            </a:r>
            <a:br>
              <a:rPr lang="fr-CA" altLang="en-US" smtClean="0"/>
            </a:br>
            <a:r>
              <a:rPr lang="fr-CA" altLang="en-US" i="1" smtClean="0"/>
              <a:t>nous étudierons des cas spécifiques</a:t>
            </a:r>
            <a:br>
              <a:rPr lang="fr-CA" altLang="en-US" i="1" smtClean="0"/>
            </a:br>
            <a:r>
              <a:rPr lang="fr-CA" altLang="en-US" i="1" smtClean="0"/>
              <a:t/>
            </a:r>
            <a:br>
              <a:rPr lang="fr-CA" altLang="en-US" i="1" smtClean="0"/>
            </a:br>
            <a:r>
              <a:rPr lang="fr-CA" altLang="en-US" sz="2000" i="1" smtClean="0"/>
              <a:t>l’étude du cas général demanderait recours à techniques probabilistes ou de simulation</a:t>
            </a:r>
            <a:endParaRPr lang="fr-CA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AAC38-D074-4631-BAD5-89613A3DF2FC}" type="slidenum">
              <a:rPr lang="fr-CA" altLang="en-US"/>
              <a:pPr>
                <a:defRPr/>
              </a:pPr>
              <a:t>14</a:t>
            </a:fld>
            <a:endParaRPr lang="fr-CA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Premier arrivé, premier servi </a:t>
            </a:r>
            <a:r>
              <a:rPr lang="fr-CA" altLang="en-US" sz="2000" smtClean="0"/>
              <a:t>(First come, first serve, FCFS)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990600" y="1443038"/>
            <a:ext cx="722312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fr-CA" altLang="en-US" sz="2400" b="0">
                <a:solidFill>
                  <a:schemeClr val="bg2"/>
                </a:solidFill>
                <a:latin typeface="Arial Narrow" pitchFamily="34" charset="0"/>
              </a:rPr>
              <a:t> </a:t>
            </a: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Notez, aucune préemption</a:t>
            </a:r>
          </a:p>
          <a:p>
            <a:pPr>
              <a:spcBef>
                <a:spcPct val="0"/>
              </a:spcBef>
              <a:buClrTx/>
              <a:buSzTx/>
              <a:buFontTx/>
              <a:buChar char="•"/>
            </a:pPr>
            <a:endParaRPr kumimoji="0" lang="en-US" altLang="en-US" sz="2000" b="0">
              <a:solidFill>
                <a:schemeClr val="bg2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Exemple:	</a:t>
            </a:r>
            <a:r>
              <a:rPr kumimoji="0" lang="fr-CA" altLang="en-US" sz="2000" b="0" u="sng">
                <a:solidFill>
                  <a:schemeClr val="bg2"/>
                </a:solidFill>
                <a:latin typeface="Arial Narrow" pitchFamily="34" charset="0"/>
              </a:rPr>
              <a:t>Processus</a:t>
            </a: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	   </a:t>
            </a:r>
            <a:r>
              <a:rPr kumimoji="0" lang="fr-CA" altLang="en-US" sz="2000" b="0" u="sng">
                <a:solidFill>
                  <a:schemeClr val="bg2"/>
                </a:solidFill>
                <a:latin typeface="Arial Narrow" pitchFamily="34" charset="0"/>
              </a:rPr>
              <a:t>Temps de cycle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  <a:t>	</a:t>
            </a: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    P1			24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	    P2 			3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	    P3	 		3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Si les processus arrivent au temps 0 dans l’ordre: P1 , P2 , P3  </a:t>
            </a:r>
            <a:b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</a:b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Le diagramme Gantt est:</a:t>
            </a:r>
            <a:b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</a:br>
            <a: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</a:br>
            <a: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  <a:t/>
            </a:r>
            <a:br>
              <a:rPr kumimoji="0" lang="fr-CA" altLang="en-US" sz="2000" b="0">
                <a:solidFill>
                  <a:schemeClr val="bg2"/>
                </a:solidFill>
                <a:latin typeface="Times New Roman" pitchFamily="18" charset="0"/>
              </a:rPr>
            </a:br>
            <a:endParaRPr kumimoji="0" lang="fr-CA" altLang="en-US" sz="2000" b="0">
              <a:solidFill>
                <a:schemeClr val="bg2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Temps d’attente pour P1= 0; P2= 24; P3= 27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000" b="0">
                <a:solidFill>
                  <a:schemeClr val="bg2"/>
                </a:solidFill>
                <a:latin typeface="Arial Narrow" pitchFamily="34" charset="0"/>
              </a:rPr>
              <a:t>Temps attente moyen:  (0 + 24 + 27)/3 = 17</a:t>
            </a:r>
          </a:p>
        </p:txBody>
      </p:sp>
      <p:grpSp>
        <p:nvGrpSpPr>
          <p:cNvPr id="16390" name="Group 20"/>
          <p:cNvGrpSpPr>
            <a:grpSpLocks/>
          </p:cNvGrpSpPr>
          <p:nvPr/>
        </p:nvGrpSpPr>
        <p:grpSpPr bwMode="auto">
          <a:xfrm>
            <a:off x="1385888" y="4114800"/>
            <a:ext cx="5556250" cy="1255713"/>
            <a:chOff x="873" y="2592"/>
            <a:chExt cx="3500" cy="791"/>
          </a:xfrm>
        </p:grpSpPr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960" y="2592"/>
              <a:ext cx="3312" cy="4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6392" name="Text Box 6"/>
            <p:cNvSpPr txBox="1">
              <a:spLocks noChangeArrowheads="1"/>
            </p:cNvSpPr>
            <p:nvPr/>
          </p:nvSpPr>
          <p:spPr bwMode="auto">
            <a:xfrm>
              <a:off x="1793" y="266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6393" name="Text Box 7"/>
            <p:cNvSpPr txBox="1">
              <a:spLocks noChangeArrowheads="1"/>
            </p:cNvSpPr>
            <p:nvPr/>
          </p:nvSpPr>
          <p:spPr bwMode="auto">
            <a:xfrm>
              <a:off x="3281" y="266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6394" name="Text Box 8"/>
            <p:cNvSpPr txBox="1">
              <a:spLocks noChangeArrowheads="1"/>
            </p:cNvSpPr>
            <p:nvPr/>
          </p:nvSpPr>
          <p:spPr bwMode="auto">
            <a:xfrm>
              <a:off x="3857" y="266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6395" name="Line 9"/>
            <p:cNvSpPr>
              <a:spLocks noChangeShapeType="1"/>
            </p:cNvSpPr>
            <p:nvPr/>
          </p:nvSpPr>
          <p:spPr bwMode="auto">
            <a:xfrm>
              <a:off x="960" y="3024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96" name="Line 10"/>
            <p:cNvSpPr>
              <a:spLocks noChangeShapeType="1"/>
            </p:cNvSpPr>
            <p:nvPr/>
          </p:nvSpPr>
          <p:spPr bwMode="auto">
            <a:xfrm>
              <a:off x="4289" y="302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97" name="Line 11"/>
            <p:cNvSpPr>
              <a:spLocks noChangeShapeType="1"/>
            </p:cNvSpPr>
            <p:nvPr/>
          </p:nvSpPr>
          <p:spPr bwMode="auto">
            <a:xfrm>
              <a:off x="3089" y="2592"/>
              <a:ext cx="0" cy="4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98" name="Line 12"/>
            <p:cNvSpPr>
              <a:spLocks noChangeShapeType="1"/>
            </p:cNvSpPr>
            <p:nvPr/>
          </p:nvSpPr>
          <p:spPr bwMode="auto">
            <a:xfrm>
              <a:off x="3665" y="2592"/>
              <a:ext cx="0" cy="4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99" name="Line 13"/>
            <p:cNvSpPr>
              <a:spLocks noChangeShapeType="1"/>
            </p:cNvSpPr>
            <p:nvPr/>
          </p:nvSpPr>
          <p:spPr bwMode="auto">
            <a:xfrm>
              <a:off x="3089" y="302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400" name="Line 14"/>
            <p:cNvSpPr>
              <a:spLocks noChangeShapeType="1"/>
            </p:cNvSpPr>
            <p:nvPr/>
          </p:nvSpPr>
          <p:spPr bwMode="auto">
            <a:xfrm>
              <a:off x="3665" y="302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401" name="Text Box 15"/>
            <p:cNvSpPr txBox="1">
              <a:spLocks noChangeArrowheads="1"/>
            </p:cNvSpPr>
            <p:nvPr/>
          </p:nvSpPr>
          <p:spPr bwMode="auto">
            <a:xfrm>
              <a:off x="2945" y="31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24</a:t>
              </a:r>
            </a:p>
          </p:txBody>
        </p:sp>
        <p:sp>
          <p:nvSpPr>
            <p:cNvPr id="16402" name="Text Box 16"/>
            <p:cNvSpPr txBox="1">
              <a:spLocks noChangeArrowheads="1"/>
            </p:cNvSpPr>
            <p:nvPr/>
          </p:nvSpPr>
          <p:spPr bwMode="auto">
            <a:xfrm>
              <a:off x="3521" y="31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27</a:t>
              </a:r>
            </a:p>
          </p:txBody>
        </p:sp>
        <p:sp>
          <p:nvSpPr>
            <p:cNvPr id="16403" name="Text Box 17"/>
            <p:cNvSpPr txBox="1">
              <a:spLocks noChangeArrowheads="1"/>
            </p:cNvSpPr>
            <p:nvPr/>
          </p:nvSpPr>
          <p:spPr bwMode="auto">
            <a:xfrm>
              <a:off x="4097" y="31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30</a:t>
              </a:r>
            </a:p>
          </p:txBody>
        </p:sp>
        <p:sp>
          <p:nvSpPr>
            <p:cNvPr id="16404" name="Text Box 18"/>
            <p:cNvSpPr txBox="1">
              <a:spLocks noChangeArrowheads="1"/>
            </p:cNvSpPr>
            <p:nvPr/>
          </p:nvSpPr>
          <p:spPr bwMode="auto">
            <a:xfrm>
              <a:off x="873" y="31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506CF6-56AA-47D8-89BE-954A632D25EF}" type="slidenum">
              <a:rPr lang="fr-CA" altLang="en-US"/>
              <a:pPr>
                <a:defRPr/>
              </a:pPr>
              <a:t>15</a:t>
            </a:fld>
            <a:endParaRPr lang="fr-CA" altLang="en-US"/>
          </a:p>
        </p:txBody>
      </p:sp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Premier arrivé, premier servi</a:t>
            </a:r>
          </a:p>
        </p:txBody>
      </p:sp>
      <p:sp>
        <p:nvSpPr>
          <p:cNvPr id="1741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Utilisation UCT = 100%</a:t>
            </a:r>
          </a:p>
          <a:p>
            <a:r>
              <a:rPr lang="fr-CA" altLang="en-US" sz="2400" smtClean="0"/>
              <a:t>Débit = 3/30 = 0,1 </a:t>
            </a:r>
          </a:p>
          <a:p>
            <a:pPr lvl="1"/>
            <a:r>
              <a:rPr lang="fr-CA" altLang="en-US" sz="2200" smtClean="0"/>
              <a:t>3 processus complétés en 30 unités de temps</a:t>
            </a:r>
          </a:p>
          <a:p>
            <a:r>
              <a:rPr lang="fr-CA" altLang="en-US" sz="2400" smtClean="0"/>
              <a:t>Temps de rotation moyen: (24+27+30)/3 = 27</a:t>
            </a:r>
            <a:endParaRPr lang="fr-CA" altLang="en-US" sz="1800" smtClean="0"/>
          </a:p>
          <a:p>
            <a:endParaRPr lang="fr-CA" altLang="en-US" smtClean="0"/>
          </a:p>
        </p:txBody>
      </p:sp>
      <p:grpSp>
        <p:nvGrpSpPr>
          <p:cNvPr id="17414" name="Group 1028"/>
          <p:cNvGrpSpPr>
            <a:grpSpLocks/>
          </p:cNvGrpSpPr>
          <p:nvPr/>
        </p:nvGrpSpPr>
        <p:grpSpPr bwMode="auto">
          <a:xfrm>
            <a:off x="1371600" y="3886200"/>
            <a:ext cx="5556250" cy="1255713"/>
            <a:chOff x="873" y="2592"/>
            <a:chExt cx="3500" cy="791"/>
          </a:xfrm>
        </p:grpSpPr>
        <p:sp>
          <p:nvSpPr>
            <p:cNvPr id="17415" name="Rectangle 1029"/>
            <p:cNvSpPr>
              <a:spLocks noChangeArrowheads="1"/>
            </p:cNvSpPr>
            <p:nvPr/>
          </p:nvSpPr>
          <p:spPr bwMode="auto">
            <a:xfrm>
              <a:off x="960" y="2592"/>
              <a:ext cx="3312" cy="43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7416" name="Text Box 1030"/>
            <p:cNvSpPr txBox="1">
              <a:spLocks noChangeArrowheads="1"/>
            </p:cNvSpPr>
            <p:nvPr/>
          </p:nvSpPr>
          <p:spPr bwMode="auto">
            <a:xfrm>
              <a:off x="1793" y="266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7417" name="Text Box 1031"/>
            <p:cNvSpPr txBox="1">
              <a:spLocks noChangeArrowheads="1"/>
            </p:cNvSpPr>
            <p:nvPr/>
          </p:nvSpPr>
          <p:spPr bwMode="auto">
            <a:xfrm>
              <a:off x="3281" y="266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7418" name="Text Box 1032"/>
            <p:cNvSpPr txBox="1">
              <a:spLocks noChangeArrowheads="1"/>
            </p:cNvSpPr>
            <p:nvPr/>
          </p:nvSpPr>
          <p:spPr bwMode="auto">
            <a:xfrm>
              <a:off x="3857" y="266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17419" name="Line 1033"/>
            <p:cNvSpPr>
              <a:spLocks noChangeShapeType="1"/>
            </p:cNvSpPr>
            <p:nvPr/>
          </p:nvSpPr>
          <p:spPr bwMode="auto">
            <a:xfrm>
              <a:off x="960" y="3024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0" name="Line 1034"/>
            <p:cNvSpPr>
              <a:spLocks noChangeShapeType="1"/>
            </p:cNvSpPr>
            <p:nvPr/>
          </p:nvSpPr>
          <p:spPr bwMode="auto">
            <a:xfrm>
              <a:off x="4289" y="302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1" name="Line 1035"/>
            <p:cNvSpPr>
              <a:spLocks noChangeShapeType="1"/>
            </p:cNvSpPr>
            <p:nvPr/>
          </p:nvSpPr>
          <p:spPr bwMode="auto">
            <a:xfrm>
              <a:off x="3089" y="2592"/>
              <a:ext cx="0" cy="4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2" name="Line 1036"/>
            <p:cNvSpPr>
              <a:spLocks noChangeShapeType="1"/>
            </p:cNvSpPr>
            <p:nvPr/>
          </p:nvSpPr>
          <p:spPr bwMode="auto">
            <a:xfrm>
              <a:off x="3665" y="2592"/>
              <a:ext cx="0" cy="4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3" name="Line 1037"/>
            <p:cNvSpPr>
              <a:spLocks noChangeShapeType="1"/>
            </p:cNvSpPr>
            <p:nvPr/>
          </p:nvSpPr>
          <p:spPr bwMode="auto">
            <a:xfrm>
              <a:off x="3089" y="302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4" name="Line 1038"/>
            <p:cNvSpPr>
              <a:spLocks noChangeShapeType="1"/>
            </p:cNvSpPr>
            <p:nvPr/>
          </p:nvSpPr>
          <p:spPr bwMode="auto">
            <a:xfrm>
              <a:off x="3665" y="302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25" name="Text Box 1039"/>
            <p:cNvSpPr txBox="1">
              <a:spLocks noChangeArrowheads="1"/>
            </p:cNvSpPr>
            <p:nvPr/>
          </p:nvSpPr>
          <p:spPr bwMode="auto">
            <a:xfrm>
              <a:off x="2945" y="31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24</a:t>
              </a:r>
            </a:p>
          </p:txBody>
        </p:sp>
        <p:sp>
          <p:nvSpPr>
            <p:cNvPr id="17426" name="Text Box 1040"/>
            <p:cNvSpPr txBox="1">
              <a:spLocks noChangeArrowheads="1"/>
            </p:cNvSpPr>
            <p:nvPr/>
          </p:nvSpPr>
          <p:spPr bwMode="auto">
            <a:xfrm>
              <a:off x="3521" y="31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27</a:t>
              </a:r>
            </a:p>
          </p:txBody>
        </p:sp>
        <p:sp>
          <p:nvSpPr>
            <p:cNvPr id="17427" name="Text Box 1041"/>
            <p:cNvSpPr txBox="1">
              <a:spLocks noChangeArrowheads="1"/>
            </p:cNvSpPr>
            <p:nvPr/>
          </p:nvSpPr>
          <p:spPr bwMode="auto">
            <a:xfrm>
              <a:off x="4097" y="3152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30</a:t>
              </a:r>
            </a:p>
          </p:txBody>
        </p:sp>
        <p:sp>
          <p:nvSpPr>
            <p:cNvPr id="17428" name="Text Box 1042"/>
            <p:cNvSpPr txBox="1">
              <a:spLocks noChangeArrowheads="1"/>
            </p:cNvSpPr>
            <p:nvPr/>
          </p:nvSpPr>
          <p:spPr bwMode="auto">
            <a:xfrm>
              <a:off x="873" y="3152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DA36B-2756-469B-9815-3422CCEA75A1}" type="slidenum">
              <a:rPr lang="fr-CA" altLang="en-US"/>
              <a:pPr>
                <a:defRPr/>
              </a:pPr>
              <a:t>16</a:t>
            </a:fld>
            <a:endParaRPr lang="fr-CA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Ordonnancement FCFS (suite)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886700" cy="47656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Monotype Sorts" pitchFamily="2" charset="2"/>
              <a:buNone/>
              <a:tabLst>
                <a:tab pos="3651250" algn="ctr"/>
              </a:tabLst>
            </a:pPr>
            <a:r>
              <a:rPr lang="fr-CA" altLang="en-US" sz="2000" smtClean="0"/>
              <a:t>Si les mêmes processus arrivent à 0 mais dans l’ordre</a:t>
            </a:r>
          </a:p>
          <a:p>
            <a:pPr marL="228600" indent="-228600">
              <a:lnSpc>
                <a:spcPct val="90000"/>
              </a:lnSpc>
              <a:buFont typeface="Monotype Sorts" pitchFamily="2" charset="2"/>
              <a:buNone/>
              <a:tabLst>
                <a:tab pos="3651250" algn="ctr"/>
              </a:tabLst>
            </a:pPr>
            <a:r>
              <a:rPr lang="fr-CA" altLang="en-US" sz="2000" smtClean="0"/>
              <a:t>		 </a:t>
            </a:r>
            <a:r>
              <a:rPr lang="fr-CA" altLang="en-US" sz="2000" i="1" smtClean="0"/>
              <a:t>P</a:t>
            </a:r>
            <a:r>
              <a:rPr lang="fr-CA" altLang="en-US" sz="2000" i="1" baseline="-25000" smtClean="0"/>
              <a:t>2</a:t>
            </a:r>
            <a:r>
              <a:rPr lang="fr-CA" altLang="en-US" sz="2000" smtClean="0"/>
              <a:t> , </a:t>
            </a:r>
            <a:r>
              <a:rPr lang="fr-CA" altLang="en-US" sz="2000" i="1" smtClean="0"/>
              <a:t>P</a:t>
            </a:r>
            <a:r>
              <a:rPr lang="fr-CA" altLang="en-US" sz="2000" i="1" baseline="-25000" smtClean="0"/>
              <a:t>3</a:t>
            </a:r>
            <a:r>
              <a:rPr lang="fr-CA" altLang="en-US" sz="2000" smtClean="0"/>
              <a:t> , </a:t>
            </a:r>
            <a:r>
              <a:rPr lang="fr-CA" altLang="en-US" sz="2000" i="1" smtClean="0"/>
              <a:t>P</a:t>
            </a:r>
            <a:r>
              <a:rPr lang="fr-CA" altLang="en-US" sz="2000" i="1" baseline="-25000" smtClean="0"/>
              <a:t>1</a:t>
            </a:r>
            <a:r>
              <a:rPr lang="fr-CA" altLang="en-US" sz="2000" smtClean="0"/>
              <a:t> .</a:t>
            </a:r>
          </a:p>
          <a:p>
            <a:pPr marL="228600" indent="-228600">
              <a:lnSpc>
                <a:spcPct val="90000"/>
              </a:lnSpc>
              <a:buFont typeface="Monotype Sorts" pitchFamily="2" charset="2"/>
              <a:buNone/>
              <a:tabLst>
                <a:tab pos="3651250" algn="ctr"/>
              </a:tabLst>
            </a:pPr>
            <a:r>
              <a:rPr lang="fr-CA" altLang="en-US" sz="2000" smtClean="0"/>
              <a:t>Le diagramme de Gantt est:</a:t>
            </a:r>
            <a:br>
              <a:rPr lang="fr-CA" altLang="en-US" sz="2000" smtClean="0"/>
            </a:br>
            <a:endParaRPr lang="fr-CA" altLang="en-US" sz="2000" smtClean="0"/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endParaRPr lang="fr-CA" altLang="en-US" smtClean="0"/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endParaRPr lang="fr-CA" altLang="en-US" smtClean="0"/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endParaRPr lang="fr-CA" altLang="en-US" smtClean="0"/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r>
              <a:rPr lang="fr-CA" altLang="en-US" sz="2400" smtClean="0"/>
              <a:t>Temps d’attente pour </a:t>
            </a:r>
            <a:r>
              <a:rPr lang="fr-CA" altLang="en-US" sz="2400" i="1" smtClean="0"/>
              <a:t>P</a:t>
            </a:r>
            <a:r>
              <a:rPr lang="fr-CA" altLang="en-US" sz="2400" i="1" baseline="-25000" smtClean="0"/>
              <a:t>1 </a:t>
            </a:r>
            <a:r>
              <a:rPr lang="fr-CA" altLang="en-US" sz="2400" i="1" smtClean="0"/>
              <a:t>=</a:t>
            </a:r>
            <a:r>
              <a:rPr lang="fr-CA" altLang="en-US" sz="2400" smtClean="0"/>
              <a:t> 6</a:t>
            </a:r>
            <a:r>
              <a:rPr lang="fr-CA" altLang="en-US" sz="2400" i="1" smtClean="0"/>
              <a:t> </a:t>
            </a:r>
            <a:r>
              <a:rPr lang="fr-CA" altLang="en-US" sz="2400" i="1" baseline="-25000" smtClean="0"/>
              <a:t> </a:t>
            </a:r>
            <a:r>
              <a:rPr lang="fr-CA" altLang="en-US" sz="2400" i="1" smtClean="0"/>
              <a:t>P</a:t>
            </a:r>
            <a:r>
              <a:rPr lang="fr-CA" altLang="en-US" sz="2400" i="1" baseline="-25000" smtClean="0"/>
              <a:t>2</a:t>
            </a:r>
            <a:r>
              <a:rPr lang="fr-CA" altLang="en-US" sz="2400" smtClean="0"/>
              <a:t> = 0</a:t>
            </a:r>
            <a:r>
              <a:rPr lang="fr-CA" altLang="en-US" sz="2400" i="1" baseline="-25000" smtClean="0"/>
              <a:t>  </a:t>
            </a:r>
            <a:r>
              <a:rPr lang="fr-CA" altLang="en-US" sz="2400" i="1" smtClean="0"/>
              <a:t>P</a:t>
            </a:r>
            <a:r>
              <a:rPr lang="fr-CA" altLang="en-US" sz="2400" i="1" baseline="-25000" smtClean="0"/>
              <a:t>3 </a:t>
            </a:r>
            <a:r>
              <a:rPr lang="fr-CA" altLang="en-US" sz="2400" i="1" smtClean="0"/>
              <a:t>= </a:t>
            </a:r>
            <a:r>
              <a:rPr lang="fr-CA" altLang="en-US" sz="2400" smtClean="0"/>
              <a:t>3</a:t>
            </a:r>
            <a:endParaRPr lang="fr-CA" altLang="en-US" sz="2400" i="1" smtClean="0"/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r>
              <a:rPr lang="fr-CA" altLang="en-US" sz="2400" smtClean="0"/>
              <a:t>Temps moyen d’attente:   (6 + 0 + 3)/3 = 3</a:t>
            </a:r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r>
              <a:rPr lang="fr-CA" altLang="en-US" sz="2400" smtClean="0"/>
              <a:t>Beaucoup mieux!</a:t>
            </a:r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r>
              <a:rPr lang="fr-CA" altLang="en-US" sz="2400" smtClean="0"/>
              <a:t>Donc pour cette technique, le temps d’attente moyen peut varier grandement</a:t>
            </a:r>
          </a:p>
          <a:p>
            <a:pPr marL="228600" indent="-228600">
              <a:lnSpc>
                <a:spcPct val="90000"/>
              </a:lnSpc>
              <a:tabLst>
                <a:tab pos="3651250" algn="ctr"/>
              </a:tabLst>
            </a:pPr>
            <a:r>
              <a:rPr lang="fr-CA" altLang="en-US" sz="1600" i="1" smtClean="0">
                <a:solidFill>
                  <a:srgbClr val="800000"/>
                </a:solidFill>
              </a:rPr>
              <a:t>Exercice: calculer aussi le temps moyen de rotation, débit, etc.</a:t>
            </a:r>
            <a:endParaRPr lang="fr-CA" altLang="en-US" sz="2400" smtClean="0"/>
          </a:p>
        </p:txBody>
      </p:sp>
      <p:sp>
        <p:nvSpPr>
          <p:cNvPr id="18438" name="Rectangle 19"/>
          <p:cNvSpPr>
            <a:spLocks noChangeArrowheads="1"/>
          </p:cNvSpPr>
          <p:nvPr/>
        </p:nvSpPr>
        <p:spPr bwMode="auto">
          <a:xfrm flipH="1">
            <a:off x="1143000" y="2667000"/>
            <a:ext cx="5257800" cy="6477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9" name="Text Box 20"/>
          <p:cNvSpPr txBox="1">
            <a:spLocks noChangeArrowheads="1"/>
          </p:cNvSpPr>
          <p:nvPr/>
        </p:nvSpPr>
        <p:spPr bwMode="auto">
          <a:xfrm flipH="1">
            <a:off x="4687888" y="2759075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8440" name="Text Box 21"/>
          <p:cNvSpPr txBox="1">
            <a:spLocks noChangeArrowheads="1"/>
          </p:cNvSpPr>
          <p:nvPr/>
        </p:nvSpPr>
        <p:spPr bwMode="auto">
          <a:xfrm flipH="1">
            <a:off x="2325688" y="2759075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8441" name="Text Box 22"/>
          <p:cNvSpPr txBox="1">
            <a:spLocks noChangeArrowheads="1"/>
          </p:cNvSpPr>
          <p:nvPr/>
        </p:nvSpPr>
        <p:spPr bwMode="auto">
          <a:xfrm flipH="1">
            <a:off x="1411288" y="2759075"/>
            <a:ext cx="420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18442" name="Line 23"/>
          <p:cNvSpPr>
            <a:spLocks noChangeShapeType="1"/>
          </p:cNvSpPr>
          <p:nvPr/>
        </p:nvSpPr>
        <p:spPr bwMode="auto">
          <a:xfrm flipH="1">
            <a:off x="6400800" y="3314700"/>
            <a:ext cx="0" cy="24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3" name="Line 24"/>
          <p:cNvSpPr>
            <a:spLocks noChangeShapeType="1"/>
          </p:cNvSpPr>
          <p:nvPr/>
        </p:nvSpPr>
        <p:spPr bwMode="auto">
          <a:xfrm flipH="1">
            <a:off x="1143000" y="3314700"/>
            <a:ext cx="0" cy="24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4" name="Line 25"/>
          <p:cNvSpPr>
            <a:spLocks noChangeShapeType="1"/>
          </p:cNvSpPr>
          <p:nvPr/>
        </p:nvSpPr>
        <p:spPr bwMode="auto">
          <a:xfrm flipH="1">
            <a:off x="3048000" y="266700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5" name="Line 26"/>
          <p:cNvSpPr>
            <a:spLocks noChangeShapeType="1"/>
          </p:cNvSpPr>
          <p:nvPr/>
        </p:nvSpPr>
        <p:spPr bwMode="auto">
          <a:xfrm flipH="1">
            <a:off x="2133600" y="2667000"/>
            <a:ext cx="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6" name="Line 27"/>
          <p:cNvSpPr>
            <a:spLocks noChangeShapeType="1"/>
          </p:cNvSpPr>
          <p:nvPr/>
        </p:nvSpPr>
        <p:spPr bwMode="auto">
          <a:xfrm flipH="1">
            <a:off x="3048000" y="3314700"/>
            <a:ext cx="0" cy="24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7" name="Line 28"/>
          <p:cNvSpPr>
            <a:spLocks noChangeShapeType="1"/>
          </p:cNvSpPr>
          <p:nvPr/>
        </p:nvSpPr>
        <p:spPr bwMode="auto">
          <a:xfrm flipH="1">
            <a:off x="2133600" y="3314700"/>
            <a:ext cx="0" cy="24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8" name="Text Box 29"/>
          <p:cNvSpPr txBox="1">
            <a:spLocks noChangeArrowheads="1"/>
          </p:cNvSpPr>
          <p:nvPr/>
        </p:nvSpPr>
        <p:spPr bwMode="auto">
          <a:xfrm flipH="1">
            <a:off x="2901950" y="3487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6</a:t>
            </a:r>
          </a:p>
        </p:txBody>
      </p:sp>
      <p:sp>
        <p:nvSpPr>
          <p:cNvPr id="18449" name="Text Box 30"/>
          <p:cNvSpPr txBox="1">
            <a:spLocks noChangeArrowheads="1"/>
          </p:cNvSpPr>
          <p:nvPr/>
        </p:nvSpPr>
        <p:spPr bwMode="auto">
          <a:xfrm flipH="1">
            <a:off x="1987550" y="3487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3</a:t>
            </a:r>
          </a:p>
        </p:txBody>
      </p:sp>
      <p:sp>
        <p:nvSpPr>
          <p:cNvPr id="18450" name="Text Box 31"/>
          <p:cNvSpPr txBox="1">
            <a:spLocks noChangeArrowheads="1"/>
          </p:cNvSpPr>
          <p:nvPr/>
        </p:nvSpPr>
        <p:spPr bwMode="auto">
          <a:xfrm flipH="1">
            <a:off x="6127750" y="348773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30</a:t>
            </a:r>
          </a:p>
        </p:txBody>
      </p:sp>
      <p:sp>
        <p:nvSpPr>
          <p:cNvPr id="18451" name="Text Box 32"/>
          <p:cNvSpPr txBox="1">
            <a:spLocks noChangeArrowheads="1"/>
          </p:cNvSpPr>
          <p:nvPr/>
        </p:nvSpPr>
        <p:spPr bwMode="auto">
          <a:xfrm flipH="1">
            <a:off x="990600" y="3487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9F8CE-A1EF-4BEA-8386-27BC41E21B80}" type="slidenum">
              <a:rPr lang="fr-CA" altLang="en-US"/>
              <a:pPr>
                <a:defRPr/>
              </a:pPr>
              <a:t>17</a:t>
            </a:fld>
            <a:endParaRPr lang="fr-CA" altLang="en-US"/>
          </a:p>
        </p:txBody>
      </p:sp>
      <p:sp>
        <p:nvSpPr>
          <p:cNvPr id="7987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Tenir compte du temps d’arrivée!</a:t>
            </a:r>
          </a:p>
        </p:txBody>
      </p:sp>
      <p:sp>
        <p:nvSpPr>
          <p:cNvPr id="19461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Dans le cas où les processus arrivent à moment différents, il faut soustraire les temps d’arrivée</a:t>
            </a:r>
          </a:p>
          <a:p>
            <a:r>
              <a:rPr lang="fr-CA" altLang="en-US" smtClean="0"/>
              <a:t>Exercice: répéter les calculs si:</a:t>
            </a:r>
          </a:p>
          <a:p>
            <a:pPr lvl="1"/>
            <a:r>
              <a:rPr lang="fr-CA" altLang="en-US" smtClean="0"/>
              <a:t>P2 arrive à temps 0</a:t>
            </a:r>
          </a:p>
          <a:p>
            <a:pPr lvl="1"/>
            <a:r>
              <a:rPr lang="fr-CA" altLang="en-US" smtClean="0"/>
              <a:t>P1 arrive à temps 2</a:t>
            </a:r>
          </a:p>
          <a:p>
            <a:pPr lvl="1"/>
            <a:r>
              <a:rPr lang="fr-CA" altLang="en-US" smtClean="0"/>
              <a:t>P3 arrive à temps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3B8C2C-E62E-4152-817D-B58E19136584}" type="slidenum">
              <a:rPr lang="fr-CA" altLang="en-US"/>
              <a:pPr>
                <a:defRPr/>
              </a:pPr>
              <a:t>18</a:t>
            </a:fld>
            <a:endParaRPr lang="fr-CA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Effet d’accumulation </a:t>
            </a:r>
            <a:r>
              <a:rPr lang="fr-CA" altLang="en-US" sz="2000" smtClean="0"/>
              <a:t>(convoy effect)</a:t>
            </a:r>
            <a:r>
              <a:rPr lang="fr-CA" altLang="en-US" smtClean="0"/>
              <a:t> dans FCFS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Supposons un processus tributaire de l’UCT et plusieurs tributaires de l`E/S (situation assez normale)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Les processus tributaires de l’E/S attendent pour l ’UCT: E/S sous-utilisée </a:t>
            </a:r>
            <a:r>
              <a:rPr lang="fr-CA" altLang="en-US" sz="2400" smtClean="0">
                <a:solidFill>
                  <a:srgbClr val="800000"/>
                </a:solidFill>
              </a:rPr>
              <a:t>(*)</a:t>
            </a:r>
            <a:endParaRPr lang="fr-CA" altLang="en-US" sz="2400" smtClean="0"/>
          </a:p>
          <a:p>
            <a:pPr>
              <a:lnSpc>
                <a:spcPct val="90000"/>
              </a:lnSpc>
            </a:pPr>
            <a:r>
              <a:rPr lang="fr-CA" altLang="en-US" sz="2400" smtClean="0"/>
              <a:t>Le processus tributaire de l’UCT fait une E/S: les autres proc exécutent rapidement leur cycle UCT et retournent sur l’attente E/S: UCT sous-utilisée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Processus tributaire de l’UCT fini son E/S, puis les autres procs aussi : retour à la situation </a:t>
            </a:r>
            <a:r>
              <a:rPr lang="fr-CA" altLang="en-US" sz="2400" smtClean="0">
                <a:solidFill>
                  <a:srgbClr val="800000"/>
                </a:solidFill>
              </a:rPr>
              <a:t>(*)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Une possibilité: interrompre de temps en temps le proc tributaires de l’UCT pour permettre aux autres procs d’exécuter </a:t>
            </a:r>
            <a:r>
              <a:rPr lang="fr-CA" altLang="en-US" sz="1800" smtClean="0"/>
              <a:t>(préemption)</a:t>
            </a:r>
            <a:endParaRPr lang="fr-CA" altLang="en-US" sz="24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EABDF-0F26-41DE-9067-B856B659FCB0}" type="slidenum">
              <a:rPr lang="fr-CA" altLang="en-US"/>
              <a:pPr>
                <a:defRPr/>
              </a:pPr>
              <a:t>19</a:t>
            </a:fld>
            <a:endParaRPr lang="fr-CA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25438"/>
            <a:ext cx="8153400" cy="962025"/>
          </a:xfrm>
        </p:spPr>
        <p:txBody>
          <a:bodyPr/>
          <a:lstStyle/>
          <a:p>
            <a:pPr>
              <a:defRPr/>
            </a:pPr>
            <a:r>
              <a:rPr lang="fr-CA" altLang="en-US" sz="2800" smtClean="0"/>
              <a:t>Plus Court d’abord = Shortest Job First (SJF)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3200" smtClean="0"/>
              <a:t>Le processus le plus court part le premier</a:t>
            </a:r>
            <a:endParaRPr lang="fr-CA" altLang="en-US" smtClean="0"/>
          </a:p>
          <a:p>
            <a:r>
              <a:rPr lang="fr-CA" altLang="en-US" sz="3200" smtClean="0"/>
              <a:t>Optimal en principe du point de vue du temps d’attente moyen</a:t>
            </a:r>
          </a:p>
          <a:p>
            <a:pPr lvl="1"/>
            <a:r>
              <a:rPr lang="fr-CA" altLang="en-US" sz="3000" smtClean="0"/>
              <a:t>(v. le dernier exemple)</a:t>
            </a:r>
          </a:p>
          <a:p>
            <a:r>
              <a:rPr lang="fr-CA" altLang="en-US" sz="3200" smtClean="0"/>
              <a:t>Mais comment savons-nous</a:t>
            </a:r>
          </a:p>
          <a:p>
            <a:pPr lvl="1"/>
            <a:endParaRPr lang="fr-CA" altLang="en-US" sz="2000" smtClean="0"/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 flipH="1" flipV="1">
            <a:off x="4267200" y="1752600"/>
            <a:ext cx="1447800" cy="2438400"/>
          </a:xfrm>
          <a:prstGeom prst="line">
            <a:avLst/>
          </a:prstGeom>
          <a:noFill/>
          <a:ln w="38100" cap="sq">
            <a:solidFill>
              <a:srgbClr val="3333FF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72373B-BC7B-4F9E-BA99-DF78BB509CCF}" type="slidenum">
              <a:rPr lang="fr-CA" altLang="en-US"/>
              <a:pPr>
                <a:defRPr/>
              </a:pPr>
              <a:t>2</a:t>
            </a:fld>
            <a:endParaRPr lang="fr-CA" alt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Aperçu du module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Concepts de base</a:t>
            </a:r>
          </a:p>
          <a:p>
            <a:r>
              <a:rPr lang="fr-CA" altLang="en-US" smtClean="0"/>
              <a:t>Critères d’ordonnancement</a:t>
            </a:r>
          </a:p>
          <a:p>
            <a:r>
              <a:rPr lang="fr-CA" altLang="en-US" smtClean="0"/>
              <a:t>Algorithmes d’ordonnancement</a:t>
            </a:r>
          </a:p>
          <a:p>
            <a:r>
              <a:rPr lang="fr-CA" altLang="en-US" smtClean="0"/>
              <a:t>Ordonnancement de multiprocesseurs</a:t>
            </a:r>
          </a:p>
          <a:p>
            <a:r>
              <a:rPr lang="fr-CA" altLang="en-US" smtClean="0"/>
              <a:t>Évaluation d’algorithmes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1D434-A8B6-4F1A-9E3E-CEF916AE2EB9}" type="slidenum">
              <a:rPr lang="fr-CA" altLang="en-US"/>
              <a:pPr>
                <a:defRPr/>
              </a:pPr>
              <a:t>20</a:t>
            </a:fld>
            <a:endParaRPr lang="fr-CA" altLang="en-US"/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SJF avec préemption ou non</a:t>
            </a:r>
          </a:p>
        </p:txBody>
      </p:sp>
      <p:sp>
        <p:nvSpPr>
          <p:cNvPr id="2253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Avec préemption: si un processus qui dure moins que le </a:t>
            </a:r>
            <a:r>
              <a:rPr lang="fr-CA" altLang="en-US" i="1" smtClean="0"/>
              <a:t>restant</a:t>
            </a:r>
            <a:r>
              <a:rPr lang="fr-CA" altLang="en-US" smtClean="0"/>
              <a:t> du processus courant se présente plus tard, l’UCT est donnée à ce nouveau processus </a:t>
            </a:r>
          </a:p>
          <a:p>
            <a:pPr lvl="1"/>
            <a:r>
              <a:rPr lang="fr-CA" altLang="en-US" smtClean="0"/>
              <a:t>SRTF: shortest remaining-time first</a:t>
            </a:r>
          </a:p>
          <a:p>
            <a:r>
              <a:rPr lang="fr-CA" altLang="en-US" smtClean="0"/>
              <a:t>Sans préemption: on permet au processus courant de terminer son cycle</a:t>
            </a:r>
          </a:p>
          <a:p>
            <a:pPr lvl="1"/>
            <a:r>
              <a:rPr lang="fr-CA" altLang="en-US" sz="2000" smtClean="0"/>
              <a:t>Observation: SRTF est plus logique car de toute façon le processus exécutant sera interrompu par l’arrivée du nouveau processus</a:t>
            </a:r>
          </a:p>
          <a:p>
            <a:pPr lvl="2"/>
            <a:r>
              <a:rPr lang="fr-CA" altLang="en-US" sz="1800" smtClean="0"/>
              <a:t>Il est retourné à l’état prêt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4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E920AA-CB1D-4CE8-9C18-4558CB930741}" type="slidenum">
              <a:rPr lang="fr-CA" altLang="en-US"/>
              <a:pPr>
                <a:defRPr/>
              </a:pPr>
              <a:t>21</a:t>
            </a:fld>
            <a:endParaRPr lang="fr-CA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 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1047750" y="1219200"/>
            <a:ext cx="702945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tabLst>
                <a:tab pos="1603375" algn="ctr"/>
                <a:tab pos="3254375" algn="ctr"/>
                <a:tab pos="5143500" algn="ctr"/>
              </a:tabLst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tabLst>
                <a:tab pos="1603375" algn="ctr"/>
                <a:tab pos="3254375" algn="ctr"/>
                <a:tab pos="5143500" algn="ctr"/>
              </a:tabLst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tabLst>
                <a:tab pos="1603375" algn="ctr"/>
                <a:tab pos="3254375" algn="ctr"/>
                <a:tab pos="5143500" algn="ctr"/>
              </a:tabLst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fr-CA" altLang="en-US"/>
              <a:t>		</a:t>
            </a:r>
            <a:r>
              <a:rPr lang="fr-CA" altLang="en-US" sz="2000" u="sng"/>
              <a:t>Processus	Arrivée</a:t>
            </a:r>
            <a:r>
              <a:rPr lang="fr-CA" altLang="en-US" sz="2000"/>
              <a:t>	</a:t>
            </a:r>
            <a:r>
              <a:rPr lang="fr-CA" altLang="en-US" sz="2000" u="sng"/>
              <a:t>Cycle</a:t>
            </a:r>
            <a:endParaRPr lang="fr-CA" altLang="en-US" sz="2000"/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1</a:t>
            </a:r>
            <a:r>
              <a:rPr lang="fr-CA" altLang="en-US" sz="2000"/>
              <a:t>	0	7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2	</a:t>
            </a:r>
            <a:r>
              <a:rPr lang="fr-CA" altLang="en-US" sz="2000"/>
              <a:t>2	4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3</a:t>
            </a:r>
            <a:r>
              <a:rPr lang="fr-CA" altLang="en-US" sz="2000"/>
              <a:t>	4	1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4</a:t>
            </a:r>
            <a:r>
              <a:rPr lang="fr-CA" altLang="en-US" sz="2000"/>
              <a:t>	5	4</a:t>
            </a:r>
          </a:p>
          <a:p>
            <a:endParaRPr lang="fr-CA" altLang="en-US" sz="2000"/>
          </a:p>
          <a:p>
            <a:r>
              <a:rPr lang="fr-CA" altLang="en-US" sz="2000"/>
              <a:t>SJF (sans préemption)</a:t>
            </a:r>
          </a:p>
          <a:p>
            <a:endParaRPr lang="fr-CA" altLang="en-US"/>
          </a:p>
          <a:p>
            <a:endParaRPr lang="fr-CA" altLang="en-US"/>
          </a:p>
          <a:p>
            <a:endParaRPr lang="fr-CA" altLang="en-US"/>
          </a:p>
          <a:p>
            <a:endParaRPr lang="fr-CA" altLang="en-US"/>
          </a:p>
          <a:p>
            <a:r>
              <a:rPr lang="fr-CA" altLang="en-US" sz="2000"/>
              <a:t>Temps d’attente moyen = (0 + 6 + 3 + 7)/4 = 4</a:t>
            </a:r>
            <a:endParaRPr lang="fr-CA" altLang="en-US" sz="2000" i="1" baseline="-250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162050" y="4953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en-US" altLang="en-US" smtClean="0"/>
              <a:t>Exemple de SJF sans préemption</a:t>
            </a:r>
          </a:p>
        </p:txBody>
      </p:sp>
      <p:grpSp>
        <p:nvGrpSpPr>
          <p:cNvPr id="23559" name="Group 38"/>
          <p:cNvGrpSpPr>
            <a:grpSpLocks/>
          </p:cNvGrpSpPr>
          <p:nvPr/>
        </p:nvGrpSpPr>
        <p:grpSpPr bwMode="auto">
          <a:xfrm>
            <a:off x="1143000" y="4038600"/>
            <a:ext cx="5575300" cy="1128713"/>
            <a:chOff x="768" y="2784"/>
            <a:chExt cx="3512" cy="711"/>
          </a:xfrm>
        </p:grpSpPr>
        <p:sp>
          <p:nvSpPr>
            <p:cNvPr id="23566" name="Rectangle 6"/>
            <p:cNvSpPr>
              <a:spLocks noChangeArrowheads="1"/>
            </p:cNvSpPr>
            <p:nvPr/>
          </p:nvSpPr>
          <p:spPr bwMode="auto">
            <a:xfrm flipH="1">
              <a:off x="864" y="2784"/>
              <a:ext cx="3312" cy="38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en-CA" altLang="en-US" sz="2400" b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3567" name="Text Box 7"/>
            <p:cNvSpPr txBox="1">
              <a:spLocks noChangeArrowheads="1"/>
            </p:cNvSpPr>
            <p:nvPr/>
          </p:nvSpPr>
          <p:spPr bwMode="auto">
            <a:xfrm flipH="1">
              <a:off x="1296" y="283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23568" name="Text Box 8"/>
            <p:cNvSpPr txBox="1">
              <a:spLocks noChangeArrowheads="1"/>
            </p:cNvSpPr>
            <p:nvPr/>
          </p:nvSpPr>
          <p:spPr bwMode="auto">
            <a:xfrm flipH="1">
              <a:off x="2304" y="283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23569" name="Text Box 9"/>
            <p:cNvSpPr txBox="1">
              <a:spLocks noChangeArrowheads="1"/>
            </p:cNvSpPr>
            <p:nvPr/>
          </p:nvSpPr>
          <p:spPr bwMode="auto">
            <a:xfrm flipH="1">
              <a:off x="2880" y="283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23570" name="Line 10"/>
            <p:cNvSpPr>
              <a:spLocks noChangeShapeType="1"/>
            </p:cNvSpPr>
            <p:nvPr/>
          </p:nvSpPr>
          <p:spPr bwMode="auto">
            <a:xfrm flipH="1">
              <a:off x="4176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1" name="Line 11"/>
            <p:cNvSpPr>
              <a:spLocks noChangeShapeType="1"/>
            </p:cNvSpPr>
            <p:nvPr/>
          </p:nvSpPr>
          <p:spPr bwMode="auto">
            <a:xfrm flipH="1">
              <a:off x="864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2" name="Line 12"/>
            <p:cNvSpPr>
              <a:spLocks noChangeShapeType="1"/>
            </p:cNvSpPr>
            <p:nvPr/>
          </p:nvSpPr>
          <p:spPr bwMode="auto">
            <a:xfrm flipH="1">
              <a:off x="2592" y="278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3" name="Line 13"/>
            <p:cNvSpPr>
              <a:spLocks noChangeShapeType="1"/>
            </p:cNvSpPr>
            <p:nvPr/>
          </p:nvSpPr>
          <p:spPr bwMode="auto">
            <a:xfrm flipH="1">
              <a:off x="2304" y="278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4" name="Line 14"/>
            <p:cNvSpPr>
              <a:spLocks noChangeShapeType="1"/>
            </p:cNvSpPr>
            <p:nvPr/>
          </p:nvSpPr>
          <p:spPr bwMode="auto">
            <a:xfrm flipH="1">
              <a:off x="2304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5" name="Line 15"/>
            <p:cNvSpPr>
              <a:spLocks noChangeShapeType="1"/>
            </p:cNvSpPr>
            <p:nvPr/>
          </p:nvSpPr>
          <p:spPr bwMode="auto">
            <a:xfrm flipH="1">
              <a:off x="1296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6" name="Text Box 16"/>
            <p:cNvSpPr txBox="1">
              <a:spLocks noChangeArrowheads="1"/>
            </p:cNvSpPr>
            <p:nvPr/>
          </p:nvSpPr>
          <p:spPr bwMode="auto">
            <a:xfrm flipH="1">
              <a:off x="2208" y="326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7</a:t>
              </a:r>
            </a:p>
          </p:txBody>
        </p:sp>
        <p:sp>
          <p:nvSpPr>
            <p:cNvPr id="23577" name="Text Box 17"/>
            <p:cNvSpPr txBox="1">
              <a:spLocks noChangeArrowheads="1"/>
            </p:cNvSpPr>
            <p:nvPr/>
          </p:nvSpPr>
          <p:spPr bwMode="auto">
            <a:xfrm flipH="1">
              <a:off x="1396" y="326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  <p:sp>
          <p:nvSpPr>
            <p:cNvPr id="23578" name="Text Box 18"/>
            <p:cNvSpPr txBox="1">
              <a:spLocks noChangeArrowheads="1"/>
            </p:cNvSpPr>
            <p:nvPr/>
          </p:nvSpPr>
          <p:spPr bwMode="auto">
            <a:xfrm flipH="1">
              <a:off x="4004" y="326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16</a:t>
              </a:r>
            </a:p>
          </p:txBody>
        </p:sp>
        <p:sp>
          <p:nvSpPr>
            <p:cNvPr id="23579" name="Text Box 19"/>
            <p:cNvSpPr txBox="1">
              <a:spLocks noChangeArrowheads="1"/>
            </p:cNvSpPr>
            <p:nvPr/>
          </p:nvSpPr>
          <p:spPr bwMode="auto">
            <a:xfrm flipH="1">
              <a:off x="768" y="326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0</a:t>
              </a:r>
            </a:p>
          </p:txBody>
        </p:sp>
        <p:sp>
          <p:nvSpPr>
            <p:cNvPr id="23580" name="Text Box 20"/>
            <p:cNvSpPr txBox="1">
              <a:spLocks noChangeArrowheads="1"/>
            </p:cNvSpPr>
            <p:nvPr/>
          </p:nvSpPr>
          <p:spPr bwMode="auto">
            <a:xfrm flipH="1">
              <a:off x="3600" y="2832"/>
              <a:ext cx="26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en-US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  <a:endParaRPr kumimoji="0" lang="en-US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23581" name="Line 21"/>
            <p:cNvSpPr>
              <a:spLocks noChangeShapeType="1"/>
            </p:cNvSpPr>
            <p:nvPr/>
          </p:nvSpPr>
          <p:spPr bwMode="auto">
            <a:xfrm flipH="1">
              <a:off x="3360" y="2784"/>
              <a:ext cx="0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2" name="Line 22"/>
            <p:cNvSpPr>
              <a:spLocks noChangeShapeType="1"/>
            </p:cNvSpPr>
            <p:nvPr/>
          </p:nvSpPr>
          <p:spPr bwMode="auto">
            <a:xfrm flipH="1">
              <a:off x="1056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3" name="Line 23"/>
            <p:cNvSpPr>
              <a:spLocks noChangeShapeType="1"/>
            </p:cNvSpPr>
            <p:nvPr/>
          </p:nvSpPr>
          <p:spPr bwMode="auto">
            <a:xfrm flipH="1">
              <a:off x="1536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4" name="Line 24"/>
            <p:cNvSpPr>
              <a:spLocks noChangeShapeType="1"/>
            </p:cNvSpPr>
            <p:nvPr/>
          </p:nvSpPr>
          <p:spPr bwMode="auto">
            <a:xfrm flipH="1">
              <a:off x="1776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5" name="Line 25"/>
            <p:cNvSpPr>
              <a:spLocks noChangeShapeType="1"/>
            </p:cNvSpPr>
            <p:nvPr/>
          </p:nvSpPr>
          <p:spPr bwMode="auto">
            <a:xfrm flipH="1">
              <a:off x="1968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6" name="Line 26"/>
            <p:cNvSpPr>
              <a:spLocks noChangeShapeType="1"/>
            </p:cNvSpPr>
            <p:nvPr/>
          </p:nvSpPr>
          <p:spPr bwMode="auto">
            <a:xfrm flipH="1">
              <a:off x="2160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7" name="Line 27"/>
            <p:cNvSpPr>
              <a:spLocks noChangeShapeType="1"/>
            </p:cNvSpPr>
            <p:nvPr/>
          </p:nvSpPr>
          <p:spPr bwMode="auto">
            <a:xfrm flipH="1">
              <a:off x="2592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8" name="Text Box 28"/>
            <p:cNvSpPr txBox="1">
              <a:spLocks noChangeArrowheads="1"/>
            </p:cNvSpPr>
            <p:nvPr/>
          </p:nvSpPr>
          <p:spPr bwMode="auto">
            <a:xfrm flipH="1">
              <a:off x="2496" y="3264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8</a:t>
              </a:r>
            </a:p>
          </p:txBody>
        </p:sp>
        <p:sp>
          <p:nvSpPr>
            <p:cNvPr id="23589" name="Line 29"/>
            <p:cNvSpPr>
              <a:spLocks noChangeShapeType="1"/>
            </p:cNvSpPr>
            <p:nvPr/>
          </p:nvSpPr>
          <p:spPr bwMode="auto">
            <a:xfrm flipH="1">
              <a:off x="2832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90" name="Line 30"/>
            <p:cNvSpPr>
              <a:spLocks noChangeShapeType="1"/>
            </p:cNvSpPr>
            <p:nvPr/>
          </p:nvSpPr>
          <p:spPr bwMode="auto">
            <a:xfrm flipH="1">
              <a:off x="3024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91" name="Line 31"/>
            <p:cNvSpPr>
              <a:spLocks noChangeShapeType="1"/>
            </p:cNvSpPr>
            <p:nvPr/>
          </p:nvSpPr>
          <p:spPr bwMode="auto">
            <a:xfrm flipH="1">
              <a:off x="3216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92" name="Line 32"/>
            <p:cNvSpPr>
              <a:spLocks noChangeShapeType="1"/>
            </p:cNvSpPr>
            <p:nvPr/>
          </p:nvSpPr>
          <p:spPr bwMode="auto">
            <a:xfrm flipH="1">
              <a:off x="3360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93" name="Text Box 33"/>
            <p:cNvSpPr txBox="1">
              <a:spLocks noChangeArrowheads="1"/>
            </p:cNvSpPr>
            <p:nvPr/>
          </p:nvSpPr>
          <p:spPr bwMode="auto">
            <a:xfrm flipH="1">
              <a:off x="3216" y="3264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800" b="0">
                  <a:solidFill>
                    <a:schemeClr val="tx1"/>
                  </a:solidFill>
                  <a:latin typeface="Helvetica" pitchFamily="34" charset="0"/>
                </a:rPr>
                <a:t>12</a:t>
              </a:r>
            </a:p>
          </p:txBody>
        </p:sp>
        <p:sp>
          <p:nvSpPr>
            <p:cNvPr id="23594" name="Line 34"/>
            <p:cNvSpPr>
              <a:spLocks noChangeShapeType="1"/>
            </p:cNvSpPr>
            <p:nvPr/>
          </p:nvSpPr>
          <p:spPr bwMode="auto">
            <a:xfrm flipH="1">
              <a:off x="3600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95" name="Line 35"/>
            <p:cNvSpPr>
              <a:spLocks noChangeShapeType="1"/>
            </p:cNvSpPr>
            <p:nvPr/>
          </p:nvSpPr>
          <p:spPr bwMode="auto">
            <a:xfrm flipH="1">
              <a:off x="3792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96" name="Line 36"/>
            <p:cNvSpPr>
              <a:spLocks noChangeShapeType="1"/>
            </p:cNvSpPr>
            <p:nvPr/>
          </p:nvSpPr>
          <p:spPr bwMode="auto">
            <a:xfrm flipH="1">
              <a:off x="3984" y="309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560" name="Line 39"/>
          <p:cNvSpPr>
            <a:spLocks noChangeShapeType="1"/>
          </p:cNvSpPr>
          <p:nvPr/>
        </p:nvSpPr>
        <p:spPr bwMode="auto">
          <a:xfrm flipH="1" flipV="1">
            <a:off x="1981200" y="4953000"/>
            <a:ext cx="0" cy="381000"/>
          </a:xfrm>
          <a:prstGeom prst="line">
            <a:avLst/>
          </a:prstGeom>
          <a:noFill/>
          <a:ln w="12700" cap="sq">
            <a:solidFill>
              <a:srgbClr val="3333FF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1" name="Text Box 40"/>
          <p:cNvSpPr txBox="1">
            <a:spLocks noChangeArrowheads="1"/>
          </p:cNvSpPr>
          <p:nvPr/>
        </p:nvSpPr>
        <p:spPr bwMode="auto">
          <a:xfrm>
            <a:off x="1676400" y="53340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800" b="0" i="1">
                <a:solidFill>
                  <a:srgbClr val="800000"/>
                </a:solidFill>
                <a:latin typeface="Times New Roman" pitchFamily="18" charset="0"/>
              </a:rPr>
              <a:t>P</a:t>
            </a:r>
            <a:r>
              <a:rPr kumimoji="0" lang="en-US" altLang="en-US" sz="1800" b="0" i="1" baseline="-25000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kumimoji="0" lang="fr-CA" altLang="en-US" sz="1600" b="0">
                <a:solidFill>
                  <a:srgbClr val="800000"/>
                </a:solidFill>
                <a:latin typeface="Times New Roman" pitchFamily="18" charset="0"/>
              </a:rPr>
              <a:t> arr</a:t>
            </a:r>
            <a:r>
              <a:rPr kumimoji="0" lang="fr-CA" altLang="en-US" sz="2000" b="0">
                <a:solidFill>
                  <a:srgbClr val="800000"/>
                </a:solidFill>
                <a:latin typeface="Times New Roman" pitchFamily="18" charset="0"/>
              </a:rPr>
              <a:t>.</a:t>
            </a:r>
            <a:endParaRPr kumimoji="0" lang="fr-CA" altLang="en-US" sz="20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62" name="Line 41"/>
          <p:cNvSpPr>
            <a:spLocks noChangeShapeType="1"/>
          </p:cNvSpPr>
          <p:nvPr/>
        </p:nvSpPr>
        <p:spPr bwMode="auto">
          <a:xfrm flipH="1" flipV="1">
            <a:off x="2743200" y="4953000"/>
            <a:ext cx="0" cy="381000"/>
          </a:xfrm>
          <a:prstGeom prst="line">
            <a:avLst/>
          </a:prstGeom>
          <a:noFill/>
          <a:ln w="12700" cap="sq">
            <a:solidFill>
              <a:srgbClr val="3333FF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3" name="Text Box 42"/>
          <p:cNvSpPr txBox="1">
            <a:spLocks noChangeArrowheads="1"/>
          </p:cNvSpPr>
          <p:nvPr/>
        </p:nvSpPr>
        <p:spPr bwMode="auto">
          <a:xfrm>
            <a:off x="2438400" y="5410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800" b="0" i="1">
                <a:solidFill>
                  <a:srgbClr val="800000"/>
                </a:solidFill>
                <a:latin typeface="Times New Roman" pitchFamily="18" charset="0"/>
              </a:rPr>
              <a:t>P</a:t>
            </a:r>
            <a:r>
              <a:rPr kumimoji="0" lang="en-US" altLang="en-US" sz="1800" b="0" i="1" baseline="-25000">
                <a:solidFill>
                  <a:srgbClr val="800000"/>
                </a:solidFill>
                <a:latin typeface="Times New Roman" pitchFamily="18" charset="0"/>
              </a:rPr>
              <a:t>3</a:t>
            </a:r>
            <a:r>
              <a:rPr kumimoji="0" lang="fr-CA" altLang="en-US" sz="1600" b="0">
                <a:solidFill>
                  <a:srgbClr val="800000"/>
                </a:solidFill>
                <a:latin typeface="Times New Roman" pitchFamily="18" charset="0"/>
              </a:rPr>
              <a:t> arr.</a:t>
            </a:r>
            <a:endParaRPr kumimoji="0" lang="fr-CA" altLang="en-US" sz="16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64" name="Line 43"/>
          <p:cNvSpPr>
            <a:spLocks noChangeShapeType="1"/>
          </p:cNvSpPr>
          <p:nvPr/>
        </p:nvSpPr>
        <p:spPr bwMode="auto">
          <a:xfrm flipH="1" flipV="1">
            <a:off x="3048000" y="4953000"/>
            <a:ext cx="381000" cy="381000"/>
          </a:xfrm>
          <a:prstGeom prst="line">
            <a:avLst/>
          </a:prstGeom>
          <a:noFill/>
          <a:ln w="12700" cap="sq">
            <a:solidFill>
              <a:srgbClr val="3333FF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3565" name="Text Box 44"/>
          <p:cNvSpPr txBox="1">
            <a:spLocks noChangeArrowheads="1"/>
          </p:cNvSpPr>
          <p:nvPr/>
        </p:nvSpPr>
        <p:spPr bwMode="auto">
          <a:xfrm>
            <a:off x="3200400" y="5410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800" b="0" i="1">
                <a:solidFill>
                  <a:srgbClr val="800000"/>
                </a:solidFill>
                <a:latin typeface="Times New Roman" pitchFamily="18" charset="0"/>
              </a:rPr>
              <a:t>P</a:t>
            </a:r>
            <a:r>
              <a:rPr kumimoji="0" lang="en-US" altLang="en-US" sz="1800" b="0" i="1" baseline="-25000">
                <a:solidFill>
                  <a:srgbClr val="800000"/>
                </a:solidFill>
                <a:latin typeface="Times New Roman" pitchFamily="18" charset="0"/>
              </a:rPr>
              <a:t>4</a:t>
            </a:r>
            <a:r>
              <a:rPr kumimoji="0" lang="fr-CA" altLang="en-US" sz="1600" b="0">
                <a:solidFill>
                  <a:srgbClr val="800000"/>
                </a:solidFill>
                <a:latin typeface="Times New Roman" pitchFamily="18" charset="0"/>
              </a:rPr>
              <a:t> arr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BA7996-BA17-4072-B198-95756EBC3DDA}" type="slidenum">
              <a:rPr lang="fr-CA" altLang="en-US"/>
              <a:pPr>
                <a:defRPr/>
              </a:pPr>
              <a:t>22</a:t>
            </a:fld>
            <a:endParaRPr lang="fr-CA" altLang="en-US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162050" y="4953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fr-CA" altLang="en-US" smtClean="0"/>
              <a:t>Exemple de SJF avec préemption</a:t>
            </a: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1047750" y="1219200"/>
            <a:ext cx="7029450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tabLst>
                <a:tab pos="1603375" algn="ctr"/>
                <a:tab pos="3254375" algn="ctr"/>
                <a:tab pos="5143500" algn="ctr"/>
              </a:tabLst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tabLst>
                <a:tab pos="1603375" algn="ctr"/>
                <a:tab pos="3254375" algn="ctr"/>
                <a:tab pos="5143500" algn="ctr"/>
              </a:tabLst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tabLst>
                <a:tab pos="1603375" algn="ctr"/>
                <a:tab pos="3254375" algn="ctr"/>
                <a:tab pos="5143500" algn="ctr"/>
              </a:tabLst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1603375" algn="ctr"/>
                <a:tab pos="3254375" algn="ctr"/>
                <a:tab pos="5143500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fr-CA" altLang="en-US"/>
              <a:t>		</a:t>
            </a:r>
            <a:r>
              <a:rPr lang="fr-CA" altLang="en-US" sz="2000" u="sng"/>
              <a:t>Processus	Arrivée</a:t>
            </a:r>
            <a:r>
              <a:rPr lang="fr-CA" altLang="en-US" sz="2000"/>
              <a:t>	</a:t>
            </a:r>
            <a:r>
              <a:rPr lang="fr-CA" altLang="en-US" sz="2000" u="sng"/>
              <a:t>Cycle</a:t>
            </a:r>
            <a:endParaRPr lang="fr-CA" altLang="en-US" sz="2000"/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1</a:t>
            </a:r>
            <a:r>
              <a:rPr lang="fr-CA" altLang="en-US" sz="2000"/>
              <a:t>	0	7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2	</a:t>
            </a:r>
            <a:r>
              <a:rPr lang="fr-CA" altLang="en-US" sz="2000"/>
              <a:t>2	4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3</a:t>
            </a:r>
            <a:r>
              <a:rPr lang="fr-CA" altLang="en-US" sz="2000"/>
              <a:t>	4	1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4</a:t>
            </a:r>
            <a:r>
              <a:rPr lang="fr-CA" altLang="en-US" sz="2000"/>
              <a:t>	5	4</a:t>
            </a:r>
          </a:p>
          <a:p>
            <a:r>
              <a:rPr lang="fr-CA" altLang="en-US" sz="2000"/>
              <a:t>SJF (préemptive)</a:t>
            </a:r>
          </a:p>
          <a:p>
            <a:endParaRPr lang="fr-CA" altLang="en-US"/>
          </a:p>
          <a:p>
            <a:endParaRPr lang="fr-CA" altLang="en-US"/>
          </a:p>
          <a:p>
            <a:endParaRPr lang="fr-CA" altLang="en-US"/>
          </a:p>
          <a:p>
            <a:endParaRPr lang="fr-CA" altLang="en-US"/>
          </a:p>
          <a:p>
            <a:r>
              <a:rPr lang="fr-CA" altLang="en-US" sz="2400"/>
              <a:t>Temps moyen d`attente = (9 + 1 + 0 +2)/4 = 3</a:t>
            </a:r>
          </a:p>
          <a:p>
            <a:pPr lvl="1"/>
            <a:r>
              <a:rPr lang="fr-CA" altLang="en-US" sz="1800" b="1"/>
              <a:t>P1 attend de 2 à 11, P2 de 4 à 5, P4 de 5 à 7</a:t>
            </a:r>
          </a:p>
        </p:txBody>
      </p:sp>
      <p:sp>
        <p:nvSpPr>
          <p:cNvPr id="24582" name="Rectangle 4"/>
          <p:cNvSpPr>
            <a:spLocks noChangeArrowheads="1"/>
          </p:cNvSpPr>
          <p:nvPr/>
        </p:nvSpPr>
        <p:spPr bwMode="auto">
          <a:xfrm flipH="1">
            <a:off x="1676400" y="3903663"/>
            <a:ext cx="5562600" cy="71437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 flipH="1">
            <a:off x="1760538" y="4008438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 flipH="1">
            <a:off x="3055938" y="4008438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3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 flipH="1">
            <a:off x="2522538" y="4008438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4586" name="Line 8"/>
          <p:cNvSpPr>
            <a:spLocks noChangeShapeType="1"/>
          </p:cNvSpPr>
          <p:nvPr/>
        </p:nvSpPr>
        <p:spPr bwMode="auto">
          <a:xfrm flipH="1">
            <a:off x="7219950" y="4600575"/>
            <a:ext cx="0" cy="26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 flipH="1">
            <a:off x="1676400" y="4618038"/>
            <a:ext cx="0" cy="26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8" name="Line 10"/>
          <p:cNvSpPr>
            <a:spLocks noChangeShapeType="1"/>
          </p:cNvSpPr>
          <p:nvPr/>
        </p:nvSpPr>
        <p:spPr bwMode="auto">
          <a:xfrm flipH="1">
            <a:off x="4419600" y="3903663"/>
            <a:ext cx="0" cy="714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2286000" y="3886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 flipH="1">
            <a:off x="3962400" y="461803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 flipH="1">
            <a:off x="2895600" y="4902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4</a:t>
            </a:r>
          </a:p>
        </p:txBody>
      </p:sp>
      <p:sp>
        <p:nvSpPr>
          <p:cNvPr id="24592" name="Text Box 14"/>
          <p:cNvSpPr txBox="1">
            <a:spLocks noChangeArrowheads="1"/>
          </p:cNvSpPr>
          <p:nvPr/>
        </p:nvSpPr>
        <p:spPr bwMode="auto">
          <a:xfrm flipH="1">
            <a:off x="2133600" y="4876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2</a:t>
            </a:r>
          </a:p>
        </p:txBody>
      </p:sp>
      <p:sp>
        <p:nvSpPr>
          <p:cNvPr id="24593" name="Text Box 15"/>
          <p:cNvSpPr txBox="1">
            <a:spLocks noChangeArrowheads="1"/>
          </p:cNvSpPr>
          <p:nvPr/>
        </p:nvSpPr>
        <p:spPr bwMode="auto">
          <a:xfrm flipH="1">
            <a:off x="5410200" y="4814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11</a:t>
            </a:r>
          </a:p>
        </p:txBody>
      </p:sp>
      <p:sp>
        <p:nvSpPr>
          <p:cNvPr id="24594" name="Text Box 16"/>
          <p:cNvSpPr txBox="1">
            <a:spLocks noChangeArrowheads="1"/>
          </p:cNvSpPr>
          <p:nvPr/>
        </p:nvSpPr>
        <p:spPr bwMode="auto">
          <a:xfrm flipH="1">
            <a:off x="1524000" y="48291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24595" name="Text Box 17"/>
          <p:cNvSpPr txBox="1">
            <a:spLocks noChangeArrowheads="1"/>
          </p:cNvSpPr>
          <p:nvPr/>
        </p:nvSpPr>
        <p:spPr bwMode="auto">
          <a:xfrm flipH="1">
            <a:off x="4884738" y="4008438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4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4596" name="Line 18"/>
          <p:cNvSpPr>
            <a:spLocks noChangeShapeType="1"/>
          </p:cNvSpPr>
          <p:nvPr/>
        </p:nvSpPr>
        <p:spPr bwMode="auto">
          <a:xfrm flipH="1">
            <a:off x="5638800" y="3903663"/>
            <a:ext cx="0" cy="714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97" name="Line 19"/>
          <p:cNvSpPr>
            <a:spLocks noChangeShapeType="1"/>
          </p:cNvSpPr>
          <p:nvPr/>
        </p:nvSpPr>
        <p:spPr bwMode="auto">
          <a:xfrm flipH="1">
            <a:off x="19812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98" name="Line 20"/>
          <p:cNvSpPr>
            <a:spLocks noChangeShapeType="1"/>
          </p:cNvSpPr>
          <p:nvPr/>
        </p:nvSpPr>
        <p:spPr bwMode="auto">
          <a:xfrm flipH="1">
            <a:off x="27432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599" name="Line 21"/>
          <p:cNvSpPr>
            <a:spLocks noChangeShapeType="1"/>
          </p:cNvSpPr>
          <p:nvPr/>
        </p:nvSpPr>
        <p:spPr bwMode="auto">
          <a:xfrm flipH="1">
            <a:off x="4419600" y="4618038"/>
            <a:ext cx="0" cy="268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0" name="Text Box 22"/>
          <p:cNvSpPr txBox="1">
            <a:spLocks noChangeArrowheads="1"/>
          </p:cNvSpPr>
          <p:nvPr/>
        </p:nvSpPr>
        <p:spPr bwMode="auto">
          <a:xfrm flipH="1">
            <a:off x="3429000" y="4902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5</a:t>
            </a:r>
          </a:p>
        </p:txBody>
      </p:sp>
      <p:sp>
        <p:nvSpPr>
          <p:cNvPr id="24601" name="Line 23"/>
          <p:cNvSpPr>
            <a:spLocks noChangeShapeType="1"/>
          </p:cNvSpPr>
          <p:nvPr/>
        </p:nvSpPr>
        <p:spPr bwMode="auto">
          <a:xfrm flipH="1">
            <a:off x="48006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2" name="Line 24"/>
          <p:cNvSpPr>
            <a:spLocks noChangeShapeType="1"/>
          </p:cNvSpPr>
          <p:nvPr/>
        </p:nvSpPr>
        <p:spPr bwMode="auto">
          <a:xfrm flipH="1">
            <a:off x="51054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3" name="Line 25"/>
          <p:cNvSpPr>
            <a:spLocks noChangeShapeType="1"/>
          </p:cNvSpPr>
          <p:nvPr/>
        </p:nvSpPr>
        <p:spPr bwMode="auto">
          <a:xfrm flipH="1">
            <a:off x="54102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4" name="Text Box 27"/>
          <p:cNvSpPr txBox="1">
            <a:spLocks noChangeArrowheads="1"/>
          </p:cNvSpPr>
          <p:nvPr/>
        </p:nvSpPr>
        <p:spPr bwMode="auto">
          <a:xfrm flipH="1">
            <a:off x="4267200" y="49022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7</a:t>
            </a:r>
          </a:p>
        </p:txBody>
      </p:sp>
      <p:sp>
        <p:nvSpPr>
          <p:cNvPr id="24605" name="Line 28"/>
          <p:cNvSpPr>
            <a:spLocks noChangeShapeType="1"/>
          </p:cNvSpPr>
          <p:nvPr/>
        </p:nvSpPr>
        <p:spPr bwMode="auto">
          <a:xfrm flipH="1">
            <a:off x="60198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6" name="Line 29"/>
          <p:cNvSpPr>
            <a:spLocks noChangeShapeType="1"/>
          </p:cNvSpPr>
          <p:nvPr/>
        </p:nvSpPr>
        <p:spPr bwMode="auto">
          <a:xfrm flipH="1">
            <a:off x="63246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7" name="Line 30"/>
          <p:cNvSpPr>
            <a:spLocks noChangeShapeType="1"/>
          </p:cNvSpPr>
          <p:nvPr/>
        </p:nvSpPr>
        <p:spPr bwMode="auto">
          <a:xfrm flipH="1">
            <a:off x="66294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8" name="Line 31"/>
          <p:cNvSpPr>
            <a:spLocks noChangeShapeType="1"/>
          </p:cNvSpPr>
          <p:nvPr/>
        </p:nvSpPr>
        <p:spPr bwMode="auto">
          <a:xfrm flipH="1">
            <a:off x="3048000" y="3886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09" name="Line 32"/>
          <p:cNvSpPr>
            <a:spLocks noChangeShapeType="1"/>
          </p:cNvSpPr>
          <p:nvPr/>
        </p:nvSpPr>
        <p:spPr bwMode="auto">
          <a:xfrm flipH="1">
            <a:off x="3581400" y="38862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10" name="Text Box 33"/>
          <p:cNvSpPr txBox="1">
            <a:spLocks noChangeArrowheads="1"/>
          </p:cNvSpPr>
          <p:nvPr/>
        </p:nvSpPr>
        <p:spPr bwMode="auto">
          <a:xfrm flipH="1">
            <a:off x="3741738" y="4008438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2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4611" name="Text Box 34"/>
          <p:cNvSpPr txBox="1">
            <a:spLocks noChangeArrowheads="1"/>
          </p:cNvSpPr>
          <p:nvPr/>
        </p:nvSpPr>
        <p:spPr bwMode="auto">
          <a:xfrm flipH="1">
            <a:off x="6256338" y="4008438"/>
            <a:ext cx="4206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P</a:t>
            </a:r>
            <a:r>
              <a:rPr kumimoji="0" lang="fr-CA" altLang="en-US" sz="1800" b="0" baseline="-25000">
                <a:solidFill>
                  <a:schemeClr val="tx1"/>
                </a:solidFill>
                <a:latin typeface="Helvetica" pitchFamily="34" charset="0"/>
              </a:rPr>
              <a:t>1</a:t>
            </a:r>
            <a:endParaRPr kumimoji="0" lang="fr-CA" altLang="en-US" sz="1800" b="0">
              <a:solidFill>
                <a:schemeClr val="tx1"/>
              </a:solidFill>
              <a:latin typeface="Helvetica" pitchFamily="34" charset="0"/>
            </a:endParaRPr>
          </a:p>
        </p:txBody>
      </p:sp>
      <p:sp>
        <p:nvSpPr>
          <p:cNvPr id="24612" name="Line 35"/>
          <p:cNvSpPr>
            <a:spLocks noChangeShapeType="1"/>
          </p:cNvSpPr>
          <p:nvPr/>
        </p:nvSpPr>
        <p:spPr bwMode="auto">
          <a:xfrm flipH="1">
            <a:off x="6934200" y="4484688"/>
            <a:ext cx="0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4613" name="Text Box 36"/>
          <p:cNvSpPr txBox="1">
            <a:spLocks noChangeArrowheads="1"/>
          </p:cNvSpPr>
          <p:nvPr/>
        </p:nvSpPr>
        <p:spPr bwMode="auto">
          <a:xfrm flipH="1">
            <a:off x="7010400" y="48148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16</a:t>
            </a: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1828800" y="52578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 i="1">
                <a:solidFill>
                  <a:srgbClr val="800000"/>
                </a:solidFill>
                <a:latin typeface="Times New Roman" pitchFamily="18" charset="0"/>
              </a:rPr>
              <a:t>P</a:t>
            </a:r>
            <a:r>
              <a:rPr kumimoji="0" lang="fr-CA" altLang="en-US" sz="1800" b="0" i="1" baseline="-25000">
                <a:solidFill>
                  <a:srgbClr val="800000"/>
                </a:solidFill>
                <a:latin typeface="Times New Roman" pitchFamily="18" charset="0"/>
              </a:rPr>
              <a:t>2</a:t>
            </a:r>
            <a:r>
              <a:rPr kumimoji="0" lang="fr-CA" altLang="en-US" sz="1600" b="0">
                <a:solidFill>
                  <a:srgbClr val="800000"/>
                </a:solidFill>
                <a:latin typeface="Times New Roman" pitchFamily="18" charset="0"/>
              </a:rPr>
              <a:t> arr</a:t>
            </a:r>
            <a:r>
              <a:rPr kumimoji="0" lang="fr-CA" altLang="en-US" sz="2000" b="0">
                <a:solidFill>
                  <a:srgbClr val="80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2590800" y="52578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 i="1">
                <a:solidFill>
                  <a:srgbClr val="800000"/>
                </a:solidFill>
                <a:latin typeface="Times New Roman" pitchFamily="18" charset="0"/>
              </a:rPr>
              <a:t>P</a:t>
            </a:r>
            <a:r>
              <a:rPr kumimoji="0" lang="fr-CA" altLang="en-US" sz="1800" b="0" i="1" baseline="-25000">
                <a:solidFill>
                  <a:srgbClr val="800000"/>
                </a:solidFill>
                <a:latin typeface="Times New Roman" pitchFamily="18" charset="0"/>
              </a:rPr>
              <a:t>3</a:t>
            </a:r>
            <a:r>
              <a:rPr kumimoji="0" lang="fr-CA" altLang="en-US" sz="1600" b="0">
                <a:solidFill>
                  <a:srgbClr val="800000"/>
                </a:solidFill>
                <a:latin typeface="Times New Roman" pitchFamily="18" charset="0"/>
              </a:rPr>
              <a:t> arr.</a:t>
            </a:r>
          </a:p>
        </p:txBody>
      </p:sp>
      <p:sp>
        <p:nvSpPr>
          <p:cNvPr id="24616" name="Text Box 40"/>
          <p:cNvSpPr txBox="1">
            <a:spLocks noChangeArrowheads="1"/>
          </p:cNvSpPr>
          <p:nvPr/>
        </p:nvSpPr>
        <p:spPr bwMode="auto">
          <a:xfrm>
            <a:off x="3276600" y="525780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 i="1">
                <a:solidFill>
                  <a:srgbClr val="800000"/>
                </a:solidFill>
                <a:latin typeface="Times New Roman" pitchFamily="18" charset="0"/>
              </a:rPr>
              <a:t>P</a:t>
            </a:r>
            <a:r>
              <a:rPr kumimoji="0" lang="fr-CA" altLang="en-US" sz="1800" b="0" i="1" baseline="-25000">
                <a:solidFill>
                  <a:srgbClr val="800000"/>
                </a:solidFill>
                <a:latin typeface="Times New Roman" pitchFamily="18" charset="0"/>
              </a:rPr>
              <a:t>4</a:t>
            </a:r>
            <a:r>
              <a:rPr kumimoji="0" lang="fr-CA" altLang="en-US" sz="1600" b="0">
                <a:solidFill>
                  <a:srgbClr val="800000"/>
                </a:solidFill>
                <a:latin typeface="Times New Roman" pitchFamily="18" charset="0"/>
              </a:rPr>
              <a:t> arr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 flipH="1">
            <a:off x="5638800" y="4648200"/>
            <a:ext cx="0" cy="268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DF4E7F-0FDB-4D33-B770-A8D603D80C0B}" type="slidenum">
              <a:rPr lang="fr-CA" altLang="en-US"/>
              <a:pPr>
                <a:defRPr/>
              </a:pPr>
              <a:t>23</a:t>
            </a:fld>
            <a:endParaRPr lang="fr-CA" alt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25438"/>
            <a:ext cx="8382000" cy="962025"/>
          </a:xfrm>
        </p:spPr>
        <p:txBody>
          <a:bodyPr/>
          <a:lstStyle/>
          <a:p>
            <a:pPr>
              <a:defRPr/>
            </a:pPr>
            <a:r>
              <a:rPr lang="fr-CA" altLang="en-US" sz="2800" smtClean="0"/>
              <a:t>Comment déterminer la longueur des cycles à l’avance?</a:t>
            </a:r>
            <a:endParaRPr lang="fr-CA" altLang="en-US" smtClean="0"/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886700" cy="3698875"/>
          </a:xfrm>
        </p:spPr>
        <p:txBody>
          <a:bodyPr/>
          <a:lstStyle/>
          <a:p>
            <a:r>
              <a:rPr lang="fr-CA" altLang="en-US" smtClean="0"/>
              <a:t>Quelques méthodes proposent de déterminer  le comportement futur d ’un processus sur la base de son passé</a:t>
            </a:r>
          </a:p>
          <a:p>
            <a:pPr lvl="1"/>
            <a:r>
              <a:rPr lang="fr-CA" altLang="en-US" smtClean="0"/>
              <a:t>p.ex. moyenne exponentielle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F32113-EF73-4E84-A0C9-3FFB9E2135CC}" type="slidenum">
              <a:rPr lang="fr-CA" altLang="en-US"/>
              <a:pPr>
                <a:defRPr/>
              </a:pPr>
              <a:t>24</a:t>
            </a:fld>
            <a:endParaRPr lang="fr-CA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z="2800" smtClean="0"/>
              <a:t>Estimation de la durée du prochain cycle</a:t>
            </a:r>
            <a:endParaRPr lang="fr-CA" altLang="en-US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95400"/>
            <a:ext cx="6705600" cy="4765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T</a:t>
            </a:r>
            <a:r>
              <a:rPr lang="fr-CA" altLang="en-US" sz="2400" baseline="-25000" smtClean="0"/>
              <a:t>i </a:t>
            </a:r>
            <a:r>
              <a:rPr lang="fr-CA" altLang="en-US" sz="2400" smtClean="0"/>
              <a:t>: la durée du </a:t>
            </a:r>
            <a:r>
              <a:rPr lang="fr-CA" altLang="en-US" sz="2400" i="1" smtClean="0"/>
              <a:t>i</a:t>
            </a:r>
            <a:r>
              <a:rPr lang="fr-CA" altLang="en-US" sz="2400" smtClean="0"/>
              <a:t>ème cycle de l’UCT pour ce processus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S</a:t>
            </a:r>
            <a:r>
              <a:rPr lang="fr-CA" altLang="en-US" sz="2400" baseline="-25000" smtClean="0"/>
              <a:t>i</a:t>
            </a:r>
            <a:r>
              <a:rPr lang="fr-CA" altLang="en-US" sz="2400" smtClean="0"/>
              <a:t> : la valeur </a:t>
            </a:r>
            <a:r>
              <a:rPr lang="fr-CA" altLang="en-US" sz="2400" i="1" smtClean="0"/>
              <a:t>estimée</a:t>
            </a:r>
            <a:r>
              <a:rPr lang="fr-CA" altLang="en-US" sz="2400" smtClean="0"/>
              <a:t> du le </a:t>
            </a:r>
            <a:r>
              <a:rPr lang="fr-CA" altLang="en-US" sz="2400" i="1" smtClean="0"/>
              <a:t>i</a:t>
            </a:r>
            <a:r>
              <a:rPr lang="fr-CA" altLang="en-US" sz="2400" smtClean="0"/>
              <a:t>ème cycle de l’UCT pour ce processus. Un choix simple est: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S </a:t>
            </a:r>
            <a:r>
              <a:rPr lang="fr-CA" altLang="en-US" baseline="-25000" smtClean="0"/>
              <a:t>n+1</a:t>
            </a:r>
            <a:r>
              <a:rPr lang="fr-CA" altLang="en-US" smtClean="0"/>
              <a:t> = (1/n) </a:t>
            </a:r>
            <a:r>
              <a:rPr lang="fr-CA" altLang="en-US" sz="3200" smtClean="0">
                <a:latin typeface="Symbol" pitchFamily="18" charset="2"/>
              </a:rPr>
              <a:t>          </a:t>
            </a:r>
            <a:r>
              <a:rPr lang="fr-CA" altLang="en-US" smtClean="0"/>
              <a:t> </a:t>
            </a:r>
            <a:r>
              <a:rPr lang="fr-CA" altLang="en-US" sz="2400" smtClean="0"/>
              <a:t>(une simple moyenne)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Nous pouvons éviter de recalculer la somme en récrivant:</a:t>
            </a:r>
            <a:endParaRPr lang="fr-CA" altLang="en-US" smtClean="0"/>
          </a:p>
          <a:p>
            <a:pPr lvl="1">
              <a:lnSpc>
                <a:spcPct val="90000"/>
              </a:lnSpc>
            </a:pPr>
            <a:r>
              <a:rPr lang="fr-CA" altLang="en-US" smtClean="0"/>
              <a:t>S</a:t>
            </a:r>
            <a:r>
              <a:rPr lang="fr-CA" altLang="en-US" baseline="-25000" smtClean="0"/>
              <a:t>n+1</a:t>
            </a:r>
            <a:r>
              <a:rPr lang="fr-CA" altLang="en-US" smtClean="0"/>
              <a:t> = (1/n) T</a:t>
            </a:r>
            <a:r>
              <a:rPr lang="fr-CA" altLang="en-US" baseline="-25000" smtClean="0"/>
              <a:t>n</a:t>
            </a:r>
            <a:r>
              <a:rPr lang="fr-CA" altLang="en-US" smtClean="0"/>
              <a:t> + ((n-1)/n) S</a:t>
            </a:r>
            <a:r>
              <a:rPr lang="fr-CA" altLang="en-US" baseline="-25000" smtClean="0"/>
              <a:t>n</a:t>
            </a:r>
          </a:p>
          <a:p>
            <a:pPr>
              <a:lnSpc>
                <a:spcPct val="90000"/>
              </a:lnSpc>
            </a:pPr>
            <a:r>
              <a:rPr lang="fr-CA" altLang="en-US" sz="2400" smtClean="0"/>
              <a:t>Ceci donne un poids identique à chaque cycle</a:t>
            </a:r>
            <a:endParaRPr lang="fr-CA" altLang="en-US" smtClean="0"/>
          </a:p>
        </p:txBody>
      </p:sp>
      <p:graphicFrame>
        <p:nvGraphicFramePr>
          <p:cNvPr id="26630" name="Object 9"/>
          <p:cNvGraphicFramePr>
            <a:graphicFrameLocks noGrp="1" noChangeAspect="1"/>
          </p:cNvGraphicFramePr>
          <p:nvPr>
            <p:ph sz="half" idx="2"/>
          </p:nvPr>
        </p:nvGraphicFramePr>
        <p:xfrm>
          <a:off x="3581400" y="2819400"/>
          <a:ext cx="7874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3" imgW="342751" imgH="431613" progId="Equation.3">
                  <p:embed/>
                </p:oleObj>
              </mc:Choice>
              <mc:Fallback>
                <p:oleObj name="Equation" r:id="rId3" imgW="342751" imgH="431613" progId="Equation.3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19400"/>
                        <a:ext cx="7874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82E0F-1FC9-4A13-89FF-1FD1E3E563B9}" type="slidenum">
              <a:rPr lang="fr-CA" altLang="en-US"/>
              <a:pPr>
                <a:defRPr/>
              </a:pPr>
              <a:t>25</a:t>
            </a:fld>
            <a:endParaRPr lang="fr-CA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885113" cy="588963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fr-CA" altLang="en-US" smtClean="0"/>
              <a:t>Le plus court d’abord SJF: critique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8153400" cy="5562600"/>
          </a:xfrm>
          <a:noFill/>
        </p:spPr>
        <p:txBody>
          <a:bodyPr lIns="90488" tIns="44450" rIns="90488" bIns="44450"/>
          <a:lstStyle/>
          <a:p>
            <a:r>
              <a:rPr lang="fr-CA" altLang="en-US" sz="2400" smtClean="0"/>
              <a:t>Difficulté d’estimer la longueur à l’avance</a:t>
            </a:r>
          </a:p>
          <a:p>
            <a:r>
              <a:rPr lang="fr-CA" altLang="en-US" sz="2400" smtClean="0"/>
              <a:t>Les processus longs souffriront de </a:t>
            </a:r>
            <a:r>
              <a:rPr lang="fr-CA" altLang="en-US" sz="2400" i="1" smtClean="0"/>
              <a:t>famine</a:t>
            </a:r>
            <a:r>
              <a:rPr lang="fr-CA" altLang="en-US" sz="2400" smtClean="0"/>
              <a:t> lorsqu’il y a un apport constant de processus courts</a:t>
            </a:r>
          </a:p>
          <a:p>
            <a:r>
              <a:rPr lang="fr-CA" altLang="en-US" sz="2400" smtClean="0"/>
              <a:t>La préemption est nécessaire pour environnements à temps partagé</a:t>
            </a:r>
          </a:p>
          <a:p>
            <a:pPr lvl="1"/>
            <a:r>
              <a:rPr lang="fr-CA" altLang="en-US" sz="2400" smtClean="0"/>
              <a:t>Un processus long peut monopoliser l’UCT s’il est le 1er à entrer dans le système et il ne fait pas d’E/S  </a:t>
            </a:r>
          </a:p>
          <a:p>
            <a:r>
              <a:rPr lang="fr-CA" altLang="en-US" sz="2600" smtClean="0"/>
              <a:t>Il y a assignation implicite de priorités: préférences aux travaux plus courts</a:t>
            </a:r>
          </a:p>
          <a:p>
            <a:endParaRPr lang="fr-CA" altLang="en-US" sz="2600" smtClean="0"/>
          </a:p>
          <a:p>
            <a:endParaRPr lang="fr-CA" altLang="en-US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4EA4C-C076-40A3-8D7C-D56AD82DAF27}" type="slidenum">
              <a:rPr lang="fr-CA" altLang="en-US"/>
              <a:pPr>
                <a:defRPr/>
              </a:pPr>
              <a:t>26</a:t>
            </a:fld>
            <a:endParaRPr lang="fr-CA" alt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Priorités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000" smtClean="0"/>
              <a:t>Affectation d’une priorité à chaque processus (p.ex. un nombre entier)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souvent les petits chiffres dénotent des hautes priorités (dans UNIX)</a:t>
            </a:r>
          </a:p>
          <a:p>
            <a:pPr lvl="2">
              <a:lnSpc>
                <a:spcPct val="80000"/>
              </a:lnSpc>
            </a:pPr>
            <a:r>
              <a:rPr lang="fr-CA" altLang="en-US" sz="1800" smtClean="0"/>
              <a:t>0 la plus haute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Windows fait l’inverse – donne un plus haute priorité aux plus grands chiffres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L’UCT est donnée au processus prêt avec la plus haute priorité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avec ou sans préemption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il y a une file </a:t>
            </a:r>
            <a:r>
              <a:rPr lang="fr-CA" altLang="en-US" sz="2000" i="1" smtClean="0"/>
              <a:t>prêt</a:t>
            </a:r>
            <a:r>
              <a:rPr lang="fr-CA" altLang="en-US" sz="2000" smtClean="0"/>
              <a:t> pour chaque priorité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Priorités sont explicites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Pour raisons politiques ou techniques</a:t>
            </a:r>
          </a:p>
          <a:p>
            <a:pPr>
              <a:lnSpc>
                <a:spcPct val="80000"/>
              </a:lnSpc>
            </a:pPr>
            <a:r>
              <a:rPr lang="fr-CA" altLang="en-US" sz="2000" smtClean="0"/>
              <a:t>Priorités implicites</a:t>
            </a:r>
          </a:p>
          <a:p>
            <a:pPr lvl="1">
              <a:lnSpc>
                <a:spcPct val="80000"/>
              </a:lnSpc>
            </a:pPr>
            <a:r>
              <a:rPr lang="fr-CA" altLang="en-US" sz="2000" smtClean="0"/>
              <a:t>Voir SJF - critiques</a:t>
            </a:r>
          </a:p>
          <a:p>
            <a:pPr>
              <a:lnSpc>
                <a:spcPct val="80000"/>
              </a:lnSpc>
            </a:pPr>
            <a:endParaRPr lang="fr-CA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4E569C-DF26-48F8-9884-C7164C9472B8}" type="slidenum">
              <a:rPr lang="fr-CA" altLang="en-US"/>
              <a:pPr>
                <a:defRPr/>
              </a:pPr>
              <a:t>27</a:t>
            </a:fld>
            <a:endParaRPr lang="fr-CA" alt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Problème possible avec les priorités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Famine: les processus moins prioritaires n’arrivent jamais à exécuter</a:t>
            </a:r>
          </a:p>
          <a:p>
            <a:r>
              <a:rPr lang="fr-CA" altLang="en-US" sz="2400" smtClean="0"/>
              <a:t>Solution: vieillissement: </a:t>
            </a:r>
          </a:p>
          <a:p>
            <a:pPr lvl="1"/>
            <a:r>
              <a:rPr lang="fr-CA" altLang="en-US" sz="2200" smtClean="0"/>
              <a:t>modifier la priorité d ’un processus en fonction de son âge et de son historique d ’exécution</a:t>
            </a:r>
          </a:p>
          <a:p>
            <a:pPr lvl="1"/>
            <a:r>
              <a:rPr lang="fr-CA" altLang="en-US" sz="2200" smtClean="0"/>
              <a:t>le processus change de file d`attente</a:t>
            </a:r>
          </a:p>
          <a:p>
            <a:r>
              <a:rPr lang="fr-CA" altLang="en-US" sz="2400" smtClean="0"/>
              <a:t>Plus en général, la modification dynamique des priorités est une politique souvent utilisée </a:t>
            </a:r>
            <a:r>
              <a:rPr lang="fr-CA" altLang="en-US" sz="1600" smtClean="0"/>
              <a:t>(v. files à rétroaction ou retour)</a:t>
            </a:r>
          </a:p>
          <a:p>
            <a:r>
              <a:rPr lang="fr-CA" altLang="en-US" sz="2000" smtClean="0"/>
              <a:t>Que faire avec les processus de même priorités?</a:t>
            </a:r>
          </a:p>
          <a:p>
            <a:pPr lvl="1"/>
            <a:r>
              <a:rPr lang="fr-CA" altLang="en-US" sz="2300" smtClean="0"/>
              <a:t>FCFS</a:t>
            </a:r>
          </a:p>
          <a:p>
            <a:pPr lvl="1"/>
            <a:r>
              <a:rPr lang="fr-CA" altLang="en-US" sz="2300" smtClean="0"/>
              <a:t>Ajoutons la préemption -</a:t>
            </a:r>
            <a:r>
              <a:rPr lang="en-CA" altLang="en-US" sz="2300" smtClean="0"/>
              <a:t>&gt;</a:t>
            </a:r>
            <a:r>
              <a:rPr lang="en-US" altLang="en-US" sz="2300" smtClean="0"/>
              <a:t> le Tourniquet</a:t>
            </a:r>
            <a:endParaRPr lang="fr-CA" altLang="en-US" sz="23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35F1B-FEAD-4547-8757-5BA4E54B2AD9}" type="slidenum">
              <a:rPr lang="fr-CA" altLang="en-US"/>
              <a:pPr>
                <a:defRPr/>
              </a:pPr>
              <a:t>28</a:t>
            </a:fld>
            <a:endParaRPr lang="fr-CA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Tourniquet = Round-Robin (RR)</a:t>
            </a:r>
            <a:br>
              <a:rPr lang="fr-CA" altLang="en-US" smtClean="0"/>
            </a:br>
            <a:r>
              <a:rPr lang="fr-CA" altLang="en-US" smtClean="0"/>
              <a:t>	</a:t>
            </a:r>
            <a:r>
              <a:rPr lang="fr-CA" altLang="en-US" sz="2000" smtClean="0"/>
              <a:t>Le plus utilisé en pratique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Chaque processus est alloué un quantum de temps (p.ex. 10-100 millisecs.) pour s’exécuter</a:t>
            </a:r>
          </a:p>
          <a:p>
            <a:pPr lvl="1"/>
            <a:r>
              <a:rPr lang="fr-CA" altLang="en-US" sz="2200" smtClean="0"/>
              <a:t>(terminologie du livre: </a:t>
            </a:r>
            <a:r>
              <a:rPr lang="fr-CA" altLang="en-US" sz="2200" i="1" smtClean="0"/>
              <a:t>tranche de temps</a:t>
            </a:r>
            <a:r>
              <a:rPr lang="fr-CA" altLang="en-US" sz="2200" smtClean="0"/>
              <a:t>)</a:t>
            </a:r>
          </a:p>
          <a:p>
            <a:r>
              <a:rPr lang="fr-CA" altLang="en-US" sz="2400" smtClean="0"/>
              <a:t>S’il s’exécute pour un quantum entier </a:t>
            </a:r>
            <a:r>
              <a:rPr lang="fr-CA" altLang="en-US" sz="2000" smtClean="0"/>
              <a:t>sans autres interruptions</a:t>
            </a:r>
            <a:r>
              <a:rPr lang="fr-CA" altLang="en-US" sz="2400" smtClean="0"/>
              <a:t>, il est interrompu par la minuterie et l ’UCT est donnée à un autre processus </a:t>
            </a:r>
          </a:p>
          <a:p>
            <a:r>
              <a:rPr lang="fr-CA" altLang="en-US" sz="2400" smtClean="0"/>
              <a:t>Le processus interrompu redevient prêt </a:t>
            </a:r>
            <a:r>
              <a:rPr lang="fr-CA" altLang="en-US" sz="1400" smtClean="0"/>
              <a:t>(à la fin de la file)</a:t>
            </a:r>
          </a:p>
          <a:p>
            <a:r>
              <a:rPr lang="fr-CA" altLang="en-US" sz="2400" smtClean="0"/>
              <a:t>Méthode préemptive</a:t>
            </a:r>
          </a:p>
        </p:txBody>
      </p:sp>
      <p:grpSp>
        <p:nvGrpSpPr>
          <p:cNvPr id="30726" name="Group 17"/>
          <p:cNvGrpSpPr>
            <a:grpSpLocks/>
          </p:cNvGrpSpPr>
          <p:nvPr/>
        </p:nvGrpSpPr>
        <p:grpSpPr bwMode="auto">
          <a:xfrm>
            <a:off x="2438400" y="4648200"/>
            <a:ext cx="2971800" cy="1828800"/>
            <a:chOff x="3360" y="3168"/>
            <a:chExt cx="1872" cy="1152"/>
          </a:xfrm>
        </p:grpSpPr>
        <p:sp>
          <p:nvSpPr>
            <p:cNvPr id="30728" name="Rectangle 4"/>
            <p:cNvSpPr>
              <a:spLocks noChangeArrowheads="1"/>
            </p:cNvSpPr>
            <p:nvPr/>
          </p:nvSpPr>
          <p:spPr bwMode="auto">
            <a:xfrm>
              <a:off x="4224" y="3168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fr-CA" altLang="en-US" sz="2400" b="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0729" name="Text Box 5"/>
            <p:cNvSpPr txBox="1">
              <a:spLocks noChangeArrowheads="1"/>
            </p:cNvSpPr>
            <p:nvPr/>
          </p:nvSpPr>
          <p:spPr bwMode="auto">
            <a:xfrm>
              <a:off x="4224" y="3216"/>
              <a:ext cx="38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[0]</a:t>
              </a:r>
              <a:endParaRPr kumimoji="0" lang="fr-CA" altLang="en-US" sz="16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0730" name="Rectangle 6"/>
            <p:cNvSpPr>
              <a:spLocks noChangeArrowheads="1"/>
            </p:cNvSpPr>
            <p:nvPr/>
          </p:nvSpPr>
          <p:spPr bwMode="auto">
            <a:xfrm>
              <a:off x="4560" y="3168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[1]</a:t>
              </a:r>
              <a:endParaRPr kumimoji="0" lang="fr-CA" altLang="en-US" sz="16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0731" name="Rectangle 7"/>
            <p:cNvSpPr>
              <a:spLocks noChangeArrowheads="1"/>
            </p:cNvSpPr>
            <p:nvPr/>
          </p:nvSpPr>
          <p:spPr bwMode="auto">
            <a:xfrm>
              <a:off x="3888" y="3456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[7]</a:t>
              </a:r>
              <a:endParaRPr kumimoji="0" lang="fr-CA" altLang="en-US" sz="16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0732" name="Rectangle 8"/>
            <p:cNvSpPr>
              <a:spLocks noChangeArrowheads="1"/>
            </p:cNvSpPr>
            <p:nvPr/>
          </p:nvSpPr>
          <p:spPr bwMode="auto">
            <a:xfrm>
              <a:off x="4896" y="3456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[2]</a:t>
              </a:r>
              <a:endParaRPr kumimoji="0" lang="fr-CA" altLang="en-US" sz="16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0733" name="Rectangle 9"/>
            <p:cNvSpPr>
              <a:spLocks noChangeArrowheads="1"/>
            </p:cNvSpPr>
            <p:nvPr/>
          </p:nvSpPr>
          <p:spPr bwMode="auto">
            <a:xfrm>
              <a:off x="3888" y="3744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3333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[6]</a:t>
              </a:r>
              <a:endParaRPr kumimoji="0" lang="fr-CA" altLang="en-US" sz="1600">
                <a:solidFill>
                  <a:schemeClr val="bg2"/>
                </a:solidFill>
                <a:latin typeface="Times New Roman" pitchFamily="18" charset="0"/>
              </a:endParaRPr>
            </a:p>
          </p:txBody>
        </p:sp>
        <p:sp>
          <p:nvSpPr>
            <p:cNvPr id="30734" name="Rectangle 10"/>
            <p:cNvSpPr>
              <a:spLocks noChangeArrowheads="1"/>
            </p:cNvSpPr>
            <p:nvPr/>
          </p:nvSpPr>
          <p:spPr bwMode="auto">
            <a:xfrm>
              <a:off x="4896" y="3744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[3]</a:t>
              </a:r>
              <a:endParaRPr kumimoji="0" lang="fr-CA" altLang="en-US" sz="16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0735" name="Rectangle 11"/>
            <p:cNvSpPr>
              <a:spLocks noChangeArrowheads="1"/>
            </p:cNvSpPr>
            <p:nvPr/>
          </p:nvSpPr>
          <p:spPr bwMode="auto">
            <a:xfrm>
              <a:off x="4560" y="4032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[4]</a:t>
              </a:r>
              <a:endParaRPr kumimoji="0" lang="fr-CA" altLang="en-US" sz="16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0736" name="Rectangle 12"/>
            <p:cNvSpPr>
              <a:spLocks noChangeArrowheads="1"/>
            </p:cNvSpPr>
            <p:nvPr/>
          </p:nvSpPr>
          <p:spPr bwMode="auto">
            <a:xfrm>
              <a:off x="4224" y="4032"/>
              <a:ext cx="336" cy="288"/>
            </a:xfrm>
            <a:prstGeom prst="rect">
              <a:avLst/>
            </a:prstGeom>
            <a:noFill/>
            <a:ln w="12700" cap="sq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600">
                  <a:solidFill>
                    <a:schemeClr val="bg2"/>
                  </a:solidFill>
                  <a:latin typeface="Times New Roman" pitchFamily="18" charset="0"/>
                </a:rPr>
                <a:t>P</a:t>
              </a:r>
              <a:r>
                <a:rPr kumimoji="0" lang="en-US" altLang="en-US" sz="1600">
                  <a:solidFill>
                    <a:schemeClr val="bg2"/>
                  </a:solidFill>
                  <a:latin typeface="Times New Roman" pitchFamily="18" charset="0"/>
                </a:rPr>
                <a:t>[5]</a:t>
              </a:r>
              <a:endParaRPr kumimoji="0" lang="fr-CA" altLang="en-US" sz="16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0737" name="Line 16"/>
            <p:cNvSpPr>
              <a:spLocks noChangeShapeType="1"/>
            </p:cNvSpPr>
            <p:nvPr/>
          </p:nvSpPr>
          <p:spPr bwMode="auto">
            <a:xfrm>
              <a:off x="3360" y="3888"/>
              <a:ext cx="48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0727" name="Text Box 18"/>
          <p:cNvSpPr txBox="1">
            <a:spLocks noChangeArrowheads="1"/>
          </p:cNvSpPr>
          <p:nvPr/>
        </p:nvSpPr>
        <p:spPr bwMode="auto">
          <a:xfrm>
            <a:off x="6019800" y="4876800"/>
            <a:ext cx="2590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chemeClr val="tx1"/>
                </a:solidFill>
                <a:latin typeface="Times New Roman" pitchFamily="18" charset="0"/>
              </a:rPr>
              <a:t>La file prêt est un cercle (dont RR)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25C1FD-798E-4E4E-BBEC-99B8A5BBCE89}" type="slidenum">
              <a:rPr lang="fr-CA" altLang="en-US"/>
              <a:pPr>
                <a:defRPr/>
              </a:pPr>
              <a:t>29</a:t>
            </a:fld>
            <a:endParaRPr lang="fr-CA" alt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Performance de tourniquet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S ’il y a n processus dans la file prêt et le quantum est q, alors chaque processus reçoit 1/n du temps UCT dans unités de durée max. q</a:t>
            </a:r>
          </a:p>
          <a:p>
            <a:r>
              <a:rPr lang="fr-CA" altLang="en-US" smtClean="0"/>
              <a:t>Si q grand </a:t>
            </a:r>
            <a:r>
              <a:rPr lang="en-US" altLang="en-US" smtClean="0">
                <a:sym typeface="Symbol" pitchFamily="18" charset="2"/>
              </a:rPr>
              <a:t> FCFS</a:t>
            </a:r>
          </a:p>
          <a:p>
            <a:r>
              <a:rPr lang="fr-CA" altLang="en-US" smtClean="0">
                <a:sym typeface="Symbol" pitchFamily="18" charset="2"/>
              </a:rPr>
              <a:t>Si q petit... nous verrons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924A9-1795-40CF-A433-AAD5B38133EC}" type="slidenum">
              <a:rPr lang="fr-CA" altLang="en-US"/>
              <a:pPr>
                <a:defRPr/>
              </a:pPr>
              <a:t>3</a:t>
            </a:fld>
            <a:endParaRPr lang="fr-CA" altLang="en-US"/>
          </a:p>
        </p:txBody>
      </p:sp>
      <p:pic>
        <p:nvPicPr>
          <p:cNvPr id="5124" name="Picture 20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609600" y="1295400"/>
            <a:ext cx="8069263" cy="47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2" name="Rectangle 2052"/>
          <p:cNvSpPr>
            <a:spLocks noChangeArrowheads="1"/>
          </p:cNvSpPr>
          <p:nvPr/>
        </p:nvSpPr>
        <p:spPr bwMode="auto">
          <a:xfrm>
            <a:off x="1030288" y="325438"/>
            <a:ext cx="7885112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fr-CA" altLang="en-US" smtClean="0"/>
              <a:t>Diagramme de transition d`états d`un processus</a:t>
            </a:r>
          </a:p>
        </p:txBody>
      </p:sp>
      <p:sp>
        <p:nvSpPr>
          <p:cNvPr id="5126" name="Text Box 2054"/>
          <p:cNvSpPr txBox="1">
            <a:spLocks noChangeArrowheads="1"/>
          </p:cNvSpPr>
          <p:nvPr/>
        </p:nvSpPr>
        <p:spPr bwMode="auto">
          <a:xfrm>
            <a:off x="762000" y="6019800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5127" name="Rectangle 2058"/>
          <p:cNvSpPr>
            <a:spLocks noChangeArrowheads="1"/>
          </p:cNvSpPr>
          <p:nvPr/>
        </p:nvSpPr>
        <p:spPr bwMode="auto">
          <a:xfrm>
            <a:off x="2362200" y="1828800"/>
            <a:ext cx="4572000" cy="4191000"/>
          </a:xfrm>
          <a:prstGeom prst="rect">
            <a:avLst/>
          </a:prstGeom>
          <a:noFill/>
          <a:ln w="38100" cap="sq">
            <a:solidFill>
              <a:schemeClr val="hlink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128" name="Text Box 2059"/>
          <p:cNvSpPr txBox="1">
            <a:spLocks noChangeArrowheads="1"/>
          </p:cNvSpPr>
          <p:nvPr/>
        </p:nvSpPr>
        <p:spPr bwMode="auto">
          <a:xfrm>
            <a:off x="3124200" y="4267200"/>
            <a:ext cx="2514600" cy="533400"/>
          </a:xfrm>
          <a:prstGeom prst="rect">
            <a:avLst/>
          </a:prstGeom>
          <a:noFill/>
          <a:ln w="76200" cap="sq">
            <a:solidFill>
              <a:srgbClr val="FF33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2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39438-BC37-489E-8468-6906E3590EC2}" type="slidenum">
              <a:rPr lang="fr-CA" altLang="en-US"/>
              <a:pPr>
                <a:defRPr/>
              </a:pPr>
              <a:t>30</a:t>
            </a:fld>
            <a:endParaRPr lang="fr-CA" altLang="en-US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162050" y="495300"/>
            <a:ext cx="688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1pPr>
            <a:lvl2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2pPr>
            <a:lvl3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3pPr>
            <a:lvl4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4pPr>
            <a:lvl5pPr>
              <a:lnSpc>
                <a:spcPct val="70000"/>
              </a:lnSpc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5pPr>
            <a:lvl6pPr marL="4572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6pPr>
            <a:lvl7pPr marL="9144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7pPr>
            <a:lvl8pPr marL="13716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8pPr>
            <a:lvl9pPr marL="1828800" eaLnBrk="0" fontAlgn="base" hangingPunct="0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kumimoji="1"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fr-CA" altLang="en-US" smtClean="0"/>
              <a:t>Exemple:  Tourniquet Quantum = 20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1066800" y="1219200"/>
            <a:ext cx="702945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tabLst>
                <a:tab pos="2222500" algn="ctr"/>
                <a:tab pos="3997325" algn="ctr"/>
              </a:tabLst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6286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tabLst>
                <a:tab pos="2222500" algn="ctr"/>
                <a:tab pos="3997325" algn="ctr"/>
              </a:tabLst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tabLst>
                <a:tab pos="2222500" algn="ctr"/>
                <a:tab pos="3997325" algn="ctr"/>
              </a:tabLst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tabLst>
                <a:tab pos="2222500" algn="ctr"/>
                <a:tab pos="3997325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tabLst>
                <a:tab pos="2222500" algn="ctr"/>
                <a:tab pos="3997325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2222500" algn="ctr"/>
                <a:tab pos="3997325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2222500" algn="ctr"/>
                <a:tab pos="3997325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2222500" algn="ctr"/>
                <a:tab pos="3997325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tabLst>
                <a:tab pos="2222500" algn="ctr"/>
                <a:tab pos="3997325" algn="ctr"/>
              </a:tabLst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fr-CA" altLang="en-US"/>
              <a:t>	</a:t>
            </a:r>
            <a:r>
              <a:rPr lang="fr-CA" altLang="en-US" sz="3200"/>
              <a:t>	</a:t>
            </a:r>
            <a:r>
              <a:rPr lang="fr-CA" altLang="en-US" sz="2000" u="sng"/>
              <a:t>Processus</a:t>
            </a:r>
            <a:r>
              <a:rPr lang="fr-CA" altLang="en-US" sz="2000"/>
              <a:t>	</a:t>
            </a:r>
            <a:r>
              <a:rPr lang="fr-CA" altLang="en-US" sz="2000" u="sng"/>
              <a:t>Cycle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 i="1"/>
              <a:t>		P</a:t>
            </a:r>
            <a:r>
              <a:rPr lang="fr-CA" altLang="en-US" sz="2000" i="1" baseline="-25000"/>
              <a:t>1	</a:t>
            </a:r>
            <a:r>
              <a:rPr lang="fr-CA" altLang="en-US" sz="2000"/>
              <a:t>53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2	 </a:t>
            </a:r>
            <a:r>
              <a:rPr lang="fr-CA" altLang="en-US" sz="2000"/>
              <a:t>17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3	</a:t>
            </a:r>
            <a:r>
              <a:rPr lang="fr-CA" altLang="en-US" sz="2000"/>
              <a:t>68</a:t>
            </a:r>
          </a:p>
          <a:p>
            <a:pPr>
              <a:buFont typeface="Monotype Sorts" pitchFamily="2" charset="2"/>
              <a:buNone/>
            </a:pPr>
            <a:r>
              <a:rPr lang="fr-CA" altLang="en-US" sz="2000"/>
              <a:t>		 </a:t>
            </a:r>
            <a:r>
              <a:rPr lang="fr-CA" altLang="en-US" sz="2000" i="1"/>
              <a:t>P</a:t>
            </a:r>
            <a:r>
              <a:rPr lang="fr-CA" altLang="en-US" sz="2000" i="1" baseline="-25000"/>
              <a:t>4	 </a:t>
            </a:r>
            <a:r>
              <a:rPr lang="fr-CA" altLang="en-US" sz="2000"/>
              <a:t>24</a:t>
            </a:r>
            <a:r>
              <a:rPr lang="fr-CA" altLang="en-US"/>
              <a:t/>
            </a:r>
            <a:br>
              <a:rPr lang="fr-CA" altLang="en-US"/>
            </a:br>
            <a:r>
              <a:rPr lang="fr-CA" altLang="en-US"/>
              <a:t/>
            </a:r>
            <a:br>
              <a:rPr lang="fr-CA" altLang="en-US"/>
            </a:br>
            <a:r>
              <a:rPr lang="fr-CA" altLang="en-US"/>
              <a:t/>
            </a:r>
            <a:br>
              <a:rPr lang="fr-CA" altLang="en-US"/>
            </a:br>
            <a:endParaRPr lang="fr-CA" altLang="en-US"/>
          </a:p>
          <a:p>
            <a:endParaRPr lang="fr-CA" altLang="en-US" sz="2000"/>
          </a:p>
          <a:p>
            <a:endParaRPr lang="fr-CA" altLang="en-US" sz="2000"/>
          </a:p>
          <a:p>
            <a:r>
              <a:rPr lang="fr-CA" altLang="en-US" sz="2000"/>
              <a:t>Normalement, </a:t>
            </a:r>
          </a:p>
          <a:p>
            <a:pPr lvl="1"/>
            <a:r>
              <a:rPr lang="fr-CA" altLang="en-US" sz="2000"/>
              <a:t>temps de rotation (turnaround) plus élevé que SJF</a:t>
            </a:r>
          </a:p>
          <a:p>
            <a:pPr lvl="1"/>
            <a:r>
              <a:rPr lang="fr-CA" altLang="en-US" sz="2000"/>
              <a:t>mais temps attente moyen meilleur</a:t>
            </a:r>
            <a:endParaRPr lang="fr-CA" altLang="en-US" sz="2200"/>
          </a:p>
        </p:txBody>
      </p:sp>
      <p:grpSp>
        <p:nvGrpSpPr>
          <p:cNvPr id="32774" name="Group 4"/>
          <p:cNvGrpSpPr>
            <a:grpSpLocks/>
          </p:cNvGrpSpPr>
          <p:nvPr/>
        </p:nvGrpSpPr>
        <p:grpSpPr bwMode="auto">
          <a:xfrm>
            <a:off x="1968500" y="3886200"/>
            <a:ext cx="5638800" cy="685800"/>
            <a:chOff x="1152" y="2736"/>
            <a:chExt cx="2880" cy="288"/>
          </a:xfrm>
        </p:grpSpPr>
        <p:sp>
          <p:nvSpPr>
            <p:cNvPr id="32786" name="Rectangle 5"/>
            <p:cNvSpPr>
              <a:spLocks noChangeArrowheads="1"/>
            </p:cNvSpPr>
            <p:nvPr/>
          </p:nvSpPr>
          <p:spPr bwMode="auto">
            <a:xfrm>
              <a:off x="1152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  <a:endParaRPr kumimoji="0" lang="fr-CA" altLang="en-US" sz="1800" b="0">
                <a:solidFill>
                  <a:schemeClr val="tx1"/>
                </a:solidFill>
                <a:latin typeface="Helvetica" pitchFamily="34" charset="0"/>
              </a:endParaRPr>
            </a:p>
          </p:txBody>
        </p:sp>
        <p:sp>
          <p:nvSpPr>
            <p:cNvPr id="32787" name="Rectangle 6"/>
            <p:cNvSpPr>
              <a:spLocks noChangeArrowheads="1"/>
            </p:cNvSpPr>
            <p:nvPr/>
          </p:nvSpPr>
          <p:spPr bwMode="auto">
            <a:xfrm>
              <a:off x="1440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2</a:t>
              </a:r>
            </a:p>
          </p:txBody>
        </p:sp>
        <p:sp>
          <p:nvSpPr>
            <p:cNvPr id="32788" name="Rectangle 7"/>
            <p:cNvSpPr>
              <a:spLocks noChangeArrowheads="1"/>
            </p:cNvSpPr>
            <p:nvPr/>
          </p:nvSpPr>
          <p:spPr bwMode="auto">
            <a:xfrm>
              <a:off x="1728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  <p:sp>
          <p:nvSpPr>
            <p:cNvPr id="32789" name="Rectangle 8"/>
            <p:cNvSpPr>
              <a:spLocks noChangeArrowheads="1"/>
            </p:cNvSpPr>
            <p:nvPr/>
          </p:nvSpPr>
          <p:spPr bwMode="auto">
            <a:xfrm>
              <a:off x="2016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  <p:sp>
          <p:nvSpPr>
            <p:cNvPr id="32790" name="Rectangle 9"/>
            <p:cNvSpPr>
              <a:spLocks noChangeArrowheads="1"/>
            </p:cNvSpPr>
            <p:nvPr/>
          </p:nvSpPr>
          <p:spPr bwMode="auto">
            <a:xfrm>
              <a:off x="2304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  <p:sp>
          <p:nvSpPr>
            <p:cNvPr id="32791" name="Rectangle 10"/>
            <p:cNvSpPr>
              <a:spLocks noChangeArrowheads="1"/>
            </p:cNvSpPr>
            <p:nvPr/>
          </p:nvSpPr>
          <p:spPr bwMode="auto">
            <a:xfrm>
              <a:off x="2592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  <p:sp>
          <p:nvSpPr>
            <p:cNvPr id="32792" name="Rectangle 11"/>
            <p:cNvSpPr>
              <a:spLocks noChangeArrowheads="1"/>
            </p:cNvSpPr>
            <p:nvPr/>
          </p:nvSpPr>
          <p:spPr bwMode="auto">
            <a:xfrm>
              <a:off x="2880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4</a:t>
              </a:r>
            </a:p>
          </p:txBody>
        </p:sp>
        <p:sp>
          <p:nvSpPr>
            <p:cNvPr id="32793" name="Rectangle 12"/>
            <p:cNvSpPr>
              <a:spLocks noChangeArrowheads="1"/>
            </p:cNvSpPr>
            <p:nvPr/>
          </p:nvSpPr>
          <p:spPr bwMode="auto">
            <a:xfrm>
              <a:off x="3168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1</a:t>
              </a:r>
            </a:p>
          </p:txBody>
        </p:sp>
        <p:sp>
          <p:nvSpPr>
            <p:cNvPr id="32794" name="Rectangle 13"/>
            <p:cNvSpPr>
              <a:spLocks noChangeArrowheads="1"/>
            </p:cNvSpPr>
            <p:nvPr/>
          </p:nvSpPr>
          <p:spPr bwMode="auto">
            <a:xfrm>
              <a:off x="3456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  <p:sp>
          <p:nvSpPr>
            <p:cNvPr id="32795" name="Rectangle 14"/>
            <p:cNvSpPr>
              <a:spLocks noChangeArrowheads="1"/>
            </p:cNvSpPr>
            <p:nvPr/>
          </p:nvSpPr>
          <p:spPr bwMode="auto">
            <a:xfrm>
              <a:off x="3744" y="2736"/>
              <a:ext cx="288" cy="28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Char char="n"/>
                <a:defRPr kumimoji="1" sz="2800" b="1">
                  <a:solidFill>
                    <a:srgbClr val="006666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u"/>
                <a:defRPr kumimoji="1" sz="2600">
                  <a:solidFill>
                    <a:srgbClr val="006666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Monotype Sorts" pitchFamily="2" charset="2"/>
                <a:buChar char="F"/>
                <a:defRPr kumimoji="1" sz="2400">
                  <a:solidFill>
                    <a:srgbClr val="006666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SzPct val="100000"/>
                <a:buChar char="•"/>
                <a:defRPr kumimoji="1" sz="2000">
                  <a:solidFill>
                    <a:srgbClr val="006666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100000"/>
                <a:buChar char="–"/>
                <a:defRPr kumimoji="1" sz="2000">
                  <a:solidFill>
                    <a:srgbClr val="006666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fr-CA" altLang="en-US" sz="1800" b="0">
                  <a:solidFill>
                    <a:schemeClr val="tx1"/>
                  </a:solidFill>
                  <a:latin typeface="Helvetica" pitchFamily="34" charset="0"/>
                </a:rPr>
                <a:t>P</a:t>
              </a:r>
              <a:r>
                <a:rPr kumimoji="0" lang="fr-CA" altLang="en-US" sz="1800" b="0" baseline="-25000">
                  <a:solidFill>
                    <a:schemeClr val="tx1"/>
                  </a:solidFill>
                  <a:latin typeface="Helvetica" pitchFamily="34" charset="0"/>
                </a:rPr>
                <a:t>3</a:t>
              </a:r>
            </a:p>
          </p:txBody>
        </p:sp>
      </p:grpSp>
      <p:sp>
        <p:nvSpPr>
          <p:cNvPr id="32775" name="Text Box 15"/>
          <p:cNvSpPr txBox="1">
            <a:spLocks noChangeArrowheads="1"/>
          </p:cNvSpPr>
          <p:nvPr/>
        </p:nvSpPr>
        <p:spPr bwMode="auto">
          <a:xfrm>
            <a:off x="1816100" y="47244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0</a:t>
            </a:r>
          </a:p>
        </p:txBody>
      </p:sp>
      <p:sp>
        <p:nvSpPr>
          <p:cNvPr id="32776" name="Text Box 16"/>
          <p:cNvSpPr txBox="1">
            <a:spLocks noChangeArrowheads="1"/>
          </p:cNvSpPr>
          <p:nvPr/>
        </p:nvSpPr>
        <p:spPr bwMode="auto">
          <a:xfrm>
            <a:off x="2286000" y="4724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20</a:t>
            </a:r>
          </a:p>
        </p:txBody>
      </p:sp>
      <p:sp>
        <p:nvSpPr>
          <p:cNvPr id="32777" name="Text Box 17"/>
          <p:cNvSpPr txBox="1">
            <a:spLocks noChangeArrowheads="1"/>
          </p:cNvSpPr>
          <p:nvPr/>
        </p:nvSpPr>
        <p:spPr bwMode="auto">
          <a:xfrm>
            <a:off x="2819400" y="4724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37</a:t>
            </a:r>
          </a:p>
        </p:txBody>
      </p:sp>
      <p:sp>
        <p:nvSpPr>
          <p:cNvPr id="32778" name="Text Box 18"/>
          <p:cNvSpPr txBox="1">
            <a:spLocks noChangeArrowheads="1"/>
          </p:cNvSpPr>
          <p:nvPr/>
        </p:nvSpPr>
        <p:spPr bwMode="auto">
          <a:xfrm>
            <a:off x="3422650" y="4724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57</a:t>
            </a:r>
          </a:p>
        </p:txBody>
      </p:sp>
      <p:sp>
        <p:nvSpPr>
          <p:cNvPr id="32779" name="Text Box 19"/>
          <p:cNvSpPr txBox="1">
            <a:spLocks noChangeArrowheads="1"/>
          </p:cNvSpPr>
          <p:nvPr/>
        </p:nvSpPr>
        <p:spPr bwMode="auto">
          <a:xfrm>
            <a:off x="4038600" y="4724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77</a:t>
            </a:r>
          </a:p>
        </p:txBody>
      </p:sp>
      <p:sp>
        <p:nvSpPr>
          <p:cNvPr id="32780" name="Text Box 20"/>
          <p:cNvSpPr txBox="1">
            <a:spLocks noChangeArrowheads="1"/>
          </p:cNvSpPr>
          <p:nvPr/>
        </p:nvSpPr>
        <p:spPr bwMode="auto">
          <a:xfrm>
            <a:off x="4572000" y="4724400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97</a:t>
            </a:r>
          </a:p>
        </p:txBody>
      </p:sp>
      <p:sp>
        <p:nvSpPr>
          <p:cNvPr id="32781" name="Text Box 21"/>
          <p:cNvSpPr txBox="1">
            <a:spLocks noChangeArrowheads="1"/>
          </p:cNvSpPr>
          <p:nvPr/>
        </p:nvSpPr>
        <p:spPr bwMode="auto">
          <a:xfrm>
            <a:off x="5041900" y="47244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117</a:t>
            </a:r>
          </a:p>
        </p:txBody>
      </p:sp>
      <p:sp>
        <p:nvSpPr>
          <p:cNvPr id="32782" name="Text Box 22"/>
          <p:cNvSpPr txBox="1">
            <a:spLocks noChangeArrowheads="1"/>
          </p:cNvSpPr>
          <p:nvPr/>
        </p:nvSpPr>
        <p:spPr bwMode="auto">
          <a:xfrm>
            <a:off x="5651500" y="47244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121</a:t>
            </a:r>
          </a:p>
        </p:txBody>
      </p:sp>
      <p:sp>
        <p:nvSpPr>
          <p:cNvPr id="32783" name="Text Box 23"/>
          <p:cNvSpPr txBox="1">
            <a:spLocks noChangeArrowheads="1"/>
          </p:cNvSpPr>
          <p:nvPr/>
        </p:nvSpPr>
        <p:spPr bwMode="auto">
          <a:xfrm>
            <a:off x="6184900" y="47244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134</a:t>
            </a:r>
          </a:p>
        </p:txBody>
      </p:sp>
      <p:sp>
        <p:nvSpPr>
          <p:cNvPr id="32784" name="Text Box 24"/>
          <p:cNvSpPr txBox="1">
            <a:spLocks noChangeArrowheads="1"/>
          </p:cNvSpPr>
          <p:nvPr/>
        </p:nvSpPr>
        <p:spPr bwMode="auto">
          <a:xfrm>
            <a:off x="6769100" y="47244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154</a:t>
            </a:r>
          </a:p>
        </p:txBody>
      </p:sp>
      <p:sp>
        <p:nvSpPr>
          <p:cNvPr id="32785" name="Text Box 25"/>
          <p:cNvSpPr txBox="1">
            <a:spLocks noChangeArrowheads="1"/>
          </p:cNvSpPr>
          <p:nvPr/>
        </p:nvSpPr>
        <p:spPr bwMode="auto">
          <a:xfrm>
            <a:off x="7302500" y="4724400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1800" b="0">
                <a:solidFill>
                  <a:schemeClr val="tx1"/>
                </a:solidFill>
                <a:latin typeface="Helvetica" pitchFamily="34" charset="0"/>
              </a:rPr>
              <a:t>162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FE6878-8649-4668-9FCA-C06A78A461C6}" type="slidenum">
              <a:rPr lang="fr-CA" altLang="en-US"/>
              <a:pPr>
                <a:defRPr/>
              </a:pPr>
              <a:t>31</a:t>
            </a:fld>
            <a:endParaRPr lang="fr-CA" alt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Un petit quantum augmente les commutations de contexte </a:t>
            </a:r>
            <a:r>
              <a:rPr lang="fr-CA" altLang="en-US" sz="2400" smtClean="0"/>
              <a:t>(temps de SE)</a:t>
            </a:r>
            <a:endParaRPr lang="fr-CA" altLang="en-US" smtClean="0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4" t="42030" r="22762" b="40160"/>
          <a:stretch>
            <a:fillRect/>
          </a:stretch>
        </p:blipFill>
        <p:spPr bwMode="auto">
          <a:xfrm>
            <a:off x="304800" y="1295400"/>
            <a:ext cx="8610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180AE-E35A-46AB-BAF9-3DF06300D54E}" type="slidenum">
              <a:rPr lang="fr-CA" altLang="en-US"/>
              <a:pPr>
                <a:defRPr/>
              </a:pPr>
              <a:t>32</a:t>
            </a:fld>
            <a:endParaRPr lang="fr-CA" altLang="en-US"/>
          </a:p>
        </p:txBody>
      </p:sp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Exemple pour voir l’importance d’un bon choix de quantum </a:t>
            </a:r>
            <a:r>
              <a:rPr lang="fr-CA" altLang="en-US" sz="2400" smtClean="0"/>
              <a:t>(à développer comme exercice)</a:t>
            </a:r>
            <a:endParaRPr lang="fr-CA" altLang="en-US" smtClean="0"/>
          </a:p>
        </p:txBody>
      </p:sp>
      <p:sp>
        <p:nvSpPr>
          <p:cNvPr id="3482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Trois cycles:</a:t>
            </a:r>
          </a:p>
          <a:p>
            <a:pPr lvl="1"/>
            <a:r>
              <a:rPr lang="fr-CA" altLang="en-US" smtClean="0"/>
              <a:t>A, B, C, toutes de 10</a:t>
            </a:r>
          </a:p>
          <a:p>
            <a:r>
              <a:rPr lang="fr-CA" altLang="en-US" smtClean="0"/>
              <a:t>Essayer avec:</a:t>
            </a:r>
          </a:p>
          <a:p>
            <a:pPr lvl="1"/>
            <a:r>
              <a:rPr lang="fr-CA" altLang="en-US" smtClean="0"/>
              <a:t>q=1 </a:t>
            </a:r>
          </a:p>
          <a:p>
            <a:pPr lvl="1"/>
            <a:r>
              <a:rPr lang="fr-CA" altLang="en-US" smtClean="0"/>
              <a:t>q=10</a:t>
            </a:r>
          </a:p>
          <a:p>
            <a:r>
              <a:rPr lang="fr-CA" altLang="en-US" smtClean="0"/>
              <a:t>Dans ce deuxième cas, tourniquet  fonctionne comme FCFS et  le temps de rotation moyen est meilleur</a:t>
            </a:r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EC9333-74F1-41AF-8920-189F02F92FCB}" type="slidenum">
              <a:rPr lang="fr-CA" altLang="en-US"/>
              <a:pPr>
                <a:defRPr/>
              </a:pPr>
              <a:t>33</a:t>
            </a:fld>
            <a:endParaRPr lang="fr-CA" alt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Exercices d’ordonnancement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fr-CA" altLang="en-US" sz="2000" smtClean="0"/>
              <a:t>Trois processus P1, P2, P3 arrivent au temps 0 dans la file prêt</a:t>
            </a:r>
          </a:p>
          <a:p>
            <a:r>
              <a:rPr lang="fr-CA" altLang="en-US" sz="2000" smtClean="0"/>
              <a:t>Cycles UCT de P1: 14,12,17</a:t>
            </a:r>
          </a:p>
          <a:p>
            <a:r>
              <a:rPr lang="fr-CA" altLang="en-US" sz="2000" smtClean="0"/>
              <a:t>Cycles UCT de P2: 2,2,2,3,2,2,2,3,2,2,2,3,2,2,2,3</a:t>
            </a:r>
          </a:p>
          <a:p>
            <a:r>
              <a:rPr lang="fr-CA" altLang="en-US" sz="2000" smtClean="0"/>
              <a:t>Cycles UCT de P3: 6,3,8,2,1,3,4,1,2,9,7</a:t>
            </a:r>
          </a:p>
          <a:p>
            <a:r>
              <a:rPr lang="fr-CA" altLang="en-US" sz="2000" smtClean="0"/>
              <a:t>Opération E/S de 6 unités de temps entre chaque cycle UCT (en parallèle)</a:t>
            </a:r>
          </a:p>
          <a:p>
            <a:r>
              <a:rPr lang="fr-CA" altLang="en-US" sz="2000" smtClean="0"/>
              <a:t>Algorithmes d’ordonnancement </a:t>
            </a:r>
          </a:p>
          <a:p>
            <a:pPr lvl="1"/>
            <a:r>
              <a:rPr lang="fr-CA" altLang="en-US" sz="2000" smtClean="0"/>
              <a:t>FCFS</a:t>
            </a:r>
          </a:p>
          <a:p>
            <a:pPr lvl="1"/>
            <a:r>
              <a:rPr lang="fr-CA" altLang="en-US" sz="2000" smtClean="0"/>
              <a:t>Tourniquet (quantum de 5)</a:t>
            </a:r>
          </a:p>
          <a:p>
            <a:pPr lvl="1"/>
            <a:r>
              <a:rPr lang="fr-CA" altLang="en-US" sz="2000" smtClean="0"/>
              <a:t>Non-preemptive SJF ou Preemptive SJF</a:t>
            </a:r>
          </a:p>
          <a:p>
            <a:pPr lvl="1"/>
            <a:r>
              <a:rPr lang="fr-CA" altLang="en-US" sz="2000" smtClean="0"/>
              <a:t>Tourniquet avec priorité: P2=P3&gt;P1</a:t>
            </a:r>
          </a:p>
          <a:p>
            <a:pPr lvl="1"/>
            <a:endParaRPr lang="fr-CA" altLang="en-US" sz="2000" smtClean="0"/>
          </a:p>
          <a:p>
            <a:pPr>
              <a:buFont typeface="Monotype Sorts" pitchFamily="2" charset="2"/>
              <a:buNone/>
            </a:pPr>
            <a:endParaRPr lang="fr-CA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8C8BB0-2668-43C0-B495-7B1DEFEA2D28}" type="slidenum">
              <a:rPr lang="fr-CA" altLang="en-US"/>
              <a:pPr>
                <a:defRPr/>
              </a:pPr>
              <a:t>34</a:t>
            </a:fld>
            <a:endParaRPr lang="fr-CA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Files à plusieurs niveaux (multiples)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400" smtClean="0"/>
              <a:t>La file </a:t>
            </a:r>
            <a:r>
              <a:rPr lang="fr-CA" altLang="en-US" sz="2400" i="1" smtClean="0"/>
              <a:t>prêt </a:t>
            </a:r>
            <a:r>
              <a:rPr lang="fr-CA" altLang="en-US" sz="2400" smtClean="0"/>
              <a:t>est séparée en plusieurs files, p.ex.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travaux `d’arrière-plan` </a:t>
            </a:r>
            <a:r>
              <a:rPr lang="fr-CA" altLang="en-US" sz="1800" smtClean="0"/>
              <a:t>(background - batch)</a:t>
            </a:r>
            <a:endParaRPr lang="fr-CA" altLang="en-US" sz="2200" smtClean="0"/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travaux `de premier plan` </a:t>
            </a:r>
            <a:r>
              <a:rPr lang="fr-CA" altLang="en-US" sz="1800" smtClean="0"/>
              <a:t>(foreground - interactive)</a:t>
            </a:r>
          </a:p>
          <a:p>
            <a:pPr>
              <a:lnSpc>
                <a:spcPct val="90000"/>
              </a:lnSpc>
            </a:pPr>
            <a:r>
              <a:rPr lang="fr-CA" altLang="en-US" sz="2200" smtClean="0"/>
              <a:t>Chaque file a son propre algorithme d ’ordonnancement, p.ex.</a:t>
            </a:r>
          </a:p>
          <a:p>
            <a:pPr lvl="1">
              <a:lnSpc>
                <a:spcPct val="90000"/>
              </a:lnSpc>
            </a:pPr>
            <a:r>
              <a:rPr lang="fr-CA" altLang="en-US" sz="2200" smtClean="0"/>
              <a:t>tourniquet pour premier plan</a:t>
            </a:r>
            <a:endParaRPr lang="fr-CA" altLang="en-US" sz="2100" smtClean="0"/>
          </a:p>
          <a:p>
            <a:pPr lvl="1">
              <a:lnSpc>
                <a:spcPct val="90000"/>
              </a:lnSpc>
            </a:pPr>
            <a:r>
              <a:rPr lang="fr-CA" altLang="en-US" sz="2100" smtClean="0"/>
              <a:t>FCFS pour arrière-plan</a:t>
            </a:r>
          </a:p>
          <a:p>
            <a:pPr>
              <a:lnSpc>
                <a:spcPct val="90000"/>
              </a:lnSpc>
            </a:pPr>
            <a:r>
              <a:rPr lang="fr-CA" altLang="en-US" sz="2200" smtClean="0"/>
              <a:t>Comment ordonnancer entre files? </a:t>
            </a:r>
          </a:p>
          <a:p>
            <a:pPr lvl="1">
              <a:lnSpc>
                <a:spcPct val="90000"/>
              </a:lnSpc>
            </a:pPr>
            <a:r>
              <a:rPr lang="fr-CA" altLang="en-US" sz="2100" smtClean="0"/>
              <a:t>Priorité fixe à chaque file </a:t>
            </a:r>
            <a:r>
              <a:rPr lang="fr-CA" altLang="en-US" sz="2100" smtClean="0">
                <a:sym typeface="Symbol" pitchFamily="18" charset="2"/>
              </a:rPr>
              <a:t> famine possible, ou</a:t>
            </a:r>
          </a:p>
          <a:p>
            <a:pPr lvl="1">
              <a:lnSpc>
                <a:spcPct val="90000"/>
              </a:lnSpc>
            </a:pPr>
            <a:r>
              <a:rPr lang="fr-CA" altLang="en-US" sz="2100" smtClean="0">
                <a:sym typeface="Symbol" pitchFamily="18" charset="2"/>
              </a:rPr>
              <a:t>Chaque file reçoit un certain pourcentage de temps UCT, p.ex.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80% pour premier plan</a:t>
            </a:r>
          </a:p>
          <a:p>
            <a:pPr lvl="2">
              <a:lnSpc>
                <a:spcPct val="90000"/>
              </a:lnSpc>
            </a:pPr>
            <a:r>
              <a:rPr lang="fr-CA" altLang="en-US" sz="2000" smtClean="0"/>
              <a:t>20% pour arrière-plan</a:t>
            </a:r>
            <a:r>
              <a:rPr lang="fr-CA" altLang="en-US" sz="2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C4786D-E90B-4DBC-80B2-712A3E2B8109}" type="slidenum">
              <a:rPr lang="fr-CA" altLang="en-US"/>
              <a:pPr>
                <a:defRPr/>
              </a:pPr>
              <a:t>35</a:t>
            </a:fld>
            <a:endParaRPr lang="fr-CA" alt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Ordonnancement avec files multiples</a:t>
            </a:r>
          </a:p>
        </p:txBody>
      </p:sp>
      <p:pic>
        <p:nvPicPr>
          <p:cNvPr id="3789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77" t="36331" r="24338" b="38023"/>
          <a:stretch>
            <a:fillRect/>
          </a:stretch>
        </p:blipFill>
        <p:spPr bwMode="auto">
          <a:xfrm>
            <a:off x="1143000" y="1290638"/>
            <a:ext cx="7239000" cy="473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E6D65-7F76-4A26-886A-F6CED041628F}" type="slidenum">
              <a:rPr lang="fr-CA" altLang="en-US"/>
              <a:pPr>
                <a:defRPr/>
              </a:pPr>
              <a:t>36</a:t>
            </a:fld>
            <a:endParaRPr lang="fr-CA" alt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Files multiples et à retour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Un processus peut passer d ’une file à l ’autre, p.ex. quand il a passé trop de temps dans une file</a:t>
            </a:r>
          </a:p>
          <a:p>
            <a:r>
              <a:rPr lang="fr-CA" altLang="en-US" smtClean="0"/>
              <a:t>À déterminer:</a:t>
            </a:r>
          </a:p>
          <a:p>
            <a:pPr lvl="1"/>
            <a:r>
              <a:rPr lang="fr-CA" altLang="en-US" sz="2200" smtClean="0"/>
              <a:t>nombre de files</a:t>
            </a:r>
          </a:p>
          <a:p>
            <a:pPr lvl="1"/>
            <a:r>
              <a:rPr lang="fr-CA" altLang="en-US" sz="2200" smtClean="0"/>
              <a:t>algorithmes d ’ordonnancement pour chaque file </a:t>
            </a:r>
          </a:p>
          <a:p>
            <a:pPr lvl="1"/>
            <a:r>
              <a:rPr lang="fr-CA" altLang="en-US" sz="2200" smtClean="0"/>
              <a:t>algorithmes pour décider quand un proc doit passer d ’une file à l`autre</a:t>
            </a:r>
          </a:p>
          <a:p>
            <a:pPr lvl="1"/>
            <a:r>
              <a:rPr lang="fr-CA" altLang="en-US" sz="2200" smtClean="0"/>
              <a:t>algorithme pour déterminer, pour un proc qui devient prêt, sur quelle file il doit être mis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28867-956C-48D1-88A9-D51FA0AEB725}" type="slidenum">
              <a:rPr lang="fr-CA" altLang="en-US"/>
              <a:pPr>
                <a:defRPr/>
              </a:pPr>
              <a:t>37</a:t>
            </a:fld>
            <a:endParaRPr lang="fr-CA" alt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Files multiples et à retour (trois files)</a:t>
            </a:r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7" t="42030" r="31400" b="39893"/>
          <a:stretch>
            <a:fillRect/>
          </a:stretch>
        </p:blipFill>
        <p:spPr bwMode="auto">
          <a:xfrm>
            <a:off x="1371600" y="1360488"/>
            <a:ext cx="7010400" cy="444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28600" y="1747838"/>
            <a:ext cx="1222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Arial Narrow" pitchFamily="34" charset="0"/>
              </a:rPr>
              <a:t>PRIO = 0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12725" y="3389313"/>
            <a:ext cx="1222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Arial Narrow" pitchFamily="34" charset="0"/>
              </a:rPr>
              <a:t>PRIO = 1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304800" y="5100638"/>
            <a:ext cx="1222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kumimoji="0" lang="fr-CA" altLang="en-US" sz="2400">
                <a:solidFill>
                  <a:schemeClr val="tx1"/>
                </a:solidFill>
                <a:latin typeface="Arial Narrow" pitchFamily="34" charset="0"/>
              </a:rPr>
              <a:t>PRIO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BAECE-9269-4BBA-9F14-2635C6F06788}" type="slidenum">
              <a:rPr lang="fr-CA" altLang="en-US"/>
              <a:pPr>
                <a:defRPr/>
              </a:pPr>
              <a:t>38</a:t>
            </a:fld>
            <a:endParaRPr lang="fr-CA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Exemple de files multiples à retour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Trois files:</a:t>
            </a:r>
          </a:p>
          <a:p>
            <a:pPr lvl="1"/>
            <a:r>
              <a:rPr lang="fr-CA" altLang="en-US" sz="2200" smtClean="0"/>
              <a:t>Q0: tourniquet, quantum 8 msecs</a:t>
            </a:r>
          </a:p>
          <a:p>
            <a:pPr lvl="1"/>
            <a:r>
              <a:rPr lang="fr-CA" altLang="en-US" sz="2200" smtClean="0"/>
              <a:t>Q1: tourniquet, quantum 16 msecs</a:t>
            </a:r>
          </a:p>
          <a:p>
            <a:pPr lvl="1"/>
            <a:r>
              <a:rPr lang="fr-CA" altLang="en-US" sz="2200" smtClean="0"/>
              <a:t>Q2: FCFS</a:t>
            </a:r>
          </a:p>
          <a:p>
            <a:r>
              <a:rPr lang="fr-CA" altLang="en-US" sz="2400" smtClean="0"/>
              <a:t>Ordonnancement: </a:t>
            </a:r>
          </a:p>
          <a:p>
            <a:pPr lvl="1"/>
            <a:r>
              <a:rPr lang="fr-CA" altLang="en-US" sz="2200" smtClean="0"/>
              <a:t>Un nouveau processus entre dans Q0, il reçoit 8 msecs d ’UCT</a:t>
            </a:r>
          </a:p>
          <a:p>
            <a:pPr lvl="1"/>
            <a:r>
              <a:rPr lang="fr-CA" altLang="en-US" sz="2200" smtClean="0"/>
              <a:t>S ’il ne finit pas dans les 8 msecs, il est mis dans Q1, il reçoit 16 msecs additionnels</a:t>
            </a:r>
          </a:p>
          <a:p>
            <a:pPr lvl="1"/>
            <a:r>
              <a:rPr lang="fr-CA" altLang="en-US" sz="2200" smtClean="0"/>
              <a:t>S ’il ne finit pas encore, il est interrompu et mis dans Q2</a:t>
            </a:r>
          </a:p>
          <a:p>
            <a:pPr lvl="1"/>
            <a:r>
              <a:rPr lang="fr-CA" altLang="en-US" sz="2200" smtClean="0"/>
              <a:t>Si plus tard il commence à demander des quantums plus petits, il pourrait retourner à Q0 ou Q1</a:t>
            </a:r>
          </a:p>
          <a:p>
            <a:endParaRPr lang="fr-CA" altLang="en-US" sz="2400" smtClean="0"/>
          </a:p>
          <a:p>
            <a:endParaRPr lang="fr-CA" altLang="en-US" sz="2400" smtClean="0"/>
          </a:p>
        </p:txBody>
      </p:sp>
      <p:pic>
        <p:nvPicPr>
          <p:cNvPr id="4096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7" t="42030" r="31400" b="39893"/>
          <a:stretch>
            <a:fillRect/>
          </a:stretch>
        </p:blipFill>
        <p:spPr bwMode="auto">
          <a:xfrm>
            <a:off x="5943600" y="990600"/>
            <a:ext cx="3200400" cy="203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D6E5F-2BE2-4744-8EB1-31D82B9F3DEE}" type="slidenum">
              <a:rPr lang="fr-CA" altLang="en-US"/>
              <a:pPr>
                <a:defRPr/>
              </a:pPr>
              <a:t>39</a:t>
            </a:fld>
            <a:endParaRPr lang="fr-CA" altLang="en-US"/>
          </a:p>
        </p:txBody>
      </p:sp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En pratique...</a:t>
            </a:r>
          </a:p>
        </p:txBody>
      </p:sp>
      <p:sp>
        <p:nvSpPr>
          <p:cNvPr id="4198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Les méthodes que nous avons vu sont toutes utilisées en pratique (sauf plus court servi </a:t>
            </a:r>
            <a:r>
              <a:rPr lang="fr-CA" altLang="en-US" i="1" smtClean="0"/>
              <a:t>pur</a:t>
            </a:r>
            <a:r>
              <a:rPr lang="fr-CA" altLang="en-US" smtClean="0"/>
              <a:t> qui est impossible)</a:t>
            </a:r>
          </a:p>
          <a:p>
            <a:r>
              <a:rPr lang="fr-CA" altLang="en-US" smtClean="0"/>
              <a:t>Les SE sophistiqués fournissent au gérant du système une librairie de méthodes, qu’il peut choisir et combiner au besoin après avoir observé le comportement du système</a:t>
            </a:r>
          </a:p>
          <a:p>
            <a:r>
              <a:rPr lang="fr-CA" altLang="en-US" smtClean="0"/>
              <a:t>Pour chaque méthode, plusieurs params sont disponibles: p.ex. durée du quantum, coefficients,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F88AD-21E9-4BBF-8465-B9B696BFF8B5}" type="slidenum">
              <a:rPr lang="fr-CA" altLang="en-US"/>
              <a:pPr>
                <a:defRPr/>
              </a:pPr>
              <a:t>4</a:t>
            </a:fld>
            <a:endParaRPr lang="fr-CA" altLang="en-US"/>
          </a:p>
        </p:txBody>
      </p:sp>
      <p:pic>
        <p:nvPicPr>
          <p:cNvPr id="6148" name="Picture 20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5" t="33870" r="22533" b="30154"/>
          <a:stretch>
            <a:fillRect/>
          </a:stretch>
        </p:blipFill>
        <p:spPr bwMode="auto">
          <a:xfrm>
            <a:off x="1036638" y="1222375"/>
            <a:ext cx="7805737" cy="458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54" name="Rectangle 2050"/>
          <p:cNvSpPr>
            <a:spLocks noChangeArrowheads="1"/>
          </p:cNvSpPr>
          <p:nvPr/>
        </p:nvSpPr>
        <p:spPr bwMode="auto">
          <a:xfrm>
            <a:off x="914400" y="0"/>
            <a:ext cx="78851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70000"/>
              </a:lnSpc>
              <a:defRPr/>
            </a:pPr>
            <a:r>
              <a:rPr kumimoji="1" lang="fr-CA" altLang="en-US" sz="32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Files d’attente de processus pour ordonnancement</a:t>
            </a:r>
          </a:p>
        </p:txBody>
      </p:sp>
      <p:sp>
        <p:nvSpPr>
          <p:cNvPr id="6150" name="Text Box 2052"/>
          <p:cNvSpPr txBox="1">
            <a:spLocks noChangeArrowheads="1"/>
          </p:cNvSpPr>
          <p:nvPr/>
        </p:nvSpPr>
        <p:spPr bwMode="auto">
          <a:xfrm>
            <a:off x="381000" y="14478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800000"/>
                </a:solidFill>
                <a:latin typeface="Times New Roman" pitchFamily="18" charset="0"/>
              </a:rPr>
              <a:t>file prêt</a:t>
            </a:r>
            <a:endParaRPr kumimoji="0" lang="fr-CA" altLang="en-US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51" name="Text Box 2053"/>
          <p:cNvSpPr txBox="1">
            <a:spLocks noChangeArrowheads="1"/>
          </p:cNvSpPr>
          <p:nvPr/>
        </p:nvSpPr>
        <p:spPr bwMode="auto">
          <a:xfrm>
            <a:off x="546100" y="5670550"/>
            <a:ext cx="85979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50000"/>
              <a:buFont typeface="Monotype Sorts" pitchFamily="2" charset="2"/>
              <a:buChar char="n"/>
              <a:defRPr kumimoji="1" sz="2800" b="1">
                <a:solidFill>
                  <a:srgbClr val="006666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u"/>
              <a:defRPr kumimoji="1" sz="2600">
                <a:solidFill>
                  <a:srgbClr val="006666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Monotype Sorts" pitchFamily="2" charset="2"/>
              <a:buChar char="F"/>
              <a:defRPr kumimoji="1" sz="2400">
                <a:solidFill>
                  <a:srgbClr val="006666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kumimoji="1" sz="2000">
                <a:solidFill>
                  <a:srgbClr val="006666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rgbClr val="006666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fr-CA" altLang="en-US" sz="2400" b="0">
                <a:solidFill>
                  <a:srgbClr val="0000CC"/>
                </a:solidFill>
                <a:latin typeface="Arial Narrow" pitchFamily="34" charset="0"/>
              </a:rPr>
              <a:t>Nous ferons l’hypothèse que le premier processus dans une file est celui qui utilise la ressource: ici, proc7 exécute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661AA-E2FE-44BD-A730-5033CA195448}" type="slidenum">
              <a:rPr lang="fr-CA" altLang="en-US"/>
              <a:pPr>
                <a:defRPr/>
              </a:pPr>
              <a:t>40</a:t>
            </a:fld>
            <a:endParaRPr lang="fr-CA" alt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Aussi…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000" smtClean="0"/>
              <a:t>Notre étude des méthodes d’ordonnancement est théorique, ne considère pas en détail tous les problèmes qui se présentent dans l’ordonnancement UCT</a:t>
            </a:r>
          </a:p>
          <a:p>
            <a:r>
              <a:rPr lang="fr-CA" altLang="en-US" sz="2000" smtClean="0"/>
              <a:t>P.ex. les ordonnanceurs UCT ne peuvent pas donner l’UCT à un processus pour tout le temps dont il a besoin</a:t>
            </a:r>
          </a:p>
          <a:p>
            <a:pPr lvl="1"/>
            <a:r>
              <a:rPr lang="fr-CA" altLang="en-US" sz="2000" smtClean="0"/>
              <a:t>Car en pratique, l’UCT sera souvent interrompue par quelque événement externe avant la fin de son cycle</a:t>
            </a:r>
          </a:p>
          <a:p>
            <a:r>
              <a:rPr lang="fr-CA" altLang="en-US" sz="2000" smtClean="0"/>
              <a:t>Cependant les mêmes principes d’ordonnancement s’appliquent aux unités qui ne peuvent pas être interrompues, comme une imprimante, une unité disque, etc.</a:t>
            </a:r>
          </a:p>
          <a:p>
            <a:r>
              <a:rPr lang="fr-CA" altLang="en-US" sz="2000" smtClean="0"/>
              <a:t>Dans le cas de ces unités, on pourrait avoir aussi des infos complètes concernant le temps de cycle prévu, etc.</a:t>
            </a:r>
          </a:p>
          <a:p>
            <a:r>
              <a:rPr lang="fr-CA" altLang="en-US" sz="2000" smtClean="0"/>
              <a:t>Aussi, cette étude ne considère pas du tout les temps d’exécution de l’ordonnanceur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7E32E-937E-478C-88EA-9C8F1AED90A5}" type="slidenum">
              <a:rPr lang="fr-CA" altLang="en-US"/>
              <a:pPr>
                <a:defRPr/>
              </a:pPr>
              <a:t>41</a:t>
            </a:fld>
            <a:endParaRPr lang="fr-CA" alt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Résumé des algorithmes d’ordonnancement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8867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Premier arrivé, premier servi (FCFS)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simple, petit temps de système (overhead), qualités faibles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Plus court d’abords (SJF)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Doit savoir les temps de traitements (pas pratique)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Doit prédire en utilisant la moyenne exponentielle du passé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Ordonnancement avec priorité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Un classe d’algorithmes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Tourniquet 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FCFS avec préemption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Files à plusieurs niveaux (Multilevel Queues)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Possible d’utilisé différents algorithmes avec chaque file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Files multiples à retour (Multilevel Feedback Queues)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/>
              <a:t>Combine plusieurs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D0E2E-2922-4AC7-AB2B-8FEC822181D4}" type="slidenum">
              <a:rPr lang="fr-CA" altLang="en-US"/>
              <a:pPr>
                <a:defRPr/>
              </a:pPr>
              <a:t>42</a:t>
            </a:fld>
            <a:endParaRPr lang="fr-CA" alt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Survol des sujets avancés de l’ordonnancement</a:t>
            </a:r>
            <a:endParaRPr lang="en-US" altLang="en-US" smtClean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L’ordonnancement avec plusieurs UCTs identiques</a:t>
            </a:r>
          </a:p>
          <a:p>
            <a:r>
              <a:rPr lang="fr-CA" altLang="en-US" smtClean="0"/>
              <a:t>Modèle d’évaluation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056FE-41DE-46A0-B80B-6565798C9153}" type="slidenum">
              <a:rPr lang="fr-CA" altLang="en-US"/>
              <a:pPr>
                <a:defRPr/>
              </a:pPr>
              <a:t>43</a:t>
            </a:fld>
            <a:endParaRPr lang="fr-CA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Ordonnancement avec plusieurs UCTs </a:t>
            </a:r>
            <a:br>
              <a:rPr lang="fr-CA" altLang="en-US" smtClean="0"/>
            </a:br>
            <a:r>
              <a:rPr lang="fr-CA" altLang="en-US" smtClean="0"/>
              <a:t>identiques: </a:t>
            </a:r>
            <a:r>
              <a:rPr lang="fr-CA" altLang="en-US" sz="2800" i="1" smtClean="0"/>
              <a:t>homogénéité</a:t>
            </a:r>
            <a:endParaRPr lang="fr-CA" altLang="en-US" smtClean="0"/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Une seule liste </a:t>
            </a:r>
            <a:r>
              <a:rPr lang="fr-CA" altLang="en-US" i="1" smtClean="0"/>
              <a:t>prêt</a:t>
            </a:r>
            <a:r>
              <a:rPr lang="fr-CA" altLang="en-US" smtClean="0"/>
              <a:t> pour toutes les UCTs (division travail = load sharing)</a:t>
            </a:r>
          </a:p>
          <a:p>
            <a:pPr lvl="2"/>
            <a:r>
              <a:rPr lang="fr-CA" altLang="en-US" smtClean="0"/>
              <a:t>une liste séparée pour chaque UCT ne permettrait pas ça</a:t>
            </a:r>
          </a:p>
          <a:p>
            <a:pPr lvl="1"/>
            <a:r>
              <a:rPr lang="fr-CA" altLang="en-US" sz="2400" smtClean="0"/>
              <a:t>méthodes symétriques: chaque UCT peut exécuter l ’ordonnancement et la répartition</a:t>
            </a:r>
          </a:p>
          <a:p>
            <a:pPr lvl="1"/>
            <a:r>
              <a:rPr lang="fr-CA" altLang="en-US" sz="2400" smtClean="0"/>
              <a:t>méthodes asymétriques: ces fonctions sont réservées à une seule UCT</a:t>
            </a:r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9A17F-AFAF-4338-BE79-080865587FA4}" type="slidenum">
              <a:rPr lang="fr-CA" altLang="en-US"/>
              <a:pPr>
                <a:defRPr/>
              </a:pPr>
              <a:t>44</a:t>
            </a:fld>
            <a:endParaRPr lang="fr-CA" alt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Solaris 2:</a:t>
            </a:r>
            <a:endParaRPr lang="fr-CA" altLang="en-US" sz="2400" smtClean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2400" smtClean="0"/>
              <a:t>Priorités et préemption</a:t>
            </a:r>
          </a:p>
          <a:p>
            <a:r>
              <a:rPr lang="fr-CA" altLang="en-US" sz="2400" smtClean="0"/>
              <a:t>Files multiniveau à retour avec changement de priorité</a:t>
            </a:r>
          </a:p>
          <a:p>
            <a:r>
              <a:rPr lang="fr-CA" altLang="en-US" sz="2400" smtClean="0"/>
              <a:t>Différentes quantums pour les différentes priorités (plus  grands pour priorités plus élevées)</a:t>
            </a:r>
          </a:p>
          <a:p>
            <a:r>
              <a:rPr lang="fr-CA" altLang="en-US" sz="2400" smtClean="0"/>
              <a:t>Priorité élevée pour les procs interactifs, plus petite pour les procs tributaires de l’UCT</a:t>
            </a:r>
          </a:p>
          <a:p>
            <a:r>
              <a:rPr lang="fr-CA" altLang="en-US" sz="2400" smtClean="0"/>
              <a:t>La plus haute priorité aux procs temps réel</a:t>
            </a:r>
          </a:p>
          <a:p>
            <a:r>
              <a:rPr lang="fr-CA" altLang="en-US" sz="2400" smtClean="0"/>
              <a:t>Tourniquet pour les fils de priorités égales</a:t>
            </a:r>
          </a:p>
          <a:p>
            <a:pPr>
              <a:buFont typeface="Monotype Sorts" pitchFamily="2" charset="2"/>
              <a:buNone/>
            </a:pPr>
            <a:r>
              <a:rPr lang="fr-CA" alt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DF3C9-5E1A-4430-9F47-0CA09F9D4C56}" type="slidenum">
              <a:rPr lang="fr-CA" altLang="en-US"/>
              <a:pPr>
                <a:defRPr/>
              </a:pPr>
              <a:t>45</a:t>
            </a:fld>
            <a:endParaRPr lang="fr-CA" alt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Méthode d’évaluation et comparaison d’algorithmes </a:t>
            </a:r>
            <a:r>
              <a:rPr lang="fr-CA" altLang="en-US" sz="2400" smtClean="0"/>
              <a:t>(section plutôt à lire)</a:t>
            </a:r>
            <a:endParaRPr lang="fr-CA" altLang="en-US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pPr>
              <a:lnSpc>
                <a:spcPct val="160000"/>
              </a:lnSpc>
            </a:pPr>
            <a:r>
              <a:rPr lang="fr-CA" altLang="en-US" smtClean="0"/>
              <a:t>Modélisation déterministe</a:t>
            </a:r>
          </a:p>
          <a:p>
            <a:pPr>
              <a:lnSpc>
                <a:spcPct val="160000"/>
              </a:lnSpc>
            </a:pPr>
            <a:r>
              <a:rPr lang="fr-CA" altLang="en-US" smtClean="0"/>
              <a:t>Modèles de files d ’attente (queuing theory)</a:t>
            </a:r>
          </a:p>
          <a:p>
            <a:pPr>
              <a:lnSpc>
                <a:spcPct val="160000"/>
              </a:lnSpc>
            </a:pPr>
            <a:r>
              <a:rPr lang="fr-CA" altLang="en-US" smtClean="0"/>
              <a:t>Simulation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1289F-E52E-4F50-83D2-D49381F75407}" type="slidenum">
              <a:rPr lang="fr-CA" altLang="en-US"/>
              <a:pPr>
                <a:defRPr/>
              </a:pPr>
              <a:t>46</a:t>
            </a:fld>
            <a:endParaRPr lang="fr-CA" alt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Modélisation déterministe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Essentiellement, ce que nous avons déjà fait en étudiant le comportement de plusieurs algorithmes sur plusieurs exemples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8EB3F-961C-433C-BF6D-A7B125104BA2}" type="slidenum">
              <a:rPr lang="fr-CA" altLang="en-US"/>
              <a:pPr>
                <a:defRPr/>
              </a:pPr>
              <a:t>47</a:t>
            </a:fld>
            <a:endParaRPr lang="fr-CA" alt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Utilisation de la théorie des files (queuing th.)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altLang="en-US" smtClean="0"/>
          </a:p>
          <a:p>
            <a:endParaRPr lang="fr-CA" altLang="en-US" smtClean="0"/>
          </a:p>
          <a:p>
            <a:r>
              <a:rPr lang="fr-CA" altLang="en-US" smtClean="0"/>
              <a:t>Méthode analytique basée sur la théorie des probabilités</a:t>
            </a:r>
          </a:p>
          <a:p>
            <a:r>
              <a:rPr lang="fr-CA" altLang="en-US" smtClean="0"/>
              <a:t>Modèle simplifié: notamment, les temps du SE sont ignorés</a:t>
            </a:r>
          </a:p>
          <a:p>
            <a:r>
              <a:rPr lang="fr-CA" altLang="en-US" smtClean="0"/>
              <a:t>Cependant, elle rend possibles des estimées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9D719B-2953-4E54-9098-D4F0409DB4EA}" type="slidenum">
              <a:rPr lang="fr-CA" altLang="en-US"/>
              <a:pPr>
                <a:defRPr/>
              </a:pPr>
              <a:t>48</a:t>
            </a:fld>
            <a:endParaRPr lang="fr-CA" alt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Théorie des files: la formule de Little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2000" smtClean="0"/>
              <a:t>Un résultat important:</a:t>
            </a:r>
          </a:p>
          <a:p>
            <a:pPr>
              <a:lnSpc>
                <a:spcPct val="90000"/>
              </a:lnSpc>
              <a:buFont typeface="Monotype Sorts" pitchFamily="2" charset="2"/>
              <a:buChar char=" "/>
            </a:pPr>
            <a:r>
              <a:rPr lang="fr-CA" altLang="en-US" sz="2000" smtClean="0"/>
              <a:t>                      </a:t>
            </a:r>
            <a:r>
              <a:rPr lang="fr-CA" altLang="en-US" sz="2000" smtClean="0">
                <a:solidFill>
                  <a:srgbClr val="800000"/>
                </a:solidFill>
              </a:rPr>
              <a:t>n = </a:t>
            </a:r>
            <a:r>
              <a:rPr lang="fr-CA" altLang="en-US" sz="2000" smtClean="0">
                <a:solidFill>
                  <a:srgbClr val="800000"/>
                </a:solidFill>
                <a:latin typeface="Symbol" pitchFamily="18" charset="2"/>
                <a:sym typeface="Symbol" pitchFamily="18" charset="2"/>
              </a:rPr>
              <a:t>  </a:t>
            </a:r>
            <a:r>
              <a:rPr lang="fr-CA" altLang="en-US" sz="2000" smtClean="0">
                <a:solidFill>
                  <a:srgbClr val="800000"/>
                </a:solidFill>
                <a:sym typeface="Symbol" pitchFamily="18" charset="2"/>
              </a:rPr>
              <a:t>W</a:t>
            </a:r>
            <a:endParaRPr lang="fr-CA" altLang="en-US" sz="2000" smtClean="0">
              <a:sym typeface="Symbol" pitchFamily="18" charset="2"/>
            </a:endParaRPr>
          </a:p>
          <a:p>
            <a:pPr lvl="1">
              <a:lnSpc>
                <a:spcPct val="90000"/>
              </a:lnSpc>
            </a:pPr>
            <a:r>
              <a:rPr lang="fr-CA" altLang="en-US" sz="2000" smtClean="0">
                <a:solidFill>
                  <a:srgbClr val="800000"/>
                </a:solidFill>
                <a:sym typeface="Symbol" pitchFamily="18" charset="2"/>
              </a:rPr>
              <a:t>n</a:t>
            </a:r>
            <a:r>
              <a:rPr lang="fr-CA" altLang="en-US" sz="2000" smtClean="0">
                <a:sym typeface="Symbol" pitchFamily="18" charset="2"/>
              </a:rPr>
              <a:t>: longueur moyenne de la file d ’attente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>
                <a:solidFill>
                  <a:srgbClr val="800000"/>
                </a:solidFill>
                <a:latin typeface="Symbol" pitchFamily="18" charset="2"/>
                <a:sym typeface="Symbol" pitchFamily="18" charset="2"/>
              </a:rPr>
              <a:t></a:t>
            </a:r>
            <a:r>
              <a:rPr lang="fr-CA" altLang="en-US" sz="2000" smtClean="0">
                <a:sym typeface="Symbol" pitchFamily="18" charset="2"/>
              </a:rPr>
              <a:t> : débit d ’arrivée de travaux dans file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>
                <a:solidFill>
                  <a:srgbClr val="800000"/>
                </a:solidFill>
                <a:sym typeface="Symbol" pitchFamily="18" charset="2"/>
              </a:rPr>
              <a:t>W</a:t>
            </a:r>
            <a:r>
              <a:rPr lang="fr-CA" altLang="en-US" sz="2000" smtClean="0">
                <a:sym typeface="Symbol" pitchFamily="18" charset="2"/>
              </a:rPr>
              <a:t>: temps d ’attente moyen dans la file </a:t>
            </a:r>
          </a:p>
          <a:p>
            <a:pPr>
              <a:lnSpc>
                <a:spcPct val="90000"/>
              </a:lnSpc>
            </a:pPr>
            <a:r>
              <a:rPr lang="fr-CA" altLang="en-US" sz="2200" smtClean="0">
                <a:sym typeface="Symbol" pitchFamily="18" charset="2"/>
              </a:rPr>
              <a:t>P. ex. </a:t>
            </a:r>
          </a:p>
          <a:p>
            <a:pPr lvl="1">
              <a:lnSpc>
                <a:spcPct val="90000"/>
              </a:lnSpc>
            </a:pPr>
            <a:r>
              <a:rPr lang="fr-CA" altLang="en-US" sz="2000" b="1" smtClean="0">
                <a:solidFill>
                  <a:srgbClr val="800000"/>
                </a:solidFill>
                <a:latin typeface="Symbol" pitchFamily="18" charset="2"/>
                <a:sym typeface="Symbol" pitchFamily="18" charset="2"/>
              </a:rPr>
              <a:t></a:t>
            </a:r>
            <a:r>
              <a:rPr lang="fr-CA" altLang="en-US" sz="2000" smtClean="0">
                <a:sym typeface="Symbol" pitchFamily="18" charset="2"/>
              </a:rPr>
              <a:t> si les travaux arrivent 3 par sec.</a:t>
            </a:r>
          </a:p>
          <a:p>
            <a:pPr lvl="1">
              <a:lnSpc>
                <a:spcPct val="90000"/>
              </a:lnSpc>
            </a:pPr>
            <a:r>
              <a:rPr lang="fr-CA" altLang="en-US" sz="2000" b="1" smtClean="0">
                <a:solidFill>
                  <a:srgbClr val="800000"/>
                </a:solidFill>
                <a:sym typeface="Symbol" pitchFamily="18" charset="2"/>
              </a:rPr>
              <a:t>W</a:t>
            </a:r>
            <a:r>
              <a:rPr lang="fr-CA" altLang="en-US" sz="2000" smtClean="0">
                <a:sym typeface="Symbol" pitchFamily="18" charset="2"/>
              </a:rPr>
              <a:t> et il restent dans la file 2 secs</a:t>
            </a:r>
          </a:p>
          <a:p>
            <a:pPr lvl="1">
              <a:lnSpc>
                <a:spcPct val="90000"/>
              </a:lnSpc>
            </a:pPr>
            <a:r>
              <a:rPr lang="fr-CA" altLang="en-US" sz="2000" b="1" smtClean="0">
                <a:solidFill>
                  <a:srgbClr val="800000"/>
                </a:solidFill>
              </a:rPr>
              <a:t>n</a:t>
            </a:r>
            <a:r>
              <a:rPr lang="fr-CA" altLang="en-US" sz="2000" smtClean="0">
                <a:solidFill>
                  <a:srgbClr val="800000"/>
                </a:solidFill>
              </a:rPr>
              <a:t> </a:t>
            </a:r>
            <a:r>
              <a:rPr lang="fr-CA" altLang="en-US" sz="2000" smtClean="0"/>
              <a:t>la longueur moyenne de la file sera???</a:t>
            </a:r>
          </a:p>
          <a:p>
            <a:pPr>
              <a:lnSpc>
                <a:spcPct val="90000"/>
              </a:lnSpc>
            </a:pPr>
            <a:r>
              <a:rPr lang="fr-CA" altLang="en-US" sz="2000" smtClean="0"/>
              <a:t>Exercice: Résoudre aussi pour </a:t>
            </a:r>
            <a:r>
              <a:rPr lang="fr-CA" altLang="en-US" sz="2000" smtClean="0">
                <a:solidFill>
                  <a:srgbClr val="800000"/>
                </a:solidFill>
                <a:latin typeface="Symbol" pitchFamily="18" charset="2"/>
                <a:sym typeface="Symbol" pitchFamily="18" charset="2"/>
              </a:rPr>
              <a:t> </a:t>
            </a:r>
            <a:r>
              <a:rPr lang="fr-CA" altLang="en-US" sz="2000" smtClean="0">
                <a:sym typeface="Symbol" pitchFamily="18" charset="2"/>
              </a:rPr>
              <a:t>et</a:t>
            </a:r>
            <a:r>
              <a:rPr lang="fr-CA" altLang="en-US" sz="2000" smtClean="0">
                <a:solidFill>
                  <a:srgbClr val="800000"/>
                </a:solidFill>
                <a:latin typeface="Symbol" pitchFamily="18" charset="2"/>
                <a:sym typeface="Symbol" pitchFamily="18" charset="2"/>
              </a:rPr>
              <a:t> </a:t>
            </a:r>
            <a:r>
              <a:rPr lang="fr-CA" altLang="en-US" sz="2000" smtClean="0">
                <a:solidFill>
                  <a:srgbClr val="800000"/>
                </a:solidFill>
                <a:sym typeface="Symbol" pitchFamily="18" charset="2"/>
              </a:rPr>
              <a:t>W</a:t>
            </a:r>
          </a:p>
          <a:p>
            <a:pPr>
              <a:lnSpc>
                <a:spcPct val="90000"/>
              </a:lnSpc>
            </a:pPr>
            <a:r>
              <a:rPr lang="fr-CA" altLang="en-US" sz="2000" smtClean="0">
                <a:sym typeface="Symbol" pitchFamily="18" charset="2"/>
              </a:rPr>
              <a:t>Observer que </a:t>
            </a:r>
            <a:r>
              <a:rPr lang="fr-CA" altLang="en-US" sz="2000" smtClean="0">
                <a:solidFill>
                  <a:srgbClr val="800000"/>
                </a:solidFill>
                <a:sym typeface="Symbol" pitchFamily="18" charset="2"/>
              </a:rPr>
              <a:t>afin que n soit stable</a:t>
            </a:r>
            <a:r>
              <a:rPr lang="fr-CA" altLang="en-US" sz="2000" smtClean="0">
                <a:sym typeface="Symbol" pitchFamily="18" charset="2"/>
              </a:rPr>
              <a:t>,   W doit être stable</a:t>
            </a:r>
          </a:p>
          <a:p>
            <a:pPr lvl="1">
              <a:lnSpc>
                <a:spcPct val="90000"/>
              </a:lnSpc>
            </a:pPr>
            <a:r>
              <a:rPr lang="fr-CA" altLang="en-US" sz="2000" smtClean="0">
                <a:sym typeface="Symbol" pitchFamily="18" charset="2"/>
              </a:rPr>
              <a:t>Un débit d’arrivée plus rapide doit impliquer un temps de service mineur, et vice-versa</a:t>
            </a:r>
          </a:p>
          <a:p>
            <a:pPr lvl="2">
              <a:lnSpc>
                <a:spcPct val="90000"/>
              </a:lnSpc>
            </a:pPr>
            <a:r>
              <a:rPr lang="fr-CA" altLang="en-US" sz="1800" smtClean="0">
                <a:sym typeface="Symbol" pitchFamily="18" charset="2"/>
              </a:rPr>
              <a:t>Si n doit rester 6 et </a:t>
            </a:r>
            <a:r>
              <a:rPr lang="fr-CA" altLang="en-US" sz="1800" smtClean="0">
                <a:solidFill>
                  <a:srgbClr val="800000"/>
                </a:solidFill>
                <a:latin typeface="Symbol" pitchFamily="18" charset="2"/>
                <a:sym typeface="Symbol" pitchFamily="18" charset="2"/>
              </a:rPr>
              <a:t></a:t>
            </a:r>
            <a:r>
              <a:rPr lang="fr-CA" altLang="en-US" sz="1800" smtClean="0">
                <a:sym typeface="Symbol" pitchFamily="18" charset="2"/>
              </a:rPr>
              <a:t> monte à 4, quel doit être W?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F56A1-FAFC-4A1D-B5F5-079FC13E7FB8}" type="slidenum">
              <a:rPr lang="fr-CA" altLang="en-US"/>
              <a:pPr>
                <a:defRPr/>
              </a:pPr>
              <a:t>49</a:t>
            </a:fld>
            <a:endParaRPr lang="fr-CA" alt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Simulation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Construire un modèle </a:t>
            </a:r>
            <a:r>
              <a:rPr lang="fr-CA" altLang="en-US" i="1" smtClean="0"/>
              <a:t>(simplifié...)</a:t>
            </a:r>
            <a:r>
              <a:rPr lang="fr-CA" altLang="en-US" smtClean="0"/>
              <a:t> de la séquence d’événements dans le SE</a:t>
            </a:r>
          </a:p>
          <a:p>
            <a:r>
              <a:rPr lang="fr-CA" altLang="en-US" smtClean="0"/>
              <a:t>Attribuer une durée de temps à chaque événement</a:t>
            </a:r>
          </a:p>
          <a:p>
            <a:r>
              <a:rPr lang="fr-CA" altLang="en-US" smtClean="0"/>
              <a:t>Supposer une certaine séquence d’événements extérieurs (p.ex. arrivée de travaux, etc.)</a:t>
            </a:r>
          </a:p>
          <a:p>
            <a:r>
              <a:rPr lang="fr-CA" altLang="en-US" smtClean="0"/>
              <a:t>Exécuter le modèle pour cette séquence afin d’obtenir des stats</a:t>
            </a:r>
          </a:p>
          <a:p>
            <a:endParaRPr lang="fr-CA" altLang="en-US" smtClean="0"/>
          </a:p>
          <a:p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DD1360-7927-432B-AF2E-1162E0C0A28A}" type="slidenum">
              <a:rPr lang="fr-CA" altLang="en-US"/>
              <a:pPr>
                <a:defRPr/>
              </a:pPr>
              <a:t>5</a:t>
            </a:fld>
            <a:endParaRPr lang="fr-CA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Concepts de base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A" altLang="en-US" sz="2400" smtClean="0"/>
              <a:t>La multiprogrammation est conçue pour obtenir une utilisation maximale des ressources, surtout l’UCT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L`ordonnanceur UCT est la partie du SE qui décide quel processus dans la file ready/prêt obtient l ’UCT quand elle devient libre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doit viser à une utilisation optimale de l ’UCT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l ’UCT est la ressource la plus précieuse dans un ordinateur, donc nous parlons d’elle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Cependant, les principes que nous verrons s ’appliquent aussi à l ’ordonnancement des autres ressources (unités E/S, etc).</a:t>
            </a:r>
          </a:p>
          <a:p>
            <a:pPr>
              <a:lnSpc>
                <a:spcPct val="80000"/>
              </a:lnSpc>
            </a:pPr>
            <a:r>
              <a:rPr lang="fr-CA" altLang="en-US" sz="2400" smtClean="0"/>
              <a:t>Doit comprendre le comportement des processus</a:t>
            </a:r>
          </a:p>
          <a:p>
            <a:pPr lvl="1">
              <a:lnSpc>
                <a:spcPct val="80000"/>
              </a:lnSpc>
            </a:pPr>
            <a:r>
              <a:rPr lang="fr-CA" altLang="en-US" sz="2200" smtClean="0"/>
              <a:t>Pour faire de bonne décision d’ordonnancement</a:t>
            </a:r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E6C0D-986B-4D2C-897D-A401D3D615BB}" type="slidenum">
              <a:rPr lang="fr-CA" altLang="en-US"/>
              <a:pPr>
                <a:defRPr/>
              </a:pPr>
              <a:t>50</a:t>
            </a:fld>
            <a:endParaRPr lang="fr-CA" alt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Points importants dans ce chapitre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mtClean="0"/>
              <a:t>Files d ’attente pour UCT</a:t>
            </a:r>
          </a:p>
          <a:p>
            <a:r>
              <a:rPr lang="fr-CA" altLang="en-US" smtClean="0"/>
              <a:t>Critères d ’ordonnancement</a:t>
            </a:r>
          </a:p>
          <a:p>
            <a:r>
              <a:rPr lang="fr-CA" altLang="en-US" smtClean="0"/>
              <a:t>Algorithmes d ’ordonnancement</a:t>
            </a:r>
          </a:p>
          <a:p>
            <a:pPr lvl="1"/>
            <a:r>
              <a:rPr lang="fr-CA" altLang="en-US" smtClean="0"/>
              <a:t>FCFS: simple, non optimal</a:t>
            </a:r>
          </a:p>
          <a:p>
            <a:pPr lvl="1"/>
            <a:r>
              <a:rPr lang="fr-CA" altLang="en-US" smtClean="0"/>
              <a:t>SJF: optimal, implantation difficile</a:t>
            </a:r>
          </a:p>
          <a:p>
            <a:pPr lvl="2"/>
            <a:r>
              <a:rPr lang="fr-CA" altLang="en-US" smtClean="0"/>
              <a:t>moyennage exponentiel</a:t>
            </a:r>
          </a:p>
          <a:p>
            <a:pPr lvl="1"/>
            <a:r>
              <a:rPr lang="fr-CA" altLang="en-US" smtClean="0"/>
              <a:t>Priorités</a:t>
            </a:r>
          </a:p>
          <a:p>
            <a:pPr lvl="1"/>
            <a:r>
              <a:rPr lang="fr-CA" altLang="en-US" smtClean="0"/>
              <a:t>Tourniquet: sélection du quantum</a:t>
            </a:r>
          </a:p>
          <a:p>
            <a:r>
              <a:rPr lang="fr-CA" altLang="en-US" smtClean="0"/>
              <a:t>Évaluation des méthodes, théorie des files,</a:t>
            </a:r>
          </a:p>
          <a:p>
            <a:pPr lvl="1"/>
            <a:r>
              <a:rPr lang="fr-CA" altLang="en-US" smtClean="0"/>
              <a:t>formule de Little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44395-BFA9-4725-8F6F-05B109BB7201}" type="slidenum">
              <a:rPr lang="fr-CA" altLang="en-US"/>
              <a:pPr>
                <a:defRPr/>
              </a:pPr>
              <a:t>6</a:t>
            </a:fld>
            <a:endParaRPr lang="fr-CA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Les cycles d’un processus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5486400"/>
            <a:ext cx="7886700" cy="1066800"/>
          </a:xfrm>
        </p:spPr>
        <p:txBody>
          <a:bodyPr/>
          <a:lstStyle/>
          <a:p>
            <a:r>
              <a:rPr lang="fr-CA" altLang="en-US" sz="2000" smtClean="0"/>
              <a:t>Cycles (bursts) d’UCT et E/S: l’exécution d’un processus consiste de séquences d’exécution sur UCT et d’attentes E/S</a:t>
            </a:r>
          </a:p>
        </p:txBody>
      </p:sp>
      <p:pic>
        <p:nvPicPr>
          <p:cNvPr id="8198" name="Picture 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17" t="33035" r="36232" b="30626"/>
          <a:stretch>
            <a:fillRect/>
          </a:stretch>
        </p:blipFill>
        <p:spPr>
          <a:xfrm>
            <a:off x="1447800" y="1066800"/>
            <a:ext cx="6019800" cy="4343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A0438-E5F6-41B3-A5C9-FE91AB5533D4}" type="slidenum">
              <a:rPr lang="fr-CA" altLang="en-US"/>
              <a:pPr>
                <a:defRPr/>
              </a:pPr>
              <a:t>7</a:t>
            </a:fld>
            <a:endParaRPr lang="fr-CA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143000"/>
            <a:ext cx="7885113" cy="962025"/>
          </a:xfrm>
        </p:spPr>
        <p:txBody>
          <a:bodyPr/>
          <a:lstStyle/>
          <a:p>
            <a:pPr>
              <a:defRPr/>
            </a:pPr>
            <a:r>
              <a:rPr lang="fr-CA" altLang="en-US" sz="2800" smtClean="0"/>
              <a:t>Quand invoquer l’ordonnanceur</a:t>
            </a:r>
            <a:r>
              <a:rPr lang="fr-CA" altLang="en-US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endParaRPr lang="fr-CA" altLang="en-US" sz="2400" smtClean="0"/>
          </a:p>
          <a:p>
            <a:pPr>
              <a:lnSpc>
                <a:spcPct val="90000"/>
              </a:lnSpc>
            </a:pPr>
            <a:r>
              <a:rPr lang="fr-CA" altLang="en-US" sz="1800" smtClean="0"/>
              <a:t>L ’ordonnanceur doit prendre sa décision chaque fois que le processus exécutant est interrompu, c’e-à.-d.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un processus se présente en tant que </a:t>
            </a:r>
            <a:r>
              <a:rPr lang="fr-CA" altLang="en-US" sz="1800" smtClean="0">
                <a:solidFill>
                  <a:srgbClr val="3333FF"/>
                </a:solidFill>
              </a:rPr>
              <a:t>nouveau</a:t>
            </a:r>
            <a:r>
              <a:rPr lang="fr-CA" altLang="en-US" sz="1800" smtClean="0"/>
              <a:t> ou se </a:t>
            </a:r>
            <a:r>
              <a:rPr lang="fr-CA" altLang="en-US" sz="1800" smtClean="0">
                <a:solidFill>
                  <a:srgbClr val="3333FF"/>
                </a:solidFill>
              </a:rPr>
              <a:t>termine</a:t>
            </a:r>
            <a:r>
              <a:rPr lang="fr-CA" altLang="en-US" sz="1800" smtClean="0"/>
              <a:t> ou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un processus exécutant devient </a:t>
            </a:r>
            <a:r>
              <a:rPr lang="fr-CA" altLang="en-US" sz="1800" smtClean="0">
                <a:solidFill>
                  <a:srgbClr val="3333FF"/>
                </a:solidFill>
              </a:rPr>
              <a:t>bloqué en attente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un processus change d’</a:t>
            </a:r>
            <a:r>
              <a:rPr lang="fr-CA" altLang="en-US" sz="1800" smtClean="0">
                <a:solidFill>
                  <a:srgbClr val="3333FF"/>
                </a:solidFill>
              </a:rPr>
              <a:t>exécutant/running</a:t>
            </a:r>
            <a:r>
              <a:rPr lang="fr-CA" altLang="en-US" sz="1800" smtClean="0"/>
              <a:t> à </a:t>
            </a:r>
            <a:r>
              <a:rPr lang="fr-CA" altLang="en-US" sz="1800" smtClean="0">
                <a:solidFill>
                  <a:srgbClr val="3333FF"/>
                </a:solidFill>
              </a:rPr>
              <a:t>prêt/ready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/>
              <a:t>un proces</a:t>
            </a:r>
            <a:r>
              <a:rPr lang="fr-CA" altLang="en-US" sz="1800" smtClean="0">
                <a:solidFill>
                  <a:schemeClr val="tx2"/>
                </a:solidFill>
              </a:rPr>
              <a:t>su</a:t>
            </a:r>
            <a:r>
              <a:rPr lang="fr-CA" altLang="en-US" sz="1800" smtClean="0"/>
              <a:t>s change de </a:t>
            </a:r>
            <a:r>
              <a:rPr lang="fr-CA" altLang="en-US" sz="1800" smtClean="0">
                <a:solidFill>
                  <a:srgbClr val="3333FF"/>
                </a:solidFill>
              </a:rPr>
              <a:t>attente</a:t>
            </a:r>
            <a:r>
              <a:rPr lang="fr-CA" altLang="en-US" sz="1800" smtClean="0"/>
              <a:t> à </a:t>
            </a:r>
            <a:r>
              <a:rPr lang="fr-CA" altLang="en-US" sz="1800" smtClean="0">
                <a:solidFill>
                  <a:srgbClr val="3333FF"/>
                </a:solidFill>
              </a:rPr>
              <a:t>prêt/read</a:t>
            </a:r>
          </a:p>
          <a:p>
            <a:pPr lvl="1">
              <a:lnSpc>
                <a:spcPct val="90000"/>
              </a:lnSpc>
            </a:pPr>
            <a:r>
              <a:rPr lang="fr-CA" altLang="en-US" sz="1800" smtClean="0">
                <a:solidFill>
                  <a:srgbClr val="3333FF"/>
                </a:solidFill>
              </a:rPr>
              <a:t>en conclusion, tout événement dans un système cause une interruption de l’UCT et l’intervention de l’ordonnanceur, qui devra prendre une décision concernant quel proc ou fil aura l’UCT après</a:t>
            </a:r>
          </a:p>
          <a:p>
            <a:pPr>
              <a:lnSpc>
                <a:spcPct val="90000"/>
              </a:lnSpc>
            </a:pPr>
            <a:r>
              <a:rPr lang="fr-CA" altLang="en-US" sz="1800" smtClean="0">
                <a:solidFill>
                  <a:schemeClr val="hlink"/>
                </a:solidFill>
              </a:rPr>
              <a:t>Préemption</a:t>
            </a:r>
            <a:r>
              <a:rPr lang="fr-CA" altLang="en-US" sz="1800" smtClean="0"/>
              <a:t>: on a préemption dans les derniers deux cas si on enlève l’UCT à un processus qui l’avait et peut continuer à s’en servir</a:t>
            </a:r>
          </a:p>
          <a:p>
            <a:pPr>
              <a:lnSpc>
                <a:spcPct val="90000"/>
              </a:lnSpc>
            </a:pPr>
            <a:r>
              <a:rPr lang="fr-CA" altLang="en-US" sz="1800" smtClean="0"/>
              <a:t>Dans les 1ers deux cas, il n’y a </a:t>
            </a:r>
            <a:r>
              <a:rPr lang="fr-CA" altLang="en-US" sz="1800" smtClean="0">
                <a:solidFill>
                  <a:schemeClr val="hlink"/>
                </a:solidFill>
              </a:rPr>
              <a:t>pas de préemption</a:t>
            </a:r>
          </a:p>
          <a:p>
            <a:pPr>
              <a:lnSpc>
                <a:spcPct val="90000"/>
              </a:lnSpc>
            </a:pPr>
            <a:r>
              <a:rPr lang="fr-CA" altLang="en-US" sz="1800" smtClean="0">
                <a:solidFill>
                  <a:schemeClr val="tx2"/>
                </a:solidFill>
              </a:rPr>
              <a:t>Plusieurs pbs à résoudre dans le cas de préemption</a:t>
            </a:r>
          </a:p>
          <a:p>
            <a:pPr lvl="1">
              <a:lnSpc>
                <a:spcPct val="90000"/>
              </a:lnSpc>
            </a:pPr>
            <a:endParaRPr lang="fr-CA" altLang="en-US" sz="2000" smtClean="0">
              <a:solidFill>
                <a:schemeClr val="tx2"/>
              </a:solidFill>
            </a:endParaRPr>
          </a:p>
        </p:txBody>
      </p:sp>
      <p:pic>
        <p:nvPicPr>
          <p:cNvPr id="922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" t="71594" r="44388" b="12228"/>
          <a:stretch>
            <a:fillRect/>
          </a:stretch>
        </p:blipFill>
        <p:spPr bwMode="auto">
          <a:xfrm>
            <a:off x="5105400" y="0"/>
            <a:ext cx="3581400" cy="211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7AE12-1FA3-4D77-98CF-41D359EA65B4}" type="slidenum">
              <a:rPr lang="fr-CA" altLang="en-US"/>
              <a:pPr>
                <a:defRPr/>
              </a:pPr>
              <a:t>8</a:t>
            </a:fld>
            <a:endParaRPr lang="fr-CA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Dispatcheur</a:t>
            </a:r>
            <a:br>
              <a:rPr lang="fr-CA" altLang="en-US" smtClean="0"/>
            </a:br>
            <a:endParaRPr lang="fr-CA" altLang="en-US" sz="280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mtClean="0"/>
              <a:t>Le code du SE qui donne le contrôle au processus choisi par l’ordonnanceur. Il doit se préoccuper de: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changer de contexte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changer à mode usager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réamorcer le processus choisi</a:t>
            </a:r>
          </a:p>
          <a:p>
            <a:pPr>
              <a:lnSpc>
                <a:spcPct val="90000"/>
              </a:lnSpc>
            </a:pPr>
            <a:r>
              <a:rPr lang="fr-CA" altLang="en-US" smtClean="0"/>
              <a:t>Attente de dispatcheur (dispatcher latency) 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le temps nécessaire pour exécuter les fonctions du dispatcheur</a:t>
            </a:r>
          </a:p>
          <a:p>
            <a:pPr lvl="1">
              <a:lnSpc>
                <a:spcPct val="90000"/>
              </a:lnSpc>
            </a:pPr>
            <a:r>
              <a:rPr lang="fr-CA" altLang="en-US" smtClean="0"/>
              <a:t>il est souvent négligé, il faut supposer qu’il soit petit par rapport à la longueur d’un cycle</a:t>
            </a:r>
          </a:p>
          <a:p>
            <a:pPr lvl="1">
              <a:lnSpc>
                <a:spcPct val="90000"/>
              </a:lnSpc>
            </a:pPr>
            <a:endParaRPr lang="fr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Ch. 6</a:t>
            </a:r>
            <a:endParaRPr lang="fr-CA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DD759-6838-4146-967C-ACAB289E90BB}" type="slidenum">
              <a:rPr lang="fr-CA" altLang="en-US"/>
              <a:pPr>
                <a:defRPr/>
              </a:pPr>
              <a:t>9</a:t>
            </a:fld>
            <a:endParaRPr lang="fr-CA" alt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altLang="en-US" smtClean="0"/>
              <a:t>Critères d’ordonnancement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7467600" cy="4765675"/>
          </a:xfrm>
        </p:spPr>
        <p:txBody>
          <a:bodyPr/>
          <a:lstStyle/>
          <a:p>
            <a:r>
              <a:rPr lang="fr-CA" altLang="en-US" sz="2400" smtClean="0"/>
              <a:t>Il y aura normalement plusieurs processus dans la file prêt</a:t>
            </a:r>
          </a:p>
          <a:p>
            <a:endParaRPr lang="fr-CA" altLang="en-US" sz="2400" smtClean="0"/>
          </a:p>
          <a:p>
            <a:r>
              <a:rPr lang="fr-CA" altLang="en-US" sz="2400" smtClean="0"/>
              <a:t>Quand l’UCT devient disponible, lequel choisir?</a:t>
            </a:r>
          </a:p>
          <a:p>
            <a:endParaRPr lang="fr-CA" altLang="en-US" sz="2400" smtClean="0"/>
          </a:p>
          <a:p>
            <a:r>
              <a:rPr lang="fr-CA" altLang="en-US" sz="2400" smtClean="0"/>
              <a:t>L’idée générale est d’effectuer le choix dans l’intérêt de l’efficacité d’utilisation de la machine</a:t>
            </a:r>
          </a:p>
          <a:p>
            <a:endParaRPr lang="fr-CA" altLang="en-US" sz="2400" smtClean="0"/>
          </a:p>
          <a:p>
            <a:r>
              <a:rPr lang="fr-CA" altLang="en-US" sz="2400" smtClean="0"/>
              <a:t>Mais cette dernière peut être jugée selon différents critères…</a:t>
            </a:r>
          </a:p>
          <a:p>
            <a:endParaRPr lang="fr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p05-1">
  <a:themeElements>
    <a:clrScheme name="chap05-1 1">
      <a:dk1>
        <a:srgbClr val="009999"/>
      </a:dk1>
      <a:lt1>
        <a:srgbClr val="FFFFFF"/>
      </a:lt1>
      <a:dk2>
        <a:srgbClr val="336699"/>
      </a:dk2>
      <a:lt2>
        <a:srgbClr val="010000"/>
      </a:lt2>
      <a:accent1>
        <a:srgbClr val="CCECFF"/>
      </a:accent1>
      <a:accent2>
        <a:srgbClr val="FFFFCC"/>
      </a:accent2>
      <a:accent3>
        <a:srgbClr val="FFFFFF"/>
      </a:accent3>
      <a:accent4>
        <a:srgbClr val="008282"/>
      </a:accent4>
      <a:accent5>
        <a:srgbClr val="E2F4FF"/>
      </a:accent5>
      <a:accent6>
        <a:srgbClr val="E7E7B9"/>
      </a:accent6>
      <a:hlink>
        <a:srgbClr val="FF9966"/>
      </a:hlink>
      <a:folHlink>
        <a:srgbClr val="FFFFCC"/>
      </a:folHlink>
    </a:clrScheme>
    <a:fontScheme name="chap05-1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ap05-1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p05-1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p05-1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I:\public_html\csi3710\2001\chap05-1.ppt</Template>
  <TotalTime>4362</TotalTime>
  <Words>2065</Words>
  <Application>Microsoft Office PowerPoint</Application>
  <PresentationFormat>On-screen Show (4:3)</PresentationFormat>
  <Paragraphs>566</Paragraphs>
  <Slides>50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chap05-1</vt:lpstr>
      <vt:lpstr>Equation</vt:lpstr>
      <vt:lpstr>Module 4 - Ordonnancement Processus</vt:lpstr>
      <vt:lpstr>Aperçu du module</vt:lpstr>
      <vt:lpstr>PowerPoint Presentation</vt:lpstr>
      <vt:lpstr>PowerPoint Presentation</vt:lpstr>
      <vt:lpstr>Concepts de base</vt:lpstr>
      <vt:lpstr>Les cycles d’un processus</vt:lpstr>
      <vt:lpstr>Quand invoquer l’ordonnanceur </vt:lpstr>
      <vt:lpstr>Dispatcheur </vt:lpstr>
      <vt:lpstr>Critères d’ordonnancement</vt:lpstr>
      <vt:lpstr>Critères d’ordonnancement</vt:lpstr>
      <vt:lpstr>PowerPoint Presentation</vt:lpstr>
      <vt:lpstr>Exemple de mesure des critères d’ordonnancement</vt:lpstr>
      <vt:lpstr>Examinons maintenant plusieurs méthodes d’ordonnancement  et voyons comment elles se comportent par rapport à ces critères    nous étudierons des cas spécifiques  l’étude du cas général demanderait recours à techniques probabilistes ou de simulation</vt:lpstr>
      <vt:lpstr>Premier arrivé, premier servi (First come, first serve, FCFS)</vt:lpstr>
      <vt:lpstr>Premier arrivé, premier servi</vt:lpstr>
      <vt:lpstr>Ordonnancement FCFS (suite)</vt:lpstr>
      <vt:lpstr>Tenir compte du temps d’arrivée!</vt:lpstr>
      <vt:lpstr>Effet d’accumulation (convoy effect) dans FCFS</vt:lpstr>
      <vt:lpstr>Plus Court d’abord = Shortest Job First (SJF)</vt:lpstr>
      <vt:lpstr>SJF avec préemption ou non</vt:lpstr>
      <vt:lpstr> </vt:lpstr>
      <vt:lpstr>PowerPoint Presentation</vt:lpstr>
      <vt:lpstr>Comment déterminer la longueur des cycles à l’avance?</vt:lpstr>
      <vt:lpstr>Estimation de la durée du prochain cycle</vt:lpstr>
      <vt:lpstr>Le plus court d’abord SJF: critique</vt:lpstr>
      <vt:lpstr>Priorités</vt:lpstr>
      <vt:lpstr>Problème possible avec les priorités</vt:lpstr>
      <vt:lpstr>Tourniquet = Round-Robin (RR)  Le plus utilisé en pratique</vt:lpstr>
      <vt:lpstr>Performance de tourniquet</vt:lpstr>
      <vt:lpstr>PowerPoint Presentation</vt:lpstr>
      <vt:lpstr>Un petit quantum augmente les commutations de contexte (temps de SE)</vt:lpstr>
      <vt:lpstr>Exemple pour voir l’importance d’un bon choix de quantum (à développer comme exercice)</vt:lpstr>
      <vt:lpstr>Exercices d’ordonnancement</vt:lpstr>
      <vt:lpstr>Files à plusieurs niveaux (multiples)</vt:lpstr>
      <vt:lpstr>Ordonnancement avec files multiples</vt:lpstr>
      <vt:lpstr>Files multiples et à retour</vt:lpstr>
      <vt:lpstr>Files multiples et à retour (trois files)</vt:lpstr>
      <vt:lpstr>Exemple de files multiples à retour</vt:lpstr>
      <vt:lpstr>En pratique...</vt:lpstr>
      <vt:lpstr>Aussi…</vt:lpstr>
      <vt:lpstr>Résumé des algorithmes d’ordonnancement</vt:lpstr>
      <vt:lpstr>Survol des sujets avancés de l’ordonnancement</vt:lpstr>
      <vt:lpstr>Ordonnancement avec plusieurs UCTs  identiques: homogénéité</vt:lpstr>
      <vt:lpstr>Solaris 2:</vt:lpstr>
      <vt:lpstr>Méthode d’évaluation et comparaison d’algorithmes (section plutôt à lire)</vt:lpstr>
      <vt:lpstr>Modélisation déterministe</vt:lpstr>
      <vt:lpstr>Utilisation de la théorie des files (queuing th.)</vt:lpstr>
      <vt:lpstr>Théorie des files: la formule de Little</vt:lpstr>
      <vt:lpstr>Simulation</vt:lpstr>
      <vt:lpstr>Points importants dans ce chapitre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Ordonnancement processus</dc:title>
  <dc:creator>Luigi Logrippo</dc:creator>
  <cp:lastModifiedBy>malek.f</cp:lastModifiedBy>
  <cp:revision>160</cp:revision>
  <dcterms:created xsi:type="dcterms:W3CDTF">2001-01-18T23:17:15Z</dcterms:created>
  <dcterms:modified xsi:type="dcterms:W3CDTF">2015-12-06T16:24:43Z</dcterms:modified>
</cp:coreProperties>
</file>