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59"/>
  </p:notesMasterIdLst>
  <p:handoutMasterIdLst>
    <p:handoutMasterId r:id="rId60"/>
  </p:handoutMasterIdLst>
  <p:sldIdLst>
    <p:sldId id="256" r:id="rId2"/>
    <p:sldId id="302" r:id="rId3"/>
    <p:sldId id="257" r:id="rId4"/>
    <p:sldId id="337" r:id="rId5"/>
    <p:sldId id="287" r:id="rId6"/>
    <p:sldId id="303" r:id="rId7"/>
    <p:sldId id="304" r:id="rId8"/>
    <p:sldId id="369" r:id="rId9"/>
    <p:sldId id="309" r:id="rId10"/>
    <p:sldId id="310" r:id="rId11"/>
    <p:sldId id="311" r:id="rId12"/>
    <p:sldId id="312" r:id="rId13"/>
    <p:sldId id="314" r:id="rId14"/>
    <p:sldId id="315" r:id="rId15"/>
    <p:sldId id="316" r:id="rId16"/>
    <p:sldId id="317" r:id="rId17"/>
    <p:sldId id="318" r:id="rId18"/>
    <p:sldId id="319" r:id="rId19"/>
    <p:sldId id="320" r:id="rId20"/>
    <p:sldId id="321" r:id="rId21"/>
    <p:sldId id="322" r:id="rId22"/>
    <p:sldId id="323" r:id="rId23"/>
    <p:sldId id="324" r:id="rId24"/>
    <p:sldId id="365" r:id="rId25"/>
    <p:sldId id="333" r:id="rId26"/>
    <p:sldId id="370" r:id="rId27"/>
    <p:sldId id="338" r:id="rId28"/>
    <p:sldId id="339" r:id="rId29"/>
    <p:sldId id="340" r:id="rId30"/>
    <p:sldId id="342" r:id="rId31"/>
    <p:sldId id="343" r:id="rId32"/>
    <p:sldId id="371" r:id="rId33"/>
    <p:sldId id="345" r:id="rId34"/>
    <p:sldId id="346" r:id="rId35"/>
    <p:sldId id="376" r:id="rId36"/>
    <p:sldId id="378" r:id="rId37"/>
    <p:sldId id="380" r:id="rId38"/>
    <p:sldId id="382" r:id="rId39"/>
    <p:sldId id="384" r:id="rId40"/>
    <p:sldId id="386" r:id="rId41"/>
    <p:sldId id="347" r:id="rId42"/>
    <p:sldId id="348" r:id="rId43"/>
    <p:sldId id="349" r:id="rId44"/>
    <p:sldId id="350" r:id="rId45"/>
    <p:sldId id="351" r:id="rId46"/>
    <p:sldId id="352" r:id="rId47"/>
    <p:sldId id="375" r:id="rId48"/>
    <p:sldId id="354" r:id="rId49"/>
    <p:sldId id="355" r:id="rId50"/>
    <p:sldId id="357" r:id="rId51"/>
    <p:sldId id="366" r:id="rId52"/>
    <p:sldId id="367" r:id="rId53"/>
    <p:sldId id="368" r:id="rId54"/>
    <p:sldId id="361" r:id="rId55"/>
    <p:sldId id="362" r:id="rId56"/>
    <p:sldId id="363" r:id="rId57"/>
    <p:sldId id="387" r:id="rId58"/>
  </p:sldIdLst>
  <p:sldSz cx="9144000" cy="6858000" type="screen4x3"/>
  <p:notesSz cx="69850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clrMru>
    <a:srgbClr val="FF9933"/>
    <a:srgbClr val="CC3300"/>
    <a:srgbClr val="003366"/>
    <a:srgbClr val="003300"/>
    <a:srgbClr val="006666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20" autoAdjust="0"/>
    <p:restoredTop sz="94660"/>
  </p:normalViewPr>
  <p:slideViewPr>
    <p:cSldViewPr>
      <p:cViewPr varScale="1">
        <p:scale>
          <a:sx n="68" d="100"/>
          <a:sy n="68" d="100"/>
        </p:scale>
        <p:origin x="-99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03" tIns="46802" rIns="93603" bIns="46802" numCol="1" anchor="t" anchorCtr="0" compatLnSpc="1">
            <a:prstTxWarp prst="textNoShape">
              <a:avLst/>
            </a:prstTxWarp>
          </a:bodyPr>
          <a:lstStyle>
            <a:lvl1pPr defTabSz="930275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03" tIns="46802" rIns="93603" bIns="46802" numCol="1" anchor="t" anchorCtr="0" compatLnSpc="1">
            <a:prstTxWarp prst="textNoShape">
              <a:avLst/>
            </a:prstTxWarp>
          </a:bodyPr>
          <a:lstStyle>
            <a:lvl1pPr algn="r" defTabSz="930275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27363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03" tIns="46802" rIns="93603" bIns="46802" numCol="1" anchor="b" anchorCtr="0" compatLnSpc="1">
            <a:prstTxWarp prst="textNoShape">
              <a:avLst/>
            </a:prstTxWarp>
          </a:bodyPr>
          <a:lstStyle>
            <a:lvl1pPr defTabSz="930275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03" tIns="46802" rIns="93603" bIns="46802" numCol="1" anchor="b" anchorCtr="0" compatLnSpc="1">
            <a:prstTxWarp prst="textNoShape">
              <a:avLst/>
            </a:prstTxWarp>
          </a:bodyPr>
          <a:lstStyle>
            <a:lvl1pPr algn="r" defTabSz="930275">
              <a:defRPr/>
            </a:lvl1pPr>
          </a:lstStyle>
          <a:p>
            <a:pPr>
              <a:defRPr/>
            </a:pPr>
            <a:fld id="{9B27558A-32C9-441F-8F81-356B2D0BD5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1145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03" tIns="46802" rIns="93603" bIns="46802" numCol="1" anchor="t" anchorCtr="0" compatLnSpc="1">
            <a:prstTxWarp prst="textNoShape">
              <a:avLst/>
            </a:prstTxWarp>
          </a:bodyPr>
          <a:lstStyle>
            <a:lvl1pPr defTabSz="930275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03" tIns="46802" rIns="93603" bIns="46802" numCol="1" anchor="t" anchorCtr="0" compatLnSpc="1">
            <a:prstTxWarp prst="textNoShape">
              <a:avLst/>
            </a:prstTxWarp>
          </a:bodyPr>
          <a:lstStyle>
            <a:lvl1pPr algn="r" defTabSz="930275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3163" y="698500"/>
            <a:ext cx="4638675" cy="347821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03" tIns="46802" rIns="93603" bIns="468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27363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03" tIns="46802" rIns="93603" bIns="46802" numCol="1" anchor="b" anchorCtr="0" compatLnSpc="1">
            <a:prstTxWarp prst="textNoShape">
              <a:avLst/>
            </a:prstTxWarp>
          </a:bodyPr>
          <a:lstStyle>
            <a:lvl1pPr defTabSz="930275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03" tIns="46802" rIns="93603" bIns="46802" numCol="1" anchor="b" anchorCtr="0" compatLnSpc="1">
            <a:prstTxWarp prst="textNoShape">
              <a:avLst/>
            </a:prstTxWarp>
          </a:bodyPr>
          <a:lstStyle>
            <a:lvl1pPr algn="r" defTabSz="930275">
              <a:defRPr/>
            </a:lvl1pPr>
          </a:lstStyle>
          <a:p>
            <a:pPr>
              <a:defRPr/>
            </a:pPr>
            <a:fld id="{05868CA0-B5C3-4163-93D1-F9EF74DB74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7933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 sz="12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0275">
              <a:defRPr sz="12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0275">
              <a:defRPr sz="12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0275">
              <a:defRPr sz="12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0275">
              <a:defRPr sz="12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1EB1256-C0E2-4AE3-ADCC-9A94E926B673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CA" altLang="en-US" smtClean="0"/>
          </a:p>
        </p:txBody>
      </p:sp>
    </p:spTree>
    <p:extLst>
      <p:ext uri="{BB962C8B-B14F-4D97-AF65-F5344CB8AC3E}">
        <p14:creationId xmlns:p14="http://schemas.microsoft.com/office/powerpoint/2010/main" val="3416010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 sz="12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0275">
              <a:defRPr sz="12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0275">
              <a:defRPr sz="12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0275">
              <a:defRPr sz="12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0275">
              <a:defRPr sz="12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548D40B-4207-4E79-AF79-BBE28391A2BC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CA" altLang="en-US" smtClean="0"/>
          </a:p>
        </p:txBody>
      </p:sp>
    </p:spTree>
    <p:extLst>
      <p:ext uri="{BB962C8B-B14F-4D97-AF65-F5344CB8AC3E}">
        <p14:creationId xmlns:p14="http://schemas.microsoft.com/office/powerpoint/2010/main" val="1863884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026"/>
          <p:cNvSpPr>
            <a:spLocks noChangeShapeType="1"/>
          </p:cNvSpPr>
          <p:nvPr/>
        </p:nvSpPr>
        <p:spPr bwMode="auto">
          <a:xfrm>
            <a:off x="0" y="1708150"/>
            <a:ext cx="9147175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" name="Arc 1027"/>
          <p:cNvSpPr>
            <a:spLocks/>
          </p:cNvSpPr>
          <p:nvPr/>
        </p:nvSpPr>
        <p:spPr bwMode="auto">
          <a:xfrm>
            <a:off x="0" y="842963"/>
            <a:ext cx="1014413" cy="6018212"/>
          </a:xfrm>
          <a:custGeom>
            <a:avLst/>
            <a:gdLst>
              <a:gd name="T0" fmla="*/ 0 w 21600"/>
              <a:gd name="T1" fmla="*/ 0 h 21600"/>
              <a:gd name="T2" fmla="*/ 47640451 w 21600"/>
              <a:gd name="T3" fmla="*/ 1676799800 h 21600"/>
              <a:gd name="T4" fmla="*/ 0 w 21600"/>
              <a:gd name="T5" fmla="*/ 16767998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69636" name="Rectangle 1028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381000"/>
            <a:ext cx="7847013" cy="1219200"/>
          </a:xfrm>
        </p:spPr>
        <p:txBody>
          <a:bodyPr anchor="b"/>
          <a:lstStyle>
            <a:lvl1pPr>
              <a:lnSpc>
                <a:spcPct val="80000"/>
              </a:lnSpc>
              <a:defRPr sz="4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69637" name="Rectangle 102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2057400"/>
            <a:ext cx="7848600" cy="3657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 b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dt" sz="quarter" idx="10"/>
          </p:nvPr>
        </p:nvSpPr>
        <p:spPr>
          <a:xfrm>
            <a:off x="43434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31"/>
          <p:cNvSpPr>
            <a:spLocks noGrp="1" noChangeArrowheads="1"/>
          </p:cNvSpPr>
          <p:nvPr>
            <p:ph type="ftr" sz="quarter" idx="11"/>
          </p:nvPr>
        </p:nvSpPr>
        <p:spPr>
          <a:xfrm>
            <a:off x="7543800" y="64008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3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0" y="6400800"/>
            <a:ext cx="939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504CE-240F-426E-99DD-5A7C1C493E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406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 0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D463E-3246-43A6-A718-D10B8A0860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333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43725" y="325438"/>
            <a:ext cx="1971675" cy="5770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325438"/>
            <a:ext cx="5762625" cy="5770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 0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37D29-4487-4754-B932-1BC98E2DD3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6704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0288" y="325438"/>
            <a:ext cx="7885112" cy="962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1635125"/>
            <a:ext cx="7886700" cy="21542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8700" y="3941763"/>
            <a:ext cx="7886700" cy="21542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 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F44D1-01E1-4000-9AA8-C9647FBED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034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 0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3CBDE-3332-4793-86DB-517E682EFA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818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 0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6ED9F-7472-43A8-87E2-147B128D85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616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1635125"/>
            <a:ext cx="3867150" cy="4460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0" y="1635125"/>
            <a:ext cx="3867150" cy="4460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 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3B498-3D48-4A10-B56E-0F58233198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85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 0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5A1C5-E9C1-40F5-AC42-01ACE2F5EF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92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 0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13F83-6E30-4C1D-82EE-140F610EAB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91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 0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6BE1A-C31F-4CCD-BFD9-51C1337291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937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 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5E61E-9BFB-4A36-B439-5D9CE5C8CA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226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 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791028-15DC-40A7-8121-6BDD17A593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837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rc 2"/>
          <p:cNvSpPr>
            <a:spLocks/>
          </p:cNvSpPr>
          <p:nvPr/>
        </p:nvSpPr>
        <p:spPr bwMode="auto">
          <a:xfrm>
            <a:off x="0" y="842963"/>
            <a:ext cx="1025525" cy="6018212"/>
          </a:xfrm>
          <a:custGeom>
            <a:avLst/>
            <a:gdLst>
              <a:gd name="T0" fmla="*/ 0 w 21600"/>
              <a:gd name="T1" fmla="*/ 0 h 21600"/>
              <a:gd name="T2" fmla="*/ 48689885 w 21600"/>
              <a:gd name="T3" fmla="*/ 1676799800 h 21600"/>
              <a:gd name="T4" fmla="*/ 0 w 21600"/>
              <a:gd name="T5" fmla="*/ 16767998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030288" y="325438"/>
            <a:ext cx="7885112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28700" y="1635125"/>
            <a:ext cx="7886700" cy="446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814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hlink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05800" y="64008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hlink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Chap 0</a:t>
            </a:r>
          </a:p>
        </p:txBody>
      </p:sp>
      <p:sp>
        <p:nvSpPr>
          <p:cNvPr id="6861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00800"/>
            <a:ext cx="642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hlink"/>
                </a:solidFill>
                <a:latin typeface="+mn-lt"/>
              </a:defRPr>
            </a:lvl1pPr>
          </a:lstStyle>
          <a:p>
            <a:pPr>
              <a:defRPr/>
            </a:pPr>
            <a:fld id="{1F7375E7-1BF1-4E61-BA31-3DE3D37A8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hf hdr="0" ftr="0" dt="0"/>
  <p:txStyles>
    <p:titleStyle>
      <a:lvl1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4572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9144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3716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8288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§"/>
        <a:defRPr kumimoji="1" sz="2800" b="1">
          <a:solidFill>
            <a:srgbClr val="0033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kumimoji="1" sz="2600">
          <a:solidFill>
            <a:srgbClr val="0033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§"/>
        <a:defRPr kumimoji="1" sz="2400" b="1">
          <a:solidFill>
            <a:srgbClr val="0066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kumimoji="1" sz="2000" b="1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rgbClr val="006666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rgbClr val="006666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rgbClr val="006666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rgbClr val="006666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rgbClr val="0066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lnl.gov/computing/tutorials/workshops/workshop/pthreads/man/pthread_exit.html" TargetMode="External"/><Relationship Id="rId2" Type="http://schemas.openxmlformats.org/officeDocument/2006/relationships/hyperlink" Target="http://www.llnl.gov/computing/tutorials/workshops/workshop/pthreads/man/pthread_create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llnl.gov/computing/tutorials/workshops/workshop/pthreads/man/pthread_attr_init.html" TargetMode="External"/><Relationship Id="rId4" Type="http://schemas.openxmlformats.org/officeDocument/2006/relationships/hyperlink" Target="http://www.llnl.gov/computing/tutorials/workshops/workshop/pthreads/man/pthread_join.html" TargetMode="Externa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image" Target="../media/image21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12" Type="http://schemas.openxmlformats.org/officeDocument/2006/relationships/image" Target="../media/image20.wmf"/><Relationship Id="rId2" Type="http://schemas.openxmlformats.org/officeDocument/2006/relationships/image" Target="../media/image10.wmf"/><Relationship Id="rId16" Type="http://schemas.openxmlformats.org/officeDocument/2006/relationships/image" Target="../media/image2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wmf"/><Relationship Id="rId11" Type="http://schemas.openxmlformats.org/officeDocument/2006/relationships/image" Target="../media/image19.wmf"/><Relationship Id="rId5" Type="http://schemas.openxmlformats.org/officeDocument/2006/relationships/image" Target="../media/image13.wmf"/><Relationship Id="rId15" Type="http://schemas.openxmlformats.org/officeDocument/2006/relationships/image" Target="../media/image23.png"/><Relationship Id="rId10" Type="http://schemas.openxmlformats.org/officeDocument/2006/relationships/image" Target="../media/image18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Relationship Id="rId1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E7CDED-9AB7-423B-8D1F-D5E6516068E6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Module 3 - Fils (Threads)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fr-CA" dirty="0" smtClean="0"/>
              <a:t>Lecture: Chapitre 4 (</a:t>
            </a:r>
            <a:r>
              <a:rPr lang="fr-CA" dirty="0" err="1" smtClean="0"/>
              <a:t>Silberschatz</a:t>
            </a:r>
            <a:r>
              <a:rPr lang="fr-CA" dirty="0" smtClean="0"/>
              <a:t>)</a:t>
            </a:r>
          </a:p>
          <a:p>
            <a:pPr>
              <a:defRPr/>
            </a:pPr>
            <a:endParaRPr lang="fr-CA" dirty="0" smtClean="0"/>
          </a:p>
          <a:p>
            <a:pPr>
              <a:defRPr/>
            </a:pPr>
            <a:r>
              <a:rPr lang="fr-CA" dirty="0" smtClean="0"/>
              <a:t>Objectif: 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fr-CA" dirty="0" smtClean="0"/>
              <a:t>  Comprendre le concept de fils et sa relation avec le processus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fr-CA" dirty="0" smtClean="0"/>
              <a:t>  Comprendre comment le systèmes d’exploitations gèrent et utilisent les fils.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B3BDAE-FD9C-4365-B4D6-48A3638021C6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Exemple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dirty="0" smtClean="0"/>
              <a:t>Le processus MS-Word implique plusieurs threads:</a:t>
            </a:r>
          </a:p>
          <a:p>
            <a:pPr lvl="1"/>
            <a:r>
              <a:rPr lang="fr-CA" altLang="en-US" dirty="0" smtClean="0"/>
              <a:t>Interaction avec le clavier</a:t>
            </a:r>
          </a:p>
          <a:p>
            <a:pPr lvl="1"/>
            <a:r>
              <a:rPr lang="fr-CA" altLang="en-US" dirty="0" smtClean="0"/>
              <a:t>Rangement de caractères sur la page</a:t>
            </a:r>
          </a:p>
          <a:p>
            <a:pPr lvl="1"/>
            <a:r>
              <a:rPr lang="fr-CA" altLang="en-US" dirty="0" smtClean="0"/>
              <a:t>Sauvegarde régulière du travail fait</a:t>
            </a:r>
          </a:p>
          <a:p>
            <a:pPr lvl="1"/>
            <a:r>
              <a:rPr lang="fr-CA" altLang="en-US" dirty="0" smtClean="0"/>
              <a:t>Contrôle orthographe</a:t>
            </a:r>
          </a:p>
          <a:p>
            <a:pPr lvl="1"/>
            <a:r>
              <a:rPr lang="fr-CA" altLang="en-US" dirty="0" smtClean="0"/>
              <a:t>Etc.</a:t>
            </a:r>
          </a:p>
          <a:p>
            <a:r>
              <a:rPr lang="fr-CA" altLang="en-US" dirty="0" smtClean="0"/>
              <a:t>Ces threads partagent </a:t>
            </a:r>
            <a:r>
              <a:rPr lang="fr-CA" altLang="en-US" dirty="0" smtClean="0"/>
              <a:t>tout </a:t>
            </a:r>
            <a:r>
              <a:rPr lang="fr-CA" altLang="en-US" dirty="0" smtClean="0"/>
              <a:t>le même document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5C724F-8A37-497B-A346-728C1ABECF87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Processus à un thread et à plusieurs threads</a:t>
            </a: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" t="11746" r="392" b="11746"/>
          <a:stretch>
            <a:fillRect/>
          </a:stretch>
        </p:blipFill>
        <p:spPr bwMode="auto">
          <a:xfrm>
            <a:off x="1066800" y="1524000"/>
            <a:ext cx="7570788" cy="4379913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736725" y="6061075"/>
            <a:ext cx="1487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400">
                <a:solidFill>
                  <a:schemeClr val="tx1"/>
                </a:solidFill>
                <a:latin typeface="Times New Roman" pitchFamily="18" charset="0"/>
              </a:rPr>
              <a:t>Mono-flot</a:t>
            </a:r>
            <a:endParaRPr kumimoji="0" lang="en-US" altLang="en-US" sz="2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5638800" y="6019800"/>
            <a:ext cx="1571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400">
                <a:solidFill>
                  <a:schemeClr val="tx1"/>
                </a:solidFill>
                <a:latin typeface="Times New Roman" pitchFamily="18" charset="0"/>
              </a:rPr>
              <a:t>Multi-flots</a:t>
            </a:r>
            <a:endParaRPr kumimoji="0" lang="en-US" altLang="en-US" sz="240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511174-F8FE-4B7C-8B11-7E247B62ECA6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04450" name="Rectangle 2"/>
          <p:cNvSpPr>
            <a:spLocks noChangeArrowheads="1"/>
          </p:cNvSpPr>
          <p:nvPr/>
        </p:nvSpPr>
        <p:spPr bwMode="auto">
          <a:xfrm>
            <a:off x="1030288" y="325438"/>
            <a:ext cx="7885112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/>
          <a:p>
            <a:pPr>
              <a:lnSpc>
                <a:spcPct val="70000"/>
              </a:lnSpc>
              <a:defRPr/>
            </a:pPr>
            <a:r>
              <a:rPr kumimoji="1" lang="fr-CA" sz="4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Threads et processus </a:t>
            </a:r>
            <a:r>
              <a:rPr kumimoji="1" lang="fr-CA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[Stallings]</a:t>
            </a:r>
          </a:p>
        </p:txBody>
      </p:sp>
      <p:graphicFrame>
        <p:nvGraphicFramePr>
          <p:cNvPr id="14340" name="Object 3"/>
          <p:cNvGraphicFramePr>
            <a:graphicFrameLocks noChangeAspect="1"/>
          </p:cNvGraphicFramePr>
          <p:nvPr/>
        </p:nvGraphicFramePr>
        <p:xfrm>
          <a:off x="1066800" y="1471613"/>
          <a:ext cx="7907338" cy="441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1" name="Artwork" r:id="rId3" imgW="8802329" imgH="4915586" progId="Adobe.Illustrator.7">
                  <p:embed/>
                </p:oleObj>
              </mc:Choice>
              <mc:Fallback>
                <p:oleObj name="Artwork" r:id="rId3" imgW="8802329" imgH="4915586" progId="Adobe.Illustrator.7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471613"/>
                        <a:ext cx="7907338" cy="441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A6A2B8-741D-4FC5-87B9-3EADB891B76A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06498" name="Rectangle 2"/>
          <p:cNvSpPr>
            <a:spLocks noChangeArrowheads="1"/>
          </p:cNvSpPr>
          <p:nvPr/>
        </p:nvSpPr>
        <p:spPr bwMode="auto">
          <a:xfrm>
            <a:off x="1030288" y="325438"/>
            <a:ext cx="7885112" cy="817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/>
          <a:p>
            <a:pPr>
              <a:lnSpc>
                <a:spcPct val="70000"/>
              </a:lnSpc>
              <a:defRPr/>
            </a:pPr>
            <a:r>
              <a:rPr kumimoji="1" lang="fr-CA" sz="4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Thread</a:t>
            </a:r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838200" y="1371600"/>
            <a:ext cx="80772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endParaRPr lang="fr-CA" altLang="en-US"/>
          </a:p>
          <a:p>
            <a:r>
              <a:rPr lang="fr-CA" altLang="en-US"/>
              <a:t>Possède un état d’exécution (prêt, bloqué…) </a:t>
            </a:r>
          </a:p>
          <a:p>
            <a:r>
              <a:rPr lang="fr-CA" altLang="en-US"/>
              <a:t>Possède sa pile et un espace privé pour variables locales</a:t>
            </a:r>
          </a:p>
          <a:p>
            <a:r>
              <a:rPr lang="fr-CA" altLang="en-US"/>
              <a:t>A accès à l’espace adressable, fichiers et ressources du processus auquel il appartient</a:t>
            </a:r>
          </a:p>
          <a:p>
            <a:pPr lvl="1"/>
            <a:r>
              <a:rPr lang="fr-CA" altLang="en-US" b="0"/>
              <a:t>En commun avec les autres threads du même proc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E7D4B9-5DAD-47E2-AE6C-1F3496C05E79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Pourquoi les threads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mtClean="0"/>
              <a:t>Réactivité: un processus peut être subdivisé en plusieurs threads, p.ex. l’un dédié à l’interaction avec les usagers, l’autre dédié à traiter des données</a:t>
            </a:r>
          </a:p>
          <a:p>
            <a:pPr lvl="1"/>
            <a:r>
              <a:rPr lang="fr-CA" altLang="en-US" smtClean="0"/>
              <a:t>L’un peut exécuter tant que l’autre est bloqué</a:t>
            </a:r>
          </a:p>
          <a:p>
            <a:endParaRPr lang="fr-CA" altLang="en-US" smtClean="0"/>
          </a:p>
          <a:p>
            <a:r>
              <a:rPr lang="fr-CA" altLang="en-US" smtClean="0"/>
              <a:t>Utilisation de multiprocesseurs: les threads peuvent exécuter en parallèle sur des UCT différentes</a:t>
            </a:r>
          </a:p>
          <a:p>
            <a:endParaRPr lang="fr-CA" altLang="en-US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E3C5B9-833B-45D7-B975-EECE6323148F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La commutation entre threads est moins dispendieuse que la commutation entre processus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mtClean="0"/>
              <a:t>Un processus possède mémoire, fichiers, autres ressources</a:t>
            </a:r>
          </a:p>
          <a:p>
            <a:r>
              <a:rPr lang="fr-CA" altLang="en-US" smtClean="0"/>
              <a:t>Changer d`un processus à un autre implique sauvegarder et rétablir l’état de tout ça</a:t>
            </a:r>
          </a:p>
          <a:p>
            <a:r>
              <a:rPr lang="fr-CA" altLang="en-US" smtClean="0"/>
              <a:t>Changer d’un thread à un autre </a:t>
            </a:r>
            <a:r>
              <a:rPr lang="fr-CA" altLang="en-US" i="1" smtClean="0"/>
              <a:t>dans le même proc</a:t>
            </a:r>
            <a:r>
              <a:rPr lang="fr-CA" altLang="en-US" smtClean="0"/>
              <a:t> est bien plus simple, implique sauvegarder les registres de l ’UCT, la pile, et peu d ’autres choses</a:t>
            </a: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914400" y="5334000"/>
            <a:ext cx="7543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kumimoji="0" lang="fr-CA" altLang="en-US" sz="3200" b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7414" name="AutoShape 5"/>
          <p:cNvSpPr>
            <a:spLocks noChangeArrowheads="1"/>
          </p:cNvSpPr>
          <p:nvPr/>
        </p:nvSpPr>
        <p:spPr bwMode="auto">
          <a:xfrm>
            <a:off x="0" y="3810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8000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CA" alt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EC6ECF-425B-4A8F-84E3-1209DC3371BB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La communication aussi est moins dispendieuse entre threads qu’entre processus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CA" altLang="en-US" smtClean="0"/>
          </a:p>
          <a:p>
            <a:r>
              <a:rPr lang="fr-CA" altLang="en-US" smtClean="0"/>
              <a:t>Étant donné que les threads partagent leur mémoire, </a:t>
            </a:r>
          </a:p>
          <a:p>
            <a:pPr lvl="1"/>
            <a:r>
              <a:rPr lang="fr-CA" altLang="en-US" smtClean="0"/>
              <a:t>la communication entre threads dans un même processus est plus efficace que la communication entre processus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FAEA6-5FEF-4CF4-8E04-FAFD55DEFB91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La création est moins dispendieuse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CA" altLang="en-US" smtClean="0"/>
          </a:p>
          <a:p>
            <a:r>
              <a:rPr lang="fr-CA" altLang="en-US" smtClean="0"/>
              <a:t>La création et terminaison de nouveaux threads dans un proc existant est aussi moins dispendieuse que la création d’un proc</a:t>
            </a:r>
          </a:p>
          <a:p>
            <a:endParaRPr lang="fr-CA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DC78CD-A315-4A3E-A482-581A18A93ADF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25438"/>
            <a:ext cx="8382000" cy="962025"/>
          </a:xfrm>
        </p:spPr>
        <p:txBody>
          <a:bodyPr/>
          <a:lstStyle/>
          <a:p>
            <a:pPr>
              <a:defRPr/>
            </a:pPr>
            <a:r>
              <a:rPr lang="fr-CA" smtClean="0"/>
              <a:t>Threads de noyau (kernel) et d’utilisateur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35125"/>
            <a:ext cx="8305800" cy="4460875"/>
          </a:xfrm>
        </p:spPr>
        <p:txBody>
          <a:bodyPr/>
          <a:lstStyle/>
          <a:p>
            <a:r>
              <a:rPr lang="fr-CA" altLang="en-US" smtClean="0"/>
              <a:t>Où implémenter les threads:</a:t>
            </a:r>
          </a:p>
          <a:p>
            <a:pPr lvl="1"/>
            <a:r>
              <a:rPr lang="fr-CA" altLang="en-US" smtClean="0"/>
              <a:t>Dans les bibliothèques d’usager</a:t>
            </a:r>
          </a:p>
          <a:p>
            <a:pPr lvl="2"/>
            <a:r>
              <a:rPr lang="fr-CA" altLang="en-US" smtClean="0"/>
              <a:t>contrôlés par l’usager</a:t>
            </a:r>
          </a:p>
          <a:p>
            <a:pPr lvl="2"/>
            <a:r>
              <a:rPr lang="en-US" altLang="en-US" smtClean="0"/>
              <a:t>POSIX Pthreads, Java threads, Win32 threads</a:t>
            </a:r>
            <a:endParaRPr lang="en-US" altLang="en-US" i="1" smtClean="0"/>
          </a:p>
          <a:p>
            <a:pPr lvl="1"/>
            <a:r>
              <a:rPr lang="fr-CA" altLang="en-US" smtClean="0"/>
              <a:t>Dans le noyau du SE: </a:t>
            </a:r>
          </a:p>
          <a:p>
            <a:pPr lvl="2"/>
            <a:r>
              <a:rPr lang="fr-CA" altLang="en-US" smtClean="0"/>
              <a:t>contrôlés par le noyau</a:t>
            </a:r>
          </a:p>
          <a:p>
            <a:pPr lvl="2"/>
            <a:r>
              <a:rPr lang="en-US" altLang="en-US" smtClean="0"/>
              <a:t>Windows XP/2000, Solaris, Linux, True64 UNIX, Mac OS X</a:t>
            </a:r>
          </a:p>
          <a:p>
            <a:pPr lvl="1"/>
            <a:r>
              <a:rPr lang="fr-CA" altLang="en-US" smtClean="0"/>
              <a:t>Solutions mixtes</a:t>
            </a:r>
          </a:p>
          <a:p>
            <a:pPr lvl="2"/>
            <a:r>
              <a:rPr lang="fr-CA" altLang="en-US" smtClean="0"/>
              <a:t>Solaris 2, Windows 2000/NT</a:t>
            </a:r>
          </a:p>
          <a:p>
            <a:pPr lvl="1"/>
            <a:endParaRPr lang="fr-CA" altLang="en-US" smtClean="0"/>
          </a:p>
          <a:p>
            <a:pPr lvl="2"/>
            <a:endParaRPr lang="fr-CA" altLang="en-US" smtClean="0"/>
          </a:p>
          <a:p>
            <a:pPr lvl="2">
              <a:buFont typeface="Wingdings" pitchFamily="2" charset="2"/>
              <a:buNone/>
            </a:pPr>
            <a:endParaRPr lang="fr-CA" altLang="en-US" smtClean="0"/>
          </a:p>
          <a:p>
            <a:pPr lvl="1"/>
            <a:endParaRPr lang="fr-CA" altLang="en-US" smtClean="0"/>
          </a:p>
          <a:p>
            <a:pPr lvl="1"/>
            <a:endParaRPr lang="fr-CA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44406-A142-461E-A11B-FD98255C90AF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885113" cy="962025"/>
          </a:xfrm>
        </p:spPr>
        <p:txBody>
          <a:bodyPr/>
          <a:lstStyle/>
          <a:p>
            <a:pPr>
              <a:defRPr/>
            </a:pPr>
            <a:r>
              <a:rPr lang="fr-CA" smtClean="0"/>
              <a:t>Threads d’utilisateur et de noyau </a:t>
            </a:r>
            <a:r>
              <a:rPr lang="fr-CA" sz="2800" smtClean="0"/>
              <a:t>(kernel)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35125"/>
            <a:ext cx="8382000" cy="44608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CA" altLang="en-US" sz="2400" smtClean="0"/>
              <a:t>threads d’utilisateur: supportés par des bibliothèques d’usager ou langage de prog</a:t>
            </a:r>
          </a:p>
          <a:p>
            <a:pPr lvl="1">
              <a:lnSpc>
                <a:spcPct val="80000"/>
              </a:lnSpc>
            </a:pPr>
            <a:r>
              <a:rPr lang="fr-CA" altLang="en-US" sz="2200" smtClean="0"/>
              <a:t>efficace car les ops sur les threads ne demandent pas des appels du système</a:t>
            </a:r>
          </a:p>
          <a:p>
            <a:pPr lvl="1">
              <a:lnSpc>
                <a:spcPct val="80000"/>
              </a:lnSpc>
            </a:pPr>
            <a:r>
              <a:rPr lang="fr-CA" altLang="en-US" sz="2200" smtClean="0"/>
              <a:t>désavantage: le noyau n ’est pas capable de distinguer entre état de processus et état des threads dans le processus</a:t>
            </a:r>
          </a:p>
          <a:p>
            <a:pPr lvl="2">
              <a:lnSpc>
                <a:spcPct val="80000"/>
              </a:lnSpc>
            </a:pPr>
            <a:r>
              <a:rPr lang="fr-CA" altLang="en-US" sz="2000" smtClean="0"/>
              <a:t>blocage d ’un thread implique blocage du processus</a:t>
            </a:r>
          </a:p>
          <a:p>
            <a:pPr>
              <a:lnSpc>
                <a:spcPct val="80000"/>
              </a:lnSpc>
            </a:pPr>
            <a:r>
              <a:rPr lang="fr-CA" altLang="en-US" sz="2400" smtClean="0"/>
              <a:t>threads de noyau: supportés directement par le noyau du SE (WIN NT, Solaris)</a:t>
            </a:r>
          </a:p>
          <a:p>
            <a:pPr lvl="1">
              <a:lnSpc>
                <a:spcPct val="80000"/>
              </a:lnSpc>
            </a:pPr>
            <a:r>
              <a:rPr lang="fr-CA" altLang="en-US" sz="2200" smtClean="0"/>
              <a:t>le noyau est capable de gérer directement les états des threads</a:t>
            </a:r>
          </a:p>
          <a:p>
            <a:pPr lvl="1">
              <a:lnSpc>
                <a:spcPct val="80000"/>
              </a:lnSpc>
            </a:pPr>
            <a:r>
              <a:rPr lang="fr-CA" altLang="en-US" sz="2200" smtClean="0"/>
              <a:t>Il peut affecter différents threads à différentes UCTs</a:t>
            </a:r>
          </a:p>
          <a:p>
            <a:pPr>
              <a:lnSpc>
                <a:spcPct val="80000"/>
              </a:lnSpc>
            </a:pPr>
            <a:endParaRPr lang="fr-CA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F4666D-3903-449C-A4CA-AEAB24B1A0C7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4099" name="AutoShape 5"/>
          <p:cNvSpPr>
            <a:spLocks noChangeArrowheads="1"/>
          </p:cNvSpPr>
          <p:nvPr/>
        </p:nvSpPr>
        <p:spPr bwMode="auto">
          <a:xfrm>
            <a:off x="762000" y="1447800"/>
            <a:ext cx="7772400" cy="990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CA" alt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Sujets</a:t>
            </a:r>
            <a:endParaRPr lang="en-CA" smtClean="0"/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mtClean="0"/>
              <a:t>La fil d’exécution chez les processus</a:t>
            </a:r>
          </a:p>
          <a:p>
            <a:endParaRPr lang="fr-CA" altLang="en-US" smtClean="0"/>
          </a:p>
          <a:p>
            <a:r>
              <a:rPr lang="fr-CA" altLang="en-US" smtClean="0"/>
              <a:t>Multi-fils versus fil unique (le thread)</a:t>
            </a:r>
          </a:p>
          <a:p>
            <a:pPr lvl="1"/>
            <a:r>
              <a:rPr lang="fr-CA" altLang="en-US" smtClean="0"/>
              <a:t>Les fils niveau usager et les fils niveau noyau</a:t>
            </a:r>
          </a:p>
          <a:p>
            <a:endParaRPr lang="fr-CA" altLang="en-US" smtClean="0"/>
          </a:p>
          <a:p>
            <a:r>
              <a:rPr lang="fr-CA" altLang="en-US" smtClean="0"/>
              <a:t>Les défis du « Threading »</a:t>
            </a:r>
          </a:p>
          <a:p>
            <a:endParaRPr lang="fr-CA" altLang="en-US" smtClean="0"/>
          </a:p>
          <a:p>
            <a:r>
              <a:rPr lang="fr-CA" altLang="en-US" smtClean="0"/>
              <a:t>Exemples de fils</a:t>
            </a:r>
            <a:endParaRPr lang="en-CA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664E78-2BA5-43B4-83DA-B620DAE58C9B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5438"/>
            <a:ext cx="8458200" cy="962025"/>
          </a:xfrm>
        </p:spPr>
        <p:txBody>
          <a:bodyPr/>
          <a:lstStyle/>
          <a:p>
            <a:pPr>
              <a:defRPr/>
            </a:pPr>
            <a:r>
              <a:rPr lang="fr-CA" sz="3600" smtClean="0"/>
              <a:t>Solutions mixtes: threads utilisateur et noyau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382000" cy="4460875"/>
          </a:xfrm>
        </p:spPr>
        <p:txBody>
          <a:bodyPr/>
          <a:lstStyle/>
          <a:p>
            <a:r>
              <a:rPr lang="fr-CA" altLang="en-US" sz="2400" smtClean="0"/>
              <a:t>Relation entre threads utilisateur et threads noyau</a:t>
            </a:r>
          </a:p>
          <a:p>
            <a:pPr lvl="1"/>
            <a:r>
              <a:rPr lang="fr-CA" altLang="en-US" sz="2200" smtClean="0"/>
              <a:t>plusieurs à un</a:t>
            </a:r>
          </a:p>
          <a:p>
            <a:pPr lvl="1"/>
            <a:r>
              <a:rPr lang="fr-CA" altLang="en-US" sz="2200" smtClean="0"/>
              <a:t>un à un </a:t>
            </a:r>
          </a:p>
          <a:p>
            <a:pPr lvl="1"/>
            <a:r>
              <a:rPr lang="fr-CA" altLang="en-US" sz="2200" smtClean="0"/>
              <a:t>plusieurs à plusieurs (2 modèles)</a:t>
            </a:r>
          </a:p>
          <a:p>
            <a:r>
              <a:rPr lang="fr-CA" altLang="en-US" sz="2400" smtClean="0"/>
              <a:t>Nous devons prendre en considération plusieurs niveaux:</a:t>
            </a:r>
          </a:p>
          <a:p>
            <a:pPr lvl="1"/>
            <a:r>
              <a:rPr lang="fr-CA" altLang="en-US" sz="2200" smtClean="0"/>
              <a:t>Processus</a:t>
            </a:r>
          </a:p>
          <a:p>
            <a:pPr lvl="1"/>
            <a:r>
              <a:rPr lang="fr-CA" altLang="en-US" sz="2200" smtClean="0"/>
              <a:t>Thread usager</a:t>
            </a:r>
          </a:p>
          <a:p>
            <a:pPr lvl="1"/>
            <a:r>
              <a:rPr lang="fr-CA" altLang="en-US" sz="2200" smtClean="0"/>
              <a:t>Thread noyau</a:t>
            </a:r>
          </a:p>
          <a:p>
            <a:pPr lvl="1"/>
            <a:r>
              <a:rPr lang="fr-CA" altLang="en-US" sz="2200" smtClean="0"/>
              <a:t>Processeur (UCT)</a:t>
            </a:r>
          </a:p>
          <a:p>
            <a:endParaRPr lang="fr-CA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8B830A-79E6-4F46-9DFB-3D8507E1EB5D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34400" cy="962025"/>
          </a:xfrm>
        </p:spPr>
        <p:txBody>
          <a:bodyPr/>
          <a:lstStyle/>
          <a:p>
            <a:pPr>
              <a:defRPr/>
            </a:pPr>
            <a:r>
              <a:rPr lang="fr-CA" sz="3200" smtClean="0"/>
              <a:t>Plusieurs threads utilisateur pour un thread noyau:</a:t>
            </a:r>
            <a:br>
              <a:rPr lang="fr-CA" sz="3200" smtClean="0"/>
            </a:br>
            <a:r>
              <a:rPr lang="fr-CA" sz="2800" smtClean="0"/>
              <a:t>l’usager contrôle les threads</a:t>
            </a:r>
          </a:p>
        </p:txBody>
      </p:sp>
      <p:pic>
        <p:nvPicPr>
          <p:cNvPr id="23556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75" t="51111" r="7246" b="22223"/>
          <a:stretch>
            <a:fillRect/>
          </a:stretch>
        </p:blipFill>
        <p:spPr>
          <a:xfrm>
            <a:off x="2133600" y="838200"/>
            <a:ext cx="5867400" cy="3733800"/>
          </a:xfrm>
        </p:spPr>
      </p:pic>
      <p:sp>
        <p:nvSpPr>
          <p:cNvPr id="2355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09600" y="4419600"/>
            <a:ext cx="8191500" cy="2286000"/>
          </a:xfrm>
        </p:spPr>
        <p:txBody>
          <a:bodyPr/>
          <a:lstStyle/>
          <a:p>
            <a:r>
              <a:rPr lang="fr-CA" altLang="en-US" sz="2400" smtClean="0"/>
              <a:t>Le SE ne connaît pas les threads utilisateur</a:t>
            </a:r>
          </a:p>
          <a:p>
            <a:pPr lvl="1"/>
            <a:r>
              <a:rPr lang="fr-CA" altLang="en-US" sz="2200" smtClean="0"/>
              <a:t>v. avantages et désavantages mentionnés avant</a:t>
            </a:r>
          </a:p>
          <a:p>
            <a:r>
              <a:rPr lang="en-US" altLang="en-US" sz="2400" smtClean="0"/>
              <a:t>Exemples</a:t>
            </a:r>
          </a:p>
          <a:p>
            <a:pPr lvl="1"/>
            <a:r>
              <a:rPr lang="en-US" altLang="en-US" sz="2200" smtClean="0"/>
              <a:t>Solaris Green Threads</a:t>
            </a:r>
          </a:p>
          <a:p>
            <a:pPr lvl="1"/>
            <a:r>
              <a:rPr lang="en-US" altLang="en-US" sz="2200" smtClean="0"/>
              <a:t>GNU Portable Threads</a:t>
            </a:r>
          </a:p>
          <a:p>
            <a:pPr lvl="1"/>
            <a:endParaRPr lang="fr-CA" alt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5839F0-1DFE-4821-A6D5-2FF591C40ACA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Un vers un: </a:t>
            </a:r>
            <a:r>
              <a:rPr lang="fr-CA" sz="3200" smtClean="0"/>
              <a:t>le SE contrôle les threads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028700" y="4273550"/>
            <a:ext cx="7886700" cy="18224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CA" altLang="en-US" sz="2400" smtClean="0"/>
              <a:t>Les ops sur les threads sont des appels du système</a:t>
            </a:r>
          </a:p>
          <a:p>
            <a:pPr>
              <a:lnSpc>
                <a:spcPct val="90000"/>
              </a:lnSpc>
            </a:pPr>
            <a:r>
              <a:rPr lang="fr-CA" altLang="en-US" sz="2400" smtClean="0"/>
              <a:t>Permet à un autre thread de s’exécuter lorsqu’un thread exécute un appel de système  bloquant</a:t>
            </a:r>
          </a:p>
          <a:p>
            <a:pPr>
              <a:lnSpc>
                <a:spcPct val="90000"/>
              </a:lnSpc>
            </a:pPr>
            <a:r>
              <a:rPr lang="fr-CA" altLang="en-US" sz="2400" smtClean="0"/>
              <a:t>Win NT, XP, OS/2</a:t>
            </a:r>
          </a:p>
          <a:p>
            <a:pPr>
              <a:lnSpc>
                <a:spcPct val="90000"/>
              </a:lnSpc>
            </a:pPr>
            <a:r>
              <a:rPr lang="fr-CA" altLang="en-US" sz="2400" smtClean="0"/>
              <a:t>Linux, Solaris 9</a:t>
            </a:r>
          </a:p>
          <a:p>
            <a:pPr>
              <a:lnSpc>
                <a:spcPct val="90000"/>
              </a:lnSpc>
            </a:pPr>
            <a:endParaRPr lang="fr-CA" altLang="en-US" sz="2400" smtClean="0"/>
          </a:p>
        </p:txBody>
      </p:sp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371600"/>
            <a:ext cx="7391400" cy="277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684B78-8AE2-4B14-92BC-1D9246CAEAA8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z="3200" smtClean="0"/>
              <a:t>Plusieurs à plusieurs: solution mixte (M:M – many to many)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762000" y="1143000"/>
            <a:ext cx="37719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CA" altLang="en-US" sz="2000" smtClean="0"/>
              <a:t>Utilise tant les threads utilisateur, que les threads noyau</a:t>
            </a:r>
          </a:p>
          <a:p>
            <a:pPr>
              <a:lnSpc>
                <a:spcPct val="90000"/>
              </a:lnSpc>
            </a:pPr>
            <a:r>
              <a:rPr lang="fr-CA" altLang="en-US" sz="2000" smtClean="0"/>
              <a:t>Flexibilité pour l ’utilisateur d ’utiliser la technique qu’il préfère</a:t>
            </a:r>
          </a:p>
          <a:p>
            <a:pPr>
              <a:lnSpc>
                <a:spcPct val="90000"/>
              </a:lnSpc>
            </a:pPr>
            <a:r>
              <a:rPr lang="fr-CA" altLang="en-US" sz="2000" smtClean="0"/>
              <a:t>Si un thread utilisateur bloque, son kernel thread peut être affecté à un autre</a:t>
            </a:r>
          </a:p>
          <a:p>
            <a:pPr>
              <a:lnSpc>
                <a:spcPct val="90000"/>
              </a:lnSpc>
            </a:pPr>
            <a:r>
              <a:rPr lang="fr-CA" altLang="en-US" sz="2000" smtClean="0"/>
              <a:t>Si plus. UCT sont disponibles, plus. kernel threads peuvent s’exécuter en même temps </a:t>
            </a:r>
          </a:p>
          <a:p>
            <a:pPr>
              <a:lnSpc>
                <a:spcPct val="90000"/>
              </a:lnSpc>
            </a:pPr>
            <a:r>
              <a:rPr lang="fr-CA" altLang="en-US" sz="2000" smtClean="0"/>
              <a:t>Quelques versions d’Unix, dont </a:t>
            </a:r>
            <a:r>
              <a:rPr lang="en-US" altLang="en-US" sz="2000" smtClean="0"/>
              <a:t>Solaris avant la  version 9</a:t>
            </a:r>
          </a:p>
          <a:p>
            <a:pPr>
              <a:lnSpc>
                <a:spcPct val="90000"/>
              </a:lnSpc>
            </a:pPr>
            <a:r>
              <a:rPr lang="en-US" altLang="en-US" sz="2000" smtClean="0"/>
              <a:t>Windows NT/2000 avec le  </a:t>
            </a:r>
            <a:r>
              <a:rPr lang="en-US" altLang="en-US" sz="2000" i="1" smtClean="0"/>
              <a:t>ThreadFiber</a:t>
            </a:r>
            <a:r>
              <a:rPr lang="en-US" altLang="en-US" sz="2000" smtClean="0"/>
              <a:t> package</a:t>
            </a:r>
          </a:p>
          <a:p>
            <a:pPr lvl="1">
              <a:lnSpc>
                <a:spcPct val="90000"/>
              </a:lnSpc>
            </a:pPr>
            <a:endParaRPr lang="fr-CA" altLang="en-US" sz="2200" smtClean="0"/>
          </a:p>
        </p:txBody>
      </p:sp>
      <p:pic>
        <p:nvPicPr>
          <p:cNvPr id="2560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03" t="838" r="6912" b="838"/>
          <a:stretch>
            <a:fillRect/>
          </a:stretch>
        </p:blipFill>
        <p:spPr bwMode="auto">
          <a:xfrm>
            <a:off x="4648200" y="1828800"/>
            <a:ext cx="4216400" cy="3598863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4EC118-A7DC-4B96-B0AD-8B83E5A2616C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Modèle à deux niveaux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mtClean="0"/>
              <a:t>Semblable au M:M, mais permet d’attacher un fil d’utilisateur à un fil noyau</a:t>
            </a:r>
          </a:p>
          <a:p>
            <a:endParaRPr lang="en-US" altLang="en-US" smtClean="0"/>
          </a:p>
          <a:p>
            <a:r>
              <a:rPr lang="fr-CA" altLang="en-US" smtClean="0"/>
              <a:t>Exemples</a:t>
            </a:r>
          </a:p>
          <a:p>
            <a:pPr lvl="1"/>
            <a:r>
              <a:rPr lang="en-US" altLang="en-US" smtClean="0"/>
              <a:t>IRIX</a:t>
            </a:r>
          </a:p>
          <a:p>
            <a:pPr lvl="1"/>
            <a:r>
              <a:rPr lang="en-US" altLang="en-US" smtClean="0"/>
              <a:t>HP-UX</a:t>
            </a:r>
          </a:p>
          <a:p>
            <a:pPr lvl="1"/>
            <a:r>
              <a:rPr lang="en-US" altLang="en-US" smtClean="0"/>
              <a:t>Tru64 UNIX</a:t>
            </a:r>
          </a:p>
          <a:p>
            <a:pPr lvl="1"/>
            <a:r>
              <a:rPr lang="en-US" altLang="en-US" smtClean="0"/>
              <a:t>Solaris 8</a:t>
            </a:r>
            <a:br>
              <a:rPr lang="en-US" altLang="en-US" smtClean="0"/>
            </a:br>
            <a:r>
              <a:rPr lang="en-US" altLang="en-US" smtClean="0"/>
              <a:t>et avant</a:t>
            </a:r>
          </a:p>
        </p:txBody>
      </p:sp>
      <p:pic>
        <p:nvPicPr>
          <p:cNvPr id="2662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7" t="5733" r="240" b="5414"/>
          <a:stretch>
            <a:fillRect/>
          </a:stretch>
        </p:blipFill>
        <p:spPr bwMode="auto">
          <a:xfrm>
            <a:off x="3810000" y="2819400"/>
            <a:ext cx="4967288" cy="3343275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EE1895-C599-4C77-8FCB-182935B22CC8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125954" name="Rectangle 2"/>
          <p:cNvSpPr>
            <a:spLocks noChangeArrowheads="1"/>
          </p:cNvSpPr>
          <p:nvPr/>
        </p:nvSpPr>
        <p:spPr bwMode="auto">
          <a:xfrm>
            <a:off x="1030288" y="325438"/>
            <a:ext cx="7885112" cy="588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/>
          <a:p>
            <a:pPr>
              <a:lnSpc>
                <a:spcPct val="70000"/>
              </a:lnSpc>
              <a:defRPr/>
            </a:pPr>
            <a:r>
              <a:rPr kumimoji="1" lang="fr-CA" sz="4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Multithreads et monothreads</a:t>
            </a:r>
          </a:p>
        </p:txBody>
      </p:sp>
      <p:sp>
        <p:nvSpPr>
          <p:cNvPr id="27652" name="Rectangle 3"/>
          <p:cNvSpPr>
            <a:spLocks noChangeArrowheads="1"/>
          </p:cNvSpPr>
          <p:nvPr/>
        </p:nvSpPr>
        <p:spPr bwMode="auto">
          <a:xfrm>
            <a:off x="1028700" y="1219200"/>
            <a:ext cx="78867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endParaRPr lang="fr-CA" altLang="en-US"/>
          </a:p>
          <a:p>
            <a:endParaRPr lang="fr-CA" altLang="en-US"/>
          </a:p>
          <a:p>
            <a:r>
              <a:rPr lang="fr-CA" altLang="en-US"/>
              <a:t>MS-DOS supporte un processus usager à monothread</a:t>
            </a:r>
          </a:p>
          <a:p>
            <a:r>
              <a:rPr lang="fr-CA" altLang="en-US"/>
              <a:t>UNIX SVR4 supporte plusieurs processus à monothread</a:t>
            </a:r>
          </a:p>
          <a:p>
            <a:r>
              <a:rPr lang="fr-CA" altLang="en-US"/>
              <a:t>Solaris, Widows NT, XP et OS2 supportent plusieurs processus multithreads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3048A8-3CB1-4FCB-A178-7B250137C3DD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28675" name="AutoShape 2"/>
          <p:cNvSpPr>
            <a:spLocks noChangeArrowheads="1"/>
          </p:cNvSpPr>
          <p:nvPr/>
        </p:nvSpPr>
        <p:spPr bwMode="auto">
          <a:xfrm>
            <a:off x="838200" y="3886200"/>
            <a:ext cx="7772400" cy="990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CA" alt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Sujets</a:t>
            </a:r>
            <a:endParaRPr lang="en-CA" smtClean="0"/>
          </a:p>
        </p:txBody>
      </p:sp>
      <p:sp>
        <p:nvSpPr>
          <p:cNvPr id="2867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7886700" cy="4460875"/>
          </a:xfrm>
        </p:spPr>
        <p:txBody>
          <a:bodyPr/>
          <a:lstStyle/>
          <a:p>
            <a:r>
              <a:rPr lang="fr-CA" altLang="en-US" smtClean="0"/>
              <a:t>La fil d’exécution chez les processus</a:t>
            </a:r>
          </a:p>
          <a:p>
            <a:endParaRPr lang="fr-CA" altLang="en-US" smtClean="0"/>
          </a:p>
          <a:p>
            <a:r>
              <a:rPr lang="fr-CA" altLang="en-US" smtClean="0"/>
              <a:t>Multi-fils versus fil unique (le thread)</a:t>
            </a:r>
          </a:p>
          <a:p>
            <a:pPr lvl="1"/>
            <a:r>
              <a:rPr lang="fr-CA" altLang="en-US" smtClean="0"/>
              <a:t>Les fils niveau usager et les fils niveau noyau</a:t>
            </a:r>
          </a:p>
          <a:p>
            <a:endParaRPr lang="fr-CA" altLang="en-US" smtClean="0"/>
          </a:p>
          <a:p>
            <a:r>
              <a:rPr lang="fr-CA" altLang="en-US" smtClean="0"/>
              <a:t>Les défis du « Threading »</a:t>
            </a:r>
          </a:p>
          <a:p>
            <a:endParaRPr lang="fr-CA" altLang="en-US" smtClean="0"/>
          </a:p>
          <a:p>
            <a:r>
              <a:rPr lang="fr-CA" altLang="en-US" smtClean="0"/>
              <a:t>Exemples de fils</a:t>
            </a:r>
            <a:endParaRPr lang="en-CA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5BB9E-813F-4ED9-9FCB-F79245358169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Défis du “Threading”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fr-CA" altLang="en-US" sz="2400" dirty="0" smtClean="0"/>
              <a:t>Que c’est beau d’avoir des fils, mais que sont les conséquences au niveau pratique?</a:t>
            </a:r>
          </a:p>
          <a:p>
            <a:pPr>
              <a:buFont typeface="Wingdings" pitchFamily="2" charset="2"/>
              <a:buNone/>
            </a:pPr>
            <a:r>
              <a:rPr lang="fr-CA" altLang="en-US" sz="2400" dirty="0" smtClean="0"/>
              <a:t>Défis:</a:t>
            </a:r>
          </a:p>
          <a:p>
            <a:pPr lvl="1"/>
            <a:r>
              <a:rPr lang="fr-CA" altLang="en-US" sz="2200" dirty="0" smtClean="0"/>
              <a:t>Sémantique des appels systèmes </a:t>
            </a:r>
            <a:r>
              <a:rPr lang="fr-CA" altLang="en-US" sz="2200" b="1" dirty="0" smtClean="0"/>
              <a:t>fork()</a:t>
            </a:r>
            <a:r>
              <a:rPr lang="fr-CA" altLang="en-US" sz="2200" dirty="0" smtClean="0"/>
              <a:t> et </a:t>
            </a:r>
            <a:r>
              <a:rPr lang="fr-CA" altLang="en-US" sz="2200" b="1" dirty="0" err="1" smtClean="0"/>
              <a:t>exec</a:t>
            </a:r>
            <a:r>
              <a:rPr lang="fr-CA" altLang="en-US" sz="2200" b="1" dirty="0" smtClean="0"/>
              <a:t>()</a:t>
            </a:r>
            <a:endParaRPr lang="fr-CA" altLang="en-US" sz="2200" dirty="0" smtClean="0"/>
          </a:p>
          <a:p>
            <a:pPr lvl="1"/>
            <a:r>
              <a:rPr lang="fr-CA" altLang="en-US" sz="2200" dirty="0" smtClean="0"/>
              <a:t>L’annulation des threads </a:t>
            </a:r>
          </a:p>
          <a:p>
            <a:pPr lvl="1"/>
            <a:r>
              <a:rPr lang="fr-CA" altLang="en-US" sz="2200" dirty="0" smtClean="0"/>
              <a:t>Un groupement de thread (pools)</a:t>
            </a:r>
          </a:p>
          <a:p>
            <a:pPr lvl="1"/>
            <a:r>
              <a:rPr lang="fr-CA" altLang="en-US" sz="2200" dirty="0" smtClean="0"/>
              <a:t>Les données spécifiques des threads</a:t>
            </a:r>
          </a:p>
          <a:p>
            <a:pPr lvl="1"/>
            <a:r>
              <a:rPr lang="fr-CA" altLang="en-US" sz="2200" dirty="0" smtClean="0"/>
              <a:t>L’ordonnancement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975DF6-1250-422B-8424-687B6F399192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Sémantiques de fork() et exec()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mtClean="0"/>
              <a:t>Est-ce que </a:t>
            </a:r>
            <a:r>
              <a:rPr lang="fr-CA" altLang="en-US" b="0" smtClean="0"/>
              <a:t>fork()</a:t>
            </a:r>
            <a:r>
              <a:rPr lang="fr-CA" altLang="en-US" smtClean="0"/>
              <a:t> copie seulement le fil appelant ou tous les fils?</a:t>
            </a:r>
            <a:endParaRPr lang="en-US" altLang="en-US" smtClean="0"/>
          </a:p>
          <a:p>
            <a:pPr lvl="1"/>
            <a:r>
              <a:rPr lang="fr-CA" altLang="en-US" smtClean="0"/>
              <a:t>Souvent deux versions disponibles</a:t>
            </a:r>
          </a:p>
          <a:p>
            <a:pPr lvl="1"/>
            <a:r>
              <a:rPr lang="fr-CA" altLang="en-US" smtClean="0"/>
              <a:t>Lequel utiliser?</a:t>
            </a:r>
            <a:endParaRPr lang="en-US" altLang="en-US" smtClean="0"/>
          </a:p>
          <a:p>
            <a:pPr lvl="1"/>
            <a:endParaRPr lang="en-US" altLang="en-US" smtClean="0"/>
          </a:p>
          <a:p>
            <a:r>
              <a:rPr lang="fr-CA" altLang="en-US" smtClean="0"/>
              <a:t>Qu’est ce que exec() fait?</a:t>
            </a:r>
          </a:p>
          <a:p>
            <a:pPr lvl="1"/>
            <a:r>
              <a:rPr lang="fr-CA" altLang="en-US" smtClean="0"/>
              <a:t>Il remplace l’espace d’adresse, donc tous les fils sont remplacés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9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028BA8-770A-4F2C-9B70-25E9D4E55D98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L’annulation du</a:t>
            </a:r>
            <a:r>
              <a:rPr lang="en-US" smtClean="0"/>
              <a:t> thread (cancellation)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z="2400" smtClean="0"/>
              <a:t>La terminaison du thread avant qu’il soit fini.</a:t>
            </a:r>
          </a:p>
          <a:p>
            <a:r>
              <a:rPr lang="fr-CA" altLang="en-US" sz="2400" smtClean="0"/>
              <a:t>Deux approches générales:</a:t>
            </a:r>
            <a:endParaRPr lang="en-US" altLang="en-US" sz="2400" smtClean="0"/>
          </a:p>
          <a:p>
            <a:pPr lvl="1"/>
            <a:r>
              <a:rPr lang="fr-CA" altLang="en-US" sz="2200" b="1" smtClean="0"/>
              <a:t>Annulation asynchrone </a:t>
            </a:r>
            <a:r>
              <a:rPr lang="fr-CA" altLang="en-US" sz="2200" smtClean="0"/>
              <a:t>qui termine le fils immédiatement</a:t>
            </a:r>
          </a:p>
          <a:p>
            <a:pPr lvl="2"/>
            <a:r>
              <a:rPr lang="fr-CA" altLang="en-US" sz="2000" smtClean="0"/>
              <a:t>Peut laisser les données partagées dans un mauvaise état</a:t>
            </a:r>
          </a:p>
          <a:p>
            <a:pPr lvl="2"/>
            <a:r>
              <a:rPr lang="fr-CA" altLang="en-US" sz="2000" smtClean="0"/>
              <a:t>Certaines ressources ne sont pas libérées</a:t>
            </a:r>
            <a:r>
              <a:rPr lang="fr-CA" altLang="en-US" sz="2000" b="0" smtClean="0"/>
              <a:t>.</a:t>
            </a:r>
            <a:endParaRPr lang="en-US" altLang="en-US" sz="2000" smtClean="0"/>
          </a:p>
          <a:p>
            <a:pPr lvl="1"/>
            <a:r>
              <a:rPr lang="fr-CA" altLang="en-US" sz="2200" b="1" smtClean="0"/>
              <a:t>Annulation différé</a:t>
            </a:r>
          </a:p>
          <a:p>
            <a:pPr lvl="2"/>
            <a:r>
              <a:rPr lang="fr-CA" altLang="en-US" sz="2000" smtClean="0"/>
              <a:t>Utilise un drapeau que le fils vérifie pour voir s’il devra annuler son exécution</a:t>
            </a:r>
          </a:p>
          <a:p>
            <a:pPr lvl="2"/>
            <a:r>
              <a:rPr lang="fr-CA" altLang="en-US" sz="2000" smtClean="0"/>
              <a:t>Donne une terminaison en douceur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152F0-6FDB-4605-AEF9-6DD31369DF86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458200" cy="609600"/>
          </a:xfrm>
        </p:spPr>
        <p:txBody>
          <a:bodyPr anchor="b"/>
          <a:lstStyle/>
          <a:p>
            <a:pPr>
              <a:defRPr/>
            </a:pPr>
            <a:r>
              <a:rPr lang="fr-CA" smtClean="0"/>
              <a:t>Caractéristiques des processus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8700" y="1066800"/>
            <a:ext cx="7886700" cy="5486400"/>
          </a:xfrm>
          <a:noFill/>
        </p:spPr>
        <p:txBody>
          <a:bodyPr/>
          <a:lstStyle/>
          <a:p>
            <a:r>
              <a:rPr lang="fr-CA" altLang="en-US" smtClean="0">
                <a:solidFill>
                  <a:schemeClr val="hlink"/>
                </a:solidFill>
              </a:rPr>
              <a:t>Unité de possession de ressources </a:t>
            </a:r>
            <a:r>
              <a:rPr lang="fr-CA" altLang="en-US" smtClean="0"/>
              <a:t>- un processus possède: </a:t>
            </a:r>
          </a:p>
          <a:p>
            <a:pPr lvl="1"/>
            <a:r>
              <a:rPr lang="fr-CA" altLang="en-US" smtClean="0"/>
              <a:t>un espace virtuel adressable contenant l’image du processus</a:t>
            </a:r>
          </a:p>
          <a:p>
            <a:pPr lvl="1"/>
            <a:r>
              <a:rPr lang="fr-CA" altLang="en-US" smtClean="0"/>
              <a:t>autre ressources (fichiers, unités E/S...)</a:t>
            </a:r>
          </a:p>
          <a:p>
            <a:r>
              <a:rPr lang="fr-CA" altLang="en-US" smtClean="0">
                <a:solidFill>
                  <a:schemeClr val="hlink"/>
                </a:solidFill>
              </a:rPr>
              <a:t>Unité d’exécution (dispatching)</a:t>
            </a:r>
            <a:r>
              <a:rPr lang="fr-CA" altLang="en-US" smtClean="0"/>
              <a:t> - un processus s’exécute le long d’un chemin parmi plusieurs programmes</a:t>
            </a:r>
          </a:p>
          <a:p>
            <a:pPr lvl="1"/>
            <a:r>
              <a:rPr lang="fr-CA" altLang="en-US" smtClean="0"/>
              <a:t>exécution s’imbriquant parmi l’exécution de plusieurs  processus </a:t>
            </a:r>
          </a:p>
          <a:p>
            <a:pPr lvl="1"/>
            <a:r>
              <a:rPr lang="fr-CA" altLang="en-US" smtClean="0"/>
              <a:t>le processus possède un état d’exécution et une priorité pour l’ordonnancement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75B67C-4503-41A9-97BA-835DE420A406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Les groupements de fils</a:t>
            </a:r>
            <a:r>
              <a:rPr lang="en-US" smtClean="0"/>
              <a:t> (Thread Pools)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z="2400" smtClean="0"/>
              <a:t>Un processus serveur peut desservir ses demandes en créant un fil pour chaque demande</a:t>
            </a:r>
          </a:p>
          <a:p>
            <a:pPr lvl="1"/>
            <a:r>
              <a:rPr lang="fr-CA" altLang="en-US" sz="2200" smtClean="0"/>
              <a:t>La création de fil prend du temps</a:t>
            </a:r>
          </a:p>
          <a:p>
            <a:pPr lvl="1"/>
            <a:r>
              <a:rPr lang="fr-CA" altLang="en-US" sz="2200" smtClean="0"/>
              <a:t>Aucun contrôle sur le nombre de fils, ce qui peut accroître la charge du système.</a:t>
            </a:r>
            <a:endParaRPr lang="en-US" altLang="en-US" sz="2200" smtClean="0"/>
          </a:p>
          <a:p>
            <a:r>
              <a:rPr lang="fr-CA" altLang="en-US" sz="2400" smtClean="0"/>
              <a:t>Solution</a:t>
            </a:r>
          </a:p>
          <a:p>
            <a:pPr lvl="1"/>
            <a:r>
              <a:rPr lang="fr-CA" altLang="en-US" sz="2200" smtClean="0"/>
              <a:t>Créons un certain nombre de fils qui attendent du travail</a:t>
            </a:r>
          </a:p>
          <a:p>
            <a:pPr lvl="1"/>
            <a:r>
              <a:rPr lang="fr-CA" altLang="en-US" sz="2200" smtClean="0"/>
              <a:t>Avantages:</a:t>
            </a:r>
          </a:p>
          <a:p>
            <a:pPr lvl="2"/>
            <a:r>
              <a:rPr lang="fr-CA" altLang="en-US" sz="2000" smtClean="0"/>
              <a:t>Le temps de création n’as lieu qu’au début à la création du groupe de fils</a:t>
            </a:r>
          </a:p>
          <a:p>
            <a:pPr lvl="2"/>
            <a:r>
              <a:rPr lang="fr-CA" altLang="en-US" sz="2000" smtClean="0"/>
              <a:t>Le nombre de fils exécutant est limité par la grandeur du groupe 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 build="p" bldLvl="2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D9CB49-55CB-4A7D-97B7-457ECC26F733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Les données spécifiques aux fils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mtClean="0"/>
              <a:t>Permet à chaque fil d’avoir une copie privée de données</a:t>
            </a:r>
          </a:p>
          <a:p>
            <a:r>
              <a:rPr lang="fr-CA" altLang="en-US" smtClean="0"/>
              <a:t>Pratique lorsque le contrôle de la création du fil est limité (i.e. dans un groupe de fils).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B7A4C3-D2B1-40DD-8D40-08A24003AEE0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37891" name="AutoShape 2"/>
          <p:cNvSpPr>
            <a:spLocks noChangeArrowheads="1"/>
          </p:cNvSpPr>
          <p:nvPr/>
        </p:nvSpPr>
        <p:spPr bwMode="auto">
          <a:xfrm>
            <a:off x="838200" y="4876800"/>
            <a:ext cx="7772400" cy="990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CA" alt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Sujets</a:t>
            </a:r>
            <a:endParaRPr lang="en-CA" smtClean="0"/>
          </a:p>
        </p:txBody>
      </p:sp>
      <p:sp>
        <p:nvSpPr>
          <p:cNvPr id="3789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7886700" cy="4460875"/>
          </a:xfrm>
        </p:spPr>
        <p:txBody>
          <a:bodyPr/>
          <a:lstStyle/>
          <a:p>
            <a:r>
              <a:rPr lang="fr-CA" altLang="en-US" smtClean="0"/>
              <a:t>La fil d’exécution chez les processus</a:t>
            </a:r>
          </a:p>
          <a:p>
            <a:endParaRPr lang="fr-CA" altLang="en-US" smtClean="0"/>
          </a:p>
          <a:p>
            <a:r>
              <a:rPr lang="fr-CA" altLang="en-US" smtClean="0"/>
              <a:t>Multi-fils versus fil unique (le thread)</a:t>
            </a:r>
          </a:p>
          <a:p>
            <a:pPr lvl="1"/>
            <a:r>
              <a:rPr lang="fr-CA" altLang="en-US" smtClean="0"/>
              <a:t>Les fils niveau usager et les fils niveau noyau</a:t>
            </a:r>
          </a:p>
          <a:p>
            <a:endParaRPr lang="fr-CA" altLang="en-US" smtClean="0"/>
          </a:p>
          <a:p>
            <a:r>
              <a:rPr lang="fr-CA" altLang="en-US" smtClean="0"/>
              <a:t>Les défis du « Threading »</a:t>
            </a:r>
          </a:p>
          <a:p>
            <a:endParaRPr lang="fr-CA" altLang="en-US" smtClean="0"/>
          </a:p>
          <a:p>
            <a:r>
              <a:rPr lang="fr-CA" altLang="en-US" smtClean="0"/>
              <a:t>Exemples de fils</a:t>
            </a:r>
            <a:endParaRPr lang="en-CA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1F541A-4DBA-4B70-A944-7208F5187F08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Exemples de bibliothèques de fil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mtClean="0"/>
          </a:p>
          <a:p>
            <a:r>
              <a:rPr lang="en-US" altLang="en-US" sz="3200" smtClean="0"/>
              <a:t>Pthreads</a:t>
            </a:r>
          </a:p>
          <a:p>
            <a:r>
              <a:rPr lang="en-US" altLang="en-US" sz="3200" smtClean="0"/>
              <a:t>Win32</a:t>
            </a:r>
          </a:p>
          <a:p>
            <a:r>
              <a:rPr lang="en-US" altLang="en-US" sz="3200" smtClean="0"/>
              <a:t>Java threads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309D60-CEC2-4B76-B5EF-9960D67D2159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Pthreads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z="2400" smtClean="0"/>
              <a:t>Une norme POSIX (IEEE 1003.1c) d’un API pour la création et synchronisation de fils</a:t>
            </a:r>
          </a:p>
          <a:p>
            <a:r>
              <a:rPr lang="fr-CA" altLang="en-US" sz="2400" smtClean="0"/>
              <a:t>Le API spécifie le comportement de la bibliothèque de fil (sa réalisation dépend du développeur)</a:t>
            </a:r>
            <a:endParaRPr lang="en-US" altLang="en-US" sz="2400" smtClean="0"/>
          </a:p>
          <a:p>
            <a:r>
              <a:rPr lang="fr-CA" altLang="en-US" sz="2400" smtClean="0"/>
              <a:t>Commun dans les systèmes d’opérations UNIX (Solaris, Linux, Mac OS X)</a:t>
            </a:r>
          </a:p>
          <a:p>
            <a:r>
              <a:rPr lang="fr-CA" altLang="en-US" sz="2400" smtClean="0"/>
              <a:t>Fonctions typiques:</a:t>
            </a:r>
            <a:endParaRPr lang="en-US" altLang="en-US" sz="2400" smtClean="0"/>
          </a:p>
          <a:p>
            <a:pPr lvl="1"/>
            <a:r>
              <a:rPr lang="en-US" altLang="en-US" sz="2200" smtClean="0">
                <a:hlinkClick r:id="rId2"/>
              </a:rPr>
              <a:t>pthread_create</a:t>
            </a:r>
            <a:r>
              <a:rPr lang="en-US" altLang="en-US" sz="2200" smtClean="0"/>
              <a:t> (&amp;threadid,&amp;attr,start_routine,arg) </a:t>
            </a:r>
          </a:p>
          <a:p>
            <a:pPr lvl="1"/>
            <a:r>
              <a:rPr lang="en-US" altLang="en-US" sz="2200" smtClean="0">
                <a:hlinkClick r:id="rId3"/>
              </a:rPr>
              <a:t>pthread_exit</a:t>
            </a:r>
            <a:r>
              <a:rPr lang="en-US" altLang="en-US" sz="2200" smtClean="0"/>
              <a:t> (status) </a:t>
            </a:r>
          </a:p>
          <a:p>
            <a:pPr lvl="1"/>
            <a:r>
              <a:rPr lang="en-US" altLang="en-US" sz="2200" smtClean="0">
                <a:hlinkClick r:id="rId4"/>
              </a:rPr>
              <a:t>pthread_join</a:t>
            </a:r>
            <a:r>
              <a:rPr lang="en-US" altLang="en-US" sz="2200" smtClean="0"/>
              <a:t> (threadid,status)</a:t>
            </a:r>
          </a:p>
          <a:p>
            <a:pPr lvl="1"/>
            <a:r>
              <a:rPr lang="en-US" altLang="en-US" sz="2200" smtClean="0">
                <a:hlinkClick r:id="rId5"/>
              </a:rPr>
              <a:t>pthread_attr_init</a:t>
            </a:r>
            <a:r>
              <a:rPr lang="en-US" altLang="en-US" sz="2200" smtClean="0"/>
              <a:t> (&amp;attr) </a:t>
            </a:r>
          </a:p>
          <a:p>
            <a:pPr>
              <a:buFont typeface="Wingdings" pitchFamily="2" charset="2"/>
              <a:buNone/>
            </a:pPr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1661CD-17F5-4A81-8273-7821452F75FB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CA" smtClean="0"/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altLang="en-US" smtClean="0"/>
          </a:p>
        </p:txBody>
      </p:sp>
      <p:pic>
        <p:nvPicPr>
          <p:cNvPr id="4096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800"/>
            <a:ext cx="9144000" cy="628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1E26B6-76B5-4C73-B3DC-87304589029F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4" name="Slide Number Placeholder 4"/>
          <p:cNvSpPr txBox="1">
            <a:spLocks noGrp="1"/>
          </p:cNvSpPr>
          <p:nvPr/>
        </p:nvSpPr>
        <p:spPr bwMode="auto">
          <a:xfrm>
            <a:off x="0" y="6400800"/>
            <a:ext cx="642938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r">
              <a:defRPr/>
            </a:pPr>
            <a:fld id="{94211971-52B3-4DC8-AC56-62906F793CCE}" type="slidenum">
              <a:rPr lang="en-US" sz="1400" b="0">
                <a:solidFill>
                  <a:schemeClr val="hlink"/>
                </a:solidFill>
                <a:latin typeface="+mn-lt"/>
              </a:rPr>
              <a:pPr algn="r">
                <a:defRPr/>
              </a:pPr>
              <a:t>36</a:t>
            </a:fld>
            <a:endParaRPr lang="en-US" sz="1400" b="0">
              <a:solidFill>
                <a:schemeClr val="hlink"/>
              </a:solidFill>
              <a:latin typeface="+mn-lt"/>
            </a:endParaRPr>
          </a:p>
        </p:txBody>
      </p:sp>
      <p:sp>
        <p:nvSpPr>
          <p:cNvPr id="1935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15913" y="185738"/>
            <a:ext cx="7885112" cy="666750"/>
          </a:xfrm>
        </p:spPr>
        <p:txBody>
          <a:bodyPr/>
          <a:lstStyle/>
          <a:p>
            <a:pPr>
              <a:defRPr/>
            </a:pPr>
            <a:r>
              <a:rPr lang="fr-CA"/>
              <a:t>Exercice de programmation avec fils</a:t>
            </a:r>
          </a:p>
        </p:txBody>
      </p:sp>
      <p:sp>
        <p:nvSpPr>
          <p:cNvPr id="193539" name="Rectangle 3"/>
          <p:cNvSpPr>
            <a:spLocks noChangeArrowheads="1"/>
          </p:cNvSpPr>
          <p:nvPr/>
        </p:nvSpPr>
        <p:spPr bwMode="auto">
          <a:xfrm>
            <a:off x="666750" y="925513"/>
            <a:ext cx="8059738" cy="557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1200" b="1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1200" b="1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12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1" lang="fr-CA" altLang="en-US" sz="2000">
                <a:latin typeface="Helvetica" pitchFamily="34" charset="0"/>
              </a:rPr>
              <a:t>Objectif:</a:t>
            </a:r>
            <a:r>
              <a:rPr kumimoji="1" lang="fr-CA" altLang="en-US" sz="2000" b="0">
                <a:latin typeface="Helvetica" pitchFamily="34" charset="0"/>
              </a:rPr>
              <a:t> Écrire un programme de multiplication de matrice avec plusieurs fils, pour profiter de plusieurs UCTs.</a:t>
            </a:r>
          </a:p>
          <a:p>
            <a:endParaRPr kumimoji="1" lang="fr-CA" altLang="en-US" sz="2000" b="0">
              <a:latin typeface="Helvetica" pitchFamily="34" charset="0"/>
            </a:endParaRPr>
          </a:p>
          <a:p>
            <a:r>
              <a:rPr kumimoji="1" lang="fr-CA" altLang="en-US" sz="2000" b="0">
                <a:latin typeface="Helvetica" pitchFamily="34" charset="0"/>
              </a:rPr>
              <a:t>Programme pour la multiplication avec mono-fil de matrice A et B d’ordre n x n </a:t>
            </a:r>
          </a:p>
          <a:p>
            <a:endParaRPr kumimoji="1" lang="fr-CA" altLang="en-US" sz="2000" b="0">
              <a:latin typeface="Helvetica" pitchFamily="34" charset="0"/>
            </a:endParaRPr>
          </a:p>
          <a:p>
            <a:r>
              <a:rPr kumimoji="1" lang="fr-CA" altLang="en-US" sz="2000" b="0"/>
              <a:t>for(i=0; i&lt;n; i++)</a:t>
            </a:r>
          </a:p>
          <a:p>
            <a:pPr lvl="1"/>
            <a:r>
              <a:rPr kumimoji="1" lang="fr-CA" altLang="en-US" sz="2000" b="0"/>
              <a:t>for(j=0; j&lt;n; j++) {</a:t>
            </a:r>
          </a:p>
          <a:p>
            <a:pPr lvl="2"/>
            <a:r>
              <a:rPr kumimoji="1" lang="fr-CA" altLang="en-US" sz="2000" b="0"/>
              <a:t>C[i,j] = 0;</a:t>
            </a:r>
          </a:p>
          <a:p>
            <a:pPr lvl="2"/>
            <a:r>
              <a:rPr kumimoji="1" lang="fr-CA" altLang="en-US" sz="2000" b="0"/>
              <a:t>for(k=0; k&lt;n; k++)</a:t>
            </a:r>
          </a:p>
          <a:p>
            <a:pPr lvl="3"/>
            <a:r>
              <a:rPr kumimoji="1" lang="fr-CA" altLang="en-US" sz="2000" b="0"/>
              <a:t>C[i,j] += A[i,k] * B[k,j];</a:t>
            </a:r>
          </a:p>
          <a:p>
            <a:pPr lvl="1"/>
            <a:r>
              <a:rPr kumimoji="1" lang="fr-CA" altLang="en-US" sz="2000" b="0"/>
              <a:t>}</a:t>
            </a:r>
          </a:p>
          <a:p>
            <a:pPr lvl="1"/>
            <a:endParaRPr kumimoji="1" lang="fr-CA" altLang="en-US" sz="2000" b="0">
              <a:latin typeface="Helvetica" pitchFamily="34" charset="0"/>
            </a:endParaRPr>
          </a:p>
          <a:p>
            <a:r>
              <a:rPr kumimoji="1" lang="fr-CA" altLang="en-US" sz="2000" b="0">
                <a:latin typeface="Helvetica" pitchFamily="34" charset="0"/>
              </a:rPr>
              <a:t>Pour rendre notre vie plus facile:</a:t>
            </a:r>
          </a:p>
          <a:p>
            <a:r>
              <a:rPr kumimoji="1" lang="fr-CA" altLang="en-US" sz="2000" b="0">
                <a:latin typeface="Helvetica" pitchFamily="34" charset="0"/>
              </a:rPr>
              <a:t>	On a 6 UCTs et n est un multiple de 6</a:t>
            </a:r>
          </a:p>
          <a:p>
            <a:endParaRPr kumimoji="1" lang="fr-CA" altLang="en-US" sz="2000" b="0">
              <a:latin typeface="Helvetica" pitchFamily="34" charset="0"/>
            </a:endParaRPr>
          </a:p>
          <a:p>
            <a:r>
              <a:rPr kumimoji="1" lang="fr-CA" altLang="en-US" sz="2000" b="0">
                <a:latin typeface="Helvetica" pitchFamily="34" charset="0"/>
              </a:rPr>
              <a:t>Comment commencer? Des idées?</a:t>
            </a:r>
          </a:p>
          <a:p>
            <a:pPr lvl="1"/>
            <a:endParaRPr kumimoji="1" lang="fr-CA" altLang="en-US" sz="2000" b="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39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4954C5-0B13-4373-957C-27D0AE9AC4E2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42" name="Slide Number Placeholder 4"/>
          <p:cNvSpPr txBox="1">
            <a:spLocks noGrp="1"/>
          </p:cNvSpPr>
          <p:nvPr/>
        </p:nvSpPr>
        <p:spPr bwMode="auto">
          <a:xfrm>
            <a:off x="0" y="6400800"/>
            <a:ext cx="642938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r">
              <a:defRPr/>
            </a:pPr>
            <a:fld id="{2C21841B-DF3F-4566-9F4C-5D5346D7BF2F}" type="slidenum">
              <a:rPr lang="en-US" sz="1400" b="0">
                <a:solidFill>
                  <a:schemeClr val="hlink"/>
                </a:solidFill>
                <a:latin typeface="+mn-lt"/>
              </a:rPr>
              <a:pPr algn="r">
                <a:defRPr/>
              </a:pPr>
              <a:t>37</a:t>
            </a:fld>
            <a:endParaRPr lang="en-US" sz="1400" b="0">
              <a:solidFill>
                <a:schemeClr val="hlink"/>
              </a:solidFill>
              <a:latin typeface="+mn-lt"/>
            </a:endParaRPr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1625" y="185738"/>
            <a:ext cx="8613775" cy="962025"/>
          </a:xfrm>
        </p:spPr>
        <p:txBody>
          <a:bodyPr/>
          <a:lstStyle/>
          <a:p>
            <a:pPr>
              <a:defRPr/>
            </a:pPr>
            <a:r>
              <a:rPr lang="fr-CA"/>
              <a:t>La multiplication de matrice avec multi-fils</a:t>
            </a:r>
          </a:p>
        </p:txBody>
      </p:sp>
      <p:sp>
        <p:nvSpPr>
          <p:cNvPr id="194563" name="Rectangle 3"/>
          <p:cNvSpPr>
            <a:spLocks noChangeArrowheads="1"/>
          </p:cNvSpPr>
          <p:nvPr/>
        </p:nvSpPr>
        <p:spPr bwMode="auto">
          <a:xfrm>
            <a:off x="698500" y="971550"/>
            <a:ext cx="7177088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fr-CA" altLang="en-US" sz="2000">
                <a:solidFill>
                  <a:schemeClr val="tx1"/>
                </a:solidFill>
                <a:latin typeface="Helvetica" pitchFamily="34" charset="0"/>
              </a:rPr>
              <a:t>Idée:</a:t>
            </a:r>
            <a:r>
              <a:rPr lang="fr-CA" altLang="en-US" sz="2000" b="0">
                <a:solidFill>
                  <a:schemeClr val="tx1"/>
                </a:solidFill>
                <a:latin typeface="Helvetica" pitchFamily="34" charset="0"/>
              </a:rPr>
              <a:t> </a:t>
            </a:r>
          </a:p>
          <a:p>
            <a:pPr lvl="1">
              <a:spcBef>
                <a:spcPct val="0"/>
              </a:spcBef>
              <a:buClrTx/>
              <a:buSzTx/>
              <a:buFontTx/>
              <a:buChar char="•"/>
            </a:pPr>
            <a:r>
              <a:rPr lang="fr-CA" altLang="en-US" sz="2000" b="0">
                <a:solidFill>
                  <a:schemeClr val="tx1"/>
                </a:solidFill>
                <a:latin typeface="Helvetica" pitchFamily="34" charset="0"/>
              </a:rPr>
              <a:t> création de 6 fils</a:t>
            </a:r>
          </a:p>
          <a:p>
            <a:pPr lvl="1">
              <a:spcBef>
                <a:spcPct val="0"/>
              </a:spcBef>
              <a:buClrTx/>
              <a:buSzTx/>
              <a:buFontTx/>
              <a:buChar char="•"/>
            </a:pPr>
            <a:r>
              <a:rPr lang="fr-CA" altLang="en-US" sz="2000" b="0">
                <a:solidFill>
                  <a:schemeClr val="tx1"/>
                </a:solidFill>
                <a:latin typeface="Helvetica" pitchFamily="34" charset="0"/>
              </a:rPr>
              <a:t> chaque fil résout 1/6 de la matrice C</a:t>
            </a:r>
          </a:p>
          <a:p>
            <a:pPr lvl="1">
              <a:spcBef>
                <a:spcPct val="0"/>
              </a:spcBef>
              <a:buClrTx/>
              <a:buSzTx/>
              <a:buFontTx/>
              <a:buChar char="•"/>
            </a:pPr>
            <a:r>
              <a:rPr lang="fr-CA" altLang="en-US" sz="2000" b="0">
                <a:solidFill>
                  <a:schemeClr val="tx1"/>
                </a:solidFill>
                <a:latin typeface="Helvetica" pitchFamily="34" charset="0"/>
              </a:rPr>
              <a:t> attendons la fin des 6 fils</a:t>
            </a:r>
          </a:p>
          <a:p>
            <a:pPr lvl="1">
              <a:spcBef>
                <a:spcPct val="0"/>
              </a:spcBef>
              <a:buClrTx/>
              <a:buSzTx/>
              <a:buFontTx/>
              <a:buChar char="•"/>
            </a:pPr>
            <a:r>
              <a:rPr lang="fr-CA" altLang="en-US" sz="2000" b="0">
                <a:solidFill>
                  <a:schemeClr val="tx1"/>
                </a:solidFill>
                <a:latin typeface="Helvetica" pitchFamily="34" charset="0"/>
              </a:rPr>
              <a:t> la matrice C peut maintenant être utilisée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705100" y="3122613"/>
            <a:ext cx="3368675" cy="1987550"/>
            <a:chOff x="1905" y="1497"/>
            <a:chExt cx="2122" cy="1252"/>
          </a:xfrm>
        </p:grpSpPr>
        <p:sp>
          <p:nvSpPr>
            <p:cNvPr id="43015" name="Rectangle 5"/>
            <p:cNvSpPr>
              <a:spLocks noChangeArrowheads="1"/>
            </p:cNvSpPr>
            <p:nvPr/>
          </p:nvSpPr>
          <p:spPr bwMode="auto">
            <a:xfrm>
              <a:off x="1911" y="1540"/>
              <a:ext cx="201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800" b="1">
                  <a:solidFill>
                    <a:srgbClr val="003300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kumimoji="1" sz="2600">
                  <a:solidFill>
                    <a:srgbClr val="0033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400" b="1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 b="1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CA" altLang="en-US" sz="12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43016" name="Rectangle 6"/>
            <p:cNvSpPr>
              <a:spLocks noChangeArrowheads="1"/>
            </p:cNvSpPr>
            <p:nvPr/>
          </p:nvSpPr>
          <p:spPr bwMode="auto">
            <a:xfrm>
              <a:off x="2115" y="1537"/>
              <a:ext cx="201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800" b="1">
                  <a:solidFill>
                    <a:srgbClr val="003300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kumimoji="1" sz="2600">
                  <a:solidFill>
                    <a:srgbClr val="0033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400" b="1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 b="1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CA" altLang="en-US" sz="12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43017" name="Rectangle 7"/>
            <p:cNvSpPr>
              <a:spLocks noChangeArrowheads="1"/>
            </p:cNvSpPr>
            <p:nvPr/>
          </p:nvSpPr>
          <p:spPr bwMode="auto">
            <a:xfrm>
              <a:off x="2313" y="1537"/>
              <a:ext cx="201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800" b="1">
                  <a:solidFill>
                    <a:srgbClr val="003300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kumimoji="1" sz="2600">
                  <a:solidFill>
                    <a:srgbClr val="0033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400" b="1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 b="1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CA" altLang="en-US" sz="12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43018" name="Rectangle 8"/>
            <p:cNvSpPr>
              <a:spLocks noChangeArrowheads="1"/>
            </p:cNvSpPr>
            <p:nvPr/>
          </p:nvSpPr>
          <p:spPr bwMode="auto">
            <a:xfrm>
              <a:off x="2517" y="1543"/>
              <a:ext cx="201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800" b="1">
                  <a:solidFill>
                    <a:srgbClr val="003300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kumimoji="1" sz="2600">
                  <a:solidFill>
                    <a:srgbClr val="0033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400" b="1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 b="1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CA" altLang="en-US" sz="12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43019" name="Rectangle 9"/>
            <p:cNvSpPr>
              <a:spLocks noChangeArrowheads="1"/>
            </p:cNvSpPr>
            <p:nvPr/>
          </p:nvSpPr>
          <p:spPr bwMode="auto">
            <a:xfrm>
              <a:off x="2718" y="1537"/>
              <a:ext cx="201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800" b="1">
                  <a:solidFill>
                    <a:srgbClr val="003300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kumimoji="1" sz="2600">
                  <a:solidFill>
                    <a:srgbClr val="0033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400" b="1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 b="1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CA" altLang="en-US" sz="12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43020" name="Rectangle 10"/>
            <p:cNvSpPr>
              <a:spLocks noChangeArrowheads="1"/>
            </p:cNvSpPr>
            <p:nvPr/>
          </p:nvSpPr>
          <p:spPr bwMode="auto">
            <a:xfrm>
              <a:off x="2922" y="1543"/>
              <a:ext cx="201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800" b="1">
                  <a:solidFill>
                    <a:srgbClr val="003300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kumimoji="1" sz="2600">
                  <a:solidFill>
                    <a:srgbClr val="0033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400" b="1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 b="1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CA" altLang="en-US" sz="12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43021" name="Rectangle 11"/>
            <p:cNvSpPr>
              <a:spLocks noChangeArrowheads="1"/>
            </p:cNvSpPr>
            <p:nvPr/>
          </p:nvSpPr>
          <p:spPr bwMode="auto">
            <a:xfrm>
              <a:off x="1908" y="1735"/>
              <a:ext cx="201" cy="192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800" b="1">
                  <a:solidFill>
                    <a:srgbClr val="003300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kumimoji="1" sz="2600">
                  <a:solidFill>
                    <a:srgbClr val="0033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400" b="1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 b="1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CA" altLang="en-US" sz="12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43022" name="Rectangle 12"/>
            <p:cNvSpPr>
              <a:spLocks noChangeArrowheads="1"/>
            </p:cNvSpPr>
            <p:nvPr/>
          </p:nvSpPr>
          <p:spPr bwMode="auto">
            <a:xfrm>
              <a:off x="2112" y="1732"/>
              <a:ext cx="201" cy="192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800" b="1">
                  <a:solidFill>
                    <a:srgbClr val="003300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kumimoji="1" sz="2600">
                  <a:solidFill>
                    <a:srgbClr val="0033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400" b="1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 b="1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CA" altLang="en-US" sz="12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43023" name="Rectangle 13"/>
            <p:cNvSpPr>
              <a:spLocks noChangeArrowheads="1"/>
            </p:cNvSpPr>
            <p:nvPr/>
          </p:nvSpPr>
          <p:spPr bwMode="auto">
            <a:xfrm>
              <a:off x="2328" y="1732"/>
              <a:ext cx="201" cy="192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800" b="1">
                  <a:solidFill>
                    <a:srgbClr val="003300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kumimoji="1" sz="2600">
                  <a:solidFill>
                    <a:srgbClr val="0033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400" b="1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 b="1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CA" altLang="en-US" sz="12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43024" name="Rectangle 14"/>
            <p:cNvSpPr>
              <a:spLocks noChangeArrowheads="1"/>
            </p:cNvSpPr>
            <p:nvPr/>
          </p:nvSpPr>
          <p:spPr bwMode="auto">
            <a:xfrm>
              <a:off x="2514" y="1729"/>
              <a:ext cx="201" cy="192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800" b="1">
                  <a:solidFill>
                    <a:srgbClr val="003300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kumimoji="1" sz="2600">
                  <a:solidFill>
                    <a:srgbClr val="0033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400" b="1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 b="1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CA" altLang="en-US" sz="12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43025" name="Rectangle 15"/>
            <p:cNvSpPr>
              <a:spLocks noChangeArrowheads="1"/>
            </p:cNvSpPr>
            <p:nvPr/>
          </p:nvSpPr>
          <p:spPr bwMode="auto">
            <a:xfrm>
              <a:off x="2715" y="1732"/>
              <a:ext cx="201" cy="192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800" b="1">
                  <a:solidFill>
                    <a:srgbClr val="003300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kumimoji="1" sz="2600">
                  <a:solidFill>
                    <a:srgbClr val="0033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400" b="1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 b="1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CA" altLang="en-US" sz="12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43026" name="Rectangle 16"/>
            <p:cNvSpPr>
              <a:spLocks noChangeArrowheads="1"/>
            </p:cNvSpPr>
            <p:nvPr/>
          </p:nvSpPr>
          <p:spPr bwMode="auto">
            <a:xfrm>
              <a:off x="2919" y="1729"/>
              <a:ext cx="201" cy="192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800" b="1">
                  <a:solidFill>
                    <a:srgbClr val="003300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kumimoji="1" sz="2600">
                  <a:solidFill>
                    <a:srgbClr val="0033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400" b="1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 b="1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CA" altLang="en-US" sz="12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43027" name="Rectangle 17"/>
            <p:cNvSpPr>
              <a:spLocks noChangeArrowheads="1"/>
            </p:cNvSpPr>
            <p:nvPr/>
          </p:nvSpPr>
          <p:spPr bwMode="auto">
            <a:xfrm>
              <a:off x="1908" y="1924"/>
              <a:ext cx="201" cy="19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800" b="1">
                  <a:solidFill>
                    <a:srgbClr val="003300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kumimoji="1" sz="2600">
                  <a:solidFill>
                    <a:srgbClr val="0033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400" b="1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 b="1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CA" altLang="en-US" sz="12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43028" name="Rectangle 18"/>
            <p:cNvSpPr>
              <a:spLocks noChangeArrowheads="1"/>
            </p:cNvSpPr>
            <p:nvPr/>
          </p:nvSpPr>
          <p:spPr bwMode="auto">
            <a:xfrm>
              <a:off x="2112" y="1921"/>
              <a:ext cx="201" cy="19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800" b="1">
                  <a:solidFill>
                    <a:srgbClr val="003300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kumimoji="1" sz="2600">
                  <a:solidFill>
                    <a:srgbClr val="0033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400" b="1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 b="1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CA" altLang="en-US" sz="12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43029" name="Rectangle 19"/>
            <p:cNvSpPr>
              <a:spLocks noChangeArrowheads="1"/>
            </p:cNvSpPr>
            <p:nvPr/>
          </p:nvSpPr>
          <p:spPr bwMode="auto">
            <a:xfrm>
              <a:off x="2310" y="1921"/>
              <a:ext cx="201" cy="19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800" b="1">
                  <a:solidFill>
                    <a:srgbClr val="003300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kumimoji="1" sz="2600">
                  <a:solidFill>
                    <a:srgbClr val="0033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400" b="1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 b="1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CA" altLang="en-US" sz="12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43030" name="Rectangle 20"/>
            <p:cNvSpPr>
              <a:spLocks noChangeArrowheads="1"/>
            </p:cNvSpPr>
            <p:nvPr/>
          </p:nvSpPr>
          <p:spPr bwMode="auto">
            <a:xfrm>
              <a:off x="2514" y="1927"/>
              <a:ext cx="201" cy="19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800" b="1">
                  <a:solidFill>
                    <a:srgbClr val="003300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kumimoji="1" sz="2600">
                  <a:solidFill>
                    <a:srgbClr val="0033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400" b="1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 b="1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CA" altLang="en-US" sz="12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43031" name="Rectangle 21"/>
            <p:cNvSpPr>
              <a:spLocks noChangeArrowheads="1"/>
            </p:cNvSpPr>
            <p:nvPr/>
          </p:nvSpPr>
          <p:spPr bwMode="auto">
            <a:xfrm>
              <a:off x="2715" y="1921"/>
              <a:ext cx="201" cy="19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800" b="1">
                  <a:solidFill>
                    <a:srgbClr val="003300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kumimoji="1" sz="2600">
                  <a:solidFill>
                    <a:srgbClr val="0033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400" b="1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 b="1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CA" altLang="en-US" sz="12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43032" name="Rectangle 22"/>
            <p:cNvSpPr>
              <a:spLocks noChangeArrowheads="1"/>
            </p:cNvSpPr>
            <p:nvPr/>
          </p:nvSpPr>
          <p:spPr bwMode="auto">
            <a:xfrm>
              <a:off x="2919" y="1927"/>
              <a:ext cx="201" cy="19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800" b="1">
                  <a:solidFill>
                    <a:srgbClr val="003300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kumimoji="1" sz="2600">
                  <a:solidFill>
                    <a:srgbClr val="0033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400" b="1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 b="1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CA" altLang="en-US" sz="12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43033" name="Rectangle 23"/>
            <p:cNvSpPr>
              <a:spLocks noChangeArrowheads="1"/>
            </p:cNvSpPr>
            <p:nvPr/>
          </p:nvSpPr>
          <p:spPr bwMode="auto">
            <a:xfrm>
              <a:off x="1905" y="2119"/>
              <a:ext cx="201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800" b="1">
                  <a:solidFill>
                    <a:srgbClr val="003300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kumimoji="1" sz="2600">
                  <a:solidFill>
                    <a:srgbClr val="0033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400" b="1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 b="1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CA" altLang="en-US" sz="12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43034" name="Rectangle 24"/>
            <p:cNvSpPr>
              <a:spLocks noChangeArrowheads="1"/>
            </p:cNvSpPr>
            <p:nvPr/>
          </p:nvSpPr>
          <p:spPr bwMode="auto">
            <a:xfrm>
              <a:off x="2109" y="2116"/>
              <a:ext cx="201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800" b="1">
                  <a:solidFill>
                    <a:srgbClr val="003300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kumimoji="1" sz="2600">
                  <a:solidFill>
                    <a:srgbClr val="0033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400" b="1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 b="1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CA" altLang="en-US" sz="12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43035" name="Rectangle 25"/>
            <p:cNvSpPr>
              <a:spLocks noChangeArrowheads="1"/>
            </p:cNvSpPr>
            <p:nvPr/>
          </p:nvSpPr>
          <p:spPr bwMode="auto">
            <a:xfrm>
              <a:off x="2316" y="2116"/>
              <a:ext cx="201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800" b="1">
                  <a:solidFill>
                    <a:srgbClr val="003300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kumimoji="1" sz="2600">
                  <a:solidFill>
                    <a:srgbClr val="0033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400" b="1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 b="1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CA" altLang="en-US" sz="12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43036" name="Rectangle 26"/>
            <p:cNvSpPr>
              <a:spLocks noChangeArrowheads="1"/>
            </p:cNvSpPr>
            <p:nvPr/>
          </p:nvSpPr>
          <p:spPr bwMode="auto">
            <a:xfrm>
              <a:off x="2520" y="2113"/>
              <a:ext cx="201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800" b="1">
                  <a:solidFill>
                    <a:srgbClr val="003300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kumimoji="1" sz="2600">
                  <a:solidFill>
                    <a:srgbClr val="0033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400" b="1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 b="1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CA" altLang="en-US" sz="12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43037" name="Rectangle 27"/>
            <p:cNvSpPr>
              <a:spLocks noChangeArrowheads="1"/>
            </p:cNvSpPr>
            <p:nvPr/>
          </p:nvSpPr>
          <p:spPr bwMode="auto">
            <a:xfrm>
              <a:off x="2721" y="2116"/>
              <a:ext cx="201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800" b="1">
                  <a:solidFill>
                    <a:srgbClr val="003300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kumimoji="1" sz="2600">
                  <a:solidFill>
                    <a:srgbClr val="0033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400" b="1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 b="1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CA" altLang="en-US" sz="12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43038" name="Rectangle 28"/>
            <p:cNvSpPr>
              <a:spLocks noChangeArrowheads="1"/>
            </p:cNvSpPr>
            <p:nvPr/>
          </p:nvSpPr>
          <p:spPr bwMode="auto">
            <a:xfrm>
              <a:off x="2916" y="2113"/>
              <a:ext cx="201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800" b="1">
                  <a:solidFill>
                    <a:srgbClr val="003300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kumimoji="1" sz="2600">
                  <a:solidFill>
                    <a:srgbClr val="0033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400" b="1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 b="1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CA" altLang="en-US" sz="12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43039" name="Rectangle 29"/>
            <p:cNvSpPr>
              <a:spLocks noChangeArrowheads="1"/>
            </p:cNvSpPr>
            <p:nvPr/>
          </p:nvSpPr>
          <p:spPr bwMode="auto">
            <a:xfrm>
              <a:off x="1908" y="2311"/>
              <a:ext cx="201" cy="19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800" b="1">
                  <a:solidFill>
                    <a:srgbClr val="003300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kumimoji="1" sz="2600">
                  <a:solidFill>
                    <a:srgbClr val="0033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400" b="1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 b="1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CA" altLang="en-US" sz="12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43040" name="Rectangle 30"/>
            <p:cNvSpPr>
              <a:spLocks noChangeArrowheads="1"/>
            </p:cNvSpPr>
            <p:nvPr/>
          </p:nvSpPr>
          <p:spPr bwMode="auto">
            <a:xfrm>
              <a:off x="2112" y="2308"/>
              <a:ext cx="201" cy="19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800" b="1">
                  <a:solidFill>
                    <a:srgbClr val="003300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kumimoji="1" sz="2600">
                  <a:solidFill>
                    <a:srgbClr val="0033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400" b="1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 b="1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CA" altLang="en-US" sz="12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43041" name="Rectangle 31"/>
            <p:cNvSpPr>
              <a:spLocks noChangeArrowheads="1"/>
            </p:cNvSpPr>
            <p:nvPr/>
          </p:nvSpPr>
          <p:spPr bwMode="auto">
            <a:xfrm>
              <a:off x="2319" y="2308"/>
              <a:ext cx="201" cy="19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800" b="1">
                  <a:solidFill>
                    <a:srgbClr val="003300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kumimoji="1" sz="2600">
                  <a:solidFill>
                    <a:srgbClr val="0033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400" b="1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 b="1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CA" altLang="en-US" sz="12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43042" name="Rectangle 32"/>
            <p:cNvSpPr>
              <a:spLocks noChangeArrowheads="1"/>
            </p:cNvSpPr>
            <p:nvPr/>
          </p:nvSpPr>
          <p:spPr bwMode="auto">
            <a:xfrm>
              <a:off x="2514" y="2305"/>
              <a:ext cx="201" cy="19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800" b="1">
                  <a:solidFill>
                    <a:srgbClr val="003300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kumimoji="1" sz="2600">
                  <a:solidFill>
                    <a:srgbClr val="0033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400" b="1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 b="1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CA" altLang="en-US" sz="12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43043" name="Rectangle 33"/>
            <p:cNvSpPr>
              <a:spLocks noChangeArrowheads="1"/>
            </p:cNvSpPr>
            <p:nvPr/>
          </p:nvSpPr>
          <p:spPr bwMode="auto">
            <a:xfrm>
              <a:off x="2715" y="2308"/>
              <a:ext cx="201" cy="19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800" b="1">
                  <a:solidFill>
                    <a:srgbClr val="003300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kumimoji="1" sz="2600">
                  <a:solidFill>
                    <a:srgbClr val="0033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400" b="1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 b="1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CA" altLang="en-US" sz="12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43044" name="Rectangle 34"/>
            <p:cNvSpPr>
              <a:spLocks noChangeArrowheads="1"/>
            </p:cNvSpPr>
            <p:nvPr/>
          </p:nvSpPr>
          <p:spPr bwMode="auto">
            <a:xfrm>
              <a:off x="2919" y="2305"/>
              <a:ext cx="201" cy="19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800" b="1">
                  <a:solidFill>
                    <a:srgbClr val="003300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kumimoji="1" sz="2600">
                  <a:solidFill>
                    <a:srgbClr val="0033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400" b="1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 b="1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CA" altLang="en-US" sz="1800" b="0">
                <a:solidFill>
                  <a:schemeClr val="tx1"/>
                </a:solidFill>
                <a:latin typeface="Helvetica" pitchFamily="34" charset="0"/>
              </a:endParaRPr>
            </a:p>
          </p:txBody>
        </p:sp>
        <p:sp>
          <p:nvSpPr>
            <p:cNvPr id="43045" name="Rectangle 35"/>
            <p:cNvSpPr>
              <a:spLocks noChangeArrowheads="1"/>
            </p:cNvSpPr>
            <p:nvPr/>
          </p:nvSpPr>
          <p:spPr bwMode="auto">
            <a:xfrm>
              <a:off x="1905" y="2497"/>
              <a:ext cx="201" cy="192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800" b="1">
                  <a:solidFill>
                    <a:srgbClr val="003300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kumimoji="1" sz="2600">
                  <a:solidFill>
                    <a:srgbClr val="0033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400" b="1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 b="1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CA" altLang="en-US" sz="12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43046" name="Rectangle 36"/>
            <p:cNvSpPr>
              <a:spLocks noChangeArrowheads="1"/>
            </p:cNvSpPr>
            <p:nvPr/>
          </p:nvSpPr>
          <p:spPr bwMode="auto">
            <a:xfrm>
              <a:off x="2109" y="2503"/>
              <a:ext cx="201" cy="192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800" b="1">
                  <a:solidFill>
                    <a:srgbClr val="003300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kumimoji="1" sz="2600">
                  <a:solidFill>
                    <a:srgbClr val="0033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400" b="1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 b="1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CA" altLang="en-US" sz="12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43047" name="Rectangle 37"/>
            <p:cNvSpPr>
              <a:spLocks noChangeArrowheads="1"/>
            </p:cNvSpPr>
            <p:nvPr/>
          </p:nvSpPr>
          <p:spPr bwMode="auto">
            <a:xfrm>
              <a:off x="2316" y="2503"/>
              <a:ext cx="201" cy="192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800" b="1">
                  <a:solidFill>
                    <a:srgbClr val="003300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kumimoji="1" sz="2600">
                  <a:solidFill>
                    <a:srgbClr val="0033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400" b="1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 b="1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CA" altLang="en-US" sz="12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43048" name="Rectangle 38"/>
            <p:cNvSpPr>
              <a:spLocks noChangeArrowheads="1"/>
            </p:cNvSpPr>
            <p:nvPr/>
          </p:nvSpPr>
          <p:spPr bwMode="auto">
            <a:xfrm>
              <a:off x="2520" y="2500"/>
              <a:ext cx="201" cy="192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800" b="1">
                  <a:solidFill>
                    <a:srgbClr val="003300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kumimoji="1" sz="2600">
                  <a:solidFill>
                    <a:srgbClr val="0033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400" b="1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 b="1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CA" altLang="en-US" sz="12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43049" name="Rectangle 39"/>
            <p:cNvSpPr>
              <a:spLocks noChangeArrowheads="1"/>
            </p:cNvSpPr>
            <p:nvPr/>
          </p:nvSpPr>
          <p:spPr bwMode="auto">
            <a:xfrm>
              <a:off x="2721" y="2503"/>
              <a:ext cx="201" cy="192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800" b="1">
                  <a:solidFill>
                    <a:srgbClr val="003300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kumimoji="1" sz="2600">
                  <a:solidFill>
                    <a:srgbClr val="0033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400" b="1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 b="1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CA" altLang="en-US" sz="12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43050" name="Rectangle 40"/>
            <p:cNvSpPr>
              <a:spLocks noChangeArrowheads="1"/>
            </p:cNvSpPr>
            <p:nvPr/>
          </p:nvSpPr>
          <p:spPr bwMode="auto">
            <a:xfrm>
              <a:off x="2916" y="2500"/>
              <a:ext cx="201" cy="192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800" b="1">
                  <a:solidFill>
                    <a:srgbClr val="003300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kumimoji="1" sz="2600">
                  <a:solidFill>
                    <a:srgbClr val="0033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400" b="1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 b="1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CA" altLang="en-US" sz="12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43051" name="Rectangle 41"/>
            <p:cNvSpPr>
              <a:spLocks noChangeArrowheads="1"/>
            </p:cNvSpPr>
            <p:nvPr/>
          </p:nvSpPr>
          <p:spPr bwMode="auto">
            <a:xfrm>
              <a:off x="3335" y="1497"/>
              <a:ext cx="692" cy="1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800" b="1">
                  <a:solidFill>
                    <a:srgbClr val="003300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kumimoji="1" sz="2600">
                  <a:solidFill>
                    <a:srgbClr val="0033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§"/>
                <a:defRPr kumimoji="1" sz="2400" b="1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 b="1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>
                <a:lnSpc>
                  <a:spcPct val="115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0">
                  <a:solidFill>
                    <a:schemeClr val="tx1"/>
                  </a:solidFill>
                  <a:latin typeface="Helvetica" pitchFamily="34" charset="0"/>
                </a:rPr>
                <a:t>Thread 0</a:t>
              </a:r>
            </a:p>
            <a:p>
              <a:pPr>
                <a:lnSpc>
                  <a:spcPct val="115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0">
                  <a:solidFill>
                    <a:schemeClr val="tx1"/>
                  </a:solidFill>
                  <a:latin typeface="Helvetica" pitchFamily="34" charset="0"/>
                </a:rPr>
                <a:t>Thread 1</a:t>
              </a:r>
            </a:p>
            <a:p>
              <a:pPr>
                <a:lnSpc>
                  <a:spcPct val="115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0">
                  <a:solidFill>
                    <a:schemeClr val="tx1"/>
                  </a:solidFill>
                  <a:latin typeface="Helvetica" pitchFamily="34" charset="0"/>
                </a:rPr>
                <a:t>Thread 2</a:t>
              </a:r>
            </a:p>
            <a:p>
              <a:pPr>
                <a:lnSpc>
                  <a:spcPct val="115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0">
                  <a:solidFill>
                    <a:schemeClr val="tx1"/>
                  </a:solidFill>
                  <a:latin typeface="Helvetica" pitchFamily="34" charset="0"/>
                </a:rPr>
                <a:t>Thread 3</a:t>
              </a:r>
            </a:p>
            <a:p>
              <a:pPr>
                <a:lnSpc>
                  <a:spcPct val="115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0">
                  <a:solidFill>
                    <a:schemeClr val="tx1"/>
                  </a:solidFill>
                  <a:latin typeface="Helvetica" pitchFamily="34" charset="0"/>
                </a:rPr>
                <a:t>Thread 4</a:t>
              </a:r>
            </a:p>
            <a:p>
              <a:pPr>
                <a:lnSpc>
                  <a:spcPct val="115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0">
                  <a:solidFill>
                    <a:schemeClr val="tx1"/>
                  </a:solidFill>
                  <a:latin typeface="Helvetica" pitchFamily="34" charset="0"/>
                </a:rPr>
                <a:t>Thread 5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23D3B5-5281-4D08-A9B2-A8D93F411CC1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4" name="Slide Number Placeholder 4"/>
          <p:cNvSpPr txBox="1">
            <a:spLocks noGrp="1"/>
          </p:cNvSpPr>
          <p:nvPr/>
        </p:nvSpPr>
        <p:spPr bwMode="auto">
          <a:xfrm>
            <a:off x="0" y="6400800"/>
            <a:ext cx="642938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r">
              <a:defRPr/>
            </a:pPr>
            <a:fld id="{D68052F8-AA39-485D-8ED2-0816CD8B2648}" type="slidenum">
              <a:rPr lang="en-US" sz="1400" b="0">
                <a:solidFill>
                  <a:schemeClr val="hlink"/>
                </a:solidFill>
                <a:latin typeface="+mn-lt"/>
              </a:rPr>
              <a:pPr algn="r">
                <a:defRPr/>
              </a:pPr>
              <a:t>38</a:t>
            </a:fld>
            <a:endParaRPr lang="en-US" sz="1400" b="0">
              <a:solidFill>
                <a:schemeClr val="hlink"/>
              </a:solidFill>
              <a:latin typeface="+mn-lt"/>
            </a:endParaRPr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7885113" cy="962025"/>
          </a:xfrm>
        </p:spPr>
        <p:txBody>
          <a:bodyPr/>
          <a:lstStyle/>
          <a:p>
            <a:pPr>
              <a:defRPr/>
            </a:pPr>
            <a:r>
              <a:rPr lang="fr-CA"/>
              <a:t>Allons-y!</a:t>
            </a:r>
          </a:p>
        </p:txBody>
      </p:sp>
      <p:sp>
        <p:nvSpPr>
          <p:cNvPr id="195587" name="Rectangle 3"/>
          <p:cNvSpPr>
            <a:spLocks noChangeArrowheads="1"/>
          </p:cNvSpPr>
          <p:nvPr/>
        </p:nvSpPr>
        <p:spPr bwMode="auto">
          <a:xfrm>
            <a:off x="279400" y="1250950"/>
            <a:ext cx="8864600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fr-CA" altLang="en-US" sz="2000">
                <a:solidFill>
                  <a:schemeClr val="tx1"/>
                </a:solidFill>
                <a:latin typeface="Courier New" pitchFamily="49" charset="0"/>
              </a:rPr>
              <a:t>pthread_t tid[6];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fr-CA" altLang="en-US" sz="2000">
                <a:solidFill>
                  <a:schemeClr val="tx1"/>
                </a:solidFill>
                <a:latin typeface="Courier New" pitchFamily="49" charset="0"/>
              </a:rPr>
              <a:t>pthread_attr_t attr;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fr-CA" altLang="en-US" sz="2000">
                <a:solidFill>
                  <a:schemeClr val="tx1"/>
                </a:solidFill>
                <a:latin typeface="Courier New" pitchFamily="49" charset="0"/>
              </a:rPr>
              <a:t>int i;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fr-CA" altLang="en-US" sz="20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fr-CA" altLang="en-US" sz="2000">
                <a:solidFill>
                  <a:schemeClr val="tx1"/>
                </a:solidFill>
                <a:latin typeface="Courier New" pitchFamily="49" charset="0"/>
              </a:rPr>
              <a:t>pthread_init_attr(&amp;attr);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fr-CA" altLang="en-US" sz="2000">
                <a:solidFill>
                  <a:schemeClr val="tx1"/>
                </a:solidFill>
                <a:latin typeface="Courier New" pitchFamily="49" charset="0"/>
              </a:rPr>
              <a:t>for(i=0; i&lt;6; i++)   /* création des fils de travail */</a:t>
            </a:r>
          </a:p>
          <a:p>
            <a:pPr lvl="1">
              <a:spcBef>
                <a:spcPct val="0"/>
              </a:spcBef>
              <a:buClrTx/>
              <a:buSzTx/>
              <a:buFontTx/>
              <a:buNone/>
            </a:pPr>
            <a:r>
              <a:rPr lang="fr-CA" altLang="en-US" sz="2000">
                <a:solidFill>
                  <a:schemeClr val="tx1"/>
                </a:solidFill>
                <a:latin typeface="Courier New" pitchFamily="49" charset="0"/>
              </a:rPr>
              <a:t>pthread_create( &amp;tid[i], &amp;attr, travailleur, &amp;i);</a:t>
            </a:r>
          </a:p>
          <a:p>
            <a:pPr lvl="1">
              <a:spcBef>
                <a:spcPct val="0"/>
              </a:spcBef>
              <a:buClrTx/>
              <a:buSzTx/>
              <a:buFontTx/>
              <a:buNone/>
            </a:pPr>
            <a:endParaRPr lang="fr-CA" altLang="en-US" sz="20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fr-CA" altLang="en-US" sz="2000">
                <a:solidFill>
                  <a:schemeClr val="tx1"/>
                </a:solidFill>
                <a:latin typeface="Courier New" pitchFamily="49" charset="0"/>
              </a:rPr>
              <a:t>for(i=0; i&lt;6; i++)  </a:t>
            </a:r>
            <a:r>
              <a:rPr lang="fr-CA" altLang="en-US" sz="1800">
                <a:solidFill>
                  <a:schemeClr val="tx1"/>
                </a:solidFill>
                <a:latin typeface="Courier New" pitchFamily="49" charset="0"/>
              </a:rPr>
              <a:t>/* attendons que tous soient fini */</a:t>
            </a:r>
          </a:p>
          <a:p>
            <a:pPr lvl="1">
              <a:spcBef>
                <a:spcPct val="0"/>
              </a:spcBef>
              <a:buClrTx/>
              <a:buSzTx/>
              <a:buFontTx/>
              <a:buNone/>
            </a:pPr>
            <a:r>
              <a:rPr lang="fr-CA" altLang="en-US" sz="2000">
                <a:solidFill>
                  <a:schemeClr val="tx1"/>
                </a:solidFill>
                <a:latin typeface="Courier New" pitchFamily="49" charset="0"/>
              </a:rPr>
              <a:t>pthread_join(tid[i], NULL);</a:t>
            </a:r>
          </a:p>
          <a:p>
            <a:pPr lvl="1">
              <a:spcBef>
                <a:spcPct val="0"/>
              </a:spcBef>
              <a:buClrTx/>
              <a:buSzTx/>
              <a:buFontTx/>
              <a:buNone/>
            </a:pPr>
            <a:endParaRPr lang="fr-CA" altLang="en-US" sz="200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fr-CA" altLang="en-US" sz="2000">
                <a:solidFill>
                  <a:schemeClr val="tx1"/>
                </a:solidFill>
                <a:latin typeface="Courier New" pitchFamily="49" charset="0"/>
              </a:rPr>
              <a:t>/* la matrice C peut maintenant être utilisée */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fr-CA" altLang="en-US" sz="2000">
                <a:solidFill>
                  <a:schemeClr val="tx1"/>
                </a:solidFill>
                <a:latin typeface="Courier New" pitchFamily="49" charset="0"/>
              </a:rPr>
              <a:t>…</a:t>
            </a:r>
          </a:p>
          <a:p>
            <a:pPr lvl="1">
              <a:spcBef>
                <a:spcPct val="0"/>
              </a:spcBef>
              <a:buClrTx/>
              <a:buSzTx/>
              <a:buFontTx/>
              <a:buNone/>
            </a:pPr>
            <a:endParaRPr lang="fr-CA" altLang="en-US" sz="2000">
              <a:solidFill>
                <a:schemeClr val="tx1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7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2441E-974A-4001-B56A-5FEBADC7C48E}" type="slidenum">
              <a:rPr lang="en-US"/>
              <a:pPr>
                <a:defRPr/>
              </a:pPr>
              <a:t>39</a:t>
            </a:fld>
            <a:endParaRPr lang="en-US"/>
          </a:p>
        </p:txBody>
      </p:sp>
      <p:sp>
        <p:nvSpPr>
          <p:cNvPr id="4" name="Slide Number Placeholder 4"/>
          <p:cNvSpPr txBox="1">
            <a:spLocks noGrp="1"/>
          </p:cNvSpPr>
          <p:nvPr/>
        </p:nvSpPr>
        <p:spPr bwMode="auto">
          <a:xfrm>
            <a:off x="0" y="6400800"/>
            <a:ext cx="642938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r">
              <a:defRPr/>
            </a:pPr>
            <a:fld id="{BE9B2154-E205-47B5-A4FA-B938DE88D6B0}" type="slidenum">
              <a:rPr lang="en-US" sz="1400" b="0">
                <a:solidFill>
                  <a:schemeClr val="hlink"/>
                </a:solidFill>
                <a:latin typeface="+mn-lt"/>
              </a:rPr>
              <a:pPr algn="r">
                <a:defRPr/>
              </a:pPr>
              <a:t>39</a:t>
            </a:fld>
            <a:endParaRPr lang="en-US" sz="1400" b="0">
              <a:solidFill>
                <a:schemeClr val="hlink"/>
              </a:solidFill>
              <a:latin typeface="+mn-lt"/>
            </a:endParaRPr>
          </a:p>
        </p:txBody>
      </p:sp>
      <p:sp>
        <p:nvSpPr>
          <p:cNvPr id="1966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71463" y="0"/>
            <a:ext cx="7885112" cy="962025"/>
          </a:xfrm>
        </p:spPr>
        <p:txBody>
          <a:bodyPr/>
          <a:lstStyle/>
          <a:p>
            <a:pPr>
              <a:defRPr/>
            </a:pPr>
            <a:r>
              <a:rPr lang="fr-CA"/>
              <a:t>Allons-y</a:t>
            </a:r>
            <a:r>
              <a:rPr lang="en-US"/>
              <a:t>!</a:t>
            </a:r>
          </a:p>
        </p:txBody>
      </p:sp>
      <p:sp>
        <p:nvSpPr>
          <p:cNvPr id="45061" name="Rectangle 3"/>
          <p:cNvSpPr>
            <a:spLocks noChangeArrowheads="1"/>
          </p:cNvSpPr>
          <p:nvPr/>
        </p:nvSpPr>
        <p:spPr bwMode="auto">
          <a:xfrm>
            <a:off x="304800" y="914400"/>
            <a:ext cx="8664575" cy="527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kumimoji="1" lang="fr-CA" altLang="en-US" sz="2000">
                <a:latin typeface="Courier New" pitchFamily="49" charset="0"/>
              </a:rPr>
              <a:t>void *travailleur(void *param) </a:t>
            </a:r>
          </a:p>
          <a:p>
            <a:r>
              <a:rPr kumimoji="1" lang="fr-CA" altLang="en-US" sz="2000">
                <a:latin typeface="Courier New" pitchFamily="49" charset="0"/>
              </a:rPr>
              <a:t>{</a:t>
            </a:r>
          </a:p>
          <a:p>
            <a:pPr lvl="1"/>
            <a:r>
              <a:rPr kumimoji="1" lang="fr-CA" altLang="en-US" sz="2000">
                <a:latin typeface="Courier New" pitchFamily="49" charset="0"/>
              </a:rPr>
              <a:t>int i,j,k;</a:t>
            </a:r>
          </a:p>
          <a:p>
            <a:pPr lvl="1"/>
            <a:r>
              <a:rPr kumimoji="1" lang="fr-CA" altLang="en-US" sz="2000">
                <a:latin typeface="Courier New" pitchFamily="49" charset="0"/>
              </a:rPr>
              <a:t>int id = *((int *) param); /* interprétons le param </a:t>
            </a:r>
          </a:p>
          <a:p>
            <a:pPr lvl="1"/>
            <a:r>
              <a:rPr kumimoji="1" lang="fr-CA" altLang="en-US" sz="2000">
                <a:latin typeface="Courier New" pitchFamily="49" charset="0"/>
              </a:rPr>
              <a:t>                        come pointeur à un entier */</a:t>
            </a:r>
          </a:p>
          <a:p>
            <a:pPr lvl="1"/>
            <a:r>
              <a:rPr kumimoji="1" lang="fr-CA" altLang="en-US" sz="2000">
                <a:latin typeface="Courier New" pitchFamily="49" charset="0"/>
              </a:rPr>
              <a:t>int bas = id*n/6; </a:t>
            </a:r>
          </a:p>
          <a:p>
            <a:pPr lvl="1"/>
            <a:r>
              <a:rPr kumimoji="1" lang="fr-CA" altLang="en-US" sz="2000">
                <a:latin typeface="Courier New" pitchFamily="49" charset="0"/>
              </a:rPr>
              <a:t>int haut = (id+1)*n/6;</a:t>
            </a:r>
          </a:p>
          <a:p>
            <a:pPr lvl="1"/>
            <a:endParaRPr kumimoji="1" lang="fr-CA" altLang="en-US" sz="2000">
              <a:latin typeface="Courier New" pitchFamily="49" charset="0"/>
            </a:endParaRPr>
          </a:p>
          <a:p>
            <a:pPr lvl="1"/>
            <a:r>
              <a:rPr kumimoji="1" lang="fr-CA" altLang="en-US" sz="2000">
                <a:latin typeface="Courier New" pitchFamily="49" charset="0"/>
              </a:rPr>
              <a:t>for(i=bas; i&lt;haut; i++)</a:t>
            </a:r>
          </a:p>
          <a:p>
            <a:pPr lvl="2"/>
            <a:r>
              <a:rPr kumimoji="1" lang="fr-CA" altLang="en-US" sz="2000">
                <a:latin typeface="Courier New" pitchFamily="49" charset="0"/>
              </a:rPr>
              <a:t>for(j=0; j&lt;n; j++) </a:t>
            </a:r>
          </a:p>
          <a:p>
            <a:pPr lvl="2"/>
            <a:r>
              <a:rPr kumimoji="1" lang="fr-CA" altLang="en-US" sz="2000">
                <a:latin typeface="Courier New" pitchFamily="49" charset="0"/>
              </a:rPr>
              <a:t>{</a:t>
            </a:r>
          </a:p>
          <a:p>
            <a:pPr lvl="3"/>
            <a:r>
              <a:rPr kumimoji="1" lang="fr-CA" altLang="en-US" sz="2000">
                <a:latin typeface="Courier New" pitchFamily="49" charset="0"/>
              </a:rPr>
              <a:t>C[i,j] = 0;</a:t>
            </a:r>
          </a:p>
          <a:p>
            <a:pPr lvl="3"/>
            <a:r>
              <a:rPr kumimoji="1" lang="fr-CA" altLang="en-US" sz="2000">
                <a:latin typeface="Courier New" pitchFamily="49" charset="0"/>
              </a:rPr>
              <a:t>for(k=0; k&lt;n; k++)</a:t>
            </a:r>
          </a:p>
          <a:p>
            <a:pPr lvl="4"/>
            <a:r>
              <a:rPr kumimoji="1" lang="fr-CA" altLang="en-US" sz="2000">
                <a:latin typeface="Courier New" pitchFamily="49" charset="0"/>
              </a:rPr>
              <a:t>C[i,j] = A[i,k]*B[k,j];</a:t>
            </a:r>
          </a:p>
          <a:p>
            <a:pPr lvl="2"/>
            <a:r>
              <a:rPr kumimoji="1" lang="fr-CA" altLang="en-US" sz="2000">
                <a:latin typeface="Courier New" pitchFamily="49" charset="0"/>
              </a:rPr>
              <a:t>}</a:t>
            </a:r>
          </a:p>
          <a:p>
            <a:pPr lvl="1"/>
            <a:r>
              <a:rPr kumimoji="1" lang="fr-CA" altLang="en-US" sz="2000">
                <a:latin typeface="Courier New" pitchFamily="49" charset="0"/>
              </a:rPr>
              <a:t>pthread_exit(0);</a:t>
            </a:r>
          </a:p>
          <a:p>
            <a:r>
              <a:rPr kumimoji="1" lang="fr-CA" altLang="en-US" sz="20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066548-E277-4995-9F54-0077B210CD38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130050" name="Rectangle 2"/>
          <p:cNvSpPr>
            <a:spLocks noChangeArrowheads="1"/>
          </p:cNvSpPr>
          <p:nvPr/>
        </p:nvSpPr>
        <p:spPr bwMode="auto">
          <a:xfrm>
            <a:off x="1030288" y="325438"/>
            <a:ext cx="7885112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/>
          <a:p>
            <a:pPr>
              <a:lnSpc>
                <a:spcPct val="70000"/>
              </a:lnSpc>
              <a:defRPr/>
            </a:pPr>
            <a:r>
              <a:rPr kumimoji="1" lang="fr-CA" sz="4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Processus</a:t>
            </a:r>
          </a:p>
        </p:txBody>
      </p:sp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1028700" y="1635125"/>
            <a:ext cx="7886700" cy="446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fr-CA" altLang="en-US"/>
          </a:p>
          <a:p>
            <a:r>
              <a:rPr lang="fr-CA" altLang="en-US"/>
              <a:t>Possède sa mémoire, ses fichiers, ses ressources, etc. </a:t>
            </a:r>
          </a:p>
          <a:p>
            <a:endParaRPr lang="fr-CA" altLang="en-US"/>
          </a:p>
          <a:p>
            <a:r>
              <a:rPr lang="fr-CA" altLang="en-US"/>
              <a:t>Accès protégé à la mémoire, fichiers, ressources d’autres processus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BF232B-5C96-420C-BF08-3A225B20FA16}" type="slidenum">
              <a:rPr lang="en-US"/>
              <a:pPr>
                <a:defRPr/>
              </a:pPr>
              <a:t>40</a:t>
            </a:fld>
            <a:endParaRPr lang="en-US"/>
          </a:p>
        </p:txBody>
      </p:sp>
      <p:sp>
        <p:nvSpPr>
          <p:cNvPr id="6" name="Slide Number Placeholder 4"/>
          <p:cNvSpPr txBox="1">
            <a:spLocks noGrp="1"/>
          </p:cNvSpPr>
          <p:nvPr/>
        </p:nvSpPr>
        <p:spPr bwMode="auto">
          <a:xfrm>
            <a:off x="0" y="6400800"/>
            <a:ext cx="642938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r">
              <a:defRPr/>
            </a:pPr>
            <a:fld id="{DD972065-C9A6-41F5-93B3-0A946BF86999}" type="slidenum">
              <a:rPr lang="en-US" sz="1400" b="0">
                <a:solidFill>
                  <a:schemeClr val="hlink"/>
                </a:solidFill>
                <a:latin typeface="+mn-lt"/>
              </a:rPr>
              <a:pPr algn="r">
                <a:defRPr/>
              </a:pPr>
              <a:t>40</a:t>
            </a:fld>
            <a:endParaRPr lang="en-US" sz="1400" b="0">
              <a:solidFill>
                <a:schemeClr val="hlink"/>
              </a:solidFill>
              <a:latin typeface="+mn-lt"/>
            </a:endParaRPr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5588" y="228600"/>
            <a:ext cx="7885112" cy="733425"/>
          </a:xfrm>
        </p:spPr>
        <p:txBody>
          <a:bodyPr/>
          <a:lstStyle/>
          <a:p>
            <a:pPr>
              <a:defRPr/>
            </a:pPr>
            <a:r>
              <a:rPr lang="fr-CA"/>
              <a:t>Allons-y!</a:t>
            </a:r>
          </a:p>
        </p:txBody>
      </p:sp>
      <p:sp>
        <p:nvSpPr>
          <p:cNvPr id="197635" name="Rectangle 3"/>
          <p:cNvSpPr>
            <a:spLocks noChangeArrowheads="1"/>
          </p:cNvSpPr>
          <p:nvPr/>
        </p:nvSpPr>
        <p:spPr bwMode="auto">
          <a:xfrm>
            <a:off x="728663" y="769938"/>
            <a:ext cx="7177087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1200" b="1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12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1" lang="fr-CA" altLang="en-US" sz="2000" b="0">
                <a:latin typeface="Helvetica" pitchFamily="34" charset="0"/>
              </a:rPr>
              <a:t>Ca fonctionne?</a:t>
            </a:r>
          </a:p>
          <a:p>
            <a:pPr lvl="1">
              <a:buFontTx/>
              <a:buChar char="•"/>
            </a:pPr>
            <a:r>
              <a:rPr kumimoji="1" lang="fr-CA" altLang="en-US" sz="2000" b="0">
                <a:latin typeface="Helvetica" pitchFamily="34" charset="0"/>
              </a:rPr>
              <a:t> A-t-on besoin de passer A, B, C et n comme paramètre?</a:t>
            </a:r>
          </a:p>
          <a:p>
            <a:pPr lvl="2">
              <a:buFontTx/>
              <a:buChar char="•"/>
            </a:pPr>
            <a:r>
              <a:rPr kumimoji="1" lang="fr-CA" altLang="en-US" sz="2000" b="0">
                <a:latin typeface="Helvetica" pitchFamily="34" charset="0"/>
              </a:rPr>
              <a:t> non, ils sont dans la mémoire partagée, on est bon</a:t>
            </a:r>
          </a:p>
          <a:p>
            <a:pPr lvl="1">
              <a:buFontTx/>
              <a:buChar char="•"/>
            </a:pPr>
            <a:r>
              <a:rPr kumimoji="1" lang="fr-CA" altLang="en-US" sz="2000" b="0">
                <a:latin typeface="Helvetica" pitchFamily="34" charset="0"/>
              </a:rPr>
              <a:t> Est ce que les IDs ont bien été passés?</a:t>
            </a:r>
          </a:p>
          <a:p>
            <a:pPr lvl="2">
              <a:buFontTx/>
              <a:buChar char="•"/>
            </a:pPr>
            <a:r>
              <a:rPr kumimoji="1" lang="fr-CA" altLang="en-US" sz="2000" b="0">
                <a:latin typeface="Helvetica" pitchFamily="34" charset="0"/>
              </a:rPr>
              <a:t> pas vraiment, les pointeurs reçoivent tous la même  adresse. </a:t>
            </a:r>
          </a:p>
        </p:txBody>
      </p:sp>
      <p:sp>
        <p:nvSpPr>
          <p:cNvPr id="197636" name="Rectangle 4"/>
          <p:cNvSpPr>
            <a:spLocks noChangeArrowheads="1"/>
          </p:cNvSpPr>
          <p:nvPr/>
        </p:nvSpPr>
        <p:spPr bwMode="auto">
          <a:xfrm>
            <a:off x="571500" y="2941638"/>
            <a:ext cx="8320088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fr-CA" altLang="en-US" sz="2000">
                <a:solidFill>
                  <a:schemeClr val="tx1"/>
                </a:solidFill>
                <a:latin typeface="Courier New" pitchFamily="49" charset="0"/>
              </a:rPr>
              <a:t>int id</a:t>
            </a:r>
            <a:r>
              <a:rPr lang="en-US" altLang="en-US" sz="2000">
                <a:solidFill>
                  <a:schemeClr val="tx1"/>
                </a:solidFill>
                <a:latin typeface="Courier New" pitchFamily="49" charset="0"/>
              </a:rPr>
              <a:t>[6];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tx1"/>
                </a:solidFill>
                <a:latin typeface="Courier New" pitchFamily="49" charset="0"/>
              </a:rPr>
              <a:t>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tx1"/>
                </a:solidFill>
                <a:latin typeface="Courier New" pitchFamily="49" charset="0"/>
              </a:rPr>
              <a:t>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tx1"/>
                </a:solidFill>
                <a:latin typeface="Courier New" pitchFamily="49" charset="0"/>
              </a:rPr>
              <a:t>for(i=0; i&lt;6; i++)   /* create the working threads */ {</a:t>
            </a:r>
          </a:p>
          <a:p>
            <a:pPr lvl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tx1"/>
                </a:solidFill>
                <a:latin typeface="Courier New" pitchFamily="49" charset="0"/>
              </a:rPr>
              <a:t>id[i] = i;</a:t>
            </a:r>
          </a:p>
          <a:p>
            <a:pPr lvl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tx1"/>
                </a:solidFill>
                <a:latin typeface="Courier New" pitchFamily="49" charset="0"/>
              </a:rPr>
              <a:t>pthread_create( &amp;tid[i], &amp;attr, worker, &amp;id[i]);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197637" name="Rectangle 5"/>
          <p:cNvSpPr>
            <a:spLocks noChangeArrowheads="1"/>
          </p:cNvSpPr>
          <p:nvPr/>
        </p:nvSpPr>
        <p:spPr bwMode="auto">
          <a:xfrm>
            <a:off x="609600" y="5715000"/>
            <a:ext cx="5757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fr-CA" altLang="en-US" sz="2000" b="0">
                <a:solidFill>
                  <a:schemeClr val="tx1"/>
                </a:solidFill>
                <a:latin typeface="Helvetica" pitchFamily="34" charset="0"/>
              </a:rPr>
              <a:t>Maintenant ça fonctionne?</a:t>
            </a:r>
          </a:p>
          <a:p>
            <a:pPr lvl="1">
              <a:spcBef>
                <a:spcPct val="0"/>
              </a:spcBef>
              <a:buClrTx/>
              <a:buSzTx/>
              <a:buFontTx/>
              <a:buChar char="•"/>
            </a:pPr>
            <a:r>
              <a:rPr lang="fr-CA" altLang="en-US" sz="2000" b="0">
                <a:solidFill>
                  <a:schemeClr val="tx1"/>
                </a:solidFill>
                <a:latin typeface="Helvetica" pitchFamily="34" charset="0"/>
              </a:rPr>
              <a:t> devrait,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5" grpId="0" build="p" bldLvl="3"/>
      <p:bldP spid="197636" grpId="0"/>
      <p:bldP spid="197637" grpId="0" build="p" bldLvl="2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480FB9-C760-49B0-956F-2A9BA10DD2D9}" type="slidenum">
              <a:rPr lang="en-US"/>
              <a:pPr>
                <a:defRPr/>
              </a:pPr>
              <a:t>41</a:t>
            </a:fld>
            <a:endParaRPr lang="en-US"/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API du thread Win32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168400"/>
            <a:ext cx="7351712" cy="5084763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/>
              <a:t>// création d’un thread 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/>
              <a:t>ThreadHandle = CreateThread(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/>
              <a:t>	NULL,        		// default security attributes     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/>
              <a:t>	0,              		// default stack size     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/>
              <a:t>	Summation,      	// function to execute     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/>
              <a:t>	&amp;Param,         	// parameter to thread function     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/>
              <a:t>	0,              		// default creation flags     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/>
              <a:t>	&amp;ThreadId);     	// returns the thread ID 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200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/>
              <a:t>if (ThreadHandle != NULL) {     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/>
              <a:t>	WaitForSingleObject(ThreadHandle, INFINITE);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/>
              <a:t>     CloseHandle(ThreadHandle);     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/>
              <a:t>	printf("sum = %d\n",Sum);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1961F7-4D76-40D1-BFC9-A859F6EA27FA}" type="slidenum">
              <a:rPr lang="en-US"/>
              <a:pPr>
                <a:defRPr/>
              </a:pPr>
              <a:t>42</a:t>
            </a:fld>
            <a:endParaRPr lang="en-US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Threads Java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3188" y="1143000"/>
            <a:ext cx="6321425" cy="4976813"/>
          </a:xfrm>
        </p:spPr>
        <p:txBody>
          <a:bodyPr/>
          <a:lstStyle/>
          <a:p>
            <a:r>
              <a:rPr lang="fr-CA" altLang="en-US" sz="2400" smtClean="0"/>
              <a:t>Les fils Java sont crées avec un appel à la méthode start() d’une classe qui</a:t>
            </a:r>
          </a:p>
          <a:p>
            <a:pPr lvl="1"/>
            <a:r>
              <a:rPr lang="fr-CA" altLang="en-US" sz="2200" smtClean="0"/>
              <a:t>Étend (extend) la classe Thread, ou</a:t>
            </a:r>
          </a:p>
          <a:p>
            <a:pPr lvl="1"/>
            <a:r>
              <a:rPr lang="fr-CA" altLang="en-US" sz="2200" smtClean="0"/>
              <a:t>Utilise l’interface Runnable:</a:t>
            </a:r>
            <a:endParaRPr lang="en-US" altLang="en-US" sz="2200" smtClean="0"/>
          </a:p>
          <a:p>
            <a:pPr lvl="2">
              <a:buFont typeface="Wingdings" pitchFamily="2" charset="2"/>
              <a:buNone/>
            </a:pPr>
            <a:r>
              <a:rPr lang="en-US" altLang="en-US" sz="2000" smtClean="0">
                <a:solidFill>
                  <a:srgbClr val="760F50"/>
                </a:solidFill>
                <a:latin typeface="Monaco" charset="0"/>
              </a:rPr>
              <a:t>public</a:t>
            </a:r>
            <a:r>
              <a:rPr lang="en-US" altLang="en-US" sz="2000" smtClean="0">
                <a:solidFill>
                  <a:srgbClr val="000000"/>
                </a:solidFill>
                <a:latin typeface="Monaco" charset="0"/>
              </a:rPr>
              <a:t> </a:t>
            </a:r>
            <a:r>
              <a:rPr lang="en-US" altLang="en-US" sz="2000" smtClean="0">
                <a:solidFill>
                  <a:srgbClr val="760F50"/>
                </a:solidFill>
                <a:latin typeface="Monaco" charset="0"/>
              </a:rPr>
              <a:t>interface</a:t>
            </a:r>
            <a:r>
              <a:rPr lang="en-US" altLang="en-US" sz="2000" smtClean="0">
                <a:solidFill>
                  <a:srgbClr val="000000"/>
                </a:solidFill>
                <a:latin typeface="Monaco" charset="0"/>
              </a:rPr>
              <a:t> Runnable</a:t>
            </a:r>
          </a:p>
          <a:p>
            <a:pPr lvl="2">
              <a:buFont typeface="Wingdings" pitchFamily="2" charset="2"/>
              <a:buNone/>
            </a:pPr>
            <a:r>
              <a:rPr lang="en-US" altLang="en-US" sz="2000" smtClean="0">
                <a:solidFill>
                  <a:srgbClr val="000000"/>
                </a:solidFill>
                <a:latin typeface="Monaco" charset="0"/>
              </a:rPr>
              <a:t>{</a:t>
            </a:r>
          </a:p>
          <a:p>
            <a:pPr lvl="2">
              <a:buFont typeface="Wingdings" pitchFamily="2" charset="2"/>
              <a:buNone/>
            </a:pPr>
            <a:r>
              <a:rPr lang="en-US" altLang="en-US" sz="2000" smtClean="0">
                <a:solidFill>
                  <a:srgbClr val="760F50"/>
                </a:solidFill>
                <a:latin typeface="Monaco" charset="0"/>
              </a:rPr>
              <a:t>   public</a:t>
            </a:r>
            <a:r>
              <a:rPr lang="en-US" altLang="en-US" sz="2000" smtClean="0">
                <a:solidFill>
                  <a:srgbClr val="000000"/>
                </a:solidFill>
                <a:latin typeface="Monaco" charset="0"/>
              </a:rPr>
              <a:t> </a:t>
            </a:r>
            <a:r>
              <a:rPr lang="en-US" altLang="en-US" sz="2000" smtClean="0">
                <a:solidFill>
                  <a:srgbClr val="760F50"/>
                </a:solidFill>
                <a:latin typeface="Monaco" charset="0"/>
              </a:rPr>
              <a:t>abstract</a:t>
            </a:r>
            <a:r>
              <a:rPr lang="en-US" altLang="en-US" sz="2000" smtClean="0">
                <a:solidFill>
                  <a:srgbClr val="000000"/>
                </a:solidFill>
                <a:latin typeface="Monaco" charset="0"/>
              </a:rPr>
              <a:t> </a:t>
            </a:r>
            <a:r>
              <a:rPr lang="en-US" altLang="en-US" sz="2000" smtClean="0">
                <a:solidFill>
                  <a:srgbClr val="760F50"/>
                </a:solidFill>
                <a:latin typeface="Monaco" charset="0"/>
              </a:rPr>
              <a:t>void</a:t>
            </a:r>
            <a:r>
              <a:rPr lang="en-US" altLang="en-US" sz="2000" smtClean="0">
                <a:solidFill>
                  <a:srgbClr val="000000"/>
                </a:solidFill>
                <a:latin typeface="Monaco" charset="0"/>
              </a:rPr>
              <a:t> run();</a:t>
            </a:r>
          </a:p>
          <a:p>
            <a:pPr lvl="2">
              <a:buFont typeface="Wingdings" pitchFamily="2" charset="2"/>
              <a:buNone/>
            </a:pPr>
            <a:r>
              <a:rPr lang="en-US" altLang="en-US" sz="2000" smtClean="0">
                <a:solidFill>
                  <a:srgbClr val="000000"/>
                </a:solidFill>
                <a:latin typeface="Monaco" charset="0"/>
              </a:rPr>
              <a:t>}</a:t>
            </a:r>
          </a:p>
          <a:p>
            <a:r>
              <a:rPr lang="fr-CA" altLang="en-US" sz="2400" smtClean="0"/>
              <a:t>Les fils Java sont une partie importante du langage Java qui offre un API riche de fonctions.</a:t>
            </a:r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67F73B-B012-4912-A719-78B35D3DA647}" type="slidenum">
              <a:rPr lang="en-US"/>
              <a:pPr>
                <a:defRPr/>
              </a:pPr>
              <a:t>43</a:t>
            </a:fld>
            <a:endParaRPr lang="en-US"/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Étendre la classe Thread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85950" y="1287463"/>
            <a:ext cx="6276975" cy="4919662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>
                <a:solidFill>
                  <a:srgbClr val="760F50"/>
                </a:solidFill>
                <a:latin typeface="Monaco" charset="0"/>
              </a:rPr>
              <a:t>class</a:t>
            </a:r>
            <a:r>
              <a:rPr lang="en-US" altLang="en-US" sz="2000" smtClean="0">
                <a:solidFill>
                  <a:srgbClr val="000000"/>
                </a:solidFill>
                <a:latin typeface="Monaco" charset="0"/>
              </a:rPr>
              <a:t> Worker1 </a:t>
            </a:r>
            <a:r>
              <a:rPr lang="en-US" altLang="en-US" sz="2000" smtClean="0">
                <a:solidFill>
                  <a:srgbClr val="760F50"/>
                </a:solidFill>
                <a:latin typeface="Monaco" charset="0"/>
              </a:rPr>
              <a:t>extends</a:t>
            </a:r>
            <a:r>
              <a:rPr lang="en-US" altLang="en-US" sz="2000" smtClean="0">
                <a:solidFill>
                  <a:srgbClr val="000000"/>
                </a:solidFill>
                <a:latin typeface="Monaco" charset="0"/>
              </a:rPr>
              <a:t> Thread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>
                <a:solidFill>
                  <a:srgbClr val="000000"/>
                </a:solidFill>
                <a:latin typeface="Monaco" charset="0"/>
              </a:rPr>
              <a:t>{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>
                <a:solidFill>
                  <a:srgbClr val="760F50"/>
                </a:solidFill>
                <a:latin typeface="Monaco" charset="0"/>
              </a:rPr>
              <a:t>   public</a:t>
            </a:r>
            <a:r>
              <a:rPr lang="en-US" altLang="en-US" sz="2000" smtClean="0">
                <a:solidFill>
                  <a:srgbClr val="000000"/>
                </a:solidFill>
                <a:latin typeface="Monaco" charset="0"/>
              </a:rPr>
              <a:t> </a:t>
            </a:r>
            <a:r>
              <a:rPr lang="en-US" altLang="en-US" sz="2000" smtClean="0">
                <a:solidFill>
                  <a:srgbClr val="760F50"/>
                </a:solidFill>
                <a:latin typeface="Monaco" charset="0"/>
              </a:rPr>
              <a:t>void</a:t>
            </a:r>
            <a:r>
              <a:rPr lang="en-US" altLang="en-US" sz="2000" smtClean="0">
                <a:solidFill>
                  <a:srgbClr val="000000"/>
                </a:solidFill>
                <a:latin typeface="Monaco" charset="0"/>
              </a:rPr>
              <a:t> run() {   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>
                <a:solidFill>
                  <a:srgbClr val="000000"/>
                </a:solidFill>
                <a:latin typeface="Monaco" charset="0"/>
              </a:rPr>
              <a:t>      System.out.println(</a:t>
            </a:r>
            <a:r>
              <a:rPr lang="en-US" altLang="en-US" sz="2000" smtClean="0">
                <a:solidFill>
                  <a:srgbClr val="891315"/>
                </a:solidFill>
                <a:latin typeface="Monaco" charset="0"/>
              </a:rPr>
              <a:t>"I Am a Worker Thread"</a:t>
            </a:r>
            <a:r>
              <a:rPr lang="en-US" altLang="en-US" sz="2000" smtClean="0">
                <a:solidFill>
                  <a:srgbClr val="000000"/>
                </a:solidFill>
                <a:latin typeface="Monaco" charset="0"/>
              </a:rPr>
              <a:t>);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>
                <a:solidFill>
                  <a:srgbClr val="000000"/>
                </a:solidFill>
                <a:latin typeface="Monaco" charset="0"/>
              </a:rPr>
              <a:t>   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>
                <a:solidFill>
                  <a:srgbClr val="000000"/>
                </a:solidFill>
                <a:latin typeface="Monaco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2000" smtClean="0">
              <a:solidFill>
                <a:srgbClr val="760F50"/>
              </a:solidFill>
              <a:latin typeface="Monaco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>
                <a:solidFill>
                  <a:srgbClr val="760F50"/>
                </a:solidFill>
                <a:latin typeface="Monaco" charset="0"/>
              </a:rPr>
              <a:t>public</a:t>
            </a:r>
            <a:r>
              <a:rPr lang="en-US" altLang="en-US" sz="2000" smtClean="0">
                <a:solidFill>
                  <a:srgbClr val="000000"/>
                </a:solidFill>
                <a:latin typeface="Monaco" charset="0"/>
              </a:rPr>
              <a:t> </a:t>
            </a:r>
            <a:r>
              <a:rPr lang="en-US" altLang="en-US" sz="2000" smtClean="0">
                <a:solidFill>
                  <a:srgbClr val="760F50"/>
                </a:solidFill>
                <a:latin typeface="Monaco" charset="0"/>
              </a:rPr>
              <a:t>class</a:t>
            </a:r>
            <a:r>
              <a:rPr lang="en-US" altLang="en-US" sz="2000" smtClean="0">
                <a:solidFill>
                  <a:srgbClr val="000000"/>
                </a:solidFill>
                <a:latin typeface="Monaco" charset="0"/>
              </a:rPr>
              <a:t> First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>
                <a:solidFill>
                  <a:srgbClr val="000000"/>
                </a:solidFill>
                <a:latin typeface="Monaco" charset="0"/>
              </a:rPr>
              <a:t>{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>
                <a:solidFill>
                  <a:srgbClr val="760F50"/>
                </a:solidFill>
                <a:latin typeface="Monaco" charset="0"/>
              </a:rPr>
              <a:t>   public</a:t>
            </a:r>
            <a:r>
              <a:rPr lang="en-US" altLang="en-US" sz="2000" smtClean="0">
                <a:solidFill>
                  <a:srgbClr val="000000"/>
                </a:solidFill>
                <a:latin typeface="Monaco" charset="0"/>
              </a:rPr>
              <a:t> </a:t>
            </a:r>
            <a:r>
              <a:rPr lang="en-US" altLang="en-US" sz="2000" smtClean="0">
                <a:solidFill>
                  <a:srgbClr val="760F50"/>
                </a:solidFill>
                <a:latin typeface="Monaco" charset="0"/>
              </a:rPr>
              <a:t>static</a:t>
            </a:r>
            <a:r>
              <a:rPr lang="en-US" altLang="en-US" sz="2000" smtClean="0">
                <a:solidFill>
                  <a:srgbClr val="000000"/>
                </a:solidFill>
                <a:latin typeface="Monaco" charset="0"/>
              </a:rPr>
              <a:t> </a:t>
            </a:r>
            <a:r>
              <a:rPr lang="en-US" altLang="en-US" sz="2000" smtClean="0">
                <a:solidFill>
                  <a:srgbClr val="760F50"/>
                </a:solidFill>
                <a:latin typeface="Monaco" charset="0"/>
              </a:rPr>
              <a:t>void</a:t>
            </a:r>
            <a:r>
              <a:rPr lang="en-US" altLang="en-US" sz="2000" smtClean="0">
                <a:solidFill>
                  <a:srgbClr val="000000"/>
                </a:solidFill>
                <a:latin typeface="Monaco" charset="0"/>
              </a:rPr>
              <a:t> main(String args[]) {   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>
                <a:solidFill>
                  <a:srgbClr val="000000"/>
                </a:solidFill>
                <a:latin typeface="Monaco" charset="0"/>
              </a:rPr>
              <a:t>      Worker1 runner = </a:t>
            </a:r>
            <a:r>
              <a:rPr lang="en-US" altLang="en-US" sz="2000" smtClean="0">
                <a:solidFill>
                  <a:srgbClr val="760F50"/>
                </a:solidFill>
                <a:latin typeface="Monaco" charset="0"/>
              </a:rPr>
              <a:t>new</a:t>
            </a:r>
            <a:r>
              <a:rPr lang="en-US" altLang="en-US" sz="2000" smtClean="0">
                <a:solidFill>
                  <a:srgbClr val="000000"/>
                </a:solidFill>
                <a:latin typeface="Monaco" charset="0"/>
              </a:rPr>
              <a:t> Worker1();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>
                <a:solidFill>
                  <a:srgbClr val="000000"/>
                </a:solidFill>
                <a:latin typeface="Monaco" charset="0"/>
              </a:rPr>
              <a:t>      runner.start();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>
                <a:solidFill>
                  <a:srgbClr val="000000"/>
                </a:solidFill>
                <a:latin typeface="Monaco" charset="0"/>
              </a:rPr>
              <a:t>      System.out.println(</a:t>
            </a:r>
            <a:r>
              <a:rPr lang="en-US" altLang="en-US" sz="2000" smtClean="0">
                <a:solidFill>
                  <a:srgbClr val="891315"/>
                </a:solidFill>
                <a:latin typeface="Monaco" charset="0"/>
              </a:rPr>
              <a:t>"I Am The Main Thread"</a:t>
            </a:r>
            <a:r>
              <a:rPr lang="en-US" altLang="en-US" sz="2000" smtClean="0">
                <a:solidFill>
                  <a:srgbClr val="000000"/>
                </a:solidFill>
                <a:latin typeface="Monaco" charset="0"/>
              </a:rPr>
              <a:t>);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>
                <a:solidFill>
                  <a:srgbClr val="000000"/>
                </a:solidFill>
                <a:latin typeface="Monaco" charset="0"/>
              </a:rPr>
              <a:t>   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>
                <a:solidFill>
                  <a:srgbClr val="000000"/>
                </a:solidFill>
                <a:latin typeface="Monaco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C59A2D-BBDB-435D-AE86-9E121DBC3829}" type="slidenum">
              <a:rPr lang="en-US"/>
              <a:pPr>
                <a:defRPr/>
              </a:pPr>
              <a:t>44</a:t>
            </a:fld>
            <a:endParaRPr lang="en-US"/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L’interface Runnable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3238" y="1336675"/>
            <a:ext cx="6505575" cy="493395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800" smtClean="0">
                <a:solidFill>
                  <a:srgbClr val="760F50"/>
                </a:solidFill>
                <a:latin typeface="Monaco" charset="0"/>
              </a:rPr>
              <a:t>class</a:t>
            </a:r>
            <a:r>
              <a:rPr lang="en-US" altLang="en-US" sz="1800" smtClean="0">
                <a:solidFill>
                  <a:srgbClr val="000000"/>
                </a:solidFill>
                <a:latin typeface="Monaco" charset="0"/>
              </a:rPr>
              <a:t> Worker2 </a:t>
            </a:r>
            <a:r>
              <a:rPr lang="en-US" altLang="en-US" sz="1800" smtClean="0">
                <a:solidFill>
                  <a:srgbClr val="760F50"/>
                </a:solidFill>
                <a:latin typeface="Monaco" charset="0"/>
              </a:rPr>
              <a:t>implements</a:t>
            </a:r>
            <a:r>
              <a:rPr lang="en-US" altLang="en-US" sz="1800" smtClean="0">
                <a:solidFill>
                  <a:srgbClr val="000000"/>
                </a:solidFill>
                <a:latin typeface="Monaco" charset="0"/>
              </a:rPr>
              <a:t> Runnable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800" smtClean="0">
                <a:solidFill>
                  <a:srgbClr val="000000"/>
                </a:solidFill>
                <a:latin typeface="Monaco" charset="0"/>
              </a:rPr>
              <a:t>{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800" smtClean="0">
                <a:solidFill>
                  <a:srgbClr val="760F50"/>
                </a:solidFill>
                <a:latin typeface="Monaco" charset="0"/>
              </a:rPr>
              <a:t>   public</a:t>
            </a:r>
            <a:r>
              <a:rPr lang="en-US" altLang="en-US" sz="1800" smtClean="0">
                <a:solidFill>
                  <a:srgbClr val="000000"/>
                </a:solidFill>
                <a:latin typeface="Monaco" charset="0"/>
              </a:rPr>
              <a:t> </a:t>
            </a:r>
            <a:r>
              <a:rPr lang="en-US" altLang="en-US" sz="1800" smtClean="0">
                <a:solidFill>
                  <a:srgbClr val="760F50"/>
                </a:solidFill>
                <a:latin typeface="Monaco" charset="0"/>
              </a:rPr>
              <a:t>void</a:t>
            </a:r>
            <a:r>
              <a:rPr lang="en-US" altLang="en-US" sz="1800" smtClean="0">
                <a:solidFill>
                  <a:srgbClr val="000000"/>
                </a:solidFill>
                <a:latin typeface="Monaco" charset="0"/>
              </a:rPr>
              <a:t> run() {   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800" smtClean="0">
                <a:solidFill>
                  <a:srgbClr val="000000"/>
                </a:solidFill>
                <a:latin typeface="Monaco" charset="0"/>
              </a:rPr>
              <a:t>      System.out.println(</a:t>
            </a:r>
            <a:r>
              <a:rPr lang="en-US" altLang="en-US" sz="1800" smtClean="0">
                <a:solidFill>
                  <a:srgbClr val="891315"/>
                </a:solidFill>
                <a:latin typeface="Monaco" charset="0"/>
              </a:rPr>
              <a:t>"I Am a Worker Thread "</a:t>
            </a:r>
            <a:r>
              <a:rPr lang="en-US" altLang="en-US" sz="1800" smtClean="0">
                <a:solidFill>
                  <a:srgbClr val="000000"/>
                </a:solidFill>
                <a:latin typeface="Monaco" charset="0"/>
              </a:rPr>
              <a:t>);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800" smtClean="0">
                <a:solidFill>
                  <a:srgbClr val="000000"/>
                </a:solidFill>
                <a:latin typeface="Monaco" charset="0"/>
              </a:rPr>
              <a:t>   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800" smtClean="0">
                <a:solidFill>
                  <a:srgbClr val="000000"/>
                </a:solidFill>
                <a:latin typeface="Monaco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800" smtClean="0">
                <a:solidFill>
                  <a:srgbClr val="760F50"/>
                </a:solidFill>
                <a:latin typeface="Monaco" charset="0"/>
              </a:rPr>
              <a:t>public</a:t>
            </a:r>
            <a:r>
              <a:rPr lang="en-US" altLang="en-US" sz="1800" smtClean="0">
                <a:solidFill>
                  <a:srgbClr val="000000"/>
                </a:solidFill>
                <a:latin typeface="Monaco" charset="0"/>
              </a:rPr>
              <a:t> </a:t>
            </a:r>
            <a:r>
              <a:rPr lang="en-US" altLang="en-US" sz="1800" smtClean="0">
                <a:solidFill>
                  <a:srgbClr val="760F50"/>
                </a:solidFill>
                <a:latin typeface="Monaco" charset="0"/>
              </a:rPr>
              <a:t>class</a:t>
            </a:r>
            <a:r>
              <a:rPr lang="en-US" altLang="en-US" sz="1800" smtClean="0">
                <a:solidFill>
                  <a:srgbClr val="000000"/>
                </a:solidFill>
                <a:latin typeface="Monaco" charset="0"/>
              </a:rPr>
              <a:t> Second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800" smtClean="0">
                <a:solidFill>
                  <a:srgbClr val="000000"/>
                </a:solidFill>
                <a:latin typeface="Monaco" charset="0"/>
              </a:rPr>
              <a:t>{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800" smtClean="0">
                <a:solidFill>
                  <a:srgbClr val="760F50"/>
                </a:solidFill>
                <a:latin typeface="Monaco" charset="0"/>
              </a:rPr>
              <a:t>   public</a:t>
            </a:r>
            <a:r>
              <a:rPr lang="en-US" altLang="en-US" sz="1800" smtClean="0">
                <a:solidFill>
                  <a:srgbClr val="000000"/>
                </a:solidFill>
                <a:latin typeface="Monaco" charset="0"/>
              </a:rPr>
              <a:t> </a:t>
            </a:r>
            <a:r>
              <a:rPr lang="en-US" altLang="en-US" sz="1800" smtClean="0">
                <a:solidFill>
                  <a:srgbClr val="760F50"/>
                </a:solidFill>
                <a:latin typeface="Monaco" charset="0"/>
              </a:rPr>
              <a:t>static</a:t>
            </a:r>
            <a:r>
              <a:rPr lang="en-US" altLang="en-US" sz="1800" smtClean="0">
                <a:solidFill>
                  <a:srgbClr val="000000"/>
                </a:solidFill>
                <a:latin typeface="Monaco" charset="0"/>
              </a:rPr>
              <a:t> </a:t>
            </a:r>
            <a:r>
              <a:rPr lang="en-US" altLang="en-US" sz="1800" smtClean="0">
                <a:solidFill>
                  <a:srgbClr val="760F50"/>
                </a:solidFill>
                <a:latin typeface="Monaco" charset="0"/>
              </a:rPr>
              <a:t>void</a:t>
            </a:r>
            <a:r>
              <a:rPr lang="en-US" altLang="en-US" sz="1800" smtClean="0">
                <a:solidFill>
                  <a:srgbClr val="000000"/>
                </a:solidFill>
                <a:latin typeface="Monaco" charset="0"/>
              </a:rPr>
              <a:t> main(String args[]) {   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800" smtClean="0">
                <a:solidFill>
                  <a:srgbClr val="000000"/>
                </a:solidFill>
                <a:latin typeface="Monaco" charset="0"/>
              </a:rPr>
              <a:t>      Runnable runner = </a:t>
            </a:r>
            <a:r>
              <a:rPr lang="en-US" altLang="en-US" sz="1800" smtClean="0">
                <a:solidFill>
                  <a:srgbClr val="760F50"/>
                </a:solidFill>
                <a:latin typeface="Monaco" charset="0"/>
              </a:rPr>
              <a:t>new</a:t>
            </a:r>
            <a:r>
              <a:rPr lang="en-US" altLang="en-US" sz="1800" smtClean="0">
                <a:solidFill>
                  <a:srgbClr val="000000"/>
                </a:solidFill>
                <a:latin typeface="Monaco" charset="0"/>
              </a:rPr>
              <a:t> Worker2();         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800" smtClean="0">
                <a:solidFill>
                  <a:srgbClr val="000000"/>
                </a:solidFill>
                <a:latin typeface="Monaco" charset="0"/>
              </a:rPr>
              <a:t>      Thread thrd = </a:t>
            </a:r>
            <a:r>
              <a:rPr lang="en-US" altLang="en-US" sz="1800" smtClean="0">
                <a:solidFill>
                  <a:srgbClr val="760F50"/>
                </a:solidFill>
                <a:latin typeface="Monaco" charset="0"/>
              </a:rPr>
              <a:t>new</a:t>
            </a:r>
            <a:r>
              <a:rPr lang="en-US" altLang="en-US" sz="1800" smtClean="0">
                <a:solidFill>
                  <a:srgbClr val="000000"/>
                </a:solidFill>
                <a:latin typeface="Monaco" charset="0"/>
              </a:rPr>
              <a:t> Thread(runner);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800" smtClean="0">
                <a:solidFill>
                  <a:srgbClr val="000000"/>
                </a:solidFill>
                <a:latin typeface="Monaco" charset="0"/>
              </a:rPr>
              <a:t>      thrd.start();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1800" smtClean="0">
              <a:solidFill>
                <a:srgbClr val="000000"/>
              </a:solidFill>
              <a:latin typeface="Monaco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800" smtClean="0">
                <a:solidFill>
                  <a:srgbClr val="000000"/>
                </a:solidFill>
                <a:latin typeface="Monaco" charset="0"/>
              </a:rPr>
              <a:t>      System.out.println(</a:t>
            </a:r>
            <a:r>
              <a:rPr lang="en-US" altLang="en-US" sz="1800" smtClean="0">
                <a:solidFill>
                  <a:srgbClr val="891315"/>
                </a:solidFill>
                <a:latin typeface="Monaco" charset="0"/>
              </a:rPr>
              <a:t>"I Am The Main Thread"</a:t>
            </a:r>
            <a:r>
              <a:rPr lang="en-US" altLang="en-US" sz="1800" smtClean="0">
                <a:solidFill>
                  <a:srgbClr val="000000"/>
                </a:solidFill>
                <a:latin typeface="Monaco" charset="0"/>
              </a:rPr>
              <a:t>);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800" smtClean="0">
                <a:solidFill>
                  <a:srgbClr val="000000"/>
                </a:solidFill>
                <a:latin typeface="Monaco" charset="0"/>
              </a:rPr>
              <a:t>   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800" smtClean="0">
                <a:solidFill>
                  <a:srgbClr val="000000"/>
                </a:solidFill>
                <a:latin typeface="Monaco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75476-86E9-4B96-BA02-8AECCDD0C24B}" type="slidenum">
              <a:rPr lang="en-US"/>
              <a:pPr>
                <a:defRPr/>
              </a:pPr>
              <a:t>45</a:t>
            </a:fld>
            <a:endParaRPr lang="en-US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Joindre des Threads</a:t>
            </a:r>
          </a:p>
        </p:txBody>
      </p:sp>
      <p:sp>
        <p:nvSpPr>
          <p:cNvPr id="51204" name="Rectangle 3"/>
          <p:cNvSpPr>
            <a:spLocks noChangeArrowheads="1"/>
          </p:cNvSpPr>
          <p:nvPr/>
        </p:nvSpPr>
        <p:spPr bwMode="auto">
          <a:xfrm>
            <a:off x="838200" y="1143000"/>
            <a:ext cx="7089775" cy="531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760F50"/>
                </a:solidFill>
                <a:latin typeface="Monaco" charset="0"/>
              </a:rPr>
              <a:t>class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JoinableWorker </a:t>
            </a:r>
            <a:r>
              <a:rPr kumimoji="0" lang="en-US" altLang="en-US" sz="1800">
                <a:solidFill>
                  <a:srgbClr val="760F50"/>
                </a:solidFill>
                <a:latin typeface="Monaco" charset="0"/>
              </a:rPr>
              <a:t>implements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Runnable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{ 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760F50"/>
                </a:solidFill>
                <a:latin typeface="Monaco" charset="0"/>
              </a:rPr>
              <a:t>   public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</a:t>
            </a:r>
            <a:r>
              <a:rPr kumimoji="0" lang="en-US" altLang="en-US" sz="1800">
                <a:solidFill>
                  <a:srgbClr val="760F50"/>
                </a:solidFill>
                <a:latin typeface="Monaco" charset="0"/>
              </a:rPr>
              <a:t>void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run() {     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     System.out.println(</a:t>
            </a:r>
            <a:r>
              <a:rPr kumimoji="0" lang="en-US" altLang="en-US" sz="1800">
                <a:solidFill>
                  <a:srgbClr val="891315"/>
                </a:solidFill>
                <a:latin typeface="Monaco" charset="0"/>
              </a:rPr>
              <a:t>"Worker working"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); 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1800">
              <a:solidFill>
                <a:srgbClr val="000000"/>
              </a:solidFill>
              <a:latin typeface="Monaco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760F50"/>
                </a:solidFill>
                <a:latin typeface="Monaco" charset="0"/>
              </a:rPr>
              <a:t>public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</a:t>
            </a:r>
            <a:r>
              <a:rPr kumimoji="0" lang="en-US" altLang="en-US" sz="1800">
                <a:solidFill>
                  <a:srgbClr val="760F50"/>
                </a:solidFill>
                <a:latin typeface="Monaco" charset="0"/>
              </a:rPr>
              <a:t>class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JoinExample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760F50"/>
                </a:solidFill>
                <a:latin typeface="Monaco" charset="0"/>
              </a:rPr>
              <a:t>   public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</a:t>
            </a:r>
            <a:r>
              <a:rPr kumimoji="0" lang="en-US" altLang="en-US" sz="1800">
                <a:solidFill>
                  <a:srgbClr val="760F50"/>
                </a:solidFill>
                <a:latin typeface="Monaco" charset="0"/>
              </a:rPr>
              <a:t>static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</a:t>
            </a:r>
            <a:r>
              <a:rPr kumimoji="0" lang="en-US" altLang="en-US" sz="1800">
                <a:solidFill>
                  <a:srgbClr val="760F50"/>
                </a:solidFill>
                <a:latin typeface="Monaco" charset="0"/>
              </a:rPr>
              <a:t>void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main(String[] args) {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     Thread task = </a:t>
            </a:r>
            <a:r>
              <a:rPr kumimoji="0" lang="en-US" altLang="en-US" sz="1800">
                <a:solidFill>
                  <a:srgbClr val="760F50"/>
                </a:solidFill>
                <a:latin typeface="Monaco" charset="0"/>
              </a:rPr>
              <a:t>new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Thread(</a:t>
            </a:r>
            <a:r>
              <a:rPr kumimoji="0" lang="en-US" altLang="en-US" sz="1800">
                <a:solidFill>
                  <a:srgbClr val="760F50"/>
                </a:solidFill>
                <a:latin typeface="Monaco" charset="0"/>
              </a:rPr>
              <a:t>new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JoinableWorker());     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     task.start();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  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760F50"/>
                </a:solidFill>
                <a:latin typeface="Monaco" charset="0"/>
              </a:rPr>
              <a:t>      try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{ task.join(); }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760F50"/>
                </a:solidFill>
                <a:latin typeface="Monaco" charset="0"/>
              </a:rPr>
              <a:t>      catch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(InterruptedException ie) { }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         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     System.out.println(</a:t>
            </a:r>
            <a:r>
              <a:rPr kumimoji="0" lang="en-US" altLang="en-US" sz="1800">
                <a:solidFill>
                  <a:srgbClr val="891315"/>
                </a:solidFill>
                <a:latin typeface="Monaco" charset="0"/>
              </a:rPr>
              <a:t>"Worker done"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FDAD3B-9FAF-45F2-830A-E2B33B1FE229}" type="slidenum">
              <a:rPr lang="en-US"/>
              <a:pPr>
                <a:defRPr/>
              </a:pPr>
              <a:t>46</a:t>
            </a:fld>
            <a:endParaRPr lang="en-US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L’annulation de Thread</a:t>
            </a:r>
          </a:p>
        </p:txBody>
      </p:sp>
      <p:sp>
        <p:nvSpPr>
          <p:cNvPr id="52228" name="Rectangle 3"/>
          <p:cNvSpPr>
            <a:spLocks noChangeArrowheads="1"/>
          </p:cNvSpPr>
          <p:nvPr/>
        </p:nvSpPr>
        <p:spPr bwMode="auto">
          <a:xfrm>
            <a:off x="990600" y="2590800"/>
            <a:ext cx="79756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rgbClr val="000000"/>
                </a:solidFill>
                <a:latin typeface="Monaco" charset="0"/>
              </a:rPr>
              <a:t>Thread thrd = </a:t>
            </a:r>
            <a:r>
              <a:rPr kumimoji="0" lang="en-US" altLang="en-US" sz="2400">
                <a:solidFill>
                  <a:srgbClr val="760F50"/>
                </a:solidFill>
                <a:latin typeface="Monaco" charset="0"/>
              </a:rPr>
              <a:t>new</a:t>
            </a:r>
            <a:r>
              <a:rPr kumimoji="0" lang="en-US" altLang="en-US" sz="2400">
                <a:solidFill>
                  <a:srgbClr val="000000"/>
                </a:solidFill>
                <a:latin typeface="Monaco" charset="0"/>
              </a:rPr>
              <a:t> Thread (</a:t>
            </a:r>
            <a:r>
              <a:rPr kumimoji="0" lang="en-US" altLang="en-US" sz="2400">
                <a:solidFill>
                  <a:srgbClr val="760F50"/>
                </a:solidFill>
                <a:latin typeface="Monaco" charset="0"/>
              </a:rPr>
              <a:t>new</a:t>
            </a:r>
            <a:r>
              <a:rPr kumimoji="0" lang="en-US" altLang="en-US" sz="2400">
                <a:solidFill>
                  <a:srgbClr val="000000"/>
                </a:solidFill>
                <a:latin typeface="Monaco" charset="0"/>
              </a:rPr>
              <a:t> InterruptibleThread());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rgbClr val="000000"/>
                </a:solidFill>
                <a:latin typeface="Monaco" charset="0"/>
              </a:rPr>
              <a:t>Thrd.start();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400">
              <a:solidFill>
                <a:srgbClr val="000000"/>
              </a:solidFill>
              <a:latin typeface="Monaco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rgbClr val="000000"/>
                </a:solidFill>
                <a:latin typeface="Monaco" charset="0"/>
              </a:rPr>
              <a:t>. . 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400">
              <a:solidFill>
                <a:srgbClr val="000000"/>
              </a:solidFill>
              <a:latin typeface="Monaco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rgbClr val="236E25"/>
                </a:solidFill>
                <a:latin typeface="Monaco" charset="0"/>
              </a:rPr>
              <a:t>// now interrupt it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solidFill>
                  <a:srgbClr val="000000"/>
                </a:solidFill>
                <a:latin typeface="Monaco" charset="0"/>
              </a:rPr>
              <a:t>Thrd.interrupt();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10CFC0-8CF8-4F8B-A18E-DC4BE3982781}" type="slidenum">
              <a:rPr lang="en-US"/>
              <a:pPr>
                <a:defRPr/>
              </a:pPr>
              <a:t>47</a:t>
            </a:fld>
            <a:endParaRPr lang="en-US"/>
          </a:p>
        </p:txBody>
      </p:sp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Exemples d’Implémentation de fil chez les E/S</a:t>
            </a:r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mtClean="0"/>
          </a:p>
          <a:p>
            <a:r>
              <a:rPr lang="en-US" altLang="en-US" sz="3200" smtClean="0"/>
              <a:t>Windows XP</a:t>
            </a:r>
          </a:p>
          <a:p>
            <a:r>
              <a:rPr lang="en-US" altLang="en-US" sz="3200" smtClean="0"/>
              <a:t>Linux</a:t>
            </a:r>
          </a:p>
          <a:p>
            <a:r>
              <a:rPr lang="en-US" altLang="en-US" sz="3200" smtClean="0"/>
              <a:t>Java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6FFF2D-4C01-4170-80FB-F28590365FB2}" type="slidenum">
              <a:rPr lang="en-US"/>
              <a:pPr>
                <a:defRPr/>
              </a:pPr>
              <a:t>48</a:t>
            </a:fld>
            <a:endParaRPr lang="en-US"/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Threads du Windows XP</a:t>
            </a:r>
          </a:p>
        </p:txBody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8700" y="1219200"/>
            <a:ext cx="7886700" cy="4876800"/>
          </a:xfrm>
        </p:spPr>
        <p:txBody>
          <a:bodyPr/>
          <a:lstStyle/>
          <a:p>
            <a:r>
              <a:rPr lang="fr-CA" altLang="en-US" sz="2000" smtClean="0"/>
              <a:t>Modèle un à un</a:t>
            </a:r>
          </a:p>
          <a:p>
            <a:r>
              <a:rPr lang="fr-CA" altLang="en-US" sz="2000" smtClean="0"/>
              <a:t>Chaque fil contient</a:t>
            </a:r>
          </a:p>
          <a:p>
            <a:pPr lvl="1"/>
            <a:r>
              <a:rPr lang="fr-CA" altLang="en-US" sz="2000" smtClean="0"/>
              <a:t>Un identificateur de fil (id)</a:t>
            </a:r>
          </a:p>
          <a:p>
            <a:pPr lvl="1"/>
            <a:r>
              <a:rPr lang="fr-CA" altLang="en-US" sz="2000" smtClean="0"/>
              <a:t>Un ensemble de registres</a:t>
            </a:r>
          </a:p>
          <a:p>
            <a:pPr lvl="1"/>
            <a:r>
              <a:rPr lang="fr-CA" altLang="en-US" sz="2000" smtClean="0"/>
              <a:t>Différentes piles d’utilisateur et de noyau</a:t>
            </a:r>
          </a:p>
          <a:p>
            <a:pPr lvl="1"/>
            <a:r>
              <a:rPr lang="fr-CA" altLang="en-US" sz="2000" smtClean="0"/>
              <a:t>Mémoire privée de données</a:t>
            </a:r>
          </a:p>
          <a:p>
            <a:r>
              <a:rPr lang="fr-CA" altLang="en-US" sz="2200" smtClean="0"/>
              <a:t>L’ensemble de registres, les piles, et la mémoire privée forme le </a:t>
            </a:r>
            <a:r>
              <a:rPr lang="fr-CA" altLang="en-US" sz="2200" b="0" smtClean="0"/>
              <a:t>contexte</a:t>
            </a:r>
            <a:r>
              <a:rPr lang="fr-CA" altLang="en-US" sz="2200" b="0" i="1" smtClean="0"/>
              <a:t> </a:t>
            </a:r>
            <a:r>
              <a:rPr lang="fr-CA" altLang="en-US" sz="2200" smtClean="0"/>
              <a:t>du fil</a:t>
            </a:r>
          </a:p>
          <a:p>
            <a:r>
              <a:rPr lang="fr-CA" altLang="en-US" sz="2200" smtClean="0"/>
              <a:t>Les structures principales de données d’un fil comprend:</a:t>
            </a:r>
            <a:endParaRPr lang="en-US" altLang="en-US" sz="2200" smtClean="0"/>
          </a:p>
          <a:p>
            <a:pPr lvl="1"/>
            <a:r>
              <a:rPr lang="en-US" altLang="en-US" sz="2000" smtClean="0"/>
              <a:t>ETHREAD (executive thread block)</a:t>
            </a:r>
          </a:p>
          <a:p>
            <a:pPr lvl="1"/>
            <a:r>
              <a:rPr lang="en-US" altLang="en-US" sz="2000" smtClean="0"/>
              <a:t>KTHREAD (kernel thread block)</a:t>
            </a:r>
          </a:p>
          <a:p>
            <a:pPr lvl="1"/>
            <a:r>
              <a:rPr lang="en-US" altLang="en-US" sz="2000" smtClean="0"/>
              <a:t>TEB (thread environment block)</a:t>
            </a:r>
          </a:p>
          <a:p>
            <a:pPr>
              <a:buFont typeface="Wingdings" pitchFamily="2" charset="2"/>
              <a:buNone/>
            </a:pPr>
            <a:endParaRPr lang="en-US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1CC08E-71D7-4339-A9BB-283728F80F67}" type="slidenum">
              <a:rPr lang="en-US"/>
              <a:pPr>
                <a:defRPr/>
              </a:pPr>
              <a:t>49</a:t>
            </a:fld>
            <a:endParaRPr lang="en-US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Threads de Windows XP</a:t>
            </a:r>
          </a:p>
        </p:txBody>
      </p:sp>
      <p:pic>
        <p:nvPicPr>
          <p:cNvPr id="5837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67" t="798" r="12366" b="1064"/>
          <a:stretch>
            <a:fillRect/>
          </a:stretch>
        </p:blipFill>
        <p:spPr bwMode="auto">
          <a:xfrm>
            <a:off x="2438400" y="1676400"/>
            <a:ext cx="4818063" cy="4686300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FAC6B0-7DB7-4672-9DE1-49CB4ACC8A2F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7065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Caractéristiques des processus</a:t>
            </a:r>
          </a:p>
        </p:txBody>
      </p:sp>
      <p:sp>
        <p:nvSpPr>
          <p:cNvPr id="7172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mtClean="0"/>
              <a:t>Ces 2 caractéristiques sont perçues comme indépendantes par certains SE</a:t>
            </a:r>
          </a:p>
          <a:p>
            <a:endParaRPr lang="fr-CA" altLang="en-US" smtClean="0"/>
          </a:p>
          <a:p>
            <a:r>
              <a:rPr lang="fr-CA" altLang="en-US" smtClean="0"/>
              <a:t>L’</a:t>
            </a:r>
            <a:r>
              <a:rPr lang="fr-CA" altLang="en-US" smtClean="0">
                <a:solidFill>
                  <a:schemeClr val="hlink"/>
                </a:solidFill>
              </a:rPr>
              <a:t>unité d’exécution</a:t>
            </a:r>
            <a:r>
              <a:rPr lang="fr-CA" altLang="en-US" smtClean="0"/>
              <a:t> est habituellement désigné par </a:t>
            </a:r>
            <a:r>
              <a:rPr lang="fr-CA" altLang="en-US" smtClean="0">
                <a:solidFill>
                  <a:schemeClr val="hlink"/>
                </a:solidFill>
              </a:rPr>
              <a:t>fil d’exécution</a:t>
            </a:r>
            <a:endParaRPr lang="fr-CA" altLang="en-US" smtClean="0"/>
          </a:p>
          <a:p>
            <a:endParaRPr lang="fr-CA" altLang="en-US" smtClean="0"/>
          </a:p>
          <a:p>
            <a:r>
              <a:rPr lang="fr-CA" altLang="en-US" smtClean="0"/>
              <a:t>L’</a:t>
            </a:r>
            <a:r>
              <a:rPr lang="fr-CA" altLang="en-US" smtClean="0">
                <a:solidFill>
                  <a:schemeClr val="hlink"/>
                </a:solidFill>
              </a:rPr>
              <a:t>unité de possession de ressources</a:t>
            </a:r>
            <a:r>
              <a:rPr lang="fr-CA" altLang="en-US" smtClean="0"/>
              <a:t> est habituellement désigné par processus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36A2A5-1BA2-4422-8F87-A6E8A87C20F3}" type="slidenum">
              <a:rPr lang="en-US"/>
              <a:pPr>
                <a:defRPr/>
              </a:pPr>
              <a:t>50</a:t>
            </a:fld>
            <a:endParaRPr lang="en-US"/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 fils Java</a:t>
            </a:r>
          </a:p>
        </p:txBody>
      </p:sp>
      <p:pic>
        <p:nvPicPr>
          <p:cNvPr id="5939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1" t="25182" r="2225" b="26837"/>
          <a:stretch>
            <a:fillRect/>
          </a:stretch>
        </p:blipFill>
        <p:spPr bwMode="auto">
          <a:xfrm>
            <a:off x="831850" y="2247900"/>
            <a:ext cx="7677150" cy="2847975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9397" name="Rectangle 4"/>
          <p:cNvSpPr>
            <a:spLocks noChangeArrowheads="1"/>
          </p:cNvSpPr>
          <p:nvPr/>
        </p:nvSpPr>
        <p:spPr bwMode="auto">
          <a:xfrm>
            <a:off x="1527175" y="1325563"/>
            <a:ext cx="60817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en-US">
                <a:solidFill>
                  <a:schemeClr val="tx1"/>
                </a:solidFill>
                <a:latin typeface="Helvetica" pitchFamily="34" charset="0"/>
              </a:rPr>
              <a:t>Les fils Java sont gérés par le JVM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CC8269-21F6-4D86-9F32-AC922B3E9F70}" type="slidenum">
              <a:rPr lang="en-US"/>
              <a:pPr>
                <a:defRPr/>
              </a:pPr>
              <a:t>51</a:t>
            </a:fld>
            <a:endParaRPr lang="en-US"/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Le pb du producteur - consommateur</a:t>
            </a:r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z="2400" smtClean="0"/>
              <a:t>Un problème classique dans l ’étude des processus communicants</a:t>
            </a:r>
          </a:p>
          <a:p>
            <a:pPr lvl="1"/>
            <a:r>
              <a:rPr lang="fr-CA" altLang="en-US" sz="2200" smtClean="0"/>
              <a:t>un processus </a:t>
            </a:r>
            <a:r>
              <a:rPr lang="fr-CA" altLang="en-US" sz="2200" i="1" smtClean="0"/>
              <a:t>producteur</a:t>
            </a:r>
            <a:r>
              <a:rPr lang="fr-CA" altLang="en-US" sz="2200" smtClean="0"/>
              <a:t> produit des données (p.ex.des enregistrements d ’un fichier) pour un processus </a:t>
            </a:r>
            <a:r>
              <a:rPr lang="fr-CA" altLang="en-US" sz="2200" i="1" smtClean="0"/>
              <a:t>consommateur</a:t>
            </a:r>
            <a:endParaRPr lang="fr-CA" altLang="en-US" sz="2200" smtClean="0"/>
          </a:p>
          <a:p>
            <a:pPr lvl="1"/>
            <a:r>
              <a:rPr lang="fr-CA" altLang="en-US" sz="2200" smtClean="0"/>
              <a:t>un pgm d’impression produit des caractères -- consommés par une imprimante</a:t>
            </a:r>
          </a:p>
          <a:p>
            <a:pPr lvl="1"/>
            <a:r>
              <a:rPr lang="fr-CA" altLang="en-US" sz="2200" smtClean="0"/>
              <a:t>un assembleur produit des modules objet qui seront consommés par le chargeur</a:t>
            </a:r>
          </a:p>
          <a:p>
            <a:r>
              <a:rPr lang="fr-CA" altLang="en-US" sz="2400" smtClean="0"/>
              <a:t>Nécessite d’un </a:t>
            </a:r>
            <a:r>
              <a:rPr lang="fr-CA" altLang="en-US" sz="2400" smtClean="0">
                <a:solidFill>
                  <a:schemeClr val="hlink"/>
                </a:solidFill>
              </a:rPr>
              <a:t>tampon </a:t>
            </a:r>
            <a:r>
              <a:rPr lang="fr-CA" altLang="en-US" sz="2400" smtClean="0"/>
              <a:t>pour stocker les items produits (attendant d’être consommés)</a:t>
            </a:r>
          </a:p>
          <a:p>
            <a:pPr lvl="1"/>
            <a:endParaRPr lang="fr-CA" alt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DA4B4D-EAA4-47E7-8D31-C970CD00B739}" type="slidenum">
              <a:rPr lang="en-US"/>
              <a:pPr>
                <a:defRPr/>
              </a:pPr>
              <a:t>52</a:t>
            </a:fld>
            <a:endParaRPr lang="en-US"/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Tampons de communication</a:t>
            </a:r>
          </a:p>
        </p:txBody>
      </p:sp>
      <p:sp>
        <p:nvSpPr>
          <p:cNvPr id="61444" name="Oval 3"/>
          <p:cNvSpPr>
            <a:spLocks noChangeArrowheads="1"/>
          </p:cNvSpPr>
          <p:nvPr/>
        </p:nvSpPr>
        <p:spPr bwMode="auto">
          <a:xfrm>
            <a:off x="1828800" y="1371600"/>
            <a:ext cx="914400" cy="914400"/>
          </a:xfrm>
          <a:prstGeom prst="ellipse">
            <a:avLst/>
          </a:prstGeom>
          <a:solidFill>
            <a:schemeClr val="accent1"/>
          </a:solidFill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CA" alt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1445" name="Rectangle 4"/>
          <p:cNvSpPr>
            <a:spLocks noChangeArrowheads="1"/>
          </p:cNvSpPr>
          <p:nvPr/>
        </p:nvSpPr>
        <p:spPr bwMode="auto">
          <a:xfrm>
            <a:off x="1828800" y="2667000"/>
            <a:ext cx="914400" cy="457200"/>
          </a:xfrm>
          <a:prstGeom prst="rect">
            <a:avLst/>
          </a:prstGeom>
          <a:solidFill>
            <a:schemeClr val="accent1"/>
          </a:solidFill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CA" alt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1446" name="Oval 5"/>
          <p:cNvSpPr>
            <a:spLocks noChangeArrowheads="1"/>
          </p:cNvSpPr>
          <p:nvPr/>
        </p:nvSpPr>
        <p:spPr bwMode="auto">
          <a:xfrm>
            <a:off x="1828800" y="3505200"/>
            <a:ext cx="914400" cy="914400"/>
          </a:xfrm>
          <a:prstGeom prst="ellipse">
            <a:avLst/>
          </a:prstGeom>
          <a:solidFill>
            <a:schemeClr val="accent1"/>
          </a:solidFill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CA" alt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1447" name="Text Box 6"/>
          <p:cNvSpPr txBox="1">
            <a:spLocks noChangeArrowheads="1"/>
          </p:cNvSpPr>
          <p:nvPr/>
        </p:nvSpPr>
        <p:spPr bwMode="auto">
          <a:xfrm>
            <a:off x="1905000" y="16002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400" b="0">
                <a:solidFill>
                  <a:schemeClr val="tx1"/>
                </a:solidFill>
                <a:latin typeface="Times New Roman" pitchFamily="18" charset="0"/>
              </a:rPr>
              <a:t>Prod</a:t>
            </a:r>
          </a:p>
        </p:txBody>
      </p:sp>
      <p:sp>
        <p:nvSpPr>
          <p:cNvPr id="61448" name="Text Box 7"/>
          <p:cNvSpPr txBox="1">
            <a:spLocks noChangeArrowheads="1"/>
          </p:cNvSpPr>
          <p:nvPr/>
        </p:nvSpPr>
        <p:spPr bwMode="auto">
          <a:xfrm>
            <a:off x="1828800" y="37338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400" b="0">
                <a:solidFill>
                  <a:schemeClr val="tx1"/>
                </a:solidFill>
                <a:latin typeface="Times New Roman" pitchFamily="18" charset="0"/>
              </a:rPr>
              <a:t>Cons</a:t>
            </a:r>
          </a:p>
        </p:txBody>
      </p:sp>
      <p:sp>
        <p:nvSpPr>
          <p:cNvPr id="61449" name="Text Box 8"/>
          <p:cNvSpPr txBox="1">
            <a:spLocks noChangeArrowheads="1"/>
          </p:cNvSpPr>
          <p:nvPr/>
        </p:nvSpPr>
        <p:spPr bwMode="auto">
          <a:xfrm>
            <a:off x="1752600" y="274320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000" b="0">
                <a:solidFill>
                  <a:schemeClr val="tx1"/>
                </a:solidFill>
                <a:latin typeface="Times New Roman" pitchFamily="18" charset="0"/>
              </a:rPr>
              <a:t>1 donn</a:t>
            </a:r>
            <a:endParaRPr kumimoji="0" lang="fr-CA" altLang="en-US" sz="24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1450" name="Line 9"/>
          <p:cNvSpPr>
            <a:spLocks noChangeShapeType="1"/>
          </p:cNvSpPr>
          <p:nvPr/>
        </p:nvSpPr>
        <p:spPr bwMode="auto">
          <a:xfrm>
            <a:off x="2286000" y="2286000"/>
            <a:ext cx="1588" cy="3810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451" name="Line 10"/>
          <p:cNvSpPr>
            <a:spLocks noChangeShapeType="1"/>
          </p:cNvSpPr>
          <p:nvPr/>
        </p:nvSpPr>
        <p:spPr bwMode="auto">
          <a:xfrm>
            <a:off x="2286000" y="3124200"/>
            <a:ext cx="1588" cy="3810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452" name="Oval 11"/>
          <p:cNvSpPr>
            <a:spLocks noChangeArrowheads="1"/>
          </p:cNvSpPr>
          <p:nvPr/>
        </p:nvSpPr>
        <p:spPr bwMode="auto">
          <a:xfrm>
            <a:off x="5943600" y="1371600"/>
            <a:ext cx="914400" cy="914400"/>
          </a:xfrm>
          <a:prstGeom prst="ellipse">
            <a:avLst/>
          </a:prstGeom>
          <a:solidFill>
            <a:schemeClr val="accent1"/>
          </a:solidFill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CA" alt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1453" name="Rectangle 12"/>
          <p:cNvSpPr>
            <a:spLocks noChangeArrowheads="1"/>
          </p:cNvSpPr>
          <p:nvPr/>
        </p:nvSpPr>
        <p:spPr bwMode="auto">
          <a:xfrm>
            <a:off x="5943600" y="2667000"/>
            <a:ext cx="914400" cy="457200"/>
          </a:xfrm>
          <a:prstGeom prst="rect">
            <a:avLst/>
          </a:prstGeom>
          <a:solidFill>
            <a:schemeClr val="accent1"/>
          </a:solidFill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CA" alt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1454" name="Oval 13"/>
          <p:cNvSpPr>
            <a:spLocks noChangeArrowheads="1"/>
          </p:cNvSpPr>
          <p:nvPr/>
        </p:nvSpPr>
        <p:spPr bwMode="auto">
          <a:xfrm>
            <a:off x="5943600" y="3505200"/>
            <a:ext cx="914400" cy="914400"/>
          </a:xfrm>
          <a:prstGeom prst="ellipse">
            <a:avLst/>
          </a:prstGeom>
          <a:solidFill>
            <a:schemeClr val="accent1"/>
          </a:solidFill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CA" alt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1455" name="Text Box 14"/>
          <p:cNvSpPr txBox="1">
            <a:spLocks noChangeArrowheads="1"/>
          </p:cNvSpPr>
          <p:nvPr/>
        </p:nvSpPr>
        <p:spPr bwMode="auto">
          <a:xfrm>
            <a:off x="6019800" y="16002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400" b="0">
                <a:solidFill>
                  <a:schemeClr val="tx1"/>
                </a:solidFill>
                <a:latin typeface="Times New Roman" pitchFamily="18" charset="0"/>
              </a:rPr>
              <a:t>Prod</a:t>
            </a:r>
          </a:p>
        </p:txBody>
      </p:sp>
      <p:sp>
        <p:nvSpPr>
          <p:cNvPr id="61456" name="Text Box 15"/>
          <p:cNvSpPr txBox="1">
            <a:spLocks noChangeArrowheads="1"/>
          </p:cNvSpPr>
          <p:nvPr/>
        </p:nvSpPr>
        <p:spPr bwMode="auto">
          <a:xfrm>
            <a:off x="5943600" y="37338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400" b="0">
                <a:solidFill>
                  <a:schemeClr val="tx1"/>
                </a:solidFill>
                <a:latin typeface="Times New Roman" pitchFamily="18" charset="0"/>
              </a:rPr>
              <a:t>Cons</a:t>
            </a:r>
          </a:p>
        </p:txBody>
      </p:sp>
      <p:sp>
        <p:nvSpPr>
          <p:cNvPr id="61457" name="Text Box 16"/>
          <p:cNvSpPr txBox="1">
            <a:spLocks noChangeArrowheads="1"/>
          </p:cNvSpPr>
          <p:nvPr/>
        </p:nvSpPr>
        <p:spPr bwMode="auto">
          <a:xfrm>
            <a:off x="5867400" y="274320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000" b="0">
                <a:solidFill>
                  <a:schemeClr val="tx1"/>
                </a:solidFill>
                <a:latin typeface="Times New Roman" pitchFamily="18" charset="0"/>
              </a:rPr>
              <a:t>1 donn</a:t>
            </a:r>
            <a:endParaRPr kumimoji="0" lang="fr-CA" altLang="en-US" sz="24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1458" name="Line 17"/>
          <p:cNvSpPr>
            <a:spLocks noChangeShapeType="1"/>
          </p:cNvSpPr>
          <p:nvPr/>
        </p:nvSpPr>
        <p:spPr bwMode="auto">
          <a:xfrm>
            <a:off x="6400800" y="2286000"/>
            <a:ext cx="838200" cy="3810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459" name="Line 18"/>
          <p:cNvSpPr>
            <a:spLocks noChangeShapeType="1"/>
          </p:cNvSpPr>
          <p:nvPr/>
        </p:nvSpPr>
        <p:spPr bwMode="auto">
          <a:xfrm>
            <a:off x="5486400" y="3124200"/>
            <a:ext cx="915988" cy="3810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460" name="Rectangle 19"/>
          <p:cNvSpPr>
            <a:spLocks noChangeArrowheads="1"/>
          </p:cNvSpPr>
          <p:nvPr/>
        </p:nvSpPr>
        <p:spPr bwMode="auto">
          <a:xfrm>
            <a:off x="6858000" y="2667000"/>
            <a:ext cx="914400" cy="457200"/>
          </a:xfrm>
          <a:prstGeom prst="rect">
            <a:avLst/>
          </a:prstGeom>
          <a:solidFill>
            <a:schemeClr val="accent1"/>
          </a:solidFill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CA" alt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1461" name="Text Box 20"/>
          <p:cNvSpPr txBox="1">
            <a:spLocks noChangeArrowheads="1"/>
          </p:cNvSpPr>
          <p:nvPr/>
        </p:nvSpPr>
        <p:spPr bwMode="auto">
          <a:xfrm>
            <a:off x="6781800" y="274320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000" b="0">
                <a:solidFill>
                  <a:schemeClr val="tx1"/>
                </a:solidFill>
                <a:latin typeface="Times New Roman" pitchFamily="18" charset="0"/>
              </a:rPr>
              <a:t>1 donn</a:t>
            </a:r>
            <a:endParaRPr kumimoji="0" lang="fr-CA" altLang="en-US" sz="24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1462" name="Rectangle 21"/>
          <p:cNvSpPr>
            <a:spLocks noChangeArrowheads="1"/>
          </p:cNvSpPr>
          <p:nvPr/>
        </p:nvSpPr>
        <p:spPr bwMode="auto">
          <a:xfrm>
            <a:off x="5029200" y="2667000"/>
            <a:ext cx="914400" cy="457200"/>
          </a:xfrm>
          <a:prstGeom prst="rect">
            <a:avLst/>
          </a:prstGeom>
          <a:solidFill>
            <a:schemeClr val="accent1"/>
          </a:solidFill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CA" alt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1463" name="Text Box 22"/>
          <p:cNvSpPr txBox="1">
            <a:spLocks noChangeArrowheads="1"/>
          </p:cNvSpPr>
          <p:nvPr/>
        </p:nvSpPr>
        <p:spPr bwMode="auto">
          <a:xfrm>
            <a:off x="4953000" y="274320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000" b="0">
                <a:solidFill>
                  <a:schemeClr val="tx1"/>
                </a:solidFill>
                <a:latin typeface="Times New Roman" pitchFamily="18" charset="0"/>
              </a:rPr>
              <a:t>1 donn</a:t>
            </a:r>
            <a:endParaRPr kumimoji="0" lang="fr-CA" altLang="en-US" sz="24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1464" name="Text Box 23"/>
          <p:cNvSpPr txBox="1">
            <a:spLocks noChangeArrowheads="1"/>
          </p:cNvSpPr>
          <p:nvPr/>
        </p:nvSpPr>
        <p:spPr bwMode="auto">
          <a:xfrm>
            <a:off x="838200" y="4876800"/>
            <a:ext cx="8077200" cy="173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400" b="0">
                <a:solidFill>
                  <a:schemeClr val="bg2"/>
                </a:solidFill>
                <a:latin typeface="Arial Narrow" pitchFamily="34" charset="0"/>
              </a:rPr>
              <a:t>Si le tampon est de longueur 1, le producteur et consommateur doivent forcement aller à la même vitesse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400" b="0">
                <a:solidFill>
                  <a:schemeClr val="bg2"/>
                </a:solidFill>
                <a:latin typeface="Arial Narrow" pitchFamily="34" charset="0"/>
              </a:rPr>
              <a:t>Des tampons de longueur plus grandes permettent une certaine indépendance.  P.ex. à droite le consommateur a été plus lent</a:t>
            </a:r>
            <a:endParaRPr kumimoji="0" lang="fr-CA" altLang="en-US" sz="2400" b="0">
              <a:solidFill>
                <a:schemeClr val="tx1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0D4202-3A54-4E70-8904-9A3B0B079DFB}" type="slidenum">
              <a:rPr lang="en-US"/>
              <a:pPr>
                <a:defRPr/>
              </a:pPr>
              <a:t>53</a:t>
            </a:fld>
            <a:endParaRPr lang="en-US"/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Le tampon borné </a:t>
            </a:r>
            <a:r>
              <a:rPr lang="fr-CA" sz="3600" smtClean="0"/>
              <a:t>(bounded buffer)</a:t>
            </a:r>
            <a:br>
              <a:rPr lang="fr-CA" sz="3600" smtClean="0"/>
            </a:br>
            <a:r>
              <a:rPr lang="fr-CA" sz="2800" smtClean="0"/>
              <a:t>une structure de données fondamentale dans les SE</a:t>
            </a:r>
            <a:endParaRPr lang="fr-CA" smtClean="0"/>
          </a:p>
        </p:txBody>
      </p:sp>
      <p:sp>
        <p:nvSpPr>
          <p:cNvPr id="62468" name="Rectangle 3"/>
          <p:cNvSpPr>
            <a:spLocks noChangeArrowheads="1"/>
          </p:cNvSpPr>
          <p:nvPr/>
        </p:nvSpPr>
        <p:spPr bwMode="auto">
          <a:xfrm>
            <a:off x="1447800" y="1600200"/>
            <a:ext cx="533400" cy="457200"/>
          </a:xfrm>
          <a:prstGeom prst="rect">
            <a:avLst/>
          </a:prstGeom>
          <a:solidFill>
            <a:srgbClr val="3333FF"/>
          </a:solidFill>
          <a:ln w="12700" cap="sq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fr-CA" altLang="en-US" sz="2400" b="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62469" name="Text Box 4"/>
          <p:cNvSpPr txBox="1">
            <a:spLocks noChangeArrowheads="1"/>
          </p:cNvSpPr>
          <p:nvPr/>
        </p:nvSpPr>
        <p:spPr bwMode="auto">
          <a:xfrm>
            <a:off x="1447800" y="167640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600">
                <a:solidFill>
                  <a:schemeClr val="bg2"/>
                </a:solidFill>
                <a:latin typeface="Times New Roman" pitchFamily="18" charset="0"/>
              </a:rPr>
              <a:t>b</a:t>
            </a:r>
            <a:r>
              <a:rPr kumimoji="0" lang="en-US" altLang="en-US" sz="1600">
                <a:solidFill>
                  <a:schemeClr val="bg2"/>
                </a:solidFill>
                <a:latin typeface="Times New Roman" pitchFamily="18" charset="0"/>
              </a:rPr>
              <a:t>[0]</a:t>
            </a:r>
            <a:endParaRPr kumimoji="0" lang="fr-CA" altLang="en-US" sz="160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62470" name="Rectangle 5"/>
          <p:cNvSpPr>
            <a:spLocks noChangeArrowheads="1"/>
          </p:cNvSpPr>
          <p:nvPr/>
        </p:nvSpPr>
        <p:spPr bwMode="auto">
          <a:xfrm>
            <a:off x="1981200" y="1600200"/>
            <a:ext cx="533400" cy="457200"/>
          </a:xfrm>
          <a:prstGeom prst="rect">
            <a:avLst/>
          </a:prstGeom>
          <a:solidFill>
            <a:srgbClr val="3333FF"/>
          </a:solidFill>
          <a:ln w="12700" cap="sq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1600">
                <a:solidFill>
                  <a:schemeClr val="bg2"/>
                </a:solidFill>
                <a:latin typeface="Times New Roman" pitchFamily="18" charset="0"/>
              </a:rPr>
              <a:t>b</a:t>
            </a:r>
            <a:r>
              <a:rPr kumimoji="0" lang="en-US" altLang="en-US" sz="1600">
                <a:solidFill>
                  <a:schemeClr val="bg2"/>
                </a:solidFill>
                <a:latin typeface="Times New Roman" pitchFamily="18" charset="0"/>
              </a:rPr>
              <a:t>[1]</a:t>
            </a:r>
            <a:endParaRPr kumimoji="0" lang="fr-CA" altLang="en-US" sz="160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62471" name="Rectangle 6"/>
          <p:cNvSpPr>
            <a:spLocks noChangeArrowheads="1"/>
          </p:cNvSpPr>
          <p:nvPr/>
        </p:nvSpPr>
        <p:spPr bwMode="auto">
          <a:xfrm>
            <a:off x="914400" y="2057400"/>
            <a:ext cx="533400" cy="457200"/>
          </a:xfrm>
          <a:prstGeom prst="rect">
            <a:avLst/>
          </a:prstGeom>
          <a:solidFill>
            <a:srgbClr val="3333FF"/>
          </a:solidFill>
          <a:ln w="12700" cap="sq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1600">
                <a:solidFill>
                  <a:schemeClr val="bg2"/>
                </a:solidFill>
                <a:latin typeface="Times New Roman" pitchFamily="18" charset="0"/>
              </a:rPr>
              <a:t>b</a:t>
            </a:r>
            <a:r>
              <a:rPr kumimoji="0" lang="en-US" altLang="en-US" sz="1600">
                <a:solidFill>
                  <a:schemeClr val="bg2"/>
                </a:solidFill>
                <a:latin typeface="Times New Roman" pitchFamily="18" charset="0"/>
              </a:rPr>
              <a:t>[7]</a:t>
            </a:r>
            <a:endParaRPr kumimoji="0" lang="fr-CA" altLang="en-US" sz="160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62472" name="Rectangle 7"/>
          <p:cNvSpPr>
            <a:spLocks noChangeArrowheads="1"/>
          </p:cNvSpPr>
          <p:nvPr/>
        </p:nvSpPr>
        <p:spPr bwMode="auto">
          <a:xfrm>
            <a:off x="2514600" y="2057400"/>
            <a:ext cx="533400" cy="457200"/>
          </a:xfrm>
          <a:prstGeom prst="rect">
            <a:avLst/>
          </a:prstGeom>
          <a:noFill/>
          <a:ln w="12700" cap="sq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1600">
                <a:solidFill>
                  <a:schemeClr val="tx1"/>
                </a:solidFill>
                <a:latin typeface="Times New Roman" pitchFamily="18" charset="0"/>
              </a:rPr>
              <a:t>b</a:t>
            </a:r>
            <a:r>
              <a:rPr kumimoji="0" lang="en-US" altLang="en-US" sz="1600">
                <a:solidFill>
                  <a:schemeClr val="tx1"/>
                </a:solidFill>
                <a:latin typeface="Times New Roman" pitchFamily="18" charset="0"/>
              </a:rPr>
              <a:t>[2]</a:t>
            </a:r>
            <a:endParaRPr kumimoji="0" lang="fr-CA" altLang="en-US" sz="16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2473" name="Rectangle 8"/>
          <p:cNvSpPr>
            <a:spLocks noChangeArrowheads="1"/>
          </p:cNvSpPr>
          <p:nvPr/>
        </p:nvSpPr>
        <p:spPr bwMode="auto">
          <a:xfrm>
            <a:off x="914400" y="2514600"/>
            <a:ext cx="533400" cy="457200"/>
          </a:xfrm>
          <a:prstGeom prst="rect">
            <a:avLst/>
          </a:prstGeom>
          <a:solidFill>
            <a:srgbClr val="3333FF"/>
          </a:solidFill>
          <a:ln w="12700" cap="sq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1600">
                <a:solidFill>
                  <a:schemeClr val="bg2"/>
                </a:solidFill>
                <a:latin typeface="Times New Roman" pitchFamily="18" charset="0"/>
              </a:rPr>
              <a:t>b</a:t>
            </a:r>
            <a:r>
              <a:rPr kumimoji="0" lang="en-US" altLang="en-US" sz="1600">
                <a:solidFill>
                  <a:schemeClr val="bg2"/>
                </a:solidFill>
                <a:latin typeface="Times New Roman" pitchFamily="18" charset="0"/>
              </a:rPr>
              <a:t>[6]</a:t>
            </a:r>
            <a:endParaRPr kumimoji="0" lang="fr-CA" altLang="en-US" sz="160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62474" name="Rectangle 9"/>
          <p:cNvSpPr>
            <a:spLocks noChangeArrowheads="1"/>
          </p:cNvSpPr>
          <p:nvPr/>
        </p:nvSpPr>
        <p:spPr bwMode="auto">
          <a:xfrm>
            <a:off x="2514600" y="2514600"/>
            <a:ext cx="533400" cy="457200"/>
          </a:xfrm>
          <a:prstGeom prst="rect">
            <a:avLst/>
          </a:prstGeom>
          <a:noFill/>
          <a:ln w="12700" cap="sq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1600">
                <a:solidFill>
                  <a:schemeClr val="tx1"/>
                </a:solidFill>
                <a:latin typeface="Times New Roman" pitchFamily="18" charset="0"/>
              </a:rPr>
              <a:t>b</a:t>
            </a:r>
            <a:r>
              <a:rPr kumimoji="0" lang="en-US" altLang="en-US" sz="1600">
                <a:solidFill>
                  <a:schemeClr val="tx1"/>
                </a:solidFill>
                <a:latin typeface="Times New Roman" pitchFamily="18" charset="0"/>
              </a:rPr>
              <a:t>[3]</a:t>
            </a:r>
            <a:endParaRPr kumimoji="0" lang="fr-CA" altLang="en-US" sz="16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2475" name="Rectangle 10"/>
          <p:cNvSpPr>
            <a:spLocks noChangeArrowheads="1"/>
          </p:cNvSpPr>
          <p:nvPr/>
        </p:nvSpPr>
        <p:spPr bwMode="auto">
          <a:xfrm>
            <a:off x="1981200" y="2971800"/>
            <a:ext cx="533400" cy="457200"/>
          </a:xfrm>
          <a:prstGeom prst="rect">
            <a:avLst/>
          </a:prstGeom>
          <a:noFill/>
          <a:ln w="12700" cap="sq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1600">
                <a:solidFill>
                  <a:schemeClr val="tx1"/>
                </a:solidFill>
                <a:latin typeface="Times New Roman" pitchFamily="18" charset="0"/>
              </a:rPr>
              <a:t>b</a:t>
            </a:r>
            <a:r>
              <a:rPr kumimoji="0" lang="en-US" altLang="en-US" sz="1600">
                <a:solidFill>
                  <a:schemeClr val="tx1"/>
                </a:solidFill>
                <a:latin typeface="Times New Roman" pitchFamily="18" charset="0"/>
              </a:rPr>
              <a:t>[4]</a:t>
            </a:r>
            <a:endParaRPr kumimoji="0" lang="fr-CA" altLang="en-US" sz="16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2476" name="Rectangle 11"/>
          <p:cNvSpPr>
            <a:spLocks noChangeArrowheads="1"/>
          </p:cNvSpPr>
          <p:nvPr/>
        </p:nvSpPr>
        <p:spPr bwMode="auto">
          <a:xfrm>
            <a:off x="1447800" y="2971800"/>
            <a:ext cx="533400" cy="457200"/>
          </a:xfrm>
          <a:prstGeom prst="rect">
            <a:avLst/>
          </a:prstGeom>
          <a:noFill/>
          <a:ln w="12700" cap="sq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1600">
                <a:solidFill>
                  <a:schemeClr val="tx1"/>
                </a:solidFill>
                <a:latin typeface="Times New Roman" pitchFamily="18" charset="0"/>
              </a:rPr>
              <a:t>b</a:t>
            </a:r>
            <a:r>
              <a:rPr kumimoji="0" lang="en-US" altLang="en-US" sz="1600">
                <a:solidFill>
                  <a:schemeClr val="tx1"/>
                </a:solidFill>
                <a:latin typeface="Times New Roman" pitchFamily="18" charset="0"/>
              </a:rPr>
              <a:t>[5]</a:t>
            </a:r>
            <a:endParaRPr kumimoji="0" lang="fr-CA" altLang="en-US" sz="16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2477" name="Text Box 12"/>
          <p:cNvSpPr txBox="1">
            <a:spLocks noChangeArrowheads="1"/>
          </p:cNvSpPr>
          <p:nvPr/>
        </p:nvSpPr>
        <p:spPr bwMode="auto">
          <a:xfrm>
            <a:off x="3505200" y="2362200"/>
            <a:ext cx="83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3200">
                <a:solidFill>
                  <a:srgbClr val="800000"/>
                </a:solidFill>
                <a:latin typeface="Times New Roman" pitchFamily="18" charset="0"/>
              </a:rPr>
              <a:t>ou</a:t>
            </a:r>
            <a:endParaRPr kumimoji="0" lang="fr-CA" altLang="en-US" sz="3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2478" name="Line 13"/>
          <p:cNvSpPr>
            <a:spLocks noChangeShapeType="1"/>
          </p:cNvSpPr>
          <p:nvPr/>
        </p:nvSpPr>
        <p:spPr bwMode="auto">
          <a:xfrm flipV="1">
            <a:off x="838200" y="2971800"/>
            <a:ext cx="381000" cy="4572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2479" name="Text Box 14"/>
          <p:cNvSpPr txBox="1">
            <a:spLocks noChangeArrowheads="1"/>
          </p:cNvSpPr>
          <p:nvPr/>
        </p:nvSpPr>
        <p:spPr bwMode="auto">
          <a:xfrm>
            <a:off x="381000" y="3429000"/>
            <a:ext cx="1219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600">
                <a:solidFill>
                  <a:schemeClr val="bg2"/>
                </a:solidFill>
                <a:latin typeface="Times New Roman" pitchFamily="18" charset="0"/>
              </a:rPr>
              <a:t>out</a:t>
            </a:r>
            <a:r>
              <a:rPr kumimoji="0" lang="fr-CA" altLang="en-US" sz="1600" b="0">
                <a:solidFill>
                  <a:schemeClr val="bg2"/>
                </a:solidFill>
                <a:latin typeface="Times New Roman" pitchFamily="18" charset="0"/>
              </a:rPr>
              <a:t>: 1ère pos. pleine</a:t>
            </a:r>
            <a:endParaRPr kumimoji="0" lang="fr-CA" altLang="en-US" sz="24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2480" name="Line 15"/>
          <p:cNvSpPr>
            <a:spLocks noChangeShapeType="1"/>
          </p:cNvSpPr>
          <p:nvPr/>
        </p:nvSpPr>
        <p:spPr bwMode="auto">
          <a:xfrm flipH="1">
            <a:off x="2667000" y="1752600"/>
            <a:ext cx="457200" cy="3048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2481" name="Text Box 16"/>
          <p:cNvSpPr txBox="1">
            <a:spLocks noChangeArrowheads="1"/>
          </p:cNvSpPr>
          <p:nvPr/>
        </p:nvSpPr>
        <p:spPr bwMode="auto">
          <a:xfrm>
            <a:off x="3048000" y="1516063"/>
            <a:ext cx="1143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600">
                <a:solidFill>
                  <a:schemeClr val="bg2"/>
                </a:solidFill>
                <a:latin typeface="Times New Roman" pitchFamily="18" charset="0"/>
              </a:rPr>
              <a:t>in</a:t>
            </a:r>
            <a:r>
              <a:rPr kumimoji="0" lang="fr-CA" altLang="en-US" sz="1600" b="0">
                <a:solidFill>
                  <a:schemeClr val="bg2"/>
                </a:solidFill>
                <a:latin typeface="Times New Roman" pitchFamily="18" charset="0"/>
              </a:rPr>
              <a:t>: 1ère pos. libre</a:t>
            </a:r>
          </a:p>
        </p:txBody>
      </p:sp>
      <p:sp>
        <p:nvSpPr>
          <p:cNvPr id="62482" name="Rectangle 17"/>
          <p:cNvSpPr>
            <a:spLocks noChangeArrowheads="1"/>
          </p:cNvSpPr>
          <p:nvPr/>
        </p:nvSpPr>
        <p:spPr bwMode="auto">
          <a:xfrm>
            <a:off x="4567238" y="1752600"/>
            <a:ext cx="525462" cy="457200"/>
          </a:xfrm>
          <a:prstGeom prst="rect">
            <a:avLst/>
          </a:prstGeom>
          <a:solidFill>
            <a:srgbClr val="3333FF"/>
          </a:solidFill>
          <a:ln w="12700" cap="sq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fr-CA" altLang="en-US" sz="2400" b="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62483" name="Text Box 18"/>
          <p:cNvSpPr txBox="1">
            <a:spLocks noChangeArrowheads="1"/>
          </p:cNvSpPr>
          <p:nvPr/>
        </p:nvSpPr>
        <p:spPr bwMode="auto">
          <a:xfrm>
            <a:off x="4567238" y="1828800"/>
            <a:ext cx="6000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600">
                <a:solidFill>
                  <a:schemeClr val="bg2"/>
                </a:solidFill>
                <a:latin typeface="Times New Roman" pitchFamily="18" charset="0"/>
              </a:rPr>
              <a:t>b</a:t>
            </a:r>
            <a:r>
              <a:rPr kumimoji="0" lang="en-US" altLang="en-US" sz="1600">
                <a:solidFill>
                  <a:schemeClr val="bg2"/>
                </a:solidFill>
                <a:latin typeface="Times New Roman" pitchFamily="18" charset="0"/>
              </a:rPr>
              <a:t>[0]</a:t>
            </a:r>
            <a:endParaRPr kumimoji="0" lang="fr-CA" altLang="en-US" sz="16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2484" name="Rectangle 19"/>
          <p:cNvSpPr>
            <a:spLocks noChangeArrowheads="1"/>
          </p:cNvSpPr>
          <p:nvPr/>
        </p:nvSpPr>
        <p:spPr bwMode="auto">
          <a:xfrm>
            <a:off x="5092700" y="1752600"/>
            <a:ext cx="525463" cy="457200"/>
          </a:xfrm>
          <a:prstGeom prst="rect">
            <a:avLst/>
          </a:prstGeom>
          <a:solidFill>
            <a:srgbClr val="3333FF"/>
          </a:solidFill>
          <a:ln w="12700" cap="sq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1600">
                <a:solidFill>
                  <a:schemeClr val="bg2"/>
                </a:solidFill>
                <a:latin typeface="Times New Roman" pitchFamily="18" charset="0"/>
              </a:rPr>
              <a:t>b</a:t>
            </a:r>
            <a:r>
              <a:rPr kumimoji="0" lang="en-US" altLang="en-US" sz="1600">
                <a:solidFill>
                  <a:schemeClr val="bg2"/>
                </a:solidFill>
                <a:latin typeface="Times New Roman" pitchFamily="18" charset="0"/>
              </a:rPr>
              <a:t>[1]</a:t>
            </a:r>
            <a:endParaRPr kumimoji="0" lang="fr-CA" altLang="en-US" sz="16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2485" name="Rectangle 20"/>
          <p:cNvSpPr>
            <a:spLocks noChangeArrowheads="1"/>
          </p:cNvSpPr>
          <p:nvPr/>
        </p:nvSpPr>
        <p:spPr bwMode="auto">
          <a:xfrm>
            <a:off x="8243888" y="1752600"/>
            <a:ext cx="525462" cy="457200"/>
          </a:xfrm>
          <a:prstGeom prst="rect">
            <a:avLst/>
          </a:prstGeom>
          <a:solidFill>
            <a:srgbClr val="3333FF"/>
          </a:solidFill>
          <a:ln w="12700" cap="sq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1600">
                <a:solidFill>
                  <a:schemeClr val="bg2"/>
                </a:solidFill>
                <a:latin typeface="Times New Roman" pitchFamily="18" charset="0"/>
              </a:rPr>
              <a:t>b</a:t>
            </a:r>
            <a:r>
              <a:rPr kumimoji="0" lang="en-US" altLang="en-US" sz="1600">
                <a:solidFill>
                  <a:schemeClr val="bg2"/>
                </a:solidFill>
                <a:latin typeface="Times New Roman" pitchFamily="18" charset="0"/>
              </a:rPr>
              <a:t>[7]</a:t>
            </a:r>
            <a:endParaRPr kumimoji="0" lang="fr-CA" altLang="en-US" sz="16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2486" name="Rectangle 21"/>
          <p:cNvSpPr>
            <a:spLocks noChangeArrowheads="1"/>
          </p:cNvSpPr>
          <p:nvPr/>
        </p:nvSpPr>
        <p:spPr bwMode="auto">
          <a:xfrm>
            <a:off x="5618163" y="1752600"/>
            <a:ext cx="525462" cy="457200"/>
          </a:xfrm>
          <a:prstGeom prst="rect">
            <a:avLst/>
          </a:prstGeom>
          <a:noFill/>
          <a:ln w="12700" cap="sq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1600">
                <a:solidFill>
                  <a:schemeClr val="tx1"/>
                </a:solidFill>
                <a:latin typeface="Times New Roman" pitchFamily="18" charset="0"/>
              </a:rPr>
              <a:t>b</a:t>
            </a:r>
            <a:r>
              <a:rPr kumimoji="0" lang="en-US" altLang="en-US" sz="1600">
                <a:solidFill>
                  <a:schemeClr val="tx1"/>
                </a:solidFill>
                <a:latin typeface="Times New Roman" pitchFamily="18" charset="0"/>
              </a:rPr>
              <a:t>[2]</a:t>
            </a:r>
            <a:endParaRPr kumimoji="0" lang="fr-CA" altLang="en-US" sz="16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2487" name="Rectangle 22"/>
          <p:cNvSpPr>
            <a:spLocks noChangeArrowheads="1"/>
          </p:cNvSpPr>
          <p:nvPr/>
        </p:nvSpPr>
        <p:spPr bwMode="auto">
          <a:xfrm>
            <a:off x="7718425" y="1752600"/>
            <a:ext cx="525463" cy="457200"/>
          </a:xfrm>
          <a:prstGeom prst="rect">
            <a:avLst/>
          </a:prstGeom>
          <a:solidFill>
            <a:srgbClr val="3333FF"/>
          </a:solidFill>
          <a:ln w="12700" cap="sq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1600">
                <a:solidFill>
                  <a:schemeClr val="bg2"/>
                </a:solidFill>
                <a:latin typeface="Times New Roman" pitchFamily="18" charset="0"/>
              </a:rPr>
              <a:t>b</a:t>
            </a:r>
            <a:r>
              <a:rPr kumimoji="0" lang="en-US" altLang="en-US" sz="1600">
                <a:solidFill>
                  <a:schemeClr val="bg2"/>
                </a:solidFill>
                <a:latin typeface="Times New Roman" pitchFamily="18" charset="0"/>
              </a:rPr>
              <a:t>[6]</a:t>
            </a:r>
            <a:endParaRPr kumimoji="0" lang="fr-CA" altLang="en-US" sz="16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2488" name="Rectangle 23"/>
          <p:cNvSpPr>
            <a:spLocks noChangeArrowheads="1"/>
          </p:cNvSpPr>
          <p:nvPr/>
        </p:nvSpPr>
        <p:spPr bwMode="auto">
          <a:xfrm>
            <a:off x="6143625" y="1752600"/>
            <a:ext cx="523875" cy="457200"/>
          </a:xfrm>
          <a:prstGeom prst="rect">
            <a:avLst/>
          </a:prstGeom>
          <a:noFill/>
          <a:ln w="12700" cap="sq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1600">
                <a:solidFill>
                  <a:schemeClr val="tx1"/>
                </a:solidFill>
                <a:latin typeface="Times New Roman" pitchFamily="18" charset="0"/>
              </a:rPr>
              <a:t>b</a:t>
            </a:r>
            <a:r>
              <a:rPr kumimoji="0" lang="en-US" altLang="en-US" sz="1600">
                <a:solidFill>
                  <a:schemeClr val="tx1"/>
                </a:solidFill>
                <a:latin typeface="Times New Roman" pitchFamily="18" charset="0"/>
              </a:rPr>
              <a:t>[3]</a:t>
            </a:r>
            <a:endParaRPr kumimoji="0" lang="fr-CA" altLang="en-US" sz="16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2489" name="Rectangle 24"/>
          <p:cNvSpPr>
            <a:spLocks noChangeArrowheads="1"/>
          </p:cNvSpPr>
          <p:nvPr/>
        </p:nvSpPr>
        <p:spPr bwMode="auto">
          <a:xfrm>
            <a:off x="6667500" y="1752600"/>
            <a:ext cx="525463" cy="457200"/>
          </a:xfrm>
          <a:prstGeom prst="rect">
            <a:avLst/>
          </a:prstGeom>
          <a:noFill/>
          <a:ln w="12700" cap="sq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1600">
                <a:solidFill>
                  <a:schemeClr val="tx1"/>
                </a:solidFill>
                <a:latin typeface="Times New Roman" pitchFamily="18" charset="0"/>
              </a:rPr>
              <a:t>b</a:t>
            </a:r>
            <a:r>
              <a:rPr kumimoji="0" lang="en-US" altLang="en-US" sz="1600">
                <a:solidFill>
                  <a:schemeClr val="tx1"/>
                </a:solidFill>
                <a:latin typeface="Times New Roman" pitchFamily="18" charset="0"/>
              </a:rPr>
              <a:t>[4]</a:t>
            </a:r>
            <a:endParaRPr kumimoji="0" lang="fr-CA" altLang="en-US" sz="16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2490" name="Rectangle 25"/>
          <p:cNvSpPr>
            <a:spLocks noChangeArrowheads="1"/>
          </p:cNvSpPr>
          <p:nvPr/>
        </p:nvSpPr>
        <p:spPr bwMode="auto">
          <a:xfrm>
            <a:off x="7192963" y="1752600"/>
            <a:ext cx="525462" cy="457200"/>
          </a:xfrm>
          <a:prstGeom prst="rect">
            <a:avLst/>
          </a:prstGeom>
          <a:noFill/>
          <a:ln w="12700" cap="sq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1600">
                <a:solidFill>
                  <a:schemeClr val="tx1"/>
                </a:solidFill>
                <a:latin typeface="Times New Roman" pitchFamily="18" charset="0"/>
              </a:rPr>
              <a:t>b</a:t>
            </a:r>
            <a:r>
              <a:rPr kumimoji="0" lang="en-US" altLang="en-US" sz="1600">
                <a:solidFill>
                  <a:schemeClr val="tx1"/>
                </a:solidFill>
                <a:latin typeface="Times New Roman" pitchFamily="18" charset="0"/>
              </a:rPr>
              <a:t>[5]</a:t>
            </a:r>
            <a:endParaRPr kumimoji="0" lang="fr-CA" altLang="en-US" sz="16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2491" name="Line 26"/>
          <p:cNvSpPr>
            <a:spLocks noChangeShapeType="1"/>
          </p:cNvSpPr>
          <p:nvPr/>
        </p:nvSpPr>
        <p:spPr bwMode="auto">
          <a:xfrm>
            <a:off x="8769350" y="1981200"/>
            <a:ext cx="223838" cy="1588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2492" name="Line 27"/>
          <p:cNvSpPr>
            <a:spLocks noChangeShapeType="1"/>
          </p:cNvSpPr>
          <p:nvPr/>
        </p:nvSpPr>
        <p:spPr bwMode="auto">
          <a:xfrm flipH="1">
            <a:off x="9069388" y="1524000"/>
            <a:ext cx="1587" cy="4572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2493" name="Line 28"/>
          <p:cNvSpPr>
            <a:spLocks noChangeShapeType="1"/>
          </p:cNvSpPr>
          <p:nvPr/>
        </p:nvSpPr>
        <p:spPr bwMode="auto">
          <a:xfrm>
            <a:off x="4341813" y="1524000"/>
            <a:ext cx="4802187" cy="1588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2494" name="Line 29"/>
          <p:cNvSpPr>
            <a:spLocks noChangeShapeType="1"/>
          </p:cNvSpPr>
          <p:nvPr/>
        </p:nvSpPr>
        <p:spPr bwMode="auto">
          <a:xfrm>
            <a:off x="4267200" y="15240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2495" name="Line 30"/>
          <p:cNvSpPr>
            <a:spLocks noChangeShapeType="1"/>
          </p:cNvSpPr>
          <p:nvPr/>
        </p:nvSpPr>
        <p:spPr bwMode="auto">
          <a:xfrm>
            <a:off x="4267200" y="1981200"/>
            <a:ext cx="300038" cy="1588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2496" name="Line 31"/>
          <p:cNvSpPr>
            <a:spLocks noChangeShapeType="1"/>
          </p:cNvSpPr>
          <p:nvPr/>
        </p:nvSpPr>
        <p:spPr bwMode="auto">
          <a:xfrm flipV="1">
            <a:off x="7943850" y="2362200"/>
            <a:ext cx="1588" cy="4572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2497" name="Line 32"/>
          <p:cNvSpPr>
            <a:spLocks noChangeShapeType="1"/>
          </p:cNvSpPr>
          <p:nvPr/>
        </p:nvSpPr>
        <p:spPr bwMode="auto">
          <a:xfrm flipV="1">
            <a:off x="5842000" y="2362200"/>
            <a:ext cx="1588" cy="4572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2498" name="Text Box 33"/>
          <p:cNvSpPr txBox="1">
            <a:spLocks noChangeArrowheads="1"/>
          </p:cNvSpPr>
          <p:nvPr/>
        </p:nvSpPr>
        <p:spPr bwMode="auto">
          <a:xfrm>
            <a:off x="5241925" y="2819400"/>
            <a:ext cx="1125538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600">
                <a:solidFill>
                  <a:schemeClr val="bg2"/>
                </a:solidFill>
                <a:latin typeface="Times New Roman" pitchFamily="18" charset="0"/>
              </a:rPr>
              <a:t>in</a:t>
            </a:r>
            <a:r>
              <a:rPr kumimoji="0" lang="fr-CA" altLang="en-US" sz="1600" b="0">
                <a:solidFill>
                  <a:schemeClr val="bg2"/>
                </a:solidFill>
                <a:latin typeface="Times New Roman" pitchFamily="18" charset="0"/>
              </a:rPr>
              <a:t>: 1ère pos. libre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kumimoji="0" lang="fr-CA" altLang="en-US" sz="2400" b="0">
              <a:solidFill>
                <a:schemeClr val="tx1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kumimoji="0" lang="fr-CA" altLang="en-US" sz="24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2499" name="Text Box 34"/>
          <p:cNvSpPr txBox="1">
            <a:spLocks noChangeArrowheads="1"/>
          </p:cNvSpPr>
          <p:nvPr/>
        </p:nvSpPr>
        <p:spPr bwMode="auto">
          <a:xfrm>
            <a:off x="7493000" y="2819400"/>
            <a:ext cx="105092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600">
                <a:solidFill>
                  <a:schemeClr val="bg2"/>
                </a:solidFill>
                <a:latin typeface="Times New Roman" pitchFamily="18" charset="0"/>
              </a:rPr>
              <a:t>out</a:t>
            </a:r>
            <a:r>
              <a:rPr kumimoji="0" lang="fr-CA" altLang="en-US" sz="1600" b="0">
                <a:solidFill>
                  <a:schemeClr val="bg2"/>
                </a:solidFill>
                <a:latin typeface="Times New Roman" pitchFamily="18" charset="0"/>
              </a:rPr>
              <a:t>: 1ère pos. pleine</a:t>
            </a:r>
          </a:p>
        </p:txBody>
      </p:sp>
      <p:sp>
        <p:nvSpPr>
          <p:cNvPr id="62500" name="Text Box 35"/>
          <p:cNvSpPr txBox="1">
            <a:spLocks noChangeArrowheads="1"/>
          </p:cNvSpPr>
          <p:nvPr/>
        </p:nvSpPr>
        <p:spPr bwMode="auto">
          <a:xfrm>
            <a:off x="5448300" y="5803900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400" b="0">
                <a:solidFill>
                  <a:schemeClr val="tx1"/>
                </a:solidFill>
                <a:latin typeface="Times New Roman" pitchFamily="18" charset="0"/>
              </a:rPr>
              <a:t>bleu: plein, blanc: libre</a:t>
            </a:r>
          </a:p>
        </p:txBody>
      </p:sp>
      <p:sp>
        <p:nvSpPr>
          <p:cNvPr id="62501" name="Text Box 36"/>
          <p:cNvSpPr txBox="1">
            <a:spLocks noChangeArrowheads="1"/>
          </p:cNvSpPr>
          <p:nvPr/>
        </p:nvSpPr>
        <p:spPr bwMode="auto">
          <a:xfrm>
            <a:off x="457200" y="4495800"/>
            <a:ext cx="8153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400" b="0">
                <a:solidFill>
                  <a:schemeClr val="bg2"/>
                </a:solidFill>
                <a:latin typeface="Times New Roman" pitchFamily="18" charset="0"/>
              </a:rPr>
              <a:t>Le tampon borné se trouve dans la mémoire partagée entre consommateur et usager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F5E2E1-62EB-4C96-B99E-4ADCE8378717}" type="slidenum">
              <a:rPr lang="en-US"/>
              <a:pPr>
                <a:defRPr/>
              </a:pPr>
              <a:t>54</a:t>
            </a:fld>
            <a:endParaRPr lang="en-US"/>
          </a:p>
        </p:txBody>
      </p:sp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Le pb du producteur - consommateur</a:t>
            </a:r>
            <a:endParaRPr lang="en-US" smtClean="0"/>
          </a:p>
        </p:txBody>
      </p:sp>
      <p:sp>
        <p:nvSpPr>
          <p:cNvPr id="63492" name="Rectangle 3"/>
          <p:cNvSpPr>
            <a:spLocks noChangeArrowheads="1"/>
          </p:cNvSpPr>
          <p:nvPr/>
        </p:nvSpPr>
        <p:spPr bwMode="auto">
          <a:xfrm>
            <a:off x="685800" y="1371600"/>
            <a:ext cx="8054975" cy="503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760F50"/>
                </a:solidFill>
                <a:latin typeface="Monaco" charset="0"/>
              </a:rPr>
              <a:t>public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</a:t>
            </a:r>
            <a:r>
              <a:rPr kumimoji="0" lang="en-US" altLang="en-US" sz="1800">
                <a:solidFill>
                  <a:srgbClr val="760F50"/>
                </a:solidFill>
                <a:latin typeface="Monaco" charset="0"/>
              </a:rPr>
              <a:t>class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Factory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{  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760F50"/>
                </a:solidFill>
                <a:latin typeface="Monaco" charset="0"/>
              </a:rPr>
              <a:t>   public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Factory()   {   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236E25"/>
                </a:solidFill>
                <a:latin typeface="Monaco" charset="0"/>
              </a:rPr>
              <a:t>      // first create the message buffer     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  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     MessageQueue mailBox = </a:t>
            </a:r>
            <a:r>
              <a:rPr kumimoji="0" lang="en-US" altLang="en-US" sz="1800">
                <a:solidFill>
                  <a:srgbClr val="760F50"/>
                </a:solidFill>
                <a:latin typeface="Monaco" charset="0"/>
              </a:rPr>
              <a:t>new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MessageQueue();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     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236E25"/>
                </a:solidFill>
                <a:latin typeface="Monaco" charset="0"/>
              </a:rPr>
              <a:t>      // now create the producer and consumer threads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  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     Thread producerThread = </a:t>
            </a:r>
            <a:r>
              <a:rPr kumimoji="0" lang="en-US" altLang="en-US" sz="1800">
                <a:solidFill>
                  <a:srgbClr val="760F50"/>
                </a:solidFill>
                <a:latin typeface="Monaco" charset="0"/>
              </a:rPr>
              <a:t>new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Thread(</a:t>
            </a:r>
            <a:r>
              <a:rPr kumimoji="0" lang="en-US" altLang="en-US" sz="1800">
                <a:solidFill>
                  <a:srgbClr val="760F50"/>
                </a:solidFill>
                <a:latin typeface="Monaco" charset="0"/>
              </a:rPr>
              <a:t>new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Producer(mailBox));   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     Thread consumerThread = </a:t>
            </a:r>
            <a:r>
              <a:rPr kumimoji="0" lang="en-US" altLang="en-US" sz="1800">
                <a:solidFill>
                  <a:srgbClr val="760F50"/>
                </a:solidFill>
                <a:latin typeface="Monaco" charset="0"/>
              </a:rPr>
              <a:t>new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Thread(</a:t>
            </a:r>
            <a:r>
              <a:rPr kumimoji="0" lang="en-US" altLang="en-US" sz="1800">
                <a:solidFill>
                  <a:srgbClr val="760F50"/>
                </a:solidFill>
                <a:latin typeface="Monaco" charset="0"/>
              </a:rPr>
              <a:t>new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Consumer(mailBox));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       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     producerThread.start();   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     consumerThread.start();               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  }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1800">
              <a:solidFill>
                <a:srgbClr val="000000"/>
              </a:solidFill>
              <a:latin typeface="Monaco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760F50"/>
                </a:solidFill>
                <a:latin typeface="Monaco" charset="0"/>
              </a:rPr>
              <a:t>   public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</a:t>
            </a:r>
            <a:r>
              <a:rPr kumimoji="0" lang="en-US" altLang="en-US" sz="1800">
                <a:solidFill>
                  <a:srgbClr val="760F50"/>
                </a:solidFill>
                <a:latin typeface="Monaco" charset="0"/>
              </a:rPr>
              <a:t>static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</a:t>
            </a:r>
            <a:r>
              <a:rPr kumimoji="0" lang="en-US" altLang="en-US" sz="1800">
                <a:solidFill>
                  <a:srgbClr val="760F50"/>
                </a:solidFill>
                <a:latin typeface="Monaco" charset="0"/>
              </a:rPr>
              <a:t>void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main(String args[]) {    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     Factory server = </a:t>
            </a:r>
            <a:r>
              <a:rPr kumimoji="0" lang="en-US" altLang="en-US" sz="1800">
                <a:solidFill>
                  <a:srgbClr val="760F50"/>
                </a:solidFill>
                <a:latin typeface="Monaco" charset="0"/>
              </a:rPr>
              <a:t>new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Factory();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AF45D4-98C3-4520-AFC7-183D5B93A1C6}" type="slidenum">
              <a:rPr lang="en-US"/>
              <a:pPr>
                <a:defRPr/>
              </a:pPr>
              <a:t>55</a:t>
            </a:fld>
            <a:endParaRPr lang="en-US"/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7885113" cy="962025"/>
          </a:xfrm>
        </p:spPr>
        <p:txBody>
          <a:bodyPr/>
          <a:lstStyle/>
          <a:p>
            <a:pPr>
              <a:defRPr/>
            </a:pPr>
            <a:r>
              <a:rPr lang="en-US" smtClean="0"/>
              <a:t>Fil producteur</a:t>
            </a:r>
          </a:p>
        </p:txBody>
      </p:sp>
      <p:sp>
        <p:nvSpPr>
          <p:cNvPr id="64516" name="Rectangle 3"/>
          <p:cNvSpPr>
            <a:spLocks noChangeArrowheads="1"/>
          </p:cNvSpPr>
          <p:nvPr/>
        </p:nvSpPr>
        <p:spPr bwMode="auto">
          <a:xfrm>
            <a:off x="1524000" y="685800"/>
            <a:ext cx="7124700" cy="585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760F50"/>
                </a:solidFill>
                <a:latin typeface="Monaco" charset="0"/>
              </a:rPr>
              <a:t>class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Producer </a:t>
            </a:r>
            <a:r>
              <a:rPr kumimoji="0" lang="en-US" altLang="en-US" sz="1800">
                <a:solidFill>
                  <a:srgbClr val="760F50"/>
                </a:solidFill>
                <a:latin typeface="Monaco" charset="0"/>
              </a:rPr>
              <a:t>implements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Runnable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{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760F50"/>
                </a:solidFill>
                <a:latin typeface="Monaco" charset="0"/>
              </a:rPr>
              <a:t>   private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 MessageQueue mbox;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1800">
              <a:solidFill>
                <a:srgbClr val="000000"/>
              </a:solidFill>
              <a:latin typeface="Monaco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760F50"/>
                </a:solidFill>
                <a:latin typeface="Monaco" charset="0"/>
              </a:rPr>
              <a:t>   public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Producer(MessageQueue mbox) {   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     this.mbox = mbox;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  }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               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760F50"/>
                </a:solidFill>
                <a:latin typeface="Monaco" charset="0"/>
              </a:rPr>
              <a:t>   public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</a:t>
            </a:r>
            <a:r>
              <a:rPr kumimoji="0" lang="en-US" altLang="en-US" sz="1800">
                <a:solidFill>
                  <a:srgbClr val="760F50"/>
                </a:solidFill>
                <a:latin typeface="Monaco" charset="0"/>
              </a:rPr>
              <a:t>void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run() {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     Date message;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    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760F50"/>
                </a:solidFill>
                <a:latin typeface="Monaco" charset="0"/>
              </a:rPr>
              <a:t>      while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(</a:t>
            </a:r>
            <a:r>
              <a:rPr kumimoji="0" lang="en-US" altLang="en-US" sz="1800">
                <a:solidFill>
                  <a:srgbClr val="760F50"/>
                </a:solidFill>
                <a:latin typeface="Monaco" charset="0"/>
              </a:rPr>
              <a:t>true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) {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        SleepUtilities.nap();         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        message = </a:t>
            </a:r>
            <a:r>
              <a:rPr kumimoji="0" lang="en-US" altLang="en-US" sz="1800">
                <a:solidFill>
                  <a:srgbClr val="760F50"/>
                </a:solidFill>
                <a:latin typeface="Monaco" charset="0"/>
              </a:rPr>
              <a:t>new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Date();    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        System.out.println(</a:t>
            </a:r>
            <a:r>
              <a:rPr kumimoji="0" lang="en-US" altLang="en-US" sz="1800">
                <a:solidFill>
                  <a:srgbClr val="891315"/>
                </a:solidFill>
                <a:latin typeface="Monaco" charset="0"/>
              </a:rPr>
              <a:t>"Producer produced "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+ message);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   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236E25"/>
                </a:solidFill>
                <a:latin typeface="Monaco" charset="0"/>
              </a:rPr>
              <a:t>         // produce an item &amp; enter it into the buffer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     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        mbox.send(message);   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     }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EAAC22-A29E-4CDD-A86A-553A505B8106}" type="slidenum">
              <a:rPr lang="en-US"/>
              <a:pPr>
                <a:defRPr/>
              </a:pPr>
              <a:t>56</a:t>
            </a:fld>
            <a:endParaRPr lang="en-US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885113" cy="962025"/>
          </a:xfrm>
        </p:spPr>
        <p:txBody>
          <a:bodyPr/>
          <a:lstStyle/>
          <a:p>
            <a:pPr>
              <a:defRPr/>
            </a:pPr>
            <a:r>
              <a:rPr lang="fr-CA" smtClean="0"/>
              <a:t>Fil consommateur</a:t>
            </a:r>
          </a:p>
        </p:txBody>
      </p:sp>
      <p:sp>
        <p:nvSpPr>
          <p:cNvPr id="65540" name="Rectangle 3"/>
          <p:cNvSpPr>
            <a:spLocks noChangeArrowheads="1"/>
          </p:cNvSpPr>
          <p:nvPr/>
        </p:nvSpPr>
        <p:spPr bwMode="auto">
          <a:xfrm>
            <a:off x="1727200" y="723900"/>
            <a:ext cx="7416800" cy="613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760F50"/>
                </a:solidFill>
                <a:latin typeface="Monaco" charset="0"/>
              </a:rPr>
              <a:t>class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Consumer </a:t>
            </a:r>
            <a:r>
              <a:rPr kumimoji="0" lang="en-US" altLang="en-US" sz="1800">
                <a:solidFill>
                  <a:srgbClr val="760F50"/>
                </a:solidFill>
                <a:latin typeface="Monaco" charset="0"/>
              </a:rPr>
              <a:t>implements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Runnable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{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760F50"/>
                </a:solidFill>
                <a:latin typeface="Monaco" charset="0"/>
              </a:rPr>
              <a:t>   private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 MessageQueue mbox;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1800">
              <a:solidFill>
                <a:srgbClr val="000000"/>
              </a:solidFill>
              <a:latin typeface="Monaco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760F50"/>
                </a:solidFill>
                <a:latin typeface="Monaco" charset="0"/>
              </a:rPr>
              <a:t>   public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Consumer(MessageQueue mbox) {    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     this.mbox = mbox;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  }   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1800">
              <a:solidFill>
                <a:srgbClr val="000000"/>
              </a:solidFill>
              <a:latin typeface="Monaco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760F50"/>
                </a:solidFill>
                <a:latin typeface="Monaco" charset="0"/>
              </a:rPr>
              <a:t>   public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</a:t>
            </a:r>
            <a:r>
              <a:rPr kumimoji="0" lang="en-US" altLang="en-US" sz="1800">
                <a:solidFill>
                  <a:srgbClr val="760F50"/>
                </a:solidFill>
                <a:latin typeface="Monaco" charset="0"/>
              </a:rPr>
              <a:t>void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run() {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     Date message;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  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760F50"/>
                </a:solidFill>
                <a:latin typeface="Monaco" charset="0"/>
              </a:rPr>
              <a:t>      while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(</a:t>
            </a:r>
            <a:r>
              <a:rPr kumimoji="0" lang="en-US" altLang="en-US" sz="1800">
                <a:solidFill>
                  <a:srgbClr val="760F50"/>
                </a:solidFill>
                <a:latin typeface="Monaco" charset="0"/>
              </a:rPr>
              <a:t>true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        SleepUtilities.nap();      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236E25"/>
                </a:solidFill>
                <a:latin typeface="Monaco" charset="0"/>
              </a:rPr>
              <a:t>         // consume an item from the buffer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     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        System.out.println(</a:t>
            </a:r>
            <a:r>
              <a:rPr kumimoji="0" lang="en-US" altLang="en-US" sz="1800">
                <a:solidFill>
                  <a:srgbClr val="891315"/>
                </a:solidFill>
                <a:latin typeface="Monaco" charset="0"/>
              </a:rPr>
              <a:t>"Consumer wants to consume."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);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 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        message = (Date)mbox.receive();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760F50"/>
                </a:solidFill>
                <a:latin typeface="Monaco" charset="0"/>
              </a:rPr>
              <a:t>         if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(message != </a:t>
            </a:r>
            <a:r>
              <a:rPr kumimoji="0" lang="en-US" altLang="en-US" sz="1800">
                <a:solidFill>
                  <a:srgbClr val="760F50"/>
                </a:solidFill>
                <a:latin typeface="Monaco" charset="0"/>
              </a:rPr>
              <a:t>null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)      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           System.out.println(</a:t>
            </a:r>
            <a:r>
              <a:rPr kumimoji="0" lang="en-US" altLang="en-US" sz="1800">
                <a:solidFill>
                  <a:srgbClr val="891315"/>
                </a:solidFill>
                <a:latin typeface="Monaco" charset="0"/>
              </a:rPr>
              <a:t>"Consumer consumed "</a:t>
            </a: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+ message);   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     }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   }   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>
                <a:solidFill>
                  <a:srgbClr val="000000"/>
                </a:solidFill>
                <a:latin typeface="Monaco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3" descr="j01051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6650" y="4262438"/>
            <a:ext cx="1630363" cy="134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5" name="Picture 4" descr="j010514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5200" y="2057400"/>
            <a:ext cx="1376363" cy="163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6" name="Picture 6" descr="j010522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238" y="2447925"/>
            <a:ext cx="2266950" cy="181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7" name="Picture 7" descr="j010460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9663" y="1404938"/>
            <a:ext cx="1827212" cy="94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8" name="Picture 8" descr="j010461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538" y="1033463"/>
            <a:ext cx="1827212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9" name="Picture 9" descr="j010464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" y="838200"/>
            <a:ext cx="182245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0" name="Picture 10" descr="j0104796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0850" y="715963"/>
            <a:ext cx="1824038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1" name="Picture 11" descr="j0104818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0925" y="719138"/>
            <a:ext cx="1812925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2" name="Picture 12" descr="j0104838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2133600"/>
            <a:ext cx="1820863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3" name="Picture 13" descr="j0104858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8600" y="3695700"/>
            <a:ext cx="181133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4" name="Picture 14" descr="j0104898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3886200"/>
            <a:ext cx="18192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5" name="Picture 15" descr="j0104918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9675" y="2773363"/>
            <a:ext cx="18176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6" name="Picture 16" descr="thank you  left char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8513" y="4224338"/>
            <a:ext cx="1706562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7" name="Picture 18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9050" y="5688013"/>
            <a:ext cx="2209800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08" name="Rectangle 19"/>
          <p:cNvSpPr txBox="1">
            <a:spLocks noChangeArrowheads="1"/>
          </p:cNvSpPr>
          <p:nvPr/>
        </p:nvSpPr>
        <p:spPr bwMode="auto">
          <a:xfrm>
            <a:off x="1219200" y="207963"/>
            <a:ext cx="2849563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  <a:latin typeface="Lucida Sans" pitchFamily="34" charset="0"/>
              </a:rPr>
              <a:t>Thank You!</a:t>
            </a:r>
            <a:endParaRPr lang="en-CA" altLang="en-US" sz="1800">
              <a:latin typeface="Times New Roman" pitchFamily="18" charset="0"/>
            </a:endParaRPr>
          </a:p>
        </p:txBody>
      </p:sp>
      <p:pic>
        <p:nvPicPr>
          <p:cNvPr id="33809" name="Picture 20" descr="shukreeya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3175" y="4489450"/>
            <a:ext cx="838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10" name="WordArt 21"/>
          <p:cNvSpPr>
            <a:spLocks noChangeArrowheads="1" noChangeShapeType="1" noTextEdit="1"/>
          </p:cNvSpPr>
          <p:nvPr/>
        </p:nvSpPr>
        <p:spPr bwMode="auto">
          <a:xfrm>
            <a:off x="279400" y="3200400"/>
            <a:ext cx="130492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r"/>
            <a:r>
              <a:rPr lang="en-CA" sz="3600" kern="10">
                <a:ln w="9525">
                  <a:solidFill>
                    <a:srgbClr val="990000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Dankie</a:t>
            </a:r>
          </a:p>
        </p:txBody>
      </p:sp>
      <p:sp>
        <p:nvSpPr>
          <p:cNvPr id="33811" name="WordArt 22"/>
          <p:cNvSpPr>
            <a:spLocks noChangeArrowheads="1" noChangeShapeType="1" noTextEdit="1"/>
          </p:cNvSpPr>
          <p:nvPr/>
        </p:nvSpPr>
        <p:spPr bwMode="auto">
          <a:xfrm>
            <a:off x="323850" y="5300663"/>
            <a:ext cx="1962150" cy="7239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r"/>
            <a:r>
              <a:rPr lang="en-CA" sz="2400" kern="10"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Georgia"/>
              </a:rPr>
              <a:t>WAD MAHAD</a:t>
            </a:r>
          </a:p>
          <a:p>
            <a:pPr algn="r"/>
            <a:r>
              <a:rPr lang="en-CA" sz="2400" kern="10"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Georgia"/>
              </a:rPr>
              <a:t> SAN TAHAY</a:t>
            </a:r>
          </a:p>
        </p:txBody>
      </p:sp>
      <p:sp>
        <p:nvSpPr>
          <p:cNvPr id="33812" name="WordArt 23"/>
          <p:cNvSpPr>
            <a:spLocks noChangeArrowheads="1" noChangeShapeType="1" noTextEdit="1"/>
          </p:cNvSpPr>
          <p:nvPr/>
        </p:nvSpPr>
        <p:spPr bwMode="auto">
          <a:xfrm>
            <a:off x="5680075" y="5197475"/>
            <a:ext cx="2286000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r"/>
            <a:r>
              <a:rPr lang="en-CA" sz="24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GADDA GUEY</a:t>
            </a:r>
          </a:p>
        </p:txBody>
      </p:sp>
      <p:sp>
        <p:nvSpPr>
          <p:cNvPr id="33813" name="WordArt 24"/>
          <p:cNvSpPr>
            <a:spLocks noChangeArrowheads="1" noChangeShapeType="1" noTextEdit="1"/>
          </p:cNvSpPr>
          <p:nvPr/>
        </p:nvSpPr>
        <p:spPr bwMode="auto">
          <a:xfrm>
            <a:off x="4243388" y="290513"/>
            <a:ext cx="27051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r"/>
            <a:r>
              <a:rPr lang="el-GR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Ευχαριστώ</a:t>
            </a:r>
            <a:endParaRPr lang="en-CA" sz="3600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 Black"/>
            </a:endParaRPr>
          </a:p>
        </p:txBody>
      </p:sp>
      <p:sp>
        <p:nvSpPr>
          <p:cNvPr id="33814" name="WordArt 25"/>
          <p:cNvSpPr>
            <a:spLocks noChangeArrowheads="1" noChangeShapeType="1" noTextEdit="1"/>
          </p:cNvSpPr>
          <p:nvPr/>
        </p:nvSpPr>
        <p:spPr bwMode="auto">
          <a:xfrm>
            <a:off x="4983163" y="5703888"/>
            <a:ext cx="20574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r"/>
            <a:r>
              <a:rPr lang="en-CA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Urakoze</a:t>
            </a:r>
          </a:p>
        </p:txBody>
      </p:sp>
      <p:sp>
        <p:nvSpPr>
          <p:cNvPr id="33815" name="Rectangle 27"/>
          <p:cNvSpPr>
            <a:spLocks noChangeArrowheads="1"/>
          </p:cNvSpPr>
          <p:nvPr/>
        </p:nvSpPr>
        <p:spPr bwMode="auto">
          <a:xfrm>
            <a:off x="6515100" y="1624013"/>
            <a:ext cx="2057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r-SA" altLang="en-US" sz="5400">
                <a:latin typeface="Arial Black" pitchFamily="34" charset="0"/>
                <a:cs typeface="Times New Roman" pitchFamily="18" charset="0"/>
              </a:rPr>
              <a:t>متشکرم</a:t>
            </a:r>
            <a:endParaRPr lang="en-CA" altLang="en-US" sz="1800">
              <a:latin typeface="Arial" pitchFamily="34" charset="0"/>
            </a:endParaRPr>
          </a:p>
        </p:txBody>
      </p:sp>
      <p:sp>
        <p:nvSpPr>
          <p:cNvPr id="33816" name="WordArt 28"/>
          <p:cNvSpPr>
            <a:spLocks noChangeArrowheads="1" noChangeShapeType="1" noTextEdit="1"/>
          </p:cNvSpPr>
          <p:nvPr/>
        </p:nvSpPr>
        <p:spPr bwMode="auto">
          <a:xfrm>
            <a:off x="279400" y="1600200"/>
            <a:ext cx="1752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r"/>
            <a:r>
              <a:rPr lang="en-CA" sz="28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FFFF00">
                    <a:alpha val="29019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nmolLipi"/>
              </a:rPr>
              <a:t>DMnvwd</a:t>
            </a:r>
          </a:p>
        </p:txBody>
      </p:sp>
    </p:spTree>
    <p:extLst>
      <p:ext uri="{BB962C8B-B14F-4D97-AF65-F5344CB8AC3E}">
        <p14:creationId xmlns:p14="http://schemas.microsoft.com/office/powerpoint/2010/main" val="76277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698D87-F5AC-46E3-BE20-9ABAA9AFE443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Unité de possession de ressources</a:t>
            </a:r>
            <a:endParaRPr lang="en-CA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8700" y="1635125"/>
            <a:ext cx="4457700" cy="4613275"/>
          </a:xfrm>
        </p:spPr>
        <p:txBody>
          <a:bodyPr/>
          <a:lstStyle/>
          <a:p>
            <a:r>
              <a:rPr lang="fr-CA" altLang="en-US" sz="2400" smtClean="0"/>
              <a:t>Relier aux composantes suivantes de l’image d’un processus</a:t>
            </a:r>
          </a:p>
          <a:p>
            <a:pPr lvl="1"/>
            <a:r>
              <a:rPr lang="fr-CA" altLang="en-US" sz="2200" b="1" smtClean="0">
                <a:solidFill>
                  <a:srgbClr val="FF9933"/>
                </a:solidFill>
              </a:rPr>
              <a:t>La partie du BCP qui contient identification et structures aux ressources</a:t>
            </a:r>
          </a:p>
          <a:p>
            <a:pPr lvl="1"/>
            <a:r>
              <a:rPr lang="fr-CA" altLang="en-US" sz="2200" b="1" smtClean="0">
                <a:solidFill>
                  <a:srgbClr val="FF9933"/>
                </a:solidFill>
              </a:rPr>
              <a:t>Mémoire contenant le code d’exécution</a:t>
            </a:r>
          </a:p>
          <a:p>
            <a:pPr lvl="1"/>
            <a:r>
              <a:rPr lang="fr-CA" altLang="en-US" sz="2200" b="1" smtClean="0">
                <a:solidFill>
                  <a:srgbClr val="FF9933"/>
                </a:solidFill>
              </a:rPr>
              <a:t>Mémoire contenant les données globales</a:t>
            </a:r>
            <a:endParaRPr lang="en-CA" altLang="en-US" sz="2200" b="1" smtClean="0">
              <a:solidFill>
                <a:srgbClr val="FF9933"/>
              </a:solidFill>
            </a:endParaRPr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5562600" y="1524000"/>
            <a:ext cx="3276600" cy="5105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en-CA" alt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198" name="Rectangle 5"/>
          <p:cNvSpPr>
            <a:spLocks noChangeArrowheads="1"/>
          </p:cNvSpPr>
          <p:nvPr/>
        </p:nvSpPr>
        <p:spPr bwMode="auto">
          <a:xfrm>
            <a:off x="5867400" y="4572000"/>
            <a:ext cx="1295400" cy="1066800"/>
          </a:xfrm>
          <a:prstGeom prst="rect">
            <a:avLst/>
          </a:prstGeom>
          <a:solidFill>
            <a:srgbClr val="FF99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000">
                <a:solidFill>
                  <a:schemeClr val="bg2"/>
                </a:solidFill>
                <a:latin typeface="Times New Roman" pitchFamily="18" charset="0"/>
              </a:rPr>
              <a:t>Code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000">
                <a:solidFill>
                  <a:schemeClr val="bg2"/>
                </a:solidFill>
                <a:latin typeface="Times New Roman" pitchFamily="18" charset="0"/>
              </a:rPr>
              <a:t>d’exécution</a:t>
            </a:r>
            <a:endParaRPr kumimoji="0" lang="en-CA" altLang="en-US" sz="200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8199" name="Rectangle 6"/>
          <p:cNvSpPr>
            <a:spLocks noChangeArrowheads="1"/>
          </p:cNvSpPr>
          <p:nvPr/>
        </p:nvSpPr>
        <p:spPr bwMode="auto">
          <a:xfrm>
            <a:off x="5867400" y="5638800"/>
            <a:ext cx="1295400" cy="838200"/>
          </a:xfrm>
          <a:prstGeom prst="rect">
            <a:avLst/>
          </a:prstGeom>
          <a:solidFill>
            <a:srgbClr val="FFCC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000">
                <a:solidFill>
                  <a:schemeClr val="bg2"/>
                </a:solidFill>
                <a:latin typeface="Times New Roman" pitchFamily="18" charset="0"/>
              </a:rPr>
              <a:t>Données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000">
                <a:solidFill>
                  <a:schemeClr val="bg2"/>
                </a:solidFill>
                <a:latin typeface="Times New Roman" pitchFamily="18" charset="0"/>
              </a:rPr>
              <a:t>globales</a:t>
            </a:r>
            <a:endParaRPr kumimoji="0" lang="en-CA" altLang="en-US" sz="200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8200" name="Rectangle 11"/>
          <p:cNvSpPr>
            <a:spLocks noChangeArrowheads="1"/>
          </p:cNvSpPr>
          <p:nvPr/>
        </p:nvSpPr>
        <p:spPr bwMode="auto">
          <a:xfrm>
            <a:off x="5715000" y="1828800"/>
            <a:ext cx="1600200" cy="1143000"/>
          </a:xfrm>
          <a:prstGeom prst="rect">
            <a:avLst/>
          </a:prstGeom>
          <a:solidFill>
            <a:srgbClr val="FFCC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000">
                <a:solidFill>
                  <a:schemeClr val="bg2"/>
                </a:solidFill>
                <a:latin typeface="Times New Roman" pitchFamily="18" charset="0"/>
              </a:rPr>
              <a:t>Identification</a:t>
            </a:r>
            <a:br>
              <a:rPr kumimoji="0" lang="fr-CA" altLang="en-US" sz="2000">
                <a:solidFill>
                  <a:schemeClr val="bg2"/>
                </a:solidFill>
                <a:latin typeface="Times New Roman" pitchFamily="18" charset="0"/>
              </a:rPr>
            </a:br>
            <a:r>
              <a:rPr kumimoji="0" lang="fr-CA" altLang="en-US" sz="2000">
                <a:solidFill>
                  <a:schemeClr val="bg2"/>
                </a:solidFill>
                <a:latin typeface="Times New Roman" pitchFamily="18" charset="0"/>
              </a:rPr>
              <a:t>Structures de</a:t>
            </a:r>
            <a:br>
              <a:rPr kumimoji="0" lang="fr-CA" altLang="en-US" sz="2000">
                <a:solidFill>
                  <a:schemeClr val="bg2"/>
                </a:solidFill>
                <a:latin typeface="Times New Roman" pitchFamily="18" charset="0"/>
              </a:rPr>
            </a:br>
            <a:r>
              <a:rPr kumimoji="0" lang="fr-CA" altLang="en-US" sz="2000">
                <a:solidFill>
                  <a:schemeClr val="bg2"/>
                </a:solidFill>
                <a:latin typeface="Times New Roman" pitchFamily="18" charset="0"/>
              </a:rPr>
              <a:t>données</a:t>
            </a:r>
            <a:endParaRPr kumimoji="0" lang="en-CA" altLang="en-US" sz="200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8201" name="Rectangle 13"/>
          <p:cNvSpPr>
            <a:spLocks noChangeArrowheads="1"/>
          </p:cNvSpPr>
          <p:nvPr/>
        </p:nvSpPr>
        <p:spPr bwMode="auto">
          <a:xfrm>
            <a:off x="7696200" y="2362200"/>
            <a:ext cx="838200" cy="1905000"/>
          </a:xfrm>
          <a:prstGeom prst="rect">
            <a:avLst/>
          </a:prstGeom>
          <a:solidFill>
            <a:srgbClr val="99CC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000">
                <a:solidFill>
                  <a:schemeClr val="bg2"/>
                </a:solidFill>
                <a:latin typeface="Times New Roman" pitchFamily="18" charset="0"/>
              </a:rPr>
              <a:t>Pile</a:t>
            </a:r>
            <a:br>
              <a:rPr kumimoji="0" lang="fr-CA" altLang="en-US" sz="2000">
                <a:solidFill>
                  <a:schemeClr val="bg2"/>
                </a:solidFill>
                <a:latin typeface="Times New Roman" pitchFamily="18" charset="0"/>
              </a:rPr>
            </a:br>
            <a:r>
              <a:rPr kumimoji="0" lang="fr-CA" altLang="en-US" sz="2000">
                <a:solidFill>
                  <a:schemeClr val="bg2"/>
                </a:solidFill>
                <a:latin typeface="Times New Roman" pitchFamily="18" charset="0"/>
              </a:rPr>
              <a:t>usager</a:t>
            </a:r>
            <a:r>
              <a:rPr kumimoji="0" lang="fr-CA" altLang="en-US" sz="1200">
                <a:solidFill>
                  <a:schemeClr val="tx1"/>
                </a:solidFill>
                <a:latin typeface="Times New Roman" pitchFamily="18" charset="0"/>
              </a:rPr>
              <a:t> </a:t>
            </a:r>
            <a:endParaRPr kumimoji="0" lang="en-CA" alt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202" name="Rectangle 15"/>
          <p:cNvSpPr>
            <a:spLocks noChangeArrowheads="1"/>
          </p:cNvSpPr>
          <p:nvPr/>
        </p:nvSpPr>
        <p:spPr bwMode="auto">
          <a:xfrm>
            <a:off x="7696200" y="4267200"/>
            <a:ext cx="838200" cy="1524000"/>
          </a:xfrm>
          <a:prstGeom prst="rect">
            <a:avLst/>
          </a:prstGeom>
          <a:solidFill>
            <a:srgbClr val="339966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000">
                <a:solidFill>
                  <a:schemeClr val="bg2"/>
                </a:solidFill>
                <a:latin typeface="Times New Roman" pitchFamily="18" charset="0"/>
              </a:rPr>
              <a:t>Pile </a:t>
            </a:r>
            <a:br>
              <a:rPr kumimoji="0" lang="fr-CA" altLang="en-US" sz="2000">
                <a:solidFill>
                  <a:schemeClr val="bg2"/>
                </a:solidFill>
                <a:latin typeface="Times New Roman" pitchFamily="18" charset="0"/>
              </a:rPr>
            </a:br>
            <a:r>
              <a:rPr kumimoji="0" lang="fr-CA" altLang="en-US" sz="2000">
                <a:solidFill>
                  <a:schemeClr val="bg2"/>
                </a:solidFill>
                <a:latin typeface="Times New Roman" pitchFamily="18" charset="0"/>
              </a:rPr>
              <a:t>noyau</a:t>
            </a:r>
            <a:endParaRPr kumimoji="0" lang="en-CA" altLang="en-US" sz="200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8203" name="Rectangle 17"/>
          <p:cNvSpPr>
            <a:spLocks noChangeArrowheads="1"/>
          </p:cNvSpPr>
          <p:nvPr/>
        </p:nvSpPr>
        <p:spPr bwMode="auto">
          <a:xfrm>
            <a:off x="5715000" y="2971800"/>
            <a:ext cx="1600200" cy="914400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000">
                <a:solidFill>
                  <a:schemeClr val="bg2"/>
                </a:solidFill>
                <a:latin typeface="Times New Roman" pitchFamily="18" charset="0"/>
              </a:rPr>
              <a:t>État de </a:t>
            </a:r>
            <a:br>
              <a:rPr kumimoji="0" lang="fr-CA" altLang="en-US" sz="2000">
                <a:solidFill>
                  <a:schemeClr val="bg2"/>
                </a:solidFill>
                <a:latin typeface="Times New Roman" pitchFamily="18" charset="0"/>
              </a:rPr>
            </a:br>
            <a:r>
              <a:rPr kumimoji="0" lang="fr-CA" altLang="en-US" sz="2000">
                <a:solidFill>
                  <a:schemeClr val="bg2"/>
                </a:solidFill>
                <a:latin typeface="Times New Roman" pitchFamily="18" charset="0"/>
              </a:rPr>
              <a:t>processeur</a:t>
            </a:r>
            <a:br>
              <a:rPr kumimoji="0" lang="fr-CA" altLang="en-US" sz="2000">
                <a:solidFill>
                  <a:schemeClr val="bg2"/>
                </a:solidFill>
                <a:latin typeface="Times New Roman" pitchFamily="18" charset="0"/>
              </a:rPr>
            </a:br>
            <a:r>
              <a:rPr kumimoji="0" lang="fr-CA" altLang="en-US" sz="2000">
                <a:solidFill>
                  <a:schemeClr val="bg2"/>
                </a:solidFill>
                <a:latin typeface="Times New Roman" pitchFamily="18" charset="0"/>
              </a:rPr>
              <a:t>Ordonnan.</a:t>
            </a:r>
            <a:endParaRPr kumimoji="0" lang="en-CA" altLang="en-US" sz="200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8204" name="Text Box 19"/>
          <p:cNvSpPr txBox="1">
            <a:spLocks noChangeArrowheads="1"/>
          </p:cNvSpPr>
          <p:nvPr/>
        </p:nvSpPr>
        <p:spPr bwMode="auto">
          <a:xfrm>
            <a:off x="6172200" y="1524000"/>
            <a:ext cx="693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000">
                <a:latin typeface="Times New Roman" pitchFamily="18" charset="0"/>
              </a:rPr>
              <a:t>BCP</a:t>
            </a:r>
            <a:endParaRPr kumimoji="0" lang="en-CA" altLang="en-US" sz="2000">
              <a:latin typeface="Times New Roman" pitchFamily="18" charset="0"/>
            </a:endParaRPr>
          </a:p>
        </p:txBody>
      </p:sp>
      <p:sp>
        <p:nvSpPr>
          <p:cNvPr id="8205" name="Text Box 21"/>
          <p:cNvSpPr txBox="1">
            <a:spLocks noChangeArrowheads="1"/>
          </p:cNvSpPr>
          <p:nvPr/>
        </p:nvSpPr>
        <p:spPr bwMode="auto">
          <a:xfrm>
            <a:off x="5943600" y="3962400"/>
            <a:ext cx="11699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000">
                <a:latin typeface="Times New Roman" pitchFamily="18" charset="0"/>
              </a:rPr>
              <a:t>Mémoire</a:t>
            </a:r>
            <a:br>
              <a:rPr kumimoji="0" lang="fr-CA" altLang="en-US" sz="2000">
                <a:latin typeface="Times New Roman" pitchFamily="18" charset="0"/>
              </a:rPr>
            </a:br>
            <a:r>
              <a:rPr kumimoji="0" lang="fr-CA" altLang="en-US" sz="2000">
                <a:latin typeface="Times New Roman" pitchFamily="18" charset="0"/>
              </a:rPr>
              <a:t>usager</a:t>
            </a:r>
            <a:endParaRPr kumimoji="0" lang="en-CA" altLang="en-US" sz="2000">
              <a:latin typeface="Times New Roman" pitchFamily="18" charset="0"/>
            </a:endParaRPr>
          </a:p>
        </p:txBody>
      </p:sp>
      <p:sp>
        <p:nvSpPr>
          <p:cNvPr id="8206" name="Text Box 22"/>
          <p:cNvSpPr txBox="1">
            <a:spLocks noChangeArrowheads="1"/>
          </p:cNvSpPr>
          <p:nvPr/>
        </p:nvSpPr>
        <p:spPr bwMode="auto">
          <a:xfrm>
            <a:off x="7772400" y="1905000"/>
            <a:ext cx="690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000">
                <a:latin typeface="Times New Roman" pitchFamily="18" charset="0"/>
              </a:rPr>
              <a:t>Piles</a:t>
            </a:r>
            <a:endParaRPr kumimoji="0" lang="en-CA" altLang="en-US" sz="2000">
              <a:latin typeface="Times New Roman" pitchFamily="18" charset="0"/>
            </a:endParaRPr>
          </a:p>
        </p:txBody>
      </p:sp>
      <p:sp>
        <p:nvSpPr>
          <p:cNvPr id="8207" name="Text Box 23"/>
          <p:cNvSpPr txBox="1">
            <a:spLocks noChangeArrowheads="1"/>
          </p:cNvSpPr>
          <p:nvPr/>
        </p:nvSpPr>
        <p:spPr bwMode="auto">
          <a:xfrm>
            <a:off x="6248400" y="1066800"/>
            <a:ext cx="22844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000">
                <a:latin typeface="Times New Roman" pitchFamily="18" charset="0"/>
              </a:rPr>
              <a:t>Image de processus</a:t>
            </a:r>
            <a:endParaRPr kumimoji="0" lang="en-CA" altLang="en-US" sz="20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9DA417-855D-4E8E-9B4E-9EE768C9F89F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Unité d’exécution</a:t>
            </a:r>
            <a:endParaRPr lang="en-CA" smtClean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8700" y="1635125"/>
            <a:ext cx="4457700" cy="4613275"/>
          </a:xfrm>
        </p:spPr>
        <p:txBody>
          <a:bodyPr/>
          <a:lstStyle/>
          <a:p>
            <a:r>
              <a:rPr lang="fr-CA" altLang="en-US" smtClean="0"/>
              <a:t>Relier aux composantes suivantes de l’image d’un processus</a:t>
            </a:r>
          </a:p>
          <a:p>
            <a:pPr lvl="1"/>
            <a:r>
              <a:rPr lang="fr-CA" altLang="en-US" smtClean="0"/>
              <a:t>BCP</a:t>
            </a:r>
          </a:p>
          <a:p>
            <a:pPr lvl="2"/>
            <a:r>
              <a:rPr lang="fr-CA" altLang="en-US" smtClean="0"/>
              <a:t>État de processeur</a:t>
            </a:r>
          </a:p>
          <a:p>
            <a:pPr lvl="2"/>
            <a:r>
              <a:rPr lang="fr-CA" altLang="en-US" smtClean="0"/>
              <a:t>Structure d’ordonnancement</a:t>
            </a:r>
          </a:p>
          <a:p>
            <a:pPr lvl="1"/>
            <a:r>
              <a:rPr lang="fr-CA" altLang="en-US" smtClean="0"/>
              <a:t>Piles</a:t>
            </a:r>
            <a:endParaRPr lang="en-CA" altLang="en-US" smtClean="0"/>
          </a:p>
        </p:txBody>
      </p:sp>
      <p:sp>
        <p:nvSpPr>
          <p:cNvPr id="9221" name="Rectangle 4"/>
          <p:cNvSpPr>
            <a:spLocks noChangeArrowheads="1"/>
          </p:cNvSpPr>
          <p:nvPr/>
        </p:nvSpPr>
        <p:spPr bwMode="auto">
          <a:xfrm>
            <a:off x="5562600" y="1524000"/>
            <a:ext cx="3276600" cy="5105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en-CA" alt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222" name="Rectangle 5"/>
          <p:cNvSpPr>
            <a:spLocks noChangeArrowheads="1"/>
          </p:cNvSpPr>
          <p:nvPr/>
        </p:nvSpPr>
        <p:spPr bwMode="auto">
          <a:xfrm>
            <a:off x="5867400" y="4572000"/>
            <a:ext cx="1295400" cy="1066800"/>
          </a:xfrm>
          <a:prstGeom prst="rect">
            <a:avLst/>
          </a:prstGeom>
          <a:solidFill>
            <a:srgbClr val="FF99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000">
                <a:solidFill>
                  <a:schemeClr val="bg2"/>
                </a:solidFill>
                <a:latin typeface="Times New Roman" pitchFamily="18" charset="0"/>
              </a:rPr>
              <a:t>Code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000">
                <a:solidFill>
                  <a:schemeClr val="bg2"/>
                </a:solidFill>
                <a:latin typeface="Times New Roman" pitchFamily="18" charset="0"/>
              </a:rPr>
              <a:t>d’exécution</a:t>
            </a:r>
            <a:endParaRPr kumimoji="0" lang="en-CA" altLang="en-US" sz="200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9223" name="Rectangle 6"/>
          <p:cNvSpPr>
            <a:spLocks noChangeArrowheads="1"/>
          </p:cNvSpPr>
          <p:nvPr/>
        </p:nvSpPr>
        <p:spPr bwMode="auto">
          <a:xfrm>
            <a:off x="5867400" y="5638800"/>
            <a:ext cx="1295400" cy="838200"/>
          </a:xfrm>
          <a:prstGeom prst="rect">
            <a:avLst/>
          </a:prstGeom>
          <a:solidFill>
            <a:srgbClr val="FFCC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000">
                <a:solidFill>
                  <a:schemeClr val="bg2"/>
                </a:solidFill>
                <a:latin typeface="Times New Roman" pitchFamily="18" charset="0"/>
              </a:rPr>
              <a:t>Données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000">
                <a:solidFill>
                  <a:schemeClr val="bg2"/>
                </a:solidFill>
                <a:latin typeface="Times New Roman" pitchFamily="18" charset="0"/>
              </a:rPr>
              <a:t>globales</a:t>
            </a:r>
            <a:endParaRPr kumimoji="0" lang="en-CA" altLang="en-US" sz="200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9224" name="Rectangle 7"/>
          <p:cNvSpPr>
            <a:spLocks noChangeArrowheads="1"/>
          </p:cNvSpPr>
          <p:nvPr/>
        </p:nvSpPr>
        <p:spPr bwMode="auto">
          <a:xfrm>
            <a:off x="5715000" y="1828800"/>
            <a:ext cx="1600200" cy="1143000"/>
          </a:xfrm>
          <a:prstGeom prst="rect">
            <a:avLst/>
          </a:prstGeom>
          <a:solidFill>
            <a:srgbClr val="FFCC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000">
                <a:solidFill>
                  <a:schemeClr val="bg2"/>
                </a:solidFill>
                <a:latin typeface="Times New Roman" pitchFamily="18" charset="0"/>
              </a:rPr>
              <a:t>Identification</a:t>
            </a:r>
            <a:br>
              <a:rPr kumimoji="0" lang="fr-CA" altLang="en-US" sz="2000">
                <a:solidFill>
                  <a:schemeClr val="bg2"/>
                </a:solidFill>
                <a:latin typeface="Times New Roman" pitchFamily="18" charset="0"/>
              </a:rPr>
            </a:br>
            <a:r>
              <a:rPr kumimoji="0" lang="fr-CA" altLang="en-US" sz="2000">
                <a:solidFill>
                  <a:schemeClr val="bg2"/>
                </a:solidFill>
                <a:latin typeface="Times New Roman" pitchFamily="18" charset="0"/>
              </a:rPr>
              <a:t>Structures de</a:t>
            </a:r>
            <a:br>
              <a:rPr kumimoji="0" lang="fr-CA" altLang="en-US" sz="2000">
                <a:solidFill>
                  <a:schemeClr val="bg2"/>
                </a:solidFill>
                <a:latin typeface="Times New Roman" pitchFamily="18" charset="0"/>
              </a:rPr>
            </a:br>
            <a:r>
              <a:rPr kumimoji="0" lang="fr-CA" altLang="en-US" sz="2000">
                <a:solidFill>
                  <a:schemeClr val="bg2"/>
                </a:solidFill>
                <a:latin typeface="Times New Roman" pitchFamily="18" charset="0"/>
              </a:rPr>
              <a:t>données</a:t>
            </a:r>
            <a:endParaRPr kumimoji="0" lang="en-CA" altLang="en-US" sz="200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9225" name="Rectangle 8"/>
          <p:cNvSpPr>
            <a:spLocks noChangeArrowheads="1"/>
          </p:cNvSpPr>
          <p:nvPr/>
        </p:nvSpPr>
        <p:spPr bwMode="auto">
          <a:xfrm>
            <a:off x="7696200" y="2362200"/>
            <a:ext cx="838200" cy="1905000"/>
          </a:xfrm>
          <a:prstGeom prst="rect">
            <a:avLst/>
          </a:prstGeom>
          <a:solidFill>
            <a:srgbClr val="99CC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000">
                <a:solidFill>
                  <a:schemeClr val="bg2"/>
                </a:solidFill>
                <a:latin typeface="Times New Roman" pitchFamily="18" charset="0"/>
              </a:rPr>
              <a:t>Pile</a:t>
            </a:r>
            <a:br>
              <a:rPr kumimoji="0" lang="fr-CA" altLang="en-US" sz="2000">
                <a:solidFill>
                  <a:schemeClr val="bg2"/>
                </a:solidFill>
                <a:latin typeface="Times New Roman" pitchFamily="18" charset="0"/>
              </a:rPr>
            </a:br>
            <a:r>
              <a:rPr kumimoji="0" lang="fr-CA" altLang="en-US" sz="2000">
                <a:solidFill>
                  <a:schemeClr val="bg2"/>
                </a:solidFill>
                <a:latin typeface="Times New Roman" pitchFamily="18" charset="0"/>
              </a:rPr>
              <a:t>usager</a:t>
            </a:r>
            <a:r>
              <a:rPr kumimoji="0" lang="fr-CA" altLang="en-US" sz="1200">
                <a:solidFill>
                  <a:schemeClr val="tx1"/>
                </a:solidFill>
                <a:latin typeface="Times New Roman" pitchFamily="18" charset="0"/>
              </a:rPr>
              <a:t> </a:t>
            </a:r>
            <a:endParaRPr kumimoji="0" lang="en-CA" alt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226" name="Rectangle 9"/>
          <p:cNvSpPr>
            <a:spLocks noChangeArrowheads="1"/>
          </p:cNvSpPr>
          <p:nvPr/>
        </p:nvSpPr>
        <p:spPr bwMode="auto">
          <a:xfrm>
            <a:off x="7696200" y="4267200"/>
            <a:ext cx="838200" cy="1524000"/>
          </a:xfrm>
          <a:prstGeom prst="rect">
            <a:avLst/>
          </a:prstGeom>
          <a:solidFill>
            <a:srgbClr val="339966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000">
                <a:solidFill>
                  <a:schemeClr val="bg2"/>
                </a:solidFill>
                <a:latin typeface="Times New Roman" pitchFamily="18" charset="0"/>
              </a:rPr>
              <a:t>Pile </a:t>
            </a:r>
            <a:br>
              <a:rPr kumimoji="0" lang="fr-CA" altLang="en-US" sz="2000">
                <a:solidFill>
                  <a:schemeClr val="bg2"/>
                </a:solidFill>
                <a:latin typeface="Times New Roman" pitchFamily="18" charset="0"/>
              </a:rPr>
            </a:br>
            <a:r>
              <a:rPr kumimoji="0" lang="fr-CA" altLang="en-US" sz="2000">
                <a:solidFill>
                  <a:schemeClr val="bg2"/>
                </a:solidFill>
                <a:latin typeface="Times New Roman" pitchFamily="18" charset="0"/>
              </a:rPr>
              <a:t>noyau</a:t>
            </a:r>
            <a:endParaRPr kumimoji="0" lang="en-CA" altLang="en-US" sz="200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9227" name="Rectangle 10"/>
          <p:cNvSpPr>
            <a:spLocks noChangeArrowheads="1"/>
          </p:cNvSpPr>
          <p:nvPr/>
        </p:nvSpPr>
        <p:spPr bwMode="auto">
          <a:xfrm>
            <a:off x="5715000" y="2971800"/>
            <a:ext cx="1600200" cy="914400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000">
                <a:solidFill>
                  <a:schemeClr val="bg2"/>
                </a:solidFill>
                <a:latin typeface="Times New Roman" pitchFamily="18" charset="0"/>
              </a:rPr>
              <a:t>État de </a:t>
            </a:r>
            <a:br>
              <a:rPr kumimoji="0" lang="fr-CA" altLang="en-US" sz="2000">
                <a:solidFill>
                  <a:schemeClr val="bg2"/>
                </a:solidFill>
                <a:latin typeface="Times New Roman" pitchFamily="18" charset="0"/>
              </a:rPr>
            </a:br>
            <a:r>
              <a:rPr kumimoji="0" lang="fr-CA" altLang="en-US" sz="2000">
                <a:solidFill>
                  <a:schemeClr val="bg2"/>
                </a:solidFill>
                <a:latin typeface="Times New Roman" pitchFamily="18" charset="0"/>
              </a:rPr>
              <a:t>processeur</a:t>
            </a:r>
            <a:br>
              <a:rPr kumimoji="0" lang="fr-CA" altLang="en-US" sz="2000">
                <a:solidFill>
                  <a:schemeClr val="bg2"/>
                </a:solidFill>
                <a:latin typeface="Times New Roman" pitchFamily="18" charset="0"/>
              </a:rPr>
            </a:br>
            <a:r>
              <a:rPr kumimoji="0" lang="fr-CA" altLang="en-US" sz="2000">
                <a:solidFill>
                  <a:schemeClr val="bg2"/>
                </a:solidFill>
                <a:latin typeface="Times New Roman" pitchFamily="18" charset="0"/>
              </a:rPr>
              <a:t>Ordonnan.</a:t>
            </a:r>
            <a:endParaRPr kumimoji="0" lang="en-CA" altLang="en-US" sz="200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9228" name="Text Box 11"/>
          <p:cNvSpPr txBox="1">
            <a:spLocks noChangeArrowheads="1"/>
          </p:cNvSpPr>
          <p:nvPr/>
        </p:nvSpPr>
        <p:spPr bwMode="auto">
          <a:xfrm>
            <a:off x="6172200" y="1524000"/>
            <a:ext cx="693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000">
                <a:latin typeface="Times New Roman" pitchFamily="18" charset="0"/>
              </a:rPr>
              <a:t>BCP</a:t>
            </a:r>
            <a:endParaRPr kumimoji="0" lang="en-CA" altLang="en-US" sz="2000">
              <a:latin typeface="Times New Roman" pitchFamily="18" charset="0"/>
            </a:endParaRPr>
          </a:p>
        </p:txBody>
      </p:sp>
      <p:sp>
        <p:nvSpPr>
          <p:cNvPr id="9229" name="Text Box 12"/>
          <p:cNvSpPr txBox="1">
            <a:spLocks noChangeArrowheads="1"/>
          </p:cNvSpPr>
          <p:nvPr/>
        </p:nvSpPr>
        <p:spPr bwMode="auto">
          <a:xfrm>
            <a:off x="5943600" y="3962400"/>
            <a:ext cx="11699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000">
                <a:latin typeface="Times New Roman" pitchFamily="18" charset="0"/>
              </a:rPr>
              <a:t>Mémoire</a:t>
            </a:r>
            <a:br>
              <a:rPr kumimoji="0" lang="fr-CA" altLang="en-US" sz="2000">
                <a:latin typeface="Times New Roman" pitchFamily="18" charset="0"/>
              </a:rPr>
            </a:br>
            <a:r>
              <a:rPr kumimoji="0" lang="fr-CA" altLang="en-US" sz="2000">
                <a:latin typeface="Times New Roman" pitchFamily="18" charset="0"/>
              </a:rPr>
              <a:t>usager</a:t>
            </a:r>
            <a:endParaRPr kumimoji="0" lang="en-CA" altLang="en-US" sz="2000">
              <a:latin typeface="Times New Roman" pitchFamily="18" charset="0"/>
            </a:endParaRPr>
          </a:p>
        </p:txBody>
      </p:sp>
      <p:sp>
        <p:nvSpPr>
          <p:cNvPr id="9230" name="Text Box 13"/>
          <p:cNvSpPr txBox="1">
            <a:spLocks noChangeArrowheads="1"/>
          </p:cNvSpPr>
          <p:nvPr/>
        </p:nvSpPr>
        <p:spPr bwMode="auto">
          <a:xfrm>
            <a:off x="7772400" y="1905000"/>
            <a:ext cx="690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000">
                <a:latin typeface="Times New Roman" pitchFamily="18" charset="0"/>
              </a:rPr>
              <a:t>Piles</a:t>
            </a:r>
            <a:endParaRPr kumimoji="0" lang="en-CA" altLang="en-US" sz="2000">
              <a:latin typeface="Times New Roman" pitchFamily="18" charset="0"/>
            </a:endParaRPr>
          </a:p>
        </p:txBody>
      </p:sp>
      <p:sp>
        <p:nvSpPr>
          <p:cNvPr id="9231" name="Text Box 14"/>
          <p:cNvSpPr txBox="1">
            <a:spLocks noChangeArrowheads="1"/>
          </p:cNvSpPr>
          <p:nvPr/>
        </p:nvSpPr>
        <p:spPr bwMode="auto">
          <a:xfrm>
            <a:off x="6248400" y="1066800"/>
            <a:ext cx="22844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000">
                <a:latin typeface="Times New Roman" pitchFamily="18" charset="0"/>
              </a:rPr>
              <a:t>Image de processus</a:t>
            </a:r>
            <a:endParaRPr kumimoji="0" lang="en-CA" altLang="en-US" sz="20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D9B771-AF1B-41D1-A789-9FF99460A0AC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10243" name="AutoShape 2"/>
          <p:cNvSpPr>
            <a:spLocks noChangeArrowheads="1"/>
          </p:cNvSpPr>
          <p:nvPr/>
        </p:nvSpPr>
        <p:spPr bwMode="auto">
          <a:xfrm>
            <a:off x="990600" y="2667000"/>
            <a:ext cx="7772400" cy="990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800" b="1">
                <a:solidFill>
                  <a:srgbClr val="003300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kumimoji="1" sz="2600">
                <a:solidFill>
                  <a:srgbClr val="0033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 b="1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CA" alt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Sujets</a:t>
            </a:r>
            <a:endParaRPr lang="en-CA" smtClean="0"/>
          </a:p>
        </p:txBody>
      </p:sp>
      <p:sp>
        <p:nvSpPr>
          <p:cNvPr id="10245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mtClean="0"/>
              <a:t>La fil d’exécution chez les processus</a:t>
            </a:r>
          </a:p>
          <a:p>
            <a:endParaRPr lang="fr-CA" altLang="en-US" smtClean="0"/>
          </a:p>
          <a:p>
            <a:r>
              <a:rPr lang="fr-CA" altLang="en-US" smtClean="0"/>
              <a:t>Multi-fils versus fil unique (le thread)</a:t>
            </a:r>
          </a:p>
          <a:p>
            <a:pPr lvl="1"/>
            <a:r>
              <a:rPr lang="fr-CA" altLang="en-US" smtClean="0"/>
              <a:t>Les fils niveau usager et les fils niveau noyau</a:t>
            </a:r>
          </a:p>
          <a:p>
            <a:endParaRPr lang="fr-CA" altLang="en-US" smtClean="0"/>
          </a:p>
          <a:p>
            <a:r>
              <a:rPr lang="fr-CA" altLang="en-US" smtClean="0"/>
              <a:t>Les défis du « Threading »</a:t>
            </a:r>
          </a:p>
          <a:p>
            <a:endParaRPr lang="fr-CA" altLang="en-US" smtClean="0"/>
          </a:p>
          <a:p>
            <a:r>
              <a:rPr lang="fr-CA" altLang="en-US" smtClean="0"/>
              <a:t>Exemples de fils</a:t>
            </a:r>
            <a:endParaRPr lang="en-CA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D7AC13-9A68-4650-B8E2-EC94FAE0D892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Fils = Flots = threads = lightweight processes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CA" altLang="en-US" smtClean="0"/>
              <a:t>Un thread est une subdivision d`un processus</a:t>
            </a:r>
          </a:p>
          <a:p>
            <a:pPr lvl="1">
              <a:lnSpc>
                <a:spcPct val="90000"/>
              </a:lnSpc>
            </a:pPr>
            <a:r>
              <a:rPr lang="fr-CA" altLang="en-US" smtClean="0"/>
              <a:t>Un fil de contrôle dans un processus</a:t>
            </a:r>
          </a:p>
          <a:p>
            <a:pPr>
              <a:lnSpc>
                <a:spcPct val="90000"/>
              </a:lnSpc>
            </a:pPr>
            <a:r>
              <a:rPr lang="fr-CA" altLang="en-US" smtClean="0"/>
              <a:t>Les différents threads d ’un processus </a:t>
            </a:r>
            <a:r>
              <a:rPr lang="fr-CA" altLang="en-US" smtClean="0">
                <a:solidFill>
                  <a:srgbClr val="800000"/>
                </a:solidFill>
              </a:rPr>
              <a:t>partagent l’espace adressable et les ressources</a:t>
            </a:r>
            <a:r>
              <a:rPr lang="fr-CA" altLang="en-US" smtClean="0"/>
              <a:t> d’un processus</a:t>
            </a:r>
          </a:p>
          <a:p>
            <a:pPr lvl="1">
              <a:lnSpc>
                <a:spcPct val="90000"/>
              </a:lnSpc>
            </a:pPr>
            <a:r>
              <a:rPr lang="fr-CA" altLang="en-US" smtClean="0"/>
              <a:t> lorsqu’un thread modifie une</a:t>
            </a:r>
            <a:r>
              <a:rPr lang="fr-CA" altLang="en-US" smtClean="0">
                <a:solidFill>
                  <a:schemeClr val="tx1"/>
                </a:solidFill>
              </a:rPr>
              <a:t> </a:t>
            </a:r>
            <a:r>
              <a:rPr lang="fr-CA" altLang="en-US" smtClean="0"/>
              <a:t>variable (non locale), tous les autres threads voient la modification </a:t>
            </a:r>
          </a:p>
          <a:p>
            <a:pPr lvl="1">
              <a:lnSpc>
                <a:spcPct val="90000"/>
              </a:lnSpc>
            </a:pPr>
            <a:r>
              <a:rPr lang="fr-CA" altLang="en-US" smtClean="0"/>
              <a:t>un fichier ouvert par un thread est accessible aux autres threads (du même processus)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I3710">
  <a:themeElements>
    <a:clrScheme name="CSI3710 1">
      <a:dk1>
        <a:srgbClr val="009999"/>
      </a:dk1>
      <a:lt1>
        <a:srgbClr val="FFFFFF"/>
      </a:lt1>
      <a:dk2>
        <a:srgbClr val="336699"/>
      </a:dk2>
      <a:lt2>
        <a:srgbClr val="010000"/>
      </a:lt2>
      <a:accent1>
        <a:srgbClr val="CCECFF"/>
      </a:accent1>
      <a:accent2>
        <a:srgbClr val="FFFFCC"/>
      </a:accent2>
      <a:accent3>
        <a:srgbClr val="FFFFFF"/>
      </a:accent3>
      <a:accent4>
        <a:srgbClr val="008282"/>
      </a:accent4>
      <a:accent5>
        <a:srgbClr val="E2F4FF"/>
      </a:accent5>
      <a:accent6>
        <a:srgbClr val="E7E7B9"/>
      </a:accent6>
      <a:hlink>
        <a:srgbClr val="FF9966"/>
      </a:hlink>
      <a:folHlink>
        <a:srgbClr val="FFFFCC"/>
      </a:folHlink>
    </a:clrScheme>
    <a:fontScheme name="CSI3710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SI3710 1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I3710 2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000000"/>
        </a:accent1>
        <a:accent2>
          <a:srgbClr val="000099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00008A"/>
        </a:accent6>
        <a:hlink>
          <a:srgbClr val="8000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I3710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C:\MyFiles\Teaching\csi3710\LectureNotes\CSI3710.pot</Template>
  <TotalTime>3623</TotalTime>
  <Words>2558</Words>
  <Application>Microsoft Office PowerPoint</Application>
  <PresentationFormat>On-screen Show (4:3)</PresentationFormat>
  <Paragraphs>605</Paragraphs>
  <Slides>57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9" baseType="lpstr">
      <vt:lpstr>CSI3710</vt:lpstr>
      <vt:lpstr>Artwork</vt:lpstr>
      <vt:lpstr>Module 3 - Fils (Threads)</vt:lpstr>
      <vt:lpstr>Sujets</vt:lpstr>
      <vt:lpstr>Caractéristiques des processus</vt:lpstr>
      <vt:lpstr>PowerPoint Presentation</vt:lpstr>
      <vt:lpstr>Caractéristiques des processus</vt:lpstr>
      <vt:lpstr>Unité de possession de ressources</vt:lpstr>
      <vt:lpstr>Unité d’exécution</vt:lpstr>
      <vt:lpstr>Sujets</vt:lpstr>
      <vt:lpstr>Fils = Flots = threads = lightweight processes</vt:lpstr>
      <vt:lpstr>Exemple</vt:lpstr>
      <vt:lpstr>Processus à un thread et à plusieurs threads</vt:lpstr>
      <vt:lpstr>PowerPoint Presentation</vt:lpstr>
      <vt:lpstr>PowerPoint Presentation</vt:lpstr>
      <vt:lpstr>Pourquoi les threads</vt:lpstr>
      <vt:lpstr>La commutation entre threads est moins dispendieuse que la commutation entre processus</vt:lpstr>
      <vt:lpstr>La communication aussi est moins dispendieuse entre threads qu’entre processus</vt:lpstr>
      <vt:lpstr>La création est moins dispendieuse</vt:lpstr>
      <vt:lpstr>Threads de noyau (kernel) et d’utilisateur</vt:lpstr>
      <vt:lpstr>Threads d’utilisateur et de noyau (kernel)</vt:lpstr>
      <vt:lpstr>Solutions mixtes: threads utilisateur et noyau</vt:lpstr>
      <vt:lpstr>Plusieurs threads utilisateur pour un thread noyau: l’usager contrôle les threads</vt:lpstr>
      <vt:lpstr>Un vers un: le SE contrôle les threads</vt:lpstr>
      <vt:lpstr>Plusieurs à plusieurs: solution mixte (M:M – many to many)</vt:lpstr>
      <vt:lpstr>Modèle à deux niveaux</vt:lpstr>
      <vt:lpstr>PowerPoint Presentation</vt:lpstr>
      <vt:lpstr>Sujets</vt:lpstr>
      <vt:lpstr>Défis du “Threading”</vt:lpstr>
      <vt:lpstr>Sémantiques de fork() et exec()</vt:lpstr>
      <vt:lpstr>L’annulation du thread (cancellation)</vt:lpstr>
      <vt:lpstr>Les groupements de fils (Thread Pools)</vt:lpstr>
      <vt:lpstr>Les données spécifiques aux fils</vt:lpstr>
      <vt:lpstr>Sujets</vt:lpstr>
      <vt:lpstr>Exemples de bibliothèques de fil</vt:lpstr>
      <vt:lpstr>Pthreads</vt:lpstr>
      <vt:lpstr>PowerPoint Presentation</vt:lpstr>
      <vt:lpstr>Exercice de programmation avec fils</vt:lpstr>
      <vt:lpstr>La multiplication de matrice avec multi-fils</vt:lpstr>
      <vt:lpstr>Allons-y!</vt:lpstr>
      <vt:lpstr>Allons-y!</vt:lpstr>
      <vt:lpstr>Allons-y!</vt:lpstr>
      <vt:lpstr>API du thread Win32</vt:lpstr>
      <vt:lpstr>Threads Java</vt:lpstr>
      <vt:lpstr>Étendre la classe Thread</vt:lpstr>
      <vt:lpstr>L’interface Runnable</vt:lpstr>
      <vt:lpstr>Joindre des Threads</vt:lpstr>
      <vt:lpstr>L’annulation de Thread</vt:lpstr>
      <vt:lpstr>Exemples d’Implémentation de fil chez les E/S</vt:lpstr>
      <vt:lpstr>Threads du Windows XP</vt:lpstr>
      <vt:lpstr>Threads de Windows XP</vt:lpstr>
      <vt:lpstr>Les fils Java</vt:lpstr>
      <vt:lpstr>Le pb du producteur - consommateur</vt:lpstr>
      <vt:lpstr>Tampons de communication</vt:lpstr>
      <vt:lpstr>Le tampon borné (bounded buffer) une structure de données fondamentale dans les SE</vt:lpstr>
      <vt:lpstr>Le pb du producteur - consommateur</vt:lpstr>
      <vt:lpstr>Fil producteur</vt:lpstr>
      <vt:lpstr>Fil consommateur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Threads</dc:title>
  <dc:creator>Mario Marchand</dc:creator>
  <cp:lastModifiedBy>malek.f</cp:lastModifiedBy>
  <cp:revision>153</cp:revision>
  <dcterms:created xsi:type="dcterms:W3CDTF">1997-10-13T18:52:06Z</dcterms:created>
  <dcterms:modified xsi:type="dcterms:W3CDTF">2016-02-01T19:05:42Z</dcterms:modified>
</cp:coreProperties>
</file>