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76"/>
  </p:notesMasterIdLst>
  <p:handoutMasterIdLst>
    <p:handoutMasterId r:id="rId77"/>
  </p:handoutMasterIdLst>
  <p:sldIdLst>
    <p:sldId id="256" r:id="rId2"/>
    <p:sldId id="351" r:id="rId3"/>
    <p:sldId id="352" r:id="rId4"/>
    <p:sldId id="420" r:id="rId5"/>
    <p:sldId id="356" r:id="rId6"/>
    <p:sldId id="357" r:id="rId7"/>
    <p:sldId id="359" r:id="rId8"/>
    <p:sldId id="360" r:id="rId9"/>
    <p:sldId id="435" r:id="rId10"/>
    <p:sldId id="436" r:id="rId11"/>
    <p:sldId id="437" r:id="rId12"/>
    <p:sldId id="361" r:id="rId13"/>
    <p:sldId id="362" r:id="rId14"/>
    <p:sldId id="363" r:id="rId15"/>
    <p:sldId id="364" r:id="rId16"/>
    <p:sldId id="365" r:id="rId17"/>
    <p:sldId id="366" r:id="rId18"/>
    <p:sldId id="438" r:id="rId19"/>
    <p:sldId id="449" r:id="rId20"/>
    <p:sldId id="371" r:id="rId21"/>
    <p:sldId id="372" r:id="rId22"/>
    <p:sldId id="373" r:id="rId23"/>
    <p:sldId id="374" r:id="rId24"/>
    <p:sldId id="375" r:id="rId25"/>
    <p:sldId id="376" r:id="rId26"/>
    <p:sldId id="377" r:id="rId27"/>
    <p:sldId id="378" r:id="rId28"/>
    <p:sldId id="379" r:id="rId29"/>
    <p:sldId id="380" r:id="rId30"/>
    <p:sldId id="381" r:id="rId31"/>
    <p:sldId id="382" r:id="rId32"/>
    <p:sldId id="439" r:id="rId33"/>
    <p:sldId id="388" r:id="rId34"/>
    <p:sldId id="389" r:id="rId35"/>
    <p:sldId id="390" r:id="rId36"/>
    <p:sldId id="391" r:id="rId37"/>
    <p:sldId id="392" r:id="rId38"/>
    <p:sldId id="393" r:id="rId39"/>
    <p:sldId id="394" r:id="rId40"/>
    <p:sldId id="450" r:id="rId41"/>
    <p:sldId id="398" r:id="rId42"/>
    <p:sldId id="399" r:id="rId43"/>
    <p:sldId id="400" r:id="rId44"/>
    <p:sldId id="401" r:id="rId45"/>
    <p:sldId id="451" r:id="rId46"/>
    <p:sldId id="452" r:id="rId47"/>
    <p:sldId id="440" r:id="rId48"/>
    <p:sldId id="383" r:id="rId49"/>
    <p:sldId id="403" r:id="rId50"/>
    <p:sldId id="404" r:id="rId51"/>
    <p:sldId id="405" r:id="rId52"/>
    <p:sldId id="406" r:id="rId53"/>
    <p:sldId id="407" r:id="rId54"/>
    <p:sldId id="408" r:id="rId55"/>
    <p:sldId id="409" r:id="rId56"/>
    <p:sldId id="410" r:id="rId57"/>
    <p:sldId id="411" r:id="rId58"/>
    <p:sldId id="412" r:id="rId59"/>
    <p:sldId id="413" r:id="rId60"/>
    <p:sldId id="421" r:id="rId61"/>
    <p:sldId id="445" r:id="rId62"/>
    <p:sldId id="446" r:id="rId63"/>
    <p:sldId id="447" r:id="rId64"/>
    <p:sldId id="453" r:id="rId65"/>
    <p:sldId id="455" r:id="rId66"/>
    <p:sldId id="456" r:id="rId67"/>
    <p:sldId id="448" r:id="rId68"/>
    <p:sldId id="422" r:id="rId69"/>
    <p:sldId id="423" r:id="rId70"/>
    <p:sldId id="424" r:id="rId71"/>
    <p:sldId id="425" r:id="rId72"/>
    <p:sldId id="426" r:id="rId73"/>
    <p:sldId id="430" r:id="rId74"/>
    <p:sldId id="457" r:id="rId75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bg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3300"/>
    <a:srgbClr val="003300"/>
    <a:srgbClr val="003366"/>
    <a:srgbClr val="006666"/>
    <a:srgbClr val="969696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0097" autoAdjust="0"/>
  </p:normalViewPr>
  <p:slideViewPr>
    <p:cSldViewPr snapToGrid="0">
      <p:cViewPr varScale="1">
        <p:scale>
          <a:sx n="66" d="100"/>
          <a:sy n="66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109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8" tIns="45880" rIns="91758" bIns="45880" numCol="1" anchor="t" anchorCtr="0" compatLnSpc="1">
            <a:prstTxWarp prst="textNoShape">
              <a:avLst/>
            </a:prstTxWarp>
          </a:bodyPr>
          <a:lstStyle>
            <a:lvl1pPr defTabSz="917575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18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8" tIns="45880" rIns="91758" bIns="45880" numCol="1" anchor="t" anchorCtr="0" compatLnSpc="1">
            <a:prstTxWarp prst="textNoShape">
              <a:avLst/>
            </a:prstTxWarp>
          </a:bodyPr>
          <a:lstStyle>
            <a:lvl1pPr algn="r" defTabSz="917575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1888" y="690563"/>
            <a:ext cx="4598987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0388"/>
            <a:ext cx="5030788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8" tIns="45880" rIns="91758" bIns="45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2363"/>
            <a:ext cx="29718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8" tIns="45880" rIns="91758" bIns="45880" numCol="1" anchor="b" anchorCtr="0" compatLnSpc="1">
            <a:prstTxWarp prst="textNoShape">
              <a:avLst/>
            </a:prstTxWarp>
          </a:bodyPr>
          <a:lstStyle>
            <a:lvl1pPr defTabSz="917575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42363"/>
            <a:ext cx="29718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58" tIns="45880" rIns="91758" bIns="45880" numCol="1" anchor="b" anchorCtr="0" compatLnSpc="1">
            <a:prstTxWarp prst="textNoShape">
              <a:avLst/>
            </a:prstTxWarp>
          </a:bodyPr>
          <a:lstStyle>
            <a:lvl1pPr algn="r" defTabSz="917575">
              <a:defRPr/>
            </a:lvl1pPr>
          </a:lstStyle>
          <a:p>
            <a:pPr>
              <a:defRPr/>
            </a:pPr>
            <a:fld id="{54FF2AA4-C61E-41D6-8D3F-8E315773D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39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fld id="{745EEDDA-0CD7-46EF-96A1-823AF34307F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defTabSz="917575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fld id="{D4ABAD65-6A18-4F36-9F72-64C2131C7363}" type="slidenum">
              <a:rPr lang="en-US" altLang="en-US" smtClean="0"/>
              <a:pPr/>
              <a:t>72</a:t>
            </a:fld>
            <a:endParaRPr lang="en-US" alt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5850" y="681038"/>
            <a:ext cx="4630738" cy="347345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381500"/>
            <a:ext cx="5081588" cy="4151313"/>
          </a:xfrm>
          <a:noFill/>
        </p:spPr>
        <p:txBody>
          <a:bodyPr/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1014413" cy="6018212"/>
          </a:xfrm>
          <a:custGeom>
            <a:avLst/>
            <a:gdLst>
              <a:gd name="T0" fmla="*/ 0 w 21600"/>
              <a:gd name="T1" fmla="*/ 0 h 21600"/>
              <a:gd name="T2" fmla="*/ 47640451 w 21600"/>
              <a:gd name="T3" fmla="*/ 1676799800 h 21600"/>
              <a:gd name="T4" fmla="*/ 0 w 21600"/>
              <a:gd name="T5" fmla="*/ 1676799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381000"/>
            <a:ext cx="7847013" cy="1219200"/>
          </a:xfrm>
        </p:spPr>
        <p:txBody>
          <a:bodyPr anchor="b"/>
          <a:lstStyle>
            <a:lvl1pPr>
              <a:lnSpc>
                <a:spcPct val="80000"/>
              </a:lnSpc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2057400"/>
            <a:ext cx="7848600" cy="3657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xfrm>
            <a:off x="6997700" y="6234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61925" y="6221413"/>
            <a:ext cx="939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40823-F5B6-47FD-94ED-D4BF48AAE5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2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63546-2352-4BEF-B0AB-FCB65138B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21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3725" y="325438"/>
            <a:ext cx="1971675" cy="5770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325438"/>
            <a:ext cx="5762625" cy="5770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B1C1E-6B5B-4F8A-8AB9-BBDBE838B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2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28700" y="1635125"/>
            <a:ext cx="3867150" cy="4460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0" y="1635125"/>
            <a:ext cx="3867150" cy="4460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6B882-2DF7-48AF-91C8-D3F4F2C17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95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A7E94-81E7-4B19-A835-0B620BD25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6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0CF55-F8C5-472C-95F9-705B4BD49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2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1635125"/>
            <a:ext cx="3867150" cy="4460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0" y="1635125"/>
            <a:ext cx="3867150" cy="4460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D762D-4607-48FC-A5AC-F0725E14D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2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1BB82-02BD-42DC-AA7A-D6D7750B6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9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31A2E-571A-4526-A4F7-6FDEA88D0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1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32B7-3510-4158-AC74-431618BE6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4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CF563-B84F-4B4B-AA07-654560151F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3013A-090B-4C10-867B-42E2E5181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1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1025525" cy="6018212"/>
          </a:xfrm>
          <a:custGeom>
            <a:avLst/>
            <a:gdLst>
              <a:gd name="T0" fmla="*/ 0 w 21600"/>
              <a:gd name="T1" fmla="*/ 0 h 21600"/>
              <a:gd name="T2" fmla="*/ 48689885 w 21600"/>
              <a:gd name="T3" fmla="*/ 1676799800 h 21600"/>
              <a:gd name="T4" fmla="*/ 0 w 21600"/>
              <a:gd name="T5" fmla="*/ 16767998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1635125"/>
            <a:ext cx="7886700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2357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3038" y="6235700"/>
            <a:ext cx="642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2C6C4A42-9DA1-4FE8-8BCB-4B6D26151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hf hdr="0" ft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000" b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66"/>
        </a:buClr>
        <a:buFont typeface="Wingdings" pitchFamily="2" charset="2"/>
        <a:buChar char="§"/>
        <a:defRPr kumimoji="1" sz="28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600" b="1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kumimoji="1" sz="2400" b="1">
          <a:solidFill>
            <a:srgbClr val="0066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emf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6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png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62ABC-CB26-47EB-94FD-85C5A010DD9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 lIns="90488" tIns="44450" rIns="90488" bIns="44450" anchor="ctr"/>
          <a:lstStyle/>
          <a:p>
            <a:pPr>
              <a:defRPr/>
            </a:pPr>
            <a:r>
              <a:rPr lang="fr-CA" dirty="0" smtClean="0"/>
              <a:t>Les Processus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lIns="90488" tIns="44450" rIns="90488" bIns="44450"/>
          <a:lstStyle/>
          <a:p>
            <a:pPr marL="342900" indent="-342900">
              <a:defRPr/>
            </a:pPr>
            <a:r>
              <a:rPr lang="fr-CA" sz="2800" dirty="0" smtClean="0"/>
              <a:t>CSI3531 - Module 2 – Les processus</a:t>
            </a:r>
          </a:p>
          <a:p>
            <a:pPr marL="342900" indent="-342900">
              <a:defRPr/>
            </a:pPr>
            <a:endParaRPr lang="fr-CA" sz="2800" dirty="0" smtClean="0"/>
          </a:p>
          <a:p>
            <a:pPr marL="342900" indent="-342900">
              <a:defRPr/>
            </a:pPr>
            <a:r>
              <a:rPr lang="fr-CA" sz="2800" dirty="0" smtClean="0"/>
              <a:t>Lecture: Chapitre 3 (</a:t>
            </a:r>
            <a:r>
              <a:rPr lang="fr-CA" sz="2800" dirty="0" err="1" smtClean="0"/>
              <a:t>Silberchatz</a:t>
            </a:r>
            <a:r>
              <a:rPr lang="fr-CA" sz="2800" dirty="0" smtClean="0"/>
              <a:t>)</a:t>
            </a:r>
          </a:p>
          <a:p>
            <a:pPr marL="342900" indent="-342900">
              <a:defRPr/>
            </a:pPr>
            <a:endParaRPr lang="fr-CA" sz="2800" dirty="0" smtClean="0"/>
          </a:p>
          <a:p>
            <a:pPr marL="342900" indent="-342900">
              <a:defRPr/>
            </a:pPr>
            <a:r>
              <a:rPr lang="fr-CA" sz="2800" dirty="0" smtClean="0"/>
              <a:t>Objectif: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A768F-D771-4C86-9B66-9232728B4C7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25438"/>
            <a:ext cx="8915400" cy="665162"/>
          </a:xfrm>
        </p:spPr>
        <p:txBody>
          <a:bodyPr/>
          <a:lstStyle/>
          <a:p>
            <a:pPr>
              <a:defRPr/>
            </a:pPr>
            <a:r>
              <a:rPr lang="fr-CA" smtClean="0"/>
              <a:t>Nouvelles transitions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295400"/>
            <a:ext cx="78867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En attente --&gt; En attente Suspendu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Choix privilégié par le SE pour libérer de la mémoire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En attente Suspendu --&gt; Prêt Suspendu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Lorsque l’évènement attendu se produit (info d’état est disponible au SE) 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Prêt Suspendu --&gt; Prêt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lorsqu’il n’y a plus de processus prêt (en mém.)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Prêt --&gt; Prêt Suspendu (rare)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On doit libérer de la mémoire mais il n’y a plus de processus bloqués en mémoire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3FE89A-739D-4F1E-A6B0-CF33C5A5E79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Un modèle de processus à 7 états</a:t>
            </a:r>
          </a:p>
        </p:txBody>
      </p:sp>
      <p:pic>
        <p:nvPicPr>
          <p:cNvPr id="1331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1431925"/>
            <a:ext cx="86487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12F84-BF4F-4477-BD5C-E1142D80568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Sauvegarde d’informations processus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En multiprogrammation, un processus exécute sur l ’UCT de façon intermittente</a:t>
            </a:r>
          </a:p>
          <a:p>
            <a:r>
              <a:rPr lang="fr-CA" altLang="en-US" sz="2400" smtClean="0"/>
              <a:t>Chaque fois qu’un processus reprend l ’UCT (transition prêt </a:t>
            </a:r>
            <a:r>
              <a:rPr lang="fr-CA" altLang="en-US" sz="2400" smtClean="0">
                <a:sym typeface="Symbol" pitchFamily="18" charset="2"/>
              </a:rPr>
              <a:t> exécution) il doit la reprendre dans la même situation où il l’a laissée (même contenu de registres UCT, etc.)</a:t>
            </a:r>
          </a:p>
          <a:p>
            <a:r>
              <a:rPr lang="fr-CA" altLang="en-US" sz="2400" smtClean="0">
                <a:sym typeface="Symbol" pitchFamily="18" charset="2"/>
              </a:rPr>
              <a:t>Donc au moment où un processus sort de l’état exécution il est nécessaire de sauvegarder ses informations essentielles, qu’il faudra récupérer quand il retourne à cet état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7756E-08F0-4E6F-BD8F-11EA1DF9E95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3600" smtClean="0"/>
              <a:t>PCB = Process Control Block: </a:t>
            </a:r>
            <a:br>
              <a:rPr lang="fr-CA" sz="3600" smtClean="0"/>
            </a:br>
            <a:r>
              <a:rPr lang="fr-CA" sz="3200" i="1" smtClean="0"/>
              <a:t>Représente la situation actuelle d ’un processus, pour le reprendre plus tard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08" t="41734" r="41194" b="39359"/>
          <a:stretch>
            <a:fillRect/>
          </a:stretch>
        </p:blipFill>
        <p:spPr bwMode="auto">
          <a:xfrm>
            <a:off x="1519238" y="1338263"/>
            <a:ext cx="5610225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5" name="AutoShape 4"/>
          <p:cNvSpPr>
            <a:spLocks/>
          </p:cNvSpPr>
          <p:nvPr/>
        </p:nvSpPr>
        <p:spPr bwMode="auto">
          <a:xfrm>
            <a:off x="6553200" y="2921000"/>
            <a:ext cx="203200" cy="2120900"/>
          </a:xfrm>
          <a:prstGeom prst="rightBrace">
            <a:avLst>
              <a:gd name="adj1" fmla="val 86979"/>
              <a:gd name="adj2" fmla="val 50000"/>
            </a:avLst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6908800" y="37338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Registres UCT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222F2-F7DE-4290-8B01-BD798523F50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Process Control Block (PCB)            </a:t>
            </a:r>
            <a:r>
              <a:rPr lang="fr-CA" i="1" smtClean="0">
                <a:solidFill>
                  <a:srgbClr val="FF3300"/>
                </a:solidFill>
              </a:rPr>
              <a:t>IMPORTANT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2738" y="1438275"/>
            <a:ext cx="7886700" cy="4460875"/>
          </a:xfrm>
        </p:spPr>
        <p:txBody>
          <a:bodyPr/>
          <a:lstStyle/>
          <a:p>
            <a:pPr lvl="1"/>
            <a:r>
              <a:rPr lang="fr-CA" altLang="en-US" smtClean="0"/>
              <a:t>pointeur: les PCBs sont rangés dans des listes enchaînées (à voir)</a:t>
            </a:r>
          </a:p>
          <a:p>
            <a:pPr lvl="1"/>
            <a:r>
              <a:rPr lang="fr-CA" altLang="en-US" smtClean="0"/>
              <a:t>état de processus: ready, running, waiting…</a:t>
            </a:r>
          </a:p>
          <a:p>
            <a:pPr lvl="1"/>
            <a:r>
              <a:rPr lang="fr-CA" altLang="en-US" smtClean="0"/>
              <a:t>compteur programme: le processus doit reprendre à l ’instruction suivante</a:t>
            </a:r>
          </a:p>
          <a:p>
            <a:pPr lvl="1"/>
            <a:r>
              <a:rPr lang="fr-CA" altLang="en-US" smtClean="0"/>
              <a:t>autres registres UCT</a:t>
            </a:r>
          </a:p>
          <a:p>
            <a:pPr lvl="1"/>
            <a:r>
              <a:rPr lang="fr-CA" altLang="en-US" smtClean="0"/>
              <a:t>bornes de mémoire</a:t>
            </a:r>
          </a:p>
          <a:p>
            <a:pPr lvl="1"/>
            <a:r>
              <a:rPr lang="fr-CA" altLang="en-US" smtClean="0"/>
              <a:t>Gestion de la mémoire</a:t>
            </a:r>
          </a:p>
          <a:p>
            <a:pPr lvl="1"/>
            <a:r>
              <a:rPr lang="fr-CA" altLang="en-US" smtClean="0"/>
              <a:t>fichiers qu’il a ouvert</a:t>
            </a:r>
          </a:p>
          <a:p>
            <a:pPr lvl="1"/>
            <a:r>
              <a:rPr lang="fr-CA" altLang="en-US" smtClean="0"/>
              <a:t>etc., v. manuel</a:t>
            </a:r>
          </a:p>
        </p:txBody>
      </p:sp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08" t="41734" r="41194" b="39359"/>
          <a:stretch>
            <a:fillRect/>
          </a:stretch>
        </p:blipFill>
        <p:spPr bwMode="auto">
          <a:xfrm>
            <a:off x="6227763" y="4040188"/>
            <a:ext cx="2657475" cy="263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210FB-DA85-4483-B508-11EBBC4393B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3600" smtClean="0"/>
              <a:t>Commutation de processus </a:t>
            </a:r>
            <a:br>
              <a:rPr lang="fr-CA" sz="3600" smtClean="0"/>
            </a:br>
            <a:r>
              <a:rPr lang="fr-CA" sz="2800" smtClean="0"/>
              <a:t>Aussi appélé commutation de contexte ou context switching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1635125"/>
            <a:ext cx="8210550" cy="4460875"/>
          </a:xfrm>
        </p:spPr>
        <p:txBody>
          <a:bodyPr/>
          <a:lstStyle/>
          <a:p>
            <a:r>
              <a:rPr lang="fr-CA" altLang="en-US" smtClean="0">
                <a:sym typeface="Symbol" pitchFamily="18" charset="2"/>
              </a:rPr>
              <a:t>Quand l’UCT passe de l’exécution d ’un</a:t>
            </a:r>
            <a:r>
              <a:rPr lang="fr-CA" altLang="en-US" sz="3200" smtClean="0">
                <a:sym typeface="Symbol" pitchFamily="18" charset="2"/>
              </a:rPr>
              <a:t> </a:t>
            </a:r>
            <a:r>
              <a:rPr lang="fr-CA" altLang="en-US" smtClean="0">
                <a:sym typeface="Symbol" pitchFamily="18" charset="2"/>
              </a:rPr>
              <a:t>processus </a:t>
            </a:r>
            <a:r>
              <a:rPr lang="fr-CA" altLang="en-US" smtClean="0">
                <a:solidFill>
                  <a:srgbClr val="800000"/>
                </a:solidFill>
                <a:sym typeface="Symbol" pitchFamily="18" charset="2"/>
              </a:rPr>
              <a:t>0</a:t>
            </a:r>
            <a:r>
              <a:rPr lang="fr-CA" altLang="en-US" smtClean="0">
                <a:sym typeface="Symbol" pitchFamily="18" charset="2"/>
              </a:rPr>
              <a:t> à l ’exécution d`un proc </a:t>
            </a:r>
            <a:r>
              <a:rPr lang="fr-CA" altLang="en-US" smtClean="0">
                <a:solidFill>
                  <a:srgbClr val="003399"/>
                </a:solidFill>
                <a:sym typeface="Symbol" pitchFamily="18" charset="2"/>
              </a:rPr>
              <a:t>1</a:t>
            </a:r>
            <a:r>
              <a:rPr lang="fr-CA" altLang="en-US" smtClean="0">
                <a:sym typeface="Symbol" pitchFamily="18" charset="2"/>
              </a:rPr>
              <a:t>, il faut </a:t>
            </a:r>
          </a:p>
          <a:p>
            <a:pPr lvl="1"/>
            <a:r>
              <a:rPr lang="fr-CA" altLang="en-US" sz="2800" smtClean="0">
                <a:sym typeface="Symbol" pitchFamily="18" charset="2"/>
              </a:rPr>
              <a:t>mettre à jour le PCB de </a:t>
            </a:r>
            <a:r>
              <a:rPr lang="fr-CA" altLang="en-US" b="0" smtClean="0">
                <a:solidFill>
                  <a:srgbClr val="800000"/>
                </a:solidFill>
                <a:sym typeface="Symbol" pitchFamily="18" charset="2"/>
              </a:rPr>
              <a:t>0</a:t>
            </a:r>
            <a:endParaRPr lang="fr-CA" altLang="en-US" sz="2800" b="0" smtClean="0">
              <a:solidFill>
                <a:srgbClr val="800000"/>
              </a:solidFill>
              <a:sym typeface="Symbol" pitchFamily="18" charset="2"/>
            </a:endParaRPr>
          </a:p>
          <a:p>
            <a:pPr lvl="1"/>
            <a:r>
              <a:rPr lang="fr-CA" altLang="en-US" sz="2800" smtClean="0">
                <a:sym typeface="Symbol" pitchFamily="18" charset="2"/>
              </a:rPr>
              <a:t>sauvegarder le PCB de </a:t>
            </a:r>
            <a:r>
              <a:rPr lang="fr-CA" altLang="en-US" b="0" smtClean="0">
                <a:solidFill>
                  <a:srgbClr val="800000"/>
                </a:solidFill>
                <a:sym typeface="Symbol" pitchFamily="18" charset="2"/>
              </a:rPr>
              <a:t>0</a:t>
            </a:r>
            <a:endParaRPr lang="fr-CA" altLang="en-US" sz="2800" b="0" smtClean="0">
              <a:solidFill>
                <a:srgbClr val="800000"/>
              </a:solidFill>
              <a:sym typeface="Symbol" pitchFamily="18" charset="2"/>
            </a:endParaRPr>
          </a:p>
          <a:p>
            <a:pPr lvl="1"/>
            <a:r>
              <a:rPr lang="fr-CA" altLang="en-US" sz="2800" smtClean="0">
                <a:sym typeface="Symbol" pitchFamily="18" charset="2"/>
              </a:rPr>
              <a:t>reprendre le PCB de </a:t>
            </a:r>
            <a:r>
              <a:rPr lang="fr-CA" altLang="en-US" b="0" smtClean="0">
                <a:solidFill>
                  <a:srgbClr val="003399"/>
                </a:solidFill>
                <a:sym typeface="Symbol" pitchFamily="18" charset="2"/>
              </a:rPr>
              <a:t>1</a:t>
            </a:r>
            <a:r>
              <a:rPr lang="fr-CA" altLang="en-US" sz="2800" smtClean="0">
                <a:sym typeface="Symbol" pitchFamily="18" charset="2"/>
              </a:rPr>
              <a:t>, qui avait été sauvegardé avant</a:t>
            </a:r>
          </a:p>
          <a:p>
            <a:pPr lvl="1"/>
            <a:r>
              <a:rPr lang="fr-CA" altLang="en-US" sz="2800" smtClean="0">
                <a:sym typeface="Symbol" pitchFamily="18" charset="2"/>
              </a:rPr>
              <a:t>remettre les registres d ’UCT, compteur d ’instructions etc. dans la même situation qui est décrite dans le  PCB de </a:t>
            </a:r>
            <a:r>
              <a:rPr lang="fr-CA" altLang="en-US" b="0" smtClean="0">
                <a:solidFill>
                  <a:srgbClr val="003399"/>
                </a:solidFill>
                <a:sym typeface="Symbol" pitchFamily="18" charset="2"/>
              </a:rPr>
              <a:t>1</a:t>
            </a:r>
            <a:endParaRPr lang="fr-CA" altLang="en-US" sz="2800" b="0" smtClean="0">
              <a:solidFill>
                <a:srgbClr val="003399"/>
              </a:solidFill>
            </a:endParaRPr>
          </a:p>
          <a:p>
            <a:endParaRPr lang="fr-CA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E517C-BB70-433F-BD1F-312604E7425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169863"/>
            <a:ext cx="8489950" cy="568325"/>
          </a:xfrm>
        </p:spPr>
        <p:txBody>
          <a:bodyPr/>
          <a:lstStyle/>
          <a:p>
            <a:pPr>
              <a:defRPr/>
            </a:pPr>
            <a:r>
              <a:rPr lang="fr-CA" sz="3200" smtClean="0"/>
              <a:t>Commutation de processeur (context switching)</a:t>
            </a: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6" t="36494" r="25725" b="33244"/>
          <a:stretch>
            <a:fillRect/>
          </a:stretch>
        </p:blipFill>
        <p:spPr bwMode="auto">
          <a:xfrm>
            <a:off x="465138" y="630238"/>
            <a:ext cx="7415212" cy="571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7" name="Line 4"/>
          <p:cNvSpPr>
            <a:spLocks noChangeShapeType="1"/>
          </p:cNvSpPr>
          <p:nvPr/>
        </p:nvSpPr>
        <p:spPr bwMode="auto">
          <a:xfrm flipH="1" flipV="1">
            <a:off x="5807075" y="5111750"/>
            <a:ext cx="895350" cy="842963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4440238" y="5942013"/>
            <a:ext cx="47037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1800" b="0">
                <a:solidFill>
                  <a:schemeClr val="tx1"/>
                </a:solidFill>
                <a:latin typeface="Arial Narrow" pitchFamily="34" charset="0"/>
              </a:rPr>
              <a:t>Il se peut que beaucoup de temps passe avant le retour au processus 0, et que beaucoup d’autres proc soient exécutés entre temps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11312-F804-4394-8994-9CF814223BFF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i="1" smtClean="0"/>
              <a:t>Le PCB n ’est pas la seule information à sauvegarder...</a:t>
            </a:r>
            <a:r>
              <a:rPr lang="fr-CA" smtClean="0"/>
              <a:t>  </a:t>
            </a:r>
            <a:r>
              <a:rPr lang="fr-CA" sz="2800" smtClean="0"/>
              <a:t>(le manuel n’est pas clair ici)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Il faut aussi sauvegarder l ’état des données du programme</a:t>
            </a:r>
          </a:p>
          <a:p>
            <a:r>
              <a:rPr lang="fr-CA" altLang="en-US" smtClean="0"/>
              <a:t>Ceci se fait normalement en gardant l </a:t>
            </a:r>
            <a:r>
              <a:rPr lang="fr-CA" altLang="en-US" i="1" smtClean="0"/>
              <a:t>’image du programme</a:t>
            </a:r>
            <a:r>
              <a:rPr lang="fr-CA" altLang="en-US" smtClean="0"/>
              <a:t> en mémoire primaire ou secondaire</a:t>
            </a:r>
          </a:p>
          <a:p>
            <a:r>
              <a:rPr lang="fr-CA" altLang="en-US" smtClean="0"/>
              <a:t>Le PCB pointera à cette image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D56B91-A0F6-439C-93EA-A6E3D91DA75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269875" y="2854325"/>
            <a:ext cx="8131175" cy="5889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4800" smtClean="0">
                <a:solidFill>
                  <a:srgbClr val="800000"/>
                </a:solidFill>
              </a:rPr>
              <a:t>Processus</a:t>
            </a:r>
            <a:r>
              <a:rPr lang="fr-CA" smtClean="0"/>
              <a:t> et terminologie</a:t>
            </a:r>
            <a:br>
              <a:rPr lang="fr-CA" smtClean="0"/>
            </a:br>
            <a:r>
              <a:rPr lang="fr-CA" sz="3600" smtClean="0"/>
              <a:t>(aussi appelé </a:t>
            </a:r>
            <a:r>
              <a:rPr lang="fr-CA" sz="3600" smtClean="0">
                <a:solidFill>
                  <a:srgbClr val="800000"/>
                </a:solidFill>
              </a:rPr>
              <a:t>job, task, user program</a:t>
            </a:r>
            <a:r>
              <a:rPr lang="fr-CA" sz="3600" smtClean="0"/>
              <a:t>)</a:t>
            </a:r>
            <a:endParaRPr lang="fr-CA" smtClean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68288" y="1577975"/>
            <a:ext cx="8647112" cy="4441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CA" altLang="en-US" sz="2400" smtClean="0"/>
              <a:t>Concept de processus: un programme en exécution</a:t>
            </a:r>
          </a:p>
          <a:p>
            <a:pPr lvl="1">
              <a:lnSpc>
                <a:spcPct val="150000"/>
              </a:lnSpc>
            </a:pPr>
            <a:r>
              <a:rPr lang="fr-CA" altLang="en-US" sz="2000" smtClean="0"/>
              <a:t>Possède des ressources de mémoire, périphériques, etc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Ordonnancement de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Opérations sur les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Exemple de la création et terminaison de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Processus coopérants (communication entre processus)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fr-CA" altLang="en-US" sz="2400" smtClean="0"/>
          </a:p>
          <a:p>
            <a:pPr>
              <a:lnSpc>
                <a:spcPct val="90000"/>
              </a:lnSpc>
            </a:pPr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DF837F-863E-4A20-AC3D-1A257F9DA013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738187"/>
          </a:xfrm>
        </p:spPr>
        <p:txBody>
          <a:bodyPr/>
          <a:lstStyle/>
          <a:p>
            <a:pPr>
              <a:defRPr/>
            </a:pPr>
            <a:r>
              <a:rPr lang="fr-CA" smtClean="0"/>
              <a:t>L’Ordonnancement des processus</a:t>
            </a:r>
            <a:endParaRPr lang="en-US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5" y="1330325"/>
            <a:ext cx="8455025" cy="4765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C’est quoi?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La sélection du prochain processus à exécuter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Pourquoi?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Multiprogrammation - pour atteindre un bonne utilisation du système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Partage de temps - Pour permettre un bon temps de réponse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Comment?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En détails au Module 4 (Chapitre 5 du texte)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Maintenant, introduire les notions fondamentales de l’ordonnancement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Déjà introduit une première: la commutation de processus</a:t>
            </a:r>
            <a:endParaRPr lang="en-US" altLang="en-US" sz="22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B4A268-0E3F-4682-A186-BC7446274BC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Concepts importants du Module 2 - Processus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914400" y="1155700"/>
            <a:ext cx="7886700" cy="490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endParaRPr kumimoji="1" lang="fr-CA" altLang="en-US" sz="2200" b="0">
              <a:solidFill>
                <a:srgbClr val="006666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Le processus – pour exécuter un programme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États et transitions d’état des processus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Bloc de contrôle du processus (Process Control Block)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Commutation de processus</a:t>
            </a:r>
            <a:endParaRPr kumimoji="1" lang="fr-CA" altLang="en-US" sz="2200" b="0">
              <a:solidFill>
                <a:srgbClr val="006666"/>
              </a:solidFill>
              <a:latin typeface="Arial" charset="0"/>
            </a:endParaRP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200">
                <a:solidFill>
                  <a:srgbClr val="006666"/>
                </a:solidFill>
                <a:latin typeface="Arial" charset="0"/>
              </a:rPr>
              <a:t>Sauvegarde, rechargement de PCB</a:t>
            </a:r>
            <a:endParaRPr kumimoji="1" lang="fr-CA" altLang="en-US" sz="2400">
              <a:solidFill>
                <a:srgbClr val="006666"/>
              </a:solidFill>
              <a:latin typeface="Arial" charset="0"/>
            </a:endParaRP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Files d’attente de processus et PCB</a:t>
            </a:r>
          </a:p>
          <a:p>
            <a:pPr lvl="1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Ordonnanceurs à court, moyen, long terme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Opérations avec les processus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200" b="0">
                <a:solidFill>
                  <a:srgbClr val="006666"/>
                </a:solidFill>
                <a:latin typeface="Arial" charset="0"/>
              </a:rPr>
              <a:t>Création, terminaison, hiérarchie</a:t>
            </a: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 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La communication entre processus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9CCE8-03BD-4996-A898-810F0D4D11B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Files d’attente				 </a:t>
            </a:r>
            <a:r>
              <a:rPr lang="fr-CA" i="1" smtClean="0">
                <a:solidFill>
                  <a:srgbClr val="FF3300"/>
                </a:solidFill>
              </a:rPr>
              <a:t>IMPORTANT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Les ressources d ’ordinateur sont souvent limitées par rapport aux processus qui en demandent</a:t>
            </a:r>
          </a:p>
          <a:p>
            <a:r>
              <a:rPr lang="fr-CA" altLang="en-US" smtClean="0"/>
              <a:t>Chaque ressource a sa propre file de processus en attente</a:t>
            </a:r>
          </a:p>
          <a:p>
            <a:r>
              <a:rPr lang="fr-CA" altLang="en-US" smtClean="0"/>
              <a:t>En changeant d’état, les processus se déplacent d ’une file à l`autre</a:t>
            </a:r>
          </a:p>
          <a:p>
            <a:pPr lvl="1"/>
            <a:r>
              <a:rPr lang="fr-CA" altLang="en-US" smtClean="0"/>
              <a:t>File prêt: les processus en état prêt=ready</a:t>
            </a:r>
          </a:p>
          <a:p>
            <a:pPr lvl="1"/>
            <a:r>
              <a:rPr lang="fr-CA" altLang="en-US" smtClean="0"/>
              <a:t>Files associés à chaque unité E/S</a:t>
            </a:r>
          </a:p>
          <a:p>
            <a:pPr lvl="1"/>
            <a:r>
              <a:rPr lang="fr-CA" altLang="en-US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2A2B3-8365-4988-BF78-0D01596E3208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885113" cy="1066800"/>
          </a:xfrm>
        </p:spPr>
        <p:txBody>
          <a:bodyPr/>
          <a:lstStyle/>
          <a:p>
            <a:pPr>
              <a:defRPr/>
            </a:pPr>
            <a:r>
              <a:rPr lang="fr-CA" sz="3600" smtClean="0"/>
              <a:t>Ce sont les PCBs qui sont dans les files d’attente </a:t>
            </a:r>
            <a:r>
              <a:rPr lang="fr-CA" sz="2800" smtClean="0"/>
              <a:t>(dont le besoin d ’un </a:t>
            </a:r>
            <a:r>
              <a:rPr lang="fr-CA" sz="2800" i="1" smtClean="0"/>
              <a:t>pointeur</a:t>
            </a:r>
            <a:r>
              <a:rPr lang="fr-CA" sz="2800" smtClean="0"/>
              <a:t> dans le PCB)</a:t>
            </a:r>
            <a:r>
              <a:rPr lang="fr-CA" smtClean="0"/>
              <a:t> 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0" y="14097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rgbClr val="800000"/>
                </a:solidFill>
              </a:rPr>
              <a:t>file prêt</a:t>
            </a:r>
            <a:endParaRPr lang="fr-CA" altLang="en-US" sz="2400" b="0">
              <a:solidFill>
                <a:schemeClr val="tx1"/>
              </a:solidFill>
            </a:endParaRP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546100" y="5670550"/>
            <a:ext cx="8597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rgbClr val="0000CC"/>
                </a:solidFill>
                <a:latin typeface="Arial Narrow" pitchFamily="34" charset="0"/>
              </a:rPr>
              <a:t>Nous ferons l’hypothèse que le premier processus dans une file est celui qui utilise la ressource: ici, proc7 exécute, proc3 utilise disque 0, etc.</a:t>
            </a:r>
          </a:p>
        </p:txBody>
      </p:sp>
      <p:pic>
        <p:nvPicPr>
          <p:cNvPr id="2355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5" t="33870" r="22533" b="30154"/>
          <a:stretch>
            <a:fillRect/>
          </a:stretch>
        </p:blipFill>
        <p:spPr bwMode="auto">
          <a:xfrm>
            <a:off x="1049338" y="1222375"/>
            <a:ext cx="7805737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EDC42-AB56-45C8-8EEB-D3FBCA764DB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88" y="325438"/>
            <a:ext cx="8697912" cy="962025"/>
          </a:xfrm>
        </p:spPr>
        <p:txBody>
          <a:bodyPr/>
          <a:lstStyle/>
          <a:p>
            <a:pPr>
              <a:defRPr/>
            </a:pPr>
            <a:r>
              <a:rPr lang="fr-CA" smtClean="0"/>
              <a:t>Cet ensemble de files inclut donc la table de statut périphériques</a:t>
            </a:r>
            <a:endParaRPr lang="fr-CA" sz="2800" smtClean="0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27" t="39182" r="20744" b="35173"/>
          <a:stretch>
            <a:fillRect/>
          </a:stretch>
        </p:blipFill>
        <p:spPr bwMode="auto">
          <a:xfrm>
            <a:off x="0" y="1600200"/>
            <a:ext cx="9144000" cy="512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850900" y="6286500"/>
            <a:ext cx="7251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2 fois la même erreur ici: imprimante devrait être disque 3</a:t>
            </a:r>
          </a:p>
        </p:txBody>
      </p:sp>
      <p:sp>
        <p:nvSpPr>
          <p:cNvPr id="24582" name="Line 5"/>
          <p:cNvSpPr>
            <a:spLocks noChangeShapeType="1"/>
          </p:cNvSpPr>
          <p:nvPr/>
        </p:nvSpPr>
        <p:spPr bwMode="auto">
          <a:xfrm flipV="1">
            <a:off x="1092200" y="4787900"/>
            <a:ext cx="2413000" cy="16129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583" name="Line 6"/>
          <p:cNvSpPr>
            <a:spLocks noChangeShapeType="1"/>
          </p:cNvSpPr>
          <p:nvPr/>
        </p:nvSpPr>
        <p:spPr bwMode="auto">
          <a:xfrm flipV="1">
            <a:off x="1270000" y="4737100"/>
            <a:ext cx="4902200" cy="16891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6D999-8703-4E11-8944-44E6864A288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Une façon plus synthétique de décrire la même situation</a:t>
            </a:r>
            <a:endParaRPr lang="fr-CA" sz="3600" smtClean="0"/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2219325" y="1482725"/>
            <a:ext cx="4708525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</a:rPr>
              <a:t>prêt</a:t>
            </a:r>
            <a:r>
              <a:rPr lang="fr-CA" altLang="en-US" sz="4000" b="0">
                <a:solidFill>
                  <a:schemeClr val="tx1"/>
                </a:solidFill>
              </a:rPr>
              <a:t> </a:t>
            </a:r>
            <a:r>
              <a:rPr lang="fr-CA" altLang="en-US" sz="3200" b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7</a:t>
            </a:r>
            <a:r>
              <a:rPr lang="fr-CA" altLang="en-US" sz="40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3200" b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CA" altLang="en-US" sz="40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bandmag0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3200" b="0">
                <a:solidFill>
                  <a:schemeClr val="tx1"/>
                </a:solidFill>
                <a:sym typeface="Wingdings" pitchFamily="2" charset="2"/>
              </a:rPr>
              <a:t></a:t>
            </a:r>
            <a:endParaRPr lang="fr-CA" altLang="en-US" sz="3200" b="0">
              <a:solidFill>
                <a:schemeClr val="tx1"/>
              </a:solidFill>
              <a:sym typeface="WP IconicSymbolsA" pitchFamily="2" charset="2"/>
            </a:endParaRPr>
          </a:p>
          <a:p>
            <a:pPr>
              <a:spcBef>
                <a:spcPct val="50000"/>
              </a:spcBef>
            </a:pP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bandmag1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3200" b="0">
                <a:solidFill>
                  <a:schemeClr val="tx1"/>
                </a:solidFill>
                <a:sym typeface="Wingdings" pitchFamily="2" charset="2"/>
              </a:rPr>
              <a:t></a:t>
            </a:r>
            <a:endParaRPr lang="fr-CA" altLang="en-US" sz="3200" b="0">
              <a:solidFill>
                <a:schemeClr val="tx1"/>
              </a:solidFill>
              <a:sym typeface="WP IconicSymbolsA" pitchFamily="2" charset="2"/>
            </a:endParaRPr>
          </a:p>
          <a:p>
            <a:pPr>
              <a:spcBef>
                <a:spcPct val="50000"/>
              </a:spcBef>
            </a:pP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disq0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3200" b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3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3200" b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14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3200" b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term0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3200" b="0">
                <a:solidFill>
                  <a:schemeClr val="tx1"/>
                </a:solidFill>
                <a:sym typeface="Wingdings" pitchFamily="2" charset="2"/>
              </a:rPr>
              <a:t></a:t>
            </a:r>
            <a:r>
              <a:rPr lang="fr-CA" altLang="en-US" sz="3200" b="0">
                <a:solidFill>
                  <a:schemeClr val="tx1"/>
                </a:solidFill>
                <a:sym typeface="WP IconicSymbolsA" pitchFamily="2" charset="2"/>
              </a:rPr>
              <a:t> </a:t>
            </a:r>
            <a:r>
              <a:rPr lang="fr-CA" altLang="en-US" sz="4000" b="0">
                <a:solidFill>
                  <a:schemeClr val="tx1"/>
                </a:solidFill>
                <a:latin typeface="Arial Narrow" pitchFamily="34" charset="0"/>
                <a:sym typeface="WP IconicSymbolsA" pitchFamily="2" charset="2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B5484-34B5-4835-BB23-547E1E1F6D08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885113" cy="962025"/>
          </a:xfrm>
        </p:spPr>
        <p:txBody>
          <a:bodyPr/>
          <a:lstStyle/>
          <a:p>
            <a:pPr>
              <a:defRPr/>
            </a:pPr>
            <a:r>
              <a:rPr lang="fr-CA" sz="3200" smtClean="0"/>
              <a:t>Les PCBs ne sont pas déplacés en mémoire pour être mis dans les différentes files:  </a:t>
            </a:r>
            <a:br>
              <a:rPr lang="fr-CA" sz="3200" smtClean="0"/>
            </a:br>
            <a:r>
              <a:rPr lang="fr-CA" sz="3200" smtClean="0"/>
              <a:t>ce sont les pointeurs qui changent.</a:t>
            </a:r>
            <a:endParaRPr lang="fr-CA" smtClean="0"/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885825" y="3481388"/>
            <a:ext cx="914400" cy="457200"/>
          </a:xfrm>
          <a:prstGeom prst="rect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1814513" y="3481388"/>
            <a:ext cx="914400" cy="457200"/>
          </a:xfrm>
          <a:prstGeom prst="rect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3644900" y="3478213"/>
            <a:ext cx="914400" cy="457200"/>
          </a:xfrm>
          <a:prstGeom prst="rect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4584700" y="3478213"/>
            <a:ext cx="914400" cy="457200"/>
          </a:xfrm>
          <a:prstGeom prst="rect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5513388" y="3478213"/>
            <a:ext cx="914400" cy="457200"/>
          </a:xfrm>
          <a:prstGeom prst="rect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7634288" y="3490913"/>
            <a:ext cx="914400" cy="457200"/>
          </a:xfrm>
          <a:prstGeom prst="rect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26634" name="Freeform 9"/>
          <p:cNvSpPr>
            <a:spLocks/>
          </p:cNvSpPr>
          <p:nvPr/>
        </p:nvSpPr>
        <p:spPr bwMode="auto">
          <a:xfrm>
            <a:off x="981075" y="3048000"/>
            <a:ext cx="5133975" cy="409575"/>
          </a:xfrm>
          <a:custGeom>
            <a:avLst/>
            <a:gdLst>
              <a:gd name="T0" fmla="*/ 2147483647 w 3234"/>
              <a:gd name="T1" fmla="*/ 650200313 h 258"/>
              <a:gd name="T2" fmla="*/ 2147483647 w 3234"/>
              <a:gd name="T3" fmla="*/ 151209375 h 258"/>
              <a:gd name="T4" fmla="*/ 1118949375 w 3234"/>
              <a:gd name="T5" fmla="*/ 83165950 h 258"/>
              <a:gd name="T6" fmla="*/ 30241875 w 3234"/>
              <a:gd name="T7" fmla="*/ 650200313 h 25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34" h="258">
                <a:moveTo>
                  <a:pt x="3234" y="258"/>
                </a:moveTo>
                <a:cubicBezTo>
                  <a:pt x="3187" y="177"/>
                  <a:pt x="3141" y="97"/>
                  <a:pt x="2676" y="60"/>
                </a:cubicBezTo>
                <a:cubicBezTo>
                  <a:pt x="2211" y="23"/>
                  <a:pt x="888" y="0"/>
                  <a:pt x="444" y="33"/>
                </a:cubicBezTo>
                <a:cubicBezTo>
                  <a:pt x="0" y="66"/>
                  <a:pt x="87" y="218"/>
                  <a:pt x="12" y="258"/>
                </a:cubicBezTo>
              </a:path>
            </a:pathLst>
          </a:custGeom>
          <a:noFill/>
          <a:ln w="38100" cap="sq" cmpd="sng">
            <a:solidFill>
              <a:srgbClr val="8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6635" name="Line 10"/>
          <p:cNvSpPr>
            <a:spLocks noChangeShapeType="1"/>
          </p:cNvSpPr>
          <p:nvPr/>
        </p:nvSpPr>
        <p:spPr bwMode="auto">
          <a:xfrm flipH="1">
            <a:off x="6157913" y="2743200"/>
            <a:ext cx="328612" cy="714375"/>
          </a:xfrm>
          <a:prstGeom prst="line">
            <a:avLst/>
          </a:prstGeom>
          <a:noFill/>
          <a:ln w="57150" cap="sq" cmpd="thickThin">
            <a:solidFill>
              <a:srgbClr val="8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6636" name="Text Box 11"/>
          <p:cNvSpPr txBox="1">
            <a:spLocks noChangeArrowheads="1"/>
          </p:cNvSpPr>
          <p:nvPr/>
        </p:nvSpPr>
        <p:spPr bwMode="auto">
          <a:xfrm>
            <a:off x="6115050" y="2243138"/>
            <a:ext cx="885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rgbClr val="800000"/>
                </a:solidFill>
              </a:rPr>
              <a:t>ready</a:t>
            </a:r>
          </a:p>
        </p:txBody>
      </p:sp>
      <p:sp>
        <p:nvSpPr>
          <p:cNvPr id="26637" name="Line 12"/>
          <p:cNvSpPr>
            <a:spLocks noChangeShapeType="1"/>
          </p:cNvSpPr>
          <p:nvPr/>
        </p:nvSpPr>
        <p:spPr bwMode="auto">
          <a:xfrm flipV="1">
            <a:off x="2000250" y="3957638"/>
            <a:ext cx="271463" cy="814387"/>
          </a:xfrm>
          <a:prstGeom prst="line">
            <a:avLst/>
          </a:prstGeom>
          <a:noFill/>
          <a:ln w="57150" cap="sq">
            <a:solidFill>
              <a:srgbClr val="0000CC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6638" name="Text Box 13"/>
          <p:cNvSpPr txBox="1">
            <a:spLocks noChangeArrowheads="1"/>
          </p:cNvSpPr>
          <p:nvPr/>
        </p:nvSpPr>
        <p:spPr bwMode="auto">
          <a:xfrm>
            <a:off x="1471613" y="4829175"/>
            <a:ext cx="1557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CC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rgbClr val="0000CC"/>
                </a:solidFill>
              </a:rPr>
              <a:t>disk unit 0</a:t>
            </a:r>
          </a:p>
        </p:txBody>
      </p:sp>
      <p:sp>
        <p:nvSpPr>
          <p:cNvPr id="26639" name="Freeform 14"/>
          <p:cNvSpPr>
            <a:spLocks/>
          </p:cNvSpPr>
          <p:nvPr/>
        </p:nvSpPr>
        <p:spPr bwMode="auto">
          <a:xfrm>
            <a:off x="2314575" y="3971925"/>
            <a:ext cx="5786438" cy="784225"/>
          </a:xfrm>
          <a:custGeom>
            <a:avLst/>
            <a:gdLst>
              <a:gd name="T0" fmla="*/ 0 w 3645"/>
              <a:gd name="T1" fmla="*/ 22682200 h 494"/>
              <a:gd name="T2" fmla="*/ 1610380777 w 3645"/>
              <a:gd name="T3" fmla="*/ 997981875 h 494"/>
              <a:gd name="T4" fmla="*/ 2147483647 w 3645"/>
              <a:gd name="T5" fmla="*/ 1066026888 h 494"/>
              <a:gd name="T6" fmla="*/ 2147483647 w 3645"/>
              <a:gd name="T7" fmla="*/ 1066026888 h 494"/>
              <a:gd name="T8" fmla="*/ 2147483647 w 3645"/>
              <a:gd name="T9" fmla="*/ 0 h 4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45" h="494">
                <a:moveTo>
                  <a:pt x="0" y="9"/>
                </a:moveTo>
                <a:cubicBezTo>
                  <a:pt x="116" y="168"/>
                  <a:pt x="233" y="327"/>
                  <a:pt x="639" y="396"/>
                </a:cubicBezTo>
                <a:cubicBezTo>
                  <a:pt x="1045" y="465"/>
                  <a:pt x="2013" y="418"/>
                  <a:pt x="2439" y="423"/>
                </a:cubicBezTo>
                <a:cubicBezTo>
                  <a:pt x="2865" y="428"/>
                  <a:pt x="2994" y="494"/>
                  <a:pt x="3195" y="423"/>
                </a:cubicBezTo>
                <a:cubicBezTo>
                  <a:pt x="3396" y="352"/>
                  <a:pt x="3566" y="74"/>
                  <a:pt x="3645" y="0"/>
                </a:cubicBezTo>
              </a:path>
            </a:pathLst>
          </a:custGeom>
          <a:noFill/>
          <a:ln w="57150" cap="sq" cmpd="sng">
            <a:solidFill>
              <a:srgbClr val="0000CC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6640" name="Text Box 15"/>
          <p:cNvSpPr txBox="1">
            <a:spLocks noChangeArrowheads="1"/>
          </p:cNvSpPr>
          <p:nvPr/>
        </p:nvSpPr>
        <p:spPr bwMode="auto">
          <a:xfrm>
            <a:off x="0" y="3414713"/>
            <a:ext cx="8429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800">
                <a:solidFill>
                  <a:schemeClr val="tx1"/>
                </a:solidFill>
              </a:rPr>
              <a:t>.  .  .</a:t>
            </a:r>
          </a:p>
        </p:txBody>
      </p:sp>
      <p:sp>
        <p:nvSpPr>
          <p:cNvPr id="26641" name="Text Box 16"/>
          <p:cNvSpPr txBox="1">
            <a:spLocks noChangeArrowheads="1"/>
          </p:cNvSpPr>
          <p:nvPr/>
        </p:nvSpPr>
        <p:spPr bwMode="auto">
          <a:xfrm>
            <a:off x="2800350" y="3497263"/>
            <a:ext cx="9144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PCB4</a:t>
            </a:r>
            <a:endParaRPr lang="fr-CA" altLang="en-US" sz="280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endParaRPr lang="fr-CA" altLang="en-US" sz="2400" b="0">
              <a:solidFill>
                <a:schemeClr val="tx1"/>
              </a:solidFill>
            </a:endParaRPr>
          </a:p>
        </p:txBody>
      </p:sp>
      <p:sp>
        <p:nvSpPr>
          <p:cNvPr id="26642" name="Text Box 17"/>
          <p:cNvSpPr txBox="1">
            <a:spLocks noChangeArrowheads="1"/>
          </p:cNvSpPr>
          <p:nvPr/>
        </p:nvSpPr>
        <p:spPr bwMode="auto">
          <a:xfrm>
            <a:off x="6600825" y="3500438"/>
            <a:ext cx="9429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800">
                <a:solidFill>
                  <a:schemeClr val="tx1"/>
                </a:solidFill>
              </a:rPr>
              <a:t>.  .  .</a:t>
            </a:r>
          </a:p>
          <a:p>
            <a:pPr>
              <a:spcBef>
                <a:spcPct val="50000"/>
              </a:spcBef>
            </a:pPr>
            <a:endParaRPr lang="fr-CA" altLang="en-US" sz="2400" b="0">
              <a:solidFill>
                <a:schemeClr val="tx1"/>
              </a:solidFill>
            </a:endParaRP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979488" y="3375025"/>
            <a:ext cx="784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fr-CA" altLang="en-US" sz="2400" b="0">
              <a:solidFill>
                <a:schemeClr val="tx1"/>
              </a:solidFill>
            </a:endParaRPr>
          </a:p>
        </p:txBody>
      </p:sp>
      <p:sp>
        <p:nvSpPr>
          <p:cNvPr id="26644" name="Text Box 19"/>
          <p:cNvSpPr txBox="1">
            <a:spLocks noChangeArrowheads="1"/>
          </p:cNvSpPr>
          <p:nvPr/>
        </p:nvSpPr>
        <p:spPr bwMode="auto">
          <a:xfrm>
            <a:off x="879475" y="3470275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PCB2</a:t>
            </a:r>
          </a:p>
        </p:txBody>
      </p:sp>
      <p:sp>
        <p:nvSpPr>
          <p:cNvPr id="26645" name="Text Box 20"/>
          <p:cNvSpPr txBox="1">
            <a:spLocks noChangeArrowheads="1"/>
          </p:cNvSpPr>
          <p:nvPr/>
        </p:nvSpPr>
        <p:spPr bwMode="auto">
          <a:xfrm>
            <a:off x="1831975" y="3479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PCB3</a:t>
            </a:r>
          </a:p>
        </p:txBody>
      </p:sp>
      <p:sp>
        <p:nvSpPr>
          <p:cNvPr id="26646" name="Text Box 21"/>
          <p:cNvSpPr txBox="1">
            <a:spLocks noChangeArrowheads="1"/>
          </p:cNvSpPr>
          <p:nvPr/>
        </p:nvSpPr>
        <p:spPr bwMode="auto">
          <a:xfrm>
            <a:off x="3760788" y="3481388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PCB5</a:t>
            </a:r>
          </a:p>
        </p:txBody>
      </p:sp>
      <p:sp>
        <p:nvSpPr>
          <p:cNvPr id="26647" name="Text Box 22"/>
          <p:cNvSpPr txBox="1">
            <a:spLocks noChangeArrowheads="1"/>
          </p:cNvSpPr>
          <p:nvPr/>
        </p:nvSpPr>
        <p:spPr bwMode="auto">
          <a:xfrm>
            <a:off x="4670425" y="346075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PCB6</a:t>
            </a:r>
          </a:p>
        </p:txBody>
      </p:sp>
      <p:sp>
        <p:nvSpPr>
          <p:cNvPr id="26648" name="Text Box 23"/>
          <p:cNvSpPr txBox="1">
            <a:spLocks noChangeArrowheads="1"/>
          </p:cNvSpPr>
          <p:nvPr/>
        </p:nvSpPr>
        <p:spPr bwMode="auto">
          <a:xfrm>
            <a:off x="5554663" y="3470275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PCB7</a:t>
            </a:r>
          </a:p>
        </p:txBody>
      </p:sp>
      <p:sp>
        <p:nvSpPr>
          <p:cNvPr id="26649" name="Text Box 24"/>
          <p:cNvSpPr txBox="1">
            <a:spLocks noChangeArrowheads="1"/>
          </p:cNvSpPr>
          <p:nvPr/>
        </p:nvSpPr>
        <p:spPr bwMode="auto">
          <a:xfrm>
            <a:off x="7632700" y="3479800"/>
            <a:ext cx="977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PCB14</a:t>
            </a:r>
          </a:p>
        </p:txBody>
      </p:sp>
      <p:sp>
        <p:nvSpPr>
          <p:cNvPr id="26650" name="Freeform 25"/>
          <p:cNvSpPr>
            <a:spLocks/>
          </p:cNvSpPr>
          <p:nvPr/>
        </p:nvSpPr>
        <p:spPr bwMode="auto">
          <a:xfrm flipH="1">
            <a:off x="5229225" y="3957638"/>
            <a:ext cx="2586038" cy="442912"/>
          </a:xfrm>
          <a:custGeom>
            <a:avLst/>
            <a:gdLst>
              <a:gd name="T0" fmla="*/ 2147483647 w 1629"/>
              <a:gd name="T1" fmla="*/ 0 h 279"/>
              <a:gd name="T2" fmla="*/ 2147483647 w 1629"/>
              <a:gd name="T3" fmla="*/ 703122006 h 279"/>
              <a:gd name="T4" fmla="*/ 0 w 1629"/>
              <a:gd name="T5" fmla="*/ 0 h 27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9" h="279">
                <a:moveTo>
                  <a:pt x="1629" y="0"/>
                </a:moveTo>
                <a:cubicBezTo>
                  <a:pt x="1499" y="139"/>
                  <a:pt x="1369" y="279"/>
                  <a:pt x="1098" y="279"/>
                </a:cubicBezTo>
                <a:cubicBezTo>
                  <a:pt x="827" y="279"/>
                  <a:pt x="183" y="47"/>
                  <a:pt x="0" y="0"/>
                </a:cubicBezTo>
              </a:path>
            </a:pathLst>
          </a:custGeom>
          <a:noFill/>
          <a:ln w="57150" cap="sq" cmpd="sng">
            <a:solidFill>
              <a:srgbClr val="0000CC"/>
            </a:solidFill>
            <a:prstDash val="solid"/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6651" name="Line 26"/>
          <p:cNvSpPr>
            <a:spLocks noChangeShapeType="1"/>
          </p:cNvSpPr>
          <p:nvPr/>
        </p:nvSpPr>
        <p:spPr bwMode="auto">
          <a:xfrm flipH="1">
            <a:off x="4067175" y="2724150"/>
            <a:ext cx="328613" cy="714375"/>
          </a:xfrm>
          <a:prstGeom prst="line">
            <a:avLst/>
          </a:prstGeom>
          <a:noFill/>
          <a:ln w="57150" cap="sq" cmpd="thickThin">
            <a:solidFill>
              <a:srgbClr val="FF33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6652" name="Text Box 27"/>
          <p:cNvSpPr txBox="1">
            <a:spLocks noChangeArrowheads="1"/>
          </p:cNvSpPr>
          <p:nvPr/>
        </p:nvSpPr>
        <p:spPr bwMode="auto">
          <a:xfrm>
            <a:off x="3400425" y="22098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rgbClr val="FF3300"/>
                </a:solidFill>
              </a:rPr>
              <a:t>term. unit 0</a:t>
            </a:r>
          </a:p>
        </p:txBody>
      </p:sp>
      <p:sp>
        <p:nvSpPr>
          <p:cNvPr id="26653" name="Rectangle 28"/>
          <p:cNvSpPr>
            <a:spLocks noChangeArrowheads="1"/>
          </p:cNvSpPr>
          <p:nvPr/>
        </p:nvSpPr>
        <p:spPr bwMode="auto">
          <a:xfrm>
            <a:off x="2717800" y="3478213"/>
            <a:ext cx="914400" cy="457200"/>
          </a:xfrm>
          <a:prstGeom prst="rect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137E5F-21FB-4137-B82F-05397E3FC0EF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Ordonnanceurs (schedulers)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309688"/>
            <a:ext cx="8415337" cy="49482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8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Programmes qui gèrent l ’utilisation de ressources de l`ordinateur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Trois types d`ordonnanceurs :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À court terme = </a:t>
            </a:r>
            <a:r>
              <a:rPr lang="fr-CA" altLang="en-US" smtClean="0">
                <a:solidFill>
                  <a:srgbClr val="800000"/>
                </a:solidFill>
              </a:rPr>
              <a:t>ordonnanceur processus</a:t>
            </a:r>
            <a:r>
              <a:rPr lang="fr-CA" altLang="en-US" smtClean="0"/>
              <a:t>: sélectionne quel processus doit exécuter la transition </a:t>
            </a:r>
            <a:r>
              <a:rPr lang="fr-CA" altLang="en-US" smtClean="0">
                <a:solidFill>
                  <a:schemeClr val="hlink"/>
                </a:solidFill>
              </a:rPr>
              <a:t>prêt  </a:t>
            </a:r>
            <a:r>
              <a:rPr lang="fr-CA" altLang="en-US" smtClean="0">
                <a:solidFill>
                  <a:schemeClr val="hlink"/>
                </a:solidFill>
                <a:sym typeface="Symbol" pitchFamily="18" charset="2"/>
              </a:rPr>
              <a:t> exécution</a:t>
            </a:r>
          </a:p>
          <a:p>
            <a:pPr lvl="1">
              <a:lnSpc>
                <a:spcPct val="90000"/>
              </a:lnSpc>
            </a:pPr>
            <a:r>
              <a:rPr lang="fr-CA" altLang="en-US" smtClean="0">
                <a:sym typeface="Symbol" pitchFamily="18" charset="2"/>
              </a:rPr>
              <a:t>À long terme = </a:t>
            </a:r>
            <a:r>
              <a:rPr lang="fr-CA" altLang="en-US" smtClean="0">
                <a:solidFill>
                  <a:srgbClr val="800000"/>
                </a:solidFill>
                <a:sym typeface="Symbol" pitchFamily="18" charset="2"/>
              </a:rPr>
              <a:t>ordonnanceur travaux</a:t>
            </a:r>
            <a:r>
              <a:rPr lang="fr-CA" altLang="en-US" smtClean="0">
                <a:sym typeface="Symbol" pitchFamily="18" charset="2"/>
              </a:rPr>
              <a:t>: sélectionne quels processus peuvent exécuter la transition </a:t>
            </a:r>
            <a:r>
              <a:rPr lang="fr-CA" altLang="en-US" smtClean="0">
                <a:solidFill>
                  <a:schemeClr val="hlink"/>
                </a:solidFill>
                <a:sym typeface="Symbol" pitchFamily="18" charset="2"/>
              </a:rPr>
              <a:t>nouveau  prêt</a:t>
            </a:r>
            <a:r>
              <a:rPr lang="fr-CA" altLang="en-US" smtClean="0">
                <a:sym typeface="Symbol" pitchFamily="18" charset="2"/>
              </a:rPr>
              <a:t> (événement </a:t>
            </a:r>
            <a:r>
              <a:rPr lang="fr-CA" altLang="en-US" i="1" smtClean="0">
                <a:sym typeface="Symbol" pitchFamily="18" charset="2"/>
              </a:rPr>
              <a:t>admitted</a:t>
            </a:r>
            <a:r>
              <a:rPr lang="fr-CA" altLang="en-US" smtClean="0">
                <a:sym typeface="Symbol" pitchFamily="18" charset="2"/>
              </a:rPr>
              <a:t>) </a:t>
            </a:r>
            <a:r>
              <a:rPr lang="fr-CA" altLang="en-US" sz="2000" smtClean="0">
                <a:sym typeface="Symbol" pitchFamily="18" charset="2"/>
              </a:rPr>
              <a:t>(de spoule travaux à file prêt) (pour système de traitement par lots, </a:t>
            </a:r>
            <a:r>
              <a:rPr lang="fr-CA" altLang="en-US" sz="2000" i="1" smtClean="0">
                <a:sym typeface="Symbol" pitchFamily="18" charset="2"/>
              </a:rPr>
              <a:t>batch</a:t>
            </a:r>
            <a:r>
              <a:rPr lang="fr-CA" altLang="en-US" sz="2000" smtClean="0">
                <a:sym typeface="Symbol" pitchFamily="18" charset="2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fr-CA" altLang="en-US" smtClean="0">
                <a:sym typeface="Symbol" pitchFamily="18" charset="2"/>
              </a:rPr>
              <a:t>À moyen terme: nous verrons </a:t>
            </a:r>
            <a:r>
              <a:rPr lang="fr-CA" altLang="en-US" sz="2000" smtClean="0">
                <a:sym typeface="Symbol" pitchFamily="18" charset="2"/>
              </a:rPr>
              <a:t>(systèmes à temps partagé)</a:t>
            </a:r>
            <a:endParaRPr lang="fr-CA" altLang="en-US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35CAF1-BD5C-4BD5-9744-D7E860293B72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Ordonnanceur travaux = long terme</a:t>
            </a:r>
            <a:br>
              <a:rPr lang="fr-CA" smtClean="0"/>
            </a:br>
            <a:r>
              <a:rPr lang="fr-CA" smtClean="0"/>
              <a:t>et ordonnanceur processus = court terme</a:t>
            </a:r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71594" r="44388" b="12228"/>
          <a:stretch>
            <a:fillRect/>
          </a:stretch>
        </p:blipFill>
        <p:spPr bwMode="auto">
          <a:xfrm>
            <a:off x="914400" y="1384300"/>
            <a:ext cx="7645400" cy="507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7" name="Oval 4"/>
          <p:cNvSpPr>
            <a:spLocks noChangeArrowheads="1"/>
          </p:cNvSpPr>
          <p:nvPr/>
        </p:nvSpPr>
        <p:spPr bwMode="auto">
          <a:xfrm>
            <a:off x="2489200" y="1905000"/>
            <a:ext cx="1447800" cy="8001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28678" name="Oval 5"/>
          <p:cNvSpPr>
            <a:spLocks noChangeArrowheads="1"/>
          </p:cNvSpPr>
          <p:nvPr/>
        </p:nvSpPr>
        <p:spPr bwMode="auto">
          <a:xfrm>
            <a:off x="3175000" y="4432300"/>
            <a:ext cx="2286000" cy="889000"/>
          </a:xfrm>
          <a:prstGeom prst="ellipse">
            <a:avLst/>
          </a:prstGeom>
          <a:noFill/>
          <a:ln w="38100">
            <a:solidFill>
              <a:srgbClr val="0000CC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3276600" y="1447800"/>
            <a:ext cx="288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Ordonnanceur travaux</a:t>
            </a: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5918200" y="4356100"/>
            <a:ext cx="322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rgbClr val="0000CC"/>
                </a:solidFill>
                <a:latin typeface="Arial Narrow" pitchFamily="34" charset="0"/>
              </a:rPr>
              <a:t>Ordonnanceur processus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B05854-6D0B-44E5-8E8A-5613E8A10B83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Ordonnanceurs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63" y="1531938"/>
            <a:ext cx="8313737" cy="4460875"/>
          </a:xfrm>
        </p:spPr>
        <p:txBody>
          <a:bodyPr/>
          <a:lstStyle/>
          <a:p>
            <a:r>
              <a:rPr lang="fr-CA" altLang="en-US" smtClean="0"/>
              <a:t>L`ordonnanceur à court terme est exécuté très souvent (millisecondes)</a:t>
            </a:r>
          </a:p>
          <a:p>
            <a:pPr lvl="1"/>
            <a:r>
              <a:rPr lang="fr-CA" altLang="en-US" smtClean="0"/>
              <a:t>doit être très efficace</a:t>
            </a:r>
          </a:p>
          <a:p>
            <a:r>
              <a:rPr lang="fr-CA" altLang="en-US" smtClean="0"/>
              <a:t>L`ordonnanceur à long terme doit être exécuté beaucoup plus rarement: il contrôle le niveau de multiprogrammation</a:t>
            </a:r>
          </a:p>
          <a:p>
            <a:pPr lvl="1"/>
            <a:r>
              <a:rPr lang="fr-CA" altLang="en-US" smtClean="0"/>
              <a:t>doit établir une balance entre travaux liés à l ’UCT et ceux liés à l ’E/S</a:t>
            </a:r>
          </a:p>
          <a:p>
            <a:pPr lvl="1"/>
            <a:r>
              <a:rPr lang="fr-CA" altLang="en-US" smtClean="0"/>
              <a:t>de façon que les ressources de l ’ordinateur soient bien utilisées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6A6B5-A360-48E5-AE28-DD471928F951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325438"/>
            <a:ext cx="8391525" cy="539750"/>
          </a:xfrm>
        </p:spPr>
        <p:txBody>
          <a:bodyPr/>
          <a:lstStyle/>
          <a:p>
            <a:pPr>
              <a:defRPr/>
            </a:pPr>
            <a:r>
              <a:rPr lang="fr-CA" sz="3600" smtClean="0"/>
              <a:t>Ordonnancement de processus </a:t>
            </a:r>
            <a:r>
              <a:rPr lang="fr-CA" sz="3200" smtClean="0"/>
              <a:t>(court terme)</a:t>
            </a:r>
            <a:endParaRPr lang="fr-CA" sz="3600" smtClean="0"/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02" r="44388" b="11279"/>
          <a:stretch>
            <a:fillRect/>
          </a:stretch>
        </p:blipFill>
        <p:spPr bwMode="auto">
          <a:xfrm>
            <a:off x="511175" y="1073150"/>
            <a:ext cx="8021638" cy="525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7378700" y="6034088"/>
            <a:ext cx="2019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1800" b="0">
                <a:solidFill>
                  <a:schemeClr val="tx1"/>
                </a:solidFill>
                <a:latin typeface="Arial Narrow" pitchFamily="34" charset="0"/>
              </a:rPr>
              <a:t>Disponibilité Ress.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2BF8DA-8216-41DF-AC49-AD01B46DDD0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Ordonnanceur à moyen terme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Le manque de ressources peut parfois forcer le SE à </a:t>
            </a:r>
            <a:r>
              <a:rPr lang="fr-CA" altLang="en-US" i="1" smtClean="0"/>
              <a:t>suspendre</a:t>
            </a:r>
            <a:r>
              <a:rPr lang="fr-CA" altLang="en-US" smtClean="0"/>
              <a:t> des processus</a:t>
            </a:r>
          </a:p>
          <a:p>
            <a:pPr lvl="1"/>
            <a:r>
              <a:rPr lang="fr-CA" altLang="en-US" smtClean="0"/>
              <a:t>ils seront plus en concurrence avec les autres pour des ressources</a:t>
            </a:r>
          </a:p>
          <a:p>
            <a:pPr lvl="1"/>
            <a:r>
              <a:rPr lang="fr-CA" altLang="en-US" smtClean="0"/>
              <a:t>ils seront repris plus tard quand les ressources deviendront disponibles</a:t>
            </a:r>
          </a:p>
          <a:p>
            <a:r>
              <a:rPr lang="fr-CA" altLang="en-US" smtClean="0"/>
              <a:t>Ces processus sont enlevés de mémoire centrale et mis en mémoire secondaire, pour être repris plus tard</a:t>
            </a:r>
          </a:p>
          <a:p>
            <a:pPr lvl="1"/>
            <a:r>
              <a:rPr lang="fr-CA" altLang="en-US" smtClean="0"/>
              <a:t>`swap out`, `swap in` , va-et-vien </a:t>
            </a:r>
          </a:p>
          <a:p>
            <a:pPr lvl="1"/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57A9F-9CFE-4A0B-94D6-CB05728591E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123" name="AutoShape 5"/>
          <p:cNvSpPr>
            <a:spLocks noChangeArrowheads="1"/>
          </p:cNvSpPr>
          <p:nvPr/>
        </p:nvSpPr>
        <p:spPr bwMode="auto">
          <a:xfrm>
            <a:off x="323850" y="1744663"/>
            <a:ext cx="8131175" cy="1054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4800" smtClean="0">
                <a:solidFill>
                  <a:srgbClr val="800000"/>
                </a:solidFill>
              </a:rPr>
              <a:t>Processus</a:t>
            </a:r>
            <a:r>
              <a:rPr lang="fr-CA" smtClean="0"/>
              <a:t> et terminologie</a:t>
            </a:r>
            <a:br>
              <a:rPr lang="fr-CA" smtClean="0"/>
            </a:br>
            <a:r>
              <a:rPr lang="fr-CA" sz="3600" smtClean="0"/>
              <a:t>(aussi appelé </a:t>
            </a:r>
            <a:r>
              <a:rPr lang="fr-CA" sz="3600" smtClean="0">
                <a:solidFill>
                  <a:srgbClr val="800000"/>
                </a:solidFill>
              </a:rPr>
              <a:t>job, task, user program</a:t>
            </a:r>
            <a:r>
              <a:rPr lang="fr-CA" sz="3600" smtClean="0"/>
              <a:t>)</a:t>
            </a:r>
            <a:endParaRPr lang="fr-CA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635125"/>
            <a:ext cx="8647112" cy="4441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CA" altLang="en-US" sz="2400" smtClean="0"/>
              <a:t>Concept de processus: un programme en exécution</a:t>
            </a:r>
          </a:p>
          <a:p>
            <a:pPr lvl="1">
              <a:lnSpc>
                <a:spcPct val="150000"/>
              </a:lnSpc>
            </a:pPr>
            <a:r>
              <a:rPr lang="fr-CA" altLang="en-US" sz="2000" smtClean="0"/>
              <a:t>Possède des ressources de mémoire, périphériques, etc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Ordonnancement de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Opérations sur les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Exemple de la création et terminaison de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Processus coopérants (communication entre processus)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fr-CA" altLang="en-US" sz="2400" smtClean="0"/>
          </a:p>
          <a:p>
            <a:pPr>
              <a:lnSpc>
                <a:spcPct val="90000"/>
              </a:lnSpc>
            </a:pPr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E4E61-C109-4802-B906-BDFDB93FD7A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6" t="43515" r="24548" b="41199"/>
          <a:stretch>
            <a:fillRect/>
          </a:stretch>
        </p:blipFill>
        <p:spPr bwMode="auto">
          <a:xfrm>
            <a:off x="706438" y="1196975"/>
            <a:ext cx="8086725" cy="489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5219" name="Rectangle 3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Ordonnanceurs à </a:t>
            </a:r>
            <a:r>
              <a:rPr kumimoji="1" lang="fr-CA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court</a:t>
            </a:r>
            <a:r>
              <a:rPr kumimoji="1" lang="fr-CA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et </a:t>
            </a:r>
            <a:r>
              <a:rPr kumimoji="1" lang="fr-CA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moyen </a:t>
            </a:r>
            <a:r>
              <a:rPr kumimoji="1" lang="fr-CA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terme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2133600" y="3200400"/>
            <a:ext cx="6781800" cy="2819400"/>
          </a:xfrm>
          <a:prstGeom prst="rect">
            <a:avLst/>
          </a:prstGeom>
          <a:noFill/>
          <a:ln w="5715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algn="ctr"/>
            <a:endParaRPr lang="fr-CA" altLang="en-US" sz="2400" b="0">
              <a:solidFill>
                <a:schemeClr val="hlink"/>
              </a:solidFill>
            </a:endParaRP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1092200" y="1244600"/>
            <a:ext cx="7112000" cy="1752600"/>
          </a:xfrm>
          <a:prstGeom prst="rect">
            <a:avLst/>
          </a:prstGeom>
          <a:noFill/>
          <a:ln w="5715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1155700" y="4559300"/>
            <a:ext cx="104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chemeClr val="hlink"/>
                </a:solidFill>
                <a:latin typeface="Arial Narrow" pitchFamily="34" charset="0"/>
              </a:rPr>
              <a:t>court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0" y="1701800"/>
            <a:ext cx="1130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moyen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D70AD-4A8D-488D-9840-8FBE5F991F01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3600" smtClean="0"/>
              <a:t>États de processus dans UNIX SVR4 </a:t>
            </a:r>
            <a:r>
              <a:rPr lang="fr-CA" sz="2400" smtClean="0"/>
              <a:t>(Stallings)</a:t>
            </a:r>
            <a:br>
              <a:rPr lang="fr-CA" sz="2400" smtClean="0"/>
            </a:br>
            <a:r>
              <a:rPr lang="fr-CA" sz="2400" smtClean="0"/>
              <a:t/>
            </a:r>
            <a:br>
              <a:rPr lang="fr-CA" sz="2400" smtClean="0"/>
            </a:br>
            <a:r>
              <a:rPr lang="fr-CA" sz="2400" smtClean="0"/>
              <a:t>Un exemple de diagramme de transitions d’états pour un SE réel</a:t>
            </a:r>
          </a:p>
        </p:txBody>
      </p:sp>
      <p:graphicFrame>
        <p:nvGraphicFramePr>
          <p:cNvPr id="33796" name="Object 3"/>
          <p:cNvGraphicFramePr>
            <a:graphicFrameLocks noChangeAspect="1"/>
          </p:cNvGraphicFramePr>
          <p:nvPr/>
        </p:nvGraphicFramePr>
        <p:xfrm>
          <a:off x="1584325" y="1468438"/>
          <a:ext cx="738505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Artwork" r:id="rId3" imgW="8142857" imgH="5923810" progId="Adobe.Illustrator.7">
                  <p:embed/>
                </p:oleObj>
              </mc:Choice>
              <mc:Fallback>
                <p:oleObj name="Artwork" r:id="rId3" imgW="8142857" imgH="5923810" progId="Adobe.Illustrator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5" y="1468438"/>
                        <a:ext cx="738505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203200" y="5638800"/>
            <a:ext cx="2641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rgbClr val="003399"/>
                </a:solidFill>
                <a:latin typeface="Arial Narrow" pitchFamily="34" charset="0"/>
              </a:rPr>
              <a:t>Kernel, user mode = monitor, user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3956B-A45E-4842-B500-CF3B4F988D55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4819" name="AutoShape 2"/>
          <p:cNvSpPr>
            <a:spLocks noChangeArrowheads="1"/>
          </p:cNvSpPr>
          <p:nvPr/>
        </p:nvSpPr>
        <p:spPr bwMode="auto">
          <a:xfrm>
            <a:off x="266700" y="3503613"/>
            <a:ext cx="8131175" cy="11811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4800" smtClean="0">
                <a:solidFill>
                  <a:srgbClr val="800000"/>
                </a:solidFill>
              </a:rPr>
              <a:t>Processus</a:t>
            </a:r>
            <a:r>
              <a:rPr lang="fr-CA" smtClean="0"/>
              <a:t> et terminologie</a:t>
            </a:r>
            <a:br>
              <a:rPr lang="fr-CA" smtClean="0"/>
            </a:br>
            <a:r>
              <a:rPr lang="fr-CA" sz="3600" smtClean="0"/>
              <a:t>(aussi appelé </a:t>
            </a:r>
            <a:r>
              <a:rPr lang="fr-CA" sz="3600" smtClean="0">
                <a:solidFill>
                  <a:srgbClr val="800000"/>
                </a:solidFill>
              </a:rPr>
              <a:t>job, task, user program</a:t>
            </a:r>
            <a:r>
              <a:rPr lang="fr-CA" sz="3600" smtClean="0"/>
              <a:t>)</a:t>
            </a:r>
            <a:endParaRPr lang="fr-CA" smtClean="0"/>
          </a:p>
        </p:txBody>
      </p:sp>
      <p:sp>
        <p:nvSpPr>
          <p:cNvPr id="3482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68288" y="1635125"/>
            <a:ext cx="8647112" cy="4441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CA" altLang="en-US" sz="2400" smtClean="0"/>
              <a:t>Concept de processus: un programme en exécution</a:t>
            </a:r>
          </a:p>
          <a:p>
            <a:pPr lvl="1">
              <a:lnSpc>
                <a:spcPct val="150000"/>
              </a:lnSpc>
            </a:pPr>
            <a:r>
              <a:rPr lang="fr-CA" altLang="en-US" sz="2000" smtClean="0"/>
              <a:t>Possède des ressources de mémoire, périphériques, etc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Ordonnancement de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Opérations sur les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Exemple de la création et terminaison de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Processus coopérants (communication entre processus)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fr-CA" altLang="en-US" sz="2400" smtClean="0"/>
          </a:p>
          <a:p>
            <a:pPr>
              <a:lnSpc>
                <a:spcPct val="90000"/>
              </a:lnSpc>
            </a:pPr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54BE6D-E3C4-4FAF-A2B7-FC44CA9D90A3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création des processus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82700"/>
            <a:ext cx="7991475" cy="53197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altLang="en-US" sz="2400" b="0" smtClean="0"/>
              <a:t>D’où viennent les processus?</a:t>
            </a:r>
            <a:r>
              <a:rPr lang="fr-CA" altLang="en-US" sz="24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Un processus parent crée des processus enfants, qui à leur tour peuvent créer d’autres processus, ainsi formant un arbre de processus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Plusieurs propriétés peuvent être spécifiées à la création d’un enfant: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Comment un parent et enfant partage des ressources?</a:t>
            </a:r>
          </a:p>
          <a:p>
            <a:pPr lvl="3">
              <a:lnSpc>
                <a:spcPct val="90000"/>
              </a:lnSpc>
            </a:pPr>
            <a:r>
              <a:rPr lang="fr-CA" altLang="en-US" sz="1800" smtClean="0"/>
              <a:t>Partage toutes les ressources, une partie, ou aucune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Le parent continue d’exécuter en même temps ou attente que l’enfant termine.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Le contenu du processus de l’enfant</a:t>
            </a:r>
          </a:p>
          <a:p>
            <a:pPr lvl="3">
              <a:lnSpc>
                <a:spcPct val="90000"/>
              </a:lnSpc>
            </a:pPr>
            <a:r>
              <a:rPr lang="fr-CA" altLang="en-US" sz="1800" smtClean="0"/>
              <a:t>Une image du parent</a:t>
            </a:r>
          </a:p>
          <a:p>
            <a:pPr lvl="3">
              <a:lnSpc>
                <a:spcPct val="90000"/>
              </a:lnSpc>
            </a:pPr>
            <a:r>
              <a:rPr lang="fr-CA" altLang="en-US" sz="1800" smtClean="0"/>
              <a:t>Un nouveau programme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7D9E3-6C77-4388-B54A-A6BF987524C1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création de processus (suite</a:t>
            </a:r>
            <a:r>
              <a:rPr lang="en-US" smtClean="0"/>
              <a:t>)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CA" altLang="en-US" sz="2400" smtClean="0"/>
              <a:t>Exemple UNIX:</a:t>
            </a:r>
          </a:p>
          <a:p>
            <a:pPr lvl="1"/>
            <a:r>
              <a:rPr lang="fr-CA" altLang="en-US" sz="2200" smtClean="0"/>
              <a:t>L’appel système</a:t>
            </a:r>
            <a:r>
              <a:rPr lang="fr-CA" altLang="en-US" sz="2200" b="0" smtClean="0"/>
              <a:t> fork()</a:t>
            </a:r>
            <a:r>
              <a:rPr lang="fr-CA" altLang="en-US" sz="2200" smtClean="0"/>
              <a:t> crée un nouveau processus contenant l’image du parent</a:t>
            </a:r>
          </a:p>
          <a:p>
            <a:pPr lvl="2"/>
            <a:r>
              <a:rPr lang="fr-CA" altLang="en-US" sz="2000" smtClean="0"/>
              <a:t>Pas de mémoire partagé, simplement un copie</a:t>
            </a:r>
          </a:p>
          <a:p>
            <a:pPr lvl="2"/>
            <a:r>
              <a:rPr lang="fr-CA" altLang="en-US" sz="2000" smtClean="0"/>
              <a:t>Retourne le PID de l’enfant au parent, et 0 dans le nouveau processus (enfant).</a:t>
            </a:r>
          </a:p>
          <a:p>
            <a:pPr lvl="2"/>
            <a:r>
              <a:rPr lang="fr-CA" altLang="en-US" sz="2000" smtClean="0"/>
              <a:t>Le parent peut utiliser l’appel </a:t>
            </a:r>
            <a:r>
              <a:rPr lang="fr-CA" altLang="en-US" sz="2000" b="0" smtClean="0"/>
              <a:t>wait()</a:t>
            </a:r>
            <a:r>
              <a:rPr lang="fr-CA" altLang="en-US" sz="2000" smtClean="0"/>
              <a:t> pour attendre que l’enfant termine</a:t>
            </a:r>
          </a:p>
          <a:p>
            <a:pPr lvl="1"/>
            <a:r>
              <a:rPr lang="fr-CA" altLang="en-US" sz="2200" smtClean="0"/>
              <a:t>L’appel système </a:t>
            </a:r>
            <a:r>
              <a:rPr lang="fr-CA" altLang="en-US" sz="2200" b="0" smtClean="0"/>
              <a:t>exec(…)</a:t>
            </a:r>
            <a:r>
              <a:rPr lang="fr-CA" altLang="en-US" sz="2200" smtClean="0"/>
              <a:t> est utilisé dans l’enfant après le </a:t>
            </a:r>
            <a:r>
              <a:rPr lang="fr-CA" altLang="en-US" sz="2200" b="0" smtClean="0"/>
              <a:t>fork() </a:t>
            </a:r>
            <a:r>
              <a:rPr lang="fr-CA" altLang="en-US" sz="2200" smtClean="0"/>
              <a:t>pour remplacer la mémoire du processus avec un nouveau programme (i.e. charger un nouveau logiciel)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bldLvl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801B6-D280-4BA0-AD40-9384066A1B0A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UNIX: fork(), exec(), exit() &amp; wait() </a:t>
            </a:r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" t="33247" r="575" b="33249"/>
          <a:stretch>
            <a:fillRect/>
          </a:stretch>
        </p:blipFill>
        <p:spPr bwMode="auto">
          <a:xfrm>
            <a:off x="1346200" y="2095500"/>
            <a:ext cx="6557963" cy="16637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369C59-E464-433A-97B3-487D5D0324B2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3200" smtClean="0"/>
              <a:t>Programme C qui “fork” un nouveau processus</a:t>
            </a:r>
            <a:r>
              <a:rPr lang="en-US" smtClean="0"/>
              <a:t> 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1138" y="1181100"/>
            <a:ext cx="6386512" cy="56769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#include &lt;stdio.h&gt;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#include &lt;unistd.h&gt;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int main(int argc, char *argv[])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      int pid;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pid = fork();    /* fork another process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if (pid &lt; 0)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     {     /* error occurred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       fprintf(stderr, "Fork Failed");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       exit(-1);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}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     else if (pid == 0) /* child process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      { execlp("/bin/ls","ls",NULL);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     else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{ /* parent process, will wait for the child to complete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       wait(NULL);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       printf("Child Complete");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       exit(0);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	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en-US" sz="1800" smtClean="0">
                <a:solidFill>
                  <a:schemeClr val="bg2"/>
                </a:solidFill>
                <a:latin typeface="Times New Roman" pitchFamily="18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1BFCC-7D1B-4095-830C-B3BB3635A400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Exemple 1 - Fork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1138" y="1230313"/>
            <a:ext cx="6386512" cy="55070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kumimoji="0" lang="en-US" altLang="en-US" b="0" smtClean="0">
                <a:solidFill>
                  <a:srgbClr val="236E25"/>
                </a:solidFill>
                <a:latin typeface="Times New Roman" pitchFamily="18" charset="0"/>
              </a:rPr>
              <a:t>    </a:t>
            </a: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int pid, a = 2, b=4;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	pid = fork();    /* fork another process */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	if (pid &lt; 0)  exit(-1); /* fork failed */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	else if (pid == 0) /* child process */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		 { a = 3; printf(“%d\n”, a+b); }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	 else 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     {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		wait();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		b = 1;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		printf(“%d\n”, a+b);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rgbClr val="663300"/>
                </a:solidFill>
                <a:latin typeface="Times New Roman" pitchFamily="18" charset="0"/>
              </a:rPr>
              <a:t>	 }</a:t>
            </a:r>
          </a:p>
          <a:p>
            <a:pPr>
              <a:buFont typeface="Wingdings" pitchFamily="2" charset="2"/>
              <a:buNone/>
            </a:pPr>
            <a:r>
              <a:rPr lang="fr-CA" altLang="en-US" sz="2000" smtClean="0"/>
              <a:t>Que sera imprimé au terminal?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56FD58-9165-48F3-91C8-D140CC097F11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Exemple 2 - Fork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1138" y="1019175"/>
            <a:ext cx="6386512" cy="5718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kumimoji="0" lang="en-US" altLang="en-US" b="0" smtClean="0">
                <a:solidFill>
                  <a:srgbClr val="236E25"/>
                </a:solidFill>
                <a:latin typeface="Times New Roman" pitchFamily="18" charset="0"/>
              </a:rPr>
              <a:t>    </a:t>
            </a: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int pid, a = 2, b=4;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pid = fork();    /* fork another process */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if (pid &lt; 0)  exit(-1); /* fork failed */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else if (pid == 0) /* child process */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{ a = 3; printf(“%d\n”, a+b); }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 else 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     {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	b = 1;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	wait();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	printf(“%d\n”, a+b);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}</a:t>
            </a:r>
          </a:p>
          <a:p>
            <a:pPr>
              <a:buFont typeface="Wingdings" pitchFamily="2" charset="2"/>
              <a:buNone/>
            </a:pPr>
            <a:r>
              <a:rPr lang="en-US" altLang="en-US" sz="2000" smtClean="0"/>
              <a:t>Que sera imprimé au terminal?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3CB91-5477-4AD8-B756-A4D1B1B28CA3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Exemple 3 - Fork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1138" y="1019175"/>
            <a:ext cx="6386512" cy="5718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kumimoji="0" lang="en-US" altLang="en-US" b="0" smtClean="0">
                <a:solidFill>
                  <a:srgbClr val="236E25"/>
                </a:solidFill>
                <a:latin typeface="Times New Roman" pitchFamily="18" charset="0"/>
              </a:rPr>
              <a:t>    </a:t>
            </a: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int pid, a = 2, b=4;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pid = fork();    /* fork another process */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if (pid &lt; 0)  exit(-1); /* fork failed */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else if (pid == 0) /* child process */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      { a = 3; printf(“%d\n”, a+b); }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 else 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      {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	b = 1;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	printf(“%d\n”, a+b);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	wait();</a:t>
            </a:r>
          </a:p>
          <a:p>
            <a:pPr>
              <a:buFont typeface="Wingdings" pitchFamily="2" charset="2"/>
              <a:buNone/>
            </a:pPr>
            <a:r>
              <a:rPr kumimoji="0" lang="en-US" altLang="en-US" sz="2400" smtClean="0">
                <a:solidFill>
                  <a:schemeClr val="bg2"/>
                </a:solidFill>
                <a:latin typeface="Times New Roman" pitchFamily="18" charset="0"/>
              </a:rPr>
              <a:t>	 }</a:t>
            </a:r>
          </a:p>
          <a:p>
            <a:pPr>
              <a:buFont typeface="Wingdings" pitchFamily="2" charset="2"/>
              <a:buNone/>
            </a:pPr>
            <a:r>
              <a:rPr lang="en-US" altLang="en-US" sz="2000" smtClean="0"/>
              <a:t>Que sera imprimé au terminal?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766F14-DC72-42CB-853C-F533CC84ABF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Processus exécute un programme</a:t>
            </a:r>
            <a:endParaRPr lang="en-US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635125"/>
            <a:ext cx="3402013" cy="4460875"/>
          </a:xfrm>
        </p:spPr>
        <p:txBody>
          <a:bodyPr/>
          <a:lstStyle/>
          <a:p>
            <a:r>
              <a:rPr lang="fr-CA" altLang="en-US" smtClean="0"/>
              <a:t>Texte – code à exécuter</a:t>
            </a:r>
          </a:p>
          <a:p>
            <a:r>
              <a:rPr lang="fr-CA" altLang="en-US" smtClean="0"/>
              <a:t>Données</a:t>
            </a:r>
          </a:p>
          <a:p>
            <a:r>
              <a:rPr lang="fr-CA" altLang="en-US" smtClean="0"/>
              <a:t>Tas - heap</a:t>
            </a:r>
          </a:p>
          <a:p>
            <a:r>
              <a:rPr lang="fr-CA" altLang="en-US" smtClean="0"/>
              <a:t>Pile – stack</a:t>
            </a:r>
          </a:p>
          <a:p>
            <a:endParaRPr lang="fr-CA" altLang="en-US" smtClean="0"/>
          </a:p>
          <a:p>
            <a:endParaRPr lang="en-US" altLang="en-US" smtClean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92" t="1192" r="27121" b="1192"/>
          <a:stretch>
            <a:fillRect/>
          </a:stretch>
        </p:blipFill>
        <p:spPr bwMode="auto">
          <a:xfrm>
            <a:off x="5405438" y="1530350"/>
            <a:ext cx="2871787" cy="4592638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E829A-A3EF-4DBA-9545-EC7F35F4AA33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9088" y="325438"/>
            <a:ext cx="8596312" cy="615950"/>
          </a:xfrm>
        </p:spPr>
        <p:txBody>
          <a:bodyPr/>
          <a:lstStyle/>
          <a:p>
            <a:pPr>
              <a:defRPr/>
            </a:pPr>
            <a:r>
              <a:rPr lang="fr-CA" smtClean="0"/>
              <a:t>Comprendre fork()</a:t>
            </a:r>
            <a:endParaRPr lang="en-US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085850"/>
            <a:ext cx="8293100" cy="8032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CA" altLang="en-US" sz="2400" smtClean="0"/>
              <a:t>Avant fork       	Après fork		Après a=3 dans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CA" altLang="en-US" sz="2400" smtClean="0"/>
              <a:t>							enfant</a:t>
            </a:r>
            <a:endParaRPr lang="en-US" altLang="en-US" sz="2400" smtClean="0"/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349250" y="2354263"/>
            <a:ext cx="1060450" cy="29749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43014" name="Line 5"/>
          <p:cNvSpPr>
            <a:spLocks noChangeShapeType="1"/>
          </p:cNvSpPr>
          <p:nvPr/>
        </p:nvSpPr>
        <p:spPr bwMode="auto">
          <a:xfrm>
            <a:off x="349250" y="3079750"/>
            <a:ext cx="1031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3015" name="Line 6"/>
          <p:cNvSpPr>
            <a:spLocks noChangeShapeType="1"/>
          </p:cNvSpPr>
          <p:nvPr/>
        </p:nvSpPr>
        <p:spPr bwMode="auto">
          <a:xfrm>
            <a:off x="349250" y="3848100"/>
            <a:ext cx="1046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3016" name="Line 7"/>
          <p:cNvSpPr>
            <a:spLocks noChangeShapeType="1"/>
          </p:cNvSpPr>
          <p:nvPr/>
        </p:nvSpPr>
        <p:spPr bwMode="auto">
          <a:xfrm>
            <a:off x="365125" y="4559300"/>
            <a:ext cx="1044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374650" y="3117850"/>
            <a:ext cx="56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>
                <a:solidFill>
                  <a:schemeClr val="tx1"/>
                </a:solidFill>
                <a:latin typeface="Helvetica" pitchFamily="34" charset="0"/>
              </a:rPr>
              <a:t>a: 2</a:t>
            </a:r>
          </a:p>
          <a:p>
            <a:r>
              <a:rPr lang="en-US" altLang="en-US" sz="1800" b="0">
                <a:solidFill>
                  <a:schemeClr val="tx1"/>
                </a:solidFill>
                <a:latin typeface="Helvetica" pitchFamily="34" charset="0"/>
              </a:rPr>
              <a:t>b: 4</a:t>
            </a:r>
          </a:p>
        </p:txBody>
      </p:sp>
      <p:graphicFrame>
        <p:nvGraphicFramePr>
          <p:cNvPr id="395294" name="Group 30"/>
          <p:cNvGraphicFramePr>
            <a:graphicFrameLocks noGrp="1"/>
          </p:cNvGraphicFramePr>
          <p:nvPr/>
        </p:nvGraphicFramePr>
        <p:xfrm>
          <a:off x="1755775" y="2427288"/>
          <a:ext cx="615950" cy="1828800"/>
        </p:xfrm>
        <a:graphic>
          <a:graphicData uri="http://schemas.openxmlformats.org/drawingml/2006/table">
            <a:tbl>
              <a:tblPr/>
              <a:tblGrid>
                <a:gridCol w="307975"/>
                <a:gridCol w="307975"/>
              </a:tblGrid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35" name="Line 26"/>
          <p:cNvSpPr>
            <a:spLocks noChangeShapeType="1"/>
          </p:cNvSpPr>
          <p:nvPr/>
        </p:nvSpPr>
        <p:spPr bwMode="auto">
          <a:xfrm flipH="1" flipV="1">
            <a:off x="1249363" y="2557463"/>
            <a:ext cx="668337" cy="57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3036" name="Line 27"/>
          <p:cNvSpPr>
            <a:spLocks noChangeShapeType="1"/>
          </p:cNvSpPr>
          <p:nvPr/>
        </p:nvSpPr>
        <p:spPr bwMode="auto">
          <a:xfrm flipH="1">
            <a:off x="1219200" y="3089275"/>
            <a:ext cx="623888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3037" name="Line 28"/>
          <p:cNvSpPr>
            <a:spLocks noChangeShapeType="1"/>
          </p:cNvSpPr>
          <p:nvPr/>
        </p:nvSpPr>
        <p:spPr bwMode="auto">
          <a:xfrm flipH="1">
            <a:off x="1287463" y="3506788"/>
            <a:ext cx="581025" cy="696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3038" name="Line 29"/>
          <p:cNvSpPr>
            <a:spLocks noChangeShapeType="1"/>
          </p:cNvSpPr>
          <p:nvPr/>
        </p:nvSpPr>
        <p:spPr bwMode="auto">
          <a:xfrm flipH="1">
            <a:off x="1293813" y="3968750"/>
            <a:ext cx="595312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295" name="AutoShape 31"/>
          <p:cNvSpPr>
            <a:spLocks noChangeArrowheads="1"/>
          </p:cNvSpPr>
          <p:nvPr/>
        </p:nvSpPr>
        <p:spPr bwMode="auto">
          <a:xfrm>
            <a:off x="2684463" y="2293938"/>
            <a:ext cx="1060450" cy="29749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395296" name="Line 32"/>
          <p:cNvSpPr>
            <a:spLocks noChangeShapeType="1"/>
          </p:cNvSpPr>
          <p:nvPr/>
        </p:nvSpPr>
        <p:spPr bwMode="auto">
          <a:xfrm>
            <a:off x="2684463" y="3019425"/>
            <a:ext cx="1031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297" name="Line 33"/>
          <p:cNvSpPr>
            <a:spLocks noChangeShapeType="1"/>
          </p:cNvSpPr>
          <p:nvPr/>
        </p:nvSpPr>
        <p:spPr bwMode="auto">
          <a:xfrm>
            <a:off x="2684463" y="3787775"/>
            <a:ext cx="1046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298" name="Line 34"/>
          <p:cNvSpPr>
            <a:spLocks noChangeShapeType="1"/>
          </p:cNvSpPr>
          <p:nvPr/>
        </p:nvSpPr>
        <p:spPr bwMode="auto">
          <a:xfrm>
            <a:off x="2700338" y="4498975"/>
            <a:ext cx="1044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299" name="Text Box 35"/>
          <p:cNvSpPr txBox="1">
            <a:spLocks noChangeArrowheads="1"/>
          </p:cNvSpPr>
          <p:nvPr/>
        </p:nvSpPr>
        <p:spPr bwMode="auto">
          <a:xfrm>
            <a:off x="3902075" y="1760538"/>
            <a:ext cx="1939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</a:rPr>
              <a:t>Tableau de page</a:t>
            </a:r>
          </a:p>
          <a:p>
            <a:r>
              <a:rPr lang="fr-CA" altLang="en-US" sz="1800">
                <a:solidFill>
                  <a:schemeClr val="tx1"/>
                </a:solidFill>
              </a:rPr>
              <a:t>du parent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95300" name="Text Box 36"/>
          <p:cNvSpPr txBox="1">
            <a:spLocks noChangeArrowheads="1"/>
          </p:cNvSpPr>
          <p:nvPr/>
        </p:nvSpPr>
        <p:spPr bwMode="auto">
          <a:xfrm>
            <a:off x="2709863" y="3057525"/>
            <a:ext cx="56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>
                <a:solidFill>
                  <a:schemeClr val="tx1"/>
                </a:solidFill>
                <a:latin typeface="Helvetica" pitchFamily="34" charset="0"/>
              </a:rPr>
              <a:t>a: 2</a:t>
            </a:r>
          </a:p>
          <a:p>
            <a:r>
              <a:rPr lang="en-US" altLang="en-US" sz="1800" b="0">
                <a:solidFill>
                  <a:schemeClr val="tx1"/>
                </a:solidFill>
                <a:latin typeface="Helvetica" pitchFamily="34" charset="0"/>
              </a:rPr>
              <a:t>b: 4</a:t>
            </a:r>
          </a:p>
        </p:txBody>
      </p:sp>
      <p:graphicFrame>
        <p:nvGraphicFramePr>
          <p:cNvPr id="395344" name="Group 80"/>
          <p:cNvGraphicFramePr>
            <a:graphicFrameLocks noGrp="1"/>
          </p:cNvGraphicFramePr>
          <p:nvPr/>
        </p:nvGraphicFramePr>
        <p:xfrm>
          <a:off x="4090988" y="2366963"/>
          <a:ext cx="615950" cy="1828800"/>
        </p:xfrm>
        <a:graphic>
          <a:graphicData uri="http://schemas.openxmlformats.org/drawingml/2006/table">
            <a:tbl>
              <a:tblPr/>
              <a:tblGrid>
                <a:gridCol w="307975"/>
                <a:gridCol w="307975"/>
              </a:tblGrid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5345" name="Group 81"/>
          <p:cNvGraphicFramePr>
            <a:graphicFrameLocks noGrp="1"/>
          </p:cNvGraphicFramePr>
          <p:nvPr/>
        </p:nvGraphicFramePr>
        <p:xfrm>
          <a:off x="4100513" y="4713288"/>
          <a:ext cx="615950" cy="1828800"/>
        </p:xfrm>
        <a:graphic>
          <a:graphicData uri="http://schemas.openxmlformats.org/drawingml/2006/table">
            <a:tbl>
              <a:tblPr/>
              <a:tblGrid>
                <a:gridCol w="307975"/>
                <a:gridCol w="307975"/>
              </a:tblGrid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5336" name="Line 72"/>
          <p:cNvSpPr>
            <a:spLocks noChangeShapeType="1"/>
          </p:cNvSpPr>
          <p:nvPr/>
        </p:nvSpPr>
        <p:spPr bwMode="auto">
          <a:xfrm flipH="1">
            <a:off x="3522663" y="2554288"/>
            <a:ext cx="730250" cy="23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37" name="Line 73"/>
          <p:cNvSpPr>
            <a:spLocks noChangeShapeType="1"/>
          </p:cNvSpPr>
          <p:nvPr/>
        </p:nvSpPr>
        <p:spPr bwMode="auto">
          <a:xfrm flipH="1">
            <a:off x="3535363" y="3009900"/>
            <a:ext cx="642937" cy="363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38" name="Line 74"/>
          <p:cNvSpPr>
            <a:spLocks noChangeShapeType="1"/>
          </p:cNvSpPr>
          <p:nvPr/>
        </p:nvSpPr>
        <p:spPr bwMode="auto">
          <a:xfrm flipH="1">
            <a:off x="3502025" y="3446463"/>
            <a:ext cx="722313" cy="655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39" name="Line 75"/>
          <p:cNvSpPr>
            <a:spLocks noChangeShapeType="1"/>
          </p:cNvSpPr>
          <p:nvPr/>
        </p:nvSpPr>
        <p:spPr bwMode="auto">
          <a:xfrm flipH="1">
            <a:off x="3548063" y="3906838"/>
            <a:ext cx="676275" cy="874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40" name="Line 76"/>
          <p:cNvSpPr>
            <a:spLocks noChangeShapeType="1"/>
          </p:cNvSpPr>
          <p:nvPr/>
        </p:nvSpPr>
        <p:spPr bwMode="auto">
          <a:xfrm flipH="1" flipV="1">
            <a:off x="3556000" y="2700338"/>
            <a:ext cx="692150" cy="2292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41" name="Line 77"/>
          <p:cNvSpPr>
            <a:spLocks noChangeShapeType="1"/>
          </p:cNvSpPr>
          <p:nvPr/>
        </p:nvSpPr>
        <p:spPr bwMode="auto">
          <a:xfrm flipH="1" flipV="1">
            <a:off x="3529013" y="3492500"/>
            <a:ext cx="690562" cy="1935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42" name="Line 78"/>
          <p:cNvSpPr>
            <a:spLocks noChangeShapeType="1"/>
          </p:cNvSpPr>
          <p:nvPr/>
        </p:nvSpPr>
        <p:spPr bwMode="auto">
          <a:xfrm flipH="1" flipV="1">
            <a:off x="3605213" y="4176713"/>
            <a:ext cx="64770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43" name="Line 79"/>
          <p:cNvSpPr>
            <a:spLocks noChangeShapeType="1"/>
          </p:cNvSpPr>
          <p:nvPr/>
        </p:nvSpPr>
        <p:spPr bwMode="auto">
          <a:xfrm flipH="1" flipV="1">
            <a:off x="3570288" y="4838700"/>
            <a:ext cx="668337" cy="147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43087" name="Text Box 82"/>
          <p:cNvSpPr txBox="1">
            <a:spLocks noChangeArrowheads="1"/>
          </p:cNvSpPr>
          <p:nvPr/>
        </p:nvSpPr>
        <p:spPr bwMode="auto">
          <a:xfrm>
            <a:off x="1354138" y="1817688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</a:rPr>
              <a:t>Tableau de page</a:t>
            </a:r>
          </a:p>
          <a:p>
            <a:r>
              <a:rPr lang="fr-CA" altLang="en-US" sz="1800">
                <a:solidFill>
                  <a:schemeClr val="tx1"/>
                </a:solidFill>
              </a:rPr>
              <a:t>du parent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95347" name="AutoShape 83"/>
          <p:cNvSpPr>
            <a:spLocks noChangeArrowheads="1"/>
          </p:cNvSpPr>
          <p:nvPr/>
        </p:nvSpPr>
        <p:spPr bwMode="auto">
          <a:xfrm>
            <a:off x="5895975" y="2293938"/>
            <a:ext cx="1060450" cy="297497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395348" name="Line 84"/>
          <p:cNvSpPr>
            <a:spLocks noChangeShapeType="1"/>
          </p:cNvSpPr>
          <p:nvPr/>
        </p:nvSpPr>
        <p:spPr bwMode="auto">
          <a:xfrm>
            <a:off x="5895975" y="3019425"/>
            <a:ext cx="1031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49" name="Line 85"/>
          <p:cNvSpPr>
            <a:spLocks noChangeShapeType="1"/>
          </p:cNvSpPr>
          <p:nvPr/>
        </p:nvSpPr>
        <p:spPr bwMode="auto">
          <a:xfrm>
            <a:off x="5895975" y="3787775"/>
            <a:ext cx="1046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50" name="Line 86"/>
          <p:cNvSpPr>
            <a:spLocks noChangeShapeType="1"/>
          </p:cNvSpPr>
          <p:nvPr/>
        </p:nvSpPr>
        <p:spPr bwMode="auto">
          <a:xfrm>
            <a:off x="5911850" y="4498975"/>
            <a:ext cx="1044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52" name="Text Box 88"/>
          <p:cNvSpPr txBox="1">
            <a:spLocks noChangeArrowheads="1"/>
          </p:cNvSpPr>
          <p:nvPr/>
        </p:nvSpPr>
        <p:spPr bwMode="auto">
          <a:xfrm>
            <a:off x="5921375" y="3057525"/>
            <a:ext cx="56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>
                <a:solidFill>
                  <a:schemeClr val="tx1"/>
                </a:solidFill>
                <a:latin typeface="Helvetica" pitchFamily="34" charset="0"/>
              </a:rPr>
              <a:t>a: 2</a:t>
            </a:r>
          </a:p>
          <a:p>
            <a:r>
              <a:rPr lang="en-US" altLang="en-US" sz="1800" b="0">
                <a:solidFill>
                  <a:schemeClr val="tx1"/>
                </a:solidFill>
                <a:latin typeface="Helvetica" pitchFamily="34" charset="0"/>
              </a:rPr>
              <a:t>b: 4</a:t>
            </a:r>
          </a:p>
        </p:txBody>
      </p:sp>
      <p:graphicFrame>
        <p:nvGraphicFramePr>
          <p:cNvPr id="395398" name="Group 134"/>
          <p:cNvGraphicFramePr>
            <a:graphicFrameLocks noGrp="1"/>
          </p:cNvGraphicFramePr>
          <p:nvPr/>
        </p:nvGraphicFramePr>
        <p:xfrm>
          <a:off x="7302500" y="2366963"/>
          <a:ext cx="615950" cy="1828800"/>
        </p:xfrm>
        <a:graphic>
          <a:graphicData uri="http://schemas.openxmlformats.org/drawingml/2006/table">
            <a:tbl>
              <a:tblPr/>
              <a:tblGrid>
                <a:gridCol w="307975"/>
                <a:gridCol w="307975"/>
              </a:tblGrid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5399" name="Group 135"/>
          <p:cNvGraphicFramePr>
            <a:graphicFrameLocks noGrp="1"/>
          </p:cNvGraphicFramePr>
          <p:nvPr/>
        </p:nvGraphicFramePr>
        <p:xfrm>
          <a:off x="7312025" y="4770438"/>
          <a:ext cx="615950" cy="1828800"/>
        </p:xfrm>
        <a:graphic>
          <a:graphicData uri="http://schemas.openxmlformats.org/drawingml/2006/table">
            <a:tbl>
              <a:tblPr/>
              <a:tblGrid>
                <a:gridCol w="307975"/>
                <a:gridCol w="307975"/>
              </a:tblGrid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CA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5388" name="Line 124"/>
          <p:cNvSpPr>
            <a:spLocks noChangeShapeType="1"/>
          </p:cNvSpPr>
          <p:nvPr/>
        </p:nvSpPr>
        <p:spPr bwMode="auto">
          <a:xfrm flipH="1">
            <a:off x="6734175" y="2554288"/>
            <a:ext cx="730250" cy="63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89" name="Line 125"/>
          <p:cNvSpPr>
            <a:spLocks noChangeShapeType="1"/>
          </p:cNvSpPr>
          <p:nvPr/>
        </p:nvSpPr>
        <p:spPr bwMode="auto">
          <a:xfrm flipH="1">
            <a:off x="6764338" y="3009900"/>
            <a:ext cx="685800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90" name="Line 126"/>
          <p:cNvSpPr>
            <a:spLocks noChangeShapeType="1"/>
          </p:cNvSpPr>
          <p:nvPr/>
        </p:nvSpPr>
        <p:spPr bwMode="auto">
          <a:xfrm flipH="1">
            <a:off x="6773863" y="3465513"/>
            <a:ext cx="620712" cy="677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91" name="Line 127"/>
          <p:cNvSpPr>
            <a:spLocks noChangeShapeType="1"/>
          </p:cNvSpPr>
          <p:nvPr/>
        </p:nvSpPr>
        <p:spPr bwMode="auto">
          <a:xfrm flipH="1">
            <a:off x="6677025" y="3927475"/>
            <a:ext cx="738188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92" name="Line 128"/>
          <p:cNvSpPr>
            <a:spLocks noChangeShapeType="1"/>
          </p:cNvSpPr>
          <p:nvPr/>
        </p:nvSpPr>
        <p:spPr bwMode="auto">
          <a:xfrm flipH="1" flipV="1">
            <a:off x="6726238" y="2641600"/>
            <a:ext cx="673100" cy="241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93" name="Line 129"/>
          <p:cNvSpPr>
            <a:spLocks noChangeShapeType="1"/>
          </p:cNvSpPr>
          <p:nvPr/>
        </p:nvSpPr>
        <p:spPr bwMode="auto">
          <a:xfrm flipH="1" flipV="1">
            <a:off x="6756400" y="4198938"/>
            <a:ext cx="708025" cy="167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94" name="Line 130"/>
          <p:cNvSpPr>
            <a:spLocks noChangeShapeType="1"/>
          </p:cNvSpPr>
          <p:nvPr/>
        </p:nvSpPr>
        <p:spPr bwMode="auto">
          <a:xfrm flipH="1" flipV="1">
            <a:off x="6740525" y="4981575"/>
            <a:ext cx="709613" cy="143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395" name="Rectangle 131"/>
          <p:cNvSpPr>
            <a:spLocks noChangeArrowheads="1"/>
          </p:cNvSpPr>
          <p:nvPr/>
        </p:nvSpPr>
        <p:spPr bwMode="auto">
          <a:xfrm>
            <a:off x="5910263" y="5675313"/>
            <a:ext cx="1073150" cy="754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395396" name="Text Box 132"/>
          <p:cNvSpPr txBox="1">
            <a:spLocks noChangeArrowheads="1"/>
          </p:cNvSpPr>
          <p:nvPr/>
        </p:nvSpPr>
        <p:spPr bwMode="auto">
          <a:xfrm>
            <a:off x="5902325" y="5710238"/>
            <a:ext cx="56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>
                <a:solidFill>
                  <a:schemeClr val="tx1"/>
                </a:solidFill>
                <a:latin typeface="Helvetica" pitchFamily="34" charset="0"/>
              </a:rPr>
              <a:t>a: 3</a:t>
            </a:r>
          </a:p>
          <a:p>
            <a:r>
              <a:rPr lang="en-US" altLang="en-US" sz="1800" b="0">
                <a:solidFill>
                  <a:schemeClr val="tx1"/>
                </a:solidFill>
                <a:latin typeface="Helvetica" pitchFamily="34" charset="0"/>
              </a:rPr>
              <a:t>b: 4</a:t>
            </a:r>
          </a:p>
        </p:txBody>
      </p:sp>
      <p:sp>
        <p:nvSpPr>
          <p:cNvPr id="395397" name="Line 133"/>
          <p:cNvSpPr>
            <a:spLocks noChangeShapeType="1"/>
          </p:cNvSpPr>
          <p:nvPr/>
        </p:nvSpPr>
        <p:spPr bwMode="auto">
          <a:xfrm flipH="1">
            <a:off x="6840538" y="5411788"/>
            <a:ext cx="595312" cy="452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395401" name="Text Box 137"/>
          <p:cNvSpPr txBox="1">
            <a:spLocks noChangeArrowheads="1"/>
          </p:cNvSpPr>
          <p:nvPr/>
        </p:nvSpPr>
        <p:spPr bwMode="auto">
          <a:xfrm>
            <a:off x="7062788" y="1790700"/>
            <a:ext cx="1939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</a:rPr>
              <a:t>Tableau de page</a:t>
            </a:r>
          </a:p>
          <a:p>
            <a:r>
              <a:rPr lang="fr-CA" altLang="en-US" sz="1800">
                <a:solidFill>
                  <a:schemeClr val="tx1"/>
                </a:solidFill>
              </a:rPr>
              <a:t>du parent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95402" name="Text Box 138"/>
          <p:cNvSpPr txBox="1">
            <a:spLocks noChangeArrowheads="1"/>
          </p:cNvSpPr>
          <p:nvPr/>
        </p:nvSpPr>
        <p:spPr bwMode="auto">
          <a:xfrm>
            <a:off x="7204075" y="4148138"/>
            <a:ext cx="1939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</a:rPr>
              <a:t>Tableau de page</a:t>
            </a:r>
          </a:p>
          <a:p>
            <a:r>
              <a:rPr lang="fr-CA" altLang="en-US" sz="1800">
                <a:solidFill>
                  <a:schemeClr val="tx1"/>
                </a:solidFill>
              </a:rPr>
              <a:t>de l’enfant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395404" name="Text Box 140"/>
          <p:cNvSpPr txBox="1">
            <a:spLocks noChangeArrowheads="1"/>
          </p:cNvSpPr>
          <p:nvPr/>
        </p:nvSpPr>
        <p:spPr bwMode="auto">
          <a:xfrm>
            <a:off x="4003675" y="4138613"/>
            <a:ext cx="1939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</a:rPr>
              <a:t>Tableau de page</a:t>
            </a:r>
          </a:p>
          <a:p>
            <a:r>
              <a:rPr lang="fr-CA" altLang="en-US" sz="1800">
                <a:solidFill>
                  <a:schemeClr val="tx1"/>
                </a:solidFill>
              </a:rPr>
              <a:t>de l’enfant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5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5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5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5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5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5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5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5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5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5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5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5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5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5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5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5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5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5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5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5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5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5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5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5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5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5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95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95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5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5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5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95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95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95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5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5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5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5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95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95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5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95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9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9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9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5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5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9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95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95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9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9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9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9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95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95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9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9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95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95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5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95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95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95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95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95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295" grpId="0" animBg="1"/>
      <p:bldP spid="395296" grpId="0" animBg="1"/>
      <p:bldP spid="395297" grpId="0" animBg="1"/>
      <p:bldP spid="395298" grpId="0" animBg="1"/>
      <p:bldP spid="395299" grpId="0"/>
      <p:bldP spid="395300" grpId="0"/>
      <p:bldP spid="395336" grpId="0" animBg="1"/>
      <p:bldP spid="395337" grpId="0" animBg="1"/>
      <p:bldP spid="395338" grpId="0" animBg="1"/>
      <p:bldP spid="395339" grpId="0" animBg="1"/>
      <p:bldP spid="395340" grpId="0" animBg="1"/>
      <p:bldP spid="395341" grpId="0" animBg="1"/>
      <p:bldP spid="395342" grpId="0" animBg="1"/>
      <p:bldP spid="395343" grpId="0" animBg="1"/>
      <p:bldP spid="395347" grpId="0" animBg="1"/>
      <p:bldP spid="395348" grpId="0" animBg="1"/>
      <p:bldP spid="395349" grpId="0" animBg="1"/>
      <p:bldP spid="395350" grpId="0" animBg="1"/>
      <p:bldP spid="395352" grpId="0"/>
      <p:bldP spid="395388" grpId="0" animBg="1"/>
      <p:bldP spid="395389" grpId="0" animBg="1"/>
      <p:bldP spid="395390" grpId="0" animBg="1"/>
      <p:bldP spid="395391" grpId="0" animBg="1"/>
      <p:bldP spid="395392" grpId="0" animBg="1"/>
      <p:bldP spid="395393" grpId="0" animBg="1"/>
      <p:bldP spid="395394" grpId="0" animBg="1"/>
      <p:bldP spid="395395" grpId="0" animBg="1"/>
      <p:bldP spid="395396" grpId="0"/>
      <p:bldP spid="395397" grpId="0" animBg="1"/>
      <p:bldP spid="395401" grpId="0"/>
      <p:bldP spid="395402" grpId="0"/>
      <p:bldP spid="39540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9EEDC-1893-495B-BBE6-BF09D7CF0169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création de processus (suite</a:t>
            </a:r>
            <a:r>
              <a:rPr lang="en-US" smtClean="0"/>
              <a:t>)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400" smtClean="0"/>
              <a:t>Windows:</a:t>
            </a:r>
          </a:p>
          <a:p>
            <a:pPr lvl="1"/>
            <a:r>
              <a:rPr lang="en-US" altLang="en-US" sz="2200" b="0" smtClean="0"/>
              <a:t>CreateProcess(…)</a:t>
            </a:r>
            <a:r>
              <a:rPr lang="en-US" altLang="en-US" sz="2200" smtClean="0"/>
              <a:t> </a:t>
            </a:r>
          </a:p>
          <a:p>
            <a:pPr lvl="1"/>
            <a:r>
              <a:rPr lang="fr-CA" altLang="en-US" sz="2200" smtClean="0"/>
              <a:t>Semblable à </a:t>
            </a:r>
            <a:r>
              <a:rPr lang="fr-CA" altLang="en-US" sz="2200" b="0" smtClean="0"/>
              <a:t>fork()</a:t>
            </a:r>
            <a:r>
              <a:rPr lang="fr-CA" altLang="en-US" sz="2200" smtClean="0"/>
              <a:t> suivie du </a:t>
            </a:r>
            <a:r>
              <a:rPr lang="fr-CA" altLang="en-US" sz="2200" b="0" smtClean="0"/>
              <a:t>exec()</a:t>
            </a:r>
            <a:r>
              <a:rPr lang="fr-CA" altLang="en-US" sz="2200" smtClean="0"/>
              <a:t> (un seul appel système. (Voir Silberchatz, section 3.3.1)</a:t>
            </a:r>
            <a:endParaRPr lang="en-US" altLang="en-US" sz="2200" smtClean="0"/>
          </a:p>
          <a:p>
            <a:pPr>
              <a:buFont typeface="Wingdings" pitchFamily="2" charset="2"/>
              <a:buNone/>
            </a:pPr>
            <a:r>
              <a:rPr lang="en-US" altLang="en-US" sz="2400" smtClean="0"/>
              <a:t>Discussion</a:t>
            </a:r>
          </a:p>
          <a:p>
            <a:pPr lvl="1"/>
            <a:r>
              <a:rPr lang="fr-CA" altLang="en-US" sz="2200" smtClean="0"/>
              <a:t>Fork() très flexible pour envoyer des données et paramètres du parent à l’enfant</a:t>
            </a:r>
            <a:endParaRPr lang="en-US" altLang="en-US" sz="2200" smtClean="0"/>
          </a:p>
          <a:p>
            <a:pPr lvl="1"/>
            <a:r>
              <a:rPr lang="fr-CA" altLang="en-US" sz="2200" smtClean="0"/>
              <a:t>Non seulement données mais aussi un configuration (par exemple établir une communication entre processus).</a:t>
            </a:r>
            <a:endParaRPr lang="en-US" altLang="en-US" sz="2200" smtClean="0"/>
          </a:p>
          <a:p>
            <a:pPr lvl="1"/>
            <a:r>
              <a:rPr lang="fr-CA" altLang="en-US" sz="2200" smtClean="0"/>
              <a:t>CreateProcess() plus efficace lorsqu’on veut simplement faire rouler un autre programme</a:t>
            </a:r>
            <a:endParaRPr lang="en-US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2505A7-B53D-4F1E-8D06-66ADD5DAD402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1763" y="325438"/>
            <a:ext cx="7067550" cy="722312"/>
          </a:xfrm>
        </p:spPr>
        <p:txBody>
          <a:bodyPr/>
          <a:lstStyle/>
          <a:p>
            <a:pPr>
              <a:defRPr/>
            </a:pPr>
            <a:r>
              <a:rPr lang="fr-CA" sz="3600" smtClean="0"/>
              <a:t>Exemple d’un arbre de processus (Solaris)</a:t>
            </a:r>
          </a:p>
        </p:txBody>
      </p:sp>
      <p:pic>
        <p:nvPicPr>
          <p:cNvPr id="4506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9" t="757" r="8128" b="505"/>
          <a:stretch>
            <a:fillRect/>
          </a:stretch>
        </p:blipFill>
        <p:spPr bwMode="auto">
          <a:xfrm>
            <a:off x="1676400" y="1184275"/>
            <a:ext cx="5638800" cy="497522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A8F29-AC2A-4E3A-9982-C6F52C7AE0B8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terminaison d’un processus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82700"/>
            <a:ext cx="7351712" cy="53070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CA" altLang="en-US" sz="2000" b="0" smtClean="0"/>
              <a:t>Comment les processus terminent?</a:t>
            </a:r>
            <a:endParaRPr lang="fr-CA" altLang="en-US" sz="2000" smtClean="0"/>
          </a:p>
          <a:p>
            <a:r>
              <a:rPr lang="fr-CA" altLang="en-US" sz="2000" smtClean="0"/>
              <a:t>Un processus finit avec une dernière instruction, l’appel système, </a:t>
            </a:r>
            <a:r>
              <a:rPr lang="fr-CA" altLang="en-US" sz="2000" b="0" smtClean="0"/>
              <a:t>exit()</a:t>
            </a:r>
            <a:r>
              <a:rPr lang="fr-CA" altLang="en-US" sz="2000" smtClean="0"/>
              <a:t> qui demande au SE de l’effacer.</a:t>
            </a:r>
          </a:p>
          <a:p>
            <a:r>
              <a:rPr lang="fr-CA" altLang="en-US" sz="2000" smtClean="0"/>
              <a:t>Terminaison anormale</a:t>
            </a:r>
          </a:p>
          <a:p>
            <a:pPr lvl="1"/>
            <a:r>
              <a:rPr lang="fr-CA" altLang="en-US" sz="2000" smtClean="0"/>
              <a:t>Avec erreur: division par zéro, accès invalide de mémoire</a:t>
            </a:r>
          </a:p>
          <a:p>
            <a:r>
              <a:rPr lang="fr-CA" altLang="en-US" sz="2000" smtClean="0"/>
              <a:t>Un autre processus peut demander au SE sa terminaison</a:t>
            </a:r>
          </a:p>
          <a:p>
            <a:pPr lvl="1"/>
            <a:r>
              <a:rPr lang="fr-CA" altLang="en-US" sz="2000" smtClean="0"/>
              <a:t>Normalement un parent demande la terminaison de ses enfants</a:t>
            </a:r>
          </a:p>
          <a:p>
            <a:pPr lvl="2"/>
            <a:r>
              <a:rPr lang="fr-CA" altLang="en-US" sz="1800" smtClean="0"/>
              <a:t>SE protège les processus d’autres usagés.</a:t>
            </a:r>
          </a:p>
          <a:p>
            <a:pPr lvl="1"/>
            <a:r>
              <a:rPr lang="fr-CA" altLang="en-US" sz="2000" smtClean="0"/>
              <a:t> Windows: TerminateProcess(…)</a:t>
            </a:r>
          </a:p>
          <a:p>
            <a:pPr lvl="1"/>
            <a:r>
              <a:rPr lang="fr-CA" altLang="en-US" sz="2000" smtClean="0"/>
              <a:t>UNIX: kill(PID, signal)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2744B-8F2A-4FE7-A111-CDC255108CCD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terminaison de processus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12850"/>
            <a:ext cx="7351712" cy="53768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CA" altLang="en-US" sz="2000" b="0" smtClean="0"/>
              <a:t>Que doit faire le SE?</a:t>
            </a:r>
          </a:p>
          <a:p>
            <a:r>
              <a:rPr lang="fr-CA" altLang="en-US" sz="2000" smtClean="0"/>
              <a:t>Relâche les ressources tenues par le processus</a:t>
            </a:r>
          </a:p>
          <a:p>
            <a:pPr lvl="1"/>
            <a:r>
              <a:rPr lang="fr-CA" altLang="en-US" sz="2000" smtClean="0"/>
              <a:t>Quand un processus termine et que tous ses ressources ne sont pas encore relâchées, il est dans l’état « </a:t>
            </a:r>
            <a:r>
              <a:rPr lang="en-CA" altLang="en-US" sz="2000" i="1" smtClean="0"/>
              <a:t>terminated</a:t>
            </a:r>
            <a:r>
              <a:rPr lang="fr-CA" altLang="en-US" sz="2000" smtClean="0"/>
              <a:t> » (un zombie)</a:t>
            </a:r>
          </a:p>
          <a:p>
            <a:r>
              <a:rPr lang="fr-CA" altLang="en-US" sz="2000" smtClean="0"/>
              <a:t>Un code de retour (exit state) est envoyé au parent</a:t>
            </a:r>
          </a:p>
          <a:p>
            <a:pPr lvl="1"/>
            <a:r>
              <a:rPr lang="fr-CA" altLang="en-US" sz="2000" smtClean="0"/>
              <a:t>Le parent vient chercher le code avec l’appel système </a:t>
            </a:r>
            <a:r>
              <a:rPr lang="fr-CA" altLang="en-US" sz="2000" b="0" smtClean="0"/>
              <a:t>wait()</a:t>
            </a:r>
            <a:endParaRPr lang="fr-CA" altLang="en-US" sz="2000" smtClean="0"/>
          </a:p>
          <a:p>
            <a:pPr>
              <a:buFont typeface="Wingdings" pitchFamily="2" charset="2"/>
              <a:buNone/>
            </a:pPr>
            <a:endParaRPr lang="fr-CA" altLang="en-US" sz="2000" b="0" smtClean="0"/>
          </a:p>
          <a:p>
            <a:pPr>
              <a:buFont typeface="Wingdings" pitchFamily="2" charset="2"/>
              <a:buNone/>
            </a:pPr>
            <a:r>
              <a:rPr lang="fr-CA" altLang="en-US" sz="2000" b="0" smtClean="0"/>
              <a:t>Que se passe-t-il lorsqu’un processus ayant des enfants termine?</a:t>
            </a:r>
          </a:p>
          <a:p>
            <a:r>
              <a:rPr lang="fr-CA" altLang="en-US" sz="2000" smtClean="0"/>
              <a:t>Certains SEs (VMS) ne permet pas aux enfants de poursuivre – tous les enfants sont terminés (</a:t>
            </a:r>
            <a:r>
              <a:rPr lang="en-CA" altLang="en-US" sz="2000" smtClean="0"/>
              <a:t>cascading termination</a:t>
            </a:r>
            <a:r>
              <a:rPr lang="fr-CA" altLang="en-US" sz="2000" smtClean="0"/>
              <a:t>)</a:t>
            </a:r>
          </a:p>
          <a:p>
            <a:r>
              <a:rPr lang="fr-CA" altLang="en-US" sz="2000" smtClean="0"/>
              <a:t>D’autre SEs (UNIX) trouve un autre parent pour les orphelins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28836-1DFD-4DB2-A9FC-1B5C451A472E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Quelques questions!</a:t>
            </a:r>
            <a:endParaRPr lang="en-US" smtClean="0"/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Les états de processus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Un processus peut-il être déplacé directement de l’état attente à l’état exécutant?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De l’état exécutant à l’état prêt?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PCB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Est-ce que le PCB contient les variables globales du programme?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L’ordonnancement de l’UCT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Quel est la différence entre l’Ordonnanceur à long terme et l’Ordonnanceur à moyen terme?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Que se passe-t-il lorsqu’il n’y a aucun processus dans la file prêt?</a:t>
            </a:r>
            <a:endParaRPr lang="en-US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53CD5-649E-4614-8D19-EE259117DCDA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Autres questions!</a:t>
            </a:r>
            <a:endParaRPr lang="en-US" smtClean="0"/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La création de processus</a:t>
            </a:r>
          </a:p>
          <a:p>
            <a:pPr lvl="1"/>
            <a:r>
              <a:rPr lang="fr-CA" altLang="en-US" smtClean="0"/>
              <a:t>Quel est la différence entre fork(), exec() et wait()?</a:t>
            </a:r>
          </a:p>
          <a:p>
            <a:pPr lvl="1"/>
            <a:r>
              <a:rPr lang="fr-CA" altLang="en-US" smtClean="0"/>
              <a:t>Combien de processus sont crées avec le code suivant</a:t>
            </a:r>
          </a:p>
          <a:p>
            <a:pPr lvl="1">
              <a:buFont typeface="Wingdings" pitchFamily="2" charset="2"/>
              <a:buNone/>
            </a:pPr>
            <a:r>
              <a:rPr lang="fr-CA" altLang="en-US" smtClean="0"/>
              <a:t>	for(i=0 ; i</a:t>
            </a:r>
            <a:r>
              <a:rPr lang="en-US" altLang="en-US" smtClean="0"/>
              <a:t>&lt;3 ; i++</a:t>
            </a:r>
          </a:p>
          <a:p>
            <a:pPr lvl="1">
              <a:buFont typeface="Wingdings" pitchFamily="2" charset="2"/>
              <a:buNone/>
            </a:pPr>
            <a:r>
              <a:rPr lang="en-US" altLang="en-US" smtClean="0"/>
              <a:t>	{</a:t>
            </a:r>
          </a:p>
          <a:p>
            <a:pPr lvl="1">
              <a:buFont typeface="Wingdings" pitchFamily="2" charset="2"/>
              <a:buNone/>
            </a:pPr>
            <a:r>
              <a:rPr lang="en-US" altLang="en-US" smtClean="0"/>
              <a:t>			fork();</a:t>
            </a:r>
          </a:p>
          <a:p>
            <a:pPr lvl="1">
              <a:buFont typeface="Wingdings" pitchFamily="2" charset="2"/>
              <a:buNone/>
            </a:pPr>
            <a:r>
              <a:rPr lang="en-US" altLang="en-US" smtClean="0"/>
              <a:t>	}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9C9C3-AED6-4A47-B547-F7D20519F7C0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50179" name="AutoShape 2"/>
          <p:cNvSpPr>
            <a:spLocks noChangeArrowheads="1"/>
          </p:cNvSpPr>
          <p:nvPr/>
        </p:nvSpPr>
        <p:spPr bwMode="auto">
          <a:xfrm>
            <a:off x="196850" y="4754563"/>
            <a:ext cx="8131175" cy="11239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4800" smtClean="0">
                <a:solidFill>
                  <a:srgbClr val="800000"/>
                </a:solidFill>
              </a:rPr>
              <a:t>Processus</a:t>
            </a:r>
            <a:r>
              <a:rPr lang="fr-CA" smtClean="0"/>
              <a:t> et terminologie</a:t>
            </a:r>
            <a:br>
              <a:rPr lang="fr-CA" smtClean="0"/>
            </a:br>
            <a:r>
              <a:rPr lang="fr-CA" sz="3600" smtClean="0"/>
              <a:t>(aussi appelé </a:t>
            </a:r>
            <a:r>
              <a:rPr lang="fr-CA" sz="3600" smtClean="0">
                <a:solidFill>
                  <a:srgbClr val="800000"/>
                </a:solidFill>
              </a:rPr>
              <a:t>job, task, user program</a:t>
            </a:r>
            <a:r>
              <a:rPr lang="fr-CA" sz="3600" smtClean="0"/>
              <a:t>)</a:t>
            </a:r>
            <a:endParaRPr lang="fr-CA" smtClean="0"/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68288" y="1635125"/>
            <a:ext cx="8647112" cy="4441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CA" altLang="en-US" sz="2400" smtClean="0"/>
              <a:t>Concept de processus: un programme en exécution</a:t>
            </a:r>
          </a:p>
          <a:p>
            <a:pPr lvl="1">
              <a:lnSpc>
                <a:spcPct val="150000"/>
              </a:lnSpc>
            </a:pPr>
            <a:r>
              <a:rPr lang="fr-CA" altLang="en-US" sz="2000" smtClean="0"/>
              <a:t>Possède des ressources de mémoire, périphériques, etc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Ordonnancement de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Opérations sur les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Exemple de la création et terminaison de processus</a:t>
            </a:r>
          </a:p>
          <a:p>
            <a:pPr>
              <a:lnSpc>
                <a:spcPct val="150000"/>
              </a:lnSpc>
            </a:pPr>
            <a:r>
              <a:rPr lang="fr-CA" altLang="en-US" sz="2400" smtClean="0"/>
              <a:t>Processus coopérants (communication entre processus)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fr-CA" altLang="en-US" sz="2400" smtClean="0"/>
          </a:p>
          <a:p>
            <a:pPr>
              <a:lnSpc>
                <a:spcPct val="90000"/>
              </a:lnSpc>
            </a:pPr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44DC5F-F99A-42DF-B0E5-FF17A8A3BBC1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885113" cy="665163"/>
          </a:xfrm>
        </p:spPr>
        <p:txBody>
          <a:bodyPr/>
          <a:lstStyle/>
          <a:p>
            <a:pPr>
              <a:defRPr/>
            </a:pPr>
            <a:r>
              <a:rPr lang="fr-CA" smtClean="0"/>
              <a:t>Processus coopérants </a:t>
            </a:r>
            <a:br>
              <a:rPr lang="fr-CA" smtClean="0"/>
            </a:br>
            <a:endParaRPr lang="fr-CA" smtClean="0"/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Les processus indépendants n’affecte pas l’exécution d’autres processus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Les processus coopérants peuvent affecter mutuellement leur exécution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Avantages de la coopération entre processus: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partage de l ’information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vitesse en faisant des tâches en parallèle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modularité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la nature du problème pourrait le demander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E2AF17-062A-4D4B-9142-A90DD86A33B9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La communication entre processus</a:t>
            </a:r>
            <a:r>
              <a:rPr lang="en-US" smtClean="0"/>
              <a:t> (IPC – InterProcess Communication)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635125"/>
            <a:ext cx="7886700" cy="48069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CA" altLang="en-US" sz="2400" smtClean="0"/>
              <a:t>Mécanismes qui permettent au processus de communiquer et de se synchroniser entre eux</a:t>
            </a:r>
          </a:p>
          <a:p>
            <a:pPr>
              <a:buFont typeface="Wingdings" pitchFamily="2" charset="2"/>
              <a:buNone/>
            </a:pPr>
            <a:r>
              <a:rPr lang="fr-CA" altLang="en-US" sz="2400" smtClean="0"/>
              <a:t>Comment peuvent-ils communiquer?</a:t>
            </a:r>
          </a:p>
          <a:p>
            <a:pPr lvl="1"/>
            <a:r>
              <a:rPr lang="fr-CA" altLang="en-US" sz="2400" smtClean="0"/>
              <a:t>En partageant de la mémoire</a:t>
            </a:r>
          </a:p>
          <a:p>
            <a:pPr lvl="1"/>
            <a:r>
              <a:rPr lang="fr-CA" altLang="en-US" sz="2400" smtClean="0"/>
              <a:t>En échangeant des messages</a:t>
            </a:r>
          </a:p>
          <a:p>
            <a:pPr lvl="1"/>
            <a:r>
              <a:rPr lang="fr-CA" altLang="en-US" sz="2400" smtClean="0"/>
              <a:t>Autres mécanismes</a:t>
            </a:r>
          </a:p>
          <a:p>
            <a:pPr lvl="2"/>
            <a:r>
              <a:rPr lang="fr-CA" altLang="en-US" sz="2000" smtClean="0"/>
              <a:t>Signaux</a:t>
            </a:r>
          </a:p>
          <a:p>
            <a:pPr lvl="2"/>
            <a:r>
              <a:rPr lang="fr-CA" altLang="en-US" sz="2000" smtClean="0"/>
              <a:t>Tuyaux et points de communication (sockets)</a:t>
            </a:r>
          </a:p>
          <a:p>
            <a:pPr lvl="2"/>
            <a:r>
              <a:rPr lang="fr-CA" altLang="en-US" sz="2000" smtClean="0"/>
              <a:t>Sémaphores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76A6-ABEA-4998-84BF-DAFF06F1786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>
                <a:solidFill>
                  <a:srgbClr val="800000"/>
                </a:solidFill>
              </a:rPr>
              <a:t>État</a:t>
            </a:r>
            <a:r>
              <a:rPr lang="fr-CA" smtClean="0"/>
              <a:t> de processus                 </a:t>
            </a:r>
            <a:r>
              <a:rPr lang="fr-CA" i="1" smtClean="0">
                <a:solidFill>
                  <a:srgbClr val="FF3300"/>
                </a:solidFill>
              </a:rPr>
              <a:t>IMPORTANT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Au fur et a mesure qu’un processus exécute, il change d’état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nouveau: le processus vient d ’être créé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exécutant-running: le processus est en train d ’être exécuté par l ’UCT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attente-waiting: le processus est en train d ’attendre un événement (p.ex. la fin d ’une opération d ’E/S)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prêt-ready: le processus est en attente d’être exécuté par l ’UCT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terminated: fin d ’exécution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635550-6EEE-4C89-87B5-DEB87FE26A5A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Mémoire partagée</a:t>
            </a:r>
            <a:r>
              <a:rPr lang="en-US" smtClean="0"/>
              <a:t> 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400" smtClean="0"/>
              <a:t>La mémoire d’un processus est protégé de l’interférence de d’autre processus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Un SE doit permettre l’accès à une partie de la mémoire d’un processus (partie spécifique) à un autre processus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Un processus fait un appel système pour créer une régions de mémoire partagée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L’autre processus fait un appel système pour lier cette région de mémoire partagée dans son espace mémoire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Une attention particulière est nécessaire pour accéder les données de la mémoire 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Synchronisation est important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Sera étudier plus tard (Silberchatz Chapitre 6)</a:t>
            </a:r>
            <a:endParaRPr lang="en-US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105F2-45BC-4A4C-A5F2-CF4BF18C3F82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Échange de messages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000" smtClean="0"/>
              <a:t>Deux opérations principales</a:t>
            </a:r>
          </a:p>
          <a:p>
            <a:pPr lvl="1"/>
            <a:r>
              <a:rPr lang="fr-CA" altLang="en-US" sz="2000" b="0" smtClean="0"/>
              <a:t>send</a:t>
            </a:r>
            <a:r>
              <a:rPr lang="fr-CA" altLang="en-US" sz="2000" smtClean="0"/>
              <a:t>(destination, message) </a:t>
            </a:r>
          </a:p>
          <a:p>
            <a:pPr lvl="1"/>
            <a:r>
              <a:rPr lang="fr-CA" altLang="en-US" sz="2000" b="0" smtClean="0"/>
              <a:t>receive</a:t>
            </a:r>
            <a:r>
              <a:rPr lang="fr-CA" altLang="en-US" sz="2000" smtClean="0"/>
              <a:t>(source, message)</a:t>
            </a:r>
          </a:p>
          <a:p>
            <a:r>
              <a:rPr lang="fr-CA" altLang="en-US" sz="2000" smtClean="0"/>
              <a:t>Pour communiquer, doit d’abords établir une </a:t>
            </a:r>
            <a:r>
              <a:rPr lang="fr-CA" altLang="en-US" sz="2000" i="1" smtClean="0"/>
              <a:t>liaison de communication</a:t>
            </a:r>
            <a:r>
              <a:rPr lang="fr-CA" altLang="en-US" sz="2000" smtClean="0"/>
              <a:t> entre processus</a:t>
            </a:r>
          </a:p>
          <a:p>
            <a:pPr lvl="1"/>
            <a:r>
              <a:rPr lang="fr-CA" altLang="en-US" sz="2000" smtClean="0"/>
              <a:t>Déterminer la destination</a:t>
            </a:r>
          </a:p>
          <a:p>
            <a:r>
              <a:rPr lang="fr-CA" altLang="en-US" sz="2000" smtClean="0"/>
              <a:t>Plusieurs comportements variés existes pour send() et receive()</a:t>
            </a:r>
          </a:p>
          <a:p>
            <a:pPr lvl="1"/>
            <a:r>
              <a:rPr lang="fr-CA" altLang="en-US" sz="2000" smtClean="0"/>
              <a:t>Communication directe ou indirecte</a:t>
            </a:r>
          </a:p>
          <a:p>
            <a:pPr lvl="1"/>
            <a:r>
              <a:rPr lang="fr-CA" altLang="en-US" sz="2000" smtClean="0"/>
              <a:t>Communication synchrone ou asynchrone</a:t>
            </a:r>
          </a:p>
          <a:p>
            <a:pPr lvl="1"/>
            <a:r>
              <a:rPr lang="fr-CA" altLang="en-US" sz="2000" smtClean="0"/>
              <a:t>Tampons automatiques ou explicits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BE550-60AA-4C3B-9DD1-EE4F01401FC1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Communication directe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Processus donne le nom explicite de l’autre:</a:t>
            </a:r>
          </a:p>
          <a:p>
            <a:pPr lvl="1"/>
            <a:r>
              <a:rPr lang="fr-CA" altLang="en-US" sz="2200" b="0" smtClean="0"/>
              <a:t>send</a:t>
            </a:r>
            <a:r>
              <a:rPr lang="fr-CA" altLang="en-US" sz="2200" smtClean="0"/>
              <a:t> (</a:t>
            </a:r>
            <a:r>
              <a:rPr lang="fr-CA" altLang="en-US" sz="2200" i="1" smtClean="0"/>
              <a:t>P, message</a:t>
            </a:r>
            <a:r>
              <a:rPr lang="fr-CA" altLang="en-US" sz="2200" smtClean="0"/>
              <a:t>) – envoie message au processus P</a:t>
            </a:r>
          </a:p>
          <a:p>
            <a:pPr lvl="1"/>
            <a:r>
              <a:rPr lang="fr-CA" altLang="en-US" sz="2200" b="0" smtClean="0"/>
              <a:t>receive</a:t>
            </a:r>
            <a:r>
              <a:rPr lang="fr-CA" altLang="en-US" sz="2200" smtClean="0"/>
              <a:t>(</a:t>
            </a:r>
            <a:r>
              <a:rPr lang="fr-CA" altLang="en-US" sz="2200" i="1" smtClean="0"/>
              <a:t>Q, message</a:t>
            </a:r>
            <a:r>
              <a:rPr lang="fr-CA" altLang="en-US" sz="2200" smtClean="0"/>
              <a:t>) – reçoit un message du processus Q</a:t>
            </a:r>
          </a:p>
          <a:p>
            <a:r>
              <a:rPr lang="fr-CA" altLang="en-US" sz="2400" smtClean="0"/>
              <a:t>Propriétés de la liaison de communication</a:t>
            </a:r>
          </a:p>
          <a:p>
            <a:pPr lvl="1"/>
            <a:r>
              <a:rPr lang="fr-CA" altLang="en-US" sz="2200" smtClean="0"/>
              <a:t>Liaisons sont établies automatiquement, exactement une liaison entre chaque paire de processus</a:t>
            </a:r>
          </a:p>
          <a:p>
            <a:pPr lvl="1"/>
            <a:r>
              <a:rPr lang="fr-CA" altLang="en-US" sz="2200" smtClean="0"/>
              <a:t>La liaison peut être unidirectionnelle, mais normalement est bidirectionnelle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E1831-AA5E-4C0F-BAC2-85B7E47465E3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Communication indirecte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647825"/>
            <a:ext cx="7540625" cy="4730750"/>
          </a:xfrm>
        </p:spPr>
        <p:txBody>
          <a:bodyPr/>
          <a:lstStyle/>
          <a:p>
            <a:r>
              <a:rPr lang="fr-CA" altLang="en-US" sz="2000" smtClean="0"/>
              <a:t>Messages sont échangés avec des boîtes aux lettres (ou ports)</a:t>
            </a:r>
          </a:p>
          <a:p>
            <a:pPr lvl="1"/>
            <a:r>
              <a:rPr lang="fr-CA" altLang="en-US" sz="2000" smtClean="0"/>
              <a:t>Chaque boîte à un identificateur unique</a:t>
            </a:r>
          </a:p>
          <a:p>
            <a:pPr lvl="1"/>
            <a:r>
              <a:rPr lang="fr-CA" altLang="en-US" sz="2000" smtClean="0"/>
              <a:t>Les processus communiquent en partageant une boîte aux lettres</a:t>
            </a:r>
          </a:p>
          <a:p>
            <a:r>
              <a:rPr lang="fr-CA" altLang="en-US" sz="2000" smtClean="0"/>
              <a:t>Primitives de base:</a:t>
            </a:r>
          </a:p>
          <a:p>
            <a:pPr>
              <a:buFont typeface="Wingdings" pitchFamily="2" charset="2"/>
              <a:buNone/>
            </a:pPr>
            <a:r>
              <a:rPr lang="fr-CA" altLang="en-US" sz="2000" smtClean="0"/>
              <a:t>	</a:t>
            </a:r>
            <a:r>
              <a:rPr lang="fr-CA" altLang="en-US" sz="2000" b="0" smtClean="0"/>
              <a:t>send</a:t>
            </a:r>
            <a:r>
              <a:rPr lang="fr-CA" altLang="en-US" sz="2000" smtClean="0"/>
              <a:t>(</a:t>
            </a:r>
            <a:r>
              <a:rPr lang="fr-CA" altLang="en-US" sz="2000" i="1" smtClean="0"/>
              <a:t>A, message</a:t>
            </a:r>
            <a:r>
              <a:rPr lang="fr-CA" altLang="en-US" sz="2000" smtClean="0"/>
              <a:t>) – envoie message à la boîte A</a:t>
            </a:r>
          </a:p>
          <a:p>
            <a:pPr>
              <a:buFont typeface="Wingdings" pitchFamily="2" charset="2"/>
              <a:buNone/>
            </a:pPr>
            <a:r>
              <a:rPr lang="fr-CA" altLang="en-US" sz="2000" smtClean="0"/>
              <a:t>	</a:t>
            </a:r>
            <a:r>
              <a:rPr lang="fr-CA" altLang="en-US" sz="2000" b="0" smtClean="0"/>
              <a:t>receive</a:t>
            </a:r>
            <a:r>
              <a:rPr lang="fr-CA" altLang="en-US" sz="2000" smtClean="0"/>
              <a:t>(</a:t>
            </a:r>
            <a:r>
              <a:rPr lang="fr-CA" altLang="en-US" sz="2000" i="1" smtClean="0"/>
              <a:t>A, message</a:t>
            </a:r>
            <a:r>
              <a:rPr lang="fr-CA" altLang="en-US" sz="2000" smtClean="0"/>
              <a:t>) – reçoit message de la boîte A</a:t>
            </a:r>
          </a:p>
          <a:p>
            <a:r>
              <a:rPr lang="fr-CA" altLang="en-US" sz="2000" smtClean="0"/>
              <a:t>Opérations</a:t>
            </a:r>
          </a:p>
          <a:p>
            <a:pPr lvl="1"/>
            <a:r>
              <a:rPr lang="fr-CA" altLang="en-US" sz="2000" smtClean="0"/>
              <a:t>Créer une nouvelle boîte aux lettres</a:t>
            </a:r>
          </a:p>
          <a:p>
            <a:pPr lvl="1"/>
            <a:r>
              <a:rPr lang="fr-CA" altLang="en-US" sz="2000" smtClean="0"/>
              <a:t>Envoyer et recevoir des messages via la boîte aux lettres</a:t>
            </a:r>
          </a:p>
          <a:p>
            <a:pPr lvl="1"/>
            <a:r>
              <a:rPr lang="fr-CA" altLang="en-US" sz="2000" smtClean="0"/>
              <a:t>Détruire la boîte au lettres</a:t>
            </a:r>
          </a:p>
          <a:p>
            <a:pPr>
              <a:buFont typeface="Wingdings" pitchFamily="2" charset="2"/>
              <a:buNone/>
            </a:pPr>
            <a:endParaRPr lang="fr-CA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43857-D5FD-418B-9F62-94CB768C864F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Communication indirecte</a:t>
            </a:r>
          </a:p>
        </p:txBody>
      </p:sp>
      <p:graphicFrame>
        <p:nvGraphicFramePr>
          <p:cNvPr id="57348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2436813" y="1041400"/>
          <a:ext cx="3840162" cy="544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Artwork" r:id="rId3" imgW="5466667" imgH="7752381" progId="Adobe.Illustrator.7">
                  <p:embed/>
                </p:oleObj>
              </mc:Choice>
              <mc:Fallback>
                <p:oleObj name="Artwork" r:id="rId3" imgW="5466667" imgH="7752381" progId="Adobe.Illustrator.7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13" y="1041400"/>
                        <a:ext cx="3840162" cy="544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A62EA-B93A-4A31-B9FB-784E634D49CF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Communication indirecte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Partage d’une boîte aux lettres</a:t>
            </a:r>
          </a:p>
          <a:p>
            <a:pPr lvl="1"/>
            <a:r>
              <a:rPr lang="fr-CA" altLang="en-US" sz="2200" i="1" smtClean="0"/>
              <a:t>P</a:t>
            </a:r>
            <a:r>
              <a:rPr lang="fr-CA" altLang="en-US" sz="2200" i="1" baseline="-25000" smtClean="0"/>
              <a:t>1</a:t>
            </a:r>
            <a:r>
              <a:rPr lang="fr-CA" altLang="en-US" sz="2200" i="1" smtClean="0"/>
              <a:t>, P</a:t>
            </a:r>
            <a:r>
              <a:rPr lang="fr-CA" altLang="en-US" sz="2200" i="1" baseline="-25000" smtClean="0"/>
              <a:t>2</a:t>
            </a:r>
            <a:r>
              <a:rPr lang="fr-CA" altLang="en-US" sz="2200" i="1" smtClean="0"/>
              <a:t>,</a:t>
            </a:r>
            <a:r>
              <a:rPr lang="fr-CA" altLang="en-US" sz="2200" smtClean="0"/>
              <a:t> et</a:t>
            </a:r>
            <a:r>
              <a:rPr lang="fr-CA" altLang="en-US" sz="2200" i="1" smtClean="0"/>
              <a:t> P</a:t>
            </a:r>
            <a:r>
              <a:rPr lang="fr-CA" altLang="en-US" sz="2200" i="1" baseline="-25000" smtClean="0"/>
              <a:t>3 </a:t>
            </a:r>
            <a:r>
              <a:rPr lang="fr-CA" altLang="en-US" sz="2200" smtClean="0"/>
              <a:t>partage la boîte A</a:t>
            </a:r>
          </a:p>
          <a:p>
            <a:pPr lvl="1"/>
            <a:r>
              <a:rPr lang="fr-CA" altLang="en-US" sz="2200" smtClean="0"/>
              <a:t>P</a:t>
            </a:r>
            <a:r>
              <a:rPr lang="fr-CA" altLang="en-US" sz="2200" baseline="-25000" smtClean="0"/>
              <a:t>1</a:t>
            </a:r>
            <a:r>
              <a:rPr lang="fr-CA" altLang="en-US" sz="2200" smtClean="0"/>
              <a:t> envoie; P</a:t>
            </a:r>
            <a:r>
              <a:rPr lang="fr-CA" altLang="en-US" sz="2200" baseline="-25000" smtClean="0"/>
              <a:t>2</a:t>
            </a:r>
            <a:r>
              <a:rPr lang="fr-CA" altLang="en-US" sz="2200" smtClean="0"/>
              <a:t> et P</a:t>
            </a:r>
            <a:r>
              <a:rPr lang="fr-CA" altLang="en-US" sz="2200" baseline="-25000" smtClean="0"/>
              <a:t>3</a:t>
            </a:r>
            <a:r>
              <a:rPr lang="fr-CA" altLang="en-US" sz="2200" smtClean="0"/>
              <a:t> reçoivent</a:t>
            </a:r>
          </a:p>
          <a:p>
            <a:pPr lvl="1"/>
            <a:r>
              <a:rPr lang="fr-CA" altLang="en-US" sz="2200" smtClean="0"/>
              <a:t>Qui reçoit les messages?</a:t>
            </a:r>
          </a:p>
          <a:p>
            <a:r>
              <a:rPr lang="fr-CA" altLang="en-US" sz="2400" smtClean="0"/>
              <a:t>Solutions</a:t>
            </a:r>
          </a:p>
          <a:p>
            <a:pPr lvl="1"/>
            <a:r>
              <a:rPr lang="fr-CA" altLang="en-US" sz="2200" smtClean="0"/>
              <a:t>Liaison réservé entre deux processus seulement</a:t>
            </a:r>
          </a:p>
          <a:p>
            <a:pPr lvl="1"/>
            <a:r>
              <a:rPr lang="fr-CA" altLang="en-US" sz="2200" smtClean="0"/>
              <a:t>Permettre un processus à la fois d’exécuter l’opération </a:t>
            </a:r>
            <a:r>
              <a:rPr lang="fr-CA" altLang="en-US" sz="2200" i="1" smtClean="0"/>
              <a:t>receive()</a:t>
            </a:r>
            <a:r>
              <a:rPr lang="fr-CA" altLang="en-US" sz="2200" smtClean="0"/>
              <a:t>.</a:t>
            </a:r>
          </a:p>
          <a:p>
            <a:pPr lvl="1"/>
            <a:r>
              <a:rPr lang="fr-CA" altLang="en-US" sz="2200" smtClean="0"/>
              <a:t>Laisser le SE déterminé le receveur de façon arbitraire.  L’émetteur est avisé de la réception.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EE6C4E-DF72-414A-8CEF-05F198AFD491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Échange synchrone de messages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 typeface="Wingdings" pitchFamily="2" charset="2"/>
              <a:buNone/>
            </a:pPr>
            <a:r>
              <a:rPr kumimoji="0" lang="fr-CA" altLang="en-US" sz="2400" smtClean="0"/>
              <a:t>Communication synchrone entre processus (blocked message passing)</a:t>
            </a:r>
          </a:p>
          <a:p>
            <a:pPr marL="381000" indent="-381000"/>
            <a:r>
              <a:rPr kumimoji="0" lang="fr-CA" altLang="en-US" sz="2400" smtClean="0"/>
              <a:t>Émetteur attends que le receveur reçoive le message</a:t>
            </a:r>
          </a:p>
          <a:p>
            <a:pPr marL="381000" indent="-381000"/>
            <a:r>
              <a:rPr kumimoji="0" lang="fr-CA" altLang="en-US" sz="2400" smtClean="0"/>
              <a:t>Le receveur attend que l’émetteur envoie un message.</a:t>
            </a:r>
          </a:p>
          <a:p>
            <a:pPr marL="381000" indent="-381000"/>
            <a:r>
              <a:rPr kumimoji="0" lang="fr-CA" altLang="en-US" sz="2400" smtClean="0"/>
              <a:t>Avantages:</a:t>
            </a:r>
          </a:p>
          <a:p>
            <a:pPr marL="800100" lvl="1" indent="-342900"/>
            <a:r>
              <a:rPr kumimoji="0" lang="fr-CA" altLang="en-US" sz="2200" smtClean="0"/>
              <a:t>Synchronise le ou les émetteurs avec le ou les receveurs</a:t>
            </a:r>
          </a:p>
          <a:p>
            <a:pPr marL="800100" lvl="1" indent="-342900"/>
            <a:r>
              <a:rPr kumimoji="0" lang="fr-CA" altLang="en-US" sz="2200" smtClean="0"/>
              <a:t>Copie simple est suffisant</a:t>
            </a:r>
          </a:p>
          <a:p>
            <a:pPr marL="381000" indent="-381000"/>
            <a:r>
              <a:rPr kumimoji="0" lang="fr-CA" altLang="en-US" sz="2400" smtClean="0"/>
              <a:t>Désavantages</a:t>
            </a:r>
          </a:p>
          <a:p>
            <a:pPr marL="800100" lvl="1" indent="-342900"/>
            <a:r>
              <a:rPr kumimoji="0" lang="fr-CA" altLang="en-US" sz="2200" smtClean="0"/>
              <a:t>Impasse possible</a:t>
            </a:r>
            <a:endParaRPr kumimoji="0" lang="fr-CA" altLang="en-US" sz="2200" b="0" smtClean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566CC1-95D6-48EB-8E85-CC0622ADBA9B}" type="slidenum">
              <a:rPr lang="en-US"/>
              <a:pPr>
                <a:defRPr/>
              </a:pPr>
              <a:t>57</a:t>
            </a:fld>
            <a:endParaRPr lang="en-US"/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Échange synchrone de messages</a:t>
            </a:r>
          </a:p>
        </p:txBody>
      </p:sp>
      <p:sp>
        <p:nvSpPr>
          <p:cNvPr id="60420" name="Line 3"/>
          <p:cNvSpPr>
            <a:spLocks noChangeShapeType="1"/>
          </p:cNvSpPr>
          <p:nvPr/>
        </p:nvSpPr>
        <p:spPr bwMode="auto">
          <a:xfrm>
            <a:off x="304800" y="990600"/>
            <a:ext cx="6934200" cy="0"/>
          </a:xfrm>
          <a:prstGeom prst="line">
            <a:avLst/>
          </a:prstGeom>
          <a:noFill/>
          <a:ln w="508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60421" name="Group 4"/>
          <p:cNvGrpSpPr>
            <a:grpSpLocks/>
          </p:cNvGrpSpPr>
          <p:nvPr/>
        </p:nvGrpSpPr>
        <p:grpSpPr bwMode="auto">
          <a:xfrm>
            <a:off x="304800" y="1138238"/>
            <a:ext cx="6934200" cy="2505075"/>
            <a:chOff x="192" y="717"/>
            <a:chExt cx="4368" cy="1578"/>
          </a:xfrm>
        </p:grpSpPr>
        <p:sp>
          <p:nvSpPr>
            <p:cNvPr id="60437" name="Text Box 5"/>
            <p:cNvSpPr txBox="1">
              <a:spLocks noChangeArrowheads="1"/>
            </p:cNvSpPr>
            <p:nvPr/>
          </p:nvSpPr>
          <p:spPr bwMode="auto">
            <a:xfrm>
              <a:off x="422" y="845"/>
              <a:ext cx="413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CA" altLang="en-US" sz="2400" b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60438" name="AutoShape 6"/>
            <p:cNvSpPr>
              <a:spLocks noChangeArrowheads="1"/>
            </p:cNvSpPr>
            <p:nvPr/>
          </p:nvSpPr>
          <p:spPr bwMode="auto">
            <a:xfrm>
              <a:off x="1152" y="1038"/>
              <a:ext cx="720" cy="124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endParaRPr lang="en-CA" altLang="en-US"/>
            </a:p>
          </p:txBody>
        </p:sp>
        <p:sp>
          <p:nvSpPr>
            <p:cNvPr id="60439" name="AutoShape 7"/>
            <p:cNvSpPr>
              <a:spLocks noChangeArrowheads="1"/>
            </p:cNvSpPr>
            <p:nvPr/>
          </p:nvSpPr>
          <p:spPr bwMode="auto">
            <a:xfrm>
              <a:off x="2928" y="1056"/>
              <a:ext cx="720" cy="1239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endParaRPr lang="en-CA" altLang="en-US"/>
            </a:p>
          </p:txBody>
        </p:sp>
        <p:sp>
          <p:nvSpPr>
            <p:cNvPr id="60440" name="Rectangle 8"/>
            <p:cNvSpPr>
              <a:spLocks noChangeArrowheads="1"/>
            </p:cNvSpPr>
            <p:nvPr/>
          </p:nvSpPr>
          <p:spPr bwMode="auto">
            <a:xfrm>
              <a:off x="1248" y="1390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send()</a:t>
              </a:r>
            </a:p>
          </p:txBody>
        </p:sp>
        <p:sp>
          <p:nvSpPr>
            <p:cNvPr id="60441" name="Rectangle 9"/>
            <p:cNvSpPr>
              <a:spLocks noChangeArrowheads="1"/>
            </p:cNvSpPr>
            <p:nvPr/>
          </p:nvSpPr>
          <p:spPr bwMode="auto">
            <a:xfrm>
              <a:off x="3024" y="1735"/>
              <a:ext cx="4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recv()</a:t>
              </a:r>
            </a:p>
          </p:txBody>
        </p:sp>
        <p:sp>
          <p:nvSpPr>
            <p:cNvPr id="60442" name="Line 10"/>
            <p:cNvSpPr>
              <a:spLocks noChangeShapeType="1"/>
            </p:cNvSpPr>
            <p:nvPr/>
          </p:nvSpPr>
          <p:spPr bwMode="auto">
            <a:xfrm>
              <a:off x="1776" y="1488"/>
              <a:ext cx="1248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43" name="Line 11"/>
            <p:cNvSpPr>
              <a:spLocks noChangeShapeType="1"/>
            </p:cNvSpPr>
            <p:nvPr/>
          </p:nvSpPr>
          <p:spPr bwMode="auto">
            <a:xfrm flipH="1">
              <a:off x="1728" y="1872"/>
              <a:ext cx="1296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44" name="Line 12"/>
            <p:cNvSpPr>
              <a:spLocks noChangeShapeType="1"/>
            </p:cNvSpPr>
            <p:nvPr/>
          </p:nvSpPr>
          <p:spPr bwMode="auto">
            <a:xfrm>
              <a:off x="1776" y="1920"/>
              <a:ext cx="12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45" name="Rectangle 13"/>
            <p:cNvSpPr>
              <a:spLocks noChangeArrowheads="1"/>
            </p:cNvSpPr>
            <p:nvPr/>
          </p:nvSpPr>
          <p:spPr bwMode="auto">
            <a:xfrm>
              <a:off x="1965" y="1246"/>
              <a:ext cx="5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 b="0">
                  <a:solidFill>
                    <a:srgbClr val="0099FF"/>
                  </a:solidFill>
                  <a:latin typeface="Helvetica" pitchFamily="34" charset="0"/>
                </a:rPr>
                <a:t>request</a:t>
              </a:r>
            </a:p>
          </p:txBody>
        </p:sp>
        <p:sp>
          <p:nvSpPr>
            <p:cNvPr id="60446" name="Rectangle 14"/>
            <p:cNvSpPr>
              <a:spLocks noChangeArrowheads="1"/>
            </p:cNvSpPr>
            <p:nvPr/>
          </p:nvSpPr>
          <p:spPr bwMode="auto">
            <a:xfrm>
              <a:off x="2061" y="1678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 b="0">
                  <a:solidFill>
                    <a:srgbClr val="009900"/>
                  </a:solidFill>
                  <a:latin typeface="Helvetica" pitchFamily="34" charset="0"/>
                </a:rPr>
                <a:t>ack</a:t>
              </a:r>
            </a:p>
          </p:txBody>
        </p:sp>
        <p:sp>
          <p:nvSpPr>
            <p:cNvPr id="60447" name="Rectangle 15"/>
            <p:cNvSpPr>
              <a:spLocks noChangeArrowheads="1"/>
            </p:cNvSpPr>
            <p:nvPr/>
          </p:nvSpPr>
          <p:spPr bwMode="auto">
            <a:xfrm>
              <a:off x="2016" y="1918"/>
              <a:ext cx="3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 b="0">
                  <a:solidFill>
                    <a:srgbClr val="FF0000"/>
                  </a:solidFill>
                  <a:latin typeface="Helvetica" pitchFamily="34" charset="0"/>
                </a:rPr>
                <a:t>data</a:t>
              </a:r>
            </a:p>
          </p:txBody>
        </p:sp>
        <p:sp>
          <p:nvSpPr>
            <p:cNvPr id="60448" name="Rectangle 16"/>
            <p:cNvSpPr>
              <a:spLocks noChangeArrowheads="1"/>
            </p:cNvSpPr>
            <p:nvPr/>
          </p:nvSpPr>
          <p:spPr bwMode="auto">
            <a:xfrm>
              <a:off x="1152" y="717"/>
              <a:ext cx="26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latin typeface="Helvetica" pitchFamily="34" charset="0"/>
                </a:rPr>
                <a:t>send()</a:t>
              </a:r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 avant le </a:t>
              </a:r>
              <a:r>
                <a:rPr lang="en-US" altLang="en-US" sz="1800">
                  <a:latin typeface="Helvetica" pitchFamily="34" charset="0"/>
                </a:rPr>
                <a:t>receive() </a:t>
              </a:r>
              <a:r>
                <a:rPr lang="en-US" altLang="en-US" sz="1800" b="0">
                  <a:solidFill>
                    <a:schemeClr val="tx1"/>
                  </a:solidFill>
                </a:rPr>
                <a:t>correspondant</a:t>
              </a:r>
              <a:r>
                <a:rPr lang="en-US" altLang="en-US" sz="1800">
                  <a:latin typeface="Helvetica" pitchFamily="34" charset="0"/>
                </a:rPr>
                <a:t> </a:t>
              </a:r>
            </a:p>
          </p:txBody>
        </p:sp>
        <p:sp>
          <p:nvSpPr>
            <p:cNvPr id="60449" name="Line 17"/>
            <p:cNvSpPr>
              <a:spLocks noChangeShapeType="1"/>
            </p:cNvSpPr>
            <p:nvPr/>
          </p:nvSpPr>
          <p:spPr bwMode="auto">
            <a:xfrm>
              <a:off x="1488" y="115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50" name="Line 18"/>
            <p:cNvSpPr>
              <a:spLocks noChangeShapeType="1"/>
            </p:cNvSpPr>
            <p:nvPr/>
          </p:nvSpPr>
          <p:spPr bwMode="auto">
            <a:xfrm>
              <a:off x="1488" y="1920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51" name="Line 19"/>
            <p:cNvSpPr>
              <a:spLocks noChangeShapeType="1"/>
            </p:cNvSpPr>
            <p:nvPr/>
          </p:nvSpPr>
          <p:spPr bwMode="auto">
            <a:xfrm>
              <a:off x="3264" y="1536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52" name="Line 20"/>
            <p:cNvSpPr>
              <a:spLocks noChangeShapeType="1"/>
            </p:cNvSpPr>
            <p:nvPr/>
          </p:nvSpPr>
          <p:spPr bwMode="auto">
            <a:xfrm>
              <a:off x="3264" y="196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53" name="AutoShape 21"/>
            <p:cNvSpPr>
              <a:spLocks/>
            </p:cNvSpPr>
            <p:nvPr/>
          </p:nvSpPr>
          <p:spPr bwMode="auto">
            <a:xfrm>
              <a:off x="912" y="1536"/>
              <a:ext cx="288" cy="384"/>
            </a:xfrm>
            <a:prstGeom prst="leftBrace">
              <a:avLst>
                <a:gd name="adj1" fmla="val 1111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endParaRPr lang="en-CA" altLang="en-US"/>
            </a:p>
          </p:txBody>
        </p:sp>
        <p:sp>
          <p:nvSpPr>
            <p:cNvPr id="60454" name="Rectangle 22"/>
            <p:cNvSpPr>
              <a:spLocks noChangeArrowheads="1"/>
            </p:cNvSpPr>
            <p:nvPr/>
          </p:nvSpPr>
          <p:spPr bwMode="auto">
            <a:xfrm>
              <a:off x="192" y="1564"/>
              <a:ext cx="999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Émetteur</a:t>
              </a:r>
            </a:p>
            <a:p>
              <a:pPr eaLnBrk="1" hangingPunct="1"/>
              <a:r>
                <a:rPr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suspendu</a:t>
              </a:r>
              <a:endParaRPr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</p:grpSp>
      <p:grpSp>
        <p:nvGrpSpPr>
          <p:cNvPr id="333847" name="Group 23"/>
          <p:cNvGrpSpPr>
            <a:grpSpLocks/>
          </p:cNvGrpSpPr>
          <p:nvPr/>
        </p:nvGrpSpPr>
        <p:grpSpPr bwMode="auto">
          <a:xfrm>
            <a:off x="1800225" y="3862388"/>
            <a:ext cx="6324600" cy="2582862"/>
            <a:chOff x="1134" y="2433"/>
            <a:chExt cx="3984" cy="1627"/>
          </a:xfrm>
        </p:grpSpPr>
        <p:sp>
          <p:nvSpPr>
            <p:cNvPr id="60423" name="Rectangle 24"/>
            <p:cNvSpPr>
              <a:spLocks noChangeArrowheads="1"/>
            </p:cNvSpPr>
            <p:nvPr/>
          </p:nvSpPr>
          <p:spPr bwMode="auto">
            <a:xfrm>
              <a:off x="3918" y="3188"/>
              <a:ext cx="120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Receveur suspendu</a:t>
              </a:r>
            </a:p>
          </p:txBody>
        </p:sp>
        <p:sp>
          <p:nvSpPr>
            <p:cNvPr id="60424" name="Rectangle 25"/>
            <p:cNvSpPr>
              <a:spLocks noChangeArrowheads="1"/>
            </p:cNvSpPr>
            <p:nvPr/>
          </p:nvSpPr>
          <p:spPr bwMode="auto">
            <a:xfrm>
              <a:off x="1134" y="2433"/>
              <a:ext cx="276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>
                  <a:latin typeface="Helvetica" pitchFamily="34" charset="0"/>
                </a:rPr>
                <a:t>receive() </a:t>
              </a:r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avant le  </a:t>
              </a:r>
              <a:r>
                <a:rPr lang="en-US" altLang="en-US" sz="1800">
                  <a:latin typeface="Helvetica" pitchFamily="34" charset="0"/>
                </a:rPr>
                <a:t>send()</a:t>
              </a:r>
              <a:r>
                <a:rPr lang="en-US" altLang="en-US" sz="1800" b="0">
                  <a:solidFill>
                    <a:schemeClr val="tx1"/>
                  </a:solidFill>
                  <a:latin typeface="Comic Sans MS" pitchFamily="66" charset="0"/>
                </a:rPr>
                <a:t> </a:t>
              </a:r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correspondant </a:t>
              </a:r>
            </a:p>
          </p:txBody>
        </p:sp>
        <p:sp>
          <p:nvSpPr>
            <p:cNvPr id="60425" name="Rectangle 26"/>
            <p:cNvSpPr>
              <a:spLocks noChangeArrowheads="1"/>
            </p:cNvSpPr>
            <p:nvPr/>
          </p:nvSpPr>
          <p:spPr bwMode="auto">
            <a:xfrm>
              <a:off x="1248" y="3421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send()</a:t>
              </a:r>
            </a:p>
          </p:txBody>
        </p:sp>
        <p:sp>
          <p:nvSpPr>
            <p:cNvPr id="60426" name="Rectangle 27"/>
            <p:cNvSpPr>
              <a:spLocks noChangeArrowheads="1"/>
            </p:cNvSpPr>
            <p:nvPr/>
          </p:nvSpPr>
          <p:spPr bwMode="auto">
            <a:xfrm>
              <a:off x="3038" y="3079"/>
              <a:ext cx="4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recv()</a:t>
              </a:r>
            </a:p>
          </p:txBody>
        </p:sp>
        <p:sp>
          <p:nvSpPr>
            <p:cNvPr id="60427" name="Line 28"/>
            <p:cNvSpPr>
              <a:spLocks noChangeShapeType="1"/>
            </p:cNvSpPr>
            <p:nvPr/>
          </p:nvSpPr>
          <p:spPr bwMode="auto">
            <a:xfrm>
              <a:off x="1824" y="3558"/>
              <a:ext cx="1248" cy="0"/>
            </a:xfrm>
            <a:prstGeom prst="line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28" name="Line 29"/>
            <p:cNvSpPr>
              <a:spLocks noChangeShapeType="1"/>
            </p:cNvSpPr>
            <p:nvPr/>
          </p:nvSpPr>
          <p:spPr bwMode="auto">
            <a:xfrm flipH="1">
              <a:off x="1776" y="3606"/>
              <a:ext cx="1296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29" name="Line 30"/>
            <p:cNvSpPr>
              <a:spLocks noChangeShapeType="1"/>
            </p:cNvSpPr>
            <p:nvPr/>
          </p:nvSpPr>
          <p:spPr bwMode="auto">
            <a:xfrm>
              <a:off x="1824" y="3654"/>
              <a:ext cx="12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30" name="Line 31"/>
            <p:cNvSpPr>
              <a:spLocks noChangeShapeType="1"/>
            </p:cNvSpPr>
            <p:nvPr/>
          </p:nvSpPr>
          <p:spPr bwMode="auto">
            <a:xfrm>
              <a:off x="1488" y="317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31" name="Line 32"/>
            <p:cNvSpPr>
              <a:spLocks noChangeShapeType="1"/>
            </p:cNvSpPr>
            <p:nvPr/>
          </p:nvSpPr>
          <p:spPr bwMode="auto">
            <a:xfrm>
              <a:off x="1488" y="365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32" name="Line 33"/>
            <p:cNvSpPr>
              <a:spLocks noChangeShapeType="1"/>
            </p:cNvSpPr>
            <p:nvPr/>
          </p:nvSpPr>
          <p:spPr bwMode="auto">
            <a:xfrm>
              <a:off x="3312" y="2880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33" name="Line 34"/>
            <p:cNvSpPr>
              <a:spLocks noChangeShapeType="1"/>
            </p:cNvSpPr>
            <p:nvPr/>
          </p:nvSpPr>
          <p:spPr bwMode="auto">
            <a:xfrm>
              <a:off x="3312" y="368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434" name="AutoShape 35"/>
            <p:cNvSpPr>
              <a:spLocks/>
            </p:cNvSpPr>
            <p:nvPr/>
          </p:nvSpPr>
          <p:spPr bwMode="auto">
            <a:xfrm>
              <a:off x="3543" y="3216"/>
              <a:ext cx="345" cy="400"/>
            </a:xfrm>
            <a:prstGeom prst="rightBrace">
              <a:avLst>
                <a:gd name="adj1" fmla="val 9662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endParaRPr lang="en-CA" altLang="en-US"/>
            </a:p>
          </p:txBody>
        </p:sp>
        <p:sp>
          <p:nvSpPr>
            <p:cNvPr id="60435" name="AutoShape 36"/>
            <p:cNvSpPr>
              <a:spLocks noChangeArrowheads="1"/>
            </p:cNvSpPr>
            <p:nvPr/>
          </p:nvSpPr>
          <p:spPr bwMode="auto">
            <a:xfrm>
              <a:off x="1167" y="2790"/>
              <a:ext cx="720" cy="124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endParaRPr lang="en-CA" altLang="en-US"/>
            </a:p>
          </p:txBody>
        </p:sp>
        <p:sp>
          <p:nvSpPr>
            <p:cNvPr id="60436" name="AutoShape 37"/>
            <p:cNvSpPr>
              <a:spLocks noChangeArrowheads="1"/>
            </p:cNvSpPr>
            <p:nvPr/>
          </p:nvSpPr>
          <p:spPr bwMode="auto">
            <a:xfrm>
              <a:off x="2973" y="2812"/>
              <a:ext cx="720" cy="124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1pPr>
              <a:lvl2pPr marL="742950" indent="-28575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2pPr>
              <a:lvl3pPr marL="11430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3pPr>
              <a:lvl4pPr marL="16002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4pPr>
              <a:lvl5pPr marL="2057400" indent="-228600"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 b="1">
                  <a:solidFill>
                    <a:schemeClr val="bg2"/>
                  </a:solidFill>
                  <a:latin typeface="Times New Roman" pitchFamily="18" charset="0"/>
                </a:defRPr>
              </a:lvl9pPr>
            </a:lstStyle>
            <a:p>
              <a:endParaRPr lang="en-CA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2F7D4F-83B7-4F56-9790-1F724C838527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Échange asynchrone de message (Non-Blocking Message Passing)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buFont typeface="Wingdings" pitchFamily="2" charset="2"/>
              <a:buNone/>
            </a:pPr>
            <a:endParaRPr lang="en-US" altLang="en-US" sz="2400" smtClean="0"/>
          </a:p>
          <a:p>
            <a:pPr marL="381000" indent="-381000"/>
            <a:r>
              <a:rPr lang="fr-CA" altLang="en-US" sz="2400" b="0" smtClean="0"/>
              <a:t>Émission sans blockage (Non-blocking send)</a:t>
            </a:r>
            <a:r>
              <a:rPr lang="fr-CA" altLang="en-US" sz="2400" smtClean="0"/>
              <a:t>:  l’émetteur continue après avoir livré le message.</a:t>
            </a:r>
          </a:p>
          <a:p>
            <a:pPr marL="381000" indent="-381000"/>
            <a:r>
              <a:rPr lang="fr-CA" altLang="en-US" sz="2400" b="0" smtClean="0"/>
              <a:t>Reception sans blockage (Non-blocking receive):</a:t>
            </a:r>
            <a:r>
              <a:rPr lang="fr-CA" altLang="en-US" sz="2400" smtClean="0"/>
              <a:t> vérifie si un message est disponible, sinon, retourne immédiatement.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A2B36-7B01-4B42-87BF-D88E1FC5B2CF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 tampons (buffering)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Avec la communication directe qui bloque, aucun tampon est requis – le message demeure dans le tampon de l’émetteur pendant qu’il est copié au receveur.</a:t>
            </a:r>
            <a:endParaRPr lang="en-US" altLang="en-US" sz="2400" smtClean="0"/>
          </a:p>
          <a:p>
            <a:r>
              <a:rPr lang="fr-CA" altLang="en-US" sz="2400" smtClean="0"/>
              <a:t>Avec la communication sans blocage, l’émetteur peut réutiliser le tampon</a:t>
            </a:r>
          </a:p>
          <a:p>
            <a:pPr marL="800100" lvl="1" indent="-342900"/>
            <a:r>
              <a:rPr lang="fr-CA" altLang="en-US" sz="2200" smtClean="0"/>
              <a:t>Donc, le message est copie dans un tampon du SE</a:t>
            </a:r>
          </a:p>
          <a:p>
            <a:pPr marL="800100" lvl="1" indent="-342900"/>
            <a:r>
              <a:rPr lang="fr-CA" altLang="en-US" sz="2200" smtClean="0"/>
              <a:t>Et, par la suite, le message sera copié dans le tampon du receveur</a:t>
            </a:r>
          </a:p>
          <a:p>
            <a:pPr marL="800100" lvl="1" indent="-342900"/>
            <a:r>
              <a:rPr lang="fr-CA" altLang="en-US" sz="2200" smtClean="0"/>
              <a:t>Si la mémoire tampon du SE devient plein, l’émetteur bloquera jusqu’à la libération de mémoire.</a:t>
            </a:r>
            <a:endParaRPr lang="en-US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F51F6-CD48-4EB5-9BFA-624B5D67886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Diagramme de transition d’états d’un processus</a:t>
            </a:r>
          </a:p>
        </p:txBody>
      </p:sp>
      <p:pic>
        <p:nvPicPr>
          <p:cNvPr id="81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71594" r="44388" b="12228"/>
          <a:stretch>
            <a:fillRect/>
          </a:stretch>
        </p:blipFill>
        <p:spPr bwMode="auto">
          <a:xfrm>
            <a:off x="635000" y="1460500"/>
            <a:ext cx="8069263" cy="475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2298700" y="2120900"/>
            <a:ext cx="4483100" cy="3975100"/>
          </a:xfrm>
          <a:prstGeom prst="rect">
            <a:avLst/>
          </a:prstGeom>
          <a:noFill/>
          <a:ln w="5715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endParaRPr lang="en-CA" altLang="en-US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889000" y="62738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CA" altLang="en-US" sz="2400" b="0">
                <a:solidFill>
                  <a:schemeClr val="tx1"/>
                </a:solidFill>
                <a:latin typeface="Arial Narrow" pitchFamily="34" charset="0"/>
              </a:rPr>
              <a:t>Ordonnanceur = angl. scheduler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3BBE8-C1FE-47B6-8390-05E5081723F9}" type="slidenum">
              <a:rPr lang="en-US"/>
              <a:pPr>
                <a:defRPr/>
              </a:pPr>
              <a:t>60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Communication client-serveur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z="2400" smtClean="0"/>
          </a:p>
          <a:p>
            <a:endParaRPr lang="en-US" altLang="en-US" sz="2400" smtClean="0"/>
          </a:p>
          <a:p>
            <a:r>
              <a:rPr lang="fr-CA" altLang="en-US" sz="2400" smtClean="0"/>
              <a:t>Tuyaux (pipes)</a:t>
            </a:r>
          </a:p>
          <a:p>
            <a:r>
              <a:rPr lang="fr-CA" altLang="en-US" sz="2400" smtClean="0"/>
              <a:t>Point de connexion (Sockets)</a:t>
            </a:r>
          </a:p>
          <a:p>
            <a:r>
              <a:rPr lang="fr-CA" altLang="en-US" sz="2400" smtClean="0"/>
              <a:t>Appel de procédure à distance (Remote Procedure Calls)</a:t>
            </a:r>
          </a:p>
          <a:p>
            <a:r>
              <a:rPr lang="fr-CA" altLang="en-US" sz="2400" smtClean="0"/>
              <a:t>Appel RMI (Remote Method Invocation - Java)</a:t>
            </a:r>
          </a:p>
          <a:p>
            <a:endParaRPr lang="fr-CA" altLang="en-US" sz="2400" smtClean="0"/>
          </a:p>
          <a:p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20ED1-D7C1-43F7-AA5D-7A527434667C}" type="slidenum">
              <a:rPr lang="en-US"/>
              <a:pPr>
                <a:defRPr/>
              </a:pPr>
              <a:t>61</a:t>
            </a:fld>
            <a:endParaRPr lang="en-US"/>
          </a:p>
        </p:txBody>
      </p:sp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Les tuyaux – quelques faits</a:t>
            </a:r>
            <a:endParaRPr lang="en-US" smtClean="0"/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75" y="1635125"/>
            <a:ext cx="4010025" cy="4460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400" smtClean="0"/>
              <a:t>Chaque processus UNIX/Linux obtient trois fichiers ouverts: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0: entrée standard (standard input)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1: sortie standard (standard output)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2: sortie d’erreur (standard error)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Souvent attaché à un terminal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Peux rediriger vers un fichier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cmd &gt;fichier</a:t>
            </a:r>
            <a:endParaRPr lang="en-US" altLang="en-US" sz="2200" smtClean="0"/>
          </a:p>
        </p:txBody>
      </p:sp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293813"/>
            <a:ext cx="3571875" cy="526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D20E5-0542-4754-AD6F-62770555E8F4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384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Les tuyaux – communication</a:t>
            </a:r>
          </a:p>
        </p:txBody>
      </p:sp>
      <p:graphicFrame>
        <p:nvGraphicFramePr>
          <p:cNvPr id="6554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52425" y="1479550"/>
          <a:ext cx="4795838" cy="317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4" name="Visio" r:id="rId3" imgW="4795723" imgH="3175711" progId="Visio.Drawing.11">
                  <p:embed/>
                </p:oleObj>
              </mc:Choice>
              <mc:Fallback>
                <p:oleObj name="Visio" r:id="rId3" imgW="4795723" imgH="3175711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1479550"/>
                        <a:ext cx="4795838" cy="317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1" name="Rectangle 6"/>
          <p:cNvSpPr>
            <a:spLocks noChangeArrowheads="1"/>
          </p:cNvSpPr>
          <p:nvPr/>
        </p:nvSpPr>
        <p:spPr bwMode="auto">
          <a:xfrm>
            <a:off x="5413375" y="1635125"/>
            <a:ext cx="3502025" cy="295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2400">
                <a:solidFill>
                  <a:srgbClr val="003300"/>
                </a:solidFill>
                <a:latin typeface="Arial" charset="0"/>
              </a:rPr>
              <a:t>C’est quoi?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200">
                <a:solidFill>
                  <a:srgbClr val="003366"/>
                </a:solidFill>
                <a:latin typeface="Arial" charset="0"/>
              </a:rPr>
              <a:t>Canal unidirectionnel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200">
                <a:solidFill>
                  <a:srgbClr val="003366"/>
                </a:solidFill>
                <a:latin typeface="Arial" charset="0"/>
              </a:rPr>
              <a:t>Un bout d’écriture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200">
                <a:solidFill>
                  <a:srgbClr val="003366"/>
                </a:solidFill>
                <a:latin typeface="Arial" charset="0"/>
              </a:rPr>
              <a:t>Un bout de lecture</a:t>
            </a:r>
          </a:p>
        </p:txBody>
      </p:sp>
      <p:sp>
        <p:nvSpPr>
          <p:cNvPr id="65542" name="Rectangle 7"/>
          <p:cNvSpPr>
            <a:spLocks noChangeArrowheads="1"/>
          </p:cNvSpPr>
          <p:nvPr/>
        </p:nvSpPr>
        <p:spPr bwMode="auto">
          <a:xfrm>
            <a:off x="1050925" y="4894263"/>
            <a:ext cx="763905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2400">
                <a:solidFill>
                  <a:srgbClr val="003300"/>
                </a:solidFill>
                <a:latin typeface="Arial" charset="0"/>
              </a:rPr>
              <a:t>Pourquoi?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200">
                <a:solidFill>
                  <a:srgbClr val="003366"/>
                </a:solidFill>
                <a:latin typeface="Arial" charset="0"/>
              </a:rPr>
              <a:t>Les tuyaux Unix/Linux permet de lier des processus pour réaliser des fonctions complexes à partir de commandes simples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200">
                <a:solidFill>
                  <a:srgbClr val="003366"/>
                </a:solidFill>
                <a:latin typeface="Arial" charset="0"/>
              </a:rPr>
              <a:t>who </a:t>
            </a:r>
            <a:r>
              <a:rPr kumimoji="1" lang="en-US" altLang="en-US" sz="2200">
                <a:solidFill>
                  <a:srgbClr val="003366"/>
                </a:solidFill>
                <a:latin typeface="Arial" charset="0"/>
              </a:rPr>
              <a:t>|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00C685-17DB-4A26-845B-BDF550C63E55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Les tuyaux – comment?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184275"/>
            <a:ext cx="7886700" cy="1849438"/>
          </a:xfrm>
        </p:spPr>
        <p:txBody>
          <a:bodyPr/>
          <a:lstStyle/>
          <a:p>
            <a:r>
              <a:rPr lang="fr-CA" altLang="en-US" sz="2400" smtClean="0"/>
              <a:t>Appel système: pipe(int df[2])</a:t>
            </a:r>
          </a:p>
          <a:p>
            <a:pPr lvl="1"/>
            <a:r>
              <a:rPr lang="fr-CA" altLang="en-US" sz="2200" smtClean="0"/>
              <a:t>Crée un tuyau avec deux descripteurs de fichiers</a:t>
            </a:r>
          </a:p>
          <a:p>
            <a:pPr lvl="1"/>
            <a:r>
              <a:rPr lang="fr-CA" altLang="en-US" sz="2200" smtClean="0"/>
              <a:t>df[0] – référence au bout de lecture</a:t>
            </a:r>
          </a:p>
          <a:p>
            <a:pPr lvl="1"/>
            <a:r>
              <a:rPr lang="fr-CA" altLang="en-US" sz="2200" smtClean="0"/>
              <a:t>df[1] – référence au bout d’écriture</a:t>
            </a:r>
          </a:p>
        </p:txBody>
      </p:sp>
      <p:pic>
        <p:nvPicPr>
          <p:cNvPr id="6656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25" y="3178175"/>
            <a:ext cx="5478463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6380163" y="3484563"/>
            <a:ext cx="2763837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en-US" sz="1800" b="0">
                <a:solidFill>
                  <a:schemeClr val="tx1"/>
                </a:solidFill>
              </a:rPr>
              <a:t>/* Tableau pour stocker 2 descripteurs de fichier */ </a:t>
            </a:r>
          </a:p>
          <a:p>
            <a:r>
              <a:rPr kumimoji="1" lang="en-US" altLang="en-US" sz="1800" b="0">
                <a:solidFill>
                  <a:schemeClr val="tx1"/>
                </a:solidFill>
              </a:rPr>
              <a:t>int pipes[2]; </a:t>
            </a:r>
          </a:p>
          <a:p>
            <a:r>
              <a:rPr kumimoji="1" lang="en-US" altLang="en-US" sz="1800" b="0">
                <a:solidFill>
                  <a:schemeClr val="tx1"/>
                </a:solidFill>
              </a:rPr>
              <a:t>/* cr</a:t>
            </a:r>
            <a:r>
              <a:rPr kumimoji="1" lang="fr-CA" altLang="en-US" sz="1800" b="0">
                <a:solidFill>
                  <a:schemeClr val="tx1"/>
                </a:solidFill>
              </a:rPr>
              <a:t>éation du tuyau</a:t>
            </a:r>
            <a:r>
              <a:rPr kumimoji="1" lang="en-US" altLang="en-US" sz="1800" b="0">
                <a:solidFill>
                  <a:schemeClr val="tx1"/>
                </a:solidFill>
              </a:rPr>
              <a:t> */ </a:t>
            </a:r>
          </a:p>
          <a:p>
            <a:r>
              <a:rPr kumimoji="1" lang="en-US" altLang="en-US" sz="1800" b="0">
                <a:solidFill>
                  <a:schemeClr val="tx1"/>
                </a:solidFill>
              </a:rPr>
              <a:t>int ret = pipe(pipes); </a:t>
            </a:r>
          </a:p>
          <a:p>
            <a:r>
              <a:rPr kumimoji="1" lang="en-US" altLang="en-US" sz="1800" b="0">
                <a:solidFill>
                  <a:schemeClr val="tx1"/>
                </a:solidFill>
              </a:rPr>
              <a:t>if (ret == -1)  { /* erruer */ </a:t>
            </a:r>
          </a:p>
          <a:p>
            <a:r>
              <a:rPr kumimoji="1" lang="en-US" altLang="en-US" sz="1800" b="0">
                <a:solidFill>
                  <a:schemeClr val="tx1"/>
                </a:solidFill>
              </a:rPr>
              <a:t>    perror("pipe"); </a:t>
            </a:r>
          </a:p>
          <a:p>
            <a:r>
              <a:rPr kumimoji="1" lang="en-US" altLang="en-US" sz="1800" b="0">
                <a:solidFill>
                  <a:schemeClr val="tx1"/>
                </a:solidFill>
              </a:rPr>
              <a:t>    exit(1); </a:t>
            </a:r>
          </a:p>
          <a:p>
            <a:r>
              <a:rPr kumimoji="1" lang="en-US" altLang="en-US" sz="1800" b="0">
                <a:solidFill>
                  <a:schemeClr val="tx1"/>
                </a:solidFill>
              </a:rPr>
              <a:t>}</a:t>
            </a:r>
            <a:r>
              <a:rPr kumimoji="1" lang="en-US" altLang="en-US" sz="1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58A02-631F-46A7-9638-67A4DD4F74C9}" type="slidenum">
              <a:rPr lang="en-US"/>
              <a:pPr>
                <a:defRPr/>
              </a:pPr>
              <a:t>64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Programme 1 - Tuyaux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187450"/>
            <a:ext cx="7886700" cy="53149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int pipes[2], pid, ret;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ret = pipe(pipes);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if (ret == -1) return PIPE_FAILED;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pid = fork();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if (pid == -1) return FORK_FAILED;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if (pid == 0) { /* child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close(pipes[1]);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while(…)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	read(pipes[0], …);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	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} else { /* parent */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close(pipes[0]);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while(…)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	write(pipes[1], …);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	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	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>
                <a:latin typeface="Times New Roman" pitchFamily="18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92921-814F-4D3F-BD4F-20187FDE7512}" type="slidenum">
              <a:rPr lang="en-US"/>
              <a:pPr>
                <a:defRPr/>
              </a:pPr>
              <a:t>65</a:t>
            </a:fld>
            <a:endParaRPr lang="en-US"/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 tuyaux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282700"/>
            <a:ext cx="7351712" cy="5267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CA" altLang="en-US" sz="2000" smtClean="0"/>
              <a:t>Comment communiquer dans les 2 sens</a:t>
            </a:r>
          </a:p>
          <a:p>
            <a:r>
              <a:rPr lang="fr-CA" altLang="en-US" sz="2000" smtClean="0"/>
              <a:t>Utiliser 2 tuyaux</a:t>
            </a:r>
          </a:p>
          <a:p>
            <a:endParaRPr lang="fr-CA" altLang="en-US" sz="2000" smtClean="0"/>
          </a:p>
          <a:p>
            <a:pPr>
              <a:buFont typeface="Wingdings" pitchFamily="2" charset="2"/>
              <a:buNone/>
            </a:pPr>
            <a:r>
              <a:rPr lang="fr-CA" altLang="en-US" sz="2000" smtClean="0"/>
              <a:t>Défis:</a:t>
            </a:r>
          </a:p>
          <a:p>
            <a:r>
              <a:rPr lang="fr-CA" altLang="en-US" sz="2000" smtClean="0"/>
              <a:t>Chaque tuyau est réalisé avec un tampon de grandeur fixe.</a:t>
            </a:r>
          </a:p>
          <a:p>
            <a:r>
              <a:rPr lang="fr-CA" altLang="en-US" sz="2000" smtClean="0"/>
              <a:t>Si le tampon devient plein, l’ écrivain bloque en attendant de l’espace.</a:t>
            </a:r>
          </a:p>
          <a:p>
            <a:r>
              <a:rPr lang="fr-CA" altLang="en-US" sz="2000" smtClean="0"/>
              <a:t>Si le tampon est vide, le lecteur bloque en attendant des données.</a:t>
            </a:r>
          </a:p>
          <a:p>
            <a:r>
              <a:rPr lang="fr-CA" altLang="en-US" sz="2000" smtClean="0"/>
              <a:t>Que se passe-t-il si deux processus commence en lisant du tuyau?</a:t>
            </a:r>
          </a:p>
          <a:p>
            <a:pPr lvl="1"/>
            <a:r>
              <a:rPr lang="fr-CA" altLang="en-US" sz="2000" smtClean="0"/>
              <a:t>Un impasse</a:t>
            </a:r>
          </a:p>
          <a:p>
            <a:pPr lvl="1"/>
            <a:r>
              <a:rPr lang="fr-CA" altLang="en-US" sz="2000" smtClean="0"/>
              <a:t>Même chose pour l’écriture</a:t>
            </a:r>
          </a:p>
          <a:p>
            <a:pPr lvl="1"/>
            <a:r>
              <a:rPr lang="fr-CA" altLang="en-US" sz="2000" smtClean="0"/>
              <a:t>Doit faire attention à l’impasse avec les tuyaux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35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0C5ACF-2B16-41C2-9FDA-C275BB217B36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Les tuyaux nommés (named pipes)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9650" y="1566863"/>
            <a:ext cx="7351713" cy="4975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CA" altLang="en-US" sz="2600" smtClean="0"/>
              <a:t>Communication se fait entre processus avec un relation (dans la même famille)</a:t>
            </a:r>
          </a:p>
          <a:p>
            <a:pPr>
              <a:buFont typeface="Wingdings" pitchFamily="2" charset="2"/>
              <a:buNone/>
            </a:pPr>
            <a:endParaRPr lang="fr-CA" altLang="en-US" sz="2600" smtClean="0"/>
          </a:p>
          <a:p>
            <a:pPr>
              <a:buFont typeface="Wingdings" pitchFamily="2" charset="2"/>
              <a:buNone/>
            </a:pPr>
            <a:r>
              <a:rPr lang="fr-CA" altLang="en-US" sz="2600" smtClean="0"/>
              <a:t>Solution: tuyaux nommés</a:t>
            </a:r>
          </a:p>
          <a:p>
            <a:r>
              <a:rPr lang="fr-CA" altLang="en-US" sz="2600" smtClean="0"/>
              <a:t>Un tuyau avec nom de fichier est crée (</a:t>
            </a:r>
            <a:r>
              <a:rPr lang="fr-CA" altLang="en-US" sz="2600" smtClean="0">
                <a:latin typeface="Times New Roman" pitchFamily="18" charset="0"/>
              </a:rPr>
              <a:t>mkfifo()</a:t>
            </a:r>
            <a:r>
              <a:rPr lang="fr-CA" altLang="en-US" sz="2600" smtClean="0"/>
              <a:t>)</a:t>
            </a:r>
          </a:p>
          <a:p>
            <a:r>
              <a:rPr lang="fr-CA" altLang="en-US" sz="2600" smtClean="0"/>
              <a:t>L’ouverture de ce fichier pour lecture donne accès au bout de lecture du tuyau</a:t>
            </a:r>
          </a:p>
          <a:p>
            <a:r>
              <a:rPr lang="fr-CA" altLang="en-US" sz="2600" smtClean="0"/>
              <a:t>L’ouverture de ce fichier pour écriture donne accès au bout d’écriture du tuyau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59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126C1-DDC5-4B04-B16D-83C1545E7A5B}" type="slidenum">
              <a:rPr lang="en-US"/>
              <a:pPr>
                <a:defRPr/>
              </a:pPr>
              <a:t>67</a:t>
            </a:fld>
            <a:endParaRPr lang="en-US"/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Les tuyaux – attacher à 0 et 1</a:t>
            </a:r>
            <a:endParaRPr lang="en-US" smtClean="0"/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1212850"/>
            <a:ext cx="8264525" cy="1733550"/>
          </a:xfrm>
        </p:spPr>
        <p:txBody>
          <a:bodyPr/>
          <a:lstStyle/>
          <a:p>
            <a:r>
              <a:rPr lang="fr-CA" altLang="en-US" sz="2400" smtClean="0"/>
              <a:t>Appel système: dup2(dfSrc,dfDst)</a:t>
            </a:r>
          </a:p>
          <a:p>
            <a:pPr lvl="1"/>
            <a:r>
              <a:rPr lang="fr-CA" altLang="en-US" sz="2200" smtClean="0"/>
              <a:t>Créer un copie de dfSrc à dfDst</a:t>
            </a:r>
          </a:p>
          <a:p>
            <a:pPr lvl="1"/>
            <a:r>
              <a:rPr lang="fr-CA" altLang="en-US" sz="2200" smtClean="0"/>
              <a:t>Si dfDst est ouvert, il est fermé d’abords</a:t>
            </a:r>
          </a:p>
          <a:p>
            <a:pPr lvl="1"/>
            <a:r>
              <a:rPr lang="fr-CA" altLang="en-US" sz="2200" smtClean="0"/>
              <a:t>Pour attacher tuyau à sortie standard, dup2(df[1],1)</a:t>
            </a:r>
            <a:endParaRPr lang="en-US" altLang="en-US" sz="2200" smtClean="0"/>
          </a:p>
        </p:txBody>
      </p:sp>
      <p:pic>
        <p:nvPicPr>
          <p:cNvPr id="7066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932113"/>
            <a:ext cx="5316537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662" name="Rectangle 7"/>
          <p:cNvSpPr>
            <a:spLocks noChangeArrowheads="1"/>
          </p:cNvSpPr>
          <p:nvPr/>
        </p:nvSpPr>
        <p:spPr bwMode="auto">
          <a:xfrm>
            <a:off x="5872163" y="3092450"/>
            <a:ext cx="3271837" cy="315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2000">
                <a:solidFill>
                  <a:srgbClr val="003300"/>
                </a:solidFill>
                <a:latin typeface="Arial" charset="0"/>
              </a:rPr>
              <a:t>À noter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1" lang="fr-CA" altLang="en-US" sz="2000">
                <a:solidFill>
                  <a:srgbClr val="003366"/>
                </a:solidFill>
                <a:latin typeface="Arial" charset="0"/>
              </a:rPr>
              <a:t>Df 4 réfère toujours au tuyau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kumimoji="1" lang="fr-CA" altLang="en-US" sz="2000">
                <a:solidFill>
                  <a:srgbClr val="003366"/>
                </a:solidFill>
                <a:latin typeface="Arial" charset="0"/>
              </a:rPr>
              <a:t>Possible d’avoir plusieurs références, y compris de d’autres processus</a:t>
            </a:r>
            <a:endParaRPr kumimoji="1" lang="en-US" altLang="en-US" sz="2000">
              <a:solidFill>
                <a:srgbClr val="0033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D5AA6-778C-4D1F-B16A-277226CD5E83}" type="slidenum">
              <a:rPr lang="en-US"/>
              <a:pPr>
                <a:defRPr/>
              </a:pPr>
              <a:t>68</a:t>
            </a:fld>
            <a:endParaRPr lang="en-US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Point de communication (socket)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371600"/>
            <a:ext cx="7886700" cy="2009775"/>
          </a:xfrm>
        </p:spPr>
        <p:txBody>
          <a:bodyPr/>
          <a:lstStyle/>
          <a:p>
            <a:r>
              <a:rPr lang="fr-CA" altLang="en-US" sz="1800" smtClean="0"/>
              <a:t>(endpoint for communication)</a:t>
            </a:r>
          </a:p>
          <a:p>
            <a:r>
              <a:rPr lang="fr-CA" altLang="en-US" sz="1800" smtClean="0"/>
              <a:t>Définie par la concaténation de l’adresse IP adresse et le port TCP</a:t>
            </a:r>
          </a:p>
          <a:p>
            <a:r>
              <a:rPr lang="fr-CA" altLang="en-US" sz="1800" smtClean="0"/>
              <a:t>Le “socket” </a:t>
            </a:r>
            <a:r>
              <a:rPr lang="fr-CA" altLang="en-US" sz="1800" b="0" smtClean="0"/>
              <a:t>161.25.19.8:1625</a:t>
            </a:r>
            <a:r>
              <a:rPr lang="fr-CA" altLang="en-US" sz="1800" smtClean="0"/>
              <a:t> réfère au port </a:t>
            </a:r>
            <a:r>
              <a:rPr lang="fr-CA" altLang="en-US" sz="1800" b="0" smtClean="0"/>
              <a:t>1625</a:t>
            </a:r>
            <a:r>
              <a:rPr lang="fr-CA" altLang="en-US" sz="1800" smtClean="0"/>
              <a:t> sur l’hôte à l’adresse </a:t>
            </a:r>
            <a:r>
              <a:rPr lang="fr-CA" altLang="en-US" sz="1800" b="0" smtClean="0"/>
              <a:t>161.25.19.8</a:t>
            </a:r>
          </a:p>
          <a:p>
            <a:r>
              <a:rPr lang="fr-CA" altLang="en-US" sz="1800" smtClean="0"/>
              <a:t>Un liaison de communication est définie par les deux points de communications à chaque bout.</a:t>
            </a:r>
          </a:p>
          <a:p>
            <a:endParaRPr lang="fr-CA" altLang="en-US" sz="1800" smtClean="0"/>
          </a:p>
        </p:txBody>
      </p:sp>
      <p:pic>
        <p:nvPicPr>
          <p:cNvPr id="7168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" t="5057" r="632" b="4776"/>
          <a:stretch>
            <a:fillRect/>
          </a:stretch>
        </p:blipFill>
        <p:spPr bwMode="auto">
          <a:xfrm>
            <a:off x="2625725" y="3462338"/>
            <a:ext cx="4686300" cy="32035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A35DF-AB80-4CCF-B376-16ECBD570AEA}" type="slidenum">
              <a:rPr lang="en-US"/>
              <a:pPr>
                <a:defRPr/>
              </a:pPr>
              <a:t>69</a:t>
            </a:fld>
            <a:endParaRPr lang="en-US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8" y="265113"/>
            <a:ext cx="7885112" cy="779462"/>
          </a:xfrm>
        </p:spPr>
        <p:txBody>
          <a:bodyPr/>
          <a:lstStyle/>
          <a:p>
            <a:pPr>
              <a:defRPr/>
            </a:pPr>
            <a:r>
              <a:rPr lang="fr-CA" sz="3200" smtClean="0"/>
              <a:t>Appel de procédure à distance (</a:t>
            </a:r>
            <a:r>
              <a:rPr lang="en-US" sz="3200" smtClean="0"/>
              <a:t>Remote Procedure Calls – RPC)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027113"/>
            <a:ext cx="7886700" cy="5830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000" smtClean="0"/>
              <a:t>Est-il possible de faire des appels dans d’autres ordinateurs?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Doit donc échanger des paramètres et des valeurs de retour (possiblement plusieurs données) entre ordinateurs</a:t>
            </a:r>
          </a:p>
          <a:p>
            <a:pPr lvl="1">
              <a:lnSpc>
                <a:spcPct val="80000"/>
              </a:lnSpc>
            </a:pPr>
            <a:r>
              <a:rPr lang="fr-CA" altLang="en-US" sz="1900" smtClean="0"/>
              <a:t>Problème – des ordinateurs différents souvent on des formats différents pour la représentation de données (big endian versus little endian).</a:t>
            </a:r>
          </a:p>
          <a:p>
            <a:pPr lvl="1">
              <a:lnSpc>
                <a:spcPct val="80000"/>
              </a:lnSpc>
            </a:pPr>
            <a:r>
              <a:rPr lang="fr-CA" altLang="en-US" sz="1900" smtClean="0"/>
              <a:t>Solution – représentation externe de données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Support pour retrouvé le serveur et la procédure désiré(e)</a:t>
            </a:r>
          </a:p>
          <a:p>
            <a:pPr>
              <a:lnSpc>
                <a:spcPct val="80000"/>
              </a:lnSpc>
            </a:pPr>
            <a:r>
              <a:rPr lang="fr-CA" altLang="en-US" sz="2000" b="0" smtClean="0"/>
              <a:t>Élément de remplacement (Stub): </a:t>
            </a:r>
            <a:r>
              <a:rPr lang="fr-CA" altLang="en-US" sz="2000" smtClean="0"/>
              <a:t>cache les détails de communication entre client et serveur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Chez le client le « stub »:</a:t>
            </a:r>
          </a:p>
          <a:p>
            <a:pPr lvl="1">
              <a:lnSpc>
                <a:spcPct val="80000"/>
              </a:lnSpc>
            </a:pPr>
            <a:r>
              <a:rPr lang="fr-CA" altLang="en-US" sz="1900" b="0" smtClean="0"/>
              <a:t>Découvre le serveur</a:t>
            </a:r>
          </a:p>
          <a:p>
            <a:pPr lvl="1">
              <a:lnSpc>
                <a:spcPct val="80000"/>
              </a:lnSpc>
            </a:pPr>
            <a:r>
              <a:rPr lang="fr-CA" altLang="en-US" sz="1900" b="0" smtClean="0"/>
              <a:t>Fait la conversion de paramètres (marchalling)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Chez le serveur, le « stub »:</a:t>
            </a:r>
          </a:p>
          <a:p>
            <a:pPr lvl="1">
              <a:lnSpc>
                <a:spcPct val="80000"/>
              </a:lnSpc>
            </a:pPr>
            <a:r>
              <a:rPr lang="fr-CA" altLang="en-US" sz="1900" b="0" smtClean="0"/>
              <a:t>Reçoit le message et extrait les paramètres convertis</a:t>
            </a:r>
          </a:p>
          <a:p>
            <a:pPr lvl="1">
              <a:lnSpc>
                <a:spcPct val="80000"/>
              </a:lnSpc>
            </a:pPr>
            <a:r>
              <a:rPr lang="fr-CA" altLang="en-US" sz="1900" b="0" smtClean="0"/>
              <a:t>Exécute la procédure sur le serveur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Utilise des ports pour identifier les serveurs qui peuvent répondre aux diverses appels – exemple – système de fichier (NFS de SUN)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ACDB9-7981-462D-8A8A-0FC7E896450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42690" name="Rectangle 2"/>
          <p:cNvSpPr>
            <a:spLocks noChangeArrowheads="1"/>
          </p:cNvSpPr>
          <p:nvPr/>
        </p:nvSpPr>
        <p:spPr bwMode="auto">
          <a:xfrm>
            <a:off x="1030288" y="325438"/>
            <a:ext cx="43545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6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Transitions entre processus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1028700" y="1635125"/>
            <a:ext cx="7886700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2800">
                <a:solidFill>
                  <a:srgbClr val="003300"/>
                </a:solidFill>
                <a:latin typeface="Arial" charset="0"/>
              </a:rPr>
              <a:t>Prêt </a:t>
            </a:r>
            <a:r>
              <a:rPr kumimoji="1" lang="fr-CA" altLang="en-US" sz="2800">
                <a:solidFill>
                  <a:srgbClr val="003300"/>
                </a:solidFill>
                <a:latin typeface="Arial" charset="0"/>
                <a:sym typeface="Symbol" pitchFamily="18" charset="2"/>
              </a:rPr>
              <a:t></a:t>
            </a:r>
            <a:r>
              <a:rPr kumimoji="1" lang="fr-CA" altLang="en-US" sz="2800">
                <a:solidFill>
                  <a:srgbClr val="003300"/>
                </a:solidFill>
                <a:latin typeface="Arial" charset="0"/>
              </a:rPr>
              <a:t> Exécution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600">
                <a:solidFill>
                  <a:srgbClr val="003366"/>
                </a:solidFill>
                <a:latin typeface="Arial" charset="0"/>
              </a:rPr>
              <a:t>Lorsque l ’ordonnanceur UCT choisit un processus pour exécution</a:t>
            </a:r>
          </a:p>
          <a:p>
            <a:pPr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2800">
                <a:solidFill>
                  <a:srgbClr val="003300"/>
                </a:solidFill>
                <a:latin typeface="Arial" charset="0"/>
              </a:rPr>
              <a:t>Exécution </a:t>
            </a:r>
            <a:r>
              <a:rPr kumimoji="1" lang="fr-CA" altLang="en-US" sz="2800">
                <a:solidFill>
                  <a:srgbClr val="003300"/>
                </a:solidFill>
                <a:latin typeface="Arial" charset="0"/>
                <a:sym typeface="Symbol" pitchFamily="18" charset="2"/>
              </a:rPr>
              <a:t></a:t>
            </a:r>
            <a:r>
              <a:rPr kumimoji="1" lang="fr-CA" altLang="en-US" sz="2800">
                <a:solidFill>
                  <a:srgbClr val="003300"/>
                </a:solidFill>
                <a:latin typeface="Arial" charset="0"/>
              </a:rPr>
              <a:t> Prêt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600">
                <a:solidFill>
                  <a:srgbClr val="003366"/>
                </a:solidFill>
                <a:latin typeface="Arial" charset="0"/>
              </a:rPr>
              <a:t>Résultat d’une interruption causée par un événement indépendant du processus</a:t>
            </a:r>
          </a:p>
          <a:p>
            <a:pPr lvl="2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•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Il faut traiter cette interruption, donc le processus courant perd l’UCT</a:t>
            </a:r>
          </a:p>
          <a:p>
            <a:pPr lvl="3">
              <a:spcBef>
                <a:spcPct val="20000"/>
              </a:spcBef>
              <a:buClr>
                <a:schemeClr val="tx2"/>
              </a:buClr>
              <a:buSzPct val="100000"/>
              <a:buFontTx/>
              <a:buChar char="•"/>
            </a:pPr>
            <a:r>
              <a:rPr kumimoji="1" lang="fr-CA" altLang="en-US" sz="2000" b="0">
                <a:solidFill>
                  <a:schemeClr val="tx2"/>
                </a:solidFill>
                <a:latin typeface="Arial" charset="0"/>
              </a:rPr>
              <a:t>Cas important: le processus à épuisé son intervalle de temps (minuterie)</a:t>
            </a:r>
          </a:p>
        </p:txBody>
      </p:sp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71594" r="44388" b="12228"/>
          <a:stretch>
            <a:fillRect/>
          </a:stretch>
        </p:blipFill>
        <p:spPr bwMode="auto">
          <a:xfrm>
            <a:off x="5559425" y="0"/>
            <a:ext cx="358457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5A0E8B-DB9D-4832-9497-F4E753E8E70D}" type="slidenum">
              <a:rPr lang="en-US"/>
              <a:pPr>
                <a:defRPr/>
              </a:pPr>
              <a:t>70</a:t>
            </a:fld>
            <a:endParaRPr lang="en-US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Exécution du RPC (démon rendez-vous)</a:t>
            </a:r>
          </a:p>
        </p:txBody>
      </p:sp>
      <p:pic>
        <p:nvPicPr>
          <p:cNvPr id="7373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7" t="1038" r="19432" b="1036"/>
          <a:stretch>
            <a:fillRect/>
          </a:stretch>
        </p:blipFill>
        <p:spPr bwMode="auto">
          <a:xfrm>
            <a:off x="3811588" y="876300"/>
            <a:ext cx="4813300" cy="5764213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AAF23B-540A-4126-8E25-37FB1DA70D80}" type="slidenum">
              <a:rPr lang="en-US"/>
              <a:pPr>
                <a:defRPr/>
              </a:pPr>
              <a:t>71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Appel RMI de Java</a:t>
            </a:r>
            <a:r>
              <a:rPr lang="en-US" smtClean="0"/>
              <a:t> (Remote Method Invocation)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000" smtClean="0"/>
              <a:t>RMI de Java semble au RPCs, mais deux différences:</a:t>
            </a:r>
          </a:p>
          <a:p>
            <a:pPr lvl="1"/>
            <a:r>
              <a:rPr lang="fr-CA" altLang="en-US" sz="2000" smtClean="0"/>
              <a:t>RPC – programmation procédural, RMI – objet orienté</a:t>
            </a:r>
          </a:p>
          <a:p>
            <a:pPr lvl="1"/>
            <a:r>
              <a:rPr lang="fr-CA" altLang="en-US" sz="2000" smtClean="0"/>
              <a:t>Donc avec RMI, exécute des méthodes d’objets à distance et envoie les objets comme paramètres</a:t>
            </a:r>
            <a:endParaRPr lang="en-US" altLang="en-US" sz="2000" smtClean="0"/>
          </a:p>
        </p:txBody>
      </p:sp>
      <p:pic>
        <p:nvPicPr>
          <p:cNvPr id="7475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" t="25000" r="363" b="25000"/>
          <a:stretch>
            <a:fillRect/>
          </a:stretch>
        </p:blipFill>
        <p:spPr bwMode="auto">
          <a:xfrm>
            <a:off x="1209675" y="3194050"/>
            <a:ext cx="6926263" cy="261620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4AA5F-3461-4082-B3F9-68EF307382E2}" type="slidenum">
              <a:rPr lang="en-US"/>
              <a:pPr>
                <a:defRPr/>
              </a:pPr>
              <a:t>72</a:t>
            </a:fld>
            <a:endParaRPr lang="en-US"/>
          </a:p>
        </p:txBody>
      </p:sp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Conversion de paramètres</a:t>
            </a:r>
          </a:p>
        </p:txBody>
      </p:sp>
      <p:pic>
        <p:nvPicPr>
          <p:cNvPr id="7578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" t="12790" r="409" b="12517"/>
          <a:stretch>
            <a:fillRect/>
          </a:stretch>
        </p:blipFill>
        <p:spPr bwMode="auto">
          <a:xfrm>
            <a:off x="1020763" y="1133475"/>
            <a:ext cx="7477125" cy="4222750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973138" y="5445125"/>
            <a:ext cx="7886700" cy="109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2000">
                <a:solidFill>
                  <a:srgbClr val="003300"/>
                </a:solidFill>
                <a:latin typeface="Arial" charset="0"/>
              </a:rPr>
              <a:t>Paramètres locales: copie avec technique « object serialization »</a:t>
            </a:r>
          </a:p>
          <a:p>
            <a:pPr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2000">
                <a:solidFill>
                  <a:srgbClr val="003300"/>
                </a:solidFill>
                <a:latin typeface="Arial" charset="0"/>
              </a:rPr>
              <a:t>Paramètres distantes: utilise référence</a:t>
            </a:r>
            <a:endParaRPr kumimoji="1" lang="en-US" altLang="en-US" sz="220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9A2B0-1A90-4A6F-8CFC-69FD18943E9B}" type="slidenum">
              <a:rPr lang="en-US"/>
              <a:pPr>
                <a:defRPr/>
              </a:pPr>
              <a:t>73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mtClean="0"/>
              <a:t>Concepts importants du Module 2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7425" y="1219200"/>
            <a:ext cx="7886700" cy="4460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Processus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Création, terminaison, hiérarchie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États et transitions d’état des processus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Process Control Block PCB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Commutation de processus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Sauvegarde, rechargement de PCB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Files d’attente de processus et PCB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Ordonnanceurs à court, moyen, long terme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Processus communicants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Communication IPC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Tuyaux, Sockets, RPC, RMI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3" descr="j01051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4262438"/>
            <a:ext cx="1630363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4" descr="j01051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2057400"/>
            <a:ext cx="1376363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j01052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238" y="2447925"/>
            <a:ext cx="226695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7" descr="j010460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63" y="1404938"/>
            <a:ext cx="1827212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8" descr="j010461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1033463"/>
            <a:ext cx="182721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9" name="Picture 9" descr="j010464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838200"/>
            <a:ext cx="18224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0" name="Picture 10" descr="j010479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850" y="715963"/>
            <a:ext cx="182403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11" descr="j010481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925" y="719138"/>
            <a:ext cx="1812925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2" descr="j0104838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133600"/>
            <a:ext cx="1820863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3" name="Picture 13" descr="j010485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3695700"/>
            <a:ext cx="181133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4" name="Picture 14" descr="j010489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3886200"/>
            <a:ext cx="18192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5" descr="j010491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675" y="2773363"/>
            <a:ext cx="18176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6" name="Picture 16" descr="thank you  left cha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513" y="4224338"/>
            <a:ext cx="1706562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7" name="Picture 18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50" y="5688013"/>
            <a:ext cx="22098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8" name="Rectangle 19"/>
          <p:cNvSpPr txBox="1">
            <a:spLocks noChangeArrowheads="1"/>
          </p:cNvSpPr>
          <p:nvPr/>
        </p:nvSpPr>
        <p:spPr bwMode="auto">
          <a:xfrm>
            <a:off x="1219200" y="207963"/>
            <a:ext cx="284956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  <a:latin typeface="Lucida Sans" pitchFamily="34" charset="0"/>
              </a:rPr>
              <a:t>Thank You!</a:t>
            </a:r>
            <a:endParaRPr lang="en-CA" altLang="en-US" sz="1800">
              <a:latin typeface="Times New Roman" pitchFamily="18" charset="0"/>
            </a:endParaRPr>
          </a:p>
        </p:txBody>
      </p:sp>
      <p:pic>
        <p:nvPicPr>
          <p:cNvPr id="33809" name="Picture 20" descr="shukreeya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175" y="448945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10" name="WordArt 21"/>
          <p:cNvSpPr>
            <a:spLocks noChangeArrowheads="1" noChangeShapeType="1" noTextEdit="1"/>
          </p:cNvSpPr>
          <p:nvPr/>
        </p:nvSpPr>
        <p:spPr bwMode="auto">
          <a:xfrm>
            <a:off x="279400" y="3200400"/>
            <a:ext cx="130492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3600" kern="10">
                <a:ln w="9525">
                  <a:solidFill>
                    <a:srgbClr val="990000"/>
                  </a:solidFill>
                  <a:round/>
                  <a:headEnd/>
                  <a:tailEnd/>
                </a:ln>
                <a:solidFill>
                  <a:srgbClr val="FFFF66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Dankie</a:t>
            </a:r>
          </a:p>
        </p:txBody>
      </p:sp>
      <p:sp>
        <p:nvSpPr>
          <p:cNvPr id="33811" name="WordArt 22"/>
          <p:cNvSpPr>
            <a:spLocks noChangeArrowheads="1" noChangeShapeType="1" noTextEdit="1"/>
          </p:cNvSpPr>
          <p:nvPr/>
        </p:nvSpPr>
        <p:spPr bwMode="auto">
          <a:xfrm>
            <a:off x="323850" y="5300663"/>
            <a:ext cx="1962150" cy="723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24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eorgia"/>
              </a:rPr>
              <a:t>WAD MAHAD</a:t>
            </a:r>
          </a:p>
          <a:p>
            <a:pPr algn="r"/>
            <a:r>
              <a:rPr lang="en-CA" sz="2400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Georgia"/>
              </a:rPr>
              <a:t> SAN TAHAY</a:t>
            </a:r>
          </a:p>
        </p:txBody>
      </p:sp>
      <p:sp>
        <p:nvSpPr>
          <p:cNvPr id="33812" name="WordArt 23"/>
          <p:cNvSpPr>
            <a:spLocks noChangeArrowheads="1" noChangeShapeType="1" noTextEdit="1"/>
          </p:cNvSpPr>
          <p:nvPr/>
        </p:nvSpPr>
        <p:spPr bwMode="auto">
          <a:xfrm>
            <a:off x="5680075" y="5197475"/>
            <a:ext cx="2286000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2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GADDA GUEY</a:t>
            </a:r>
          </a:p>
        </p:txBody>
      </p:sp>
      <p:sp>
        <p:nvSpPr>
          <p:cNvPr id="33813" name="WordArt 24"/>
          <p:cNvSpPr>
            <a:spLocks noChangeArrowheads="1" noChangeShapeType="1" noTextEdit="1"/>
          </p:cNvSpPr>
          <p:nvPr/>
        </p:nvSpPr>
        <p:spPr bwMode="auto">
          <a:xfrm>
            <a:off x="4243388" y="290513"/>
            <a:ext cx="27051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l-G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Ευχαριστώ</a:t>
            </a:r>
            <a:endParaRPr lang="en-CA" sz="36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33814" name="WordArt 25"/>
          <p:cNvSpPr>
            <a:spLocks noChangeArrowheads="1" noChangeShapeType="1" noTextEdit="1"/>
          </p:cNvSpPr>
          <p:nvPr/>
        </p:nvSpPr>
        <p:spPr bwMode="auto">
          <a:xfrm>
            <a:off x="4983163" y="5703888"/>
            <a:ext cx="2057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Urakoze</a:t>
            </a:r>
          </a:p>
        </p:txBody>
      </p:sp>
      <p:sp>
        <p:nvSpPr>
          <p:cNvPr id="33815" name="Rectangle 27"/>
          <p:cNvSpPr>
            <a:spLocks noChangeArrowheads="1"/>
          </p:cNvSpPr>
          <p:nvPr/>
        </p:nvSpPr>
        <p:spPr bwMode="auto">
          <a:xfrm>
            <a:off x="6515100" y="1624013"/>
            <a:ext cx="205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SA" altLang="en-US" sz="5400">
                <a:latin typeface="Arial Black" pitchFamily="34" charset="0"/>
                <a:cs typeface="Times New Roman" pitchFamily="18" charset="0"/>
              </a:rPr>
              <a:t>متشکرم</a:t>
            </a:r>
            <a:endParaRPr lang="en-CA" altLang="en-US" sz="1800">
              <a:latin typeface="Arial" pitchFamily="34" charset="0"/>
            </a:endParaRPr>
          </a:p>
        </p:txBody>
      </p:sp>
      <p:sp>
        <p:nvSpPr>
          <p:cNvPr id="33816" name="WordArt 28"/>
          <p:cNvSpPr>
            <a:spLocks noChangeArrowheads="1" noChangeShapeType="1" noTextEdit="1"/>
          </p:cNvSpPr>
          <p:nvPr/>
        </p:nvSpPr>
        <p:spPr bwMode="auto">
          <a:xfrm>
            <a:off x="279400" y="1600200"/>
            <a:ext cx="1752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CA" sz="28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FF00">
                    <a:alpha val="29019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nmolLipi"/>
              </a:rPr>
              <a:t>DMnvwd</a:t>
            </a:r>
          </a:p>
        </p:txBody>
      </p:sp>
    </p:spTree>
    <p:extLst>
      <p:ext uri="{BB962C8B-B14F-4D97-AF65-F5344CB8AC3E}">
        <p14:creationId xmlns:p14="http://schemas.microsoft.com/office/powerpoint/2010/main" val="7627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E5FF3E-790F-4594-BECB-785027ADDF2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030288" y="325438"/>
            <a:ext cx="443865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70000"/>
              </a:lnSpc>
              <a:defRPr/>
            </a:pPr>
            <a:r>
              <a:rPr kumimoji="1" lang="fr-CA" sz="36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Transitions entre processus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1028700" y="1635125"/>
            <a:ext cx="7886700" cy="481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1200" b="1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>
              <a:defRPr sz="1200" b="1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>
              <a:defRPr sz="1200" b="1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2800">
                <a:solidFill>
                  <a:srgbClr val="003300"/>
                </a:solidFill>
                <a:latin typeface="Arial" charset="0"/>
              </a:rPr>
              <a:t>Exécution </a:t>
            </a:r>
            <a:r>
              <a:rPr kumimoji="1" lang="fr-CA" altLang="en-US" sz="2800">
                <a:solidFill>
                  <a:srgbClr val="003300"/>
                </a:solidFill>
                <a:latin typeface="Arial" charset="0"/>
                <a:sym typeface="Symbol" pitchFamily="18" charset="2"/>
              </a:rPr>
              <a:t></a:t>
            </a:r>
            <a:r>
              <a:rPr kumimoji="1" lang="fr-CA" altLang="en-US" sz="2800">
                <a:solidFill>
                  <a:srgbClr val="003300"/>
                </a:solidFill>
                <a:latin typeface="Arial" charset="0"/>
              </a:rPr>
              <a:t> Attente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600">
                <a:solidFill>
                  <a:srgbClr val="003366"/>
                </a:solidFill>
                <a:latin typeface="Arial" charset="0"/>
              </a:rPr>
              <a:t>Lorsqu’un processus fait requête d’un service du SE que le SE ne peut offrir immédiatement </a:t>
            </a:r>
            <a:r>
              <a:rPr kumimoji="1" lang="fr-CA" altLang="en-US" sz="2000">
                <a:solidFill>
                  <a:srgbClr val="003366"/>
                </a:solidFill>
                <a:latin typeface="Arial" charset="0"/>
              </a:rPr>
              <a:t>(interruption causée par le processus lui-même)</a:t>
            </a:r>
            <a:endParaRPr kumimoji="1" lang="fr-CA" altLang="en-US" sz="2600">
              <a:solidFill>
                <a:srgbClr val="003366"/>
              </a:solidFill>
              <a:latin typeface="Arial" charset="0"/>
            </a:endParaRPr>
          </a:p>
          <a:p>
            <a:pPr lvl="2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•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un accès à une ressource pas encore disponible</a:t>
            </a:r>
          </a:p>
          <a:p>
            <a:pPr lvl="2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•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initie une E/S: doit attendre le résultat </a:t>
            </a:r>
          </a:p>
          <a:p>
            <a:pPr lvl="2">
              <a:spcBef>
                <a:spcPct val="20000"/>
              </a:spcBef>
              <a:buClr>
                <a:schemeClr val="tx1"/>
              </a:buClr>
              <a:buSzPct val="65000"/>
              <a:buFontTx/>
              <a:buChar char="•"/>
            </a:pPr>
            <a:r>
              <a:rPr kumimoji="1" lang="fr-CA" altLang="en-US" sz="2400">
                <a:solidFill>
                  <a:srgbClr val="006666"/>
                </a:solidFill>
                <a:latin typeface="Arial" charset="0"/>
              </a:rPr>
              <a:t>a besoin de la réponse d’un autre processus</a:t>
            </a:r>
          </a:p>
          <a:p>
            <a:pPr>
              <a:spcBef>
                <a:spcPct val="20000"/>
              </a:spcBef>
              <a:buClr>
                <a:srgbClr val="006666"/>
              </a:buClr>
              <a:buFont typeface="Wingdings" pitchFamily="2" charset="2"/>
              <a:buChar char="§"/>
            </a:pPr>
            <a:r>
              <a:rPr kumimoji="1" lang="fr-CA" altLang="en-US" sz="2800">
                <a:solidFill>
                  <a:srgbClr val="003300"/>
                </a:solidFill>
                <a:latin typeface="Arial" charset="0"/>
              </a:rPr>
              <a:t>Attente </a:t>
            </a:r>
            <a:r>
              <a:rPr kumimoji="1" lang="fr-CA" altLang="en-US" sz="2800">
                <a:solidFill>
                  <a:srgbClr val="003300"/>
                </a:solidFill>
                <a:latin typeface="Arial" charset="0"/>
                <a:sym typeface="Symbol" pitchFamily="18" charset="2"/>
              </a:rPr>
              <a:t></a:t>
            </a:r>
            <a:r>
              <a:rPr kumimoji="1" lang="fr-CA" altLang="en-US" sz="2800">
                <a:solidFill>
                  <a:srgbClr val="003300"/>
                </a:solidFill>
                <a:latin typeface="Arial" charset="0"/>
              </a:rPr>
              <a:t> Prêt</a:t>
            </a:r>
          </a:p>
          <a:p>
            <a:pPr lvl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</a:pPr>
            <a:r>
              <a:rPr kumimoji="1" lang="fr-CA" altLang="en-US" sz="2600">
                <a:solidFill>
                  <a:srgbClr val="003366"/>
                </a:solidFill>
                <a:latin typeface="Arial" charset="0"/>
              </a:rPr>
              <a:t>lorsque l'événement attendu se produit</a:t>
            </a:r>
          </a:p>
        </p:txBody>
      </p:sp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71594" r="44388" b="12228"/>
          <a:stretch>
            <a:fillRect/>
          </a:stretch>
        </p:blipFill>
        <p:spPr bwMode="auto">
          <a:xfrm>
            <a:off x="5689600" y="190500"/>
            <a:ext cx="3454400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EF200-918C-4901-8377-CBCE85290EB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815975"/>
          </a:xfrm>
        </p:spPr>
        <p:txBody>
          <a:bodyPr/>
          <a:lstStyle/>
          <a:p>
            <a:pPr>
              <a:defRPr/>
            </a:pPr>
            <a:r>
              <a:rPr lang="fr-CA" smtClean="0"/>
              <a:t>La nécessité de remplacer (swapping)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1371600"/>
            <a:ext cx="7886700" cy="4724400"/>
          </a:xfrm>
        </p:spPr>
        <p:txBody>
          <a:bodyPr/>
          <a:lstStyle/>
          <a:p>
            <a:r>
              <a:rPr lang="fr-CA" altLang="en-US" sz="2400" smtClean="0"/>
              <a:t>Jusqu’à maintenant, tous les processus étaient (au moins partiellement) dans la mémoire (RAM)</a:t>
            </a:r>
          </a:p>
          <a:p>
            <a:r>
              <a:rPr lang="fr-CA" altLang="en-US" sz="2400" smtClean="0"/>
              <a:t>Même avec la mémoire virtuelle, le SE ne peut pas maintenir trop de processus en mémoire sans détérioration de la performance </a:t>
            </a:r>
          </a:p>
          <a:p>
            <a:r>
              <a:rPr lang="fr-CA" altLang="en-US" sz="2400" smtClean="0"/>
              <a:t>Le SE doit parfois </a:t>
            </a:r>
            <a:r>
              <a:rPr lang="fr-CA" altLang="en-US" sz="2400" smtClean="0">
                <a:solidFill>
                  <a:schemeClr val="hlink"/>
                </a:solidFill>
              </a:rPr>
              <a:t>suspendre </a:t>
            </a:r>
            <a:r>
              <a:rPr lang="fr-CA" altLang="en-US" sz="2400" smtClean="0"/>
              <a:t>certains processus, ie: </a:t>
            </a:r>
            <a:r>
              <a:rPr lang="fr-CA" altLang="en-US" sz="2400" smtClean="0">
                <a:solidFill>
                  <a:schemeClr val="hlink"/>
                </a:solidFill>
              </a:rPr>
              <a:t>les transférer au disque</a:t>
            </a:r>
            <a:r>
              <a:rPr lang="fr-CA" altLang="en-US" sz="2400" smtClean="0"/>
              <a:t>. Donc 2 autres états:</a:t>
            </a:r>
          </a:p>
          <a:p>
            <a:r>
              <a:rPr lang="fr-CA" altLang="en-US" sz="2400" smtClean="0">
                <a:solidFill>
                  <a:schemeClr val="hlink"/>
                </a:solidFill>
              </a:rPr>
              <a:t>En attente Suspendu</a:t>
            </a:r>
            <a:r>
              <a:rPr lang="fr-CA" altLang="en-US" sz="2400" smtClean="0"/>
              <a:t>: processus bloqués transférés au disque </a:t>
            </a:r>
          </a:p>
          <a:p>
            <a:r>
              <a:rPr lang="fr-CA" altLang="en-US" sz="2400" smtClean="0">
                <a:solidFill>
                  <a:schemeClr val="hlink"/>
                </a:solidFill>
              </a:rPr>
              <a:t>Prêt Suspendu</a:t>
            </a:r>
            <a:r>
              <a:rPr lang="fr-CA" altLang="en-US" sz="2400" smtClean="0"/>
              <a:t>: processus prêts transférés au disque</a:t>
            </a:r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i3710">
  <a:themeElements>
    <a:clrScheme name="csi3710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csi3710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i3710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i3710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i3710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1472336068</TotalTime>
  <Pages>33</Pages>
  <Words>3019</Words>
  <Application>Microsoft Office PowerPoint</Application>
  <PresentationFormat>On-screen Show (4:3)</PresentationFormat>
  <Paragraphs>646</Paragraphs>
  <Slides>74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77" baseType="lpstr">
      <vt:lpstr>csi3710</vt:lpstr>
      <vt:lpstr>Artwork</vt:lpstr>
      <vt:lpstr>Visio</vt:lpstr>
      <vt:lpstr>Les Processus</vt:lpstr>
      <vt:lpstr>PowerPoint Presentation</vt:lpstr>
      <vt:lpstr>Processus et terminologie (aussi appelé job, task, user program)</vt:lpstr>
      <vt:lpstr>Processus exécute un programme</vt:lpstr>
      <vt:lpstr>État de processus                 IMPORTANT</vt:lpstr>
      <vt:lpstr>Diagramme de transition d’états d’un processus</vt:lpstr>
      <vt:lpstr>PowerPoint Presentation</vt:lpstr>
      <vt:lpstr>PowerPoint Presentation</vt:lpstr>
      <vt:lpstr>La nécessité de remplacer (swapping)</vt:lpstr>
      <vt:lpstr>Nouvelles transitions </vt:lpstr>
      <vt:lpstr>Un modèle de processus à 7 états</vt:lpstr>
      <vt:lpstr>Sauvegarde d’informations processus</vt:lpstr>
      <vt:lpstr>PCB = Process Control Block:  Représente la situation actuelle d ’un processus, pour le reprendre plus tard</vt:lpstr>
      <vt:lpstr>Process Control Block (PCB)            IMPORTANT</vt:lpstr>
      <vt:lpstr>Commutation de processus  Aussi appélé commutation de contexte ou context switching</vt:lpstr>
      <vt:lpstr>Commutation de processeur (context switching)</vt:lpstr>
      <vt:lpstr>Le PCB n ’est pas la seule information à sauvegarder...  (le manuel n’est pas clair ici)</vt:lpstr>
      <vt:lpstr>Processus et terminologie (aussi appelé job, task, user program)</vt:lpstr>
      <vt:lpstr>L’Ordonnancement des processus</vt:lpstr>
      <vt:lpstr>Files d’attente     IMPORTANT</vt:lpstr>
      <vt:lpstr>Ce sont les PCBs qui sont dans les files d’attente (dont le besoin d ’un pointeur dans le PCB) </vt:lpstr>
      <vt:lpstr>Cet ensemble de files inclut donc la table de statut périphériques</vt:lpstr>
      <vt:lpstr>Une façon plus synthétique de décrire la même situation</vt:lpstr>
      <vt:lpstr>Les PCBs ne sont pas déplacés en mémoire pour être mis dans les différentes files:   ce sont les pointeurs qui changent.</vt:lpstr>
      <vt:lpstr>Ordonnanceurs (schedulers)</vt:lpstr>
      <vt:lpstr>Ordonnanceur travaux = long terme et ordonnanceur processus = court terme</vt:lpstr>
      <vt:lpstr>Ordonnanceurs</vt:lpstr>
      <vt:lpstr>Ordonnancement de processus (court terme)</vt:lpstr>
      <vt:lpstr>Ordonnanceur à moyen terme</vt:lpstr>
      <vt:lpstr>PowerPoint Presentation</vt:lpstr>
      <vt:lpstr>États de processus dans UNIX SVR4 (Stallings)  Un exemple de diagramme de transitions d’états pour un SE réel</vt:lpstr>
      <vt:lpstr>Processus et terminologie (aussi appelé job, task, user program)</vt:lpstr>
      <vt:lpstr>La création des processus</vt:lpstr>
      <vt:lpstr>La création de processus (suite)</vt:lpstr>
      <vt:lpstr>UNIX: fork(), exec(), exit() &amp; wait() </vt:lpstr>
      <vt:lpstr>Programme C qui “fork” un nouveau processus </vt:lpstr>
      <vt:lpstr>Exemple 1 - Fork</vt:lpstr>
      <vt:lpstr>Exemple 2 - Fork</vt:lpstr>
      <vt:lpstr>Exemple 3 - Fork</vt:lpstr>
      <vt:lpstr>Comprendre fork()</vt:lpstr>
      <vt:lpstr>La création de processus (suite)</vt:lpstr>
      <vt:lpstr>Exemple d’un arbre de processus (Solaris)</vt:lpstr>
      <vt:lpstr>La terminaison d’un processus</vt:lpstr>
      <vt:lpstr>La terminaison de processus</vt:lpstr>
      <vt:lpstr>Quelques questions!</vt:lpstr>
      <vt:lpstr>Autres questions!</vt:lpstr>
      <vt:lpstr>Processus et terminologie (aussi appelé job, task, user program)</vt:lpstr>
      <vt:lpstr>Processus coopérants  </vt:lpstr>
      <vt:lpstr>La communication entre processus (IPC – InterProcess Communication)</vt:lpstr>
      <vt:lpstr>Mémoire partagée </vt:lpstr>
      <vt:lpstr>Échange de messages</vt:lpstr>
      <vt:lpstr>Communication directe</vt:lpstr>
      <vt:lpstr>Communication indirecte</vt:lpstr>
      <vt:lpstr>Communication indirecte</vt:lpstr>
      <vt:lpstr>Communication indirecte</vt:lpstr>
      <vt:lpstr>Échange synchrone de messages</vt:lpstr>
      <vt:lpstr>Échange synchrone de messages</vt:lpstr>
      <vt:lpstr>Échange asynchrone de message (Non-Blocking Message Passing)</vt:lpstr>
      <vt:lpstr>Les tampons (buffering)</vt:lpstr>
      <vt:lpstr>Communication client-serveur</vt:lpstr>
      <vt:lpstr>Les tuyaux – quelques faits</vt:lpstr>
      <vt:lpstr>Les tuyaux – communication</vt:lpstr>
      <vt:lpstr>Les tuyaux – comment?</vt:lpstr>
      <vt:lpstr>Programme 1 - Tuyaux</vt:lpstr>
      <vt:lpstr>Les tuyaux</vt:lpstr>
      <vt:lpstr>Les tuyaux nommés (named pipes)</vt:lpstr>
      <vt:lpstr>Les tuyaux – attacher à 0 et 1</vt:lpstr>
      <vt:lpstr>Point de communication (socket)</vt:lpstr>
      <vt:lpstr>Appel de procédure à distance (Remote Procedure Calls – RPC)</vt:lpstr>
      <vt:lpstr>Exécution du RPC (démon rendez-vous)</vt:lpstr>
      <vt:lpstr>Appel RMI de Java (Remote Method Invocation)</vt:lpstr>
      <vt:lpstr>Conversion de paramètres</vt:lpstr>
      <vt:lpstr>Concepts importants du Module 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Overview</dc:title>
  <dc:subject>Chapter 1</dc:subject>
  <dc:creator>Mario Marchand</dc:creator>
  <cp:lastModifiedBy>malek.f</cp:lastModifiedBy>
  <cp:revision>149</cp:revision>
  <cp:lastPrinted>1601-01-01T00:00:00Z</cp:lastPrinted>
  <dcterms:created xsi:type="dcterms:W3CDTF">1996-08-27T12:35:32Z</dcterms:created>
  <dcterms:modified xsi:type="dcterms:W3CDTF">2016-02-01T19:05:37Z</dcterms:modified>
</cp:coreProperties>
</file>