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53"/>
  </p:notesMasterIdLst>
  <p:handoutMasterIdLst>
    <p:handoutMasterId r:id="rId54"/>
  </p:handoutMasterIdLst>
  <p:sldIdLst>
    <p:sldId id="256" r:id="rId2"/>
    <p:sldId id="406" r:id="rId3"/>
    <p:sldId id="408" r:id="rId4"/>
    <p:sldId id="409" r:id="rId5"/>
    <p:sldId id="410" r:id="rId6"/>
    <p:sldId id="411" r:id="rId7"/>
    <p:sldId id="412" r:id="rId8"/>
    <p:sldId id="421" r:id="rId9"/>
    <p:sldId id="413" r:id="rId10"/>
    <p:sldId id="418" r:id="rId11"/>
    <p:sldId id="417" r:id="rId12"/>
    <p:sldId id="414" r:id="rId13"/>
    <p:sldId id="419" r:id="rId14"/>
    <p:sldId id="422" r:id="rId15"/>
    <p:sldId id="423" r:id="rId16"/>
    <p:sldId id="424" r:id="rId17"/>
    <p:sldId id="351" r:id="rId18"/>
    <p:sldId id="402" r:id="rId19"/>
    <p:sldId id="404" r:id="rId20"/>
    <p:sldId id="405" r:id="rId21"/>
    <p:sldId id="427" r:id="rId22"/>
    <p:sldId id="428" r:id="rId23"/>
    <p:sldId id="430" r:id="rId24"/>
    <p:sldId id="431" r:id="rId25"/>
    <p:sldId id="432" r:id="rId26"/>
    <p:sldId id="433" r:id="rId27"/>
    <p:sldId id="435" r:id="rId28"/>
    <p:sldId id="436" r:id="rId29"/>
    <p:sldId id="437" r:id="rId30"/>
    <p:sldId id="354" r:id="rId31"/>
    <p:sldId id="355" r:id="rId32"/>
    <p:sldId id="397" r:id="rId33"/>
    <p:sldId id="398" r:id="rId34"/>
    <p:sldId id="399" r:id="rId35"/>
    <p:sldId id="400" r:id="rId36"/>
    <p:sldId id="401" r:id="rId37"/>
    <p:sldId id="438" r:id="rId38"/>
    <p:sldId id="452" r:id="rId39"/>
    <p:sldId id="453" r:id="rId40"/>
    <p:sldId id="342" r:id="rId41"/>
    <p:sldId id="363" r:id="rId42"/>
    <p:sldId id="367" r:id="rId43"/>
    <p:sldId id="369" r:id="rId44"/>
    <p:sldId id="370" r:id="rId45"/>
    <p:sldId id="371" r:id="rId46"/>
    <p:sldId id="372" r:id="rId47"/>
    <p:sldId id="373" r:id="rId48"/>
    <p:sldId id="374" r:id="rId49"/>
    <p:sldId id="455" r:id="rId50"/>
    <p:sldId id="454" r:id="rId51"/>
    <p:sldId id="456" r:id="rId5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 useTimings="0">
    <p:present/>
    <p:sldAll/>
    <p:penClr>
      <a:schemeClr val="bg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CC"/>
    <a:srgbClr val="003300"/>
    <a:srgbClr val="003366"/>
    <a:srgbClr val="006666"/>
    <a:srgbClr val="969696"/>
    <a:srgbClr val="C0C0C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0504" autoAdjust="0"/>
  </p:normalViewPr>
  <p:slideViewPr>
    <p:cSldViewPr snapToGrid="0">
      <p:cViewPr varScale="1">
        <p:scale>
          <a:sx n="89" d="100"/>
          <a:sy n="89" d="100"/>
        </p:scale>
        <p:origin x="-125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2331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05-01-10T22:17:24.435"/>
    </inkml:context>
    <inkml:brush xml:id="br0">
      <inkml:brushProperty name="width" value="0.05292" units="cm"/>
      <inkml:brushProperty name="height" value="0.05292" units="cm"/>
      <inkml:brushProperty name="color" value="#008000"/>
      <inkml:brushProperty name="fitToCurve" value="1"/>
      <inkml:brushProperty name="ignorePressure" value="1"/>
    </inkml:brush>
  </inkml:definitions>
  <inkml:trace contextRef="#ctx0" brushRef="#br0">0 0 7,'15'4'27,"-8"-4"0,3 2 0,-11-4-4,6 5-9,2-2-38,-7-3-6,9 2 2,-11-5-1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8" tIns="48330" rIns="96658" bIns="48330" numCol="1" anchor="t" anchorCtr="0" compatLnSpc="1">
            <a:prstTxWarp prst="textNoShape">
              <a:avLst/>
            </a:prstTxWarp>
          </a:bodyPr>
          <a:lstStyle>
            <a:lvl1pPr defTabSz="96721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70238" cy="4794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8" tIns="48330" rIns="96658" bIns="48330" numCol="1" anchor="t" anchorCtr="0" compatLnSpc="1">
            <a:prstTxWarp prst="textNoShape">
              <a:avLst/>
            </a:prstTxWarp>
          </a:bodyPr>
          <a:lstStyle>
            <a:lvl1pPr algn="r" defTabSz="96721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802187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4162" cy="432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8" tIns="48330" rIns="96658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0238" cy="4794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8" tIns="48330" rIns="96658" bIns="48330" numCol="1" anchor="b" anchorCtr="0" compatLnSpc="1">
            <a:prstTxWarp prst="textNoShape">
              <a:avLst/>
            </a:prstTxWarp>
          </a:bodyPr>
          <a:lstStyle>
            <a:lvl1pPr defTabSz="967212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3363"/>
            <a:ext cx="3170238" cy="4794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8" tIns="48330" rIns="96658" bIns="48330" numCol="1" anchor="b" anchorCtr="0" compatLnSpc="1">
            <a:prstTxWarp prst="textNoShape">
              <a:avLst/>
            </a:prstTxWarp>
          </a:bodyPr>
          <a:lstStyle>
            <a:lvl1pPr algn="r" defTabSz="967212">
              <a:defRPr/>
            </a:lvl1pPr>
          </a:lstStyle>
          <a:p>
            <a:pPr>
              <a:defRPr/>
            </a:pPr>
            <a:fld id="{375E58A5-20C3-4D83-9BA9-612BB212B2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84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6788"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defTabSz="966788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defTabSz="966788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defTabSz="966788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defTabSz="966788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fld id="{7E3052BF-2D86-4D15-ADCA-71E32143AFBB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4123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6788"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defTabSz="966788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defTabSz="966788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defTabSz="966788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defTabSz="966788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fld id="{CFCFC9CC-6929-4717-8F6F-23061234B9D5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7277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1014413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381000"/>
            <a:ext cx="7847013" cy="1219200"/>
          </a:xfrm>
        </p:spPr>
        <p:txBody>
          <a:bodyPr anchor="b"/>
          <a:lstStyle>
            <a:lvl1pPr>
              <a:lnSpc>
                <a:spcPct val="80000"/>
              </a:lnSpc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2057400"/>
            <a:ext cx="7848600" cy="3657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b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>
          <a:xfrm>
            <a:off x="6997700" y="6234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61925" y="6221413"/>
            <a:ext cx="939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E6FE3-A725-40F9-8FDA-4BDFBCCD3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9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5AAAF-37E5-457E-913B-071B725AF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8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3725" y="325438"/>
            <a:ext cx="1971675" cy="5770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325438"/>
            <a:ext cx="5762625" cy="5770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A3D70-5FB2-4731-B637-1F19AF673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34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88" y="325438"/>
            <a:ext cx="7885112" cy="962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028700" y="1635125"/>
            <a:ext cx="7886700" cy="44608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5B7F7-5AA2-4A73-9552-EB9B09EA6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4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9D08F-9BE7-4034-BEA1-BA02CF91A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0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C6709-53D1-4127-AFD5-75DF643400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4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1635125"/>
            <a:ext cx="3867150" cy="4460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0" y="1635125"/>
            <a:ext cx="3867150" cy="4460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3F88A-65AE-40DC-86A1-76B4ACD4C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E604D-1FC7-4E49-A395-35811B1BF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6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70E4D-5708-418C-ACAF-81B35627E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8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81DB0-2367-4DEE-A6D6-AF9C81A23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7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5C319-DB88-4645-93D9-AD15A3A30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6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0BC81-A9AD-4FFA-BDAD-BE3A9519A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Arc 2"/>
          <p:cNvSpPr>
            <a:spLocks/>
          </p:cNvSpPr>
          <p:nvPr/>
        </p:nvSpPr>
        <p:spPr bwMode="auto">
          <a:xfrm>
            <a:off x="0" y="842963"/>
            <a:ext cx="1025525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1635125"/>
            <a:ext cx="7886700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2357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3038" y="6235700"/>
            <a:ext cx="64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fld id="{29A9D20C-CB6C-4184-ABF2-BFC05AA2F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9" r:id="rId2"/>
    <p:sldLayoutId id="2147483688" r:id="rId3"/>
    <p:sldLayoutId id="2147483687" r:id="rId4"/>
    <p:sldLayoutId id="2147483686" r:id="rId5"/>
    <p:sldLayoutId id="2147483685" r:id="rId6"/>
    <p:sldLayoutId id="2147483684" r:id="rId7"/>
    <p:sldLayoutId id="2147483683" r:id="rId8"/>
    <p:sldLayoutId id="2147483682" r:id="rId9"/>
    <p:sldLayoutId id="2147483681" r:id="rId10"/>
    <p:sldLayoutId id="2147483680" r:id="rId11"/>
    <p:sldLayoutId id="2147483679" r:id="rId12"/>
  </p:sldLayoutIdLst>
  <p:hf hdr="0" ftr="0" dt="0"/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66"/>
        </a:buClr>
        <a:buFont typeface="Wingdings" pitchFamily="2" charset="2"/>
        <a:buChar char="§"/>
        <a:defRPr kumimoji="1" sz="28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600" b="1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kumimoji="1" sz="2400" b="1">
          <a:solidFill>
            <a:srgbClr val="0066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kumimoji="1" sz="2000">
          <a:solidFill>
            <a:srgbClr val="0066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kumimoji="1" sz="2000">
          <a:solidFill>
            <a:srgbClr val="0066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kumimoji="1" sz="2000">
          <a:solidFill>
            <a:srgbClr val="0066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kumimoji="1" sz="2000">
          <a:solidFill>
            <a:srgbClr val="0066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kumimoji="1" sz="2000">
          <a:solidFill>
            <a:srgbClr val="0066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cs.up.ac.za/programming/asm/derick_tut/syscalls.html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5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6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5" Type="http://schemas.openxmlformats.org/officeDocument/2006/relationships/image" Target="../media/image27.png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Relationship Id="rId1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6295F-495D-44CA-83B1-573B98D6CED5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81000"/>
            <a:ext cx="8610600" cy="1219200"/>
          </a:xfrm>
        </p:spPr>
        <p:txBody>
          <a:bodyPr lIns="90488" tIns="44450" rIns="90488" bIns="44450" anchor="ctr"/>
          <a:lstStyle/>
          <a:p>
            <a:pPr>
              <a:defRPr/>
            </a:pPr>
            <a:r>
              <a:rPr lang="fr-CA" smtClean="0"/>
              <a:t>CSI3531 Module 1 - Introduction/survol du SE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8813" y="1822450"/>
            <a:ext cx="7848600" cy="3657600"/>
          </a:xfrm>
        </p:spPr>
        <p:txBody>
          <a:bodyPr lIns="90488" tIns="44450" rIns="90488" bIns="44450"/>
          <a:lstStyle/>
          <a:p>
            <a:pPr marL="342900" indent="-342900">
              <a:defRPr/>
            </a:pPr>
            <a:r>
              <a:rPr lang="fr-CA" sz="2800" smtClean="0"/>
              <a:t>Lecture: Chapitre 1 et 2 (Silberchatz)</a:t>
            </a:r>
          </a:p>
          <a:p>
            <a:pPr marL="342900" indent="-342900">
              <a:defRPr/>
            </a:pPr>
            <a:endParaRPr lang="fr-CA" sz="2800" smtClean="0"/>
          </a:p>
          <a:p>
            <a:pPr marL="342900" indent="-342900">
              <a:defRPr/>
            </a:pPr>
            <a:r>
              <a:rPr lang="fr-CA" sz="2800" smtClean="0"/>
              <a:t>Objectif: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fr-CA" smtClean="0"/>
              <a:t>Faire un survol rapide l’organisation des ordinateurs – le processeur (UCT), la mémoire, et l’entrée/sortie, architecture et opérations générales.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fr-CA" smtClean="0"/>
              <a:t>Introduire les système d’exploitations afin de comprendre son rôle et ses fonctions principales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fr-CA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40D65-523F-4B39-9087-323BAAD2E1D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Structure du contrôleur E/S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6438" y="4119563"/>
            <a:ext cx="8437562" cy="24145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000" smtClean="0"/>
              <a:t>Données du bus sont tamponnées dans le(s) registre(s) “data register” (ports E/S)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Le registre “Status/Control” contient:</a:t>
            </a:r>
          </a:p>
          <a:p>
            <a:pPr lvl="1">
              <a:lnSpc>
                <a:spcPct val="90000"/>
              </a:lnSpc>
            </a:pPr>
            <a:r>
              <a:rPr lang="fr-CA" altLang="en-US" sz="1800" smtClean="0"/>
              <a:t>l’information sur le statut de l’opération E/S</a:t>
            </a:r>
          </a:p>
          <a:p>
            <a:pPr lvl="1">
              <a:lnSpc>
                <a:spcPct val="90000"/>
              </a:lnSpc>
            </a:pPr>
            <a:r>
              <a:rPr lang="fr-CA" altLang="en-US" sz="1800" smtClean="0"/>
              <a:t>l’information de contrôle venant de l’UCT</a:t>
            </a:r>
            <a:endParaRPr lang="fr-CA" altLang="en-US" smtClean="0"/>
          </a:p>
          <a:p>
            <a:pPr>
              <a:lnSpc>
                <a:spcPct val="90000"/>
              </a:lnSpc>
            </a:pPr>
            <a:r>
              <a:rPr lang="fr-CA" altLang="en-US" sz="2000" smtClean="0"/>
              <a:t>Le circuit “I/O logic” interagit avec l’UCT via le bus. 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Contient la logique spécifique à l’interface de chaque dispositif</a:t>
            </a:r>
            <a:endParaRPr lang="fr-CA" altLang="en-US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193925" y="1147763"/>
          <a:ext cx="5314950" cy="268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Artwork" r:id="rId3" imgW="4191585" imgH="2114845" progId="Adobe.Illustrator.7">
                  <p:embed/>
                </p:oleObj>
              </mc:Choice>
              <mc:Fallback>
                <p:oleObj name="Artwork" r:id="rId3" imgW="4191585" imgH="2114845" progId="Adobe.Illustrator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925" y="1147763"/>
                        <a:ext cx="5314950" cy="2681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58962D-3C2E-4845-A5BC-E8BF136C70A8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325438"/>
            <a:ext cx="8504237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Techniques de communication pour E/S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" y="1339850"/>
            <a:ext cx="8426450" cy="4756150"/>
          </a:xfrm>
        </p:spPr>
        <p:txBody>
          <a:bodyPr/>
          <a:lstStyle/>
          <a:p>
            <a:r>
              <a:rPr lang="fr-CA" altLang="en-US" smtClean="0"/>
              <a:t>3 techniques sont possibles:</a:t>
            </a:r>
          </a:p>
          <a:p>
            <a:pPr lvl="1"/>
            <a:r>
              <a:rPr lang="fr-CA" altLang="en-US" smtClean="0"/>
              <a:t>E/S programmées</a:t>
            </a:r>
          </a:p>
          <a:p>
            <a:pPr lvl="2"/>
            <a:r>
              <a:rPr lang="fr-CA" altLang="en-US" smtClean="0"/>
              <a:t>N’utilise pas d’interruptions. L’UCT doit attendre après chaque opération d’E/S</a:t>
            </a:r>
          </a:p>
          <a:p>
            <a:pPr lvl="1"/>
            <a:r>
              <a:rPr lang="fr-CA" altLang="en-US" smtClean="0"/>
              <a:t>E/S déclenchées par interruptions</a:t>
            </a:r>
          </a:p>
          <a:p>
            <a:pPr lvl="2"/>
            <a:r>
              <a:rPr lang="fr-CA" altLang="en-US" smtClean="0"/>
              <a:t>L’UCT peut exécuter du code pendant l’opération E/S: il est interrompu lorsque l’opération est terminée.</a:t>
            </a:r>
          </a:p>
          <a:p>
            <a:pPr lvl="1"/>
            <a:r>
              <a:rPr lang="fr-CA" altLang="en-US" smtClean="0"/>
              <a:t>Accès direct à la mémoire (DMA) </a:t>
            </a:r>
          </a:p>
          <a:p>
            <a:pPr lvl="2"/>
            <a:r>
              <a:rPr lang="fr-CA" altLang="en-US" smtClean="0"/>
              <a:t>Un block de données est transféré directement à/de la mémoire sans passer par l’UCT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39B6A4-E0F0-4689-9A94-747B338A60C8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Interruption pour l’E/S</a:t>
            </a:r>
            <a:endParaRPr lang="en-US" smtClean="0"/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" t="18321" r="572" b="18321"/>
          <a:stretch>
            <a:fillRect/>
          </a:stretch>
        </p:blipFill>
        <p:spPr bwMode="auto">
          <a:xfrm>
            <a:off x="1323975" y="2016125"/>
            <a:ext cx="6565900" cy="31623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1FB99-84EC-48B0-970A-54251A1EFA83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6575" y="325438"/>
            <a:ext cx="8378825" cy="962025"/>
          </a:xfrm>
        </p:spPr>
        <p:txBody>
          <a:bodyPr/>
          <a:lstStyle/>
          <a:p>
            <a:pPr>
              <a:defRPr/>
            </a:pPr>
            <a:r>
              <a:rPr lang="fr-CA" sz="3600" smtClean="0"/>
              <a:t>Fonctionnement de l’ordinateur moderne</a:t>
            </a:r>
            <a:endParaRPr lang="en-US" sz="3600" smtClean="0"/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8" t="490" r="3493" b="735"/>
          <a:stretch>
            <a:fillRect/>
          </a:stretch>
        </p:blipFill>
        <p:spPr bwMode="auto">
          <a:xfrm>
            <a:off x="1574800" y="1304925"/>
            <a:ext cx="6438900" cy="51181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C57F1-8359-4A73-A1BF-8AA76BE25E8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6387" name="Freeform 2"/>
          <p:cNvSpPr>
            <a:spLocks/>
          </p:cNvSpPr>
          <p:nvPr/>
        </p:nvSpPr>
        <p:spPr bwMode="auto">
          <a:xfrm>
            <a:off x="4205288" y="620713"/>
            <a:ext cx="3744912" cy="2106612"/>
          </a:xfrm>
          <a:custGeom>
            <a:avLst/>
            <a:gdLst>
              <a:gd name="T0" fmla="*/ 242887 w 2359"/>
              <a:gd name="T1" fmla="*/ 2106612 h 1327"/>
              <a:gd name="T2" fmla="*/ 584200 w 2359"/>
              <a:gd name="T3" fmla="*/ 742950 h 1327"/>
              <a:gd name="T4" fmla="*/ 3744912 w 2359"/>
              <a:gd name="T5" fmla="*/ 0 h 1327"/>
              <a:gd name="T6" fmla="*/ 0 60000 65536"/>
              <a:gd name="T7" fmla="*/ 0 60000 65536"/>
              <a:gd name="T8" fmla="*/ 0 60000 65536"/>
              <a:gd name="T9" fmla="*/ 0 w 2359"/>
              <a:gd name="T10" fmla="*/ 0 h 1327"/>
              <a:gd name="T11" fmla="*/ 2359 w 2359"/>
              <a:gd name="T12" fmla="*/ 1327 h 13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9" h="1327">
                <a:moveTo>
                  <a:pt x="153" y="1327"/>
                </a:moveTo>
                <a:cubicBezTo>
                  <a:pt x="76" y="1008"/>
                  <a:pt x="0" y="689"/>
                  <a:pt x="368" y="468"/>
                </a:cubicBezTo>
                <a:cubicBezTo>
                  <a:pt x="736" y="247"/>
                  <a:pt x="2027" y="80"/>
                  <a:pt x="2359" y="0"/>
                </a:cubicBezTo>
              </a:path>
            </a:pathLst>
          </a:custGeom>
          <a:noFill/>
          <a:ln w="381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388" name="Freeform 3"/>
          <p:cNvSpPr>
            <a:spLocks/>
          </p:cNvSpPr>
          <p:nvPr/>
        </p:nvSpPr>
        <p:spPr bwMode="auto">
          <a:xfrm rot="10125292">
            <a:off x="5118100" y="903288"/>
            <a:ext cx="3201988" cy="1749425"/>
          </a:xfrm>
          <a:custGeom>
            <a:avLst/>
            <a:gdLst>
              <a:gd name="T0" fmla="*/ 3201988 w 1552"/>
              <a:gd name="T1" fmla="*/ 1749425 h 624"/>
              <a:gd name="T2" fmla="*/ 2597489 w 1552"/>
              <a:gd name="T3" fmla="*/ 656034 h 624"/>
              <a:gd name="T4" fmla="*/ 643699 w 1552"/>
              <a:gd name="T5" fmla="*/ 134571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4598988" y="1516063"/>
            <a:ext cx="1636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Structure</a:t>
            </a:r>
          </a:p>
          <a:p>
            <a:r>
              <a:rPr lang="fr-CA" altLang="en-US" sz="2000">
                <a:solidFill>
                  <a:srgbClr val="010002"/>
                </a:solidFill>
              </a:rPr>
              <a:t>de mémoire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6438900" y="2271713"/>
            <a:ext cx="1196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principale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7013575" y="1698625"/>
            <a:ext cx="1268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secondaire</a:t>
            </a:r>
          </a:p>
        </p:txBody>
      </p:sp>
      <p:sp>
        <p:nvSpPr>
          <p:cNvPr id="16392" name="Freeform 7"/>
          <p:cNvSpPr>
            <a:spLocks/>
          </p:cNvSpPr>
          <p:nvPr/>
        </p:nvSpPr>
        <p:spPr bwMode="auto">
          <a:xfrm>
            <a:off x="5997575" y="2262188"/>
            <a:ext cx="434975" cy="341312"/>
          </a:xfrm>
          <a:custGeom>
            <a:avLst/>
            <a:gdLst>
              <a:gd name="T0" fmla="*/ 61912 w 274"/>
              <a:gd name="T1" fmla="*/ 0 h 215"/>
              <a:gd name="T2" fmla="*/ 61912 w 274"/>
              <a:gd name="T3" fmla="*/ 263525 h 215"/>
              <a:gd name="T4" fmla="*/ 434975 w 274"/>
              <a:gd name="T5" fmla="*/ 341312 h 215"/>
              <a:gd name="T6" fmla="*/ 0 60000 65536"/>
              <a:gd name="T7" fmla="*/ 0 60000 65536"/>
              <a:gd name="T8" fmla="*/ 0 60000 65536"/>
              <a:gd name="T9" fmla="*/ 0 w 274"/>
              <a:gd name="T10" fmla="*/ 0 h 215"/>
              <a:gd name="T11" fmla="*/ 274 w 274"/>
              <a:gd name="T12" fmla="*/ 215 h 2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4" h="215">
                <a:moveTo>
                  <a:pt x="39" y="0"/>
                </a:moveTo>
                <a:cubicBezTo>
                  <a:pt x="19" y="65"/>
                  <a:pt x="0" y="130"/>
                  <a:pt x="39" y="166"/>
                </a:cubicBezTo>
                <a:cubicBezTo>
                  <a:pt x="78" y="202"/>
                  <a:pt x="230" y="207"/>
                  <a:pt x="274" y="215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393" name="Freeform 8"/>
          <p:cNvSpPr>
            <a:spLocks/>
          </p:cNvSpPr>
          <p:nvPr/>
        </p:nvSpPr>
        <p:spPr bwMode="auto">
          <a:xfrm>
            <a:off x="6877050" y="2022475"/>
            <a:ext cx="220663" cy="271463"/>
          </a:xfrm>
          <a:custGeom>
            <a:avLst/>
            <a:gdLst>
              <a:gd name="T0" fmla="*/ 4763 w 139"/>
              <a:gd name="T1" fmla="*/ 271463 h 171"/>
              <a:gd name="T2" fmla="*/ 34925 w 139"/>
              <a:gd name="T3" fmla="*/ 38100 h 171"/>
              <a:gd name="T4" fmla="*/ 220663 w 139"/>
              <a:gd name="T5" fmla="*/ 38100 h 171"/>
              <a:gd name="T6" fmla="*/ 0 60000 65536"/>
              <a:gd name="T7" fmla="*/ 0 60000 65536"/>
              <a:gd name="T8" fmla="*/ 0 60000 65536"/>
              <a:gd name="T9" fmla="*/ 0 w 139"/>
              <a:gd name="T10" fmla="*/ 0 h 171"/>
              <a:gd name="T11" fmla="*/ 139 w 139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" h="171">
                <a:moveTo>
                  <a:pt x="3" y="171"/>
                </a:moveTo>
                <a:cubicBezTo>
                  <a:pt x="1" y="109"/>
                  <a:pt x="0" y="48"/>
                  <a:pt x="22" y="24"/>
                </a:cubicBezTo>
                <a:cubicBezTo>
                  <a:pt x="44" y="0"/>
                  <a:pt x="120" y="24"/>
                  <a:pt x="139" y="24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394" name="Freeform 9"/>
          <p:cNvSpPr>
            <a:spLocks/>
          </p:cNvSpPr>
          <p:nvPr/>
        </p:nvSpPr>
        <p:spPr bwMode="auto">
          <a:xfrm>
            <a:off x="3254375" y="3689350"/>
            <a:ext cx="1581150" cy="2727325"/>
          </a:xfrm>
          <a:custGeom>
            <a:avLst/>
            <a:gdLst>
              <a:gd name="T0" fmla="*/ 1581150 w 996"/>
              <a:gd name="T1" fmla="*/ 0 h 1718"/>
              <a:gd name="T2" fmla="*/ 1301750 w 996"/>
              <a:gd name="T3" fmla="*/ 1100138 h 1718"/>
              <a:gd name="T4" fmla="*/ 0 w 996"/>
              <a:gd name="T5" fmla="*/ 2727325 h 1718"/>
              <a:gd name="T6" fmla="*/ 0 60000 65536"/>
              <a:gd name="T7" fmla="*/ 0 60000 65536"/>
              <a:gd name="T8" fmla="*/ 0 60000 65536"/>
              <a:gd name="T9" fmla="*/ 0 w 996"/>
              <a:gd name="T10" fmla="*/ 0 h 1718"/>
              <a:gd name="T11" fmla="*/ 996 w 996"/>
              <a:gd name="T12" fmla="*/ 1718 h 17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6" h="1718">
                <a:moveTo>
                  <a:pt x="996" y="0"/>
                </a:moveTo>
                <a:cubicBezTo>
                  <a:pt x="991" y="203"/>
                  <a:pt x="986" y="407"/>
                  <a:pt x="820" y="693"/>
                </a:cubicBezTo>
                <a:cubicBezTo>
                  <a:pt x="654" y="979"/>
                  <a:pt x="137" y="1547"/>
                  <a:pt x="0" y="1718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395" name="Freeform 10"/>
          <p:cNvSpPr>
            <a:spLocks/>
          </p:cNvSpPr>
          <p:nvPr/>
        </p:nvSpPr>
        <p:spPr bwMode="auto">
          <a:xfrm>
            <a:off x="2170113" y="481013"/>
            <a:ext cx="2463800" cy="990600"/>
          </a:xfrm>
          <a:custGeom>
            <a:avLst/>
            <a:gdLst>
              <a:gd name="T0" fmla="*/ 2463800 w 1552"/>
              <a:gd name="T1" fmla="*/ 990600 h 624"/>
              <a:gd name="T2" fmla="*/ 1998663 w 1552"/>
              <a:gd name="T3" fmla="*/ 371475 h 624"/>
              <a:gd name="T4" fmla="*/ 495300 w 1552"/>
              <a:gd name="T5" fmla="*/ 76200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3763963" y="992188"/>
            <a:ext cx="1112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Matériel</a:t>
            </a:r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4241800" y="4937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UCT</a:t>
            </a:r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2784475" y="663575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Bus</a:t>
            </a:r>
          </a:p>
        </p:txBody>
      </p:sp>
      <p:sp>
        <p:nvSpPr>
          <p:cNvPr id="16399" name="Text Box 14"/>
          <p:cNvSpPr txBox="1">
            <a:spLocks noChangeArrowheads="1"/>
          </p:cNvSpPr>
          <p:nvPr/>
        </p:nvSpPr>
        <p:spPr bwMode="auto">
          <a:xfrm>
            <a:off x="2535238" y="-95250"/>
            <a:ext cx="1381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Contrôleurs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d’appareil</a:t>
            </a:r>
          </a:p>
        </p:txBody>
      </p:sp>
      <p:sp>
        <p:nvSpPr>
          <p:cNvPr id="16400" name="Text Box 15"/>
          <p:cNvSpPr txBox="1">
            <a:spLocks noChangeArrowheads="1"/>
          </p:cNvSpPr>
          <p:nvPr/>
        </p:nvSpPr>
        <p:spPr bwMode="auto">
          <a:xfrm>
            <a:off x="736600" y="384175"/>
            <a:ext cx="1112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</p:txBody>
      </p:sp>
      <p:sp>
        <p:nvSpPr>
          <p:cNvPr id="16401" name="Freeform 16"/>
          <p:cNvSpPr>
            <a:spLocks/>
          </p:cNvSpPr>
          <p:nvPr/>
        </p:nvSpPr>
        <p:spPr bwMode="auto">
          <a:xfrm>
            <a:off x="4370388" y="836613"/>
            <a:ext cx="198437" cy="127000"/>
          </a:xfrm>
          <a:custGeom>
            <a:avLst/>
            <a:gdLst>
              <a:gd name="T0" fmla="*/ 0 w 125"/>
              <a:gd name="T1" fmla="*/ 109538 h 80"/>
              <a:gd name="T2" fmla="*/ 169862 w 125"/>
              <a:gd name="T3" fmla="*/ 109538 h 80"/>
              <a:gd name="T4" fmla="*/ 169862 w 125"/>
              <a:gd name="T5" fmla="*/ 0 h 80"/>
              <a:gd name="T6" fmla="*/ 0 60000 65536"/>
              <a:gd name="T7" fmla="*/ 0 60000 65536"/>
              <a:gd name="T8" fmla="*/ 0 60000 65536"/>
              <a:gd name="T9" fmla="*/ 0 w 125"/>
              <a:gd name="T10" fmla="*/ 0 h 80"/>
              <a:gd name="T11" fmla="*/ 125 w 125"/>
              <a:gd name="T12" fmla="*/ 80 h 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" h="80">
                <a:moveTo>
                  <a:pt x="0" y="69"/>
                </a:moveTo>
                <a:cubicBezTo>
                  <a:pt x="44" y="74"/>
                  <a:pt x="89" y="80"/>
                  <a:pt x="107" y="69"/>
                </a:cubicBezTo>
                <a:cubicBezTo>
                  <a:pt x="125" y="58"/>
                  <a:pt x="107" y="11"/>
                  <a:pt x="107" y="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402" name="Freeform 17"/>
          <p:cNvSpPr>
            <a:spLocks/>
          </p:cNvSpPr>
          <p:nvPr/>
        </p:nvSpPr>
        <p:spPr bwMode="auto">
          <a:xfrm>
            <a:off x="3657600" y="246063"/>
            <a:ext cx="596900" cy="534987"/>
          </a:xfrm>
          <a:custGeom>
            <a:avLst/>
            <a:gdLst>
              <a:gd name="T0" fmla="*/ 201612 w 376"/>
              <a:gd name="T1" fmla="*/ 512762 h 337"/>
              <a:gd name="T2" fmla="*/ 309562 w 376"/>
              <a:gd name="T3" fmla="*/ 498475 h 337"/>
              <a:gd name="T4" fmla="*/ 511175 w 376"/>
              <a:gd name="T5" fmla="*/ 296862 h 337"/>
              <a:gd name="T6" fmla="*/ 511175 w 376"/>
              <a:gd name="T7" fmla="*/ 33337 h 337"/>
              <a:gd name="T8" fmla="*/ 0 w 376"/>
              <a:gd name="T9" fmla="*/ 95250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6"/>
              <a:gd name="T16" fmla="*/ 0 h 337"/>
              <a:gd name="T17" fmla="*/ 376 w 376"/>
              <a:gd name="T18" fmla="*/ 337 h 3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6" h="337">
                <a:moveTo>
                  <a:pt x="127" y="323"/>
                </a:moveTo>
                <a:cubicBezTo>
                  <a:pt x="145" y="330"/>
                  <a:pt x="163" y="337"/>
                  <a:pt x="195" y="314"/>
                </a:cubicBezTo>
                <a:cubicBezTo>
                  <a:pt x="227" y="291"/>
                  <a:pt x="301" y="236"/>
                  <a:pt x="322" y="187"/>
                </a:cubicBezTo>
                <a:cubicBezTo>
                  <a:pt x="343" y="138"/>
                  <a:pt x="376" y="42"/>
                  <a:pt x="322" y="21"/>
                </a:cubicBezTo>
                <a:cubicBezTo>
                  <a:pt x="268" y="0"/>
                  <a:pt x="134" y="30"/>
                  <a:pt x="0" y="6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403" name="Freeform 18"/>
          <p:cNvSpPr>
            <a:spLocks/>
          </p:cNvSpPr>
          <p:nvPr/>
        </p:nvSpPr>
        <p:spPr bwMode="auto">
          <a:xfrm>
            <a:off x="3394075" y="758825"/>
            <a:ext cx="371475" cy="196850"/>
          </a:xfrm>
          <a:custGeom>
            <a:avLst/>
            <a:gdLst>
              <a:gd name="T0" fmla="*/ 371475 w 234"/>
              <a:gd name="T1" fmla="*/ 0 h 124"/>
              <a:gd name="T2" fmla="*/ 279400 w 234"/>
              <a:gd name="T3" fmla="*/ 171450 h 124"/>
              <a:gd name="T4" fmla="*/ 0 w 234"/>
              <a:gd name="T5" fmla="*/ 155575 h 124"/>
              <a:gd name="T6" fmla="*/ 0 60000 65536"/>
              <a:gd name="T7" fmla="*/ 0 60000 65536"/>
              <a:gd name="T8" fmla="*/ 0 60000 65536"/>
              <a:gd name="T9" fmla="*/ 0 w 234"/>
              <a:gd name="T10" fmla="*/ 0 h 124"/>
              <a:gd name="T11" fmla="*/ 234 w 234"/>
              <a:gd name="T12" fmla="*/ 124 h 1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" h="124">
                <a:moveTo>
                  <a:pt x="234" y="0"/>
                </a:moveTo>
                <a:cubicBezTo>
                  <a:pt x="224" y="46"/>
                  <a:pt x="215" y="92"/>
                  <a:pt x="176" y="108"/>
                </a:cubicBezTo>
                <a:cubicBezTo>
                  <a:pt x="137" y="124"/>
                  <a:pt x="29" y="100"/>
                  <a:pt x="0" y="9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404" name="Freeform 19"/>
          <p:cNvSpPr>
            <a:spLocks/>
          </p:cNvSpPr>
          <p:nvPr/>
        </p:nvSpPr>
        <p:spPr bwMode="auto">
          <a:xfrm>
            <a:off x="1689100" y="527050"/>
            <a:ext cx="760413" cy="252413"/>
          </a:xfrm>
          <a:custGeom>
            <a:avLst/>
            <a:gdLst>
              <a:gd name="T0" fmla="*/ 760413 w 479"/>
              <a:gd name="T1" fmla="*/ 0 h 159"/>
              <a:gd name="T2" fmla="*/ 620713 w 479"/>
              <a:gd name="T3" fmla="*/ 231775 h 159"/>
              <a:gd name="T4" fmla="*/ 0 w 479"/>
              <a:gd name="T5" fmla="*/ 123825 h 159"/>
              <a:gd name="T6" fmla="*/ 0 60000 65536"/>
              <a:gd name="T7" fmla="*/ 0 60000 65536"/>
              <a:gd name="T8" fmla="*/ 0 60000 65536"/>
              <a:gd name="T9" fmla="*/ 0 w 479"/>
              <a:gd name="T10" fmla="*/ 0 h 159"/>
              <a:gd name="T11" fmla="*/ 479 w 479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9" h="159">
                <a:moveTo>
                  <a:pt x="479" y="0"/>
                </a:moveTo>
                <a:cubicBezTo>
                  <a:pt x="475" y="66"/>
                  <a:pt x="471" y="133"/>
                  <a:pt x="391" y="146"/>
                </a:cubicBezTo>
                <a:cubicBezTo>
                  <a:pt x="311" y="159"/>
                  <a:pt x="65" y="89"/>
                  <a:pt x="0" y="7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405" name="Freeform 23"/>
          <p:cNvSpPr>
            <a:spLocks/>
          </p:cNvSpPr>
          <p:nvPr/>
        </p:nvSpPr>
        <p:spPr bwMode="auto">
          <a:xfrm>
            <a:off x="6002338" y="946150"/>
            <a:ext cx="3001962" cy="688975"/>
          </a:xfrm>
          <a:custGeom>
            <a:avLst/>
            <a:gdLst>
              <a:gd name="T0" fmla="*/ 258762 w 1891"/>
              <a:gd name="T1" fmla="*/ 0 h 434"/>
              <a:gd name="T2" fmla="*/ 382587 w 1891"/>
              <a:gd name="T3" fmla="*/ 541338 h 434"/>
              <a:gd name="T4" fmla="*/ 2552700 w 1891"/>
              <a:gd name="T5" fmla="*/ 650875 h 434"/>
              <a:gd name="T6" fmla="*/ 3001962 w 1891"/>
              <a:gd name="T7" fmla="*/ 309563 h 434"/>
              <a:gd name="T8" fmla="*/ 0 60000 65536"/>
              <a:gd name="T9" fmla="*/ 0 60000 65536"/>
              <a:gd name="T10" fmla="*/ 0 60000 65536"/>
              <a:gd name="T11" fmla="*/ 0 60000 65536"/>
              <a:gd name="T12" fmla="*/ 0 w 1891"/>
              <a:gd name="T13" fmla="*/ 0 h 434"/>
              <a:gd name="T14" fmla="*/ 1891 w 1891"/>
              <a:gd name="T15" fmla="*/ 434 h 4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91" h="434">
                <a:moveTo>
                  <a:pt x="163" y="0"/>
                </a:moveTo>
                <a:cubicBezTo>
                  <a:pt x="81" y="136"/>
                  <a:pt x="0" y="273"/>
                  <a:pt x="241" y="341"/>
                </a:cubicBezTo>
                <a:cubicBezTo>
                  <a:pt x="482" y="409"/>
                  <a:pt x="1333" y="434"/>
                  <a:pt x="1608" y="410"/>
                </a:cubicBezTo>
                <a:cubicBezTo>
                  <a:pt x="1883" y="386"/>
                  <a:pt x="1844" y="231"/>
                  <a:pt x="1891" y="195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406" name="Text Box 24"/>
          <p:cNvSpPr txBox="1">
            <a:spLocks noChangeArrowheads="1"/>
          </p:cNvSpPr>
          <p:nvPr/>
        </p:nvSpPr>
        <p:spPr bwMode="auto">
          <a:xfrm>
            <a:off x="6734175" y="847725"/>
            <a:ext cx="760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E/S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direct</a:t>
            </a:r>
            <a:endParaRPr lang="en-US" altLang="en-US" sz="2000" b="0">
              <a:solidFill>
                <a:srgbClr val="010002"/>
              </a:solidFill>
            </a:endParaRPr>
          </a:p>
        </p:txBody>
      </p:sp>
      <p:sp>
        <p:nvSpPr>
          <p:cNvPr id="16407" name="Text Box 25"/>
          <p:cNvSpPr txBox="1">
            <a:spLocks noChangeArrowheads="1"/>
          </p:cNvSpPr>
          <p:nvPr/>
        </p:nvSpPr>
        <p:spPr bwMode="auto">
          <a:xfrm>
            <a:off x="7764463" y="630238"/>
            <a:ext cx="1379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Par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interruption</a:t>
            </a:r>
            <a:endParaRPr lang="en-US" altLang="en-US" sz="2000" b="0">
              <a:solidFill>
                <a:srgbClr val="010002"/>
              </a:solidFill>
            </a:endParaRPr>
          </a:p>
        </p:txBody>
      </p:sp>
      <p:sp>
        <p:nvSpPr>
          <p:cNvPr id="16408" name="Text Box 26"/>
          <p:cNvSpPr txBox="1">
            <a:spLocks noChangeArrowheads="1"/>
          </p:cNvSpPr>
          <p:nvPr/>
        </p:nvSpPr>
        <p:spPr bwMode="auto">
          <a:xfrm>
            <a:off x="8343900" y="1574800"/>
            <a:ext cx="841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DMA </a:t>
            </a:r>
          </a:p>
        </p:txBody>
      </p:sp>
      <p:sp>
        <p:nvSpPr>
          <p:cNvPr id="16409" name="Line 27"/>
          <p:cNvSpPr>
            <a:spLocks noChangeShapeType="1"/>
          </p:cNvSpPr>
          <p:nvPr/>
        </p:nvSpPr>
        <p:spPr bwMode="auto">
          <a:xfrm flipH="1" flipV="1">
            <a:off x="7359650" y="1209675"/>
            <a:ext cx="234950" cy="371475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410" name="Line 28"/>
          <p:cNvSpPr>
            <a:spLocks noChangeShapeType="1"/>
          </p:cNvSpPr>
          <p:nvPr/>
        </p:nvSpPr>
        <p:spPr bwMode="auto">
          <a:xfrm flipV="1">
            <a:off x="8167688" y="1285875"/>
            <a:ext cx="139700" cy="357188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411" name="Line 29"/>
          <p:cNvSpPr>
            <a:spLocks noChangeShapeType="1"/>
          </p:cNvSpPr>
          <p:nvPr/>
        </p:nvSpPr>
        <p:spPr bwMode="auto">
          <a:xfrm>
            <a:off x="8786813" y="1519238"/>
            <a:ext cx="63500" cy="185737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412" name="Text Box 30"/>
          <p:cNvSpPr txBox="1">
            <a:spLocks noChangeArrowheads="1"/>
          </p:cNvSpPr>
          <p:nvPr/>
        </p:nvSpPr>
        <p:spPr bwMode="auto">
          <a:xfrm>
            <a:off x="5364163" y="908050"/>
            <a:ext cx="1636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rgbClr val="010002"/>
                </a:solidFill>
              </a:rPr>
              <a:t>Structure</a:t>
            </a:r>
          </a:p>
          <a:p>
            <a:r>
              <a:rPr lang="fr-CA" altLang="en-US" sz="2000">
                <a:solidFill>
                  <a:srgbClr val="010002"/>
                </a:solidFill>
              </a:rPr>
              <a:t>d’E/S</a:t>
            </a:r>
            <a:endParaRPr lang="en-US" altLang="en-US" sz="2000">
              <a:solidFill>
                <a:srgbClr val="010002"/>
              </a:solidFill>
            </a:endParaRPr>
          </a:p>
        </p:txBody>
      </p:sp>
      <p:sp>
        <p:nvSpPr>
          <p:cNvPr id="16413" name="Text Box 31"/>
          <p:cNvSpPr txBox="1">
            <a:spLocks noChangeArrowheads="1"/>
          </p:cNvSpPr>
          <p:nvPr/>
        </p:nvSpPr>
        <p:spPr bwMode="auto">
          <a:xfrm>
            <a:off x="2954338" y="1516063"/>
            <a:ext cx="1636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Architecture</a:t>
            </a:r>
          </a:p>
        </p:txBody>
      </p:sp>
      <p:sp>
        <p:nvSpPr>
          <p:cNvPr id="16414" name="Text Box 32"/>
          <p:cNvSpPr txBox="1">
            <a:spLocks noChangeArrowheads="1"/>
          </p:cNvSpPr>
          <p:nvPr/>
        </p:nvSpPr>
        <p:spPr bwMode="auto">
          <a:xfrm>
            <a:off x="1679575" y="1066800"/>
            <a:ext cx="1268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Un seul *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processeur</a:t>
            </a:r>
          </a:p>
        </p:txBody>
      </p:sp>
      <p:sp>
        <p:nvSpPr>
          <p:cNvPr id="16415" name="Text Box 33"/>
          <p:cNvSpPr txBox="1">
            <a:spLocks noChangeArrowheads="1"/>
          </p:cNvSpPr>
          <p:nvPr/>
        </p:nvSpPr>
        <p:spPr bwMode="auto">
          <a:xfrm>
            <a:off x="328613" y="1357313"/>
            <a:ext cx="1268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Multi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processeur</a:t>
            </a:r>
          </a:p>
        </p:txBody>
      </p:sp>
      <p:sp>
        <p:nvSpPr>
          <p:cNvPr id="16416" name="Text Box 34"/>
          <p:cNvSpPr txBox="1">
            <a:spLocks noChangeArrowheads="1"/>
          </p:cNvSpPr>
          <p:nvPr/>
        </p:nvSpPr>
        <p:spPr bwMode="auto">
          <a:xfrm>
            <a:off x="285750" y="2195513"/>
            <a:ext cx="1225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Grappes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Distribués</a:t>
            </a:r>
          </a:p>
        </p:txBody>
      </p:sp>
      <p:sp>
        <p:nvSpPr>
          <p:cNvPr id="16417" name="Freeform 35"/>
          <p:cNvSpPr>
            <a:spLocks/>
          </p:cNvSpPr>
          <p:nvPr/>
        </p:nvSpPr>
        <p:spPr bwMode="auto">
          <a:xfrm>
            <a:off x="1462088" y="1862138"/>
            <a:ext cx="2878137" cy="711200"/>
          </a:xfrm>
          <a:custGeom>
            <a:avLst/>
            <a:gdLst>
              <a:gd name="T0" fmla="*/ 2878137 w 1813"/>
              <a:gd name="T1" fmla="*/ 12700 h 448"/>
              <a:gd name="T2" fmla="*/ 1235075 w 1813"/>
              <a:gd name="T3" fmla="*/ 28575 h 448"/>
              <a:gd name="T4" fmla="*/ 149225 w 1813"/>
              <a:gd name="T5" fmla="*/ 184150 h 448"/>
              <a:gd name="T6" fmla="*/ 334962 w 1813"/>
              <a:gd name="T7" fmla="*/ 711200 h 448"/>
              <a:gd name="T8" fmla="*/ 0 60000 65536"/>
              <a:gd name="T9" fmla="*/ 0 60000 65536"/>
              <a:gd name="T10" fmla="*/ 0 60000 65536"/>
              <a:gd name="T11" fmla="*/ 0 60000 65536"/>
              <a:gd name="T12" fmla="*/ 0 w 1813"/>
              <a:gd name="T13" fmla="*/ 0 h 448"/>
              <a:gd name="T14" fmla="*/ 1813 w 1813"/>
              <a:gd name="T15" fmla="*/ 448 h 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3" h="448">
                <a:moveTo>
                  <a:pt x="1813" y="8"/>
                </a:moveTo>
                <a:cubicBezTo>
                  <a:pt x="1438" y="4"/>
                  <a:pt x="1064" y="0"/>
                  <a:pt x="778" y="18"/>
                </a:cubicBezTo>
                <a:cubicBezTo>
                  <a:pt x="492" y="36"/>
                  <a:pt x="188" y="44"/>
                  <a:pt x="94" y="116"/>
                </a:cubicBezTo>
                <a:cubicBezTo>
                  <a:pt x="0" y="188"/>
                  <a:pt x="192" y="393"/>
                  <a:pt x="211" y="448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418" name="Freeform 36"/>
          <p:cNvSpPr>
            <a:spLocks/>
          </p:cNvSpPr>
          <p:nvPr/>
        </p:nvSpPr>
        <p:spPr bwMode="auto">
          <a:xfrm>
            <a:off x="2112963" y="1658938"/>
            <a:ext cx="103187" cy="231775"/>
          </a:xfrm>
          <a:custGeom>
            <a:avLst/>
            <a:gdLst>
              <a:gd name="T0" fmla="*/ 103187 w 65"/>
              <a:gd name="T1" fmla="*/ 231775 h 146"/>
              <a:gd name="T2" fmla="*/ 9525 w 65"/>
              <a:gd name="T3" fmla="*/ 138112 h 146"/>
              <a:gd name="T4" fmla="*/ 41275 w 65"/>
              <a:gd name="T5" fmla="*/ 0 h 146"/>
              <a:gd name="T6" fmla="*/ 0 60000 65536"/>
              <a:gd name="T7" fmla="*/ 0 60000 65536"/>
              <a:gd name="T8" fmla="*/ 0 60000 65536"/>
              <a:gd name="T9" fmla="*/ 0 w 65"/>
              <a:gd name="T10" fmla="*/ 0 h 146"/>
              <a:gd name="T11" fmla="*/ 65 w 65"/>
              <a:gd name="T12" fmla="*/ 146 h 1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" h="146">
                <a:moveTo>
                  <a:pt x="65" y="146"/>
                </a:moveTo>
                <a:cubicBezTo>
                  <a:pt x="38" y="128"/>
                  <a:pt x="12" y="111"/>
                  <a:pt x="6" y="87"/>
                </a:cubicBezTo>
                <a:cubicBezTo>
                  <a:pt x="0" y="63"/>
                  <a:pt x="23" y="14"/>
                  <a:pt x="26" y="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419" name="Freeform 37"/>
          <p:cNvSpPr>
            <a:spLocks/>
          </p:cNvSpPr>
          <p:nvPr/>
        </p:nvSpPr>
        <p:spPr bwMode="auto">
          <a:xfrm>
            <a:off x="1069975" y="1697038"/>
            <a:ext cx="603250" cy="317500"/>
          </a:xfrm>
          <a:custGeom>
            <a:avLst/>
            <a:gdLst>
              <a:gd name="T0" fmla="*/ 603250 w 380"/>
              <a:gd name="T1" fmla="*/ 317500 h 200"/>
              <a:gd name="T2" fmla="*/ 417513 w 380"/>
              <a:gd name="T3" fmla="*/ 38100 h 200"/>
              <a:gd name="T4" fmla="*/ 0 w 380"/>
              <a:gd name="T5" fmla="*/ 85725 h 200"/>
              <a:gd name="T6" fmla="*/ 0 60000 65536"/>
              <a:gd name="T7" fmla="*/ 0 60000 65536"/>
              <a:gd name="T8" fmla="*/ 0 60000 65536"/>
              <a:gd name="T9" fmla="*/ 0 w 380"/>
              <a:gd name="T10" fmla="*/ 0 h 200"/>
              <a:gd name="T11" fmla="*/ 380 w 380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0" h="200">
                <a:moveTo>
                  <a:pt x="380" y="200"/>
                </a:moveTo>
                <a:cubicBezTo>
                  <a:pt x="353" y="124"/>
                  <a:pt x="326" y="48"/>
                  <a:pt x="263" y="24"/>
                </a:cubicBezTo>
                <a:cubicBezTo>
                  <a:pt x="200" y="0"/>
                  <a:pt x="100" y="27"/>
                  <a:pt x="0" y="54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420" name="Freeform 38"/>
          <p:cNvSpPr>
            <a:spLocks/>
          </p:cNvSpPr>
          <p:nvPr/>
        </p:nvSpPr>
        <p:spPr bwMode="auto">
          <a:xfrm>
            <a:off x="1208088" y="2262188"/>
            <a:ext cx="388937" cy="279400"/>
          </a:xfrm>
          <a:custGeom>
            <a:avLst/>
            <a:gdLst>
              <a:gd name="T0" fmla="*/ 388937 w 245"/>
              <a:gd name="T1" fmla="*/ 0 h 176"/>
              <a:gd name="T2" fmla="*/ 187325 w 245"/>
              <a:gd name="T3" fmla="*/ 47625 h 176"/>
              <a:gd name="T4" fmla="*/ 0 w 245"/>
              <a:gd name="T5" fmla="*/ 279400 h 176"/>
              <a:gd name="T6" fmla="*/ 0 60000 65536"/>
              <a:gd name="T7" fmla="*/ 0 60000 65536"/>
              <a:gd name="T8" fmla="*/ 0 60000 65536"/>
              <a:gd name="T9" fmla="*/ 0 w 245"/>
              <a:gd name="T10" fmla="*/ 0 h 176"/>
              <a:gd name="T11" fmla="*/ 245 w 245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5" h="176">
                <a:moveTo>
                  <a:pt x="245" y="0"/>
                </a:moveTo>
                <a:cubicBezTo>
                  <a:pt x="202" y="0"/>
                  <a:pt x="159" y="1"/>
                  <a:pt x="118" y="30"/>
                </a:cubicBezTo>
                <a:cubicBezTo>
                  <a:pt x="77" y="59"/>
                  <a:pt x="20" y="152"/>
                  <a:pt x="0" y="176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6421" name="Oval 39"/>
          <p:cNvSpPr>
            <a:spLocks noChangeArrowheads="1"/>
          </p:cNvSpPr>
          <p:nvPr/>
        </p:nvSpPr>
        <p:spPr bwMode="auto">
          <a:xfrm>
            <a:off x="3238500" y="2759075"/>
            <a:ext cx="2541588" cy="9445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CA" altLang="en-US" sz="2800">
                <a:solidFill>
                  <a:srgbClr val="FF0066"/>
                </a:solidFill>
              </a:rPr>
              <a:t>Système </a:t>
            </a:r>
          </a:p>
          <a:p>
            <a:pPr algn="ctr"/>
            <a:r>
              <a:rPr lang="fr-CA" altLang="en-US" sz="2800">
                <a:solidFill>
                  <a:srgbClr val="FF0066"/>
                </a:solidFill>
              </a:rPr>
              <a:t>informatique</a:t>
            </a:r>
          </a:p>
        </p:txBody>
      </p:sp>
      <p:sp>
        <p:nvSpPr>
          <p:cNvPr id="16422" name="Text Box 40"/>
          <p:cNvSpPr txBox="1">
            <a:spLocks noChangeArrowheads="1"/>
          </p:cNvSpPr>
          <p:nvPr/>
        </p:nvSpPr>
        <p:spPr bwMode="auto">
          <a:xfrm>
            <a:off x="3332163" y="2246313"/>
            <a:ext cx="1893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rgbClr val="010002"/>
                </a:solidFill>
              </a:rPr>
              <a:t>Organisation</a:t>
            </a:r>
          </a:p>
        </p:txBody>
      </p:sp>
      <p:sp>
        <p:nvSpPr>
          <p:cNvPr id="16423" name="Text Box 41"/>
          <p:cNvSpPr txBox="1">
            <a:spLocks noChangeArrowheads="1"/>
          </p:cNvSpPr>
          <p:nvPr/>
        </p:nvSpPr>
        <p:spPr bwMode="auto">
          <a:xfrm>
            <a:off x="3333750" y="3776663"/>
            <a:ext cx="3138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chemeClr val="hlink"/>
                </a:solidFill>
              </a:rPr>
              <a:t>Système d’exploitation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6FC0A-0AAD-47C0-B01A-B167DBD02D1F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574675"/>
          </a:xfrm>
        </p:spPr>
        <p:txBody>
          <a:bodyPr/>
          <a:lstStyle/>
          <a:p>
            <a:pPr>
              <a:defRPr/>
            </a:pPr>
            <a:r>
              <a:rPr lang="fr-CA" sz="3600" smtClean="0"/>
              <a:t>Architecture de systèmes informatiques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2300" y="1062038"/>
            <a:ext cx="7351713" cy="5334000"/>
          </a:xfrm>
        </p:spPr>
        <p:txBody>
          <a:bodyPr/>
          <a:lstStyle/>
          <a:p>
            <a:r>
              <a:rPr lang="fr-CA" altLang="en-US" sz="2000" smtClean="0"/>
              <a:t>Systèmes avec un seul processeur</a:t>
            </a:r>
          </a:p>
          <a:p>
            <a:pPr lvl="1"/>
            <a:r>
              <a:rPr lang="fr-CA" altLang="en-US" sz="2000" smtClean="0"/>
              <a:t>Du PDA à l’ordinateur central</a:t>
            </a:r>
          </a:p>
          <a:p>
            <a:pPr lvl="1"/>
            <a:r>
              <a:rPr lang="fr-CA" altLang="en-US" sz="2000" smtClean="0"/>
              <a:t>Presque tous on des processeurs spécialisé pour graphiques, E/S</a:t>
            </a:r>
          </a:p>
          <a:p>
            <a:pPr lvl="2"/>
            <a:r>
              <a:rPr lang="fr-CA" altLang="en-US" sz="1800" smtClean="0"/>
              <a:t>Ceci n’est pas considéré comme multi-processeur</a:t>
            </a:r>
          </a:p>
          <a:p>
            <a:r>
              <a:rPr lang="fr-CA" altLang="en-US" sz="2000" smtClean="0"/>
              <a:t>Systèmes multiprocesseurs</a:t>
            </a:r>
          </a:p>
          <a:p>
            <a:pPr lvl="1"/>
            <a:r>
              <a:rPr lang="fr-CA" altLang="en-US" sz="2000" smtClean="0"/>
              <a:t>Débit de traitement accru</a:t>
            </a:r>
          </a:p>
          <a:p>
            <a:pPr lvl="1"/>
            <a:r>
              <a:rPr lang="fr-CA" altLang="en-US" sz="2000" smtClean="0"/>
              <a:t>Économies d’échelle</a:t>
            </a:r>
          </a:p>
          <a:p>
            <a:pPr lvl="1"/>
            <a:r>
              <a:rPr lang="fr-CA" altLang="en-US" sz="2000" smtClean="0"/>
              <a:t>Fiabilité accru</a:t>
            </a:r>
          </a:p>
          <a:p>
            <a:pPr lvl="1"/>
            <a:r>
              <a:rPr lang="fr-CA" altLang="en-US" sz="2000" smtClean="0"/>
              <a:t>Multitraitement asymétrique</a:t>
            </a:r>
          </a:p>
          <a:p>
            <a:pPr lvl="2"/>
            <a:r>
              <a:rPr lang="fr-CA" altLang="en-US" sz="1800" smtClean="0"/>
              <a:t>Chaque processor est donné une tâche spécifique</a:t>
            </a:r>
          </a:p>
          <a:p>
            <a:pPr lvl="1"/>
            <a:r>
              <a:rPr lang="fr-CA" altLang="en-US" sz="2000" smtClean="0"/>
              <a:t>Multitraitement symétrique (le plus commun)</a:t>
            </a:r>
          </a:p>
          <a:p>
            <a:pPr lvl="2"/>
            <a:r>
              <a:rPr lang="fr-CA" altLang="en-US" sz="1800" smtClean="0"/>
              <a:t>Tous processeurs accomplissent toutes tâche du SE</a:t>
            </a:r>
          </a:p>
          <a:p>
            <a:r>
              <a:rPr lang="fr-CA" altLang="en-US" sz="2000" smtClean="0"/>
              <a:t>Grappes, systèmes distribués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AF5A13-5D72-49FE-9470-DF878118AE3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8435" name="Freeform 2"/>
          <p:cNvSpPr>
            <a:spLocks/>
          </p:cNvSpPr>
          <p:nvPr/>
        </p:nvSpPr>
        <p:spPr bwMode="auto">
          <a:xfrm>
            <a:off x="4205288" y="620713"/>
            <a:ext cx="3744912" cy="2106612"/>
          </a:xfrm>
          <a:custGeom>
            <a:avLst/>
            <a:gdLst>
              <a:gd name="T0" fmla="*/ 242887 w 2359"/>
              <a:gd name="T1" fmla="*/ 2106612 h 1327"/>
              <a:gd name="T2" fmla="*/ 584200 w 2359"/>
              <a:gd name="T3" fmla="*/ 742950 h 1327"/>
              <a:gd name="T4" fmla="*/ 3744912 w 2359"/>
              <a:gd name="T5" fmla="*/ 0 h 1327"/>
              <a:gd name="T6" fmla="*/ 0 60000 65536"/>
              <a:gd name="T7" fmla="*/ 0 60000 65536"/>
              <a:gd name="T8" fmla="*/ 0 60000 65536"/>
              <a:gd name="T9" fmla="*/ 0 w 2359"/>
              <a:gd name="T10" fmla="*/ 0 h 1327"/>
              <a:gd name="T11" fmla="*/ 2359 w 2359"/>
              <a:gd name="T12" fmla="*/ 1327 h 13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9" h="1327">
                <a:moveTo>
                  <a:pt x="153" y="1327"/>
                </a:moveTo>
                <a:cubicBezTo>
                  <a:pt x="76" y="1008"/>
                  <a:pt x="0" y="689"/>
                  <a:pt x="368" y="468"/>
                </a:cubicBezTo>
                <a:cubicBezTo>
                  <a:pt x="736" y="247"/>
                  <a:pt x="2027" y="80"/>
                  <a:pt x="2359" y="0"/>
                </a:cubicBezTo>
              </a:path>
            </a:pathLst>
          </a:custGeom>
          <a:noFill/>
          <a:ln w="381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36" name="Freeform 3"/>
          <p:cNvSpPr>
            <a:spLocks/>
          </p:cNvSpPr>
          <p:nvPr/>
        </p:nvSpPr>
        <p:spPr bwMode="auto">
          <a:xfrm rot="10125292">
            <a:off x="5118100" y="903288"/>
            <a:ext cx="3201988" cy="1749425"/>
          </a:xfrm>
          <a:custGeom>
            <a:avLst/>
            <a:gdLst>
              <a:gd name="T0" fmla="*/ 3201988 w 1552"/>
              <a:gd name="T1" fmla="*/ 1749425 h 624"/>
              <a:gd name="T2" fmla="*/ 2597489 w 1552"/>
              <a:gd name="T3" fmla="*/ 656034 h 624"/>
              <a:gd name="T4" fmla="*/ 643699 w 1552"/>
              <a:gd name="T5" fmla="*/ 134571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4598988" y="1516063"/>
            <a:ext cx="1636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Structure</a:t>
            </a:r>
          </a:p>
          <a:p>
            <a:r>
              <a:rPr lang="fr-CA" altLang="en-US" sz="2000">
                <a:solidFill>
                  <a:srgbClr val="010002"/>
                </a:solidFill>
              </a:rPr>
              <a:t>de mémoire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6438900" y="2271713"/>
            <a:ext cx="1196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principale</a:t>
            </a: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7013575" y="1698625"/>
            <a:ext cx="1268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secondaire</a:t>
            </a:r>
          </a:p>
        </p:txBody>
      </p:sp>
      <p:sp>
        <p:nvSpPr>
          <p:cNvPr id="18440" name="Freeform 7"/>
          <p:cNvSpPr>
            <a:spLocks/>
          </p:cNvSpPr>
          <p:nvPr/>
        </p:nvSpPr>
        <p:spPr bwMode="auto">
          <a:xfrm>
            <a:off x="5997575" y="2262188"/>
            <a:ext cx="434975" cy="341312"/>
          </a:xfrm>
          <a:custGeom>
            <a:avLst/>
            <a:gdLst>
              <a:gd name="T0" fmla="*/ 61912 w 274"/>
              <a:gd name="T1" fmla="*/ 0 h 215"/>
              <a:gd name="T2" fmla="*/ 61912 w 274"/>
              <a:gd name="T3" fmla="*/ 263525 h 215"/>
              <a:gd name="T4" fmla="*/ 434975 w 274"/>
              <a:gd name="T5" fmla="*/ 341312 h 215"/>
              <a:gd name="T6" fmla="*/ 0 60000 65536"/>
              <a:gd name="T7" fmla="*/ 0 60000 65536"/>
              <a:gd name="T8" fmla="*/ 0 60000 65536"/>
              <a:gd name="T9" fmla="*/ 0 w 274"/>
              <a:gd name="T10" fmla="*/ 0 h 215"/>
              <a:gd name="T11" fmla="*/ 274 w 274"/>
              <a:gd name="T12" fmla="*/ 215 h 2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4" h="215">
                <a:moveTo>
                  <a:pt x="39" y="0"/>
                </a:moveTo>
                <a:cubicBezTo>
                  <a:pt x="19" y="65"/>
                  <a:pt x="0" y="130"/>
                  <a:pt x="39" y="166"/>
                </a:cubicBezTo>
                <a:cubicBezTo>
                  <a:pt x="78" y="202"/>
                  <a:pt x="230" y="207"/>
                  <a:pt x="274" y="215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41" name="Freeform 8"/>
          <p:cNvSpPr>
            <a:spLocks/>
          </p:cNvSpPr>
          <p:nvPr/>
        </p:nvSpPr>
        <p:spPr bwMode="auto">
          <a:xfrm>
            <a:off x="6877050" y="2022475"/>
            <a:ext cx="220663" cy="271463"/>
          </a:xfrm>
          <a:custGeom>
            <a:avLst/>
            <a:gdLst>
              <a:gd name="T0" fmla="*/ 4763 w 139"/>
              <a:gd name="T1" fmla="*/ 271463 h 171"/>
              <a:gd name="T2" fmla="*/ 34925 w 139"/>
              <a:gd name="T3" fmla="*/ 38100 h 171"/>
              <a:gd name="T4" fmla="*/ 220663 w 139"/>
              <a:gd name="T5" fmla="*/ 38100 h 171"/>
              <a:gd name="T6" fmla="*/ 0 60000 65536"/>
              <a:gd name="T7" fmla="*/ 0 60000 65536"/>
              <a:gd name="T8" fmla="*/ 0 60000 65536"/>
              <a:gd name="T9" fmla="*/ 0 w 139"/>
              <a:gd name="T10" fmla="*/ 0 h 171"/>
              <a:gd name="T11" fmla="*/ 139 w 139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" h="171">
                <a:moveTo>
                  <a:pt x="3" y="171"/>
                </a:moveTo>
                <a:cubicBezTo>
                  <a:pt x="1" y="109"/>
                  <a:pt x="0" y="48"/>
                  <a:pt x="22" y="24"/>
                </a:cubicBezTo>
                <a:cubicBezTo>
                  <a:pt x="44" y="0"/>
                  <a:pt x="120" y="24"/>
                  <a:pt x="139" y="24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42" name="Freeform 9"/>
          <p:cNvSpPr>
            <a:spLocks/>
          </p:cNvSpPr>
          <p:nvPr/>
        </p:nvSpPr>
        <p:spPr bwMode="auto">
          <a:xfrm>
            <a:off x="3254375" y="3689350"/>
            <a:ext cx="1581150" cy="2727325"/>
          </a:xfrm>
          <a:custGeom>
            <a:avLst/>
            <a:gdLst>
              <a:gd name="T0" fmla="*/ 1581150 w 996"/>
              <a:gd name="T1" fmla="*/ 0 h 1718"/>
              <a:gd name="T2" fmla="*/ 1301750 w 996"/>
              <a:gd name="T3" fmla="*/ 1100138 h 1718"/>
              <a:gd name="T4" fmla="*/ 0 w 996"/>
              <a:gd name="T5" fmla="*/ 2727325 h 1718"/>
              <a:gd name="T6" fmla="*/ 0 60000 65536"/>
              <a:gd name="T7" fmla="*/ 0 60000 65536"/>
              <a:gd name="T8" fmla="*/ 0 60000 65536"/>
              <a:gd name="T9" fmla="*/ 0 w 996"/>
              <a:gd name="T10" fmla="*/ 0 h 1718"/>
              <a:gd name="T11" fmla="*/ 996 w 996"/>
              <a:gd name="T12" fmla="*/ 1718 h 17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6" h="1718">
                <a:moveTo>
                  <a:pt x="996" y="0"/>
                </a:moveTo>
                <a:cubicBezTo>
                  <a:pt x="991" y="203"/>
                  <a:pt x="986" y="407"/>
                  <a:pt x="820" y="693"/>
                </a:cubicBezTo>
                <a:cubicBezTo>
                  <a:pt x="654" y="979"/>
                  <a:pt x="137" y="1547"/>
                  <a:pt x="0" y="1718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43" name="Freeform 10"/>
          <p:cNvSpPr>
            <a:spLocks/>
          </p:cNvSpPr>
          <p:nvPr/>
        </p:nvSpPr>
        <p:spPr bwMode="auto">
          <a:xfrm>
            <a:off x="2170113" y="481013"/>
            <a:ext cx="2463800" cy="990600"/>
          </a:xfrm>
          <a:custGeom>
            <a:avLst/>
            <a:gdLst>
              <a:gd name="T0" fmla="*/ 2463800 w 1552"/>
              <a:gd name="T1" fmla="*/ 990600 h 624"/>
              <a:gd name="T2" fmla="*/ 1998663 w 1552"/>
              <a:gd name="T3" fmla="*/ 371475 h 624"/>
              <a:gd name="T4" fmla="*/ 495300 w 1552"/>
              <a:gd name="T5" fmla="*/ 76200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44" name="Text Box 11"/>
          <p:cNvSpPr txBox="1">
            <a:spLocks noChangeArrowheads="1"/>
          </p:cNvSpPr>
          <p:nvPr/>
        </p:nvSpPr>
        <p:spPr bwMode="auto">
          <a:xfrm>
            <a:off x="3763963" y="992188"/>
            <a:ext cx="1112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Matériel</a:t>
            </a:r>
          </a:p>
        </p:txBody>
      </p:sp>
      <p:sp>
        <p:nvSpPr>
          <p:cNvPr id="18445" name="Text Box 12"/>
          <p:cNvSpPr txBox="1">
            <a:spLocks noChangeArrowheads="1"/>
          </p:cNvSpPr>
          <p:nvPr/>
        </p:nvSpPr>
        <p:spPr bwMode="auto">
          <a:xfrm>
            <a:off x="4241800" y="4937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UCT</a:t>
            </a:r>
          </a:p>
        </p:txBody>
      </p:sp>
      <p:sp>
        <p:nvSpPr>
          <p:cNvPr id="18446" name="Text Box 13"/>
          <p:cNvSpPr txBox="1">
            <a:spLocks noChangeArrowheads="1"/>
          </p:cNvSpPr>
          <p:nvPr/>
        </p:nvSpPr>
        <p:spPr bwMode="auto">
          <a:xfrm>
            <a:off x="2784475" y="663575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Bus</a:t>
            </a:r>
          </a:p>
        </p:txBody>
      </p:sp>
      <p:sp>
        <p:nvSpPr>
          <p:cNvPr id="18447" name="Text Box 14"/>
          <p:cNvSpPr txBox="1">
            <a:spLocks noChangeArrowheads="1"/>
          </p:cNvSpPr>
          <p:nvPr/>
        </p:nvSpPr>
        <p:spPr bwMode="auto">
          <a:xfrm>
            <a:off x="2535238" y="-95250"/>
            <a:ext cx="1381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Contrôleurs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d’appareil</a:t>
            </a:r>
          </a:p>
        </p:txBody>
      </p:sp>
      <p:sp>
        <p:nvSpPr>
          <p:cNvPr id="18448" name="Text Box 15"/>
          <p:cNvSpPr txBox="1">
            <a:spLocks noChangeArrowheads="1"/>
          </p:cNvSpPr>
          <p:nvPr/>
        </p:nvSpPr>
        <p:spPr bwMode="auto">
          <a:xfrm>
            <a:off x="736600" y="384175"/>
            <a:ext cx="1112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</p:txBody>
      </p:sp>
      <p:sp>
        <p:nvSpPr>
          <p:cNvPr id="18449" name="Freeform 16"/>
          <p:cNvSpPr>
            <a:spLocks/>
          </p:cNvSpPr>
          <p:nvPr/>
        </p:nvSpPr>
        <p:spPr bwMode="auto">
          <a:xfrm>
            <a:off x="4370388" y="836613"/>
            <a:ext cx="198437" cy="127000"/>
          </a:xfrm>
          <a:custGeom>
            <a:avLst/>
            <a:gdLst>
              <a:gd name="T0" fmla="*/ 0 w 125"/>
              <a:gd name="T1" fmla="*/ 109538 h 80"/>
              <a:gd name="T2" fmla="*/ 169862 w 125"/>
              <a:gd name="T3" fmla="*/ 109538 h 80"/>
              <a:gd name="T4" fmla="*/ 169862 w 125"/>
              <a:gd name="T5" fmla="*/ 0 h 80"/>
              <a:gd name="T6" fmla="*/ 0 60000 65536"/>
              <a:gd name="T7" fmla="*/ 0 60000 65536"/>
              <a:gd name="T8" fmla="*/ 0 60000 65536"/>
              <a:gd name="T9" fmla="*/ 0 w 125"/>
              <a:gd name="T10" fmla="*/ 0 h 80"/>
              <a:gd name="T11" fmla="*/ 125 w 125"/>
              <a:gd name="T12" fmla="*/ 80 h 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" h="80">
                <a:moveTo>
                  <a:pt x="0" y="69"/>
                </a:moveTo>
                <a:cubicBezTo>
                  <a:pt x="44" y="74"/>
                  <a:pt x="89" y="80"/>
                  <a:pt x="107" y="69"/>
                </a:cubicBezTo>
                <a:cubicBezTo>
                  <a:pt x="125" y="58"/>
                  <a:pt x="107" y="11"/>
                  <a:pt x="107" y="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50" name="Freeform 17"/>
          <p:cNvSpPr>
            <a:spLocks/>
          </p:cNvSpPr>
          <p:nvPr/>
        </p:nvSpPr>
        <p:spPr bwMode="auto">
          <a:xfrm>
            <a:off x="3657600" y="246063"/>
            <a:ext cx="596900" cy="534987"/>
          </a:xfrm>
          <a:custGeom>
            <a:avLst/>
            <a:gdLst>
              <a:gd name="T0" fmla="*/ 201612 w 376"/>
              <a:gd name="T1" fmla="*/ 512762 h 337"/>
              <a:gd name="T2" fmla="*/ 309562 w 376"/>
              <a:gd name="T3" fmla="*/ 498475 h 337"/>
              <a:gd name="T4" fmla="*/ 511175 w 376"/>
              <a:gd name="T5" fmla="*/ 296862 h 337"/>
              <a:gd name="T6" fmla="*/ 511175 w 376"/>
              <a:gd name="T7" fmla="*/ 33337 h 337"/>
              <a:gd name="T8" fmla="*/ 0 w 376"/>
              <a:gd name="T9" fmla="*/ 95250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6"/>
              <a:gd name="T16" fmla="*/ 0 h 337"/>
              <a:gd name="T17" fmla="*/ 376 w 376"/>
              <a:gd name="T18" fmla="*/ 337 h 3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6" h="337">
                <a:moveTo>
                  <a:pt x="127" y="323"/>
                </a:moveTo>
                <a:cubicBezTo>
                  <a:pt x="145" y="330"/>
                  <a:pt x="163" y="337"/>
                  <a:pt x="195" y="314"/>
                </a:cubicBezTo>
                <a:cubicBezTo>
                  <a:pt x="227" y="291"/>
                  <a:pt x="301" y="236"/>
                  <a:pt x="322" y="187"/>
                </a:cubicBezTo>
                <a:cubicBezTo>
                  <a:pt x="343" y="138"/>
                  <a:pt x="376" y="42"/>
                  <a:pt x="322" y="21"/>
                </a:cubicBezTo>
                <a:cubicBezTo>
                  <a:pt x="268" y="0"/>
                  <a:pt x="134" y="30"/>
                  <a:pt x="0" y="6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51" name="Freeform 18"/>
          <p:cNvSpPr>
            <a:spLocks/>
          </p:cNvSpPr>
          <p:nvPr/>
        </p:nvSpPr>
        <p:spPr bwMode="auto">
          <a:xfrm>
            <a:off x="3394075" y="758825"/>
            <a:ext cx="371475" cy="196850"/>
          </a:xfrm>
          <a:custGeom>
            <a:avLst/>
            <a:gdLst>
              <a:gd name="T0" fmla="*/ 371475 w 234"/>
              <a:gd name="T1" fmla="*/ 0 h 124"/>
              <a:gd name="T2" fmla="*/ 279400 w 234"/>
              <a:gd name="T3" fmla="*/ 171450 h 124"/>
              <a:gd name="T4" fmla="*/ 0 w 234"/>
              <a:gd name="T5" fmla="*/ 155575 h 124"/>
              <a:gd name="T6" fmla="*/ 0 60000 65536"/>
              <a:gd name="T7" fmla="*/ 0 60000 65536"/>
              <a:gd name="T8" fmla="*/ 0 60000 65536"/>
              <a:gd name="T9" fmla="*/ 0 w 234"/>
              <a:gd name="T10" fmla="*/ 0 h 124"/>
              <a:gd name="T11" fmla="*/ 234 w 234"/>
              <a:gd name="T12" fmla="*/ 124 h 1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" h="124">
                <a:moveTo>
                  <a:pt x="234" y="0"/>
                </a:moveTo>
                <a:cubicBezTo>
                  <a:pt x="224" y="46"/>
                  <a:pt x="215" y="92"/>
                  <a:pt x="176" y="108"/>
                </a:cubicBezTo>
                <a:cubicBezTo>
                  <a:pt x="137" y="124"/>
                  <a:pt x="29" y="100"/>
                  <a:pt x="0" y="9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52" name="Freeform 19"/>
          <p:cNvSpPr>
            <a:spLocks/>
          </p:cNvSpPr>
          <p:nvPr/>
        </p:nvSpPr>
        <p:spPr bwMode="auto">
          <a:xfrm>
            <a:off x="1689100" y="527050"/>
            <a:ext cx="760413" cy="252413"/>
          </a:xfrm>
          <a:custGeom>
            <a:avLst/>
            <a:gdLst>
              <a:gd name="T0" fmla="*/ 760413 w 479"/>
              <a:gd name="T1" fmla="*/ 0 h 159"/>
              <a:gd name="T2" fmla="*/ 620713 w 479"/>
              <a:gd name="T3" fmla="*/ 231775 h 159"/>
              <a:gd name="T4" fmla="*/ 0 w 479"/>
              <a:gd name="T5" fmla="*/ 123825 h 159"/>
              <a:gd name="T6" fmla="*/ 0 60000 65536"/>
              <a:gd name="T7" fmla="*/ 0 60000 65536"/>
              <a:gd name="T8" fmla="*/ 0 60000 65536"/>
              <a:gd name="T9" fmla="*/ 0 w 479"/>
              <a:gd name="T10" fmla="*/ 0 h 159"/>
              <a:gd name="T11" fmla="*/ 479 w 479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9" h="159">
                <a:moveTo>
                  <a:pt x="479" y="0"/>
                </a:moveTo>
                <a:cubicBezTo>
                  <a:pt x="475" y="66"/>
                  <a:pt x="471" y="133"/>
                  <a:pt x="391" y="146"/>
                </a:cubicBezTo>
                <a:cubicBezTo>
                  <a:pt x="311" y="159"/>
                  <a:pt x="65" y="89"/>
                  <a:pt x="0" y="7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53" name="Freeform 23"/>
          <p:cNvSpPr>
            <a:spLocks/>
          </p:cNvSpPr>
          <p:nvPr/>
        </p:nvSpPr>
        <p:spPr bwMode="auto">
          <a:xfrm>
            <a:off x="6002338" y="946150"/>
            <a:ext cx="3001962" cy="688975"/>
          </a:xfrm>
          <a:custGeom>
            <a:avLst/>
            <a:gdLst>
              <a:gd name="T0" fmla="*/ 258762 w 1891"/>
              <a:gd name="T1" fmla="*/ 0 h 434"/>
              <a:gd name="T2" fmla="*/ 382587 w 1891"/>
              <a:gd name="T3" fmla="*/ 541338 h 434"/>
              <a:gd name="T4" fmla="*/ 2552700 w 1891"/>
              <a:gd name="T5" fmla="*/ 650875 h 434"/>
              <a:gd name="T6" fmla="*/ 3001962 w 1891"/>
              <a:gd name="T7" fmla="*/ 309563 h 434"/>
              <a:gd name="T8" fmla="*/ 0 60000 65536"/>
              <a:gd name="T9" fmla="*/ 0 60000 65536"/>
              <a:gd name="T10" fmla="*/ 0 60000 65536"/>
              <a:gd name="T11" fmla="*/ 0 60000 65536"/>
              <a:gd name="T12" fmla="*/ 0 w 1891"/>
              <a:gd name="T13" fmla="*/ 0 h 434"/>
              <a:gd name="T14" fmla="*/ 1891 w 1891"/>
              <a:gd name="T15" fmla="*/ 434 h 4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91" h="434">
                <a:moveTo>
                  <a:pt x="163" y="0"/>
                </a:moveTo>
                <a:cubicBezTo>
                  <a:pt x="81" y="136"/>
                  <a:pt x="0" y="273"/>
                  <a:pt x="241" y="341"/>
                </a:cubicBezTo>
                <a:cubicBezTo>
                  <a:pt x="482" y="409"/>
                  <a:pt x="1333" y="434"/>
                  <a:pt x="1608" y="410"/>
                </a:cubicBezTo>
                <a:cubicBezTo>
                  <a:pt x="1883" y="386"/>
                  <a:pt x="1844" y="231"/>
                  <a:pt x="1891" y="195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54" name="Text Box 24"/>
          <p:cNvSpPr txBox="1">
            <a:spLocks noChangeArrowheads="1"/>
          </p:cNvSpPr>
          <p:nvPr/>
        </p:nvSpPr>
        <p:spPr bwMode="auto">
          <a:xfrm>
            <a:off x="6734175" y="847725"/>
            <a:ext cx="760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E/S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direct</a:t>
            </a:r>
            <a:endParaRPr lang="en-US" altLang="en-US" sz="2000" b="0">
              <a:solidFill>
                <a:srgbClr val="010002"/>
              </a:solidFill>
            </a:endParaRPr>
          </a:p>
        </p:txBody>
      </p:sp>
      <p:sp>
        <p:nvSpPr>
          <p:cNvPr id="18455" name="Text Box 25"/>
          <p:cNvSpPr txBox="1">
            <a:spLocks noChangeArrowheads="1"/>
          </p:cNvSpPr>
          <p:nvPr/>
        </p:nvSpPr>
        <p:spPr bwMode="auto">
          <a:xfrm>
            <a:off x="7764463" y="630238"/>
            <a:ext cx="1379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Par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interruption</a:t>
            </a:r>
            <a:endParaRPr lang="en-US" altLang="en-US" sz="2000" b="0">
              <a:solidFill>
                <a:srgbClr val="010002"/>
              </a:solidFill>
            </a:endParaRPr>
          </a:p>
        </p:txBody>
      </p:sp>
      <p:sp>
        <p:nvSpPr>
          <p:cNvPr id="18456" name="Text Box 26"/>
          <p:cNvSpPr txBox="1">
            <a:spLocks noChangeArrowheads="1"/>
          </p:cNvSpPr>
          <p:nvPr/>
        </p:nvSpPr>
        <p:spPr bwMode="auto">
          <a:xfrm>
            <a:off x="8343900" y="1574800"/>
            <a:ext cx="841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DMA </a:t>
            </a:r>
          </a:p>
        </p:txBody>
      </p:sp>
      <p:sp>
        <p:nvSpPr>
          <p:cNvPr id="18457" name="Line 27"/>
          <p:cNvSpPr>
            <a:spLocks noChangeShapeType="1"/>
          </p:cNvSpPr>
          <p:nvPr/>
        </p:nvSpPr>
        <p:spPr bwMode="auto">
          <a:xfrm flipH="1" flipV="1">
            <a:off x="7359650" y="1209675"/>
            <a:ext cx="234950" cy="371475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58" name="Line 28"/>
          <p:cNvSpPr>
            <a:spLocks noChangeShapeType="1"/>
          </p:cNvSpPr>
          <p:nvPr/>
        </p:nvSpPr>
        <p:spPr bwMode="auto">
          <a:xfrm flipV="1">
            <a:off x="8167688" y="1285875"/>
            <a:ext cx="139700" cy="357188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59" name="Line 29"/>
          <p:cNvSpPr>
            <a:spLocks noChangeShapeType="1"/>
          </p:cNvSpPr>
          <p:nvPr/>
        </p:nvSpPr>
        <p:spPr bwMode="auto">
          <a:xfrm>
            <a:off x="8786813" y="1519238"/>
            <a:ext cx="63500" cy="185737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60" name="Text Box 30"/>
          <p:cNvSpPr txBox="1">
            <a:spLocks noChangeArrowheads="1"/>
          </p:cNvSpPr>
          <p:nvPr/>
        </p:nvSpPr>
        <p:spPr bwMode="auto">
          <a:xfrm>
            <a:off x="5364163" y="908050"/>
            <a:ext cx="1636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rgbClr val="010002"/>
                </a:solidFill>
              </a:rPr>
              <a:t>Structure</a:t>
            </a:r>
          </a:p>
          <a:p>
            <a:r>
              <a:rPr lang="fr-CA" altLang="en-US" sz="2000">
                <a:solidFill>
                  <a:srgbClr val="010002"/>
                </a:solidFill>
              </a:rPr>
              <a:t>d’E/S</a:t>
            </a:r>
            <a:endParaRPr lang="en-US" altLang="en-US" sz="2000">
              <a:solidFill>
                <a:srgbClr val="010002"/>
              </a:solidFill>
            </a:endParaRPr>
          </a:p>
        </p:txBody>
      </p:sp>
      <p:sp>
        <p:nvSpPr>
          <p:cNvPr id="18461" name="Text Box 31"/>
          <p:cNvSpPr txBox="1">
            <a:spLocks noChangeArrowheads="1"/>
          </p:cNvSpPr>
          <p:nvPr/>
        </p:nvSpPr>
        <p:spPr bwMode="auto">
          <a:xfrm>
            <a:off x="2954338" y="1516063"/>
            <a:ext cx="1636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Architecture</a:t>
            </a:r>
          </a:p>
        </p:txBody>
      </p:sp>
      <p:sp>
        <p:nvSpPr>
          <p:cNvPr id="18462" name="Text Box 32"/>
          <p:cNvSpPr txBox="1">
            <a:spLocks noChangeArrowheads="1"/>
          </p:cNvSpPr>
          <p:nvPr/>
        </p:nvSpPr>
        <p:spPr bwMode="auto">
          <a:xfrm>
            <a:off x="1679575" y="1066800"/>
            <a:ext cx="1268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Un seul *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processeur</a:t>
            </a:r>
          </a:p>
        </p:txBody>
      </p:sp>
      <p:sp>
        <p:nvSpPr>
          <p:cNvPr id="18463" name="Text Box 33"/>
          <p:cNvSpPr txBox="1">
            <a:spLocks noChangeArrowheads="1"/>
          </p:cNvSpPr>
          <p:nvPr/>
        </p:nvSpPr>
        <p:spPr bwMode="auto">
          <a:xfrm>
            <a:off x="328613" y="1357313"/>
            <a:ext cx="1268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Multi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processeur</a:t>
            </a:r>
          </a:p>
        </p:txBody>
      </p:sp>
      <p:sp>
        <p:nvSpPr>
          <p:cNvPr id="18464" name="Text Box 34"/>
          <p:cNvSpPr txBox="1">
            <a:spLocks noChangeArrowheads="1"/>
          </p:cNvSpPr>
          <p:nvPr/>
        </p:nvSpPr>
        <p:spPr bwMode="auto">
          <a:xfrm>
            <a:off x="285750" y="2195513"/>
            <a:ext cx="1225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Grappes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Distribués</a:t>
            </a:r>
          </a:p>
        </p:txBody>
      </p:sp>
      <p:sp>
        <p:nvSpPr>
          <p:cNvPr id="18465" name="Freeform 35"/>
          <p:cNvSpPr>
            <a:spLocks/>
          </p:cNvSpPr>
          <p:nvPr/>
        </p:nvSpPr>
        <p:spPr bwMode="auto">
          <a:xfrm>
            <a:off x="1462088" y="1862138"/>
            <a:ext cx="2878137" cy="711200"/>
          </a:xfrm>
          <a:custGeom>
            <a:avLst/>
            <a:gdLst>
              <a:gd name="T0" fmla="*/ 2878137 w 1813"/>
              <a:gd name="T1" fmla="*/ 12700 h 448"/>
              <a:gd name="T2" fmla="*/ 1235075 w 1813"/>
              <a:gd name="T3" fmla="*/ 28575 h 448"/>
              <a:gd name="T4" fmla="*/ 149225 w 1813"/>
              <a:gd name="T5" fmla="*/ 184150 h 448"/>
              <a:gd name="T6" fmla="*/ 334962 w 1813"/>
              <a:gd name="T7" fmla="*/ 711200 h 448"/>
              <a:gd name="T8" fmla="*/ 0 60000 65536"/>
              <a:gd name="T9" fmla="*/ 0 60000 65536"/>
              <a:gd name="T10" fmla="*/ 0 60000 65536"/>
              <a:gd name="T11" fmla="*/ 0 60000 65536"/>
              <a:gd name="T12" fmla="*/ 0 w 1813"/>
              <a:gd name="T13" fmla="*/ 0 h 448"/>
              <a:gd name="T14" fmla="*/ 1813 w 1813"/>
              <a:gd name="T15" fmla="*/ 448 h 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3" h="448">
                <a:moveTo>
                  <a:pt x="1813" y="8"/>
                </a:moveTo>
                <a:cubicBezTo>
                  <a:pt x="1438" y="4"/>
                  <a:pt x="1064" y="0"/>
                  <a:pt x="778" y="18"/>
                </a:cubicBezTo>
                <a:cubicBezTo>
                  <a:pt x="492" y="36"/>
                  <a:pt x="188" y="44"/>
                  <a:pt x="94" y="116"/>
                </a:cubicBezTo>
                <a:cubicBezTo>
                  <a:pt x="0" y="188"/>
                  <a:pt x="192" y="393"/>
                  <a:pt x="211" y="448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66" name="Freeform 36"/>
          <p:cNvSpPr>
            <a:spLocks/>
          </p:cNvSpPr>
          <p:nvPr/>
        </p:nvSpPr>
        <p:spPr bwMode="auto">
          <a:xfrm>
            <a:off x="2112963" y="1658938"/>
            <a:ext cx="103187" cy="231775"/>
          </a:xfrm>
          <a:custGeom>
            <a:avLst/>
            <a:gdLst>
              <a:gd name="T0" fmla="*/ 103187 w 65"/>
              <a:gd name="T1" fmla="*/ 231775 h 146"/>
              <a:gd name="T2" fmla="*/ 9525 w 65"/>
              <a:gd name="T3" fmla="*/ 138112 h 146"/>
              <a:gd name="T4" fmla="*/ 41275 w 65"/>
              <a:gd name="T5" fmla="*/ 0 h 146"/>
              <a:gd name="T6" fmla="*/ 0 60000 65536"/>
              <a:gd name="T7" fmla="*/ 0 60000 65536"/>
              <a:gd name="T8" fmla="*/ 0 60000 65536"/>
              <a:gd name="T9" fmla="*/ 0 w 65"/>
              <a:gd name="T10" fmla="*/ 0 h 146"/>
              <a:gd name="T11" fmla="*/ 65 w 65"/>
              <a:gd name="T12" fmla="*/ 146 h 1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" h="146">
                <a:moveTo>
                  <a:pt x="65" y="146"/>
                </a:moveTo>
                <a:cubicBezTo>
                  <a:pt x="38" y="128"/>
                  <a:pt x="12" y="111"/>
                  <a:pt x="6" y="87"/>
                </a:cubicBezTo>
                <a:cubicBezTo>
                  <a:pt x="0" y="63"/>
                  <a:pt x="23" y="14"/>
                  <a:pt x="26" y="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67" name="Freeform 37"/>
          <p:cNvSpPr>
            <a:spLocks/>
          </p:cNvSpPr>
          <p:nvPr/>
        </p:nvSpPr>
        <p:spPr bwMode="auto">
          <a:xfrm>
            <a:off x="1069975" y="1697038"/>
            <a:ext cx="603250" cy="317500"/>
          </a:xfrm>
          <a:custGeom>
            <a:avLst/>
            <a:gdLst>
              <a:gd name="T0" fmla="*/ 603250 w 380"/>
              <a:gd name="T1" fmla="*/ 317500 h 200"/>
              <a:gd name="T2" fmla="*/ 417513 w 380"/>
              <a:gd name="T3" fmla="*/ 38100 h 200"/>
              <a:gd name="T4" fmla="*/ 0 w 380"/>
              <a:gd name="T5" fmla="*/ 85725 h 200"/>
              <a:gd name="T6" fmla="*/ 0 60000 65536"/>
              <a:gd name="T7" fmla="*/ 0 60000 65536"/>
              <a:gd name="T8" fmla="*/ 0 60000 65536"/>
              <a:gd name="T9" fmla="*/ 0 w 380"/>
              <a:gd name="T10" fmla="*/ 0 h 200"/>
              <a:gd name="T11" fmla="*/ 380 w 380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0" h="200">
                <a:moveTo>
                  <a:pt x="380" y="200"/>
                </a:moveTo>
                <a:cubicBezTo>
                  <a:pt x="353" y="124"/>
                  <a:pt x="326" y="48"/>
                  <a:pt x="263" y="24"/>
                </a:cubicBezTo>
                <a:cubicBezTo>
                  <a:pt x="200" y="0"/>
                  <a:pt x="100" y="27"/>
                  <a:pt x="0" y="54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68" name="Freeform 38"/>
          <p:cNvSpPr>
            <a:spLocks/>
          </p:cNvSpPr>
          <p:nvPr/>
        </p:nvSpPr>
        <p:spPr bwMode="auto">
          <a:xfrm>
            <a:off x="1208088" y="2262188"/>
            <a:ext cx="388937" cy="279400"/>
          </a:xfrm>
          <a:custGeom>
            <a:avLst/>
            <a:gdLst>
              <a:gd name="T0" fmla="*/ 388937 w 245"/>
              <a:gd name="T1" fmla="*/ 0 h 176"/>
              <a:gd name="T2" fmla="*/ 187325 w 245"/>
              <a:gd name="T3" fmla="*/ 47625 h 176"/>
              <a:gd name="T4" fmla="*/ 0 w 245"/>
              <a:gd name="T5" fmla="*/ 279400 h 176"/>
              <a:gd name="T6" fmla="*/ 0 60000 65536"/>
              <a:gd name="T7" fmla="*/ 0 60000 65536"/>
              <a:gd name="T8" fmla="*/ 0 60000 65536"/>
              <a:gd name="T9" fmla="*/ 0 w 245"/>
              <a:gd name="T10" fmla="*/ 0 h 176"/>
              <a:gd name="T11" fmla="*/ 245 w 245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5" h="176">
                <a:moveTo>
                  <a:pt x="245" y="0"/>
                </a:moveTo>
                <a:cubicBezTo>
                  <a:pt x="202" y="0"/>
                  <a:pt x="159" y="1"/>
                  <a:pt x="118" y="30"/>
                </a:cubicBezTo>
                <a:cubicBezTo>
                  <a:pt x="77" y="59"/>
                  <a:pt x="20" y="152"/>
                  <a:pt x="0" y="176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69" name="Oval 39"/>
          <p:cNvSpPr>
            <a:spLocks noChangeArrowheads="1"/>
          </p:cNvSpPr>
          <p:nvPr/>
        </p:nvSpPr>
        <p:spPr bwMode="auto">
          <a:xfrm>
            <a:off x="3238500" y="2759075"/>
            <a:ext cx="2541588" cy="9445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CA" altLang="en-US" sz="2800">
                <a:solidFill>
                  <a:srgbClr val="FF0066"/>
                </a:solidFill>
              </a:rPr>
              <a:t>Système </a:t>
            </a:r>
          </a:p>
          <a:p>
            <a:pPr algn="ctr"/>
            <a:r>
              <a:rPr lang="fr-CA" altLang="en-US" sz="2800">
                <a:solidFill>
                  <a:srgbClr val="FF0066"/>
                </a:solidFill>
              </a:rPr>
              <a:t>informatique</a:t>
            </a:r>
          </a:p>
        </p:txBody>
      </p:sp>
      <p:sp>
        <p:nvSpPr>
          <p:cNvPr id="18470" name="Text Box 40"/>
          <p:cNvSpPr txBox="1">
            <a:spLocks noChangeArrowheads="1"/>
          </p:cNvSpPr>
          <p:nvPr/>
        </p:nvSpPr>
        <p:spPr bwMode="auto">
          <a:xfrm>
            <a:off x="3332163" y="2246313"/>
            <a:ext cx="1893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rgbClr val="010002"/>
                </a:solidFill>
              </a:rPr>
              <a:t>Organisation</a:t>
            </a:r>
          </a:p>
        </p:txBody>
      </p:sp>
      <p:sp>
        <p:nvSpPr>
          <p:cNvPr id="18471" name="Text Box 41"/>
          <p:cNvSpPr txBox="1">
            <a:spLocks noChangeArrowheads="1"/>
          </p:cNvSpPr>
          <p:nvPr/>
        </p:nvSpPr>
        <p:spPr bwMode="auto">
          <a:xfrm>
            <a:off x="2700338" y="3683000"/>
            <a:ext cx="3138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chemeClr val="hlink"/>
                </a:solidFill>
              </a:rPr>
              <a:t>Système d’exploitation</a:t>
            </a:r>
          </a:p>
        </p:txBody>
      </p:sp>
      <p:sp>
        <p:nvSpPr>
          <p:cNvPr id="18472" name="Freeform 49"/>
          <p:cNvSpPr>
            <a:spLocks/>
          </p:cNvSpPr>
          <p:nvPr/>
        </p:nvSpPr>
        <p:spPr bwMode="auto">
          <a:xfrm>
            <a:off x="4713288" y="3783013"/>
            <a:ext cx="3816350" cy="766762"/>
          </a:xfrm>
          <a:custGeom>
            <a:avLst/>
            <a:gdLst>
              <a:gd name="T0" fmla="*/ 0 w 2404"/>
              <a:gd name="T1" fmla="*/ 615950 h 483"/>
              <a:gd name="T2" fmla="*/ 914400 w 2404"/>
              <a:gd name="T3" fmla="*/ 709612 h 483"/>
              <a:gd name="T4" fmla="*/ 1844675 w 2404"/>
              <a:gd name="T5" fmla="*/ 647700 h 483"/>
              <a:gd name="T6" fmla="*/ 3816350 w 2404"/>
              <a:gd name="T7" fmla="*/ 0 h 483"/>
              <a:gd name="T8" fmla="*/ 0 60000 65536"/>
              <a:gd name="T9" fmla="*/ 0 60000 65536"/>
              <a:gd name="T10" fmla="*/ 0 60000 65536"/>
              <a:gd name="T11" fmla="*/ 0 60000 65536"/>
              <a:gd name="T12" fmla="*/ 0 w 2404"/>
              <a:gd name="T13" fmla="*/ 0 h 483"/>
              <a:gd name="T14" fmla="*/ 2404 w 2404"/>
              <a:gd name="T15" fmla="*/ 483 h 48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4" h="483">
                <a:moveTo>
                  <a:pt x="0" y="388"/>
                </a:moveTo>
                <a:cubicBezTo>
                  <a:pt x="191" y="416"/>
                  <a:pt x="382" y="444"/>
                  <a:pt x="576" y="447"/>
                </a:cubicBezTo>
                <a:cubicBezTo>
                  <a:pt x="770" y="450"/>
                  <a:pt x="857" y="483"/>
                  <a:pt x="1162" y="408"/>
                </a:cubicBezTo>
                <a:cubicBezTo>
                  <a:pt x="1467" y="333"/>
                  <a:pt x="2197" y="68"/>
                  <a:pt x="2404" y="0"/>
                </a:cubicBezTo>
              </a:path>
            </a:pathLst>
          </a:custGeom>
          <a:noFill/>
          <a:ln w="28575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73" name="Text Box 50"/>
          <p:cNvSpPr txBox="1">
            <a:spLocks noChangeArrowheads="1"/>
          </p:cNvSpPr>
          <p:nvPr/>
        </p:nvSpPr>
        <p:spPr bwMode="auto">
          <a:xfrm>
            <a:off x="4797425" y="4081463"/>
            <a:ext cx="1550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chemeClr val="hlink"/>
                </a:solidFill>
              </a:rPr>
              <a:t>Vue de</a:t>
            </a:r>
          </a:p>
          <a:p>
            <a:r>
              <a:rPr lang="fr-CA" altLang="en-US" sz="2000">
                <a:solidFill>
                  <a:schemeClr val="hlink"/>
                </a:solidFill>
              </a:rPr>
              <a:t>l’utilisateur</a:t>
            </a:r>
          </a:p>
        </p:txBody>
      </p:sp>
      <p:sp>
        <p:nvSpPr>
          <p:cNvPr id="18474" name="Text Box 51"/>
          <p:cNvSpPr txBox="1">
            <a:spLocks noChangeArrowheads="1"/>
          </p:cNvSpPr>
          <p:nvPr/>
        </p:nvSpPr>
        <p:spPr bwMode="auto">
          <a:xfrm>
            <a:off x="5929313" y="3433763"/>
            <a:ext cx="7826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C’est 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quoi?</a:t>
            </a:r>
          </a:p>
        </p:txBody>
      </p:sp>
      <p:sp>
        <p:nvSpPr>
          <p:cNvPr id="18475" name="Text Box 52"/>
          <p:cNvSpPr txBox="1">
            <a:spLocks noChangeArrowheads="1"/>
          </p:cNvSpPr>
          <p:nvPr/>
        </p:nvSpPr>
        <p:spPr bwMode="auto">
          <a:xfrm>
            <a:off x="6319838" y="3111500"/>
            <a:ext cx="1042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Services</a:t>
            </a:r>
          </a:p>
        </p:txBody>
      </p:sp>
      <p:sp>
        <p:nvSpPr>
          <p:cNvPr id="18476" name="Text Box 53"/>
          <p:cNvSpPr txBox="1">
            <a:spLocks noChangeArrowheads="1"/>
          </p:cNvSpPr>
          <p:nvPr/>
        </p:nvSpPr>
        <p:spPr bwMode="auto">
          <a:xfrm>
            <a:off x="7716838" y="2847975"/>
            <a:ext cx="142716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Interface 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d’utilisateur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GUI ou CLI</a:t>
            </a:r>
          </a:p>
        </p:txBody>
      </p:sp>
      <p:sp>
        <p:nvSpPr>
          <p:cNvPr id="18477" name="Freeform 54"/>
          <p:cNvSpPr>
            <a:spLocks/>
          </p:cNvSpPr>
          <p:nvPr/>
        </p:nvSpPr>
        <p:spPr bwMode="auto">
          <a:xfrm>
            <a:off x="6542088" y="3798888"/>
            <a:ext cx="352425" cy="536575"/>
          </a:xfrm>
          <a:custGeom>
            <a:avLst/>
            <a:gdLst>
              <a:gd name="T0" fmla="*/ 315913 w 222"/>
              <a:gd name="T1" fmla="*/ 536575 h 338"/>
              <a:gd name="T2" fmla="*/ 300038 w 222"/>
              <a:gd name="T3" fmla="*/ 111125 h 338"/>
              <a:gd name="T4" fmla="*/ 0 w 222"/>
              <a:gd name="T5" fmla="*/ 0 h 338"/>
              <a:gd name="T6" fmla="*/ 0 60000 65536"/>
              <a:gd name="T7" fmla="*/ 0 60000 65536"/>
              <a:gd name="T8" fmla="*/ 0 60000 65536"/>
              <a:gd name="T9" fmla="*/ 0 w 222"/>
              <a:gd name="T10" fmla="*/ 0 h 338"/>
              <a:gd name="T11" fmla="*/ 222 w 222"/>
              <a:gd name="T12" fmla="*/ 338 h 3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" h="338">
                <a:moveTo>
                  <a:pt x="199" y="338"/>
                </a:moveTo>
                <a:cubicBezTo>
                  <a:pt x="210" y="232"/>
                  <a:pt x="222" y="126"/>
                  <a:pt x="189" y="70"/>
                </a:cubicBezTo>
                <a:cubicBezTo>
                  <a:pt x="156" y="14"/>
                  <a:pt x="31" y="12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78" name="Freeform 55"/>
          <p:cNvSpPr>
            <a:spLocks/>
          </p:cNvSpPr>
          <p:nvPr/>
        </p:nvSpPr>
        <p:spPr bwMode="auto">
          <a:xfrm>
            <a:off x="6937375" y="3500438"/>
            <a:ext cx="409575" cy="677862"/>
          </a:xfrm>
          <a:custGeom>
            <a:avLst/>
            <a:gdLst>
              <a:gd name="T0" fmla="*/ 409575 w 258"/>
              <a:gd name="T1" fmla="*/ 677862 h 427"/>
              <a:gd name="T2" fmla="*/ 330200 w 258"/>
              <a:gd name="T3" fmla="*/ 314325 h 427"/>
              <a:gd name="T4" fmla="*/ 0 w 258"/>
              <a:gd name="T5" fmla="*/ 0 h 427"/>
              <a:gd name="T6" fmla="*/ 0 60000 65536"/>
              <a:gd name="T7" fmla="*/ 0 60000 65536"/>
              <a:gd name="T8" fmla="*/ 0 60000 65536"/>
              <a:gd name="T9" fmla="*/ 0 w 258"/>
              <a:gd name="T10" fmla="*/ 0 h 427"/>
              <a:gd name="T11" fmla="*/ 258 w 258"/>
              <a:gd name="T12" fmla="*/ 427 h 4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8" h="427">
                <a:moveTo>
                  <a:pt x="258" y="427"/>
                </a:moveTo>
                <a:cubicBezTo>
                  <a:pt x="254" y="348"/>
                  <a:pt x="251" y="269"/>
                  <a:pt x="208" y="198"/>
                </a:cubicBezTo>
                <a:cubicBezTo>
                  <a:pt x="165" y="127"/>
                  <a:pt x="35" y="33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8479" name="Freeform 56"/>
          <p:cNvSpPr>
            <a:spLocks/>
          </p:cNvSpPr>
          <p:nvPr/>
        </p:nvSpPr>
        <p:spPr bwMode="auto">
          <a:xfrm>
            <a:off x="7673975" y="3798888"/>
            <a:ext cx="130175" cy="268287"/>
          </a:xfrm>
          <a:custGeom>
            <a:avLst/>
            <a:gdLst>
              <a:gd name="T0" fmla="*/ 19050 w 82"/>
              <a:gd name="T1" fmla="*/ 268287 h 169"/>
              <a:gd name="T2" fmla="*/ 19050 w 82"/>
              <a:gd name="T3" fmla="*/ 127000 h 169"/>
              <a:gd name="T4" fmla="*/ 130175 w 82"/>
              <a:gd name="T5" fmla="*/ 0 h 169"/>
              <a:gd name="T6" fmla="*/ 0 60000 65536"/>
              <a:gd name="T7" fmla="*/ 0 60000 65536"/>
              <a:gd name="T8" fmla="*/ 0 60000 65536"/>
              <a:gd name="T9" fmla="*/ 0 w 82"/>
              <a:gd name="T10" fmla="*/ 0 h 169"/>
              <a:gd name="T11" fmla="*/ 82 w 82"/>
              <a:gd name="T12" fmla="*/ 169 h 1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" h="169">
                <a:moveTo>
                  <a:pt x="12" y="169"/>
                </a:moveTo>
                <a:cubicBezTo>
                  <a:pt x="6" y="138"/>
                  <a:pt x="0" y="108"/>
                  <a:pt x="12" y="80"/>
                </a:cubicBezTo>
                <a:cubicBezTo>
                  <a:pt x="24" y="52"/>
                  <a:pt x="70" y="13"/>
                  <a:pt x="82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475D7B-660E-4AA8-BD00-8793075B333C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Vue abstraite des composantes d’un système informatique</a:t>
            </a:r>
            <a:endParaRPr lang="en-US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6" t="523" r="4706" b="653"/>
          <a:stretch>
            <a:fillRect/>
          </a:stretch>
        </p:blipFill>
        <p:spPr bwMode="auto">
          <a:xfrm>
            <a:off x="1724025" y="1530350"/>
            <a:ext cx="5867400" cy="48006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939208-D878-4D36-939D-160C4D5FA1E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185738"/>
            <a:ext cx="8216900" cy="962025"/>
          </a:xfrm>
        </p:spPr>
        <p:txBody>
          <a:bodyPr/>
          <a:lstStyle/>
          <a:p>
            <a:pPr>
              <a:defRPr/>
            </a:pPr>
            <a:r>
              <a:rPr lang="en-US" sz="3600" smtClean="0"/>
              <a:t>Perspectives de l</a:t>
            </a:r>
            <a:r>
              <a:rPr lang="fr-CA" sz="3600" smtClean="0"/>
              <a:t>’utilisateur d’un ordinateur</a:t>
            </a:r>
            <a:endParaRPr lang="en-US" sz="3600" smtClean="0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033463"/>
            <a:ext cx="8139112" cy="5575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z="2000" b="0" smtClean="0"/>
              <a:t>Ceci est mon système, il n’y a que moi qui l’utilise</a:t>
            </a:r>
            <a:r>
              <a:rPr lang="fr-CA" altLang="en-US" sz="200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fr-CA" altLang="en-US" sz="2000" smtClean="0"/>
              <a:t>i.e. PC dont un utilisateur monopolise</a:t>
            </a:r>
          </a:p>
          <a:p>
            <a:pPr lvl="1">
              <a:lnSpc>
                <a:spcPct val="80000"/>
              </a:lnSpc>
            </a:pPr>
            <a:r>
              <a:rPr lang="fr-CA" altLang="en-US" sz="2000" smtClean="0"/>
              <a:t>Le SE maximise le travail (ou le jeu) de l’utilisateur</a:t>
            </a:r>
          </a:p>
          <a:p>
            <a:pPr lvl="1">
              <a:lnSpc>
                <a:spcPct val="80000"/>
              </a:lnSpc>
            </a:pPr>
            <a:r>
              <a:rPr lang="fr-CA" altLang="en-US" sz="2000" smtClean="0"/>
              <a:t>Le SE conçu pour l’utilisation facile, non pas pour l’utilisation de ressource.</a:t>
            </a:r>
          </a:p>
          <a:p>
            <a:pPr lvl="1">
              <a:lnSpc>
                <a:spcPct val="80000"/>
              </a:lnSpc>
            </a:pPr>
            <a:r>
              <a:rPr lang="fr-CA" altLang="en-US" sz="2000" smtClean="0"/>
              <a:t>Systems portatifs – petite demande au niveau matériel</a:t>
            </a:r>
          </a:p>
          <a:p>
            <a:pPr>
              <a:lnSpc>
                <a:spcPct val="80000"/>
              </a:lnSpc>
            </a:pPr>
            <a:r>
              <a:rPr lang="fr-CA" altLang="en-US" sz="2000" b="0" smtClean="0"/>
              <a:t>Ceci est le grand ordinateur sacré, je suis chanceux d’avoir du temps d’UCT</a:t>
            </a:r>
          </a:p>
          <a:p>
            <a:pPr lvl="1">
              <a:lnSpc>
                <a:spcPct val="80000"/>
              </a:lnSpc>
            </a:pPr>
            <a:r>
              <a:rPr lang="fr-CA" altLang="en-US" sz="2000" b="0" smtClean="0"/>
              <a:t>i.e l’ordinateur central ou le mini-ordinateur</a:t>
            </a:r>
          </a:p>
          <a:p>
            <a:pPr lvl="1">
              <a:lnSpc>
                <a:spcPct val="80000"/>
              </a:lnSpc>
            </a:pPr>
            <a:r>
              <a:rPr lang="fr-CA" altLang="en-US" sz="2000" b="0" smtClean="0"/>
              <a:t>L’ES est conçu pour maximiser l’utilisation des ressources (UCT, mémoire, E/S)</a:t>
            </a:r>
          </a:p>
          <a:p>
            <a:pPr>
              <a:lnSpc>
                <a:spcPct val="80000"/>
              </a:lnSpc>
            </a:pPr>
            <a:r>
              <a:rPr lang="fr-CA" altLang="en-US" sz="2000" b="0" smtClean="0"/>
              <a:t>Le partage des ordinateurs</a:t>
            </a:r>
          </a:p>
          <a:p>
            <a:pPr lvl="1">
              <a:lnSpc>
                <a:spcPct val="80000"/>
              </a:lnSpc>
            </a:pPr>
            <a:r>
              <a:rPr lang="fr-CA" altLang="en-US" sz="2000" b="0" smtClean="0"/>
              <a:t>i.e. les stations de travails branchés à un réseau de servers</a:t>
            </a:r>
          </a:p>
          <a:p>
            <a:pPr lvl="1">
              <a:lnSpc>
                <a:spcPct val="80000"/>
              </a:lnSpc>
            </a:pPr>
            <a:r>
              <a:rPr lang="fr-CA" altLang="en-US" sz="2000" b="0" smtClean="0"/>
              <a:t>Ressources dédiées et partagées</a:t>
            </a:r>
          </a:p>
          <a:p>
            <a:pPr lvl="1">
              <a:lnSpc>
                <a:spcPct val="80000"/>
              </a:lnSpc>
            </a:pPr>
            <a:r>
              <a:rPr lang="fr-CA" altLang="en-US" sz="2000" b="0" smtClean="0"/>
              <a:t>ES balance les besoins individuelles avec les besoins d’utilisation des ressources</a:t>
            </a:r>
          </a:p>
          <a:p>
            <a:pPr>
              <a:lnSpc>
                <a:spcPct val="80000"/>
              </a:lnSpc>
            </a:pPr>
            <a:r>
              <a:rPr lang="fr-CA" altLang="en-US" sz="2000" b="0" smtClean="0"/>
              <a:t>Quoi? Il y a un ordinateur à l’intérieur.</a:t>
            </a:r>
          </a:p>
          <a:p>
            <a:pPr lvl="1">
              <a:lnSpc>
                <a:spcPct val="80000"/>
              </a:lnSpc>
            </a:pPr>
            <a:r>
              <a:rPr lang="fr-CA" altLang="en-US" sz="2000" b="0" smtClean="0"/>
              <a:t>Systèmes imbriqués conçu pour rouler avec un minimum d’intervention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5824-8B7B-4F67-9571-F2FD178CBBDB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0075" y="325438"/>
            <a:ext cx="8315325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Que font les systèmes d’exploitations?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123950"/>
            <a:ext cx="7886700" cy="5267325"/>
          </a:xfrm>
        </p:spPr>
        <p:txBody>
          <a:bodyPr/>
          <a:lstStyle/>
          <a:p>
            <a:r>
              <a:rPr lang="fr-CA" altLang="en-US" sz="2400" smtClean="0"/>
              <a:t>Donnez une ou deux phrase qui résume le role du SE.</a:t>
            </a:r>
          </a:p>
          <a:p>
            <a:pPr lvl="1"/>
            <a:r>
              <a:rPr lang="fr-CA" altLang="en-US" sz="2200" smtClean="0"/>
              <a:t>Le SE est le programme le plus impliqué avec le matériel</a:t>
            </a:r>
          </a:p>
          <a:p>
            <a:pPr lvl="2"/>
            <a:r>
              <a:rPr lang="fr-CA" altLang="en-US" sz="2000" smtClean="0"/>
              <a:t>Abstraction du matériel</a:t>
            </a:r>
          </a:p>
          <a:p>
            <a:pPr lvl="1"/>
            <a:r>
              <a:rPr lang="fr-CA" altLang="en-US" sz="2200" smtClean="0"/>
              <a:t>Le SE fait l’allocation des ressources</a:t>
            </a:r>
          </a:p>
          <a:p>
            <a:pPr lvl="2"/>
            <a:r>
              <a:rPr lang="fr-CA" altLang="en-US" sz="2000" smtClean="0"/>
              <a:t>Gère toutes les ressources</a:t>
            </a:r>
          </a:p>
          <a:p>
            <a:pPr lvl="2"/>
            <a:r>
              <a:rPr lang="fr-CA" altLang="en-US" sz="2000" smtClean="0"/>
              <a:t>Compose avec les conflits de demandes pour l’utilisation efficace et juste des ressources</a:t>
            </a:r>
          </a:p>
          <a:p>
            <a:pPr lvl="1"/>
            <a:r>
              <a:rPr lang="fr-CA" altLang="en-US" sz="2200" smtClean="0"/>
              <a:t>Le SE est un programme de contrôle</a:t>
            </a:r>
          </a:p>
          <a:p>
            <a:pPr lvl="2"/>
            <a:r>
              <a:rPr lang="fr-CA" altLang="en-US" sz="2000" smtClean="0"/>
              <a:t>Contrôle l’exécutions des programmes (i.e. processus) pour éviter les erreurs et mauvaise utilisation de l’ordinateur.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5452A-39F2-4281-B327-B2220220ADD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147" name="Oval 2"/>
          <p:cNvSpPr>
            <a:spLocks noChangeArrowheads="1"/>
          </p:cNvSpPr>
          <p:nvPr/>
        </p:nvSpPr>
        <p:spPr bwMode="auto">
          <a:xfrm>
            <a:off x="3238500" y="2773363"/>
            <a:ext cx="2541588" cy="944562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CA" altLang="en-US" sz="2800">
                <a:solidFill>
                  <a:srgbClr val="FF0066"/>
                </a:solidFill>
              </a:rPr>
              <a:t>Système </a:t>
            </a:r>
          </a:p>
          <a:p>
            <a:pPr algn="ctr"/>
            <a:r>
              <a:rPr lang="fr-CA" altLang="en-US" sz="2800">
                <a:solidFill>
                  <a:srgbClr val="FF0066"/>
                </a:solidFill>
              </a:rPr>
              <a:t>informatique</a:t>
            </a:r>
          </a:p>
        </p:txBody>
      </p:sp>
      <p:sp>
        <p:nvSpPr>
          <p:cNvPr id="6148" name="Freeform 3"/>
          <p:cNvSpPr>
            <a:spLocks/>
          </p:cNvSpPr>
          <p:nvPr/>
        </p:nvSpPr>
        <p:spPr bwMode="auto">
          <a:xfrm>
            <a:off x="4205288" y="620713"/>
            <a:ext cx="3744912" cy="2106612"/>
          </a:xfrm>
          <a:custGeom>
            <a:avLst/>
            <a:gdLst>
              <a:gd name="T0" fmla="*/ 242887 w 2359"/>
              <a:gd name="T1" fmla="*/ 2106612 h 1327"/>
              <a:gd name="T2" fmla="*/ 584200 w 2359"/>
              <a:gd name="T3" fmla="*/ 742950 h 1327"/>
              <a:gd name="T4" fmla="*/ 3744912 w 2359"/>
              <a:gd name="T5" fmla="*/ 0 h 1327"/>
              <a:gd name="T6" fmla="*/ 0 60000 65536"/>
              <a:gd name="T7" fmla="*/ 0 60000 65536"/>
              <a:gd name="T8" fmla="*/ 0 60000 65536"/>
              <a:gd name="T9" fmla="*/ 0 w 2359"/>
              <a:gd name="T10" fmla="*/ 0 h 1327"/>
              <a:gd name="T11" fmla="*/ 2359 w 2359"/>
              <a:gd name="T12" fmla="*/ 1327 h 13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9" h="1327">
                <a:moveTo>
                  <a:pt x="153" y="1327"/>
                </a:moveTo>
                <a:cubicBezTo>
                  <a:pt x="76" y="1008"/>
                  <a:pt x="0" y="689"/>
                  <a:pt x="368" y="468"/>
                </a:cubicBezTo>
                <a:cubicBezTo>
                  <a:pt x="736" y="247"/>
                  <a:pt x="2027" y="80"/>
                  <a:pt x="2359" y="0"/>
                </a:cubicBezTo>
              </a:path>
            </a:pathLst>
          </a:custGeom>
          <a:noFill/>
          <a:ln w="381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332163" y="2260600"/>
            <a:ext cx="1893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rgbClr val="010002"/>
                </a:solidFill>
              </a:rPr>
              <a:t>Organisation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333750" y="3790950"/>
            <a:ext cx="3138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chemeClr val="hlink"/>
                </a:solidFill>
              </a:rPr>
              <a:t>Système d’exploitation</a:t>
            </a:r>
          </a:p>
        </p:txBody>
      </p:sp>
      <p:sp>
        <p:nvSpPr>
          <p:cNvPr id="6151" name="Freeform 6"/>
          <p:cNvSpPr>
            <a:spLocks/>
          </p:cNvSpPr>
          <p:nvPr/>
        </p:nvSpPr>
        <p:spPr bwMode="auto">
          <a:xfrm>
            <a:off x="3254375" y="3689350"/>
            <a:ext cx="1581150" cy="2727325"/>
          </a:xfrm>
          <a:custGeom>
            <a:avLst/>
            <a:gdLst>
              <a:gd name="T0" fmla="*/ 1581150 w 996"/>
              <a:gd name="T1" fmla="*/ 0 h 1718"/>
              <a:gd name="T2" fmla="*/ 1301750 w 996"/>
              <a:gd name="T3" fmla="*/ 1100138 h 1718"/>
              <a:gd name="T4" fmla="*/ 0 w 996"/>
              <a:gd name="T5" fmla="*/ 2727325 h 1718"/>
              <a:gd name="T6" fmla="*/ 0 60000 65536"/>
              <a:gd name="T7" fmla="*/ 0 60000 65536"/>
              <a:gd name="T8" fmla="*/ 0 60000 65536"/>
              <a:gd name="T9" fmla="*/ 0 w 996"/>
              <a:gd name="T10" fmla="*/ 0 h 1718"/>
              <a:gd name="T11" fmla="*/ 996 w 996"/>
              <a:gd name="T12" fmla="*/ 1718 h 17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6" h="1718">
                <a:moveTo>
                  <a:pt x="996" y="0"/>
                </a:moveTo>
                <a:cubicBezTo>
                  <a:pt x="991" y="203"/>
                  <a:pt x="986" y="407"/>
                  <a:pt x="820" y="693"/>
                </a:cubicBezTo>
                <a:cubicBezTo>
                  <a:pt x="654" y="979"/>
                  <a:pt x="137" y="1547"/>
                  <a:pt x="0" y="1718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0732D-2E04-4BCE-BF77-A2C44E6E5AB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41325" y="201613"/>
            <a:ext cx="7885113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La définition du système d’exploitation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1184275"/>
            <a:ext cx="7886700" cy="5421313"/>
          </a:xfrm>
        </p:spPr>
        <p:txBody>
          <a:bodyPr/>
          <a:lstStyle/>
          <a:p>
            <a:r>
              <a:rPr lang="fr-CA" altLang="en-US" sz="2400" smtClean="0"/>
              <a:t>Alors, c’est quoi le système d’exploitation?</a:t>
            </a:r>
          </a:p>
          <a:p>
            <a:r>
              <a:rPr lang="fr-CA" altLang="en-US" sz="2400" smtClean="0"/>
              <a:t>Pas de définition universel accepté</a:t>
            </a:r>
          </a:p>
          <a:p>
            <a:r>
              <a:rPr lang="fr-CA" altLang="en-US" sz="2400" smtClean="0"/>
              <a:t>“Tout ce que le fournisseur livre lors de la commande d’un SE” est une première approximation</a:t>
            </a:r>
          </a:p>
          <a:p>
            <a:pPr lvl="1"/>
            <a:r>
              <a:rPr lang="fr-CA" altLang="en-US" sz="2200" smtClean="0"/>
              <a:t>Mais ceci varie beaucoup.</a:t>
            </a:r>
          </a:p>
          <a:p>
            <a:r>
              <a:rPr lang="fr-CA" altLang="en-US" sz="2400" smtClean="0"/>
              <a:t>“Le programme qui roule tout le temps” est celui utilisé dans ce cours</a:t>
            </a:r>
          </a:p>
          <a:p>
            <a:pPr lvl="1"/>
            <a:r>
              <a:rPr lang="fr-CA" altLang="en-US" sz="2200" smtClean="0"/>
              <a:t>Ceci est le </a:t>
            </a:r>
            <a:r>
              <a:rPr lang="fr-CA" altLang="en-US" sz="2200" b="0" smtClean="0"/>
              <a:t>noyau</a:t>
            </a:r>
          </a:p>
          <a:p>
            <a:pPr lvl="1"/>
            <a:r>
              <a:rPr lang="fr-CA" altLang="en-US" sz="2200" smtClean="0"/>
              <a:t>Tout autre programme est un programme système (livré avec le SE) ou un programme d’application.</a:t>
            </a:r>
          </a:p>
          <a:p>
            <a:pPr lvl="1"/>
            <a:r>
              <a:rPr lang="fr-CA" altLang="en-US" sz="2200" i="1" smtClean="0"/>
              <a:t>Que veut dire « rouler tout le temps »? Quand je joue au Tetris, Tetris est exécuté par l’UCT – non?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829919-FC8A-477C-BD66-BF891433F9C4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325438"/>
            <a:ext cx="7885113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Programmes systèmes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295400"/>
            <a:ext cx="7096125" cy="2693988"/>
          </a:xfrm>
        </p:spPr>
        <p:txBody>
          <a:bodyPr/>
          <a:lstStyle/>
          <a:p>
            <a:r>
              <a:rPr lang="fr-CA" altLang="en-US" sz="2400" smtClean="0"/>
              <a:t>Font-ils partie du système d’exploitation</a:t>
            </a:r>
          </a:p>
          <a:p>
            <a:r>
              <a:rPr lang="fr-CA" altLang="en-US" sz="2400" smtClean="0"/>
              <a:t>Tout ce qui n’est pas dans le noyau, mais livré avec le SE</a:t>
            </a:r>
          </a:p>
          <a:p>
            <a:pPr lvl="1"/>
            <a:r>
              <a:rPr lang="fr-CA" altLang="en-US" sz="2200" smtClean="0"/>
              <a:t>Tous dépend du SE et du fournisseur</a:t>
            </a:r>
          </a:p>
          <a:p>
            <a:pPr lvl="1"/>
            <a:r>
              <a:rPr lang="fr-CA" altLang="en-US" sz="2200" smtClean="0"/>
              <a:t>Peut donner plusieurs services systèmes, i.e. les commandes UNIX (CLI) sont des programmes systèmes pour accomplir des tâches systèmes.</a:t>
            </a:r>
          </a:p>
          <a:p>
            <a:pPr lvl="1"/>
            <a:r>
              <a:rPr lang="fr-CA" altLang="en-US" sz="2200" smtClean="0"/>
              <a:t>La grande partie de la perspective du SE par l’utilisateur est définie par les programmes systèmes, pas directement par les appels systèmes au noyau.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3D047-B2AE-4925-9CA8-D7B59E8ACC90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41325" y="263525"/>
            <a:ext cx="7885113" cy="760413"/>
          </a:xfrm>
        </p:spPr>
        <p:txBody>
          <a:bodyPr/>
          <a:lstStyle/>
          <a:p>
            <a:pPr>
              <a:defRPr/>
            </a:pPr>
            <a:r>
              <a:rPr lang="fr-CA" smtClean="0"/>
              <a:t>Programme systèmes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1013" y="1000125"/>
            <a:ext cx="8075612" cy="5403850"/>
          </a:xfrm>
        </p:spPr>
        <p:txBody>
          <a:bodyPr/>
          <a:lstStyle/>
          <a:p>
            <a:r>
              <a:rPr lang="fr-CA" altLang="en-US" sz="2400" smtClean="0"/>
              <a:t>Les programmes systèmes (aussi appelé programmes utilitaires) donnent un environnement pour le développement et l’exécution de programme.  Les services:</a:t>
            </a:r>
          </a:p>
          <a:p>
            <a:pPr lvl="1"/>
            <a:r>
              <a:rPr lang="fr-CA" altLang="en-US" sz="2200" smtClean="0"/>
              <a:t>Gestions de fichiers – i.e. copy, rm, ls, mkdir </a:t>
            </a:r>
          </a:p>
          <a:p>
            <a:pPr lvl="1"/>
            <a:r>
              <a:rPr lang="fr-CA" altLang="en-US" sz="2200" smtClean="0"/>
              <a:t>Information d’état – i.e. ps, who, regedit</a:t>
            </a:r>
          </a:p>
          <a:p>
            <a:pPr lvl="1"/>
            <a:r>
              <a:rPr lang="fr-CA" altLang="en-US" sz="2200" smtClean="0"/>
              <a:t>Modification de fichiers - éditeurs</a:t>
            </a:r>
          </a:p>
          <a:p>
            <a:pPr lvl="1"/>
            <a:r>
              <a:rPr lang="fr-CA" altLang="en-US" sz="2200" smtClean="0"/>
              <a:t>Service de langage de programmation – i.e. cc, javac</a:t>
            </a:r>
          </a:p>
          <a:p>
            <a:pPr lvl="1"/>
            <a:r>
              <a:rPr lang="fr-CA" altLang="en-US" sz="2200" smtClean="0"/>
              <a:t>Chargement et exécution de programmes – loaders, débuggeurs</a:t>
            </a:r>
          </a:p>
          <a:p>
            <a:pPr lvl="1"/>
            <a:r>
              <a:rPr lang="fr-CA" altLang="en-US" sz="2200" smtClean="0"/>
              <a:t>Communications – ssh, ftp</a:t>
            </a:r>
          </a:p>
          <a:p>
            <a:pPr lvl="1"/>
            <a:r>
              <a:rPr lang="fr-CA" altLang="en-US" sz="2200" smtClean="0"/>
              <a:t>Programmes d’application – fureteurs, pages électroniques, jeux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4FE72-4DC3-4430-83F2-7E20F8D7D798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540750" cy="549275"/>
          </a:xfrm>
        </p:spPr>
        <p:txBody>
          <a:bodyPr/>
          <a:lstStyle/>
          <a:p>
            <a:pPr>
              <a:defRPr/>
            </a:pPr>
            <a:r>
              <a:rPr lang="fr-CA" sz="3200" smtClean="0"/>
              <a:t>Services offerts aux programmes d’utilisateurs</a:t>
            </a:r>
            <a:endParaRPr lang="en-US" sz="3200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774700"/>
            <a:ext cx="8420100" cy="5848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400" smtClean="0"/>
              <a:t>Opérations d’entrée/sortie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L’accès au matériel se fait par le noyau pour le programme exécutant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Communications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Communication entre programmes d’un même ordinateur ou avec ceux d’autres ordinateur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Peut se faire avec la mémoire partagée ou des messages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Composer avec les erreurs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Détection</a:t>
            </a:r>
          </a:p>
          <a:p>
            <a:pPr lvl="2">
              <a:lnSpc>
                <a:spcPct val="90000"/>
              </a:lnSpc>
            </a:pPr>
            <a:r>
              <a:rPr lang="fr-CA" altLang="en-US" sz="2000" smtClean="0"/>
              <a:t>Erreurs du matériel (internes ou externes): la mémoire, défaillance d’un dispositif E/S</a:t>
            </a:r>
          </a:p>
          <a:p>
            <a:pPr lvl="2">
              <a:lnSpc>
                <a:spcPct val="90000"/>
              </a:lnSpc>
            </a:pPr>
            <a:r>
              <a:rPr lang="fr-CA" altLang="en-US" sz="2000" smtClean="0"/>
              <a:t>Erreurs du logiciel: débordements, interdiction d’accès à une case mémoire</a:t>
            </a:r>
          </a:p>
          <a:p>
            <a:pPr lvl="2">
              <a:lnSpc>
                <a:spcPct val="90000"/>
              </a:lnSpc>
            </a:pPr>
            <a:r>
              <a:rPr lang="fr-CA" altLang="en-US" sz="2000" smtClean="0"/>
              <a:t>Impossibilité pour SE de satisfaire requête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Réaction: juste rapporter l’erreur à l’application, essayer de nouveau l’opération, suspendre l’application</a:t>
            </a:r>
          </a:p>
          <a:p>
            <a:pPr>
              <a:lnSpc>
                <a:spcPct val="90000"/>
              </a:lnSpc>
            </a:pPr>
            <a:endParaRPr lang="fr-CA" altLang="en-US" sz="2400" smtClean="0"/>
          </a:p>
          <a:p>
            <a:pPr>
              <a:lnSpc>
                <a:spcPct val="90000"/>
              </a:lnSpc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B945DC-23E6-4D9A-9990-234068D03112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741362"/>
          </a:xfrm>
        </p:spPr>
        <p:txBody>
          <a:bodyPr anchor="b"/>
          <a:lstStyle/>
          <a:p>
            <a:pPr>
              <a:defRPr/>
            </a:pPr>
            <a:r>
              <a:rPr lang="fr-CA" sz="3600" smtClean="0"/>
              <a:t>Services pour assurer efficacité et bon fonctionnement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8229600" cy="48006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z="2400" smtClean="0"/>
              <a:t>Allocation et gestion des ressources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Nécessaire pour desservir plusieurs utilisateurs et plusieurs programmes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Certaines ressources ont leur code de gestion spécifique:</a:t>
            </a:r>
          </a:p>
          <a:p>
            <a:pPr lvl="2">
              <a:lnSpc>
                <a:spcPct val="80000"/>
              </a:lnSpc>
            </a:pPr>
            <a:r>
              <a:rPr lang="fr-CA" altLang="en-US" sz="2000" smtClean="0"/>
              <a:t>UCT, mémoire principale, système de fichier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D’autres sont gérés via un code général – E/S</a:t>
            </a:r>
          </a:p>
          <a:p>
            <a:pPr>
              <a:lnSpc>
                <a:spcPct val="80000"/>
              </a:lnSpc>
            </a:pPr>
            <a:r>
              <a:rPr lang="fr-CA" altLang="en-US" sz="2400" smtClean="0"/>
              <a:t>Comptabilité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Statistiques sur l’usage des ressources par les utilisateurs</a:t>
            </a:r>
          </a:p>
          <a:p>
            <a:pPr>
              <a:lnSpc>
                <a:spcPct val="80000"/>
              </a:lnSpc>
            </a:pPr>
            <a:r>
              <a:rPr lang="fr-CA" altLang="en-US" sz="2400" smtClean="0"/>
              <a:t>Protection et sécurité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Empêcher les intrus (usagers non autorisés)  d’accéder au système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Empêcher les usagers d’accéder aux ressources qui ne leur sont pas destinées</a:t>
            </a:r>
          </a:p>
          <a:p>
            <a:pPr lvl="1">
              <a:lnSpc>
                <a:spcPct val="80000"/>
              </a:lnSpc>
            </a:pPr>
            <a:endParaRPr lang="fr-CA" altLang="en-US" sz="2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DF9E4E-97FC-4EA0-B2F6-313543EAEACB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293688"/>
            <a:ext cx="7885112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Interface pour utilisateurs - CLI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250" y="1349375"/>
            <a:ext cx="7996238" cy="44831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altLang="en-US" sz="2400" smtClean="0"/>
              <a:t>Interface de ligne de commande (CLI - Command Line Interface) permet une entré de commande directement du clavier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L’interpréteur de commande est un program qui lit les commandes tapés par l’utilisateur</a:t>
            </a:r>
          </a:p>
          <a:p>
            <a:pPr lvl="2">
              <a:lnSpc>
                <a:spcPct val="90000"/>
              </a:lnSpc>
            </a:pPr>
            <a:r>
              <a:rPr lang="fr-CA" altLang="en-US" sz="2000" smtClean="0"/>
              <a:t>Souvent appelé le « shell » (terminologie UNIX)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L’exécution d’une commande se fait une de deux façon</a:t>
            </a:r>
          </a:p>
          <a:p>
            <a:pPr lvl="2">
              <a:lnSpc>
                <a:spcPct val="90000"/>
              </a:lnSpc>
            </a:pPr>
            <a:r>
              <a:rPr lang="fr-CA" altLang="en-US" sz="2000" smtClean="0"/>
              <a:t>L’interpréteur exécute la commande</a:t>
            </a:r>
          </a:p>
          <a:p>
            <a:pPr lvl="3">
              <a:lnSpc>
                <a:spcPct val="90000"/>
              </a:lnSpc>
            </a:pPr>
            <a:r>
              <a:rPr lang="fr-CA" altLang="en-US" sz="1800" smtClean="0"/>
              <a:t>Des instructions de programmation permettent à l’interpréteur d’exécuter des programmes « shell »</a:t>
            </a:r>
          </a:p>
          <a:p>
            <a:pPr lvl="2">
              <a:lnSpc>
                <a:spcPct val="90000"/>
              </a:lnSpc>
            </a:pPr>
            <a:r>
              <a:rPr lang="fr-CA" altLang="en-US" sz="2000" smtClean="0"/>
              <a:t>La command est utilisé pour démarrer un programme séparé (e.g. un programme système)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7B2513-4CDF-4A07-9F08-1A1FB73FD5E3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Interface pour utilisateurs </a:t>
            </a:r>
            <a:r>
              <a:rPr lang="en-US" smtClean="0"/>
              <a:t>- GUI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1287463"/>
            <a:ext cx="7886700" cy="5091112"/>
          </a:xfrm>
        </p:spPr>
        <p:txBody>
          <a:bodyPr/>
          <a:lstStyle/>
          <a:p>
            <a:r>
              <a:rPr lang="fr-CA" altLang="en-US" sz="2000" smtClean="0"/>
              <a:t>Interface conviviale qui représente une surface de bureau</a:t>
            </a:r>
          </a:p>
          <a:p>
            <a:pPr lvl="1"/>
            <a:r>
              <a:rPr lang="fr-CA" altLang="en-US" sz="2000" smtClean="0"/>
              <a:t>Avec souris, clavier, et moniteur</a:t>
            </a:r>
          </a:p>
          <a:p>
            <a:pPr lvl="1"/>
            <a:r>
              <a:rPr lang="fr-CA" altLang="en-US" sz="2000" smtClean="0"/>
              <a:t>Icônes représentent fichiers, programmes, actions, etc.</a:t>
            </a:r>
          </a:p>
          <a:p>
            <a:pPr lvl="1"/>
            <a:r>
              <a:rPr lang="fr-CA" altLang="en-US" sz="2000" smtClean="0"/>
              <a:t>Inventé au Xerox PARC</a:t>
            </a:r>
          </a:p>
          <a:p>
            <a:r>
              <a:rPr lang="fr-CA" altLang="en-US" sz="2000" smtClean="0"/>
              <a:t>Beaucoup de systèmes comprennent des interfaces CLI et GUI. </a:t>
            </a:r>
          </a:p>
          <a:p>
            <a:pPr lvl="1"/>
            <a:r>
              <a:rPr lang="fr-CA" altLang="en-US" sz="2000" smtClean="0"/>
              <a:t>Microsoft Windows est GUI avec un CLI “command” shell</a:t>
            </a:r>
          </a:p>
          <a:p>
            <a:pPr lvl="1"/>
            <a:r>
              <a:rPr lang="fr-CA" altLang="en-US" sz="2000" smtClean="0"/>
              <a:t>Apple Mac OS X contient l’interface GUI “Aqua” et un noyau UNIX et donc le “shell”</a:t>
            </a:r>
          </a:p>
          <a:p>
            <a:pPr lvl="1"/>
            <a:r>
              <a:rPr lang="fr-CA" altLang="en-US" sz="2000" smtClean="0"/>
              <a:t>Solaris et Linux sont CLI avec des interfaces optionelles GUI (Java Desktop, KDE) </a:t>
            </a:r>
          </a:p>
          <a:p>
            <a:r>
              <a:rPr lang="fr-CA" altLang="en-US" sz="2200" smtClean="0"/>
              <a:t>Quelle interface préférez-vous?</a:t>
            </a:r>
          </a:p>
          <a:p>
            <a:pPr lvl="1"/>
            <a:endParaRPr lang="fr-CA" alt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E364A5-E6E2-4928-9EB7-128C37B23C50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3838" y="263525"/>
            <a:ext cx="7885112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Interfaces du SE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538" y="1366838"/>
            <a:ext cx="7886700" cy="4460875"/>
          </a:xfrm>
        </p:spPr>
        <p:txBody>
          <a:bodyPr/>
          <a:lstStyle/>
          <a:p>
            <a:r>
              <a:rPr lang="fr-CA" altLang="en-US" sz="2400" smtClean="0"/>
              <a:t>CLI et GUI – interfaces pour l’usager</a:t>
            </a:r>
          </a:p>
          <a:p>
            <a:r>
              <a:rPr lang="fr-CA" altLang="en-US" sz="2400" smtClean="0"/>
              <a:t>Quelles sont les autres interfaces du système d’exploitation?</a:t>
            </a:r>
          </a:p>
          <a:p>
            <a:pPr lvl="1"/>
            <a:r>
              <a:rPr lang="fr-CA" altLang="en-US" sz="2400" smtClean="0"/>
              <a:t>Interface pour porgrammes qui roulent sur l’ordinateur et font des demandes de services du SE</a:t>
            </a:r>
          </a:p>
          <a:p>
            <a:pPr lvl="2"/>
            <a:r>
              <a:rPr lang="fr-CA" altLang="en-US" sz="2000" smtClean="0"/>
              <a:t>L’interface d’appel de système</a:t>
            </a:r>
          </a:p>
          <a:p>
            <a:pPr lvl="1"/>
            <a:r>
              <a:rPr lang="fr-CA" altLang="en-US" sz="2400" smtClean="0"/>
              <a:t>Interface au matériel</a:t>
            </a:r>
          </a:p>
          <a:p>
            <a:pPr lvl="2"/>
            <a:r>
              <a:rPr lang="fr-CA" altLang="en-US" sz="2000" smtClean="0"/>
              <a:t>Interruptions, pilotes           contrôleurs d’appareil</a:t>
            </a:r>
          </a:p>
          <a:p>
            <a:pPr lvl="2"/>
            <a:endParaRPr lang="fr-CA" altLang="en-US" sz="2000" smtClean="0"/>
          </a:p>
        </p:txBody>
      </p:sp>
      <p:sp>
        <p:nvSpPr>
          <p:cNvPr id="308228" name="Line 4"/>
          <p:cNvSpPr>
            <a:spLocks noChangeShapeType="1"/>
          </p:cNvSpPr>
          <p:nvPr/>
        </p:nvSpPr>
        <p:spPr bwMode="auto">
          <a:xfrm>
            <a:off x="4640263" y="4768850"/>
            <a:ext cx="425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/>
      <p:bldP spid="30822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19ED-C358-49E7-9EE9-780FB2E176D9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1747" name="Freeform 2"/>
          <p:cNvSpPr>
            <a:spLocks/>
          </p:cNvSpPr>
          <p:nvPr/>
        </p:nvSpPr>
        <p:spPr bwMode="auto">
          <a:xfrm>
            <a:off x="4205288" y="620713"/>
            <a:ext cx="3744912" cy="2106612"/>
          </a:xfrm>
          <a:custGeom>
            <a:avLst/>
            <a:gdLst>
              <a:gd name="T0" fmla="*/ 242887 w 2359"/>
              <a:gd name="T1" fmla="*/ 2106612 h 1327"/>
              <a:gd name="T2" fmla="*/ 584200 w 2359"/>
              <a:gd name="T3" fmla="*/ 742950 h 1327"/>
              <a:gd name="T4" fmla="*/ 3744912 w 2359"/>
              <a:gd name="T5" fmla="*/ 0 h 1327"/>
              <a:gd name="T6" fmla="*/ 0 60000 65536"/>
              <a:gd name="T7" fmla="*/ 0 60000 65536"/>
              <a:gd name="T8" fmla="*/ 0 60000 65536"/>
              <a:gd name="T9" fmla="*/ 0 w 2359"/>
              <a:gd name="T10" fmla="*/ 0 h 1327"/>
              <a:gd name="T11" fmla="*/ 2359 w 2359"/>
              <a:gd name="T12" fmla="*/ 1327 h 13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9" h="1327">
                <a:moveTo>
                  <a:pt x="153" y="1327"/>
                </a:moveTo>
                <a:cubicBezTo>
                  <a:pt x="76" y="1008"/>
                  <a:pt x="0" y="689"/>
                  <a:pt x="368" y="468"/>
                </a:cubicBezTo>
                <a:cubicBezTo>
                  <a:pt x="736" y="247"/>
                  <a:pt x="2027" y="80"/>
                  <a:pt x="2359" y="0"/>
                </a:cubicBezTo>
              </a:path>
            </a:pathLst>
          </a:custGeom>
          <a:noFill/>
          <a:ln w="381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48" name="Freeform 3"/>
          <p:cNvSpPr>
            <a:spLocks/>
          </p:cNvSpPr>
          <p:nvPr/>
        </p:nvSpPr>
        <p:spPr bwMode="auto">
          <a:xfrm rot="10125292">
            <a:off x="5118100" y="903288"/>
            <a:ext cx="3201988" cy="1749425"/>
          </a:xfrm>
          <a:custGeom>
            <a:avLst/>
            <a:gdLst>
              <a:gd name="T0" fmla="*/ 3201988 w 1552"/>
              <a:gd name="T1" fmla="*/ 1749425 h 624"/>
              <a:gd name="T2" fmla="*/ 2597489 w 1552"/>
              <a:gd name="T3" fmla="*/ 656034 h 624"/>
              <a:gd name="T4" fmla="*/ 643699 w 1552"/>
              <a:gd name="T5" fmla="*/ 134571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4598988" y="1516063"/>
            <a:ext cx="1636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Structure</a:t>
            </a:r>
          </a:p>
          <a:p>
            <a:r>
              <a:rPr lang="fr-CA" altLang="en-US" sz="2000">
                <a:solidFill>
                  <a:srgbClr val="010002"/>
                </a:solidFill>
              </a:rPr>
              <a:t>de mémoire</a:t>
            </a: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6438900" y="2271713"/>
            <a:ext cx="1196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principale</a:t>
            </a:r>
          </a:p>
        </p:txBody>
      </p:sp>
      <p:sp>
        <p:nvSpPr>
          <p:cNvPr id="31751" name="Text Box 6"/>
          <p:cNvSpPr txBox="1">
            <a:spLocks noChangeArrowheads="1"/>
          </p:cNvSpPr>
          <p:nvPr/>
        </p:nvSpPr>
        <p:spPr bwMode="auto">
          <a:xfrm>
            <a:off x="7013575" y="1698625"/>
            <a:ext cx="1268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secondaire</a:t>
            </a:r>
          </a:p>
        </p:txBody>
      </p:sp>
      <p:sp>
        <p:nvSpPr>
          <p:cNvPr id="31752" name="Freeform 7"/>
          <p:cNvSpPr>
            <a:spLocks/>
          </p:cNvSpPr>
          <p:nvPr/>
        </p:nvSpPr>
        <p:spPr bwMode="auto">
          <a:xfrm>
            <a:off x="5997575" y="2262188"/>
            <a:ext cx="434975" cy="341312"/>
          </a:xfrm>
          <a:custGeom>
            <a:avLst/>
            <a:gdLst>
              <a:gd name="T0" fmla="*/ 61912 w 274"/>
              <a:gd name="T1" fmla="*/ 0 h 215"/>
              <a:gd name="T2" fmla="*/ 61912 w 274"/>
              <a:gd name="T3" fmla="*/ 263525 h 215"/>
              <a:gd name="T4" fmla="*/ 434975 w 274"/>
              <a:gd name="T5" fmla="*/ 341312 h 215"/>
              <a:gd name="T6" fmla="*/ 0 60000 65536"/>
              <a:gd name="T7" fmla="*/ 0 60000 65536"/>
              <a:gd name="T8" fmla="*/ 0 60000 65536"/>
              <a:gd name="T9" fmla="*/ 0 w 274"/>
              <a:gd name="T10" fmla="*/ 0 h 215"/>
              <a:gd name="T11" fmla="*/ 274 w 274"/>
              <a:gd name="T12" fmla="*/ 215 h 2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4" h="215">
                <a:moveTo>
                  <a:pt x="39" y="0"/>
                </a:moveTo>
                <a:cubicBezTo>
                  <a:pt x="19" y="65"/>
                  <a:pt x="0" y="130"/>
                  <a:pt x="39" y="166"/>
                </a:cubicBezTo>
                <a:cubicBezTo>
                  <a:pt x="78" y="202"/>
                  <a:pt x="230" y="207"/>
                  <a:pt x="274" y="215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53" name="Freeform 8"/>
          <p:cNvSpPr>
            <a:spLocks/>
          </p:cNvSpPr>
          <p:nvPr/>
        </p:nvSpPr>
        <p:spPr bwMode="auto">
          <a:xfrm>
            <a:off x="6877050" y="2022475"/>
            <a:ext cx="220663" cy="271463"/>
          </a:xfrm>
          <a:custGeom>
            <a:avLst/>
            <a:gdLst>
              <a:gd name="T0" fmla="*/ 4763 w 139"/>
              <a:gd name="T1" fmla="*/ 271463 h 171"/>
              <a:gd name="T2" fmla="*/ 34925 w 139"/>
              <a:gd name="T3" fmla="*/ 38100 h 171"/>
              <a:gd name="T4" fmla="*/ 220663 w 139"/>
              <a:gd name="T5" fmla="*/ 38100 h 171"/>
              <a:gd name="T6" fmla="*/ 0 60000 65536"/>
              <a:gd name="T7" fmla="*/ 0 60000 65536"/>
              <a:gd name="T8" fmla="*/ 0 60000 65536"/>
              <a:gd name="T9" fmla="*/ 0 w 139"/>
              <a:gd name="T10" fmla="*/ 0 h 171"/>
              <a:gd name="T11" fmla="*/ 139 w 139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" h="171">
                <a:moveTo>
                  <a:pt x="3" y="171"/>
                </a:moveTo>
                <a:cubicBezTo>
                  <a:pt x="1" y="109"/>
                  <a:pt x="0" y="48"/>
                  <a:pt x="22" y="24"/>
                </a:cubicBezTo>
                <a:cubicBezTo>
                  <a:pt x="44" y="0"/>
                  <a:pt x="120" y="24"/>
                  <a:pt x="139" y="24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54" name="Freeform 9"/>
          <p:cNvSpPr>
            <a:spLocks/>
          </p:cNvSpPr>
          <p:nvPr/>
        </p:nvSpPr>
        <p:spPr bwMode="auto">
          <a:xfrm>
            <a:off x="3254375" y="3689350"/>
            <a:ext cx="1581150" cy="2727325"/>
          </a:xfrm>
          <a:custGeom>
            <a:avLst/>
            <a:gdLst>
              <a:gd name="T0" fmla="*/ 1581150 w 996"/>
              <a:gd name="T1" fmla="*/ 0 h 1718"/>
              <a:gd name="T2" fmla="*/ 1301750 w 996"/>
              <a:gd name="T3" fmla="*/ 1100138 h 1718"/>
              <a:gd name="T4" fmla="*/ 0 w 996"/>
              <a:gd name="T5" fmla="*/ 2727325 h 1718"/>
              <a:gd name="T6" fmla="*/ 0 60000 65536"/>
              <a:gd name="T7" fmla="*/ 0 60000 65536"/>
              <a:gd name="T8" fmla="*/ 0 60000 65536"/>
              <a:gd name="T9" fmla="*/ 0 w 996"/>
              <a:gd name="T10" fmla="*/ 0 h 1718"/>
              <a:gd name="T11" fmla="*/ 996 w 996"/>
              <a:gd name="T12" fmla="*/ 1718 h 17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6" h="1718">
                <a:moveTo>
                  <a:pt x="996" y="0"/>
                </a:moveTo>
                <a:cubicBezTo>
                  <a:pt x="991" y="203"/>
                  <a:pt x="986" y="407"/>
                  <a:pt x="820" y="693"/>
                </a:cubicBezTo>
                <a:cubicBezTo>
                  <a:pt x="654" y="979"/>
                  <a:pt x="137" y="1547"/>
                  <a:pt x="0" y="1718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55" name="Freeform 10"/>
          <p:cNvSpPr>
            <a:spLocks/>
          </p:cNvSpPr>
          <p:nvPr/>
        </p:nvSpPr>
        <p:spPr bwMode="auto">
          <a:xfrm>
            <a:off x="2170113" y="481013"/>
            <a:ext cx="2463800" cy="990600"/>
          </a:xfrm>
          <a:custGeom>
            <a:avLst/>
            <a:gdLst>
              <a:gd name="T0" fmla="*/ 2463800 w 1552"/>
              <a:gd name="T1" fmla="*/ 990600 h 624"/>
              <a:gd name="T2" fmla="*/ 1998663 w 1552"/>
              <a:gd name="T3" fmla="*/ 371475 h 624"/>
              <a:gd name="T4" fmla="*/ 495300 w 1552"/>
              <a:gd name="T5" fmla="*/ 76200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3763963" y="992188"/>
            <a:ext cx="1112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Matériel</a:t>
            </a:r>
          </a:p>
        </p:txBody>
      </p:sp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4241800" y="4937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UCT</a:t>
            </a: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2784475" y="663575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Bus</a:t>
            </a:r>
          </a:p>
        </p:txBody>
      </p:sp>
      <p:sp>
        <p:nvSpPr>
          <p:cNvPr id="31759" name="Text Box 14"/>
          <p:cNvSpPr txBox="1">
            <a:spLocks noChangeArrowheads="1"/>
          </p:cNvSpPr>
          <p:nvPr/>
        </p:nvSpPr>
        <p:spPr bwMode="auto">
          <a:xfrm>
            <a:off x="2535238" y="-95250"/>
            <a:ext cx="1381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Contrôleurs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d’appareil</a:t>
            </a:r>
          </a:p>
        </p:txBody>
      </p:sp>
      <p:sp>
        <p:nvSpPr>
          <p:cNvPr id="31760" name="Text Box 15"/>
          <p:cNvSpPr txBox="1">
            <a:spLocks noChangeArrowheads="1"/>
          </p:cNvSpPr>
          <p:nvPr/>
        </p:nvSpPr>
        <p:spPr bwMode="auto">
          <a:xfrm>
            <a:off x="736600" y="384175"/>
            <a:ext cx="1112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</p:txBody>
      </p:sp>
      <p:sp>
        <p:nvSpPr>
          <p:cNvPr id="31761" name="Freeform 16"/>
          <p:cNvSpPr>
            <a:spLocks/>
          </p:cNvSpPr>
          <p:nvPr/>
        </p:nvSpPr>
        <p:spPr bwMode="auto">
          <a:xfrm>
            <a:off x="4370388" y="836613"/>
            <a:ext cx="198437" cy="127000"/>
          </a:xfrm>
          <a:custGeom>
            <a:avLst/>
            <a:gdLst>
              <a:gd name="T0" fmla="*/ 0 w 125"/>
              <a:gd name="T1" fmla="*/ 109538 h 80"/>
              <a:gd name="T2" fmla="*/ 169862 w 125"/>
              <a:gd name="T3" fmla="*/ 109538 h 80"/>
              <a:gd name="T4" fmla="*/ 169862 w 125"/>
              <a:gd name="T5" fmla="*/ 0 h 80"/>
              <a:gd name="T6" fmla="*/ 0 60000 65536"/>
              <a:gd name="T7" fmla="*/ 0 60000 65536"/>
              <a:gd name="T8" fmla="*/ 0 60000 65536"/>
              <a:gd name="T9" fmla="*/ 0 w 125"/>
              <a:gd name="T10" fmla="*/ 0 h 80"/>
              <a:gd name="T11" fmla="*/ 125 w 125"/>
              <a:gd name="T12" fmla="*/ 80 h 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" h="80">
                <a:moveTo>
                  <a:pt x="0" y="69"/>
                </a:moveTo>
                <a:cubicBezTo>
                  <a:pt x="44" y="74"/>
                  <a:pt x="89" y="80"/>
                  <a:pt x="107" y="69"/>
                </a:cubicBezTo>
                <a:cubicBezTo>
                  <a:pt x="125" y="58"/>
                  <a:pt x="107" y="11"/>
                  <a:pt x="107" y="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62" name="Freeform 17"/>
          <p:cNvSpPr>
            <a:spLocks/>
          </p:cNvSpPr>
          <p:nvPr/>
        </p:nvSpPr>
        <p:spPr bwMode="auto">
          <a:xfrm>
            <a:off x="3657600" y="246063"/>
            <a:ext cx="596900" cy="534987"/>
          </a:xfrm>
          <a:custGeom>
            <a:avLst/>
            <a:gdLst>
              <a:gd name="T0" fmla="*/ 201612 w 376"/>
              <a:gd name="T1" fmla="*/ 512762 h 337"/>
              <a:gd name="T2" fmla="*/ 309562 w 376"/>
              <a:gd name="T3" fmla="*/ 498475 h 337"/>
              <a:gd name="T4" fmla="*/ 511175 w 376"/>
              <a:gd name="T5" fmla="*/ 296862 h 337"/>
              <a:gd name="T6" fmla="*/ 511175 w 376"/>
              <a:gd name="T7" fmla="*/ 33337 h 337"/>
              <a:gd name="T8" fmla="*/ 0 w 376"/>
              <a:gd name="T9" fmla="*/ 95250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6"/>
              <a:gd name="T16" fmla="*/ 0 h 337"/>
              <a:gd name="T17" fmla="*/ 376 w 376"/>
              <a:gd name="T18" fmla="*/ 337 h 3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6" h="337">
                <a:moveTo>
                  <a:pt x="127" y="323"/>
                </a:moveTo>
                <a:cubicBezTo>
                  <a:pt x="145" y="330"/>
                  <a:pt x="163" y="337"/>
                  <a:pt x="195" y="314"/>
                </a:cubicBezTo>
                <a:cubicBezTo>
                  <a:pt x="227" y="291"/>
                  <a:pt x="301" y="236"/>
                  <a:pt x="322" y="187"/>
                </a:cubicBezTo>
                <a:cubicBezTo>
                  <a:pt x="343" y="138"/>
                  <a:pt x="376" y="42"/>
                  <a:pt x="322" y="21"/>
                </a:cubicBezTo>
                <a:cubicBezTo>
                  <a:pt x="268" y="0"/>
                  <a:pt x="134" y="30"/>
                  <a:pt x="0" y="6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63" name="Freeform 18"/>
          <p:cNvSpPr>
            <a:spLocks/>
          </p:cNvSpPr>
          <p:nvPr/>
        </p:nvSpPr>
        <p:spPr bwMode="auto">
          <a:xfrm>
            <a:off x="3394075" y="758825"/>
            <a:ext cx="371475" cy="196850"/>
          </a:xfrm>
          <a:custGeom>
            <a:avLst/>
            <a:gdLst>
              <a:gd name="T0" fmla="*/ 371475 w 234"/>
              <a:gd name="T1" fmla="*/ 0 h 124"/>
              <a:gd name="T2" fmla="*/ 279400 w 234"/>
              <a:gd name="T3" fmla="*/ 171450 h 124"/>
              <a:gd name="T4" fmla="*/ 0 w 234"/>
              <a:gd name="T5" fmla="*/ 155575 h 124"/>
              <a:gd name="T6" fmla="*/ 0 60000 65536"/>
              <a:gd name="T7" fmla="*/ 0 60000 65536"/>
              <a:gd name="T8" fmla="*/ 0 60000 65536"/>
              <a:gd name="T9" fmla="*/ 0 w 234"/>
              <a:gd name="T10" fmla="*/ 0 h 124"/>
              <a:gd name="T11" fmla="*/ 234 w 234"/>
              <a:gd name="T12" fmla="*/ 124 h 1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" h="124">
                <a:moveTo>
                  <a:pt x="234" y="0"/>
                </a:moveTo>
                <a:cubicBezTo>
                  <a:pt x="224" y="46"/>
                  <a:pt x="215" y="92"/>
                  <a:pt x="176" y="108"/>
                </a:cubicBezTo>
                <a:cubicBezTo>
                  <a:pt x="137" y="124"/>
                  <a:pt x="29" y="100"/>
                  <a:pt x="0" y="9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64" name="Freeform 19"/>
          <p:cNvSpPr>
            <a:spLocks/>
          </p:cNvSpPr>
          <p:nvPr/>
        </p:nvSpPr>
        <p:spPr bwMode="auto">
          <a:xfrm>
            <a:off x="1689100" y="527050"/>
            <a:ext cx="760413" cy="252413"/>
          </a:xfrm>
          <a:custGeom>
            <a:avLst/>
            <a:gdLst>
              <a:gd name="T0" fmla="*/ 760413 w 479"/>
              <a:gd name="T1" fmla="*/ 0 h 159"/>
              <a:gd name="T2" fmla="*/ 620713 w 479"/>
              <a:gd name="T3" fmla="*/ 231775 h 159"/>
              <a:gd name="T4" fmla="*/ 0 w 479"/>
              <a:gd name="T5" fmla="*/ 123825 h 159"/>
              <a:gd name="T6" fmla="*/ 0 60000 65536"/>
              <a:gd name="T7" fmla="*/ 0 60000 65536"/>
              <a:gd name="T8" fmla="*/ 0 60000 65536"/>
              <a:gd name="T9" fmla="*/ 0 w 479"/>
              <a:gd name="T10" fmla="*/ 0 h 159"/>
              <a:gd name="T11" fmla="*/ 479 w 479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9" h="159">
                <a:moveTo>
                  <a:pt x="479" y="0"/>
                </a:moveTo>
                <a:cubicBezTo>
                  <a:pt x="475" y="66"/>
                  <a:pt x="471" y="133"/>
                  <a:pt x="391" y="146"/>
                </a:cubicBezTo>
                <a:cubicBezTo>
                  <a:pt x="311" y="159"/>
                  <a:pt x="65" y="89"/>
                  <a:pt x="0" y="7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65" name="Freeform 20"/>
          <p:cNvSpPr>
            <a:spLocks/>
          </p:cNvSpPr>
          <p:nvPr/>
        </p:nvSpPr>
        <p:spPr bwMode="auto">
          <a:xfrm>
            <a:off x="6002338" y="946150"/>
            <a:ext cx="3001962" cy="688975"/>
          </a:xfrm>
          <a:custGeom>
            <a:avLst/>
            <a:gdLst>
              <a:gd name="T0" fmla="*/ 258762 w 1891"/>
              <a:gd name="T1" fmla="*/ 0 h 434"/>
              <a:gd name="T2" fmla="*/ 382587 w 1891"/>
              <a:gd name="T3" fmla="*/ 541338 h 434"/>
              <a:gd name="T4" fmla="*/ 2552700 w 1891"/>
              <a:gd name="T5" fmla="*/ 650875 h 434"/>
              <a:gd name="T6" fmla="*/ 3001962 w 1891"/>
              <a:gd name="T7" fmla="*/ 309563 h 434"/>
              <a:gd name="T8" fmla="*/ 0 60000 65536"/>
              <a:gd name="T9" fmla="*/ 0 60000 65536"/>
              <a:gd name="T10" fmla="*/ 0 60000 65536"/>
              <a:gd name="T11" fmla="*/ 0 60000 65536"/>
              <a:gd name="T12" fmla="*/ 0 w 1891"/>
              <a:gd name="T13" fmla="*/ 0 h 434"/>
              <a:gd name="T14" fmla="*/ 1891 w 1891"/>
              <a:gd name="T15" fmla="*/ 434 h 4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91" h="434">
                <a:moveTo>
                  <a:pt x="163" y="0"/>
                </a:moveTo>
                <a:cubicBezTo>
                  <a:pt x="81" y="136"/>
                  <a:pt x="0" y="273"/>
                  <a:pt x="241" y="341"/>
                </a:cubicBezTo>
                <a:cubicBezTo>
                  <a:pt x="482" y="409"/>
                  <a:pt x="1333" y="434"/>
                  <a:pt x="1608" y="410"/>
                </a:cubicBezTo>
                <a:cubicBezTo>
                  <a:pt x="1883" y="386"/>
                  <a:pt x="1844" y="231"/>
                  <a:pt x="1891" y="195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66" name="Text Box 21"/>
          <p:cNvSpPr txBox="1">
            <a:spLocks noChangeArrowheads="1"/>
          </p:cNvSpPr>
          <p:nvPr/>
        </p:nvSpPr>
        <p:spPr bwMode="auto">
          <a:xfrm>
            <a:off x="6734175" y="847725"/>
            <a:ext cx="760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E/S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direct</a:t>
            </a:r>
            <a:endParaRPr lang="en-US" altLang="en-US" sz="2000" b="0">
              <a:solidFill>
                <a:srgbClr val="010002"/>
              </a:solidFill>
            </a:endParaRPr>
          </a:p>
        </p:txBody>
      </p:sp>
      <p:sp>
        <p:nvSpPr>
          <p:cNvPr id="31767" name="Text Box 22"/>
          <p:cNvSpPr txBox="1">
            <a:spLocks noChangeArrowheads="1"/>
          </p:cNvSpPr>
          <p:nvPr/>
        </p:nvSpPr>
        <p:spPr bwMode="auto">
          <a:xfrm>
            <a:off x="7764463" y="630238"/>
            <a:ext cx="1379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Par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interruption</a:t>
            </a:r>
            <a:endParaRPr lang="en-US" altLang="en-US" sz="2000" b="0">
              <a:solidFill>
                <a:srgbClr val="010002"/>
              </a:solidFill>
            </a:endParaRPr>
          </a:p>
        </p:txBody>
      </p:sp>
      <p:sp>
        <p:nvSpPr>
          <p:cNvPr id="31768" name="Text Box 23"/>
          <p:cNvSpPr txBox="1">
            <a:spLocks noChangeArrowheads="1"/>
          </p:cNvSpPr>
          <p:nvPr/>
        </p:nvSpPr>
        <p:spPr bwMode="auto">
          <a:xfrm>
            <a:off x="8343900" y="1574800"/>
            <a:ext cx="841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DMA </a:t>
            </a:r>
          </a:p>
        </p:txBody>
      </p:sp>
      <p:sp>
        <p:nvSpPr>
          <p:cNvPr id="31769" name="Line 24"/>
          <p:cNvSpPr>
            <a:spLocks noChangeShapeType="1"/>
          </p:cNvSpPr>
          <p:nvPr/>
        </p:nvSpPr>
        <p:spPr bwMode="auto">
          <a:xfrm flipH="1" flipV="1">
            <a:off x="7359650" y="1209675"/>
            <a:ext cx="234950" cy="371475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70" name="Line 25"/>
          <p:cNvSpPr>
            <a:spLocks noChangeShapeType="1"/>
          </p:cNvSpPr>
          <p:nvPr/>
        </p:nvSpPr>
        <p:spPr bwMode="auto">
          <a:xfrm flipV="1">
            <a:off x="8167688" y="1285875"/>
            <a:ext cx="139700" cy="357188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71" name="Line 26"/>
          <p:cNvSpPr>
            <a:spLocks noChangeShapeType="1"/>
          </p:cNvSpPr>
          <p:nvPr/>
        </p:nvSpPr>
        <p:spPr bwMode="auto">
          <a:xfrm>
            <a:off x="8786813" y="1519238"/>
            <a:ext cx="63500" cy="185737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72" name="Text Box 27"/>
          <p:cNvSpPr txBox="1">
            <a:spLocks noChangeArrowheads="1"/>
          </p:cNvSpPr>
          <p:nvPr/>
        </p:nvSpPr>
        <p:spPr bwMode="auto">
          <a:xfrm>
            <a:off x="5364163" y="908050"/>
            <a:ext cx="1636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rgbClr val="010002"/>
                </a:solidFill>
              </a:rPr>
              <a:t>Structure</a:t>
            </a:r>
          </a:p>
          <a:p>
            <a:r>
              <a:rPr lang="fr-CA" altLang="en-US" sz="2000">
                <a:solidFill>
                  <a:srgbClr val="010002"/>
                </a:solidFill>
              </a:rPr>
              <a:t>d’E/S</a:t>
            </a:r>
            <a:endParaRPr lang="en-US" altLang="en-US" sz="2000">
              <a:solidFill>
                <a:srgbClr val="010002"/>
              </a:solidFill>
            </a:endParaRPr>
          </a:p>
        </p:txBody>
      </p:sp>
      <p:sp>
        <p:nvSpPr>
          <p:cNvPr id="31773" name="Text Box 28"/>
          <p:cNvSpPr txBox="1">
            <a:spLocks noChangeArrowheads="1"/>
          </p:cNvSpPr>
          <p:nvPr/>
        </p:nvSpPr>
        <p:spPr bwMode="auto">
          <a:xfrm>
            <a:off x="2954338" y="1516063"/>
            <a:ext cx="1636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Architecture</a:t>
            </a:r>
          </a:p>
        </p:txBody>
      </p:sp>
      <p:sp>
        <p:nvSpPr>
          <p:cNvPr id="31774" name="Text Box 29"/>
          <p:cNvSpPr txBox="1">
            <a:spLocks noChangeArrowheads="1"/>
          </p:cNvSpPr>
          <p:nvPr/>
        </p:nvSpPr>
        <p:spPr bwMode="auto">
          <a:xfrm>
            <a:off x="1679575" y="1066800"/>
            <a:ext cx="1268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Un seul *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processeur</a:t>
            </a:r>
          </a:p>
        </p:txBody>
      </p:sp>
      <p:sp>
        <p:nvSpPr>
          <p:cNvPr id="31775" name="Text Box 30"/>
          <p:cNvSpPr txBox="1">
            <a:spLocks noChangeArrowheads="1"/>
          </p:cNvSpPr>
          <p:nvPr/>
        </p:nvSpPr>
        <p:spPr bwMode="auto">
          <a:xfrm>
            <a:off x="328613" y="1357313"/>
            <a:ext cx="1268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Multi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processeur</a:t>
            </a:r>
          </a:p>
        </p:txBody>
      </p:sp>
      <p:sp>
        <p:nvSpPr>
          <p:cNvPr id="31776" name="Text Box 31"/>
          <p:cNvSpPr txBox="1">
            <a:spLocks noChangeArrowheads="1"/>
          </p:cNvSpPr>
          <p:nvPr/>
        </p:nvSpPr>
        <p:spPr bwMode="auto">
          <a:xfrm>
            <a:off x="285750" y="2195513"/>
            <a:ext cx="1225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Grappes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Distribués</a:t>
            </a:r>
          </a:p>
        </p:txBody>
      </p:sp>
      <p:sp>
        <p:nvSpPr>
          <p:cNvPr id="31777" name="Freeform 32"/>
          <p:cNvSpPr>
            <a:spLocks/>
          </p:cNvSpPr>
          <p:nvPr/>
        </p:nvSpPr>
        <p:spPr bwMode="auto">
          <a:xfrm>
            <a:off x="1462088" y="1862138"/>
            <a:ext cx="2878137" cy="711200"/>
          </a:xfrm>
          <a:custGeom>
            <a:avLst/>
            <a:gdLst>
              <a:gd name="T0" fmla="*/ 2878137 w 1813"/>
              <a:gd name="T1" fmla="*/ 12700 h 448"/>
              <a:gd name="T2" fmla="*/ 1235075 w 1813"/>
              <a:gd name="T3" fmla="*/ 28575 h 448"/>
              <a:gd name="T4" fmla="*/ 149225 w 1813"/>
              <a:gd name="T5" fmla="*/ 184150 h 448"/>
              <a:gd name="T6" fmla="*/ 334962 w 1813"/>
              <a:gd name="T7" fmla="*/ 711200 h 448"/>
              <a:gd name="T8" fmla="*/ 0 60000 65536"/>
              <a:gd name="T9" fmla="*/ 0 60000 65536"/>
              <a:gd name="T10" fmla="*/ 0 60000 65536"/>
              <a:gd name="T11" fmla="*/ 0 60000 65536"/>
              <a:gd name="T12" fmla="*/ 0 w 1813"/>
              <a:gd name="T13" fmla="*/ 0 h 448"/>
              <a:gd name="T14" fmla="*/ 1813 w 1813"/>
              <a:gd name="T15" fmla="*/ 448 h 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3" h="448">
                <a:moveTo>
                  <a:pt x="1813" y="8"/>
                </a:moveTo>
                <a:cubicBezTo>
                  <a:pt x="1438" y="4"/>
                  <a:pt x="1064" y="0"/>
                  <a:pt x="778" y="18"/>
                </a:cubicBezTo>
                <a:cubicBezTo>
                  <a:pt x="492" y="36"/>
                  <a:pt x="188" y="44"/>
                  <a:pt x="94" y="116"/>
                </a:cubicBezTo>
                <a:cubicBezTo>
                  <a:pt x="0" y="188"/>
                  <a:pt x="192" y="393"/>
                  <a:pt x="211" y="448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78" name="Freeform 33"/>
          <p:cNvSpPr>
            <a:spLocks/>
          </p:cNvSpPr>
          <p:nvPr/>
        </p:nvSpPr>
        <p:spPr bwMode="auto">
          <a:xfrm>
            <a:off x="2112963" y="1658938"/>
            <a:ext cx="103187" cy="231775"/>
          </a:xfrm>
          <a:custGeom>
            <a:avLst/>
            <a:gdLst>
              <a:gd name="T0" fmla="*/ 103187 w 65"/>
              <a:gd name="T1" fmla="*/ 231775 h 146"/>
              <a:gd name="T2" fmla="*/ 9525 w 65"/>
              <a:gd name="T3" fmla="*/ 138112 h 146"/>
              <a:gd name="T4" fmla="*/ 41275 w 65"/>
              <a:gd name="T5" fmla="*/ 0 h 146"/>
              <a:gd name="T6" fmla="*/ 0 60000 65536"/>
              <a:gd name="T7" fmla="*/ 0 60000 65536"/>
              <a:gd name="T8" fmla="*/ 0 60000 65536"/>
              <a:gd name="T9" fmla="*/ 0 w 65"/>
              <a:gd name="T10" fmla="*/ 0 h 146"/>
              <a:gd name="T11" fmla="*/ 65 w 65"/>
              <a:gd name="T12" fmla="*/ 146 h 1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" h="146">
                <a:moveTo>
                  <a:pt x="65" y="146"/>
                </a:moveTo>
                <a:cubicBezTo>
                  <a:pt x="38" y="128"/>
                  <a:pt x="12" y="111"/>
                  <a:pt x="6" y="87"/>
                </a:cubicBezTo>
                <a:cubicBezTo>
                  <a:pt x="0" y="63"/>
                  <a:pt x="23" y="14"/>
                  <a:pt x="26" y="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79" name="Freeform 34"/>
          <p:cNvSpPr>
            <a:spLocks/>
          </p:cNvSpPr>
          <p:nvPr/>
        </p:nvSpPr>
        <p:spPr bwMode="auto">
          <a:xfrm>
            <a:off x="1069975" y="1697038"/>
            <a:ext cx="603250" cy="317500"/>
          </a:xfrm>
          <a:custGeom>
            <a:avLst/>
            <a:gdLst>
              <a:gd name="T0" fmla="*/ 603250 w 380"/>
              <a:gd name="T1" fmla="*/ 317500 h 200"/>
              <a:gd name="T2" fmla="*/ 417513 w 380"/>
              <a:gd name="T3" fmla="*/ 38100 h 200"/>
              <a:gd name="T4" fmla="*/ 0 w 380"/>
              <a:gd name="T5" fmla="*/ 85725 h 200"/>
              <a:gd name="T6" fmla="*/ 0 60000 65536"/>
              <a:gd name="T7" fmla="*/ 0 60000 65536"/>
              <a:gd name="T8" fmla="*/ 0 60000 65536"/>
              <a:gd name="T9" fmla="*/ 0 w 380"/>
              <a:gd name="T10" fmla="*/ 0 h 200"/>
              <a:gd name="T11" fmla="*/ 380 w 380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0" h="200">
                <a:moveTo>
                  <a:pt x="380" y="200"/>
                </a:moveTo>
                <a:cubicBezTo>
                  <a:pt x="353" y="124"/>
                  <a:pt x="326" y="48"/>
                  <a:pt x="263" y="24"/>
                </a:cubicBezTo>
                <a:cubicBezTo>
                  <a:pt x="200" y="0"/>
                  <a:pt x="100" y="27"/>
                  <a:pt x="0" y="54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80" name="Freeform 35"/>
          <p:cNvSpPr>
            <a:spLocks/>
          </p:cNvSpPr>
          <p:nvPr/>
        </p:nvSpPr>
        <p:spPr bwMode="auto">
          <a:xfrm>
            <a:off x="1208088" y="2262188"/>
            <a:ext cx="388937" cy="279400"/>
          </a:xfrm>
          <a:custGeom>
            <a:avLst/>
            <a:gdLst>
              <a:gd name="T0" fmla="*/ 388937 w 245"/>
              <a:gd name="T1" fmla="*/ 0 h 176"/>
              <a:gd name="T2" fmla="*/ 187325 w 245"/>
              <a:gd name="T3" fmla="*/ 47625 h 176"/>
              <a:gd name="T4" fmla="*/ 0 w 245"/>
              <a:gd name="T5" fmla="*/ 279400 h 176"/>
              <a:gd name="T6" fmla="*/ 0 60000 65536"/>
              <a:gd name="T7" fmla="*/ 0 60000 65536"/>
              <a:gd name="T8" fmla="*/ 0 60000 65536"/>
              <a:gd name="T9" fmla="*/ 0 w 245"/>
              <a:gd name="T10" fmla="*/ 0 h 176"/>
              <a:gd name="T11" fmla="*/ 245 w 245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5" h="176">
                <a:moveTo>
                  <a:pt x="245" y="0"/>
                </a:moveTo>
                <a:cubicBezTo>
                  <a:pt x="202" y="0"/>
                  <a:pt x="159" y="1"/>
                  <a:pt x="118" y="30"/>
                </a:cubicBezTo>
                <a:cubicBezTo>
                  <a:pt x="77" y="59"/>
                  <a:pt x="20" y="152"/>
                  <a:pt x="0" y="176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81" name="Oval 36"/>
          <p:cNvSpPr>
            <a:spLocks noChangeArrowheads="1"/>
          </p:cNvSpPr>
          <p:nvPr/>
        </p:nvSpPr>
        <p:spPr bwMode="auto">
          <a:xfrm>
            <a:off x="3238500" y="2759075"/>
            <a:ext cx="2541588" cy="9445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CA" altLang="en-US" sz="2800">
                <a:solidFill>
                  <a:srgbClr val="FF0066"/>
                </a:solidFill>
              </a:rPr>
              <a:t>Système </a:t>
            </a:r>
          </a:p>
          <a:p>
            <a:pPr algn="ctr"/>
            <a:r>
              <a:rPr lang="fr-CA" altLang="en-US" sz="2800">
                <a:solidFill>
                  <a:srgbClr val="FF0066"/>
                </a:solidFill>
              </a:rPr>
              <a:t>informatique</a:t>
            </a:r>
          </a:p>
        </p:txBody>
      </p:sp>
      <p:sp>
        <p:nvSpPr>
          <p:cNvPr id="31782" name="Text Box 37"/>
          <p:cNvSpPr txBox="1">
            <a:spLocks noChangeArrowheads="1"/>
          </p:cNvSpPr>
          <p:nvPr/>
        </p:nvSpPr>
        <p:spPr bwMode="auto">
          <a:xfrm>
            <a:off x="3332163" y="2246313"/>
            <a:ext cx="1893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rgbClr val="010002"/>
                </a:solidFill>
              </a:rPr>
              <a:t>Organisation</a:t>
            </a:r>
          </a:p>
        </p:txBody>
      </p:sp>
      <p:sp>
        <p:nvSpPr>
          <p:cNvPr id="31783" name="Text Box 38"/>
          <p:cNvSpPr txBox="1">
            <a:spLocks noChangeArrowheads="1"/>
          </p:cNvSpPr>
          <p:nvPr/>
        </p:nvSpPr>
        <p:spPr bwMode="auto">
          <a:xfrm>
            <a:off x="3381375" y="3529013"/>
            <a:ext cx="19954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chemeClr val="hlink"/>
                </a:solidFill>
              </a:rPr>
              <a:t>Système </a:t>
            </a:r>
          </a:p>
          <a:p>
            <a:r>
              <a:rPr lang="fr-CA" altLang="en-US" sz="2400">
                <a:solidFill>
                  <a:schemeClr val="hlink"/>
                </a:solidFill>
              </a:rPr>
              <a:t>d’exploitation</a:t>
            </a:r>
          </a:p>
        </p:txBody>
      </p:sp>
      <p:sp>
        <p:nvSpPr>
          <p:cNvPr id="31784" name="Freeform 39"/>
          <p:cNvSpPr>
            <a:spLocks/>
          </p:cNvSpPr>
          <p:nvPr/>
        </p:nvSpPr>
        <p:spPr bwMode="auto">
          <a:xfrm>
            <a:off x="4713288" y="3783013"/>
            <a:ext cx="3816350" cy="766762"/>
          </a:xfrm>
          <a:custGeom>
            <a:avLst/>
            <a:gdLst>
              <a:gd name="T0" fmla="*/ 0 w 2404"/>
              <a:gd name="T1" fmla="*/ 615950 h 483"/>
              <a:gd name="T2" fmla="*/ 914400 w 2404"/>
              <a:gd name="T3" fmla="*/ 709612 h 483"/>
              <a:gd name="T4" fmla="*/ 1844675 w 2404"/>
              <a:gd name="T5" fmla="*/ 647700 h 483"/>
              <a:gd name="T6" fmla="*/ 3816350 w 2404"/>
              <a:gd name="T7" fmla="*/ 0 h 483"/>
              <a:gd name="T8" fmla="*/ 0 60000 65536"/>
              <a:gd name="T9" fmla="*/ 0 60000 65536"/>
              <a:gd name="T10" fmla="*/ 0 60000 65536"/>
              <a:gd name="T11" fmla="*/ 0 60000 65536"/>
              <a:gd name="T12" fmla="*/ 0 w 2404"/>
              <a:gd name="T13" fmla="*/ 0 h 483"/>
              <a:gd name="T14" fmla="*/ 2404 w 2404"/>
              <a:gd name="T15" fmla="*/ 483 h 48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4" h="483">
                <a:moveTo>
                  <a:pt x="0" y="388"/>
                </a:moveTo>
                <a:cubicBezTo>
                  <a:pt x="191" y="416"/>
                  <a:pt x="382" y="444"/>
                  <a:pt x="576" y="447"/>
                </a:cubicBezTo>
                <a:cubicBezTo>
                  <a:pt x="770" y="450"/>
                  <a:pt x="857" y="483"/>
                  <a:pt x="1162" y="408"/>
                </a:cubicBezTo>
                <a:cubicBezTo>
                  <a:pt x="1467" y="333"/>
                  <a:pt x="2197" y="68"/>
                  <a:pt x="2404" y="0"/>
                </a:cubicBezTo>
              </a:path>
            </a:pathLst>
          </a:custGeom>
          <a:noFill/>
          <a:ln w="28575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85" name="Text Box 40"/>
          <p:cNvSpPr txBox="1">
            <a:spLocks noChangeArrowheads="1"/>
          </p:cNvSpPr>
          <p:nvPr/>
        </p:nvSpPr>
        <p:spPr bwMode="auto">
          <a:xfrm>
            <a:off x="5153025" y="4111625"/>
            <a:ext cx="1550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chemeClr val="hlink"/>
                </a:solidFill>
              </a:rPr>
              <a:t>Vue de</a:t>
            </a:r>
          </a:p>
          <a:p>
            <a:r>
              <a:rPr lang="fr-CA" altLang="en-US" sz="2000">
                <a:solidFill>
                  <a:schemeClr val="hlink"/>
                </a:solidFill>
              </a:rPr>
              <a:t>l’utilisateur</a:t>
            </a:r>
          </a:p>
        </p:txBody>
      </p:sp>
      <p:sp>
        <p:nvSpPr>
          <p:cNvPr id="31786" name="Text Box 41"/>
          <p:cNvSpPr txBox="1">
            <a:spLocks noChangeArrowheads="1"/>
          </p:cNvSpPr>
          <p:nvPr/>
        </p:nvSpPr>
        <p:spPr bwMode="auto">
          <a:xfrm>
            <a:off x="5929313" y="3433763"/>
            <a:ext cx="7826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C’est 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quoi?</a:t>
            </a:r>
          </a:p>
        </p:txBody>
      </p:sp>
      <p:sp>
        <p:nvSpPr>
          <p:cNvPr id="31787" name="Text Box 42"/>
          <p:cNvSpPr txBox="1">
            <a:spLocks noChangeArrowheads="1"/>
          </p:cNvSpPr>
          <p:nvPr/>
        </p:nvSpPr>
        <p:spPr bwMode="auto">
          <a:xfrm>
            <a:off x="6319838" y="3111500"/>
            <a:ext cx="1042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Services</a:t>
            </a:r>
          </a:p>
        </p:txBody>
      </p:sp>
      <p:sp>
        <p:nvSpPr>
          <p:cNvPr id="31788" name="Text Box 43"/>
          <p:cNvSpPr txBox="1">
            <a:spLocks noChangeArrowheads="1"/>
          </p:cNvSpPr>
          <p:nvPr/>
        </p:nvSpPr>
        <p:spPr bwMode="auto">
          <a:xfrm>
            <a:off x="7716838" y="2847975"/>
            <a:ext cx="142716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Interface 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d’utilisateur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GUI ou CLI</a:t>
            </a:r>
          </a:p>
        </p:txBody>
      </p:sp>
      <p:sp>
        <p:nvSpPr>
          <p:cNvPr id="31789" name="Freeform 44"/>
          <p:cNvSpPr>
            <a:spLocks/>
          </p:cNvSpPr>
          <p:nvPr/>
        </p:nvSpPr>
        <p:spPr bwMode="auto">
          <a:xfrm>
            <a:off x="6542088" y="3798888"/>
            <a:ext cx="352425" cy="536575"/>
          </a:xfrm>
          <a:custGeom>
            <a:avLst/>
            <a:gdLst>
              <a:gd name="T0" fmla="*/ 315913 w 222"/>
              <a:gd name="T1" fmla="*/ 536575 h 338"/>
              <a:gd name="T2" fmla="*/ 300038 w 222"/>
              <a:gd name="T3" fmla="*/ 111125 h 338"/>
              <a:gd name="T4" fmla="*/ 0 w 222"/>
              <a:gd name="T5" fmla="*/ 0 h 338"/>
              <a:gd name="T6" fmla="*/ 0 60000 65536"/>
              <a:gd name="T7" fmla="*/ 0 60000 65536"/>
              <a:gd name="T8" fmla="*/ 0 60000 65536"/>
              <a:gd name="T9" fmla="*/ 0 w 222"/>
              <a:gd name="T10" fmla="*/ 0 h 338"/>
              <a:gd name="T11" fmla="*/ 222 w 222"/>
              <a:gd name="T12" fmla="*/ 338 h 3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" h="338">
                <a:moveTo>
                  <a:pt x="199" y="338"/>
                </a:moveTo>
                <a:cubicBezTo>
                  <a:pt x="210" y="232"/>
                  <a:pt x="222" y="126"/>
                  <a:pt x="189" y="70"/>
                </a:cubicBezTo>
                <a:cubicBezTo>
                  <a:pt x="156" y="14"/>
                  <a:pt x="31" y="12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90" name="Freeform 45"/>
          <p:cNvSpPr>
            <a:spLocks/>
          </p:cNvSpPr>
          <p:nvPr/>
        </p:nvSpPr>
        <p:spPr bwMode="auto">
          <a:xfrm>
            <a:off x="6937375" y="3500438"/>
            <a:ext cx="409575" cy="677862"/>
          </a:xfrm>
          <a:custGeom>
            <a:avLst/>
            <a:gdLst>
              <a:gd name="T0" fmla="*/ 409575 w 258"/>
              <a:gd name="T1" fmla="*/ 677862 h 427"/>
              <a:gd name="T2" fmla="*/ 330200 w 258"/>
              <a:gd name="T3" fmla="*/ 314325 h 427"/>
              <a:gd name="T4" fmla="*/ 0 w 258"/>
              <a:gd name="T5" fmla="*/ 0 h 427"/>
              <a:gd name="T6" fmla="*/ 0 60000 65536"/>
              <a:gd name="T7" fmla="*/ 0 60000 65536"/>
              <a:gd name="T8" fmla="*/ 0 60000 65536"/>
              <a:gd name="T9" fmla="*/ 0 w 258"/>
              <a:gd name="T10" fmla="*/ 0 h 427"/>
              <a:gd name="T11" fmla="*/ 258 w 258"/>
              <a:gd name="T12" fmla="*/ 427 h 4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8" h="427">
                <a:moveTo>
                  <a:pt x="258" y="427"/>
                </a:moveTo>
                <a:cubicBezTo>
                  <a:pt x="254" y="348"/>
                  <a:pt x="251" y="269"/>
                  <a:pt x="208" y="198"/>
                </a:cubicBezTo>
                <a:cubicBezTo>
                  <a:pt x="165" y="127"/>
                  <a:pt x="35" y="33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91" name="Freeform 46"/>
          <p:cNvSpPr>
            <a:spLocks/>
          </p:cNvSpPr>
          <p:nvPr/>
        </p:nvSpPr>
        <p:spPr bwMode="auto">
          <a:xfrm>
            <a:off x="7673975" y="3798888"/>
            <a:ext cx="130175" cy="268287"/>
          </a:xfrm>
          <a:custGeom>
            <a:avLst/>
            <a:gdLst>
              <a:gd name="T0" fmla="*/ 19050 w 82"/>
              <a:gd name="T1" fmla="*/ 268287 h 169"/>
              <a:gd name="T2" fmla="*/ 19050 w 82"/>
              <a:gd name="T3" fmla="*/ 127000 h 169"/>
              <a:gd name="T4" fmla="*/ 130175 w 82"/>
              <a:gd name="T5" fmla="*/ 0 h 169"/>
              <a:gd name="T6" fmla="*/ 0 60000 65536"/>
              <a:gd name="T7" fmla="*/ 0 60000 65536"/>
              <a:gd name="T8" fmla="*/ 0 60000 65536"/>
              <a:gd name="T9" fmla="*/ 0 w 82"/>
              <a:gd name="T10" fmla="*/ 0 h 169"/>
              <a:gd name="T11" fmla="*/ 82 w 82"/>
              <a:gd name="T12" fmla="*/ 169 h 1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" h="169">
                <a:moveTo>
                  <a:pt x="12" y="169"/>
                </a:moveTo>
                <a:cubicBezTo>
                  <a:pt x="6" y="138"/>
                  <a:pt x="0" y="108"/>
                  <a:pt x="12" y="80"/>
                </a:cubicBezTo>
                <a:cubicBezTo>
                  <a:pt x="24" y="52"/>
                  <a:pt x="70" y="13"/>
                  <a:pt x="82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92" name="Freeform 47"/>
          <p:cNvSpPr>
            <a:spLocks/>
          </p:cNvSpPr>
          <p:nvPr/>
        </p:nvSpPr>
        <p:spPr bwMode="auto">
          <a:xfrm>
            <a:off x="393700" y="3846513"/>
            <a:ext cx="4130675" cy="1166812"/>
          </a:xfrm>
          <a:custGeom>
            <a:avLst/>
            <a:gdLst>
              <a:gd name="T0" fmla="*/ 4130675 w 2602"/>
              <a:gd name="T1" fmla="*/ 946150 h 735"/>
              <a:gd name="T2" fmla="*/ 3011487 w 2602"/>
              <a:gd name="T3" fmla="*/ 1009650 h 735"/>
              <a:gd name="T4" fmla="*/ 0 w 2602"/>
              <a:gd name="T5" fmla="*/ 0 h 735"/>
              <a:gd name="T6" fmla="*/ 0 60000 65536"/>
              <a:gd name="T7" fmla="*/ 0 60000 65536"/>
              <a:gd name="T8" fmla="*/ 0 60000 65536"/>
              <a:gd name="T9" fmla="*/ 0 w 2602"/>
              <a:gd name="T10" fmla="*/ 0 h 735"/>
              <a:gd name="T11" fmla="*/ 2602 w 2602"/>
              <a:gd name="T12" fmla="*/ 735 h 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02" h="735">
                <a:moveTo>
                  <a:pt x="2602" y="596"/>
                </a:moveTo>
                <a:cubicBezTo>
                  <a:pt x="2466" y="665"/>
                  <a:pt x="2331" y="735"/>
                  <a:pt x="1897" y="636"/>
                </a:cubicBezTo>
                <a:cubicBezTo>
                  <a:pt x="1463" y="537"/>
                  <a:pt x="318" y="106"/>
                  <a:pt x="0" y="0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93" name="Text Box 48"/>
          <p:cNvSpPr txBox="1">
            <a:spLocks noChangeArrowheads="1"/>
          </p:cNvSpPr>
          <p:nvPr/>
        </p:nvSpPr>
        <p:spPr bwMode="auto">
          <a:xfrm>
            <a:off x="3181350" y="4438650"/>
            <a:ext cx="1304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chemeClr val="hlink"/>
                </a:solidFill>
              </a:rPr>
              <a:t>Opération</a:t>
            </a:r>
          </a:p>
        </p:txBody>
      </p:sp>
      <p:sp>
        <p:nvSpPr>
          <p:cNvPr id="31794" name="Text Box 49"/>
          <p:cNvSpPr txBox="1">
            <a:spLocks noChangeArrowheads="1"/>
          </p:cNvSpPr>
          <p:nvPr/>
        </p:nvSpPr>
        <p:spPr bwMode="auto">
          <a:xfrm>
            <a:off x="2217738" y="4657725"/>
            <a:ext cx="874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Mode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double</a:t>
            </a:r>
          </a:p>
        </p:txBody>
      </p:sp>
      <p:sp>
        <p:nvSpPr>
          <p:cNvPr id="31795" name="Text Box 50"/>
          <p:cNvSpPr txBox="1">
            <a:spLocks noChangeArrowheads="1"/>
          </p:cNvSpPr>
          <p:nvPr/>
        </p:nvSpPr>
        <p:spPr bwMode="auto">
          <a:xfrm>
            <a:off x="1943100" y="3644900"/>
            <a:ext cx="1184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Gestion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Processus</a:t>
            </a:r>
          </a:p>
        </p:txBody>
      </p:sp>
      <p:sp>
        <p:nvSpPr>
          <p:cNvPr id="31796" name="Text Box 51"/>
          <p:cNvSpPr txBox="1">
            <a:spLocks noChangeArrowheads="1"/>
          </p:cNvSpPr>
          <p:nvPr/>
        </p:nvSpPr>
        <p:spPr bwMode="auto">
          <a:xfrm>
            <a:off x="179388" y="4164013"/>
            <a:ext cx="10842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Gestion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mémoire</a:t>
            </a:r>
          </a:p>
        </p:txBody>
      </p:sp>
      <p:sp>
        <p:nvSpPr>
          <p:cNvPr id="31797" name="Text Box 52"/>
          <p:cNvSpPr txBox="1">
            <a:spLocks noChangeArrowheads="1"/>
          </p:cNvSpPr>
          <p:nvPr/>
        </p:nvSpPr>
        <p:spPr bwMode="auto">
          <a:xfrm>
            <a:off x="368300" y="3217863"/>
            <a:ext cx="9731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Gestion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E/S</a:t>
            </a:r>
          </a:p>
        </p:txBody>
      </p:sp>
      <p:sp>
        <p:nvSpPr>
          <p:cNvPr id="31798" name="Freeform 53"/>
          <p:cNvSpPr>
            <a:spLocks/>
          </p:cNvSpPr>
          <p:nvPr/>
        </p:nvSpPr>
        <p:spPr bwMode="auto">
          <a:xfrm>
            <a:off x="2884488" y="4824413"/>
            <a:ext cx="441325" cy="307975"/>
          </a:xfrm>
          <a:custGeom>
            <a:avLst/>
            <a:gdLst>
              <a:gd name="T0" fmla="*/ 441325 w 278"/>
              <a:gd name="T1" fmla="*/ 0 h 194"/>
              <a:gd name="T2" fmla="*/ 363537 w 278"/>
              <a:gd name="T3" fmla="*/ 268288 h 194"/>
              <a:gd name="T4" fmla="*/ 0 w 278"/>
              <a:gd name="T5" fmla="*/ 236538 h 194"/>
              <a:gd name="T6" fmla="*/ 0 60000 65536"/>
              <a:gd name="T7" fmla="*/ 0 60000 65536"/>
              <a:gd name="T8" fmla="*/ 0 60000 65536"/>
              <a:gd name="T9" fmla="*/ 0 w 278"/>
              <a:gd name="T10" fmla="*/ 0 h 194"/>
              <a:gd name="T11" fmla="*/ 278 w 278"/>
              <a:gd name="T12" fmla="*/ 194 h 1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8" h="194">
                <a:moveTo>
                  <a:pt x="278" y="0"/>
                </a:moveTo>
                <a:cubicBezTo>
                  <a:pt x="276" y="72"/>
                  <a:pt x="275" y="144"/>
                  <a:pt x="229" y="169"/>
                </a:cubicBezTo>
                <a:cubicBezTo>
                  <a:pt x="183" y="194"/>
                  <a:pt x="38" y="152"/>
                  <a:pt x="0" y="149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799" name="Freeform 54"/>
          <p:cNvSpPr>
            <a:spLocks/>
          </p:cNvSpPr>
          <p:nvPr/>
        </p:nvSpPr>
        <p:spPr bwMode="auto">
          <a:xfrm>
            <a:off x="2790825" y="4051300"/>
            <a:ext cx="304800" cy="646113"/>
          </a:xfrm>
          <a:custGeom>
            <a:avLst/>
            <a:gdLst>
              <a:gd name="T0" fmla="*/ 125413 w 192"/>
              <a:gd name="T1" fmla="*/ 646113 h 407"/>
              <a:gd name="T2" fmla="*/ 284163 w 192"/>
              <a:gd name="T3" fmla="*/ 158750 h 407"/>
              <a:gd name="T4" fmla="*/ 0 w 192"/>
              <a:gd name="T5" fmla="*/ 0 h 407"/>
              <a:gd name="T6" fmla="*/ 0 60000 65536"/>
              <a:gd name="T7" fmla="*/ 0 60000 65536"/>
              <a:gd name="T8" fmla="*/ 0 60000 65536"/>
              <a:gd name="T9" fmla="*/ 0 w 192"/>
              <a:gd name="T10" fmla="*/ 0 h 407"/>
              <a:gd name="T11" fmla="*/ 192 w 192"/>
              <a:gd name="T12" fmla="*/ 407 h 4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07">
                <a:moveTo>
                  <a:pt x="79" y="407"/>
                </a:moveTo>
                <a:cubicBezTo>
                  <a:pt x="135" y="287"/>
                  <a:pt x="192" y="168"/>
                  <a:pt x="179" y="100"/>
                </a:cubicBezTo>
                <a:cubicBezTo>
                  <a:pt x="166" y="32"/>
                  <a:pt x="30" y="17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800" name="Freeform 55"/>
          <p:cNvSpPr>
            <a:spLocks/>
          </p:cNvSpPr>
          <p:nvPr/>
        </p:nvSpPr>
        <p:spPr bwMode="auto">
          <a:xfrm>
            <a:off x="1323975" y="4398963"/>
            <a:ext cx="746125" cy="257175"/>
          </a:xfrm>
          <a:custGeom>
            <a:avLst/>
            <a:gdLst>
              <a:gd name="T0" fmla="*/ 600075 w 470"/>
              <a:gd name="T1" fmla="*/ 0 h 162"/>
              <a:gd name="T2" fmla="*/ 646113 w 470"/>
              <a:gd name="T3" fmla="*/ 236538 h 162"/>
              <a:gd name="T4" fmla="*/ 0 w 470"/>
              <a:gd name="T5" fmla="*/ 125413 h 162"/>
              <a:gd name="T6" fmla="*/ 0 60000 65536"/>
              <a:gd name="T7" fmla="*/ 0 60000 65536"/>
              <a:gd name="T8" fmla="*/ 0 60000 65536"/>
              <a:gd name="T9" fmla="*/ 0 w 470"/>
              <a:gd name="T10" fmla="*/ 0 h 162"/>
              <a:gd name="T11" fmla="*/ 470 w 470"/>
              <a:gd name="T12" fmla="*/ 162 h 1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0" h="162">
                <a:moveTo>
                  <a:pt x="378" y="0"/>
                </a:moveTo>
                <a:cubicBezTo>
                  <a:pt x="424" y="68"/>
                  <a:pt x="470" y="136"/>
                  <a:pt x="407" y="149"/>
                </a:cubicBezTo>
                <a:cubicBezTo>
                  <a:pt x="344" y="162"/>
                  <a:pt x="68" y="91"/>
                  <a:pt x="0" y="79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1801" name="Freeform 56"/>
          <p:cNvSpPr>
            <a:spLocks/>
          </p:cNvSpPr>
          <p:nvPr/>
        </p:nvSpPr>
        <p:spPr bwMode="auto">
          <a:xfrm>
            <a:off x="1387475" y="3878263"/>
            <a:ext cx="180975" cy="361950"/>
          </a:xfrm>
          <a:custGeom>
            <a:avLst/>
            <a:gdLst>
              <a:gd name="T0" fmla="*/ 141288 w 114"/>
              <a:gd name="T1" fmla="*/ 361950 h 228"/>
              <a:gd name="T2" fmla="*/ 157163 w 114"/>
              <a:gd name="T3" fmla="*/ 141288 h 228"/>
              <a:gd name="T4" fmla="*/ 0 w 114"/>
              <a:gd name="T5" fmla="*/ 0 h 228"/>
              <a:gd name="T6" fmla="*/ 0 60000 65536"/>
              <a:gd name="T7" fmla="*/ 0 60000 65536"/>
              <a:gd name="T8" fmla="*/ 0 60000 65536"/>
              <a:gd name="T9" fmla="*/ 0 w 114"/>
              <a:gd name="T10" fmla="*/ 0 h 228"/>
              <a:gd name="T11" fmla="*/ 114 w 114"/>
              <a:gd name="T12" fmla="*/ 228 h 2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4" h="228">
                <a:moveTo>
                  <a:pt x="89" y="228"/>
                </a:moveTo>
                <a:cubicBezTo>
                  <a:pt x="101" y="177"/>
                  <a:pt x="114" y="127"/>
                  <a:pt x="99" y="89"/>
                </a:cubicBezTo>
                <a:cubicBezTo>
                  <a:pt x="84" y="51"/>
                  <a:pt x="16" y="15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51DE07-CAA3-46FD-BBAD-24D63E2E1F41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714375"/>
          </a:xfrm>
        </p:spPr>
        <p:txBody>
          <a:bodyPr/>
          <a:lstStyle/>
          <a:p>
            <a:pPr>
              <a:defRPr/>
            </a:pPr>
            <a:r>
              <a:rPr lang="fr-CA" smtClean="0"/>
              <a:t>Opérations du système d’exploitation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1152525"/>
            <a:ext cx="7886700" cy="53752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z="2400" smtClean="0"/>
              <a:t>Le SE fonctionne à base d’interruptions</a:t>
            </a:r>
          </a:p>
          <a:p>
            <a:pPr>
              <a:lnSpc>
                <a:spcPct val="80000"/>
              </a:lnSpc>
            </a:pPr>
            <a:r>
              <a:rPr lang="fr-CA" altLang="en-US" sz="2400" smtClean="0"/>
              <a:t>Les interruptions proviennent du matériel ET du logiciel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Clique de souris, division par zéro, demande de service du SE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Interruption de minuterie (temps de processus fini), erreur d’accès à la mémoire (processus veut en modifier un autre ou le SE).</a:t>
            </a:r>
          </a:p>
          <a:p>
            <a:pPr>
              <a:lnSpc>
                <a:spcPct val="80000"/>
              </a:lnSpc>
            </a:pPr>
            <a:r>
              <a:rPr lang="fr-CA" altLang="en-US" sz="2400" smtClean="0"/>
              <a:t>Certains opérations devront se faire seulement par un programme fiable.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Accéder le matériel, registres de gestion de la mémoire.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Un programme maléfique d’utilisateur pourrait endommager d’autres processus, voler le système, …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Solution: opération en mode double.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5C1CA-80C1-414A-A31A-9AD8DBFFC98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171" name="Freeform 3"/>
          <p:cNvSpPr>
            <a:spLocks/>
          </p:cNvSpPr>
          <p:nvPr/>
        </p:nvSpPr>
        <p:spPr bwMode="auto">
          <a:xfrm>
            <a:off x="4205288" y="620713"/>
            <a:ext cx="3744912" cy="2106612"/>
          </a:xfrm>
          <a:custGeom>
            <a:avLst/>
            <a:gdLst>
              <a:gd name="T0" fmla="*/ 242887 w 2359"/>
              <a:gd name="T1" fmla="*/ 2106612 h 1327"/>
              <a:gd name="T2" fmla="*/ 584200 w 2359"/>
              <a:gd name="T3" fmla="*/ 742950 h 1327"/>
              <a:gd name="T4" fmla="*/ 3744912 w 2359"/>
              <a:gd name="T5" fmla="*/ 0 h 1327"/>
              <a:gd name="T6" fmla="*/ 0 60000 65536"/>
              <a:gd name="T7" fmla="*/ 0 60000 65536"/>
              <a:gd name="T8" fmla="*/ 0 60000 65536"/>
              <a:gd name="T9" fmla="*/ 0 w 2359"/>
              <a:gd name="T10" fmla="*/ 0 h 1327"/>
              <a:gd name="T11" fmla="*/ 2359 w 2359"/>
              <a:gd name="T12" fmla="*/ 1327 h 13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9" h="1327">
                <a:moveTo>
                  <a:pt x="153" y="1327"/>
                </a:moveTo>
                <a:cubicBezTo>
                  <a:pt x="76" y="1008"/>
                  <a:pt x="0" y="689"/>
                  <a:pt x="368" y="468"/>
                </a:cubicBezTo>
                <a:cubicBezTo>
                  <a:pt x="736" y="247"/>
                  <a:pt x="2027" y="80"/>
                  <a:pt x="2359" y="0"/>
                </a:cubicBezTo>
              </a:path>
            </a:pathLst>
          </a:custGeom>
          <a:noFill/>
          <a:ln w="381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7172" name="Freeform 6"/>
          <p:cNvSpPr>
            <a:spLocks/>
          </p:cNvSpPr>
          <p:nvPr/>
        </p:nvSpPr>
        <p:spPr bwMode="auto">
          <a:xfrm>
            <a:off x="2170113" y="481013"/>
            <a:ext cx="2463800" cy="990600"/>
          </a:xfrm>
          <a:custGeom>
            <a:avLst/>
            <a:gdLst>
              <a:gd name="T0" fmla="*/ 2463800 w 1552"/>
              <a:gd name="T1" fmla="*/ 990600 h 624"/>
              <a:gd name="T2" fmla="*/ 1998663 w 1552"/>
              <a:gd name="T3" fmla="*/ 371475 h 624"/>
              <a:gd name="T4" fmla="*/ 495300 w 1552"/>
              <a:gd name="T5" fmla="*/ 76200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3763963" y="992188"/>
            <a:ext cx="1112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Matériel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4241800" y="4937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UCT</a:t>
            </a:r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2784475" y="663575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Bus</a:t>
            </a:r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2535238" y="-95250"/>
            <a:ext cx="1381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Contrôleurs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d’appareil</a:t>
            </a:r>
          </a:p>
        </p:txBody>
      </p:sp>
      <p:sp>
        <p:nvSpPr>
          <p:cNvPr id="7177" name="Text Box 11"/>
          <p:cNvSpPr txBox="1">
            <a:spLocks noChangeArrowheads="1"/>
          </p:cNvSpPr>
          <p:nvPr/>
        </p:nvSpPr>
        <p:spPr bwMode="auto">
          <a:xfrm>
            <a:off x="736600" y="384175"/>
            <a:ext cx="1112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</p:txBody>
      </p:sp>
      <p:sp>
        <p:nvSpPr>
          <p:cNvPr id="7178" name="Freeform 12"/>
          <p:cNvSpPr>
            <a:spLocks/>
          </p:cNvSpPr>
          <p:nvPr/>
        </p:nvSpPr>
        <p:spPr bwMode="auto">
          <a:xfrm>
            <a:off x="4370388" y="836613"/>
            <a:ext cx="198437" cy="127000"/>
          </a:xfrm>
          <a:custGeom>
            <a:avLst/>
            <a:gdLst>
              <a:gd name="T0" fmla="*/ 0 w 125"/>
              <a:gd name="T1" fmla="*/ 109538 h 80"/>
              <a:gd name="T2" fmla="*/ 169862 w 125"/>
              <a:gd name="T3" fmla="*/ 109538 h 80"/>
              <a:gd name="T4" fmla="*/ 169862 w 125"/>
              <a:gd name="T5" fmla="*/ 0 h 80"/>
              <a:gd name="T6" fmla="*/ 0 60000 65536"/>
              <a:gd name="T7" fmla="*/ 0 60000 65536"/>
              <a:gd name="T8" fmla="*/ 0 60000 65536"/>
              <a:gd name="T9" fmla="*/ 0 w 125"/>
              <a:gd name="T10" fmla="*/ 0 h 80"/>
              <a:gd name="T11" fmla="*/ 125 w 125"/>
              <a:gd name="T12" fmla="*/ 80 h 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" h="80">
                <a:moveTo>
                  <a:pt x="0" y="69"/>
                </a:moveTo>
                <a:cubicBezTo>
                  <a:pt x="44" y="74"/>
                  <a:pt x="89" y="80"/>
                  <a:pt x="107" y="69"/>
                </a:cubicBezTo>
                <a:cubicBezTo>
                  <a:pt x="125" y="58"/>
                  <a:pt x="107" y="11"/>
                  <a:pt x="107" y="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7179" name="Freeform 13"/>
          <p:cNvSpPr>
            <a:spLocks/>
          </p:cNvSpPr>
          <p:nvPr/>
        </p:nvSpPr>
        <p:spPr bwMode="auto">
          <a:xfrm>
            <a:off x="3657600" y="246063"/>
            <a:ext cx="596900" cy="534987"/>
          </a:xfrm>
          <a:custGeom>
            <a:avLst/>
            <a:gdLst>
              <a:gd name="T0" fmla="*/ 201612 w 376"/>
              <a:gd name="T1" fmla="*/ 512762 h 337"/>
              <a:gd name="T2" fmla="*/ 309562 w 376"/>
              <a:gd name="T3" fmla="*/ 498475 h 337"/>
              <a:gd name="T4" fmla="*/ 511175 w 376"/>
              <a:gd name="T5" fmla="*/ 296862 h 337"/>
              <a:gd name="T6" fmla="*/ 511175 w 376"/>
              <a:gd name="T7" fmla="*/ 33337 h 337"/>
              <a:gd name="T8" fmla="*/ 0 w 376"/>
              <a:gd name="T9" fmla="*/ 95250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6"/>
              <a:gd name="T16" fmla="*/ 0 h 337"/>
              <a:gd name="T17" fmla="*/ 376 w 376"/>
              <a:gd name="T18" fmla="*/ 337 h 3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6" h="337">
                <a:moveTo>
                  <a:pt x="127" y="323"/>
                </a:moveTo>
                <a:cubicBezTo>
                  <a:pt x="145" y="330"/>
                  <a:pt x="163" y="337"/>
                  <a:pt x="195" y="314"/>
                </a:cubicBezTo>
                <a:cubicBezTo>
                  <a:pt x="227" y="291"/>
                  <a:pt x="301" y="236"/>
                  <a:pt x="322" y="187"/>
                </a:cubicBezTo>
                <a:cubicBezTo>
                  <a:pt x="343" y="138"/>
                  <a:pt x="376" y="42"/>
                  <a:pt x="322" y="21"/>
                </a:cubicBezTo>
                <a:cubicBezTo>
                  <a:pt x="268" y="0"/>
                  <a:pt x="134" y="30"/>
                  <a:pt x="0" y="6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7180" name="Freeform 14"/>
          <p:cNvSpPr>
            <a:spLocks/>
          </p:cNvSpPr>
          <p:nvPr/>
        </p:nvSpPr>
        <p:spPr bwMode="auto">
          <a:xfrm>
            <a:off x="3394075" y="758825"/>
            <a:ext cx="371475" cy="196850"/>
          </a:xfrm>
          <a:custGeom>
            <a:avLst/>
            <a:gdLst>
              <a:gd name="T0" fmla="*/ 371475 w 234"/>
              <a:gd name="T1" fmla="*/ 0 h 124"/>
              <a:gd name="T2" fmla="*/ 279400 w 234"/>
              <a:gd name="T3" fmla="*/ 171450 h 124"/>
              <a:gd name="T4" fmla="*/ 0 w 234"/>
              <a:gd name="T5" fmla="*/ 155575 h 124"/>
              <a:gd name="T6" fmla="*/ 0 60000 65536"/>
              <a:gd name="T7" fmla="*/ 0 60000 65536"/>
              <a:gd name="T8" fmla="*/ 0 60000 65536"/>
              <a:gd name="T9" fmla="*/ 0 w 234"/>
              <a:gd name="T10" fmla="*/ 0 h 124"/>
              <a:gd name="T11" fmla="*/ 234 w 234"/>
              <a:gd name="T12" fmla="*/ 124 h 1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" h="124">
                <a:moveTo>
                  <a:pt x="234" y="0"/>
                </a:moveTo>
                <a:cubicBezTo>
                  <a:pt x="224" y="46"/>
                  <a:pt x="215" y="92"/>
                  <a:pt x="176" y="108"/>
                </a:cubicBezTo>
                <a:cubicBezTo>
                  <a:pt x="137" y="124"/>
                  <a:pt x="29" y="100"/>
                  <a:pt x="0" y="9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7181" name="Freeform 15"/>
          <p:cNvSpPr>
            <a:spLocks/>
          </p:cNvSpPr>
          <p:nvPr/>
        </p:nvSpPr>
        <p:spPr bwMode="auto">
          <a:xfrm>
            <a:off x="1689100" y="527050"/>
            <a:ext cx="760413" cy="252413"/>
          </a:xfrm>
          <a:custGeom>
            <a:avLst/>
            <a:gdLst>
              <a:gd name="T0" fmla="*/ 760413 w 479"/>
              <a:gd name="T1" fmla="*/ 0 h 159"/>
              <a:gd name="T2" fmla="*/ 620713 w 479"/>
              <a:gd name="T3" fmla="*/ 231775 h 159"/>
              <a:gd name="T4" fmla="*/ 0 w 479"/>
              <a:gd name="T5" fmla="*/ 123825 h 159"/>
              <a:gd name="T6" fmla="*/ 0 60000 65536"/>
              <a:gd name="T7" fmla="*/ 0 60000 65536"/>
              <a:gd name="T8" fmla="*/ 0 60000 65536"/>
              <a:gd name="T9" fmla="*/ 0 w 479"/>
              <a:gd name="T10" fmla="*/ 0 h 159"/>
              <a:gd name="T11" fmla="*/ 479 w 479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9" h="159">
                <a:moveTo>
                  <a:pt x="479" y="0"/>
                </a:moveTo>
                <a:cubicBezTo>
                  <a:pt x="475" y="66"/>
                  <a:pt x="471" y="133"/>
                  <a:pt x="391" y="146"/>
                </a:cubicBezTo>
                <a:cubicBezTo>
                  <a:pt x="311" y="159"/>
                  <a:pt x="65" y="89"/>
                  <a:pt x="0" y="7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7182" name="Freeform 16"/>
          <p:cNvSpPr>
            <a:spLocks/>
          </p:cNvSpPr>
          <p:nvPr/>
        </p:nvSpPr>
        <p:spPr bwMode="auto">
          <a:xfrm>
            <a:off x="3254375" y="3689350"/>
            <a:ext cx="1581150" cy="2727325"/>
          </a:xfrm>
          <a:custGeom>
            <a:avLst/>
            <a:gdLst>
              <a:gd name="T0" fmla="*/ 1581150 w 996"/>
              <a:gd name="T1" fmla="*/ 0 h 1718"/>
              <a:gd name="T2" fmla="*/ 1301750 w 996"/>
              <a:gd name="T3" fmla="*/ 1100138 h 1718"/>
              <a:gd name="T4" fmla="*/ 0 w 996"/>
              <a:gd name="T5" fmla="*/ 2727325 h 1718"/>
              <a:gd name="T6" fmla="*/ 0 60000 65536"/>
              <a:gd name="T7" fmla="*/ 0 60000 65536"/>
              <a:gd name="T8" fmla="*/ 0 60000 65536"/>
              <a:gd name="T9" fmla="*/ 0 w 996"/>
              <a:gd name="T10" fmla="*/ 0 h 1718"/>
              <a:gd name="T11" fmla="*/ 996 w 996"/>
              <a:gd name="T12" fmla="*/ 1718 h 17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6" h="1718">
                <a:moveTo>
                  <a:pt x="996" y="0"/>
                </a:moveTo>
                <a:cubicBezTo>
                  <a:pt x="991" y="203"/>
                  <a:pt x="986" y="407"/>
                  <a:pt x="820" y="693"/>
                </a:cubicBezTo>
                <a:cubicBezTo>
                  <a:pt x="654" y="979"/>
                  <a:pt x="137" y="1547"/>
                  <a:pt x="0" y="1718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7183" name="Oval 17"/>
          <p:cNvSpPr>
            <a:spLocks noChangeArrowheads="1"/>
          </p:cNvSpPr>
          <p:nvPr/>
        </p:nvSpPr>
        <p:spPr bwMode="auto">
          <a:xfrm>
            <a:off x="3238500" y="2759075"/>
            <a:ext cx="2541588" cy="9445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CA" altLang="en-US" sz="2800">
                <a:solidFill>
                  <a:srgbClr val="FF0066"/>
                </a:solidFill>
              </a:rPr>
              <a:t>Système </a:t>
            </a:r>
          </a:p>
          <a:p>
            <a:pPr algn="ctr"/>
            <a:r>
              <a:rPr lang="fr-CA" altLang="en-US" sz="2800">
                <a:solidFill>
                  <a:srgbClr val="FF0066"/>
                </a:solidFill>
              </a:rPr>
              <a:t>informatique</a:t>
            </a:r>
          </a:p>
        </p:txBody>
      </p:sp>
      <p:sp>
        <p:nvSpPr>
          <p:cNvPr id="7184" name="Text Box 18"/>
          <p:cNvSpPr txBox="1">
            <a:spLocks noChangeArrowheads="1"/>
          </p:cNvSpPr>
          <p:nvPr/>
        </p:nvSpPr>
        <p:spPr bwMode="auto">
          <a:xfrm>
            <a:off x="3332163" y="2246313"/>
            <a:ext cx="1893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rgbClr val="010002"/>
                </a:solidFill>
              </a:rPr>
              <a:t>Organisation</a:t>
            </a:r>
          </a:p>
        </p:txBody>
      </p:sp>
      <p:sp>
        <p:nvSpPr>
          <p:cNvPr id="7185" name="Text Box 19"/>
          <p:cNvSpPr txBox="1">
            <a:spLocks noChangeArrowheads="1"/>
          </p:cNvSpPr>
          <p:nvPr/>
        </p:nvSpPr>
        <p:spPr bwMode="auto">
          <a:xfrm>
            <a:off x="3333750" y="3776663"/>
            <a:ext cx="3138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chemeClr val="hlink"/>
                </a:solidFill>
              </a:rPr>
              <a:t>Système d’exploitation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A66D9-48D7-4499-BA00-AEA974E5261A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 mode usager et le mode noyau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225" y="1287463"/>
            <a:ext cx="8496300" cy="4460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mtClean="0"/>
              <a:t>Opération en mode double permet au ES de se protéger ainsi que d’autres composantes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Mode usager et mode noyau (ou supervision)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Bit mode se retrouve dans le matériel</a:t>
            </a:r>
          </a:p>
          <a:p>
            <a:pPr lvl="2">
              <a:lnSpc>
                <a:spcPct val="90000"/>
              </a:lnSpc>
            </a:pPr>
            <a:r>
              <a:rPr lang="fr-CA" altLang="en-US" smtClean="0"/>
              <a:t>Distingue le mode (usager ou noyau)</a:t>
            </a:r>
          </a:p>
          <a:p>
            <a:pPr lvl="2">
              <a:lnSpc>
                <a:spcPct val="90000"/>
              </a:lnSpc>
            </a:pPr>
            <a:r>
              <a:rPr lang="fr-CA" altLang="en-US" smtClean="0"/>
              <a:t>Certaines instructions sont privilégiées</a:t>
            </a:r>
          </a:p>
          <a:p>
            <a:pPr lvl="2">
              <a:lnSpc>
                <a:spcPct val="90000"/>
              </a:lnSpc>
            </a:pPr>
            <a:r>
              <a:rPr lang="fr-CA" altLang="en-US" smtClean="0"/>
              <a:t>Appel au SE change le mode à noyau et le retour de l’appel le rechange au mode usager.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2C1446-44E1-43C3-BB76-2F676FC8028C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96888" y="325438"/>
            <a:ext cx="8418512" cy="703262"/>
          </a:xfrm>
        </p:spPr>
        <p:txBody>
          <a:bodyPr/>
          <a:lstStyle/>
          <a:p>
            <a:pPr>
              <a:defRPr/>
            </a:pPr>
            <a:r>
              <a:rPr lang="fr-CA" sz="3600" smtClean="0"/>
              <a:t>Transition du mode usager au mode noyau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0" y="1238250"/>
            <a:ext cx="7886700" cy="2698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000" smtClean="0"/>
              <a:t>Minuterie empêche les processus de s’accaparer du système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Un interruption après un délai de temps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SE décrémente un compteur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Lorsque le compteur est zéro, change de processus ou termine le processus.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Configurer avant de donner le contrôle au processus pour reprendre le contrôle ou terminé le programme.</a:t>
            </a:r>
          </a:p>
        </p:txBody>
      </p:sp>
      <p:pic>
        <p:nvPicPr>
          <p:cNvPr id="3482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" t="30278" r="417" b="30000"/>
          <a:stretch>
            <a:fillRect/>
          </a:stretch>
        </p:blipFill>
        <p:spPr bwMode="auto">
          <a:xfrm>
            <a:off x="1225550" y="4121150"/>
            <a:ext cx="7481888" cy="22479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45E71-C12C-4666-AF75-D78E0CCB68C0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325438"/>
            <a:ext cx="8529637" cy="636587"/>
          </a:xfrm>
        </p:spPr>
        <p:txBody>
          <a:bodyPr/>
          <a:lstStyle/>
          <a:p>
            <a:pPr>
              <a:defRPr/>
            </a:pPr>
            <a:r>
              <a:rPr lang="fr-CA" smtClean="0"/>
              <a:t>L’appel système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463" y="1019175"/>
            <a:ext cx="8482012" cy="5345113"/>
          </a:xfrm>
        </p:spPr>
        <p:txBody>
          <a:bodyPr/>
          <a:lstStyle/>
          <a:p>
            <a:r>
              <a:rPr lang="fr-CA" altLang="en-US" sz="2400" smtClean="0"/>
              <a:t>L’interface qui offre les services du SE au programmes</a:t>
            </a:r>
            <a:endParaRPr lang="en-US" altLang="en-US" sz="2400" smtClean="0"/>
          </a:p>
          <a:p>
            <a:pPr lvl="1"/>
            <a:r>
              <a:rPr lang="fr-CA" altLang="en-US" sz="2200" smtClean="0"/>
              <a:t>Control de processus: </a:t>
            </a:r>
          </a:p>
          <a:p>
            <a:pPr lvl="2"/>
            <a:r>
              <a:rPr lang="fr-CA" altLang="en-US" sz="2000" smtClean="0"/>
              <a:t>pour exécuter un programme.</a:t>
            </a:r>
          </a:p>
          <a:p>
            <a:pPr lvl="1"/>
            <a:r>
              <a:rPr lang="fr-CA" altLang="en-US" sz="2200" smtClean="0"/>
              <a:t>Gestion de fichier: </a:t>
            </a:r>
          </a:p>
          <a:p>
            <a:pPr lvl="2"/>
            <a:r>
              <a:rPr lang="fr-CA" altLang="en-US" sz="2000" smtClean="0"/>
              <a:t>création/ouvrir/lire/écrire un fichier, liste d’un répertoire.</a:t>
            </a:r>
          </a:p>
          <a:p>
            <a:pPr lvl="1"/>
            <a:r>
              <a:rPr lang="fr-CA" altLang="en-US" sz="2200" smtClean="0"/>
              <a:t>Gestion d’appareil: </a:t>
            </a:r>
          </a:p>
          <a:p>
            <a:pPr lvl="2"/>
            <a:r>
              <a:rPr lang="fr-CA" altLang="en-US" sz="2000" smtClean="0"/>
              <a:t>demande/relâche d’un appareil</a:t>
            </a:r>
          </a:p>
          <a:p>
            <a:pPr lvl="1"/>
            <a:r>
              <a:rPr lang="fr-CA" altLang="en-US" sz="2200" smtClean="0"/>
              <a:t>Gestion d’information: </a:t>
            </a:r>
          </a:p>
          <a:p>
            <a:pPr lvl="2"/>
            <a:r>
              <a:rPr lang="fr-CA" altLang="en-US" sz="2000" smtClean="0"/>
              <a:t>gestion de l’heure, attributs des processus et fichiers</a:t>
            </a:r>
          </a:p>
          <a:p>
            <a:pPr lvl="1"/>
            <a:r>
              <a:rPr lang="fr-CA" altLang="en-US" sz="2200" smtClean="0"/>
              <a:t>Communication: </a:t>
            </a:r>
          </a:p>
          <a:p>
            <a:pPr lvl="2"/>
            <a:r>
              <a:rPr lang="fr-CA" altLang="en-US" sz="2000" smtClean="0"/>
              <a:t>ouvrir/fermer un connexion, envoyer/recevoir des messages</a:t>
            </a: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842C43-E1F5-42B9-AA07-82E8E40A8200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325438"/>
            <a:ext cx="8559800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Appel système (suite)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275" y="1282700"/>
            <a:ext cx="8496300" cy="5345113"/>
          </a:xfrm>
        </p:spPr>
        <p:txBody>
          <a:bodyPr/>
          <a:lstStyle/>
          <a:p>
            <a:r>
              <a:rPr lang="fr-CA" altLang="en-US" sz="2400" smtClean="0"/>
              <a:t>Normalement écrit avec langage de programmation haut niveau (par exemple le C).</a:t>
            </a:r>
          </a:p>
          <a:p>
            <a:r>
              <a:rPr lang="fr-CA" altLang="en-US" sz="2400" smtClean="0"/>
              <a:t>Implémenter avec l’interruption logicielle</a:t>
            </a:r>
          </a:p>
          <a:p>
            <a:pPr lvl="1"/>
            <a:r>
              <a:rPr lang="fr-CA" altLang="en-US" sz="2200" smtClean="0"/>
              <a:t>L’interruption logicielle change le bit mode au mode noyau et fait appel au sous-programme approprié selon un tableau d’appels systèmes et le numéro d’interruption</a:t>
            </a:r>
          </a:p>
          <a:p>
            <a:pPr lvl="2"/>
            <a:r>
              <a:rPr lang="en-US" altLang="en-US" sz="2000" smtClean="0"/>
              <a:t>Exemple Linux: </a:t>
            </a:r>
          </a:p>
          <a:p>
            <a:pPr lvl="2">
              <a:buFontTx/>
              <a:buNone/>
            </a:pPr>
            <a:r>
              <a:rPr lang="en-US" altLang="en-US" sz="2000" smtClean="0">
                <a:hlinkClick r:id="rId2"/>
              </a:rPr>
              <a:t>http://docs.cs.up.ac.za/programming/asm/derick_tut/syscalls.html</a:t>
            </a:r>
            <a:endParaRPr lang="en-US" altLang="en-US" sz="2200" smtClean="0"/>
          </a:p>
          <a:p>
            <a:r>
              <a:rPr lang="fr-CA" altLang="en-US" sz="2400" smtClean="0"/>
              <a:t>À la fin du sous-programme, le mode redevient le mode usager et des valeurs sont retournées au programme appelant.</a:t>
            </a:r>
            <a:endParaRPr lang="en-US" altLang="en-US" sz="2400" smtClean="0"/>
          </a:p>
          <a:p>
            <a:pPr lvl="2">
              <a:buFontTx/>
              <a:buNone/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66BF33-F18A-4D75-8E89-3569C17EC889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API de l’appel système</a:t>
            </a:r>
          </a:p>
        </p:txBody>
      </p:sp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" t="9819" r="969" b="10077"/>
          <a:stretch>
            <a:fillRect/>
          </a:stretch>
        </p:blipFill>
        <p:spPr bwMode="auto">
          <a:xfrm>
            <a:off x="982663" y="1497013"/>
            <a:ext cx="7485062" cy="4576762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90435B-1CAE-412B-9C1D-0EB72A9DE317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80988" y="325438"/>
            <a:ext cx="8634412" cy="557212"/>
          </a:xfrm>
        </p:spPr>
        <p:txBody>
          <a:bodyPr/>
          <a:lstStyle/>
          <a:p>
            <a:pPr>
              <a:defRPr/>
            </a:pPr>
            <a:r>
              <a:rPr lang="fr-CA" sz="3600" smtClean="0"/>
              <a:t>Comment accéder aux appels systèmes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06500"/>
            <a:ext cx="8840787" cy="5421313"/>
          </a:xfrm>
        </p:spPr>
        <p:txBody>
          <a:bodyPr/>
          <a:lstStyle/>
          <a:p>
            <a:r>
              <a:rPr lang="fr-CA" altLang="en-US" sz="2000" smtClean="0"/>
              <a:t>Accéder souvent par les programmes avec une interface de programmation d’application (API) et non pas l’appel système directement</a:t>
            </a:r>
          </a:p>
          <a:p>
            <a:r>
              <a:rPr lang="fr-CA" altLang="en-US" sz="2000" smtClean="0"/>
              <a:t>APIs commun:</a:t>
            </a:r>
          </a:p>
          <a:p>
            <a:pPr lvl="1"/>
            <a:r>
              <a:rPr lang="fr-CA" altLang="en-US" sz="2000" smtClean="0"/>
              <a:t>Win32 pour Windows</a:t>
            </a:r>
          </a:p>
          <a:p>
            <a:pPr lvl="1"/>
            <a:r>
              <a:rPr lang="fr-CA" altLang="en-US" sz="2000" smtClean="0"/>
              <a:t>API POSIX pour systèmes POSIX</a:t>
            </a:r>
          </a:p>
          <a:p>
            <a:pPr lvl="2"/>
            <a:r>
              <a:rPr lang="fr-CA" altLang="en-US" sz="1800" smtClean="0"/>
              <a:t>UNIX, Linux et MAC OS X</a:t>
            </a:r>
          </a:p>
          <a:p>
            <a:pPr lvl="1"/>
            <a:r>
              <a:rPr lang="fr-CA" altLang="en-US" sz="2000" smtClean="0"/>
              <a:t>API Java pour la machine virtuelle Java (JVM) </a:t>
            </a:r>
            <a:endParaRPr lang="fr-CA" altLang="en-US" sz="2100" smtClean="0"/>
          </a:p>
          <a:p>
            <a:r>
              <a:rPr lang="fr-CA" altLang="en-US" sz="2000" smtClean="0"/>
              <a:t>Le programme appelant ne connait rien au sujet le l’implémentation de l’appel système.</a:t>
            </a:r>
          </a:p>
          <a:p>
            <a:pPr lvl="1"/>
            <a:r>
              <a:rPr lang="fr-CA" altLang="en-US" sz="2000" smtClean="0"/>
              <a:t>Obéit tout simplement au normes de l’API: paramètres à fournir, valeurs de retour, et opération désirée</a:t>
            </a:r>
          </a:p>
          <a:p>
            <a:pPr lvl="1"/>
            <a:r>
              <a:rPr lang="fr-CA" altLang="en-US" sz="2000" smtClean="0"/>
              <a:t>Les détails de l’interface du SE sont cachés derrière l’API.</a:t>
            </a:r>
          </a:p>
          <a:p>
            <a:pPr lvl="2"/>
            <a:r>
              <a:rPr lang="fr-CA" altLang="en-US" sz="1800" smtClean="0"/>
              <a:t>Géré par la bibliothèque de l’API (ensemble de fonctions fournit avec le compilateur)</a:t>
            </a:r>
          </a:p>
          <a:p>
            <a:r>
              <a:rPr lang="fr-CA" altLang="en-US" sz="2000" smtClean="0"/>
              <a:t>Possible d’utiliser les appels système directement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97290-D650-4464-A00F-282C7CEE0303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768350"/>
          </a:xfrm>
        </p:spPr>
        <p:txBody>
          <a:bodyPr/>
          <a:lstStyle/>
          <a:p>
            <a:pPr>
              <a:defRPr/>
            </a:pPr>
            <a:r>
              <a:rPr lang="fr-CA" smtClean="0"/>
              <a:t>Exemple de l’API standard en C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316038"/>
            <a:ext cx="7642225" cy="4483100"/>
          </a:xfrm>
        </p:spPr>
        <p:txBody>
          <a:bodyPr/>
          <a:lstStyle/>
          <a:p>
            <a:r>
              <a:rPr lang="fr-CA" altLang="en-US" smtClean="0"/>
              <a:t>La fonction printf() qui fait un appel système write()</a:t>
            </a:r>
            <a:endParaRPr lang="en-US" altLang="en-US" smtClean="0"/>
          </a:p>
        </p:txBody>
      </p:sp>
      <p:pic>
        <p:nvPicPr>
          <p:cNvPr id="3994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77" t="552" r="17184" b="552"/>
          <a:stretch>
            <a:fillRect/>
          </a:stretch>
        </p:blipFill>
        <p:spPr bwMode="auto">
          <a:xfrm>
            <a:off x="4148138" y="1905000"/>
            <a:ext cx="4038600" cy="454977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826DA7-3D78-4694-8615-FDB7FDCC1D7A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17488"/>
            <a:ext cx="8699500" cy="714375"/>
          </a:xfrm>
        </p:spPr>
        <p:txBody>
          <a:bodyPr/>
          <a:lstStyle/>
          <a:p>
            <a:pPr>
              <a:defRPr/>
            </a:pPr>
            <a:r>
              <a:rPr lang="fr-CA" sz="3200" smtClean="0"/>
              <a:t>Opérations principales du système d’exploitation </a:t>
            </a:r>
            <a:r>
              <a:rPr lang="fr-CA" sz="2800" smtClean="0"/>
              <a:t>(SE)</a:t>
            </a:r>
            <a:endParaRPr lang="fr-CA" sz="3200" smtClean="0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892175"/>
            <a:ext cx="8251825" cy="54213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000" smtClean="0"/>
              <a:t>Gestion de processus</a:t>
            </a:r>
          </a:p>
          <a:p>
            <a:pPr lvl="1">
              <a:lnSpc>
                <a:spcPct val="90000"/>
              </a:lnSpc>
            </a:pPr>
            <a:r>
              <a:rPr lang="fr-CA" altLang="en-US" sz="1800" smtClean="0"/>
              <a:t>Un processus avec un fil d’exécution comprend un seul compteur de programme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Le SE gère les ressouces requises par les processus</a:t>
            </a:r>
          </a:p>
          <a:p>
            <a:pPr lvl="2">
              <a:lnSpc>
                <a:spcPct val="90000"/>
              </a:lnSpc>
            </a:pPr>
            <a:r>
              <a:rPr lang="fr-CA" altLang="en-US" sz="1800" smtClean="0"/>
              <a:t>UCT, mémoire, E/S, fichiers</a:t>
            </a:r>
          </a:p>
          <a:p>
            <a:pPr lvl="2">
              <a:lnSpc>
                <a:spcPct val="90000"/>
              </a:lnSpc>
            </a:pPr>
            <a:r>
              <a:rPr lang="fr-CA" altLang="en-US" sz="1800" smtClean="0"/>
              <a:t>Données d’initialisation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Le SE gères les activités des processus: création et destruction, interactions entre processus, etc.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Gestion de la mémoire</a:t>
            </a:r>
          </a:p>
          <a:p>
            <a:pPr lvl="1">
              <a:lnSpc>
                <a:spcPct val="90000"/>
              </a:lnSpc>
            </a:pPr>
            <a:r>
              <a:rPr lang="fr-CA" altLang="en-US" sz="1800" smtClean="0"/>
              <a:t>La gestion de mémoire détermine quel processus et à quel moment il occupe la mémoire afin d’optimiser l’utilisation de l’UCT et la réponse de l’ordinateur aux utilisateurs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Gestion de la mémoire secondaire</a:t>
            </a:r>
          </a:p>
          <a:p>
            <a:pPr lvl="1">
              <a:lnSpc>
                <a:spcPct val="90000"/>
              </a:lnSpc>
            </a:pPr>
            <a:r>
              <a:rPr lang="fr-CA" altLang="en-US" sz="1800" smtClean="0"/>
              <a:t>Le SE donne une vue uniforme et logique de l’information stocké en mémoire secondaire</a:t>
            </a:r>
          </a:p>
          <a:p>
            <a:pPr lvl="1">
              <a:lnSpc>
                <a:spcPct val="90000"/>
              </a:lnSpc>
            </a:pPr>
            <a:r>
              <a:rPr lang="fr-CA" altLang="en-US" sz="1800" smtClean="0"/>
              <a:t>Système de fichier, mémoire de masse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Le sous-système E/S</a:t>
            </a:r>
          </a:p>
          <a:p>
            <a:pPr lvl="1">
              <a:lnSpc>
                <a:spcPct val="90000"/>
              </a:lnSpc>
            </a:pPr>
            <a:r>
              <a:rPr lang="fr-CA" altLang="en-US" sz="1800" smtClean="0"/>
              <a:t>Un rôle du SE est de cacher les différentes particularités des appareils de l’utilisateur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905749-47ED-4D19-9C10-1814C80B4B2D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41987" name="Freeform 2"/>
          <p:cNvSpPr>
            <a:spLocks/>
          </p:cNvSpPr>
          <p:nvPr/>
        </p:nvSpPr>
        <p:spPr bwMode="auto">
          <a:xfrm>
            <a:off x="4205288" y="620713"/>
            <a:ext cx="3744912" cy="2106612"/>
          </a:xfrm>
          <a:custGeom>
            <a:avLst/>
            <a:gdLst>
              <a:gd name="T0" fmla="*/ 242887 w 2359"/>
              <a:gd name="T1" fmla="*/ 2106612 h 1327"/>
              <a:gd name="T2" fmla="*/ 584200 w 2359"/>
              <a:gd name="T3" fmla="*/ 742950 h 1327"/>
              <a:gd name="T4" fmla="*/ 3744912 w 2359"/>
              <a:gd name="T5" fmla="*/ 0 h 1327"/>
              <a:gd name="T6" fmla="*/ 0 60000 65536"/>
              <a:gd name="T7" fmla="*/ 0 60000 65536"/>
              <a:gd name="T8" fmla="*/ 0 60000 65536"/>
              <a:gd name="T9" fmla="*/ 0 w 2359"/>
              <a:gd name="T10" fmla="*/ 0 h 1327"/>
              <a:gd name="T11" fmla="*/ 2359 w 2359"/>
              <a:gd name="T12" fmla="*/ 1327 h 13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9" h="1327">
                <a:moveTo>
                  <a:pt x="153" y="1327"/>
                </a:moveTo>
                <a:cubicBezTo>
                  <a:pt x="76" y="1008"/>
                  <a:pt x="0" y="689"/>
                  <a:pt x="368" y="468"/>
                </a:cubicBezTo>
                <a:cubicBezTo>
                  <a:pt x="736" y="247"/>
                  <a:pt x="2027" y="80"/>
                  <a:pt x="2359" y="0"/>
                </a:cubicBezTo>
              </a:path>
            </a:pathLst>
          </a:custGeom>
          <a:noFill/>
          <a:ln w="381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1988" name="Freeform 3"/>
          <p:cNvSpPr>
            <a:spLocks/>
          </p:cNvSpPr>
          <p:nvPr/>
        </p:nvSpPr>
        <p:spPr bwMode="auto">
          <a:xfrm rot="10125292">
            <a:off x="5118100" y="903288"/>
            <a:ext cx="3201988" cy="1749425"/>
          </a:xfrm>
          <a:custGeom>
            <a:avLst/>
            <a:gdLst>
              <a:gd name="T0" fmla="*/ 3201988 w 1552"/>
              <a:gd name="T1" fmla="*/ 1749425 h 624"/>
              <a:gd name="T2" fmla="*/ 2597489 w 1552"/>
              <a:gd name="T3" fmla="*/ 656034 h 624"/>
              <a:gd name="T4" fmla="*/ 643699 w 1552"/>
              <a:gd name="T5" fmla="*/ 134571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4598988" y="1516063"/>
            <a:ext cx="1636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Structure</a:t>
            </a:r>
          </a:p>
          <a:p>
            <a:r>
              <a:rPr lang="fr-CA" altLang="en-US" sz="2000">
                <a:solidFill>
                  <a:srgbClr val="010002"/>
                </a:solidFill>
              </a:rPr>
              <a:t>de mémoire</a:t>
            </a:r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6438900" y="2271713"/>
            <a:ext cx="1196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principale</a:t>
            </a: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7013575" y="1698625"/>
            <a:ext cx="1268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secondaire</a:t>
            </a:r>
          </a:p>
        </p:txBody>
      </p:sp>
      <p:sp>
        <p:nvSpPr>
          <p:cNvPr id="41992" name="Freeform 7"/>
          <p:cNvSpPr>
            <a:spLocks/>
          </p:cNvSpPr>
          <p:nvPr/>
        </p:nvSpPr>
        <p:spPr bwMode="auto">
          <a:xfrm>
            <a:off x="5997575" y="2262188"/>
            <a:ext cx="434975" cy="341312"/>
          </a:xfrm>
          <a:custGeom>
            <a:avLst/>
            <a:gdLst>
              <a:gd name="T0" fmla="*/ 61912 w 274"/>
              <a:gd name="T1" fmla="*/ 0 h 215"/>
              <a:gd name="T2" fmla="*/ 61912 w 274"/>
              <a:gd name="T3" fmla="*/ 263525 h 215"/>
              <a:gd name="T4" fmla="*/ 434975 w 274"/>
              <a:gd name="T5" fmla="*/ 341312 h 215"/>
              <a:gd name="T6" fmla="*/ 0 60000 65536"/>
              <a:gd name="T7" fmla="*/ 0 60000 65536"/>
              <a:gd name="T8" fmla="*/ 0 60000 65536"/>
              <a:gd name="T9" fmla="*/ 0 w 274"/>
              <a:gd name="T10" fmla="*/ 0 h 215"/>
              <a:gd name="T11" fmla="*/ 274 w 274"/>
              <a:gd name="T12" fmla="*/ 215 h 2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4" h="215">
                <a:moveTo>
                  <a:pt x="39" y="0"/>
                </a:moveTo>
                <a:cubicBezTo>
                  <a:pt x="19" y="65"/>
                  <a:pt x="0" y="130"/>
                  <a:pt x="39" y="166"/>
                </a:cubicBezTo>
                <a:cubicBezTo>
                  <a:pt x="78" y="202"/>
                  <a:pt x="230" y="207"/>
                  <a:pt x="274" y="215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1993" name="Freeform 8"/>
          <p:cNvSpPr>
            <a:spLocks/>
          </p:cNvSpPr>
          <p:nvPr/>
        </p:nvSpPr>
        <p:spPr bwMode="auto">
          <a:xfrm>
            <a:off x="6877050" y="2022475"/>
            <a:ext cx="220663" cy="271463"/>
          </a:xfrm>
          <a:custGeom>
            <a:avLst/>
            <a:gdLst>
              <a:gd name="T0" fmla="*/ 4763 w 139"/>
              <a:gd name="T1" fmla="*/ 271463 h 171"/>
              <a:gd name="T2" fmla="*/ 34925 w 139"/>
              <a:gd name="T3" fmla="*/ 38100 h 171"/>
              <a:gd name="T4" fmla="*/ 220663 w 139"/>
              <a:gd name="T5" fmla="*/ 38100 h 171"/>
              <a:gd name="T6" fmla="*/ 0 60000 65536"/>
              <a:gd name="T7" fmla="*/ 0 60000 65536"/>
              <a:gd name="T8" fmla="*/ 0 60000 65536"/>
              <a:gd name="T9" fmla="*/ 0 w 139"/>
              <a:gd name="T10" fmla="*/ 0 h 171"/>
              <a:gd name="T11" fmla="*/ 139 w 139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" h="171">
                <a:moveTo>
                  <a:pt x="3" y="171"/>
                </a:moveTo>
                <a:cubicBezTo>
                  <a:pt x="1" y="109"/>
                  <a:pt x="0" y="48"/>
                  <a:pt x="22" y="24"/>
                </a:cubicBezTo>
                <a:cubicBezTo>
                  <a:pt x="44" y="0"/>
                  <a:pt x="120" y="24"/>
                  <a:pt x="139" y="24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1994" name="Freeform 9"/>
          <p:cNvSpPr>
            <a:spLocks/>
          </p:cNvSpPr>
          <p:nvPr/>
        </p:nvSpPr>
        <p:spPr bwMode="auto">
          <a:xfrm>
            <a:off x="3254375" y="3689350"/>
            <a:ext cx="1581150" cy="2727325"/>
          </a:xfrm>
          <a:custGeom>
            <a:avLst/>
            <a:gdLst>
              <a:gd name="T0" fmla="*/ 1581150 w 996"/>
              <a:gd name="T1" fmla="*/ 0 h 1718"/>
              <a:gd name="T2" fmla="*/ 1301750 w 996"/>
              <a:gd name="T3" fmla="*/ 1100138 h 1718"/>
              <a:gd name="T4" fmla="*/ 0 w 996"/>
              <a:gd name="T5" fmla="*/ 2727325 h 1718"/>
              <a:gd name="T6" fmla="*/ 0 60000 65536"/>
              <a:gd name="T7" fmla="*/ 0 60000 65536"/>
              <a:gd name="T8" fmla="*/ 0 60000 65536"/>
              <a:gd name="T9" fmla="*/ 0 w 996"/>
              <a:gd name="T10" fmla="*/ 0 h 1718"/>
              <a:gd name="T11" fmla="*/ 996 w 996"/>
              <a:gd name="T12" fmla="*/ 1718 h 17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6" h="1718">
                <a:moveTo>
                  <a:pt x="996" y="0"/>
                </a:moveTo>
                <a:cubicBezTo>
                  <a:pt x="991" y="203"/>
                  <a:pt x="986" y="407"/>
                  <a:pt x="820" y="693"/>
                </a:cubicBezTo>
                <a:cubicBezTo>
                  <a:pt x="654" y="979"/>
                  <a:pt x="137" y="1547"/>
                  <a:pt x="0" y="1718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1995" name="Freeform 10"/>
          <p:cNvSpPr>
            <a:spLocks/>
          </p:cNvSpPr>
          <p:nvPr/>
        </p:nvSpPr>
        <p:spPr bwMode="auto">
          <a:xfrm>
            <a:off x="2170113" y="481013"/>
            <a:ext cx="2463800" cy="990600"/>
          </a:xfrm>
          <a:custGeom>
            <a:avLst/>
            <a:gdLst>
              <a:gd name="T0" fmla="*/ 2463800 w 1552"/>
              <a:gd name="T1" fmla="*/ 990600 h 624"/>
              <a:gd name="T2" fmla="*/ 1998663 w 1552"/>
              <a:gd name="T3" fmla="*/ 371475 h 624"/>
              <a:gd name="T4" fmla="*/ 495300 w 1552"/>
              <a:gd name="T5" fmla="*/ 76200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1996" name="Text Box 11"/>
          <p:cNvSpPr txBox="1">
            <a:spLocks noChangeArrowheads="1"/>
          </p:cNvSpPr>
          <p:nvPr/>
        </p:nvSpPr>
        <p:spPr bwMode="auto">
          <a:xfrm>
            <a:off x="3763963" y="992188"/>
            <a:ext cx="1112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Matériel</a:t>
            </a:r>
          </a:p>
        </p:txBody>
      </p:sp>
      <p:sp>
        <p:nvSpPr>
          <p:cNvPr id="41997" name="Text Box 12"/>
          <p:cNvSpPr txBox="1">
            <a:spLocks noChangeArrowheads="1"/>
          </p:cNvSpPr>
          <p:nvPr/>
        </p:nvSpPr>
        <p:spPr bwMode="auto">
          <a:xfrm>
            <a:off x="4241800" y="4937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UCT</a:t>
            </a:r>
          </a:p>
        </p:txBody>
      </p:sp>
      <p:sp>
        <p:nvSpPr>
          <p:cNvPr id="41998" name="Text Box 13"/>
          <p:cNvSpPr txBox="1">
            <a:spLocks noChangeArrowheads="1"/>
          </p:cNvSpPr>
          <p:nvPr/>
        </p:nvSpPr>
        <p:spPr bwMode="auto">
          <a:xfrm>
            <a:off x="2784475" y="663575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Bus</a:t>
            </a:r>
          </a:p>
        </p:txBody>
      </p:sp>
      <p:sp>
        <p:nvSpPr>
          <p:cNvPr id="41999" name="Text Box 14"/>
          <p:cNvSpPr txBox="1">
            <a:spLocks noChangeArrowheads="1"/>
          </p:cNvSpPr>
          <p:nvPr/>
        </p:nvSpPr>
        <p:spPr bwMode="auto">
          <a:xfrm>
            <a:off x="2535238" y="-95250"/>
            <a:ext cx="1381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Contrôleurs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d’appareil</a:t>
            </a:r>
          </a:p>
        </p:txBody>
      </p:sp>
      <p:sp>
        <p:nvSpPr>
          <p:cNvPr id="42000" name="Text Box 15"/>
          <p:cNvSpPr txBox="1">
            <a:spLocks noChangeArrowheads="1"/>
          </p:cNvSpPr>
          <p:nvPr/>
        </p:nvSpPr>
        <p:spPr bwMode="auto">
          <a:xfrm>
            <a:off x="736600" y="384175"/>
            <a:ext cx="1112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</p:txBody>
      </p:sp>
      <p:sp>
        <p:nvSpPr>
          <p:cNvPr id="42001" name="Freeform 16"/>
          <p:cNvSpPr>
            <a:spLocks/>
          </p:cNvSpPr>
          <p:nvPr/>
        </p:nvSpPr>
        <p:spPr bwMode="auto">
          <a:xfrm>
            <a:off x="4370388" y="836613"/>
            <a:ext cx="198437" cy="127000"/>
          </a:xfrm>
          <a:custGeom>
            <a:avLst/>
            <a:gdLst>
              <a:gd name="T0" fmla="*/ 0 w 125"/>
              <a:gd name="T1" fmla="*/ 109538 h 80"/>
              <a:gd name="T2" fmla="*/ 169862 w 125"/>
              <a:gd name="T3" fmla="*/ 109538 h 80"/>
              <a:gd name="T4" fmla="*/ 169862 w 125"/>
              <a:gd name="T5" fmla="*/ 0 h 80"/>
              <a:gd name="T6" fmla="*/ 0 60000 65536"/>
              <a:gd name="T7" fmla="*/ 0 60000 65536"/>
              <a:gd name="T8" fmla="*/ 0 60000 65536"/>
              <a:gd name="T9" fmla="*/ 0 w 125"/>
              <a:gd name="T10" fmla="*/ 0 h 80"/>
              <a:gd name="T11" fmla="*/ 125 w 125"/>
              <a:gd name="T12" fmla="*/ 80 h 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" h="80">
                <a:moveTo>
                  <a:pt x="0" y="69"/>
                </a:moveTo>
                <a:cubicBezTo>
                  <a:pt x="44" y="74"/>
                  <a:pt x="89" y="80"/>
                  <a:pt x="107" y="69"/>
                </a:cubicBezTo>
                <a:cubicBezTo>
                  <a:pt x="125" y="58"/>
                  <a:pt x="107" y="11"/>
                  <a:pt x="107" y="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02" name="Freeform 17"/>
          <p:cNvSpPr>
            <a:spLocks/>
          </p:cNvSpPr>
          <p:nvPr/>
        </p:nvSpPr>
        <p:spPr bwMode="auto">
          <a:xfrm>
            <a:off x="3657600" y="246063"/>
            <a:ext cx="596900" cy="534987"/>
          </a:xfrm>
          <a:custGeom>
            <a:avLst/>
            <a:gdLst>
              <a:gd name="T0" fmla="*/ 201612 w 376"/>
              <a:gd name="T1" fmla="*/ 512762 h 337"/>
              <a:gd name="T2" fmla="*/ 309562 w 376"/>
              <a:gd name="T3" fmla="*/ 498475 h 337"/>
              <a:gd name="T4" fmla="*/ 511175 w 376"/>
              <a:gd name="T5" fmla="*/ 296862 h 337"/>
              <a:gd name="T6" fmla="*/ 511175 w 376"/>
              <a:gd name="T7" fmla="*/ 33337 h 337"/>
              <a:gd name="T8" fmla="*/ 0 w 376"/>
              <a:gd name="T9" fmla="*/ 95250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6"/>
              <a:gd name="T16" fmla="*/ 0 h 337"/>
              <a:gd name="T17" fmla="*/ 376 w 376"/>
              <a:gd name="T18" fmla="*/ 337 h 3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6" h="337">
                <a:moveTo>
                  <a:pt x="127" y="323"/>
                </a:moveTo>
                <a:cubicBezTo>
                  <a:pt x="145" y="330"/>
                  <a:pt x="163" y="337"/>
                  <a:pt x="195" y="314"/>
                </a:cubicBezTo>
                <a:cubicBezTo>
                  <a:pt x="227" y="291"/>
                  <a:pt x="301" y="236"/>
                  <a:pt x="322" y="187"/>
                </a:cubicBezTo>
                <a:cubicBezTo>
                  <a:pt x="343" y="138"/>
                  <a:pt x="376" y="42"/>
                  <a:pt x="322" y="21"/>
                </a:cubicBezTo>
                <a:cubicBezTo>
                  <a:pt x="268" y="0"/>
                  <a:pt x="134" y="30"/>
                  <a:pt x="0" y="6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03" name="Freeform 18"/>
          <p:cNvSpPr>
            <a:spLocks/>
          </p:cNvSpPr>
          <p:nvPr/>
        </p:nvSpPr>
        <p:spPr bwMode="auto">
          <a:xfrm>
            <a:off x="3394075" y="758825"/>
            <a:ext cx="371475" cy="196850"/>
          </a:xfrm>
          <a:custGeom>
            <a:avLst/>
            <a:gdLst>
              <a:gd name="T0" fmla="*/ 371475 w 234"/>
              <a:gd name="T1" fmla="*/ 0 h 124"/>
              <a:gd name="T2" fmla="*/ 279400 w 234"/>
              <a:gd name="T3" fmla="*/ 171450 h 124"/>
              <a:gd name="T4" fmla="*/ 0 w 234"/>
              <a:gd name="T5" fmla="*/ 155575 h 124"/>
              <a:gd name="T6" fmla="*/ 0 60000 65536"/>
              <a:gd name="T7" fmla="*/ 0 60000 65536"/>
              <a:gd name="T8" fmla="*/ 0 60000 65536"/>
              <a:gd name="T9" fmla="*/ 0 w 234"/>
              <a:gd name="T10" fmla="*/ 0 h 124"/>
              <a:gd name="T11" fmla="*/ 234 w 234"/>
              <a:gd name="T12" fmla="*/ 124 h 1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" h="124">
                <a:moveTo>
                  <a:pt x="234" y="0"/>
                </a:moveTo>
                <a:cubicBezTo>
                  <a:pt x="224" y="46"/>
                  <a:pt x="215" y="92"/>
                  <a:pt x="176" y="108"/>
                </a:cubicBezTo>
                <a:cubicBezTo>
                  <a:pt x="137" y="124"/>
                  <a:pt x="29" y="100"/>
                  <a:pt x="0" y="9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04" name="Freeform 19"/>
          <p:cNvSpPr>
            <a:spLocks/>
          </p:cNvSpPr>
          <p:nvPr/>
        </p:nvSpPr>
        <p:spPr bwMode="auto">
          <a:xfrm>
            <a:off x="1689100" y="527050"/>
            <a:ext cx="760413" cy="252413"/>
          </a:xfrm>
          <a:custGeom>
            <a:avLst/>
            <a:gdLst>
              <a:gd name="T0" fmla="*/ 760413 w 479"/>
              <a:gd name="T1" fmla="*/ 0 h 159"/>
              <a:gd name="T2" fmla="*/ 620713 w 479"/>
              <a:gd name="T3" fmla="*/ 231775 h 159"/>
              <a:gd name="T4" fmla="*/ 0 w 479"/>
              <a:gd name="T5" fmla="*/ 123825 h 159"/>
              <a:gd name="T6" fmla="*/ 0 60000 65536"/>
              <a:gd name="T7" fmla="*/ 0 60000 65536"/>
              <a:gd name="T8" fmla="*/ 0 60000 65536"/>
              <a:gd name="T9" fmla="*/ 0 w 479"/>
              <a:gd name="T10" fmla="*/ 0 h 159"/>
              <a:gd name="T11" fmla="*/ 479 w 479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9" h="159">
                <a:moveTo>
                  <a:pt x="479" y="0"/>
                </a:moveTo>
                <a:cubicBezTo>
                  <a:pt x="475" y="66"/>
                  <a:pt x="471" y="133"/>
                  <a:pt x="391" y="146"/>
                </a:cubicBezTo>
                <a:cubicBezTo>
                  <a:pt x="311" y="159"/>
                  <a:pt x="65" y="89"/>
                  <a:pt x="0" y="7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05" name="Freeform 20"/>
          <p:cNvSpPr>
            <a:spLocks/>
          </p:cNvSpPr>
          <p:nvPr/>
        </p:nvSpPr>
        <p:spPr bwMode="auto">
          <a:xfrm>
            <a:off x="6002338" y="946150"/>
            <a:ext cx="3001962" cy="688975"/>
          </a:xfrm>
          <a:custGeom>
            <a:avLst/>
            <a:gdLst>
              <a:gd name="T0" fmla="*/ 258762 w 1891"/>
              <a:gd name="T1" fmla="*/ 0 h 434"/>
              <a:gd name="T2" fmla="*/ 382587 w 1891"/>
              <a:gd name="T3" fmla="*/ 541338 h 434"/>
              <a:gd name="T4" fmla="*/ 2552700 w 1891"/>
              <a:gd name="T5" fmla="*/ 650875 h 434"/>
              <a:gd name="T6" fmla="*/ 3001962 w 1891"/>
              <a:gd name="T7" fmla="*/ 309563 h 434"/>
              <a:gd name="T8" fmla="*/ 0 60000 65536"/>
              <a:gd name="T9" fmla="*/ 0 60000 65536"/>
              <a:gd name="T10" fmla="*/ 0 60000 65536"/>
              <a:gd name="T11" fmla="*/ 0 60000 65536"/>
              <a:gd name="T12" fmla="*/ 0 w 1891"/>
              <a:gd name="T13" fmla="*/ 0 h 434"/>
              <a:gd name="T14" fmla="*/ 1891 w 1891"/>
              <a:gd name="T15" fmla="*/ 434 h 4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91" h="434">
                <a:moveTo>
                  <a:pt x="163" y="0"/>
                </a:moveTo>
                <a:cubicBezTo>
                  <a:pt x="81" y="136"/>
                  <a:pt x="0" y="273"/>
                  <a:pt x="241" y="341"/>
                </a:cubicBezTo>
                <a:cubicBezTo>
                  <a:pt x="482" y="409"/>
                  <a:pt x="1333" y="434"/>
                  <a:pt x="1608" y="410"/>
                </a:cubicBezTo>
                <a:cubicBezTo>
                  <a:pt x="1883" y="386"/>
                  <a:pt x="1844" y="231"/>
                  <a:pt x="1891" y="195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06" name="Text Box 21"/>
          <p:cNvSpPr txBox="1">
            <a:spLocks noChangeArrowheads="1"/>
          </p:cNvSpPr>
          <p:nvPr/>
        </p:nvSpPr>
        <p:spPr bwMode="auto">
          <a:xfrm>
            <a:off x="6734175" y="847725"/>
            <a:ext cx="760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E/S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direct</a:t>
            </a:r>
            <a:endParaRPr lang="en-US" altLang="en-US" sz="2000" b="0">
              <a:solidFill>
                <a:srgbClr val="010002"/>
              </a:solidFill>
            </a:endParaRPr>
          </a:p>
        </p:txBody>
      </p:sp>
      <p:sp>
        <p:nvSpPr>
          <p:cNvPr id="42007" name="Text Box 22"/>
          <p:cNvSpPr txBox="1">
            <a:spLocks noChangeArrowheads="1"/>
          </p:cNvSpPr>
          <p:nvPr/>
        </p:nvSpPr>
        <p:spPr bwMode="auto">
          <a:xfrm>
            <a:off x="7764463" y="630238"/>
            <a:ext cx="1379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Par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interruption</a:t>
            </a:r>
            <a:endParaRPr lang="en-US" altLang="en-US" sz="2000" b="0">
              <a:solidFill>
                <a:srgbClr val="010002"/>
              </a:solidFill>
            </a:endParaRPr>
          </a:p>
        </p:txBody>
      </p:sp>
      <p:sp>
        <p:nvSpPr>
          <p:cNvPr id="42008" name="Text Box 23"/>
          <p:cNvSpPr txBox="1">
            <a:spLocks noChangeArrowheads="1"/>
          </p:cNvSpPr>
          <p:nvPr/>
        </p:nvSpPr>
        <p:spPr bwMode="auto">
          <a:xfrm>
            <a:off x="8343900" y="1574800"/>
            <a:ext cx="841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DMA </a:t>
            </a:r>
          </a:p>
        </p:txBody>
      </p:sp>
      <p:sp>
        <p:nvSpPr>
          <p:cNvPr id="42009" name="Line 24"/>
          <p:cNvSpPr>
            <a:spLocks noChangeShapeType="1"/>
          </p:cNvSpPr>
          <p:nvPr/>
        </p:nvSpPr>
        <p:spPr bwMode="auto">
          <a:xfrm flipH="1" flipV="1">
            <a:off x="7359650" y="1209675"/>
            <a:ext cx="234950" cy="371475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10" name="Line 25"/>
          <p:cNvSpPr>
            <a:spLocks noChangeShapeType="1"/>
          </p:cNvSpPr>
          <p:nvPr/>
        </p:nvSpPr>
        <p:spPr bwMode="auto">
          <a:xfrm flipV="1">
            <a:off x="8167688" y="1285875"/>
            <a:ext cx="139700" cy="357188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11" name="Line 26"/>
          <p:cNvSpPr>
            <a:spLocks noChangeShapeType="1"/>
          </p:cNvSpPr>
          <p:nvPr/>
        </p:nvSpPr>
        <p:spPr bwMode="auto">
          <a:xfrm>
            <a:off x="8786813" y="1519238"/>
            <a:ext cx="63500" cy="185737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12" name="Text Box 27"/>
          <p:cNvSpPr txBox="1">
            <a:spLocks noChangeArrowheads="1"/>
          </p:cNvSpPr>
          <p:nvPr/>
        </p:nvSpPr>
        <p:spPr bwMode="auto">
          <a:xfrm>
            <a:off x="5364163" y="908050"/>
            <a:ext cx="1636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rgbClr val="010002"/>
                </a:solidFill>
              </a:rPr>
              <a:t>Structure</a:t>
            </a:r>
          </a:p>
          <a:p>
            <a:r>
              <a:rPr lang="fr-CA" altLang="en-US" sz="2000">
                <a:solidFill>
                  <a:srgbClr val="010002"/>
                </a:solidFill>
              </a:rPr>
              <a:t>d’E/S</a:t>
            </a:r>
            <a:endParaRPr lang="en-US" altLang="en-US" sz="2000">
              <a:solidFill>
                <a:srgbClr val="010002"/>
              </a:solidFill>
            </a:endParaRPr>
          </a:p>
        </p:txBody>
      </p:sp>
      <p:sp>
        <p:nvSpPr>
          <p:cNvPr id="42013" name="Text Box 28"/>
          <p:cNvSpPr txBox="1">
            <a:spLocks noChangeArrowheads="1"/>
          </p:cNvSpPr>
          <p:nvPr/>
        </p:nvSpPr>
        <p:spPr bwMode="auto">
          <a:xfrm>
            <a:off x="2954338" y="1516063"/>
            <a:ext cx="1636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Architecture</a:t>
            </a:r>
          </a:p>
        </p:txBody>
      </p:sp>
      <p:sp>
        <p:nvSpPr>
          <p:cNvPr id="42014" name="Text Box 29"/>
          <p:cNvSpPr txBox="1">
            <a:spLocks noChangeArrowheads="1"/>
          </p:cNvSpPr>
          <p:nvPr/>
        </p:nvSpPr>
        <p:spPr bwMode="auto">
          <a:xfrm>
            <a:off x="1679575" y="1066800"/>
            <a:ext cx="1268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Un seul *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processeur</a:t>
            </a:r>
          </a:p>
        </p:txBody>
      </p:sp>
      <p:sp>
        <p:nvSpPr>
          <p:cNvPr id="42015" name="Text Box 30"/>
          <p:cNvSpPr txBox="1">
            <a:spLocks noChangeArrowheads="1"/>
          </p:cNvSpPr>
          <p:nvPr/>
        </p:nvSpPr>
        <p:spPr bwMode="auto">
          <a:xfrm>
            <a:off x="328613" y="1357313"/>
            <a:ext cx="1268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Multi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processeur</a:t>
            </a:r>
          </a:p>
        </p:txBody>
      </p:sp>
      <p:sp>
        <p:nvSpPr>
          <p:cNvPr id="42016" name="Text Box 31"/>
          <p:cNvSpPr txBox="1">
            <a:spLocks noChangeArrowheads="1"/>
          </p:cNvSpPr>
          <p:nvPr/>
        </p:nvSpPr>
        <p:spPr bwMode="auto">
          <a:xfrm>
            <a:off x="285750" y="2195513"/>
            <a:ext cx="1225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Grappes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Distribués</a:t>
            </a:r>
          </a:p>
        </p:txBody>
      </p:sp>
      <p:sp>
        <p:nvSpPr>
          <p:cNvPr id="42017" name="Freeform 32"/>
          <p:cNvSpPr>
            <a:spLocks/>
          </p:cNvSpPr>
          <p:nvPr/>
        </p:nvSpPr>
        <p:spPr bwMode="auto">
          <a:xfrm>
            <a:off x="1462088" y="1862138"/>
            <a:ext cx="2878137" cy="711200"/>
          </a:xfrm>
          <a:custGeom>
            <a:avLst/>
            <a:gdLst>
              <a:gd name="T0" fmla="*/ 2878137 w 1813"/>
              <a:gd name="T1" fmla="*/ 12700 h 448"/>
              <a:gd name="T2" fmla="*/ 1235075 w 1813"/>
              <a:gd name="T3" fmla="*/ 28575 h 448"/>
              <a:gd name="T4" fmla="*/ 149225 w 1813"/>
              <a:gd name="T5" fmla="*/ 184150 h 448"/>
              <a:gd name="T6" fmla="*/ 334962 w 1813"/>
              <a:gd name="T7" fmla="*/ 711200 h 448"/>
              <a:gd name="T8" fmla="*/ 0 60000 65536"/>
              <a:gd name="T9" fmla="*/ 0 60000 65536"/>
              <a:gd name="T10" fmla="*/ 0 60000 65536"/>
              <a:gd name="T11" fmla="*/ 0 60000 65536"/>
              <a:gd name="T12" fmla="*/ 0 w 1813"/>
              <a:gd name="T13" fmla="*/ 0 h 448"/>
              <a:gd name="T14" fmla="*/ 1813 w 1813"/>
              <a:gd name="T15" fmla="*/ 448 h 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3" h="448">
                <a:moveTo>
                  <a:pt x="1813" y="8"/>
                </a:moveTo>
                <a:cubicBezTo>
                  <a:pt x="1438" y="4"/>
                  <a:pt x="1064" y="0"/>
                  <a:pt x="778" y="18"/>
                </a:cubicBezTo>
                <a:cubicBezTo>
                  <a:pt x="492" y="36"/>
                  <a:pt x="188" y="44"/>
                  <a:pt x="94" y="116"/>
                </a:cubicBezTo>
                <a:cubicBezTo>
                  <a:pt x="0" y="188"/>
                  <a:pt x="192" y="393"/>
                  <a:pt x="211" y="448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18" name="Freeform 33"/>
          <p:cNvSpPr>
            <a:spLocks/>
          </p:cNvSpPr>
          <p:nvPr/>
        </p:nvSpPr>
        <p:spPr bwMode="auto">
          <a:xfrm>
            <a:off x="2112963" y="1658938"/>
            <a:ext cx="103187" cy="231775"/>
          </a:xfrm>
          <a:custGeom>
            <a:avLst/>
            <a:gdLst>
              <a:gd name="T0" fmla="*/ 103187 w 65"/>
              <a:gd name="T1" fmla="*/ 231775 h 146"/>
              <a:gd name="T2" fmla="*/ 9525 w 65"/>
              <a:gd name="T3" fmla="*/ 138112 h 146"/>
              <a:gd name="T4" fmla="*/ 41275 w 65"/>
              <a:gd name="T5" fmla="*/ 0 h 146"/>
              <a:gd name="T6" fmla="*/ 0 60000 65536"/>
              <a:gd name="T7" fmla="*/ 0 60000 65536"/>
              <a:gd name="T8" fmla="*/ 0 60000 65536"/>
              <a:gd name="T9" fmla="*/ 0 w 65"/>
              <a:gd name="T10" fmla="*/ 0 h 146"/>
              <a:gd name="T11" fmla="*/ 65 w 65"/>
              <a:gd name="T12" fmla="*/ 146 h 1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" h="146">
                <a:moveTo>
                  <a:pt x="65" y="146"/>
                </a:moveTo>
                <a:cubicBezTo>
                  <a:pt x="38" y="128"/>
                  <a:pt x="12" y="111"/>
                  <a:pt x="6" y="87"/>
                </a:cubicBezTo>
                <a:cubicBezTo>
                  <a:pt x="0" y="63"/>
                  <a:pt x="23" y="14"/>
                  <a:pt x="26" y="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19" name="Freeform 34"/>
          <p:cNvSpPr>
            <a:spLocks/>
          </p:cNvSpPr>
          <p:nvPr/>
        </p:nvSpPr>
        <p:spPr bwMode="auto">
          <a:xfrm>
            <a:off x="1069975" y="1697038"/>
            <a:ext cx="603250" cy="317500"/>
          </a:xfrm>
          <a:custGeom>
            <a:avLst/>
            <a:gdLst>
              <a:gd name="T0" fmla="*/ 603250 w 380"/>
              <a:gd name="T1" fmla="*/ 317500 h 200"/>
              <a:gd name="T2" fmla="*/ 417513 w 380"/>
              <a:gd name="T3" fmla="*/ 38100 h 200"/>
              <a:gd name="T4" fmla="*/ 0 w 380"/>
              <a:gd name="T5" fmla="*/ 85725 h 200"/>
              <a:gd name="T6" fmla="*/ 0 60000 65536"/>
              <a:gd name="T7" fmla="*/ 0 60000 65536"/>
              <a:gd name="T8" fmla="*/ 0 60000 65536"/>
              <a:gd name="T9" fmla="*/ 0 w 380"/>
              <a:gd name="T10" fmla="*/ 0 h 200"/>
              <a:gd name="T11" fmla="*/ 380 w 380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0" h="200">
                <a:moveTo>
                  <a:pt x="380" y="200"/>
                </a:moveTo>
                <a:cubicBezTo>
                  <a:pt x="353" y="124"/>
                  <a:pt x="326" y="48"/>
                  <a:pt x="263" y="24"/>
                </a:cubicBezTo>
                <a:cubicBezTo>
                  <a:pt x="200" y="0"/>
                  <a:pt x="100" y="27"/>
                  <a:pt x="0" y="54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20" name="Freeform 35"/>
          <p:cNvSpPr>
            <a:spLocks/>
          </p:cNvSpPr>
          <p:nvPr/>
        </p:nvSpPr>
        <p:spPr bwMode="auto">
          <a:xfrm>
            <a:off x="1208088" y="2262188"/>
            <a:ext cx="388937" cy="279400"/>
          </a:xfrm>
          <a:custGeom>
            <a:avLst/>
            <a:gdLst>
              <a:gd name="T0" fmla="*/ 388937 w 245"/>
              <a:gd name="T1" fmla="*/ 0 h 176"/>
              <a:gd name="T2" fmla="*/ 187325 w 245"/>
              <a:gd name="T3" fmla="*/ 47625 h 176"/>
              <a:gd name="T4" fmla="*/ 0 w 245"/>
              <a:gd name="T5" fmla="*/ 279400 h 176"/>
              <a:gd name="T6" fmla="*/ 0 60000 65536"/>
              <a:gd name="T7" fmla="*/ 0 60000 65536"/>
              <a:gd name="T8" fmla="*/ 0 60000 65536"/>
              <a:gd name="T9" fmla="*/ 0 w 245"/>
              <a:gd name="T10" fmla="*/ 0 h 176"/>
              <a:gd name="T11" fmla="*/ 245 w 245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5" h="176">
                <a:moveTo>
                  <a:pt x="245" y="0"/>
                </a:moveTo>
                <a:cubicBezTo>
                  <a:pt x="202" y="0"/>
                  <a:pt x="159" y="1"/>
                  <a:pt x="118" y="30"/>
                </a:cubicBezTo>
                <a:cubicBezTo>
                  <a:pt x="77" y="59"/>
                  <a:pt x="20" y="152"/>
                  <a:pt x="0" y="176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21" name="Oval 36"/>
          <p:cNvSpPr>
            <a:spLocks noChangeArrowheads="1"/>
          </p:cNvSpPr>
          <p:nvPr/>
        </p:nvSpPr>
        <p:spPr bwMode="auto">
          <a:xfrm>
            <a:off x="3238500" y="2759075"/>
            <a:ext cx="2541588" cy="9445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CA" altLang="en-US" sz="2800">
                <a:solidFill>
                  <a:srgbClr val="FF0066"/>
                </a:solidFill>
              </a:rPr>
              <a:t>Système </a:t>
            </a:r>
          </a:p>
          <a:p>
            <a:pPr algn="ctr"/>
            <a:r>
              <a:rPr lang="fr-CA" altLang="en-US" sz="2800">
                <a:solidFill>
                  <a:srgbClr val="FF0066"/>
                </a:solidFill>
              </a:rPr>
              <a:t>informatique</a:t>
            </a:r>
          </a:p>
        </p:txBody>
      </p:sp>
      <p:sp>
        <p:nvSpPr>
          <p:cNvPr id="42022" name="Text Box 37"/>
          <p:cNvSpPr txBox="1">
            <a:spLocks noChangeArrowheads="1"/>
          </p:cNvSpPr>
          <p:nvPr/>
        </p:nvSpPr>
        <p:spPr bwMode="auto">
          <a:xfrm>
            <a:off x="3332163" y="2246313"/>
            <a:ext cx="1893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rgbClr val="010002"/>
                </a:solidFill>
              </a:rPr>
              <a:t>Organisation</a:t>
            </a:r>
          </a:p>
        </p:txBody>
      </p:sp>
      <p:sp>
        <p:nvSpPr>
          <p:cNvPr id="42023" name="Text Box 38"/>
          <p:cNvSpPr txBox="1">
            <a:spLocks noChangeArrowheads="1"/>
          </p:cNvSpPr>
          <p:nvPr/>
        </p:nvSpPr>
        <p:spPr bwMode="auto">
          <a:xfrm>
            <a:off x="3381375" y="3529013"/>
            <a:ext cx="19954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chemeClr val="hlink"/>
                </a:solidFill>
              </a:rPr>
              <a:t>Système </a:t>
            </a:r>
          </a:p>
          <a:p>
            <a:r>
              <a:rPr lang="fr-CA" altLang="en-US" sz="2400">
                <a:solidFill>
                  <a:schemeClr val="hlink"/>
                </a:solidFill>
              </a:rPr>
              <a:t>d’exploitation</a:t>
            </a:r>
          </a:p>
        </p:txBody>
      </p:sp>
      <p:sp>
        <p:nvSpPr>
          <p:cNvPr id="42024" name="Freeform 39"/>
          <p:cNvSpPr>
            <a:spLocks/>
          </p:cNvSpPr>
          <p:nvPr/>
        </p:nvSpPr>
        <p:spPr bwMode="auto">
          <a:xfrm>
            <a:off x="4713288" y="3783013"/>
            <a:ext cx="3816350" cy="766762"/>
          </a:xfrm>
          <a:custGeom>
            <a:avLst/>
            <a:gdLst>
              <a:gd name="T0" fmla="*/ 0 w 2404"/>
              <a:gd name="T1" fmla="*/ 615950 h 483"/>
              <a:gd name="T2" fmla="*/ 914400 w 2404"/>
              <a:gd name="T3" fmla="*/ 709612 h 483"/>
              <a:gd name="T4" fmla="*/ 1844675 w 2404"/>
              <a:gd name="T5" fmla="*/ 647700 h 483"/>
              <a:gd name="T6" fmla="*/ 3816350 w 2404"/>
              <a:gd name="T7" fmla="*/ 0 h 483"/>
              <a:gd name="T8" fmla="*/ 0 60000 65536"/>
              <a:gd name="T9" fmla="*/ 0 60000 65536"/>
              <a:gd name="T10" fmla="*/ 0 60000 65536"/>
              <a:gd name="T11" fmla="*/ 0 60000 65536"/>
              <a:gd name="T12" fmla="*/ 0 w 2404"/>
              <a:gd name="T13" fmla="*/ 0 h 483"/>
              <a:gd name="T14" fmla="*/ 2404 w 2404"/>
              <a:gd name="T15" fmla="*/ 483 h 48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4" h="483">
                <a:moveTo>
                  <a:pt x="0" y="388"/>
                </a:moveTo>
                <a:cubicBezTo>
                  <a:pt x="191" y="416"/>
                  <a:pt x="382" y="444"/>
                  <a:pt x="576" y="447"/>
                </a:cubicBezTo>
                <a:cubicBezTo>
                  <a:pt x="770" y="450"/>
                  <a:pt x="857" y="483"/>
                  <a:pt x="1162" y="408"/>
                </a:cubicBezTo>
                <a:cubicBezTo>
                  <a:pt x="1467" y="333"/>
                  <a:pt x="2197" y="68"/>
                  <a:pt x="2404" y="0"/>
                </a:cubicBezTo>
              </a:path>
            </a:pathLst>
          </a:custGeom>
          <a:noFill/>
          <a:ln w="28575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25" name="Text Box 40"/>
          <p:cNvSpPr txBox="1">
            <a:spLocks noChangeArrowheads="1"/>
          </p:cNvSpPr>
          <p:nvPr/>
        </p:nvSpPr>
        <p:spPr bwMode="auto">
          <a:xfrm>
            <a:off x="5153025" y="4111625"/>
            <a:ext cx="1550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chemeClr val="hlink"/>
                </a:solidFill>
              </a:rPr>
              <a:t>Vue de</a:t>
            </a:r>
          </a:p>
          <a:p>
            <a:r>
              <a:rPr lang="fr-CA" altLang="en-US" sz="2000">
                <a:solidFill>
                  <a:schemeClr val="hlink"/>
                </a:solidFill>
              </a:rPr>
              <a:t>l’utilisateur</a:t>
            </a:r>
          </a:p>
        </p:txBody>
      </p:sp>
      <p:sp>
        <p:nvSpPr>
          <p:cNvPr id="42026" name="Text Box 41"/>
          <p:cNvSpPr txBox="1">
            <a:spLocks noChangeArrowheads="1"/>
          </p:cNvSpPr>
          <p:nvPr/>
        </p:nvSpPr>
        <p:spPr bwMode="auto">
          <a:xfrm>
            <a:off x="5929313" y="3433763"/>
            <a:ext cx="7826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C’est 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quoi?</a:t>
            </a:r>
          </a:p>
        </p:txBody>
      </p:sp>
      <p:sp>
        <p:nvSpPr>
          <p:cNvPr id="42027" name="Text Box 42"/>
          <p:cNvSpPr txBox="1">
            <a:spLocks noChangeArrowheads="1"/>
          </p:cNvSpPr>
          <p:nvPr/>
        </p:nvSpPr>
        <p:spPr bwMode="auto">
          <a:xfrm>
            <a:off x="6319838" y="3111500"/>
            <a:ext cx="1042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Services</a:t>
            </a:r>
          </a:p>
        </p:txBody>
      </p:sp>
      <p:sp>
        <p:nvSpPr>
          <p:cNvPr id="42028" name="Text Box 43"/>
          <p:cNvSpPr txBox="1">
            <a:spLocks noChangeArrowheads="1"/>
          </p:cNvSpPr>
          <p:nvPr/>
        </p:nvSpPr>
        <p:spPr bwMode="auto">
          <a:xfrm>
            <a:off x="7716838" y="2847975"/>
            <a:ext cx="142716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Interface 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d’utilisateur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GUI ou CLI</a:t>
            </a:r>
          </a:p>
        </p:txBody>
      </p:sp>
      <p:sp>
        <p:nvSpPr>
          <p:cNvPr id="42029" name="Freeform 44"/>
          <p:cNvSpPr>
            <a:spLocks/>
          </p:cNvSpPr>
          <p:nvPr/>
        </p:nvSpPr>
        <p:spPr bwMode="auto">
          <a:xfrm>
            <a:off x="6542088" y="3798888"/>
            <a:ext cx="352425" cy="536575"/>
          </a:xfrm>
          <a:custGeom>
            <a:avLst/>
            <a:gdLst>
              <a:gd name="T0" fmla="*/ 315913 w 222"/>
              <a:gd name="T1" fmla="*/ 536575 h 338"/>
              <a:gd name="T2" fmla="*/ 300038 w 222"/>
              <a:gd name="T3" fmla="*/ 111125 h 338"/>
              <a:gd name="T4" fmla="*/ 0 w 222"/>
              <a:gd name="T5" fmla="*/ 0 h 338"/>
              <a:gd name="T6" fmla="*/ 0 60000 65536"/>
              <a:gd name="T7" fmla="*/ 0 60000 65536"/>
              <a:gd name="T8" fmla="*/ 0 60000 65536"/>
              <a:gd name="T9" fmla="*/ 0 w 222"/>
              <a:gd name="T10" fmla="*/ 0 h 338"/>
              <a:gd name="T11" fmla="*/ 222 w 222"/>
              <a:gd name="T12" fmla="*/ 338 h 3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" h="338">
                <a:moveTo>
                  <a:pt x="199" y="338"/>
                </a:moveTo>
                <a:cubicBezTo>
                  <a:pt x="210" y="232"/>
                  <a:pt x="222" y="126"/>
                  <a:pt x="189" y="70"/>
                </a:cubicBezTo>
                <a:cubicBezTo>
                  <a:pt x="156" y="14"/>
                  <a:pt x="31" y="12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30" name="Freeform 45"/>
          <p:cNvSpPr>
            <a:spLocks/>
          </p:cNvSpPr>
          <p:nvPr/>
        </p:nvSpPr>
        <p:spPr bwMode="auto">
          <a:xfrm>
            <a:off x="6937375" y="3500438"/>
            <a:ext cx="409575" cy="677862"/>
          </a:xfrm>
          <a:custGeom>
            <a:avLst/>
            <a:gdLst>
              <a:gd name="T0" fmla="*/ 409575 w 258"/>
              <a:gd name="T1" fmla="*/ 677862 h 427"/>
              <a:gd name="T2" fmla="*/ 330200 w 258"/>
              <a:gd name="T3" fmla="*/ 314325 h 427"/>
              <a:gd name="T4" fmla="*/ 0 w 258"/>
              <a:gd name="T5" fmla="*/ 0 h 427"/>
              <a:gd name="T6" fmla="*/ 0 60000 65536"/>
              <a:gd name="T7" fmla="*/ 0 60000 65536"/>
              <a:gd name="T8" fmla="*/ 0 60000 65536"/>
              <a:gd name="T9" fmla="*/ 0 w 258"/>
              <a:gd name="T10" fmla="*/ 0 h 427"/>
              <a:gd name="T11" fmla="*/ 258 w 258"/>
              <a:gd name="T12" fmla="*/ 427 h 4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8" h="427">
                <a:moveTo>
                  <a:pt x="258" y="427"/>
                </a:moveTo>
                <a:cubicBezTo>
                  <a:pt x="254" y="348"/>
                  <a:pt x="251" y="269"/>
                  <a:pt x="208" y="198"/>
                </a:cubicBezTo>
                <a:cubicBezTo>
                  <a:pt x="165" y="127"/>
                  <a:pt x="35" y="33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31" name="Freeform 46"/>
          <p:cNvSpPr>
            <a:spLocks/>
          </p:cNvSpPr>
          <p:nvPr/>
        </p:nvSpPr>
        <p:spPr bwMode="auto">
          <a:xfrm>
            <a:off x="7673975" y="3798888"/>
            <a:ext cx="130175" cy="268287"/>
          </a:xfrm>
          <a:custGeom>
            <a:avLst/>
            <a:gdLst>
              <a:gd name="T0" fmla="*/ 19050 w 82"/>
              <a:gd name="T1" fmla="*/ 268287 h 169"/>
              <a:gd name="T2" fmla="*/ 19050 w 82"/>
              <a:gd name="T3" fmla="*/ 127000 h 169"/>
              <a:gd name="T4" fmla="*/ 130175 w 82"/>
              <a:gd name="T5" fmla="*/ 0 h 169"/>
              <a:gd name="T6" fmla="*/ 0 60000 65536"/>
              <a:gd name="T7" fmla="*/ 0 60000 65536"/>
              <a:gd name="T8" fmla="*/ 0 60000 65536"/>
              <a:gd name="T9" fmla="*/ 0 w 82"/>
              <a:gd name="T10" fmla="*/ 0 h 169"/>
              <a:gd name="T11" fmla="*/ 82 w 82"/>
              <a:gd name="T12" fmla="*/ 169 h 1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" h="169">
                <a:moveTo>
                  <a:pt x="12" y="169"/>
                </a:moveTo>
                <a:cubicBezTo>
                  <a:pt x="6" y="138"/>
                  <a:pt x="0" y="108"/>
                  <a:pt x="12" y="80"/>
                </a:cubicBezTo>
                <a:cubicBezTo>
                  <a:pt x="24" y="52"/>
                  <a:pt x="70" y="13"/>
                  <a:pt x="82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32" name="Freeform 47"/>
          <p:cNvSpPr>
            <a:spLocks/>
          </p:cNvSpPr>
          <p:nvPr/>
        </p:nvSpPr>
        <p:spPr bwMode="auto">
          <a:xfrm>
            <a:off x="393700" y="3846513"/>
            <a:ext cx="4130675" cy="1166812"/>
          </a:xfrm>
          <a:custGeom>
            <a:avLst/>
            <a:gdLst>
              <a:gd name="T0" fmla="*/ 4130675 w 2602"/>
              <a:gd name="T1" fmla="*/ 946150 h 735"/>
              <a:gd name="T2" fmla="*/ 3011487 w 2602"/>
              <a:gd name="T3" fmla="*/ 1009650 h 735"/>
              <a:gd name="T4" fmla="*/ 0 w 2602"/>
              <a:gd name="T5" fmla="*/ 0 h 735"/>
              <a:gd name="T6" fmla="*/ 0 60000 65536"/>
              <a:gd name="T7" fmla="*/ 0 60000 65536"/>
              <a:gd name="T8" fmla="*/ 0 60000 65536"/>
              <a:gd name="T9" fmla="*/ 0 w 2602"/>
              <a:gd name="T10" fmla="*/ 0 h 735"/>
              <a:gd name="T11" fmla="*/ 2602 w 2602"/>
              <a:gd name="T12" fmla="*/ 735 h 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02" h="735">
                <a:moveTo>
                  <a:pt x="2602" y="596"/>
                </a:moveTo>
                <a:cubicBezTo>
                  <a:pt x="2466" y="665"/>
                  <a:pt x="2331" y="735"/>
                  <a:pt x="1897" y="636"/>
                </a:cubicBezTo>
                <a:cubicBezTo>
                  <a:pt x="1463" y="537"/>
                  <a:pt x="318" y="106"/>
                  <a:pt x="0" y="0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33" name="Text Box 48"/>
          <p:cNvSpPr txBox="1">
            <a:spLocks noChangeArrowheads="1"/>
          </p:cNvSpPr>
          <p:nvPr/>
        </p:nvSpPr>
        <p:spPr bwMode="auto">
          <a:xfrm>
            <a:off x="3181350" y="4438650"/>
            <a:ext cx="1304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chemeClr val="hlink"/>
                </a:solidFill>
              </a:rPr>
              <a:t>Opération</a:t>
            </a:r>
          </a:p>
        </p:txBody>
      </p:sp>
      <p:sp>
        <p:nvSpPr>
          <p:cNvPr id="42034" name="Text Box 49"/>
          <p:cNvSpPr txBox="1">
            <a:spLocks noChangeArrowheads="1"/>
          </p:cNvSpPr>
          <p:nvPr/>
        </p:nvSpPr>
        <p:spPr bwMode="auto">
          <a:xfrm>
            <a:off x="2217738" y="4657725"/>
            <a:ext cx="874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Mode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double</a:t>
            </a:r>
          </a:p>
        </p:txBody>
      </p:sp>
      <p:sp>
        <p:nvSpPr>
          <p:cNvPr id="42035" name="Text Box 50"/>
          <p:cNvSpPr txBox="1">
            <a:spLocks noChangeArrowheads="1"/>
          </p:cNvSpPr>
          <p:nvPr/>
        </p:nvSpPr>
        <p:spPr bwMode="auto">
          <a:xfrm>
            <a:off x="1943100" y="3644900"/>
            <a:ext cx="1184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Gestion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Processus</a:t>
            </a:r>
          </a:p>
        </p:txBody>
      </p:sp>
      <p:sp>
        <p:nvSpPr>
          <p:cNvPr id="42036" name="Text Box 51"/>
          <p:cNvSpPr txBox="1">
            <a:spLocks noChangeArrowheads="1"/>
          </p:cNvSpPr>
          <p:nvPr/>
        </p:nvSpPr>
        <p:spPr bwMode="auto">
          <a:xfrm>
            <a:off x="179388" y="4164013"/>
            <a:ext cx="10842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Gestion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mémoire</a:t>
            </a:r>
          </a:p>
        </p:txBody>
      </p:sp>
      <p:sp>
        <p:nvSpPr>
          <p:cNvPr id="42037" name="Text Box 52"/>
          <p:cNvSpPr txBox="1">
            <a:spLocks noChangeArrowheads="1"/>
          </p:cNvSpPr>
          <p:nvPr/>
        </p:nvSpPr>
        <p:spPr bwMode="auto">
          <a:xfrm>
            <a:off x="368300" y="3217863"/>
            <a:ext cx="9731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Gestion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E/S</a:t>
            </a:r>
          </a:p>
        </p:txBody>
      </p:sp>
      <p:sp>
        <p:nvSpPr>
          <p:cNvPr id="42038" name="Freeform 53"/>
          <p:cNvSpPr>
            <a:spLocks/>
          </p:cNvSpPr>
          <p:nvPr/>
        </p:nvSpPr>
        <p:spPr bwMode="auto">
          <a:xfrm>
            <a:off x="2884488" y="4824413"/>
            <a:ext cx="441325" cy="307975"/>
          </a:xfrm>
          <a:custGeom>
            <a:avLst/>
            <a:gdLst>
              <a:gd name="T0" fmla="*/ 441325 w 278"/>
              <a:gd name="T1" fmla="*/ 0 h 194"/>
              <a:gd name="T2" fmla="*/ 363537 w 278"/>
              <a:gd name="T3" fmla="*/ 268288 h 194"/>
              <a:gd name="T4" fmla="*/ 0 w 278"/>
              <a:gd name="T5" fmla="*/ 236538 h 194"/>
              <a:gd name="T6" fmla="*/ 0 60000 65536"/>
              <a:gd name="T7" fmla="*/ 0 60000 65536"/>
              <a:gd name="T8" fmla="*/ 0 60000 65536"/>
              <a:gd name="T9" fmla="*/ 0 w 278"/>
              <a:gd name="T10" fmla="*/ 0 h 194"/>
              <a:gd name="T11" fmla="*/ 278 w 278"/>
              <a:gd name="T12" fmla="*/ 194 h 1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8" h="194">
                <a:moveTo>
                  <a:pt x="278" y="0"/>
                </a:moveTo>
                <a:cubicBezTo>
                  <a:pt x="276" y="72"/>
                  <a:pt x="275" y="144"/>
                  <a:pt x="229" y="169"/>
                </a:cubicBezTo>
                <a:cubicBezTo>
                  <a:pt x="183" y="194"/>
                  <a:pt x="38" y="152"/>
                  <a:pt x="0" y="149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39" name="Freeform 54"/>
          <p:cNvSpPr>
            <a:spLocks/>
          </p:cNvSpPr>
          <p:nvPr/>
        </p:nvSpPr>
        <p:spPr bwMode="auto">
          <a:xfrm>
            <a:off x="2790825" y="4051300"/>
            <a:ext cx="304800" cy="646113"/>
          </a:xfrm>
          <a:custGeom>
            <a:avLst/>
            <a:gdLst>
              <a:gd name="T0" fmla="*/ 125413 w 192"/>
              <a:gd name="T1" fmla="*/ 646113 h 407"/>
              <a:gd name="T2" fmla="*/ 284163 w 192"/>
              <a:gd name="T3" fmla="*/ 158750 h 407"/>
              <a:gd name="T4" fmla="*/ 0 w 192"/>
              <a:gd name="T5" fmla="*/ 0 h 407"/>
              <a:gd name="T6" fmla="*/ 0 60000 65536"/>
              <a:gd name="T7" fmla="*/ 0 60000 65536"/>
              <a:gd name="T8" fmla="*/ 0 60000 65536"/>
              <a:gd name="T9" fmla="*/ 0 w 192"/>
              <a:gd name="T10" fmla="*/ 0 h 407"/>
              <a:gd name="T11" fmla="*/ 192 w 192"/>
              <a:gd name="T12" fmla="*/ 407 h 4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07">
                <a:moveTo>
                  <a:pt x="79" y="407"/>
                </a:moveTo>
                <a:cubicBezTo>
                  <a:pt x="135" y="287"/>
                  <a:pt x="192" y="168"/>
                  <a:pt x="179" y="100"/>
                </a:cubicBezTo>
                <a:cubicBezTo>
                  <a:pt x="166" y="32"/>
                  <a:pt x="30" y="17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40" name="Freeform 55"/>
          <p:cNvSpPr>
            <a:spLocks/>
          </p:cNvSpPr>
          <p:nvPr/>
        </p:nvSpPr>
        <p:spPr bwMode="auto">
          <a:xfrm>
            <a:off x="1323975" y="4398963"/>
            <a:ext cx="746125" cy="257175"/>
          </a:xfrm>
          <a:custGeom>
            <a:avLst/>
            <a:gdLst>
              <a:gd name="T0" fmla="*/ 600075 w 470"/>
              <a:gd name="T1" fmla="*/ 0 h 162"/>
              <a:gd name="T2" fmla="*/ 646113 w 470"/>
              <a:gd name="T3" fmla="*/ 236538 h 162"/>
              <a:gd name="T4" fmla="*/ 0 w 470"/>
              <a:gd name="T5" fmla="*/ 125413 h 162"/>
              <a:gd name="T6" fmla="*/ 0 60000 65536"/>
              <a:gd name="T7" fmla="*/ 0 60000 65536"/>
              <a:gd name="T8" fmla="*/ 0 60000 65536"/>
              <a:gd name="T9" fmla="*/ 0 w 470"/>
              <a:gd name="T10" fmla="*/ 0 h 162"/>
              <a:gd name="T11" fmla="*/ 470 w 470"/>
              <a:gd name="T12" fmla="*/ 162 h 1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0" h="162">
                <a:moveTo>
                  <a:pt x="378" y="0"/>
                </a:moveTo>
                <a:cubicBezTo>
                  <a:pt x="424" y="68"/>
                  <a:pt x="470" y="136"/>
                  <a:pt x="407" y="149"/>
                </a:cubicBezTo>
                <a:cubicBezTo>
                  <a:pt x="344" y="162"/>
                  <a:pt x="68" y="91"/>
                  <a:pt x="0" y="79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41" name="Freeform 56"/>
          <p:cNvSpPr>
            <a:spLocks/>
          </p:cNvSpPr>
          <p:nvPr/>
        </p:nvSpPr>
        <p:spPr bwMode="auto">
          <a:xfrm>
            <a:off x="1387475" y="3878263"/>
            <a:ext cx="180975" cy="361950"/>
          </a:xfrm>
          <a:custGeom>
            <a:avLst/>
            <a:gdLst>
              <a:gd name="T0" fmla="*/ 141288 w 114"/>
              <a:gd name="T1" fmla="*/ 361950 h 228"/>
              <a:gd name="T2" fmla="*/ 157163 w 114"/>
              <a:gd name="T3" fmla="*/ 141288 h 228"/>
              <a:gd name="T4" fmla="*/ 0 w 114"/>
              <a:gd name="T5" fmla="*/ 0 h 228"/>
              <a:gd name="T6" fmla="*/ 0 60000 65536"/>
              <a:gd name="T7" fmla="*/ 0 60000 65536"/>
              <a:gd name="T8" fmla="*/ 0 60000 65536"/>
              <a:gd name="T9" fmla="*/ 0 w 114"/>
              <a:gd name="T10" fmla="*/ 0 h 228"/>
              <a:gd name="T11" fmla="*/ 114 w 114"/>
              <a:gd name="T12" fmla="*/ 228 h 2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4" h="228">
                <a:moveTo>
                  <a:pt x="89" y="228"/>
                </a:moveTo>
                <a:cubicBezTo>
                  <a:pt x="101" y="177"/>
                  <a:pt x="114" y="127"/>
                  <a:pt x="99" y="89"/>
                </a:cubicBezTo>
                <a:cubicBezTo>
                  <a:pt x="84" y="51"/>
                  <a:pt x="16" y="15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42" name="Freeform 57"/>
          <p:cNvSpPr>
            <a:spLocks/>
          </p:cNvSpPr>
          <p:nvPr/>
        </p:nvSpPr>
        <p:spPr bwMode="auto">
          <a:xfrm>
            <a:off x="4051300" y="5170488"/>
            <a:ext cx="3614738" cy="692150"/>
          </a:xfrm>
          <a:custGeom>
            <a:avLst/>
            <a:gdLst>
              <a:gd name="T0" fmla="*/ 0 w 2277"/>
              <a:gd name="T1" fmla="*/ 268288 h 436"/>
              <a:gd name="T2" fmla="*/ 852488 w 2277"/>
              <a:gd name="T3" fmla="*/ 647700 h 436"/>
              <a:gd name="T4" fmla="*/ 3200400 w 2277"/>
              <a:gd name="T5" fmla="*/ 536575 h 436"/>
              <a:gd name="T6" fmla="*/ 3343276 w 2277"/>
              <a:gd name="T7" fmla="*/ 0 h 436"/>
              <a:gd name="T8" fmla="*/ 0 60000 65536"/>
              <a:gd name="T9" fmla="*/ 0 60000 65536"/>
              <a:gd name="T10" fmla="*/ 0 60000 65536"/>
              <a:gd name="T11" fmla="*/ 0 60000 65536"/>
              <a:gd name="T12" fmla="*/ 0 w 2277"/>
              <a:gd name="T13" fmla="*/ 0 h 436"/>
              <a:gd name="T14" fmla="*/ 2277 w 2277"/>
              <a:gd name="T15" fmla="*/ 436 h 4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7" h="436">
                <a:moveTo>
                  <a:pt x="0" y="169"/>
                </a:moveTo>
                <a:cubicBezTo>
                  <a:pt x="100" y="274"/>
                  <a:pt x="201" y="380"/>
                  <a:pt x="537" y="408"/>
                </a:cubicBezTo>
                <a:cubicBezTo>
                  <a:pt x="873" y="436"/>
                  <a:pt x="1755" y="406"/>
                  <a:pt x="2016" y="338"/>
                </a:cubicBezTo>
                <a:cubicBezTo>
                  <a:pt x="2277" y="270"/>
                  <a:pt x="2091" y="56"/>
                  <a:pt x="2106" y="0"/>
                </a:cubicBezTo>
              </a:path>
            </a:pathLst>
          </a:custGeom>
          <a:noFill/>
          <a:ln w="28575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43" name="Text Box 58"/>
          <p:cNvSpPr txBox="1">
            <a:spLocks noChangeArrowheads="1"/>
          </p:cNvSpPr>
          <p:nvPr/>
        </p:nvSpPr>
        <p:spPr bwMode="auto">
          <a:xfrm>
            <a:off x="3757613" y="5530850"/>
            <a:ext cx="14446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chemeClr val="hlink"/>
                </a:solidFill>
              </a:rPr>
              <a:t>Saveurs</a:t>
            </a:r>
          </a:p>
          <a:p>
            <a:r>
              <a:rPr lang="fr-CA" altLang="en-US" sz="2000">
                <a:solidFill>
                  <a:schemeClr val="hlink"/>
                </a:solidFill>
              </a:rPr>
              <a:t>différentes</a:t>
            </a:r>
            <a:endParaRPr lang="en-US" altLang="en-US" sz="2000">
              <a:solidFill>
                <a:schemeClr val="hlink"/>
              </a:solidFill>
            </a:endParaRPr>
          </a:p>
        </p:txBody>
      </p:sp>
      <p:sp>
        <p:nvSpPr>
          <p:cNvPr id="42044" name="Text Box 59"/>
          <p:cNvSpPr txBox="1">
            <a:spLocks noChangeArrowheads="1"/>
          </p:cNvSpPr>
          <p:nvPr/>
        </p:nvSpPr>
        <p:spPr bwMode="auto">
          <a:xfrm>
            <a:off x="4492625" y="5038725"/>
            <a:ext cx="14557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chemeClr val="hlink"/>
                </a:solidFill>
              </a:rPr>
              <a:t>Questions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conceptions</a:t>
            </a:r>
            <a:endParaRPr lang="en-US" altLang="en-US" sz="2000" b="0">
              <a:solidFill>
                <a:schemeClr val="hlink"/>
              </a:solidFill>
            </a:endParaRPr>
          </a:p>
        </p:txBody>
      </p:sp>
      <p:sp>
        <p:nvSpPr>
          <p:cNvPr id="42045" name="Text Box 60"/>
          <p:cNvSpPr txBox="1">
            <a:spLocks noChangeArrowheads="1"/>
          </p:cNvSpPr>
          <p:nvPr/>
        </p:nvSpPr>
        <p:spPr bwMode="auto">
          <a:xfrm>
            <a:off x="7524750" y="5095875"/>
            <a:ext cx="1208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chemeClr val="hlink"/>
                </a:solidFill>
              </a:rPr>
              <a:t>Structure</a:t>
            </a:r>
          </a:p>
        </p:txBody>
      </p:sp>
      <p:sp>
        <p:nvSpPr>
          <p:cNvPr id="42046" name="Text Box 61"/>
          <p:cNvSpPr txBox="1">
            <a:spLocks noChangeArrowheads="1"/>
          </p:cNvSpPr>
          <p:nvPr/>
        </p:nvSpPr>
        <p:spPr bwMode="auto">
          <a:xfrm>
            <a:off x="8045450" y="6040438"/>
            <a:ext cx="1068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chemeClr val="hlink"/>
                </a:solidFill>
              </a:rPr>
              <a:t>Couche</a:t>
            </a:r>
          </a:p>
        </p:txBody>
      </p:sp>
      <p:sp>
        <p:nvSpPr>
          <p:cNvPr id="42047" name="Text Box 62"/>
          <p:cNvSpPr txBox="1">
            <a:spLocks noChangeArrowheads="1"/>
          </p:cNvSpPr>
          <p:nvPr/>
        </p:nvSpPr>
        <p:spPr bwMode="auto">
          <a:xfrm>
            <a:off x="6958013" y="6135688"/>
            <a:ext cx="9572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chemeClr val="hlink"/>
                </a:solidFill>
              </a:rPr>
              <a:t>Micro noyau</a:t>
            </a:r>
          </a:p>
        </p:txBody>
      </p:sp>
      <p:sp>
        <p:nvSpPr>
          <p:cNvPr id="42048" name="Text Box 63"/>
          <p:cNvSpPr txBox="1">
            <a:spLocks noChangeArrowheads="1"/>
          </p:cNvSpPr>
          <p:nvPr/>
        </p:nvSpPr>
        <p:spPr bwMode="auto">
          <a:xfrm>
            <a:off x="5476875" y="6307138"/>
            <a:ext cx="1209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chemeClr val="hlink"/>
                </a:solidFill>
              </a:rPr>
              <a:t>Modules</a:t>
            </a:r>
          </a:p>
        </p:txBody>
      </p:sp>
      <p:sp>
        <p:nvSpPr>
          <p:cNvPr id="42049" name="Text Box 64"/>
          <p:cNvSpPr txBox="1">
            <a:spLocks noChangeArrowheads="1"/>
          </p:cNvSpPr>
          <p:nvPr/>
        </p:nvSpPr>
        <p:spPr bwMode="auto">
          <a:xfrm>
            <a:off x="6075363" y="4779963"/>
            <a:ext cx="11318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chemeClr val="hlink"/>
                </a:solidFill>
              </a:rPr>
              <a:t>Machine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virtuelle</a:t>
            </a:r>
            <a:endParaRPr lang="en-US" altLang="en-US" sz="2000" b="0">
              <a:solidFill>
                <a:schemeClr val="hlink"/>
              </a:solidFill>
            </a:endParaRPr>
          </a:p>
        </p:txBody>
      </p:sp>
      <p:sp>
        <p:nvSpPr>
          <p:cNvPr id="42050" name="Freeform 65"/>
          <p:cNvSpPr>
            <a:spLocks/>
          </p:cNvSpPr>
          <p:nvPr/>
        </p:nvSpPr>
        <p:spPr bwMode="auto">
          <a:xfrm>
            <a:off x="5627688" y="5502275"/>
            <a:ext cx="355600" cy="315913"/>
          </a:xfrm>
          <a:custGeom>
            <a:avLst/>
            <a:gdLst>
              <a:gd name="T0" fmla="*/ 331788 w 224"/>
              <a:gd name="T1" fmla="*/ 315913 h 199"/>
              <a:gd name="T2" fmla="*/ 300038 w 224"/>
              <a:gd name="T3" fmla="*/ 63500 h 199"/>
              <a:gd name="T4" fmla="*/ 0 w 224"/>
              <a:gd name="T5" fmla="*/ 0 h 199"/>
              <a:gd name="T6" fmla="*/ 0 60000 65536"/>
              <a:gd name="T7" fmla="*/ 0 60000 65536"/>
              <a:gd name="T8" fmla="*/ 0 60000 65536"/>
              <a:gd name="T9" fmla="*/ 0 w 224"/>
              <a:gd name="T10" fmla="*/ 0 h 199"/>
              <a:gd name="T11" fmla="*/ 224 w 224"/>
              <a:gd name="T12" fmla="*/ 199 h 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" h="199">
                <a:moveTo>
                  <a:pt x="209" y="199"/>
                </a:moveTo>
                <a:cubicBezTo>
                  <a:pt x="216" y="136"/>
                  <a:pt x="224" y="73"/>
                  <a:pt x="189" y="40"/>
                </a:cubicBezTo>
                <a:cubicBezTo>
                  <a:pt x="154" y="7"/>
                  <a:pt x="33" y="7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51" name="Freeform 66"/>
          <p:cNvSpPr>
            <a:spLocks/>
          </p:cNvSpPr>
          <p:nvPr/>
        </p:nvSpPr>
        <p:spPr bwMode="auto">
          <a:xfrm>
            <a:off x="6621463" y="5438775"/>
            <a:ext cx="79375" cy="331788"/>
          </a:xfrm>
          <a:custGeom>
            <a:avLst/>
            <a:gdLst>
              <a:gd name="T0" fmla="*/ 0 w 50"/>
              <a:gd name="T1" fmla="*/ 331788 h 209"/>
              <a:gd name="T2" fmla="*/ 79375 w 50"/>
              <a:gd name="T3" fmla="*/ 204788 h 209"/>
              <a:gd name="T4" fmla="*/ 0 w 50"/>
              <a:gd name="T5" fmla="*/ 0 h 209"/>
              <a:gd name="T6" fmla="*/ 0 60000 65536"/>
              <a:gd name="T7" fmla="*/ 0 60000 65536"/>
              <a:gd name="T8" fmla="*/ 0 60000 65536"/>
              <a:gd name="T9" fmla="*/ 0 w 50"/>
              <a:gd name="T10" fmla="*/ 0 h 209"/>
              <a:gd name="T11" fmla="*/ 50 w 50"/>
              <a:gd name="T12" fmla="*/ 209 h 2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" h="209">
                <a:moveTo>
                  <a:pt x="0" y="209"/>
                </a:moveTo>
                <a:cubicBezTo>
                  <a:pt x="25" y="186"/>
                  <a:pt x="50" y="164"/>
                  <a:pt x="50" y="129"/>
                </a:cubicBezTo>
                <a:cubicBezTo>
                  <a:pt x="50" y="94"/>
                  <a:pt x="10" y="21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52" name="Freeform 67"/>
          <p:cNvSpPr>
            <a:spLocks/>
          </p:cNvSpPr>
          <p:nvPr/>
        </p:nvSpPr>
        <p:spPr bwMode="auto">
          <a:xfrm>
            <a:off x="5375275" y="5113338"/>
            <a:ext cx="2990850" cy="1255712"/>
          </a:xfrm>
          <a:custGeom>
            <a:avLst/>
            <a:gdLst>
              <a:gd name="T0" fmla="*/ 2081213 w 1884"/>
              <a:gd name="T1" fmla="*/ 277812 h 791"/>
              <a:gd name="T2" fmla="*/ 2838450 w 1884"/>
              <a:gd name="T3" fmla="*/ 104775 h 791"/>
              <a:gd name="T4" fmla="*/ 2713038 w 1884"/>
              <a:gd name="T5" fmla="*/ 909637 h 791"/>
              <a:gd name="T6" fmla="*/ 1166813 w 1884"/>
              <a:gd name="T7" fmla="*/ 1019175 h 791"/>
              <a:gd name="T8" fmla="*/ 0 w 1884"/>
              <a:gd name="T9" fmla="*/ 1255712 h 7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84"/>
              <a:gd name="T16" fmla="*/ 0 h 791"/>
              <a:gd name="T17" fmla="*/ 1884 w 1884"/>
              <a:gd name="T18" fmla="*/ 791 h 79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84" h="791">
                <a:moveTo>
                  <a:pt x="1311" y="175"/>
                </a:moveTo>
                <a:cubicBezTo>
                  <a:pt x="1516" y="87"/>
                  <a:pt x="1722" y="0"/>
                  <a:pt x="1788" y="66"/>
                </a:cubicBezTo>
                <a:cubicBezTo>
                  <a:pt x="1854" y="132"/>
                  <a:pt x="1884" y="477"/>
                  <a:pt x="1709" y="573"/>
                </a:cubicBezTo>
                <a:cubicBezTo>
                  <a:pt x="1534" y="669"/>
                  <a:pt x="1020" y="606"/>
                  <a:pt x="735" y="642"/>
                </a:cubicBezTo>
                <a:cubicBezTo>
                  <a:pt x="450" y="678"/>
                  <a:pt x="122" y="766"/>
                  <a:pt x="0" y="791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53" name="Line 68"/>
          <p:cNvSpPr>
            <a:spLocks noChangeShapeType="1"/>
          </p:cNvSpPr>
          <p:nvPr/>
        </p:nvSpPr>
        <p:spPr bwMode="auto">
          <a:xfrm>
            <a:off x="8229600" y="5832475"/>
            <a:ext cx="300038" cy="363538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54" name="Line 69"/>
          <p:cNvSpPr>
            <a:spLocks noChangeShapeType="1"/>
          </p:cNvSpPr>
          <p:nvPr/>
        </p:nvSpPr>
        <p:spPr bwMode="auto">
          <a:xfrm flipH="1">
            <a:off x="7708900" y="6100763"/>
            <a:ext cx="111125" cy="347662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2055" name="Line 70"/>
          <p:cNvSpPr>
            <a:spLocks noChangeShapeType="1"/>
          </p:cNvSpPr>
          <p:nvPr/>
        </p:nvSpPr>
        <p:spPr bwMode="auto">
          <a:xfrm flipH="1">
            <a:off x="6211888" y="6100763"/>
            <a:ext cx="425450" cy="284162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AE8AC-7F91-42FC-9DE9-AC9AC6FDF509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3600" smtClean="0"/>
              <a:t>Conception et réalisation des SEs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300" y="1449388"/>
            <a:ext cx="7886700" cy="4460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000" smtClean="0"/>
              <a:t>La conception du SE est principalement affecté par le choit de matériel et du type de système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En lot, temps-partagé, un utilisateur, multi-utilisateurs, distribués, temps-réel, usage général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Besoins d’utilisateurs versus besoins des système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Besoins d’utilisateurs – facile à utiliser, facile à apprendre, fiable, et rapide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Besoins de système – facile à concevoir, simple à réaliser et entretenir, ainsi que flexible, fiable, sans erreur, et efficace.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Implémentation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Traditionnellement en assembleur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Aujourd’hui, surtout en C, avec des petites sections en assembleur (pilotes, manipulation de registres)</a:t>
            </a:r>
            <a:endParaRPr lang="en-US" alt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A17B31-7AA7-47DF-B9E3-ECBAED6D420D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325438"/>
            <a:ext cx="8394700" cy="962025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fr-CA" smtClean="0"/>
              <a:t>Matériel principal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52550"/>
            <a:ext cx="8382000" cy="2449513"/>
          </a:xfrm>
          <a:noFill/>
        </p:spPr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fr-CA" altLang="en-US" sz="1800" smtClean="0"/>
              <a:t>Processeur (UCT)</a:t>
            </a:r>
          </a:p>
          <a:p>
            <a:pPr>
              <a:lnSpc>
                <a:spcPct val="80000"/>
              </a:lnSpc>
            </a:pPr>
            <a:r>
              <a:rPr lang="fr-CA" altLang="en-US" sz="1800" smtClean="0"/>
              <a:t>Mémoire principale (mémoire réelle, RAM)</a:t>
            </a:r>
          </a:p>
          <a:p>
            <a:pPr lvl="1">
              <a:lnSpc>
                <a:spcPct val="80000"/>
              </a:lnSpc>
            </a:pPr>
            <a:r>
              <a:rPr lang="fr-CA" altLang="en-US" sz="1800" smtClean="0"/>
              <a:t>Contient le code et les données</a:t>
            </a:r>
          </a:p>
          <a:p>
            <a:pPr>
              <a:lnSpc>
                <a:spcPct val="80000"/>
              </a:lnSpc>
            </a:pPr>
            <a:r>
              <a:rPr lang="fr-CA" altLang="en-US" sz="1800" smtClean="0"/>
              <a:t>Modules E/S (Contrôleurs E/S, processeurs E/S...)</a:t>
            </a:r>
          </a:p>
          <a:p>
            <a:pPr lvl="1">
              <a:lnSpc>
                <a:spcPct val="80000"/>
              </a:lnSpc>
            </a:pPr>
            <a:r>
              <a:rPr lang="fr-CA" altLang="en-US" sz="1800" smtClean="0"/>
              <a:t>matériel (avec registres: ports E/S) pour transport des données entre UCT et périphériques comme:</a:t>
            </a:r>
          </a:p>
          <a:p>
            <a:pPr lvl="2">
              <a:lnSpc>
                <a:spcPct val="80000"/>
              </a:lnSpc>
            </a:pPr>
            <a:r>
              <a:rPr lang="fr-CA" altLang="en-US" sz="1800" smtClean="0"/>
              <a:t>mémoire secondaire (ex: disques rigides)</a:t>
            </a:r>
          </a:p>
          <a:p>
            <a:pPr lvl="2">
              <a:lnSpc>
                <a:spcPct val="80000"/>
              </a:lnSpc>
            </a:pPr>
            <a:r>
              <a:rPr lang="fr-CA" altLang="en-US" sz="1800" smtClean="0"/>
              <a:t>clavier, écran... </a:t>
            </a:r>
          </a:p>
          <a:p>
            <a:pPr lvl="2">
              <a:lnSpc>
                <a:spcPct val="80000"/>
              </a:lnSpc>
            </a:pPr>
            <a:r>
              <a:rPr lang="fr-CA" altLang="en-US" sz="1800" smtClean="0"/>
              <a:t>Équipement de communication</a:t>
            </a:r>
          </a:p>
        </p:txBody>
      </p:sp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" t="17949" r="427" b="17664"/>
          <a:stretch>
            <a:fillRect/>
          </a:stretch>
        </p:blipFill>
        <p:spPr bwMode="auto">
          <a:xfrm>
            <a:off x="3892550" y="4008438"/>
            <a:ext cx="5035550" cy="2452687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398463" y="3827463"/>
            <a:ext cx="3373437" cy="221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006666"/>
              </a:buClr>
              <a:buFont typeface="Wingdings" pitchFamily="2" charset="2"/>
              <a:buChar char="§"/>
            </a:pPr>
            <a:endParaRPr kumimoji="1" lang="fr-CA" altLang="en-US" sz="2000">
              <a:solidFill>
                <a:srgbClr val="003300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006666"/>
              </a:buClr>
              <a:buFont typeface="Wingdings" pitchFamily="2" charset="2"/>
              <a:buChar char="§"/>
            </a:pPr>
            <a:r>
              <a:rPr kumimoji="1" lang="fr-CA" altLang="en-US" sz="1800">
                <a:solidFill>
                  <a:srgbClr val="003300"/>
                </a:solidFill>
                <a:latin typeface="Arial" charset="0"/>
              </a:rPr>
              <a:t>Interconnexion (ie: Bus)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kumimoji="1" lang="fr-CA" altLang="en-US" sz="2000">
                <a:solidFill>
                  <a:srgbClr val="003366"/>
                </a:solidFill>
                <a:latin typeface="Arial" charset="0"/>
              </a:rPr>
              <a:t>pour communication entre processeur(s), mémoire et modules E/S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5DFD36-58BD-437A-9981-5D8E49D34193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fr-CA" smtClean="0"/>
              <a:t>Structure du système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1447800"/>
            <a:ext cx="8396287" cy="46482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fr-CA" altLang="en-US" sz="2000" dirty="0" smtClean="0"/>
              <a:t>Structure interne des </a:t>
            </a:r>
            <a:r>
              <a:rPr lang="fr-CA" altLang="en-US" sz="2000" dirty="0" err="1" smtClean="0"/>
              <a:t>SEs</a:t>
            </a:r>
            <a:r>
              <a:rPr lang="fr-CA" altLang="en-US" sz="2000" dirty="0" smtClean="0"/>
              <a:t> varient</a:t>
            </a:r>
          </a:p>
          <a:p>
            <a:pPr lvl="1">
              <a:lnSpc>
                <a:spcPct val="90000"/>
              </a:lnSpc>
            </a:pPr>
            <a:r>
              <a:rPr lang="fr-CA" altLang="en-US" sz="2000" dirty="0" smtClean="0"/>
              <a:t>Puisque les besoins varient</a:t>
            </a:r>
          </a:p>
          <a:p>
            <a:pPr>
              <a:lnSpc>
                <a:spcPct val="90000"/>
              </a:lnSpc>
            </a:pPr>
            <a:r>
              <a:rPr lang="fr-CA" altLang="en-US" sz="2000" dirty="0" smtClean="0"/>
              <a:t>Matériel simple, fonctions simples</a:t>
            </a:r>
          </a:p>
          <a:p>
            <a:pPr lvl="1">
              <a:lnSpc>
                <a:spcPct val="90000"/>
              </a:lnSpc>
            </a:pPr>
            <a:r>
              <a:rPr lang="fr-CA" altLang="en-US" sz="1800" dirty="0" smtClean="0"/>
              <a:t>Structure monolithique simple</a:t>
            </a:r>
          </a:p>
          <a:p>
            <a:pPr>
              <a:lnSpc>
                <a:spcPct val="90000"/>
              </a:lnSpc>
            </a:pPr>
            <a:r>
              <a:rPr lang="fr-CA" altLang="en-US" sz="2000" dirty="0" smtClean="0"/>
              <a:t>Plus de </a:t>
            </a:r>
            <a:r>
              <a:rPr lang="fr-CA" altLang="en-US" sz="2000" dirty="0" err="1" smtClean="0"/>
              <a:t>resources</a:t>
            </a:r>
            <a:r>
              <a:rPr lang="fr-CA" altLang="en-US" sz="2000" dirty="0" smtClean="0"/>
              <a:t> et fonctions complexes</a:t>
            </a:r>
          </a:p>
          <a:p>
            <a:pPr lvl="1">
              <a:lnSpc>
                <a:spcPct val="90000"/>
              </a:lnSpc>
            </a:pPr>
            <a:r>
              <a:rPr lang="fr-CA" altLang="en-US" sz="1800" dirty="0" smtClean="0"/>
              <a:t>Structure </a:t>
            </a:r>
            <a:r>
              <a:rPr lang="fr-CA" altLang="en-US" sz="1800" smtClean="0"/>
              <a:t>de couches</a:t>
            </a:r>
            <a:endParaRPr lang="fr-CA" altLang="en-US" sz="1800" dirty="0" smtClean="0"/>
          </a:p>
          <a:p>
            <a:pPr lvl="1">
              <a:lnSpc>
                <a:spcPct val="90000"/>
              </a:lnSpc>
            </a:pPr>
            <a:r>
              <a:rPr lang="fr-CA" altLang="en-US" sz="1800" dirty="0" smtClean="0"/>
              <a:t>MS-DOS et UNIX traditionnel sont des </a:t>
            </a:r>
            <a:r>
              <a:rPr lang="fr-CA" altLang="en-US" sz="1800" dirty="0" err="1" smtClean="0"/>
              <a:t>SEs</a:t>
            </a:r>
            <a:r>
              <a:rPr lang="fr-CA" altLang="en-US" sz="1800" dirty="0" smtClean="0"/>
              <a:t> monolithiques qui </a:t>
            </a:r>
            <a:r>
              <a:rPr lang="fr-CA" altLang="en-US" sz="1800" dirty="0" err="1" smtClean="0"/>
              <a:t>utilsent</a:t>
            </a:r>
            <a:r>
              <a:rPr lang="fr-CA" altLang="en-US" sz="1800" dirty="0" smtClean="0"/>
              <a:t> une structure de couches.</a:t>
            </a:r>
          </a:p>
          <a:p>
            <a:pPr>
              <a:lnSpc>
                <a:spcPct val="90000"/>
              </a:lnSpc>
            </a:pPr>
            <a:r>
              <a:rPr lang="fr-CA" altLang="en-US" sz="2000" dirty="0" smtClean="0"/>
              <a:t>Encore plus de ressources et fonctions, avec un focus à la conception flexible et élégante</a:t>
            </a:r>
          </a:p>
          <a:p>
            <a:pPr lvl="1">
              <a:lnSpc>
                <a:spcPct val="90000"/>
              </a:lnSpc>
            </a:pPr>
            <a:r>
              <a:rPr lang="fr-CA" altLang="en-US" sz="1800" dirty="0" smtClean="0"/>
              <a:t>Structure de micronoyau (micro-</a:t>
            </a:r>
            <a:r>
              <a:rPr lang="fr-CA" altLang="en-US" sz="1800" dirty="0" err="1" smtClean="0"/>
              <a:t>kernel</a:t>
            </a:r>
            <a:r>
              <a:rPr lang="fr-CA" altLang="en-US" sz="1800" dirty="0" smtClean="0"/>
              <a:t>) (MACH, QNX, Windows NT)</a:t>
            </a:r>
          </a:p>
          <a:p>
            <a:pPr>
              <a:lnSpc>
                <a:spcPct val="90000"/>
              </a:lnSpc>
            </a:pPr>
            <a:r>
              <a:rPr lang="fr-CA" altLang="en-US" sz="2000" dirty="0" smtClean="0"/>
              <a:t>Flexibilité et efficacité</a:t>
            </a:r>
          </a:p>
          <a:p>
            <a:pPr lvl="1">
              <a:lnSpc>
                <a:spcPct val="90000"/>
              </a:lnSpc>
            </a:pPr>
            <a:r>
              <a:rPr lang="fr-CA" altLang="en-US" sz="1800" dirty="0" smtClean="0"/>
              <a:t>Structure modulaire (Solaris, Windows NT)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5E2B2F-5C0F-48F1-B4CC-6FAA1EB9E47B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Structure UNIX: peu de couches</a:t>
            </a:r>
          </a:p>
        </p:txBody>
      </p:sp>
      <p:pic>
        <p:nvPicPr>
          <p:cNvPr id="4506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6" t="67395" r="46532" b="10045"/>
          <a:stretch>
            <a:fillRect/>
          </a:stretch>
        </p:blipFill>
        <p:spPr bwMode="auto">
          <a:xfrm>
            <a:off x="685800" y="1219200"/>
            <a:ext cx="83058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45061" name="Line 4"/>
          <p:cNvSpPr>
            <a:spLocks noChangeShapeType="1"/>
          </p:cNvSpPr>
          <p:nvPr/>
        </p:nvSpPr>
        <p:spPr bwMode="auto">
          <a:xfrm>
            <a:off x="0" y="2971800"/>
            <a:ext cx="9144000" cy="0"/>
          </a:xfrm>
          <a:prstGeom prst="line">
            <a:avLst/>
          </a:prstGeom>
          <a:noFill/>
          <a:ln w="38100" cap="sq">
            <a:solidFill>
              <a:schemeClr val="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5062" name="Line 5"/>
          <p:cNvSpPr>
            <a:spLocks noChangeShapeType="1"/>
          </p:cNvSpPr>
          <p:nvPr/>
        </p:nvSpPr>
        <p:spPr bwMode="auto">
          <a:xfrm>
            <a:off x="14288" y="5410200"/>
            <a:ext cx="9144000" cy="0"/>
          </a:xfrm>
          <a:prstGeom prst="line">
            <a:avLst/>
          </a:prstGeom>
          <a:noFill/>
          <a:ln w="38100" cap="sq">
            <a:solidFill>
              <a:schemeClr val="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3EF69-1B3B-469C-8718-B06529859E6E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325438"/>
            <a:ext cx="8483600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Machines virtuelles: le problème et la solution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635125"/>
            <a:ext cx="8547100" cy="4460875"/>
          </a:xfrm>
        </p:spPr>
        <p:txBody>
          <a:bodyPr/>
          <a:lstStyle/>
          <a:p>
            <a:r>
              <a:rPr lang="fr-CA" altLang="en-US" smtClean="0"/>
              <a:t>Comment permettre de rouler différents SE sur une seule machine physique?</a:t>
            </a:r>
          </a:p>
          <a:p>
            <a:r>
              <a:rPr lang="fr-CA" altLang="en-US" smtClean="0"/>
              <a:t>Pas évident, car chaque SE demande accès direct au matériel </a:t>
            </a:r>
          </a:p>
          <a:p>
            <a:r>
              <a:rPr lang="fr-CA" altLang="en-US" smtClean="0"/>
              <a:t>SOLUTION: Un programme qui crée une couche qui met à disposition plusieurs machines physiques </a:t>
            </a:r>
            <a:r>
              <a:rPr lang="fr-CA" altLang="en-US" i="1" smtClean="0"/>
              <a:t>virtuelles</a:t>
            </a:r>
          </a:p>
          <a:p>
            <a:r>
              <a:rPr lang="fr-CA" altLang="en-US" smtClean="0"/>
              <a:t>Sur chacune, nous pouvons rouler un SE différent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08D2A2-F601-4E0F-AE36-97E8332F5D1A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38225" y="292100"/>
            <a:ext cx="7885113" cy="1181100"/>
          </a:xfrm>
        </p:spPr>
        <p:txBody>
          <a:bodyPr/>
          <a:lstStyle/>
          <a:p>
            <a:pPr marL="609600" indent="-609600">
              <a:defRPr/>
            </a:pPr>
            <a:r>
              <a:rPr lang="fr-CA" sz="3200" dirty="0" smtClean="0"/>
              <a:t>Modèle de système</a:t>
            </a:r>
            <a:br>
              <a:rPr lang="fr-CA" sz="3200" dirty="0" smtClean="0"/>
            </a:br>
            <a:r>
              <a:rPr lang="fr-CA" sz="2400" dirty="0" smtClean="0"/>
              <a:t/>
            </a:r>
            <a:br>
              <a:rPr lang="fr-CA" sz="2400" dirty="0" smtClean="0"/>
            </a:br>
            <a:r>
              <a:rPr lang="fr-CA" sz="2400" dirty="0" smtClean="0"/>
              <a:t>(a) Une seule mach. réelle et un seul noyau</a:t>
            </a:r>
            <a:br>
              <a:rPr lang="fr-CA" sz="2400" dirty="0" smtClean="0"/>
            </a:br>
            <a:r>
              <a:rPr lang="fr-CA" sz="2400" dirty="0" smtClean="0"/>
              <a:t>(b) plus. mach. virtuelles et plus. noyaux</a:t>
            </a:r>
            <a:r>
              <a:rPr lang="fr-CA" dirty="0" smtClean="0"/>
              <a:t> 	</a:t>
            </a:r>
          </a:p>
        </p:txBody>
      </p:sp>
      <p:pic>
        <p:nvPicPr>
          <p:cNvPr id="4710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85" t="31421" r="23329" b="42892"/>
          <a:stretch>
            <a:fillRect/>
          </a:stretch>
        </p:blipFill>
        <p:spPr bwMode="auto">
          <a:xfrm>
            <a:off x="787400" y="1824038"/>
            <a:ext cx="7200900" cy="454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E6F660-1BF6-41B5-B6CF-E0EDC9ADC106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325438"/>
            <a:ext cx="8439150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Fonctionnement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200150"/>
            <a:ext cx="8559800" cy="4895850"/>
          </a:xfrm>
        </p:spPr>
        <p:txBody>
          <a:bodyPr/>
          <a:lstStyle/>
          <a:p>
            <a:r>
              <a:rPr lang="fr-CA" altLang="en-US" sz="2400" smtClean="0"/>
              <a:t>Le système VM laisse exécuter normalement les instructions non privilégiées</a:t>
            </a:r>
          </a:p>
          <a:p>
            <a:r>
              <a:rPr lang="fr-CA" altLang="en-US" sz="2400" smtClean="0"/>
              <a:t>Les appels au système sont exécutés par le système VM et les résultats sont passés à la machine virtuelle sur laquelle le processus exécute</a:t>
            </a:r>
          </a:p>
        </p:txBody>
      </p:sp>
      <p:pic>
        <p:nvPicPr>
          <p:cNvPr id="4813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85" t="31421" r="23329" b="42892"/>
          <a:stretch>
            <a:fillRect/>
          </a:stretch>
        </p:blipFill>
        <p:spPr bwMode="auto">
          <a:xfrm>
            <a:off x="3657600" y="3208338"/>
            <a:ext cx="5181600" cy="326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76B44-732F-46BF-9302-AC632878F709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325438"/>
            <a:ext cx="8483600" cy="722312"/>
          </a:xfrm>
        </p:spPr>
        <p:txBody>
          <a:bodyPr/>
          <a:lstStyle/>
          <a:p>
            <a:pPr>
              <a:defRPr/>
            </a:pPr>
            <a:r>
              <a:rPr lang="fr-CA" smtClean="0"/>
              <a:t>Avantages 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106488"/>
            <a:ext cx="8442325" cy="4294187"/>
          </a:xfrm>
        </p:spPr>
        <p:txBody>
          <a:bodyPr/>
          <a:lstStyle/>
          <a:p>
            <a:r>
              <a:rPr lang="fr-CA" altLang="en-US" smtClean="0"/>
              <a:t>Chaque machine virtuelle peut utiliser un SE différent! </a:t>
            </a:r>
          </a:p>
          <a:p>
            <a:r>
              <a:rPr lang="fr-CA" altLang="en-US" smtClean="0"/>
              <a:t>En théorie, on peut bâtir des machines virtuelles sur des machines virtuelles!</a:t>
            </a:r>
          </a:p>
          <a:p>
            <a:r>
              <a:rPr lang="fr-CA" altLang="en-US" smtClean="0"/>
              <a:t>Protection complète, car les machines virtuelles sont complètement isolées les unes des autres</a:t>
            </a:r>
          </a:p>
          <a:p>
            <a:r>
              <a:rPr lang="fr-CA" altLang="en-US" smtClean="0"/>
              <a:t>Un nouveau SE peut être développé sur une machine virtuelle sans déranger les autres</a:t>
            </a:r>
          </a:p>
        </p:txBody>
      </p:sp>
      <p:pic>
        <p:nvPicPr>
          <p:cNvPr id="4915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85" t="31421" r="23329" b="42892"/>
          <a:stretch>
            <a:fillRect/>
          </a:stretch>
        </p:blipFill>
        <p:spPr bwMode="auto">
          <a:xfrm>
            <a:off x="6019800" y="5334000"/>
            <a:ext cx="2743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B4132B-3109-4F5E-BBD1-9D69A019FE99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325438"/>
            <a:ext cx="8499475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Implémentations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635125"/>
            <a:ext cx="8620125" cy="4460875"/>
          </a:xfrm>
        </p:spPr>
        <p:txBody>
          <a:bodyPr/>
          <a:lstStyle/>
          <a:p>
            <a:r>
              <a:rPr lang="fr-CA" altLang="en-US" smtClean="0"/>
              <a:t>Le concept de VM est très utilisé pour permettre de rouler un SE sur un autre</a:t>
            </a:r>
          </a:p>
          <a:p>
            <a:r>
              <a:rPr lang="fr-CA" altLang="en-US" smtClean="0"/>
              <a:t>P.ex. SUN, Apple, Linux permettent de rouler Windows sur leur plateforme, </a:t>
            </a:r>
          </a:p>
          <a:p>
            <a:r>
              <a:rPr lang="fr-CA" altLang="en-US" smtClean="0"/>
              <a:t>Ils doivent fournir à Windows un environnement que Windows reconnaît comme son environnement Intel usuel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229253-0308-4DCE-B255-DA6E4DA34AE4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VMWARE sur Linux</a:t>
            </a:r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" t="3047" r="381" b="4318"/>
          <a:stretch>
            <a:fillRect/>
          </a:stretch>
        </p:blipFill>
        <p:spPr bwMode="auto">
          <a:xfrm>
            <a:off x="1411288" y="1500188"/>
            <a:ext cx="6616700" cy="463232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B00C7-13BF-4489-BA56-6701602E3ED6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Machine virtuelle de Java</a:t>
            </a: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" t="18935" r="395" b="18935"/>
          <a:stretch>
            <a:fillRect/>
          </a:stretch>
        </p:blipFill>
        <p:spPr bwMode="auto">
          <a:xfrm>
            <a:off x="1403350" y="2401888"/>
            <a:ext cx="6388100" cy="300037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6E46CD-89BD-4EA3-A160-8934C63F7D5D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dont</a:t>
            </a:r>
            <a:r>
              <a:rPr lang="en-US" dirty="0" smtClean="0"/>
              <a:t> nous </a:t>
            </a:r>
            <a:r>
              <a:rPr lang="en-US" dirty="0" err="1" smtClean="0"/>
              <a:t>n’allons</a:t>
            </a:r>
            <a:r>
              <a:rPr lang="en-US" dirty="0" smtClean="0"/>
              <a:t> pas </a:t>
            </a:r>
            <a:r>
              <a:rPr lang="en-US" dirty="0" err="1" smtClean="0"/>
              <a:t>étudier</a:t>
            </a:r>
            <a:endParaRPr lang="en-US" dirty="0" smtClean="0"/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mtClean="0"/>
              <a:t>Système distribués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Systèmes en temps réel imbriqué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Systèmes multimédia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Ordinateurs de poche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Poste à poste (peer to peer)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Système d’exploitation WEB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2BA3B-200C-4EC3-9F43-B1792429A4A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9219" name="Freeform 3"/>
          <p:cNvSpPr>
            <a:spLocks/>
          </p:cNvSpPr>
          <p:nvPr/>
        </p:nvSpPr>
        <p:spPr bwMode="auto">
          <a:xfrm>
            <a:off x="4205288" y="620713"/>
            <a:ext cx="3744912" cy="2106612"/>
          </a:xfrm>
          <a:custGeom>
            <a:avLst/>
            <a:gdLst>
              <a:gd name="T0" fmla="*/ 242887 w 2359"/>
              <a:gd name="T1" fmla="*/ 2106612 h 1327"/>
              <a:gd name="T2" fmla="*/ 584200 w 2359"/>
              <a:gd name="T3" fmla="*/ 742950 h 1327"/>
              <a:gd name="T4" fmla="*/ 3744912 w 2359"/>
              <a:gd name="T5" fmla="*/ 0 h 1327"/>
              <a:gd name="T6" fmla="*/ 0 60000 65536"/>
              <a:gd name="T7" fmla="*/ 0 60000 65536"/>
              <a:gd name="T8" fmla="*/ 0 60000 65536"/>
              <a:gd name="T9" fmla="*/ 0 w 2359"/>
              <a:gd name="T10" fmla="*/ 0 h 1327"/>
              <a:gd name="T11" fmla="*/ 2359 w 2359"/>
              <a:gd name="T12" fmla="*/ 1327 h 13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9" h="1327">
                <a:moveTo>
                  <a:pt x="153" y="1327"/>
                </a:moveTo>
                <a:cubicBezTo>
                  <a:pt x="76" y="1008"/>
                  <a:pt x="0" y="689"/>
                  <a:pt x="368" y="468"/>
                </a:cubicBezTo>
                <a:cubicBezTo>
                  <a:pt x="736" y="247"/>
                  <a:pt x="2027" y="80"/>
                  <a:pt x="2359" y="0"/>
                </a:cubicBezTo>
              </a:path>
            </a:pathLst>
          </a:custGeom>
          <a:noFill/>
          <a:ln w="381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9220" name="Freeform 15"/>
          <p:cNvSpPr>
            <a:spLocks/>
          </p:cNvSpPr>
          <p:nvPr/>
        </p:nvSpPr>
        <p:spPr bwMode="auto">
          <a:xfrm rot="10125292">
            <a:off x="5118100" y="903288"/>
            <a:ext cx="3201988" cy="1749425"/>
          </a:xfrm>
          <a:custGeom>
            <a:avLst/>
            <a:gdLst>
              <a:gd name="T0" fmla="*/ 3201988 w 1552"/>
              <a:gd name="T1" fmla="*/ 1749425 h 624"/>
              <a:gd name="T2" fmla="*/ 2597489 w 1552"/>
              <a:gd name="T3" fmla="*/ 656034 h 624"/>
              <a:gd name="T4" fmla="*/ 643699 w 1552"/>
              <a:gd name="T5" fmla="*/ 134571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9221" name="Text Box 16"/>
          <p:cNvSpPr txBox="1">
            <a:spLocks noChangeArrowheads="1"/>
          </p:cNvSpPr>
          <p:nvPr/>
        </p:nvSpPr>
        <p:spPr bwMode="auto">
          <a:xfrm>
            <a:off x="4598988" y="1516063"/>
            <a:ext cx="1636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Structure</a:t>
            </a:r>
          </a:p>
          <a:p>
            <a:r>
              <a:rPr lang="fr-CA" altLang="en-US" sz="2000">
                <a:solidFill>
                  <a:srgbClr val="010002"/>
                </a:solidFill>
              </a:rPr>
              <a:t>de mémoire</a:t>
            </a:r>
          </a:p>
        </p:txBody>
      </p:sp>
      <p:sp>
        <p:nvSpPr>
          <p:cNvPr id="9222" name="Text Box 17"/>
          <p:cNvSpPr txBox="1">
            <a:spLocks noChangeArrowheads="1"/>
          </p:cNvSpPr>
          <p:nvPr/>
        </p:nvSpPr>
        <p:spPr bwMode="auto">
          <a:xfrm>
            <a:off x="6438900" y="2271713"/>
            <a:ext cx="1196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principale</a:t>
            </a:r>
          </a:p>
        </p:txBody>
      </p:sp>
      <p:sp>
        <p:nvSpPr>
          <p:cNvPr id="9223" name="Text Box 18"/>
          <p:cNvSpPr txBox="1">
            <a:spLocks noChangeArrowheads="1"/>
          </p:cNvSpPr>
          <p:nvPr/>
        </p:nvSpPr>
        <p:spPr bwMode="auto">
          <a:xfrm>
            <a:off x="7013575" y="1698625"/>
            <a:ext cx="1268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secondaire</a:t>
            </a:r>
          </a:p>
        </p:txBody>
      </p:sp>
      <p:sp>
        <p:nvSpPr>
          <p:cNvPr id="9224" name="Freeform 19"/>
          <p:cNvSpPr>
            <a:spLocks/>
          </p:cNvSpPr>
          <p:nvPr/>
        </p:nvSpPr>
        <p:spPr bwMode="auto">
          <a:xfrm>
            <a:off x="5997575" y="2262188"/>
            <a:ext cx="434975" cy="341312"/>
          </a:xfrm>
          <a:custGeom>
            <a:avLst/>
            <a:gdLst>
              <a:gd name="T0" fmla="*/ 61912 w 274"/>
              <a:gd name="T1" fmla="*/ 0 h 215"/>
              <a:gd name="T2" fmla="*/ 61912 w 274"/>
              <a:gd name="T3" fmla="*/ 263525 h 215"/>
              <a:gd name="T4" fmla="*/ 434975 w 274"/>
              <a:gd name="T5" fmla="*/ 341312 h 215"/>
              <a:gd name="T6" fmla="*/ 0 60000 65536"/>
              <a:gd name="T7" fmla="*/ 0 60000 65536"/>
              <a:gd name="T8" fmla="*/ 0 60000 65536"/>
              <a:gd name="T9" fmla="*/ 0 w 274"/>
              <a:gd name="T10" fmla="*/ 0 h 215"/>
              <a:gd name="T11" fmla="*/ 274 w 274"/>
              <a:gd name="T12" fmla="*/ 215 h 2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4" h="215">
                <a:moveTo>
                  <a:pt x="39" y="0"/>
                </a:moveTo>
                <a:cubicBezTo>
                  <a:pt x="19" y="65"/>
                  <a:pt x="0" y="130"/>
                  <a:pt x="39" y="166"/>
                </a:cubicBezTo>
                <a:cubicBezTo>
                  <a:pt x="78" y="202"/>
                  <a:pt x="230" y="207"/>
                  <a:pt x="274" y="215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9225" name="Freeform 20"/>
          <p:cNvSpPr>
            <a:spLocks/>
          </p:cNvSpPr>
          <p:nvPr/>
        </p:nvSpPr>
        <p:spPr bwMode="auto">
          <a:xfrm>
            <a:off x="6877050" y="2022475"/>
            <a:ext cx="220663" cy="271463"/>
          </a:xfrm>
          <a:custGeom>
            <a:avLst/>
            <a:gdLst>
              <a:gd name="T0" fmla="*/ 4763 w 139"/>
              <a:gd name="T1" fmla="*/ 271463 h 171"/>
              <a:gd name="T2" fmla="*/ 34925 w 139"/>
              <a:gd name="T3" fmla="*/ 38100 h 171"/>
              <a:gd name="T4" fmla="*/ 220663 w 139"/>
              <a:gd name="T5" fmla="*/ 38100 h 171"/>
              <a:gd name="T6" fmla="*/ 0 60000 65536"/>
              <a:gd name="T7" fmla="*/ 0 60000 65536"/>
              <a:gd name="T8" fmla="*/ 0 60000 65536"/>
              <a:gd name="T9" fmla="*/ 0 w 139"/>
              <a:gd name="T10" fmla="*/ 0 h 171"/>
              <a:gd name="T11" fmla="*/ 139 w 139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" h="171">
                <a:moveTo>
                  <a:pt x="3" y="171"/>
                </a:moveTo>
                <a:cubicBezTo>
                  <a:pt x="1" y="109"/>
                  <a:pt x="0" y="48"/>
                  <a:pt x="22" y="24"/>
                </a:cubicBezTo>
                <a:cubicBezTo>
                  <a:pt x="44" y="0"/>
                  <a:pt x="120" y="24"/>
                  <a:pt x="139" y="24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9226" name="Freeform 22"/>
          <p:cNvSpPr>
            <a:spLocks/>
          </p:cNvSpPr>
          <p:nvPr/>
        </p:nvSpPr>
        <p:spPr bwMode="auto">
          <a:xfrm>
            <a:off x="3254375" y="3689350"/>
            <a:ext cx="1581150" cy="2727325"/>
          </a:xfrm>
          <a:custGeom>
            <a:avLst/>
            <a:gdLst>
              <a:gd name="T0" fmla="*/ 1581150 w 996"/>
              <a:gd name="T1" fmla="*/ 0 h 1718"/>
              <a:gd name="T2" fmla="*/ 1301750 w 996"/>
              <a:gd name="T3" fmla="*/ 1100138 h 1718"/>
              <a:gd name="T4" fmla="*/ 0 w 996"/>
              <a:gd name="T5" fmla="*/ 2727325 h 1718"/>
              <a:gd name="T6" fmla="*/ 0 60000 65536"/>
              <a:gd name="T7" fmla="*/ 0 60000 65536"/>
              <a:gd name="T8" fmla="*/ 0 60000 65536"/>
              <a:gd name="T9" fmla="*/ 0 w 996"/>
              <a:gd name="T10" fmla="*/ 0 h 1718"/>
              <a:gd name="T11" fmla="*/ 996 w 996"/>
              <a:gd name="T12" fmla="*/ 1718 h 17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6" h="1718">
                <a:moveTo>
                  <a:pt x="996" y="0"/>
                </a:moveTo>
                <a:cubicBezTo>
                  <a:pt x="991" y="203"/>
                  <a:pt x="986" y="407"/>
                  <a:pt x="820" y="693"/>
                </a:cubicBezTo>
                <a:cubicBezTo>
                  <a:pt x="654" y="979"/>
                  <a:pt x="137" y="1547"/>
                  <a:pt x="0" y="1718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9227" name="Freeform 23"/>
          <p:cNvSpPr>
            <a:spLocks/>
          </p:cNvSpPr>
          <p:nvPr/>
        </p:nvSpPr>
        <p:spPr bwMode="auto">
          <a:xfrm>
            <a:off x="2170113" y="481013"/>
            <a:ext cx="2463800" cy="990600"/>
          </a:xfrm>
          <a:custGeom>
            <a:avLst/>
            <a:gdLst>
              <a:gd name="T0" fmla="*/ 2463800 w 1552"/>
              <a:gd name="T1" fmla="*/ 990600 h 624"/>
              <a:gd name="T2" fmla="*/ 1998663 w 1552"/>
              <a:gd name="T3" fmla="*/ 371475 h 624"/>
              <a:gd name="T4" fmla="*/ 495300 w 1552"/>
              <a:gd name="T5" fmla="*/ 76200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9228" name="Text Box 24"/>
          <p:cNvSpPr txBox="1">
            <a:spLocks noChangeArrowheads="1"/>
          </p:cNvSpPr>
          <p:nvPr/>
        </p:nvSpPr>
        <p:spPr bwMode="auto">
          <a:xfrm>
            <a:off x="3763963" y="992188"/>
            <a:ext cx="1112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Matériel</a:t>
            </a:r>
          </a:p>
        </p:txBody>
      </p:sp>
      <p:sp>
        <p:nvSpPr>
          <p:cNvPr id="9229" name="Text Box 25"/>
          <p:cNvSpPr txBox="1">
            <a:spLocks noChangeArrowheads="1"/>
          </p:cNvSpPr>
          <p:nvPr/>
        </p:nvSpPr>
        <p:spPr bwMode="auto">
          <a:xfrm>
            <a:off x="4241800" y="4937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UCT</a:t>
            </a:r>
          </a:p>
        </p:txBody>
      </p:sp>
      <p:sp>
        <p:nvSpPr>
          <p:cNvPr id="9230" name="Text Box 26"/>
          <p:cNvSpPr txBox="1">
            <a:spLocks noChangeArrowheads="1"/>
          </p:cNvSpPr>
          <p:nvPr/>
        </p:nvSpPr>
        <p:spPr bwMode="auto">
          <a:xfrm>
            <a:off x="2784475" y="663575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Bus</a:t>
            </a:r>
          </a:p>
        </p:txBody>
      </p:sp>
      <p:sp>
        <p:nvSpPr>
          <p:cNvPr id="9231" name="Text Box 27"/>
          <p:cNvSpPr txBox="1">
            <a:spLocks noChangeArrowheads="1"/>
          </p:cNvSpPr>
          <p:nvPr/>
        </p:nvSpPr>
        <p:spPr bwMode="auto">
          <a:xfrm>
            <a:off x="2535238" y="-95250"/>
            <a:ext cx="1381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Contrôleurs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d’appareil</a:t>
            </a:r>
          </a:p>
        </p:txBody>
      </p:sp>
      <p:sp>
        <p:nvSpPr>
          <p:cNvPr id="9232" name="Text Box 28"/>
          <p:cNvSpPr txBox="1">
            <a:spLocks noChangeArrowheads="1"/>
          </p:cNvSpPr>
          <p:nvPr/>
        </p:nvSpPr>
        <p:spPr bwMode="auto">
          <a:xfrm>
            <a:off x="736600" y="384175"/>
            <a:ext cx="1112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</p:txBody>
      </p:sp>
      <p:sp>
        <p:nvSpPr>
          <p:cNvPr id="9233" name="Freeform 29"/>
          <p:cNvSpPr>
            <a:spLocks/>
          </p:cNvSpPr>
          <p:nvPr/>
        </p:nvSpPr>
        <p:spPr bwMode="auto">
          <a:xfrm>
            <a:off x="4370388" y="836613"/>
            <a:ext cx="198437" cy="127000"/>
          </a:xfrm>
          <a:custGeom>
            <a:avLst/>
            <a:gdLst>
              <a:gd name="T0" fmla="*/ 0 w 125"/>
              <a:gd name="T1" fmla="*/ 109538 h 80"/>
              <a:gd name="T2" fmla="*/ 169862 w 125"/>
              <a:gd name="T3" fmla="*/ 109538 h 80"/>
              <a:gd name="T4" fmla="*/ 169862 w 125"/>
              <a:gd name="T5" fmla="*/ 0 h 80"/>
              <a:gd name="T6" fmla="*/ 0 60000 65536"/>
              <a:gd name="T7" fmla="*/ 0 60000 65536"/>
              <a:gd name="T8" fmla="*/ 0 60000 65536"/>
              <a:gd name="T9" fmla="*/ 0 w 125"/>
              <a:gd name="T10" fmla="*/ 0 h 80"/>
              <a:gd name="T11" fmla="*/ 125 w 125"/>
              <a:gd name="T12" fmla="*/ 80 h 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" h="80">
                <a:moveTo>
                  <a:pt x="0" y="69"/>
                </a:moveTo>
                <a:cubicBezTo>
                  <a:pt x="44" y="74"/>
                  <a:pt x="89" y="80"/>
                  <a:pt x="107" y="69"/>
                </a:cubicBezTo>
                <a:cubicBezTo>
                  <a:pt x="125" y="58"/>
                  <a:pt x="107" y="11"/>
                  <a:pt x="107" y="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9234" name="Freeform 30"/>
          <p:cNvSpPr>
            <a:spLocks/>
          </p:cNvSpPr>
          <p:nvPr/>
        </p:nvSpPr>
        <p:spPr bwMode="auto">
          <a:xfrm>
            <a:off x="3657600" y="246063"/>
            <a:ext cx="596900" cy="534987"/>
          </a:xfrm>
          <a:custGeom>
            <a:avLst/>
            <a:gdLst>
              <a:gd name="T0" fmla="*/ 201612 w 376"/>
              <a:gd name="T1" fmla="*/ 512762 h 337"/>
              <a:gd name="T2" fmla="*/ 309562 w 376"/>
              <a:gd name="T3" fmla="*/ 498475 h 337"/>
              <a:gd name="T4" fmla="*/ 511175 w 376"/>
              <a:gd name="T5" fmla="*/ 296862 h 337"/>
              <a:gd name="T6" fmla="*/ 511175 w 376"/>
              <a:gd name="T7" fmla="*/ 33337 h 337"/>
              <a:gd name="T8" fmla="*/ 0 w 376"/>
              <a:gd name="T9" fmla="*/ 95250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6"/>
              <a:gd name="T16" fmla="*/ 0 h 337"/>
              <a:gd name="T17" fmla="*/ 376 w 376"/>
              <a:gd name="T18" fmla="*/ 337 h 3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6" h="337">
                <a:moveTo>
                  <a:pt x="127" y="323"/>
                </a:moveTo>
                <a:cubicBezTo>
                  <a:pt x="145" y="330"/>
                  <a:pt x="163" y="337"/>
                  <a:pt x="195" y="314"/>
                </a:cubicBezTo>
                <a:cubicBezTo>
                  <a:pt x="227" y="291"/>
                  <a:pt x="301" y="236"/>
                  <a:pt x="322" y="187"/>
                </a:cubicBezTo>
                <a:cubicBezTo>
                  <a:pt x="343" y="138"/>
                  <a:pt x="376" y="42"/>
                  <a:pt x="322" y="21"/>
                </a:cubicBezTo>
                <a:cubicBezTo>
                  <a:pt x="268" y="0"/>
                  <a:pt x="134" y="30"/>
                  <a:pt x="0" y="6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9235" name="Freeform 31"/>
          <p:cNvSpPr>
            <a:spLocks/>
          </p:cNvSpPr>
          <p:nvPr/>
        </p:nvSpPr>
        <p:spPr bwMode="auto">
          <a:xfrm>
            <a:off x="3394075" y="758825"/>
            <a:ext cx="371475" cy="196850"/>
          </a:xfrm>
          <a:custGeom>
            <a:avLst/>
            <a:gdLst>
              <a:gd name="T0" fmla="*/ 371475 w 234"/>
              <a:gd name="T1" fmla="*/ 0 h 124"/>
              <a:gd name="T2" fmla="*/ 279400 w 234"/>
              <a:gd name="T3" fmla="*/ 171450 h 124"/>
              <a:gd name="T4" fmla="*/ 0 w 234"/>
              <a:gd name="T5" fmla="*/ 155575 h 124"/>
              <a:gd name="T6" fmla="*/ 0 60000 65536"/>
              <a:gd name="T7" fmla="*/ 0 60000 65536"/>
              <a:gd name="T8" fmla="*/ 0 60000 65536"/>
              <a:gd name="T9" fmla="*/ 0 w 234"/>
              <a:gd name="T10" fmla="*/ 0 h 124"/>
              <a:gd name="T11" fmla="*/ 234 w 234"/>
              <a:gd name="T12" fmla="*/ 124 h 1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" h="124">
                <a:moveTo>
                  <a:pt x="234" y="0"/>
                </a:moveTo>
                <a:cubicBezTo>
                  <a:pt x="224" y="46"/>
                  <a:pt x="215" y="92"/>
                  <a:pt x="176" y="108"/>
                </a:cubicBezTo>
                <a:cubicBezTo>
                  <a:pt x="137" y="124"/>
                  <a:pt x="29" y="100"/>
                  <a:pt x="0" y="9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9236" name="Freeform 32"/>
          <p:cNvSpPr>
            <a:spLocks/>
          </p:cNvSpPr>
          <p:nvPr/>
        </p:nvSpPr>
        <p:spPr bwMode="auto">
          <a:xfrm>
            <a:off x="1689100" y="527050"/>
            <a:ext cx="760413" cy="252413"/>
          </a:xfrm>
          <a:custGeom>
            <a:avLst/>
            <a:gdLst>
              <a:gd name="T0" fmla="*/ 760413 w 479"/>
              <a:gd name="T1" fmla="*/ 0 h 159"/>
              <a:gd name="T2" fmla="*/ 620713 w 479"/>
              <a:gd name="T3" fmla="*/ 231775 h 159"/>
              <a:gd name="T4" fmla="*/ 0 w 479"/>
              <a:gd name="T5" fmla="*/ 123825 h 159"/>
              <a:gd name="T6" fmla="*/ 0 60000 65536"/>
              <a:gd name="T7" fmla="*/ 0 60000 65536"/>
              <a:gd name="T8" fmla="*/ 0 60000 65536"/>
              <a:gd name="T9" fmla="*/ 0 w 479"/>
              <a:gd name="T10" fmla="*/ 0 h 159"/>
              <a:gd name="T11" fmla="*/ 479 w 479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9" h="159">
                <a:moveTo>
                  <a:pt x="479" y="0"/>
                </a:moveTo>
                <a:cubicBezTo>
                  <a:pt x="475" y="66"/>
                  <a:pt x="471" y="133"/>
                  <a:pt x="391" y="146"/>
                </a:cubicBezTo>
                <a:cubicBezTo>
                  <a:pt x="311" y="159"/>
                  <a:pt x="65" y="89"/>
                  <a:pt x="0" y="7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9237" name="Oval 36"/>
          <p:cNvSpPr>
            <a:spLocks noChangeArrowheads="1"/>
          </p:cNvSpPr>
          <p:nvPr/>
        </p:nvSpPr>
        <p:spPr bwMode="auto">
          <a:xfrm>
            <a:off x="3238500" y="2759075"/>
            <a:ext cx="2541588" cy="9445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CA" altLang="en-US" sz="2800">
                <a:solidFill>
                  <a:srgbClr val="FF0066"/>
                </a:solidFill>
              </a:rPr>
              <a:t>Système </a:t>
            </a:r>
          </a:p>
          <a:p>
            <a:pPr algn="ctr"/>
            <a:r>
              <a:rPr lang="fr-CA" altLang="en-US" sz="2800">
                <a:solidFill>
                  <a:srgbClr val="FF0066"/>
                </a:solidFill>
              </a:rPr>
              <a:t>informatique</a:t>
            </a:r>
          </a:p>
        </p:txBody>
      </p:sp>
      <p:sp>
        <p:nvSpPr>
          <p:cNvPr id="9238" name="Text Box 37"/>
          <p:cNvSpPr txBox="1">
            <a:spLocks noChangeArrowheads="1"/>
          </p:cNvSpPr>
          <p:nvPr/>
        </p:nvSpPr>
        <p:spPr bwMode="auto">
          <a:xfrm>
            <a:off x="3332163" y="2246313"/>
            <a:ext cx="1893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rgbClr val="010002"/>
                </a:solidFill>
              </a:rPr>
              <a:t>Organisation</a:t>
            </a:r>
          </a:p>
        </p:txBody>
      </p:sp>
      <p:sp>
        <p:nvSpPr>
          <p:cNvPr id="9239" name="Text Box 38"/>
          <p:cNvSpPr txBox="1">
            <a:spLocks noChangeArrowheads="1"/>
          </p:cNvSpPr>
          <p:nvPr/>
        </p:nvSpPr>
        <p:spPr bwMode="auto">
          <a:xfrm>
            <a:off x="3333750" y="3776663"/>
            <a:ext cx="3138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chemeClr val="hlink"/>
                </a:solidFill>
              </a:rPr>
              <a:t>Système d’exploitation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4A065B-868E-42CA-A327-0D133B7D2E94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54275" name="Freeform 2"/>
          <p:cNvSpPr>
            <a:spLocks/>
          </p:cNvSpPr>
          <p:nvPr/>
        </p:nvSpPr>
        <p:spPr bwMode="auto">
          <a:xfrm>
            <a:off x="4205288" y="620713"/>
            <a:ext cx="3744912" cy="2106612"/>
          </a:xfrm>
          <a:custGeom>
            <a:avLst/>
            <a:gdLst>
              <a:gd name="T0" fmla="*/ 242887 w 2359"/>
              <a:gd name="T1" fmla="*/ 2106612 h 1327"/>
              <a:gd name="T2" fmla="*/ 584200 w 2359"/>
              <a:gd name="T3" fmla="*/ 742950 h 1327"/>
              <a:gd name="T4" fmla="*/ 3744912 w 2359"/>
              <a:gd name="T5" fmla="*/ 0 h 1327"/>
              <a:gd name="T6" fmla="*/ 0 60000 65536"/>
              <a:gd name="T7" fmla="*/ 0 60000 65536"/>
              <a:gd name="T8" fmla="*/ 0 60000 65536"/>
              <a:gd name="T9" fmla="*/ 0 w 2359"/>
              <a:gd name="T10" fmla="*/ 0 h 1327"/>
              <a:gd name="T11" fmla="*/ 2359 w 2359"/>
              <a:gd name="T12" fmla="*/ 1327 h 13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9" h="1327">
                <a:moveTo>
                  <a:pt x="153" y="1327"/>
                </a:moveTo>
                <a:cubicBezTo>
                  <a:pt x="76" y="1008"/>
                  <a:pt x="0" y="689"/>
                  <a:pt x="368" y="468"/>
                </a:cubicBezTo>
                <a:cubicBezTo>
                  <a:pt x="736" y="247"/>
                  <a:pt x="2027" y="80"/>
                  <a:pt x="2359" y="0"/>
                </a:cubicBezTo>
              </a:path>
            </a:pathLst>
          </a:custGeom>
          <a:noFill/>
          <a:ln w="381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276" name="Freeform 3"/>
          <p:cNvSpPr>
            <a:spLocks/>
          </p:cNvSpPr>
          <p:nvPr/>
        </p:nvSpPr>
        <p:spPr bwMode="auto">
          <a:xfrm rot="10125292">
            <a:off x="5118100" y="903288"/>
            <a:ext cx="3201988" cy="1749425"/>
          </a:xfrm>
          <a:custGeom>
            <a:avLst/>
            <a:gdLst>
              <a:gd name="T0" fmla="*/ 3201988 w 1552"/>
              <a:gd name="T1" fmla="*/ 1749425 h 624"/>
              <a:gd name="T2" fmla="*/ 2597489 w 1552"/>
              <a:gd name="T3" fmla="*/ 656034 h 624"/>
              <a:gd name="T4" fmla="*/ 643699 w 1552"/>
              <a:gd name="T5" fmla="*/ 134571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4598988" y="1516063"/>
            <a:ext cx="1636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Structure</a:t>
            </a:r>
          </a:p>
          <a:p>
            <a:r>
              <a:rPr lang="fr-CA" altLang="en-US" sz="2000">
                <a:solidFill>
                  <a:srgbClr val="010002"/>
                </a:solidFill>
              </a:rPr>
              <a:t>de mémoire</a:t>
            </a:r>
          </a:p>
        </p:txBody>
      </p:sp>
      <p:sp>
        <p:nvSpPr>
          <p:cNvPr id="54278" name="Text Box 5"/>
          <p:cNvSpPr txBox="1">
            <a:spLocks noChangeArrowheads="1"/>
          </p:cNvSpPr>
          <p:nvPr/>
        </p:nvSpPr>
        <p:spPr bwMode="auto">
          <a:xfrm>
            <a:off x="6438900" y="2271713"/>
            <a:ext cx="1196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principale</a:t>
            </a:r>
          </a:p>
        </p:txBody>
      </p:sp>
      <p:sp>
        <p:nvSpPr>
          <p:cNvPr id="54279" name="Text Box 6"/>
          <p:cNvSpPr txBox="1">
            <a:spLocks noChangeArrowheads="1"/>
          </p:cNvSpPr>
          <p:nvPr/>
        </p:nvSpPr>
        <p:spPr bwMode="auto">
          <a:xfrm>
            <a:off x="7013575" y="1698625"/>
            <a:ext cx="1268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secondaire</a:t>
            </a:r>
          </a:p>
        </p:txBody>
      </p:sp>
      <p:sp>
        <p:nvSpPr>
          <p:cNvPr id="54280" name="Freeform 7"/>
          <p:cNvSpPr>
            <a:spLocks/>
          </p:cNvSpPr>
          <p:nvPr/>
        </p:nvSpPr>
        <p:spPr bwMode="auto">
          <a:xfrm>
            <a:off x="5997575" y="2262188"/>
            <a:ext cx="434975" cy="341312"/>
          </a:xfrm>
          <a:custGeom>
            <a:avLst/>
            <a:gdLst>
              <a:gd name="T0" fmla="*/ 61912 w 274"/>
              <a:gd name="T1" fmla="*/ 0 h 215"/>
              <a:gd name="T2" fmla="*/ 61912 w 274"/>
              <a:gd name="T3" fmla="*/ 263525 h 215"/>
              <a:gd name="T4" fmla="*/ 434975 w 274"/>
              <a:gd name="T5" fmla="*/ 341312 h 215"/>
              <a:gd name="T6" fmla="*/ 0 60000 65536"/>
              <a:gd name="T7" fmla="*/ 0 60000 65536"/>
              <a:gd name="T8" fmla="*/ 0 60000 65536"/>
              <a:gd name="T9" fmla="*/ 0 w 274"/>
              <a:gd name="T10" fmla="*/ 0 h 215"/>
              <a:gd name="T11" fmla="*/ 274 w 274"/>
              <a:gd name="T12" fmla="*/ 215 h 2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4" h="215">
                <a:moveTo>
                  <a:pt x="39" y="0"/>
                </a:moveTo>
                <a:cubicBezTo>
                  <a:pt x="19" y="65"/>
                  <a:pt x="0" y="130"/>
                  <a:pt x="39" y="166"/>
                </a:cubicBezTo>
                <a:cubicBezTo>
                  <a:pt x="78" y="202"/>
                  <a:pt x="230" y="207"/>
                  <a:pt x="274" y="215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281" name="Freeform 8"/>
          <p:cNvSpPr>
            <a:spLocks/>
          </p:cNvSpPr>
          <p:nvPr/>
        </p:nvSpPr>
        <p:spPr bwMode="auto">
          <a:xfrm>
            <a:off x="6877050" y="2022475"/>
            <a:ext cx="220663" cy="271463"/>
          </a:xfrm>
          <a:custGeom>
            <a:avLst/>
            <a:gdLst>
              <a:gd name="T0" fmla="*/ 4763 w 139"/>
              <a:gd name="T1" fmla="*/ 271463 h 171"/>
              <a:gd name="T2" fmla="*/ 34925 w 139"/>
              <a:gd name="T3" fmla="*/ 38100 h 171"/>
              <a:gd name="T4" fmla="*/ 220663 w 139"/>
              <a:gd name="T5" fmla="*/ 38100 h 171"/>
              <a:gd name="T6" fmla="*/ 0 60000 65536"/>
              <a:gd name="T7" fmla="*/ 0 60000 65536"/>
              <a:gd name="T8" fmla="*/ 0 60000 65536"/>
              <a:gd name="T9" fmla="*/ 0 w 139"/>
              <a:gd name="T10" fmla="*/ 0 h 171"/>
              <a:gd name="T11" fmla="*/ 139 w 139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" h="171">
                <a:moveTo>
                  <a:pt x="3" y="171"/>
                </a:moveTo>
                <a:cubicBezTo>
                  <a:pt x="1" y="109"/>
                  <a:pt x="0" y="48"/>
                  <a:pt x="22" y="24"/>
                </a:cubicBezTo>
                <a:cubicBezTo>
                  <a:pt x="44" y="0"/>
                  <a:pt x="120" y="24"/>
                  <a:pt x="139" y="24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282" name="Freeform 9"/>
          <p:cNvSpPr>
            <a:spLocks/>
          </p:cNvSpPr>
          <p:nvPr/>
        </p:nvSpPr>
        <p:spPr bwMode="auto">
          <a:xfrm>
            <a:off x="3254375" y="3689350"/>
            <a:ext cx="1581150" cy="2727325"/>
          </a:xfrm>
          <a:custGeom>
            <a:avLst/>
            <a:gdLst>
              <a:gd name="T0" fmla="*/ 1581150 w 996"/>
              <a:gd name="T1" fmla="*/ 0 h 1718"/>
              <a:gd name="T2" fmla="*/ 1301750 w 996"/>
              <a:gd name="T3" fmla="*/ 1100138 h 1718"/>
              <a:gd name="T4" fmla="*/ 0 w 996"/>
              <a:gd name="T5" fmla="*/ 2727325 h 1718"/>
              <a:gd name="T6" fmla="*/ 0 60000 65536"/>
              <a:gd name="T7" fmla="*/ 0 60000 65536"/>
              <a:gd name="T8" fmla="*/ 0 60000 65536"/>
              <a:gd name="T9" fmla="*/ 0 w 996"/>
              <a:gd name="T10" fmla="*/ 0 h 1718"/>
              <a:gd name="T11" fmla="*/ 996 w 996"/>
              <a:gd name="T12" fmla="*/ 1718 h 17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6" h="1718">
                <a:moveTo>
                  <a:pt x="996" y="0"/>
                </a:moveTo>
                <a:cubicBezTo>
                  <a:pt x="991" y="203"/>
                  <a:pt x="986" y="407"/>
                  <a:pt x="820" y="693"/>
                </a:cubicBezTo>
                <a:cubicBezTo>
                  <a:pt x="654" y="979"/>
                  <a:pt x="137" y="1547"/>
                  <a:pt x="0" y="1718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283" name="Freeform 10"/>
          <p:cNvSpPr>
            <a:spLocks/>
          </p:cNvSpPr>
          <p:nvPr/>
        </p:nvSpPr>
        <p:spPr bwMode="auto">
          <a:xfrm>
            <a:off x="2170113" y="481013"/>
            <a:ext cx="2463800" cy="990600"/>
          </a:xfrm>
          <a:custGeom>
            <a:avLst/>
            <a:gdLst>
              <a:gd name="T0" fmla="*/ 2463800 w 1552"/>
              <a:gd name="T1" fmla="*/ 990600 h 624"/>
              <a:gd name="T2" fmla="*/ 1998663 w 1552"/>
              <a:gd name="T3" fmla="*/ 371475 h 624"/>
              <a:gd name="T4" fmla="*/ 495300 w 1552"/>
              <a:gd name="T5" fmla="*/ 76200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284" name="Text Box 11"/>
          <p:cNvSpPr txBox="1">
            <a:spLocks noChangeArrowheads="1"/>
          </p:cNvSpPr>
          <p:nvPr/>
        </p:nvSpPr>
        <p:spPr bwMode="auto">
          <a:xfrm>
            <a:off x="3763963" y="992188"/>
            <a:ext cx="1112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Matériel</a:t>
            </a:r>
          </a:p>
        </p:txBody>
      </p:sp>
      <p:sp>
        <p:nvSpPr>
          <p:cNvPr id="54285" name="Text Box 12"/>
          <p:cNvSpPr txBox="1">
            <a:spLocks noChangeArrowheads="1"/>
          </p:cNvSpPr>
          <p:nvPr/>
        </p:nvSpPr>
        <p:spPr bwMode="auto">
          <a:xfrm>
            <a:off x="4241800" y="4937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UCT</a:t>
            </a:r>
          </a:p>
        </p:txBody>
      </p:sp>
      <p:sp>
        <p:nvSpPr>
          <p:cNvPr id="54286" name="Text Box 13"/>
          <p:cNvSpPr txBox="1">
            <a:spLocks noChangeArrowheads="1"/>
          </p:cNvSpPr>
          <p:nvPr/>
        </p:nvSpPr>
        <p:spPr bwMode="auto">
          <a:xfrm>
            <a:off x="2784475" y="663575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Bus</a:t>
            </a:r>
          </a:p>
        </p:txBody>
      </p:sp>
      <p:sp>
        <p:nvSpPr>
          <p:cNvPr id="54287" name="Text Box 14"/>
          <p:cNvSpPr txBox="1">
            <a:spLocks noChangeArrowheads="1"/>
          </p:cNvSpPr>
          <p:nvPr/>
        </p:nvSpPr>
        <p:spPr bwMode="auto">
          <a:xfrm>
            <a:off x="2535238" y="-95250"/>
            <a:ext cx="1381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Contrôleurs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d’appareil</a:t>
            </a:r>
          </a:p>
        </p:txBody>
      </p:sp>
      <p:sp>
        <p:nvSpPr>
          <p:cNvPr id="54288" name="Text Box 15"/>
          <p:cNvSpPr txBox="1">
            <a:spLocks noChangeArrowheads="1"/>
          </p:cNvSpPr>
          <p:nvPr/>
        </p:nvSpPr>
        <p:spPr bwMode="auto">
          <a:xfrm>
            <a:off x="736600" y="384175"/>
            <a:ext cx="1112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</p:txBody>
      </p:sp>
      <p:sp>
        <p:nvSpPr>
          <p:cNvPr id="54289" name="Freeform 16"/>
          <p:cNvSpPr>
            <a:spLocks/>
          </p:cNvSpPr>
          <p:nvPr/>
        </p:nvSpPr>
        <p:spPr bwMode="auto">
          <a:xfrm>
            <a:off x="4370388" y="836613"/>
            <a:ext cx="198437" cy="127000"/>
          </a:xfrm>
          <a:custGeom>
            <a:avLst/>
            <a:gdLst>
              <a:gd name="T0" fmla="*/ 0 w 125"/>
              <a:gd name="T1" fmla="*/ 109538 h 80"/>
              <a:gd name="T2" fmla="*/ 169862 w 125"/>
              <a:gd name="T3" fmla="*/ 109538 h 80"/>
              <a:gd name="T4" fmla="*/ 169862 w 125"/>
              <a:gd name="T5" fmla="*/ 0 h 80"/>
              <a:gd name="T6" fmla="*/ 0 60000 65536"/>
              <a:gd name="T7" fmla="*/ 0 60000 65536"/>
              <a:gd name="T8" fmla="*/ 0 60000 65536"/>
              <a:gd name="T9" fmla="*/ 0 w 125"/>
              <a:gd name="T10" fmla="*/ 0 h 80"/>
              <a:gd name="T11" fmla="*/ 125 w 125"/>
              <a:gd name="T12" fmla="*/ 80 h 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" h="80">
                <a:moveTo>
                  <a:pt x="0" y="69"/>
                </a:moveTo>
                <a:cubicBezTo>
                  <a:pt x="44" y="74"/>
                  <a:pt x="89" y="80"/>
                  <a:pt x="107" y="69"/>
                </a:cubicBezTo>
                <a:cubicBezTo>
                  <a:pt x="125" y="58"/>
                  <a:pt x="107" y="11"/>
                  <a:pt x="107" y="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290" name="Freeform 17"/>
          <p:cNvSpPr>
            <a:spLocks/>
          </p:cNvSpPr>
          <p:nvPr/>
        </p:nvSpPr>
        <p:spPr bwMode="auto">
          <a:xfrm>
            <a:off x="3657600" y="246063"/>
            <a:ext cx="596900" cy="534987"/>
          </a:xfrm>
          <a:custGeom>
            <a:avLst/>
            <a:gdLst>
              <a:gd name="T0" fmla="*/ 201612 w 376"/>
              <a:gd name="T1" fmla="*/ 512762 h 337"/>
              <a:gd name="T2" fmla="*/ 309562 w 376"/>
              <a:gd name="T3" fmla="*/ 498475 h 337"/>
              <a:gd name="T4" fmla="*/ 511175 w 376"/>
              <a:gd name="T5" fmla="*/ 296862 h 337"/>
              <a:gd name="T6" fmla="*/ 511175 w 376"/>
              <a:gd name="T7" fmla="*/ 33337 h 337"/>
              <a:gd name="T8" fmla="*/ 0 w 376"/>
              <a:gd name="T9" fmla="*/ 95250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6"/>
              <a:gd name="T16" fmla="*/ 0 h 337"/>
              <a:gd name="T17" fmla="*/ 376 w 376"/>
              <a:gd name="T18" fmla="*/ 337 h 3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6" h="337">
                <a:moveTo>
                  <a:pt x="127" y="323"/>
                </a:moveTo>
                <a:cubicBezTo>
                  <a:pt x="145" y="330"/>
                  <a:pt x="163" y="337"/>
                  <a:pt x="195" y="314"/>
                </a:cubicBezTo>
                <a:cubicBezTo>
                  <a:pt x="227" y="291"/>
                  <a:pt x="301" y="236"/>
                  <a:pt x="322" y="187"/>
                </a:cubicBezTo>
                <a:cubicBezTo>
                  <a:pt x="343" y="138"/>
                  <a:pt x="376" y="42"/>
                  <a:pt x="322" y="21"/>
                </a:cubicBezTo>
                <a:cubicBezTo>
                  <a:pt x="268" y="0"/>
                  <a:pt x="134" y="30"/>
                  <a:pt x="0" y="6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291" name="Freeform 18"/>
          <p:cNvSpPr>
            <a:spLocks/>
          </p:cNvSpPr>
          <p:nvPr/>
        </p:nvSpPr>
        <p:spPr bwMode="auto">
          <a:xfrm>
            <a:off x="3394075" y="758825"/>
            <a:ext cx="371475" cy="196850"/>
          </a:xfrm>
          <a:custGeom>
            <a:avLst/>
            <a:gdLst>
              <a:gd name="T0" fmla="*/ 371475 w 234"/>
              <a:gd name="T1" fmla="*/ 0 h 124"/>
              <a:gd name="T2" fmla="*/ 279400 w 234"/>
              <a:gd name="T3" fmla="*/ 171450 h 124"/>
              <a:gd name="T4" fmla="*/ 0 w 234"/>
              <a:gd name="T5" fmla="*/ 155575 h 124"/>
              <a:gd name="T6" fmla="*/ 0 60000 65536"/>
              <a:gd name="T7" fmla="*/ 0 60000 65536"/>
              <a:gd name="T8" fmla="*/ 0 60000 65536"/>
              <a:gd name="T9" fmla="*/ 0 w 234"/>
              <a:gd name="T10" fmla="*/ 0 h 124"/>
              <a:gd name="T11" fmla="*/ 234 w 234"/>
              <a:gd name="T12" fmla="*/ 124 h 1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" h="124">
                <a:moveTo>
                  <a:pt x="234" y="0"/>
                </a:moveTo>
                <a:cubicBezTo>
                  <a:pt x="224" y="46"/>
                  <a:pt x="215" y="92"/>
                  <a:pt x="176" y="108"/>
                </a:cubicBezTo>
                <a:cubicBezTo>
                  <a:pt x="137" y="124"/>
                  <a:pt x="29" y="100"/>
                  <a:pt x="0" y="9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292" name="Freeform 19"/>
          <p:cNvSpPr>
            <a:spLocks/>
          </p:cNvSpPr>
          <p:nvPr/>
        </p:nvSpPr>
        <p:spPr bwMode="auto">
          <a:xfrm>
            <a:off x="1689100" y="527050"/>
            <a:ext cx="760413" cy="252413"/>
          </a:xfrm>
          <a:custGeom>
            <a:avLst/>
            <a:gdLst>
              <a:gd name="T0" fmla="*/ 760413 w 479"/>
              <a:gd name="T1" fmla="*/ 0 h 159"/>
              <a:gd name="T2" fmla="*/ 620713 w 479"/>
              <a:gd name="T3" fmla="*/ 231775 h 159"/>
              <a:gd name="T4" fmla="*/ 0 w 479"/>
              <a:gd name="T5" fmla="*/ 123825 h 159"/>
              <a:gd name="T6" fmla="*/ 0 60000 65536"/>
              <a:gd name="T7" fmla="*/ 0 60000 65536"/>
              <a:gd name="T8" fmla="*/ 0 60000 65536"/>
              <a:gd name="T9" fmla="*/ 0 w 479"/>
              <a:gd name="T10" fmla="*/ 0 h 159"/>
              <a:gd name="T11" fmla="*/ 479 w 479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9" h="159">
                <a:moveTo>
                  <a:pt x="479" y="0"/>
                </a:moveTo>
                <a:cubicBezTo>
                  <a:pt x="475" y="66"/>
                  <a:pt x="471" y="133"/>
                  <a:pt x="391" y="146"/>
                </a:cubicBezTo>
                <a:cubicBezTo>
                  <a:pt x="311" y="159"/>
                  <a:pt x="65" y="89"/>
                  <a:pt x="0" y="7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293" name="Freeform 20"/>
          <p:cNvSpPr>
            <a:spLocks/>
          </p:cNvSpPr>
          <p:nvPr/>
        </p:nvSpPr>
        <p:spPr bwMode="auto">
          <a:xfrm>
            <a:off x="6002338" y="946150"/>
            <a:ext cx="3001962" cy="688975"/>
          </a:xfrm>
          <a:custGeom>
            <a:avLst/>
            <a:gdLst>
              <a:gd name="T0" fmla="*/ 258762 w 1891"/>
              <a:gd name="T1" fmla="*/ 0 h 434"/>
              <a:gd name="T2" fmla="*/ 382587 w 1891"/>
              <a:gd name="T3" fmla="*/ 541338 h 434"/>
              <a:gd name="T4" fmla="*/ 2552700 w 1891"/>
              <a:gd name="T5" fmla="*/ 650875 h 434"/>
              <a:gd name="T6" fmla="*/ 3001962 w 1891"/>
              <a:gd name="T7" fmla="*/ 309563 h 434"/>
              <a:gd name="T8" fmla="*/ 0 60000 65536"/>
              <a:gd name="T9" fmla="*/ 0 60000 65536"/>
              <a:gd name="T10" fmla="*/ 0 60000 65536"/>
              <a:gd name="T11" fmla="*/ 0 60000 65536"/>
              <a:gd name="T12" fmla="*/ 0 w 1891"/>
              <a:gd name="T13" fmla="*/ 0 h 434"/>
              <a:gd name="T14" fmla="*/ 1891 w 1891"/>
              <a:gd name="T15" fmla="*/ 434 h 4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91" h="434">
                <a:moveTo>
                  <a:pt x="163" y="0"/>
                </a:moveTo>
                <a:cubicBezTo>
                  <a:pt x="81" y="136"/>
                  <a:pt x="0" y="273"/>
                  <a:pt x="241" y="341"/>
                </a:cubicBezTo>
                <a:cubicBezTo>
                  <a:pt x="482" y="409"/>
                  <a:pt x="1333" y="434"/>
                  <a:pt x="1608" y="410"/>
                </a:cubicBezTo>
                <a:cubicBezTo>
                  <a:pt x="1883" y="386"/>
                  <a:pt x="1844" y="231"/>
                  <a:pt x="1891" y="195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294" name="Text Box 21"/>
          <p:cNvSpPr txBox="1">
            <a:spLocks noChangeArrowheads="1"/>
          </p:cNvSpPr>
          <p:nvPr/>
        </p:nvSpPr>
        <p:spPr bwMode="auto">
          <a:xfrm>
            <a:off x="6734175" y="847725"/>
            <a:ext cx="760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E/S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direct</a:t>
            </a:r>
            <a:endParaRPr lang="en-US" altLang="en-US" sz="2000" b="0">
              <a:solidFill>
                <a:srgbClr val="010002"/>
              </a:solidFill>
            </a:endParaRPr>
          </a:p>
        </p:txBody>
      </p:sp>
      <p:sp>
        <p:nvSpPr>
          <p:cNvPr id="54295" name="Text Box 22"/>
          <p:cNvSpPr txBox="1">
            <a:spLocks noChangeArrowheads="1"/>
          </p:cNvSpPr>
          <p:nvPr/>
        </p:nvSpPr>
        <p:spPr bwMode="auto">
          <a:xfrm>
            <a:off x="7764463" y="630238"/>
            <a:ext cx="1379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Par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interruption</a:t>
            </a:r>
            <a:endParaRPr lang="en-US" altLang="en-US" sz="2000" b="0">
              <a:solidFill>
                <a:srgbClr val="010002"/>
              </a:solidFill>
            </a:endParaRPr>
          </a:p>
        </p:txBody>
      </p:sp>
      <p:sp>
        <p:nvSpPr>
          <p:cNvPr id="54296" name="Text Box 23"/>
          <p:cNvSpPr txBox="1">
            <a:spLocks noChangeArrowheads="1"/>
          </p:cNvSpPr>
          <p:nvPr/>
        </p:nvSpPr>
        <p:spPr bwMode="auto">
          <a:xfrm>
            <a:off x="8343900" y="1574800"/>
            <a:ext cx="841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DMA </a:t>
            </a:r>
          </a:p>
        </p:txBody>
      </p:sp>
      <p:sp>
        <p:nvSpPr>
          <p:cNvPr id="54297" name="Line 24"/>
          <p:cNvSpPr>
            <a:spLocks noChangeShapeType="1"/>
          </p:cNvSpPr>
          <p:nvPr/>
        </p:nvSpPr>
        <p:spPr bwMode="auto">
          <a:xfrm flipH="1" flipV="1">
            <a:off x="7359650" y="1209675"/>
            <a:ext cx="234950" cy="371475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298" name="Line 25"/>
          <p:cNvSpPr>
            <a:spLocks noChangeShapeType="1"/>
          </p:cNvSpPr>
          <p:nvPr/>
        </p:nvSpPr>
        <p:spPr bwMode="auto">
          <a:xfrm flipV="1">
            <a:off x="8167688" y="1285875"/>
            <a:ext cx="139700" cy="357188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299" name="Line 26"/>
          <p:cNvSpPr>
            <a:spLocks noChangeShapeType="1"/>
          </p:cNvSpPr>
          <p:nvPr/>
        </p:nvSpPr>
        <p:spPr bwMode="auto">
          <a:xfrm>
            <a:off x="8786813" y="1519238"/>
            <a:ext cx="63500" cy="185737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00" name="Text Box 27"/>
          <p:cNvSpPr txBox="1">
            <a:spLocks noChangeArrowheads="1"/>
          </p:cNvSpPr>
          <p:nvPr/>
        </p:nvSpPr>
        <p:spPr bwMode="auto">
          <a:xfrm>
            <a:off x="5364163" y="908050"/>
            <a:ext cx="1636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rgbClr val="010002"/>
                </a:solidFill>
              </a:rPr>
              <a:t>Structure</a:t>
            </a:r>
          </a:p>
          <a:p>
            <a:r>
              <a:rPr lang="fr-CA" altLang="en-US" sz="2000">
                <a:solidFill>
                  <a:srgbClr val="010002"/>
                </a:solidFill>
              </a:rPr>
              <a:t>d’E/S</a:t>
            </a:r>
            <a:endParaRPr lang="en-US" altLang="en-US" sz="2000">
              <a:solidFill>
                <a:srgbClr val="010002"/>
              </a:solidFill>
            </a:endParaRPr>
          </a:p>
        </p:txBody>
      </p:sp>
      <p:sp>
        <p:nvSpPr>
          <p:cNvPr id="54301" name="Text Box 28"/>
          <p:cNvSpPr txBox="1">
            <a:spLocks noChangeArrowheads="1"/>
          </p:cNvSpPr>
          <p:nvPr/>
        </p:nvSpPr>
        <p:spPr bwMode="auto">
          <a:xfrm>
            <a:off x="2954338" y="1516063"/>
            <a:ext cx="1636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Architecture</a:t>
            </a:r>
          </a:p>
        </p:txBody>
      </p:sp>
      <p:sp>
        <p:nvSpPr>
          <p:cNvPr id="54302" name="Text Box 29"/>
          <p:cNvSpPr txBox="1">
            <a:spLocks noChangeArrowheads="1"/>
          </p:cNvSpPr>
          <p:nvPr/>
        </p:nvSpPr>
        <p:spPr bwMode="auto">
          <a:xfrm>
            <a:off x="1679575" y="1066800"/>
            <a:ext cx="1268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Un seul *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processeur</a:t>
            </a:r>
          </a:p>
        </p:txBody>
      </p:sp>
      <p:sp>
        <p:nvSpPr>
          <p:cNvPr id="54303" name="Text Box 30"/>
          <p:cNvSpPr txBox="1">
            <a:spLocks noChangeArrowheads="1"/>
          </p:cNvSpPr>
          <p:nvPr/>
        </p:nvSpPr>
        <p:spPr bwMode="auto">
          <a:xfrm>
            <a:off x="328613" y="1357313"/>
            <a:ext cx="1268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Multi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processeur</a:t>
            </a:r>
          </a:p>
        </p:txBody>
      </p:sp>
      <p:sp>
        <p:nvSpPr>
          <p:cNvPr id="54304" name="Text Box 31"/>
          <p:cNvSpPr txBox="1">
            <a:spLocks noChangeArrowheads="1"/>
          </p:cNvSpPr>
          <p:nvPr/>
        </p:nvSpPr>
        <p:spPr bwMode="auto">
          <a:xfrm>
            <a:off x="285750" y="2195513"/>
            <a:ext cx="1225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Grappes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Distribués</a:t>
            </a:r>
          </a:p>
        </p:txBody>
      </p:sp>
      <p:sp>
        <p:nvSpPr>
          <p:cNvPr id="54305" name="Freeform 32"/>
          <p:cNvSpPr>
            <a:spLocks/>
          </p:cNvSpPr>
          <p:nvPr/>
        </p:nvSpPr>
        <p:spPr bwMode="auto">
          <a:xfrm>
            <a:off x="1462088" y="1862138"/>
            <a:ext cx="2878137" cy="711200"/>
          </a:xfrm>
          <a:custGeom>
            <a:avLst/>
            <a:gdLst>
              <a:gd name="T0" fmla="*/ 2878137 w 1813"/>
              <a:gd name="T1" fmla="*/ 12700 h 448"/>
              <a:gd name="T2" fmla="*/ 1235075 w 1813"/>
              <a:gd name="T3" fmla="*/ 28575 h 448"/>
              <a:gd name="T4" fmla="*/ 149225 w 1813"/>
              <a:gd name="T5" fmla="*/ 184150 h 448"/>
              <a:gd name="T6" fmla="*/ 334962 w 1813"/>
              <a:gd name="T7" fmla="*/ 711200 h 448"/>
              <a:gd name="T8" fmla="*/ 0 60000 65536"/>
              <a:gd name="T9" fmla="*/ 0 60000 65536"/>
              <a:gd name="T10" fmla="*/ 0 60000 65536"/>
              <a:gd name="T11" fmla="*/ 0 60000 65536"/>
              <a:gd name="T12" fmla="*/ 0 w 1813"/>
              <a:gd name="T13" fmla="*/ 0 h 448"/>
              <a:gd name="T14" fmla="*/ 1813 w 1813"/>
              <a:gd name="T15" fmla="*/ 448 h 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3" h="448">
                <a:moveTo>
                  <a:pt x="1813" y="8"/>
                </a:moveTo>
                <a:cubicBezTo>
                  <a:pt x="1438" y="4"/>
                  <a:pt x="1064" y="0"/>
                  <a:pt x="778" y="18"/>
                </a:cubicBezTo>
                <a:cubicBezTo>
                  <a:pt x="492" y="36"/>
                  <a:pt x="188" y="44"/>
                  <a:pt x="94" y="116"/>
                </a:cubicBezTo>
                <a:cubicBezTo>
                  <a:pt x="0" y="188"/>
                  <a:pt x="192" y="393"/>
                  <a:pt x="211" y="448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06" name="Freeform 33"/>
          <p:cNvSpPr>
            <a:spLocks/>
          </p:cNvSpPr>
          <p:nvPr/>
        </p:nvSpPr>
        <p:spPr bwMode="auto">
          <a:xfrm>
            <a:off x="2112963" y="1658938"/>
            <a:ext cx="103187" cy="231775"/>
          </a:xfrm>
          <a:custGeom>
            <a:avLst/>
            <a:gdLst>
              <a:gd name="T0" fmla="*/ 103187 w 65"/>
              <a:gd name="T1" fmla="*/ 231775 h 146"/>
              <a:gd name="T2" fmla="*/ 9525 w 65"/>
              <a:gd name="T3" fmla="*/ 138112 h 146"/>
              <a:gd name="T4" fmla="*/ 41275 w 65"/>
              <a:gd name="T5" fmla="*/ 0 h 146"/>
              <a:gd name="T6" fmla="*/ 0 60000 65536"/>
              <a:gd name="T7" fmla="*/ 0 60000 65536"/>
              <a:gd name="T8" fmla="*/ 0 60000 65536"/>
              <a:gd name="T9" fmla="*/ 0 w 65"/>
              <a:gd name="T10" fmla="*/ 0 h 146"/>
              <a:gd name="T11" fmla="*/ 65 w 65"/>
              <a:gd name="T12" fmla="*/ 146 h 1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" h="146">
                <a:moveTo>
                  <a:pt x="65" y="146"/>
                </a:moveTo>
                <a:cubicBezTo>
                  <a:pt x="38" y="128"/>
                  <a:pt x="12" y="111"/>
                  <a:pt x="6" y="87"/>
                </a:cubicBezTo>
                <a:cubicBezTo>
                  <a:pt x="0" y="63"/>
                  <a:pt x="23" y="14"/>
                  <a:pt x="26" y="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07" name="Freeform 34"/>
          <p:cNvSpPr>
            <a:spLocks/>
          </p:cNvSpPr>
          <p:nvPr/>
        </p:nvSpPr>
        <p:spPr bwMode="auto">
          <a:xfrm>
            <a:off x="1069975" y="1697038"/>
            <a:ext cx="603250" cy="317500"/>
          </a:xfrm>
          <a:custGeom>
            <a:avLst/>
            <a:gdLst>
              <a:gd name="T0" fmla="*/ 603250 w 380"/>
              <a:gd name="T1" fmla="*/ 317500 h 200"/>
              <a:gd name="T2" fmla="*/ 417513 w 380"/>
              <a:gd name="T3" fmla="*/ 38100 h 200"/>
              <a:gd name="T4" fmla="*/ 0 w 380"/>
              <a:gd name="T5" fmla="*/ 85725 h 200"/>
              <a:gd name="T6" fmla="*/ 0 60000 65536"/>
              <a:gd name="T7" fmla="*/ 0 60000 65536"/>
              <a:gd name="T8" fmla="*/ 0 60000 65536"/>
              <a:gd name="T9" fmla="*/ 0 w 380"/>
              <a:gd name="T10" fmla="*/ 0 h 200"/>
              <a:gd name="T11" fmla="*/ 380 w 380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0" h="200">
                <a:moveTo>
                  <a:pt x="380" y="200"/>
                </a:moveTo>
                <a:cubicBezTo>
                  <a:pt x="353" y="124"/>
                  <a:pt x="326" y="48"/>
                  <a:pt x="263" y="24"/>
                </a:cubicBezTo>
                <a:cubicBezTo>
                  <a:pt x="200" y="0"/>
                  <a:pt x="100" y="27"/>
                  <a:pt x="0" y="54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08" name="Freeform 35"/>
          <p:cNvSpPr>
            <a:spLocks/>
          </p:cNvSpPr>
          <p:nvPr/>
        </p:nvSpPr>
        <p:spPr bwMode="auto">
          <a:xfrm>
            <a:off x="1208088" y="2262188"/>
            <a:ext cx="388937" cy="279400"/>
          </a:xfrm>
          <a:custGeom>
            <a:avLst/>
            <a:gdLst>
              <a:gd name="T0" fmla="*/ 388937 w 245"/>
              <a:gd name="T1" fmla="*/ 0 h 176"/>
              <a:gd name="T2" fmla="*/ 187325 w 245"/>
              <a:gd name="T3" fmla="*/ 47625 h 176"/>
              <a:gd name="T4" fmla="*/ 0 w 245"/>
              <a:gd name="T5" fmla="*/ 279400 h 176"/>
              <a:gd name="T6" fmla="*/ 0 60000 65536"/>
              <a:gd name="T7" fmla="*/ 0 60000 65536"/>
              <a:gd name="T8" fmla="*/ 0 60000 65536"/>
              <a:gd name="T9" fmla="*/ 0 w 245"/>
              <a:gd name="T10" fmla="*/ 0 h 176"/>
              <a:gd name="T11" fmla="*/ 245 w 245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5" h="176">
                <a:moveTo>
                  <a:pt x="245" y="0"/>
                </a:moveTo>
                <a:cubicBezTo>
                  <a:pt x="202" y="0"/>
                  <a:pt x="159" y="1"/>
                  <a:pt x="118" y="30"/>
                </a:cubicBezTo>
                <a:cubicBezTo>
                  <a:pt x="77" y="59"/>
                  <a:pt x="20" y="152"/>
                  <a:pt x="0" y="176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09" name="Oval 36"/>
          <p:cNvSpPr>
            <a:spLocks noChangeArrowheads="1"/>
          </p:cNvSpPr>
          <p:nvPr/>
        </p:nvSpPr>
        <p:spPr bwMode="auto">
          <a:xfrm>
            <a:off x="3238500" y="2759075"/>
            <a:ext cx="2541588" cy="9445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CA" altLang="en-US" sz="2800">
                <a:solidFill>
                  <a:srgbClr val="FF0066"/>
                </a:solidFill>
              </a:rPr>
              <a:t>Système </a:t>
            </a:r>
          </a:p>
          <a:p>
            <a:pPr algn="ctr"/>
            <a:r>
              <a:rPr lang="fr-CA" altLang="en-US" sz="2800">
                <a:solidFill>
                  <a:srgbClr val="FF0066"/>
                </a:solidFill>
              </a:rPr>
              <a:t>informatique</a:t>
            </a:r>
          </a:p>
        </p:txBody>
      </p:sp>
      <p:sp>
        <p:nvSpPr>
          <p:cNvPr id="54310" name="Text Box 37"/>
          <p:cNvSpPr txBox="1">
            <a:spLocks noChangeArrowheads="1"/>
          </p:cNvSpPr>
          <p:nvPr/>
        </p:nvSpPr>
        <p:spPr bwMode="auto">
          <a:xfrm>
            <a:off x="3332163" y="2246313"/>
            <a:ext cx="1893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rgbClr val="010002"/>
                </a:solidFill>
              </a:rPr>
              <a:t>Organisation</a:t>
            </a:r>
          </a:p>
        </p:txBody>
      </p:sp>
      <p:sp>
        <p:nvSpPr>
          <p:cNvPr id="54311" name="Text Box 38"/>
          <p:cNvSpPr txBox="1">
            <a:spLocks noChangeArrowheads="1"/>
          </p:cNvSpPr>
          <p:nvPr/>
        </p:nvSpPr>
        <p:spPr bwMode="auto">
          <a:xfrm>
            <a:off x="3381375" y="3529013"/>
            <a:ext cx="19954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chemeClr val="hlink"/>
                </a:solidFill>
              </a:rPr>
              <a:t>Système </a:t>
            </a:r>
          </a:p>
          <a:p>
            <a:r>
              <a:rPr lang="fr-CA" altLang="en-US" sz="2400">
                <a:solidFill>
                  <a:schemeClr val="hlink"/>
                </a:solidFill>
              </a:rPr>
              <a:t>d’exploitation</a:t>
            </a:r>
          </a:p>
        </p:txBody>
      </p:sp>
      <p:sp>
        <p:nvSpPr>
          <p:cNvPr id="54312" name="Freeform 39"/>
          <p:cNvSpPr>
            <a:spLocks/>
          </p:cNvSpPr>
          <p:nvPr/>
        </p:nvSpPr>
        <p:spPr bwMode="auto">
          <a:xfrm>
            <a:off x="4713288" y="3783013"/>
            <a:ext cx="3816350" cy="766762"/>
          </a:xfrm>
          <a:custGeom>
            <a:avLst/>
            <a:gdLst>
              <a:gd name="T0" fmla="*/ 0 w 2404"/>
              <a:gd name="T1" fmla="*/ 615950 h 483"/>
              <a:gd name="T2" fmla="*/ 914400 w 2404"/>
              <a:gd name="T3" fmla="*/ 709612 h 483"/>
              <a:gd name="T4" fmla="*/ 1844675 w 2404"/>
              <a:gd name="T5" fmla="*/ 647700 h 483"/>
              <a:gd name="T6" fmla="*/ 3816350 w 2404"/>
              <a:gd name="T7" fmla="*/ 0 h 483"/>
              <a:gd name="T8" fmla="*/ 0 60000 65536"/>
              <a:gd name="T9" fmla="*/ 0 60000 65536"/>
              <a:gd name="T10" fmla="*/ 0 60000 65536"/>
              <a:gd name="T11" fmla="*/ 0 60000 65536"/>
              <a:gd name="T12" fmla="*/ 0 w 2404"/>
              <a:gd name="T13" fmla="*/ 0 h 483"/>
              <a:gd name="T14" fmla="*/ 2404 w 2404"/>
              <a:gd name="T15" fmla="*/ 483 h 48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4" h="483">
                <a:moveTo>
                  <a:pt x="0" y="388"/>
                </a:moveTo>
                <a:cubicBezTo>
                  <a:pt x="191" y="416"/>
                  <a:pt x="382" y="444"/>
                  <a:pt x="576" y="447"/>
                </a:cubicBezTo>
                <a:cubicBezTo>
                  <a:pt x="770" y="450"/>
                  <a:pt x="857" y="483"/>
                  <a:pt x="1162" y="408"/>
                </a:cubicBezTo>
                <a:cubicBezTo>
                  <a:pt x="1467" y="333"/>
                  <a:pt x="2197" y="68"/>
                  <a:pt x="2404" y="0"/>
                </a:cubicBezTo>
              </a:path>
            </a:pathLst>
          </a:custGeom>
          <a:noFill/>
          <a:ln w="28575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13" name="Text Box 40"/>
          <p:cNvSpPr txBox="1">
            <a:spLocks noChangeArrowheads="1"/>
          </p:cNvSpPr>
          <p:nvPr/>
        </p:nvSpPr>
        <p:spPr bwMode="auto">
          <a:xfrm>
            <a:off x="5153025" y="4111625"/>
            <a:ext cx="1550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chemeClr val="hlink"/>
                </a:solidFill>
              </a:rPr>
              <a:t>Vue de</a:t>
            </a:r>
          </a:p>
          <a:p>
            <a:r>
              <a:rPr lang="fr-CA" altLang="en-US" sz="2000">
                <a:solidFill>
                  <a:schemeClr val="hlink"/>
                </a:solidFill>
              </a:rPr>
              <a:t>l’utilisateur</a:t>
            </a:r>
          </a:p>
        </p:txBody>
      </p:sp>
      <p:sp>
        <p:nvSpPr>
          <p:cNvPr id="54314" name="Text Box 41"/>
          <p:cNvSpPr txBox="1">
            <a:spLocks noChangeArrowheads="1"/>
          </p:cNvSpPr>
          <p:nvPr/>
        </p:nvSpPr>
        <p:spPr bwMode="auto">
          <a:xfrm>
            <a:off x="5929313" y="3433763"/>
            <a:ext cx="7826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C’est 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quoi?</a:t>
            </a:r>
          </a:p>
        </p:txBody>
      </p:sp>
      <p:sp>
        <p:nvSpPr>
          <p:cNvPr id="54315" name="Text Box 42"/>
          <p:cNvSpPr txBox="1">
            <a:spLocks noChangeArrowheads="1"/>
          </p:cNvSpPr>
          <p:nvPr/>
        </p:nvSpPr>
        <p:spPr bwMode="auto">
          <a:xfrm>
            <a:off x="6319838" y="3111500"/>
            <a:ext cx="1042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Services</a:t>
            </a:r>
          </a:p>
        </p:txBody>
      </p:sp>
      <p:sp>
        <p:nvSpPr>
          <p:cNvPr id="54316" name="Text Box 43"/>
          <p:cNvSpPr txBox="1">
            <a:spLocks noChangeArrowheads="1"/>
          </p:cNvSpPr>
          <p:nvPr/>
        </p:nvSpPr>
        <p:spPr bwMode="auto">
          <a:xfrm>
            <a:off x="7716838" y="2847975"/>
            <a:ext cx="142716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Interface 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d’utilisateur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GUI ou CLI</a:t>
            </a:r>
          </a:p>
        </p:txBody>
      </p:sp>
      <p:sp>
        <p:nvSpPr>
          <p:cNvPr id="54317" name="Freeform 44"/>
          <p:cNvSpPr>
            <a:spLocks/>
          </p:cNvSpPr>
          <p:nvPr/>
        </p:nvSpPr>
        <p:spPr bwMode="auto">
          <a:xfrm>
            <a:off x="6542088" y="3798888"/>
            <a:ext cx="352425" cy="536575"/>
          </a:xfrm>
          <a:custGeom>
            <a:avLst/>
            <a:gdLst>
              <a:gd name="T0" fmla="*/ 315913 w 222"/>
              <a:gd name="T1" fmla="*/ 536575 h 338"/>
              <a:gd name="T2" fmla="*/ 300038 w 222"/>
              <a:gd name="T3" fmla="*/ 111125 h 338"/>
              <a:gd name="T4" fmla="*/ 0 w 222"/>
              <a:gd name="T5" fmla="*/ 0 h 338"/>
              <a:gd name="T6" fmla="*/ 0 60000 65536"/>
              <a:gd name="T7" fmla="*/ 0 60000 65536"/>
              <a:gd name="T8" fmla="*/ 0 60000 65536"/>
              <a:gd name="T9" fmla="*/ 0 w 222"/>
              <a:gd name="T10" fmla="*/ 0 h 338"/>
              <a:gd name="T11" fmla="*/ 222 w 222"/>
              <a:gd name="T12" fmla="*/ 338 h 3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" h="338">
                <a:moveTo>
                  <a:pt x="199" y="338"/>
                </a:moveTo>
                <a:cubicBezTo>
                  <a:pt x="210" y="232"/>
                  <a:pt x="222" y="126"/>
                  <a:pt x="189" y="70"/>
                </a:cubicBezTo>
                <a:cubicBezTo>
                  <a:pt x="156" y="14"/>
                  <a:pt x="31" y="12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18" name="Freeform 45"/>
          <p:cNvSpPr>
            <a:spLocks/>
          </p:cNvSpPr>
          <p:nvPr/>
        </p:nvSpPr>
        <p:spPr bwMode="auto">
          <a:xfrm>
            <a:off x="6937375" y="3500438"/>
            <a:ext cx="409575" cy="677862"/>
          </a:xfrm>
          <a:custGeom>
            <a:avLst/>
            <a:gdLst>
              <a:gd name="T0" fmla="*/ 409575 w 258"/>
              <a:gd name="T1" fmla="*/ 677862 h 427"/>
              <a:gd name="T2" fmla="*/ 330200 w 258"/>
              <a:gd name="T3" fmla="*/ 314325 h 427"/>
              <a:gd name="T4" fmla="*/ 0 w 258"/>
              <a:gd name="T5" fmla="*/ 0 h 427"/>
              <a:gd name="T6" fmla="*/ 0 60000 65536"/>
              <a:gd name="T7" fmla="*/ 0 60000 65536"/>
              <a:gd name="T8" fmla="*/ 0 60000 65536"/>
              <a:gd name="T9" fmla="*/ 0 w 258"/>
              <a:gd name="T10" fmla="*/ 0 h 427"/>
              <a:gd name="T11" fmla="*/ 258 w 258"/>
              <a:gd name="T12" fmla="*/ 427 h 4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8" h="427">
                <a:moveTo>
                  <a:pt x="258" y="427"/>
                </a:moveTo>
                <a:cubicBezTo>
                  <a:pt x="254" y="348"/>
                  <a:pt x="251" y="269"/>
                  <a:pt x="208" y="198"/>
                </a:cubicBezTo>
                <a:cubicBezTo>
                  <a:pt x="165" y="127"/>
                  <a:pt x="35" y="33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19" name="Freeform 46"/>
          <p:cNvSpPr>
            <a:spLocks/>
          </p:cNvSpPr>
          <p:nvPr/>
        </p:nvSpPr>
        <p:spPr bwMode="auto">
          <a:xfrm>
            <a:off x="7673975" y="3798888"/>
            <a:ext cx="130175" cy="268287"/>
          </a:xfrm>
          <a:custGeom>
            <a:avLst/>
            <a:gdLst>
              <a:gd name="T0" fmla="*/ 19050 w 82"/>
              <a:gd name="T1" fmla="*/ 268287 h 169"/>
              <a:gd name="T2" fmla="*/ 19050 w 82"/>
              <a:gd name="T3" fmla="*/ 127000 h 169"/>
              <a:gd name="T4" fmla="*/ 130175 w 82"/>
              <a:gd name="T5" fmla="*/ 0 h 169"/>
              <a:gd name="T6" fmla="*/ 0 60000 65536"/>
              <a:gd name="T7" fmla="*/ 0 60000 65536"/>
              <a:gd name="T8" fmla="*/ 0 60000 65536"/>
              <a:gd name="T9" fmla="*/ 0 w 82"/>
              <a:gd name="T10" fmla="*/ 0 h 169"/>
              <a:gd name="T11" fmla="*/ 82 w 82"/>
              <a:gd name="T12" fmla="*/ 169 h 1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" h="169">
                <a:moveTo>
                  <a:pt x="12" y="169"/>
                </a:moveTo>
                <a:cubicBezTo>
                  <a:pt x="6" y="138"/>
                  <a:pt x="0" y="108"/>
                  <a:pt x="12" y="80"/>
                </a:cubicBezTo>
                <a:cubicBezTo>
                  <a:pt x="24" y="52"/>
                  <a:pt x="70" y="13"/>
                  <a:pt x="82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20" name="Freeform 47"/>
          <p:cNvSpPr>
            <a:spLocks/>
          </p:cNvSpPr>
          <p:nvPr/>
        </p:nvSpPr>
        <p:spPr bwMode="auto">
          <a:xfrm>
            <a:off x="393700" y="3846513"/>
            <a:ext cx="4130675" cy="1166812"/>
          </a:xfrm>
          <a:custGeom>
            <a:avLst/>
            <a:gdLst>
              <a:gd name="T0" fmla="*/ 4130675 w 2602"/>
              <a:gd name="T1" fmla="*/ 946150 h 735"/>
              <a:gd name="T2" fmla="*/ 3011487 w 2602"/>
              <a:gd name="T3" fmla="*/ 1009650 h 735"/>
              <a:gd name="T4" fmla="*/ 0 w 2602"/>
              <a:gd name="T5" fmla="*/ 0 h 735"/>
              <a:gd name="T6" fmla="*/ 0 60000 65536"/>
              <a:gd name="T7" fmla="*/ 0 60000 65536"/>
              <a:gd name="T8" fmla="*/ 0 60000 65536"/>
              <a:gd name="T9" fmla="*/ 0 w 2602"/>
              <a:gd name="T10" fmla="*/ 0 h 735"/>
              <a:gd name="T11" fmla="*/ 2602 w 2602"/>
              <a:gd name="T12" fmla="*/ 735 h 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02" h="735">
                <a:moveTo>
                  <a:pt x="2602" y="596"/>
                </a:moveTo>
                <a:cubicBezTo>
                  <a:pt x="2466" y="665"/>
                  <a:pt x="2331" y="735"/>
                  <a:pt x="1897" y="636"/>
                </a:cubicBezTo>
                <a:cubicBezTo>
                  <a:pt x="1463" y="537"/>
                  <a:pt x="318" y="106"/>
                  <a:pt x="0" y="0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21" name="Text Box 48"/>
          <p:cNvSpPr txBox="1">
            <a:spLocks noChangeArrowheads="1"/>
          </p:cNvSpPr>
          <p:nvPr/>
        </p:nvSpPr>
        <p:spPr bwMode="auto">
          <a:xfrm>
            <a:off x="3181350" y="4438650"/>
            <a:ext cx="1304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chemeClr val="hlink"/>
                </a:solidFill>
              </a:rPr>
              <a:t>Opération</a:t>
            </a:r>
          </a:p>
        </p:txBody>
      </p:sp>
      <p:sp>
        <p:nvSpPr>
          <p:cNvPr id="54322" name="Text Box 49"/>
          <p:cNvSpPr txBox="1">
            <a:spLocks noChangeArrowheads="1"/>
          </p:cNvSpPr>
          <p:nvPr/>
        </p:nvSpPr>
        <p:spPr bwMode="auto">
          <a:xfrm>
            <a:off x="2217738" y="4657725"/>
            <a:ext cx="874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Mode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double</a:t>
            </a:r>
          </a:p>
        </p:txBody>
      </p:sp>
      <p:sp>
        <p:nvSpPr>
          <p:cNvPr id="54323" name="Text Box 50"/>
          <p:cNvSpPr txBox="1">
            <a:spLocks noChangeArrowheads="1"/>
          </p:cNvSpPr>
          <p:nvPr/>
        </p:nvSpPr>
        <p:spPr bwMode="auto">
          <a:xfrm>
            <a:off x="1943100" y="3644900"/>
            <a:ext cx="1184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Gestion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Processus</a:t>
            </a:r>
          </a:p>
        </p:txBody>
      </p:sp>
      <p:sp>
        <p:nvSpPr>
          <p:cNvPr id="54324" name="Text Box 51"/>
          <p:cNvSpPr txBox="1">
            <a:spLocks noChangeArrowheads="1"/>
          </p:cNvSpPr>
          <p:nvPr/>
        </p:nvSpPr>
        <p:spPr bwMode="auto">
          <a:xfrm>
            <a:off x="179388" y="4164013"/>
            <a:ext cx="10842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Gestion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mémoire</a:t>
            </a:r>
          </a:p>
        </p:txBody>
      </p:sp>
      <p:sp>
        <p:nvSpPr>
          <p:cNvPr id="54325" name="Text Box 52"/>
          <p:cNvSpPr txBox="1">
            <a:spLocks noChangeArrowheads="1"/>
          </p:cNvSpPr>
          <p:nvPr/>
        </p:nvSpPr>
        <p:spPr bwMode="auto">
          <a:xfrm>
            <a:off x="368300" y="3217863"/>
            <a:ext cx="9731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chemeClr val="hlink"/>
                </a:solidFill>
              </a:rPr>
              <a:t>Gestion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E/S</a:t>
            </a:r>
          </a:p>
        </p:txBody>
      </p:sp>
      <p:sp>
        <p:nvSpPr>
          <p:cNvPr id="54326" name="Freeform 53"/>
          <p:cNvSpPr>
            <a:spLocks/>
          </p:cNvSpPr>
          <p:nvPr/>
        </p:nvSpPr>
        <p:spPr bwMode="auto">
          <a:xfrm>
            <a:off x="2884488" y="4824413"/>
            <a:ext cx="441325" cy="307975"/>
          </a:xfrm>
          <a:custGeom>
            <a:avLst/>
            <a:gdLst>
              <a:gd name="T0" fmla="*/ 441325 w 278"/>
              <a:gd name="T1" fmla="*/ 0 h 194"/>
              <a:gd name="T2" fmla="*/ 363537 w 278"/>
              <a:gd name="T3" fmla="*/ 268288 h 194"/>
              <a:gd name="T4" fmla="*/ 0 w 278"/>
              <a:gd name="T5" fmla="*/ 236538 h 194"/>
              <a:gd name="T6" fmla="*/ 0 60000 65536"/>
              <a:gd name="T7" fmla="*/ 0 60000 65536"/>
              <a:gd name="T8" fmla="*/ 0 60000 65536"/>
              <a:gd name="T9" fmla="*/ 0 w 278"/>
              <a:gd name="T10" fmla="*/ 0 h 194"/>
              <a:gd name="T11" fmla="*/ 278 w 278"/>
              <a:gd name="T12" fmla="*/ 194 h 1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8" h="194">
                <a:moveTo>
                  <a:pt x="278" y="0"/>
                </a:moveTo>
                <a:cubicBezTo>
                  <a:pt x="276" y="72"/>
                  <a:pt x="275" y="144"/>
                  <a:pt x="229" y="169"/>
                </a:cubicBezTo>
                <a:cubicBezTo>
                  <a:pt x="183" y="194"/>
                  <a:pt x="38" y="152"/>
                  <a:pt x="0" y="149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27" name="Freeform 54"/>
          <p:cNvSpPr>
            <a:spLocks/>
          </p:cNvSpPr>
          <p:nvPr/>
        </p:nvSpPr>
        <p:spPr bwMode="auto">
          <a:xfrm>
            <a:off x="2790825" y="4051300"/>
            <a:ext cx="304800" cy="646113"/>
          </a:xfrm>
          <a:custGeom>
            <a:avLst/>
            <a:gdLst>
              <a:gd name="T0" fmla="*/ 125413 w 192"/>
              <a:gd name="T1" fmla="*/ 646113 h 407"/>
              <a:gd name="T2" fmla="*/ 284163 w 192"/>
              <a:gd name="T3" fmla="*/ 158750 h 407"/>
              <a:gd name="T4" fmla="*/ 0 w 192"/>
              <a:gd name="T5" fmla="*/ 0 h 407"/>
              <a:gd name="T6" fmla="*/ 0 60000 65536"/>
              <a:gd name="T7" fmla="*/ 0 60000 65536"/>
              <a:gd name="T8" fmla="*/ 0 60000 65536"/>
              <a:gd name="T9" fmla="*/ 0 w 192"/>
              <a:gd name="T10" fmla="*/ 0 h 407"/>
              <a:gd name="T11" fmla="*/ 192 w 192"/>
              <a:gd name="T12" fmla="*/ 407 h 4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07">
                <a:moveTo>
                  <a:pt x="79" y="407"/>
                </a:moveTo>
                <a:cubicBezTo>
                  <a:pt x="135" y="287"/>
                  <a:pt x="192" y="168"/>
                  <a:pt x="179" y="100"/>
                </a:cubicBezTo>
                <a:cubicBezTo>
                  <a:pt x="166" y="32"/>
                  <a:pt x="30" y="17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28" name="Freeform 55"/>
          <p:cNvSpPr>
            <a:spLocks/>
          </p:cNvSpPr>
          <p:nvPr/>
        </p:nvSpPr>
        <p:spPr bwMode="auto">
          <a:xfrm>
            <a:off x="1323975" y="4398963"/>
            <a:ext cx="746125" cy="257175"/>
          </a:xfrm>
          <a:custGeom>
            <a:avLst/>
            <a:gdLst>
              <a:gd name="T0" fmla="*/ 600075 w 470"/>
              <a:gd name="T1" fmla="*/ 0 h 162"/>
              <a:gd name="T2" fmla="*/ 646113 w 470"/>
              <a:gd name="T3" fmla="*/ 236538 h 162"/>
              <a:gd name="T4" fmla="*/ 0 w 470"/>
              <a:gd name="T5" fmla="*/ 125413 h 162"/>
              <a:gd name="T6" fmla="*/ 0 60000 65536"/>
              <a:gd name="T7" fmla="*/ 0 60000 65536"/>
              <a:gd name="T8" fmla="*/ 0 60000 65536"/>
              <a:gd name="T9" fmla="*/ 0 w 470"/>
              <a:gd name="T10" fmla="*/ 0 h 162"/>
              <a:gd name="T11" fmla="*/ 470 w 470"/>
              <a:gd name="T12" fmla="*/ 162 h 1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0" h="162">
                <a:moveTo>
                  <a:pt x="378" y="0"/>
                </a:moveTo>
                <a:cubicBezTo>
                  <a:pt x="424" y="68"/>
                  <a:pt x="470" y="136"/>
                  <a:pt x="407" y="149"/>
                </a:cubicBezTo>
                <a:cubicBezTo>
                  <a:pt x="344" y="162"/>
                  <a:pt x="68" y="91"/>
                  <a:pt x="0" y="79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29" name="Freeform 56"/>
          <p:cNvSpPr>
            <a:spLocks/>
          </p:cNvSpPr>
          <p:nvPr/>
        </p:nvSpPr>
        <p:spPr bwMode="auto">
          <a:xfrm>
            <a:off x="1387475" y="3878263"/>
            <a:ext cx="180975" cy="361950"/>
          </a:xfrm>
          <a:custGeom>
            <a:avLst/>
            <a:gdLst>
              <a:gd name="T0" fmla="*/ 141288 w 114"/>
              <a:gd name="T1" fmla="*/ 361950 h 228"/>
              <a:gd name="T2" fmla="*/ 157163 w 114"/>
              <a:gd name="T3" fmla="*/ 141288 h 228"/>
              <a:gd name="T4" fmla="*/ 0 w 114"/>
              <a:gd name="T5" fmla="*/ 0 h 228"/>
              <a:gd name="T6" fmla="*/ 0 60000 65536"/>
              <a:gd name="T7" fmla="*/ 0 60000 65536"/>
              <a:gd name="T8" fmla="*/ 0 60000 65536"/>
              <a:gd name="T9" fmla="*/ 0 w 114"/>
              <a:gd name="T10" fmla="*/ 0 h 228"/>
              <a:gd name="T11" fmla="*/ 114 w 114"/>
              <a:gd name="T12" fmla="*/ 228 h 2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4" h="228">
                <a:moveTo>
                  <a:pt x="89" y="228"/>
                </a:moveTo>
                <a:cubicBezTo>
                  <a:pt x="101" y="177"/>
                  <a:pt x="114" y="127"/>
                  <a:pt x="99" y="89"/>
                </a:cubicBezTo>
                <a:cubicBezTo>
                  <a:pt x="84" y="51"/>
                  <a:pt x="16" y="15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30" name="Freeform 57"/>
          <p:cNvSpPr>
            <a:spLocks/>
          </p:cNvSpPr>
          <p:nvPr/>
        </p:nvSpPr>
        <p:spPr bwMode="auto">
          <a:xfrm>
            <a:off x="4051300" y="5170488"/>
            <a:ext cx="3614738" cy="692150"/>
          </a:xfrm>
          <a:custGeom>
            <a:avLst/>
            <a:gdLst>
              <a:gd name="T0" fmla="*/ 0 w 2277"/>
              <a:gd name="T1" fmla="*/ 268288 h 436"/>
              <a:gd name="T2" fmla="*/ 852488 w 2277"/>
              <a:gd name="T3" fmla="*/ 647700 h 436"/>
              <a:gd name="T4" fmla="*/ 3200400 w 2277"/>
              <a:gd name="T5" fmla="*/ 536575 h 436"/>
              <a:gd name="T6" fmla="*/ 3343276 w 2277"/>
              <a:gd name="T7" fmla="*/ 0 h 436"/>
              <a:gd name="T8" fmla="*/ 0 60000 65536"/>
              <a:gd name="T9" fmla="*/ 0 60000 65536"/>
              <a:gd name="T10" fmla="*/ 0 60000 65536"/>
              <a:gd name="T11" fmla="*/ 0 60000 65536"/>
              <a:gd name="T12" fmla="*/ 0 w 2277"/>
              <a:gd name="T13" fmla="*/ 0 h 436"/>
              <a:gd name="T14" fmla="*/ 2277 w 2277"/>
              <a:gd name="T15" fmla="*/ 436 h 4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7" h="436">
                <a:moveTo>
                  <a:pt x="0" y="169"/>
                </a:moveTo>
                <a:cubicBezTo>
                  <a:pt x="100" y="274"/>
                  <a:pt x="201" y="380"/>
                  <a:pt x="537" y="408"/>
                </a:cubicBezTo>
                <a:cubicBezTo>
                  <a:pt x="873" y="436"/>
                  <a:pt x="1755" y="406"/>
                  <a:pt x="2016" y="338"/>
                </a:cubicBezTo>
                <a:cubicBezTo>
                  <a:pt x="2277" y="270"/>
                  <a:pt x="2091" y="56"/>
                  <a:pt x="2106" y="0"/>
                </a:cubicBezTo>
              </a:path>
            </a:pathLst>
          </a:custGeom>
          <a:noFill/>
          <a:ln w="28575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31" name="Text Box 58"/>
          <p:cNvSpPr txBox="1">
            <a:spLocks noChangeArrowheads="1"/>
          </p:cNvSpPr>
          <p:nvPr/>
        </p:nvSpPr>
        <p:spPr bwMode="auto">
          <a:xfrm>
            <a:off x="3757613" y="5530850"/>
            <a:ext cx="14446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chemeClr val="hlink"/>
                </a:solidFill>
              </a:rPr>
              <a:t>Saveurs</a:t>
            </a:r>
          </a:p>
          <a:p>
            <a:r>
              <a:rPr lang="fr-CA" altLang="en-US" sz="2000">
                <a:solidFill>
                  <a:schemeClr val="hlink"/>
                </a:solidFill>
              </a:rPr>
              <a:t>différentes</a:t>
            </a:r>
            <a:endParaRPr lang="en-US" altLang="en-US" sz="2000">
              <a:solidFill>
                <a:schemeClr val="hlink"/>
              </a:solidFill>
            </a:endParaRPr>
          </a:p>
        </p:txBody>
      </p:sp>
      <p:sp>
        <p:nvSpPr>
          <p:cNvPr id="54332" name="Text Box 59"/>
          <p:cNvSpPr txBox="1">
            <a:spLocks noChangeArrowheads="1"/>
          </p:cNvSpPr>
          <p:nvPr/>
        </p:nvSpPr>
        <p:spPr bwMode="auto">
          <a:xfrm>
            <a:off x="4492625" y="5038725"/>
            <a:ext cx="14557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chemeClr val="hlink"/>
                </a:solidFill>
              </a:rPr>
              <a:t>Questions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conceptions</a:t>
            </a:r>
            <a:endParaRPr lang="en-US" altLang="en-US" sz="2000" b="0">
              <a:solidFill>
                <a:schemeClr val="hlink"/>
              </a:solidFill>
            </a:endParaRPr>
          </a:p>
        </p:txBody>
      </p:sp>
      <p:sp>
        <p:nvSpPr>
          <p:cNvPr id="54333" name="Text Box 60"/>
          <p:cNvSpPr txBox="1">
            <a:spLocks noChangeArrowheads="1"/>
          </p:cNvSpPr>
          <p:nvPr/>
        </p:nvSpPr>
        <p:spPr bwMode="auto">
          <a:xfrm>
            <a:off x="7524750" y="5095875"/>
            <a:ext cx="1208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chemeClr val="hlink"/>
                </a:solidFill>
              </a:rPr>
              <a:t>Structure</a:t>
            </a:r>
          </a:p>
        </p:txBody>
      </p:sp>
      <p:sp>
        <p:nvSpPr>
          <p:cNvPr id="54334" name="Text Box 61"/>
          <p:cNvSpPr txBox="1">
            <a:spLocks noChangeArrowheads="1"/>
          </p:cNvSpPr>
          <p:nvPr/>
        </p:nvSpPr>
        <p:spPr bwMode="auto">
          <a:xfrm>
            <a:off x="8045450" y="6040438"/>
            <a:ext cx="1068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chemeClr val="hlink"/>
                </a:solidFill>
              </a:rPr>
              <a:t>Couche</a:t>
            </a:r>
          </a:p>
        </p:txBody>
      </p:sp>
      <p:sp>
        <p:nvSpPr>
          <p:cNvPr id="54335" name="Text Box 62"/>
          <p:cNvSpPr txBox="1">
            <a:spLocks noChangeArrowheads="1"/>
          </p:cNvSpPr>
          <p:nvPr/>
        </p:nvSpPr>
        <p:spPr bwMode="auto">
          <a:xfrm>
            <a:off x="6958013" y="6135688"/>
            <a:ext cx="9572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chemeClr val="hlink"/>
                </a:solidFill>
              </a:rPr>
              <a:t>Micro noyau</a:t>
            </a:r>
          </a:p>
        </p:txBody>
      </p:sp>
      <p:sp>
        <p:nvSpPr>
          <p:cNvPr id="54336" name="Text Box 63"/>
          <p:cNvSpPr txBox="1">
            <a:spLocks noChangeArrowheads="1"/>
          </p:cNvSpPr>
          <p:nvPr/>
        </p:nvSpPr>
        <p:spPr bwMode="auto">
          <a:xfrm>
            <a:off x="5476875" y="6307138"/>
            <a:ext cx="1209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chemeClr val="hlink"/>
                </a:solidFill>
              </a:rPr>
              <a:t>Modules</a:t>
            </a:r>
          </a:p>
        </p:txBody>
      </p:sp>
      <p:sp>
        <p:nvSpPr>
          <p:cNvPr id="54337" name="Text Box 64"/>
          <p:cNvSpPr txBox="1">
            <a:spLocks noChangeArrowheads="1"/>
          </p:cNvSpPr>
          <p:nvPr/>
        </p:nvSpPr>
        <p:spPr bwMode="auto">
          <a:xfrm>
            <a:off x="6075363" y="4779963"/>
            <a:ext cx="11318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chemeClr val="hlink"/>
                </a:solidFill>
              </a:rPr>
              <a:t>Machine</a:t>
            </a:r>
          </a:p>
          <a:p>
            <a:r>
              <a:rPr lang="fr-CA" altLang="en-US" sz="2000" b="0">
                <a:solidFill>
                  <a:schemeClr val="hlink"/>
                </a:solidFill>
              </a:rPr>
              <a:t>virtuelle</a:t>
            </a:r>
            <a:endParaRPr lang="en-US" altLang="en-US" sz="2000" b="0">
              <a:solidFill>
                <a:schemeClr val="hlink"/>
              </a:solidFill>
            </a:endParaRPr>
          </a:p>
        </p:txBody>
      </p:sp>
      <p:sp>
        <p:nvSpPr>
          <p:cNvPr id="54338" name="Freeform 65"/>
          <p:cNvSpPr>
            <a:spLocks/>
          </p:cNvSpPr>
          <p:nvPr/>
        </p:nvSpPr>
        <p:spPr bwMode="auto">
          <a:xfrm>
            <a:off x="5627688" y="5502275"/>
            <a:ext cx="355600" cy="315913"/>
          </a:xfrm>
          <a:custGeom>
            <a:avLst/>
            <a:gdLst>
              <a:gd name="T0" fmla="*/ 331788 w 224"/>
              <a:gd name="T1" fmla="*/ 315913 h 199"/>
              <a:gd name="T2" fmla="*/ 300038 w 224"/>
              <a:gd name="T3" fmla="*/ 63500 h 199"/>
              <a:gd name="T4" fmla="*/ 0 w 224"/>
              <a:gd name="T5" fmla="*/ 0 h 199"/>
              <a:gd name="T6" fmla="*/ 0 60000 65536"/>
              <a:gd name="T7" fmla="*/ 0 60000 65536"/>
              <a:gd name="T8" fmla="*/ 0 60000 65536"/>
              <a:gd name="T9" fmla="*/ 0 w 224"/>
              <a:gd name="T10" fmla="*/ 0 h 199"/>
              <a:gd name="T11" fmla="*/ 224 w 224"/>
              <a:gd name="T12" fmla="*/ 199 h 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" h="199">
                <a:moveTo>
                  <a:pt x="209" y="199"/>
                </a:moveTo>
                <a:cubicBezTo>
                  <a:pt x="216" y="136"/>
                  <a:pt x="224" y="73"/>
                  <a:pt x="189" y="40"/>
                </a:cubicBezTo>
                <a:cubicBezTo>
                  <a:pt x="154" y="7"/>
                  <a:pt x="33" y="7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39" name="Freeform 66"/>
          <p:cNvSpPr>
            <a:spLocks/>
          </p:cNvSpPr>
          <p:nvPr/>
        </p:nvSpPr>
        <p:spPr bwMode="auto">
          <a:xfrm>
            <a:off x="6621463" y="5438775"/>
            <a:ext cx="79375" cy="331788"/>
          </a:xfrm>
          <a:custGeom>
            <a:avLst/>
            <a:gdLst>
              <a:gd name="T0" fmla="*/ 0 w 50"/>
              <a:gd name="T1" fmla="*/ 331788 h 209"/>
              <a:gd name="T2" fmla="*/ 79375 w 50"/>
              <a:gd name="T3" fmla="*/ 204788 h 209"/>
              <a:gd name="T4" fmla="*/ 0 w 50"/>
              <a:gd name="T5" fmla="*/ 0 h 209"/>
              <a:gd name="T6" fmla="*/ 0 60000 65536"/>
              <a:gd name="T7" fmla="*/ 0 60000 65536"/>
              <a:gd name="T8" fmla="*/ 0 60000 65536"/>
              <a:gd name="T9" fmla="*/ 0 w 50"/>
              <a:gd name="T10" fmla="*/ 0 h 209"/>
              <a:gd name="T11" fmla="*/ 50 w 50"/>
              <a:gd name="T12" fmla="*/ 209 h 2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" h="209">
                <a:moveTo>
                  <a:pt x="0" y="209"/>
                </a:moveTo>
                <a:cubicBezTo>
                  <a:pt x="25" y="186"/>
                  <a:pt x="50" y="164"/>
                  <a:pt x="50" y="129"/>
                </a:cubicBezTo>
                <a:cubicBezTo>
                  <a:pt x="50" y="94"/>
                  <a:pt x="10" y="21"/>
                  <a:pt x="0" y="0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40" name="Freeform 67"/>
          <p:cNvSpPr>
            <a:spLocks/>
          </p:cNvSpPr>
          <p:nvPr/>
        </p:nvSpPr>
        <p:spPr bwMode="auto">
          <a:xfrm>
            <a:off x="5375275" y="5113338"/>
            <a:ext cx="2990850" cy="1255712"/>
          </a:xfrm>
          <a:custGeom>
            <a:avLst/>
            <a:gdLst>
              <a:gd name="T0" fmla="*/ 2081213 w 1884"/>
              <a:gd name="T1" fmla="*/ 277812 h 791"/>
              <a:gd name="T2" fmla="*/ 2838450 w 1884"/>
              <a:gd name="T3" fmla="*/ 104775 h 791"/>
              <a:gd name="T4" fmla="*/ 2713038 w 1884"/>
              <a:gd name="T5" fmla="*/ 909637 h 791"/>
              <a:gd name="T6" fmla="*/ 1166813 w 1884"/>
              <a:gd name="T7" fmla="*/ 1019175 h 791"/>
              <a:gd name="T8" fmla="*/ 0 w 1884"/>
              <a:gd name="T9" fmla="*/ 1255712 h 7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84"/>
              <a:gd name="T16" fmla="*/ 0 h 791"/>
              <a:gd name="T17" fmla="*/ 1884 w 1884"/>
              <a:gd name="T18" fmla="*/ 791 h 79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84" h="791">
                <a:moveTo>
                  <a:pt x="1311" y="175"/>
                </a:moveTo>
                <a:cubicBezTo>
                  <a:pt x="1516" y="87"/>
                  <a:pt x="1722" y="0"/>
                  <a:pt x="1788" y="66"/>
                </a:cubicBezTo>
                <a:cubicBezTo>
                  <a:pt x="1854" y="132"/>
                  <a:pt x="1884" y="477"/>
                  <a:pt x="1709" y="573"/>
                </a:cubicBezTo>
                <a:cubicBezTo>
                  <a:pt x="1534" y="669"/>
                  <a:pt x="1020" y="606"/>
                  <a:pt x="735" y="642"/>
                </a:cubicBezTo>
                <a:cubicBezTo>
                  <a:pt x="450" y="678"/>
                  <a:pt x="122" y="766"/>
                  <a:pt x="0" y="791"/>
                </a:cubicBezTo>
              </a:path>
            </a:pathLst>
          </a:custGeom>
          <a:noFill/>
          <a:ln w="127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41" name="Line 68"/>
          <p:cNvSpPr>
            <a:spLocks noChangeShapeType="1"/>
          </p:cNvSpPr>
          <p:nvPr/>
        </p:nvSpPr>
        <p:spPr bwMode="auto">
          <a:xfrm>
            <a:off x="8229600" y="5832475"/>
            <a:ext cx="300038" cy="363538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42" name="Line 69"/>
          <p:cNvSpPr>
            <a:spLocks noChangeShapeType="1"/>
          </p:cNvSpPr>
          <p:nvPr/>
        </p:nvSpPr>
        <p:spPr bwMode="auto">
          <a:xfrm flipH="1">
            <a:off x="7708900" y="6100763"/>
            <a:ext cx="111125" cy="347662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343" name="Line 70"/>
          <p:cNvSpPr>
            <a:spLocks noChangeShapeType="1"/>
          </p:cNvSpPr>
          <p:nvPr/>
        </p:nvSpPr>
        <p:spPr bwMode="auto">
          <a:xfrm flipH="1">
            <a:off x="6211888" y="6100763"/>
            <a:ext cx="425450" cy="284162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 descr="j01051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650" y="4262438"/>
            <a:ext cx="1630363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4" descr="j01051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0" y="2057400"/>
            <a:ext cx="1376363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6" descr="j01052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238" y="2447925"/>
            <a:ext cx="226695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7" descr="j010460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663" y="1404938"/>
            <a:ext cx="1827212" cy="94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8" descr="j010461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538" y="1033463"/>
            <a:ext cx="182721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Picture 9" descr="j010464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838200"/>
            <a:ext cx="18224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0" name="Picture 10" descr="j010479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850" y="715963"/>
            <a:ext cx="182403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1" name="Picture 11" descr="j010481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925" y="719138"/>
            <a:ext cx="1812925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2" name="Picture 12" descr="j010483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133600"/>
            <a:ext cx="1820863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13" descr="j010485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600" y="3695700"/>
            <a:ext cx="18113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4" name="Picture 14" descr="j0104898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3886200"/>
            <a:ext cx="18192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5" name="Picture 15" descr="j010491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675" y="2773363"/>
            <a:ext cx="18176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6" name="Picture 16" descr="thank you  left cha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513" y="4224338"/>
            <a:ext cx="1706562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7" name="Picture 1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050" y="5688013"/>
            <a:ext cx="22098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8" name="Rectangle 19"/>
          <p:cNvSpPr txBox="1">
            <a:spLocks noChangeArrowheads="1"/>
          </p:cNvSpPr>
          <p:nvPr/>
        </p:nvSpPr>
        <p:spPr bwMode="auto">
          <a:xfrm>
            <a:off x="1219200" y="207963"/>
            <a:ext cx="28495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Lucida Sans" pitchFamily="34" charset="0"/>
              </a:rPr>
              <a:t>Thank You!</a:t>
            </a:r>
            <a:endParaRPr lang="en-CA" altLang="en-US" sz="1800">
              <a:latin typeface="Times New Roman" pitchFamily="18" charset="0"/>
            </a:endParaRPr>
          </a:p>
        </p:txBody>
      </p:sp>
      <p:pic>
        <p:nvPicPr>
          <p:cNvPr id="33809" name="Picture 20" descr="shukreeya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175" y="448945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10" name="WordArt 21"/>
          <p:cNvSpPr>
            <a:spLocks noChangeArrowheads="1" noChangeShapeType="1" noTextEdit="1"/>
          </p:cNvSpPr>
          <p:nvPr/>
        </p:nvSpPr>
        <p:spPr bwMode="auto">
          <a:xfrm>
            <a:off x="279400" y="3200400"/>
            <a:ext cx="13049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3600" kern="1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Dankie</a:t>
            </a:r>
          </a:p>
        </p:txBody>
      </p:sp>
      <p:sp>
        <p:nvSpPr>
          <p:cNvPr id="33811" name="WordArt 22"/>
          <p:cNvSpPr>
            <a:spLocks noChangeArrowheads="1" noChangeShapeType="1" noTextEdit="1"/>
          </p:cNvSpPr>
          <p:nvPr/>
        </p:nvSpPr>
        <p:spPr bwMode="auto">
          <a:xfrm>
            <a:off x="323850" y="5300663"/>
            <a:ext cx="1962150" cy="723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2400" kern="10"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Georgia"/>
              </a:rPr>
              <a:t>WAD MAHAD</a:t>
            </a:r>
          </a:p>
          <a:p>
            <a:pPr algn="r"/>
            <a:r>
              <a:rPr lang="en-CA" sz="2400" kern="10"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Georgia"/>
              </a:rPr>
              <a:t> SAN TAHAY</a:t>
            </a:r>
          </a:p>
        </p:txBody>
      </p:sp>
      <p:sp>
        <p:nvSpPr>
          <p:cNvPr id="33812" name="WordArt 23"/>
          <p:cNvSpPr>
            <a:spLocks noChangeArrowheads="1" noChangeShapeType="1" noTextEdit="1"/>
          </p:cNvSpPr>
          <p:nvPr/>
        </p:nvSpPr>
        <p:spPr bwMode="auto">
          <a:xfrm>
            <a:off x="5680075" y="5197475"/>
            <a:ext cx="22860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24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GADDA GUEY</a:t>
            </a:r>
          </a:p>
        </p:txBody>
      </p:sp>
      <p:sp>
        <p:nvSpPr>
          <p:cNvPr id="33813" name="WordArt 24"/>
          <p:cNvSpPr>
            <a:spLocks noChangeArrowheads="1" noChangeShapeType="1" noTextEdit="1"/>
          </p:cNvSpPr>
          <p:nvPr/>
        </p:nvSpPr>
        <p:spPr bwMode="auto">
          <a:xfrm>
            <a:off x="4243388" y="290513"/>
            <a:ext cx="2705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l-GR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Ευχαριστώ</a:t>
            </a:r>
            <a:endParaRPr lang="en-CA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</a:endParaRPr>
          </a:p>
        </p:txBody>
      </p:sp>
      <p:sp>
        <p:nvSpPr>
          <p:cNvPr id="33814" name="WordArt 25"/>
          <p:cNvSpPr>
            <a:spLocks noChangeArrowheads="1" noChangeShapeType="1" noTextEdit="1"/>
          </p:cNvSpPr>
          <p:nvPr/>
        </p:nvSpPr>
        <p:spPr bwMode="auto">
          <a:xfrm>
            <a:off x="4983163" y="5703888"/>
            <a:ext cx="20574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Urakoze</a:t>
            </a:r>
          </a:p>
        </p:txBody>
      </p:sp>
      <p:sp>
        <p:nvSpPr>
          <p:cNvPr id="33815" name="Rectangle 27"/>
          <p:cNvSpPr>
            <a:spLocks noChangeArrowheads="1"/>
          </p:cNvSpPr>
          <p:nvPr/>
        </p:nvSpPr>
        <p:spPr bwMode="auto">
          <a:xfrm>
            <a:off x="6515100" y="1624013"/>
            <a:ext cx="2057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en-US" sz="5400">
                <a:latin typeface="Arial Black" pitchFamily="34" charset="0"/>
                <a:cs typeface="Times New Roman" pitchFamily="18" charset="0"/>
              </a:rPr>
              <a:t>متشکرم</a:t>
            </a:r>
            <a:endParaRPr lang="en-CA" altLang="en-US" sz="1800">
              <a:latin typeface="Arial" pitchFamily="34" charset="0"/>
            </a:endParaRPr>
          </a:p>
        </p:txBody>
      </p:sp>
      <p:sp>
        <p:nvSpPr>
          <p:cNvPr id="33816" name="WordArt 28"/>
          <p:cNvSpPr>
            <a:spLocks noChangeArrowheads="1" noChangeShapeType="1" noTextEdit="1"/>
          </p:cNvSpPr>
          <p:nvPr/>
        </p:nvSpPr>
        <p:spPr bwMode="auto">
          <a:xfrm>
            <a:off x="279400" y="1600200"/>
            <a:ext cx="1752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28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FF00">
                    <a:alpha val="29019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nmolLipi"/>
              </a:rPr>
              <a:t>DMnvwd</a:t>
            </a:r>
          </a:p>
        </p:txBody>
      </p:sp>
    </p:spTree>
    <p:extLst>
      <p:ext uri="{BB962C8B-B14F-4D97-AF65-F5344CB8AC3E}">
        <p14:creationId xmlns:p14="http://schemas.microsoft.com/office/powerpoint/2010/main" val="76277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DBF3C-60CD-48AD-B922-7C0D353EBE5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1813" y="284163"/>
            <a:ext cx="7885112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Structure de mémoire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1213" y="1123950"/>
            <a:ext cx="7886700" cy="52355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z="2400" b="0" dirty="0" smtClean="0"/>
              <a:t>Mémoire principale</a:t>
            </a:r>
            <a:r>
              <a:rPr lang="fr-CA" altLang="en-US" sz="2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fr-CA" altLang="en-US" sz="2200" dirty="0" smtClean="0"/>
              <a:t>Accessible directement par l’UCT</a:t>
            </a:r>
          </a:p>
          <a:p>
            <a:pPr lvl="1">
              <a:lnSpc>
                <a:spcPct val="80000"/>
              </a:lnSpc>
            </a:pPr>
            <a:r>
              <a:rPr lang="fr-CA" altLang="en-US" sz="2200" dirty="0" smtClean="0"/>
              <a:t>Un programme doit être en mémoire principale pour être exécuté par l’UCT</a:t>
            </a:r>
          </a:p>
          <a:p>
            <a:pPr lvl="1">
              <a:lnSpc>
                <a:spcPct val="80000"/>
              </a:lnSpc>
            </a:pPr>
            <a:r>
              <a:rPr lang="fr-CA" altLang="en-US" sz="2200" dirty="0" smtClean="0"/>
              <a:t>La mémoire principale n’est pas assez grande pour contenir tous programmes et données</a:t>
            </a:r>
          </a:p>
          <a:p>
            <a:pPr lvl="1">
              <a:lnSpc>
                <a:spcPct val="80000"/>
              </a:lnSpc>
            </a:pPr>
            <a:r>
              <a:rPr lang="fr-CA" altLang="en-US" sz="2200" dirty="0" smtClean="0"/>
              <a:t>La mémoire principale est </a:t>
            </a:r>
            <a:r>
              <a:rPr lang="fr-CA" altLang="en-US" sz="2200" i="1" dirty="0" smtClean="0"/>
              <a:t>volatile</a:t>
            </a:r>
            <a:r>
              <a:rPr lang="fr-CA" altLang="en-US" sz="2200" dirty="0" smtClean="0"/>
              <a:t> – son contenu change à la perte de puissance ou au redémarrage.</a:t>
            </a:r>
          </a:p>
          <a:p>
            <a:pPr>
              <a:lnSpc>
                <a:spcPct val="80000"/>
              </a:lnSpc>
            </a:pPr>
            <a:r>
              <a:rPr lang="fr-CA" altLang="en-US" sz="2400" b="0" dirty="0" smtClean="0"/>
              <a:t>Mémoire secondaire</a:t>
            </a:r>
          </a:p>
          <a:p>
            <a:pPr lvl="1">
              <a:lnSpc>
                <a:spcPct val="80000"/>
              </a:lnSpc>
            </a:pPr>
            <a:r>
              <a:rPr lang="fr-CA" altLang="en-US" sz="2200" b="0" dirty="0" smtClean="0"/>
              <a:t>Contient de grandes quantités de données/fichiers, de façon permanente.</a:t>
            </a:r>
            <a:endParaRPr lang="fr-CA" altLang="en-US" sz="2200" dirty="0" smtClean="0"/>
          </a:p>
          <a:p>
            <a:pPr>
              <a:lnSpc>
                <a:spcPct val="80000"/>
              </a:lnSpc>
            </a:pPr>
            <a:endParaRPr lang="fr-CA" altLang="en-US" sz="2400" dirty="0" smtClean="0"/>
          </a:p>
          <a:p>
            <a:pPr>
              <a:lnSpc>
                <a:spcPct val="80000"/>
              </a:lnSpc>
            </a:pPr>
            <a:r>
              <a:rPr lang="fr-CA" altLang="en-US" sz="2400" dirty="0" smtClean="0"/>
              <a:t>En générale, </a:t>
            </a:r>
            <a:r>
              <a:rPr lang="fr-CA" altLang="en-US" sz="2400" dirty="0" smtClean="0"/>
              <a:t>une </a:t>
            </a:r>
            <a:r>
              <a:rPr lang="fr-CA" altLang="en-US" sz="2400" dirty="0" smtClean="0"/>
              <a:t>hiérarchie existe pour les appareils de mémoire qui varie selon vitesse, coût, grandeur et volatilité.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4AD7DD-CD8E-402F-B099-2F8E4F0D07FC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Hiérarchie des appareils de mémoire</a:t>
            </a:r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4" t="510" r="5736" b="510"/>
          <a:stretch>
            <a:fillRect/>
          </a:stretch>
        </p:blipFill>
        <p:spPr bwMode="auto">
          <a:xfrm>
            <a:off x="2011363" y="1444625"/>
            <a:ext cx="5270500" cy="440055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F83E7-807E-47D7-841D-06B9BAF3622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60363" y="209550"/>
            <a:ext cx="8474075" cy="833438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fr-CA" smtClean="0"/>
              <a:t>Organisation hiérarchique de la mémoire </a:t>
            </a:r>
          </a:p>
        </p:txBody>
      </p:sp>
      <p:sp>
        <p:nvSpPr>
          <p:cNvPr id="1029" name="WordArt 3"/>
          <p:cNvSpPr>
            <a:spLocks noChangeArrowheads="1" noChangeShapeType="1" noTextEdit="1"/>
          </p:cNvSpPr>
          <p:nvPr/>
        </p:nvSpPr>
        <p:spPr bwMode="auto">
          <a:xfrm>
            <a:off x="844550" y="1198563"/>
            <a:ext cx="1590675" cy="965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CA" sz="2400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Arial Black"/>
              </a:rPr>
              <a:t>Registres</a:t>
            </a:r>
          </a:p>
        </p:txBody>
      </p:sp>
      <p:sp>
        <p:nvSpPr>
          <p:cNvPr id="1030" name="WordArt 4"/>
          <p:cNvSpPr>
            <a:spLocks noChangeArrowheads="1" noChangeShapeType="1" noTextEdit="1"/>
          </p:cNvSpPr>
          <p:nvPr/>
        </p:nvSpPr>
        <p:spPr bwMode="auto">
          <a:xfrm>
            <a:off x="1768475" y="2112963"/>
            <a:ext cx="2008188" cy="111283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7236"/>
              </a:avLst>
            </a:prstTxWarp>
          </a:bodyPr>
          <a:lstStyle/>
          <a:p>
            <a:pPr algn="ctr"/>
            <a:r>
              <a:rPr lang="en-CA" sz="2400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Arial Black"/>
              </a:rPr>
              <a:t>mémoire cache</a:t>
            </a:r>
          </a:p>
        </p:txBody>
      </p:sp>
      <p:sp>
        <p:nvSpPr>
          <p:cNvPr id="1031" name="WordArt 5"/>
          <p:cNvSpPr>
            <a:spLocks noChangeArrowheads="1" noChangeShapeType="1" noTextEdit="1"/>
          </p:cNvSpPr>
          <p:nvPr/>
        </p:nvSpPr>
        <p:spPr bwMode="auto">
          <a:xfrm>
            <a:off x="2763838" y="2932113"/>
            <a:ext cx="2325687" cy="13747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CA" sz="2400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Arial Black"/>
              </a:rPr>
              <a:t>Mémoire principale</a:t>
            </a:r>
          </a:p>
        </p:txBody>
      </p:sp>
      <p:sp>
        <p:nvSpPr>
          <p:cNvPr id="1032" name="WordArt 6"/>
          <p:cNvSpPr>
            <a:spLocks noChangeArrowheads="1" noChangeShapeType="1" noTextEdit="1"/>
          </p:cNvSpPr>
          <p:nvPr/>
        </p:nvSpPr>
        <p:spPr bwMode="auto">
          <a:xfrm>
            <a:off x="5373688" y="5230813"/>
            <a:ext cx="2154237" cy="9826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CA" sz="2400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Arial Black"/>
              </a:rPr>
              <a:t>Mémoire amovible</a:t>
            </a:r>
          </a:p>
        </p:txBody>
      </p:sp>
      <p:sp>
        <p:nvSpPr>
          <p:cNvPr id="1033" name="WordArt 7"/>
          <p:cNvSpPr>
            <a:spLocks noChangeArrowheads="1" noChangeShapeType="1" noTextEdit="1"/>
          </p:cNvSpPr>
          <p:nvPr/>
        </p:nvSpPr>
        <p:spPr bwMode="auto">
          <a:xfrm>
            <a:off x="3990975" y="4162425"/>
            <a:ext cx="2362200" cy="965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CA" sz="2400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Arial Black"/>
              </a:rPr>
              <a:t>Disque magnétique</a:t>
            </a:r>
          </a:p>
        </p:txBody>
      </p:sp>
      <p:sp>
        <p:nvSpPr>
          <p:cNvPr id="1034" name="Line 8"/>
          <p:cNvSpPr>
            <a:spLocks noChangeShapeType="1"/>
          </p:cNvSpPr>
          <p:nvPr/>
        </p:nvSpPr>
        <p:spPr bwMode="auto">
          <a:xfrm>
            <a:off x="1985963" y="2020888"/>
            <a:ext cx="377825" cy="277812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35" name="Line 9"/>
          <p:cNvSpPr>
            <a:spLocks noChangeShapeType="1"/>
          </p:cNvSpPr>
          <p:nvPr/>
        </p:nvSpPr>
        <p:spPr bwMode="auto">
          <a:xfrm>
            <a:off x="3101975" y="2989263"/>
            <a:ext cx="377825" cy="277812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36" name="Line 10"/>
          <p:cNvSpPr>
            <a:spLocks noChangeShapeType="1"/>
          </p:cNvSpPr>
          <p:nvPr/>
        </p:nvSpPr>
        <p:spPr bwMode="auto">
          <a:xfrm>
            <a:off x="4168775" y="3971925"/>
            <a:ext cx="377825" cy="277813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37" name="Line 11"/>
          <p:cNvSpPr>
            <a:spLocks noChangeShapeType="1"/>
          </p:cNvSpPr>
          <p:nvPr/>
        </p:nvSpPr>
        <p:spPr bwMode="auto">
          <a:xfrm>
            <a:off x="5514975" y="5040313"/>
            <a:ext cx="377825" cy="277812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38" name="Line 12"/>
          <p:cNvSpPr>
            <a:spLocks noChangeShapeType="1"/>
          </p:cNvSpPr>
          <p:nvPr/>
        </p:nvSpPr>
        <p:spPr bwMode="auto">
          <a:xfrm>
            <a:off x="1363663" y="3349625"/>
            <a:ext cx="3282950" cy="2544763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>
            <a:off x="4006850" y="1920875"/>
            <a:ext cx="3282950" cy="2544763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40" name="WordArt 14"/>
          <p:cNvSpPr>
            <a:spLocks noChangeArrowheads="1" noChangeShapeType="1" noTextEdit="1"/>
          </p:cNvSpPr>
          <p:nvPr/>
        </p:nvSpPr>
        <p:spPr bwMode="auto">
          <a:xfrm>
            <a:off x="5392738" y="903288"/>
            <a:ext cx="3406775" cy="2341562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fr-F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moins coûteuse</a:t>
            </a:r>
          </a:p>
          <a:p>
            <a:pPr algn="ctr"/>
            <a:r>
              <a:rPr lang="fr-F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plus grande capacity</a:t>
            </a:r>
          </a:p>
          <a:p>
            <a:pPr algn="ctr"/>
            <a:r>
              <a:rPr lang="fr-F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plus lente</a:t>
            </a:r>
            <a:endParaRPr lang="en-CA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1041" name="WordArt 15"/>
          <p:cNvSpPr>
            <a:spLocks noChangeArrowheads="1" noChangeShapeType="1" noTextEdit="1"/>
          </p:cNvSpPr>
          <p:nvPr/>
        </p:nvSpPr>
        <p:spPr bwMode="auto">
          <a:xfrm>
            <a:off x="269875" y="4406900"/>
            <a:ext cx="3286125" cy="1889125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CA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Fréquence</a:t>
            </a:r>
          </a:p>
          <a:p>
            <a:pPr algn="ctr"/>
            <a:r>
              <a:rPr lang="en-CA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d'accès</a:t>
            </a:r>
          </a:p>
          <a:p>
            <a:pPr algn="ctr"/>
            <a:r>
              <a:rPr lang="en-CA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réduite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26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45025" y="3419475"/>
              <a:ext cx="19050" cy="3175"/>
            </p14:xfrm>
          </p:contentPart>
        </mc:Choice>
        <mc:Fallback xmlns="">
          <p:pic>
            <p:nvPicPr>
              <p:cNvPr id="1026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35680" y="3410303"/>
                <a:ext cx="37741" cy="2151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FF0C19-0E7D-4881-9FC3-5BF816BCD94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2291" name="Freeform 2"/>
          <p:cNvSpPr>
            <a:spLocks/>
          </p:cNvSpPr>
          <p:nvPr/>
        </p:nvSpPr>
        <p:spPr bwMode="auto">
          <a:xfrm>
            <a:off x="4205288" y="620713"/>
            <a:ext cx="3744912" cy="2106612"/>
          </a:xfrm>
          <a:custGeom>
            <a:avLst/>
            <a:gdLst>
              <a:gd name="T0" fmla="*/ 242887 w 2359"/>
              <a:gd name="T1" fmla="*/ 2106612 h 1327"/>
              <a:gd name="T2" fmla="*/ 584200 w 2359"/>
              <a:gd name="T3" fmla="*/ 742950 h 1327"/>
              <a:gd name="T4" fmla="*/ 3744912 w 2359"/>
              <a:gd name="T5" fmla="*/ 0 h 1327"/>
              <a:gd name="T6" fmla="*/ 0 60000 65536"/>
              <a:gd name="T7" fmla="*/ 0 60000 65536"/>
              <a:gd name="T8" fmla="*/ 0 60000 65536"/>
              <a:gd name="T9" fmla="*/ 0 w 2359"/>
              <a:gd name="T10" fmla="*/ 0 h 1327"/>
              <a:gd name="T11" fmla="*/ 2359 w 2359"/>
              <a:gd name="T12" fmla="*/ 1327 h 13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9" h="1327">
                <a:moveTo>
                  <a:pt x="153" y="1327"/>
                </a:moveTo>
                <a:cubicBezTo>
                  <a:pt x="76" y="1008"/>
                  <a:pt x="0" y="689"/>
                  <a:pt x="368" y="468"/>
                </a:cubicBezTo>
                <a:cubicBezTo>
                  <a:pt x="736" y="247"/>
                  <a:pt x="2027" y="80"/>
                  <a:pt x="2359" y="0"/>
                </a:cubicBezTo>
              </a:path>
            </a:pathLst>
          </a:custGeom>
          <a:noFill/>
          <a:ln w="381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2292" name="Freeform 3"/>
          <p:cNvSpPr>
            <a:spLocks/>
          </p:cNvSpPr>
          <p:nvPr/>
        </p:nvSpPr>
        <p:spPr bwMode="auto">
          <a:xfrm rot="10125292">
            <a:off x="5118100" y="903288"/>
            <a:ext cx="3201988" cy="1749425"/>
          </a:xfrm>
          <a:custGeom>
            <a:avLst/>
            <a:gdLst>
              <a:gd name="T0" fmla="*/ 3201988 w 1552"/>
              <a:gd name="T1" fmla="*/ 1749425 h 624"/>
              <a:gd name="T2" fmla="*/ 2597489 w 1552"/>
              <a:gd name="T3" fmla="*/ 656034 h 624"/>
              <a:gd name="T4" fmla="*/ 643699 w 1552"/>
              <a:gd name="T5" fmla="*/ 134571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4598988" y="1516063"/>
            <a:ext cx="1636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Structure</a:t>
            </a:r>
          </a:p>
          <a:p>
            <a:r>
              <a:rPr lang="fr-CA" altLang="en-US" sz="2000">
                <a:solidFill>
                  <a:srgbClr val="010002"/>
                </a:solidFill>
              </a:rPr>
              <a:t>de mémoire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6438900" y="2271713"/>
            <a:ext cx="1196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principale</a:t>
            </a: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7013575" y="1698625"/>
            <a:ext cx="1268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secondaire</a:t>
            </a:r>
          </a:p>
        </p:txBody>
      </p:sp>
      <p:sp>
        <p:nvSpPr>
          <p:cNvPr id="12296" name="Freeform 7"/>
          <p:cNvSpPr>
            <a:spLocks/>
          </p:cNvSpPr>
          <p:nvPr/>
        </p:nvSpPr>
        <p:spPr bwMode="auto">
          <a:xfrm>
            <a:off x="5997575" y="2262188"/>
            <a:ext cx="434975" cy="341312"/>
          </a:xfrm>
          <a:custGeom>
            <a:avLst/>
            <a:gdLst>
              <a:gd name="T0" fmla="*/ 61912 w 274"/>
              <a:gd name="T1" fmla="*/ 0 h 215"/>
              <a:gd name="T2" fmla="*/ 61912 w 274"/>
              <a:gd name="T3" fmla="*/ 263525 h 215"/>
              <a:gd name="T4" fmla="*/ 434975 w 274"/>
              <a:gd name="T5" fmla="*/ 341312 h 215"/>
              <a:gd name="T6" fmla="*/ 0 60000 65536"/>
              <a:gd name="T7" fmla="*/ 0 60000 65536"/>
              <a:gd name="T8" fmla="*/ 0 60000 65536"/>
              <a:gd name="T9" fmla="*/ 0 w 274"/>
              <a:gd name="T10" fmla="*/ 0 h 215"/>
              <a:gd name="T11" fmla="*/ 274 w 274"/>
              <a:gd name="T12" fmla="*/ 215 h 2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4" h="215">
                <a:moveTo>
                  <a:pt x="39" y="0"/>
                </a:moveTo>
                <a:cubicBezTo>
                  <a:pt x="19" y="65"/>
                  <a:pt x="0" y="130"/>
                  <a:pt x="39" y="166"/>
                </a:cubicBezTo>
                <a:cubicBezTo>
                  <a:pt x="78" y="202"/>
                  <a:pt x="230" y="207"/>
                  <a:pt x="274" y="215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2297" name="Freeform 8"/>
          <p:cNvSpPr>
            <a:spLocks/>
          </p:cNvSpPr>
          <p:nvPr/>
        </p:nvSpPr>
        <p:spPr bwMode="auto">
          <a:xfrm>
            <a:off x="6877050" y="2022475"/>
            <a:ext cx="220663" cy="271463"/>
          </a:xfrm>
          <a:custGeom>
            <a:avLst/>
            <a:gdLst>
              <a:gd name="T0" fmla="*/ 4763 w 139"/>
              <a:gd name="T1" fmla="*/ 271463 h 171"/>
              <a:gd name="T2" fmla="*/ 34925 w 139"/>
              <a:gd name="T3" fmla="*/ 38100 h 171"/>
              <a:gd name="T4" fmla="*/ 220663 w 139"/>
              <a:gd name="T5" fmla="*/ 38100 h 171"/>
              <a:gd name="T6" fmla="*/ 0 60000 65536"/>
              <a:gd name="T7" fmla="*/ 0 60000 65536"/>
              <a:gd name="T8" fmla="*/ 0 60000 65536"/>
              <a:gd name="T9" fmla="*/ 0 w 139"/>
              <a:gd name="T10" fmla="*/ 0 h 171"/>
              <a:gd name="T11" fmla="*/ 139 w 139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" h="171">
                <a:moveTo>
                  <a:pt x="3" y="171"/>
                </a:moveTo>
                <a:cubicBezTo>
                  <a:pt x="1" y="109"/>
                  <a:pt x="0" y="48"/>
                  <a:pt x="22" y="24"/>
                </a:cubicBezTo>
                <a:cubicBezTo>
                  <a:pt x="44" y="0"/>
                  <a:pt x="120" y="24"/>
                  <a:pt x="139" y="24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2298" name="Freeform 9"/>
          <p:cNvSpPr>
            <a:spLocks/>
          </p:cNvSpPr>
          <p:nvPr/>
        </p:nvSpPr>
        <p:spPr bwMode="auto">
          <a:xfrm>
            <a:off x="3254375" y="3689350"/>
            <a:ext cx="1581150" cy="2727325"/>
          </a:xfrm>
          <a:custGeom>
            <a:avLst/>
            <a:gdLst>
              <a:gd name="T0" fmla="*/ 1581150 w 996"/>
              <a:gd name="T1" fmla="*/ 0 h 1718"/>
              <a:gd name="T2" fmla="*/ 1301750 w 996"/>
              <a:gd name="T3" fmla="*/ 1100138 h 1718"/>
              <a:gd name="T4" fmla="*/ 0 w 996"/>
              <a:gd name="T5" fmla="*/ 2727325 h 1718"/>
              <a:gd name="T6" fmla="*/ 0 60000 65536"/>
              <a:gd name="T7" fmla="*/ 0 60000 65536"/>
              <a:gd name="T8" fmla="*/ 0 60000 65536"/>
              <a:gd name="T9" fmla="*/ 0 w 996"/>
              <a:gd name="T10" fmla="*/ 0 h 1718"/>
              <a:gd name="T11" fmla="*/ 996 w 996"/>
              <a:gd name="T12" fmla="*/ 1718 h 17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6" h="1718">
                <a:moveTo>
                  <a:pt x="996" y="0"/>
                </a:moveTo>
                <a:cubicBezTo>
                  <a:pt x="991" y="203"/>
                  <a:pt x="986" y="407"/>
                  <a:pt x="820" y="693"/>
                </a:cubicBezTo>
                <a:cubicBezTo>
                  <a:pt x="654" y="979"/>
                  <a:pt x="137" y="1547"/>
                  <a:pt x="0" y="1718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2299" name="Freeform 10"/>
          <p:cNvSpPr>
            <a:spLocks/>
          </p:cNvSpPr>
          <p:nvPr/>
        </p:nvSpPr>
        <p:spPr bwMode="auto">
          <a:xfrm>
            <a:off x="2170113" y="481013"/>
            <a:ext cx="2463800" cy="990600"/>
          </a:xfrm>
          <a:custGeom>
            <a:avLst/>
            <a:gdLst>
              <a:gd name="T0" fmla="*/ 2463800 w 1552"/>
              <a:gd name="T1" fmla="*/ 990600 h 624"/>
              <a:gd name="T2" fmla="*/ 1998663 w 1552"/>
              <a:gd name="T3" fmla="*/ 371475 h 624"/>
              <a:gd name="T4" fmla="*/ 495300 w 1552"/>
              <a:gd name="T5" fmla="*/ 76200 h 624"/>
              <a:gd name="T6" fmla="*/ 0 w 155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52"/>
              <a:gd name="T13" fmla="*/ 0 h 624"/>
              <a:gd name="T14" fmla="*/ 1552 w 155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2" h="624">
                <a:moveTo>
                  <a:pt x="1552" y="624"/>
                </a:moveTo>
                <a:cubicBezTo>
                  <a:pt x="1509" y="477"/>
                  <a:pt x="1466" y="330"/>
                  <a:pt x="1259" y="234"/>
                </a:cubicBezTo>
                <a:cubicBezTo>
                  <a:pt x="1052" y="138"/>
                  <a:pt x="522" y="87"/>
                  <a:pt x="312" y="48"/>
                </a:cubicBezTo>
                <a:cubicBezTo>
                  <a:pt x="102" y="9"/>
                  <a:pt x="52" y="10"/>
                  <a:pt x="0" y="0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2300" name="Text Box 11"/>
          <p:cNvSpPr txBox="1">
            <a:spLocks noChangeArrowheads="1"/>
          </p:cNvSpPr>
          <p:nvPr/>
        </p:nvSpPr>
        <p:spPr bwMode="auto">
          <a:xfrm>
            <a:off x="3763963" y="992188"/>
            <a:ext cx="1112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>
                <a:solidFill>
                  <a:srgbClr val="010002"/>
                </a:solidFill>
              </a:rPr>
              <a:t>Matériel</a:t>
            </a:r>
          </a:p>
        </p:txBody>
      </p:sp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4241800" y="4937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UCT</a:t>
            </a:r>
          </a:p>
        </p:txBody>
      </p:sp>
      <p:sp>
        <p:nvSpPr>
          <p:cNvPr id="12302" name="Text Box 13"/>
          <p:cNvSpPr txBox="1">
            <a:spLocks noChangeArrowheads="1"/>
          </p:cNvSpPr>
          <p:nvPr/>
        </p:nvSpPr>
        <p:spPr bwMode="auto">
          <a:xfrm>
            <a:off x="2784475" y="663575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Bus</a:t>
            </a:r>
          </a:p>
        </p:txBody>
      </p:sp>
      <p:sp>
        <p:nvSpPr>
          <p:cNvPr id="12303" name="Text Box 14"/>
          <p:cNvSpPr txBox="1">
            <a:spLocks noChangeArrowheads="1"/>
          </p:cNvSpPr>
          <p:nvPr/>
        </p:nvSpPr>
        <p:spPr bwMode="auto">
          <a:xfrm>
            <a:off x="2535238" y="-95250"/>
            <a:ext cx="1381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Contrôleurs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d’appareil</a:t>
            </a:r>
          </a:p>
        </p:txBody>
      </p:sp>
      <p:sp>
        <p:nvSpPr>
          <p:cNvPr id="12304" name="Text Box 15"/>
          <p:cNvSpPr txBox="1">
            <a:spLocks noChangeArrowheads="1"/>
          </p:cNvSpPr>
          <p:nvPr/>
        </p:nvSpPr>
        <p:spPr bwMode="auto">
          <a:xfrm>
            <a:off x="736600" y="384175"/>
            <a:ext cx="1112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000" b="0">
                <a:solidFill>
                  <a:srgbClr val="010002"/>
                </a:solidFill>
              </a:rPr>
              <a:t>Mémoire</a:t>
            </a:r>
          </a:p>
        </p:txBody>
      </p:sp>
      <p:sp>
        <p:nvSpPr>
          <p:cNvPr id="12305" name="Freeform 16"/>
          <p:cNvSpPr>
            <a:spLocks/>
          </p:cNvSpPr>
          <p:nvPr/>
        </p:nvSpPr>
        <p:spPr bwMode="auto">
          <a:xfrm>
            <a:off x="4370388" y="836613"/>
            <a:ext cx="198437" cy="127000"/>
          </a:xfrm>
          <a:custGeom>
            <a:avLst/>
            <a:gdLst>
              <a:gd name="T0" fmla="*/ 0 w 125"/>
              <a:gd name="T1" fmla="*/ 109538 h 80"/>
              <a:gd name="T2" fmla="*/ 169862 w 125"/>
              <a:gd name="T3" fmla="*/ 109538 h 80"/>
              <a:gd name="T4" fmla="*/ 169862 w 125"/>
              <a:gd name="T5" fmla="*/ 0 h 80"/>
              <a:gd name="T6" fmla="*/ 0 60000 65536"/>
              <a:gd name="T7" fmla="*/ 0 60000 65536"/>
              <a:gd name="T8" fmla="*/ 0 60000 65536"/>
              <a:gd name="T9" fmla="*/ 0 w 125"/>
              <a:gd name="T10" fmla="*/ 0 h 80"/>
              <a:gd name="T11" fmla="*/ 125 w 125"/>
              <a:gd name="T12" fmla="*/ 80 h 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" h="80">
                <a:moveTo>
                  <a:pt x="0" y="69"/>
                </a:moveTo>
                <a:cubicBezTo>
                  <a:pt x="44" y="74"/>
                  <a:pt x="89" y="80"/>
                  <a:pt x="107" y="69"/>
                </a:cubicBezTo>
                <a:cubicBezTo>
                  <a:pt x="125" y="58"/>
                  <a:pt x="107" y="11"/>
                  <a:pt x="107" y="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2306" name="Freeform 17"/>
          <p:cNvSpPr>
            <a:spLocks/>
          </p:cNvSpPr>
          <p:nvPr/>
        </p:nvSpPr>
        <p:spPr bwMode="auto">
          <a:xfrm>
            <a:off x="3657600" y="246063"/>
            <a:ext cx="596900" cy="534987"/>
          </a:xfrm>
          <a:custGeom>
            <a:avLst/>
            <a:gdLst>
              <a:gd name="T0" fmla="*/ 201612 w 376"/>
              <a:gd name="T1" fmla="*/ 512762 h 337"/>
              <a:gd name="T2" fmla="*/ 309562 w 376"/>
              <a:gd name="T3" fmla="*/ 498475 h 337"/>
              <a:gd name="T4" fmla="*/ 511175 w 376"/>
              <a:gd name="T5" fmla="*/ 296862 h 337"/>
              <a:gd name="T6" fmla="*/ 511175 w 376"/>
              <a:gd name="T7" fmla="*/ 33337 h 337"/>
              <a:gd name="T8" fmla="*/ 0 w 376"/>
              <a:gd name="T9" fmla="*/ 95250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6"/>
              <a:gd name="T16" fmla="*/ 0 h 337"/>
              <a:gd name="T17" fmla="*/ 376 w 376"/>
              <a:gd name="T18" fmla="*/ 337 h 3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6" h="337">
                <a:moveTo>
                  <a:pt x="127" y="323"/>
                </a:moveTo>
                <a:cubicBezTo>
                  <a:pt x="145" y="330"/>
                  <a:pt x="163" y="337"/>
                  <a:pt x="195" y="314"/>
                </a:cubicBezTo>
                <a:cubicBezTo>
                  <a:pt x="227" y="291"/>
                  <a:pt x="301" y="236"/>
                  <a:pt x="322" y="187"/>
                </a:cubicBezTo>
                <a:cubicBezTo>
                  <a:pt x="343" y="138"/>
                  <a:pt x="376" y="42"/>
                  <a:pt x="322" y="21"/>
                </a:cubicBezTo>
                <a:cubicBezTo>
                  <a:pt x="268" y="0"/>
                  <a:pt x="134" y="30"/>
                  <a:pt x="0" y="60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2307" name="Freeform 18"/>
          <p:cNvSpPr>
            <a:spLocks/>
          </p:cNvSpPr>
          <p:nvPr/>
        </p:nvSpPr>
        <p:spPr bwMode="auto">
          <a:xfrm>
            <a:off x="3394075" y="758825"/>
            <a:ext cx="371475" cy="196850"/>
          </a:xfrm>
          <a:custGeom>
            <a:avLst/>
            <a:gdLst>
              <a:gd name="T0" fmla="*/ 371475 w 234"/>
              <a:gd name="T1" fmla="*/ 0 h 124"/>
              <a:gd name="T2" fmla="*/ 279400 w 234"/>
              <a:gd name="T3" fmla="*/ 171450 h 124"/>
              <a:gd name="T4" fmla="*/ 0 w 234"/>
              <a:gd name="T5" fmla="*/ 155575 h 124"/>
              <a:gd name="T6" fmla="*/ 0 60000 65536"/>
              <a:gd name="T7" fmla="*/ 0 60000 65536"/>
              <a:gd name="T8" fmla="*/ 0 60000 65536"/>
              <a:gd name="T9" fmla="*/ 0 w 234"/>
              <a:gd name="T10" fmla="*/ 0 h 124"/>
              <a:gd name="T11" fmla="*/ 234 w 234"/>
              <a:gd name="T12" fmla="*/ 124 h 1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" h="124">
                <a:moveTo>
                  <a:pt x="234" y="0"/>
                </a:moveTo>
                <a:cubicBezTo>
                  <a:pt x="224" y="46"/>
                  <a:pt x="215" y="92"/>
                  <a:pt x="176" y="108"/>
                </a:cubicBezTo>
                <a:cubicBezTo>
                  <a:pt x="137" y="124"/>
                  <a:pt x="29" y="100"/>
                  <a:pt x="0" y="9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2308" name="Freeform 19"/>
          <p:cNvSpPr>
            <a:spLocks/>
          </p:cNvSpPr>
          <p:nvPr/>
        </p:nvSpPr>
        <p:spPr bwMode="auto">
          <a:xfrm>
            <a:off x="1689100" y="527050"/>
            <a:ext cx="760413" cy="252413"/>
          </a:xfrm>
          <a:custGeom>
            <a:avLst/>
            <a:gdLst>
              <a:gd name="T0" fmla="*/ 760413 w 479"/>
              <a:gd name="T1" fmla="*/ 0 h 159"/>
              <a:gd name="T2" fmla="*/ 620713 w 479"/>
              <a:gd name="T3" fmla="*/ 231775 h 159"/>
              <a:gd name="T4" fmla="*/ 0 w 479"/>
              <a:gd name="T5" fmla="*/ 123825 h 159"/>
              <a:gd name="T6" fmla="*/ 0 60000 65536"/>
              <a:gd name="T7" fmla="*/ 0 60000 65536"/>
              <a:gd name="T8" fmla="*/ 0 60000 65536"/>
              <a:gd name="T9" fmla="*/ 0 w 479"/>
              <a:gd name="T10" fmla="*/ 0 h 159"/>
              <a:gd name="T11" fmla="*/ 479 w 479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9" h="159">
                <a:moveTo>
                  <a:pt x="479" y="0"/>
                </a:moveTo>
                <a:cubicBezTo>
                  <a:pt x="475" y="66"/>
                  <a:pt x="471" y="133"/>
                  <a:pt x="391" y="146"/>
                </a:cubicBezTo>
                <a:cubicBezTo>
                  <a:pt x="311" y="159"/>
                  <a:pt x="65" y="89"/>
                  <a:pt x="0" y="78"/>
                </a:cubicBezTo>
              </a:path>
            </a:pathLst>
          </a:custGeom>
          <a:noFill/>
          <a:ln w="12700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2309" name="Freeform 23"/>
          <p:cNvSpPr>
            <a:spLocks/>
          </p:cNvSpPr>
          <p:nvPr/>
        </p:nvSpPr>
        <p:spPr bwMode="auto">
          <a:xfrm>
            <a:off x="6002338" y="946150"/>
            <a:ext cx="3001962" cy="688975"/>
          </a:xfrm>
          <a:custGeom>
            <a:avLst/>
            <a:gdLst>
              <a:gd name="T0" fmla="*/ 258762 w 1891"/>
              <a:gd name="T1" fmla="*/ 0 h 434"/>
              <a:gd name="T2" fmla="*/ 382587 w 1891"/>
              <a:gd name="T3" fmla="*/ 541338 h 434"/>
              <a:gd name="T4" fmla="*/ 2552700 w 1891"/>
              <a:gd name="T5" fmla="*/ 650875 h 434"/>
              <a:gd name="T6" fmla="*/ 3001962 w 1891"/>
              <a:gd name="T7" fmla="*/ 309563 h 434"/>
              <a:gd name="T8" fmla="*/ 0 60000 65536"/>
              <a:gd name="T9" fmla="*/ 0 60000 65536"/>
              <a:gd name="T10" fmla="*/ 0 60000 65536"/>
              <a:gd name="T11" fmla="*/ 0 60000 65536"/>
              <a:gd name="T12" fmla="*/ 0 w 1891"/>
              <a:gd name="T13" fmla="*/ 0 h 434"/>
              <a:gd name="T14" fmla="*/ 1891 w 1891"/>
              <a:gd name="T15" fmla="*/ 434 h 4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91" h="434">
                <a:moveTo>
                  <a:pt x="163" y="0"/>
                </a:moveTo>
                <a:cubicBezTo>
                  <a:pt x="81" y="136"/>
                  <a:pt x="0" y="273"/>
                  <a:pt x="241" y="341"/>
                </a:cubicBezTo>
                <a:cubicBezTo>
                  <a:pt x="482" y="409"/>
                  <a:pt x="1333" y="434"/>
                  <a:pt x="1608" y="410"/>
                </a:cubicBezTo>
                <a:cubicBezTo>
                  <a:pt x="1883" y="386"/>
                  <a:pt x="1844" y="231"/>
                  <a:pt x="1891" y="195"/>
                </a:cubicBezTo>
              </a:path>
            </a:pathLst>
          </a:custGeom>
          <a:noFill/>
          <a:ln w="28575" cap="sq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2310" name="Text Box 24"/>
          <p:cNvSpPr txBox="1">
            <a:spLocks noChangeArrowheads="1"/>
          </p:cNvSpPr>
          <p:nvPr/>
        </p:nvSpPr>
        <p:spPr bwMode="auto">
          <a:xfrm>
            <a:off x="6734175" y="847725"/>
            <a:ext cx="760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E/S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direct</a:t>
            </a:r>
            <a:endParaRPr lang="en-US" altLang="en-US" sz="2000" b="0">
              <a:solidFill>
                <a:srgbClr val="010002"/>
              </a:solidFill>
            </a:endParaRPr>
          </a:p>
        </p:txBody>
      </p:sp>
      <p:sp>
        <p:nvSpPr>
          <p:cNvPr id="12311" name="Text Box 25"/>
          <p:cNvSpPr txBox="1">
            <a:spLocks noChangeArrowheads="1"/>
          </p:cNvSpPr>
          <p:nvPr/>
        </p:nvSpPr>
        <p:spPr bwMode="auto">
          <a:xfrm>
            <a:off x="7764463" y="630238"/>
            <a:ext cx="1379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Par</a:t>
            </a:r>
          </a:p>
          <a:p>
            <a:r>
              <a:rPr lang="fr-CA" altLang="en-US" sz="2000" b="0">
                <a:solidFill>
                  <a:srgbClr val="010002"/>
                </a:solidFill>
              </a:rPr>
              <a:t>interruption</a:t>
            </a:r>
            <a:endParaRPr lang="en-US" altLang="en-US" sz="2000" b="0">
              <a:solidFill>
                <a:srgbClr val="010002"/>
              </a:solidFill>
            </a:endParaRPr>
          </a:p>
        </p:txBody>
      </p:sp>
      <p:sp>
        <p:nvSpPr>
          <p:cNvPr id="12312" name="Text Box 26"/>
          <p:cNvSpPr txBox="1">
            <a:spLocks noChangeArrowheads="1"/>
          </p:cNvSpPr>
          <p:nvPr/>
        </p:nvSpPr>
        <p:spPr bwMode="auto">
          <a:xfrm>
            <a:off x="8343900" y="1574800"/>
            <a:ext cx="841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0">
                <a:solidFill>
                  <a:srgbClr val="010002"/>
                </a:solidFill>
              </a:rPr>
              <a:t>DMA </a:t>
            </a:r>
          </a:p>
        </p:txBody>
      </p:sp>
      <p:sp>
        <p:nvSpPr>
          <p:cNvPr id="12313" name="Line 27"/>
          <p:cNvSpPr>
            <a:spLocks noChangeShapeType="1"/>
          </p:cNvSpPr>
          <p:nvPr/>
        </p:nvSpPr>
        <p:spPr bwMode="auto">
          <a:xfrm flipH="1" flipV="1">
            <a:off x="7359650" y="1209675"/>
            <a:ext cx="234950" cy="371475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2314" name="Line 28"/>
          <p:cNvSpPr>
            <a:spLocks noChangeShapeType="1"/>
          </p:cNvSpPr>
          <p:nvPr/>
        </p:nvSpPr>
        <p:spPr bwMode="auto">
          <a:xfrm flipV="1">
            <a:off x="8167688" y="1285875"/>
            <a:ext cx="139700" cy="357188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2315" name="Line 29"/>
          <p:cNvSpPr>
            <a:spLocks noChangeShapeType="1"/>
          </p:cNvSpPr>
          <p:nvPr/>
        </p:nvSpPr>
        <p:spPr bwMode="auto">
          <a:xfrm>
            <a:off x="8786813" y="1519238"/>
            <a:ext cx="63500" cy="185737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2316" name="Text Box 30"/>
          <p:cNvSpPr txBox="1">
            <a:spLocks noChangeArrowheads="1"/>
          </p:cNvSpPr>
          <p:nvPr/>
        </p:nvSpPr>
        <p:spPr bwMode="auto">
          <a:xfrm>
            <a:off x="5364163" y="908050"/>
            <a:ext cx="1636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rgbClr val="010002"/>
                </a:solidFill>
              </a:rPr>
              <a:t>Structure</a:t>
            </a:r>
          </a:p>
          <a:p>
            <a:r>
              <a:rPr lang="fr-CA" altLang="en-US" sz="2000">
                <a:solidFill>
                  <a:srgbClr val="010002"/>
                </a:solidFill>
              </a:rPr>
              <a:t>d’E/S</a:t>
            </a:r>
            <a:endParaRPr lang="en-US" altLang="en-US" sz="2000">
              <a:solidFill>
                <a:srgbClr val="010002"/>
              </a:solidFill>
            </a:endParaRPr>
          </a:p>
        </p:txBody>
      </p:sp>
      <p:sp>
        <p:nvSpPr>
          <p:cNvPr id="12317" name="Oval 31"/>
          <p:cNvSpPr>
            <a:spLocks noChangeArrowheads="1"/>
          </p:cNvSpPr>
          <p:nvPr/>
        </p:nvSpPr>
        <p:spPr bwMode="auto">
          <a:xfrm>
            <a:off x="3238500" y="2759075"/>
            <a:ext cx="2541588" cy="944563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CA" altLang="en-US" sz="2800">
                <a:solidFill>
                  <a:srgbClr val="FF0066"/>
                </a:solidFill>
              </a:rPr>
              <a:t>Système </a:t>
            </a:r>
          </a:p>
          <a:p>
            <a:pPr algn="ctr"/>
            <a:r>
              <a:rPr lang="fr-CA" altLang="en-US" sz="2800">
                <a:solidFill>
                  <a:srgbClr val="FF0066"/>
                </a:solidFill>
              </a:rPr>
              <a:t>informatique</a:t>
            </a:r>
          </a:p>
        </p:txBody>
      </p:sp>
      <p:sp>
        <p:nvSpPr>
          <p:cNvPr id="12318" name="Text Box 32"/>
          <p:cNvSpPr txBox="1">
            <a:spLocks noChangeArrowheads="1"/>
          </p:cNvSpPr>
          <p:nvPr/>
        </p:nvSpPr>
        <p:spPr bwMode="auto">
          <a:xfrm>
            <a:off x="3332163" y="2246313"/>
            <a:ext cx="1893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rgbClr val="010002"/>
                </a:solidFill>
              </a:rPr>
              <a:t>Organisation</a:t>
            </a:r>
          </a:p>
        </p:txBody>
      </p:sp>
      <p:sp>
        <p:nvSpPr>
          <p:cNvPr id="12319" name="Text Box 33"/>
          <p:cNvSpPr txBox="1">
            <a:spLocks noChangeArrowheads="1"/>
          </p:cNvSpPr>
          <p:nvPr/>
        </p:nvSpPr>
        <p:spPr bwMode="auto">
          <a:xfrm>
            <a:off x="3333750" y="3776663"/>
            <a:ext cx="3138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>
                <a:solidFill>
                  <a:schemeClr val="hlink"/>
                </a:solidFill>
              </a:rPr>
              <a:t>Système d’exploitation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i3710">
  <a:themeElements>
    <a:clrScheme name="csi3710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csi3710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i3710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i3710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i3710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C:\MyFiles\Teaching\csi3710\LectureNotes\csi3710.pot</Template>
  <TotalTime>1472335105</TotalTime>
  <Pages>33</Pages>
  <Words>2741</Words>
  <Application>Microsoft Office PowerPoint</Application>
  <PresentationFormat>On-screen Show (4:3)</PresentationFormat>
  <Paragraphs>635</Paragraphs>
  <Slides>51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3" baseType="lpstr">
      <vt:lpstr>csi3710</vt:lpstr>
      <vt:lpstr>Artwork</vt:lpstr>
      <vt:lpstr>CSI3531 Module 1 - Introduction/survol du SE</vt:lpstr>
      <vt:lpstr>PowerPoint Presentation</vt:lpstr>
      <vt:lpstr>PowerPoint Presentation</vt:lpstr>
      <vt:lpstr>Matériel principal</vt:lpstr>
      <vt:lpstr>PowerPoint Presentation</vt:lpstr>
      <vt:lpstr>Structure de mémoire</vt:lpstr>
      <vt:lpstr>Hiérarchie des appareils de mémoire</vt:lpstr>
      <vt:lpstr>Organisation hiérarchique de la mémoire </vt:lpstr>
      <vt:lpstr>PowerPoint Presentation</vt:lpstr>
      <vt:lpstr>Structure du contrôleur E/S</vt:lpstr>
      <vt:lpstr>Techniques de communication pour E/S</vt:lpstr>
      <vt:lpstr>Interruption pour l’E/S</vt:lpstr>
      <vt:lpstr>Fonctionnement de l’ordinateur moderne</vt:lpstr>
      <vt:lpstr>PowerPoint Presentation</vt:lpstr>
      <vt:lpstr>Architecture de systèmes informatiques</vt:lpstr>
      <vt:lpstr>PowerPoint Presentation</vt:lpstr>
      <vt:lpstr>Vue abstraite des composantes d’un système informatique</vt:lpstr>
      <vt:lpstr>Perspectives de l’utilisateur d’un ordinateur</vt:lpstr>
      <vt:lpstr>Que font les systèmes d’exploitations?</vt:lpstr>
      <vt:lpstr>La définition du système d’exploitation</vt:lpstr>
      <vt:lpstr>Programmes systèmes</vt:lpstr>
      <vt:lpstr>Programme systèmes</vt:lpstr>
      <vt:lpstr>Services offerts aux programmes d’utilisateurs</vt:lpstr>
      <vt:lpstr>Services pour assurer efficacité et bon fonctionnement</vt:lpstr>
      <vt:lpstr>Interface pour utilisateurs - CLI</vt:lpstr>
      <vt:lpstr>Interface pour utilisateurs - GUI</vt:lpstr>
      <vt:lpstr>Interfaces du SE</vt:lpstr>
      <vt:lpstr>PowerPoint Presentation</vt:lpstr>
      <vt:lpstr>Opérations du système d’exploitation</vt:lpstr>
      <vt:lpstr>Le mode usager et le mode noyau</vt:lpstr>
      <vt:lpstr>Transition du mode usager au mode noyau</vt:lpstr>
      <vt:lpstr>L’appel système</vt:lpstr>
      <vt:lpstr>Appel système (suite)</vt:lpstr>
      <vt:lpstr>API de l’appel système</vt:lpstr>
      <vt:lpstr>Comment accéder aux appels systèmes</vt:lpstr>
      <vt:lpstr>Exemple de l’API standard en C</vt:lpstr>
      <vt:lpstr>Opérations principales du système d’exploitation (SE)</vt:lpstr>
      <vt:lpstr>PowerPoint Presentation</vt:lpstr>
      <vt:lpstr>Conception et réalisation des SEs</vt:lpstr>
      <vt:lpstr>Structure du système</vt:lpstr>
      <vt:lpstr>Structure UNIX: peu de couches</vt:lpstr>
      <vt:lpstr>Machines virtuelles: le problème et la solution</vt:lpstr>
      <vt:lpstr>Modèle de système  (a) Une seule mach. réelle et un seul noyau (b) plus. mach. virtuelles et plus. noyaux  </vt:lpstr>
      <vt:lpstr>Fonctionnement</vt:lpstr>
      <vt:lpstr>Avantages </vt:lpstr>
      <vt:lpstr>Implémentations</vt:lpstr>
      <vt:lpstr>VMWARE sur Linux</vt:lpstr>
      <vt:lpstr>Machine virtuelle de Java</vt:lpstr>
      <vt:lpstr>Ce dont nous n’allons pas étudier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Overview</dc:title>
  <dc:subject>Chapter 1</dc:subject>
  <dc:creator>Mario Marchand</dc:creator>
  <cp:lastModifiedBy>mcadieux</cp:lastModifiedBy>
  <cp:revision>149</cp:revision>
  <cp:lastPrinted>1601-01-01T00:00:00Z</cp:lastPrinted>
  <dcterms:created xsi:type="dcterms:W3CDTF">1996-08-27T12:35:32Z</dcterms:created>
  <dcterms:modified xsi:type="dcterms:W3CDTF">2016-04-11T17:37:03Z</dcterms:modified>
</cp:coreProperties>
</file>