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5" r:id="rId29"/>
    <p:sldId id="286" r:id="rId30"/>
    <p:sldId id="287" r:id="rId31"/>
    <p:sldId id="283" r:id="rId32"/>
    <p:sldId id="284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D3C83-F293-41F9-AFE9-3B9A394A8AD8}" type="datetimeFigureOut">
              <a:rPr lang="en-CA" smtClean="0"/>
              <a:t>22/05/2014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D2F0-FCA7-4A93-A787-69D399CDA8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969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216C-71FA-400B-A135-77CB297AB943}" type="datetime1">
              <a:rPr lang="en-CA" smtClean="0"/>
              <a:t>22/05/2014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673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4D2D-6240-4FE8-95C0-25DD896534B3}" type="datetime1">
              <a:rPr lang="en-CA" smtClean="0"/>
              <a:t>22/05/2014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9011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C2E1-48E4-4936-94D3-002F54310FD7}" type="datetime1">
              <a:rPr lang="en-CA" smtClean="0"/>
              <a:t>22/05/2014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983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572D-AA60-406A-98D0-64400B088A34}" type="datetime1">
              <a:rPr lang="en-CA" smtClean="0"/>
              <a:t>22/05/2014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027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6ED4-D578-4CAF-9741-C4614DA9896F}" type="datetime1">
              <a:rPr lang="en-CA" smtClean="0"/>
              <a:t>22/05/2014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045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DD80-E17A-4A13-BF2D-DBDCC8E804F9}" type="datetime1">
              <a:rPr lang="en-CA" smtClean="0"/>
              <a:t>22/05/2014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978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148D-AFE9-4B39-B2DA-76A3D9D10FB6}" type="datetime1">
              <a:rPr lang="en-CA" smtClean="0"/>
              <a:t>22/05/2014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766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B14E-A0D2-45AE-A5A3-0FBAB37C7B8D}" type="datetime1">
              <a:rPr lang="en-CA" smtClean="0"/>
              <a:t>22/05/2014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435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56CD6-F620-4B88-92F6-90C32E194ED9}" type="datetime1">
              <a:rPr lang="en-CA" smtClean="0"/>
              <a:t>22/05/2014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572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BE83-C29F-4211-A295-126BDB72E9B2}" type="datetime1">
              <a:rPr lang="en-CA" smtClean="0"/>
              <a:t>22/05/2014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541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3C58-21D3-40C1-80C0-40AB0CBC6FAE}" type="datetime1">
              <a:rPr lang="en-CA" smtClean="0"/>
              <a:t>22/05/2014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307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6E25D-3769-4FAE-B20E-3CFD04A77FF2}" type="datetime1">
              <a:rPr lang="en-CA" smtClean="0"/>
              <a:t>22/05/2014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D223E-33BD-4305-A110-329076E5AD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585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-project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cran.r-project.org/doc/manuals/R-intro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An Overview of R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Sources: </a:t>
            </a:r>
            <a:r>
              <a:rPr lang="en-CA" i="1" dirty="0" smtClean="0"/>
              <a:t>Using R for Introductory Statistics,</a:t>
            </a:r>
            <a:r>
              <a:rPr lang="en-CA" dirty="0" smtClean="0"/>
              <a:t> John </a:t>
            </a:r>
            <a:r>
              <a:rPr lang="en-CA" dirty="0" err="1" smtClean="0"/>
              <a:t>Verzani</a:t>
            </a:r>
            <a:r>
              <a:rPr lang="en-CA" dirty="0" smtClean="0"/>
              <a:t>, Chapman &amp; Hall/CRC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51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Data Vectors: c()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2792" cy="5069160"/>
          </a:xfrm>
        </p:spPr>
        <p:txBody>
          <a:bodyPr>
            <a:noAutofit/>
          </a:bodyPr>
          <a:lstStyle/>
          <a:p>
            <a:r>
              <a:rPr lang="en-CA" dirty="0" smtClean="0"/>
              <a:t>A data set contains many observations. E.g., the number of whale </a:t>
            </a:r>
            <a:r>
              <a:rPr lang="en-CA" dirty="0" err="1" smtClean="0"/>
              <a:t>beachings</a:t>
            </a:r>
            <a:r>
              <a:rPr lang="en-CA" dirty="0" smtClean="0"/>
              <a:t> per year in </a:t>
            </a:r>
            <a:r>
              <a:rPr lang="en-CA" dirty="0" err="1" smtClean="0"/>
              <a:t>texas</a:t>
            </a:r>
            <a:r>
              <a:rPr lang="en-CA" dirty="0" smtClean="0"/>
              <a:t> in 1990, 91, 92,…, 99.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/>
              <a:t>c</a:t>
            </a:r>
            <a:r>
              <a:rPr lang="en-CA" dirty="0" smtClean="0"/>
              <a:t>() can also combine vectors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72272" cy="49971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sz="3100" dirty="0"/>
              <a:t>&gt; whales = c(74, 122, 235, 111, 292, 111, 211</a:t>
            </a:r>
            <a:r>
              <a:rPr lang="en-CA" sz="3100" dirty="0" smtClean="0"/>
              <a:t>, </a:t>
            </a:r>
            <a:r>
              <a:rPr lang="en-CA" sz="3100" dirty="0"/>
              <a:t>133, 156, 79)</a:t>
            </a:r>
          </a:p>
          <a:p>
            <a:pPr marL="0" indent="0">
              <a:buNone/>
            </a:pPr>
            <a:r>
              <a:rPr lang="en-CA" sz="3100" dirty="0"/>
              <a:t>&gt; whales</a:t>
            </a:r>
          </a:p>
          <a:p>
            <a:pPr marL="0" indent="0">
              <a:buNone/>
            </a:pPr>
            <a:r>
              <a:rPr lang="en-CA" sz="3100" dirty="0"/>
              <a:t> [1]  74 122 235 111 292 111 </a:t>
            </a:r>
            <a:r>
              <a:rPr lang="en-CA" sz="3100" dirty="0" smtClean="0"/>
              <a:t>211 </a:t>
            </a:r>
            <a:r>
              <a:rPr lang="en-CA" sz="3100" dirty="0"/>
              <a:t>133 156  79</a:t>
            </a:r>
          </a:p>
          <a:p>
            <a:pPr marL="0" indent="0">
              <a:buNone/>
            </a:pPr>
            <a:r>
              <a:rPr lang="en-CA" sz="3100" dirty="0" smtClean="0"/>
              <a:t> </a:t>
            </a:r>
          </a:p>
          <a:p>
            <a:pPr marL="0" indent="0">
              <a:buNone/>
            </a:pPr>
            <a:endParaRPr lang="en-CA" sz="3100" dirty="0" smtClean="0"/>
          </a:p>
          <a:p>
            <a:pPr marL="0" indent="0">
              <a:buNone/>
            </a:pPr>
            <a:r>
              <a:rPr lang="es-ES" sz="3100" dirty="0"/>
              <a:t>&gt; x = c(1, 2)</a:t>
            </a:r>
          </a:p>
          <a:p>
            <a:pPr marL="0" indent="0">
              <a:buNone/>
            </a:pPr>
            <a:r>
              <a:rPr lang="es-ES" sz="3100" dirty="0"/>
              <a:t>&gt; y = c(3, 4)</a:t>
            </a:r>
          </a:p>
          <a:p>
            <a:pPr marL="0" indent="0">
              <a:buNone/>
            </a:pPr>
            <a:r>
              <a:rPr lang="es-ES" sz="3100" dirty="0"/>
              <a:t>&gt; c(</a:t>
            </a:r>
            <a:r>
              <a:rPr lang="es-ES" sz="3100" dirty="0" err="1"/>
              <a:t>x,y</a:t>
            </a:r>
            <a:r>
              <a:rPr lang="es-ES" sz="3100" dirty="0"/>
              <a:t>)</a:t>
            </a:r>
          </a:p>
          <a:p>
            <a:pPr marL="0" indent="0">
              <a:buNone/>
            </a:pPr>
            <a:r>
              <a:rPr lang="es-ES" sz="3100" dirty="0"/>
              <a:t>[1] 1 2 3 4</a:t>
            </a:r>
          </a:p>
          <a:p>
            <a:pPr marL="0" indent="0">
              <a:buNone/>
            </a:pPr>
            <a:r>
              <a:rPr lang="es-ES" sz="3100" dirty="0"/>
              <a:t>&gt;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10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>
            <a:off x="4427984" y="1556792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9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Data Vectors: type, named entries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sz="3100" dirty="0" smtClean="0"/>
              <a:t>All entries of a vector must have the same </a:t>
            </a:r>
            <a:r>
              <a:rPr lang="en-CA" sz="3100" b="1" dirty="0" smtClean="0"/>
              <a:t>type</a:t>
            </a:r>
            <a:r>
              <a:rPr lang="en-CA" sz="3100" dirty="0" smtClean="0"/>
              <a:t> </a:t>
            </a:r>
            <a:r>
              <a:rPr lang="en-CA" sz="3100" dirty="0" smtClean="0">
                <a:sym typeface="Wingdings" panose="05000000000000000000" pitchFamily="2" charset="2"/>
              </a:rPr>
              <a:t> automatic conversion to character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sz="3100" dirty="0" smtClean="0"/>
              <a:t>&gt; </a:t>
            </a:r>
            <a:r>
              <a:rPr lang="en-CA" sz="3100" dirty="0" err="1"/>
              <a:t>simpsons</a:t>
            </a:r>
            <a:r>
              <a:rPr lang="en-CA" sz="3100" dirty="0"/>
              <a:t> = c("</a:t>
            </a:r>
            <a:r>
              <a:rPr lang="en-CA" sz="3100" dirty="0" smtClean="0"/>
              <a:t>Homer", ‘Marge</a:t>
            </a:r>
            <a:r>
              <a:rPr lang="en-CA" sz="3100" dirty="0"/>
              <a:t>', "Bart", "Lisa", "Maggie")</a:t>
            </a:r>
          </a:p>
          <a:p>
            <a:pPr marL="0" indent="0">
              <a:buNone/>
            </a:pPr>
            <a:r>
              <a:rPr lang="en-CA" sz="3100" dirty="0"/>
              <a:t>&gt; </a:t>
            </a:r>
            <a:r>
              <a:rPr lang="en-CA" sz="3100" dirty="0" err="1"/>
              <a:t>simpsons</a:t>
            </a:r>
            <a:endParaRPr lang="en-CA" sz="3100" dirty="0"/>
          </a:p>
          <a:p>
            <a:pPr marL="0" indent="0">
              <a:buNone/>
            </a:pPr>
            <a:r>
              <a:rPr lang="en-CA" sz="3100" dirty="0"/>
              <a:t>[1] "</a:t>
            </a:r>
            <a:r>
              <a:rPr lang="en-CA" sz="3100" dirty="0" smtClean="0"/>
              <a:t>Homer"   “Marge</a:t>
            </a:r>
            <a:r>
              <a:rPr lang="en-CA" sz="3100" dirty="0"/>
              <a:t>"  "Bart"   "Lisa"   "</a:t>
            </a:r>
            <a:r>
              <a:rPr lang="en-CA" sz="3100" dirty="0" smtClean="0"/>
              <a:t>Maggie“</a:t>
            </a:r>
          </a:p>
          <a:p>
            <a:pPr marL="0" indent="0">
              <a:buNone/>
            </a:pPr>
            <a:r>
              <a:rPr lang="en-CA" sz="3100" dirty="0"/>
              <a:t>&gt; mixed = c(-1.5, "a", 9, 3e-2, 'hi')</a:t>
            </a:r>
          </a:p>
          <a:p>
            <a:pPr marL="0" indent="0">
              <a:buNone/>
            </a:pPr>
            <a:r>
              <a:rPr lang="en-CA" sz="3100" dirty="0"/>
              <a:t>&gt; mixed</a:t>
            </a:r>
          </a:p>
          <a:p>
            <a:pPr marL="0" indent="0">
              <a:buNone/>
            </a:pPr>
            <a:r>
              <a:rPr lang="en-CA" sz="3100" dirty="0"/>
              <a:t>[1] "-1.5" "a"    "9"    "0.03" "hi" 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288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sz="3100" dirty="0" smtClean="0"/>
              <a:t>Entries can be </a:t>
            </a:r>
            <a:r>
              <a:rPr lang="en-CA" sz="3100" b="1" dirty="0" smtClean="0"/>
              <a:t>named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sz="3100" dirty="0"/>
              <a:t>&gt; names(</a:t>
            </a:r>
            <a:r>
              <a:rPr lang="en-CA" sz="3100" dirty="0" err="1"/>
              <a:t>simpsons</a:t>
            </a:r>
            <a:r>
              <a:rPr lang="en-CA" sz="3100" dirty="0"/>
              <a:t>) = c("dad", "mom", "son", "daughter 1", "daughter 2")</a:t>
            </a:r>
          </a:p>
          <a:p>
            <a:pPr marL="0" indent="0">
              <a:buNone/>
            </a:pPr>
            <a:r>
              <a:rPr lang="en-CA" sz="3100" dirty="0"/>
              <a:t>&gt; names(</a:t>
            </a:r>
            <a:r>
              <a:rPr lang="en-CA" sz="3100" dirty="0" err="1"/>
              <a:t>simpsons</a:t>
            </a:r>
            <a:r>
              <a:rPr lang="en-CA" sz="3100" dirty="0"/>
              <a:t>)</a:t>
            </a:r>
          </a:p>
          <a:p>
            <a:pPr marL="0" indent="0">
              <a:buNone/>
            </a:pPr>
            <a:r>
              <a:rPr lang="en-CA" sz="3100" dirty="0"/>
              <a:t>[1] "dad"        "mom"        "son"        "daughter 1" "daughter 2"</a:t>
            </a:r>
          </a:p>
          <a:p>
            <a:pPr marL="0" indent="0">
              <a:buNone/>
            </a:pPr>
            <a:r>
              <a:rPr lang="en-CA" sz="3100" dirty="0"/>
              <a:t>&gt; </a:t>
            </a:r>
            <a:r>
              <a:rPr lang="en-CA" sz="3100" dirty="0" err="1"/>
              <a:t>simpsons</a:t>
            </a:r>
            <a:endParaRPr lang="en-CA" sz="3100" dirty="0"/>
          </a:p>
          <a:p>
            <a:pPr marL="0" indent="0">
              <a:buNone/>
            </a:pPr>
            <a:r>
              <a:rPr lang="en-CA" sz="3100" dirty="0"/>
              <a:t>       dad        mom        son daughter 1 daughter 2 </a:t>
            </a:r>
          </a:p>
          <a:p>
            <a:pPr marL="0" indent="0">
              <a:buNone/>
            </a:pPr>
            <a:r>
              <a:rPr lang="en-CA" sz="3100" dirty="0"/>
              <a:t>    "</a:t>
            </a:r>
            <a:r>
              <a:rPr lang="en-CA" sz="3100" dirty="0" smtClean="0"/>
              <a:t>Homer"    “Marge</a:t>
            </a:r>
            <a:r>
              <a:rPr lang="en-CA" sz="3100" dirty="0"/>
              <a:t>"     "Bart"     "Lisa"   "Maggie" </a:t>
            </a:r>
          </a:p>
          <a:p>
            <a:pPr marL="0" indent="0">
              <a:buNone/>
            </a:pPr>
            <a:r>
              <a:rPr lang="en-CA" sz="3100" dirty="0"/>
              <a:t>&gt;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11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>
            <a:off x="4644008" y="1556792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65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229600" cy="1143000"/>
          </a:xfrm>
        </p:spPr>
        <p:txBody>
          <a:bodyPr/>
          <a:lstStyle/>
          <a:p>
            <a:r>
              <a:rPr lang="en-CA" dirty="0" smtClean="0"/>
              <a:t>Using functions on Data Vectors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256" y="836712"/>
            <a:ext cx="4330824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400" dirty="0"/>
              <a:t>&gt; whales</a:t>
            </a:r>
          </a:p>
          <a:p>
            <a:pPr marL="0" indent="0">
              <a:buNone/>
            </a:pPr>
            <a:r>
              <a:rPr lang="en-CA" sz="2400" dirty="0"/>
              <a:t> [1]  74 122 235 111 292 111 211 133 156  </a:t>
            </a:r>
            <a:r>
              <a:rPr lang="en-CA" sz="2400" dirty="0" smtClean="0"/>
              <a:t>79</a:t>
            </a:r>
          </a:p>
          <a:p>
            <a:pPr marL="0" indent="0">
              <a:buNone/>
            </a:pPr>
            <a:r>
              <a:rPr lang="en-CA" sz="2400" dirty="0" smtClean="0"/>
              <a:t>&gt; sum(whales</a:t>
            </a:r>
            <a:r>
              <a:rPr lang="en-CA" sz="2400" dirty="0"/>
              <a:t>)</a:t>
            </a:r>
          </a:p>
          <a:p>
            <a:pPr marL="0" indent="0">
              <a:buNone/>
            </a:pPr>
            <a:r>
              <a:rPr lang="en-CA" sz="2400" dirty="0"/>
              <a:t>[1] 1524</a:t>
            </a:r>
          </a:p>
          <a:p>
            <a:pPr marL="0" indent="0">
              <a:buNone/>
            </a:pPr>
            <a:r>
              <a:rPr lang="en-CA" sz="2400" dirty="0"/>
              <a:t>&gt; length(whales)</a:t>
            </a:r>
          </a:p>
          <a:p>
            <a:pPr marL="0" indent="0">
              <a:buNone/>
            </a:pPr>
            <a:r>
              <a:rPr lang="en-CA" sz="2400" dirty="0"/>
              <a:t>[1] 10</a:t>
            </a:r>
          </a:p>
          <a:p>
            <a:pPr marL="0" indent="0">
              <a:buNone/>
            </a:pPr>
            <a:r>
              <a:rPr lang="en-CA" sz="2400" dirty="0"/>
              <a:t>&gt; sum(whales)/length(whales)</a:t>
            </a:r>
          </a:p>
          <a:p>
            <a:pPr marL="0" indent="0">
              <a:buNone/>
            </a:pPr>
            <a:r>
              <a:rPr lang="en-CA" sz="2400" dirty="0"/>
              <a:t>[1] 152.4</a:t>
            </a:r>
          </a:p>
          <a:p>
            <a:pPr marL="0" indent="0">
              <a:buNone/>
            </a:pPr>
            <a:r>
              <a:rPr lang="en-CA" sz="2400" dirty="0"/>
              <a:t>&gt; mean(whales)</a:t>
            </a:r>
          </a:p>
          <a:p>
            <a:pPr marL="0" indent="0">
              <a:buNone/>
            </a:pPr>
            <a:r>
              <a:rPr lang="en-CA" sz="2400" dirty="0"/>
              <a:t>[1] 152.4</a:t>
            </a:r>
          </a:p>
          <a:p>
            <a:pPr marL="0" indent="0">
              <a:buNone/>
            </a:pPr>
            <a:r>
              <a:rPr lang="en-CA" sz="2400" dirty="0"/>
              <a:t>&gt; sort(whales)</a:t>
            </a:r>
          </a:p>
          <a:p>
            <a:pPr marL="0" indent="0">
              <a:buNone/>
            </a:pPr>
            <a:r>
              <a:rPr lang="en-CA" sz="2400" dirty="0"/>
              <a:t> [1]  74  79 111 111 122 133 156 </a:t>
            </a:r>
            <a:r>
              <a:rPr lang="en-CA" sz="2400" dirty="0" smtClean="0"/>
              <a:t>  </a:t>
            </a:r>
          </a:p>
          <a:p>
            <a:pPr marL="0" indent="0">
              <a:buNone/>
            </a:pPr>
            <a:r>
              <a:rPr lang="en-CA" sz="2400" dirty="0" smtClean="0"/>
              <a:t>211 </a:t>
            </a:r>
            <a:r>
              <a:rPr lang="en-CA" sz="2400" dirty="0"/>
              <a:t>235 292</a:t>
            </a:r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628" y="980728"/>
            <a:ext cx="4038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sz="3100" dirty="0"/>
              <a:t>&gt; min(whales)</a:t>
            </a:r>
          </a:p>
          <a:p>
            <a:pPr marL="0" indent="0">
              <a:buNone/>
            </a:pPr>
            <a:r>
              <a:rPr lang="en-CA" sz="3100" dirty="0"/>
              <a:t>[1] 74</a:t>
            </a:r>
          </a:p>
          <a:p>
            <a:pPr marL="0" indent="0">
              <a:buNone/>
            </a:pPr>
            <a:r>
              <a:rPr lang="en-CA" sz="3100" dirty="0"/>
              <a:t>&gt; max(whales)</a:t>
            </a:r>
          </a:p>
          <a:p>
            <a:pPr marL="0" indent="0">
              <a:buNone/>
            </a:pPr>
            <a:r>
              <a:rPr lang="en-CA" sz="3100" dirty="0"/>
              <a:t>[1] 292</a:t>
            </a:r>
          </a:p>
          <a:p>
            <a:pPr marL="0" indent="0">
              <a:buNone/>
            </a:pPr>
            <a:r>
              <a:rPr lang="en-CA" sz="3100" dirty="0"/>
              <a:t>&gt; range(whales)</a:t>
            </a:r>
          </a:p>
          <a:p>
            <a:pPr marL="0" indent="0">
              <a:buNone/>
            </a:pPr>
            <a:r>
              <a:rPr lang="en-CA" sz="3100" dirty="0"/>
              <a:t>[1]  74 292</a:t>
            </a:r>
          </a:p>
          <a:p>
            <a:pPr marL="0" indent="0">
              <a:buNone/>
            </a:pPr>
            <a:r>
              <a:rPr lang="en-CA" sz="3100" dirty="0" smtClean="0"/>
              <a:t>&gt; </a:t>
            </a:r>
            <a:r>
              <a:rPr lang="en-CA" sz="3100" dirty="0"/>
              <a:t>diff(whales)</a:t>
            </a:r>
          </a:p>
          <a:p>
            <a:pPr marL="0" indent="0">
              <a:buNone/>
            </a:pPr>
            <a:r>
              <a:rPr lang="en-CA" sz="3100" dirty="0"/>
              <a:t>[1]   48  113 -124  181 -181  100  -78   23  -77</a:t>
            </a:r>
          </a:p>
          <a:p>
            <a:pPr marL="0" indent="0">
              <a:buNone/>
            </a:pPr>
            <a:r>
              <a:rPr lang="en-CA" sz="3100" dirty="0"/>
              <a:t>&gt; </a:t>
            </a:r>
            <a:r>
              <a:rPr lang="en-CA" sz="3100" dirty="0" err="1"/>
              <a:t>cumsum</a:t>
            </a:r>
            <a:r>
              <a:rPr lang="en-CA" sz="3100" dirty="0"/>
              <a:t>(whales)</a:t>
            </a:r>
          </a:p>
          <a:p>
            <a:pPr marL="0" indent="0">
              <a:buNone/>
            </a:pPr>
            <a:r>
              <a:rPr lang="en-CA" sz="3100" dirty="0"/>
              <a:t> [1]   74  196  431  542  834  945 1156 1289 1445 1524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12</a:t>
            </a:fld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4608628" y="5877272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Note: diff computes the successive </a:t>
            </a:r>
          </a:p>
          <a:p>
            <a:r>
              <a:rPr lang="en-CA" sz="2400" dirty="0" smtClean="0"/>
              <a:t>Differences in the data vector </a:t>
            </a:r>
            <a:endParaRPr lang="en-CA" sz="2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608628" y="980728"/>
            <a:ext cx="0" cy="5727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99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Vectorization</a:t>
            </a:r>
            <a:r>
              <a:rPr lang="en-CA" dirty="0" smtClean="0"/>
              <a:t> of Functions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whales.tex</a:t>
            </a:r>
            <a:r>
              <a:rPr lang="en-CA" dirty="0"/>
              <a:t> = whales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whales.fla</a:t>
            </a:r>
            <a:r>
              <a:rPr lang="en-CA" dirty="0"/>
              <a:t> = c(89, 254, 306, 292, 274, 233, 294, 204, 204, 90)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whales.tex</a:t>
            </a:r>
            <a:r>
              <a:rPr lang="en-CA" dirty="0"/>
              <a:t> + </a:t>
            </a:r>
            <a:r>
              <a:rPr lang="en-CA" dirty="0" err="1"/>
              <a:t>whales.fla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 [1] 163 376 541 403 566 344 505 337 360 169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whales.tex</a:t>
            </a:r>
            <a:r>
              <a:rPr lang="en-CA" dirty="0"/>
              <a:t> - </a:t>
            </a:r>
            <a:r>
              <a:rPr lang="en-CA" dirty="0" err="1"/>
              <a:t>whales.fla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 [1]  -15 -132  -71 -181   18 -122  -83  -71  -48  -11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whales.tex</a:t>
            </a:r>
            <a:r>
              <a:rPr lang="en-CA" dirty="0"/>
              <a:t> - mean(</a:t>
            </a:r>
            <a:r>
              <a:rPr lang="en-CA" dirty="0" err="1"/>
              <a:t>whales.tex</a:t>
            </a:r>
            <a:r>
              <a:rPr lang="en-CA" dirty="0"/>
              <a:t>)</a:t>
            </a:r>
          </a:p>
          <a:p>
            <a:pPr marL="0" indent="0">
              <a:buNone/>
            </a:pPr>
            <a:r>
              <a:rPr lang="en-CA" dirty="0"/>
              <a:t> [1] -78.4 -30.4  82.6 -41.4 139.6 -41.4  58.6 -19.4   3.6 -73.4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In the last example, a single number gets subtracted from each entry of the vector.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777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Creating Structured Data: simple and arithmetic sequences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/>
              <a:t>&gt; 1:10</a:t>
            </a:r>
          </a:p>
          <a:p>
            <a:pPr marL="0" indent="0">
              <a:buNone/>
            </a:pPr>
            <a:r>
              <a:rPr lang="pt-BR" dirty="0"/>
              <a:t> [1]  1  2  3  4  5  6  7  8  9 10</a:t>
            </a:r>
          </a:p>
          <a:p>
            <a:pPr marL="0" indent="0">
              <a:buNone/>
            </a:pPr>
            <a:r>
              <a:rPr lang="pt-BR" dirty="0"/>
              <a:t>&gt; rev(1:10</a:t>
            </a:r>
            <a:r>
              <a:rPr lang="pt-BR" dirty="0" smtClean="0"/>
              <a:t>)                             # countdown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[1] 10  9  8  7  6  5  4  3  2  1</a:t>
            </a:r>
          </a:p>
          <a:p>
            <a:pPr marL="0" indent="0">
              <a:buNone/>
            </a:pPr>
            <a:r>
              <a:rPr lang="pt-BR" dirty="0"/>
              <a:t>&gt; </a:t>
            </a:r>
            <a:r>
              <a:rPr lang="pt-BR" dirty="0" smtClean="0"/>
              <a:t>10:1                                     # 10 &gt; 1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[1] 10  9  8  7  6  5  4  3  2  1</a:t>
            </a:r>
          </a:p>
          <a:p>
            <a:pPr marL="0" indent="0">
              <a:buNone/>
            </a:pPr>
            <a:r>
              <a:rPr lang="pt-BR" dirty="0"/>
              <a:t>&gt; a = 1 ; h = 4 ; n = 5 </a:t>
            </a:r>
            <a:r>
              <a:rPr lang="pt-BR" dirty="0" smtClean="0"/>
              <a:t>;          # use  ;  to separate commands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&gt; a + h * ( 0: (n - 1))</a:t>
            </a:r>
          </a:p>
          <a:p>
            <a:pPr marL="0" indent="0">
              <a:buNone/>
            </a:pPr>
            <a:r>
              <a:rPr lang="pt-BR" dirty="0"/>
              <a:t>[1]  1  5  9 13 17</a:t>
            </a:r>
          </a:p>
          <a:p>
            <a:pPr marL="0" indent="0">
              <a:buNone/>
            </a:pPr>
            <a:r>
              <a:rPr lang="pt-BR" dirty="0" smtClean="0"/>
              <a:t>&gt; </a:t>
            </a:r>
            <a:r>
              <a:rPr lang="pt-BR" dirty="0"/>
              <a:t>a + h * ( 0: n - 1</a:t>
            </a:r>
            <a:r>
              <a:rPr lang="pt-BR" dirty="0" smtClean="0"/>
              <a:t>)                # note: 0:(n-1) is not 0:n-1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[1] -3  1  5  9 13 17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067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Creating Structured </a:t>
            </a:r>
            <a:r>
              <a:rPr lang="en-CA" dirty="0" smtClean="0"/>
              <a:t>Data: more arithmetic sequences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seq</a:t>
            </a:r>
            <a:r>
              <a:rPr lang="en-CA" dirty="0"/>
              <a:t>(1,9,by=2)</a:t>
            </a:r>
          </a:p>
          <a:p>
            <a:pPr marL="0" indent="0">
              <a:buNone/>
            </a:pPr>
            <a:r>
              <a:rPr lang="en-CA" dirty="0"/>
              <a:t>[1] 1 3 5 7 9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seq</a:t>
            </a:r>
            <a:r>
              <a:rPr lang="en-CA" dirty="0"/>
              <a:t>(1,10,by=2)</a:t>
            </a:r>
          </a:p>
          <a:p>
            <a:pPr marL="0" indent="0">
              <a:buNone/>
            </a:pPr>
            <a:r>
              <a:rPr lang="en-CA" dirty="0"/>
              <a:t>[1] 1 3 5 7 9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seq</a:t>
            </a:r>
            <a:r>
              <a:rPr lang="en-CA" dirty="0"/>
              <a:t>(1,9,length=5)</a:t>
            </a:r>
          </a:p>
          <a:p>
            <a:pPr marL="0" indent="0">
              <a:buNone/>
            </a:pPr>
            <a:r>
              <a:rPr lang="en-CA" dirty="0"/>
              <a:t>[1] 1 3 5 7 9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seq</a:t>
            </a:r>
            <a:r>
              <a:rPr lang="en-CA" dirty="0"/>
              <a:t>(1,9,length=9)</a:t>
            </a:r>
          </a:p>
          <a:p>
            <a:pPr marL="0" indent="0">
              <a:buNone/>
            </a:pPr>
            <a:r>
              <a:rPr lang="en-CA" dirty="0"/>
              <a:t>[1] 1 2 3 4 5 6 7 8 9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seq</a:t>
            </a:r>
            <a:r>
              <a:rPr lang="en-CA" dirty="0"/>
              <a:t>(1,9,length=17)</a:t>
            </a:r>
          </a:p>
          <a:p>
            <a:pPr marL="0" indent="0">
              <a:buNone/>
            </a:pPr>
            <a:r>
              <a:rPr lang="en-CA" dirty="0"/>
              <a:t> [1] 1.0 1.5 2.0 2.5 3.0 3.5 4.0 4.5 5.0 5.5 6.0 6.5 7.0 7.5 8.0 8.5 9.0</a:t>
            </a:r>
          </a:p>
          <a:p>
            <a:pPr marL="0" indent="0">
              <a:buNone/>
            </a:pPr>
            <a:r>
              <a:rPr lang="en-CA" dirty="0"/>
              <a:t>&gt;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239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Creating Structured Data: </a:t>
            </a:r>
            <a:r>
              <a:rPr lang="en-CA" dirty="0" smtClean="0"/>
              <a:t>Repeated numbers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&gt; rep(1,10)</a:t>
            </a:r>
          </a:p>
          <a:p>
            <a:pPr marL="0" indent="0">
              <a:buNone/>
            </a:pPr>
            <a:r>
              <a:rPr lang="en-CA" dirty="0"/>
              <a:t> [1] 1 1 1 1 1 1 1 1 1 1</a:t>
            </a:r>
          </a:p>
          <a:p>
            <a:pPr marL="0" indent="0">
              <a:buNone/>
            </a:pPr>
            <a:r>
              <a:rPr lang="en-CA" dirty="0"/>
              <a:t>&gt; rep(1:3,3)</a:t>
            </a:r>
          </a:p>
          <a:p>
            <a:pPr marL="0" indent="0">
              <a:buNone/>
            </a:pPr>
            <a:r>
              <a:rPr lang="en-CA" dirty="0"/>
              <a:t>[1] 1 2 3 1 2 3 1 2 3</a:t>
            </a:r>
          </a:p>
          <a:p>
            <a:pPr marL="0" indent="0">
              <a:buNone/>
            </a:pPr>
            <a:r>
              <a:rPr lang="en-CA" dirty="0"/>
              <a:t>&gt; rep(c("</a:t>
            </a:r>
            <a:r>
              <a:rPr lang="en-CA" dirty="0" err="1"/>
              <a:t>long","short</a:t>
            </a:r>
            <a:r>
              <a:rPr lang="en-CA" dirty="0"/>
              <a:t>"), c(1,2))</a:t>
            </a:r>
          </a:p>
          <a:p>
            <a:pPr marL="0" indent="0">
              <a:buNone/>
            </a:pPr>
            <a:r>
              <a:rPr lang="en-CA" dirty="0"/>
              <a:t>[1] "long"  "short" "short"</a:t>
            </a:r>
          </a:p>
          <a:p>
            <a:pPr marL="0" indent="0">
              <a:buNone/>
            </a:pPr>
            <a:r>
              <a:rPr lang="en-CA" dirty="0"/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705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Accessing Data by using Indices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411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ebay</a:t>
            </a:r>
            <a:r>
              <a:rPr lang="en-CA" dirty="0"/>
              <a:t> = c(88.8, 88.3, 90.2, 93.5, 95.2, 94.7, 99.2, 99.4, 101.6)</a:t>
            </a:r>
          </a:p>
          <a:p>
            <a:pPr marL="0" indent="0">
              <a:buNone/>
            </a:pPr>
            <a:r>
              <a:rPr lang="en-CA" dirty="0"/>
              <a:t>&gt; length(</a:t>
            </a:r>
            <a:r>
              <a:rPr lang="en-CA" dirty="0" err="1"/>
              <a:t>ebay</a:t>
            </a:r>
            <a:r>
              <a:rPr lang="en-CA" dirty="0"/>
              <a:t>)</a:t>
            </a:r>
          </a:p>
          <a:p>
            <a:pPr marL="0" indent="0">
              <a:buNone/>
            </a:pPr>
            <a:r>
              <a:rPr lang="en-CA" dirty="0"/>
              <a:t>[1] 9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ebay</a:t>
            </a:r>
            <a:r>
              <a:rPr lang="en-CA" dirty="0"/>
              <a:t>[1]</a:t>
            </a:r>
          </a:p>
          <a:p>
            <a:pPr marL="0" indent="0">
              <a:buNone/>
            </a:pPr>
            <a:r>
              <a:rPr lang="en-CA" dirty="0"/>
              <a:t>[1] 88.8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ebay</a:t>
            </a:r>
            <a:r>
              <a:rPr lang="en-CA" dirty="0"/>
              <a:t>[9]</a:t>
            </a:r>
          </a:p>
          <a:p>
            <a:pPr marL="0" indent="0">
              <a:buNone/>
            </a:pPr>
            <a:r>
              <a:rPr lang="en-CA" dirty="0"/>
              <a:t>[1] 101.6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ebay</a:t>
            </a:r>
            <a:r>
              <a:rPr lang="en-CA" dirty="0"/>
              <a:t>[length(</a:t>
            </a:r>
            <a:r>
              <a:rPr lang="en-CA" dirty="0" err="1"/>
              <a:t>ebay</a:t>
            </a:r>
            <a:r>
              <a:rPr lang="en-CA" dirty="0"/>
              <a:t>)]</a:t>
            </a:r>
          </a:p>
          <a:p>
            <a:pPr marL="0" indent="0">
              <a:buNone/>
            </a:pPr>
            <a:r>
              <a:rPr lang="en-CA" dirty="0"/>
              <a:t>[1] 101.6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ebay</a:t>
            </a:r>
            <a:r>
              <a:rPr lang="en-CA" dirty="0"/>
              <a:t>[1:4]</a:t>
            </a:r>
          </a:p>
          <a:p>
            <a:pPr marL="0" indent="0">
              <a:buNone/>
            </a:pPr>
            <a:r>
              <a:rPr lang="en-CA" dirty="0"/>
              <a:t>[1] 88.8 88.3 90.2 93.5</a:t>
            </a:r>
          </a:p>
          <a:p>
            <a:pPr marL="0" indent="0">
              <a:buNone/>
            </a:pPr>
            <a:r>
              <a:rPr lang="en-CA" dirty="0" smtClean="0"/>
              <a:t>&gt; </a:t>
            </a:r>
            <a:r>
              <a:rPr lang="en-CA" dirty="0" err="1" smtClean="0"/>
              <a:t>ebay</a:t>
            </a:r>
            <a:r>
              <a:rPr lang="en-CA" dirty="0" smtClean="0"/>
              <a:t>[c(1,5,9)]</a:t>
            </a:r>
          </a:p>
          <a:p>
            <a:pPr marL="0" indent="0">
              <a:buNone/>
            </a:pPr>
            <a:r>
              <a:rPr lang="en-CA" dirty="0" smtClean="0"/>
              <a:t>&gt;[</a:t>
            </a:r>
            <a:r>
              <a:rPr lang="en-CA" dirty="0"/>
              <a:t>1]  88.8  95.2 101.6</a:t>
            </a:r>
          </a:p>
          <a:p>
            <a:pPr>
              <a:buFont typeface="Wingdings"/>
              <a:buChar char="Ø"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0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Negative indices and names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ebay</a:t>
            </a:r>
            <a:r>
              <a:rPr lang="en-CA" dirty="0"/>
              <a:t>[-1]      # all but the first</a:t>
            </a:r>
          </a:p>
          <a:p>
            <a:pPr marL="0" indent="0">
              <a:buNone/>
            </a:pPr>
            <a:r>
              <a:rPr lang="en-CA" dirty="0"/>
              <a:t>[1]  88.3  90.2  93.5  95.2  94.7  99.2  99.4 101.6</a:t>
            </a:r>
          </a:p>
          <a:p>
            <a:pPr marL="0" indent="0">
              <a:buNone/>
            </a:pPr>
            <a:r>
              <a:rPr lang="en-CA" dirty="0" smtClean="0"/>
              <a:t>&gt; </a:t>
            </a:r>
            <a:r>
              <a:rPr lang="en-CA" dirty="0" err="1"/>
              <a:t>ebay</a:t>
            </a:r>
            <a:r>
              <a:rPr lang="en-CA" dirty="0"/>
              <a:t>[-(1:4)]  # all but the 1st - 4th</a:t>
            </a:r>
          </a:p>
          <a:p>
            <a:pPr marL="0" indent="0">
              <a:buNone/>
            </a:pPr>
            <a:r>
              <a:rPr lang="en-CA" dirty="0"/>
              <a:t>[1]  95.2  94.7  99.2  99.4 101.6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/>
              <a:t>&gt; x = 1:3</a:t>
            </a:r>
          </a:p>
          <a:p>
            <a:pPr marL="0" indent="0">
              <a:buNone/>
            </a:pPr>
            <a:r>
              <a:rPr lang="en-CA" dirty="0"/>
              <a:t>&gt; names(x) = c("one", "two", "three") # set the names</a:t>
            </a:r>
          </a:p>
          <a:p>
            <a:pPr marL="0" indent="0">
              <a:buNone/>
            </a:pPr>
            <a:r>
              <a:rPr lang="en-CA" dirty="0"/>
              <a:t>&gt; x["one"]</a:t>
            </a:r>
          </a:p>
          <a:p>
            <a:pPr marL="0" indent="0">
              <a:buNone/>
            </a:pPr>
            <a:r>
              <a:rPr lang="en-CA" dirty="0"/>
              <a:t>one </a:t>
            </a:r>
          </a:p>
          <a:p>
            <a:pPr marL="0" indent="0">
              <a:buNone/>
            </a:pPr>
            <a:r>
              <a:rPr lang="en-CA" dirty="0"/>
              <a:t>  1 </a:t>
            </a:r>
          </a:p>
          <a:p>
            <a:pPr marL="0" indent="0">
              <a:buNone/>
            </a:pPr>
            <a:r>
              <a:rPr lang="en-CA" dirty="0"/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790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Assigning Values to Data Vectors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ebay</a:t>
            </a:r>
            <a:r>
              <a:rPr lang="en-CA" dirty="0"/>
              <a:t>[1] = 88.0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ebay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[1]  88.0  88.3  90.2  93.5  95.2  94.7  99.2  99.4 101.6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ebay</a:t>
            </a:r>
            <a:r>
              <a:rPr lang="en-CA" dirty="0"/>
              <a:t>[10:13] = c(97.0, 99.3, 102.0, 101.8)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ebay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 [1]  88.0  88.3  90.2  93.5  95.2  94.7  99.2  99.4 101.6  97.0  99.3 102.0</a:t>
            </a:r>
          </a:p>
          <a:p>
            <a:pPr marL="0" indent="0">
              <a:buNone/>
            </a:pPr>
            <a:r>
              <a:rPr lang="en-CA" dirty="0"/>
              <a:t>[13] 101.8</a:t>
            </a:r>
          </a:p>
          <a:p>
            <a:pPr marL="0" indent="0">
              <a:buNone/>
            </a:pPr>
            <a:r>
              <a:rPr lang="en-CA" dirty="0"/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006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is R?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 is a computer language for statistical computing similar to the S language. It is an alternative to </a:t>
            </a:r>
            <a:r>
              <a:rPr lang="en-CA" dirty="0" err="1" smtClean="0"/>
              <a:t>Matlab</a:t>
            </a:r>
            <a:r>
              <a:rPr lang="en-CA" dirty="0" smtClean="0"/>
              <a:t>.</a:t>
            </a:r>
          </a:p>
          <a:p>
            <a:r>
              <a:rPr lang="en-CA" dirty="0" smtClean="0"/>
              <a:t>R is open-source software and is part of the GNU project.</a:t>
            </a:r>
          </a:p>
          <a:p>
            <a:r>
              <a:rPr lang="en-CA" dirty="0" smtClean="0"/>
              <a:t>The R home page is at: </a:t>
            </a:r>
            <a:r>
              <a:rPr lang="en-CA" dirty="0" smtClean="0">
                <a:hlinkClick r:id="rId2"/>
              </a:rPr>
              <a:t>http://www.r-project.org</a:t>
            </a:r>
            <a:r>
              <a:rPr lang="en-CA" dirty="0" smtClean="0"/>
              <a:t>. You can download your copy there.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931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Values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ebay</a:t>
            </a:r>
            <a:r>
              <a:rPr lang="en-CA" dirty="0"/>
              <a:t> &gt; 100</a:t>
            </a:r>
          </a:p>
          <a:p>
            <a:pPr marL="0" indent="0">
              <a:buNone/>
            </a:pPr>
            <a:r>
              <a:rPr lang="en-CA" dirty="0"/>
              <a:t> [1] FALSE </a:t>
            </a:r>
            <a:r>
              <a:rPr lang="en-CA" dirty="0" err="1"/>
              <a:t>FALSE</a:t>
            </a:r>
            <a:r>
              <a:rPr lang="en-CA" dirty="0"/>
              <a:t> </a:t>
            </a:r>
            <a:r>
              <a:rPr lang="en-CA" dirty="0" err="1"/>
              <a:t>FALSE</a:t>
            </a:r>
            <a:r>
              <a:rPr lang="en-CA" dirty="0"/>
              <a:t> </a:t>
            </a:r>
            <a:r>
              <a:rPr lang="en-CA" dirty="0" err="1"/>
              <a:t>FALSE</a:t>
            </a:r>
            <a:r>
              <a:rPr lang="en-CA" dirty="0"/>
              <a:t> </a:t>
            </a:r>
            <a:r>
              <a:rPr lang="en-CA" dirty="0" err="1"/>
              <a:t>FALSE</a:t>
            </a:r>
            <a:r>
              <a:rPr lang="en-CA" dirty="0"/>
              <a:t> </a:t>
            </a:r>
            <a:r>
              <a:rPr lang="en-CA" dirty="0" err="1"/>
              <a:t>FALSE</a:t>
            </a:r>
            <a:r>
              <a:rPr lang="en-CA" dirty="0"/>
              <a:t> </a:t>
            </a:r>
            <a:r>
              <a:rPr lang="en-CA" dirty="0" err="1"/>
              <a:t>FALSE</a:t>
            </a:r>
            <a:r>
              <a:rPr lang="en-CA" dirty="0"/>
              <a:t> </a:t>
            </a:r>
            <a:r>
              <a:rPr lang="en-CA" dirty="0" err="1"/>
              <a:t>FALSE</a:t>
            </a:r>
            <a:r>
              <a:rPr lang="en-CA" dirty="0"/>
              <a:t>  TRUE FALSE </a:t>
            </a:r>
            <a:r>
              <a:rPr lang="en-CA" dirty="0" err="1"/>
              <a:t>FALSE</a:t>
            </a:r>
            <a:r>
              <a:rPr lang="en-CA" dirty="0"/>
              <a:t>  TRUE</a:t>
            </a:r>
          </a:p>
          <a:p>
            <a:pPr marL="0" indent="0">
              <a:buNone/>
            </a:pPr>
            <a:r>
              <a:rPr lang="en-CA" dirty="0"/>
              <a:t>[13]  TRUE</a:t>
            </a:r>
          </a:p>
          <a:p>
            <a:pPr marL="0" indent="0">
              <a:buNone/>
            </a:pPr>
            <a:r>
              <a:rPr lang="en-CA" dirty="0"/>
              <a:t>&gt; which(</a:t>
            </a:r>
            <a:r>
              <a:rPr lang="en-CA" dirty="0" err="1"/>
              <a:t>ebay</a:t>
            </a:r>
            <a:r>
              <a:rPr lang="en-CA" dirty="0"/>
              <a:t> &gt; 100)</a:t>
            </a:r>
          </a:p>
          <a:p>
            <a:pPr marL="0" indent="0">
              <a:buNone/>
            </a:pPr>
            <a:r>
              <a:rPr lang="en-CA" dirty="0"/>
              <a:t>[1]  9 12 13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ebay</a:t>
            </a:r>
            <a:r>
              <a:rPr lang="en-CA" dirty="0"/>
              <a:t>[which(</a:t>
            </a:r>
            <a:r>
              <a:rPr lang="en-CA" dirty="0" err="1"/>
              <a:t>ebay</a:t>
            </a:r>
            <a:r>
              <a:rPr lang="en-CA" dirty="0"/>
              <a:t> &gt; 100)]</a:t>
            </a:r>
          </a:p>
          <a:p>
            <a:pPr marL="0" indent="0">
              <a:buNone/>
            </a:pPr>
            <a:r>
              <a:rPr lang="en-CA" dirty="0"/>
              <a:t>[1] 101.6 102.0 101.8</a:t>
            </a:r>
          </a:p>
          <a:p>
            <a:pPr marL="0" indent="0">
              <a:buNone/>
            </a:pPr>
            <a:r>
              <a:rPr lang="en-CA" dirty="0"/>
              <a:t>&gt; sum(</a:t>
            </a:r>
            <a:r>
              <a:rPr lang="en-CA" dirty="0" err="1"/>
              <a:t>ebay</a:t>
            </a:r>
            <a:r>
              <a:rPr lang="en-CA" dirty="0"/>
              <a:t> &gt; 100)        # How many </a:t>
            </a:r>
            <a:r>
              <a:rPr lang="en-CA" dirty="0" err="1"/>
              <a:t>valuesre</a:t>
            </a:r>
            <a:r>
              <a:rPr lang="en-CA" dirty="0"/>
              <a:t> bigger than 100</a:t>
            </a:r>
          </a:p>
          <a:p>
            <a:pPr marL="0" indent="0">
              <a:buNone/>
            </a:pPr>
            <a:r>
              <a:rPr lang="en-CA" dirty="0"/>
              <a:t>[1] 3</a:t>
            </a:r>
          </a:p>
          <a:p>
            <a:pPr marL="0" indent="0">
              <a:buNone/>
            </a:pPr>
            <a:r>
              <a:rPr lang="en-CA" dirty="0"/>
              <a:t>&gt; sum(</a:t>
            </a:r>
            <a:r>
              <a:rPr lang="en-CA" dirty="0" err="1"/>
              <a:t>ebay</a:t>
            </a:r>
            <a:r>
              <a:rPr lang="en-CA" dirty="0"/>
              <a:t> &gt; 100)/length(</a:t>
            </a:r>
            <a:r>
              <a:rPr lang="en-CA" dirty="0" err="1"/>
              <a:t>ebay</a:t>
            </a:r>
            <a:r>
              <a:rPr lang="en-CA" dirty="0"/>
              <a:t>)  # Proportions of values bigger than 100</a:t>
            </a:r>
          </a:p>
          <a:p>
            <a:pPr marL="0" indent="0">
              <a:buNone/>
            </a:pPr>
            <a:r>
              <a:rPr lang="en-CA" dirty="0"/>
              <a:t>[1] 0.2307692</a:t>
            </a:r>
          </a:p>
          <a:p>
            <a:pPr marL="0" indent="0">
              <a:buNone/>
            </a:pPr>
            <a:r>
              <a:rPr lang="en-CA" dirty="0"/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200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Reading in other sources </a:t>
            </a:r>
            <a:r>
              <a:rPr lang="en-CA" smtClean="0"/>
              <a:t>of data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330824" cy="44210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dirty="0" smtClean="0"/>
              <a:t>&gt; library()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&gt; data()</a:t>
            </a: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&gt; </a:t>
            </a:r>
            <a:r>
              <a:rPr lang="en-CA" dirty="0"/>
              <a:t>data(package="MASS")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&gt; library(MASS)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&gt; </a:t>
            </a:r>
            <a:r>
              <a:rPr lang="en-CA" dirty="0" err="1" smtClean="0"/>
              <a:t>install.packages</a:t>
            </a:r>
            <a:r>
              <a:rPr lang="en-CA" dirty="0"/>
              <a:t>("</a:t>
            </a:r>
            <a:r>
              <a:rPr lang="en-CA" dirty="0" err="1"/>
              <a:t>RWeka</a:t>
            </a:r>
            <a:r>
              <a:rPr lang="en-CA" dirty="0"/>
              <a:t>")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/>
              <a:buChar char="ß"/>
            </a:pPr>
            <a:r>
              <a:rPr lang="en-CA" dirty="0" smtClean="0">
                <a:sym typeface="Wingdings" panose="05000000000000000000" pitchFamily="2" charset="2"/>
              </a:rPr>
              <a:t>List all the installed packages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/>
              <a:buChar char="ß"/>
            </a:pPr>
            <a:r>
              <a:rPr lang="en-CA" dirty="0">
                <a:sym typeface="Wingdings" panose="05000000000000000000" pitchFamily="2" charset="2"/>
              </a:rPr>
              <a:t> </a:t>
            </a:r>
            <a:r>
              <a:rPr lang="en-CA" dirty="0" smtClean="0">
                <a:sym typeface="Wingdings" panose="05000000000000000000" pitchFamily="2" charset="2"/>
              </a:rPr>
              <a:t>List all available data sets in loaded packages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/>
              <a:buChar char="ß"/>
            </a:pPr>
            <a:r>
              <a:rPr lang="en-CA" dirty="0" smtClean="0">
                <a:sym typeface="Wingdings" panose="05000000000000000000" pitchFamily="2" charset="2"/>
              </a:rPr>
              <a:t>List all the data sets in package MASS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Font typeface="Wingdings"/>
              <a:buChar char="ß"/>
            </a:pPr>
            <a:r>
              <a:rPr lang="en-CA" dirty="0" smtClean="0">
                <a:sym typeface="Wingdings" panose="05000000000000000000" pitchFamily="2" charset="2"/>
              </a:rPr>
              <a:t>Load the package MASS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CA" dirty="0" smtClean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/>
              <a:buChar char="ß"/>
            </a:pPr>
            <a:r>
              <a:rPr lang="en-CA" dirty="0">
                <a:sym typeface="Wingdings" panose="05000000000000000000" pitchFamily="2" charset="2"/>
              </a:rPr>
              <a:t> </a:t>
            </a:r>
            <a:r>
              <a:rPr lang="en-CA" dirty="0" smtClean="0">
                <a:sym typeface="Wingdings" panose="05000000000000000000" pitchFamily="2" charset="2"/>
              </a:rPr>
              <a:t>Install the package named “RWEKA”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676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Basic Charts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546848" cy="44210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/>
              <a:t>&gt; sales = c(15, 34, 5)</a:t>
            </a:r>
          </a:p>
          <a:p>
            <a:pPr marL="0" indent="0">
              <a:buNone/>
            </a:pPr>
            <a:r>
              <a:rPr lang="en-CA" dirty="0"/>
              <a:t>&gt; names(sales) = c("Mary", "Peter", "Paul")</a:t>
            </a:r>
          </a:p>
          <a:p>
            <a:pPr marL="0" indent="0">
              <a:buNone/>
            </a:pPr>
            <a:r>
              <a:rPr lang="en-CA" dirty="0" smtClean="0"/>
              <a:t>&gt;</a:t>
            </a:r>
          </a:p>
          <a:p>
            <a:pPr marL="0" indent="0">
              <a:buNone/>
            </a:pPr>
            <a:r>
              <a:rPr lang="en-CA" dirty="0" smtClean="0"/>
              <a:t>&gt; </a:t>
            </a:r>
            <a:r>
              <a:rPr lang="en-CA" dirty="0" err="1"/>
              <a:t>barplot</a:t>
            </a:r>
            <a:r>
              <a:rPr lang="en-CA" dirty="0"/>
              <a:t>(sales, main="Sales", </a:t>
            </a:r>
            <a:r>
              <a:rPr lang="en-CA" dirty="0" err="1"/>
              <a:t>ylab</a:t>
            </a:r>
            <a:r>
              <a:rPr lang="en-CA" dirty="0"/>
              <a:t>="Thousands")</a:t>
            </a:r>
          </a:p>
          <a:p>
            <a:pPr marL="0" indent="0">
              <a:buNone/>
            </a:pPr>
            <a:r>
              <a:rPr lang="en-CA" dirty="0" smtClean="0"/>
              <a:t>&gt;</a:t>
            </a:r>
          </a:p>
          <a:p>
            <a:pPr marL="0" indent="0">
              <a:buNone/>
            </a:pPr>
            <a:r>
              <a:rPr lang="en-CA" dirty="0"/>
              <a:t>&gt; pie(sales, main="Sales")</a:t>
            </a:r>
          </a:p>
          <a:p>
            <a:pPr marL="0" indent="0">
              <a:buNone/>
            </a:pPr>
            <a:r>
              <a:rPr lang="en-CA" dirty="0" smtClean="0"/>
              <a:t> 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980728"/>
            <a:ext cx="3020144" cy="302014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22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545632"/>
            <a:ext cx="3312368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57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Basic Statistical Analysis: mean, variance, histograms, densities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/>
              <a:t>&gt; mean(</a:t>
            </a:r>
            <a:r>
              <a:rPr lang="en-CA" dirty="0" err="1"/>
              <a:t>whales.tex</a:t>
            </a:r>
            <a:r>
              <a:rPr lang="en-CA" dirty="0"/>
              <a:t>)</a:t>
            </a:r>
          </a:p>
          <a:p>
            <a:pPr marL="0" indent="0">
              <a:buNone/>
            </a:pPr>
            <a:r>
              <a:rPr lang="en-CA" dirty="0"/>
              <a:t>[1] 152.4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var</a:t>
            </a:r>
            <a:r>
              <a:rPr lang="en-CA" dirty="0"/>
              <a:t>(</a:t>
            </a:r>
            <a:r>
              <a:rPr lang="en-CA" dirty="0" err="1"/>
              <a:t>whales.tex</a:t>
            </a:r>
            <a:r>
              <a:rPr lang="en-CA" dirty="0"/>
              <a:t>)</a:t>
            </a:r>
          </a:p>
          <a:p>
            <a:pPr marL="0" indent="0">
              <a:buNone/>
            </a:pPr>
            <a:r>
              <a:rPr lang="en-CA" dirty="0"/>
              <a:t>[1] 5113.378</a:t>
            </a:r>
          </a:p>
          <a:p>
            <a:pPr marL="0" indent="0">
              <a:buNone/>
            </a:pPr>
            <a:r>
              <a:rPr lang="en-CA" dirty="0"/>
              <a:t>&gt; mean(</a:t>
            </a:r>
            <a:r>
              <a:rPr lang="en-CA" dirty="0" err="1"/>
              <a:t>whales.fla</a:t>
            </a:r>
            <a:r>
              <a:rPr lang="en-CA" dirty="0"/>
              <a:t>)</a:t>
            </a:r>
          </a:p>
          <a:p>
            <a:pPr marL="0" indent="0">
              <a:buNone/>
            </a:pPr>
            <a:r>
              <a:rPr lang="en-CA" dirty="0"/>
              <a:t>[1] 224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var</a:t>
            </a:r>
            <a:r>
              <a:rPr lang="en-CA" dirty="0"/>
              <a:t>(</a:t>
            </a:r>
            <a:r>
              <a:rPr lang="en-CA" dirty="0" err="1"/>
              <a:t>whales.fla</a:t>
            </a:r>
            <a:r>
              <a:rPr lang="en-CA" dirty="0"/>
              <a:t>)</a:t>
            </a:r>
          </a:p>
          <a:p>
            <a:pPr marL="0" indent="0">
              <a:buNone/>
            </a:pPr>
            <a:r>
              <a:rPr lang="en-CA" dirty="0"/>
              <a:t>[1] 6301.111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hist</a:t>
            </a:r>
            <a:r>
              <a:rPr lang="en-CA" dirty="0"/>
              <a:t>(</a:t>
            </a:r>
            <a:r>
              <a:rPr lang="en-CA" dirty="0" err="1"/>
              <a:t>whales.tex</a:t>
            </a:r>
            <a:r>
              <a:rPr lang="en-CA" dirty="0"/>
              <a:t>, </a:t>
            </a:r>
            <a:r>
              <a:rPr lang="en-CA" dirty="0" err="1"/>
              <a:t>prob</a:t>
            </a:r>
            <a:r>
              <a:rPr lang="en-CA" dirty="0"/>
              <a:t>=TRUE, main="Whales, Texas")</a:t>
            </a:r>
          </a:p>
          <a:p>
            <a:pPr marL="0" indent="0">
              <a:buNone/>
            </a:pPr>
            <a:r>
              <a:rPr lang="en-CA" dirty="0"/>
              <a:t>&gt; lines(density(</a:t>
            </a:r>
            <a:r>
              <a:rPr lang="en-CA" dirty="0" err="1"/>
              <a:t>whales.tex</a:t>
            </a:r>
            <a:r>
              <a:rPr lang="en-CA" dirty="0"/>
              <a:t>))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hist</a:t>
            </a:r>
            <a:r>
              <a:rPr lang="en-CA" dirty="0"/>
              <a:t>(</a:t>
            </a:r>
            <a:r>
              <a:rPr lang="en-CA" dirty="0" err="1"/>
              <a:t>whales.fla</a:t>
            </a:r>
            <a:r>
              <a:rPr lang="en-CA" dirty="0"/>
              <a:t>, </a:t>
            </a:r>
            <a:r>
              <a:rPr lang="en-CA" dirty="0" err="1"/>
              <a:t>prob</a:t>
            </a:r>
            <a:r>
              <a:rPr lang="en-CA" dirty="0"/>
              <a:t>=TRUE, main="Whales, Florida")</a:t>
            </a:r>
          </a:p>
          <a:p>
            <a:pPr marL="0" indent="0">
              <a:buNone/>
            </a:pPr>
            <a:r>
              <a:rPr lang="en-CA" dirty="0"/>
              <a:t>&gt; lines(density(</a:t>
            </a:r>
            <a:r>
              <a:rPr lang="en-CA" dirty="0" err="1"/>
              <a:t>whales.fla</a:t>
            </a:r>
            <a:r>
              <a:rPr lang="en-CA" dirty="0" smtClean="0"/>
              <a:t>))</a:t>
            </a:r>
            <a:endParaRPr lang="en-CA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295227"/>
            <a:ext cx="2659161" cy="265916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23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850673"/>
            <a:ext cx="2844924" cy="284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48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38138"/>
          </a:xfrm>
        </p:spPr>
        <p:txBody>
          <a:bodyPr>
            <a:normAutofit fontScale="90000"/>
          </a:bodyPr>
          <a:lstStyle/>
          <a:p>
            <a:r>
              <a:rPr lang="en-CA" dirty="0"/>
              <a:t>Basic Statistical </a:t>
            </a:r>
            <a:r>
              <a:rPr lang="en-CA" dirty="0" smtClean="0"/>
              <a:t>Analysis: Bivariate data I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allwhales</a:t>
            </a:r>
            <a:r>
              <a:rPr lang="en-CA" dirty="0"/>
              <a:t> &lt;- </a:t>
            </a:r>
            <a:r>
              <a:rPr lang="en-CA" dirty="0" err="1"/>
              <a:t>rbind</a:t>
            </a:r>
            <a:r>
              <a:rPr lang="en-CA" dirty="0"/>
              <a:t>(</a:t>
            </a:r>
            <a:r>
              <a:rPr lang="en-CA" dirty="0" err="1"/>
              <a:t>whales.tex</a:t>
            </a:r>
            <a:r>
              <a:rPr lang="en-CA" dirty="0"/>
              <a:t>, </a:t>
            </a:r>
            <a:r>
              <a:rPr lang="en-CA" dirty="0" err="1"/>
              <a:t>whales.fla</a:t>
            </a:r>
            <a:r>
              <a:rPr lang="en-CA" dirty="0"/>
              <a:t>)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colnames</a:t>
            </a:r>
            <a:r>
              <a:rPr lang="en-CA" dirty="0"/>
              <a:t>(</a:t>
            </a:r>
            <a:r>
              <a:rPr lang="en-CA" dirty="0" err="1"/>
              <a:t>allwhales</a:t>
            </a:r>
            <a:r>
              <a:rPr lang="en-CA" dirty="0"/>
              <a:t>) = c(1990, 1991, 1992, 1993, 1994, 1995, 1996, 1997, 1998, 1999)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allwhales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           1990 1991 1992 1993 1994 1995 1996 1997 1998 1999</a:t>
            </a:r>
          </a:p>
          <a:p>
            <a:pPr marL="0" indent="0">
              <a:buNone/>
            </a:pPr>
            <a:r>
              <a:rPr lang="en-CA" dirty="0" err="1"/>
              <a:t>whales.tex</a:t>
            </a:r>
            <a:r>
              <a:rPr lang="en-CA" dirty="0"/>
              <a:t>   74  122  235  111  292  111  211  133  156   79</a:t>
            </a:r>
          </a:p>
          <a:p>
            <a:pPr marL="0" indent="0">
              <a:buNone/>
            </a:pPr>
            <a:r>
              <a:rPr lang="en-CA" dirty="0" err="1"/>
              <a:t>whales.fla</a:t>
            </a:r>
            <a:r>
              <a:rPr lang="en-CA" dirty="0"/>
              <a:t>   89  254  306  292  274  233  294  204  204   90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barplot</a:t>
            </a:r>
            <a:r>
              <a:rPr lang="en-CA" dirty="0"/>
              <a:t>(</a:t>
            </a:r>
            <a:r>
              <a:rPr lang="en-CA" dirty="0" err="1"/>
              <a:t>allwhales</a:t>
            </a:r>
            <a:r>
              <a:rPr lang="en-CA" dirty="0"/>
              <a:t>, beside=TRUE, </a:t>
            </a:r>
            <a:r>
              <a:rPr lang="en-CA" dirty="0" err="1"/>
              <a:t>legend.text</a:t>
            </a:r>
            <a:r>
              <a:rPr lang="en-CA" dirty="0"/>
              <a:t>=TRUE, main="Whales")</a:t>
            </a: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973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&gt; boxplot(</a:t>
            </a:r>
            <a:r>
              <a:rPr lang="en-CA" dirty="0" err="1"/>
              <a:t>whales.tex</a:t>
            </a:r>
            <a:r>
              <a:rPr lang="en-CA" dirty="0"/>
              <a:t>, </a:t>
            </a:r>
            <a:r>
              <a:rPr lang="en-CA" dirty="0" err="1"/>
              <a:t>whales.fla</a:t>
            </a:r>
            <a:r>
              <a:rPr lang="en-CA" dirty="0"/>
              <a:t>, main="Whales", names=c("Texas", "Florida"))</a:t>
            </a: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25</a:t>
            </a:fld>
            <a:endParaRPr lang="en-CA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066130"/>
          </a:xfrm>
        </p:spPr>
        <p:txBody>
          <a:bodyPr>
            <a:normAutofit fontScale="90000"/>
          </a:bodyPr>
          <a:lstStyle/>
          <a:p>
            <a:r>
              <a:rPr lang="en-CA" dirty="0"/>
              <a:t>Basic Statistical </a:t>
            </a:r>
            <a:r>
              <a:rPr lang="en-CA" dirty="0" smtClean="0"/>
              <a:t>Analysis: Bivariate data II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44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Statistical Review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328592"/>
          </a:xfrm>
        </p:spPr>
        <p:txBody>
          <a:bodyPr>
            <a:normAutofit fontScale="77500" lnSpcReduction="20000"/>
          </a:bodyPr>
          <a:lstStyle/>
          <a:p>
            <a:r>
              <a:rPr lang="en-CA" dirty="0" smtClean="0"/>
              <a:t>A Bernoulli random variable X is one that has only two values: 0 or 1. The distribution of X is characterized by p=P(X=1) [</a:t>
            </a:r>
            <a:r>
              <a:rPr lang="en-CA" dirty="0" err="1" smtClean="0"/>
              <a:t>e.g</a:t>
            </a:r>
            <a:r>
              <a:rPr lang="en-CA" dirty="0" smtClean="0"/>
              <a:t>, if we toss a coin and let X be 1 if a heads occurs, then X is a Bernoulli random variable with p= 0.5 if the coin is fair].</a:t>
            </a:r>
          </a:p>
          <a:p>
            <a:r>
              <a:rPr lang="en-CA" dirty="0" smtClean="0"/>
              <a:t>A binomial random variable X counts the number of successes in n Bernoulli trials. There are 2 parameters that describe the distribution of X: the number of trials, n, and the success probability, p. [e.g., if we toss a fair coin 10 times, X has a Binomial(10, .5) distribution.</a:t>
            </a:r>
          </a:p>
          <a:p>
            <a:r>
              <a:rPr lang="en-CA" dirty="0" smtClean="0"/>
              <a:t>The central limit theorem states that any standardised parent population with mean </a:t>
            </a:r>
            <a:r>
              <a:rPr lang="el-GR" dirty="0" smtClean="0"/>
              <a:t>μ</a:t>
            </a:r>
            <a:r>
              <a:rPr lang="en-CA" dirty="0" smtClean="0"/>
              <a:t> and standard deviation </a:t>
            </a:r>
            <a:r>
              <a:rPr lang="el-GR" dirty="0" smtClean="0"/>
              <a:t>σ</a:t>
            </a:r>
            <a:r>
              <a:rPr lang="en-CA" dirty="0" smtClean="0"/>
              <a:t> is approximated by the standard normal distribution for a large enough n. </a:t>
            </a:r>
          </a:p>
          <a:p>
            <a:r>
              <a:rPr lang="en-CA" dirty="0" smtClean="0"/>
              <a:t>For the binomial distribution, the rule of thumb is that when n x p and n x (1-p) are both greater than 5, then the normal approximation is valid.  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457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Simulation: the normal approximation for the binomial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4172272" cy="50691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dirty="0"/>
              <a:t>&gt; m = 200; p= 1/2</a:t>
            </a:r>
          </a:p>
          <a:p>
            <a:pPr marL="0" indent="0">
              <a:buNone/>
            </a:pPr>
            <a:r>
              <a:rPr lang="en-CA" dirty="0"/>
              <a:t>&gt; n = 5</a:t>
            </a:r>
          </a:p>
          <a:p>
            <a:pPr marL="0" indent="0">
              <a:buNone/>
            </a:pPr>
            <a:r>
              <a:rPr lang="en-CA" dirty="0"/>
              <a:t>&gt; res = </a:t>
            </a:r>
            <a:r>
              <a:rPr lang="en-CA" dirty="0" err="1"/>
              <a:t>rbinom</a:t>
            </a:r>
            <a:r>
              <a:rPr lang="en-CA" dirty="0"/>
              <a:t>(m, n, p)</a:t>
            </a:r>
          </a:p>
          <a:p>
            <a:pPr marL="0" indent="0">
              <a:buNone/>
            </a:pPr>
            <a:r>
              <a:rPr lang="en-CA" dirty="0"/>
              <a:t>&gt; res</a:t>
            </a:r>
          </a:p>
          <a:p>
            <a:pPr marL="0" indent="0">
              <a:buNone/>
            </a:pPr>
            <a:r>
              <a:rPr lang="en-CA" dirty="0"/>
              <a:t>  [1] 3 4 3 0 3 1 2 3 2 5 2 2 4 4 3 2 2 2 2 2 3 3 2 3 2 2 1 2 2 3 2 4 3 3 3 1 4</a:t>
            </a:r>
          </a:p>
          <a:p>
            <a:pPr marL="0" indent="0">
              <a:buNone/>
            </a:pPr>
            <a:r>
              <a:rPr lang="en-CA" dirty="0"/>
              <a:t> [38] 1 2 2 2 4 2 2 4 4 2 0 2 3 3 1 3 2 3 2 0 2 2 2 5 2 3 2 1 1 2 2 2 4 4 1 2 2</a:t>
            </a:r>
          </a:p>
          <a:p>
            <a:pPr marL="0" indent="0">
              <a:buNone/>
            </a:pPr>
            <a:r>
              <a:rPr lang="en-CA" dirty="0" smtClean="0"/>
              <a:t>…</a:t>
            </a:r>
          </a:p>
          <a:p>
            <a:pPr marL="0" indent="0">
              <a:buNone/>
            </a:pPr>
            <a:r>
              <a:rPr lang="en-CA" dirty="0" smtClean="0"/>
              <a:t>&gt; </a:t>
            </a:r>
            <a:r>
              <a:rPr lang="en-CA" dirty="0" err="1"/>
              <a:t>hist</a:t>
            </a:r>
            <a:r>
              <a:rPr lang="en-CA" dirty="0"/>
              <a:t>(res, </a:t>
            </a:r>
            <a:r>
              <a:rPr lang="en-CA" dirty="0" err="1"/>
              <a:t>prob</a:t>
            </a:r>
            <a:r>
              <a:rPr lang="en-CA" dirty="0"/>
              <a:t>=TRUE, main="n=5")</a:t>
            </a:r>
          </a:p>
          <a:p>
            <a:pPr marL="0" indent="0">
              <a:buNone/>
            </a:pPr>
            <a:r>
              <a:rPr lang="en-CA" dirty="0"/>
              <a:t>&gt; curve(</a:t>
            </a:r>
            <a:r>
              <a:rPr lang="en-CA" dirty="0" err="1"/>
              <a:t>dnorm</a:t>
            </a:r>
            <a:r>
              <a:rPr lang="en-CA" dirty="0"/>
              <a:t>(x, n*p, </a:t>
            </a:r>
            <a:r>
              <a:rPr lang="en-CA" dirty="0" err="1"/>
              <a:t>sqrt</a:t>
            </a:r>
            <a:r>
              <a:rPr lang="en-CA" dirty="0"/>
              <a:t>(n*p*(1-p))), add=TRUE)</a:t>
            </a: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268760"/>
            <a:ext cx="2516088" cy="251608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27</a:t>
            </a:fld>
            <a:endParaRPr lang="en-C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077072"/>
            <a:ext cx="2628900" cy="2628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092" y="3538380"/>
            <a:ext cx="2700908" cy="2700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90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Programing in R:</a:t>
            </a:r>
            <a:r>
              <a:rPr lang="en-CA" dirty="0"/>
              <a:t> </a:t>
            </a:r>
            <a:r>
              <a:rPr lang="en-CA" dirty="0" smtClean="0"/>
              <a:t>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0" y="1392319"/>
            <a:ext cx="4680520" cy="55012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dirty="0" smtClean="0"/>
              <a:t>&gt; </a:t>
            </a:r>
            <a:r>
              <a:rPr lang="en-CA" sz="2400" dirty="0" smtClean="0"/>
              <a:t>hello=function</a:t>
            </a:r>
            <a:r>
              <a:rPr lang="en-CA" sz="2400" dirty="0"/>
              <a:t>(){cat("hello world\n")}</a:t>
            </a:r>
          </a:p>
          <a:p>
            <a:pPr marL="0" indent="0">
              <a:buNone/>
            </a:pPr>
            <a:r>
              <a:rPr lang="en-CA" sz="2400" dirty="0"/>
              <a:t>&gt; hello()</a:t>
            </a:r>
          </a:p>
          <a:p>
            <a:pPr marL="0" indent="0">
              <a:buNone/>
            </a:pPr>
            <a:r>
              <a:rPr lang="en-CA" sz="2400" dirty="0"/>
              <a:t>hello world</a:t>
            </a:r>
          </a:p>
          <a:p>
            <a:pPr marL="0" indent="0">
              <a:buNone/>
            </a:pPr>
            <a:r>
              <a:rPr lang="en-CA" sz="2400" dirty="0"/>
              <a:t>&gt; hello = edit(hello)</a:t>
            </a:r>
          </a:p>
          <a:p>
            <a:pPr marL="0" indent="0">
              <a:buNone/>
            </a:pPr>
            <a:r>
              <a:rPr lang="en-CA" sz="2400" dirty="0"/>
              <a:t>&gt; hello()</a:t>
            </a:r>
          </a:p>
          <a:p>
            <a:pPr marL="0" indent="0">
              <a:buNone/>
            </a:pPr>
            <a:r>
              <a:rPr lang="en-CA" sz="2400" dirty="0"/>
              <a:t>hi </a:t>
            </a:r>
            <a:r>
              <a:rPr lang="en-CA" sz="2400" dirty="0" smtClean="0"/>
              <a:t>world</a:t>
            </a:r>
          </a:p>
          <a:p>
            <a:pPr marL="0" indent="0">
              <a:buNone/>
            </a:pPr>
            <a:r>
              <a:rPr lang="fi-FI" sz="2400" dirty="0"/>
              <a:t>&gt; hello=function(x){cat("hello", x, "\n")}</a:t>
            </a:r>
          </a:p>
          <a:p>
            <a:pPr marL="0" indent="0">
              <a:buNone/>
            </a:pPr>
            <a:r>
              <a:rPr lang="fi-FI" sz="2400" dirty="0"/>
              <a:t>&gt; hello("kitty")</a:t>
            </a:r>
          </a:p>
          <a:p>
            <a:pPr marL="0" indent="0">
              <a:buNone/>
            </a:pPr>
            <a:r>
              <a:rPr lang="fi-FI" sz="2400" dirty="0"/>
              <a:t>hello kitty </a:t>
            </a:r>
          </a:p>
          <a:p>
            <a:pPr marL="0" indent="0">
              <a:buNone/>
            </a:pPr>
            <a:r>
              <a:rPr lang="fi-FI" sz="2400" dirty="0"/>
              <a:t>&gt; hello=function(x="everyone"){cat("hello", x, "\n")}</a:t>
            </a:r>
          </a:p>
          <a:p>
            <a:pPr marL="0" indent="0">
              <a:buNone/>
            </a:pPr>
            <a:r>
              <a:rPr lang="fi-FI" sz="2400" dirty="0"/>
              <a:t>&gt; hello("kitty")</a:t>
            </a:r>
          </a:p>
          <a:p>
            <a:pPr marL="0" indent="0">
              <a:buNone/>
            </a:pPr>
            <a:r>
              <a:rPr lang="fi-FI" sz="2400" dirty="0"/>
              <a:t>hello kitty </a:t>
            </a:r>
          </a:p>
          <a:p>
            <a:pPr marL="0" indent="0">
              <a:buNone/>
            </a:pPr>
            <a:r>
              <a:rPr lang="fi-FI" sz="2400" dirty="0"/>
              <a:t>&gt; hello()</a:t>
            </a:r>
          </a:p>
          <a:p>
            <a:pPr marL="0" indent="0">
              <a:buNone/>
            </a:pPr>
            <a:r>
              <a:rPr lang="fi-FI" sz="2400" dirty="0"/>
              <a:t>hello everyone 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032" y="1556792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e</a:t>
            </a:r>
            <a:r>
              <a:rPr lang="en-CA" dirty="0" smtClean="0"/>
              <a:t>dit() opens a new window and allows the programmer to make changes in that window. Upon closing the window, the programmer is asked if the changes should be saved.</a:t>
            </a:r>
          </a:p>
          <a:p>
            <a:r>
              <a:rPr lang="en-CA" dirty="0" smtClean="0"/>
              <a:t>Default values can be specified for each argument when the function is defined.</a:t>
            </a:r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28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>
            <a:off x="4716016" y="1412776"/>
            <a:ext cx="0" cy="5184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8475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Programing in R: i</a:t>
            </a:r>
            <a:r>
              <a:rPr lang="en-CA" dirty="0" smtClean="0"/>
              <a:t>f, switch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58816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/>
              <a:t>&gt; abs=function(x) {</a:t>
            </a:r>
          </a:p>
          <a:p>
            <a:pPr marL="0" indent="0">
              <a:buNone/>
            </a:pPr>
            <a:r>
              <a:rPr lang="en-CA" dirty="0"/>
              <a:t>+ if (x &lt; 0) {</a:t>
            </a:r>
          </a:p>
          <a:p>
            <a:pPr marL="0" indent="0">
              <a:buNone/>
            </a:pPr>
            <a:r>
              <a:rPr lang="en-CA" dirty="0"/>
              <a:t>+    return(-x)</a:t>
            </a:r>
          </a:p>
          <a:p>
            <a:pPr marL="0" indent="0">
              <a:buNone/>
            </a:pPr>
            <a:r>
              <a:rPr lang="en-CA" dirty="0"/>
              <a:t>+ }  else  {</a:t>
            </a:r>
          </a:p>
          <a:p>
            <a:pPr marL="0" indent="0">
              <a:buNone/>
            </a:pPr>
            <a:r>
              <a:rPr lang="en-CA" dirty="0"/>
              <a:t>+    return(x)</a:t>
            </a:r>
          </a:p>
          <a:p>
            <a:pPr marL="0" indent="0">
              <a:buNone/>
            </a:pPr>
            <a:r>
              <a:rPr lang="en-CA" dirty="0"/>
              <a:t>+   }</a:t>
            </a:r>
          </a:p>
          <a:p>
            <a:pPr marL="0" indent="0">
              <a:buNone/>
            </a:pPr>
            <a:r>
              <a:rPr lang="en-CA" dirty="0"/>
              <a:t>+ }</a:t>
            </a:r>
          </a:p>
          <a:p>
            <a:pPr marL="0" indent="0">
              <a:buNone/>
            </a:pPr>
            <a:r>
              <a:rPr lang="en-CA" dirty="0"/>
              <a:t>&gt; abs(-.2)</a:t>
            </a:r>
          </a:p>
          <a:p>
            <a:pPr marL="0" indent="0">
              <a:buNone/>
            </a:pPr>
            <a:r>
              <a:rPr lang="en-CA" dirty="0"/>
              <a:t>[1] 0.2</a:t>
            </a:r>
          </a:p>
          <a:p>
            <a:pPr marL="0" indent="0">
              <a:buNone/>
            </a:pPr>
            <a:r>
              <a:rPr lang="en-CA" dirty="0"/>
              <a:t>&gt; abs(3)</a:t>
            </a:r>
          </a:p>
          <a:p>
            <a:pPr marL="0" indent="0">
              <a:buNone/>
            </a:pPr>
            <a:r>
              <a:rPr lang="en-CA" dirty="0"/>
              <a:t>[1] 3</a:t>
            </a:r>
          </a:p>
          <a:p>
            <a:pPr marL="0" indent="0">
              <a:buNone/>
            </a:pPr>
            <a:r>
              <a:rPr lang="en-CA" dirty="0"/>
              <a:t>&gt; abs("hi")</a:t>
            </a:r>
          </a:p>
          <a:p>
            <a:pPr marL="0" indent="0">
              <a:buNone/>
            </a:pPr>
            <a:r>
              <a:rPr lang="en-CA" dirty="0"/>
              <a:t>[1] "hi"</a:t>
            </a:r>
          </a:p>
          <a:p>
            <a:pPr marL="0" indent="0">
              <a:buNone/>
            </a:pPr>
            <a:r>
              <a:rPr lang="en-CA" dirty="0"/>
              <a:t>&gt;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72272" cy="47811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/>
              <a:t>&gt;  </a:t>
            </a:r>
            <a:r>
              <a:rPr lang="en-CA" dirty="0" err="1"/>
              <a:t>distrib</a:t>
            </a:r>
            <a:r>
              <a:rPr lang="en-CA" dirty="0"/>
              <a:t> = function(x, type){}</a:t>
            </a:r>
          </a:p>
          <a:p>
            <a:pPr marL="0" indent="0">
              <a:buNone/>
            </a:pPr>
            <a:r>
              <a:rPr lang="en-CA" dirty="0" smtClean="0"/>
              <a:t>&gt; </a:t>
            </a:r>
            <a:r>
              <a:rPr lang="en-CA" dirty="0"/>
              <a:t>edit(</a:t>
            </a:r>
            <a:r>
              <a:rPr lang="en-CA" dirty="0" err="1"/>
              <a:t>distrib</a:t>
            </a:r>
            <a:r>
              <a:rPr lang="en-CA" dirty="0"/>
              <a:t>)</a:t>
            </a:r>
          </a:p>
          <a:p>
            <a:pPr marL="0" indent="0">
              <a:buNone/>
            </a:pPr>
            <a:r>
              <a:rPr lang="en-CA" dirty="0"/>
              <a:t>function(x, type) {</a:t>
            </a:r>
          </a:p>
          <a:p>
            <a:pPr marL="0" indent="0">
              <a:buNone/>
            </a:pPr>
            <a:r>
              <a:rPr lang="en-CA" dirty="0"/>
              <a:t>  switch(type,</a:t>
            </a:r>
          </a:p>
          <a:p>
            <a:pPr marL="0" indent="0">
              <a:buNone/>
            </a:pPr>
            <a:r>
              <a:rPr lang="en-CA" dirty="0"/>
              <a:t>         mean = mean(x),</a:t>
            </a:r>
          </a:p>
          <a:p>
            <a:pPr marL="0" indent="0">
              <a:buNone/>
            </a:pPr>
            <a:r>
              <a:rPr lang="en-CA" dirty="0"/>
              <a:t>         variance = </a:t>
            </a:r>
            <a:r>
              <a:rPr lang="en-CA" dirty="0" err="1"/>
              <a:t>var</a:t>
            </a:r>
            <a:r>
              <a:rPr lang="en-CA" dirty="0"/>
              <a:t>(x),</a:t>
            </a:r>
          </a:p>
          <a:p>
            <a:pPr marL="0" indent="0">
              <a:buNone/>
            </a:pPr>
            <a:r>
              <a:rPr lang="en-CA" dirty="0"/>
              <a:t>         </a:t>
            </a:r>
            <a:r>
              <a:rPr lang="en-CA" dirty="0" err="1"/>
              <a:t>stdev</a:t>
            </a:r>
            <a:r>
              <a:rPr lang="en-CA" dirty="0"/>
              <a:t> = </a:t>
            </a:r>
            <a:r>
              <a:rPr lang="en-CA" dirty="0" err="1"/>
              <a:t>sd</a:t>
            </a:r>
            <a:r>
              <a:rPr lang="en-CA" dirty="0"/>
              <a:t>(x))}</a:t>
            </a:r>
          </a:p>
          <a:p>
            <a:pPr marL="0" indent="0">
              <a:buNone/>
            </a:pPr>
            <a:r>
              <a:rPr lang="en-CA" dirty="0"/>
              <a:t>&gt; x = </a:t>
            </a:r>
            <a:r>
              <a:rPr lang="en-CA" dirty="0" err="1"/>
              <a:t>rnorm</a:t>
            </a:r>
            <a:r>
              <a:rPr lang="en-CA" dirty="0"/>
              <a:t>(10000, 3, 2)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distrib</a:t>
            </a:r>
            <a:r>
              <a:rPr lang="en-CA" dirty="0"/>
              <a:t>(x, "mean")</a:t>
            </a:r>
          </a:p>
          <a:p>
            <a:pPr marL="0" indent="0">
              <a:buNone/>
            </a:pPr>
            <a:r>
              <a:rPr lang="en-CA" dirty="0"/>
              <a:t>[1] 2.952066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distrib</a:t>
            </a:r>
            <a:r>
              <a:rPr lang="en-CA" dirty="0"/>
              <a:t>(x, "</a:t>
            </a:r>
            <a:r>
              <a:rPr lang="en-CA" dirty="0" err="1"/>
              <a:t>stdev</a:t>
            </a:r>
            <a:r>
              <a:rPr lang="en-CA" dirty="0"/>
              <a:t>")</a:t>
            </a:r>
          </a:p>
          <a:p>
            <a:pPr marL="0" indent="0">
              <a:buNone/>
            </a:pPr>
            <a:r>
              <a:rPr lang="en-CA" dirty="0"/>
              <a:t>[1] 1.993793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distrib</a:t>
            </a:r>
            <a:r>
              <a:rPr lang="en-CA" dirty="0"/>
              <a:t>(x, "</a:t>
            </a:r>
            <a:r>
              <a:rPr lang="en-CA" dirty="0" err="1"/>
              <a:t>var</a:t>
            </a:r>
            <a:r>
              <a:rPr lang="en-CA" dirty="0"/>
              <a:t>")</a:t>
            </a:r>
          </a:p>
          <a:p>
            <a:pPr marL="0" indent="0">
              <a:buNone/>
            </a:pPr>
            <a:r>
              <a:rPr lang="en-CA" dirty="0"/>
              <a:t>[1] 3.975209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29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>
            <a:off x="3779912" y="1412776"/>
            <a:ext cx="0" cy="5184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59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CA" dirty="0" smtClean="0"/>
              <a:t>Starting R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395536" y="980728"/>
            <a:ext cx="8928992" cy="61926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CA" sz="8000" b="0" dirty="0" smtClean="0"/>
              <a:t>Double-click on the R icon from Windows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sz="4500" dirty="0" smtClean="0"/>
              <a:t>R </a:t>
            </a:r>
            <a:r>
              <a:rPr lang="en-CA" sz="4500" dirty="0"/>
              <a:t>version 3.1.0 (2014-04-10) -- "Spring Dance"</a:t>
            </a:r>
          </a:p>
          <a:p>
            <a:pPr marL="0" indent="0">
              <a:buNone/>
            </a:pPr>
            <a:r>
              <a:rPr lang="en-CA" sz="4500" dirty="0"/>
              <a:t>Copyright (C) 2014 The R Foundation for Statistical Computing</a:t>
            </a:r>
          </a:p>
          <a:p>
            <a:pPr marL="0" indent="0">
              <a:buNone/>
            </a:pPr>
            <a:r>
              <a:rPr lang="en-CA" sz="4500" dirty="0"/>
              <a:t>Platform: x86_64-w64-mingw32/x64 (64-bit)</a:t>
            </a:r>
          </a:p>
          <a:p>
            <a:pPr marL="0" indent="0">
              <a:buNone/>
            </a:pPr>
            <a:endParaRPr lang="en-CA" sz="4500" dirty="0"/>
          </a:p>
          <a:p>
            <a:pPr marL="0" indent="0">
              <a:buNone/>
            </a:pPr>
            <a:r>
              <a:rPr lang="en-CA" sz="4500" dirty="0"/>
              <a:t>R is free software and comes with ABSOLUTELY NO WARRANTY.</a:t>
            </a:r>
          </a:p>
          <a:p>
            <a:pPr marL="0" indent="0">
              <a:buNone/>
            </a:pPr>
            <a:r>
              <a:rPr lang="en-CA" sz="4500" dirty="0"/>
              <a:t>You are welcome to redistribute it under certain conditions.</a:t>
            </a:r>
          </a:p>
          <a:p>
            <a:pPr marL="0" indent="0">
              <a:buNone/>
            </a:pPr>
            <a:r>
              <a:rPr lang="en-CA" sz="4500" dirty="0"/>
              <a:t>Type 'license()' or 'licence()' for distribution details.</a:t>
            </a:r>
          </a:p>
          <a:p>
            <a:pPr marL="0" indent="0">
              <a:buNone/>
            </a:pPr>
            <a:endParaRPr lang="en-CA" sz="4500" dirty="0"/>
          </a:p>
          <a:p>
            <a:pPr marL="0" indent="0">
              <a:buNone/>
            </a:pPr>
            <a:r>
              <a:rPr lang="en-CA" sz="4500" dirty="0"/>
              <a:t>  Natural language support but running in an English locale</a:t>
            </a:r>
          </a:p>
          <a:p>
            <a:pPr marL="0" indent="0">
              <a:buNone/>
            </a:pPr>
            <a:endParaRPr lang="en-CA" sz="4500" dirty="0"/>
          </a:p>
          <a:p>
            <a:pPr marL="0" indent="0">
              <a:buNone/>
            </a:pPr>
            <a:r>
              <a:rPr lang="en-CA" sz="4500" dirty="0"/>
              <a:t>R is a collaborative project with many contributors.</a:t>
            </a:r>
          </a:p>
          <a:p>
            <a:pPr marL="0" indent="0">
              <a:buNone/>
            </a:pPr>
            <a:r>
              <a:rPr lang="en-CA" sz="4500" dirty="0"/>
              <a:t>Type 'contributors()' for more information and</a:t>
            </a:r>
          </a:p>
          <a:p>
            <a:pPr marL="0" indent="0">
              <a:buNone/>
            </a:pPr>
            <a:r>
              <a:rPr lang="en-CA" sz="4500" dirty="0"/>
              <a:t>'citation()' on how to cite R or R packages in publications.</a:t>
            </a:r>
          </a:p>
          <a:p>
            <a:pPr marL="0" indent="0">
              <a:buNone/>
            </a:pPr>
            <a:endParaRPr lang="en-CA" sz="4500" dirty="0"/>
          </a:p>
          <a:p>
            <a:pPr marL="0" indent="0">
              <a:buNone/>
            </a:pPr>
            <a:r>
              <a:rPr lang="en-CA" sz="4500" dirty="0"/>
              <a:t>Type 'demo()' for some demos, 'help()' for on-line help, or</a:t>
            </a:r>
          </a:p>
          <a:p>
            <a:pPr marL="0" indent="0">
              <a:buNone/>
            </a:pPr>
            <a:r>
              <a:rPr lang="en-CA" sz="4500" dirty="0"/>
              <a:t>'</a:t>
            </a:r>
            <a:r>
              <a:rPr lang="en-CA" sz="4500" dirty="0" err="1"/>
              <a:t>help.start</a:t>
            </a:r>
            <a:r>
              <a:rPr lang="en-CA" sz="4500" dirty="0"/>
              <a:t>()' for an HTML browser interface to help.</a:t>
            </a:r>
          </a:p>
          <a:p>
            <a:pPr marL="0" indent="0">
              <a:buNone/>
            </a:pPr>
            <a:r>
              <a:rPr lang="en-CA" sz="4500" dirty="0"/>
              <a:t>Type 'q()' to quit R.</a:t>
            </a:r>
          </a:p>
          <a:p>
            <a:pPr marL="0" indent="0">
              <a:buNone/>
            </a:pPr>
            <a:endParaRPr lang="en-CA" sz="4500" dirty="0"/>
          </a:p>
          <a:p>
            <a:pPr marL="0" indent="0">
              <a:buNone/>
            </a:pPr>
            <a:r>
              <a:rPr lang="en-CA" sz="4500" dirty="0"/>
              <a:t>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511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Programing in R: </a:t>
            </a:r>
            <a:r>
              <a:rPr lang="en-CA" dirty="0" smtClean="0"/>
              <a:t>for, while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74840" cy="51411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a-DK" dirty="0"/>
              <a:t>&gt; fact = function(x){</a:t>
            </a:r>
          </a:p>
          <a:p>
            <a:pPr marL="0" indent="0">
              <a:buNone/>
            </a:pPr>
            <a:r>
              <a:rPr lang="da-DK" dirty="0"/>
              <a:t>+ ret = 1</a:t>
            </a:r>
          </a:p>
          <a:p>
            <a:pPr marL="0" indent="0">
              <a:buNone/>
            </a:pPr>
            <a:r>
              <a:rPr lang="da-DK" dirty="0"/>
              <a:t>+ for (i in 1:x) {</a:t>
            </a:r>
          </a:p>
          <a:p>
            <a:pPr marL="0" indent="0">
              <a:buNone/>
            </a:pPr>
            <a:r>
              <a:rPr lang="da-DK" dirty="0"/>
              <a:t>+    ret = ret * </a:t>
            </a:r>
            <a:r>
              <a:rPr lang="da-DK" dirty="0" smtClean="0"/>
              <a:t>i  </a:t>
            </a:r>
            <a:r>
              <a:rPr lang="da-DK" dirty="0"/>
              <a:t>}</a:t>
            </a:r>
          </a:p>
          <a:p>
            <a:pPr marL="0" indent="0">
              <a:buNone/>
            </a:pPr>
            <a:r>
              <a:rPr lang="da-DK" dirty="0"/>
              <a:t>+ return(ret</a:t>
            </a:r>
            <a:r>
              <a:rPr lang="da-DK" dirty="0" smtClean="0"/>
              <a:t>)  }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&gt; fact(5)</a:t>
            </a:r>
          </a:p>
          <a:p>
            <a:pPr marL="0" indent="0">
              <a:buNone/>
            </a:pPr>
            <a:r>
              <a:rPr lang="da-DK" dirty="0"/>
              <a:t>[1] </a:t>
            </a:r>
            <a:r>
              <a:rPr lang="da-DK" dirty="0" smtClean="0"/>
              <a:t>120</a:t>
            </a:r>
          </a:p>
          <a:p>
            <a:pPr marL="0" indent="0">
              <a:buNone/>
            </a:pPr>
            <a:r>
              <a:rPr lang="da-DK" dirty="0"/>
              <a:t>&gt;</a:t>
            </a:r>
            <a:endParaRPr lang="da-DK" dirty="0" smtClean="0"/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tosscoin</a:t>
            </a:r>
            <a:r>
              <a:rPr lang="en-CA" dirty="0"/>
              <a:t> = function() </a:t>
            </a:r>
            <a:r>
              <a:rPr lang="en-CA" dirty="0" smtClean="0"/>
              <a:t>{ 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+ coin = "tails"</a:t>
            </a:r>
          </a:p>
          <a:p>
            <a:pPr marL="0" indent="0">
              <a:buNone/>
            </a:pPr>
            <a:r>
              <a:rPr lang="en-CA" dirty="0"/>
              <a:t>+ count = -1</a:t>
            </a:r>
          </a:p>
          <a:p>
            <a:pPr marL="0" indent="0">
              <a:buNone/>
            </a:pPr>
            <a:r>
              <a:rPr lang="en-CA" dirty="0"/>
              <a:t>+ while (coin == "tails") {</a:t>
            </a:r>
          </a:p>
          <a:p>
            <a:pPr marL="0" indent="0">
              <a:buNone/>
            </a:pPr>
            <a:r>
              <a:rPr lang="en-CA" dirty="0"/>
              <a:t>+    coin = sample(c("heads", </a:t>
            </a:r>
            <a:r>
              <a:rPr lang="en-CA" dirty="0" smtClean="0"/>
              <a:t>    "</a:t>
            </a:r>
            <a:r>
              <a:rPr lang="en-CA" dirty="0"/>
              <a:t>tails"), 1)</a:t>
            </a:r>
          </a:p>
          <a:p>
            <a:pPr marL="0" indent="0">
              <a:buNone/>
            </a:pPr>
            <a:r>
              <a:rPr lang="en-CA" dirty="0"/>
              <a:t>+    count = count + </a:t>
            </a:r>
            <a:r>
              <a:rPr lang="en-CA" dirty="0" smtClean="0"/>
              <a:t>1}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7712" y="1556792"/>
            <a:ext cx="4316288" cy="50691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/>
              <a:t>+ cat("There were", count, "tails before the first heads\n")</a:t>
            </a:r>
          </a:p>
          <a:p>
            <a:pPr marL="0" indent="0">
              <a:buNone/>
            </a:pPr>
            <a:r>
              <a:rPr lang="en-CA" dirty="0"/>
              <a:t>+ </a:t>
            </a:r>
            <a:r>
              <a:rPr lang="en-CA" dirty="0" smtClean="0"/>
              <a:t>}</a:t>
            </a:r>
            <a:endParaRPr lang="da-DK" dirty="0"/>
          </a:p>
          <a:p>
            <a:pPr marL="0" indent="0">
              <a:buNone/>
            </a:pPr>
            <a:r>
              <a:rPr lang="en-CA" dirty="0" smtClean="0"/>
              <a:t>&gt; </a:t>
            </a:r>
            <a:r>
              <a:rPr lang="en-CA" dirty="0" err="1"/>
              <a:t>tosscoin</a:t>
            </a:r>
            <a:r>
              <a:rPr lang="en-CA" dirty="0"/>
              <a:t>()</a:t>
            </a:r>
          </a:p>
          <a:p>
            <a:pPr marL="0" indent="0">
              <a:buNone/>
            </a:pPr>
            <a:r>
              <a:rPr lang="en-CA" dirty="0"/>
              <a:t>There were 2 tails before the first heads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tosscoin</a:t>
            </a:r>
            <a:r>
              <a:rPr lang="en-CA" dirty="0"/>
              <a:t>()</a:t>
            </a:r>
          </a:p>
          <a:p>
            <a:pPr marL="0" indent="0">
              <a:buNone/>
            </a:pPr>
            <a:r>
              <a:rPr lang="en-CA" dirty="0"/>
              <a:t>There were 2 tails before the first heads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tosscoin</a:t>
            </a:r>
            <a:r>
              <a:rPr lang="en-CA" dirty="0"/>
              <a:t>()</a:t>
            </a:r>
          </a:p>
          <a:p>
            <a:pPr marL="0" indent="0">
              <a:buNone/>
            </a:pPr>
            <a:r>
              <a:rPr lang="en-CA" dirty="0"/>
              <a:t>There were 0 tails before the first </a:t>
            </a:r>
            <a:r>
              <a:rPr lang="en-CA" dirty="0" smtClean="0"/>
              <a:t>heads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tosscoin</a:t>
            </a:r>
            <a:r>
              <a:rPr lang="en-CA" dirty="0"/>
              <a:t>()</a:t>
            </a:r>
          </a:p>
          <a:p>
            <a:pPr marL="0" indent="0">
              <a:buNone/>
            </a:pPr>
            <a:r>
              <a:rPr lang="en-CA" dirty="0"/>
              <a:t>There were 1 tails before the first heads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30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>
            <a:off x="4355976" y="1412776"/>
            <a:ext cx="0" cy="5184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1945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An example: Generating random mixtures of 12 Gaussians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591428"/>
            <a:ext cx="4330824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 err="1"/>
              <a:t>numClass</a:t>
            </a:r>
            <a:r>
              <a:rPr lang="en-CA" dirty="0"/>
              <a:t> &lt;- 12</a:t>
            </a:r>
          </a:p>
          <a:p>
            <a:pPr marL="0" indent="0">
              <a:buNone/>
            </a:pPr>
            <a:r>
              <a:rPr lang="en-CA" dirty="0" err="1"/>
              <a:t>allData</a:t>
            </a:r>
            <a:r>
              <a:rPr lang="en-CA" dirty="0"/>
              <a:t> = array(0, dim=c(numClass,100,2))</a:t>
            </a:r>
          </a:p>
          <a:p>
            <a:pPr marL="0" indent="0">
              <a:buNone/>
            </a:pPr>
            <a:r>
              <a:rPr lang="en-CA" dirty="0"/>
              <a:t>n = array(0, dim=</a:t>
            </a:r>
            <a:r>
              <a:rPr lang="en-CA" dirty="0" err="1"/>
              <a:t>numClass</a:t>
            </a:r>
            <a:r>
              <a:rPr lang="en-CA" dirty="0"/>
              <a:t>)</a:t>
            </a:r>
          </a:p>
          <a:p>
            <a:pPr marL="0" indent="0">
              <a:buNone/>
            </a:pPr>
            <a:r>
              <a:rPr lang="en-CA" dirty="0"/>
              <a:t>mean = array(0, dim=c(numClass,2))</a:t>
            </a:r>
          </a:p>
          <a:p>
            <a:pPr marL="0" indent="0">
              <a:buNone/>
            </a:pPr>
            <a:r>
              <a:rPr lang="en-CA" dirty="0" err="1"/>
              <a:t>var</a:t>
            </a:r>
            <a:r>
              <a:rPr lang="en-CA" dirty="0"/>
              <a:t> = array(0, dim=c(</a:t>
            </a:r>
            <a:r>
              <a:rPr lang="en-CA" dirty="0" err="1"/>
              <a:t>numClass</a:t>
            </a:r>
            <a:r>
              <a:rPr lang="en-CA" dirty="0"/>
              <a:t>, 2))</a:t>
            </a:r>
          </a:p>
          <a:p>
            <a:pPr marL="0" indent="0">
              <a:buNone/>
            </a:pPr>
            <a:r>
              <a:rPr lang="en-CA" dirty="0"/>
              <a:t>x1 &lt;- c()</a:t>
            </a:r>
          </a:p>
          <a:p>
            <a:pPr marL="0" indent="0">
              <a:buNone/>
            </a:pPr>
            <a:r>
              <a:rPr lang="en-CA" dirty="0"/>
              <a:t>x2 &lt;- c()</a:t>
            </a:r>
          </a:p>
          <a:p>
            <a:pPr marL="0" indent="0">
              <a:buNone/>
            </a:pPr>
            <a:r>
              <a:rPr lang="en-CA" dirty="0"/>
              <a:t>class &lt;- c</a:t>
            </a:r>
            <a:r>
              <a:rPr lang="en-CA" dirty="0" smtClean="0"/>
              <a:t>()</a:t>
            </a:r>
          </a:p>
          <a:p>
            <a:pPr marL="0" indent="0">
              <a:buNone/>
            </a:pPr>
            <a:r>
              <a:rPr lang="en-CA" dirty="0"/>
              <a:t># Generate Classes</a:t>
            </a:r>
          </a:p>
          <a:p>
            <a:pPr marL="0" indent="0">
              <a:buNone/>
            </a:pPr>
            <a:r>
              <a:rPr lang="en-CA" dirty="0"/>
              <a:t>for (</a:t>
            </a:r>
            <a:r>
              <a:rPr lang="en-CA" dirty="0" err="1"/>
              <a:t>i</a:t>
            </a:r>
            <a:r>
              <a:rPr lang="en-CA" dirty="0"/>
              <a:t> in 1:numClass){ </a:t>
            </a:r>
          </a:p>
          <a:p>
            <a:pPr marL="0" indent="0">
              <a:buNone/>
            </a:pPr>
            <a:r>
              <a:rPr lang="en-CA" dirty="0"/>
              <a:t>         n[</a:t>
            </a:r>
            <a:r>
              <a:rPr lang="en-CA" dirty="0" err="1"/>
              <a:t>i</a:t>
            </a:r>
            <a:r>
              <a:rPr lang="en-CA" dirty="0"/>
              <a:t>] &lt;- round(</a:t>
            </a:r>
            <a:r>
              <a:rPr lang="en-CA" dirty="0" err="1"/>
              <a:t>runif</a:t>
            </a:r>
            <a:r>
              <a:rPr lang="en-CA" dirty="0"/>
              <a:t>(1,10,100))</a:t>
            </a:r>
          </a:p>
          <a:p>
            <a:pPr marL="0" indent="0">
              <a:buNone/>
            </a:pPr>
            <a:r>
              <a:rPr lang="en-CA" dirty="0"/>
              <a:t>         mean[i,1] &lt;- </a:t>
            </a:r>
            <a:r>
              <a:rPr lang="en-CA" dirty="0" err="1"/>
              <a:t>runif</a:t>
            </a:r>
            <a:r>
              <a:rPr lang="en-CA" dirty="0"/>
              <a:t>(1,0,1)</a:t>
            </a:r>
          </a:p>
          <a:p>
            <a:pPr marL="0" indent="0">
              <a:buNone/>
            </a:pPr>
            <a:r>
              <a:rPr lang="en-CA" dirty="0"/>
              <a:t>         mean[i,2] &lt;- </a:t>
            </a:r>
            <a:r>
              <a:rPr lang="en-CA" dirty="0" err="1"/>
              <a:t>runif</a:t>
            </a:r>
            <a:r>
              <a:rPr lang="en-CA" dirty="0"/>
              <a:t>(1,0,1)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5976" y="1464327"/>
            <a:ext cx="4788024" cy="54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 smtClean="0"/>
              <a:t>    </a:t>
            </a:r>
            <a:r>
              <a:rPr lang="en-CA" dirty="0" err="1" smtClean="0"/>
              <a:t>var</a:t>
            </a:r>
            <a:r>
              <a:rPr lang="en-CA" dirty="0" smtClean="0"/>
              <a:t>[i,1</a:t>
            </a:r>
            <a:r>
              <a:rPr lang="en-CA" dirty="0"/>
              <a:t>] &lt;- </a:t>
            </a:r>
            <a:r>
              <a:rPr lang="en-CA" dirty="0" err="1"/>
              <a:t>runif</a:t>
            </a:r>
            <a:r>
              <a:rPr lang="en-CA" dirty="0"/>
              <a:t>(1,.01,.07)</a:t>
            </a:r>
          </a:p>
          <a:p>
            <a:pPr marL="0" indent="0">
              <a:buNone/>
            </a:pPr>
            <a:r>
              <a:rPr lang="en-CA" dirty="0"/>
              <a:t> </a:t>
            </a:r>
            <a:r>
              <a:rPr lang="en-CA" dirty="0" smtClean="0"/>
              <a:t>   </a:t>
            </a:r>
            <a:r>
              <a:rPr lang="en-CA" dirty="0" err="1" smtClean="0"/>
              <a:t>var</a:t>
            </a:r>
            <a:r>
              <a:rPr lang="en-CA" dirty="0" smtClean="0"/>
              <a:t>[i,2</a:t>
            </a:r>
            <a:r>
              <a:rPr lang="en-CA" dirty="0"/>
              <a:t>] &lt;- </a:t>
            </a:r>
            <a:r>
              <a:rPr lang="en-CA" dirty="0" err="1"/>
              <a:t>runif</a:t>
            </a:r>
            <a:r>
              <a:rPr lang="en-CA" dirty="0"/>
              <a:t>(1,.01,.07)</a:t>
            </a:r>
          </a:p>
          <a:p>
            <a:pPr marL="0" indent="0">
              <a:buNone/>
            </a:pPr>
            <a:r>
              <a:rPr lang="en-CA" dirty="0" smtClean="0"/>
              <a:t>    comp1 </a:t>
            </a:r>
            <a:r>
              <a:rPr lang="en-CA" dirty="0"/>
              <a:t>&lt;- </a:t>
            </a:r>
            <a:r>
              <a:rPr lang="en-CA" dirty="0" err="1"/>
              <a:t>rnorm</a:t>
            </a:r>
            <a:r>
              <a:rPr lang="en-CA" dirty="0"/>
              <a:t>(n[</a:t>
            </a:r>
            <a:r>
              <a:rPr lang="en-CA" dirty="0" err="1"/>
              <a:t>i</a:t>
            </a:r>
            <a:r>
              <a:rPr lang="en-CA" dirty="0"/>
              <a:t>], mean[i,1], 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 </a:t>
            </a:r>
            <a:r>
              <a:rPr lang="en-CA" dirty="0" smtClean="0"/>
              <a:t>                     </a:t>
            </a:r>
            <a:r>
              <a:rPr lang="en-CA" dirty="0" err="1" smtClean="0"/>
              <a:t>var</a:t>
            </a:r>
            <a:r>
              <a:rPr lang="en-CA" dirty="0" smtClean="0"/>
              <a:t>[i,1</a:t>
            </a:r>
            <a:r>
              <a:rPr lang="en-CA" dirty="0"/>
              <a:t>])</a:t>
            </a:r>
          </a:p>
          <a:p>
            <a:pPr marL="0" indent="0">
              <a:buNone/>
            </a:pPr>
            <a:r>
              <a:rPr lang="en-CA" dirty="0"/>
              <a:t>    </a:t>
            </a:r>
            <a:r>
              <a:rPr lang="en-CA" dirty="0" smtClean="0"/>
              <a:t>comp2 </a:t>
            </a:r>
            <a:r>
              <a:rPr lang="en-CA" dirty="0"/>
              <a:t>&lt;- </a:t>
            </a:r>
            <a:r>
              <a:rPr lang="en-CA" dirty="0" err="1"/>
              <a:t>rnorm</a:t>
            </a:r>
            <a:r>
              <a:rPr lang="en-CA" dirty="0"/>
              <a:t>(n[</a:t>
            </a:r>
            <a:r>
              <a:rPr lang="en-CA" dirty="0" err="1"/>
              <a:t>i</a:t>
            </a:r>
            <a:r>
              <a:rPr lang="en-CA" dirty="0"/>
              <a:t>], mean[i,2], 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 </a:t>
            </a:r>
            <a:r>
              <a:rPr lang="en-CA" dirty="0" smtClean="0"/>
              <a:t>                     </a:t>
            </a:r>
            <a:r>
              <a:rPr lang="en-CA" dirty="0" err="1" smtClean="0"/>
              <a:t>var</a:t>
            </a:r>
            <a:r>
              <a:rPr lang="en-CA" dirty="0" smtClean="0"/>
              <a:t>[i,2</a:t>
            </a:r>
            <a:r>
              <a:rPr lang="en-CA" dirty="0"/>
              <a:t>])</a:t>
            </a:r>
          </a:p>
          <a:p>
            <a:pPr marL="0" indent="0">
              <a:buNone/>
            </a:pPr>
            <a:r>
              <a:rPr lang="en-CA" dirty="0"/>
              <a:t>    </a:t>
            </a:r>
            <a:r>
              <a:rPr lang="en-CA" dirty="0" smtClean="0"/>
              <a:t>cl </a:t>
            </a:r>
            <a:r>
              <a:rPr lang="en-CA" dirty="0"/>
              <a:t>&lt;- rep(i-1, n[</a:t>
            </a:r>
            <a:r>
              <a:rPr lang="en-CA" dirty="0" err="1"/>
              <a:t>i</a:t>
            </a:r>
            <a:r>
              <a:rPr lang="en-CA" dirty="0"/>
              <a:t>])</a:t>
            </a:r>
          </a:p>
          <a:p>
            <a:pPr marL="0" indent="0">
              <a:buNone/>
            </a:pPr>
            <a:r>
              <a:rPr lang="en-CA" dirty="0"/>
              <a:t>    </a:t>
            </a:r>
            <a:r>
              <a:rPr lang="en-CA" dirty="0" smtClean="0"/>
              <a:t>x1 </a:t>
            </a:r>
            <a:r>
              <a:rPr lang="en-CA" dirty="0"/>
              <a:t>&lt;- c(x1,comp1)</a:t>
            </a:r>
          </a:p>
          <a:p>
            <a:pPr marL="0" indent="0">
              <a:buNone/>
            </a:pPr>
            <a:r>
              <a:rPr lang="en-CA" dirty="0"/>
              <a:t>    </a:t>
            </a:r>
            <a:r>
              <a:rPr lang="en-CA" dirty="0" smtClean="0"/>
              <a:t>x2 </a:t>
            </a:r>
            <a:r>
              <a:rPr lang="en-CA" dirty="0"/>
              <a:t>&lt;- c(x2,comp2)</a:t>
            </a:r>
          </a:p>
          <a:p>
            <a:pPr marL="0" indent="0">
              <a:buNone/>
            </a:pPr>
            <a:r>
              <a:rPr lang="en-CA" dirty="0"/>
              <a:t>    </a:t>
            </a:r>
            <a:r>
              <a:rPr lang="en-CA" dirty="0" smtClean="0"/>
              <a:t>class </a:t>
            </a:r>
            <a:r>
              <a:rPr lang="en-CA" dirty="0"/>
              <a:t>&lt;- c(class, cl)</a:t>
            </a:r>
          </a:p>
          <a:p>
            <a:pPr marL="0" indent="0">
              <a:buNone/>
            </a:pPr>
            <a:r>
              <a:rPr lang="en-CA" dirty="0"/>
              <a:t>    </a:t>
            </a:r>
            <a:r>
              <a:rPr lang="en-CA" dirty="0" smtClean="0"/>
              <a:t>for </a:t>
            </a:r>
            <a:r>
              <a:rPr lang="en-CA" dirty="0"/>
              <a:t>(j in 1:n[</a:t>
            </a:r>
            <a:r>
              <a:rPr lang="en-CA" dirty="0" err="1"/>
              <a:t>i</a:t>
            </a:r>
            <a:r>
              <a:rPr lang="en-CA" dirty="0"/>
              <a:t>]){</a:t>
            </a:r>
          </a:p>
          <a:p>
            <a:pPr marL="0" indent="0">
              <a:buNone/>
            </a:pPr>
            <a:r>
              <a:rPr lang="en-CA" dirty="0"/>
              <a:t>                  </a:t>
            </a:r>
            <a:r>
              <a:rPr lang="en-CA" dirty="0" err="1" smtClean="0"/>
              <a:t>allData</a:t>
            </a:r>
            <a:r>
              <a:rPr lang="en-CA" dirty="0" smtClean="0"/>
              <a:t>[i,j,1</a:t>
            </a:r>
            <a:r>
              <a:rPr lang="en-CA" dirty="0"/>
              <a:t>] &lt;- comp1[j];</a:t>
            </a:r>
          </a:p>
          <a:p>
            <a:pPr marL="0" indent="0">
              <a:buNone/>
            </a:pPr>
            <a:r>
              <a:rPr lang="en-CA" dirty="0"/>
              <a:t>                  </a:t>
            </a:r>
            <a:r>
              <a:rPr lang="en-CA" dirty="0" err="1" smtClean="0"/>
              <a:t>allData</a:t>
            </a:r>
            <a:r>
              <a:rPr lang="en-CA" dirty="0" smtClean="0"/>
              <a:t>[i,j,2</a:t>
            </a:r>
            <a:r>
              <a:rPr lang="en-CA" dirty="0"/>
              <a:t>] &lt;- comp2[j];</a:t>
            </a:r>
          </a:p>
          <a:p>
            <a:pPr marL="0" indent="0">
              <a:buNone/>
            </a:pPr>
            <a:r>
              <a:rPr lang="en-CA" dirty="0"/>
              <a:t>    </a:t>
            </a:r>
            <a:r>
              <a:rPr lang="en-CA" dirty="0" smtClean="0"/>
              <a:t>}</a:t>
            </a:r>
          </a:p>
          <a:p>
            <a:pPr marL="0" indent="0">
              <a:buNone/>
            </a:pPr>
            <a:r>
              <a:rPr lang="en-CA" dirty="0" smtClean="0"/>
              <a:t>}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plot(</a:t>
            </a:r>
            <a:r>
              <a:rPr lang="en-CA" dirty="0" err="1"/>
              <a:t>allData</a:t>
            </a:r>
            <a:r>
              <a:rPr lang="en-CA" dirty="0"/>
              <a:t>[,,1],</a:t>
            </a:r>
            <a:r>
              <a:rPr lang="en-CA" dirty="0" err="1"/>
              <a:t>allData</a:t>
            </a:r>
            <a:r>
              <a:rPr lang="en-CA" dirty="0"/>
              <a:t>[,,2])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31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>
            <a:off x="4355976" y="1556792"/>
            <a:ext cx="0" cy="5184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2388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Examples of data sets generated by the previous program</a:t>
            </a:r>
            <a:endParaRPr lang="en-CA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3881"/>
            <a:ext cx="4546848" cy="4546848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843879"/>
            <a:ext cx="4541639" cy="4541639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32</a:t>
            </a:fld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1763688" y="2060848"/>
            <a:ext cx="5511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Example: Run 1                                              Example: Run 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83644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 Learn More about R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sz="2800" dirty="0" smtClean="0"/>
              <a:t>Go to: </a:t>
            </a:r>
          </a:p>
          <a:p>
            <a:pPr marL="0" indent="0">
              <a:buNone/>
            </a:pPr>
            <a:r>
              <a:rPr lang="en-CA" sz="2800" dirty="0" smtClean="0">
                <a:hlinkClick r:id="rId2"/>
              </a:rPr>
              <a:t>http</a:t>
            </a:r>
            <a:r>
              <a:rPr lang="en-CA" sz="2800" dirty="0">
                <a:hlinkClick r:id="rId2"/>
              </a:rPr>
              <a:t>://</a:t>
            </a:r>
            <a:r>
              <a:rPr lang="en-CA" sz="2800" dirty="0" smtClean="0">
                <a:hlinkClick r:id="rId2"/>
              </a:rPr>
              <a:t>cran.r-project.org/doc/manuals/R-intro.html</a:t>
            </a:r>
            <a:endParaRPr lang="en-CA" sz="2800" dirty="0" smtClean="0"/>
          </a:p>
          <a:p>
            <a:r>
              <a:rPr lang="en-CA" sz="2800" dirty="0" smtClean="0"/>
              <a:t>Some features of R not discussed here:</a:t>
            </a:r>
          </a:p>
          <a:p>
            <a:pPr lvl="1"/>
            <a:r>
              <a:rPr lang="en-CA" sz="2400" dirty="0" smtClean="0"/>
              <a:t>Object Oriented Programming facilities</a:t>
            </a:r>
          </a:p>
          <a:p>
            <a:pPr lvl="1"/>
            <a:r>
              <a:rPr lang="en-CA" sz="2400" dirty="0" smtClean="0"/>
              <a:t>Matrix facilities (Matrix multiplication, Linear </a:t>
            </a:r>
            <a:r>
              <a:rPr lang="en-CA" sz="2400" dirty="0"/>
              <a:t>equations and </a:t>
            </a:r>
            <a:r>
              <a:rPr lang="en-CA" sz="2400" dirty="0" smtClean="0"/>
              <a:t>inversion, Eigenvalues </a:t>
            </a:r>
            <a:r>
              <a:rPr lang="en-CA" sz="2400" dirty="0"/>
              <a:t>and </a:t>
            </a:r>
            <a:r>
              <a:rPr lang="en-CA" sz="2400" dirty="0" smtClean="0"/>
              <a:t>eigenvectors, Singular </a:t>
            </a:r>
            <a:r>
              <a:rPr lang="en-CA" sz="2400" dirty="0"/>
              <a:t>value decomposition and </a:t>
            </a:r>
            <a:r>
              <a:rPr lang="en-CA" sz="2400" dirty="0" smtClean="0"/>
              <a:t>determinants, Least </a:t>
            </a:r>
            <a:r>
              <a:rPr lang="en-CA" sz="2400" dirty="0"/>
              <a:t>squares fitting and the QR </a:t>
            </a:r>
            <a:r>
              <a:rPr lang="en-CA" sz="2400" dirty="0" smtClean="0"/>
              <a:t>decomposition)</a:t>
            </a:r>
          </a:p>
          <a:p>
            <a:pPr lvl="1"/>
            <a:r>
              <a:rPr lang="en-CA" sz="2400" dirty="0" smtClean="0"/>
              <a:t>Statistical Models (t-test, ANOVA…)</a:t>
            </a:r>
          </a:p>
          <a:p>
            <a:pPr lvl="1"/>
            <a:r>
              <a:rPr lang="en-CA" sz="2400" dirty="0" smtClean="0"/>
              <a:t>Advanced Graphical procedures</a:t>
            </a:r>
          </a:p>
          <a:p>
            <a:pPr lvl="1"/>
            <a:r>
              <a:rPr lang="en-CA" sz="2400" dirty="0" smtClean="0"/>
              <a:t>Packages (many community generated highly useful packages)</a:t>
            </a:r>
          </a:p>
          <a:p>
            <a:pPr lvl="1"/>
            <a:r>
              <a:rPr lang="en-CA" sz="2400" smtClean="0"/>
              <a:t>And much more…</a:t>
            </a:r>
            <a:endParaRPr lang="en-CA" sz="2400" dirty="0"/>
          </a:p>
          <a:p>
            <a:pPr lvl="1"/>
            <a:endParaRPr lang="en-CA" sz="2400" dirty="0" smtClean="0"/>
          </a:p>
          <a:p>
            <a:pPr lvl="1"/>
            <a:endParaRPr lang="en-CA" sz="2400" dirty="0" smtClean="0"/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580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Using R as a calculator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114800" cy="43490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400" dirty="0" smtClean="0"/>
              <a:t>&gt; 2+2</a:t>
            </a:r>
          </a:p>
          <a:p>
            <a:pPr marL="0" indent="0">
              <a:buNone/>
            </a:pPr>
            <a:r>
              <a:rPr lang="sv-SE" sz="2400" dirty="0" smtClean="0"/>
              <a:t>[1] 4</a:t>
            </a:r>
          </a:p>
          <a:p>
            <a:pPr marL="0" indent="0">
              <a:buNone/>
            </a:pPr>
            <a:r>
              <a:rPr lang="sv-SE" sz="2400" dirty="0" smtClean="0"/>
              <a:t>&gt; 2^4       # exponential</a:t>
            </a:r>
          </a:p>
          <a:p>
            <a:pPr marL="0" indent="0">
              <a:buNone/>
            </a:pPr>
            <a:r>
              <a:rPr lang="sv-SE" sz="2400" dirty="0" smtClean="0"/>
              <a:t>[1] 16</a:t>
            </a:r>
          </a:p>
          <a:p>
            <a:pPr marL="0" indent="0">
              <a:buNone/>
            </a:pPr>
            <a:r>
              <a:rPr lang="sv-SE" sz="2400" dirty="0" smtClean="0"/>
              <a:t>&gt; (1-2)*3</a:t>
            </a:r>
          </a:p>
          <a:p>
            <a:pPr marL="0" indent="0">
              <a:buNone/>
            </a:pPr>
            <a:r>
              <a:rPr lang="sv-SE" sz="2400" dirty="0" smtClean="0"/>
              <a:t>[1] -3</a:t>
            </a:r>
          </a:p>
          <a:p>
            <a:pPr marL="0" indent="0">
              <a:buNone/>
            </a:pPr>
            <a:r>
              <a:rPr lang="sv-SE" sz="2400" dirty="0" smtClean="0"/>
              <a:t>&gt; 1-2*3    # the usual   </a:t>
            </a:r>
          </a:p>
          <a:p>
            <a:pPr marL="0" indent="0">
              <a:buNone/>
            </a:pPr>
            <a:r>
              <a:rPr lang="sv-SE" sz="2400" dirty="0"/>
              <a:t> </a:t>
            </a:r>
            <a:r>
              <a:rPr lang="sv-SE" sz="2400" dirty="0" smtClean="0"/>
              <a:t>                 # precedence laws</a:t>
            </a:r>
          </a:p>
          <a:p>
            <a:pPr marL="0" indent="0">
              <a:buNone/>
            </a:pPr>
            <a:r>
              <a:rPr lang="sv-SE" sz="2400" dirty="0" smtClean="0"/>
              <a:t>[1] -5</a:t>
            </a:r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495800" cy="44930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dirty="0" smtClean="0"/>
              <a:t>&gt; sqrt(2)    # the square root</a:t>
            </a:r>
          </a:p>
          <a:p>
            <a:pPr marL="0" indent="0">
              <a:buNone/>
            </a:pPr>
            <a:r>
              <a:rPr lang="sv-SE" dirty="0" smtClean="0"/>
              <a:t>[1] 1.414214</a:t>
            </a:r>
          </a:p>
          <a:p>
            <a:pPr marL="0" indent="0">
              <a:buNone/>
            </a:pPr>
            <a:r>
              <a:rPr lang="sv-SE" dirty="0" smtClean="0"/>
              <a:t>&gt; sin(pi)     # the sine function</a:t>
            </a:r>
          </a:p>
          <a:p>
            <a:pPr marL="0" indent="0">
              <a:buNone/>
            </a:pPr>
            <a:r>
              <a:rPr lang="sv-SE" dirty="0" smtClean="0"/>
              <a:t>[1] 1.224606e-16       # this is 0</a:t>
            </a:r>
          </a:p>
          <a:p>
            <a:pPr marL="0" indent="0">
              <a:buNone/>
            </a:pPr>
            <a:r>
              <a:rPr lang="sv-SE" dirty="0" smtClean="0"/>
              <a:t>&gt; exp(1)     # this is exp(x) = e^x</a:t>
            </a:r>
          </a:p>
          <a:p>
            <a:pPr marL="0" indent="0">
              <a:buNone/>
            </a:pPr>
            <a:r>
              <a:rPr lang="sv-SE" dirty="0" smtClean="0"/>
              <a:t>[1] 2.718282</a:t>
            </a:r>
          </a:p>
          <a:p>
            <a:pPr marL="0" indent="0">
              <a:buNone/>
            </a:pPr>
            <a:r>
              <a:rPr lang="sv-SE" dirty="0" smtClean="0"/>
              <a:t>&gt; log(10)      # the log base e</a:t>
            </a:r>
          </a:p>
          <a:p>
            <a:pPr marL="0" indent="0">
              <a:buNone/>
            </a:pPr>
            <a:r>
              <a:rPr lang="sv-SE" dirty="0" smtClean="0"/>
              <a:t>[1] 2.302585</a:t>
            </a:r>
          </a:p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5733256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Note: Rounding errors such as 1.224606e-16 instead of 0 are common in R</a:t>
            </a:r>
            <a:endParaRPr lang="en-CA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427984" y="1556792"/>
            <a:ext cx="0" cy="4176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2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Changing the default Behaviour</a:t>
            </a:r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Many functions have extra arguments that allow us to change the default behaviour.</a:t>
            </a:r>
          </a:p>
          <a:p>
            <a:r>
              <a:rPr lang="en-CA" dirty="0" smtClean="0"/>
              <a:t>To know the detailed arguments of the functions you use, type help(&lt;</a:t>
            </a:r>
            <a:r>
              <a:rPr lang="en-CA" dirty="0" err="1" smtClean="0"/>
              <a:t>fn</a:t>
            </a:r>
            <a:r>
              <a:rPr lang="en-CA" dirty="0" smtClean="0"/>
              <a:t>&gt;) or ?&lt;</a:t>
            </a:r>
            <a:r>
              <a:rPr lang="en-CA" dirty="0" err="1" smtClean="0"/>
              <a:t>fn</a:t>
            </a:r>
            <a:r>
              <a:rPr lang="en-CA" dirty="0" smtClean="0"/>
              <a:t>&gt; or ?”&lt;</a:t>
            </a:r>
            <a:r>
              <a:rPr lang="en-CA" dirty="0" err="1" smtClean="0"/>
              <a:t>fn</a:t>
            </a:r>
            <a:r>
              <a:rPr lang="en-CA" dirty="0" smtClean="0"/>
              <a:t>&gt;”. This will open an html window with a description, examples, etc. </a:t>
            </a:r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/>
              <a:t>&gt; log(10,10)</a:t>
            </a:r>
          </a:p>
          <a:p>
            <a:pPr marL="0" indent="0">
              <a:buNone/>
            </a:pPr>
            <a:r>
              <a:rPr lang="en-CA" dirty="0"/>
              <a:t>[1] 1</a:t>
            </a:r>
          </a:p>
          <a:p>
            <a:pPr marL="0" indent="0">
              <a:buNone/>
            </a:pPr>
            <a:r>
              <a:rPr lang="en-CA" dirty="0"/>
              <a:t>&gt; log(10, base=10)</a:t>
            </a:r>
          </a:p>
          <a:p>
            <a:pPr marL="0" indent="0">
              <a:buNone/>
            </a:pPr>
            <a:r>
              <a:rPr lang="en-CA" dirty="0"/>
              <a:t>[1] 1</a:t>
            </a:r>
          </a:p>
          <a:p>
            <a:pPr marL="0" indent="0">
              <a:buNone/>
            </a:pPr>
            <a:r>
              <a:rPr lang="en-CA" dirty="0"/>
              <a:t>&gt; help(log)</a:t>
            </a:r>
          </a:p>
          <a:p>
            <a:pPr marL="0" indent="0">
              <a:buNone/>
            </a:pPr>
            <a:r>
              <a:rPr lang="en-CA" dirty="0"/>
              <a:t>starting </a:t>
            </a:r>
            <a:r>
              <a:rPr lang="en-CA" dirty="0" err="1"/>
              <a:t>httpd</a:t>
            </a:r>
            <a:r>
              <a:rPr lang="en-CA" dirty="0"/>
              <a:t> help server ... </a:t>
            </a:r>
            <a:r>
              <a:rPr lang="en-CA" dirty="0" smtClean="0"/>
              <a:t>done</a:t>
            </a:r>
          </a:p>
          <a:p>
            <a:pPr marL="0" indent="0">
              <a:buNone/>
            </a:pPr>
            <a:r>
              <a:rPr lang="en-CA" dirty="0"/>
              <a:t>&gt; ?log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427984" y="1556792"/>
            <a:ext cx="0" cy="4176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681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Other ways to get help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help.search</a:t>
            </a:r>
            <a:r>
              <a:rPr lang="en-CA" dirty="0"/>
              <a:t>("log")</a:t>
            </a:r>
          </a:p>
          <a:p>
            <a:pPr marL="0" indent="0">
              <a:buNone/>
            </a:pPr>
            <a:r>
              <a:rPr lang="en-CA" dirty="0"/>
              <a:t>&gt; apropos("log")</a:t>
            </a:r>
          </a:p>
          <a:p>
            <a:pPr marL="0" indent="0">
              <a:buNone/>
            </a:pPr>
            <a:r>
              <a:rPr lang="en-CA" dirty="0"/>
              <a:t> [1] ".__</a:t>
            </a:r>
            <a:r>
              <a:rPr lang="en-CA" dirty="0" err="1"/>
              <a:t>C__logical</a:t>
            </a:r>
            <a:r>
              <a:rPr lang="en-CA" dirty="0"/>
              <a:t>"         ".__C__</a:t>
            </a:r>
            <a:r>
              <a:rPr lang="en-CA" dirty="0" err="1"/>
              <a:t>logLik</a:t>
            </a:r>
            <a:r>
              <a:rPr lang="en-CA" dirty="0"/>
              <a:t>"          ".__T__</a:t>
            </a:r>
            <a:r>
              <a:rPr lang="en-CA" dirty="0" err="1"/>
              <a:t>Logic:base</a:t>
            </a:r>
            <a:r>
              <a:rPr lang="en-CA" dirty="0"/>
              <a:t>"     </a:t>
            </a:r>
          </a:p>
          <a:p>
            <a:pPr marL="0" indent="0">
              <a:buNone/>
            </a:pPr>
            <a:r>
              <a:rPr lang="en-CA" dirty="0"/>
              <a:t> [4] "</a:t>
            </a:r>
            <a:r>
              <a:rPr lang="en-CA" dirty="0" err="1"/>
              <a:t>as.data.frame.logical</a:t>
            </a:r>
            <a:r>
              <a:rPr lang="en-CA" dirty="0"/>
              <a:t>" "</a:t>
            </a:r>
            <a:r>
              <a:rPr lang="en-CA" dirty="0" err="1"/>
              <a:t>as.logical</a:t>
            </a:r>
            <a:r>
              <a:rPr lang="en-CA" dirty="0"/>
              <a:t>"            "</a:t>
            </a:r>
            <a:r>
              <a:rPr lang="en-CA" dirty="0" err="1"/>
              <a:t>as.logical.factor</a:t>
            </a:r>
            <a:r>
              <a:rPr lang="en-CA" dirty="0"/>
              <a:t>"    </a:t>
            </a:r>
          </a:p>
          <a:p>
            <a:pPr marL="0" indent="0">
              <a:buNone/>
            </a:pPr>
            <a:r>
              <a:rPr lang="en-CA" dirty="0"/>
              <a:t> [7] "</a:t>
            </a:r>
            <a:r>
              <a:rPr lang="en-CA" dirty="0" err="1"/>
              <a:t>dlogis</a:t>
            </a:r>
            <a:r>
              <a:rPr lang="en-CA" dirty="0"/>
              <a:t>"                "</a:t>
            </a:r>
            <a:r>
              <a:rPr lang="en-CA" dirty="0" err="1"/>
              <a:t>is.logical</a:t>
            </a:r>
            <a:r>
              <a:rPr lang="en-CA" dirty="0"/>
              <a:t>"            "log"                  </a:t>
            </a:r>
          </a:p>
          <a:p>
            <a:pPr marL="0" indent="0">
              <a:buNone/>
            </a:pPr>
            <a:r>
              <a:rPr lang="en-CA" dirty="0"/>
              <a:t>[10] "log10"                 "log1p"                 "log2"                 </a:t>
            </a:r>
          </a:p>
          <a:p>
            <a:pPr marL="0" indent="0">
              <a:buNone/>
            </a:pPr>
            <a:r>
              <a:rPr lang="en-CA" dirty="0"/>
              <a:t>[13] "</a:t>
            </a:r>
            <a:r>
              <a:rPr lang="en-CA" dirty="0" err="1"/>
              <a:t>logb</a:t>
            </a:r>
            <a:r>
              <a:rPr lang="en-CA" dirty="0"/>
              <a:t>"                  "Logic"                 "logical"              </a:t>
            </a:r>
          </a:p>
          <a:p>
            <a:pPr marL="0" indent="0">
              <a:buNone/>
            </a:pPr>
            <a:r>
              <a:rPr lang="en-CA" dirty="0"/>
              <a:t>[16] "</a:t>
            </a:r>
            <a:r>
              <a:rPr lang="en-CA" dirty="0" err="1"/>
              <a:t>logLik</a:t>
            </a:r>
            <a:r>
              <a:rPr lang="en-CA" dirty="0"/>
              <a:t>"                "</a:t>
            </a:r>
            <a:r>
              <a:rPr lang="en-CA" dirty="0" err="1"/>
              <a:t>loglin</a:t>
            </a:r>
            <a:r>
              <a:rPr lang="en-CA" dirty="0"/>
              <a:t>"                "</a:t>
            </a:r>
            <a:r>
              <a:rPr lang="en-CA" dirty="0" err="1"/>
              <a:t>plogis</a:t>
            </a:r>
            <a:r>
              <a:rPr lang="en-CA" dirty="0"/>
              <a:t>"               </a:t>
            </a:r>
          </a:p>
          <a:p>
            <a:pPr marL="0" indent="0">
              <a:buNone/>
            </a:pPr>
            <a:r>
              <a:rPr lang="en-CA" dirty="0"/>
              <a:t>[19] "</a:t>
            </a:r>
            <a:r>
              <a:rPr lang="en-CA" dirty="0" err="1"/>
              <a:t>qlogis</a:t>
            </a:r>
            <a:r>
              <a:rPr lang="en-CA" dirty="0"/>
              <a:t>"                "</a:t>
            </a:r>
            <a:r>
              <a:rPr lang="en-CA" dirty="0" err="1"/>
              <a:t>rlogis</a:t>
            </a:r>
            <a:r>
              <a:rPr lang="en-CA" dirty="0"/>
              <a:t>"                "</a:t>
            </a:r>
            <a:r>
              <a:rPr lang="en-CA" dirty="0" err="1"/>
              <a:t>SSlogis</a:t>
            </a:r>
            <a:r>
              <a:rPr lang="en-CA" dirty="0"/>
              <a:t>"              </a:t>
            </a:r>
          </a:p>
          <a:p>
            <a:pPr marL="0" indent="0">
              <a:buNone/>
            </a:pPr>
            <a:r>
              <a:rPr lang="en-CA" dirty="0"/>
              <a:t>[22] "</a:t>
            </a:r>
            <a:r>
              <a:rPr lang="en-CA" dirty="0" err="1"/>
              <a:t>winDialog</a:t>
            </a:r>
            <a:r>
              <a:rPr lang="en-CA" dirty="0"/>
              <a:t>"             "</a:t>
            </a:r>
            <a:r>
              <a:rPr lang="en-CA" dirty="0" err="1"/>
              <a:t>winDialogString</a:t>
            </a:r>
            <a:r>
              <a:rPr lang="en-CA" dirty="0"/>
              <a:t>"      </a:t>
            </a:r>
          </a:p>
          <a:p>
            <a:pPr marL="0" indent="0">
              <a:buNone/>
            </a:pPr>
            <a:r>
              <a:rPr lang="en-CA" dirty="0"/>
              <a:t>&gt;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84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Warning and Errors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squareroot</a:t>
            </a:r>
            <a:r>
              <a:rPr lang="en-CA" dirty="0"/>
              <a:t>(2)</a:t>
            </a:r>
          </a:p>
          <a:p>
            <a:pPr marL="0" indent="0">
              <a:buNone/>
            </a:pPr>
            <a:r>
              <a:rPr lang="en-CA" dirty="0"/>
              <a:t>Error: could not find function "</a:t>
            </a:r>
            <a:r>
              <a:rPr lang="en-CA" dirty="0" err="1"/>
              <a:t>squareroot</a:t>
            </a:r>
            <a:r>
              <a:rPr lang="en-CA" dirty="0"/>
              <a:t>"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sqrt</a:t>
            </a:r>
            <a:r>
              <a:rPr lang="en-CA" dirty="0"/>
              <a:t> 2</a:t>
            </a:r>
          </a:p>
          <a:p>
            <a:pPr marL="0" indent="0">
              <a:buNone/>
            </a:pPr>
            <a:r>
              <a:rPr lang="en-CA" dirty="0"/>
              <a:t>Error: unexpected numeric constant in "</a:t>
            </a:r>
            <a:r>
              <a:rPr lang="en-CA" dirty="0" err="1"/>
              <a:t>sqrt</a:t>
            </a:r>
            <a:r>
              <a:rPr lang="en-CA" dirty="0"/>
              <a:t> </a:t>
            </a:r>
            <a:r>
              <a:rPr lang="en-CA" dirty="0" smtClean="0"/>
              <a:t>2“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sqrt</a:t>
            </a:r>
            <a:r>
              <a:rPr lang="en-CA" dirty="0"/>
              <a:t>(2</a:t>
            </a:r>
          </a:p>
          <a:p>
            <a:pPr marL="0" indent="0">
              <a:buNone/>
            </a:pPr>
            <a:r>
              <a:rPr lang="en-CA" dirty="0"/>
              <a:t>+ )</a:t>
            </a:r>
          </a:p>
          <a:p>
            <a:pPr marL="0" indent="0">
              <a:buNone/>
            </a:pPr>
            <a:r>
              <a:rPr lang="en-CA" dirty="0"/>
              <a:t>[1] 1.414214</a:t>
            </a:r>
          </a:p>
          <a:p>
            <a:pPr marL="0" indent="0">
              <a:buNone/>
            </a:pPr>
            <a:r>
              <a:rPr lang="en-CA" dirty="0"/>
              <a:t>&gt;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sqrt</a:t>
            </a:r>
            <a:r>
              <a:rPr lang="en-CA" dirty="0"/>
              <a:t>(-2)</a:t>
            </a:r>
          </a:p>
          <a:p>
            <a:pPr marL="0" indent="0">
              <a:buNone/>
            </a:pPr>
            <a:r>
              <a:rPr lang="en-CA" dirty="0"/>
              <a:t>[1] </a:t>
            </a:r>
            <a:r>
              <a:rPr lang="en-CA" dirty="0" err="1"/>
              <a:t>NaN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Warning message:</a:t>
            </a:r>
          </a:p>
          <a:p>
            <a:pPr marL="0" indent="0">
              <a:buNone/>
            </a:pPr>
            <a:r>
              <a:rPr lang="en-CA" dirty="0"/>
              <a:t>In </a:t>
            </a:r>
            <a:r>
              <a:rPr lang="en-CA" dirty="0" err="1"/>
              <a:t>sqrt</a:t>
            </a:r>
            <a:r>
              <a:rPr lang="en-CA" dirty="0"/>
              <a:t>(-2) : </a:t>
            </a:r>
            <a:r>
              <a:rPr lang="en-CA" dirty="0" err="1"/>
              <a:t>NaNs</a:t>
            </a:r>
            <a:r>
              <a:rPr lang="en-CA" dirty="0"/>
              <a:t> </a:t>
            </a:r>
            <a:r>
              <a:rPr lang="en-CA" dirty="0" smtClean="0"/>
              <a:t>produced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>
                <a:sym typeface="Wingdings" panose="05000000000000000000" pitchFamily="2" charset="2"/>
              </a:rPr>
              <a:t> The +, like the &gt;’s, was not typed, but rather was added by R.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27984" y="1556792"/>
            <a:ext cx="0" cy="4176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910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Assignment: =, &lt;-, &lt;&lt;-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&gt; x = 2</a:t>
            </a:r>
          </a:p>
          <a:p>
            <a:pPr marL="0" indent="0">
              <a:buNone/>
            </a:pPr>
            <a:r>
              <a:rPr lang="pt-BR" dirty="0"/>
              <a:t>&gt; x + 3</a:t>
            </a:r>
          </a:p>
          <a:p>
            <a:pPr marL="0" indent="0">
              <a:buNone/>
            </a:pPr>
            <a:r>
              <a:rPr lang="pt-BR" dirty="0"/>
              <a:t>[1] 5</a:t>
            </a:r>
          </a:p>
          <a:p>
            <a:pPr marL="0" indent="0">
              <a:buNone/>
            </a:pPr>
            <a:r>
              <a:rPr lang="pt-BR" dirty="0"/>
              <a:t>&gt; pi</a:t>
            </a:r>
          </a:p>
          <a:p>
            <a:pPr marL="0" indent="0">
              <a:buNone/>
            </a:pPr>
            <a:r>
              <a:rPr lang="pt-BR" dirty="0"/>
              <a:t>[1] 3.141593</a:t>
            </a:r>
          </a:p>
          <a:p>
            <a:pPr marL="0" indent="0">
              <a:buNone/>
            </a:pPr>
            <a:r>
              <a:rPr lang="pt-BR" dirty="0"/>
              <a:t>&gt; e^2</a:t>
            </a:r>
          </a:p>
          <a:p>
            <a:pPr marL="0" indent="0">
              <a:buNone/>
            </a:pPr>
            <a:r>
              <a:rPr lang="pt-BR" dirty="0"/>
              <a:t>Error: object 'e' not found</a:t>
            </a:r>
          </a:p>
          <a:p>
            <a:pPr marL="0" indent="0">
              <a:buNone/>
            </a:pPr>
            <a:r>
              <a:rPr lang="pt-BR" dirty="0"/>
              <a:t>&gt; e = exp(1)</a:t>
            </a:r>
          </a:p>
          <a:p>
            <a:pPr marL="0" indent="0">
              <a:buNone/>
            </a:pPr>
            <a:r>
              <a:rPr lang="pt-BR" dirty="0"/>
              <a:t>&gt; e^2</a:t>
            </a:r>
          </a:p>
          <a:p>
            <a:pPr marL="0" indent="0">
              <a:buNone/>
            </a:pPr>
            <a:r>
              <a:rPr lang="pt-BR" dirty="0"/>
              <a:t>[1] 7.389056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/>
              <a:t>&gt; x &lt;- 2</a:t>
            </a:r>
          </a:p>
          <a:p>
            <a:pPr marL="0" indent="0">
              <a:buNone/>
            </a:pPr>
            <a:r>
              <a:rPr lang="en-CA" dirty="0"/>
              <a:t>&gt; x</a:t>
            </a:r>
          </a:p>
          <a:p>
            <a:pPr marL="0" indent="0">
              <a:buNone/>
            </a:pPr>
            <a:r>
              <a:rPr lang="en-CA" dirty="0"/>
              <a:t>[1] 2</a:t>
            </a:r>
          </a:p>
          <a:p>
            <a:pPr marL="0" indent="0">
              <a:buNone/>
            </a:pPr>
            <a:r>
              <a:rPr lang="en-CA" dirty="0"/>
              <a:t>&gt; x &lt;&lt;- 17</a:t>
            </a:r>
          </a:p>
          <a:p>
            <a:pPr marL="0" indent="0">
              <a:buNone/>
            </a:pPr>
            <a:r>
              <a:rPr lang="en-CA" dirty="0"/>
              <a:t>&gt; x</a:t>
            </a:r>
          </a:p>
          <a:p>
            <a:pPr marL="0" indent="0">
              <a:buNone/>
            </a:pPr>
            <a:r>
              <a:rPr lang="en-CA" dirty="0"/>
              <a:t>[1] 17</a:t>
            </a:r>
          </a:p>
          <a:p>
            <a:pPr marL="0" indent="0">
              <a:buNone/>
            </a:pPr>
            <a:r>
              <a:rPr lang="en-CA" dirty="0"/>
              <a:t>&gt;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8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>
            <a:off x="4427984" y="1556792"/>
            <a:ext cx="0" cy="4176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1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Variable Names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&gt; x = 2</a:t>
            </a:r>
          </a:p>
          <a:p>
            <a:pPr marL="0" indent="0">
              <a:buNone/>
            </a:pPr>
            <a:r>
              <a:rPr lang="pt-BR" dirty="0"/>
              <a:t>&gt; n = 25</a:t>
            </a:r>
          </a:p>
          <a:p>
            <a:pPr marL="0" indent="0">
              <a:buNone/>
            </a:pPr>
            <a:r>
              <a:rPr lang="pt-BR" dirty="0"/>
              <a:t>&gt; N = 17</a:t>
            </a:r>
          </a:p>
          <a:p>
            <a:pPr marL="0" indent="0">
              <a:buNone/>
            </a:pPr>
            <a:r>
              <a:rPr lang="pt-BR" dirty="0"/>
              <a:t>&gt; n</a:t>
            </a:r>
          </a:p>
          <a:p>
            <a:pPr marL="0" indent="0">
              <a:buNone/>
            </a:pPr>
            <a:r>
              <a:rPr lang="pt-BR" dirty="0"/>
              <a:t>[1] 25</a:t>
            </a:r>
          </a:p>
          <a:p>
            <a:pPr marL="0" indent="0">
              <a:buNone/>
            </a:pPr>
            <a:r>
              <a:rPr lang="pt-BR" dirty="0"/>
              <a:t>&gt; N</a:t>
            </a:r>
          </a:p>
          <a:p>
            <a:pPr marL="0" indent="0">
              <a:buNone/>
            </a:pPr>
            <a:r>
              <a:rPr lang="pt-BR" dirty="0"/>
              <a:t>[1] 17</a:t>
            </a:r>
          </a:p>
          <a:p>
            <a:pPr marL="0" indent="0">
              <a:buNone/>
            </a:pPr>
            <a:r>
              <a:rPr lang="pt-BR" dirty="0"/>
              <a:t>&gt; 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Note: Case is important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a.really.long.number</a:t>
            </a:r>
            <a:r>
              <a:rPr lang="en-CA" dirty="0"/>
              <a:t> = 123456789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a.really.long.number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[1] 123456789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AReallySmallNumber</a:t>
            </a:r>
            <a:r>
              <a:rPr lang="en-CA" dirty="0"/>
              <a:t> = 0.000000001</a:t>
            </a:r>
          </a:p>
          <a:p>
            <a:pPr marL="0" indent="0">
              <a:buNone/>
            </a:pPr>
            <a:r>
              <a:rPr lang="en-CA" dirty="0"/>
              <a:t>&gt; </a:t>
            </a:r>
            <a:r>
              <a:rPr lang="en-CA" dirty="0" err="1"/>
              <a:t>AReallySmallNumber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[1] 1e-09</a:t>
            </a:r>
          </a:p>
          <a:p>
            <a:pPr marL="0" indent="0">
              <a:buNone/>
            </a:pPr>
            <a:r>
              <a:rPr lang="en-CA" dirty="0"/>
              <a:t>&gt;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223E-33BD-4305-A110-329076E5ADD1}" type="slidenum">
              <a:rPr lang="en-CA" smtClean="0"/>
              <a:t>9</a:t>
            </a:fld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>
            <a:off x="4427984" y="1556792"/>
            <a:ext cx="0" cy="4176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0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A9BA8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A9BA8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3114</Words>
  <Application>Microsoft Office PowerPoint</Application>
  <PresentationFormat>On-screen Show (4:3)</PresentationFormat>
  <Paragraphs>487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An Overview of R</vt:lpstr>
      <vt:lpstr>What is R?</vt:lpstr>
      <vt:lpstr>Starting R</vt:lpstr>
      <vt:lpstr>Using R as a calculator</vt:lpstr>
      <vt:lpstr>Changing the default Behaviour</vt:lpstr>
      <vt:lpstr>Other ways to get help</vt:lpstr>
      <vt:lpstr>Warning and Errors</vt:lpstr>
      <vt:lpstr>Assignment: =, &lt;-, &lt;&lt;-</vt:lpstr>
      <vt:lpstr>Variable Names</vt:lpstr>
      <vt:lpstr>Data Vectors: c()</vt:lpstr>
      <vt:lpstr>Data Vectors: type, named entries</vt:lpstr>
      <vt:lpstr>Using functions on Data Vectors</vt:lpstr>
      <vt:lpstr>Vectorization of Functions</vt:lpstr>
      <vt:lpstr>Creating Structured Data: simple and arithmetic sequences</vt:lpstr>
      <vt:lpstr>Creating Structured Data: more arithmetic sequences</vt:lpstr>
      <vt:lpstr>Creating Structured Data: Repeated numbers</vt:lpstr>
      <vt:lpstr>Accessing Data by using Indices</vt:lpstr>
      <vt:lpstr>Negative indices and names</vt:lpstr>
      <vt:lpstr>Assigning Values to Data Vectors</vt:lpstr>
      <vt:lpstr>Logical Values</vt:lpstr>
      <vt:lpstr>Reading in other sources of data</vt:lpstr>
      <vt:lpstr>Basic Charts</vt:lpstr>
      <vt:lpstr>Basic Statistical Analysis: mean, variance, histograms, densities</vt:lpstr>
      <vt:lpstr>Basic Statistical Analysis: Bivariate data I</vt:lpstr>
      <vt:lpstr>Basic Statistical Analysis: Bivariate data II</vt:lpstr>
      <vt:lpstr>Statistical Review</vt:lpstr>
      <vt:lpstr>Simulation: the normal approximation for the binomial</vt:lpstr>
      <vt:lpstr>Programing in R: Functions</vt:lpstr>
      <vt:lpstr>Programing in R: if, switch</vt:lpstr>
      <vt:lpstr>Programing in R: for, while</vt:lpstr>
      <vt:lpstr>An example: Generating random mixtures of 12 Gaussians</vt:lpstr>
      <vt:lpstr>Examples of data sets generated by the previous program</vt:lpstr>
      <vt:lpstr>To Learn More about 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mcadieux</dc:creator>
  <cp:lastModifiedBy>mcadieux</cp:lastModifiedBy>
  <cp:revision>41</cp:revision>
  <dcterms:created xsi:type="dcterms:W3CDTF">2014-05-20T12:35:51Z</dcterms:created>
  <dcterms:modified xsi:type="dcterms:W3CDTF">2014-05-22T14:20:32Z</dcterms:modified>
</cp:coreProperties>
</file>