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74" r:id="rId8"/>
    <p:sldId id="262" r:id="rId9"/>
    <p:sldId id="264" r:id="rId10"/>
    <p:sldId id="265" r:id="rId11"/>
    <p:sldId id="275" r:id="rId12"/>
    <p:sldId id="266" r:id="rId13"/>
    <p:sldId id="267" r:id="rId14"/>
    <p:sldId id="268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204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E925A-6915-463A-95B6-66AE92195884}" type="datetimeFigureOut">
              <a:rPr lang="en-US" smtClean="0"/>
              <a:t>2014-09-16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8A2B14-829A-4BD6-B807-A33A92E8B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371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8A2B14-829A-4BD6-B807-A33A92E8B59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66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3482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72D8A35-7567-40F2-88CA-0A01656850C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3584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C65F213-A988-49EB-ADE9-E651B13F1B2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AB03-1524-420B-8503-F7F21F54D83F}" type="datetimeFigureOut">
              <a:rPr lang="en-US" smtClean="0"/>
              <a:t>2014-09-16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05F1-10DE-4540-B440-EAFC9A846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758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AB03-1524-420B-8503-F7F21F54D83F}" type="datetimeFigureOut">
              <a:rPr lang="en-US" smtClean="0"/>
              <a:t>2014-09-16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05F1-10DE-4540-B440-EAFC9A846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427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AB03-1524-420B-8503-F7F21F54D83F}" type="datetimeFigureOut">
              <a:rPr lang="en-US" smtClean="0"/>
              <a:t>2014-09-16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05F1-10DE-4540-B440-EAFC9A846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36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AB03-1524-420B-8503-F7F21F54D83F}" type="datetimeFigureOut">
              <a:rPr lang="en-US" smtClean="0"/>
              <a:t>2014-09-16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05F1-10DE-4540-B440-EAFC9A846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16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AB03-1524-420B-8503-F7F21F54D83F}" type="datetimeFigureOut">
              <a:rPr lang="en-US" smtClean="0"/>
              <a:t>2014-09-16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05F1-10DE-4540-B440-EAFC9A846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457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AB03-1524-420B-8503-F7F21F54D83F}" type="datetimeFigureOut">
              <a:rPr lang="en-US" smtClean="0"/>
              <a:t>2014-09-16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05F1-10DE-4540-B440-EAFC9A846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74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AB03-1524-420B-8503-F7F21F54D83F}" type="datetimeFigureOut">
              <a:rPr lang="en-US" smtClean="0"/>
              <a:t>2014-09-16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05F1-10DE-4540-B440-EAFC9A846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691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AB03-1524-420B-8503-F7F21F54D83F}" type="datetimeFigureOut">
              <a:rPr lang="en-US" smtClean="0"/>
              <a:t>2014-09-16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05F1-10DE-4540-B440-EAFC9A846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675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AB03-1524-420B-8503-F7F21F54D83F}" type="datetimeFigureOut">
              <a:rPr lang="en-US" smtClean="0"/>
              <a:t>2014-09-16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05F1-10DE-4540-B440-EAFC9A846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9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AB03-1524-420B-8503-F7F21F54D83F}" type="datetimeFigureOut">
              <a:rPr lang="en-US" smtClean="0"/>
              <a:t>2014-09-16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05F1-10DE-4540-B440-EAFC9A846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12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AB03-1524-420B-8503-F7F21F54D83F}" type="datetimeFigureOut">
              <a:rPr lang="en-US" smtClean="0"/>
              <a:t>2014-09-16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05F1-10DE-4540-B440-EAFC9A846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535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0AB03-1524-420B-8503-F7F21F54D83F}" type="datetimeFigureOut">
              <a:rPr lang="en-US" smtClean="0"/>
              <a:t>2014-09-16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C05F1-10DE-4540-B440-EAFC9A846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56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knela006@uottawa.ca" TargetMode="External"/><Relationship Id="rId3" Type="http://schemas.openxmlformats.org/officeDocument/2006/relationships/hyperlink" Target="http://www.site.uottawa.ca/~knela006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C Language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Keerthi</a:t>
            </a:r>
            <a:r>
              <a:rPr lang="en-US" dirty="0" smtClean="0"/>
              <a:t> </a:t>
            </a:r>
            <a:r>
              <a:rPr lang="en-US" dirty="0" err="1" smtClean="0"/>
              <a:t>Nelaturu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knela006@uottawa.ca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www.site.uottawa.ca/~knela006/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7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Input/Output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 is the basic output function we use for displaying content in C</a:t>
            </a:r>
          </a:p>
          <a:p>
            <a:pPr marL="0" indent="0">
              <a:buNone/>
            </a:pPr>
            <a:r>
              <a:rPr lang="en-US" dirty="0" smtClean="0"/>
              <a:t>Syntax: </a:t>
            </a:r>
            <a:r>
              <a:rPr lang="en-US" dirty="0" err="1" smtClean="0"/>
              <a:t>printf</a:t>
            </a:r>
            <a:r>
              <a:rPr lang="en-US" dirty="0" smtClean="0"/>
              <a:t>(“%d %6.2f”, intvar1, floatvar2);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Scanf</a:t>
            </a:r>
            <a:r>
              <a:rPr lang="en-US" dirty="0" smtClean="0"/>
              <a:t> is the function we use to get user input.</a:t>
            </a:r>
          </a:p>
          <a:p>
            <a:pPr marL="0" indent="0">
              <a:buNone/>
            </a:pPr>
            <a:r>
              <a:rPr lang="en-US" dirty="0" smtClean="0"/>
              <a:t>Syntax: </a:t>
            </a:r>
            <a:r>
              <a:rPr lang="en-US" dirty="0" err="1" smtClean="0"/>
              <a:t>scanf</a:t>
            </a:r>
            <a:r>
              <a:rPr lang="en-US" dirty="0" smtClean="0"/>
              <a:t>(“%d%f”,&amp;test1,&amp;test2);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095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Format </a:t>
            </a:r>
            <a:r>
              <a:rPr lang="en-US" dirty="0" err="1" smtClean="0"/>
              <a:t>Specifier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rcRect t="-25962" b="-2596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81684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Arithmetic Operator : +, -, *, /, %</a:t>
            </a:r>
          </a:p>
          <a:p>
            <a:r>
              <a:rPr lang="en-US" dirty="0" smtClean="0"/>
              <a:t>Assignment Operators: +=, -=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Relational and Logical Operators: &gt;, &gt;=, &lt;, &lt;=, ==, !=, &amp;&amp;, ||</a:t>
            </a:r>
          </a:p>
          <a:p>
            <a:pPr marL="0" indent="0">
              <a:buNone/>
            </a:pPr>
            <a:endParaRPr lang="en-US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Always check for the order of precedence when evaluating an expression with operators in it.</a:t>
            </a:r>
          </a:p>
          <a:p>
            <a:endParaRPr lang="en-US" dirty="0" smtClean="0"/>
          </a:p>
          <a:p>
            <a:r>
              <a:rPr lang="en-US" dirty="0" smtClean="0"/>
              <a:t>Type conversions: From narrower to wider.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 err="1" smtClean="0">
                <a:solidFill>
                  <a:srgbClr val="00B050"/>
                </a:solidFill>
              </a:rPr>
              <a:t>int</a:t>
            </a:r>
            <a:r>
              <a:rPr lang="en-US" i="1" dirty="0" smtClean="0">
                <a:solidFill>
                  <a:srgbClr val="00B050"/>
                </a:solidFill>
              </a:rPr>
              <a:t> to float – Correct</a:t>
            </a:r>
          </a:p>
          <a:p>
            <a:pPr marL="0" indent="0">
              <a:buNone/>
            </a:pPr>
            <a:r>
              <a:rPr lang="en-US" i="1" dirty="0">
                <a:solidFill>
                  <a:srgbClr val="00B050"/>
                </a:solidFill>
              </a:rPr>
              <a:t>	</a:t>
            </a:r>
            <a:r>
              <a:rPr lang="en-US" i="1" dirty="0" smtClean="0">
                <a:solidFill>
                  <a:srgbClr val="00B050"/>
                </a:solidFill>
              </a:rPr>
              <a:t>float to </a:t>
            </a:r>
            <a:r>
              <a:rPr lang="en-US" i="1" dirty="0" err="1" smtClean="0">
                <a:solidFill>
                  <a:srgbClr val="00B050"/>
                </a:solidFill>
              </a:rPr>
              <a:t>int</a:t>
            </a:r>
            <a:r>
              <a:rPr lang="en-US" i="1" dirty="0" smtClean="0">
                <a:solidFill>
                  <a:srgbClr val="00B050"/>
                </a:solidFill>
              </a:rPr>
              <a:t> – wrong</a:t>
            </a:r>
          </a:p>
          <a:p>
            <a:pPr marL="0" indent="0">
              <a:buNone/>
            </a:pPr>
            <a:endParaRPr lang="en-US" i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00B050"/>
                </a:solidFill>
              </a:rPr>
              <a:t>Check the </a:t>
            </a:r>
            <a:r>
              <a:rPr lang="en-US" i="1" dirty="0" err="1" smtClean="0">
                <a:solidFill>
                  <a:srgbClr val="00B050"/>
                </a:solidFill>
              </a:rPr>
              <a:t>texbook</a:t>
            </a:r>
            <a:r>
              <a:rPr lang="en-US" i="1" dirty="0" smtClean="0">
                <a:solidFill>
                  <a:srgbClr val="00B050"/>
                </a:solidFill>
              </a:rPr>
              <a:t> for table on precedence of all operators.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183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 / Decrement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Increment : ++ (post &amp; pre)</a:t>
            </a:r>
          </a:p>
          <a:p>
            <a:r>
              <a:rPr lang="en-US" dirty="0" smtClean="0"/>
              <a:t>Decrement: -- (post &amp; pre)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Ex: n++ - will increments n after the value is used</a:t>
            </a:r>
          </a:p>
          <a:p>
            <a:pPr marL="0" indent="0">
              <a:buNone/>
            </a:pPr>
            <a:r>
              <a:rPr lang="en-US" dirty="0" smtClean="0"/>
              <a:t>++n – will increment n before the value is used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Increment and Decrement operators can only be applied to variables not expressions</a:t>
            </a:r>
          </a:p>
        </p:txBody>
      </p:sp>
    </p:spTree>
    <p:extLst>
      <p:ext uri="{BB962C8B-B14F-4D97-AF65-F5344CB8AC3E}">
        <p14:creationId xmlns:p14="http://schemas.microsoft.com/office/powerpoint/2010/main" val="4226302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Bitwise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Six operators for bit manipulation in C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&amp; - bitwise AND</a:t>
            </a:r>
          </a:p>
          <a:p>
            <a:pPr marL="0" indent="0">
              <a:buNone/>
            </a:pPr>
            <a:r>
              <a:rPr lang="en-US" dirty="0" smtClean="0"/>
              <a:t>| - bitwise inclusive OR</a:t>
            </a:r>
          </a:p>
          <a:p>
            <a:pPr marL="0" indent="0">
              <a:buNone/>
            </a:pPr>
            <a:r>
              <a:rPr lang="en-US" dirty="0" smtClean="0"/>
              <a:t>^ - bitwise exclusive OR</a:t>
            </a:r>
          </a:p>
          <a:p>
            <a:pPr marL="0" indent="0">
              <a:buNone/>
            </a:pPr>
            <a:r>
              <a:rPr lang="en-US" dirty="0" smtClean="0"/>
              <a:t>&lt;&lt; - left shift </a:t>
            </a:r>
          </a:p>
          <a:p>
            <a:pPr marL="0" indent="0">
              <a:buNone/>
            </a:pPr>
            <a:r>
              <a:rPr lang="en-US" dirty="0" smtClean="0"/>
              <a:t>&gt;&gt; - right shift</a:t>
            </a:r>
          </a:p>
          <a:p>
            <a:pPr marL="0" indent="0">
              <a:buNone/>
            </a:pPr>
            <a:r>
              <a:rPr lang="en-US" dirty="0" smtClean="0"/>
              <a:t>~ - one’s complement (unary)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Conditional Expression:  exp1 ? Exp2 : exp3;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661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Constants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CA" dirty="0" smtClean="0"/>
              <a:t>#define  MAXLINE 1000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c</a:t>
            </a:r>
            <a:r>
              <a:rPr lang="en-US" dirty="0" smtClean="0"/>
              <a:t>har esc = ‘</a:t>
            </a:r>
            <a:r>
              <a:rPr lang="en-CA" dirty="0" smtClean="0"/>
              <a:t>\\</a:t>
            </a:r>
            <a:r>
              <a:rPr lang="en-US" dirty="0" smtClean="0"/>
              <a:t>`;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i = 0;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limit = MAXLINE +1;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f</a:t>
            </a:r>
            <a:r>
              <a:rPr lang="en-US" dirty="0" smtClean="0"/>
              <a:t>loat </a:t>
            </a:r>
            <a:r>
              <a:rPr lang="en-US" dirty="0" err="1" smtClean="0"/>
              <a:t>aFloat</a:t>
            </a:r>
            <a:r>
              <a:rPr lang="en-US" dirty="0" smtClean="0"/>
              <a:t> = 1.0e-5;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/>
              <a:t>const</a:t>
            </a:r>
            <a:r>
              <a:rPr lang="en-US" dirty="0" smtClean="0"/>
              <a:t> double e = 2.7856;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507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Control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Else if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If-Else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Switch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   </a:t>
            </a:r>
            <a:r>
              <a:rPr lang="en-US" sz="1800" dirty="0" smtClean="0"/>
              <a:t>switch (expression)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{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				case </a:t>
            </a:r>
            <a:r>
              <a:rPr lang="en-US" sz="1800" dirty="0" err="1" smtClean="0"/>
              <a:t>const-expr</a:t>
            </a:r>
            <a:r>
              <a:rPr lang="en-US" sz="1800" dirty="0" smtClean="0"/>
              <a:t>: statement</a:t>
            </a:r>
            <a:r>
              <a:rPr lang="en-US" sz="1800" dirty="0"/>
              <a:t>	</a:t>
            </a:r>
            <a:r>
              <a:rPr lang="en-US" sz="1800" dirty="0" smtClean="0"/>
              <a:t>break;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		  default: statements</a:t>
            </a:r>
            <a:endParaRPr lang="en-US" sz="18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}</a:t>
            </a:r>
            <a:endParaRPr lang="en-US" sz="18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77113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Control </a:t>
            </a:r>
            <a:r>
              <a:rPr lang="en-US" dirty="0" smtClean="0"/>
              <a:t>Flow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do-while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w</a:t>
            </a:r>
            <a:r>
              <a:rPr lang="en-US" dirty="0" smtClean="0"/>
              <a:t>hile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For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Goto!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for ( …) {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if (disaster)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    goto error;</a:t>
            </a:r>
            <a:r>
              <a:rPr lang="en-US" dirty="0"/>
              <a:t>	</a:t>
            </a:r>
            <a:endParaRPr lang="en-US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}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error: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  printf(“bad programming!”);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835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inside into the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Closely associated with UNIX system</a:t>
            </a:r>
          </a:p>
          <a:p>
            <a:r>
              <a:rPr lang="en-US" dirty="0" smtClean="0"/>
              <a:t>System programming language</a:t>
            </a:r>
          </a:p>
          <a:p>
            <a:r>
              <a:rPr lang="en-US" dirty="0" smtClean="0"/>
              <a:t>Stemmed up from Language BCPL</a:t>
            </a:r>
          </a:p>
          <a:p>
            <a:r>
              <a:rPr lang="en-US" dirty="0" smtClean="0"/>
              <a:t>Supports data types, functions, control flow statements etc.</a:t>
            </a:r>
          </a:p>
        </p:txBody>
      </p:sp>
    </p:spTree>
    <p:extLst>
      <p:ext uri="{BB962C8B-B14F-4D97-AF65-F5344CB8AC3E}">
        <p14:creationId xmlns:p14="http://schemas.microsoft.com/office/powerpoint/2010/main" val="1573457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C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Print “Hello, world”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400" i="1" dirty="0" smtClean="0">
                <a:solidFill>
                  <a:srgbClr val="00B050"/>
                </a:solidFill>
              </a:rPr>
              <a:t>#include &lt;</a:t>
            </a:r>
            <a:r>
              <a:rPr lang="en-US" sz="2400" i="1" dirty="0" err="1" smtClean="0">
                <a:solidFill>
                  <a:srgbClr val="00B050"/>
                </a:solidFill>
              </a:rPr>
              <a:t>stdio.h</a:t>
            </a:r>
            <a:r>
              <a:rPr lang="en-US" sz="2400" i="1" dirty="0" smtClean="0">
                <a:solidFill>
                  <a:srgbClr val="00B050"/>
                </a:solidFill>
              </a:rPr>
              <a:t>&gt;</a:t>
            </a:r>
          </a:p>
          <a:p>
            <a:pPr marL="0" indent="0">
              <a:buNone/>
            </a:pPr>
            <a:r>
              <a:rPr lang="en-US" sz="2400" i="1" dirty="0">
                <a:solidFill>
                  <a:srgbClr val="00B050"/>
                </a:solidFill>
              </a:rPr>
              <a:t>m</a:t>
            </a:r>
            <a:r>
              <a:rPr lang="en-US" sz="2400" i="1" dirty="0" smtClean="0">
                <a:solidFill>
                  <a:srgbClr val="00B050"/>
                </a:solidFill>
              </a:rPr>
              <a:t>ain()</a:t>
            </a:r>
          </a:p>
          <a:p>
            <a:pPr marL="0" indent="0">
              <a:buNone/>
            </a:pPr>
            <a:r>
              <a:rPr lang="en-US" sz="2400" i="1" dirty="0" smtClean="0">
                <a:solidFill>
                  <a:srgbClr val="00B050"/>
                </a:solidFill>
              </a:rPr>
              <a:t>{</a:t>
            </a:r>
          </a:p>
          <a:p>
            <a:pPr marL="0" indent="0">
              <a:buNone/>
            </a:pPr>
            <a:r>
              <a:rPr lang="en-US" sz="2400" i="1" dirty="0" err="1" smtClean="0">
                <a:solidFill>
                  <a:srgbClr val="00B050"/>
                </a:solidFill>
              </a:rPr>
              <a:t>printf</a:t>
            </a:r>
            <a:r>
              <a:rPr lang="en-US" sz="2400" i="1" dirty="0" smtClean="0">
                <a:solidFill>
                  <a:srgbClr val="00B050"/>
                </a:solidFill>
              </a:rPr>
              <a:t>(“hello, world \n”);</a:t>
            </a:r>
          </a:p>
          <a:p>
            <a:pPr marL="0" indent="0">
              <a:buNone/>
            </a:pPr>
            <a:r>
              <a:rPr lang="en-US" sz="2400" i="1" dirty="0">
                <a:solidFill>
                  <a:srgbClr val="00B050"/>
                </a:solidFill>
              </a:rPr>
              <a:t>}</a:t>
            </a:r>
            <a:endParaRPr lang="en-US" sz="2400" i="1" dirty="0" smtClean="0">
              <a:solidFill>
                <a:srgbClr val="00B05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743200"/>
            <a:ext cx="8153400" cy="2514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962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escape 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\n – Newline character</a:t>
            </a:r>
          </a:p>
          <a:p>
            <a:r>
              <a:rPr lang="en-US" dirty="0" smtClean="0"/>
              <a:t>\t – Tab</a:t>
            </a:r>
          </a:p>
          <a:p>
            <a:r>
              <a:rPr lang="en-US" dirty="0" smtClean="0"/>
              <a:t>\b – Backspace</a:t>
            </a:r>
          </a:p>
          <a:p>
            <a:r>
              <a:rPr lang="en-US" dirty="0" smtClean="0"/>
              <a:t>\” – Double quote</a:t>
            </a:r>
          </a:p>
          <a:p>
            <a:r>
              <a:rPr lang="en-US" dirty="0" smtClean="0"/>
              <a:t>\\ - Backslash</a:t>
            </a:r>
          </a:p>
        </p:txBody>
      </p:sp>
    </p:spTree>
    <p:extLst>
      <p:ext uri="{BB962C8B-B14F-4D97-AF65-F5344CB8AC3E}">
        <p14:creationId xmlns:p14="http://schemas.microsoft.com/office/powerpoint/2010/main" val="1305302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 in 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start with “/*” and end with “*/”.</a:t>
            </a:r>
          </a:p>
          <a:p>
            <a:r>
              <a:rPr lang="en-US" dirty="0" smtClean="0"/>
              <a:t>Ignored by the compiler</a:t>
            </a:r>
          </a:p>
          <a:p>
            <a:r>
              <a:rPr lang="en-US" dirty="0" smtClean="0"/>
              <a:t>C compilers do not care about how a program looks, indentation and spacing.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Documentation of your program is always important! Makes it easy for people to read through.</a:t>
            </a:r>
          </a:p>
          <a:p>
            <a:pPr marL="0" indent="0">
              <a:buNone/>
            </a:pPr>
            <a:endParaRPr lang="en-US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67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in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Must be declared before they are used</a:t>
            </a:r>
          </a:p>
          <a:p>
            <a:r>
              <a:rPr lang="en-US" dirty="0" smtClean="0"/>
              <a:t>C language is Case Sensitive</a:t>
            </a:r>
          </a:p>
          <a:p>
            <a:r>
              <a:rPr lang="en-US" dirty="0" smtClean="0"/>
              <a:t>Cannot use keywords for variable names</a:t>
            </a:r>
          </a:p>
          <a:p>
            <a:r>
              <a:rPr lang="en-US" dirty="0" smtClean="0"/>
              <a:t>Declaration of variable consists of :</a:t>
            </a:r>
          </a:p>
          <a:p>
            <a:pPr lvl="1"/>
            <a:r>
              <a:rPr lang="en-US" dirty="0" smtClean="0"/>
              <a:t>Type name </a:t>
            </a:r>
          </a:p>
          <a:p>
            <a:pPr lvl="1"/>
            <a:r>
              <a:rPr lang="en-US" dirty="0" smtClean="0"/>
              <a:t>List of variable names</a:t>
            </a:r>
          </a:p>
          <a:p>
            <a:pPr lvl="1"/>
            <a:r>
              <a:rPr lang="en-US" dirty="0" smtClean="0"/>
              <a:t>Terminator (;)</a:t>
            </a:r>
          </a:p>
          <a:p>
            <a:pPr marL="0" indent="0">
              <a:buNone/>
            </a:pPr>
            <a:r>
              <a:rPr lang="en-US" sz="2800" i="1" dirty="0" smtClean="0">
                <a:solidFill>
                  <a:srgbClr val="00B050"/>
                </a:solidFill>
              </a:rPr>
              <a:t>Ex: </a:t>
            </a:r>
            <a:r>
              <a:rPr lang="en-US" sz="2800" i="1" dirty="0" err="1" smtClean="0">
                <a:solidFill>
                  <a:srgbClr val="00B050"/>
                </a:solidFill>
              </a:rPr>
              <a:t>int</a:t>
            </a:r>
            <a:r>
              <a:rPr lang="en-US" sz="2800" i="1" dirty="0" smtClean="0">
                <a:solidFill>
                  <a:srgbClr val="00B050"/>
                </a:solidFill>
              </a:rPr>
              <a:t> </a:t>
            </a:r>
            <a:r>
              <a:rPr lang="en-US" sz="2800" i="1" dirty="0" err="1" smtClean="0">
                <a:solidFill>
                  <a:srgbClr val="00B050"/>
                </a:solidFill>
              </a:rPr>
              <a:t>fahr</a:t>
            </a:r>
            <a:r>
              <a:rPr lang="en-US" sz="2800" i="1" dirty="0" smtClean="0">
                <a:solidFill>
                  <a:srgbClr val="00B050"/>
                </a:solidFill>
              </a:rPr>
              <a:t>, </a:t>
            </a:r>
            <a:r>
              <a:rPr lang="en-US" sz="2800" i="1" dirty="0" err="1" smtClean="0">
                <a:solidFill>
                  <a:srgbClr val="00B050"/>
                </a:solidFill>
              </a:rPr>
              <a:t>celsius</a:t>
            </a:r>
            <a:r>
              <a:rPr lang="en-US" sz="2800" i="1" dirty="0" smtClean="0">
                <a:solidFill>
                  <a:srgbClr val="00B050"/>
                </a:solidFill>
              </a:rPr>
              <a:t>;</a:t>
            </a:r>
          </a:p>
          <a:p>
            <a:pPr marL="0" indent="0">
              <a:buNone/>
            </a:pPr>
            <a:r>
              <a:rPr lang="en-US" sz="2800" i="1" dirty="0">
                <a:solidFill>
                  <a:srgbClr val="00B050"/>
                </a:solidFill>
              </a:rPr>
              <a:t> </a:t>
            </a:r>
            <a:r>
              <a:rPr lang="en-US" sz="2800" i="1" dirty="0" smtClean="0">
                <a:solidFill>
                  <a:srgbClr val="00B050"/>
                </a:solidFill>
              </a:rPr>
              <a:t>     float lower, upper, step;</a:t>
            </a:r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561109" y="5181600"/>
            <a:ext cx="7315200" cy="1219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44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 of Keywords</a:t>
            </a:r>
            <a:endParaRPr lang="en-US" dirty="0"/>
          </a:p>
        </p:txBody>
      </p:sp>
      <p:pic>
        <p:nvPicPr>
          <p:cNvPr id="6" name="Picture 5" descr="Screen Shot 2014-09-16 at 10.26.2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800" y="1714500"/>
            <a:ext cx="6489700" cy="341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46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data types in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int</a:t>
            </a:r>
            <a:endParaRPr lang="en-US" dirty="0" smtClean="0"/>
          </a:p>
          <a:p>
            <a:r>
              <a:rPr lang="en-US" dirty="0" smtClean="0"/>
              <a:t>float</a:t>
            </a:r>
          </a:p>
          <a:p>
            <a:r>
              <a:rPr lang="en-US" dirty="0" smtClean="0"/>
              <a:t>char</a:t>
            </a:r>
          </a:p>
          <a:p>
            <a:r>
              <a:rPr lang="en-US" dirty="0" smtClean="0"/>
              <a:t>short</a:t>
            </a:r>
          </a:p>
          <a:p>
            <a:r>
              <a:rPr lang="en-US" dirty="0" smtClean="0"/>
              <a:t>long </a:t>
            </a:r>
          </a:p>
          <a:p>
            <a:r>
              <a:rPr lang="en-US" dirty="0" smtClean="0"/>
              <a:t>double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3742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Compiling and Running a C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Unix,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smtClean="0"/>
              <a:t>Command to compile: </a:t>
            </a:r>
          </a:p>
          <a:p>
            <a:pPr marL="0" indent="0">
              <a:buNone/>
            </a:pPr>
            <a:r>
              <a:rPr lang="en-US" dirty="0" err="1" smtClean="0"/>
              <a:t>gcc</a:t>
            </a:r>
            <a:r>
              <a:rPr lang="en-US" dirty="0" smtClean="0"/>
              <a:t> </a:t>
            </a:r>
            <a:r>
              <a:rPr lang="en-US" dirty="0" err="1" smtClean="0"/>
              <a:t>hello.c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Running a executable file</a:t>
            </a:r>
          </a:p>
          <a:p>
            <a:pPr marL="0" indent="0">
              <a:buNone/>
            </a:pPr>
            <a:r>
              <a:rPr lang="en-US" dirty="0" smtClean="0"/>
              <a:t>./</a:t>
            </a:r>
            <a:r>
              <a:rPr lang="en-US" dirty="0" err="1" smtClean="0"/>
              <a:t>a.out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23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552</Words>
  <Application>Microsoft Macintosh PowerPoint</Application>
  <PresentationFormat>On-screen Show (4:3)</PresentationFormat>
  <Paragraphs>124</Paragraphs>
  <Slides>17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Introduction to C Language</vt:lpstr>
      <vt:lpstr>Quick inside into the language</vt:lpstr>
      <vt:lpstr>First C Program</vt:lpstr>
      <vt:lpstr>More escape sequences</vt:lpstr>
      <vt:lpstr>Comments in C </vt:lpstr>
      <vt:lpstr>Variables in C</vt:lpstr>
      <vt:lpstr>List of Keywords</vt:lpstr>
      <vt:lpstr>Basic data types in C</vt:lpstr>
      <vt:lpstr>Compiling and Running a C program</vt:lpstr>
      <vt:lpstr>Input/Output</vt:lpstr>
      <vt:lpstr>Format Specifier</vt:lpstr>
      <vt:lpstr>Operators</vt:lpstr>
      <vt:lpstr>Increment / Decrement Operators</vt:lpstr>
      <vt:lpstr>Bitwise Operators</vt:lpstr>
      <vt:lpstr>Constants</vt:lpstr>
      <vt:lpstr>Control Flow</vt:lpstr>
      <vt:lpstr>Control Flow (cont’d)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 Language</dc:title>
  <dc:creator>Keerthi</dc:creator>
  <cp:lastModifiedBy>Keerthi Nelaturu</cp:lastModifiedBy>
  <cp:revision>12</cp:revision>
  <dcterms:created xsi:type="dcterms:W3CDTF">2013-09-22T00:51:20Z</dcterms:created>
  <dcterms:modified xsi:type="dcterms:W3CDTF">2014-09-16T14:47:44Z</dcterms:modified>
</cp:coreProperties>
</file>