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5"/>
  </p:notesMasterIdLst>
  <p:sldIdLst>
    <p:sldId id="317" r:id="rId2"/>
    <p:sldId id="660" r:id="rId3"/>
    <p:sldId id="483" r:id="rId4"/>
    <p:sldId id="484" r:id="rId5"/>
    <p:sldId id="661" r:id="rId6"/>
    <p:sldId id="662" r:id="rId7"/>
    <p:sldId id="664" r:id="rId8"/>
    <p:sldId id="663" r:id="rId9"/>
    <p:sldId id="665" r:id="rId10"/>
    <p:sldId id="666" r:id="rId11"/>
    <p:sldId id="667" r:id="rId12"/>
    <p:sldId id="668" r:id="rId13"/>
    <p:sldId id="669" r:id="rId14"/>
    <p:sldId id="670" r:id="rId15"/>
    <p:sldId id="671" r:id="rId16"/>
    <p:sldId id="672" r:id="rId17"/>
    <p:sldId id="674" r:id="rId18"/>
    <p:sldId id="750" r:id="rId19"/>
    <p:sldId id="742" r:id="rId20"/>
    <p:sldId id="743" r:id="rId21"/>
    <p:sldId id="744" r:id="rId22"/>
    <p:sldId id="745" r:id="rId23"/>
    <p:sldId id="746" r:id="rId24"/>
    <p:sldId id="747" r:id="rId25"/>
    <p:sldId id="748" r:id="rId26"/>
    <p:sldId id="749" r:id="rId27"/>
    <p:sldId id="740" r:id="rId28"/>
    <p:sldId id="741" r:id="rId29"/>
    <p:sldId id="784" r:id="rId30"/>
    <p:sldId id="785" r:id="rId31"/>
    <p:sldId id="786" r:id="rId32"/>
    <p:sldId id="787" r:id="rId33"/>
    <p:sldId id="788" r:id="rId34"/>
    <p:sldId id="789" r:id="rId35"/>
    <p:sldId id="606" r:id="rId36"/>
    <p:sldId id="475" r:id="rId37"/>
    <p:sldId id="626" r:id="rId38"/>
    <p:sldId id="627" r:id="rId39"/>
    <p:sldId id="625" r:id="rId40"/>
    <p:sldId id="603" r:id="rId41"/>
    <p:sldId id="476" r:id="rId42"/>
    <p:sldId id="477" r:id="rId43"/>
    <p:sldId id="599" r:id="rId44"/>
    <p:sldId id="604" r:id="rId45"/>
    <p:sldId id="605" r:id="rId46"/>
    <p:sldId id="738" r:id="rId47"/>
    <p:sldId id="697" r:id="rId48"/>
    <p:sldId id="751" r:id="rId49"/>
    <p:sldId id="633" r:id="rId50"/>
    <p:sldId id="630" r:id="rId51"/>
    <p:sldId id="634" r:id="rId52"/>
    <p:sldId id="631" r:id="rId53"/>
    <p:sldId id="636" r:id="rId54"/>
    <p:sldId id="637" r:id="rId55"/>
    <p:sldId id="638" r:id="rId56"/>
    <p:sldId id="706" r:id="rId57"/>
    <p:sldId id="635" r:id="rId58"/>
    <p:sldId id="752" r:id="rId59"/>
    <p:sldId id="632" r:id="rId60"/>
    <p:sldId id="679" r:id="rId61"/>
    <p:sldId id="737" r:id="rId62"/>
    <p:sldId id="707" r:id="rId63"/>
    <p:sldId id="736" r:id="rId64"/>
    <p:sldId id="753" r:id="rId65"/>
    <p:sldId id="755" r:id="rId66"/>
    <p:sldId id="757" r:id="rId67"/>
    <p:sldId id="756" r:id="rId68"/>
    <p:sldId id="758" r:id="rId69"/>
    <p:sldId id="719" r:id="rId70"/>
    <p:sldId id="759" r:id="rId71"/>
    <p:sldId id="760" r:id="rId72"/>
    <p:sldId id="722" r:id="rId73"/>
    <p:sldId id="761" r:id="rId74"/>
    <p:sldId id="762" r:id="rId75"/>
    <p:sldId id="763" r:id="rId76"/>
    <p:sldId id="764" r:id="rId77"/>
    <p:sldId id="765" r:id="rId78"/>
    <p:sldId id="723" r:id="rId79"/>
    <p:sldId id="724" r:id="rId80"/>
    <p:sldId id="725" r:id="rId81"/>
    <p:sldId id="726" r:id="rId82"/>
    <p:sldId id="727" r:id="rId83"/>
    <p:sldId id="728" r:id="rId84"/>
    <p:sldId id="729" r:id="rId85"/>
    <p:sldId id="766" r:id="rId86"/>
    <p:sldId id="767" r:id="rId87"/>
    <p:sldId id="768" r:id="rId88"/>
    <p:sldId id="769" r:id="rId89"/>
    <p:sldId id="770" r:id="rId90"/>
    <p:sldId id="771" r:id="rId91"/>
    <p:sldId id="772" r:id="rId92"/>
    <p:sldId id="773" r:id="rId93"/>
    <p:sldId id="774" r:id="rId94"/>
    <p:sldId id="775" r:id="rId95"/>
    <p:sldId id="776" r:id="rId96"/>
    <p:sldId id="777" r:id="rId97"/>
    <p:sldId id="780" r:id="rId98"/>
    <p:sldId id="781" r:id="rId99"/>
    <p:sldId id="782" r:id="rId100"/>
    <p:sldId id="790" r:id="rId101"/>
    <p:sldId id="783" r:id="rId102"/>
    <p:sldId id="779" r:id="rId103"/>
    <p:sldId id="415" r:id="rId10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0929"/>
  </p:normalViewPr>
  <p:slideViewPr>
    <p:cSldViewPr>
      <p:cViewPr varScale="1">
        <p:scale>
          <a:sx n="117" d="100"/>
          <a:sy n="117" d="100"/>
        </p:scale>
        <p:origin x="-9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8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notesMaster" Target="notesMasters/notesMaster1.xml"/><Relationship Id="rId106" Type="http://schemas.openxmlformats.org/officeDocument/2006/relationships/printerSettings" Target="printerSettings/printerSettings1.bin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00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0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0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0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B931FA-BBC7-AE49-95CF-2440CB9E08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84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931FA-BBC7-AE49-95CF-2440CB9E086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931FA-BBC7-AE49-95CF-2440CB9E086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931FA-BBC7-AE49-95CF-2440CB9E086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931FA-BBC7-AE49-95CF-2440CB9E086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931FA-BBC7-AE49-95CF-2440CB9E086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931FA-BBC7-AE49-95CF-2440CB9E086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931FA-BBC7-AE49-95CF-2440CB9E086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14460-F407-3149-A236-DE32DF96B8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31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9FCF39-93CA-254B-ADF3-85675BF455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9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1311C-5627-3A4B-BD62-2D427C10C9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3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503A4-5A3A-6740-96F0-FF7304F7CC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D108F-7B9F-4F43-9596-1EDE241787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24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8E54F-9572-F84C-A2D1-27E1284A30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77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0A6D1-7B4E-9A49-8B48-1B56F19450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32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46684-CE66-1F40-81EC-C2EDE755C0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7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3B4F1-43C6-1E47-A676-80FBA28B32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97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A28A-AF09-D544-A76F-207602B719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0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AC804-CDFC-8C4C-AD1A-C573D51322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7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74840FA-965B-7444-B45B-C9E6904EF25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hyperlink" Target="http://www.youtube.com/watch?v=03IhHeZwJuM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2514600"/>
            <a:ext cx="7772400" cy="1143000"/>
          </a:xfrm>
        </p:spPr>
        <p:txBody>
          <a:bodyPr/>
          <a:lstStyle/>
          <a:p>
            <a:r>
              <a:rPr lang="en-US"/>
              <a:t>The Year the Internet </a:t>
            </a:r>
            <a:br>
              <a:rPr lang="en-US"/>
            </a:br>
            <a:r>
              <a:rPr lang="en-US"/>
              <a:t>Fought Back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724400"/>
            <a:ext cx="6705600" cy="1371600"/>
          </a:xfrm>
        </p:spPr>
        <p:txBody>
          <a:bodyPr/>
          <a:lstStyle/>
          <a:p>
            <a:endParaRPr lang="en-US" sz="1800">
              <a:latin typeface="New York" charset="0"/>
            </a:endParaRPr>
          </a:p>
          <a:p>
            <a:endParaRPr lang="en-US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609600" y="4648200"/>
            <a:ext cx="8229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Utopia" charset="0"/>
              </a:rPr>
              <a:t>Professor Michael Geist</a:t>
            </a:r>
          </a:p>
          <a:p>
            <a:pPr algn="ctr">
              <a:spcBef>
                <a:spcPct val="50000"/>
              </a:spcBef>
            </a:pPr>
            <a:r>
              <a:rPr lang="en-US">
                <a:latin typeface="Utopia" charset="0"/>
              </a:rPr>
              <a:t>Canada Research Chair in Internet and E-commerce Law</a:t>
            </a:r>
          </a:p>
          <a:p>
            <a:pPr algn="ctr">
              <a:spcBef>
                <a:spcPct val="50000"/>
              </a:spcBef>
            </a:pPr>
            <a:r>
              <a:rPr lang="en-US">
                <a:latin typeface="Utopia" charset="0"/>
              </a:rPr>
              <a:t>University of Ottawa, Faculty of Law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88452" name="Picture 4" descr="godaddydropssopa.jpg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290638"/>
            <a:ext cx="600710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196752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CA" sz="3600" dirty="0" smtClean="0">
                <a:latin typeface="Arial"/>
              </a:rPr>
              <a:t>&lt;4&gt;</a:t>
            </a:r>
          </a:p>
          <a:p>
            <a:pPr algn="ctr">
              <a:buFontTx/>
              <a:buNone/>
            </a:pPr>
            <a:r>
              <a:rPr lang="en-CA" sz="3600" dirty="0">
                <a:latin typeface="Arial"/>
              </a:rPr>
              <a:t>n</a:t>
            </a:r>
            <a:r>
              <a:rPr lang="en-CA" sz="3600" dirty="0" smtClean="0">
                <a:latin typeface="Arial"/>
              </a:rPr>
              <a:t>on-expert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00612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196752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CA" sz="3600" dirty="0" smtClean="0">
                <a:latin typeface="Arial"/>
              </a:rPr>
              <a:t>&lt;5&gt;</a:t>
            </a:r>
          </a:p>
          <a:p>
            <a:pPr algn="ctr">
              <a:buFontTx/>
              <a:buNone/>
            </a:pPr>
            <a:r>
              <a:rPr lang="en-CA" sz="3600" dirty="0" smtClean="0">
                <a:latin typeface="Arial"/>
              </a:rPr>
              <a:t>evolutionary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670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196752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CA" sz="3600" dirty="0" smtClean="0">
                <a:latin typeface="Arial"/>
              </a:rPr>
              <a:t>&lt;6&gt;</a:t>
            </a:r>
          </a:p>
          <a:p>
            <a:pPr algn="ctr">
              <a:buFontTx/>
              <a:buNone/>
            </a:pPr>
            <a:r>
              <a:rPr lang="en-CA" sz="3600" dirty="0">
                <a:latin typeface="Arial"/>
              </a:rPr>
              <a:t>d</a:t>
            </a:r>
            <a:r>
              <a:rPr lang="en-CA" sz="3600" dirty="0" smtClean="0">
                <a:latin typeface="Arial"/>
              </a:rPr>
              <a:t>idn’t “just happen”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407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r>
              <a:rPr lang="en-US" sz="4400"/>
              <a:t>@mgeist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89476" name="Picture 4" descr="wikipediadark.jpg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504825"/>
            <a:ext cx="8088313" cy="584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90500" name="Picture 4" descr="wiredblack.jpg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28625"/>
            <a:ext cx="9064625" cy="599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91524" name="Picture 4" descr="boingboingdark.jpg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1806575"/>
            <a:ext cx="6510337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92548" name="Picture 4" descr="huffpodark.jpg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00038"/>
            <a:ext cx="9012237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93572" name="Picture 4" descr="stopsopanz.jpg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74663"/>
            <a:ext cx="8267700" cy="590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94596" name="Picture 4" descr="sopagraphic.jpg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200025"/>
            <a:ext cx="4886325" cy="645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r>
              <a:rPr lang="ja-JP" altLang="en-US" sz="3600">
                <a:latin typeface="Arial"/>
              </a:rPr>
              <a:t>“</a:t>
            </a:r>
            <a:r>
              <a:rPr lang="en-US" sz="3600"/>
              <a:t>SOPA Story</a:t>
            </a:r>
            <a:r>
              <a:rPr lang="ja-JP" altLang="en-US" sz="3600">
                <a:latin typeface="Arial"/>
              </a:rPr>
              <a:t>”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CA" sz="3600" dirty="0" smtClean="0">
                <a:latin typeface="Arial"/>
              </a:rPr>
              <a:t>What just happened?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096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</p:spPr>
        <p:txBody>
          <a:bodyPr rIns="132080"/>
          <a:lstStyle/>
          <a:p>
            <a:pPr eaLnBrk="1" hangingPunct="1">
              <a:defRPr/>
            </a:pPr>
            <a:endParaRPr lang="en-US" smtClean="0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</p:spPr>
        <p:txBody>
          <a:bodyPr rIns="132080"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2000" smtClean="0">
              <a:cs typeface="+mn-cs"/>
            </a:endParaRPr>
          </a:p>
        </p:txBody>
      </p:sp>
      <p:pic>
        <p:nvPicPr>
          <p:cNvPr id="34819" name="Picture 2" descr="russiawikiped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91440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637496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82308" name="Picture 4" descr="sopaintroduced.jpg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558800"/>
            <a:ext cx="5675313" cy="5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</p:spPr>
        <p:txBody>
          <a:bodyPr rIns="132080"/>
          <a:lstStyle/>
          <a:p>
            <a:pPr eaLnBrk="1" hangingPunct="1">
              <a:defRPr/>
            </a:pPr>
            <a:endParaRPr lang="en-US" smtClean="0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</p:spPr>
        <p:txBody>
          <a:bodyPr rIns="132080"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>
              <a:cs typeface="+mn-cs"/>
            </a:endParaRPr>
          </a:p>
        </p:txBody>
      </p:sp>
      <p:pic>
        <p:nvPicPr>
          <p:cNvPr id="35843" name="Picture 4" descr="malaysiablacko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8024813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153631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</p:spPr>
        <p:txBody>
          <a:bodyPr rIns="132080"/>
          <a:lstStyle/>
          <a:p>
            <a:pPr eaLnBrk="1" hangingPunct="1">
              <a:defRPr/>
            </a:pPr>
            <a:endParaRPr lang="en-US" smtClean="0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</p:spPr>
        <p:txBody>
          <a:bodyPr rIns="132080"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2000" smtClean="0">
              <a:cs typeface="+mn-cs"/>
            </a:endParaRPr>
          </a:p>
        </p:txBody>
      </p:sp>
      <p:pic>
        <p:nvPicPr>
          <p:cNvPr id="36867" name="Picture 1" descr="jordanblacko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965200"/>
            <a:ext cx="85725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094943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en-US" smtClean="0">
              <a:cs typeface="+mn-cs"/>
            </a:endParaRPr>
          </a:p>
          <a:p>
            <a:pPr algn="ctr" eaLnBrk="1" hangingPunct="1">
              <a:buFontTx/>
              <a:buNone/>
              <a:defRPr/>
            </a:pPr>
            <a:endParaRPr lang="en-US" smtClean="0">
              <a:cs typeface="+mn-cs"/>
            </a:endParaRPr>
          </a:p>
          <a:p>
            <a:pPr algn="ctr" eaLnBrk="1" hangingPunct="1">
              <a:buFontTx/>
              <a:buNone/>
              <a:defRPr/>
            </a:pPr>
            <a:endParaRPr lang="en-US" smtClean="0">
              <a:cs typeface="+mn-cs"/>
            </a:endParaRPr>
          </a:p>
        </p:txBody>
      </p:sp>
      <p:pic>
        <p:nvPicPr>
          <p:cNvPr id="19459" name="Picture 5" descr="cdtblackout.jpg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70104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344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507908" name="Picture 4" descr="nzblackoutcreativefreedom.jpg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86800" cy="452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367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508932" name="Picture 4" descr="rwwnzblackout.jpg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123950"/>
            <a:ext cx="5891213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382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99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509956" name="Picture 1028" descr="s92delay.jpg  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452438"/>
            <a:ext cx="5989637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049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09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510980" name="Picture 1028" descr="wikipediaitaly.jpg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470025"/>
            <a:ext cx="6589713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24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CA" sz="3600" dirty="0">
                <a:latin typeface="Arial"/>
              </a:rPr>
              <a:t>u</a:t>
            </a:r>
            <a:r>
              <a:rPr lang="en-CA" sz="3600" dirty="0" smtClean="0">
                <a:latin typeface="Arial"/>
              </a:rPr>
              <a:t>nthinkable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151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CA" sz="3600" dirty="0" smtClean="0">
                <a:latin typeface="Arial"/>
              </a:rPr>
              <a:t>thinkable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336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US" sz="3600" dirty="0">
                <a:latin typeface="Arial"/>
              </a:rPr>
              <a:t>u</a:t>
            </a:r>
            <a:r>
              <a:rPr lang="en-CA" sz="3600" dirty="0" err="1" smtClean="0">
                <a:latin typeface="Arial"/>
              </a:rPr>
              <a:t>norganized</a:t>
            </a:r>
            <a:r>
              <a:rPr lang="en-CA" sz="3600" dirty="0" smtClean="0">
                <a:latin typeface="Arial"/>
              </a:rPr>
              <a:t> Internet users don’t..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7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295940" name="Picture 4" descr="&#10;piratebay.jpg 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976313"/>
            <a:ext cx="6088063" cy="490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US" sz="3600" dirty="0">
                <a:latin typeface="Arial"/>
              </a:rPr>
              <a:t>s</a:t>
            </a:r>
            <a:r>
              <a:rPr lang="en-CA" sz="3600" dirty="0" smtClean="0">
                <a:latin typeface="Arial"/>
              </a:rPr>
              <a:t>top international treaties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967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US" sz="3600" dirty="0">
                <a:latin typeface="Arial"/>
              </a:rPr>
              <a:t>s</a:t>
            </a:r>
            <a:r>
              <a:rPr lang="en-CA" sz="3600" dirty="0" smtClean="0">
                <a:latin typeface="Arial"/>
              </a:rPr>
              <a:t>top legislation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367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US" sz="3600" dirty="0">
                <a:latin typeface="Arial"/>
              </a:rPr>
              <a:t>s</a:t>
            </a:r>
            <a:r>
              <a:rPr lang="en-CA" sz="3600" dirty="0" smtClean="0">
                <a:latin typeface="Arial"/>
              </a:rPr>
              <a:t>top regulation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500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US" sz="3600" dirty="0" smtClean="0">
                <a:latin typeface="Arial"/>
              </a:rPr>
              <a:t>m</a:t>
            </a:r>
            <a:r>
              <a:rPr lang="en-CA" sz="3600" dirty="0" err="1" smtClean="0">
                <a:latin typeface="Arial"/>
              </a:rPr>
              <a:t>ajor</a:t>
            </a:r>
            <a:r>
              <a:rPr lang="en-CA" sz="3600" dirty="0" smtClean="0">
                <a:latin typeface="Arial"/>
              </a:rPr>
              <a:t> policies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34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US" sz="3600" dirty="0">
                <a:latin typeface="Arial"/>
              </a:rPr>
              <a:t>o</a:t>
            </a:r>
            <a:r>
              <a:rPr lang="en-CA" sz="3600" dirty="0" smtClean="0">
                <a:latin typeface="Arial"/>
              </a:rPr>
              <a:t>r do they…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54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r>
              <a:rPr lang="en-US" sz="3600"/>
              <a:t>ACTA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287751" name="Picture 7" descr="actasecrecy.jpg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787400"/>
            <a:ext cx="5881687" cy="528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45445" name="Picture 5" descr="acta2010.jpg  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998538"/>
            <a:ext cx="7604125" cy="485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46469" name="Picture 5" descr="canadasignsacta.jpg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057275"/>
            <a:ext cx="596265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44420" name="Picture 4" descr="actasignedbyeu.jpg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581150"/>
            <a:ext cx="7137400" cy="36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41148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en-US"/>
          </a:p>
          <a:p>
            <a:pPr algn="ctr">
              <a:lnSpc>
                <a:spcPct val="90000"/>
              </a:lnSpc>
              <a:buFontTx/>
              <a:buNone/>
            </a:pPr>
            <a:endParaRPr lang="en-US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/>
              <a:t>Domain Name System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/>
              <a:t>Website Blocking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/>
              <a:t>Payment Intermediaries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/>
              <a:t>Ad Networks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3600"/>
              <a:t>Circumvention Technologies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21892" name="Picture 4" descr="polandacta2.jpg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16280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288772" name="Picture 4" descr="polandacta1.jpg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7924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289796" name="Picture 4" descr="polandacta3.jpg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7848600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17797" name="Picture 5" descr="polandacta4.jpg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620000" cy="48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22917" name="Picture 5" descr="actarap.jpg   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873125"/>
            <a:ext cx="5694363" cy="5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23941" name="Picture 5" descr="actaecj.jpg   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79538"/>
            <a:ext cx="7200900" cy="409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562181" name="Picture 5" descr="actaepvote.jpg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219200"/>
            <a:ext cx="583723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520197" name="Picture 5" descr="kroesonacta.jpg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162800" cy="376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en-US" smtClean="0">
              <a:cs typeface="+mn-cs"/>
            </a:endParaRPr>
          </a:p>
          <a:p>
            <a:pPr algn="ctr" eaLnBrk="1" hangingPunct="1">
              <a:buFontTx/>
              <a:buNone/>
              <a:defRPr/>
            </a:pPr>
            <a:endParaRPr lang="en-US" smtClean="0">
              <a:cs typeface="+mn-cs"/>
            </a:endParaRPr>
          </a:p>
          <a:p>
            <a:pPr algn="ctr" eaLnBrk="1" hangingPunct="1">
              <a:buFontTx/>
              <a:buNone/>
              <a:defRPr/>
            </a:pPr>
            <a:endParaRPr lang="en-US" smtClean="0">
              <a:cs typeface="+mn-cs"/>
            </a:endParaRPr>
          </a:p>
        </p:txBody>
      </p:sp>
      <p:pic>
        <p:nvPicPr>
          <p:cNvPr id="67587" name="Picture 1" descr="goodbyeac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74700"/>
            <a:ext cx="8001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4428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r>
              <a:rPr lang="en-US" sz="3600"/>
              <a:t>C-30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83332" name="Picture 4" descr="sopaheairng.jpg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303213"/>
            <a:ext cx="6473825" cy="62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9" name="Picture 3" descr="c30intro.jpg  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796925"/>
            <a:ext cx="6958013" cy="526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634" name="Picture 2" descr="lawfulaccess1.jpg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101725"/>
            <a:ext cx="7280275" cy="46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3" name="Picture 3" descr="omlawfulaccess.jpg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519113"/>
            <a:ext cx="8859837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3" name="Picture 3" descr="realprivacy.jpg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738188"/>
            <a:ext cx="8724900" cy="538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7" name="Picture 3" descr="petitionlawfulaccess.jpg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811213"/>
            <a:ext cx="5773737" cy="523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1" name="Picture 3" descr="lawfulaccesscosts.jpg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514350"/>
            <a:ext cx="6115050" cy="582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1" name="Picture 3" descr="vikileaks30_twitter_feed.jpg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0198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 descr="tellviceverything.jpg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17500"/>
            <a:ext cx="5908675" cy="622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tellviceverythingtwe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197100"/>
            <a:ext cx="77089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43867"/>
      </p:ext>
    </p:extLst>
  </p:cSld>
  <p:clrMapOvr>
    <a:masterClrMapping/>
  </p:clrMapOvr>
  <p:transition xmlns:p14="http://schemas.microsoft.com/office/powerpoint/2010/main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 descr="lawfulaccesspause.jpg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679575"/>
            <a:ext cx="6581775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84356" name="Picture 4" descr="freebieber.jpg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470025"/>
            <a:ext cx="8428037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US" sz="3600" dirty="0" smtClean="0"/>
              <a:t>CRTC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000"/>
          </a:p>
        </p:txBody>
      </p:sp>
      <p:pic>
        <p:nvPicPr>
          <p:cNvPr id="561157" name="Picture 5" descr="crtcapprovesubb.jpg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470025"/>
            <a:ext cx="692150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000"/>
          </a:p>
        </p:txBody>
      </p:sp>
      <p:pic>
        <p:nvPicPr>
          <p:cNvPr id="530437" name="Picture 5" descr="openmedia23.jpg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212138" cy="481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000"/>
          </a:p>
        </p:txBody>
      </p:sp>
      <p:pic>
        <p:nvPicPr>
          <p:cNvPr id="560133" name="Picture 5" descr="clementubb.jpg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420813"/>
            <a:ext cx="7110413" cy="401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US" sz="3600" dirty="0" smtClean="0"/>
              <a:t>Copyright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71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</p:spPr>
        <p:txBody>
          <a:bodyPr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 dirty="0"/>
          </a:p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 dirty="0"/>
          </a:p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 dirty="0"/>
          </a:p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 dirty="0"/>
          </a:p>
        </p:txBody>
      </p:sp>
      <p:pic>
        <p:nvPicPr>
          <p:cNvPr id="149508" name="Picture 4" descr="bultereport.jpg                                                0003B327Macintosh HD                   BBA7981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4340225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51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7544" y="6093296"/>
            <a:ext cx="19050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</p:spPr>
        <p:txBody>
          <a:bodyPr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 dirty="0"/>
          </a:p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 dirty="0"/>
          </a:p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 dirty="0"/>
          </a:p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 dirty="0"/>
          </a:p>
        </p:txBody>
      </p:sp>
      <p:pic>
        <p:nvPicPr>
          <p:cNvPr id="150532" name="Picture 4" descr="billc60.jpg                                                    0003B327Macintosh HD                   BBA7981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9600"/>
            <a:ext cx="4446588" cy="571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6247" y="626405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6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591217"/>
              </p:ext>
            </p:extLst>
          </p:nvPr>
        </p:nvGraphicFramePr>
        <p:xfrm>
          <a:off x="1619672" y="188640"/>
          <a:ext cx="5760640" cy="646872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80320"/>
                <a:gridCol w="2880320"/>
              </a:tblGrid>
              <a:tr h="92410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Issue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2005</a:t>
                      </a:r>
                      <a:r>
                        <a:rPr lang="en-US" baseline="0" dirty="0" smtClean="0"/>
                        <a:t> (C-60)</a:t>
                      </a:r>
                      <a:endParaRPr lang="en-US" dirty="0"/>
                    </a:p>
                  </a:txBody>
                  <a:tcPr/>
                </a:tc>
              </a:tr>
              <a:tr h="924103">
                <a:tc>
                  <a:txBody>
                    <a:bodyPr/>
                    <a:lstStyle/>
                    <a:p>
                      <a:r>
                        <a:rPr lang="en-US" dirty="0" smtClean="0"/>
                        <a:t>Fair Dealing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924103">
                <a:tc>
                  <a:txBody>
                    <a:bodyPr/>
                    <a:lstStyle/>
                    <a:p>
                      <a:r>
                        <a:rPr lang="en-US" dirty="0" smtClean="0"/>
                        <a:t>Consumer Exceptions (time shifting,</a:t>
                      </a:r>
                      <a:r>
                        <a:rPr lang="en-US" baseline="0" dirty="0" smtClean="0"/>
                        <a:t> format shifting, backup copies)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924103"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Exceptions (Internet</a:t>
                      </a:r>
                      <a:r>
                        <a:rPr lang="en-US" baseline="0" dirty="0" smtClean="0"/>
                        <a:t> content, user generated content exception)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924103">
                <a:tc>
                  <a:txBody>
                    <a:bodyPr/>
                    <a:lstStyle/>
                    <a:p>
                      <a:r>
                        <a:rPr lang="en-US" dirty="0" smtClean="0"/>
                        <a:t>Statutory</a:t>
                      </a:r>
                      <a:r>
                        <a:rPr lang="en-US" baseline="0" dirty="0" smtClean="0"/>
                        <a:t> Damages Reform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924103">
                <a:tc>
                  <a:txBody>
                    <a:bodyPr/>
                    <a:lstStyle/>
                    <a:p>
                      <a:r>
                        <a:rPr lang="en-US" dirty="0" smtClean="0"/>
                        <a:t>Digital Locks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924103"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Service Provider Safe </a:t>
                      </a:r>
                      <a:r>
                        <a:rPr lang="en-US" dirty="0" err="1" smtClean="0"/>
                        <a:t>Harbour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352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953000" y="84582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89500" y="93218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2048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963613"/>
            <a:ext cx="4903787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4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427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000"/>
          </a:p>
        </p:txBody>
      </p:sp>
      <p:pic>
        <p:nvPicPr>
          <p:cNvPr id="542724" name="Picture 102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801688"/>
            <a:ext cx="7218363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86404" name="Picture 4" descr="americancensor.jpg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20737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225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039813"/>
            <a:ext cx="75850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3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9334500" y="94361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096500" y="94361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2355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825500"/>
            <a:ext cx="4770437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9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457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000"/>
          </a:p>
        </p:txBody>
      </p:sp>
      <p:pic>
        <p:nvPicPr>
          <p:cNvPr id="545796" name="Picture 102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53530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797" name="Picture 102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5370513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798" name="Picture 103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1295400"/>
            <a:ext cx="5316537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2969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28600"/>
            <a:ext cx="6062662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3413"/>
            <a:ext cx="5335588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4141788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1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3072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783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45720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5773738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6697663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37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3174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967288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81200"/>
            <a:ext cx="5011738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9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9067800" y="93091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648700" y="94107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3686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715963"/>
            <a:ext cx="4652963" cy="542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6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600911"/>
              </p:ext>
            </p:extLst>
          </p:nvPr>
        </p:nvGraphicFramePr>
        <p:xfrm>
          <a:off x="1835696" y="260648"/>
          <a:ext cx="5328591" cy="62955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97155"/>
                <a:gridCol w="1124925"/>
                <a:gridCol w="1006511"/>
              </a:tblGrid>
              <a:tr h="5886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Issue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2005</a:t>
                      </a:r>
                      <a:r>
                        <a:rPr lang="en-US" baseline="0" dirty="0" smtClean="0"/>
                        <a:t> (C-60)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2008</a:t>
                      </a:r>
                      <a:r>
                        <a:rPr lang="en-US" baseline="0" dirty="0" smtClean="0"/>
                        <a:t> (C-61)</a:t>
                      </a:r>
                      <a:endParaRPr lang="en-US" dirty="0"/>
                    </a:p>
                  </a:txBody>
                  <a:tcPr/>
                </a:tc>
              </a:tr>
              <a:tr h="554561">
                <a:tc>
                  <a:txBody>
                    <a:bodyPr/>
                    <a:lstStyle/>
                    <a:p>
                      <a:r>
                        <a:rPr lang="en-US" dirty="0" smtClean="0"/>
                        <a:t>Fair Dealing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1302095">
                <a:tc>
                  <a:txBody>
                    <a:bodyPr/>
                    <a:lstStyle/>
                    <a:p>
                      <a:r>
                        <a:rPr lang="en-US" dirty="0" smtClean="0"/>
                        <a:t>Consumer Exceptions (time shifting,</a:t>
                      </a:r>
                      <a:r>
                        <a:rPr lang="en-US" baseline="0" dirty="0" smtClean="0"/>
                        <a:t> format shifting, backup copies)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1790381"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Exceptions (Internet</a:t>
                      </a:r>
                      <a:r>
                        <a:rPr lang="en-US" baseline="0" dirty="0" smtClean="0"/>
                        <a:t> content, user generated content exception)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813809">
                <a:tc>
                  <a:txBody>
                    <a:bodyPr/>
                    <a:lstStyle/>
                    <a:p>
                      <a:r>
                        <a:rPr lang="en-US" dirty="0" smtClean="0"/>
                        <a:t>Statutory</a:t>
                      </a:r>
                      <a:r>
                        <a:rPr lang="en-US" baseline="0" dirty="0" smtClean="0"/>
                        <a:t> Damages Reform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Minor</a:t>
                      </a:r>
                      <a:endParaRPr lang="en-US" dirty="0"/>
                    </a:p>
                  </a:txBody>
                  <a:tcPr/>
                </a:tc>
              </a:tr>
              <a:tr h="554561">
                <a:tc>
                  <a:txBody>
                    <a:bodyPr/>
                    <a:lstStyle/>
                    <a:p>
                      <a:r>
                        <a:rPr lang="en-US" dirty="0" smtClean="0"/>
                        <a:t>Digital Locks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588640"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Service Provider Safe </a:t>
                      </a:r>
                      <a:r>
                        <a:rPr lang="en-US" dirty="0" err="1" smtClean="0"/>
                        <a:t>Harbour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935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468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000"/>
          </a:p>
        </p:txBody>
      </p:sp>
      <p:pic>
        <p:nvPicPr>
          <p:cNvPr id="546820" name="Picture 102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074738"/>
            <a:ext cx="6877050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478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000"/>
          </a:p>
        </p:txBody>
      </p:sp>
      <p:pic>
        <p:nvPicPr>
          <p:cNvPr id="547844" name="Picture 102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9100"/>
            <a:ext cx="7173913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85380" name="Picture 4" descr="techdirt.jpg  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703263"/>
            <a:ext cx="6348413" cy="545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000"/>
          </a:p>
        </p:txBody>
      </p:sp>
      <p:pic>
        <p:nvPicPr>
          <p:cNvPr id="54886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77888"/>
            <a:ext cx="86106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000"/>
          </a:p>
        </p:txBody>
      </p:sp>
      <p:pic>
        <p:nvPicPr>
          <p:cNvPr id="54989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11200"/>
            <a:ext cx="85344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000"/>
          </a:p>
        </p:txBody>
      </p:sp>
      <p:pic>
        <p:nvPicPr>
          <p:cNvPr id="55091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4525"/>
            <a:ext cx="83058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000"/>
          </a:p>
        </p:txBody>
      </p:sp>
      <p:pic>
        <p:nvPicPr>
          <p:cNvPr id="55194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052513"/>
            <a:ext cx="7361237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Tx/>
              <a:buNone/>
            </a:pPr>
            <a:endParaRPr lang="en-US" sz="2000"/>
          </a:p>
        </p:txBody>
      </p:sp>
      <p:pic>
        <p:nvPicPr>
          <p:cNvPr id="55296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779463"/>
            <a:ext cx="800735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27000"/>
            <a:ext cx="8574088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6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5734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814388"/>
            <a:ext cx="7289800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70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336800"/>
            <a:ext cx="7772400" cy="2171700"/>
          </a:xfrm>
          <a:ln/>
        </p:spPr>
        <p:txBody>
          <a:bodyPr rIns="132080"/>
          <a:lstStyle/>
          <a:p>
            <a:endParaRPr lang="en-US" sz="5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470400" y="87503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04800"/>
            <a:ext cx="7889875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88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336800"/>
            <a:ext cx="7772400" cy="2171700"/>
          </a:xfrm>
          <a:ln/>
        </p:spPr>
        <p:txBody>
          <a:bodyPr rIns="132080"/>
          <a:lstStyle/>
          <a:p>
            <a:endParaRPr lang="en-US" sz="5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470400" y="87503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27000"/>
            <a:ext cx="58420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2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 sz="5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18100" y="86614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454900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07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  <a:p>
            <a:pPr algn="ctr">
              <a:buFontTx/>
              <a:buNone/>
            </a:pPr>
            <a:endParaRPr lang="en-US"/>
          </a:p>
        </p:txBody>
      </p:sp>
      <p:pic>
        <p:nvPicPr>
          <p:cNvPr id="487428" name="Picture 4" descr="redditgodaddy.jpg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666750"/>
            <a:ext cx="7639050" cy="552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19400"/>
            <a:ext cx="7772400" cy="1143000"/>
          </a:xfrm>
          <a:ln/>
        </p:spPr>
        <p:txBody>
          <a:bodyPr rIns="132080"/>
          <a:lstStyle/>
          <a:p>
            <a:endParaRPr lang="en-US">
              <a:latin typeface="Dominican Small Caps" charset="0"/>
              <a:ea typeface="ヒラギノ角ゴ ProN W3" charset="0"/>
              <a:cs typeface="ヒラギノ角ゴ ProN W3" charset="0"/>
              <a:sym typeface="Dominican Small Caps" charset="0"/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50813"/>
            <a:ext cx="77597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08200"/>
            <a:ext cx="7772400" cy="2832100"/>
          </a:xfrm>
          <a:ln/>
        </p:spPr>
        <p:txBody>
          <a:bodyPr rIns="132080"/>
          <a:lstStyle/>
          <a:p>
            <a:endParaRPr lang="en-US" sz="5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20400" y="93853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171013" name="Picture 5" descr="mooreattacks.jpg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347788"/>
            <a:ext cx="6043613" cy="41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4" name="Text Box 6"/>
          <p:cNvSpPr txBox="1">
            <a:spLocks/>
          </p:cNvSpPr>
          <p:nvPr/>
        </p:nvSpPr>
        <p:spPr bwMode="auto">
          <a:xfrm>
            <a:off x="2438400" y="5867400"/>
            <a:ext cx="4572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ea typeface="ＭＳ Ｐゴシック" charset="0"/>
                <a:hlinkClick r:id="rId3"/>
              </a:rPr>
              <a:t>http://www.youtube.com/watch?v=03IhHeZwJuM</a:t>
            </a:r>
            <a:endParaRPr lang="en-US" sz="1200">
              <a:solidFill>
                <a:schemeClr val="tx1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20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08200"/>
            <a:ext cx="7772400" cy="2832100"/>
          </a:xfrm>
          <a:ln/>
        </p:spPr>
        <p:txBody>
          <a:bodyPr rIns="132080"/>
          <a:lstStyle/>
          <a:p>
            <a:endParaRPr lang="en-US" sz="5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20400" y="93853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143364" name="Picture 4" descr="&#10;fbcopy.jpg      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1047750"/>
            <a:ext cx="7100887" cy="47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08200"/>
            <a:ext cx="7772400" cy="2832100"/>
          </a:xfrm>
          <a:ln/>
        </p:spPr>
        <p:txBody>
          <a:bodyPr rIns="132080"/>
          <a:lstStyle/>
          <a:p>
            <a:endParaRPr lang="en-US" sz="5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20400" y="93853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139268" name="Picture 4" descr="balancedcopy.jpg       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676275"/>
            <a:ext cx="6303963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76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08200"/>
            <a:ext cx="7772400" cy="2832100"/>
          </a:xfrm>
          <a:ln/>
        </p:spPr>
        <p:txBody>
          <a:bodyPr rIns="132080"/>
          <a:lstStyle/>
          <a:p>
            <a:endParaRPr lang="en-US" sz="5400">
              <a:latin typeface="Lucida Grande" charset="0"/>
              <a:ea typeface="ヒラギノ角ゴ ProN W3" charset="0"/>
              <a:cs typeface="ヒラギノ角ゴ ProN W3" charset="0"/>
              <a:sym typeface="Lucida Grande" charset="0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20400" y="9385300"/>
            <a:ext cx="8305800" cy="4191000"/>
          </a:xfrm>
          <a:ln/>
        </p:spPr>
        <p:txBody>
          <a:bodyPr rIns="132080"/>
          <a:lstStyle/>
          <a:p>
            <a:pPr algn="ctr">
              <a:lnSpc>
                <a:spcPct val="90000"/>
              </a:lnSpc>
              <a:buFont typeface="Times" charset="0"/>
              <a:buNone/>
            </a:pPr>
            <a:endParaRPr lang="en-US" sz="2000"/>
          </a:p>
        </p:txBody>
      </p:sp>
      <p:pic>
        <p:nvPicPr>
          <p:cNvPr id="167941" name="Picture 5" descr="copyrightgetitright.jpg                                        000935D2Macintosh HD                   7C2630D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382000" cy="51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1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560415"/>
              </p:ext>
            </p:extLst>
          </p:nvPr>
        </p:nvGraphicFramePr>
        <p:xfrm>
          <a:off x="1835696" y="260648"/>
          <a:ext cx="5328591" cy="62955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89196"/>
                <a:gridCol w="946199"/>
                <a:gridCol w="846598"/>
                <a:gridCol w="846598"/>
              </a:tblGrid>
              <a:tr h="5886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Issue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2005</a:t>
                      </a:r>
                      <a:r>
                        <a:rPr lang="en-US" baseline="0" dirty="0" smtClean="0"/>
                        <a:t> (C-60)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2008</a:t>
                      </a:r>
                      <a:r>
                        <a:rPr lang="en-US" baseline="0" dirty="0" smtClean="0"/>
                        <a:t> (C-61)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 (C-32)</a:t>
                      </a:r>
                      <a:endParaRPr lang="en-US" dirty="0"/>
                    </a:p>
                  </a:txBody>
                  <a:tcPr/>
                </a:tc>
              </a:tr>
              <a:tr h="554561">
                <a:tc>
                  <a:txBody>
                    <a:bodyPr/>
                    <a:lstStyle/>
                    <a:p>
                      <a:r>
                        <a:rPr lang="en-US" dirty="0" smtClean="0"/>
                        <a:t>Fair Dealing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1302095">
                <a:tc>
                  <a:txBody>
                    <a:bodyPr/>
                    <a:lstStyle/>
                    <a:p>
                      <a:r>
                        <a:rPr lang="en-US" dirty="0" smtClean="0"/>
                        <a:t>Consumer Exceptions (time shifting,</a:t>
                      </a:r>
                      <a:r>
                        <a:rPr lang="en-US" baseline="0" dirty="0" smtClean="0"/>
                        <a:t> format shifting, backup copies)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1790381"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Exceptions (Internet</a:t>
                      </a:r>
                      <a:r>
                        <a:rPr lang="en-US" baseline="0" dirty="0" smtClean="0"/>
                        <a:t> content, user generated content exception)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813809">
                <a:tc>
                  <a:txBody>
                    <a:bodyPr/>
                    <a:lstStyle/>
                    <a:p>
                      <a:r>
                        <a:rPr lang="en-US" dirty="0" smtClean="0"/>
                        <a:t>Statutory</a:t>
                      </a:r>
                      <a:r>
                        <a:rPr lang="en-US" baseline="0" dirty="0" smtClean="0"/>
                        <a:t> Damages Reform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554561">
                <a:tc>
                  <a:txBody>
                    <a:bodyPr/>
                    <a:lstStyle/>
                    <a:p>
                      <a:r>
                        <a:rPr lang="en-US" dirty="0" smtClean="0"/>
                        <a:t>Digital Locks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  <a:tr h="588640"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Service Provider Safe </a:t>
                      </a:r>
                      <a:r>
                        <a:rPr lang="en-US" dirty="0" err="1" smtClean="0"/>
                        <a:t>Harbour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8677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CA" sz="3600" dirty="0" smtClean="0">
                <a:latin typeface="Arial"/>
              </a:rPr>
              <a:t>What just happened?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394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196752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CA" sz="3600" dirty="0" smtClean="0">
                <a:latin typeface="Arial"/>
              </a:rPr>
              <a:t>&lt;1&gt;</a:t>
            </a:r>
          </a:p>
          <a:p>
            <a:pPr algn="ctr">
              <a:buFontTx/>
              <a:buNone/>
            </a:pPr>
            <a:r>
              <a:rPr lang="en-CA" sz="3600" dirty="0" smtClean="0">
                <a:latin typeface="Arial"/>
              </a:rPr>
              <a:t>influence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3972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196752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CA" sz="3600" dirty="0" smtClean="0">
                <a:latin typeface="Arial"/>
              </a:rPr>
              <a:t>&lt;2&gt;</a:t>
            </a:r>
          </a:p>
          <a:p>
            <a:pPr algn="ctr">
              <a:buFontTx/>
              <a:buNone/>
            </a:pPr>
            <a:r>
              <a:rPr lang="en-CA" sz="3600" dirty="0" smtClean="0">
                <a:latin typeface="Arial"/>
              </a:rPr>
              <a:t>distributed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8980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196752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CA" sz="3600" dirty="0" smtClean="0">
                <a:latin typeface="Arial"/>
              </a:rPr>
              <a:t>&lt;3&gt;</a:t>
            </a:r>
          </a:p>
          <a:p>
            <a:pPr algn="ctr">
              <a:buFontTx/>
              <a:buNone/>
            </a:pPr>
            <a:r>
              <a:rPr lang="en-CA" sz="3600" dirty="0" smtClean="0">
                <a:latin typeface="Arial"/>
              </a:rPr>
              <a:t>undisciplined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5795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20333</TotalTime>
  <Words>304</Words>
  <Application>Microsoft Macintosh PowerPoint</Application>
  <PresentationFormat>On-screen Show (4:3)</PresentationFormat>
  <Paragraphs>189</Paragraphs>
  <Slides>103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Blank Presentation</vt:lpstr>
      <vt:lpstr>The Year the Internet  Fought 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Ottawa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Canadian Copy-Fight: Copyright, Culture and the Internet</dc:title>
  <dc:creator>Michael Geist</dc:creator>
  <cp:lastModifiedBy>Timothy Lethbridge</cp:lastModifiedBy>
  <cp:revision>700</cp:revision>
  <dcterms:created xsi:type="dcterms:W3CDTF">2007-02-21T19:47:33Z</dcterms:created>
  <dcterms:modified xsi:type="dcterms:W3CDTF">2013-01-16T21:29:27Z</dcterms:modified>
</cp:coreProperties>
</file>