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6" r:id="rId4"/>
    <p:sldId id="261" r:id="rId5"/>
    <p:sldId id="267" r:id="rId6"/>
    <p:sldId id="264"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14"/>
    <p:restoredTop sz="63942"/>
  </p:normalViewPr>
  <p:slideViewPr>
    <p:cSldViewPr snapToGrid="0" snapToObjects="1">
      <p:cViewPr>
        <p:scale>
          <a:sx n="78" d="100"/>
          <a:sy n="78" d="100"/>
        </p:scale>
        <p:origin x="-21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F17028-95AD-7D44-80E3-DEA607D07BCF}" type="datetimeFigureOut">
              <a:rPr lang="en-US" smtClean="0"/>
              <a:t>3/19/2018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47979-FDAA-1E44-A005-F8DA2A97BA76}" type="slidenum">
              <a:rPr lang="en-US" smtClean="0"/>
              <a:t>‹#›</a:t>
            </a:fld>
            <a:endParaRPr lang="en-US"/>
          </a:p>
        </p:txBody>
      </p:sp>
    </p:spTree>
    <p:extLst>
      <p:ext uri="{BB962C8B-B14F-4D97-AF65-F5344CB8AC3E}">
        <p14:creationId xmlns:p14="http://schemas.microsoft.com/office/powerpoint/2010/main" val="39257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47979-FDAA-1E44-A005-F8DA2A97BA76}" type="slidenum">
              <a:rPr lang="en-US" smtClean="0"/>
              <a:t>2</a:t>
            </a:fld>
            <a:endParaRPr lang="en-US"/>
          </a:p>
        </p:txBody>
      </p:sp>
    </p:spTree>
    <p:extLst>
      <p:ext uri="{BB962C8B-B14F-4D97-AF65-F5344CB8AC3E}">
        <p14:creationId xmlns:p14="http://schemas.microsoft.com/office/powerpoint/2010/main" val="98222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Turing Test: </a:t>
            </a:r>
            <a:r>
              <a:rPr lang="en-US" sz="1200" b="0" i="0" kern="1200" dirty="0" smtClean="0">
                <a:solidFill>
                  <a:schemeClr val="tx1"/>
                </a:solidFill>
                <a:effectLst/>
                <a:latin typeface="+mn-lt"/>
                <a:ea typeface="+mn-ea"/>
                <a:cs typeface="+mn-cs"/>
              </a:rPr>
              <a:t> developed an idea for a test to see if machines (computers) had the ability to think.	comprised of three participants; a computer, a human, and another human who poses questions to the other </a:t>
            </a:r>
            <a:r>
              <a:rPr lang="en-US" sz="1200" b="0" i="0" kern="1200" dirty="0" err="1" smtClean="0">
                <a:solidFill>
                  <a:schemeClr val="tx1"/>
                </a:solidFill>
                <a:effectLst/>
                <a:latin typeface="+mn-lt"/>
                <a:ea typeface="+mn-ea"/>
                <a:cs typeface="+mn-cs"/>
              </a:rPr>
              <a:t>two.The</a:t>
            </a:r>
            <a:r>
              <a:rPr lang="en-US" sz="1200" b="0" i="0" kern="1200" dirty="0" smtClean="0">
                <a:solidFill>
                  <a:schemeClr val="tx1"/>
                </a:solidFill>
                <a:effectLst/>
                <a:latin typeface="+mn-lt"/>
                <a:ea typeface="+mn-ea"/>
                <a:cs typeface="+mn-cs"/>
              </a:rPr>
              <a:t> respondents would send their answers to the interrogator in a neutral fashion, through a teletype device for example. The test was designed in such a way that the interrogator would have to determine which respondent was the machine by finding errors in the conversation logic. The computer respondent always told the truth but the human respondent could lie in order to appear human. The general idea is that if the interrogator cannot tell which respondent is the computer, the computer is said to have passed the Turing Test.</a:t>
            </a:r>
          </a:p>
          <a:p>
            <a:pPr marL="228600" indent="-228600">
              <a:buAutoNum type="arabicPeriod"/>
            </a:pPr>
            <a:r>
              <a:rPr lang="en-US" altLang="zh-CN" sz="1200" b="0" i="0" kern="1200" dirty="0" smtClean="0">
                <a:solidFill>
                  <a:schemeClr val="tx1"/>
                </a:solidFill>
                <a:effectLst/>
                <a:latin typeface="+mn-lt"/>
                <a:ea typeface="+mn-ea"/>
                <a:cs typeface="+mn-cs"/>
              </a:rPr>
              <a:t>John</a:t>
            </a:r>
            <a:r>
              <a:rPr lang="en-US" altLang="zh-CN" sz="1200" b="0" i="0" kern="1200" baseline="0" dirty="0" smtClean="0">
                <a:solidFill>
                  <a:schemeClr val="tx1"/>
                </a:solidFill>
                <a:effectLst/>
                <a:latin typeface="+mn-lt"/>
                <a:ea typeface="+mn-ea"/>
                <a:cs typeface="+mn-cs"/>
              </a:rPr>
              <a:t> : </a:t>
            </a:r>
            <a:r>
              <a:rPr lang="en-US" sz="1200" b="0" i="0" kern="1200" dirty="0" smtClean="0">
                <a:solidFill>
                  <a:schemeClr val="tx1"/>
                </a:solidFill>
                <a:effectLst/>
                <a:latin typeface="+mn-lt"/>
                <a:ea typeface="+mn-ea"/>
                <a:cs typeface="+mn-cs"/>
              </a:rPr>
              <a:t>The cognitive scientist coined the term in his 1955 proposal for the 1956 Dartmouth Conference, the first artificial intelligence conference. In 1958 he created the Lisp computer language, which became the standard AI programming language and continues to be used today,  it also paved the way for voice recognition technology, including Siri,</a:t>
            </a:r>
          </a:p>
          <a:p>
            <a:pPr marL="1143000" lvl="2" indent="-228600">
              <a:buAutoNum type="arabicPeriod"/>
            </a:pPr>
            <a:endParaRPr lang="en-US" sz="1200" b="0" i="0" kern="1200" dirty="0" smtClean="0">
              <a:solidFill>
                <a:schemeClr val="tx1"/>
              </a:solidFill>
              <a:effectLst/>
              <a:latin typeface="+mn-lt"/>
              <a:ea typeface="+mn-ea"/>
              <a:cs typeface="+mn-cs"/>
            </a:endParaRPr>
          </a:p>
          <a:p>
            <a:pPr marL="1143000" lvl="2" indent="-228600">
              <a:buAutoNum type="arabicPeriod"/>
            </a:pP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DC47979-FDAA-1E44-A005-F8DA2A97BA76}" type="slidenum">
              <a:rPr lang="en-US" smtClean="0"/>
              <a:t>3</a:t>
            </a:fld>
            <a:endParaRPr lang="en-US"/>
          </a:p>
        </p:txBody>
      </p:sp>
    </p:spTree>
    <p:extLst>
      <p:ext uri="{BB962C8B-B14F-4D97-AF65-F5344CB8AC3E}">
        <p14:creationId xmlns:p14="http://schemas.microsoft.com/office/powerpoint/2010/main" val="104606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C1E8D7-95D4-BC46-9E57-7FFF2B0FF051}" type="datetimeFigureOut">
              <a:rPr lang="en-US" smtClean="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50832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C1E8D7-95D4-BC46-9E57-7FFF2B0FF051}" type="datetimeFigureOut">
              <a:rPr lang="en-US" smtClean="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36241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C1E8D7-95D4-BC46-9E57-7FFF2B0FF051}" type="datetimeFigureOut">
              <a:rPr lang="en-US" smtClean="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77385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C1E8D7-95D4-BC46-9E57-7FFF2B0FF051}" type="datetimeFigureOut">
              <a:rPr lang="en-US" smtClean="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144448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C1E8D7-95D4-BC46-9E57-7FFF2B0FF051}" type="datetimeFigureOut">
              <a:rPr lang="en-US" smtClean="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28013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C1E8D7-95D4-BC46-9E57-7FFF2B0FF051}" type="datetimeFigureOut">
              <a:rPr lang="en-US" smtClean="0"/>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98001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C1E8D7-95D4-BC46-9E57-7FFF2B0FF051}" type="datetimeFigureOut">
              <a:rPr lang="en-US" smtClean="0"/>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211460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C1E8D7-95D4-BC46-9E57-7FFF2B0FF051}" type="datetimeFigureOut">
              <a:rPr lang="en-US" smtClean="0"/>
              <a:t>3/19/2018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146428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1E8D7-95D4-BC46-9E57-7FFF2B0FF051}" type="datetimeFigureOut">
              <a:rPr lang="en-US" smtClean="0"/>
              <a:t>3/19/2018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79568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1E8D7-95D4-BC46-9E57-7FFF2B0FF051}" type="datetimeFigureOut">
              <a:rPr lang="en-US" smtClean="0"/>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157321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1E8D7-95D4-BC46-9E57-7FFF2B0FF051}" type="datetimeFigureOut">
              <a:rPr lang="en-US" smtClean="0"/>
              <a:t>3/19/2018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06673E-A8A1-E14F-9FF1-525D8ECD5453}" type="slidenum">
              <a:rPr lang="en-US" smtClean="0"/>
              <a:t>‹#›</a:t>
            </a:fld>
            <a:endParaRPr lang="en-US"/>
          </a:p>
        </p:txBody>
      </p:sp>
    </p:spTree>
    <p:extLst>
      <p:ext uri="{BB962C8B-B14F-4D97-AF65-F5344CB8AC3E}">
        <p14:creationId xmlns:p14="http://schemas.microsoft.com/office/powerpoint/2010/main" val="1289508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1E8D7-95D4-BC46-9E57-7FFF2B0FF051}" type="datetimeFigureOut">
              <a:rPr lang="en-US" smtClean="0"/>
              <a:t>3/19/2018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6673E-A8A1-E14F-9FF1-525D8ECD5453}" type="slidenum">
              <a:rPr lang="en-US" smtClean="0"/>
              <a:t>‹#›</a:t>
            </a:fld>
            <a:endParaRPr lang="en-US"/>
          </a:p>
        </p:txBody>
      </p:sp>
    </p:spTree>
    <p:extLst>
      <p:ext uri="{BB962C8B-B14F-4D97-AF65-F5344CB8AC3E}">
        <p14:creationId xmlns:p14="http://schemas.microsoft.com/office/powerpoint/2010/main" val="14492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6">
                    <a:lumMod val="50000"/>
                  </a:schemeClr>
                </a:solidFill>
              </a:rPr>
              <a:t>Development Of Artificial Intelligence </a:t>
            </a:r>
            <a:endParaRPr lang="en-US" dirty="0">
              <a:solidFill>
                <a:schemeClr val="accent6">
                  <a:lumMod val="50000"/>
                </a:schemeClr>
              </a:solidFill>
            </a:endParaRPr>
          </a:p>
        </p:txBody>
      </p:sp>
      <p:sp>
        <p:nvSpPr>
          <p:cNvPr id="4" name="TextBox 3"/>
          <p:cNvSpPr txBox="1"/>
          <p:nvPr/>
        </p:nvSpPr>
        <p:spPr>
          <a:xfrm>
            <a:off x="4566510" y="4303321"/>
            <a:ext cx="3058979" cy="830997"/>
          </a:xfrm>
          <a:prstGeom prst="rect">
            <a:avLst/>
          </a:prstGeom>
          <a:noFill/>
        </p:spPr>
        <p:txBody>
          <a:bodyPr wrap="none" rtlCol="0">
            <a:spAutoFit/>
          </a:bodyPr>
          <a:lstStyle/>
          <a:p>
            <a:r>
              <a:rPr lang="en-US" altLang="zh-CN" sz="2400" dirty="0" err="1" smtClean="0"/>
              <a:t>Weizhe</a:t>
            </a:r>
            <a:r>
              <a:rPr lang="zh-CN" altLang="en-US" sz="2400" dirty="0" smtClean="0"/>
              <a:t> </a:t>
            </a:r>
            <a:r>
              <a:rPr lang="en-US" altLang="zh-CN" sz="2400" dirty="0" smtClean="0"/>
              <a:t>Liang</a:t>
            </a:r>
            <a:r>
              <a:rPr lang="zh-CN" altLang="en-US" sz="2400" dirty="0" smtClean="0"/>
              <a:t> </a:t>
            </a:r>
            <a:r>
              <a:rPr lang="en-US" altLang="zh-CN" sz="2400" dirty="0" smtClean="0"/>
              <a:t>8136867</a:t>
            </a:r>
            <a:r>
              <a:rPr lang="zh-CN" altLang="en-US" sz="2400" dirty="0" smtClean="0"/>
              <a:t> </a:t>
            </a:r>
            <a:endParaRPr lang="en-US" altLang="zh-CN" sz="2400" dirty="0"/>
          </a:p>
          <a:p>
            <a:r>
              <a:rPr lang="en-US" altLang="zh-CN" sz="2400" dirty="0" err="1" smtClean="0"/>
              <a:t>Xiaoxin</a:t>
            </a:r>
            <a:r>
              <a:rPr lang="zh-CN" altLang="en-US" sz="2400" dirty="0" smtClean="0"/>
              <a:t> </a:t>
            </a:r>
            <a:r>
              <a:rPr lang="en-US" altLang="zh-CN" sz="2400" dirty="0" smtClean="0"/>
              <a:t>Zhou</a:t>
            </a:r>
            <a:r>
              <a:rPr lang="zh-CN" altLang="en-US" sz="2400" dirty="0" smtClean="0"/>
              <a:t> </a:t>
            </a:r>
            <a:r>
              <a:rPr lang="en-US" altLang="zh-CN" sz="2400" dirty="0" smtClean="0"/>
              <a:t>7957115</a:t>
            </a:r>
            <a:endParaRPr lang="en-US" sz="2400" dirty="0"/>
          </a:p>
        </p:txBody>
      </p:sp>
    </p:spTree>
    <p:extLst>
      <p:ext uri="{BB962C8B-B14F-4D97-AF65-F5344CB8AC3E}">
        <p14:creationId xmlns:p14="http://schemas.microsoft.com/office/powerpoint/2010/main" val="67501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smtClean="0">
                <a:solidFill>
                  <a:schemeClr val="accent6">
                    <a:lumMod val="50000"/>
                  </a:schemeClr>
                </a:solidFill>
              </a:rPr>
              <a:t>Contents</a:t>
            </a:r>
            <a:r>
              <a:rPr lang="en-US" dirty="0" smtClean="0"/>
              <a:t>	</a:t>
            </a:r>
            <a:endParaRPr lang="en-US" dirty="0"/>
          </a:p>
        </p:txBody>
      </p:sp>
      <p:sp>
        <p:nvSpPr>
          <p:cNvPr id="3" name="Content Placeholder 2"/>
          <p:cNvSpPr>
            <a:spLocks noGrp="1"/>
          </p:cNvSpPr>
          <p:nvPr>
            <p:ph idx="1"/>
          </p:nvPr>
        </p:nvSpPr>
        <p:spPr>
          <a:xfrm>
            <a:off x="838200" y="1825625"/>
            <a:ext cx="9255826" cy="4351338"/>
          </a:xfrm>
        </p:spPr>
        <p:txBody>
          <a:bodyPr>
            <a:normAutofit/>
          </a:bodyPr>
          <a:lstStyle/>
          <a:p>
            <a:r>
              <a:rPr lang="en-US" altLang="zh-CN" sz="3600" b="1" dirty="0" smtClean="0"/>
              <a:t>What</a:t>
            </a:r>
            <a:r>
              <a:rPr lang="en-US" altLang="zh-CN" sz="3600" dirty="0" smtClean="0"/>
              <a:t> is the (History, Context, and Subject of the problem)</a:t>
            </a:r>
          </a:p>
          <a:p>
            <a:r>
              <a:rPr lang="en-US" altLang="zh-CN" sz="3600" b="1" dirty="0" smtClean="0"/>
              <a:t>Why</a:t>
            </a:r>
            <a:r>
              <a:rPr lang="en-US" altLang="zh-CN" sz="3600" dirty="0" smtClean="0"/>
              <a:t> is the problem important?  (Significance)</a:t>
            </a:r>
            <a:endParaRPr lang="en-US" altLang="zh-CN" sz="3600" dirty="0"/>
          </a:p>
          <a:p>
            <a:r>
              <a:rPr lang="en-US" altLang="zh-CN" sz="3600" b="1" dirty="0" smtClean="0"/>
              <a:t>Who</a:t>
            </a:r>
            <a:r>
              <a:rPr lang="en-US" altLang="zh-CN" sz="3600" dirty="0" smtClean="0"/>
              <a:t> is the problem important to, who has complained about it? (Humanity)</a:t>
            </a:r>
          </a:p>
          <a:p>
            <a:r>
              <a:rPr lang="en-US" altLang="zh-CN" sz="3600" b="1" dirty="0" smtClean="0"/>
              <a:t>How</a:t>
            </a:r>
            <a:r>
              <a:rPr lang="en-US" altLang="zh-CN" sz="3600" dirty="0" smtClean="0"/>
              <a:t> many customers is the problem important to? (Most)</a:t>
            </a:r>
          </a:p>
        </p:txBody>
      </p:sp>
    </p:spTree>
    <p:extLst>
      <p:ext uri="{BB962C8B-B14F-4D97-AF65-F5344CB8AC3E}">
        <p14:creationId xmlns:p14="http://schemas.microsoft.com/office/powerpoint/2010/main" val="15093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accent6">
                    <a:lumMod val="50000"/>
                  </a:schemeClr>
                </a:solidFill>
              </a:rPr>
              <a:t>What &amp; Who</a:t>
            </a:r>
            <a:endParaRPr lang="en-US" sz="4800" b="1" dirty="0">
              <a:solidFill>
                <a:schemeClr val="accent6">
                  <a:lumMod val="50000"/>
                </a:schemeClr>
              </a:solidFill>
            </a:endParaRPr>
          </a:p>
        </p:txBody>
      </p:sp>
      <p:sp>
        <p:nvSpPr>
          <p:cNvPr id="13" name="Right Arrow 12"/>
          <p:cNvSpPr/>
          <p:nvPr/>
        </p:nvSpPr>
        <p:spPr>
          <a:xfrm>
            <a:off x="1063690" y="4416399"/>
            <a:ext cx="9834465" cy="503853"/>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TextBox 13"/>
          <p:cNvSpPr txBox="1"/>
          <p:nvPr/>
        </p:nvSpPr>
        <p:spPr>
          <a:xfrm>
            <a:off x="908126" y="4907557"/>
            <a:ext cx="806631" cy="461665"/>
          </a:xfrm>
          <a:prstGeom prst="rect">
            <a:avLst/>
          </a:prstGeom>
          <a:noFill/>
        </p:spPr>
        <p:txBody>
          <a:bodyPr wrap="none" rtlCol="0">
            <a:spAutoFit/>
          </a:bodyPr>
          <a:lstStyle/>
          <a:p>
            <a:r>
              <a:rPr lang="en-US" sz="2400" dirty="0" smtClean="0"/>
              <a:t>1950</a:t>
            </a:r>
            <a:endParaRPr lang="en-US" sz="2400" dirty="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714" y="3004638"/>
            <a:ext cx="1661081" cy="985387"/>
          </a:xfrm>
          <a:prstGeom prst="rect">
            <a:avLst/>
          </a:prstGeom>
        </p:spPr>
      </p:pic>
      <p:cxnSp>
        <p:nvCxnSpPr>
          <p:cNvPr id="17" name="Straight Connector 16"/>
          <p:cNvCxnSpPr/>
          <p:nvPr/>
        </p:nvCxnSpPr>
        <p:spPr>
          <a:xfrm flipV="1">
            <a:off x="1299411" y="3990025"/>
            <a:ext cx="12030" cy="569943"/>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38200" y="4091956"/>
            <a:ext cx="1528111" cy="461665"/>
          </a:xfrm>
          <a:prstGeom prst="rect">
            <a:avLst/>
          </a:prstGeom>
          <a:noFill/>
        </p:spPr>
        <p:txBody>
          <a:bodyPr wrap="none" rtlCol="0">
            <a:spAutoFit/>
          </a:bodyPr>
          <a:lstStyle/>
          <a:p>
            <a:r>
              <a:rPr lang="en-US" sz="2400" dirty="0" smtClean="0"/>
              <a:t>Turing Test</a:t>
            </a:r>
            <a:endParaRPr lang="en-US" sz="2400" dirty="0"/>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6375" y="1472496"/>
            <a:ext cx="1752858" cy="1373508"/>
          </a:xfrm>
          <a:prstGeom prst="rect">
            <a:avLst/>
          </a:prstGeom>
        </p:spPr>
      </p:pic>
      <p:cxnSp>
        <p:nvCxnSpPr>
          <p:cNvPr id="22" name="Straight Connector 21"/>
          <p:cNvCxnSpPr>
            <a:stCxn id="20" idx="2"/>
          </p:cNvCxnSpPr>
          <p:nvPr/>
        </p:nvCxnSpPr>
        <p:spPr>
          <a:xfrm>
            <a:off x="4612804" y="2846004"/>
            <a:ext cx="0" cy="1772183"/>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794085" y="3111693"/>
            <a:ext cx="1637436" cy="461665"/>
          </a:xfrm>
          <a:prstGeom prst="rect">
            <a:avLst/>
          </a:prstGeom>
          <a:noFill/>
        </p:spPr>
        <p:txBody>
          <a:bodyPr wrap="none" rtlCol="0">
            <a:spAutoFit/>
          </a:bodyPr>
          <a:lstStyle/>
          <a:p>
            <a:r>
              <a:rPr lang="en-US" sz="2400" dirty="0" smtClean="0"/>
              <a:t>Father of AI</a:t>
            </a:r>
            <a:endParaRPr lang="en-US" sz="2400" dirty="0"/>
          </a:p>
        </p:txBody>
      </p:sp>
      <p:sp>
        <p:nvSpPr>
          <p:cNvPr id="24" name="TextBox 23"/>
          <p:cNvSpPr txBox="1"/>
          <p:nvPr/>
        </p:nvSpPr>
        <p:spPr>
          <a:xfrm>
            <a:off x="4209488" y="4847193"/>
            <a:ext cx="806631" cy="461665"/>
          </a:xfrm>
          <a:prstGeom prst="rect">
            <a:avLst/>
          </a:prstGeom>
          <a:noFill/>
        </p:spPr>
        <p:txBody>
          <a:bodyPr wrap="none" rtlCol="0">
            <a:spAutoFit/>
          </a:bodyPr>
          <a:lstStyle/>
          <a:p>
            <a:r>
              <a:rPr lang="en-US" sz="2400" dirty="0" smtClean="0"/>
              <a:t>1955</a:t>
            </a:r>
            <a:endParaRPr lang="en-US" sz="2400" dirty="0"/>
          </a:p>
        </p:txBody>
      </p:sp>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26193" y="1108514"/>
            <a:ext cx="3871452" cy="2304157"/>
          </a:xfrm>
          <a:prstGeom prst="rect">
            <a:avLst/>
          </a:prstGeom>
        </p:spPr>
      </p:pic>
      <p:cxnSp>
        <p:nvCxnSpPr>
          <p:cNvPr id="28" name="Straight Connector 27"/>
          <p:cNvCxnSpPr>
            <a:stCxn id="26" idx="2"/>
          </p:cNvCxnSpPr>
          <p:nvPr/>
        </p:nvCxnSpPr>
        <p:spPr>
          <a:xfrm>
            <a:off x="8161919" y="3412671"/>
            <a:ext cx="18695" cy="1205516"/>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758601" y="4868472"/>
            <a:ext cx="806631" cy="461665"/>
          </a:xfrm>
          <a:prstGeom prst="rect">
            <a:avLst/>
          </a:prstGeom>
          <a:noFill/>
        </p:spPr>
        <p:txBody>
          <a:bodyPr wrap="none" rtlCol="0">
            <a:spAutoFit/>
          </a:bodyPr>
          <a:lstStyle/>
          <a:p>
            <a:r>
              <a:rPr lang="en-US" sz="2400" dirty="0" smtClean="0"/>
              <a:t>1959</a:t>
            </a:r>
            <a:endParaRPr lang="en-US" sz="2400" dirty="0"/>
          </a:p>
        </p:txBody>
      </p:sp>
    </p:spTree>
    <p:extLst>
      <p:ext uri="{BB962C8B-B14F-4D97-AF65-F5344CB8AC3E}">
        <p14:creationId xmlns:p14="http://schemas.microsoft.com/office/powerpoint/2010/main" val="70933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Process on building a Neural  Network</a:t>
            </a:r>
            <a:endParaRPr lang="en-US" b="1" dirty="0">
              <a:solidFill>
                <a:schemeClr val="accent6">
                  <a:lumMod val="50000"/>
                </a:schemeClr>
              </a:solidFill>
            </a:endParaRPr>
          </a:p>
        </p:txBody>
      </p:sp>
      <p:sp>
        <p:nvSpPr>
          <p:cNvPr id="3" name="Content Placeholder 2"/>
          <p:cNvSpPr>
            <a:spLocks noGrp="1"/>
          </p:cNvSpPr>
          <p:nvPr>
            <p:ph idx="1"/>
          </p:nvPr>
        </p:nvSpPr>
        <p:spPr>
          <a:xfrm>
            <a:off x="838200" y="1825625"/>
            <a:ext cx="8257674" cy="4351338"/>
          </a:xfrm>
        </p:spPr>
        <p:txBody>
          <a:bodyPr/>
          <a:lstStyle/>
          <a:p>
            <a:pPr>
              <a:lnSpc>
                <a:spcPct val="100000"/>
              </a:lnSpc>
              <a:spcBef>
                <a:spcPts val="0"/>
              </a:spcBef>
            </a:pPr>
            <a:r>
              <a:rPr lang="en-US" dirty="0" smtClean="0"/>
              <a:t>Define the problems ( what kind of pattern can be applicable for your dataset )</a:t>
            </a:r>
          </a:p>
          <a:p>
            <a:pPr>
              <a:lnSpc>
                <a:spcPct val="100000"/>
              </a:lnSpc>
              <a:spcBef>
                <a:spcPts val="0"/>
              </a:spcBef>
            </a:pPr>
            <a:r>
              <a:rPr lang="en-US" dirty="0" smtClean="0"/>
              <a:t>Data clean up </a:t>
            </a:r>
          </a:p>
          <a:p>
            <a:pPr>
              <a:lnSpc>
                <a:spcPct val="100000"/>
              </a:lnSpc>
              <a:spcBef>
                <a:spcPts val="0"/>
              </a:spcBef>
            </a:pPr>
            <a:r>
              <a:rPr lang="en-US" dirty="0" smtClean="0"/>
              <a:t>Build the network</a:t>
            </a:r>
          </a:p>
          <a:p>
            <a:pPr>
              <a:lnSpc>
                <a:spcPct val="100000"/>
              </a:lnSpc>
              <a:spcBef>
                <a:spcPts val="0"/>
              </a:spcBef>
            </a:pPr>
            <a:r>
              <a:rPr lang="en-US" dirty="0" smtClean="0"/>
              <a:t>Train and  test ( cross validation , sampling data) </a:t>
            </a:r>
          </a:p>
          <a:p>
            <a:pPr lvl="1">
              <a:lnSpc>
                <a:spcPct val="100000"/>
              </a:lnSpc>
              <a:spcBef>
                <a:spcPts val="0"/>
              </a:spcBef>
            </a:pPr>
            <a:r>
              <a:rPr lang="en-US" dirty="0" smtClean="0"/>
              <a:t>Gradient Approach</a:t>
            </a:r>
          </a:p>
          <a:p>
            <a:pPr>
              <a:lnSpc>
                <a:spcPct val="100000"/>
              </a:lnSpc>
              <a:spcBef>
                <a:spcPts val="0"/>
              </a:spcBef>
            </a:pPr>
            <a:r>
              <a:rPr lang="en-US" dirty="0" smtClean="0"/>
              <a:t>More iteration or change the network </a:t>
            </a:r>
          </a:p>
        </p:txBody>
      </p:sp>
    </p:spTree>
    <p:extLst>
      <p:ext uri="{BB962C8B-B14F-4D97-AF65-F5344CB8AC3E}">
        <p14:creationId xmlns:p14="http://schemas.microsoft.com/office/powerpoint/2010/main" val="1036013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Why?</a:t>
            </a:r>
            <a:endParaRPr lang="en-US" b="1" dirty="0">
              <a:solidFill>
                <a:schemeClr val="accent6">
                  <a:lumMod val="50000"/>
                </a:schemeClr>
              </a:solidFill>
            </a:endParaRPr>
          </a:p>
        </p:txBody>
      </p:sp>
      <p:sp>
        <p:nvSpPr>
          <p:cNvPr id="3" name="Content Placeholder 2"/>
          <p:cNvSpPr>
            <a:spLocks noGrp="1"/>
          </p:cNvSpPr>
          <p:nvPr>
            <p:ph idx="1"/>
          </p:nvPr>
        </p:nvSpPr>
        <p:spPr/>
        <p:txBody>
          <a:bodyPr/>
          <a:lstStyle/>
          <a:p>
            <a:r>
              <a:rPr lang="en-US" dirty="0" smtClean="0"/>
              <a:t>Engineering </a:t>
            </a:r>
          </a:p>
          <a:p>
            <a:pPr lvl="1"/>
            <a:r>
              <a:rPr lang="en-US" dirty="0" smtClean="0"/>
              <a:t>New solution for solving problems</a:t>
            </a:r>
          </a:p>
          <a:p>
            <a:pPr lvl="1"/>
            <a:r>
              <a:rPr lang="en-US" dirty="0" smtClean="0"/>
              <a:t>Non-repetitive based machine</a:t>
            </a:r>
          </a:p>
          <a:p>
            <a:pPr lvl="1"/>
            <a:r>
              <a:rPr lang="en-US" dirty="0" smtClean="0"/>
              <a:t>Scaling with data, </a:t>
            </a:r>
            <a:r>
              <a:rPr lang="en-US" dirty="0" err="1" smtClean="0"/>
              <a:t>eg</a:t>
            </a:r>
            <a:r>
              <a:rPr lang="en-US" dirty="0" smtClean="0"/>
              <a:t>. www</a:t>
            </a:r>
          </a:p>
          <a:p>
            <a:r>
              <a:rPr lang="en-US" dirty="0" smtClean="0"/>
              <a:t>Humanity</a:t>
            </a:r>
          </a:p>
          <a:p>
            <a:pPr lvl="1"/>
            <a:r>
              <a:rPr lang="en-US" dirty="0"/>
              <a:t>L</a:t>
            </a:r>
            <a:r>
              <a:rPr lang="en-US" dirty="0" smtClean="0"/>
              <a:t>abor-class; experience based</a:t>
            </a:r>
          </a:p>
          <a:p>
            <a:pPr lvl="1"/>
            <a:r>
              <a:rPr lang="en-US" dirty="0" smtClean="0"/>
              <a:t>Effectiveness </a:t>
            </a:r>
          </a:p>
          <a:p>
            <a:pPr lvl="1"/>
            <a:r>
              <a:rPr lang="en-US" dirty="0" smtClean="0"/>
              <a:t>Resource utilization, </a:t>
            </a:r>
            <a:r>
              <a:rPr lang="en-US" dirty="0" err="1" smtClean="0"/>
              <a:t>eg</a:t>
            </a:r>
            <a:r>
              <a:rPr lang="en-US" dirty="0" smtClean="0"/>
              <a:t>. Self-driving car </a:t>
            </a:r>
            <a:endParaRPr lang="en-US" dirty="0"/>
          </a:p>
        </p:txBody>
      </p:sp>
    </p:spTree>
    <p:extLst>
      <p:ext uri="{BB962C8B-B14F-4D97-AF65-F5344CB8AC3E}">
        <p14:creationId xmlns:p14="http://schemas.microsoft.com/office/powerpoint/2010/main" val="189319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Conclusion</a:t>
            </a:r>
            <a:endParaRPr lang="en-US" b="1" dirty="0">
              <a:solidFill>
                <a:schemeClr val="accent6">
                  <a:lumMod val="50000"/>
                </a:schemeClr>
              </a:solidFill>
            </a:endParaRPr>
          </a:p>
        </p:txBody>
      </p:sp>
      <p:sp>
        <p:nvSpPr>
          <p:cNvPr id="3" name="Content Placeholder 2"/>
          <p:cNvSpPr>
            <a:spLocks noGrp="1"/>
          </p:cNvSpPr>
          <p:nvPr>
            <p:ph idx="1"/>
          </p:nvPr>
        </p:nvSpPr>
        <p:spPr>
          <a:xfrm>
            <a:off x="838200" y="1825624"/>
            <a:ext cx="10515600" cy="4395561"/>
          </a:xfrm>
        </p:spPr>
        <p:txBody>
          <a:bodyPr/>
          <a:lstStyle/>
          <a:p>
            <a:endParaRPr lang="en-US" dirty="0" smtClean="0">
              <a:solidFill>
                <a:schemeClr val="accent6">
                  <a:lumMod val="50000"/>
                </a:schemeClr>
              </a:solidFill>
            </a:endParaRPr>
          </a:p>
          <a:p>
            <a:r>
              <a:rPr lang="en-US" dirty="0" smtClean="0">
                <a:solidFill>
                  <a:schemeClr val="accent6">
                    <a:lumMod val="50000"/>
                  </a:schemeClr>
                </a:solidFill>
              </a:rPr>
              <a:t>How many</a:t>
            </a:r>
            <a:r>
              <a:rPr lang="mr-IN" dirty="0" smtClean="0">
                <a:solidFill>
                  <a:schemeClr val="accent6">
                    <a:lumMod val="50000"/>
                  </a:schemeClr>
                </a:solidFill>
              </a:rPr>
              <a:t>…</a:t>
            </a:r>
            <a:r>
              <a:rPr lang="en-US" dirty="0"/>
              <a:t>c</a:t>
            </a:r>
            <a:r>
              <a:rPr lang="en-US" dirty="0" smtClean="0"/>
              <a:t>ustomers</a:t>
            </a:r>
          </a:p>
          <a:p>
            <a:r>
              <a:rPr lang="en-US" dirty="0" smtClean="0"/>
              <a:t>AI is a solution not a terminator </a:t>
            </a:r>
          </a:p>
          <a:p>
            <a:r>
              <a:rPr lang="en-US" dirty="0" smtClean="0"/>
              <a:t>Seems overwhelming on beginning </a:t>
            </a:r>
            <a:endParaRPr lang="en-US" dirty="0"/>
          </a:p>
        </p:txBody>
      </p:sp>
    </p:spTree>
    <p:extLst>
      <p:ext uri="{BB962C8B-B14F-4D97-AF65-F5344CB8AC3E}">
        <p14:creationId xmlns:p14="http://schemas.microsoft.com/office/powerpoint/2010/main" val="80074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Tree>
    <p:extLst>
      <p:ext uri="{BB962C8B-B14F-4D97-AF65-F5344CB8AC3E}">
        <p14:creationId xmlns:p14="http://schemas.microsoft.com/office/powerpoint/2010/main" val="441049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TotalTime>
  <Words>170</Words>
  <Application>Microsoft Office PowerPoint</Application>
  <PresentationFormat>Custom</PresentationFormat>
  <Paragraphs>39</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Development Of Artificial Intelligence </vt:lpstr>
      <vt:lpstr>Contents </vt:lpstr>
      <vt:lpstr>What &amp; Who</vt:lpstr>
      <vt:lpstr>Process on building a Neural  Network</vt:lpstr>
      <vt:lpstr>Why?</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Artificial Intelligence</dc:title>
  <dc:creator>RickSansChase Liang</dc:creator>
  <cp:lastModifiedBy>mcadieux</cp:lastModifiedBy>
  <cp:revision>26</cp:revision>
  <dcterms:created xsi:type="dcterms:W3CDTF">2018-03-18T01:20:47Z</dcterms:created>
  <dcterms:modified xsi:type="dcterms:W3CDTF">2018-03-19T16:00:29Z</dcterms:modified>
</cp:coreProperties>
</file>