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Helvetica Neue" panose="020B0604020202020204" charset="0"/>
      <p:regular r:id="rId15"/>
      <p:bold r:id="rId16"/>
      <p:italic r:id="rId17"/>
      <p:boldItalic r:id="rId18"/>
    </p:embeddedFont>
    <p:embeddedFont>
      <p:font typeface="Nixie One" panose="020B0604020202020204" charset="0"/>
      <p:regular r:id="rId19"/>
    </p:embeddedFont>
    <p:embeddedFont>
      <p:font typeface="Muli" panose="020B0604020202020204" charset="0"/>
      <p:regular r:id="rId20"/>
      <p:bold r:id="rId21"/>
      <p:italic r:id="rId22"/>
      <p:boldItalic r:id="rId23"/>
    </p:embeddedFont>
    <p:embeddedFont>
      <p:font typeface="Bree Serif"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82"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0296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AutoNum type="arabicPeriod"/>
            </a:pPr>
            <a:r>
              <a:rPr lang="en"/>
              <a:t>Props - RFID</a:t>
            </a:r>
            <a:endParaRPr/>
          </a:p>
          <a:p>
            <a:pPr marL="457200" lvl="0" indent="-298450" rtl="0">
              <a:spcBef>
                <a:spcPts val="0"/>
              </a:spcBef>
              <a:spcAft>
                <a:spcPts val="0"/>
              </a:spcAft>
              <a:buSzPts val="1100"/>
              <a:buAutoNum type="arabicPeriod"/>
            </a:pPr>
            <a:r>
              <a:rPr lang="en"/>
              <a:t>Poll the audience</a:t>
            </a:r>
            <a:endParaRPr/>
          </a:p>
          <a:p>
            <a:pPr marL="457200" lvl="0" indent="-298450" rtl="0">
              <a:spcBef>
                <a:spcPts val="0"/>
              </a:spcBef>
              <a:spcAft>
                <a:spcPts val="0"/>
              </a:spcAft>
              <a:buSzPts val="1100"/>
              <a:buAutoNum type="arabicPeriod"/>
            </a:pPr>
            <a:r>
              <a:rPr lang="en"/>
              <a:t>Tell short story (if time permits)</a:t>
            </a:r>
            <a:endParaRPr/>
          </a:p>
          <a:p>
            <a:pPr marL="457200" lvl="0" indent="-298450" rtl="0">
              <a:spcBef>
                <a:spcPts val="0"/>
              </a:spcBef>
              <a:spcAft>
                <a:spcPts val="0"/>
              </a:spcAft>
              <a:buSzPts val="1100"/>
              <a:buAutoNum type="arabicPeriod"/>
            </a:pPr>
            <a:r>
              <a:rPr lang="en"/>
              <a:t>Short video</a:t>
            </a:r>
            <a:endParaRPr/>
          </a:p>
          <a:p>
            <a:pPr marL="0" lvl="0" indent="0" rtl="0">
              <a:spcBef>
                <a:spcPts val="0"/>
              </a:spcBef>
              <a:spcAft>
                <a:spcPts val="0"/>
              </a:spcAft>
              <a:buNone/>
            </a:pPr>
            <a:endParaRPr/>
          </a:p>
          <a:p>
            <a:pPr marL="0" lvl="0" indent="0" rtl="0">
              <a:spcBef>
                <a:spcPts val="0"/>
              </a:spcBef>
              <a:spcAft>
                <a:spcPts val="0"/>
              </a:spcAft>
              <a:buNone/>
            </a:pPr>
            <a:r>
              <a:rPr lang="en" sz="1500">
                <a:solidFill>
                  <a:srgbClr val="0C0C0C"/>
                </a:solidFill>
                <a:highlight>
                  <a:srgbClr val="FFFFFF"/>
                </a:highlight>
              </a:rPr>
              <a:t>Perform an actual demo or application and have a random audienc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Mention that theres a good chance that some of us in this room will be in some way contributing to the biomedical engineering directly or indirectly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think we should keep these 2</a:t>
            </a:r>
            <a:endParaRPr/>
          </a:p>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Ok so did you give you some quick context and background.</a:t>
            </a:r>
            <a:endParaRPr/>
          </a:p>
          <a:p>
            <a:pPr marL="0" lvl="0" indent="0">
              <a:spcBef>
                <a:spcPts val="0"/>
              </a:spcBef>
              <a:spcAft>
                <a:spcPts val="0"/>
              </a:spcAft>
              <a:buNone/>
            </a:pPr>
            <a:r>
              <a:rPr lang="en"/>
              <a:t>Biomedical engineering has over 10 sub fields but here are a few of the major ones currently undergoing cutting edge  R &amp; D</a:t>
            </a:r>
            <a:endParaRPr/>
          </a:p>
          <a:p>
            <a:pPr marL="457200" lvl="0" indent="-298450" rtl="0">
              <a:spcBef>
                <a:spcPts val="0"/>
              </a:spcBef>
              <a:spcAft>
                <a:spcPts val="0"/>
              </a:spcAft>
              <a:buSzPts val="1100"/>
              <a:buAutoNum type="arabicPeriod"/>
            </a:pPr>
            <a:r>
              <a:rPr lang="en"/>
              <a:t>Many people arent aware but prosthesis development is a large part of Biomed engineering</a:t>
            </a:r>
            <a:endParaRPr/>
          </a:p>
          <a:p>
            <a:pPr marL="914400" lvl="1" indent="-298450" rtl="0">
              <a:spcBef>
                <a:spcPts val="0"/>
              </a:spcBef>
              <a:spcAft>
                <a:spcPts val="0"/>
              </a:spcAft>
              <a:buSzPts val="1100"/>
              <a:buAutoNum type="alphaLcPeriod"/>
            </a:pPr>
            <a:r>
              <a:rPr lang="en"/>
              <a:t>A lot of reserac is dedicated to developing limbs that will be connected to nerves and the brain so movement is contable as well as feeling</a:t>
            </a:r>
            <a:endParaRPr/>
          </a:p>
          <a:p>
            <a:pPr marL="457200" lvl="0" indent="-298450" rtl="0">
              <a:spcBef>
                <a:spcPts val="0"/>
              </a:spcBef>
              <a:spcAft>
                <a:spcPts val="0"/>
              </a:spcAft>
              <a:buSzPts val="1100"/>
              <a:buAutoNum type="arabicPeriod"/>
            </a:pPr>
            <a:r>
              <a:rPr lang="en"/>
              <a:t>Tissue engineering is another, artificial bones, skin, and small organs. For example artificial hips and knees.</a:t>
            </a:r>
            <a:endParaRPr/>
          </a:p>
          <a:p>
            <a:pPr marL="457200" lvl="0" indent="-298450" rtl="0">
              <a:spcBef>
                <a:spcPts val="0"/>
              </a:spcBef>
              <a:spcAft>
                <a:spcPts val="0"/>
              </a:spcAft>
              <a:buSzPts val="1100"/>
              <a:buAutoNum type="arabicPeriod"/>
            </a:pPr>
            <a:r>
              <a:rPr lang="en"/>
              <a:t>And third, RFID and Micro chip implanted under the scin to track animals and in possibly even grandma and grandpa with alzeihmers or and dimentia or little kid incase they become lost or kidnaped.  Not only can we use these chips to track them but we can also monitor vital signs, for example those with diabeties or even those susceptible to strockes.  Pretty interesting right.</a:t>
            </a:r>
            <a:endParaRPr/>
          </a:p>
          <a:p>
            <a:pPr marL="0" lvl="0" indent="0" rtl="0">
              <a:spcBef>
                <a:spcPts val="0"/>
              </a:spcBef>
              <a:spcAft>
                <a:spcPts val="0"/>
              </a:spcAft>
              <a:buNone/>
            </a:pPr>
            <a:endParaRPr/>
          </a:p>
          <a:p>
            <a:pPr marL="0" lvl="0" indent="0">
              <a:spcBef>
                <a:spcPts val="0"/>
              </a:spcBef>
              <a:spcAft>
                <a:spcPts val="0"/>
              </a:spcAft>
              <a:buNone/>
            </a:pPr>
            <a:r>
              <a:rPr lang="en"/>
              <a:t>Now before I go to the next slide</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Before I go to the next slide, by raise of hands, who here knows someone whos had an organ transplant or organ surgery?</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OK, most of you, now who here in this room has personally had organ related surgery (if someone raises there hand, ask them if they mind sharing)</a:t>
            </a:r>
            <a:endParaRPr>
              <a:solidFill>
                <a:schemeClr val="dk1"/>
              </a:solidFill>
            </a:endParaRPr>
          </a:p>
          <a:p>
            <a:pPr marL="0" lvl="0" indent="0">
              <a:spcBef>
                <a:spcPts val="0"/>
              </a:spcBef>
              <a:spcAft>
                <a:spcPts val="0"/>
              </a:spcAft>
              <a:buNone/>
            </a:pPr>
            <a:r>
              <a:rPr lang="en">
                <a:solidFill>
                  <a:schemeClr val="dk1"/>
                </a:solidFill>
              </a:rPr>
              <a:t>Here is a good segway to this slide.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
                <a:solidFill>
                  <a:schemeClr val="dk1"/>
                </a:solidFill>
              </a:rPr>
              <a:t>Now imagine world where instead of having an organ removed, they simply replace it with a new one.</a:t>
            </a:r>
            <a:endParaRPr>
              <a:solidFill>
                <a:schemeClr val="dk1"/>
              </a:solidFill>
            </a:endParaRPr>
          </a:p>
          <a:p>
            <a:pPr marL="0" lvl="0" indent="0">
              <a:spcBef>
                <a:spcPts val="0"/>
              </a:spcBef>
              <a:spcAft>
                <a:spcPts val="0"/>
              </a:spcAft>
              <a:buNone/>
            </a:pP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This is the future of biomed engineering, 3D printed organs, according to experts, will be possible in 10 years. Very exciting.</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AutoNum type="arabicPeriod"/>
            </a:pPr>
            <a:r>
              <a:rPr lang="en">
                <a:solidFill>
                  <a:schemeClr val="dk1"/>
                </a:solidFill>
              </a:rPr>
              <a:t>Props - RFID (bring a chip)</a:t>
            </a:r>
            <a:endParaRPr>
              <a:solidFill>
                <a:schemeClr val="dk1"/>
              </a:solidFill>
            </a:endParaRPr>
          </a:p>
          <a:p>
            <a:pPr marL="457200" lvl="0" indent="-317500" rtl="0">
              <a:spcBef>
                <a:spcPts val="0"/>
              </a:spcBef>
              <a:spcAft>
                <a:spcPts val="0"/>
              </a:spcAft>
              <a:buClr>
                <a:schemeClr val="dk1"/>
              </a:buClr>
              <a:buSzPts val="1400"/>
              <a:buAutoNum type="arabicPeriod"/>
            </a:pPr>
            <a:r>
              <a:rPr lang="en">
                <a:solidFill>
                  <a:schemeClr val="dk1"/>
                </a:solidFill>
              </a:rPr>
              <a:t>Poll the audience (about pacemaker?)</a:t>
            </a:r>
            <a:endParaRPr>
              <a:solidFill>
                <a:schemeClr val="dk1"/>
              </a:solidFill>
            </a:endParaRPr>
          </a:p>
          <a:p>
            <a:pPr marL="457200" lvl="0" indent="-317500" rtl="0">
              <a:spcBef>
                <a:spcPts val="0"/>
              </a:spcBef>
              <a:spcAft>
                <a:spcPts val="0"/>
              </a:spcAft>
              <a:buClr>
                <a:schemeClr val="dk1"/>
              </a:buClr>
              <a:buSzPts val="1400"/>
              <a:buAutoNum type="arabicPeriod"/>
            </a:pPr>
            <a:r>
              <a:rPr lang="en">
                <a:solidFill>
                  <a:schemeClr val="dk1"/>
                </a:solidFill>
              </a:rPr>
              <a:t>Tell short story (if time permits)</a:t>
            </a:r>
            <a:endParaRPr>
              <a:solidFill>
                <a:schemeClr val="dk1"/>
              </a:solidFill>
            </a:endParaRPr>
          </a:p>
          <a:p>
            <a:pPr marL="457200" lvl="0" indent="-317500" rtl="0">
              <a:spcBef>
                <a:spcPts val="0"/>
              </a:spcBef>
              <a:spcAft>
                <a:spcPts val="0"/>
              </a:spcAft>
              <a:buClr>
                <a:schemeClr val="dk1"/>
              </a:buClr>
              <a:buSzPts val="1400"/>
              <a:buAutoNum type="arabicPeriod"/>
            </a:pPr>
            <a:r>
              <a:rPr lang="en">
                <a:solidFill>
                  <a:schemeClr val="dk1"/>
                </a:solidFill>
              </a:rPr>
              <a:t>Short video</a:t>
            </a:r>
            <a:endParaRPr>
              <a:solidFill>
                <a:schemeClr val="dk1"/>
              </a:solidFill>
            </a:endParaRPr>
          </a:p>
          <a:p>
            <a:pPr marL="457200" lvl="0" indent="-317500" rtl="0">
              <a:spcBef>
                <a:spcPts val="0"/>
              </a:spcBef>
              <a:spcAft>
                <a:spcPts val="0"/>
              </a:spcAft>
              <a:buClr>
                <a:schemeClr val="dk1"/>
              </a:buClr>
              <a:buSzPts val="1400"/>
              <a:buAutoNum type="arabicPeriod"/>
            </a:pPr>
            <a:r>
              <a:rPr lang="en">
                <a:solidFill>
                  <a:schemeClr val="dk1"/>
                </a:solidFill>
              </a:rPr>
              <a:t>Draw something on the board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The more integrated we become with technology inherently means more risks of being compromised. </a:t>
            </a:r>
            <a:endParaRPr/>
          </a:p>
          <a:p>
            <a:pPr marL="457200" lvl="0" indent="-298450" rtl="0">
              <a:spcBef>
                <a:spcPts val="0"/>
              </a:spcBef>
              <a:spcAft>
                <a:spcPts val="0"/>
              </a:spcAft>
              <a:buSzPts val="1100"/>
              <a:buChar char="●"/>
            </a:pPr>
            <a:r>
              <a:rPr lang="en"/>
              <a:t>Electronic security is a large industry and that industrys is about to get bigger once we start converging out human bodies with electronic devices. </a:t>
            </a:r>
            <a:endParaRPr/>
          </a:p>
          <a:p>
            <a:pPr marL="457200" lvl="0" indent="-298450" rtl="0">
              <a:spcBef>
                <a:spcPts val="0"/>
              </a:spcBef>
              <a:spcAft>
                <a:spcPts val="0"/>
              </a:spcAft>
              <a:buSzPts val="1100"/>
              <a:buChar char="●"/>
            </a:pPr>
            <a:r>
              <a:rPr lang="en"/>
              <a:t>Like I mentioned  RFID chips are used to track pets and other animals and soon for little Timmy if he gets kidnaped.  Now what happens if these tracking devices fall into the wrong hands? This is the problem. The implants become used for exactly the reason they are tryng to avoid!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3"/>
        <p:cNvGrpSpPr/>
        <p:nvPr/>
      </p:nvGrpSpPr>
      <p:grpSpPr>
        <a:xfrm>
          <a:off x="0" y="0"/>
          <a:ext cx="0" cy="0"/>
          <a:chOff x="0" y="0"/>
          <a:chExt cx="0" cy="0"/>
        </a:xfrm>
      </p:grpSpPr>
      <p:sp>
        <p:nvSpPr>
          <p:cNvPr id="54" name="Shape 54"/>
          <p:cNvSpPr/>
          <p:nvPr/>
        </p:nvSpPr>
        <p:spPr>
          <a:xfrm rot="10800000" flipH="1">
            <a:off x="3919993" y="3977033"/>
            <a:ext cx="1303500" cy="11283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5" name="Shape 55"/>
          <p:cNvSpPr/>
          <p:nvPr/>
        </p:nvSpPr>
        <p:spPr>
          <a:xfrm rot="5400000">
            <a:off x="3809057" y="-81000"/>
            <a:ext cx="1525500" cy="17616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6" name="Shape 56"/>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7" name="Shape 57"/>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1" name="Shape 61"/>
          <p:cNvGrpSpPr/>
          <p:nvPr/>
        </p:nvGrpSpPr>
        <p:grpSpPr>
          <a:xfrm>
            <a:off x="5549153" y="1029780"/>
            <a:ext cx="404640" cy="374059"/>
            <a:chOff x="5975075" y="2327500"/>
            <a:chExt cx="420100" cy="388350"/>
          </a:xfrm>
        </p:grpSpPr>
        <p:sp>
          <p:nvSpPr>
            <p:cNvPr id="62" name="Shape 62"/>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4" name="Shape 64"/>
          <p:cNvSpPr/>
          <p:nvPr/>
        </p:nvSpPr>
        <p:spPr>
          <a:xfrm>
            <a:off x="3253021" y="113273"/>
            <a:ext cx="225085" cy="38996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5" name="Shape 65"/>
          <p:cNvGrpSpPr/>
          <p:nvPr/>
        </p:nvGrpSpPr>
        <p:grpSpPr>
          <a:xfrm>
            <a:off x="4380526" y="515192"/>
            <a:ext cx="382958" cy="607111"/>
            <a:chOff x="6718575" y="2318625"/>
            <a:chExt cx="256950" cy="407375"/>
          </a:xfrm>
        </p:grpSpPr>
        <p:sp>
          <p:nvSpPr>
            <p:cNvPr id="66" name="Shape 6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 name="Shape 74"/>
          <p:cNvGrpSpPr/>
          <p:nvPr/>
        </p:nvGrpSpPr>
        <p:grpSpPr>
          <a:xfrm>
            <a:off x="3199464" y="902959"/>
            <a:ext cx="395018" cy="403297"/>
            <a:chOff x="3951850" y="2985350"/>
            <a:chExt cx="407950" cy="416500"/>
          </a:xfrm>
        </p:grpSpPr>
        <p:sp>
          <p:nvSpPr>
            <p:cNvPr id="75" name="Shape 75"/>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9" name="Shape 79"/>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5370705" y="4867761"/>
            <a:ext cx="312503" cy="3124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4" name="Shape 84"/>
          <p:cNvGrpSpPr/>
          <p:nvPr/>
        </p:nvGrpSpPr>
        <p:grpSpPr>
          <a:xfrm>
            <a:off x="5772008" y="4056440"/>
            <a:ext cx="573943" cy="550550"/>
            <a:chOff x="5241175" y="4959100"/>
            <a:chExt cx="539775" cy="517775"/>
          </a:xfrm>
        </p:grpSpPr>
        <p:sp>
          <p:nvSpPr>
            <p:cNvPr id="85" name="Shape 85"/>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1" name="Shape 91"/>
          <p:cNvSpPr/>
          <p:nvPr/>
        </p:nvSpPr>
        <p:spPr>
          <a:xfrm>
            <a:off x="3429208" y="3904791"/>
            <a:ext cx="377839" cy="34368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92"/>
        <p:cNvGrpSpPr/>
        <p:nvPr/>
      </p:nvGrpSpPr>
      <p:grpSpPr>
        <a:xfrm>
          <a:off x="0" y="0"/>
          <a:ext cx="0" cy="0"/>
          <a:chOff x="0" y="0"/>
          <a:chExt cx="0" cy="0"/>
        </a:xfrm>
      </p:grpSpPr>
      <p:sp>
        <p:nvSpPr>
          <p:cNvPr id="93" name="Shape 93"/>
          <p:cNvSpPr/>
          <p:nvPr/>
        </p:nvSpPr>
        <p:spPr>
          <a:xfrm rot="10800000" flipH="1">
            <a:off x="-94969" y="303826"/>
            <a:ext cx="1034700" cy="8958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4" name="Shape 94"/>
          <p:cNvSpPr/>
          <p:nvPr/>
        </p:nvSpPr>
        <p:spPr>
          <a:xfrm rot="5400000">
            <a:off x="559400" y="1538825"/>
            <a:ext cx="1788000" cy="20646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5" name="Shape 95"/>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Shape 96"/>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Shape 97"/>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1" name="Shape 101"/>
          <p:cNvGrpSpPr/>
          <p:nvPr/>
        </p:nvGrpSpPr>
        <p:grpSpPr>
          <a:xfrm>
            <a:off x="996359" y="1070668"/>
            <a:ext cx="351204" cy="324661"/>
            <a:chOff x="5975075" y="2327500"/>
            <a:chExt cx="420100" cy="388350"/>
          </a:xfrm>
        </p:grpSpPr>
        <p:sp>
          <p:nvSpPr>
            <p:cNvPr id="102" name="Shape 102"/>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4" name="Shape 104"/>
          <p:cNvSpPr/>
          <p:nvPr/>
        </p:nvSpPr>
        <p:spPr>
          <a:xfrm>
            <a:off x="393600" y="334662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5" name="Shape 105"/>
          <p:cNvGrpSpPr/>
          <p:nvPr/>
        </p:nvGrpSpPr>
        <p:grpSpPr>
          <a:xfrm>
            <a:off x="305253" y="553856"/>
            <a:ext cx="247469" cy="392302"/>
            <a:chOff x="6718575" y="2318625"/>
            <a:chExt cx="256950" cy="407375"/>
          </a:xfrm>
        </p:grpSpPr>
        <p:sp>
          <p:nvSpPr>
            <p:cNvPr id="106" name="Shape 10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4" name="Shape 114"/>
          <p:cNvGrpSpPr/>
          <p:nvPr/>
        </p:nvGrpSpPr>
        <p:grpSpPr>
          <a:xfrm>
            <a:off x="1419984" y="3634331"/>
            <a:ext cx="342882" cy="350068"/>
            <a:chOff x="3951850" y="2985350"/>
            <a:chExt cx="407950" cy="416500"/>
          </a:xfrm>
        </p:grpSpPr>
        <p:sp>
          <p:nvSpPr>
            <p:cNvPr id="115" name="Shape 115"/>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1019338" y="4167058"/>
            <a:ext cx="248073" cy="2480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4" name="Shape 124"/>
          <p:cNvGrpSpPr/>
          <p:nvPr/>
        </p:nvGrpSpPr>
        <p:grpSpPr>
          <a:xfrm>
            <a:off x="-50285" y="1452794"/>
            <a:ext cx="624844" cy="599376"/>
            <a:chOff x="5241175" y="4959100"/>
            <a:chExt cx="539775" cy="517775"/>
          </a:xfrm>
        </p:grpSpPr>
        <p:sp>
          <p:nvSpPr>
            <p:cNvPr id="125" name="Shape 125"/>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p:nvPr/>
        </p:nvSpPr>
        <p:spPr>
          <a:xfrm>
            <a:off x="47199" y="4430470"/>
            <a:ext cx="505231" cy="45956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32"/>
        <p:cNvGrpSpPr/>
        <p:nvPr/>
      </p:nvGrpSpPr>
      <p:grpSpPr>
        <a:xfrm>
          <a:off x="0" y="0"/>
          <a:ext cx="0" cy="0"/>
          <a:chOff x="0" y="0"/>
          <a:chExt cx="0" cy="0"/>
        </a:xfrm>
      </p:grpSpPr>
      <p:sp>
        <p:nvSpPr>
          <p:cNvPr id="133" name="Shape 133"/>
          <p:cNvSpPr/>
          <p:nvPr/>
        </p:nvSpPr>
        <p:spPr>
          <a:xfrm rot="10800000" flipH="1">
            <a:off x="-94969" y="619169"/>
            <a:ext cx="1034700" cy="8958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4" name="Shape 134"/>
          <p:cNvSpPr/>
          <p:nvPr/>
        </p:nvSpPr>
        <p:spPr>
          <a:xfrm rot="5400000">
            <a:off x="499599" y="1905237"/>
            <a:ext cx="1146000" cy="13233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5" name="Shape 135"/>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lstStyle>
            <a:lvl1pPr marL="457200" lvl="0" indent="-381000" rtl="0">
              <a:spcBef>
                <a:spcPts val="600"/>
              </a:spcBef>
              <a:spcAft>
                <a:spcPts val="0"/>
              </a:spcAft>
              <a:buSzPts val="2400"/>
              <a:buFont typeface="Nixie One"/>
              <a:buChar char="◇"/>
              <a:defRPr sz="2400">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rtl="0">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136" name="Shape 136"/>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0" name="Shape 140"/>
          <p:cNvGrpSpPr/>
          <p:nvPr/>
        </p:nvGrpSpPr>
        <p:grpSpPr>
          <a:xfrm>
            <a:off x="986834" y="1394518"/>
            <a:ext cx="351204" cy="324661"/>
            <a:chOff x="5975075" y="2327500"/>
            <a:chExt cx="420100" cy="388350"/>
          </a:xfrm>
        </p:grpSpPr>
        <p:sp>
          <p:nvSpPr>
            <p:cNvPr id="141" name="Shape 141"/>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3" name="Shape 143"/>
          <p:cNvSpPr/>
          <p:nvPr/>
        </p:nvSpPr>
        <p:spPr>
          <a:xfrm>
            <a:off x="203100" y="302277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4" name="Shape 144"/>
          <p:cNvGrpSpPr/>
          <p:nvPr/>
        </p:nvGrpSpPr>
        <p:grpSpPr>
          <a:xfrm>
            <a:off x="295728" y="877706"/>
            <a:ext cx="247469" cy="392302"/>
            <a:chOff x="6718575" y="2318625"/>
            <a:chExt cx="256950" cy="407375"/>
          </a:xfrm>
        </p:grpSpPr>
        <p:sp>
          <p:nvSpPr>
            <p:cNvPr id="145" name="Shape 14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3" name="Shape 153"/>
          <p:cNvGrpSpPr/>
          <p:nvPr/>
        </p:nvGrpSpPr>
        <p:grpSpPr>
          <a:xfrm>
            <a:off x="1229484" y="3310481"/>
            <a:ext cx="342882" cy="350068"/>
            <a:chOff x="3951850" y="2985350"/>
            <a:chExt cx="407950" cy="416500"/>
          </a:xfrm>
        </p:grpSpPr>
        <p:sp>
          <p:nvSpPr>
            <p:cNvPr id="154" name="Shape 15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8" name="Shape 158"/>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828838" y="3843208"/>
            <a:ext cx="248073" cy="2480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3" name="Shape 163"/>
          <p:cNvGrpSpPr/>
          <p:nvPr/>
        </p:nvGrpSpPr>
        <p:grpSpPr>
          <a:xfrm>
            <a:off x="67092" y="1681690"/>
            <a:ext cx="455624" cy="437054"/>
            <a:chOff x="5241175" y="4959100"/>
            <a:chExt cx="539775" cy="517775"/>
          </a:xfrm>
        </p:grpSpPr>
        <p:sp>
          <p:nvSpPr>
            <p:cNvPr id="164" name="Shape 164"/>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0" name="Shape 170"/>
          <p:cNvSpPr/>
          <p:nvPr/>
        </p:nvSpPr>
        <p:spPr>
          <a:xfrm>
            <a:off x="144926" y="4214500"/>
            <a:ext cx="299952"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2"/>
        <p:cNvGrpSpPr/>
        <p:nvPr/>
      </p:nvGrpSpPr>
      <p:grpSpPr>
        <a:xfrm>
          <a:off x="0" y="0"/>
          <a:ext cx="0" cy="0"/>
          <a:chOff x="0" y="0"/>
          <a:chExt cx="0" cy="0"/>
        </a:xfrm>
      </p:grpSpPr>
      <p:sp>
        <p:nvSpPr>
          <p:cNvPr id="173" name="Shape 173"/>
          <p:cNvSpPr/>
          <p:nvPr/>
        </p:nvSpPr>
        <p:spPr>
          <a:xfrm rot="10800000" flipH="1">
            <a:off x="7663675" y="3684808"/>
            <a:ext cx="1034700" cy="8958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4" name="Shape 174"/>
          <p:cNvSpPr/>
          <p:nvPr/>
        </p:nvSpPr>
        <p:spPr>
          <a:xfrm rot="5400000">
            <a:off x="499599" y="157100"/>
            <a:ext cx="1146000" cy="13233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5" name="Shape 17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76" name="Shape 176"/>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Font typeface="Muli"/>
              <a:buChar char="◇"/>
              <a:defRPr>
                <a:latin typeface="Muli"/>
                <a:ea typeface="Muli"/>
                <a:cs typeface="Muli"/>
                <a:sym typeface="Muli"/>
              </a:defRPr>
            </a:lvl1pPr>
            <a:lvl2pPr marL="914400" lvl="1" indent="-317500" rtl="0">
              <a:spcBef>
                <a:spcPts val="0"/>
              </a:spcBef>
              <a:spcAft>
                <a:spcPts val="0"/>
              </a:spcAft>
              <a:buSzPts val="1400"/>
              <a:buFont typeface="Muli"/>
              <a:buChar char="￭"/>
              <a:defRPr>
                <a:latin typeface="Muli"/>
                <a:ea typeface="Muli"/>
                <a:cs typeface="Muli"/>
                <a:sym typeface="Muli"/>
              </a:defRPr>
            </a:lvl2pPr>
            <a:lvl3pPr marL="1371600" lvl="2" indent="-317500" rtl="0">
              <a:spcBef>
                <a:spcPts val="0"/>
              </a:spcBef>
              <a:spcAft>
                <a:spcPts val="0"/>
              </a:spcAft>
              <a:buSzPts val="1400"/>
              <a:buFont typeface="Muli"/>
              <a:buChar char="￮"/>
              <a:defRPr>
                <a:latin typeface="Muli"/>
                <a:ea typeface="Muli"/>
                <a:cs typeface="Muli"/>
                <a:sym typeface="Muli"/>
              </a:defRPr>
            </a:lvl3pPr>
            <a:lvl4pPr marL="1828800" lvl="3" indent="-317500" rtl="0">
              <a:spcBef>
                <a:spcPts val="0"/>
              </a:spcBef>
              <a:spcAft>
                <a:spcPts val="0"/>
              </a:spcAft>
              <a:buSzPts val="1400"/>
              <a:buFont typeface="Muli"/>
              <a:buChar char="●"/>
              <a:defRPr>
                <a:latin typeface="Muli"/>
                <a:ea typeface="Muli"/>
                <a:cs typeface="Muli"/>
                <a:sym typeface="Muli"/>
              </a:defRPr>
            </a:lvl4pPr>
            <a:lvl5pPr marL="2286000" lvl="4" indent="-317500" rtl="0">
              <a:spcBef>
                <a:spcPts val="0"/>
              </a:spcBef>
              <a:spcAft>
                <a:spcPts val="0"/>
              </a:spcAft>
              <a:buSzPts val="1400"/>
              <a:buFont typeface="Muli"/>
              <a:buChar char="○"/>
              <a:defRPr>
                <a:latin typeface="Muli"/>
                <a:ea typeface="Muli"/>
                <a:cs typeface="Muli"/>
                <a:sym typeface="Muli"/>
              </a:defRPr>
            </a:lvl5pPr>
            <a:lvl6pPr marL="2743200" lvl="5" indent="-317500" rtl="0">
              <a:spcBef>
                <a:spcPts val="0"/>
              </a:spcBef>
              <a:spcAft>
                <a:spcPts val="0"/>
              </a:spcAft>
              <a:buSzPts val="1400"/>
              <a:buFont typeface="Muli"/>
              <a:buChar char="■"/>
              <a:defRPr>
                <a:latin typeface="Muli"/>
                <a:ea typeface="Muli"/>
                <a:cs typeface="Muli"/>
                <a:sym typeface="Muli"/>
              </a:defRPr>
            </a:lvl6pPr>
            <a:lvl7pPr marL="3200400" lvl="6" indent="-317500" rtl="0">
              <a:spcBef>
                <a:spcPts val="0"/>
              </a:spcBef>
              <a:spcAft>
                <a:spcPts val="0"/>
              </a:spcAft>
              <a:buSzPts val="1400"/>
              <a:buFont typeface="Muli"/>
              <a:buChar char="●"/>
              <a:defRPr>
                <a:latin typeface="Muli"/>
                <a:ea typeface="Muli"/>
                <a:cs typeface="Muli"/>
                <a:sym typeface="Muli"/>
              </a:defRPr>
            </a:lvl7pPr>
            <a:lvl8pPr marL="3657600" lvl="7" indent="-317500" rtl="0">
              <a:spcBef>
                <a:spcPts val="0"/>
              </a:spcBef>
              <a:spcAft>
                <a:spcPts val="0"/>
              </a:spcAft>
              <a:buSzPts val="1400"/>
              <a:buFont typeface="Muli"/>
              <a:buChar char="○"/>
              <a:defRPr>
                <a:latin typeface="Muli"/>
                <a:ea typeface="Muli"/>
                <a:cs typeface="Muli"/>
                <a:sym typeface="Muli"/>
              </a:defRPr>
            </a:lvl8pPr>
            <a:lvl9pPr marL="4114800" lvl="8" indent="-317500" rtl="0">
              <a:spcBef>
                <a:spcPts val="0"/>
              </a:spcBef>
              <a:spcAft>
                <a:spcPts val="0"/>
              </a:spcAft>
              <a:buSzPts val="1400"/>
              <a:buFont typeface="Muli"/>
              <a:buChar char="■"/>
              <a:defRPr>
                <a:latin typeface="Muli"/>
                <a:ea typeface="Muli"/>
                <a:cs typeface="Muli"/>
                <a:sym typeface="Muli"/>
              </a:defRPr>
            </a:lvl9pPr>
          </a:lstStyle>
          <a:p>
            <a:endParaRPr/>
          </a:p>
        </p:txBody>
      </p:sp>
      <p:sp>
        <p:nvSpPr>
          <p:cNvPr id="177" name="Shape 17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85" name="Shape 185"/>
          <p:cNvGrpSpPr/>
          <p:nvPr/>
        </p:nvGrpSpPr>
        <p:grpSpPr>
          <a:xfrm>
            <a:off x="1729784" y="61068"/>
            <a:ext cx="351204" cy="324661"/>
            <a:chOff x="5975075" y="2327500"/>
            <a:chExt cx="420100" cy="388350"/>
          </a:xfrm>
        </p:grpSpPr>
        <p:sp>
          <p:nvSpPr>
            <p:cNvPr id="186" name="Shape 186"/>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8" name="Shape 188"/>
          <p:cNvSpPr/>
          <p:nvPr/>
        </p:nvSpPr>
        <p:spPr>
          <a:xfrm>
            <a:off x="203100" y="127017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8772688" y="4461808"/>
            <a:ext cx="248073" cy="2480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0" name="Shape 190"/>
          <p:cNvGrpSpPr/>
          <p:nvPr/>
        </p:nvGrpSpPr>
        <p:grpSpPr>
          <a:xfrm>
            <a:off x="7354067" y="3426715"/>
            <a:ext cx="455624" cy="437054"/>
            <a:chOff x="5241175" y="4959100"/>
            <a:chExt cx="539775" cy="517775"/>
          </a:xfrm>
        </p:grpSpPr>
        <p:sp>
          <p:nvSpPr>
            <p:cNvPr id="191" name="Shape 191"/>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7" name="Shape 197"/>
          <p:cNvSpPr/>
          <p:nvPr/>
        </p:nvSpPr>
        <p:spPr>
          <a:xfrm>
            <a:off x="8081326" y="3153875"/>
            <a:ext cx="299952"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8" name="Shape 198"/>
          <p:cNvGrpSpPr/>
          <p:nvPr/>
        </p:nvGrpSpPr>
        <p:grpSpPr>
          <a:xfrm>
            <a:off x="904277" y="515192"/>
            <a:ext cx="382958" cy="607111"/>
            <a:chOff x="6718575" y="2318625"/>
            <a:chExt cx="256950" cy="407375"/>
          </a:xfrm>
        </p:grpSpPr>
        <p:sp>
          <p:nvSpPr>
            <p:cNvPr id="199" name="Shape 19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7" name="Shape 207"/>
          <p:cNvGrpSpPr/>
          <p:nvPr/>
        </p:nvGrpSpPr>
        <p:grpSpPr>
          <a:xfrm>
            <a:off x="335759" y="1840531"/>
            <a:ext cx="342882" cy="350068"/>
            <a:chOff x="3951850" y="2985350"/>
            <a:chExt cx="407950" cy="416500"/>
          </a:xfrm>
        </p:grpSpPr>
        <p:sp>
          <p:nvSpPr>
            <p:cNvPr id="208" name="Shape 208"/>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2"/>
        <p:cNvGrpSpPr/>
        <p:nvPr/>
      </p:nvGrpSpPr>
      <p:grpSpPr>
        <a:xfrm>
          <a:off x="0" y="0"/>
          <a:ext cx="0" cy="0"/>
          <a:chOff x="0" y="0"/>
          <a:chExt cx="0" cy="0"/>
        </a:xfrm>
      </p:grpSpPr>
      <p:sp>
        <p:nvSpPr>
          <p:cNvPr id="213" name="Shape 213"/>
          <p:cNvSpPr/>
          <p:nvPr/>
        </p:nvSpPr>
        <p:spPr>
          <a:xfrm rot="10800000" flipH="1">
            <a:off x="7663675" y="3684808"/>
            <a:ext cx="1034700" cy="8958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4" name="Shape 214"/>
          <p:cNvSpPr/>
          <p:nvPr/>
        </p:nvSpPr>
        <p:spPr>
          <a:xfrm rot="5400000">
            <a:off x="499599" y="157100"/>
            <a:ext cx="1146000" cy="13233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5" name="Shape 21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6" name="Shape 216"/>
          <p:cNvSpPr txBox="1">
            <a:spLocks noGrp="1"/>
          </p:cNvSpPr>
          <p:nvPr>
            <p:ph type="body" idx="1"/>
          </p:nvPr>
        </p:nvSpPr>
        <p:spPr>
          <a:xfrm>
            <a:off x="1734000" y="2414450"/>
            <a:ext cx="2667300" cy="2663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7" name="Shape 217"/>
          <p:cNvSpPr txBox="1">
            <a:spLocks noGrp="1"/>
          </p:cNvSpPr>
          <p:nvPr>
            <p:ph type="body" idx="2"/>
          </p:nvPr>
        </p:nvSpPr>
        <p:spPr>
          <a:xfrm>
            <a:off x="4562088" y="2414450"/>
            <a:ext cx="2667300" cy="2663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Shape 218"/>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22" name="Shape 222"/>
          <p:cNvGrpSpPr/>
          <p:nvPr/>
        </p:nvGrpSpPr>
        <p:grpSpPr>
          <a:xfrm>
            <a:off x="1729784" y="61068"/>
            <a:ext cx="351204" cy="324661"/>
            <a:chOff x="5975075" y="2327500"/>
            <a:chExt cx="420100" cy="388350"/>
          </a:xfrm>
        </p:grpSpPr>
        <p:sp>
          <p:nvSpPr>
            <p:cNvPr id="223" name="Shape 223"/>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5" name="Shape 225"/>
          <p:cNvSpPr/>
          <p:nvPr/>
        </p:nvSpPr>
        <p:spPr>
          <a:xfrm>
            <a:off x="203100" y="127017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26" name="Shape 226"/>
          <p:cNvGrpSpPr/>
          <p:nvPr/>
        </p:nvGrpSpPr>
        <p:grpSpPr>
          <a:xfrm>
            <a:off x="904277" y="515192"/>
            <a:ext cx="382958" cy="607111"/>
            <a:chOff x="6718575" y="2318625"/>
            <a:chExt cx="256950" cy="407375"/>
          </a:xfrm>
        </p:grpSpPr>
        <p:sp>
          <p:nvSpPr>
            <p:cNvPr id="227" name="Shape 227"/>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5" name="Shape 235"/>
          <p:cNvGrpSpPr/>
          <p:nvPr/>
        </p:nvGrpSpPr>
        <p:grpSpPr>
          <a:xfrm>
            <a:off x="335759" y="1840531"/>
            <a:ext cx="342882" cy="350068"/>
            <a:chOff x="3951850" y="2985350"/>
            <a:chExt cx="407950" cy="416500"/>
          </a:xfrm>
        </p:grpSpPr>
        <p:sp>
          <p:nvSpPr>
            <p:cNvPr id="236" name="Shape 236"/>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0" name="Shape 240"/>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8772688" y="4461808"/>
            <a:ext cx="248073" cy="2480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45" name="Shape 245"/>
          <p:cNvGrpSpPr/>
          <p:nvPr/>
        </p:nvGrpSpPr>
        <p:grpSpPr>
          <a:xfrm>
            <a:off x="7354067" y="3426715"/>
            <a:ext cx="455624" cy="437054"/>
            <a:chOff x="5241175" y="4959100"/>
            <a:chExt cx="539775" cy="517775"/>
          </a:xfrm>
        </p:grpSpPr>
        <p:sp>
          <p:nvSpPr>
            <p:cNvPr id="246" name="Shape 24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2" name="Shape 252"/>
          <p:cNvSpPr/>
          <p:nvPr/>
        </p:nvSpPr>
        <p:spPr>
          <a:xfrm>
            <a:off x="8081326" y="3153875"/>
            <a:ext cx="299952"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53"/>
        <p:cNvGrpSpPr/>
        <p:nvPr/>
      </p:nvGrpSpPr>
      <p:grpSpPr>
        <a:xfrm>
          <a:off x="0" y="0"/>
          <a:ext cx="0" cy="0"/>
          <a:chOff x="0" y="0"/>
          <a:chExt cx="0" cy="0"/>
        </a:xfrm>
      </p:grpSpPr>
      <p:sp>
        <p:nvSpPr>
          <p:cNvPr id="254" name="Shape 254"/>
          <p:cNvSpPr/>
          <p:nvPr/>
        </p:nvSpPr>
        <p:spPr>
          <a:xfrm rot="5400000">
            <a:off x="499599" y="157100"/>
            <a:ext cx="1146000" cy="13233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5" name="Shape 25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6" name="Shape 256"/>
          <p:cNvSpPr txBox="1">
            <a:spLocks noGrp="1"/>
          </p:cNvSpPr>
          <p:nvPr>
            <p:ph type="body" idx="1"/>
          </p:nvPr>
        </p:nvSpPr>
        <p:spPr>
          <a:xfrm>
            <a:off x="1732700" y="2380900"/>
            <a:ext cx="2176800" cy="2544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7" name="Shape 257"/>
          <p:cNvSpPr txBox="1">
            <a:spLocks noGrp="1"/>
          </p:cNvSpPr>
          <p:nvPr>
            <p:ph type="body" idx="2"/>
          </p:nvPr>
        </p:nvSpPr>
        <p:spPr>
          <a:xfrm>
            <a:off x="4020972" y="2380900"/>
            <a:ext cx="2176800" cy="2544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8" name="Shape 258"/>
          <p:cNvSpPr txBox="1">
            <a:spLocks noGrp="1"/>
          </p:cNvSpPr>
          <p:nvPr>
            <p:ph type="body" idx="3"/>
          </p:nvPr>
        </p:nvSpPr>
        <p:spPr>
          <a:xfrm>
            <a:off x="6309245" y="2380900"/>
            <a:ext cx="2176800" cy="2544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9" name="Shape 25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63" name="Shape 263"/>
          <p:cNvGrpSpPr/>
          <p:nvPr/>
        </p:nvGrpSpPr>
        <p:grpSpPr>
          <a:xfrm>
            <a:off x="1729784" y="61068"/>
            <a:ext cx="351204" cy="324661"/>
            <a:chOff x="5975075" y="2327500"/>
            <a:chExt cx="420100" cy="388350"/>
          </a:xfrm>
        </p:grpSpPr>
        <p:sp>
          <p:nvSpPr>
            <p:cNvPr id="264" name="Shape 26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6" name="Shape 266"/>
          <p:cNvSpPr/>
          <p:nvPr/>
        </p:nvSpPr>
        <p:spPr>
          <a:xfrm>
            <a:off x="203100" y="127017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67" name="Shape 267"/>
          <p:cNvGrpSpPr/>
          <p:nvPr/>
        </p:nvGrpSpPr>
        <p:grpSpPr>
          <a:xfrm>
            <a:off x="904277" y="515192"/>
            <a:ext cx="382958" cy="607111"/>
            <a:chOff x="6718575" y="2318625"/>
            <a:chExt cx="256950" cy="407375"/>
          </a:xfrm>
        </p:grpSpPr>
        <p:sp>
          <p:nvSpPr>
            <p:cNvPr id="268" name="Shape 268"/>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6" name="Shape 276"/>
          <p:cNvGrpSpPr/>
          <p:nvPr/>
        </p:nvGrpSpPr>
        <p:grpSpPr>
          <a:xfrm>
            <a:off x="335759" y="1840531"/>
            <a:ext cx="342882" cy="350068"/>
            <a:chOff x="3951850" y="2985350"/>
            <a:chExt cx="407950" cy="416500"/>
          </a:xfrm>
        </p:grpSpPr>
        <p:sp>
          <p:nvSpPr>
            <p:cNvPr id="277" name="Shape 277"/>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1"/>
        <p:cNvGrpSpPr/>
        <p:nvPr/>
      </p:nvGrpSpPr>
      <p:grpSpPr>
        <a:xfrm>
          <a:off x="0" y="0"/>
          <a:ext cx="0" cy="0"/>
          <a:chOff x="0" y="0"/>
          <a:chExt cx="0" cy="0"/>
        </a:xfrm>
      </p:grpSpPr>
      <p:sp>
        <p:nvSpPr>
          <p:cNvPr id="282" name="Shape 282"/>
          <p:cNvSpPr/>
          <p:nvPr/>
        </p:nvSpPr>
        <p:spPr>
          <a:xfrm rot="10800000" flipH="1">
            <a:off x="7663675" y="3684808"/>
            <a:ext cx="1034700" cy="8958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3" name="Shape 283"/>
          <p:cNvSpPr/>
          <p:nvPr/>
        </p:nvSpPr>
        <p:spPr>
          <a:xfrm rot="5400000">
            <a:off x="499599" y="157100"/>
            <a:ext cx="1146000" cy="13233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4" name="Shape 284"/>
          <p:cNvSpPr txBox="1">
            <a:spLocks noGrp="1"/>
          </p:cNvSpPr>
          <p:nvPr>
            <p:ph type="title"/>
          </p:nvPr>
        </p:nvSpPr>
        <p:spPr>
          <a:xfrm>
            <a:off x="1732700" y="821200"/>
            <a:ext cx="4944300" cy="645300"/>
          </a:xfrm>
          <a:prstGeom prst="rect">
            <a:avLst/>
          </a:prstGeom>
        </p:spPr>
        <p:txBody>
          <a:bodyPr spcFirstLastPara="1" wrap="square" lIns="91425" tIns="91425" rIns="91425" bIns="91425"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85" name="Shape 285"/>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89" name="Shape 289"/>
          <p:cNvGrpSpPr/>
          <p:nvPr/>
        </p:nvGrpSpPr>
        <p:grpSpPr>
          <a:xfrm>
            <a:off x="1729784" y="61068"/>
            <a:ext cx="351204" cy="324661"/>
            <a:chOff x="5975075" y="2327500"/>
            <a:chExt cx="420100" cy="388350"/>
          </a:xfrm>
        </p:grpSpPr>
        <p:sp>
          <p:nvSpPr>
            <p:cNvPr id="290" name="Shape 290"/>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2" name="Shape 292"/>
          <p:cNvSpPr/>
          <p:nvPr/>
        </p:nvSpPr>
        <p:spPr>
          <a:xfrm>
            <a:off x="203100" y="127017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93" name="Shape 293"/>
          <p:cNvGrpSpPr/>
          <p:nvPr/>
        </p:nvGrpSpPr>
        <p:grpSpPr>
          <a:xfrm>
            <a:off x="904277" y="515192"/>
            <a:ext cx="382958" cy="607111"/>
            <a:chOff x="6718575" y="2318625"/>
            <a:chExt cx="256950" cy="407375"/>
          </a:xfrm>
        </p:grpSpPr>
        <p:sp>
          <p:nvSpPr>
            <p:cNvPr id="294" name="Shape 29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2" name="Shape 302"/>
          <p:cNvGrpSpPr/>
          <p:nvPr/>
        </p:nvGrpSpPr>
        <p:grpSpPr>
          <a:xfrm>
            <a:off x="335759" y="1840531"/>
            <a:ext cx="342882" cy="350068"/>
            <a:chOff x="3951850" y="2985350"/>
            <a:chExt cx="407950" cy="416500"/>
          </a:xfrm>
        </p:grpSpPr>
        <p:sp>
          <p:nvSpPr>
            <p:cNvPr id="303" name="Shape 30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7" name="Shape 307"/>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8772688" y="4461808"/>
            <a:ext cx="248073" cy="2480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12" name="Shape 312"/>
          <p:cNvGrpSpPr/>
          <p:nvPr/>
        </p:nvGrpSpPr>
        <p:grpSpPr>
          <a:xfrm>
            <a:off x="7354067" y="3426715"/>
            <a:ext cx="455624" cy="437054"/>
            <a:chOff x="5241175" y="4959100"/>
            <a:chExt cx="539775" cy="517775"/>
          </a:xfrm>
        </p:grpSpPr>
        <p:sp>
          <p:nvSpPr>
            <p:cNvPr id="313" name="Shape 313"/>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19" name="Shape 319"/>
          <p:cNvSpPr/>
          <p:nvPr/>
        </p:nvSpPr>
        <p:spPr>
          <a:xfrm>
            <a:off x="8081326" y="3153875"/>
            <a:ext cx="299952"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0"/>
        <p:cNvGrpSpPr/>
        <p:nvPr/>
      </p:nvGrpSpPr>
      <p:grpSpPr>
        <a:xfrm>
          <a:off x="0" y="0"/>
          <a:ext cx="0" cy="0"/>
          <a:chOff x="0" y="0"/>
          <a:chExt cx="0" cy="0"/>
        </a:xfrm>
      </p:grpSpPr>
      <p:sp>
        <p:nvSpPr>
          <p:cNvPr id="321" name="Shape 321"/>
          <p:cNvSpPr/>
          <p:nvPr/>
        </p:nvSpPr>
        <p:spPr>
          <a:xfrm rot="10800000" flipH="1">
            <a:off x="7663675" y="3684808"/>
            <a:ext cx="1034700" cy="8958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2" name="Shape 322"/>
          <p:cNvSpPr/>
          <p:nvPr/>
        </p:nvSpPr>
        <p:spPr>
          <a:xfrm rot="5400000">
            <a:off x="499599" y="157100"/>
            <a:ext cx="1146000" cy="13233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Shape 323"/>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400"/>
              <a:buNone/>
              <a:defRPr/>
            </a:lvl1pPr>
          </a:lstStyle>
          <a:p>
            <a:endParaRPr/>
          </a:p>
        </p:txBody>
      </p:sp>
      <p:sp>
        <p:nvSpPr>
          <p:cNvPr id="324" name="Shape 324"/>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8" name="Shape 328"/>
          <p:cNvGrpSpPr/>
          <p:nvPr/>
        </p:nvGrpSpPr>
        <p:grpSpPr>
          <a:xfrm>
            <a:off x="1729784" y="61068"/>
            <a:ext cx="351204" cy="324661"/>
            <a:chOff x="5975075" y="2327500"/>
            <a:chExt cx="420100" cy="388350"/>
          </a:xfrm>
        </p:grpSpPr>
        <p:sp>
          <p:nvSpPr>
            <p:cNvPr id="329" name="Shape 329"/>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31" name="Shape 331"/>
          <p:cNvSpPr/>
          <p:nvPr/>
        </p:nvSpPr>
        <p:spPr>
          <a:xfrm>
            <a:off x="203100" y="1270177"/>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2" name="Shape 332"/>
          <p:cNvGrpSpPr/>
          <p:nvPr/>
        </p:nvGrpSpPr>
        <p:grpSpPr>
          <a:xfrm>
            <a:off x="904277" y="515192"/>
            <a:ext cx="382958" cy="607111"/>
            <a:chOff x="6718575" y="2318625"/>
            <a:chExt cx="256950" cy="407375"/>
          </a:xfrm>
        </p:grpSpPr>
        <p:sp>
          <p:nvSpPr>
            <p:cNvPr id="333" name="Shape 33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1" name="Shape 341"/>
          <p:cNvGrpSpPr/>
          <p:nvPr/>
        </p:nvGrpSpPr>
        <p:grpSpPr>
          <a:xfrm>
            <a:off x="335759" y="1840531"/>
            <a:ext cx="342882" cy="350068"/>
            <a:chOff x="3951850" y="2985350"/>
            <a:chExt cx="407950" cy="416500"/>
          </a:xfrm>
        </p:grpSpPr>
        <p:sp>
          <p:nvSpPr>
            <p:cNvPr id="342" name="Shape 342"/>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6" name="Shape 346"/>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8772688" y="4461808"/>
            <a:ext cx="248073" cy="24805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51" name="Shape 351"/>
          <p:cNvGrpSpPr/>
          <p:nvPr/>
        </p:nvGrpSpPr>
        <p:grpSpPr>
          <a:xfrm>
            <a:off x="7354067" y="3426715"/>
            <a:ext cx="455624" cy="437054"/>
            <a:chOff x="5241175" y="4959100"/>
            <a:chExt cx="539775" cy="517775"/>
          </a:xfrm>
        </p:grpSpPr>
        <p:sp>
          <p:nvSpPr>
            <p:cNvPr id="352" name="Shape 35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8" name="Shape 358"/>
          <p:cNvSpPr/>
          <p:nvPr/>
        </p:nvSpPr>
        <p:spPr>
          <a:xfrm>
            <a:off x="8081326" y="3153875"/>
            <a:ext cx="299952"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9"/>
        <p:cNvGrpSpPr/>
        <p:nvPr/>
      </p:nvGrpSpPr>
      <p:grpSpPr>
        <a:xfrm>
          <a:off x="0" y="0"/>
          <a:ext cx="0" cy="0"/>
          <a:chOff x="0" y="0"/>
          <a:chExt cx="0" cy="0"/>
        </a:xfrm>
      </p:grpSpPr>
      <p:sp>
        <p:nvSpPr>
          <p:cNvPr id="360" name="Shape 360"/>
          <p:cNvSpPr/>
          <p:nvPr/>
        </p:nvSpPr>
        <p:spPr>
          <a:xfrm rot="10800000" flipH="1">
            <a:off x="8218352" y="4121459"/>
            <a:ext cx="685200" cy="5934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1" name="Shape 361"/>
          <p:cNvSpPr/>
          <p:nvPr/>
        </p:nvSpPr>
        <p:spPr>
          <a:xfrm rot="5400000">
            <a:off x="388487" y="105212"/>
            <a:ext cx="944100" cy="10902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2" name="Shape 362"/>
          <p:cNvSpPr/>
          <p:nvPr/>
        </p:nvSpPr>
        <p:spPr>
          <a:xfrm rot="10800000" flipH="1">
            <a:off x="-123825" y="847792"/>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rt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52" name="Shape 52"/>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lstStyle>
            <a:lvl1pPr marL="457200" lvl="0" indent="-317500" rtl="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rtl="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rtl="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rtl="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rtl="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rtl="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rtl="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rtl="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rtl="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vsMydMDi3rI?t=3557"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1165200" y="1991850"/>
            <a:ext cx="68136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Biomedical Engineering:</a:t>
            </a:r>
            <a:endParaRPr/>
          </a:p>
          <a:p>
            <a:pPr marL="0" lvl="0" indent="0" rtl="0">
              <a:spcBef>
                <a:spcPts val="0"/>
              </a:spcBef>
              <a:spcAft>
                <a:spcPts val="0"/>
              </a:spcAft>
              <a:buNone/>
            </a:pPr>
            <a:r>
              <a:rPr lang="en"/>
              <a:t>Biohacking</a:t>
            </a:r>
            <a:endParaRPr/>
          </a:p>
        </p:txBody>
      </p:sp>
      <p:sp>
        <p:nvSpPr>
          <p:cNvPr id="375" name="Shape 375"/>
          <p:cNvSpPr txBox="1"/>
          <p:nvPr/>
        </p:nvSpPr>
        <p:spPr>
          <a:xfrm>
            <a:off x="7858375" y="4654075"/>
            <a:ext cx="1209600" cy="40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6" name="Shape 376"/>
          <p:cNvSpPr txBox="1"/>
          <p:nvPr/>
        </p:nvSpPr>
        <p:spPr>
          <a:xfrm>
            <a:off x="0" y="4279200"/>
            <a:ext cx="4132800" cy="8643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a:solidFill>
                  <a:srgbClr val="00E1C6"/>
                </a:solidFill>
                <a:latin typeface="Nixie One"/>
                <a:ea typeface="Nixie One"/>
                <a:cs typeface="Nixie One"/>
                <a:sym typeface="Nixie One"/>
              </a:rPr>
              <a:t>Michael Qi</a:t>
            </a:r>
            <a:endParaRPr sz="2400">
              <a:solidFill>
                <a:srgbClr val="00E1C6"/>
              </a:solidFill>
              <a:latin typeface="Nixie One"/>
              <a:ea typeface="Nixie One"/>
              <a:cs typeface="Nixie One"/>
              <a:sym typeface="Nixie One"/>
            </a:endParaRPr>
          </a:p>
          <a:p>
            <a:pPr marL="0" lvl="0" indent="0" rtl="0">
              <a:lnSpc>
                <a:spcPct val="100000"/>
              </a:lnSpc>
              <a:spcBef>
                <a:spcPts val="0"/>
              </a:spcBef>
              <a:spcAft>
                <a:spcPts val="0"/>
              </a:spcAft>
              <a:buNone/>
            </a:pPr>
            <a:r>
              <a:rPr lang="en" sz="2400">
                <a:solidFill>
                  <a:srgbClr val="00E1C6"/>
                </a:solidFill>
                <a:latin typeface="Nixie One"/>
                <a:ea typeface="Nixie One"/>
                <a:cs typeface="Nixie One"/>
                <a:sym typeface="Nixie One"/>
              </a:rPr>
              <a:t>Nicholas Morin</a:t>
            </a:r>
            <a:endParaRPr sz="2400">
              <a:solidFill>
                <a:srgbClr val="00E1C6"/>
              </a:solidFill>
              <a:latin typeface="Nixie One"/>
              <a:ea typeface="Nixie One"/>
              <a:cs typeface="Nixie One"/>
              <a:sym typeface="Nixie One"/>
            </a:endParaRPr>
          </a:p>
          <a:p>
            <a:pPr marL="0" lvl="0" indent="0" rtl="0">
              <a:spcBef>
                <a:spcPts val="0"/>
              </a:spcBef>
              <a:spcAft>
                <a:spcPts val="0"/>
              </a:spcAft>
              <a:buClr>
                <a:srgbClr val="000000"/>
              </a:buClr>
              <a:buSzPts val="1100"/>
              <a:buFont typeface="Arial"/>
              <a:buNone/>
            </a:pPr>
            <a:endParaRPr>
              <a:solidFill>
                <a:srgbClr val="00E1C6"/>
              </a:solidFill>
              <a:latin typeface="Nixie One"/>
              <a:ea typeface="Nixie One"/>
              <a:cs typeface="Nixie One"/>
              <a:sym typeface="Nixie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ctrTitle" idx="4294967295"/>
          </p:nvPr>
        </p:nvSpPr>
        <p:spPr>
          <a:xfrm>
            <a:off x="685800" y="5718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E1C6"/>
                </a:solidFill>
                <a:latin typeface="Muli"/>
                <a:ea typeface="Muli"/>
                <a:cs typeface="Muli"/>
                <a:sym typeface="Muli"/>
              </a:rPr>
              <a:t>What can we do?</a:t>
            </a:r>
            <a:endParaRPr sz="4800" b="1">
              <a:solidFill>
                <a:srgbClr val="00E1C6"/>
              </a:solidFill>
              <a:latin typeface="Muli"/>
              <a:ea typeface="Muli"/>
              <a:cs typeface="Muli"/>
              <a:sym typeface="Muli"/>
            </a:endParaRPr>
          </a:p>
        </p:txBody>
      </p:sp>
      <p:sp>
        <p:nvSpPr>
          <p:cNvPr id="440" name="Shape 440"/>
          <p:cNvSpPr txBox="1">
            <a:spLocks noGrp="1"/>
          </p:cNvSpPr>
          <p:nvPr>
            <p:ph type="subTitle" idx="4294967295"/>
          </p:nvPr>
        </p:nvSpPr>
        <p:spPr>
          <a:xfrm>
            <a:off x="1723950" y="1624725"/>
            <a:ext cx="7056000" cy="1405800"/>
          </a:xfrm>
          <a:prstGeom prst="rect">
            <a:avLst/>
          </a:prstGeom>
        </p:spPr>
        <p:txBody>
          <a:bodyPr spcFirstLastPara="1" wrap="square" lIns="91425" tIns="91425" rIns="91425" bIns="91425" anchor="t" anchorCtr="0">
            <a:noAutofit/>
          </a:bodyPr>
          <a:lstStyle/>
          <a:p>
            <a:pPr marL="457200" lvl="0" indent="-342900" rtl="0">
              <a:spcBef>
                <a:spcPts val="600"/>
              </a:spcBef>
              <a:spcAft>
                <a:spcPts val="0"/>
              </a:spcAft>
              <a:buSzPts val="1800"/>
              <a:buChar char="●"/>
            </a:pPr>
            <a:r>
              <a:rPr lang="en" sz="1800"/>
              <a:t>Not a whole lot at the moment...</a:t>
            </a:r>
            <a:endParaRPr sz="1800"/>
          </a:p>
          <a:p>
            <a:pPr marL="0" lvl="0" indent="0" rtl="0">
              <a:spcBef>
                <a:spcPts val="600"/>
              </a:spcBef>
              <a:spcAft>
                <a:spcPts val="0"/>
              </a:spcAft>
              <a:buNone/>
            </a:pPr>
            <a:endParaRPr sz="1800"/>
          </a:p>
          <a:p>
            <a:pPr marL="457200" lvl="0" indent="-342900" rtl="0">
              <a:spcBef>
                <a:spcPts val="600"/>
              </a:spcBef>
              <a:spcAft>
                <a:spcPts val="0"/>
              </a:spcAft>
              <a:buSzPts val="1800"/>
              <a:buChar char="●"/>
            </a:pPr>
            <a:r>
              <a:rPr lang="en" sz="1800"/>
              <a:t>As the engineers of tomorrow we need to be aware of the risks and mitigate them</a:t>
            </a:r>
            <a:endParaRPr sz="1800"/>
          </a:p>
          <a:p>
            <a:pPr marL="0" lvl="0" indent="0" rtl="0">
              <a:spcBef>
                <a:spcPts val="600"/>
              </a:spcBef>
              <a:spcAft>
                <a:spcPts val="0"/>
              </a:spcAft>
              <a:buNone/>
            </a:pPr>
            <a:endParaRPr sz="1800"/>
          </a:p>
          <a:p>
            <a:pPr marL="457200" lvl="0" indent="-342900" rtl="0">
              <a:spcBef>
                <a:spcPts val="600"/>
              </a:spcBef>
              <a:spcAft>
                <a:spcPts val="0"/>
              </a:spcAft>
              <a:buSzPts val="1800"/>
              <a:buChar char="●"/>
            </a:pPr>
            <a:r>
              <a:rPr lang="en" sz="1800"/>
              <a:t>Ensure laws and regulations follow suit. It will be our duty to educate these officials.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p:nvPr/>
        </p:nvSpPr>
        <p:spPr>
          <a:xfrm>
            <a:off x="2160450" y="479100"/>
            <a:ext cx="4555800" cy="148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b="1">
                <a:solidFill>
                  <a:srgbClr val="00FFFF"/>
                </a:solidFill>
              </a:rPr>
              <a:t>Questions???</a:t>
            </a:r>
            <a:endParaRPr sz="4800" b="1">
              <a:solidFill>
                <a:srgbClr val="00FFFF"/>
              </a:solidFill>
            </a:endParaRPr>
          </a:p>
          <a:p>
            <a:pPr marL="0" lvl="0" indent="0">
              <a:spcBef>
                <a:spcPts val="0"/>
              </a:spcBef>
              <a:spcAft>
                <a:spcPts val="0"/>
              </a:spcAft>
              <a:buNone/>
            </a:pPr>
            <a:endParaRPr sz="3600">
              <a:solidFill>
                <a:srgbClr val="00FFFF"/>
              </a:solidFill>
            </a:endParaRPr>
          </a:p>
          <a:p>
            <a:pPr marL="0" lvl="0" indent="0">
              <a:spcBef>
                <a:spcPts val="0"/>
              </a:spcBef>
              <a:spcAft>
                <a:spcPts val="0"/>
              </a:spcAft>
              <a:buNone/>
            </a:pPr>
            <a:endParaRPr sz="3600">
              <a:solidFill>
                <a:srgbClr val="00FFFF"/>
              </a:solidFill>
            </a:endParaRPr>
          </a:p>
        </p:txBody>
      </p:sp>
      <p:pic>
        <p:nvPicPr>
          <p:cNvPr id="446" name="Shape 446"/>
          <p:cNvPicPr preferRelativeResize="0"/>
          <p:nvPr/>
        </p:nvPicPr>
        <p:blipFill>
          <a:blip r:embed="rId3">
            <a:alphaModFix/>
          </a:blip>
          <a:stretch>
            <a:fillRect/>
          </a:stretch>
        </p:blipFill>
        <p:spPr>
          <a:xfrm>
            <a:off x="607752" y="1525050"/>
            <a:ext cx="2892200" cy="3326026"/>
          </a:xfrm>
          <a:prstGeom prst="rect">
            <a:avLst/>
          </a:prstGeom>
          <a:noFill/>
          <a:ln>
            <a:noFill/>
          </a:ln>
        </p:spPr>
      </p:pic>
      <p:pic>
        <p:nvPicPr>
          <p:cNvPr id="447" name="Shape 447"/>
          <p:cNvPicPr preferRelativeResize="0"/>
          <p:nvPr/>
        </p:nvPicPr>
        <p:blipFill>
          <a:blip r:embed="rId4">
            <a:alphaModFix/>
          </a:blip>
          <a:stretch>
            <a:fillRect/>
          </a:stretch>
        </p:blipFill>
        <p:spPr>
          <a:xfrm>
            <a:off x="4566925" y="1627849"/>
            <a:ext cx="4070100" cy="3120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ctrTitle"/>
          </p:nvPr>
        </p:nvSpPr>
        <p:spPr>
          <a:xfrm>
            <a:off x="2704525" y="1679450"/>
            <a:ext cx="5844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What exactly is </a:t>
            </a:r>
            <a:endParaRPr/>
          </a:p>
          <a:p>
            <a:pPr marL="0" lvl="0" indent="0" rtl="0">
              <a:spcBef>
                <a:spcPts val="0"/>
              </a:spcBef>
              <a:spcAft>
                <a:spcPts val="0"/>
              </a:spcAft>
              <a:buNone/>
            </a:pPr>
            <a:r>
              <a:rPr lang="en"/>
              <a:t>Biomedical Engineering?</a:t>
            </a:r>
            <a:endParaRPr/>
          </a:p>
        </p:txBody>
      </p:sp>
      <p:sp>
        <p:nvSpPr>
          <p:cNvPr id="382" name="Shape 382"/>
          <p:cNvSpPr txBox="1"/>
          <p:nvPr/>
        </p:nvSpPr>
        <p:spPr>
          <a:xfrm>
            <a:off x="1177400" y="2027250"/>
            <a:ext cx="420000" cy="10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7200">
                <a:solidFill>
                  <a:srgbClr val="FFFFFF"/>
                </a:solidFill>
                <a:latin typeface="Bree Serif"/>
                <a:ea typeface="Bree Serif"/>
                <a:cs typeface="Bree Serif"/>
                <a:sym typeface="Bree Serif"/>
              </a:rPr>
              <a:t>?</a:t>
            </a:r>
            <a:r>
              <a:rPr lang="en" sz="3600">
                <a:solidFill>
                  <a:srgbClr val="19BBD5"/>
                </a:solidFill>
                <a:latin typeface="Nixie One"/>
                <a:ea typeface="Nixie One"/>
                <a:cs typeface="Nixie One"/>
                <a:sym typeface="Nixie One"/>
              </a:rPr>
              <a:t> </a:t>
            </a:r>
            <a:endParaRPr/>
          </a:p>
        </p:txBody>
      </p:sp>
      <p:sp>
        <p:nvSpPr>
          <p:cNvPr id="383" name="Shape 383"/>
          <p:cNvSpPr txBox="1">
            <a:spLocks noGrp="1"/>
          </p:cNvSpPr>
          <p:nvPr>
            <p:ph type="body" idx="4294967295"/>
          </p:nvPr>
        </p:nvSpPr>
        <p:spPr>
          <a:xfrm>
            <a:off x="2776825" y="2795950"/>
            <a:ext cx="5700000" cy="29079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1800" b="1"/>
              <a:t>The bridge between engineering and medicine by combining aspects of both disciplines.</a:t>
            </a:r>
            <a:endParaRPr sz="1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ctrTitle"/>
          </p:nvPr>
        </p:nvSpPr>
        <p:spPr>
          <a:xfrm>
            <a:off x="2151600" y="519725"/>
            <a:ext cx="56388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Current Biomedical engineering research</a:t>
            </a:r>
            <a:endParaRPr/>
          </a:p>
        </p:txBody>
      </p:sp>
      <p:sp>
        <p:nvSpPr>
          <p:cNvPr id="389" name="Shape 389"/>
          <p:cNvSpPr txBox="1">
            <a:spLocks noGrp="1"/>
          </p:cNvSpPr>
          <p:nvPr>
            <p:ph type="subTitle" idx="1"/>
          </p:nvPr>
        </p:nvSpPr>
        <p:spPr>
          <a:xfrm>
            <a:off x="2506575" y="1774187"/>
            <a:ext cx="5696100" cy="1405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Prosthesis is a major topic in biomedical engineering (limbs, eyes, hearing aids, bionics)</a:t>
            </a:r>
            <a:endParaRPr sz="1600"/>
          </a:p>
          <a:p>
            <a:pPr marL="0" lvl="0" indent="0" rtl="0">
              <a:spcBef>
                <a:spcPts val="0"/>
              </a:spcBef>
              <a:spcAft>
                <a:spcPts val="0"/>
              </a:spcAft>
              <a:buNone/>
            </a:pPr>
            <a:endParaRPr sz="1600"/>
          </a:p>
          <a:p>
            <a:pPr marL="457200" lvl="0" indent="-330200" rtl="0">
              <a:spcBef>
                <a:spcPts val="0"/>
              </a:spcBef>
              <a:spcAft>
                <a:spcPts val="0"/>
              </a:spcAft>
              <a:buSzPts val="1600"/>
              <a:buChar char="●"/>
            </a:pPr>
            <a:r>
              <a:rPr lang="en" sz="1600"/>
              <a:t>Tissue engineering (skin, bones and small organs)</a:t>
            </a:r>
            <a:endParaRPr sz="1600"/>
          </a:p>
          <a:p>
            <a:pPr marL="0" lvl="0" indent="0" rtl="0">
              <a:spcBef>
                <a:spcPts val="0"/>
              </a:spcBef>
              <a:spcAft>
                <a:spcPts val="0"/>
              </a:spcAft>
              <a:buNone/>
            </a:pPr>
            <a:endParaRPr sz="1600"/>
          </a:p>
          <a:p>
            <a:pPr marL="457200" lvl="0" indent="-330200">
              <a:spcBef>
                <a:spcPts val="0"/>
              </a:spcBef>
              <a:spcAft>
                <a:spcPts val="0"/>
              </a:spcAft>
              <a:buSzPts val="1600"/>
              <a:buChar char="●"/>
            </a:pPr>
            <a:r>
              <a:rPr lang="en" sz="1600"/>
              <a:t>RFID and Microchip implants </a:t>
            </a:r>
            <a:endParaRPr sz="1600"/>
          </a:p>
        </p:txBody>
      </p:sp>
      <p:pic>
        <p:nvPicPr>
          <p:cNvPr id="390" name="Shape 390"/>
          <p:cNvPicPr preferRelativeResize="0"/>
          <p:nvPr/>
        </p:nvPicPr>
        <p:blipFill>
          <a:blip r:embed="rId3">
            <a:alphaModFix/>
          </a:blip>
          <a:stretch>
            <a:fillRect/>
          </a:stretch>
        </p:blipFill>
        <p:spPr>
          <a:xfrm>
            <a:off x="6638025" y="3274626"/>
            <a:ext cx="1807325" cy="1766726"/>
          </a:xfrm>
          <a:prstGeom prst="rect">
            <a:avLst/>
          </a:prstGeom>
          <a:noFill/>
          <a:ln>
            <a:noFill/>
          </a:ln>
        </p:spPr>
      </p:pic>
      <p:pic>
        <p:nvPicPr>
          <p:cNvPr id="391" name="Shape 391"/>
          <p:cNvPicPr preferRelativeResize="0"/>
          <p:nvPr/>
        </p:nvPicPr>
        <p:blipFill>
          <a:blip r:embed="rId4">
            <a:alphaModFix/>
          </a:blip>
          <a:stretch>
            <a:fillRect/>
          </a:stretch>
        </p:blipFill>
        <p:spPr>
          <a:xfrm>
            <a:off x="2261975" y="3476775"/>
            <a:ext cx="2846749" cy="156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ctrTitle"/>
          </p:nvPr>
        </p:nvSpPr>
        <p:spPr>
          <a:xfrm>
            <a:off x="2419400" y="901325"/>
            <a:ext cx="5202300" cy="852300"/>
          </a:xfrm>
          <a:prstGeom prst="rect">
            <a:avLst/>
          </a:prstGeom>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a:t>Current Biomedical engineering research</a:t>
            </a:r>
            <a:endParaRPr/>
          </a:p>
          <a:p>
            <a:pPr marL="0" lvl="0" indent="0">
              <a:spcBef>
                <a:spcPts val="0"/>
              </a:spcBef>
              <a:spcAft>
                <a:spcPts val="0"/>
              </a:spcAft>
              <a:buNone/>
            </a:pPr>
            <a:r>
              <a:rPr lang="en"/>
              <a:t>(continued)</a:t>
            </a:r>
            <a:endParaRPr/>
          </a:p>
        </p:txBody>
      </p:sp>
      <p:sp>
        <p:nvSpPr>
          <p:cNvPr id="397" name="Shape 397"/>
          <p:cNvSpPr txBox="1">
            <a:spLocks noGrp="1"/>
          </p:cNvSpPr>
          <p:nvPr>
            <p:ph type="subTitle" idx="1"/>
          </p:nvPr>
        </p:nvSpPr>
        <p:spPr>
          <a:xfrm>
            <a:off x="2614925" y="1753629"/>
            <a:ext cx="5696100" cy="78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Ongoing research on Organ 3D printing…</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
              <a:t>Bringing us towards a world without the Organ Donor List</a:t>
            </a:r>
            <a:endParaRPr/>
          </a:p>
          <a:p>
            <a:pPr marL="0" lvl="0" indent="0" rtl="0">
              <a:spcBef>
                <a:spcPts val="0"/>
              </a:spcBef>
              <a:spcAft>
                <a:spcPts val="0"/>
              </a:spcAft>
              <a:buNone/>
            </a:pPr>
            <a:endParaRPr/>
          </a:p>
          <a:p>
            <a:pPr marL="457200" lvl="0" indent="-317500" rtl="0">
              <a:spcBef>
                <a:spcPts val="0"/>
              </a:spcBef>
              <a:spcAft>
                <a:spcPts val="0"/>
              </a:spcAft>
              <a:buSzPts val="1400"/>
              <a:buChar char="●"/>
            </a:pPr>
            <a:r>
              <a:rPr lang="en"/>
              <a:t>Experts say within the next 10 years</a:t>
            </a:r>
            <a:endParaRPr/>
          </a:p>
        </p:txBody>
      </p:sp>
      <p:pic>
        <p:nvPicPr>
          <p:cNvPr id="398" name="Shape 398"/>
          <p:cNvPicPr preferRelativeResize="0"/>
          <p:nvPr/>
        </p:nvPicPr>
        <p:blipFill>
          <a:blip r:embed="rId3">
            <a:alphaModFix/>
          </a:blip>
          <a:stretch>
            <a:fillRect/>
          </a:stretch>
        </p:blipFill>
        <p:spPr>
          <a:xfrm>
            <a:off x="1846150" y="3059875"/>
            <a:ext cx="2475374" cy="1856525"/>
          </a:xfrm>
          <a:prstGeom prst="rect">
            <a:avLst/>
          </a:prstGeom>
          <a:noFill/>
          <a:ln>
            <a:noFill/>
          </a:ln>
        </p:spPr>
      </p:pic>
      <p:pic>
        <p:nvPicPr>
          <p:cNvPr id="399" name="Shape 399"/>
          <p:cNvPicPr preferRelativeResize="0"/>
          <p:nvPr/>
        </p:nvPicPr>
        <p:blipFill>
          <a:blip r:embed="rId4">
            <a:alphaModFix/>
          </a:blip>
          <a:stretch>
            <a:fillRect/>
          </a:stretch>
        </p:blipFill>
        <p:spPr>
          <a:xfrm>
            <a:off x="6690725" y="2605825"/>
            <a:ext cx="2114600" cy="24670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idx="4294967295"/>
          </p:nvPr>
        </p:nvSpPr>
        <p:spPr>
          <a:xfrm>
            <a:off x="4687050" y="1826800"/>
            <a:ext cx="4152900" cy="645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The Cyborg Project</a:t>
            </a:r>
            <a:endParaRPr sz="3000"/>
          </a:p>
        </p:txBody>
      </p:sp>
      <p:sp>
        <p:nvSpPr>
          <p:cNvPr id="405" name="Shape 405"/>
          <p:cNvSpPr txBox="1">
            <a:spLocks noGrp="1"/>
          </p:cNvSpPr>
          <p:nvPr>
            <p:ph type="body" idx="4294967295"/>
          </p:nvPr>
        </p:nvSpPr>
        <p:spPr>
          <a:xfrm>
            <a:off x="4560975" y="2392975"/>
            <a:ext cx="4152900" cy="1219200"/>
          </a:xfrm>
          <a:prstGeom prst="rect">
            <a:avLst/>
          </a:prstGeom>
        </p:spPr>
        <p:txBody>
          <a:bodyPr spcFirstLastPara="1" wrap="square" lIns="91425" tIns="91425" rIns="91425" bIns="91425" anchor="t" anchorCtr="0">
            <a:noAutofit/>
          </a:bodyPr>
          <a:lstStyle/>
          <a:p>
            <a:pPr marL="457200" lvl="0" indent="-317500" rtl="0">
              <a:spcBef>
                <a:spcPts val="600"/>
              </a:spcBef>
              <a:spcAft>
                <a:spcPts val="0"/>
              </a:spcAft>
              <a:buSzPts val="1400"/>
              <a:buChar char="◇"/>
            </a:pPr>
            <a:r>
              <a:rPr lang="en"/>
              <a:t>Dr. Warwick, Coventry University</a:t>
            </a:r>
            <a:endParaRPr/>
          </a:p>
          <a:p>
            <a:pPr marL="457200" lvl="0" indent="-317500" rtl="0">
              <a:spcBef>
                <a:spcPts val="0"/>
              </a:spcBef>
              <a:spcAft>
                <a:spcPts val="0"/>
              </a:spcAft>
              <a:buSzPts val="1400"/>
              <a:buChar char="◇"/>
            </a:pPr>
            <a:r>
              <a:rPr lang="en"/>
              <a:t>Pioneer of modern bionics</a:t>
            </a:r>
            <a:endParaRPr/>
          </a:p>
          <a:p>
            <a:pPr marL="457200" lvl="0" indent="-317500" rtl="0">
              <a:spcBef>
                <a:spcPts val="0"/>
              </a:spcBef>
              <a:spcAft>
                <a:spcPts val="0"/>
              </a:spcAft>
              <a:buSzPts val="1400"/>
              <a:buChar char="◇"/>
            </a:pPr>
            <a:r>
              <a:rPr lang="en"/>
              <a:t>Started with RFID →  controlling a mechanical hand</a:t>
            </a:r>
            <a:endParaRPr/>
          </a:p>
        </p:txBody>
      </p:sp>
      <p:pic>
        <p:nvPicPr>
          <p:cNvPr id="406" name="Shape 406"/>
          <p:cNvPicPr preferRelativeResize="0"/>
          <p:nvPr/>
        </p:nvPicPr>
        <p:blipFill rotWithShape="1">
          <a:blip r:embed="rId3">
            <a:alphaModFix/>
          </a:blip>
          <a:srcRect r="10992"/>
          <a:stretch/>
        </p:blipFill>
        <p:spPr>
          <a:xfrm>
            <a:off x="341650" y="1003650"/>
            <a:ext cx="4152900" cy="3674400"/>
          </a:xfrm>
          <a:prstGeom prst="hexagon">
            <a:avLst>
              <a:gd name="adj" fmla="val 27720"/>
              <a:gd name="vf" fmla="val 115470"/>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2777200" y="1482038"/>
            <a:ext cx="4944300" cy="645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To what levels?</a:t>
            </a:r>
            <a:endParaRPr/>
          </a:p>
        </p:txBody>
      </p:sp>
      <p:sp>
        <p:nvSpPr>
          <p:cNvPr id="412" name="Shape 412"/>
          <p:cNvSpPr txBox="1">
            <a:spLocks noGrp="1"/>
          </p:cNvSpPr>
          <p:nvPr>
            <p:ph type="body" idx="1"/>
          </p:nvPr>
        </p:nvSpPr>
        <p:spPr>
          <a:xfrm>
            <a:off x="2777200" y="2001562"/>
            <a:ext cx="4944300" cy="1659900"/>
          </a:xfrm>
          <a:prstGeom prst="rect">
            <a:avLst/>
          </a:prstGeom>
        </p:spPr>
        <p:txBody>
          <a:bodyPr spcFirstLastPara="1" wrap="square" lIns="91425" tIns="91425" rIns="91425" bIns="91425" anchor="t" anchorCtr="0">
            <a:noAutofit/>
          </a:bodyPr>
          <a:lstStyle/>
          <a:p>
            <a:pPr marL="457200" lvl="0" indent="-317500" rtl="0">
              <a:lnSpc>
                <a:spcPct val="150000"/>
              </a:lnSpc>
              <a:spcBef>
                <a:spcPts val="600"/>
              </a:spcBef>
              <a:spcAft>
                <a:spcPts val="0"/>
              </a:spcAft>
              <a:buSzPts val="1400"/>
              <a:buChar char="◇"/>
            </a:pPr>
            <a:r>
              <a:rPr lang="en"/>
              <a:t>German biohacker: Lepht Anonym</a:t>
            </a:r>
            <a:endParaRPr/>
          </a:p>
          <a:p>
            <a:pPr marL="457200" lvl="0" indent="-317500" rtl="0">
              <a:lnSpc>
                <a:spcPct val="150000"/>
              </a:lnSpc>
              <a:spcBef>
                <a:spcPts val="0"/>
              </a:spcBef>
              <a:spcAft>
                <a:spcPts val="0"/>
              </a:spcAft>
              <a:buSzPts val="1400"/>
              <a:buChar char="◇"/>
            </a:pPr>
            <a:r>
              <a:rPr lang="en"/>
              <a:t>Surgically implanted magnets into her fingertips</a:t>
            </a:r>
            <a:endParaRPr/>
          </a:p>
          <a:p>
            <a:pPr marL="457200" lvl="0" indent="-317500" rtl="0">
              <a:lnSpc>
                <a:spcPct val="150000"/>
              </a:lnSpc>
              <a:spcBef>
                <a:spcPts val="0"/>
              </a:spcBef>
              <a:spcAft>
                <a:spcPts val="0"/>
              </a:spcAft>
              <a:buSzPts val="1400"/>
              <a:buChar char="◇"/>
            </a:pPr>
            <a:r>
              <a:rPr lang="en"/>
              <a:t>Able to feel magnetic fields </a:t>
            </a:r>
            <a:endParaRPr/>
          </a:p>
          <a:p>
            <a:pPr marL="0" lvl="0" indent="0" rtl="0">
              <a:spcBef>
                <a:spcPts val="600"/>
              </a:spcBef>
              <a:spcAft>
                <a:spcPts val="0"/>
              </a:spcAft>
              <a:buNone/>
            </a:pPr>
            <a:endParaRPr/>
          </a:p>
          <a:p>
            <a:pPr marL="0" lvl="0" indent="0" rtl="0">
              <a:spcBef>
                <a:spcPts val="600"/>
              </a:spcBef>
              <a:spcAft>
                <a:spcPts val="0"/>
              </a:spcAft>
              <a:buNone/>
            </a:pPr>
            <a:endParaRPr/>
          </a:p>
        </p:txBody>
      </p:sp>
      <p:pic>
        <p:nvPicPr>
          <p:cNvPr id="413" name="Shape 413"/>
          <p:cNvPicPr preferRelativeResize="0"/>
          <p:nvPr/>
        </p:nvPicPr>
        <p:blipFill rotWithShape="1">
          <a:blip r:embed="rId3">
            <a:alphaModFix/>
          </a:blip>
          <a:srcRect r="24659"/>
          <a:stretch/>
        </p:blipFill>
        <p:spPr>
          <a:xfrm>
            <a:off x="353500" y="2617550"/>
            <a:ext cx="2423700" cy="2146200"/>
          </a:xfrm>
          <a:prstGeom prst="hexagon">
            <a:avLst>
              <a:gd name="adj" fmla="val 25000"/>
              <a:gd name="vf" fmla="val 115470"/>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2084500" y="1332675"/>
            <a:ext cx="6490500" cy="2907900"/>
          </a:xfrm>
          <a:prstGeom prst="rect">
            <a:avLst/>
          </a:prstGeom>
        </p:spPr>
        <p:txBody>
          <a:bodyPr spcFirstLastPara="1" wrap="square" lIns="91425" tIns="91425" rIns="91425" bIns="91425" anchor="ctr" anchorCtr="0">
            <a:noAutofit/>
          </a:bodyPr>
          <a:lstStyle/>
          <a:p>
            <a:pPr marL="0" lvl="0" indent="0" algn="just" rtl="0">
              <a:spcBef>
                <a:spcPts val="600"/>
              </a:spcBef>
              <a:spcAft>
                <a:spcPts val="0"/>
              </a:spcAft>
              <a:buNone/>
            </a:pPr>
            <a:r>
              <a:rPr lang="en" sz="1800" b="1"/>
              <a:t>“Since doctors won’t help her, she does it in her own apartment, sterilizing her equipment … with vodka. </a:t>
            </a:r>
            <a:endParaRPr sz="1800" b="1"/>
          </a:p>
          <a:p>
            <a:pPr marL="0" lvl="0" indent="0" algn="just" rtl="0">
              <a:spcBef>
                <a:spcPts val="600"/>
              </a:spcBef>
              <a:spcAft>
                <a:spcPts val="0"/>
              </a:spcAft>
              <a:buNone/>
            </a:pPr>
            <a:endParaRPr sz="1800" b="1"/>
          </a:p>
          <a:p>
            <a:pPr marL="0" lvl="0" indent="0" algn="just" rtl="0">
              <a:spcBef>
                <a:spcPts val="600"/>
              </a:spcBef>
              <a:spcAft>
                <a:spcPts val="0"/>
              </a:spcAft>
              <a:buNone/>
            </a:pPr>
            <a:r>
              <a:rPr lang="en" sz="1800" b="1"/>
              <a:t>“Good anesthetic is largely impossible to buy, so she screams a little, and sometimes passes out. But it’s worth it, for what’s on the other side.” </a:t>
            </a:r>
            <a:endParaRPr sz="1800" b="1"/>
          </a:p>
          <a:p>
            <a:pPr marL="0" lvl="0" indent="0" algn="just" rtl="0">
              <a:spcBef>
                <a:spcPts val="600"/>
              </a:spcBef>
              <a:spcAft>
                <a:spcPts val="0"/>
              </a:spcAft>
              <a:buNone/>
            </a:pPr>
            <a:endParaRPr sz="1800" b="1"/>
          </a:p>
          <a:p>
            <a:pPr marL="0" lvl="0" indent="0" algn="just" rtl="0">
              <a:spcBef>
                <a:spcPts val="600"/>
              </a:spcBef>
              <a:spcAft>
                <a:spcPts val="0"/>
              </a:spcAft>
              <a:buNone/>
            </a:pPr>
            <a:r>
              <a:rPr lang="en" sz="1800" b="1"/>
              <a:t>(Borland, 2010)</a:t>
            </a:r>
            <a:endParaRPr sz="1800" b="1"/>
          </a:p>
        </p:txBody>
      </p:sp>
      <p:sp>
        <p:nvSpPr>
          <p:cNvPr id="419" name="Shape 419"/>
          <p:cNvSpPr txBox="1"/>
          <p:nvPr/>
        </p:nvSpPr>
        <p:spPr>
          <a:xfrm>
            <a:off x="2084500" y="4034125"/>
            <a:ext cx="6215700" cy="722700"/>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ctrTitle" idx="4294967295"/>
          </p:nvPr>
        </p:nvSpPr>
        <p:spPr>
          <a:xfrm>
            <a:off x="685800" y="5718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E1C6"/>
                </a:solidFill>
                <a:latin typeface="Muli"/>
                <a:ea typeface="Muli"/>
                <a:cs typeface="Muli"/>
                <a:sym typeface="Muli"/>
              </a:rPr>
              <a:t> Problem: Bio-Hacking</a:t>
            </a:r>
            <a:endParaRPr sz="4800" b="1">
              <a:solidFill>
                <a:srgbClr val="00E1C6"/>
              </a:solidFill>
              <a:latin typeface="Muli"/>
              <a:ea typeface="Muli"/>
              <a:cs typeface="Muli"/>
              <a:sym typeface="Muli"/>
            </a:endParaRPr>
          </a:p>
        </p:txBody>
      </p:sp>
      <p:sp>
        <p:nvSpPr>
          <p:cNvPr id="425" name="Shape 425"/>
          <p:cNvSpPr txBox="1"/>
          <p:nvPr/>
        </p:nvSpPr>
        <p:spPr>
          <a:xfrm>
            <a:off x="674175" y="83450"/>
            <a:ext cx="420000" cy="10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4800">
                <a:solidFill>
                  <a:srgbClr val="FFFFFF"/>
                </a:solidFill>
                <a:latin typeface="Bree Serif"/>
                <a:ea typeface="Bree Serif"/>
                <a:cs typeface="Bree Serif"/>
                <a:sym typeface="Bree Serif"/>
              </a:rPr>
              <a:t>!</a:t>
            </a:r>
            <a:endParaRPr sz="4800"/>
          </a:p>
        </p:txBody>
      </p:sp>
      <p:sp>
        <p:nvSpPr>
          <p:cNvPr id="426" name="Shape 426"/>
          <p:cNvSpPr txBox="1">
            <a:spLocks noGrp="1"/>
          </p:cNvSpPr>
          <p:nvPr>
            <p:ph type="body" idx="4294967295"/>
          </p:nvPr>
        </p:nvSpPr>
        <p:spPr>
          <a:xfrm>
            <a:off x="1493200" y="1720225"/>
            <a:ext cx="5700000" cy="29079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1800" b="1"/>
              <a:t>Frank Abagnale: Cybernetic Crime at the FBI</a:t>
            </a:r>
            <a:endParaRPr sz="1800" b="1"/>
          </a:p>
          <a:p>
            <a:pPr marL="0" lvl="0" indent="0" algn="just" rtl="0">
              <a:spcBef>
                <a:spcPts val="600"/>
              </a:spcBef>
              <a:spcAft>
                <a:spcPts val="0"/>
              </a:spcAft>
              <a:buNone/>
            </a:pPr>
            <a:endParaRPr sz="1800" b="1"/>
          </a:p>
          <a:p>
            <a:pPr marL="0" lvl="0" indent="0" algn="just" rtl="0">
              <a:spcBef>
                <a:spcPts val="600"/>
              </a:spcBef>
              <a:spcAft>
                <a:spcPts val="0"/>
              </a:spcAft>
              <a:buNone/>
            </a:pPr>
            <a:r>
              <a:rPr lang="en" sz="1800" b="1" u="sng">
                <a:solidFill>
                  <a:schemeClr val="hlink"/>
                </a:solidFill>
                <a:hlinkClick r:id="rId3"/>
              </a:rPr>
              <a:t>https://youtu.be/vsMydMDi3rI?t=3557</a:t>
            </a:r>
            <a:endParaRPr sz="1800" b="1"/>
          </a:p>
          <a:p>
            <a:pPr marL="0" lvl="0" indent="0" algn="just" rtl="0">
              <a:spcBef>
                <a:spcPts val="600"/>
              </a:spcBef>
              <a:spcAft>
                <a:spcPts val="0"/>
              </a:spcAft>
              <a:buNone/>
            </a:pPr>
            <a:endParaRPr sz="1800" b="1"/>
          </a:p>
          <a:p>
            <a:pPr marL="0" lvl="0" indent="0" algn="just" rtl="0">
              <a:spcBef>
                <a:spcPts val="600"/>
              </a:spcBef>
              <a:spcAft>
                <a:spcPts val="0"/>
              </a:spcAft>
              <a:buNone/>
            </a:pPr>
            <a:endParaRPr sz="1800" b="1"/>
          </a:p>
        </p:txBody>
      </p:sp>
      <p:pic>
        <p:nvPicPr>
          <p:cNvPr id="427" name="Shape 427"/>
          <p:cNvPicPr preferRelativeResize="0"/>
          <p:nvPr/>
        </p:nvPicPr>
        <p:blipFill>
          <a:blip r:embed="rId4">
            <a:alphaModFix/>
          </a:blip>
          <a:stretch>
            <a:fillRect/>
          </a:stretch>
        </p:blipFill>
        <p:spPr>
          <a:xfrm>
            <a:off x="4927900" y="2995250"/>
            <a:ext cx="3437676" cy="193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ctrTitle" idx="4294967295"/>
          </p:nvPr>
        </p:nvSpPr>
        <p:spPr>
          <a:xfrm>
            <a:off x="685800" y="5718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E1C6"/>
                </a:solidFill>
                <a:latin typeface="Muli"/>
                <a:ea typeface="Muli"/>
                <a:cs typeface="Muli"/>
                <a:sym typeface="Muli"/>
              </a:rPr>
              <a:t> Problem (continued)</a:t>
            </a:r>
            <a:endParaRPr sz="4800" b="1">
              <a:solidFill>
                <a:srgbClr val="00E1C6"/>
              </a:solidFill>
              <a:latin typeface="Muli"/>
              <a:ea typeface="Muli"/>
              <a:cs typeface="Muli"/>
              <a:sym typeface="Muli"/>
            </a:endParaRPr>
          </a:p>
        </p:txBody>
      </p:sp>
      <p:sp>
        <p:nvSpPr>
          <p:cNvPr id="433" name="Shape 433"/>
          <p:cNvSpPr txBox="1">
            <a:spLocks noGrp="1"/>
          </p:cNvSpPr>
          <p:nvPr>
            <p:ph type="body" idx="4294967295"/>
          </p:nvPr>
        </p:nvSpPr>
        <p:spPr>
          <a:xfrm>
            <a:off x="559150" y="1745125"/>
            <a:ext cx="4596900" cy="2907900"/>
          </a:xfrm>
          <a:prstGeom prst="rect">
            <a:avLst/>
          </a:prstGeom>
        </p:spPr>
        <p:txBody>
          <a:bodyPr spcFirstLastPara="1" wrap="square" lIns="91425" tIns="91425" rIns="91425" bIns="91425" anchor="t" anchorCtr="0">
            <a:noAutofit/>
          </a:bodyPr>
          <a:lstStyle/>
          <a:p>
            <a:pPr marL="457200" lvl="0" indent="-342900" algn="just" rtl="0">
              <a:spcBef>
                <a:spcPts val="600"/>
              </a:spcBef>
              <a:spcAft>
                <a:spcPts val="0"/>
              </a:spcAft>
              <a:buSzPts val="1800"/>
              <a:buChar char="◇"/>
            </a:pPr>
            <a:r>
              <a:rPr lang="en" sz="1800" b="1"/>
              <a:t>More technology in the human body means more risk</a:t>
            </a:r>
            <a:endParaRPr sz="1800" b="1"/>
          </a:p>
          <a:p>
            <a:pPr marL="0" lvl="0" indent="0" algn="just" rtl="0">
              <a:spcBef>
                <a:spcPts val="600"/>
              </a:spcBef>
              <a:spcAft>
                <a:spcPts val="0"/>
              </a:spcAft>
              <a:buNone/>
            </a:pPr>
            <a:endParaRPr sz="1800" b="1"/>
          </a:p>
          <a:p>
            <a:pPr marL="457200" lvl="0" indent="-342900" algn="just" rtl="0">
              <a:spcBef>
                <a:spcPts val="600"/>
              </a:spcBef>
              <a:spcAft>
                <a:spcPts val="0"/>
              </a:spcAft>
              <a:buSzPts val="1800"/>
              <a:buChar char="◇"/>
            </a:pPr>
            <a:r>
              <a:rPr lang="en" sz="1800" b="1"/>
              <a:t>Security breaches</a:t>
            </a:r>
            <a:endParaRPr sz="1800" b="1"/>
          </a:p>
          <a:p>
            <a:pPr marL="0" lvl="0" indent="0" algn="just" rtl="0">
              <a:spcBef>
                <a:spcPts val="600"/>
              </a:spcBef>
              <a:spcAft>
                <a:spcPts val="0"/>
              </a:spcAft>
              <a:buNone/>
            </a:pPr>
            <a:endParaRPr sz="1800" b="1"/>
          </a:p>
          <a:p>
            <a:pPr marL="457200" lvl="0" indent="-342900" algn="just" rtl="0">
              <a:spcBef>
                <a:spcPts val="600"/>
              </a:spcBef>
              <a:spcAft>
                <a:spcPts val="0"/>
              </a:spcAft>
              <a:buSzPts val="1800"/>
              <a:buChar char="◇"/>
            </a:pPr>
            <a:r>
              <a:rPr lang="en" sz="1800" b="1"/>
              <a:t>Tracking people who have RFID implants or other electronic devices.</a:t>
            </a:r>
            <a:endParaRPr sz="1800" b="1"/>
          </a:p>
          <a:p>
            <a:pPr marL="0" lvl="0" indent="0" algn="just" rtl="0">
              <a:spcBef>
                <a:spcPts val="600"/>
              </a:spcBef>
              <a:spcAft>
                <a:spcPts val="0"/>
              </a:spcAft>
              <a:buNone/>
            </a:pPr>
            <a:endParaRPr sz="1800" b="1"/>
          </a:p>
        </p:txBody>
      </p:sp>
      <p:pic>
        <p:nvPicPr>
          <p:cNvPr id="434" name="Shape 434"/>
          <p:cNvPicPr preferRelativeResize="0"/>
          <p:nvPr/>
        </p:nvPicPr>
        <p:blipFill>
          <a:blip r:embed="rId3">
            <a:alphaModFix/>
          </a:blip>
          <a:stretch>
            <a:fillRect/>
          </a:stretch>
        </p:blipFill>
        <p:spPr>
          <a:xfrm>
            <a:off x="5156050" y="2198544"/>
            <a:ext cx="3927850" cy="2180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On-screen Show (16:9)</PresentationFormat>
  <Paragraphs>84</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Helvetica Neue</vt:lpstr>
      <vt:lpstr>Nixie One</vt:lpstr>
      <vt:lpstr>Muli</vt:lpstr>
      <vt:lpstr>Bree Serif</vt:lpstr>
      <vt:lpstr>Simple Light</vt:lpstr>
      <vt:lpstr>Imogen template</vt:lpstr>
      <vt:lpstr>Biomedical Engineering: Biohacking</vt:lpstr>
      <vt:lpstr>What exactly is  Biomedical Engineering?</vt:lpstr>
      <vt:lpstr>Current Biomedical engineering research</vt:lpstr>
      <vt:lpstr>Current Biomedical engineering research (continued)</vt:lpstr>
      <vt:lpstr>The Cyborg Project</vt:lpstr>
      <vt:lpstr>To what levels?</vt:lpstr>
      <vt:lpstr>PowerPoint Presentation</vt:lpstr>
      <vt:lpstr> Problem: Bio-Hacking</vt:lpstr>
      <vt:lpstr> Problem (continued)</vt:lpstr>
      <vt:lpstr>What can we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Engineering: Biohacking</dc:title>
  <dc:creator>rhabash</dc:creator>
  <cp:lastModifiedBy>mcadieux</cp:lastModifiedBy>
  <cp:revision>1</cp:revision>
  <dcterms:modified xsi:type="dcterms:W3CDTF">2018-04-05T13:02:24Z</dcterms:modified>
</cp:coreProperties>
</file>