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37"/>
  </p:notesMasterIdLst>
  <p:sldIdLst>
    <p:sldId id="256" r:id="rId2"/>
    <p:sldId id="279" r:id="rId3"/>
    <p:sldId id="280" r:id="rId4"/>
    <p:sldId id="281" r:id="rId5"/>
    <p:sldId id="282" r:id="rId6"/>
    <p:sldId id="283" r:id="rId7"/>
    <p:sldId id="284" r:id="rId8"/>
    <p:sldId id="285" r:id="rId9"/>
    <p:sldId id="286" r:id="rId10"/>
    <p:sldId id="308" r:id="rId11"/>
    <p:sldId id="287" r:id="rId12"/>
    <p:sldId id="288" r:id="rId13"/>
    <p:sldId id="289" r:id="rId14"/>
    <p:sldId id="290" r:id="rId15"/>
    <p:sldId id="291" r:id="rId16"/>
    <p:sldId id="292" r:id="rId17"/>
    <p:sldId id="293" r:id="rId18"/>
    <p:sldId id="294" r:id="rId19"/>
    <p:sldId id="307" r:id="rId20"/>
    <p:sldId id="295" r:id="rId21"/>
    <p:sldId id="296" r:id="rId22"/>
    <p:sldId id="297" r:id="rId23"/>
    <p:sldId id="298" r:id="rId24"/>
    <p:sldId id="299" r:id="rId25"/>
    <p:sldId id="300" r:id="rId26"/>
    <p:sldId id="311" r:id="rId27"/>
    <p:sldId id="301" r:id="rId28"/>
    <p:sldId id="302" r:id="rId29"/>
    <p:sldId id="312" r:id="rId30"/>
    <p:sldId id="303" r:id="rId31"/>
    <p:sldId id="309" r:id="rId32"/>
    <p:sldId id="304" r:id="rId33"/>
    <p:sldId id="310" r:id="rId34"/>
    <p:sldId id="305" r:id="rId35"/>
    <p:sldId id="306"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74" autoAdjust="0"/>
    <p:restoredTop sz="92540" autoAdjust="0"/>
  </p:normalViewPr>
  <p:slideViewPr>
    <p:cSldViewPr>
      <p:cViewPr varScale="1">
        <p:scale>
          <a:sx n="64" d="100"/>
          <a:sy n="64" d="100"/>
        </p:scale>
        <p:origin x="-1500"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6505A8-4BA6-45F2-87E2-6C9A10608840}" type="datetimeFigureOut">
              <a:rPr lang="en-CA" smtClean="0"/>
              <a:t>05/12/2011</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253494-06F9-4141-9235-9D6674AC64C2}" type="slidenum">
              <a:rPr lang="en-CA" smtClean="0"/>
              <a:t>‹#›</a:t>
            </a:fld>
            <a:endParaRPr lang="en-CA"/>
          </a:p>
        </p:txBody>
      </p:sp>
    </p:spTree>
    <p:extLst>
      <p:ext uri="{BB962C8B-B14F-4D97-AF65-F5344CB8AC3E}">
        <p14:creationId xmlns:p14="http://schemas.microsoft.com/office/powerpoint/2010/main" val="3172477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0E253494-06F9-4141-9235-9D6674AC64C2}" type="slidenum">
              <a:rPr lang="en-CA" smtClean="0"/>
              <a:t>1</a:t>
            </a:fld>
            <a:endParaRPr lang="en-CA"/>
          </a:p>
        </p:txBody>
      </p:sp>
    </p:spTree>
    <p:extLst>
      <p:ext uri="{BB962C8B-B14F-4D97-AF65-F5344CB8AC3E}">
        <p14:creationId xmlns:p14="http://schemas.microsoft.com/office/powerpoint/2010/main" val="583391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0E253494-06F9-4141-9235-9D6674AC64C2}" type="slidenum">
              <a:rPr lang="en-CA" smtClean="0"/>
              <a:t>34</a:t>
            </a:fld>
            <a:endParaRPr lang="en-CA"/>
          </a:p>
        </p:txBody>
      </p:sp>
    </p:spTree>
    <p:extLst>
      <p:ext uri="{BB962C8B-B14F-4D97-AF65-F5344CB8AC3E}">
        <p14:creationId xmlns:p14="http://schemas.microsoft.com/office/powerpoint/2010/main" val="1086921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86767D8F-D24D-4A4E-9EF4-E24BFB47F368}" type="datetime1">
              <a:rPr lang="en-US" smtClean="0"/>
              <a:t>12/5/2011</a:t>
            </a:fld>
            <a:endParaRPr lang="en-US"/>
          </a:p>
        </p:txBody>
      </p:sp>
      <p:sp>
        <p:nvSpPr>
          <p:cNvPr id="20" name="Footer Placeholder 19"/>
          <p:cNvSpPr>
            <a:spLocks noGrp="1"/>
          </p:cNvSpPr>
          <p:nvPr>
            <p:ph type="ftr" sz="quarter" idx="11"/>
          </p:nvPr>
        </p:nvSpPr>
        <p:spPr/>
        <p:txBody>
          <a:bodyPr/>
          <a:lstStyle>
            <a:extLst/>
          </a:lstStyle>
          <a:p>
            <a:r>
              <a:rPr lang="en-CA" smtClean="0"/>
              <a:t>Transport Layer in ad-hoc and sensor networks</a:t>
            </a:r>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D864422-06D9-4BAA-9E57-3A73CD987E56}" type="datetime1">
              <a:rPr lang="en-US" smtClean="0"/>
              <a:t>12/5/2011</a:t>
            </a:fld>
            <a:endParaRPr lang="en-US"/>
          </a:p>
        </p:txBody>
      </p:sp>
      <p:sp>
        <p:nvSpPr>
          <p:cNvPr id="5" name="Footer Placeholder 4"/>
          <p:cNvSpPr>
            <a:spLocks noGrp="1"/>
          </p:cNvSpPr>
          <p:nvPr>
            <p:ph type="ftr" sz="quarter" idx="11"/>
          </p:nvPr>
        </p:nvSpPr>
        <p:spPr/>
        <p:txBody>
          <a:bodyPr/>
          <a:lstStyle>
            <a:extLst/>
          </a:lstStyle>
          <a:p>
            <a:r>
              <a:rPr lang="en-CA" smtClean="0"/>
              <a:t>Transport Layer in ad-hoc and sensor networks</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199367B-6BD9-45C6-AFA5-17A4B4B41F9D}" type="datetime1">
              <a:rPr lang="en-US" smtClean="0"/>
              <a:t>12/5/2011</a:t>
            </a:fld>
            <a:endParaRPr lang="en-US"/>
          </a:p>
        </p:txBody>
      </p:sp>
      <p:sp>
        <p:nvSpPr>
          <p:cNvPr id="5" name="Footer Placeholder 4"/>
          <p:cNvSpPr>
            <a:spLocks noGrp="1"/>
          </p:cNvSpPr>
          <p:nvPr>
            <p:ph type="ftr" sz="quarter" idx="11"/>
          </p:nvPr>
        </p:nvSpPr>
        <p:spPr/>
        <p:txBody>
          <a:bodyPr/>
          <a:lstStyle>
            <a:extLst/>
          </a:lstStyle>
          <a:p>
            <a:r>
              <a:rPr lang="en-CA" smtClean="0"/>
              <a:t>Transport Layer in ad-hoc and sensor networks</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5441F23-50F6-4EF1-9BB4-ED86B4A5905B}" type="datetime1">
              <a:rPr lang="en-US" smtClean="0"/>
              <a:t>12/5/2011</a:t>
            </a:fld>
            <a:endParaRPr lang="en-US"/>
          </a:p>
        </p:txBody>
      </p:sp>
      <p:sp>
        <p:nvSpPr>
          <p:cNvPr id="5" name="Footer Placeholder 4"/>
          <p:cNvSpPr>
            <a:spLocks noGrp="1"/>
          </p:cNvSpPr>
          <p:nvPr>
            <p:ph type="ftr" sz="quarter" idx="11"/>
          </p:nvPr>
        </p:nvSpPr>
        <p:spPr/>
        <p:txBody>
          <a:bodyPr/>
          <a:lstStyle>
            <a:extLst/>
          </a:lstStyle>
          <a:p>
            <a:r>
              <a:rPr lang="en-CA" smtClean="0"/>
              <a:t>Transport Layer in ad-hoc and sensor networks</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EC96D84-31C5-4C7D-BF15-72665ADAF556}" type="datetime1">
              <a:rPr lang="en-US" smtClean="0"/>
              <a:t>12/5/2011</a:t>
            </a:fld>
            <a:endParaRPr lang="en-US"/>
          </a:p>
        </p:txBody>
      </p:sp>
      <p:sp>
        <p:nvSpPr>
          <p:cNvPr id="5" name="Footer Placeholder 4"/>
          <p:cNvSpPr>
            <a:spLocks noGrp="1"/>
          </p:cNvSpPr>
          <p:nvPr>
            <p:ph type="ftr" sz="quarter" idx="11"/>
          </p:nvPr>
        </p:nvSpPr>
        <p:spPr/>
        <p:txBody>
          <a:bodyPr/>
          <a:lstStyle>
            <a:extLst/>
          </a:lstStyle>
          <a:p>
            <a:r>
              <a:rPr lang="en-CA" smtClean="0"/>
              <a:t>Transport Layer in ad-hoc and sensor networks</a:t>
            </a:r>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E03C956-0A92-47C8-9D3F-648E9DD83673}" type="datetime1">
              <a:rPr lang="en-US" smtClean="0"/>
              <a:t>12/5/2011</a:t>
            </a:fld>
            <a:endParaRPr lang="en-US"/>
          </a:p>
        </p:txBody>
      </p:sp>
      <p:sp>
        <p:nvSpPr>
          <p:cNvPr id="6" name="Footer Placeholder 5"/>
          <p:cNvSpPr>
            <a:spLocks noGrp="1"/>
          </p:cNvSpPr>
          <p:nvPr>
            <p:ph type="ftr" sz="quarter" idx="11"/>
          </p:nvPr>
        </p:nvSpPr>
        <p:spPr/>
        <p:txBody>
          <a:bodyPr/>
          <a:lstStyle>
            <a:extLst/>
          </a:lstStyle>
          <a:p>
            <a:r>
              <a:rPr lang="en-CA" smtClean="0"/>
              <a:t>Transport Layer in ad-hoc and sensor networks</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EDE5173-DEA9-440E-8401-F99B929A4FE0}" type="datetime1">
              <a:rPr lang="en-US" smtClean="0"/>
              <a:t>12/5/2011</a:t>
            </a:fld>
            <a:endParaRPr lang="en-US"/>
          </a:p>
        </p:txBody>
      </p:sp>
      <p:sp>
        <p:nvSpPr>
          <p:cNvPr id="8" name="Footer Placeholder 7"/>
          <p:cNvSpPr>
            <a:spLocks noGrp="1"/>
          </p:cNvSpPr>
          <p:nvPr>
            <p:ph type="ftr" sz="quarter" idx="11"/>
          </p:nvPr>
        </p:nvSpPr>
        <p:spPr/>
        <p:txBody>
          <a:bodyPr/>
          <a:lstStyle>
            <a:extLst/>
          </a:lstStyle>
          <a:p>
            <a:r>
              <a:rPr lang="en-CA" smtClean="0"/>
              <a:t>Transport Layer in ad-hoc and sensor networks</a:t>
            </a:r>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AC3764A-7F00-4BBD-8EDE-B30D988B2CA4}" type="datetime1">
              <a:rPr lang="en-US" smtClean="0"/>
              <a:t>12/5/2011</a:t>
            </a:fld>
            <a:endParaRPr lang="en-US"/>
          </a:p>
        </p:txBody>
      </p:sp>
      <p:sp>
        <p:nvSpPr>
          <p:cNvPr id="4" name="Footer Placeholder 3"/>
          <p:cNvSpPr>
            <a:spLocks noGrp="1"/>
          </p:cNvSpPr>
          <p:nvPr>
            <p:ph type="ftr" sz="quarter" idx="11"/>
          </p:nvPr>
        </p:nvSpPr>
        <p:spPr/>
        <p:txBody>
          <a:bodyPr/>
          <a:lstStyle>
            <a:extLst/>
          </a:lstStyle>
          <a:p>
            <a:r>
              <a:rPr lang="en-CA" smtClean="0"/>
              <a:t>Transport Layer in ad-hoc and sensor networks</a:t>
            </a:r>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49CC1B5A-9717-41BD-8884-9C2990ED1472}" type="datetime1">
              <a:rPr lang="en-US" smtClean="0"/>
              <a:t>12/5/2011</a:t>
            </a:fld>
            <a:endParaRPr lang="en-US"/>
          </a:p>
        </p:txBody>
      </p:sp>
      <p:sp>
        <p:nvSpPr>
          <p:cNvPr id="3" name="Footer Placeholder 2"/>
          <p:cNvSpPr>
            <a:spLocks noGrp="1"/>
          </p:cNvSpPr>
          <p:nvPr>
            <p:ph type="ftr" sz="quarter" idx="11"/>
          </p:nvPr>
        </p:nvSpPr>
        <p:spPr/>
        <p:txBody>
          <a:bodyPr/>
          <a:lstStyle>
            <a:extLst/>
          </a:lstStyle>
          <a:p>
            <a:r>
              <a:rPr lang="en-CA" smtClean="0"/>
              <a:t>Transport Layer in ad-hoc and sensor networks</a:t>
            </a:r>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DA9AFA0-0175-421B-8677-B48D591FEEBB}" type="datetime1">
              <a:rPr lang="en-US" smtClean="0"/>
              <a:t>12/5/2011</a:t>
            </a:fld>
            <a:endParaRPr lang="en-US"/>
          </a:p>
        </p:txBody>
      </p:sp>
      <p:sp>
        <p:nvSpPr>
          <p:cNvPr id="6" name="Footer Placeholder 5"/>
          <p:cNvSpPr>
            <a:spLocks noGrp="1"/>
          </p:cNvSpPr>
          <p:nvPr>
            <p:ph type="ftr" sz="quarter" idx="11"/>
          </p:nvPr>
        </p:nvSpPr>
        <p:spPr/>
        <p:txBody>
          <a:bodyPr/>
          <a:lstStyle>
            <a:extLst/>
          </a:lstStyle>
          <a:p>
            <a:r>
              <a:rPr lang="en-CA" smtClean="0"/>
              <a:t>Transport Layer in ad-hoc and sensor networks</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07A5564E-D8C4-4143-9BF6-84AAE607A8C6}" type="datetime1">
              <a:rPr lang="en-US" smtClean="0"/>
              <a:t>12/5/2011</a:t>
            </a:fld>
            <a:endParaRPr lang="en-US"/>
          </a:p>
        </p:txBody>
      </p:sp>
      <p:sp>
        <p:nvSpPr>
          <p:cNvPr id="6" name="Footer Placeholder 5"/>
          <p:cNvSpPr>
            <a:spLocks noGrp="1"/>
          </p:cNvSpPr>
          <p:nvPr>
            <p:ph type="ftr" sz="quarter" idx="11"/>
          </p:nvPr>
        </p:nvSpPr>
        <p:spPr/>
        <p:txBody>
          <a:bodyPr/>
          <a:lstStyle>
            <a:extLst/>
          </a:lstStyle>
          <a:p>
            <a:r>
              <a:rPr lang="en-CA" smtClean="0"/>
              <a:t>Transport Layer in ad-hoc and sensor networks</a:t>
            </a:r>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FD5CB49-5D3F-4C49-BC68-144E65BC6417}" type="datetime1">
              <a:rPr lang="en-US" smtClean="0"/>
              <a:t>12/5/2011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en-CA" smtClean="0"/>
              <a:t>Transport Layer in ad-hoc and sensor networks</a:t>
            </a:r>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bin"/><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4.bin"/><Relationship Id="rId4" Type="http://schemas.openxmlformats.org/officeDocument/2006/relationships/image" Target="../media/image6.wmf"/></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www.uottawa.ca/"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shadeToTitle="1">
        <a:blipFill dpi="0" rotWithShape="1">
          <a:blip r:embed="rId3">
            <a:alphaModFix amt="42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3401" y="762000"/>
            <a:ext cx="8077200" cy="1828800"/>
          </a:xfrm>
        </p:spPr>
        <p:txBody>
          <a:bodyPr/>
          <a:lstStyle/>
          <a:p>
            <a:pPr marL="182880" algn="ctr"/>
            <a:r>
              <a:rPr lang="en-CA" dirty="0"/>
              <a:t>Transport layer in ad hoc and sensor network</a:t>
            </a:r>
            <a:endParaRPr lang="en-CA" dirty="0">
              <a:solidFill>
                <a:schemeClr val="bg2">
                  <a:lumMod val="50000"/>
                </a:schemeClr>
              </a:solidFill>
            </a:endParaRPr>
          </a:p>
        </p:txBody>
      </p:sp>
      <p:sp>
        <p:nvSpPr>
          <p:cNvPr id="3" name="Subtitle 2"/>
          <p:cNvSpPr>
            <a:spLocks noGrp="1"/>
          </p:cNvSpPr>
          <p:nvPr>
            <p:ph type="subTitle" idx="1"/>
          </p:nvPr>
        </p:nvSpPr>
        <p:spPr>
          <a:xfrm>
            <a:off x="914400" y="3124200"/>
            <a:ext cx="8229600" cy="3429000"/>
          </a:xfrm>
        </p:spPr>
        <p:txBody>
          <a:bodyPr>
            <a:normAutofit fontScale="92500" lnSpcReduction="20000"/>
          </a:bodyPr>
          <a:lstStyle/>
          <a:p>
            <a:pPr algn="ctr"/>
            <a:endParaRPr lang="en-CA" sz="3000" b="1" dirty="0">
              <a:solidFill>
                <a:schemeClr val="bg2">
                  <a:lumMod val="25000"/>
                </a:schemeClr>
              </a:solidFill>
            </a:endParaRPr>
          </a:p>
          <a:p>
            <a:pPr algn="ctr"/>
            <a:endParaRPr lang="en-CA" sz="3000" b="1" dirty="0" smtClean="0">
              <a:solidFill>
                <a:schemeClr val="bg2">
                  <a:lumMod val="25000"/>
                </a:schemeClr>
              </a:solidFill>
            </a:endParaRPr>
          </a:p>
          <a:p>
            <a:pPr algn="ctr"/>
            <a:endParaRPr lang="en-CA" sz="3000" b="1" dirty="0">
              <a:solidFill>
                <a:schemeClr val="bg2">
                  <a:lumMod val="25000"/>
                </a:schemeClr>
              </a:solidFill>
            </a:endParaRPr>
          </a:p>
          <a:p>
            <a:pPr algn="ctr"/>
            <a:r>
              <a:rPr lang="en-CA" sz="3000" b="1" dirty="0" smtClean="0">
                <a:solidFill>
                  <a:schemeClr val="bg2">
                    <a:lumMod val="25000"/>
                  </a:schemeClr>
                </a:solidFill>
              </a:rPr>
              <a:t> Wireless Ad-Hoc Networking </a:t>
            </a:r>
            <a:r>
              <a:rPr lang="en-CA" sz="3000" b="1" dirty="0">
                <a:solidFill>
                  <a:schemeClr val="bg2">
                    <a:lumMod val="25000"/>
                  </a:schemeClr>
                </a:solidFill>
              </a:rPr>
              <a:t>(ELG7178F)</a:t>
            </a:r>
            <a:r>
              <a:rPr lang="en-CA" sz="3000" b="1" dirty="0" smtClean="0">
                <a:solidFill>
                  <a:schemeClr val="bg2">
                    <a:lumMod val="25000"/>
                  </a:schemeClr>
                </a:solidFill>
              </a:rPr>
              <a:t/>
            </a:r>
            <a:br>
              <a:rPr lang="en-CA" sz="3000" b="1" dirty="0" smtClean="0">
                <a:solidFill>
                  <a:schemeClr val="bg2">
                    <a:lumMod val="25000"/>
                  </a:schemeClr>
                </a:solidFill>
              </a:rPr>
            </a:br>
            <a:r>
              <a:rPr lang="en-CA" sz="3000" b="1" dirty="0" smtClean="0">
                <a:solidFill>
                  <a:schemeClr val="bg2">
                    <a:lumMod val="25000"/>
                  </a:schemeClr>
                </a:solidFill>
              </a:rPr>
              <a:t/>
            </a:r>
            <a:br>
              <a:rPr lang="en-CA" sz="3000" b="1" dirty="0" smtClean="0">
                <a:solidFill>
                  <a:schemeClr val="bg2">
                    <a:lumMod val="25000"/>
                  </a:schemeClr>
                </a:solidFill>
              </a:rPr>
            </a:br>
            <a:r>
              <a:rPr lang="en-CA" sz="3000" b="1" dirty="0" smtClean="0">
                <a:solidFill>
                  <a:schemeClr val="bg2">
                    <a:lumMod val="25000"/>
                  </a:schemeClr>
                </a:solidFill>
              </a:rPr>
              <a:t/>
            </a:r>
            <a:br>
              <a:rPr lang="en-CA" sz="3000" b="1" dirty="0" smtClean="0">
                <a:solidFill>
                  <a:schemeClr val="bg2">
                    <a:lumMod val="25000"/>
                  </a:schemeClr>
                </a:solidFill>
              </a:rPr>
            </a:br>
            <a:r>
              <a:rPr lang="en-US" dirty="0" err="1" smtClean="0">
                <a:solidFill>
                  <a:schemeClr val="bg2">
                    <a:lumMod val="25000"/>
                  </a:schemeClr>
                </a:solidFill>
              </a:rPr>
              <a:t>Breeson</a:t>
            </a:r>
            <a:r>
              <a:rPr lang="en-US" dirty="0" smtClean="0">
                <a:solidFill>
                  <a:schemeClr val="bg2">
                    <a:lumMod val="25000"/>
                  </a:schemeClr>
                </a:solidFill>
              </a:rPr>
              <a:t> Francis</a:t>
            </a:r>
          </a:p>
          <a:p>
            <a:pPr algn="ctr"/>
            <a:endParaRPr lang="en-US" dirty="0" smtClean="0"/>
          </a:p>
          <a:p>
            <a:pPr algn="ctr"/>
            <a:r>
              <a:rPr lang="en-US" sz="1700" dirty="0" smtClean="0"/>
              <a:t>December 5</a:t>
            </a:r>
            <a:r>
              <a:rPr lang="en-US" sz="1700" baseline="30000" dirty="0" smtClean="0"/>
              <a:t>th</a:t>
            </a:r>
            <a:r>
              <a:rPr lang="en-US" sz="1700" dirty="0" smtClean="0"/>
              <a:t> 2011</a:t>
            </a:r>
          </a:p>
          <a:p>
            <a:pPr algn="ctr"/>
            <a:endParaRPr lang="en-US" dirty="0"/>
          </a:p>
        </p:txBody>
      </p:sp>
    </p:spTree>
    <p:extLst>
      <p:ext uri="{BB962C8B-B14F-4D97-AF65-F5344CB8AC3E}">
        <p14:creationId xmlns:p14="http://schemas.microsoft.com/office/powerpoint/2010/main" val="33644906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76672"/>
            <a:ext cx="7620000" cy="576064"/>
          </a:xfrm>
        </p:spPr>
        <p:txBody>
          <a:bodyPr>
            <a:normAutofit fontScale="90000"/>
          </a:bodyPr>
          <a:lstStyle/>
          <a:p>
            <a:pPr algn="l"/>
            <a:r>
              <a:rPr lang="en-CA" dirty="0"/>
              <a:t>Problems in Wireless Networks</a:t>
            </a:r>
          </a:p>
        </p:txBody>
      </p:sp>
      <p:sp>
        <p:nvSpPr>
          <p:cNvPr id="3" name="Content Placeholder 2"/>
          <p:cNvSpPr>
            <a:spLocks noGrp="1"/>
          </p:cNvSpPr>
          <p:nvPr>
            <p:ph idx="1"/>
          </p:nvPr>
        </p:nvSpPr>
        <p:spPr>
          <a:xfrm>
            <a:off x="990600" y="1268760"/>
            <a:ext cx="7696200" cy="5112568"/>
          </a:xfrm>
        </p:spPr>
        <p:txBody>
          <a:bodyPr>
            <a:normAutofit/>
          </a:bodyPr>
          <a:lstStyle/>
          <a:p>
            <a:r>
              <a:rPr lang="en-US" altLang="zh-TW" dirty="0" smtClean="0">
                <a:latin typeface="Angsana New" pitchFamily="18" charset="-34"/>
                <a:cs typeface="Angsana New" pitchFamily="18" charset="-34"/>
              </a:rPr>
              <a:t>Network </a:t>
            </a:r>
            <a:r>
              <a:rPr lang="en-US" altLang="zh-TW" sz="3000" dirty="0" smtClean="0">
                <a:latin typeface="Angsana New" pitchFamily="18" charset="-34"/>
                <a:cs typeface="Angsana New" pitchFamily="18" charset="-34"/>
              </a:rPr>
              <a:t>Partitioning</a:t>
            </a:r>
          </a:p>
          <a:p>
            <a:pPr lvl="2"/>
            <a:r>
              <a:rPr lang="en-CA" dirty="0">
                <a:latin typeface="Angsana New" pitchFamily="18" charset="-34"/>
                <a:cs typeface="Angsana New" pitchFamily="18" charset="-34"/>
              </a:rPr>
              <a:t>E</a:t>
            </a:r>
            <a:r>
              <a:rPr lang="en-CA" dirty="0" smtClean="0">
                <a:latin typeface="Angsana New" pitchFamily="18" charset="-34"/>
                <a:cs typeface="Angsana New" pitchFamily="18" charset="-34"/>
              </a:rPr>
              <a:t>xponential </a:t>
            </a:r>
            <a:r>
              <a:rPr lang="en-CA" dirty="0">
                <a:latin typeface="Angsana New" pitchFamily="18" charset="-34"/>
                <a:cs typeface="Angsana New" pitchFamily="18" charset="-34"/>
              </a:rPr>
              <a:t>back off of TCP’s RTO </a:t>
            </a:r>
            <a:r>
              <a:rPr lang="en-CA" dirty="0" smtClean="0">
                <a:latin typeface="Angsana New" pitchFamily="18" charset="-34"/>
                <a:cs typeface="Angsana New" pitchFamily="18" charset="-34"/>
              </a:rPr>
              <a:t>mechanism</a:t>
            </a:r>
          </a:p>
          <a:p>
            <a:pPr lvl="2"/>
            <a:r>
              <a:rPr lang="en-CA" altLang="zh-TW" dirty="0" smtClean="0">
                <a:latin typeface="Angsana New" pitchFamily="18" charset="-34"/>
                <a:cs typeface="Angsana New" pitchFamily="18" charset="-34"/>
              </a:rPr>
              <a:t>RTO doubled after every timeout</a:t>
            </a:r>
          </a:p>
          <a:p>
            <a:pPr lvl="2"/>
            <a:r>
              <a:rPr lang="en-CA" altLang="zh-TW" dirty="0" smtClean="0">
                <a:latin typeface="Angsana New" pitchFamily="18" charset="-34"/>
                <a:cs typeface="Angsana New" pitchFamily="18" charset="-34"/>
              </a:rPr>
              <a:t>Periods of inactivity even when the network is connected</a:t>
            </a:r>
            <a:endParaRPr lang="en-US" altLang="zh-TW" dirty="0">
              <a:latin typeface="Angsana New" pitchFamily="18" charset="-34"/>
              <a:cs typeface="Angsana New" pitchFamily="18" charset="-34"/>
            </a:endParaRP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3581400"/>
            <a:ext cx="7762875" cy="26229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31651074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76672"/>
            <a:ext cx="7696200" cy="576064"/>
          </a:xfrm>
        </p:spPr>
        <p:txBody>
          <a:bodyPr>
            <a:normAutofit fontScale="90000"/>
          </a:bodyPr>
          <a:lstStyle/>
          <a:p>
            <a:pPr algn="l"/>
            <a:r>
              <a:rPr lang="en-CA" dirty="0"/>
              <a:t>Approaches</a:t>
            </a:r>
          </a:p>
        </p:txBody>
      </p:sp>
      <p:sp>
        <p:nvSpPr>
          <p:cNvPr id="3" name="Content Placeholder 2"/>
          <p:cNvSpPr>
            <a:spLocks noGrp="1"/>
          </p:cNvSpPr>
          <p:nvPr>
            <p:ph idx="1"/>
          </p:nvPr>
        </p:nvSpPr>
        <p:spPr>
          <a:xfrm>
            <a:off x="990600" y="1268760"/>
            <a:ext cx="7696200" cy="4857403"/>
          </a:xfrm>
        </p:spPr>
        <p:txBody>
          <a:bodyPr>
            <a:normAutofit/>
          </a:bodyPr>
          <a:lstStyle/>
          <a:p>
            <a:endParaRPr lang="en-US" dirty="0" smtClean="0">
              <a:latin typeface="Angsana New" pitchFamily="18" charset="-34"/>
              <a:cs typeface="Angsana New" pitchFamily="18" charset="-34"/>
            </a:endParaRPr>
          </a:p>
          <a:p>
            <a:r>
              <a:rPr lang="en-US" dirty="0" smtClean="0">
                <a:latin typeface="Angsana New" pitchFamily="18" charset="-34"/>
                <a:cs typeface="Angsana New" pitchFamily="18" charset="-34"/>
              </a:rPr>
              <a:t>Link </a:t>
            </a:r>
            <a:r>
              <a:rPr lang="en-US" dirty="0">
                <a:latin typeface="Angsana New" pitchFamily="18" charset="-34"/>
                <a:cs typeface="Angsana New" pitchFamily="18" charset="-34"/>
              </a:rPr>
              <a:t>level mechanisms</a:t>
            </a:r>
          </a:p>
          <a:p>
            <a:r>
              <a:rPr lang="en-US" dirty="0">
                <a:latin typeface="Angsana New" pitchFamily="18" charset="-34"/>
                <a:cs typeface="Angsana New" pitchFamily="18" charset="-34"/>
              </a:rPr>
              <a:t>Split connection approach</a:t>
            </a:r>
          </a:p>
          <a:p>
            <a:r>
              <a:rPr lang="en-US" dirty="0">
                <a:latin typeface="Angsana New" pitchFamily="18" charset="-34"/>
                <a:cs typeface="Angsana New" pitchFamily="18" charset="-34"/>
              </a:rPr>
              <a:t>TCP-Aware link layer</a:t>
            </a:r>
          </a:p>
          <a:p>
            <a:r>
              <a:rPr lang="en-US" dirty="0">
                <a:latin typeface="Angsana New" pitchFamily="18" charset="-34"/>
                <a:cs typeface="Angsana New" pitchFamily="18" charset="-34"/>
              </a:rPr>
              <a:t>Explicit notification</a:t>
            </a:r>
          </a:p>
          <a:p>
            <a:r>
              <a:rPr lang="en-US" dirty="0">
                <a:latin typeface="Angsana New" pitchFamily="18" charset="-34"/>
                <a:cs typeface="Angsana New" pitchFamily="18" charset="-34"/>
              </a:rPr>
              <a:t>Feedback based scheme</a:t>
            </a:r>
          </a:p>
          <a:p>
            <a:r>
              <a:rPr lang="en-US" dirty="0">
                <a:latin typeface="Angsana New" pitchFamily="18" charset="-34"/>
                <a:cs typeface="Angsana New" pitchFamily="18" charset="-34"/>
              </a:rPr>
              <a:t>Ad-hoc Transport Protocol (ATP)</a:t>
            </a:r>
          </a:p>
          <a:p>
            <a:pPr marL="82296" indent="0">
              <a:buNone/>
            </a:pPr>
            <a:endParaRPr lang="en-CA" dirty="0">
              <a:latin typeface="Angsana New" pitchFamily="18" charset="-34"/>
              <a:cs typeface="Angsana New" pitchFamily="18" charset="-34"/>
            </a:endParaRPr>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33235745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76672"/>
            <a:ext cx="7696200"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990600" y="1268760"/>
            <a:ext cx="7696200" cy="4857403"/>
          </a:xfrm>
        </p:spPr>
        <p:txBody>
          <a:bodyPr>
            <a:normAutofit/>
          </a:bodyPr>
          <a:lstStyle/>
          <a:p>
            <a:r>
              <a:rPr lang="en-US" dirty="0">
                <a:latin typeface="Angsana New" pitchFamily="18" charset="-34"/>
                <a:cs typeface="Angsana New" pitchFamily="18" charset="-34"/>
              </a:rPr>
              <a:t>Link level </a:t>
            </a:r>
            <a:r>
              <a:rPr lang="en-US" dirty="0" smtClean="0">
                <a:latin typeface="Angsana New" pitchFamily="18" charset="-34"/>
                <a:cs typeface="Angsana New" pitchFamily="18" charset="-34"/>
              </a:rPr>
              <a:t>mechanisms</a:t>
            </a:r>
          </a:p>
          <a:p>
            <a:pPr lvl="1"/>
            <a:r>
              <a:rPr lang="en-US" dirty="0" smtClean="0">
                <a:latin typeface="Angsana New" pitchFamily="18" charset="-34"/>
                <a:cs typeface="Angsana New" pitchFamily="18" charset="-34"/>
              </a:rPr>
              <a:t>Forward </a:t>
            </a:r>
            <a:r>
              <a:rPr lang="en-US" dirty="0">
                <a:latin typeface="Angsana New" pitchFamily="18" charset="-34"/>
                <a:cs typeface="Angsana New" pitchFamily="18" charset="-34"/>
              </a:rPr>
              <a:t>E</a:t>
            </a:r>
            <a:r>
              <a:rPr lang="en-US" dirty="0" smtClean="0">
                <a:latin typeface="Angsana New" pitchFamily="18" charset="-34"/>
                <a:cs typeface="Angsana New" pitchFamily="18" charset="-34"/>
              </a:rPr>
              <a:t>rror Correction (FEC)</a:t>
            </a:r>
          </a:p>
          <a:p>
            <a:pPr lvl="2"/>
            <a:r>
              <a:rPr lang="en-US" dirty="0" smtClean="0">
                <a:latin typeface="Angsana New" pitchFamily="18" charset="-34"/>
                <a:cs typeface="Angsana New" pitchFamily="18" charset="-34"/>
              </a:rPr>
              <a:t>Can be used to correct small number of errors</a:t>
            </a:r>
          </a:p>
          <a:p>
            <a:pPr lvl="2"/>
            <a:r>
              <a:rPr lang="en-US" dirty="0" smtClean="0">
                <a:latin typeface="Angsana New" pitchFamily="18" charset="-34"/>
                <a:cs typeface="Angsana New" pitchFamily="18" charset="-34"/>
              </a:rPr>
              <a:t>Correctable errors hidden from TCP sender</a:t>
            </a:r>
          </a:p>
          <a:p>
            <a:pPr lvl="2"/>
            <a:r>
              <a:rPr lang="en-CA" dirty="0">
                <a:latin typeface="Angsana New" pitchFamily="18" charset="-34"/>
                <a:cs typeface="Angsana New" pitchFamily="18" charset="-34"/>
              </a:rPr>
              <a:t>A</a:t>
            </a:r>
            <a:r>
              <a:rPr lang="en-CA" dirty="0" smtClean="0">
                <a:latin typeface="Angsana New" pitchFamily="18" charset="-34"/>
                <a:cs typeface="Angsana New" pitchFamily="18" charset="-34"/>
              </a:rPr>
              <a:t>pplied </a:t>
            </a:r>
            <a:r>
              <a:rPr lang="en-CA" dirty="0">
                <a:latin typeface="Angsana New" pitchFamily="18" charset="-34"/>
                <a:cs typeface="Angsana New" pitchFamily="18" charset="-34"/>
              </a:rPr>
              <a:t>in </a:t>
            </a:r>
            <a:r>
              <a:rPr lang="en-CA" dirty="0" smtClean="0">
                <a:latin typeface="Angsana New" pitchFamily="18" charset="-34"/>
                <a:cs typeface="Angsana New" pitchFamily="18" charset="-34"/>
              </a:rPr>
              <a:t>situations </a:t>
            </a:r>
            <a:r>
              <a:rPr lang="en-CA" dirty="0">
                <a:latin typeface="Angsana New" pitchFamily="18" charset="-34"/>
                <a:cs typeface="Angsana New" pitchFamily="18" charset="-34"/>
              </a:rPr>
              <a:t>where retransmissions are costly or </a:t>
            </a:r>
            <a:r>
              <a:rPr lang="en-CA" dirty="0" smtClean="0">
                <a:latin typeface="Angsana New" pitchFamily="18" charset="-34"/>
                <a:cs typeface="Angsana New" pitchFamily="18" charset="-34"/>
              </a:rPr>
              <a:t>impossible</a:t>
            </a:r>
          </a:p>
          <a:p>
            <a:pPr lvl="2"/>
            <a:r>
              <a:rPr lang="en-CA" dirty="0" smtClean="0">
                <a:latin typeface="Angsana New" pitchFamily="18" charset="-34"/>
                <a:cs typeface="Angsana New" pitchFamily="18" charset="-34"/>
              </a:rPr>
              <a:t>FEC incurs overhead where there are no errors</a:t>
            </a:r>
            <a:endParaRPr lang="en-US" dirty="0">
              <a:latin typeface="Angsana New" pitchFamily="18" charset="-34"/>
              <a:cs typeface="Angsana New" pitchFamily="18" charset="-34"/>
            </a:endParaRPr>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2866978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76672"/>
            <a:ext cx="7696200"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990600" y="1268760"/>
            <a:ext cx="7696200" cy="4857403"/>
          </a:xfrm>
        </p:spPr>
        <p:txBody>
          <a:bodyPr>
            <a:normAutofit/>
          </a:bodyPr>
          <a:lstStyle/>
          <a:p>
            <a:r>
              <a:rPr lang="en-US" dirty="0">
                <a:latin typeface="Angsana New" pitchFamily="18" charset="-34"/>
                <a:cs typeface="Angsana New" pitchFamily="18" charset="-34"/>
              </a:rPr>
              <a:t>Link level </a:t>
            </a:r>
            <a:r>
              <a:rPr lang="en-US" dirty="0" smtClean="0">
                <a:latin typeface="Angsana New" pitchFamily="18" charset="-34"/>
                <a:cs typeface="Angsana New" pitchFamily="18" charset="-34"/>
              </a:rPr>
              <a:t>mechanisms</a:t>
            </a:r>
          </a:p>
          <a:p>
            <a:pPr lvl="1"/>
            <a:r>
              <a:rPr lang="en-US" dirty="0" smtClean="0">
                <a:latin typeface="Angsana New" pitchFamily="18" charset="-34"/>
                <a:cs typeface="Angsana New" pitchFamily="18" charset="-34"/>
              </a:rPr>
              <a:t>Link Level Retransmission</a:t>
            </a:r>
          </a:p>
          <a:p>
            <a:pPr lvl="2"/>
            <a:r>
              <a:rPr lang="en-US" dirty="0" smtClean="0">
                <a:latin typeface="Angsana New" pitchFamily="18" charset="-34"/>
                <a:cs typeface="Angsana New" pitchFamily="18" charset="-34"/>
              </a:rPr>
              <a:t>Retransmit a packet at link level if error detected</a:t>
            </a:r>
          </a:p>
          <a:p>
            <a:pPr lvl="2"/>
            <a:r>
              <a:rPr lang="en-US" dirty="0" smtClean="0">
                <a:latin typeface="Angsana New" pitchFamily="18" charset="-34"/>
                <a:cs typeface="Angsana New" pitchFamily="18" charset="-34"/>
              </a:rPr>
              <a:t>Retransmission overhead incurred only if error occurs, unlike FEC</a:t>
            </a:r>
          </a:p>
          <a:p>
            <a:pPr lvl="2"/>
            <a:endParaRPr lang="en-US" dirty="0" smtClean="0">
              <a:latin typeface="Angsana New" pitchFamily="18" charset="-34"/>
              <a:cs typeface="Angsana New" pitchFamily="18" charset="-34"/>
            </a:endParaRPr>
          </a:p>
        </p:txBody>
      </p:sp>
      <p:grpSp>
        <p:nvGrpSpPr>
          <p:cNvPr id="59" name="Group 3"/>
          <p:cNvGrpSpPr>
            <a:grpSpLocks/>
          </p:cNvGrpSpPr>
          <p:nvPr/>
        </p:nvGrpSpPr>
        <p:grpSpPr bwMode="auto">
          <a:xfrm>
            <a:off x="1203325" y="4111063"/>
            <a:ext cx="6813550" cy="2414281"/>
            <a:chOff x="758" y="1824"/>
            <a:chExt cx="4292" cy="2263"/>
          </a:xfrm>
        </p:grpSpPr>
        <p:grpSp>
          <p:nvGrpSpPr>
            <p:cNvPr id="60" name="Group 4"/>
            <p:cNvGrpSpPr>
              <a:grpSpLocks/>
            </p:cNvGrpSpPr>
            <p:nvPr/>
          </p:nvGrpSpPr>
          <p:grpSpPr bwMode="auto">
            <a:xfrm>
              <a:off x="1383" y="3620"/>
              <a:ext cx="3210" cy="467"/>
              <a:chOff x="1383" y="3620"/>
              <a:chExt cx="3210" cy="467"/>
            </a:xfrm>
          </p:grpSpPr>
          <p:sp>
            <p:nvSpPr>
              <p:cNvPr id="103" name="Oval 6"/>
              <p:cNvSpPr>
                <a:spLocks noChangeArrowheads="1"/>
              </p:cNvSpPr>
              <p:nvPr/>
            </p:nvSpPr>
            <p:spPr bwMode="auto">
              <a:xfrm>
                <a:off x="4368" y="3620"/>
                <a:ext cx="225" cy="33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CA" sz="1400" dirty="0" smtClean="0"/>
                  <a:t>MH</a:t>
                </a:r>
                <a:endParaRPr lang="en-CA" sz="1400" dirty="0"/>
              </a:p>
            </p:txBody>
          </p:sp>
          <p:sp>
            <p:nvSpPr>
              <p:cNvPr id="105" name="Line 8"/>
              <p:cNvSpPr>
                <a:spLocks noChangeShapeType="1"/>
              </p:cNvSpPr>
              <p:nvPr/>
            </p:nvSpPr>
            <p:spPr bwMode="auto">
              <a:xfrm>
                <a:off x="1383" y="3786"/>
                <a:ext cx="1453" cy="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06" name="Line 9"/>
              <p:cNvSpPr>
                <a:spLocks noChangeShapeType="1"/>
              </p:cNvSpPr>
              <p:nvPr/>
            </p:nvSpPr>
            <p:spPr bwMode="auto">
              <a:xfrm>
                <a:off x="3072" y="3792"/>
                <a:ext cx="1296"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07" name="Text Box 10"/>
              <p:cNvSpPr txBox="1">
                <a:spLocks noChangeArrowheads="1"/>
              </p:cNvSpPr>
              <p:nvPr/>
            </p:nvSpPr>
            <p:spPr bwMode="auto">
              <a:xfrm>
                <a:off x="3254" y="3799"/>
                <a:ext cx="52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wireless</a:t>
                </a:r>
              </a:p>
            </p:txBody>
          </p:sp>
        </p:grpSp>
        <p:grpSp>
          <p:nvGrpSpPr>
            <p:cNvPr id="61" name="Group 11"/>
            <p:cNvGrpSpPr>
              <a:grpSpLocks/>
            </p:cNvGrpSpPr>
            <p:nvPr/>
          </p:nvGrpSpPr>
          <p:grpSpPr bwMode="auto">
            <a:xfrm>
              <a:off x="758" y="1824"/>
              <a:ext cx="1018" cy="1447"/>
              <a:chOff x="758" y="1824"/>
              <a:chExt cx="1018" cy="1447"/>
            </a:xfrm>
          </p:grpSpPr>
          <p:sp>
            <p:nvSpPr>
              <p:cNvPr id="92" name="Rectangle 12"/>
              <p:cNvSpPr>
                <a:spLocks noChangeArrowheads="1"/>
              </p:cNvSpPr>
              <p:nvPr/>
            </p:nvSpPr>
            <p:spPr bwMode="auto">
              <a:xfrm>
                <a:off x="768" y="1824"/>
                <a:ext cx="1008" cy="144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93" name="Line 13"/>
              <p:cNvSpPr>
                <a:spLocks noChangeShapeType="1"/>
              </p:cNvSpPr>
              <p:nvPr/>
            </p:nvSpPr>
            <p:spPr bwMode="auto">
              <a:xfrm>
                <a:off x="768" y="2976"/>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94" name="Line 14"/>
              <p:cNvSpPr>
                <a:spLocks noChangeShapeType="1"/>
              </p:cNvSpPr>
              <p:nvPr/>
            </p:nvSpPr>
            <p:spPr bwMode="auto">
              <a:xfrm>
                <a:off x="768" y="2688"/>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95" name="Line 15"/>
              <p:cNvSpPr>
                <a:spLocks noChangeShapeType="1"/>
              </p:cNvSpPr>
              <p:nvPr/>
            </p:nvSpPr>
            <p:spPr bwMode="auto">
              <a:xfrm>
                <a:off x="768" y="2400"/>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96" name="Line 16"/>
              <p:cNvSpPr>
                <a:spLocks noChangeShapeType="1"/>
              </p:cNvSpPr>
              <p:nvPr/>
            </p:nvSpPr>
            <p:spPr bwMode="auto">
              <a:xfrm>
                <a:off x="768" y="2112"/>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97" name="Text Box 17"/>
              <p:cNvSpPr txBox="1">
                <a:spLocks noChangeArrowheads="1"/>
              </p:cNvSpPr>
              <p:nvPr/>
            </p:nvSpPr>
            <p:spPr bwMode="auto">
              <a:xfrm>
                <a:off x="758" y="2983"/>
                <a:ext cx="52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physical</a:t>
                </a:r>
              </a:p>
            </p:txBody>
          </p:sp>
          <p:sp>
            <p:nvSpPr>
              <p:cNvPr id="98" name="Text Box 18"/>
              <p:cNvSpPr txBox="1">
                <a:spLocks noChangeArrowheads="1"/>
              </p:cNvSpPr>
              <p:nvPr/>
            </p:nvSpPr>
            <p:spPr bwMode="auto">
              <a:xfrm>
                <a:off x="758" y="2695"/>
                <a:ext cx="2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link</a:t>
                </a:r>
              </a:p>
            </p:txBody>
          </p:sp>
          <p:sp>
            <p:nvSpPr>
              <p:cNvPr id="99" name="Text Box 19"/>
              <p:cNvSpPr txBox="1">
                <a:spLocks noChangeArrowheads="1"/>
              </p:cNvSpPr>
              <p:nvPr/>
            </p:nvSpPr>
            <p:spPr bwMode="auto">
              <a:xfrm>
                <a:off x="758" y="2407"/>
                <a:ext cx="51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network</a:t>
                </a:r>
              </a:p>
            </p:txBody>
          </p:sp>
          <p:sp>
            <p:nvSpPr>
              <p:cNvPr id="100" name="Text Box 20"/>
              <p:cNvSpPr txBox="1">
                <a:spLocks noChangeArrowheads="1"/>
              </p:cNvSpPr>
              <p:nvPr/>
            </p:nvSpPr>
            <p:spPr bwMode="auto">
              <a:xfrm>
                <a:off x="758" y="2119"/>
                <a:ext cx="56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transport</a:t>
                </a:r>
              </a:p>
            </p:txBody>
          </p:sp>
          <p:sp>
            <p:nvSpPr>
              <p:cNvPr id="101" name="Text Box 21"/>
              <p:cNvSpPr txBox="1">
                <a:spLocks noChangeArrowheads="1"/>
              </p:cNvSpPr>
              <p:nvPr/>
            </p:nvSpPr>
            <p:spPr bwMode="auto">
              <a:xfrm>
                <a:off x="758" y="1831"/>
                <a:ext cx="65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application</a:t>
                </a:r>
              </a:p>
            </p:txBody>
          </p:sp>
        </p:grpSp>
        <p:grpSp>
          <p:nvGrpSpPr>
            <p:cNvPr id="62" name="Group 22"/>
            <p:cNvGrpSpPr>
              <a:grpSpLocks/>
            </p:cNvGrpSpPr>
            <p:nvPr/>
          </p:nvGrpSpPr>
          <p:grpSpPr bwMode="auto">
            <a:xfrm>
              <a:off x="4032" y="1824"/>
              <a:ext cx="1018" cy="1447"/>
              <a:chOff x="758" y="1824"/>
              <a:chExt cx="1018" cy="1447"/>
            </a:xfrm>
          </p:grpSpPr>
          <p:sp>
            <p:nvSpPr>
              <p:cNvPr id="82" name="Rectangle 23"/>
              <p:cNvSpPr>
                <a:spLocks noChangeArrowheads="1"/>
              </p:cNvSpPr>
              <p:nvPr/>
            </p:nvSpPr>
            <p:spPr bwMode="auto">
              <a:xfrm>
                <a:off x="768" y="1824"/>
                <a:ext cx="1008" cy="144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83" name="Line 24"/>
              <p:cNvSpPr>
                <a:spLocks noChangeShapeType="1"/>
              </p:cNvSpPr>
              <p:nvPr/>
            </p:nvSpPr>
            <p:spPr bwMode="auto">
              <a:xfrm>
                <a:off x="768" y="2976"/>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84" name="Line 25"/>
              <p:cNvSpPr>
                <a:spLocks noChangeShapeType="1"/>
              </p:cNvSpPr>
              <p:nvPr/>
            </p:nvSpPr>
            <p:spPr bwMode="auto">
              <a:xfrm>
                <a:off x="768" y="2688"/>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85" name="Line 26"/>
              <p:cNvSpPr>
                <a:spLocks noChangeShapeType="1"/>
              </p:cNvSpPr>
              <p:nvPr/>
            </p:nvSpPr>
            <p:spPr bwMode="auto">
              <a:xfrm>
                <a:off x="768" y="2400"/>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86" name="Line 27"/>
              <p:cNvSpPr>
                <a:spLocks noChangeShapeType="1"/>
              </p:cNvSpPr>
              <p:nvPr/>
            </p:nvSpPr>
            <p:spPr bwMode="auto">
              <a:xfrm>
                <a:off x="768" y="2112"/>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87" name="Text Box 28"/>
              <p:cNvSpPr txBox="1">
                <a:spLocks noChangeArrowheads="1"/>
              </p:cNvSpPr>
              <p:nvPr/>
            </p:nvSpPr>
            <p:spPr bwMode="auto">
              <a:xfrm>
                <a:off x="758" y="2983"/>
                <a:ext cx="52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physical</a:t>
                </a:r>
              </a:p>
            </p:txBody>
          </p:sp>
          <p:sp>
            <p:nvSpPr>
              <p:cNvPr id="88" name="Text Box 29"/>
              <p:cNvSpPr txBox="1">
                <a:spLocks noChangeArrowheads="1"/>
              </p:cNvSpPr>
              <p:nvPr/>
            </p:nvSpPr>
            <p:spPr bwMode="auto">
              <a:xfrm>
                <a:off x="758" y="2695"/>
                <a:ext cx="2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link</a:t>
                </a:r>
              </a:p>
            </p:txBody>
          </p:sp>
          <p:sp>
            <p:nvSpPr>
              <p:cNvPr id="89" name="Text Box 30"/>
              <p:cNvSpPr txBox="1">
                <a:spLocks noChangeArrowheads="1"/>
              </p:cNvSpPr>
              <p:nvPr/>
            </p:nvSpPr>
            <p:spPr bwMode="auto">
              <a:xfrm>
                <a:off x="758" y="2407"/>
                <a:ext cx="51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network</a:t>
                </a:r>
              </a:p>
            </p:txBody>
          </p:sp>
          <p:sp>
            <p:nvSpPr>
              <p:cNvPr id="90" name="Text Box 31"/>
              <p:cNvSpPr txBox="1">
                <a:spLocks noChangeArrowheads="1"/>
              </p:cNvSpPr>
              <p:nvPr/>
            </p:nvSpPr>
            <p:spPr bwMode="auto">
              <a:xfrm>
                <a:off x="758" y="2119"/>
                <a:ext cx="56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transport</a:t>
                </a:r>
              </a:p>
            </p:txBody>
          </p:sp>
          <p:sp>
            <p:nvSpPr>
              <p:cNvPr id="91" name="Text Box 32"/>
              <p:cNvSpPr txBox="1">
                <a:spLocks noChangeArrowheads="1"/>
              </p:cNvSpPr>
              <p:nvPr/>
            </p:nvSpPr>
            <p:spPr bwMode="auto">
              <a:xfrm>
                <a:off x="758" y="1831"/>
                <a:ext cx="65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application</a:t>
                </a:r>
              </a:p>
            </p:txBody>
          </p:sp>
        </p:grpSp>
        <p:grpSp>
          <p:nvGrpSpPr>
            <p:cNvPr id="63" name="Group 33"/>
            <p:cNvGrpSpPr>
              <a:grpSpLocks/>
            </p:cNvGrpSpPr>
            <p:nvPr/>
          </p:nvGrpSpPr>
          <p:grpSpPr bwMode="auto">
            <a:xfrm>
              <a:off x="2448" y="1824"/>
              <a:ext cx="1018" cy="1447"/>
              <a:chOff x="758" y="1824"/>
              <a:chExt cx="1018" cy="1447"/>
            </a:xfrm>
          </p:grpSpPr>
          <p:sp>
            <p:nvSpPr>
              <p:cNvPr id="72" name="Rectangle 34"/>
              <p:cNvSpPr>
                <a:spLocks noChangeArrowheads="1"/>
              </p:cNvSpPr>
              <p:nvPr/>
            </p:nvSpPr>
            <p:spPr bwMode="auto">
              <a:xfrm>
                <a:off x="768" y="1824"/>
                <a:ext cx="1008" cy="144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73" name="Line 35"/>
              <p:cNvSpPr>
                <a:spLocks noChangeShapeType="1"/>
              </p:cNvSpPr>
              <p:nvPr/>
            </p:nvSpPr>
            <p:spPr bwMode="auto">
              <a:xfrm>
                <a:off x="768" y="2976"/>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74" name="Line 36"/>
              <p:cNvSpPr>
                <a:spLocks noChangeShapeType="1"/>
              </p:cNvSpPr>
              <p:nvPr/>
            </p:nvSpPr>
            <p:spPr bwMode="auto">
              <a:xfrm>
                <a:off x="768" y="2688"/>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75" name="Line 37"/>
              <p:cNvSpPr>
                <a:spLocks noChangeShapeType="1"/>
              </p:cNvSpPr>
              <p:nvPr/>
            </p:nvSpPr>
            <p:spPr bwMode="auto">
              <a:xfrm>
                <a:off x="768" y="2400"/>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76" name="Line 38"/>
              <p:cNvSpPr>
                <a:spLocks noChangeShapeType="1"/>
              </p:cNvSpPr>
              <p:nvPr/>
            </p:nvSpPr>
            <p:spPr bwMode="auto">
              <a:xfrm>
                <a:off x="768" y="2112"/>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77" name="Text Box 39"/>
              <p:cNvSpPr txBox="1">
                <a:spLocks noChangeArrowheads="1"/>
              </p:cNvSpPr>
              <p:nvPr/>
            </p:nvSpPr>
            <p:spPr bwMode="auto">
              <a:xfrm>
                <a:off x="758" y="2983"/>
                <a:ext cx="52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physical</a:t>
                </a:r>
              </a:p>
            </p:txBody>
          </p:sp>
          <p:sp>
            <p:nvSpPr>
              <p:cNvPr id="78" name="Text Box 40"/>
              <p:cNvSpPr txBox="1">
                <a:spLocks noChangeArrowheads="1"/>
              </p:cNvSpPr>
              <p:nvPr/>
            </p:nvSpPr>
            <p:spPr bwMode="auto">
              <a:xfrm>
                <a:off x="758" y="2695"/>
                <a:ext cx="2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link</a:t>
                </a:r>
              </a:p>
            </p:txBody>
          </p:sp>
          <p:sp>
            <p:nvSpPr>
              <p:cNvPr id="79" name="Text Box 41"/>
              <p:cNvSpPr txBox="1">
                <a:spLocks noChangeArrowheads="1"/>
              </p:cNvSpPr>
              <p:nvPr/>
            </p:nvSpPr>
            <p:spPr bwMode="auto">
              <a:xfrm>
                <a:off x="758" y="2407"/>
                <a:ext cx="51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network</a:t>
                </a:r>
              </a:p>
            </p:txBody>
          </p:sp>
          <p:sp>
            <p:nvSpPr>
              <p:cNvPr id="80" name="Text Box 42"/>
              <p:cNvSpPr txBox="1">
                <a:spLocks noChangeArrowheads="1"/>
              </p:cNvSpPr>
              <p:nvPr/>
            </p:nvSpPr>
            <p:spPr bwMode="auto">
              <a:xfrm>
                <a:off x="758" y="2119"/>
                <a:ext cx="56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transport</a:t>
                </a:r>
              </a:p>
            </p:txBody>
          </p:sp>
          <p:sp>
            <p:nvSpPr>
              <p:cNvPr id="81" name="Text Box 43"/>
              <p:cNvSpPr txBox="1">
                <a:spLocks noChangeArrowheads="1"/>
              </p:cNvSpPr>
              <p:nvPr/>
            </p:nvSpPr>
            <p:spPr bwMode="auto">
              <a:xfrm>
                <a:off x="758" y="1831"/>
                <a:ext cx="65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application</a:t>
                </a:r>
              </a:p>
            </p:txBody>
          </p:sp>
        </p:grpSp>
        <p:sp>
          <p:nvSpPr>
            <p:cNvPr id="64" name="Line 44"/>
            <p:cNvSpPr>
              <a:spLocks noChangeShapeType="1"/>
            </p:cNvSpPr>
            <p:nvPr/>
          </p:nvSpPr>
          <p:spPr bwMode="auto">
            <a:xfrm>
              <a:off x="1632" y="1968"/>
              <a:ext cx="0" cy="1392"/>
            </a:xfrm>
            <a:prstGeom prst="line">
              <a:avLst/>
            </a:prstGeom>
            <a:noFill/>
            <a:ln w="952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65" name="Line 45"/>
            <p:cNvSpPr>
              <a:spLocks noChangeShapeType="1"/>
            </p:cNvSpPr>
            <p:nvPr/>
          </p:nvSpPr>
          <p:spPr bwMode="auto">
            <a:xfrm>
              <a:off x="1632" y="3360"/>
              <a:ext cx="1536" cy="0"/>
            </a:xfrm>
            <a:prstGeom prst="line">
              <a:avLst/>
            </a:prstGeom>
            <a:noFill/>
            <a:ln w="952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66" name="Line 46"/>
            <p:cNvSpPr>
              <a:spLocks noChangeShapeType="1"/>
            </p:cNvSpPr>
            <p:nvPr/>
          </p:nvSpPr>
          <p:spPr bwMode="auto">
            <a:xfrm flipV="1">
              <a:off x="3168" y="2544"/>
              <a:ext cx="0" cy="816"/>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67" name="Line 47"/>
            <p:cNvSpPr>
              <a:spLocks noChangeShapeType="1"/>
            </p:cNvSpPr>
            <p:nvPr/>
          </p:nvSpPr>
          <p:spPr bwMode="auto">
            <a:xfrm>
              <a:off x="3312" y="2544"/>
              <a:ext cx="0" cy="816"/>
            </a:xfrm>
            <a:prstGeom prst="line">
              <a:avLst/>
            </a:prstGeom>
            <a:noFill/>
            <a:ln w="952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68" name="Line 48"/>
            <p:cNvSpPr>
              <a:spLocks noChangeShapeType="1"/>
            </p:cNvSpPr>
            <p:nvPr/>
          </p:nvSpPr>
          <p:spPr bwMode="auto">
            <a:xfrm>
              <a:off x="3312" y="3360"/>
              <a:ext cx="1632" cy="0"/>
            </a:xfrm>
            <a:prstGeom prst="line">
              <a:avLst/>
            </a:prstGeom>
            <a:noFill/>
            <a:ln w="952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69" name="Line 49"/>
            <p:cNvSpPr>
              <a:spLocks noChangeShapeType="1"/>
            </p:cNvSpPr>
            <p:nvPr/>
          </p:nvSpPr>
          <p:spPr bwMode="auto">
            <a:xfrm flipV="1">
              <a:off x="4944" y="1920"/>
              <a:ext cx="0" cy="1440"/>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70" name="Line 50"/>
            <p:cNvSpPr>
              <a:spLocks noChangeShapeType="1"/>
            </p:cNvSpPr>
            <p:nvPr/>
          </p:nvSpPr>
          <p:spPr bwMode="auto">
            <a:xfrm>
              <a:off x="3552" y="2832"/>
              <a:ext cx="384" cy="0"/>
            </a:xfrm>
            <a:prstGeom prst="line">
              <a:avLst/>
            </a:prstGeom>
            <a:noFill/>
            <a:ln w="95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71" name="Text Box 51"/>
            <p:cNvSpPr txBox="1">
              <a:spLocks noChangeArrowheads="1"/>
            </p:cNvSpPr>
            <p:nvPr/>
          </p:nvSpPr>
          <p:spPr bwMode="auto">
            <a:xfrm>
              <a:off x="3552" y="2496"/>
              <a:ext cx="33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err="1">
                  <a:solidFill>
                    <a:srgbClr val="FF0000"/>
                  </a:solidFill>
                </a:rPr>
                <a:t>rxmt</a:t>
              </a:r>
              <a:endParaRPr lang="en-US" sz="1400" b="0" dirty="0"/>
            </a:p>
          </p:txBody>
        </p:sp>
      </p:grpSp>
      <p:grpSp>
        <p:nvGrpSpPr>
          <p:cNvPr id="108" name="Group 52"/>
          <p:cNvGrpSpPr>
            <a:grpSpLocks/>
          </p:cNvGrpSpPr>
          <p:nvPr/>
        </p:nvGrpSpPr>
        <p:grpSpPr bwMode="auto">
          <a:xfrm>
            <a:off x="2895600" y="3806264"/>
            <a:ext cx="3429000" cy="665714"/>
            <a:chOff x="1824" y="1632"/>
            <a:chExt cx="2160" cy="624"/>
          </a:xfrm>
        </p:grpSpPr>
        <p:sp>
          <p:nvSpPr>
            <p:cNvPr id="109" name="Line 53"/>
            <p:cNvSpPr>
              <a:spLocks noChangeShapeType="1"/>
            </p:cNvSpPr>
            <p:nvPr/>
          </p:nvSpPr>
          <p:spPr bwMode="auto">
            <a:xfrm flipH="1">
              <a:off x="1824" y="1632"/>
              <a:ext cx="120" cy="62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0" name="Line 54"/>
            <p:cNvSpPr>
              <a:spLocks noChangeShapeType="1"/>
            </p:cNvSpPr>
            <p:nvPr/>
          </p:nvSpPr>
          <p:spPr bwMode="auto">
            <a:xfrm>
              <a:off x="1944" y="1632"/>
              <a:ext cx="194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1" name="Line 55"/>
            <p:cNvSpPr>
              <a:spLocks noChangeShapeType="1"/>
            </p:cNvSpPr>
            <p:nvPr/>
          </p:nvSpPr>
          <p:spPr bwMode="auto">
            <a:xfrm>
              <a:off x="3887" y="1632"/>
              <a:ext cx="97" cy="62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pSp>
      <p:sp>
        <p:nvSpPr>
          <p:cNvPr id="112" name="Text Box 56"/>
          <p:cNvSpPr txBox="1">
            <a:spLocks noChangeArrowheads="1"/>
          </p:cNvSpPr>
          <p:nvPr/>
        </p:nvSpPr>
        <p:spPr bwMode="auto">
          <a:xfrm>
            <a:off x="3657600" y="3469812"/>
            <a:ext cx="1455783" cy="3077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r>
              <a:rPr lang="en-US" sz="1400" b="0" dirty="0"/>
              <a:t>TCP connection</a:t>
            </a:r>
          </a:p>
        </p:txBody>
      </p:sp>
      <p:sp>
        <p:nvSpPr>
          <p:cNvPr id="114" name="Oval 6"/>
          <p:cNvSpPr>
            <a:spLocks noChangeArrowheads="1"/>
          </p:cNvSpPr>
          <p:nvPr/>
        </p:nvSpPr>
        <p:spPr bwMode="auto">
          <a:xfrm>
            <a:off x="4502844" y="6024839"/>
            <a:ext cx="357188" cy="358461"/>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CA" sz="1400" dirty="0" smtClean="0"/>
              <a:t>BS</a:t>
            </a:r>
            <a:endParaRPr lang="en-CA" sz="1400" dirty="0"/>
          </a:p>
        </p:txBody>
      </p:sp>
      <p:sp>
        <p:nvSpPr>
          <p:cNvPr id="115" name="Oval 6"/>
          <p:cNvSpPr>
            <a:spLocks noChangeArrowheads="1"/>
          </p:cNvSpPr>
          <p:nvPr/>
        </p:nvSpPr>
        <p:spPr bwMode="auto">
          <a:xfrm>
            <a:off x="1838548" y="6010244"/>
            <a:ext cx="357188" cy="358461"/>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CA" sz="1400" dirty="0" smtClean="0"/>
              <a:t>FH</a:t>
            </a:r>
            <a:endParaRPr lang="en-CA" sz="1400" dirty="0"/>
          </a:p>
        </p:txBody>
      </p:sp>
      <p:sp>
        <p:nvSpPr>
          <p:cNvPr id="102"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10040195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76672"/>
            <a:ext cx="7620000"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990600" y="1268760"/>
            <a:ext cx="7696200" cy="4857403"/>
          </a:xfrm>
        </p:spPr>
        <p:txBody>
          <a:bodyPr>
            <a:normAutofit/>
          </a:bodyPr>
          <a:lstStyle/>
          <a:p>
            <a:r>
              <a:rPr lang="en-US" dirty="0">
                <a:latin typeface="Angsana New" pitchFamily="18" charset="-34"/>
                <a:cs typeface="Angsana New" pitchFamily="18" charset="-34"/>
              </a:rPr>
              <a:t>Link level </a:t>
            </a:r>
            <a:r>
              <a:rPr lang="en-US" dirty="0" smtClean="0">
                <a:latin typeface="Angsana New" pitchFamily="18" charset="-34"/>
                <a:cs typeface="Angsana New" pitchFamily="18" charset="-34"/>
              </a:rPr>
              <a:t>mechanisms</a:t>
            </a:r>
          </a:p>
          <a:p>
            <a:pPr lvl="1"/>
            <a:r>
              <a:rPr lang="en-US" dirty="0">
                <a:latin typeface="Angsana New" pitchFamily="18" charset="-34"/>
                <a:cs typeface="Angsana New" pitchFamily="18" charset="-34"/>
              </a:rPr>
              <a:t>Link Level </a:t>
            </a:r>
            <a:r>
              <a:rPr lang="en-US" dirty="0" smtClean="0">
                <a:latin typeface="Angsana New" pitchFamily="18" charset="-34"/>
                <a:cs typeface="Angsana New" pitchFamily="18" charset="-34"/>
              </a:rPr>
              <a:t>Retransmission</a:t>
            </a:r>
          </a:p>
          <a:p>
            <a:pPr lvl="2"/>
            <a:r>
              <a:rPr lang="en-US" dirty="0" smtClean="0">
                <a:latin typeface="Angsana New" pitchFamily="18" charset="-34"/>
                <a:cs typeface="Angsana New" pitchFamily="18" charset="-34"/>
              </a:rPr>
              <a:t>Hides wireless losses from TCP</a:t>
            </a:r>
          </a:p>
          <a:p>
            <a:pPr lvl="2"/>
            <a:r>
              <a:rPr lang="en-US" dirty="0" smtClean="0">
                <a:latin typeface="Angsana New" pitchFamily="18" charset="-34"/>
                <a:cs typeface="Angsana New" pitchFamily="18" charset="-34"/>
              </a:rPr>
              <a:t>Link layer modifications required at both ends of  wireless link</a:t>
            </a:r>
          </a:p>
          <a:p>
            <a:pPr lvl="2"/>
            <a:r>
              <a:rPr lang="en-US" dirty="0" smtClean="0">
                <a:latin typeface="Angsana New" pitchFamily="18" charset="-34"/>
                <a:cs typeface="Angsana New" pitchFamily="18" charset="-34"/>
              </a:rPr>
              <a:t>TCP need not be modified, although TCP timeout should be large enough to accommodate link level retransmissions</a:t>
            </a:r>
          </a:p>
          <a:p>
            <a:pPr lvl="2"/>
            <a:r>
              <a:rPr lang="en-US" dirty="0" smtClean="0">
                <a:latin typeface="Angsana New" pitchFamily="18" charset="-34"/>
                <a:cs typeface="Angsana New" pitchFamily="18" charset="-34"/>
              </a:rPr>
              <a:t>Out of Order (OOO) packet delivery, which may in turn trigger Fast Retransmit </a:t>
            </a:r>
          </a:p>
          <a:p>
            <a:pPr lvl="2"/>
            <a:endParaRPr lang="en-US" dirty="0" smtClean="0">
              <a:latin typeface="Angsana New" pitchFamily="18" charset="-34"/>
              <a:cs typeface="Angsana New" pitchFamily="18" charset="-34"/>
            </a:endParaRPr>
          </a:p>
          <a:p>
            <a:pPr lvl="2"/>
            <a:endParaRPr lang="en-US" dirty="0">
              <a:latin typeface="Angsana New" pitchFamily="18" charset="-34"/>
              <a:cs typeface="Angsana New" pitchFamily="18" charset="-34"/>
            </a:endParaRPr>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19652925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1452" y="476672"/>
            <a:ext cx="7685348"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1001452" y="1268760"/>
            <a:ext cx="7685348" cy="4857403"/>
          </a:xfrm>
        </p:spPr>
        <p:txBody>
          <a:bodyPr>
            <a:normAutofit/>
          </a:bodyPr>
          <a:lstStyle/>
          <a:p>
            <a:r>
              <a:rPr lang="en-US" dirty="0" smtClean="0">
                <a:latin typeface="Angsana New" pitchFamily="18" charset="-34"/>
                <a:cs typeface="Angsana New" pitchFamily="18" charset="-34"/>
              </a:rPr>
              <a:t>Split Connection Approach</a:t>
            </a:r>
          </a:p>
          <a:p>
            <a:pPr lvl="2"/>
            <a:r>
              <a:rPr lang="en-US" dirty="0">
                <a:latin typeface="Angsana New" pitchFamily="18" charset="-34"/>
                <a:cs typeface="Angsana New" pitchFamily="18" charset="-34"/>
              </a:rPr>
              <a:t>End-to-end TCP connection is broken into </a:t>
            </a:r>
            <a:r>
              <a:rPr lang="en-US" dirty="0" smtClean="0">
                <a:latin typeface="Angsana New" pitchFamily="18" charset="-34"/>
                <a:cs typeface="Angsana New" pitchFamily="18" charset="-34"/>
              </a:rPr>
              <a:t>wired part and wireless part</a:t>
            </a:r>
          </a:p>
          <a:p>
            <a:pPr lvl="2"/>
            <a:r>
              <a:rPr lang="en-US" dirty="0">
                <a:latin typeface="Angsana New" pitchFamily="18" charset="-34"/>
                <a:cs typeface="Angsana New" pitchFamily="18" charset="-34"/>
              </a:rPr>
              <a:t>Connection between </a:t>
            </a:r>
            <a:r>
              <a:rPr lang="en-US" dirty="0" smtClean="0">
                <a:latin typeface="Angsana New" pitchFamily="18" charset="-34"/>
                <a:cs typeface="Angsana New" pitchFamily="18" charset="-34"/>
              </a:rPr>
              <a:t>mobile host(MH) </a:t>
            </a:r>
            <a:r>
              <a:rPr lang="en-US" dirty="0">
                <a:latin typeface="Angsana New" pitchFamily="18" charset="-34"/>
                <a:cs typeface="Angsana New" pitchFamily="18" charset="-34"/>
              </a:rPr>
              <a:t>and fixed </a:t>
            </a:r>
            <a:r>
              <a:rPr lang="en-US" dirty="0" smtClean="0">
                <a:latin typeface="Angsana New" pitchFamily="18" charset="-34"/>
                <a:cs typeface="Angsana New" pitchFamily="18" charset="-34"/>
              </a:rPr>
              <a:t>host(FH) through </a:t>
            </a:r>
            <a:r>
              <a:rPr lang="en-US" dirty="0">
                <a:latin typeface="Angsana New" pitchFamily="18" charset="-34"/>
                <a:cs typeface="Angsana New" pitchFamily="18" charset="-34"/>
              </a:rPr>
              <a:t>base </a:t>
            </a:r>
            <a:r>
              <a:rPr lang="en-US" dirty="0" smtClean="0">
                <a:latin typeface="Angsana New" pitchFamily="18" charset="-34"/>
                <a:cs typeface="Angsana New" pitchFamily="18" charset="-34"/>
              </a:rPr>
              <a:t>station(BS) is split into 2 TCP connections</a:t>
            </a:r>
            <a:endParaRPr lang="en-US" dirty="0">
              <a:latin typeface="Angsana New" pitchFamily="18" charset="-34"/>
              <a:cs typeface="Angsana New" pitchFamily="18" charset="-34"/>
            </a:endParaRPr>
          </a:p>
          <a:p>
            <a:pPr marL="0" indent="0">
              <a:buNone/>
            </a:pPr>
            <a:r>
              <a:rPr lang="en-US" dirty="0" smtClean="0">
                <a:solidFill>
                  <a:srgbClr val="339933"/>
                </a:solidFill>
              </a:rPr>
              <a:t>		</a:t>
            </a:r>
            <a:r>
              <a:rPr lang="en-US" sz="2400" dirty="0" smtClean="0">
                <a:solidFill>
                  <a:srgbClr val="339933"/>
                </a:solidFill>
                <a:latin typeface="Angsana New" pitchFamily="18" charset="-34"/>
                <a:cs typeface="Angsana New" pitchFamily="18" charset="-34"/>
              </a:rPr>
              <a:t>FH-MH</a:t>
            </a:r>
            <a:r>
              <a:rPr lang="en-US" sz="2400" dirty="0" smtClean="0">
                <a:latin typeface="Angsana New" pitchFamily="18" charset="-34"/>
                <a:cs typeface="Angsana New" pitchFamily="18" charset="-34"/>
              </a:rPr>
              <a:t>   </a:t>
            </a:r>
            <a:r>
              <a:rPr lang="en-US" sz="2400" dirty="0">
                <a:latin typeface="Angsana New" pitchFamily="18" charset="-34"/>
                <a:cs typeface="Angsana New" pitchFamily="18" charset="-34"/>
              </a:rPr>
              <a:t>=   </a:t>
            </a:r>
            <a:r>
              <a:rPr lang="en-US" sz="2400" dirty="0">
                <a:solidFill>
                  <a:schemeClr val="accent2"/>
                </a:solidFill>
                <a:latin typeface="Angsana New" pitchFamily="18" charset="-34"/>
                <a:cs typeface="Angsana New" pitchFamily="18" charset="-34"/>
              </a:rPr>
              <a:t>FH-BS</a:t>
            </a:r>
            <a:r>
              <a:rPr lang="en-US" sz="2400" dirty="0">
                <a:latin typeface="Angsana New" pitchFamily="18" charset="-34"/>
                <a:cs typeface="Angsana New" pitchFamily="18" charset="-34"/>
              </a:rPr>
              <a:t>    +    </a:t>
            </a:r>
            <a:r>
              <a:rPr lang="en-US" sz="2400" dirty="0">
                <a:solidFill>
                  <a:srgbClr val="A50021"/>
                </a:solidFill>
                <a:latin typeface="Angsana New" pitchFamily="18" charset="-34"/>
                <a:cs typeface="Angsana New" pitchFamily="18" charset="-34"/>
              </a:rPr>
              <a:t>BS-MH</a:t>
            </a:r>
            <a:endParaRPr lang="en-US" sz="2400" dirty="0">
              <a:latin typeface="Angsana New" pitchFamily="18" charset="-34"/>
              <a:cs typeface="Angsana New" pitchFamily="18" charset="-34"/>
            </a:endParaRPr>
          </a:p>
          <a:p>
            <a:pPr lvl="2"/>
            <a:endParaRPr lang="en-US" dirty="0">
              <a:latin typeface="Angsana New" pitchFamily="18" charset="-34"/>
              <a:cs typeface="Angsana New" pitchFamily="18" charset="-34"/>
            </a:endParaRPr>
          </a:p>
        </p:txBody>
      </p:sp>
      <p:grpSp>
        <p:nvGrpSpPr>
          <p:cNvPr id="4" name="Group 3"/>
          <p:cNvGrpSpPr/>
          <p:nvPr/>
        </p:nvGrpSpPr>
        <p:grpSpPr>
          <a:xfrm>
            <a:off x="600079" y="3499634"/>
            <a:ext cx="8364410" cy="2792783"/>
            <a:chOff x="179512" y="3499634"/>
            <a:chExt cx="8784977" cy="2792783"/>
          </a:xfrm>
        </p:grpSpPr>
        <p:grpSp>
          <p:nvGrpSpPr>
            <p:cNvPr id="12" name="Group 7"/>
            <p:cNvGrpSpPr>
              <a:grpSpLocks/>
            </p:cNvGrpSpPr>
            <p:nvPr/>
          </p:nvGrpSpPr>
          <p:grpSpPr bwMode="auto">
            <a:xfrm rot="1673483">
              <a:off x="6382878" y="4907464"/>
              <a:ext cx="1108899" cy="602591"/>
              <a:chOff x="1248" y="2736"/>
              <a:chExt cx="240" cy="192"/>
            </a:xfrm>
          </p:grpSpPr>
          <p:sp>
            <p:nvSpPr>
              <p:cNvPr id="13" name="Line 8"/>
              <p:cNvSpPr>
                <a:spLocks noChangeShapeType="1"/>
              </p:cNvSpPr>
              <p:nvPr/>
            </p:nvSpPr>
            <p:spPr bwMode="auto">
              <a:xfrm flipV="1">
                <a:off x="1296" y="2736"/>
                <a:ext cx="192" cy="96"/>
              </a:xfrm>
              <a:prstGeom prst="line">
                <a:avLst/>
              </a:prstGeom>
              <a:noFill/>
              <a:ln w="38100">
                <a:solidFill>
                  <a:schemeClr val="tx1"/>
                </a:solidFill>
                <a:round/>
                <a:headEnd/>
                <a:tailEnd type="triangle" w="med" len="med"/>
              </a:ln>
              <a:effectLst/>
            </p:spPr>
            <p:txBody>
              <a:bodyPr wrap="none" anchor="ctr"/>
              <a:lstStyle/>
              <a:p>
                <a:endParaRPr lang="en-US"/>
              </a:p>
            </p:txBody>
          </p:sp>
          <p:sp>
            <p:nvSpPr>
              <p:cNvPr id="14" name="Line 9"/>
              <p:cNvSpPr>
                <a:spLocks noChangeShapeType="1"/>
              </p:cNvSpPr>
              <p:nvPr/>
            </p:nvSpPr>
            <p:spPr bwMode="auto">
              <a:xfrm flipH="1">
                <a:off x="1248" y="2832"/>
                <a:ext cx="192" cy="96"/>
              </a:xfrm>
              <a:prstGeom prst="line">
                <a:avLst/>
              </a:prstGeom>
              <a:noFill/>
              <a:ln w="38100">
                <a:solidFill>
                  <a:schemeClr val="tx1"/>
                </a:solidFill>
                <a:round/>
                <a:headEnd/>
                <a:tailEnd type="triangle" w="med" len="med"/>
              </a:ln>
              <a:effectLst/>
            </p:spPr>
            <p:txBody>
              <a:bodyPr wrap="none" anchor="ctr"/>
              <a:lstStyle/>
              <a:p>
                <a:endParaRPr lang="en-US"/>
              </a:p>
            </p:txBody>
          </p:sp>
          <p:sp>
            <p:nvSpPr>
              <p:cNvPr id="15" name="Line 10"/>
              <p:cNvSpPr>
                <a:spLocks noChangeShapeType="1"/>
              </p:cNvSpPr>
              <p:nvPr/>
            </p:nvSpPr>
            <p:spPr bwMode="auto">
              <a:xfrm>
                <a:off x="1296" y="2832"/>
                <a:ext cx="144" cy="0"/>
              </a:xfrm>
              <a:prstGeom prst="line">
                <a:avLst/>
              </a:prstGeom>
              <a:noFill/>
              <a:ln w="38100">
                <a:solidFill>
                  <a:schemeClr val="tx1"/>
                </a:solidFill>
                <a:round/>
                <a:headEnd/>
                <a:tailEnd/>
              </a:ln>
              <a:effectLst/>
            </p:spPr>
            <p:txBody>
              <a:bodyPr wrap="none" anchor="ctr"/>
              <a:lstStyle/>
              <a:p>
                <a:endParaRPr lang="en-US"/>
              </a:p>
            </p:txBody>
          </p:sp>
        </p:grpSp>
        <p:graphicFrame>
          <p:nvGraphicFramePr>
            <p:cNvPr id="16" name="Object 11"/>
            <p:cNvGraphicFramePr>
              <a:graphicFrameLocks noChangeAspect="1"/>
            </p:cNvGraphicFramePr>
            <p:nvPr>
              <p:extLst>
                <p:ext uri="{D42A27DB-BD31-4B8C-83A1-F6EECF244321}">
                  <p14:modId xmlns:p14="http://schemas.microsoft.com/office/powerpoint/2010/main" val="2066345249"/>
                </p:ext>
              </p:extLst>
            </p:nvPr>
          </p:nvGraphicFramePr>
          <p:xfrm>
            <a:off x="4750805" y="5275535"/>
            <a:ext cx="989593" cy="368300"/>
          </p:xfrm>
          <a:graphic>
            <a:graphicData uri="http://schemas.openxmlformats.org/presentationml/2006/ole">
              <mc:AlternateContent xmlns:mc="http://schemas.openxmlformats.org/markup-compatibility/2006">
                <mc:Choice xmlns:v="urn:schemas-microsoft-com:vml" Requires="v">
                  <p:oleObj spid="_x0000_s9239" name="Clip" r:id="rId3" imgW="4395788" imgH="1652588" progId="">
                    <p:embed/>
                  </p:oleObj>
                </mc:Choice>
                <mc:Fallback>
                  <p:oleObj name="Clip" r:id="rId3" imgW="4395788" imgH="1652588"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0805" y="5275535"/>
                          <a:ext cx="989593" cy="368300"/>
                        </a:xfrm>
                        <a:prstGeom prst="rect">
                          <a:avLst/>
                        </a:prstGeom>
                        <a:noFill/>
                      </p:spPr>
                    </p:pic>
                  </p:oleObj>
                </mc:Fallback>
              </mc:AlternateContent>
            </a:graphicData>
          </a:graphic>
        </p:graphicFrame>
        <p:sp>
          <p:nvSpPr>
            <p:cNvPr id="17" name="Line 12"/>
            <p:cNvSpPr>
              <a:spLocks noChangeShapeType="1"/>
            </p:cNvSpPr>
            <p:nvPr/>
          </p:nvSpPr>
          <p:spPr bwMode="auto">
            <a:xfrm flipH="1" flipV="1">
              <a:off x="4158451" y="4963447"/>
              <a:ext cx="658993" cy="516726"/>
            </a:xfrm>
            <a:prstGeom prst="line">
              <a:avLst/>
            </a:prstGeom>
            <a:noFill/>
            <a:ln w="19050">
              <a:solidFill>
                <a:schemeClr val="tx1"/>
              </a:solidFill>
              <a:round/>
              <a:headEnd/>
              <a:tailEnd/>
            </a:ln>
            <a:effectLst/>
          </p:spPr>
          <p:txBody>
            <a:bodyPr wrap="none" anchor="ctr"/>
            <a:lstStyle/>
            <a:p>
              <a:endParaRPr lang="en-US"/>
            </a:p>
          </p:txBody>
        </p:sp>
        <p:sp>
          <p:nvSpPr>
            <p:cNvPr id="19" name="Line 16"/>
            <p:cNvSpPr>
              <a:spLocks noChangeShapeType="1"/>
            </p:cNvSpPr>
            <p:nvPr/>
          </p:nvSpPr>
          <p:spPr bwMode="auto">
            <a:xfrm flipH="1" flipV="1">
              <a:off x="1463859" y="4276192"/>
              <a:ext cx="647503" cy="315349"/>
            </a:xfrm>
            <a:prstGeom prst="line">
              <a:avLst/>
            </a:prstGeom>
            <a:noFill/>
            <a:ln w="9525">
              <a:solidFill>
                <a:schemeClr val="tx1"/>
              </a:solidFill>
              <a:round/>
              <a:headEnd/>
              <a:tailEnd/>
            </a:ln>
            <a:effectLst/>
          </p:spPr>
          <p:txBody>
            <a:bodyPr wrap="none" anchor="ctr"/>
            <a:lstStyle/>
            <a:p>
              <a:endParaRPr lang="en-US"/>
            </a:p>
          </p:txBody>
        </p:sp>
        <p:sp>
          <p:nvSpPr>
            <p:cNvPr id="20" name="Text Box 575"/>
            <p:cNvSpPr txBox="1">
              <a:spLocks noChangeArrowheads="1"/>
            </p:cNvSpPr>
            <p:nvPr/>
          </p:nvSpPr>
          <p:spPr bwMode="auto">
            <a:xfrm>
              <a:off x="7724527" y="4410753"/>
              <a:ext cx="1088265" cy="307777"/>
            </a:xfrm>
            <a:prstGeom prst="rect">
              <a:avLst/>
            </a:prstGeom>
            <a:noFill/>
            <a:ln w="9525">
              <a:noFill/>
              <a:miter lim="800000"/>
              <a:headEnd/>
              <a:tailEnd/>
            </a:ln>
            <a:effectLst/>
          </p:spPr>
          <p:txBody>
            <a:bodyPr wrap="square">
              <a:spAutoFit/>
            </a:bodyPr>
            <a:lstStyle/>
            <a:p>
              <a:pPr algn="ctr"/>
              <a:r>
                <a:rPr lang="en-US" sz="1400" dirty="0" smtClean="0"/>
                <a:t>Mobile Host</a:t>
              </a:r>
              <a:endParaRPr lang="en-US" sz="1400" dirty="0"/>
            </a:p>
          </p:txBody>
        </p:sp>
        <p:sp>
          <p:nvSpPr>
            <p:cNvPr id="21" name="Text Box 576"/>
            <p:cNvSpPr txBox="1">
              <a:spLocks noChangeArrowheads="1"/>
            </p:cNvSpPr>
            <p:nvPr/>
          </p:nvSpPr>
          <p:spPr bwMode="auto">
            <a:xfrm>
              <a:off x="4496835" y="4689077"/>
              <a:ext cx="1248342" cy="523220"/>
            </a:xfrm>
            <a:prstGeom prst="rect">
              <a:avLst/>
            </a:prstGeom>
            <a:noFill/>
            <a:ln w="9525">
              <a:noFill/>
              <a:miter lim="800000"/>
              <a:headEnd/>
              <a:tailEnd/>
            </a:ln>
            <a:effectLst/>
          </p:spPr>
          <p:txBody>
            <a:bodyPr wrap="square">
              <a:spAutoFit/>
            </a:bodyPr>
            <a:lstStyle/>
            <a:p>
              <a:pPr algn="ctr"/>
              <a:r>
                <a:rPr lang="en-US" sz="1400" dirty="0" smtClean="0"/>
                <a:t>  Access Point </a:t>
              </a:r>
              <a:endParaRPr lang="en-US" sz="1400" dirty="0"/>
            </a:p>
            <a:p>
              <a:pPr algn="ctr"/>
              <a:r>
                <a:rPr lang="en-US" sz="1400" dirty="0" smtClean="0"/>
                <a:t>(Base Station) </a:t>
              </a:r>
              <a:endParaRPr lang="en-US" sz="1400" dirty="0"/>
            </a:p>
          </p:txBody>
        </p:sp>
        <p:sp>
          <p:nvSpPr>
            <p:cNvPr id="22" name="Oval 580"/>
            <p:cNvSpPr>
              <a:spLocks noChangeArrowheads="1"/>
            </p:cNvSpPr>
            <p:nvPr/>
          </p:nvSpPr>
          <p:spPr bwMode="auto">
            <a:xfrm>
              <a:off x="1962135" y="4362493"/>
              <a:ext cx="2253218" cy="914400"/>
            </a:xfrm>
            <a:prstGeom prst="ellipse">
              <a:avLst/>
            </a:prstGeom>
            <a:pattFill prst="pct5">
              <a:fgClr>
                <a:schemeClr val="accent1"/>
              </a:fgClr>
              <a:bgClr>
                <a:schemeClr val="bg1"/>
              </a:bgClr>
            </a:pattFill>
            <a:ln w="9525">
              <a:solidFill>
                <a:schemeClr val="tx1"/>
              </a:solidFill>
              <a:prstDash val="dash"/>
              <a:round/>
              <a:headEnd/>
              <a:tailEnd/>
            </a:ln>
            <a:effectLst/>
          </p:spPr>
          <p:txBody>
            <a:bodyPr wrap="none" anchor="ctr"/>
            <a:lstStyle/>
            <a:p>
              <a:pPr algn="ctr"/>
              <a:r>
                <a:rPr lang="en-US" dirty="0" smtClean="0"/>
                <a:t>Wired Network</a:t>
              </a:r>
              <a:endParaRPr lang="en-US" dirty="0"/>
            </a:p>
          </p:txBody>
        </p:sp>
        <p:sp>
          <p:nvSpPr>
            <p:cNvPr id="23" name="Line 581"/>
            <p:cNvSpPr>
              <a:spLocks noChangeShapeType="1"/>
            </p:cNvSpPr>
            <p:nvPr/>
          </p:nvSpPr>
          <p:spPr bwMode="auto">
            <a:xfrm>
              <a:off x="5809999" y="5440005"/>
              <a:ext cx="1955582" cy="362945"/>
            </a:xfrm>
            <a:prstGeom prst="line">
              <a:avLst/>
            </a:prstGeom>
            <a:noFill/>
            <a:ln w="76200">
              <a:solidFill>
                <a:srgbClr val="FF0000"/>
              </a:solidFill>
              <a:round/>
              <a:headEnd type="triangle" w="med" len="med"/>
              <a:tailEnd type="triangle" w="med" len="med"/>
            </a:ln>
            <a:effectLst/>
          </p:spPr>
          <p:txBody>
            <a:bodyPr wrap="none" anchor="ctr"/>
            <a:lstStyle/>
            <a:p>
              <a:endParaRPr lang="en-US"/>
            </a:p>
          </p:txBody>
        </p:sp>
        <p:sp>
          <p:nvSpPr>
            <p:cNvPr id="24" name="Text Box 582"/>
            <p:cNvSpPr txBox="1">
              <a:spLocks noChangeArrowheads="1"/>
            </p:cNvSpPr>
            <p:nvPr/>
          </p:nvSpPr>
          <p:spPr bwMode="auto">
            <a:xfrm>
              <a:off x="5815458" y="5923085"/>
              <a:ext cx="1421050" cy="369332"/>
            </a:xfrm>
            <a:prstGeom prst="rect">
              <a:avLst/>
            </a:prstGeom>
            <a:noFill/>
            <a:ln w="9525">
              <a:noFill/>
              <a:miter lim="800000"/>
              <a:headEnd/>
              <a:tailEnd/>
            </a:ln>
            <a:effectLst/>
          </p:spPr>
          <p:txBody>
            <a:bodyPr wrap="square">
              <a:spAutoFit/>
            </a:bodyPr>
            <a:lstStyle/>
            <a:p>
              <a:r>
                <a:rPr lang="en-US" b="1" dirty="0" smtClean="0"/>
                <a:t>Wireless </a:t>
              </a:r>
              <a:r>
                <a:rPr lang="en-US" b="1" dirty="0"/>
                <a:t>TCP</a:t>
              </a:r>
              <a:endParaRPr lang="en-US" dirty="0"/>
            </a:p>
          </p:txBody>
        </p:sp>
        <p:sp>
          <p:nvSpPr>
            <p:cNvPr id="25" name="Freeform 583"/>
            <p:cNvSpPr>
              <a:spLocks/>
            </p:cNvSpPr>
            <p:nvPr/>
          </p:nvSpPr>
          <p:spPr bwMode="auto">
            <a:xfrm flipH="1">
              <a:off x="1020646" y="4433865"/>
              <a:ext cx="3568200" cy="1553751"/>
            </a:xfrm>
            <a:custGeom>
              <a:avLst/>
              <a:gdLst/>
              <a:ahLst/>
              <a:cxnLst>
                <a:cxn ang="0">
                  <a:pos x="0" y="720"/>
                </a:cxn>
                <a:cxn ang="0">
                  <a:pos x="1200" y="720"/>
                </a:cxn>
                <a:cxn ang="0">
                  <a:pos x="2016" y="0"/>
                </a:cxn>
              </a:cxnLst>
              <a:rect l="0" t="0" r="r" b="b"/>
              <a:pathLst>
                <a:path w="2016" h="840">
                  <a:moveTo>
                    <a:pt x="0" y="720"/>
                  </a:moveTo>
                  <a:cubicBezTo>
                    <a:pt x="432" y="780"/>
                    <a:pt x="864" y="840"/>
                    <a:pt x="1200" y="720"/>
                  </a:cubicBezTo>
                  <a:cubicBezTo>
                    <a:pt x="1536" y="600"/>
                    <a:pt x="1880" y="120"/>
                    <a:pt x="2016" y="0"/>
                  </a:cubicBezTo>
                </a:path>
              </a:pathLst>
            </a:custGeom>
            <a:noFill/>
            <a:ln w="57150" cap="flat" cmpd="sng">
              <a:solidFill>
                <a:srgbClr val="01FFBC"/>
              </a:solidFill>
              <a:prstDash val="solid"/>
              <a:round/>
              <a:headEnd type="triangle" w="med" len="med"/>
              <a:tailEnd type="triangle" w="med" len="med"/>
            </a:ln>
            <a:effectLst/>
          </p:spPr>
          <p:txBody>
            <a:bodyPr wrap="none" anchor="ctr"/>
            <a:lstStyle/>
            <a:p>
              <a:endParaRPr lang="en-US"/>
            </a:p>
          </p:txBody>
        </p:sp>
        <p:sp>
          <p:nvSpPr>
            <p:cNvPr id="26" name="Text Box 584"/>
            <p:cNvSpPr txBox="1">
              <a:spLocks noChangeArrowheads="1"/>
            </p:cNvSpPr>
            <p:nvPr/>
          </p:nvSpPr>
          <p:spPr bwMode="auto">
            <a:xfrm rot="1438021">
              <a:off x="1007588" y="5614801"/>
              <a:ext cx="1679464" cy="369332"/>
            </a:xfrm>
            <a:prstGeom prst="rect">
              <a:avLst/>
            </a:prstGeom>
            <a:noFill/>
            <a:ln w="9525">
              <a:noFill/>
              <a:miter lim="800000"/>
              <a:headEnd/>
              <a:tailEnd/>
            </a:ln>
            <a:effectLst/>
          </p:spPr>
          <p:txBody>
            <a:bodyPr wrap="square">
              <a:spAutoFit/>
            </a:bodyPr>
            <a:lstStyle/>
            <a:p>
              <a:r>
                <a:rPr lang="en-US" b="1" dirty="0" smtClean="0"/>
                <a:t>Standard </a:t>
              </a:r>
              <a:r>
                <a:rPr lang="en-US" b="1" dirty="0"/>
                <a:t>TCP</a:t>
              </a:r>
            </a:p>
          </p:txBody>
        </p:sp>
        <p:pic>
          <p:nvPicPr>
            <p:cNvPr id="27" name="Picture 1143" descr="j0235962"/>
            <p:cNvPicPr>
              <a:picLocks noChangeAspect="1" noChangeArrowheads="1"/>
            </p:cNvPicPr>
            <p:nvPr/>
          </p:nvPicPr>
          <p:blipFill>
            <a:blip r:embed="rId5" cstate="print"/>
            <a:srcRect/>
            <a:stretch>
              <a:fillRect/>
            </a:stretch>
          </p:blipFill>
          <p:spPr bwMode="auto">
            <a:xfrm>
              <a:off x="7881871" y="4946854"/>
              <a:ext cx="1082618" cy="1081088"/>
            </a:xfrm>
            <a:prstGeom prst="rect">
              <a:avLst/>
            </a:prstGeom>
            <a:noFill/>
          </p:spPr>
        </p:pic>
        <p:pic>
          <p:nvPicPr>
            <p:cNvPr id="28" name="Picture 1144" descr="j0285750"/>
            <p:cNvPicPr>
              <a:picLocks noChangeAspect="1" noChangeArrowheads="1"/>
            </p:cNvPicPr>
            <p:nvPr/>
          </p:nvPicPr>
          <p:blipFill>
            <a:blip r:embed="rId6" cstate="print"/>
            <a:srcRect/>
            <a:stretch>
              <a:fillRect/>
            </a:stretch>
          </p:blipFill>
          <p:spPr bwMode="auto">
            <a:xfrm>
              <a:off x="310181" y="3499634"/>
              <a:ext cx="1382542" cy="839788"/>
            </a:xfrm>
            <a:prstGeom prst="rect">
              <a:avLst/>
            </a:prstGeom>
            <a:noFill/>
          </p:spPr>
        </p:pic>
        <p:sp>
          <p:nvSpPr>
            <p:cNvPr id="32" name="Text Box 575"/>
            <p:cNvSpPr txBox="1">
              <a:spLocks noChangeArrowheads="1"/>
            </p:cNvSpPr>
            <p:nvPr/>
          </p:nvSpPr>
          <p:spPr bwMode="auto">
            <a:xfrm>
              <a:off x="179512" y="4276193"/>
              <a:ext cx="841134" cy="523220"/>
            </a:xfrm>
            <a:prstGeom prst="rect">
              <a:avLst/>
            </a:prstGeom>
            <a:noFill/>
            <a:ln w="9525">
              <a:noFill/>
              <a:miter lim="800000"/>
              <a:headEnd/>
              <a:tailEnd/>
            </a:ln>
            <a:effectLst/>
          </p:spPr>
          <p:txBody>
            <a:bodyPr wrap="square">
              <a:spAutoFit/>
            </a:bodyPr>
            <a:lstStyle/>
            <a:p>
              <a:pPr algn="ctr"/>
              <a:r>
                <a:rPr lang="en-US" sz="1400" dirty="0" smtClean="0"/>
                <a:t>Fixed Host</a:t>
              </a:r>
              <a:endParaRPr lang="en-US" sz="1400" dirty="0"/>
            </a:p>
          </p:txBody>
        </p:sp>
      </p:grpSp>
      <p:sp>
        <p:nvSpPr>
          <p:cNvPr id="29"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34241396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76672"/>
            <a:ext cx="7696200"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990600" y="1268760"/>
            <a:ext cx="7696200" cy="4857403"/>
          </a:xfrm>
        </p:spPr>
        <p:txBody>
          <a:bodyPr>
            <a:normAutofit/>
          </a:bodyPr>
          <a:lstStyle/>
          <a:p>
            <a:r>
              <a:rPr lang="en-US" dirty="0" smtClean="0">
                <a:latin typeface="Angsana New" pitchFamily="18" charset="-34"/>
                <a:cs typeface="Angsana New" pitchFamily="18" charset="-34"/>
              </a:rPr>
              <a:t>Split Connection Approach</a:t>
            </a:r>
          </a:p>
          <a:p>
            <a:pPr lvl="2"/>
            <a:r>
              <a:rPr lang="en-US" dirty="0" smtClean="0">
                <a:latin typeface="Angsana New" pitchFamily="18" charset="-34"/>
                <a:cs typeface="Angsana New" pitchFamily="18" charset="-34"/>
              </a:rPr>
              <a:t>Split connection results in independent flow/error control, packet size, timeouts at each part</a:t>
            </a:r>
          </a:p>
          <a:p>
            <a:pPr lvl="2"/>
            <a:r>
              <a:rPr lang="en-US" dirty="0" smtClean="0">
                <a:latin typeface="Angsana New" pitchFamily="18" charset="-34"/>
                <a:cs typeface="Angsana New" pitchFamily="18" charset="-34"/>
              </a:rPr>
              <a:t>Optimized TCP protocol can be introduced in the wireless segment</a:t>
            </a:r>
          </a:p>
          <a:p>
            <a:pPr lvl="2"/>
            <a:endParaRPr lang="en-US" sz="2400" dirty="0">
              <a:latin typeface="Angsana New" pitchFamily="18" charset="-34"/>
              <a:cs typeface="Angsana New" pitchFamily="18" charset="-34"/>
            </a:endParaRPr>
          </a:p>
          <a:p>
            <a:pPr lvl="2"/>
            <a:endParaRPr lang="en-US" dirty="0">
              <a:latin typeface="Angsana New" pitchFamily="18" charset="-34"/>
              <a:cs typeface="Angsana New" pitchFamily="18" charset="-34"/>
            </a:endParaRPr>
          </a:p>
        </p:txBody>
      </p:sp>
      <p:grpSp>
        <p:nvGrpSpPr>
          <p:cNvPr id="29" name="Group 3"/>
          <p:cNvGrpSpPr>
            <a:grpSpLocks/>
          </p:cNvGrpSpPr>
          <p:nvPr/>
        </p:nvGrpSpPr>
        <p:grpSpPr bwMode="auto">
          <a:xfrm>
            <a:off x="1219200" y="4146451"/>
            <a:ext cx="6813550" cy="1923836"/>
            <a:chOff x="768" y="1920"/>
            <a:chExt cx="4292" cy="2225"/>
          </a:xfrm>
        </p:grpSpPr>
        <p:grpSp>
          <p:nvGrpSpPr>
            <p:cNvPr id="30" name="Group 4"/>
            <p:cNvGrpSpPr>
              <a:grpSpLocks/>
            </p:cNvGrpSpPr>
            <p:nvPr/>
          </p:nvGrpSpPr>
          <p:grpSpPr bwMode="auto">
            <a:xfrm>
              <a:off x="1168" y="3710"/>
              <a:ext cx="3435" cy="435"/>
              <a:chOff x="1158" y="3614"/>
              <a:chExt cx="3435" cy="435"/>
            </a:xfrm>
          </p:grpSpPr>
          <p:sp>
            <p:nvSpPr>
              <p:cNvPr id="73" name="Oval 5"/>
              <p:cNvSpPr>
                <a:spLocks noChangeArrowheads="1"/>
              </p:cNvSpPr>
              <p:nvPr/>
            </p:nvSpPr>
            <p:spPr bwMode="auto">
              <a:xfrm>
                <a:off x="1158" y="3614"/>
                <a:ext cx="215" cy="33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CA" sz="1400" dirty="0" smtClean="0"/>
                  <a:t>FH</a:t>
                </a:r>
                <a:endParaRPr lang="en-CA" sz="1400" dirty="0"/>
              </a:p>
            </p:txBody>
          </p:sp>
          <p:sp>
            <p:nvSpPr>
              <p:cNvPr id="74" name="Oval 6"/>
              <p:cNvSpPr>
                <a:spLocks noChangeArrowheads="1"/>
              </p:cNvSpPr>
              <p:nvPr/>
            </p:nvSpPr>
            <p:spPr bwMode="auto">
              <a:xfrm>
                <a:off x="4368" y="3614"/>
                <a:ext cx="225" cy="33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CA" sz="1400" dirty="0" smtClean="0"/>
                  <a:t>MH</a:t>
                </a:r>
                <a:endParaRPr lang="en-CA" sz="1400" dirty="0"/>
              </a:p>
            </p:txBody>
          </p:sp>
          <p:sp>
            <p:nvSpPr>
              <p:cNvPr id="75" name="Oval 7"/>
              <p:cNvSpPr>
                <a:spLocks noChangeArrowheads="1"/>
              </p:cNvSpPr>
              <p:nvPr/>
            </p:nvSpPr>
            <p:spPr bwMode="auto">
              <a:xfrm>
                <a:off x="2815" y="3614"/>
                <a:ext cx="236" cy="33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CA" sz="1400" dirty="0" smtClean="0"/>
                  <a:t>BS</a:t>
                </a:r>
                <a:endParaRPr lang="en-CA" sz="1400" dirty="0"/>
              </a:p>
            </p:txBody>
          </p:sp>
          <p:sp>
            <p:nvSpPr>
              <p:cNvPr id="76" name="Line 8"/>
              <p:cNvSpPr>
                <a:spLocks noChangeShapeType="1"/>
              </p:cNvSpPr>
              <p:nvPr/>
            </p:nvSpPr>
            <p:spPr bwMode="auto">
              <a:xfrm flipV="1">
                <a:off x="1373" y="3787"/>
                <a:ext cx="1442" cy="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77" name="Line 9"/>
              <p:cNvSpPr>
                <a:spLocks noChangeShapeType="1"/>
              </p:cNvSpPr>
              <p:nvPr/>
            </p:nvSpPr>
            <p:spPr bwMode="auto">
              <a:xfrm>
                <a:off x="3051" y="3782"/>
                <a:ext cx="1317" cy="1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78" name="Text Box 10"/>
              <p:cNvSpPr txBox="1">
                <a:spLocks noChangeArrowheads="1"/>
              </p:cNvSpPr>
              <p:nvPr/>
            </p:nvSpPr>
            <p:spPr bwMode="auto">
              <a:xfrm>
                <a:off x="3254" y="3799"/>
                <a:ext cx="695"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b="0"/>
                  <a:t>wireless</a:t>
                </a:r>
              </a:p>
            </p:txBody>
          </p:sp>
        </p:grpSp>
        <p:grpSp>
          <p:nvGrpSpPr>
            <p:cNvPr id="31" name="Group 11"/>
            <p:cNvGrpSpPr>
              <a:grpSpLocks/>
            </p:cNvGrpSpPr>
            <p:nvPr/>
          </p:nvGrpSpPr>
          <p:grpSpPr bwMode="auto">
            <a:xfrm>
              <a:off x="768" y="1920"/>
              <a:ext cx="1018" cy="1515"/>
              <a:chOff x="758" y="1824"/>
              <a:chExt cx="1018" cy="1515"/>
            </a:xfrm>
          </p:grpSpPr>
          <p:sp>
            <p:nvSpPr>
              <p:cNvPr id="63" name="Rectangle 12"/>
              <p:cNvSpPr>
                <a:spLocks noChangeArrowheads="1"/>
              </p:cNvSpPr>
              <p:nvPr/>
            </p:nvSpPr>
            <p:spPr bwMode="auto">
              <a:xfrm>
                <a:off x="768" y="1824"/>
                <a:ext cx="1008" cy="144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64" name="Line 13"/>
              <p:cNvSpPr>
                <a:spLocks noChangeShapeType="1"/>
              </p:cNvSpPr>
              <p:nvPr/>
            </p:nvSpPr>
            <p:spPr bwMode="auto">
              <a:xfrm>
                <a:off x="768" y="2976"/>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65" name="Line 14"/>
              <p:cNvSpPr>
                <a:spLocks noChangeShapeType="1"/>
              </p:cNvSpPr>
              <p:nvPr/>
            </p:nvSpPr>
            <p:spPr bwMode="auto">
              <a:xfrm>
                <a:off x="768" y="2688"/>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66" name="Line 15"/>
              <p:cNvSpPr>
                <a:spLocks noChangeShapeType="1"/>
              </p:cNvSpPr>
              <p:nvPr/>
            </p:nvSpPr>
            <p:spPr bwMode="auto">
              <a:xfrm>
                <a:off x="768" y="2400"/>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67" name="Line 16"/>
              <p:cNvSpPr>
                <a:spLocks noChangeShapeType="1"/>
              </p:cNvSpPr>
              <p:nvPr/>
            </p:nvSpPr>
            <p:spPr bwMode="auto">
              <a:xfrm>
                <a:off x="768" y="2112"/>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68" name="Text Box 17"/>
              <p:cNvSpPr txBox="1">
                <a:spLocks noChangeArrowheads="1"/>
              </p:cNvSpPr>
              <p:nvPr/>
            </p:nvSpPr>
            <p:spPr bwMode="auto">
              <a:xfrm>
                <a:off x="758" y="2983"/>
                <a:ext cx="524"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physical</a:t>
                </a:r>
              </a:p>
            </p:txBody>
          </p:sp>
          <p:sp>
            <p:nvSpPr>
              <p:cNvPr id="69" name="Text Box 18"/>
              <p:cNvSpPr txBox="1">
                <a:spLocks noChangeArrowheads="1"/>
              </p:cNvSpPr>
              <p:nvPr/>
            </p:nvSpPr>
            <p:spPr bwMode="auto">
              <a:xfrm>
                <a:off x="758" y="2695"/>
                <a:ext cx="286"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link</a:t>
                </a:r>
              </a:p>
            </p:txBody>
          </p:sp>
          <p:sp>
            <p:nvSpPr>
              <p:cNvPr id="70" name="Text Box 19"/>
              <p:cNvSpPr txBox="1">
                <a:spLocks noChangeArrowheads="1"/>
              </p:cNvSpPr>
              <p:nvPr/>
            </p:nvSpPr>
            <p:spPr bwMode="auto">
              <a:xfrm>
                <a:off x="758" y="2407"/>
                <a:ext cx="511"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network</a:t>
                </a:r>
              </a:p>
            </p:txBody>
          </p:sp>
          <p:sp>
            <p:nvSpPr>
              <p:cNvPr id="71" name="Text Box 20"/>
              <p:cNvSpPr txBox="1">
                <a:spLocks noChangeArrowheads="1"/>
              </p:cNvSpPr>
              <p:nvPr/>
            </p:nvSpPr>
            <p:spPr bwMode="auto">
              <a:xfrm>
                <a:off x="758" y="2119"/>
                <a:ext cx="561"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transport</a:t>
                </a:r>
              </a:p>
            </p:txBody>
          </p:sp>
          <p:sp>
            <p:nvSpPr>
              <p:cNvPr id="72" name="Text Box 21"/>
              <p:cNvSpPr txBox="1">
                <a:spLocks noChangeArrowheads="1"/>
              </p:cNvSpPr>
              <p:nvPr/>
            </p:nvSpPr>
            <p:spPr bwMode="auto">
              <a:xfrm>
                <a:off x="758" y="1831"/>
                <a:ext cx="656"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application</a:t>
                </a:r>
              </a:p>
            </p:txBody>
          </p:sp>
        </p:grpSp>
        <p:grpSp>
          <p:nvGrpSpPr>
            <p:cNvPr id="33" name="Group 22"/>
            <p:cNvGrpSpPr>
              <a:grpSpLocks/>
            </p:cNvGrpSpPr>
            <p:nvPr/>
          </p:nvGrpSpPr>
          <p:grpSpPr bwMode="auto">
            <a:xfrm>
              <a:off x="4042" y="1920"/>
              <a:ext cx="1018" cy="1515"/>
              <a:chOff x="758" y="1824"/>
              <a:chExt cx="1018" cy="1515"/>
            </a:xfrm>
          </p:grpSpPr>
          <p:sp>
            <p:nvSpPr>
              <p:cNvPr id="53" name="Rectangle 23"/>
              <p:cNvSpPr>
                <a:spLocks noChangeArrowheads="1"/>
              </p:cNvSpPr>
              <p:nvPr/>
            </p:nvSpPr>
            <p:spPr bwMode="auto">
              <a:xfrm>
                <a:off x="768" y="1824"/>
                <a:ext cx="1008" cy="144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54" name="Line 24"/>
              <p:cNvSpPr>
                <a:spLocks noChangeShapeType="1"/>
              </p:cNvSpPr>
              <p:nvPr/>
            </p:nvSpPr>
            <p:spPr bwMode="auto">
              <a:xfrm>
                <a:off x="768" y="2976"/>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55" name="Line 25"/>
              <p:cNvSpPr>
                <a:spLocks noChangeShapeType="1"/>
              </p:cNvSpPr>
              <p:nvPr/>
            </p:nvSpPr>
            <p:spPr bwMode="auto">
              <a:xfrm>
                <a:off x="768" y="2688"/>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56" name="Line 26"/>
              <p:cNvSpPr>
                <a:spLocks noChangeShapeType="1"/>
              </p:cNvSpPr>
              <p:nvPr/>
            </p:nvSpPr>
            <p:spPr bwMode="auto">
              <a:xfrm>
                <a:off x="768" y="2400"/>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57" name="Line 27"/>
              <p:cNvSpPr>
                <a:spLocks noChangeShapeType="1"/>
              </p:cNvSpPr>
              <p:nvPr/>
            </p:nvSpPr>
            <p:spPr bwMode="auto">
              <a:xfrm>
                <a:off x="768" y="2112"/>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58" name="Text Box 28"/>
              <p:cNvSpPr txBox="1">
                <a:spLocks noChangeArrowheads="1"/>
              </p:cNvSpPr>
              <p:nvPr/>
            </p:nvSpPr>
            <p:spPr bwMode="auto">
              <a:xfrm>
                <a:off x="758" y="2983"/>
                <a:ext cx="524"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physical</a:t>
                </a:r>
              </a:p>
            </p:txBody>
          </p:sp>
          <p:sp>
            <p:nvSpPr>
              <p:cNvPr id="59" name="Text Box 29"/>
              <p:cNvSpPr txBox="1">
                <a:spLocks noChangeArrowheads="1"/>
              </p:cNvSpPr>
              <p:nvPr/>
            </p:nvSpPr>
            <p:spPr bwMode="auto">
              <a:xfrm>
                <a:off x="758" y="2695"/>
                <a:ext cx="286"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link</a:t>
                </a:r>
              </a:p>
            </p:txBody>
          </p:sp>
          <p:sp>
            <p:nvSpPr>
              <p:cNvPr id="60" name="Text Box 30"/>
              <p:cNvSpPr txBox="1">
                <a:spLocks noChangeArrowheads="1"/>
              </p:cNvSpPr>
              <p:nvPr/>
            </p:nvSpPr>
            <p:spPr bwMode="auto">
              <a:xfrm>
                <a:off x="758" y="2407"/>
                <a:ext cx="511"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network</a:t>
                </a:r>
              </a:p>
            </p:txBody>
          </p:sp>
          <p:sp>
            <p:nvSpPr>
              <p:cNvPr id="61" name="Text Box 31"/>
              <p:cNvSpPr txBox="1">
                <a:spLocks noChangeArrowheads="1"/>
              </p:cNvSpPr>
              <p:nvPr/>
            </p:nvSpPr>
            <p:spPr bwMode="auto">
              <a:xfrm>
                <a:off x="758" y="2119"/>
                <a:ext cx="561"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transport</a:t>
                </a:r>
              </a:p>
            </p:txBody>
          </p:sp>
          <p:sp>
            <p:nvSpPr>
              <p:cNvPr id="62" name="Text Box 32"/>
              <p:cNvSpPr txBox="1">
                <a:spLocks noChangeArrowheads="1"/>
              </p:cNvSpPr>
              <p:nvPr/>
            </p:nvSpPr>
            <p:spPr bwMode="auto">
              <a:xfrm>
                <a:off x="758" y="1831"/>
                <a:ext cx="656"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application</a:t>
                </a:r>
              </a:p>
            </p:txBody>
          </p:sp>
        </p:grpSp>
        <p:grpSp>
          <p:nvGrpSpPr>
            <p:cNvPr id="34" name="Group 33"/>
            <p:cNvGrpSpPr>
              <a:grpSpLocks/>
            </p:cNvGrpSpPr>
            <p:nvPr/>
          </p:nvGrpSpPr>
          <p:grpSpPr bwMode="auto">
            <a:xfrm>
              <a:off x="2458" y="1920"/>
              <a:ext cx="1018" cy="1515"/>
              <a:chOff x="758" y="1824"/>
              <a:chExt cx="1018" cy="1515"/>
            </a:xfrm>
          </p:grpSpPr>
          <p:sp>
            <p:nvSpPr>
              <p:cNvPr id="43" name="Rectangle 34"/>
              <p:cNvSpPr>
                <a:spLocks noChangeArrowheads="1"/>
              </p:cNvSpPr>
              <p:nvPr/>
            </p:nvSpPr>
            <p:spPr bwMode="auto">
              <a:xfrm>
                <a:off x="768" y="1824"/>
                <a:ext cx="1008" cy="144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44" name="Line 35"/>
              <p:cNvSpPr>
                <a:spLocks noChangeShapeType="1"/>
              </p:cNvSpPr>
              <p:nvPr/>
            </p:nvSpPr>
            <p:spPr bwMode="auto">
              <a:xfrm>
                <a:off x="768" y="2976"/>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45" name="Line 36"/>
              <p:cNvSpPr>
                <a:spLocks noChangeShapeType="1"/>
              </p:cNvSpPr>
              <p:nvPr/>
            </p:nvSpPr>
            <p:spPr bwMode="auto">
              <a:xfrm>
                <a:off x="768" y="2688"/>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46" name="Line 37"/>
              <p:cNvSpPr>
                <a:spLocks noChangeShapeType="1"/>
              </p:cNvSpPr>
              <p:nvPr/>
            </p:nvSpPr>
            <p:spPr bwMode="auto">
              <a:xfrm>
                <a:off x="768" y="2400"/>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47" name="Line 38"/>
              <p:cNvSpPr>
                <a:spLocks noChangeShapeType="1"/>
              </p:cNvSpPr>
              <p:nvPr/>
            </p:nvSpPr>
            <p:spPr bwMode="auto">
              <a:xfrm>
                <a:off x="768" y="2112"/>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48" name="Text Box 39"/>
              <p:cNvSpPr txBox="1">
                <a:spLocks noChangeArrowheads="1"/>
              </p:cNvSpPr>
              <p:nvPr/>
            </p:nvSpPr>
            <p:spPr bwMode="auto">
              <a:xfrm>
                <a:off x="758" y="2983"/>
                <a:ext cx="524"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physical</a:t>
                </a:r>
              </a:p>
            </p:txBody>
          </p:sp>
          <p:sp>
            <p:nvSpPr>
              <p:cNvPr id="49" name="Text Box 40"/>
              <p:cNvSpPr txBox="1">
                <a:spLocks noChangeArrowheads="1"/>
              </p:cNvSpPr>
              <p:nvPr/>
            </p:nvSpPr>
            <p:spPr bwMode="auto">
              <a:xfrm>
                <a:off x="758" y="2695"/>
                <a:ext cx="286"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link</a:t>
                </a:r>
              </a:p>
            </p:txBody>
          </p:sp>
          <p:sp>
            <p:nvSpPr>
              <p:cNvPr id="50" name="Text Box 41"/>
              <p:cNvSpPr txBox="1">
                <a:spLocks noChangeArrowheads="1"/>
              </p:cNvSpPr>
              <p:nvPr/>
            </p:nvSpPr>
            <p:spPr bwMode="auto">
              <a:xfrm>
                <a:off x="758" y="2407"/>
                <a:ext cx="511"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network</a:t>
                </a:r>
              </a:p>
            </p:txBody>
          </p:sp>
          <p:sp>
            <p:nvSpPr>
              <p:cNvPr id="51" name="Text Box 42"/>
              <p:cNvSpPr txBox="1">
                <a:spLocks noChangeArrowheads="1"/>
              </p:cNvSpPr>
              <p:nvPr/>
            </p:nvSpPr>
            <p:spPr bwMode="auto">
              <a:xfrm>
                <a:off x="758" y="2119"/>
                <a:ext cx="561"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transport</a:t>
                </a:r>
              </a:p>
            </p:txBody>
          </p:sp>
          <p:sp>
            <p:nvSpPr>
              <p:cNvPr id="52" name="Text Box 43"/>
              <p:cNvSpPr txBox="1">
                <a:spLocks noChangeArrowheads="1"/>
              </p:cNvSpPr>
              <p:nvPr/>
            </p:nvSpPr>
            <p:spPr bwMode="auto">
              <a:xfrm>
                <a:off x="758" y="1831"/>
                <a:ext cx="656"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application</a:t>
                </a:r>
              </a:p>
            </p:txBody>
          </p:sp>
        </p:grpSp>
        <p:sp>
          <p:nvSpPr>
            <p:cNvPr id="35" name="Line 44"/>
            <p:cNvSpPr>
              <a:spLocks noChangeShapeType="1"/>
            </p:cNvSpPr>
            <p:nvPr/>
          </p:nvSpPr>
          <p:spPr bwMode="auto">
            <a:xfrm>
              <a:off x="1642" y="2064"/>
              <a:ext cx="0" cy="1392"/>
            </a:xfrm>
            <a:prstGeom prst="line">
              <a:avLst/>
            </a:prstGeom>
            <a:noFill/>
            <a:ln w="952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36" name="Line 45"/>
            <p:cNvSpPr>
              <a:spLocks noChangeShapeType="1"/>
            </p:cNvSpPr>
            <p:nvPr/>
          </p:nvSpPr>
          <p:spPr bwMode="auto">
            <a:xfrm>
              <a:off x="1642" y="3456"/>
              <a:ext cx="1536" cy="0"/>
            </a:xfrm>
            <a:prstGeom prst="line">
              <a:avLst/>
            </a:prstGeom>
            <a:noFill/>
            <a:ln w="952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37" name="Line 46"/>
            <p:cNvSpPr>
              <a:spLocks noChangeShapeType="1"/>
            </p:cNvSpPr>
            <p:nvPr/>
          </p:nvSpPr>
          <p:spPr bwMode="auto">
            <a:xfrm>
              <a:off x="3322" y="3456"/>
              <a:ext cx="1632" cy="0"/>
            </a:xfrm>
            <a:prstGeom prst="line">
              <a:avLst/>
            </a:prstGeom>
            <a:noFill/>
            <a:ln w="952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38" name="Line 47"/>
            <p:cNvSpPr>
              <a:spLocks noChangeShapeType="1"/>
            </p:cNvSpPr>
            <p:nvPr/>
          </p:nvSpPr>
          <p:spPr bwMode="auto">
            <a:xfrm flipV="1">
              <a:off x="4954" y="2016"/>
              <a:ext cx="0" cy="1440"/>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39" name="Line 48"/>
            <p:cNvSpPr>
              <a:spLocks noChangeShapeType="1"/>
            </p:cNvSpPr>
            <p:nvPr/>
          </p:nvSpPr>
          <p:spPr bwMode="auto">
            <a:xfrm>
              <a:off x="3552" y="2352"/>
              <a:ext cx="384" cy="0"/>
            </a:xfrm>
            <a:prstGeom prst="line">
              <a:avLst/>
            </a:prstGeom>
            <a:noFill/>
            <a:ln w="95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40" name="Text Box 49"/>
            <p:cNvSpPr txBox="1">
              <a:spLocks noChangeArrowheads="1"/>
            </p:cNvSpPr>
            <p:nvPr/>
          </p:nvSpPr>
          <p:spPr bwMode="auto">
            <a:xfrm>
              <a:off x="3552" y="2016"/>
              <a:ext cx="335" cy="3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err="1">
                  <a:solidFill>
                    <a:srgbClr val="FF0000"/>
                  </a:solidFill>
                </a:rPr>
                <a:t>rxmt</a:t>
              </a:r>
              <a:endParaRPr lang="en-US" sz="1400" b="0" dirty="0"/>
            </a:p>
          </p:txBody>
        </p:sp>
        <p:sp>
          <p:nvSpPr>
            <p:cNvPr id="41" name="Line 50"/>
            <p:cNvSpPr>
              <a:spLocks noChangeShapeType="1"/>
            </p:cNvSpPr>
            <p:nvPr/>
          </p:nvSpPr>
          <p:spPr bwMode="auto">
            <a:xfrm>
              <a:off x="3312" y="2304"/>
              <a:ext cx="0" cy="1152"/>
            </a:xfrm>
            <a:prstGeom prst="line">
              <a:avLst/>
            </a:prstGeom>
            <a:noFill/>
            <a:ln w="952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42" name="Line 51"/>
            <p:cNvSpPr>
              <a:spLocks noChangeShapeType="1"/>
            </p:cNvSpPr>
            <p:nvPr/>
          </p:nvSpPr>
          <p:spPr bwMode="auto">
            <a:xfrm flipV="1">
              <a:off x="3168" y="2304"/>
              <a:ext cx="0" cy="1152"/>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pSp>
      <p:sp>
        <p:nvSpPr>
          <p:cNvPr id="82" name="Line 56"/>
          <p:cNvSpPr>
            <a:spLocks noChangeShapeType="1"/>
          </p:cNvSpPr>
          <p:nvPr/>
        </p:nvSpPr>
        <p:spPr bwMode="auto">
          <a:xfrm flipV="1">
            <a:off x="2895600" y="3765449"/>
            <a:ext cx="304800" cy="754528"/>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83" name="Line 57"/>
          <p:cNvSpPr>
            <a:spLocks noChangeShapeType="1"/>
          </p:cNvSpPr>
          <p:nvPr/>
        </p:nvSpPr>
        <p:spPr bwMode="auto">
          <a:xfrm>
            <a:off x="3200399" y="3765451"/>
            <a:ext cx="625475" cy="75452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84" name="Line 58"/>
          <p:cNvSpPr>
            <a:spLocks noChangeShapeType="1"/>
          </p:cNvSpPr>
          <p:nvPr/>
        </p:nvSpPr>
        <p:spPr bwMode="auto">
          <a:xfrm flipV="1">
            <a:off x="5562600" y="3765449"/>
            <a:ext cx="304800" cy="754527"/>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85" name="Line 59"/>
          <p:cNvSpPr>
            <a:spLocks noChangeShapeType="1"/>
          </p:cNvSpPr>
          <p:nvPr/>
        </p:nvSpPr>
        <p:spPr bwMode="auto">
          <a:xfrm>
            <a:off x="5867400" y="3765451"/>
            <a:ext cx="549275" cy="75452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86" name="Text Box 60"/>
          <p:cNvSpPr txBox="1">
            <a:spLocks noChangeArrowheads="1"/>
          </p:cNvSpPr>
          <p:nvPr/>
        </p:nvSpPr>
        <p:spPr bwMode="auto">
          <a:xfrm>
            <a:off x="2483768" y="3459163"/>
            <a:ext cx="1455783" cy="3077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r>
              <a:rPr lang="en-US" sz="1400" b="0" dirty="0"/>
              <a:t>TCP connection</a:t>
            </a:r>
          </a:p>
        </p:txBody>
      </p:sp>
      <p:sp>
        <p:nvSpPr>
          <p:cNvPr id="87" name="Text Box 61"/>
          <p:cNvSpPr txBox="1">
            <a:spLocks noChangeArrowheads="1"/>
          </p:cNvSpPr>
          <p:nvPr/>
        </p:nvSpPr>
        <p:spPr bwMode="auto">
          <a:xfrm>
            <a:off x="5148064" y="3429000"/>
            <a:ext cx="1455783" cy="3077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r>
              <a:rPr lang="en-US" sz="1400" b="0" dirty="0"/>
              <a:t>TCP connection</a:t>
            </a:r>
          </a:p>
        </p:txBody>
      </p:sp>
      <p:sp>
        <p:nvSpPr>
          <p:cNvPr id="79"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7983973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76672"/>
            <a:ext cx="7620000"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899882" y="1268760"/>
            <a:ext cx="7786918" cy="4857403"/>
          </a:xfrm>
        </p:spPr>
        <p:txBody>
          <a:bodyPr>
            <a:normAutofit/>
          </a:bodyPr>
          <a:lstStyle/>
          <a:p>
            <a:r>
              <a:rPr lang="en-US" dirty="0">
                <a:latin typeface="Angsana New" pitchFamily="18" charset="-34"/>
                <a:cs typeface="Angsana New" pitchFamily="18" charset="-34"/>
              </a:rPr>
              <a:t>Split Connection Approach</a:t>
            </a:r>
          </a:p>
          <a:p>
            <a:pPr lvl="2"/>
            <a:r>
              <a:rPr lang="en-US" dirty="0" smtClean="0">
                <a:latin typeface="Angsana New" pitchFamily="18" charset="-34"/>
                <a:cs typeface="Angsana New" pitchFamily="18" charset="-34"/>
              </a:rPr>
              <a:t>Loss of end-to-end semantics, </a:t>
            </a:r>
            <a:r>
              <a:rPr lang="en-US" dirty="0">
                <a:latin typeface="Angsana New" pitchFamily="18" charset="-34"/>
                <a:cs typeface="Angsana New" pitchFamily="18" charset="-34"/>
              </a:rPr>
              <a:t>an acknowledgement to a sender does not any longer mean that </a:t>
            </a:r>
            <a:r>
              <a:rPr lang="en-US" dirty="0" smtClean="0">
                <a:latin typeface="Angsana New" pitchFamily="18" charset="-34"/>
                <a:cs typeface="Angsana New" pitchFamily="18" charset="-34"/>
              </a:rPr>
              <a:t>the intended </a:t>
            </a:r>
            <a:r>
              <a:rPr lang="en-US" dirty="0">
                <a:latin typeface="Angsana New" pitchFamily="18" charset="-34"/>
                <a:cs typeface="Angsana New" pitchFamily="18" charset="-34"/>
              </a:rPr>
              <a:t>receiver really got </a:t>
            </a:r>
            <a:r>
              <a:rPr lang="en-US" dirty="0" smtClean="0">
                <a:latin typeface="Angsana New" pitchFamily="18" charset="-34"/>
                <a:cs typeface="Angsana New" pitchFamily="18" charset="-34"/>
              </a:rPr>
              <a:t>the packet</a:t>
            </a:r>
          </a:p>
          <a:p>
            <a:pPr lvl="2"/>
            <a:r>
              <a:rPr lang="en-US" dirty="0" smtClean="0">
                <a:latin typeface="Angsana New" pitchFamily="18" charset="-34"/>
                <a:cs typeface="Angsana New" pitchFamily="18" charset="-34"/>
              </a:rPr>
              <a:t>Higher latency due to buffering at base station</a:t>
            </a:r>
          </a:p>
          <a:p>
            <a:pPr lvl="2"/>
            <a:r>
              <a:rPr lang="en-US" dirty="0" smtClean="0">
                <a:latin typeface="Angsana New" pitchFamily="18" charset="-34"/>
                <a:cs typeface="Angsana New" pitchFamily="18" charset="-34"/>
              </a:rPr>
              <a:t>During hand-offs BSs should do state transfer along with the buffers, thereby increase hand-off latency. BS Failure results in loss of data.</a:t>
            </a:r>
          </a:p>
          <a:p>
            <a:pPr lvl="2"/>
            <a:r>
              <a:rPr lang="en-US" dirty="0">
                <a:latin typeface="Angsana New" pitchFamily="18" charset="-34"/>
                <a:cs typeface="Angsana New" pitchFamily="18" charset="-34"/>
              </a:rPr>
              <a:t> Buffers tend to get full due to slower wireless </a:t>
            </a:r>
            <a:r>
              <a:rPr lang="en-US" dirty="0" smtClean="0">
                <a:latin typeface="Angsana New" pitchFamily="18" charset="-34"/>
                <a:cs typeface="Angsana New" pitchFamily="18" charset="-34"/>
              </a:rPr>
              <a:t>link</a:t>
            </a:r>
            <a:endParaRPr lang="en-US" dirty="0">
              <a:latin typeface="Angsana New" pitchFamily="18" charset="-34"/>
              <a:cs typeface="Angsana New" pitchFamily="18" charset="-34"/>
            </a:endParaRPr>
          </a:p>
          <a:p>
            <a:pPr lvl="2"/>
            <a:endParaRPr lang="en-US" dirty="0">
              <a:latin typeface="Angsana New" pitchFamily="18" charset="-34"/>
              <a:cs typeface="Angsana New" pitchFamily="18" charset="-34"/>
            </a:endParaRPr>
          </a:p>
        </p:txBody>
      </p:sp>
      <p:sp>
        <p:nvSpPr>
          <p:cNvPr id="88" name="Text Box 573"/>
          <p:cNvSpPr txBox="1">
            <a:spLocks noChangeArrowheads="1"/>
          </p:cNvSpPr>
          <p:nvPr/>
        </p:nvSpPr>
        <p:spPr bwMode="auto">
          <a:xfrm>
            <a:off x="4160576" y="6290156"/>
            <a:ext cx="1059496" cy="523220"/>
          </a:xfrm>
          <a:prstGeom prst="rect">
            <a:avLst/>
          </a:prstGeom>
          <a:noFill/>
          <a:ln w="9525">
            <a:noFill/>
            <a:miter lim="800000"/>
            <a:headEnd/>
            <a:tailEnd/>
          </a:ln>
          <a:effectLst/>
        </p:spPr>
        <p:txBody>
          <a:bodyPr wrap="square">
            <a:spAutoFit/>
          </a:bodyPr>
          <a:lstStyle/>
          <a:p>
            <a:r>
              <a:rPr lang="en-US" sz="1400" dirty="0" smtClean="0"/>
              <a:t>Access Point (BS2) </a:t>
            </a:r>
            <a:endParaRPr lang="en-US" sz="1400" dirty="0"/>
          </a:p>
        </p:txBody>
      </p:sp>
      <p:grpSp>
        <p:nvGrpSpPr>
          <p:cNvPr id="4" name="Group 3"/>
          <p:cNvGrpSpPr/>
          <p:nvPr/>
        </p:nvGrpSpPr>
        <p:grpSpPr>
          <a:xfrm>
            <a:off x="914400" y="4182760"/>
            <a:ext cx="8050088" cy="2531854"/>
            <a:chOff x="675164" y="4182760"/>
            <a:chExt cx="8289324" cy="2531854"/>
          </a:xfrm>
        </p:grpSpPr>
        <p:graphicFrame>
          <p:nvGraphicFramePr>
            <p:cNvPr id="79" name="Object 11"/>
            <p:cNvGraphicFramePr>
              <a:graphicFrameLocks noChangeAspect="1"/>
            </p:cNvGraphicFramePr>
            <p:nvPr>
              <p:extLst>
                <p:ext uri="{D42A27DB-BD31-4B8C-83A1-F6EECF244321}">
                  <p14:modId xmlns:p14="http://schemas.microsoft.com/office/powerpoint/2010/main" val="3468713942"/>
                </p:ext>
              </p:extLst>
            </p:nvPr>
          </p:nvGraphicFramePr>
          <p:xfrm>
            <a:off x="4232584" y="6047028"/>
            <a:ext cx="881683" cy="255486"/>
          </p:xfrm>
          <a:graphic>
            <a:graphicData uri="http://schemas.openxmlformats.org/presentationml/2006/ole">
              <mc:AlternateContent xmlns:mc="http://schemas.openxmlformats.org/markup-compatibility/2006">
                <mc:Choice xmlns:v="urn:schemas-microsoft-com:vml" Requires="v">
                  <p:oleObj spid="_x0000_s10286" name="Clip" r:id="rId3" imgW="4395788" imgH="1652588" progId="">
                    <p:embed/>
                  </p:oleObj>
                </mc:Choice>
                <mc:Fallback>
                  <p:oleObj name="Clip" r:id="rId3" imgW="4395788" imgH="1652588"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32584" y="6047028"/>
                          <a:ext cx="881683" cy="255486"/>
                        </a:xfrm>
                        <a:prstGeom prst="rect">
                          <a:avLst/>
                        </a:prstGeom>
                        <a:noFill/>
                      </p:spPr>
                    </p:pic>
                  </p:oleObj>
                </mc:Fallback>
              </mc:AlternateContent>
            </a:graphicData>
          </a:graphic>
        </p:graphicFrame>
        <p:sp>
          <p:nvSpPr>
            <p:cNvPr id="80" name="Line 12"/>
            <p:cNvSpPr>
              <a:spLocks noChangeShapeType="1"/>
            </p:cNvSpPr>
            <p:nvPr/>
          </p:nvSpPr>
          <p:spPr bwMode="auto">
            <a:xfrm flipV="1">
              <a:off x="4689784" y="5038256"/>
              <a:ext cx="0" cy="948986"/>
            </a:xfrm>
            <a:prstGeom prst="line">
              <a:avLst/>
            </a:prstGeom>
            <a:noFill/>
            <a:ln w="19050">
              <a:solidFill>
                <a:schemeClr val="tx1"/>
              </a:solidFill>
              <a:round/>
              <a:headEnd/>
              <a:tailEnd/>
            </a:ln>
            <a:effectLst/>
          </p:spPr>
          <p:txBody>
            <a:bodyPr wrap="none" anchor="ctr"/>
            <a:lstStyle/>
            <a:p>
              <a:endParaRPr lang="en-US"/>
            </a:p>
          </p:txBody>
        </p:sp>
        <p:sp>
          <p:nvSpPr>
            <p:cNvPr id="81" name="Line 14"/>
            <p:cNvSpPr>
              <a:spLocks noChangeShapeType="1"/>
            </p:cNvSpPr>
            <p:nvPr/>
          </p:nvSpPr>
          <p:spPr bwMode="auto">
            <a:xfrm flipV="1">
              <a:off x="7585384" y="5374268"/>
              <a:ext cx="294640" cy="171978"/>
            </a:xfrm>
            <a:prstGeom prst="line">
              <a:avLst/>
            </a:prstGeom>
            <a:noFill/>
            <a:ln w="9525">
              <a:solidFill>
                <a:schemeClr val="tx1"/>
              </a:solidFill>
              <a:round/>
              <a:headEnd/>
              <a:tailEnd/>
            </a:ln>
            <a:effectLst/>
          </p:spPr>
          <p:txBody>
            <a:bodyPr wrap="none" anchor="ctr"/>
            <a:lstStyle/>
            <a:p>
              <a:endParaRPr lang="en-US"/>
            </a:p>
          </p:txBody>
        </p:sp>
        <p:sp>
          <p:nvSpPr>
            <p:cNvPr id="89" name="Oval 574"/>
            <p:cNvSpPr>
              <a:spLocks noChangeArrowheads="1"/>
            </p:cNvSpPr>
            <p:nvPr/>
          </p:nvSpPr>
          <p:spPr bwMode="auto">
            <a:xfrm>
              <a:off x="5918931" y="5358940"/>
              <a:ext cx="1669627" cy="412747"/>
            </a:xfrm>
            <a:prstGeom prst="ellipse">
              <a:avLst/>
            </a:prstGeom>
            <a:solidFill>
              <a:schemeClr val="bg1"/>
            </a:solidFill>
            <a:ln w="9525">
              <a:solidFill>
                <a:schemeClr val="tx1"/>
              </a:solidFill>
              <a:round/>
              <a:headEnd/>
              <a:tailEnd/>
            </a:ln>
            <a:effectLst/>
          </p:spPr>
          <p:txBody>
            <a:bodyPr wrap="none" anchor="ctr"/>
            <a:lstStyle/>
            <a:p>
              <a:pPr algn="ctr"/>
              <a:r>
                <a:rPr lang="en-US" dirty="0" smtClean="0"/>
                <a:t>Wired Network</a:t>
              </a:r>
              <a:endParaRPr lang="en-US" dirty="0"/>
            </a:p>
          </p:txBody>
        </p:sp>
        <p:sp>
          <p:nvSpPr>
            <p:cNvPr id="90" name="Line 575"/>
            <p:cNvSpPr>
              <a:spLocks noChangeShapeType="1"/>
            </p:cNvSpPr>
            <p:nvPr/>
          </p:nvSpPr>
          <p:spPr bwMode="auto">
            <a:xfrm flipV="1">
              <a:off x="2632384" y="6290156"/>
              <a:ext cx="1374987" cy="103187"/>
            </a:xfrm>
            <a:prstGeom prst="line">
              <a:avLst/>
            </a:prstGeom>
            <a:noFill/>
            <a:ln w="57150">
              <a:solidFill>
                <a:srgbClr val="FF0000"/>
              </a:solidFill>
              <a:round/>
              <a:headEnd type="triangle" w="med" len="med"/>
              <a:tailEnd type="triangle" w="med" len="med"/>
            </a:ln>
            <a:effectLst/>
          </p:spPr>
          <p:txBody>
            <a:bodyPr wrap="none" anchor="ctr"/>
            <a:lstStyle/>
            <a:p>
              <a:endParaRPr lang="en-US"/>
            </a:p>
          </p:txBody>
        </p:sp>
        <p:sp>
          <p:nvSpPr>
            <p:cNvPr id="91" name="Freeform 577"/>
            <p:cNvSpPr>
              <a:spLocks/>
            </p:cNvSpPr>
            <p:nvPr/>
          </p:nvSpPr>
          <p:spPr bwMode="auto">
            <a:xfrm>
              <a:off x="5426807" y="5771686"/>
              <a:ext cx="2305897" cy="518469"/>
            </a:xfrm>
            <a:custGeom>
              <a:avLst/>
              <a:gdLst/>
              <a:ahLst/>
              <a:cxnLst>
                <a:cxn ang="0">
                  <a:pos x="0" y="731"/>
                </a:cxn>
                <a:cxn ang="0">
                  <a:pos x="1131" y="391"/>
                </a:cxn>
                <a:cxn ang="0">
                  <a:pos x="1757" y="0"/>
                </a:cxn>
              </a:cxnLst>
              <a:rect l="0" t="0" r="r" b="b"/>
              <a:pathLst>
                <a:path w="1757" h="731">
                  <a:moveTo>
                    <a:pt x="0" y="731"/>
                  </a:moveTo>
                  <a:cubicBezTo>
                    <a:pt x="188" y="674"/>
                    <a:pt x="838" y="513"/>
                    <a:pt x="1131" y="391"/>
                  </a:cubicBezTo>
                  <a:cubicBezTo>
                    <a:pt x="1424" y="269"/>
                    <a:pt x="1627" y="82"/>
                    <a:pt x="1757" y="0"/>
                  </a:cubicBezTo>
                </a:path>
              </a:pathLst>
            </a:custGeom>
            <a:noFill/>
            <a:ln w="57150" cap="flat" cmpd="sng">
              <a:solidFill>
                <a:srgbClr val="01FFBC"/>
              </a:solidFill>
              <a:prstDash val="solid"/>
              <a:round/>
              <a:headEnd type="triangle" w="med" len="med"/>
              <a:tailEnd type="triangle" w="med" len="med"/>
            </a:ln>
            <a:effectLst/>
          </p:spPr>
          <p:txBody>
            <a:bodyPr wrap="none" anchor="ctr"/>
            <a:lstStyle/>
            <a:p>
              <a:endParaRPr lang="en-US"/>
            </a:p>
          </p:txBody>
        </p:sp>
        <p:graphicFrame>
          <p:nvGraphicFramePr>
            <p:cNvPr id="92" name="Object 579"/>
            <p:cNvGraphicFramePr>
              <a:graphicFrameLocks noChangeAspect="1"/>
            </p:cNvGraphicFramePr>
            <p:nvPr>
              <p:extLst>
                <p:ext uri="{D42A27DB-BD31-4B8C-83A1-F6EECF244321}">
                  <p14:modId xmlns:p14="http://schemas.microsoft.com/office/powerpoint/2010/main" val="2405539407"/>
                </p:ext>
              </p:extLst>
            </p:nvPr>
          </p:nvGraphicFramePr>
          <p:xfrm>
            <a:off x="4232584" y="4688470"/>
            <a:ext cx="881683" cy="318644"/>
          </p:xfrm>
          <a:graphic>
            <a:graphicData uri="http://schemas.openxmlformats.org/presentationml/2006/ole">
              <mc:AlternateContent xmlns:mc="http://schemas.openxmlformats.org/markup-compatibility/2006">
                <mc:Choice xmlns:v="urn:schemas-microsoft-com:vml" Requires="v">
                  <p:oleObj spid="_x0000_s10287" name="Clip" r:id="rId5" imgW="4395788" imgH="1652588" progId="">
                    <p:embed/>
                  </p:oleObj>
                </mc:Choice>
                <mc:Fallback>
                  <p:oleObj name="Clip" r:id="rId5" imgW="4395788" imgH="1652588"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32584" y="4688470"/>
                          <a:ext cx="881683" cy="318644"/>
                        </a:xfrm>
                        <a:prstGeom prst="rect">
                          <a:avLst/>
                        </a:prstGeom>
                        <a:noFill/>
                      </p:spPr>
                    </p:pic>
                  </p:oleObj>
                </mc:Fallback>
              </mc:AlternateContent>
            </a:graphicData>
          </a:graphic>
        </p:graphicFrame>
        <p:sp>
          <p:nvSpPr>
            <p:cNvPr id="94" name="Text Box 582"/>
            <p:cNvSpPr txBox="1">
              <a:spLocks noChangeArrowheads="1"/>
            </p:cNvSpPr>
            <p:nvPr/>
          </p:nvSpPr>
          <p:spPr bwMode="auto">
            <a:xfrm>
              <a:off x="4160576" y="4182760"/>
              <a:ext cx="1059495" cy="523220"/>
            </a:xfrm>
            <a:prstGeom prst="rect">
              <a:avLst/>
            </a:prstGeom>
            <a:noFill/>
            <a:ln w="9525">
              <a:noFill/>
              <a:miter lim="800000"/>
              <a:headEnd/>
              <a:tailEnd/>
            </a:ln>
            <a:effectLst/>
          </p:spPr>
          <p:txBody>
            <a:bodyPr wrap="square">
              <a:spAutoFit/>
            </a:bodyPr>
            <a:lstStyle/>
            <a:p>
              <a:r>
                <a:rPr lang="en-US" sz="1400" dirty="0" smtClean="0"/>
                <a:t>Access Point (BS1) </a:t>
              </a:r>
              <a:endParaRPr lang="en-US" sz="1400" dirty="0"/>
            </a:p>
          </p:txBody>
        </p:sp>
        <p:sp>
          <p:nvSpPr>
            <p:cNvPr id="95" name="Line 587"/>
            <p:cNvSpPr>
              <a:spLocks noChangeShapeType="1"/>
            </p:cNvSpPr>
            <p:nvPr/>
          </p:nvSpPr>
          <p:spPr bwMode="auto">
            <a:xfrm>
              <a:off x="2708584" y="4688469"/>
              <a:ext cx="1473200" cy="137583"/>
            </a:xfrm>
            <a:prstGeom prst="line">
              <a:avLst/>
            </a:prstGeom>
            <a:noFill/>
            <a:ln w="57150">
              <a:solidFill>
                <a:srgbClr val="FF0000"/>
              </a:solidFill>
              <a:round/>
              <a:headEnd type="triangle" w="med" len="med"/>
              <a:tailEnd type="triangle" w="med" len="med"/>
            </a:ln>
            <a:effectLst/>
          </p:spPr>
          <p:txBody>
            <a:bodyPr wrap="none" anchor="ctr"/>
            <a:lstStyle/>
            <a:p>
              <a:endParaRPr lang="en-US"/>
            </a:p>
          </p:txBody>
        </p:sp>
        <p:sp>
          <p:nvSpPr>
            <p:cNvPr id="96" name="AutoShape 588"/>
            <p:cNvSpPr>
              <a:spLocks noChangeArrowheads="1"/>
            </p:cNvSpPr>
            <p:nvPr/>
          </p:nvSpPr>
          <p:spPr bwMode="auto">
            <a:xfrm>
              <a:off x="1928328" y="5160545"/>
              <a:ext cx="245533" cy="481539"/>
            </a:xfrm>
            <a:prstGeom prst="upArrow">
              <a:avLst>
                <a:gd name="adj1" fmla="val 50000"/>
                <a:gd name="adj2" fmla="val 70000"/>
              </a:avLst>
            </a:prstGeom>
            <a:solidFill>
              <a:srgbClr val="DADAF6"/>
            </a:solidFill>
            <a:ln w="9525">
              <a:solidFill>
                <a:schemeClr val="tx1"/>
              </a:solidFill>
              <a:miter lim="800000"/>
              <a:headEnd/>
              <a:tailEnd/>
            </a:ln>
            <a:effectLst/>
          </p:spPr>
          <p:txBody>
            <a:bodyPr wrap="none" anchor="ctr"/>
            <a:lstStyle/>
            <a:p>
              <a:endParaRPr lang="en-US"/>
            </a:p>
          </p:txBody>
        </p:sp>
        <p:sp>
          <p:nvSpPr>
            <p:cNvPr id="97" name="Text Box 590"/>
            <p:cNvSpPr txBox="1">
              <a:spLocks noChangeArrowheads="1"/>
            </p:cNvSpPr>
            <p:nvPr/>
          </p:nvSpPr>
          <p:spPr bwMode="auto">
            <a:xfrm>
              <a:off x="3445184" y="5406315"/>
              <a:ext cx="1676400" cy="307777"/>
            </a:xfrm>
            <a:prstGeom prst="rect">
              <a:avLst/>
            </a:prstGeom>
            <a:noFill/>
            <a:ln w="9525">
              <a:noFill/>
              <a:miter lim="800000"/>
              <a:headEnd/>
              <a:tailEnd/>
            </a:ln>
            <a:effectLst/>
          </p:spPr>
          <p:txBody>
            <a:bodyPr wrap="square">
              <a:spAutoFit/>
            </a:bodyPr>
            <a:lstStyle/>
            <a:p>
              <a:r>
                <a:rPr lang="de-DE" sz="1400" dirty="0" smtClean="0"/>
                <a:t>State Transfer</a:t>
              </a:r>
              <a:endParaRPr lang="de-DE" sz="1400" dirty="0"/>
            </a:p>
          </p:txBody>
        </p:sp>
        <p:cxnSp>
          <p:nvCxnSpPr>
            <p:cNvPr id="98" name="AutoShape 591"/>
            <p:cNvCxnSpPr>
              <a:cxnSpLocks noChangeShapeType="1"/>
              <a:endCxn id="89" idx="4"/>
            </p:cNvCxnSpPr>
            <p:nvPr/>
          </p:nvCxnSpPr>
          <p:spPr bwMode="auto">
            <a:xfrm flipV="1">
              <a:off x="5093603" y="5771687"/>
              <a:ext cx="1660142" cy="373449"/>
            </a:xfrm>
            <a:prstGeom prst="straightConnector1">
              <a:avLst/>
            </a:prstGeom>
            <a:noFill/>
            <a:ln w="9525">
              <a:solidFill>
                <a:schemeClr val="tx1"/>
              </a:solidFill>
              <a:round/>
              <a:headEnd/>
              <a:tailEnd/>
            </a:ln>
            <a:effectLst/>
          </p:spPr>
        </p:cxnSp>
        <p:cxnSp>
          <p:nvCxnSpPr>
            <p:cNvPr id="99" name="AutoShape 592"/>
            <p:cNvCxnSpPr>
              <a:cxnSpLocks noChangeShapeType="1"/>
              <a:endCxn id="89" idx="0"/>
            </p:cNvCxnSpPr>
            <p:nvPr/>
          </p:nvCxnSpPr>
          <p:spPr bwMode="auto">
            <a:xfrm>
              <a:off x="5093603" y="4837142"/>
              <a:ext cx="1660142" cy="521798"/>
            </a:xfrm>
            <a:prstGeom prst="straightConnector1">
              <a:avLst/>
            </a:prstGeom>
            <a:noFill/>
            <a:ln w="9525">
              <a:solidFill>
                <a:schemeClr val="tx1"/>
              </a:solidFill>
              <a:round/>
              <a:headEnd/>
              <a:tailEnd/>
            </a:ln>
            <a:effectLst/>
          </p:spPr>
        </p:cxnSp>
        <p:sp>
          <p:nvSpPr>
            <p:cNvPr id="100" name="Freeform 593"/>
            <p:cNvSpPr>
              <a:spLocks/>
            </p:cNvSpPr>
            <p:nvPr/>
          </p:nvSpPr>
          <p:spPr bwMode="auto">
            <a:xfrm rot="21413512">
              <a:off x="5121584" y="5012597"/>
              <a:ext cx="712047" cy="977559"/>
            </a:xfrm>
            <a:custGeom>
              <a:avLst/>
              <a:gdLst/>
              <a:ahLst/>
              <a:cxnLst>
                <a:cxn ang="0">
                  <a:pos x="0" y="864"/>
                </a:cxn>
                <a:cxn ang="0">
                  <a:pos x="672" y="480"/>
                </a:cxn>
                <a:cxn ang="0">
                  <a:pos x="144" y="0"/>
                </a:cxn>
              </a:cxnLst>
              <a:rect l="0" t="0" r="r" b="b"/>
              <a:pathLst>
                <a:path w="696" h="864">
                  <a:moveTo>
                    <a:pt x="0" y="864"/>
                  </a:moveTo>
                  <a:cubicBezTo>
                    <a:pt x="324" y="744"/>
                    <a:pt x="648" y="624"/>
                    <a:pt x="672" y="480"/>
                  </a:cubicBezTo>
                  <a:cubicBezTo>
                    <a:pt x="696" y="336"/>
                    <a:pt x="420" y="168"/>
                    <a:pt x="144" y="0"/>
                  </a:cubicBezTo>
                </a:path>
              </a:pathLst>
            </a:custGeom>
            <a:noFill/>
            <a:ln w="38100" cap="flat" cmpd="sng">
              <a:solidFill>
                <a:schemeClr val="tx1"/>
              </a:solidFill>
              <a:prstDash val="solid"/>
              <a:round/>
              <a:headEnd type="none" w="med" len="med"/>
              <a:tailEnd type="triangle" w="med" len="med"/>
            </a:ln>
            <a:effectLst/>
          </p:spPr>
          <p:txBody>
            <a:bodyPr wrap="none" anchor="ctr"/>
            <a:lstStyle/>
            <a:p>
              <a:endParaRPr lang="en-US"/>
            </a:p>
          </p:txBody>
        </p:sp>
        <p:sp>
          <p:nvSpPr>
            <p:cNvPr id="101" name="Freeform 594"/>
            <p:cNvSpPr>
              <a:spLocks/>
            </p:cNvSpPr>
            <p:nvPr/>
          </p:nvSpPr>
          <p:spPr bwMode="auto">
            <a:xfrm>
              <a:off x="5782831" y="4757260"/>
              <a:ext cx="1805727" cy="573073"/>
            </a:xfrm>
            <a:custGeom>
              <a:avLst/>
              <a:gdLst/>
              <a:ahLst/>
              <a:cxnLst>
                <a:cxn ang="0">
                  <a:pos x="0" y="0"/>
                </a:cxn>
                <a:cxn ang="0">
                  <a:pos x="1052" y="479"/>
                </a:cxn>
                <a:cxn ang="0">
                  <a:pos x="1408" y="322"/>
                </a:cxn>
              </a:cxnLst>
              <a:rect l="0" t="0" r="r" b="b"/>
              <a:pathLst>
                <a:path w="1408" h="533">
                  <a:moveTo>
                    <a:pt x="0" y="0"/>
                  </a:moveTo>
                  <a:cubicBezTo>
                    <a:pt x="175" y="80"/>
                    <a:pt x="817" y="425"/>
                    <a:pt x="1052" y="479"/>
                  </a:cubicBezTo>
                  <a:cubicBezTo>
                    <a:pt x="1287" y="533"/>
                    <a:pt x="1334" y="355"/>
                    <a:pt x="1408" y="322"/>
                  </a:cubicBezTo>
                </a:path>
              </a:pathLst>
            </a:custGeom>
            <a:noFill/>
            <a:ln w="57150" cap="flat" cmpd="sng">
              <a:solidFill>
                <a:srgbClr val="01FFBC"/>
              </a:solidFill>
              <a:prstDash val="solid"/>
              <a:round/>
              <a:headEnd type="triangle" w="med" len="med"/>
              <a:tailEnd type="triangle" w="med" len="med"/>
            </a:ln>
            <a:effectLst/>
          </p:spPr>
          <p:txBody>
            <a:bodyPr wrap="none" anchor="ctr"/>
            <a:lstStyle/>
            <a:p>
              <a:endParaRPr lang="en-US"/>
            </a:p>
          </p:txBody>
        </p:sp>
        <p:pic>
          <p:nvPicPr>
            <p:cNvPr id="102" name="Picture 596" descr="j0285750"/>
            <p:cNvPicPr>
              <a:picLocks noChangeAspect="1" noChangeArrowheads="1"/>
            </p:cNvPicPr>
            <p:nvPr/>
          </p:nvPicPr>
          <p:blipFill>
            <a:blip r:embed="rId6" cstate="print"/>
            <a:srcRect/>
            <a:stretch>
              <a:fillRect/>
            </a:stretch>
          </p:blipFill>
          <p:spPr bwMode="auto">
            <a:xfrm>
              <a:off x="7732704" y="4837142"/>
              <a:ext cx="1231784" cy="769451"/>
            </a:xfrm>
            <a:prstGeom prst="rect">
              <a:avLst/>
            </a:prstGeom>
            <a:noFill/>
          </p:spPr>
        </p:pic>
        <p:pic>
          <p:nvPicPr>
            <p:cNvPr id="103" name="Picture 597" descr="j0235962"/>
            <p:cNvPicPr>
              <a:picLocks noChangeAspect="1" noChangeArrowheads="1"/>
            </p:cNvPicPr>
            <p:nvPr/>
          </p:nvPicPr>
          <p:blipFill>
            <a:blip r:embed="rId7" cstate="print"/>
            <a:srcRect/>
            <a:stretch>
              <a:fillRect/>
            </a:stretch>
          </p:blipFill>
          <p:spPr bwMode="auto">
            <a:xfrm>
              <a:off x="1565584" y="5930116"/>
              <a:ext cx="964564" cy="784498"/>
            </a:xfrm>
            <a:prstGeom prst="rect">
              <a:avLst/>
            </a:prstGeom>
            <a:noFill/>
          </p:spPr>
        </p:pic>
        <p:pic>
          <p:nvPicPr>
            <p:cNvPr id="104" name="Picture 598" descr="j0235962"/>
            <p:cNvPicPr>
              <a:picLocks noChangeAspect="1" noChangeArrowheads="1"/>
            </p:cNvPicPr>
            <p:nvPr/>
          </p:nvPicPr>
          <p:blipFill>
            <a:blip r:embed="rId7" cstate="print"/>
            <a:srcRect/>
            <a:stretch>
              <a:fillRect/>
            </a:stretch>
          </p:blipFill>
          <p:spPr bwMode="auto">
            <a:xfrm>
              <a:off x="1641784" y="4273932"/>
              <a:ext cx="964564" cy="678391"/>
            </a:xfrm>
            <a:prstGeom prst="rect">
              <a:avLst/>
            </a:prstGeom>
            <a:noFill/>
          </p:spPr>
        </p:pic>
        <p:sp>
          <p:nvSpPr>
            <p:cNvPr id="105" name="Text Box 575"/>
            <p:cNvSpPr txBox="1">
              <a:spLocks noChangeArrowheads="1"/>
            </p:cNvSpPr>
            <p:nvPr/>
          </p:nvSpPr>
          <p:spPr bwMode="auto">
            <a:xfrm>
              <a:off x="675164" y="5247425"/>
              <a:ext cx="1077153" cy="307777"/>
            </a:xfrm>
            <a:prstGeom prst="rect">
              <a:avLst/>
            </a:prstGeom>
            <a:noFill/>
            <a:ln w="9525">
              <a:noFill/>
              <a:miter lim="800000"/>
              <a:headEnd/>
              <a:tailEnd/>
            </a:ln>
            <a:effectLst/>
          </p:spPr>
          <p:txBody>
            <a:bodyPr wrap="none">
              <a:spAutoFit/>
            </a:bodyPr>
            <a:lstStyle/>
            <a:p>
              <a:pPr algn="ctr"/>
              <a:r>
                <a:rPr lang="en-US" sz="1400" dirty="0" smtClean="0"/>
                <a:t>Mobile Host</a:t>
              </a:r>
              <a:endParaRPr lang="en-US" sz="1400" dirty="0"/>
            </a:p>
          </p:txBody>
        </p:sp>
        <p:sp>
          <p:nvSpPr>
            <p:cNvPr id="106" name="Text Box 575"/>
            <p:cNvSpPr txBox="1">
              <a:spLocks noChangeArrowheads="1"/>
            </p:cNvSpPr>
            <p:nvPr/>
          </p:nvSpPr>
          <p:spPr bwMode="auto">
            <a:xfrm>
              <a:off x="7831237" y="4489956"/>
              <a:ext cx="942567" cy="307777"/>
            </a:xfrm>
            <a:prstGeom prst="rect">
              <a:avLst/>
            </a:prstGeom>
            <a:noFill/>
            <a:ln w="9525">
              <a:noFill/>
              <a:miter lim="800000"/>
              <a:headEnd/>
              <a:tailEnd/>
            </a:ln>
            <a:effectLst/>
          </p:spPr>
          <p:txBody>
            <a:bodyPr wrap="none">
              <a:spAutoFit/>
            </a:bodyPr>
            <a:lstStyle/>
            <a:p>
              <a:pPr algn="ctr"/>
              <a:r>
                <a:rPr lang="en-US" sz="1400" dirty="0" smtClean="0"/>
                <a:t>Fixed Host</a:t>
              </a:r>
              <a:endParaRPr lang="en-US" sz="1400" dirty="0"/>
            </a:p>
          </p:txBody>
        </p:sp>
      </p:grpSp>
      <p:sp>
        <p:nvSpPr>
          <p:cNvPr id="28"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7482378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76672"/>
            <a:ext cx="7620000"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914400" y="1268761"/>
            <a:ext cx="7772400" cy="1398240"/>
          </a:xfrm>
        </p:spPr>
        <p:txBody>
          <a:bodyPr>
            <a:normAutofit/>
          </a:bodyPr>
          <a:lstStyle/>
          <a:p>
            <a:r>
              <a:rPr lang="en-US" dirty="0">
                <a:latin typeface="Angsana New" pitchFamily="18" charset="-34"/>
                <a:cs typeface="Angsana New" pitchFamily="18" charset="-34"/>
              </a:rPr>
              <a:t>Split Connection </a:t>
            </a:r>
            <a:r>
              <a:rPr lang="en-US" dirty="0" smtClean="0">
                <a:latin typeface="Angsana New" pitchFamily="18" charset="-34"/>
                <a:cs typeface="Angsana New" pitchFamily="18" charset="-34"/>
              </a:rPr>
              <a:t>in multihop wireless network</a:t>
            </a:r>
          </a:p>
          <a:p>
            <a:pPr lvl="2"/>
            <a:r>
              <a:rPr lang="en-US" altLang="zh-TW" dirty="0">
                <a:latin typeface="Angsana New" pitchFamily="18" charset="-34"/>
                <a:cs typeface="Angsana New" pitchFamily="18" charset="-34"/>
                <a:sym typeface="Wingdings" charset="2"/>
              </a:rPr>
              <a:t>M</a:t>
            </a:r>
            <a:r>
              <a:rPr lang="en-US" altLang="zh-TW" dirty="0" smtClean="0">
                <a:latin typeface="Angsana New" pitchFamily="18" charset="-34"/>
                <a:cs typeface="Angsana New" pitchFamily="18" charset="-34"/>
                <a:sym typeface="Wingdings" charset="2"/>
              </a:rPr>
              <a:t>any </a:t>
            </a:r>
            <a:r>
              <a:rPr lang="en-US" altLang="zh-TW" dirty="0">
                <a:latin typeface="Angsana New" pitchFamily="18" charset="-34"/>
                <a:cs typeface="Angsana New" pitchFamily="18" charset="-34"/>
                <a:sym typeface="Wingdings" charset="2"/>
              </a:rPr>
              <a:t>short TCP </a:t>
            </a:r>
            <a:r>
              <a:rPr lang="en-US" altLang="zh-TW" dirty="0" smtClean="0">
                <a:latin typeface="Angsana New" pitchFamily="18" charset="-34"/>
                <a:cs typeface="Angsana New" pitchFamily="18" charset="-34"/>
                <a:sym typeface="Wingdings" charset="2"/>
              </a:rPr>
              <a:t>connections</a:t>
            </a:r>
            <a:r>
              <a:rPr lang="en-US" altLang="zh-TW" dirty="0">
                <a:latin typeface="Angsana New" pitchFamily="18" charset="-34"/>
                <a:cs typeface="Angsana New" pitchFamily="18" charset="-34"/>
              </a:rPr>
              <a:t> </a:t>
            </a:r>
            <a:r>
              <a:rPr lang="en-US" altLang="zh-TW" dirty="0" smtClean="0">
                <a:latin typeface="Angsana New" pitchFamily="18" charset="-34"/>
                <a:cs typeface="Angsana New" pitchFamily="18" charset="-34"/>
              </a:rPr>
              <a:t>between proxies </a:t>
            </a:r>
            <a:r>
              <a:rPr lang="en-US" altLang="zh-TW" dirty="0">
                <a:latin typeface="Angsana New" pitchFamily="18" charset="-34"/>
                <a:cs typeface="Angsana New" pitchFamily="18" charset="-34"/>
              </a:rPr>
              <a:t>along the </a:t>
            </a:r>
            <a:r>
              <a:rPr lang="en-US" altLang="zh-TW" dirty="0" smtClean="0">
                <a:latin typeface="Angsana New" pitchFamily="18" charset="-34"/>
                <a:cs typeface="Angsana New" pitchFamily="18" charset="-34"/>
              </a:rPr>
              <a:t>connection</a:t>
            </a:r>
            <a:endParaRPr lang="en-US" altLang="zh-TW" dirty="0">
              <a:latin typeface="Angsana New" pitchFamily="18" charset="-34"/>
              <a:cs typeface="Angsana New" pitchFamily="18" charset="-34"/>
              <a:sym typeface="Wingdings" charset="2"/>
            </a:endParaRP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2438400"/>
            <a:ext cx="7696200"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7245963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76672"/>
            <a:ext cx="7620000"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914400" y="1268760"/>
            <a:ext cx="7772400" cy="4857403"/>
          </a:xfrm>
        </p:spPr>
        <p:txBody>
          <a:bodyPr>
            <a:normAutofit/>
          </a:bodyPr>
          <a:lstStyle/>
          <a:p>
            <a:r>
              <a:rPr lang="en-US" dirty="0">
                <a:latin typeface="Angsana New" pitchFamily="18" charset="-34"/>
                <a:cs typeface="Angsana New" pitchFamily="18" charset="-34"/>
              </a:rPr>
              <a:t>Split Connection </a:t>
            </a:r>
            <a:r>
              <a:rPr lang="en-US" dirty="0" smtClean="0">
                <a:latin typeface="Angsana New" pitchFamily="18" charset="-34"/>
                <a:cs typeface="Angsana New" pitchFamily="18" charset="-34"/>
              </a:rPr>
              <a:t>in multihop wireless network</a:t>
            </a:r>
          </a:p>
          <a:p>
            <a:pPr lvl="2"/>
            <a:r>
              <a:rPr lang="en-US" altLang="zh-TW" dirty="0" smtClean="0">
                <a:latin typeface="Angsana New" pitchFamily="18" charset="-34"/>
                <a:cs typeface="Angsana New" pitchFamily="18" charset="-34"/>
              </a:rPr>
              <a:t>Proxies </a:t>
            </a:r>
            <a:r>
              <a:rPr lang="en-US" altLang="zh-TW" dirty="0">
                <a:latin typeface="Angsana New" pitchFamily="18" charset="-34"/>
                <a:cs typeface="Angsana New" pitchFamily="18" charset="-34"/>
              </a:rPr>
              <a:t>buffer packets from the previous proxy or the source </a:t>
            </a:r>
            <a:r>
              <a:rPr lang="en-US" altLang="zh-TW" dirty="0" smtClean="0">
                <a:latin typeface="Angsana New" pitchFamily="18" charset="-34"/>
                <a:cs typeface="Angsana New" pitchFamily="18" charset="-34"/>
              </a:rPr>
              <a:t>and acknowledges their receipt with Local </a:t>
            </a:r>
            <a:r>
              <a:rPr lang="en-US" altLang="zh-TW" dirty="0">
                <a:latin typeface="Angsana New" pitchFamily="18" charset="-34"/>
                <a:cs typeface="Angsana New" pitchFamily="18" charset="-34"/>
              </a:rPr>
              <a:t>Acknowledgements(LACKs) .</a:t>
            </a:r>
          </a:p>
          <a:p>
            <a:pPr lvl="2"/>
            <a:r>
              <a:rPr lang="en-US" altLang="zh-TW" dirty="0">
                <a:latin typeface="Angsana New" pitchFamily="18" charset="-34"/>
                <a:cs typeface="Angsana New" pitchFamily="18" charset="-34"/>
              </a:rPr>
              <a:t>Any dropped packets are recovered from the most recent proxy but </a:t>
            </a:r>
            <a:r>
              <a:rPr lang="en-US" altLang="zh-TW" b="1" i="1" dirty="0">
                <a:latin typeface="Angsana New" pitchFamily="18" charset="-34"/>
                <a:cs typeface="Angsana New" pitchFamily="18" charset="-34"/>
              </a:rPr>
              <a:t>not</a:t>
            </a:r>
            <a:r>
              <a:rPr lang="en-US" altLang="zh-TW" dirty="0">
                <a:latin typeface="Angsana New" pitchFamily="18" charset="-34"/>
                <a:cs typeface="Angsana New" pitchFamily="18" charset="-34"/>
              </a:rPr>
              <a:t> from the source.</a:t>
            </a:r>
          </a:p>
          <a:p>
            <a:pPr lvl="2"/>
            <a:r>
              <a:rPr lang="en-US" altLang="zh-TW" dirty="0" smtClean="0">
                <a:latin typeface="Angsana New" pitchFamily="18" charset="-34"/>
                <a:cs typeface="Angsana New" pitchFamily="18" charset="-34"/>
              </a:rPr>
              <a:t>Enhance </a:t>
            </a:r>
            <a:r>
              <a:rPr lang="en-US" altLang="zh-TW" dirty="0">
                <a:latin typeface="Angsana New" pitchFamily="18" charset="-34"/>
                <a:cs typeface="Angsana New" pitchFamily="18" charset="-34"/>
              </a:rPr>
              <a:t>parallelism. Reduce bandwidth consumption on retransmission.</a:t>
            </a:r>
          </a:p>
          <a:p>
            <a:pPr lvl="2"/>
            <a:r>
              <a:rPr lang="en-US" altLang="zh-TW" dirty="0" smtClean="0">
                <a:latin typeface="Angsana New" pitchFamily="18" charset="-34"/>
                <a:cs typeface="Angsana New" pitchFamily="18" charset="-34"/>
              </a:rPr>
              <a:t>Optimal </a:t>
            </a:r>
            <a:r>
              <a:rPr lang="en-US" altLang="zh-TW" dirty="0">
                <a:latin typeface="Angsana New" pitchFamily="18" charset="-34"/>
                <a:cs typeface="Angsana New" pitchFamily="18" charset="-34"/>
              </a:rPr>
              <a:t>frequency of proxy placement is not clear.</a:t>
            </a:r>
            <a:endParaRPr lang="en-US" altLang="zh-TW" b="1" dirty="0">
              <a:latin typeface="Angsana New" pitchFamily="18" charset="-34"/>
              <a:cs typeface="Angsana New" pitchFamily="18" charset="-34"/>
            </a:endParaRPr>
          </a:p>
          <a:p>
            <a:pPr lvl="2"/>
            <a:endParaRPr lang="en-US" dirty="0">
              <a:latin typeface="Angsana New" pitchFamily="18" charset="-34"/>
              <a:cs typeface="Angsana New" pitchFamily="18" charset="-34"/>
            </a:endParaRPr>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17257506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764704"/>
            <a:ext cx="7620000" cy="792088"/>
          </a:xfrm>
        </p:spPr>
        <p:txBody>
          <a:bodyPr>
            <a:normAutofit/>
          </a:bodyPr>
          <a:lstStyle/>
          <a:p>
            <a:pPr algn="l"/>
            <a:r>
              <a:rPr lang="en-CA" dirty="0" smtClean="0"/>
              <a:t>Outline</a:t>
            </a:r>
            <a:endParaRPr lang="en-CA" dirty="0"/>
          </a:p>
        </p:txBody>
      </p:sp>
      <p:sp>
        <p:nvSpPr>
          <p:cNvPr id="3" name="Content Placeholder 2"/>
          <p:cNvSpPr>
            <a:spLocks noGrp="1"/>
          </p:cNvSpPr>
          <p:nvPr>
            <p:ph idx="1"/>
          </p:nvPr>
        </p:nvSpPr>
        <p:spPr>
          <a:xfrm>
            <a:off x="1066800" y="1844824"/>
            <a:ext cx="7620000" cy="4281339"/>
          </a:xfrm>
        </p:spPr>
        <p:txBody>
          <a:bodyPr>
            <a:normAutofit/>
          </a:bodyPr>
          <a:lstStyle/>
          <a:p>
            <a:pPr marL="514350" indent="-514350">
              <a:lnSpc>
                <a:spcPct val="150000"/>
              </a:lnSpc>
              <a:buAutoNum type="arabicPeriod"/>
            </a:pPr>
            <a:r>
              <a:rPr lang="en-CA" dirty="0" smtClean="0">
                <a:latin typeface="Angsana New" pitchFamily="18" charset="-34"/>
                <a:cs typeface="Angsana New" pitchFamily="18" charset="-34"/>
              </a:rPr>
              <a:t>Introduction to TCP</a:t>
            </a:r>
          </a:p>
          <a:p>
            <a:pPr marL="514350" indent="-514350">
              <a:lnSpc>
                <a:spcPct val="150000"/>
              </a:lnSpc>
              <a:buAutoNum type="arabicPeriod"/>
            </a:pPr>
            <a:r>
              <a:rPr lang="en-CA" dirty="0" smtClean="0">
                <a:latin typeface="Angsana New" pitchFamily="18" charset="-34"/>
                <a:cs typeface="Angsana New" pitchFamily="18" charset="-34"/>
              </a:rPr>
              <a:t>TCP Mechanisms</a:t>
            </a:r>
          </a:p>
          <a:p>
            <a:pPr marL="514350" indent="-514350">
              <a:lnSpc>
                <a:spcPct val="150000"/>
              </a:lnSpc>
              <a:buAutoNum type="arabicPeriod"/>
            </a:pPr>
            <a:r>
              <a:rPr lang="en-CA" dirty="0" smtClean="0">
                <a:latin typeface="Angsana New" pitchFamily="18" charset="-34"/>
                <a:cs typeface="Angsana New" pitchFamily="18" charset="-34"/>
              </a:rPr>
              <a:t>Problems in TCP</a:t>
            </a:r>
          </a:p>
          <a:p>
            <a:pPr marL="514350" indent="-514350">
              <a:lnSpc>
                <a:spcPct val="150000"/>
              </a:lnSpc>
              <a:buAutoNum type="arabicPeriod"/>
            </a:pPr>
            <a:r>
              <a:rPr lang="en-CA" dirty="0" smtClean="0">
                <a:latin typeface="Angsana New" pitchFamily="18" charset="-34"/>
                <a:cs typeface="Angsana New" pitchFamily="18" charset="-34"/>
              </a:rPr>
              <a:t>Approaches </a:t>
            </a:r>
          </a:p>
          <a:p>
            <a:pPr marL="514350" indent="-514350">
              <a:lnSpc>
                <a:spcPct val="150000"/>
              </a:lnSpc>
              <a:buAutoNum type="arabicPeriod"/>
            </a:pPr>
            <a:r>
              <a:rPr lang="en-CA" dirty="0" smtClean="0">
                <a:latin typeface="Angsana New" pitchFamily="18" charset="-34"/>
                <a:cs typeface="Angsana New" pitchFamily="18" charset="-34"/>
              </a:rPr>
              <a:t>References</a:t>
            </a:r>
            <a:endParaRPr lang="en-CA" dirty="0">
              <a:latin typeface="Angsana New" pitchFamily="18" charset="-34"/>
              <a:cs typeface="Angsana New" pitchFamily="18" charset="-34"/>
            </a:endParaRPr>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38653768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76672"/>
            <a:ext cx="7696200"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914400" y="1268760"/>
            <a:ext cx="7772400" cy="4857403"/>
          </a:xfrm>
        </p:spPr>
        <p:txBody>
          <a:bodyPr>
            <a:normAutofit/>
          </a:bodyPr>
          <a:lstStyle/>
          <a:p>
            <a:r>
              <a:rPr lang="en-US" dirty="0" smtClean="0">
                <a:latin typeface="Angsana New" pitchFamily="18" charset="-34"/>
                <a:cs typeface="Angsana New" pitchFamily="18" charset="-34"/>
              </a:rPr>
              <a:t>TCP Aware Link Layer</a:t>
            </a:r>
          </a:p>
          <a:p>
            <a:pPr lvl="2"/>
            <a:r>
              <a:rPr lang="en-US" dirty="0">
                <a:latin typeface="Angsana New" pitchFamily="18" charset="-34"/>
                <a:cs typeface="Angsana New" pitchFamily="18" charset="-34"/>
              </a:rPr>
              <a:t>Retains local recovery of Split Connection approach and link level </a:t>
            </a:r>
            <a:r>
              <a:rPr lang="en-US" dirty="0" smtClean="0">
                <a:latin typeface="Angsana New" pitchFamily="18" charset="-34"/>
                <a:cs typeface="Angsana New" pitchFamily="18" charset="-34"/>
              </a:rPr>
              <a:t>retransmission</a:t>
            </a:r>
            <a:endParaRPr lang="en-US" sz="2400" dirty="0">
              <a:latin typeface="Angsana New" pitchFamily="18" charset="-34"/>
              <a:cs typeface="Angsana New" pitchFamily="18" charset="-34"/>
            </a:endParaRPr>
          </a:p>
          <a:p>
            <a:pPr lvl="2"/>
            <a:r>
              <a:rPr lang="en-US" dirty="0">
                <a:latin typeface="Angsana New" pitchFamily="18" charset="-34"/>
                <a:cs typeface="Angsana New" pitchFamily="18" charset="-34"/>
              </a:rPr>
              <a:t>Improves on split connection</a:t>
            </a:r>
          </a:p>
          <a:p>
            <a:pPr lvl="3"/>
            <a:r>
              <a:rPr lang="en-US" sz="2200" dirty="0">
                <a:latin typeface="Angsana New" pitchFamily="18" charset="-34"/>
                <a:cs typeface="Angsana New" pitchFamily="18" charset="-34"/>
              </a:rPr>
              <a:t>end-to-end semantics retained</a:t>
            </a:r>
          </a:p>
          <a:p>
            <a:pPr lvl="3"/>
            <a:r>
              <a:rPr lang="en-US" sz="2200" dirty="0">
                <a:latin typeface="Angsana New" pitchFamily="18" charset="-34"/>
                <a:cs typeface="Angsana New" pitchFamily="18" charset="-34"/>
              </a:rPr>
              <a:t>soft state at base station, instead of hard </a:t>
            </a:r>
            <a:r>
              <a:rPr lang="en-US" sz="2200" dirty="0" smtClean="0">
                <a:latin typeface="Angsana New" pitchFamily="18" charset="-34"/>
                <a:cs typeface="Angsana New" pitchFamily="18" charset="-34"/>
              </a:rPr>
              <a:t>state</a:t>
            </a:r>
          </a:p>
          <a:p>
            <a:pPr lvl="2"/>
            <a:endParaRPr lang="en-US" dirty="0">
              <a:latin typeface="Angsana New" pitchFamily="18" charset="-34"/>
              <a:cs typeface="Angsana New" pitchFamily="18" charset="-34"/>
            </a:endParaRPr>
          </a:p>
        </p:txBody>
      </p:sp>
      <p:grpSp>
        <p:nvGrpSpPr>
          <p:cNvPr id="4" name="Group 3"/>
          <p:cNvGrpSpPr>
            <a:grpSpLocks/>
          </p:cNvGrpSpPr>
          <p:nvPr/>
        </p:nvGrpSpPr>
        <p:grpSpPr bwMode="auto">
          <a:xfrm>
            <a:off x="1203325" y="4111063"/>
            <a:ext cx="6813550" cy="2414281"/>
            <a:chOff x="758" y="1824"/>
            <a:chExt cx="4292" cy="2263"/>
          </a:xfrm>
        </p:grpSpPr>
        <p:grpSp>
          <p:nvGrpSpPr>
            <p:cNvPr id="5" name="Group 4"/>
            <p:cNvGrpSpPr>
              <a:grpSpLocks/>
            </p:cNvGrpSpPr>
            <p:nvPr/>
          </p:nvGrpSpPr>
          <p:grpSpPr bwMode="auto">
            <a:xfrm>
              <a:off x="1383" y="3620"/>
              <a:ext cx="3210" cy="467"/>
              <a:chOff x="1383" y="3620"/>
              <a:chExt cx="3210" cy="467"/>
            </a:xfrm>
          </p:grpSpPr>
          <p:sp>
            <p:nvSpPr>
              <p:cNvPr id="47" name="Oval 6"/>
              <p:cNvSpPr>
                <a:spLocks noChangeArrowheads="1"/>
              </p:cNvSpPr>
              <p:nvPr/>
            </p:nvSpPr>
            <p:spPr bwMode="auto">
              <a:xfrm>
                <a:off x="4368" y="3620"/>
                <a:ext cx="225" cy="336"/>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CA" sz="1400" dirty="0" smtClean="0"/>
                  <a:t>MH</a:t>
                </a:r>
                <a:endParaRPr lang="en-CA" sz="1400" dirty="0"/>
              </a:p>
            </p:txBody>
          </p:sp>
          <p:sp>
            <p:nvSpPr>
              <p:cNvPr id="48" name="Line 8"/>
              <p:cNvSpPr>
                <a:spLocks noChangeShapeType="1"/>
              </p:cNvSpPr>
              <p:nvPr/>
            </p:nvSpPr>
            <p:spPr bwMode="auto">
              <a:xfrm>
                <a:off x="1383" y="3786"/>
                <a:ext cx="1453" cy="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49" name="Line 9"/>
              <p:cNvSpPr>
                <a:spLocks noChangeShapeType="1"/>
              </p:cNvSpPr>
              <p:nvPr/>
            </p:nvSpPr>
            <p:spPr bwMode="auto">
              <a:xfrm>
                <a:off x="3072" y="3792"/>
                <a:ext cx="1296"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50" name="Text Box 10"/>
              <p:cNvSpPr txBox="1">
                <a:spLocks noChangeArrowheads="1"/>
              </p:cNvSpPr>
              <p:nvPr/>
            </p:nvSpPr>
            <p:spPr bwMode="auto">
              <a:xfrm>
                <a:off x="3254" y="3799"/>
                <a:ext cx="52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wireless</a:t>
                </a:r>
              </a:p>
            </p:txBody>
          </p:sp>
        </p:grpSp>
        <p:grpSp>
          <p:nvGrpSpPr>
            <p:cNvPr id="6" name="Group 11"/>
            <p:cNvGrpSpPr>
              <a:grpSpLocks/>
            </p:cNvGrpSpPr>
            <p:nvPr/>
          </p:nvGrpSpPr>
          <p:grpSpPr bwMode="auto">
            <a:xfrm>
              <a:off x="758" y="1824"/>
              <a:ext cx="1018" cy="1447"/>
              <a:chOff x="758" y="1824"/>
              <a:chExt cx="1018" cy="1447"/>
            </a:xfrm>
          </p:grpSpPr>
          <p:sp>
            <p:nvSpPr>
              <p:cNvPr id="37" name="Rectangle 12"/>
              <p:cNvSpPr>
                <a:spLocks noChangeArrowheads="1"/>
              </p:cNvSpPr>
              <p:nvPr/>
            </p:nvSpPr>
            <p:spPr bwMode="auto">
              <a:xfrm>
                <a:off x="768" y="1824"/>
                <a:ext cx="1008" cy="144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38" name="Line 13"/>
              <p:cNvSpPr>
                <a:spLocks noChangeShapeType="1"/>
              </p:cNvSpPr>
              <p:nvPr/>
            </p:nvSpPr>
            <p:spPr bwMode="auto">
              <a:xfrm>
                <a:off x="768" y="2976"/>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39" name="Line 14"/>
              <p:cNvSpPr>
                <a:spLocks noChangeShapeType="1"/>
              </p:cNvSpPr>
              <p:nvPr/>
            </p:nvSpPr>
            <p:spPr bwMode="auto">
              <a:xfrm>
                <a:off x="768" y="2688"/>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40" name="Line 15"/>
              <p:cNvSpPr>
                <a:spLocks noChangeShapeType="1"/>
              </p:cNvSpPr>
              <p:nvPr/>
            </p:nvSpPr>
            <p:spPr bwMode="auto">
              <a:xfrm>
                <a:off x="768" y="2400"/>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41" name="Line 16"/>
              <p:cNvSpPr>
                <a:spLocks noChangeShapeType="1"/>
              </p:cNvSpPr>
              <p:nvPr/>
            </p:nvSpPr>
            <p:spPr bwMode="auto">
              <a:xfrm>
                <a:off x="768" y="2112"/>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42" name="Text Box 17"/>
              <p:cNvSpPr txBox="1">
                <a:spLocks noChangeArrowheads="1"/>
              </p:cNvSpPr>
              <p:nvPr/>
            </p:nvSpPr>
            <p:spPr bwMode="auto">
              <a:xfrm>
                <a:off x="758" y="2983"/>
                <a:ext cx="52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physical</a:t>
                </a:r>
              </a:p>
            </p:txBody>
          </p:sp>
          <p:sp>
            <p:nvSpPr>
              <p:cNvPr id="43" name="Text Box 18"/>
              <p:cNvSpPr txBox="1">
                <a:spLocks noChangeArrowheads="1"/>
              </p:cNvSpPr>
              <p:nvPr/>
            </p:nvSpPr>
            <p:spPr bwMode="auto">
              <a:xfrm>
                <a:off x="758" y="2695"/>
                <a:ext cx="2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link</a:t>
                </a:r>
              </a:p>
            </p:txBody>
          </p:sp>
          <p:sp>
            <p:nvSpPr>
              <p:cNvPr id="44" name="Text Box 19"/>
              <p:cNvSpPr txBox="1">
                <a:spLocks noChangeArrowheads="1"/>
              </p:cNvSpPr>
              <p:nvPr/>
            </p:nvSpPr>
            <p:spPr bwMode="auto">
              <a:xfrm>
                <a:off x="758" y="2407"/>
                <a:ext cx="51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network</a:t>
                </a:r>
              </a:p>
            </p:txBody>
          </p:sp>
          <p:sp>
            <p:nvSpPr>
              <p:cNvPr id="45" name="Text Box 20"/>
              <p:cNvSpPr txBox="1">
                <a:spLocks noChangeArrowheads="1"/>
              </p:cNvSpPr>
              <p:nvPr/>
            </p:nvSpPr>
            <p:spPr bwMode="auto">
              <a:xfrm>
                <a:off x="758" y="2119"/>
                <a:ext cx="56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transport</a:t>
                </a:r>
              </a:p>
            </p:txBody>
          </p:sp>
          <p:sp>
            <p:nvSpPr>
              <p:cNvPr id="46" name="Text Box 21"/>
              <p:cNvSpPr txBox="1">
                <a:spLocks noChangeArrowheads="1"/>
              </p:cNvSpPr>
              <p:nvPr/>
            </p:nvSpPr>
            <p:spPr bwMode="auto">
              <a:xfrm>
                <a:off x="758" y="1831"/>
                <a:ext cx="65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application</a:t>
                </a:r>
              </a:p>
            </p:txBody>
          </p:sp>
        </p:grpSp>
        <p:grpSp>
          <p:nvGrpSpPr>
            <p:cNvPr id="7" name="Group 22"/>
            <p:cNvGrpSpPr>
              <a:grpSpLocks/>
            </p:cNvGrpSpPr>
            <p:nvPr/>
          </p:nvGrpSpPr>
          <p:grpSpPr bwMode="auto">
            <a:xfrm>
              <a:off x="4032" y="1824"/>
              <a:ext cx="1018" cy="1447"/>
              <a:chOff x="758" y="1824"/>
              <a:chExt cx="1018" cy="1447"/>
            </a:xfrm>
          </p:grpSpPr>
          <p:sp>
            <p:nvSpPr>
              <p:cNvPr id="27" name="Rectangle 23"/>
              <p:cNvSpPr>
                <a:spLocks noChangeArrowheads="1"/>
              </p:cNvSpPr>
              <p:nvPr/>
            </p:nvSpPr>
            <p:spPr bwMode="auto">
              <a:xfrm>
                <a:off x="768" y="1824"/>
                <a:ext cx="1008" cy="144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8" name="Line 24"/>
              <p:cNvSpPr>
                <a:spLocks noChangeShapeType="1"/>
              </p:cNvSpPr>
              <p:nvPr/>
            </p:nvSpPr>
            <p:spPr bwMode="auto">
              <a:xfrm>
                <a:off x="768" y="2976"/>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9" name="Line 25"/>
              <p:cNvSpPr>
                <a:spLocks noChangeShapeType="1"/>
              </p:cNvSpPr>
              <p:nvPr/>
            </p:nvSpPr>
            <p:spPr bwMode="auto">
              <a:xfrm>
                <a:off x="768" y="2688"/>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30" name="Line 26"/>
              <p:cNvSpPr>
                <a:spLocks noChangeShapeType="1"/>
              </p:cNvSpPr>
              <p:nvPr/>
            </p:nvSpPr>
            <p:spPr bwMode="auto">
              <a:xfrm>
                <a:off x="768" y="2400"/>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31" name="Line 27"/>
              <p:cNvSpPr>
                <a:spLocks noChangeShapeType="1"/>
              </p:cNvSpPr>
              <p:nvPr/>
            </p:nvSpPr>
            <p:spPr bwMode="auto">
              <a:xfrm>
                <a:off x="768" y="2112"/>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32" name="Text Box 28"/>
              <p:cNvSpPr txBox="1">
                <a:spLocks noChangeArrowheads="1"/>
              </p:cNvSpPr>
              <p:nvPr/>
            </p:nvSpPr>
            <p:spPr bwMode="auto">
              <a:xfrm>
                <a:off x="758" y="2983"/>
                <a:ext cx="52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physical</a:t>
                </a:r>
              </a:p>
            </p:txBody>
          </p:sp>
          <p:sp>
            <p:nvSpPr>
              <p:cNvPr id="33" name="Text Box 29"/>
              <p:cNvSpPr txBox="1">
                <a:spLocks noChangeArrowheads="1"/>
              </p:cNvSpPr>
              <p:nvPr/>
            </p:nvSpPr>
            <p:spPr bwMode="auto">
              <a:xfrm>
                <a:off x="758" y="2695"/>
                <a:ext cx="2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link</a:t>
                </a:r>
              </a:p>
            </p:txBody>
          </p:sp>
          <p:sp>
            <p:nvSpPr>
              <p:cNvPr id="34" name="Text Box 30"/>
              <p:cNvSpPr txBox="1">
                <a:spLocks noChangeArrowheads="1"/>
              </p:cNvSpPr>
              <p:nvPr/>
            </p:nvSpPr>
            <p:spPr bwMode="auto">
              <a:xfrm>
                <a:off x="758" y="2407"/>
                <a:ext cx="51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network</a:t>
                </a:r>
              </a:p>
            </p:txBody>
          </p:sp>
          <p:sp>
            <p:nvSpPr>
              <p:cNvPr id="35" name="Text Box 31"/>
              <p:cNvSpPr txBox="1">
                <a:spLocks noChangeArrowheads="1"/>
              </p:cNvSpPr>
              <p:nvPr/>
            </p:nvSpPr>
            <p:spPr bwMode="auto">
              <a:xfrm>
                <a:off x="758" y="2119"/>
                <a:ext cx="56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transport</a:t>
                </a:r>
              </a:p>
            </p:txBody>
          </p:sp>
          <p:sp>
            <p:nvSpPr>
              <p:cNvPr id="36" name="Text Box 32"/>
              <p:cNvSpPr txBox="1">
                <a:spLocks noChangeArrowheads="1"/>
              </p:cNvSpPr>
              <p:nvPr/>
            </p:nvSpPr>
            <p:spPr bwMode="auto">
              <a:xfrm>
                <a:off x="758" y="1831"/>
                <a:ext cx="65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application</a:t>
                </a:r>
              </a:p>
            </p:txBody>
          </p:sp>
        </p:grpSp>
        <p:grpSp>
          <p:nvGrpSpPr>
            <p:cNvPr id="8" name="Group 33"/>
            <p:cNvGrpSpPr>
              <a:grpSpLocks/>
            </p:cNvGrpSpPr>
            <p:nvPr/>
          </p:nvGrpSpPr>
          <p:grpSpPr bwMode="auto">
            <a:xfrm>
              <a:off x="2448" y="1824"/>
              <a:ext cx="1018" cy="1447"/>
              <a:chOff x="758" y="1824"/>
              <a:chExt cx="1018" cy="1447"/>
            </a:xfrm>
          </p:grpSpPr>
          <p:sp>
            <p:nvSpPr>
              <p:cNvPr id="17" name="Rectangle 34"/>
              <p:cNvSpPr>
                <a:spLocks noChangeArrowheads="1"/>
              </p:cNvSpPr>
              <p:nvPr/>
            </p:nvSpPr>
            <p:spPr bwMode="auto">
              <a:xfrm>
                <a:off x="768" y="1824"/>
                <a:ext cx="1008" cy="144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8" name="Line 35"/>
              <p:cNvSpPr>
                <a:spLocks noChangeShapeType="1"/>
              </p:cNvSpPr>
              <p:nvPr/>
            </p:nvSpPr>
            <p:spPr bwMode="auto">
              <a:xfrm>
                <a:off x="768" y="2976"/>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9" name="Line 36"/>
              <p:cNvSpPr>
                <a:spLocks noChangeShapeType="1"/>
              </p:cNvSpPr>
              <p:nvPr/>
            </p:nvSpPr>
            <p:spPr bwMode="auto">
              <a:xfrm>
                <a:off x="768" y="2688"/>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0" name="Line 37"/>
              <p:cNvSpPr>
                <a:spLocks noChangeShapeType="1"/>
              </p:cNvSpPr>
              <p:nvPr/>
            </p:nvSpPr>
            <p:spPr bwMode="auto">
              <a:xfrm>
                <a:off x="768" y="2400"/>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1" name="Line 38"/>
              <p:cNvSpPr>
                <a:spLocks noChangeShapeType="1"/>
              </p:cNvSpPr>
              <p:nvPr/>
            </p:nvSpPr>
            <p:spPr bwMode="auto">
              <a:xfrm>
                <a:off x="768" y="2112"/>
                <a:ext cx="100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22" name="Text Box 39"/>
              <p:cNvSpPr txBox="1">
                <a:spLocks noChangeArrowheads="1"/>
              </p:cNvSpPr>
              <p:nvPr/>
            </p:nvSpPr>
            <p:spPr bwMode="auto">
              <a:xfrm>
                <a:off x="758" y="2983"/>
                <a:ext cx="52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physical</a:t>
                </a:r>
              </a:p>
            </p:txBody>
          </p:sp>
          <p:sp>
            <p:nvSpPr>
              <p:cNvPr id="23" name="Text Box 40"/>
              <p:cNvSpPr txBox="1">
                <a:spLocks noChangeArrowheads="1"/>
              </p:cNvSpPr>
              <p:nvPr/>
            </p:nvSpPr>
            <p:spPr bwMode="auto">
              <a:xfrm>
                <a:off x="758" y="2695"/>
                <a:ext cx="2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link</a:t>
                </a:r>
              </a:p>
            </p:txBody>
          </p:sp>
          <p:sp>
            <p:nvSpPr>
              <p:cNvPr id="24" name="Text Box 41"/>
              <p:cNvSpPr txBox="1">
                <a:spLocks noChangeArrowheads="1"/>
              </p:cNvSpPr>
              <p:nvPr/>
            </p:nvSpPr>
            <p:spPr bwMode="auto">
              <a:xfrm>
                <a:off x="758" y="2407"/>
                <a:ext cx="51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network</a:t>
                </a:r>
              </a:p>
            </p:txBody>
          </p:sp>
          <p:sp>
            <p:nvSpPr>
              <p:cNvPr id="25" name="Text Box 42"/>
              <p:cNvSpPr txBox="1">
                <a:spLocks noChangeArrowheads="1"/>
              </p:cNvSpPr>
              <p:nvPr/>
            </p:nvSpPr>
            <p:spPr bwMode="auto">
              <a:xfrm>
                <a:off x="758" y="2119"/>
                <a:ext cx="56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transport</a:t>
                </a:r>
              </a:p>
            </p:txBody>
          </p:sp>
          <p:sp>
            <p:nvSpPr>
              <p:cNvPr id="26" name="Text Box 43"/>
              <p:cNvSpPr txBox="1">
                <a:spLocks noChangeArrowheads="1"/>
              </p:cNvSpPr>
              <p:nvPr/>
            </p:nvSpPr>
            <p:spPr bwMode="auto">
              <a:xfrm>
                <a:off x="758" y="1831"/>
                <a:ext cx="65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a:t>application</a:t>
                </a:r>
              </a:p>
            </p:txBody>
          </p:sp>
        </p:grpSp>
        <p:sp>
          <p:nvSpPr>
            <p:cNvPr id="9" name="Line 44"/>
            <p:cNvSpPr>
              <a:spLocks noChangeShapeType="1"/>
            </p:cNvSpPr>
            <p:nvPr/>
          </p:nvSpPr>
          <p:spPr bwMode="auto">
            <a:xfrm>
              <a:off x="1632" y="1968"/>
              <a:ext cx="0" cy="1392"/>
            </a:xfrm>
            <a:prstGeom prst="line">
              <a:avLst/>
            </a:prstGeom>
            <a:noFill/>
            <a:ln w="952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0" name="Line 45"/>
            <p:cNvSpPr>
              <a:spLocks noChangeShapeType="1"/>
            </p:cNvSpPr>
            <p:nvPr/>
          </p:nvSpPr>
          <p:spPr bwMode="auto">
            <a:xfrm>
              <a:off x="1632" y="3360"/>
              <a:ext cx="1536" cy="0"/>
            </a:xfrm>
            <a:prstGeom prst="line">
              <a:avLst/>
            </a:prstGeom>
            <a:noFill/>
            <a:ln w="952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1" name="Line 46"/>
            <p:cNvSpPr>
              <a:spLocks noChangeShapeType="1"/>
            </p:cNvSpPr>
            <p:nvPr/>
          </p:nvSpPr>
          <p:spPr bwMode="auto">
            <a:xfrm flipV="1">
              <a:off x="3168" y="2544"/>
              <a:ext cx="0" cy="816"/>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2" name="Line 47"/>
            <p:cNvSpPr>
              <a:spLocks noChangeShapeType="1"/>
            </p:cNvSpPr>
            <p:nvPr/>
          </p:nvSpPr>
          <p:spPr bwMode="auto">
            <a:xfrm>
              <a:off x="3312" y="2544"/>
              <a:ext cx="0" cy="816"/>
            </a:xfrm>
            <a:prstGeom prst="line">
              <a:avLst/>
            </a:prstGeom>
            <a:noFill/>
            <a:ln w="952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3" name="Line 48"/>
            <p:cNvSpPr>
              <a:spLocks noChangeShapeType="1"/>
            </p:cNvSpPr>
            <p:nvPr/>
          </p:nvSpPr>
          <p:spPr bwMode="auto">
            <a:xfrm>
              <a:off x="3312" y="3360"/>
              <a:ext cx="1632" cy="0"/>
            </a:xfrm>
            <a:prstGeom prst="line">
              <a:avLst/>
            </a:prstGeom>
            <a:noFill/>
            <a:ln w="9525">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4" name="Line 49"/>
            <p:cNvSpPr>
              <a:spLocks noChangeShapeType="1"/>
            </p:cNvSpPr>
            <p:nvPr/>
          </p:nvSpPr>
          <p:spPr bwMode="auto">
            <a:xfrm flipV="1">
              <a:off x="4944" y="1920"/>
              <a:ext cx="0" cy="1440"/>
            </a:xfrm>
            <a:prstGeom prst="line">
              <a:avLst/>
            </a:prstGeom>
            <a:noFill/>
            <a:ln w="952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5" name="Line 50"/>
            <p:cNvSpPr>
              <a:spLocks noChangeShapeType="1"/>
            </p:cNvSpPr>
            <p:nvPr/>
          </p:nvSpPr>
          <p:spPr bwMode="auto">
            <a:xfrm>
              <a:off x="3552" y="2832"/>
              <a:ext cx="384" cy="0"/>
            </a:xfrm>
            <a:prstGeom prst="line">
              <a:avLst/>
            </a:prstGeom>
            <a:noFill/>
            <a:ln w="95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6" name="Text Box 51"/>
            <p:cNvSpPr txBox="1">
              <a:spLocks noChangeArrowheads="1"/>
            </p:cNvSpPr>
            <p:nvPr/>
          </p:nvSpPr>
          <p:spPr bwMode="auto">
            <a:xfrm>
              <a:off x="3552" y="2496"/>
              <a:ext cx="335"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err="1">
                  <a:solidFill>
                    <a:srgbClr val="FF0000"/>
                  </a:solidFill>
                </a:rPr>
                <a:t>rxmt</a:t>
              </a:r>
              <a:endParaRPr lang="en-US" sz="1400" b="0" dirty="0"/>
            </a:p>
          </p:txBody>
        </p:sp>
      </p:grpSp>
      <p:grpSp>
        <p:nvGrpSpPr>
          <p:cNvPr id="51" name="Group 52"/>
          <p:cNvGrpSpPr>
            <a:grpSpLocks/>
          </p:cNvGrpSpPr>
          <p:nvPr/>
        </p:nvGrpSpPr>
        <p:grpSpPr bwMode="auto">
          <a:xfrm>
            <a:off x="2895600" y="3806264"/>
            <a:ext cx="3429000" cy="665714"/>
            <a:chOff x="1824" y="1632"/>
            <a:chExt cx="2160" cy="624"/>
          </a:xfrm>
        </p:grpSpPr>
        <p:sp>
          <p:nvSpPr>
            <p:cNvPr id="52" name="Line 53"/>
            <p:cNvSpPr>
              <a:spLocks noChangeShapeType="1"/>
            </p:cNvSpPr>
            <p:nvPr/>
          </p:nvSpPr>
          <p:spPr bwMode="auto">
            <a:xfrm flipH="1">
              <a:off x="1824" y="1632"/>
              <a:ext cx="120" cy="62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53" name="Line 54"/>
            <p:cNvSpPr>
              <a:spLocks noChangeShapeType="1"/>
            </p:cNvSpPr>
            <p:nvPr/>
          </p:nvSpPr>
          <p:spPr bwMode="auto">
            <a:xfrm>
              <a:off x="1944" y="1632"/>
              <a:ext cx="194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54" name="Line 55"/>
            <p:cNvSpPr>
              <a:spLocks noChangeShapeType="1"/>
            </p:cNvSpPr>
            <p:nvPr/>
          </p:nvSpPr>
          <p:spPr bwMode="auto">
            <a:xfrm>
              <a:off x="3887" y="1632"/>
              <a:ext cx="97" cy="62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grpSp>
      <p:sp>
        <p:nvSpPr>
          <p:cNvPr id="55" name="Text Box 56"/>
          <p:cNvSpPr txBox="1">
            <a:spLocks noChangeArrowheads="1"/>
          </p:cNvSpPr>
          <p:nvPr/>
        </p:nvSpPr>
        <p:spPr bwMode="auto">
          <a:xfrm>
            <a:off x="3657600" y="3469812"/>
            <a:ext cx="1455783" cy="3077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r>
              <a:rPr lang="en-US" sz="1400" b="0" dirty="0"/>
              <a:t>TCP connection</a:t>
            </a:r>
          </a:p>
        </p:txBody>
      </p:sp>
      <p:sp>
        <p:nvSpPr>
          <p:cNvPr id="56" name="Oval 6"/>
          <p:cNvSpPr>
            <a:spLocks noChangeArrowheads="1"/>
          </p:cNvSpPr>
          <p:nvPr/>
        </p:nvSpPr>
        <p:spPr bwMode="auto">
          <a:xfrm>
            <a:off x="4502844" y="6024839"/>
            <a:ext cx="357188" cy="358461"/>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CA" sz="1400" dirty="0" smtClean="0"/>
              <a:t>BS</a:t>
            </a:r>
            <a:endParaRPr lang="en-CA" sz="1400" dirty="0"/>
          </a:p>
        </p:txBody>
      </p:sp>
      <p:sp>
        <p:nvSpPr>
          <p:cNvPr id="57" name="Oval 6"/>
          <p:cNvSpPr>
            <a:spLocks noChangeArrowheads="1"/>
          </p:cNvSpPr>
          <p:nvPr/>
        </p:nvSpPr>
        <p:spPr bwMode="auto">
          <a:xfrm>
            <a:off x="1838548" y="6010244"/>
            <a:ext cx="357188" cy="358461"/>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CA" sz="1400" dirty="0" smtClean="0"/>
              <a:t>FH</a:t>
            </a:r>
            <a:endParaRPr lang="en-CA" sz="1400" dirty="0"/>
          </a:p>
        </p:txBody>
      </p:sp>
      <p:sp>
        <p:nvSpPr>
          <p:cNvPr id="60"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19289552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76672"/>
            <a:ext cx="7696200"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914400" y="1268760"/>
            <a:ext cx="7772400" cy="4857403"/>
          </a:xfrm>
        </p:spPr>
        <p:txBody>
          <a:bodyPr>
            <a:normAutofit/>
          </a:bodyPr>
          <a:lstStyle/>
          <a:p>
            <a:r>
              <a:rPr lang="en-US" dirty="0" smtClean="0">
                <a:latin typeface="Angsana New" pitchFamily="18" charset="-34"/>
                <a:cs typeface="Angsana New" pitchFamily="18" charset="-34"/>
              </a:rPr>
              <a:t>TCP Aware Link Layer</a:t>
            </a:r>
          </a:p>
          <a:p>
            <a:pPr lvl="2"/>
            <a:r>
              <a:rPr lang="en-US" dirty="0" smtClean="0">
                <a:latin typeface="Angsana New" pitchFamily="18" charset="-34"/>
                <a:cs typeface="Angsana New" pitchFamily="18" charset="-34"/>
              </a:rPr>
              <a:t>Buffers </a:t>
            </a:r>
            <a:r>
              <a:rPr lang="en-US" dirty="0">
                <a:latin typeface="Angsana New" pitchFamily="18" charset="-34"/>
                <a:cs typeface="Angsana New" pitchFamily="18" charset="-34"/>
              </a:rPr>
              <a:t>data at BS for link layer </a:t>
            </a:r>
            <a:r>
              <a:rPr lang="en-US" dirty="0" smtClean="0">
                <a:latin typeface="Angsana New" pitchFamily="18" charset="-34"/>
                <a:cs typeface="Angsana New" pitchFamily="18" charset="-34"/>
              </a:rPr>
              <a:t>retransmission</a:t>
            </a:r>
          </a:p>
          <a:p>
            <a:pPr lvl="2"/>
            <a:r>
              <a:rPr lang="en-US" dirty="0" smtClean="0">
                <a:latin typeface="Angsana New" pitchFamily="18" charset="-34"/>
                <a:cs typeface="Angsana New" pitchFamily="18" charset="-34"/>
              </a:rPr>
              <a:t>When </a:t>
            </a:r>
            <a:r>
              <a:rPr lang="en-US" dirty="0" err="1" smtClean="0">
                <a:latin typeface="Angsana New" pitchFamily="18" charset="-34"/>
                <a:cs typeface="Angsana New" pitchFamily="18" charset="-34"/>
              </a:rPr>
              <a:t>dupacks</a:t>
            </a:r>
            <a:r>
              <a:rPr lang="en-US" dirty="0" smtClean="0">
                <a:latin typeface="Angsana New" pitchFamily="18" charset="-34"/>
                <a:cs typeface="Angsana New" pitchFamily="18" charset="-34"/>
              </a:rPr>
              <a:t> received by BS from MH, retransmit on wireless link, if present in buffer. Hides wireless losses from sender</a:t>
            </a:r>
          </a:p>
          <a:p>
            <a:pPr lvl="2"/>
            <a:r>
              <a:rPr lang="en-US" dirty="0" smtClean="0">
                <a:latin typeface="Angsana New" pitchFamily="18" charset="-34"/>
                <a:cs typeface="Angsana New" pitchFamily="18" charset="-34"/>
              </a:rPr>
              <a:t>Prevents fast retransmit at sender TCP by dropping </a:t>
            </a:r>
            <a:r>
              <a:rPr lang="en-US" dirty="0" err="1" smtClean="0">
                <a:latin typeface="Angsana New" pitchFamily="18" charset="-34"/>
                <a:cs typeface="Angsana New" pitchFamily="18" charset="-34"/>
              </a:rPr>
              <a:t>dupacks</a:t>
            </a:r>
            <a:r>
              <a:rPr lang="en-US" dirty="0" smtClean="0">
                <a:latin typeface="Angsana New" pitchFamily="18" charset="-34"/>
                <a:cs typeface="Angsana New" pitchFamily="18" charset="-34"/>
              </a:rPr>
              <a:t> at BS</a:t>
            </a:r>
          </a:p>
          <a:p>
            <a:pPr lvl="2"/>
            <a:r>
              <a:rPr lang="en-US" dirty="0" smtClean="0">
                <a:latin typeface="Angsana New" pitchFamily="18" charset="-34"/>
                <a:cs typeface="Angsana New" pitchFamily="18" charset="-34"/>
              </a:rPr>
              <a:t>Requires modification at BS only</a:t>
            </a:r>
          </a:p>
          <a:p>
            <a:pPr lvl="2"/>
            <a:r>
              <a:rPr lang="en-US" dirty="0">
                <a:latin typeface="Angsana New" pitchFamily="18" charset="-34"/>
                <a:cs typeface="Angsana New" pitchFamily="18" charset="-34"/>
              </a:rPr>
              <a:t>Link layer at base station needs to be TCP-aware</a:t>
            </a:r>
          </a:p>
          <a:p>
            <a:pPr lvl="2"/>
            <a:r>
              <a:rPr lang="en-US" dirty="0" smtClean="0">
                <a:latin typeface="Angsana New" pitchFamily="18" charset="-34"/>
                <a:cs typeface="Angsana New" pitchFamily="18" charset="-34"/>
              </a:rPr>
              <a:t>Not </a:t>
            </a:r>
            <a:r>
              <a:rPr lang="en-US" dirty="0">
                <a:latin typeface="Angsana New" pitchFamily="18" charset="-34"/>
                <a:cs typeface="Angsana New" pitchFamily="18" charset="-34"/>
              </a:rPr>
              <a:t>useful if TCP headers are encrypted (IPsec)</a:t>
            </a:r>
          </a:p>
          <a:p>
            <a:pPr lvl="2"/>
            <a:r>
              <a:rPr lang="en-US" dirty="0" smtClean="0">
                <a:latin typeface="Angsana New" pitchFamily="18" charset="-34"/>
                <a:cs typeface="Angsana New" pitchFamily="18" charset="-34"/>
              </a:rPr>
              <a:t>Cannot </a:t>
            </a:r>
            <a:r>
              <a:rPr lang="en-US" dirty="0">
                <a:latin typeface="Angsana New" pitchFamily="18" charset="-34"/>
                <a:cs typeface="Angsana New" pitchFamily="18" charset="-34"/>
              </a:rPr>
              <a:t>be used if TCP data and TCP </a:t>
            </a:r>
            <a:r>
              <a:rPr lang="en-US" dirty="0" err="1">
                <a:latin typeface="Angsana New" pitchFamily="18" charset="-34"/>
                <a:cs typeface="Angsana New" pitchFamily="18" charset="-34"/>
              </a:rPr>
              <a:t>acks</a:t>
            </a:r>
            <a:r>
              <a:rPr lang="en-US" dirty="0">
                <a:latin typeface="Angsana New" pitchFamily="18" charset="-34"/>
                <a:cs typeface="Angsana New" pitchFamily="18" charset="-34"/>
              </a:rPr>
              <a:t> traverse different paths (both do not go through the </a:t>
            </a:r>
            <a:r>
              <a:rPr lang="en-US" dirty="0" smtClean="0">
                <a:latin typeface="Angsana New" pitchFamily="18" charset="-34"/>
                <a:cs typeface="Angsana New" pitchFamily="18" charset="-34"/>
              </a:rPr>
              <a:t>same base </a:t>
            </a:r>
            <a:r>
              <a:rPr lang="en-US" dirty="0">
                <a:latin typeface="Angsana New" pitchFamily="18" charset="-34"/>
                <a:cs typeface="Angsana New" pitchFamily="18" charset="-34"/>
              </a:rPr>
              <a:t>station</a:t>
            </a:r>
            <a:r>
              <a:rPr lang="en-US" sz="1800" dirty="0">
                <a:latin typeface="Angsana New" pitchFamily="18" charset="-34"/>
                <a:cs typeface="Angsana New" pitchFamily="18" charset="-34"/>
              </a:rPr>
              <a:t>)</a:t>
            </a:r>
            <a:endParaRPr lang="en-US" sz="1800" dirty="0">
              <a:solidFill>
                <a:srgbClr val="FF0000"/>
              </a:solidFill>
              <a:latin typeface="Angsana New" pitchFamily="18" charset="-34"/>
              <a:cs typeface="Angsana New" pitchFamily="18" charset="-34"/>
            </a:endParaRPr>
          </a:p>
          <a:p>
            <a:pPr lvl="2"/>
            <a:endParaRPr lang="en-US" dirty="0">
              <a:latin typeface="Angsana New" pitchFamily="18" charset="-34"/>
              <a:cs typeface="Angsana New" pitchFamily="18" charset="-34"/>
            </a:endParaRPr>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3257393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76672"/>
            <a:ext cx="7696200"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914400" y="1268760"/>
            <a:ext cx="7772400" cy="4857403"/>
          </a:xfrm>
        </p:spPr>
        <p:txBody>
          <a:bodyPr>
            <a:normAutofit/>
          </a:bodyPr>
          <a:lstStyle/>
          <a:p>
            <a:r>
              <a:rPr lang="en-US" dirty="0" smtClean="0">
                <a:latin typeface="Angsana New" pitchFamily="18" charset="-34"/>
                <a:cs typeface="Angsana New" pitchFamily="18" charset="-34"/>
              </a:rPr>
              <a:t>Explicit Notification</a:t>
            </a:r>
          </a:p>
          <a:p>
            <a:pPr lvl="1"/>
            <a:r>
              <a:rPr lang="en-US" dirty="0" smtClean="0">
                <a:latin typeface="Angsana New" pitchFamily="18" charset="-34"/>
                <a:cs typeface="Angsana New" pitchFamily="18" charset="-34"/>
              </a:rPr>
              <a:t>Explicit Loss Notification (MH is TCP Sender)</a:t>
            </a:r>
          </a:p>
          <a:p>
            <a:pPr lvl="2"/>
            <a:r>
              <a:rPr lang="en-US" dirty="0">
                <a:latin typeface="Angsana New" pitchFamily="18" charset="-34"/>
                <a:cs typeface="Angsana New" pitchFamily="18" charset="-34"/>
              </a:rPr>
              <a:t>Wireless link first on the path from sender to receiver</a:t>
            </a:r>
          </a:p>
          <a:p>
            <a:pPr lvl="2"/>
            <a:r>
              <a:rPr lang="en-US" dirty="0">
                <a:latin typeface="Angsana New" pitchFamily="18" charset="-34"/>
                <a:cs typeface="Angsana New" pitchFamily="18" charset="-34"/>
              </a:rPr>
              <a:t>The base station keeps track </a:t>
            </a:r>
            <a:r>
              <a:rPr lang="en-US" dirty="0" smtClean="0">
                <a:latin typeface="Angsana New" pitchFamily="18" charset="-34"/>
                <a:cs typeface="Angsana New" pitchFamily="18" charset="-34"/>
              </a:rPr>
              <a:t>of  </a:t>
            </a:r>
            <a:r>
              <a:rPr lang="en-US" dirty="0">
                <a:latin typeface="Angsana New" pitchFamily="18" charset="-34"/>
                <a:cs typeface="Angsana New" pitchFamily="18" charset="-34"/>
              </a:rPr>
              <a:t>holes</a:t>
            </a:r>
            <a:r>
              <a:rPr lang="en-US" dirty="0">
                <a:solidFill>
                  <a:srgbClr val="FF0000"/>
                </a:solidFill>
                <a:latin typeface="Angsana New" pitchFamily="18" charset="-34"/>
                <a:cs typeface="Angsana New" pitchFamily="18" charset="-34"/>
              </a:rPr>
              <a:t> </a:t>
            </a:r>
            <a:r>
              <a:rPr lang="en-US" dirty="0">
                <a:latin typeface="Angsana New" pitchFamily="18" charset="-34"/>
                <a:cs typeface="Angsana New" pitchFamily="18" charset="-34"/>
              </a:rPr>
              <a:t>in the packet sequence received from the sender</a:t>
            </a:r>
          </a:p>
          <a:p>
            <a:pPr lvl="2"/>
            <a:r>
              <a:rPr lang="en-US" dirty="0">
                <a:latin typeface="Angsana New" pitchFamily="18" charset="-34"/>
                <a:cs typeface="Angsana New" pitchFamily="18" charset="-34"/>
              </a:rPr>
              <a:t>When a </a:t>
            </a:r>
            <a:r>
              <a:rPr lang="en-US" dirty="0" err="1">
                <a:latin typeface="Angsana New" pitchFamily="18" charset="-34"/>
                <a:cs typeface="Angsana New" pitchFamily="18" charset="-34"/>
              </a:rPr>
              <a:t>dupack</a:t>
            </a:r>
            <a:r>
              <a:rPr lang="en-US" dirty="0">
                <a:latin typeface="Angsana New" pitchFamily="18" charset="-34"/>
                <a:cs typeface="Angsana New" pitchFamily="18" charset="-34"/>
              </a:rPr>
              <a:t> is received from the receiver, the base station compares the </a:t>
            </a:r>
            <a:r>
              <a:rPr lang="en-US" dirty="0" err="1">
                <a:latin typeface="Angsana New" pitchFamily="18" charset="-34"/>
                <a:cs typeface="Angsana New" pitchFamily="18" charset="-34"/>
              </a:rPr>
              <a:t>dupack</a:t>
            </a:r>
            <a:r>
              <a:rPr lang="en-US" dirty="0">
                <a:latin typeface="Angsana New" pitchFamily="18" charset="-34"/>
                <a:cs typeface="Angsana New" pitchFamily="18" charset="-34"/>
              </a:rPr>
              <a:t> sequence number with the recorded </a:t>
            </a:r>
            <a:r>
              <a:rPr lang="en-US" dirty="0" smtClean="0">
                <a:latin typeface="Angsana New" pitchFamily="18" charset="-34"/>
                <a:cs typeface="Angsana New" pitchFamily="18" charset="-34"/>
              </a:rPr>
              <a:t>holes</a:t>
            </a:r>
            <a:r>
              <a:rPr lang="en-US" dirty="0">
                <a:latin typeface="Angsana New" pitchFamily="18" charset="-34"/>
                <a:cs typeface="Angsana New" pitchFamily="18" charset="-34"/>
              </a:rPr>
              <a:t>, an ELN bit is set in the </a:t>
            </a:r>
            <a:r>
              <a:rPr lang="en-US" dirty="0" err="1" smtClean="0">
                <a:latin typeface="Angsana New" pitchFamily="18" charset="-34"/>
                <a:cs typeface="Angsana New" pitchFamily="18" charset="-34"/>
              </a:rPr>
              <a:t>dupack</a:t>
            </a:r>
            <a:endParaRPr lang="en-US" dirty="0" smtClean="0">
              <a:latin typeface="Angsana New" pitchFamily="18" charset="-34"/>
              <a:cs typeface="Angsana New" pitchFamily="18" charset="-34"/>
            </a:endParaRPr>
          </a:p>
          <a:p>
            <a:pPr lvl="2"/>
            <a:r>
              <a:rPr lang="en-US" dirty="0" smtClean="0">
                <a:latin typeface="Angsana New" pitchFamily="18" charset="-34"/>
                <a:cs typeface="Angsana New" pitchFamily="18" charset="-34"/>
              </a:rPr>
              <a:t>When </a:t>
            </a:r>
            <a:r>
              <a:rPr lang="en-US" dirty="0">
                <a:latin typeface="Angsana New" pitchFamily="18" charset="-34"/>
                <a:cs typeface="Angsana New" pitchFamily="18" charset="-34"/>
              </a:rPr>
              <a:t>sender receives </a:t>
            </a:r>
            <a:r>
              <a:rPr lang="en-US" dirty="0" err="1">
                <a:latin typeface="Angsana New" pitchFamily="18" charset="-34"/>
                <a:cs typeface="Angsana New" pitchFamily="18" charset="-34"/>
              </a:rPr>
              <a:t>dupack</a:t>
            </a:r>
            <a:r>
              <a:rPr lang="en-US" dirty="0">
                <a:latin typeface="Angsana New" pitchFamily="18" charset="-34"/>
                <a:cs typeface="Angsana New" pitchFamily="18" charset="-34"/>
              </a:rPr>
              <a:t> with ELN set, it retransmits packet, but does not reduce congestion window</a:t>
            </a:r>
          </a:p>
          <a:p>
            <a:pPr lvl="2"/>
            <a:endParaRPr lang="en-US" dirty="0">
              <a:latin typeface="Angsana New" pitchFamily="18" charset="-34"/>
              <a:cs typeface="Angsana New" pitchFamily="18" charset="-34"/>
            </a:endParaRPr>
          </a:p>
        </p:txBody>
      </p:sp>
      <p:sp>
        <p:nvSpPr>
          <p:cNvPr id="5" name="Oval 4"/>
          <p:cNvSpPr>
            <a:spLocks noChangeArrowheads="1"/>
          </p:cNvSpPr>
          <p:nvPr/>
        </p:nvSpPr>
        <p:spPr bwMode="auto">
          <a:xfrm>
            <a:off x="1219200" y="5452789"/>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b="0" dirty="0"/>
              <a:t>MH</a:t>
            </a:r>
          </a:p>
        </p:txBody>
      </p:sp>
      <p:sp>
        <p:nvSpPr>
          <p:cNvPr id="6" name="Oval 5"/>
          <p:cNvSpPr>
            <a:spLocks noChangeArrowheads="1"/>
          </p:cNvSpPr>
          <p:nvPr/>
        </p:nvSpPr>
        <p:spPr bwMode="auto">
          <a:xfrm>
            <a:off x="7848600" y="5452789"/>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b="0" dirty="0"/>
              <a:t>FH</a:t>
            </a:r>
          </a:p>
        </p:txBody>
      </p:sp>
      <p:sp>
        <p:nvSpPr>
          <p:cNvPr id="7" name="Oval 6"/>
          <p:cNvSpPr>
            <a:spLocks noChangeArrowheads="1"/>
          </p:cNvSpPr>
          <p:nvPr/>
        </p:nvSpPr>
        <p:spPr bwMode="auto">
          <a:xfrm>
            <a:off x="4495800" y="5452789"/>
            <a:ext cx="381000" cy="3810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b="0" dirty="0"/>
              <a:t>BS</a:t>
            </a:r>
          </a:p>
        </p:txBody>
      </p:sp>
      <p:sp>
        <p:nvSpPr>
          <p:cNvPr id="8" name="Line 7"/>
          <p:cNvSpPr>
            <a:spLocks noChangeShapeType="1"/>
          </p:cNvSpPr>
          <p:nvPr/>
        </p:nvSpPr>
        <p:spPr bwMode="auto">
          <a:xfrm>
            <a:off x="1600200" y="5681389"/>
            <a:ext cx="289560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9" name="Line 8"/>
          <p:cNvSpPr>
            <a:spLocks noChangeShapeType="1"/>
          </p:cNvSpPr>
          <p:nvPr/>
        </p:nvSpPr>
        <p:spPr bwMode="auto">
          <a:xfrm>
            <a:off x="4876800" y="5681389"/>
            <a:ext cx="2971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0" name="Rectangle 9"/>
          <p:cNvSpPr>
            <a:spLocks noChangeArrowheads="1"/>
          </p:cNvSpPr>
          <p:nvPr/>
        </p:nvSpPr>
        <p:spPr bwMode="auto">
          <a:xfrm>
            <a:off x="2057400" y="5376589"/>
            <a:ext cx="381000" cy="2286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t>4</a:t>
            </a:r>
          </a:p>
        </p:txBody>
      </p:sp>
      <p:sp>
        <p:nvSpPr>
          <p:cNvPr id="11" name="Rectangle 10"/>
          <p:cNvSpPr>
            <a:spLocks noChangeArrowheads="1"/>
          </p:cNvSpPr>
          <p:nvPr/>
        </p:nvSpPr>
        <p:spPr bwMode="auto">
          <a:xfrm>
            <a:off x="2514600" y="5376589"/>
            <a:ext cx="381000" cy="2286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t>3</a:t>
            </a:r>
          </a:p>
        </p:txBody>
      </p:sp>
      <p:sp>
        <p:nvSpPr>
          <p:cNvPr id="12" name="Rectangle 11"/>
          <p:cNvSpPr>
            <a:spLocks noChangeArrowheads="1"/>
          </p:cNvSpPr>
          <p:nvPr/>
        </p:nvSpPr>
        <p:spPr bwMode="auto">
          <a:xfrm>
            <a:off x="2971800" y="5376589"/>
            <a:ext cx="381000" cy="2286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t>2</a:t>
            </a:r>
          </a:p>
        </p:txBody>
      </p:sp>
      <p:sp>
        <p:nvSpPr>
          <p:cNvPr id="13" name="Rectangle 12"/>
          <p:cNvSpPr>
            <a:spLocks noChangeArrowheads="1"/>
          </p:cNvSpPr>
          <p:nvPr/>
        </p:nvSpPr>
        <p:spPr bwMode="auto">
          <a:xfrm>
            <a:off x="3429000" y="5376589"/>
            <a:ext cx="381000" cy="2286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t>1</a:t>
            </a:r>
          </a:p>
        </p:txBody>
      </p:sp>
      <p:sp>
        <p:nvSpPr>
          <p:cNvPr id="14" name="Line 13"/>
          <p:cNvSpPr>
            <a:spLocks noChangeShapeType="1"/>
          </p:cNvSpPr>
          <p:nvPr/>
        </p:nvSpPr>
        <p:spPr bwMode="auto">
          <a:xfrm>
            <a:off x="3124200" y="5300389"/>
            <a:ext cx="1524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5" name="Line 14"/>
          <p:cNvSpPr>
            <a:spLocks noChangeShapeType="1"/>
          </p:cNvSpPr>
          <p:nvPr/>
        </p:nvSpPr>
        <p:spPr bwMode="auto">
          <a:xfrm flipH="1">
            <a:off x="3124200" y="5300389"/>
            <a:ext cx="1524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16" name="Rectangle 15"/>
          <p:cNvSpPr>
            <a:spLocks noChangeArrowheads="1"/>
          </p:cNvSpPr>
          <p:nvPr/>
        </p:nvSpPr>
        <p:spPr bwMode="auto">
          <a:xfrm>
            <a:off x="7010400" y="5376589"/>
            <a:ext cx="381000" cy="2286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t>1</a:t>
            </a:r>
          </a:p>
        </p:txBody>
      </p:sp>
      <p:sp>
        <p:nvSpPr>
          <p:cNvPr id="17" name="Rectangle 16"/>
          <p:cNvSpPr>
            <a:spLocks noChangeArrowheads="1"/>
          </p:cNvSpPr>
          <p:nvPr/>
        </p:nvSpPr>
        <p:spPr bwMode="auto">
          <a:xfrm>
            <a:off x="6400800" y="5376589"/>
            <a:ext cx="381000" cy="2286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t>3</a:t>
            </a:r>
          </a:p>
        </p:txBody>
      </p:sp>
      <p:sp>
        <p:nvSpPr>
          <p:cNvPr id="18" name="Rectangle 17"/>
          <p:cNvSpPr>
            <a:spLocks noChangeArrowheads="1"/>
          </p:cNvSpPr>
          <p:nvPr/>
        </p:nvSpPr>
        <p:spPr bwMode="auto">
          <a:xfrm>
            <a:off x="5867400" y="5376589"/>
            <a:ext cx="381000" cy="2286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t>4</a:t>
            </a:r>
          </a:p>
        </p:txBody>
      </p:sp>
      <p:sp>
        <p:nvSpPr>
          <p:cNvPr id="19" name="Text Box 18"/>
          <p:cNvSpPr txBox="1">
            <a:spLocks noChangeArrowheads="1"/>
          </p:cNvSpPr>
          <p:nvPr/>
        </p:nvSpPr>
        <p:spPr bwMode="auto">
          <a:xfrm>
            <a:off x="1812925" y="5756101"/>
            <a:ext cx="832279" cy="3077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r>
              <a:rPr lang="en-US" sz="1400" b="0" dirty="0"/>
              <a:t>wireless</a:t>
            </a:r>
          </a:p>
        </p:txBody>
      </p:sp>
      <p:sp>
        <p:nvSpPr>
          <p:cNvPr id="20" name="Text Box 19"/>
          <p:cNvSpPr txBox="1">
            <a:spLocks noChangeArrowheads="1"/>
          </p:cNvSpPr>
          <p:nvPr/>
        </p:nvSpPr>
        <p:spPr bwMode="auto">
          <a:xfrm>
            <a:off x="4283968" y="4886379"/>
            <a:ext cx="870751" cy="52322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r>
              <a:rPr lang="en-US" sz="1400" b="0" dirty="0"/>
              <a:t>Record</a:t>
            </a:r>
          </a:p>
          <a:p>
            <a:r>
              <a:rPr lang="en-US" sz="1400" b="0" dirty="0"/>
              <a:t>hole at 2</a:t>
            </a:r>
          </a:p>
        </p:txBody>
      </p:sp>
      <p:sp>
        <p:nvSpPr>
          <p:cNvPr id="21" name="Rectangle 20"/>
          <p:cNvSpPr>
            <a:spLocks noChangeArrowheads="1"/>
          </p:cNvSpPr>
          <p:nvPr/>
        </p:nvSpPr>
        <p:spPr bwMode="auto">
          <a:xfrm>
            <a:off x="7010400" y="5833789"/>
            <a:ext cx="228600" cy="30480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t>1</a:t>
            </a:r>
          </a:p>
        </p:txBody>
      </p:sp>
      <p:sp>
        <p:nvSpPr>
          <p:cNvPr id="22" name="Rectangle 21"/>
          <p:cNvSpPr>
            <a:spLocks noChangeArrowheads="1"/>
          </p:cNvSpPr>
          <p:nvPr/>
        </p:nvSpPr>
        <p:spPr bwMode="auto">
          <a:xfrm>
            <a:off x="6629400" y="5833789"/>
            <a:ext cx="228600" cy="30480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t>1</a:t>
            </a:r>
          </a:p>
        </p:txBody>
      </p:sp>
      <p:sp>
        <p:nvSpPr>
          <p:cNvPr id="23" name="Rectangle 22"/>
          <p:cNvSpPr>
            <a:spLocks noChangeArrowheads="1"/>
          </p:cNvSpPr>
          <p:nvPr/>
        </p:nvSpPr>
        <p:spPr bwMode="auto">
          <a:xfrm>
            <a:off x="3124200" y="5757589"/>
            <a:ext cx="228600" cy="30480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t>1</a:t>
            </a:r>
          </a:p>
        </p:txBody>
      </p:sp>
      <p:sp>
        <p:nvSpPr>
          <p:cNvPr id="24" name="Rectangle 23"/>
          <p:cNvSpPr>
            <a:spLocks noChangeArrowheads="1"/>
          </p:cNvSpPr>
          <p:nvPr/>
        </p:nvSpPr>
        <p:spPr bwMode="auto">
          <a:xfrm>
            <a:off x="3657600" y="5757589"/>
            <a:ext cx="228600" cy="30480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t>1</a:t>
            </a:r>
          </a:p>
        </p:txBody>
      </p:sp>
      <p:sp>
        <p:nvSpPr>
          <p:cNvPr id="25" name="Line 24"/>
          <p:cNvSpPr>
            <a:spLocks noChangeShapeType="1"/>
          </p:cNvSpPr>
          <p:nvPr/>
        </p:nvSpPr>
        <p:spPr bwMode="auto">
          <a:xfrm flipH="1" flipV="1">
            <a:off x="3962400" y="5909989"/>
            <a:ext cx="3810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70" name="Text Box 25"/>
          <p:cNvSpPr txBox="1">
            <a:spLocks noChangeArrowheads="1"/>
          </p:cNvSpPr>
          <p:nvPr/>
        </p:nvSpPr>
        <p:spPr bwMode="auto">
          <a:xfrm>
            <a:off x="3707904" y="6065837"/>
            <a:ext cx="1848583" cy="30777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r>
              <a:rPr lang="en-US" sz="1400" b="0" dirty="0" err="1"/>
              <a:t>Dupack</a:t>
            </a:r>
            <a:r>
              <a:rPr lang="en-US" sz="1400" b="0" dirty="0"/>
              <a:t> with ELN set</a:t>
            </a:r>
          </a:p>
        </p:txBody>
      </p:sp>
      <p:sp>
        <p:nvSpPr>
          <p:cNvPr id="28"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31747147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76672"/>
            <a:ext cx="7772400"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914400" y="1268760"/>
            <a:ext cx="7772400" cy="4857403"/>
          </a:xfrm>
        </p:spPr>
        <p:txBody>
          <a:bodyPr>
            <a:normAutofit/>
          </a:bodyPr>
          <a:lstStyle/>
          <a:p>
            <a:r>
              <a:rPr lang="en-US" dirty="0" smtClean="0">
                <a:latin typeface="Angsana New" pitchFamily="18" charset="-34"/>
                <a:cs typeface="Angsana New" pitchFamily="18" charset="-34"/>
              </a:rPr>
              <a:t>Explicit Notification</a:t>
            </a:r>
          </a:p>
          <a:p>
            <a:pPr lvl="1"/>
            <a:r>
              <a:rPr lang="en-US" dirty="0" smtClean="0">
                <a:latin typeface="Angsana New" pitchFamily="18" charset="-34"/>
                <a:cs typeface="Angsana New" pitchFamily="18" charset="-34"/>
              </a:rPr>
              <a:t>Explicit Loss Notification (MH is TCP Receiver)</a:t>
            </a:r>
          </a:p>
          <a:p>
            <a:pPr lvl="2"/>
            <a:r>
              <a:rPr lang="en-US" dirty="0">
                <a:latin typeface="Angsana New" pitchFamily="18" charset="-34"/>
                <a:cs typeface="Angsana New" pitchFamily="18" charset="-34"/>
              </a:rPr>
              <a:t>Caches TCP sequence numbers at base station, similar to Snoop. But does not cache data packets, unlike Snoop</a:t>
            </a:r>
            <a:r>
              <a:rPr lang="en-US" dirty="0" smtClean="0">
                <a:latin typeface="Angsana New" pitchFamily="18" charset="-34"/>
                <a:cs typeface="Angsana New" pitchFamily="18" charset="-34"/>
              </a:rPr>
              <a:t>.</a:t>
            </a:r>
            <a:endParaRPr lang="en-US" dirty="0">
              <a:latin typeface="Angsana New" pitchFamily="18" charset="-34"/>
              <a:cs typeface="Angsana New" pitchFamily="18" charset="-34"/>
            </a:endParaRPr>
          </a:p>
          <a:p>
            <a:pPr lvl="2"/>
            <a:r>
              <a:rPr lang="en-US" dirty="0">
                <a:latin typeface="Angsana New" pitchFamily="18" charset="-34"/>
                <a:cs typeface="Angsana New" pitchFamily="18" charset="-34"/>
              </a:rPr>
              <a:t>Duplicate </a:t>
            </a:r>
            <a:r>
              <a:rPr lang="en-US" dirty="0" err="1">
                <a:latin typeface="Angsana New" pitchFamily="18" charset="-34"/>
                <a:cs typeface="Angsana New" pitchFamily="18" charset="-34"/>
              </a:rPr>
              <a:t>acks</a:t>
            </a:r>
            <a:r>
              <a:rPr lang="en-US" dirty="0">
                <a:latin typeface="Angsana New" pitchFamily="18" charset="-34"/>
                <a:cs typeface="Angsana New" pitchFamily="18" charset="-34"/>
              </a:rPr>
              <a:t> are tagged with ELN bit before being forwarded to sender if sequence number for the lost packet is cached at the base </a:t>
            </a:r>
            <a:r>
              <a:rPr lang="en-US" dirty="0" smtClean="0">
                <a:latin typeface="Angsana New" pitchFamily="18" charset="-34"/>
                <a:cs typeface="Angsana New" pitchFamily="18" charset="-34"/>
              </a:rPr>
              <a:t>station</a:t>
            </a:r>
            <a:endParaRPr lang="en-US" dirty="0">
              <a:latin typeface="Angsana New" pitchFamily="18" charset="-34"/>
              <a:cs typeface="Angsana New" pitchFamily="18" charset="-34"/>
            </a:endParaRPr>
          </a:p>
        </p:txBody>
      </p:sp>
      <p:sp>
        <p:nvSpPr>
          <p:cNvPr id="26" name="Oval 4"/>
          <p:cNvSpPr>
            <a:spLocks noChangeArrowheads="1"/>
          </p:cNvSpPr>
          <p:nvPr/>
        </p:nvSpPr>
        <p:spPr bwMode="auto">
          <a:xfrm>
            <a:off x="914400" y="5650832"/>
            <a:ext cx="457200" cy="31146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CA" sz="1400" dirty="0" smtClean="0"/>
              <a:t>FH</a:t>
            </a:r>
            <a:endParaRPr lang="en-CA" sz="1400" dirty="0"/>
          </a:p>
        </p:txBody>
      </p:sp>
      <p:sp>
        <p:nvSpPr>
          <p:cNvPr id="27" name="Oval 5"/>
          <p:cNvSpPr>
            <a:spLocks noChangeArrowheads="1"/>
          </p:cNvSpPr>
          <p:nvPr/>
        </p:nvSpPr>
        <p:spPr bwMode="auto">
          <a:xfrm>
            <a:off x="7848600" y="5650832"/>
            <a:ext cx="457200" cy="31146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CA" sz="1400" dirty="0" smtClean="0"/>
              <a:t>MH</a:t>
            </a:r>
            <a:endParaRPr lang="en-CA" sz="1400" dirty="0"/>
          </a:p>
        </p:txBody>
      </p:sp>
      <p:sp>
        <p:nvSpPr>
          <p:cNvPr id="28" name="Oval 6"/>
          <p:cNvSpPr>
            <a:spLocks noChangeArrowheads="1"/>
          </p:cNvSpPr>
          <p:nvPr/>
        </p:nvSpPr>
        <p:spPr bwMode="auto">
          <a:xfrm>
            <a:off x="4419600" y="5650832"/>
            <a:ext cx="457200" cy="311464"/>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CA" sz="1400" dirty="0" smtClean="0"/>
              <a:t>BS</a:t>
            </a:r>
            <a:endParaRPr lang="en-CA" sz="1400" dirty="0"/>
          </a:p>
        </p:txBody>
      </p:sp>
      <p:sp>
        <p:nvSpPr>
          <p:cNvPr id="29" name="Line 7"/>
          <p:cNvSpPr>
            <a:spLocks noChangeShapeType="1"/>
          </p:cNvSpPr>
          <p:nvPr/>
        </p:nvSpPr>
        <p:spPr bwMode="auto">
          <a:xfrm>
            <a:off x="1371600" y="5792688"/>
            <a:ext cx="3048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30" name="Line 8"/>
          <p:cNvSpPr>
            <a:spLocks noChangeShapeType="1"/>
          </p:cNvSpPr>
          <p:nvPr/>
        </p:nvSpPr>
        <p:spPr bwMode="auto">
          <a:xfrm>
            <a:off x="4876800" y="5792688"/>
            <a:ext cx="2971800"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31" name="Rectangle 9"/>
          <p:cNvSpPr>
            <a:spLocks noChangeArrowheads="1"/>
          </p:cNvSpPr>
          <p:nvPr/>
        </p:nvSpPr>
        <p:spPr bwMode="auto">
          <a:xfrm>
            <a:off x="6781800" y="5508844"/>
            <a:ext cx="838200" cy="207643"/>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0" dirty="0">
                <a:latin typeface="Arial Black" pitchFamily="34" charset="0"/>
              </a:rPr>
              <a:t>37</a:t>
            </a:r>
          </a:p>
        </p:txBody>
      </p:sp>
      <p:sp>
        <p:nvSpPr>
          <p:cNvPr id="33" name="Rectangle 12"/>
          <p:cNvSpPr>
            <a:spLocks noChangeArrowheads="1"/>
          </p:cNvSpPr>
          <p:nvPr/>
        </p:nvSpPr>
        <p:spPr bwMode="auto">
          <a:xfrm>
            <a:off x="4495800" y="5305540"/>
            <a:ext cx="304800" cy="31146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b="0" dirty="0">
                <a:latin typeface="Arial Black" pitchFamily="34" charset="0"/>
              </a:rPr>
              <a:t>37</a:t>
            </a:r>
          </a:p>
        </p:txBody>
      </p:sp>
      <p:sp>
        <p:nvSpPr>
          <p:cNvPr id="34" name="Rectangle 20"/>
          <p:cNvSpPr>
            <a:spLocks noChangeArrowheads="1"/>
          </p:cNvSpPr>
          <p:nvPr/>
        </p:nvSpPr>
        <p:spPr bwMode="auto">
          <a:xfrm>
            <a:off x="5867400" y="5508844"/>
            <a:ext cx="838200" cy="207643"/>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0" dirty="0">
                <a:latin typeface="Arial Black" pitchFamily="34" charset="0"/>
              </a:rPr>
              <a:t>38</a:t>
            </a:r>
          </a:p>
        </p:txBody>
      </p:sp>
      <p:sp>
        <p:nvSpPr>
          <p:cNvPr id="35" name="Rectangle 21"/>
          <p:cNvSpPr>
            <a:spLocks noChangeArrowheads="1"/>
          </p:cNvSpPr>
          <p:nvPr/>
        </p:nvSpPr>
        <p:spPr bwMode="auto">
          <a:xfrm>
            <a:off x="4953000" y="5508844"/>
            <a:ext cx="838200" cy="207643"/>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600" b="0" dirty="0">
                <a:latin typeface="Arial Black" pitchFamily="34" charset="0"/>
              </a:rPr>
              <a:t>39</a:t>
            </a:r>
          </a:p>
        </p:txBody>
      </p:sp>
      <p:sp>
        <p:nvSpPr>
          <p:cNvPr id="36" name="Rectangle 22"/>
          <p:cNvSpPr>
            <a:spLocks noChangeArrowheads="1"/>
          </p:cNvSpPr>
          <p:nvPr/>
        </p:nvSpPr>
        <p:spPr bwMode="auto">
          <a:xfrm>
            <a:off x="4495800" y="4585460"/>
            <a:ext cx="304800" cy="31146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b="0" dirty="0">
                <a:latin typeface="Arial Black" pitchFamily="34" charset="0"/>
              </a:rPr>
              <a:t>39</a:t>
            </a:r>
          </a:p>
        </p:txBody>
      </p:sp>
      <p:sp>
        <p:nvSpPr>
          <p:cNvPr id="37" name="Rectangle 23"/>
          <p:cNvSpPr>
            <a:spLocks noChangeArrowheads="1"/>
          </p:cNvSpPr>
          <p:nvPr/>
        </p:nvSpPr>
        <p:spPr bwMode="auto">
          <a:xfrm>
            <a:off x="4495800" y="4945500"/>
            <a:ext cx="304800" cy="31146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b="0" dirty="0">
                <a:latin typeface="Arial Black" pitchFamily="34" charset="0"/>
              </a:rPr>
              <a:t>38</a:t>
            </a:r>
          </a:p>
        </p:txBody>
      </p:sp>
      <p:sp>
        <p:nvSpPr>
          <p:cNvPr id="38" name="Text Box 24"/>
          <p:cNvSpPr txBox="1">
            <a:spLocks noChangeArrowheads="1"/>
          </p:cNvSpPr>
          <p:nvPr/>
        </p:nvSpPr>
        <p:spPr bwMode="auto">
          <a:xfrm>
            <a:off x="2271343" y="4688760"/>
            <a:ext cx="1975220" cy="523220"/>
          </a:xfrm>
          <a:prstGeom prst="rect">
            <a:avLst/>
          </a:prstGeom>
          <a:noFill/>
          <a:ln>
            <a:noFill/>
          </a:ln>
          <a:effectLst/>
          <a:extLst>
            <a:ext uri="{909E8E84-426E-40DD-AFC4-6F175D3DCCD1}">
              <a14:hiddenFill xmlns:a14="http://schemas.microsoft.com/office/drawing/2010/main">
                <a:solidFill>
                  <a:srgbClr val="FF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r"/>
            <a:r>
              <a:rPr lang="en-US" sz="1400" b="0" dirty="0"/>
              <a:t>Sequence numbers</a:t>
            </a:r>
          </a:p>
          <a:p>
            <a:pPr algn="r"/>
            <a:r>
              <a:rPr lang="en-US" sz="1400" b="0" dirty="0"/>
              <a:t>cached at base station</a:t>
            </a:r>
          </a:p>
        </p:txBody>
      </p:sp>
      <p:sp>
        <p:nvSpPr>
          <p:cNvPr id="39" name="Rectangle 25"/>
          <p:cNvSpPr>
            <a:spLocks noChangeArrowheads="1"/>
          </p:cNvSpPr>
          <p:nvPr/>
        </p:nvSpPr>
        <p:spPr bwMode="auto">
          <a:xfrm>
            <a:off x="2667000" y="5925848"/>
            <a:ext cx="304800" cy="311464"/>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b="0" dirty="0">
                <a:latin typeface="Arial Black" pitchFamily="34" charset="0"/>
              </a:rPr>
              <a:t>37</a:t>
            </a:r>
          </a:p>
        </p:txBody>
      </p:sp>
      <p:sp>
        <p:nvSpPr>
          <p:cNvPr id="40" name="Rectangle 26"/>
          <p:cNvSpPr>
            <a:spLocks noChangeArrowheads="1"/>
          </p:cNvSpPr>
          <p:nvPr/>
        </p:nvSpPr>
        <p:spPr bwMode="auto">
          <a:xfrm>
            <a:off x="3810000" y="5925848"/>
            <a:ext cx="304800" cy="311464"/>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1400" b="0" dirty="0">
                <a:latin typeface="Arial Black" pitchFamily="34" charset="0"/>
              </a:rPr>
              <a:t>37</a:t>
            </a:r>
          </a:p>
        </p:txBody>
      </p:sp>
      <p:sp>
        <p:nvSpPr>
          <p:cNvPr id="41" name="Line 27"/>
          <p:cNvSpPr>
            <a:spLocks noChangeShapeType="1"/>
          </p:cNvSpPr>
          <p:nvPr/>
        </p:nvSpPr>
        <p:spPr bwMode="auto">
          <a:xfrm>
            <a:off x="6019800" y="5429312"/>
            <a:ext cx="609600" cy="3633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42" name="Line 28"/>
          <p:cNvSpPr>
            <a:spLocks noChangeShapeType="1"/>
          </p:cNvSpPr>
          <p:nvPr/>
        </p:nvSpPr>
        <p:spPr bwMode="auto">
          <a:xfrm flipH="1">
            <a:off x="6096000" y="5429312"/>
            <a:ext cx="457200" cy="3633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43" name="Rectangle 29"/>
          <p:cNvSpPr>
            <a:spLocks noChangeArrowheads="1"/>
          </p:cNvSpPr>
          <p:nvPr/>
        </p:nvSpPr>
        <p:spPr bwMode="auto">
          <a:xfrm>
            <a:off x="3810000" y="6277507"/>
            <a:ext cx="304800" cy="103821"/>
          </a:xfrm>
          <a:prstGeom prst="rect">
            <a:avLst/>
          </a:pr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44" name="Text Box 30"/>
          <p:cNvSpPr txBox="1">
            <a:spLocks noChangeArrowheads="1"/>
          </p:cNvSpPr>
          <p:nvPr/>
        </p:nvSpPr>
        <p:spPr bwMode="auto">
          <a:xfrm>
            <a:off x="3203848" y="6433591"/>
            <a:ext cx="1714500" cy="307777"/>
          </a:xfrm>
          <a:prstGeom prst="rect">
            <a:avLst/>
          </a:prstGeom>
          <a:noFill/>
          <a:ln>
            <a:noFill/>
          </a:ln>
          <a:effectLst/>
          <a:extLst>
            <a:ext uri="{909E8E84-426E-40DD-AFC4-6F175D3DCCD1}">
              <a14:hiddenFill xmlns:a14="http://schemas.microsoft.com/office/drawing/2010/main">
                <a:solidFill>
                  <a:srgbClr val="FFFF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r>
              <a:rPr lang="en-US" sz="1400" b="0" dirty="0" err="1"/>
              <a:t>Dupack</a:t>
            </a:r>
            <a:r>
              <a:rPr lang="en-US" sz="1400" b="0" dirty="0"/>
              <a:t> with ELN</a:t>
            </a:r>
          </a:p>
        </p:txBody>
      </p:sp>
      <p:sp>
        <p:nvSpPr>
          <p:cNvPr id="24"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7447533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76672"/>
            <a:ext cx="7772400"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914400" y="1268760"/>
            <a:ext cx="7772400" cy="4857403"/>
          </a:xfrm>
        </p:spPr>
        <p:txBody>
          <a:bodyPr>
            <a:normAutofit/>
          </a:bodyPr>
          <a:lstStyle/>
          <a:p>
            <a:r>
              <a:rPr lang="en-US" dirty="0" smtClean="0">
                <a:latin typeface="Angsana New" pitchFamily="18" charset="-34"/>
                <a:cs typeface="Angsana New" pitchFamily="18" charset="-34"/>
              </a:rPr>
              <a:t>Feedback based scheme in multihop wireless network</a:t>
            </a:r>
          </a:p>
          <a:p>
            <a:endParaRPr lang="en-US" dirty="0">
              <a:latin typeface="Angsana New" pitchFamily="18" charset="-34"/>
              <a:cs typeface="Angsana New" pitchFamily="18" charset="-34"/>
            </a:endParaRPr>
          </a:p>
          <a:p>
            <a:endParaRPr lang="en-US" dirty="0" smtClean="0">
              <a:latin typeface="Angsana New" pitchFamily="18" charset="-34"/>
              <a:cs typeface="Angsana New" pitchFamily="18" charset="-34"/>
            </a:endParaRPr>
          </a:p>
          <a:p>
            <a:pPr lvl="2"/>
            <a:r>
              <a:rPr lang="en-US" dirty="0" smtClean="0">
                <a:latin typeface="Angsana New" pitchFamily="18" charset="-34"/>
                <a:cs typeface="Angsana New" pitchFamily="18" charset="-34"/>
              </a:rPr>
              <a:t>Intermediate MH detects mobility of next MH along the path to destination</a:t>
            </a:r>
          </a:p>
          <a:p>
            <a:pPr lvl="2"/>
            <a:r>
              <a:rPr lang="en-US" dirty="0" smtClean="0">
                <a:latin typeface="Angsana New" pitchFamily="18" charset="-34"/>
                <a:cs typeface="Angsana New" pitchFamily="18" charset="-34"/>
              </a:rPr>
              <a:t>Triggers Route Failure Notification(RFN) to source</a:t>
            </a:r>
          </a:p>
          <a:p>
            <a:pPr lvl="2"/>
            <a:r>
              <a:rPr lang="en-US" dirty="0" smtClean="0">
                <a:latin typeface="Angsana New" pitchFamily="18" charset="-34"/>
                <a:cs typeface="Angsana New" pitchFamily="18" charset="-34"/>
              </a:rPr>
              <a:t>Each intermediate MH validates RFN and propagates to the source </a:t>
            </a:r>
          </a:p>
          <a:p>
            <a:pPr lvl="2"/>
            <a:r>
              <a:rPr lang="en-US" dirty="0" smtClean="0">
                <a:latin typeface="Angsana New" pitchFamily="18" charset="-34"/>
                <a:cs typeface="Angsana New" pitchFamily="18" charset="-34"/>
              </a:rPr>
              <a:t>On receiving RFN, source </a:t>
            </a:r>
          </a:p>
          <a:p>
            <a:pPr lvl="3"/>
            <a:r>
              <a:rPr lang="en-US" sz="2300" dirty="0" smtClean="0">
                <a:latin typeface="Angsana New" pitchFamily="18" charset="-34"/>
                <a:cs typeface="Angsana New" pitchFamily="18" charset="-34"/>
              </a:rPr>
              <a:t>Stops sending further packets</a:t>
            </a:r>
          </a:p>
          <a:p>
            <a:pPr lvl="3"/>
            <a:r>
              <a:rPr lang="en-US" sz="2300" dirty="0" smtClean="0">
                <a:latin typeface="Angsana New" pitchFamily="18" charset="-34"/>
                <a:cs typeface="Angsana New" pitchFamily="18" charset="-34"/>
              </a:rPr>
              <a:t>Freezes all its timers</a:t>
            </a:r>
          </a:p>
          <a:p>
            <a:pPr lvl="3"/>
            <a:r>
              <a:rPr lang="en-US" sz="2300" dirty="0" smtClean="0">
                <a:latin typeface="Angsana New" pitchFamily="18" charset="-34"/>
                <a:cs typeface="Angsana New" pitchFamily="18" charset="-34"/>
              </a:rPr>
              <a:t>Stores Window size and packets to be sent</a:t>
            </a:r>
          </a:p>
          <a:p>
            <a:pPr lvl="3"/>
            <a:endParaRPr lang="en-US" dirty="0">
              <a:latin typeface="Angsana New" pitchFamily="18" charset="-34"/>
              <a:cs typeface="Angsana New" pitchFamily="18" charset="-34"/>
            </a:endParaRPr>
          </a:p>
        </p:txBody>
      </p:sp>
      <p:sp>
        <p:nvSpPr>
          <p:cNvPr id="41" name="Line 27"/>
          <p:cNvSpPr>
            <a:spLocks noChangeShapeType="1"/>
          </p:cNvSpPr>
          <p:nvPr/>
        </p:nvSpPr>
        <p:spPr bwMode="auto">
          <a:xfrm>
            <a:off x="4788024" y="2017173"/>
            <a:ext cx="609600" cy="3633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42" name="Line 28"/>
          <p:cNvSpPr>
            <a:spLocks noChangeShapeType="1"/>
          </p:cNvSpPr>
          <p:nvPr/>
        </p:nvSpPr>
        <p:spPr bwMode="auto">
          <a:xfrm flipH="1">
            <a:off x="4864224" y="2017173"/>
            <a:ext cx="457200" cy="3633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51" name="Line 7"/>
          <p:cNvSpPr>
            <a:spLocks noChangeShapeType="1"/>
          </p:cNvSpPr>
          <p:nvPr/>
        </p:nvSpPr>
        <p:spPr bwMode="auto">
          <a:xfrm flipH="1">
            <a:off x="3378695" y="2329744"/>
            <a:ext cx="720079"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sp>
        <p:nvSpPr>
          <p:cNvPr id="52" name="Line 8"/>
          <p:cNvSpPr>
            <a:spLocks noChangeShapeType="1"/>
          </p:cNvSpPr>
          <p:nvPr/>
        </p:nvSpPr>
        <p:spPr bwMode="auto">
          <a:xfrm flipV="1">
            <a:off x="4602832" y="2162572"/>
            <a:ext cx="864096" cy="81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sp>
        <p:nvSpPr>
          <p:cNvPr id="53" name="Line 9"/>
          <p:cNvSpPr>
            <a:spLocks noChangeShapeType="1"/>
          </p:cNvSpPr>
          <p:nvPr/>
        </p:nvSpPr>
        <p:spPr bwMode="auto">
          <a:xfrm>
            <a:off x="5885284" y="2129408"/>
            <a:ext cx="872852"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sp>
        <p:nvSpPr>
          <p:cNvPr id="54" name="Oval 6"/>
          <p:cNvSpPr>
            <a:spLocks noChangeArrowheads="1"/>
          </p:cNvSpPr>
          <p:nvPr/>
        </p:nvSpPr>
        <p:spPr bwMode="auto">
          <a:xfrm>
            <a:off x="1650504" y="1942728"/>
            <a:ext cx="504056" cy="49148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b="0" dirty="0" smtClean="0">
                <a:latin typeface="Times New Roman" charset="0"/>
              </a:rPr>
              <a:t>S</a:t>
            </a:r>
            <a:endParaRPr lang="en-US" b="0" dirty="0">
              <a:latin typeface="Times New Roman" charset="0"/>
            </a:endParaRPr>
          </a:p>
        </p:txBody>
      </p:sp>
      <p:sp>
        <p:nvSpPr>
          <p:cNvPr id="55" name="Oval 6"/>
          <p:cNvSpPr>
            <a:spLocks noChangeArrowheads="1"/>
          </p:cNvSpPr>
          <p:nvPr/>
        </p:nvSpPr>
        <p:spPr bwMode="auto">
          <a:xfrm>
            <a:off x="2874640" y="2420888"/>
            <a:ext cx="504056" cy="49148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b="0" dirty="0" smtClean="0">
                <a:latin typeface="Times New Roman" charset="0"/>
              </a:rPr>
              <a:t>A</a:t>
            </a:r>
            <a:endParaRPr lang="en-US" b="0" dirty="0">
              <a:latin typeface="Times New Roman" charset="0"/>
            </a:endParaRPr>
          </a:p>
        </p:txBody>
      </p:sp>
      <p:sp>
        <p:nvSpPr>
          <p:cNvPr id="56" name="Oval 6"/>
          <p:cNvSpPr>
            <a:spLocks noChangeArrowheads="1"/>
          </p:cNvSpPr>
          <p:nvPr/>
        </p:nvSpPr>
        <p:spPr bwMode="auto">
          <a:xfrm>
            <a:off x="6691064" y="2132856"/>
            <a:ext cx="504056" cy="49148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b="0" dirty="0" smtClean="0">
                <a:latin typeface="Times New Roman" charset="0"/>
              </a:rPr>
              <a:t>D</a:t>
            </a:r>
            <a:endParaRPr lang="en-US" b="0" dirty="0">
              <a:latin typeface="Times New Roman" charset="0"/>
            </a:endParaRPr>
          </a:p>
        </p:txBody>
      </p:sp>
      <p:sp>
        <p:nvSpPr>
          <p:cNvPr id="57" name="Oval 6"/>
          <p:cNvSpPr>
            <a:spLocks noChangeArrowheads="1"/>
          </p:cNvSpPr>
          <p:nvPr/>
        </p:nvSpPr>
        <p:spPr bwMode="auto">
          <a:xfrm>
            <a:off x="5466928" y="1916832"/>
            <a:ext cx="504056" cy="49148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b="0" dirty="0" smtClean="0">
                <a:latin typeface="Times New Roman" charset="0"/>
              </a:rPr>
              <a:t>C</a:t>
            </a:r>
            <a:endParaRPr lang="en-US" b="0" dirty="0">
              <a:latin typeface="Times New Roman" charset="0"/>
            </a:endParaRPr>
          </a:p>
        </p:txBody>
      </p:sp>
      <p:sp>
        <p:nvSpPr>
          <p:cNvPr id="58" name="Oval 6"/>
          <p:cNvSpPr>
            <a:spLocks noChangeArrowheads="1"/>
          </p:cNvSpPr>
          <p:nvPr/>
        </p:nvSpPr>
        <p:spPr bwMode="auto">
          <a:xfrm>
            <a:off x="4098776" y="2020508"/>
            <a:ext cx="504056" cy="49148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b="0" dirty="0" smtClean="0">
                <a:latin typeface="Times New Roman" charset="0"/>
              </a:rPr>
              <a:t>B</a:t>
            </a:r>
            <a:endParaRPr lang="en-US" b="0" dirty="0">
              <a:latin typeface="Times New Roman" charset="0"/>
            </a:endParaRPr>
          </a:p>
        </p:txBody>
      </p:sp>
      <p:sp>
        <p:nvSpPr>
          <p:cNvPr id="59" name="Line 7"/>
          <p:cNvSpPr>
            <a:spLocks noChangeShapeType="1"/>
          </p:cNvSpPr>
          <p:nvPr/>
        </p:nvSpPr>
        <p:spPr bwMode="auto">
          <a:xfrm>
            <a:off x="2154559" y="2266248"/>
            <a:ext cx="720081" cy="358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sp>
        <p:nvSpPr>
          <p:cNvPr id="17"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cxnSp>
        <p:nvCxnSpPr>
          <p:cNvPr id="7" name="Straight Arrow Connector 6"/>
          <p:cNvCxnSpPr/>
          <p:nvPr/>
        </p:nvCxnSpPr>
        <p:spPr>
          <a:xfrm flipH="1">
            <a:off x="3394723" y="2434208"/>
            <a:ext cx="720077" cy="308992"/>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endCxn id="54" idx="5"/>
          </p:cNvCxnSpPr>
          <p:nvPr/>
        </p:nvCxnSpPr>
        <p:spPr>
          <a:xfrm flipH="1" flipV="1">
            <a:off x="2080743" y="2362232"/>
            <a:ext cx="736274" cy="367971"/>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rot="20316194">
            <a:off x="3620080" y="2576314"/>
            <a:ext cx="612070" cy="307777"/>
          </a:xfrm>
          <a:prstGeom prst="rect">
            <a:avLst/>
          </a:prstGeom>
          <a:noFill/>
        </p:spPr>
        <p:txBody>
          <a:bodyPr wrap="square" rtlCol="0">
            <a:spAutoFit/>
          </a:bodyPr>
          <a:lstStyle/>
          <a:p>
            <a:r>
              <a:rPr lang="en-CA" sz="1400" dirty="0" smtClean="0">
                <a:solidFill>
                  <a:schemeClr val="accent1"/>
                </a:solidFill>
              </a:rPr>
              <a:t>RFN</a:t>
            </a:r>
            <a:endParaRPr lang="en-CA" sz="1400" dirty="0">
              <a:solidFill>
                <a:schemeClr val="accent1"/>
              </a:solidFill>
            </a:endParaRPr>
          </a:p>
        </p:txBody>
      </p:sp>
      <p:sp>
        <p:nvSpPr>
          <p:cNvPr id="28" name="TextBox 27"/>
          <p:cNvSpPr txBox="1"/>
          <p:nvPr/>
        </p:nvSpPr>
        <p:spPr>
          <a:xfrm rot="1895225">
            <a:off x="2092449" y="2625892"/>
            <a:ext cx="612070" cy="307777"/>
          </a:xfrm>
          <a:prstGeom prst="rect">
            <a:avLst/>
          </a:prstGeom>
          <a:noFill/>
        </p:spPr>
        <p:txBody>
          <a:bodyPr wrap="square" rtlCol="0">
            <a:spAutoFit/>
          </a:bodyPr>
          <a:lstStyle/>
          <a:p>
            <a:r>
              <a:rPr lang="en-CA" sz="1400" dirty="0" smtClean="0">
                <a:solidFill>
                  <a:schemeClr val="accent1"/>
                </a:solidFill>
              </a:rPr>
              <a:t>RFN</a:t>
            </a:r>
            <a:endParaRPr lang="en-CA" sz="1400" dirty="0">
              <a:solidFill>
                <a:schemeClr val="accent1"/>
              </a:solidFill>
            </a:endParaRPr>
          </a:p>
        </p:txBody>
      </p:sp>
    </p:spTree>
    <p:extLst>
      <p:ext uri="{BB962C8B-B14F-4D97-AF65-F5344CB8AC3E}">
        <p14:creationId xmlns:p14="http://schemas.microsoft.com/office/powerpoint/2010/main" val="27910781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76672"/>
            <a:ext cx="7772400"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914400" y="1268760"/>
            <a:ext cx="7772400" cy="5132040"/>
          </a:xfrm>
        </p:spPr>
        <p:txBody>
          <a:bodyPr>
            <a:normAutofit/>
          </a:bodyPr>
          <a:lstStyle/>
          <a:p>
            <a:r>
              <a:rPr lang="en-US" dirty="0" smtClean="0">
                <a:latin typeface="Angsana New" pitchFamily="18" charset="-34"/>
                <a:cs typeface="Angsana New" pitchFamily="18" charset="-34"/>
              </a:rPr>
              <a:t>Feedback based scheme in multihop wireless network</a:t>
            </a:r>
          </a:p>
          <a:p>
            <a:pPr lvl="2"/>
            <a:endParaRPr lang="en-US" dirty="0" smtClean="0">
              <a:latin typeface="Angsana New" pitchFamily="18" charset="-34"/>
              <a:cs typeface="Angsana New" pitchFamily="18" charset="-34"/>
            </a:endParaRPr>
          </a:p>
          <a:p>
            <a:pPr lvl="2"/>
            <a:endParaRPr lang="en-US" dirty="0">
              <a:latin typeface="Angsana New" pitchFamily="18" charset="-34"/>
              <a:cs typeface="Angsana New" pitchFamily="18" charset="-34"/>
            </a:endParaRPr>
          </a:p>
          <a:p>
            <a:pPr lvl="2"/>
            <a:endParaRPr lang="en-US" dirty="0" smtClean="0">
              <a:latin typeface="Angsana New" pitchFamily="18" charset="-34"/>
              <a:cs typeface="Angsana New" pitchFamily="18" charset="-34"/>
            </a:endParaRPr>
          </a:p>
          <a:p>
            <a:pPr lvl="2"/>
            <a:endParaRPr lang="en-US" dirty="0">
              <a:latin typeface="Angsana New" pitchFamily="18" charset="-34"/>
              <a:cs typeface="Angsana New" pitchFamily="18" charset="-34"/>
            </a:endParaRPr>
          </a:p>
          <a:p>
            <a:pPr lvl="2"/>
            <a:endParaRPr lang="en-US" dirty="0" smtClean="0">
              <a:latin typeface="Angsana New" pitchFamily="18" charset="-34"/>
              <a:cs typeface="Angsana New" pitchFamily="18" charset="-34"/>
            </a:endParaRPr>
          </a:p>
          <a:p>
            <a:pPr lvl="2"/>
            <a:r>
              <a:rPr lang="en-US" dirty="0" smtClean="0">
                <a:latin typeface="Angsana New" pitchFamily="18" charset="-34"/>
                <a:cs typeface="Angsana New" pitchFamily="18" charset="-34"/>
              </a:rPr>
              <a:t>Source remains in the snoozed state until it receives Route Re-establishment(RRN) message</a:t>
            </a:r>
          </a:p>
          <a:p>
            <a:pPr lvl="2"/>
            <a:r>
              <a:rPr lang="en-US" dirty="0" smtClean="0">
                <a:latin typeface="Angsana New" pitchFamily="18" charset="-34"/>
                <a:cs typeface="Angsana New" pitchFamily="18" charset="-34"/>
              </a:rPr>
              <a:t>A RRN is generated either by the node which generated RFN or an intermediate node which learned a new route to destination</a:t>
            </a:r>
          </a:p>
          <a:p>
            <a:pPr lvl="2"/>
            <a:r>
              <a:rPr lang="en-US" dirty="0" smtClean="0">
                <a:latin typeface="Angsana New" pitchFamily="18" charset="-34"/>
                <a:cs typeface="Angsana New" pitchFamily="18" charset="-34"/>
              </a:rPr>
              <a:t>Source starts from the frozen state rather than restarting</a:t>
            </a:r>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
        <p:nvSpPr>
          <p:cNvPr id="7" name="Line 27"/>
          <p:cNvSpPr>
            <a:spLocks noChangeShapeType="1"/>
          </p:cNvSpPr>
          <p:nvPr/>
        </p:nvSpPr>
        <p:spPr bwMode="auto">
          <a:xfrm>
            <a:off x="4788024" y="2017173"/>
            <a:ext cx="609600" cy="3633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8" name="Line 28"/>
          <p:cNvSpPr>
            <a:spLocks noChangeShapeType="1"/>
          </p:cNvSpPr>
          <p:nvPr/>
        </p:nvSpPr>
        <p:spPr bwMode="auto">
          <a:xfrm flipH="1">
            <a:off x="4864224" y="2017173"/>
            <a:ext cx="457200" cy="3633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9" name="Line 7"/>
          <p:cNvSpPr>
            <a:spLocks noChangeShapeType="1"/>
          </p:cNvSpPr>
          <p:nvPr/>
        </p:nvSpPr>
        <p:spPr bwMode="auto">
          <a:xfrm flipH="1">
            <a:off x="3378695" y="2329744"/>
            <a:ext cx="720079"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sp>
        <p:nvSpPr>
          <p:cNvPr id="10" name="Line 8"/>
          <p:cNvSpPr>
            <a:spLocks noChangeShapeType="1"/>
          </p:cNvSpPr>
          <p:nvPr/>
        </p:nvSpPr>
        <p:spPr bwMode="auto">
          <a:xfrm flipV="1">
            <a:off x="4602832" y="2162572"/>
            <a:ext cx="864096" cy="81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sp>
        <p:nvSpPr>
          <p:cNvPr id="11" name="Line 9"/>
          <p:cNvSpPr>
            <a:spLocks noChangeShapeType="1"/>
          </p:cNvSpPr>
          <p:nvPr/>
        </p:nvSpPr>
        <p:spPr bwMode="auto">
          <a:xfrm>
            <a:off x="5885284" y="2129408"/>
            <a:ext cx="872852"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sp>
        <p:nvSpPr>
          <p:cNvPr id="12" name="Oval 6"/>
          <p:cNvSpPr>
            <a:spLocks noChangeArrowheads="1"/>
          </p:cNvSpPr>
          <p:nvPr/>
        </p:nvSpPr>
        <p:spPr bwMode="auto">
          <a:xfrm>
            <a:off x="1650504" y="1942728"/>
            <a:ext cx="504056" cy="49148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b="0" dirty="0" smtClean="0">
                <a:latin typeface="Times New Roman" charset="0"/>
              </a:rPr>
              <a:t>S</a:t>
            </a:r>
            <a:endParaRPr lang="en-US" b="0" dirty="0">
              <a:latin typeface="Times New Roman" charset="0"/>
            </a:endParaRPr>
          </a:p>
        </p:txBody>
      </p:sp>
      <p:sp>
        <p:nvSpPr>
          <p:cNvPr id="13" name="Oval 6"/>
          <p:cNvSpPr>
            <a:spLocks noChangeArrowheads="1"/>
          </p:cNvSpPr>
          <p:nvPr/>
        </p:nvSpPr>
        <p:spPr bwMode="auto">
          <a:xfrm>
            <a:off x="2874640" y="2420888"/>
            <a:ext cx="504056" cy="49148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b="0" dirty="0" smtClean="0">
                <a:latin typeface="Times New Roman" charset="0"/>
              </a:rPr>
              <a:t>A</a:t>
            </a:r>
            <a:endParaRPr lang="en-US" b="0" dirty="0">
              <a:latin typeface="Times New Roman" charset="0"/>
            </a:endParaRPr>
          </a:p>
        </p:txBody>
      </p:sp>
      <p:sp>
        <p:nvSpPr>
          <p:cNvPr id="14" name="Oval 6"/>
          <p:cNvSpPr>
            <a:spLocks noChangeArrowheads="1"/>
          </p:cNvSpPr>
          <p:nvPr/>
        </p:nvSpPr>
        <p:spPr bwMode="auto">
          <a:xfrm>
            <a:off x="6691064" y="2132856"/>
            <a:ext cx="504056" cy="49148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b="0" dirty="0" smtClean="0">
                <a:latin typeface="Times New Roman" charset="0"/>
              </a:rPr>
              <a:t>D</a:t>
            </a:r>
            <a:endParaRPr lang="en-US" b="0" dirty="0">
              <a:latin typeface="Times New Roman" charset="0"/>
            </a:endParaRPr>
          </a:p>
        </p:txBody>
      </p:sp>
      <p:sp>
        <p:nvSpPr>
          <p:cNvPr id="15" name="Oval 6"/>
          <p:cNvSpPr>
            <a:spLocks noChangeArrowheads="1"/>
          </p:cNvSpPr>
          <p:nvPr/>
        </p:nvSpPr>
        <p:spPr bwMode="auto">
          <a:xfrm>
            <a:off x="5466928" y="1916832"/>
            <a:ext cx="504056" cy="49148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b="0" dirty="0" smtClean="0">
                <a:latin typeface="Times New Roman" charset="0"/>
              </a:rPr>
              <a:t>C</a:t>
            </a:r>
            <a:endParaRPr lang="en-US" b="0" dirty="0">
              <a:latin typeface="Times New Roman" charset="0"/>
            </a:endParaRPr>
          </a:p>
        </p:txBody>
      </p:sp>
      <p:sp>
        <p:nvSpPr>
          <p:cNvPr id="16" name="Oval 6"/>
          <p:cNvSpPr>
            <a:spLocks noChangeArrowheads="1"/>
          </p:cNvSpPr>
          <p:nvPr/>
        </p:nvSpPr>
        <p:spPr bwMode="auto">
          <a:xfrm>
            <a:off x="4098776" y="2020508"/>
            <a:ext cx="504056" cy="49148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b="0" dirty="0" smtClean="0">
                <a:latin typeface="Times New Roman" charset="0"/>
              </a:rPr>
              <a:t>B</a:t>
            </a:r>
            <a:endParaRPr lang="en-US" b="0" dirty="0">
              <a:latin typeface="Times New Roman" charset="0"/>
            </a:endParaRPr>
          </a:p>
        </p:txBody>
      </p:sp>
      <p:sp>
        <p:nvSpPr>
          <p:cNvPr id="17" name="Line 7"/>
          <p:cNvSpPr>
            <a:spLocks noChangeShapeType="1"/>
          </p:cNvSpPr>
          <p:nvPr/>
        </p:nvSpPr>
        <p:spPr bwMode="auto">
          <a:xfrm>
            <a:off x="2154559" y="2266248"/>
            <a:ext cx="720081" cy="358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cxnSp>
        <p:nvCxnSpPr>
          <p:cNvPr id="19" name="Straight Arrow Connector 18"/>
          <p:cNvCxnSpPr>
            <a:endCxn id="12" idx="5"/>
          </p:cNvCxnSpPr>
          <p:nvPr/>
        </p:nvCxnSpPr>
        <p:spPr>
          <a:xfrm flipH="1" flipV="1">
            <a:off x="2080743" y="2362232"/>
            <a:ext cx="736274" cy="367971"/>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rot="1687678">
            <a:off x="2115792" y="2606626"/>
            <a:ext cx="612070" cy="307777"/>
          </a:xfrm>
          <a:prstGeom prst="rect">
            <a:avLst/>
          </a:prstGeom>
          <a:noFill/>
        </p:spPr>
        <p:txBody>
          <a:bodyPr wrap="square" rtlCol="0">
            <a:spAutoFit/>
          </a:bodyPr>
          <a:lstStyle/>
          <a:p>
            <a:r>
              <a:rPr lang="en-CA" sz="1400" dirty="0" smtClean="0">
                <a:solidFill>
                  <a:schemeClr val="accent1"/>
                </a:solidFill>
              </a:rPr>
              <a:t>RRN</a:t>
            </a:r>
            <a:endParaRPr lang="en-CA" sz="1400" dirty="0">
              <a:solidFill>
                <a:schemeClr val="accent1"/>
              </a:solidFill>
            </a:endParaRPr>
          </a:p>
        </p:txBody>
      </p:sp>
      <p:sp>
        <p:nvSpPr>
          <p:cNvPr id="35" name="Oval 6"/>
          <p:cNvSpPr>
            <a:spLocks noChangeArrowheads="1"/>
          </p:cNvSpPr>
          <p:nvPr/>
        </p:nvSpPr>
        <p:spPr bwMode="auto">
          <a:xfrm>
            <a:off x="5970984" y="2911702"/>
            <a:ext cx="504056" cy="49148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b="0" dirty="0" smtClean="0">
                <a:latin typeface="Times New Roman" charset="0"/>
              </a:rPr>
              <a:t>F</a:t>
            </a:r>
            <a:endParaRPr lang="en-US" b="0" dirty="0">
              <a:latin typeface="Times New Roman" charset="0"/>
            </a:endParaRPr>
          </a:p>
        </p:txBody>
      </p:sp>
      <p:sp>
        <p:nvSpPr>
          <p:cNvPr id="36" name="Oval 6"/>
          <p:cNvSpPr>
            <a:spLocks noChangeArrowheads="1"/>
          </p:cNvSpPr>
          <p:nvPr/>
        </p:nvSpPr>
        <p:spPr bwMode="auto">
          <a:xfrm>
            <a:off x="4283968" y="2912368"/>
            <a:ext cx="504056" cy="49148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b="0" dirty="0" smtClean="0">
                <a:latin typeface="Times New Roman" charset="0"/>
              </a:rPr>
              <a:t>E</a:t>
            </a:r>
            <a:endParaRPr lang="en-US" b="0" dirty="0">
              <a:latin typeface="Times New Roman" charset="0"/>
            </a:endParaRPr>
          </a:p>
        </p:txBody>
      </p:sp>
      <p:sp>
        <p:nvSpPr>
          <p:cNvPr id="37" name="Line 7"/>
          <p:cNvSpPr>
            <a:spLocks noChangeShapeType="1"/>
          </p:cNvSpPr>
          <p:nvPr/>
        </p:nvSpPr>
        <p:spPr bwMode="auto">
          <a:xfrm flipH="1" flipV="1">
            <a:off x="3378691" y="2760514"/>
            <a:ext cx="905277" cy="39692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sp>
        <p:nvSpPr>
          <p:cNvPr id="38" name="Line 7"/>
          <p:cNvSpPr>
            <a:spLocks noChangeShapeType="1"/>
          </p:cNvSpPr>
          <p:nvPr/>
        </p:nvSpPr>
        <p:spPr bwMode="auto">
          <a:xfrm flipH="1" flipV="1">
            <a:off x="4788022" y="3158108"/>
            <a:ext cx="118296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sp>
        <p:nvSpPr>
          <p:cNvPr id="39" name="Line 7"/>
          <p:cNvSpPr>
            <a:spLocks noChangeShapeType="1"/>
          </p:cNvSpPr>
          <p:nvPr/>
        </p:nvSpPr>
        <p:spPr bwMode="auto">
          <a:xfrm flipH="1">
            <a:off x="6475036" y="2546217"/>
            <a:ext cx="283099" cy="4942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a:p>
        </p:txBody>
      </p:sp>
      <p:sp>
        <p:nvSpPr>
          <p:cNvPr id="42" name="Freeform 41"/>
          <p:cNvSpPr/>
          <p:nvPr/>
        </p:nvSpPr>
        <p:spPr>
          <a:xfrm>
            <a:off x="1663908" y="2548328"/>
            <a:ext cx="5484905" cy="1145632"/>
          </a:xfrm>
          <a:custGeom>
            <a:avLst/>
            <a:gdLst>
              <a:gd name="connsiteX0" fmla="*/ 0 w 5484905"/>
              <a:gd name="connsiteY0" fmla="*/ 0 h 1145632"/>
              <a:gd name="connsiteX1" fmla="*/ 2518348 w 5484905"/>
              <a:gd name="connsiteY1" fmla="*/ 1064302 h 1145632"/>
              <a:gd name="connsiteX2" fmla="*/ 5036695 w 5484905"/>
              <a:gd name="connsiteY2" fmla="*/ 974361 h 1145632"/>
              <a:gd name="connsiteX3" fmla="*/ 5471410 w 5484905"/>
              <a:gd name="connsiteY3" fmla="*/ 194872 h 1145632"/>
            </a:gdLst>
            <a:ahLst/>
            <a:cxnLst>
              <a:cxn ang="0">
                <a:pos x="connsiteX0" y="connsiteY0"/>
              </a:cxn>
              <a:cxn ang="0">
                <a:pos x="connsiteX1" y="connsiteY1"/>
              </a:cxn>
              <a:cxn ang="0">
                <a:pos x="connsiteX2" y="connsiteY2"/>
              </a:cxn>
              <a:cxn ang="0">
                <a:pos x="connsiteX3" y="connsiteY3"/>
              </a:cxn>
            </a:cxnLst>
            <a:rect l="l" t="t" r="r" b="b"/>
            <a:pathLst>
              <a:path w="5484905" h="1145632">
                <a:moveTo>
                  <a:pt x="0" y="0"/>
                </a:moveTo>
                <a:cubicBezTo>
                  <a:pt x="839449" y="450954"/>
                  <a:pt x="1678899" y="901909"/>
                  <a:pt x="2518348" y="1064302"/>
                </a:cubicBezTo>
                <a:cubicBezTo>
                  <a:pt x="3357797" y="1226695"/>
                  <a:pt x="4544518" y="1119266"/>
                  <a:pt x="5036695" y="974361"/>
                </a:cubicBezTo>
                <a:cubicBezTo>
                  <a:pt x="5528872" y="829456"/>
                  <a:pt x="5500141" y="512164"/>
                  <a:pt x="5471410" y="194872"/>
                </a:cubicBezTo>
              </a:path>
            </a:pathLst>
          </a:custGeom>
          <a:noFill/>
          <a:ln>
            <a:tailEnd type="arrow"/>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06148846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76672"/>
            <a:ext cx="7772400"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914400" y="1268760"/>
            <a:ext cx="7772400" cy="4857403"/>
          </a:xfrm>
        </p:spPr>
        <p:txBody>
          <a:bodyPr>
            <a:normAutofit/>
          </a:bodyPr>
          <a:lstStyle/>
          <a:p>
            <a:r>
              <a:rPr lang="en-US" dirty="0" smtClean="0">
                <a:latin typeface="Angsana New" pitchFamily="18" charset="-34"/>
                <a:cs typeface="Angsana New" pitchFamily="18" charset="-34"/>
              </a:rPr>
              <a:t>Feedback based scheme in multihop wireless network</a:t>
            </a:r>
          </a:p>
          <a:p>
            <a:pPr lvl="2"/>
            <a:r>
              <a:rPr lang="en-US" dirty="0" smtClean="0">
                <a:latin typeface="Angsana New" pitchFamily="18" charset="-34"/>
                <a:cs typeface="Angsana New" pitchFamily="18" charset="-34"/>
              </a:rPr>
              <a:t>TCP has to be modified</a:t>
            </a:r>
          </a:p>
          <a:p>
            <a:pPr lvl="2"/>
            <a:r>
              <a:rPr lang="en-US" dirty="0" smtClean="0">
                <a:latin typeface="Angsana New" pitchFamily="18" charset="-34"/>
                <a:cs typeface="Angsana New" pitchFamily="18" charset="-34"/>
              </a:rPr>
              <a:t>Requires support from intermediate nodes</a:t>
            </a:r>
          </a:p>
          <a:p>
            <a:pPr lvl="2"/>
            <a:r>
              <a:rPr lang="en-US" dirty="0" smtClean="0">
                <a:latin typeface="Angsana New" pitchFamily="18" charset="-34"/>
                <a:cs typeface="Angsana New" pitchFamily="18" charset="-34"/>
              </a:rPr>
              <a:t>Requires support from underlying routing protocol</a:t>
            </a:r>
          </a:p>
          <a:p>
            <a:pPr lvl="2"/>
            <a:endParaRPr lang="en-US" dirty="0">
              <a:latin typeface="Angsana New" pitchFamily="18" charset="-34"/>
              <a:cs typeface="Angsana New" pitchFamily="18" charset="-34"/>
            </a:endParaRPr>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17635995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76672"/>
            <a:ext cx="7772400"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914400" y="1268760"/>
            <a:ext cx="7772400" cy="4857403"/>
          </a:xfrm>
        </p:spPr>
        <p:txBody>
          <a:bodyPr>
            <a:normAutofit/>
          </a:bodyPr>
          <a:lstStyle/>
          <a:p>
            <a:r>
              <a:rPr lang="en-US" dirty="0">
                <a:latin typeface="Angsana New" pitchFamily="18" charset="-34"/>
                <a:cs typeface="Angsana New" pitchFamily="18" charset="-34"/>
              </a:rPr>
              <a:t>Ad-hoc Transport Protocol (ATP)</a:t>
            </a:r>
          </a:p>
          <a:p>
            <a:pPr lvl="2"/>
            <a:r>
              <a:rPr lang="en-US" altLang="zh-TW" dirty="0">
                <a:latin typeface="Angsana New" pitchFamily="18" charset="-34"/>
                <a:cs typeface="Angsana New" pitchFamily="18" charset="-34"/>
              </a:rPr>
              <a:t>A</a:t>
            </a:r>
            <a:r>
              <a:rPr lang="en-US" altLang="zh-TW" i="1" dirty="0">
                <a:latin typeface="Angsana New" pitchFamily="18" charset="-34"/>
                <a:cs typeface="Angsana New" pitchFamily="18" charset="-34"/>
              </a:rPr>
              <a:t> Rate-based</a:t>
            </a:r>
            <a:r>
              <a:rPr lang="en-US" altLang="zh-TW" dirty="0">
                <a:latin typeface="Angsana New" pitchFamily="18" charset="-34"/>
                <a:cs typeface="Angsana New" pitchFamily="18" charset="-34"/>
              </a:rPr>
              <a:t> Transport Layer </a:t>
            </a:r>
            <a:r>
              <a:rPr lang="en-US" altLang="zh-TW" dirty="0" smtClean="0">
                <a:latin typeface="Angsana New" pitchFamily="18" charset="-34"/>
                <a:cs typeface="Angsana New" pitchFamily="18" charset="-34"/>
              </a:rPr>
              <a:t>Protocol</a:t>
            </a:r>
          </a:p>
          <a:p>
            <a:pPr lvl="2">
              <a:lnSpc>
                <a:spcPct val="80000"/>
              </a:lnSpc>
            </a:pPr>
            <a:r>
              <a:rPr lang="en-US" altLang="zh-TW" dirty="0">
                <a:latin typeface="Angsana New" pitchFamily="18" charset="-34"/>
                <a:cs typeface="Angsana New" pitchFamily="18" charset="-34"/>
              </a:rPr>
              <a:t>Feedback from intermediate </a:t>
            </a:r>
            <a:r>
              <a:rPr lang="en-US" altLang="zh-TW" dirty="0" smtClean="0">
                <a:latin typeface="Angsana New" pitchFamily="18" charset="-34"/>
                <a:cs typeface="Angsana New" pitchFamily="18" charset="-34"/>
              </a:rPr>
              <a:t>nodes on path </a:t>
            </a:r>
            <a:r>
              <a:rPr lang="en-US" altLang="zh-TW" dirty="0">
                <a:latin typeface="Angsana New" pitchFamily="18" charset="-34"/>
                <a:cs typeface="Angsana New" pitchFamily="18" charset="-34"/>
              </a:rPr>
              <a:t>failure, </a:t>
            </a:r>
            <a:r>
              <a:rPr lang="en-US" altLang="zh-TW" dirty="0" smtClean="0">
                <a:latin typeface="Angsana New" pitchFamily="18" charset="-34"/>
                <a:cs typeface="Angsana New" pitchFamily="18" charset="-34"/>
              </a:rPr>
              <a:t>queuing </a:t>
            </a:r>
            <a:r>
              <a:rPr lang="en-US" altLang="zh-TW" dirty="0">
                <a:latin typeface="Angsana New" pitchFamily="18" charset="-34"/>
                <a:cs typeface="Angsana New" pitchFamily="18" charset="-34"/>
              </a:rPr>
              <a:t>delay, periodic feedback on rate</a:t>
            </a:r>
          </a:p>
          <a:p>
            <a:pPr lvl="2">
              <a:lnSpc>
                <a:spcPct val="80000"/>
              </a:lnSpc>
            </a:pPr>
            <a:r>
              <a:rPr lang="en-US" altLang="zh-TW" dirty="0">
                <a:latin typeface="Angsana New" pitchFamily="18" charset="-34"/>
                <a:cs typeface="Angsana New" pitchFamily="18" charset="-34"/>
              </a:rPr>
              <a:t>Rate based transmission</a:t>
            </a:r>
          </a:p>
          <a:p>
            <a:pPr lvl="3">
              <a:lnSpc>
                <a:spcPct val="80000"/>
              </a:lnSpc>
            </a:pPr>
            <a:r>
              <a:rPr lang="en-US" altLang="zh-TW" sz="2300" dirty="0">
                <a:latin typeface="Angsana New" pitchFamily="18" charset="-34"/>
                <a:cs typeface="Angsana New" pitchFamily="18" charset="-34"/>
              </a:rPr>
              <a:t>Entirely </a:t>
            </a:r>
            <a:r>
              <a:rPr lang="en-US" altLang="zh-TW" sz="2300" dirty="0" smtClean="0">
                <a:latin typeface="Angsana New" pitchFamily="18" charset="-34"/>
                <a:cs typeface="Angsana New" pitchFamily="18" charset="-34"/>
              </a:rPr>
              <a:t>rate-controlled(no </a:t>
            </a:r>
            <a:r>
              <a:rPr lang="en-US" altLang="zh-TW" sz="2300" dirty="0">
                <a:latin typeface="Angsana New" pitchFamily="18" charset="-34"/>
                <a:cs typeface="Angsana New" pitchFamily="18" charset="-34"/>
              </a:rPr>
              <a:t>window concept)</a:t>
            </a:r>
          </a:p>
          <a:p>
            <a:pPr lvl="3">
              <a:lnSpc>
                <a:spcPct val="80000"/>
              </a:lnSpc>
            </a:pPr>
            <a:r>
              <a:rPr lang="en-US" altLang="zh-TW" sz="2300" dirty="0">
                <a:latin typeface="Angsana New" pitchFamily="18" charset="-34"/>
                <a:cs typeface="Angsana New" pitchFamily="18" charset="-34"/>
              </a:rPr>
              <a:t>Evenly distribute transmissions over </a:t>
            </a:r>
            <a:r>
              <a:rPr lang="en-US" altLang="zh-TW" sz="2300" dirty="0" smtClean="0">
                <a:latin typeface="Angsana New" pitchFamily="18" charset="-34"/>
                <a:cs typeface="Angsana New" pitchFamily="18" charset="-34"/>
              </a:rPr>
              <a:t>time(reduce </a:t>
            </a:r>
            <a:r>
              <a:rPr lang="en-US" altLang="zh-TW" sz="2300" dirty="0" err="1" smtClean="0">
                <a:latin typeface="Angsana New" pitchFamily="18" charset="-34"/>
                <a:cs typeface="Angsana New" pitchFamily="18" charset="-34"/>
              </a:rPr>
              <a:t>burstiness</a:t>
            </a:r>
            <a:r>
              <a:rPr lang="en-US" altLang="zh-TW" sz="2300" dirty="0">
                <a:latin typeface="Angsana New" pitchFamily="18" charset="-34"/>
                <a:cs typeface="Angsana New" pitchFamily="18" charset="-34"/>
              </a:rPr>
              <a:t>)</a:t>
            </a:r>
          </a:p>
          <a:p>
            <a:pPr lvl="2">
              <a:lnSpc>
                <a:spcPct val="80000"/>
              </a:lnSpc>
            </a:pPr>
            <a:r>
              <a:rPr lang="en-US" altLang="zh-TW" dirty="0">
                <a:latin typeface="Angsana New" pitchFamily="18" charset="-34"/>
                <a:cs typeface="Angsana New" pitchFamily="18" charset="-34"/>
              </a:rPr>
              <a:t>Decoupling of congestion control and reliability</a:t>
            </a:r>
          </a:p>
          <a:p>
            <a:pPr lvl="2">
              <a:lnSpc>
                <a:spcPct val="80000"/>
              </a:lnSpc>
            </a:pPr>
            <a:r>
              <a:rPr lang="en-US" altLang="zh-TW" dirty="0">
                <a:latin typeface="Angsana New" pitchFamily="18" charset="-34"/>
                <a:cs typeface="Angsana New" pitchFamily="18" charset="-34"/>
              </a:rPr>
              <a:t>Does </a:t>
            </a:r>
            <a:r>
              <a:rPr lang="en-US" altLang="zh-TW" b="1" i="1" dirty="0">
                <a:latin typeface="Angsana New" pitchFamily="18" charset="-34"/>
                <a:cs typeface="Angsana New" pitchFamily="18" charset="-34"/>
              </a:rPr>
              <a:t>not</a:t>
            </a:r>
            <a:r>
              <a:rPr lang="en-US" altLang="zh-TW" dirty="0">
                <a:latin typeface="Angsana New" pitchFamily="18" charset="-34"/>
                <a:cs typeface="Angsana New" pitchFamily="18" charset="-34"/>
              </a:rPr>
              <a:t> require the arrival of ACKs to clock out </a:t>
            </a:r>
            <a:r>
              <a:rPr lang="en-US" altLang="zh-TW" dirty="0" smtClean="0">
                <a:latin typeface="Angsana New" pitchFamily="18" charset="-34"/>
                <a:cs typeface="Angsana New" pitchFamily="18" charset="-34"/>
              </a:rPr>
              <a:t>segment</a:t>
            </a:r>
            <a:endParaRPr lang="en-US" altLang="zh-TW" dirty="0">
              <a:latin typeface="Angsana New" pitchFamily="18" charset="-34"/>
              <a:cs typeface="Angsana New" pitchFamily="18" charset="-34"/>
            </a:endParaRPr>
          </a:p>
          <a:p>
            <a:pPr lvl="2">
              <a:lnSpc>
                <a:spcPct val="80000"/>
              </a:lnSpc>
            </a:pPr>
            <a:r>
              <a:rPr lang="en-US" altLang="zh-TW" dirty="0">
                <a:latin typeface="Angsana New" pitchFamily="18" charset="-34"/>
                <a:cs typeface="Angsana New" pitchFamily="18" charset="-34"/>
              </a:rPr>
              <a:t>Does </a:t>
            </a:r>
            <a:r>
              <a:rPr lang="en-US" altLang="zh-TW" b="1" i="1" dirty="0">
                <a:latin typeface="Angsana New" pitchFamily="18" charset="-34"/>
                <a:cs typeface="Angsana New" pitchFamily="18" charset="-34"/>
              </a:rPr>
              <a:t>not</a:t>
            </a:r>
            <a:r>
              <a:rPr lang="en-US" altLang="zh-TW" dirty="0">
                <a:latin typeface="Angsana New" pitchFamily="18" charset="-34"/>
                <a:cs typeface="Angsana New" pitchFamily="18" charset="-34"/>
              </a:rPr>
              <a:t> employ cumulative ACKs but solely relies on periodic SACK </a:t>
            </a:r>
            <a:r>
              <a:rPr lang="en-US" altLang="zh-TW" dirty="0" smtClean="0">
                <a:latin typeface="Angsana New" pitchFamily="18" charset="-34"/>
                <a:cs typeface="Angsana New" pitchFamily="18" charset="-34"/>
              </a:rPr>
              <a:t>to </a:t>
            </a:r>
            <a:r>
              <a:rPr lang="en-US" altLang="zh-TW" dirty="0">
                <a:latin typeface="Angsana New" pitchFamily="18" charset="-34"/>
                <a:cs typeface="Angsana New" pitchFamily="18" charset="-34"/>
              </a:rPr>
              <a:t>identify </a:t>
            </a:r>
            <a:r>
              <a:rPr lang="en-US" altLang="zh-TW" dirty="0" smtClean="0">
                <a:latin typeface="Angsana New" pitchFamily="18" charset="-34"/>
                <a:cs typeface="Angsana New" pitchFamily="18" charset="-34"/>
              </a:rPr>
              <a:t>losses</a:t>
            </a:r>
            <a:endParaRPr lang="en-US" altLang="zh-TW" dirty="0">
              <a:latin typeface="Angsana New" pitchFamily="18" charset="-34"/>
              <a:cs typeface="Angsana New" pitchFamily="18" charset="-34"/>
            </a:endParaRPr>
          </a:p>
          <a:p>
            <a:pPr lvl="2">
              <a:lnSpc>
                <a:spcPct val="80000"/>
              </a:lnSpc>
            </a:pPr>
            <a:endParaRPr lang="en-US" altLang="zh-TW" sz="1200" b="1" dirty="0">
              <a:latin typeface="Trebuchet MS" pitchFamily="34" charset="0"/>
            </a:endParaRPr>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10537673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76672"/>
            <a:ext cx="7696200" cy="576064"/>
          </a:xfrm>
        </p:spPr>
        <p:txBody>
          <a:bodyPr>
            <a:normAutofit fontScale="90000"/>
          </a:bodyPr>
          <a:lstStyle/>
          <a:p>
            <a:pPr algn="l"/>
            <a:r>
              <a:rPr lang="en-CA" dirty="0" smtClean="0"/>
              <a:t>Approaches</a:t>
            </a:r>
            <a:endParaRPr lang="en-CA" dirty="0"/>
          </a:p>
        </p:txBody>
      </p:sp>
      <p:sp>
        <p:nvSpPr>
          <p:cNvPr id="3" name="Content Placeholder 2"/>
          <p:cNvSpPr>
            <a:spLocks noGrp="1"/>
          </p:cNvSpPr>
          <p:nvPr>
            <p:ph idx="1"/>
          </p:nvPr>
        </p:nvSpPr>
        <p:spPr>
          <a:xfrm>
            <a:off x="914400" y="1268760"/>
            <a:ext cx="7772400" cy="4857403"/>
          </a:xfrm>
        </p:spPr>
        <p:txBody>
          <a:bodyPr>
            <a:normAutofit/>
          </a:bodyPr>
          <a:lstStyle/>
          <a:p>
            <a:r>
              <a:rPr lang="en-US" dirty="0">
                <a:latin typeface="Angsana New" pitchFamily="18" charset="-34"/>
                <a:cs typeface="Angsana New" pitchFamily="18" charset="-34"/>
              </a:rPr>
              <a:t>Ad-hoc Transport Protocol (ATP</a:t>
            </a:r>
            <a:r>
              <a:rPr lang="en-US" dirty="0" smtClean="0">
                <a:latin typeface="Angsana New" pitchFamily="18" charset="-34"/>
                <a:cs typeface="Angsana New" pitchFamily="18" charset="-34"/>
              </a:rPr>
              <a:t>)</a:t>
            </a:r>
          </a:p>
          <a:p>
            <a:pPr lvl="2">
              <a:lnSpc>
                <a:spcPct val="80000"/>
              </a:lnSpc>
            </a:pPr>
            <a:r>
              <a:rPr lang="en-US" altLang="zh-TW" dirty="0" smtClean="0">
                <a:latin typeface="Angsana New" pitchFamily="18" charset="-34"/>
                <a:cs typeface="Angsana New" pitchFamily="18" charset="-34"/>
              </a:rPr>
              <a:t>Estimates </a:t>
            </a:r>
            <a:r>
              <a:rPr lang="en-US" altLang="zh-TW" dirty="0">
                <a:latin typeface="Angsana New" pitchFamily="18" charset="-34"/>
                <a:cs typeface="Angsana New" pitchFamily="18" charset="-34"/>
              </a:rPr>
              <a:t>rate </a:t>
            </a:r>
            <a:r>
              <a:rPr lang="en-US" altLang="zh-TW" dirty="0" smtClean="0">
                <a:latin typeface="Angsana New" pitchFamily="18" charset="-34"/>
                <a:cs typeface="Angsana New" pitchFamily="18" charset="-34"/>
              </a:rPr>
              <a:t>accurately</a:t>
            </a:r>
          </a:p>
          <a:p>
            <a:pPr lvl="2">
              <a:lnSpc>
                <a:spcPct val="80000"/>
              </a:lnSpc>
            </a:pPr>
            <a:r>
              <a:rPr lang="en-US" altLang="zh-TW" dirty="0" smtClean="0">
                <a:latin typeface="Angsana New" pitchFamily="18" charset="-34"/>
                <a:cs typeface="Angsana New" pitchFamily="18" charset="-34"/>
              </a:rPr>
              <a:t>Reduce </a:t>
            </a:r>
            <a:r>
              <a:rPr lang="en-US" altLang="zh-TW" dirty="0">
                <a:latin typeface="Angsana New" pitchFamily="18" charset="-34"/>
                <a:cs typeface="Angsana New" pitchFamily="18" charset="-34"/>
              </a:rPr>
              <a:t>traffic on the reverse </a:t>
            </a:r>
            <a:r>
              <a:rPr lang="en-US" altLang="zh-TW" dirty="0" smtClean="0">
                <a:latin typeface="Angsana New" pitchFamily="18" charset="-34"/>
                <a:cs typeface="Angsana New" pitchFamily="18" charset="-34"/>
              </a:rPr>
              <a:t>path</a:t>
            </a:r>
          </a:p>
          <a:p>
            <a:pPr lvl="2">
              <a:lnSpc>
                <a:spcPct val="80000"/>
              </a:lnSpc>
            </a:pPr>
            <a:r>
              <a:rPr lang="en-US" altLang="zh-TW" dirty="0" smtClean="0">
                <a:latin typeface="Angsana New" pitchFamily="18" charset="-34"/>
                <a:cs typeface="Angsana New" pitchFamily="18" charset="-34"/>
              </a:rPr>
              <a:t>Recover </a:t>
            </a:r>
            <a:r>
              <a:rPr lang="en-US" altLang="zh-TW" dirty="0">
                <a:latin typeface="Angsana New" pitchFamily="18" charset="-34"/>
                <a:cs typeface="Angsana New" pitchFamily="18" charset="-34"/>
              </a:rPr>
              <a:t>more than one lost segment at a </a:t>
            </a:r>
            <a:r>
              <a:rPr lang="en-US" altLang="zh-TW" dirty="0" smtClean="0">
                <a:latin typeface="Angsana New" pitchFamily="18" charset="-34"/>
                <a:cs typeface="Angsana New" pitchFamily="18" charset="-34"/>
              </a:rPr>
              <a:t>time</a:t>
            </a:r>
          </a:p>
          <a:p>
            <a:pPr lvl="2">
              <a:lnSpc>
                <a:spcPct val="80000"/>
              </a:lnSpc>
            </a:pPr>
            <a:endParaRPr lang="en-US" altLang="zh-TW" dirty="0">
              <a:latin typeface="Angsana New" pitchFamily="18" charset="-34"/>
              <a:cs typeface="Angsana New" pitchFamily="18" charset="-34"/>
            </a:endParaRPr>
          </a:p>
          <a:p>
            <a:pPr lvl="2">
              <a:lnSpc>
                <a:spcPct val="80000"/>
              </a:lnSpc>
            </a:pPr>
            <a:r>
              <a:rPr lang="en-US" altLang="zh-TW" dirty="0" smtClean="0">
                <a:latin typeface="Angsana New" pitchFamily="18" charset="-34"/>
                <a:cs typeface="Angsana New" pitchFamily="18" charset="-34"/>
              </a:rPr>
              <a:t>Incompatibility problem</a:t>
            </a:r>
          </a:p>
          <a:p>
            <a:pPr lvl="2">
              <a:lnSpc>
                <a:spcPct val="80000"/>
              </a:lnSpc>
            </a:pPr>
            <a:r>
              <a:rPr lang="en-US" altLang="zh-TW" dirty="0" smtClean="0">
                <a:latin typeface="Angsana New" pitchFamily="18" charset="-34"/>
                <a:cs typeface="Angsana New" pitchFamily="18" charset="-34"/>
              </a:rPr>
              <a:t>Require </a:t>
            </a:r>
            <a:r>
              <a:rPr lang="en-US" altLang="zh-TW" dirty="0">
                <a:latin typeface="Angsana New" pitchFamily="18" charset="-34"/>
                <a:cs typeface="Angsana New" pitchFamily="18" charset="-34"/>
              </a:rPr>
              <a:t>the assistance from the intermediate </a:t>
            </a:r>
            <a:r>
              <a:rPr lang="en-US" altLang="zh-TW" dirty="0" smtClean="0">
                <a:latin typeface="Angsana New" pitchFamily="18" charset="-34"/>
                <a:cs typeface="Angsana New" pitchFamily="18" charset="-34"/>
              </a:rPr>
              <a:t>nodes</a:t>
            </a:r>
          </a:p>
          <a:p>
            <a:pPr lvl="2">
              <a:lnSpc>
                <a:spcPct val="80000"/>
              </a:lnSpc>
            </a:pPr>
            <a:r>
              <a:rPr lang="en-US" altLang="zh-TW" dirty="0">
                <a:latin typeface="Angsana New" pitchFamily="18" charset="-34"/>
                <a:cs typeface="Angsana New" pitchFamily="18" charset="-34"/>
              </a:rPr>
              <a:t>F</a:t>
            </a:r>
            <a:r>
              <a:rPr lang="en-US" altLang="zh-TW" dirty="0" smtClean="0">
                <a:latin typeface="Angsana New" pitchFamily="18" charset="-34"/>
                <a:cs typeface="Angsana New" pitchFamily="18" charset="-34"/>
              </a:rPr>
              <a:t>astest </a:t>
            </a:r>
            <a:r>
              <a:rPr lang="en-US" altLang="zh-TW" dirty="0">
                <a:latin typeface="Angsana New" pitchFamily="18" charset="-34"/>
                <a:cs typeface="Angsana New" pitchFamily="18" charset="-34"/>
              </a:rPr>
              <a:t>possible time to detect and recover packet lost is 1 </a:t>
            </a:r>
            <a:r>
              <a:rPr lang="en-US" altLang="zh-TW" dirty="0" smtClean="0">
                <a:latin typeface="Angsana New" pitchFamily="18" charset="-34"/>
                <a:cs typeface="Angsana New" pitchFamily="18" charset="-34"/>
              </a:rPr>
              <a:t>second</a:t>
            </a:r>
            <a:endParaRPr lang="en-US" altLang="zh-TW" b="1" dirty="0">
              <a:latin typeface="Angsana New" pitchFamily="18" charset="-34"/>
              <a:cs typeface="Angsana New" pitchFamily="18" charset="-34"/>
            </a:endParaRPr>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31286930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542395485"/>
              </p:ext>
            </p:extLst>
          </p:nvPr>
        </p:nvGraphicFramePr>
        <p:xfrm>
          <a:off x="1219200" y="1447800"/>
          <a:ext cx="7315200" cy="4130963"/>
        </p:xfrm>
        <a:graphic>
          <a:graphicData uri="http://schemas.openxmlformats.org/drawingml/2006/table">
            <a:tbl>
              <a:tblPr firstRow="1" bandRow="1">
                <a:tableStyleId>{5C22544A-7EE6-4342-B048-85BDC9FD1C3A}</a:tableStyleId>
              </a:tblPr>
              <a:tblGrid>
                <a:gridCol w="1455761"/>
                <a:gridCol w="1455761"/>
                <a:gridCol w="1455761"/>
                <a:gridCol w="1455761"/>
                <a:gridCol w="1492156"/>
              </a:tblGrid>
              <a:tr h="542636">
                <a:tc>
                  <a:txBody>
                    <a:bodyPr/>
                    <a:lstStyle/>
                    <a:p>
                      <a:r>
                        <a:rPr kumimoji="0" lang="en-CA" sz="1200" b="1" kern="1200" baseline="0" dirty="0" smtClean="0">
                          <a:solidFill>
                            <a:schemeClr val="tx1"/>
                          </a:solidFill>
                          <a:latin typeface="+mn-lt"/>
                          <a:ea typeface="+mn-ea"/>
                          <a:cs typeface="+mn-cs"/>
                        </a:rPr>
                        <a:t>Scheme</a:t>
                      </a:r>
                      <a:endParaRPr kumimoji="0" lang="en-CA" sz="1200" b="1" kern="1200" baseline="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200" b="1" kern="1200" baseline="0" dirty="0" smtClean="0">
                          <a:solidFill>
                            <a:schemeClr val="tx1"/>
                          </a:solidFill>
                          <a:latin typeface="+mn-lt"/>
                          <a:ea typeface="+mn-ea"/>
                          <a:cs typeface="+mn-cs"/>
                        </a:rPr>
                        <a:t>Sender Support</a:t>
                      </a:r>
                      <a:endParaRPr kumimoji="0" lang="en-CA" sz="1200" b="1" kern="1200" baseline="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200" b="1" kern="1200" baseline="0" dirty="0" smtClean="0">
                          <a:solidFill>
                            <a:schemeClr val="tx1"/>
                          </a:solidFill>
                          <a:latin typeface="+mn-lt"/>
                          <a:ea typeface="+mn-ea"/>
                          <a:cs typeface="+mn-cs"/>
                        </a:rPr>
                        <a:t>Receiver Support</a:t>
                      </a:r>
                      <a:endParaRPr kumimoji="0" lang="en-CA" sz="1200" b="1" kern="1200" baseline="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200" b="1" kern="1200" baseline="0" dirty="0" smtClean="0">
                          <a:solidFill>
                            <a:schemeClr val="tx1"/>
                          </a:solidFill>
                          <a:latin typeface="+mn-lt"/>
                          <a:ea typeface="+mn-ea"/>
                          <a:cs typeface="+mn-cs"/>
                        </a:rPr>
                        <a:t>Intermediate Node Support</a:t>
                      </a:r>
                      <a:endParaRPr kumimoji="0" lang="en-CA" sz="1200" b="1" kern="1200" baseline="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200" b="1" kern="1200" baseline="0" dirty="0" smtClean="0">
                          <a:solidFill>
                            <a:schemeClr val="tx1"/>
                          </a:solidFill>
                          <a:latin typeface="+mn-lt"/>
                          <a:ea typeface="+mn-ea"/>
                          <a:cs typeface="+mn-cs"/>
                        </a:rPr>
                        <a:t>Routing Protocol Support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34109">
                <a:tc>
                  <a:txBody>
                    <a:bodyPr/>
                    <a:lstStyle/>
                    <a:p>
                      <a:r>
                        <a:rPr lang="en-CA" sz="1400" dirty="0" smtClean="0"/>
                        <a:t>FEC</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CA" sz="1400" dirty="0" smtClean="0"/>
                        <a:t>No</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400" kern="1200" dirty="0" smtClean="0">
                          <a:solidFill>
                            <a:schemeClr val="dk1"/>
                          </a:solidFill>
                          <a:latin typeface="+mn-lt"/>
                          <a:ea typeface="+mn-ea"/>
                          <a:cs typeface="+mn-cs"/>
                        </a:rPr>
                        <a:t>No</a:t>
                      </a:r>
                      <a:endParaRPr kumimoji="0" lang="en-CA"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400" kern="1200" dirty="0" smtClean="0">
                          <a:solidFill>
                            <a:schemeClr val="dk1"/>
                          </a:solidFill>
                          <a:latin typeface="+mn-lt"/>
                          <a:ea typeface="+mn-ea"/>
                          <a:cs typeface="+mn-cs"/>
                        </a:rPr>
                        <a:t>Link Level</a:t>
                      </a:r>
                      <a:endParaRPr kumimoji="0" lang="en-CA"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CA" sz="1400" dirty="0" smtClean="0"/>
                        <a:t>No</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34109">
                <a:tc>
                  <a:txBody>
                    <a:bodyPr/>
                    <a:lstStyle/>
                    <a:p>
                      <a:r>
                        <a:rPr lang="en-CA" sz="1400" dirty="0" smtClean="0"/>
                        <a:t>Link Level Retransmission</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CA" sz="1400" dirty="0" smtClean="0"/>
                        <a:t>No</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400" kern="1200" dirty="0" smtClean="0">
                          <a:solidFill>
                            <a:schemeClr val="dk1"/>
                          </a:solidFill>
                          <a:latin typeface="+mn-lt"/>
                          <a:ea typeface="+mn-ea"/>
                          <a:cs typeface="+mn-cs"/>
                        </a:rPr>
                        <a:t>No</a:t>
                      </a:r>
                      <a:endParaRPr kumimoji="0" lang="en-CA"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400" kern="1200" dirty="0" smtClean="0">
                          <a:solidFill>
                            <a:schemeClr val="dk1"/>
                          </a:solidFill>
                          <a:latin typeface="+mn-lt"/>
                          <a:ea typeface="+mn-ea"/>
                          <a:cs typeface="+mn-cs"/>
                        </a:rPr>
                        <a:t>Link Level</a:t>
                      </a:r>
                      <a:endParaRPr kumimoji="0" lang="en-CA"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CA" sz="1400" dirty="0" smtClean="0"/>
                        <a:t>No</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34109">
                <a:tc>
                  <a:txBody>
                    <a:bodyPr/>
                    <a:lstStyle/>
                    <a:p>
                      <a:r>
                        <a:rPr lang="en-CA" sz="1400" dirty="0" smtClean="0"/>
                        <a:t>Split Connection</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CA" sz="1400" dirty="0" smtClean="0"/>
                        <a:t>No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400" kern="1200" dirty="0" smtClean="0">
                          <a:solidFill>
                            <a:schemeClr val="dk1"/>
                          </a:solidFill>
                          <a:latin typeface="+mn-lt"/>
                          <a:ea typeface="+mn-ea"/>
                          <a:cs typeface="+mn-cs"/>
                        </a:rPr>
                        <a:t>No</a:t>
                      </a:r>
                      <a:endParaRPr kumimoji="0" lang="en-CA"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400" kern="1200" dirty="0" smtClean="0">
                          <a:solidFill>
                            <a:schemeClr val="dk1"/>
                          </a:solidFill>
                          <a:latin typeface="+mn-lt"/>
                          <a:ea typeface="+mn-ea"/>
                          <a:cs typeface="+mn-cs"/>
                        </a:rPr>
                        <a:t>Transport Level</a:t>
                      </a:r>
                      <a:endParaRPr kumimoji="0" lang="en-CA"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CA" sz="1400" dirty="0" smtClean="0"/>
                        <a:t>No</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34109">
                <a:tc>
                  <a:txBody>
                    <a:bodyPr/>
                    <a:lstStyle/>
                    <a:p>
                      <a:r>
                        <a:rPr lang="en-CA" sz="1400" dirty="0" smtClean="0"/>
                        <a:t>TCP Aware</a:t>
                      </a:r>
                      <a:r>
                        <a:rPr lang="en-CA" sz="1400" baseline="0" dirty="0" smtClean="0"/>
                        <a:t> Link Level Retransmission</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CA" sz="1400" dirty="0" smtClean="0"/>
                        <a:t>No </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400" kern="1200" dirty="0" smtClean="0">
                          <a:solidFill>
                            <a:schemeClr val="dk1"/>
                          </a:solidFill>
                          <a:latin typeface="+mn-lt"/>
                          <a:ea typeface="+mn-ea"/>
                          <a:cs typeface="+mn-cs"/>
                        </a:rPr>
                        <a:t>No</a:t>
                      </a:r>
                      <a:endParaRPr kumimoji="0" lang="en-CA"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400" kern="1200" dirty="0" smtClean="0">
                          <a:solidFill>
                            <a:schemeClr val="dk1"/>
                          </a:solidFill>
                          <a:latin typeface="+mn-lt"/>
                          <a:ea typeface="+mn-ea"/>
                          <a:cs typeface="+mn-cs"/>
                        </a:rPr>
                        <a:t>Transport Level</a:t>
                      </a:r>
                      <a:endParaRPr kumimoji="0" lang="en-CA"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CA" sz="1400" dirty="0" smtClean="0"/>
                        <a:t>No</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34109">
                <a:tc>
                  <a:txBody>
                    <a:bodyPr/>
                    <a:lstStyle/>
                    <a:p>
                      <a:r>
                        <a:rPr lang="en-CA" sz="1400" dirty="0" smtClean="0"/>
                        <a:t>Explicit Loss Notification</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CA" sz="1400" dirty="0" smtClean="0"/>
                        <a:t>Yes</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400" kern="1200" dirty="0" smtClean="0">
                          <a:solidFill>
                            <a:schemeClr val="dk1"/>
                          </a:solidFill>
                          <a:latin typeface="+mn-lt"/>
                          <a:ea typeface="+mn-ea"/>
                          <a:cs typeface="+mn-cs"/>
                        </a:rPr>
                        <a:t>No</a:t>
                      </a:r>
                      <a:endParaRPr kumimoji="0" lang="en-CA"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400" kern="1200" dirty="0" smtClean="0">
                          <a:solidFill>
                            <a:schemeClr val="dk1"/>
                          </a:solidFill>
                          <a:latin typeface="+mn-lt"/>
                          <a:ea typeface="+mn-ea"/>
                          <a:cs typeface="+mn-cs"/>
                        </a:rPr>
                        <a:t>Transport Level</a:t>
                      </a:r>
                      <a:endParaRPr kumimoji="0" lang="en-CA"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CA" sz="1400" dirty="0" smtClean="0"/>
                        <a:t>No</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34109">
                <a:tc>
                  <a:txBody>
                    <a:bodyPr/>
                    <a:lstStyle/>
                    <a:p>
                      <a:r>
                        <a:rPr lang="en-CA" sz="1400" dirty="0" smtClean="0"/>
                        <a:t>Feedback</a:t>
                      </a:r>
                      <a:r>
                        <a:rPr lang="en-CA" sz="1400" baseline="0" dirty="0" smtClean="0"/>
                        <a:t> Mechanism</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CA" sz="1400" dirty="0" smtClean="0"/>
                        <a:t>Yes</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400" kern="1200" dirty="0" smtClean="0">
                          <a:solidFill>
                            <a:schemeClr val="dk1"/>
                          </a:solidFill>
                          <a:latin typeface="+mn-lt"/>
                          <a:ea typeface="+mn-ea"/>
                          <a:cs typeface="+mn-cs"/>
                        </a:rPr>
                        <a:t>No</a:t>
                      </a:r>
                      <a:endParaRPr kumimoji="0" lang="en-CA"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400" kern="1200" dirty="0" smtClean="0">
                          <a:solidFill>
                            <a:schemeClr val="dk1"/>
                          </a:solidFill>
                          <a:latin typeface="+mn-lt"/>
                          <a:ea typeface="+mn-ea"/>
                          <a:cs typeface="+mn-cs"/>
                        </a:rPr>
                        <a:t>Yes</a:t>
                      </a:r>
                      <a:endParaRPr kumimoji="0" lang="en-CA"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CA" sz="1400" dirty="0" smtClean="0"/>
                        <a:t>Yes</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34109">
                <a:tc>
                  <a:txBody>
                    <a:bodyPr/>
                    <a:lstStyle/>
                    <a:p>
                      <a:r>
                        <a:rPr lang="en-CA" sz="1400" dirty="0" smtClean="0"/>
                        <a:t>ATP</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CA" sz="1400" dirty="0" smtClean="0"/>
                        <a:t>Yes</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400" kern="1200" dirty="0" smtClean="0">
                          <a:solidFill>
                            <a:schemeClr val="dk1"/>
                          </a:solidFill>
                          <a:latin typeface="+mn-lt"/>
                          <a:ea typeface="+mn-ea"/>
                          <a:cs typeface="+mn-cs"/>
                        </a:rPr>
                        <a:t>Yes</a:t>
                      </a:r>
                      <a:endParaRPr kumimoji="0" lang="en-CA"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0" lang="en-CA" sz="1400" kern="1200" dirty="0" smtClean="0">
                          <a:solidFill>
                            <a:schemeClr val="dk1"/>
                          </a:solidFill>
                          <a:latin typeface="+mn-lt"/>
                          <a:ea typeface="+mn-ea"/>
                          <a:cs typeface="+mn-cs"/>
                        </a:rPr>
                        <a:t>Yes</a:t>
                      </a:r>
                      <a:endParaRPr kumimoji="0" lang="en-CA" sz="1400" kern="1200" dirty="0">
                        <a:solidFill>
                          <a:schemeClr val="dk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CA" sz="1400" dirty="0" smtClean="0"/>
                        <a:t>Yes</a:t>
                      </a:r>
                      <a:endParaRPr lang="en-CA"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2" name="Title 1"/>
          <p:cNvSpPr>
            <a:spLocks noGrp="1"/>
          </p:cNvSpPr>
          <p:nvPr>
            <p:ph type="title"/>
          </p:nvPr>
        </p:nvSpPr>
        <p:spPr>
          <a:xfrm>
            <a:off x="990600" y="476672"/>
            <a:ext cx="7696200" cy="576064"/>
          </a:xfrm>
        </p:spPr>
        <p:txBody>
          <a:bodyPr>
            <a:normAutofit fontScale="90000"/>
          </a:bodyPr>
          <a:lstStyle/>
          <a:p>
            <a:pPr algn="l"/>
            <a:r>
              <a:rPr lang="en-CA" dirty="0" smtClean="0"/>
              <a:t>Conclusions</a:t>
            </a:r>
            <a:endParaRPr lang="en-CA" dirty="0"/>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23609018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76672"/>
            <a:ext cx="7325816" cy="576064"/>
          </a:xfrm>
        </p:spPr>
        <p:txBody>
          <a:bodyPr>
            <a:noAutofit/>
          </a:bodyPr>
          <a:lstStyle/>
          <a:p>
            <a:pPr algn="l"/>
            <a:r>
              <a:rPr lang="en-CA" sz="4000" dirty="0"/>
              <a:t>Introduction</a:t>
            </a:r>
            <a:r>
              <a:rPr lang="en-CA" sz="4000" dirty="0" smtClean="0"/>
              <a:t> to TCP</a:t>
            </a:r>
            <a:endParaRPr lang="en-CA" sz="4000" dirty="0"/>
          </a:p>
        </p:txBody>
      </p:sp>
      <p:sp>
        <p:nvSpPr>
          <p:cNvPr id="3" name="Content Placeholder 2"/>
          <p:cNvSpPr>
            <a:spLocks noGrp="1"/>
          </p:cNvSpPr>
          <p:nvPr>
            <p:ph idx="1"/>
          </p:nvPr>
        </p:nvSpPr>
        <p:spPr>
          <a:xfrm>
            <a:off x="990600" y="1600200"/>
            <a:ext cx="7696200" cy="4781128"/>
          </a:xfrm>
        </p:spPr>
        <p:txBody>
          <a:bodyPr>
            <a:normAutofit fontScale="92500" lnSpcReduction="20000"/>
          </a:bodyPr>
          <a:lstStyle/>
          <a:p>
            <a:r>
              <a:rPr lang="en-CA" dirty="0">
                <a:latin typeface="Angsana New" pitchFamily="18" charset="-34"/>
                <a:cs typeface="Angsana New" pitchFamily="18" charset="-34"/>
              </a:rPr>
              <a:t>TCP is a connection based protocol</a:t>
            </a:r>
          </a:p>
          <a:p>
            <a:pPr lvl="2"/>
            <a:r>
              <a:rPr lang="en-CA" sz="2600" dirty="0">
                <a:latin typeface="Angsana New" pitchFamily="18" charset="-34"/>
                <a:cs typeface="Angsana New" pitchFamily="18" charset="-34"/>
              </a:rPr>
              <a:t>3 way Hand-shake </a:t>
            </a:r>
          </a:p>
          <a:p>
            <a:r>
              <a:rPr lang="en-CA" dirty="0" smtClean="0">
                <a:latin typeface="Angsana New" pitchFamily="18" charset="-34"/>
                <a:cs typeface="Angsana New" pitchFamily="18" charset="-34"/>
              </a:rPr>
              <a:t>TCP </a:t>
            </a:r>
            <a:r>
              <a:rPr lang="en-CA" dirty="0">
                <a:latin typeface="Angsana New" pitchFamily="18" charset="-34"/>
                <a:cs typeface="Angsana New" pitchFamily="18" charset="-34"/>
              </a:rPr>
              <a:t>is a reliable protocol</a:t>
            </a:r>
          </a:p>
          <a:p>
            <a:pPr lvl="2"/>
            <a:r>
              <a:rPr lang="en-US" sz="2600" dirty="0">
                <a:latin typeface="Angsana New" pitchFamily="18" charset="-34"/>
                <a:cs typeface="Angsana New" pitchFamily="18" charset="-34"/>
              </a:rPr>
              <a:t>achieved by means of retransmissions</a:t>
            </a:r>
            <a:endParaRPr lang="en-CA" sz="2600" dirty="0">
              <a:latin typeface="Angsana New" pitchFamily="18" charset="-34"/>
              <a:cs typeface="Angsana New" pitchFamily="18" charset="-34"/>
            </a:endParaRPr>
          </a:p>
          <a:p>
            <a:r>
              <a:rPr lang="en-CA" dirty="0">
                <a:latin typeface="Angsana New" pitchFamily="18" charset="-34"/>
                <a:cs typeface="Angsana New" pitchFamily="18" charset="-34"/>
              </a:rPr>
              <a:t>TCP enables data to be received in an ordered way</a:t>
            </a:r>
          </a:p>
          <a:p>
            <a:pPr>
              <a:lnSpc>
                <a:spcPct val="90000"/>
              </a:lnSpc>
            </a:pPr>
            <a:r>
              <a:rPr lang="en-US" dirty="0">
                <a:latin typeface="Angsana New" pitchFamily="18" charset="-34"/>
                <a:cs typeface="Angsana New" pitchFamily="18" charset="-34"/>
              </a:rPr>
              <a:t>End-to-end semantics</a:t>
            </a:r>
          </a:p>
          <a:p>
            <a:pPr lvl="2"/>
            <a:r>
              <a:rPr lang="en-US" sz="2600" dirty="0">
                <a:latin typeface="Angsana New" pitchFamily="18" charset="-34"/>
                <a:cs typeface="Angsana New" pitchFamily="18" charset="-34"/>
              </a:rPr>
              <a:t>Acknowledgements sent to TCP sender </a:t>
            </a:r>
            <a:r>
              <a:rPr lang="en-US" sz="2600" dirty="0" smtClean="0">
                <a:latin typeface="Angsana New" pitchFamily="18" charset="-34"/>
                <a:cs typeface="Angsana New" pitchFamily="18" charset="-34"/>
              </a:rPr>
              <a:t>to confirm </a:t>
            </a:r>
            <a:r>
              <a:rPr lang="en-US" sz="2600" dirty="0">
                <a:latin typeface="Angsana New" pitchFamily="18" charset="-34"/>
                <a:cs typeface="Angsana New" pitchFamily="18" charset="-34"/>
              </a:rPr>
              <a:t>delivery of data received by TCP receiver</a:t>
            </a:r>
          </a:p>
          <a:p>
            <a:pPr lvl="2"/>
            <a:r>
              <a:rPr lang="en-US" sz="2600" dirty="0">
                <a:latin typeface="Angsana New" pitchFamily="18" charset="-34"/>
                <a:cs typeface="Angsana New" pitchFamily="18" charset="-34"/>
              </a:rPr>
              <a:t>Ack for data sent only after data has reached receiver</a:t>
            </a:r>
          </a:p>
          <a:p>
            <a:r>
              <a:rPr lang="en-US" dirty="0">
                <a:latin typeface="Angsana New" pitchFamily="18" charset="-34"/>
                <a:cs typeface="Angsana New" pitchFamily="18" charset="-34"/>
              </a:rPr>
              <a:t>TCP detects data </a:t>
            </a:r>
            <a:r>
              <a:rPr lang="en-US" dirty="0" smtClean="0">
                <a:latin typeface="Angsana New" pitchFamily="18" charset="-34"/>
                <a:cs typeface="Angsana New" pitchFamily="18" charset="-34"/>
              </a:rPr>
              <a:t>duplication</a:t>
            </a:r>
          </a:p>
          <a:p>
            <a:r>
              <a:rPr lang="en-US" dirty="0" smtClean="0">
                <a:latin typeface="Angsana New" pitchFamily="18" charset="-34"/>
                <a:cs typeface="Angsana New" pitchFamily="18" charset="-34"/>
              </a:rPr>
              <a:t>TCP provides flow and congestion control</a:t>
            </a:r>
            <a:endParaRPr lang="en-CA" dirty="0">
              <a:latin typeface="Angsana New" pitchFamily="18" charset="-34"/>
              <a:cs typeface="Angsana New" pitchFamily="18" charset="-34"/>
            </a:endParaRPr>
          </a:p>
          <a:p>
            <a:endParaRPr lang="en-CA" dirty="0"/>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30712373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76672"/>
            <a:ext cx="7696200" cy="576064"/>
          </a:xfrm>
        </p:spPr>
        <p:txBody>
          <a:bodyPr>
            <a:normAutofit fontScale="90000"/>
          </a:bodyPr>
          <a:lstStyle/>
          <a:p>
            <a:pPr algn="l"/>
            <a:r>
              <a:rPr lang="en-CA" dirty="0"/>
              <a:t>Questions</a:t>
            </a:r>
          </a:p>
        </p:txBody>
      </p:sp>
      <p:sp>
        <p:nvSpPr>
          <p:cNvPr id="3" name="Content Placeholder 2"/>
          <p:cNvSpPr>
            <a:spLocks noGrp="1"/>
          </p:cNvSpPr>
          <p:nvPr>
            <p:ph idx="1"/>
          </p:nvPr>
        </p:nvSpPr>
        <p:spPr>
          <a:xfrm>
            <a:off x="914400" y="1268760"/>
            <a:ext cx="7772400" cy="4857403"/>
          </a:xfrm>
        </p:spPr>
        <p:txBody>
          <a:bodyPr>
            <a:normAutofit/>
          </a:bodyPr>
          <a:lstStyle/>
          <a:p>
            <a:pPr marL="514350" indent="-514350">
              <a:buFont typeface="+mj-lt"/>
              <a:buAutoNum type="arabicPeriod"/>
            </a:pPr>
            <a:r>
              <a:rPr lang="en-CA" sz="3000" dirty="0" smtClean="0">
                <a:latin typeface="Angsana New" pitchFamily="18" charset="-34"/>
                <a:cs typeface="Angsana New" pitchFamily="18" charset="-34"/>
              </a:rPr>
              <a:t>While </a:t>
            </a:r>
            <a:r>
              <a:rPr lang="en-CA" sz="3000" dirty="0">
                <a:latin typeface="Angsana New" pitchFamily="18" charset="-34"/>
                <a:cs typeface="Angsana New" pitchFamily="18" charset="-34"/>
              </a:rPr>
              <a:t>it takes three segments to establish a </a:t>
            </a:r>
            <a:r>
              <a:rPr lang="en-CA" sz="3000" dirty="0" smtClean="0">
                <a:latin typeface="Angsana New" pitchFamily="18" charset="-34"/>
                <a:cs typeface="Angsana New" pitchFamily="18" charset="-34"/>
              </a:rPr>
              <a:t>TCP connection</a:t>
            </a:r>
            <a:r>
              <a:rPr lang="en-CA" sz="3000" dirty="0">
                <a:latin typeface="Angsana New" pitchFamily="18" charset="-34"/>
                <a:cs typeface="Angsana New" pitchFamily="18" charset="-34"/>
              </a:rPr>
              <a:t>, it takes four to terminate a connection. Why?</a:t>
            </a:r>
          </a:p>
          <a:p>
            <a:pPr marL="536575" indent="-536575" algn="just">
              <a:buNone/>
            </a:pPr>
            <a:r>
              <a:rPr lang="en-US" sz="3000" dirty="0" smtClean="0">
                <a:latin typeface="Angsana New" pitchFamily="18" charset="-34"/>
                <a:cs typeface="Angsana New" pitchFamily="18" charset="-34"/>
              </a:rPr>
              <a:t>Ans. </a:t>
            </a:r>
            <a:r>
              <a:rPr lang="en-CA" sz="3000" dirty="0">
                <a:latin typeface="Angsana New" pitchFamily="18" charset="-34"/>
                <a:cs typeface="Angsana New" pitchFamily="18" charset="-34"/>
              </a:rPr>
              <a:t>This is caused by TCP's </a:t>
            </a:r>
            <a:r>
              <a:rPr lang="en-CA" sz="3000" i="1" dirty="0">
                <a:latin typeface="Angsana New" pitchFamily="18" charset="-34"/>
                <a:cs typeface="Angsana New" pitchFamily="18" charset="-34"/>
              </a:rPr>
              <a:t>half-close.</a:t>
            </a:r>
            <a:r>
              <a:rPr lang="en-CA" sz="3000" dirty="0">
                <a:latin typeface="Angsana New" pitchFamily="18" charset="-34"/>
                <a:cs typeface="Angsana New" pitchFamily="18" charset="-34"/>
              </a:rPr>
              <a:t> Since a TCP connection is full-duplex (that is, data can be flowing in each direction </a:t>
            </a:r>
            <a:r>
              <a:rPr lang="en-CA" sz="3000" dirty="0" smtClean="0">
                <a:latin typeface="Angsana New" pitchFamily="18" charset="-34"/>
                <a:cs typeface="Angsana New" pitchFamily="18" charset="-34"/>
              </a:rPr>
              <a:t>independent </a:t>
            </a:r>
            <a:r>
              <a:rPr lang="en-CA" sz="3000" dirty="0">
                <a:latin typeface="Angsana New" pitchFamily="18" charset="-34"/>
                <a:cs typeface="Angsana New" pitchFamily="18" charset="-34"/>
              </a:rPr>
              <a:t>of the other direction), each direction must be shut down independently. The rule is that either end can send a FIN when it is done sending data. When a TCP receives a FIN, it must notify the application that the other end has terminated that direction of data flow. The sending of a FIN is normally the result of the application issuing a close. </a:t>
            </a:r>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94267795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76672"/>
            <a:ext cx="7696200" cy="576064"/>
          </a:xfrm>
        </p:spPr>
        <p:txBody>
          <a:bodyPr>
            <a:normAutofit fontScale="90000"/>
          </a:bodyPr>
          <a:lstStyle/>
          <a:p>
            <a:pPr algn="l"/>
            <a:r>
              <a:rPr lang="en-CA" dirty="0"/>
              <a:t>Questions</a:t>
            </a:r>
          </a:p>
        </p:txBody>
      </p:sp>
      <p:sp>
        <p:nvSpPr>
          <p:cNvPr id="3" name="Content Placeholder 2"/>
          <p:cNvSpPr>
            <a:spLocks noGrp="1"/>
          </p:cNvSpPr>
          <p:nvPr>
            <p:ph idx="1"/>
          </p:nvPr>
        </p:nvSpPr>
        <p:spPr>
          <a:xfrm>
            <a:off x="914400" y="1268760"/>
            <a:ext cx="7772400" cy="4857403"/>
          </a:xfrm>
        </p:spPr>
        <p:txBody>
          <a:bodyPr>
            <a:normAutofit/>
          </a:bodyPr>
          <a:lstStyle/>
          <a:p>
            <a:pPr marL="514350" indent="-514350">
              <a:buFont typeface="+mj-lt"/>
              <a:buAutoNum type="arabicPeriod" startAt="2"/>
            </a:pPr>
            <a:r>
              <a:rPr lang="en-CA" sz="3000" dirty="0" smtClean="0">
                <a:latin typeface="Angsana New" pitchFamily="18" charset="-34"/>
                <a:cs typeface="Angsana New" pitchFamily="18" charset="-34"/>
              </a:rPr>
              <a:t>TCP sends a segment at 12:31:58. It receives the acknowledgement at 12:32:03. What is the new value of RTT if the previous RTT was four seconds?</a:t>
            </a:r>
          </a:p>
          <a:p>
            <a:pPr marL="0" indent="0">
              <a:buNone/>
            </a:pPr>
            <a:r>
              <a:rPr lang="en-CA" sz="3000" dirty="0" smtClean="0">
                <a:latin typeface="Angsana New" pitchFamily="18" charset="-34"/>
                <a:cs typeface="Angsana New" pitchFamily="18" charset="-34"/>
              </a:rPr>
              <a:t>         </a:t>
            </a:r>
            <a:r>
              <a:rPr lang="en-CA" sz="2400" dirty="0" smtClean="0">
                <a:latin typeface="Angsana New" pitchFamily="18" charset="-34"/>
                <a:cs typeface="Angsana New" pitchFamily="18" charset="-34"/>
              </a:rPr>
              <a:t>(RTT = </a:t>
            </a:r>
            <a:r>
              <a:rPr lang="en-CA" sz="2000" dirty="0" smtClean="0">
                <a:latin typeface="Symbol" pitchFamily="18" charset="2"/>
                <a:cs typeface="Angsana New" pitchFamily="18" charset="-34"/>
              </a:rPr>
              <a:t>a</a:t>
            </a:r>
            <a:r>
              <a:rPr lang="en-US" sz="2400" dirty="0" smtClean="0">
                <a:latin typeface="Angsana New" pitchFamily="18" charset="-34"/>
                <a:cs typeface="Angsana New" pitchFamily="18" charset="-34"/>
              </a:rPr>
              <a:t> * </a:t>
            </a:r>
            <a:r>
              <a:rPr lang="en-US" sz="2400" dirty="0">
                <a:latin typeface="Angsana New" pitchFamily="18" charset="-34"/>
                <a:cs typeface="Angsana New" pitchFamily="18" charset="-34"/>
              </a:rPr>
              <a:t>previous RTT  </a:t>
            </a:r>
            <a:r>
              <a:rPr lang="en-US" sz="2400" dirty="0" smtClean="0">
                <a:latin typeface="Angsana New" pitchFamily="18" charset="-34"/>
                <a:cs typeface="Angsana New" pitchFamily="18" charset="-34"/>
              </a:rPr>
              <a:t>+ (1- </a:t>
            </a:r>
            <a:r>
              <a:rPr lang="en-US" sz="2000" dirty="0" smtClean="0">
                <a:latin typeface="Symbol" pitchFamily="18" charset="2"/>
                <a:cs typeface="Angsana New" pitchFamily="18" charset="-34"/>
              </a:rPr>
              <a:t>a</a:t>
            </a:r>
            <a:r>
              <a:rPr lang="en-US" sz="2400" dirty="0" smtClean="0">
                <a:latin typeface="Angsana New" pitchFamily="18" charset="-34"/>
                <a:cs typeface="Angsana New" pitchFamily="18" charset="-34"/>
              </a:rPr>
              <a:t>) current RTT and </a:t>
            </a:r>
            <a:r>
              <a:rPr lang="en-US" sz="2000" dirty="0" smtClean="0">
                <a:latin typeface="Symbol" pitchFamily="18" charset="2"/>
                <a:cs typeface="Angsana New" pitchFamily="18" charset="-34"/>
              </a:rPr>
              <a:t>a</a:t>
            </a:r>
            <a:r>
              <a:rPr lang="en-US" sz="2400" dirty="0" smtClean="0">
                <a:latin typeface="Angsana New" pitchFamily="18" charset="-34"/>
                <a:cs typeface="Angsana New" pitchFamily="18" charset="-34"/>
              </a:rPr>
              <a:t> = 90 % )</a:t>
            </a:r>
            <a:endParaRPr lang="en-CA" sz="2400" dirty="0">
              <a:latin typeface="Angsana New" pitchFamily="18" charset="-34"/>
              <a:cs typeface="Angsana New" pitchFamily="18" charset="-34"/>
            </a:endParaRPr>
          </a:p>
          <a:p>
            <a:pPr marL="536575" indent="-536575">
              <a:buNone/>
            </a:pPr>
            <a:r>
              <a:rPr lang="en-US" sz="3000" dirty="0" smtClean="0">
                <a:latin typeface="Angsana New" pitchFamily="18" charset="-34"/>
                <a:cs typeface="Angsana New" pitchFamily="18" charset="-34"/>
              </a:rPr>
              <a:t>Ans. </a:t>
            </a:r>
            <a:r>
              <a:rPr lang="en-CA" sz="3000" dirty="0" smtClean="0">
                <a:latin typeface="Angsana New" pitchFamily="18" charset="-34"/>
                <a:cs typeface="Angsana New" pitchFamily="18" charset="-34"/>
              </a:rPr>
              <a:t>Current RTT = 5 seconds</a:t>
            </a:r>
          </a:p>
          <a:p>
            <a:pPr marL="536575" indent="-536575">
              <a:buNone/>
            </a:pPr>
            <a:r>
              <a:rPr lang="en-CA" sz="3000" dirty="0">
                <a:latin typeface="Angsana New" pitchFamily="18" charset="-34"/>
                <a:cs typeface="Angsana New" pitchFamily="18" charset="-34"/>
              </a:rPr>
              <a:t> </a:t>
            </a:r>
            <a:r>
              <a:rPr lang="en-CA" sz="3000" dirty="0" smtClean="0">
                <a:latin typeface="Angsana New" pitchFamily="18" charset="-34"/>
                <a:cs typeface="Angsana New" pitchFamily="18" charset="-34"/>
              </a:rPr>
              <a:t>        previous RTT = 4 seconds</a:t>
            </a:r>
          </a:p>
          <a:p>
            <a:pPr marL="536575" indent="-536575">
              <a:buNone/>
            </a:pPr>
            <a:r>
              <a:rPr lang="en-CA" sz="3000" dirty="0">
                <a:latin typeface="Angsana New" pitchFamily="18" charset="-34"/>
                <a:cs typeface="Angsana New" pitchFamily="18" charset="-34"/>
              </a:rPr>
              <a:t> </a:t>
            </a:r>
            <a:r>
              <a:rPr lang="en-CA" sz="3000" dirty="0" smtClean="0">
                <a:latin typeface="Angsana New" pitchFamily="18" charset="-34"/>
                <a:cs typeface="Angsana New" pitchFamily="18" charset="-34"/>
              </a:rPr>
              <a:t>        New RTT = 0.9 * 4 + (1 – 0.9) * 5</a:t>
            </a:r>
          </a:p>
          <a:p>
            <a:pPr marL="536575" indent="-536575">
              <a:buNone/>
            </a:pPr>
            <a:r>
              <a:rPr lang="en-CA" sz="3000" dirty="0">
                <a:latin typeface="Angsana New" pitchFamily="18" charset="-34"/>
                <a:cs typeface="Angsana New" pitchFamily="18" charset="-34"/>
              </a:rPr>
              <a:t> </a:t>
            </a:r>
            <a:r>
              <a:rPr lang="en-CA" sz="3000" dirty="0" smtClean="0">
                <a:latin typeface="Angsana New" pitchFamily="18" charset="-34"/>
                <a:cs typeface="Angsana New" pitchFamily="18" charset="-34"/>
              </a:rPr>
              <a:t>                         = 4.1 seconds</a:t>
            </a:r>
            <a:endParaRPr lang="en-CA" sz="3000" dirty="0">
              <a:latin typeface="Angsana New" pitchFamily="18" charset="-34"/>
              <a:cs typeface="Angsana New" pitchFamily="18" charset="-34"/>
            </a:endParaRPr>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21477217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76672"/>
            <a:ext cx="7772400" cy="576064"/>
          </a:xfrm>
        </p:spPr>
        <p:txBody>
          <a:bodyPr>
            <a:normAutofit fontScale="90000"/>
          </a:bodyPr>
          <a:lstStyle/>
          <a:p>
            <a:pPr algn="l"/>
            <a:r>
              <a:rPr lang="en-CA" dirty="0"/>
              <a:t>Questions</a:t>
            </a:r>
          </a:p>
        </p:txBody>
      </p:sp>
      <p:sp>
        <p:nvSpPr>
          <p:cNvPr id="3" name="Content Placeholder 2"/>
          <p:cNvSpPr>
            <a:spLocks noGrp="1"/>
          </p:cNvSpPr>
          <p:nvPr>
            <p:ph idx="1"/>
          </p:nvPr>
        </p:nvSpPr>
        <p:spPr>
          <a:xfrm>
            <a:off x="914400" y="1268760"/>
            <a:ext cx="7772400" cy="4857403"/>
          </a:xfrm>
        </p:spPr>
        <p:txBody>
          <a:bodyPr>
            <a:normAutofit fontScale="92500" lnSpcReduction="10000"/>
          </a:bodyPr>
          <a:lstStyle/>
          <a:p>
            <a:pPr marL="449263" indent="-449263" algn="just">
              <a:lnSpc>
                <a:spcPct val="110000"/>
              </a:lnSpc>
              <a:buFont typeface="+mj-lt"/>
              <a:buAutoNum type="arabicPeriod" startAt="3"/>
            </a:pPr>
            <a:r>
              <a:rPr lang="en-CA" dirty="0" smtClean="0">
                <a:latin typeface="Angsana New" pitchFamily="18" charset="-34"/>
                <a:cs typeface="Angsana New" pitchFamily="18" charset="-34"/>
              </a:rPr>
              <a:t>While accessing </a:t>
            </a:r>
            <a:r>
              <a:rPr lang="en-CA" dirty="0" smtClean="0">
                <a:latin typeface="Angsana New" pitchFamily="18" charset="-34"/>
                <a:cs typeface="Angsana New" pitchFamily="18" charset="-34"/>
                <a:hlinkClick r:id="rId2"/>
              </a:rPr>
              <a:t>www.uOttawa.ca</a:t>
            </a:r>
            <a:r>
              <a:rPr lang="en-CA" dirty="0" smtClean="0">
                <a:latin typeface="Angsana New" pitchFamily="18" charset="-34"/>
                <a:cs typeface="Angsana New" pitchFamily="18" charset="-34"/>
              </a:rPr>
              <a:t> from a rogers connection it was observed that the bandwidth obtained was 120,000 bits/sec with </a:t>
            </a:r>
            <a:r>
              <a:rPr lang="en-CA" dirty="0">
                <a:latin typeface="Angsana New" pitchFamily="18" charset="-34"/>
                <a:cs typeface="Angsana New" pitchFamily="18" charset="-34"/>
              </a:rPr>
              <a:t>a </a:t>
            </a:r>
            <a:r>
              <a:rPr lang="en-CA" dirty="0" smtClean="0">
                <a:latin typeface="Angsana New" pitchFamily="18" charset="-34"/>
                <a:cs typeface="Angsana New" pitchFamily="18" charset="-34"/>
              </a:rPr>
              <a:t>128 </a:t>
            </a:r>
            <a:r>
              <a:rPr lang="en-CA" dirty="0" err="1" smtClean="0">
                <a:latin typeface="Angsana New" pitchFamily="18" charset="-34"/>
                <a:cs typeface="Angsana New" pitchFamily="18" charset="-34"/>
              </a:rPr>
              <a:t>ms</a:t>
            </a:r>
            <a:r>
              <a:rPr lang="en-CA" dirty="0" smtClean="0">
                <a:latin typeface="Angsana New" pitchFamily="18" charset="-34"/>
                <a:cs typeface="Angsana New" pitchFamily="18" charset="-34"/>
              </a:rPr>
              <a:t> delay, whereas the over wind mobile it was observed to be 33,000 bits/sec with a delay of 500 </a:t>
            </a:r>
            <a:r>
              <a:rPr lang="en-CA" dirty="0" err="1" smtClean="0">
                <a:latin typeface="Angsana New" pitchFamily="18" charset="-34"/>
                <a:cs typeface="Angsana New" pitchFamily="18" charset="-34"/>
              </a:rPr>
              <a:t>ms.</a:t>
            </a:r>
            <a:r>
              <a:rPr lang="en-CA" dirty="0" smtClean="0">
                <a:latin typeface="Angsana New" pitchFamily="18" charset="-34"/>
                <a:cs typeface="Angsana New" pitchFamily="18" charset="-34"/>
              </a:rPr>
              <a:t> Wind mobile customer is facing issues of frequent disconnections and extreme slowness. On debugging it was found out that the problem is with TCP window sizing. Find out what is the window size that should be set in order for the wind customer to access properly. Also find out the probable window size for the rogers customer?</a:t>
            </a:r>
          </a:p>
          <a:p>
            <a:pPr marL="449263" indent="0">
              <a:lnSpc>
                <a:spcPct val="110000"/>
              </a:lnSpc>
              <a:buNone/>
            </a:pPr>
            <a:r>
              <a:rPr lang="en-CA" dirty="0" smtClean="0">
                <a:latin typeface="Angsana New" pitchFamily="18" charset="-34"/>
                <a:cs typeface="Angsana New" pitchFamily="18" charset="-34"/>
              </a:rPr>
              <a:t>(Capacity(bits) = bandwidth (bits/sec) * round-trip time (sec))</a:t>
            </a:r>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210771450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76672"/>
            <a:ext cx="7772400" cy="576064"/>
          </a:xfrm>
        </p:spPr>
        <p:txBody>
          <a:bodyPr>
            <a:normAutofit fontScale="90000"/>
          </a:bodyPr>
          <a:lstStyle/>
          <a:p>
            <a:pPr algn="l"/>
            <a:r>
              <a:rPr lang="en-CA" dirty="0"/>
              <a:t>Questions</a:t>
            </a:r>
          </a:p>
        </p:txBody>
      </p:sp>
      <p:sp>
        <p:nvSpPr>
          <p:cNvPr id="3" name="Content Placeholder 2"/>
          <p:cNvSpPr>
            <a:spLocks noGrp="1"/>
          </p:cNvSpPr>
          <p:nvPr>
            <p:ph idx="1"/>
          </p:nvPr>
        </p:nvSpPr>
        <p:spPr>
          <a:xfrm>
            <a:off x="914400" y="1268760"/>
            <a:ext cx="7772400" cy="4857403"/>
          </a:xfrm>
        </p:spPr>
        <p:txBody>
          <a:bodyPr>
            <a:normAutofit fontScale="92500" lnSpcReduction="10000"/>
          </a:bodyPr>
          <a:lstStyle/>
          <a:p>
            <a:pPr marL="539750" indent="-539750">
              <a:lnSpc>
                <a:spcPct val="110000"/>
              </a:lnSpc>
              <a:buNone/>
            </a:pPr>
            <a:r>
              <a:rPr lang="en-US" dirty="0">
                <a:latin typeface="Angsana New" pitchFamily="18" charset="-34"/>
                <a:cs typeface="Angsana New" pitchFamily="18" charset="-34"/>
              </a:rPr>
              <a:t>Ans. </a:t>
            </a:r>
            <a:r>
              <a:rPr lang="en-CA" dirty="0">
                <a:latin typeface="Angsana New" pitchFamily="18" charset="-34"/>
                <a:cs typeface="Angsana New" pitchFamily="18" charset="-34"/>
              </a:rPr>
              <a:t>Capacity(bits) = bandwidth (bits/sec) * round-trip time (sec</a:t>
            </a:r>
            <a:r>
              <a:rPr lang="en-CA" dirty="0" smtClean="0">
                <a:latin typeface="Angsana New" pitchFamily="18" charset="-34"/>
                <a:cs typeface="Angsana New" pitchFamily="18" charset="-34"/>
              </a:rPr>
              <a:t>))</a:t>
            </a:r>
          </a:p>
          <a:p>
            <a:pPr marL="539750" indent="-539750">
              <a:lnSpc>
                <a:spcPct val="110000"/>
              </a:lnSpc>
              <a:buNone/>
            </a:pPr>
            <a:r>
              <a:rPr lang="en-CA" dirty="0">
                <a:latin typeface="Angsana New" pitchFamily="18" charset="-34"/>
                <a:cs typeface="Angsana New" pitchFamily="18" charset="-34"/>
              </a:rPr>
              <a:t> </a:t>
            </a:r>
            <a:r>
              <a:rPr lang="en-CA" dirty="0" smtClean="0">
                <a:latin typeface="Angsana New" pitchFamily="18" charset="-34"/>
                <a:cs typeface="Angsana New" pitchFamily="18" charset="-34"/>
              </a:rPr>
              <a:t>        For wind customer:</a:t>
            </a:r>
          </a:p>
          <a:p>
            <a:pPr marL="539750" indent="-539750">
              <a:lnSpc>
                <a:spcPct val="110000"/>
              </a:lnSpc>
              <a:buNone/>
            </a:pPr>
            <a:r>
              <a:rPr lang="en-CA" dirty="0">
                <a:latin typeface="Angsana New" pitchFamily="18" charset="-34"/>
                <a:cs typeface="Angsana New" pitchFamily="18" charset="-34"/>
              </a:rPr>
              <a:t> </a:t>
            </a:r>
            <a:r>
              <a:rPr lang="en-CA" dirty="0" smtClean="0">
                <a:latin typeface="Angsana New" pitchFamily="18" charset="-34"/>
                <a:cs typeface="Angsana New" pitchFamily="18" charset="-34"/>
              </a:rPr>
              <a:t>        Capacity = 33000 bits/sec * 500 </a:t>
            </a:r>
            <a:r>
              <a:rPr lang="en-CA" dirty="0" err="1" smtClean="0">
                <a:latin typeface="Angsana New" pitchFamily="18" charset="-34"/>
                <a:cs typeface="Angsana New" pitchFamily="18" charset="-34"/>
              </a:rPr>
              <a:t>ms</a:t>
            </a:r>
            <a:endParaRPr lang="en-CA" dirty="0" smtClean="0">
              <a:latin typeface="Angsana New" pitchFamily="18" charset="-34"/>
              <a:cs typeface="Angsana New" pitchFamily="18" charset="-34"/>
            </a:endParaRPr>
          </a:p>
          <a:p>
            <a:pPr marL="539750" indent="-539750">
              <a:lnSpc>
                <a:spcPct val="110000"/>
              </a:lnSpc>
              <a:buNone/>
            </a:pPr>
            <a:r>
              <a:rPr lang="en-CA" dirty="0">
                <a:latin typeface="Angsana New" pitchFamily="18" charset="-34"/>
                <a:cs typeface="Angsana New" pitchFamily="18" charset="-34"/>
              </a:rPr>
              <a:t> </a:t>
            </a:r>
            <a:r>
              <a:rPr lang="en-CA" dirty="0" smtClean="0">
                <a:latin typeface="Angsana New" pitchFamily="18" charset="-34"/>
                <a:cs typeface="Angsana New" pitchFamily="18" charset="-34"/>
              </a:rPr>
              <a:t>                       =  2062 bytes</a:t>
            </a:r>
          </a:p>
          <a:p>
            <a:pPr marL="539750" indent="-539750">
              <a:lnSpc>
                <a:spcPct val="110000"/>
              </a:lnSpc>
              <a:buNone/>
            </a:pPr>
            <a:r>
              <a:rPr lang="en-CA" dirty="0">
                <a:latin typeface="Angsana New" pitchFamily="18" charset="-34"/>
                <a:cs typeface="Angsana New" pitchFamily="18" charset="-34"/>
              </a:rPr>
              <a:t> </a:t>
            </a:r>
            <a:r>
              <a:rPr lang="en-CA" dirty="0" smtClean="0">
                <a:latin typeface="Angsana New" pitchFamily="18" charset="-34"/>
                <a:cs typeface="Angsana New" pitchFamily="18" charset="-34"/>
              </a:rPr>
              <a:t>         For Rogers customer:</a:t>
            </a:r>
          </a:p>
          <a:p>
            <a:pPr marL="539750" indent="-539750">
              <a:lnSpc>
                <a:spcPct val="110000"/>
              </a:lnSpc>
              <a:buNone/>
            </a:pPr>
            <a:r>
              <a:rPr lang="en-CA" dirty="0">
                <a:latin typeface="Angsana New" pitchFamily="18" charset="-34"/>
                <a:cs typeface="Angsana New" pitchFamily="18" charset="-34"/>
              </a:rPr>
              <a:t> </a:t>
            </a:r>
            <a:r>
              <a:rPr lang="en-CA" dirty="0" smtClean="0">
                <a:latin typeface="Angsana New" pitchFamily="18" charset="-34"/>
                <a:cs typeface="Angsana New" pitchFamily="18" charset="-34"/>
              </a:rPr>
              <a:t>          Capacity = 120000 bits/sec * 128 </a:t>
            </a:r>
            <a:r>
              <a:rPr lang="en-CA" dirty="0" err="1" smtClean="0">
                <a:latin typeface="Angsana New" pitchFamily="18" charset="-34"/>
                <a:cs typeface="Angsana New" pitchFamily="18" charset="-34"/>
              </a:rPr>
              <a:t>ms</a:t>
            </a:r>
            <a:endParaRPr lang="en-CA" dirty="0" smtClean="0">
              <a:latin typeface="Angsana New" pitchFamily="18" charset="-34"/>
              <a:cs typeface="Angsana New" pitchFamily="18" charset="-34"/>
            </a:endParaRPr>
          </a:p>
          <a:p>
            <a:pPr marL="539750" indent="-539750">
              <a:lnSpc>
                <a:spcPct val="110000"/>
              </a:lnSpc>
              <a:buNone/>
            </a:pPr>
            <a:r>
              <a:rPr lang="en-CA" dirty="0">
                <a:latin typeface="Angsana New" pitchFamily="18" charset="-34"/>
                <a:cs typeface="Angsana New" pitchFamily="18" charset="-34"/>
              </a:rPr>
              <a:t> </a:t>
            </a:r>
            <a:r>
              <a:rPr lang="en-CA" dirty="0" smtClean="0">
                <a:latin typeface="Angsana New" pitchFamily="18" charset="-34"/>
                <a:cs typeface="Angsana New" pitchFamily="18" charset="-34"/>
              </a:rPr>
              <a:t>                         =  1920 bytes</a:t>
            </a:r>
          </a:p>
          <a:p>
            <a:pPr marL="539750" indent="-539750">
              <a:lnSpc>
                <a:spcPct val="110000"/>
              </a:lnSpc>
              <a:buNone/>
            </a:pPr>
            <a:r>
              <a:rPr lang="en-CA" dirty="0" smtClean="0">
                <a:latin typeface="Angsana New" pitchFamily="18" charset="-34"/>
                <a:cs typeface="Angsana New" pitchFamily="18" charset="-34"/>
              </a:rPr>
              <a:t>         Window size for wind connection should be set to at least 2062 bytes and for rogers is at least 1920 bytes.</a:t>
            </a:r>
            <a:endParaRPr lang="en-US" dirty="0" smtClean="0">
              <a:latin typeface="Angsana New" pitchFamily="18" charset="-34"/>
              <a:cs typeface="Angsana New" pitchFamily="18" charset="-34"/>
            </a:endParaRPr>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212906060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944562"/>
          </a:xfrm>
        </p:spPr>
        <p:txBody>
          <a:bodyPr/>
          <a:lstStyle/>
          <a:p>
            <a:pPr algn="l"/>
            <a:r>
              <a:rPr lang="en-CA" dirty="0" smtClean="0"/>
              <a:t>References</a:t>
            </a:r>
            <a:endParaRPr lang="en-CA" dirty="0"/>
          </a:p>
        </p:txBody>
      </p:sp>
      <p:sp>
        <p:nvSpPr>
          <p:cNvPr id="3" name="Content Placeholder 2"/>
          <p:cNvSpPr>
            <a:spLocks noGrp="1"/>
          </p:cNvSpPr>
          <p:nvPr>
            <p:ph idx="1"/>
          </p:nvPr>
        </p:nvSpPr>
        <p:spPr>
          <a:xfrm>
            <a:off x="914400" y="990600"/>
            <a:ext cx="7772400" cy="5638800"/>
          </a:xfrm>
        </p:spPr>
        <p:txBody>
          <a:bodyPr>
            <a:normAutofit fontScale="85000" lnSpcReduction="10000"/>
          </a:bodyPr>
          <a:lstStyle/>
          <a:p>
            <a:r>
              <a:rPr lang="en-CA" sz="2000" dirty="0" err="1"/>
              <a:t>Prasanthi</a:t>
            </a:r>
            <a:r>
              <a:rPr lang="en-CA" sz="2000" dirty="0"/>
              <a:t>. </a:t>
            </a:r>
            <a:r>
              <a:rPr lang="en-CA" sz="2000" dirty="0" smtClean="0"/>
              <a:t>S, </a:t>
            </a:r>
            <a:r>
              <a:rPr lang="en-CA" sz="2000" dirty="0"/>
              <a:t>Sang-</a:t>
            </a:r>
            <a:r>
              <a:rPr lang="en-CA" sz="2000" dirty="0" err="1"/>
              <a:t>Hwa</a:t>
            </a:r>
            <a:r>
              <a:rPr lang="en-CA" sz="2000" dirty="0"/>
              <a:t> </a:t>
            </a:r>
            <a:r>
              <a:rPr lang="en-CA" sz="2000" dirty="0" smtClean="0"/>
              <a:t>Chung, “An </a:t>
            </a:r>
            <a:r>
              <a:rPr lang="en-CA" sz="2000" dirty="0"/>
              <a:t>Efficient Algorithm for the Performance of TCP over </a:t>
            </a:r>
            <a:r>
              <a:rPr lang="en-CA" sz="2000" dirty="0" smtClean="0"/>
              <a:t>Multi-hop Wireless </a:t>
            </a:r>
            <a:r>
              <a:rPr lang="en-CA" sz="2000" dirty="0"/>
              <a:t>Mesh </a:t>
            </a:r>
            <a:r>
              <a:rPr lang="en-CA" sz="2000" dirty="0" smtClean="0"/>
              <a:t>Networks”, Seventh </a:t>
            </a:r>
            <a:r>
              <a:rPr lang="en-CA" sz="2000" dirty="0"/>
              <a:t>International Conference on Information </a:t>
            </a:r>
            <a:r>
              <a:rPr lang="en-CA" sz="2000" dirty="0" smtClean="0"/>
              <a:t>Technology 2010.</a:t>
            </a:r>
          </a:p>
          <a:p>
            <a:r>
              <a:rPr lang="en-CA" sz="2000" dirty="0" err="1" smtClean="0"/>
              <a:t>Chengdi</a:t>
            </a:r>
            <a:r>
              <a:rPr lang="en-CA" sz="2000" dirty="0" smtClean="0"/>
              <a:t> Lai, </a:t>
            </a:r>
            <a:r>
              <a:rPr lang="en-CA" sz="2000" dirty="0" err="1" smtClean="0"/>
              <a:t>Ka</a:t>
            </a:r>
            <a:r>
              <a:rPr lang="en-CA" sz="2000" dirty="0" smtClean="0"/>
              <a:t>-Cheong Leung, Victor O.K. Li, “Enhancing Wireless TCP: A Serialized-Timer Approach”, IEEE INFOCOM 2010.</a:t>
            </a:r>
          </a:p>
          <a:p>
            <a:r>
              <a:rPr lang="en-CA" sz="2000" dirty="0" smtClean="0"/>
              <a:t>K. </a:t>
            </a:r>
            <a:r>
              <a:rPr lang="en-CA" sz="2000" dirty="0" err="1" smtClean="0"/>
              <a:t>Chandran</a:t>
            </a:r>
            <a:r>
              <a:rPr lang="en-CA" sz="2000" dirty="0" smtClean="0"/>
              <a:t>, S. </a:t>
            </a:r>
            <a:r>
              <a:rPr lang="en-CA" sz="2000" dirty="0" err="1" smtClean="0"/>
              <a:t>Raghunathan</a:t>
            </a:r>
            <a:r>
              <a:rPr lang="en-CA" sz="2000" dirty="0" smtClean="0"/>
              <a:t>, S. </a:t>
            </a:r>
            <a:r>
              <a:rPr lang="en-CA" sz="2000" dirty="0" err="1" smtClean="0"/>
              <a:t>Venkatesan</a:t>
            </a:r>
            <a:r>
              <a:rPr lang="en-CA" sz="2000" dirty="0" smtClean="0"/>
              <a:t>, R. </a:t>
            </a:r>
            <a:r>
              <a:rPr lang="en-CA" sz="2000" dirty="0" err="1" smtClean="0"/>
              <a:t>Prakash</a:t>
            </a:r>
            <a:r>
              <a:rPr lang="en-CA" sz="2000" dirty="0" smtClean="0"/>
              <a:t>, "A Feedback-based Scheme for Improving TCP Performance in Ad Hoc Wireless Networks", IEEE Personal Communications Magazine.</a:t>
            </a:r>
          </a:p>
          <a:p>
            <a:r>
              <a:rPr lang="en-CA" sz="2000" dirty="0" smtClean="0"/>
              <a:t>K. </a:t>
            </a:r>
            <a:r>
              <a:rPr lang="en-CA" sz="2000" dirty="0" err="1" smtClean="0"/>
              <a:t>Sundaresan</a:t>
            </a:r>
            <a:r>
              <a:rPr lang="en-CA" sz="2000" dirty="0" smtClean="0"/>
              <a:t>, V. </a:t>
            </a:r>
            <a:r>
              <a:rPr lang="en-CA" sz="2000" dirty="0" err="1" smtClean="0"/>
              <a:t>Anantharaman</a:t>
            </a:r>
            <a:r>
              <a:rPr lang="en-CA" sz="2000" dirty="0" smtClean="0"/>
              <a:t>, H.-Y. Hsieh, R. </a:t>
            </a:r>
            <a:r>
              <a:rPr lang="en-CA" sz="2000" dirty="0" err="1" smtClean="0"/>
              <a:t>Sivakumar</a:t>
            </a:r>
            <a:r>
              <a:rPr lang="en-CA" sz="2000" dirty="0" smtClean="0"/>
              <a:t>, "ATP: A Reliable Transport Protocol for Ad-hoc Networks", in Proc. of </a:t>
            </a:r>
            <a:r>
              <a:rPr lang="en-CA" sz="2000" dirty="0" err="1" smtClean="0"/>
              <a:t>MobiHoc</a:t>
            </a:r>
            <a:r>
              <a:rPr lang="en-CA" sz="2000" dirty="0" smtClean="0"/>
              <a:t>, 2003.</a:t>
            </a:r>
          </a:p>
          <a:p>
            <a:r>
              <a:rPr lang="en-US" sz="2100" dirty="0" err="1"/>
              <a:t>Nitin</a:t>
            </a:r>
            <a:r>
              <a:rPr lang="en-US" sz="2100" dirty="0"/>
              <a:t> H. </a:t>
            </a:r>
            <a:r>
              <a:rPr lang="en-US" sz="2100" dirty="0" err="1"/>
              <a:t>Vaidya</a:t>
            </a:r>
            <a:r>
              <a:rPr lang="en-US" sz="2100" dirty="0"/>
              <a:t>, </a:t>
            </a:r>
            <a:r>
              <a:rPr lang="en-US" sz="2000" dirty="0" smtClean="0"/>
              <a:t>“TCP for Wireless and Mobile Hosts”.</a:t>
            </a:r>
            <a:endParaRPr lang="en-CA" sz="2000" dirty="0" smtClean="0"/>
          </a:p>
          <a:p>
            <a:r>
              <a:rPr lang="en-US" sz="2000" dirty="0" smtClean="0"/>
              <a:t>Syed </a:t>
            </a:r>
            <a:r>
              <a:rPr lang="en-US" sz="2000" dirty="0" err="1" smtClean="0"/>
              <a:t>Natif</a:t>
            </a:r>
            <a:r>
              <a:rPr lang="en-US" sz="2000" dirty="0" smtClean="0"/>
              <a:t> Nawaz, Joseph Toney, “Protocols for Improving Performance of TCP over Wireless Links”.</a:t>
            </a:r>
          </a:p>
          <a:p>
            <a:r>
              <a:rPr lang="en-US" sz="2000" dirty="0" smtClean="0"/>
              <a:t>Baruch </a:t>
            </a:r>
            <a:r>
              <a:rPr lang="en-US" sz="2000" dirty="0" err="1" smtClean="0"/>
              <a:t>Awerbuch</a:t>
            </a:r>
            <a:r>
              <a:rPr lang="en-US" sz="2000" dirty="0" smtClean="0"/>
              <a:t>, Dr. Amitabh Mishra, “Transport </a:t>
            </a:r>
            <a:r>
              <a:rPr lang="en-US" sz="2000" dirty="0"/>
              <a:t>Layer for Mobile Ad hoc </a:t>
            </a:r>
            <a:r>
              <a:rPr lang="en-US" sz="2000" dirty="0" smtClean="0"/>
              <a:t>Networks”.</a:t>
            </a:r>
          </a:p>
          <a:p>
            <a:r>
              <a:rPr lang="en-US" sz="2000" dirty="0" smtClean="0"/>
              <a:t>Ivan </a:t>
            </a:r>
            <a:r>
              <a:rPr lang="en-US" sz="2000" dirty="0" err="1" smtClean="0"/>
              <a:t>Stojmenovic</a:t>
            </a:r>
            <a:r>
              <a:rPr lang="en-US" sz="2000" dirty="0" smtClean="0"/>
              <a:t>, “Handbook of Wireless Networking and Mobile Computing”.</a:t>
            </a:r>
          </a:p>
          <a:p>
            <a:r>
              <a:rPr lang="en-US" sz="2000" dirty="0" err="1" smtClean="0"/>
              <a:t>Azzedine</a:t>
            </a:r>
            <a:r>
              <a:rPr lang="en-US" sz="2000" dirty="0" smtClean="0"/>
              <a:t> </a:t>
            </a:r>
            <a:r>
              <a:rPr lang="en-US" sz="2000" dirty="0" err="1" smtClean="0"/>
              <a:t>Boukerche</a:t>
            </a:r>
            <a:r>
              <a:rPr lang="en-US" sz="2000" dirty="0" smtClean="0"/>
              <a:t>, “Handbook of Algorithms for wireless networking and mobile networking”.</a:t>
            </a:r>
          </a:p>
          <a:p>
            <a:r>
              <a:rPr lang="en-US" sz="2000" dirty="0" err="1" smtClean="0"/>
              <a:t>Behrouz</a:t>
            </a:r>
            <a:r>
              <a:rPr lang="en-US" sz="2000" dirty="0" smtClean="0"/>
              <a:t> A. </a:t>
            </a:r>
            <a:r>
              <a:rPr lang="en-US" sz="2000" dirty="0" err="1" smtClean="0"/>
              <a:t>Forouzan</a:t>
            </a:r>
            <a:r>
              <a:rPr lang="en-US" sz="2000" dirty="0" smtClean="0"/>
              <a:t>, “TCP/IP Protocol Suite”.</a:t>
            </a:r>
          </a:p>
          <a:p>
            <a:r>
              <a:rPr lang="en-US" sz="2000" dirty="0" smtClean="0"/>
              <a:t>W. Richard Stevens, “TCP/IP Illustrated Volume 1:  The Protocols “	.</a:t>
            </a:r>
            <a:endParaRPr lang="en-US" sz="2000" dirty="0"/>
          </a:p>
        </p:txBody>
      </p:sp>
      <p:sp>
        <p:nvSpPr>
          <p:cNvPr id="4" name="Footer Placeholder 3"/>
          <p:cNvSpPr>
            <a:spLocks noGrp="1"/>
          </p:cNvSpPr>
          <p:nvPr>
            <p:ph type="ftr" sz="quarter" idx="11"/>
          </p:nvPr>
        </p:nvSpPr>
        <p:spPr>
          <a:xfrm>
            <a:off x="5715000" y="6400800"/>
            <a:ext cx="3200400" cy="381000"/>
          </a:xfrm>
        </p:spPr>
        <p:txBody>
          <a:bodyPr/>
          <a:lstStyle/>
          <a:p>
            <a:r>
              <a:rPr lang="en-CA" dirty="0" smtClean="0">
                <a:solidFill>
                  <a:srgbClr val="777777"/>
                </a:solidFill>
              </a:rPr>
              <a:t>Transport Layer in ad-hoc and sensor networks</a:t>
            </a:r>
            <a:endParaRPr lang="en-US" dirty="0">
              <a:solidFill>
                <a:srgbClr val="777777"/>
              </a:solidFill>
            </a:endParaRPr>
          </a:p>
        </p:txBody>
      </p:sp>
    </p:spTree>
    <p:extLst>
      <p:ext uri="{BB962C8B-B14F-4D97-AF65-F5344CB8AC3E}">
        <p14:creationId xmlns:p14="http://schemas.microsoft.com/office/powerpoint/2010/main" val="211934492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289451"/>
          </a:xfrm>
        </p:spPr>
        <p:txBody>
          <a:bodyPr>
            <a:normAutofit/>
          </a:bodyPr>
          <a:lstStyle/>
          <a:p>
            <a:pPr marL="0" indent="0" algn="ctr">
              <a:buNone/>
            </a:pPr>
            <a:endParaRPr lang="en-CA" sz="7200" dirty="0" smtClean="0"/>
          </a:p>
          <a:p>
            <a:pPr marL="0" indent="0" algn="ctr">
              <a:buNone/>
            </a:pPr>
            <a:endParaRPr lang="en-CA" sz="7200" dirty="0" smtClean="0"/>
          </a:p>
          <a:p>
            <a:pPr marL="0" indent="0" algn="ctr">
              <a:buNone/>
            </a:pPr>
            <a:endParaRPr lang="en-CA" sz="7200" dirty="0"/>
          </a:p>
          <a:p>
            <a:pPr marL="0" indent="0" algn="ctr">
              <a:buNone/>
            </a:pPr>
            <a:endParaRPr lang="en-CA" dirty="0" smtClean="0"/>
          </a:p>
          <a:p>
            <a:pPr marL="0" indent="0">
              <a:buNone/>
            </a:pPr>
            <a:r>
              <a:rPr lang="en-CA" dirty="0" smtClean="0"/>
              <a:t>                      </a:t>
            </a:r>
          </a:p>
          <a:p>
            <a:pPr marL="0" indent="0">
              <a:buNone/>
            </a:pPr>
            <a:r>
              <a:rPr lang="en-CA" dirty="0"/>
              <a:t> </a:t>
            </a:r>
            <a:r>
              <a:rPr lang="en-CA" dirty="0" smtClean="0"/>
              <a:t>                      </a:t>
            </a:r>
            <a:r>
              <a:rPr lang="en-CA" sz="2800" dirty="0" smtClean="0"/>
              <a:t>bfran097@uottawa.ca</a:t>
            </a:r>
            <a:endParaRPr lang="en-CA" sz="2800" dirty="0"/>
          </a:p>
        </p:txBody>
      </p:sp>
      <p:sp>
        <p:nvSpPr>
          <p:cNvPr id="8" name="Line 11"/>
          <p:cNvSpPr>
            <a:spLocks noChangeShapeType="1"/>
          </p:cNvSpPr>
          <p:nvPr/>
        </p:nvSpPr>
        <p:spPr bwMode="auto">
          <a:xfrm>
            <a:off x="3114418" y="2422227"/>
            <a:ext cx="4763" cy="1768773"/>
          </a:xfrm>
          <a:prstGeom prst="line">
            <a:avLst/>
          </a:prstGeom>
          <a:noFill/>
          <a:ln w="25400">
            <a:solidFill>
              <a:schemeClr val="tx1"/>
            </a:solidFill>
            <a:round/>
            <a:headEnd/>
            <a:tailEnd type="triangle" w="med" len="med"/>
          </a:ln>
          <a:effectLst/>
        </p:spPr>
        <p:txBody>
          <a:bodyPr/>
          <a:lstStyle/>
          <a:p>
            <a:endParaRPr lang="en-US"/>
          </a:p>
        </p:txBody>
      </p:sp>
      <p:sp>
        <p:nvSpPr>
          <p:cNvPr id="9" name="Line 12"/>
          <p:cNvSpPr>
            <a:spLocks noChangeShapeType="1"/>
          </p:cNvSpPr>
          <p:nvPr/>
        </p:nvSpPr>
        <p:spPr bwMode="auto">
          <a:xfrm flipH="1">
            <a:off x="5878253" y="2422227"/>
            <a:ext cx="11113" cy="1768773"/>
          </a:xfrm>
          <a:prstGeom prst="line">
            <a:avLst/>
          </a:prstGeom>
          <a:noFill/>
          <a:ln w="25400">
            <a:solidFill>
              <a:schemeClr val="tx1"/>
            </a:solidFill>
            <a:round/>
            <a:headEnd/>
            <a:tailEnd type="triangle" w="med" len="med"/>
          </a:ln>
          <a:effectLst/>
        </p:spPr>
        <p:txBody>
          <a:bodyPr/>
          <a:lstStyle/>
          <a:p>
            <a:endParaRPr lang="en-US"/>
          </a:p>
        </p:txBody>
      </p:sp>
      <p:sp>
        <p:nvSpPr>
          <p:cNvPr id="10" name="Line 13"/>
          <p:cNvSpPr>
            <a:spLocks noChangeShapeType="1"/>
          </p:cNvSpPr>
          <p:nvPr/>
        </p:nvSpPr>
        <p:spPr bwMode="auto">
          <a:xfrm>
            <a:off x="3114419" y="2566690"/>
            <a:ext cx="2747595" cy="214238"/>
          </a:xfrm>
          <a:prstGeom prst="line">
            <a:avLst/>
          </a:prstGeom>
          <a:noFill/>
          <a:ln w="25400">
            <a:solidFill>
              <a:schemeClr val="tx1"/>
            </a:solidFill>
            <a:round/>
            <a:headEnd/>
            <a:tailEnd type="triangle" w="med" len="med"/>
          </a:ln>
          <a:effectLst/>
        </p:spPr>
        <p:txBody>
          <a:bodyPr/>
          <a:lstStyle/>
          <a:p>
            <a:endParaRPr lang="en-US"/>
          </a:p>
        </p:txBody>
      </p:sp>
      <p:sp>
        <p:nvSpPr>
          <p:cNvPr id="11" name="Line 14"/>
          <p:cNvSpPr>
            <a:spLocks noChangeShapeType="1"/>
          </p:cNvSpPr>
          <p:nvPr/>
        </p:nvSpPr>
        <p:spPr bwMode="auto">
          <a:xfrm flipH="1">
            <a:off x="3087064" y="3162150"/>
            <a:ext cx="2774950" cy="144463"/>
          </a:xfrm>
          <a:prstGeom prst="line">
            <a:avLst/>
          </a:prstGeom>
          <a:noFill/>
          <a:ln w="25400">
            <a:solidFill>
              <a:schemeClr val="tx1"/>
            </a:solidFill>
            <a:round/>
            <a:headEnd/>
            <a:tailEnd type="triangle" w="med" len="med"/>
          </a:ln>
          <a:effectLst/>
        </p:spPr>
        <p:txBody>
          <a:bodyPr/>
          <a:lstStyle/>
          <a:p>
            <a:endParaRPr lang="en-US"/>
          </a:p>
        </p:txBody>
      </p:sp>
      <p:sp>
        <p:nvSpPr>
          <p:cNvPr id="12" name="Text Box 15"/>
          <p:cNvSpPr txBox="1">
            <a:spLocks noChangeArrowheads="1"/>
          </p:cNvSpPr>
          <p:nvPr/>
        </p:nvSpPr>
        <p:spPr bwMode="auto">
          <a:xfrm>
            <a:off x="3924044" y="2286188"/>
            <a:ext cx="1142044" cy="369332"/>
          </a:xfrm>
          <a:prstGeom prst="rect">
            <a:avLst/>
          </a:prstGeom>
          <a:noFill/>
          <a:ln w="25400">
            <a:noFill/>
            <a:miter lim="800000"/>
            <a:headEnd/>
            <a:tailEnd/>
          </a:ln>
          <a:effectLst/>
        </p:spPr>
        <p:txBody>
          <a:bodyPr wrap="none">
            <a:spAutoFit/>
          </a:bodyPr>
          <a:lstStyle/>
          <a:p>
            <a:r>
              <a:rPr lang="de-DE" dirty="0" smtClean="0"/>
              <a:t>Thank You</a:t>
            </a:r>
            <a:endParaRPr lang="en-US" dirty="0"/>
          </a:p>
        </p:txBody>
      </p:sp>
      <p:sp>
        <p:nvSpPr>
          <p:cNvPr id="13" name="Text Box 16"/>
          <p:cNvSpPr txBox="1">
            <a:spLocks noChangeArrowheads="1"/>
          </p:cNvSpPr>
          <p:nvPr/>
        </p:nvSpPr>
        <p:spPr bwMode="auto">
          <a:xfrm>
            <a:off x="3918386" y="2780928"/>
            <a:ext cx="1142044" cy="369332"/>
          </a:xfrm>
          <a:prstGeom prst="rect">
            <a:avLst/>
          </a:prstGeom>
          <a:noFill/>
          <a:ln w="25400">
            <a:noFill/>
            <a:miter lim="800000"/>
            <a:headEnd/>
            <a:tailEnd/>
          </a:ln>
          <a:effectLst/>
        </p:spPr>
        <p:txBody>
          <a:bodyPr wrap="none">
            <a:spAutoFit/>
          </a:bodyPr>
          <a:lstStyle/>
          <a:p>
            <a:r>
              <a:rPr lang="de-DE" dirty="0" smtClean="0"/>
              <a:t>Thank You</a:t>
            </a:r>
            <a:endParaRPr lang="en-US" dirty="0"/>
          </a:p>
        </p:txBody>
      </p:sp>
      <p:sp>
        <p:nvSpPr>
          <p:cNvPr id="14" name="Text Box 17"/>
          <p:cNvSpPr txBox="1">
            <a:spLocks noChangeArrowheads="1"/>
          </p:cNvSpPr>
          <p:nvPr/>
        </p:nvSpPr>
        <p:spPr bwMode="auto">
          <a:xfrm>
            <a:off x="3956325" y="3389525"/>
            <a:ext cx="1093761" cy="369332"/>
          </a:xfrm>
          <a:prstGeom prst="rect">
            <a:avLst/>
          </a:prstGeom>
          <a:noFill/>
          <a:ln w="25400">
            <a:noFill/>
            <a:miter lim="800000"/>
            <a:headEnd/>
            <a:tailEnd/>
          </a:ln>
          <a:effectLst/>
        </p:spPr>
        <p:txBody>
          <a:bodyPr wrap="none">
            <a:spAutoFit/>
          </a:bodyPr>
          <a:lstStyle/>
          <a:p>
            <a:r>
              <a:rPr lang="de-DE" dirty="0" smtClean="0"/>
              <a:t>Anytime !</a:t>
            </a:r>
            <a:endParaRPr lang="en-US" dirty="0"/>
          </a:p>
        </p:txBody>
      </p:sp>
      <p:sp>
        <p:nvSpPr>
          <p:cNvPr id="15" name="Line 18"/>
          <p:cNvSpPr>
            <a:spLocks noChangeShapeType="1"/>
          </p:cNvSpPr>
          <p:nvPr/>
        </p:nvSpPr>
        <p:spPr bwMode="auto">
          <a:xfrm>
            <a:off x="3114418" y="3719014"/>
            <a:ext cx="2774951" cy="214159"/>
          </a:xfrm>
          <a:prstGeom prst="line">
            <a:avLst/>
          </a:prstGeom>
          <a:noFill/>
          <a:ln w="25400">
            <a:solidFill>
              <a:schemeClr val="tx1"/>
            </a:solidFill>
            <a:round/>
            <a:headEnd/>
            <a:tailEnd type="triangle" w="med" len="med"/>
          </a:ln>
          <a:effectLst/>
        </p:spPr>
        <p:txBody>
          <a:bodyPr/>
          <a:lstStyle/>
          <a:p>
            <a:endParaRPr lang="en-US"/>
          </a:p>
        </p:txBody>
      </p:sp>
      <p:sp>
        <p:nvSpPr>
          <p:cNvPr id="25" name="AutoShape 8"/>
          <p:cNvSpPr>
            <a:spLocks/>
          </p:cNvSpPr>
          <p:nvPr/>
        </p:nvSpPr>
        <p:spPr bwMode="auto">
          <a:xfrm>
            <a:off x="5975316" y="2655520"/>
            <a:ext cx="276028" cy="1383080"/>
          </a:xfrm>
          <a:prstGeom prst="rightBrace">
            <a:avLst>
              <a:gd name="adj1" fmla="val 32292"/>
              <a:gd name="adj2" fmla="val 50000"/>
            </a:avLst>
          </a:prstGeom>
          <a:noFill/>
          <a:ln w="25400">
            <a:solidFill>
              <a:schemeClr val="tx1"/>
            </a:solidFill>
            <a:round/>
            <a:headEnd/>
            <a:tailEnd/>
          </a:ln>
          <a:effectLst/>
        </p:spPr>
        <p:txBody>
          <a:bodyPr wrap="none" anchor="ctr"/>
          <a:lstStyle/>
          <a:p>
            <a:endParaRPr lang="en-US"/>
          </a:p>
        </p:txBody>
      </p:sp>
      <p:sp>
        <p:nvSpPr>
          <p:cNvPr id="32" name="Text Box 7"/>
          <p:cNvSpPr txBox="1">
            <a:spLocks noChangeArrowheads="1"/>
          </p:cNvSpPr>
          <p:nvPr/>
        </p:nvSpPr>
        <p:spPr bwMode="auto">
          <a:xfrm>
            <a:off x="6251344" y="3127356"/>
            <a:ext cx="1140056" cy="369332"/>
          </a:xfrm>
          <a:prstGeom prst="rect">
            <a:avLst/>
          </a:prstGeom>
          <a:noFill/>
          <a:ln w="25400">
            <a:noFill/>
            <a:miter lim="800000"/>
            <a:headEnd/>
            <a:tailEnd/>
          </a:ln>
          <a:effectLst/>
        </p:spPr>
        <p:txBody>
          <a:bodyPr wrap="none">
            <a:spAutoFit/>
          </a:bodyPr>
          <a:lstStyle/>
          <a:p>
            <a:r>
              <a:rPr lang="de-DE" dirty="0" smtClean="0"/>
              <a:t>THE END</a:t>
            </a:r>
            <a:endParaRPr lang="en-US" dirty="0"/>
          </a:p>
        </p:txBody>
      </p:sp>
      <p:sp>
        <p:nvSpPr>
          <p:cNvPr id="33" name="Text Box 15"/>
          <p:cNvSpPr txBox="1">
            <a:spLocks noChangeArrowheads="1"/>
          </p:cNvSpPr>
          <p:nvPr/>
        </p:nvSpPr>
        <p:spPr bwMode="auto">
          <a:xfrm>
            <a:off x="2590800" y="1844824"/>
            <a:ext cx="1092158" cy="369332"/>
          </a:xfrm>
          <a:prstGeom prst="rect">
            <a:avLst/>
          </a:prstGeom>
          <a:noFill/>
          <a:ln w="25400">
            <a:noFill/>
            <a:miter lim="800000"/>
            <a:headEnd/>
            <a:tailEnd/>
          </a:ln>
          <a:effectLst/>
        </p:spPr>
        <p:txBody>
          <a:bodyPr wrap="none">
            <a:spAutoFit/>
          </a:bodyPr>
          <a:lstStyle/>
          <a:p>
            <a:r>
              <a:rPr lang="de-DE" dirty="0" smtClean="0"/>
              <a:t>Presenter</a:t>
            </a:r>
            <a:endParaRPr lang="en-US" dirty="0"/>
          </a:p>
        </p:txBody>
      </p:sp>
      <p:sp>
        <p:nvSpPr>
          <p:cNvPr id="34" name="Text Box 15"/>
          <p:cNvSpPr txBox="1">
            <a:spLocks noChangeArrowheads="1"/>
          </p:cNvSpPr>
          <p:nvPr/>
        </p:nvSpPr>
        <p:spPr bwMode="auto">
          <a:xfrm>
            <a:off x="5549768" y="1835532"/>
            <a:ext cx="673582" cy="369332"/>
          </a:xfrm>
          <a:prstGeom prst="rect">
            <a:avLst/>
          </a:prstGeom>
          <a:noFill/>
          <a:ln w="25400">
            <a:noFill/>
            <a:miter lim="800000"/>
            <a:headEnd/>
            <a:tailEnd/>
          </a:ln>
          <a:effectLst/>
        </p:spPr>
        <p:txBody>
          <a:bodyPr wrap="none">
            <a:spAutoFit/>
          </a:bodyPr>
          <a:lstStyle/>
          <a:p>
            <a:r>
              <a:rPr lang="de-DE" dirty="0" smtClean="0"/>
              <a:t>Class</a:t>
            </a:r>
            <a:endParaRPr lang="en-US" dirty="0"/>
          </a:p>
        </p:txBody>
      </p:sp>
      <p:sp>
        <p:nvSpPr>
          <p:cNvPr id="18"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1076989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3"/>
                                        </p:tgtEl>
                                        <p:attrNameLst>
                                          <p:attrName>style.visibility</p:attrName>
                                        </p:attrNameLst>
                                      </p:cBhvr>
                                      <p:to>
                                        <p:strVal val="visible"/>
                                      </p:to>
                                    </p:set>
                                    <p:anim calcmode="lin" valueType="num">
                                      <p:cBhvr additive="base">
                                        <p:cTn id="11" dur="500" fill="hold"/>
                                        <p:tgtEl>
                                          <p:spTgt spid="33"/>
                                        </p:tgtEl>
                                        <p:attrNameLst>
                                          <p:attrName>ppt_x</p:attrName>
                                        </p:attrNameLst>
                                      </p:cBhvr>
                                      <p:tavLst>
                                        <p:tav tm="0">
                                          <p:val>
                                            <p:strVal val="#ppt_x"/>
                                          </p:val>
                                        </p:tav>
                                        <p:tav tm="100000">
                                          <p:val>
                                            <p:strVal val="#ppt_x"/>
                                          </p:val>
                                        </p:tav>
                                      </p:tavLst>
                                    </p:anim>
                                    <p:anim calcmode="lin" valueType="num">
                                      <p:cBhvr additive="base">
                                        <p:cTn id="12" dur="500" fill="hold"/>
                                        <p:tgtEl>
                                          <p:spTgt spid="33"/>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ppt_x"/>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4"/>
                                        </p:tgtEl>
                                        <p:attrNameLst>
                                          <p:attrName>style.visibility</p:attrName>
                                        </p:attrNameLst>
                                      </p:cBhvr>
                                      <p:to>
                                        <p:strVal val="visible"/>
                                      </p:to>
                                    </p:set>
                                    <p:anim calcmode="lin" valueType="num">
                                      <p:cBhvr additive="base">
                                        <p:cTn id="19" dur="500" fill="hold"/>
                                        <p:tgtEl>
                                          <p:spTgt spid="34"/>
                                        </p:tgtEl>
                                        <p:attrNameLst>
                                          <p:attrName>ppt_x</p:attrName>
                                        </p:attrNameLst>
                                      </p:cBhvr>
                                      <p:tavLst>
                                        <p:tav tm="0">
                                          <p:val>
                                            <p:strVal val="#ppt_x"/>
                                          </p:val>
                                        </p:tav>
                                        <p:tav tm="100000">
                                          <p:val>
                                            <p:strVal val="#ppt_x"/>
                                          </p:val>
                                        </p:tav>
                                      </p:tavLst>
                                    </p:anim>
                                    <p:anim calcmode="lin" valueType="num">
                                      <p:cBhvr additive="base">
                                        <p:cTn id="20" dur="500" fill="hold"/>
                                        <p:tgtEl>
                                          <p:spTgt spid="34"/>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ppt_x"/>
                                          </p:val>
                                        </p:tav>
                                        <p:tav tm="100000">
                                          <p:val>
                                            <p:strVal val="#ppt_x"/>
                                          </p:val>
                                        </p:tav>
                                      </p:tavLst>
                                    </p:anim>
                                    <p:anim calcmode="lin" valueType="num">
                                      <p:cBhvr additive="base">
                                        <p:cTn id="28" dur="500" fill="hold"/>
                                        <p:tgtEl>
                                          <p:spTgt spid="10"/>
                                        </p:tgtEl>
                                        <p:attrNameLst>
                                          <p:attrName>ppt_y</p:attrName>
                                        </p:attrNameLst>
                                      </p:cBhvr>
                                      <p:tavLst>
                                        <p:tav tm="0">
                                          <p:val>
                                            <p:strVal val="1+#ppt_h/2"/>
                                          </p:val>
                                        </p:tav>
                                        <p:tav tm="100000">
                                          <p:val>
                                            <p:strVal val="#ppt_y"/>
                                          </p:val>
                                        </p:tav>
                                      </p:tavLst>
                                    </p:anim>
                                  </p:childTnLst>
                                </p:cTn>
                              </p:par>
                            </p:childTnLst>
                          </p:cTn>
                        </p:par>
                        <p:par>
                          <p:cTn id="29" fill="hold">
                            <p:stCondLst>
                              <p:cond delay="500"/>
                            </p:stCondLst>
                            <p:childTnLst>
                              <p:par>
                                <p:cTn id="30" presetID="2" presetClass="entr" presetSubtype="4" fill="hold" grpId="0" nodeType="after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ppt_x"/>
                                          </p:val>
                                        </p:tav>
                                        <p:tav tm="100000">
                                          <p:val>
                                            <p:strVal val="#ppt_x"/>
                                          </p:val>
                                        </p:tav>
                                      </p:tavLst>
                                    </p:anim>
                                    <p:anim calcmode="lin" valueType="num">
                                      <p:cBhvr additive="base">
                                        <p:cTn id="33" dur="500" fill="hold"/>
                                        <p:tgtEl>
                                          <p:spTgt spid="11"/>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0"/>
                                  </p:stCondLst>
                                  <p:childTnLst>
                                    <p:set>
                                      <p:cBhvr>
                                        <p:cTn id="35" dur="1" fill="hold">
                                          <p:stCondLst>
                                            <p:cond delay="0"/>
                                          </p:stCondLst>
                                        </p:cTn>
                                        <p:tgtEl>
                                          <p:spTgt spid="13"/>
                                        </p:tgtEl>
                                        <p:attrNameLst>
                                          <p:attrName>style.visibility</p:attrName>
                                        </p:attrNameLst>
                                      </p:cBhvr>
                                      <p:to>
                                        <p:strVal val="visible"/>
                                      </p:to>
                                    </p:set>
                                    <p:anim calcmode="lin" valueType="num">
                                      <p:cBhvr additive="base">
                                        <p:cTn id="36" dur="500" fill="hold"/>
                                        <p:tgtEl>
                                          <p:spTgt spid="13"/>
                                        </p:tgtEl>
                                        <p:attrNameLst>
                                          <p:attrName>ppt_x</p:attrName>
                                        </p:attrNameLst>
                                      </p:cBhvr>
                                      <p:tavLst>
                                        <p:tav tm="0">
                                          <p:val>
                                            <p:strVal val="#ppt_x"/>
                                          </p:val>
                                        </p:tav>
                                        <p:tav tm="100000">
                                          <p:val>
                                            <p:strVal val="#ppt_x"/>
                                          </p:val>
                                        </p:tav>
                                      </p:tavLst>
                                    </p:anim>
                                    <p:anim calcmode="lin" valueType="num">
                                      <p:cBhvr additive="base">
                                        <p:cTn id="37" dur="500" fill="hold"/>
                                        <p:tgtEl>
                                          <p:spTgt spid="13"/>
                                        </p:tgtEl>
                                        <p:attrNameLst>
                                          <p:attrName>ppt_y</p:attrName>
                                        </p:attrNameLst>
                                      </p:cBhvr>
                                      <p:tavLst>
                                        <p:tav tm="0">
                                          <p:val>
                                            <p:strVal val="1+#ppt_h/2"/>
                                          </p:val>
                                        </p:tav>
                                        <p:tav tm="100000">
                                          <p:val>
                                            <p:strVal val="#ppt_y"/>
                                          </p:val>
                                        </p:tav>
                                      </p:tavLst>
                                    </p:anim>
                                  </p:childTnLst>
                                </p:cTn>
                              </p:par>
                            </p:childTnLst>
                          </p:cTn>
                        </p:par>
                        <p:par>
                          <p:cTn id="38" fill="hold">
                            <p:stCondLst>
                              <p:cond delay="1000"/>
                            </p:stCondLst>
                            <p:childTnLst>
                              <p:par>
                                <p:cTn id="39" presetID="2" presetClass="entr" presetSubtype="4" fill="hold" grpId="0" nodeType="afterEffect">
                                  <p:stCondLst>
                                    <p:cond delay="0"/>
                                  </p:stCondLst>
                                  <p:childTnLst>
                                    <p:set>
                                      <p:cBhvr>
                                        <p:cTn id="40" dur="1" fill="hold">
                                          <p:stCondLst>
                                            <p:cond delay="0"/>
                                          </p:stCondLst>
                                        </p:cTn>
                                        <p:tgtEl>
                                          <p:spTgt spid="15"/>
                                        </p:tgtEl>
                                        <p:attrNameLst>
                                          <p:attrName>style.visibility</p:attrName>
                                        </p:attrNameLst>
                                      </p:cBhvr>
                                      <p:to>
                                        <p:strVal val="visible"/>
                                      </p:to>
                                    </p:set>
                                    <p:anim calcmode="lin" valueType="num">
                                      <p:cBhvr additive="base">
                                        <p:cTn id="41" dur="500" fill="hold"/>
                                        <p:tgtEl>
                                          <p:spTgt spid="15"/>
                                        </p:tgtEl>
                                        <p:attrNameLst>
                                          <p:attrName>ppt_x</p:attrName>
                                        </p:attrNameLst>
                                      </p:cBhvr>
                                      <p:tavLst>
                                        <p:tav tm="0">
                                          <p:val>
                                            <p:strVal val="#ppt_x"/>
                                          </p:val>
                                        </p:tav>
                                        <p:tav tm="100000">
                                          <p:val>
                                            <p:strVal val="#ppt_x"/>
                                          </p:val>
                                        </p:tav>
                                      </p:tavLst>
                                    </p:anim>
                                    <p:anim calcmode="lin" valueType="num">
                                      <p:cBhvr additive="base">
                                        <p:cTn id="42" dur="500" fill="hold"/>
                                        <p:tgtEl>
                                          <p:spTgt spid="15"/>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4"/>
                                        </p:tgtEl>
                                        <p:attrNameLst>
                                          <p:attrName>style.visibility</p:attrName>
                                        </p:attrNameLst>
                                      </p:cBhvr>
                                      <p:to>
                                        <p:strVal val="visible"/>
                                      </p:to>
                                    </p:set>
                                    <p:anim calcmode="lin" valueType="num">
                                      <p:cBhvr additive="base">
                                        <p:cTn id="45" dur="500" fill="hold"/>
                                        <p:tgtEl>
                                          <p:spTgt spid="14"/>
                                        </p:tgtEl>
                                        <p:attrNameLst>
                                          <p:attrName>ppt_x</p:attrName>
                                        </p:attrNameLst>
                                      </p:cBhvr>
                                      <p:tavLst>
                                        <p:tav tm="0">
                                          <p:val>
                                            <p:strVal val="#ppt_x"/>
                                          </p:val>
                                        </p:tav>
                                        <p:tav tm="100000">
                                          <p:val>
                                            <p:strVal val="#ppt_x"/>
                                          </p:val>
                                        </p:tav>
                                      </p:tavLst>
                                    </p:anim>
                                    <p:anim calcmode="lin" valueType="num">
                                      <p:cBhvr additive="base">
                                        <p:cTn id="46" dur="500" fill="hold"/>
                                        <p:tgtEl>
                                          <p:spTgt spid="14"/>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32"/>
                                        </p:tgtEl>
                                        <p:attrNameLst>
                                          <p:attrName>style.visibility</p:attrName>
                                        </p:attrNameLst>
                                      </p:cBhvr>
                                      <p:to>
                                        <p:strVal val="visible"/>
                                      </p:to>
                                    </p:set>
                                    <p:anim calcmode="lin" valueType="num">
                                      <p:cBhvr additive="base">
                                        <p:cTn id="49" dur="500" fill="hold"/>
                                        <p:tgtEl>
                                          <p:spTgt spid="32"/>
                                        </p:tgtEl>
                                        <p:attrNameLst>
                                          <p:attrName>ppt_x</p:attrName>
                                        </p:attrNameLst>
                                      </p:cBhvr>
                                      <p:tavLst>
                                        <p:tav tm="0">
                                          <p:val>
                                            <p:strVal val="#ppt_x"/>
                                          </p:val>
                                        </p:tav>
                                        <p:tav tm="100000">
                                          <p:val>
                                            <p:strVal val="#ppt_x"/>
                                          </p:val>
                                        </p:tav>
                                      </p:tavLst>
                                    </p:anim>
                                    <p:anim calcmode="lin" valueType="num">
                                      <p:cBhvr additive="base">
                                        <p:cTn id="50" dur="500" fill="hold"/>
                                        <p:tgtEl>
                                          <p:spTgt spid="32"/>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25"/>
                                        </p:tgtEl>
                                        <p:attrNameLst>
                                          <p:attrName>style.visibility</p:attrName>
                                        </p:attrNameLst>
                                      </p:cBhvr>
                                      <p:to>
                                        <p:strVal val="visible"/>
                                      </p:to>
                                    </p:set>
                                    <p:anim calcmode="lin" valueType="num">
                                      <p:cBhvr additive="base">
                                        <p:cTn id="53" dur="500" fill="hold"/>
                                        <p:tgtEl>
                                          <p:spTgt spid="25"/>
                                        </p:tgtEl>
                                        <p:attrNameLst>
                                          <p:attrName>ppt_x</p:attrName>
                                        </p:attrNameLst>
                                      </p:cBhvr>
                                      <p:tavLst>
                                        <p:tav tm="0">
                                          <p:val>
                                            <p:strVal val="#ppt_x"/>
                                          </p:val>
                                        </p:tav>
                                        <p:tav tm="100000">
                                          <p:val>
                                            <p:strVal val="#ppt_x"/>
                                          </p:val>
                                        </p:tav>
                                      </p:tavLst>
                                    </p:anim>
                                    <p:anim calcmode="lin" valueType="num">
                                      <p:cBhvr additive="base">
                                        <p:cTn id="5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p:bldP spid="13" grpId="0"/>
      <p:bldP spid="14" grpId="0"/>
      <p:bldP spid="15" grpId="0" animBg="1"/>
      <p:bldP spid="25" grpId="0" animBg="1"/>
      <p:bldP spid="32" grpId="0"/>
      <p:bldP spid="33" grpId="0"/>
      <p:bldP spid="3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76672"/>
            <a:ext cx="7696200" cy="576064"/>
          </a:xfrm>
        </p:spPr>
        <p:txBody>
          <a:bodyPr>
            <a:normAutofit fontScale="90000"/>
          </a:bodyPr>
          <a:lstStyle/>
          <a:p>
            <a:pPr algn="l"/>
            <a:r>
              <a:rPr lang="en-CA" dirty="0" smtClean="0"/>
              <a:t>Introduction to TCP (ctnd)</a:t>
            </a:r>
            <a:endParaRPr lang="en-CA" dirty="0"/>
          </a:p>
        </p:txBody>
      </p:sp>
      <p:sp>
        <p:nvSpPr>
          <p:cNvPr id="3" name="Content Placeholder 2"/>
          <p:cNvSpPr>
            <a:spLocks noGrp="1"/>
          </p:cNvSpPr>
          <p:nvPr>
            <p:ph idx="1"/>
          </p:nvPr>
        </p:nvSpPr>
        <p:spPr>
          <a:xfrm>
            <a:off x="990600" y="1268760"/>
            <a:ext cx="7696200" cy="4857403"/>
          </a:xfrm>
        </p:spPr>
        <p:txBody>
          <a:bodyPr>
            <a:normAutofit/>
          </a:bodyPr>
          <a:lstStyle/>
          <a:p>
            <a:pPr marL="0" indent="0">
              <a:buNone/>
            </a:pPr>
            <a:r>
              <a:rPr lang="en-CA" dirty="0" smtClean="0">
                <a:latin typeface="Angsana New" pitchFamily="18" charset="-34"/>
                <a:cs typeface="Angsana New" pitchFamily="18" charset="-34"/>
              </a:rPr>
              <a:t>TCP Client/Server Connection</a:t>
            </a:r>
            <a:endParaRPr lang="en-CA" dirty="0">
              <a:latin typeface="Angsana New" pitchFamily="18" charset="-34"/>
              <a:cs typeface="Angsana New" pitchFamily="18" charset="-34"/>
            </a:endParaRPr>
          </a:p>
        </p:txBody>
      </p:sp>
      <p:sp>
        <p:nvSpPr>
          <p:cNvPr id="99" name="AutoShape 6"/>
          <p:cNvSpPr>
            <a:spLocks/>
          </p:cNvSpPr>
          <p:nvPr/>
        </p:nvSpPr>
        <p:spPr bwMode="auto">
          <a:xfrm>
            <a:off x="5219700" y="2422227"/>
            <a:ext cx="241300" cy="868363"/>
          </a:xfrm>
          <a:prstGeom prst="rightBrace">
            <a:avLst>
              <a:gd name="adj1" fmla="val 42270"/>
              <a:gd name="adj2" fmla="val 50000"/>
            </a:avLst>
          </a:prstGeom>
          <a:noFill/>
          <a:ln w="25400">
            <a:solidFill>
              <a:schemeClr val="tx1"/>
            </a:solidFill>
            <a:round/>
            <a:headEnd/>
            <a:tailEnd/>
          </a:ln>
          <a:effectLst/>
        </p:spPr>
        <p:txBody>
          <a:bodyPr wrap="none" anchor="ctr"/>
          <a:lstStyle/>
          <a:p>
            <a:endParaRPr lang="en-US"/>
          </a:p>
        </p:txBody>
      </p:sp>
      <p:sp>
        <p:nvSpPr>
          <p:cNvPr id="100" name="Text Box 7"/>
          <p:cNvSpPr txBox="1">
            <a:spLocks noChangeArrowheads="1"/>
          </p:cNvSpPr>
          <p:nvPr/>
        </p:nvSpPr>
        <p:spPr bwMode="auto">
          <a:xfrm>
            <a:off x="5381625" y="2492896"/>
            <a:ext cx="1209675" cy="581025"/>
          </a:xfrm>
          <a:prstGeom prst="rect">
            <a:avLst/>
          </a:prstGeom>
          <a:noFill/>
          <a:ln w="25400">
            <a:noFill/>
            <a:miter lim="800000"/>
            <a:headEnd/>
            <a:tailEnd/>
          </a:ln>
          <a:effectLst/>
        </p:spPr>
        <p:txBody>
          <a:bodyPr wrap="none">
            <a:spAutoFit/>
          </a:bodyPr>
          <a:lstStyle/>
          <a:p>
            <a:r>
              <a:rPr lang="de-DE" dirty="0"/>
              <a:t>Connection</a:t>
            </a:r>
          </a:p>
          <a:p>
            <a:r>
              <a:rPr lang="de-DE" dirty="0"/>
              <a:t>setup</a:t>
            </a:r>
            <a:endParaRPr lang="en-US" dirty="0"/>
          </a:p>
        </p:txBody>
      </p:sp>
      <p:sp>
        <p:nvSpPr>
          <p:cNvPr id="101" name="AutoShape 8"/>
          <p:cNvSpPr>
            <a:spLocks/>
          </p:cNvSpPr>
          <p:nvPr/>
        </p:nvSpPr>
        <p:spPr bwMode="auto">
          <a:xfrm>
            <a:off x="5166518" y="3476749"/>
            <a:ext cx="294482" cy="1680443"/>
          </a:xfrm>
          <a:prstGeom prst="rightBrace">
            <a:avLst>
              <a:gd name="adj1" fmla="val 32292"/>
              <a:gd name="adj2" fmla="val 50000"/>
            </a:avLst>
          </a:prstGeom>
          <a:noFill/>
          <a:ln w="25400">
            <a:solidFill>
              <a:schemeClr val="tx1"/>
            </a:solidFill>
            <a:round/>
            <a:headEnd/>
            <a:tailEnd/>
          </a:ln>
          <a:effectLst/>
        </p:spPr>
        <p:txBody>
          <a:bodyPr wrap="none" anchor="ctr"/>
          <a:lstStyle/>
          <a:p>
            <a:endParaRPr lang="en-US"/>
          </a:p>
        </p:txBody>
      </p:sp>
      <p:sp>
        <p:nvSpPr>
          <p:cNvPr id="102" name="Text Box 9"/>
          <p:cNvSpPr txBox="1">
            <a:spLocks noChangeArrowheads="1"/>
          </p:cNvSpPr>
          <p:nvPr/>
        </p:nvSpPr>
        <p:spPr bwMode="auto">
          <a:xfrm>
            <a:off x="5408265" y="4005064"/>
            <a:ext cx="1323975" cy="581025"/>
          </a:xfrm>
          <a:prstGeom prst="rect">
            <a:avLst/>
          </a:prstGeom>
          <a:noFill/>
          <a:ln w="25400">
            <a:noFill/>
            <a:miter lim="800000"/>
            <a:headEnd/>
            <a:tailEnd/>
          </a:ln>
          <a:effectLst/>
        </p:spPr>
        <p:txBody>
          <a:bodyPr wrap="none">
            <a:spAutoFit/>
          </a:bodyPr>
          <a:lstStyle/>
          <a:p>
            <a:r>
              <a:rPr lang="de-DE" dirty="0"/>
              <a:t>Data</a:t>
            </a:r>
          </a:p>
          <a:p>
            <a:r>
              <a:rPr lang="de-DE" dirty="0"/>
              <a:t>transmission</a:t>
            </a:r>
            <a:endParaRPr lang="en-US" dirty="0"/>
          </a:p>
        </p:txBody>
      </p:sp>
      <p:sp>
        <p:nvSpPr>
          <p:cNvPr id="103" name="Line 11"/>
          <p:cNvSpPr>
            <a:spLocks noChangeShapeType="1"/>
          </p:cNvSpPr>
          <p:nvPr/>
        </p:nvSpPr>
        <p:spPr bwMode="auto">
          <a:xfrm>
            <a:off x="2352674" y="2422227"/>
            <a:ext cx="4763" cy="4103117"/>
          </a:xfrm>
          <a:prstGeom prst="line">
            <a:avLst/>
          </a:prstGeom>
          <a:noFill/>
          <a:ln w="25400">
            <a:solidFill>
              <a:schemeClr val="tx1"/>
            </a:solidFill>
            <a:round/>
            <a:headEnd/>
            <a:tailEnd type="triangle" w="med" len="med"/>
          </a:ln>
          <a:effectLst/>
        </p:spPr>
        <p:txBody>
          <a:bodyPr/>
          <a:lstStyle/>
          <a:p>
            <a:endParaRPr lang="en-US"/>
          </a:p>
        </p:txBody>
      </p:sp>
      <p:sp>
        <p:nvSpPr>
          <p:cNvPr id="104" name="Line 12"/>
          <p:cNvSpPr>
            <a:spLocks noChangeShapeType="1"/>
          </p:cNvSpPr>
          <p:nvPr/>
        </p:nvSpPr>
        <p:spPr bwMode="auto">
          <a:xfrm flipH="1">
            <a:off x="5105398" y="2422227"/>
            <a:ext cx="22225" cy="4103117"/>
          </a:xfrm>
          <a:prstGeom prst="line">
            <a:avLst/>
          </a:prstGeom>
          <a:noFill/>
          <a:ln w="25400">
            <a:solidFill>
              <a:schemeClr val="tx1"/>
            </a:solidFill>
            <a:round/>
            <a:headEnd/>
            <a:tailEnd type="triangle" w="med" len="med"/>
          </a:ln>
          <a:effectLst/>
        </p:spPr>
        <p:txBody>
          <a:bodyPr/>
          <a:lstStyle/>
          <a:p>
            <a:endParaRPr lang="en-US"/>
          </a:p>
        </p:txBody>
      </p:sp>
      <p:sp>
        <p:nvSpPr>
          <p:cNvPr id="105" name="Line 13"/>
          <p:cNvSpPr>
            <a:spLocks noChangeShapeType="1"/>
          </p:cNvSpPr>
          <p:nvPr/>
        </p:nvSpPr>
        <p:spPr bwMode="auto">
          <a:xfrm>
            <a:off x="2352675" y="2495252"/>
            <a:ext cx="2774950" cy="71438"/>
          </a:xfrm>
          <a:prstGeom prst="line">
            <a:avLst/>
          </a:prstGeom>
          <a:noFill/>
          <a:ln w="25400">
            <a:solidFill>
              <a:schemeClr val="tx1"/>
            </a:solidFill>
            <a:round/>
            <a:headEnd/>
            <a:tailEnd type="triangle" w="med" len="med"/>
          </a:ln>
          <a:effectLst/>
        </p:spPr>
        <p:txBody>
          <a:bodyPr/>
          <a:lstStyle/>
          <a:p>
            <a:endParaRPr lang="en-US"/>
          </a:p>
        </p:txBody>
      </p:sp>
      <p:sp>
        <p:nvSpPr>
          <p:cNvPr id="106" name="Line 14"/>
          <p:cNvSpPr>
            <a:spLocks noChangeShapeType="1"/>
          </p:cNvSpPr>
          <p:nvPr/>
        </p:nvSpPr>
        <p:spPr bwMode="auto">
          <a:xfrm flipH="1">
            <a:off x="2352675" y="2780928"/>
            <a:ext cx="2774950" cy="144463"/>
          </a:xfrm>
          <a:prstGeom prst="line">
            <a:avLst/>
          </a:prstGeom>
          <a:noFill/>
          <a:ln w="25400">
            <a:solidFill>
              <a:schemeClr val="tx1"/>
            </a:solidFill>
            <a:round/>
            <a:headEnd/>
            <a:tailEnd type="triangle" w="med" len="med"/>
          </a:ln>
          <a:effectLst/>
        </p:spPr>
        <p:txBody>
          <a:bodyPr/>
          <a:lstStyle/>
          <a:p>
            <a:endParaRPr lang="en-US"/>
          </a:p>
        </p:txBody>
      </p:sp>
      <p:sp>
        <p:nvSpPr>
          <p:cNvPr id="107" name="Text Box 15"/>
          <p:cNvSpPr txBox="1">
            <a:spLocks noChangeArrowheads="1"/>
          </p:cNvSpPr>
          <p:nvPr/>
        </p:nvSpPr>
        <p:spPr bwMode="auto">
          <a:xfrm>
            <a:off x="3162300" y="2204740"/>
            <a:ext cx="1062037" cy="336550"/>
          </a:xfrm>
          <a:prstGeom prst="rect">
            <a:avLst/>
          </a:prstGeom>
          <a:noFill/>
          <a:ln w="25400">
            <a:noFill/>
            <a:miter lim="800000"/>
            <a:headEnd/>
            <a:tailEnd/>
          </a:ln>
          <a:effectLst/>
        </p:spPr>
        <p:txBody>
          <a:bodyPr wrap="none">
            <a:spAutoFit/>
          </a:bodyPr>
          <a:lstStyle/>
          <a:p>
            <a:r>
              <a:rPr lang="de-DE" dirty="0"/>
              <a:t>TCP SYN</a:t>
            </a:r>
            <a:endParaRPr lang="en-US" dirty="0"/>
          </a:p>
        </p:txBody>
      </p:sp>
      <p:sp>
        <p:nvSpPr>
          <p:cNvPr id="108" name="Text Box 16"/>
          <p:cNvSpPr txBox="1">
            <a:spLocks noChangeArrowheads="1"/>
          </p:cNvSpPr>
          <p:nvPr/>
        </p:nvSpPr>
        <p:spPr bwMode="auto">
          <a:xfrm>
            <a:off x="2946400" y="2492896"/>
            <a:ext cx="1535112" cy="336550"/>
          </a:xfrm>
          <a:prstGeom prst="rect">
            <a:avLst/>
          </a:prstGeom>
          <a:noFill/>
          <a:ln w="25400">
            <a:noFill/>
            <a:miter lim="800000"/>
            <a:headEnd/>
            <a:tailEnd/>
          </a:ln>
          <a:effectLst/>
        </p:spPr>
        <p:txBody>
          <a:bodyPr wrap="none">
            <a:spAutoFit/>
          </a:bodyPr>
          <a:lstStyle/>
          <a:p>
            <a:r>
              <a:rPr lang="de-DE" dirty="0"/>
              <a:t>TCP SYN/ACK</a:t>
            </a:r>
            <a:endParaRPr lang="en-US" dirty="0"/>
          </a:p>
        </p:txBody>
      </p:sp>
      <p:sp>
        <p:nvSpPr>
          <p:cNvPr id="109" name="Text Box 17"/>
          <p:cNvSpPr txBox="1">
            <a:spLocks noChangeArrowheads="1"/>
          </p:cNvSpPr>
          <p:nvPr/>
        </p:nvSpPr>
        <p:spPr bwMode="auto">
          <a:xfrm>
            <a:off x="3233737" y="2780928"/>
            <a:ext cx="1062038" cy="336550"/>
          </a:xfrm>
          <a:prstGeom prst="rect">
            <a:avLst/>
          </a:prstGeom>
          <a:noFill/>
          <a:ln w="25400">
            <a:noFill/>
            <a:miter lim="800000"/>
            <a:headEnd/>
            <a:tailEnd/>
          </a:ln>
          <a:effectLst/>
        </p:spPr>
        <p:txBody>
          <a:bodyPr wrap="none">
            <a:spAutoFit/>
          </a:bodyPr>
          <a:lstStyle/>
          <a:p>
            <a:r>
              <a:rPr lang="de-DE" dirty="0"/>
              <a:t>TCP ACK</a:t>
            </a:r>
            <a:endParaRPr lang="en-US" dirty="0"/>
          </a:p>
        </p:txBody>
      </p:sp>
      <p:sp>
        <p:nvSpPr>
          <p:cNvPr id="110" name="Line 18"/>
          <p:cNvSpPr>
            <a:spLocks noChangeShapeType="1"/>
          </p:cNvSpPr>
          <p:nvPr/>
        </p:nvSpPr>
        <p:spPr bwMode="auto">
          <a:xfrm>
            <a:off x="2352675" y="3068960"/>
            <a:ext cx="2774950" cy="71437"/>
          </a:xfrm>
          <a:prstGeom prst="line">
            <a:avLst/>
          </a:prstGeom>
          <a:noFill/>
          <a:ln w="25400">
            <a:solidFill>
              <a:schemeClr val="tx1"/>
            </a:solidFill>
            <a:round/>
            <a:headEnd/>
            <a:tailEnd type="triangle" w="med" len="med"/>
          </a:ln>
          <a:effectLst/>
        </p:spPr>
        <p:txBody>
          <a:bodyPr/>
          <a:lstStyle/>
          <a:p>
            <a:endParaRPr lang="en-US"/>
          </a:p>
        </p:txBody>
      </p:sp>
      <p:sp>
        <p:nvSpPr>
          <p:cNvPr id="111" name="Line 19"/>
          <p:cNvSpPr>
            <a:spLocks noChangeShapeType="1"/>
          </p:cNvSpPr>
          <p:nvPr/>
        </p:nvSpPr>
        <p:spPr bwMode="auto">
          <a:xfrm>
            <a:off x="2352675" y="3573016"/>
            <a:ext cx="2774950" cy="71437"/>
          </a:xfrm>
          <a:prstGeom prst="line">
            <a:avLst/>
          </a:prstGeom>
          <a:noFill/>
          <a:ln w="25400">
            <a:solidFill>
              <a:schemeClr val="tx1"/>
            </a:solidFill>
            <a:round/>
            <a:headEnd/>
            <a:tailEnd type="triangle" w="med" len="med"/>
          </a:ln>
          <a:effectLst/>
        </p:spPr>
        <p:txBody>
          <a:bodyPr/>
          <a:lstStyle/>
          <a:p>
            <a:endParaRPr lang="en-US"/>
          </a:p>
        </p:txBody>
      </p:sp>
      <p:sp>
        <p:nvSpPr>
          <p:cNvPr id="112" name="Line 20"/>
          <p:cNvSpPr>
            <a:spLocks noChangeShapeType="1"/>
          </p:cNvSpPr>
          <p:nvPr/>
        </p:nvSpPr>
        <p:spPr bwMode="auto">
          <a:xfrm flipH="1">
            <a:off x="2352675" y="3861048"/>
            <a:ext cx="2774950" cy="144462"/>
          </a:xfrm>
          <a:prstGeom prst="line">
            <a:avLst/>
          </a:prstGeom>
          <a:noFill/>
          <a:ln w="25400">
            <a:solidFill>
              <a:schemeClr val="tx1"/>
            </a:solidFill>
            <a:round/>
            <a:headEnd/>
            <a:tailEnd type="triangle" w="med" len="med"/>
          </a:ln>
          <a:effectLst/>
        </p:spPr>
        <p:txBody>
          <a:bodyPr/>
          <a:lstStyle/>
          <a:p>
            <a:endParaRPr lang="en-US"/>
          </a:p>
        </p:txBody>
      </p:sp>
      <p:sp>
        <p:nvSpPr>
          <p:cNvPr id="113" name="Text Box 21"/>
          <p:cNvSpPr txBox="1">
            <a:spLocks noChangeArrowheads="1"/>
          </p:cNvSpPr>
          <p:nvPr/>
        </p:nvSpPr>
        <p:spPr bwMode="auto">
          <a:xfrm>
            <a:off x="3017837" y="3236466"/>
            <a:ext cx="1447800" cy="336550"/>
          </a:xfrm>
          <a:prstGeom prst="rect">
            <a:avLst/>
          </a:prstGeom>
          <a:noFill/>
          <a:ln w="25400">
            <a:noFill/>
            <a:miter lim="800000"/>
            <a:headEnd/>
            <a:tailEnd/>
          </a:ln>
          <a:effectLst/>
        </p:spPr>
        <p:txBody>
          <a:bodyPr wrap="none">
            <a:spAutoFit/>
          </a:bodyPr>
          <a:lstStyle/>
          <a:p>
            <a:r>
              <a:rPr lang="de-DE" dirty="0"/>
              <a:t>HTTP request</a:t>
            </a:r>
            <a:endParaRPr lang="en-US" dirty="0"/>
          </a:p>
        </p:txBody>
      </p:sp>
      <p:sp>
        <p:nvSpPr>
          <p:cNvPr id="114" name="Text Box 22"/>
          <p:cNvSpPr txBox="1">
            <a:spLocks noChangeArrowheads="1"/>
          </p:cNvSpPr>
          <p:nvPr/>
        </p:nvSpPr>
        <p:spPr bwMode="auto">
          <a:xfrm>
            <a:off x="2997200" y="3573016"/>
            <a:ext cx="1604962" cy="336550"/>
          </a:xfrm>
          <a:prstGeom prst="rect">
            <a:avLst/>
          </a:prstGeom>
          <a:noFill/>
          <a:ln w="25400">
            <a:noFill/>
            <a:miter lim="800000"/>
            <a:headEnd/>
            <a:tailEnd/>
          </a:ln>
          <a:effectLst/>
        </p:spPr>
        <p:txBody>
          <a:bodyPr wrap="none">
            <a:spAutoFit/>
          </a:bodyPr>
          <a:lstStyle/>
          <a:p>
            <a:r>
              <a:rPr lang="de-DE" dirty="0"/>
              <a:t>HTTP response</a:t>
            </a:r>
            <a:endParaRPr lang="en-US" dirty="0"/>
          </a:p>
        </p:txBody>
      </p:sp>
      <p:sp>
        <p:nvSpPr>
          <p:cNvPr id="115" name="Line 20"/>
          <p:cNvSpPr>
            <a:spLocks noChangeShapeType="1"/>
          </p:cNvSpPr>
          <p:nvPr/>
        </p:nvSpPr>
        <p:spPr bwMode="auto">
          <a:xfrm>
            <a:off x="3799681" y="3975568"/>
            <a:ext cx="0" cy="714375"/>
          </a:xfrm>
          <a:prstGeom prst="line">
            <a:avLst/>
          </a:prstGeom>
          <a:noFill/>
          <a:ln w="25400">
            <a:solidFill>
              <a:schemeClr val="tx1"/>
            </a:solidFill>
            <a:prstDash val="sysDot"/>
            <a:round/>
            <a:headEnd/>
            <a:tailEnd type="none" w="med" len="med"/>
          </a:ln>
          <a:effectLst/>
        </p:spPr>
        <p:txBody>
          <a:bodyPr/>
          <a:lstStyle/>
          <a:p>
            <a:endParaRPr lang="en-US"/>
          </a:p>
        </p:txBody>
      </p:sp>
      <p:sp>
        <p:nvSpPr>
          <p:cNvPr id="116" name="Line 20"/>
          <p:cNvSpPr>
            <a:spLocks noChangeShapeType="1"/>
          </p:cNvSpPr>
          <p:nvPr/>
        </p:nvSpPr>
        <p:spPr bwMode="auto">
          <a:xfrm flipH="1">
            <a:off x="2339752" y="4667884"/>
            <a:ext cx="2774950" cy="144462"/>
          </a:xfrm>
          <a:prstGeom prst="line">
            <a:avLst/>
          </a:prstGeom>
          <a:noFill/>
          <a:ln w="25400">
            <a:solidFill>
              <a:schemeClr val="tx1"/>
            </a:solidFill>
            <a:round/>
            <a:headEnd/>
            <a:tailEnd type="triangle" w="med" len="med"/>
          </a:ln>
          <a:effectLst/>
        </p:spPr>
        <p:txBody>
          <a:bodyPr/>
          <a:lstStyle/>
          <a:p>
            <a:endParaRPr lang="en-US"/>
          </a:p>
        </p:txBody>
      </p:sp>
      <p:sp>
        <p:nvSpPr>
          <p:cNvPr id="117" name="Text Box 22"/>
          <p:cNvSpPr txBox="1">
            <a:spLocks noChangeArrowheads="1"/>
          </p:cNvSpPr>
          <p:nvPr/>
        </p:nvSpPr>
        <p:spPr bwMode="auto">
          <a:xfrm>
            <a:off x="2984277" y="4691374"/>
            <a:ext cx="1604962" cy="336550"/>
          </a:xfrm>
          <a:prstGeom prst="rect">
            <a:avLst/>
          </a:prstGeom>
          <a:noFill/>
          <a:ln w="25400">
            <a:noFill/>
            <a:miter lim="800000"/>
            <a:headEnd/>
            <a:tailEnd/>
          </a:ln>
          <a:effectLst/>
        </p:spPr>
        <p:txBody>
          <a:bodyPr wrap="none">
            <a:spAutoFit/>
          </a:bodyPr>
          <a:lstStyle/>
          <a:p>
            <a:r>
              <a:rPr lang="de-DE" dirty="0"/>
              <a:t>HTTP response</a:t>
            </a:r>
            <a:endParaRPr lang="en-US" dirty="0"/>
          </a:p>
        </p:txBody>
      </p:sp>
      <p:sp>
        <p:nvSpPr>
          <p:cNvPr id="118" name="Text Box 16"/>
          <p:cNvSpPr txBox="1">
            <a:spLocks noChangeArrowheads="1"/>
          </p:cNvSpPr>
          <p:nvPr/>
        </p:nvSpPr>
        <p:spPr bwMode="auto">
          <a:xfrm>
            <a:off x="2964879" y="5013176"/>
            <a:ext cx="1330895" cy="369332"/>
          </a:xfrm>
          <a:prstGeom prst="rect">
            <a:avLst/>
          </a:prstGeom>
          <a:noFill/>
          <a:ln w="25400">
            <a:noFill/>
            <a:miter lim="800000"/>
            <a:headEnd/>
            <a:tailEnd/>
          </a:ln>
          <a:effectLst/>
        </p:spPr>
        <p:txBody>
          <a:bodyPr wrap="square">
            <a:spAutoFit/>
          </a:bodyPr>
          <a:lstStyle/>
          <a:p>
            <a:pPr algn="ctr"/>
            <a:r>
              <a:rPr lang="de-DE" dirty="0" smtClean="0"/>
              <a:t>FIN</a:t>
            </a:r>
            <a:endParaRPr lang="en-US" dirty="0"/>
          </a:p>
        </p:txBody>
      </p:sp>
      <p:sp>
        <p:nvSpPr>
          <p:cNvPr id="119" name="Line 13"/>
          <p:cNvSpPr>
            <a:spLocks noChangeShapeType="1"/>
          </p:cNvSpPr>
          <p:nvPr/>
        </p:nvSpPr>
        <p:spPr bwMode="auto">
          <a:xfrm>
            <a:off x="2339752" y="5301778"/>
            <a:ext cx="2774950" cy="71438"/>
          </a:xfrm>
          <a:prstGeom prst="line">
            <a:avLst/>
          </a:prstGeom>
          <a:noFill/>
          <a:ln w="25400">
            <a:solidFill>
              <a:schemeClr val="tx1"/>
            </a:solidFill>
            <a:round/>
            <a:headEnd/>
            <a:tailEnd type="triangle" w="med" len="med"/>
          </a:ln>
          <a:effectLst/>
        </p:spPr>
        <p:txBody>
          <a:bodyPr/>
          <a:lstStyle/>
          <a:p>
            <a:endParaRPr lang="en-US"/>
          </a:p>
        </p:txBody>
      </p:sp>
      <p:sp>
        <p:nvSpPr>
          <p:cNvPr id="120" name="AutoShape 8"/>
          <p:cNvSpPr>
            <a:spLocks/>
          </p:cNvSpPr>
          <p:nvPr/>
        </p:nvSpPr>
        <p:spPr bwMode="auto">
          <a:xfrm>
            <a:off x="5166518" y="5258697"/>
            <a:ext cx="276028" cy="1089411"/>
          </a:xfrm>
          <a:prstGeom prst="rightBrace">
            <a:avLst>
              <a:gd name="adj1" fmla="val 32292"/>
              <a:gd name="adj2" fmla="val 50000"/>
            </a:avLst>
          </a:prstGeom>
          <a:noFill/>
          <a:ln w="25400">
            <a:solidFill>
              <a:schemeClr val="tx1"/>
            </a:solidFill>
            <a:round/>
            <a:headEnd/>
            <a:tailEnd/>
          </a:ln>
          <a:effectLst/>
        </p:spPr>
        <p:txBody>
          <a:bodyPr wrap="none" anchor="ctr"/>
          <a:lstStyle/>
          <a:p>
            <a:endParaRPr lang="en-US"/>
          </a:p>
        </p:txBody>
      </p:sp>
      <p:sp>
        <p:nvSpPr>
          <p:cNvPr id="121" name="Line 14"/>
          <p:cNvSpPr>
            <a:spLocks noChangeShapeType="1"/>
          </p:cNvSpPr>
          <p:nvPr/>
        </p:nvSpPr>
        <p:spPr bwMode="auto">
          <a:xfrm flipH="1">
            <a:off x="2339752" y="5546728"/>
            <a:ext cx="2774950" cy="144463"/>
          </a:xfrm>
          <a:prstGeom prst="line">
            <a:avLst/>
          </a:prstGeom>
          <a:noFill/>
          <a:ln w="25400">
            <a:solidFill>
              <a:schemeClr val="tx1"/>
            </a:solidFill>
            <a:round/>
            <a:headEnd/>
            <a:tailEnd type="triangle" w="med" len="med"/>
          </a:ln>
          <a:effectLst/>
        </p:spPr>
        <p:txBody>
          <a:bodyPr/>
          <a:lstStyle/>
          <a:p>
            <a:endParaRPr lang="en-US"/>
          </a:p>
        </p:txBody>
      </p:sp>
      <p:sp>
        <p:nvSpPr>
          <p:cNvPr id="122" name="Text Box 16"/>
          <p:cNvSpPr txBox="1">
            <a:spLocks noChangeArrowheads="1"/>
          </p:cNvSpPr>
          <p:nvPr/>
        </p:nvSpPr>
        <p:spPr bwMode="auto">
          <a:xfrm>
            <a:off x="2953073" y="5301208"/>
            <a:ext cx="1330895" cy="369332"/>
          </a:xfrm>
          <a:prstGeom prst="rect">
            <a:avLst/>
          </a:prstGeom>
          <a:noFill/>
          <a:ln w="25400">
            <a:noFill/>
            <a:miter lim="800000"/>
            <a:headEnd/>
            <a:tailEnd/>
          </a:ln>
          <a:effectLst/>
        </p:spPr>
        <p:txBody>
          <a:bodyPr wrap="square">
            <a:spAutoFit/>
          </a:bodyPr>
          <a:lstStyle/>
          <a:p>
            <a:pPr algn="ctr"/>
            <a:r>
              <a:rPr lang="de-DE" dirty="0" smtClean="0"/>
              <a:t>ACK</a:t>
            </a:r>
            <a:endParaRPr lang="en-US" dirty="0"/>
          </a:p>
        </p:txBody>
      </p:sp>
      <p:sp>
        <p:nvSpPr>
          <p:cNvPr id="123" name="Line 14"/>
          <p:cNvSpPr>
            <a:spLocks noChangeShapeType="1"/>
          </p:cNvSpPr>
          <p:nvPr/>
        </p:nvSpPr>
        <p:spPr bwMode="auto">
          <a:xfrm flipH="1">
            <a:off x="2343354" y="5885656"/>
            <a:ext cx="2774950" cy="144463"/>
          </a:xfrm>
          <a:prstGeom prst="line">
            <a:avLst/>
          </a:prstGeom>
          <a:noFill/>
          <a:ln w="25400">
            <a:solidFill>
              <a:schemeClr val="tx1"/>
            </a:solidFill>
            <a:round/>
            <a:headEnd/>
            <a:tailEnd type="triangle" w="med" len="med"/>
          </a:ln>
          <a:effectLst/>
        </p:spPr>
        <p:txBody>
          <a:bodyPr/>
          <a:lstStyle/>
          <a:p>
            <a:endParaRPr lang="en-US"/>
          </a:p>
        </p:txBody>
      </p:sp>
      <p:sp>
        <p:nvSpPr>
          <p:cNvPr id="124" name="Text Box 16"/>
          <p:cNvSpPr txBox="1">
            <a:spLocks noChangeArrowheads="1"/>
          </p:cNvSpPr>
          <p:nvPr/>
        </p:nvSpPr>
        <p:spPr bwMode="auto">
          <a:xfrm>
            <a:off x="2953073" y="5651956"/>
            <a:ext cx="1330895" cy="369332"/>
          </a:xfrm>
          <a:prstGeom prst="rect">
            <a:avLst/>
          </a:prstGeom>
          <a:noFill/>
          <a:ln w="25400">
            <a:noFill/>
            <a:miter lim="800000"/>
            <a:headEnd/>
            <a:tailEnd/>
          </a:ln>
          <a:effectLst/>
        </p:spPr>
        <p:txBody>
          <a:bodyPr wrap="square">
            <a:spAutoFit/>
          </a:bodyPr>
          <a:lstStyle/>
          <a:p>
            <a:pPr algn="ctr"/>
            <a:r>
              <a:rPr lang="de-DE" dirty="0" smtClean="0"/>
              <a:t>FIN</a:t>
            </a:r>
            <a:endParaRPr lang="en-US" dirty="0"/>
          </a:p>
        </p:txBody>
      </p:sp>
      <p:sp>
        <p:nvSpPr>
          <p:cNvPr id="125" name="Line 13"/>
          <p:cNvSpPr>
            <a:spLocks noChangeShapeType="1"/>
          </p:cNvSpPr>
          <p:nvPr/>
        </p:nvSpPr>
        <p:spPr bwMode="auto">
          <a:xfrm>
            <a:off x="2339752" y="6237312"/>
            <a:ext cx="2774950" cy="71438"/>
          </a:xfrm>
          <a:prstGeom prst="line">
            <a:avLst/>
          </a:prstGeom>
          <a:noFill/>
          <a:ln w="25400">
            <a:solidFill>
              <a:schemeClr val="tx1"/>
            </a:solidFill>
            <a:round/>
            <a:headEnd/>
            <a:tailEnd type="triangle" w="med" len="med"/>
          </a:ln>
          <a:effectLst/>
        </p:spPr>
        <p:txBody>
          <a:bodyPr/>
          <a:lstStyle/>
          <a:p>
            <a:endParaRPr lang="en-US"/>
          </a:p>
        </p:txBody>
      </p:sp>
      <p:sp>
        <p:nvSpPr>
          <p:cNvPr id="126" name="Text Box 16"/>
          <p:cNvSpPr txBox="1">
            <a:spLocks noChangeArrowheads="1"/>
          </p:cNvSpPr>
          <p:nvPr/>
        </p:nvSpPr>
        <p:spPr bwMode="auto">
          <a:xfrm>
            <a:off x="2915816" y="5949280"/>
            <a:ext cx="1330895" cy="369332"/>
          </a:xfrm>
          <a:prstGeom prst="rect">
            <a:avLst/>
          </a:prstGeom>
          <a:noFill/>
          <a:ln w="25400">
            <a:noFill/>
            <a:miter lim="800000"/>
            <a:headEnd/>
            <a:tailEnd/>
          </a:ln>
          <a:effectLst/>
        </p:spPr>
        <p:txBody>
          <a:bodyPr wrap="square">
            <a:spAutoFit/>
          </a:bodyPr>
          <a:lstStyle/>
          <a:p>
            <a:pPr algn="ctr"/>
            <a:r>
              <a:rPr lang="de-DE" dirty="0" smtClean="0"/>
              <a:t>ACK</a:t>
            </a:r>
            <a:endParaRPr lang="en-US" dirty="0"/>
          </a:p>
        </p:txBody>
      </p:sp>
      <p:sp>
        <p:nvSpPr>
          <p:cNvPr id="127" name="Text Box 7"/>
          <p:cNvSpPr txBox="1">
            <a:spLocks noChangeArrowheads="1"/>
          </p:cNvSpPr>
          <p:nvPr/>
        </p:nvSpPr>
        <p:spPr bwMode="auto">
          <a:xfrm>
            <a:off x="5450557" y="5584279"/>
            <a:ext cx="1312988" cy="646331"/>
          </a:xfrm>
          <a:prstGeom prst="rect">
            <a:avLst/>
          </a:prstGeom>
          <a:noFill/>
          <a:ln w="25400">
            <a:noFill/>
            <a:miter lim="800000"/>
            <a:headEnd/>
            <a:tailEnd/>
          </a:ln>
          <a:effectLst/>
        </p:spPr>
        <p:txBody>
          <a:bodyPr wrap="none">
            <a:spAutoFit/>
          </a:bodyPr>
          <a:lstStyle/>
          <a:p>
            <a:r>
              <a:rPr lang="de-DE" dirty="0"/>
              <a:t>Connection</a:t>
            </a:r>
          </a:p>
          <a:p>
            <a:r>
              <a:rPr lang="de-DE" dirty="0" smtClean="0"/>
              <a:t>Termination</a:t>
            </a:r>
            <a:endParaRPr lang="en-US" dirty="0"/>
          </a:p>
        </p:txBody>
      </p:sp>
      <p:sp>
        <p:nvSpPr>
          <p:cNvPr id="128" name="Text Box 15"/>
          <p:cNvSpPr txBox="1">
            <a:spLocks noChangeArrowheads="1"/>
          </p:cNvSpPr>
          <p:nvPr/>
        </p:nvSpPr>
        <p:spPr bwMode="auto">
          <a:xfrm>
            <a:off x="1979712" y="1844824"/>
            <a:ext cx="725968" cy="369332"/>
          </a:xfrm>
          <a:prstGeom prst="rect">
            <a:avLst/>
          </a:prstGeom>
          <a:noFill/>
          <a:ln w="25400">
            <a:noFill/>
            <a:miter lim="800000"/>
            <a:headEnd/>
            <a:tailEnd/>
          </a:ln>
          <a:effectLst/>
        </p:spPr>
        <p:txBody>
          <a:bodyPr wrap="none">
            <a:spAutoFit/>
          </a:bodyPr>
          <a:lstStyle/>
          <a:p>
            <a:r>
              <a:rPr lang="de-DE" dirty="0" smtClean="0"/>
              <a:t>Client</a:t>
            </a:r>
            <a:endParaRPr lang="en-US" dirty="0"/>
          </a:p>
        </p:txBody>
      </p:sp>
      <p:sp>
        <p:nvSpPr>
          <p:cNvPr id="129" name="Text Box 15"/>
          <p:cNvSpPr txBox="1">
            <a:spLocks noChangeArrowheads="1"/>
          </p:cNvSpPr>
          <p:nvPr/>
        </p:nvSpPr>
        <p:spPr bwMode="auto">
          <a:xfrm>
            <a:off x="4788024" y="1835532"/>
            <a:ext cx="785664" cy="369332"/>
          </a:xfrm>
          <a:prstGeom prst="rect">
            <a:avLst/>
          </a:prstGeom>
          <a:noFill/>
          <a:ln w="25400">
            <a:noFill/>
            <a:miter lim="800000"/>
            <a:headEnd/>
            <a:tailEnd/>
          </a:ln>
          <a:effectLst/>
        </p:spPr>
        <p:txBody>
          <a:bodyPr wrap="none">
            <a:spAutoFit/>
          </a:bodyPr>
          <a:lstStyle/>
          <a:p>
            <a:r>
              <a:rPr lang="de-DE" dirty="0" smtClean="0"/>
              <a:t>Server</a:t>
            </a:r>
            <a:endParaRPr lang="en-US" dirty="0"/>
          </a:p>
        </p:txBody>
      </p:sp>
      <p:sp>
        <p:nvSpPr>
          <p:cNvPr id="4"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3475870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5"/>
                                        </p:tgtEl>
                                        <p:attrNameLst>
                                          <p:attrName>style.visibility</p:attrName>
                                        </p:attrNameLst>
                                      </p:cBhvr>
                                      <p:to>
                                        <p:strVal val="visible"/>
                                      </p:to>
                                    </p:set>
                                    <p:anim calcmode="lin" valueType="num">
                                      <p:cBhvr additive="base">
                                        <p:cTn id="17" dur="500" fill="hold"/>
                                        <p:tgtEl>
                                          <p:spTgt spid="105"/>
                                        </p:tgtEl>
                                        <p:attrNameLst>
                                          <p:attrName>ppt_x</p:attrName>
                                        </p:attrNameLst>
                                      </p:cBhvr>
                                      <p:tavLst>
                                        <p:tav tm="0">
                                          <p:val>
                                            <p:strVal val="#ppt_x"/>
                                          </p:val>
                                        </p:tav>
                                        <p:tav tm="100000">
                                          <p:val>
                                            <p:strVal val="#ppt_x"/>
                                          </p:val>
                                        </p:tav>
                                      </p:tavLst>
                                    </p:anim>
                                    <p:anim calcmode="lin" valueType="num">
                                      <p:cBhvr additive="base">
                                        <p:cTn id="18" dur="500" fill="hold"/>
                                        <p:tgtEl>
                                          <p:spTgt spid="105"/>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07"/>
                                        </p:tgtEl>
                                        <p:attrNameLst>
                                          <p:attrName>style.visibility</p:attrName>
                                        </p:attrNameLst>
                                      </p:cBhvr>
                                      <p:to>
                                        <p:strVal val="visible"/>
                                      </p:to>
                                    </p:set>
                                    <p:anim calcmode="lin" valueType="num">
                                      <p:cBhvr additive="base">
                                        <p:cTn id="21" dur="500" fill="hold"/>
                                        <p:tgtEl>
                                          <p:spTgt spid="107"/>
                                        </p:tgtEl>
                                        <p:attrNameLst>
                                          <p:attrName>ppt_x</p:attrName>
                                        </p:attrNameLst>
                                      </p:cBhvr>
                                      <p:tavLst>
                                        <p:tav tm="0">
                                          <p:val>
                                            <p:strVal val="#ppt_x"/>
                                          </p:val>
                                        </p:tav>
                                        <p:tav tm="100000">
                                          <p:val>
                                            <p:strVal val="#ppt_x"/>
                                          </p:val>
                                        </p:tav>
                                      </p:tavLst>
                                    </p:anim>
                                    <p:anim calcmode="lin" valueType="num">
                                      <p:cBhvr additive="base">
                                        <p:cTn id="22" dur="500" fill="hold"/>
                                        <p:tgtEl>
                                          <p:spTgt spid="10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06"/>
                                        </p:tgtEl>
                                        <p:attrNameLst>
                                          <p:attrName>style.visibility</p:attrName>
                                        </p:attrNameLst>
                                      </p:cBhvr>
                                      <p:to>
                                        <p:strVal val="visible"/>
                                      </p:to>
                                    </p:set>
                                    <p:anim calcmode="lin" valueType="num">
                                      <p:cBhvr additive="base">
                                        <p:cTn id="27" dur="500" fill="hold"/>
                                        <p:tgtEl>
                                          <p:spTgt spid="106"/>
                                        </p:tgtEl>
                                        <p:attrNameLst>
                                          <p:attrName>ppt_x</p:attrName>
                                        </p:attrNameLst>
                                      </p:cBhvr>
                                      <p:tavLst>
                                        <p:tav tm="0">
                                          <p:val>
                                            <p:strVal val="#ppt_x"/>
                                          </p:val>
                                        </p:tav>
                                        <p:tav tm="100000">
                                          <p:val>
                                            <p:strVal val="#ppt_x"/>
                                          </p:val>
                                        </p:tav>
                                      </p:tavLst>
                                    </p:anim>
                                    <p:anim calcmode="lin" valueType="num">
                                      <p:cBhvr additive="base">
                                        <p:cTn id="28" dur="500" fill="hold"/>
                                        <p:tgtEl>
                                          <p:spTgt spid="106"/>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08"/>
                                        </p:tgtEl>
                                        <p:attrNameLst>
                                          <p:attrName>style.visibility</p:attrName>
                                        </p:attrNameLst>
                                      </p:cBhvr>
                                      <p:to>
                                        <p:strVal val="visible"/>
                                      </p:to>
                                    </p:set>
                                    <p:anim calcmode="lin" valueType="num">
                                      <p:cBhvr additive="base">
                                        <p:cTn id="31" dur="500" fill="hold"/>
                                        <p:tgtEl>
                                          <p:spTgt spid="108"/>
                                        </p:tgtEl>
                                        <p:attrNameLst>
                                          <p:attrName>ppt_x</p:attrName>
                                        </p:attrNameLst>
                                      </p:cBhvr>
                                      <p:tavLst>
                                        <p:tav tm="0">
                                          <p:val>
                                            <p:strVal val="#ppt_x"/>
                                          </p:val>
                                        </p:tav>
                                        <p:tav tm="100000">
                                          <p:val>
                                            <p:strVal val="#ppt_x"/>
                                          </p:val>
                                        </p:tav>
                                      </p:tavLst>
                                    </p:anim>
                                    <p:anim calcmode="lin" valueType="num">
                                      <p:cBhvr additive="base">
                                        <p:cTn id="32" dur="500" fill="hold"/>
                                        <p:tgtEl>
                                          <p:spTgt spid="10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0"/>
                                        </p:tgtEl>
                                        <p:attrNameLst>
                                          <p:attrName>style.visibility</p:attrName>
                                        </p:attrNameLst>
                                      </p:cBhvr>
                                      <p:to>
                                        <p:strVal val="visible"/>
                                      </p:to>
                                    </p:set>
                                    <p:anim calcmode="lin" valueType="num">
                                      <p:cBhvr additive="base">
                                        <p:cTn id="37" dur="500" fill="hold"/>
                                        <p:tgtEl>
                                          <p:spTgt spid="110"/>
                                        </p:tgtEl>
                                        <p:attrNameLst>
                                          <p:attrName>ppt_x</p:attrName>
                                        </p:attrNameLst>
                                      </p:cBhvr>
                                      <p:tavLst>
                                        <p:tav tm="0">
                                          <p:val>
                                            <p:strVal val="#ppt_x"/>
                                          </p:val>
                                        </p:tav>
                                        <p:tav tm="100000">
                                          <p:val>
                                            <p:strVal val="#ppt_x"/>
                                          </p:val>
                                        </p:tav>
                                      </p:tavLst>
                                    </p:anim>
                                    <p:anim calcmode="lin" valueType="num">
                                      <p:cBhvr additive="base">
                                        <p:cTn id="38" dur="500" fill="hold"/>
                                        <p:tgtEl>
                                          <p:spTgt spid="110"/>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109"/>
                                        </p:tgtEl>
                                        <p:attrNameLst>
                                          <p:attrName>style.visibility</p:attrName>
                                        </p:attrNameLst>
                                      </p:cBhvr>
                                      <p:to>
                                        <p:strVal val="visible"/>
                                      </p:to>
                                    </p:set>
                                    <p:anim calcmode="lin" valueType="num">
                                      <p:cBhvr additive="base">
                                        <p:cTn id="41" dur="500" fill="hold"/>
                                        <p:tgtEl>
                                          <p:spTgt spid="109"/>
                                        </p:tgtEl>
                                        <p:attrNameLst>
                                          <p:attrName>ppt_x</p:attrName>
                                        </p:attrNameLst>
                                      </p:cBhvr>
                                      <p:tavLst>
                                        <p:tav tm="0">
                                          <p:val>
                                            <p:strVal val="#ppt_x"/>
                                          </p:val>
                                        </p:tav>
                                        <p:tav tm="100000">
                                          <p:val>
                                            <p:strVal val="#ppt_x"/>
                                          </p:val>
                                        </p:tav>
                                      </p:tavLst>
                                    </p:anim>
                                    <p:anim calcmode="lin" valueType="num">
                                      <p:cBhvr additive="base">
                                        <p:cTn id="42" dur="500" fill="hold"/>
                                        <p:tgtEl>
                                          <p:spTgt spid="109"/>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0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11"/>
                                        </p:tgtEl>
                                        <p:attrNameLst>
                                          <p:attrName>style.visibility</p:attrName>
                                        </p:attrNameLst>
                                      </p:cBhvr>
                                      <p:to>
                                        <p:strVal val="visible"/>
                                      </p:to>
                                    </p:set>
                                    <p:anim calcmode="lin" valueType="num">
                                      <p:cBhvr additive="base">
                                        <p:cTn id="53" dur="500" fill="hold"/>
                                        <p:tgtEl>
                                          <p:spTgt spid="111"/>
                                        </p:tgtEl>
                                        <p:attrNameLst>
                                          <p:attrName>ppt_x</p:attrName>
                                        </p:attrNameLst>
                                      </p:cBhvr>
                                      <p:tavLst>
                                        <p:tav tm="0">
                                          <p:val>
                                            <p:strVal val="#ppt_x"/>
                                          </p:val>
                                        </p:tav>
                                        <p:tav tm="100000">
                                          <p:val>
                                            <p:strVal val="#ppt_x"/>
                                          </p:val>
                                        </p:tav>
                                      </p:tavLst>
                                    </p:anim>
                                    <p:anim calcmode="lin" valueType="num">
                                      <p:cBhvr additive="base">
                                        <p:cTn id="54" dur="500" fill="hold"/>
                                        <p:tgtEl>
                                          <p:spTgt spid="111"/>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13"/>
                                        </p:tgtEl>
                                        <p:attrNameLst>
                                          <p:attrName>style.visibility</p:attrName>
                                        </p:attrNameLst>
                                      </p:cBhvr>
                                      <p:to>
                                        <p:strVal val="visible"/>
                                      </p:to>
                                    </p:set>
                                    <p:anim calcmode="lin" valueType="num">
                                      <p:cBhvr additive="base">
                                        <p:cTn id="57" dur="500" fill="hold"/>
                                        <p:tgtEl>
                                          <p:spTgt spid="113"/>
                                        </p:tgtEl>
                                        <p:attrNameLst>
                                          <p:attrName>ppt_x</p:attrName>
                                        </p:attrNameLst>
                                      </p:cBhvr>
                                      <p:tavLst>
                                        <p:tav tm="0">
                                          <p:val>
                                            <p:strVal val="#ppt_x"/>
                                          </p:val>
                                        </p:tav>
                                        <p:tav tm="100000">
                                          <p:val>
                                            <p:strVal val="#ppt_x"/>
                                          </p:val>
                                        </p:tav>
                                      </p:tavLst>
                                    </p:anim>
                                    <p:anim calcmode="lin" valueType="num">
                                      <p:cBhvr additive="base">
                                        <p:cTn id="58" dur="500" fill="hold"/>
                                        <p:tgtEl>
                                          <p:spTgt spid="113"/>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12"/>
                                        </p:tgtEl>
                                        <p:attrNameLst>
                                          <p:attrName>style.visibility</p:attrName>
                                        </p:attrNameLst>
                                      </p:cBhvr>
                                      <p:to>
                                        <p:strVal val="visible"/>
                                      </p:to>
                                    </p:set>
                                    <p:anim calcmode="lin" valueType="num">
                                      <p:cBhvr additive="base">
                                        <p:cTn id="63" dur="500" fill="hold"/>
                                        <p:tgtEl>
                                          <p:spTgt spid="112"/>
                                        </p:tgtEl>
                                        <p:attrNameLst>
                                          <p:attrName>ppt_x</p:attrName>
                                        </p:attrNameLst>
                                      </p:cBhvr>
                                      <p:tavLst>
                                        <p:tav tm="0">
                                          <p:val>
                                            <p:strVal val="#ppt_x"/>
                                          </p:val>
                                        </p:tav>
                                        <p:tav tm="100000">
                                          <p:val>
                                            <p:strVal val="#ppt_x"/>
                                          </p:val>
                                        </p:tav>
                                      </p:tavLst>
                                    </p:anim>
                                    <p:anim calcmode="lin" valueType="num">
                                      <p:cBhvr additive="base">
                                        <p:cTn id="64" dur="500" fill="hold"/>
                                        <p:tgtEl>
                                          <p:spTgt spid="112"/>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114"/>
                                        </p:tgtEl>
                                        <p:attrNameLst>
                                          <p:attrName>style.visibility</p:attrName>
                                        </p:attrNameLst>
                                      </p:cBhvr>
                                      <p:to>
                                        <p:strVal val="visible"/>
                                      </p:to>
                                    </p:set>
                                    <p:anim calcmode="lin" valueType="num">
                                      <p:cBhvr additive="base">
                                        <p:cTn id="67" dur="500" fill="hold"/>
                                        <p:tgtEl>
                                          <p:spTgt spid="114"/>
                                        </p:tgtEl>
                                        <p:attrNameLst>
                                          <p:attrName>ppt_x</p:attrName>
                                        </p:attrNameLst>
                                      </p:cBhvr>
                                      <p:tavLst>
                                        <p:tav tm="0">
                                          <p:val>
                                            <p:strVal val="#ppt_x"/>
                                          </p:val>
                                        </p:tav>
                                        <p:tav tm="100000">
                                          <p:val>
                                            <p:strVal val="#ppt_x"/>
                                          </p:val>
                                        </p:tav>
                                      </p:tavLst>
                                    </p:anim>
                                    <p:anim calcmode="lin" valueType="num">
                                      <p:cBhvr additive="base">
                                        <p:cTn id="68" dur="500" fill="hold"/>
                                        <p:tgtEl>
                                          <p:spTgt spid="1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15"/>
                                        </p:tgtEl>
                                        <p:attrNameLst>
                                          <p:attrName>style.visibility</p:attrName>
                                        </p:attrNameLst>
                                      </p:cBhvr>
                                      <p:to>
                                        <p:strVal val="visible"/>
                                      </p:to>
                                    </p:set>
                                    <p:anim calcmode="lin" valueType="num">
                                      <p:cBhvr additive="base">
                                        <p:cTn id="73" dur="500" fill="hold"/>
                                        <p:tgtEl>
                                          <p:spTgt spid="115"/>
                                        </p:tgtEl>
                                        <p:attrNameLst>
                                          <p:attrName>ppt_x</p:attrName>
                                        </p:attrNameLst>
                                      </p:cBhvr>
                                      <p:tavLst>
                                        <p:tav tm="0">
                                          <p:val>
                                            <p:strVal val="#ppt_x"/>
                                          </p:val>
                                        </p:tav>
                                        <p:tav tm="100000">
                                          <p:val>
                                            <p:strVal val="#ppt_x"/>
                                          </p:val>
                                        </p:tav>
                                      </p:tavLst>
                                    </p:anim>
                                    <p:anim calcmode="lin" valueType="num">
                                      <p:cBhvr additive="base">
                                        <p:cTn id="74" dur="500" fill="hold"/>
                                        <p:tgtEl>
                                          <p:spTgt spid="1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16"/>
                                        </p:tgtEl>
                                        <p:attrNameLst>
                                          <p:attrName>style.visibility</p:attrName>
                                        </p:attrNameLst>
                                      </p:cBhvr>
                                      <p:to>
                                        <p:strVal val="visible"/>
                                      </p:to>
                                    </p:set>
                                    <p:anim calcmode="lin" valueType="num">
                                      <p:cBhvr additive="base">
                                        <p:cTn id="79" dur="500" fill="hold"/>
                                        <p:tgtEl>
                                          <p:spTgt spid="116"/>
                                        </p:tgtEl>
                                        <p:attrNameLst>
                                          <p:attrName>ppt_x</p:attrName>
                                        </p:attrNameLst>
                                      </p:cBhvr>
                                      <p:tavLst>
                                        <p:tav tm="0">
                                          <p:val>
                                            <p:strVal val="#ppt_x"/>
                                          </p:val>
                                        </p:tav>
                                        <p:tav tm="100000">
                                          <p:val>
                                            <p:strVal val="#ppt_x"/>
                                          </p:val>
                                        </p:tav>
                                      </p:tavLst>
                                    </p:anim>
                                    <p:anim calcmode="lin" valueType="num">
                                      <p:cBhvr additive="base">
                                        <p:cTn id="80" dur="500" fill="hold"/>
                                        <p:tgtEl>
                                          <p:spTgt spid="116"/>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117"/>
                                        </p:tgtEl>
                                        <p:attrNameLst>
                                          <p:attrName>style.visibility</p:attrName>
                                        </p:attrNameLst>
                                      </p:cBhvr>
                                      <p:to>
                                        <p:strVal val="visible"/>
                                      </p:to>
                                    </p:set>
                                    <p:anim calcmode="lin" valueType="num">
                                      <p:cBhvr additive="base">
                                        <p:cTn id="83" dur="500" fill="hold"/>
                                        <p:tgtEl>
                                          <p:spTgt spid="117"/>
                                        </p:tgtEl>
                                        <p:attrNameLst>
                                          <p:attrName>ppt_x</p:attrName>
                                        </p:attrNameLst>
                                      </p:cBhvr>
                                      <p:tavLst>
                                        <p:tav tm="0">
                                          <p:val>
                                            <p:strVal val="#ppt_x"/>
                                          </p:val>
                                        </p:tav>
                                        <p:tav tm="100000">
                                          <p:val>
                                            <p:strVal val="#ppt_x"/>
                                          </p:val>
                                        </p:tav>
                                      </p:tavLst>
                                    </p:anim>
                                    <p:anim calcmode="lin" valueType="num">
                                      <p:cBhvr additive="base">
                                        <p:cTn id="84" dur="500" fill="hold"/>
                                        <p:tgtEl>
                                          <p:spTgt spid="117"/>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101"/>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102"/>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119"/>
                                        </p:tgtEl>
                                        <p:attrNameLst>
                                          <p:attrName>style.visibility</p:attrName>
                                        </p:attrNameLst>
                                      </p:cBhvr>
                                      <p:to>
                                        <p:strVal val="visible"/>
                                      </p:to>
                                    </p:set>
                                    <p:anim calcmode="lin" valueType="num">
                                      <p:cBhvr additive="base">
                                        <p:cTn id="95" dur="500" fill="hold"/>
                                        <p:tgtEl>
                                          <p:spTgt spid="119"/>
                                        </p:tgtEl>
                                        <p:attrNameLst>
                                          <p:attrName>ppt_x</p:attrName>
                                        </p:attrNameLst>
                                      </p:cBhvr>
                                      <p:tavLst>
                                        <p:tav tm="0">
                                          <p:val>
                                            <p:strVal val="#ppt_x"/>
                                          </p:val>
                                        </p:tav>
                                        <p:tav tm="100000">
                                          <p:val>
                                            <p:strVal val="#ppt_x"/>
                                          </p:val>
                                        </p:tav>
                                      </p:tavLst>
                                    </p:anim>
                                    <p:anim calcmode="lin" valueType="num">
                                      <p:cBhvr additive="base">
                                        <p:cTn id="96" dur="500" fill="hold"/>
                                        <p:tgtEl>
                                          <p:spTgt spid="119"/>
                                        </p:tgtEl>
                                        <p:attrNameLst>
                                          <p:attrName>ppt_y</p:attrName>
                                        </p:attrNameLst>
                                      </p:cBhvr>
                                      <p:tavLst>
                                        <p:tav tm="0">
                                          <p:val>
                                            <p:strVal val="1+#ppt_h/2"/>
                                          </p:val>
                                        </p:tav>
                                        <p:tav tm="100000">
                                          <p:val>
                                            <p:strVal val="#ppt_y"/>
                                          </p:val>
                                        </p:tav>
                                      </p:tavLst>
                                    </p:anim>
                                  </p:childTnLst>
                                </p:cTn>
                              </p:par>
                              <p:par>
                                <p:cTn id="97" presetID="2" presetClass="entr" presetSubtype="4" fill="hold" grpId="0" nodeType="withEffect">
                                  <p:stCondLst>
                                    <p:cond delay="0"/>
                                  </p:stCondLst>
                                  <p:childTnLst>
                                    <p:set>
                                      <p:cBhvr>
                                        <p:cTn id="98" dur="1" fill="hold">
                                          <p:stCondLst>
                                            <p:cond delay="0"/>
                                          </p:stCondLst>
                                        </p:cTn>
                                        <p:tgtEl>
                                          <p:spTgt spid="118"/>
                                        </p:tgtEl>
                                        <p:attrNameLst>
                                          <p:attrName>style.visibility</p:attrName>
                                        </p:attrNameLst>
                                      </p:cBhvr>
                                      <p:to>
                                        <p:strVal val="visible"/>
                                      </p:to>
                                    </p:set>
                                    <p:anim calcmode="lin" valueType="num">
                                      <p:cBhvr additive="base">
                                        <p:cTn id="99" dur="500" fill="hold"/>
                                        <p:tgtEl>
                                          <p:spTgt spid="118"/>
                                        </p:tgtEl>
                                        <p:attrNameLst>
                                          <p:attrName>ppt_x</p:attrName>
                                        </p:attrNameLst>
                                      </p:cBhvr>
                                      <p:tavLst>
                                        <p:tav tm="0">
                                          <p:val>
                                            <p:strVal val="#ppt_x"/>
                                          </p:val>
                                        </p:tav>
                                        <p:tav tm="100000">
                                          <p:val>
                                            <p:strVal val="#ppt_x"/>
                                          </p:val>
                                        </p:tav>
                                      </p:tavLst>
                                    </p:anim>
                                    <p:anim calcmode="lin" valueType="num">
                                      <p:cBhvr additive="base">
                                        <p:cTn id="100" dur="500" fill="hold"/>
                                        <p:tgtEl>
                                          <p:spTgt spid="118"/>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grpId="0" nodeType="clickEffect">
                                  <p:stCondLst>
                                    <p:cond delay="0"/>
                                  </p:stCondLst>
                                  <p:childTnLst>
                                    <p:set>
                                      <p:cBhvr>
                                        <p:cTn id="104" dur="1" fill="hold">
                                          <p:stCondLst>
                                            <p:cond delay="0"/>
                                          </p:stCondLst>
                                        </p:cTn>
                                        <p:tgtEl>
                                          <p:spTgt spid="121"/>
                                        </p:tgtEl>
                                        <p:attrNameLst>
                                          <p:attrName>style.visibility</p:attrName>
                                        </p:attrNameLst>
                                      </p:cBhvr>
                                      <p:to>
                                        <p:strVal val="visible"/>
                                      </p:to>
                                    </p:set>
                                    <p:anim calcmode="lin" valueType="num">
                                      <p:cBhvr additive="base">
                                        <p:cTn id="105" dur="500" fill="hold"/>
                                        <p:tgtEl>
                                          <p:spTgt spid="121"/>
                                        </p:tgtEl>
                                        <p:attrNameLst>
                                          <p:attrName>ppt_x</p:attrName>
                                        </p:attrNameLst>
                                      </p:cBhvr>
                                      <p:tavLst>
                                        <p:tav tm="0">
                                          <p:val>
                                            <p:strVal val="#ppt_x"/>
                                          </p:val>
                                        </p:tav>
                                        <p:tav tm="100000">
                                          <p:val>
                                            <p:strVal val="#ppt_x"/>
                                          </p:val>
                                        </p:tav>
                                      </p:tavLst>
                                    </p:anim>
                                    <p:anim calcmode="lin" valueType="num">
                                      <p:cBhvr additive="base">
                                        <p:cTn id="106" dur="500" fill="hold"/>
                                        <p:tgtEl>
                                          <p:spTgt spid="121"/>
                                        </p:tgtEl>
                                        <p:attrNameLst>
                                          <p:attrName>ppt_y</p:attrName>
                                        </p:attrNameLst>
                                      </p:cBhvr>
                                      <p:tavLst>
                                        <p:tav tm="0">
                                          <p:val>
                                            <p:strVal val="1+#ppt_h/2"/>
                                          </p:val>
                                        </p:tav>
                                        <p:tav tm="100000">
                                          <p:val>
                                            <p:strVal val="#ppt_y"/>
                                          </p:val>
                                        </p:tav>
                                      </p:tavLst>
                                    </p:anim>
                                  </p:childTnLst>
                                </p:cTn>
                              </p:par>
                              <p:par>
                                <p:cTn id="107" presetID="2" presetClass="entr" presetSubtype="4" fill="hold" grpId="0" nodeType="withEffect">
                                  <p:stCondLst>
                                    <p:cond delay="0"/>
                                  </p:stCondLst>
                                  <p:childTnLst>
                                    <p:set>
                                      <p:cBhvr>
                                        <p:cTn id="108" dur="1" fill="hold">
                                          <p:stCondLst>
                                            <p:cond delay="0"/>
                                          </p:stCondLst>
                                        </p:cTn>
                                        <p:tgtEl>
                                          <p:spTgt spid="122"/>
                                        </p:tgtEl>
                                        <p:attrNameLst>
                                          <p:attrName>style.visibility</p:attrName>
                                        </p:attrNameLst>
                                      </p:cBhvr>
                                      <p:to>
                                        <p:strVal val="visible"/>
                                      </p:to>
                                    </p:set>
                                    <p:anim calcmode="lin" valueType="num">
                                      <p:cBhvr additive="base">
                                        <p:cTn id="109" dur="500" fill="hold"/>
                                        <p:tgtEl>
                                          <p:spTgt spid="122"/>
                                        </p:tgtEl>
                                        <p:attrNameLst>
                                          <p:attrName>ppt_x</p:attrName>
                                        </p:attrNameLst>
                                      </p:cBhvr>
                                      <p:tavLst>
                                        <p:tav tm="0">
                                          <p:val>
                                            <p:strVal val="#ppt_x"/>
                                          </p:val>
                                        </p:tav>
                                        <p:tav tm="100000">
                                          <p:val>
                                            <p:strVal val="#ppt_x"/>
                                          </p:val>
                                        </p:tav>
                                      </p:tavLst>
                                    </p:anim>
                                    <p:anim calcmode="lin" valueType="num">
                                      <p:cBhvr additive="base">
                                        <p:cTn id="110" dur="500" fill="hold"/>
                                        <p:tgtEl>
                                          <p:spTgt spid="122"/>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123"/>
                                        </p:tgtEl>
                                        <p:attrNameLst>
                                          <p:attrName>style.visibility</p:attrName>
                                        </p:attrNameLst>
                                      </p:cBhvr>
                                      <p:to>
                                        <p:strVal val="visible"/>
                                      </p:to>
                                    </p:set>
                                    <p:anim calcmode="lin" valueType="num">
                                      <p:cBhvr additive="base">
                                        <p:cTn id="115" dur="500" fill="hold"/>
                                        <p:tgtEl>
                                          <p:spTgt spid="123"/>
                                        </p:tgtEl>
                                        <p:attrNameLst>
                                          <p:attrName>ppt_x</p:attrName>
                                        </p:attrNameLst>
                                      </p:cBhvr>
                                      <p:tavLst>
                                        <p:tav tm="0">
                                          <p:val>
                                            <p:strVal val="#ppt_x"/>
                                          </p:val>
                                        </p:tav>
                                        <p:tav tm="100000">
                                          <p:val>
                                            <p:strVal val="#ppt_x"/>
                                          </p:val>
                                        </p:tav>
                                      </p:tavLst>
                                    </p:anim>
                                    <p:anim calcmode="lin" valueType="num">
                                      <p:cBhvr additive="base">
                                        <p:cTn id="116" dur="500" fill="hold"/>
                                        <p:tgtEl>
                                          <p:spTgt spid="123"/>
                                        </p:tgtEl>
                                        <p:attrNameLst>
                                          <p:attrName>ppt_y</p:attrName>
                                        </p:attrNameLst>
                                      </p:cBhvr>
                                      <p:tavLst>
                                        <p:tav tm="0">
                                          <p:val>
                                            <p:strVal val="1+#ppt_h/2"/>
                                          </p:val>
                                        </p:tav>
                                        <p:tav tm="100000">
                                          <p:val>
                                            <p:strVal val="#ppt_y"/>
                                          </p:val>
                                        </p:tav>
                                      </p:tavLst>
                                    </p:anim>
                                  </p:childTnLst>
                                </p:cTn>
                              </p:par>
                              <p:par>
                                <p:cTn id="117" presetID="2" presetClass="entr" presetSubtype="4" fill="hold" grpId="0" nodeType="withEffect">
                                  <p:stCondLst>
                                    <p:cond delay="0"/>
                                  </p:stCondLst>
                                  <p:childTnLst>
                                    <p:set>
                                      <p:cBhvr>
                                        <p:cTn id="118" dur="1" fill="hold">
                                          <p:stCondLst>
                                            <p:cond delay="0"/>
                                          </p:stCondLst>
                                        </p:cTn>
                                        <p:tgtEl>
                                          <p:spTgt spid="124"/>
                                        </p:tgtEl>
                                        <p:attrNameLst>
                                          <p:attrName>style.visibility</p:attrName>
                                        </p:attrNameLst>
                                      </p:cBhvr>
                                      <p:to>
                                        <p:strVal val="visible"/>
                                      </p:to>
                                    </p:set>
                                    <p:anim calcmode="lin" valueType="num">
                                      <p:cBhvr additive="base">
                                        <p:cTn id="119" dur="500" fill="hold"/>
                                        <p:tgtEl>
                                          <p:spTgt spid="124"/>
                                        </p:tgtEl>
                                        <p:attrNameLst>
                                          <p:attrName>ppt_x</p:attrName>
                                        </p:attrNameLst>
                                      </p:cBhvr>
                                      <p:tavLst>
                                        <p:tav tm="0">
                                          <p:val>
                                            <p:strVal val="#ppt_x"/>
                                          </p:val>
                                        </p:tav>
                                        <p:tav tm="100000">
                                          <p:val>
                                            <p:strVal val="#ppt_x"/>
                                          </p:val>
                                        </p:tav>
                                      </p:tavLst>
                                    </p:anim>
                                    <p:anim calcmode="lin" valueType="num">
                                      <p:cBhvr additive="base">
                                        <p:cTn id="120" dur="500" fill="hold"/>
                                        <p:tgtEl>
                                          <p:spTgt spid="124"/>
                                        </p:tgtEl>
                                        <p:attrNameLst>
                                          <p:attrName>ppt_y</p:attrName>
                                        </p:attrNameLst>
                                      </p:cBhvr>
                                      <p:tavLst>
                                        <p:tav tm="0">
                                          <p:val>
                                            <p:strVal val="1+#ppt_h/2"/>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2" presetClass="entr" presetSubtype="4" fill="hold" grpId="0" nodeType="clickEffect">
                                  <p:stCondLst>
                                    <p:cond delay="0"/>
                                  </p:stCondLst>
                                  <p:childTnLst>
                                    <p:set>
                                      <p:cBhvr>
                                        <p:cTn id="124" dur="1" fill="hold">
                                          <p:stCondLst>
                                            <p:cond delay="0"/>
                                          </p:stCondLst>
                                        </p:cTn>
                                        <p:tgtEl>
                                          <p:spTgt spid="125"/>
                                        </p:tgtEl>
                                        <p:attrNameLst>
                                          <p:attrName>style.visibility</p:attrName>
                                        </p:attrNameLst>
                                      </p:cBhvr>
                                      <p:to>
                                        <p:strVal val="visible"/>
                                      </p:to>
                                    </p:set>
                                    <p:anim calcmode="lin" valueType="num">
                                      <p:cBhvr additive="base">
                                        <p:cTn id="125" dur="500" fill="hold"/>
                                        <p:tgtEl>
                                          <p:spTgt spid="125"/>
                                        </p:tgtEl>
                                        <p:attrNameLst>
                                          <p:attrName>ppt_x</p:attrName>
                                        </p:attrNameLst>
                                      </p:cBhvr>
                                      <p:tavLst>
                                        <p:tav tm="0">
                                          <p:val>
                                            <p:strVal val="#ppt_x"/>
                                          </p:val>
                                        </p:tav>
                                        <p:tav tm="100000">
                                          <p:val>
                                            <p:strVal val="#ppt_x"/>
                                          </p:val>
                                        </p:tav>
                                      </p:tavLst>
                                    </p:anim>
                                    <p:anim calcmode="lin" valueType="num">
                                      <p:cBhvr additive="base">
                                        <p:cTn id="126" dur="500" fill="hold"/>
                                        <p:tgtEl>
                                          <p:spTgt spid="125"/>
                                        </p:tgtEl>
                                        <p:attrNameLst>
                                          <p:attrName>ppt_y</p:attrName>
                                        </p:attrNameLst>
                                      </p:cBhvr>
                                      <p:tavLst>
                                        <p:tav tm="0">
                                          <p:val>
                                            <p:strVal val="1+#ppt_h/2"/>
                                          </p:val>
                                        </p:tav>
                                        <p:tav tm="100000">
                                          <p:val>
                                            <p:strVal val="#ppt_y"/>
                                          </p:val>
                                        </p:tav>
                                      </p:tavLst>
                                    </p:anim>
                                  </p:childTnLst>
                                </p:cTn>
                              </p:par>
                              <p:par>
                                <p:cTn id="127" presetID="2" presetClass="entr" presetSubtype="4" fill="hold" grpId="0" nodeType="withEffect">
                                  <p:stCondLst>
                                    <p:cond delay="0"/>
                                  </p:stCondLst>
                                  <p:childTnLst>
                                    <p:set>
                                      <p:cBhvr>
                                        <p:cTn id="128" dur="1" fill="hold">
                                          <p:stCondLst>
                                            <p:cond delay="0"/>
                                          </p:stCondLst>
                                        </p:cTn>
                                        <p:tgtEl>
                                          <p:spTgt spid="126"/>
                                        </p:tgtEl>
                                        <p:attrNameLst>
                                          <p:attrName>style.visibility</p:attrName>
                                        </p:attrNameLst>
                                      </p:cBhvr>
                                      <p:to>
                                        <p:strVal val="visible"/>
                                      </p:to>
                                    </p:set>
                                    <p:anim calcmode="lin" valueType="num">
                                      <p:cBhvr additive="base">
                                        <p:cTn id="129" dur="500" fill="hold"/>
                                        <p:tgtEl>
                                          <p:spTgt spid="126"/>
                                        </p:tgtEl>
                                        <p:attrNameLst>
                                          <p:attrName>ppt_x</p:attrName>
                                        </p:attrNameLst>
                                      </p:cBhvr>
                                      <p:tavLst>
                                        <p:tav tm="0">
                                          <p:val>
                                            <p:strVal val="#ppt_x"/>
                                          </p:val>
                                        </p:tav>
                                        <p:tav tm="100000">
                                          <p:val>
                                            <p:strVal val="#ppt_x"/>
                                          </p:val>
                                        </p:tav>
                                      </p:tavLst>
                                    </p:anim>
                                    <p:anim calcmode="lin" valueType="num">
                                      <p:cBhvr additive="base">
                                        <p:cTn id="130" dur="500" fill="hold"/>
                                        <p:tgtEl>
                                          <p:spTgt spid="126"/>
                                        </p:tgtEl>
                                        <p:attrNameLst>
                                          <p:attrName>ppt_y</p:attrName>
                                        </p:attrNameLst>
                                      </p:cBhvr>
                                      <p:tavLst>
                                        <p:tav tm="0">
                                          <p:val>
                                            <p:strVal val="1+#ppt_h/2"/>
                                          </p:val>
                                        </p:tav>
                                        <p:tav tm="100000">
                                          <p:val>
                                            <p:strVal val="#ppt_y"/>
                                          </p:val>
                                        </p:tav>
                                      </p:tavLst>
                                    </p:anim>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grpId="0" nodeType="clickEffect">
                                  <p:stCondLst>
                                    <p:cond delay="0"/>
                                  </p:stCondLst>
                                  <p:childTnLst>
                                    <p:set>
                                      <p:cBhvr>
                                        <p:cTn id="134" dur="1" fill="hold">
                                          <p:stCondLst>
                                            <p:cond delay="0"/>
                                          </p:stCondLst>
                                        </p:cTn>
                                        <p:tgtEl>
                                          <p:spTgt spid="120"/>
                                        </p:tgtEl>
                                        <p:attrNameLst>
                                          <p:attrName>style.visibility</p:attrName>
                                        </p:attrNameLst>
                                      </p:cBhvr>
                                      <p:to>
                                        <p:strVal val="visible"/>
                                      </p:to>
                                    </p:set>
                                  </p:childTnLst>
                                </p:cTn>
                              </p:par>
                              <p:par>
                                <p:cTn id="135" presetID="1" presetClass="entr" presetSubtype="0" fill="hold" grpId="0" nodeType="withEffect">
                                  <p:stCondLst>
                                    <p:cond delay="0"/>
                                  </p:stCondLst>
                                  <p:childTnLst>
                                    <p:set>
                                      <p:cBhvr>
                                        <p:cTn id="136" dur="1" fill="hold">
                                          <p:stCondLst>
                                            <p:cond delay="0"/>
                                          </p:stCondLst>
                                        </p:cTn>
                                        <p:tgtEl>
                                          <p:spTgt spid="1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animBg="1"/>
      <p:bldP spid="100" grpId="0"/>
      <p:bldP spid="101" grpId="0" animBg="1"/>
      <p:bldP spid="102" grpId="0"/>
      <p:bldP spid="103" grpId="0" animBg="1"/>
      <p:bldP spid="104" grpId="0" animBg="1"/>
      <p:bldP spid="105" grpId="0" animBg="1"/>
      <p:bldP spid="106" grpId="0" animBg="1"/>
      <p:bldP spid="107" grpId="0"/>
      <p:bldP spid="108" grpId="0"/>
      <p:bldP spid="109" grpId="0"/>
      <p:bldP spid="110" grpId="0" animBg="1"/>
      <p:bldP spid="111" grpId="0" animBg="1"/>
      <p:bldP spid="112" grpId="0" animBg="1"/>
      <p:bldP spid="113" grpId="0"/>
      <p:bldP spid="114" grpId="0"/>
      <p:bldP spid="115" grpId="0" animBg="1"/>
      <p:bldP spid="116" grpId="0" animBg="1"/>
      <p:bldP spid="117" grpId="0"/>
      <p:bldP spid="118" grpId="0"/>
      <p:bldP spid="119" grpId="0" animBg="1"/>
      <p:bldP spid="120" grpId="0" animBg="1"/>
      <p:bldP spid="121" grpId="0" animBg="1"/>
      <p:bldP spid="122" grpId="0"/>
      <p:bldP spid="123" grpId="0" animBg="1"/>
      <p:bldP spid="124" grpId="0"/>
      <p:bldP spid="125" grpId="0" animBg="1"/>
      <p:bldP spid="126" grpId="0"/>
      <p:bldP spid="127" grpId="0"/>
      <p:bldP spid="128" grpId="0"/>
      <p:bldP spid="12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2832" y="476672"/>
            <a:ext cx="7653968" cy="576064"/>
          </a:xfrm>
        </p:spPr>
        <p:txBody>
          <a:bodyPr>
            <a:normAutofit fontScale="90000"/>
          </a:bodyPr>
          <a:lstStyle/>
          <a:p>
            <a:pPr algn="l"/>
            <a:r>
              <a:rPr lang="en-CA" dirty="0" smtClean="0"/>
              <a:t>TCP Mechanisms</a:t>
            </a:r>
            <a:endParaRPr lang="en-CA" dirty="0"/>
          </a:p>
        </p:txBody>
      </p:sp>
      <p:sp>
        <p:nvSpPr>
          <p:cNvPr id="3" name="Content Placeholder 2"/>
          <p:cNvSpPr>
            <a:spLocks noGrp="1"/>
          </p:cNvSpPr>
          <p:nvPr>
            <p:ph idx="1"/>
          </p:nvPr>
        </p:nvSpPr>
        <p:spPr>
          <a:xfrm>
            <a:off x="1032832" y="1268760"/>
            <a:ext cx="7653967" cy="5256584"/>
          </a:xfrm>
        </p:spPr>
        <p:txBody>
          <a:bodyPr>
            <a:normAutofit lnSpcReduction="10000"/>
          </a:bodyPr>
          <a:lstStyle/>
          <a:p>
            <a:r>
              <a:rPr lang="en-CA" dirty="0">
                <a:latin typeface="Angsana New" pitchFamily="18" charset="-34"/>
                <a:cs typeface="Angsana New" pitchFamily="18" charset="-34"/>
              </a:rPr>
              <a:t>Sliding </a:t>
            </a:r>
            <a:r>
              <a:rPr lang="en-CA" dirty="0" smtClean="0">
                <a:latin typeface="Angsana New" pitchFamily="18" charset="-34"/>
                <a:cs typeface="Angsana New" pitchFamily="18" charset="-34"/>
              </a:rPr>
              <a:t>Window</a:t>
            </a:r>
          </a:p>
          <a:p>
            <a:endParaRPr lang="en-CA" dirty="0">
              <a:latin typeface="Angsana New" pitchFamily="18" charset="-34"/>
              <a:cs typeface="Angsana New" pitchFamily="18" charset="-34"/>
            </a:endParaRPr>
          </a:p>
          <a:p>
            <a:endParaRPr lang="en-CA" dirty="0" smtClean="0">
              <a:latin typeface="Angsana New" pitchFamily="18" charset="-34"/>
              <a:cs typeface="Angsana New" pitchFamily="18" charset="-34"/>
            </a:endParaRPr>
          </a:p>
          <a:p>
            <a:endParaRPr lang="en-CA" dirty="0">
              <a:latin typeface="Angsana New" pitchFamily="18" charset="-34"/>
              <a:cs typeface="Angsana New" pitchFamily="18" charset="-34"/>
            </a:endParaRPr>
          </a:p>
          <a:p>
            <a:endParaRPr lang="en-CA" dirty="0" smtClean="0">
              <a:latin typeface="Angsana New" pitchFamily="18" charset="-34"/>
              <a:cs typeface="Angsana New" pitchFamily="18" charset="-34"/>
            </a:endParaRPr>
          </a:p>
          <a:p>
            <a:r>
              <a:rPr lang="en-CA" dirty="0">
                <a:latin typeface="Angsana New" pitchFamily="18" charset="-34"/>
                <a:cs typeface="Angsana New" pitchFamily="18" charset="-34"/>
              </a:rPr>
              <a:t>Slow Start</a:t>
            </a:r>
          </a:p>
          <a:p>
            <a:pPr lvl="2"/>
            <a:r>
              <a:rPr lang="en-US" dirty="0">
                <a:latin typeface="Angsana New" pitchFamily="18" charset="-34"/>
                <a:cs typeface="Angsana New" pitchFamily="18" charset="-34"/>
              </a:rPr>
              <a:t>Is triggered at the beginning of connection </a:t>
            </a:r>
            <a:r>
              <a:rPr lang="en-US" dirty="0" smtClean="0">
                <a:latin typeface="Angsana New" pitchFamily="18" charset="-34"/>
                <a:cs typeface="Angsana New" pitchFamily="18" charset="-34"/>
              </a:rPr>
              <a:t>or when </a:t>
            </a:r>
            <a:r>
              <a:rPr lang="en-US" dirty="0">
                <a:latin typeface="Angsana New" pitchFamily="18" charset="-34"/>
                <a:cs typeface="Angsana New" pitchFamily="18" charset="-34"/>
              </a:rPr>
              <a:t>a timeout(RTO) occurs </a:t>
            </a:r>
            <a:endParaRPr lang="en-US" dirty="0" smtClean="0">
              <a:latin typeface="Angsana New" pitchFamily="18" charset="-34"/>
              <a:cs typeface="Angsana New" pitchFamily="18" charset="-34"/>
            </a:endParaRPr>
          </a:p>
          <a:p>
            <a:pPr lvl="2"/>
            <a:r>
              <a:rPr lang="en-US" dirty="0" smtClean="0">
                <a:latin typeface="Angsana New" pitchFamily="18" charset="-34"/>
                <a:cs typeface="Angsana New" pitchFamily="18" charset="-34"/>
              </a:rPr>
              <a:t>Congestion window </a:t>
            </a:r>
            <a:r>
              <a:rPr lang="en-US" i="1" dirty="0" smtClean="0">
                <a:latin typeface="Angsana New" pitchFamily="18" charset="-34"/>
                <a:cs typeface="Angsana New" pitchFamily="18" charset="-34"/>
              </a:rPr>
              <a:t>(</a:t>
            </a:r>
            <a:r>
              <a:rPr lang="en-US" i="1" dirty="0" err="1" smtClean="0">
                <a:latin typeface="Angsana New" pitchFamily="18" charset="-34"/>
                <a:cs typeface="Angsana New" pitchFamily="18" charset="-34"/>
              </a:rPr>
              <a:t>cwnd</a:t>
            </a:r>
            <a:r>
              <a:rPr lang="en-US" i="1" dirty="0" smtClean="0">
                <a:latin typeface="Angsana New" pitchFamily="18" charset="-34"/>
                <a:cs typeface="Angsana New" pitchFamily="18" charset="-34"/>
              </a:rPr>
              <a:t>)</a:t>
            </a:r>
            <a:r>
              <a:rPr lang="en-US" dirty="0" smtClean="0">
                <a:latin typeface="Angsana New" pitchFamily="18" charset="-34"/>
                <a:cs typeface="Angsana New" pitchFamily="18" charset="-34"/>
              </a:rPr>
              <a:t> </a:t>
            </a:r>
            <a:r>
              <a:rPr lang="en-US" dirty="0">
                <a:latin typeface="Angsana New" pitchFamily="18" charset="-34"/>
                <a:cs typeface="Angsana New" pitchFamily="18" charset="-34"/>
              </a:rPr>
              <a:t>is set to </a:t>
            </a:r>
            <a:r>
              <a:rPr lang="en-US" dirty="0" smtClean="0">
                <a:latin typeface="Angsana New" pitchFamily="18" charset="-34"/>
                <a:cs typeface="Angsana New" pitchFamily="18" charset="-34"/>
              </a:rPr>
              <a:t>1.</a:t>
            </a:r>
            <a:r>
              <a:rPr lang="en-US" i="1" dirty="0">
                <a:latin typeface="Angsana New" pitchFamily="18" charset="-34"/>
                <a:cs typeface="Angsana New" pitchFamily="18" charset="-34"/>
              </a:rPr>
              <a:t> </a:t>
            </a:r>
            <a:r>
              <a:rPr lang="en-US" i="1" dirty="0" err="1">
                <a:latin typeface="Angsana New" pitchFamily="18" charset="-34"/>
                <a:cs typeface="Angsana New" pitchFamily="18" charset="-34"/>
              </a:rPr>
              <a:t>cwnd</a:t>
            </a:r>
            <a:r>
              <a:rPr lang="en-US" dirty="0">
                <a:latin typeface="Angsana New" pitchFamily="18" charset="-34"/>
                <a:cs typeface="Angsana New" pitchFamily="18" charset="-34"/>
              </a:rPr>
              <a:t> is decided by sender, based on network conditions</a:t>
            </a:r>
          </a:p>
          <a:p>
            <a:pPr lvl="2"/>
            <a:r>
              <a:rPr lang="en-US" i="1" dirty="0" err="1" smtClean="0">
                <a:latin typeface="Angsana New" pitchFamily="18" charset="-34"/>
                <a:cs typeface="Angsana New" pitchFamily="18" charset="-34"/>
              </a:rPr>
              <a:t>cwnd</a:t>
            </a:r>
            <a:r>
              <a:rPr lang="en-US" dirty="0" smtClean="0">
                <a:latin typeface="Angsana New" pitchFamily="18" charset="-34"/>
                <a:cs typeface="Angsana New" pitchFamily="18" charset="-34"/>
              </a:rPr>
              <a:t> </a:t>
            </a:r>
            <a:r>
              <a:rPr lang="en-US" dirty="0">
                <a:latin typeface="Angsana New" pitchFamily="18" charset="-34"/>
                <a:cs typeface="Angsana New" pitchFamily="18" charset="-34"/>
              </a:rPr>
              <a:t>is increased exponentially</a:t>
            </a:r>
          </a:p>
          <a:p>
            <a:pPr lvl="2"/>
            <a:r>
              <a:rPr lang="en-US" dirty="0">
                <a:latin typeface="Angsana New" pitchFamily="18" charset="-34"/>
                <a:cs typeface="Angsana New" pitchFamily="18" charset="-34"/>
              </a:rPr>
              <a:t>Slow start ends when </a:t>
            </a:r>
            <a:r>
              <a:rPr lang="en-US" i="1" dirty="0" err="1">
                <a:latin typeface="Angsana New" pitchFamily="18" charset="-34"/>
                <a:cs typeface="Angsana New" pitchFamily="18" charset="-34"/>
              </a:rPr>
              <a:t>cwnd</a:t>
            </a:r>
            <a:r>
              <a:rPr lang="en-US" dirty="0">
                <a:latin typeface="Angsana New" pitchFamily="18" charset="-34"/>
                <a:cs typeface="Angsana New" pitchFamily="18" charset="-34"/>
              </a:rPr>
              <a:t> reaches </a:t>
            </a:r>
            <a:r>
              <a:rPr lang="en-US" i="1" dirty="0" err="1">
                <a:latin typeface="Angsana New" pitchFamily="18" charset="-34"/>
                <a:cs typeface="Angsana New" pitchFamily="18" charset="-34"/>
              </a:rPr>
              <a:t>ssthresh</a:t>
            </a:r>
            <a:r>
              <a:rPr lang="en-US" i="1" dirty="0">
                <a:latin typeface="Angsana New" pitchFamily="18" charset="-34"/>
                <a:cs typeface="Angsana New" pitchFamily="18" charset="-34"/>
              </a:rPr>
              <a:t>, </a:t>
            </a:r>
            <a:r>
              <a:rPr lang="en-US" dirty="0">
                <a:latin typeface="Angsana New" pitchFamily="18" charset="-34"/>
                <a:cs typeface="Angsana New" pitchFamily="18" charset="-34"/>
              </a:rPr>
              <a:t>congestion avoidance then onwards</a:t>
            </a:r>
            <a:endParaRPr lang="en-CA" dirty="0">
              <a:latin typeface="Angsana New" pitchFamily="18" charset="-34"/>
              <a:cs typeface="Angsana New" pitchFamily="18" charset="-34"/>
            </a:endParaRPr>
          </a:p>
          <a:p>
            <a:endParaRPr lang="en-CA" sz="2400" dirty="0">
              <a:latin typeface="Angsana New" pitchFamily="18" charset="-34"/>
              <a:cs typeface="Angsana New" pitchFamily="18" charset="-34"/>
            </a:endParaRPr>
          </a:p>
        </p:txBody>
      </p:sp>
      <p:sp>
        <p:nvSpPr>
          <p:cNvPr id="37" name="Rectangle 5"/>
          <p:cNvSpPr>
            <a:spLocks noChangeArrowheads="1"/>
          </p:cNvSpPr>
          <p:nvPr/>
        </p:nvSpPr>
        <p:spPr bwMode="auto">
          <a:xfrm>
            <a:off x="2272259" y="2542852"/>
            <a:ext cx="381000" cy="53340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dirty="0" smtClean="0"/>
              <a:t>4</a:t>
            </a:r>
            <a:endParaRPr lang="en-US" b="0" dirty="0"/>
          </a:p>
        </p:txBody>
      </p:sp>
      <p:sp>
        <p:nvSpPr>
          <p:cNvPr id="38" name="Rectangle 6"/>
          <p:cNvSpPr>
            <a:spLocks noChangeArrowheads="1"/>
          </p:cNvSpPr>
          <p:nvPr/>
        </p:nvSpPr>
        <p:spPr bwMode="auto">
          <a:xfrm>
            <a:off x="2653259" y="2542852"/>
            <a:ext cx="381000" cy="53340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dirty="0" smtClean="0"/>
              <a:t>5</a:t>
            </a:r>
            <a:endParaRPr lang="en-US" b="0" dirty="0"/>
          </a:p>
        </p:txBody>
      </p:sp>
      <p:sp>
        <p:nvSpPr>
          <p:cNvPr id="39" name="Rectangle 7"/>
          <p:cNvSpPr>
            <a:spLocks noChangeArrowheads="1"/>
          </p:cNvSpPr>
          <p:nvPr/>
        </p:nvSpPr>
        <p:spPr bwMode="auto">
          <a:xfrm>
            <a:off x="3034259" y="2542852"/>
            <a:ext cx="381000" cy="533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dirty="0" smtClean="0"/>
              <a:t>6</a:t>
            </a:r>
            <a:endParaRPr lang="en-US" b="0" dirty="0"/>
          </a:p>
        </p:txBody>
      </p:sp>
      <p:sp>
        <p:nvSpPr>
          <p:cNvPr id="40" name="Rectangle 8"/>
          <p:cNvSpPr>
            <a:spLocks noChangeArrowheads="1"/>
          </p:cNvSpPr>
          <p:nvPr/>
        </p:nvSpPr>
        <p:spPr bwMode="auto">
          <a:xfrm>
            <a:off x="3415259" y="2542852"/>
            <a:ext cx="381000" cy="533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dirty="0" smtClean="0"/>
              <a:t>7</a:t>
            </a:r>
            <a:endParaRPr lang="en-US" b="0" dirty="0"/>
          </a:p>
        </p:txBody>
      </p:sp>
      <p:sp>
        <p:nvSpPr>
          <p:cNvPr id="41" name="Rectangle 9"/>
          <p:cNvSpPr>
            <a:spLocks noChangeArrowheads="1"/>
          </p:cNvSpPr>
          <p:nvPr/>
        </p:nvSpPr>
        <p:spPr bwMode="auto">
          <a:xfrm>
            <a:off x="3796259" y="2542852"/>
            <a:ext cx="381000" cy="533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dirty="0" smtClean="0"/>
              <a:t>8</a:t>
            </a:r>
            <a:endParaRPr lang="en-US" b="0" dirty="0"/>
          </a:p>
        </p:txBody>
      </p:sp>
      <p:sp>
        <p:nvSpPr>
          <p:cNvPr id="42" name="Rectangle 10"/>
          <p:cNvSpPr>
            <a:spLocks noChangeArrowheads="1"/>
          </p:cNvSpPr>
          <p:nvPr/>
        </p:nvSpPr>
        <p:spPr bwMode="auto">
          <a:xfrm>
            <a:off x="4177259" y="2542852"/>
            <a:ext cx="381000" cy="533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dirty="0" smtClean="0"/>
              <a:t>9</a:t>
            </a:r>
            <a:endParaRPr lang="en-US" b="0" dirty="0"/>
          </a:p>
        </p:txBody>
      </p:sp>
      <p:sp>
        <p:nvSpPr>
          <p:cNvPr id="43" name="Rectangle 11"/>
          <p:cNvSpPr>
            <a:spLocks noChangeArrowheads="1"/>
          </p:cNvSpPr>
          <p:nvPr/>
        </p:nvSpPr>
        <p:spPr bwMode="auto">
          <a:xfrm>
            <a:off x="4558259" y="2542852"/>
            <a:ext cx="381000" cy="5334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dirty="0" smtClean="0"/>
              <a:t>10</a:t>
            </a:r>
            <a:endParaRPr lang="en-US" dirty="0"/>
          </a:p>
        </p:txBody>
      </p:sp>
      <p:sp>
        <p:nvSpPr>
          <p:cNvPr id="44" name="Rectangle 12"/>
          <p:cNvSpPr>
            <a:spLocks noChangeArrowheads="1"/>
          </p:cNvSpPr>
          <p:nvPr/>
        </p:nvSpPr>
        <p:spPr bwMode="auto">
          <a:xfrm>
            <a:off x="4939259" y="2542852"/>
            <a:ext cx="381000" cy="533400"/>
          </a:xfrm>
          <a:prstGeom prst="rect">
            <a:avLst/>
          </a:prstGeom>
          <a:no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dirty="0" smtClean="0"/>
              <a:t>11</a:t>
            </a:r>
            <a:endParaRPr lang="en-US" dirty="0"/>
          </a:p>
        </p:txBody>
      </p:sp>
      <p:sp>
        <p:nvSpPr>
          <p:cNvPr id="45" name="Rectangle 13"/>
          <p:cNvSpPr>
            <a:spLocks noChangeArrowheads="1"/>
          </p:cNvSpPr>
          <p:nvPr/>
        </p:nvSpPr>
        <p:spPr bwMode="auto">
          <a:xfrm>
            <a:off x="5320259" y="2542852"/>
            <a:ext cx="381000" cy="533400"/>
          </a:xfrm>
          <a:prstGeom prst="rect">
            <a:avLst/>
          </a:prstGeom>
          <a:no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dirty="0" smtClean="0"/>
              <a:t>12</a:t>
            </a:r>
            <a:endParaRPr lang="en-US" dirty="0"/>
          </a:p>
        </p:txBody>
      </p:sp>
      <p:sp>
        <p:nvSpPr>
          <p:cNvPr id="46" name="Rectangle 14"/>
          <p:cNvSpPr>
            <a:spLocks noChangeArrowheads="1"/>
          </p:cNvSpPr>
          <p:nvPr/>
        </p:nvSpPr>
        <p:spPr bwMode="auto">
          <a:xfrm>
            <a:off x="5701259" y="2542852"/>
            <a:ext cx="381000" cy="533400"/>
          </a:xfrm>
          <a:prstGeom prst="rect">
            <a:avLst/>
          </a:prstGeom>
          <a:no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dirty="0" smtClean="0"/>
              <a:t>13</a:t>
            </a:r>
            <a:endParaRPr lang="en-US" dirty="0"/>
          </a:p>
        </p:txBody>
      </p:sp>
      <p:sp>
        <p:nvSpPr>
          <p:cNvPr id="47" name="Rectangle 15"/>
          <p:cNvSpPr>
            <a:spLocks noChangeArrowheads="1"/>
          </p:cNvSpPr>
          <p:nvPr/>
        </p:nvSpPr>
        <p:spPr bwMode="auto">
          <a:xfrm>
            <a:off x="6463259" y="2542852"/>
            <a:ext cx="381000" cy="533400"/>
          </a:xfrm>
          <a:prstGeom prst="rect">
            <a:avLst/>
          </a:prstGeom>
          <a:no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dirty="0" smtClean="0"/>
              <a:t>15</a:t>
            </a:r>
            <a:endParaRPr lang="en-US" dirty="0"/>
          </a:p>
        </p:txBody>
      </p:sp>
      <p:sp>
        <p:nvSpPr>
          <p:cNvPr id="48" name="Rectangle 16"/>
          <p:cNvSpPr>
            <a:spLocks noChangeArrowheads="1"/>
          </p:cNvSpPr>
          <p:nvPr/>
        </p:nvSpPr>
        <p:spPr bwMode="auto">
          <a:xfrm>
            <a:off x="1891259" y="2542852"/>
            <a:ext cx="381000" cy="53340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dirty="0" smtClean="0"/>
              <a:t>3</a:t>
            </a:r>
            <a:endParaRPr lang="en-US" b="0" dirty="0"/>
          </a:p>
        </p:txBody>
      </p:sp>
      <p:sp>
        <p:nvSpPr>
          <p:cNvPr id="49" name="Rectangle 17"/>
          <p:cNvSpPr>
            <a:spLocks noChangeArrowheads="1"/>
          </p:cNvSpPr>
          <p:nvPr/>
        </p:nvSpPr>
        <p:spPr bwMode="auto">
          <a:xfrm>
            <a:off x="6082259" y="2542852"/>
            <a:ext cx="381000" cy="533400"/>
          </a:xfrm>
          <a:prstGeom prst="rect">
            <a:avLst/>
          </a:prstGeom>
          <a:no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dirty="0" smtClean="0"/>
              <a:t>14</a:t>
            </a:r>
            <a:endParaRPr lang="en-US" dirty="0"/>
          </a:p>
        </p:txBody>
      </p:sp>
      <p:sp>
        <p:nvSpPr>
          <p:cNvPr id="50" name="Text Box 20"/>
          <p:cNvSpPr txBox="1">
            <a:spLocks noChangeArrowheads="1"/>
          </p:cNvSpPr>
          <p:nvPr/>
        </p:nvSpPr>
        <p:spPr bwMode="auto">
          <a:xfrm>
            <a:off x="2942184" y="2060848"/>
            <a:ext cx="388461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ctr"/>
            <a:r>
              <a:rPr lang="en-US" sz="1400" b="0" dirty="0" smtClean="0"/>
              <a:t>Offered Window (advertised by receiver)</a:t>
            </a:r>
            <a:endParaRPr lang="en-US" sz="1400" b="0" dirty="0"/>
          </a:p>
        </p:txBody>
      </p:sp>
      <p:sp>
        <p:nvSpPr>
          <p:cNvPr id="51" name="Line 23"/>
          <p:cNvSpPr>
            <a:spLocks noChangeShapeType="1"/>
          </p:cNvSpPr>
          <p:nvPr/>
        </p:nvSpPr>
        <p:spPr bwMode="auto">
          <a:xfrm flipH="1">
            <a:off x="1125518" y="3381052"/>
            <a:ext cx="190874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52" name="Text Box 24"/>
          <p:cNvSpPr txBox="1">
            <a:spLocks noChangeArrowheads="1"/>
          </p:cNvSpPr>
          <p:nvPr/>
        </p:nvSpPr>
        <p:spPr bwMode="auto">
          <a:xfrm>
            <a:off x="1138536" y="3106069"/>
            <a:ext cx="188522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ctr"/>
            <a:r>
              <a:rPr lang="en-US" sz="1400" b="0" dirty="0" smtClean="0"/>
              <a:t>Sent and ack received</a:t>
            </a:r>
            <a:endParaRPr lang="en-US" sz="1400" b="0" dirty="0"/>
          </a:p>
        </p:txBody>
      </p:sp>
      <p:sp>
        <p:nvSpPr>
          <p:cNvPr id="53" name="Line 25"/>
          <p:cNvSpPr>
            <a:spLocks noChangeShapeType="1"/>
          </p:cNvSpPr>
          <p:nvPr/>
        </p:nvSpPr>
        <p:spPr bwMode="auto">
          <a:xfrm>
            <a:off x="3059907" y="3211244"/>
            <a:ext cx="182458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54" name="Text Box 26"/>
          <p:cNvSpPr txBox="1">
            <a:spLocks noChangeArrowheads="1"/>
          </p:cNvSpPr>
          <p:nvPr/>
        </p:nvSpPr>
        <p:spPr bwMode="auto">
          <a:xfrm>
            <a:off x="5221020" y="3409255"/>
            <a:ext cx="139012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400" b="0" dirty="0" smtClean="0"/>
              <a:t>Usable window</a:t>
            </a:r>
            <a:endParaRPr lang="en-US" sz="1400" b="0" dirty="0"/>
          </a:p>
        </p:txBody>
      </p:sp>
      <p:sp>
        <p:nvSpPr>
          <p:cNvPr id="55" name="Line 28"/>
          <p:cNvSpPr>
            <a:spLocks noChangeShapeType="1"/>
          </p:cNvSpPr>
          <p:nvPr/>
        </p:nvSpPr>
        <p:spPr bwMode="auto">
          <a:xfrm>
            <a:off x="3034259" y="2314252"/>
            <a:ext cx="3822101" cy="0"/>
          </a:xfrm>
          <a:prstGeom prst="line">
            <a:avLst/>
          </a:prstGeom>
          <a:noFill/>
          <a:ln w="9525">
            <a:solidFill>
              <a:schemeClr val="tx1"/>
            </a:solidFill>
            <a:round/>
            <a:headEnd type="arrow" w="med" len="me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56" name="Rectangle 12"/>
          <p:cNvSpPr>
            <a:spLocks noChangeArrowheads="1"/>
          </p:cNvSpPr>
          <p:nvPr/>
        </p:nvSpPr>
        <p:spPr bwMode="auto">
          <a:xfrm>
            <a:off x="6841612" y="2537140"/>
            <a:ext cx="381000" cy="5391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dirty="0" smtClean="0"/>
              <a:t>16</a:t>
            </a:r>
            <a:endParaRPr lang="en-US" dirty="0"/>
          </a:p>
        </p:txBody>
      </p:sp>
      <p:sp>
        <p:nvSpPr>
          <p:cNvPr id="57" name="Rectangle 13"/>
          <p:cNvSpPr>
            <a:spLocks noChangeArrowheads="1"/>
          </p:cNvSpPr>
          <p:nvPr/>
        </p:nvSpPr>
        <p:spPr bwMode="auto">
          <a:xfrm>
            <a:off x="7222612" y="2537140"/>
            <a:ext cx="381000" cy="5391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dirty="0" smtClean="0"/>
              <a:t>17</a:t>
            </a:r>
            <a:endParaRPr lang="en-US" dirty="0"/>
          </a:p>
        </p:txBody>
      </p:sp>
      <p:sp>
        <p:nvSpPr>
          <p:cNvPr id="58" name="Rectangle 14"/>
          <p:cNvSpPr>
            <a:spLocks noChangeArrowheads="1"/>
          </p:cNvSpPr>
          <p:nvPr/>
        </p:nvSpPr>
        <p:spPr bwMode="auto">
          <a:xfrm>
            <a:off x="7603612" y="2537140"/>
            <a:ext cx="381000" cy="5391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dirty="0" smtClean="0"/>
              <a:t>18</a:t>
            </a:r>
            <a:endParaRPr lang="en-US" b="0" dirty="0"/>
          </a:p>
        </p:txBody>
      </p:sp>
      <p:sp>
        <p:nvSpPr>
          <p:cNvPr id="59" name="Rectangle 15"/>
          <p:cNvSpPr>
            <a:spLocks noChangeArrowheads="1"/>
          </p:cNvSpPr>
          <p:nvPr/>
        </p:nvSpPr>
        <p:spPr bwMode="auto">
          <a:xfrm>
            <a:off x="8365612" y="2537140"/>
            <a:ext cx="381000" cy="5391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dirty="0" smtClean="0"/>
              <a:t>20</a:t>
            </a:r>
            <a:endParaRPr lang="en-US" b="0" dirty="0"/>
          </a:p>
        </p:txBody>
      </p:sp>
      <p:sp>
        <p:nvSpPr>
          <p:cNvPr id="60" name="Rectangle 17"/>
          <p:cNvSpPr>
            <a:spLocks noChangeArrowheads="1"/>
          </p:cNvSpPr>
          <p:nvPr/>
        </p:nvSpPr>
        <p:spPr bwMode="auto">
          <a:xfrm>
            <a:off x="7984612" y="2537140"/>
            <a:ext cx="381000" cy="53911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dirty="0" smtClean="0"/>
              <a:t>19</a:t>
            </a:r>
            <a:endParaRPr lang="en-US" b="0" dirty="0"/>
          </a:p>
        </p:txBody>
      </p:sp>
      <p:sp>
        <p:nvSpPr>
          <p:cNvPr id="61" name="Line 25"/>
          <p:cNvSpPr>
            <a:spLocks noChangeShapeType="1"/>
          </p:cNvSpPr>
          <p:nvPr/>
        </p:nvSpPr>
        <p:spPr bwMode="auto">
          <a:xfrm>
            <a:off x="4978152" y="3453061"/>
            <a:ext cx="187820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62" name="Text Box 26"/>
          <p:cNvSpPr txBox="1">
            <a:spLocks noChangeArrowheads="1"/>
          </p:cNvSpPr>
          <p:nvPr/>
        </p:nvSpPr>
        <p:spPr bwMode="auto">
          <a:xfrm>
            <a:off x="3010744" y="3163735"/>
            <a:ext cx="187374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ctr"/>
            <a:r>
              <a:rPr lang="en-US" sz="1400" b="0" dirty="0" smtClean="0"/>
              <a:t>Sent, not </a:t>
            </a:r>
            <a:r>
              <a:rPr lang="en-US" sz="1400" b="0" dirty="0" err="1" smtClean="0"/>
              <a:t>acked</a:t>
            </a:r>
            <a:endParaRPr lang="en-US" sz="1400" b="0" dirty="0"/>
          </a:p>
        </p:txBody>
      </p:sp>
      <p:sp>
        <p:nvSpPr>
          <p:cNvPr id="63" name="Line 25"/>
          <p:cNvSpPr>
            <a:spLocks noChangeShapeType="1"/>
          </p:cNvSpPr>
          <p:nvPr/>
        </p:nvSpPr>
        <p:spPr bwMode="auto">
          <a:xfrm>
            <a:off x="6884428" y="3212976"/>
            <a:ext cx="187820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64" name="Text Box 26"/>
          <p:cNvSpPr txBox="1">
            <a:spLocks noChangeArrowheads="1"/>
          </p:cNvSpPr>
          <p:nvPr/>
        </p:nvSpPr>
        <p:spPr bwMode="auto">
          <a:xfrm>
            <a:off x="6826796" y="3168733"/>
            <a:ext cx="208860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ctr"/>
            <a:r>
              <a:rPr lang="en-US" sz="1400" b="0" dirty="0" smtClean="0"/>
              <a:t>Can’t send until window moves</a:t>
            </a:r>
            <a:endParaRPr lang="en-US" sz="1400" b="0" dirty="0"/>
          </a:p>
        </p:txBody>
      </p:sp>
      <p:sp>
        <p:nvSpPr>
          <p:cNvPr id="65" name="Rectangle 16"/>
          <p:cNvSpPr>
            <a:spLocks noChangeArrowheads="1"/>
          </p:cNvSpPr>
          <p:nvPr/>
        </p:nvSpPr>
        <p:spPr bwMode="auto">
          <a:xfrm>
            <a:off x="1513324" y="2542852"/>
            <a:ext cx="381000" cy="53340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dirty="0" smtClean="0"/>
              <a:t>2</a:t>
            </a:r>
            <a:endParaRPr lang="en-US" b="0" dirty="0"/>
          </a:p>
        </p:txBody>
      </p:sp>
      <p:sp>
        <p:nvSpPr>
          <p:cNvPr id="66" name="Rectangle 16"/>
          <p:cNvSpPr>
            <a:spLocks noChangeArrowheads="1"/>
          </p:cNvSpPr>
          <p:nvPr/>
        </p:nvSpPr>
        <p:spPr bwMode="auto">
          <a:xfrm>
            <a:off x="1125520" y="2542852"/>
            <a:ext cx="381000" cy="53340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dirty="0"/>
              <a:t>1</a:t>
            </a:r>
          </a:p>
        </p:txBody>
      </p:sp>
      <p:sp>
        <p:nvSpPr>
          <p:cNvPr id="36" name="Footer Placeholder 3"/>
          <p:cNvSpPr txBox="1">
            <a:spLocks/>
          </p:cNvSpPr>
          <p:nvPr/>
        </p:nvSpPr>
        <p:spPr>
          <a:xfrm>
            <a:off x="5715000" y="6305550"/>
            <a:ext cx="3124200" cy="476250"/>
          </a:xfrm>
          <a:prstGeom prst="rect">
            <a:avLst/>
          </a:prstGeom>
        </p:spPr>
        <p:txBody>
          <a:bodyPr anchor="b"/>
          <a:lstStyle>
            <a:defPPr>
              <a:defRPr lang="en-US"/>
            </a:defPPr>
            <a:lvl1pPr marL="0" algn="l" defTabSz="914400" rtl="0" eaLnBrk="1" latinLnBrk="0" hangingPunct="1">
              <a:defRPr kumimoji="0" sz="1200" kern="1200">
                <a:solidFill>
                  <a:schemeClr val="bg2">
                    <a:shade val="50000"/>
                    <a:satMod val="200000"/>
                  </a:schemeClr>
                </a:solidFill>
                <a:effectLst/>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CA"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22733529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76672"/>
            <a:ext cx="7696200" cy="576064"/>
          </a:xfrm>
        </p:spPr>
        <p:txBody>
          <a:bodyPr>
            <a:normAutofit fontScale="90000"/>
          </a:bodyPr>
          <a:lstStyle/>
          <a:p>
            <a:pPr algn="l"/>
            <a:r>
              <a:rPr lang="en-CA" dirty="0" smtClean="0"/>
              <a:t>TCP Mechanisms (ctnd)</a:t>
            </a:r>
            <a:endParaRPr lang="en-CA" dirty="0"/>
          </a:p>
        </p:txBody>
      </p:sp>
      <p:sp>
        <p:nvSpPr>
          <p:cNvPr id="3" name="Content Placeholder 2"/>
          <p:cNvSpPr>
            <a:spLocks noGrp="1"/>
          </p:cNvSpPr>
          <p:nvPr>
            <p:ph idx="1"/>
          </p:nvPr>
        </p:nvSpPr>
        <p:spPr>
          <a:xfrm>
            <a:off x="990600" y="1268760"/>
            <a:ext cx="7696200" cy="4857403"/>
          </a:xfrm>
        </p:spPr>
        <p:txBody>
          <a:bodyPr>
            <a:normAutofit/>
          </a:bodyPr>
          <a:lstStyle/>
          <a:p>
            <a:r>
              <a:rPr lang="en-CA" dirty="0">
                <a:latin typeface="Angsana New" pitchFamily="18" charset="-34"/>
                <a:cs typeface="Angsana New" pitchFamily="18" charset="-34"/>
              </a:rPr>
              <a:t>Congestion Avoidance</a:t>
            </a:r>
          </a:p>
          <a:p>
            <a:pPr lvl="2"/>
            <a:r>
              <a:rPr lang="en-US" dirty="0">
                <a:latin typeface="Angsana New" pitchFamily="18" charset="-34"/>
                <a:cs typeface="Angsana New" pitchFamily="18" charset="-34"/>
              </a:rPr>
              <a:t>Uses congestion window (</a:t>
            </a:r>
            <a:r>
              <a:rPr lang="en-US" i="1" dirty="0" err="1">
                <a:latin typeface="Angsana New" pitchFamily="18" charset="-34"/>
                <a:cs typeface="Angsana New" pitchFamily="18" charset="-34"/>
              </a:rPr>
              <a:t>cwnd</a:t>
            </a:r>
            <a:r>
              <a:rPr lang="en-US" dirty="0">
                <a:latin typeface="Angsana New" pitchFamily="18" charset="-34"/>
                <a:cs typeface="Angsana New" pitchFamily="18" charset="-34"/>
              </a:rPr>
              <a:t>) for flow control </a:t>
            </a:r>
          </a:p>
          <a:p>
            <a:pPr lvl="2"/>
            <a:r>
              <a:rPr lang="en-US" dirty="0" smtClean="0">
                <a:latin typeface="Angsana New" pitchFamily="18" charset="-34"/>
                <a:cs typeface="Angsana New" pitchFamily="18" charset="-34"/>
              </a:rPr>
              <a:t>Additive </a:t>
            </a:r>
            <a:r>
              <a:rPr lang="en-US" dirty="0">
                <a:latin typeface="Angsana New" pitchFamily="18" charset="-34"/>
                <a:cs typeface="Angsana New" pitchFamily="18" charset="-34"/>
              </a:rPr>
              <a:t>increase (at most 1 segment for each  RTT)</a:t>
            </a:r>
          </a:p>
          <a:p>
            <a:pPr lvl="2"/>
            <a:r>
              <a:rPr lang="en-US" dirty="0">
                <a:latin typeface="Angsana New" pitchFamily="18" charset="-34"/>
                <a:cs typeface="Angsana New" pitchFamily="18" charset="-34"/>
              </a:rPr>
              <a:t>Multiplicative decrease, </a:t>
            </a:r>
            <a:r>
              <a:rPr lang="en-US" dirty="0" err="1">
                <a:latin typeface="Angsana New" pitchFamily="18" charset="-34"/>
                <a:cs typeface="Angsana New" pitchFamily="18" charset="-34"/>
              </a:rPr>
              <a:t>cwnd</a:t>
            </a:r>
            <a:r>
              <a:rPr lang="en-US" dirty="0">
                <a:latin typeface="Angsana New" pitchFamily="18" charset="-34"/>
                <a:cs typeface="Angsana New" pitchFamily="18" charset="-34"/>
              </a:rPr>
              <a:t> set to 1/2 of its value when congestion loss occurs</a:t>
            </a:r>
          </a:p>
          <a:p>
            <a:pPr lvl="2"/>
            <a:r>
              <a:rPr lang="en-US" dirty="0">
                <a:latin typeface="Angsana New" pitchFamily="18" charset="-34"/>
                <a:cs typeface="Angsana New" pitchFamily="18" charset="-34"/>
              </a:rPr>
              <a:t>Sender can send up to minimum of advertised window and </a:t>
            </a:r>
            <a:r>
              <a:rPr lang="en-US" dirty="0" err="1" smtClean="0">
                <a:latin typeface="Angsana New" pitchFamily="18" charset="-34"/>
                <a:cs typeface="Angsana New" pitchFamily="18" charset="-34"/>
              </a:rPr>
              <a:t>cwnd</a:t>
            </a:r>
            <a:endParaRPr lang="en-US" dirty="0">
              <a:latin typeface="Angsana New" pitchFamily="18" charset="-34"/>
              <a:cs typeface="Angsana New" pitchFamily="18" charset="-34"/>
            </a:endParaRPr>
          </a:p>
        </p:txBody>
      </p:sp>
      <p:graphicFrame>
        <p:nvGraphicFramePr>
          <p:cNvPr id="4" name="Object 2"/>
          <p:cNvGraphicFramePr>
            <a:graphicFrameLocks noChangeAspect="1"/>
          </p:cNvGraphicFramePr>
          <p:nvPr>
            <p:extLst>
              <p:ext uri="{D42A27DB-BD31-4B8C-83A1-F6EECF244321}">
                <p14:modId xmlns:p14="http://schemas.microsoft.com/office/powerpoint/2010/main" val="535146702"/>
              </p:ext>
            </p:extLst>
          </p:nvPr>
        </p:nvGraphicFramePr>
        <p:xfrm>
          <a:off x="1043608" y="4131964"/>
          <a:ext cx="3966592" cy="2465388"/>
        </p:xfrm>
        <a:graphic>
          <a:graphicData uri="http://schemas.openxmlformats.org/presentationml/2006/ole">
            <mc:AlternateContent xmlns:mc="http://schemas.openxmlformats.org/markup-compatibility/2006">
              <mc:Choice xmlns:v="urn:schemas-microsoft-com:vml" Requires="v">
                <p:oleObj spid="_x0000_s8216" name="Chart" r:id="rId3" imgW="5924662" imgH="3895681" progId="MSGraph.Chart.8">
                  <p:embed followColorScheme="full"/>
                </p:oleObj>
              </mc:Choice>
              <mc:Fallback>
                <p:oleObj name="Chart" r:id="rId3" imgW="5924662" imgH="3895681" progId="MSGraph.Chart.8">
                  <p:embed followColorScheme="full"/>
                  <p:pic>
                    <p:nvPicPr>
                      <p:cNvPr id="0" name=""/>
                      <p:cNvPicPr>
                        <a:picLocks noChangeAspect="1" noChangeArrowheads="1"/>
                      </p:cNvPicPr>
                      <p:nvPr/>
                    </p:nvPicPr>
                    <p:blipFill>
                      <a:blip r:embed="rId4"/>
                      <a:srcRect/>
                      <a:stretch>
                        <a:fillRect/>
                      </a:stretch>
                    </p:blipFill>
                    <p:spPr bwMode="auto">
                      <a:xfrm>
                        <a:off x="1043608" y="4131964"/>
                        <a:ext cx="3966592" cy="2465388"/>
                      </a:xfrm>
                      <a:prstGeom prst="rect">
                        <a:avLst/>
                      </a:prstGeom>
                      <a:noFill/>
                      <a:ln>
                        <a:noFill/>
                      </a:ln>
                      <a:effectLst/>
                    </p:spPr>
                  </p:pic>
                </p:oleObj>
              </mc:Fallback>
            </mc:AlternateContent>
          </a:graphicData>
        </a:graphic>
      </p:graphicFrame>
      <p:sp>
        <p:nvSpPr>
          <p:cNvPr id="5" name="Text Box 3"/>
          <p:cNvSpPr txBox="1">
            <a:spLocks noChangeArrowheads="1"/>
          </p:cNvSpPr>
          <p:nvPr/>
        </p:nvSpPr>
        <p:spPr bwMode="auto">
          <a:xfrm>
            <a:off x="1916818" y="5140076"/>
            <a:ext cx="90472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spcBef>
                <a:spcPct val="50000"/>
              </a:spcBef>
            </a:pPr>
            <a:r>
              <a:rPr lang="en-US" sz="1200" b="0" dirty="0">
                <a:latin typeface="Times New Roman" charset="0"/>
              </a:rPr>
              <a:t>Slow start</a:t>
            </a:r>
          </a:p>
        </p:txBody>
      </p:sp>
      <p:sp>
        <p:nvSpPr>
          <p:cNvPr id="6" name="Text Box 4"/>
          <p:cNvSpPr txBox="1">
            <a:spLocks noChangeArrowheads="1"/>
          </p:cNvSpPr>
          <p:nvPr/>
        </p:nvSpPr>
        <p:spPr bwMode="auto">
          <a:xfrm>
            <a:off x="3116036" y="4203972"/>
            <a:ext cx="92278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r>
              <a:rPr lang="en-US" sz="1200" b="0" dirty="0">
                <a:latin typeface="Times New Roman" charset="0"/>
              </a:rPr>
              <a:t>Congestion</a:t>
            </a:r>
          </a:p>
          <a:p>
            <a:pPr algn="l"/>
            <a:r>
              <a:rPr lang="en-US" sz="1200" b="0" dirty="0">
                <a:latin typeface="Times New Roman" charset="0"/>
              </a:rPr>
              <a:t>avoidance</a:t>
            </a:r>
          </a:p>
        </p:txBody>
      </p:sp>
      <p:sp>
        <p:nvSpPr>
          <p:cNvPr id="7" name="Text Box 5"/>
          <p:cNvSpPr txBox="1">
            <a:spLocks noChangeArrowheads="1"/>
          </p:cNvSpPr>
          <p:nvPr/>
        </p:nvSpPr>
        <p:spPr bwMode="auto">
          <a:xfrm>
            <a:off x="4233334" y="4856919"/>
            <a:ext cx="161426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000" b="1">
                <a:solidFill>
                  <a:schemeClr val="tx1"/>
                </a:solidFill>
                <a:latin typeface="Arial" charset="0"/>
              </a:defRPr>
            </a:lvl1pPr>
            <a:lvl2pPr marL="742950" indent="-285750">
              <a:defRPr sz="2000" b="1">
                <a:solidFill>
                  <a:schemeClr val="tx1"/>
                </a:solidFill>
                <a:latin typeface="Arial" charset="0"/>
              </a:defRPr>
            </a:lvl2pPr>
            <a:lvl3pPr marL="1143000" indent="-228600">
              <a:defRPr sz="2000" b="1">
                <a:solidFill>
                  <a:schemeClr val="tx1"/>
                </a:solidFill>
                <a:latin typeface="Arial" charset="0"/>
              </a:defRPr>
            </a:lvl3pPr>
            <a:lvl4pPr marL="1600200" indent="-228600">
              <a:defRPr sz="2000" b="1">
                <a:solidFill>
                  <a:schemeClr val="tx1"/>
                </a:solidFill>
                <a:latin typeface="Arial" charset="0"/>
              </a:defRPr>
            </a:lvl4pPr>
            <a:lvl5pPr marL="2057400" indent="-228600">
              <a:defRPr sz="2000" b="1">
                <a:solidFill>
                  <a:schemeClr val="tx1"/>
                </a:solidFill>
                <a:latin typeface="Arial" charset="0"/>
              </a:defRPr>
            </a:lvl5pPr>
            <a:lvl6pPr marL="2514600" indent="-228600" algn="ctr" eaLnBrk="0" fontAlgn="base" hangingPunct="0">
              <a:spcBef>
                <a:spcPct val="0"/>
              </a:spcBef>
              <a:spcAft>
                <a:spcPct val="0"/>
              </a:spcAft>
              <a:defRPr sz="2000" b="1">
                <a:solidFill>
                  <a:schemeClr val="tx1"/>
                </a:solidFill>
                <a:latin typeface="Arial" charset="0"/>
              </a:defRPr>
            </a:lvl6pPr>
            <a:lvl7pPr marL="2971800" indent="-228600" algn="ctr" eaLnBrk="0" fontAlgn="base" hangingPunct="0">
              <a:spcBef>
                <a:spcPct val="0"/>
              </a:spcBef>
              <a:spcAft>
                <a:spcPct val="0"/>
              </a:spcAft>
              <a:defRPr sz="2000" b="1">
                <a:solidFill>
                  <a:schemeClr val="tx1"/>
                </a:solidFill>
                <a:latin typeface="Arial" charset="0"/>
              </a:defRPr>
            </a:lvl7pPr>
            <a:lvl8pPr marL="3429000" indent="-228600" algn="ctr" eaLnBrk="0" fontAlgn="base" hangingPunct="0">
              <a:spcBef>
                <a:spcPct val="0"/>
              </a:spcBef>
              <a:spcAft>
                <a:spcPct val="0"/>
              </a:spcAft>
              <a:defRPr sz="2000" b="1">
                <a:solidFill>
                  <a:schemeClr val="tx1"/>
                </a:solidFill>
                <a:latin typeface="Arial" charset="0"/>
              </a:defRPr>
            </a:lvl8pPr>
            <a:lvl9pPr marL="3886200" indent="-228600" algn="ctr" eaLnBrk="0" fontAlgn="base" hangingPunct="0">
              <a:spcBef>
                <a:spcPct val="0"/>
              </a:spcBef>
              <a:spcAft>
                <a:spcPct val="0"/>
              </a:spcAft>
              <a:defRPr sz="2000" b="1">
                <a:solidFill>
                  <a:schemeClr val="tx1"/>
                </a:solidFill>
                <a:latin typeface="Arial" charset="0"/>
              </a:defRPr>
            </a:lvl9pPr>
          </a:lstStyle>
          <a:p>
            <a:pPr algn="l">
              <a:spcBef>
                <a:spcPct val="50000"/>
              </a:spcBef>
            </a:pPr>
            <a:r>
              <a:rPr lang="en-US" sz="1400" b="0" dirty="0">
                <a:latin typeface="Times New Roman" charset="0"/>
              </a:rPr>
              <a:t>Slow start threshold</a:t>
            </a:r>
          </a:p>
        </p:txBody>
      </p:sp>
      <p:sp>
        <p:nvSpPr>
          <p:cNvPr id="8" name="Line 11"/>
          <p:cNvSpPr>
            <a:spLocks noChangeShapeType="1"/>
          </p:cNvSpPr>
          <p:nvPr/>
        </p:nvSpPr>
        <p:spPr bwMode="auto">
          <a:xfrm>
            <a:off x="2301070" y="5010808"/>
            <a:ext cx="162993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CA"/>
          </a:p>
        </p:txBody>
      </p:sp>
      <p:sp>
        <p:nvSpPr>
          <p:cNvPr id="9" name="Rectangle 8"/>
          <p:cNvSpPr/>
          <p:nvPr/>
        </p:nvSpPr>
        <p:spPr>
          <a:xfrm>
            <a:off x="5364088" y="4852044"/>
            <a:ext cx="3384376" cy="646331"/>
          </a:xfrm>
          <a:prstGeom prst="rect">
            <a:avLst/>
          </a:prstGeom>
        </p:spPr>
        <p:txBody>
          <a:bodyPr wrap="square">
            <a:spAutoFit/>
          </a:bodyPr>
          <a:lstStyle/>
          <a:p>
            <a:pPr lvl="1">
              <a:buFont typeface="Marlett" pitchFamily="2" charset="2"/>
              <a:buNone/>
            </a:pPr>
            <a:r>
              <a:rPr lang="en-US" sz="1200" dirty="0" err="1">
                <a:solidFill>
                  <a:schemeClr val="accent2"/>
                </a:solidFill>
              </a:rPr>
              <a:t>ssthresh</a:t>
            </a:r>
            <a:r>
              <a:rPr lang="en-US" sz="1200" dirty="0">
                <a:solidFill>
                  <a:schemeClr val="accent2"/>
                </a:solidFill>
              </a:rPr>
              <a:t> </a:t>
            </a:r>
            <a:r>
              <a:rPr lang="en-US" sz="1200" dirty="0"/>
              <a:t>=  maximum of </a:t>
            </a:r>
            <a:r>
              <a:rPr lang="en-US" sz="1200" dirty="0" smtClean="0"/>
              <a:t>{ min(</a:t>
            </a:r>
            <a:r>
              <a:rPr lang="en-US" sz="1200" dirty="0" err="1" smtClean="0"/>
              <a:t>cwnd,receiver’s</a:t>
            </a:r>
            <a:r>
              <a:rPr lang="en-US" sz="1200" dirty="0" smtClean="0"/>
              <a:t> </a:t>
            </a:r>
            <a:r>
              <a:rPr lang="en-US" sz="1200" dirty="0"/>
              <a:t>advertised window)/2 and 2 </a:t>
            </a:r>
            <a:r>
              <a:rPr lang="en-US" sz="1200" dirty="0" smtClean="0"/>
              <a:t>segment size }</a:t>
            </a:r>
            <a:endParaRPr lang="en-US" sz="1200" dirty="0"/>
          </a:p>
        </p:txBody>
      </p:sp>
      <p:sp>
        <p:nvSpPr>
          <p:cNvPr id="12"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30803536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76672"/>
            <a:ext cx="7696200" cy="576064"/>
          </a:xfrm>
        </p:spPr>
        <p:txBody>
          <a:bodyPr>
            <a:normAutofit fontScale="90000"/>
          </a:bodyPr>
          <a:lstStyle/>
          <a:p>
            <a:pPr algn="l"/>
            <a:r>
              <a:rPr lang="en-CA" dirty="0" smtClean="0"/>
              <a:t>TCP Mechanisms (ctnd)</a:t>
            </a:r>
            <a:endParaRPr lang="en-CA" dirty="0"/>
          </a:p>
        </p:txBody>
      </p:sp>
      <p:sp>
        <p:nvSpPr>
          <p:cNvPr id="3" name="Content Placeholder 2"/>
          <p:cNvSpPr>
            <a:spLocks noGrp="1"/>
          </p:cNvSpPr>
          <p:nvPr>
            <p:ph idx="1"/>
          </p:nvPr>
        </p:nvSpPr>
        <p:spPr>
          <a:xfrm>
            <a:off x="990600" y="1268760"/>
            <a:ext cx="7696200" cy="4857403"/>
          </a:xfrm>
        </p:spPr>
        <p:txBody>
          <a:bodyPr>
            <a:normAutofit/>
          </a:bodyPr>
          <a:lstStyle/>
          <a:p>
            <a:r>
              <a:rPr lang="en-CA" dirty="0" smtClean="0">
                <a:latin typeface="Angsana New" pitchFamily="18" charset="-34"/>
                <a:cs typeface="Angsana New" pitchFamily="18" charset="-34"/>
              </a:rPr>
              <a:t>Fast Retransmission and Fast Recovery</a:t>
            </a:r>
          </a:p>
          <a:p>
            <a:pPr lvl="2"/>
            <a:r>
              <a:rPr lang="en-US" dirty="0" smtClean="0">
                <a:latin typeface="Angsana New" pitchFamily="18" charset="-34"/>
                <a:cs typeface="Angsana New" pitchFamily="18" charset="-34"/>
              </a:rPr>
              <a:t>Fast </a:t>
            </a:r>
            <a:r>
              <a:rPr lang="en-US" dirty="0">
                <a:latin typeface="Angsana New" pitchFamily="18" charset="-34"/>
                <a:cs typeface="Angsana New" pitchFamily="18" charset="-34"/>
              </a:rPr>
              <a:t>retransmit occurs when a packet is lost, but latter packets get </a:t>
            </a:r>
            <a:r>
              <a:rPr lang="en-US" dirty="0" smtClean="0">
                <a:latin typeface="Angsana New" pitchFamily="18" charset="-34"/>
                <a:cs typeface="Angsana New" pitchFamily="18" charset="-34"/>
              </a:rPr>
              <a:t>through</a:t>
            </a:r>
            <a:endParaRPr lang="en-CA" dirty="0" smtClean="0">
              <a:latin typeface="Angsana New" pitchFamily="18" charset="-34"/>
              <a:cs typeface="Angsana New" pitchFamily="18" charset="-34"/>
            </a:endParaRPr>
          </a:p>
          <a:p>
            <a:pPr lvl="2"/>
            <a:r>
              <a:rPr lang="en-CA" dirty="0" smtClean="0">
                <a:latin typeface="Angsana New" pitchFamily="18" charset="-34"/>
                <a:cs typeface="Angsana New" pitchFamily="18" charset="-34"/>
              </a:rPr>
              <a:t>When </a:t>
            </a:r>
            <a:r>
              <a:rPr lang="en-CA" dirty="0">
                <a:latin typeface="Angsana New" pitchFamily="18" charset="-34"/>
                <a:cs typeface="Angsana New" pitchFamily="18" charset="-34"/>
              </a:rPr>
              <a:t>3 or more </a:t>
            </a:r>
            <a:r>
              <a:rPr lang="en-CA" dirty="0" err="1">
                <a:latin typeface="Angsana New" pitchFamily="18" charset="-34"/>
                <a:cs typeface="Angsana New" pitchFamily="18" charset="-34"/>
              </a:rPr>
              <a:t>dupacks</a:t>
            </a:r>
            <a:r>
              <a:rPr lang="en-CA" dirty="0">
                <a:latin typeface="Angsana New" pitchFamily="18" charset="-34"/>
                <a:cs typeface="Angsana New" pitchFamily="18" charset="-34"/>
              </a:rPr>
              <a:t> are </a:t>
            </a:r>
            <a:r>
              <a:rPr lang="en-CA" dirty="0" smtClean="0">
                <a:latin typeface="Angsana New" pitchFamily="18" charset="-34"/>
                <a:cs typeface="Angsana New" pitchFamily="18" charset="-34"/>
              </a:rPr>
              <a:t>received, send the </a:t>
            </a:r>
            <a:r>
              <a:rPr lang="en-CA" dirty="0">
                <a:latin typeface="Angsana New" pitchFamily="18" charset="-34"/>
                <a:cs typeface="Angsana New" pitchFamily="18" charset="-34"/>
              </a:rPr>
              <a:t>missing segment immediately</a:t>
            </a:r>
          </a:p>
          <a:p>
            <a:pPr lvl="2"/>
            <a:r>
              <a:rPr lang="en-CA" dirty="0">
                <a:latin typeface="Angsana New" pitchFamily="18" charset="-34"/>
                <a:cs typeface="Angsana New" pitchFamily="18" charset="-34"/>
              </a:rPr>
              <a:t>Start congestion </a:t>
            </a:r>
            <a:r>
              <a:rPr lang="en-CA" dirty="0" smtClean="0">
                <a:latin typeface="Angsana New" pitchFamily="18" charset="-34"/>
                <a:cs typeface="Angsana New" pitchFamily="18" charset="-34"/>
              </a:rPr>
              <a:t>avoidance(Fast Recovery)</a:t>
            </a:r>
            <a:endParaRPr lang="en-CA" dirty="0">
              <a:latin typeface="Angsana New" pitchFamily="18" charset="-34"/>
              <a:cs typeface="Angsana New" pitchFamily="18" charset="-34"/>
            </a:endParaRPr>
          </a:p>
          <a:p>
            <a:pPr lvl="2"/>
            <a:r>
              <a:rPr lang="en-CA" dirty="0">
                <a:latin typeface="Angsana New" pitchFamily="18" charset="-34"/>
                <a:cs typeface="Angsana New" pitchFamily="18" charset="-34"/>
              </a:rPr>
              <a:t>Set </a:t>
            </a:r>
            <a:r>
              <a:rPr lang="en-CA" i="1" dirty="0" err="1">
                <a:latin typeface="Angsana New" pitchFamily="18" charset="-34"/>
                <a:cs typeface="Angsana New" pitchFamily="18" charset="-34"/>
              </a:rPr>
              <a:t>cwnd</a:t>
            </a:r>
            <a:r>
              <a:rPr lang="en-CA" dirty="0">
                <a:latin typeface="Angsana New" pitchFamily="18" charset="-34"/>
                <a:cs typeface="Angsana New" pitchFamily="18" charset="-34"/>
              </a:rPr>
              <a:t> to </a:t>
            </a:r>
            <a:r>
              <a:rPr lang="en-CA" i="1" dirty="0" err="1" smtClean="0">
                <a:latin typeface="Angsana New" pitchFamily="18" charset="-34"/>
                <a:cs typeface="Angsana New" pitchFamily="18" charset="-34"/>
              </a:rPr>
              <a:t>ssthresh</a:t>
            </a:r>
            <a:r>
              <a:rPr lang="en-CA" i="1" dirty="0" smtClean="0">
                <a:latin typeface="Angsana New" pitchFamily="18" charset="-34"/>
                <a:cs typeface="Angsana New" pitchFamily="18" charset="-34"/>
              </a:rPr>
              <a:t>(</a:t>
            </a:r>
            <a:r>
              <a:rPr lang="en-CA" dirty="0" smtClean="0">
                <a:latin typeface="Angsana New" pitchFamily="18" charset="-34"/>
                <a:cs typeface="Angsana New" pitchFamily="18" charset="-34"/>
              </a:rPr>
              <a:t>half</a:t>
            </a:r>
            <a:r>
              <a:rPr lang="en-CA" i="1" dirty="0" smtClean="0">
                <a:latin typeface="Angsana New" pitchFamily="18" charset="-34"/>
                <a:cs typeface="Angsana New" pitchFamily="18" charset="-34"/>
              </a:rPr>
              <a:t> </a:t>
            </a:r>
            <a:r>
              <a:rPr lang="en-CA" dirty="0" smtClean="0">
                <a:latin typeface="Angsana New" pitchFamily="18" charset="-34"/>
                <a:cs typeface="Angsana New" pitchFamily="18" charset="-34"/>
              </a:rPr>
              <a:t>the</a:t>
            </a:r>
            <a:r>
              <a:rPr lang="en-CA" i="1" dirty="0" smtClean="0">
                <a:latin typeface="Angsana New" pitchFamily="18" charset="-34"/>
                <a:cs typeface="Angsana New" pitchFamily="18" charset="-34"/>
              </a:rPr>
              <a:t> </a:t>
            </a:r>
            <a:r>
              <a:rPr lang="en-CA" dirty="0" smtClean="0">
                <a:latin typeface="Angsana New" pitchFamily="18" charset="-34"/>
                <a:cs typeface="Angsana New" pitchFamily="18" charset="-34"/>
              </a:rPr>
              <a:t>current</a:t>
            </a:r>
            <a:r>
              <a:rPr lang="en-CA" i="1" dirty="0" smtClean="0">
                <a:latin typeface="Angsana New" pitchFamily="18" charset="-34"/>
                <a:cs typeface="Angsana New" pitchFamily="18" charset="-34"/>
              </a:rPr>
              <a:t> </a:t>
            </a:r>
            <a:r>
              <a:rPr lang="en-CA" i="1" dirty="0" err="1" smtClean="0">
                <a:latin typeface="Angsana New" pitchFamily="18" charset="-34"/>
                <a:cs typeface="Angsana New" pitchFamily="18" charset="-34"/>
              </a:rPr>
              <a:t>cwnd</a:t>
            </a:r>
            <a:r>
              <a:rPr lang="en-CA" i="1" dirty="0" smtClean="0">
                <a:latin typeface="Angsana New" pitchFamily="18" charset="-34"/>
                <a:cs typeface="Angsana New" pitchFamily="18" charset="-34"/>
              </a:rPr>
              <a:t>)</a:t>
            </a:r>
            <a:r>
              <a:rPr lang="en-CA" dirty="0" smtClean="0">
                <a:latin typeface="Angsana New" pitchFamily="18" charset="-34"/>
                <a:cs typeface="Angsana New" pitchFamily="18" charset="-34"/>
              </a:rPr>
              <a:t> </a:t>
            </a:r>
            <a:r>
              <a:rPr lang="en-CA" dirty="0">
                <a:latin typeface="Angsana New" pitchFamily="18" charset="-34"/>
                <a:cs typeface="Angsana New" pitchFamily="18" charset="-34"/>
              </a:rPr>
              <a:t>plus </a:t>
            </a:r>
            <a:r>
              <a:rPr lang="en-CA" dirty="0" smtClean="0">
                <a:latin typeface="Angsana New" pitchFamily="18" charset="-34"/>
                <a:cs typeface="Angsana New" pitchFamily="18" charset="-34"/>
              </a:rPr>
              <a:t>no. of </a:t>
            </a:r>
            <a:r>
              <a:rPr lang="en-CA" dirty="0" err="1" smtClean="0">
                <a:latin typeface="Angsana New" pitchFamily="18" charset="-34"/>
                <a:cs typeface="Angsana New" pitchFamily="18" charset="-34"/>
              </a:rPr>
              <a:t>dupacks</a:t>
            </a:r>
            <a:r>
              <a:rPr lang="en-CA" dirty="0" smtClean="0">
                <a:latin typeface="Angsana New" pitchFamily="18" charset="-34"/>
                <a:cs typeface="Angsana New" pitchFamily="18" charset="-34"/>
              </a:rPr>
              <a:t> </a:t>
            </a:r>
            <a:r>
              <a:rPr lang="en-CA" dirty="0">
                <a:latin typeface="Angsana New" pitchFamily="18" charset="-34"/>
                <a:cs typeface="Angsana New" pitchFamily="18" charset="-34"/>
              </a:rPr>
              <a:t>times segment size</a:t>
            </a:r>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9733117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duotone>
              <a:schemeClr val="bg2">
                <a:shade val="9000"/>
                <a:satMod val="300000"/>
              </a:schemeClr>
              <a:schemeClr val="bg2">
                <a:tint val="90000"/>
                <a:satMod val="225000"/>
              </a:schemeClr>
            </a:duotone>
            <a:lum/>
          </a:blip>
          <a:srcRect/>
          <a:tile tx="0" ty="0" sx="90000" sy="90000" flip="xy"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90600" y="476672"/>
            <a:ext cx="7696200" cy="576064"/>
          </a:xfrm>
        </p:spPr>
        <p:txBody>
          <a:bodyPr>
            <a:normAutofit fontScale="90000"/>
          </a:bodyPr>
          <a:lstStyle/>
          <a:p>
            <a:pPr algn="l"/>
            <a:r>
              <a:rPr lang="en-CA" dirty="0"/>
              <a:t>Problems in Wireless Networks</a:t>
            </a:r>
          </a:p>
        </p:txBody>
      </p:sp>
      <p:sp>
        <p:nvSpPr>
          <p:cNvPr id="3" name="Content Placeholder 2"/>
          <p:cNvSpPr>
            <a:spLocks noGrp="1"/>
          </p:cNvSpPr>
          <p:nvPr>
            <p:ph idx="1"/>
          </p:nvPr>
        </p:nvSpPr>
        <p:spPr>
          <a:xfrm>
            <a:off x="990600" y="1268760"/>
            <a:ext cx="7696200" cy="5112568"/>
          </a:xfrm>
        </p:spPr>
        <p:txBody>
          <a:bodyPr>
            <a:normAutofit fontScale="92500" lnSpcReduction="20000"/>
          </a:bodyPr>
          <a:lstStyle/>
          <a:p>
            <a:r>
              <a:rPr lang="en-US" altLang="zh-TW" dirty="0" smtClean="0">
                <a:latin typeface="Angsana New" pitchFamily="18" charset="-34"/>
                <a:cs typeface="Angsana New" pitchFamily="18" charset="-34"/>
              </a:rPr>
              <a:t>High </a:t>
            </a:r>
            <a:r>
              <a:rPr lang="en-US" altLang="zh-TW" dirty="0">
                <a:latin typeface="Angsana New" pitchFamily="18" charset="-34"/>
                <a:cs typeface="Angsana New" pitchFamily="18" charset="-34"/>
              </a:rPr>
              <a:t>bit error rate</a:t>
            </a:r>
          </a:p>
          <a:p>
            <a:pPr marL="1200150" lvl="2" indent="-342900"/>
            <a:r>
              <a:rPr lang="en-US" altLang="zh-TW" sz="2600" dirty="0">
                <a:latin typeface="Angsana New" pitchFamily="18" charset="-34"/>
                <a:cs typeface="Angsana New" pitchFamily="18" charset="-34"/>
              </a:rPr>
              <a:t>Packets can be lost due to “noise”</a:t>
            </a:r>
          </a:p>
          <a:p>
            <a:r>
              <a:rPr lang="en-US" altLang="zh-TW" dirty="0">
                <a:latin typeface="Angsana New" pitchFamily="18" charset="-34"/>
                <a:cs typeface="Angsana New" pitchFamily="18" charset="-34"/>
              </a:rPr>
              <a:t>Unpredictability/Variability</a:t>
            </a:r>
          </a:p>
          <a:p>
            <a:pPr marL="1200150" lvl="2" indent="-342900"/>
            <a:r>
              <a:rPr lang="en-US" altLang="zh-TW" sz="2600" dirty="0">
                <a:latin typeface="Angsana New" pitchFamily="18" charset="-34"/>
                <a:cs typeface="Angsana New" pitchFamily="18" charset="-34"/>
              </a:rPr>
              <a:t>Difficult to estimate time-out, RTT, bandwidth</a:t>
            </a:r>
          </a:p>
          <a:p>
            <a:pPr marL="1200150" lvl="2" indent="-342900"/>
            <a:r>
              <a:rPr lang="en-US" altLang="zh-TW" sz="2600" dirty="0">
                <a:latin typeface="Angsana New" pitchFamily="18" charset="-34"/>
                <a:cs typeface="Angsana New" pitchFamily="18" charset="-34"/>
              </a:rPr>
              <a:t>Increased collision due to hidden terminal</a:t>
            </a:r>
          </a:p>
          <a:p>
            <a:r>
              <a:rPr lang="en-US" altLang="zh-TW" dirty="0" smtClean="0">
                <a:latin typeface="Angsana New" pitchFamily="18" charset="-34"/>
                <a:cs typeface="Angsana New" pitchFamily="18" charset="-34"/>
              </a:rPr>
              <a:t>Hand-Offs</a:t>
            </a:r>
          </a:p>
          <a:p>
            <a:pPr marL="885825" lvl="2" indent="14288"/>
            <a:r>
              <a:rPr lang="en-US" sz="2600" dirty="0" smtClean="0">
                <a:latin typeface="Angsana New" pitchFamily="18" charset="-34"/>
                <a:cs typeface="Angsana New" pitchFamily="18" charset="-34"/>
              </a:rPr>
              <a:t>     Mobile </a:t>
            </a:r>
            <a:r>
              <a:rPr lang="en-US" sz="2600" dirty="0">
                <a:latin typeface="Angsana New" pitchFamily="18" charset="-34"/>
                <a:cs typeface="Angsana New" pitchFamily="18" charset="-34"/>
              </a:rPr>
              <a:t>users switch base </a:t>
            </a:r>
            <a:r>
              <a:rPr lang="en-US" sz="2600" dirty="0" smtClean="0">
                <a:latin typeface="Angsana New" pitchFamily="18" charset="-34"/>
                <a:cs typeface="Angsana New" pitchFamily="18" charset="-34"/>
              </a:rPr>
              <a:t>stations</a:t>
            </a:r>
            <a:endParaRPr lang="en-US" sz="2600" dirty="0">
              <a:latin typeface="Angsana New" pitchFamily="18" charset="-34"/>
              <a:cs typeface="Angsana New" pitchFamily="18" charset="-34"/>
            </a:endParaRPr>
          </a:p>
          <a:p>
            <a:r>
              <a:rPr lang="en-US" dirty="0" smtClean="0">
                <a:latin typeface="Angsana New" pitchFamily="18" charset="-34"/>
                <a:cs typeface="Angsana New" pitchFamily="18" charset="-34"/>
              </a:rPr>
              <a:t> </a:t>
            </a:r>
            <a:r>
              <a:rPr lang="en-US" altLang="zh-TW" dirty="0">
                <a:latin typeface="Angsana New" pitchFamily="18" charset="-34"/>
                <a:cs typeface="Angsana New" pitchFamily="18" charset="-34"/>
              </a:rPr>
              <a:t>Multipath Routing</a:t>
            </a:r>
          </a:p>
          <a:p>
            <a:pPr marL="1200150" lvl="2" indent="-342900"/>
            <a:r>
              <a:rPr lang="en-US" altLang="zh-TW" sz="2600" dirty="0">
                <a:latin typeface="Angsana New" pitchFamily="18" charset="-34"/>
                <a:cs typeface="Angsana New" pitchFamily="18" charset="-34"/>
              </a:rPr>
              <a:t>Multiple paths lead to significant amount of out-of-order packets, which in turn generates duplicate </a:t>
            </a:r>
            <a:r>
              <a:rPr lang="en-US" altLang="zh-TW" sz="2600" dirty="0" err="1">
                <a:latin typeface="Angsana New" pitchFamily="18" charset="-34"/>
                <a:cs typeface="Angsana New" pitchFamily="18" charset="-34"/>
              </a:rPr>
              <a:t>acks</a:t>
            </a:r>
            <a:endParaRPr lang="en-US" altLang="zh-TW" sz="2600" dirty="0">
              <a:latin typeface="Angsana New" pitchFamily="18" charset="-34"/>
              <a:cs typeface="Angsana New" pitchFamily="18" charset="-34"/>
            </a:endParaRPr>
          </a:p>
          <a:p>
            <a:r>
              <a:rPr lang="en-US" altLang="zh-TW" dirty="0" smtClean="0">
                <a:latin typeface="Angsana New" pitchFamily="18" charset="-34"/>
                <a:cs typeface="Angsana New" pitchFamily="18" charset="-34"/>
              </a:rPr>
              <a:t>Long connections have </a:t>
            </a:r>
            <a:r>
              <a:rPr lang="en-US" altLang="zh-TW" dirty="0">
                <a:latin typeface="Angsana New" pitchFamily="18" charset="-34"/>
                <a:cs typeface="Angsana New" pitchFamily="18" charset="-34"/>
              </a:rPr>
              <a:t>poor performance</a:t>
            </a:r>
          </a:p>
          <a:p>
            <a:pPr marL="1200150" lvl="2" indent="-342900"/>
            <a:r>
              <a:rPr lang="en-US" altLang="zh-TW" sz="2600" dirty="0">
                <a:latin typeface="Angsana New" pitchFamily="18" charset="-34"/>
                <a:cs typeface="Angsana New" pitchFamily="18" charset="-34"/>
              </a:rPr>
              <a:t>Multi-hop connections have less </a:t>
            </a:r>
            <a:r>
              <a:rPr lang="en-US" altLang="zh-TW" sz="2600" dirty="0" smtClean="0">
                <a:latin typeface="Angsana New" pitchFamily="18" charset="-34"/>
                <a:cs typeface="Angsana New" pitchFamily="18" charset="-34"/>
              </a:rPr>
              <a:t>throughput due to inherent fading properties of wireless channels</a:t>
            </a:r>
          </a:p>
        </p:txBody>
      </p:sp>
      <p:sp>
        <p:nvSpPr>
          <p:cNvPr id="6"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21651923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76672"/>
            <a:ext cx="7620000" cy="576064"/>
          </a:xfrm>
        </p:spPr>
        <p:txBody>
          <a:bodyPr>
            <a:normAutofit fontScale="90000"/>
          </a:bodyPr>
          <a:lstStyle/>
          <a:p>
            <a:pPr algn="l"/>
            <a:r>
              <a:rPr lang="en-CA" dirty="0"/>
              <a:t>Problems in Wireless Networks</a:t>
            </a:r>
          </a:p>
        </p:txBody>
      </p:sp>
      <p:sp>
        <p:nvSpPr>
          <p:cNvPr id="3" name="Content Placeholder 2"/>
          <p:cNvSpPr>
            <a:spLocks noGrp="1"/>
          </p:cNvSpPr>
          <p:nvPr>
            <p:ph idx="1"/>
          </p:nvPr>
        </p:nvSpPr>
        <p:spPr>
          <a:xfrm>
            <a:off x="990600" y="1268760"/>
            <a:ext cx="7696200" cy="5112568"/>
          </a:xfrm>
        </p:spPr>
        <p:txBody>
          <a:bodyPr>
            <a:normAutofit/>
          </a:bodyPr>
          <a:lstStyle/>
          <a:p>
            <a:r>
              <a:rPr lang="en-US" altLang="zh-TW" sz="3000" dirty="0" smtClean="0">
                <a:latin typeface="Angsana New" pitchFamily="18" charset="-34"/>
                <a:cs typeface="Angsana New" pitchFamily="18" charset="-34"/>
              </a:rPr>
              <a:t>Route Instability</a:t>
            </a:r>
          </a:p>
          <a:p>
            <a:pPr lvl="2"/>
            <a:r>
              <a:rPr lang="en-US" altLang="zh-TW" dirty="0" smtClean="0">
                <a:latin typeface="Angsana New" pitchFamily="18" charset="-34"/>
                <a:cs typeface="Angsana New" pitchFamily="18" charset="-34"/>
              </a:rPr>
              <a:t>Leads to OOO packets</a:t>
            </a:r>
            <a:endParaRPr lang="en-US" altLang="zh-TW" dirty="0">
              <a:latin typeface="Angsana New" pitchFamily="18" charset="-34"/>
              <a:cs typeface="Angsana New" pitchFamily="18" charset="-34"/>
            </a:endParaRPr>
          </a:p>
        </p:txBody>
      </p:sp>
      <p:pic>
        <p:nvPicPr>
          <p:cNvPr id="1229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2209800"/>
            <a:ext cx="7619999" cy="2886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Footer Placeholder 3"/>
          <p:cNvSpPr>
            <a:spLocks noGrp="1"/>
          </p:cNvSpPr>
          <p:nvPr>
            <p:ph type="ftr" sz="quarter" idx="11"/>
          </p:nvPr>
        </p:nvSpPr>
        <p:spPr>
          <a:xfrm>
            <a:off x="5715000" y="6305550"/>
            <a:ext cx="3124200" cy="476250"/>
          </a:xfrm>
        </p:spPr>
        <p:txBody>
          <a:bodyPr/>
          <a:lstStyle/>
          <a:p>
            <a:r>
              <a:rPr lang="en-CA" dirty="0" smtClean="0">
                <a:solidFill>
                  <a:srgbClr val="4D4D4D"/>
                </a:solidFill>
              </a:rPr>
              <a:t>Transport Layer in ad-hoc and sensor networks</a:t>
            </a:r>
            <a:endParaRPr lang="en-US" dirty="0">
              <a:solidFill>
                <a:srgbClr val="4D4D4D"/>
              </a:solidFill>
            </a:endParaRPr>
          </a:p>
        </p:txBody>
      </p:sp>
    </p:spTree>
    <p:extLst>
      <p:ext uri="{BB962C8B-B14F-4D97-AF65-F5344CB8AC3E}">
        <p14:creationId xmlns:p14="http://schemas.microsoft.com/office/powerpoint/2010/main" val="17975352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2882</TotalTime>
  <Words>2442</Words>
  <Application>Microsoft Office PowerPoint</Application>
  <PresentationFormat>On-screen Show (4:3)</PresentationFormat>
  <Paragraphs>487</Paragraphs>
  <Slides>35</Slides>
  <Notes>2</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35</vt:i4>
      </vt:variant>
    </vt:vector>
  </HeadingPairs>
  <TitlesOfParts>
    <vt:vector size="38" baseType="lpstr">
      <vt:lpstr>Solstice</vt:lpstr>
      <vt:lpstr>Chart</vt:lpstr>
      <vt:lpstr>Clip</vt:lpstr>
      <vt:lpstr>Transport layer in ad hoc and sensor network</vt:lpstr>
      <vt:lpstr>Outline</vt:lpstr>
      <vt:lpstr>Introduction to TCP</vt:lpstr>
      <vt:lpstr>Introduction to TCP (ctnd)</vt:lpstr>
      <vt:lpstr>TCP Mechanisms</vt:lpstr>
      <vt:lpstr>TCP Mechanisms (ctnd)</vt:lpstr>
      <vt:lpstr>TCP Mechanisms (ctnd)</vt:lpstr>
      <vt:lpstr>Problems in Wireless Networks</vt:lpstr>
      <vt:lpstr>Problems in Wireless Networks</vt:lpstr>
      <vt:lpstr>Problems in Wireless Networks</vt:lpstr>
      <vt:lpstr>Approaches</vt:lpstr>
      <vt:lpstr>Approaches</vt:lpstr>
      <vt:lpstr>Approaches</vt:lpstr>
      <vt:lpstr>Approaches</vt:lpstr>
      <vt:lpstr>Approaches</vt:lpstr>
      <vt:lpstr>Approaches</vt:lpstr>
      <vt:lpstr>Approaches</vt:lpstr>
      <vt:lpstr>Approaches</vt:lpstr>
      <vt:lpstr>Approaches</vt:lpstr>
      <vt:lpstr>Approaches</vt:lpstr>
      <vt:lpstr>Approaches</vt:lpstr>
      <vt:lpstr>Approaches</vt:lpstr>
      <vt:lpstr>Approaches</vt:lpstr>
      <vt:lpstr>Approaches</vt:lpstr>
      <vt:lpstr>Approaches</vt:lpstr>
      <vt:lpstr>Approaches</vt:lpstr>
      <vt:lpstr>Approaches</vt:lpstr>
      <vt:lpstr>Approaches</vt:lpstr>
      <vt:lpstr>Conclusions</vt:lpstr>
      <vt:lpstr>Questions</vt:lpstr>
      <vt:lpstr>Questions</vt:lpstr>
      <vt:lpstr>Questions</vt:lpstr>
      <vt:lpstr>Questions</vt:lpstr>
      <vt:lpstr>References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Rouzbahan</dc:creator>
  <cp:lastModifiedBy>Breeson</cp:lastModifiedBy>
  <cp:revision>135</cp:revision>
  <dcterms:created xsi:type="dcterms:W3CDTF">2006-08-16T00:00:00Z</dcterms:created>
  <dcterms:modified xsi:type="dcterms:W3CDTF">2011-12-06T02:33:18Z</dcterms:modified>
</cp:coreProperties>
</file>