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6" r:id="rId2"/>
    <p:sldId id="257" r:id="rId3"/>
    <p:sldId id="258" r:id="rId4"/>
    <p:sldId id="259" r:id="rId5"/>
    <p:sldId id="266" r:id="rId6"/>
    <p:sldId id="364" r:id="rId7"/>
    <p:sldId id="379" r:id="rId8"/>
    <p:sldId id="383" r:id="rId9"/>
    <p:sldId id="399" r:id="rId10"/>
    <p:sldId id="384" r:id="rId11"/>
    <p:sldId id="385" r:id="rId12"/>
    <p:sldId id="386" r:id="rId13"/>
    <p:sldId id="382" r:id="rId14"/>
    <p:sldId id="316" r:id="rId15"/>
    <p:sldId id="315" r:id="rId16"/>
    <p:sldId id="400" r:id="rId17"/>
    <p:sldId id="317" r:id="rId18"/>
    <p:sldId id="360" r:id="rId19"/>
    <p:sldId id="410" r:id="rId20"/>
    <p:sldId id="422" r:id="rId21"/>
    <p:sldId id="325" r:id="rId22"/>
    <p:sldId id="394" r:id="rId23"/>
    <p:sldId id="395" r:id="rId24"/>
    <p:sldId id="338" r:id="rId25"/>
    <p:sldId id="350" r:id="rId26"/>
    <p:sldId id="332" r:id="rId27"/>
    <p:sldId id="339" r:id="rId28"/>
    <p:sldId id="340" r:id="rId29"/>
    <p:sldId id="351" r:id="rId30"/>
    <p:sldId id="353" r:id="rId31"/>
    <p:sldId id="352" r:id="rId32"/>
    <p:sldId id="355" r:id="rId33"/>
    <p:sldId id="342" r:id="rId34"/>
    <p:sldId id="397" r:id="rId35"/>
    <p:sldId id="344" r:id="rId36"/>
    <p:sldId id="358" r:id="rId37"/>
    <p:sldId id="413" r:id="rId38"/>
    <p:sldId id="406" r:id="rId39"/>
    <p:sldId id="416" r:id="rId40"/>
    <p:sldId id="415" r:id="rId41"/>
    <p:sldId id="417" r:id="rId42"/>
    <p:sldId id="418" r:id="rId43"/>
    <p:sldId id="419" r:id="rId44"/>
    <p:sldId id="362" r:id="rId45"/>
    <p:sldId id="421" r:id="rId46"/>
    <p:sldId id="420" r:id="rId47"/>
    <p:sldId id="363"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1525" autoAdjust="0"/>
  </p:normalViewPr>
  <p:slideViewPr>
    <p:cSldViewPr>
      <p:cViewPr varScale="1">
        <p:scale>
          <a:sx n="71" d="100"/>
          <a:sy n="71" d="100"/>
        </p:scale>
        <p:origin x="-113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E08219-82C5-4A7B-A1F9-E65B51DD64D5}" type="datetimeFigureOut">
              <a:rPr lang="en-CA" smtClean="0"/>
              <a:pPr/>
              <a:t>29/11/2011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B5B5A-C8E2-4C83-A89F-FA9EC4330169}" type="slidenum">
              <a:rPr lang="en-CA" smtClean="0"/>
              <a:pPr/>
              <a:t>‹N°›</a:t>
            </a:fld>
            <a:endParaRPr lang="en-CA"/>
          </a:p>
        </p:txBody>
      </p:sp>
    </p:spTree>
    <p:extLst>
      <p:ext uri="{BB962C8B-B14F-4D97-AF65-F5344CB8AC3E}">
        <p14:creationId xmlns="" xmlns:p14="http://schemas.microsoft.com/office/powerpoint/2010/main" val="4201515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A6FB5B5A-C8E2-4C83-A89F-FA9EC4330169}" type="slidenum">
              <a:rPr lang="en-CA" smtClean="0"/>
              <a:pPr/>
              <a:t>1</a:t>
            </a:fld>
            <a:endParaRPr lang="en-CA"/>
          </a:p>
        </p:txBody>
      </p:sp>
    </p:spTree>
    <p:extLst>
      <p:ext uri="{BB962C8B-B14F-4D97-AF65-F5344CB8AC3E}">
        <p14:creationId xmlns="" xmlns:p14="http://schemas.microsoft.com/office/powerpoint/2010/main" val="1388412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latin typeface="+mn-lt"/>
              <a:ea typeface="+mn-ea"/>
              <a:cs typeface="+mn-cs"/>
            </a:endParaRPr>
          </a:p>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12</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13</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smtClean="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14</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15</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 typeface="Arial" pitchFamily="34" charset="0"/>
              <a:buChar char="•"/>
            </a:pPr>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16</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17</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18</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19</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228600" indent="-228600">
              <a:buFont typeface="+mj-lt"/>
              <a:buNone/>
            </a:pPr>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20</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smtClean="0"/>
          </a:p>
          <a:p>
            <a:endParaRPr lang="en-US" dirty="0" smtClean="0"/>
          </a:p>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24</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 typeface="Wingdings" pitchFamily="2" charset="2"/>
              <a:buNone/>
            </a:pPr>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25</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lvl="6">
              <a:buFont typeface="Wingdings" pitchFamily="2" charset="2"/>
              <a:buChar char="Ø"/>
            </a:pPr>
            <a:endParaRPr lang="en-US" b="0" dirty="0" smtClean="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26</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27</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28</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29</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30</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31</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32</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baseline="0" dirty="0" smtClean="0"/>
          </a:p>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33</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baseline="0" dirty="0" smtClean="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34</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35</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342900" indent="-342900">
              <a:buFont typeface="Wingdings" pitchFamily="2" charset="2"/>
              <a:buNone/>
            </a:pPr>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36</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38</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39</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41</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42</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43</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44</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45</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 typeface="Wingdings" pitchFamily="2" charset="2"/>
              <a:buNone/>
            </a:pPr>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5</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46</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6</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7</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sz="1200" b="0" i="0" kern="1200" dirty="0" smtClean="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8</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sz="1200" b="0" i="0" kern="1200" dirty="0" smtClean="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9</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endParaRPr lang="en-US" dirty="0"/>
          </a:p>
        </p:txBody>
      </p:sp>
      <p:sp>
        <p:nvSpPr>
          <p:cNvPr id="4" name="Espace réservé du numéro de diapositive 3"/>
          <p:cNvSpPr>
            <a:spLocks noGrp="1"/>
          </p:cNvSpPr>
          <p:nvPr>
            <p:ph type="sldNum" sz="quarter" idx="10"/>
          </p:nvPr>
        </p:nvSpPr>
        <p:spPr/>
        <p:txBody>
          <a:bodyPr/>
          <a:lstStyle/>
          <a:p>
            <a:fld id="{A6FB5B5A-C8E2-4C83-A89F-FA9EC4330169}"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4751F3-B45F-44EC-B054-728586DB0BF9}" type="slidenum">
              <a:rPr lang="en-CA" smtClean="0"/>
              <a:pPr/>
              <a:t>‹N°›</a:t>
            </a:fld>
            <a:endParaRPr lang="en-C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4751F3-B45F-44EC-B054-728586DB0BF9}" type="slidenum">
              <a:rPr lang="en-CA" smtClean="0"/>
              <a:pPr/>
              <a:t>‹N°›</a:t>
            </a:fld>
            <a:endParaRPr lang="en-CA"/>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4751F3-B45F-44EC-B054-728586DB0BF9}" type="slidenum">
              <a:rPr lang="en-CA" smtClean="0"/>
              <a:pPr/>
              <a:t>‹N°›</a:t>
            </a:fld>
            <a:endParaRPr lang="en-CA"/>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F4751F3-B45F-44EC-B054-728586DB0BF9}" type="slidenum">
              <a:rPr lang="en-CA" smtClean="0"/>
              <a:pPr/>
              <a:t>‹N°›</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4751F3-B45F-44EC-B054-728586DB0BF9}" type="slidenum">
              <a:rPr lang="en-CA" smtClean="0"/>
              <a:pPr/>
              <a:t>‹N°›</a:t>
            </a:fld>
            <a:endParaRPr lang="en-C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DD2B83-CFE8-4447-91EE-4FCA2B47541F}" type="datetimeFigureOut">
              <a:rPr lang="en-CA" smtClean="0"/>
              <a:pPr/>
              <a:t>29/11/2011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F4751F3-B45F-44EC-B054-728586DB0BF9}" type="slidenum">
              <a:rPr lang="en-CA" smtClean="0"/>
              <a:pPr/>
              <a:t>‹N°›</a:t>
            </a:fld>
            <a:endParaRPr lang="en-C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D6DD2B83-CFE8-4447-91EE-4FCA2B47541F}" type="datetimeFigureOut">
              <a:rPr lang="en-CA" smtClean="0"/>
              <a:pPr/>
              <a:t>29/11/2011</a:t>
            </a:fld>
            <a:endParaRPr lang="en-C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C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F4751F3-B45F-44EC-B054-728586DB0BF9}" type="slidenum">
              <a:rPr lang="en-CA" smtClean="0"/>
              <a:pPr/>
              <a:t>‹N°›</a:t>
            </a:fld>
            <a:endParaRPr lang="en-C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audio" Target="file:///C:\Users\aahmad\Downloads\NOKIA%20ORIGINAL%20REAL%20TUNE.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4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1520" y="1340768"/>
            <a:ext cx="8640959" cy="2592288"/>
          </a:xfrm>
        </p:spPr>
        <p:txBody>
          <a:bodyPr>
            <a:normAutofit fontScale="90000"/>
          </a:bodyPr>
          <a:lstStyle/>
          <a:p>
            <a:r>
              <a:rPr lang="en-CA" b="1" dirty="0" smtClean="0">
                <a:latin typeface="Aharoni" pitchFamily="2" charset="-79"/>
                <a:cs typeface="Aharoni" pitchFamily="2" charset="-79"/>
              </a:rPr>
              <a:t/>
            </a:r>
            <a:br>
              <a:rPr lang="en-CA" b="1" dirty="0" smtClean="0">
                <a:latin typeface="Aharoni" pitchFamily="2" charset="-79"/>
                <a:cs typeface="Aharoni" pitchFamily="2" charset="-79"/>
              </a:rPr>
            </a:br>
            <a:r>
              <a:rPr lang="en-US" b="1" dirty="0" smtClean="0">
                <a:solidFill>
                  <a:schemeClr val="tx1"/>
                </a:solidFill>
                <a:latin typeface="Aharoni" pitchFamily="2" charset="-79"/>
                <a:cs typeface="Aharoni" pitchFamily="2" charset="-79"/>
              </a:rPr>
              <a:t>Medium Access Control Protocol for Wireless Sensor Network </a:t>
            </a:r>
            <a:br>
              <a:rPr lang="en-US" b="1" dirty="0" smtClean="0">
                <a:solidFill>
                  <a:schemeClr val="tx1"/>
                </a:solidFill>
                <a:latin typeface="Aharoni" pitchFamily="2" charset="-79"/>
                <a:cs typeface="Aharoni" pitchFamily="2" charset="-79"/>
              </a:rPr>
            </a:br>
            <a:endParaRPr lang="en-CA" dirty="0">
              <a:solidFill>
                <a:schemeClr val="tx1"/>
              </a:solidFill>
            </a:endParaRPr>
          </a:p>
        </p:txBody>
      </p:sp>
      <p:sp>
        <p:nvSpPr>
          <p:cNvPr id="6" name="TextBox 5"/>
          <p:cNvSpPr txBox="1"/>
          <p:nvPr/>
        </p:nvSpPr>
        <p:spPr>
          <a:xfrm>
            <a:off x="1691681" y="4437113"/>
            <a:ext cx="5688632" cy="2031325"/>
          </a:xfrm>
          <a:prstGeom prst="rect">
            <a:avLst/>
          </a:prstGeom>
          <a:noFill/>
        </p:spPr>
        <p:txBody>
          <a:bodyPr wrap="square" rtlCol="0">
            <a:spAutoFit/>
          </a:bodyPr>
          <a:lstStyle/>
          <a:p>
            <a:pPr algn="ctr"/>
            <a:r>
              <a:rPr lang="en-US" b="1" i="1" dirty="0" smtClean="0"/>
              <a:t>Carleton University</a:t>
            </a:r>
          </a:p>
          <a:p>
            <a:endParaRPr lang="en-CA" i="1" dirty="0" smtClean="0"/>
          </a:p>
          <a:p>
            <a:pPr algn="ctr"/>
            <a:endParaRPr lang="en-CA" i="1" dirty="0" smtClean="0"/>
          </a:p>
          <a:p>
            <a:pPr algn="ctr"/>
            <a:endParaRPr lang="en-CA" i="1" dirty="0" smtClean="0"/>
          </a:p>
          <a:p>
            <a:pPr algn="ctr"/>
            <a:r>
              <a:rPr lang="en-CA" i="1" dirty="0" smtClean="0"/>
              <a:t>Presented by:</a:t>
            </a:r>
          </a:p>
          <a:p>
            <a:pPr algn="ctr"/>
            <a:r>
              <a:rPr lang="en-CA" b="1" dirty="0" smtClean="0"/>
              <a:t> Mohamed </a:t>
            </a:r>
            <a:r>
              <a:rPr lang="en-CA" b="1" dirty="0" err="1" smtClean="0"/>
              <a:t>Ajal</a:t>
            </a:r>
            <a:endParaRPr lang="en-CA" b="1" dirty="0" smtClean="0"/>
          </a:p>
          <a:p>
            <a:pPr algn="ctr"/>
            <a:r>
              <a:rPr lang="en-US" dirty="0" smtClean="0"/>
              <a:t>majal@connect.carleton.ca</a:t>
            </a:r>
            <a:endParaRPr lang="en-CA" b="1" dirty="0"/>
          </a:p>
        </p:txBody>
      </p:sp>
      <p:pic>
        <p:nvPicPr>
          <p:cNvPr id="8" name="NOKIA ORIGINAL REAL TUNE.mp3">
            <a:hlinkClick r:id="" action="ppaction://media"/>
          </p:cNvPr>
          <p:cNvPicPr>
            <a:picLocks noRot="1" noChangeAspect="1"/>
          </p:cNvPicPr>
          <p:nvPr>
            <a:audioFile r:link="rId1"/>
          </p:nvPr>
        </p:nvPicPr>
        <p:blipFill>
          <a:blip r:embed="rId4" cstate="print"/>
          <a:stretch>
            <a:fillRect/>
          </a:stretch>
        </p:blipFill>
        <p:spPr>
          <a:xfrm>
            <a:off x="0" y="116632"/>
            <a:ext cx="304800" cy="304800"/>
          </a:xfrm>
          <a:prstGeom prst="rect">
            <a:avLst/>
          </a:prstGeom>
        </p:spPr>
      </p:pic>
    </p:spTree>
    <p:extLst>
      <p:ext uri="{BB962C8B-B14F-4D97-AF65-F5344CB8AC3E}">
        <p14:creationId xmlns="" xmlns:p14="http://schemas.microsoft.com/office/powerpoint/2010/main" val="7348641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861" fill="hold"/>
                                        <p:tgtEl>
                                          <p:spTgt spid="8"/>
                                        </p:tgtEl>
                                      </p:cBhvr>
                                    </p:cmd>
                                  </p:childTnLst>
                                </p:cTn>
                              </p:par>
                            </p:childTnLst>
                          </p:cTn>
                        </p:par>
                      </p:childTnLst>
                    </p:cTn>
                  </p:par>
                </p:childTnLst>
              </p:cTn>
              <p:nextCondLst>
                <p:cond evt="onClick" delay="0">
                  <p:tgtEl>
                    <p:spTgt spid="8"/>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algn="ctr"/>
            <a:r>
              <a:rPr lang="en-CA" sz="4400" b="1" dirty="0" smtClean="0"/>
              <a:t>Sources of power consumption in WSN’s</a:t>
            </a:r>
            <a:endParaRPr lang="en-CA" sz="4400" b="1" dirty="0"/>
          </a:p>
        </p:txBody>
      </p:sp>
      <p:sp>
        <p:nvSpPr>
          <p:cNvPr id="3" name="TextBox 3"/>
          <p:cNvSpPr txBox="1"/>
          <p:nvPr/>
        </p:nvSpPr>
        <p:spPr>
          <a:xfrm>
            <a:off x="539552" y="1700808"/>
            <a:ext cx="8208912" cy="2462213"/>
          </a:xfrm>
          <a:prstGeom prst="rect">
            <a:avLst/>
          </a:prstGeom>
          <a:noFill/>
        </p:spPr>
        <p:txBody>
          <a:bodyPr wrap="square" rtlCol="0">
            <a:spAutoFit/>
          </a:bodyPr>
          <a:lstStyle/>
          <a:p>
            <a:pPr marL="342900" indent="-342900"/>
            <a:r>
              <a:rPr lang="en-CA" sz="3400" b="1" dirty="0" smtClean="0">
                <a:solidFill>
                  <a:schemeClr val="bg2">
                    <a:lumMod val="50000"/>
                  </a:schemeClr>
                </a:solidFill>
              </a:rPr>
              <a:t>1- useful power consumption:</a:t>
            </a:r>
          </a:p>
          <a:p>
            <a:pPr marL="342900" indent="-342900">
              <a:lnSpc>
                <a:spcPct val="200000"/>
              </a:lnSpc>
              <a:buFont typeface="Wingdings" pitchFamily="2" charset="2"/>
              <a:buChar char="Ø"/>
            </a:pPr>
            <a:r>
              <a:rPr lang="en-CA" sz="2000" dirty="0" smtClean="0"/>
              <a:t>Transmitting or receiving data.</a:t>
            </a:r>
          </a:p>
          <a:p>
            <a:pPr marL="342900" indent="-342900">
              <a:lnSpc>
                <a:spcPct val="200000"/>
              </a:lnSpc>
              <a:buFont typeface="Wingdings" pitchFamily="2" charset="2"/>
              <a:buChar char="Ø"/>
            </a:pPr>
            <a:r>
              <a:rPr lang="en-CA" sz="2000" dirty="0" smtClean="0"/>
              <a:t>Processing queries requests.</a:t>
            </a:r>
          </a:p>
          <a:p>
            <a:pPr marL="342900" indent="-342900">
              <a:lnSpc>
                <a:spcPct val="200000"/>
              </a:lnSpc>
              <a:buFont typeface="Wingdings" pitchFamily="2" charset="2"/>
              <a:buChar char="Ø"/>
            </a:pPr>
            <a:r>
              <a:rPr lang="en-CA" sz="2000" dirty="0" smtClean="0"/>
              <a:t>Forwarding queries and data to the neighbours.</a:t>
            </a:r>
            <a:endParaRPr lang="en-CA" sz="2400" b="1"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algn="ctr"/>
            <a:r>
              <a:rPr lang="en-CA" sz="4400" b="1" dirty="0" smtClean="0"/>
              <a:t>Source of power consumption in WSN’s ( Cont. )</a:t>
            </a:r>
            <a:endParaRPr lang="en-CA" sz="4400" b="1" dirty="0"/>
          </a:p>
        </p:txBody>
      </p:sp>
      <p:sp>
        <p:nvSpPr>
          <p:cNvPr id="3" name="TextBox 3"/>
          <p:cNvSpPr txBox="1"/>
          <p:nvPr/>
        </p:nvSpPr>
        <p:spPr>
          <a:xfrm>
            <a:off x="539552" y="1928440"/>
            <a:ext cx="8208912" cy="3693319"/>
          </a:xfrm>
          <a:prstGeom prst="rect">
            <a:avLst/>
          </a:prstGeom>
          <a:noFill/>
        </p:spPr>
        <p:txBody>
          <a:bodyPr wrap="square" rtlCol="0">
            <a:spAutoFit/>
          </a:bodyPr>
          <a:lstStyle/>
          <a:p>
            <a:pPr marL="342900" indent="-342900"/>
            <a:r>
              <a:rPr lang="en-CA" sz="3400" b="1" dirty="0" smtClean="0">
                <a:solidFill>
                  <a:schemeClr val="bg2">
                    <a:lumMod val="50000"/>
                  </a:schemeClr>
                </a:solidFill>
              </a:rPr>
              <a:t>2- wasteful power consumption:</a:t>
            </a:r>
          </a:p>
          <a:p>
            <a:pPr marL="342900" indent="-342900">
              <a:lnSpc>
                <a:spcPct val="200000"/>
              </a:lnSpc>
              <a:buFont typeface="Wingdings" pitchFamily="2" charset="2"/>
              <a:buChar char="Ø"/>
            </a:pPr>
            <a:r>
              <a:rPr lang="en-CA" sz="2000" dirty="0" smtClean="0"/>
              <a:t>Idle listening to the channel “ waiting for possible traffic”.</a:t>
            </a:r>
          </a:p>
          <a:p>
            <a:pPr marL="342900" indent="-342900">
              <a:lnSpc>
                <a:spcPct val="200000"/>
              </a:lnSpc>
              <a:buFont typeface="Wingdings" pitchFamily="2" charset="2"/>
              <a:buChar char="Ø"/>
            </a:pPr>
            <a:r>
              <a:rPr lang="en-CA" sz="2000" dirty="0" smtClean="0"/>
              <a:t>Retransmitting because of collision: “ </a:t>
            </a:r>
            <a:r>
              <a:rPr lang="en-CA" sz="2000" dirty="0" err="1" smtClean="0"/>
              <a:t>e.g</a:t>
            </a:r>
            <a:r>
              <a:rPr lang="en-CA" sz="2000" dirty="0" smtClean="0"/>
              <a:t> two packets arrived at the same time at the same sensor”</a:t>
            </a:r>
          </a:p>
          <a:p>
            <a:pPr marL="342900" indent="-342900">
              <a:lnSpc>
                <a:spcPct val="200000"/>
              </a:lnSpc>
              <a:buFont typeface="Wingdings" pitchFamily="2" charset="2"/>
              <a:buChar char="Ø"/>
            </a:pPr>
            <a:r>
              <a:rPr lang="en-CA" sz="2000" dirty="0" smtClean="0"/>
              <a:t>Overhearing: when a sensor received a packet doesn’t belong it”.</a:t>
            </a:r>
          </a:p>
          <a:p>
            <a:pPr marL="342900" indent="-342900">
              <a:lnSpc>
                <a:spcPct val="200000"/>
              </a:lnSpc>
              <a:buFont typeface="Wingdings" pitchFamily="2" charset="2"/>
              <a:buChar char="Ø"/>
            </a:pPr>
            <a:r>
              <a:rPr lang="en-CA" sz="2000" dirty="0" smtClean="0"/>
              <a:t>Generating and handling control packets.</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323528" y="1340768"/>
            <a:ext cx="8820472" cy="2893100"/>
          </a:xfrm>
          <a:prstGeom prst="rect">
            <a:avLst/>
          </a:prstGeom>
          <a:noFill/>
        </p:spPr>
        <p:txBody>
          <a:bodyPr wrap="square" rtlCol="0">
            <a:spAutoFit/>
          </a:bodyPr>
          <a:lstStyle/>
          <a:p>
            <a:pPr marL="342900" indent="-342900"/>
            <a:r>
              <a:rPr lang="en-CA" sz="3400" b="1" dirty="0" smtClean="0">
                <a:solidFill>
                  <a:schemeClr val="bg2">
                    <a:lumMod val="50000"/>
                  </a:schemeClr>
                </a:solidFill>
              </a:rPr>
              <a:t>How to minimize the energy consumption of sensor nodes while meeting the application requirements?</a:t>
            </a:r>
          </a:p>
          <a:p>
            <a:pPr marL="342900" indent="-342900">
              <a:lnSpc>
                <a:spcPct val="200000"/>
              </a:lnSpc>
              <a:buFont typeface="Wingdings" pitchFamily="2" charset="2"/>
              <a:buChar char="Ø"/>
            </a:pPr>
            <a:r>
              <a:rPr lang="en-US" sz="2000" dirty="0" smtClean="0"/>
              <a:t> Use Protocols that aim mainly to increase the sleep periods  as much as possible</a:t>
            </a:r>
          </a:p>
        </p:txBody>
      </p:sp>
      <p:sp>
        <p:nvSpPr>
          <p:cNvPr id="4" name="Rectangle 3"/>
          <p:cNvSpPr/>
          <p:nvPr/>
        </p:nvSpPr>
        <p:spPr>
          <a:xfrm>
            <a:off x="843149" y="188640"/>
            <a:ext cx="7329251" cy="769441"/>
          </a:xfrm>
          <a:prstGeom prst="rect">
            <a:avLst/>
          </a:prstGeom>
        </p:spPr>
        <p:txBody>
          <a:bodyPr wrap="none">
            <a:spAutoFit/>
          </a:bodyPr>
          <a:lstStyle/>
          <a:p>
            <a:pPr indent="-342900" algn="ctr"/>
            <a:r>
              <a:rPr lang="en-CA" sz="4400" b="1" dirty="0" smtClean="0"/>
              <a:t>Power consumption in WSN’s</a:t>
            </a:r>
          </a:p>
        </p:txBody>
      </p:sp>
      <p:sp>
        <p:nvSpPr>
          <p:cNvPr id="5" name="Rectangle à coins arrondis 4"/>
          <p:cNvSpPr/>
          <p:nvPr/>
        </p:nvSpPr>
        <p:spPr>
          <a:xfrm>
            <a:off x="6732240" y="4797152"/>
            <a:ext cx="1656184" cy="72008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Idle</a:t>
            </a:r>
            <a:endParaRPr lang="en-US" dirty="0"/>
          </a:p>
        </p:txBody>
      </p:sp>
      <p:sp>
        <p:nvSpPr>
          <p:cNvPr id="6" name="Rectangle à coins arrondis 5"/>
          <p:cNvSpPr/>
          <p:nvPr/>
        </p:nvSpPr>
        <p:spPr>
          <a:xfrm>
            <a:off x="755576" y="4797152"/>
            <a:ext cx="1656184" cy="72008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Sleep</a:t>
            </a:r>
            <a:endParaRPr lang="en-US" dirty="0"/>
          </a:p>
        </p:txBody>
      </p:sp>
      <p:sp>
        <p:nvSpPr>
          <p:cNvPr id="7" name="Rectangle à coins arrondis 6"/>
          <p:cNvSpPr/>
          <p:nvPr/>
        </p:nvSpPr>
        <p:spPr>
          <a:xfrm>
            <a:off x="4788024" y="4797152"/>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Transmission</a:t>
            </a:r>
            <a:endParaRPr lang="en-US" dirty="0"/>
          </a:p>
        </p:txBody>
      </p:sp>
      <p:sp>
        <p:nvSpPr>
          <p:cNvPr id="8" name="Rectangle à coins arrondis 7"/>
          <p:cNvSpPr/>
          <p:nvPr/>
        </p:nvSpPr>
        <p:spPr>
          <a:xfrm>
            <a:off x="2771800" y="4797152"/>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Reception</a:t>
            </a:r>
            <a:endParaRPr lang="en-US" dirty="0"/>
          </a:p>
        </p:txBody>
      </p:sp>
      <p:cxnSp>
        <p:nvCxnSpPr>
          <p:cNvPr id="9" name="Connecteur droit 8"/>
          <p:cNvCxnSpPr/>
          <p:nvPr/>
        </p:nvCxnSpPr>
        <p:spPr>
          <a:xfrm>
            <a:off x="1622857" y="4496703"/>
            <a:ext cx="597666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1632735" y="4509120"/>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3563888" y="4509120"/>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5508104" y="4509120"/>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7588139" y="4509120"/>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4" name="Flèche vers le bas 13"/>
          <p:cNvSpPr/>
          <p:nvPr/>
        </p:nvSpPr>
        <p:spPr>
          <a:xfrm flipV="1">
            <a:off x="179512" y="4581128"/>
            <a:ext cx="432048" cy="93610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èche vers le bas 14"/>
          <p:cNvSpPr/>
          <p:nvPr/>
        </p:nvSpPr>
        <p:spPr>
          <a:xfrm>
            <a:off x="8460432" y="4869160"/>
            <a:ext cx="432048" cy="93610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8328"/>
            <a:ext cx="8686800" cy="1252728"/>
          </a:xfrm>
        </p:spPr>
        <p:txBody>
          <a:bodyPr>
            <a:normAutofit fontScale="90000"/>
          </a:bodyPr>
          <a:lstStyle/>
          <a:p>
            <a:pPr indent="-342900"/>
            <a:r>
              <a:rPr lang="en-CA" b="1" dirty="0" smtClean="0">
                <a:solidFill>
                  <a:schemeClr val="tx1"/>
                </a:solidFill>
              </a:rPr>
              <a:t>Another problem in Wireless Network</a:t>
            </a:r>
          </a:p>
        </p:txBody>
      </p:sp>
      <p:sp>
        <p:nvSpPr>
          <p:cNvPr id="3" name="Content Placeholder 2"/>
          <p:cNvSpPr>
            <a:spLocks noGrp="1"/>
          </p:cNvSpPr>
          <p:nvPr>
            <p:ph idx="1"/>
          </p:nvPr>
        </p:nvSpPr>
        <p:spPr>
          <a:xfrm>
            <a:off x="683568" y="1916832"/>
            <a:ext cx="7408333" cy="720080"/>
          </a:xfrm>
        </p:spPr>
        <p:txBody>
          <a:bodyPr>
            <a:normAutofit/>
          </a:bodyPr>
          <a:lstStyle/>
          <a:p>
            <a:pPr>
              <a:buNone/>
            </a:pPr>
            <a:r>
              <a:rPr lang="en-US" sz="3000" b="1" dirty="0" smtClean="0">
                <a:solidFill>
                  <a:schemeClr val="bg2">
                    <a:lumMod val="50000"/>
                  </a:schemeClr>
                </a:solidFill>
              </a:rPr>
              <a:t>Hidden/Exposed terminal problem</a:t>
            </a:r>
          </a:p>
        </p:txBody>
      </p:sp>
      <p:pic>
        <p:nvPicPr>
          <p:cNvPr id="6" name="Picture 2"/>
          <p:cNvPicPr>
            <a:picLocks noChangeAspect="1" noChangeArrowheads="1"/>
          </p:cNvPicPr>
          <p:nvPr/>
        </p:nvPicPr>
        <p:blipFill>
          <a:blip r:embed="rId3" cstate="print"/>
          <a:srcRect/>
          <a:stretch>
            <a:fillRect/>
          </a:stretch>
        </p:blipFill>
        <p:spPr bwMode="auto">
          <a:xfrm>
            <a:off x="5281836" y="2852936"/>
            <a:ext cx="3862164" cy="3421161"/>
          </a:xfrm>
          <a:prstGeom prst="rect">
            <a:avLst/>
          </a:prstGeom>
          <a:noFill/>
          <a:ln w="9525">
            <a:noFill/>
            <a:miter lim="800000"/>
            <a:headEnd/>
            <a:tailEnd/>
          </a:ln>
        </p:spPr>
      </p:pic>
      <p:pic>
        <p:nvPicPr>
          <p:cNvPr id="1027" name="Picture 3" descr="C:\Users\dell\Desktop\adhoc-10.png"/>
          <p:cNvPicPr>
            <a:picLocks noChangeAspect="1" noChangeArrowheads="1"/>
          </p:cNvPicPr>
          <p:nvPr/>
        </p:nvPicPr>
        <p:blipFill>
          <a:blip r:embed="rId4" cstate="print"/>
          <a:srcRect/>
          <a:stretch>
            <a:fillRect/>
          </a:stretch>
        </p:blipFill>
        <p:spPr bwMode="auto">
          <a:xfrm>
            <a:off x="395536" y="3284984"/>
            <a:ext cx="4762500" cy="25527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Wireless MAC Protocols </a:t>
            </a:r>
          </a:p>
        </p:txBody>
      </p:sp>
      <p:sp>
        <p:nvSpPr>
          <p:cNvPr id="4" name="TextBox 3"/>
          <p:cNvSpPr txBox="1"/>
          <p:nvPr/>
        </p:nvSpPr>
        <p:spPr>
          <a:xfrm>
            <a:off x="539552" y="1700808"/>
            <a:ext cx="8208912" cy="1989455"/>
          </a:xfrm>
          <a:prstGeom prst="rect">
            <a:avLst/>
          </a:prstGeom>
          <a:noFill/>
        </p:spPr>
        <p:txBody>
          <a:bodyPr wrap="square" rtlCol="0">
            <a:spAutoFit/>
          </a:bodyPr>
          <a:lstStyle/>
          <a:p>
            <a:pPr marL="342900" indent="-342900"/>
            <a:r>
              <a:rPr lang="en-CA" sz="3400" b="1" dirty="0" smtClean="0">
                <a:solidFill>
                  <a:schemeClr val="bg2">
                    <a:lumMod val="50000"/>
                  </a:schemeClr>
                </a:solidFill>
              </a:rPr>
              <a:t>         Conventional of MAC Protocols</a:t>
            </a:r>
          </a:p>
          <a:p>
            <a:pPr marL="342900" indent="-342900">
              <a:lnSpc>
                <a:spcPct val="200000"/>
              </a:lnSpc>
            </a:pPr>
            <a:endParaRPr lang="en-CA" sz="2400" b="1" dirty="0" smtClean="0"/>
          </a:p>
          <a:p>
            <a:pPr marL="342900" indent="-342900">
              <a:lnSpc>
                <a:spcPct val="200000"/>
              </a:lnSpc>
            </a:pPr>
            <a:endParaRPr lang="en-CA" sz="2400" b="1" dirty="0" smtClean="0">
              <a:solidFill>
                <a:schemeClr val="bg2">
                  <a:lumMod val="50000"/>
                </a:schemeClr>
              </a:solidFill>
            </a:endParaRPr>
          </a:p>
        </p:txBody>
      </p:sp>
      <p:sp>
        <p:nvSpPr>
          <p:cNvPr id="5" name="Rectangle à coins arrondis 4"/>
          <p:cNvSpPr/>
          <p:nvPr/>
        </p:nvSpPr>
        <p:spPr>
          <a:xfrm>
            <a:off x="6732240" y="2708920"/>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IEEE 802.11</a:t>
            </a:r>
            <a:endParaRPr lang="en-US" dirty="0" smtClean="0"/>
          </a:p>
          <a:p>
            <a:pPr algn="ctr"/>
            <a:endParaRPr lang="en-US" dirty="0"/>
          </a:p>
        </p:txBody>
      </p:sp>
      <p:sp>
        <p:nvSpPr>
          <p:cNvPr id="6" name="Rectangle à coins arrondis 5"/>
          <p:cNvSpPr/>
          <p:nvPr/>
        </p:nvSpPr>
        <p:spPr>
          <a:xfrm>
            <a:off x="755576" y="2708920"/>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CSMA</a:t>
            </a:r>
            <a:endParaRPr lang="en-US" dirty="0"/>
          </a:p>
        </p:txBody>
      </p:sp>
      <p:sp>
        <p:nvSpPr>
          <p:cNvPr id="7" name="Rectangle à coins arrondis 6"/>
          <p:cNvSpPr/>
          <p:nvPr/>
        </p:nvSpPr>
        <p:spPr>
          <a:xfrm>
            <a:off x="3707904" y="2708920"/>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CSMA/CA</a:t>
            </a:r>
            <a:endParaRPr lang="en-US" dirty="0"/>
          </a:p>
        </p:txBody>
      </p:sp>
      <p:cxnSp>
        <p:nvCxnSpPr>
          <p:cNvPr id="8" name="Connecteur droit 7"/>
          <p:cNvCxnSpPr/>
          <p:nvPr/>
        </p:nvCxnSpPr>
        <p:spPr>
          <a:xfrm>
            <a:off x="1622857" y="2408471"/>
            <a:ext cx="597666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1632735" y="2420888"/>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4499992" y="2420888"/>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7587795" y="2420888"/>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Wireless MAC Protocols (Cont.) </a:t>
            </a:r>
          </a:p>
        </p:txBody>
      </p:sp>
      <p:sp>
        <p:nvSpPr>
          <p:cNvPr id="3" name="TextBox 3"/>
          <p:cNvSpPr txBox="1"/>
          <p:nvPr/>
        </p:nvSpPr>
        <p:spPr>
          <a:xfrm>
            <a:off x="539552" y="1268760"/>
            <a:ext cx="8208912" cy="5047536"/>
          </a:xfrm>
          <a:prstGeom prst="rect">
            <a:avLst/>
          </a:prstGeom>
          <a:noFill/>
        </p:spPr>
        <p:txBody>
          <a:bodyPr wrap="square" rtlCol="0">
            <a:spAutoFit/>
          </a:bodyPr>
          <a:lstStyle/>
          <a:p>
            <a:pPr marL="342900" indent="-342900"/>
            <a:r>
              <a:rPr lang="en-CA" sz="3400" b="1" dirty="0" smtClean="0">
                <a:solidFill>
                  <a:schemeClr val="bg2">
                    <a:lumMod val="50000"/>
                  </a:schemeClr>
                </a:solidFill>
              </a:rPr>
              <a:t>1- CSMA :</a:t>
            </a:r>
          </a:p>
          <a:p>
            <a:pPr marL="342900" indent="-342900">
              <a:lnSpc>
                <a:spcPct val="200000"/>
              </a:lnSpc>
              <a:buFont typeface="Wingdings" pitchFamily="2" charset="2"/>
              <a:buChar char="Ø"/>
            </a:pPr>
            <a:r>
              <a:rPr lang="en-CA" sz="2000" dirty="0" smtClean="0"/>
              <a:t>Non Persistent: if  the device detects activity on the channel, it performs a back off by waiting before attempting to transmit.</a:t>
            </a:r>
          </a:p>
          <a:p>
            <a:pPr marL="342900" indent="-342900">
              <a:lnSpc>
                <a:spcPct val="200000"/>
              </a:lnSpc>
              <a:buFont typeface="Wingdings" pitchFamily="2" charset="2"/>
              <a:buChar char="Ø"/>
            </a:pPr>
            <a:r>
              <a:rPr lang="en-CA" sz="2000" dirty="0" smtClean="0"/>
              <a:t>P- Persistent:  if it detects activity on the channel, it continuous to sense the channel instead of delaying.</a:t>
            </a:r>
          </a:p>
          <a:p>
            <a:pPr marL="342900" indent="-342900">
              <a:lnSpc>
                <a:spcPct val="200000"/>
              </a:lnSpc>
              <a:buFont typeface="Wingdings" pitchFamily="2" charset="2"/>
              <a:buChar char="Ø"/>
            </a:pPr>
            <a:r>
              <a:rPr lang="en-CA" sz="2000" dirty="0" smtClean="0"/>
              <a:t>CSMA requires devices to remain in the receive state  when not transmitting </a:t>
            </a:r>
          </a:p>
          <a:p>
            <a:pPr marL="342900" indent="-342900">
              <a:lnSpc>
                <a:spcPct val="200000"/>
              </a:lnSpc>
            </a:pPr>
            <a:r>
              <a:rPr lang="en-CA" sz="2400" b="1" dirty="0" smtClean="0">
                <a:solidFill>
                  <a:schemeClr val="bg2">
                    <a:lumMod val="50000"/>
                  </a:schemeClr>
                </a:solidFill>
              </a:rPr>
              <a:t>Disadvantages</a:t>
            </a:r>
            <a:r>
              <a:rPr lang="en-CA" sz="2000" b="1" dirty="0" smtClean="0">
                <a:solidFill>
                  <a:schemeClr val="bg2">
                    <a:lumMod val="50000"/>
                  </a:schemeClr>
                </a:solidFill>
              </a:rPr>
              <a:t>: </a:t>
            </a:r>
            <a:r>
              <a:rPr lang="en-US" sz="2000" dirty="0" smtClean="0"/>
              <a:t>the transceiver consumes energy too quickly. </a:t>
            </a:r>
            <a:endParaRPr lang="en-CA" sz="2000" b="1" dirty="0" smtClean="0">
              <a:solidFill>
                <a:schemeClr val="bg2">
                  <a:lumMod val="50000"/>
                </a:schemeClr>
              </a:solidFill>
            </a:endParaRP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Wireless MAC Protocols (Cont.) </a:t>
            </a:r>
          </a:p>
        </p:txBody>
      </p:sp>
      <p:sp>
        <p:nvSpPr>
          <p:cNvPr id="3" name="TextBox 3"/>
          <p:cNvSpPr txBox="1"/>
          <p:nvPr/>
        </p:nvSpPr>
        <p:spPr>
          <a:xfrm>
            <a:off x="539552" y="1603246"/>
            <a:ext cx="8208912" cy="4431983"/>
          </a:xfrm>
          <a:prstGeom prst="rect">
            <a:avLst/>
          </a:prstGeom>
          <a:noFill/>
        </p:spPr>
        <p:txBody>
          <a:bodyPr wrap="square" rtlCol="0">
            <a:spAutoFit/>
          </a:bodyPr>
          <a:lstStyle/>
          <a:p>
            <a:pPr marL="342900" indent="-342900"/>
            <a:r>
              <a:rPr lang="en-CA" sz="3400" b="1" dirty="0" smtClean="0">
                <a:solidFill>
                  <a:schemeClr val="bg2">
                    <a:lumMod val="50000"/>
                  </a:schemeClr>
                </a:solidFill>
              </a:rPr>
              <a:t>2- CSMA/CA :</a:t>
            </a:r>
          </a:p>
          <a:p>
            <a:pPr marL="342900" indent="-342900">
              <a:lnSpc>
                <a:spcPct val="200000"/>
              </a:lnSpc>
              <a:buFont typeface="Wingdings" pitchFamily="2" charset="2"/>
              <a:buChar char="Ø"/>
            </a:pPr>
            <a:r>
              <a:rPr lang="en-CA" sz="2000" dirty="0" smtClean="0"/>
              <a:t>Control messages  were introduced such as ( RTS and CTS) to reserve the channel</a:t>
            </a:r>
          </a:p>
          <a:p>
            <a:pPr marL="342900" indent="-342900">
              <a:lnSpc>
                <a:spcPct val="200000"/>
              </a:lnSpc>
              <a:buFont typeface="Wingdings" pitchFamily="2" charset="2"/>
              <a:buChar char="Ø"/>
            </a:pPr>
            <a:r>
              <a:rPr lang="en-CA" sz="2000" dirty="0" smtClean="0"/>
              <a:t>The source first performs CSMA algorithm</a:t>
            </a:r>
          </a:p>
          <a:p>
            <a:pPr marL="342900" indent="-342900">
              <a:lnSpc>
                <a:spcPct val="200000"/>
              </a:lnSpc>
              <a:buFont typeface="Wingdings" pitchFamily="2" charset="2"/>
              <a:buChar char="Ø"/>
            </a:pPr>
            <a:r>
              <a:rPr lang="en-CA" sz="2000" dirty="0" smtClean="0"/>
              <a:t>If it determines appropriate time for transmission, it sends RTS</a:t>
            </a:r>
          </a:p>
          <a:p>
            <a:pPr marL="342900" indent="-342900">
              <a:lnSpc>
                <a:spcPct val="200000"/>
              </a:lnSpc>
              <a:buFont typeface="Wingdings" pitchFamily="2" charset="2"/>
              <a:buChar char="Ø"/>
            </a:pPr>
            <a:r>
              <a:rPr lang="en-CA" sz="2000" dirty="0" smtClean="0"/>
              <a:t>Then, the destination responds with CTS</a:t>
            </a:r>
          </a:p>
          <a:p>
            <a:pPr marL="342900" indent="-342900">
              <a:lnSpc>
                <a:spcPct val="200000"/>
              </a:lnSpc>
            </a:pPr>
            <a:r>
              <a:rPr lang="en-CA" sz="2400" b="1" dirty="0" smtClean="0">
                <a:solidFill>
                  <a:schemeClr val="bg2">
                    <a:lumMod val="50000"/>
                  </a:schemeClr>
                </a:solidFill>
              </a:rPr>
              <a:t>Disadvantages: </a:t>
            </a:r>
            <a:r>
              <a:rPr lang="en-CA" sz="2000" dirty="0" smtClean="0"/>
              <a:t>it might still have some collision in RTS</a:t>
            </a:r>
            <a:r>
              <a:rPr lang="en-US" sz="2000" dirty="0" smtClean="0"/>
              <a:t> </a:t>
            </a:r>
            <a:endParaRPr lang="en-CA"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Wireless MAC Protocols (Cont.) </a:t>
            </a:r>
          </a:p>
        </p:txBody>
      </p:sp>
      <p:sp>
        <p:nvSpPr>
          <p:cNvPr id="3" name="TextBox 3"/>
          <p:cNvSpPr txBox="1"/>
          <p:nvPr/>
        </p:nvSpPr>
        <p:spPr>
          <a:xfrm>
            <a:off x="395536" y="1268760"/>
            <a:ext cx="8604448" cy="5539978"/>
          </a:xfrm>
          <a:prstGeom prst="rect">
            <a:avLst/>
          </a:prstGeom>
          <a:noFill/>
        </p:spPr>
        <p:txBody>
          <a:bodyPr wrap="square" rtlCol="0">
            <a:spAutoFit/>
          </a:bodyPr>
          <a:lstStyle/>
          <a:p>
            <a:pPr marL="342900" indent="-342900"/>
            <a:r>
              <a:rPr lang="en-CA" sz="3400" b="1" dirty="0" smtClean="0">
                <a:solidFill>
                  <a:schemeClr val="bg2">
                    <a:lumMod val="50000"/>
                  </a:schemeClr>
                </a:solidFill>
              </a:rPr>
              <a:t>3-IEEE 802.11 : </a:t>
            </a:r>
          </a:p>
          <a:p>
            <a:pPr marL="342900" indent="-342900">
              <a:lnSpc>
                <a:spcPct val="200000"/>
              </a:lnSpc>
              <a:buFont typeface="Wingdings" pitchFamily="2" charset="2"/>
              <a:buChar char="Ø"/>
            </a:pPr>
            <a:r>
              <a:rPr lang="en-CA" sz="2000" dirty="0" smtClean="0"/>
              <a:t>Infrastructure mode :</a:t>
            </a:r>
            <a:r>
              <a:rPr lang="en-US" sz="2000" dirty="0" smtClean="0"/>
              <a:t>devices communicate through a central entity called an access point (AP) using the point coordination function (PCF),</a:t>
            </a:r>
            <a:endParaRPr lang="en-CA" sz="2000" dirty="0" smtClean="0"/>
          </a:p>
          <a:p>
            <a:pPr marL="342900" indent="-342900">
              <a:lnSpc>
                <a:spcPct val="200000"/>
              </a:lnSpc>
              <a:buFont typeface="Wingdings" pitchFamily="2" charset="2"/>
              <a:buChar char="Ø"/>
            </a:pPr>
            <a:r>
              <a:rPr lang="en-CA" sz="2000" dirty="0" smtClean="0"/>
              <a:t>Ad hoc mode: </a:t>
            </a:r>
            <a:r>
              <a:rPr lang="en-US" sz="2000" dirty="0" smtClean="0"/>
              <a:t>devices communicate with each other directly using the distributed coordination function (DCF)</a:t>
            </a:r>
            <a:endParaRPr lang="en-CA" sz="2000" dirty="0" smtClean="0"/>
          </a:p>
          <a:p>
            <a:pPr marL="342900" indent="-342900">
              <a:lnSpc>
                <a:spcPct val="200000"/>
              </a:lnSpc>
              <a:buFont typeface="Wingdings" pitchFamily="2" charset="2"/>
              <a:buChar char="Ø"/>
            </a:pPr>
            <a:r>
              <a:rPr lang="en-US" sz="2000" dirty="0" smtClean="0"/>
              <a:t>Both the PCF and DCF use a channel access mechanism similar to CSMA/CA and use acknowledgments for reliability.</a:t>
            </a:r>
          </a:p>
          <a:p>
            <a:pPr marL="342900" indent="-342900">
              <a:lnSpc>
                <a:spcPct val="200000"/>
              </a:lnSpc>
              <a:buFont typeface="Wingdings" pitchFamily="2" charset="2"/>
              <a:buChar char="Ø"/>
            </a:pPr>
            <a:r>
              <a:rPr lang="en-CA" sz="2000" dirty="0" smtClean="0"/>
              <a:t>In addition to physical carrier sensing, IEEE 802.11 devices perform virtual carrier sensing “ NAV”</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Wireless MAC Protocols (Cont.) </a:t>
            </a:r>
          </a:p>
        </p:txBody>
      </p:sp>
      <p:pic>
        <p:nvPicPr>
          <p:cNvPr id="12290" name="Picture 2"/>
          <p:cNvPicPr>
            <a:picLocks noChangeAspect="1" noChangeArrowheads="1"/>
          </p:cNvPicPr>
          <p:nvPr/>
        </p:nvPicPr>
        <p:blipFill>
          <a:blip r:embed="rId3" cstate="print"/>
          <a:srcRect r="3416" b="9224"/>
          <a:stretch>
            <a:fillRect/>
          </a:stretch>
        </p:blipFill>
        <p:spPr bwMode="auto">
          <a:xfrm>
            <a:off x="234245" y="2996952"/>
            <a:ext cx="8658235" cy="3240360"/>
          </a:xfrm>
          <a:prstGeom prst="rect">
            <a:avLst/>
          </a:prstGeom>
          <a:noFill/>
          <a:ln w="9525">
            <a:noFill/>
            <a:miter lim="800000"/>
            <a:headEnd/>
            <a:tailEnd/>
          </a:ln>
        </p:spPr>
      </p:pic>
      <p:sp>
        <p:nvSpPr>
          <p:cNvPr id="5" name="TextBox 3"/>
          <p:cNvSpPr txBox="1"/>
          <p:nvPr/>
        </p:nvSpPr>
        <p:spPr>
          <a:xfrm>
            <a:off x="2267744" y="6341258"/>
            <a:ext cx="4464496" cy="400110"/>
          </a:xfrm>
          <a:prstGeom prst="rect">
            <a:avLst/>
          </a:prstGeom>
          <a:noFill/>
        </p:spPr>
        <p:txBody>
          <a:bodyPr wrap="square" rtlCol="0">
            <a:spAutoFit/>
          </a:bodyPr>
          <a:lstStyle/>
          <a:p>
            <a:pPr marL="342900" indent="-342900" algn="ctr"/>
            <a:r>
              <a:rPr lang="en-CA" sz="2000" b="1" dirty="0" smtClean="0"/>
              <a:t>802.11 Data Transfer</a:t>
            </a:r>
          </a:p>
        </p:txBody>
      </p:sp>
      <p:sp>
        <p:nvSpPr>
          <p:cNvPr id="6" name="Rectangle 5"/>
          <p:cNvSpPr/>
          <p:nvPr/>
        </p:nvSpPr>
        <p:spPr>
          <a:xfrm>
            <a:off x="323528" y="1412776"/>
            <a:ext cx="8496944" cy="1754326"/>
          </a:xfrm>
          <a:prstGeom prst="rect">
            <a:avLst/>
          </a:prstGeom>
        </p:spPr>
        <p:txBody>
          <a:bodyPr wrap="square">
            <a:spAutoFit/>
          </a:bodyPr>
          <a:lstStyle/>
          <a:p>
            <a:pPr marL="342900" indent="-342900">
              <a:lnSpc>
                <a:spcPct val="200000"/>
              </a:lnSpc>
            </a:pPr>
            <a:r>
              <a:rPr lang="en-CA" b="1" dirty="0" smtClean="0">
                <a:solidFill>
                  <a:schemeClr val="bg2">
                    <a:lumMod val="50000"/>
                  </a:schemeClr>
                </a:solidFill>
              </a:rPr>
              <a:t>Disadvantages:</a:t>
            </a:r>
            <a:endParaRPr lang="en-CA" dirty="0" smtClean="0"/>
          </a:p>
          <a:p>
            <a:pPr marL="342900" indent="-342900">
              <a:lnSpc>
                <a:spcPct val="200000"/>
              </a:lnSpc>
              <a:buFont typeface="Wingdings" pitchFamily="2" charset="2"/>
              <a:buChar char="Ø"/>
            </a:pPr>
            <a:r>
              <a:rPr lang="en-US" dirty="0" smtClean="0"/>
              <a:t>IEEE 802.11 devices consume large amounts of energy due to the high percentage of time spent listening without  receiving messages </a:t>
            </a:r>
            <a:endParaRPr lang="en-CA"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Differences and Constraints</a:t>
            </a:r>
          </a:p>
        </p:txBody>
      </p:sp>
      <p:sp>
        <p:nvSpPr>
          <p:cNvPr id="3" name="TextBox 3"/>
          <p:cNvSpPr txBox="1"/>
          <p:nvPr/>
        </p:nvSpPr>
        <p:spPr>
          <a:xfrm>
            <a:off x="539552" y="1340768"/>
            <a:ext cx="8208912" cy="4801314"/>
          </a:xfrm>
          <a:prstGeom prst="rect">
            <a:avLst/>
          </a:prstGeom>
          <a:noFill/>
        </p:spPr>
        <p:txBody>
          <a:bodyPr wrap="square" rtlCol="0">
            <a:spAutoFit/>
          </a:bodyPr>
          <a:lstStyle/>
          <a:p>
            <a:pPr marL="342900" indent="-342900"/>
            <a:r>
              <a:rPr lang="en-CA" sz="3400" b="1" dirty="0" smtClean="0">
                <a:solidFill>
                  <a:schemeClr val="bg2">
                    <a:lumMod val="50000"/>
                  </a:schemeClr>
                </a:solidFill>
              </a:rPr>
              <a:t>Traditional MAC protocol provides:</a:t>
            </a:r>
          </a:p>
          <a:p>
            <a:pPr marL="342900" indent="-342900">
              <a:lnSpc>
                <a:spcPct val="200000"/>
              </a:lnSpc>
              <a:buFont typeface="Wingdings" pitchFamily="2" charset="2"/>
              <a:buChar char="Ø"/>
            </a:pPr>
            <a:r>
              <a:rPr lang="en-CA" sz="2000" dirty="0" smtClean="0"/>
              <a:t>High throughput </a:t>
            </a:r>
          </a:p>
          <a:p>
            <a:pPr marL="342900" indent="-342900">
              <a:lnSpc>
                <a:spcPct val="200000"/>
              </a:lnSpc>
              <a:buFont typeface="Wingdings" pitchFamily="2" charset="2"/>
              <a:buChar char="Ø"/>
            </a:pPr>
            <a:r>
              <a:rPr lang="en-CA" sz="2000" dirty="0" smtClean="0"/>
              <a:t>Low latency</a:t>
            </a:r>
          </a:p>
          <a:p>
            <a:pPr marL="342900" indent="-342900">
              <a:lnSpc>
                <a:spcPct val="200000"/>
              </a:lnSpc>
              <a:buFont typeface="Wingdings" pitchFamily="2" charset="2"/>
              <a:buChar char="Ø"/>
            </a:pPr>
            <a:r>
              <a:rPr lang="en-CA" sz="2000" dirty="0" smtClean="0"/>
              <a:t>Fairness</a:t>
            </a:r>
          </a:p>
          <a:p>
            <a:pPr marL="342900" indent="-342900">
              <a:lnSpc>
                <a:spcPct val="200000"/>
              </a:lnSpc>
              <a:buFont typeface="Wingdings" pitchFamily="2" charset="2"/>
              <a:buChar char="Ø"/>
            </a:pPr>
            <a:r>
              <a:rPr lang="en-CA" sz="2000" dirty="0" smtClean="0"/>
              <a:t>Mobility                          </a:t>
            </a:r>
            <a:r>
              <a:rPr lang="en-CA" sz="2000" b="1" dirty="0" smtClean="0"/>
              <a:t>But : have little consideration for energy</a:t>
            </a:r>
          </a:p>
          <a:p>
            <a:pPr marL="342900" indent="-342900"/>
            <a:endParaRPr lang="en-CA" sz="3600" b="1" dirty="0" smtClean="0">
              <a:solidFill>
                <a:schemeClr val="bg2">
                  <a:lumMod val="50000"/>
                </a:schemeClr>
              </a:solidFill>
            </a:endParaRPr>
          </a:p>
          <a:p>
            <a:pPr marL="342900" indent="-342900"/>
            <a:r>
              <a:rPr lang="en-CA" sz="3600" b="1" dirty="0" smtClean="0">
                <a:solidFill>
                  <a:schemeClr val="bg2">
                    <a:lumMod val="50000"/>
                  </a:schemeClr>
                </a:solidFill>
              </a:rPr>
              <a:t>Improved MAC protocol provides:</a:t>
            </a:r>
          </a:p>
          <a:p>
            <a:pPr marL="342900" indent="-342900">
              <a:lnSpc>
                <a:spcPct val="200000"/>
              </a:lnSpc>
              <a:buFont typeface="Wingdings" pitchFamily="2" charset="2"/>
              <a:buChar char="Ø"/>
            </a:pPr>
            <a:r>
              <a:rPr lang="en-CA" sz="2000" dirty="0" smtClean="0"/>
              <a:t>Best performance of smallest amount of energy</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35696" y="543178"/>
            <a:ext cx="4805418" cy="769441"/>
          </a:xfrm>
          <a:prstGeom prst="rect">
            <a:avLst/>
          </a:prstGeom>
          <a:noFill/>
        </p:spPr>
        <p:txBody>
          <a:bodyPr wrap="none" rtlCol="0">
            <a:spAutoFit/>
          </a:bodyPr>
          <a:lstStyle/>
          <a:p>
            <a:r>
              <a:rPr lang="en-CA" sz="4400" b="1" dirty="0" smtClean="0"/>
              <a:t>Topics of Discussion</a:t>
            </a:r>
            <a:endParaRPr lang="en-CA" sz="4400" b="1" dirty="0"/>
          </a:p>
        </p:txBody>
      </p:sp>
      <p:sp>
        <p:nvSpPr>
          <p:cNvPr id="4" name="TextBox 3"/>
          <p:cNvSpPr txBox="1"/>
          <p:nvPr/>
        </p:nvSpPr>
        <p:spPr>
          <a:xfrm>
            <a:off x="179512" y="1650280"/>
            <a:ext cx="8604448" cy="4893647"/>
          </a:xfrm>
          <a:prstGeom prst="rect">
            <a:avLst/>
          </a:prstGeom>
          <a:noFill/>
        </p:spPr>
        <p:txBody>
          <a:bodyPr wrap="square" rtlCol="0">
            <a:spAutoFit/>
          </a:bodyPr>
          <a:lstStyle/>
          <a:p>
            <a:pPr marL="342900" indent="-342900">
              <a:buFont typeface="Wingdings" pitchFamily="2" charset="2"/>
              <a:buChar char="Ø"/>
            </a:pPr>
            <a:r>
              <a:rPr lang="en-CA" sz="2400" b="1" dirty="0" smtClean="0"/>
              <a:t>Introduction</a:t>
            </a:r>
            <a:endParaRPr lang="en-CA" sz="2000" i="1" dirty="0" smtClean="0"/>
          </a:p>
          <a:p>
            <a:pPr marL="342900" indent="-342900">
              <a:lnSpc>
                <a:spcPct val="200000"/>
              </a:lnSpc>
              <a:buFont typeface="Wingdings" pitchFamily="2" charset="2"/>
              <a:buChar char="Ø"/>
            </a:pPr>
            <a:r>
              <a:rPr lang="en-CA" sz="2400" b="1" dirty="0" smtClean="0"/>
              <a:t>Power consumption in WSN’s </a:t>
            </a:r>
          </a:p>
          <a:p>
            <a:pPr marL="342900" indent="-342900">
              <a:lnSpc>
                <a:spcPct val="200000"/>
              </a:lnSpc>
              <a:buFont typeface="Wingdings" pitchFamily="2" charset="2"/>
              <a:buChar char="Ø"/>
            </a:pPr>
            <a:r>
              <a:rPr lang="en-CA" sz="2400" b="1" dirty="0" smtClean="0"/>
              <a:t>Wireless MAC protocols</a:t>
            </a:r>
          </a:p>
          <a:p>
            <a:pPr marL="342900" indent="-342900">
              <a:lnSpc>
                <a:spcPct val="200000"/>
              </a:lnSpc>
              <a:buFont typeface="Wingdings" pitchFamily="2" charset="2"/>
              <a:buChar char="Ø"/>
            </a:pPr>
            <a:r>
              <a:rPr lang="en-CA" sz="2400" b="1" dirty="0" smtClean="0"/>
              <a:t>Differences and Constraints</a:t>
            </a:r>
          </a:p>
          <a:p>
            <a:pPr marL="342900" indent="-342900">
              <a:lnSpc>
                <a:spcPct val="200000"/>
              </a:lnSpc>
              <a:buFont typeface="Wingdings" pitchFamily="2" charset="2"/>
              <a:buChar char="Ø"/>
            </a:pPr>
            <a:r>
              <a:rPr lang="en-CA" sz="2400" b="1" dirty="0" smtClean="0"/>
              <a:t>Attributes to WSN</a:t>
            </a:r>
          </a:p>
          <a:p>
            <a:pPr marL="342900" indent="-342900">
              <a:lnSpc>
                <a:spcPct val="200000"/>
              </a:lnSpc>
              <a:buFont typeface="Wingdings" pitchFamily="2" charset="2"/>
              <a:buChar char="Ø"/>
            </a:pPr>
            <a:r>
              <a:rPr lang="en-CA" sz="2400" b="1" dirty="0" smtClean="0"/>
              <a:t>Wireless Sensor network MAC protocols</a:t>
            </a:r>
            <a:endParaRPr lang="en-CA" i="1" dirty="0" smtClean="0"/>
          </a:p>
          <a:p>
            <a:pPr marL="342900" indent="-342900">
              <a:lnSpc>
                <a:spcPct val="200000"/>
              </a:lnSpc>
              <a:buFont typeface="Wingdings" pitchFamily="2" charset="2"/>
              <a:buChar char="Ø"/>
            </a:pPr>
            <a:r>
              <a:rPr lang="en-CA" sz="2400" b="1" dirty="0" smtClean="0"/>
              <a:t>Summary </a:t>
            </a:r>
            <a:endParaRPr lang="en-CA" i="1" dirty="0" smtClean="0"/>
          </a:p>
        </p:txBody>
      </p:sp>
    </p:spTree>
    <p:extLst>
      <p:ext uri="{BB962C8B-B14F-4D97-AF65-F5344CB8AC3E}">
        <p14:creationId xmlns="" xmlns:p14="http://schemas.microsoft.com/office/powerpoint/2010/main" val="40592955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646331"/>
          </a:xfrm>
          <a:prstGeom prst="rect">
            <a:avLst/>
          </a:prstGeom>
          <a:noFill/>
        </p:spPr>
        <p:txBody>
          <a:bodyPr wrap="square" rtlCol="0">
            <a:spAutoFit/>
          </a:bodyPr>
          <a:lstStyle/>
          <a:p>
            <a:pPr algn="ctr"/>
            <a:r>
              <a:rPr lang="en-CA" sz="3600" b="1" dirty="0" smtClean="0"/>
              <a:t>Attributes to Wireless Sensor Networks</a:t>
            </a:r>
            <a:endParaRPr lang="en-CA" sz="3600" b="1" dirty="0"/>
          </a:p>
        </p:txBody>
      </p:sp>
      <p:sp>
        <p:nvSpPr>
          <p:cNvPr id="3" name="TextBox 3"/>
          <p:cNvSpPr txBox="1"/>
          <p:nvPr/>
        </p:nvSpPr>
        <p:spPr>
          <a:xfrm>
            <a:off x="323528" y="1340768"/>
            <a:ext cx="8496944" cy="5447645"/>
          </a:xfrm>
          <a:prstGeom prst="rect">
            <a:avLst/>
          </a:prstGeom>
          <a:noFill/>
        </p:spPr>
        <p:txBody>
          <a:bodyPr wrap="square" rtlCol="0">
            <a:spAutoFit/>
          </a:bodyPr>
          <a:lstStyle/>
          <a:p>
            <a:pPr marL="342900" indent="-342900">
              <a:lnSpc>
                <a:spcPct val="200000"/>
              </a:lnSpc>
            </a:pPr>
            <a:r>
              <a:rPr lang="en-US" sz="2000" b="1" dirty="0" smtClean="0">
                <a:solidFill>
                  <a:schemeClr val="bg2">
                    <a:lumMod val="50000"/>
                  </a:schemeClr>
                </a:solidFill>
              </a:rPr>
              <a:t>The following attributes should be taken in WSN</a:t>
            </a:r>
          </a:p>
          <a:p>
            <a:pPr marL="342900" indent="-342900"/>
            <a:r>
              <a:rPr lang="en-CA" sz="2800" b="1" dirty="0" smtClean="0">
                <a:solidFill>
                  <a:schemeClr val="bg2">
                    <a:lumMod val="50000"/>
                  </a:schemeClr>
                </a:solidFill>
              </a:rPr>
              <a:t> </a:t>
            </a:r>
            <a:r>
              <a:rPr lang="en-CA" sz="2000" dirty="0" smtClean="0"/>
              <a:t>Energy conservation </a:t>
            </a:r>
          </a:p>
          <a:p>
            <a:pPr marL="342900" indent="-342900">
              <a:lnSpc>
                <a:spcPct val="200000"/>
              </a:lnSpc>
              <a:buFont typeface="Wingdings" pitchFamily="2" charset="2"/>
              <a:buChar char="Ø"/>
            </a:pPr>
            <a:r>
              <a:rPr lang="en-CA" sz="2000" dirty="0" smtClean="0"/>
              <a:t>Scalability and adaptively </a:t>
            </a:r>
          </a:p>
          <a:p>
            <a:pPr marL="342900" indent="-342900">
              <a:lnSpc>
                <a:spcPct val="200000"/>
              </a:lnSpc>
              <a:buFont typeface="Wingdings" pitchFamily="2" charset="2"/>
              <a:buChar char="Ø"/>
            </a:pPr>
            <a:r>
              <a:rPr lang="en-CA" sz="2000" dirty="0" smtClean="0"/>
              <a:t>throughput</a:t>
            </a:r>
          </a:p>
          <a:p>
            <a:pPr marL="342900" indent="-342900">
              <a:lnSpc>
                <a:spcPct val="200000"/>
              </a:lnSpc>
              <a:buFont typeface="Wingdings" pitchFamily="2" charset="2"/>
              <a:buChar char="Ø"/>
            </a:pPr>
            <a:r>
              <a:rPr lang="en-CA" sz="2000" dirty="0" smtClean="0"/>
              <a:t>Fairness </a:t>
            </a:r>
          </a:p>
          <a:p>
            <a:pPr marL="342900" indent="-342900">
              <a:lnSpc>
                <a:spcPct val="200000"/>
              </a:lnSpc>
              <a:buFont typeface="Wingdings" pitchFamily="2" charset="2"/>
              <a:buChar char="Ø"/>
            </a:pPr>
            <a:r>
              <a:rPr lang="en-CA" sz="2000" dirty="0" smtClean="0"/>
              <a:t>Latency </a:t>
            </a:r>
          </a:p>
          <a:p>
            <a:pPr marL="342900" indent="-342900">
              <a:lnSpc>
                <a:spcPct val="200000"/>
              </a:lnSpc>
            </a:pPr>
            <a:r>
              <a:rPr lang="en-CA" sz="2000" b="1" dirty="0" smtClean="0">
                <a:solidFill>
                  <a:schemeClr val="bg2">
                    <a:lumMod val="50000"/>
                  </a:schemeClr>
                </a:solidFill>
              </a:rPr>
              <a:t>MAC protocol must achieve </a:t>
            </a:r>
            <a:endParaRPr lang="en-US" sz="2000" dirty="0" smtClean="0"/>
          </a:p>
          <a:p>
            <a:pPr marL="342900" indent="-342900">
              <a:lnSpc>
                <a:spcPct val="200000"/>
              </a:lnSpc>
              <a:buFont typeface="Wingdings" pitchFamily="2" charset="2"/>
              <a:buChar char="Ø"/>
            </a:pPr>
            <a:r>
              <a:rPr lang="en-US" sz="2000" dirty="0" smtClean="0"/>
              <a:t>Establish communication link between the sensor nodes</a:t>
            </a:r>
          </a:p>
          <a:p>
            <a:pPr marL="342900" indent="-342900">
              <a:lnSpc>
                <a:spcPct val="200000"/>
              </a:lnSpc>
              <a:buFont typeface="Wingdings" pitchFamily="2" charset="2"/>
              <a:buChar char="Ø"/>
            </a:pPr>
            <a:r>
              <a:rPr lang="en-US" sz="2000" dirty="0" smtClean="0"/>
              <a:t>To share the communication medium fairly and efficiently</a:t>
            </a:r>
            <a:endParaRPr lang="en-CA" sz="2000" dirty="0" smtClean="0"/>
          </a:p>
        </p:txBody>
      </p:sp>
      <p:sp>
        <p:nvSpPr>
          <p:cNvPr id="4" name="Accolade fermante 3"/>
          <p:cNvSpPr/>
          <p:nvPr/>
        </p:nvSpPr>
        <p:spPr>
          <a:xfrm>
            <a:off x="3563888" y="2060848"/>
            <a:ext cx="288032" cy="8640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Accolade fermante 4"/>
          <p:cNvSpPr/>
          <p:nvPr/>
        </p:nvSpPr>
        <p:spPr>
          <a:xfrm>
            <a:off x="3563888" y="3284984"/>
            <a:ext cx="288032" cy="14401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ZoneTexte 5"/>
          <p:cNvSpPr txBox="1"/>
          <p:nvPr/>
        </p:nvSpPr>
        <p:spPr>
          <a:xfrm>
            <a:off x="3955221" y="2177643"/>
            <a:ext cx="1480875" cy="369332"/>
          </a:xfrm>
          <a:prstGeom prst="rect">
            <a:avLst/>
          </a:prstGeom>
          <a:noFill/>
        </p:spPr>
        <p:txBody>
          <a:bodyPr wrap="square" rtlCol="0">
            <a:spAutoFit/>
          </a:bodyPr>
          <a:lstStyle/>
          <a:p>
            <a:r>
              <a:rPr lang="en-CA" b="1" dirty="0" smtClean="0"/>
              <a:t>primary goal</a:t>
            </a:r>
            <a:endParaRPr lang="en-US" dirty="0"/>
          </a:p>
        </p:txBody>
      </p:sp>
      <p:sp>
        <p:nvSpPr>
          <p:cNvPr id="9" name="ZoneTexte 8"/>
          <p:cNvSpPr txBox="1"/>
          <p:nvPr/>
        </p:nvSpPr>
        <p:spPr>
          <a:xfrm>
            <a:off x="3959786" y="3861048"/>
            <a:ext cx="1647800" cy="369332"/>
          </a:xfrm>
          <a:prstGeom prst="rect">
            <a:avLst/>
          </a:prstGeom>
          <a:noFill/>
        </p:spPr>
        <p:txBody>
          <a:bodyPr wrap="square" rtlCol="0">
            <a:spAutoFit/>
          </a:bodyPr>
          <a:lstStyle/>
          <a:p>
            <a:r>
              <a:rPr lang="en-CA" b="1" dirty="0" smtClean="0"/>
              <a:t>less important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indent="-342900" algn="ctr"/>
            <a:r>
              <a:rPr lang="en-CA" sz="4400" b="1" dirty="0" smtClean="0"/>
              <a:t>Wireless Sensor Network MAC protocols</a:t>
            </a:r>
          </a:p>
        </p:txBody>
      </p:sp>
      <p:sp>
        <p:nvSpPr>
          <p:cNvPr id="3" name="TextBox 3"/>
          <p:cNvSpPr txBox="1"/>
          <p:nvPr/>
        </p:nvSpPr>
        <p:spPr>
          <a:xfrm>
            <a:off x="539552" y="1700808"/>
            <a:ext cx="8208912" cy="615553"/>
          </a:xfrm>
          <a:prstGeom prst="rect">
            <a:avLst/>
          </a:prstGeom>
          <a:noFill/>
        </p:spPr>
        <p:txBody>
          <a:bodyPr wrap="square" rtlCol="0">
            <a:spAutoFit/>
          </a:bodyPr>
          <a:lstStyle/>
          <a:p>
            <a:pPr marL="342900" indent="-342900" algn="ctr"/>
            <a:r>
              <a:rPr lang="en-CA" sz="3400" b="1" dirty="0" smtClean="0">
                <a:solidFill>
                  <a:schemeClr val="bg2">
                    <a:lumMod val="50000"/>
                  </a:schemeClr>
                </a:solidFill>
              </a:rPr>
              <a:t> Medium Access Control</a:t>
            </a:r>
            <a:endParaRPr lang="en-CA" sz="2400" b="1" dirty="0" smtClean="0">
              <a:solidFill>
                <a:schemeClr val="bg2">
                  <a:lumMod val="50000"/>
                </a:schemeClr>
              </a:solidFill>
            </a:endParaRPr>
          </a:p>
        </p:txBody>
      </p:sp>
      <p:sp>
        <p:nvSpPr>
          <p:cNvPr id="5" name="Rectangle à coins arrondis 4"/>
          <p:cNvSpPr/>
          <p:nvPr/>
        </p:nvSpPr>
        <p:spPr>
          <a:xfrm>
            <a:off x="5796136" y="2793345"/>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Scheduled MAC</a:t>
            </a:r>
            <a:endParaRPr lang="en-US" dirty="0"/>
          </a:p>
        </p:txBody>
      </p:sp>
      <p:sp>
        <p:nvSpPr>
          <p:cNvPr id="6" name="Rectangle à coins arrondis 5"/>
          <p:cNvSpPr/>
          <p:nvPr/>
        </p:nvSpPr>
        <p:spPr>
          <a:xfrm>
            <a:off x="1907704" y="2793345"/>
            <a:ext cx="1656184"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Unscheduled MAC</a:t>
            </a:r>
            <a:r>
              <a:rPr lang="en-CA" b="1" dirty="0" smtClean="0"/>
              <a:t> </a:t>
            </a:r>
            <a:endParaRPr lang="en-US" dirty="0"/>
          </a:p>
        </p:txBody>
      </p:sp>
      <p:cxnSp>
        <p:nvCxnSpPr>
          <p:cNvPr id="14" name="Connecteur droit 13"/>
          <p:cNvCxnSpPr/>
          <p:nvPr/>
        </p:nvCxnSpPr>
        <p:spPr>
          <a:xfrm flipV="1">
            <a:off x="2771800" y="2492896"/>
            <a:ext cx="3891617" cy="1241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2784863" y="2505313"/>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6660232" y="2505313"/>
            <a:ext cx="0" cy="288032"/>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700808"/>
            <a:ext cx="8208912" cy="3200876"/>
          </a:xfrm>
          <a:prstGeom prst="rect">
            <a:avLst/>
          </a:prstGeom>
          <a:noFill/>
        </p:spPr>
        <p:txBody>
          <a:bodyPr wrap="square" rtlCol="0">
            <a:spAutoFit/>
          </a:bodyPr>
          <a:lstStyle/>
          <a:p>
            <a:pPr marL="342900" indent="-342900"/>
            <a:r>
              <a:rPr lang="en-CA" sz="3400" b="1" dirty="0" smtClean="0">
                <a:solidFill>
                  <a:schemeClr val="bg2">
                    <a:lumMod val="50000"/>
                  </a:schemeClr>
                </a:solidFill>
              </a:rPr>
              <a:t>1- Unscheduled MAC:</a:t>
            </a:r>
            <a:r>
              <a:rPr lang="en-CA" sz="3400" b="1" dirty="0" smtClean="0"/>
              <a:t> </a:t>
            </a:r>
          </a:p>
          <a:p>
            <a:pPr marL="342900" indent="-342900"/>
            <a:endParaRPr lang="en-CA" sz="2400" b="1" dirty="0" smtClean="0"/>
          </a:p>
          <a:p>
            <a:pPr marL="342900" indent="-342900"/>
            <a:r>
              <a:rPr lang="en-CA" sz="2400" b="1" dirty="0" smtClean="0">
                <a:solidFill>
                  <a:schemeClr val="bg2">
                    <a:lumMod val="50000"/>
                  </a:schemeClr>
                </a:solidFill>
              </a:rPr>
              <a:t>Strategy:</a:t>
            </a:r>
          </a:p>
          <a:p>
            <a:pPr marL="342900" indent="-342900">
              <a:lnSpc>
                <a:spcPct val="200000"/>
              </a:lnSpc>
              <a:buFont typeface="Wingdings" pitchFamily="2" charset="2"/>
              <a:buChar char="Ø"/>
            </a:pPr>
            <a:r>
              <a:rPr lang="en-CA" sz="2000" dirty="0" smtClean="0"/>
              <a:t>Before sending a message, a sensor listens to the medium. If it’s busy, wait a random time then retry again and if it’s free then it will send the message.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700808"/>
            <a:ext cx="8352928" cy="4278094"/>
          </a:xfrm>
          <a:prstGeom prst="rect">
            <a:avLst/>
          </a:prstGeom>
          <a:noFill/>
        </p:spPr>
        <p:txBody>
          <a:bodyPr wrap="square" rtlCol="0">
            <a:spAutoFit/>
          </a:bodyPr>
          <a:lstStyle/>
          <a:p>
            <a:pPr marL="342900" indent="-342900"/>
            <a:r>
              <a:rPr lang="en-CA" sz="2400" b="1" dirty="0" smtClean="0">
                <a:solidFill>
                  <a:schemeClr val="bg2">
                    <a:lumMod val="50000"/>
                  </a:schemeClr>
                </a:solidFill>
              </a:rPr>
              <a:t>Advantages:</a:t>
            </a:r>
          </a:p>
          <a:p>
            <a:pPr marL="342900" indent="-342900">
              <a:lnSpc>
                <a:spcPct val="200000"/>
              </a:lnSpc>
              <a:buFont typeface="Wingdings" pitchFamily="2" charset="2"/>
              <a:buChar char="Ø"/>
            </a:pPr>
            <a:r>
              <a:rPr lang="en-CA" sz="2000" dirty="0" smtClean="0"/>
              <a:t>It can adapt for changes “ in the node density, traffic load or the topology” better than scheduled protocol.</a:t>
            </a:r>
          </a:p>
          <a:p>
            <a:pPr marL="342900" indent="-342900">
              <a:lnSpc>
                <a:spcPct val="200000"/>
              </a:lnSpc>
              <a:buFont typeface="Wingdings" pitchFamily="2" charset="2"/>
              <a:buChar char="Ø"/>
            </a:pPr>
            <a:r>
              <a:rPr lang="en-CA" sz="2000" dirty="0" smtClean="0"/>
              <a:t>The sensors don’t have to be synchronized together.</a:t>
            </a:r>
            <a:endParaRPr lang="en-CA" sz="2400" dirty="0" smtClean="0"/>
          </a:p>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en-CA" sz="2000" dirty="0" smtClean="0"/>
              <a:t>It’s worst than scheduled MAC protocols from the power saving perspective, since all sensors listen to the channel.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700808"/>
            <a:ext cx="8208912" cy="1354217"/>
          </a:xfrm>
          <a:prstGeom prst="rect">
            <a:avLst/>
          </a:prstGeom>
          <a:noFill/>
        </p:spPr>
        <p:txBody>
          <a:bodyPr wrap="square" rtlCol="0">
            <a:spAutoFit/>
          </a:bodyPr>
          <a:lstStyle/>
          <a:p>
            <a:pPr marL="342900" indent="-342900"/>
            <a:r>
              <a:rPr lang="en-CA" sz="3400" b="1" dirty="0" smtClean="0">
                <a:solidFill>
                  <a:schemeClr val="bg2">
                    <a:lumMod val="50000"/>
                  </a:schemeClr>
                </a:solidFill>
              </a:rPr>
              <a:t>1.1- PAMAS: </a:t>
            </a:r>
            <a:r>
              <a:rPr lang="en-CA" sz="2400" b="1" dirty="0" smtClean="0"/>
              <a:t>stands for </a:t>
            </a:r>
            <a:r>
              <a:rPr lang="en-CA" sz="2400" b="1" dirty="0" smtClean="0">
                <a:solidFill>
                  <a:schemeClr val="bg2">
                    <a:lumMod val="50000"/>
                  </a:schemeClr>
                </a:solidFill>
              </a:rPr>
              <a:t>P</a:t>
            </a:r>
            <a:r>
              <a:rPr lang="en-CA" sz="2400" b="1" dirty="0" smtClean="0"/>
              <a:t>ower  </a:t>
            </a:r>
            <a:r>
              <a:rPr lang="en-CA" sz="2400" b="1" dirty="0" smtClean="0">
                <a:solidFill>
                  <a:schemeClr val="bg2">
                    <a:lumMod val="50000"/>
                  </a:schemeClr>
                </a:solidFill>
              </a:rPr>
              <a:t>A</a:t>
            </a:r>
            <a:r>
              <a:rPr lang="en-CA" sz="2400" b="1" dirty="0" smtClean="0"/>
              <a:t>ware  </a:t>
            </a:r>
            <a:r>
              <a:rPr lang="en-CA" sz="2400" b="1" dirty="0" smtClean="0">
                <a:solidFill>
                  <a:schemeClr val="bg2">
                    <a:lumMod val="50000"/>
                  </a:schemeClr>
                </a:solidFill>
              </a:rPr>
              <a:t>M</a:t>
            </a:r>
            <a:r>
              <a:rPr lang="en-CA" sz="2400" b="1" dirty="0" smtClean="0"/>
              <a:t>ulti-</a:t>
            </a:r>
            <a:r>
              <a:rPr lang="en-CA" sz="2400" b="1" dirty="0" smtClean="0">
                <a:solidFill>
                  <a:schemeClr val="bg2">
                    <a:lumMod val="50000"/>
                  </a:schemeClr>
                </a:solidFill>
              </a:rPr>
              <a:t>A</a:t>
            </a:r>
            <a:r>
              <a:rPr lang="en-CA" sz="2400" b="1" dirty="0" smtClean="0"/>
              <a:t>ccess </a:t>
            </a:r>
            <a:endParaRPr lang="en-CA" sz="3400" b="1" dirty="0" smtClean="0"/>
          </a:p>
          <a:p>
            <a:pPr marL="342900" indent="-342900">
              <a:lnSpc>
                <a:spcPct val="200000"/>
              </a:lnSpc>
            </a:pPr>
            <a:r>
              <a:rPr lang="en-CA" sz="2400" b="1" dirty="0" smtClean="0">
                <a:solidFill>
                  <a:schemeClr val="bg2">
                    <a:lumMod val="50000"/>
                  </a:schemeClr>
                </a:solidFill>
              </a:rPr>
              <a:t>Strategy : </a:t>
            </a:r>
            <a:r>
              <a:rPr lang="en-CA" sz="2000" dirty="0" smtClean="0"/>
              <a:t>It uses multiple transceivers on each node</a:t>
            </a:r>
          </a:p>
        </p:txBody>
      </p:sp>
      <p:pic>
        <p:nvPicPr>
          <p:cNvPr id="4" name="Picture 2"/>
          <p:cNvPicPr>
            <a:picLocks noChangeAspect="1" noChangeArrowheads="1"/>
          </p:cNvPicPr>
          <p:nvPr/>
        </p:nvPicPr>
        <p:blipFill>
          <a:blip r:embed="rId3" cstate="print"/>
          <a:srcRect t="14724" b="3241"/>
          <a:stretch>
            <a:fillRect/>
          </a:stretch>
        </p:blipFill>
        <p:spPr bwMode="auto">
          <a:xfrm>
            <a:off x="936104" y="3451096"/>
            <a:ext cx="6876256" cy="2808312"/>
          </a:xfrm>
          <a:prstGeom prst="rect">
            <a:avLst/>
          </a:prstGeom>
          <a:noFill/>
          <a:ln w="9525">
            <a:noFill/>
            <a:miter lim="800000"/>
            <a:headEnd/>
            <a:tailEnd/>
          </a:ln>
        </p:spPr>
      </p:pic>
      <p:sp>
        <p:nvSpPr>
          <p:cNvPr id="5" name="TextBox 3"/>
          <p:cNvSpPr txBox="1"/>
          <p:nvPr/>
        </p:nvSpPr>
        <p:spPr>
          <a:xfrm>
            <a:off x="2699792" y="6308114"/>
            <a:ext cx="3723617" cy="400110"/>
          </a:xfrm>
          <a:prstGeom prst="rect">
            <a:avLst/>
          </a:prstGeom>
          <a:noFill/>
        </p:spPr>
        <p:txBody>
          <a:bodyPr wrap="square" rtlCol="0">
            <a:spAutoFit/>
          </a:bodyPr>
          <a:lstStyle/>
          <a:p>
            <a:pPr marL="342900" indent="-342900" algn="ctr"/>
            <a:r>
              <a:rPr lang="en-CA" sz="2000" b="1" dirty="0" smtClean="0"/>
              <a:t>PAMAS Data Transfer</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5" name="Rectangle 4"/>
          <p:cNvSpPr/>
          <p:nvPr/>
        </p:nvSpPr>
        <p:spPr>
          <a:xfrm>
            <a:off x="611560" y="1628800"/>
            <a:ext cx="7272808" cy="3662541"/>
          </a:xfrm>
          <a:prstGeom prst="rect">
            <a:avLst/>
          </a:prstGeom>
        </p:spPr>
        <p:txBody>
          <a:bodyPr wrap="square">
            <a:spAutoFit/>
          </a:bodyPr>
          <a:lstStyle/>
          <a:p>
            <a:pPr marL="342900" indent="-342900"/>
            <a:r>
              <a:rPr lang="en-CA" sz="2400" b="1" dirty="0" smtClean="0">
                <a:solidFill>
                  <a:schemeClr val="bg2">
                    <a:lumMod val="50000"/>
                  </a:schemeClr>
                </a:solidFill>
              </a:rPr>
              <a:t>Advantages:</a:t>
            </a:r>
          </a:p>
          <a:p>
            <a:pPr marL="342900" indent="-342900">
              <a:lnSpc>
                <a:spcPct val="200000"/>
              </a:lnSpc>
              <a:buFont typeface="Wingdings" pitchFamily="2" charset="2"/>
              <a:buChar char="Ø"/>
            </a:pPr>
            <a:r>
              <a:rPr lang="en-CA" sz="2000" dirty="0" smtClean="0"/>
              <a:t>Prevent collision</a:t>
            </a:r>
            <a:endParaRPr lang="en-CA" sz="2400" dirty="0" smtClean="0"/>
          </a:p>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en-CA" sz="2000" dirty="0" smtClean="0"/>
              <a:t>Multiple radio requirement </a:t>
            </a:r>
          </a:p>
          <a:p>
            <a:pPr marL="342900" indent="-342900">
              <a:lnSpc>
                <a:spcPct val="200000"/>
              </a:lnSpc>
              <a:buFont typeface="Wingdings" pitchFamily="2" charset="2"/>
              <a:buChar char="Ø"/>
            </a:pPr>
            <a:r>
              <a:rPr lang="en-CA" sz="2000" dirty="0" smtClean="0"/>
              <a:t>Increase energy consumption</a:t>
            </a:r>
          </a:p>
          <a:p>
            <a:pPr marL="342900" indent="-342900">
              <a:lnSpc>
                <a:spcPct val="200000"/>
              </a:lnSpc>
              <a:buFont typeface="Wingdings" pitchFamily="2" charset="2"/>
              <a:buChar char="Ø"/>
            </a:pPr>
            <a:r>
              <a:rPr lang="en-CA" sz="2000" dirty="0" smtClean="0"/>
              <a:t>Increase device  complexity and cost</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5425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251520" y="1412776"/>
            <a:ext cx="8604448" cy="2585323"/>
          </a:xfrm>
          <a:prstGeom prst="rect">
            <a:avLst/>
          </a:prstGeom>
          <a:noFill/>
        </p:spPr>
        <p:txBody>
          <a:bodyPr wrap="square" rtlCol="0">
            <a:spAutoFit/>
          </a:bodyPr>
          <a:lstStyle/>
          <a:p>
            <a:pPr marL="342900" indent="-342900"/>
            <a:r>
              <a:rPr lang="en-CA" sz="3400" b="1" dirty="0" smtClean="0">
                <a:solidFill>
                  <a:schemeClr val="bg2">
                    <a:lumMod val="50000"/>
                  </a:schemeClr>
                </a:solidFill>
              </a:rPr>
              <a:t>1.2- STEM: </a:t>
            </a:r>
            <a:r>
              <a:rPr lang="en-CA" sz="2000" b="1" dirty="0" smtClean="0"/>
              <a:t>stands for </a:t>
            </a:r>
            <a:r>
              <a:rPr lang="en-US" sz="2000" b="1" dirty="0" smtClean="0">
                <a:solidFill>
                  <a:schemeClr val="bg2">
                    <a:lumMod val="50000"/>
                  </a:schemeClr>
                </a:solidFill>
              </a:rPr>
              <a:t>S</a:t>
            </a:r>
            <a:r>
              <a:rPr lang="en-US" sz="2000" b="1" dirty="0" smtClean="0"/>
              <a:t>parse </a:t>
            </a:r>
            <a:r>
              <a:rPr lang="en-US" sz="2000" b="1" dirty="0" smtClean="0">
                <a:solidFill>
                  <a:schemeClr val="bg2">
                    <a:lumMod val="50000"/>
                  </a:schemeClr>
                </a:solidFill>
              </a:rPr>
              <a:t>T</a:t>
            </a:r>
            <a:r>
              <a:rPr lang="en-US" sz="2000" b="1" dirty="0" smtClean="0"/>
              <a:t>opology and </a:t>
            </a:r>
            <a:r>
              <a:rPr lang="en-US" sz="2000" b="1" dirty="0" smtClean="0">
                <a:solidFill>
                  <a:schemeClr val="bg2">
                    <a:lumMod val="50000"/>
                  </a:schemeClr>
                </a:solidFill>
              </a:rPr>
              <a:t>E</a:t>
            </a:r>
            <a:r>
              <a:rPr lang="en-US" sz="2000" b="1" dirty="0" smtClean="0"/>
              <a:t>nergy </a:t>
            </a:r>
            <a:r>
              <a:rPr lang="en-US" sz="2000" b="1" dirty="0" smtClean="0">
                <a:solidFill>
                  <a:schemeClr val="bg2">
                    <a:lumMod val="50000"/>
                  </a:schemeClr>
                </a:solidFill>
              </a:rPr>
              <a:t>M</a:t>
            </a:r>
            <a:r>
              <a:rPr lang="en-US" sz="2000" b="1" dirty="0" smtClean="0"/>
              <a:t>anagement </a:t>
            </a:r>
            <a:endParaRPr lang="en-CA" sz="2000" b="1" dirty="0" smtClean="0"/>
          </a:p>
          <a:p>
            <a:pPr marL="342900" indent="-342900">
              <a:lnSpc>
                <a:spcPct val="200000"/>
              </a:lnSpc>
            </a:pPr>
            <a:r>
              <a:rPr lang="en-CA" sz="2400" b="1" dirty="0" smtClean="0">
                <a:solidFill>
                  <a:schemeClr val="bg2">
                    <a:lumMod val="50000"/>
                  </a:schemeClr>
                </a:solidFill>
              </a:rPr>
              <a:t>Strategy: </a:t>
            </a:r>
          </a:p>
          <a:p>
            <a:pPr marL="342900" indent="-342900">
              <a:lnSpc>
                <a:spcPct val="200000"/>
              </a:lnSpc>
              <a:buFont typeface="Wingdings" pitchFamily="2" charset="2"/>
              <a:buChar char="Ø"/>
            </a:pPr>
            <a:r>
              <a:rPr lang="en-US" sz="2000" dirty="0" smtClean="0"/>
              <a:t>uses two different channels, the wakeup channel and the data channel,</a:t>
            </a:r>
          </a:p>
          <a:p>
            <a:pPr marL="342900" indent="-342900">
              <a:lnSpc>
                <a:spcPct val="200000"/>
              </a:lnSpc>
              <a:buFont typeface="Wingdings" pitchFamily="2" charset="2"/>
              <a:buChar char="Ø"/>
            </a:pPr>
            <a:r>
              <a:rPr lang="en-US" sz="2000" dirty="0" smtClean="0"/>
              <a:t>requires two transceivers in each node</a:t>
            </a:r>
          </a:p>
        </p:txBody>
      </p:sp>
      <p:pic>
        <p:nvPicPr>
          <p:cNvPr id="4" name="Picture 3"/>
          <p:cNvPicPr/>
          <p:nvPr/>
        </p:nvPicPr>
        <p:blipFill>
          <a:blip r:embed="rId3" cstate="print"/>
          <a:srcRect l="5819" t="2583" r="10380" b="-1515"/>
          <a:stretch>
            <a:fillRect/>
          </a:stretch>
        </p:blipFill>
        <p:spPr bwMode="auto">
          <a:xfrm>
            <a:off x="1475656" y="4293096"/>
            <a:ext cx="6408711" cy="2376264"/>
          </a:xfrm>
          <a:prstGeom prst="rect">
            <a:avLst/>
          </a:prstGeom>
          <a:solidFill>
            <a:srgbClr val="FFFFFF"/>
          </a:solidFill>
          <a:ln w="9525">
            <a:noFill/>
            <a:miter lim="800000"/>
            <a:headEnd/>
            <a:tailEnd/>
          </a:ln>
        </p:spPr>
      </p:pic>
      <p:sp>
        <p:nvSpPr>
          <p:cNvPr id="5" name="TextBox 3"/>
          <p:cNvSpPr txBox="1"/>
          <p:nvPr/>
        </p:nvSpPr>
        <p:spPr>
          <a:xfrm>
            <a:off x="2483768" y="6381328"/>
            <a:ext cx="4464496" cy="400110"/>
          </a:xfrm>
          <a:prstGeom prst="rect">
            <a:avLst/>
          </a:prstGeom>
          <a:noFill/>
        </p:spPr>
        <p:txBody>
          <a:bodyPr wrap="square" rtlCol="0">
            <a:spAutoFit/>
          </a:bodyPr>
          <a:lstStyle/>
          <a:p>
            <a:pPr marL="342900" indent="-342900" algn="ctr"/>
            <a:r>
              <a:rPr lang="en-CA" sz="2000" b="1" dirty="0" smtClean="0"/>
              <a:t>STEM duty cycle for single node</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412776"/>
            <a:ext cx="8208912" cy="5293757"/>
          </a:xfrm>
          <a:prstGeom prst="rect">
            <a:avLst/>
          </a:prstGeom>
          <a:noFill/>
        </p:spPr>
        <p:txBody>
          <a:bodyPr wrap="square" rtlCol="0">
            <a:spAutoFit/>
          </a:bodyPr>
          <a:lstStyle/>
          <a:p>
            <a:pPr marL="342900" indent="-342900"/>
            <a:r>
              <a:rPr lang="en-CA" sz="3400" b="1" dirty="0" smtClean="0">
                <a:solidFill>
                  <a:schemeClr val="bg2">
                    <a:lumMod val="50000"/>
                  </a:schemeClr>
                </a:solidFill>
              </a:rPr>
              <a:t>1.2.1- STEM-B:</a:t>
            </a:r>
          </a:p>
          <a:p>
            <a:pPr marL="342900" indent="-342900">
              <a:lnSpc>
                <a:spcPct val="200000"/>
              </a:lnSpc>
            </a:pPr>
            <a:r>
              <a:rPr lang="en-CA" sz="2400" b="1" dirty="0" smtClean="0">
                <a:solidFill>
                  <a:schemeClr val="bg2">
                    <a:lumMod val="50000"/>
                  </a:schemeClr>
                </a:solidFill>
              </a:rPr>
              <a:t>Strategy : </a:t>
            </a:r>
            <a:r>
              <a:rPr lang="en-CA" sz="2000" dirty="0" smtClean="0"/>
              <a:t>sensor nodes wakes a neighbour by transmitting a beacon</a:t>
            </a:r>
          </a:p>
          <a:p>
            <a:pPr marL="342900" indent="-342900">
              <a:lnSpc>
                <a:spcPct val="200000"/>
              </a:lnSpc>
            </a:pPr>
            <a:r>
              <a:rPr lang="en-US" sz="2000" dirty="0" smtClean="0"/>
              <a:t> (no RTS/CTS</a:t>
            </a:r>
            <a:r>
              <a:rPr lang="en-CA" sz="2000" dirty="0" smtClean="0"/>
              <a:t> )</a:t>
            </a:r>
          </a:p>
          <a:p>
            <a:pPr marL="342900" indent="-342900">
              <a:lnSpc>
                <a:spcPct val="200000"/>
              </a:lnSpc>
            </a:pPr>
            <a:r>
              <a:rPr lang="en-CA" sz="2400" b="1" dirty="0" smtClean="0">
                <a:solidFill>
                  <a:schemeClr val="bg2">
                    <a:lumMod val="50000"/>
                  </a:schemeClr>
                </a:solidFill>
              </a:rPr>
              <a:t>advantages: </a:t>
            </a:r>
          </a:p>
          <a:p>
            <a:pPr marL="342900" indent="-342900">
              <a:lnSpc>
                <a:spcPct val="200000"/>
              </a:lnSpc>
              <a:buFont typeface="Wingdings" pitchFamily="2" charset="2"/>
              <a:buChar char="Ø"/>
            </a:pPr>
            <a:r>
              <a:rPr lang="ar-EG" sz="2000" dirty="0" smtClean="0"/>
              <a:t>Lower Latency</a:t>
            </a:r>
            <a:endParaRPr lang="en-US" sz="2000" dirty="0" smtClean="0"/>
          </a:p>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ar-EG" sz="2000" dirty="0" smtClean="0"/>
              <a:t>More complex</a:t>
            </a:r>
            <a:endParaRPr lang="en-US" sz="2000" dirty="0" smtClean="0"/>
          </a:p>
          <a:p>
            <a:pPr marL="342900" indent="-342900">
              <a:lnSpc>
                <a:spcPct val="200000"/>
              </a:lnSpc>
              <a:buFont typeface="Wingdings" pitchFamily="2" charset="2"/>
              <a:buChar char="Ø"/>
            </a:pPr>
            <a:r>
              <a:rPr lang="en-US" sz="2000" dirty="0" smtClean="0"/>
              <a:t>High </a:t>
            </a:r>
            <a:r>
              <a:rPr lang="ar-EG" sz="2000" dirty="0" smtClean="0"/>
              <a:t>energy consumption</a:t>
            </a:r>
            <a:endParaRPr lang="en-CA"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412776"/>
            <a:ext cx="8424936" cy="4555093"/>
          </a:xfrm>
          <a:prstGeom prst="rect">
            <a:avLst/>
          </a:prstGeom>
          <a:noFill/>
        </p:spPr>
        <p:txBody>
          <a:bodyPr wrap="square" rtlCol="0">
            <a:spAutoFit/>
          </a:bodyPr>
          <a:lstStyle/>
          <a:p>
            <a:pPr marL="342900" indent="-342900"/>
            <a:r>
              <a:rPr lang="en-CA" sz="3400" b="1" dirty="0" smtClean="0">
                <a:solidFill>
                  <a:schemeClr val="bg2">
                    <a:lumMod val="50000"/>
                  </a:schemeClr>
                </a:solidFill>
              </a:rPr>
              <a:t>1.2.2- STEM-T:</a:t>
            </a:r>
          </a:p>
          <a:p>
            <a:pPr marL="342900" indent="-342900">
              <a:lnSpc>
                <a:spcPct val="200000"/>
              </a:lnSpc>
            </a:pPr>
            <a:r>
              <a:rPr lang="en-CA" sz="2400" b="1" dirty="0" smtClean="0">
                <a:solidFill>
                  <a:schemeClr val="bg2">
                    <a:lumMod val="50000"/>
                  </a:schemeClr>
                </a:solidFill>
              </a:rPr>
              <a:t>Strategy : </a:t>
            </a:r>
            <a:r>
              <a:rPr lang="en-CA" sz="2000" dirty="0" smtClean="0"/>
              <a:t>sensor nodes wakes a neighbour by transmitting a tone of </a:t>
            </a:r>
          </a:p>
          <a:p>
            <a:pPr marL="342900" indent="-342900">
              <a:lnSpc>
                <a:spcPct val="200000"/>
              </a:lnSpc>
            </a:pPr>
            <a:r>
              <a:rPr lang="en-CA" sz="2000" dirty="0" smtClean="0"/>
              <a:t>sufficient length that destination will have a high probability of sensing</a:t>
            </a:r>
          </a:p>
          <a:p>
            <a:pPr marL="342900" indent="-342900">
              <a:lnSpc>
                <a:spcPct val="200000"/>
              </a:lnSpc>
              <a:buFont typeface="Wingdings" pitchFamily="2" charset="2"/>
              <a:buChar char="Ø"/>
            </a:pPr>
            <a:r>
              <a:rPr lang="en-US" sz="2000" dirty="0" smtClean="0"/>
              <a:t>Busy tone contains no destination address</a:t>
            </a:r>
            <a:endParaRPr lang="en-CA" sz="2000" dirty="0" smtClean="0"/>
          </a:p>
          <a:p>
            <a:pPr marL="342900" indent="-342900">
              <a:lnSpc>
                <a:spcPct val="200000"/>
              </a:lnSpc>
            </a:pPr>
            <a:r>
              <a:rPr lang="en-CA" sz="2400" b="1" dirty="0" smtClean="0">
                <a:solidFill>
                  <a:schemeClr val="bg2">
                    <a:lumMod val="50000"/>
                  </a:schemeClr>
                </a:solidFill>
              </a:rPr>
              <a:t>Disadvantages: </a:t>
            </a:r>
          </a:p>
          <a:p>
            <a:pPr marL="342900" lvl="1" indent="-342900">
              <a:lnSpc>
                <a:spcPct val="200000"/>
              </a:lnSpc>
              <a:buFont typeface="Wingdings" pitchFamily="2" charset="2"/>
              <a:buChar char="Ø"/>
            </a:pPr>
            <a:r>
              <a:rPr lang="ar-EG" sz="2000" dirty="0" smtClean="0"/>
              <a:t>High latency</a:t>
            </a:r>
            <a:endParaRPr lang="en-US" sz="2000" dirty="0" smtClean="0"/>
          </a:p>
          <a:p>
            <a:pPr marL="342900" lvl="1" indent="-342900">
              <a:lnSpc>
                <a:spcPct val="200000"/>
              </a:lnSpc>
              <a:buFont typeface="Wingdings" pitchFamily="2" charset="2"/>
              <a:buChar char="Ø"/>
            </a:pPr>
            <a:r>
              <a:rPr lang="en-US" sz="2000" dirty="0" smtClean="0"/>
              <a:t>R</a:t>
            </a:r>
            <a:r>
              <a:rPr lang="ar-EG" sz="2000" dirty="0" smtClean="0"/>
              <a:t>esults in overhearing</a:t>
            </a:r>
            <a:endParaRPr lang="en-US"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467544" y="1340768"/>
            <a:ext cx="8424936" cy="2277547"/>
          </a:xfrm>
          <a:prstGeom prst="rect">
            <a:avLst/>
          </a:prstGeom>
          <a:noFill/>
        </p:spPr>
        <p:txBody>
          <a:bodyPr wrap="square" rtlCol="0">
            <a:spAutoFit/>
          </a:bodyPr>
          <a:lstStyle/>
          <a:p>
            <a:pPr marL="342900" indent="-342900"/>
            <a:r>
              <a:rPr lang="en-CA" sz="3400" b="1" dirty="0" smtClean="0">
                <a:solidFill>
                  <a:schemeClr val="bg2">
                    <a:lumMod val="50000"/>
                  </a:schemeClr>
                </a:solidFill>
              </a:rPr>
              <a:t>1.3- B-MAC: </a:t>
            </a:r>
          </a:p>
          <a:p>
            <a:pPr marL="342900" indent="-342900"/>
            <a:r>
              <a:rPr lang="en-CA" sz="2400" b="1" dirty="0" smtClean="0">
                <a:solidFill>
                  <a:schemeClr val="bg2">
                    <a:lumMod val="50000"/>
                  </a:schemeClr>
                </a:solidFill>
              </a:rPr>
              <a:t>Strategy :</a:t>
            </a:r>
          </a:p>
          <a:p>
            <a:pPr marL="342900" indent="-342900">
              <a:buClr>
                <a:schemeClr val="tx1"/>
              </a:buClr>
              <a:buFont typeface="Wingdings" pitchFamily="2" charset="2"/>
              <a:buChar char="Ø"/>
            </a:pPr>
            <a:r>
              <a:rPr lang="en-CA" sz="2400" b="1" dirty="0" smtClean="0">
                <a:solidFill>
                  <a:schemeClr val="bg2">
                    <a:lumMod val="50000"/>
                  </a:schemeClr>
                </a:solidFill>
              </a:rPr>
              <a:t> </a:t>
            </a:r>
            <a:r>
              <a:rPr lang="en-CA" sz="2000" dirty="0" smtClean="0"/>
              <a:t>It uses a tone to wake up sleeping neighbouring similar to STEM-T</a:t>
            </a:r>
          </a:p>
          <a:p>
            <a:pPr marL="342900" indent="-342900">
              <a:buClr>
                <a:schemeClr val="tx1"/>
              </a:buClr>
            </a:pPr>
            <a:endParaRPr lang="en-CA" sz="2000" dirty="0" smtClean="0"/>
          </a:p>
          <a:p>
            <a:pPr marL="342900" indent="-342900">
              <a:buClr>
                <a:schemeClr val="tx1"/>
              </a:buClr>
              <a:buFont typeface="Wingdings" pitchFamily="2" charset="2"/>
              <a:buChar char="Ø"/>
            </a:pPr>
            <a:r>
              <a:rPr lang="en-US" sz="2000" dirty="0" smtClean="0"/>
              <a:t> It uses very long preambles for message transmission.</a:t>
            </a:r>
            <a:r>
              <a:rPr lang="en-CA" sz="2000" dirty="0" smtClean="0"/>
              <a:t> </a:t>
            </a:r>
          </a:p>
          <a:p>
            <a:pPr marL="342900" indent="-342900">
              <a:buClr>
                <a:schemeClr val="tx1"/>
              </a:buClr>
              <a:buFont typeface="Wingdings" pitchFamily="2" charset="2"/>
              <a:buChar char="Ø"/>
            </a:pPr>
            <a:endParaRPr lang="en-CA" sz="2000" dirty="0" smtClean="0"/>
          </a:p>
        </p:txBody>
      </p:sp>
      <p:pic>
        <p:nvPicPr>
          <p:cNvPr id="4" name="Picture 2"/>
          <p:cNvPicPr>
            <a:picLocks noChangeAspect="1" noChangeArrowheads="1"/>
          </p:cNvPicPr>
          <p:nvPr/>
        </p:nvPicPr>
        <p:blipFill>
          <a:blip r:embed="rId3" cstate="print"/>
          <a:srcRect l="1721" t="15909" r="3626" b="6818"/>
          <a:stretch>
            <a:fillRect/>
          </a:stretch>
        </p:blipFill>
        <p:spPr bwMode="auto">
          <a:xfrm>
            <a:off x="611560" y="3489960"/>
            <a:ext cx="8136904" cy="2736304"/>
          </a:xfrm>
          <a:prstGeom prst="rect">
            <a:avLst/>
          </a:prstGeom>
          <a:noFill/>
          <a:ln w="9525">
            <a:noFill/>
            <a:miter lim="800000"/>
            <a:headEnd/>
            <a:tailEnd/>
          </a:ln>
        </p:spPr>
      </p:pic>
      <p:sp>
        <p:nvSpPr>
          <p:cNvPr id="5" name="TextBox 3"/>
          <p:cNvSpPr txBox="1"/>
          <p:nvPr/>
        </p:nvSpPr>
        <p:spPr>
          <a:xfrm>
            <a:off x="2267744" y="6341258"/>
            <a:ext cx="4464496" cy="400110"/>
          </a:xfrm>
          <a:prstGeom prst="rect">
            <a:avLst/>
          </a:prstGeom>
          <a:noFill/>
        </p:spPr>
        <p:txBody>
          <a:bodyPr wrap="square" rtlCol="0">
            <a:spAutoFit/>
          </a:bodyPr>
          <a:lstStyle/>
          <a:p>
            <a:pPr marL="342900" indent="-342900" algn="ctr"/>
            <a:r>
              <a:rPr lang="en-CA" sz="2000" b="1" dirty="0" smtClean="0"/>
              <a:t>B-MAC Data Transfer</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54475" y="543177"/>
            <a:ext cx="3231975" cy="769441"/>
          </a:xfrm>
          <a:prstGeom prst="rect">
            <a:avLst/>
          </a:prstGeom>
          <a:noFill/>
        </p:spPr>
        <p:txBody>
          <a:bodyPr wrap="none" rtlCol="0">
            <a:spAutoFit/>
          </a:bodyPr>
          <a:lstStyle/>
          <a:p>
            <a:pPr algn="ctr"/>
            <a:r>
              <a:rPr lang="en-CA" sz="4400" b="1" dirty="0" smtClean="0"/>
              <a:t>Introduction</a:t>
            </a:r>
            <a:endParaRPr lang="en-CA" sz="4400" b="1" dirty="0"/>
          </a:p>
        </p:txBody>
      </p:sp>
      <p:sp>
        <p:nvSpPr>
          <p:cNvPr id="3" name="TextBox 3"/>
          <p:cNvSpPr txBox="1"/>
          <p:nvPr/>
        </p:nvSpPr>
        <p:spPr>
          <a:xfrm>
            <a:off x="539552" y="1700808"/>
            <a:ext cx="8208912" cy="4924425"/>
          </a:xfrm>
          <a:prstGeom prst="rect">
            <a:avLst/>
          </a:prstGeom>
          <a:noFill/>
        </p:spPr>
        <p:txBody>
          <a:bodyPr wrap="square" rtlCol="0">
            <a:spAutoFit/>
          </a:bodyPr>
          <a:lstStyle/>
          <a:p>
            <a:pPr marL="342900" indent="-342900"/>
            <a:r>
              <a:rPr lang="en-CA" sz="3400" b="1" dirty="0" smtClean="0">
                <a:solidFill>
                  <a:schemeClr val="bg2">
                    <a:lumMod val="50000"/>
                  </a:schemeClr>
                </a:solidFill>
              </a:rPr>
              <a:t>Wireless Sensor Network?</a:t>
            </a:r>
          </a:p>
          <a:p>
            <a:pPr marL="342900" indent="-342900">
              <a:lnSpc>
                <a:spcPct val="200000"/>
              </a:lnSpc>
              <a:buFont typeface="Wingdings" pitchFamily="2" charset="2"/>
              <a:buChar char="Ø"/>
            </a:pPr>
            <a:r>
              <a:rPr lang="en-CA" sz="2000" dirty="0" smtClean="0"/>
              <a:t>It’s a collection of devices “ sensor nodes”</a:t>
            </a:r>
          </a:p>
          <a:p>
            <a:pPr marL="342900" indent="-342900">
              <a:lnSpc>
                <a:spcPct val="200000"/>
              </a:lnSpc>
              <a:buFont typeface="Wingdings" pitchFamily="2" charset="2"/>
              <a:buChar char="Ø"/>
            </a:pPr>
            <a:r>
              <a:rPr lang="en-CA" sz="2000" dirty="0" smtClean="0"/>
              <a:t>They are small, inexpensive, with constrained power</a:t>
            </a:r>
          </a:p>
          <a:p>
            <a:pPr marL="342900" indent="-342900">
              <a:lnSpc>
                <a:spcPct val="200000"/>
              </a:lnSpc>
              <a:buFont typeface="Wingdings" pitchFamily="2" charset="2"/>
              <a:buChar char="Ø"/>
            </a:pPr>
            <a:r>
              <a:rPr lang="en-CA" sz="2000" dirty="0" smtClean="0"/>
              <a:t>They are organized in a cooperative network</a:t>
            </a:r>
          </a:p>
          <a:p>
            <a:pPr marL="342900" indent="-342900">
              <a:lnSpc>
                <a:spcPct val="200000"/>
              </a:lnSpc>
              <a:buFont typeface="Wingdings" pitchFamily="2" charset="2"/>
              <a:buChar char="Ø"/>
            </a:pPr>
            <a:r>
              <a:rPr lang="en-CA" sz="2000" dirty="0" smtClean="0"/>
              <a:t>They communicate wirelessly</a:t>
            </a:r>
          </a:p>
          <a:p>
            <a:pPr marL="342900" indent="-342900">
              <a:lnSpc>
                <a:spcPct val="200000"/>
              </a:lnSpc>
            </a:pPr>
            <a:r>
              <a:rPr lang="en-CA" sz="2000" dirty="0" smtClean="0"/>
              <a:t>	 in multi hop routing</a:t>
            </a:r>
          </a:p>
          <a:p>
            <a:pPr marL="342900" indent="-342900">
              <a:lnSpc>
                <a:spcPct val="200000"/>
              </a:lnSpc>
              <a:buFont typeface="Wingdings" pitchFamily="2" charset="2"/>
              <a:buChar char="Ø"/>
            </a:pPr>
            <a:r>
              <a:rPr lang="en-CA" sz="2000" dirty="0" smtClean="0"/>
              <a:t>Heavily deployment</a:t>
            </a:r>
          </a:p>
          <a:p>
            <a:pPr marL="342900" indent="-342900">
              <a:lnSpc>
                <a:spcPct val="200000"/>
              </a:lnSpc>
              <a:buFont typeface="Wingdings" pitchFamily="2" charset="2"/>
              <a:buChar char="Ø"/>
            </a:pPr>
            <a:r>
              <a:rPr lang="en-CA" sz="2000" dirty="0" smtClean="0"/>
              <a:t>Changing network topology</a:t>
            </a:r>
          </a:p>
        </p:txBody>
      </p:sp>
      <p:pic>
        <p:nvPicPr>
          <p:cNvPr id="4" name="Picture 2"/>
          <p:cNvPicPr>
            <a:picLocks noChangeAspect="1" noChangeArrowheads="1"/>
          </p:cNvPicPr>
          <p:nvPr/>
        </p:nvPicPr>
        <p:blipFill>
          <a:blip r:embed="rId3" cstate="print"/>
          <a:srcRect l="2653" t="6130" r="2071" b="3969"/>
          <a:stretch>
            <a:fillRect/>
          </a:stretch>
        </p:blipFill>
        <p:spPr bwMode="auto">
          <a:xfrm>
            <a:off x="4139951" y="4032448"/>
            <a:ext cx="4896545" cy="2636912"/>
          </a:xfrm>
          <a:prstGeom prst="rect">
            <a:avLst/>
          </a:prstGeom>
          <a:noFill/>
          <a:ln w="9525">
            <a:noFill/>
            <a:miter lim="800000"/>
            <a:headEnd/>
            <a:tailEnd/>
          </a:ln>
        </p:spPr>
      </p:pic>
    </p:spTree>
    <p:extLst>
      <p:ext uri="{BB962C8B-B14F-4D97-AF65-F5344CB8AC3E}">
        <p14:creationId xmlns="" xmlns:p14="http://schemas.microsoft.com/office/powerpoint/2010/main" val="26242054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412776"/>
            <a:ext cx="8424936" cy="2062103"/>
          </a:xfrm>
          <a:prstGeom prst="rect">
            <a:avLst/>
          </a:prstGeom>
          <a:noFill/>
        </p:spPr>
        <p:txBody>
          <a:bodyPr wrap="square" rtlCol="0">
            <a:spAutoFit/>
          </a:bodyPr>
          <a:lstStyle/>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en-US" sz="2000" dirty="0" smtClean="0"/>
              <a:t>B-MAC suffers from the overhearing problem</a:t>
            </a:r>
          </a:p>
          <a:p>
            <a:pPr marL="342900" indent="-342900">
              <a:lnSpc>
                <a:spcPct val="200000"/>
              </a:lnSpc>
              <a:buFont typeface="Wingdings" pitchFamily="2" charset="2"/>
              <a:buChar char="Ø"/>
            </a:pPr>
            <a:r>
              <a:rPr lang="en-US" sz="2000" dirty="0" smtClean="0"/>
              <a:t>The long preamble dominates the energy usage. </a:t>
            </a:r>
            <a:endParaRPr lang="en-CA"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539552" y="1700808"/>
            <a:ext cx="8424936" cy="2215991"/>
          </a:xfrm>
          <a:prstGeom prst="rect">
            <a:avLst/>
          </a:prstGeom>
          <a:noFill/>
        </p:spPr>
        <p:txBody>
          <a:bodyPr wrap="square" rtlCol="0">
            <a:spAutoFit/>
          </a:bodyPr>
          <a:lstStyle/>
          <a:p>
            <a:pPr marL="342900" indent="-342900"/>
            <a:r>
              <a:rPr lang="en-CA" sz="3400" b="1" dirty="0" smtClean="0">
                <a:solidFill>
                  <a:schemeClr val="bg2">
                    <a:lumMod val="50000"/>
                  </a:schemeClr>
                </a:solidFill>
              </a:rPr>
              <a:t>1.4- Wise MAC: </a:t>
            </a:r>
          </a:p>
          <a:p>
            <a:pPr marL="342900" indent="-342900"/>
            <a:r>
              <a:rPr lang="en-CA" sz="2400" b="1" dirty="0" smtClean="0">
                <a:solidFill>
                  <a:schemeClr val="bg2">
                    <a:lumMod val="50000"/>
                  </a:schemeClr>
                </a:solidFill>
              </a:rPr>
              <a:t>Strategy : </a:t>
            </a:r>
            <a:r>
              <a:rPr lang="en-CA" sz="2000" dirty="0" smtClean="0"/>
              <a:t>it uses similar technique in B-MAC but it attempt to reduce the </a:t>
            </a:r>
          </a:p>
          <a:p>
            <a:pPr marL="342900" indent="-342900"/>
            <a:endParaRPr lang="en-CA" sz="2000" dirty="0" smtClean="0"/>
          </a:p>
          <a:p>
            <a:pPr marL="342900" indent="-342900"/>
            <a:r>
              <a:rPr lang="en-CA" sz="2000" dirty="0" smtClean="0"/>
              <a:t>energy  consumption by having sensor nodes remember the sampling offset </a:t>
            </a:r>
          </a:p>
          <a:p>
            <a:pPr marL="342900" indent="-342900"/>
            <a:endParaRPr lang="en-CA" sz="2000" dirty="0" smtClean="0"/>
          </a:p>
          <a:p>
            <a:pPr marL="342900" indent="-342900"/>
            <a:r>
              <a:rPr lang="en-CA" sz="2000" dirty="0" smtClean="0"/>
              <a:t>of their neighbour</a:t>
            </a:r>
            <a:endParaRPr lang="en-CA" sz="2400" b="1" dirty="0" smtClean="0">
              <a:solidFill>
                <a:schemeClr val="bg2">
                  <a:lumMod val="50000"/>
                </a:schemeClr>
              </a:solidFill>
            </a:endParaRPr>
          </a:p>
        </p:txBody>
      </p:sp>
      <p:pic>
        <p:nvPicPr>
          <p:cNvPr id="4" name="Picture 2"/>
          <p:cNvPicPr>
            <a:picLocks noChangeAspect="1" noChangeArrowheads="1"/>
          </p:cNvPicPr>
          <p:nvPr/>
        </p:nvPicPr>
        <p:blipFill>
          <a:blip r:embed="rId3" cstate="print"/>
          <a:srcRect l="2472" t="21569" r="3586" b="7843"/>
          <a:stretch>
            <a:fillRect/>
          </a:stretch>
        </p:blipFill>
        <p:spPr bwMode="auto">
          <a:xfrm>
            <a:off x="395536" y="4005064"/>
            <a:ext cx="8208912" cy="2304256"/>
          </a:xfrm>
          <a:prstGeom prst="rect">
            <a:avLst/>
          </a:prstGeom>
          <a:noFill/>
          <a:ln w="9525">
            <a:noFill/>
            <a:miter lim="800000"/>
            <a:headEnd/>
            <a:tailEnd/>
          </a:ln>
        </p:spPr>
      </p:pic>
      <p:sp>
        <p:nvSpPr>
          <p:cNvPr id="5" name="TextBox 3"/>
          <p:cNvSpPr txBox="1"/>
          <p:nvPr/>
        </p:nvSpPr>
        <p:spPr>
          <a:xfrm>
            <a:off x="2267744" y="6381328"/>
            <a:ext cx="4464496" cy="400110"/>
          </a:xfrm>
          <a:prstGeom prst="rect">
            <a:avLst/>
          </a:prstGeom>
          <a:noFill/>
        </p:spPr>
        <p:txBody>
          <a:bodyPr wrap="square" rtlCol="0">
            <a:spAutoFit/>
          </a:bodyPr>
          <a:lstStyle/>
          <a:p>
            <a:pPr marL="342900" indent="-342900" algn="ctr"/>
            <a:r>
              <a:rPr lang="en-CA" sz="2000" b="1" dirty="0" smtClean="0"/>
              <a:t>Wise MAC Data Transfer</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Unscheduled MAC protocols ( Cont. )</a:t>
            </a:r>
            <a:endParaRPr lang="en-CA" sz="4000" b="1" dirty="0"/>
          </a:p>
        </p:txBody>
      </p:sp>
      <p:sp>
        <p:nvSpPr>
          <p:cNvPr id="3" name="TextBox 3"/>
          <p:cNvSpPr txBox="1"/>
          <p:nvPr/>
        </p:nvSpPr>
        <p:spPr>
          <a:xfrm>
            <a:off x="467544" y="1412776"/>
            <a:ext cx="8424936" cy="4031873"/>
          </a:xfrm>
          <a:prstGeom prst="rect">
            <a:avLst/>
          </a:prstGeom>
          <a:noFill/>
        </p:spPr>
        <p:txBody>
          <a:bodyPr wrap="square" rtlCol="0">
            <a:spAutoFit/>
          </a:bodyPr>
          <a:lstStyle/>
          <a:p>
            <a:pPr marL="342900" indent="-342900">
              <a:lnSpc>
                <a:spcPct val="200000"/>
              </a:lnSpc>
            </a:pPr>
            <a:r>
              <a:rPr lang="en-CA" sz="2400" b="1" dirty="0" smtClean="0">
                <a:solidFill>
                  <a:schemeClr val="bg2">
                    <a:lumMod val="50000"/>
                  </a:schemeClr>
                </a:solidFill>
              </a:rPr>
              <a:t>advantages: </a:t>
            </a:r>
          </a:p>
          <a:p>
            <a:pPr marL="342900" indent="-342900">
              <a:lnSpc>
                <a:spcPct val="200000"/>
              </a:lnSpc>
              <a:buFont typeface="Wingdings" pitchFamily="2" charset="2"/>
              <a:buChar char="Ø"/>
            </a:pPr>
            <a:r>
              <a:rPr lang="en-CA" sz="2000" dirty="0" smtClean="0"/>
              <a:t>It </a:t>
            </a:r>
            <a:r>
              <a:rPr lang="en-US" sz="2000" dirty="0" smtClean="0"/>
              <a:t>decreases the amount of time a sensor node transmits preambles and the number of sensor nodes that overhear each message</a:t>
            </a:r>
          </a:p>
          <a:p>
            <a:pPr marL="342900" indent="-342900">
              <a:lnSpc>
                <a:spcPct val="200000"/>
              </a:lnSpc>
            </a:pPr>
            <a:r>
              <a:rPr lang="en-US" sz="2400" b="1" dirty="0" err="1" smtClean="0">
                <a:solidFill>
                  <a:schemeClr val="bg2">
                    <a:lumMod val="50000"/>
                  </a:schemeClr>
                </a:solidFill>
              </a:rPr>
              <a:t>Dis</a:t>
            </a:r>
            <a:r>
              <a:rPr lang="en-CA" sz="2400" b="1" dirty="0" smtClean="0">
                <a:solidFill>
                  <a:schemeClr val="bg2">
                    <a:lumMod val="50000"/>
                  </a:schemeClr>
                </a:solidFill>
              </a:rPr>
              <a:t>advantages:</a:t>
            </a:r>
            <a:endParaRPr lang="en-US" sz="2400" b="1" dirty="0" smtClean="0">
              <a:solidFill>
                <a:schemeClr val="bg2">
                  <a:lumMod val="50000"/>
                </a:schemeClr>
              </a:solidFill>
            </a:endParaRPr>
          </a:p>
          <a:p>
            <a:pPr marL="342900" indent="-342900">
              <a:lnSpc>
                <a:spcPct val="200000"/>
              </a:lnSpc>
              <a:buFont typeface="Wingdings" pitchFamily="2" charset="2"/>
              <a:buChar char="Ø"/>
            </a:pPr>
            <a:r>
              <a:rPr lang="en-US" sz="2000" dirty="0" smtClean="0"/>
              <a:t>the cost of an extra </a:t>
            </a:r>
            <a:r>
              <a:rPr lang="en-US" sz="2000" dirty="0" err="1" smtClean="0"/>
              <a:t>ﬁeld</a:t>
            </a:r>
            <a:r>
              <a:rPr lang="en-US" sz="2000" dirty="0" smtClean="0"/>
              <a:t> in the ACK messages and the memory required to store neighbor’s sampling </a:t>
            </a:r>
            <a:r>
              <a:rPr lang="en-US" sz="2000" dirty="0" err="1" smtClean="0"/>
              <a:t>oﬀsets</a:t>
            </a:r>
            <a:r>
              <a:rPr lang="en-US" sz="2000" dirty="0" smtClean="0"/>
              <a:t>. </a:t>
            </a:r>
            <a:endParaRPr lang="en-CA"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WSN MAC protocols ( Cont. )</a:t>
            </a:r>
            <a:endParaRPr lang="en-CA" sz="4400" b="1" dirty="0"/>
          </a:p>
        </p:txBody>
      </p:sp>
      <p:sp>
        <p:nvSpPr>
          <p:cNvPr id="3" name="TextBox 3"/>
          <p:cNvSpPr txBox="1"/>
          <p:nvPr/>
        </p:nvSpPr>
        <p:spPr>
          <a:xfrm>
            <a:off x="432048" y="1700808"/>
            <a:ext cx="8604448" cy="1969770"/>
          </a:xfrm>
          <a:prstGeom prst="rect">
            <a:avLst/>
          </a:prstGeom>
          <a:noFill/>
        </p:spPr>
        <p:txBody>
          <a:bodyPr wrap="square" rtlCol="0">
            <a:spAutoFit/>
          </a:bodyPr>
          <a:lstStyle/>
          <a:p>
            <a:pPr marL="342900" indent="-342900"/>
            <a:r>
              <a:rPr lang="en-CA" sz="3400" b="1" dirty="0" smtClean="0">
                <a:solidFill>
                  <a:schemeClr val="bg2">
                    <a:lumMod val="50000"/>
                  </a:schemeClr>
                </a:solidFill>
              </a:rPr>
              <a:t>2- Scheduled MAC: </a:t>
            </a:r>
          </a:p>
          <a:p>
            <a:pPr marL="342900" indent="-342900">
              <a:lnSpc>
                <a:spcPct val="200000"/>
              </a:lnSpc>
            </a:pPr>
            <a:r>
              <a:rPr lang="en-CA" sz="2400" b="1" dirty="0" smtClean="0">
                <a:solidFill>
                  <a:schemeClr val="bg2">
                    <a:lumMod val="50000"/>
                  </a:schemeClr>
                </a:solidFill>
              </a:rPr>
              <a:t>Strategy : </a:t>
            </a:r>
            <a:r>
              <a:rPr lang="en-CA" sz="2000" dirty="0" smtClean="0"/>
              <a:t>it attempts to reduce the energy consumption by coordinating sensor nodes with a common schedule</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scheduled MAC protocols ( Cont. )</a:t>
            </a:r>
            <a:endParaRPr lang="en-CA" sz="4000" b="1" dirty="0"/>
          </a:p>
        </p:txBody>
      </p:sp>
      <p:sp>
        <p:nvSpPr>
          <p:cNvPr id="3" name="TextBox 3"/>
          <p:cNvSpPr txBox="1"/>
          <p:nvPr/>
        </p:nvSpPr>
        <p:spPr>
          <a:xfrm>
            <a:off x="539552" y="1304176"/>
            <a:ext cx="8208912" cy="5509200"/>
          </a:xfrm>
          <a:prstGeom prst="rect">
            <a:avLst/>
          </a:prstGeom>
          <a:noFill/>
        </p:spPr>
        <p:txBody>
          <a:bodyPr wrap="square" rtlCol="0">
            <a:spAutoFit/>
          </a:bodyPr>
          <a:lstStyle/>
          <a:p>
            <a:pPr marL="342900" indent="-342900"/>
            <a:r>
              <a:rPr lang="en-CA" sz="2400" b="1" dirty="0" smtClean="0">
                <a:solidFill>
                  <a:schemeClr val="bg2">
                    <a:lumMod val="50000"/>
                  </a:schemeClr>
                </a:solidFill>
              </a:rPr>
              <a:t>Advantages:</a:t>
            </a:r>
          </a:p>
          <a:p>
            <a:pPr marL="342900" indent="-342900">
              <a:lnSpc>
                <a:spcPct val="200000"/>
              </a:lnSpc>
              <a:buFont typeface="Wingdings" pitchFamily="2" charset="2"/>
              <a:buChar char="Ø"/>
            </a:pPr>
            <a:r>
              <a:rPr lang="en-CA" sz="2000" dirty="0" smtClean="0"/>
              <a:t>Saving the power from being wasted by turning off the radio out the allocated time slot.</a:t>
            </a:r>
          </a:p>
          <a:p>
            <a:pPr marL="342900" indent="-342900">
              <a:lnSpc>
                <a:spcPct val="200000"/>
              </a:lnSpc>
              <a:buFont typeface="Wingdings" pitchFamily="2" charset="2"/>
              <a:buChar char="Ø"/>
            </a:pPr>
            <a:r>
              <a:rPr lang="en-CA" sz="2000" dirty="0" smtClean="0"/>
              <a:t>Limits the collision, idle listing, and overhearing</a:t>
            </a:r>
          </a:p>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en-US" sz="2000" dirty="0" smtClean="0"/>
              <a:t>when sensor node enters net, must wait till they learn, some delay exist</a:t>
            </a:r>
            <a:endParaRPr lang="en-CA" sz="2000" dirty="0" smtClean="0"/>
          </a:p>
          <a:p>
            <a:pPr marL="342900" indent="-342900">
              <a:lnSpc>
                <a:spcPct val="200000"/>
              </a:lnSpc>
              <a:buFont typeface="Wingdings" pitchFamily="2" charset="2"/>
              <a:buChar char="Ø"/>
            </a:pPr>
            <a:r>
              <a:rPr lang="en-CA" sz="2000" dirty="0" smtClean="0"/>
              <a:t>Cost of increased messages</a:t>
            </a:r>
          </a:p>
          <a:p>
            <a:pPr marL="342900" indent="-342900">
              <a:lnSpc>
                <a:spcPct val="200000"/>
              </a:lnSpc>
              <a:buFont typeface="Wingdings" pitchFamily="2" charset="2"/>
              <a:buChar char="Ø"/>
            </a:pPr>
            <a:r>
              <a:rPr lang="en-CA" sz="2000" dirty="0" smtClean="0"/>
              <a:t>Not flexible to changes in sensor density or movements.</a:t>
            </a:r>
          </a:p>
          <a:p>
            <a:pPr marL="342900" indent="-342900">
              <a:lnSpc>
                <a:spcPct val="200000"/>
              </a:lnSpc>
              <a:buFont typeface="Wingdings" pitchFamily="2" charset="2"/>
              <a:buChar char="Ø"/>
            </a:pPr>
            <a:r>
              <a:rPr lang="en-CA" sz="2000" dirty="0" smtClean="0"/>
              <a:t>All sensors should be well synchronized.</a:t>
            </a:r>
            <a:endParaRPr lang="en-CA" sz="2400" b="1"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scheduled MAC protocols ( Cont. )</a:t>
            </a:r>
            <a:endParaRPr lang="en-CA" sz="4000" b="1" dirty="0"/>
          </a:p>
        </p:txBody>
      </p:sp>
      <p:sp>
        <p:nvSpPr>
          <p:cNvPr id="3" name="TextBox 3"/>
          <p:cNvSpPr txBox="1"/>
          <p:nvPr/>
        </p:nvSpPr>
        <p:spPr>
          <a:xfrm>
            <a:off x="539552" y="1700808"/>
            <a:ext cx="8424936" cy="3662541"/>
          </a:xfrm>
          <a:prstGeom prst="rect">
            <a:avLst/>
          </a:prstGeom>
          <a:noFill/>
        </p:spPr>
        <p:txBody>
          <a:bodyPr wrap="square" rtlCol="0">
            <a:spAutoFit/>
          </a:bodyPr>
          <a:lstStyle/>
          <a:p>
            <a:pPr marL="342900" indent="-342900"/>
            <a:r>
              <a:rPr lang="en-CA" sz="3400" b="1" dirty="0" smtClean="0">
                <a:solidFill>
                  <a:schemeClr val="bg2">
                    <a:lumMod val="50000"/>
                  </a:schemeClr>
                </a:solidFill>
              </a:rPr>
              <a:t>2.1 - S-MAC:</a:t>
            </a:r>
          </a:p>
          <a:p>
            <a:pPr marL="342900" indent="-342900"/>
            <a:r>
              <a:rPr lang="en-CA" sz="3400" b="1" dirty="0" smtClean="0">
                <a:solidFill>
                  <a:schemeClr val="bg2">
                    <a:lumMod val="50000"/>
                  </a:schemeClr>
                </a:solidFill>
              </a:rPr>
              <a:t> </a:t>
            </a:r>
          </a:p>
          <a:p>
            <a:pPr marL="342900" indent="-342900"/>
            <a:r>
              <a:rPr lang="en-CA" sz="2400" b="1" dirty="0" smtClean="0">
                <a:solidFill>
                  <a:schemeClr val="bg2">
                    <a:lumMod val="50000"/>
                  </a:schemeClr>
                </a:solidFill>
              </a:rPr>
              <a:t>Strategy :</a:t>
            </a:r>
          </a:p>
          <a:p>
            <a:pPr marL="342900" indent="-342900"/>
            <a:endParaRPr lang="en-CA" sz="2000" dirty="0" smtClean="0"/>
          </a:p>
          <a:p>
            <a:pPr marL="342900" indent="-342900">
              <a:buFont typeface="Wingdings" pitchFamily="2" charset="2"/>
              <a:buChar char="Ø"/>
            </a:pPr>
            <a:r>
              <a:rPr lang="en-US" sz="2000" dirty="0" smtClean="0"/>
              <a:t>the  sensor  node  periodically  goes  to  the fixed listen/sleep cycle.</a:t>
            </a:r>
          </a:p>
          <a:p>
            <a:pPr marL="342900" indent="-342900"/>
            <a:endParaRPr lang="en-US" sz="2000" dirty="0" smtClean="0"/>
          </a:p>
          <a:p>
            <a:pPr marL="342900" indent="-342900">
              <a:buFont typeface="Wingdings" pitchFamily="2" charset="2"/>
              <a:buChar char="Ø"/>
            </a:pPr>
            <a:r>
              <a:rPr lang="en-US" sz="2000" dirty="0" smtClean="0"/>
              <a:t> A time  frame in S-MAC is divided into two parts: one for  a  listening  </a:t>
            </a:r>
          </a:p>
          <a:p>
            <a:pPr marL="342900" indent="-342900">
              <a:buFont typeface="Wingdings" pitchFamily="2" charset="2"/>
              <a:buChar char="Ø"/>
            </a:pPr>
            <a:endParaRPr lang="en-US" sz="2000" dirty="0" smtClean="0"/>
          </a:p>
          <a:p>
            <a:pPr marL="342900" indent="-342900"/>
            <a:r>
              <a:rPr lang="en-US" sz="2000" dirty="0" smtClean="0"/>
              <a:t>	session  and  the  other  for  a  sleeping session.</a:t>
            </a:r>
          </a:p>
          <a:p>
            <a:pPr marL="342900" indent="-342900"/>
            <a:endParaRPr lang="en-US" sz="2000" dirty="0" smtClean="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scheduled MAC protocols ( Cont. )</a:t>
            </a:r>
            <a:endParaRPr lang="en-CA" sz="4000" b="1" dirty="0"/>
          </a:p>
        </p:txBody>
      </p:sp>
      <p:sp>
        <p:nvSpPr>
          <p:cNvPr id="6" name="TextBox 3"/>
          <p:cNvSpPr txBox="1"/>
          <p:nvPr/>
        </p:nvSpPr>
        <p:spPr>
          <a:xfrm>
            <a:off x="2267744" y="5765194"/>
            <a:ext cx="4464496" cy="400110"/>
          </a:xfrm>
          <a:prstGeom prst="rect">
            <a:avLst/>
          </a:prstGeom>
          <a:noFill/>
        </p:spPr>
        <p:txBody>
          <a:bodyPr wrap="square" rtlCol="0">
            <a:spAutoFit/>
          </a:bodyPr>
          <a:lstStyle/>
          <a:p>
            <a:pPr marL="342900" indent="-342900" algn="ctr"/>
            <a:r>
              <a:rPr lang="en-CA" sz="2000" b="1" dirty="0" smtClean="0"/>
              <a:t>S-MAC Frame Format</a:t>
            </a:r>
          </a:p>
        </p:txBody>
      </p:sp>
      <p:pic>
        <p:nvPicPr>
          <p:cNvPr id="1026" name="Picture 2"/>
          <p:cNvPicPr>
            <a:picLocks noChangeAspect="1" noChangeArrowheads="1"/>
          </p:cNvPicPr>
          <p:nvPr/>
        </p:nvPicPr>
        <p:blipFill>
          <a:blip r:embed="rId3" cstate="print"/>
          <a:srcRect/>
          <a:stretch>
            <a:fillRect/>
          </a:stretch>
        </p:blipFill>
        <p:spPr bwMode="auto">
          <a:xfrm>
            <a:off x="1004782" y="1999878"/>
            <a:ext cx="6951594" cy="3373338"/>
          </a:xfrm>
          <a:prstGeom prst="rect">
            <a:avLst/>
          </a:prstGeom>
          <a:noFill/>
          <a:ln w="9525">
            <a:noFill/>
            <a:miter lim="800000"/>
            <a:headEnd/>
            <a:tailEnd/>
          </a:ln>
        </p:spPr>
      </p:pic>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07886"/>
          </a:xfrm>
          <a:prstGeom prst="rect">
            <a:avLst/>
          </a:prstGeom>
          <a:noFill/>
        </p:spPr>
        <p:txBody>
          <a:bodyPr wrap="square" rtlCol="0">
            <a:spAutoFit/>
          </a:bodyPr>
          <a:lstStyle/>
          <a:p>
            <a:pPr algn="ctr"/>
            <a:r>
              <a:rPr lang="en-CA" sz="4000" b="1" dirty="0" smtClean="0"/>
              <a:t>scheduled MAC protocols ( Cont. )</a:t>
            </a:r>
            <a:endParaRPr lang="en-CA" sz="4000" b="1" dirty="0"/>
          </a:p>
        </p:txBody>
      </p:sp>
      <p:sp>
        <p:nvSpPr>
          <p:cNvPr id="3" name="TextBox 3"/>
          <p:cNvSpPr txBox="1"/>
          <p:nvPr/>
        </p:nvSpPr>
        <p:spPr>
          <a:xfrm>
            <a:off x="179512" y="1471424"/>
            <a:ext cx="8712968" cy="2677656"/>
          </a:xfrm>
          <a:prstGeom prst="rect">
            <a:avLst/>
          </a:prstGeom>
          <a:noFill/>
        </p:spPr>
        <p:txBody>
          <a:bodyPr wrap="square" rtlCol="0">
            <a:spAutoFit/>
          </a:bodyPr>
          <a:lstStyle/>
          <a:p>
            <a:pPr marL="342900" indent="-342900">
              <a:lnSpc>
                <a:spcPct val="200000"/>
              </a:lnSpc>
            </a:pPr>
            <a:r>
              <a:rPr lang="en-CA" sz="2400" b="1" dirty="0" smtClean="0">
                <a:solidFill>
                  <a:schemeClr val="bg2">
                    <a:lumMod val="50000"/>
                  </a:schemeClr>
                </a:solidFill>
              </a:rPr>
              <a:t>Disadvantages: </a:t>
            </a:r>
          </a:p>
          <a:p>
            <a:pPr marL="342900" indent="-342900">
              <a:lnSpc>
                <a:spcPct val="200000"/>
              </a:lnSpc>
              <a:buFont typeface="Wingdings" pitchFamily="2" charset="2"/>
              <a:buChar char="Ø"/>
            </a:pPr>
            <a:r>
              <a:rPr lang="en-US" sz="2000" dirty="0" smtClean="0"/>
              <a:t>energy  is  still  wasted  in  this  protocol during listen period as the sensor </a:t>
            </a:r>
          </a:p>
          <a:p>
            <a:pPr marL="342900" indent="-342900">
              <a:lnSpc>
                <a:spcPct val="200000"/>
              </a:lnSpc>
            </a:pPr>
            <a:r>
              <a:rPr lang="en-US" sz="2000" dirty="0" smtClean="0"/>
              <a:t>	will be awake even if there is no reception/transmission. </a:t>
            </a:r>
          </a:p>
          <a:p>
            <a:pPr marL="342900" indent="-342900">
              <a:lnSpc>
                <a:spcPct val="200000"/>
              </a:lnSpc>
              <a:buFont typeface="Wingdings" pitchFamily="2" charset="2"/>
              <a:buChar char="Ø"/>
            </a:pPr>
            <a:endParaRPr lang="en-CA" sz="2000" b="1" dirty="0" smtClean="0"/>
          </a:p>
        </p:txBody>
      </p:sp>
      <p:sp>
        <p:nvSpPr>
          <p:cNvPr id="4" name="Rectangle 3"/>
          <p:cNvSpPr/>
          <p:nvPr/>
        </p:nvSpPr>
        <p:spPr>
          <a:xfrm>
            <a:off x="251520" y="4869160"/>
            <a:ext cx="4572000" cy="369332"/>
          </a:xfrm>
          <a:prstGeom prst="rect">
            <a:avLst/>
          </a:prstGeom>
        </p:spPr>
        <p:txBody>
          <a:bodyPr>
            <a:spAutoFit/>
          </a:bodyPr>
          <a:lstStyle/>
          <a:p>
            <a:r>
              <a:rPr lang="en-US" dirty="0" smtClean="0"/>
              <a:t>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US" sz="4400" b="1" dirty="0" smtClean="0"/>
              <a:t>conclusion</a:t>
            </a:r>
            <a:endParaRPr lang="en-CA" sz="4400" b="1" dirty="0"/>
          </a:p>
        </p:txBody>
      </p:sp>
      <p:sp>
        <p:nvSpPr>
          <p:cNvPr id="3" name="TextBox 3"/>
          <p:cNvSpPr txBox="1"/>
          <p:nvPr/>
        </p:nvSpPr>
        <p:spPr>
          <a:xfrm>
            <a:off x="539552" y="1700808"/>
            <a:ext cx="8208912" cy="2554545"/>
          </a:xfrm>
          <a:prstGeom prst="rect">
            <a:avLst/>
          </a:prstGeom>
          <a:noFill/>
        </p:spPr>
        <p:txBody>
          <a:bodyPr wrap="square" rtlCol="0">
            <a:spAutoFit/>
          </a:bodyPr>
          <a:lstStyle/>
          <a:p>
            <a:pPr marL="342900" indent="-342900">
              <a:lnSpc>
                <a:spcPct val="200000"/>
              </a:lnSpc>
              <a:buFont typeface="Wingdings" pitchFamily="2" charset="2"/>
              <a:buChar char="Ø"/>
            </a:pPr>
            <a:r>
              <a:rPr lang="en-CA" sz="2000" dirty="0" smtClean="0"/>
              <a:t>Several MAC protocols has been introduced for both wireless network and wireless sensor networks</a:t>
            </a:r>
          </a:p>
          <a:p>
            <a:pPr marL="342900" indent="-342900">
              <a:lnSpc>
                <a:spcPct val="200000"/>
              </a:lnSpc>
              <a:buFont typeface="Wingdings" pitchFamily="2" charset="2"/>
              <a:buChar char="Ø"/>
            </a:pPr>
            <a:r>
              <a:rPr lang="en-CA" sz="2000" dirty="0" smtClean="0"/>
              <a:t>All  WSN MAC protocols are designed with the goal to conserve energy</a:t>
            </a:r>
          </a:p>
          <a:p>
            <a:pPr marL="342900" indent="-342900">
              <a:lnSpc>
                <a:spcPct val="200000"/>
              </a:lnSpc>
              <a:buFont typeface="Wingdings" pitchFamily="2" charset="2"/>
              <a:buChar char="Ø"/>
            </a:pPr>
            <a:r>
              <a:rPr lang="en-CA" sz="2000" dirty="0" smtClean="0"/>
              <a:t>There is no generic best MAC protocol</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US" sz="4400" b="1" dirty="0" smtClean="0"/>
              <a:t>References </a:t>
            </a:r>
            <a:endParaRPr lang="en-CA" sz="4400" b="1" dirty="0"/>
          </a:p>
        </p:txBody>
      </p:sp>
      <p:sp>
        <p:nvSpPr>
          <p:cNvPr id="3" name="TextBox 3"/>
          <p:cNvSpPr txBox="1"/>
          <p:nvPr/>
        </p:nvSpPr>
        <p:spPr>
          <a:xfrm>
            <a:off x="179512" y="188640"/>
            <a:ext cx="8604448" cy="4031873"/>
          </a:xfrm>
          <a:prstGeom prst="rect">
            <a:avLst/>
          </a:prstGeom>
          <a:noFill/>
        </p:spPr>
        <p:txBody>
          <a:bodyPr wrap="square" rtlCol="0">
            <a:spAutoFit/>
          </a:bodyPr>
          <a:lstStyle/>
          <a:p>
            <a:pPr marL="342900" indent="-342900">
              <a:lnSpc>
                <a:spcPct val="200000"/>
              </a:lnSpc>
              <a:buFont typeface="Arial" pitchFamily="34" charset="0"/>
              <a:buChar char="•"/>
            </a:pPr>
            <a:endParaRPr lang="en-CA" sz="2000" b="1" dirty="0" smtClean="0">
              <a:solidFill>
                <a:schemeClr val="bg2">
                  <a:lumMod val="50000"/>
                </a:schemeClr>
              </a:solidFill>
            </a:endParaRPr>
          </a:p>
          <a:p>
            <a:pPr marL="274320" lvl="0" indent="-274320">
              <a:spcBef>
                <a:spcPct val="20000"/>
              </a:spcBef>
              <a:buClr>
                <a:schemeClr val="accent3"/>
              </a:buClr>
              <a:buSzPct val="95000"/>
              <a:defRPr/>
            </a:pPr>
            <a:endParaRPr lang="en-US" sz="2000" dirty="0" smtClean="0"/>
          </a:p>
          <a:p>
            <a:pPr marL="274320" lvl="0" indent="-274320">
              <a:spcBef>
                <a:spcPct val="20000"/>
              </a:spcBef>
              <a:buClr>
                <a:schemeClr val="accent3"/>
              </a:buClr>
              <a:buSzPct val="95000"/>
              <a:defRPr/>
            </a:pPr>
            <a:r>
              <a:rPr lang="en-US" sz="2000" dirty="0" smtClean="0"/>
              <a:t>[1] K. </a:t>
            </a:r>
            <a:r>
              <a:rPr lang="en-US" sz="2000" dirty="0" err="1" smtClean="0"/>
              <a:t>Kredo</a:t>
            </a:r>
            <a:r>
              <a:rPr lang="en-US" sz="2000" dirty="0" smtClean="0"/>
              <a:t> II,  P. </a:t>
            </a:r>
            <a:r>
              <a:rPr lang="en-US" sz="2000" dirty="0" err="1" smtClean="0"/>
              <a:t>Mohapatra</a:t>
            </a:r>
            <a:r>
              <a:rPr lang="en-US" sz="2000" dirty="0" smtClean="0"/>
              <a:t>, “Medium Access Control in Wireless Sensor     	      </a:t>
            </a:r>
          </a:p>
          <a:p>
            <a:pPr marL="274320" lvl="0" indent="-274320">
              <a:spcBef>
                <a:spcPct val="20000"/>
              </a:spcBef>
              <a:buClr>
                <a:schemeClr val="accent3"/>
              </a:buClr>
              <a:buSzPct val="95000"/>
              <a:defRPr/>
            </a:pPr>
            <a:r>
              <a:rPr lang="en-US" sz="2000" dirty="0" smtClean="0"/>
              <a:t>	 Networks”, in 29 June 2006. </a:t>
            </a:r>
          </a:p>
          <a:p>
            <a:pPr marL="274320" lvl="0" indent="-274320">
              <a:spcBef>
                <a:spcPct val="20000"/>
              </a:spcBef>
              <a:buClr>
                <a:schemeClr val="accent3"/>
              </a:buClr>
              <a:buSzPct val="95000"/>
              <a:defRPr/>
            </a:pPr>
            <a:r>
              <a:rPr lang="en-US" sz="2000" dirty="0" smtClean="0"/>
              <a:t>[2] A. </a:t>
            </a:r>
            <a:r>
              <a:rPr lang="en-US" sz="2000" dirty="0" err="1" smtClean="0"/>
              <a:t>Bachir</a:t>
            </a:r>
            <a:r>
              <a:rPr lang="en-US" sz="2000" dirty="0" smtClean="0"/>
              <a:t>, M. </a:t>
            </a:r>
            <a:r>
              <a:rPr lang="en-US" sz="2000" dirty="0" err="1" smtClean="0"/>
              <a:t>Dohler</a:t>
            </a:r>
            <a:r>
              <a:rPr lang="en-US" sz="2000" dirty="0" smtClean="0"/>
              <a:t>, T. </a:t>
            </a:r>
            <a:r>
              <a:rPr lang="en-US" sz="2000" dirty="0" err="1" smtClean="0"/>
              <a:t>Watteyne</a:t>
            </a:r>
            <a:r>
              <a:rPr lang="en-US" sz="2000" dirty="0" smtClean="0"/>
              <a:t>, and K. Leung, “ MAC Essentials for   </a:t>
            </a:r>
          </a:p>
          <a:p>
            <a:pPr marL="274320" lvl="0" indent="-274320">
              <a:spcBef>
                <a:spcPct val="20000"/>
              </a:spcBef>
              <a:buClr>
                <a:schemeClr val="accent3"/>
              </a:buClr>
              <a:buSzPct val="95000"/>
              <a:defRPr/>
            </a:pPr>
            <a:r>
              <a:rPr lang="en-US" sz="2000" dirty="0" smtClean="0"/>
              <a:t>	 Wireless Sensor Networks, “ in IEEE 2010.</a:t>
            </a:r>
          </a:p>
          <a:p>
            <a:pPr marL="274320" lvl="0" indent="-274320">
              <a:spcBef>
                <a:spcPct val="20000"/>
              </a:spcBef>
              <a:buClr>
                <a:schemeClr val="accent3"/>
              </a:buClr>
              <a:buSzPct val="95000"/>
              <a:defRPr/>
            </a:pPr>
            <a:r>
              <a:rPr lang="en-US" sz="2000" dirty="0" smtClean="0"/>
              <a:t>[3] </a:t>
            </a:r>
            <a:r>
              <a:rPr lang="fi-FI" sz="2000" dirty="0" smtClean="0"/>
              <a:t>Salman Faiz Solehria, Sultanullah Jadoon</a:t>
            </a:r>
            <a:r>
              <a:rPr lang="en-US" sz="2000" dirty="0" smtClean="0"/>
              <a:t>, “ Medium Access Control   	</a:t>
            </a:r>
          </a:p>
          <a:p>
            <a:pPr marL="274320" lvl="0" indent="-274320">
              <a:spcBef>
                <a:spcPct val="20000"/>
              </a:spcBef>
              <a:buClr>
                <a:schemeClr val="accent3"/>
              </a:buClr>
              <a:buSzPct val="95000"/>
              <a:defRPr/>
            </a:pPr>
            <a:r>
              <a:rPr lang="en-US" sz="2000" dirty="0" smtClean="0"/>
              <a:t>	  Protocol for Wireless Sensor Network – a Survey“, in IEEE 2010.</a:t>
            </a:r>
          </a:p>
          <a:p>
            <a:pPr marL="274320" lvl="0" indent="-274320">
              <a:spcBef>
                <a:spcPct val="20000"/>
              </a:spcBef>
              <a:buClr>
                <a:schemeClr val="accent3"/>
              </a:buClr>
              <a:buSzPct val="95000"/>
              <a:defRPr/>
            </a:pPr>
            <a:r>
              <a:rPr lang="en-US" sz="2000" dirty="0" smtClean="0"/>
              <a:t>[4] K.  LANGENDOEN , “MEDIUM ACCESS CONTROL IN WIRELESS SENSOR </a:t>
            </a:r>
          </a:p>
          <a:p>
            <a:pPr marL="274320" lvl="0" indent="-274320">
              <a:spcBef>
                <a:spcPct val="20000"/>
              </a:spcBef>
              <a:buClr>
                <a:schemeClr val="accent3"/>
              </a:buClr>
              <a:buSzPct val="95000"/>
              <a:defRPr/>
            </a:pPr>
            <a:r>
              <a:rPr lang="en-US" sz="2000" dirty="0" smtClean="0"/>
              <a:t>	  NETWORKS“.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Introduction ( Cont. )</a:t>
            </a:r>
            <a:endParaRPr lang="en-CA" sz="4400" b="1" dirty="0"/>
          </a:p>
        </p:txBody>
      </p:sp>
      <p:sp>
        <p:nvSpPr>
          <p:cNvPr id="3" name="TextBox 3"/>
          <p:cNvSpPr txBox="1"/>
          <p:nvPr/>
        </p:nvSpPr>
        <p:spPr>
          <a:xfrm>
            <a:off x="539552" y="1700808"/>
            <a:ext cx="8208912" cy="4308872"/>
          </a:xfrm>
          <a:prstGeom prst="rect">
            <a:avLst/>
          </a:prstGeom>
          <a:noFill/>
        </p:spPr>
        <p:txBody>
          <a:bodyPr wrap="square" rtlCol="0">
            <a:spAutoFit/>
          </a:bodyPr>
          <a:lstStyle/>
          <a:p>
            <a:pPr marL="342900" indent="-342900"/>
            <a:r>
              <a:rPr lang="en-CA" sz="3400" b="1" dirty="0" smtClean="0">
                <a:solidFill>
                  <a:schemeClr val="bg2">
                    <a:lumMod val="50000"/>
                  </a:schemeClr>
                </a:solidFill>
              </a:rPr>
              <a:t>Component and </a:t>
            </a:r>
            <a:r>
              <a:rPr lang="en-US" sz="3400" b="1" dirty="0" smtClean="0">
                <a:solidFill>
                  <a:schemeClr val="bg2">
                    <a:lumMod val="50000"/>
                  </a:schemeClr>
                </a:solidFill>
              </a:rPr>
              <a:t>Schematic of Node</a:t>
            </a:r>
            <a:endParaRPr lang="en-CA" sz="3400" b="1" dirty="0" smtClean="0">
              <a:solidFill>
                <a:schemeClr val="bg2">
                  <a:lumMod val="50000"/>
                </a:schemeClr>
              </a:solidFill>
            </a:endParaRPr>
          </a:p>
          <a:p>
            <a:pPr marL="342900" indent="-342900">
              <a:lnSpc>
                <a:spcPct val="200000"/>
              </a:lnSpc>
              <a:buFont typeface="Wingdings" pitchFamily="2" charset="2"/>
              <a:buChar char="Ø"/>
            </a:pPr>
            <a:r>
              <a:rPr lang="en-CA" sz="2000" dirty="0" smtClean="0"/>
              <a:t>Processor.</a:t>
            </a:r>
          </a:p>
          <a:p>
            <a:pPr marL="342900" indent="-342900">
              <a:lnSpc>
                <a:spcPct val="200000"/>
              </a:lnSpc>
              <a:buFont typeface="Wingdings" pitchFamily="2" charset="2"/>
              <a:buChar char="Ø"/>
            </a:pPr>
            <a:r>
              <a:rPr lang="en-CA" sz="2000" dirty="0" smtClean="0"/>
              <a:t>Memory.</a:t>
            </a:r>
          </a:p>
          <a:p>
            <a:pPr marL="342900" indent="-342900">
              <a:lnSpc>
                <a:spcPct val="200000"/>
              </a:lnSpc>
              <a:buFont typeface="Wingdings" pitchFamily="2" charset="2"/>
              <a:buChar char="Ø"/>
            </a:pPr>
            <a:r>
              <a:rPr lang="en-CA" sz="2000" dirty="0" smtClean="0"/>
              <a:t>RF Radio.</a:t>
            </a:r>
          </a:p>
          <a:p>
            <a:pPr marL="342900" indent="-342900">
              <a:lnSpc>
                <a:spcPct val="200000"/>
              </a:lnSpc>
              <a:buFont typeface="Wingdings" pitchFamily="2" charset="2"/>
              <a:buChar char="Ø"/>
            </a:pPr>
            <a:r>
              <a:rPr lang="en-CA" sz="2000" dirty="0" smtClean="0"/>
              <a:t>Power Source.</a:t>
            </a:r>
          </a:p>
          <a:p>
            <a:pPr marL="342900" indent="-342900">
              <a:lnSpc>
                <a:spcPct val="200000"/>
              </a:lnSpc>
              <a:buFont typeface="Wingdings" pitchFamily="2" charset="2"/>
              <a:buChar char="Ø"/>
            </a:pPr>
            <a:r>
              <a:rPr lang="en-CA" sz="2000" dirty="0" smtClean="0"/>
              <a:t>Sensor.</a:t>
            </a:r>
          </a:p>
          <a:p>
            <a:pPr marL="342900" indent="-342900">
              <a:lnSpc>
                <a:spcPct val="200000"/>
              </a:lnSpc>
              <a:buFont typeface="Wingdings" pitchFamily="2" charset="2"/>
              <a:buChar char="Ø"/>
            </a:pPr>
            <a:r>
              <a:rPr lang="en-CA" sz="2000" dirty="0" smtClean="0"/>
              <a:t>GPS</a:t>
            </a:r>
          </a:p>
        </p:txBody>
      </p:sp>
      <p:grpSp>
        <p:nvGrpSpPr>
          <p:cNvPr id="4" name="Groupe 3"/>
          <p:cNvGrpSpPr/>
          <p:nvPr/>
        </p:nvGrpSpPr>
        <p:grpSpPr>
          <a:xfrm>
            <a:off x="3275857" y="3068960"/>
            <a:ext cx="4824536" cy="2808312"/>
            <a:chOff x="97971" y="1805136"/>
            <a:chExt cx="8839200" cy="4648200"/>
          </a:xfrm>
        </p:grpSpPr>
        <p:sp>
          <p:nvSpPr>
            <p:cNvPr id="5" name="Rounded Rectangle 9"/>
            <p:cNvSpPr/>
            <p:nvPr/>
          </p:nvSpPr>
          <p:spPr>
            <a:xfrm>
              <a:off x="97971" y="1805136"/>
              <a:ext cx="8839200" cy="4648200"/>
            </a:xfrm>
            <a:prstGeom prst="roundRect">
              <a:avLst/>
            </a:prstGeom>
            <a:solidFill>
              <a:schemeClr val="accent3">
                <a:lumMod val="75000"/>
              </a:schemeClr>
            </a:solidFill>
            <a:ln>
              <a:solidFill>
                <a:schemeClr val="accent3">
                  <a:lumMod val="75000"/>
                </a:schemeClr>
              </a:solid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Angsana New" pitchFamily="18" charset="-34"/>
                <a:cs typeface="Angsana New" pitchFamily="18" charset="-34"/>
              </a:endParaRPr>
            </a:p>
          </p:txBody>
        </p:sp>
        <p:sp>
          <p:nvSpPr>
            <p:cNvPr id="6" name="Rectangle 5"/>
            <p:cNvSpPr/>
            <p:nvPr/>
          </p:nvSpPr>
          <p:spPr>
            <a:xfrm>
              <a:off x="2286000" y="5144631"/>
              <a:ext cx="1752600" cy="851505"/>
            </a:xfrm>
            <a:prstGeom prst="rect">
              <a:avLst/>
            </a:prstGeom>
            <a:solidFill>
              <a:schemeClr val="accent3">
                <a:lumMod val="50000"/>
              </a:schemeClr>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Angsana New" pitchFamily="18" charset="-34"/>
                  <a:cs typeface="Angsana New" pitchFamily="18" charset="-34"/>
                </a:rPr>
                <a:t>Control</a:t>
              </a:r>
              <a:endParaRPr lang="en-US" sz="2400" b="1" dirty="0">
                <a:solidFill>
                  <a:schemeClr val="tx1"/>
                </a:solidFill>
                <a:latin typeface="Angsana New" pitchFamily="18" charset="-34"/>
                <a:cs typeface="Angsana New" pitchFamily="18" charset="-34"/>
              </a:endParaRPr>
            </a:p>
          </p:txBody>
        </p:sp>
        <p:sp>
          <p:nvSpPr>
            <p:cNvPr id="7" name="Rectangle 6"/>
            <p:cNvSpPr/>
            <p:nvPr/>
          </p:nvSpPr>
          <p:spPr>
            <a:xfrm>
              <a:off x="2209800" y="2262337"/>
              <a:ext cx="1911178" cy="990600"/>
            </a:xfrm>
            <a:prstGeom prst="rect">
              <a:avLst/>
            </a:prstGeom>
            <a:solidFill>
              <a:schemeClr val="accent4">
                <a:lumMod val="60000"/>
                <a:lumOff val="40000"/>
              </a:schemeClr>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Angsana New" pitchFamily="18" charset="-34"/>
                  <a:cs typeface="Angsana New" pitchFamily="18" charset="-34"/>
                </a:rPr>
                <a:t>Signal</a:t>
              </a:r>
            </a:p>
            <a:p>
              <a:pPr algn="ctr"/>
              <a:r>
                <a:rPr lang="en-US" sz="2400" b="1" dirty="0" smtClean="0">
                  <a:solidFill>
                    <a:schemeClr val="tx1"/>
                  </a:solidFill>
                  <a:latin typeface="Angsana New" pitchFamily="18" charset="-34"/>
                  <a:cs typeface="Angsana New" pitchFamily="18" charset="-34"/>
                </a:rPr>
                <a:t>Processor</a:t>
              </a:r>
              <a:endParaRPr lang="en-US" sz="2400" b="1" dirty="0">
                <a:solidFill>
                  <a:schemeClr val="tx1"/>
                </a:solidFill>
                <a:latin typeface="Angsana New" pitchFamily="18" charset="-34"/>
                <a:cs typeface="Angsana New" pitchFamily="18" charset="-34"/>
              </a:endParaRPr>
            </a:p>
          </p:txBody>
        </p:sp>
        <p:sp>
          <p:nvSpPr>
            <p:cNvPr id="8" name="Rectangle 7"/>
            <p:cNvSpPr/>
            <p:nvPr/>
          </p:nvSpPr>
          <p:spPr>
            <a:xfrm>
              <a:off x="152400" y="3773031"/>
              <a:ext cx="1592649" cy="851505"/>
            </a:xfrm>
            <a:prstGeom prst="rect">
              <a:avLst/>
            </a:prstGeom>
            <a:solidFill>
              <a:schemeClr val="bg2">
                <a:lumMod val="50000"/>
              </a:schemeClr>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Angsana New" pitchFamily="18" charset="-34"/>
                  <a:cs typeface="Angsana New" pitchFamily="18" charset="-34"/>
                </a:rPr>
                <a:t>Sensors</a:t>
              </a:r>
              <a:endParaRPr lang="en-US" sz="2000" b="1" dirty="0">
                <a:solidFill>
                  <a:schemeClr val="tx1"/>
                </a:solidFill>
                <a:latin typeface="Angsana New" pitchFamily="18" charset="-34"/>
                <a:cs typeface="Angsana New" pitchFamily="18" charset="-34"/>
              </a:endParaRPr>
            </a:p>
          </p:txBody>
        </p:sp>
        <p:sp>
          <p:nvSpPr>
            <p:cNvPr id="9" name="Rectangle 8"/>
            <p:cNvSpPr/>
            <p:nvPr/>
          </p:nvSpPr>
          <p:spPr>
            <a:xfrm>
              <a:off x="7232822" y="3100536"/>
              <a:ext cx="1606378" cy="2362200"/>
            </a:xfrm>
            <a:prstGeom prst="rect">
              <a:avLst/>
            </a:prstGeom>
            <a:solidFill>
              <a:schemeClr val="tx2">
                <a:lumMod val="60000"/>
                <a:lumOff val="40000"/>
              </a:schemeClr>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latin typeface="Angsana New" pitchFamily="18" charset="-34"/>
                  <a:cs typeface="Angsana New" pitchFamily="18" charset="-34"/>
                </a:rPr>
                <a:t>Wireless Transmitter/ Receiver</a:t>
              </a:r>
              <a:endParaRPr lang="en-US" sz="2000" b="1" dirty="0">
                <a:solidFill>
                  <a:schemeClr val="tx1"/>
                </a:solidFill>
                <a:latin typeface="Angsana New" pitchFamily="18" charset="-34"/>
                <a:cs typeface="Angsana New" pitchFamily="18" charset="-34"/>
              </a:endParaRPr>
            </a:p>
          </p:txBody>
        </p:sp>
        <p:sp>
          <p:nvSpPr>
            <p:cNvPr id="10" name="Rectangle 9"/>
            <p:cNvSpPr/>
            <p:nvPr/>
          </p:nvSpPr>
          <p:spPr>
            <a:xfrm>
              <a:off x="4648200" y="3176736"/>
              <a:ext cx="2209800" cy="2209800"/>
            </a:xfrm>
            <a:prstGeom prst="rect">
              <a:avLst/>
            </a:prstGeom>
            <a:solidFill>
              <a:schemeClr val="accent3">
                <a:lumMod val="50000"/>
              </a:schemeClr>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Angsana New" pitchFamily="18" charset="-34"/>
                  <a:cs typeface="Angsana New" pitchFamily="18" charset="-34"/>
                </a:rPr>
                <a:t>Processing And Decision Making</a:t>
              </a:r>
              <a:endParaRPr lang="en-US" sz="2400" b="1" dirty="0">
                <a:solidFill>
                  <a:schemeClr val="tx1"/>
                </a:solidFill>
                <a:latin typeface="Angsana New" pitchFamily="18" charset="-34"/>
                <a:cs typeface="Angsana New" pitchFamily="18" charset="-34"/>
              </a:endParaRPr>
            </a:p>
          </p:txBody>
        </p:sp>
        <p:sp>
          <p:nvSpPr>
            <p:cNvPr id="11" name="Rectangle 10"/>
            <p:cNvSpPr/>
            <p:nvPr/>
          </p:nvSpPr>
          <p:spPr>
            <a:xfrm>
              <a:off x="5334000" y="1881336"/>
              <a:ext cx="3124200" cy="838200"/>
            </a:xfrm>
            <a:prstGeom prst="rect">
              <a:avLst/>
            </a:prstGeom>
            <a:solidFill>
              <a:srgbClr val="FF0000"/>
            </a:solidFill>
            <a:ln>
              <a:solidFill>
                <a:schemeClr val="accent3">
                  <a:lumMod val="50000"/>
                </a:schemeClr>
              </a:solidFill>
            </a:ln>
            <a:effectLst>
              <a:outerShdw blurRad="76200" dir="13500000" sy="23000" kx="1200000" algn="br" rotWithShape="0">
                <a:prstClr val="black">
                  <a:alpha val="20000"/>
                </a:prstClr>
              </a:outerShdw>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latin typeface="Angsana New" pitchFamily="18" charset="-34"/>
                  <a:cs typeface="Angsana New" pitchFamily="18" charset="-34"/>
                </a:rPr>
                <a:t>Power</a:t>
              </a:r>
              <a:endParaRPr lang="en-US" sz="2000" b="1" dirty="0">
                <a:solidFill>
                  <a:schemeClr val="tx1"/>
                </a:solidFill>
                <a:latin typeface="Angsana New" pitchFamily="18" charset="-34"/>
                <a:cs typeface="Angsana New" pitchFamily="18" charset="-34"/>
              </a:endParaRPr>
            </a:p>
          </p:txBody>
        </p:sp>
        <p:cxnSp>
          <p:nvCxnSpPr>
            <p:cNvPr id="12" name="Straight Connector 18"/>
            <p:cNvCxnSpPr/>
            <p:nvPr/>
          </p:nvCxnSpPr>
          <p:spPr>
            <a:xfrm rot="5400000">
              <a:off x="-152003" y="4166939"/>
              <a:ext cx="4267200" cy="794"/>
            </a:xfrm>
            <a:prstGeom prst="line">
              <a:avLst/>
            </a:prstGeom>
          </p:spPr>
          <p:style>
            <a:lnRef idx="2">
              <a:schemeClr val="accent3"/>
            </a:lnRef>
            <a:fillRef idx="0">
              <a:schemeClr val="accent3"/>
            </a:fillRef>
            <a:effectRef idx="1">
              <a:schemeClr val="accent3"/>
            </a:effectRef>
            <a:fontRef idx="minor">
              <a:schemeClr val="tx1"/>
            </a:fontRef>
          </p:style>
        </p:cxnSp>
        <p:cxnSp>
          <p:nvCxnSpPr>
            <p:cNvPr id="13" name="Straight Connector 38"/>
            <p:cNvCxnSpPr/>
            <p:nvPr/>
          </p:nvCxnSpPr>
          <p:spPr>
            <a:xfrm rot="5400000">
              <a:off x="2933700" y="4205436"/>
              <a:ext cx="28194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4" name="Straight Connector 43"/>
            <p:cNvCxnSpPr/>
            <p:nvPr/>
          </p:nvCxnSpPr>
          <p:spPr>
            <a:xfrm rot="10800000">
              <a:off x="4114800" y="2795736"/>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5" name="Straight Connector 45"/>
            <p:cNvCxnSpPr/>
            <p:nvPr/>
          </p:nvCxnSpPr>
          <p:spPr>
            <a:xfrm rot="10800000">
              <a:off x="4093030" y="5613547"/>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6" name="Straight Connector 46"/>
            <p:cNvCxnSpPr/>
            <p:nvPr/>
          </p:nvCxnSpPr>
          <p:spPr>
            <a:xfrm rot="10800000">
              <a:off x="1981200" y="2719536"/>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7" name="Straight Connector 47"/>
            <p:cNvCxnSpPr/>
            <p:nvPr/>
          </p:nvCxnSpPr>
          <p:spPr>
            <a:xfrm rot="10800000">
              <a:off x="1981201" y="5613548"/>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8" name="Straight Connector 48"/>
            <p:cNvCxnSpPr/>
            <p:nvPr/>
          </p:nvCxnSpPr>
          <p:spPr>
            <a:xfrm rot="10800000">
              <a:off x="4343400" y="4165747"/>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19" name="Straight Connector 49"/>
            <p:cNvCxnSpPr/>
            <p:nvPr/>
          </p:nvCxnSpPr>
          <p:spPr>
            <a:xfrm rot="10800000">
              <a:off x="1752600" y="4165747"/>
              <a:ext cx="228600" cy="1588"/>
            </a:xfrm>
            <a:prstGeom prst="line">
              <a:avLst/>
            </a:prstGeom>
          </p:spPr>
          <p:style>
            <a:lnRef idx="2">
              <a:schemeClr val="accent3"/>
            </a:lnRef>
            <a:fillRef idx="0">
              <a:schemeClr val="accent3"/>
            </a:fillRef>
            <a:effectRef idx="1">
              <a:schemeClr val="accent3"/>
            </a:effectRef>
            <a:fontRef idx="minor">
              <a:schemeClr val="tx1"/>
            </a:fontRef>
          </p:style>
        </p:cxnSp>
        <p:cxnSp>
          <p:nvCxnSpPr>
            <p:cNvPr id="20" name="Straight Connector 50"/>
            <p:cNvCxnSpPr/>
            <p:nvPr/>
          </p:nvCxnSpPr>
          <p:spPr>
            <a:xfrm rot="10800000">
              <a:off x="6858000" y="4165750"/>
              <a:ext cx="381000" cy="1587"/>
            </a:xfrm>
            <a:prstGeom prst="line">
              <a:avLst/>
            </a:prstGeom>
          </p:spPr>
          <p:style>
            <a:lnRef idx="2">
              <a:schemeClr val="accent3"/>
            </a:lnRef>
            <a:fillRef idx="0">
              <a:schemeClr val="accent3"/>
            </a:fillRef>
            <a:effectRef idx="1">
              <a:schemeClr val="accent3"/>
            </a:effectRef>
            <a:fontRef idx="minor">
              <a:schemeClr val="tx1"/>
            </a:fontRef>
          </p:style>
        </p:cxnSp>
      </p:gr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52336"/>
            <a:ext cx="8229600" cy="1252728"/>
          </a:xfrm>
        </p:spPr>
        <p:txBody>
          <a:bodyPr/>
          <a:lstStyle/>
          <a:p>
            <a:r>
              <a:rPr lang="en-US" i="1" dirty="0" smtClean="0">
                <a:solidFill>
                  <a:schemeClr val="tx1"/>
                </a:solidFill>
                <a:latin typeface="Arial Black" pitchFamily="34" charset="0"/>
              </a:rPr>
              <a:t>Questions?</a:t>
            </a:r>
            <a:endParaRPr lang="en-US" i="1" dirty="0">
              <a:solidFill>
                <a:schemeClr val="tx1"/>
              </a:solidFill>
              <a:latin typeface="Arial Black" pitchFamily="34" charset="0"/>
            </a:endParaRPr>
          </a:p>
        </p:txBody>
      </p:sp>
      <p:sp>
        <p:nvSpPr>
          <p:cNvPr id="5" name="Content Placeholder 2"/>
          <p:cNvSpPr txBox="1">
            <a:spLocks/>
          </p:cNvSpPr>
          <p:nvPr/>
        </p:nvSpPr>
        <p:spPr>
          <a:xfrm>
            <a:off x="251520" y="1988840"/>
            <a:ext cx="8686800" cy="4536504"/>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algn="ctr"/>
            <a:r>
              <a:rPr lang="en-US" sz="4400" b="1" dirty="0" smtClean="0"/>
              <a:t>My questions (Q1)</a:t>
            </a:r>
            <a:endParaRPr lang="en-CA" sz="4400" b="1" dirty="0" smtClean="0"/>
          </a:p>
          <a:p>
            <a:pPr algn="ctr"/>
            <a:endParaRPr lang="en-CA" sz="4400" b="1" dirty="0"/>
          </a:p>
        </p:txBody>
      </p:sp>
      <p:pic>
        <p:nvPicPr>
          <p:cNvPr id="12290" name="Picture 2"/>
          <p:cNvPicPr>
            <a:picLocks noChangeAspect="1" noChangeArrowheads="1"/>
          </p:cNvPicPr>
          <p:nvPr/>
        </p:nvPicPr>
        <p:blipFill>
          <a:blip r:embed="rId3" cstate="print"/>
          <a:srcRect r="3416" b="9224"/>
          <a:stretch>
            <a:fillRect/>
          </a:stretch>
        </p:blipFill>
        <p:spPr bwMode="auto">
          <a:xfrm>
            <a:off x="234245" y="4653136"/>
            <a:ext cx="8658235" cy="2160240"/>
          </a:xfrm>
          <a:prstGeom prst="rect">
            <a:avLst/>
          </a:prstGeom>
          <a:noFill/>
          <a:ln w="9525">
            <a:noFill/>
            <a:miter lim="800000"/>
            <a:headEnd/>
            <a:tailEnd/>
          </a:ln>
        </p:spPr>
      </p:pic>
      <p:sp>
        <p:nvSpPr>
          <p:cNvPr id="5" name="TextBox 3"/>
          <p:cNvSpPr txBox="1"/>
          <p:nvPr/>
        </p:nvSpPr>
        <p:spPr>
          <a:xfrm>
            <a:off x="3059832" y="6381328"/>
            <a:ext cx="4464496" cy="400110"/>
          </a:xfrm>
          <a:prstGeom prst="rect">
            <a:avLst/>
          </a:prstGeom>
          <a:noFill/>
        </p:spPr>
        <p:txBody>
          <a:bodyPr wrap="square" rtlCol="0">
            <a:spAutoFit/>
          </a:bodyPr>
          <a:lstStyle/>
          <a:p>
            <a:pPr marL="342900" indent="-342900" algn="ctr"/>
            <a:r>
              <a:rPr lang="en-CA" sz="2000" b="1" dirty="0" smtClean="0"/>
              <a:t>802.11 Data Transfer</a:t>
            </a:r>
          </a:p>
        </p:txBody>
      </p:sp>
      <p:sp>
        <p:nvSpPr>
          <p:cNvPr id="6" name="Rectangle 5"/>
          <p:cNvSpPr/>
          <p:nvPr/>
        </p:nvSpPr>
        <p:spPr>
          <a:xfrm>
            <a:off x="179512" y="1124744"/>
            <a:ext cx="7920880" cy="1908215"/>
          </a:xfrm>
          <a:prstGeom prst="rect">
            <a:avLst/>
          </a:prstGeom>
        </p:spPr>
        <p:txBody>
          <a:bodyPr wrap="square">
            <a:spAutoFit/>
          </a:bodyPr>
          <a:lstStyle/>
          <a:p>
            <a:pPr marL="342900" lvl="0" indent="-342900">
              <a:lnSpc>
                <a:spcPct val="200000"/>
              </a:lnSpc>
              <a:spcBef>
                <a:spcPct val="20000"/>
              </a:spcBef>
              <a:buClr>
                <a:schemeClr val="bg2">
                  <a:lumMod val="75000"/>
                </a:schemeClr>
              </a:buClr>
              <a:buSzPct val="95000"/>
              <a:defRPr/>
            </a:pPr>
            <a:r>
              <a:rPr lang="en-US" sz="2000" b="1" dirty="0" smtClean="0">
                <a:solidFill>
                  <a:schemeClr val="bg2">
                    <a:lumMod val="50000"/>
                  </a:schemeClr>
                </a:solidFill>
              </a:rPr>
              <a:t>Q1:   Why IEEE 802.11 </a:t>
            </a:r>
            <a:r>
              <a:rPr lang="en-US" sz="2000" b="1" dirty="0" err="1" smtClean="0">
                <a:solidFill>
                  <a:schemeClr val="bg2">
                    <a:lumMod val="50000"/>
                  </a:schemeClr>
                </a:solidFill>
              </a:rPr>
              <a:t>deﬁnes</a:t>
            </a:r>
            <a:r>
              <a:rPr lang="en-US" sz="2000" b="1" dirty="0" smtClean="0">
                <a:solidFill>
                  <a:schemeClr val="bg2">
                    <a:lumMod val="50000"/>
                  </a:schemeClr>
                </a:solidFill>
              </a:rPr>
              <a:t> a SIFS shorter than a DIFS ?</a:t>
            </a:r>
          </a:p>
          <a:p>
            <a:pPr marL="274320" lvl="0" indent="-274320">
              <a:spcBef>
                <a:spcPct val="20000"/>
              </a:spcBef>
              <a:buClr>
                <a:schemeClr val="accent3"/>
              </a:buClr>
              <a:buSzPct val="95000"/>
              <a:defRPr/>
            </a:pPr>
            <a:r>
              <a:rPr lang="en-US" sz="2000" b="1" dirty="0" smtClean="0">
                <a:solidFill>
                  <a:schemeClr val="bg2">
                    <a:lumMod val="50000"/>
                  </a:schemeClr>
                </a:solidFill>
              </a:rPr>
              <a:t> ANS: </a:t>
            </a:r>
            <a:r>
              <a:rPr lang="en-US" dirty="0" smtClean="0"/>
              <a:t>SIFS (Short Inter Frame Spacing) has highest priority, for ACK, CTS, polling response while DIFS (Distributed Inter Frame Spacing) has lowest priority, for asynchronous data </a:t>
            </a:r>
            <a:r>
              <a:rPr lang="en-US" dirty="0" smtClean="0"/>
              <a:t>service.</a:t>
            </a:r>
            <a:r>
              <a:rPr lang="en-US" b="1" dirty="0" smtClean="0">
                <a:solidFill>
                  <a:schemeClr val="bg2">
                    <a:lumMod val="50000"/>
                  </a:schemeClr>
                </a:solidFill>
              </a:rPr>
              <a:t> </a:t>
            </a:r>
            <a:r>
              <a:rPr lang="en-US" dirty="0" smtClean="0"/>
              <a:t>Having SIFS smaller than DIFS prevents ACK and  important control packets from getting killed. </a:t>
            </a:r>
          </a:p>
        </p:txBody>
      </p:sp>
      <p:pic>
        <p:nvPicPr>
          <p:cNvPr id="1026" name="Picture 2"/>
          <p:cNvPicPr>
            <a:picLocks noChangeAspect="1" noChangeArrowheads="1"/>
          </p:cNvPicPr>
          <p:nvPr/>
        </p:nvPicPr>
        <p:blipFill>
          <a:blip r:embed="rId4" cstate="print"/>
          <a:srcRect/>
          <a:stretch>
            <a:fillRect/>
          </a:stretch>
        </p:blipFill>
        <p:spPr bwMode="auto">
          <a:xfrm>
            <a:off x="467544" y="2987402"/>
            <a:ext cx="7894637" cy="1809750"/>
          </a:xfrm>
          <a:prstGeom prst="rect">
            <a:avLst/>
          </a:prstGeom>
          <a:noFill/>
          <a:ln w="9525">
            <a:noFill/>
            <a:miter lim="800000"/>
            <a:headEnd/>
            <a:tailEnd/>
          </a:ln>
        </p:spPr>
      </p:pic>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algn="ctr"/>
            <a:r>
              <a:rPr lang="en-US" sz="4400" b="1" dirty="0" smtClean="0"/>
              <a:t>My questions (Q2)</a:t>
            </a:r>
            <a:endParaRPr lang="en-CA" sz="4400" b="1" dirty="0" smtClean="0"/>
          </a:p>
          <a:p>
            <a:pPr algn="ctr"/>
            <a:endParaRPr lang="en-CA" sz="4400" b="1" dirty="0"/>
          </a:p>
        </p:txBody>
      </p:sp>
      <p:sp>
        <p:nvSpPr>
          <p:cNvPr id="5" name="TextBox 3"/>
          <p:cNvSpPr txBox="1"/>
          <p:nvPr/>
        </p:nvSpPr>
        <p:spPr>
          <a:xfrm>
            <a:off x="2483768" y="6444044"/>
            <a:ext cx="4464496" cy="369332"/>
          </a:xfrm>
          <a:prstGeom prst="rect">
            <a:avLst/>
          </a:prstGeom>
          <a:noFill/>
        </p:spPr>
        <p:txBody>
          <a:bodyPr wrap="square" rtlCol="0">
            <a:spAutoFit/>
          </a:bodyPr>
          <a:lstStyle/>
          <a:p>
            <a:pPr marL="342900" indent="-342900" algn="ctr"/>
            <a:r>
              <a:rPr lang="en-CA" b="1" dirty="0" smtClean="0"/>
              <a:t>802.11 Data Transfer</a:t>
            </a:r>
          </a:p>
        </p:txBody>
      </p:sp>
      <p:sp>
        <p:nvSpPr>
          <p:cNvPr id="6" name="Rectangle 5"/>
          <p:cNvSpPr/>
          <p:nvPr/>
        </p:nvSpPr>
        <p:spPr>
          <a:xfrm>
            <a:off x="35496" y="998492"/>
            <a:ext cx="8856984" cy="3108543"/>
          </a:xfrm>
          <a:prstGeom prst="rect">
            <a:avLst/>
          </a:prstGeom>
        </p:spPr>
        <p:txBody>
          <a:bodyPr wrap="square">
            <a:spAutoFit/>
          </a:bodyPr>
          <a:lstStyle/>
          <a:p>
            <a:pPr marL="342900" indent="-342900" algn="just">
              <a:lnSpc>
                <a:spcPct val="200000"/>
              </a:lnSpc>
              <a:spcBef>
                <a:spcPct val="20000"/>
              </a:spcBef>
              <a:buClr>
                <a:schemeClr val="bg2">
                  <a:lumMod val="75000"/>
                </a:schemeClr>
              </a:buClr>
              <a:buSzPct val="95000"/>
              <a:defRPr/>
            </a:pPr>
            <a:r>
              <a:rPr lang="en-US" sz="1600" b="1" dirty="0" smtClean="0">
                <a:solidFill>
                  <a:schemeClr val="bg2">
                    <a:lumMod val="50000"/>
                  </a:schemeClr>
                </a:solidFill>
              </a:rPr>
              <a:t>Q2: Suppose a device uses an 802.11 MAC protocol to reserve  the communication channel before transmitting. Suppose the device does sensing the channel and assumes the channel to be idle and wants to transmit 1000Bytes of data. Assume the transmission rate is 11 Mbps. Calculate the time required to transmit the frame and receive the </a:t>
            </a:r>
            <a:r>
              <a:rPr lang="en-US" sz="1600" b="1" dirty="0" err="1" smtClean="0">
                <a:solidFill>
                  <a:schemeClr val="bg2">
                    <a:lumMod val="50000"/>
                  </a:schemeClr>
                </a:solidFill>
              </a:rPr>
              <a:t>Ack</a:t>
            </a:r>
            <a:r>
              <a:rPr lang="en-US" sz="1600" b="1" dirty="0" smtClean="0">
                <a:solidFill>
                  <a:schemeClr val="bg2">
                    <a:lumMod val="50000"/>
                  </a:schemeClr>
                </a:solidFill>
              </a:rPr>
              <a:t> as function of SIFS and DIFS. Ignore the propagation delay and </a:t>
            </a:r>
            <a:r>
              <a:rPr lang="en-US" sz="1600" b="1" dirty="0" smtClean="0">
                <a:solidFill>
                  <a:schemeClr val="bg2">
                    <a:lumMod val="50000"/>
                  </a:schemeClr>
                </a:solidFill>
              </a:rPr>
              <a:t>assume </a:t>
            </a:r>
            <a:r>
              <a:rPr lang="en-US" sz="1600" b="1" dirty="0" smtClean="0">
                <a:solidFill>
                  <a:schemeClr val="bg2">
                    <a:lumMod val="50000"/>
                  </a:schemeClr>
                </a:solidFill>
              </a:rPr>
              <a:t>no bit error rate. The transmission rate = No. of bits/Transmission rate. Both a control frame and a</a:t>
            </a:r>
            <a:r>
              <a:rPr lang="en-US" sz="1600" dirty="0" smtClean="0"/>
              <a:t> </a:t>
            </a:r>
            <a:r>
              <a:rPr lang="en-US" sz="1600" b="1" dirty="0" smtClean="0">
                <a:solidFill>
                  <a:schemeClr val="bg2">
                    <a:lumMod val="50000"/>
                  </a:schemeClr>
                </a:solidFill>
              </a:rPr>
              <a:t>frame without data is 32Bytes.</a:t>
            </a:r>
            <a:r>
              <a:rPr lang="en-US" dirty="0" smtClean="0"/>
              <a:t>	</a:t>
            </a:r>
          </a:p>
        </p:txBody>
      </p:sp>
      <p:pic>
        <p:nvPicPr>
          <p:cNvPr id="2050" name="Picture 2"/>
          <p:cNvPicPr>
            <a:picLocks noChangeAspect="1" noChangeArrowheads="1"/>
          </p:cNvPicPr>
          <p:nvPr/>
        </p:nvPicPr>
        <p:blipFill>
          <a:blip r:embed="rId3" cstate="print"/>
          <a:srcRect/>
          <a:stretch>
            <a:fillRect/>
          </a:stretch>
        </p:blipFill>
        <p:spPr bwMode="auto">
          <a:xfrm>
            <a:off x="467544" y="4149080"/>
            <a:ext cx="8047037" cy="2305819"/>
          </a:xfrm>
          <a:prstGeom prst="rect">
            <a:avLst/>
          </a:prstGeom>
          <a:noFill/>
          <a:ln w="9525">
            <a:noFill/>
            <a:miter lim="800000"/>
            <a:headEnd/>
            <a:tailEnd/>
          </a:ln>
        </p:spPr>
      </p:pic>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US" sz="4400" b="1" dirty="0" smtClean="0"/>
              <a:t>My questions (Q2 cont.)</a:t>
            </a:r>
            <a:endParaRPr lang="en-CA" sz="4400" b="1" dirty="0" smtClean="0"/>
          </a:p>
        </p:txBody>
      </p:sp>
      <p:sp>
        <p:nvSpPr>
          <p:cNvPr id="3" name="TextBox 3"/>
          <p:cNvSpPr txBox="1"/>
          <p:nvPr/>
        </p:nvSpPr>
        <p:spPr>
          <a:xfrm>
            <a:off x="179512" y="155530"/>
            <a:ext cx="8352928" cy="6801862"/>
          </a:xfrm>
          <a:prstGeom prst="rect">
            <a:avLst/>
          </a:prstGeom>
          <a:noFill/>
        </p:spPr>
        <p:txBody>
          <a:bodyPr wrap="square" rtlCol="0">
            <a:spAutoFit/>
          </a:bodyPr>
          <a:lstStyle/>
          <a:p>
            <a:pPr marL="342900" indent="-342900">
              <a:lnSpc>
                <a:spcPct val="200000"/>
              </a:lnSpc>
              <a:buFont typeface="Arial" pitchFamily="34" charset="0"/>
              <a:buChar char="•"/>
            </a:pPr>
            <a:endParaRPr lang="en-CA" sz="2000" b="1" dirty="0" smtClean="0">
              <a:solidFill>
                <a:schemeClr val="bg2">
                  <a:lumMod val="50000"/>
                </a:schemeClr>
              </a:solidFill>
            </a:endParaRPr>
          </a:p>
          <a:p>
            <a:pPr marL="342900" indent="-342900">
              <a:lnSpc>
                <a:spcPct val="200000"/>
              </a:lnSpc>
              <a:spcBef>
                <a:spcPct val="20000"/>
              </a:spcBef>
              <a:buClr>
                <a:schemeClr val="bg2">
                  <a:lumMod val="75000"/>
                </a:schemeClr>
              </a:buClr>
              <a:buSzPct val="95000"/>
              <a:defRPr/>
            </a:pPr>
            <a:r>
              <a:rPr lang="en-US" b="1" dirty="0" smtClean="0">
                <a:solidFill>
                  <a:schemeClr val="bg2">
                    <a:lumMod val="50000"/>
                  </a:schemeClr>
                </a:solidFill>
              </a:rPr>
              <a:t>ANS: </a:t>
            </a:r>
            <a:r>
              <a:rPr lang="en-US" dirty="0" smtClean="0"/>
              <a:t>   The time to transmit a control frame</a:t>
            </a:r>
          </a:p>
          <a:p>
            <a:pPr marL="342900" indent="-342900">
              <a:lnSpc>
                <a:spcPct val="200000"/>
              </a:lnSpc>
              <a:spcBef>
                <a:spcPct val="20000"/>
              </a:spcBef>
              <a:buClr>
                <a:schemeClr val="bg2">
                  <a:lumMod val="75000"/>
                </a:schemeClr>
              </a:buClr>
              <a:buSzPct val="95000"/>
              <a:defRPr/>
            </a:pPr>
            <a:r>
              <a:rPr lang="en-US" dirty="0" smtClean="0"/>
              <a:t>	      = (</a:t>
            </a:r>
            <a:r>
              <a:rPr lang="en-US" dirty="0" smtClean="0"/>
              <a:t>8*32)bits/11Mbps=23µsec</a:t>
            </a:r>
            <a:endParaRPr lang="en-US" dirty="0" smtClean="0"/>
          </a:p>
          <a:p>
            <a:pPr marL="342900" indent="-342900">
              <a:lnSpc>
                <a:spcPct val="200000"/>
              </a:lnSpc>
              <a:spcBef>
                <a:spcPct val="20000"/>
              </a:spcBef>
              <a:buClr>
                <a:schemeClr val="bg2">
                  <a:lumMod val="75000"/>
                </a:schemeClr>
              </a:buClr>
              <a:buSzPct val="95000"/>
              <a:defRPr/>
            </a:pPr>
            <a:r>
              <a:rPr lang="en-US" dirty="0" smtClean="0"/>
              <a:t>	      The time to transmit the data frame</a:t>
            </a:r>
          </a:p>
          <a:p>
            <a:pPr marL="342900" indent="-342900">
              <a:lnSpc>
                <a:spcPct val="200000"/>
              </a:lnSpc>
              <a:spcBef>
                <a:spcPct val="20000"/>
              </a:spcBef>
              <a:buClr>
                <a:schemeClr val="bg2">
                  <a:lumMod val="75000"/>
                </a:schemeClr>
              </a:buClr>
              <a:buSzPct val="95000"/>
              <a:defRPr/>
            </a:pPr>
            <a:r>
              <a:rPr lang="en-US" dirty="0" smtClean="0"/>
              <a:t>	      including the header</a:t>
            </a:r>
          </a:p>
          <a:p>
            <a:pPr marL="342900" indent="-342900">
              <a:lnSpc>
                <a:spcPct val="200000"/>
              </a:lnSpc>
              <a:spcBef>
                <a:spcPct val="20000"/>
              </a:spcBef>
              <a:buClr>
                <a:schemeClr val="bg2">
                  <a:lumMod val="75000"/>
                </a:schemeClr>
              </a:buClr>
              <a:buSzPct val="95000"/>
              <a:defRPr/>
            </a:pPr>
            <a:r>
              <a:rPr lang="en-US" dirty="0" smtClean="0"/>
              <a:t>	     =(8*1000+8*32) bits/11Mbps=751µsec</a:t>
            </a:r>
          </a:p>
          <a:p>
            <a:pPr marL="342900" indent="-342900">
              <a:lnSpc>
                <a:spcPct val="200000"/>
              </a:lnSpc>
              <a:spcBef>
                <a:spcPct val="20000"/>
              </a:spcBef>
              <a:buClr>
                <a:schemeClr val="bg2">
                  <a:lumMod val="75000"/>
                </a:schemeClr>
              </a:buClr>
              <a:buSzPct val="95000"/>
              <a:defRPr/>
            </a:pPr>
            <a:r>
              <a:rPr lang="en-US" dirty="0" smtClean="0"/>
              <a:t>	    The total time to transmit the frame and </a:t>
            </a:r>
          </a:p>
          <a:p>
            <a:pPr marL="342900" indent="-342900">
              <a:lnSpc>
                <a:spcPct val="200000"/>
              </a:lnSpc>
              <a:spcBef>
                <a:spcPct val="20000"/>
              </a:spcBef>
              <a:buClr>
                <a:schemeClr val="bg2">
                  <a:lumMod val="75000"/>
                </a:schemeClr>
              </a:buClr>
              <a:buSzPct val="95000"/>
              <a:defRPr/>
            </a:pPr>
            <a:r>
              <a:rPr lang="en-US" dirty="0" smtClean="0"/>
              <a:t>	    receive the ACK </a:t>
            </a:r>
          </a:p>
          <a:p>
            <a:pPr marL="342900" indent="-342900">
              <a:lnSpc>
                <a:spcPct val="200000"/>
              </a:lnSpc>
              <a:spcBef>
                <a:spcPct val="20000"/>
              </a:spcBef>
              <a:buClr>
                <a:schemeClr val="bg2">
                  <a:lumMod val="75000"/>
                </a:schemeClr>
              </a:buClr>
              <a:buSzPct val="95000"/>
              <a:defRPr/>
            </a:pPr>
            <a:r>
              <a:rPr lang="en-US" dirty="0" smtClean="0"/>
              <a:t>         = DIFS+</a:t>
            </a:r>
            <a:r>
              <a:rPr lang="en-US" dirty="0" smtClean="0">
                <a:solidFill>
                  <a:srgbClr val="FF0000"/>
                </a:solidFill>
              </a:rPr>
              <a:t>RTS</a:t>
            </a:r>
            <a:r>
              <a:rPr lang="en-US" dirty="0" smtClean="0"/>
              <a:t>+SIFS+</a:t>
            </a:r>
            <a:r>
              <a:rPr lang="en-US" dirty="0" smtClean="0">
                <a:solidFill>
                  <a:srgbClr val="FF0000"/>
                </a:solidFill>
              </a:rPr>
              <a:t>CTS</a:t>
            </a:r>
            <a:r>
              <a:rPr lang="en-US" dirty="0" smtClean="0"/>
              <a:t>+SIFS+ </a:t>
            </a:r>
            <a:r>
              <a:rPr lang="en-US" dirty="0" smtClean="0">
                <a:solidFill>
                  <a:schemeClr val="bg2">
                    <a:lumMod val="50000"/>
                  </a:schemeClr>
                </a:solidFill>
              </a:rPr>
              <a:t>data frame </a:t>
            </a:r>
            <a:r>
              <a:rPr lang="en-US" dirty="0" smtClean="0"/>
              <a:t>+SIFS+</a:t>
            </a:r>
            <a:r>
              <a:rPr lang="en-US" dirty="0" smtClean="0">
                <a:solidFill>
                  <a:srgbClr val="FF0000"/>
                </a:solidFill>
              </a:rPr>
              <a:t>ACK</a:t>
            </a:r>
          </a:p>
          <a:p>
            <a:pPr marL="342900" indent="-342900">
              <a:lnSpc>
                <a:spcPct val="200000"/>
              </a:lnSpc>
              <a:spcBef>
                <a:spcPct val="20000"/>
              </a:spcBef>
              <a:buClr>
                <a:schemeClr val="bg2">
                  <a:lumMod val="75000"/>
                </a:schemeClr>
              </a:buClr>
              <a:buSzPct val="95000"/>
              <a:defRPr/>
            </a:pPr>
            <a:r>
              <a:rPr lang="en-US" dirty="0" smtClean="0"/>
              <a:t>	  =DIFS+3SIFS+</a:t>
            </a:r>
            <a:r>
              <a:rPr lang="en-US" dirty="0" smtClean="0">
                <a:solidFill>
                  <a:srgbClr val="FF0000"/>
                </a:solidFill>
              </a:rPr>
              <a:t>(3*23)</a:t>
            </a:r>
            <a:r>
              <a:rPr lang="en-US" dirty="0" smtClean="0"/>
              <a:t> </a:t>
            </a:r>
            <a:r>
              <a:rPr lang="en-US" dirty="0" smtClean="0">
                <a:solidFill>
                  <a:srgbClr val="FF0000"/>
                </a:solidFill>
              </a:rPr>
              <a:t>µsec</a:t>
            </a:r>
            <a:r>
              <a:rPr lang="en-US" dirty="0" smtClean="0"/>
              <a:t>+</a:t>
            </a:r>
            <a:r>
              <a:rPr lang="en-US" dirty="0" smtClean="0">
                <a:solidFill>
                  <a:schemeClr val="bg2">
                    <a:lumMod val="50000"/>
                  </a:schemeClr>
                </a:solidFill>
              </a:rPr>
              <a:t>751µsec</a:t>
            </a:r>
          </a:p>
          <a:p>
            <a:pPr marL="342900" indent="-342900">
              <a:lnSpc>
                <a:spcPct val="200000"/>
              </a:lnSpc>
              <a:spcBef>
                <a:spcPct val="20000"/>
              </a:spcBef>
              <a:buClr>
                <a:schemeClr val="bg2">
                  <a:lumMod val="75000"/>
                </a:schemeClr>
              </a:buClr>
              <a:buSzPct val="95000"/>
              <a:defRPr/>
            </a:pPr>
            <a:r>
              <a:rPr lang="en-US" dirty="0" smtClean="0">
                <a:solidFill>
                  <a:schemeClr val="bg2">
                    <a:lumMod val="50000"/>
                  </a:schemeClr>
                </a:solidFill>
              </a:rPr>
              <a:t>	   </a:t>
            </a:r>
            <a:r>
              <a:rPr lang="en-US" dirty="0" smtClean="0"/>
              <a:t>=DIFS+3SIFS+820µsec</a:t>
            </a:r>
          </a:p>
        </p:txBody>
      </p:sp>
      <p:pic>
        <p:nvPicPr>
          <p:cNvPr id="4" name="Picture 2"/>
          <p:cNvPicPr>
            <a:picLocks noChangeAspect="1" noChangeArrowheads="1"/>
          </p:cNvPicPr>
          <p:nvPr/>
        </p:nvPicPr>
        <p:blipFill>
          <a:blip r:embed="rId3" cstate="print"/>
          <a:srcRect l="13507" r="1590" b="5876"/>
          <a:stretch>
            <a:fillRect/>
          </a:stretch>
        </p:blipFill>
        <p:spPr bwMode="auto">
          <a:xfrm>
            <a:off x="5654452" y="1052736"/>
            <a:ext cx="3459068" cy="4752528"/>
          </a:xfrm>
          <a:prstGeom prst="rect">
            <a:avLst/>
          </a:prstGeom>
          <a:noFill/>
          <a:ln w="9525">
            <a:noFill/>
            <a:miter lim="800000"/>
            <a:headEnd/>
            <a:tailEnd/>
          </a:ln>
        </p:spPr>
      </p:pic>
      <p:sp>
        <p:nvSpPr>
          <p:cNvPr id="5" name="Rectangle 4"/>
          <p:cNvSpPr/>
          <p:nvPr/>
        </p:nvSpPr>
        <p:spPr>
          <a:xfrm>
            <a:off x="5940152" y="6032321"/>
            <a:ext cx="3048728" cy="276999"/>
          </a:xfrm>
          <a:prstGeom prst="rect">
            <a:avLst/>
          </a:prstGeom>
        </p:spPr>
        <p:txBody>
          <a:bodyPr wrap="square">
            <a:spAutoFit/>
          </a:bodyPr>
          <a:lstStyle/>
          <a:p>
            <a:r>
              <a:rPr lang="en-US" sz="1200" dirty="0" smtClean="0"/>
              <a:t>Collision avoidance using the RTS and CTS</a:t>
            </a:r>
            <a:endParaRPr lang="en-US" sz="12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1446550"/>
          </a:xfrm>
          <a:prstGeom prst="rect">
            <a:avLst/>
          </a:prstGeom>
          <a:noFill/>
        </p:spPr>
        <p:txBody>
          <a:bodyPr wrap="square" rtlCol="0">
            <a:spAutoFit/>
          </a:bodyPr>
          <a:lstStyle/>
          <a:p>
            <a:pPr algn="ctr"/>
            <a:r>
              <a:rPr lang="en-US" sz="4400" b="1" dirty="0" smtClean="0"/>
              <a:t>My questions(Q3 )</a:t>
            </a:r>
            <a:endParaRPr lang="en-CA" sz="4400" b="1" dirty="0" smtClean="0"/>
          </a:p>
          <a:p>
            <a:pPr algn="ctr"/>
            <a:endParaRPr lang="en-CA" sz="4400" b="1" dirty="0"/>
          </a:p>
        </p:txBody>
      </p:sp>
      <p:sp>
        <p:nvSpPr>
          <p:cNvPr id="3" name="TextBox 3"/>
          <p:cNvSpPr txBox="1"/>
          <p:nvPr/>
        </p:nvSpPr>
        <p:spPr>
          <a:xfrm>
            <a:off x="179512" y="188640"/>
            <a:ext cx="8604448" cy="5004447"/>
          </a:xfrm>
          <a:prstGeom prst="rect">
            <a:avLst/>
          </a:prstGeom>
          <a:noFill/>
        </p:spPr>
        <p:txBody>
          <a:bodyPr wrap="square" rtlCol="0">
            <a:spAutoFit/>
          </a:bodyPr>
          <a:lstStyle/>
          <a:p>
            <a:pPr marL="342900" indent="-342900">
              <a:lnSpc>
                <a:spcPct val="200000"/>
              </a:lnSpc>
              <a:buFont typeface="Arial" pitchFamily="34" charset="0"/>
              <a:buChar char="•"/>
            </a:pPr>
            <a:endParaRPr lang="en-CA" sz="2000" b="1" dirty="0" smtClean="0">
              <a:solidFill>
                <a:schemeClr val="bg2">
                  <a:lumMod val="50000"/>
                </a:schemeClr>
              </a:solidFill>
            </a:endParaRPr>
          </a:p>
          <a:p>
            <a:pPr marL="342900" indent="-342900">
              <a:lnSpc>
                <a:spcPct val="200000"/>
              </a:lnSpc>
              <a:spcBef>
                <a:spcPct val="20000"/>
              </a:spcBef>
              <a:buClr>
                <a:schemeClr val="bg2">
                  <a:lumMod val="75000"/>
                </a:schemeClr>
              </a:buClr>
              <a:buSzPct val="95000"/>
              <a:defRPr/>
            </a:pPr>
            <a:r>
              <a:rPr lang="en-US" sz="2400" b="1" dirty="0" smtClean="0">
                <a:solidFill>
                  <a:schemeClr val="bg2">
                    <a:lumMod val="50000"/>
                  </a:schemeClr>
                </a:solidFill>
              </a:rPr>
              <a:t>Q3-a:  True or false : Before an 802.11  station transmits a data frame , it must first send an  RTS frame  and  receive a corresponding CTS frame? </a:t>
            </a:r>
            <a:r>
              <a:rPr lang="en-US" sz="2400" dirty="0" smtClean="0"/>
              <a:t> </a:t>
            </a:r>
          </a:p>
          <a:p>
            <a:pPr marL="342900" indent="-342900">
              <a:lnSpc>
                <a:spcPct val="200000"/>
              </a:lnSpc>
              <a:spcBef>
                <a:spcPct val="20000"/>
              </a:spcBef>
              <a:buClr>
                <a:schemeClr val="bg2">
                  <a:lumMod val="75000"/>
                </a:schemeClr>
              </a:buClr>
              <a:buSzPct val="95000"/>
              <a:defRPr/>
            </a:pPr>
            <a:r>
              <a:rPr lang="en-US" sz="2000" b="1" dirty="0" smtClean="0">
                <a:solidFill>
                  <a:schemeClr val="bg2">
                    <a:lumMod val="50000"/>
                  </a:schemeClr>
                </a:solidFill>
              </a:rPr>
              <a:t>Q3-b: </a:t>
            </a:r>
            <a:r>
              <a:rPr lang="pt-BR" sz="2000" b="1" dirty="0" smtClean="0">
                <a:solidFill>
                  <a:schemeClr val="bg2">
                    <a:lumMod val="50000"/>
                  </a:schemeClr>
                </a:solidFill>
              </a:rPr>
              <a:t>Describe how the  802.11  protocol works?</a:t>
            </a:r>
            <a:endParaRPr lang="en-US" sz="2000" dirty="0" smtClean="0"/>
          </a:p>
          <a:p>
            <a:pPr marL="274320" lvl="0" indent="-274320">
              <a:spcBef>
                <a:spcPct val="20000"/>
              </a:spcBef>
              <a:buClr>
                <a:schemeClr val="accent3"/>
              </a:buClr>
              <a:buSzPct val="95000"/>
              <a:buFont typeface="Wingdings 2"/>
              <a:buChar char=""/>
              <a:defRPr/>
            </a:pPr>
            <a:endParaRPr lang="en-US" sz="3200" dirty="0" smtClean="0"/>
          </a:p>
          <a:p>
            <a:pPr marL="342900" indent="-342900">
              <a:lnSpc>
                <a:spcPct val="200000"/>
              </a:lnSpc>
              <a:buFont typeface="Arial" pitchFamily="34" charset="0"/>
              <a:buChar char="•"/>
            </a:pPr>
            <a:endParaRPr lang="en-CA" sz="2400" b="1"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US" sz="4400" b="1" dirty="0" smtClean="0"/>
              <a:t>My questions (Q3 cont.)</a:t>
            </a:r>
            <a:endParaRPr lang="en-CA" sz="4400" b="1" dirty="0" smtClean="0"/>
          </a:p>
        </p:txBody>
      </p:sp>
      <p:sp>
        <p:nvSpPr>
          <p:cNvPr id="3" name="TextBox 3"/>
          <p:cNvSpPr txBox="1"/>
          <p:nvPr/>
        </p:nvSpPr>
        <p:spPr>
          <a:xfrm>
            <a:off x="179512" y="188640"/>
            <a:ext cx="8352928" cy="1317284"/>
          </a:xfrm>
          <a:prstGeom prst="rect">
            <a:avLst/>
          </a:prstGeom>
          <a:noFill/>
        </p:spPr>
        <p:txBody>
          <a:bodyPr wrap="square" rtlCol="0">
            <a:spAutoFit/>
          </a:bodyPr>
          <a:lstStyle/>
          <a:p>
            <a:pPr marL="342900" indent="-342900">
              <a:lnSpc>
                <a:spcPct val="200000"/>
              </a:lnSpc>
              <a:buFont typeface="Arial" pitchFamily="34" charset="0"/>
              <a:buChar char="•"/>
            </a:pPr>
            <a:endParaRPr lang="en-CA" sz="2000" b="1" dirty="0" smtClean="0">
              <a:solidFill>
                <a:schemeClr val="bg2">
                  <a:lumMod val="50000"/>
                </a:schemeClr>
              </a:solidFill>
            </a:endParaRPr>
          </a:p>
          <a:p>
            <a:pPr marL="342900" indent="-342900">
              <a:lnSpc>
                <a:spcPct val="200000"/>
              </a:lnSpc>
              <a:spcBef>
                <a:spcPct val="20000"/>
              </a:spcBef>
              <a:buClr>
                <a:schemeClr val="bg2">
                  <a:lumMod val="75000"/>
                </a:schemeClr>
              </a:buClr>
              <a:buSzPct val="95000"/>
              <a:defRPr/>
            </a:pPr>
            <a:r>
              <a:rPr lang="en-US" b="1" dirty="0" smtClean="0">
                <a:solidFill>
                  <a:schemeClr val="bg2">
                    <a:lumMod val="50000"/>
                  </a:schemeClr>
                </a:solidFill>
              </a:rPr>
              <a:t>ANS-a: </a:t>
            </a:r>
            <a:r>
              <a:rPr lang="en-US" dirty="0" smtClean="0"/>
              <a:t>   False</a:t>
            </a:r>
          </a:p>
        </p:txBody>
      </p:sp>
      <p:pic>
        <p:nvPicPr>
          <p:cNvPr id="4" name="Picture 2"/>
          <p:cNvPicPr>
            <a:picLocks noChangeAspect="1" noChangeArrowheads="1"/>
          </p:cNvPicPr>
          <p:nvPr/>
        </p:nvPicPr>
        <p:blipFill>
          <a:blip r:embed="rId3" cstate="print"/>
          <a:srcRect b="5876"/>
          <a:stretch>
            <a:fillRect/>
          </a:stretch>
        </p:blipFill>
        <p:spPr bwMode="auto">
          <a:xfrm>
            <a:off x="1979712" y="980728"/>
            <a:ext cx="4314825" cy="5328592"/>
          </a:xfrm>
          <a:prstGeom prst="rect">
            <a:avLst/>
          </a:prstGeom>
          <a:noFill/>
          <a:ln w="9525">
            <a:noFill/>
            <a:miter lim="800000"/>
            <a:headEnd/>
            <a:tailEnd/>
          </a:ln>
        </p:spPr>
      </p:pic>
      <p:sp>
        <p:nvSpPr>
          <p:cNvPr id="5" name="Rectangle 4"/>
          <p:cNvSpPr/>
          <p:nvPr/>
        </p:nvSpPr>
        <p:spPr>
          <a:xfrm>
            <a:off x="2339752" y="6237312"/>
            <a:ext cx="4232249" cy="369332"/>
          </a:xfrm>
          <a:prstGeom prst="rect">
            <a:avLst/>
          </a:prstGeom>
        </p:spPr>
        <p:txBody>
          <a:bodyPr wrap="none">
            <a:spAutoFit/>
          </a:bodyPr>
          <a:lstStyle/>
          <a:p>
            <a:r>
              <a:rPr lang="en-US" dirty="0" smtClean="0"/>
              <a:t>Collision avoidance using the RTS and CTS</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US" sz="4400" b="1" dirty="0" smtClean="0"/>
              <a:t>My questions (Q3 cont.)</a:t>
            </a:r>
            <a:endParaRPr lang="en-CA" sz="4400" b="1" dirty="0"/>
          </a:p>
        </p:txBody>
      </p:sp>
      <p:sp>
        <p:nvSpPr>
          <p:cNvPr id="3" name="TextBox 3"/>
          <p:cNvSpPr txBox="1"/>
          <p:nvPr/>
        </p:nvSpPr>
        <p:spPr>
          <a:xfrm>
            <a:off x="179512" y="188640"/>
            <a:ext cx="8352928" cy="5970865"/>
          </a:xfrm>
          <a:prstGeom prst="rect">
            <a:avLst/>
          </a:prstGeom>
          <a:noFill/>
        </p:spPr>
        <p:txBody>
          <a:bodyPr wrap="square" rtlCol="0">
            <a:spAutoFit/>
          </a:bodyPr>
          <a:lstStyle/>
          <a:p>
            <a:pPr marL="342900" indent="-342900">
              <a:lnSpc>
                <a:spcPct val="200000"/>
              </a:lnSpc>
              <a:buFont typeface="Arial" pitchFamily="34" charset="0"/>
              <a:buChar char="•"/>
            </a:pPr>
            <a:endParaRPr lang="en-CA" sz="2000" b="1" dirty="0" smtClean="0">
              <a:solidFill>
                <a:schemeClr val="bg2">
                  <a:lumMod val="50000"/>
                </a:schemeClr>
              </a:solidFill>
            </a:endParaRPr>
          </a:p>
          <a:p>
            <a:pPr marL="342900" indent="-342900">
              <a:lnSpc>
                <a:spcPct val="200000"/>
              </a:lnSpc>
              <a:spcBef>
                <a:spcPct val="20000"/>
              </a:spcBef>
              <a:buClr>
                <a:schemeClr val="bg2">
                  <a:lumMod val="75000"/>
                </a:schemeClr>
              </a:buClr>
              <a:buSzPct val="95000"/>
              <a:defRPr/>
            </a:pPr>
            <a:r>
              <a:rPr lang="en-US" b="1" dirty="0" smtClean="0">
                <a:solidFill>
                  <a:schemeClr val="bg2">
                    <a:lumMod val="50000"/>
                  </a:schemeClr>
                </a:solidFill>
              </a:rPr>
              <a:t>ANS - b:</a:t>
            </a:r>
            <a:endParaRPr lang="en-US" dirty="0" smtClean="0"/>
          </a:p>
          <a:p>
            <a:pPr marL="342900" indent="-342900">
              <a:lnSpc>
                <a:spcPct val="200000"/>
              </a:lnSpc>
              <a:spcBef>
                <a:spcPct val="20000"/>
              </a:spcBef>
              <a:buSzPct val="95000"/>
              <a:buAutoNum type="arabicPeriod"/>
              <a:defRPr/>
            </a:pPr>
            <a:r>
              <a:rPr lang="en-US" dirty="0" smtClean="0"/>
              <a:t>If initially the station senses the channel idle,  it  transmits  its  frame  after a short period of time  known  as  the Distributed Inter-frame Space (DIFS)</a:t>
            </a:r>
          </a:p>
          <a:p>
            <a:pPr marL="342900" indent="-342900">
              <a:lnSpc>
                <a:spcPct val="200000"/>
              </a:lnSpc>
              <a:spcBef>
                <a:spcPct val="20000"/>
              </a:spcBef>
              <a:buSzPct val="95000"/>
              <a:buAutoNum type="arabicPeriod"/>
              <a:defRPr/>
            </a:pPr>
            <a:r>
              <a:rPr lang="en-US" dirty="0" smtClean="0"/>
              <a:t> Otherwise, the station chooses a random  </a:t>
            </a:r>
            <a:r>
              <a:rPr lang="en-US" dirty="0" err="1" smtClean="0"/>
              <a:t>backoff</a:t>
            </a:r>
            <a:r>
              <a:rPr lang="en-US" dirty="0" smtClean="0"/>
              <a:t> value and  counts down  this </a:t>
            </a:r>
          </a:p>
          <a:p>
            <a:pPr marL="342900" indent="-342900">
              <a:lnSpc>
                <a:spcPct val="200000"/>
              </a:lnSpc>
              <a:spcBef>
                <a:spcPct val="20000"/>
              </a:spcBef>
              <a:buClr>
                <a:schemeClr val="bg2">
                  <a:lumMod val="75000"/>
                </a:schemeClr>
              </a:buClr>
              <a:buSzPct val="95000"/>
              <a:defRPr/>
            </a:pPr>
            <a:r>
              <a:rPr lang="en-US" dirty="0" smtClean="0"/>
              <a:t>	value (NAV counter)  when  the channel  is  sensed  idle. While the channel  is  sensed  busy,  </a:t>
            </a:r>
            <a:r>
              <a:rPr lang="en-US" smtClean="0"/>
              <a:t>the counter value “NAV” </a:t>
            </a:r>
            <a:r>
              <a:rPr lang="en-US" dirty="0" smtClean="0"/>
              <a:t>remains  frozen. </a:t>
            </a:r>
          </a:p>
          <a:p>
            <a:pPr marL="342900" indent="-342900">
              <a:lnSpc>
                <a:spcPct val="200000"/>
              </a:lnSpc>
              <a:spcBef>
                <a:spcPct val="20000"/>
              </a:spcBef>
              <a:buClr>
                <a:schemeClr val="bg2">
                  <a:lumMod val="75000"/>
                </a:schemeClr>
              </a:buClr>
              <a:buSzPct val="95000"/>
              <a:defRPr/>
            </a:pPr>
            <a:r>
              <a:rPr lang="en-US" dirty="0" smtClean="0"/>
              <a:t>3. 	 When  the counter reaches zero (note  that  this can only occur while the channel is  sensed  idle),  the station transmits the  entire frame and  then waits  for an acknowledgement.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52336"/>
            <a:ext cx="8229600" cy="1252728"/>
          </a:xfrm>
        </p:spPr>
        <p:txBody>
          <a:bodyPr/>
          <a:lstStyle/>
          <a:p>
            <a:r>
              <a:rPr lang="en-US" i="1" dirty="0" smtClean="0">
                <a:solidFill>
                  <a:schemeClr val="tx1"/>
                </a:solidFill>
                <a:latin typeface="Arial Black" pitchFamily="34" charset="0"/>
              </a:rPr>
              <a:t>Thank you</a:t>
            </a:r>
            <a:endParaRPr lang="en-US" i="1" dirty="0">
              <a:solidFill>
                <a:schemeClr val="tx1"/>
              </a:solidFill>
              <a:latin typeface="Arial Black" pitchFamily="34" charset="0"/>
            </a:endParaRPr>
          </a:p>
        </p:txBody>
      </p:sp>
      <p:sp>
        <p:nvSpPr>
          <p:cNvPr id="5" name="Content Placeholder 2"/>
          <p:cNvSpPr txBox="1">
            <a:spLocks/>
          </p:cNvSpPr>
          <p:nvPr/>
        </p:nvSpPr>
        <p:spPr>
          <a:xfrm>
            <a:off x="251520" y="1988840"/>
            <a:ext cx="8686800" cy="4536504"/>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Introduction ( Cont. )</a:t>
            </a:r>
            <a:endParaRPr lang="en-CA" sz="4400" b="1" dirty="0"/>
          </a:p>
        </p:txBody>
      </p:sp>
      <p:sp>
        <p:nvSpPr>
          <p:cNvPr id="3" name="TextBox 3"/>
          <p:cNvSpPr txBox="1"/>
          <p:nvPr/>
        </p:nvSpPr>
        <p:spPr>
          <a:xfrm>
            <a:off x="539552" y="1340768"/>
            <a:ext cx="8208912" cy="5447645"/>
          </a:xfrm>
          <a:prstGeom prst="rect">
            <a:avLst/>
          </a:prstGeom>
          <a:noFill/>
        </p:spPr>
        <p:txBody>
          <a:bodyPr wrap="square" rtlCol="0">
            <a:spAutoFit/>
          </a:bodyPr>
          <a:lstStyle/>
          <a:p>
            <a:pPr marL="342900" indent="-342900"/>
            <a:r>
              <a:rPr lang="en-CA" sz="3400" b="1" dirty="0" smtClean="0">
                <a:solidFill>
                  <a:schemeClr val="bg2">
                    <a:lumMod val="50000"/>
                  </a:schemeClr>
                </a:solidFill>
              </a:rPr>
              <a:t>Goal of Wireless Sensor Network</a:t>
            </a:r>
          </a:p>
          <a:p>
            <a:pPr marL="342900" indent="-342900">
              <a:lnSpc>
                <a:spcPct val="200000"/>
              </a:lnSpc>
              <a:buFont typeface="Wingdings" pitchFamily="2" charset="2"/>
              <a:buChar char="Ø"/>
            </a:pPr>
            <a:r>
              <a:rPr lang="en-CA" sz="2000" dirty="0" smtClean="0"/>
              <a:t>Collect data at regular intervals.</a:t>
            </a:r>
          </a:p>
          <a:p>
            <a:pPr marL="342900" indent="-342900">
              <a:lnSpc>
                <a:spcPct val="200000"/>
              </a:lnSpc>
              <a:buFont typeface="Wingdings" pitchFamily="2" charset="2"/>
              <a:buChar char="Ø"/>
            </a:pPr>
            <a:r>
              <a:rPr lang="en-CA" sz="2000" dirty="0" smtClean="0"/>
              <a:t>Then transform data into an electrical signal.</a:t>
            </a:r>
          </a:p>
          <a:p>
            <a:pPr marL="342900" indent="-342900">
              <a:lnSpc>
                <a:spcPct val="200000"/>
              </a:lnSpc>
              <a:buFont typeface="Wingdings" pitchFamily="2" charset="2"/>
              <a:buChar char="Ø"/>
            </a:pPr>
            <a:r>
              <a:rPr lang="en-CA" sz="2000" dirty="0" smtClean="0"/>
              <a:t>Finally, send the signals to the sink or the base nod.</a:t>
            </a:r>
          </a:p>
          <a:p>
            <a:pPr marL="342900" indent="-342900"/>
            <a:r>
              <a:rPr lang="en-CA" sz="3400" b="1" dirty="0" smtClean="0">
                <a:solidFill>
                  <a:schemeClr val="bg2">
                    <a:lumMod val="50000"/>
                  </a:schemeClr>
                </a:solidFill>
              </a:rPr>
              <a:t>Types of Wireless Sensor Network</a:t>
            </a:r>
          </a:p>
          <a:p>
            <a:pPr marL="342900" indent="-342900">
              <a:lnSpc>
                <a:spcPct val="200000"/>
              </a:lnSpc>
              <a:buFont typeface="Wingdings" pitchFamily="2" charset="2"/>
              <a:buChar char="Ø"/>
            </a:pPr>
            <a:r>
              <a:rPr lang="en-CA" sz="2000" dirty="0" smtClean="0"/>
              <a:t>Temperature sensor.</a:t>
            </a:r>
          </a:p>
          <a:p>
            <a:pPr marL="342900" indent="-342900">
              <a:lnSpc>
                <a:spcPct val="200000"/>
              </a:lnSpc>
              <a:buFont typeface="Wingdings" pitchFamily="2" charset="2"/>
              <a:buChar char="Ø"/>
            </a:pPr>
            <a:r>
              <a:rPr lang="en-CA" sz="2000" dirty="0" smtClean="0"/>
              <a:t>Light sensor.</a:t>
            </a:r>
          </a:p>
          <a:p>
            <a:pPr marL="342900" indent="-342900">
              <a:lnSpc>
                <a:spcPct val="200000"/>
              </a:lnSpc>
              <a:buFont typeface="Wingdings" pitchFamily="2" charset="2"/>
              <a:buChar char="Ø"/>
            </a:pPr>
            <a:r>
              <a:rPr lang="en-CA" sz="2000" dirty="0" smtClean="0"/>
              <a:t>Sound sensor.</a:t>
            </a:r>
          </a:p>
          <a:p>
            <a:pPr marL="342900" indent="-342900">
              <a:lnSpc>
                <a:spcPct val="200000"/>
              </a:lnSpc>
              <a:buFont typeface="Wingdings" pitchFamily="2" charset="2"/>
              <a:buChar char="Ø"/>
            </a:pPr>
            <a:r>
              <a:rPr lang="en-CA" sz="2000" dirty="0" smtClean="0"/>
              <a:t>Vibration Sensor.</a:t>
            </a:r>
          </a:p>
        </p:txBody>
      </p:sp>
      <p:pic>
        <p:nvPicPr>
          <p:cNvPr id="4" name="Picture 3"/>
          <p:cNvPicPr>
            <a:picLocks noChangeAspect="1" noChangeArrowheads="1"/>
          </p:cNvPicPr>
          <p:nvPr/>
        </p:nvPicPr>
        <p:blipFill>
          <a:blip r:embed="rId3" cstate="print"/>
          <a:srcRect l="6115" t="13513" r="8519" b="5406"/>
          <a:stretch>
            <a:fillRect/>
          </a:stretch>
        </p:blipFill>
        <p:spPr bwMode="auto">
          <a:xfrm>
            <a:off x="6732240" y="1844824"/>
            <a:ext cx="2304256" cy="19750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Introduction ( Cont. )</a:t>
            </a:r>
            <a:endParaRPr lang="en-CA" sz="4400" b="1" dirty="0"/>
          </a:p>
        </p:txBody>
      </p:sp>
      <p:sp>
        <p:nvSpPr>
          <p:cNvPr id="3" name="TextBox 3"/>
          <p:cNvSpPr txBox="1"/>
          <p:nvPr/>
        </p:nvSpPr>
        <p:spPr>
          <a:xfrm>
            <a:off x="539552" y="1700808"/>
            <a:ext cx="8208912" cy="3693319"/>
          </a:xfrm>
          <a:prstGeom prst="rect">
            <a:avLst/>
          </a:prstGeom>
          <a:noFill/>
        </p:spPr>
        <p:txBody>
          <a:bodyPr wrap="square" rtlCol="0">
            <a:spAutoFit/>
          </a:bodyPr>
          <a:lstStyle/>
          <a:p>
            <a:r>
              <a:rPr lang="en-US" sz="3400" b="1" dirty="0" smtClean="0">
                <a:solidFill>
                  <a:schemeClr val="bg2">
                    <a:lumMod val="50000"/>
                  </a:schemeClr>
                </a:solidFill>
              </a:rPr>
              <a:t>Communication pattern:</a:t>
            </a:r>
          </a:p>
          <a:p>
            <a:pPr marL="342900" indent="-342900">
              <a:lnSpc>
                <a:spcPct val="200000"/>
              </a:lnSpc>
              <a:buFont typeface="Wingdings" pitchFamily="2" charset="2"/>
              <a:buChar char="Ø"/>
            </a:pPr>
            <a:r>
              <a:rPr lang="en-US" sz="2000" dirty="0" smtClean="0"/>
              <a:t>Broadcast : Base station transmits message to all its immediate neighbors.</a:t>
            </a:r>
          </a:p>
          <a:p>
            <a:pPr marL="342900" indent="-342900">
              <a:lnSpc>
                <a:spcPct val="200000"/>
              </a:lnSpc>
              <a:buFont typeface="Wingdings" pitchFamily="2" charset="2"/>
              <a:buChar char="Ø"/>
            </a:pPr>
            <a:r>
              <a:rPr lang="en-US" sz="2000" dirty="0" smtClean="0"/>
              <a:t>Converge cast : a group of sensors communicates to a specific sensor</a:t>
            </a:r>
          </a:p>
          <a:p>
            <a:pPr marL="342900" indent="-342900">
              <a:lnSpc>
                <a:spcPct val="200000"/>
              </a:lnSpc>
              <a:buFont typeface="Wingdings" pitchFamily="2" charset="2"/>
              <a:buChar char="Ø"/>
            </a:pPr>
            <a:r>
              <a:rPr lang="en-US" sz="2000" dirty="0" smtClean="0"/>
              <a:t>Local gossip: a sensor node sends a message to its neighboring nodes within a range.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algn="ctr"/>
            <a:r>
              <a:rPr lang="en-CA" sz="4400" b="1" dirty="0" smtClean="0"/>
              <a:t>Introduction ( Cont. )</a:t>
            </a:r>
            <a:endParaRPr lang="en-CA" sz="4400" b="1" dirty="0"/>
          </a:p>
        </p:txBody>
      </p:sp>
      <p:sp>
        <p:nvSpPr>
          <p:cNvPr id="3" name="TextBox 3"/>
          <p:cNvSpPr txBox="1"/>
          <p:nvPr/>
        </p:nvSpPr>
        <p:spPr>
          <a:xfrm>
            <a:off x="539552" y="1700808"/>
            <a:ext cx="8208912" cy="4308872"/>
          </a:xfrm>
          <a:prstGeom prst="rect">
            <a:avLst/>
          </a:prstGeom>
          <a:noFill/>
        </p:spPr>
        <p:txBody>
          <a:bodyPr wrap="square" rtlCol="0">
            <a:spAutoFit/>
          </a:bodyPr>
          <a:lstStyle/>
          <a:p>
            <a:pPr marL="342900" indent="-342900"/>
            <a:r>
              <a:rPr lang="en-CA" sz="3400" b="1" dirty="0" smtClean="0">
                <a:solidFill>
                  <a:schemeClr val="bg2">
                    <a:lumMod val="50000"/>
                  </a:schemeClr>
                </a:solidFill>
              </a:rPr>
              <a:t>Applications of Wireless Sensor Network</a:t>
            </a:r>
          </a:p>
          <a:p>
            <a:pPr marL="342900" indent="-342900">
              <a:lnSpc>
                <a:spcPct val="200000"/>
              </a:lnSpc>
              <a:buFont typeface="Wingdings" pitchFamily="2" charset="2"/>
              <a:buChar char="Ø"/>
            </a:pPr>
            <a:r>
              <a:rPr lang="en-CA" sz="2000" dirty="0" smtClean="0"/>
              <a:t>Global scale</a:t>
            </a:r>
          </a:p>
          <a:p>
            <a:pPr marL="342900" indent="-342900">
              <a:lnSpc>
                <a:spcPct val="200000"/>
              </a:lnSpc>
              <a:buFont typeface="Wingdings" pitchFamily="2" charset="2"/>
              <a:buChar char="Ø"/>
            </a:pPr>
            <a:r>
              <a:rPr lang="en-CA" sz="2000" dirty="0" smtClean="0"/>
              <a:t>Battle field </a:t>
            </a:r>
          </a:p>
          <a:p>
            <a:pPr marL="342900" indent="-342900">
              <a:lnSpc>
                <a:spcPct val="200000"/>
              </a:lnSpc>
              <a:buFont typeface="Wingdings" pitchFamily="2" charset="2"/>
              <a:buChar char="Ø"/>
            </a:pPr>
            <a:r>
              <a:rPr lang="en-CA" sz="2000" dirty="0" smtClean="0"/>
              <a:t>Factories</a:t>
            </a:r>
          </a:p>
          <a:p>
            <a:pPr marL="342900" indent="-342900">
              <a:lnSpc>
                <a:spcPct val="200000"/>
              </a:lnSpc>
              <a:buFont typeface="Wingdings" pitchFamily="2" charset="2"/>
              <a:buChar char="Ø"/>
            </a:pPr>
            <a:r>
              <a:rPr lang="en-CA" sz="2000" dirty="0" smtClean="0"/>
              <a:t>Buildings</a:t>
            </a:r>
          </a:p>
          <a:p>
            <a:pPr marL="342900" indent="-342900">
              <a:lnSpc>
                <a:spcPct val="200000"/>
              </a:lnSpc>
              <a:buFont typeface="Wingdings" pitchFamily="2" charset="2"/>
              <a:buChar char="Ø"/>
            </a:pPr>
            <a:r>
              <a:rPr lang="en-CA" sz="2000" dirty="0" smtClean="0"/>
              <a:t>Homes</a:t>
            </a:r>
          </a:p>
          <a:p>
            <a:pPr marL="342900" indent="-342900">
              <a:lnSpc>
                <a:spcPct val="200000"/>
              </a:lnSpc>
              <a:buFont typeface="Wingdings" pitchFamily="2" charset="2"/>
              <a:buChar char="Ø"/>
            </a:pPr>
            <a:r>
              <a:rPr lang="en-CA" sz="2000" dirty="0" smtClean="0"/>
              <a:t>bodies</a:t>
            </a:r>
            <a:endParaRPr lang="en-US" sz="2000" dirty="0" smtClean="0"/>
          </a:p>
        </p:txBody>
      </p:sp>
      <p:pic>
        <p:nvPicPr>
          <p:cNvPr id="2050" name="Picture 2" descr="C:\Users\dell\Desktop\WirelessSensorsApp453.jpg"/>
          <p:cNvPicPr>
            <a:picLocks noChangeAspect="1" noChangeArrowheads="1"/>
          </p:cNvPicPr>
          <p:nvPr/>
        </p:nvPicPr>
        <p:blipFill>
          <a:blip r:embed="rId3" cstate="print"/>
          <a:srcRect/>
          <a:stretch>
            <a:fillRect/>
          </a:stretch>
        </p:blipFill>
        <p:spPr bwMode="auto">
          <a:xfrm>
            <a:off x="4067944" y="2564904"/>
            <a:ext cx="4314825" cy="277939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indent="-342900" algn="ctr"/>
            <a:r>
              <a:rPr lang="en-CA" sz="4400" b="1" dirty="0" smtClean="0"/>
              <a:t>Power consumption in WSN’s</a:t>
            </a:r>
          </a:p>
        </p:txBody>
      </p:sp>
      <p:sp>
        <p:nvSpPr>
          <p:cNvPr id="3" name="TextBox 3"/>
          <p:cNvSpPr txBox="1"/>
          <p:nvPr/>
        </p:nvSpPr>
        <p:spPr>
          <a:xfrm>
            <a:off x="539552" y="1700808"/>
            <a:ext cx="8208912" cy="2283702"/>
          </a:xfrm>
          <a:prstGeom prst="rect">
            <a:avLst/>
          </a:prstGeom>
          <a:noFill/>
        </p:spPr>
        <p:txBody>
          <a:bodyPr wrap="square" rtlCol="0">
            <a:spAutoFit/>
          </a:bodyPr>
          <a:lstStyle/>
          <a:p>
            <a:pPr marL="342900" indent="-342900"/>
            <a:r>
              <a:rPr lang="en-CA" sz="3400" b="1" dirty="0" smtClean="0">
                <a:solidFill>
                  <a:schemeClr val="bg2">
                    <a:lumMod val="50000"/>
                  </a:schemeClr>
                </a:solidFill>
              </a:rPr>
              <a:t>The power consumption in WSN’s is one of the biggest challenges because:</a:t>
            </a:r>
          </a:p>
          <a:p>
            <a:pPr marL="342900" indent="-342900">
              <a:lnSpc>
                <a:spcPct val="200000"/>
              </a:lnSpc>
              <a:buFont typeface="Wingdings" pitchFamily="2" charset="2"/>
              <a:buChar char="Ø"/>
            </a:pPr>
            <a:r>
              <a:rPr lang="en-CA" sz="2000" dirty="0" smtClean="0"/>
              <a:t>Sensors have a limited source of power and it’s hard to replace or recharge “ </a:t>
            </a:r>
            <a:r>
              <a:rPr lang="en-CA" sz="2000" dirty="0" err="1" smtClean="0"/>
              <a:t>e.g</a:t>
            </a:r>
            <a:r>
              <a:rPr lang="en-CA" sz="2000" dirty="0" smtClean="0"/>
              <a:t> sensors in the battle field, sensors in a large forest.. Etc”.</a:t>
            </a:r>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640960" cy="769441"/>
          </a:xfrm>
          <a:prstGeom prst="rect">
            <a:avLst/>
          </a:prstGeom>
          <a:noFill/>
        </p:spPr>
        <p:txBody>
          <a:bodyPr wrap="square" rtlCol="0">
            <a:spAutoFit/>
          </a:bodyPr>
          <a:lstStyle/>
          <a:p>
            <a:pPr indent="-342900" algn="ctr"/>
            <a:r>
              <a:rPr lang="en-CA" sz="4400" b="1" dirty="0" smtClean="0"/>
              <a:t>Power consumption in WSN’s</a:t>
            </a:r>
          </a:p>
        </p:txBody>
      </p:sp>
      <p:sp>
        <p:nvSpPr>
          <p:cNvPr id="3" name="TextBox 3"/>
          <p:cNvSpPr txBox="1"/>
          <p:nvPr/>
        </p:nvSpPr>
        <p:spPr>
          <a:xfrm>
            <a:off x="539552" y="1412776"/>
            <a:ext cx="8208912" cy="1661993"/>
          </a:xfrm>
          <a:prstGeom prst="rect">
            <a:avLst/>
          </a:prstGeom>
          <a:noFill/>
        </p:spPr>
        <p:txBody>
          <a:bodyPr wrap="square" rtlCol="0">
            <a:spAutoFit/>
          </a:bodyPr>
          <a:lstStyle/>
          <a:p>
            <a:pPr marL="342900" indent="-342900"/>
            <a:r>
              <a:rPr lang="en-US" sz="3400" b="1" dirty="0" smtClean="0">
                <a:solidFill>
                  <a:schemeClr val="bg2">
                    <a:lumMod val="50000"/>
                  </a:schemeClr>
                </a:solidFill>
              </a:rPr>
              <a:t>Energy consumption </a:t>
            </a:r>
          </a:p>
          <a:p>
            <a:pPr marL="342900" indent="-342900"/>
            <a:r>
              <a:rPr lang="en-US" sz="3400" b="1" dirty="0" smtClean="0">
                <a:solidFill>
                  <a:schemeClr val="bg2">
                    <a:lumMod val="50000"/>
                  </a:schemeClr>
                </a:solidFill>
              </a:rPr>
              <a:t>of typical node </a:t>
            </a:r>
          </a:p>
          <a:p>
            <a:pPr marL="342900" indent="-342900"/>
            <a:r>
              <a:rPr lang="en-US" sz="3400" b="1" dirty="0" smtClean="0">
                <a:solidFill>
                  <a:schemeClr val="bg2">
                    <a:lumMod val="50000"/>
                  </a:schemeClr>
                </a:solidFill>
              </a:rPr>
              <a:t>components.</a:t>
            </a:r>
            <a:endParaRPr lang="en-CA" sz="3400" b="1" dirty="0" smtClean="0">
              <a:solidFill>
                <a:schemeClr val="bg2">
                  <a:lumMod val="50000"/>
                </a:schemeClr>
              </a:solidFill>
            </a:endParaRPr>
          </a:p>
        </p:txBody>
      </p:sp>
      <p:pic>
        <p:nvPicPr>
          <p:cNvPr id="4" name="Picture 3"/>
          <p:cNvPicPr>
            <a:picLocks noChangeAspect="1" noChangeArrowheads="1"/>
          </p:cNvPicPr>
          <p:nvPr/>
        </p:nvPicPr>
        <p:blipFill>
          <a:blip r:embed="rId3" cstate="print"/>
          <a:srcRect l="1927" r="1945"/>
          <a:stretch>
            <a:fillRect/>
          </a:stretch>
        </p:blipFill>
        <p:spPr bwMode="auto">
          <a:xfrm>
            <a:off x="3635896" y="1916832"/>
            <a:ext cx="5364088" cy="1656184"/>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cstate="print"/>
          <a:srcRect l="13002" r="5784"/>
          <a:stretch>
            <a:fillRect/>
          </a:stretch>
        </p:blipFill>
        <p:spPr bwMode="auto">
          <a:xfrm>
            <a:off x="144016" y="3573016"/>
            <a:ext cx="4283968" cy="3168352"/>
          </a:xfrm>
          <a:prstGeom prst="rect">
            <a:avLst/>
          </a:prstGeom>
          <a:noFill/>
          <a:ln w="9525">
            <a:noFill/>
            <a:miter lim="800000"/>
            <a:headEnd/>
            <a:tailEnd/>
          </a:ln>
        </p:spPr>
      </p:pic>
      <p:sp>
        <p:nvSpPr>
          <p:cNvPr id="6" name="Rectangle 5"/>
          <p:cNvSpPr/>
          <p:nvPr/>
        </p:nvSpPr>
        <p:spPr>
          <a:xfrm>
            <a:off x="716838" y="3419251"/>
            <a:ext cx="3639138" cy="276999"/>
          </a:xfrm>
          <a:prstGeom prst="rect">
            <a:avLst/>
          </a:prstGeom>
        </p:spPr>
        <p:txBody>
          <a:bodyPr wrap="none">
            <a:spAutoFit/>
          </a:bodyPr>
          <a:lstStyle/>
          <a:p>
            <a:r>
              <a:rPr lang="en-US" sz="1200" dirty="0" smtClean="0"/>
              <a:t>Source: MAC Essentials for Wireless Sensor Networks</a:t>
            </a:r>
            <a:endParaRPr lang="en-US" sz="1200" dirty="0"/>
          </a:p>
        </p:txBody>
      </p:sp>
    </p:spTree>
    <p:extLst>
      <p:ext uri="{BB962C8B-B14F-4D97-AF65-F5344CB8AC3E}">
        <p14:creationId xmlns="" xmlns:p14="http://schemas.microsoft.com/office/powerpoint/2010/main" val="32894282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16166</TotalTime>
  <Words>1790</Words>
  <Application>Microsoft Office PowerPoint</Application>
  <PresentationFormat>Affichage à l'écran (4:3)</PresentationFormat>
  <Paragraphs>335</Paragraphs>
  <Slides>47</Slides>
  <Notes>40</Notes>
  <HiddenSlides>0</HiddenSlides>
  <MMClips>1</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Waveform</vt:lpstr>
      <vt:lpstr> Medium Access Control Protocol for Wireless Sensor Network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Another problem in Wireless Network</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Questions?</vt:lpstr>
      <vt:lpstr>Diapositive 41</vt:lpstr>
      <vt:lpstr>Diapositive 42</vt:lpstr>
      <vt:lpstr>Diapositive 43</vt:lpstr>
      <vt:lpstr>Diapositive 44</vt:lpstr>
      <vt:lpstr>Diapositive 45</vt:lpstr>
      <vt:lpstr>Diapositive 46</vt:lpstr>
      <vt:lpstr>Thank you</vt:lpstr>
    </vt:vector>
  </TitlesOfParts>
  <Company>Carleton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Carleton University</dc:creator>
  <cp:lastModifiedBy>dell</cp:lastModifiedBy>
  <cp:revision>1040</cp:revision>
  <dcterms:created xsi:type="dcterms:W3CDTF">2011-10-23T23:18:24Z</dcterms:created>
  <dcterms:modified xsi:type="dcterms:W3CDTF">2011-11-29T18:35:50Z</dcterms:modified>
</cp:coreProperties>
</file>