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98" r:id="rId3"/>
    <p:sldId id="257" r:id="rId4"/>
    <p:sldId id="263" r:id="rId5"/>
    <p:sldId id="259" r:id="rId6"/>
    <p:sldId id="280" r:id="rId7"/>
    <p:sldId id="281" r:id="rId8"/>
    <p:sldId id="282" r:id="rId9"/>
    <p:sldId id="266" r:id="rId10"/>
    <p:sldId id="283" r:id="rId11"/>
    <p:sldId id="300" r:id="rId12"/>
    <p:sldId id="267" r:id="rId13"/>
    <p:sldId id="284" r:id="rId14"/>
    <p:sldId id="301" r:id="rId15"/>
    <p:sldId id="310" r:id="rId16"/>
    <p:sldId id="269" r:id="rId17"/>
    <p:sldId id="285" r:id="rId18"/>
    <p:sldId id="286" r:id="rId19"/>
    <p:sldId id="270" r:id="rId20"/>
    <p:sldId id="287" r:id="rId21"/>
    <p:sldId id="271" r:id="rId22"/>
    <p:sldId id="294" r:id="rId23"/>
    <p:sldId id="297" r:id="rId24"/>
    <p:sldId id="293" r:id="rId25"/>
    <p:sldId id="288" r:id="rId26"/>
    <p:sldId id="289" r:id="rId27"/>
    <p:sldId id="303" r:id="rId28"/>
    <p:sldId id="302" r:id="rId29"/>
    <p:sldId id="291" r:id="rId30"/>
    <p:sldId id="307" r:id="rId31"/>
    <p:sldId id="308" r:id="rId32"/>
    <p:sldId id="274" r:id="rId33"/>
    <p:sldId id="275" r:id="rId34"/>
    <p:sldId id="292" r:id="rId35"/>
    <p:sldId id="304" r:id="rId36"/>
    <p:sldId id="305" r:id="rId37"/>
    <p:sldId id="278" r:id="rId38"/>
    <p:sldId id="262" r:id="rId39"/>
    <p:sldId id="299" r:id="rId40"/>
    <p:sldId id="306" r:id="rId41"/>
    <p:sldId id="309" r:id="rId42"/>
    <p:sldId id="26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8FAC459-3A53-4FA5-928A-84578DE4A768}" type="datetimeFigureOut">
              <a:rPr lang="en-US" smtClean="0"/>
              <a:t>11/1/2011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895B80-CF0A-47A8-BE22-F09A1513B26F}"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FAC459-3A53-4FA5-928A-84578DE4A768}" type="datetimeFigureOut">
              <a:rPr lang="en-US" smtClean="0"/>
              <a:t>11/1/2011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895B80-CF0A-47A8-BE22-F09A1513B26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FAC459-3A53-4FA5-928A-84578DE4A768}" type="datetimeFigureOut">
              <a:rPr lang="en-US" smtClean="0"/>
              <a:t>11/1/2011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895B80-CF0A-47A8-BE22-F09A1513B26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FAC459-3A53-4FA5-928A-84578DE4A768}" type="datetimeFigureOut">
              <a:rPr lang="en-US" smtClean="0"/>
              <a:t>11/1/2011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895B80-CF0A-47A8-BE22-F09A1513B26F}"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FAC459-3A53-4FA5-928A-84578DE4A768}" type="datetimeFigureOut">
              <a:rPr lang="en-US" smtClean="0"/>
              <a:t>11/1/2011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895B80-CF0A-47A8-BE22-F09A1513B26F}"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8FAC459-3A53-4FA5-928A-84578DE4A768}" type="datetimeFigureOut">
              <a:rPr lang="en-US" smtClean="0"/>
              <a:t>11/1/2011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895B80-CF0A-47A8-BE22-F09A1513B26F}"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FAC459-3A53-4FA5-928A-84578DE4A768}" type="datetimeFigureOut">
              <a:rPr lang="en-US" smtClean="0"/>
              <a:t>11/1/2011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0895B80-CF0A-47A8-BE22-F09A1513B26F}"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FAC459-3A53-4FA5-928A-84578DE4A768}" type="datetimeFigureOut">
              <a:rPr lang="en-US" smtClean="0"/>
              <a:t>11/1/2011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0895B80-CF0A-47A8-BE22-F09A1513B26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FAC459-3A53-4FA5-928A-84578DE4A768}" type="datetimeFigureOut">
              <a:rPr lang="en-US" smtClean="0"/>
              <a:t>11/1/2011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0895B80-CF0A-47A8-BE22-F09A1513B26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FAC459-3A53-4FA5-928A-84578DE4A768}" type="datetimeFigureOut">
              <a:rPr lang="en-US" smtClean="0"/>
              <a:t>11/1/2011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895B80-CF0A-47A8-BE22-F09A1513B26F}" type="slidenum">
              <a:rPr lang="en-US" smtClean="0"/>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A8FAC459-3A53-4FA5-928A-84578DE4A768}" type="datetimeFigureOut">
              <a:rPr lang="en-US" smtClean="0"/>
              <a:t>11/1/2011</a:t>
            </a:fld>
            <a:endParaRPr lang="en-US" dirty="0"/>
          </a:p>
        </p:txBody>
      </p:sp>
      <p:sp>
        <p:nvSpPr>
          <p:cNvPr id="9" name="Slide Number Placeholder 8"/>
          <p:cNvSpPr>
            <a:spLocks noGrp="1"/>
          </p:cNvSpPr>
          <p:nvPr>
            <p:ph type="sldNum" sz="quarter" idx="11"/>
          </p:nvPr>
        </p:nvSpPr>
        <p:spPr/>
        <p:txBody>
          <a:bodyPr/>
          <a:lstStyle/>
          <a:p>
            <a:fld id="{D0895B80-CF0A-47A8-BE22-F09A1513B26F}"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0895B80-CF0A-47A8-BE22-F09A1513B26F}" type="slidenum">
              <a:rPr lang="en-US" smtClean="0"/>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8FAC459-3A53-4FA5-928A-84578DE4A768}" type="datetimeFigureOut">
              <a:rPr lang="en-US" smtClean="0"/>
              <a:t>11/1/2011</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site.uottawa.ca/~casteig/files/csi5140-shafagh-alikhani.ppt" TargetMode="External"/><Relationship Id="rId2" Type="http://schemas.openxmlformats.org/officeDocument/2006/relationships/hyperlink" Target="http://www.cs.berkeley.edu/~culler/cs252-s02/slides/lec08-wireless.ppt"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980728"/>
            <a:ext cx="8136904" cy="2593975"/>
          </a:xfrm>
        </p:spPr>
        <p:txBody>
          <a:bodyPr/>
          <a:lstStyle/>
          <a:p>
            <a:r>
              <a:rPr lang="en-US" sz="4800" dirty="0" smtClean="0"/>
              <a:t>Sensor Placement In Sensor &amp; Actuator networks</a:t>
            </a:r>
            <a:endParaRPr lang="en-US" sz="4800" dirty="0"/>
          </a:p>
        </p:txBody>
      </p:sp>
      <p:sp>
        <p:nvSpPr>
          <p:cNvPr id="3" name="Subtitle 2"/>
          <p:cNvSpPr>
            <a:spLocks noGrp="1"/>
          </p:cNvSpPr>
          <p:nvPr>
            <p:ph type="subTitle" idx="1"/>
          </p:nvPr>
        </p:nvSpPr>
        <p:spPr>
          <a:xfrm>
            <a:off x="5148064" y="5229200"/>
            <a:ext cx="2575560" cy="1066800"/>
          </a:xfrm>
        </p:spPr>
        <p:txBody>
          <a:bodyPr>
            <a:normAutofit fontScale="92500" lnSpcReduction="10000"/>
          </a:bodyPr>
          <a:lstStyle/>
          <a:p>
            <a:r>
              <a:rPr lang="en-US" dirty="0" smtClean="0"/>
              <a:t>Presented by:</a:t>
            </a:r>
          </a:p>
          <a:p>
            <a:r>
              <a:rPr lang="en-US" dirty="0" smtClean="0"/>
              <a:t>Anvesh Aluwala</a:t>
            </a:r>
          </a:p>
          <a:p>
            <a:r>
              <a:rPr lang="en-US" dirty="0" smtClean="0"/>
              <a:t>aaluw006@uottawa.ca</a:t>
            </a:r>
            <a:endParaRPr lang="en-US" dirty="0"/>
          </a:p>
        </p:txBody>
      </p:sp>
    </p:spTree>
    <p:extLst>
      <p:ext uri="{BB962C8B-B14F-4D97-AF65-F5344CB8AC3E}">
        <p14:creationId xmlns:p14="http://schemas.microsoft.com/office/powerpoint/2010/main" val="1817930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066130"/>
          </a:xfrm>
        </p:spPr>
        <p:txBody>
          <a:bodyPr/>
          <a:lstStyle/>
          <a:p>
            <a:r>
              <a:rPr lang="en-US" dirty="0" smtClean="0"/>
              <a:t>Sensor placement by Actuators</a:t>
            </a:r>
            <a:endParaRPr lang="en-US" dirty="0"/>
          </a:p>
        </p:txBody>
      </p:sp>
      <p:sp>
        <p:nvSpPr>
          <p:cNvPr id="3" name="Content Placeholder 2"/>
          <p:cNvSpPr>
            <a:spLocks noGrp="1"/>
          </p:cNvSpPr>
          <p:nvPr>
            <p:ph idx="1"/>
          </p:nvPr>
        </p:nvSpPr>
        <p:spPr>
          <a:xfrm>
            <a:off x="457200" y="1340768"/>
            <a:ext cx="7620000" cy="5256584"/>
          </a:xfrm>
        </p:spPr>
        <p:txBody>
          <a:bodyPr>
            <a:normAutofit/>
          </a:bodyPr>
          <a:lstStyle/>
          <a:p>
            <a:pPr marL="114300" indent="0">
              <a:buNone/>
            </a:pPr>
            <a:r>
              <a:rPr lang="en-US" b="1" dirty="0" smtClean="0"/>
              <a:t>Least Recently Visited Approach:</a:t>
            </a:r>
          </a:p>
          <a:p>
            <a:r>
              <a:rPr lang="en-US" dirty="0"/>
              <a:t>Every sensor recommends its locally least recently visited direction to the </a:t>
            </a:r>
            <a:r>
              <a:rPr lang="en-US" dirty="0" smtClean="0"/>
              <a:t>ac</a:t>
            </a:r>
            <a:r>
              <a:rPr lang="en-US" dirty="0"/>
              <a:t>tuator by message when the actuator is in its communication </a:t>
            </a:r>
            <a:r>
              <a:rPr lang="en-US" dirty="0" smtClean="0"/>
              <a:t>range</a:t>
            </a:r>
          </a:p>
          <a:p>
            <a:r>
              <a:rPr lang="en-US" dirty="0" smtClean="0"/>
              <a:t>The actuator </a:t>
            </a:r>
            <a:r>
              <a:rPr lang="en-US" dirty="0"/>
              <a:t>travels a pre-defined distance in recommended direction</a:t>
            </a:r>
            <a:endParaRPr lang="en-US" dirty="0" smtClean="0"/>
          </a:p>
          <a:p>
            <a:r>
              <a:rPr lang="en-US" dirty="0" smtClean="0"/>
              <a:t>If</a:t>
            </a:r>
            <a:r>
              <a:rPr lang="en-US" dirty="0"/>
              <a:t>, </a:t>
            </a:r>
            <a:r>
              <a:rPr lang="en-US" dirty="0" smtClean="0"/>
              <a:t>however, the </a:t>
            </a:r>
            <a:r>
              <a:rPr lang="en-US" dirty="0"/>
              <a:t>chosen direction is obstructed, it will inform the recommender and ask </a:t>
            </a:r>
            <a:r>
              <a:rPr lang="en-US" dirty="0" smtClean="0"/>
              <a:t>for a </a:t>
            </a:r>
            <a:r>
              <a:rPr lang="en-US" dirty="0"/>
              <a:t>new suggested </a:t>
            </a:r>
            <a:r>
              <a:rPr lang="en-US" dirty="0" smtClean="0"/>
              <a:t>direction</a:t>
            </a:r>
          </a:p>
          <a:p>
            <a:r>
              <a:rPr lang="en-US" dirty="0" smtClean="0"/>
              <a:t>Whenever </a:t>
            </a:r>
            <a:r>
              <a:rPr lang="en-US" dirty="0"/>
              <a:t>the actuator departs or arrives, its </a:t>
            </a:r>
            <a:r>
              <a:rPr lang="en-US" dirty="0" smtClean="0"/>
              <a:t>current sensor </a:t>
            </a:r>
            <a:r>
              <a:rPr lang="en-US" dirty="0"/>
              <a:t>increases the weight of its going-direction </a:t>
            </a:r>
            <a:r>
              <a:rPr lang="en-US" dirty="0" smtClean="0"/>
              <a:t>/coming-direction</a:t>
            </a:r>
            <a:endParaRPr lang="en-US" dirty="0"/>
          </a:p>
          <a:p>
            <a:r>
              <a:rPr lang="en-US" dirty="0" smtClean="0"/>
              <a:t>The actuator remains </a:t>
            </a:r>
            <a:r>
              <a:rPr lang="en-US" dirty="0"/>
              <a:t>at a location for a pre-defined short period of time before its </a:t>
            </a:r>
            <a:r>
              <a:rPr lang="en-US" dirty="0" smtClean="0"/>
              <a:t>next movement </a:t>
            </a:r>
          </a:p>
          <a:p>
            <a:r>
              <a:rPr lang="en-US" dirty="0" smtClean="0"/>
              <a:t>During </a:t>
            </a:r>
            <a:r>
              <a:rPr lang="en-US" dirty="0"/>
              <a:t>this period, if it receives no sensor message, it will drop </a:t>
            </a:r>
            <a:r>
              <a:rPr lang="en-US" dirty="0" smtClean="0"/>
              <a:t>a new </a:t>
            </a:r>
            <a:r>
              <a:rPr lang="en-US" dirty="0"/>
              <a:t>sensor in the </a:t>
            </a:r>
            <a:r>
              <a:rPr lang="en-US" dirty="0" smtClean="0"/>
              <a:t>environment</a:t>
            </a:r>
            <a:endParaRPr lang="en-US" b="1" dirty="0" smtClean="0"/>
          </a:p>
          <a:p>
            <a:pPr marL="114300" indent="0">
              <a:buNone/>
            </a:pPr>
            <a:endParaRPr lang="en-US" b="1" dirty="0" smtClean="0"/>
          </a:p>
        </p:txBody>
      </p:sp>
    </p:spTree>
    <p:extLst>
      <p:ext uri="{BB962C8B-B14F-4D97-AF65-F5344CB8AC3E}">
        <p14:creationId xmlns:p14="http://schemas.microsoft.com/office/powerpoint/2010/main" val="25472721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Least Recently Visited Approach</a:t>
            </a:r>
          </a:p>
        </p:txBody>
      </p:sp>
      <p:sp>
        <p:nvSpPr>
          <p:cNvPr id="3" name="Content Placeholder 2"/>
          <p:cNvSpPr>
            <a:spLocks noGrp="1"/>
          </p:cNvSpPr>
          <p:nvPr>
            <p:ph idx="1"/>
          </p:nvPr>
        </p:nvSpPr>
        <p:spPr>
          <a:xfrm>
            <a:off x="457200" y="1196752"/>
            <a:ext cx="7620000" cy="5204048"/>
          </a:xfrm>
        </p:spPr>
        <p:txBody>
          <a:bodyPr>
            <a:normAutofit lnSpcReduction="10000"/>
          </a:bodyPr>
          <a:lstStyle/>
          <a:p>
            <a:pPr marL="114300" indent="0" algn="ctr">
              <a:buNone/>
            </a:pPr>
            <a:r>
              <a:rPr lang="en-US" b="1" dirty="0" smtClean="0"/>
              <a:t>EXAMPLE</a:t>
            </a:r>
          </a:p>
          <a:p>
            <a:pPr marL="114300" indent="0" algn="ctr">
              <a:buNone/>
            </a:pPr>
            <a:endParaRPr lang="en-US" b="1" dirty="0" smtClean="0"/>
          </a:p>
          <a:p>
            <a:pPr marL="114300" indent="0" algn="ctr">
              <a:buNone/>
            </a:pPr>
            <a:endParaRPr lang="en-US" b="1" dirty="0"/>
          </a:p>
          <a:p>
            <a:pPr marL="114300" indent="0" algn="ctr">
              <a:buNone/>
            </a:pPr>
            <a:endParaRPr lang="en-US" b="1" dirty="0" smtClean="0"/>
          </a:p>
          <a:p>
            <a:pPr marL="114300" indent="0" algn="ctr">
              <a:buNone/>
            </a:pPr>
            <a:endParaRPr lang="en-US" b="1" dirty="0"/>
          </a:p>
          <a:p>
            <a:pPr marL="114300" indent="0">
              <a:buNone/>
            </a:pPr>
            <a:endParaRPr lang="en-US" b="1" dirty="0" smtClean="0"/>
          </a:p>
          <a:p>
            <a:pPr marL="114300" indent="0">
              <a:buNone/>
            </a:pPr>
            <a:endParaRPr lang="en-US" b="1" dirty="0"/>
          </a:p>
          <a:p>
            <a:pPr marL="114300" indent="0">
              <a:buNone/>
            </a:pPr>
            <a:endParaRPr lang="en-US" sz="2000" b="1" dirty="0" smtClean="0"/>
          </a:p>
          <a:p>
            <a:pPr marL="114300" indent="0" algn="ctr">
              <a:buNone/>
            </a:pPr>
            <a:r>
              <a:rPr lang="en-US" sz="1400" dirty="0" smtClean="0"/>
              <a:t>Picture taken from [1]</a:t>
            </a:r>
          </a:p>
          <a:p>
            <a:pPr marL="114300" indent="0">
              <a:buNone/>
            </a:pPr>
            <a:r>
              <a:rPr lang="en-US" sz="2000" b="1" dirty="0" smtClean="0"/>
              <a:t>Pros and Cons:</a:t>
            </a:r>
          </a:p>
          <a:p>
            <a:r>
              <a:rPr lang="en-US" sz="2000" dirty="0" smtClean="0"/>
              <a:t>Localized algorithm, hence fault tolerant</a:t>
            </a:r>
          </a:p>
          <a:p>
            <a:r>
              <a:rPr lang="en-US" sz="2000" dirty="0" smtClean="0"/>
              <a:t>Not clear when the algorithm terminates, because actuator do not have global view and always receives a direction from the sensor.</a:t>
            </a:r>
          </a:p>
          <a:p>
            <a:r>
              <a:rPr lang="en-US" sz="2000" dirty="0" smtClean="0"/>
              <a:t>It may terminate when it has no sensors left</a:t>
            </a:r>
          </a:p>
          <a:p>
            <a:pPr marL="114300" indent="0" algn="ctr">
              <a:buNone/>
            </a:pPr>
            <a:endParaRPr lang="en-US" b="1" dirty="0" smtClean="0"/>
          </a:p>
          <a:p>
            <a:pPr marL="114300" indent="0" algn="ctr">
              <a:buNone/>
            </a:pPr>
            <a:endParaRPr lang="en-US"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1556792"/>
            <a:ext cx="7416824"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3576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Sensor placement by Actuators</a:t>
            </a:r>
          </a:p>
        </p:txBody>
      </p:sp>
      <p:sp>
        <p:nvSpPr>
          <p:cNvPr id="3" name="Content Placeholder 2"/>
          <p:cNvSpPr>
            <a:spLocks noGrp="1"/>
          </p:cNvSpPr>
          <p:nvPr>
            <p:ph idx="1"/>
          </p:nvPr>
        </p:nvSpPr>
        <p:spPr/>
        <p:txBody>
          <a:bodyPr>
            <a:normAutofit/>
          </a:bodyPr>
          <a:lstStyle/>
          <a:p>
            <a:pPr marL="114300" indent="0">
              <a:buNone/>
            </a:pPr>
            <a:r>
              <a:rPr lang="en-US" b="1" dirty="0" smtClean="0"/>
              <a:t>Snake like Deployment Approach:</a:t>
            </a:r>
          </a:p>
          <a:p>
            <a:r>
              <a:rPr lang="en-US" dirty="0"/>
              <a:t>SLD uses a single mobile </a:t>
            </a:r>
            <a:r>
              <a:rPr lang="en-US" dirty="0" smtClean="0"/>
              <a:t>actuator to </a:t>
            </a:r>
            <a:r>
              <a:rPr lang="en-US" dirty="0"/>
              <a:t>deploy static sensors at vertices of an equilateral triangle tessellation (</a:t>
            </a:r>
            <a:r>
              <a:rPr lang="en-US" dirty="0" smtClean="0"/>
              <a:t>TT) constructed </a:t>
            </a:r>
            <a:r>
              <a:rPr lang="en-US" dirty="0"/>
              <a:t>over a bounded rectilinear </a:t>
            </a:r>
            <a:r>
              <a:rPr lang="en-US" dirty="0" smtClean="0"/>
              <a:t>ROI</a:t>
            </a:r>
          </a:p>
          <a:p>
            <a:r>
              <a:rPr lang="en-US" dirty="0"/>
              <a:t>The only actuator moves like </a:t>
            </a:r>
            <a:r>
              <a:rPr lang="en-US" dirty="0" smtClean="0"/>
              <a:t>a snake</a:t>
            </a:r>
            <a:r>
              <a:rPr lang="en-US" dirty="0"/>
              <a:t>, starting from the upper-left corner of the </a:t>
            </a:r>
            <a:r>
              <a:rPr lang="en-US" dirty="0" smtClean="0"/>
              <a:t>ROI</a:t>
            </a:r>
          </a:p>
          <a:p>
            <a:r>
              <a:rPr lang="en-US" dirty="0"/>
              <a:t>It moves to the </a:t>
            </a:r>
            <a:r>
              <a:rPr lang="en-US" dirty="0" smtClean="0"/>
              <a:t>right along </a:t>
            </a:r>
            <a:r>
              <a:rPr lang="en-US" dirty="0"/>
              <a:t>a horizontal line and drops sensors at separation √</a:t>
            </a:r>
            <a:r>
              <a:rPr lang="en-US" dirty="0" smtClean="0"/>
              <a:t>3r </a:t>
            </a:r>
            <a:r>
              <a:rPr lang="en-US" dirty="0"/>
              <a:t>until it hits </a:t>
            </a:r>
            <a:r>
              <a:rPr lang="en-US" dirty="0" smtClean="0"/>
              <a:t>the boundary </a:t>
            </a:r>
            <a:r>
              <a:rPr lang="en-US" dirty="0"/>
              <a:t>of the ROI or an obstacle. </a:t>
            </a:r>
            <a:endParaRPr lang="en-US" dirty="0" smtClean="0"/>
          </a:p>
          <a:p>
            <a:r>
              <a:rPr lang="en-US" dirty="0" smtClean="0"/>
              <a:t>Then </a:t>
            </a:r>
            <a:r>
              <a:rPr lang="en-US" dirty="0"/>
              <a:t>it moves a distance </a:t>
            </a:r>
            <a:r>
              <a:rPr lang="en-US" dirty="0" smtClean="0"/>
              <a:t>of √3/2 r down to </a:t>
            </a:r>
            <a:r>
              <a:rPr lang="en-US" dirty="0"/>
              <a:t>the next horizontal line, change its moving direction to the left, and </a:t>
            </a:r>
            <a:r>
              <a:rPr lang="en-US" dirty="0" smtClean="0"/>
              <a:t>proceed similarly.</a:t>
            </a:r>
          </a:p>
          <a:p>
            <a:r>
              <a:rPr lang="en-US" b="1" dirty="0" smtClean="0"/>
              <a:t>‘r’ </a:t>
            </a:r>
            <a:r>
              <a:rPr lang="en-US" dirty="0" smtClean="0"/>
              <a:t>is the sensing range of the sensor</a:t>
            </a:r>
            <a:endParaRPr lang="en-US" b="1" dirty="0"/>
          </a:p>
        </p:txBody>
      </p:sp>
    </p:spTree>
    <p:extLst>
      <p:ext uri="{BB962C8B-B14F-4D97-AF65-F5344CB8AC3E}">
        <p14:creationId xmlns:p14="http://schemas.microsoft.com/office/powerpoint/2010/main" val="3548902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Sensor placement by Actuators</a:t>
            </a:r>
          </a:p>
        </p:txBody>
      </p:sp>
      <p:sp>
        <p:nvSpPr>
          <p:cNvPr id="3" name="Content Placeholder 2"/>
          <p:cNvSpPr>
            <a:spLocks noGrp="1"/>
          </p:cNvSpPr>
          <p:nvPr>
            <p:ph idx="1"/>
          </p:nvPr>
        </p:nvSpPr>
        <p:spPr/>
        <p:txBody>
          <a:bodyPr>
            <a:normAutofit/>
          </a:bodyPr>
          <a:lstStyle/>
          <a:p>
            <a:pPr marL="114300" indent="0">
              <a:buNone/>
            </a:pPr>
            <a:r>
              <a:rPr lang="en-US" b="1" dirty="0" smtClean="0"/>
              <a:t>Snake like Deployment Approach:</a:t>
            </a:r>
          </a:p>
          <a:p>
            <a:r>
              <a:rPr lang="en-US" dirty="0"/>
              <a:t>The algorithm also attempts to avoid sensing holes hidden behind </a:t>
            </a:r>
            <a:r>
              <a:rPr lang="en-US" dirty="0" smtClean="0"/>
              <a:t>physical obstacles </a:t>
            </a:r>
            <a:r>
              <a:rPr lang="en-US" dirty="0"/>
              <a:t>by allowing the actuator to break its regular movement pattern.</a:t>
            </a:r>
          </a:p>
          <a:p>
            <a:r>
              <a:rPr lang="en-US" dirty="0"/>
              <a:t>Specifically, the actuator checks, before its next movement step, whether </a:t>
            </a:r>
            <a:r>
              <a:rPr lang="en-US" dirty="0" smtClean="0"/>
              <a:t>there is </a:t>
            </a:r>
            <a:r>
              <a:rPr lang="en-US" dirty="0"/>
              <a:t>any sensing hole in its vicinity in its coming direction. </a:t>
            </a:r>
            <a:endParaRPr lang="en-US" dirty="0" smtClean="0"/>
          </a:p>
          <a:p>
            <a:r>
              <a:rPr lang="en-US" dirty="0" smtClean="0"/>
              <a:t>If </a:t>
            </a:r>
            <a:r>
              <a:rPr lang="en-US" dirty="0"/>
              <a:t>the answer is </a:t>
            </a:r>
            <a:r>
              <a:rPr lang="en-US" dirty="0" smtClean="0"/>
              <a:t>positive, it </a:t>
            </a:r>
            <a:r>
              <a:rPr lang="en-US" dirty="0"/>
              <a:t>will change its moving direction toward that hole. </a:t>
            </a:r>
            <a:endParaRPr lang="en-US" dirty="0" smtClean="0"/>
          </a:p>
          <a:p>
            <a:r>
              <a:rPr lang="en-US" dirty="0" smtClean="0"/>
              <a:t>By </a:t>
            </a:r>
            <a:r>
              <a:rPr lang="en-US" dirty="0"/>
              <a:t>this means, </a:t>
            </a:r>
            <a:r>
              <a:rPr lang="en-US" dirty="0" smtClean="0"/>
              <a:t>the actuator </a:t>
            </a:r>
            <a:r>
              <a:rPr lang="en-US" dirty="0"/>
              <a:t>can move up and down, left and right along different lines, </a:t>
            </a:r>
            <a:r>
              <a:rPr lang="en-US" dirty="0" smtClean="0"/>
              <a:t>reducing the </a:t>
            </a:r>
            <a:r>
              <a:rPr lang="en-US" dirty="0"/>
              <a:t>occurrence possibility of sensing holes. </a:t>
            </a:r>
            <a:endParaRPr lang="en-US" b="1" dirty="0" smtClean="0"/>
          </a:p>
        </p:txBody>
      </p:sp>
    </p:spTree>
    <p:extLst>
      <p:ext uri="{BB962C8B-B14F-4D97-AF65-F5344CB8AC3E}">
        <p14:creationId xmlns:p14="http://schemas.microsoft.com/office/powerpoint/2010/main" val="16916737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Snake like Deployment Approach</a:t>
            </a:r>
          </a:p>
        </p:txBody>
      </p:sp>
      <p:sp>
        <p:nvSpPr>
          <p:cNvPr id="3" name="Content Placeholder 2"/>
          <p:cNvSpPr>
            <a:spLocks noGrp="1"/>
          </p:cNvSpPr>
          <p:nvPr>
            <p:ph idx="1"/>
          </p:nvPr>
        </p:nvSpPr>
        <p:spPr>
          <a:xfrm>
            <a:off x="457200" y="1268760"/>
            <a:ext cx="7620000" cy="5132040"/>
          </a:xfrm>
        </p:spPr>
        <p:txBody>
          <a:bodyPr>
            <a:normAutofit/>
          </a:bodyPr>
          <a:lstStyle/>
          <a:p>
            <a:pPr marL="114300" indent="0" algn="ctr">
              <a:buNone/>
            </a:pPr>
            <a:r>
              <a:rPr lang="en-US" b="1" dirty="0" smtClean="0"/>
              <a:t>EXAMPLE</a:t>
            </a:r>
          </a:p>
          <a:p>
            <a:pPr marL="114300" indent="0" algn="ctr">
              <a:buNone/>
            </a:pPr>
            <a:endParaRPr lang="en-US" b="1" dirty="0"/>
          </a:p>
          <a:p>
            <a:pPr marL="114300" indent="0" algn="ctr">
              <a:buNone/>
            </a:pPr>
            <a:endParaRPr lang="en-US" b="1" dirty="0" smtClean="0"/>
          </a:p>
          <a:p>
            <a:pPr marL="114300" indent="0" algn="ctr">
              <a:buNone/>
            </a:pPr>
            <a:endParaRPr lang="en-US" b="1" dirty="0"/>
          </a:p>
          <a:p>
            <a:pPr marL="114300" indent="0" algn="ctr">
              <a:buNone/>
            </a:pPr>
            <a:endParaRPr lang="en-US" b="1" dirty="0" smtClean="0"/>
          </a:p>
          <a:p>
            <a:pPr marL="114300" indent="0" algn="ctr">
              <a:buNone/>
            </a:pPr>
            <a:endParaRPr lang="en-US" b="1" dirty="0"/>
          </a:p>
          <a:p>
            <a:pPr marL="114300" indent="0" algn="ctr">
              <a:buNone/>
            </a:pPr>
            <a:r>
              <a:rPr lang="en-US" sz="1600" dirty="0"/>
              <a:t>Picture taken from [1]</a:t>
            </a:r>
          </a:p>
          <a:p>
            <a:pPr marL="114300" indent="0" algn="ctr">
              <a:buNone/>
            </a:pPr>
            <a:endParaRPr lang="en-US" sz="1600" b="1" dirty="0" smtClean="0"/>
          </a:p>
          <a:p>
            <a:pPr marL="114300" indent="0">
              <a:buNone/>
            </a:pPr>
            <a:r>
              <a:rPr lang="en-US" b="1" dirty="0" smtClean="0"/>
              <a:t>Pros and Cons:</a:t>
            </a:r>
          </a:p>
          <a:p>
            <a:r>
              <a:rPr lang="en-US" dirty="0" smtClean="0"/>
              <a:t>Again when does the algorithm terminate?</a:t>
            </a:r>
          </a:p>
          <a:p>
            <a:r>
              <a:rPr lang="en-US" dirty="0" smtClean="0"/>
              <a:t>No full coverage in case of above example</a:t>
            </a:r>
          </a:p>
          <a:p>
            <a:r>
              <a:rPr lang="en-US" dirty="0" smtClean="0"/>
              <a:t>Once any obstruction it cannot cover the region across the wall</a:t>
            </a:r>
            <a:endParaRPr lang="en-US"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628800"/>
            <a:ext cx="5256584" cy="2020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3871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Voronoi</a:t>
            </a:r>
            <a:r>
              <a:rPr lang="en-US" dirty="0" smtClean="0"/>
              <a:t> diagram: Description</a:t>
            </a:r>
            <a:endParaRPr lang="en-US" dirty="0"/>
          </a:p>
        </p:txBody>
      </p:sp>
      <p:sp>
        <p:nvSpPr>
          <p:cNvPr id="3" name="Content Placeholder 2"/>
          <p:cNvSpPr>
            <a:spLocks noGrp="1"/>
          </p:cNvSpPr>
          <p:nvPr>
            <p:ph idx="1"/>
          </p:nvPr>
        </p:nvSpPr>
        <p:spPr/>
        <p:txBody>
          <a:bodyPr>
            <a:normAutofit fontScale="85000" lnSpcReduction="20000"/>
          </a:bodyPr>
          <a:lstStyle/>
          <a:p>
            <a:r>
              <a:rPr lang="en-US" sz="2400" dirty="0"/>
              <a:t>The </a:t>
            </a:r>
            <a:r>
              <a:rPr lang="en-US" sz="2400" dirty="0" err="1"/>
              <a:t>Voronoi</a:t>
            </a:r>
            <a:r>
              <a:rPr lang="en-US" sz="2400" dirty="0"/>
              <a:t> diagram of a collection of nodes partitions the space into polygons. </a:t>
            </a:r>
          </a:p>
          <a:p>
            <a:r>
              <a:rPr lang="en-US" sz="2400" dirty="0"/>
              <a:t>Every point in a given polygon is closer to the node in this polygon than to any other node.</a:t>
            </a:r>
          </a:p>
          <a:p>
            <a:r>
              <a:rPr lang="en-US" sz="2400" dirty="0"/>
              <a:t>Each sensor, represented by a number, is enclosed by a </a:t>
            </a:r>
            <a:r>
              <a:rPr lang="en-US" sz="2400" dirty="0" err="1"/>
              <a:t>Voronoi</a:t>
            </a:r>
            <a:r>
              <a:rPr lang="en-US" sz="2400" dirty="0"/>
              <a:t> polygon and these polygons together cover the target field. </a:t>
            </a:r>
          </a:p>
          <a:p>
            <a:r>
              <a:rPr lang="en-US" sz="2400" dirty="0"/>
              <a:t>The points inside one polygon are closer to the sensor inside this polygon than the sensors positioned elsewhere. </a:t>
            </a:r>
          </a:p>
          <a:p>
            <a:r>
              <a:rPr lang="en-US" sz="2400" dirty="0"/>
              <a:t>Thus, if this sensor cannot detect the expected phenomenon, no other sensor can detect it, and then each sensor is responsible for the sensing task in its </a:t>
            </a:r>
            <a:r>
              <a:rPr lang="en-US" sz="2400" dirty="0" err="1"/>
              <a:t>Voronoi</a:t>
            </a:r>
            <a:r>
              <a:rPr lang="en-US" sz="2400" dirty="0"/>
              <a:t> polygon.</a:t>
            </a:r>
          </a:p>
          <a:p>
            <a:r>
              <a:rPr lang="en-US" sz="2400" dirty="0"/>
              <a:t>In this way, each sensor can examine the coverage hole locally, and only needs to monitor a small area around it. </a:t>
            </a:r>
          </a:p>
          <a:p>
            <a:r>
              <a:rPr lang="en-US" sz="2400" dirty="0"/>
              <a:t>To construct the </a:t>
            </a:r>
            <a:r>
              <a:rPr lang="en-US" sz="2400" dirty="0" err="1"/>
              <a:t>Voronoi</a:t>
            </a:r>
            <a:r>
              <a:rPr lang="en-US" sz="2400" dirty="0"/>
              <a:t> polygon, each sensor only needs to know the existence of its </a:t>
            </a:r>
            <a:r>
              <a:rPr lang="en-US" sz="2400" dirty="0" err="1"/>
              <a:t>Voronoi</a:t>
            </a:r>
            <a:r>
              <a:rPr lang="en-US" sz="2400" dirty="0"/>
              <a:t> neighbors, which reduces the communication complexity.</a:t>
            </a:r>
          </a:p>
          <a:p>
            <a:endParaRPr lang="en-US" dirty="0"/>
          </a:p>
        </p:txBody>
      </p:sp>
    </p:spTree>
    <p:extLst>
      <p:ext uri="{BB962C8B-B14F-4D97-AF65-F5344CB8AC3E}">
        <p14:creationId xmlns:p14="http://schemas.microsoft.com/office/powerpoint/2010/main" val="20333510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Coverage Maintenance by Actuators</a:t>
            </a:r>
            <a:endParaRPr lang="en-US" sz="4000" dirty="0"/>
          </a:p>
        </p:txBody>
      </p:sp>
      <p:sp>
        <p:nvSpPr>
          <p:cNvPr id="3" name="Content Placeholder 2"/>
          <p:cNvSpPr>
            <a:spLocks noGrp="1"/>
          </p:cNvSpPr>
          <p:nvPr>
            <p:ph idx="1"/>
          </p:nvPr>
        </p:nvSpPr>
        <p:spPr/>
        <p:txBody>
          <a:bodyPr/>
          <a:lstStyle/>
          <a:p>
            <a:r>
              <a:rPr lang="en-US" dirty="0"/>
              <a:t>It has not yet been well studied how to repair/maintain coverage using actuators.</a:t>
            </a:r>
          </a:p>
          <a:p>
            <a:r>
              <a:rPr lang="en-US" dirty="0"/>
              <a:t>Existing solutions </a:t>
            </a:r>
            <a:r>
              <a:rPr lang="en-US" dirty="0" smtClean="0"/>
              <a:t>are </a:t>
            </a:r>
            <a:r>
              <a:rPr lang="en-US" dirty="0"/>
              <a:t>straightforward application of clustering </a:t>
            </a:r>
            <a:r>
              <a:rPr lang="en-US" dirty="0" smtClean="0"/>
              <a:t>and flooding </a:t>
            </a:r>
            <a:r>
              <a:rPr lang="en-US" dirty="0"/>
              <a:t>with huge message overhead. </a:t>
            </a:r>
            <a:endParaRPr lang="en-US" dirty="0" smtClean="0"/>
          </a:p>
          <a:p>
            <a:r>
              <a:rPr lang="en-US" dirty="0" smtClean="0"/>
              <a:t>They </a:t>
            </a:r>
            <a:r>
              <a:rPr lang="en-US" dirty="0"/>
              <a:t>work under the assumption </a:t>
            </a:r>
            <a:r>
              <a:rPr lang="en-US" dirty="0" smtClean="0"/>
              <a:t>that actors </a:t>
            </a:r>
            <a:r>
              <a:rPr lang="en-US" dirty="0"/>
              <a:t>are carrying sufficient spare sensors.</a:t>
            </a:r>
            <a:endParaRPr lang="en-US" b="1" dirty="0" smtClean="0"/>
          </a:p>
          <a:p>
            <a:pPr marL="114300" indent="0">
              <a:buNone/>
            </a:pPr>
            <a:endParaRPr lang="en-US" b="1" dirty="0" smtClean="0"/>
          </a:p>
          <a:p>
            <a:pPr marL="114300" indent="0">
              <a:buNone/>
            </a:pPr>
            <a:r>
              <a:rPr lang="en-US" b="1" dirty="0" smtClean="0"/>
              <a:t>Cluster Based Approach</a:t>
            </a:r>
          </a:p>
          <a:p>
            <a:r>
              <a:rPr lang="en-US" dirty="0"/>
              <a:t>A</a:t>
            </a:r>
            <a:r>
              <a:rPr lang="en-US" dirty="0" smtClean="0"/>
              <a:t>ddressed </a:t>
            </a:r>
            <a:r>
              <a:rPr lang="en-US" dirty="0"/>
              <a:t>how to replace failed sensors in WSAN </a:t>
            </a:r>
            <a:r>
              <a:rPr lang="en-US" dirty="0" smtClean="0"/>
              <a:t>by presenting </a:t>
            </a:r>
            <a:r>
              <a:rPr lang="en-US" dirty="0"/>
              <a:t>three straightforward actuator coordination protocols</a:t>
            </a:r>
            <a:r>
              <a:rPr lang="en-US" dirty="0" smtClean="0"/>
              <a:t>.</a:t>
            </a:r>
          </a:p>
        </p:txBody>
      </p:sp>
    </p:spTree>
    <p:extLst>
      <p:ext uri="{BB962C8B-B14F-4D97-AF65-F5344CB8AC3E}">
        <p14:creationId xmlns:p14="http://schemas.microsoft.com/office/powerpoint/2010/main" val="32528121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Coverage Maintenance by Actuators</a:t>
            </a:r>
            <a:endParaRPr lang="en-US" sz="4000" dirty="0"/>
          </a:p>
        </p:txBody>
      </p:sp>
      <p:sp>
        <p:nvSpPr>
          <p:cNvPr id="3" name="Content Placeholder 2"/>
          <p:cNvSpPr>
            <a:spLocks noGrp="1"/>
          </p:cNvSpPr>
          <p:nvPr>
            <p:ph idx="1"/>
          </p:nvPr>
        </p:nvSpPr>
        <p:spPr/>
        <p:txBody>
          <a:bodyPr>
            <a:normAutofit lnSpcReduction="10000"/>
          </a:bodyPr>
          <a:lstStyle/>
          <a:p>
            <a:pPr marL="114300" indent="0">
              <a:buNone/>
            </a:pPr>
            <a:r>
              <a:rPr lang="en-US" b="1" dirty="0" smtClean="0"/>
              <a:t>Centralized protocol</a:t>
            </a:r>
          </a:p>
          <a:p>
            <a:r>
              <a:rPr lang="en-US" dirty="0"/>
              <a:t>A</a:t>
            </a:r>
            <a:r>
              <a:rPr lang="en-US" dirty="0" smtClean="0"/>
              <a:t>n </a:t>
            </a:r>
            <a:r>
              <a:rPr lang="en-US" dirty="0"/>
              <a:t>actuator is appointed </a:t>
            </a:r>
            <a:r>
              <a:rPr lang="en-US" dirty="0" smtClean="0"/>
              <a:t>as a central </a:t>
            </a:r>
            <a:r>
              <a:rPr lang="en-US" dirty="0"/>
              <a:t>manager and </a:t>
            </a:r>
            <a:r>
              <a:rPr lang="en-US" dirty="0" smtClean="0"/>
              <a:t>responsible for </a:t>
            </a:r>
            <a:r>
              <a:rPr lang="en-US" dirty="0"/>
              <a:t>handling node failure </a:t>
            </a:r>
            <a:r>
              <a:rPr lang="en-US" dirty="0" smtClean="0"/>
              <a:t>reports </a:t>
            </a:r>
          </a:p>
          <a:p>
            <a:r>
              <a:rPr lang="en-US" dirty="0" smtClean="0"/>
              <a:t>The </a:t>
            </a:r>
            <a:r>
              <a:rPr lang="en-US" dirty="0"/>
              <a:t>central controller broadcasts its </a:t>
            </a:r>
            <a:r>
              <a:rPr lang="en-US" dirty="0" smtClean="0"/>
              <a:t>location to </a:t>
            </a:r>
            <a:r>
              <a:rPr lang="en-US" dirty="0"/>
              <a:t>all sensors and other </a:t>
            </a:r>
            <a:r>
              <a:rPr lang="en-US" dirty="0" smtClean="0"/>
              <a:t>actuators</a:t>
            </a:r>
          </a:p>
          <a:p>
            <a:r>
              <a:rPr lang="en-US" dirty="0" smtClean="0"/>
              <a:t>It </a:t>
            </a:r>
            <a:r>
              <a:rPr lang="en-US" dirty="0"/>
              <a:t>maintains the latest position of </a:t>
            </a:r>
            <a:r>
              <a:rPr lang="en-US" dirty="0" smtClean="0"/>
              <a:t>each actuator </a:t>
            </a:r>
            <a:r>
              <a:rPr lang="en-US" dirty="0"/>
              <a:t>by listening to actuator location </a:t>
            </a:r>
            <a:r>
              <a:rPr lang="en-US" dirty="0" smtClean="0"/>
              <a:t>updates</a:t>
            </a:r>
          </a:p>
          <a:p>
            <a:r>
              <a:rPr lang="en-US" dirty="0" smtClean="0"/>
              <a:t>Sensors </a:t>
            </a:r>
            <a:r>
              <a:rPr lang="en-US" dirty="0"/>
              <a:t>monitor each </a:t>
            </a:r>
            <a:r>
              <a:rPr lang="en-US" dirty="0" smtClean="0"/>
              <a:t>other and </a:t>
            </a:r>
            <a:r>
              <a:rPr lang="en-US" dirty="0"/>
              <a:t>report detected node failures to the </a:t>
            </a:r>
            <a:r>
              <a:rPr lang="en-US" dirty="0" smtClean="0"/>
              <a:t> central </a:t>
            </a:r>
            <a:r>
              <a:rPr lang="en-US" dirty="0"/>
              <a:t>manager, which then </a:t>
            </a:r>
            <a:r>
              <a:rPr lang="en-US" dirty="0" smtClean="0"/>
              <a:t>dispatches closest </a:t>
            </a:r>
            <a:r>
              <a:rPr lang="en-US" dirty="0"/>
              <a:t>actuators to replace failed sensors with their carried spare </a:t>
            </a:r>
            <a:r>
              <a:rPr lang="en-US" dirty="0" smtClean="0"/>
              <a:t>ones </a:t>
            </a:r>
          </a:p>
          <a:p>
            <a:r>
              <a:rPr lang="en-US" dirty="0" smtClean="0"/>
              <a:t>First-come-first-serve basis for multiple requests </a:t>
            </a:r>
          </a:p>
          <a:p>
            <a:r>
              <a:rPr lang="en-US" dirty="0" smtClean="0"/>
              <a:t>As </a:t>
            </a:r>
            <a:r>
              <a:rPr lang="en-US" dirty="0"/>
              <a:t>an actuator moves to its assigned failure location, it keeps </a:t>
            </a:r>
            <a:r>
              <a:rPr lang="en-US" dirty="0" smtClean="0"/>
              <a:t>updating the </a:t>
            </a:r>
            <a:r>
              <a:rPr lang="en-US" dirty="0"/>
              <a:t>central manager with its latest </a:t>
            </a:r>
            <a:r>
              <a:rPr lang="en-US" dirty="0" smtClean="0"/>
              <a:t>position</a:t>
            </a:r>
            <a:endParaRPr lang="en-US" b="1" dirty="0"/>
          </a:p>
        </p:txBody>
      </p:sp>
    </p:spTree>
    <p:extLst>
      <p:ext uri="{BB962C8B-B14F-4D97-AF65-F5344CB8AC3E}">
        <p14:creationId xmlns:p14="http://schemas.microsoft.com/office/powerpoint/2010/main" val="28314021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Coverage Maintenance by Actuators</a:t>
            </a:r>
            <a:endParaRPr lang="en-US" sz="4000" dirty="0"/>
          </a:p>
        </p:txBody>
      </p:sp>
      <p:sp>
        <p:nvSpPr>
          <p:cNvPr id="3" name="Content Placeholder 2"/>
          <p:cNvSpPr>
            <a:spLocks noGrp="1"/>
          </p:cNvSpPr>
          <p:nvPr>
            <p:ph idx="1"/>
          </p:nvPr>
        </p:nvSpPr>
        <p:spPr/>
        <p:txBody>
          <a:bodyPr>
            <a:normAutofit fontScale="77500" lnSpcReduction="20000"/>
          </a:bodyPr>
          <a:lstStyle/>
          <a:p>
            <a:pPr marL="114300" indent="0">
              <a:buNone/>
            </a:pPr>
            <a:r>
              <a:rPr lang="en-US" b="1" dirty="0" smtClean="0"/>
              <a:t>Distributed protocol</a:t>
            </a:r>
          </a:p>
          <a:p>
            <a:r>
              <a:rPr lang="en-US" sz="2600" dirty="0"/>
              <a:t>T</a:t>
            </a:r>
            <a:r>
              <a:rPr lang="en-US" sz="2600" dirty="0" smtClean="0"/>
              <a:t>he </a:t>
            </a:r>
            <a:r>
              <a:rPr lang="en-US" sz="2600" dirty="0"/>
              <a:t>sensory field is partitioned into </a:t>
            </a:r>
            <a:r>
              <a:rPr lang="en-US" sz="2600" dirty="0" smtClean="0"/>
              <a:t>equal-sized sub-regions </a:t>
            </a:r>
          </a:p>
          <a:p>
            <a:r>
              <a:rPr lang="en-US" sz="2600" dirty="0" smtClean="0"/>
              <a:t>Each </a:t>
            </a:r>
            <a:r>
              <a:rPr lang="en-US" sz="2600" dirty="0"/>
              <a:t>actuator is assigned one and only one sub-region </a:t>
            </a:r>
            <a:r>
              <a:rPr lang="en-US" sz="2600" dirty="0" smtClean="0"/>
              <a:t>and required </a:t>
            </a:r>
            <a:r>
              <a:rPr lang="en-US" sz="2600" dirty="0"/>
              <a:t>to handle regional node failure reports as </a:t>
            </a:r>
            <a:r>
              <a:rPr lang="en-US" sz="2600" dirty="0" smtClean="0"/>
              <a:t>manager</a:t>
            </a:r>
          </a:p>
          <a:p>
            <a:r>
              <a:rPr lang="en-US" sz="2600" dirty="0"/>
              <a:t>I</a:t>
            </a:r>
            <a:r>
              <a:rPr lang="en-US" sz="2600" dirty="0" smtClean="0"/>
              <a:t>t </a:t>
            </a:r>
            <a:r>
              <a:rPr lang="en-US" sz="2600" dirty="0"/>
              <a:t>is also </a:t>
            </a:r>
            <a:r>
              <a:rPr lang="en-US" sz="2600" dirty="0" smtClean="0"/>
              <a:t>responsible for </a:t>
            </a:r>
            <a:r>
              <a:rPr lang="en-US" sz="2600" dirty="0"/>
              <a:t>sensor replacement in its own </a:t>
            </a:r>
            <a:r>
              <a:rPr lang="en-US" sz="2600" dirty="0" smtClean="0"/>
              <a:t>sub-region</a:t>
            </a:r>
          </a:p>
          <a:p>
            <a:r>
              <a:rPr lang="en-US" sz="2600" dirty="0" smtClean="0"/>
              <a:t>The </a:t>
            </a:r>
            <a:r>
              <a:rPr lang="en-US" sz="2600" dirty="0"/>
              <a:t>centralized algorithm </a:t>
            </a:r>
            <a:r>
              <a:rPr lang="en-US" sz="2600" dirty="0" smtClean="0"/>
              <a:t>is then </a:t>
            </a:r>
            <a:r>
              <a:rPr lang="en-US" sz="2600" dirty="0"/>
              <a:t>run within each </a:t>
            </a:r>
            <a:r>
              <a:rPr lang="en-US" sz="2600" dirty="0" smtClean="0"/>
              <a:t>sub-region</a:t>
            </a:r>
          </a:p>
          <a:p>
            <a:pPr marL="114300" indent="0">
              <a:buNone/>
            </a:pPr>
            <a:endParaRPr lang="en-US" b="1" dirty="0" smtClean="0"/>
          </a:p>
          <a:p>
            <a:pPr marL="114300" indent="0">
              <a:buNone/>
            </a:pPr>
            <a:r>
              <a:rPr lang="en-US" b="1" dirty="0" smtClean="0"/>
              <a:t>Dynamic protocol</a:t>
            </a:r>
          </a:p>
          <a:p>
            <a:r>
              <a:rPr lang="en-US" sz="2300" dirty="0"/>
              <a:t>T</a:t>
            </a:r>
            <a:r>
              <a:rPr lang="en-US" sz="2300" dirty="0" smtClean="0"/>
              <a:t>he sensory field </a:t>
            </a:r>
            <a:r>
              <a:rPr lang="en-US" sz="2300" dirty="0"/>
              <a:t>is dynamically partitioned according to the current position of each </a:t>
            </a:r>
            <a:r>
              <a:rPr lang="en-US" sz="2300" dirty="0" smtClean="0"/>
              <a:t>robot</a:t>
            </a:r>
            <a:endParaRPr lang="en-US" sz="2300" dirty="0"/>
          </a:p>
          <a:p>
            <a:r>
              <a:rPr lang="en-US" sz="2300" dirty="0"/>
              <a:t>Specifically, each robot broadcasts its current </a:t>
            </a:r>
            <a:r>
              <a:rPr lang="en-US" sz="2300" dirty="0" smtClean="0"/>
              <a:t>location, sensors </a:t>
            </a:r>
            <a:r>
              <a:rPr lang="en-US" sz="2300" dirty="0"/>
              <a:t>receiving </a:t>
            </a:r>
            <a:r>
              <a:rPr lang="en-US" sz="2300" dirty="0" smtClean="0"/>
              <a:t>messages from </a:t>
            </a:r>
            <a:r>
              <a:rPr lang="en-US" sz="2300" dirty="0"/>
              <a:t>multiple robots rebroadcast only the one from closest </a:t>
            </a:r>
            <a:r>
              <a:rPr lang="en-US" sz="2300" dirty="0" smtClean="0"/>
              <a:t>robot</a:t>
            </a:r>
          </a:p>
          <a:p>
            <a:r>
              <a:rPr lang="en-US" sz="2300" dirty="0" smtClean="0"/>
              <a:t>Finally, a </a:t>
            </a:r>
            <a:r>
              <a:rPr lang="en-US" sz="2300" dirty="0"/>
              <a:t>Voronoi</a:t>
            </a:r>
            <a:r>
              <a:rPr lang="en-US" sz="2300" dirty="0"/>
              <a:t> </a:t>
            </a:r>
            <a:r>
              <a:rPr lang="en-US" sz="2300" dirty="0" smtClean="0"/>
              <a:t>diagram is </a:t>
            </a:r>
            <a:r>
              <a:rPr lang="en-US" sz="2300" dirty="0"/>
              <a:t>constructed </a:t>
            </a:r>
            <a:r>
              <a:rPr lang="en-US" sz="2300" dirty="0" smtClean="0"/>
              <a:t>based on </a:t>
            </a:r>
            <a:r>
              <a:rPr lang="en-US" sz="2300" dirty="0"/>
              <a:t>hop </a:t>
            </a:r>
            <a:r>
              <a:rPr lang="en-US" sz="2300" dirty="0" smtClean="0"/>
              <a:t>count </a:t>
            </a:r>
          </a:p>
          <a:p>
            <a:r>
              <a:rPr lang="en-US" sz="2300" dirty="0" smtClean="0"/>
              <a:t>Nodes </a:t>
            </a:r>
            <a:r>
              <a:rPr lang="en-US" sz="2300" dirty="0"/>
              <a:t>report detected sensor failures to the creating actuators </a:t>
            </a:r>
            <a:r>
              <a:rPr lang="en-US" sz="2300" dirty="0" smtClean="0"/>
              <a:t>of their </a:t>
            </a:r>
            <a:r>
              <a:rPr lang="en-US" sz="2300" dirty="0"/>
              <a:t>home </a:t>
            </a:r>
            <a:r>
              <a:rPr lang="en-US" sz="2300" dirty="0"/>
              <a:t>Voronoi</a:t>
            </a:r>
            <a:r>
              <a:rPr lang="en-US" sz="2300" dirty="0"/>
              <a:t> cells, which then move to replace the failed sensor with </a:t>
            </a:r>
            <a:r>
              <a:rPr lang="en-US" sz="2300" dirty="0" smtClean="0"/>
              <a:t>their carried </a:t>
            </a:r>
            <a:r>
              <a:rPr lang="en-US" sz="2300" dirty="0"/>
              <a:t>spare </a:t>
            </a:r>
            <a:r>
              <a:rPr lang="en-US" sz="2300" dirty="0" smtClean="0"/>
              <a:t>ones</a:t>
            </a:r>
          </a:p>
          <a:p>
            <a:r>
              <a:rPr lang="en-US" sz="2300" dirty="0" smtClean="0"/>
              <a:t>While </a:t>
            </a:r>
            <a:r>
              <a:rPr lang="en-US" sz="2300" dirty="0"/>
              <a:t>moving, actuators broadcast their latest location </a:t>
            </a:r>
            <a:r>
              <a:rPr lang="en-US" sz="2300" dirty="0" smtClean="0"/>
              <a:t>to update </a:t>
            </a:r>
            <a:r>
              <a:rPr lang="en-US" sz="2300" dirty="0"/>
              <a:t>the </a:t>
            </a:r>
            <a:r>
              <a:rPr lang="en-US" sz="2300" dirty="0"/>
              <a:t>Voronoi</a:t>
            </a:r>
            <a:r>
              <a:rPr lang="en-US" sz="2300" dirty="0"/>
              <a:t> </a:t>
            </a:r>
            <a:r>
              <a:rPr lang="en-US" sz="2300" dirty="0" smtClean="0"/>
              <a:t>diagram</a:t>
            </a:r>
            <a:endParaRPr lang="en-US" sz="2300" b="1" dirty="0"/>
          </a:p>
          <a:p>
            <a:pPr marL="114300" indent="0">
              <a:buNone/>
            </a:pPr>
            <a:endParaRPr lang="en-US" b="1" dirty="0" smtClean="0"/>
          </a:p>
        </p:txBody>
      </p:sp>
    </p:spTree>
    <p:extLst>
      <p:ext uri="{BB962C8B-B14F-4D97-AF65-F5344CB8AC3E}">
        <p14:creationId xmlns:p14="http://schemas.microsoft.com/office/powerpoint/2010/main" val="26576732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Coverage Maintenance by Actuators</a:t>
            </a:r>
          </a:p>
        </p:txBody>
      </p:sp>
      <p:sp>
        <p:nvSpPr>
          <p:cNvPr id="3" name="Content Placeholder 2"/>
          <p:cNvSpPr>
            <a:spLocks noGrp="1"/>
          </p:cNvSpPr>
          <p:nvPr>
            <p:ph idx="1"/>
          </p:nvPr>
        </p:nvSpPr>
        <p:spPr/>
        <p:txBody>
          <a:bodyPr>
            <a:normAutofit fontScale="92500"/>
          </a:bodyPr>
          <a:lstStyle/>
          <a:p>
            <a:pPr marL="114300" indent="0">
              <a:buNone/>
            </a:pPr>
            <a:r>
              <a:rPr lang="en-US" b="1" dirty="0" smtClean="0"/>
              <a:t>Perimeter Based Approach</a:t>
            </a:r>
          </a:p>
          <a:p>
            <a:r>
              <a:rPr lang="en-US" dirty="0"/>
              <a:t>In this </a:t>
            </a:r>
            <a:r>
              <a:rPr lang="en-US" dirty="0" smtClean="0"/>
              <a:t>solution, actuators </a:t>
            </a:r>
            <a:r>
              <a:rPr lang="en-US" dirty="0"/>
              <a:t>are required to form a connected </a:t>
            </a:r>
            <a:r>
              <a:rPr lang="en-US" dirty="0" smtClean="0"/>
              <a:t>network </a:t>
            </a:r>
          </a:p>
          <a:p>
            <a:r>
              <a:rPr lang="en-US" dirty="0" smtClean="0"/>
              <a:t>To </a:t>
            </a:r>
            <a:r>
              <a:rPr lang="en-US" dirty="0"/>
              <a:t>obtain such a </a:t>
            </a:r>
            <a:r>
              <a:rPr lang="en-US" dirty="0" smtClean="0"/>
              <a:t>network, actuators </a:t>
            </a:r>
            <a:r>
              <a:rPr lang="en-US" dirty="0"/>
              <a:t>can be densely dropped in a small region first and then spread by </a:t>
            </a:r>
            <a:r>
              <a:rPr lang="en-US" dirty="0" smtClean="0"/>
              <a:t>a vector-based </a:t>
            </a:r>
            <a:r>
              <a:rPr lang="en-US" dirty="0"/>
              <a:t>self-deployment approach</a:t>
            </a:r>
            <a:r>
              <a:rPr lang="en-US" b="1" dirty="0" smtClean="0"/>
              <a:t> </a:t>
            </a:r>
          </a:p>
          <a:p>
            <a:r>
              <a:rPr lang="en-US" dirty="0"/>
              <a:t>Actuators </a:t>
            </a:r>
            <a:r>
              <a:rPr lang="en-US" dirty="0" smtClean="0"/>
              <a:t>locally construct </a:t>
            </a:r>
            <a:r>
              <a:rPr lang="en-US" dirty="0"/>
              <a:t>a Gabriel </a:t>
            </a:r>
            <a:r>
              <a:rPr lang="en-US" dirty="0" smtClean="0"/>
              <a:t>over </a:t>
            </a:r>
            <a:r>
              <a:rPr lang="en-US" dirty="0"/>
              <a:t>the actuator network</a:t>
            </a:r>
            <a:r>
              <a:rPr lang="en-US" dirty="0" smtClean="0"/>
              <a:t>.</a:t>
            </a:r>
          </a:p>
          <a:p>
            <a:r>
              <a:rPr lang="en-US" dirty="0"/>
              <a:t>When a sensor detects a sensing hole, which is represented by a </a:t>
            </a:r>
            <a:r>
              <a:rPr lang="en-US" dirty="0" smtClean="0"/>
              <a:t>geographic point</a:t>
            </a:r>
            <a:r>
              <a:rPr lang="en-US" dirty="0"/>
              <a:t>, it sends a report to any one of the actuators by </a:t>
            </a:r>
            <a:r>
              <a:rPr lang="en-US" dirty="0" smtClean="0"/>
              <a:t>anycasting</a:t>
            </a:r>
            <a:endParaRPr lang="en-US" dirty="0" smtClean="0"/>
          </a:p>
          <a:p>
            <a:r>
              <a:rPr lang="en-US" dirty="0"/>
              <a:t>The actuator receiving the report, which is not necessarily the closest one </a:t>
            </a:r>
            <a:r>
              <a:rPr lang="en-US" dirty="0" smtClean="0"/>
              <a:t>to the </a:t>
            </a:r>
            <a:r>
              <a:rPr lang="en-US" dirty="0"/>
              <a:t>reporting sensor, routes a message toward the sensing hole through </a:t>
            </a:r>
            <a:r>
              <a:rPr lang="en-US" dirty="0" smtClean="0"/>
              <a:t>Greedy- Face-Greedy </a:t>
            </a:r>
            <a:r>
              <a:rPr lang="en-US" dirty="0"/>
              <a:t>routing (GFG) protocol </a:t>
            </a:r>
            <a:r>
              <a:rPr lang="en-US" dirty="0" smtClean="0"/>
              <a:t>over </a:t>
            </a:r>
            <a:r>
              <a:rPr lang="en-US" dirty="0"/>
              <a:t>the actuator network</a:t>
            </a:r>
            <a:endParaRPr lang="en-US" b="1" dirty="0"/>
          </a:p>
        </p:txBody>
      </p:sp>
    </p:spTree>
    <p:extLst>
      <p:ext uri="{BB962C8B-B14F-4D97-AF65-F5344CB8AC3E}">
        <p14:creationId xmlns:p14="http://schemas.microsoft.com/office/powerpoint/2010/main" val="3525868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1268760"/>
            <a:ext cx="7620000" cy="5132040"/>
          </a:xfrm>
        </p:spPr>
        <p:txBody>
          <a:bodyPr>
            <a:normAutofit/>
          </a:bodyPr>
          <a:lstStyle/>
          <a:p>
            <a:pPr marL="114300" indent="0">
              <a:buNone/>
            </a:pPr>
            <a:endParaRPr lang="en-US" b="1" dirty="0" smtClean="0"/>
          </a:p>
          <a:p>
            <a:r>
              <a:rPr lang="en-US" dirty="0" smtClean="0"/>
              <a:t>Introduction</a:t>
            </a:r>
          </a:p>
          <a:p>
            <a:endParaRPr lang="en-US" dirty="0" smtClean="0"/>
          </a:p>
          <a:p>
            <a:r>
              <a:rPr lang="en-US" dirty="0" smtClean="0"/>
              <a:t>Applications &amp; Challenges</a:t>
            </a:r>
          </a:p>
          <a:p>
            <a:endParaRPr lang="en-US" dirty="0" smtClean="0"/>
          </a:p>
          <a:p>
            <a:r>
              <a:rPr lang="en-US" dirty="0" smtClean="0"/>
              <a:t>Problems and Sub-problems</a:t>
            </a:r>
          </a:p>
          <a:p>
            <a:endParaRPr lang="en-US" dirty="0" smtClean="0"/>
          </a:p>
          <a:p>
            <a:r>
              <a:rPr lang="en-US" dirty="0" smtClean="0"/>
              <a:t>Approaches for each sub problem</a:t>
            </a:r>
          </a:p>
          <a:p>
            <a:endParaRPr lang="en-US" dirty="0" smtClean="0"/>
          </a:p>
          <a:p>
            <a:r>
              <a:rPr lang="en-US" dirty="0" smtClean="0"/>
              <a:t>Conclusion</a:t>
            </a:r>
          </a:p>
          <a:p>
            <a:endParaRPr lang="en-US" dirty="0" smtClean="0"/>
          </a:p>
          <a:p>
            <a:r>
              <a:rPr lang="en-US" dirty="0" smtClean="0"/>
              <a:t>Questions</a:t>
            </a:r>
          </a:p>
          <a:p>
            <a:endParaRPr lang="en-US" dirty="0"/>
          </a:p>
          <a:p>
            <a:pPr marL="114300" indent="0">
              <a:buNone/>
            </a:pPr>
            <a:endParaRPr lang="en-US" dirty="0"/>
          </a:p>
        </p:txBody>
      </p:sp>
    </p:spTree>
    <p:extLst>
      <p:ext uri="{BB962C8B-B14F-4D97-AF65-F5344CB8AC3E}">
        <p14:creationId xmlns:p14="http://schemas.microsoft.com/office/powerpoint/2010/main" val="7012311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Coverage Maintenance by Actuators</a:t>
            </a:r>
          </a:p>
        </p:txBody>
      </p:sp>
      <p:sp>
        <p:nvSpPr>
          <p:cNvPr id="3" name="Content Placeholder 2"/>
          <p:cNvSpPr>
            <a:spLocks noGrp="1"/>
          </p:cNvSpPr>
          <p:nvPr>
            <p:ph idx="1"/>
          </p:nvPr>
        </p:nvSpPr>
        <p:spPr/>
        <p:txBody>
          <a:bodyPr>
            <a:normAutofit/>
          </a:bodyPr>
          <a:lstStyle/>
          <a:p>
            <a:pPr marL="114300" indent="0">
              <a:buNone/>
            </a:pPr>
            <a:r>
              <a:rPr lang="en-US" b="1" dirty="0" smtClean="0"/>
              <a:t>Perimeter Based Approach</a:t>
            </a:r>
          </a:p>
          <a:p>
            <a:endParaRPr lang="en-US" dirty="0" smtClean="0"/>
          </a:p>
          <a:p>
            <a:r>
              <a:rPr lang="en-US" dirty="0" smtClean="0"/>
              <a:t>Lack of destination information causes failure in routing process, hence </a:t>
            </a:r>
            <a:r>
              <a:rPr lang="en-US" dirty="0"/>
              <a:t>the message will make a </a:t>
            </a:r>
            <a:r>
              <a:rPr lang="en-US" dirty="0" smtClean="0"/>
              <a:t>cycle around </a:t>
            </a:r>
            <a:r>
              <a:rPr lang="en-US" dirty="0"/>
              <a:t>that sensing hole on Gabriel graph and stop at the actuator closest </a:t>
            </a:r>
            <a:r>
              <a:rPr lang="en-US" dirty="0" smtClean="0"/>
              <a:t>to it</a:t>
            </a:r>
            <a:r>
              <a:rPr lang="en-US" dirty="0"/>
              <a:t>. </a:t>
            </a:r>
            <a:endParaRPr lang="en-US" dirty="0"/>
          </a:p>
          <a:p>
            <a:endParaRPr lang="en-US" dirty="0" smtClean="0"/>
          </a:p>
          <a:p>
            <a:r>
              <a:rPr lang="en-US" dirty="0" smtClean="0"/>
              <a:t>This </a:t>
            </a:r>
            <a:r>
              <a:rPr lang="en-US" dirty="0"/>
              <a:t>actuator will take the responsibility to fill the reported sensing hole.</a:t>
            </a:r>
            <a:endParaRPr lang="en-US" b="1" dirty="0" smtClean="0"/>
          </a:p>
        </p:txBody>
      </p:sp>
    </p:spTree>
    <p:extLst>
      <p:ext uri="{BB962C8B-B14F-4D97-AF65-F5344CB8AC3E}">
        <p14:creationId xmlns:p14="http://schemas.microsoft.com/office/powerpoint/2010/main" val="11456056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Sensor Self-Deployment: Motivation</a:t>
            </a:r>
            <a:endParaRPr lang="en-US" sz="4000" dirty="0"/>
          </a:p>
        </p:txBody>
      </p:sp>
      <p:sp>
        <p:nvSpPr>
          <p:cNvPr id="3" name="Content Placeholder 2"/>
          <p:cNvSpPr>
            <a:spLocks noGrp="1"/>
          </p:cNvSpPr>
          <p:nvPr>
            <p:ph idx="1"/>
          </p:nvPr>
        </p:nvSpPr>
        <p:spPr>
          <a:xfrm>
            <a:off x="457200" y="1600200"/>
            <a:ext cx="7620000" cy="4997152"/>
          </a:xfrm>
        </p:spPr>
        <p:txBody>
          <a:bodyPr/>
          <a:lstStyle/>
          <a:p>
            <a:pPr marL="114300" indent="0">
              <a:buNone/>
            </a:pPr>
            <a:r>
              <a:rPr lang="en-US" b="1" dirty="0" smtClean="0"/>
              <a:t>Sensor dropping for aircrafts</a:t>
            </a:r>
          </a:p>
          <a:p>
            <a:pPr marL="114300" indent="0" algn="ctr">
              <a:buNone/>
            </a:pPr>
            <a:endParaRPr lang="en-US" sz="1600" dirty="0" smtClean="0"/>
          </a:p>
          <a:p>
            <a:pPr marL="114300" indent="0" algn="ctr">
              <a:buNone/>
            </a:pPr>
            <a:endParaRPr lang="en-US" sz="1600" dirty="0" smtClean="0"/>
          </a:p>
          <a:p>
            <a:pPr marL="114300" indent="0" algn="ctr">
              <a:buNone/>
            </a:pPr>
            <a:endParaRPr lang="en-US" sz="1600" dirty="0"/>
          </a:p>
          <a:p>
            <a:pPr marL="114300" indent="0" algn="ctr">
              <a:buNone/>
            </a:pPr>
            <a:endParaRPr lang="en-US" sz="1600" dirty="0" smtClean="0"/>
          </a:p>
          <a:p>
            <a:pPr marL="114300" indent="0" algn="ctr">
              <a:buNone/>
            </a:pPr>
            <a:endParaRPr lang="en-US" sz="1600" dirty="0"/>
          </a:p>
          <a:p>
            <a:pPr marL="114300" indent="0" algn="ctr">
              <a:buNone/>
            </a:pPr>
            <a:endParaRPr lang="en-US" sz="1600" dirty="0" smtClean="0"/>
          </a:p>
          <a:p>
            <a:pPr marL="114300" indent="0" algn="ctr">
              <a:buNone/>
            </a:pPr>
            <a:endParaRPr lang="en-US" sz="1600" dirty="0"/>
          </a:p>
          <a:p>
            <a:pPr marL="114300" indent="0" algn="ctr">
              <a:buNone/>
            </a:pPr>
            <a:endParaRPr lang="en-US" sz="1600" dirty="0" smtClean="0"/>
          </a:p>
          <a:p>
            <a:pPr marL="114300" indent="0" algn="ctr">
              <a:buNone/>
            </a:pPr>
            <a:endParaRPr lang="en-US" sz="1600" dirty="0"/>
          </a:p>
          <a:p>
            <a:pPr marL="114300" indent="0" algn="ctr">
              <a:buNone/>
            </a:pPr>
            <a:endParaRPr lang="en-US" sz="1600" dirty="0" smtClean="0"/>
          </a:p>
          <a:p>
            <a:pPr marL="114300" indent="0" algn="ctr">
              <a:buNone/>
            </a:pPr>
            <a:endParaRPr lang="en-US" sz="1600" dirty="0"/>
          </a:p>
          <a:p>
            <a:pPr marL="114300" indent="0" algn="ctr">
              <a:buNone/>
            </a:pPr>
            <a:endParaRPr lang="en-US" sz="1600" dirty="0" smtClean="0"/>
          </a:p>
          <a:p>
            <a:pPr marL="114300" indent="0" algn="ctr">
              <a:buNone/>
            </a:pPr>
            <a:endParaRPr lang="en-US" sz="1600" dirty="0"/>
          </a:p>
          <a:p>
            <a:pPr marL="114300" indent="0" algn="ctr">
              <a:buNone/>
            </a:pPr>
            <a:r>
              <a:rPr lang="en-US" sz="1600" dirty="0" smtClean="0"/>
              <a:t>Picture </a:t>
            </a:r>
            <a:r>
              <a:rPr lang="en-US" sz="1600" dirty="0"/>
              <a:t>taken from </a:t>
            </a:r>
            <a:r>
              <a:rPr lang="en-US" sz="1600" dirty="0" smtClean="0"/>
              <a:t>[8]</a:t>
            </a:r>
            <a:endParaRPr lang="en-US" sz="1600" dirty="0"/>
          </a:p>
          <a:p>
            <a:pPr marL="114300" indent="0">
              <a:buNone/>
            </a:pPr>
            <a:endParaRPr lang="en-US" b="1" dirty="0"/>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298" y="2204864"/>
            <a:ext cx="6362700"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18286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Sensor Self-Deployment: Motivation</a:t>
            </a:r>
            <a:endParaRPr lang="en-US" sz="4000" dirty="0"/>
          </a:p>
        </p:txBody>
      </p:sp>
      <p:sp>
        <p:nvSpPr>
          <p:cNvPr id="3" name="Content Placeholder 2"/>
          <p:cNvSpPr>
            <a:spLocks noGrp="1"/>
          </p:cNvSpPr>
          <p:nvPr>
            <p:ph idx="1"/>
          </p:nvPr>
        </p:nvSpPr>
        <p:spPr/>
        <p:txBody>
          <a:bodyPr/>
          <a:lstStyle/>
          <a:p>
            <a:pPr marL="114300" indent="0">
              <a:buNone/>
            </a:pPr>
            <a:r>
              <a:rPr lang="en-US" b="1" dirty="0" smtClean="0"/>
              <a:t>Emergency environment monitoring</a:t>
            </a:r>
          </a:p>
          <a:p>
            <a:pPr marL="114300" indent="0">
              <a:buNone/>
            </a:pPr>
            <a:endParaRPr lang="en-US" b="1" dirty="0"/>
          </a:p>
          <a:p>
            <a:pPr marL="114300" indent="0">
              <a:buNone/>
            </a:pPr>
            <a:endParaRPr lang="en-US" b="1" dirty="0" smtClean="0"/>
          </a:p>
          <a:p>
            <a:pPr marL="114300" indent="0">
              <a:buNone/>
            </a:pPr>
            <a:endParaRPr lang="en-US" b="1" dirty="0"/>
          </a:p>
          <a:p>
            <a:pPr marL="114300" indent="0">
              <a:buNone/>
            </a:pPr>
            <a:endParaRPr lang="en-US" b="1" dirty="0" smtClean="0"/>
          </a:p>
          <a:p>
            <a:pPr marL="114300" indent="0">
              <a:buNone/>
            </a:pPr>
            <a:endParaRPr lang="en-US" b="1" dirty="0"/>
          </a:p>
          <a:p>
            <a:pPr marL="114300" indent="0">
              <a:buNone/>
            </a:pPr>
            <a:endParaRPr lang="en-US" b="1" dirty="0" smtClean="0"/>
          </a:p>
          <a:p>
            <a:pPr marL="114300" indent="0">
              <a:buNone/>
            </a:pPr>
            <a:endParaRPr lang="en-US" b="1" dirty="0"/>
          </a:p>
          <a:p>
            <a:pPr marL="114300" indent="0">
              <a:buNone/>
            </a:pPr>
            <a:endParaRPr lang="en-US" b="1" dirty="0" smtClean="0"/>
          </a:p>
          <a:p>
            <a:pPr marL="114300" indent="0">
              <a:buNone/>
            </a:pPr>
            <a:endParaRPr lang="en-US" b="1" dirty="0"/>
          </a:p>
          <a:p>
            <a:pPr marL="114300" indent="0" algn="ctr">
              <a:buNone/>
            </a:pPr>
            <a:r>
              <a:rPr lang="en-US" sz="1600" dirty="0"/>
              <a:t>Picture taken from [8]</a:t>
            </a:r>
          </a:p>
          <a:p>
            <a:pPr marL="114300" indent="0">
              <a:buNone/>
            </a:pPr>
            <a:endParaRPr lang="en-US" b="1" dirty="0" smtClean="0"/>
          </a:p>
          <a:p>
            <a:pPr marL="114300" indent="0">
              <a:buNone/>
            </a:pPr>
            <a:endParaRPr lang="en-US"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204864"/>
            <a:ext cx="6448425" cy="340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86071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Sensor Self-Deployment: Motivation</a:t>
            </a:r>
            <a:endParaRPr lang="en-US" sz="4000" dirty="0"/>
          </a:p>
        </p:txBody>
      </p:sp>
      <p:sp>
        <p:nvSpPr>
          <p:cNvPr id="3" name="Content Placeholder 2"/>
          <p:cNvSpPr>
            <a:spLocks noGrp="1"/>
          </p:cNvSpPr>
          <p:nvPr>
            <p:ph idx="1"/>
          </p:nvPr>
        </p:nvSpPr>
        <p:spPr/>
        <p:txBody>
          <a:bodyPr>
            <a:normAutofit/>
          </a:bodyPr>
          <a:lstStyle/>
          <a:p>
            <a:pPr marL="114300" indent="0">
              <a:buNone/>
            </a:pPr>
            <a:r>
              <a:rPr lang="en-US" b="1" dirty="0" smtClean="0"/>
              <a:t>Another emergency application</a:t>
            </a:r>
          </a:p>
          <a:p>
            <a:pPr marL="114300" indent="0">
              <a:buNone/>
            </a:pPr>
            <a:endParaRPr lang="en-US" b="1" dirty="0"/>
          </a:p>
          <a:p>
            <a:pPr marL="114300" indent="0">
              <a:buNone/>
            </a:pPr>
            <a:endParaRPr lang="en-US" b="1" dirty="0" smtClean="0"/>
          </a:p>
          <a:p>
            <a:pPr marL="114300" indent="0">
              <a:buNone/>
            </a:pPr>
            <a:endParaRPr lang="en-US" b="1" dirty="0"/>
          </a:p>
          <a:p>
            <a:pPr marL="114300" indent="0">
              <a:buNone/>
            </a:pPr>
            <a:endParaRPr lang="en-US" b="1" dirty="0" smtClean="0"/>
          </a:p>
          <a:p>
            <a:pPr marL="114300" indent="0">
              <a:buNone/>
            </a:pPr>
            <a:endParaRPr lang="en-US" b="1" dirty="0"/>
          </a:p>
          <a:p>
            <a:pPr marL="114300" indent="0">
              <a:buNone/>
            </a:pPr>
            <a:endParaRPr lang="en-US" b="1" dirty="0" smtClean="0"/>
          </a:p>
          <a:p>
            <a:pPr marL="114300" indent="0">
              <a:buNone/>
            </a:pPr>
            <a:endParaRPr lang="en-US" b="1" dirty="0"/>
          </a:p>
          <a:p>
            <a:pPr marL="114300" indent="0">
              <a:buNone/>
            </a:pPr>
            <a:endParaRPr lang="en-US" b="1" dirty="0" smtClean="0"/>
          </a:p>
          <a:p>
            <a:pPr marL="114300" indent="0">
              <a:buNone/>
            </a:pPr>
            <a:endParaRPr lang="en-US" b="1" dirty="0"/>
          </a:p>
          <a:p>
            <a:pPr marL="114300" indent="0">
              <a:buNone/>
            </a:pPr>
            <a:endParaRPr lang="en-US" b="1" dirty="0" smtClean="0"/>
          </a:p>
          <a:p>
            <a:pPr marL="114300" indent="0" algn="ctr">
              <a:buNone/>
            </a:pPr>
            <a:r>
              <a:rPr lang="en-US" sz="1600" dirty="0"/>
              <a:t>Picture taken from [8]</a:t>
            </a:r>
          </a:p>
          <a:p>
            <a:pPr marL="114300" indent="0">
              <a:buNone/>
            </a:pPr>
            <a:endParaRPr lang="en-US" sz="16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276872"/>
            <a:ext cx="6840760"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34943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 Self-Deployment</a:t>
            </a:r>
            <a:endParaRPr lang="en-US" dirty="0"/>
          </a:p>
        </p:txBody>
      </p:sp>
      <p:sp>
        <p:nvSpPr>
          <p:cNvPr id="3" name="Content Placeholder 2"/>
          <p:cNvSpPr>
            <a:spLocks noGrp="1"/>
          </p:cNvSpPr>
          <p:nvPr>
            <p:ph idx="1"/>
          </p:nvPr>
        </p:nvSpPr>
        <p:spPr/>
        <p:txBody>
          <a:bodyPr/>
          <a:lstStyle/>
          <a:p>
            <a:pPr marL="114300" indent="0">
              <a:buNone/>
            </a:pPr>
            <a:r>
              <a:rPr lang="en-US" b="1" dirty="0" smtClean="0"/>
              <a:t>Virtual Forces: The Basics</a:t>
            </a:r>
          </a:p>
          <a:p>
            <a:r>
              <a:rPr lang="en-US" dirty="0" smtClean="0"/>
              <a:t>Many </a:t>
            </a:r>
            <a:r>
              <a:rPr lang="en-US" dirty="0"/>
              <a:t>different implementations of this technique have </a:t>
            </a:r>
            <a:r>
              <a:rPr lang="en-US" dirty="0" smtClean="0"/>
              <a:t>been proposed</a:t>
            </a:r>
          </a:p>
          <a:p>
            <a:r>
              <a:rPr lang="en-US" dirty="0"/>
              <a:t>The best known sensor self-deployment approach is probably the virtual force/vector based approach</a:t>
            </a:r>
          </a:p>
          <a:p>
            <a:r>
              <a:rPr lang="en-US" dirty="0" smtClean="0"/>
              <a:t>Inspired </a:t>
            </a:r>
            <a:r>
              <a:rPr lang="en-US" dirty="0"/>
              <a:t>by a variety of physical models, e.g. potential </a:t>
            </a:r>
            <a:r>
              <a:rPr lang="en-US" dirty="0" smtClean="0"/>
              <a:t>fields, molecules</a:t>
            </a:r>
            <a:r>
              <a:rPr lang="en-US" dirty="0"/>
              <a:t>, electro-magnetic particles…</a:t>
            </a:r>
          </a:p>
          <a:p>
            <a:r>
              <a:rPr lang="en-US" dirty="0" smtClean="0"/>
              <a:t>The </a:t>
            </a:r>
            <a:r>
              <a:rPr lang="en-US" dirty="0"/>
              <a:t>core idea is the </a:t>
            </a:r>
            <a:r>
              <a:rPr lang="en-US" dirty="0" smtClean="0"/>
              <a:t>same.</a:t>
            </a:r>
            <a:r>
              <a:rPr lang="en-US" dirty="0"/>
              <a:t> </a:t>
            </a:r>
            <a:r>
              <a:rPr lang="en-US" dirty="0" smtClean="0"/>
              <a:t>It is </a:t>
            </a:r>
            <a:r>
              <a:rPr lang="en-US" dirty="0"/>
              <a:t>motivated by the attributes of electro-magnetic particles i.e. when two electro-magnetic particles are too close to each other, an expelling force pushes them apart</a:t>
            </a:r>
            <a:endParaRPr lang="en-US" b="1" dirty="0"/>
          </a:p>
          <a:p>
            <a:endParaRPr lang="en-US" dirty="0" smtClean="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3" y="5193196"/>
            <a:ext cx="2539250"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2771801" y="5503587"/>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5311051" y="5517232"/>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p:cNvCxnSpPr/>
          <p:nvPr/>
        </p:nvCxnSpPr>
        <p:spPr>
          <a:xfrm>
            <a:off x="2339752" y="6417332"/>
            <a:ext cx="1368152"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004048" y="6417332"/>
            <a:ext cx="129614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58503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 Self-Deployment</a:t>
            </a:r>
            <a:endParaRPr lang="en-US" dirty="0"/>
          </a:p>
        </p:txBody>
      </p:sp>
      <p:sp>
        <p:nvSpPr>
          <p:cNvPr id="3" name="Content Placeholder 2"/>
          <p:cNvSpPr>
            <a:spLocks noGrp="1"/>
          </p:cNvSpPr>
          <p:nvPr>
            <p:ph idx="1"/>
          </p:nvPr>
        </p:nvSpPr>
        <p:spPr/>
        <p:txBody>
          <a:bodyPr>
            <a:normAutofit lnSpcReduction="10000"/>
          </a:bodyPr>
          <a:lstStyle/>
          <a:p>
            <a:pPr marL="114300" indent="0">
              <a:buNone/>
            </a:pPr>
            <a:r>
              <a:rPr lang="en-US" b="1" dirty="0" smtClean="0"/>
              <a:t>Virtual Force/Vector Based Approach</a:t>
            </a:r>
          </a:p>
          <a:p>
            <a:r>
              <a:rPr lang="en-US" dirty="0"/>
              <a:t>Assume </a:t>
            </a:r>
            <a:r>
              <a:rPr lang="en-US" i="1" dirty="0"/>
              <a:t>d</a:t>
            </a:r>
            <a:r>
              <a:rPr lang="en-US" dirty="0"/>
              <a:t>(</a:t>
            </a:r>
            <a:r>
              <a:rPr lang="en-US" i="1" dirty="0"/>
              <a:t>si</a:t>
            </a:r>
            <a:r>
              <a:rPr lang="en-US" i="1" dirty="0"/>
              <a:t>, </a:t>
            </a:r>
            <a:r>
              <a:rPr lang="en-US" i="1" dirty="0" smtClean="0"/>
              <a:t>sj</a:t>
            </a:r>
            <a:r>
              <a:rPr lang="en-US" dirty="0" smtClean="0"/>
              <a:t>) is </a:t>
            </a:r>
            <a:r>
              <a:rPr lang="en-US" dirty="0"/>
              <a:t>the distance between sensor </a:t>
            </a:r>
            <a:r>
              <a:rPr lang="en-US" i="1" dirty="0"/>
              <a:t>si</a:t>
            </a:r>
            <a:r>
              <a:rPr lang="en-US" i="1" dirty="0"/>
              <a:t> </a:t>
            </a:r>
            <a:r>
              <a:rPr lang="en-US" dirty="0"/>
              <a:t>and sensor </a:t>
            </a:r>
            <a:r>
              <a:rPr lang="en-US" i="1" dirty="0"/>
              <a:t>sj</a:t>
            </a:r>
            <a:r>
              <a:rPr lang="en-US" i="1" dirty="0"/>
              <a:t> </a:t>
            </a:r>
            <a:endParaRPr lang="en-US" dirty="0"/>
          </a:p>
          <a:p>
            <a:r>
              <a:rPr lang="en-US" i="1" dirty="0" smtClean="0"/>
              <a:t>d</a:t>
            </a:r>
            <a:r>
              <a:rPr lang="en-US" i="1" dirty="0"/>
              <a:t>.</a:t>
            </a:r>
            <a:r>
              <a:rPr lang="en-US" i="1" dirty="0" smtClean="0"/>
              <a:t>avg</a:t>
            </a:r>
            <a:r>
              <a:rPr lang="en-US" i="1" dirty="0" smtClean="0"/>
              <a:t> </a:t>
            </a:r>
            <a:r>
              <a:rPr lang="en-US" dirty="0"/>
              <a:t>is </a:t>
            </a:r>
            <a:r>
              <a:rPr lang="en-US" dirty="0" smtClean="0"/>
              <a:t>the average </a:t>
            </a:r>
            <a:r>
              <a:rPr lang="en-US" dirty="0"/>
              <a:t>distance between two sensors when the sensors </a:t>
            </a:r>
            <a:r>
              <a:rPr lang="en-US" dirty="0" smtClean="0"/>
              <a:t>are evenly </a:t>
            </a:r>
            <a:r>
              <a:rPr lang="en-US" dirty="0"/>
              <a:t>distributed in the target area, which can be </a:t>
            </a:r>
            <a:r>
              <a:rPr lang="en-US" dirty="0" smtClean="0"/>
              <a:t>calculated beforehand </a:t>
            </a:r>
            <a:r>
              <a:rPr lang="en-US" dirty="0"/>
              <a:t>since the target area and the number of sensors </a:t>
            </a:r>
            <a:r>
              <a:rPr lang="en-US" dirty="0" smtClean="0"/>
              <a:t>to be </a:t>
            </a:r>
            <a:r>
              <a:rPr lang="en-US" dirty="0"/>
              <a:t>deployed are </a:t>
            </a:r>
            <a:r>
              <a:rPr lang="en-US" dirty="0" smtClean="0"/>
              <a:t>known</a:t>
            </a:r>
          </a:p>
          <a:p>
            <a:r>
              <a:rPr lang="en-US" dirty="0"/>
              <a:t>The virtual force between two </a:t>
            </a:r>
            <a:r>
              <a:rPr lang="en-US" dirty="0" smtClean="0"/>
              <a:t>sensors </a:t>
            </a:r>
            <a:r>
              <a:rPr lang="en-US" i="1" dirty="0" smtClean="0"/>
              <a:t>si</a:t>
            </a:r>
            <a:r>
              <a:rPr lang="en-US" i="1" dirty="0" smtClean="0"/>
              <a:t> </a:t>
            </a:r>
            <a:r>
              <a:rPr lang="en-US" dirty="0"/>
              <a:t>and </a:t>
            </a:r>
            <a:r>
              <a:rPr lang="en-US" i="1" dirty="0"/>
              <a:t>sj</a:t>
            </a:r>
            <a:r>
              <a:rPr lang="en-US" i="1" dirty="0"/>
              <a:t> </a:t>
            </a:r>
            <a:r>
              <a:rPr lang="en-US" dirty="0"/>
              <a:t>will push them to move (</a:t>
            </a:r>
            <a:r>
              <a:rPr lang="en-US" i="1" dirty="0" smtClean="0"/>
              <a:t>d.avg</a:t>
            </a:r>
            <a:r>
              <a:rPr lang="en-US" i="1" dirty="0" smtClean="0"/>
              <a:t> </a:t>
            </a:r>
            <a:r>
              <a:rPr lang="en-US" i="1" dirty="0"/>
              <a:t>− d</a:t>
            </a:r>
            <a:r>
              <a:rPr lang="en-US" dirty="0"/>
              <a:t>(</a:t>
            </a:r>
            <a:r>
              <a:rPr lang="en-US" i="1" dirty="0"/>
              <a:t>si</a:t>
            </a:r>
            <a:r>
              <a:rPr lang="en-US" i="1" dirty="0"/>
              <a:t>, </a:t>
            </a:r>
            <a:r>
              <a:rPr lang="en-US" i="1" dirty="0"/>
              <a:t>sj</a:t>
            </a:r>
            <a:r>
              <a:rPr lang="en-US" dirty="0"/>
              <a:t>))</a:t>
            </a:r>
            <a:r>
              <a:rPr lang="en-US" i="1" dirty="0"/>
              <a:t>/</a:t>
            </a:r>
            <a:r>
              <a:rPr lang="en-US" dirty="0"/>
              <a:t>2 </a:t>
            </a:r>
            <a:r>
              <a:rPr lang="en-US" dirty="0" smtClean="0"/>
              <a:t>away from </a:t>
            </a:r>
            <a:r>
              <a:rPr lang="en-US" dirty="0"/>
              <a:t>each other. </a:t>
            </a:r>
            <a:endParaRPr lang="en-US" dirty="0" smtClean="0"/>
          </a:p>
          <a:p>
            <a:r>
              <a:rPr lang="en-US" dirty="0" smtClean="0"/>
              <a:t>In </a:t>
            </a:r>
            <a:r>
              <a:rPr lang="en-US" dirty="0"/>
              <a:t>case one sensor covers its </a:t>
            </a:r>
            <a:r>
              <a:rPr lang="en-US" dirty="0"/>
              <a:t>Voronoi</a:t>
            </a:r>
            <a:r>
              <a:rPr lang="en-US" dirty="0"/>
              <a:t> </a:t>
            </a:r>
            <a:r>
              <a:rPr lang="en-US" dirty="0" smtClean="0"/>
              <a:t>polygon completely </a:t>
            </a:r>
            <a:r>
              <a:rPr lang="en-US" dirty="0"/>
              <a:t>and should not move, the other sensor will </a:t>
            </a:r>
            <a:r>
              <a:rPr lang="en-US" dirty="0" smtClean="0"/>
              <a:t>be pushed </a:t>
            </a:r>
            <a:r>
              <a:rPr lang="en-US" i="1" dirty="0" smtClean="0"/>
              <a:t>d.avg</a:t>
            </a:r>
            <a:r>
              <a:rPr lang="en-US" i="1" dirty="0" smtClean="0"/>
              <a:t> </a:t>
            </a:r>
            <a:r>
              <a:rPr lang="en-US" i="1" dirty="0"/>
              <a:t>− d</a:t>
            </a:r>
            <a:r>
              <a:rPr lang="en-US" dirty="0"/>
              <a:t>(</a:t>
            </a:r>
            <a:r>
              <a:rPr lang="en-US" i="1" dirty="0"/>
              <a:t>si</a:t>
            </a:r>
            <a:r>
              <a:rPr lang="en-US" i="1" dirty="0"/>
              <a:t>, </a:t>
            </a:r>
            <a:r>
              <a:rPr lang="en-US" i="1" dirty="0"/>
              <a:t>sj</a:t>
            </a:r>
            <a:r>
              <a:rPr lang="en-US" dirty="0"/>
              <a:t>) away</a:t>
            </a:r>
            <a:r>
              <a:rPr lang="en-US" dirty="0" smtClean="0"/>
              <a:t>.</a:t>
            </a:r>
          </a:p>
          <a:p>
            <a:r>
              <a:rPr lang="en-US" dirty="0"/>
              <a:t>In summary, the virtual </a:t>
            </a:r>
            <a:r>
              <a:rPr lang="en-US" dirty="0" smtClean="0"/>
              <a:t>force will </a:t>
            </a:r>
            <a:r>
              <a:rPr lang="en-US" dirty="0"/>
              <a:t>push the sensors </a:t>
            </a:r>
            <a:r>
              <a:rPr lang="en-US" i="1" dirty="0" smtClean="0"/>
              <a:t>d.avg</a:t>
            </a:r>
            <a:r>
              <a:rPr lang="en-US" i="1" dirty="0" smtClean="0"/>
              <a:t> </a:t>
            </a:r>
            <a:r>
              <a:rPr lang="en-US" dirty="0"/>
              <a:t>away from each other if </a:t>
            </a:r>
            <a:r>
              <a:rPr lang="en-US" dirty="0" smtClean="0"/>
              <a:t>coverage hole </a:t>
            </a:r>
            <a:r>
              <a:rPr lang="en-US" dirty="0"/>
              <a:t>exists in either of their </a:t>
            </a:r>
            <a:r>
              <a:rPr lang="en-US" dirty="0"/>
              <a:t>Voronoi</a:t>
            </a:r>
            <a:r>
              <a:rPr lang="en-US" dirty="0"/>
              <a:t> polygons. </a:t>
            </a:r>
            <a:endParaRPr lang="en-US" dirty="0" smtClean="0"/>
          </a:p>
          <a:p>
            <a:pPr marL="114300" indent="0">
              <a:buNone/>
            </a:pPr>
            <a:endParaRPr lang="en-US" b="1" dirty="0" smtClean="0"/>
          </a:p>
        </p:txBody>
      </p:sp>
    </p:spTree>
    <p:extLst>
      <p:ext uri="{BB962C8B-B14F-4D97-AF65-F5344CB8AC3E}">
        <p14:creationId xmlns:p14="http://schemas.microsoft.com/office/powerpoint/2010/main" val="5744507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 Self-Deployment</a:t>
            </a:r>
            <a:endParaRPr lang="en-US" dirty="0"/>
          </a:p>
        </p:txBody>
      </p:sp>
      <p:sp>
        <p:nvSpPr>
          <p:cNvPr id="3" name="Content Placeholder 2"/>
          <p:cNvSpPr>
            <a:spLocks noGrp="1"/>
          </p:cNvSpPr>
          <p:nvPr>
            <p:ph idx="1"/>
          </p:nvPr>
        </p:nvSpPr>
        <p:spPr/>
        <p:txBody>
          <a:bodyPr/>
          <a:lstStyle/>
          <a:p>
            <a:pPr marL="114300" indent="0">
              <a:buNone/>
            </a:pPr>
            <a:r>
              <a:rPr lang="en-US" b="1" dirty="0" smtClean="0"/>
              <a:t>Virtual Force/Vector Based Approach</a:t>
            </a:r>
          </a:p>
          <a:p>
            <a:r>
              <a:rPr lang="en-US" dirty="0"/>
              <a:t>In addition to the virtual forces generated by sensors, </a:t>
            </a:r>
            <a:r>
              <a:rPr lang="en-US" dirty="0" smtClean="0"/>
              <a:t>the field </a:t>
            </a:r>
            <a:r>
              <a:rPr lang="en-US" dirty="0"/>
              <a:t>boundary also exert forces, denoted as </a:t>
            </a:r>
            <a:r>
              <a:rPr lang="en-US" i="1" dirty="0"/>
              <a:t>Fb</a:t>
            </a:r>
            <a:r>
              <a:rPr lang="en-US" dirty="0"/>
              <a:t>, to push </a:t>
            </a:r>
            <a:r>
              <a:rPr lang="en-US" dirty="0" smtClean="0"/>
              <a:t>sensors too </a:t>
            </a:r>
            <a:r>
              <a:rPr lang="en-US" dirty="0"/>
              <a:t>close to the boundary inside. </a:t>
            </a:r>
            <a:endParaRPr lang="en-US" dirty="0" smtClean="0"/>
          </a:p>
          <a:p>
            <a:endParaRPr lang="en-US" i="1" dirty="0" smtClean="0"/>
          </a:p>
          <a:p>
            <a:r>
              <a:rPr lang="en-US" i="1" dirty="0" smtClean="0"/>
              <a:t>Fb</a:t>
            </a:r>
            <a:r>
              <a:rPr lang="en-US" i="1" dirty="0" smtClean="0"/>
              <a:t> </a:t>
            </a:r>
            <a:r>
              <a:rPr lang="en-US" dirty="0"/>
              <a:t>exerted on </a:t>
            </a:r>
            <a:r>
              <a:rPr lang="en-US" i="1" dirty="0"/>
              <a:t>si</a:t>
            </a:r>
            <a:r>
              <a:rPr lang="en-US" i="1" dirty="0"/>
              <a:t> </a:t>
            </a:r>
            <a:r>
              <a:rPr lang="en-US" dirty="0"/>
              <a:t>will push it </a:t>
            </a:r>
            <a:r>
              <a:rPr lang="en-US" dirty="0" smtClean="0"/>
              <a:t>to move </a:t>
            </a:r>
            <a:r>
              <a:rPr lang="en-US" i="1" dirty="0" smtClean="0"/>
              <a:t>d.avg</a:t>
            </a:r>
            <a:r>
              <a:rPr lang="en-US" i="1" dirty="0" smtClean="0"/>
              <a:t>/</a:t>
            </a:r>
            <a:r>
              <a:rPr lang="en-US" dirty="0" smtClean="0"/>
              <a:t>2</a:t>
            </a:r>
            <a:r>
              <a:rPr lang="en-US" i="1" dirty="0"/>
              <a:t>−db</a:t>
            </a:r>
            <a:r>
              <a:rPr lang="en-US" dirty="0"/>
              <a:t>(</a:t>
            </a:r>
            <a:r>
              <a:rPr lang="en-US" i="1" dirty="0"/>
              <a:t>si</a:t>
            </a:r>
            <a:r>
              <a:rPr lang="en-US" dirty="0"/>
              <a:t>), where </a:t>
            </a:r>
            <a:r>
              <a:rPr lang="en-US" i="1" dirty="0"/>
              <a:t>db</a:t>
            </a:r>
            <a:r>
              <a:rPr lang="en-US" dirty="0"/>
              <a:t>(</a:t>
            </a:r>
            <a:r>
              <a:rPr lang="en-US" i="1" dirty="0"/>
              <a:t>si</a:t>
            </a:r>
            <a:r>
              <a:rPr lang="en-US" dirty="0"/>
              <a:t>) is the distance of </a:t>
            </a:r>
            <a:r>
              <a:rPr lang="en-US" i="1" dirty="0"/>
              <a:t>si</a:t>
            </a:r>
            <a:r>
              <a:rPr lang="en-US" i="1" dirty="0"/>
              <a:t> </a:t>
            </a:r>
            <a:r>
              <a:rPr lang="en-US" dirty="0"/>
              <a:t>to </a:t>
            </a:r>
            <a:r>
              <a:rPr lang="en-US" dirty="0" smtClean="0"/>
              <a:t>the boundary</a:t>
            </a:r>
            <a:r>
              <a:rPr lang="en-US" dirty="0"/>
              <a:t>. </a:t>
            </a:r>
            <a:endParaRPr lang="en-US" dirty="0" smtClean="0"/>
          </a:p>
          <a:p>
            <a:endParaRPr lang="en-US" dirty="0" smtClean="0"/>
          </a:p>
          <a:p>
            <a:r>
              <a:rPr lang="en-US" dirty="0" smtClean="0"/>
              <a:t>Since </a:t>
            </a:r>
            <a:r>
              <a:rPr lang="en-US" i="1" dirty="0" smtClean="0"/>
              <a:t>d.avg</a:t>
            </a:r>
            <a:r>
              <a:rPr lang="en-US" i="1" dirty="0" smtClean="0"/>
              <a:t> </a:t>
            </a:r>
            <a:r>
              <a:rPr lang="en-US" dirty="0"/>
              <a:t>is the average distance between </a:t>
            </a:r>
            <a:r>
              <a:rPr lang="en-US" dirty="0" smtClean="0"/>
              <a:t>sensors, </a:t>
            </a:r>
            <a:r>
              <a:rPr lang="en-US" i="1" dirty="0" smtClean="0"/>
              <a:t>d.avg</a:t>
            </a:r>
            <a:r>
              <a:rPr lang="en-US" i="1" dirty="0" smtClean="0"/>
              <a:t>/</a:t>
            </a:r>
            <a:r>
              <a:rPr lang="en-US" dirty="0" smtClean="0"/>
              <a:t>2 </a:t>
            </a:r>
            <a:r>
              <a:rPr lang="en-US" dirty="0"/>
              <a:t>is the distance from the boundary to the sensors </a:t>
            </a:r>
            <a:r>
              <a:rPr lang="en-US" dirty="0" smtClean="0"/>
              <a:t>closest to </a:t>
            </a:r>
            <a:r>
              <a:rPr lang="en-US" dirty="0"/>
              <a:t>it when sensors are evenly distributed.</a:t>
            </a:r>
            <a:endParaRPr lang="en-US" b="1" dirty="0" smtClean="0"/>
          </a:p>
        </p:txBody>
      </p:sp>
    </p:spTree>
    <p:extLst>
      <p:ext uri="{BB962C8B-B14F-4D97-AF65-F5344CB8AC3E}">
        <p14:creationId xmlns:p14="http://schemas.microsoft.com/office/powerpoint/2010/main" val="5744507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Snapshot execution of Vector based</a:t>
            </a:r>
            <a:endParaRPr lang="en-US" sz="3600" dirty="0"/>
          </a:p>
        </p:txBody>
      </p:sp>
      <p:sp>
        <p:nvSpPr>
          <p:cNvPr id="3" name="Content Placeholder 2"/>
          <p:cNvSpPr>
            <a:spLocks noGrp="1"/>
          </p:cNvSpPr>
          <p:nvPr>
            <p:ph idx="1"/>
          </p:nvPr>
        </p:nvSpPr>
        <p:spPr>
          <a:xfrm>
            <a:off x="179512" y="1600200"/>
            <a:ext cx="8136904" cy="4800600"/>
          </a:xfrm>
        </p:spPr>
        <p:txBody>
          <a:bodyPr/>
          <a:lstStyle/>
          <a:p>
            <a:r>
              <a:rPr lang="en-US" dirty="0" smtClean="0"/>
              <a:t>Snapshots for vector based/virtual force approach</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algn="ctr"/>
            <a:r>
              <a:rPr lang="en-US" sz="1600" dirty="0"/>
              <a:t>Picture taken from [3]</a:t>
            </a:r>
          </a:p>
          <a:p>
            <a:pPr algn="ctr"/>
            <a:endParaRPr lang="en-US" sz="16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2133600"/>
            <a:ext cx="7776864" cy="2951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29764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 based approach</a:t>
            </a:r>
            <a:endParaRPr lang="en-US" dirty="0"/>
          </a:p>
        </p:txBody>
      </p:sp>
      <p:sp>
        <p:nvSpPr>
          <p:cNvPr id="3" name="Content Placeholder 2"/>
          <p:cNvSpPr>
            <a:spLocks noGrp="1"/>
          </p:cNvSpPr>
          <p:nvPr>
            <p:ph idx="1"/>
          </p:nvPr>
        </p:nvSpPr>
        <p:spPr>
          <a:xfrm>
            <a:off x="457200" y="1340768"/>
            <a:ext cx="7620000" cy="5060032"/>
          </a:xfrm>
        </p:spPr>
        <p:txBody>
          <a:bodyPr>
            <a:normAutofit lnSpcReduction="10000"/>
          </a:bodyPr>
          <a:lstStyle/>
          <a:p>
            <a:pPr marL="114300" indent="0" algn="ctr">
              <a:buNone/>
            </a:pPr>
            <a:r>
              <a:rPr lang="en-US" b="1" dirty="0" smtClean="0"/>
              <a:t>EXAMPLE</a:t>
            </a:r>
          </a:p>
          <a:p>
            <a:pPr marL="114300" indent="0" algn="ctr">
              <a:buNone/>
            </a:pPr>
            <a:endParaRPr lang="en-US" b="1" dirty="0"/>
          </a:p>
          <a:p>
            <a:pPr marL="114300" indent="0" algn="ctr">
              <a:buNone/>
            </a:pPr>
            <a:endParaRPr lang="en-US" b="1" dirty="0" smtClean="0"/>
          </a:p>
          <a:p>
            <a:pPr marL="114300" indent="0" algn="ctr">
              <a:buNone/>
            </a:pPr>
            <a:endParaRPr lang="en-US" b="1" dirty="0"/>
          </a:p>
          <a:p>
            <a:pPr marL="114300" indent="0" algn="ctr">
              <a:buNone/>
            </a:pPr>
            <a:endParaRPr lang="en-US" b="1" dirty="0" smtClean="0"/>
          </a:p>
          <a:p>
            <a:pPr marL="114300" indent="0" algn="ctr">
              <a:buNone/>
            </a:pPr>
            <a:endParaRPr lang="en-US" b="1" dirty="0"/>
          </a:p>
          <a:p>
            <a:pPr marL="114300" indent="0" algn="ctr">
              <a:buNone/>
            </a:pPr>
            <a:endParaRPr lang="en-US" b="1" dirty="0" smtClean="0"/>
          </a:p>
          <a:p>
            <a:pPr marL="114300" indent="0" algn="ctr">
              <a:buNone/>
            </a:pPr>
            <a:endParaRPr lang="en-US" b="1" dirty="0"/>
          </a:p>
          <a:p>
            <a:pPr marL="114300" indent="0">
              <a:buNone/>
            </a:pPr>
            <a:r>
              <a:rPr lang="en-US" b="1" dirty="0" smtClean="0"/>
              <a:t>Pros and Cons:</a:t>
            </a:r>
          </a:p>
          <a:p>
            <a:r>
              <a:rPr lang="en-US" dirty="0" smtClean="0"/>
              <a:t>Enables nodes </a:t>
            </a:r>
            <a:r>
              <a:rPr lang="en-US" dirty="0"/>
              <a:t>to make their deployment decision using solely their local </a:t>
            </a:r>
            <a:r>
              <a:rPr lang="en-US" dirty="0" smtClean="0"/>
              <a:t>knowledge</a:t>
            </a:r>
          </a:p>
          <a:p>
            <a:r>
              <a:rPr lang="en-US" dirty="0" smtClean="0"/>
              <a:t>Sensors </a:t>
            </a:r>
            <a:r>
              <a:rPr lang="en-US" dirty="0"/>
              <a:t>can not pass through </a:t>
            </a:r>
            <a:r>
              <a:rPr lang="en-US" dirty="0" smtClean="0"/>
              <a:t>closely placed </a:t>
            </a:r>
            <a:r>
              <a:rPr lang="en-US" dirty="0"/>
              <a:t>obstacles due to their generated repulsive vector, resulting in </a:t>
            </a:r>
            <a:r>
              <a:rPr lang="en-US" dirty="0" smtClean="0"/>
              <a:t>sensing holes </a:t>
            </a:r>
            <a:r>
              <a:rPr lang="en-US" dirty="0"/>
              <a:t>and coverage waste.</a:t>
            </a:r>
            <a:endParaRPr lang="en-US" dirty="0" smtClean="0"/>
          </a:p>
          <a:p>
            <a:pPr marL="114300" indent="0" algn="ctr">
              <a:buNone/>
            </a:pPr>
            <a:endParaRPr lang="en-US" b="1" dirty="0"/>
          </a:p>
          <a:p>
            <a:pPr marL="114300" indent="0" algn="ctr">
              <a:buNone/>
            </a:pPr>
            <a:endParaRPr lang="en-US" b="1"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772816"/>
            <a:ext cx="2545829" cy="2349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971600" y="1988840"/>
            <a:ext cx="720080"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1475656" y="2348880"/>
            <a:ext cx="792088"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71600" y="2564904"/>
            <a:ext cx="756084"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p:cNvCxnSpPr/>
          <p:nvPr/>
        </p:nvCxnSpPr>
        <p:spPr>
          <a:xfrm>
            <a:off x="2483768" y="2852936"/>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3481206" y="2242301"/>
            <a:ext cx="792088"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2987824" y="2502915"/>
            <a:ext cx="756084"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2843808" y="1772816"/>
            <a:ext cx="792088" cy="7300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Arrow Connector 17"/>
          <p:cNvCxnSpPr/>
          <p:nvPr/>
        </p:nvCxnSpPr>
        <p:spPr>
          <a:xfrm>
            <a:off x="4427984" y="2708920"/>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8764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50106"/>
          </a:xfrm>
        </p:spPr>
        <p:txBody>
          <a:bodyPr/>
          <a:lstStyle/>
          <a:p>
            <a:r>
              <a:rPr lang="en-US" dirty="0"/>
              <a:t>Sensor Self-Deployment</a:t>
            </a:r>
          </a:p>
        </p:txBody>
      </p:sp>
      <p:sp>
        <p:nvSpPr>
          <p:cNvPr id="3" name="Content Placeholder 2"/>
          <p:cNvSpPr>
            <a:spLocks noGrp="1"/>
          </p:cNvSpPr>
          <p:nvPr>
            <p:ph idx="1"/>
          </p:nvPr>
        </p:nvSpPr>
        <p:spPr>
          <a:xfrm>
            <a:off x="457200" y="1124744"/>
            <a:ext cx="7620000" cy="5276056"/>
          </a:xfrm>
        </p:spPr>
        <p:txBody>
          <a:bodyPr>
            <a:normAutofit/>
          </a:bodyPr>
          <a:lstStyle/>
          <a:p>
            <a:pPr marL="114300" indent="0">
              <a:buNone/>
            </a:pPr>
            <a:endParaRPr lang="en-US" b="1" dirty="0" smtClean="0"/>
          </a:p>
          <a:p>
            <a:pPr marL="114300" indent="0">
              <a:buNone/>
            </a:pPr>
            <a:r>
              <a:rPr lang="en-US" b="1" dirty="0" smtClean="0"/>
              <a:t>Voronoi</a:t>
            </a:r>
            <a:r>
              <a:rPr lang="en-US" b="1" dirty="0" smtClean="0"/>
              <a:t> Based Approach</a:t>
            </a:r>
          </a:p>
          <a:p>
            <a:endParaRPr lang="en-US" dirty="0" smtClean="0"/>
          </a:p>
          <a:p>
            <a:r>
              <a:rPr lang="en-US" dirty="0" smtClean="0"/>
              <a:t>The </a:t>
            </a:r>
            <a:r>
              <a:rPr lang="en-US" dirty="0"/>
              <a:t>idea of </a:t>
            </a:r>
            <a:r>
              <a:rPr lang="en-US" dirty="0"/>
              <a:t>Voronoi</a:t>
            </a:r>
            <a:r>
              <a:rPr lang="en-US" dirty="0"/>
              <a:t>-based self-deployment is simple: sensors move to </a:t>
            </a:r>
            <a:r>
              <a:rPr lang="en-US" dirty="0" smtClean="0"/>
              <a:t>minimize their </a:t>
            </a:r>
            <a:r>
              <a:rPr lang="en-US" dirty="0"/>
              <a:t>local uncovered areas (equivalently speaking, to maximize </a:t>
            </a:r>
            <a:r>
              <a:rPr lang="en-US" dirty="0" smtClean="0"/>
              <a:t>their sensing-effective </a:t>
            </a:r>
            <a:r>
              <a:rPr lang="en-US" dirty="0"/>
              <a:t>areas) by aligning their sensing range with their </a:t>
            </a:r>
            <a:r>
              <a:rPr lang="en-US" dirty="0"/>
              <a:t>Voronoi</a:t>
            </a:r>
            <a:r>
              <a:rPr lang="en-US" dirty="0"/>
              <a:t> </a:t>
            </a:r>
            <a:r>
              <a:rPr lang="en-US" dirty="0" smtClean="0"/>
              <a:t>regions as </a:t>
            </a:r>
            <a:r>
              <a:rPr lang="en-US" dirty="0"/>
              <a:t>much as possible. </a:t>
            </a:r>
            <a:endParaRPr lang="en-US" dirty="0" smtClean="0"/>
          </a:p>
          <a:p>
            <a:endParaRPr lang="en-US" dirty="0" smtClean="0"/>
          </a:p>
          <a:p>
            <a:r>
              <a:rPr lang="en-US" dirty="0" smtClean="0"/>
              <a:t>Usually</a:t>
            </a:r>
            <a:r>
              <a:rPr lang="en-US" dirty="0"/>
              <a:t>, this approach involves multiple rounds </a:t>
            </a:r>
            <a:r>
              <a:rPr lang="en-US" dirty="0" smtClean="0"/>
              <a:t>of alignment </a:t>
            </a:r>
            <a:r>
              <a:rPr lang="en-US" dirty="0"/>
              <a:t>and terminates when no more </a:t>
            </a:r>
            <a:r>
              <a:rPr lang="en-US" dirty="0" smtClean="0"/>
              <a:t>gain can </a:t>
            </a:r>
            <a:r>
              <a:rPr lang="en-US" dirty="0"/>
              <a:t>be achieved</a:t>
            </a:r>
            <a:endParaRPr lang="en-US" b="1" dirty="0" smtClean="0"/>
          </a:p>
        </p:txBody>
      </p:sp>
    </p:spTree>
    <p:extLst>
      <p:ext uri="{BB962C8B-B14F-4D97-AF65-F5344CB8AC3E}">
        <p14:creationId xmlns:p14="http://schemas.microsoft.com/office/powerpoint/2010/main" val="36569137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457200" y="1268760"/>
            <a:ext cx="7620000" cy="5132040"/>
          </a:xfrm>
        </p:spPr>
        <p:txBody>
          <a:bodyPr>
            <a:normAutofit/>
          </a:bodyPr>
          <a:lstStyle/>
          <a:p>
            <a:pPr marL="114300" indent="0">
              <a:buNone/>
            </a:pPr>
            <a:endParaRPr lang="en-US" b="1" dirty="0" smtClean="0"/>
          </a:p>
          <a:p>
            <a:pPr marL="114300" indent="0">
              <a:buNone/>
            </a:pPr>
            <a:r>
              <a:rPr lang="en-US" b="1" dirty="0" smtClean="0"/>
              <a:t>What is WSAN?</a:t>
            </a:r>
          </a:p>
          <a:p>
            <a:r>
              <a:rPr lang="en-US" dirty="0" smtClean="0"/>
              <a:t>Wireless Sensor and Actuator Networks</a:t>
            </a:r>
          </a:p>
          <a:p>
            <a:r>
              <a:rPr lang="en-US" dirty="0" smtClean="0"/>
              <a:t>Contains </a:t>
            </a:r>
            <a:r>
              <a:rPr lang="en-US" dirty="0"/>
              <a:t>a large number of </a:t>
            </a:r>
            <a:r>
              <a:rPr lang="en-US" dirty="0" smtClean="0"/>
              <a:t>self-sufficient nodes</a:t>
            </a:r>
          </a:p>
          <a:p>
            <a:r>
              <a:rPr lang="en-US" dirty="0" smtClean="0"/>
              <a:t>Nodes </a:t>
            </a:r>
            <a:r>
              <a:rPr lang="en-US" dirty="0"/>
              <a:t>have </a:t>
            </a:r>
            <a:r>
              <a:rPr lang="en-US" dirty="0" smtClean="0"/>
              <a:t>sensing capabilities, can </a:t>
            </a:r>
            <a:r>
              <a:rPr lang="en-US" dirty="0"/>
              <a:t>perform </a:t>
            </a:r>
            <a:r>
              <a:rPr lang="en-US" dirty="0" smtClean="0"/>
              <a:t>simple computations and can communicate with </a:t>
            </a:r>
            <a:r>
              <a:rPr lang="en-US" dirty="0"/>
              <a:t>each </a:t>
            </a:r>
            <a:r>
              <a:rPr lang="en-US" dirty="0" smtClean="0"/>
              <a:t>other[5]</a:t>
            </a:r>
            <a:endParaRPr lang="en-US" dirty="0"/>
          </a:p>
          <a:p>
            <a:endParaRPr lang="en-US" dirty="0" smtClean="0"/>
          </a:p>
          <a:p>
            <a:pPr marL="114300" indent="0">
              <a:buNone/>
            </a:pPr>
            <a:endParaRPr lang="en-US" dirty="0" smtClean="0"/>
          </a:p>
          <a:p>
            <a:pPr marL="114300" indent="0">
              <a:buNone/>
            </a:pPr>
            <a:r>
              <a:rPr lang="en-US" b="1" dirty="0" smtClean="0"/>
              <a:t>Importance of Coverage in Sensor Networks</a:t>
            </a:r>
          </a:p>
          <a:p>
            <a:r>
              <a:rPr lang="en-US" dirty="0" smtClean="0"/>
              <a:t>Coverage is the basis of a sensor network</a:t>
            </a:r>
          </a:p>
          <a:p>
            <a:r>
              <a:rPr lang="en-US" dirty="0" smtClean="0"/>
              <a:t>It will be ideal if the sensor covers the right region designated to it…but due to many problems this is not fully satisfied</a:t>
            </a:r>
          </a:p>
          <a:p>
            <a:pPr marL="114300" indent="0">
              <a:buNone/>
            </a:pPr>
            <a:endParaRPr lang="en-US" dirty="0"/>
          </a:p>
          <a:p>
            <a:pPr marL="114300" indent="0">
              <a:buNone/>
            </a:pPr>
            <a:endParaRPr lang="en-US" dirty="0"/>
          </a:p>
        </p:txBody>
      </p:sp>
      <p:pic>
        <p:nvPicPr>
          <p:cNvPr id="4" name="Picture 3" descr="smart-dust-wec"/>
          <p:cNvPicPr>
            <a:picLocks noChangeAspect="1" noChangeArrowheads="1"/>
          </p:cNvPicPr>
          <p:nvPr/>
        </p:nvPicPr>
        <p:blipFill>
          <a:blip r:embed="rId2">
            <a:lum contrast="34000"/>
            <a:extLst>
              <a:ext uri="{28A0092B-C50C-407E-A947-70E740481C1C}">
                <a14:useLocalDpi xmlns:a14="http://schemas.microsoft.com/office/drawing/2010/main" val="0"/>
              </a:ext>
            </a:extLst>
          </a:blip>
          <a:srcRect/>
          <a:stretch>
            <a:fillRect/>
          </a:stretch>
        </p:blipFill>
        <p:spPr>
          <a:xfrm>
            <a:off x="5929707" y="1219454"/>
            <a:ext cx="2419226" cy="1246047"/>
          </a:xfrm>
          <a:prstGeom prst="rect">
            <a:avLst/>
          </a:prstGeom>
          <a:noFill/>
          <a:ln/>
        </p:spPr>
      </p:pic>
      <p:grpSp>
        <p:nvGrpSpPr>
          <p:cNvPr id="5" name="Group 4"/>
          <p:cNvGrpSpPr>
            <a:grpSpLocks/>
          </p:cNvGrpSpPr>
          <p:nvPr/>
        </p:nvGrpSpPr>
        <p:grpSpPr bwMode="auto">
          <a:xfrm>
            <a:off x="5600230" y="3579689"/>
            <a:ext cx="2268937" cy="1098997"/>
            <a:chOff x="3701" y="2400"/>
            <a:chExt cx="1846" cy="1293"/>
          </a:xfrm>
        </p:grpSpPr>
        <p:sp>
          <p:nvSpPr>
            <p:cNvPr id="6" name="Line 5"/>
            <p:cNvSpPr>
              <a:spLocks noChangeShapeType="1"/>
            </p:cNvSpPr>
            <p:nvPr/>
          </p:nvSpPr>
          <p:spPr bwMode="auto">
            <a:xfrm>
              <a:off x="4241" y="2467"/>
              <a:ext cx="331" cy="31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 name="Line 6"/>
            <p:cNvSpPr>
              <a:spLocks noChangeShapeType="1"/>
            </p:cNvSpPr>
            <p:nvPr/>
          </p:nvSpPr>
          <p:spPr bwMode="auto">
            <a:xfrm flipV="1">
              <a:off x="4790" y="2873"/>
              <a:ext cx="331" cy="1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 name="Line 7"/>
            <p:cNvSpPr>
              <a:spLocks noChangeShapeType="1"/>
            </p:cNvSpPr>
            <p:nvPr/>
          </p:nvSpPr>
          <p:spPr bwMode="auto">
            <a:xfrm flipV="1">
              <a:off x="4648" y="3013"/>
              <a:ext cx="142" cy="9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 name="Line 8"/>
            <p:cNvSpPr>
              <a:spLocks noChangeShapeType="1"/>
            </p:cNvSpPr>
            <p:nvPr/>
          </p:nvSpPr>
          <p:spPr bwMode="auto">
            <a:xfrm>
              <a:off x="3748" y="3013"/>
              <a:ext cx="379" cy="1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 name="Line 9"/>
            <p:cNvSpPr>
              <a:spLocks noChangeShapeType="1"/>
            </p:cNvSpPr>
            <p:nvPr/>
          </p:nvSpPr>
          <p:spPr bwMode="auto">
            <a:xfrm>
              <a:off x="3748" y="2640"/>
              <a:ext cx="0" cy="3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 name="Line 10"/>
            <p:cNvSpPr>
              <a:spLocks noChangeShapeType="1"/>
            </p:cNvSpPr>
            <p:nvPr/>
          </p:nvSpPr>
          <p:spPr bwMode="auto">
            <a:xfrm flipV="1">
              <a:off x="4127" y="2922"/>
              <a:ext cx="199" cy="27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Line 11"/>
            <p:cNvSpPr>
              <a:spLocks noChangeShapeType="1"/>
            </p:cNvSpPr>
            <p:nvPr/>
          </p:nvSpPr>
          <p:spPr bwMode="auto">
            <a:xfrm flipV="1">
              <a:off x="4127" y="3107"/>
              <a:ext cx="521" cy="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 name="Line 12"/>
            <p:cNvSpPr>
              <a:spLocks noChangeShapeType="1"/>
            </p:cNvSpPr>
            <p:nvPr/>
          </p:nvSpPr>
          <p:spPr bwMode="auto">
            <a:xfrm flipH="1">
              <a:off x="4608" y="3120"/>
              <a:ext cx="48"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 name="Line 13"/>
            <p:cNvSpPr>
              <a:spLocks noChangeShapeType="1"/>
            </p:cNvSpPr>
            <p:nvPr/>
          </p:nvSpPr>
          <p:spPr bwMode="auto">
            <a:xfrm>
              <a:off x="4837" y="2454"/>
              <a:ext cx="379" cy="18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 name="Line 14"/>
            <p:cNvSpPr>
              <a:spLocks noChangeShapeType="1"/>
            </p:cNvSpPr>
            <p:nvPr/>
          </p:nvSpPr>
          <p:spPr bwMode="auto">
            <a:xfrm>
              <a:off x="4600" y="2827"/>
              <a:ext cx="521" cy="4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 name="Line 15"/>
            <p:cNvSpPr>
              <a:spLocks noChangeShapeType="1"/>
            </p:cNvSpPr>
            <p:nvPr/>
          </p:nvSpPr>
          <p:spPr bwMode="auto">
            <a:xfrm flipV="1">
              <a:off x="4600" y="2454"/>
              <a:ext cx="237" cy="3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 name="Line 16"/>
            <p:cNvSpPr>
              <a:spLocks noChangeShapeType="1"/>
            </p:cNvSpPr>
            <p:nvPr/>
          </p:nvSpPr>
          <p:spPr bwMode="auto">
            <a:xfrm>
              <a:off x="5121" y="2873"/>
              <a:ext cx="379" cy="1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 name="Line 17"/>
            <p:cNvSpPr>
              <a:spLocks noChangeShapeType="1"/>
            </p:cNvSpPr>
            <p:nvPr/>
          </p:nvSpPr>
          <p:spPr bwMode="auto">
            <a:xfrm>
              <a:off x="5216" y="2640"/>
              <a:ext cx="284" cy="3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9" name="Line 18"/>
            <p:cNvSpPr>
              <a:spLocks noChangeShapeType="1"/>
            </p:cNvSpPr>
            <p:nvPr/>
          </p:nvSpPr>
          <p:spPr bwMode="auto">
            <a:xfrm flipV="1">
              <a:off x="5121" y="2640"/>
              <a:ext cx="95" cy="23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0" name="Line 19"/>
            <p:cNvSpPr>
              <a:spLocks noChangeShapeType="1"/>
            </p:cNvSpPr>
            <p:nvPr/>
          </p:nvSpPr>
          <p:spPr bwMode="auto">
            <a:xfrm flipV="1">
              <a:off x="4316" y="2827"/>
              <a:ext cx="284" cy="9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 name="Line 20"/>
            <p:cNvSpPr>
              <a:spLocks noChangeShapeType="1"/>
            </p:cNvSpPr>
            <p:nvPr/>
          </p:nvSpPr>
          <p:spPr bwMode="auto">
            <a:xfrm>
              <a:off x="4600" y="2827"/>
              <a:ext cx="48" cy="28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 name="Line 21"/>
            <p:cNvSpPr>
              <a:spLocks noChangeShapeType="1"/>
            </p:cNvSpPr>
            <p:nvPr/>
          </p:nvSpPr>
          <p:spPr bwMode="auto">
            <a:xfrm>
              <a:off x="4321" y="2922"/>
              <a:ext cx="327" cy="18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3" name="Line 22"/>
            <p:cNvSpPr>
              <a:spLocks noChangeShapeType="1"/>
            </p:cNvSpPr>
            <p:nvPr/>
          </p:nvSpPr>
          <p:spPr bwMode="auto">
            <a:xfrm>
              <a:off x="4600" y="2827"/>
              <a:ext cx="190" cy="18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4" name="Line 23"/>
            <p:cNvSpPr>
              <a:spLocks noChangeShapeType="1"/>
            </p:cNvSpPr>
            <p:nvPr/>
          </p:nvSpPr>
          <p:spPr bwMode="auto">
            <a:xfrm flipV="1">
              <a:off x="4979" y="2873"/>
              <a:ext cx="142" cy="32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5" name="Line 24"/>
            <p:cNvSpPr>
              <a:spLocks noChangeShapeType="1"/>
            </p:cNvSpPr>
            <p:nvPr/>
          </p:nvSpPr>
          <p:spPr bwMode="auto">
            <a:xfrm>
              <a:off x="4790" y="3013"/>
              <a:ext cx="189" cy="1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6" name="Line 25"/>
            <p:cNvSpPr>
              <a:spLocks noChangeShapeType="1"/>
            </p:cNvSpPr>
            <p:nvPr/>
          </p:nvSpPr>
          <p:spPr bwMode="auto">
            <a:xfrm>
              <a:off x="4648" y="3107"/>
              <a:ext cx="331" cy="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7" name="Line 26"/>
            <p:cNvSpPr>
              <a:spLocks noChangeShapeType="1"/>
            </p:cNvSpPr>
            <p:nvPr/>
          </p:nvSpPr>
          <p:spPr bwMode="auto">
            <a:xfrm>
              <a:off x="4979" y="3200"/>
              <a:ext cx="189" cy="18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 name="Line 27"/>
            <p:cNvSpPr>
              <a:spLocks noChangeShapeType="1"/>
            </p:cNvSpPr>
            <p:nvPr/>
          </p:nvSpPr>
          <p:spPr bwMode="auto">
            <a:xfrm flipV="1">
              <a:off x="4656" y="3406"/>
              <a:ext cx="522" cy="24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9" name="Line 28"/>
            <p:cNvSpPr>
              <a:spLocks noChangeShapeType="1"/>
            </p:cNvSpPr>
            <p:nvPr/>
          </p:nvSpPr>
          <p:spPr bwMode="auto">
            <a:xfrm flipV="1">
              <a:off x="3748" y="2455"/>
              <a:ext cx="433" cy="18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 name="Oval 29"/>
            <p:cNvSpPr>
              <a:spLocks noChangeArrowheads="1"/>
            </p:cNvSpPr>
            <p:nvPr/>
          </p:nvSpPr>
          <p:spPr bwMode="auto">
            <a:xfrm>
              <a:off x="4176" y="2400"/>
              <a:ext cx="94" cy="93"/>
            </a:xfrm>
            <a:prstGeom prst="ellipse">
              <a:avLst/>
            </a:prstGeom>
            <a:solidFill>
              <a:srgbClr val="0033CC"/>
            </a:solidFill>
            <a:ln w="19050">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 name="Oval 30"/>
            <p:cNvSpPr>
              <a:spLocks noChangeArrowheads="1"/>
            </p:cNvSpPr>
            <p:nvPr/>
          </p:nvSpPr>
          <p:spPr bwMode="auto">
            <a:xfrm>
              <a:off x="4790" y="2407"/>
              <a:ext cx="94" cy="93"/>
            </a:xfrm>
            <a:prstGeom prst="ellipse">
              <a:avLst/>
            </a:prstGeom>
            <a:solidFill>
              <a:srgbClr val="0033CC"/>
            </a:solidFill>
            <a:ln w="19050">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 name="Oval 31"/>
            <p:cNvSpPr>
              <a:spLocks noChangeArrowheads="1"/>
            </p:cNvSpPr>
            <p:nvPr/>
          </p:nvSpPr>
          <p:spPr bwMode="auto">
            <a:xfrm>
              <a:off x="4080" y="3153"/>
              <a:ext cx="94" cy="93"/>
            </a:xfrm>
            <a:prstGeom prst="ellipse">
              <a:avLst/>
            </a:prstGeom>
            <a:solidFill>
              <a:srgbClr val="0033CC"/>
            </a:solidFill>
            <a:ln w="19050">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 name="Oval 32"/>
            <p:cNvSpPr>
              <a:spLocks noChangeArrowheads="1"/>
            </p:cNvSpPr>
            <p:nvPr/>
          </p:nvSpPr>
          <p:spPr bwMode="auto">
            <a:xfrm>
              <a:off x="4600" y="3060"/>
              <a:ext cx="95" cy="93"/>
            </a:xfrm>
            <a:prstGeom prst="ellipse">
              <a:avLst/>
            </a:prstGeom>
            <a:solidFill>
              <a:srgbClr val="0033CC"/>
            </a:solidFill>
            <a:ln w="19050">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4" name="Oval 33"/>
            <p:cNvSpPr>
              <a:spLocks noChangeArrowheads="1"/>
            </p:cNvSpPr>
            <p:nvPr/>
          </p:nvSpPr>
          <p:spPr bwMode="auto">
            <a:xfrm>
              <a:off x="5452" y="2967"/>
              <a:ext cx="95" cy="93"/>
            </a:xfrm>
            <a:prstGeom prst="ellipse">
              <a:avLst/>
            </a:prstGeom>
            <a:solidFill>
              <a:srgbClr val="0033CC"/>
            </a:solidFill>
            <a:ln w="19050">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5" name="Oval 34"/>
            <p:cNvSpPr>
              <a:spLocks noChangeArrowheads="1"/>
            </p:cNvSpPr>
            <p:nvPr/>
          </p:nvSpPr>
          <p:spPr bwMode="auto">
            <a:xfrm>
              <a:off x="5074" y="2827"/>
              <a:ext cx="94" cy="93"/>
            </a:xfrm>
            <a:prstGeom prst="ellipse">
              <a:avLst/>
            </a:prstGeom>
            <a:solidFill>
              <a:srgbClr val="0033CC"/>
            </a:solidFill>
            <a:ln w="19050">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 name="Oval 35"/>
            <p:cNvSpPr>
              <a:spLocks noChangeArrowheads="1"/>
            </p:cNvSpPr>
            <p:nvPr/>
          </p:nvSpPr>
          <p:spPr bwMode="auto">
            <a:xfrm>
              <a:off x="5168" y="2594"/>
              <a:ext cx="95" cy="93"/>
            </a:xfrm>
            <a:prstGeom prst="ellipse">
              <a:avLst/>
            </a:prstGeom>
            <a:solidFill>
              <a:srgbClr val="0033CC"/>
            </a:solidFill>
            <a:ln w="19050">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 name="Oval 36"/>
            <p:cNvSpPr>
              <a:spLocks noChangeArrowheads="1"/>
            </p:cNvSpPr>
            <p:nvPr/>
          </p:nvSpPr>
          <p:spPr bwMode="auto">
            <a:xfrm>
              <a:off x="4932" y="3153"/>
              <a:ext cx="94" cy="93"/>
            </a:xfrm>
            <a:prstGeom prst="ellipse">
              <a:avLst/>
            </a:prstGeom>
            <a:solidFill>
              <a:srgbClr val="0033CC"/>
            </a:solidFill>
            <a:ln w="19050">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8" name="Oval 37"/>
            <p:cNvSpPr>
              <a:spLocks noChangeArrowheads="1"/>
            </p:cNvSpPr>
            <p:nvPr/>
          </p:nvSpPr>
          <p:spPr bwMode="auto">
            <a:xfrm>
              <a:off x="4560" y="3600"/>
              <a:ext cx="95" cy="93"/>
            </a:xfrm>
            <a:prstGeom prst="ellipse">
              <a:avLst/>
            </a:prstGeom>
            <a:solidFill>
              <a:srgbClr val="0033CC"/>
            </a:solidFill>
            <a:ln w="19050">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9" name="Oval 38"/>
            <p:cNvSpPr>
              <a:spLocks noChangeArrowheads="1"/>
            </p:cNvSpPr>
            <p:nvPr/>
          </p:nvSpPr>
          <p:spPr bwMode="auto">
            <a:xfrm>
              <a:off x="4279" y="2881"/>
              <a:ext cx="95" cy="93"/>
            </a:xfrm>
            <a:prstGeom prst="ellipse">
              <a:avLst/>
            </a:prstGeom>
            <a:solidFill>
              <a:srgbClr val="0033CC"/>
            </a:solidFill>
            <a:ln w="19050">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0" name="Oval 39"/>
            <p:cNvSpPr>
              <a:spLocks noChangeArrowheads="1"/>
            </p:cNvSpPr>
            <p:nvPr/>
          </p:nvSpPr>
          <p:spPr bwMode="auto">
            <a:xfrm>
              <a:off x="3701" y="2594"/>
              <a:ext cx="95" cy="93"/>
            </a:xfrm>
            <a:prstGeom prst="ellipse">
              <a:avLst/>
            </a:prstGeom>
            <a:solidFill>
              <a:srgbClr val="0033CC"/>
            </a:solidFill>
            <a:ln w="19050">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1" name="Oval 40"/>
            <p:cNvSpPr>
              <a:spLocks noChangeArrowheads="1"/>
            </p:cNvSpPr>
            <p:nvPr/>
          </p:nvSpPr>
          <p:spPr bwMode="auto">
            <a:xfrm>
              <a:off x="4553" y="2780"/>
              <a:ext cx="95" cy="93"/>
            </a:xfrm>
            <a:prstGeom prst="ellipse">
              <a:avLst/>
            </a:prstGeom>
            <a:solidFill>
              <a:srgbClr val="0033CC"/>
            </a:solidFill>
            <a:ln w="19050">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2" name="Oval 41"/>
            <p:cNvSpPr>
              <a:spLocks noChangeArrowheads="1"/>
            </p:cNvSpPr>
            <p:nvPr/>
          </p:nvSpPr>
          <p:spPr bwMode="auto">
            <a:xfrm>
              <a:off x="4742" y="2967"/>
              <a:ext cx="95" cy="93"/>
            </a:xfrm>
            <a:prstGeom prst="ellipse">
              <a:avLst/>
            </a:prstGeom>
            <a:solidFill>
              <a:srgbClr val="0033CC"/>
            </a:solidFill>
            <a:ln w="19050">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3" name="Oval 42"/>
            <p:cNvSpPr>
              <a:spLocks noChangeArrowheads="1"/>
            </p:cNvSpPr>
            <p:nvPr/>
          </p:nvSpPr>
          <p:spPr bwMode="auto">
            <a:xfrm>
              <a:off x="3701" y="2967"/>
              <a:ext cx="95" cy="93"/>
            </a:xfrm>
            <a:prstGeom prst="ellipse">
              <a:avLst/>
            </a:prstGeom>
            <a:solidFill>
              <a:srgbClr val="0033CC"/>
            </a:solidFill>
            <a:ln w="19050">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4" name="Oval 43"/>
            <p:cNvSpPr>
              <a:spLocks noChangeArrowheads="1"/>
            </p:cNvSpPr>
            <p:nvPr/>
          </p:nvSpPr>
          <p:spPr bwMode="auto">
            <a:xfrm>
              <a:off x="5121" y="3340"/>
              <a:ext cx="95" cy="93"/>
            </a:xfrm>
            <a:prstGeom prst="ellipse">
              <a:avLst/>
            </a:prstGeom>
            <a:solidFill>
              <a:srgbClr val="0033CC"/>
            </a:solidFill>
            <a:ln w="19050">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Tree>
    <p:extLst>
      <p:ext uri="{BB962C8B-B14F-4D97-AF65-F5344CB8AC3E}">
        <p14:creationId xmlns:p14="http://schemas.microsoft.com/office/powerpoint/2010/main" val="36037884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Voronoi</a:t>
            </a:r>
            <a:r>
              <a:rPr lang="en-US" dirty="0" smtClean="0"/>
              <a:t> based approach</a:t>
            </a:r>
            <a:endParaRPr lang="en-US" dirty="0"/>
          </a:p>
        </p:txBody>
      </p:sp>
      <p:sp>
        <p:nvSpPr>
          <p:cNvPr id="3" name="Content Placeholder 2"/>
          <p:cNvSpPr>
            <a:spLocks noGrp="1"/>
          </p:cNvSpPr>
          <p:nvPr>
            <p:ph idx="1"/>
          </p:nvPr>
        </p:nvSpPr>
        <p:spPr>
          <a:xfrm>
            <a:off x="457200" y="1340768"/>
            <a:ext cx="7620000" cy="5328592"/>
          </a:xfrm>
        </p:spPr>
        <p:txBody>
          <a:bodyPr>
            <a:normAutofit fontScale="77500" lnSpcReduction="20000"/>
          </a:bodyPr>
          <a:lstStyle/>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pPr algn="ctr"/>
            <a:r>
              <a:rPr lang="en-US" sz="2000" dirty="0" smtClean="0"/>
              <a:t>                                    Picture </a:t>
            </a:r>
            <a:r>
              <a:rPr lang="en-US" sz="2000" dirty="0"/>
              <a:t>taken from [3]</a:t>
            </a:r>
          </a:p>
          <a:p>
            <a:endParaRPr lang="en-US" dirty="0" smtClean="0"/>
          </a:p>
          <a:p>
            <a:r>
              <a:rPr lang="en-US" dirty="0" smtClean="0"/>
              <a:t>Compared </a:t>
            </a:r>
            <a:r>
              <a:rPr lang="en-US" dirty="0"/>
              <a:t>to the </a:t>
            </a:r>
            <a:r>
              <a:rPr lang="en-US" dirty="0" smtClean="0"/>
              <a:t>Vector based algorithm</a:t>
            </a:r>
            <a:r>
              <a:rPr lang="en-US" dirty="0"/>
              <a:t>, VOR is a </a:t>
            </a:r>
            <a:r>
              <a:rPr lang="en-US" dirty="0" smtClean="0"/>
              <a:t>pull-based algorithm </a:t>
            </a:r>
            <a:r>
              <a:rPr lang="en-US" dirty="0"/>
              <a:t>which pulls sensors to their local maximum </a:t>
            </a:r>
            <a:r>
              <a:rPr lang="en-US" dirty="0" smtClean="0"/>
              <a:t>coverage holes</a:t>
            </a:r>
            <a:r>
              <a:rPr lang="en-US" dirty="0"/>
              <a:t>. </a:t>
            </a:r>
            <a:endParaRPr lang="en-US" dirty="0" smtClean="0"/>
          </a:p>
          <a:p>
            <a:r>
              <a:rPr lang="en-US" dirty="0" smtClean="0"/>
              <a:t>In </a:t>
            </a:r>
            <a:r>
              <a:rPr lang="en-US" dirty="0"/>
              <a:t>VOR, if a sensor detects the existence of </a:t>
            </a:r>
            <a:r>
              <a:rPr lang="en-US" dirty="0" smtClean="0"/>
              <a:t>coverage holes</a:t>
            </a:r>
            <a:r>
              <a:rPr lang="en-US" dirty="0"/>
              <a:t>, it will move toward its farthest </a:t>
            </a:r>
            <a:r>
              <a:rPr lang="en-US" dirty="0"/>
              <a:t>Voronoi</a:t>
            </a:r>
            <a:r>
              <a:rPr lang="en-US" dirty="0"/>
              <a:t> </a:t>
            </a:r>
            <a:r>
              <a:rPr lang="en-US" dirty="0" smtClean="0"/>
              <a:t>vertex</a:t>
            </a:r>
          </a:p>
          <a:p>
            <a:r>
              <a:rPr lang="en-US" dirty="0"/>
              <a:t>The small white circles represent </a:t>
            </a:r>
            <a:r>
              <a:rPr lang="en-US" i="1" dirty="0"/>
              <a:t>si</a:t>
            </a:r>
            <a:r>
              <a:rPr lang="en-US" dirty="0"/>
              <a:t>’s</a:t>
            </a:r>
            <a:r>
              <a:rPr lang="en-US" dirty="0"/>
              <a:t> </a:t>
            </a:r>
            <a:r>
              <a:rPr lang="en-US" dirty="0" smtClean="0"/>
              <a:t>Voronoi</a:t>
            </a:r>
            <a:r>
              <a:rPr lang="en-US" dirty="0" smtClean="0"/>
              <a:t> neighbors </a:t>
            </a:r>
            <a:r>
              <a:rPr lang="en-US" dirty="0"/>
              <a:t>and the large circle represents the sensing circle.</a:t>
            </a:r>
          </a:p>
          <a:p>
            <a:r>
              <a:rPr lang="en-US" dirty="0"/>
              <a:t>Point </a:t>
            </a:r>
            <a:r>
              <a:rPr lang="en-US" i="1" dirty="0"/>
              <a:t>A </a:t>
            </a:r>
            <a:r>
              <a:rPr lang="en-US" dirty="0"/>
              <a:t>is the farthest </a:t>
            </a:r>
            <a:r>
              <a:rPr lang="en-US" dirty="0"/>
              <a:t>Voronoi</a:t>
            </a:r>
            <a:r>
              <a:rPr lang="en-US" dirty="0"/>
              <a:t> vertex of </a:t>
            </a:r>
            <a:r>
              <a:rPr lang="en-US" i="1" dirty="0"/>
              <a:t>si</a:t>
            </a:r>
            <a:r>
              <a:rPr lang="en-US" i="1" dirty="0"/>
              <a:t> </a:t>
            </a:r>
            <a:r>
              <a:rPr lang="en-US" dirty="0"/>
              <a:t>and </a:t>
            </a:r>
            <a:r>
              <a:rPr lang="en-US" i="1" dirty="0"/>
              <a:t>d</a:t>
            </a:r>
            <a:r>
              <a:rPr lang="en-US" dirty="0"/>
              <a:t>(</a:t>
            </a:r>
            <a:r>
              <a:rPr lang="en-US" i="1" dirty="0"/>
              <a:t>A, </a:t>
            </a:r>
            <a:r>
              <a:rPr lang="en-US" i="1" dirty="0"/>
              <a:t>si</a:t>
            </a:r>
            <a:r>
              <a:rPr lang="en-US" dirty="0"/>
              <a:t>) </a:t>
            </a:r>
            <a:r>
              <a:rPr lang="en-US" dirty="0" smtClean="0"/>
              <a:t>is longer </a:t>
            </a:r>
            <a:r>
              <a:rPr lang="en-US" dirty="0"/>
              <a:t>than the sensing range. </a:t>
            </a:r>
            <a:endParaRPr lang="en-US" dirty="0" smtClean="0"/>
          </a:p>
          <a:p>
            <a:r>
              <a:rPr lang="en-US" dirty="0" smtClean="0"/>
              <a:t>Sensor </a:t>
            </a:r>
            <a:r>
              <a:rPr lang="en-US" i="1" dirty="0"/>
              <a:t>si</a:t>
            </a:r>
            <a:r>
              <a:rPr lang="en-US" i="1" dirty="0"/>
              <a:t> </a:t>
            </a:r>
            <a:r>
              <a:rPr lang="en-US" dirty="0"/>
              <a:t>moves along line </a:t>
            </a:r>
            <a:r>
              <a:rPr lang="en-US" i="1" dirty="0" smtClean="0"/>
              <a:t>siA</a:t>
            </a:r>
            <a:r>
              <a:rPr lang="en-US" i="1" dirty="0" smtClean="0"/>
              <a:t> </a:t>
            </a:r>
            <a:r>
              <a:rPr lang="en-US" dirty="0" smtClean="0"/>
              <a:t>to </a:t>
            </a:r>
            <a:r>
              <a:rPr lang="en-US" dirty="0"/>
              <a:t>Point B, where </a:t>
            </a:r>
            <a:r>
              <a:rPr lang="en-US" i="1" dirty="0"/>
              <a:t>d</a:t>
            </a:r>
            <a:r>
              <a:rPr lang="en-US" dirty="0"/>
              <a:t>(</a:t>
            </a:r>
            <a:r>
              <a:rPr lang="en-US" i="1" dirty="0"/>
              <a:t>A,B</a:t>
            </a:r>
            <a:r>
              <a:rPr lang="en-US" dirty="0"/>
              <a:t>) is equal to the sensing range</a:t>
            </a:r>
            <a:r>
              <a:rPr lang="en-US" dirty="0" smtClean="0"/>
              <a:t>.</a:t>
            </a:r>
          </a:p>
          <a:p>
            <a:r>
              <a:rPr lang="en-US" dirty="0"/>
              <a:t>We limit the maximum moving distance to be at most </a:t>
            </a:r>
            <a:r>
              <a:rPr lang="en-US" dirty="0" smtClean="0"/>
              <a:t>half of </a:t>
            </a:r>
            <a:r>
              <a:rPr lang="en-US" dirty="0"/>
              <a:t>the communication range</a:t>
            </a:r>
            <a:endParaRPr lang="en-US" dirty="0"/>
          </a:p>
          <a:p>
            <a:endParaRPr lang="en-US" dirty="0" smtClean="0"/>
          </a:p>
          <a:p>
            <a:endParaRPr lang="en-US" dirty="0"/>
          </a:p>
          <a:p>
            <a:endParaRPr lang="en-US" dirty="0" smtClean="0"/>
          </a:p>
          <a:p>
            <a:endParaRPr lang="en-US" dirty="0"/>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56792"/>
            <a:ext cx="4104456" cy="1848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8246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Voronoi</a:t>
            </a:r>
            <a:r>
              <a:rPr lang="en-US" dirty="0"/>
              <a:t> based approach</a:t>
            </a:r>
          </a:p>
        </p:txBody>
      </p:sp>
      <p:sp>
        <p:nvSpPr>
          <p:cNvPr id="3" name="Content Placeholder 2"/>
          <p:cNvSpPr>
            <a:spLocks noGrp="1"/>
          </p:cNvSpPr>
          <p:nvPr>
            <p:ph idx="1"/>
          </p:nvPr>
        </p:nvSpPr>
        <p:spPr/>
        <p:txBody>
          <a:bodyPr/>
          <a:lstStyle/>
          <a:p>
            <a:pPr marL="114300" indent="0" algn="ctr">
              <a:buNone/>
            </a:pPr>
            <a:r>
              <a:rPr lang="en-US" b="1" dirty="0" smtClean="0"/>
              <a:t>EXAMPLE</a:t>
            </a:r>
          </a:p>
          <a:p>
            <a:pPr marL="114300" indent="0">
              <a:buNone/>
            </a:pPr>
            <a:r>
              <a:rPr lang="en-US" dirty="0" smtClean="0"/>
              <a:t>Snapshot of </a:t>
            </a:r>
            <a:r>
              <a:rPr lang="en-US" dirty="0" smtClean="0"/>
              <a:t>voronoi</a:t>
            </a:r>
            <a:r>
              <a:rPr lang="en-US" dirty="0" smtClean="0"/>
              <a:t> based approach</a:t>
            </a:r>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lgn="ctr">
              <a:buNone/>
            </a:pPr>
            <a:r>
              <a:rPr lang="en-US" sz="1600" dirty="0"/>
              <a:t>Picture taken from </a:t>
            </a:r>
            <a:r>
              <a:rPr lang="en-US" sz="1600" dirty="0" smtClean="0"/>
              <a:t>[3]</a:t>
            </a:r>
            <a:endParaRPr lang="en-US" sz="1600" dirty="0"/>
          </a:p>
          <a:p>
            <a:pPr marL="114300" indent="0">
              <a:buNone/>
            </a:pP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3" y="2924944"/>
            <a:ext cx="8121153" cy="2518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75828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Sensor Self-Deployment</a:t>
            </a:r>
          </a:p>
        </p:txBody>
      </p:sp>
      <p:sp>
        <p:nvSpPr>
          <p:cNvPr id="3" name="Content Placeholder 2"/>
          <p:cNvSpPr>
            <a:spLocks noGrp="1"/>
          </p:cNvSpPr>
          <p:nvPr>
            <p:ph idx="1"/>
          </p:nvPr>
        </p:nvSpPr>
        <p:spPr>
          <a:xfrm>
            <a:off x="457200" y="1340768"/>
            <a:ext cx="7620000" cy="5328592"/>
          </a:xfrm>
        </p:spPr>
        <p:txBody>
          <a:bodyPr>
            <a:normAutofit/>
          </a:bodyPr>
          <a:lstStyle/>
          <a:p>
            <a:pPr marL="114300" indent="0">
              <a:buNone/>
            </a:pPr>
            <a:r>
              <a:rPr lang="en-US" b="1" dirty="0" smtClean="0"/>
              <a:t>Many other…[1]</a:t>
            </a:r>
          </a:p>
          <a:p>
            <a:pPr marL="114300" indent="0">
              <a:buNone/>
            </a:pPr>
            <a:endParaRPr lang="en-US" b="1" dirty="0" smtClean="0"/>
          </a:p>
          <a:p>
            <a:pPr marL="114300" indent="0">
              <a:buNone/>
            </a:pPr>
            <a:r>
              <a:rPr lang="en-US" b="1" dirty="0" smtClean="0"/>
              <a:t>Load-balancing </a:t>
            </a:r>
            <a:r>
              <a:rPr lang="en-US" b="1" dirty="0"/>
              <a:t>approach: </a:t>
            </a:r>
            <a:endParaRPr lang="en-US" b="1" dirty="0" smtClean="0"/>
          </a:p>
          <a:p>
            <a:r>
              <a:rPr lang="en-US" dirty="0"/>
              <a:t>T</a:t>
            </a:r>
            <a:r>
              <a:rPr lang="en-US" dirty="0" smtClean="0"/>
              <a:t>he </a:t>
            </a:r>
            <a:r>
              <a:rPr lang="en-US" dirty="0"/>
              <a:t>number of sensors in the regions of a </a:t>
            </a:r>
            <a:r>
              <a:rPr lang="en-US" dirty="0" smtClean="0"/>
              <a:t>partitioned sensor </a:t>
            </a:r>
            <a:r>
              <a:rPr lang="en-US" dirty="0"/>
              <a:t>field is balanced through multiple rounds of </a:t>
            </a:r>
            <a:r>
              <a:rPr lang="en-US" dirty="0" smtClean="0"/>
              <a:t>scans</a:t>
            </a:r>
            <a:endParaRPr lang="en-US" dirty="0"/>
          </a:p>
          <a:p>
            <a:pPr marL="114300" indent="0">
              <a:buNone/>
            </a:pPr>
            <a:r>
              <a:rPr lang="en-US" b="1" dirty="0"/>
              <a:t>S</a:t>
            </a:r>
            <a:r>
              <a:rPr lang="en-US" b="1" dirty="0" smtClean="0"/>
              <a:t>tochastic </a:t>
            </a:r>
            <a:r>
              <a:rPr lang="en-US" b="1" dirty="0"/>
              <a:t>approach:</a:t>
            </a:r>
            <a:r>
              <a:rPr lang="en-US" dirty="0"/>
              <a:t> </a:t>
            </a:r>
            <a:endParaRPr lang="en-US" dirty="0" smtClean="0"/>
          </a:p>
          <a:p>
            <a:r>
              <a:rPr lang="en-US" dirty="0"/>
              <a:t>S</a:t>
            </a:r>
            <a:r>
              <a:rPr lang="en-US" dirty="0" smtClean="0"/>
              <a:t>ensors </a:t>
            </a:r>
            <a:r>
              <a:rPr lang="en-US" dirty="0"/>
              <a:t>spread out through random </a:t>
            </a:r>
            <a:r>
              <a:rPr lang="en-US" dirty="0" smtClean="0"/>
              <a:t>walk</a:t>
            </a:r>
            <a:endParaRPr lang="en-US" dirty="0"/>
          </a:p>
          <a:p>
            <a:pPr marL="114300" indent="0">
              <a:buNone/>
            </a:pPr>
            <a:r>
              <a:rPr lang="en-US" b="1" dirty="0" smtClean="0"/>
              <a:t>Point-coverage </a:t>
            </a:r>
            <a:r>
              <a:rPr lang="en-US" b="1" dirty="0"/>
              <a:t>approach: </a:t>
            </a:r>
            <a:endParaRPr lang="en-US" b="1" dirty="0" smtClean="0"/>
          </a:p>
          <a:p>
            <a:r>
              <a:rPr lang="en-US" dirty="0"/>
              <a:t>T</a:t>
            </a:r>
            <a:r>
              <a:rPr lang="en-US" dirty="0" smtClean="0"/>
              <a:t>he </a:t>
            </a:r>
            <a:r>
              <a:rPr lang="en-US" dirty="0"/>
              <a:t>area coverage problem is converted to a </a:t>
            </a:r>
            <a:r>
              <a:rPr lang="en-US" dirty="0" smtClean="0"/>
              <a:t>point coverage </a:t>
            </a:r>
            <a:r>
              <a:rPr lang="en-US" dirty="0"/>
              <a:t>problem over certain geographic </a:t>
            </a:r>
            <a:r>
              <a:rPr lang="en-US" dirty="0" smtClean="0"/>
              <a:t>graph</a:t>
            </a:r>
            <a:endParaRPr lang="en-US" dirty="0"/>
          </a:p>
          <a:p>
            <a:pPr marL="114300" indent="0">
              <a:buNone/>
            </a:pPr>
            <a:r>
              <a:rPr lang="en-US" b="1" dirty="0" smtClean="0"/>
              <a:t>Incremental </a:t>
            </a:r>
            <a:r>
              <a:rPr lang="en-US" b="1" dirty="0"/>
              <a:t>approach</a:t>
            </a:r>
            <a:r>
              <a:rPr lang="en-US" b="1" dirty="0" smtClean="0"/>
              <a:t>:</a:t>
            </a:r>
          </a:p>
          <a:p>
            <a:r>
              <a:rPr lang="en-US" dirty="0" smtClean="0"/>
              <a:t>Sensors </a:t>
            </a:r>
            <a:r>
              <a:rPr lang="en-US" dirty="0"/>
              <a:t>are deployed incrementally, i.e., one at </a:t>
            </a:r>
            <a:r>
              <a:rPr lang="en-US" dirty="0" smtClean="0"/>
              <a:t>a time</a:t>
            </a:r>
            <a:r>
              <a:rPr lang="en-US" dirty="0"/>
              <a:t>, based on the information gathered from previously deployed </a:t>
            </a:r>
            <a:r>
              <a:rPr lang="en-US" dirty="0" smtClean="0"/>
              <a:t>sensors</a:t>
            </a:r>
            <a:endParaRPr lang="en-US" dirty="0"/>
          </a:p>
        </p:txBody>
      </p:sp>
    </p:spTree>
    <p:extLst>
      <p:ext uri="{BB962C8B-B14F-4D97-AF65-F5344CB8AC3E}">
        <p14:creationId xmlns:p14="http://schemas.microsoft.com/office/powerpoint/2010/main" val="1573266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 Relocation</a:t>
            </a:r>
            <a:endParaRPr lang="en-US" dirty="0"/>
          </a:p>
        </p:txBody>
      </p:sp>
      <p:sp>
        <p:nvSpPr>
          <p:cNvPr id="3" name="Content Placeholder 2"/>
          <p:cNvSpPr>
            <a:spLocks noGrp="1"/>
          </p:cNvSpPr>
          <p:nvPr>
            <p:ph idx="1"/>
          </p:nvPr>
        </p:nvSpPr>
        <p:spPr/>
        <p:txBody>
          <a:bodyPr>
            <a:normAutofit/>
          </a:bodyPr>
          <a:lstStyle/>
          <a:p>
            <a:pPr marL="114300" indent="0">
              <a:buNone/>
            </a:pPr>
            <a:r>
              <a:rPr lang="en-US" b="1" dirty="0" smtClean="0"/>
              <a:t>Mobile Sensor Migration</a:t>
            </a:r>
          </a:p>
          <a:p>
            <a:r>
              <a:rPr lang="en-US" dirty="0"/>
              <a:t>After a mobile sensor makes its decision for self-deployment or relocation, </a:t>
            </a:r>
            <a:r>
              <a:rPr lang="en-US" dirty="0" smtClean="0"/>
              <a:t>it will </a:t>
            </a:r>
            <a:r>
              <a:rPr lang="en-US" dirty="0"/>
              <a:t>migrate from its current position to the target position. </a:t>
            </a:r>
            <a:endParaRPr lang="en-US" dirty="0" smtClean="0"/>
          </a:p>
          <a:p>
            <a:r>
              <a:rPr lang="en-US" b="1" dirty="0" smtClean="0"/>
              <a:t>Two ways: </a:t>
            </a:r>
            <a:r>
              <a:rPr lang="en-US" dirty="0" smtClean="0"/>
              <a:t>Direct </a:t>
            </a:r>
            <a:r>
              <a:rPr lang="en-US" dirty="0"/>
              <a:t>way </a:t>
            </a:r>
            <a:r>
              <a:rPr lang="en-US" dirty="0" smtClean="0"/>
              <a:t>and Shifted </a:t>
            </a:r>
            <a:r>
              <a:rPr lang="en-US" dirty="0"/>
              <a:t>manner. </a:t>
            </a:r>
            <a:endParaRPr lang="en-US" dirty="0" smtClean="0"/>
          </a:p>
          <a:p>
            <a:r>
              <a:rPr lang="en-US" dirty="0" smtClean="0"/>
              <a:t>In direct migration</a:t>
            </a:r>
            <a:r>
              <a:rPr lang="en-US" dirty="0"/>
              <a:t>, the sensor simply moves all the way to the target </a:t>
            </a:r>
            <a:r>
              <a:rPr lang="en-US" dirty="0" smtClean="0"/>
              <a:t>location</a:t>
            </a:r>
          </a:p>
          <a:p>
            <a:r>
              <a:rPr lang="en-US" dirty="0"/>
              <a:t>In shifted migration, </a:t>
            </a:r>
            <a:r>
              <a:rPr lang="en-US" dirty="0" smtClean="0"/>
              <a:t>a multi-hop </a:t>
            </a:r>
            <a:r>
              <a:rPr lang="en-US" dirty="0"/>
              <a:t>migration path is built from the sensor to the target </a:t>
            </a:r>
            <a:r>
              <a:rPr lang="en-US" dirty="0" smtClean="0"/>
              <a:t>location</a:t>
            </a:r>
          </a:p>
          <a:p>
            <a:r>
              <a:rPr lang="en-US" dirty="0" smtClean="0"/>
              <a:t>Every </a:t>
            </a:r>
            <a:r>
              <a:rPr lang="en-US" dirty="0"/>
              <a:t>sensor along this path shifts its position by </a:t>
            </a:r>
            <a:r>
              <a:rPr lang="en-US" dirty="0" smtClean="0"/>
              <a:t>one hop </a:t>
            </a:r>
            <a:r>
              <a:rPr lang="en-US" dirty="0"/>
              <a:t>toward the target location. </a:t>
            </a:r>
            <a:endParaRPr lang="en-US" dirty="0" smtClean="0"/>
          </a:p>
          <a:p>
            <a:r>
              <a:rPr lang="en-US" dirty="0" smtClean="0"/>
              <a:t>The </a:t>
            </a:r>
            <a:r>
              <a:rPr lang="en-US" dirty="0"/>
              <a:t>last sensor in the path moves to the </a:t>
            </a:r>
            <a:r>
              <a:rPr lang="en-US" dirty="0" smtClean="0"/>
              <a:t>target location</a:t>
            </a:r>
            <a:r>
              <a:rPr lang="en-US" dirty="0"/>
              <a:t>.</a:t>
            </a:r>
            <a:endParaRPr lang="en-US" b="1" dirty="0"/>
          </a:p>
        </p:txBody>
      </p:sp>
    </p:spTree>
    <p:extLst>
      <p:ext uri="{BB962C8B-B14F-4D97-AF65-F5344CB8AC3E}">
        <p14:creationId xmlns:p14="http://schemas.microsoft.com/office/powerpoint/2010/main" val="22768084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Mobile Sensor Migration</a:t>
            </a:r>
          </a:p>
        </p:txBody>
      </p:sp>
      <p:sp>
        <p:nvSpPr>
          <p:cNvPr id="3" name="Content Placeholder 2"/>
          <p:cNvSpPr>
            <a:spLocks noGrp="1"/>
          </p:cNvSpPr>
          <p:nvPr>
            <p:ph idx="1"/>
          </p:nvPr>
        </p:nvSpPr>
        <p:spPr/>
        <p:txBody>
          <a:bodyPr>
            <a:normAutofit/>
          </a:bodyPr>
          <a:lstStyle/>
          <a:p>
            <a:pPr marL="114300" indent="0">
              <a:buNone/>
            </a:pPr>
            <a:r>
              <a:rPr lang="en-US" b="1" dirty="0" smtClean="0"/>
              <a:t>EXAMPLE: shifted migration method…</a:t>
            </a:r>
          </a:p>
          <a:p>
            <a:pPr marL="114300" indent="0">
              <a:buNone/>
            </a:pPr>
            <a:endParaRPr lang="en-US" dirty="0" smtClean="0"/>
          </a:p>
        </p:txBody>
      </p:sp>
      <p:sp>
        <p:nvSpPr>
          <p:cNvPr id="4" name="Oval 3"/>
          <p:cNvSpPr/>
          <p:nvPr/>
        </p:nvSpPr>
        <p:spPr>
          <a:xfrm>
            <a:off x="906532" y="2544926"/>
            <a:ext cx="360040" cy="2880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2461341" y="2087961"/>
            <a:ext cx="360040"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251720" y="3096103"/>
            <a:ext cx="360040"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3452989" y="2777449"/>
            <a:ext cx="360040" cy="2880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1568771" y="4071392"/>
            <a:ext cx="360040"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2164516" y="2777449"/>
            <a:ext cx="360040" cy="2880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2679896" y="4390760"/>
            <a:ext cx="360040"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2463854" y="3521963"/>
            <a:ext cx="360040"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987924" y="2128006"/>
            <a:ext cx="360040"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3580709" y="3831077"/>
            <a:ext cx="360040"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3580709" y="4587281"/>
            <a:ext cx="360040"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4329656" y="3158805"/>
            <a:ext cx="360040" cy="2880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5220072" y="2952087"/>
            <a:ext cx="360040"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5220072" y="3783360"/>
            <a:ext cx="360040" cy="2880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5040052" y="5013176"/>
            <a:ext cx="360040"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6305724" y="4359424"/>
            <a:ext cx="360040"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4544245" y="4302876"/>
            <a:ext cx="360040"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Isosceles Triangle 20"/>
          <p:cNvSpPr/>
          <p:nvPr/>
        </p:nvSpPr>
        <p:spPr>
          <a:xfrm>
            <a:off x="5868144" y="4302876"/>
            <a:ext cx="216024" cy="231900"/>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p:cNvCxnSpPr>
            <a:stCxn id="4" idx="6"/>
            <a:endCxn id="9" idx="5"/>
          </p:cNvCxnSpPr>
          <p:nvPr/>
        </p:nvCxnSpPr>
        <p:spPr>
          <a:xfrm>
            <a:off x="1266572" y="2688942"/>
            <a:ext cx="1205257" cy="3343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 idx="1"/>
            <a:endCxn id="7" idx="2"/>
          </p:cNvCxnSpPr>
          <p:nvPr/>
        </p:nvCxnSpPr>
        <p:spPr>
          <a:xfrm>
            <a:off x="2217243" y="2819630"/>
            <a:ext cx="1235746" cy="1018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15" idx="1"/>
          </p:cNvCxnSpPr>
          <p:nvPr/>
        </p:nvCxnSpPr>
        <p:spPr>
          <a:xfrm>
            <a:off x="3580709" y="2952087"/>
            <a:ext cx="801674" cy="248899"/>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5" idx="5"/>
            <a:endCxn id="17" idx="5"/>
          </p:cNvCxnSpPr>
          <p:nvPr/>
        </p:nvCxnSpPr>
        <p:spPr>
          <a:xfrm>
            <a:off x="4636969" y="3404656"/>
            <a:ext cx="890416" cy="624555"/>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endCxn id="21" idx="0"/>
          </p:cNvCxnSpPr>
          <p:nvPr/>
        </p:nvCxnSpPr>
        <p:spPr>
          <a:xfrm>
            <a:off x="5497402" y="3925531"/>
            <a:ext cx="478754" cy="377345"/>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4" idx="4"/>
            <a:endCxn id="21" idx="2"/>
          </p:cNvCxnSpPr>
          <p:nvPr/>
        </p:nvCxnSpPr>
        <p:spPr>
          <a:xfrm>
            <a:off x="1086552" y="2832958"/>
            <a:ext cx="4781592" cy="1701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Curved Connector 44"/>
          <p:cNvCxnSpPr>
            <a:stCxn id="4" idx="7"/>
            <a:endCxn id="9" idx="0"/>
          </p:cNvCxnSpPr>
          <p:nvPr/>
        </p:nvCxnSpPr>
        <p:spPr>
          <a:xfrm rot="16200000" flipH="1">
            <a:off x="1684019" y="2116933"/>
            <a:ext cx="190342" cy="1130691"/>
          </a:xfrm>
          <a:prstGeom prst="curvedConnector3">
            <a:avLst>
              <a:gd name="adj1" fmla="val -14226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Curved Connector 45"/>
          <p:cNvCxnSpPr>
            <a:stCxn id="9" idx="0"/>
          </p:cNvCxnSpPr>
          <p:nvPr/>
        </p:nvCxnSpPr>
        <p:spPr>
          <a:xfrm rot="16200000" flipH="1">
            <a:off x="2870597" y="2251388"/>
            <a:ext cx="107054" cy="1159176"/>
          </a:xfrm>
          <a:prstGeom prst="curvedConnector4">
            <a:avLst>
              <a:gd name="adj1" fmla="val -213537"/>
              <a:gd name="adj2" fmla="val 8884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Curved Connector 46"/>
          <p:cNvCxnSpPr/>
          <p:nvPr/>
        </p:nvCxnSpPr>
        <p:spPr>
          <a:xfrm rot="16200000" flipH="1">
            <a:off x="3921945" y="2515604"/>
            <a:ext cx="395492" cy="1077963"/>
          </a:xfrm>
          <a:prstGeom prst="curvedConnector3">
            <a:avLst>
              <a:gd name="adj1" fmla="val -68467"/>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Curved Connector 47"/>
          <p:cNvCxnSpPr>
            <a:endCxn id="17" idx="7"/>
          </p:cNvCxnSpPr>
          <p:nvPr/>
        </p:nvCxnSpPr>
        <p:spPr>
          <a:xfrm>
            <a:off x="4494352" y="3292313"/>
            <a:ext cx="1033033" cy="533228"/>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Curved Connector 58"/>
          <p:cNvCxnSpPr>
            <a:endCxn id="21" idx="5"/>
          </p:cNvCxnSpPr>
          <p:nvPr/>
        </p:nvCxnSpPr>
        <p:spPr>
          <a:xfrm>
            <a:off x="5324243" y="3831077"/>
            <a:ext cx="705919" cy="587749"/>
          </a:xfrm>
          <a:prstGeom prst="curvedConnector3">
            <a:avLst>
              <a:gd name="adj1" fmla="val 140034"/>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30045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Sensor Relocation</a:t>
            </a:r>
          </a:p>
        </p:txBody>
      </p:sp>
      <p:sp>
        <p:nvSpPr>
          <p:cNvPr id="3" name="Content Placeholder 2"/>
          <p:cNvSpPr>
            <a:spLocks noGrp="1"/>
          </p:cNvSpPr>
          <p:nvPr>
            <p:ph idx="1"/>
          </p:nvPr>
        </p:nvSpPr>
        <p:spPr/>
        <p:txBody>
          <a:bodyPr>
            <a:normAutofit/>
          </a:bodyPr>
          <a:lstStyle/>
          <a:p>
            <a:pPr marL="114300" indent="0">
              <a:buNone/>
            </a:pPr>
            <a:r>
              <a:rPr lang="en-US" b="1" dirty="0" smtClean="0"/>
              <a:t>Two steps:</a:t>
            </a:r>
          </a:p>
          <a:p>
            <a:pPr marL="571500" indent="-457200">
              <a:buFont typeface="+mj-lt"/>
              <a:buAutoNum type="arabicPeriod"/>
            </a:pPr>
            <a:r>
              <a:rPr lang="en-US" dirty="0" smtClean="0"/>
              <a:t>Replacement Discovery</a:t>
            </a:r>
          </a:p>
          <a:p>
            <a:pPr marL="571500" indent="-457200">
              <a:buFont typeface="+mj-lt"/>
              <a:buAutoNum type="arabicPeriod"/>
            </a:pPr>
            <a:r>
              <a:rPr lang="en-US" dirty="0" smtClean="0"/>
              <a:t>Replacement Migration</a:t>
            </a:r>
          </a:p>
          <a:p>
            <a:r>
              <a:rPr lang="en-US" dirty="0"/>
              <a:t>To minimize energy consumption and response time, a replacement node </a:t>
            </a:r>
            <a:r>
              <a:rPr lang="en-US" dirty="0" smtClean="0"/>
              <a:t>should be </a:t>
            </a:r>
            <a:r>
              <a:rPr lang="en-US" dirty="0"/>
              <a:t>a redundant sensor geographically closest to the failed node. </a:t>
            </a:r>
            <a:endParaRPr lang="en-US" dirty="0" smtClean="0"/>
          </a:p>
          <a:p>
            <a:r>
              <a:rPr lang="en-US" dirty="0" smtClean="0"/>
              <a:t>Thus replacement discovery </a:t>
            </a:r>
            <a:r>
              <a:rPr lang="en-US" dirty="0"/>
              <a:t>is a distance-sensitive service discovery problem, where </a:t>
            </a:r>
            <a:r>
              <a:rPr lang="en-US" dirty="0" smtClean="0"/>
              <a:t>redundant sensors offers </a:t>
            </a:r>
            <a:r>
              <a:rPr lang="en-US" dirty="0"/>
              <a:t>replacement service to failed sensors. </a:t>
            </a:r>
            <a:endParaRPr lang="en-US" dirty="0" smtClean="0"/>
          </a:p>
          <a:p>
            <a:r>
              <a:rPr lang="en-US" dirty="0" smtClean="0"/>
              <a:t>After replacement </a:t>
            </a:r>
            <a:r>
              <a:rPr lang="en-US" dirty="0"/>
              <a:t>discovery, discovered replacement will be migrated to the </a:t>
            </a:r>
            <a:r>
              <a:rPr lang="en-US" dirty="0" smtClean="0"/>
              <a:t>position of </a:t>
            </a:r>
            <a:r>
              <a:rPr lang="en-US" dirty="0"/>
              <a:t>failed sensor. </a:t>
            </a:r>
            <a:endParaRPr lang="en-US" dirty="0" smtClean="0"/>
          </a:p>
          <a:p>
            <a:pPr marL="571500" indent="-457200">
              <a:buFont typeface="+mj-lt"/>
              <a:buAutoNum type="arabicPeriod"/>
            </a:pPr>
            <a:endParaRPr lang="en-US" dirty="0"/>
          </a:p>
        </p:txBody>
      </p:sp>
    </p:spTree>
    <p:extLst>
      <p:ext uri="{BB962C8B-B14F-4D97-AF65-F5344CB8AC3E}">
        <p14:creationId xmlns:p14="http://schemas.microsoft.com/office/powerpoint/2010/main" val="2667212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Sensor Relocation</a:t>
            </a:r>
          </a:p>
        </p:txBody>
      </p:sp>
      <p:sp>
        <p:nvSpPr>
          <p:cNvPr id="3" name="Content Placeholder 2"/>
          <p:cNvSpPr>
            <a:spLocks noGrp="1"/>
          </p:cNvSpPr>
          <p:nvPr>
            <p:ph idx="1"/>
          </p:nvPr>
        </p:nvSpPr>
        <p:spPr>
          <a:xfrm>
            <a:off x="457200" y="1268760"/>
            <a:ext cx="7620000" cy="5132040"/>
          </a:xfrm>
        </p:spPr>
        <p:txBody>
          <a:bodyPr>
            <a:normAutofit/>
          </a:bodyPr>
          <a:lstStyle/>
          <a:p>
            <a:r>
              <a:rPr lang="en-US" dirty="0"/>
              <a:t>Many service discovery have been proposed for wireless ad hoc networks. They can certainly be used to fulfill the replacement discovery problem</a:t>
            </a:r>
          </a:p>
          <a:p>
            <a:r>
              <a:rPr lang="en-US" dirty="0"/>
              <a:t>Some techniques such as location and data centric storage can also be adopted</a:t>
            </a:r>
          </a:p>
          <a:p>
            <a:r>
              <a:rPr lang="en-US" dirty="0"/>
              <a:t>By location service, redundant sensors update the network with their location and are searched when needed </a:t>
            </a:r>
          </a:p>
          <a:p>
            <a:r>
              <a:rPr lang="en-US" dirty="0"/>
              <a:t>By data centric storage, the location data of redundant sensors are stored somewhere in the network and retrieved by others </a:t>
            </a:r>
          </a:p>
          <a:p>
            <a:r>
              <a:rPr lang="en-US" dirty="0"/>
              <a:t>But, considering the resource constraints of sensors, a good solution should have low message overhead and constant per node storage </a:t>
            </a:r>
            <a:r>
              <a:rPr lang="en-US" dirty="0" smtClean="0"/>
              <a:t>load</a:t>
            </a:r>
          </a:p>
          <a:p>
            <a:r>
              <a:rPr lang="en-US" dirty="0" smtClean="0"/>
              <a:t>Example approaches are </a:t>
            </a:r>
            <a:r>
              <a:rPr lang="en-US" dirty="0"/>
              <a:t>Broadcast-based </a:t>
            </a:r>
            <a:r>
              <a:rPr lang="en-US" dirty="0" smtClean="0"/>
              <a:t>approach, Mesh-based approach, etc.</a:t>
            </a:r>
            <a:endParaRPr lang="en-US" dirty="0"/>
          </a:p>
          <a:p>
            <a:pPr marL="571500" indent="-457200">
              <a:buFont typeface="+mj-lt"/>
              <a:buAutoNum type="arabicPeriod"/>
            </a:pPr>
            <a:endParaRPr lang="en-US" dirty="0"/>
          </a:p>
        </p:txBody>
      </p:sp>
    </p:spTree>
    <p:extLst>
      <p:ext uri="{BB962C8B-B14F-4D97-AF65-F5344CB8AC3E}">
        <p14:creationId xmlns:p14="http://schemas.microsoft.com/office/powerpoint/2010/main" val="15128358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dirty="0" smtClean="0"/>
              <a:t>Stated the Movement Assisted Sensor Placement problem, also its sub problems</a:t>
            </a:r>
          </a:p>
          <a:p>
            <a:endParaRPr lang="en-US" dirty="0" smtClean="0"/>
          </a:p>
          <a:p>
            <a:r>
              <a:rPr lang="en-US" dirty="0" smtClean="0"/>
              <a:t>Different approaches for all the sub problems</a:t>
            </a:r>
          </a:p>
          <a:p>
            <a:endParaRPr lang="en-US" dirty="0" smtClean="0"/>
          </a:p>
          <a:p>
            <a:r>
              <a:rPr lang="en-US" dirty="0" smtClean="0"/>
              <a:t>Pros and cons for the approaches</a:t>
            </a:r>
          </a:p>
          <a:p>
            <a:endParaRPr lang="en-US" dirty="0" smtClean="0"/>
          </a:p>
          <a:p>
            <a:r>
              <a:rPr lang="en-US" dirty="0" smtClean="0"/>
              <a:t>There are even more approaches but there is no systematic study on them</a:t>
            </a:r>
          </a:p>
          <a:p>
            <a:endParaRPr lang="en-US" dirty="0" smtClean="0"/>
          </a:p>
          <a:p>
            <a:r>
              <a:rPr lang="en-US" dirty="0" smtClean="0"/>
              <a:t>Now-a-days Sensor self-deployment area is being researched more since it has more applications than others </a:t>
            </a:r>
            <a:endParaRPr lang="en-US" dirty="0"/>
          </a:p>
        </p:txBody>
      </p:sp>
    </p:spTree>
    <p:extLst>
      <p:ext uri="{BB962C8B-B14F-4D97-AF65-F5344CB8AC3E}">
        <p14:creationId xmlns:p14="http://schemas.microsoft.com/office/powerpoint/2010/main" val="19378852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[1] Amiya </a:t>
            </a:r>
            <a:r>
              <a:rPr lang="en-US" dirty="0"/>
              <a:t>Nayak and Ivan Stojmenovic</a:t>
            </a:r>
            <a:r>
              <a:rPr lang="en-US" dirty="0" smtClean="0"/>
              <a:t>, “</a:t>
            </a:r>
            <a:r>
              <a:rPr lang="en-US" dirty="0"/>
              <a:t>Wireless Sensor </a:t>
            </a:r>
            <a:r>
              <a:rPr lang="en-US" dirty="0" smtClean="0"/>
              <a:t>and Actuator Networks-Algorithms and protocols for </a:t>
            </a:r>
            <a:r>
              <a:rPr lang="en-US" dirty="0"/>
              <a:t>Scalable </a:t>
            </a:r>
            <a:r>
              <a:rPr lang="en-US" dirty="0" smtClean="0"/>
              <a:t>Coordination and </a:t>
            </a:r>
            <a:r>
              <a:rPr lang="en-US" dirty="0"/>
              <a:t>Data </a:t>
            </a:r>
            <a:r>
              <a:rPr lang="en-US" dirty="0" smtClean="0"/>
              <a:t>Communication”. </a:t>
            </a:r>
            <a:endParaRPr lang="en-US" dirty="0" smtClean="0"/>
          </a:p>
          <a:p>
            <a:r>
              <a:rPr lang="es-ES" dirty="0" smtClean="0"/>
              <a:t>[2] Archana Bharathidasan and </a:t>
            </a:r>
            <a:r>
              <a:rPr lang="es-ES" dirty="0"/>
              <a:t>Vijay Anand Sai </a:t>
            </a:r>
            <a:r>
              <a:rPr lang="es-ES" dirty="0" smtClean="0"/>
              <a:t>Ponduru</a:t>
            </a:r>
            <a:r>
              <a:rPr lang="es-ES" dirty="0"/>
              <a:t>, “Sensor Networks: An </a:t>
            </a:r>
            <a:r>
              <a:rPr lang="es-ES" dirty="0" smtClean="0"/>
              <a:t>Overview</a:t>
            </a:r>
            <a:r>
              <a:rPr lang="es-ES" dirty="0" smtClean="0"/>
              <a:t>”.</a:t>
            </a:r>
          </a:p>
          <a:p>
            <a:r>
              <a:rPr lang="es-ES" dirty="0" smtClean="0"/>
              <a:t>[3]</a:t>
            </a:r>
            <a:r>
              <a:rPr lang="en-US" dirty="0"/>
              <a:t> Guiling Wang, </a:t>
            </a:r>
            <a:r>
              <a:rPr lang="en-US" dirty="0"/>
              <a:t>Guohong</a:t>
            </a:r>
            <a:r>
              <a:rPr lang="en-US" dirty="0"/>
              <a:t> </a:t>
            </a:r>
            <a:r>
              <a:rPr lang="en-US" dirty="0" smtClean="0"/>
              <a:t>Cao </a:t>
            </a:r>
            <a:r>
              <a:rPr lang="en-US" dirty="0"/>
              <a:t>and Tom La </a:t>
            </a:r>
            <a:r>
              <a:rPr lang="en-US" dirty="0" smtClean="0"/>
              <a:t>Porta</a:t>
            </a:r>
            <a:r>
              <a:rPr lang="en-US" dirty="0" smtClean="0"/>
              <a:t> “Movement-Assisted </a:t>
            </a:r>
            <a:r>
              <a:rPr lang="en-US" dirty="0"/>
              <a:t>Sensor </a:t>
            </a:r>
            <a:r>
              <a:rPr lang="en-US" dirty="0" smtClean="0"/>
              <a:t>Deployment”</a:t>
            </a:r>
            <a:endParaRPr lang="es-ES" dirty="0" smtClean="0"/>
          </a:p>
          <a:p>
            <a:r>
              <a:rPr lang="en-US" dirty="0" smtClean="0"/>
              <a:t>[4] </a:t>
            </a:r>
            <a:r>
              <a:rPr lang="en-US" u="sng" dirty="0" smtClean="0"/>
              <a:t>panda.ece.utk.edu/w/images/2/23/Sensordeployment.ppt </a:t>
            </a:r>
            <a:r>
              <a:rPr lang="en-US" dirty="0" smtClean="0"/>
              <a:t>“Optimal  </a:t>
            </a:r>
            <a:r>
              <a:rPr lang="en-US" dirty="0"/>
              <a:t>Self-placement of Heterogeneous </a:t>
            </a:r>
            <a:r>
              <a:rPr lang="en-US" dirty="0" smtClean="0"/>
              <a:t>Mobile Sensors in </a:t>
            </a:r>
            <a:r>
              <a:rPr lang="en-US" dirty="0"/>
              <a:t>Sensor </a:t>
            </a:r>
            <a:r>
              <a:rPr lang="en-US" dirty="0" smtClean="0"/>
              <a:t>Networks.</a:t>
            </a:r>
          </a:p>
          <a:p>
            <a:r>
              <a:rPr lang="en-US" dirty="0" smtClean="0"/>
              <a:t>[5] </a:t>
            </a:r>
            <a:r>
              <a:rPr lang="en-US" u="sng" dirty="0" smtClean="0">
                <a:hlinkClick r:id="rId2"/>
              </a:rPr>
              <a:t>www.cs.berkeley.edu</a:t>
            </a:r>
            <a:r>
              <a:rPr lang="en-US" u="sng" dirty="0">
                <a:hlinkClick r:id="rId2"/>
              </a:rPr>
              <a:t>/~</a:t>
            </a:r>
            <a:r>
              <a:rPr lang="en-US" u="sng" dirty="0" smtClean="0">
                <a:hlinkClick r:id="rId2"/>
              </a:rPr>
              <a:t>culler/cs252-s02/slides/lec08-wireless.ppt</a:t>
            </a:r>
            <a:r>
              <a:rPr lang="en-US" dirty="0" smtClean="0"/>
              <a:t> “Wireless Sensor Networks”</a:t>
            </a:r>
          </a:p>
          <a:p>
            <a:r>
              <a:rPr lang="en-US" dirty="0" smtClean="0"/>
              <a:t>[6] </a:t>
            </a:r>
            <a:r>
              <a:rPr lang="en-US" u="sng" dirty="0" smtClean="0">
                <a:hlinkClick r:id="rId3"/>
              </a:rPr>
              <a:t>www.site.uottawa.ca</a:t>
            </a:r>
            <a:r>
              <a:rPr lang="en-US" u="sng" dirty="0">
                <a:hlinkClick r:id="rId3"/>
              </a:rPr>
              <a:t>/~</a:t>
            </a:r>
            <a:r>
              <a:rPr lang="en-US" u="sng" dirty="0" smtClean="0">
                <a:hlinkClick r:id="rId3"/>
              </a:rPr>
              <a:t>casteig/files/csi5140-shafagh-alikhani.ppt</a:t>
            </a:r>
            <a:r>
              <a:rPr lang="en-US" dirty="0"/>
              <a:t> </a:t>
            </a:r>
            <a:r>
              <a:rPr lang="en-US" dirty="0" smtClean="0"/>
              <a:t>“Localization </a:t>
            </a:r>
            <a:r>
              <a:rPr lang="en-US" dirty="0"/>
              <a:t>in </a:t>
            </a:r>
            <a:r>
              <a:rPr lang="en-US" dirty="0" smtClean="0"/>
              <a:t>Wireless Sensor Networks</a:t>
            </a:r>
            <a:r>
              <a:rPr lang="en-US" dirty="0" smtClean="0"/>
              <a:t>”</a:t>
            </a:r>
          </a:p>
          <a:p>
            <a:r>
              <a:rPr lang="en-US" dirty="0" smtClean="0"/>
              <a:t>[7]</a:t>
            </a:r>
            <a:r>
              <a:rPr lang="en-US" dirty="0"/>
              <a:t> Yi </a:t>
            </a:r>
            <a:r>
              <a:rPr lang="en-US" dirty="0"/>
              <a:t>Zou</a:t>
            </a:r>
            <a:r>
              <a:rPr lang="en-US" dirty="0"/>
              <a:t>, </a:t>
            </a:r>
            <a:r>
              <a:rPr lang="en-US" dirty="0" smtClean="0"/>
              <a:t>KrishnenduChakrabarty</a:t>
            </a:r>
            <a:r>
              <a:rPr lang="en-US" dirty="0" smtClean="0"/>
              <a:t>, ”Sensor Deployment and Target Localization Based on Virtual Forces” IEEE </a:t>
            </a:r>
            <a:r>
              <a:rPr lang="en-US" dirty="0"/>
              <a:t>INFOCOM </a:t>
            </a:r>
            <a:r>
              <a:rPr lang="en-US" dirty="0" smtClean="0"/>
              <a:t>2003</a:t>
            </a:r>
          </a:p>
          <a:p>
            <a:r>
              <a:rPr lang="en-US" dirty="0" smtClean="0"/>
              <a:t>[8]</a:t>
            </a:r>
            <a:r>
              <a:rPr lang="en-US" dirty="0"/>
              <a:t> Rafael </a:t>
            </a:r>
            <a:r>
              <a:rPr lang="en-US" dirty="0" smtClean="0"/>
              <a:t>Falcon, </a:t>
            </a:r>
            <a:r>
              <a:rPr lang="en-US" dirty="0"/>
              <a:t>“Robotic Sensor Wireless Networks”</a:t>
            </a:r>
            <a:endParaRPr lang="en-US" dirty="0"/>
          </a:p>
        </p:txBody>
      </p:sp>
    </p:spTree>
    <p:extLst>
      <p:ext uri="{BB962C8B-B14F-4D97-AF65-F5344CB8AC3E}">
        <p14:creationId xmlns:p14="http://schemas.microsoft.com/office/powerpoint/2010/main" val="12427321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457200" y="1268760"/>
            <a:ext cx="7620000" cy="5132040"/>
          </a:xfrm>
        </p:spPr>
        <p:txBody>
          <a:bodyPr/>
          <a:lstStyle/>
          <a:p>
            <a:pPr marL="114300" indent="0">
              <a:buNone/>
            </a:pPr>
            <a:r>
              <a:rPr lang="en-US" b="1" dirty="0" smtClean="0"/>
              <a:t>Question 1:</a:t>
            </a:r>
          </a:p>
          <a:p>
            <a:pPr marL="114300" indent="0">
              <a:buNone/>
            </a:pPr>
            <a:r>
              <a:rPr lang="en-US" b="1" dirty="0" smtClean="0"/>
              <a:t>Consider Sensor placement by Actuators, In a snake like deployment approach if there is an obstacle in between as shown below. Whether full coverage is possible? If so Why(show with help of diagram)?</a:t>
            </a:r>
          </a:p>
          <a:p>
            <a:pPr marL="114300" indent="0">
              <a:buNone/>
            </a:pPr>
            <a:r>
              <a:rPr lang="en-US" b="1" dirty="0"/>
              <a:t> </a:t>
            </a:r>
            <a:r>
              <a:rPr lang="en-US" b="1" dirty="0" smtClean="0"/>
              <a:t>                                                     </a:t>
            </a:r>
            <a:r>
              <a:rPr lang="en-US" b="1" dirty="0" smtClean="0"/>
              <a:t>Ans</a:t>
            </a:r>
            <a:r>
              <a:rPr lang="en-US" b="1" dirty="0" smtClean="0"/>
              <a:t>:  No.</a:t>
            </a:r>
            <a:endParaRPr lang="en-US" b="1" dirty="0"/>
          </a:p>
        </p:txBody>
      </p:sp>
      <p:sp>
        <p:nvSpPr>
          <p:cNvPr id="4" name="Rectangle 3"/>
          <p:cNvSpPr/>
          <p:nvPr/>
        </p:nvSpPr>
        <p:spPr>
          <a:xfrm>
            <a:off x="1187624" y="3628429"/>
            <a:ext cx="2160240" cy="16561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 name="Rectangle 4"/>
          <p:cNvSpPr/>
          <p:nvPr/>
        </p:nvSpPr>
        <p:spPr>
          <a:xfrm>
            <a:off x="2267744" y="4372324"/>
            <a:ext cx="288032" cy="900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753843" y="3650494"/>
            <a:ext cx="21602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5580112" y="3077344"/>
            <a:ext cx="2160240" cy="16561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Rectangle 9"/>
          <p:cNvSpPr/>
          <p:nvPr/>
        </p:nvSpPr>
        <p:spPr>
          <a:xfrm>
            <a:off x="6570387" y="3833428"/>
            <a:ext cx="288032" cy="900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66331" y="3077344"/>
            <a:ext cx="21602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580112" y="3140968"/>
            <a:ext cx="144016"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5856668" y="3140968"/>
            <a:ext cx="144016"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5855599" y="3356992"/>
            <a:ext cx="144016"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5593432" y="3356992"/>
            <a:ext cx="144016"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5593432" y="3604828"/>
            <a:ext cx="144016"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5868981" y="3607474"/>
            <a:ext cx="144016"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6851523" y="3610120"/>
            <a:ext cx="144016"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6140005" y="3610120"/>
            <a:ext cx="144016"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6507832" y="3614045"/>
            <a:ext cx="144016"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7524328" y="3928596"/>
            <a:ext cx="144016"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7524328" y="3614045"/>
            <a:ext cx="144016"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7168511" y="3599001"/>
            <a:ext cx="144016"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7222566" y="3928596"/>
            <a:ext cx="144016"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6923531" y="3928596"/>
            <a:ext cx="144016"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6938695" y="4233396"/>
            <a:ext cx="144016"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7222566" y="4233396"/>
            <a:ext cx="144016"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p:nvSpPr>
        <p:spPr>
          <a:xfrm>
            <a:off x="7524328" y="4233396"/>
            <a:ext cx="144016"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p:nvPr/>
        </p:nvSpPr>
        <p:spPr>
          <a:xfrm>
            <a:off x="7536464" y="4581128"/>
            <a:ext cx="144016"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p:nvSpPr>
        <p:spPr>
          <a:xfrm>
            <a:off x="7240519" y="4545956"/>
            <a:ext cx="144016"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p:nvPr/>
        </p:nvSpPr>
        <p:spPr>
          <a:xfrm>
            <a:off x="6923531" y="4533469"/>
            <a:ext cx="144016"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5593432" y="3212976"/>
            <a:ext cx="3861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580112" y="3429000"/>
            <a:ext cx="3861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665440" y="3660157"/>
            <a:ext cx="1995133" cy="58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25" idx="2"/>
            <a:endCxn id="21" idx="6"/>
          </p:cNvCxnSpPr>
          <p:nvPr/>
        </p:nvCxnSpPr>
        <p:spPr>
          <a:xfrm>
            <a:off x="6923531" y="4004796"/>
            <a:ext cx="7448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020272" y="4293096"/>
            <a:ext cx="672805" cy="16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948264" y="4581128"/>
            <a:ext cx="7448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13" idx="1"/>
            <a:endCxn id="14" idx="0"/>
          </p:cNvCxnSpPr>
          <p:nvPr/>
        </p:nvCxnSpPr>
        <p:spPr>
          <a:xfrm>
            <a:off x="5877759" y="3163286"/>
            <a:ext cx="49848" cy="193706"/>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652120" y="3433192"/>
            <a:ext cx="21091" cy="193954"/>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7575245" y="3744127"/>
            <a:ext cx="21091" cy="206787"/>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7020272" y="4058678"/>
            <a:ext cx="5927" cy="250918"/>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7587381" y="4255714"/>
            <a:ext cx="8955" cy="40161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5375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&amp; Challenges</a:t>
            </a:r>
          </a:p>
        </p:txBody>
      </p:sp>
      <p:sp>
        <p:nvSpPr>
          <p:cNvPr id="3" name="Content Placeholder 2"/>
          <p:cNvSpPr>
            <a:spLocks noGrp="1"/>
          </p:cNvSpPr>
          <p:nvPr>
            <p:ph idx="1"/>
          </p:nvPr>
        </p:nvSpPr>
        <p:spPr/>
        <p:txBody>
          <a:bodyPr/>
          <a:lstStyle/>
          <a:p>
            <a:pPr marL="114300" indent="0">
              <a:buNone/>
            </a:pPr>
            <a:r>
              <a:rPr lang="en-US" b="1" dirty="0" smtClean="0"/>
              <a:t>Applications</a:t>
            </a:r>
          </a:p>
          <a:p>
            <a:r>
              <a:rPr lang="en-US" dirty="0" smtClean="0"/>
              <a:t>Environmental </a:t>
            </a:r>
            <a:r>
              <a:rPr lang="en-US" dirty="0"/>
              <a:t>monitoring - which </a:t>
            </a:r>
            <a:r>
              <a:rPr lang="en-US" dirty="0" smtClean="0"/>
              <a:t>involves </a:t>
            </a:r>
            <a:r>
              <a:rPr lang="en-US" dirty="0"/>
              <a:t>monitoring air soil and water, condition based </a:t>
            </a:r>
            <a:r>
              <a:rPr lang="en-US" dirty="0" smtClean="0"/>
              <a:t>maintenance[2]</a:t>
            </a:r>
          </a:p>
          <a:p>
            <a:r>
              <a:rPr lang="en-US" dirty="0"/>
              <a:t>H</a:t>
            </a:r>
            <a:r>
              <a:rPr lang="en-US" dirty="0" smtClean="0"/>
              <a:t>abitat monitoring[2]  </a:t>
            </a:r>
          </a:p>
          <a:p>
            <a:r>
              <a:rPr lang="en-US" dirty="0" smtClean="0"/>
              <a:t>Military surveillance</a:t>
            </a:r>
          </a:p>
          <a:p>
            <a:r>
              <a:rPr lang="en-US" dirty="0" smtClean="0"/>
              <a:t>Smart spaces…</a:t>
            </a:r>
            <a:endParaRPr lang="en-US" dirty="0"/>
          </a:p>
          <a:p>
            <a:pPr marL="114300" indent="0">
              <a:buNone/>
            </a:pPr>
            <a:endParaRPr lang="en-US" dirty="0" smtClean="0"/>
          </a:p>
          <a:p>
            <a:pPr marL="114300" indent="0">
              <a:buNone/>
            </a:pPr>
            <a:r>
              <a:rPr lang="en-US" b="1" dirty="0" smtClean="0"/>
              <a:t>Challenges</a:t>
            </a:r>
          </a:p>
          <a:p>
            <a:r>
              <a:rPr lang="en-US" dirty="0" smtClean="0"/>
              <a:t>Ad hoc deployment</a:t>
            </a:r>
          </a:p>
          <a:p>
            <a:r>
              <a:rPr lang="en-US" dirty="0" smtClean="0"/>
              <a:t>Dynamic changes…</a:t>
            </a:r>
          </a:p>
          <a:p>
            <a:pPr marL="114300" indent="0">
              <a:buNone/>
            </a:pPr>
            <a:endParaRPr lang="en-US" dirty="0"/>
          </a:p>
        </p:txBody>
      </p:sp>
      <p:pic>
        <p:nvPicPr>
          <p:cNvPr id="1026" name="Picture 2" descr="http://zone.ni.com/cms/images/devzone/tut/Application_Are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3022501"/>
            <a:ext cx="4752975" cy="2713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8178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114300" indent="0">
              <a:buNone/>
            </a:pPr>
            <a:r>
              <a:rPr lang="en-US" b="1" dirty="0" smtClean="0"/>
              <a:t>Question 2:</a:t>
            </a:r>
          </a:p>
          <a:p>
            <a:pPr marL="114300" indent="0">
              <a:buNone/>
            </a:pPr>
            <a:r>
              <a:rPr lang="en-US" b="1" dirty="0" smtClean="0"/>
              <a:t>In which way “shifted migration method” is better than “direct way” when we try to perform sensor relocation?</a:t>
            </a:r>
          </a:p>
          <a:p>
            <a:pPr marL="114300" indent="0">
              <a:buNone/>
            </a:pPr>
            <a:endParaRPr lang="en-US" b="1" dirty="0" smtClean="0"/>
          </a:p>
          <a:p>
            <a:pPr marL="114300" indent="0">
              <a:buNone/>
            </a:pPr>
            <a:r>
              <a:rPr lang="en-US" b="1" dirty="0" smtClean="0"/>
              <a:t>Ans</a:t>
            </a:r>
            <a:r>
              <a:rPr lang="en-US" b="1" dirty="0" smtClean="0"/>
              <a:t>: For better network lifetime</a:t>
            </a:r>
          </a:p>
          <a:p>
            <a:pPr marL="114300" indent="0">
              <a:buNone/>
            </a:pPr>
            <a:r>
              <a:rPr lang="en-US" dirty="0" smtClean="0"/>
              <a:t>Shifted </a:t>
            </a:r>
            <a:r>
              <a:rPr lang="en-US" dirty="0"/>
              <a:t>migration follows a multi-hop migration path, where every sensor involved shifts one position closer towards the target location. Since this method involves multiple nodes, it distributes energy consumption to all the nodes involved extending the network </a:t>
            </a:r>
            <a:r>
              <a:rPr lang="en-US" dirty="0" smtClean="0"/>
              <a:t>lifetime</a:t>
            </a:r>
          </a:p>
          <a:p>
            <a:pPr marL="114300" indent="0">
              <a:buNone/>
            </a:pPr>
            <a:endParaRPr lang="en-US" b="1" dirty="0" smtClean="0"/>
          </a:p>
          <a:p>
            <a:pPr marL="114300" indent="0">
              <a:buNone/>
            </a:pPr>
            <a:endParaRPr lang="en-US" b="1" dirty="0"/>
          </a:p>
          <a:p>
            <a:pPr marL="114300" indent="0">
              <a:buNone/>
            </a:pPr>
            <a:endParaRPr lang="en-US" b="1" dirty="0" smtClean="0"/>
          </a:p>
          <a:p>
            <a:pPr marL="114300" indent="0">
              <a:buNone/>
            </a:pPr>
            <a:endParaRPr lang="en-US" b="1" dirty="0"/>
          </a:p>
        </p:txBody>
      </p:sp>
    </p:spTree>
    <p:extLst>
      <p:ext uri="{BB962C8B-B14F-4D97-AF65-F5344CB8AC3E}">
        <p14:creationId xmlns:p14="http://schemas.microsoft.com/office/powerpoint/2010/main" val="33053816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50106"/>
          </a:xfrm>
        </p:spPr>
        <p:txBody>
          <a:bodyPr/>
          <a:lstStyle/>
          <a:p>
            <a:r>
              <a:rPr lang="en-US" dirty="0" smtClean="0"/>
              <a:t>Questions</a:t>
            </a:r>
            <a:endParaRPr lang="en-US" dirty="0"/>
          </a:p>
        </p:txBody>
      </p:sp>
      <p:sp>
        <p:nvSpPr>
          <p:cNvPr id="3" name="Content Placeholder 2"/>
          <p:cNvSpPr>
            <a:spLocks noGrp="1"/>
          </p:cNvSpPr>
          <p:nvPr>
            <p:ph idx="1"/>
          </p:nvPr>
        </p:nvSpPr>
        <p:spPr>
          <a:xfrm>
            <a:off x="457200" y="1124744"/>
            <a:ext cx="7620000" cy="5472608"/>
          </a:xfrm>
        </p:spPr>
        <p:txBody>
          <a:bodyPr>
            <a:normAutofit fontScale="92500"/>
          </a:bodyPr>
          <a:lstStyle/>
          <a:p>
            <a:pPr marL="114300" indent="0">
              <a:buNone/>
            </a:pPr>
            <a:r>
              <a:rPr lang="en-US" b="1" dirty="0" smtClean="0"/>
              <a:t>Question 3:</a:t>
            </a:r>
          </a:p>
          <a:p>
            <a:pPr marL="114300" indent="0">
              <a:buNone/>
            </a:pPr>
            <a:r>
              <a:rPr lang="en-US" b="1" dirty="0" smtClean="0"/>
              <a:t>In case of </a:t>
            </a:r>
            <a:r>
              <a:rPr lang="en-US" b="1" dirty="0" smtClean="0"/>
              <a:t>Voronoi</a:t>
            </a:r>
            <a:r>
              <a:rPr lang="en-US" b="1" dirty="0" smtClean="0"/>
              <a:t> based approach, we </a:t>
            </a:r>
            <a:r>
              <a:rPr lang="en-US" b="1" dirty="0"/>
              <a:t>limit the maximum moving distance </a:t>
            </a:r>
            <a:r>
              <a:rPr lang="en-US" b="1" dirty="0" smtClean="0"/>
              <a:t>for the sensor to </a:t>
            </a:r>
            <a:r>
              <a:rPr lang="en-US" b="1" dirty="0"/>
              <a:t>be at most </a:t>
            </a:r>
            <a:r>
              <a:rPr lang="en-US" b="1" dirty="0" smtClean="0"/>
              <a:t>half of </a:t>
            </a:r>
            <a:r>
              <a:rPr lang="en-US" b="1" dirty="0"/>
              <a:t>the communication range to avoid the situation shown </a:t>
            </a:r>
            <a:r>
              <a:rPr lang="en-US" b="1" dirty="0" smtClean="0"/>
              <a:t>below. Why?</a:t>
            </a:r>
          </a:p>
          <a:p>
            <a:pPr marL="114300" indent="0">
              <a:buNone/>
            </a:pPr>
            <a:endParaRPr lang="en-US" b="1" dirty="0" smtClean="0"/>
          </a:p>
          <a:p>
            <a:pPr marL="114300" indent="0">
              <a:buNone/>
            </a:pPr>
            <a:endParaRPr lang="en-US" b="1" dirty="0"/>
          </a:p>
          <a:p>
            <a:pPr marL="114300" indent="0">
              <a:buNone/>
            </a:pPr>
            <a:endParaRPr lang="en-US" b="1" dirty="0" smtClean="0"/>
          </a:p>
          <a:p>
            <a:pPr marL="114300" indent="0">
              <a:buNone/>
            </a:pPr>
            <a:endParaRPr lang="en-US" b="1" dirty="0" smtClean="0"/>
          </a:p>
          <a:p>
            <a:pPr marL="114300" indent="0">
              <a:buNone/>
            </a:pPr>
            <a:endParaRPr lang="en-US" b="1" dirty="0"/>
          </a:p>
          <a:p>
            <a:pPr marL="114300" indent="0">
              <a:buNone/>
            </a:pPr>
            <a:r>
              <a:rPr lang="en-US" b="1" dirty="0" smtClean="0"/>
              <a:t>Ans</a:t>
            </a:r>
            <a:r>
              <a:rPr lang="en-US" b="1" dirty="0" smtClean="0"/>
              <a:t>:</a:t>
            </a:r>
          </a:p>
          <a:p>
            <a:r>
              <a:rPr lang="en-US" dirty="0" smtClean="0"/>
              <a:t>In above situation </a:t>
            </a:r>
            <a:r>
              <a:rPr lang="en-US" i="1" dirty="0" smtClean="0"/>
              <a:t>si</a:t>
            </a:r>
            <a:r>
              <a:rPr lang="en-US" i="1" dirty="0" smtClean="0"/>
              <a:t> </a:t>
            </a:r>
            <a:r>
              <a:rPr lang="en-US" dirty="0"/>
              <a:t>is not aware of the existence of </a:t>
            </a:r>
            <a:r>
              <a:rPr lang="en-US" i="1" dirty="0"/>
              <a:t>sj</a:t>
            </a:r>
            <a:r>
              <a:rPr lang="en-US" i="1" dirty="0"/>
              <a:t> </a:t>
            </a:r>
            <a:r>
              <a:rPr lang="en-US" dirty="0" smtClean="0"/>
              <a:t>because of </a:t>
            </a:r>
            <a:r>
              <a:rPr lang="en-US" dirty="0"/>
              <a:t>communication limitations, and its local view of </a:t>
            </a:r>
            <a:r>
              <a:rPr lang="en-US" i="1" dirty="0"/>
              <a:t>Gp</a:t>
            </a:r>
            <a:r>
              <a:rPr lang="en-US" dirty="0"/>
              <a:t>(</a:t>
            </a:r>
            <a:r>
              <a:rPr lang="en-US" i="1" dirty="0"/>
              <a:t>si</a:t>
            </a:r>
            <a:r>
              <a:rPr lang="en-US" dirty="0" smtClean="0"/>
              <a:t>) (</a:t>
            </a:r>
            <a:r>
              <a:rPr lang="en-US" dirty="0"/>
              <a:t>shown in the dotted line) is not correct (shown in the </a:t>
            </a:r>
            <a:r>
              <a:rPr lang="en-US" dirty="0" smtClean="0"/>
              <a:t>solid line</a:t>
            </a:r>
            <a:r>
              <a:rPr lang="en-US" dirty="0"/>
              <a:t>). </a:t>
            </a:r>
            <a:endParaRPr lang="en-US" dirty="0" smtClean="0"/>
          </a:p>
          <a:p>
            <a:r>
              <a:rPr lang="en-US" dirty="0" smtClean="0"/>
              <a:t>Otherwise</a:t>
            </a:r>
            <a:r>
              <a:rPr lang="en-US" dirty="0"/>
              <a:t>, if </a:t>
            </a:r>
            <a:r>
              <a:rPr lang="en-US" i="1" dirty="0"/>
              <a:t>si</a:t>
            </a:r>
            <a:r>
              <a:rPr lang="en-US" i="1" dirty="0"/>
              <a:t> </a:t>
            </a:r>
            <a:r>
              <a:rPr lang="en-US" dirty="0"/>
              <a:t>moves toward point A and stops at </a:t>
            </a:r>
            <a:r>
              <a:rPr lang="en-US" dirty="0" smtClean="0"/>
              <a:t>a distance </a:t>
            </a:r>
            <a:r>
              <a:rPr lang="en-US" i="1" dirty="0"/>
              <a:t>d</a:t>
            </a:r>
            <a:r>
              <a:rPr lang="en-US" dirty="0"/>
              <a:t>(</a:t>
            </a:r>
            <a:r>
              <a:rPr lang="en-US" i="1" dirty="0"/>
              <a:t>A,B</a:t>
            </a:r>
            <a:r>
              <a:rPr lang="en-US" dirty="0"/>
              <a:t>) (sensing range), </a:t>
            </a:r>
            <a:r>
              <a:rPr lang="en-US" dirty="0" smtClean="0"/>
              <a:t>then </a:t>
            </a:r>
            <a:r>
              <a:rPr lang="en-US" i="1" dirty="0" smtClean="0"/>
              <a:t>si</a:t>
            </a:r>
            <a:r>
              <a:rPr lang="en-US" i="1" dirty="0" smtClean="0"/>
              <a:t> </a:t>
            </a:r>
            <a:r>
              <a:rPr lang="en-US" dirty="0"/>
              <a:t>has </a:t>
            </a:r>
            <a:r>
              <a:rPr lang="en-US" dirty="0" smtClean="0"/>
              <a:t>obviously moved </a:t>
            </a:r>
            <a:r>
              <a:rPr lang="en-US" dirty="0"/>
              <a:t>more </a:t>
            </a:r>
            <a:r>
              <a:rPr lang="en-US" dirty="0" smtClean="0"/>
              <a:t>than needed</a:t>
            </a:r>
            <a:r>
              <a:rPr lang="en-US" dirty="0"/>
              <a:t>.</a:t>
            </a:r>
            <a:endParaRPr lang="en-US" b="1" dirty="0" smtClean="0"/>
          </a:p>
          <a:p>
            <a:pPr marL="114300" indent="0">
              <a:buNone/>
            </a:pPr>
            <a:endParaRPr lang="en-US" b="1" dirty="0"/>
          </a:p>
          <a:p>
            <a:pPr marL="114300" indent="0">
              <a:buNone/>
            </a:pPr>
            <a:endParaRPr lang="en-US" b="1" dirty="0" smtClean="0"/>
          </a:p>
          <a:p>
            <a:pPr marL="114300" indent="0">
              <a:buNone/>
            </a:pPr>
            <a:endParaRPr lang="en-US" b="1"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3781" y="2492896"/>
            <a:ext cx="4104456" cy="2112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47080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564904"/>
            <a:ext cx="7620000" cy="1143000"/>
          </a:xfrm>
        </p:spPr>
        <p:txBody>
          <a:bodyPr/>
          <a:lstStyle/>
          <a:p>
            <a:pPr algn="ctr"/>
            <a:r>
              <a:rPr lang="en-US" sz="7200" dirty="0" smtClean="0"/>
              <a:t>Thank You!</a:t>
            </a:r>
            <a:endParaRPr lang="en-US" sz="7200" dirty="0"/>
          </a:p>
        </p:txBody>
      </p:sp>
    </p:spTree>
    <p:extLst>
      <p:ext uri="{BB962C8B-B14F-4D97-AF65-F5344CB8AC3E}">
        <p14:creationId xmlns:p14="http://schemas.microsoft.com/office/powerpoint/2010/main" val="34683154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Statement</a:t>
            </a:r>
            <a:endParaRPr lang="en-US" dirty="0"/>
          </a:p>
        </p:txBody>
      </p:sp>
      <p:sp>
        <p:nvSpPr>
          <p:cNvPr id="3" name="Content Placeholder 2"/>
          <p:cNvSpPr>
            <a:spLocks noGrp="1"/>
          </p:cNvSpPr>
          <p:nvPr>
            <p:ph idx="1"/>
          </p:nvPr>
        </p:nvSpPr>
        <p:spPr>
          <a:xfrm>
            <a:off x="395536" y="1628800"/>
            <a:ext cx="7681664" cy="4772000"/>
          </a:xfrm>
        </p:spPr>
        <p:txBody>
          <a:bodyPr>
            <a:normAutofit fontScale="85000" lnSpcReduction="20000"/>
          </a:bodyPr>
          <a:lstStyle/>
          <a:p>
            <a:pPr marL="114300" indent="0">
              <a:buNone/>
            </a:pPr>
            <a:r>
              <a:rPr lang="en-US" b="1" dirty="0" smtClean="0"/>
              <a:t>Movement Assisted Sensor Placement</a:t>
            </a:r>
          </a:p>
          <a:p>
            <a:r>
              <a:rPr lang="en-US" dirty="0"/>
              <a:t>In wireless sensor and actuator networks (WSAN), the impact on </a:t>
            </a:r>
            <a:r>
              <a:rPr lang="en-US" dirty="0" smtClean="0"/>
              <a:t>coverage from </a:t>
            </a:r>
            <a:r>
              <a:rPr lang="en-US" dirty="0"/>
              <a:t>stochastic node dropping and unpredictable node failure, </a:t>
            </a:r>
            <a:r>
              <a:rPr lang="en-US" dirty="0" smtClean="0"/>
              <a:t>coupling with </a:t>
            </a:r>
            <a:r>
              <a:rPr lang="en-US" dirty="0"/>
              <a:t>controlled node mobility, brings about the problem of </a:t>
            </a:r>
            <a:r>
              <a:rPr lang="en-US" dirty="0" smtClean="0"/>
              <a:t>movement-assisted sensor </a:t>
            </a:r>
            <a:r>
              <a:rPr lang="en-US" dirty="0"/>
              <a:t>placement for coverage formation and </a:t>
            </a:r>
            <a:r>
              <a:rPr lang="en-US" dirty="0" smtClean="0"/>
              <a:t>improvement[1].</a:t>
            </a:r>
          </a:p>
          <a:p>
            <a:r>
              <a:rPr lang="en-US" dirty="0"/>
              <a:t>There are different ways to place sensors by exploiting node mobility </a:t>
            </a:r>
            <a:r>
              <a:rPr lang="en-US" dirty="0" smtClean="0"/>
              <a:t>in WSAN.</a:t>
            </a:r>
          </a:p>
          <a:p>
            <a:r>
              <a:rPr lang="en-US" dirty="0" smtClean="0"/>
              <a:t>Sensors </a:t>
            </a:r>
            <a:r>
              <a:rPr lang="en-US" dirty="0"/>
              <a:t>can be placed by mobile actuators. </a:t>
            </a:r>
            <a:endParaRPr lang="en-US" dirty="0" smtClean="0"/>
          </a:p>
          <a:p>
            <a:r>
              <a:rPr lang="en-US" dirty="0" smtClean="0"/>
              <a:t>If </a:t>
            </a:r>
            <a:r>
              <a:rPr lang="en-US" dirty="0"/>
              <a:t>sensors have </a:t>
            </a:r>
            <a:r>
              <a:rPr lang="en-US" dirty="0" smtClean="0"/>
              <a:t>locomotion, then </a:t>
            </a:r>
            <a:r>
              <a:rPr lang="en-US" dirty="0"/>
              <a:t>they can place themselves by intelligently changing their </a:t>
            </a:r>
            <a:r>
              <a:rPr lang="en-US" dirty="0" smtClean="0"/>
              <a:t>geographic location </a:t>
            </a:r>
            <a:r>
              <a:rPr lang="en-US" dirty="0"/>
              <a:t>without others’ help. </a:t>
            </a:r>
            <a:endParaRPr lang="en-US" b="1" dirty="0"/>
          </a:p>
          <a:p>
            <a:pPr marL="114300" indent="0">
              <a:buNone/>
            </a:pPr>
            <a:endParaRPr lang="en-US" b="1" dirty="0" smtClean="0"/>
          </a:p>
          <a:p>
            <a:pPr marL="114300" indent="0">
              <a:buNone/>
            </a:pPr>
            <a:r>
              <a:rPr lang="en-US" b="1" dirty="0" smtClean="0"/>
              <a:t>Sub-problems[1]</a:t>
            </a:r>
            <a:endParaRPr lang="en-US" dirty="0" smtClean="0"/>
          </a:p>
          <a:p>
            <a:pPr marL="571500" indent="-457200">
              <a:buFont typeface="+mj-lt"/>
              <a:buAutoNum type="arabicPeriod"/>
            </a:pPr>
            <a:r>
              <a:rPr lang="en-US" dirty="0" smtClean="0"/>
              <a:t>Sensor placement by actuators</a:t>
            </a:r>
          </a:p>
          <a:p>
            <a:pPr marL="571500" indent="-457200">
              <a:buFont typeface="+mj-lt"/>
              <a:buAutoNum type="arabicPeriod"/>
            </a:pPr>
            <a:r>
              <a:rPr lang="en-US" dirty="0" smtClean="0"/>
              <a:t>Coverage maintenance by actuators</a:t>
            </a:r>
          </a:p>
          <a:p>
            <a:pPr marL="571500" indent="-457200">
              <a:buFont typeface="+mj-lt"/>
              <a:buAutoNum type="arabicPeriod"/>
            </a:pPr>
            <a:r>
              <a:rPr lang="en-US" dirty="0" smtClean="0"/>
              <a:t>Sensors self deployment </a:t>
            </a:r>
          </a:p>
          <a:p>
            <a:pPr marL="571500" indent="-457200">
              <a:buFont typeface="+mj-lt"/>
              <a:buAutoNum type="arabicPeriod"/>
            </a:pPr>
            <a:r>
              <a:rPr lang="en-US" dirty="0" smtClean="0"/>
              <a:t>Sensor Relocation</a:t>
            </a:r>
            <a:endParaRPr lang="en-US" dirty="0" smtClean="0"/>
          </a:p>
        </p:txBody>
      </p:sp>
    </p:spTree>
    <p:extLst>
      <p:ext uri="{BB962C8B-B14F-4D97-AF65-F5344CB8AC3E}">
        <p14:creationId xmlns:p14="http://schemas.microsoft.com/office/powerpoint/2010/main" val="8596817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points…</a:t>
            </a:r>
            <a:endParaRPr lang="en-US" dirty="0"/>
          </a:p>
        </p:txBody>
      </p:sp>
      <p:sp>
        <p:nvSpPr>
          <p:cNvPr id="3" name="Content Placeholder 2"/>
          <p:cNvSpPr>
            <a:spLocks noGrp="1"/>
          </p:cNvSpPr>
          <p:nvPr>
            <p:ph idx="1"/>
          </p:nvPr>
        </p:nvSpPr>
        <p:spPr/>
        <p:txBody>
          <a:bodyPr/>
          <a:lstStyle/>
          <a:p>
            <a:pPr marL="114300" indent="0">
              <a:buNone/>
            </a:pPr>
            <a:r>
              <a:rPr lang="en-US" b="1" dirty="0" smtClean="0"/>
              <a:t>Sensor placement by Actuators</a:t>
            </a:r>
          </a:p>
          <a:p>
            <a:endParaRPr lang="en-US" dirty="0" smtClean="0"/>
          </a:p>
          <a:p>
            <a:r>
              <a:rPr lang="en-US" dirty="0" smtClean="0"/>
              <a:t>Actuators </a:t>
            </a:r>
            <a:r>
              <a:rPr lang="en-US" dirty="0"/>
              <a:t>serve as network installers for sensor deployment</a:t>
            </a:r>
          </a:p>
          <a:p>
            <a:endParaRPr lang="en-US" dirty="0" smtClean="0"/>
          </a:p>
          <a:p>
            <a:r>
              <a:rPr lang="en-US" dirty="0" smtClean="0"/>
              <a:t>They </a:t>
            </a:r>
            <a:r>
              <a:rPr lang="en-US" dirty="0"/>
              <a:t>carry sensors along with them in ROI (Region Of Interest)</a:t>
            </a:r>
          </a:p>
          <a:p>
            <a:endParaRPr lang="en-US" dirty="0" smtClean="0"/>
          </a:p>
          <a:p>
            <a:r>
              <a:rPr lang="en-US" dirty="0" smtClean="0"/>
              <a:t>They </a:t>
            </a:r>
            <a:r>
              <a:rPr lang="en-US" dirty="0"/>
              <a:t>deploy sensors at desired positions</a:t>
            </a:r>
          </a:p>
          <a:p>
            <a:endParaRPr lang="en-US" dirty="0" smtClean="0"/>
          </a:p>
          <a:p>
            <a:r>
              <a:rPr lang="en-US" dirty="0" smtClean="0"/>
              <a:t>Even </a:t>
            </a:r>
            <a:r>
              <a:rPr lang="en-US" dirty="0"/>
              <a:t>in a case where ROI is bounded and where there are sufficient sensors, the problem is How to guide the actuators to explore entire ROI</a:t>
            </a:r>
          </a:p>
          <a:p>
            <a:pPr marL="114300" indent="0">
              <a:buNone/>
            </a:pPr>
            <a:endParaRPr lang="en-US" b="1" dirty="0"/>
          </a:p>
        </p:txBody>
      </p:sp>
    </p:spTree>
    <p:extLst>
      <p:ext uri="{BB962C8B-B14F-4D97-AF65-F5344CB8AC3E}">
        <p14:creationId xmlns:p14="http://schemas.microsoft.com/office/powerpoint/2010/main" val="30018934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a:t>
            </a:r>
            <a:r>
              <a:rPr lang="en-US" dirty="0" smtClean="0"/>
              <a:t>points (contd..)</a:t>
            </a:r>
            <a:endParaRPr lang="en-US" dirty="0"/>
          </a:p>
        </p:txBody>
      </p:sp>
      <p:sp>
        <p:nvSpPr>
          <p:cNvPr id="3" name="Content Placeholder 2"/>
          <p:cNvSpPr>
            <a:spLocks noGrp="1"/>
          </p:cNvSpPr>
          <p:nvPr>
            <p:ph idx="1"/>
          </p:nvPr>
        </p:nvSpPr>
        <p:spPr/>
        <p:txBody>
          <a:bodyPr/>
          <a:lstStyle/>
          <a:p>
            <a:pPr marL="114300" indent="0">
              <a:buNone/>
            </a:pPr>
            <a:r>
              <a:rPr lang="en-US" b="1" dirty="0" smtClean="0"/>
              <a:t>Coverage maintenance by actuators</a:t>
            </a:r>
          </a:p>
          <a:p>
            <a:pPr marL="114300" indent="0">
              <a:buNone/>
            </a:pPr>
            <a:endParaRPr lang="en-US" b="1" dirty="0" smtClean="0"/>
          </a:p>
          <a:p>
            <a:r>
              <a:rPr lang="en-US" dirty="0" smtClean="0"/>
              <a:t>After initial sensor deployment, actuators can be used for further maintenance </a:t>
            </a:r>
          </a:p>
          <a:p>
            <a:endParaRPr lang="en-US" dirty="0" smtClean="0"/>
          </a:p>
          <a:p>
            <a:r>
              <a:rPr lang="en-US" dirty="0" smtClean="0"/>
              <a:t>They move and can drop new sensors in place of reported sensing holes</a:t>
            </a:r>
          </a:p>
          <a:p>
            <a:endParaRPr lang="en-US" dirty="0" smtClean="0"/>
          </a:p>
          <a:p>
            <a:r>
              <a:rPr lang="en-US" dirty="0" smtClean="0"/>
              <a:t>If </a:t>
            </a:r>
            <a:r>
              <a:rPr lang="en-US" dirty="0"/>
              <a:t>actuators have no sensors in hand, then they have to first fetch </a:t>
            </a:r>
            <a:r>
              <a:rPr lang="en-US" dirty="0" smtClean="0"/>
              <a:t>spare sensors </a:t>
            </a:r>
            <a:r>
              <a:rPr lang="en-US" dirty="0"/>
              <a:t>in the </a:t>
            </a:r>
            <a:r>
              <a:rPr lang="en-US" dirty="0" smtClean="0"/>
              <a:t>network and then proceed</a:t>
            </a:r>
          </a:p>
          <a:p>
            <a:endParaRPr lang="en-US" dirty="0"/>
          </a:p>
        </p:txBody>
      </p:sp>
    </p:spTree>
    <p:extLst>
      <p:ext uri="{BB962C8B-B14F-4D97-AF65-F5344CB8AC3E}">
        <p14:creationId xmlns:p14="http://schemas.microsoft.com/office/powerpoint/2010/main" val="37325176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points (contd..)</a:t>
            </a:r>
          </a:p>
        </p:txBody>
      </p:sp>
      <p:sp>
        <p:nvSpPr>
          <p:cNvPr id="3" name="Content Placeholder 2"/>
          <p:cNvSpPr>
            <a:spLocks noGrp="1"/>
          </p:cNvSpPr>
          <p:nvPr>
            <p:ph idx="1"/>
          </p:nvPr>
        </p:nvSpPr>
        <p:spPr/>
        <p:txBody>
          <a:bodyPr>
            <a:normAutofit/>
          </a:bodyPr>
          <a:lstStyle/>
          <a:p>
            <a:pPr marL="114300" indent="0">
              <a:buNone/>
            </a:pPr>
            <a:r>
              <a:rPr lang="en-US" b="1" dirty="0" smtClean="0"/>
              <a:t>Sensor self deployment</a:t>
            </a:r>
          </a:p>
          <a:p>
            <a:pPr marL="114300" indent="0">
              <a:buNone/>
            </a:pPr>
            <a:endParaRPr lang="en-US" b="1" dirty="0"/>
          </a:p>
          <a:p>
            <a:r>
              <a:rPr lang="en-US" dirty="0"/>
              <a:t>Sensor self-deployment takes place immediately </a:t>
            </a:r>
            <a:r>
              <a:rPr lang="en-US" dirty="0" smtClean="0"/>
              <a:t>after initial </a:t>
            </a:r>
            <a:r>
              <a:rPr lang="en-US" dirty="0"/>
              <a:t>sensor </a:t>
            </a:r>
            <a:r>
              <a:rPr lang="en-US" dirty="0" smtClean="0"/>
              <a:t>dropping</a:t>
            </a:r>
          </a:p>
          <a:p>
            <a:r>
              <a:rPr lang="en-US" dirty="0"/>
              <a:t>To perform </a:t>
            </a:r>
            <a:r>
              <a:rPr lang="en-US" dirty="0" smtClean="0"/>
              <a:t>self-deployment, each </a:t>
            </a:r>
            <a:r>
              <a:rPr lang="en-US" dirty="0"/>
              <a:t>sensor node needs to have </a:t>
            </a:r>
            <a:r>
              <a:rPr lang="en-US" dirty="0" smtClean="0"/>
              <a:t>locomotion</a:t>
            </a:r>
          </a:p>
          <a:p>
            <a:endParaRPr lang="en-US" dirty="0" smtClean="0"/>
          </a:p>
          <a:p>
            <a:pPr marL="114300" indent="0">
              <a:buNone/>
            </a:pPr>
            <a:r>
              <a:rPr lang="en-US" b="1" dirty="0" smtClean="0"/>
              <a:t>Sensor relocation</a:t>
            </a:r>
          </a:p>
          <a:p>
            <a:r>
              <a:rPr lang="en-US" dirty="0" smtClean="0"/>
              <a:t>Even this process needs locomotion</a:t>
            </a:r>
          </a:p>
          <a:p>
            <a:r>
              <a:rPr lang="en-US" dirty="0" smtClean="0"/>
              <a:t>Involves two tasks:</a:t>
            </a:r>
          </a:p>
          <a:p>
            <a:pPr marL="571500" indent="-457200">
              <a:buFont typeface="+mj-lt"/>
              <a:buAutoNum type="arabicPeriod"/>
            </a:pPr>
            <a:r>
              <a:rPr lang="en-US" dirty="0" smtClean="0"/>
              <a:t>replacement discovery</a:t>
            </a:r>
          </a:p>
          <a:p>
            <a:pPr marL="571500" indent="-457200">
              <a:buFont typeface="+mj-lt"/>
              <a:buAutoNum type="arabicPeriod"/>
            </a:pPr>
            <a:r>
              <a:rPr lang="en-US" dirty="0" smtClean="0"/>
              <a:t>replacement migration</a:t>
            </a:r>
            <a:endParaRPr lang="en-US" dirty="0"/>
          </a:p>
        </p:txBody>
      </p:sp>
    </p:spTree>
    <p:extLst>
      <p:ext uri="{BB962C8B-B14F-4D97-AF65-F5344CB8AC3E}">
        <p14:creationId xmlns:p14="http://schemas.microsoft.com/office/powerpoint/2010/main" val="3732517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 placement by Actuators</a:t>
            </a:r>
            <a:endParaRPr lang="en-US" dirty="0"/>
          </a:p>
        </p:txBody>
      </p:sp>
      <p:sp>
        <p:nvSpPr>
          <p:cNvPr id="3" name="Content Placeholder 2"/>
          <p:cNvSpPr>
            <a:spLocks noGrp="1"/>
          </p:cNvSpPr>
          <p:nvPr>
            <p:ph idx="1"/>
          </p:nvPr>
        </p:nvSpPr>
        <p:spPr/>
        <p:txBody>
          <a:bodyPr>
            <a:normAutofit fontScale="92500" lnSpcReduction="10000"/>
          </a:bodyPr>
          <a:lstStyle/>
          <a:p>
            <a:pPr marL="114300" indent="0">
              <a:buNone/>
            </a:pPr>
            <a:r>
              <a:rPr lang="en-US" b="1" dirty="0" smtClean="0"/>
              <a:t>Least Recently Visited Approach:</a:t>
            </a:r>
          </a:p>
          <a:p>
            <a:r>
              <a:rPr lang="en-US" dirty="0"/>
              <a:t>A</a:t>
            </a:r>
            <a:r>
              <a:rPr lang="en-US" dirty="0" smtClean="0"/>
              <a:t> </a:t>
            </a:r>
            <a:r>
              <a:rPr lang="en-US" dirty="0"/>
              <a:t>single-actuator-based sensor </a:t>
            </a:r>
            <a:r>
              <a:rPr lang="en-US" dirty="0" smtClean="0"/>
              <a:t>placement algorithm </a:t>
            </a:r>
          </a:p>
          <a:p>
            <a:r>
              <a:rPr lang="en-US" dirty="0"/>
              <a:t>A</a:t>
            </a:r>
            <a:r>
              <a:rPr lang="en-US" dirty="0" smtClean="0"/>
              <a:t>ssumes </a:t>
            </a:r>
            <a:r>
              <a:rPr lang="en-US" dirty="0"/>
              <a:t>equal sensing </a:t>
            </a:r>
            <a:r>
              <a:rPr lang="en-US" dirty="0" smtClean="0"/>
              <a:t>and communication </a:t>
            </a:r>
            <a:r>
              <a:rPr lang="en-US" dirty="0"/>
              <a:t>radii and guides actuator movement according to the </a:t>
            </a:r>
            <a:r>
              <a:rPr lang="en-US" dirty="0" smtClean="0"/>
              <a:t>suggestion of </a:t>
            </a:r>
            <a:r>
              <a:rPr lang="en-US" dirty="0"/>
              <a:t>previously </a:t>
            </a:r>
            <a:r>
              <a:rPr lang="en-US" dirty="0" smtClean="0"/>
              <a:t>deployed sensors</a:t>
            </a:r>
          </a:p>
          <a:p>
            <a:r>
              <a:rPr lang="en-US" dirty="0"/>
              <a:t>The algorithm starts with an empty </a:t>
            </a:r>
            <a:r>
              <a:rPr lang="en-US" dirty="0" smtClean="0"/>
              <a:t>environment</a:t>
            </a:r>
            <a:endParaRPr lang="en-US" dirty="0"/>
          </a:p>
          <a:p>
            <a:r>
              <a:rPr lang="en-US" dirty="0"/>
              <a:t>At initiation, the actuator (robot) deploys a node at its current </a:t>
            </a:r>
            <a:r>
              <a:rPr lang="en-US" dirty="0" smtClean="0"/>
              <a:t>position</a:t>
            </a:r>
            <a:endParaRPr lang="en-US" dirty="0"/>
          </a:p>
          <a:p>
            <a:r>
              <a:rPr lang="en-US" dirty="0"/>
              <a:t>Each deployed sensor maintains a set of directions along which the robot </a:t>
            </a:r>
            <a:r>
              <a:rPr lang="en-US" dirty="0" smtClean="0"/>
              <a:t>can move </a:t>
            </a:r>
            <a:r>
              <a:rPr lang="en-US" dirty="0"/>
              <a:t>away from </a:t>
            </a:r>
            <a:r>
              <a:rPr lang="en-US" dirty="0" smtClean="0"/>
              <a:t>it</a:t>
            </a:r>
          </a:p>
          <a:p>
            <a:r>
              <a:rPr lang="en-US" dirty="0"/>
              <a:t>Directions could follow a graph structure (e.g. tree), or </a:t>
            </a:r>
            <a:r>
              <a:rPr lang="en-US" dirty="0" smtClean="0"/>
              <a:t>could be </a:t>
            </a:r>
            <a:r>
              <a:rPr lang="en-US" dirty="0"/>
              <a:t>pre-defined (e.g. four geographical directions</a:t>
            </a:r>
            <a:r>
              <a:rPr lang="en-US" dirty="0" smtClean="0"/>
              <a:t>)</a:t>
            </a:r>
          </a:p>
          <a:p>
            <a:r>
              <a:rPr lang="en-US" dirty="0" smtClean="0"/>
              <a:t>It </a:t>
            </a:r>
            <a:r>
              <a:rPr lang="en-US" dirty="0"/>
              <a:t>also assigns a weight, </a:t>
            </a:r>
            <a:r>
              <a:rPr lang="en-US" dirty="0" smtClean="0"/>
              <a:t>initially equal </a:t>
            </a:r>
            <a:r>
              <a:rPr lang="en-US" dirty="0"/>
              <a:t>to 0, to each direction, indicating the number of times that </a:t>
            </a:r>
            <a:r>
              <a:rPr lang="en-US" dirty="0" smtClean="0"/>
              <a:t>direction was </a:t>
            </a:r>
            <a:r>
              <a:rPr lang="en-US" dirty="0"/>
              <a:t>traversed by the </a:t>
            </a:r>
            <a:r>
              <a:rPr lang="en-US" dirty="0" smtClean="0"/>
              <a:t>actuator</a:t>
            </a:r>
            <a:endParaRPr lang="en-US" dirty="0"/>
          </a:p>
        </p:txBody>
      </p:sp>
    </p:spTree>
    <p:extLst>
      <p:ext uri="{BB962C8B-B14F-4D97-AF65-F5344CB8AC3E}">
        <p14:creationId xmlns:p14="http://schemas.microsoft.com/office/powerpoint/2010/main" val="11180524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9336</TotalTime>
  <Words>2986</Words>
  <Application>Microsoft Office PowerPoint</Application>
  <PresentationFormat>On-screen Show (4:3)</PresentationFormat>
  <Paragraphs>386</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Adjacency</vt:lpstr>
      <vt:lpstr>Sensor Placement In Sensor &amp; Actuator networks</vt:lpstr>
      <vt:lpstr>Agenda</vt:lpstr>
      <vt:lpstr>Introduction</vt:lpstr>
      <vt:lpstr>Applications  &amp; Challenges</vt:lpstr>
      <vt:lpstr>Problem Statement</vt:lpstr>
      <vt:lpstr>Basic points…</vt:lpstr>
      <vt:lpstr>Basic points (contd..)</vt:lpstr>
      <vt:lpstr>Basic points (contd..)</vt:lpstr>
      <vt:lpstr>Sensor placement by Actuators</vt:lpstr>
      <vt:lpstr>Sensor placement by Actuators</vt:lpstr>
      <vt:lpstr>Least Recently Visited Approach</vt:lpstr>
      <vt:lpstr>Sensor placement by Actuators</vt:lpstr>
      <vt:lpstr>Sensor placement by Actuators</vt:lpstr>
      <vt:lpstr>Snake like Deployment Approach</vt:lpstr>
      <vt:lpstr>Voronoi diagram: Description</vt:lpstr>
      <vt:lpstr>Coverage Maintenance by Actuators</vt:lpstr>
      <vt:lpstr>Coverage Maintenance by Actuators</vt:lpstr>
      <vt:lpstr>Coverage Maintenance by Actuators</vt:lpstr>
      <vt:lpstr>Coverage Maintenance by Actuators</vt:lpstr>
      <vt:lpstr>Coverage Maintenance by Actuators</vt:lpstr>
      <vt:lpstr>Sensor Self-Deployment: Motivation</vt:lpstr>
      <vt:lpstr>Sensor Self-Deployment: Motivation</vt:lpstr>
      <vt:lpstr>Sensor Self-Deployment: Motivation</vt:lpstr>
      <vt:lpstr>Sensor Self-Deployment</vt:lpstr>
      <vt:lpstr>Sensor Self-Deployment</vt:lpstr>
      <vt:lpstr>Sensor Self-Deployment</vt:lpstr>
      <vt:lpstr>Snapshot execution of Vector based</vt:lpstr>
      <vt:lpstr>Vector based approach</vt:lpstr>
      <vt:lpstr>Sensor Self-Deployment</vt:lpstr>
      <vt:lpstr>Voronoi based approach</vt:lpstr>
      <vt:lpstr>Voronoi based approach</vt:lpstr>
      <vt:lpstr>Sensor Self-Deployment</vt:lpstr>
      <vt:lpstr>Sensor Relocation</vt:lpstr>
      <vt:lpstr>Mobile Sensor Migration</vt:lpstr>
      <vt:lpstr>Sensor Relocation</vt:lpstr>
      <vt:lpstr>Sensor Relocation</vt:lpstr>
      <vt:lpstr>Conclusion</vt:lpstr>
      <vt:lpstr>References</vt:lpstr>
      <vt:lpstr>Questions</vt:lpstr>
      <vt:lpstr>Questions</vt:lpstr>
      <vt:lpstr>Questions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Aluwala</dc:creator>
  <cp:lastModifiedBy>Aluwala</cp:lastModifiedBy>
  <cp:revision>54</cp:revision>
  <dcterms:created xsi:type="dcterms:W3CDTF">2011-10-03T00:32:29Z</dcterms:created>
  <dcterms:modified xsi:type="dcterms:W3CDTF">2011-11-07T21:59:34Z</dcterms:modified>
</cp:coreProperties>
</file>