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61" r:id="rId3"/>
    <p:sldId id="282" r:id="rId4"/>
    <p:sldId id="262" r:id="rId5"/>
    <p:sldId id="281" r:id="rId6"/>
    <p:sldId id="263" r:id="rId7"/>
    <p:sldId id="275" r:id="rId8"/>
    <p:sldId id="257" r:id="rId9"/>
    <p:sldId id="284" r:id="rId10"/>
    <p:sldId id="285" r:id="rId11"/>
    <p:sldId id="258" r:id="rId12"/>
    <p:sldId id="259" r:id="rId13"/>
    <p:sldId id="260" r:id="rId14"/>
    <p:sldId id="264" r:id="rId15"/>
    <p:sldId id="276" r:id="rId16"/>
    <p:sldId id="277" r:id="rId17"/>
    <p:sldId id="265" r:id="rId18"/>
    <p:sldId id="278" r:id="rId19"/>
    <p:sldId id="267" r:id="rId20"/>
    <p:sldId id="268" r:id="rId21"/>
    <p:sldId id="269" r:id="rId22"/>
    <p:sldId id="270" r:id="rId23"/>
    <p:sldId id="272" r:id="rId24"/>
    <p:sldId id="273" r:id="rId25"/>
    <p:sldId id="280" r:id="rId26"/>
    <p:sldId id="27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51" autoAdjust="0"/>
    <p:restoredTop sz="94660"/>
  </p:normalViewPr>
  <p:slideViewPr>
    <p:cSldViewPr>
      <p:cViewPr>
        <p:scale>
          <a:sx n="81" d="100"/>
          <a:sy n="81" d="100"/>
        </p:scale>
        <p:origin x="-71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B6107-AA57-4509-A312-71CA3CA874A1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AB39C-36A8-4E15-8589-E2459753A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63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B7DD9B8-B428-4B29-9D6C-D5AB1267F360}" type="slidenum">
              <a:rPr lang="en-US"/>
              <a:pPr/>
              <a:t>9</a:t>
            </a:fld>
            <a:endParaRPr lang="en-US"/>
          </a:p>
        </p:txBody>
      </p:sp>
      <p:sp>
        <p:nvSpPr>
          <p:cNvPr id="6144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06A07-CF88-48C2-B966-F9B34449E2E8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DA547-A3E6-4C3F-8533-B3FDDA9C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75" y="0"/>
            <a:ext cx="6715125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686800" cy="1755775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Security in Ad Hoc Networks</a:t>
            </a:r>
            <a:endParaRPr lang="en-US" sz="5400" b="1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5715016"/>
            <a:ext cx="32099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4770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6388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DSR vs. AODV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Dynamic source routing (DSR)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Source broadcasts RREQ through the network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Intermediate nodes add its address to RREQ and continue broadcasting until RREP received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Full path chosen by source and put into each packet sent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Ad hoc on-demand distance vector (AOVD)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Hop-by-hop routing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Source sends RREQ to neighbors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Each neighbor does so until reach the destination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Destination node sends RREP follow the reverse path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Source doesn’t put whole path but only next hop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addr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in outgoing packets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67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ARIADNE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Proposed by </a:t>
            </a:r>
            <a:r>
              <a:rPr lang="en-US" dirty="0" err="1" smtClean="0"/>
              <a:t>Hu</a:t>
            </a:r>
            <a:r>
              <a:rPr lang="en-US" dirty="0" smtClean="0"/>
              <a:t>, </a:t>
            </a:r>
            <a:r>
              <a:rPr lang="en-US" dirty="0" err="1" smtClean="0"/>
              <a:t>Perrig</a:t>
            </a:r>
            <a:r>
              <a:rPr lang="en-US" dirty="0" smtClean="0"/>
              <a:t> and Johnson</a:t>
            </a:r>
          </a:p>
          <a:p>
            <a:r>
              <a:rPr lang="en-US" dirty="0" smtClean="0"/>
              <a:t>Secure routing protocol based on DSR</a:t>
            </a:r>
          </a:p>
          <a:p>
            <a:r>
              <a:rPr lang="en-US" dirty="0" smtClean="0"/>
              <a:t>Guarantees that target node of a route discovery process can authenticate the initiator</a:t>
            </a:r>
          </a:p>
          <a:p>
            <a:r>
              <a:rPr lang="en-US" dirty="0" smtClean="0"/>
              <a:t>No intermediate node can remove a previous node in the node list in RREQ or RREP messages </a:t>
            </a:r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Proposed by </a:t>
            </a:r>
            <a:r>
              <a:rPr lang="en-US" dirty="0" err="1" smtClean="0"/>
              <a:t>Dahill</a:t>
            </a:r>
            <a:r>
              <a:rPr lang="en-US" dirty="0" smtClean="0"/>
              <a:t>, Levine, Royer and Shields</a:t>
            </a:r>
          </a:p>
          <a:p>
            <a:r>
              <a:rPr lang="en-US" dirty="0" smtClean="0"/>
              <a:t>Detects and protects against malicious actions carried out by third party and peers</a:t>
            </a:r>
          </a:p>
          <a:p>
            <a:r>
              <a:rPr lang="en-US" dirty="0" smtClean="0"/>
              <a:t>Introduces </a:t>
            </a:r>
            <a:r>
              <a:rPr lang="en-US" dirty="0" err="1" smtClean="0"/>
              <a:t>authentation</a:t>
            </a:r>
            <a:r>
              <a:rPr lang="en-US" dirty="0" smtClean="0"/>
              <a:t>, message integrity and non repudiation </a:t>
            </a:r>
          </a:p>
          <a:p>
            <a:r>
              <a:rPr lang="en-US" dirty="0" smtClean="0"/>
              <a:t>Consists of preliminary certification process </a:t>
            </a:r>
          </a:p>
          <a:p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716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9530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Cooperation of Nodes, Fairness In Dynamic Ad-Hoc </a:t>
            </a:r>
            <a:r>
              <a:rPr lang="en-US" dirty="0" err="1" smtClean="0"/>
              <a:t>NeTworks</a:t>
            </a:r>
            <a:endParaRPr lang="en-US" dirty="0" smtClean="0"/>
          </a:p>
          <a:p>
            <a:r>
              <a:rPr lang="en-US" dirty="0" smtClean="0"/>
              <a:t>Designed as an extension to a routing protocol such as DSR</a:t>
            </a:r>
          </a:p>
          <a:p>
            <a:r>
              <a:rPr lang="en-US" dirty="0" smtClean="0"/>
              <a:t>Another approach is Token based cooperation Enforcement Scheme </a:t>
            </a:r>
          </a:p>
          <a:p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768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Cooperation Enforcement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Presented by Yang, </a:t>
            </a:r>
            <a:r>
              <a:rPr lang="en-US" dirty="0" err="1" smtClean="0"/>
              <a:t>Meng</a:t>
            </a:r>
            <a:r>
              <a:rPr lang="en-US" dirty="0" smtClean="0"/>
              <a:t>, and Lu</a:t>
            </a:r>
          </a:p>
          <a:p>
            <a:r>
              <a:rPr lang="en-US" dirty="0" smtClean="0"/>
              <a:t>Reputation rating </a:t>
            </a:r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956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143000"/>
            <a:ext cx="8229600" cy="503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743200"/>
            <a:ext cx="7143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810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838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295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0.05851 C 0.07327 0.09019 0.14184 0.1221 0.20764 0.10985 C 0.27344 0.09759 0.33351 -0.01851 0.39966 -0.01434 C 0.4658 -0.01018 0.57066 0.11008 0.60486 0.13482 " pathEditMode="relative" ptsTypes="aaaA">
                                      <p:cBhvr>
                                        <p:cTn id="6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304800"/>
            <a:ext cx="878065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057400"/>
            <a:ext cx="8477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029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486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9436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4008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33488E-6 C 0.05799 0.06198 0.11598 0.12396 0.18125 0.11888 C 0.24653 0.11379 0.35695 -0.00555 0.39202 -0.03029 " pathEditMode="relative" ptsTypes="aaA">
                                      <p:cBhvr>
                                        <p:cTn id="6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Nuglets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33800" cy="4648200"/>
          </a:xfrm>
        </p:spPr>
        <p:txBody>
          <a:bodyPr/>
          <a:lstStyle/>
          <a:p>
            <a:r>
              <a:rPr lang="en-US" dirty="0" smtClean="0"/>
              <a:t>Packet Purse Model</a:t>
            </a:r>
          </a:p>
          <a:p>
            <a:pPr>
              <a:buNone/>
            </a:pPr>
            <a:r>
              <a:rPr lang="en-US" dirty="0" smtClean="0"/>
              <a:t>-Source loads packet with nuglets </a:t>
            </a:r>
          </a:p>
          <a:p>
            <a:pPr>
              <a:buNone/>
            </a:pPr>
            <a:r>
              <a:rPr lang="en-US" dirty="0" smtClean="0"/>
              <a:t>-forwarding node takes nuglet for forwarding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8200" y="1524000"/>
            <a:ext cx="37338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Packet Trade Model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/>
              <a:t>- traded for nuglet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578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09600"/>
            <a:ext cx="8586479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981200"/>
            <a:ext cx="7239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486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0198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553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9.71323E-7 C 0.05226 0.0451 0.10452 0.09042 0.16268 0.15263 C 0.22084 0.21485 0.26928 0.37118 0.34949 0.37303 C 0.42969 0.37488 0.60765 0.20976 0.6441 0.16327 C 0.68056 0.11679 0.58074 0.10569 0.56806 0.09412 " pathEditMode="relative" ptsTypes="aaaaA">
                                      <p:cBhvr>
                                        <p:cTn id="6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Token-Based Cooperation Enforcement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Local neighbors monitor to detect misbehaving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Expiration of tokens is based on the node behavior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Token is renewed through multiple neighbors</a:t>
            </a:r>
          </a:p>
          <a:p>
            <a:pPr marL="342900" lvl="1" indent="-34290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00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0" name="Picture 2" descr="http://www.picturesof.net/_images_300/A_Black_and_White_Cartoon_People_Receiving_Tokens_From_a_King_Royalty_Free_Clipart_Picture_100802-143440-97805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2133" y="3581400"/>
            <a:ext cx="7381867" cy="2362200"/>
          </a:xfrm>
          <a:prstGeom prst="rect">
            <a:avLst/>
          </a:prstGeom>
          <a:noFill/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198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246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29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00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825539">
            <a:off x="3551540" y="2645322"/>
            <a:ext cx="4962525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Ad hoc network?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“…a </a:t>
            </a:r>
            <a:r>
              <a:rPr lang="en-US" dirty="0"/>
              <a:t>collection of wireless mobile hosts forming a temporary </a:t>
            </a:r>
            <a:r>
              <a:rPr lang="en-US" dirty="0" smtClean="0"/>
              <a:t>network without </a:t>
            </a:r>
            <a:r>
              <a:rPr lang="en-US" dirty="0"/>
              <a:t>the aid of any established </a:t>
            </a:r>
            <a:r>
              <a:rPr lang="en-US" dirty="0" smtClean="0"/>
              <a:t>infrastructure” </a:t>
            </a:r>
            <a:r>
              <a:rPr lang="en-US" sz="1600" dirty="0" smtClean="0"/>
              <a:t>[1]</a:t>
            </a:r>
            <a:endParaRPr lang="en-US" sz="1600" dirty="0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95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Authentication and Public key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 smtClean="0"/>
              <a:t>Self-Organized Public-Key Management Based on PGP</a:t>
            </a:r>
          </a:p>
          <a:p>
            <a:r>
              <a:rPr lang="en-US" dirty="0" smtClean="0"/>
              <a:t>Ubiquitous and Robust Authentication Services Based on Polynomial Secret Sharing</a:t>
            </a:r>
          </a:p>
          <a:p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43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Mechanisms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Wired Equivalent Privacy (WEP)</a:t>
            </a:r>
          </a:p>
          <a:p>
            <a:r>
              <a:rPr lang="en-US" dirty="0" smtClean="0"/>
              <a:t>Key Management</a:t>
            </a:r>
          </a:p>
          <a:p>
            <a:r>
              <a:rPr lang="en-US" dirty="0" smtClean="0"/>
              <a:t>Authentication</a:t>
            </a:r>
          </a:p>
          <a:p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6576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in ad hoc networks has recently gained momentum in the research community</a:t>
            </a:r>
          </a:p>
          <a:p>
            <a:r>
              <a:rPr lang="en-US" dirty="0" smtClean="0"/>
              <a:t>Due to the open nature of ad hoc networks and their lack of infrastructure </a:t>
            </a:r>
          </a:p>
          <a:p>
            <a:r>
              <a:rPr lang="en-US" dirty="0" smtClean="0"/>
              <a:t>Security solutions for ad hoc networks have to cope with challenging environment including computational resources and lack of a fixed structure</a:t>
            </a:r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95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Question1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kinds of attacks are there and what are they?</a:t>
            </a:r>
          </a:p>
          <a:p>
            <a:pPr>
              <a:buNone/>
            </a:pPr>
            <a:r>
              <a:rPr lang="en-US" dirty="0" smtClean="0"/>
              <a:t>Answer:</a:t>
            </a:r>
          </a:p>
          <a:p>
            <a:pPr>
              <a:buNone/>
            </a:pPr>
            <a:r>
              <a:rPr lang="en-US" dirty="0" smtClean="0"/>
              <a:t>Active 				Passive</a:t>
            </a:r>
          </a:p>
          <a:p>
            <a:pPr>
              <a:buNone/>
            </a:pPr>
            <a:r>
              <a:rPr lang="en-US" dirty="0" smtClean="0"/>
              <a:t>-bares energy cost		-lack of cooperation</a:t>
            </a:r>
          </a:p>
          <a:p>
            <a:pPr>
              <a:buNone/>
            </a:pPr>
            <a:r>
              <a:rPr lang="en-US" dirty="0" smtClean="0"/>
              <a:t>-damage other nodes 		-save battery life</a:t>
            </a:r>
          </a:p>
          <a:p>
            <a:pPr>
              <a:buNone/>
            </a:pPr>
            <a:r>
              <a:rPr lang="en-US" dirty="0" smtClean="0"/>
              <a:t>-malicious				-selfish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are the differences between DSR and AOVD?</a:t>
            </a:r>
          </a:p>
          <a:p>
            <a:pPr>
              <a:buNone/>
            </a:pPr>
            <a:r>
              <a:rPr lang="en-US" dirty="0" smtClean="0"/>
              <a:t>Answer: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Dynamic source routing (DSR)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Source broadcasts RREQ through the network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Intermediate nodes add its address to RREQ and continue broadcasting until RREP received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Full path chosen by source and put into each packet sent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Ad hoc on-demand distance vector (AOVD)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Hop-by-hop routing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Source sends RREQ to neighbors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Each neighbor does so until reach the destination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Destination node sends RREP follow the reverse path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Source doesn’t put whole path but only next hop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addr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in outgoing packets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Nuglets and why are they used? (as proposed in this presentation)</a:t>
            </a:r>
          </a:p>
          <a:p>
            <a:pPr>
              <a:buNone/>
            </a:pPr>
            <a:r>
              <a:rPr lang="en-US" dirty="0" smtClean="0"/>
              <a:t>Answer: Packet Purse Model</a:t>
            </a:r>
          </a:p>
          <a:p>
            <a:pPr>
              <a:buNone/>
            </a:pPr>
            <a:r>
              <a:rPr lang="en-US" dirty="0" smtClean="0"/>
              <a:t>-Source loads packet with nuglets </a:t>
            </a:r>
          </a:p>
          <a:p>
            <a:pPr>
              <a:buNone/>
            </a:pPr>
            <a:r>
              <a:rPr lang="en-US" dirty="0" smtClean="0"/>
              <a:t>-forwarding node takes nuglet for forwarding</a:t>
            </a:r>
          </a:p>
          <a:p>
            <a:pPr lvl="0">
              <a:buNone/>
              <a:defRPr/>
            </a:pPr>
            <a:r>
              <a:rPr lang="en-US" dirty="0" smtClean="0"/>
              <a:t>Packet Trade Model</a:t>
            </a:r>
          </a:p>
          <a:p>
            <a:pPr lvl="0">
              <a:buNone/>
              <a:defRPr/>
            </a:pPr>
            <a:r>
              <a:rPr lang="en-US" dirty="0" smtClean="0"/>
              <a:t>- traded for nuglet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5FDF-D4E5-425E-B04C-DFE14B3DD17F}" type="slidenum">
              <a:rPr lang="en-CA" smtClean="0"/>
              <a:pPr/>
              <a:t>26</a:t>
            </a:fld>
            <a:endParaRPr lang="en-CA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5572164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57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288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00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716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64641" y="2362200"/>
            <a:ext cx="7079359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Vulnerabilities</a:t>
            </a:r>
          </a:p>
          <a:p>
            <a:pPr lvl="1"/>
            <a:r>
              <a:rPr lang="en-US" dirty="0" smtClean="0"/>
              <a:t>Eavesdropping</a:t>
            </a:r>
          </a:p>
          <a:p>
            <a:pPr lvl="1"/>
            <a:r>
              <a:rPr lang="en-US" dirty="0" smtClean="0"/>
              <a:t>Altering</a:t>
            </a:r>
          </a:p>
          <a:p>
            <a:pPr lvl="1"/>
            <a:r>
              <a:rPr lang="en-US" dirty="0" smtClean="0"/>
              <a:t>Cheat on identities</a:t>
            </a:r>
          </a:p>
          <a:p>
            <a:pPr lvl="1"/>
            <a:r>
              <a:rPr lang="en-US" dirty="0" smtClean="0"/>
              <a:t>Overused </a:t>
            </a:r>
          </a:p>
          <a:p>
            <a:pPr lvl="1"/>
            <a:r>
              <a:rPr lang="en-US" dirty="0" smtClean="0"/>
              <a:t>Jammed</a:t>
            </a:r>
          </a:p>
          <a:p>
            <a:pPr lvl="1"/>
            <a:r>
              <a:rPr lang="en-US" dirty="0" smtClean="0"/>
              <a:t>Computing power and Energy </a:t>
            </a:r>
          </a:p>
          <a:p>
            <a:pPr lvl="1"/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/>
          <a:lstStyle/>
          <a:p>
            <a:pPr algn="l"/>
            <a:r>
              <a:rPr lang="en-US" dirty="0" smtClean="0"/>
              <a:t>Why security is needed?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MANETS do not rely on fixed infrastructure</a:t>
            </a:r>
          </a:p>
          <a:p>
            <a:r>
              <a:rPr lang="en-US" dirty="0" smtClean="0"/>
              <a:t>Essential for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acket forwarding</a:t>
            </a:r>
          </a:p>
          <a:p>
            <a:pPr lvl="1"/>
            <a:r>
              <a:rPr lang="en-US" dirty="0" smtClean="0"/>
              <a:t>Routing</a:t>
            </a:r>
          </a:p>
          <a:p>
            <a:r>
              <a:rPr lang="en-US" dirty="0" smtClean="0"/>
              <a:t>Functions are carried out by available nodes</a:t>
            </a:r>
          </a:p>
          <a:p>
            <a:r>
              <a:rPr lang="en-US" dirty="0" smtClean="0"/>
              <a:t>Misbehaving nodes</a:t>
            </a:r>
            <a:endParaRPr lang="en-US" dirty="0"/>
          </a:p>
          <a:p>
            <a:endParaRPr lang="en-US" dirty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768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4" descr="http://www.cloudtweaks.com/web/content/security-icon-big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4495800"/>
            <a:ext cx="2209800" cy="2209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Security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</a:p>
          <a:p>
            <a:r>
              <a:rPr lang="en-US" dirty="0" smtClean="0"/>
              <a:t>Access Control</a:t>
            </a:r>
          </a:p>
          <a:p>
            <a:r>
              <a:rPr lang="en-US" dirty="0" smtClean="0"/>
              <a:t>Confidentiality</a:t>
            </a:r>
          </a:p>
          <a:p>
            <a:r>
              <a:rPr lang="en-US" dirty="0" smtClean="0"/>
              <a:t>Integrity</a:t>
            </a:r>
          </a:p>
          <a:p>
            <a:r>
              <a:rPr lang="en-US" dirty="0" smtClean="0"/>
              <a:t>Privacy</a:t>
            </a:r>
          </a:p>
          <a:p>
            <a:r>
              <a:rPr lang="en-US" dirty="0" smtClean="0"/>
              <a:t>Non-repudiation</a:t>
            </a:r>
          </a:p>
          <a:p>
            <a:r>
              <a:rPr lang="en-US" dirty="0" smtClean="0"/>
              <a:t>Availability</a:t>
            </a:r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91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006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Threats Using Modification</a:t>
            </a:r>
          </a:p>
          <a:p>
            <a:r>
              <a:rPr lang="en-US" dirty="0" smtClean="0"/>
              <a:t>Threats Using Impersonation</a:t>
            </a:r>
          </a:p>
          <a:p>
            <a:r>
              <a:rPr lang="en-US" dirty="0" smtClean="0"/>
              <a:t>Threats Using Fabrication </a:t>
            </a:r>
          </a:p>
          <a:p>
            <a:r>
              <a:rPr lang="en-US" dirty="0" smtClean="0"/>
              <a:t>Misbehavior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676400"/>
            <a:ext cx="295994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292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3878622"/>
            <a:ext cx="2209800" cy="2758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676400"/>
          </a:xfrm>
        </p:spPr>
        <p:txBody>
          <a:bodyPr>
            <a:normAutofit/>
          </a:bodyPr>
          <a:lstStyle/>
          <a:p>
            <a:r>
              <a:rPr lang="en-US" dirty="0" smtClean="0"/>
              <a:t>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Active 				Passive</a:t>
            </a:r>
          </a:p>
          <a:p>
            <a:pPr>
              <a:buNone/>
            </a:pPr>
            <a:r>
              <a:rPr lang="en-US" dirty="0" smtClean="0"/>
              <a:t>-bares energy cost		-lack of cooperation</a:t>
            </a:r>
          </a:p>
          <a:p>
            <a:pPr>
              <a:buNone/>
            </a:pPr>
            <a:r>
              <a:rPr lang="en-US" dirty="0" smtClean="0"/>
              <a:t>-damage other nodes 		-save battery life</a:t>
            </a:r>
          </a:p>
          <a:p>
            <a:pPr>
              <a:buNone/>
            </a:pPr>
            <a:r>
              <a:rPr lang="en-US" dirty="0" smtClean="0"/>
              <a:t>-malicious				-selfish</a:t>
            </a:r>
            <a:endParaRPr lang="en-US" dirty="0"/>
          </a:p>
        </p:txBody>
      </p:sp>
      <p:pic>
        <p:nvPicPr>
          <p:cNvPr id="4100" name="Picture 4" descr="http://t1.gstatic.com/images?q=tbn:ANd9GcQvO3u3MUsvFAfV4iKns8cYF3o1ZjqlC0gapSnFrm91AczUOHcXU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152400"/>
            <a:ext cx="2743200" cy="2443524"/>
          </a:xfrm>
          <a:prstGeom prst="rect">
            <a:avLst/>
          </a:prstGeom>
          <a:noFill/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146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protocols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Position-based approaches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Topology-based approaches</a:t>
            </a:r>
          </a:p>
          <a:p>
            <a:pPr lvl="1"/>
            <a:r>
              <a:rPr lang="en-US" dirty="0" smtClean="0"/>
              <a:t>Proactive routing (table driven)</a:t>
            </a:r>
          </a:p>
          <a:p>
            <a:pPr lvl="1"/>
            <a:r>
              <a:rPr lang="en-US" dirty="0" smtClean="0"/>
              <a:t>Reactive routing (on demand)</a:t>
            </a:r>
          </a:p>
          <a:p>
            <a:pPr lvl="1"/>
            <a:r>
              <a:rPr lang="en-US" dirty="0" smtClean="0"/>
              <a:t>Hybrid routing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054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fld id="{AB9AA16D-F74A-44CD-8E74-6417D36DD19F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Reactive routing</a:t>
            </a:r>
          </a:p>
          <a:p>
            <a:pPr lvl="1"/>
            <a:r>
              <a:rPr lang="en-US" dirty="0" smtClean="0">
                <a:latin typeface="+mj-lt"/>
              </a:rPr>
              <a:t>Only discover routes to destinations on-demand</a:t>
            </a:r>
          </a:p>
          <a:p>
            <a:pPr lvl="1"/>
            <a:r>
              <a:rPr lang="en-US" dirty="0" smtClean="0">
                <a:latin typeface="+mj-lt"/>
              </a:rPr>
              <a:t>Consume much less bandwidth but experience substantial delay</a:t>
            </a:r>
          </a:p>
          <a:p>
            <a:pPr eaLnBrk="1" hangingPunct="1">
              <a:buNone/>
            </a:pPr>
            <a:endParaRPr lang="en-US" sz="2800" dirty="0" smtClean="0">
              <a:latin typeface="+mj-lt"/>
            </a:endParaRPr>
          </a:p>
          <a:p>
            <a:pPr eaLnBrk="1" hangingPunct="1"/>
            <a:r>
              <a:rPr lang="en-US" sz="2800" dirty="0" smtClean="0">
                <a:latin typeface="+mj-lt"/>
              </a:rPr>
              <a:t>Proactive routing</a:t>
            </a:r>
          </a:p>
          <a:p>
            <a:pPr lvl="1" eaLnBrk="1" hangingPunct="1"/>
            <a:r>
              <a:rPr lang="en-US" sz="2400" dirty="0" smtClean="0">
                <a:latin typeface="+mj-lt"/>
              </a:rPr>
              <a:t>Classic routing strategies: link state, distance vector</a:t>
            </a:r>
          </a:p>
          <a:p>
            <a:pPr lvl="1" eaLnBrk="1" hangingPunct="1"/>
            <a:r>
              <a:rPr lang="en-US" sz="2400" dirty="0" smtClean="0">
                <a:latin typeface="+mj-lt"/>
              </a:rPr>
              <a:t>Keep track of routes to all possible destinations</a:t>
            </a:r>
          </a:p>
          <a:p>
            <a:pPr lvl="1" eaLnBrk="1" hangingPunct="1"/>
            <a:r>
              <a:rPr lang="en-US" sz="2400" dirty="0" smtClean="0">
                <a:latin typeface="+mj-lt"/>
              </a:rPr>
              <a:t>Changes in link connection updated periodically</a:t>
            </a:r>
          </a:p>
          <a:p>
            <a:pPr lvl="1" eaLnBrk="1" hangingPunct="1"/>
            <a:r>
              <a:rPr lang="en-US" sz="2400" dirty="0" smtClean="0">
                <a:latin typeface="+mj-lt"/>
              </a:rPr>
              <a:t>Minimal delay but substantial fraction of control information</a:t>
            </a:r>
          </a:p>
          <a:p>
            <a:pPr lvl="1" eaLnBrk="1" hangingPunct="1">
              <a:buNone/>
            </a:pPr>
            <a:endParaRPr lang="en-US" sz="2400" dirty="0" smtClean="0">
              <a:latin typeface="+mj-lt"/>
            </a:endParaRP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58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96000"/>
            <a:ext cx="9144000" cy="90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654</Words>
  <Application>Microsoft Office PowerPoint</Application>
  <PresentationFormat>On-screen Show (4:3)</PresentationFormat>
  <Paragraphs>133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Security in Ad Hoc Networks</vt:lpstr>
      <vt:lpstr>What is an Ad hoc network? </vt:lpstr>
      <vt:lpstr>Existing </vt:lpstr>
      <vt:lpstr>Why security is needed?</vt:lpstr>
      <vt:lpstr>Security requirements</vt:lpstr>
      <vt:lpstr>Threats </vt:lpstr>
      <vt:lpstr>Attacks</vt:lpstr>
      <vt:lpstr>Routing protocols </vt:lpstr>
      <vt:lpstr>PowerPoint Presentation</vt:lpstr>
      <vt:lpstr>DSR vs. AODV</vt:lpstr>
      <vt:lpstr>ARIADNE</vt:lpstr>
      <vt:lpstr>ARAN</vt:lpstr>
      <vt:lpstr>CONFIDANT</vt:lpstr>
      <vt:lpstr>Cooperation Enforcement</vt:lpstr>
      <vt:lpstr>PowerPoint Presentation</vt:lpstr>
      <vt:lpstr>PowerPoint Presentation</vt:lpstr>
      <vt:lpstr>Nuglets</vt:lpstr>
      <vt:lpstr>PowerPoint Presentation</vt:lpstr>
      <vt:lpstr>Token-Based Cooperation Enforcement </vt:lpstr>
      <vt:lpstr>Authentication and Public key infrastructure</vt:lpstr>
      <vt:lpstr>Security Mechanisms layer</vt:lpstr>
      <vt:lpstr>Conclusion</vt:lpstr>
      <vt:lpstr>Question1</vt:lpstr>
      <vt:lpstr>Question2</vt:lpstr>
      <vt:lpstr>Question 3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nishita</dc:creator>
  <cp:lastModifiedBy>HP</cp:lastModifiedBy>
  <cp:revision>62</cp:revision>
  <dcterms:created xsi:type="dcterms:W3CDTF">2011-11-08T04:08:09Z</dcterms:created>
  <dcterms:modified xsi:type="dcterms:W3CDTF">2011-11-29T17:50:32Z</dcterms:modified>
</cp:coreProperties>
</file>