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257" r:id="rId3"/>
    <p:sldId id="258" r:id="rId4"/>
    <p:sldId id="259" r:id="rId5"/>
    <p:sldId id="261" r:id="rId6"/>
    <p:sldId id="262" r:id="rId7"/>
    <p:sldId id="273" r:id="rId8"/>
    <p:sldId id="263" r:id="rId9"/>
    <p:sldId id="272" r:id="rId10"/>
    <p:sldId id="264" r:id="rId11"/>
    <p:sldId id="265" r:id="rId12"/>
    <p:sldId id="277" r:id="rId13"/>
    <p:sldId id="274" r:id="rId14"/>
    <p:sldId id="275" r:id="rId15"/>
    <p:sldId id="278" r:id="rId16"/>
    <p:sldId id="279" r:id="rId17"/>
    <p:sldId id="266" r:id="rId18"/>
    <p:sldId id="267" r:id="rId19"/>
    <p:sldId id="280" r:id="rId20"/>
    <p:sldId id="281" r:id="rId21"/>
    <p:sldId id="282" r:id="rId22"/>
    <p:sldId id="283" r:id="rId23"/>
    <p:sldId id="284" r:id="rId24"/>
    <p:sldId id="285" r:id="rId25"/>
    <p:sldId id="268" r:id="rId26"/>
    <p:sldId id="269" r:id="rId27"/>
    <p:sldId id="290" r:id="rId28"/>
    <p:sldId id="291" r:id="rId29"/>
    <p:sldId id="292" r:id="rId30"/>
    <p:sldId id="293" r:id="rId31"/>
    <p:sldId id="294" r:id="rId32"/>
    <p:sldId id="295" r:id="rId33"/>
    <p:sldId id="270" r:id="rId34"/>
    <p:sldId id="286" r:id="rId35"/>
    <p:sldId id="288" r:id="rId36"/>
    <p:sldId id="287" r:id="rId37"/>
    <p:sldId id="289" r:id="rId38"/>
    <p:sldId id="271" r:id="rId39"/>
    <p:sldId id="260" r:id="rId40"/>
    <p:sldId id="296" r:id="rId41"/>
    <p:sldId id="297" r:id="rId42"/>
    <p:sldId id="298" r:id="rId43"/>
    <p:sldId id="299" r:id="rId44"/>
    <p:sldId id="300" r:id="rId45"/>
    <p:sldId id="301" r:id="rId46"/>
    <p:sldId id="305" r:id="rId47"/>
    <p:sldId id="306" r:id="rId48"/>
    <p:sldId id="309" r:id="rId49"/>
    <p:sldId id="310" r:id="rId50"/>
    <p:sldId id="312" r:id="rId51"/>
    <p:sldId id="311" r:id="rId52"/>
    <p:sldId id="313" r:id="rId53"/>
    <p:sldId id="314" r:id="rId54"/>
    <p:sldId id="315"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50" autoAdjust="0"/>
    <p:restoredTop sz="94607" autoAdjust="0"/>
  </p:normalViewPr>
  <p:slideViewPr>
    <p:cSldViewPr>
      <p:cViewPr varScale="1">
        <p:scale>
          <a:sx n="116" d="100"/>
          <a:sy n="116" d="100"/>
        </p:scale>
        <p:origin x="-102" y="-96"/>
      </p:cViewPr>
      <p:guideLst>
        <p:guide orient="horz" pos="2160"/>
        <p:guide pos="2880"/>
      </p:guideLst>
    </p:cSldViewPr>
  </p:slideViewPr>
  <p:outlineViewPr>
    <p:cViewPr>
      <p:scale>
        <a:sx n="33" d="100"/>
        <a:sy n="33" d="100"/>
      </p:scale>
      <p:origin x="0" y="2259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A0C028-DAE9-4862-8CDA-6DA0C69A305E}" type="datetimeFigureOut">
              <a:rPr lang="en-CA" smtClean="0"/>
              <a:pPr/>
              <a:t>04/12/2011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0A02A2-A1B0-441E-B21B-520FD75FE44E}"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1</a:t>
            </a:fld>
            <a:endParaRPr lang="en-CA"/>
          </a:p>
        </p:txBody>
      </p:sp>
    </p:spTree>
    <p:extLst>
      <p:ext uri="{BB962C8B-B14F-4D97-AF65-F5344CB8AC3E}">
        <p14:creationId xmlns:p14="http://schemas.microsoft.com/office/powerpoint/2010/main" xmlns="" val="7777161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10</a:t>
            </a:fld>
            <a:endParaRPr lang="en-CA"/>
          </a:p>
        </p:txBody>
      </p:sp>
    </p:spTree>
    <p:extLst>
      <p:ext uri="{BB962C8B-B14F-4D97-AF65-F5344CB8AC3E}">
        <p14:creationId xmlns:p14="http://schemas.microsoft.com/office/powerpoint/2010/main" xmlns="" val="5397081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11</a:t>
            </a:fld>
            <a:endParaRPr lang="en-CA"/>
          </a:p>
        </p:txBody>
      </p:sp>
    </p:spTree>
    <p:extLst>
      <p:ext uri="{BB962C8B-B14F-4D97-AF65-F5344CB8AC3E}">
        <p14:creationId xmlns:p14="http://schemas.microsoft.com/office/powerpoint/2010/main" xmlns="" val="7571607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12</a:t>
            </a:fld>
            <a:endParaRPr lang="en-CA"/>
          </a:p>
        </p:txBody>
      </p:sp>
    </p:spTree>
    <p:extLst>
      <p:ext uri="{BB962C8B-B14F-4D97-AF65-F5344CB8AC3E}">
        <p14:creationId xmlns:p14="http://schemas.microsoft.com/office/powerpoint/2010/main" xmlns="" val="757160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17</a:t>
            </a:fld>
            <a:endParaRPr lang="en-CA"/>
          </a:p>
        </p:txBody>
      </p:sp>
    </p:spTree>
    <p:extLst>
      <p:ext uri="{BB962C8B-B14F-4D97-AF65-F5344CB8AC3E}">
        <p14:creationId xmlns:p14="http://schemas.microsoft.com/office/powerpoint/2010/main" xmlns="" val="11009635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18</a:t>
            </a:fld>
            <a:endParaRPr lang="en-CA"/>
          </a:p>
        </p:txBody>
      </p:sp>
    </p:spTree>
    <p:extLst>
      <p:ext uri="{BB962C8B-B14F-4D97-AF65-F5344CB8AC3E}">
        <p14:creationId xmlns:p14="http://schemas.microsoft.com/office/powerpoint/2010/main" xmlns="" val="36775625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25</a:t>
            </a:fld>
            <a:endParaRPr lang="en-CA"/>
          </a:p>
        </p:txBody>
      </p:sp>
    </p:spTree>
    <p:extLst>
      <p:ext uri="{BB962C8B-B14F-4D97-AF65-F5344CB8AC3E}">
        <p14:creationId xmlns:p14="http://schemas.microsoft.com/office/powerpoint/2010/main" xmlns="" val="3327324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26</a:t>
            </a:fld>
            <a:endParaRPr lang="en-CA"/>
          </a:p>
        </p:txBody>
      </p:sp>
    </p:spTree>
    <p:extLst>
      <p:ext uri="{BB962C8B-B14F-4D97-AF65-F5344CB8AC3E}">
        <p14:creationId xmlns:p14="http://schemas.microsoft.com/office/powerpoint/2010/main" xmlns="" val="3450959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27</a:t>
            </a:fld>
            <a:endParaRPr lang="en-CA"/>
          </a:p>
        </p:txBody>
      </p:sp>
    </p:spTree>
    <p:extLst>
      <p:ext uri="{BB962C8B-B14F-4D97-AF65-F5344CB8AC3E}">
        <p14:creationId xmlns:p14="http://schemas.microsoft.com/office/powerpoint/2010/main" xmlns="" val="3450959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33</a:t>
            </a:fld>
            <a:endParaRPr lang="en-CA"/>
          </a:p>
        </p:txBody>
      </p:sp>
    </p:spTree>
    <p:extLst>
      <p:ext uri="{BB962C8B-B14F-4D97-AF65-F5344CB8AC3E}">
        <p14:creationId xmlns:p14="http://schemas.microsoft.com/office/powerpoint/2010/main" xmlns="" val="18087845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38</a:t>
            </a:fld>
            <a:endParaRPr lang="en-CA"/>
          </a:p>
        </p:txBody>
      </p:sp>
    </p:spTree>
    <p:extLst>
      <p:ext uri="{BB962C8B-B14F-4D97-AF65-F5344CB8AC3E}">
        <p14:creationId xmlns:p14="http://schemas.microsoft.com/office/powerpoint/2010/main" xmlns="" val="3627359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2</a:t>
            </a:fld>
            <a:endParaRPr lang="en-CA"/>
          </a:p>
        </p:txBody>
      </p:sp>
    </p:spTree>
    <p:extLst>
      <p:ext uri="{BB962C8B-B14F-4D97-AF65-F5344CB8AC3E}">
        <p14:creationId xmlns:p14="http://schemas.microsoft.com/office/powerpoint/2010/main" xmlns="" val="26205246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39</a:t>
            </a:fld>
            <a:endParaRPr lang="en-CA"/>
          </a:p>
        </p:txBody>
      </p:sp>
    </p:spTree>
    <p:extLst>
      <p:ext uri="{BB962C8B-B14F-4D97-AF65-F5344CB8AC3E}">
        <p14:creationId xmlns:p14="http://schemas.microsoft.com/office/powerpoint/2010/main" xmlns="" val="72430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3</a:t>
            </a:fld>
            <a:endParaRPr lang="en-CA"/>
          </a:p>
        </p:txBody>
      </p:sp>
    </p:spTree>
    <p:extLst>
      <p:ext uri="{BB962C8B-B14F-4D97-AF65-F5344CB8AC3E}">
        <p14:creationId xmlns:p14="http://schemas.microsoft.com/office/powerpoint/2010/main" xmlns="" val="1979524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4</a:t>
            </a:fld>
            <a:endParaRPr lang="en-CA"/>
          </a:p>
        </p:txBody>
      </p:sp>
    </p:spTree>
    <p:extLst>
      <p:ext uri="{BB962C8B-B14F-4D97-AF65-F5344CB8AC3E}">
        <p14:creationId xmlns:p14="http://schemas.microsoft.com/office/powerpoint/2010/main" xmlns="" val="917727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5</a:t>
            </a:fld>
            <a:endParaRPr lang="en-CA"/>
          </a:p>
        </p:txBody>
      </p:sp>
    </p:spTree>
    <p:extLst>
      <p:ext uri="{BB962C8B-B14F-4D97-AF65-F5344CB8AC3E}">
        <p14:creationId xmlns:p14="http://schemas.microsoft.com/office/powerpoint/2010/main" xmlns="" val="1733134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solidFill>
            <a:schemeClr val="accent1"/>
          </a:solidFill>
          <a:ln w="25400">
            <a:solidFill>
              <a:schemeClr val="accent1">
                <a:shade val="50000"/>
              </a:schemeClr>
            </a:solidFill>
          </a:ln>
        </p:spPr>
      </p:sp>
      <p:sp>
        <p:nvSpPr>
          <p:cNvPr id="10243" name="Notes Placeholder 2"/>
          <p:cNvSpPr txBox="1">
            <a:spLocks noGrp="1"/>
          </p:cNvSpPr>
          <p:nvPr>
            <p:ph type="body" sz="quarter" idx="1"/>
          </p:nvPr>
        </p:nvSpPr>
        <p:spPr bwMode="auto">
          <a:noFill/>
        </p:spPr>
        <p:txBody>
          <a:bodyPr vert="horz" wrap="square" numCol="1" anchor="t" anchorCtr="0" compatLnSpc="1">
            <a:prstTxWarp prst="textNoShape">
              <a:avLst/>
            </a:prstTxWarp>
          </a:bodyPr>
          <a:lstStyle/>
          <a:p>
            <a:pPr eaLnBrk="1">
              <a:spcBef>
                <a:spcPct val="0"/>
              </a:spcBef>
            </a:pPr>
            <a:endParaRPr smtClean="0">
              <a:solidFill>
                <a:srgbClr val="000000"/>
              </a:solidFill>
              <a:latin typeface="Arial" pitchFamily="34" charset="0"/>
              <a:ea typeface="Microsoft YaHei" pitchFamily="34"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solidFill>
            <a:schemeClr val="accent1"/>
          </a:solidFill>
          <a:ln w="25400">
            <a:solidFill>
              <a:schemeClr val="accent1">
                <a:shade val="50000"/>
              </a:schemeClr>
            </a:solidFill>
          </a:ln>
        </p:spPr>
      </p:sp>
      <p:sp>
        <p:nvSpPr>
          <p:cNvPr id="10243" name="Notes Placeholder 2"/>
          <p:cNvSpPr txBox="1">
            <a:spLocks noGrp="1"/>
          </p:cNvSpPr>
          <p:nvPr>
            <p:ph type="body" sz="quarter" idx="1"/>
          </p:nvPr>
        </p:nvSpPr>
        <p:spPr bwMode="auto">
          <a:noFill/>
        </p:spPr>
        <p:txBody>
          <a:bodyPr vert="horz" wrap="square" numCol="1" anchor="t" anchorCtr="0" compatLnSpc="1">
            <a:prstTxWarp prst="textNoShape">
              <a:avLst/>
            </a:prstTxWarp>
          </a:bodyPr>
          <a:lstStyle/>
          <a:p>
            <a:pPr eaLnBrk="1">
              <a:spcBef>
                <a:spcPct val="0"/>
              </a:spcBef>
            </a:pPr>
            <a:endParaRPr smtClean="0">
              <a:solidFill>
                <a:srgbClr val="000000"/>
              </a:solidFill>
              <a:latin typeface="Arial" pitchFamily="34" charset="0"/>
              <a:ea typeface="Microsoft YaHei" pitchFamily="34" charset="-122"/>
            </a:endParaRPr>
          </a:p>
        </p:txBody>
      </p:sp>
    </p:spTree>
    <p:extLst>
      <p:ext uri="{BB962C8B-B14F-4D97-AF65-F5344CB8AC3E}">
        <p14:creationId xmlns:p14="http://schemas.microsoft.com/office/powerpoint/2010/main" xmlns="" val="31836011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8</a:t>
            </a:fld>
            <a:endParaRPr lang="en-CA"/>
          </a:p>
        </p:txBody>
      </p:sp>
    </p:spTree>
    <p:extLst>
      <p:ext uri="{BB962C8B-B14F-4D97-AF65-F5344CB8AC3E}">
        <p14:creationId xmlns:p14="http://schemas.microsoft.com/office/powerpoint/2010/main" xmlns="" val="1117004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A02A2-A1B0-441E-B21B-520FD75FE44E}" type="slidenum">
              <a:rPr lang="en-CA" smtClean="0"/>
              <a:pPr/>
              <a:t>9</a:t>
            </a:fld>
            <a:endParaRPr lang="en-CA"/>
          </a:p>
        </p:txBody>
      </p:sp>
    </p:spTree>
    <p:extLst>
      <p:ext uri="{BB962C8B-B14F-4D97-AF65-F5344CB8AC3E}">
        <p14:creationId xmlns:p14="http://schemas.microsoft.com/office/powerpoint/2010/main" xmlns="" val="4192200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4E1A2A04-A5E7-45E7-B274-C83ECEE45770}" type="datetimeFigureOut">
              <a:rPr lang="en-CA" smtClean="0"/>
              <a:pPr/>
              <a:t>04/12/2011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1BE4333-2AB2-4730-8D12-58ECA3EE5FF5}"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4E1A2A04-A5E7-45E7-B274-C83ECEE45770}" type="datetimeFigureOut">
              <a:rPr lang="en-CA" smtClean="0"/>
              <a:pPr/>
              <a:t>04/12/2011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1BE4333-2AB2-4730-8D12-58ECA3EE5FF5}"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4E1A2A04-A5E7-45E7-B274-C83ECEE45770}" type="datetimeFigureOut">
              <a:rPr lang="en-CA" smtClean="0"/>
              <a:pPr/>
              <a:t>04/12/2011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1BE4333-2AB2-4730-8D12-58ECA3EE5FF5}"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4E1A2A04-A5E7-45E7-B274-C83ECEE45770}" type="datetimeFigureOut">
              <a:rPr lang="en-CA" smtClean="0"/>
              <a:pPr/>
              <a:t>04/12/2011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1BE4333-2AB2-4730-8D12-58ECA3EE5FF5}"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1A2A04-A5E7-45E7-B274-C83ECEE45770}" type="datetimeFigureOut">
              <a:rPr lang="en-CA" smtClean="0"/>
              <a:pPr/>
              <a:t>04/12/2011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1BE4333-2AB2-4730-8D12-58ECA3EE5FF5}"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4E1A2A04-A5E7-45E7-B274-C83ECEE45770}" type="datetimeFigureOut">
              <a:rPr lang="en-CA" smtClean="0"/>
              <a:pPr/>
              <a:t>04/12/2011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1BE4333-2AB2-4730-8D12-58ECA3EE5FF5}"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4E1A2A04-A5E7-45E7-B274-C83ECEE45770}" type="datetimeFigureOut">
              <a:rPr lang="en-CA" smtClean="0"/>
              <a:pPr/>
              <a:t>04/12/2011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01BE4333-2AB2-4730-8D12-58ECA3EE5FF5}"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4E1A2A04-A5E7-45E7-B274-C83ECEE45770}" type="datetimeFigureOut">
              <a:rPr lang="en-CA" smtClean="0"/>
              <a:pPr/>
              <a:t>04/12/2011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01BE4333-2AB2-4730-8D12-58ECA3EE5FF5}"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1A2A04-A5E7-45E7-B274-C83ECEE45770}" type="datetimeFigureOut">
              <a:rPr lang="en-CA" smtClean="0"/>
              <a:pPr/>
              <a:t>04/12/2011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01BE4333-2AB2-4730-8D12-58ECA3EE5FF5}"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1A2A04-A5E7-45E7-B274-C83ECEE45770}" type="datetimeFigureOut">
              <a:rPr lang="en-CA" smtClean="0"/>
              <a:pPr/>
              <a:t>04/12/2011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1BE4333-2AB2-4730-8D12-58ECA3EE5FF5}"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1A2A04-A5E7-45E7-B274-C83ECEE45770}" type="datetimeFigureOut">
              <a:rPr lang="en-CA" smtClean="0"/>
              <a:pPr/>
              <a:t>04/12/2011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1BE4333-2AB2-4730-8D12-58ECA3EE5FF5}"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1A2A04-A5E7-45E7-B274-C83ECEE45770}" type="datetimeFigureOut">
              <a:rPr lang="en-CA" smtClean="0"/>
              <a:pPr/>
              <a:t>04/12/2011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E4333-2AB2-4730-8D12-58ECA3EE5FF5}"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Secure Routing in </a:t>
            </a:r>
            <a:r>
              <a:rPr lang="en-US" dirty="0" smtClean="0"/>
              <a:t>VANETs</a:t>
            </a:r>
            <a:endParaRPr lang="en-CA" dirty="0"/>
          </a:p>
        </p:txBody>
      </p:sp>
      <p:sp>
        <p:nvSpPr>
          <p:cNvPr id="3" name="Subtitle 2"/>
          <p:cNvSpPr>
            <a:spLocks noGrp="1"/>
          </p:cNvSpPr>
          <p:nvPr>
            <p:ph type="subTitle" idx="1"/>
          </p:nvPr>
        </p:nvSpPr>
        <p:spPr/>
        <p:txBody>
          <a:bodyPr/>
          <a:lstStyle/>
          <a:p>
            <a:r>
              <a:rPr lang="en-CA" dirty="0" smtClean="0"/>
              <a:t>CSI5148</a:t>
            </a:r>
          </a:p>
          <a:p>
            <a:r>
              <a:rPr lang="en-US" dirty="0" smtClean="0"/>
              <a:t>Professor: Ivan </a:t>
            </a:r>
            <a:r>
              <a:rPr lang="en-US" dirty="0" err="1" smtClean="0"/>
              <a:t>Stojmenovic</a:t>
            </a:r>
            <a:endParaRPr lang="en-US" dirty="0" smtClean="0"/>
          </a:p>
          <a:p>
            <a:r>
              <a:rPr lang="en-US" dirty="0" smtClean="0"/>
              <a:t>Student: Antonio Prado</a:t>
            </a:r>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Routing Algorithms</a:t>
            </a:r>
            <a:endParaRPr lang="en-CA" dirty="0"/>
          </a:p>
        </p:txBody>
      </p:sp>
      <p:sp>
        <p:nvSpPr>
          <p:cNvPr id="3" name="Content Placeholder 2"/>
          <p:cNvSpPr>
            <a:spLocks noGrp="1"/>
          </p:cNvSpPr>
          <p:nvPr>
            <p:ph idx="1"/>
          </p:nvPr>
        </p:nvSpPr>
        <p:spPr/>
        <p:txBody>
          <a:bodyPr/>
          <a:lstStyle/>
          <a:p>
            <a:r>
              <a:rPr lang="en-US" dirty="0"/>
              <a:t>ID </a:t>
            </a:r>
            <a:r>
              <a:rPr lang="en-US" dirty="0" smtClean="0"/>
              <a:t>based</a:t>
            </a:r>
            <a:endParaRPr lang="en-US" dirty="0"/>
          </a:p>
          <a:p>
            <a:pPr lvl="1"/>
            <a:r>
              <a:rPr lang="en-US" dirty="0"/>
              <a:t>Secure Routing Protocol (SRP)</a:t>
            </a:r>
          </a:p>
          <a:p>
            <a:pPr lvl="1"/>
            <a:r>
              <a:rPr lang="en-US" dirty="0"/>
              <a:t>Secure Beaconing</a:t>
            </a:r>
          </a:p>
          <a:p>
            <a:r>
              <a:rPr lang="en-US" dirty="0" smtClean="0"/>
              <a:t>Geographic</a:t>
            </a:r>
            <a:endParaRPr lang="en-US" dirty="0"/>
          </a:p>
          <a:p>
            <a:pPr lvl="1"/>
            <a:r>
              <a:rPr lang="en-US" sz="3200" dirty="0" smtClean="0">
                <a:latin typeface="Calibri"/>
                <a:cs typeface="Calibri"/>
              </a:rPr>
              <a:t>PRISM</a:t>
            </a:r>
          </a:p>
          <a:p>
            <a:pPr lvl="1"/>
            <a:r>
              <a:rPr lang="en-US" sz="3200" dirty="0" smtClean="0"/>
              <a:t>Position-Based Routing</a:t>
            </a:r>
            <a:endParaRPr lang="en-US" sz="3200" dirty="0">
              <a:latin typeface="Calibri"/>
              <a:cs typeface="Calibri"/>
            </a:endParaRPr>
          </a:p>
          <a:p>
            <a:endParaRPr lang="en-CA" dirty="0"/>
          </a:p>
        </p:txBody>
      </p:sp>
      <p:pic>
        <p:nvPicPr>
          <p:cNvPr id="1026" name="Picture 2" descr="C:\Users\Mama\Desktop\page1.png"/>
          <p:cNvPicPr>
            <a:picLocks noChangeAspect="1" noChangeArrowheads="1"/>
          </p:cNvPicPr>
          <p:nvPr/>
        </p:nvPicPr>
        <p:blipFill>
          <a:blip r:embed="rId3" cstate="print"/>
          <a:srcRect/>
          <a:stretch>
            <a:fillRect/>
          </a:stretch>
        </p:blipFill>
        <p:spPr bwMode="auto">
          <a:xfrm>
            <a:off x="4716016" y="1743691"/>
            <a:ext cx="3580855" cy="2909445"/>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Routing Protocol (SRP)</a:t>
            </a:r>
            <a:endParaRPr lang="en-CA" dirty="0"/>
          </a:p>
        </p:txBody>
      </p:sp>
      <p:sp>
        <p:nvSpPr>
          <p:cNvPr id="3" name="Content Placeholder 2"/>
          <p:cNvSpPr>
            <a:spLocks noGrp="1"/>
          </p:cNvSpPr>
          <p:nvPr>
            <p:ph idx="1"/>
          </p:nvPr>
        </p:nvSpPr>
        <p:spPr/>
        <p:txBody>
          <a:bodyPr/>
          <a:lstStyle/>
          <a:p>
            <a:r>
              <a:rPr lang="en-US" dirty="0">
                <a:cs typeface="Calibri"/>
              </a:rPr>
              <a:t>Extension to existing reactive protocols.</a:t>
            </a:r>
          </a:p>
          <a:p>
            <a:pPr lvl="1"/>
            <a:r>
              <a:rPr lang="en-US" dirty="0">
                <a:cs typeface="Calibri"/>
              </a:rPr>
              <a:t>e.g. AODV, DSR</a:t>
            </a:r>
            <a:endParaRPr lang="en-US" dirty="0"/>
          </a:p>
          <a:p>
            <a:r>
              <a:rPr lang="en-US" dirty="0">
                <a:cs typeface="Calibri"/>
              </a:rPr>
              <a:t>Assumes </a:t>
            </a:r>
            <a:r>
              <a:rPr lang="en-US" dirty="0"/>
              <a:t>secure link between two nodes already exists.</a:t>
            </a:r>
          </a:p>
          <a:p>
            <a:pPr lvl="1"/>
            <a:r>
              <a:rPr lang="en-US" dirty="0">
                <a:cs typeface="Calibri"/>
              </a:rPr>
              <a:t>e.g. create </a:t>
            </a:r>
            <a:r>
              <a:rPr lang="en-US" dirty="0" smtClean="0">
                <a:cs typeface="Calibri"/>
              </a:rPr>
              <a:t>Shared K</a:t>
            </a:r>
            <a:r>
              <a:rPr lang="en-US" dirty="0" smtClean="0"/>
              <a:t>ey </a:t>
            </a:r>
            <a:r>
              <a:rPr lang="en-US" dirty="0"/>
              <a:t>using </a:t>
            </a:r>
            <a:r>
              <a:rPr lang="en-US" dirty="0" smtClean="0"/>
              <a:t>Public Keys </a:t>
            </a:r>
            <a:r>
              <a:rPr lang="en-US" dirty="0"/>
              <a:t>of both sides.</a:t>
            </a:r>
          </a:p>
          <a:p>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Routing Protocol (SRP)</a:t>
            </a:r>
            <a:endParaRPr lang="en-CA" dirty="0"/>
          </a:p>
        </p:txBody>
      </p:sp>
      <p:sp>
        <p:nvSpPr>
          <p:cNvPr id="3" name="Content Placeholder 2"/>
          <p:cNvSpPr>
            <a:spLocks noGrp="1"/>
          </p:cNvSpPr>
          <p:nvPr>
            <p:ph idx="1"/>
          </p:nvPr>
        </p:nvSpPr>
        <p:spPr/>
        <p:txBody>
          <a:bodyPr>
            <a:normAutofit fontScale="85000" lnSpcReduction="20000"/>
          </a:bodyPr>
          <a:lstStyle/>
          <a:p>
            <a:r>
              <a:rPr lang="en-US" dirty="0" smtClean="0"/>
              <a:t>Source S initiates </a:t>
            </a:r>
            <a:r>
              <a:rPr lang="en-US" dirty="0" smtClean="0"/>
              <a:t>route discovery.</a:t>
            </a:r>
            <a:endParaRPr lang="en-US" dirty="0" smtClean="0"/>
          </a:p>
          <a:p>
            <a:r>
              <a:rPr lang="en-US" dirty="0" smtClean="0"/>
              <a:t>RREQ identified by </a:t>
            </a:r>
            <a:r>
              <a:rPr lang="en-US" dirty="0" smtClean="0"/>
              <a:t>two parts.</a:t>
            </a:r>
            <a:endParaRPr lang="en-US" dirty="0" smtClean="0"/>
          </a:p>
          <a:p>
            <a:pPr lvl="1"/>
            <a:r>
              <a:rPr lang="en-US" dirty="0" smtClean="0"/>
              <a:t>Query sequence #</a:t>
            </a:r>
          </a:p>
          <a:p>
            <a:pPr lvl="1"/>
            <a:r>
              <a:rPr lang="en-US" dirty="0" smtClean="0"/>
              <a:t>Random </a:t>
            </a:r>
            <a:r>
              <a:rPr lang="en-US" dirty="0" smtClean="0"/>
              <a:t>query </a:t>
            </a:r>
            <a:r>
              <a:rPr lang="en-US" dirty="0" smtClean="0"/>
              <a:t>ID</a:t>
            </a:r>
          </a:p>
          <a:p>
            <a:r>
              <a:rPr lang="en-US" dirty="0" smtClean="0"/>
              <a:t>Calculate MAC from Source, </a:t>
            </a:r>
            <a:r>
              <a:rPr lang="en-US" dirty="0" err="1" smtClean="0"/>
              <a:t>Dest</a:t>
            </a:r>
            <a:r>
              <a:rPr lang="en-US" dirty="0" smtClean="0"/>
              <a:t>, RREQ ID, and </a:t>
            </a:r>
            <a:r>
              <a:rPr lang="en-US" dirty="0" smtClean="0"/>
              <a:t>Shared Key</a:t>
            </a:r>
            <a:r>
              <a:rPr lang="en-US" dirty="0" smtClean="0"/>
              <a:t>.</a:t>
            </a:r>
          </a:p>
          <a:p>
            <a:r>
              <a:rPr lang="en-US" dirty="0" smtClean="0"/>
              <a:t>Destination T replies to query more than </a:t>
            </a:r>
            <a:r>
              <a:rPr lang="en-US" dirty="0" smtClean="0"/>
              <a:t>once </a:t>
            </a:r>
            <a:r>
              <a:rPr lang="en-US" dirty="0" smtClean="0"/>
              <a:t>to create multipath.</a:t>
            </a:r>
          </a:p>
          <a:p>
            <a:r>
              <a:rPr lang="en-US" dirty="0" smtClean="0"/>
              <a:t>Intermediate relay nodes rank </a:t>
            </a:r>
            <a:r>
              <a:rPr lang="en-US" dirty="0" err="1" smtClean="0"/>
              <a:t>neighbours</a:t>
            </a:r>
            <a:r>
              <a:rPr lang="en-US" dirty="0" smtClean="0"/>
              <a:t> by frequency of queries </a:t>
            </a:r>
            <a:r>
              <a:rPr lang="en-US" dirty="0" smtClean="0"/>
              <a:t>received.</a:t>
            </a:r>
            <a:endParaRPr lang="en-US" dirty="0" smtClean="0"/>
          </a:p>
          <a:p>
            <a:pPr lvl="1"/>
            <a:r>
              <a:rPr lang="en-US" dirty="0" smtClean="0"/>
              <a:t>High # of queries = low rank.</a:t>
            </a:r>
            <a:endParaRPr lang="en-C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SRP</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2095500" y="2639219"/>
            <a:ext cx="4953000" cy="2447925"/>
          </a:xfrm>
          <a:prstGeom prst="rect">
            <a:avLst/>
          </a:prstGeom>
          <a:noFill/>
          <a:ln w="9525">
            <a:noFill/>
            <a:miter lim="800000"/>
            <a:headEnd/>
            <a:tailEnd/>
          </a:ln>
        </p:spPr>
      </p:pic>
      <p:sp>
        <p:nvSpPr>
          <p:cNvPr id="5" name="Rectangle 4"/>
          <p:cNvSpPr/>
          <p:nvPr/>
        </p:nvSpPr>
        <p:spPr>
          <a:xfrm>
            <a:off x="2339752" y="5517232"/>
            <a:ext cx="4572000" cy="1200329"/>
          </a:xfrm>
          <a:prstGeom prst="rect">
            <a:avLst/>
          </a:prstGeom>
        </p:spPr>
        <p:txBody>
          <a:bodyPr>
            <a:spAutoFit/>
          </a:bodyPr>
          <a:lstStyle/>
          <a:p>
            <a:r>
              <a:rPr lang="en-US" dirty="0" smtClean="0"/>
              <a:t>[1]Example topology</a:t>
            </a:r>
            <a:r>
              <a:rPr lang="en-US" dirty="0" smtClean="0"/>
              <a:t>: </a:t>
            </a:r>
            <a:r>
              <a:rPr lang="en-US" i="1" dirty="0" smtClean="0"/>
              <a:t>S </a:t>
            </a:r>
            <a:r>
              <a:rPr lang="en-US" i="1" dirty="0" smtClean="0"/>
              <a:t>wants to </a:t>
            </a:r>
            <a:r>
              <a:rPr lang="en-US" i="1" dirty="0" smtClean="0"/>
              <a:t>discover a route</a:t>
            </a:r>
          </a:p>
          <a:p>
            <a:r>
              <a:rPr lang="en-US" dirty="0" smtClean="0"/>
              <a:t>to </a:t>
            </a:r>
            <a:r>
              <a:rPr lang="en-US" i="1" dirty="0" smtClean="0"/>
              <a:t>T in the presence of two malicious nodes, M1 and M2.</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SRP</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2095500" y="2639219"/>
            <a:ext cx="4953000" cy="2447925"/>
          </a:xfrm>
          <a:prstGeom prst="rect">
            <a:avLst/>
          </a:prstGeom>
          <a:noFill/>
          <a:ln w="9525">
            <a:noFill/>
            <a:miter lim="800000"/>
            <a:headEnd/>
            <a:tailEnd/>
          </a:ln>
        </p:spPr>
      </p:pic>
      <p:sp>
        <p:nvSpPr>
          <p:cNvPr id="5" name="Rectangle 4"/>
          <p:cNvSpPr/>
          <p:nvPr/>
        </p:nvSpPr>
        <p:spPr>
          <a:xfrm>
            <a:off x="2339752" y="5517232"/>
            <a:ext cx="4572000" cy="923330"/>
          </a:xfrm>
          <a:prstGeom prst="rect">
            <a:avLst/>
          </a:prstGeom>
        </p:spPr>
        <p:txBody>
          <a:bodyPr>
            <a:spAutoFit/>
          </a:bodyPr>
          <a:lstStyle/>
          <a:p>
            <a:r>
              <a:rPr lang="en-US" dirty="0" smtClean="0"/>
              <a:t>Example topology</a:t>
            </a:r>
            <a:r>
              <a:rPr lang="en-US" dirty="0" smtClean="0"/>
              <a:t>: </a:t>
            </a:r>
            <a:r>
              <a:rPr lang="en-US" i="1" dirty="0" smtClean="0"/>
              <a:t>S </a:t>
            </a:r>
            <a:r>
              <a:rPr lang="en-US" i="1" dirty="0" smtClean="0"/>
              <a:t>wants to </a:t>
            </a:r>
            <a:r>
              <a:rPr lang="en-US" i="1" dirty="0" smtClean="0"/>
              <a:t>discover a route</a:t>
            </a:r>
          </a:p>
          <a:p>
            <a:r>
              <a:rPr lang="en-US" dirty="0" smtClean="0"/>
              <a:t>to </a:t>
            </a:r>
            <a:r>
              <a:rPr lang="en-US" i="1" dirty="0" smtClean="0"/>
              <a:t>T in the presence of two malicious nodes, M1 and M2.</a:t>
            </a:r>
            <a:endParaRPr lang="en-US" dirty="0"/>
          </a:p>
        </p:txBody>
      </p:sp>
      <p:sp>
        <p:nvSpPr>
          <p:cNvPr id="7" name="Freeform 6"/>
          <p:cNvSpPr/>
          <p:nvPr/>
        </p:nvSpPr>
        <p:spPr>
          <a:xfrm>
            <a:off x="2889504" y="3968496"/>
            <a:ext cx="914400" cy="420624"/>
          </a:xfrm>
          <a:custGeom>
            <a:avLst/>
            <a:gdLst>
              <a:gd name="connsiteX0" fmla="*/ 0 w 3218688"/>
              <a:gd name="connsiteY0" fmla="*/ 923544 h 923544"/>
              <a:gd name="connsiteX1" fmla="*/ 914400 w 3218688"/>
              <a:gd name="connsiteY1" fmla="*/ 502920 h 923544"/>
              <a:gd name="connsiteX2" fmla="*/ 1627632 w 3218688"/>
              <a:gd name="connsiteY2" fmla="*/ 594360 h 923544"/>
              <a:gd name="connsiteX3" fmla="*/ 2642616 w 3218688"/>
              <a:gd name="connsiteY3" fmla="*/ 420624 h 923544"/>
              <a:gd name="connsiteX4" fmla="*/ 3218688 w 3218688"/>
              <a:gd name="connsiteY4" fmla="*/ 0 h 923544"/>
              <a:gd name="connsiteX0" fmla="*/ 0 w 2642616"/>
              <a:gd name="connsiteY0" fmla="*/ 502920 h 502920"/>
              <a:gd name="connsiteX1" fmla="*/ 914400 w 2642616"/>
              <a:gd name="connsiteY1" fmla="*/ 82296 h 502920"/>
              <a:gd name="connsiteX2" fmla="*/ 1627632 w 2642616"/>
              <a:gd name="connsiteY2" fmla="*/ 173736 h 502920"/>
              <a:gd name="connsiteX3" fmla="*/ 2642616 w 2642616"/>
              <a:gd name="connsiteY3" fmla="*/ 0 h 502920"/>
              <a:gd name="connsiteX0" fmla="*/ 0 w 1627632"/>
              <a:gd name="connsiteY0" fmla="*/ 475488 h 475488"/>
              <a:gd name="connsiteX1" fmla="*/ 914400 w 1627632"/>
              <a:gd name="connsiteY1" fmla="*/ 54864 h 475488"/>
              <a:gd name="connsiteX2" fmla="*/ 1627632 w 1627632"/>
              <a:gd name="connsiteY2" fmla="*/ 146304 h 475488"/>
              <a:gd name="connsiteX0" fmla="*/ 0 w 914400"/>
              <a:gd name="connsiteY0" fmla="*/ 420624 h 420624"/>
              <a:gd name="connsiteX1" fmla="*/ 914400 w 914400"/>
              <a:gd name="connsiteY1" fmla="*/ 0 h 420624"/>
            </a:gdLst>
            <a:ahLst/>
            <a:cxnLst>
              <a:cxn ang="0">
                <a:pos x="connsiteX0" y="connsiteY0"/>
              </a:cxn>
              <a:cxn ang="0">
                <a:pos x="connsiteX1" y="connsiteY1"/>
              </a:cxn>
            </a:cxnLst>
            <a:rect l="l" t="t" r="r" b="b"/>
            <a:pathLst>
              <a:path w="914400" h="420624">
                <a:moveTo>
                  <a:pt x="0" y="420624"/>
                </a:moveTo>
                <a:cubicBezTo>
                  <a:pt x="321564" y="237744"/>
                  <a:pt x="643128" y="54864"/>
                  <a:pt x="914400" y="0"/>
                </a:cubicBezTo>
              </a:path>
            </a:pathLst>
          </a:cu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Freeform 7"/>
          <p:cNvSpPr/>
          <p:nvPr/>
        </p:nvSpPr>
        <p:spPr>
          <a:xfrm>
            <a:off x="2743200" y="2831592"/>
            <a:ext cx="3319272" cy="1347216"/>
          </a:xfrm>
          <a:custGeom>
            <a:avLst/>
            <a:gdLst>
              <a:gd name="connsiteX0" fmla="*/ 0 w 3319272"/>
              <a:gd name="connsiteY0" fmla="*/ 1347216 h 1347216"/>
              <a:gd name="connsiteX1" fmla="*/ 905256 w 3319272"/>
              <a:gd name="connsiteY1" fmla="*/ 249936 h 1347216"/>
              <a:gd name="connsiteX2" fmla="*/ 2212848 w 3319272"/>
              <a:gd name="connsiteY2" fmla="*/ 3048 h 1347216"/>
              <a:gd name="connsiteX3" fmla="*/ 3319272 w 3319272"/>
              <a:gd name="connsiteY3" fmla="*/ 268224 h 1347216"/>
            </a:gdLst>
            <a:ahLst/>
            <a:cxnLst>
              <a:cxn ang="0">
                <a:pos x="connsiteX0" y="connsiteY0"/>
              </a:cxn>
              <a:cxn ang="0">
                <a:pos x="connsiteX1" y="connsiteY1"/>
              </a:cxn>
              <a:cxn ang="0">
                <a:pos x="connsiteX2" y="connsiteY2"/>
              </a:cxn>
              <a:cxn ang="0">
                <a:pos x="connsiteX3" y="connsiteY3"/>
              </a:cxn>
            </a:cxnLst>
            <a:rect l="l" t="t" r="r" b="b"/>
            <a:pathLst>
              <a:path w="3319272" h="1347216">
                <a:moveTo>
                  <a:pt x="0" y="1347216"/>
                </a:moveTo>
                <a:cubicBezTo>
                  <a:pt x="268224" y="910590"/>
                  <a:pt x="536448" y="473964"/>
                  <a:pt x="905256" y="249936"/>
                </a:cubicBezTo>
                <a:cubicBezTo>
                  <a:pt x="1274064" y="25908"/>
                  <a:pt x="1810512" y="0"/>
                  <a:pt x="2212848" y="3048"/>
                </a:cubicBezTo>
                <a:cubicBezTo>
                  <a:pt x="2615184" y="6096"/>
                  <a:pt x="2967228" y="137160"/>
                  <a:pt x="3319272" y="268224"/>
                </a:cubicBezTo>
              </a:path>
            </a:pathLst>
          </a:custGeom>
          <a:ln w="38100">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Freeform 8"/>
          <p:cNvSpPr/>
          <p:nvPr/>
        </p:nvSpPr>
        <p:spPr>
          <a:xfrm>
            <a:off x="2852928" y="3383280"/>
            <a:ext cx="3880104" cy="1697736"/>
          </a:xfrm>
          <a:custGeom>
            <a:avLst/>
            <a:gdLst>
              <a:gd name="connsiteX0" fmla="*/ 0 w 3880104"/>
              <a:gd name="connsiteY0" fmla="*/ 1216152 h 1697736"/>
              <a:gd name="connsiteX1" fmla="*/ 859536 w 3880104"/>
              <a:gd name="connsiteY1" fmla="*/ 1645920 h 1697736"/>
              <a:gd name="connsiteX2" fmla="*/ 1911096 w 3880104"/>
              <a:gd name="connsiteY2" fmla="*/ 1527048 h 1697736"/>
              <a:gd name="connsiteX3" fmla="*/ 3621024 w 3880104"/>
              <a:gd name="connsiteY3" fmla="*/ 1033272 h 1697736"/>
              <a:gd name="connsiteX4" fmla="*/ 3465576 w 3880104"/>
              <a:gd name="connsiteY4" fmla="*/ 0 h 16977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80104" h="1697736">
                <a:moveTo>
                  <a:pt x="0" y="1216152"/>
                </a:moveTo>
                <a:cubicBezTo>
                  <a:pt x="270510" y="1405128"/>
                  <a:pt x="541020" y="1594104"/>
                  <a:pt x="859536" y="1645920"/>
                </a:cubicBezTo>
                <a:cubicBezTo>
                  <a:pt x="1178052" y="1697736"/>
                  <a:pt x="1450848" y="1629156"/>
                  <a:pt x="1911096" y="1527048"/>
                </a:cubicBezTo>
                <a:cubicBezTo>
                  <a:pt x="2371344" y="1424940"/>
                  <a:pt x="3361944" y="1287780"/>
                  <a:pt x="3621024" y="1033272"/>
                </a:cubicBezTo>
                <a:cubicBezTo>
                  <a:pt x="3880104" y="778764"/>
                  <a:pt x="3672840" y="389382"/>
                  <a:pt x="3465576" y="0"/>
                </a:cubicBezTo>
              </a:path>
            </a:pathLst>
          </a:custGeom>
          <a:ln w="381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SRP</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2095500" y="2639219"/>
            <a:ext cx="4953000" cy="2447925"/>
          </a:xfrm>
          <a:prstGeom prst="rect">
            <a:avLst/>
          </a:prstGeom>
          <a:noFill/>
          <a:ln w="9525">
            <a:noFill/>
            <a:miter lim="800000"/>
            <a:headEnd/>
            <a:tailEnd/>
          </a:ln>
        </p:spPr>
      </p:pic>
      <p:sp>
        <p:nvSpPr>
          <p:cNvPr id="5" name="Rectangle 4"/>
          <p:cNvSpPr/>
          <p:nvPr/>
        </p:nvSpPr>
        <p:spPr>
          <a:xfrm>
            <a:off x="2339752" y="5517232"/>
            <a:ext cx="4572000" cy="923330"/>
          </a:xfrm>
          <a:prstGeom prst="rect">
            <a:avLst/>
          </a:prstGeom>
        </p:spPr>
        <p:txBody>
          <a:bodyPr>
            <a:spAutoFit/>
          </a:bodyPr>
          <a:lstStyle/>
          <a:p>
            <a:r>
              <a:rPr lang="en-US" dirty="0" smtClean="0"/>
              <a:t>Example </a:t>
            </a:r>
            <a:r>
              <a:rPr lang="en-US" dirty="0" smtClean="0"/>
              <a:t>topology</a:t>
            </a:r>
            <a:r>
              <a:rPr lang="en-US" dirty="0" smtClean="0"/>
              <a:t>: </a:t>
            </a:r>
            <a:r>
              <a:rPr lang="en-US" i="1" dirty="0" smtClean="0"/>
              <a:t>S </a:t>
            </a:r>
            <a:r>
              <a:rPr lang="en-US" i="1" dirty="0" smtClean="0"/>
              <a:t>wants to </a:t>
            </a:r>
            <a:r>
              <a:rPr lang="en-US" i="1" dirty="0" smtClean="0"/>
              <a:t>discover a route</a:t>
            </a:r>
          </a:p>
          <a:p>
            <a:r>
              <a:rPr lang="en-US" dirty="0" smtClean="0"/>
              <a:t>to </a:t>
            </a:r>
            <a:r>
              <a:rPr lang="en-US" i="1" dirty="0" smtClean="0"/>
              <a:t>T in the presence of two malicious nodes, M1 and M2.</a:t>
            </a:r>
            <a:endParaRPr lang="en-US" dirty="0"/>
          </a:p>
        </p:txBody>
      </p:sp>
      <p:sp>
        <p:nvSpPr>
          <p:cNvPr id="7" name="Freeform 6"/>
          <p:cNvSpPr/>
          <p:nvPr/>
        </p:nvSpPr>
        <p:spPr>
          <a:xfrm>
            <a:off x="2889504" y="3913632"/>
            <a:ext cx="1627632" cy="475488"/>
          </a:xfrm>
          <a:custGeom>
            <a:avLst/>
            <a:gdLst>
              <a:gd name="connsiteX0" fmla="*/ 0 w 3218688"/>
              <a:gd name="connsiteY0" fmla="*/ 923544 h 923544"/>
              <a:gd name="connsiteX1" fmla="*/ 914400 w 3218688"/>
              <a:gd name="connsiteY1" fmla="*/ 502920 h 923544"/>
              <a:gd name="connsiteX2" fmla="*/ 1627632 w 3218688"/>
              <a:gd name="connsiteY2" fmla="*/ 594360 h 923544"/>
              <a:gd name="connsiteX3" fmla="*/ 2642616 w 3218688"/>
              <a:gd name="connsiteY3" fmla="*/ 420624 h 923544"/>
              <a:gd name="connsiteX4" fmla="*/ 3218688 w 3218688"/>
              <a:gd name="connsiteY4" fmla="*/ 0 h 923544"/>
              <a:gd name="connsiteX0" fmla="*/ 0 w 2642616"/>
              <a:gd name="connsiteY0" fmla="*/ 502920 h 502920"/>
              <a:gd name="connsiteX1" fmla="*/ 914400 w 2642616"/>
              <a:gd name="connsiteY1" fmla="*/ 82296 h 502920"/>
              <a:gd name="connsiteX2" fmla="*/ 1627632 w 2642616"/>
              <a:gd name="connsiteY2" fmla="*/ 173736 h 502920"/>
              <a:gd name="connsiteX3" fmla="*/ 2642616 w 2642616"/>
              <a:gd name="connsiteY3" fmla="*/ 0 h 502920"/>
              <a:gd name="connsiteX0" fmla="*/ 0 w 1627632"/>
              <a:gd name="connsiteY0" fmla="*/ 475488 h 475488"/>
              <a:gd name="connsiteX1" fmla="*/ 914400 w 1627632"/>
              <a:gd name="connsiteY1" fmla="*/ 54864 h 475488"/>
              <a:gd name="connsiteX2" fmla="*/ 1627632 w 1627632"/>
              <a:gd name="connsiteY2" fmla="*/ 146304 h 475488"/>
            </a:gdLst>
            <a:ahLst/>
            <a:cxnLst>
              <a:cxn ang="0">
                <a:pos x="connsiteX0" y="connsiteY0"/>
              </a:cxn>
              <a:cxn ang="0">
                <a:pos x="connsiteX1" y="connsiteY1"/>
              </a:cxn>
              <a:cxn ang="0">
                <a:pos x="connsiteX2" y="connsiteY2"/>
              </a:cxn>
            </a:cxnLst>
            <a:rect l="l" t="t" r="r" b="b"/>
            <a:pathLst>
              <a:path w="1627632" h="475488">
                <a:moveTo>
                  <a:pt x="0" y="475488"/>
                </a:moveTo>
                <a:cubicBezTo>
                  <a:pt x="321564" y="292608"/>
                  <a:pt x="643128" y="109728"/>
                  <a:pt x="914400" y="54864"/>
                </a:cubicBezTo>
                <a:cubicBezTo>
                  <a:pt x="1185672" y="0"/>
                  <a:pt x="1339596" y="160020"/>
                  <a:pt x="1627632" y="146304"/>
                </a:cubicBezTo>
              </a:path>
            </a:pathLst>
          </a:cu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Freeform 7"/>
          <p:cNvSpPr/>
          <p:nvPr/>
        </p:nvSpPr>
        <p:spPr>
          <a:xfrm>
            <a:off x="2743200" y="2831592"/>
            <a:ext cx="3319272" cy="1347216"/>
          </a:xfrm>
          <a:custGeom>
            <a:avLst/>
            <a:gdLst>
              <a:gd name="connsiteX0" fmla="*/ 0 w 3319272"/>
              <a:gd name="connsiteY0" fmla="*/ 1347216 h 1347216"/>
              <a:gd name="connsiteX1" fmla="*/ 905256 w 3319272"/>
              <a:gd name="connsiteY1" fmla="*/ 249936 h 1347216"/>
              <a:gd name="connsiteX2" fmla="*/ 2212848 w 3319272"/>
              <a:gd name="connsiteY2" fmla="*/ 3048 h 1347216"/>
              <a:gd name="connsiteX3" fmla="*/ 3319272 w 3319272"/>
              <a:gd name="connsiteY3" fmla="*/ 268224 h 1347216"/>
            </a:gdLst>
            <a:ahLst/>
            <a:cxnLst>
              <a:cxn ang="0">
                <a:pos x="connsiteX0" y="connsiteY0"/>
              </a:cxn>
              <a:cxn ang="0">
                <a:pos x="connsiteX1" y="connsiteY1"/>
              </a:cxn>
              <a:cxn ang="0">
                <a:pos x="connsiteX2" y="connsiteY2"/>
              </a:cxn>
              <a:cxn ang="0">
                <a:pos x="connsiteX3" y="connsiteY3"/>
              </a:cxn>
            </a:cxnLst>
            <a:rect l="l" t="t" r="r" b="b"/>
            <a:pathLst>
              <a:path w="3319272" h="1347216">
                <a:moveTo>
                  <a:pt x="0" y="1347216"/>
                </a:moveTo>
                <a:cubicBezTo>
                  <a:pt x="268224" y="910590"/>
                  <a:pt x="536448" y="473964"/>
                  <a:pt x="905256" y="249936"/>
                </a:cubicBezTo>
                <a:cubicBezTo>
                  <a:pt x="1274064" y="25908"/>
                  <a:pt x="1810512" y="0"/>
                  <a:pt x="2212848" y="3048"/>
                </a:cubicBezTo>
                <a:cubicBezTo>
                  <a:pt x="2615184" y="6096"/>
                  <a:pt x="2967228" y="137160"/>
                  <a:pt x="3319272" y="268224"/>
                </a:cubicBezTo>
              </a:path>
            </a:pathLst>
          </a:custGeom>
          <a:ln w="38100">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Freeform 8"/>
          <p:cNvSpPr/>
          <p:nvPr/>
        </p:nvSpPr>
        <p:spPr>
          <a:xfrm>
            <a:off x="2852928" y="3383280"/>
            <a:ext cx="3880104" cy="1697736"/>
          </a:xfrm>
          <a:custGeom>
            <a:avLst/>
            <a:gdLst>
              <a:gd name="connsiteX0" fmla="*/ 0 w 3880104"/>
              <a:gd name="connsiteY0" fmla="*/ 1216152 h 1697736"/>
              <a:gd name="connsiteX1" fmla="*/ 859536 w 3880104"/>
              <a:gd name="connsiteY1" fmla="*/ 1645920 h 1697736"/>
              <a:gd name="connsiteX2" fmla="*/ 1911096 w 3880104"/>
              <a:gd name="connsiteY2" fmla="*/ 1527048 h 1697736"/>
              <a:gd name="connsiteX3" fmla="*/ 3621024 w 3880104"/>
              <a:gd name="connsiteY3" fmla="*/ 1033272 h 1697736"/>
              <a:gd name="connsiteX4" fmla="*/ 3465576 w 3880104"/>
              <a:gd name="connsiteY4" fmla="*/ 0 h 16977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80104" h="1697736">
                <a:moveTo>
                  <a:pt x="0" y="1216152"/>
                </a:moveTo>
                <a:cubicBezTo>
                  <a:pt x="270510" y="1405128"/>
                  <a:pt x="541020" y="1594104"/>
                  <a:pt x="859536" y="1645920"/>
                </a:cubicBezTo>
                <a:cubicBezTo>
                  <a:pt x="1178052" y="1697736"/>
                  <a:pt x="1450848" y="1629156"/>
                  <a:pt x="1911096" y="1527048"/>
                </a:cubicBezTo>
                <a:cubicBezTo>
                  <a:pt x="2371344" y="1424940"/>
                  <a:pt x="3361944" y="1287780"/>
                  <a:pt x="3621024" y="1033272"/>
                </a:cubicBezTo>
                <a:cubicBezTo>
                  <a:pt x="3880104" y="778764"/>
                  <a:pt x="3672840" y="389382"/>
                  <a:pt x="3465576" y="0"/>
                </a:cubicBezTo>
              </a:path>
            </a:pathLst>
          </a:custGeom>
          <a:ln w="381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Freeform 9"/>
          <p:cNvSpPr/>
          <p:nvPr/>
        </p:nvSpPr>
        <p:spPr>
          <a:xfrm>
            <a:off x="3831336" y="3438144"/>
            <a:ext cx="92592" cy="494912"/>
          </a:xfrm>
          <a:custGeom>
            <a:avLst/>
            <a:gdLst>
              <a:gd name="connsiteX0" fmla="*/ 36576 w 36576"/>
              <a:gd name="connsiteY0" fmla="*/ 457200 h 457200"/>
              <a:gd name="connsiteX1" fmla="*/ 0 w 36576"/>
              <a:gd name="connsiteY1" fmla="*/ 0 h 457200"/>
              <a:gd name="connsiteX2" fmla="*/ 0 w 36576"/>
              <a:gd name="connsiteY2" fmla="*/ 0 h 457200"/>
            </a:gdLst>
            <a:ahLst/>
            <a:cxnLst>
              <a:cxn ang="0">
                <a:pos x="connsiteX0" y="connsiteY0"/>
              </a:cxn>
              <a:cxn ang="0">
                <a:pos x="connsiteX1" y="connsiteY1"/>
              </a:cxn>
              <a:cxn ang="0">
                <a:pos x="connsiteX2" y="connsiteY2"/>
              </a:cxn>
            </a:cxnLst>
            <a:rect l="l" t="t" r="r" b="b"/>
            <a:pathLst>
              <a:path w="36576" h="457200">
                <a:moveTo>
                  <a:pt x="36576" y="457200"/>
                </a:moveTo>
                <a:lnTo>
                  <a:pt x="0" y="0"/>
                </a:lnTo>
                <a:lnTo>
                  <a:pt x="0" y="0"/>
                </a:ln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Freeform 10"/>
          <p:cNvSpPr/>
          <p:nvPr/>
        </p:nvSpPr>
        <p:spPr>
          <a:xfrm>
            <a:off x="3923928" y="3933056"/>
            <a:ext cx="693792" cy="492640"/>
          </a:xfrm>
          <a:custGeom>
            <a:avLst/>
            <a:gdLst>
              <a:gd name="connsiteX0" fmla="*/ 0 w 521208"/>
              <a:gd name="connsiteY0" fmla="*/ 0 h 274320"/>
              <a:gd name="connsiteX1" fmla="*/ 521208 w 521208"/>
              <a:gd name="connsiteY1" fmla="*/ 274320 h 274320"/>
            </a:gdLst>
            <a:ahLst/>
            <a:cxnLst>
              <a:cxn ang="0">
                <a:pos x="connsiteX0" y="connsiteY0"/>
              </a:cxn>
              <a:cxn ang="0">
                <a:pos x="connsiteX1" y="connsiteY1"/>
              </a:cxn>
            </a:cxnLst>
            <a:rect l="l" t="t" r="r" b="b"/>
            <a:pathLst>
              <a:path w="521208" h="274320">
                <a:moveTo>
                  <a:pt x="0" y="0"/>
                </a:moveTo>
                <a:lnTo>
                  <a:pt x="521208" y="274320"/>
                </a:lnTo>
              </a:path>
            </a:pathLst>
          </a:cu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SRP</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2095500" y="2639219"/>
            <a:ext cx="4953000" cy="2447925"/>
          </a:xfrm>
          <a:prstGeom prst="rect">
            <a:avLst/>
          </a:prstGeom>
          <a:noFill/>
          <a:ln w="9525">
            <a:noFill/>
            <a:miter lim="800000"/>
            <a:headEnd/>
            <a:tailEnd/>
          </a:ln>
        </p:spPr>
      </p:pic>
      <p:sp>
        <p:nvSpPr>
          <p:cNvPr id="5" name="Rectangle 4"/>
          <p:cNvSpPr/>
          <p:nvPr/>
        </p:nvSpPr>
        <p:spPr>
          <a:xfrm>
            <a:off x="2339752" y="5517232"/>
            <a:ext cx="4572000" cy="923330"/>
          </a:xfrm>
          <a:prstGeom prst="rect">
            <a:avLst/>
          </a:prstGeom>
        </p:spPr>
        <p:txBody>
          <a:bodyPr>
            <a:spAutoFit/>
          </a:bodyPr>
          <a:lstStyle/>
          <a:p>
            <a:r>
              <a:rPr lang="en-US" dirty="0" smtClean="0"/>
              <a:t>Example </a:t>
            </a:r>
            <a:r>
              <a:rPr lang="en-US" dirty="0" smtClean="0"/>
              <a:t>topology</a:t>
            </a:r>
            <a:r>
              <a:rPr lang="en-US" dirty="0" smtClean="0"/>
              <a:t>: </a:t>
            </a:r>
            <a:r>
              <a:rPr lang="en-US" i="1" dirty="0" smtClean="0"/>
              <a:t>S </a:t>
            </a:r>
            <a:r>
              <a:rPr lang="en-US" i="1" dirty="0" smtClean="0"/>
              <a:t>wants to </a:t>
            </a:r>
            <a:r>
              <a:rPr lang="en-US" i="1" dirty="0" smtClean="0"/>
              <a:t>discover a route</a:t>
            </a:r>
          </a:p>
          <a:p>
            <a:r>
              <a:rPr lang="en-US" dirty="0" smtClean="0"/>
              <a:t>to </a:t>
            </a:r>
            <a:r>
              <a:rPr lang="en-US" i="1" dirty="0" smtClean="0"/>
              <a:t>T in the presence of two malicious nodes, M1 and M2.</a:t>
            </a:r>
            <a:endParaRPr lang="en-US" dirty="0"/>
          </a:p>
        </p:txBody>
      </p:sp>
      <p:sp>
        <p:nvSpPr>
          <p:cNvPr id="8" name="Freeform 7"/>
          <p:cNvSpPr/>
          <p:nvPr/>
        </p:nvSpPr>
        <p:spPr>
          <a:xfrm>
            <a:off x="2743200" y="2831592"/>
            <a:ext cx="3319272" cy="1347216"/>
          </a:xfrm>
          <a:custGeom>
            <a:avLst/>
            <a:gdLst>
              <a:gd name="connsiteX0" fmla="*/ 0 w 3319272"/>
              <a:gd name="connsiteY0" fmla="*/ 1347216 h 1347216"/>
              <a:gd name="connsiteX1" fmla="*/ 905256 w 3319272"/>
              <a:gd name="connsiteY1" fmla="*/ 249936 h 1347216"/>
              <a:gd name="connsiteX2" fmla="*/ 2212848 w 3319272"/>
              <a:gd name="connsiteY2" fmla="*/ 3048 h 1347216"/>
              <a:gd name="connsiteX3" fmla="*/ 3319272 w 3319272"/>
              <a:gd name="connsiteY3" fmla="*/ 268224 h 1347216"/>
            </a:gdLst>
            <a:ahLst/>
            <a:cxnLst>
              <a:cxn ang="0">
                <a:pos x="connsiteX0" y="connsiteY0"/>
              </a:cxn>
              <a:cxn ang="0">
                <a:pos x="connsiteX1" y="connsiteY1"/>
              </a:cxn>
              <a:cxn ang="0">
                <a:pos x="connsiteX2" y="connsiteY2"/>
              </a:cxn>
              <a:cxn ang="0">
                <a:pos x="connsiteX3" y="connsiteY3"/>
              </a:cxn>
            </a:cxnLst>
            <a:rect l="l" t="t" r="r" b="b"/>
            <a:pathLst>
              <a:path w="3319272" h="1347216">
                <a:moveTo>
                  <a:pt x="0" y="1347216"/>
                </a:moveTo>
                <a:cubicBezTo>
                  <a:pt x="268224" y="910590"/>
                  <a:pt x="536448" y="473964"/>
                  <a:pt x="905256" y="249936"/>
                </a:cubicBezTo>
                <a:cubicBezTo>
                  <a:pt x="1274064" y="25908"/>
                  <a:pt x="1810512" y="0"/>
                  <a:pt x="2212848" y="3048"/>
                </a:cubicBezTo>
                <a:cubicBezTo>
                  <a:pt x="2615184" y="6096"/>
                  <a:pt x="2967228" y="137160"/>
                  <a:pt x="3319272" y="268224"/>
                </a:cubicBezTo>
              </a:path>
            </a:pathLst>
          </a:custGeom>
          <a:ln w="38100">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Freeform 8"/>
          <p:cNvSpPr/>
          <p:nvPr/>
        </p:nvSpPr>
        <p:spPr>
          <a:xfrm>
            <a:off x="2852928" y="3383280"/>
            <a:ext cx="3880104" cy="1697736"/>
          </a:xfrm>
          <a:custGeom>
            <a:avLst/>
            <a:gdLst>
              <a:gd name="connsiteX0" fmla="*/ 0 w 3880104"/>
              <a:gd name="connsiteY0" fmla="*/ 1216152 h 1697736"/>
              <a:gd name="connsiteX1" fmla="*/ 859536 w 3880104"/>
              <a:gd name="connsiteY1" fmla="*/ 1645920 h 1697736"/>
              <a:gd name="connsiteX2" fmla="*/ 1911096 w 3880104"/>
              <a:gd name="connsiteY2" fmla="*/ 1527048 h 1697736"/>
              <a:gd name="connsiteX3" fmla="*/ 3621024 w 3880104"/>
              <a:gd name="connsiteY3" fmla="*/ 1033272 h 1697736"/>
              <a:gd name="connsiteX4" fmla="*/ 3465576 w 3880104"/>
              <a:gd name="connsiteY4" fmla="*/ 0 h 16977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80104" h="1697736">
                <a:moveTo>
                  <a:pt x="0" y="1216152"/>
                </a:moveTo>
                <a:cubicBezTo>
                  <a:pt x="270510" y="1405128"/>
                  <a:pt x="541020" y="1594104"/>
                  <a:pt x="859536" y="1645920"/>
                </a:cubicBezTo>
                <a:cubicBezTo>
                  <a:pt x="1178052" y="1697736"/>
                  <a:pt x="1450848" y="1629156"/>
                  <a:pt x="1911096" y="1527048"/>
                </a:cubicBezTo>
                <a:cubicBezTo>
                  <a:pt x="2371344" y="1424940"/>
                  <a:pt x="3361944" y="1287780"/>
                  <a:pt x="3621024" y="1033272"/>
                </a:cubicBezTo>
                <a:cubicBezTo>
                  <a:pt x="3880104" y="778764"/>
                  <a:pt x="3672840" y="389382"/>
                  <a:pt x="3465576" y="0"/>
                </a:cubicBezTo>
              </a:path>
            </a:pathLst>
          </a:custGeom>
          <a:ln w="38100">
            <a:solidFill>
              <a:srgbClr val="00B050"/>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Routing Protocol (SRP)</a:t>
            </a:r>
            <a:endParaRPr lang="en-CA" dirty="0"/>
          </a:p>
        </p:txBody>
      </p:sp>
      <p:sp>
        <p:nvSpPr>
          <p:cNvPr id="3" name="Content Placeholder 2"/>
          <p:cNvSpPr>
            <a:spLocks noGrp="1"/>
          </p:cNvSpPr>
          <p:nvPr>
            <p:ph idx="1"/>
          </p:nvPr>
        </p:nvSpPr>
        <p:spPr/>
        <p:txBody>
          <a:bodyPr/>
          <a:lstStyle/>
          <a:p>
            <a:r>
              <a:rPr lang="en-US" dirty="0"/>
              <a:t>Good:</a:t>
            </a:r>
          </a:p>
          <a:p>
            <a:pPr lvl="1"/>
            <a:r>
              <a:rPr lang="en-US" dirty="0"/>
              <a:t>Deals with non-colluding malicious nodes.</a:t>
            </a:r>
          </a:p>
          <a:p>
            <a:pPr lvl="1"/>
            <a:r>
              <a:rPr lang="en-US" dirty="0" smtClean="0"/>
              <a:t>Prevents IP spoofing, ensures privacy.</a:t>
            </a:r>
            <a:endParaRPr lang="en-US" dirty="0"/>
          </a:p>
          <a:p>
            <a:pPr marL="514350" indent="-457200"/>
            <a:r>
              <a:rPr lang="en-US" dirty="0"/>
              <a:t>Bad:</a:t>
            </a:r>
          </a:p>
          <a:p>
            <a:pPr marL="914400" lvl="1" indent="-457200"/>
            <a:r>
              <a:rPr lang="en-US" dirty="0"/>
              <a:t>Route cache poisoning renders efficient algorithms less </a:t>
            </a:r>
            <a:r>
              <a:rPr lang="en-US" dirty="0" smtClean="0"/>
              <a:t>efficient/effective.</a:t>
            </a:r>
            <a:endParaRPr lang="en-US" dirty="0"/>
          </a:p>
          <a:p>
            <a:pPr marL="914400" lvl="1" indent="-457200"/>
            <a:r>
              <a:rPr lang="en-US" dirty="0"/>
              <a:t>Colluding </a:t>
            </a:r>
            <a:r>
              <a:rPr lang="en-US" dirty="0" smtClean="0"/>
              <a:t>malicious nodes </a:t>
            </a:r>
            <a:r>
              <a:rPr lang="en-US" dirty="0"/>
              <a:t>can "alter" </a:t>
            </a:r>
            <a:r>
              <a:rPr lang="en-US" dirty="0" smtClean="0"/>
              <a:t>topology (wormhole attack). </a:t>
            </a:r>
            <a:endParaRPr lang="en-US" dirty="0"/>
          </a:p>
          <a:p>
            <a:pPr marL="0" indent="0">
              <a:buNone/>
            </a:pPr>
            <a:endParaRPr lang="en-CA" dirty="0"/>
          </a:p>
        </p:txBody>
      </p:sp>
    </p:spTree>
    <p:extLst>
      <p:ext uri="{BB962C8B-B14F-4D97-AF65-F5344CB8AC3E}">
        <p14:creationId xmlns:p14="http://schemas.microsoft.com/office/powerpoint/2010/main" xmlns="" val="23725956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cs typeface="Calibri"/>
              </a:rPr>
              <a:t>Secure Beaconing</a:t>
            </a:r>
          </a:p>
        </p:txBody>
      </p:sp>
      <p:sp>
        <p:nvSpPr>
          <p:cNvPr id="3" name="Content Placeholder 2"/>
          <p:cNvSpPr>
            <a:spLocks noGrp="1"/>
          </p:cNvSpPr>
          <p:nvPr>
            <p:ph idx="1"/>
          </p:nvPr>
        </p:nvSpPr>
        <p:spPr/>
        <p:txBody>
          <a:bodyPr>
            <a:normAutofit fontScale="92500"/>
          </a:bodyPr>
          <a:lstStyle/>
          <a:p>
            <a:r>
              <a:rPr lang="en-US" dirty="0" smtClean="0"/>
              <a:t>Believes most </a:t>
            </a:r>
            <a:r>
              <a:rPr lang="en-US" dirty="0"/>
              <a:t>communications are direct.</a:t>
            </a:r>
          </a:p>
          <a:p>
            <a:r>
              <a:rPr lang="en-US" dirty="0"/>
              <a:t>Not all beacons need to be encrypted.</a:t>
            </a:r>
          </a:p>
          <a:p>
            <a:pPr lvl="1"/>
            <a:r>
              <a:rPr lang="en-US" dirty="0"/>
              <a:t>Tries to </a:t>
            </a:r>
            <a:r>
              <a:rPr lang="en-US" dirty="0" smtClean="0"/>
              <a:t>strike balance </a:t>
            </a:r>
            <a:r>
              <a:rPr lang="en-US" dirty="0"/>
              <a:t>between security and efficiency.</a:t>
            </a:r>
          </a:p>
          <a:p>
            <a:r>
              <a:rPr lang="en-US" dirty="0" smtClean="0"/>
              <a:t>Omitting Certificates and Certificate </a:t>
            </a:r>
            <a:r>
              <a:rPr lang="en-US" dirty="0" smtClean="0"/>
              <a:t>Verifications.</a:t>
            </a:r>
            <a:endParaRPr lang="en-US" dirty="0" smtClean="0"/>
          </a:p>
          <a:p>
            <a:pPr lvl="1"/>
            <a:r>
              <a:rPr lang="en-US" dirty="0" err="1" smtClean="0"/>
              <a:t>Neighbour</a:t>
            </a:r>
            <a:r>
              <a:rPr lang="en-US" dirty="0" smtClean="0"/>
              <a:t>-based </a:t>
            </a:r>
            <a:r>
              <a:rPr lang="en-US" dirty="0"/>
              <a:t>certificate </a:t>
            </a:r>
            <a:r>
              <a:rPr lang="en-US" dirty="0" smtClean="0"/>
              <a:t>omission (</a:t>
            </a:r>
            <a:r>
              <a:rPr lang="en-US" dirty="0" err="1" smtClean="0"/>
              <a:t>NbCO</a:t>
            </a:r>
            <a:r>
              <a:rPr lang="en-US" dirty="0" smtClean="0"/>
              <a:t>).</a:t>
            </a:r>
            <a:endParaRPr lang="en-US" dirty="0"/>
          </a:p>
          <a:p>
            <a:r>
              <a:rPr lang="en-US" dirty="0" smtClean="0"/>
              <a:t>Omitting Signatures and Signature </a:t>
            </a:r>
            <a:r>
              <a:rPr lang="en-US" dirty="0" smtClean="0"/>
              <a:t>Verifications.</a:t>
            </a:r>
            <a:endParaRPr lang="en-US" dirty="0" smtClean="0"/>
          </a:p>
          <a:p>
            <a:pPr lvl="1"/>
            <a:r>
              <a:rPr lang="en-US" dirty="0" smtClean="0"/>
              <a:t>Situation-based signing (</a:t>
            </a:r>
            <a:r>
              <a:rPr lang="en-US" dirty="0" err="1" smtClean="0"/>
              <a:t>SbS</a:t>
            </a:r>
            <a:r>
              <a:rPr lang="en-US" dirty="0" smtClean="0"/>
              <a:t>).</a:t>
            </a:r>
            <a:endParaRPr lang="en-US" dirty="0"/>
          </a:p>
        </p:txBody>
      </p:sp>
    </p:spTree>
    <p:extLst>
      <p:ext uri="{BB962C8B-B14F-4D97-AF65-F5344CB8AC3E}">
        <p14:creationId xmlns:p14="http://schemas.microsoft.com/office/powerpoint/2010/main" xmlns="" val="36032838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Beaconing - </a:t>
            </a:r>
            <a:r>
              <a:rPr lang="en-US" dirty="0" err="1" smtClean="0"/>
              <a:t>NbCO</a:t>
            </a:r>
            <a:endParaRPr lang="en-US" dirty="0"/>
          </a:p>
        </p:txBody>
      </p:sp>
      <p:sp>
        <p:nvSpPr>
          <p:cNvPr id="3" name="Content Placeholder 2"/>
          <p:cNvSpPr>
            <a:spLocks noGrp="1"/>
          </p:cNvSpPr>
          <p:nvPr>
            <p:ph idx="1"/>
          </p:nvPr>
        </p:nvSpPr>
        <p:spPr/>
        <p:txBody>
          <a:bodyPr/>
          <a:lstStyle/>
          <a:p>
            <a:r>
              <a:rPr lang="en-US" dirty="0" smtClean="0"/>
              <a:t>Send </a:t>
            </a:r>
            <a:r>
              <a:rPr lang="en-US" dirty="0" smtClean="0"/>
              <a:t>certificate </a:t>
            </a:r>
            <a:r>
              <a:rPr lang="en-US" dirty="0" smtClean="0"/>
              <a:t>to </a:t>
            </a:r>
            <a:r>
              <a:rPr lang="en-US" dirty="0" err="1" smtClean="0"/>
              <a:t>neighbours</a:t>
            </a:r>
            <a:r>
              <a:rPr lang="en-US" dirty="0" smtClean="0"/>
              <a:t>.</a:t>
            </a:r>
            <a:endParaRPr lang="en-US" dirty="0"/>
          </a:p>
        </p:txBody>
      </p:sp>
      <p:sp>
        <p:nvSpPr>
          <p:cNvPr id="5" name="Oval 4"/>
          <p:cNvSpPr/>
          <p:nvPr/>
        </p:nvSpPr>
        <p:spPr>
          <a:xfrm>
            <a:off x="2051720" y="249289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059832" y="342900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051720" y="450912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067944" y="249289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139952" y="4581128"/>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p:cNvCxnSpPr>
            <a:stCxn id="8" idx="1"/>
            <a:endCxn id="5" idx="5"/>
          </p:cNvCxnSpPr>
          <p:nvPr/>
        </p:nvCxnSpPr>
        <p:spPr>
          <a:xfrm flipH="1" flipV="1">
            <a:off x="2543421" y="2984597"/>
            <a:ext cx="600774" cy="528766"/>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7"/>
            <a:endCxn id="10" idx="3"/>
          </p:cNvCxnSpPr>
          <p:nvPr/>
        </p:nvCxnSpPr>
        <p:spPr>
          <a:xfrm flipV="1">
            <a:off x="3551533" y="2984597"/>
            <a:ext cx="600774" cy="528766"/>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8" idx="5"/>
            <a:endCxn id="11" idx="1"/>
          </p:cNvCxnSpPr>
          <p:nvPr/>
        </p:nvCxnSpPr>
        <p:spPr>
          <a:xfrm>
            <a:off x="3551533" y="3920701"/>
            <a:ext cx="672782" cy="74479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8" idx="3"/>
            <a:endCxn id="9" idx="7"/>
          </p:cNvCxnSpPr>
          <p:nvPr/>
        </p:nvCxnSpPr>
        <p:spPr>
          <a:xfrm flipH="1">
            <a:off x="2543421" y="3920701"/>
            <a:ext cx="600774" cy="67278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CA" dirty="0"/>
          </a:p>
        </p:txBody>
      </p:sp>
      <p:sp>
        <p:nvSpPr>
          <p:cNvPr id="3" name="Content Placeholder 2"/>
          <p:cNvSpPr>
            <a:spLocks noGrp="1"/>
          </p:cNvSpPr>
          <p:nvPr>
            <p:ph idx="1"/>
          </p:nvPr>
        </p:nvSpPr>
        <p:spPr/>
        <p:txBody>
          <a:bodyPr>
            <a:normAutofit/>
          </a:bodyPr>
          <a:lstStyle/>
          <a:p>
            <a:r>
              <a:rPr lang="en-US" dirty="0" smtClean="0"/>
              <a:t>Introduction</a:t>
            </a:r>
          </a:p>
          <a:p>
            <a:pPr lvl="1"/>
            <a:r>
              <a:rPr lang="en-US" dirty="0" smtClean="0"/>
              <a:t>VANETs</a:t>
            </a:r>
            <a:endParaRPr lang="en-US" dirty="0" smtClean="0"/>
          </a:p>
          <a:p>
            <a:pPr lvl="1"/>
            <a:r>
              <a:rPr lang="en-US" dirty="0" smtClean="0"/>
              <a:t>Security </a:t>
            </a:r>
            <a:r>
              <a:rPr lang="en-US" dirty="0" smtClean="0"/>
              <a:t>requirements</a:t>
            </a:r>
            <a:endParaRPr lang="en-US" dirty="0" smtClean="0"/>
          </a:p>
          <a:p>
            <a:pPr lvl="1"/>
            <a:r>
              <a:rPr lang="en-US" dirty="0" smtClean="0"/>
              <a:t>Routing</a:t>
            </a:r>
            <a:endParaRPr lang="en-US" dirty="0" smtClean="0"/>
          </a:p>
          <a:p>
            <a:r>
              <a:rPr lang="en-US" dirty="0" smtClean="0"/>
              <a:t>Routing </a:t>
            </a:r>
            <a:r>
              <a:rPr lang="en-US" dirty="0" smtClean="0"/>
              <a:t>algorithms</a:t>
            </a:r>
            <a:endParaRPr lang="en-US" dirty="0" smtClean="0"/>
          </a:p>
          <a:p>
            <a:r>
              <a:rPr lang="en-US" dirty="0" smtClean="0"/>
              <a:t>Conclusions</a:t>
            </a:r>
            <a:endParaRPr lang="en-US" dirty="0" smtClean="0"/>
          </a:p>
          <a:p>
            <a:r>
              <a:rPr lang="en-US" dirty="0" smtClean="0"/>
              <a:t>Questions</a:t>
            </a:r>
            <a:endParaRPr lang="en-US" dirty="0" smtClean="0"/>
          </a:p>
          <a:p>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Beaconing - </a:t>
            </a:r>
            <a:r>
              <a:rPr lang="en-US" dirty="0" err="1" smtClean="0"/>
              <a:t>NbCO</a:t>
            </a:r>
            <a:endParaRPr lang="en-US" dirty="0"/>
          </a:p>
        </p:txBody>
      </p:sp>
      <p:sp>
        <p:nvSpPr>
          <p:cNvPr id="3" name="Content Placeholder 2"/>
          <p:cNvSpPr>
            <a:spLocks noGrp="1"/>
          </p:cNvSpPr>
          <p:nvPr>
            <p:ph idx="1"/>
          </p:nvPr>
        </p:nvSpPr>
        <p:spPr/>
        <p:txBody>
          <a:bodyPr/>
          <a:lstStyle/>
          <a:p>
            <a:r>
              <a:rPr lang="en-US" dirty="0" smtClean="0"/>
              <a:t>Send subsequent messages without </a:t>
            </a:r>
            <a:r>
              <a:rPr lang="en-US" dirty="0" smtClean="0"/>
              <a:t>certificate.</a:t>
            </a:r>
            <a:endParaRPr lang="en-US" dirty="0"/>
          </a:p>
        </p:txBody>
      </p:sp>
      <p:sp>
        <p:nvSpPr>
          <p:cNvPr id="5" name="Oval 4"/>
          <p:cNvSpPr/>
          <p:nvPr/>
        </p:nvSpPr>
        <p:spPr>
          <a:xfrm>
            <a:off x="2051720" y="249289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059832" y="342900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051720" y="450912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067944" y="249289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139952" y="4581128"/>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p:cNvCxnSpPr>
            <a:stCxn id="8" idx="1"/>
            <a:endCxn id="5" idx="5"/>
          </p:cNvCxnSpPr>
          <p:nvPr/>
        </p:nvCxnSpPr>
        <p:spPr>
          <a:xfrm flipH="1" flipV="1">
            <a:off x="2543421" y="2984597"/>
            <a:ext cx="600774" cy="5287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7"/>
            <a:endCxn id="10" idx="3"/>
          </p:cNvCxnSpPr>
          <p:nvPr/>
        </p:nvCxnSpPr>
        <p:spPr>
          <a:xfrm flipV="1">
            <a:off x="3551533" y="2984597"/>
            <a:ext cx="600774" cy="5287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8" idx="5"/>
            <a:endCxn id="11" idx="1"/>
          </p:cNvCxnSpPr>
          <p:nvPr/>
        </p:nvCxnSpPr>
        <p:spPr>
          <a:xfrm>
            <a:off x="3551533" y="3920701"/>
            <a:ext cx="672782" cy="7447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8" idx="3"/>
            <a:endCxn id="9" idx="7"/>
          </p:cNvCxnSpPr>
          <p:nvPr/>
        </p:nvCxnSpPr>
        <p:spPr>
          <a:xfrm flipH="1">
            <a:off x="2543421" y="3920701"/>
            <a:ext cx="600774" cy="6727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Beaconing - </a:t>
            </a:r>
            <a:r>
              <a:rPr lang="en-US" dirty="0" err="1" smtClean="0"/>
              <a:t>NbCO</a:t>
            </a:r>
            <a:endParaRPr lang="en-US" dirty="0"/>
          </a:p>
        </p:txBody>
      </p:sp>
      <p:sp>
        <p:nvSpPr>
          <p:cNvPr id="3" name="Content Placeholder 2"/>
          <p:cNvSpPr>
            <a:spLocks noGrp="1"/>
          </p:cNvSpPr>
          <p:nvPr>
            <p:ph idx="1"/>
          </p:nvPr>
        </p:nvSpPr>
        <p:spPr/>
        <p:txBody>
          <a:bodyPr/>
          <a:lstStyle/>
          <a:p>
            <a:r>
              <a:rPr lang="en-US" dirty="0" smtClean="0"/>
              <a:t>New </a:t>
            </a:r>
            <a:r>
              <a:rPr lang="en-US" dirty="0" err="1" smtClean="0"/>
              <a:t>neighbour</a:t>
            </a:r>
            <a:r>
              <a:rPr lang="en-US" dirty="0" smtClean="0"/>
              <a:t> </a:t>
            </a:r>
            <a:r>
              <a:rPr lang="en-US" dirty="0" smtClean="0"/>
              <a:t>arrives, </a:t>
            </a:r>
            <a:r>
              <a:rPr lang="en-US" dirty="0" smtClean="0"/>
              <a:t>receives encrypted </a:t>
            </a:r>
            <a:r>
              <a:rPr lang="en-US" dirty="0" smtClean="0"/>
              <a:t>message.</a:t>
            </a:r>
            <a:endParaRPr lang="en-US" dirty="0"/>
          </a:p>
        </p:txBody>
      </p:sp>
      <p:sp>
        <p:nvSpPr>
          <p:cNvPr id="5" name="Oval 4"/>
          <p:cNvSpPr/>
          <p:nvPr/>
        </p:nvSpPr>
        <p:spPr>
          <a:xfrm>
            <a:off x="2051720" y="249289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059832" y="342900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051720" y="450912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067944" y="249289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139952" y="4581128"/>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p:cNvCxnSpPr>
            <a:stCxn id="8" idx="1"/>
            <a:endCxn id="5" idx="5"/>
          </p:cNvCxnSpPr>
          <p:nvPr/>
        </p:nvCxnSpPr>
        <p:spPr>
          <a:xfrm flipH="1" flipV="1">
            <a:off x="2543421" y="2984597"/>
            <a:ext cx="600774" cy="5287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7"/>
            <a:endCxn id="10" idx="3"/>
          </p:cNvCxnSpPr>
          <p:nvPr/>
        </p:nvCxnSpPr>
        <p:spPr>
          <a:xfrm flipV="1">
            <a:off x="3551533" y="2984597"/>
            <a:ext cx="600774" cy="5287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8" idx="5"/>
            <a:endCxn id="11" idx="1"/>
          </p:cNvCxnSpPr>
          <p:nvPr/>
        </p:nvCxnSpPr>
        <p:spPr>
          <a:xfrm>
            <a:off x="3551533" y="3920701"/>
            <a:ext cx="672782" cy="7447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8" idx="3"/>
            <a:endCxn id="9" idx="7"/>
          </p:cNvCxnSpPr>
          <p:nvPr/>
        </p:nvCxnSpPr>
        <p:spPr>
          <a:xfrm flipH="1">
            <a:off x="2543421" y="3920701"/>
            <a:ext cx="600774" cy="6727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979712" y="342900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p:cNvCxnSpPr>
            <a:stCxn id="8" idx="2"/>
            <a:endCxn id="14" idx="6"/>
          </p:cNvCxnSpPr>
          <p:nvPr/>
        </p:nvCxnSpPr>
        <p:spPr>
          <a:xfrm flipH="1">
            <a:off x="2555776" y="3717032"/>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Beaconing - </a:t>
            </a:r>
            <a:r>
              <a:rPr lang="en-US" dirty="0" err="1" smtClean="0"/>
              <a:t>NbCO</a:t>
            </a:r>
            <a:endParaRPr lang="en-US" dirty="0"/>
          </a:p>
        </p:txBody>
      </p:sp>
      <p:sp>
        <p:nvSpPr>
          <p:cNvPr id="3" name="Content Placeholder 2"/>
          <p:cNvSpPr>
            <a:spLocks noGrp="1"/>
          </p:cNvSpPr>
          <p:nvPr>
            <p:ph idx="1"/>
          </p:nvPr>
        </p:nvSpPr>
        <p:spPr/>
        <p:txBody>
          <a:bodyPr/>
          <a:lstStyle/>
          <a:p>
            <a:r>
              <a:rPr lang="en-US" dirty="0" smtClean="0"/>
              <a:t>Send </a:t>
            </a:r>
            <a:r>
              <a:rPr lang="en-US" dirty="0" smtClean="0"/>
              <a:t>certificate </a:t>
            </a:r>
            <a:r>
              <a:rPr lang="en-US" dirty="0" smtClean="0"/>
              <a:t>to new </a:t>
            </a:r>
            <a:r>
              <a:rPr lang="en-US" dirty="0" err="1" smtClean="0"/>
              <a:t>neighbour</a:t>
            </a:r>
            <a:r>
              <a:rPr lang="en-US" dirty="0" smtClean="0"/>
              <a:t>.</a:t>
            </a:r>
            <a:endParaRPr lang="en-US" dirty="0"/>
          </a:p>
        </p:txBody>
      </p:sp>
      <p:sp>
        <p:nvSpPr>
          <p:cNvPr id="5" name="Oval 4"/>
          <p:cNvSpPr/>
          <p:nvPr/>
        </p:nvSpPr>
        <p:spPr>
          <a:xfrm>
            <a:off x="2051720" y="249289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059832" y="342900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051720" y="450912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067944" y="249289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139952" y="4581128"/>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p:cNvCxnSpPr>
            <a:stCxn id="8" idx="1"/>
            <a:endCxn id="5" idx="5"/>
          </p:cNvCxnSpPr>
          <p:nvPr/>
        </p:nvCxnSpPr>
        <p:spPr>
          <a:xfrm flipH="1" flipV="1">
            <a:off x="2543421" y="2984597"/>
            <a:ext cx="600774" cy="5287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7"/>
            <a:endCxn id="10" idx="3"/>
          </p:cNvCxnSpPr>
          <p:nvPr/>
        </p:nvCxnSpPr>
        <p:spPr>
          <a:xfrm flipV="1">
            <a:off x="3551533" y="2984597"/>
            <a:ext cx="600774" cy="5287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8" idx="5"/>
            <a:endCxn id="11" idx="1"/>
          </p:cNvCxnSpPr>
          <p:nvPr/>
        </p:nvCxnSpPr>
        <p:spPr>
          <a:xfrm>
            <a:off x="3551533" y="3920701"/>
            <a:ext cx="672782" cy="7447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8" idx="3"/>
            <a:endCxn id="9" idx="7"/>
          </p:cNvCxnSpPr>
          <p:nvPr/>
        </p:nvCxnSpPr>
        <p:spPr>
          <a:xfrm flipH="1">
            <a:off x="2543421" y="3920701"/>
            <a:ext cx="600774" cy="6727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979712" y="342900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p:cNvCxnSpPr>
            <a:stCxn id="8" idx="2"/>
            <a:endCxn id="14" idx="6"/>
          </p:cNvCxnSpPr>
          <p:nvPr/>
        </p:nvCxnSpPr>
        <p:spPr>
          <a:xfrm flipH="1">
            <a:off x="2555776" y="3717032"/>
            <a:ext cx="504056" cy="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Beaconing - </a:t>
            </a:r>
            <a:r>
              <a:rPr lang="en-US" dirty="0" err="1" smtClean="0"/>
              <a:t>NbCO</a:t>
            </a:r>
            <a:endParaRPr lang="en-US" dirty="0"/>
          </a:p>
        </p:txBody>
      </p:sp>
      <p:sp>
        <p:nvSpPr>
          <p:cNvPr id="3" name="Content Placeholder 2"/>
          <p:cNvSpPr>
            <a:spLocks noGrp="1"/>
          </p:cNvSpPr>
          <p:nvPr>
            <p:ph idx="1"/>
          </p:nvPr>
        </p:nvSpPr>
        <p:spPr/>
        <p:txBody>
          <a:bodyPr/>
          <a:lstStyle/>
          <a:p>
            <a:r>
              <a:rPr lang="en-US" dirty="0" smtClean="0"/>
              <a:t>Continue sending messages </a:t>
            </a:r>
            <a:r>
              <a:rPr lang="en-US" dirty="0" smtClean="0"/>
              <a:t>without </a:t>
            </a:r>
            <a:r>
              <a:rPr lang="en-US" dirty="0" smtClean="0"/>
              <a:t>certificates.</a:t>
            </a:r>
            <a:endParaRPr lang="en-US" dirty="0"/>
          </a:p>
        </p:txBody>
      </p:sp>
      <p:sp>
        <p:nvSpPr>
          <p:cNvPr id="5" name="Oval 4"/>
          <p:cNvSpPr/>
          <p:nvPr/>
        </p:nvSpPr>
        <p:spPr>
          <a:xfrm>
            <a:off x="2051720" y="249289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059832" y="342900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051720" y="450912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4067944" y="2492896"/>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139952" y="4581128"/>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p:cNvCxnSpPr>
            <a:stCxn id="8" idx="1"/>
            <a:endCxn id="5" idx="5"/>
          </p:cNvCxnSpPr>
          <p:nvPr/>
        </p:nvCxnSpPr>
        <p:spPr>
          <a:xfrm flipH="1" flipV="1">
            <a:off x="2543421" y="2984597"/>
            <a:ext cx="600774" cy="5287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8" idx="7"/>
            <a:endCxn id="10" idx="3"/>
          </p:cNvCxnSpPr>
          <p:nvPr/>
        </p:nvCxnSpPr>
        <p:spPr>
          <a:xfrm flipV="1">
            <a:off x="3551533" y="2984597"/>
            <a:ext cx="600774" cy="5287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8" idx="5"/>
            <a:endCxn id="11" idx="1"/>
          </p:cNvCxnSpPr>
          <p:nvPr/>
        </p:nvCxnSpPr>
        <p:spPr>
          <a:xfrm>
            <a:off x="3551533" y="3920701"/>
            <a:ext cx="672782" cy="7447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8" idx="3"/>
            <a:endCxn id="9" idx="7"/>
          </p:cNvCxnSpPr>
          <p:nvPr/>
        </p:nvCxnSpPr>
        <p:spPr>
          <a:xfrm flipH="1">
            <a:off x="2543421" y="3920701"/>
            <a:ext cx="600774" cy="67278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979712" y="3429000"/>
            <a:ext cx="576064" cy="5760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Arrow Connector 17"/>
          <p:cNvCxnSpPr>
            <a:stCxn id="8" idx="2"/>
            <a:endCxn id="14" idx="6"/>
          </p:cNvCxnSpPr>
          <p:nvPr/>
        </p:nvCxnSpPr>
        <p:spPr>
          <a:xfrm flipH="1">
            <a:off x="2555776" y="3717032"/>
            <a:ext cx="50405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Secure Beaconing - </a:t>
            </a:r>
            <a:r>
              <a:rPr lang="en-US" dirty="0" err="1" smtClean="0"/>
              <a:t>SbS</a:t>
            </a:r>
            <a:endParaRPr lang="en-US" dirty="0"/>
          </a:p>
        </p:txBody>
      </p:sp>
      <p:sp>
        <p:nvSpPr>
          <p:cNvPr id="3" name="Content Placeholder 2"/>
          <p:cNvSpPr>
            <a:spLocks noGrp="1"/>
          </p:cNvSpPr>
          <p:nvPr>
            <p:ph idx="1"/>
          </p:nvPr>
        </p:nvSpPr>
        <p:spPr/>
        <p:txBody>
          <a:bodyPr/>
          <a:lstStyle/>
          <a:p>
            <a:r>
              <a:rPr lang="en-US" dirty="0" smtClean="0"/>
              <a:t>Sign every nth beacon.</a:t>
            </a:r>
          </a:p>
          <a:p>
            <a:r>
              <a:rPr lang="en-US" dirty="0" smtClean="0"/>
              <a:t>Every other (n-1) beacon is sent unsecured.</a:t>
            </a:r>
          </a:p>
          <a:p>
            <a:pPr lvl="1"/>
            <a:r>
              <a:rPr lang="en-US" dirty="0" smtClean="0"/>
              <a:t>Match data using movement prediction.</a:t>
            </a:r>
          </a:p>
          <a:p>
            <a:r>
              <a:rPr lang="en-US" dirty="0" smtClean="0"/>
              <a:t>In critical </a:t>
            </a:r>
            <a:r>
              <a:rPr lang="en-US" dirty="0" smtClean="0"/>
              <a:t>situations, sign every message.</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cs typeface="Calibri"/>
              </a:rPr>
              <a:t>Secure Beaconing</a:t>
            </a:r>
          </a:p>
        </p:txBody>
      </p:sp>
      <p:sp>
        <p:nvSpPr>
          <p:cNvPr id="3" name="Content Placeholder 2"/>
          <p:cNvSpPr>
            <a:spLocks noGrp="1"/>
          </p:cNvSpPr>
          <p:nvPr>
            <p:ph idx="1"/>
          </p:nvPr>
        </p:nvSpPr>
        <p:spPr/>
        <p:txBody>
          <a:bodyPr>
            <a:normAutofit/>
          </a:bodyPr>
          <a:lstStyle/>
          <a:p>
            <a:r>
              <a:rPr lang="en-US" dirty="0"/>
              <a:t>Good:</a:t>
            </a:r>
          </a:p>
          <a:p>
            <a:pPr lvl="1"/>
            <a:r>
              <a:rPr lang="en-US" dirty="0"/>
              <a:t>Saves bandwidth.</a:t>
            </a:r>
          </a:p>
          <a:p>
            <a:pPr lvl="1"/>
            <a:r>
              <a:rPr lang="en-US" dirty="0"/>
              <a:t>Better data throughput.</a:t>
            </a:r>
          </a:p>
          <a:p>
            <a:r>
              <a:rPr lang="en-US" dirty="0"/>
              <a:t>Bad:</a:t>
            </a:r>
          </a:p>
          <a:p>
            <a:pPr lvl="1"/>
            <a:r>
              <a:rPr lang="en-US" dirty="0" smtClean="0"/>
              <a:t>Everything </a:t>
            </a:r>
            <a:r>
              <a:rPr lang="en-US" dirty="0" smtClean="0"/>
              <a:t>else? </a:t>
            </a:r>
            <a:endParaRPr lang="en-US" dirty="0" smtClean="0"/>
          </a:p>
          <a:p>
            <a:pPr lvl="2"/>
            <a:r>
              <a:rPr lang="en-US" dirty="0" smtClean="0"/>
              <a:t>No privacy whatsoever.</a:t>
            </a:r>
          </a:p>
          <a:p>
            <a:pPr lvl="2"/>
            <a:r>
              <a:rPr lang="en-US" dirty="0" smtClean="0"/>
              <a:t>(</a:t>
            </a:r>
            <a:r>
              <a:rPr lang="en-US" dirty="0" err="1" smtClean="0"/>
              <a:t>NbCO</a:t>
            </a:r>
            <a:r>
              <a:rPr lang="en-US" dirty="0" smtClean="0"/>
              <a:t>) Some messages might be lost.</a:t>
            </a:r>
          </a:p>
          <a:p>
            <a:pPr lvl="2"/>
            <a:r>
              <a:rPr lang="en-US" dirty="0" smtClean="0"/>
              <a:t>(</a:t>
            </a:r>
            <a:r>
              <a:rPr lang="en-US" dirty="0" err="1" smtClean="0"/>
              <a:t>SbS</a:t>
            </a:r>
            <a:r>
              <a:rPr lang="en-US" dirty="0" smtClean="0"/>
              <a:t>) Critical situations mean exponential load </a:t>
            </a:r>
            <a:r>
              <a:rPr lang="en-US" dirty="0" smtClean="0"/>
              <a:t>on</a:t>
            </a:r>
            <a:r>
              <a:rPr lang="en-US" dirty="0" smtClean="0"/>
              <a:t> network.</a:t>
            </a:r>
            <a:endParaRPr lang="en-US" dirty="0"/>
          </a:p>
        </p:txBody>
      </p:sp>
      <p:pic>
        <p:nvPicPr>
          <p:cNvPr id="4" name="Picture 2"/>
          <p:cNvPicPr>
            <a:picLocks noChangeAspect="1" noChangeArrowheads="1"/>
          </p:cNvPicPr>
          <p:nvPr/>
        </p:nvPicPr>
        <p:blipFill>
          <a:blip r:embed="rId3" cstate="print"/>
          <a:srcRect/>
          <a:stretch>
            <a:fillRect/>
          </a:stretch>
        </p:blipFill>
        <p:spPr bwMode="auto">
          <a:xfrm>
            <a:off x="4788024" y="1988840"/>
            <a:ext cx="4038600" cy="1152934"/>
          </a:xfrm>
          <a:prstGeom prst="rect">
            <a:avLst/>
          </a:prstGeom>
          <a:noFill/>
          <a:ln w="9525">
            <a:noFill/>
            <a:miter lim="800000"/>
            <a:headEnd/>
            <a:tailEnd/>
          </a:ln>
        </p:spPr>
      </p:pic>
      <p:sp>
        <p:nvSpPr>
          <p:cNvPr id="5" name="TextBox 4"/>
          <p:cNvSpPr txBox="1"/>
          <p:nvPr/>
        </p:nvSpPr>
        <p:spPr>
          <a:xfrm>
            <a:off x="5436096" y="3284984"/>
            <a:ext cx="2609945" cy="523220"/>
          </a:xfrm>
          <a:prstGeom prst="rect">
            <a:avLst/>
          </a:prstGeom>
          <a:noFill/>
        </p:spPr>
        <p:txBody>
          <a:bodyPr wrap="none" rtlCol="0">
            <a:spAutoFit/>
          </a:bodyPr>
          <a:lstStyle/>
          <a:p>
            <a:r>
              <a:rPr lang="en-US" sz="1400" dirty="0" smtClean="0"/>
              <a:t>Packet rates per node per second</a:t>
            </a:r>
          </a:p>
          <a:p>
            <a:pPr algn="ctr"/>
            <a:r>
              <a:rPr lang="en-US" sz="1400" dirty="0" smtClean="0"/>
              <a:t>(Table from </a:t>
            </a:r>
            <a:r>
              <a:rPr lang="en-US" sz="1400" dirty="0" smtClean="0"/>
              <a:t>[6])</a:t>
            </a:r>
            <a:endParaRPr lang="en-US" sz="1400" dirty="0"/>
          </a:p>
        </p:txBody>
      </p:sp>
    </p:spTree>
    <p:extLst>
      <p:ext uri="{BB962C8B-B14F-4D97-AF65-F5344CB8AC3E}">
        <p14:creationId xmlns:p14="http://schemas.microsoft.com/office/powerpoint/2010/main" xmlns="" val="5473124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cs typeface="Calibri"/>
              </a:rPr>
              <a:t>PRISM</a:t>
            </a:r>
          </a:p>
        </p:txBody>
      </p:sp>
      <p:sp>
        <p:nvSpPr>
          <p:cNvPr id="3" name="Content Placeholder 2"/>
          <p:cNvSpPr>
            <a:spLocks noGrp="1"/>
          </p:cNvSpPr>
          <p:nvPr>
            <p:ph idx="1"/>
          </p:nvPr>
        </p:nvSpPr>
        <p:spPr/>
        <p:txBody>
          <a:bodyPr>
            <a:normAutofit lnSpcReduction="10000"/>
          </a:bodyPr>
          <a:lstStyle/>
          <a:p>
            <a:r>
              <a:rPr lang="en-US" dirty="0" smtClean="0"/>
              <a:t>Use AODV to establish </a:t>
            </a:r>
            <a:r>
              <a:rPr lang="en-US" dirty="0" smtClean="0"/>
              <a:t>path.</a:t>
            </a:r>
            <a:endParaRPr lang="en-US" dirty="0" smtClean="0"/>
          </a:p>
          <a:p>
            <a:pPr lvl="1"/>
            <a:r>
              <a:rPr lang="en-US" dirty="0" smtClean="0"/>
              <a:t>Destination is an area, not a node.</a:t>
            </a:r>
          </a:p>
          <a:p>
            <a:r>
              <a:rPr lang="en-US" dirty="0" smtClean="0"/>
              <a:t>Use group signatures on both sides.</a:t>
            </a:r>
          </a:p>
          <a:p>
            <a:pPr lvl="1"/>
            <a:r>
              <a:rPr lang="en-US" dirty="0" smtClean="0"/>
              <a:t>Once link is established, create one-time-use secret key between parties .</a:t>
            </a:r>
          </a:p>
          <a:p>
            <a:r>
              <a:rPr lang="en-US" dirty="0" smtClean="0"/>
              <a:t>Hit </a:t>
            </a:r>
            <a:r>
              <a:rPr lang="en-US" dirty="0"/>
              <a:t>and miss </a:t>
            </a:r>
            <a:r>
              <a:rPr lang="en-US" dirty="0" smtClean="0"/>
              <a:t>approach.</a:t>
            </a:r>
            <a:endParaRPr lang="en-US" dirty="0"/>
          </a:p>
          <a:p>
            <a:pPr lvl="1"/>
            <a:r>
              <a:rPr lang="en-US" dirty="0"/>
              <a:t>Is anybody there?</a:t>
            </a:r>
          </a:p>
          <a:p>
            <a:r>
              <a:rPr lang="en-US" dirty="0"/>
              <a:t>Ask a zone to </a:t>
            </a:r>
            <a:r>
              <a:rPr lang="en-US" dirty="0" smtClean="0"/>
              <a:t>reply.</a:t>
            </a:r>
            <a:endParaRPr lang="en-US" dirty="0"/>
          </a:p>
          <a:p>
            <a:pPr lvl="1"/>
            <a:r>
              <a:rPr lang="en-US" dirty="0"/>
              <a:t>Set the </a:t>
            </a:r>
            <a:r>
              <a:rPr lang="en-US" dirty="0" smtClean="0"/>
              <a:t>maximum </a:t>
            </a:r>
            <a:r>
              <a:rPr lang="en-US" dirty="0"/>
              <a:t>number of answers you </a:t>
            </a:r>
            <a:r>
              <a:rPr lang="en-US" dirty="0" smtClean="0"/>
              <a:t>want.</a:t>
            </a:r>
            <a:endParaRPr lang="en-US" dirty="0"/>
          </a:p>
        </p:txBody>
      </p:sp>
    </p:spTree>
    <p:extLst>
      <p:ext uri="{BB962C8B-B14F-4D97-AF65-F5344CB8AC3E}">
        <p14:creationId xmlns:p14="http://schemas.microsoft.com/office/powerpoint/2010/main" xmlns="" val="5621507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cs typeface="Calibri"/>
              </a:rPr>
              <a:t>PRISM</a:t>
            </a:r>
          </a:p>
        </p:txBody>
      </p:sp>
      <p:sp>
        <p:nvSpPr>
          <p:cNvPr id="3" name="Content Placeholder 2"/>
          <p:cNvSpPr>
            <a:spLocks noGrp="1"/>
          </p:cNvSpPr>
          <p:nvPr>
            <p:ph idx="1"/>
          </p:nvPr>
        </p:nvSpPr>
        <p:spPr/>
        <p:txBody>
          <a:bodyPr>
            <a:normAutofit fontScale="62500" lnSpcReduction="20000"/>
          </a:bodyPr>
          <a:lstStyle/>
          <a:p>
            <a:r>
              <a:rPr lang="en-US" dirty="0" smtClean="0"/>
              <a:t>Source broadcasts RREQ with destination </a:t>
            </a:r>
            <a:r>
              <a:rPr lang="en-US" dirty="0" smtClean="0"/>
              <a:t>location:</a:t>
            </a:r>
            <a:endParaRPr lang="en-US" dirty="0" smtClean="0"/>
          </a:p>
          <a:p>
            <a:pPr lvl="1"/>
            <a:r>
              <a:rPr lang="en-US" dirty="0" smtClean="0"/>
              <a:t>DST-AREA = </a:t>
            </a:r>
            <a:r>
              <a:rPr lang="en-US" dirty="0" smtClean="0"/>
              <a:t>coordinates </a:t>
            </a:r>
            <a:r>
              <a:rPr lang="en-US" dirty="0" smtClean="0"/>
              <a:t>and </a:t>
            </a:r>
            <a:r>
              <a:rPr lang="en-US" dirty="0" smtClean="0"/>
              <a:t>perimeter.</a:t>
            </a:r>
            <a:endParaRPr lang="en-US" dirty="0" smtClean="0"/>
          </a:p>
          <a:p>
            <a:pPr lvl="1"/>
            <a:r>
              <a:rPr lang="en-US" dirty="0" err="1" smtClean="0"/>
              <a:t>PK_tmp</a:t>
            </a:r>
            <a:r>
              <a:rPr lang="en-US" dirty="0" smtClean="0"/>
              <a:t> = Temporary </a:t>
            </a:r>
            <a:r>
              <a:rPr lang="en-US" dirty="0" smtClean="0"/>
              <a:t>public </a:t>
            </a:r>
            <a:r>
              <a:rPr lang="en-US" dirty="0" smtClean="0"/>
              <a:t>key.</a:t>
            </a:r>
            <a:endParaRPr lang="en-US" dirty="0" smtClean="0"/>
          </a:p>
          <a:p>
            <a:pPr lvl="1"/>
            <a:r>
              <a:rPr lang="en-US" dirty="0" err="1" smtClean="0"/>
              <a:t>TS_src</a:t>
            </a:r>
            <a:r>
              <a:rPr lang="en-US" dirty="0" smtClean="0"/>
              <a:t> = Timestamp.</a:t>
            </a:r>
            <a:endParaRPr lang="en-US" dirty="0" smtClean="0"/>
          </a:p>
          <a:p>
            <a:pPr lvl="1"/>
            <a:r>
              <a:rPr lang="en-US" dirty="0" smtClean="0"/>
              <a:t>Sign using Group signature </a:t>
            </a:r>
            <a:r>
              <a:rPr lang="en-US" dirty="0" err="1" smtClean="0"/>
              <a:t>GSIG_src</a:t>
            </a:r>
            <a:r>
              <a:rPr lang="en-US" dirty="0" smtClean="0"/>
              <a:t>.</a:t>
            </a:r>
          </a:p>
          <a:p>
            <a:r>
              <a:rPr lang="en-US" dirty="0" smtClean="0"/>
              <a:t>Forwarders:</a:t>
            </a:r>
            <a:endParaRPr lang="en-US" dirty="0" smtClean="0"/>
          </a:p>
          <a:p>
            <a:pPr lvl="1"/>
            <a:r>
              <a:rPr lang="en-US" dirty="0" smtClean="0"/>
              <a:t>Check if RREQ is valid and not </a:t>
            </a:r>
            <a:r>
              <a:rPr lang="en-US" dirty="0" smtClean="0"/>
              <a:t>duplicated.</a:t>
            </a:r>
            <a:endParaRPr lang="en-US" dirty="0" smtClean="0"/>
          </a:p>
          <a:p>
            <a:pPr lvl="1"/>
            <a:r>
              <a:rPr lang="en-US" dirty="0" smtClean="0"/>
              <a:t>Check if RREP is related to cached RREQ </a:t>
            </a:r>
            <a:r>
              <a:rPr lang="en-US" dirty="0" smtClean="0"/>
              <a:t>hash.</a:t>
            </a:r>
            <a:endParaRPr lang="en-US" dirty="0" smtClean="0"/>
          </a:p>
          <a:p>
            <a:pPr lvl="1"/>
            <a:r>
              <a:rPr lang="en-US" dirty="0" smtClean="0"/>
              <a:t>Forward towards </a:t>
            </a:r>
            <a:r>
              <a:rPr lang="en-US" dirty="0" smtClean="0"/>
              <a:t>area.</a:t>
            </a:r>
            <a:endParaRPr lang="en-US" dirty="0" smtClean="0"/>
          </a:p>
          <a:p>
            <a:r>
              <a:rPr lang="en-US" dirty="0" smtClean="0"/>
              <a:t>If in </a:t>
            </a:r>
            <a:r>
              <a:rPr lang="en-US" dirty="0" smtClean="0"/>
              <a:t>DST-AREA:</a:t>
            </a:r>
            <a:endParaRPr lang="en-US" dirty="0" smtClean="0"/>
          </a:p>
          <a:p>
            <a:pPr lvl="1"/>
            <a:r>
              <a:rPr lang="en-US" dirty="0" smtClean="0"/>
              <a:t>Store RREQ for forensic analysis.</a:t>
            </a:r>
          </a:p>
          <a:p>
            <a:pPr lvl="1"/>
            <a:r>
              <a:rPr lang="en-US" dirty="0" smtClean="0"/>
              <a:t>Create secret key </a:t>
            </a:r>
            <a:r>
              <a:rPr lang="en-US" dirty="0" err="1" smtClean="0"/>
              <a:t>PK_ses</a:t>
            </a:r>
            <a:r>
              <a:rPr lang="en-US" dirty="0" smtClean="0"/>
              <a:t> between parties.</a:t>
            </a:r>
          </a:p>
          <a:p>
            <a:pPr lvl="1"/>
            <a:r>
              <a:rPr lang="en-US" dirty="0" smtClean="0"/>
              <a:t>Encrypt exact destination location.</a:t>
            </a:r>
          </a:p>
          <a:p>
            <a:pPr lvl="1"/>
            <a:r>
              <a:rPr lang="en-US" dirty="0" smtClean="0"/>
              <a:t>Send RREP.</a:t>
            </a:r>
          </a:p>
          <a:p>
            <a:pPr lvl="1"/>
            <a:r>
              <a:rPr lang="en-US" dirty="0" smtClean="0"/>
              <a:t>Sign using Group signature </a:t>
            </a:r>
            <a:r>
              <a:rPr lang="en-US" dirty="0" err="1" smtClean="0"/>
              <a:t>GSIG_dst</a:t>
            </a:r>
            <a:r>
              <a:rPr lang="en-US" dirty="0" smtClean="0"/>
              <a:t>.</a:t>
            </a:r>
            <a:endParaRPr lang="en-US" dirty="0" smtClean="0"/>
          </a:p>
        </p:txBody>
      </p:sp>
    </p:spTree>
    <p:extLst>
      <p:ext uri="{BB962C8B-B14F-4D97-AF65-F5344CB8AC3E}">
        <p14:creationId xmlns:p14="http://schemas.microsoft.com/office/powerpoint/2010/main" xmlns="" val="5621507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Oval 80"/>
          <p:cNvSpPr/>
          <p:nvPr/>
        </p:nvSpPr>
        <p:spPr>
          <a:xfrm>
            <a:off x="4709120" y="1405880"/>
            <a:ext cx="2743200" cy="2743200"/>
          </a:xfrm>
          <a:prstGeom prst="ellipse">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PRISM</a:t>
            </a:r>
            <a:endParaRPr lang="en-US" dirty="0"/>
          </a:p>
        </p:txBody>
      </p:sp>
      <p:sp>
        <p:nvSpPr>
          <p:cNvPr id="10" name="Oval 9"/>
          <p:cNvSpPr/>
          <p:nvPr/>
        </p:nvSpPr>
        <p:spPr>
          <a:xfrm>
            <a:off x="611560" y="2852936"/>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123728" y="1988840"/>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339752" y="3861048"/>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067944" y="2132856"/>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427984" y="3717032"/>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940152" y="3429000"/>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660232" y="2564904"/>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436096" y="1700808"/>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275856" y="3284984"/>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stCxn id="10" idx="7"/>
            <a:endCxn id="11" idx="3"/>
          </p:cNvCxnSpPr>
          <p:nvPr/>
        </p:nvCxnSpPr>
        <p:spPr>
          <a:xfrm flipV="1">
            <a:off x="937399" y="2314679"/>
            <a:ext cx="1242234" cy="59416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0" idx="5"/>
            <a:endCxn id="12" idx="2"/>
          </p:cNvCxnSpPr>
          <p:nvPr/>
        </p:nvCxnSpPr>
        <p:spPr>
          <a:xfrm>
            <a:off x="937399" y="3178775"/>
            <a:ext cx="1402353" cy="873145"/>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12" idx="0"/>
            <a:endCxn id="11" idx="4"/>
          </p:cNvCxnSpPr>
          <p:nvPr/>
        </p:nvCxnSpPr>
        <p:spPr>
          <a:xfrm flipH="1" flipV="1">
            <a:off x="2314600" y="2370584"/>
            <a:ext cx="216024" cy="14904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12" idx="6"/>
            <a:endCxn id="18" idx="3"/>
          </p:cNvCxnSpPr>
          <p:nvPr/>
        </p:nvCxnSpPr>
        <p:spPr>
          <a:xfrm flipV="1">
            <a:off x="2721496" y="3610823"/>
            <a:ext cx="610265" cy="441097"/>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11" idx="5"/>
            <a:endCxn id="18" idx="1"/>
          </p:cNvCxnSpPr>
          <p:nvPr/>
        </p:nvCxnSpPr>
        <p:spPr>
          <a:xfrm>
            <a:off x="2449567" y="2314679"/>
            <a:ext cx="882194" cy="102621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8" idx="7"/>
            <a:endCxn id="13" idx="3"/>
          </p:cNvCxnSpPr>
          <p:nvPr/>
        </p:nvCxnSpPr>
        <p:spPr>
          <a:xfrm flipV="1">
            <a:off x="3601695" y="2458695"/>
            <a:ext cx="522154" cy="8821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18" idx="5"/>
            <a:endCxn id="14" idx="2"/>
          </p:cNvCxnSpPr>
          <p:nvPr/>
        </p:nvCxnSpPr>
        <p:spPr>
          <a:xfrm>
            <a:off x="3601695" y="3610823"/>
            <a:ext cx="826289" cy="2970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3" idx="6"/>
            <a:endCxn id="17" idx="3"/>
          </p:cNvCxnSpPr>
          <p:nvPr/>
        </p:nvCxnSpPr>
        <p:spPr>
          <a:xfrm flipV="1">
            <a:off x="4449688" y="2026647"/>
            <a:ext cx="1042313" cy="2970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13" idx="5"/>
            <a:endCxn id="15" idx="2"/>
          </p:cNvCxnSpPr>
          <p:nvPr/>
        </p:nvCxnSpPr>
        <p:spPr>
          <a:xfrm>
            <a:off x="4393783" y="2458695"/>
            <a:ext cx="1546369" cy="116117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14" idx="6"/>
            <a:endCxn id="15" idx="3"/>
          </p:cNvCxnSpPr>
          <p:nvPr/>
        </p:nvCxnSpPr>
        <p:spPr>
          <a:xfrm flipV="1">
            <a:off x="4809728" y="3754839"/>
            <a:ext cx="1186329" cy="15306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7" idx="4"/>
            <a:endCxn id="15" idx="0"/>
          </p:cNvCxnSpPr>
          <p:nvPr/>
        </p:nvCxnSpPr>
        <p:spPr>
          <a:xfrm>
            <a:off x="5626968" y="2082552"/>
            <a:ext cx="504056" cy="13464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7" idx="6"/>
            <a:endCxn id="16" idx="0"/>
          </p:cNvCxnSpPr>
          <p:nvPr/>
        </p:nvCxnSpPr>
        <p:spPr>
          <a:xfrm>
            <a:off x="5817840" y="1891680"/>
            <a:ext cx="1033264" cy="673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5" idx="6"/>
            <a:endCxn id="16" idx="4"/>
          </p:cNvCxnSpPr>
          <p:nvPr/>
        </p:nvCxnSpPr>
        <p:spPr>
          <a:xfrm flipV="1">
            <a:off x="6321896" y="2946648"/>
            <a:ext cx="529208" cy="673224"/>
          </a:xfrm>
          <a:prstGeom prst="line">
            <a:avLst/>
          </a:prstGeom>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203848" y="1916832"/>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Connector 67"/>
          <p:cNvCxnSpPr>
            <a:stCxn id="11" idx="6"/>
            <a:endCxn id="62" idx="2"/>
          </p:cNvCxnSpPr>
          <p:nvPr/>
        </p:nvCxnSpPr>
        <p:spPr>
          <a:xfrm flipV="1">
            <a:off x="2505472" y="2107704"/>
            <a:ext cx="698376"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a:stCxn id="62" idx="6"/>
            <a:endCxn id="13" idx="2"/>
          </p:cNvCxnSpPr>
          <p:nvPr/>
        </p:nvCxnSpPr>
        <p:spPr>
          <a:xfrm>
            <a:off x="3585592" y="2107704"/>
            <a:ext cx="482352"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62" idx="4"/>
            <a:endCxn id="18" idx="0"/>
          </p:cNvCxnSpPr>
          <p:nvPr/>
        </p:nvCxnSpPr>
        <p:spPr>
          <a:xfrm>
            <a:off x="3394720" y="2298576"/>
            <a:ext cx="72008" cy="9864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13" idx="4"/>
            <a:endCxn id="14" idx="0"/>
          </p:cNvCxnSpPr>
          <p:nvPr/>
        </p:nvCxnSpPr>
        <p:spPr>
          <a:xfrm>
            <a:off x="4258816" y="2514600"/>
            <a:ext cx="360040" cy="1202432"/>
          </a:xfrm>
          <a:prstGeom prst="line">
            <a:avLst/>
          </a:prstGeom>
        </p:spPr>
        <p:style>
          <a:lnRef idx="1">
            <a:schemeClr val="accent1"/>
          </a:lnRef>
          <a:fillRef idx="0">
            <a:schemeClr val="accent1"/>
          </a:fillRef>
          <a:effectRef idx="0">
            <a:schemeClr val="accent1"/>
          </a:effectRef>
          <a:fontRef idx="minor">
            <a:schemeClr val="tx1"/>
          </a:fontRef>
        </p:style>
      </p:cxnSp>
      <p:sp>
        <p:nvSpPr>
          <p:cNvPr id="82" name="Rectangle 81"/>
          <p:cNvSpPr/>
          <p:nvPr/>
        </p:nvSpPr>
        <p:spPr>
          <a:xfrm>
            <a:off x="7308304" y="1196752"/>
            <a:ext cx="1115113" cy="369332"/>
          </a:xfrm>
          <a:prstGeom prst="rect">
            <a:avLst/>
          </a:prstGeom>
        </p:spPr>
        <p:txBody>
          <a:bodyPr wrap="none">
            <a:spAutoFit/>
          </a:bodyPr>
          <a:lstStyle/>
          <a:p>
            <a:r>
              <a:rPr lang="en-US" dirty="0" smtClean="0"/>
              <a:t>DST-AREA</a:t>
            </a:r>
          </a:p>
        </p:txBody>
      </p:sp>
      <p:cxnSp>
        <p:nvCxnSpPr>
          <p:cNvPr id="84" name="Straight Arrow Connector 83"/>
          <p:cNvCxnSpPr>
            <a:endCxn id="81" idx="7"/>
          </p:cNvCxnSpPr>
          <p:nvPr/>
        </p:nvCxnSpPr>
        <p:spPr>
          <a:xfrm flipH="1">
            <a:off x="7050587" y="1556792"/>
            <a:ext cx="329725" cy="2508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395536" y="1556792"/>
            <a:ext cx="1224136"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t>DST-AREA</a:t>
            </a:r>
          </a:p>
          <a:p>
            <a:r>
              <a:rPr lang="en-US" dirty="0" err="1" smtClean="0"/>
              <a:t>PK_tmp</a:t>
            </a:r>
            <a:endParaRPr lang="en-US" dirty="0" smtClean="0"/>
          </a:p>
          <a:p>
            <a:r>
              <a:rPr lang="en-US" dirty="0" smtClean="0"/>
              <a:t>Data</a:t>
            </a:r>
            <a:endParaRPr lang="en-US" dirty="0" smtClean="0"/>
          </a:p>
        </p:txBody>
      </p:sp>
      <p:sp>
        <p:nvSpPr>
          <p:cNvPr id="86" name="TextBox 85"/>
          <p:cNvSpPr txBox="1"/>
          <p:nvPr/>
        </p:nvSpPr>
        <p:spPr>
          <a:xfrm>
            <a:off x="395536" y="1196752"/>
            <a:ext cx="1019638" cy="369332"/>
          </a:xfrm>
          <a:prstGeom prst="rect">
            <a:avLst/>
          </a:prstGeom>
          <a:noFill/>
        </p:spPr>
        <p:txBody>
          <a:bodyPr wrap="none" rtlCol="0">
            <a:spAutoFit/>
          </a:bodyPr>
          <a:lstStyle/>
          <a:p>
            <a:r>
              <a:rPr lang="en-US" dirty="0" err="1" smtClean="0"/>
              <a:t>GSIG_src</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Oval 80"/>
          <p:cNvSpPr/>
          <p:nvPr/>
        </p:nvSpPr>
        <p:spPr>
          <a:xfrm>
            <a:off x="4709120" y="1405880"/>
            <a:ext cx="2743200" cy="2743200"/>
          </a:xfrm>
          <a:prstGeom prst="ellipse">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PRISM</a:t>
            </a:r>
            <a:endParaRPr lang="en-US" dirty="0"/>
          </a:p>
        </p:txBody>
      </p:sp>
      <p:sp>
        <p:nvSpPr>
          <p:cNvPr id="10" name="Oval 9"/>
          <p:cNvSpPr/>
          <p:nvPr/>
        </p:nvSpPr>
        <p:spPr>
          <a:xfrm>
            <a:off x="611560" y="2852936"/>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123728" y="1988840"/>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339752" y="3861048"/>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067944" y="2132856"/>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427984" y="3717032"/>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940152" y="3429000"/>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660232" y="2564904"/>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436096" y="1700808"/>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275856" y="3284984"/>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stCxn id="10" idx="7"/>
            <a:endCxn id="11" idx="3"/>
          </p:cNvCxnSpPr>
          <p:nvPr/>
        </p:nvCxnSpPr>
        <p:spPr>
          <a:xfrm flipV="1">
            <a:off x="937399" y="2314679"/>
            <a:ext cx="1242234" cy="59416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0" idx="5"/>
            <a:endCxn id="12" idx="2"/>
          </p:cNvCxnSpPr>
          <p:nvPr/>
        </p:nvCxnSpPr>
        <p:spPr>
          <a:xfrm>
            <a:off x="937399" y="3178775"/>
            <a:ext cx="1402353" cy="873145"/>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12" idx="0"/>
            <a:endCxn id="11" idx="4"/>
          </p:cNvCxnSpPr>
          <p:nvPr/>
        </p:nvCxnSpPr>
        <p:spPr>
          <a:xfrm flipH="1" flipV="1">
            <a:off x="2314600" y="2370584"/>
            <a:ext cx="216024" cy="14904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12" idx="6"/>
            <a:endCxn id="18" idx="3"/>
          </p:cNvCxnSpPr>
          <p:nvPr/>
        </p:nvCxnSpPr>
        <p:spPr>
          <a:xfrm flipV="1">
            <a:off x="2721496" y="3610823"/>
            <a:ext cx="610265" cy="441097"/>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11" idx="5"/>
            <a:endCxn id="18" idx="1"/>
          </p:cNvCxnSpPr>
          <p:nvPr/>
        </p:nvCxnSpPr>
        <p:spPr>
          <a:xfrm>
            <a:off x="2449567" y="2314679"/>
            <a:ext cx="882194" cy="102621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8" idx="7"/>
            <a:endCxn id="13" idx="3"/>
          </p:cNvCxnSpPr>
          <p:nvPr/>
        </p:nvCxnSpPr>
        <p:spPr>
          <a:xfrm flipV="1">
            <a:off x="3601695" y="2458695"/>
            <a:ext cx="522154" cy="8821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18" idx="5"/>
            <a:endCxn id="14" idx="2"/>
          </p:cNvCxnSpPr>
          <p:nvPr/>
        </p:nvCxnSpPr>
        <p:spPr>
          <a:xfrm>
            <a:off x="3601695" y="3610823"/>
            <a:ext cx="826289" cy="2970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3" idx="6"/>
            <a:endCxn id="17" idx="3"/>
          </p:cNvCxnSpPr>
          <p:nvPr/>
        </p:nvCxnSpPr>
        <p:spPr>
          <a:xfrm flipV="1">
            <a:off x="4449688" y="2026647"/>
            <a:ext cx="1042313" cy="2970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13" idx="5"/>
            <a:endCxn id="15" idx="2"/>
          </p:cNvCxnSpPr>
          <p:nvPr/>
        </p:nvCxnSpPr>
        <p:spPr>
          <a:xfrm>
            <a:off x="4393783" y="2458695"/>
            <a:ext cx="1546369" cy="116117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14" idx="6"/>
            <a:endCxn id="15" idx="3"/>
          </p:cNvCxnSpPr>
          <p:nvPr/>
        </p:nvCxnSpPr>
        <p:spPr>
          <a:xfrm flipV="1">
            <a:off x="4809728" y="3754839"/>
            <a:ext cx="1186329" cy="15306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7" idx="4"/>
            <a:endCxn id="15" idx="0"/>
          </p:cNvCxnSpPr>
          <p:nvPr/>
        </p:nvCxnSpPr>
        <p:spPr>
          <a:xfrm>
            <a:off x="5626968" y="2082552"/>
            <a:ext cx="504056" cy="13464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7" idx="6"/>
            <a:endCxn id="16" idx="0"/>
          </p:cNvCxnSpPr>
          <p:nvPr/>
        </p:nvCxnSpPr>
        <p:spPr>
          <a:xfrm>
            <a:off x="5817840" y="1891680"/>
            <a:ext cx="1033264" cy="673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5" idx="6"/>
            <a:endCxn id="16" idx="4"/>
          </p:cNvCxnSpPr>
          <p:nvPr/>
        </p:nvCxnSpPr>
        <p:spPr>
          <a:xfrm flipV="1">
            <a:off x="6321896" y="2946648"/>
            <a:ext cx="529208" cy="673224"/>
          </a:xfrm>
          <a:prstGeom prst="line">
            <a:avLst/>
          </a:prstGeom>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203848" y="1916832"/>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Connector 67"/>
          <p:cNvCxnSpPr>
            <a:stCxn id="11" idx="6"/>
            <a:endCxn id="62" idx="2"/>
          </p:cNvCxnSpPr>
          <p:nvPr/>
        </p:nvCxnSpPr>
        <p:spPr>
          <a:xfrm flipV="1">
            <a:off x="2505472" y="2107704"/>
            <a:ext cx="698376"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a:stCxn id="62" idx="6"/>
            <a:endCxn id="13" idx="2"/>
          </p:cNvCxnSpPr>
          <p:nvPr/>
        </p:nvCxnSpPr>
        <p:spPr>
          <a:xfrm>
            <a:off x="3585592" y="2107704"/>
            <a:ext cx="482352"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62" idx="4"/>
            <a:endCxn id="18" idx="0"/>
          </p:cNvCxnSpPr>
          <p:nvPr/>
        </p:nvCxnSpPr>
        <p:spPr>
          <a:xfrm>
            <a:off x="3394720" y="2298576"/>
            <a:ext cx="72008" cy="9864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13" idx="4"/>
            <a:endCxn id="14" idx="0"/>
          </p:cNvCxnSpPr>
          <p:nvPr/>
        </p:nvCxnSpPr>
        <p:spPr>
          <a:xfrm>
            <a:off x="4258816" y="2514600"/>
            <a:ext cx="360040" cy="1202432"/>
          </a:xfrm>
          <a:prstGeom prst="line">
            <a:avLst/>
          </a:prstGeom>
        </p:spPr>
        <p:style>
          <a:lnRef idx="1">
            <a:schemeClr val="accent1"/>
          </a:lnRef>
          <a:fillRef idx="0">
            <a:schemeClr val="accent1"/>
          </a:fillRef>
          <a:effectRef idx="0">
            <a:schemeClr val="accent1"/>
          </a:effectRef>
          <a:fontRef idx="minor">
            <a:schemeClr val="tx1"/>
          </a:fontRef>
        </p:style>
      </p:cxnSp>
      <p:sp>
        <p:nvSpPr>
          <p:cNvPr id="32" name="Freeform 31"/>
          <p:cNvSpPr/>
          <p:nvPr/>
        </p:nvSpPr>
        <p:spPr>
          <a:xfrm>
            <a:off x="914400" y="2002536"/>
            <a:ext cx="4489704" cy="905256"/>
          </a:xfrm>
          <a:custGeom>
            <a:avLst/>
            <a:gdLst>
              <a:gd name="connsiteX0" fmla="*/ 0 w 4489704"/>
              <a:gd name="connsiteY0" fmla="*/ 905256 h 905256"/>
              <a:gd name="connsiteX1" fmla="*/ 1444752 w 4489704"/>
              <a:gd name="connsiteY1" fmla="*/ 265176 h 905256"/>
              <a:gd name="connsiteX2" fmla="*/ 2377440 w 4489704"/>
              <a:gd name="connsiteY2" fmla="*/ 128016 h 905256"/>
              <a:gd name="connsiteX3" fmla="*/ 3355848 w 4489704"/>
              <a:gd name="connsiteY3" fmla="*/ 265176 h 905256"/>
              <a:gd name="connsiteX4" fmla="*/ 4489704 w 4489704"/>
              <a:gd name="connsiteY4" fmla="*/ 0 h 905256"/>
              <a:gd name="connsiteX0" fmla="*/ 0 w 4489704"/>
              <a:gd name="connsiteY0" fmla="*/ 905256 h 905256"/>
              <a:gd name="connsiteX1" fmla="*/ 1444752 w 4489704"/>
              <a:gd name="connsiteY1" fmla="*/ 265176 h 905256"/>
              <a:gd name="connsiteX2" fmla="*/ 2433464 w 4489704"/>
              <a:gd name="connsiteY2" fmla="*/ 418352 h 905256"/>
              <a:gd name="connsiteX3" fmla="*/ 3355848 w 4489704"/>
              <a:gd name="connsiteY3" fmla="*/ 265176 h 905256"/>
              <a:gd name="connsiteX4" fmla="*/ 4489704 w 4489704"/>
              <a:gd name="connsiteY4" fmla="*/ 0 h 905256"/>
              <a:gd name="connsiteX0" fmla="*/ 0 w 4489704"/>
              <a:gd name="connsiteY0" fmla="*/ 905256 h 905256"/>
              <a:gd name="connsiteX1" fmla="*/ 1497360 w 4489704"/>
              <a:gd name="connsiteY1" fmla="*/ 418352 h 905256"/>
              <a:gd name="connsiteX2" fmla="*/ 2433464 w 4489704"/>
              <a:gd name="connsiteY2" fmla="*/ 418352 h 905256"/>
              <a:gd name="connsiteX3" fmla="*/ 3355848 w 4489704"/>
              <a:gd name="connsiteY3" fmla="*/ 265176 h 905256"/>
              <a:gd name="connsiteX4" fmla="*/ 4489704 w 4489704"/>
              <a:gd name="connsiteY4" fmla="*/ 0 h 905256"/>
              <a:gd name="connsiteX0" fmla="*/ 0 w 4489704"/>
              <a:gd name="connsiteY0" fmla="*/ 905256 h 905256"/>
              <a:gd name="connsiteX1" fmla="*/ 1497360 w 4489704"/>
              <a:gd name="connsiteY1" fmla="*/ 418352 h 905256"/>
              <a:gd name="connsiteX2" fmla="*/ 2433464 w 4489704"/>
              <a:gd name="connsiteY2" fmla="*/ 418352 h 905256"/>
              <a:gd name="connsiteX3" fmla="*/ 3297560 w 4489704"/>
              <a:gd name="connsiteY3" fmla="*/ 634376 h 905256"/>
              <a:gd name="connsiteX4" fmla="*/ 4489704 w 4489704"/>
              <a:gd name="connsiteY4" fmla="*/ 0 h 9052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9704" h="905256">
                <a:moveTo>
                  <a:pt x="0" y="905256"/>
                </a:moveTo>
                <a:cubicBezTo>
                  <a:pt x="524256" y="649986"/>
                  <a:pt x="1091783" y="499503"/>
                  <a:pt x="1497360" y="418352"/>
                </a:cubicBezTo>
                <a:cubicBezTo>
                  <a:pt x="1902937" y="337201"/>
                  <a:pt x="2133431" y="382348"/>
                  <a:pt x="2433464" y="418352"/>
                </a:cubicBezTo>
                <a:cubicBezTo>
                  <a:pt x="2733497" y="454356"/>
                  <a:pt x="2954853" y="704101"/>
                  <a:pt x="3297560" y="634376"/>
                </a:cubicBezTo>
                <a:cubicBezTo>
                  <a:pt x="3640267" y="564651"/>
                  <a:pt x="4098798" y="121920"/>
                  <a:pt x="4489704" y="0"/>
                </a:cubicBezTo>
              </a:path>
            </a:pathLst>
          </a:cu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Freeform 33"/>
          <p:cNvSpPr/>
          <p:nvPr/>
        </p:nvSpPr>
        <p:spPr>
          <a:xfrm>
            <a:off x="1060704" y="3172968"/>
            <a:ext cx="5285232" cy="1283576"/>
          </a:xfrm>
          <a:custGeom>
            <a:avLst/>
            <a:gdLst>
              <a:gd name="connsiteX0" fmla="*/ 0 w 5285232"/>
              <a:gd name="connsiteY0" fmla="*/ 0 h 1031748"/>
              <a:gd name="connsiteX1" fmla="*/ 1600200 w 5285232"/>
              <a:gd name="connsiteY1" fmla="*/ 640080 h 1031748"/>
              <a:gd name="connsiteX2" fmla="*/ 2569464 w 5285232"/>
              <a:gd name="connsiteY2" fmla="*/ 548640 h 1031748"/>
              <a:gd name="connsiteX3" fmla="*/ 3575304 w 5285232"/>
              <a:gd name="connsiteY3" fmla="*/ 1005840 h 1031748"/>
              <a:gd name="connsiteX4" fmla="*/ 5285232 w 5285232"/>
              <a:gd name="connsiteY4" fmla="*/ 704088 h 1031748"/>
              <a:gd name="connsiteX0" fmla="*/ 0 w 5285232"/>
              <a:gd name="connsiteY0" fmla="*/ 0 h 1283576"/>
              <a:gd name="connsiteX1" fmla="*/ 1351056 w 5285232"/>
              <a:gd name="connsiteY1" fmla="*/ 1192136 h 1283576"/>
              <a:gd name="connsiteX2" fmla="*/ 2569464 w 5285232"/>
              <a:gd name="connsiteY2" fmla="*/ 548640 h 1283576"/>
              <a:gd name="connsiteX3" fmla="*/ 3575304 w 5285232"/>
              <a:gd name="connsiteY3" fmla="*/ 1005840 h 1283576"/>
              <a:gd name="connsiteX4" fmla="*/ 5285232 w 5285232"/>
              <a:gd name="connsiteY4" fmla="*/ 704088 h 1283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85232" h="1283576">
                <a:moveTo>
                  <a:pt x="0" y="0"/>
                </a:moveTo>
                <a:cubicBezTo>
                  <a:pt x="585978" y="274320"/>
                  <a:pt x="922812" y="1100696"/>
                  <a:pt x="1351056" y="1192136"/>
                </a:cubicBezTo>
                <a:cubicBezTo>
                  <a:pt x="1779300" y="1283576"/>
                  <a:pt x="2198756" y="579689"/>
                  <a:pt x="2569464" y="548640"/>
                </a:cubicBezTo>
                <a:cubicBezTo>
                  <a:pt x="2940172" y="517591"/>
                  <a:pt x="3122676" y="979932"/>
                  <a:pt x="3575304" y="1005840"/>
                </a:cubicBezTo>
                <a:cubicBezTo>
                  <a:pt x="4027932" y="1031748"/>
                  <a:pt x="4656582" y="867918"/>
                  <a:pt x="5285232" y="704088"/>
                </a:cubicBezTo>
              </a:path>
            </a:pathLst>
          </a:cu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TextBox 34"/>
          <p:cNvSpPr txBox="1"/>
          <p:nvPr/>
        </p:nvSpPr>
        <p:spPr>
          <a:xfrm>
            <a:off x="395536" y="1556792"/>
            <a:ext cx="1224136"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t>DST-AREA</a:t>
            </a:r>
          </a:p>
          <a:p>
            <a:r>
              <a:rPr lang="en-US" dirty="0" err="1" smtClean="0"/>
              <a:t>PK_tmp</a:t>
            </a:r>
            <a:endParaRPr lang="en-US" dirty="0" smtClean="0"/>
          </a:p>
          <a:p>
            <a:r>
              <a:rPr lang="en-US" dirty="0" smtClean="0"/>
              <a:t>Data</a:t>
            </a:r>
            <a:endParaRPr lang="en-US" dirty="0" smtClean="0"/>
          </a:p>
        </p:txBody>
      </p:sp>
      <p:sp>
        <p:nvSpPr>
          <p:cNvPr id="39" name="TextBox 38"/>
          <p:cNvSpPr txBox="1"/>
          <p:nvPr/>
        </p:nvSpPr>
        <p:spPr>
          <a:xfrm>
            <a:off x="395536" y="1196752"/>
            <a:ext cx="1019638" cy="369332"/>
          </a:xfrm>
          <a:prstGeom prst="rect">
            <a:avLst/>
          </a:prstGeom>
          <a:noFill/>
        </p:spPr>
        <p:txBody>
          <a:bodyPr wrap="none" rtlCol="0">
            <a:spAutoFit/>
          </a:bodyPr>
          <a:lstStyle/>
          <a:p>
            <a:r>
              <a:rPr lang="en-US" dirty="0" err="1" smtClean="0"/>
              <a:t>GSIG_src</a:t>
            </a:r>
            <a:endParaRPr lang="en-US" dirty="0"/>
          </a:p>
        </p:txBody>
      </p:sp>
      <p:sp>
        <p:nvSpPr>
          <p:cNvPr id="41" name="Rectangle 40"/>
          <p:cNvSpPr/>
          <p:nvPr/>
        </p:nvSpPr>
        <p:spPr>
          <a:xfrm>
            <a:off x="7308304" y="1196752"/>
            <a:ext cx="1115113" cy="369332"/>
          </a:xfrm>
          <a:prstGeom prst="rect">
            <a:avLst/>
          </a:prstGeom>
        </p:spPr>
        <p:txBody>
          <a:bodyPr wrap="none">
            <a:spAutoFit/>
          </a:bodyPr>
          <a:lstStyle/>
          <a:p>
            <a:r>
              <a:rPr lang="en-US" dirty="0" smtClean="0"/>
              <a:t>DST-AREA</a:t>
            </a:r>
          </a:p>
        </p:txBody>
      </p:sp>
      <p:cxnSp>
        <p:nvCxnSpPr>
          <p:cNvPr id="43" name="Straight Arrow Connector 42"/>
          <p:cNvCxnSpPr/>
          <p:nvPr/>
        </p:nvCxnSpPr>
        <p:spPr>
          <a:xfrm flipH="1">
            <a:off x="7050587" y="1556792"/>
            <a:ext cx="329725" cy="2508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VANETs</a:t>
            </a:r>
            <a:endParaRPr lang="en-CA" dirty="0"/>
          </a:p>
        </p:txBody>
      </p:sp>
      <p:sp>
        <p:nvSpPr>
          <p:cNvPr id="3" name="Content Placeholder 2"/>
          <p:cNvSpPr>
            <a:spLocks noGrp="1"/>
          </p:cNvSpPr>
          <p:nvPr>
            <p:ph idx="1"/>
          </p:nvPr>
        </p:nvSpPr>
        <p:spPr/>
        <p:txBody>
          <a:bodyPr/>
          <a:lstStyle/>
          <a:p>
            <a:r>
              <a:rPr lang="en-US" dirty="0" smtClean="0"/>
              <a:t>Ad-hoc </a:t>
            </a:r>
            <a:r>
              <a:rPr lang="en-US" dirty="0" smtClean="0"/>
              <a:t>network between vehicles.</a:t>
            </a:r>
          </a:p>
          <a:p>
            <a:r>
              <a:rPr lang="en-US" dirty="0" smtClean="0"/>
              <a:t>Nodes move in well-defined paths.</a:t>
            </a:r>
          </a:p>
          <a:p>
            <a:r>
              <a:rPr lang="en-US" dirty="0" smtClean="0"/>
              <a:t>Highly dynamic version of </a:t>
            </a:r>
            <a:r>
              <a:rPr lang="en-US" dirty="0" smtClean="0"/>
              <a:t>MANETs.</a:t>
            </a:r>
            <a:endParaRPr lang="en-US" dirty="0" smtClean="0"/>
          </a:p>
        </p:txBody>
      </p:sp>
      <p:pic>
        <p:nvPicPr>
          <p:cNvPr id="1026" name="Picture 2" descr="E:\Thesis\VANET\vehicular_sensor_networks.jpg"/>
          <p:cNvPicPr>
            <a:picLocks noChangeAspect="1" noChangeArrowheads="1"/>
          </p:cNvPicPr>
          <p:nvPr/>
        </p:nvPicPr>
        <p:blipFill>
          <a:blip r:embed="rId3" cstate="print"/>
          <a:srcRect/>
          <a:stretch>
            <a:fillRect/>
          </a:stretch>
        </p:blipFill>
        <p:spPr bwMode="auto">
          <a:xfrm>
            <a:off x="107504" y="4028000"/>
            <a:ext cx="3600000" cy="2830000"/>
          </a:xfrm>
          <a:prstGeom prst="rect">
            <a:avLst/>
          </a:prstGeom>
          <a:noFill/>
        </p:spPr>
      </p:pic>
      <p:sp>
        <p:nvSpPr>
          <p:cNvPr id="6" name="TextBox 5"/>
          <p:cNvSpPr txBox="1"/>
          <p:nvPr/>
        </p:nvSpPr>
        <p:spPr>
          <a:xfrm>
            <a:off x="3707904" y="6381328"/>
            <a:ext cx="2483768" cy="276999"/>
          </a:xfrm>
          <a:prstGeom prst="rect">
            <a:avLst/>
          </a:prstGeom>
          <a:noFill/>
        </p:spPr>
        <p:txBody>
          <a:bodyPr wrap="square" rtlCol="0">
            <a:spAutoFit/>
          </a:bodyPr>
          <a:lstStyle/>
          <a:p>
            <a:r>
              <a:rPr lang="en-US" sz="1200" dirty="0" smtClean="0"/>
              <a:t>Fig. from [4]</a:t>
            </a:r>
            <a:endParaRPr lang="en-CA" sz="12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Oval 80"/>
          <p:cNvSpPr/>
          <p:nvPr/>
        </p:nvSpPr>
        <p:spPr>
          <a:xfrm>
            <a:off x="4709120" y="1405880"/>
            <a:ext cx="2743200" cy="2743200"/>
          </a:xfrm>
          <a:prstGeom prst="ellipse">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PRISM</a:t>
            </a:r>
            <a:endParaRPr lang="en-US" dirty="0"/>
          </a:p>
        </p:txBody>
      </p:sp>
      <p:sp>
        <p:nvSpPr>
          <p:cNvPr id="10" name="Oval 9"/>
          <p:cNvSpPr/>
          <p:nvPr/>
        </p:nvSpPr>
        <p:spPr>
          <a:xfrm>
            <a:off x="611560" y="2852936"/>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123728" y="1988840"/>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339752" y="3861048"/>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067944" y="2132856"/>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427984" y="3717032"/>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940152" y="3429000"/>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660232" y="2564904"/>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436096" y="1700808"/>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275856" y="3284984"/>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stCxn id="10" idx="7"/>
            <a:endCxn id="11" idx="3"/>
          </p:cNvCxnSpPr>
          <p:nvPr/>
        </p:nvCxnSpPr>
        <p:spPr>
          <a:xfrm flipV="1">
            <a:off x="937399" y="2314679"/>
            <a:ext cx="1242234" cy="59416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0" idx="5"/>
            <a:endCxn id="12" idx="2"/>
          </p:cNvCxnSpPr>
          <p:nvPr/>
        </p:nvCxnSpPr>
        <p:spPr>
          <a:xfrm>
            <a:off x="937399" y="3178775"/>
            <a:ext cx="1402353" cy="873145"/>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12" idx="0"/>
            <a:endCxn id="11" idx="4"/>
          </p:cNvCxnSpPr>
          <p:nvPr/>
        </p:nvCxnSpPr>
        <p:spPr>
          <a:xfrm flipH="1" flipV="1">
            <a:off x="2314600" y="2370584"/>
            <a:ext cx="216024" cy="14904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12" idx="6"/>
            <a:endCxn id="18" idx="3"/>
          </p:cNvCxnSpPr>
          <p:nvPr/>
        </p:nvCxnSpPr>
        <p:spPr>
          <a:xfrm flipV="1">
            <a:off x="2721496" y="3610823"/>
            <a:ext cx="610265" cy="441097"/>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11" idx="5"/>
            <a:endCxn id="18" idx="1"/>
          </p:cNvCxnSpPr>
          <p:nvPr/>
        </p:nvCxnSpPr>
        <p:spPr>
          <a:xfrm>
            <a:off x="2449567" y="2314679"/>
            <a:ext cx="882194" cy="102621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8" idx="7"/>
            <a:endCxn id="13" idx="3"/>
          </p:cNvCxnSpPr>
          <p:nvPr/>
        </p:nvCxnSpPr>
        <p:spPr>
          <a:xfrm flipV="1">
            <a:off x="3601695" y="2458695"/>
            <a:ext cx="522154" cy="8821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18" idx="5"/>
            <a:endCxn id="14" idx="2"/>
          </p:cNvCxnSpPr>
          <p:nvPr/>
        </p:nvCxnSpPr>
        <p:spPr>
          <a:xfrm>
            <a:off x="3601695" y="3610823"/>
            <a:ext cx="826289" cy="2970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3" idx="6"/>
            <a:endCxn id="17" idx="3"/>
          </p:cNvCxnSpPr>
          <p:nvPr/>
        </p:nvCxnSpPr>
        <p:spPr>
          <a:xfrm flipV="1">
            <a:off x="4449688" y="2026647"/>
            <a:ext cx="1042313" cy="2970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13" idx="5"/>
            <a:endCxn id="15" idx="2"/>
          </p:cNvCxnSpPr>
          <p:nvPr/>
        </p:nvCxnSpPr>
        <p:spPr>
          <a:xfrm>
            <a:off x="4393783" y="2458695"/>
            <a:ext cx="1546369" cy="116117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14" idx="6"/>
            <a:endCxn id="15" idx="3"/>
          </p:cNvCxnSpPr>
          <p:nvPr/>
        </p:nvCxnSpPr>
        <p:spPr>
          <a:xfrm flipV="1">
            <a:off x="4809728" y="3754839"/>
            <a:ext cx="1186329" cy="15306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7" idx="4"/>
            <a:endCxn id="15" idx="0"/>
          </p:cNvCxnSpPr>
          <p:nvPr/>
        </p:nvCxnSpPr>
        <p:spPr>
          <a:xfrm>
            <a:off x="5626968" y="2082552"/>
            <a:ext cx="504056" cy="13464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7" idx="6"/>
            <a:endCxn id="16" idx="0"/>
          </p:cNvCxnSpPr>
          <p:nvPr/>
        </p:nvCxnSpPr>
        <p:spPr>
          <a:xfrm>
            <a:off x="5817840" y="1891680"/>
            <a:ext cx="1033264" cy="673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5" idx="6"/>
            <a:endCxn id="16" idx="4"/>
          </p:cNvCxnSpPr>
          <p:nvPr/>
        </p:nvCxnSpPr>
        <p:spPr>
          <a:xfrm flipV="1">
            <a:off x="6321896" y="2946648"/>
            <a:ext cx="529208" cy="673224"/>
          </a:xfrm>
          <a:prstGeom prst="line">
            <a:avLst/>
          </a:prstGeom>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203848" y="1916832"/>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Connector 67"/>
          <p:cNvCxnSpPr>
            <a:stCxn id="11" idx="6"/>
            <a:endCxn id="62" idx="2"/>
          </p:cNvCxnSpPr>
          <p:nvPr/>
        </p:nvCxnSpPr>
        <p:spPr>
          <a:xfrm flipV="1">
            <a:off x="2505472" y="2107704"/>
            <a:ext cx="698376"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a:stCxn id="62" idx="6"/>
            <a:endCxn id="13" idx="2"/>
          </p:cNvCxnSpPr>
          <p:nvPr/>
        </p:nvCxnSpPr>
        <p:spPr>
          <a:xfrm>
            <a:off x="3585592" y="2107704"/>
            <a:ext cx="482352"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62" idx="4"/>
            <a:endCxn id="18" idx="0"/>
          </p:cNvCxnSpPr>
          <p:nvPr/>
        </p:nvCxnSpPr>
        <p:spPr>
          <a:xfrm>
            <a:off x="3394720" y="2298576"/>
            <a:ext cx="72008" cy="9864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13" idx="4"/>
            <a:endCxn id="14" idx="0"/>
          </p:cNvCxnSpPr>
          <p:nvPr/>
        </p:nvCxnSpPr>
        <p:spPr>
          <a:xfrm>
            <a:off x="4258816" y="2514600"/>
            <a:ext cx="360040" cy="1202432"/>
          </a:xfrm>
          <a:prstGeom prst="line">
            <a:avLst/>
          </a:prstGeom>
        </p:spPr>
        <p:style>
          <a:lnRef idx="1">
            <a:schemeClr val="accent1"/>
          </a:lnRef>
          <a:fillRef idx="0">
            <a:schemeClr val="accent1"/>
          </a:fillRef>
          <a:effectRef idx="0">
            <a:schemeClr val="accent1"/>
          </a:effectRef>
          <a:fontRef idx="minor">
            <a:schemeClr val="tx1"/>
          </a:fontRef>
        </p:style>
      </p:cxnSp>
      <p:sp>
        <p:nvSpPr>
          <p:cNvPr id="32" name="Freeform 31"/>
          <p:cNvSpPr/>
          <p:nvPr/>
        </p:nvSpPr>
        <p:spPr>
          <a:xfrm>
            <a:off x="914400" y="2002536"/>
            <a:ext cx="4489704" cy="905256"/>
          </a:xfrm>
          <a:custGeom>
            <a:avLst/>
            <a:gdLst>
              <a:gd name="connsiteX0" fmla="*/ 0 w 4489704"/>
              <a:gd name="connsiteY0" fmla="*/ 905256 h 905256"/>
              <a:gd name="connsiteX1" fmla="*/ 1444752 w 4489704"/>
              <a:gd name="connsiteY1" fmla="*/ 265176 h 905256"/>
              <a:gd name="connsiteX2" fmla="*/ 2377440 w 4489704"/>
              <a:gd name="connsiteY2" fmla="*/ 128016 h 905256"/>
              <a:gd name="connsiteX3" fmla="*/ 3355848 w 4489704"/>
              <a:gd name="connsiteY3" fmla="*/ 265176 h 905256"/>
              <a:gd name="connsiteX4" fmla="*/ 4489704 w 4489704"/>
              <a:gd name="connsiteY4" fmla="*/ 0 h 905256"/>
              <a:gd name="connsiteX0" fmla="*/ 0 w 4489704"/>
              <a:gd name="connsiteY0" fmla="*/ 905256 h 905256"/>
              <a:gd name="connsiteX1" fmla="*/ 1444752 w 4489704"/>
              <a:gd name="connsiteY1" fmla="*/ 265176 h 905256"/>
              <a:gd name="connsiteX2" fmla="*/ 2433464 w 4489704"/>
              <a:gd name="connsiteY2" fmla="*/ 418352 h 905256"/>
              <a:gd name="connsiteX3" fmla="*/ 3355848 w 4489704"/>
              <a:gd name="connsiteY3" fmla="*/ 265176 h 905256"/>
              <a:gd name="connsiteX4" fmla="*/ 4489704 w 4489704"/>
              <a:gd name="connsiteY4" fmla="*/ 0 h 905256"/>
              <a:gd name="connsiteX0" fmla="*/ 0 w 4489704"/>
              <a:gd name="connsiteY0" fmla="*/ 905256 h 905256"/>
              <a:gd name="connsiteX1" fmla="*/ 1497360 w 4489704"/>
              <a:gd name="connsiteY1" fmla="*/ 418352 h 905256"/>
              <a:gd name="connsiteX2" fmla="*/ 2433464 w 4489704"/>
              <a:gd name="connsiteY2" fmla="*/ 418352 h 905256"/>
              <a:gd name="connsiteX3" fmla="*/ 3355848 w 4489704"/>
              <a:gd name="connsiteY3" fmla="*/ 265176 h 905256"/>
              <a:gd name="connsiteX4" fmla="*/ 4489704 w 4489704"/>
              <a:gd name="connsiteY4" fmla="*/ 0 h 905256"/>
              <a:gd name="connsiteX0" fmla="*/ 0 w 4489704"/>
              <a:gd name="connsiteY0" fmla="*/ 905256 h 905256"/>
              <a:gd name="connsiteX1" fmla="*/ 1497360 w 4489704"/>
              <a:gd name="connsiteY1" fmla="*/ 418352 h 905256"/>
              <a:gd name="connsiteX2" fmla="*/ 2433464 w 4489704"/>
              <a:gd name="connsiteY2" fmla="*/ 418352 h 905256"/>
              <a:gd name="connsiteX3" fmla="*/ 3297560 w 4489704"/>
              <a:gd name="connsiteY3" fmla="*/ 634376 h 905256"/>
              <a:gd name="connsiteX4" fmla="*/ 4489704 w 4489704"/>
              <a:gd name="connsiteY4" fmla="*/ 0 h 9052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9704" h="905256">
                <a:moveTo>
                  <a:pt x="0" y="905256"/>
                </a:moveTo>
                <a:cubicBezTo>
                  <a:pt x="524256" y="649986"/>
                  <a:pt x="1091783" y="499503"/>
                  <a:pt x="1497360" y="418352"/>
                </a:cubicBezTo>
                <a:cubicBezTo>
                  <a:pt x="1902937" y="337201"/>
                  <a:pt x="2133431" y="382348"/>
                  <a:pt x="2433464" y="418352"/>
                </a:cubicBezTo>
                <a:cubicBezTo>
                  <a:pt x="2733497" y="454356"/>
                  <a:pt x="2954853" y="704101"/>
                  <a:pt x="3297560" y="634376"/>
                </a:cubicBezTo>
                <a:cubicBezTo>
                  <a:pt x="3640267" y="564651"/>
                  <a:pt x="4098798" y="121920"/>
                  <a:pt x="4489704" y="0"/>
                </a:cubicBezTo>
              </a:path>
            </a:pathLst>
          </a:cu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Freeform 33"/>
          <p:cNvSpPr/>
          <p:nvPr/>
        </p:nvSpPr>
        <p:spPr>
          <a:xfrm>
            <a:off x="1060704" y="3172968"/>
            <a:ext cx="5285232" cy="1283576"/>
          </a:xfrm>
          <a:custGeom>
            <a:avLst/>
            <a:gdLst>
              <a:gd name="connsiteX0" fmla="*/ 0 w 5285232"/>
              <a:gd name="connsiteY0" fmla="*/ 0 h 1031748"/>
              <a:gd name="connsiteX1" fmla="*/ 1600200 w 5285232"/>
              <a:gd name="connsiteY1" fmla="*/ 640080 h 1031748"/>
              <a:gd name="connsiteX2" fmla="*/ 2569464 w 5285232"/>
              <a:gd name="connsiteY2" fmla="*/ 548640 h 1031748"/>
              <a:gd name="connsiteX3" fmla="*/ 3575304 w 5285232"/>
              <a:gd name="connsiteY3" fmla="*/ 1005840 h 1031748"/>
              <a:gd name="connsiteX4" fmla="*/ 5285232 w 5285232"/>
              <a:gd name="connsiteY4" fmla="*/ 704088 h 1031748"/>
              <a:gd name="connsiteX0" fmla="*/ 0 w 5285232"/>
              <a:gd name="connsiteY0" fmla="*/ 0 h 1283576"/>
              <a:gd name="connsiteX1" fmla="*/ 1351056 w 5285232"/>
              <a:gd name="connsiteY1" fmla="*/ 1192136 h 1283576"/>
              <a:gd name="connsiteX2" fmla="*/ 2569464 w 5285232"/>
              <a:gd name="connsiteY2" fmla="*/ 548640 h 1283576"/>
              <a:gd name="connsiteX3" fmla="*/ 3575304 w 5285232"/>
              <a:gd name="connsiteY3" fmla="*/ 1005840 h 1283576"/>
              <a:gd name="connsiteX4" fmla="*/ 5285232 w 5285232"/>
              <a:gd name="connsiteY4" fmla="*/ 704088 h 1283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85232" h="1283576">
                <a:moveTo>
                  <a:pt x="0" y="0"/>
                </a:moveTo>
                <a:cubicBezTo>
                  <a:pt x="585978" y="274320"/>
                  <a:pt x="922812" y="1100696"/>
                  <a:pt x="1351056" y="1192136"/>
                </a:cubicBezTo>
                <a:cubicBezTo>
                  <a:pt x="1779300" y="1283576"/>
                  <a:pt x="2198756" y="579689"/>
                  <a:pt x="2569464" y="548640"/>
                </a:cubicBezTo>
                <a:cubicBezTo>
                  <a:pt x="2940172" y="517591"/>
                  <a:pt x="3122676" y="979932"/>
                  <a:pt x="3575304" y="1005840"/>
                </a:cubicBezTo>
                <a:cubicBezTo>
                  <a:pt x="4027932" y="1031748"/>
                  <a:pt x="4656582" y="867918"/>
                  <a:pt x="5285232" y="704088"/>
                </a:cubicBezTo>
              </a:path>
            </a:pathLst>
          </a:cu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Freeform 36"/>
          <p:cNvSpPr/>
          <p:nvPr/>
        </p:nvSpPr>
        <p:spPr>
          <a:xfrm>
            <a:off x="4663440" y="2551176"/>
            <a:ext cx="1298448" cy="832104"/>
          </a:xfrm>
          <a:custGeom>
            <a:avLst/>
            <a:gdLst>
              <a:gd name="connsiteX0" fmla="*/ 1298448 w 1298448"/>
              <a:gd name="connsiteY0" fmla="*/ 832104 h 832104"/>
              <a:gd name="connsiteX1" fmla="*/ 0 w 1298448"/>
              <a:gd name="connsiteY1" fmla="*/ 0 h 832104"/>
            </a:gdLst>
            <a:ahLst/>
            <a:cxnLst>
              <a:cxn ang="0">
                <a:pos x="connsiteX0" y="connsiteY0"/>
              </a:cxn>
              <a:cxn ang="0">
                <a:pos x="connsiteX1" y="connsiteY1"/>
              </a:cxn>
            </a:cxnLst>
            <a:rect l="l" t="t" r="r" b="b"/>
            <a:pathLst>
              <a:path w="1298448" h="832104">
                <a:moveTo>
                  <a:pt x="1298448" y="832104"/>
                </a:moveTo>
                <a:lnTo>
                  <a:pt x="0" y="0"/>
                </a:lnTo>
              </a:path>
            </a:pathLst>
          </a:custGeom>
          <a:ln w="12700">
            <a:solidFill>
              <a:srgbClr val="92D050"/>
            </a:solidFill>
            <a:prstDash val="dash"/>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Freeform 40"/>
          <p:cNvSpPr/>
          <p:nvPr/>
        </p:nvSpPr>
        <p:spPr>
          <a:xfrm>
            <a:off x="3410712" y="1888236"/>
            <a:ext cx="1828800" cy="1312164"/>
          </a:xfrm>
          <a:custGeom>
            <a:avLst/>
            <a:gdLst>
              <a:gd name="connsiteX0" fmla="*/ 1828800 w 1828800"/>
              <a:gd name="connsiteY0" fmla="*/ 22860 h 1312164"/>
              <a:gd name="connsiteX1" fmla="*/ 676656 w 1828800"/>
              <a:gd name="connsiteY1" fmla="*/ 214884 h 1312164"/>
              <a:gd name="connsiteX2" fmla="*/ 0 w 1828800"/>
              <a:gd name="connsiteY2" fmla="*/ 1312164 h 1312164"/>
            </a:gdLst>
            <a:ahLst/>
            <a:cxnLst>
              <a:cxn ang="0">
                <a:pos x="connsiteX0" y="connsiteY0"/>
              </a:cxn>
              <a:cxn ang="0">
                <a:pos x="connsiteX1" y="connsiteY1"/>
              </a:cxn>
              <a:cxn ang="0">
                <a:pos x="connsiteX2" y="connsiteY2"/>
              </a:cxn>
            </a:cxnLst>
            <a:rect l="l" t="t" r="r" b="b"/>
            <a:pathLst>
              <a:path w="1828800" h="1312164">
                <a:moveTo>
                  <a:pt x="1828800" y="22860"/>
                </a:moveTo>
                <a:cubicBezTo>
                  <a:pt x="1405128" y="11430"/>
                  <a:pt x="981456" y="0"/>
                  <a:pt x="676656" y="214884"/>
                </a:cubicBezTo>
                <a:cubicBezTo>
                  <a:pt x="371856" y="429768"/>
                  <a:pt x="185928" y="870966"/>
                  <a:pt x="0" y="1312164"/>
                </a:cubicBezTo>
              </a:path>
            </a:pathLst>
          </a:custGeom>
          <a:ln w="12700">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Rectangle 44"/>
          <p:cNvSpPr/>
          <p:nvPr/>
        </p:nvSpPr>
        <p:spPr>
          <a:xfrm>
            <a:off x="7308304" y="1196752"/>
            <a:ext cx="1115113" cy="369332"/>
          </a:xfrm>
          <a:prstGeom prst="rect">
            <a:avLst/>
          </a:prstGeom>
        </p:spPr>
        <p:txBody>
          <a:bodyPr wrap="none">
            <a:spAutoFit/>
          </a:bodyPr>
          <a:lstStyle/>
          <a:p>
            <a:r>
              <a:rPr lang="en-US" dirty="0" smtClean="0"/>
              <a:t>DST-AREA</a:t>
            </a:r>
          </a:p>
        </p:txBody>
      </p:sp>
      <p:cxnSp>
        <p:nvCxnSpPr>
          <p:cNvPr id="47" name="Straight Arrow Connector 46"/>
          <p:cNvCxnSpPr/>
          <p:nvPr/>
        </p:nvCxnSpPr>
        <p:spPr>
          <a:xfrm flipH="1">
            <a:off x="7050587" y="1556792"/>
            <a:ext cx="329725" cy="2508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5580112" y="4797152"/>
            <a:ext cx="1224136" cy="92333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dirty="0" smtClean="0"/>
              <a:t>DST-POS</a:t>
            </a:r>
          </a:p>
          <a:p>
            <a:r>
              <a:rPr lang="en-US" dirty="0" err="1" smtClean="0"/>
              <a:t>PK_ses</a:t>
            </a:r>
            <a:endParaRPr lang="en-US" dirty="0" smtClean="0"/>
          </a:p>
          <a:p>
            <a:r>
              <a:rPr lang="en-US" dirty="0" smtClean="0"/>
              <a:t>Data</a:t>
            </a:r>
            <a:endParaRPr lang="en-US" dirty="0" smtClean="0"/>
          </a:p>
        </p:txBody>
      </p:sp>
      <p:sp>
        <p:nvSpPr>
          <p:cNvPr id="49" name="TextBox 48"/>
          <p:cNvSpPr txBox="1"/>
          <p:nvPr/>
        </p:nvSpPr>
        <p:spPr>
          <a:xfrm>
            <a:off x="5580112" y="4437112"/>
            <a:ext cx="1019638" cy="369332"/>
          </a:xfrm>
          <a:prstGeom prst="rect">
            <a:avLst/>
          </a:prstGeom>
          <a:noFill/>
        </p:spPr>
        <p:txBody>
          <a:bodyPr wrap="none" rtlCol="0">
            <a:spAutoFit/>
          </a:bodyPr>
          <a:lstStyle/>
          <a:p>
            <a:r>
              <a:rPr lang="en-US" dirty="0" err="1" smtClean="0"/>
              <a:t>GSIG_src</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Oval 80"/>
          <p:cNvSpPr/>
          <p:nvPr/>
        </p:nvSpPr>
        <p:spPr>
          <a:xfrm>
            <a:off x="4709120" y="1405880"/>
            <a:ext cx="2743200" cy="2743200"/>
          </a:xfrm>
          <a:prstGeom prst="ellipse">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PRISM</a:t>
            </a:r>
            <a:endParaRPr lang="en-US" dirty="0"/>
          </a:p>
        </p:txBody>
      </p:sp>
      <p:sp>
        <p:nvSpPr>
          <p:cNvPr id="10" name="Oval 9"/>
          <p:cNvSpPr/>
          <p:nvPr/>
        </p:nvSpPr>
        <p:spPr>
          <a:xfrm>
            <a:off x="611560" y="2852936"/>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123728" y="1988840"/>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339752" y="3861048"/>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067944" y="2132856"/>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427984" y="3717032"/>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940152" y="3429000"/>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660232" y="2564904"/>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436096" y="1700808"/>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275856" y="3284984"/>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stCxn id="10" idx="7"/>
            <a:endCxn id="11" idx="3"/>
          </p:cNvCxnSpPr>
          <p:nvPr/>
        </p:nvCxnSpPr>
        <p:spPr>
          <a:xfrm flipV="1">
            <a:off x="937399" y="2314679"/>
            <a:ext cx="1242234" cy="59416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0" idx="5"/>
            <a:endCxn id="12" idx="2"/>
          </p:cNvCxnSpPr>
          <p:nvPr/>
        </p:nvCxnSpPr>
        <p:spPr>
          <a:xfrm>
            <a:off x="937399" y="3178775"/>
            <a:ext cx="1402353" cy="873145"/>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12" idx="0"/>
            <a:endCxn id="11" idx="4"/>
          </p:cNvCxnSpPr>
          <p:nvPr/>
        </p:nvCxnSpPr>
        <p:spPr>
          <a:xfrm flipH="1" flipV="1">
            <a:off x="2314600" y="2370584"/>
            <a:ext cx="216024" cy="14904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12" idx="6"/>
            <a:endCxn id="18" idx="3"/>
          </p:cNvCxnSpPr>
          <p:nvPr/>
        </p:nvCxnSpPr>
        <p:spPr>
          <a:xfrm flipV="1">
            <a:off x="2721496" y="3610823"/>
            <a:ext cx="610265" cy="441097"/>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11" idx="5"/>
            <a:endCxn id="18" idx="1"/>
          </p:cNvCxnSpPr>
          <p:nvPr/>
        </p:nvCxnSpPr>
        <p:spPr>
          <a:xfrm>
            <a:off x="2449567" y="2314679"/>
            <a:ext cx="882194" cy="102621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8" idx="7"/>
            <a:endCxn id="13" idx="3"/>
          </p:cNvCxnSpPr>
          <p:nvPr/>
        </p:nvCxnSpPr>
        <p:spPr>
          <a:xfrm flipV="1">
            <a:off x="3601695" y="2458695"/>
            <a:ext cx="522154" cy="8821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18" idx="5"/>
            <a:endCxn id="14" idx="2"/>
          </p:cNvCxnSpPr>
          <p:nvPr/>
        </p:nvCxnSpPr>
        <p:spPr>
          <a:xfrm>
            <a:off x="3601695" y="3610823"/>
            <a:ext cx="826289" cy="2970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3" idx="6"/>
            <a:endCxn id="17" idx="3"/>
          </p:cNvCxnSpPr>
          <p:nvPr/>
        </p:nvCxnSpPr>
        <p:spPr>
          <a:xfrm flipV="1">
            <a:off x="4449688" y="2026647"/>
            <a:ext cx="1042313" cy="2970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13" idx="5"/>
            <a:endCxn id="15" idx="2"/>
          </p:cNvCxnSpPr>
          <p:nvPr/>
        </p:nvCxnSpPr>
        <p:spPr>
          <a:xfrm>
            <a:off x="4393783" y="2458695"/>
            <a:ext cx="1546369" cy="116117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14" idx="6"/>
            <a:endCxn id="15" idx="3"/>
          </p:cNvCxnSpPr>
          <p:nvPr/>
        </p:nvCxnSpPr>
        <p:spPr>
          <a:xfrm flipV="1">
            <a:off x="4809728" y="3754839"/>
            <a:ext cx="1186329" cy="15306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7" idx="4"/>
            <a:endCxn id="15" idx="0"/>
          </p:cNvCxnSpPr>
          <p:nvPr/>
        </p:nvCxnSpPr>
        <p:spPr>
          <a:xfrm>
            <a:off x="5626968" y="2082552"/>
            <a:ext cx="504056" cy="13464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7" idx="6"/>
            <a:endCxn id="16" idx="0"/>
          </p:cNvCxnSpPr>
          <p:nvPr/>
        </p:nvCxnSpPr>
        <p:spPr>
          <a:xfrm>
            <a:off x="5817840" y="1891680"/>
            <a:ext cx="1033264" cy="673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5" idx="6"/>
            <a:endCxn id="16" idx="4"/>
          </p:cNvCxnSpPr>
          <p:nvPr/>
        </p:nvCxnSpPr>
        <p:spPr>
          <a:xfrm flipV="1">
            <a:off x="6321896" y="2946648"/>
            <a:ext cx="529208" cy="673224"/>
          </a:xfrm>
          <a:prstGeom prst="line">
            <a:avLst/>
          </a:prstGeom>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203848" y="1916832"/>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Connector 67"/>
          <p:cNvCxnSpPr>
            <a:stCxn id="11" idx="6"/>
            <a:endCxn id="62" idx="2"/>
          </p:cNvCxnSpPr>
          <p:nvPr/>
        </p:nvCxnSpPr>
        <p:spPr>
          <a:xfrm flipV="1">
            <a:off x="2505472" y="2107704"/>
            <a:ext cx="698376"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a:stCxn id="62" idx="6"/>
            <a:endCxn id="13" idx="2"/>
          </p:cNvCxnSpPr>
          <p:nvPr/>
        </p:nvCxnSpPr>
        <p:spPr>
          <a:xfrm>
            <a:off x="3585592" y="2107704"/>
            <a:ext cx="482352"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62" idx="4"/>
            <a:endCxn id="18" idx="0"/>
          </p:cNvCxnSpPr>
          <p:nvPr/>
        </p:nvCxnSpPr>
        <p:spPr>
          <a:xfrm>
            <a:off x="3394720" y="2298576"/>
            <a:ext cx="72008" cy="9864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13" idx="4"/>
            <a:endCxn id="14" idx="0"/>
          </p:cNvCxnSpPr>
          <p:nvPr/>
        </p:nvCxnSpPr>
        <p:spPr>
          <a:xfrm>
            <a:off x="4258816" y="2514600"/>
            <a:ext cx="360040" cy="1202432"/>
          </a:xfrm>
          <a:prstGeom prst="line">
            <a:avLst/>
          </a:prstGeom>
        </p:spPr>
        <p:style>
          <a:lnRef idx="1">
            <a:schemeClr val="accent1"/>
          </a:lnRef>
          <a:fillRef idx="0">
            <a:schemeClr val="accent1"/>
          </a:fillRef>
          <a:effectRef idx="0">
            <a:schemeClr val="accent1"/>
          </a:effectRef>
          <a:fontRef idx="minor">
            <a:schemeClr val="tx1"/>
          </a:fontRef>
        </p:style>
      </p:cxnSp>
      <p:sp>
        <p:nvSpPr>
          <p:cNvPr id="32" name="Freeform 31"/>
          <p:cNvSpPr/>
          <p:nvPr/>
        </p:nvSpPr>
        <p:spPr>
          <a:xfrm>
            <a:off x="914400" y="2002536"/>
            <a:ext cx="4489704" cy="905256"/>
          </a:xfrm>
          <a:custGeom>
            <a:avLst/>
            <a:gdLst>
              <a:gd name="connsiteX0" fmla="*/ 0 w 4489704"/>
              <a:gd name="connsiteY0" fmla="*/ 905256 h 905256"/>
              <a:gd name="connsiteX1" fmla="*/ 1444752 w 4489704"/>
              <a:gd name="connsiteY1" fmla="*/ 265176 h 905256"/>
              <a:gd name="connsiteX2" fmla="*/ 2377440 w 4489704"/>
              <a:gd name="connsiteY2" fmla="*/ 128016 h 905256"/>
              <a:gd name="connsiteX3" fmla="*/ 3355848 w 4489704"/>
              <a:gd name="connsiteY3" fmla="*/ 265176 h 905256"/>
              <a:gd name="connsiteX4" fmla="*/ 4489704 w 4489704"/>
              <a:gd name="connsiteY4" fmla="*/ 0 h 905256"/>
              <a:gd name="connsiteX0" fmla="*/ 0 w 4489704"/>
              <a:gd name="connsiteY0" fmla="*/ 905256 h 905256"/>
              <a:gd name="connsiteX1" fmla="*/ 1444752 w 4489704"/>
              <a:gd name="connsiteY1" fmla="*/ 265176 h 905256"/>
              <a:gd name="connsiteX2" fmla="*/ 2433464 w 4489704"/>
              <a:gd name="connsiteY2" fmla="*/ 418352 h 905256"/>
              <a:gd name="connsiteX3" fmla="*/ 3355848 w 4489704"/>
              <a:gd name="connsiteY3" fmla="*/ 265176 h 905256"/>
              <a:gd name="connsiteX4" fmla="*/ 4489704 w 4489704"/>
              <a:gd name="connsiteY4" fmla="*/ 0 h 905256"/>
              <a:gd name="connsiteX0" fmla="*/ 0 w 4489704"/>
              <a:gd name="connsiteY0" fmla="*/ 905256 h 905256"/>
              <a:gd name="connsiteX1" fmla="*/ 1497360 w 4489704"/>
              <a:gd name="connsiteY1" fmla="*/ 418352 h 905256"/>
              <a:gd name="connsiteX2" fmla="*/ 2433464 w 4489704"/>
              <a:gd name="connsiteY2" fmla="*/ 418352 h 905256"/>
              <a:gd name="connsiteX3" fmla="*/ 3355848 w 4489704"/>
              <a:gd name="connsiteY3" fmla="*/ 265176 h 905256"/>
              <a:gd name="connsiteX4" fmla="*/ 4489704 w 4489704"/>
              <a:gd name="connsiteY4" fmla="*/ 0 h 905256"/>
              <a:gd name="connsiteX0" fmla="*/ 0 w 4489704"/>
              <a:gd name="connsiteY0" fmla="*/ 905256 h 905256"/>
              <a:gd name="connsiteX1" fmla="*/ 1497360 w 4489704"/>
              <a:gd name="connsiteY1" fmla="*/ 418352 h 905256"/>
              <a:gd name="connsiteX2" fmla="*/ 2433464 w 4489704"/>
              <a:gd name="connsiteY2" fmla="*/ 418352 h 905256"/>
              <a:gd name="connsiteX3" fmla="*/ 3297560 w 4489704"/>
              <a:gd name="connsiteY3" fmla="*/ 634376 h 905256"/>
              <a:gd name="connsiteX4" fmla="*/ 4489704 w 4489704"/>
              <a:gd name="connsiteY4" fmla="*/ 0 h 9052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89704" h="905256">
                <a:moveTo>
                  <a:pt x="0" y="905256"/>
                </a:moveTo>
                <a:cubicBezTo>
                  <a:pt x="524256" y="649986"/>
                  <a:pt x="1091783" y="499503"/>
                  <a:pt x="1497360" y="418352"/>
                </a:cubicBezTo>
                <a:cubicBezTo>
                  <a:pt x="1902937" y="337201"/>
                  <a:pt x="2133431" y="382348"/>
                  <a:pt x="2433464" y="418352"/>
                </a:cubicBezTo>
                <a:cubicBezTo>
                  <a:pt x="2733497" y="454356"/>
                  <a:pt x="2954853" y="704101"/>
                  <a:pt x="3297560" y="634376"/>
                </a:cubicBezTo>
                <a:cubicBezTo>
                  <a:pt x="3640267" y="564651"/>
                  <a:pt x="4098798" y="121920"/>
                  <a:pt x="4489704" y="0"/>
                </a:cubicBezTo>
              </a:path>
            </a:pathLst>
          </a:cu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Freeform 33"/>
          <p:cNvSpPr/>
          <p:nvPr/>
        </p:nvSpPr>
        <p:spPr>
          <a:xfrm>
            <a:off x="1060704" y="3172968"/>
            <a:ext cx="5285232" cy="1283576"/>
          </a:xfrm>
          <a:custGeom>
            <a:avLst/>
            <a:gdLst>
              <a:gd name="connsiteX0" fmla="*/ 0 w 5285232"/>
              <a:gd name="connsiteY0" fmla="*/ 0 h 1031748"/>
              <a:gd name="connsiteX1" fmla="*/ 1600200 w 5285232"/>
              <a:gd name="connsiteY1" fmla="*/ 640080 h 1031748"/>
              <a:gd name="connsiteX2" fmla="*/ 2569464 w 5285232"/>
              <a:gd name="connsiteY2" fmla="*/ 548640 h 1031748"/>
              <a:gd name="connsiteX3" fmla="*/ 3575304 w 5285232"/>
              <a:gd name="connsiteY3" fmla="*/ 1005840 h 1031748"/>
              <a:gd name="connsiteX4" fmla="*/ 5285232 w 5285232"/>
              <a:gd name="connsiteY4" fmla="*/ 704088 h 1031748"/>
              <a:gd name="connsiteX0" fmla="*/ 0 w 5285232"/>
              <a:gd name="connsiteY0" fmla="*/ 0 h 1283576"/>
              <a:gd name="connsiteX1" fmla="*/ 1351056 w 5285232"/>
              <a:gd name="connsiteY1" fmla="*/ 1192136 h 1283576"/>
              <a:gd name="connsiteX2" fmla="*/ 2569464 w 5285232"/>
              <a:gd name="connsiteY2" fmla="*/ 548640 h 1283576"/>
              <a:gd name="connsiteX3" fmla="*/ 3575304 w 5285232"/>
              <a:gd name="connsiteY3" fmla="*/ 1005840 h 1283576"/>
              <a:gd name="connsiteX4" fmla="*/ 5285232 w 5285232"/>
              <a:gd name="connsiteY4" fmla="*/ 704088 h 1283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85232" h="1283576">
                <a:moveTo>
                  <a:pt x="0" y="0"/>
                </a:moveTo>
                <a:cubicBezTo>
                  <a:pt x="585978" y="274320"/>
                  <a:pt x="922812" y="1100696"/>
                  <a:pt x="1351056" y="1192136"/>
                </a:cubicBezTo>
                <a:cubicBezTo>
                  <a:pt x="1779300" y="1283576"/>
                  <a:pt x="2198756" y="579689"/>
                  <a:pt x="2569464" y="548640"/>
                </a:cubicBezTo>
                <a:cubicBezTo>
                  <a:pt x="2940172" y="517591"/>
                  <a:pt x="3122676" y="979932"/>
                  <a:pt x="3575304" y="1005840"/>
                </a:cubicBezTo>
                <a:cubicBezTo>
                  <a:pt x="4027932" y="1031748"/>
                  <a:pt x="4656582" y="867918"/>
                  <a:pt x="5285232" y="704088"/>
                </a:cubicBezTo>
              </a:path>
            </a:pathLst>
          </a:custGeom>
          <a:ln w="38100">
            <a:solidFill>
              <a:srgbClr val="92D05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Freeform 38"/>
          <p:cNvSpPr/>
          <p:nvPr/>
        </p:nvSpPr>
        <p:spPr>
          <a:xfrm>
            <a:off x="1179576" y="3099816"/>
            <a:ext cx="4718304" cy="665988"/>
          </a:xfrm>
          <a:custGeom>
            <a:avLst/>
            <a:gdLst>
              <a:gd name="connsiteX0" fmla="*/ 4718304 w 4718304"/>
              <a:gd name="connsiteY0" fmla="*/ 457200 h 702564"/>
              <a:gd name="connsiteX1" fmla="*/ 3447288 w 4718304"/>
              <a:gd name="connsiteY1" fmla="*/ 539496 h 702564"/>
              <a:gd name="connsiteX2" fmla="*/ 2404872 w 4718304"/>
              <a:gd name="connsiteY2" fmla="*/ 100584 h 702564"/>
              <a:gd name="connsiteX3" fmla="*/ 1225296 w 4718304"/>
              <a:gd name="connsiteY3" fmla="*/ 649224 h 702564"/>
              <a:gd name="connsiteX4" fmla="*/ 822960 w 4718304"/>
              <a:gd name="connsiteY4" fmla="*/ 420624 h 702564"/>
              <a:gd name="connsiteX5" fmla="*/ 0 w 4718304"/>
              <a:gd name="connsiteY5" fmla="*/ 0 h 702564"/>
              <a:gd name="connsiteX0" fmla="*/ 4718304 w 4718304"/>
              <a:gd name="connsiteY0" fmla="*/ 457200 h 665988"/>
              <a:gd name="connsiteX1" fmla="*/ 3447288 w 4718304"/>
              <a:gd name="connsiteY1" fmla="*/ 539496 h 665988"/>
              <a:gd name="connsiteX2" fmla="*/ 2404872 w 4718304"/>
              <a:gd name="connsiteY2" fmla="*/ 100584 h 665988"/>
              <a:gd name="connsiteX3" fmla="*/ 1225296 w 4718304"/>
              <a:gd name="connsiteY3" fmla="*/ 649224 h 665988"/>
              <a:gd name="connsiteX4" fmla="*/ 0 w 4718304"/>
              <a:gd name="connsiteY4" fmla="*/ 0 h 665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8304" h="665988">
                <a:moveTo>
                  <a:pt x="4718304" y="457200"/>
                </a:moveTo>
                <a:cubicBezTo>
                  <a:pt x="4275582" y="528066"/>
                  <a:pt x="3832860" y="598932"/>
                  <a:pt x="3447288" y="539496"/>
                </a:cubicBezTo>
                <a:cubicBezTo>
                  <a:pt x="3061716" y="480060"/>
                  <a:pt x="2775204" y="82296"/>
                  <a:pt x="2404872" y="100584"/>
                </a:cubicBezTo>
                <a:cubicBezTo>
                  <a:pt x="2034540" y="118872"/>
                  <a:pt x="1626108" y="665988"/>
                  <a:pt x="1225296" y="649224"/>
                </a:cubicBezTo>
                <a:cubicBezTo>
                  <a:pt x="824484" y="632460"/>
                  <a:pt x="255270" y="135255"/>
                  <a:pt x="0" y="0"/>
                </a:cubicBezTo>
              </a:path>
            </a:pathLst>
          </a:custGeom>
          <a:ln>
            <a:tailEnd type="triangle"/>
          </a:ln>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
        <p:nvSpPr>
          <p:cNvPr id="43" name="Freeform 42"/>
          <p:cNvSpPr/>
          <p:nvPr/>
        </p:nvSpPr>
        <p:spPr>
          <a:xfrm>
            <a:off x="896112" y="1792224"/>
            <a:ext cx="4498848" cy="932688"/>
          </a:xfrm>
          <a:custGeom>
            <a:avLst/>
            <a:gdLst>
              <a:gd name="connsiteX0" fmla="*/ 4498848 w 4498848"/>
              <a:gd name="connsiteY0" fmla="*/ 18288 h 932688"/>
              <a:gd name="connsiteX1" fmla="*/ 3310128 w 4498848"/>
              <a:gd name="connsiteY1" fmla="*/ 246888 h 932688"/>
              <a:gd name="connsiteX2" fmla="*/ 2496312 w 4498848"/>
              <a:gd name="connsiteY2" fmla="*/ 54864 h 932688"/>
              <a:gd name="connsiteX3" fmla="*/ 1325880 w 4498848"/>
              <a:gd name="connsiteY3" fmla="*/ 146304 h 932688"/>
              <a:gd name="connsiteX4" fmla="*/ 0 w 4498848"/>
              <a:gd name="connsiteY4" fmla="*/ 932688 h 932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98848" h="932688">
                <a:moveTo>
                  <a:pt x="4498848" y="18288"/>
                </a:moveTo>
                <a:cubicBezTo>
                  <a:pt x="4071366" y="129540"/>
                  <a:pt x="3643884" y="240792"/>
                  <a:pt x="3310128" y="246888"/>
                </a:cubicBezTo>
                <a:cubicBezTo>
                  <a:pt x="2976372" y="252984"/>
                  <a:pt x="2827020" y="71628"/>
                  <a:pt x="2496312" y="54864"/>
                </a:cubicBezTo>
                <a:cubicBezTo>
                  <a:pt x="2165604" y="38100"/>
                  <a:pt x="1741932" y="0"/>
                  <a:pt x="1325880" y="146304"/>
                </a:cubicBezTo>
                <a:cubicBezTo>
                  <a:pt x="909828" y="292608"/>
                  <a:pt x="454914" y="612648"/>
                  <a:pt x="0" y="932688"/>
                </a:cubicBezTo>
              </a:path>
            </a:pathLst>
          </a:custGeom>
          <a:ln>
            <a:tailEnd type="triangle"/>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
        <p:nvSpPr>
          <p:cNvPr id="45" name="Rectangle 44"/>
          <p:cNvSpPr/>
          <p:nvPr/>
        </p:nvSpPr>
        <p:spPr>
          <a:xfrm>
            <a:off x="7308304" y="1196752"/>
            <a:ext cx="1115113" cy="369332"/>
          </a:xfrm>
          <a:prstGeom prst="rect">
            <a:avLst/>
          </a:prstGeom>
        </p:spPr>
        <p:txBody>
          <a:bodyPr wrap="none">
            <a:spAutoFit/>
          </a:bodyPr>
          <a:lstStyle/>
          <a:p>
            <a:r>
              <a:rPr lang="en-US" dirty="0" smtClean="0"/>
              <a:t>DST-AREA</a:t>
            </a:r>
          </a:p>
        </p:txBody>
      </p:sp>
      <p:cxnSp>
        <p:nvCxnSpPr>
          <p:cNvPr id="47" name="Straight Arrow Connector 46"/>
          <p:cNvCxnSpPr/>
          <p:nvPr/>
        </p:nvCxnSpPr>
        <p:spPr>
          <a:xfrm flipH="1">
            <a:off x="7050587" y="1556792"/>
            <a:ext cx="329725" cy="2508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5580112" y="4797152"/>
            <a:ext cx="1224136" cy="923330"/>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dirty="0" smtClean="0"/>
              <a:t>DST-POS</a:t>
            </a:r>
          </a:p>
          <a:p>
            <a:r>
              <a:rPr lang="en-US" dirty="0" err="1" smtClean="0"/>
              <a:t>PK_ses</a:t>
            </a:r>
            <a:endParaRPr lang="en-US" dirty="0" smtClean="0"/>
          </a:p>
          <a:p>
            <a:r>
              <a:rPr lang="en-US" dirty="0" smtClean="0"/>
              <a:t>Data</a:t>
            </a:r>
            <a:endParaRPr lang="en-US" dirty="0" smtClean="0"/>
          </a:p>
        </p:txBody>
      </p:sp>
      <p:sp>
        <p:nvSpPr>
          <p:cNvPr id="49" name="TextBox 48"/>
          <p:cNvSpPr txBox="1"/>
          <p:nvPr/>
        </p:nvSpPr>
        <p:spPr>
          <a:xfrm>
            <a:off x="5580112" y="4437112"/>
            <a:ext cx="1019638" cy="369332"/>
          </a:xfrm>
          <a:prstGeom prst="rect">
            <a:avLst/>
          </a:prstGeom>
          <a:noFill/>
        </p:spPr>
        <p:txBody>
          <a:bodyPr wrap="none" rtlCol="0">
            <a:spAutoFit/>
          </a:bodyPr>
          <a:lstStyle/>
          <a:p>
            <a:r>
              <a:rPr lang="en-US" dirty="0" err="1" smtClean="0"/>
              <a:t>GSIG_src</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PRISM</a:t>
            </a:r>
            <a:endParaRPr lang="en-US" dirty="0"/>
          </a:p>
        </p:txBody>
      </p:sp>
      <p:sp>
        <p:nvSpPr>
          <p:cNvPr id="10" name="Oval 9"/>
          <p:cNvSpPr/>
          <p:nvPr/>
        </p:nvSpPr>
        <p:spPr>
          <a:xfrm>
            <a:off x="611560" y="2852936"/>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123728" y="1988840"/>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2339752" y="3861048"/>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067944" y="2132856"/>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427984" y="3717032"/>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5940152" y="3429000"/>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6660232" y="2564904"/>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5436096" y="1700808"/>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3275856" y="3284984"/>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stCxn id="10" idx="7"/>
            <a:endCxn id="11" idx="3"/>
          </p:cNvCxnSpPr>
          <p:nvPr/>
        </p:nvCxnSpPr>
        <p:spPr>
          <a:xfrm flipV="1">
            <a:off x="937399" y="2314679"/>
            <a:ext cx="1242234" cy="59416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0" idx="5"/>
            <a:endCxn id="12" idx="2"/>
          </p:cNvCxnSpPr>
          <p:nvPr/>
        </p:nvCxnSpPr>
        <p:spPr>
          <a:xfrm>
            <a:off x="937399" y="3178775"/>
            <a:ext cx="1402353" cy="873145"/>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12" idx="0"/>
            <a:endCxn id="11" idx="4"/>
          </p:cNvCxnSpPr>
          <p:nvPr/>
        </p:nvCxnSpPr>
        <p:spPr>
          <a:xfrm flipH="1" flipV="1">
            <a:off x="2314600" y="2370584"/>
            <a:ext cx="216024" cy="14904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12" idx="6"/>
            <a:endCxn id="18" idx="3"/>
          </p:cNvCxnSpPr>
          <p:nvPr/>
        </p:nvCxnSpPr>
        <p:spPr>
          <a:xfrm flipV="1">
            <a:off x="2721496" y="3610823"/>
            <a:ext cx="610265" cy="441097"/>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11" idx="5"/>
            <a:endCxn id="18" idx="1"/>
          </p:cNvCxnSpPr>
          <p:nvPr/>
        </p:nvCxnSpPr>
        <p:spPr>
          <a:xfrm>
            <a:off x="2449567" y="2314679"/>
            <a:ext cx="882194" cy="102621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8" idx="7"/>
            <a:endCxn id="13" idx="3"/>
          </p:cNvCxnSpPr>
          <p:nvPr/>
        </p:nvCxnSpPr>
        <p:spPr>
          <a:xfrm flipV="1">
            <a:off x="3601695" y="2458695"/>
            <a:ext cx="522154" cy="8821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18" idx="5"/>
            <a:endCxn id="14" idx="2"/>
          </p:cNvCxnSpPr>
          <p:nvPr/>
        </p:nvCxnSpPr>
        <p:spPr>
          <a:xfrm>
            <a:off x="3601695" y="3610823"/>
            <a:ext cx="826289" cy="2970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3" idx="6"/>
            <a:endCxn id="17" idx="3"/>
          </p:cNvCxnSpPr>
          <p:nvPr/>
        </p:nvCxnSpPr>
        <p:spPr>
          <a:xfrm flipV="1">
            <a:off x="4449688" y="2026647"/>
            <a:ext cx="1042313" cy="2970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13" idx="5"/>
            <a:endCxn id="15" idx="2"/>
          </p:cNvCxnSpPr>
          <p:nvPr/>
        </p:nvCxnSpPr>
        <p:spPr>
          <a:xfrm>
            <a:off x="4393783" y="2458695"/>
            <a:ext cx="1546369" cy="116117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14" idx="6"/>
            <a:endCxn id="15" idx="3"/>
          </p:cNvCxnSpPr>
          <p:nvPr/>
        </p:nvCxnSpPr>
        <p:spPr>
          <a:xfrm flipV="1">
            <a:off x="4809728" y="3754839"/>
            <a:ext cx="1186329" cy="15306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7" idx="4"/>
            <a:endCxn id="15" idx="0"/>
          </p:cNvCxnSpPr>
          <p:nvPr/>
        </p:nvCxnSpPr>
        <p:spPr>
          <a:xfrm>
            <a:off x="5626968" y="2082552"/>
            <a:ext cx="504056" cy="13464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7" idx="6"/>
            <a:endCxn id="16" idx="0"/>
          </p:cNvCxnSpPr>
          <p:nvPr/>
        </p:nvCxnSpPr>
        <p:spPr>
          <a:xfrm>
            <a:off x="5817840" y="1891680"/>
            <a:ext cx="1033264" cy="6732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5" idx="6"/>
            <a:endCxn id="16" idx="4"/>
          </p:cNvCxnSpPr>
          <p:nvPr/>
        </p:nvCxnSpPr>
        <p:spPr>
          <a:xfrm flipV="1">
            <a:off x="6321896" y="2946648"/>
            <a:ext cx="529208" cy="673224"/>
          </a:xfrm>
          <a:prstGeom prst="line">
            <a:avLst/>
          </a:prstGeom>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3203848" y="1916832"/>
            <a:ext cx="381744" cy="381744"/>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Connector 67"/>
          <p:cNvCxnSpPr>
            <a:stCxn id="11" idx="6"/>
            <a:endCxn id="62" idx="2"/>
          </p:cNvCxnSpPr>
          <p:nvPr/>
        </p:nvCxnSpPr>
        <p:spPr>
          <a:xfrm flipV="1">
            <a:off x="2505472" y="2107704"/>
            <a:ext cx="698376" cy="720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p:cNvCxnSpPr>
            <a:stCxn id="62" idx="6"/>
            <a:endCxn id="13" idx="2"/>
          </p:cNvCxnSpPr>
          <p:nvPr/>
        </p:nvCxnSpPr>
        <p:spPr>
          <a:xfrm>
            <a:off x="3585592" y="2107704"/>
            <a:ext cx="482352" cy="216024"/>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p:cNvCxnSpPr>
            <a:stCxn id="62" idx="4"/>
            <a:endCxn id="18" idx="0"/>
          </p:cNvCxnSpPr>
          <p:nvPr/>
        </p:nvCxnSpPr>
        <p:spPr>
          <a:xfrm>
            <a:off x="3394720" y="2298576"/>
            <a:ext cx="72008" cy="9864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a:stCxn id="13" idx="4"/>
            <a:endCxn id="14" idx="0"/>
          </p:cNvCxnSpPr>
          <p:nvPr/>
        </p:nvCxnSpPr>
        <p:spPr>
          <a:xfrm>
            <a:off x="4258816" y="2514600"/>
            <a:ext cx="360040" cy="1202432"/>
          </a:xfrm>
          <a:prstGeom prst="line">
            <a:avLst/>
          </a:prstGeom>
        </p:spPr>
        <p:style>
          <a:lnRef idx="1">
            <a:schemeClr val="accent1"/>
          </a:lnRef>
          <a:fillRef idx="0">
            <a:schemeClr val="accent1"/>
          </a:fillRef>
          <a:effectRef idx="0">
            <a:schemeClr val="accent1"/>
          </a:effectRef>
          <a:fontRef idx="minor">
            <a:schemeClr val="tx1"/>
          </a:fontRef>
        </p:style>
      </p:cxnSp>
      <p:sp>
        <p:nvSpPr>
          <p:cNvPr id="39" name="Freeform 38"/>
          <p:cNvSpPr/>
          <p:nvPr/>
        </p:nvSpPr>
        <p:spPr>
          <a:xfrm>
            <a:off x="971600" y="3212976"/>
            <a:ext cx="4968552" cy="924103"/>
          </a:xfrm>
          <a:custGeom>
            <a:avLst/>
            <a:gdLst>
              <a:gd name="connsiteX0" fmla="*/ 4718304 w 4718304"/>
              <a:gd name="connsiteY0" fmla="*/ 457200 h 702564"/>
              <a:gd name="connsiteX1" fmla="*/ 3447288 w 4718304"/>
              <a:gd name="connsiteY1" fmla="*/ 539496 h 702564"/>
              <a:gd name="connsiteX2" fmla="*/ 2404872 w 4718304"/>
              <a:gd name="connsiteY2" fmla="*/ 100584 h 702564"/>
              <a:gd name="connsiteX3" fmla="*/ 1225296 w 4718304"/>
              <a:gd name="connsiteY3" fmla="*/ 649224 h 702564"/>
              <a:gd name="connsiteX4" fmla="*/ 822960 w 4718304"/>
              <a:gd name="connsiteY4" fmla="*/ 420624 h 702564"/>
              <a:gd name="connsiteX5" fmla="*/ 0 w 4718304"/>
              <a:gd name="connsiteY5" fmla="*/ 0 h 702564"/>
              <a:gd name="connsiteX0" fmla="*/ 4718304 w 4718304"/>
              <a:gd name="connsiteY0" fmla="*/ 457200 h 665988"/>
              <a:gd name="connsiteX1" fmla="*/ 3447288 w 4718304"/>
              <a:gd name="connsiteY1" fmla="*/ 539496 h 665988"/>
              <a:gd name="connsiteX2" fmla="*/ 2404872 w 4718304"/>
              <a:gd name="connsiteY2" fmla="*/ 100584 h 665988"/>
              <a:gd name="connsiteX3" fmla="*/ 1225296 w 4718304"/>
              <a:gd name="connsiteY3" fmla="*/ 649224 h 665988"/>
              <a:gd name="connsiteX4" fmla="*/ 0 w 4718304"/>
              <a:gd name="connsiteY4" fmla="*/ 0 h 665988"/>
              <a:gd name="connsiteX0" fmla="*/ 4926280 w 4926280"/>
              <a:gd name="connsiteY0" fmla="*/ 374904 h 569024"/>
              <a:gd name="connsiteX1" fmla="*/ 3655264 w 4926280"/>
              <a:gd name="connsiteY1" fmla="*/ 457200 h 569024"/>
              <a:gd name="connsiteX2" fmla="*/ 2612848 w 4926280"/>
              <a:gd name="connsiteY2" fmla="*/ 18288 h 569024"/>
              <a:gd name="connsiteX3" fmla="*/ 1433272 w 4926280"/>
              <a:gd name="connsiteY3" fmla="*/ 566928 h 569024"/>
              <a:gd name="connsiteX4" fmla="*/ 0 w 4926280"/>
              <a:gd name="connsiteY4" fmla="*/ 30864 h 569024"/>
              <a:gd name="connsiteX0" fmla="*/ 4926280 w 4926280"/>
              <a:gd name="connsiteY0" fmla="*/ 429576 h 951728"/>
              <a:gd name="connsiteX1" fmla="*/ 3655264 w 4926280"/>
              <a:gd name="connsiteY1" fmla="*/ 511872 h 951728"/>
              <a:gd name="connsiteX2" fmla="*/ 2612848 w 4926280"/>
              <a:gd name="connsiteY2" fmla="*/ 72960 h 951728"/>
              <a:gd name="connsiteX3" fmla="*/ 1584176 w 4926280"/>
              <a:gd name="connsiteY3" fmla="*/ 949632 h 951728"/>
              <a:gd name="connsiteX4" fmla="*/ 0 w 4926280"/>
              <a:gd name="connsiteY4" fmla="*/ 85536 h 951728"/>
              <a:gd name="connsiteX0" fmla="*/ 4926280 w 4926280"/>
              <a:gd name="connsiteY0" fmla="*/ 344040 h 924103"/>
              <a:gd name="connsiteX1" fmla="*/ 3655264 w 4926280"/>
              <a:gd name="connsiteY1" fmla="*/ 426336 h 924103"/>
              <a:gd name="connsiteX2" fmla="*/ 2448272 w 4926280"/>
              <a:gd name="connsiteY2" fmla="*/ 360040 h 924103"/>
              <a:gd name="connsiteX3" fmla="*/ 1584176 w 4926280"/>
              <a:gd name="connsiteY3" fmla="*/ 864096 h 924103"/>
              <a:gd name="connsiteX4" fmla="*/ 0 w 4926280"/>
              <a:gd name="connsiteY4" fmla="*/ 0 h 924103"/>
              <a:gd name="connsiteX0" fmla="*/ 4926280 w 4926280"/>
              <a:gd name="connsiteY0" fmla="*/ 344040 h 924103"/>
              <a:gd name="connsiteX1" fmla="*/ 3600400 w 4926280"/>
              <a:gd name="connsiteY1" fmla="*/ 720080 h 924103"/>
              <a:gd name="connsiteX2" fmla="*/ 2448272 w 4926280"/>
              <a:gd name="connsiteY2" fmla="*/ 360040 h 924103"/>
              <a:gd name="connsiteX3" fmla="*/ 1584176 w 4926280"/>
              <a:gd name="connsiteY3" fmla="*/ 864096 h 924103"/>
              <a:gd name="connsiteX4" fmla="*/ 0 w 4926280"/>
              <a:gd name="connsiteY4" fmla="*/ 0 h 924103"/>
              <a:gd name="connsiteX0" fmla="*/ 4926280 w 5189532"/>
              <a:gd name="connsiteY0" fmla="*/ 344040 h 924103"/>
              <a:gd name="connsiteX1" fmla="*/ 4968552 w 5189532"/>
              <a:gd name="connsiteY1" fmla="*/ 504056 h 924103"/>
              <a:gd name="connsiteX2" fmla="*/ 3600400 w 5189532"/>
              <a:gd name="connsiteY2" fmla="*/ 720080 h 924103"/>
              <a:gd name="connsiteX3" fmla="*/ 2448272 w 5189532"/>
              <a:gd name="connsiteY3" fmla="*/ 360040 h 924103"/>
              <a:gd name="connsiteX4" fmla="*/ 1584176 w 5189532"/>
              <a:gd name="connsiteY4" fmla="*/ 864096 h 924103"/>
              <a:gd name="connsiteX5" fmla="*/ 0 w 5189532"/>
              <a:gd name="connsiteY5" fmla="*/ 0 h 924103"/>
              <a:gd name="connsiteX0" fmla="*/ 4926280 w 4926280"/>
              <a:gd name="connsiteY0" fmla="*/ 344040 h 924103"/>
              <a:gd name="connsiteX1" fmla="*/ 3600400 w 4926280"/>
              <a:gd name="connsiteY1" fmla="*/ 720080 h 924103"/>
              <a:gd name="connsiteX2" fmla="*/ 2448272 w 4926280"/>
              <a:gd name="connsiteY2" fmla="*/ 360040 h 924103"/>
              <a:gd name="connsiteX3" fmla="*/ 1584176 w 4926280"/>
              <a:gd name="connsiteY3" fmla="*/ 864096 h 924103"/>
              <a:gd name="connsiteX4" fmla="*/ 0 w 4926280"/>
              <a:gd name="connsiteY4" fmla="*/ 0 h 924103"/>
              <a:gd name="connsiteX0" fmla="*/ 4926280 w 5189532"/>
              <a:gd name="connsiteY0" fmla="*/ 344040 h 924103"/>
              <a:gd name="connsiteX1" fmla="*/ 4968552 w 5189532"/>
              <a:gd name="connsiteY1" fmla="*/ 576064 h 924103"/>
              <a:gd name="connsiteX2" fmla="*/ 3600400 w 5189532"/>
              <a:gd name="connsiteY2" fmla="*/ 720080 h 924103"/>
              <a:gd name="connsiteX3" fmla="*/ 2448272 w 5189532"/>
              <a:gd name="connsiteY3" fmla="*/ 360040 h 924103"/>
              <a:gd name="connsiteX4" fmla="*/ 1584176 w 5189532"/>
              <a:gd name="connsiteY4" fmla="*/ 864096 h 924103"/>
              <a:gd name="connsiteX5" fmla="*/ 0 w 5189532"/>
              <a:gd name="connsiteY5" fmla="*/ 0 h 924103"/>
              <a:gd name="connsiteX0" fmla="*/ 4926280 w 4926280"/>
              <a:gd name="connsiteY0" fmla="*/ 344040 h 924103"/>
              <a:gd name="connsiteX1" fmla="*/ 3600400 w 4926280"/>
              <a:gd name="connsiteY1" fmla="*/ 720080 h 924103"/>
              <a:gd name="connsiteX2" fmla="*/ 2448272 w 4926280"/>
              <a:gd name="connsiteY2" fmla="*/ 360040 h 924103"/>
              <a:gd name="connsiteX3" fmla="*/ 1584176 w 4926280"/>
              <a:gd name="connsiteY3" fmla="*/ 864096 h 924103"/>
              <a:gd name="connsiteX4" fmla="*/ 0 w 4926280"/>
              <a:gd name="connsiteY4" fmla="*/ 0 h 924103"/>
              <a:gd name="connsiteX0" fmla="*/ 4968552 w 4968552"/>
              <a:gd name="connsiteY0" fmla="*/ 576064 h 924103"/>
              <a:gd name="connsiteX1" fmla="*/ 3600400 w 4968552"/>
              <a:gd name="connsiteY1" fmla="*/ 720080 h 924103"/>
              <a:gd name="connsiteX2" fmla="*/ 2448272 w 4968552"/>
              <a:gd name="connsiteY2" fmla="*/ 360040 h 924103"/>
              <a:gd name="connsiteX3" fmla="*/ 1584176 w 4968552"/>
              <a:gd name="connsiteY3" fmla="*/ 864096 h 924103"/>
              <a:gd name="connsiteX4" fmla="*/ 0 w 4968552"/>
              <a:gd name="connsiteY4" fmla="*/ 0 h 924103"/>
              <a:gd name="connsiteX0" fmla="*/ 4968552 w 4968552"/>
              <a:gd name="connsiteY0" fmla="*/ 576064 h 924103"/>
              <a:gd name="connsiteX1" fmla="*/ 4968552 w 4968552"/>
              <a:gd name="connsiteY1" fmla="*/ 576064 h 924103"/>
              <a:gd name="connsiteX2" fmla="*/ 3600400 w 4968552"/>
              <a:gd name="connsiteY2" fmla="*/ 720080 h 924103"/>
              <a:gd name="connsiteX3" fmla="*/ 2448272 w 4968552"/>
              <a:gd name="connsiteY3" fmla="*/ 360040 h 924103"/>
              <a:gd name="connsiteX4" fmla="*/ 1584176 w 4968552"/>
              <a:gd name="connsiteY4" fmla="*/ 864096 h 924103"/>
              <a:gd name="connsiteX5" fmla="*/ 0 w 4968552"/>
              <a:gd name="connsiteY5" fmla="*/ 0 h 9241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68552" h="924103">
                <a:moveTo>
                  <a:pt x="4968552" y="576064"/>
                </a:moveTo>
                <a:lnTo>
                  <a:pt x="4968552" y="576064"/>
                </a:lnTo>
                <a:cubicBezTo>
                  <a:pt x="4740527" y="600067"/>
                  <a:pt x="4020447" y="756084"/>
                  <a:pt x="3600400" y="720080"/>
                </a:cubicBezTo>
                <a:cubicBezTo>
                  <a:pt x="3180353" y="684076"/>
                  <a:pt x="2784309" y="336037"/>
                  <a:pt x="2448272" y="360040"/>
                </a:cubicBezTo>
                <a:cubicBezTo>
                  <a:pt x="2112235" y="384043"/>
                  <a:pt x="1992221" y="924103"/>
                  <a:pt x="1584176" y="864096"/>
                </a:cubicBezTo>
                <a:cubicBezTo>
                  <a:pt x="1176131" y="804089"/>
                  <a:pt x="255270" y="135255"/>
                  <a:pt x="0" y="0"/>
                </a:cubicBezTo>
              </a:path>
            </a:pathLst>
          </a:custGeom>
          <a:ln>
            <a:headEnd type="triangle"/>
            <a:tailEnd type="triangle"/>
          </a:ln>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
        <p:nvSpPr>
          <p:cNvPr id="43" name="Freeform 42"/>
          <p:cNvSpPr/>
          <p:nvPr/>
        </p:nvSpPr>
        <p:spPr>
          <a:xfrm>
            <a:off x="971600" y="2048848"/>
            <a:ext cx="4464496" cy="876096"/>
          </a:xfrm>
          <a:custGeom>
            <a:avLst/>
            <a:gdLst>
              <a:gd name="connsiteX0" fmla="*/ 4498848 w 4498848"/>
              <a:gd name="connsiteY0" fmla="*/ 18288 h 932688"/>
              <a:gd name="connsiteX1" fmla="*/ 3310128 w 4498848"/>
              <a:gd name="connsiteY1" fmla="*/ 246888 h 932688"/>
              <a:gd name="connsiteX2" fmla="*/ 2496312 w 4498848"/>
              <a:gd name="connsiteY2" fmla="*/ 54864 h 932688"/>
              <a:gd name="connsiteX3" fmla="*/ 1325880 w 4498848"/>
              <a:gd name="connsiteY3" fmla="*/ 146304 h 932688"/>
              <a:gd name="connsiteX4" fmla="*/ 0 w 4498848"/>
              <a:gd name="connsiteY4" fmla="*/ 932688 h 932688"/>
              <a:gd name="connsiteX0" fmla="*/ 4423360 w 4423360"/>
              <a:gd name="connsiteY0" fmla="*/ 51627 h 1166059"/>
              <a:gd name="connsiteX1" fmla="*/ 3234640 w 4423360"/>
              <a:gd name="connsiteY1" fmla="*/ 280227 h 1166059"/>
              <a:gd name="connsiteX2" fmla="*/ 2420824 w 4423360"/>
              <a:gd name="connsiteY2" fmla="*/ 88203 h 1166059"/>
              <a:gd name="connsiteX3" fmla="*/ 1250392 w 4423360"/>
              <a:gd name="connsiteY3" fmla="*/ 179643 h 1166059"/>
              <a:gd name="connsiteX4" fmla="*/ 0 w 4423360"/>
              <a:gd name="connsiteY4" fmla="*/ 1166059 h 1166059"/>
              <a:gd name="connsiteX0" fmla="*/ 4423360 w 4423360"/>
              <a:gd name="connsiteY0" fmla="*/ 3051 h 1117483"/>
              <a:gd name="connsiteX1" fmla="*/ 3234640 w 4423360"/>
              <a:gd name="connsiteY1" fmla="*/ 231651 h 1117483"/>
              <a:gd name="connsiteX2" fmla="*/ 2420824 w 4423360"/>
              <a:gd name="connsiteY2" fmla="*/ 39627 h 1117483"/>
              <a:gd name="connsiteX3" fmla="*/ 1368152 w 4423360"/>
              <a:gd name="connsiteY3" fmla="*/ 469412 h 1117483"/>
              <a:gd name="connsiteX4" fmla="*/ 0 w 4423360"/>
              <a:gd name="connsiteY4" fmla="*/ 1117483 h 1117483"/>
              <a:gd name="connsiteX0" fmla="*/ 4423360 w 4423360"/>
              <a:gd name="connsiteY0" fmla="*/ 0 h 1114432"/>
              <a:gd name="connsiteX1" fmla="*/ 3234640 w 4423360"/>
              <a:gd name="connsiteY1" fmla="*/ 228600 h 1114432"/>
              <a:gd name="connsiteX2" fmla="*/ 2448272 w 4423360"/>
              <a:gd name="connsiteY2" fmla="*/ 250337 h 1114432"/>
              <a:gd name="connsiteX3" fmla="*/ 1368152 w 4423360"/>
              <a:gd name="connsiteY3" fmla="*/ 466361 h 1114432"/>
              <a:gd name="connsiteX4" fmla="*/ 0 w 4423360"/>
              <a:gd name="connsiteY4" fmla="*/ 1114432 h 1114432"/>
              <a:gd name="connsiteX0" fmla="*/ 4423360 w 4423360"/>
              <a:gd name="connsiteY0" fmla="*/ 0 h 1114432"/>
              <a:gd name="connsiteX1" fmla="*/ 3312368 w 4423360"/>
              <a:gd name="connsiteY1" fmla="*/ 538368 h 1114432"/>
              <a:gd name="connsiteX2" fmla="*/ 2448272 w 4423360"/>
              <a:gd name="connsiteY2" fmla="*/ 250337 h 1114432"/>
              <a:gd name="connsiteX3" fmla="*/ 1368152 w 4423360"/>
              <a:gd name="connsiteY3" fmla="*/ 466361 h 1114432"/>
              <a:gd name="connsiteX4" fmla="*/ 0 w 4423360"/>
              <a:gd name="connsiteY4" fmla="*/ 1114432 h 1114432"/>
              <a:gd name="connsiteX0" fmla="*/ 4423360 w 4649661"/>
              <a:gd name="connsiteY0" fmla="*/ 0 h 1114432"/>
              <a:gd name="connsiteX1" fmla="*/ 4464496 w 4649661"/>
              <a:gd name="connsiteY1" fmla="*/ 178328 h 1114432"/>
              <a:gd name="connsiteX2" fmla="*/ 3312368 w 4649661"/>
              <a:gd name="connsiteY2" fmla="*/ 538368 h 1114432"/>
              <a:gd name="connsiteX3" fmla="*/ 2448272 w 4649661"/>
              <a:gd name="connsiteY3" fmla="*/ 250337 h 1114432"/>
              <a:gd name="connsiteX4" fmla="*/ 1368152 w 4649661"/>
              <a:gd name="connsiteY4" fmla="*/ 466361 h 1114432"/>
              <a:gd name="connsiteX5" fmla="*/ 0 w 4649661"/>
              <a:gd name="connsiteY5" fmla="*/ 1114432 h 1114432"/>
              <a:gd name="connsiteX0" fmla="*/ 4423360 w 4423360"/>
              <a:gd name="connsiteY0" fmla="*/ 0 h 1114432"/>
              <a:gd name="connsiteX1" fmla="*/ 3312368 w 4423360"/>
              <a:gd name="connsiteY1" fmla="*/ 538368 h 1114432"/>
              <a:gd name="connsiteX2" fmla="*/ 2448272 w 4423360"/>
              <a:gd name="connsiteY2" fmla="*/ 250337 h 1114432"/>
              <a:gd name="connsiteX3" fmla="*/ 1368152 w 4423360"/>
              <a:gd name="connsiteY3" fmla="*/ 466361 h 1114432"/>
              <a:gd name="connsiteX4" fmla="*/ 0 w 4423360"/>
              <a:gd name="connsiteY4" fmla="*/ 1114432 h 1114432"/>
              <a:gd name="connsiteX0" fmla="*/ 4464496 w 4464496"/>
              <a:gd name="connsiteY0" fmla="*/ 12000 h 876096"/>
              <a:gd name="connsiteX1" fmla="*/ 3312368 w 4464496"/>
              <a:gd name="connsiteY1" fmla="*/ 300032 h 876096"/>
              <a:gd name="connsiteX2" fmla="*/ 2448272 w 4464496"/>
              <a:gd name="connsiteY2" fmla="*/ 12001 h 876096"/>
              <a:gd name="connsiteX3" fmla="*/ 1368152 w 4464496"/>
              <a:gd name="connsiteY3" fmla="*/ 228025 h 876096"/>
              <a:gd name="connsiteX4" fmla="*/ 0 w 4464496"/>
              <a:gd name="connsiteY4" fmla="*/ 876096 h 876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64496" h="876096">
                <a:moveTo>
                  <a:pt x="4464496" y="12000"/>
                </a:moveTo>
                <a:cubicBezTo>
                  <a:pt x="4233039" y="124160"/>
                  <a:pt x="3648405" y="300032"/>
                  <a:pt x="3312368" y="300032"/>
                </a:cubicBezTo>
                <a:cubicBezTo>
                  <a:pt x="2976331" y="300032"/>
                  <a:pt x="2772308" y="24002"/>
                  <a:pt x="2448272" y="12001"/>
                </a:cubicBezTo>
                <a:cubicBezTo>
                  <a:pt x="2124236" y="0"/>
                  <a:pt x="1776197" y="84009"/>
                  <a:pt x="1368152" y="228025"/>
                </a:cubicBezTo>
                <a:cubicBezTo>
                  <a:pt x="960107" y="372041"/>
                  <a:pt x="454914" y="556056"/>
                  <a:pt x="0" y="876096"/>
                </a:cubicBezTo>
              </a:path>
            </a:pathLst>
          </a:custGeom>
          <a:ln>
            <a:headEnd type="triangle"/>
            <a:tailEnd type="triangle"/>
          </a:ln>
        </p:spPr>
        <p:style>
          <a:lnRef idx="3">
            <a:schemeClr val="accent2"/>
          </a:lnRef>
          <a:fillRef idx="0">
            <a:schemeClr val="accent2"/>
          </a:fillRef>
          <a:effectRef idx="2">
            <a:schemeClr val="accent2"/>
          </a:effectRef>
          <a:fontRef idx="minor">
            <a:schemeClr val="tx1"/>
          </a:fontRef>
        </p:style>
        <p:txBody>
          <a:bodyPr rtlCol="0" anchor="ctr"/>
          <a:lstStyle/>
          <a:p>
            <a:pPr algn="ct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cs typeface="Calibri"/>
              </a:rPr>
              <a:t>PRISM</a:t>
            </a:r>
          </a:p>
        </p:txBody>
      </p:sp>
      <p:sp>
        <p:nvSpPr>
          <p:cNvPr id="3" name="Content Placeholder 2"/>
          <p:cNvSpPr>
            <a:spLocks noGrp="1"/>
          </p:cNvSpPr>
          <p:nvPr>
            <p:ph idx="1"/>
          </p:nvPr>
        </p:nvSpPr>
        <p:spPr/>
        <p:txBody>
          <a:bodyPr>
            <a:normAutofit/>
          </a:bodyPr>
          <a:lstStyle/>
          <a:p>
            <a:r>
              <a:rPr lang="en-US" dirty="0"/>
              <a:t>Good:</a:t>
            </a:r>
          </a:p>
          <a:p>
            <a:pPr lvl="1"/>
            <a:r>
              <a:rPr lang="en-US" dirty="0" smtClean="0"/>
              <a:t>Preserves privacy.</a:t>
            </a:r>
            <a:endParaRPr lang="en-US" dirty="0" smtClean="0"/>
          </a:p>
          <a:p>
            <a:pPr lvl="1"/>
            <a:r>
              <a:rPr lang="en-US" dirty="0" smtClean="0"/>
              <a:t>Avoids </a:t>
            </a:r>
            <a:r>
              <a:rPr lang="en-US" dirty="0"/>
              <a:t>creation of pseudonyms (expensive</a:t>
            </a:r>
            <a:r>
              <a:rPr lang="en-US" dirty="0" smtClean="0"/>
              <a:t>).</a:t>
            </a:r>
          </a:p>
          <a:p>
            <a:r>
              <a:rPr lang="en-US" dirty="0" smtClean="0"/>
              <a:t>Bad:</a:t>
            </a:r>
            <a:endParaRPr lang="en-US" dirty="0"/>
          </a:p>
          <a:p>
            <a:pPr lvl="1"/>
            <a:r>
              <a:rPr lang="en-US" dirty="0"/>
              <a:t>Deals with rogue nodes reactively (TTP</a:t>
            </a:r>
            <a:r>
              <a:rPr lang="en-US" dirty="0" smtClean="0"/>
              <a:t>).</a:t>
            </a:r>
            <a:endParaRPr lang="en-US" dirty="0"/>
          </a:p>
          <a:p>
            <a:pPr lvl="1"/>
            <a:r>
              <a:rPr lang="en-US" dirty="0" smtClean="0"/>
              <a:t>Difficult to ensure that DST-AREA </a:t>
            </a:r>
            <a:r>
              <a:rPr lang="en-US" dirty="0"/>
              <a:t>value </a:t>
            </a:r>
            <a:r>
              <a:rPr lang="en-US" dirty="0" smtClean="0"/>
              <a:t>has not been </a:t>
            </a:r>
            <a:r>
              <a:rPr lang="en-US" dirty="0"/>
              <a:t>tampered </a:t>
            </a:r>
            <a:r>
              <a:rPr lang="en-US" dirty="0" smtClean="0"/>
              <a:t>with.</a:t>
            </a:r>
            <a:endParaRPr lang="en-US" dirty="0"/>
          </a:p>
          <a:p>
            <a:pPr lvl="1"/>
            <a:r>
              <a:rPr lang="en-US" dirty="0"/>
              <a:t>Sybil attacks are easy</a:t>
            </a:r>
            <a:r>
              <a:rPr lang="en-US" dirty="0" smtClean="0"/>
              <a:t>.</a:t>
            </a:r>
            <a:endParaRPr lang="en-US" dirty="0"/>
          </a:p>
        </p:txBody>
      </p:sp>
    </p:spTree>
    <p:extLst>
      <p:ext uri="{BB962C8B-B14F-4D97-AF65-F5344CB8AC3E}">
        <p14:creationId xmlns:p14="http://schemas.microsoft.com/office/powerpoint/2010/main" xmlns="" val="17829717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Position-Based Routing</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One way communication.</a:t>
            </a:r>
          </a:p>
          <a:p>
            <a:pPr lvl="1"/>
            <a:r>
              <a:rPr lang="en-US" dirty="0" smtClean="0"/>
              <a:t>Broadcasts.</a:t>
            </a:r>
          </a:p>
          <a:p>
            <a:r>
              <a:rPr lang="en-US" dirty="0" smtClean="0"/>
              <a:t>Location table with ID and positions of nodes.</a:t>
            </a:r>
          </a:p>
          <a:p>
            <a:pPr lvl="1"/>
            <a:r>
              <a:rPr lang="en-US" dirty="0" smtClean="0"/>
              <a:t>Beaconing.</a:t>
            </a:r>
            <a:endParaRPr lang="en-US" dirty="0" smtClean="0"/>
          </a:p>
          <a:p>
            <a:pPr lvl="1"/>
            <a:r>
              <a:rPr lang="en-US" dirty="0" smtClean="0"/>
              <a:t>Location </a:t>
            </a:r>
            <a:r>
              <a:rPr lang="en-US" dirty="0" smtClean="0"/>
              <a:t>service.</a:t>
            </a:r>
            <a:endParaRPr lang="en-US" dirty="0" smtClean="0"/>
          </a:p>
          <a:p>
            <a:pPr lvl="1"/>
            <a:r>
              <a:rPr lang="en-US" dirty="0" smtClean="0"/>
              <a:t>Forwarding.</a:t>
            </a:r>
            <a:endParaRPr lang="en-US" dirty="0" smtClean="0"/>
          </a:p>
          <a:p>
            <a:r>
              <a:rPr lang="en-US" dirty="0" smtClean="0"/>
              <a:t>Location is </a:t>
            </a:r>
            <a:r>
              <a:rPr lang="en-US" dirty="0" smtClean="0"/>
              <a:t>plausible.</a:t>
            </a:r>
            <a:endParaRPr lang="en-US" dirty="0" smtClean="0"/>
          </a:p>
          <a:p>
            <a:pPr lvl="1"/>
            <a:r>
              <a:rPr lang="en-US" dirty="0" smtClean="0"/>
              <a:t>Actual position is hard to obtain.</a:t>
            </a:r>
          </a:p>
          <a:p>
            <a:r>
              <a:rPr lang="en-US" dirty="0" smtClean="0"/>
              <a:t>Two levels of </a:t>
            </a:r>
            <a:r>
              <a:rPr lang="en-US" dirty="0" smtClean="0"/>
              <a:t>encryption:</a:t>
            </a:r>
            <a:endParaRPr lang="en-US" dirty="0" smtClean="0"/>
          </a:p>
          <a:p>
            <a:pPr lvl="1"/>
            <a:r>
              <a:rPr lang="en-US" dirty="0" smtClean="0"/>
              <a:t>End-to-end (Source ID, Position, data, etc).</a:t>
            </a:r>
          </a:p>
          <a:p>
            <a:pPr lvl="1"/>
            <a:r>
              <a:rPr lang="en-US" dirty="0" smtClean="0"/>
              <a:t>Hop-by-hop </a:t>
            </a:r>
            <a:r>
              <a:rPr lang="en-US" dirty="0" smtClean="0"/>
              <a:t>(Sender ID, Position, TTL).</a:t>
            </a:r>
          </a:p>
          <a:p>
            <a:r>
              <a:rPr lang="en-US" dirty="0" smtClean="0"/>
              <a:t>Packets have a freshness range.</a:t>
            </a:r>
          </a:p>
          <a:p>
            <a:pPr lvl="1"/>
            <a:r>
              <a:rPr lang="en-US" dirty="0" smtClean="0"/>
              <a:t>TTL.</a:t>
            </a:r>
          </a:p>
          <a:p>
            <a:pPr lvl="1"/>
            <a:r>
              <a:rPr lang="en-US" dirty="0" smtClean="0"/>
              <a:t>Timestamps can apply timeout.</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Position-Based Routing</a:t>
            </a:r>
            <a:endParaRPr lang="en-US" dirty="0"/>
          </a:p>
        </p:txBody>
      </p:sp>
      <p:sp>
        <p:nvSpPr>
          <p:cNvPr id="3" name="Content Placeholder 2"/>
          <p:cNvSpPr>
            <a:spLocks noGrp="1"/>
          </p:cNvSpPr>
          <p:nvPr>
            <p:ph idx="1"/>
          </p:nvPr>
        </p:nvSpPr>
        <p:spPr/>
        <p:txBody>
          <a:bodyPr>
            <a:normAutofit/>
          </a:bodyPr>
          <a:lstStyle/>
          <a:p>
            <a:r>
              <a:rPr lang="en-US" dirty="0" smtClean="0"/>
              <a:t>On reception of a packet, a forwarding node:</a:t>
            </a:r>
          </a:p>
          <a:p>
            <a:pPr marL="971550" lvl="1" indent="-514350">
              <a:buFont typeface="+mj-lt"/>
              <a:buAutoNum type="arabicPeriod"/>
            </a:pPr>
            <a:r>
              <a:rPr lang="en-US" dirty="0" smtClean="0"/>
              <a:t>Verifies both the source and sender </a:t>
            </a:r>
            <a:r>
              <a:rPr lang="en-US" dirty="0" smtClean="0"/>
              <a:t>signatures.</a:t>
            </a:r>
            <a:endParaRPr lang="en-US" dirty="0" smtClean="0"/>
          </a:p>
          <a:p>
            <a:pPr marL="971550" lvl="1" indent="-514350">
              <a:buFont typeface="+mj-lt"/>
              <a:buAutoNum type="arabicPeriod"/>
            </a:pPr>
            <a:r>
              <a:rPr lang="en-US" dirty="0" smtClean="0"/>
              <a:t>Updates the mutable field values and generates a new sender signature.</a:t>
            </a:r>
          </a:p>
          <a:p>
            <a:pPr marL="971550" lvl="1" indent="-514350">
              <a:buFont typeface="+mj-lt"/>
              <a:buAutoNum type="arabicPeriod"/>
            </a:pPr>
            <a:r>
              <a:rPr lang="en-US" dirty="0" smtClean="0"/>
              <a:t>Replaces the old signature </a:t>
            </a:r>
            <a:r>
              <a:rPr lang="en-US" dirty="0" smtClean="0"/>
              <a:t>with the </a:t>
            </a:r>
            <a:r>
              <a:rPr lang="en-US" dirty="0" smtClean="0"/>
              <a:t>new one.</a:t>
            </a:r>
          </a:p>
          <a:p>
            <a:pPr marL="971550" lvl="1" indent="-514350">
              <a:buFont typeface="+mj-lt"/>
              <a:buAutoNum type="arabicPeriod"/>
            </a:pPr>
            <a:r>
              <a:rPr lang="en-US" dirty="0" smtClean="0"/>
              <a:t>Re-forwards the packet. </a:t>
            </a:r>
          </a:p>
          <a:p>
            <a:r>
              <a:rPr lang="en-US" dirty="0" smtClean="0"/>
              <a:t>The destination node verifies both the sender and source signatures.</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Position-Based Routing</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081087" y="1624806"/>
            <a:ext cx="6981825" cy="4476750"/>
          </a:xfrm>
          <a:prstGeom prst="rect">
            <a:avLst/>
          </a:prstGeom>
          <a:noFill/>
          <a:ln w="9525">
            <a:noFill/>
            <a:miter lim="800000"/>
            <a:headEnd/>
            <a:tailEnd/>
          </a:ln>
        </p:spPr>
      </p:pic>
      <p:sp>
        <p:nvSpPr>
          <p:cNvPr id="5" name="TextBox 4"/>
          <p:cNvSpPr txBox="1"/>
          <p:nvPr/>
        </p:nvSpPr>
        <p:spPr>
          <a:xfrm>
            <a:off x="2987824" y="6381328"/>
            <a:ext cx="1269450" cy="307777"/>
          </a:xfrm>
          <a:prstGeom prst="rect">
            <a:avLst/>
          </a:prstGeom>
          <a:noFill/>
        </p:spPr>
        <p:txBody>
          <a:bodyPr wrap="none" rtlCol="0">
            <a:spAutoFit/>
          </a:bodyPr>
          <a:lstStyle/>
          <a:p>
            <a:r>
              <a:rPr lang="en-US" sz="1400" dirty="0" smtClean="0"/>
              <a:t>Figure from </a:t>
            </a:r>
            <a:r>
              <a:rPr lang="en-US" sz="1400" dirty="0" smtClean="0"/>
              <a:t>[8]</a:t>
            </a:r>
            <a:endParaRPr lang="en-US" sz="14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Position-Based Routing</a:t>
            </a:r>
            <a:endParaRPr lang="en-US" dirty="0"/>
          </a:p>
        </p:txBody>
      </p:sp>
      <p:sp>
        <p:nvSpPr>
          <p:cNvPr id="3" name="Content Placeholder 2"/>
          <p:cNvSpPr>
            <a:spLocks noGrp="1"/>
          </p:cNvSpPr>
          <p:nvPr>
            <p:ph idx="1"/>
          </p:nvPr>
        </p:nvSpPr>
        <p:spPr/>
        <p:txBody>
          <a:bodyPr/>
          <a:lstStyle/>
          <a:p>
            <a:r>
              <a:rPr lang="en-US" dirty="0" smtClean="0"/>
              <a:t>Good:</a:t>
            </a:r>
          </a:p>
          <a:p>
            <a:pPr lvl="1"/>
            <a:r>
              <a:rPr lang="en-US" dirty="0" smtClean="0"/>
              <a:t>Two levels of encryption.</a:t>
            </a:r>
          </a:p>
          <a:p>
            <a:pPr lvl="1"/>
            <a:r>
              <a:rPr lang="en-US" dirty="0" smtClean="0"/>
              <a:t>Broadcasts deter wormhole attacks.</a:t>
            </a:r>
          </a:p>
          <a:p>
            <a:r>
              <a:rPr lang="en-US" dirty="0" smtClean="0"/>
              <a:t>Bad:</a:t>
            </a:r>
          </a:p>
          <a:p>
            <a:pPr lvl="1"/>
            <a:r>
              <a:rPr lang="en-US" dirty="0" smtClean="0"/>
              <a:t>Caching of location and certificates is a great loss of privacy.</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cs typeface="Calibri"/>
              </a:rPr>
              <a:t>Conclusion</a:t>
            </a:r>
          </a:p>
        </p:txBody>
      </p:sp>
      <p:sp>
        <p:nvSpPr>
          <p:cNvPr id="3" name="Content Placeholder 2"/>
          <p:cNvSpPr>
            <a:spLocks noGrp="1"/>
          </p:cNvSpPr>
          <p:nvPr>
            <p:ph idx="1"/>
          </p:nvPr>
        </p:nvSpPr>
        <p:spPr/>
        <p:txBody>
          <a:bodyPr/>
          <a:lstStyle/>
          <a:p>
            <a:r>
              <a:rPr lang="en-US" dirty="0">
                <a:cs typeface="Calibri"/>
              </a:rPr>
              <a:t>Secure routing in VANETs still has a lot of ground to </a:t>
            </a:r>
            <a:r>
              <a:rPr lang="en-US" dirty="0" smtClean="0">
                <a:cs typeface="Calibri"/>
              </a:rPr>
              <a:t>cover.</a:t>
            </a:r>
            <a:endParaRPr lang="en-US" dirty="0">
              <a:cs typeface="Calibri"/>
            </a:endParaRPr>
          </a:p>
          <a:p>
            <a:r>
              <a:rPr lang="en-US" dirty="0">
                <a:cs typeface="Calibri"/>
              </a:rPr>
              <a:t>There is no routing algorithm that is designed to be secure and private from </a:t>
            </a:r>
            <a:r>
              <a:rPr lang="en-US" dirty="0" smtClean="0">
                <a:cs typeface="Calibri"/>
              </a:rPr>
              <a:t>the start.</a:t>
            </a:r>
            <a:endParaRPr lang="en-US" dirty="0">
              <a:cs typeface="Calibri"/>
            </a:endParaRPr>
          </a:p>
          <a:p>
            <a:r>
              <a:rPr lang="en-US" dirty="0">
                <a:cs typeface="Calibri"/>
              </a:rPr>
              <a:t>There is a need to strike a balance between privacy and security.</a:t>
            </a:r>
          </a:p>
        </p:txBody>
      </p:sp>
    </p:spTree>
    <p:extLst>
      <p:ext uri="{BB962C8B-B14F-4D97-AF65-F5344CB8AC3E}">
        <p14:creationId xmlns:p14="http://schemas.microsoft.com/office/powerpoint/2010/main" xmlns="" val="43867605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Bibliography</a:t>
            </a:r>
            <a:endParaRPr lang="en-CA" dirty="0"/>
          </a:p>
        </p:txBody>
      </p:sp>
      <p:sp>
        <p:nvSpPr>
          <p:cNvPr id="3" name="Content Placeholder 2"/>
          <p:cNvSpPr>
            <a:spLocks noGrp="1"/>
          </p:cNvSpPr>
          <p:nvPr>
            <p:ph idx="1"/>
          </p:nvPr>
        </p:nvSpPr>
        <p:spPr/>
        <p:txBody>
          <a:bodyPr>
            <a:normAutofit fontScale="55000" lnSpcReduction="20000"/>
          </a:bodyPr>
          <a:lstStyle/>
          <a:p>
            <a:pPr marL="431800" indent="-323850">
              <a:buSzPct val="45000"/>
              <a:buNone/>
            </a:pPr>
            <a:r>
              <a:rPr lang="en-CA" dirty="0" smtClean="0"/>
              <a:t>[1]P. </a:t>
            </a:r>
            <a:r>
              <a:rPr lang="en-CA" dirty="0" err="1" smtClean="0"/>
              <a:t>Papadimitratos</a:t>
            </a:r>
            <a:r>
              <a:rPr lang="en-CA" dirty="0" smtClean="0"/>
              <a:t> et al., “Secure Vehicular Communications: Design and Architecture,” IEEE </a:t>
            </a:r>
            <a:r>
              <a:rPr lang="en-CA" dirty="0" err="1" smtClean="0"/>
              <a:t>Commun</a:t>
            </a:r>
            <a:r>
              <a:rPr lang="en-CA" dirty="0" smtClean="0"/>
              <a:t>. Mag., Nov. 2008.</a:t>
            </a:r>
          </a:p>
          <a:p>
            <a:pPr marL="431800" indent="-323850">
              <a:buSzPct val="45000"/>
              <a:buNone/>
            </a:pPr>
            <a:r>
              <a:rPr lang="en-CA" dirty="0" smtClean="0"/>
              <a:t>[2]</a:t>
            </a:r>
            <a:r>
              <a:rPr lang="en-CA" dirty="0" err="1" smtClean="0"/>
              <a:t>Pietro</a:t>
            </a:r>
            <a:r>
              <a:rPr lang="en-CA" dirty="0" smtClean="0"/>
              <a:t> </a:t>
            </a:r>
            <a:r>
              <a:rPr lang="en-CA" dirty="0" err="1" smtClean="0"/>
              <a:t>Michiardi</a:t>
            </a:r>
            <a:r>
              <a:rPr lang="en-CA" dirty="0" smtClean="0"/>
              <a:t> and </a:t>
            </a:r>
            <a:r>
              <a:rPr lang="en-CA" dirty="0" err="1" smtClean="0"/>
              <a:t>Refik</a:t>
            </a:r>
            <a:r>
              <a:rPr lang="en-CA" dirty="0" smtClean="0"/>
              <a:t> </a:t>
            </a:r>
            <a:r>
              <a:rPr lang="en-CA" dirty="0" err="1" smtClean="0"/>
              <a:t>Molva</a:t>
            </a:r>
            <a:r>
              <a:rPr lang="en-CA" dirty="0" smtClean="0"/>
              <a:t>, </a:t>
            </a:r>
            <a:r>
              <a:rPr lang="en-CA" dirty="0" smtClean="0"/>
              <a:t>“Ad Hoc Networks Security”, ST Journal of System Research, 2003, volume 4</a:t>
            </a:r>
          </a:p>
          <a:p>
            <a:pPr>
              <a:buNone/>
            </a:pPr>
            <a:r>
              <a:rPr lang="en-CA" dirty="0" smtClean="0"/>
              <a:t>[3]Kari El </a:t>
            </a:r>
            <a:r>
              <a:rPr lang="en-CA" dirty="0" err="1" smtClean="0"/>
              <a:t>Defrawy</a:t>
            </a:r>
            <a:r>
              <a:rPr lang="en-CA" dirty="0" smtClean="0"/>
              <a:t>, Gene </a:t>
            </a:r>
            <a:r>
              <a:rPr lang="en-CA" dirty="0" err="1" smtClean="0"/>
              <a:t>Tsudik</a:t>
            </a:r>
            <a:r>
              <a:rPr lang="en-CA" dirty="0" smtClean="0"/>
              <a:t> , Sept </a:t>
            </a:r>
            <a:r>
              <a:rPr lang="en-CA" dirty="0" smtClean="0"/>
              <a:t>2011, </a:t>
            </a:r>
            <a:r>
              <a:rPr lang="en-CA" dirty="0" smtClean="0"/>
              <a:t>“Security and Privacy in Location-based MANETs/VANETs ”</a:t>
            </a:r>
            <a:endParaRPr lang="en-US" dirty="0" smtClean="0"/>
          </a:p>
          <a:p>
            <a:pPr>
              <a:buNone/>
            </a:pPr>
            <a:r>
              <a:rPr lang="en-US" dirty="0" smtClean="0"/>
              <a:t>[4]Wired.com article, “</a:t>
            </a:r>
            <a:r>
              <a:rPr lang="en-CA" dirty="0" smtClean="0"/>
              <a:t>Turning cars into wireless network nodes </a:t>
            </a:r>
            <a:r>
              <a:rPr lang="en-US" dirty="0" smtClean="0"/>
              <a:t>” </a:t>
            </a:r>
            <a:r>
              <a:rPr lang="en-CA" dirty="0" smtClean="0"/>
              <a:t>June </a:t>
            </a:r>
            <a:r>
              <a:rPr lang="en-CA" dirty="0"/>
              <a:t>9, </a:t>
            </a:r>
            <a:r>
              <a:rPr lang="en-CA" dirty="0" smtClean="0"/>
              <a:t>2007 </a:t>
            </a:r>
            <a:r>
              <a:rPr lang="en-US" dirty="0" smtClean="0"/>
              <a:t>http://www.wired.com/beyond_the_beyond/2007/06/turning_cars_in/</a:t>
            </a:r>
          </a:p>
          <a:p>
            <a:pPr>
              <a:buNone/>
            </a:pPr>
            <a:r>
              <a:rPr lang="en-US" dirty="0" smtClean="0"/>
              <a:t>[5]P</a:t>
            </a:r>
            <a:r>
              <a:rPr lang="en-US" dirty="0" smtClean="0"/>
              <a:t>. </a:t>
            </a:r>
            <a:r>
              <a:rPr lang="en-US" dirty="0" err="1" smtClean="0"/>
              <a:t>Papadimitratos</a:t>
            </a:r>
            <a:r>
              <a:rPr lang="en-US" dirty="0" smtClean="0"/>
              <a:t>, Z. Haas, “Secure Routing for Mobile Ad Hoc Networks”, in proceedings of CNDS 2002.</a:t>
            </a:r>
            <a:endParaRPr lang="en-CA" dirty="0" smtClean="0"/>
          </a:p>
          <a:p>
            <a:pPr>
              <a:buNone/>
            </a:pPr>
            <a:r>
              <a:rPr lang="en-US" dirty="0" smtClean="0"/>
              <a:t>[6]</a:t>
            </a:r>
            <a:r>
              <a:rPr lang="en-US" dirty="0" err="1" smtClean="0"/>
              <a:t>Elmar</a:t>
            </a:r>
            <a:r>
              <a:rPr lang="en-US" dirty="0" smtClean="0"/>
              <a:t> </a:t>
            </a:r>
            <a:r>
              <a:rPr lang="en-US" dirty="0" err="1" smtClean="0"/>
              <a:t>Schoch</a:t>
            </a:r>
            <a:r>
              <a:rPr lang="en-US" dirty="0" smtClean="0"/>
              <a:t>, Frank </a:t>
            </a:r>
            <a:r>
              <a:rPr lang="en-US" dirty="0" err="1" smtClean="0"/>
              <a:t>Kargl</a:t>
            </a:r>
            <a:r>
              <a:rPr lang="en-US" dirty="0" smtClean="0"/>
              <a:t>, </a:t>
            </a:r>
            <a:r>
              <a:rPr lang="en-US" dirty="0" smtClean="0"/>
              <a:t>“On the Efficiency of Secure Beaconing in VANETs” WiSec’10, March 22–24, 2010</a:t>
            </a:r>
          </a:p>
          <a:p>
            <a:pPr>
              <a:buNone/>
            </a:pPr>
            <a:r>
              <a:rPr lang="en-US" dirty="0" smtClean="0"/>
              <a:t>[7]</a:t>
            </a:r>
            <a:r>
              <a:rPr lang="en-US" dirty="0" err="1" smtClean="0"/>
              <a:t>Karim</a:t>
            </a:r>
            <a:r>
              <a:rPr lang="en-US" dirty="0" smtClean="0"/>
              <a:t> </a:t>
            </a:r>
            <a:r>
              <a:rPr lang="en-US" dirty="0" smtClean="0"/>
              <a:t>El </a:t>
            </a:r>
            <a:r>
              <a:rPr lang="en-US" dirty="0" err="1" smtClean="0"/>
              <a:t>Defrawy</a:t>
            </a:r>
            <a:r>
              <a:rPr lang="en-US" dirty="0" smtClean="0"/>
              <a:t> and Gene </a:t>
            </a:r>
            <a:r>
              <a:rPr lang="en-US" dirty="0" err="1" smtClean="0"/>
              <a:t>Tsudik</a:t>
            </a:r>
            <a:r>
              <a:rPr lang="en-US" dirty="0" smtClean="0"/>
              <a:t>, "PRISM: Privacy-friendly Routing In Suspicious MANETs (and VANETs)", The 2008 IEEE International Conference of Network Protocols (ICNP'08), October 19-22, 2008</a:t>
            </a:r>
          </a:p>
          <a:p>
            <a:pPr>
              <a:buNone/>
            </a:pPr>
            <a:r>
              <a:rPr lang="en-US" dirty="0" smtClean="0"/>
              <a:t>[8]Charles </a:t>
            </a:r>
            <a:r>
              <a:rPr lang="en-US" dirty="0" err="1" smtClean="0"/>
              <a:t>Harsch</a:t>
            </a:r>
            <a:r>
              <a:rPr lang="en-US" dirty="0" smtClean="0"/>
              <a:t>, Andreas </a:t>
            </a:r>
            <a:r>
              <a:rPr lang="en-US" dirty="0" err="1" smtClean="0"/>
              <a:t>Festag</a:t>
            </a:r>
            <a:r>
              <a:rPr lang="en-US" dirty="0" smtClean="0"/>
              <a:t>, </a:t>
            </a:r>
            <a:r>
              <a:rPr lang="en-US" dirty="0" err="1" smtClean="0"/>
              <a:t>Panos</a:t>
            </a:r>
            <a:r>
              <a:rPr lang="en-US" dirty="0" smtClean="0"/>
              <a:t> </a:t>
            </a:r>
            <a:r>
              <a:rPr lang="en-US" dirty="0" err="1" smtClean="0"/>
              <a:t>Papadimitratos</a:t>
            </a:r>
            <a:r>
              <a:rPr lang="en-US" dirty="0" smtClean="0"/>
              <a:t>, “</a:t>
            </a:r>
            <a:r>
              <a:rPr lang="en-US" dirty="0" smtClean="0"/>
              <a:t>Secure Position-Based Routing for VANETs”, Vehicular Technology Conference, 2007. VTC-2007 Fall. 2007 IEEE 66</a:t>
            </a:r>
            <a:r>
              <a:rPr lang="en-US" baseline="30000" dirty="0" smtClean="0"/>
              <a:t>th</a:t>
            </a:r>
            <a:r>
              <a:rPr lang="en-US" dirty="0" smtClean="0"/>
              <a:t>, Sept 30-Oct 3, 2007</a:t>
            </a:r>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VANETs</a:t>
            </a:r>
            <a:endParaRPr lang="en-CA" dirty="0"/>
          </a:p>
        </p:txBody>
      </p:sp>
      <p:sp>
        <p:nvSpPr>
          <p:cNvPr id="3" name="Content Placeholder 2"/>
          <p:cNvSpPr>
            <a:spLocks noGrp="1"/>
          </p:cNvSpPr>
          <p:nvPr>
            <p:ph idx="1"/>
          </p:nvPr>
        </p:nvSpPr>
        <p:spPr/>
        <p:txBody>
          <a:bodyPr/>
          <a:lstStyle/>
          <a:p>
            <a:r>
              <a:rPr lang="en-US" dirty="0" smtClean="0"/>
              <a:t>Interesting types of data exchanged.</a:t>
            </a:r>
          </a:p>
          <a:p>
            <a:pPr lvl="1"/>
            <a:r>
              <a:rPr lang="en-US" dirty="0" smtClean="0"/>
              <a:t>Traffic/road </a:t>
            </a:r>
            <a:r>
              <a:rPr lang="en-US" dirty="0" smtClean="0"/>
              <a:t>conditions.</a:t>
            </a:r>
          </a:p>
          <a:p>
            <a:pPr lvl="1"/>
            <a:r>
              <a:rPr lang="en-US" dirty="0" smtClean="0"/>
              <a:t>Accidents/events</a:t>
            </a:r>
            <a:r>
              <a:rPr lang="en-US" dirty="0" smtClean="0"/>
              <a:t>.</a:t>
            </a:r>
          </a:p>
          <a:p>
            <a:pPr lvl="1"/>
            <a:r>
              <a:rPr lang="en-US" dirty="0" smtClean="0"/>
              <a:t>Commodity/entertainment.</a:t>
            </a:r>
          </a:p>
        </p:txBody>
      </p:sp>
      <p:pic>
        <p:nvPicPr>
          <p:cNvPr id="1026" name="Picture 2" descr="E:\Thesis\VANET\vehicular_sensor_networks.jpg"/>
          <p:cNvPicPr>
            <a:picLocks noChangeAspect="1" noChangeArrowheads="1"/>
          </p:cNvPicPr>
          <p:nvPr/>
        </p:nvPicPr>
        <p:blipFill>
          <a:blip r:embed="rId3" cstate="print"/>
          <a:stretch>
            <a:fillRect/>
          </a:stretch>
        </p:blipFill>
        <p:spPr bwMode="auto">
          <a:xfrm>
            <a:off x="0" y="3650400"/>
            <a:ext cx="3585731" cy="3207600"/>
          </a:xfrm>
          <a:prstGeom prst="rect">
            <a:avLst/>
          </a:prstGeom>
          <a:noFill/>
        </p:spPr>
      </p:pic>
      <p:sp>
        <p:nvSpPr>
          <p:cNvPr id="7" name="TextBox 6"/>
          <p:cNvSpPr txBox="1"/>
          <p:nvPr/>
        </p:nvSpPr>
        <p:spPr>
          <a:xfrm>
            <a:off x="3707904" y="6381328"/>
            <a:ext cx="2483768" cy="276999"/>
          </a:xfrm>
          <a:prstGeom prst="rect">
            <a:avLst/>
          </a:prstGeom>
          <a:noFill/>
        </p:spPr>
        <p:txBody>
          <a:bodyPr wrap="square" rtlCol="0">
            <a:spAutoFit/>
          </a:bodyPr>
          <a:lstStyle/>
          <a:p>
            <a:r>
              <a:rPr lang="en-US" sz="1200" dirty="0" smtClean="0"/>
              <a:t>Fig. from [3]</a:t>
            </a:r>
            <a:endParaRPr lang="en-CA" sz="12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In the SRP protocol, the routing is done using a reactive protocol (e.g. AODV) in which the reply tries to create as many paths as possible in order to avoid disconnections. Forwarding node preference is by ranking, where ranking is inversely proportional to the number of queries posted. A higher query count gives a node a lower preference rank. Rank also gives you priority when forwarding.</a:t>
            </a:r>
          </a:p>
          <a:p>
            <a:r>
              <a:rPr lang="en-US" dirty="0" smtClean="0"/>
              <a:t>Assume that a malicious node is always repeating a query. Using AODV, show the paths created by Source S when trying to talk to Destination T. </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a:t>
            </a:r>
            <a:endParaRPr lang="en-US" dirty="0"/>
          </a:p>
        </p:txBody>
      </p:sp>
      <p:pic>
        <p:nvPicPr>
          <p:cNvPr id="5" name="Picture 2"/>
          <p:cNvPicPr>
            <a:picLocks noGrp="1" noChangeAspect="1" noChangeArrowheads="1"/>
          </p:cNvPicPr>
          <p:nvPr>
            <p:ph idx="1"/>
          </p:nvPr>
        </p:nvPicPr>
        <p:blipFill>
          <a:blip r:embed="rId2" cstate="print"/>
          <a:srcRect/>
          <a:stretch>
            <a:fillRect/>
          </a:stretch>
        </p:blipFill>
        <p:spPr bwMode="auto">
          <a:xfrm>
            <a:off x="2095500" y="2639219"/>
            <a:ext cx="4953000" cy="2447925"/>
          </a:xfrm>
          <a:prstGeom prst="rect">
            <a:avLst/>
          </a:prstGeom>
          <a:noFill/>
          <a:ln w="9525">
            <a:noFill/>
            <a:miter lim="800000"/>
            <a:headEnd/>
            <a:tailEnd/>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2095500" y="2639219"/>
            <a:ext cx="4953000" cy="2447925"/>
          </a:xfrm>
          <a:prstGeom prst="rect">
            <a:avLst/>
          </a:prstGeom>
          <a:noFill/>
          <a:ln w="9525">
            <a:noFill/>
            <a:miter lim="800000"/>
            <a:headEnd/>
            <a:tailEnd/>
          </a:ln>
        </p:spPr>
      </p:pic>
      <p:sp>
        <p:nvSpPr>
          <p:cNvPr id="2" name="Title 1"/>
          <p:cNvSpPr>
            <a:spLocks noGrp="1"/>
          </p:cNvSpPr>
          <p:nvPr>
            <p:ph type="title"/>
          </p:nvPr>
        </p:nvSpPr>
        <p:spPr/>
        <p:txBody>
          <a:bodyPr/>
          <a:lstStyle/>
          <a:p>
            <a:r>
              <a:rPr lang="en-US" dirty="0" smtClean="0"/>
              <a:t>Question 1</a:t>
            </a:r>
            <a:endParaRPr lang="en-US" dirty="0"/>
          </a:p>
        </p:txBody>
      </p:sp>
      <p:sp>
        <p:nvSpPr>
          <p:cNvPr id="3" name="Content Placeholder 2"/>
          <p:cNvSpPr>
            <a:spLocks noGrp="1"/>
          </p:cNvSpPr>
          <p:nvPr>
            <p:ph idx="1"/>
          </p:nvPr>
        </p:nvSpPr>
        <p:spPr/>
        <p:txBody>
          <a:bodyPr/>
          <a:lstStyle/>
          <a:p>
            <a:r>
              <a:rPr lang="en-US" dirty="0" smtClean="0"/>
              <a:t>Solution</a:t>
            </a:r>
            <a:endParaRPr lang="en-US" dirty="0"/>
          </a:p>
        </p:txBody>
      </p:sp>
      <p:sp>
        <p:nvSpPr>
          <p:cNvPr id="6" name="Freeform 5"/>
          <p:cNvSpPr/>
          <p:nvPr/>
        </p:nvSpPr>
        <p:spPr>
          <a:xfrm>
            <a:off x="2615184" y="3035808"/>
            <a:ext cx="996696" cy="1143000"/>
          </a:xfrm>
          <a:custGeom>
            <a:avLst/>
            <a:gdLst>
              <a:gd name="connsiteX0" fmla="*/ 0 w 3419856"/>
              <a:gd name="connsiteY0" fmla="*/ 1405128 h 1405128"/>
              <a:gd name="connsiteX1" fmla="*/ 996696 w 3419856"/>
              <a:gd name="connsiteY1" fmla="*/ 262128 h 1405128"/>
              <a:gd name="connsiteX2" fmla="*/ 2267712 w 3419856"/>
              <a:gd name="connsiteY2" fmla="*/ 6096 h 1405128"/>
              <a:gd name="connsiteX3" fmla="*/ 3419856 w 3419856"/>
              <a:gd name="connsiteY3" fmla="*/ 298704 h 1405128"/>
              <a:gd name="connsiteX0" fmla="*/ 0 w 2267712"/>
              <a:gd name="connsiteY0" fmla="*/ 1405128 h 1405128"/>
              <a:gd name="connsiteX1" fmla="*/ 996696 w 2267712"/>
              <a:gd name="connsiteY1" fmla="*/ 262128 h 1405128"/>
              <a:gd name="connsiteX2" fmla="*/ 2267712 w 2267712"/>
              <a:gd name="connsiteY2" fmla="*/ 6096 h 1405128"/>
              <a:gd name="connsiteX0" fmla="*/ 0 w 996696"/>
              <a:gd name="connsiteY0" fmla="*/ 1143000 h 1143000"/>
              <a:gd name="connsiteX1" fmla="*/ 996696 w 996696"/>
              <a:gd name="connsiteY1" fmla="*/ 0 h 1143000"/>
            </a:gdLst>
            <a:ahLst/>
            <a:cxnLst>
              <a:cxn ang="0">
                <a:pos x="connsiteX0" y="connsiteY0"/>
              </a:cxn>
              <a:cxn ang="0">
                <a:pos x="connsiteX1" y="connsiteY1"/>
              </a:cxn>
            </a:cxnLst>
            <a:rect l="l" t="t" r="r" b="b"/>
            <a:pathLst>
              <a:path w="996696" h="1143000">
                <a:moveTo>
                  <a:pt x="0" y="1143000"/>
                </a:moveTo>
                <a:cubicBezTo>
                  <a:pt x="309372" y="688086"/>
                  <a:pt x="618744" y="233172"/>
                  <a:pt x="996696" y="0"/>
                </a:cubicBezTo>
              </a:path>
            </a:pathLst>
          </a:cu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
        <p:nvSpPr>
          <p:cNvPr id="9" name="Freeform 8"/>
          <p:cNvSpPr/>
          <p:nvPr/>
        </p:nvSpPr>
        <p:spPr>
          <a:xfrm>
            <a:off x="2880360" y="4626864"/>
            <a:ext cx="786384" cy="438912"/>
          </a:xfrm>
          <a:custGeom>
            <a:avLst/>
            <a:gdLst>
              <a:gd name="connsiteX0" fmla="*/ 0 w 3971544"/>
              <a:gd name="connsiteY0" fmla="*/ 1344168 h 1837944"/>
              <a:gd name="connsiteX1" fmla="*/ 786384 w 3971544"/>
              <a:gd name="connsiteY1" fmla="*/ 1783080 h 1837944"/>
              <a:gd name="connsiteX2" fmla="*/ 1938528 w 3971544"/>
              <a:gd name="connsiteY2" fmla="*/ 1673352 h 1837944"/>
              <a:gd name="connsiteX3" fmla="*/ 3712464 w 3971544"/>
              <a:gd name="connsiteY3" fmla="*/ 1152144 h 1837944"/>
              <a:gd name="connsiteX4" fmla="*/ 3493008 w 3971544"/>
              <a:gd name="connsiteY4" fmla="*/ 0 h 1837944"/>
              <a:gd name="connsiteX0" fmla="*/ 0 w 3712464"/>
              <a:gd name="connsiteY0" fmla="*/ 192024 h 685800"/>
              <a:gd name="connsiteX1" fmla="*/ 786384 w 3712464"/>
              <a:gd name="connsiteY1" fmla="*/ 630936 h 685800"/>
              <a:gd name="connsiteX2" fmla="*/ 1938528 w 3712464"/>
              <a:gd name="connsiteY2" fmla="*/ 521208 h 685800"/>
              <a:gd name="connsiteX3" fmla="*/ 3712464 w 3712464"/>
              <a:gd name="connsiteY3" fmla="*/ 0 h 685800"/>
              <a:gd name="connsiteX0" fmla="*/ 0 w 1938528"/>
              <a:gd name="connsiteY0" fmla="*/ 0 h 493776"/>
              <a:gd name="connsiteX1" fmla="*/ 786384 w 1938528"/>
              <a:gd name="connsiteY1" fmla="*/ 438912 h 493776"/>
              <a:gd name="connsiteX2" fmla="*/ 1938528 w 1938528"/>
              <a:gd name="connsiteY2" fmla="*/ 329184 h 493776"/>
              <a:gd name="connsiteX0" fmla="*/ 0 w 786384"/>
              <a:gd name="connsiteY0" fmla="*/ 0 h 438912"/>
              <a:gd name="connsiteX1" fmla="*/ 786384 w 786384"/>
              <a:gd name="connsiteY1" fmla="*/ 438912 h 438912"/>
            </a:gdLst>
            <a:ahLst/>
            <a:cxnLst>
              <a:cxn ang="0">
                <a:pos x="connsiteX0" y="connsiteY0"/>
              </a:cxn>
              <a:cxn ang="0">
                <a:pos x="connsiteX1" y="connsiteY1"/>
              </a:cxn>
            </a:cxnLst>
            <a:rect l="l" t="t" r="r" b="b"/>
            <a:pathLst>
              <a:path w="786384" h="438912">
                <a:moveTo>
                  <a:pt x="0" y="0"/>
                </a:moveTo>
                <a:cubicBezTo>
                  <a:pt x="231648" y="192024"/>
                  <a:pt x="463296" y="384048"/>
                  <a:pt x="786384" y="438912"/>
                </a:cubicBezTo>
              </a:path>
            </a:pathLst>
          </a:cu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a:t>
            </a:r>
            <a:endParaRPr lang="en-US" dirty="0"/>
          </a:p>
        </p:txBody>
      </p:sp>
      <p:sp>
        <p:nvSpPr>
          <p:cNvPr id="3" name="Content Placeholder 2"/>
          <p:cNvSpPr>
            <a:spLocks noGrp="1"/>
          </p:cNvSpPr>
          <p:nvPr>
            <p:ph idx="1"/>
          </p:nvPr>
        </p:nvSpPr>
        <p:spPr/>
        <p:txBody>
          <a:bodyPr/>
          <a:lstStyle/>
          <a:p>
            <a:r>
              <a:rPr lang="en-US" dirty="0" smtClean="0"/>
              <a:t>Solution</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2095500" y="2639219"/>
            <a:ext cx="4953000" cy="2447925"/>
          </a:xfrm>
          <a:prstGeom prst="rect">
            <a:avLst/>
          </a:prstGeom>
          <a:noFill/>
          <a:ln w="9525">
            <a:noFill/>
            <a:miter lim="800000"/>
            <a:headEnd/>
            <a:tailEnd/>
          </a:ln>
        </p:spPr>
      </p:pic>
      <p:sp>
        <p:nvSpPr>
          <p:cNvPr id="6" name="Freeform 5"/>
          <p:cNvSpPr/>
          <p:nvPr/>
        </p:nvSpPr>
        <p:spPr>
          <a:xfrm>
            <a:off x="2615184" y="2773680"/>
            <a:ext cx="2267712" cy="1405128"/>
          </a:xfrm>
          <a:custGeom>
            <a:avLst/>
            <a:gdLst>
              <a:gd name="connsiteX0" fmla="*/ 0 w 3419856"/>
              <a:gd name="connsiteY0" fmla="*/ 1405128 h 1405128"/>
              <a:gd name="connsiteX1" fmla="*/ 996696 w 3419856"/>
              <a:gd name="connsiteY1" fmla="*/ 262128 h 1405128"/>
              <a:gd name="connsiteX2" fmla="*/ 2267712 w 3419856"/>
              <a:gd name="connsiteY2" fmla="*/ 6096 h 1405128"/>
              <a:gd name="connsiteX3" fmla="*/ 3419856 w 3419856"/>
              <a:gd name="connsiteY3" fmla="*/ 298704 h 1405128"/>
              <a:gd name="connsiteX0" fmla="*/ 0 w 2267712"/>
              <a:gd name="connsiteY0" fmla="*/ 1405128 h 1405128"/>
              <a:gd name="connsiteX1" fmla="*/ 996696 w 2267712"/>
              <a:gd name="connsiteY1" fmla="*/ 262128 h 1405128"/>
              <a:gd name="connsiteX2" fmla="*/ 2267712 w 2267712"/>
              <a:gd name="connsiteY2" fmla="*/ 6096 h 1405128"/>
            </a:gdLst>
            <a:ahLst/>
            <a:cxnLst>
              <a:cxn ang="0">
                <a:pos x="connsiteX0" y="connsiteY0"/>
              </a:cxn>
              <a:cxn ang="0">
                <a:pos x="connsiteX1" y="connsiteY1"/>
              </a:cxn>
              <a:cxn ang="0">
                <a:pos x="connsiteX2" y="connsiteY2"/>
              </a:cxn>
            </a:cxnLst>
            <a:rect l="l" t="t" r="r" b="b"/>
            <a:pathLst>
              <a:path w="2267712" h="1405128">
                <a:moveTo>
                  <a:pt x="0" y="1405128"/>
                </a:moveTo>
                <a:cubicBezTo>
                  <a:pt x="309372" y="950214"/>
                  <a:pt x="618744" y="495300"/>
                  <a:pt x="996696" y="262128"/>
                </a:cubicBezTo>
                <a:cubicBezTo>
                  <a:pt x="1374648" y="28956"/>
                  <a:pt x="1863852" y="0"/>
                  <a:pt x="2267712" y="6096"/>
                </a:cubicBezTo>
              </a:path>
            </a:pathLst>
          </a:cu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
        <p:nvSpPr>
          <p:cNvPr id="9" name="Freeform 8"/>
          <p:cNvSpPr/>
          <p:nvPr/>
        </p:nvSpPr>
        <p:spPr>
          <a:xfrm>
            <a:off x="2880360" y="4626864"/>
            <a:ext cx="1938528" cy="493776"/>
          </a:xfrm>
          <a:custGeom>
            <a:avLst/>
            <a:gdLst>
              <a:gd name="connsiteX0" fmla="*/ 0 w 3971544"/>
              <a:gd name="connsiteY0" fmla="*/ 1344168 h 1837944"/>
              <a:gd name="connsiteX1" fmla="*/ 786384 w 3971544"/>
              <a:gd name="connsiteY1" fmla="*/ 1783080 h 1837944"/>
              <a:gd name="connsiteX2" fmla="*/ 1938528 w 3971544"/>
              <a:gd name="connsiteY2" fmla="*/ 1673352 h 1837944"/>
              <a:gd name="connsiteX3" fmla="*/ 3712464 w 3971544"/>
              <a:gd name="connsiteY3" fmla="*/ 1152144 h 1837944"/>
              <a:gd name="connsiteX4" fmla="*/ 3493008 w 3971544"/>
              <a:gd name="connsiteY4" fmla="*/ 0 h 1837944"/>
              <a:gd name="connsiteX0" fmla="*/ 0 w 3712464"/>
              <a:gd name="connsiteY0" fmla="*/ 192024 h 685800"/>
              <a:gd name="connsiteX1" fmla="*/ 786384 w 3712464"/>
              <a:gd name="connsiteY1" fmla="*/ 630936 h 685800"/>
              <a:gd name="connsiteX2" fmla="*/ 1938528 w 3712464"/>
              <a:gd name="connsiteY2" fmla="*/ 521208 h 685800"/>
              <a:gd name="connsiteX3" fmla="*/ 3712464 w 3712464"/>
              <a:gd name="connsiteY3" fmla="*/ 0 h 685800"/>
              <a:gd name="connsiteX0" fmla="*/ 0 w 1938528"/>
              <a:gd name="connsiteY0" fmla="*/ 0 h 493776"/>
              <a:gd name="connsiteX1" fmla="*/ 786384 w 1938528"/>
              <a:gd name="connsiteY1" fmla="*/ 438912 h 493776"/>
              <a:gd name="connsiteX2" fmla="*/ 1938528 w 1938528"/>
              <a:gd name="connsiteY2" fmla="*/ 329184 h 493776"/>
            </a:gdLst>
            <a:ahLst/>
            <a:cxnLst>
              <a:cxn ang="0">
                <a:pos x="connsiteX0" y="connsiteY0"/>
              </a:cxn>
              <a:cxn ang="0">
                <a:pos x="connsiteX1" y="connsiteY1"/>
              </a:cxn>
              <a:cxn ang="0">
                <a:pos x="connsiteX2" y="connsiteY2"/>
              </a:cxn>
            </a:cxnLst>
            <a:rect l="l" t="t" r="r" b="b"/>
            <a:pathLst>
              <a:path w="1938528" h="493776">
                <a:moveTo>
                  <a:pt x="0" y="0"/>
                </a:moveTo>
                <a:cubicBezTo>
                  <a:pt x="231648" y="192024"/>
                  <a:pt x="463296" y="384048"/>
                  <a:pt x="786384" y="438912"/>
                </a:cubicBezTo>
                <a:cubicBezTo>
                  <a:pt x="1109472" y="493776"/>
                  <a:pt x="1450848" y="434340"/>
                  <a:pt x="1938528" y="329184"/>
                </a:cubicBezTo>
              </a:path>
            </a:pathLst>
          </a:cu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a:t>
            </a:r>
            <a:endParaRPr lang="en-US" dirty="0"/>
          </a:p>
        </p:txBody>
      </p:sp>
      <p:sp>
        <p:nvSpPr>
          <p:cNvPr id="3" name="Content Placeholder 2"/>
          <p:cNvSpPr>
            <a:spLocks noGrp="1"/>
          </p:cNvSpPr>
          <p:nvPr>
            <p:ph idx="1"/>
          </p:nvPr>
        </p:nvSpPr>
        <p:spPr/>
        <p:txBody>
          <a:bodyPr/>
          <a:lstStyle/>
          <a:p>
            <a:r>
              <a:rPr lang="en-US" dirty="0" smtClean="0"/>
              <a:t>Solution</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2095500" y="2639219"/>
            <a:ext cx="4953000" cy="2447925"/>
          </a:xfrm>
          <a:prstGeom prst="rect">
            <a:avLst/>
          </a:prstGeom>
          <a:noFill/>
          <a:ln w="9525">
            <a:noFill/>
            <a:miter lim="800000"/>
            <a:headEnd/>
            <a:tailEnd/>
          </a:ln>
        </p:spPr>
      </p:pic>
      <p:sp>
        <p:nvSpPr>
          <p:cNvPr id="6" name="Freeform 5"/>
          <p:cNvSpPr/>
          <p:nvPr/>
        </p:nvSpPr>
        <p:spPr>
          <a:xfrm>
            <a:off x="2615184" y="2773680"/>
            <a:ext cx="3419856" cy="1405128"/>
          </a:xfrm>
          <a:custGeom>
            <a:avLst/>
            <a:gdLst>
              <a:gd name="connsiteX0" fmla="*/ 0 w 3419856"/>
              <a:gd name="connsiteY0" fmla="*/ 1405128 h 1405128"/>
              <a:gd name="connsiteX1" fmla="*/ 996696 w 3419856"/>
              <a:gd name="connsiteY1" fmla="*/ 262128 h 1405128"/>
              <a:gd name="connsiteX2" fmla="*/ 2267712 w 3419856"/>
              <a:gd name="connsiteY2" fmla="*/ 6096 h 1405128"/>
              <a:gd name="connsiteX3" fmla="*/ 3419856 w 3419856"/>
              <a:gd name="connsiteY3" fmla="*/ 298704 h 1405128"/>
            </a:gdLst>
            <a:ahLst/>
            <a:cxnLst>
              <a:cxn ang="0">
                <a:pos x="connsiteX0" y="connsiteY0"/>
              </a:cxn>
              <a:cxn ang="0">
                <a:pos x="connsiteX1" y="connsiteY1"/>
              </a:cxn>
              <a:cxn ang="0">
                <a:pos x="connsiteX2" y="connsiteY2"/>
              </a:cxn>
              <a:cxn ang="0">
                <a:pos x="connsiteX3" y="connsiteY3"/>
              </a:cxn>
            </a:cxnLst>
            <a:rect l="l" t="t" r="r" b="b"/>
            <a:pathLst>
              <a:path w="3419856" h="1405128">
                <a:moveTo>
                  <a:pt x="0" y="1405128"/>
                </a:moveTo>
                <a:cubicBezTo>
                  <a:pt x="309372" y="950214"/>
                  <a:pt x="618744" y="495300"/>
                  <a:pt x="996696" y="262128"/>
                </a:cubicBezTo>
                <a:cubicBezTo>
                  <a:pt x="1374648" y="28956"/>
                  <a:pt x="1863852" y="0"/>
                  <a:pt x="2267712" y="6096"/>
                </a:cubicBezTo>
                <a:cubicBezTo>
                  <a:pt x="2671572" y="12192"/>
                  <a:pt x="3045714" y="155448"/>
                  <a:pt x="3419856" y="29870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Freeform 8"/>
          <p:cNvSpPr/>
          <p:nvPr/>
        </p:nvSpPr>
        <p:spPr>
          <a:xfrm>
            <a:off x="2880360" y="4434840"/>
            <a:ext cx="3712464" cy="685800"/>
          </a:xfrm>
          <a:custGeom>
            <a:avLst/>
            <a:gdLst>
              <a:gd name="connsiteX0" fmla="*/ 0 w 3971544"/>
              <a:gd name="connsiteY0" fmla="*/ 1344168 h 1837944"/>
              <a:gd name="connsiteX1" fmla="*/ 786384 w 3971544"/>
              <a:gd name="connsiteY1" fmla="*/ 1783080 h 1837944"/>
              <a:gd name="connsiteX2" fmla="*/ 1938528 w 3971544"/>
              <a:gd name="connsiteY2" fmla="*/ 1673352 h 1837944"/>
              <a:gd name="connsiteX3" fmla="*/ 3712464 w 3971544"/>
              <a:gd name="connsiteY3" fmla="*/ 1152144 h 1837944"/>
              <a:gd name="connsiteX4" fmla="*/ 3493008 w 3971544"/>
              <a:gd name="connsiteY4" fmla="*/ 0 h 1837944"/>
              <a:gd name="connsiteX0" fmla="*/ 0 w 3712464"/>
              <a:gd name="connsiteY0" fmla="*/ 192024 h 685800"/>
              <a:gd name="connsiteX1" fmla="*/ 786384 w 3712464"/>
              <a:gd name="connsiteY1" fmla="*/ 630936 h 685800"/>
              <a:gd name="connsiteX2" fmla="*/ 1938528 w 3712464"/>
              <a:gd name="connsiteY2" fmla="*/ 521208 h 685800"/>
              <a:gd name="connsiteX3" fmla="*/ 3712464 w 3712464"/>
              <a:gd name="connsiteY3" fmla="*/ 0 h 685800"/>
            </a:gdLst>
            <a:ahLst/>
            <a:cxnLst>
              <a:cxn ang="0">
                <a:pos x="connsiteX0" y="connsiteY0"/>
              </a:cxn>
              <a:cxn ang="0">
                <a:pos x="connsiteX1" y="connsiteY1"/>
              </a:cxn>
              <a:cxn ang="0">
                <a:pos x="connsiteX2" y="connsiteY2"/>
              </a:cxn>
              <a:cxn ang="0">
                <a:pos x="connsiteX3" y="connsiteY3"/>
              </a:cxn>
            </a:cxnLst>
            <a:rect l="l" t="t" r="r" b="b"/>
            <a:pathLst>
              <a:path w="3712464" h="685800">
                <a:moveTo>
                  <a:pt x="0" y="192024"/>
                </a:moveTo>
                <a:cubicBezTo>
                  <a:pt x="231648" y="384048"/>
                  <a:pt x="463296" y="576072"/>
                  <a:pt x="786384" y="630936"/>
                </a:cubicBezTo>
                <a:cubicBezTo>
                  <a:pt x="1109472" y="685800"/>
                  <a:pt x="1450848" y="626364"/>
                  <a:pt x="1938528" y="521208"/>
                </a:cubicBezTo>
                <a:cubicBezTo>
                  <a:pt x="2426208" y="416052"/>
                  <a:pt x="3453384" y="278892"/>
                  <a:pt x="3712464" y="0"/>
                </a:cubicBezTo>
              </a:path>
            </a:pathLst>
          </a:cu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a:t>
            </a:r>
            <a:endParaRPr lang="en-US" dirty="0"/>
          </a:p>
        </p:txBody>
      </p:sp>
      <p:sp>
        <p:nvSpPr>
          <p:cNvPr id="3" name="Content Placeholder 2"/>
          <p:cNvSpPr>
            <a:spLocks noGrp="1"/>
          </p:cNvSpPr>
          <p:nvPr>
            <p:ph idx="1"/>
          </p:nvPr>
        </p:nvSpPr>
        <p:spPr/>
        <p:txBody>
          <a:bodyPr/>
          <a:lstStyle/>
          <a:p>
            <a:r>
              <a:rPr lang="en-US" dirty="0" smtClean="0"/>
              <a:t>Solution</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2095500" y="2639219"/>
            <a:ext cx="4953000" cy="2447925"/>
          </a:xfrm>
          <a:prstGeom prst="rect">
            <a:avLst/>
          </a:prstGeom>
          <a:noFill/>
          <a:ln w="9525">
            <a:noFill/>
            <a:miter lim="800000"/>
            <a:headEnd/>
            <a:tailEnd/>
          </a:ln>
        </p:spPr>
      </p:pic>
      <p:sp>
        <p:nvSpPr>
          <p:cNvPr id="6" name="Freeform 5"/>
          <p:cNvSpPr/>
          <p:nvPr/>
        </p:nvSpPr>
        <p:spPr>
          <a:xfrm>
            <a:off x="2615184" y="2773680"/>
            <a:ext cx="3419856" cy="1405128"/>
          </a:xfrm>
          <a:custGeom>
            <a:avLst/>
            <a:gdLst>
              <a:gd name="connsiteX0" fmla="*/ 0 w 3419856"/>
              <a:gd name="connsiteY0" fmla="*/ 1405128 h 1405128"/>
              <a:gd name="connsiteX1" fmla="*/ 996696 w 3419856"/>
              <a:gd name="connsiteY1" fmla="*/ 262128 h 1405128"/>
              <a:gd name="connsiteX2" fmla="*/ 2267712 w 3419856"/>
              <a:gd name="connsiteY2" fmla="*/ 6096 h 1405128"/>
              <a:gd name="connsiteX3" fmla="*/ 3419856 w 3419856"/>
              <a:gd name="connsiteY3" fmla="*/ 298704 h 1405128"/>
            </a:gdLst>
            <a:ahLst/>
            <a:cxnLst>
              <a:cxn ang="0">
                <a:pos x="connsiteX0" y="connsiteY0"/>
              </a:cxn>
              <a:cxn ang="0">
                <a:pos x="connsiteX1" y="connsiteY1"/>
              </a:cxn>
              <a:cxn ang="0">
                <a:pos x="connsiteX2" y="connsiteY2"/>
              </a:cxn>
              <a:cxn ang="0">
                <a:pos x="connsiteX3" y="connsiteY3"/>
              </a:cxn>
            </a:cxnLst>
            <a:rect l="l" t="t" r="r" b="b"/>
            <a:pathLst>
              <a:path w="3419856" h="1405128">
                <a:moveTo>
                  <a:pt x="0" y="1405128"/>
                </a:moveTo>
                <a:cubicBezTo>
                  <a:pt x="309372" y="950214"/>
                  <a:pt x="618744" y="495300"/>
                  <a:pt x="996696" y="262128"/>
                </a:cubicBezTo>
                <a:cubicBezTo>
                  <a:pt x="1374648" y="28956"/>
                  <a:pt x="1863852" y="0"/>
                  <a:pt x="2267712" y="6096"/>
                </a:cubicBezTo>
                <a:cubicBezTo>
                  <a:pt x="2671572" y="12192"/>
                  <a:pt x="3045714" y="155448"/>
                  <a:pt x="3419856" y="29870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Freeform 8"/>
          <p:cNvSpPr/>
          <p:nvPr/>
        </p:nvSpPr>
        <p:spPr>
          <a:xfrm>
            <a:off x="2880360" y="3282696"/>
            <a:ext cx="3971544" cy="1837944"/>
          </a:xfrm>
          <a:custGeom>
            <a:avLst/>
            <a:gdLst>
              <a:gd name="connsiteX0" fmla="*/ 0 w 3971544"/>
              <a:gd name="connsiteY0" fmla="*/ 1344168 h 1837944"/>
              <a:gd name="connsiteX1" fmla="*/ 786384 w 3971544"/>
              <a:gd name="connsiteY1" fmla="*/ 1783080 h 1837944"/>
              <a:gd name="connsiteX2" fmla="*/ 1938528 w 3971544"/>
              <a:gd name="connsiteY2" fmla="*/ 1673352 h 1837944"/>
              <a:gd name="connsiteX3" fmla="*/ 3712464 w 3971544"/>
              <a:gd name="connsiteY3" fmla="*/ 1152144 h 1837944"/>
              <a:gd name="connsiteX4" fmla="*/ 3493008 w 3971544"/>
              <a:gd name="connsiteY4" fmla="*/ 0 h 18379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71544" h="1837944">
                <a:moveTo>
                  <a:pt x="0" y="1344168"/>
                </a:moveTo>
                <a:cubicBezTo>
                  <a:pt x="231648" y="1536192"/>
                  <a:pt x="463296" y="1728216"/>
                  <a:pt x="786384" y="1783080"/>
                </a:cubicBezTo>
                <a:cubicBezTo>
                  <a:pt x="1109472" y="1837944"/>
                  <a:pt x="1450848" y="1778508"/>
                  <a:pt x="1938528" y="1673352"/>
                </a:cubicBezTo>
                <a:cubicBezTo>
                  <a:pt x="2426208" y="1568196"/>
                  <a:pt x="3453384" y="1431036"/>
                  <a:pt x="3712464" y="1152144"/>
                </a:cubicBezTo>
                <a:cubicBezTo>
                  <a:pt x="3971544" y="873252"/>
                  <a:pt x="3732276" y="436626"/>
                  <a:pt x="3493008" y="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Freeform 14"/>
          <p:cNvSpPr/>
          <p:nvPr/>
        </p:nvSpPr>
        <p:spPr>
          <a:xfrm>
            <a:off x="5102352" y="3246120"/>
            <a:ext cx="731520" cy="265176"/>
          </a:xfrm>
          <a:custGeom>
            <a:avLst/>
            <a:gdLst>
              <a:gd name="connsiteX0" fmla="*/ 731520 w 731520"/>
              <a:gd name="connsiteY0" fmla="*/ 109728 h 265176"/>
              <a:gd name="connsiteX1" fmla="*/ 192024 w 731520"/>
              <a:gd name="connsiteY1" fmla="*/ 246888 h 265176"/>
              <a:gd name="connsiteX2" fmla="*/ 0 w 731520"/>
              <a:gd name="connsiteY2" fmla="*/ 0 h 265176"/>
            </a:gdLst>
            <a:ahLst/>
            <a:cxnLst>
              <a:cxn ang="0">
                <a:pos x="connsiteX0" y="connsiteY0"/>
              </a:cxn>
              <a:cxn ang="0">
                <a:pos x="connsiteX1" y="connsiteY1"/>
              </a:cxn>
              <a:cxn ang="0">
                <a:pos x="connsiteX2" y="connsiteY2"/>
              </a:cxn>
            </a:cxnLst>
            <a:rect l="l" t="t" r="r" b="b"/>
            <a:pathLst>
              <a:path w="731520" h="265176">
                <a:moveTo>
                  <a:pt x="731520" y="109728"/>
                </a:moveTo>
                <a:cubicBezTo>
                  <a:pt x="522732" y="187452"/>
                  <a:pt x="313944" y="265176"/>
                  <a:pt x="192024" y="246888"/>
                </a:cubicBezTo>
                <a:cubicBezTo>
                  <a:pt x="70104" y="228600"/>
                  <a:pt x="35052" y="114300"/>
                  <a:pt x="0" y="0"/>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16" name="Freeform 15"/>
          <p:cNvSpPr/>
          <p:nvPr/>
        </p:nvSpPr>
        <p:spPr>
          <a:xfrm>
            <a:off x="5763768" y="3557016"/>
            <a:ext cx="371856" cy="493776"/>
          </a:xfrm>
          <a:custGeom>
            <a:avLst/>
            <a:gdLst>
              <a:gd name="connsiteX0" fmla="*/ 225552 w 371856"/>
              <a:gd name="connsiteY0" fmla="*/ 0 h 493776"/>
              <a:gd name="connsiteX1" fmla="*/ 24384 w 371856"/>
              <a:gd name="connsiteY1" fmla="*/ 210312 h 493776"/>
              <a:gd name="connsiteX2" fmla="*/ 371856 w 371856"/>
              <a:gd name="connsiteY2" fmla="*/ 493776 h 493776"/>
            </a:gdLst>
            <a:ahLst/>
            <a:cxnLst>
              <a:cxn ang="0">
                <a:pos x="connsiteX0" y="connsiteY0"/>
              </a:cxn>
              <a:cxn ang="0">
                <a:pos x="connsiteX1" y="connsiteY1"/>
              </a:cxn>
              <a:cxn ang="0">
                <a:pos x="connsiteX2" y="connsiteY2"/>
              </a:cxn>
            </a:cxnLst>
            <a:rect l="l" t="t" r="r" b="b"/>
            <a:pathLst>
              <a:path w="371856" h="493776">
                <a:moveTo>
                  <a:pt x="225552" y="0"/>
                </a:moveTo>
                <a:cubicBezTo>
                  <a:pt x="112776" y="64008"/>
                  <a:pt x="0" y="128016"/>
                  <a:pt x="24384" y="210312"/>
                </a:cubicBezTo>
                <a:cubicBezTo>
                  <a:pt x="48768" y="292608"/>
                  <a:pt x="210312" y="393192"/>
                  <a:pt x="371856" y="493776"/>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17" name="Freeform 16"/>
          <p:cNvSpPr/>
          <p:nvPr/>
        </p:nvSpPr>
        <p:spPr>
          <a:xfrm>
            <a:off x="5038344" y="3483864"/>
            <a:ext cx="877824" cy="1060704"/>
          </a:xfrm>
          <a:custGeom>
            <a:avLst/>
            <a:gdLst>
              <a:gd name="connsiteX0" fmla="*/ 877824 w 877824"/>
              <a:gd name="connsiteY0" fmla="*/ 0 h 1060704"/>
              <a:gd name="connsiteX1" fmla="*/ 658368 w 877824"/>
              <a:gd name="connsiteY1" fmla="*/ 521208 h 1060704"/>
              <a:gd name="connsiteX2" fmla="*/ 0 w 877824"/>
              <a:gd name="connsiteY2" fmla="*/ 1060704 h 1060704"/>
            </a:gdLst>
            <a:ahLst/>
            <a:cxnLst>
              <a:cxn ang="0">
                <a:pos x="connsiteX0" y="connsiteY0"/>
              </a:cxn>
              <a:cxn ang="0">
                <a:pos x="connsiteX1" y="connsiteY1"/>
              </a:cxn>
              <a:cxn ang="0">
                <a:pos x="connsiteX2" y="connsiteY2"/>
              </a:cxn>
            </a:cxnLst>
            <a:rect l="l" t="t" r="r" b="b"/>
            <a:pathLst>
              <a:path w="877824" h="1060704">
                <a:moveTo>
                  <a:pt x="877824" y="0"/>
                </a:moveTo>
                <a:cubicBezTo>
                  <a:pt x="841248" y="172212"/>
                  <a:pt x="804672" y="344424"/>
                  <a:pt x="658368" y="521208"/>
                </a:cubicBezTo>
                <a:cubicBezTo>
                  <a:pt x="512064" y="697992"/>
                  <a:pt x="256032" y="879348"/>
                  <a:pt x="0" y="1060704"/>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18" name="Freeform 17"/>
          <p:cNvSpPr/>
          <p:nvPr/>
        </p:nvSpPr>
        <p:spPr>
          <a:xfrm>
            <a:off x="4873752" y="3374136"/>
            <a:ext cx="978408" cy="457200"/>
          </a:xfrm>
          <a:custGeom>
            <a:avLst/>
            <a:gdLst>
              <a:gd name="connsiteX0" fmla="*/ 978408 w 978408"/>
              <a:gd name="connsiteY0" fmla="*/ 0 h 457200"/>
              <a:gd name="connsiteX1" fmla="*/ 365760 w 978408"/>
              <a:gd name="connsiteY1" fmla="*/ 182880 h 457200"/>
              <a:gd name="connsiteX2" fmla="*/ 0 w 978408"/>
              <a:gd name="connsiteY2" fmla="*/ 457200 h 457200"/>
            </a:gdLst>
            <a:ahLst/>
            <a:cxnLst>
              <a:cxn ang="0">
                <a:pos x="connsiteX0" y="connsiteY0"/>
              </a:cxn>
              <a:cxn ang="0">
                <a:pos x="connsiteX1" y="connsiteY1"/>
              </a:cxn>
              <a:cxn ang="0">
                <a:pos x="connsiteX2" y="connsiteY2"/>
              </a:cxn>
            </a:cxnLst>
            <a:rect l="l" t="t" r="r" b="b"/>
            <a:pathLst>
              <a:path w="978408" h="457200">
                <a:moveTo>
                  <a:pt x="978408" y="0"/>
                </a:moveTo>
                <a:cubicBezTo>
                  <a:pt x="753618" y="53340"/>
                  <a:pt x="528828" y="106680"/>
                  <a:pt x="365760" y="182880"/>
                </a:cubicBezTo>
                <a:cubicBezTo>
                  <a:pt x="202692" y="259080"/>
                  <a:pt x="101346" y="358140"/>
                  <a:pt x="0" y="457200"/>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20" name="Freeform 19"/>
          <p:cNvSpPr/>
          <p:nvPr/>
        </p:nvSpPr>
        <p:spPr>
          <a:xfrm>
            <a:off x="3913632" y="2708148"/>
            <a:ext cx="1993392" cy="1232916"/>
          </a:xfrm>
          <a:custGeom>
            <a:avLst/>
            <a:gdLst>
              <a:gd name="connsiteX0" fmla="*/ 1993392 w 1993392"/>
              <a:gd name="connsiteY0" fmla="*/ 492252 h 1232916"/>
              <a:gd name="connsiteX1" fmla="*/ 914400 w 1993392"/>
              <a:gd name="connsiteY1" fmla="*/ 99060 h 1232916"/>
              <a:gd name="connsiteX2" fmla="*/ 576072 w 1993392"/>
              <a:gd name="connsiteY2" fmla="*/ 1086612 h 1232916"/>
              <a:gd name="connsiteX3" fmla="*/ 0 w 1993392"/>
              <a:gd name="connsiteY3" fmla="*/ 976884 h 1232916"/>
            </a:gdLst>
            <a:ahLst/>
            <a:cxnLst>
              <a:cxn ang="0">
                <a:pos x="connsiteX0" y="connsiteY0"/>
              </a:cxn>
              <a:cxn ang="0">
                <a:pos x="connsiteX1" y="connsiteY1"/>
              </a:cxn>
              <a:cxn ang="0">
                <a:pos x="connsiteX2" y="connsiteY2"/>
              </a:cxn>
              <a:cxn ang="0">
                <a:pos x="connsiteX3" y="connsiteY3"/>
              </a:cxn>
            </a:cxnLst>
            <a:rect l="l" t="t" r="r" b="b"/>
            <a:pathLst>
              <a:path w="1993392" h="1232916">
                <a:moveTo>
                  <a:pt x="1993392" y="492252"/>
                </a:moveTo>
                <a:cubicBezTo>
                  <a:pt x="1572006" y="246126"/>
                  <a:pt x="1150620" y="0"/>
                  <a:pt x="914400" y="99060"/>
                </a:cubicBezTo>
                <a:cubicBezTo>
                  <a:pt x="678180" y="198120"/>
                  <a:pt x="728472" y="940308"/>
                  <a:pt x="576072" y="1086612"/>
                </a:cubicBezTo>
                <a:cubicBezTo>
                  <a:pt x="423672" y="1232916"/>
                  <a:pt x="211836" y="1104900"/>
                  <a:pt x="0" y="976884"/>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22" name="Freeform 21"/>
          <p:cNvSpPr/>
          <p:nvPr/>
        </p:nvSpPr>
        <p:spPr>
          <a:xfrm>
            <a:off x="3840480" y="3429000"/>
            <a:ext cx="2915763" cy="1464923"/>
          </a:xfrm>
          <a:custGeom>
            <a:avLst/>
            <a:gdLst>
              <a:gd name="connsiteX0" fmla="*/ 2377440 w 3005328"/>
              <a:gd name="connsiteY0" fmla="*/ 0 h 1431036"/>
              <a:gd name="connsiteX1" fmla="*/ 2752344 w 3005328"/>
              <a:gd name="connsiteY1" fmla="*/ 704088 h 1431036"/>
              <a:gd name="connsiteX2" fmla="*/ 859536 w 3005328"/>
              <a:gd name="connsiteY2" fmla="*/ 1417320 h 1431036"/>
              <a:gd name="connsiteX3" fmla="*/ 0 w 3005328"/>
              <a:gd name="connsiteY3" fmla="*/ 786384 h 1431036"/>
              <a:gd name="connsiteX0" fmla="*/ 2377440 w 2856712"/>
              <a:gd name="connsiteY0" fmla="*/ 0 h 1442083"/>
              <a:gd name="connsiteX1" fmla="*/ 2603728 w 2856712"/>
              <a:gd name="connsiteY1" fmla="*/ 934960 h 1442083"/>
              <a:gd name="connsiteX2" fmla="*/ 859536 w 2856712"/>
              <a:gd name="connsiteY2" fmla="*/ 1417320 h 1442083"/>
              <a:gd name="connsiteX3" fmla="*/ 0 w 2856712"/>
              <a:gd name="connsiteY3" fmla="*/ 786384 h 1442083"/>
              <a:gd name="connsiteX0" fmla="*/ 2377440 w 2890049"/>
              <a:gd name="connsiteY0" fmla="*/ 0 h 1391771"/>
              <a:gd name="connsiteX1" fmla="*/ 2603728 w 2890049"/>
              <a:gd name="connsiteY1" fmla="*/ 934960 h 1391771"/>
              <a:gd name="connsiteX2" fmla="*/ 659512 w 2890049"/>
              <a:gd name="connsiteY2" fmla="*/ 1367008 h 1391771"/>
              <a:gd name="connsiteX3" fmla="*/ 0 w 2890049"/>
              <a:gd name="connsiteY3" fmla="*/ 786384 h 1391771"/>
              <a:gd name="connsiteX0" fmla="*/ 2377440 w 2927764"/>
              <a:gd name="connsiteY0" fmla="*/ 12955 h 1404726"/>
              <a:gd name="connsiteX1" fmla="*/ 2603728 w 2927764"/>
              <a:gd name="connsiteY1" fmla="*/ 155827 h 1404726"/>
              <a:gd name="connsiteX2" fmla="*/ 2603728 w 2927764"/>
              <a:gd name="connsiteY2" fmla="*/ 947915 h 1404726"/>
              <a:gd name="connsiteX3" fmla="*/ 659512 w 2927764"/>
              <a:gd name="connsiteY3" fmla="*/ 1379963 h 1404726"/>
              <a:gd name="connsiteX4" fmla="*/ 0 w 2927764"/>
              <a:gd name="connsiteY4" fmla="*/ 799339 h 1404726"/>
              <a:gd name="connsiteX0" fmla="*/ 2603728 w 2927764"/>
              <a:gd name="connsiteY0" fmla="*/ 0 h 1248899"/>
              <a:gd name="connsiteX1" fmla="*/ 2603728 w 2927764"/>
              <a:gd name="connsiteY1" fmla="*/ 792088 h 1248899"/>
              <a:gd name="connsiteX2" fmla="*/ 659512 w 2927764"/>
              <a:gd name="connsiteY2" fmla="*/ 1224136 h 1248899"/>
              <a:gd name="connsiteX3" fmla="*/ 0 w 2927764"/>
              <a:gd name="connsiteY3" fmla="*/ 643512 h 1248899"/>
              <a:gd name="connsiteX0" fmla="*/ 2531719 w 2915763"/>
              <a:gd name="connsiteY0" fmla="*/ 0 h 1464923"/>
              <a:gd name="connsiteX1" fmla="*/ 2603728 w 2915763"/>
              <a:gd name="connsiteY1" fmla="*/ 1008112 h 1464923"/>
              <a:gd name="connsiteX2" fmla="*/ 659512 w 2915763"/>
              <a:gd name="connsiteY2" fmla="*/ 1440160 h 1464923"/>
              <a:gd name="connsiteX3" fmla="*/ 0 w 2915763"/>
              <a:gd name="connsiteY3" fmla="*/ 859536 h 1464923"/>
            </a:gdLst>
            <a:ahLst/>
            <a:cxnLst>
              <a:cxn ang="0">
                <a:pos x="connsiteX0" y="connsiteY0"/>
              </a:cxn>
              <a:cxn ang="0">
                <a:pos x="connsiteX1" y="connsiteY1"/>
              </a:cxn>
              <a:cxn ang="0">
                <a:pos x="connsiteX2" y="connsiteY2"/>
              </a:cxn>
              <a:cxn ang="0">
                <a:pos x="connsiteX3" y="connsiteY3"/>
              </a:cxn>
            </a:cxnLst>
            <a:rect l="l" t="t" r="r" b="b"/>
            <a:pathLst>
              <a:path w="2915763" h="1464923">
                <a:moveTo>
                  <a:pt x="2531719" y="0"/>
                </a:moveTo>
                <a:cubicBezTo>
                  <a:pt x="2569434" y="155827"/>
                  <a:pt x="2915763" y="768085"/>
                  <a:pt x="2603728" y="1008112"/>
                </a:cubicBezTo>
                <a:cubicBezTo>
                  <a:pt x="2291694" y="1248139"/>
                  <a:pt x="1093467" y="1464923"/>
                  <a:pt x="659512" y="1440160"/>
                </a:cubicBezTo>
                <a:cubicBezTo>
                  <a:pt x="225557" y="1415397"/>
                  <a:pt x="200406" y="1181862"/>
                  <a:pt x="0" y="859536"/>
                </a:cubicBezTo>
              </a:path>
            </a:pathLst>
          </a:cu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a:t>
            </a:r>
            <a:endParaRPr lang="en-US" dirty="0"/>
          </a:p>
        </p:txBody>
      </p:sp>
      <p:sp>
        <p:nvSpPr>
          <p:cNvPr id="3" name="Content Placeholder 2"/>
          <p:cNvSpPr>
            <a:spLocks noGrp="1"/>
          </p:cNvSpPr>
          <p:nvPr>
            <p:ph idx="1"/>
          </p:nvPr>
        </p:nvSpPr>
        <p:spPr/>
        <p:txBody>
          <a:bodyPr/>
          <a:lstStyle/>
          <a:p>
            <a:r>
              <a:rPr lang="en-US" dirty="0" smtClean="0"/>
              <a:t>Solution</a:t>
            </a:r>
            <a:endParaRPr lang="en-US" dirty="0"/>
          </a:p>
        </p:txBody>
      </p:sp>
      <p:pic>
        <p:nvPicPr>
          <p:cNvPr id="4" name="Picture 2"/>
          <p:cNvPicPr>
            <a:picLocks noChangeAspect="1" noChangeArrowheads="1"/>
          </p:cNvPicPr>
          <p:nvPr/>
        </p:nvPicPr>
        <p:blipFill>
          <a:blip r:embed="rId2" cstate="print"/>
          <a:srcRect/>
          <a:stretch>
            <a:fillRect/>
          </a:stretch>
        </p:blipFill>
        <p:spPr bwMode="auto">
          <a:xfrm>
            <a:off x="2095500" y="2639219"/>
            <a:ext cx="4953000" cy="2447925"/>
          </a:xfrm>
          <a:prstGeom prst="rect">
            <a:avLst/>
          </a:prstGeom>
          <a:noFill/>
          <a:ln w="9525">
            <a:noFill/>
            <a:miter lim="800000"/>
            <a:headEnd/>
            <a:tailEnd/>
          </a:ln>
        </p:spPr>
      </p:pic>
      <p:sp>
        <p:nvSpPr>
          <p:cNvPr id="6" name="Freeform 5"/>
          <p:cNvSpPr/>
          <p:nvPr/>
        </p:nvSpPr>
        <p:spPr>
          <a:xfrm>
            <a:off x="2615184" y="2773680"/>
            <a:ext cx="3419856" cy="1405128"/>
          </a:xfrm>
          <a:custGeom>
            <a:avLst/>
            <a:gdLst>
              <a:gd name="connsiteX0" fmla="*/ 0 w 3419856"/>
              <a:gd name="connsiteY0" fmla="*/ 1405128 h 1405128"/>
              <a:gd name="connsiteX1" fmla="*/ 996696 w 3419856"/>
              <a:gd name="connsiteY1" fmla="*/ 262128 h 1405128"/>
              <a:gd name="connsiteX2" fmla="*/ 2267712 w 3419856"/>
              <a:gd name="connsiteY2" fmla="*/ 6096 h 1405128"/>
              <a:gd name="connsiteX3" fmla="*/ 3419856 w 3419856"/>
              <a:gd name="connsiteY3" fmla="*/ 298704 h 1405128"/>
            </a:gdLst>
            <a:ahLst/>
            <a:cxnLst>
              <a:cxn ang="0">
                <a:pos x="connsiteX0" y="connsiteY0"/>
              </a:cxn>
              <a:cxn ang="0">
                <a:pos x="connsiteX1" y="connsiteY1"/>
              </a:cxn>
              <a:cxn ang="0">
                <a:pos x="connsiteX2" y="connsiteY2"/>
              </a:cxn>
              <a:cxn ang="0">
                <a:pos x="connsiteX3" y="connsiteY3"/>
              </a:cxn>
            </a:cxnLst>
            <a:rect l="l" t="t" r="r" b="b"/>
            <a:pathLst>
              <a:path w="3419856" h="1405128">
                <a:moveTo>
                  <a:pt x="0" y="1405128"/>
                </a:moveTo>
                <a:cubicBezTo>
                  <a:pt x="309372" y="950214"/>
                  <a:pt x="618744" y="495300"/>
                  <a:pt x="996696" y="262128"/>
                </a:cubicBezTo>
                <a:cubicBezTo>
                  <a:pt x="1374648" y="28956"/>
                  <a:pt x="1863852" y="0"/>
                  <a:pt x="2267712" y="6096"/>
                </a:cubicBezTo>
                <a:cubicBezTo>
                  <a:pt x="2671572" y="12192"/>
                  <a:pt x="3045714" y="155448"/>
                  <a:pt x="3419856" y="29870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Freeform 8"/>
          <p:cNvSpPr/>
          <p:nvPr/>
        </p:nvSpPr>
        <p:spPr>
          <a:xfrm>
            <a:off x="2880360" y="3282696"/>
            <a:ext cx="3971544" cy="1837944"/>
          </a:xfrm>
          <a:custGeom>
            <a:avLst/>
            <a:gdLst>
              <a:gd name="connsiteX0" fmla="*/ 0 w 3971544"/>
              <a:gd name="connsiteY0" fmla="*/ 1344168 h 1837944"/>
              <a:gd name="connsiteX1" fmla="*/ 786384 w 3971544"/>
              <a:gd name="connsiteY1" fmla="*/ 1783080 h 1837944"/>
              <a:gd name="connsiteX2" fmla="*/ 1938528 w 3971544"/>
              <a:gd name="connsiteY2" fmla="*/ 1673352 h 1837944"/>
              <a:gd name="connsiteX3" fmla="*/ 3712464 w 3971544"/>
              <a:gd name="connsiteY3" fmla="*/ 1152144 h 1837944"/>
              <a:gd name="connsiteX4" fmla="*/ 3493008 w 3971544"/>
              <a:gd name="connsiteY4" fmla="*/ 0 h 18379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71544" h="1837944">
                <a:moveTo>
                  <a:pt x="0" y="1344168"/>
                </a:moveTo>
                <a:cubicBezTo>
                  <a:pt x="231648" y="1536192"/>
                  <a:pt x="463296" y="1728216"/>
                  <a:pt x="786384" y="1783080"/>
                </a:cubicBezTo>
                <a:cubicBezTo>
                  <a:pt x="1109472" y="1837944"/>
                  <a:pt x="1450848" y="1778508"/>
                  <a:pt x="1938528" y="1673352"/>
                </a:cubicBezTo>
                <a:cubicBezTo>
                  <a:pt x="2426208" y="1568196"/>
                  <a:pt x="3453384" y="1431036"/>
                  <a:pt x="3712464" y="1152144"/>
                </a:cubicBezTo>
                <a:cubicBezTo>
                  <a:pt x="3971544" y="873252"/>
                  <a:pt x="3732276" y="436626"/>
                  <a:pt x="3493008" y="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In Position-Based Routing (PBR), the message data is encrypted end-to-end by the source (immutable) and the transmission data is encrypted hop-by-hop by the senders (mutable). Every time a message travels from a link, the TTL is updated and the mutable information is signed by the sender.</a:t>
            </a:r>
          </a:p>
          <a:p>
            <a:r>
              <a:rPr lang="en-US" dirty="0" smtClean="0"/>
              <a:t>In the following graph, show the message changes. Assume H is the source, C the destination, TTL is 3, and that the message times out after 10 time units. In the graph, time costs are shown in the links.</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a:t>
            </a:r>
            <a:endParaRPr lang="en-US" dirty="0"/>
          </a:p>
        </p:txBody>
      </p:sp>
      <p:pic>
        <p:nvPicPr>
          <p:cNvPr id="6" name="Content Placeholder 5" descr="fig2.png"/>
          <p:cNvPicPr>
            <a:picLocks noGrp="1" noChangeAspect="1"/>
          </p:cNvPicPr>
          <p:nvPr>
            <p:ph idx="1"/>
          </p:nvPr>
        </p:nvPicPr>
        <p:blipFill>
          <a:blip r:embed="rId2" cstate="print"/>
          <a:stretch>
            <a:fillRect/>
          </a:stretch>
        </p:blipFill>
        <p:spPr>
          <a:xfrm>
            <a:off x="2357437" y="2220119"/>
            <a:ext cx="4429125" cy="3286125"/>
          </a:xfrm>
        </p:spPr>
      </p:pic>
      <p:sp>
        <p:nvSpPr>
          <p:cNvPr id="7" name="TextBox 6"/>
          <p:cNvSpPr txBox="1"/>
          <p:nvPr/>
        </p:nvSpPr>
        <p:spPr>
          <a:xfrm>
            <a:off x="5364088" y="1196752"/>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TTL:3</a:t>
            </a:r>
          </a:p>
          <a:p>
            <a:r>
              <a:rPr lang="en-US" dirty="0" smtClean="0"/>
              <a:t>TS: 0</a:t>
            </a:r>
            <a:endParaRPr lang="en-US" dirty="0"/>
          </a:p>
        </p:txBody>
      </p:sp>
      <p:sp>
        <p:nvSpPr>
          <p:cNvPr id="24" name="TextBox 23"/>
          <p:cNvSpPr txBox="1"/>
          <p:nvPr/>
        </p:nvSpPr>
        <p:spPr>
          <a:xfrm>
            <a:off x="5004048" y="5013176"/>
            <a:ext cx="288862" cy="338554"/>
          </a:xfrm>
          <a:prstGeom prst="rect">
            <a:avLst/>
          </a:prstGeom>
          <a:noFill/>
        </p:spPr>
        <p:txBody>
          <a:bodyPr wrap="none" rtlCol="0">
            <a:spAutoFit/>
          </a:bodyPr>
          <a:lstStyle/>
          <a:p>
            <a:r>
              <a:rPr lang="en-US" sz="1600" dirty="0" smtClean="0"/>
              <a:t>3</a:t>
            </a:r>
            <a:endParaRPr lang="en-US" sz="1600" dirty="0"/>
          </a:p>
        </p:txBody>
      </p:sp>
      <p:sp>
        <p:nvSpPr>
          <p:cNvPr id="25" name="TextBox 24"/>
          <p:cNvSpPr txBox="1"/>
          <p:nvPr/>
        </p:nvSpPr>
        <p:spPr>
          <a:xfrm>
            <a:off x="6156176" y="4005064"/>
            <a:ext cx="288862" cy="338554"/>
          </a:xfrm>
          <a:prstGeom prst="rect">
            <a:avLst/>
          </a:prstGeom>
          <a:noFill/>
        </p:spPr>
        <p:txBody>
          <a:bodyPr wrap="none" rtlCol="0">
            <a:spAutoFit/>
          </a:bodyPr>
          <a:lstStyle/>
          <a:p>
            <a:r>
              <a:rPr lang="en-US" sz="1600" dirty="0" smtClean="0"/>
              <a:t>4</a:t>
            </a:r>
            <a:endParaRPr lang="en-US" sz="1600" dirty="0"/>
          </a:p>
        </p:txBody>
      </p:sp>
      <p:sp>
        <p:nvSpPr>
          <p:cNvPr id="26" name="TextBox 25"/>
          <p:cNvSpPr txBox="1"/>
          <p:nvPr/>
        </p:nvSpPr>
        <p:spPr>
          <a:xfrm>
            <a:off x="5940152" y="2420888"/>
            <a:ext cx="288862" cy="338554"/>
          </a:xfrm>
          <a:prstGeom prst="rect">
            <a:avLst/>
          </a:prstGeom>
          <a:noFill/>
        </p:spPr>
        <p:txBody>
          <a:bodyPr wrap="none" rtlCol="0">
            <a:spAutoFit/>
          </a:bodyPr>
          <a:lstStyle/>
          <a:p>
            <a:r>
              <a:rPr lang="en-US" sz="1600" dirty="0" smtClean="0"/>
              <a:t>2</a:t>
            </a:r>
            <a:endParaRPr lang="en-US" sz="1600" dirty="0"/>
          </a:p>
        </p:txBody>
      </p:sp>
      <p:sp>
        <p:nvSpPr>
          <p:cNvPr id="27" name="TextBox 26"/>
          <p:cNvSpPr txBox="1"/>
          <p:nvPr/>
        </p:nvSpPr>
        <p:spPr>
          <a:xfrm>
            <a:off x="4644008" y="2204864"/>
            <a:ext cx="288862" cy="338554"/>
          </a:xfrm>
          <a:prstGeom prst="rect">
            <a:avLst/>
          </a:prstGeom>
          <a:noFill/>
        </p:spPr>
        <p:txBody>
          <a:bodyPr wrap="none" rtlCol="0">
            <a:spAutoFit/>
          </a:bodyPr>
          <a:lstStyle/>
          <a:p>
            <a:r>
              <a:rPr lang="en-US" sz="1600" dirty="0" smtClean="0"/>
              <a:t>2</a:t>
            </a:r>
            <a:endParaRPr lang="en-US" sz="1600" dirty="0"/>
          </a:p>
        </p:txBody>
      </p:sp>
      <p:sp>
        <p:nvSpPr>
          <p:cNvPr id="28" name="TextBox 27"/>
          <p:cNvSpPr txBox="1"/>
          <p:nvPr/>
        </p:nvSpPr>
        <p:spPr>
          <a:xfrm>
            <a:off x="4716016" y="2852936"/>
            <a:ext cx="288862" cy="338554"/>
          </a:xfrm>
          <a:prstGeom prst="rect">
            <a:avLst/>
          </a:prstGeom>
          <a:noFill/>
        </p:spPr>
        <p:txBody>
          <a:bodyPr wrap="none" rtlCol="0">
            <a:spAutoFit/>
          </a:bodyPr>
          <a:lstStyle/>
          <a:p>
            <a:r>
              <a:rPr lang="en-US" sz="1600" dirty="0" smtClean="0"/>
              <a:t>3</a:t>
            </a:r>
            <a:endParaRPr lang="en-US" sz="1600" dirty="0"/>
          </a:p>
        </p:txBody>
      </p:sp>
      <p:sp>
        <p:nvSpPr>
          <p:cNvPr id="29" name="TextBox 28"/>
          <p:cNvSpPr txBox="1"/>
          <p:nvPr/>
        </p:nvSpPr>
        <p:spPr>
          <a:xfrm>
            <a:off x="5796136" y="3429000"/>
            <a:ext cx="288862" cy="338554"/>
          </a:xfrm>
          <a:prstGeom prst="rect">
            <a:avLst/>
          </a:prstGeom>
          <a:noFill/>
        </p:spPr>
        <p:txBody>
          <a:bodyPr wrap="none" rtlCol="0">
            <a:spAutoFit/>
          </a:bodyPr>
          <a:lstStyle/>
          <a:p>
            <a:r>
              <a:rPr lang="en-US" sz="1600" dirty="0" smtClean="0"/>
              <a:t>2</a:t>
            </a:r>
            <a:endParaRPr lang="en-US" sz="1600" dirty="0"/>
          </a:p>
        </p:txBody>
      </p:sp>
      <p:sp>
        <p:nvSpPr>
          <p:cNvPr id="30" name="TextBox 29"/>
          <p:cNvSpPr txBox="1"/>
          <p:nvPr/>
        </p:nvSpPr>
        <p:spPr>
          <a:xfrm>
            <a:off x="3131840" y="2636912"/>
            <a:ext cx="288862" cy="338554"/>
          </a:xfrm>
          <a:prstGeom prst="rect">
            <a:avLst/>
          </a:prstGeom>
          <a:noFill/>
        </p:spPr>
        <p:txBody>
          <a:bodyPr wrap="none" rtlCol="0">
            <a:spAutoFit/>
          </a:bodyPr>
          <a:lstStyle/>
          <a:p>
            <a:r>
              <a:rPr lang="en-US" sz="1600" dirty="0" smtClean="0"/>
              <a:t>9</a:t>
            </a:r>
            <a:endParaRPr lang="en-US" sz="1600" dirty="0"/>
          </a:p>
        </p:txBody>
      </p:sp>
      <p:sp>
        <p:nvSpPr>
          <p:cNvPr id="31" name="TextBox 30"/>
          <p:cNvSpPr txBox="1"/>
          <p:nvPr/>
        </p:nvSpPr>
        <p:spPr>
          <a:xfrm>
            <a:off x="3203848" y="4077072"/>
            <a:ext cx="288862" cy="338554"/>
          </a:xfrm>
          <a:prstGeom prst="rect">
            <a:avLst/>
          </a:prstGeom>
          <a:noFill/>
        </p:spPr>
        <p:txBody>
          <a:bodyPr wrap="none" rtlCol="0">
            <a:spAutoFit/>
          </a:bodyPr>
          <a:lstStyle/>
          <a:p>
            <a:r>
              <a:rPr lang="en-US" sz="1600" dirty="0" smtClean="0"/>
              <a:t>5</a:t>
            </a:r>
            <a:endParaRPr lang="en-US" sz="1600" dirty="0"/>
          </a:p>
        </p:txBody>
      </p:sp>
      <p:sp>
        <p:nvSpPr>
          <p:cNvPr id="32" name="TextBox 31"/>
          <p:cNvSpPr txBox="1"/>
          <p:nvPr/>
        </p:nvSpPr>
        <p:spPr>
          <a:xfrm>
            <a:off x="4427984" y="3717032"/>
            <a:ext cx="288862" cy="338554"/>
          </a:xfrm>
          <a:prstGeom prst="rect">
            <a:avLst/>
          </a:prstGeom>
          <a:noFill/>
        </p:spPr>
        <p:txBody>
          <a:bodyPr wrap="none" rtlCol="0">
            <a:spAutoFit/>
          </a:bodyPr>
          <a:lstStyle/>
          <a:p>
            <a:r>
              <a:rPr lang="en-US" sz="1600" dirty="0" smtClean="0"/>
              <a:t>2</a:t>
            </a:r>
            <a:endParaRPr lang="en-US" sz="1600" dirty="0"/>
          </a:p>
        </p:txBody>
      </p:sp>
      <p:sp>
        <p:nvSpPr>
          <p:cNvPr id="33" name="TextBox 32"/>
          <p:cNvSpPr txBox="1"/>
          <p:nvPr/>
        </p:nvSpPr>
        <p:spPr>
          <a:xfrm>
            <a:off x="3131840" y="3284984"/>
            <a:ext cx="288862" cy="338554"/>
          </a:xfrm>
          <a:prstGeom prst="rect">
            <a:avLst/>
          </a:prstGeom>
          <a:noFill/>
        </p:spPr>
        <p:txBody>
          <a:bodyPr wrap="none" rtlCol="0">
            <a:spAutoFit/>
          </a:bodyPr>
          <a:lstStyle/>
          <a:p>
            <a:r>
              <a:rPr lang="en-US" sz="1600" dirty="0" smtClean="0"/>
              <a:t>1</a:t>
            </a:r>
            <a:endParaRPr lang="en-US" sz="1600" dirty="0"/>
          </a:p>
        </p:txBody>
      </p:sp>
      <p:sp>
        <p:nvSpPr>
          <p:cNvPr id="35" name="TextBox 34"/>
          <p:cNvSpPr txBox="1"/>
          <p:nvPr/>
        </p:nvSpPr>
        <p:spPr>
          <a:xfrm>
            <a:off x="4427984" y="4509120"/>
            <a:ext cx="288862" cy="338554"/>
          </a:xfrm>
          <a:prstGeom prst="rect">
            <a:avLst/>
          </a:prstGeom>
          <a:noFill/>
        </p:spPr>
        <p:txBody>
          <a:bodyPr wrap="none" rtlCol="0">
            <a:spAutoFit/>
          </a:bodyPr>
          <a:lstStyle/>
          <a:p>
            <a:r>
              <a:rPr lang="en-US" sz="1600" dirty="0" smtClean="0"/>
              <a:t>2</a:t>
            </a:r>
            <a:endParaRPr lang="en-US" sz="1600" dirty="0"/>
          </a:p>
        </p:txBody>
      </p:sp>
      <p:sp>
        <p:nvSpPr>
          <p:cNvPr id="36" name="TextBox 35"/>
          <p:cNvSpPr txBox="1"/>
          <p:nvPr/>
        </p:nvSpPr>
        <p:spPr>
          <a:xfrm>
            <a:off x="5652120" y="4437112"/>
            <a:ext cx="288862" cy="338554"/>
          </a:xfrm>
          <a:prstGeom prst="rect">
            <a:avLst/>
          </a:prstGeom>
          <a:noFill/>
        </p:spPr>
        <p:txBody>
          <a:bodyPr wrap="none" rtlCol="0">
            <a:spAutoFit/>
          </a:bodyPr>
          <a:lstStyle/>
          <a:p>
            <a:r>
              <a:rPr lang="en-US" sz="1600" dirty="0" smtClean="0"/>
              <a:t>1</a:t>
            </a:r>
            <a:endParaRPr lang="en-US" sz="16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a:t>
            </a:r>
            <a:endParaRPr lang="en-US" dirty="0"/>
          </a:p>
        </p:txBody>
      </p:sp>
      <p:pic>
        <p:nvPicPr>
          <p:cNvPr id="6" name="Content Placeholder 5" descr="fig2.png"/>
          <p:cNvPicPr>
            <a:picLocks noGrp="1" noChangeAspect="1"/>
          </p:cNvPicPr>
          <p:nvPr>
            <p:ph idx="1"/>
          </p:nvPr>
        </p:nvPicPr>
        <p:blipFill>
          <a:blip r:embed="rId2" cstate="print"/>
          <a:stretch>
            <a:fillRect/>
          </a:stretch>
        </p:blipFill>
        <p:spPr>
          <a:xfrm>
            <a:off x="2357437" y="2220119"/>
            <a:ext cx="4429125" cy="3286125"/>
          </a:xfrm>
        </p:spPr>
      </p:pic>
      <p:sp>
        <p:nvSpPr>
          <p:cNvPr id="7" name="TextBox 6"/>
          <p:cNvSpPr txBox="1"/>
          <p:nvPr/>
        </p:nvSpPr>
        <p:spPr>
          <a:xfrm>
            <a:off x="5364088" y="1196752"/>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TTL:3</a:t>
            </a:r>
          </a:p>
          <a:p>
            <a:r>
              <a:rPr lang="en-US" dirty="0" smtClean="0"/>
              <a:t>TS: 0</a:t>
            </a:r>
            <a:endParaRPr lang="en-US" dirty="0"/>
          </a:p>
        </p:txBody>
      </p:sp>
      <p:sp>
        <p:nvSpPr>
          <p:cNvPr id="8" name="Freeform 7"/>
          <p:cNvSpPr/>
          <p:nvPr/>
        </p:nvSpPr>
        <p:spPr>
          <a:xfrm>
            <a:off x="5852160" y="2331720"/>
            <a:ext cx="1243584" cy="585216"/>
          </a:xfrm>
          <a:custGeom>
            <a:avLst/>
            <a:gdLst>
              <a:gd name="connsiteX0" fmla="*/ 1773936 w 3160776"/>
              <a:gd name="connsiteY0" fmla="*/ 0 h 3422904"/>
              <a:gd name="connsiteX1" fmla="*/ 3017520 w 3160776"/>
              <a:gd name="connsiteY1" fmla="*/ 585216 h 3422904"/>
              <a:gd name="connsiteX2" fmla="*/ 2633472 w 3160776"/>
              <a:gd name="connsiteY2" fmla="*/ 2962656 h 3422904"/>
              <a:gd name="connsiteX3" fmla="*/ 0 w 3160776"/>
              <a:gd name="connsiteY3" fmla="*/ 3346704 h 3422904"/>
              <a:gd name="connsiteX0" fmla="*/ 0 w 1386840"/>
              <a:gd name="connsiteY0" fmla="*/ 0 h 2962656"/>
              <a:gd name="connsiteX1" fmla="*/ 1243584 w 1386840"/>
              <a:gd name="connsiteY1" fmla="*/ 585216 h 2962656"/>
              <a:gd name="connsiteX2" fmla="*/ 859536 w 1386840"/>
              <a:gd name="connsiteY2" fmla="*/ 2962656 h 2962656"/>
              <a:gd name="connsiteX0" fmla="*/ 0 w 1243584"/>
              <a:gd name="connsiteY0" fmla="*/ 0 h 585216"/>
              <a:gd name="connsiteX1" fmla="*/ 1243584 w 1243584"/>
              <a:gd name="connsiteY1" fmla="*/ 585216 h 585216"/>
            </a:gdLst>
            <a:ahLst/>
            <a:cxnLst>
              <a:cxn ang="0">
                <a:pos x="connsiteX0" y="connsiteY0"/>
              </a:cxn>
              <a:cxn ang="0">
                <a:pos x="connsiteX1" y="connsiteY1"/>
              </a:cxn>
            </a:cxnLst>
            <a:rect l="l" t="t" r="r" b="b"/>
            <a:pathLst>
              <a:path w="1243584" h="585216">
                <a:moveTo>
                  <a:pt x="0" y="0"/>
                </a:moveTo>
                <a:cubicBezTo>
                  <a:pt x="550164" y="45720"/>
                  <a:pt x="1100328" y="91440"/>
                  <a:pt x="1243584" y="585216"/>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Freeform 9"/>
          <p:cNvSpPr/>
          <p:nvPr/>
        </p:nvSpPr>
        <p:spPr>
          <a:xfrm>
            <a:off x="4211960" y="2077037"/>
            <a:ext cx="1082416" cy="199835"/>
          </a:xfrm>
          <a:custGeom>
            <a:avLst/>
            <a:gdLst>
              <a:gd name="connsiteX0" fmla="*/ 3076956 w 3076956"/>
              <a:gd name="connsiteY0" fmla="*/ 76200 h 3240024"/>
              <a:gd name="connsiteX1" fmla="*/ 1897380 w 3076956"/>
              <a:gd name="connsiteY1" fmla="*/ 167640 h 3240024"/>
              <a:gd name="connsiteX2" fmla="*/ 59436 w 3076956"/>
              <a:gd name="connsiteY2" fmla="*/ 1082040 h 3240024"/>
              <a:gd name="connsiteX3" fmla="*/ 1540764 w 3076956"/>
              <a:gd name="connsiteY3" fmla="*/ 3240024 h 3240024"/>
              <a:gd name="connsiteX0" fmla="*/ 3158076 w 3158076"/>
              <a:gd name="connsiteY0" fmla="*/ 108395 h 3272219"/>
              <a:gd name="connsiteX1" fmla="*/ 1978500 w 3158076"/>
              <a:gd name="connsiteY1" fmla="*/ 199835 h 3272219"/>
              <a:gd name="connsiteX2" fmla="*/ 59436 w 3158076"/>
              <a:gd name="connsiteY2" fmla="*/ 1307403 h 3272219"/>
              <a:gd name="connsiteX3" fmla="*/ 1621884 w 3158076"/>
              <a:gd name="connsiteY3" fmla="*/ 3272219 h 3272219"/>
              <a:gd name="connsiteX0" fmla="*/ 3174269 w 3174269"/>
              <a:gd name="connsiteY0" fmla="*/ 80946 h 3244770"/>
              <a:gd name="connsiteX1" fmla="*/ 2091853 w 3174269"/>
              <a:gd name="connsiteY1" fmla="*/ 199835 h 3244770"/>
              <a:gd name="connsiteX2" fmla="*/ 75629 w 3174269"/>
              <a:gd name="connsiteY2" fmla="*/ 1279954 h 3244770"/>
              <a:gd name="connsiteX3" fmla="*/ 1638077 w 3174269"/>
              <a:gd name="connsiteY3" fmla="*/ 3244770 h 3244770"/>
              <a:gd name="connsiteX0" fmla="*/ 3098640 w 3098640"/>
              <a:gd name="connsiteY0" fmla="*/ 80946 h 1279954"/>
              <a:gd name="connsiteX1" fmla="*/ 2016224 w 3098640"/>
              <a:gd name="connsiteY1" fmla="*/ 199835 h 1279954"/>
              <a:gd name="connsiteX2" fmla="*/ 0 w 3098640"/>
              <a:gd name="connsiteY2" fmla="*/ 1279954 h 1279954"/>
              <a:gd name="connsiteX0" fmla="*/ 1082416 w 1082416"/>
              <a:gd name="connsiteY0" fmla="*/ 80946 h 199835"/>
              <a:gd name="connsiteX1" fmla="*/ 0 w 1082416"/>
              <a:gd name="connsiteY1" fmla="*/ 199835 h 199835"/>
            </a:gdLst>
            <a:ahLst/>
            <a:cxnLst>
              <a:cxn ang="0">
                <a:pos x="connsiteX0" y="connsiteY0"/>
              </a:cxn>
              <a:cxn ang="0">
                <a:pos x="connsiteX1" y="connsiteY1"/>
              </a:cxn>
            </a:cxnLst>
            <a:rect l="l" t="t" r="r" b="b"/>
            <a:pathLst>
              <a:path w="1082416" h="199835">
                <a:moveTo>
                  <a:pt x="1082416" y="80946"/>
                </a:moveTo>
                <a:cubicBezTo>
                  <a:pt x="744088" y="42846"/>
                  <a:pt x="516440" y="0"/>
                  <a:pt x="0" y="199835"/>
                </a:cubicBezTo>
              </a:path>
            </a:pathLst>
          </a:custGeom>
          <a:ln>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TextBox 14"/>
          <p:cNvSpPr txBox="1"/>
          <p:nvPr/>
        </p:nvSpPr>
        <p:spPr>
          <a:xfrm>
            <a:off x="3347864" y="1340768"/>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TTL:2</a:t>
            </a:r>
          </a:p>
          <a:p>
            <a:r>
              <a:rPr lang="en-US" dirty="0" smtClean="0"/>
              <a:t>TS:2</a:t>
            </a:r>
            <a:endParaRPr lang="en-US" dirty="0"/>
          </a:p>
        </p:txBody>
      </p:sp>
      <p:sp>
        <p:nvSpPr>
          <p:cNvPr id="16" name="TextBox 15"/>
          <p:cNvSpPr txBox="1"/>
          <p:nvPr/>
        </p:nvSpPr>
        <p:spPr>
          <a:xfrm>
            <a:off x="7164288" y="2924944"/>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TTL:2</a:t>
            </a:r>
          </a:p>
          <a:p>
            <a:r>
              <a:rPr lang="en-US" dirty="0" smtClean="0"/>
              <a:t>TS:2</a:t>
            </a:r>
            <a:endParaRPr lang="en-US" dirty="0"/>
          </a:p>
        </p:txBody>
      </p:sp>
      <p:sp>
        <p:nvSpPr>
          <p:cNvPr id="24" name="TextBox 23"/>
          <p:cNvSpPr txBox="1"/>
          <p:nvPr/>
        </p:nvSpPr>
        <p:spPr>
          <a:xfrm>
            <a:off x="5004048" y="5013176"/>
            <a:ext cx="288862" cy="338554"/>
          </a:xfrm>
          <a:prstGeom prst="rect">
            <a:avLst/>
          </a:prstGeom>
          <a:noFill/>
        </p:spPr>
        <p:txBody>
          <a:bodyPr wrap="none" rtlCol="0">
            <a:spAutoFit/>
          </a:bodyPr>
          <a:lstStyle/>
          <a:p>
            <a:r>
              <a:rPr lang="en-US" sz="1600" dirty="0" smtClean="0"/>
              <a:t>3</a:t>
            </a:r>
            <a:endParaRPr lang="en-US" sz="1600" dirty="0"/>
          </a:p>
        </p:txBody>
      </p:sp>
      <p:sp>
        <p:nvSpPr>
          <p:cNvPr id="25" name="TextBox 24"/>
          <p:cNvSpPr txBox="1"/>
          <p:nvPr/>
        </p:nvSpPr>
        <p:spPr>
          <a:xfrm>
            <a:off x="6156176" y="4005064"/>
            <a:ext cx="288862" cy="338554"/>
          </a:xfrm>
          <a:prstGeom prst="rect">
            <a:avLst/>
          </a:prstGeom>
          <a:noFill/>
        </p:spPr>
        <p:txBody>
          <a:bodyPr wrap="none" rtlCol="0">
            <a:spAutoFit/>
          </a:bodyPr>
          <a:lstStyle/>
          <a:p>
            <a:r>
              <a:rPr lang="en-US" sz="1600" dirty="0" smtClean="0"/>
              <a:t>4</a:t>
            </a:r>
            <a:endParaRPr lang="en-US" sz="1600" dirty="0"/>
          </a:p>
        </p:txBody>
      </p:sp>
      <p:sp>
        <p:nvSpPr>
          <p:cNvPr id="26" name="TextBox 25"/>
          <p:cNvSpPr txBox="1"/>
          <p:nvPr/>
        </p:nvSpPr>
        <p:spPr>
          <a:xfrm>
            <a:off x="5940152" y="2420888"/>
            <a:ext cx="288862" cy="338554"/>
          </a:xfrm>
          <a:prstGeom prst="rect">
            <a:avLst/>
          </a:prstGeom>
          <a:noFill/>
        </p:spPr>
        <p:txBody>
          <a:bodyPr wrap="none" rtlCol="0">
            <a:spAutoFit/>
          </a:bodyPr>
          <a:lstStyle/>
          <a:p>
            <a:r>
              <a:rPr lang="en-US" sz="1600" dirty="0" smtClean="0"/>
              <a:t>2</a:t>
            </a:r>
            <a:endParaRPr lang="en-US" sz="1600" dirty="0"/>
          </a:p>
        </p:txBody>
      </p:sp>
      <p:sp>
        <p:nvSpPr>
          <p:cNvPr id="27" name="TextBox 26"/>
          <p:cNvSpPr txBox="1"/>
          <p:nvPr/>
        </p:nvSpPr>
        <p:spPr>
          <a:xfrm>
            <a:off x="4644008" y="2204864"/>
            <a:ext cx="288862" cy="338554"/>
          </a:xfrm>
          <a:prstGeom prst="rect">
            <a:avLst/>
          </a:prstGeom>
          <a:noFill/>
        </p:spPr>
        <p:txBody>
          <a:bodyPr wrap="none" rtlCol="0">
            <a:spAutoFit/>
          </a:bodyPr>
          <a:lstStyle/>
          <a:p>
            <a:r>
              <a:rPr lang="en-US" sz="1600" dirty="0" smtClean="0"/>
              <a:t>2</a:t>
            </a:r>
            <a:endParaRPr lang="en-US" sz="1600" dirty="0"/>
          </a:p>
        </p:txBody>
      </p:sp>
      <p:sp>
        <p:nvSpPr>
          <p:cNvPr id="28" name="TextBox 27"/>
          <p:cNvSpPr txBox="1"/>
          <p:nvPr/>
        </p:nvSpPr>
        <p:spPr>
          <a:xfrm>
            <a:off x="4716016" y="2852936"/>
            <a:ext cx="288862" cy="338554"/>
          </a:xfrm>
          <a:prstGeom prst="rect">
            <a:avLst/>
          </a:prstGeom>
          <a:noFill/>
        </p:spPr>
        <p:txBody>
          <a:bodyPr wrap="none" rtlCol="0">
            <a:spAutoFit/>
          </a:bodyPr>
          <a:lstStyle/>
          <a:p>
            <a:r>
              <a:rPr lang="en-US" sz="1600" dirty="0" smtClean="0"/>
              <a:t>3</a:t>
            </a:r>
            <a:endParaRPr lang="en-US" sz="1600" dirty="0"/>
          </a:p>
        </p:txBody>
      </p:sp>
      <p:sp>
        <p:nvSpPr>
          <p:cNvPr id="29" name="TextBox 28"/>
          <p:cNvSpPr txBox="1"/>
          <p:nvPr/>
        </p:nvSpPr>
        <p:spPr>
          <a:xfrm>
            <a:off x="5796136" y="3429000"/>
            <a:ext cx="288862" cy="338554"/>
          </a:xfrm>
          <a:prstGeom prst="rect">
            <a:avLst/>
          </a:prstGeom>
          <a:noFill/>
        </p:spPr>
        <p:txBody>
          <a:bodyPr wrap="none" rtlCol="0">
            <a:spAutoFit/>
          </a:bodyPr>
          <a:lstStyle/>
          <a:p>
            <a:r>
              <a:rPr lang="en-US" sz="1600" dirty="0" smtClean="0"/>
              <a:t>2</a:t>
            </a:r>
            <a:endParaRPr lang="en-US" sz="1600" dirty="0"/>
          </a:p>
        </p:txBody>
      </p:sp>
      <p:sp>
        <p:nvSpPr>
          <p:cNvPr id="30" name="TextBox 29"/>
          <p:cNvSpPr txBox="1"/>
          <p:nvPr/>
        </p:nvSpPr>
        <p:spPr>
          <a:xfrm>
            <a:off x="3131840" y="2636912"/>
            <a:ext cx="288862" cy="338554"/>
          </a:xfrm>
          <a:prstGeom prst="rect">
            <a:avLst/>
          </a:prstGeom>
          <a:noFill/>
        </p:spPr>
        <p:txBody>
          <a:bodyPr wrap="none" rtlCol="0">
            <a:spAutoFit/>
          </a:bodyPr>
          <a:lstStyle/>
          <a:p>
            <a:r>
              <a:rPr lang="en-US" sz="1600" dirty="0" smtClean="0"/>
              <a:t>9</a:t>
            </a:r>
            <a:endParaRPr lang="en-US" sz="1600" dirty="0"/>
          </a:p>
        </p:txBody>
      </p:sp>
      <p:sp>
        <p:nvSpPr>
          <p:cNvPr id="31" name="TextBox 30"/>
          <p:cNvSpPr txBox="1"/>
          <p:nvPr/>
        </p:nvSpPr>
        <p:spPr>
          <a:xfrm>
            <a:off x="3203848" y="4077072"/>
            <a:ext cx="288862" cy="338554"/>
          </a:xfrm>
          <a:prstGeom prst="rect">
            <a:avLst/>
          </a:prstGeom>
          <a:noFill/>
        </p:spPr>
        <p:txBody>
          <a:bodyPr wrap="none" rtlCol="0">
            <a:spAutoFit/>
          </a:bodyPr>
          <a:lstStyle/>
          <a:p>
            <a:r>
              <a:rPr lang="en-US" sz="1600" dirty="0" smtClean="0"/>
              <a:t>5</a:t>
            </a:r>
            <a:endParaRPr lang="en-US" sz="1600" dirty="0"/>
          </a:p>
        </p:txBody>
      </p:sp>
      <p:sp>
        <p:nvSpPr>
          <p:cNvPr id="32" name="TextBox 31"/>
          <p:cNvSpPr txBox="1"/>
          <p:nvPr/>
        </p:nvSpPr>
        <p:spPr>
          <a:xfrm>
            <a:off x="4427984" y="3717032"/>
            <a:ext cx="288862" cy="338554"/>
          </a:xfrm>
          <a:prstGeom prst="rect">
            <a:avLst/>
          </a:prstGeom>
          <a:noFill/>
        </p:spPr>
        <p:txBody>
          <a:bodyPr wrap="none" rtlCol="0">
            <a:spAutoFit/>
          </a:bodyPr>
          <a:lstStyle/>
          <a:p>
            <a:r>
              <a:rPr lang="en-US" sz="1600" dirty="0" smtClean="0"/>
              <a:t>2</a:t>
            </a:r>
            <a:endParaRPr lang="en-US" sz="1600" dirty="0"/>
          </a:p>
        </p:txBody>
      </p:sp>
      <p:sp>
        <p:nvSpPr>
          <p:cNvPr id="33" name="TextBox 32"/>
          <p:cNvSpPr txBox="1"/>
          <p:nvPr/>
        </p:nvSpPr>
        <p:spPr>
          <a:xfrm>
            <a:off x="3131840" y="3284984"/>
            <a:ext cx="288862" cy="338554"/>
          </a:xfrm>
          <a:prstGeom prst="rect">
            <a:avLst/>
          </a:prstGeom>
          <a:noFill/>
        </p:spPr>
        <p:txBody>
          <a:bodyPr wrap="none" rtlCol="0">
            <a:spAutoFit/>
          </a:bodyPr>
          <a:lstStyle/>
          <a:p>
            <a:r>
              <a:rPr lang="en-US" sz="1600" dirty="0" smtClean="0"/>
              <a:t>1</a:t>
            </a:r>
            <a:endParaRPr lang="en-US" sz="1600" dirty="0"/>
          </a:p>
        </p:txBody>
      </p:sp>
      <p:sp>
        <p:nvSpPr>
          <p:cNvPr id="34" name="TextBox 33"/>
          <p:cNvSpPr txBox="1"/>
          <p:nvPr/>
        </p:nvSpPr>
        <p:spPr>
          <a:xfrm>
            <a:off x="4427984" y="4509120"/>
            <a:ext cx="288862" cy="338554"/>
          </a:xfrm>
          <a:prstGeom prst="rect">
            <a:avLst/>
          </a:prstGeom>
          <a:noFill/>
        </p:spPr>
        <p:txBody>
          <a:bodyPr wrap="none" rtlCol="0">
            <a:spAutoFit/>
          </a:bodyPr>
          <a:lstStyle/>
          <a:p>
            <a:r>
              <a:rPr lang="en-US" sz="1600" dirty="0" smtClean="0"/>
              <a:t>2</a:t>
            </a:r>
            <a:endParaRPr lang="en-US" sz="1600" dirty="0"/>
          </a:p>
        </p:txBody>
      </p:sp>
      <p:sp>
        <p:nvSpPr>
          <p:cNvPr id="35" name="TextBox 34"/>
          <p:cNvSpPr txBox="1"/>
          <p:nvPr/>
        </p:nvSpPr>
        <p:spPr>
          <a:xfrm>
            <a:off x="5652120" y="4437112"/>
            <a:ext cx="288862" cy="338554"/>
          </a:xfrm>
          <a:prstGeom prst="rect">
            <a:avLst/>
          </a:prstGeom>
          <a:noFill/>
        </p:spPr>
        <p:txBody>
          <a:bodyPr wrap="none" rtlCol="0">
            <a:spAutoFit/>
          </a:bodyPr>
          <a:lstStyle/>
          <a:p>
            <a:r>
              <a:rPr lang="en-US" sz="1600" dirty="0" smtClean="0"/>
              <a:t>1</a:t>
            </a:r>
            <a:endParaRPr lang="en-US" sz="1600" dirty="0"/>
          </a:p>
        </p:txBody>
      </p:sp>
      <p:sp>
        <p:nvSpPr>
          <p:cNvPr id="37" name="TextBox 36"/>
          <p:cNvSpPr txBox="1"/>
          <p:nvPr/>
        </p:nvSpPr>
        <p:spPr>
          <a:xfrm>
            <a:off x="683568" y="1556792"/>
            <a:ext cx="960519" cy="369332"/>
          </a:xfrm>
          <a:prstGeom prst="rect">
            <a:avLst/>
          </a:prstGeom>
          <a:noFill/>
        </p:spPr>
        <p:txBody>
          <a:bodyPr wrap="none" rtlCol="0">
            <a:spAutoFit/>
          </a:bodyPr>
          <a:lstStyle/>
          <a:p>
            <a:r>
              <a:rPr lang="en-US" dirty="0" smtClean="0"/>
              <a:t>Solution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a:t>
            </a:r>
            <a:r>
              <a:rPr lang="en-US" dirty="0" smtClean="0"/>
              <a:t>in VANETs</a:t>
            </a:r>
            <a:endParaRPr lang="en-CA" dirty="0"/>
          </a:p>
        </p:txBody>
      </p:sp>
      <p:sp>
        <p:nvSpPr>
          <p:cNvPr id="3" name="Content Placeholder 2"/>
          <p:cNvSpPr>
            <a:spLocks noGrp="1"/>
          </p:cNvSpPr>
          <p:nvPr>
            <p:ph idx="1"/>
          </p:nvPr>
        </p:nvSpPr>
        <p:spPr/>
        <p:txBody>
          <a:bodyPr>
            <a:normAutofit fontScale="77500" lnSpcReduction="20000"/>
          </a:bodyPr>
          <a:lstStyle/>
          <a:p>
            <a:pPr marL="431800" indent="-323850">
              <a:buSzPct val="45000"/>
              <a:buFont typeface="StarSymbol"/>
              <a:buChar char="●"/>
            </a:pPr>
            <a:r>
              <a:rPr lang="en-CA" dirty="0" smtClean="0">
                <a:solidFill>
                  <a:srgbClr val="000000"/>
                </a:solidFill>
                <a:latin typeface="Arial" pitchFamily="34" charset="0"/>
                <a:ea typeface="Microsoft YaHei" pitchFamily="34" charset="-122"/>
              </a:rPr>
              <a:t>When data is compromised, the whole system suffers.</a:t>
            </a:r>
          </a:p>
          <a:p>
            <a:pPr marL="831850" lvl="1" indent="-323850">
              <a:buSzPct val="45000"/>
              <a:buFont typeface="StarSymbol"/>
              <a:buChar char="●"/>
            </a:pPr>
            <a:r>
              <a:rPr lang="en-US" dirty="0" smtClean="0">
                <a:solidFill>
                  <a:srgbClr val="000000"/>
                </a:solidFill>
                <a:latin typeface="Arial" pitchFamily="34" charset="0"/>
                <a:ea typeface="Microsoft YaHei" pitchFamily="34" charset="-122"/>
              </a:rPr>
              <a:t>Garbage in = garbage </a:t>
            </a:r>
            <a:r>
              <a:rPr lang="en-US" dirty="0" smtClean="0">
                <a:solidFill>
                  <a:srgbClr val="000000"/>
                </a:solidFill>
                <a:latin typeface="Arial" pitchFamily="34" charset="0"/>
                <a:ea typeface="Microsoft YaHei" pitchFamily="34" charset="-122"/>
              </a:rPr>
              <a:t>out.</a:t>
            </a:r>
            <a:endParaRPr lang="en-CA" dirty="0" smtClean="0">
              <a:solidFill>
                <a:srgbClr val="000000"/>
              </a:solidFill>
              <a:latin typeface="Arial" pitchFamily="34" charset="0"/>
              <a:ea typeface="Microsoft YaHei" pitchFamily="34" charset="-122"/>
            </a:endParaRPr>
          </a:p>
          <a:p>
            <a:pPr marL="431800" indent="-323850">
              <a:buSzPct val="45000"/>
              <a:buFont typeface="StarSymbol"/>
              <a:buChar char="●"/>
            </a:pPr>
            <a:r>
              <a:rPr lang="en-CA" dirty="0" smtClean="0">
                <a:solidFill>
                  <a:srgbClr val="000000"/>
                </a:solidFill>
                <a:latin typeface="Arial" pitchFamily="34" charset="0"/>
                <a:ea typeface="Microsoft YaHei" pitchFamily="34" charset="-122"/>
              </a:rPr>
              <a:t>The nature of VANETs could lead to malicious attacks.</a:t>
            </a:r>
          </a:p>
          <a:p>
            <a:pPr marL="831850" lvl="1" indent="-323850">
              <a:buSzPct val="45000"/>
              <a:buFont typeface="StarSymbol"/>
              <a:buChar char="●"/>
            </a:pPr>
            <a:r>
              <a:rPr lang="en-US" dirty="0" smtClean="0">
                <a:solidFill>
                  <a:srgbClr val="000000"/>
                </a:solidFill>
                <a:latin typeface="Arial" pitchFamily="34" charset="0"/>
                <a:ea typeface="Microsoft YaHei" pitchFamily="34" charset="-122"/>
              </a:rPr>
              <a:t>Predictable movement of nodes.</a:t>
            </a:r>
          </a:p>
          <a:p>
            <a:pPr marL="831850" lvl="1" indent="-323850">
              <a:buSzPct val="45000"/>
              <a:buFont typeface="StarSymbol"/>
              <a:buChar char="●"/>
            </a:pPr>
            <a:r>
              <a:rPr lang="en-US" dirty="0" smtClean="0">
                <a:solidFill>
                  <a:srgbClr val="000000"/>
                </a:solidFill>
                <a:latin typeface="Arial" pitchFamily="34" charset="0"/>
                <a:ea typeface="Microsoft YaHei" pitchFamily="34" charset="-122"/>
              </a:rPr>
              <a:t>High mobility of victim/attacker.</a:t>
            </a:r>
            <a:endParaRPr lang="en-CA" dirty="0" smtClean="0">
              <a:solidFill>
                <a:srgbClr val="000000"/>
              </a:solidFill>
              <a:latin typeface="Arial" pitchFamily="34" charset="0"/>
              <a:ea typeface="Microsoft YaHei" pitchFamily="34" charset="-122"/>
            </a:endParaRPr>
          </a:p>
          <a:p>
            <a:pPr marL="431800" indent="-323850">
              <a:buSzPct val="45000"/>
              <a:buFont typeface="StarSymbol"/>
              <a:buChar char="●"/>
            </a:pPr>
            <a:r>
              <a:rPr lang="en-CA" dirty="0" smtClean="0">
                <a:solidFill>
                  <a:srgbClr val="000000"/>
                </a:solidFill>
                <a:latin typeface="Arial" pitchFamily="34" charset="0"/>
                <a:ea typeface="Microsoft YaHei" pitchFamily="34" charset="-122"/>
              </a:rPr>
              <a:t>Adversaries could break the </a:t>
            </a:r>
            <a:r>
              <a:rPr lang="en-CA" dirty="0" smtClean="0">
                <a:solidFill>
                  <a:srgbClr val="000000"/>
                </a:solidFill>
                <a:latin typeface="Arial" pitchFamily="34" charset="0"/>
                <a:ea typeface="Microsoft YaHei" pitchFamily="34" charset="-122"/>
              </a:rPr>
              <a:t>system.</a:t>
            </a:r>
            <a:endParaRPr lang="en-CA" dirty="0" smtClean="0">
              <a:solidFill>
                <a:srgbClr val="000000"/>
              </a:solidFill>
              <a:latin typeface="Arial" pitchFamily="34" charset="0"/>
              <a:ea typeface="Microsoft YaHei" pitchFamily="34" charset="-122"/>
            </a:endParaRPr>
          </a:p>
          <a:p>
            <a:pPr marL="831850" lvl="1" indent="-323850">
              <a:buSzPct val="45000"/>
              <a:buFont typeface="StarSymbol"/>
              <a:buChar char="●"/>
            </a:pPr>
            <a:r>
              <a:rPr lang="en-CA" dirty="0" smtClean="0">
                <a:solidFill>
                  <a:srgbClr val="000000"/>
                </a:solidFill>
                <a:latin typeface="Arial" pitchFamily="34" charset="0"/>
                <a:ea typeface="Microsoft YaHei" pitchFamily="34" charset="-122"/>
              </a:rPr>
              <a:t>Data sinkholes.</a:t>
            </a:r>
          </a:p>
          <a:p>
            <a:pPr marL="831850" lvl="1" indent="-323850">
              <a:buSzPct val="45000"/>
              <a:buFont typeface="StarSymbol"/>
              <a:buChar char="●"/>
            </a:pPr>
            <a:r>
              <a:rPr lang="en-CA" dirty="0" smtClean="0">
                <a:solidFill>
                  <a:srgbClr val="000000"/>
                </a:solidFill>
                <a:latin typeface="Arial" pitchFamily="34" charset="0"/>
                <a:ea typeface="Microsoft YaHei" pitchFamily="34" charset="-122"/>
              </a:rPr>
              <a:t>Feed false information.</a:t>
            </a:r>
          </a:p>
          <a:p>
            <a:pPr marL="831850" lvl="1" indent="-323850">
              <a:buSzPct val="45000"/>
              <a:buFont typeface="StarSymbol"/>
              <a:buChar char="●"/>
            </a:pPr>
            <a:r>
              <a:rPr lang="en-CA" dirty="0" smtClean="0">
                <a:solidFill>
                  <a:srgbClr val="000000"/>
                </a:solidFill>
                <a:latin typeface="Arial" pitchFamily="34" charset="0"/>
                <a:ea typeface="Microsoft YaHei" pitchFamily="34" charset="-122"/>
              </a:rPr>
              <a:t>Sybil attacks.</a:t>
            </a:r>
          </a:p>
          <a:p>
            <a:pPr marL="831850" lvl="1" indent="-323850">
              <a:buSzPct val="45000"/>
              <a:buFont typeface="StarSymbol"/>
              <a:buChar char="●"/>
            </a:pPr>
            <a:r>
              <a:rPr lang="en-CA" dirty="0" smtClean="0">
                <a:solidFill>
                  <a:srgbClr val="000000"/>
                </a:solidFill>
                <a:latin typeface="Arial" pitchFamily="34" charset="0"/>
                <a:ea typeface="Microsoft YaHei" pitchFamily="34" charset="-122"/>
              </a:rPr>
              <a:t>Flood the system.</a:t>
            </a:r>
          </a:p>
          <a:p>
            <a:pPr marL="431800" indent="-323850">
              <a:buSzPct val="45000"/>
              <a:buFont typeface="StarSymbol"/>
              <a:buChar char="●"/>
            </a:pPr>
            <a:r>
              <a:rPr lang="en-CA" dirty="0" smtClean="0">
                <a:solidFill>
                  <a:srgbClr val="000000"/>
                </a:solidFill>
                <a:latin typeface="Arial" pitchFamily="34" charset="0"/>
                <a:ea typeface="Microsoft YaHei" pitchFamily="34" charset="-122"/>
              </a:rPr>
              <a:t>Security measures must be taken to avoid malicious attacks on the system.</a:t>
            </a:r>
          </a:p>
          <a:p>
            <a:endParaRPr lang="en-CA"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a:t>
            </a:r>
            <a:endParaRPr lang="en-US" dirty="0"/>
          </a:p>
        </p:txBody>
      </p:sp>
      <p:pic>
        <p:nvPicPr>
          <p:cNvPr id="6" name="Content Placeholder 5" descr="fig2.png"/>
          <p:cNvPicPr>
            <a:picLocks noGrp="1" noChangeAspect="1"/>
          </p:cNvPicPr>
          <p:nvPr>
            <p:ph idx="1"/>
          </p:nvPr>
        </p:nvPicPr>
        <p:blipFill>
          <a:blip r:embed="rId2" cstate="print"/>
          <a:stretch>
            <a:fillRect/>
          </a:stretch>
        </p:blipFill>
        <p:spPr>
          <a:xfrm>
            <a:off x="2357437" y="2220119"/>
            <a:ext cx="4429125" cy="3286125"/>
          </a:xfrm>
        </p:spPr>
      </p:pic>
      <p:sp>
        <p:nvSpPr>
          <p:cNvPr id="7" name="TextBox 6"/>
          <p:cNvSpPr txBox="1"/>
          <p:nvPr/>
        </p:nvSpPr>
        <p:spPr>
          <a:xfrm>
            <a:off x="5364088" y="1196752"/>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TTL:3</a:t>
            </a:r>
          </a:p>
          <a:p>
            <a:r>
              <a:rPr lang="en-US" dirty="0" smtClean="0"/>
              <a:t>TS: 0</a:t>
            </a:r>
            <a:endParaRPr lang="en-US" dirty="0"/>
          </a:p>
        </p:txBody>
      </p:sp>
      <p:sp>
        <p:nvSpPr>
          <p:cNvPr id="8" name="Freeform 7"/>
          <p:cNvSpPr/>
          <p:nvPr/>
        </p:nvSpPr>
        <p:spPr>
          <a:xfrm>
            <a:off x="5852160" y="2331720"/>
            <a:ext cx="1386840" cy="2962656"/>
          </a:xfrm>
          <a:custGeom>
            <a:avLst/>
            <a:gdLst>
              <a:gd name="connsiteX0" fmla="*/ 1773936 w 3160776"/>
              <a:gd name="connsiteY0" fmla="*/ 0 h 3422904"/>
              <a:gd name="connsiteX1" fmla="*/ 3017520 w 3160776"/>
              <a:gd name="connsiteY1" fmla="*/ 585216 h 3422904"/>
              <a:gd name="connsiteX2" fmla="*/ 2633472 w 3160776"/>
              <a:gd name="connsiteY2" fmla="*/ 2962656 h 3422904"/>
              <a:gd name="connsiteX3" fmla="*/ 0 w 3160776"/>
              <a:gd name="connsiteY3" fmla="*/ 3346704 h 3422904"/>
              <a:gd name="connsiteX0" fmla="*/ 0 w 1386840"/>
              <a:gd name="connsiteY0" fmla="*/ 0 h 2962656"/>
              <a:gd name="connsiteX1" fmla="*/ 1243584 w 1386840"/>
              <a:gd name="connsiteY1" fmla="*/ 585216 h 2962656"/>
              <a:gd name="connsiteX2" fmla="*/ 859536 w 1386840"/>
              <a:gd name="connsiteY2" fmla="*/ 2962656 h 2962656"/>
            </a:gdLst>
            <a:ahLst/>
            <a:cxnLst>
              <a:cxn ang="0">
                <a:pos x="connsiteX0" y="connsiteY0"/>
              </a:cxn>
              <a:cxn ang="0">
                <a:pos x="connsiteX1" y="connsiteY1"/>
              </a:cxn>
              <a:cxn ang="0">
                <a:pos x="connsiteX2" y="connsiteY2"/>
              </a:cxn>
            </a:cxnLst>
            <a:rect l="l" t="t" r="r" b="b"/>
            <a:pathLst>
              <a:path w="1386840" h="2962656">
                <a:moveTo>
                  <a:pt x="0" y="0"/>
                </a:moveTo>
                <a:cubicBezTo>
                  <a:pt x="550164" y="45720"/>
                  <a:pt x="1100328" y="91440"/>
                  <a:pt x="1243584" y="585216"/>
                </a:cubicBezTo>
                <a:cubicBezTo>
                  <a:pt x="1386840" y="1078992"/>
                  <a:pt x="1362456" y="2502408"/>
                  <a:pt x="859536" y="2962656"/>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Freeform 9"/>
          <p:cNvSpPr/>
          <p:nvPr/>
        </p:nvSpPr>
        <p:spPr>
          <a:xfrm>
            <a:off x="2195736" y="2077038"/>
            <a:ext cx="3098640" cy="1279954"/>
          </a:xfrm>
          <a:custGeom>
            <a:avLst/>
            <a:gdLst>
              <a:gd name="connsiteX0" fmla="*/ 3076956 w 3076956"/>
              <a:gd name="connsiteY0" fmla="*/ 76200 h 3240024"/>
              <a:gd name="connsiteX1" fmla="*/ 1897380 w 3076956"/>
              <a:gd name="connsiteY1" fmla="*/ 167640 h 3240024"/>
              <a:gd name="connsiteX2" fmla="*/ 59436 w 3076956"/>
              <a:gd name="connsiteY2" fmla="*/ 1082040 h 3240024"/>
              <a:gd name="connsiteX3" fmla="*/ 1540764 w 3076956"/>
              <a:gd name="connsiteY3" fmla="*/ 3240024 h 3240024"/>
              <a:gd name="connsiteX0" fmla="*/ 3158076 w 3158076"/>
              <a:gd name="connsiteY0" fmla="*/ 108395 h 3272219"/>
              <a:gd name="connsiteX1" fmla="*/ 1978500 w 3158076"/>
              <a:gd name="connsiteY1" fmla="*/ 199835 h 3272219"/>
              <a:gd name="connsiteX2" fmla="*/ 59436 w 3158076"/>
              <a:gd name="connsiteY2" fmla="*/ 1307403 h 3272219"/>
              <a:gd name="connsiteX3" fmla="*/ 1621884 w 3158076"/>
              <a:gd name="connsiteY3" fmla="*/ 3272219 h 3272219"/>
              <a:gd name="connsiteX0" fmla="*/ 3174269 w 3174269"/>
              <a:gd name="connsiteY0" fmla="*/ 80946 h 3244770"/>
              <a:gd name="connsiteX1" fmla="*/ 2091853 w 3174269"/>
              <a:gd name="connsiteY1" fmla="*/ 199835 h 3244770"/>
              <a:gd name="connsiteX2" fmla="*/ 75629 w 3174269"/>
              <a:gd name="connsiteY2" fmla="*/ 1279954 h 3244770"/>
              <a:gd name="connsiteX3" fmla="*/ 1638077 w 3174269"/>
              <a:gd name="connsiteY3" fmla="*/ 3244770 h 3244770"/>
              <a:gd name="connsiteX0" fmla="*/ 3098640 w 3098640"/>
              <a:gd name="connsiteY0" fmla="*/ 80946 h 1279954"/>
              <a:gd name="connsiteX1" fmla="*/ 2016224 w 3098640"/>
              <a:gd name="connsiteY1" fmla="*/ 199835 h 1279954"/>
              <a:gd name="connsiteX2" fmla="*/ 0 w 3098640"/>
              <a:gd name="connsiteY2" fmla="*/ 1279954 h 1279954"/>
            </a:gdLst>
            <a:ahLst/>
            <a:cxnLst>
              <a:cxn ang="0">
                <a:pos x="connsiteX0" y="connsiteY0"/>
              </a:cxn>
              <a:cxn ang="0">
                <a:pos x="connsiteX1" y="connsiteY1"/>
              </a:cxn>
              <a:cxn ang="0">
                <a:pos x="connsiteX2" y="connsiteY2"/>
              </a:cxn>
            </a:cxnLst>
            <a:rect l="l" t="t" r="r" b="b"/>
            <a:pathLst>
              <a:path w="3098640" h="1279954">
                <a:moveTo>
                  <a:pt x="3098640" y="80946"/>
                </a:moveTo>
                <a:cubicBezTo>
                  <a:pt x="2760312" y="42846"/>
                  <a:pt x="2532664" y="0"/>
                  <a:pt x="2016224" y="199835"/>
                </a:cubicBezTo>
                <a:cubicBezTo>
                  <a:pt x="1499784" y="399670"/>
                  <a:pt x="75629" y="772465"/>
                  <a:pt x="0" y="1279954"/>
                </a:cubicBez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TextBox 13"/>
          <p:cNvSpPr txBox="1"/>
          <p:nvPr/>
        </p:nvSpPr>
        <p:spPr>
          <a:xfrm>
            <a:off x="1475656" y="3284984"/>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Sig:E</a:t>
            </a:r>
            <a:endParaRPr lang="en-US" dirty="0" smtClean="0"/>
          </a:p>
          <a:p>
            <a:r>
              <a:rPr lang="en-US" dirty="0" smtClean="0"/>
              <a:t>TTL:1</a:t>
            </a:r>
          </a:p>
          <a:p>
            <a:r>
              <a:rPr lang="en-US" dirty="0" smtClean="0"/>
              <a:t>TS:11</a:t>
            </a:r>
            <a:endParaRPr lang="en-US" dirty="0"/>
          </a:p>
        </p:txBody>
      </p:sp>
      <p:sp>
        <p:nvSpPr>
          <p:cNvPr id="15" name="TextBox 14"/>
          <p:cNvSpPr txBox="1"/>
          <p:nvPr/>
        </p:nvSpPr>
        <p:spPr>
          <a:xfrm>
            <a:off x="3347864" y="1340768"/>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TTL:2</a:t>
            </a:r>
          </a:p>
          <a:p>
            <a:r>
              <a:rPr lang="en-US" dirty="0" smtClean="0"/>
              <a:t>TS:2</a:t>
            </a:r>
            <a:endParaRPr lang="en-US" dirty="0"/>
          </a:p>
        </p:txBody>
      </p:sp>
      <p:sp>
        <p:nvSpPr>
          <p:cNvPr id="16" name="TextBox 15"/>
          <p:cNvSpPr txBox="1"/>
          <p:nvPr/>
        </p:nvSpPr>
        <p:spPr>
          <a:xfrm>
            <a:off x="7164288" y="2924944"/>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TTL:2</a:t>
            </a:r>
          </a:p>
          <a:p>
            <a:r>
              <a:rPr lang="en-US" dirty="0" smtClean="0"/>
              <a:t>TS:2</a:t>
            </a:r>
            <a:endParaRPr lang="en-US" dirty="0"/>
          </a:p>
        </p:txBody>
      </p:sp>
      <p:sp>
        <p:nvSpPr>
          <p:cNvPr id="17" name="TextBox 16"/>
          <p:cNvSpPr txBox="1"/>
          <p:nvPr/>
        </p:nvSpPr>
        <p:spPr>
          <a:xfrm>
            <a:off x="6804248" y="5085184"/>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Sig:Z</a:t>
            </a:r>
            <a:endParaRPr lang="en-US" dirty="0" smtClean="0"/>
          </a:p>
          <a:p>
            <a:r>
              <a:rPr lang="en-US" dirty="0" smtClean="0"/>
              <a:t>TTL:1</a:t>
            </a:r>
          </a:p>
          <a:p>
            <a:r>
              <a:rPr lang="en-US" dirty="0" smtClean="0"/>
              <a:t>TS:6</a:t>
            </a:r>
            <a:endParaRPr lang="en-US" dirty="0"/>
          </a:p>
        </p:txBody>
      </p:sp>
      <p:sp>
        <p:nvSpPr>
          <p:cNvPr id="24" name="TextBox 23"/>
          <p:cNvSpPr txBox="1"/>
          <p:nvPr/>
        </p:nvSpPr>
        <p:spPr>
          <a:xfrm>
            <a:off x="5004048" y="5013176"/>
            <a:ext cx="288862" cy="338554"/>
          </a:xfrm>
          <a:prstGeom prst="rect">
            <a:avLst/>
          </a:prstGeom>
          <a:noFill/>
        </p:spPr>
        <p:txBody>
          <a:bodyPr wrap="none" rtlCol="0">
            <a:spAutoFit/>
          </a:bodyPr>
          <a:lstStyle/>
          <a:p>
            <a:r>
              <a:rPr lang="en-US" sz="1600" dirty="0" smtClean="0"/>
              <a:t>3</a:t>
            </a:r>
            <a:endParaRPr lang="en-US" sz="1600" dirty="0"/>
          </a:p>
        </p:txBody>
      </p:sp>
      <p:sp>
        <p:nvSpPr>
          <p:cNvPr id="25" name="TextBox 24"/>
          <p:cNvSpPr txBox="1"/>
          <p:nvPr/>
        </p:nvSpPr>
        <p:spPr>
          <a:xfrm>
            <a:off x="6156176" y="4005064"/>
            <a:ext cx="288862" cy="338554"/>
          </a:xfrm>
          <a:prstGeom prst="rect">
            <a:avLst/>
          </a:prstGeom>
          <a:noFill/>
        </p:spPr>
        <p:txBody>
          <a:bodyPr wrap="none" rtlCol="0">
            <a:spAutoFit/>
          </a:bodyPr>
          <a:lstStyle/>
          <a:p>
            <a:r>
              <a:rPr lang="en-US" sz="1600" dirty="0" smtClean="0"/>
              <a:t>4</a:t>
            </a:r>
            <a:endParaRPr lang="en-US" sz="1600" dirty="0"/>
          </a:p>
        </p:txBody>
      </p:sp>
      <p:sp>
        <p:nvSpPr>
          <p:cNvPr id="26" name="TextBox 25"/>
          <p:cNvSpPr txBox="1"/>
          <p:nvPr/>
        </p:nvSpPr>
        <p:spPr>
          <a:xfrm>
            <a:off x="5940152" y="2420888"/>
            <a:ext cx="288862" cy="338554"/>
          </a:xfrm>
          <a:prstGeom prst="rect">
            <a:avLst/>
          </a:prstGeom>
          <a:noFill/>
        </p:spPr>
        <p:txBody>
          <a:bodyPr wrap="none" rtlCol="0">
            <a:spAutoFit/>
          </a:bodyPr>
          <a:lstStyle/>
          <a:p>
            <a:r>
              <a:rPr lang="en-US" sz="1600" dirty="0" smtClean="0"/>
              <a:t>2</a:t>
            </a:r>
            <a:endParaRPr lang="en-US" sz="1600" dirty="0"/>
          </a:p>
        </p:txBody>
      </p:sp>
      <p:sp>
        <p:nvSpPr>
          <p:cNvPr id="27" name="TextBox 26"/>
          <p:cNvSpPr txBox="1"/>
          <p:nvPr/>
        </p:nvSpPr>
        <p:spPr>
          <a:xfrm>
            <a:off x="4644008" y="2204864"/>
            <a:ext cx="288862" cy="338554"/>
          </a:xfrm>
          <a:prstGeom prst="rect">
            <a:avLst/>
          </a:prstGeom>
          <a:noFill/>
        </p:spPr>
        <p:txBody>
          <a:bodyPr wrap="none" rtlCol="0">
            <a:spAutoFit/>
          </a:bodyPr>
          <a:lstStyle/>
          <a:p>
            <a:r>
              <a:rPr lang="en-US" sz="1600" dirty="0" smtClean="0"/>
              <a:t>2</a:t>
            </a:r>
            <a:endParaRPr lang="en-US" sz="1600" dirty="0"/>
          </a:p>
        </p:txBody>
      </p:sp>
      <p:sp>
        <p:nvSpPr>
          <p:cNvPr id="28" name="TextBox 27"/>
          <p:cNvSpPr txBox="1"/>
          <p:nvPr/>
        </p:nvSpPr>
        <p:spPr>
          <a:xfrm>
            <a:off x="4716016" y="2852936"/>
            <a:ext cx="288862" cy="338554"/>
          </a:xfrm>
          <a:prstGeom prst="rect">
            <a:avLst/>
          </a:prstGeom>
          <a:noFill/>
        </p:spPr>
        <p:txBody>
          <a:bodyPr wrap="none" rtlCol="0">
            <a:spAutoFit/>
          </a:bodyPr>
          <a:lstStyle/>
          <a:p>
            <a:r>
              <a:rPr lang="en-US" sz="1600" dirty="0" smtClean="0"/>
              <a:t>3</a:t>
            </a:r>
            <a:endParaRPr lang="en-US" sz="1600" dirty="0"/>
          </a:p>
        </p:txBody>
      </p:sp>
      <p:sp>
        <p:nvSpPr>
          <p:cNvPr id="29" name="TextBox 28"/>
          <p:cNvSpPr txBox="1"/>
          <p:nvPr/>
        </p:nvSpPr>
        <p:spPr>
          <a:xfrm>
            <a:off x="5796136" y="3429000"/>
            <a:ext cx="288862" cy="338554"/>
          </a:xfrm>
          <a:prstGeom prst="rect">
            <a:avLst/>
          </a:prstGeom>
          <a:noFill/>
        </p:spPr>
        <p:txBody>
          <a:bodyPr wrap="none" rtlCol="0">
            <a:spAutoFit/>
          </a:bodyPr>
          <a:lstStyle/>
          <a:p>
            <a:r>
              <a:rPr lang="en-US" sz="1600" dirty="0" smtClean="0"/>
              <a:t>2</a:t>
            </a:r>
            <a:endParaRPr lang="en-US" sz="1600" dirty="0"/>
          </a:p>
        </p:txBody>
      </p:sp>
      <p:sp>
        <p:nvSpPr>
          <p:cNvPr id="30" name="TextBox 29"/>
          <p:cNvSpPr txBox="1"/>
          <p:nvPr/>
        </p:nvSpPr>
        <p:spPr>
          <a:xfrm>
            <a:off x="3131840" y="2636912"/>
            <a:ext cx="288862" cy="338554"/>
          </a:xfrm>
          <a:prstGeom prst="rect">
            <a:avLst/>
          </a:prstGeom>
          <a:noFill/>
        </p:spPr>
        <p:txBody>
          <a:bodyPr wrap="none" rtlCol="0">
            <a:spAutoFit/>
          </a:bodyPr>
          <a:lstStyle/>
          <a:p>
            <a:r>
              <a:rPr lang="en-US" sz="1600" dirty="0" smtClean="0"/>
              <a:t>9</a:t>
            </a:r>
            <a:endParaRPr lang="en-US" sz="1600" dirty="0"/>
          </a:p>
        </p:txBody>
      </p:sp>
      <p:sp>
        <p:nvSpPr>
          <p:cNvPr id="31" name="TextBox 30"/>
          <p:cNvSpPr txBox="1"/>
          <p:nvPr/>
        </p:nvSpPr>
        <p:spPr>
          <a:xfrm>
            <a:off x="3203848" y="4077072"/>
            <a:ext cx="288862" cy="338554"/>
          </a:xfrm>
          <a:prstGeom prst="rect">
            <a:avLst/>
          </a:prstGeom>
          <a:noFill/>
        </p:spPr>
        <p:txBody>
          <a:bodyPr wrap="none" rtlCol="0">
            <a:spAutoFit/>
          </a:bodyPr>
          <a:lstStyle/>
          <a:p>
            <a:r>
              <a:rPr lang="en-US" sz="1600" dirty="0" smtClean="0"/>
              <a:t>5</a:t>
            </a:r>
            <a:endParaRPr lang="en-US" sz="1600" dirty="0"/>
          </a:p>
        </p:txBody>
      </p:sp>
      <p:sp>
        <p:nvSpPr>
          <p:cNvPr id="32" name="TextBox 31"/>
          <p:cNvSpPr txBox="1"/>
          <p:nvPr/>
        </p:nvSpPr>
        <p:spPr>
          <a:xfrm>
            <a:off x="4427984" y="3717032"/>
            <a:ext cx="288862" cy="338554"/>
          </a:xfrm>
          <a:prstGeom prst="rect">
            <a:avLst/>
          </a:prstGeom>
          <a:noFill/>
        </p:spPr>
        <p:txBody>
          <a:bodyPr wrap="none" rtlCol="0">
            <a:spAutoFit/>
          </a:bodyPr>
          <a:lstStyle/>
          <a:p>
            <a:r>
              <a:rPr lang="en-US" sz="1600" dirty="0" smtClean="0"/>
              <a:t>2</a:t>
            </a:r>
            <a:endParaRPr lang="en-US" sz="1600" dirty="0"/>
          </a:p>
        </p:txBody>
      </p:sp>
      <p:sp>
        <p:nvSpPr>
          <p:cNvPr id="33" name="TextBox 32"/>
          <p:cNvSpPr txBox="1"/>
          <p:nvPr/>
        </p:nvSpPr>
        <p:spPr>
          <a:xfrm>
            <a:off x="3131840" y="3284984"/>
            <a:ext cx="288862" cy="338554"/>
          </a:xfrm>
          <a:prstGeom prst="rect">
            <a:avLst/>
          </a:prstGeom>
          <a:noFill/>
        </p:spPr>
        <p:txBody>
          <a:bodyPr wrap="none" rtlCol="0">
            <a:spAutoFit/>
          </a:bodyPr>
          <a:lstStyle/>
          <a:p>
            <a:r>
              <a:rPr lang="en-US" sz="1600" dirty="0" smtClean="0"/>
              <a:t>1</a:t>
            </a:r>
            <a:endParaRPr lang="en-US" sz="1600" dirty="0"/>
          </a:p>
        </p:txBody>
      </p:sp>
      <p:sp>
        <p:nvSpPr>
          <p:cNvPr id="34" name="TextBox 33"/>
          <p:cNvSpPr txBox="1"/>
          <p:nvPr/>
        </p:nvSpPr>
        <p:spPr>
          <a:xfrm>
            <a:off x="4427984" y="4509120"/>
            <a:ext cx="288862" cy="338554"/>
          </a:xfrm>
          <a:prstGeom prst="rect">
            <a:avLst/>
          </a:prstGeom>
          <a:noFill/>
        </p:spPr>
        <p:txBody>
          <a:bodyPr wrap="none" rtlCol="0">
            <a:spAutoFit/>
          </a:bodyPr>
          <a:lstStyle/>
          <a:p>
            <a:r>
              <a:rPr lang="en-US" sz="1600" dirty="0" smtClean="0"/>
              <a:t>2</a:t>
            </a:r>
            <a:endParaRPr lang="en-US" sz="1600" dirty="0"/>
          </a:p>
        </p:txBody>
      </p:sp>
      <p:sp>
        <p:nvSpPr>
          <p:cNvPr id="35" name="TextBox 34"/>
          <p:cNvSpPr txBox="1"/>
          <p:nvPr/>
        </p:nvSpPr>
        <p:spPr>
          <a:xfrm>
            <a:off x="5652120" y="4437112"/>
            <a:ext cx="288862" cy="338554"/>
          </a:xfrm>
          <a:prstGeom prst="rect">
            <a:avLst/>
          </a:prstGeom>
          <a:noFill/>
        </p:spPr>
        <p:txBody>
          <a:bodyPr wrap="none" rtlCol="0">
            <a:spAutoFit/>
          </a:bodyPr>
          <a:lstStyle/>
          <a:p>
            <a:r>
              <a:rPr lang="en-US" sz="1600" dirty="0" smtClean="0"/>
              <a:t>1</a:t>
            </a:r>
            <a:endParaRPr lang="en-US" sz="1600" dirty="0"/>
          </a:p>
        </p:txBody>
      </p:sp>
      <p:sp>
        <p:nvSpPr>
          <p:cNvPr id="23" name="TextBox 22"/>
          <p:cNvSpPr txBox="1"/>
          <p:nvPr/>
        </p:nvSpPr>
        <p:spPr>
          <a:xfrm>
            <a:off x="683568" y="1556792"/>
            <a:ext cx="960519" cy="369332"/>
          </a:xfrm>
          <a:prstGeom prst="rect">
            <a:avLst/>
          </a:prstGeom>
          <a:noFill/>
        </p:spPr>
        <p:txBody>
          <a:bodyPr wrap="none" rtlCol="0">
            <a:spAutoFit/>
          </a:bodyPr>
          <a:lstStyle/>
          <a:p>
            <a:r>
              <a:rPr lang="en-US" dirty="0" smtClean="0"/>
              <a:t>Solution</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a:t>
            </a:r>
            <a:endParaRPr lang="en-US" dirty="0"/>
          </a:p>
        </p:txBody>
      </p:sp>
      <p:pic>
        <p:nvPicPr>
          <p:cNvPr id="6" name="Content Placeholder 5" descr="fig2.png"/>
          <p:cNvPicPr>
            <a:picLocks noGrp="1" noChangeAspect="1"/>
          </p:cNvPicPr>
          <p:nvPr>
            <p:ph idx="1"/>
          </p:nvPr>
        </p:nvPicPr>
        <p:blipFill>
          <a:blip r:embed="rId2" cstate="print"/>
          <a:stretch>
            <a:fillRect/>
          </a:stretch>
        </p:blipFill>
        <p:spPr>
          <a:xfrm>
            <a:off x="2357437" y="2220119"/>
            <a:ext cx="4429125" cy="3286125"/>
          </a:xfrm>
        </p:spPr>
      </p:pic>
      <p:sp>
        <p:nvSpPr>
          <p:cNvPr id="7" name="TextBox 6"/>
          <p:cNvSpPr txBox="1"/>
          <p:nvPr/>
        </p:nvSpPr>
        <p:spPr>
          <a:xfrm>
            <a:off x="5364088" y="1196752"/>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TTL:3</a:t>
            </a:r>
          </a:p>
          <a:p>
            <a:r>
              <a:rPr lang="en-US" dirty="0" smtClean="0"/>
              <a:t>TS: 0</a:t>
            </a:r>
            <a:endParaRPr lang="en-US" dirty="0"/>
          </a:p>
        </p:txBody>
      </p:sp>
      <p:sp>
        <p:nvSpPr>
          <p:cNvPr id="8" name="Freeform 7"/>
          <p:cNvSpPr/>
          <p:nvPr/>
        </p:nvSpPr>
        <p:spPr>
          <a:xfrm>
            <a:off x="4078224" y="2331720"/>
            <a:ext cx="3160776" cy="3422904"/>
          </a:xfrm>
          <a:custGeom>
            <a:avLst/>
            <a:gdLst>
              <a:gd name="connsiteX0" fmla="*/ 1773936 w 3160776"/>
              <a:gd name="connsiteY0" fmla="*/ 0 h 3422904"/>
              <a:gd name="connsiteX1" fmla="*/ 3017520 w 3160776"/>
              <a:gd name="connsiteY1" fmla="*/ 585216 h 3422904"/>
              <a:gd name="connsiteX2" fmla="*/ 2633472 w 3160776"/>
              <a:gd name="connsiteY2" fmla="*/ 2962656 h 3422904"/>
              <a:gd name="connsiteX3" fmla="*/ 0 w 3160776"/>
              <a:gd name="connsiteY3" fmla="*/ 3346704 h 3422904"/>
            </a:gdLst>
            <a:ahLst/>
            <a:cxnLst>
              <a:cxn ang="0">
                <a:pos x="connsiteX0" y="connsiteY0"/>
              </a:cxn>
              <a:cxn ang="0">
                <a:pos x="connsiteX1" y="connsiteY1"/>
              </a:cxn>
              <a:cxn ang="0">
                <a:pos x="connsiteX2" y="connsiteY2"/>
              </a:cxn>
              <a:cxn ang="0">
                <a:pos x="connsiteX3" y="connsiteY3"/>
              </a:cxn>
            </a:cxnLst>
            <a:rect l="l" t="t" r="r" b="b"/>
            <a:pathLst>
              <a:path w="3160776" h="3422904">
                <a:moveTo>
                  <a:pt x="1773936" y="0"/>
                </a:moveTo>
                <a:cubicBezTo>
                  <a:pt x="2324100" y="45720"/>
                  <a:pt x="2874264" y="91440"/>
                  <a:pt x="3017520" y="585216"/>
                </a:cubicBezTo>
                <a:cubicBezTo>
                  <a:pt x="3160776" y="1078992"/>
                  <a:pt x="3136392" y="2502408"/>
                  <a:pt x="2633472" y="2962656"/>
                </a:cubicBezTo>
                <a:cubicBezTo>
                  <a:pt x="2130552" y="3422904"/>
                  <a:pt x="1065276" y="3384804"/>
                  <a:pt x="0" y="3346704"/>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Freeform 9"/>
          <p:cNvSpPr/>
          <p:nvPr/>
        </p:nvSpPr>
        <p:spPr>
          <a:xfrm>
            <a:off x="2195736" y="2077038"/>
            <a:ext cx="3098640" cy="1279954"/>
          </a:xfrm>
          <a:custGeom>
            <a:avLst/>
            <a:gdLst>
              <a:gd name="connsiteX0" fmla="*/ 3076956 w 3076956"/>
              <a:gd name="connsiteY0" fmla="*/ 76200 h 3240024"/>
              <a:gd name="connsiteX1" fmla="*/ 1897380 w 3076956"/>
              <a:gd name="connsiteY1" fmla="*/ 167640 h 3240024"/>
              <a:gd name="connsiteX2" fmla="*/ 59436 w 3076956"/>
              <a:gd name="connsiteY2" fmla="*/ 1082040 h 3240024"/>
              <a:gd name="connsiteX3" fmla="*/ 1540764 w 3076956"/>
              <a:gd name="connsiteY3" fmla="*/ 3240024 h 3240024"/>
              <a:gd name="connsiteX0" fmla="*/ 3158076 w 3158076"/>
              <a:gd name="connsiteY0" fmla="*/ 108395 h 3272219"/>
              <a:gd name="connsiteX1" fmla="*/ 1978500 w 3158076"/>
              <a:gd name="connsiteY1" fmla="*/ 199835 h 3272219"/>
              <a:gd name="connsiteX2" fmla="*/ 59436 w 3158076"/>
              <a:gd name="connsiteY2" fmla="*/ 1307403 h 3272219"/>
              <a:gd name="connsiteX3" fmla="*/ 1621884 w 3158076"/>
              <a:gd name="connsiteY3" fmla="*/ 3272219 h 3272219"/>
              <a:gd name="connsiteX0" fmla="*/ 3174269 w 3174269"/>
              <a:gd name="connsiteY0" fmla="*/ 80946 h 3244770"/>
              <a:gd name="connsiteX1" fmla="*/ 2091853 w 3174269"/>
              <a:gd name="connsiteY1" fmla="*/ 199835 h 3244770"/>
              <a:gd name="connsiteX2" fmla="*/ 75629 w 3174269"/>
              <a:gd name="connsiteY2" fmla="*/ 1279954 h 3244770"/>
              <a:gd name="connsiteX3" fmla="*/ 1638077 w 3174269"/>
              <a:gd name="connsiteY3" fmla="*/ 3244770 h 3244770"/>
              <a:gd name="connsiteX0" fmla="*/ 3098640 w 3098640"/>
              <a:gd name="connsiteY0" fmla="*/ 80946 h 1279954"/>
              <a:gd name="connsiteX1" fmla="*/ 2016224 w 3098640"/>
              <a:gd name="connsiteY1" fmla="*/ 199835 h 1279954"/>
              <a:gd name="connsiteX2" fmla="*/ 0 w 3098640"/>
              <a:gd name="connsiteY2" fmla="*/ 1279954 h 1279954"/>
            </a:gdLst>
            <a:ahLst/>
            <a:cxnLst>
              <a:cxn ang="0">
                <a:pos x="connsiteX0" y="connsiteY0"/>
              </a:cxn>
              <a:cxn ang="0">
                <a:pos x="connsiteX1" y="connsiteY1"/>
              </a:cxn>
              <a:cxn ang="0">
                <a:pos x="connsiteX2" y="connsiteY2"/>
              </a:cxn>
            </a:cxnLst>
            <a:rect l="l" t="t" r="r" b="b"/>
            <a:pathLst>
              <a:path w="3098640" h="1279954">
                <a:moveTo>
                  <a:pt x="3098640" y="80946"/>
                </a:moveTo>
                <a:cubicBezTo>
                  <a:pt x="2760312" y="42846"/>
                  <a:pt x="2532664" y="0"/>
                  <a:pt x="2016224" y="199835"/>
                </a:cubicBezTo>
                <a:cubicBezTo>
                  <a:pt x="1499784" y="399670"/>
                  <a:pt x="75629" y="772465"/>
                  <a:pt x="0" y="1279954"/>
                </a:cubicBez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2987824" y="5517232"/>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Sig:G</a:t>
            </a:r>
            <a:endParaRPr lang="en-US" dirty="0" smtClean="0"/>
          </a:p>
          <a:p>
            <a:r>
              <a:rPr lang="en-US" dirty="0" smtClean="0"/>
              <a:t>TTL:0</a:t>
            </a:r>
          </a:p>
          <a:p>
            <a:r>
              <a:rPr lang="en-US" dirty="0" smtClean="0"/>
              <a:t>TS:9</a:t>
            </a:r>
            <a:endParaRPr lang="en-US" dirty="0"/>
          </a:p>
        </p:txBody>
      </p:sp>
      <p:sp>
        <p:nvSpPr>
          <p:cNvPr id="14" name="TextBox 13"/>
          <p:cNvSpPr txBox="1"/>
          <p:nvPr/>
        </p:nvSpPr>
        <p:spPr>
          <a:xfrm>
            <a:off x="1475656" y="3284984"/>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Sig:E</a:t>
            </a:r>
            <a:endParaRPr lang="en-US" dirty="0" smtClean="0"/>
          </a:p>
          <a:p>
            <a:r>
              <a:rPr lang="en-US" dirty="0" smtClean="0"/>
              <a:t>TTL:1</a:t>
            </a:r>
          </a:p>
          <a:p>
            <a:r>
              <a:rPr lang="en-US" dirty="0" smtClean="0"/>
              <a:t>TS:11</a:t>
            </a:r>
            <a:endParaRPr lang="en-US" dirty="0"/>
          </a:p>
        </p:txBody>
      </p:sp>
      <p:sp>
        <p:nvSpPr>
          <p:cNvPr id="15" name="TextBox 14"/>
          <p:cNvSpPr txBox="1"/>
          <p:nvPr/>
        </p:nvSpPr>
        <p:spPr>
          <a:xfrm>
            <a:off x="3347864" y="1340768"/>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TTL:2</a:t>
            </a:r>
          </a:p>
          <a:p>
            <a:r>
              <a:rPr lang="en-US" dirty="0" smtClean="0"/>
              <a:t>TS:2</a:t>
            </a:r>
            <a:endParaRPr lang="en-US" dirty="0"/>
          </a:p>
        </p:txBody>
      </p:sp>
      <p:sp>
        <p:nvSpPr>
          <p:cNvPr id="16" name="TextBox 15"/>
          <p:cNvSpPr txBox="1"/>
          <p:nvPr/>
        </p:nvSpPr>
        <p:spPr>
          <a:xfrm>
            <a:off x="7164288" y="2924944"/>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TTL:2</a:t>
            </a:r>
          </a:p>
          <a:p>
            <a:r>
              <a:rPr lang="en-US" dirty="0" smtClean="0"/>
              <a:t>TS:2</a:t>
            </a:r>
            <a:endParaRPr lang="en-US" dirty="0"/>
          </a:p>
        </p:txBody>
      </p:sp>
      <p:sp>
        <p:nvSpPr>
          <p:cNvPr id="17" name="TextBox 16"/>
          <p:cNvSpPr txBox="1"/>
          <p:nvPr/>
        </p:nvSpPr>
        <p:spPr>
          <a:xfrm>
            <a:off x="6804248" y="5085184"/>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Sig:Z</a:t>
            </a:r>
            <a:endParaRPr lang="en-US" dirty="0" smtClean="0"/>
          </a:p>
          <a:p>
            <a:r>
              <a:rPr lang="en-US" dirty="0" smtClean="0"/>
              <a:t>TTL:1</a:t>
            </a:r>
          </a:p>
          <a:p>
            <a:r>
              <a:rPr lang="en-US" dirty="0" smtClean="0"/>
              <a:t>TS:6</a:t>
            </a:r>
            <a:endParaRPr lang="en-US" dirty="0"/>
          </a:p>
        </p:txBody>
      </p:sp>
      <p:sp>
        <p:nvSpPr>
          <p:cNvPr id="24" name="TextBox 23"/>
          <p:cNvSpPr txBox="1"/>
          <p:nvPr/>
        </p:nvSpPr>
        <p:spPr>
          <a:xfrm>
            <a:off x="5004048" y="5013176"/>
            <a:ext cx="288862" cy="338554"/>
          </a:xfrm>
          <a:prstGeom prst="rect">
            <a:avLst/>
          </a:prstGeom>
          <a:noFill/>
        </p:spPr>
        <p:txBody>
          <a:bodyPr wrap="none" rtlCol="0">
            <a:spAutoFit/>
          </a:bodyPr>
          <a:lstStyle/>
          <a:p>
            <a:r>
              <a:rPr lang="en-US" sz="1600" dirty="0" smtClean="0"/>
              <a:t>3</a:t>
            </a:r>
            <a:endParaRPr lang="en-US" sz="1600" dirty="0"/>
          </a:p>
        </p:txBody>
      </p:sp>
      <p:sp>
        <p:nvSpPr>
          <p:cNvPr id="25" name="TextBox 24"/>
          <p:cNvSpPr txBox="1"/>
          <p:nvPr/>
        </p:nvSpPr>
        <p:spPr>
          <a:xfrm>
            <a:off x="6156176" y="4005064"/>
            <a:ext cx="288862" cy="338554"/>
          </a:xfrm>
          <a:prstGeom prst="rect">
            <a:avLst/>
          </a:prstGeom>
          <a:noFill/>
        </p:spPr>
        <p:txBody>
          <a:bodyPr wrap="none" rtlCol="0">
            <a:spAutoFit/>
          </a:bodyPr>
          <a:lstStyle/>
          <a:p>
            <a:r>
              <a:rPr lang="en-US" sz="1600" dirty="0" smtClean="0"/>
              <a:t>4</a:t>
            </a:r>
            <a:endParaRPr lang="en-US" sz="1600" dirty="0"/>
          </a:p>
        </p:txBody>
      </p:sp>
      <p:sp>
        <p:nvSpPr>
          <p:cNvPr id="26" name="TextBox 25"/>
          <p:cNvSpPr txBox="1"/>
          <p:nvPr/>
        </p:nvSpPr>
        <p:spPr>
          <a:xfrm>
            <a:off x="5940152" y="2420888"/>
            <a:ext cx="288862" cy="338554"/>
          </a:xfrm>
          <a:prstGeom prst="rect">
            <a:avLst/>
          </a:prstGeom>
          <a:noFill/>
        </p:spPr>
        <p:txBody>
          <a:bodyPr wrap="none" rtlCol="0">
            <a:spAutoFit/>
          </a:bodyPr>
          <a:lstStyle/>
          <a:p>
            <a:r>
              <a:rPr lang="en-US" sz="1600" dirty="0" smtClean="0"/>
              <a:t>2</a:t>
            </a:r>
            <a:endParaRPr lang="en-US" sz="1600" dirty="0"/>
          </a:p>
        </p:txBody>
      </p:sp>
      <p:sp>
        <p:nvSpPr>
          <p:cNvPr id="27" name="TextBox 26"/>
          <p:cNvSpPr txBox="1"/>
          <p:nvPr/>
        </p:nvSpPr>
        <p:spPr>
          <a:xfrm>
            <a:off x="4644008" y="2204864"/>
            <a:ext cx="288862" cy="338554"/>
          </a:xfrm>
          <a:prstGeom prst="rect">
            <a:avLst/>
          </a:prstGeom>
          <a:noFill/>
        </p:spPr>
        <p:txBody>
          <a:bodyPr wrap="none" rtlCol="0">
            <a:spAutoFit/>
          </a:bodyPr>
          <a:lstStyle/>
          <a:p>
            <a:r>
              <a:rPr lang="en-US" sz="1600" dirty="0" smtClean="0"/>
              <a:t>2</a:t>
            </a:r>
            <a:endParaRPr lang="en-US" sz="1600" dirty="0"/>
          </a:p>
        </p:txBody>
      </p:sp>
      <p:sp>
        <p:nvSpPr>
          <p:cNvPr id="28" name="TextBox 27"/>
          <p:cNvSpPr txBox="1"/>
          <p:nvPr/>
        </p:nvSpPr>
        <p:spPr>
          <a:xfrm>
            <a:off x="4716016" y="2852936"/>
            <a:ext cx="288862" cy="338554"/>
          </a:xfrm>
          <a:prstGeom prst="rect">
            <a:avLst/>
          </a:prstGeom>
          <a:noFill/>
        </p:spPr>
        <p:txBody>
          <a:bodyPr wrap="none" rtlCol="0">
            <a:spAutoFit/>
          </a:bodyPr>
          <a:lstStyle/>
          <a:p>
            <a:r>
              <a:rPr lang="en-US" sz="1600" dirty="0" smtClean="0"/>
              <a:t>3</a:t>
            </a:r>
            <a:endParaRPr lang="en-US" sz="1600" dirty="0"/>
          </a:p>
        </p:txBody>
      </p:sp>
      <p:sp>
        <p:nvSpPr>
          <p:cNvPr id="29" name="TextBox 28"/>
          <p:cNvSpPr txBox="1"/>
          <p:nvPr/>
        </p:nvSpPr>
        <p:spPr>
          <a:xfrm>
            <a:off x="5796136" y="3429000"/>
            <a:ext cx="288862" cy="338554"/>
          </a:xfrm>
          <a:prstGeom prst="rect">
            <a:avLst/>
          </a:prstGeom>
          <a:noFill/>
        </p:spPr>
        <p:txBody>
          <a:bodyPr wrap="none" rtlCol="0">
            <a:spAutoFit/>
          </a:bodyPr>
          <a:lstStyle/>
          <a:p>
            <a:r>
              <a:rPr lang="en-US" sz="1600" dirty="0" smtClean="0"/>
              <a:t>2</a:t>
            </a:r>
            <a:endParaRPr lang="en-US" sz="1600" dirty="0"/>
          </a:p>
        </p:txBody>
      </p:sp>
      <p:sp>
        <p:nvSpPr>
          <p:cNvPr id="30" name="TextBox 29"/>
          <p:cNvSpPr txBox="1"/>
          <p:nvPr/>
        </p:nvSpPr>
        <p:spPr>
          <a:xfrm>
            <a:off x="3131840" y="2636912"/>
            <a:ext cx="288862" cy="338554"/>
          </a:xfrm>
          <a:prstGeom prst="rect">
            <a:avLst/>
          </a:prstGeom>
          <a:noFill/>
        </p:spPr>
        <p:txBody>
          <a:bodyPr wrap="none" rtlCol="0">
            <a:spAutoFit/>
          </a:bodyPr>
          <a:lstStyle/>
          <a:p>
            <a:r>
              <a:rPr lang="en-US" sz="1600" dirty="0" smtClean="0"/>
              <a:t>9</a:t>
            </a:r>
            <a:endParaRPr lang="en-US" sz="1600" dirty="0"/>
          </a:p>
        </p:txBody>
      </p:sp>
      <p:sp>
        <p:nvSpPr>
          <p:cNvPr id="31" name="TextBox 30"/>
          <p:cNvSpPr txBox="1"/>
          <p:nvPr/>
        </p:nvSpPr>
        <p:spPr>
          <a:xfrm>
            <a:off x="3203848" y="4077072"/>
            <a:ext cx="288862" cy="338554"/>
          </a:xfrm>
          <a:prstGeom prst="rect">
            <a:avLst/>
          </a:prstGeom>
          <a:noFill/>
        </p:spPr>
        <p:txBody>
          <a:bodyPr wrap="none" rtlCol="0">
            <a:spAutoFit/>
          </a:bodyPr>
          <a:lstStyle/>
          <a:p>
            <a:r>
              <a:rPr lang="en-US" sz="1600" dirty="0" smtClean="0"/>
              <a:t>5</a:t>
            </a:r>
            <a:endParaRPr lang="en-US" sz="1600" dirty="0"/>
          </a:p>
        </p:txBody>
      </p:sp>
      <p:sp>
        <p:nvSpPr>
          <p:cNvPr id="32" name="TextBox 31"/>
          <p:cNvSpPr txBox="1"/>
          <p:nvPr/>
        </p:nvSpPr>
        <p:spPr>
          <a:xfrm>
            <a:off x="4427984" y="3717032"/>
            <a:ext cx="288862" cy="338554"/>
          </a:xfrm>
          <a:prstGeom prst="rect">
            <a:avLst/>
          </a:prstGeom>
          <a:noFill/>
        </p:spPr>
        <p:txBody>
          <a:bodyPr wrap="none" rtlCol="0">
            <a:spAutoFit/>
          </a:bodyPr>
          <a:lstStyle/>
          <a:p>
            <a:r>
              <a:rPr lang="en-US" sz="1600" dirty="0" smtClean="0"/>
              <a:t>2</a:t>
            </a:r>
            <a:endParaRPr lang="en-US" sz="1600" dirty="0"/>
          </a:p>
        </p:txBody>
      </p:sp>
      <p:sp>
        <p:nvSpPr>
          <p:cNvPr id="33" name="TextBox 32"/>
          <p:cNvSpPr txBox="1"/>
          <p:nvPr/>
        </p:nvSpPr>
        <p:spPr>
          <a:xfrm>
            <a:off x="3131840" y="3284984"/>
            <a:ext cx="288862" cy="338554"/>
          </a:xfrm>
          <a:prstGeom prst="rect">
            <a:avLst/>
          </a:prstGeom>
          <a:noFill/>
        </p:spPr>
        <p:txBody>
          <a:bodyPr wrap="none" rtlCol="0">
            <a:spAutoFit/>
          </a:bodyPr>
          <a:lstStyle/>
          <a:p>
            <a:r>
              <a:rPr lang="en-US" sz="1600" dirty="0" smtClean="0"/>
              <a:t>1</a:t>
            </a:r>
            <a:endParaRPr lang="en-US" sz="1600" dirty="0"/>
          </a:p>
        </p:txBody>
      </p:sp>
      <p:sp>
        <p:nvSpPr>
          <p:cNvPr id="34" name="TextBox 33"/>
          <p:cNvSpPr txBox="1"/>
          <p:nvPr/>
        </p:nvSpPr>
        <p:spPr>
          <a:xfrm>
            <a:off x="4427984" y="4509120"/>
            <a:ext cx="288862" cy="338554"/>
          </a:xfrm>
          <a:prstGeom prst="rect">
            <a:avLst/>
          </a:prstGeom>
          <a:noFill/>
        </p:spPr>
        <p:txBody>
          <a:bodyPr wrap="none" rtlCol="0">
            <a:spAutoFit/>
          </a:bodyPr>
          <a:lstStyle/>
          <a:p>
            <a:r>
              <a:rPr lang="en-US" sz="1600" dirty="0" smtClean="0"/>
              <a:t>2</a:t>
            </a:r>
            <a:endParaRPr lang="en-US" sz="1600" dirty="0"/>
          </a:p>
        </p:txBody>
      </p:sp>
      <p:sp>
        <p:nvSpPr>
          <p:cNvPr id="35" name="TextBox 34"/>
          <p:cNvSpPr txBox="1"/>
          <p:nvPr/>
        </p:nvSpPr>
        <p:spPr>
          <a:xfrm>
            <a:off x="5652120" y="4437112"/>
            <a:ext cx="288862" cy="338554"/>
          </a:xfrm>
          <a:prstGeom prst="rect">
            <a:avLst/>
          </a:prstGeom>
          <a:noFill/>
        </p:spPr>
        <p:txBody>
          <a:bodyPr wrap="none" rtlCol="0">
            <a:spAutoFit/>
          </a:bodyPr>
          <a:lstStyle/>
          <a:p>
            <a:r>
              <a:rPr lang="en-US" sz="1600" dirty="0" smtClean="0"/>
              <a:t>1</a:t>
            </a:r>
            <a:endParaRPr lang="en-US" sz="1600" dirty="0"/>
          </a:p>
        </p:txBody>
      </p:sp>
      <p:sp>
        <p:nvSpPr>
          <p:cNvPr id="36" name="TextBox 35"/>
          <p:cNvSpPr txBox="1"/>
          <p:nvPr/>
        </p:nvSpPr>
        <p:spPr>
          <a:xfrm>
            <a:off x="683568" y="1556792"/>
            <a:ext cx="960519" cy="369332"/>
          </a:xfrm>
          <a:prstGeom prst="rect">
            <a:avLst/>
          </a:prstGeom>
          <a:noFill/>
        </p:spPr>
        <p:txBody>
          <a:bodyPr wrap="none" rtlCol="0">
            <a:spAutoFit/>
          </a:bodyPr>
          <a:lstStyle/>
          <a:p>
            <a:r>
              <a:rPr lang="en-US" dirty="0" smtClean="0"/>
              <a:t>Solution</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a:t>
            </a:r>
            <a:endParaRPr lang="en-US" dirty="0"/>
          </a:p>
        </p:txBody>
      </p:sp>
      <p:pic>
        <p:nvPicPr>
          <p:cNvPr id="6" name="Content Placeholder 5" descr="fig2.png"/>
          <p:cNvPicPr>
            <a:picLocks noGrp="1" noChangeAspect="1"/>
          </p:cNvPicPr>
          <p:nvPr>
            <p:ph idx="1"/>
          </p:nvPr>
        </p:nvPicPr>
        <p:blipFill>
          <a:blip r:embed="rId2" cstate="print"/>
          <a:stretch>
            <a:fillRect/>
          </a:stretch>
        </p:blipFill>
        <p:spPr>
          <a:xfrm>
            <a:off x="2357437" y="2220119"/>
            <a:ext cx="4429125" cy="3286125"/>
          </a:xfrm>
        </p:spPr>
      </p:pic>
      <p:sp>
        <p:nvSpPr>
          <p:cNvPr id="7" name="TextBox 6"/>
          <p:cNvSpPr txBox="1"/>
          <p:nvPr/>
        </p:nvSpPr>
        <p:spPr>
          <a:xfrm>
            <a:off x="5364088" y="1196752"/>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TTL:3</a:t>
            </a:r>
          </a:p>
          <a:p>
            <a:r>
              <a:rPr lang="en-US" dirty="0" smtClean="0"/>
              <a:t>TS: 0</a:t>
            </a:r>
            <a:endParaRPr lang="en-US" dirty="0"/>
          </a:p>
        </p:txBody>
      </p:sp>
      <p:sp>
        <p:nvSpPr>
          <p:cNvPr id="8" name="Freeform 7"/>
          <p:cNvSpPr/>
          <p:nvPr/>
        </p:nvSpPr>
        <p:spPr>
          <a:xfrm>
            <a:off x="4078224" y="2331720"/>
            <a:ext cx="3160776" cy="3422904"/>
          </a:xfrm>
          <a:custGeom>
            <a:avLst/>
            <a:gdLst>
              <a:gd name="connsiteX0" fmla="*/ 1773936 w 3160776"/>
              <a:gd name="connsiteY0" fmla="*/ 0 h 3422904"/>
              <a:gd name="connsiteX1" fmla="*/ 3017520 w 3160776"/>
              <a:gd name="connsiteY1" fmla="*/ 585216 h 3422904"/>
              <a:gd name="connsiteX2" fmla="*/ 2633472 w 3160776"/>
              <a:gd name="connsiteY2" fmla="*/ 2962656 h 3422904"/>
              <a:gd name="connsiteX3" fmla="*/ 0 w 3160776"/>
              <a:gd name="connsiteY3" fmla="*/ 3346704 h 3422904"/>
            </a:gdLst>
            <a:ahLst/>
            <a:cxnLst>
              <a:cxn ang="0">
                <a:pos x="connsiteX0" y="connsiteY0"/>
              </a:cxn>
              <a:cxn ang="0">
                <a:pos x="connsiteX1" y="connsiteY1"/>
              </a:cxn>
              <a:cxn ang="0">
                <a:pos x="connsiteX2" y="connsiteY2"/>
              </a:cxn>
              <a:cxn ang="0">
                <a:pos x="connsiteX3" y="connsiteY3"/>
              </a:cxn>
            </a:cxnLst>
            <a:rect l="l" t="t" r="r" b="b"/>
            <a:pathLst>
              <a:path w="3160776" h="3422904">
                <a:moveTo>
                  <a:pt x="1773936" y="0"/>
                </a:moveTo>
                <a:cubicBezTo>
                  <a:pt x="2324100" y="45720"/>
                  <a:pt x="2874264" y="91440"/>
                  <a:pt x="3017520" y="585216"/>
                </a:cubicBezTo>
                <a:cubicBezTo>
                  <a:pt x="3160776" y="1078992"/>
                  <a:pt x="3136392" y="2502408"/>
                  <a:pt x="2633472" y="2962656"/>
                </a:cubicBezTo>
                <a:cubicBezTo>
                  <a:pt x="2130552" y="3422904"/>
                  <a:pt x="1065276" y="3384804"/>
                  <a:pt x="0" y="3346704"/>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Freeform 8"/>
          <p:cNvSpPr/>
          <p:nvPr/>
        </p:nvSpPr>
        <p:spPr>
          <a:xfrm>
            <a:off x="3806200" y="2179320"/>
            <a:ext cx="1369304" cy="2182368"/>
          </a:xfrm>
          <a:custGeom>
            <a:avLst/>
            <a:gdLst>
              <a:gd name="connsiteX0" fmla="*/ 1216152 w 1216152"/>
              <a:gd name="connsiteY0" fmla="*/ 158496 h 2261616"/>
              <a:gd name="connsiteX1" fmla="*/ 45720 w 1216152"/>
              <a:gd name="connsiteY1" fmla="*/ 222504 h 2261616"/>
              <a:gd name="connsiteX2" fmla="*/ 941832 w 1216152"/>
              <a:gd name="connsiteY2" fmla="*/ 1493520 h 2261616"/>
              <a:gd name="connsiteX3" fmla="*/ 1033272 w 1216152"/>
              <a:gd name="connsiteY3" fmla="*/ 2261616 h 2261616"/>
              <a:gd name="connsiteX0" fmla="*/ 1369304 w 1369304"/>
              <a:gd name="connsiteY0" fmla="*/ 79248 h 2182368"/>
              <a:gd name="connsiteX1" fmla="*/ 45720 w 1369304"/>
              <a:gd name="connsiteY1" fmla="*/ 385584 h 2182368"/>
              <a:gd name="connsiteX2" fmla="*/ 1094984 w 1369304"/>
              <a:gd name="connsiteY2" fmla="*/ 1414272 h 2182368"/>
              <a:gd name="connsiteX3" fmla="*/ 1186424 w 1369304"/>
              <a:gd name="connsiteY3" fmla="*/ 2182368 h 2182368"/>
            </a:gdLst>
            <a:ahLst/>
            <a:cxnLst>
              <a:cxn ang="0">
                <a:pos x="connsiteX0" y="connsiteY0"/>
              </a:cxn>
              <a:cxn ang="0">
                <a:pos x="connsiteX1" y="connsiteY1"/>
              </a:cxn>
              <a:cxn ang="0">
                <a:pos x="connsiteX2" y="connsiteY2"/>
              </a:cxn>
              <a:cxn ang="0">
                <a:pos x="connsiteX3" y="connsiteY3"/>
              </a:cxn>
            </a:cxnLst>
            <a:rect l="l" t="t" r="r" b="b"/>
            <a:pathLst>
              <a:path w="1369304" h="2182368">
                <a:moveTo>
                  <a:pt x="1369304" y="79248"/>
                </a:moveTo>
                <a:cubicBezTo>
                  <a:pt x="806948" y="0"/>
                  <a:pt x="91440" y="163080"/>
                  <a:pt x="45720" y="385584"/>
                </a:cubicBezTo>
                <a:cubicBezTo>
                  <a:pt x="0" y="608088"/>
                  <a:pt x="904867" y="1114808"/>
                  <a:pt x="1094984" y="1414272"/>
                </a:cubicBezTo>
                <a:cubicBezTo>
                  <a:pt x="1285101" y="1713736"/>
                  <a:pt x="1223000" y="1968246"/>
                  <a:pt x="1186424" y="2182368"/>
                </a:cubicBez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Freeform 9"/>
          <p:cNvSpPr/>
          <p:nvPr/>
        </p:nvSpPr>
        <p:spPr>
          <a:xfrm>
            <a:off x="2195736" y="2077038"/>
            <a:ext cx="3098640" cy="1279954"/>
          </a:xfrm>
          <a:custGeom>
            <a:avLst/>
            <a:gdLst>
              <a:gd name="connsiteX0" fmla="*/ 3076956 w 3076956"/>
              <a:gd name="connsiteY0" fmla="*/ 76200 h 3240024"/>
              <a:gd name="connsiteX1" fmla="*/ 1897380 w 3076956"/>
              <a:gd name="connsiteY1" fmla="*/ 167640 h 3240024"/>
              <a:gd name="connsiteX2" fmla="*/ 59436 w 3076956"/>
              <a:gd name="connsiteY2" fmla="*/ 1082040 h 3240024"/>
              <a:gd name="connsiteX3" fmla="*/ 1540764 w 3076956"/>
              <a:gd name="connsiteY3" fmla="*/ 3240024 h 3240024"/>
              <a:gd name="connsiteX0" fmla="*/ 3158076 w 3158076"/>
              <a:gd name="connsiteY0" fmla="*/ 108395 h 3272219"/>
              <a:gd name="connsiteX1" fmla="*/ 1978500 w 3158076"/>
              <a:gd name="connsiteY1" fmla="*/ 199835 h 3272219"/>
              <a:gd name="connsiteX2" fmla="*/ 59436 w 3158076"/>
              <a:gd name="connsiteY2" fmla="*/ 1307403 h 3272219"/>
              <a:gd name="connsiteX3" fmla="*/ 1621884 w 3158076"/>
              <a:gd name="connsiteY3" fmla="*/ 3272219 h 3272219"/>
              <a:gd name="connsiteX0" fmla="*/ 3174269 w 3174269"/>
              <a:gd name="connsiteY0" fmla="*/ 80946 h 3244770"/>
              <a:gd name="connsiteX1" fmla="*/ 2091853 w 3174269"/>
              <a:gd name="connsiteY1" fmla="*/ 199835 h 3244770"/>
              <a:gd name="connsiteX2" fmla="*/ 75629 w 3174269"/>
              <a:gd name="connsiteY2" fmla="*/ 1279954 h 3244770"/>
              <a:gd name="connsiteX3" fmla="*/ 1638077 w 3174269"/>
              <a:gd name="connsiteY3" fmla="*/ 3244770 h 3244770"/>
              <a:gd name="connsiteX0" fmla="*/ 3098640 w 3098640"/>
              <a:gd name="connsiteY0" fmla="*/ 80946 h 1279954"/>
              <a:gd name="connsiteX1" fmla="*/ 2016224 w 3098640"/>
              <a:gd name="connsiteY1" fmla="*/ 199835 h 1279954"/>
              <a:gd name="connsiteX2" fmla="*/ 0 w 3098640"/>
              <a:gd name="connsiteY2" fmla="*/ 1279954 h 1279954"/>
            </a:gdLst>
            <a:ahLst/>
            <a:cxnLst>
              <a:cxn ang="0">
                <a:pos x="connsiteX0" y="connsiteY0"/>
              </a:cxn>
              <a:cxn ang="0">
                <a:pos x="connsiteX1" y="connsiteY1"/>
              </a:cxn>
              <a:cxn ang="0">
                <a:pos x="connsiteX2" y="connsiteY2"/>
              </a:cxn>
            </a:cxnLst>
            <a:rect l="l" t="t" r="r" b="b"/>
            <a:pathLst>
              <a:path w="3098640" h="1279954">
                <a:moveTo>
                  <a:pt x="3098640" y="80946"/>
                </a:moveTo>
                <a:cubicBezTo>
                  <a:pt x="2760312" y="42846"/>
                  <a:pt x="2532664" y="0"/>
                  <a:pt x="2016224" y="199835"/>
                </a:cubicBezTo>
                <a:cubicBezTo>
                  <a:pt x="1499784" y="399670"/>
                  <a:pt x="75629" y="772465"/>
                  <a:pt x="0" y="1279954"/>
                </a:cubicBez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Freeform 10"/>
          <p:cNvSpPr/>
          <p:nvPr/>
        </p:nvSpPr>
        <p:spPr>
          <a:xfrm>
            <a:off x="3806199" y="2564904"/>
            <a:ext cx="1125081" cy="1178800"/>
          </a:xfrm>
          <a:custGeom>
            <a:avLst/>
            <a:gdLst>
              <a:gd name="connsiteX0" fmla="*/ 1362456 w 1362456"/>
              <a:gd name="connsiteY0" fmla="*/ 0 h 1488948"/>
              <a:gd name="connsiteX1" fmla="*/ 45720 w 1362456"/>
              <a:gd name="connsiteY1" fmla="*/ 283464 h 1488948"/>
              <a:gd name="connsiteX2" fmla="*/ 1088136 w 1362456"/>
              <a:gd name="connsiteY2" fmla="*/ 1325880 h 1488948"/>
              <a:gd name="connsiteX3" fmla="*/ 283464 w 1362456"/>
              <a:gd name="connsiteY3" fmla="*/ 1261872 h 1488948"/>
              <a:gd name="connsiteX0" fmla="*/ 1360160 w 1360160"/>
              <a:gd name="connsiteY0" fmla="*/ 0 h 1485136"/>
              <a:gd name="connsiteX1" fmla="*/ 45720 w 1360160"/>
              <a:gd name="connsiteY1" fmla="*/ 306336 h 1485136"/>
              <a:gd name="connsiteX2" fmla="*/ 1085840 w 1360160"/>
              <a:gd name="connsiteY2" fmla="*/ 1325880 h 1485136"/>
              <a:gd name="connsiteX3" fmla="*/ 281168 w 1360160"/>
              <a:gd name="connsiteY3" fmla="*/ 1261872 h 1485136"/>
              <a:gd name="connsiteX0" fmla="*/ 1360160 w 1360160"/>
              <a:gd name="connsiteY0" fmla="*/ 0 h 1485136"/>
              <a:gd name="connsiteX1" fmla="*/ 45720 w 1360160"/>
              <a:gd name="connsiteY1" fmla="*/ 306336 h 1485136"/>
              <a:gd name="connsiteX2" fmla="*/ 1085840 w 1360160"/>
              <a:gd name="connsiteY2" fmla="*/ 1325880 h 1485136"/>
              <a:gd name="connsiteX3" fmla="*/ 281168 w 1360160"/>
              <a:gd name="connsiteY3" fmla="*/ 1261872 h 1485136"/>
              <a:gd name="connsiteX0" fmla="*/ 45720 w 1125081"/>
              <a:gd name="connsiteY0" fmla="*/ 0 h 1178800"/>
              <a:gd name="connsiteX1" fmla="*/ 1085840 w 1125081"/>
              <a:gd name="connsiteY1" fmla="*/ 1019544 h 1178800"/>
              <a:gd name="connsiteX2" fmla="*/ 281168 w 1125081"/>
              <a:gd name="connsiteY2" fmla="*/ 955536 h 1178800"/>
            </a:gdLst>
            <a:ahLst/>
            <a:cxnLst>
              <a:cxn ang="0">
                <a:pos x="connsiteX0" y="connsiteY0"/>
              </a:cxn>
              <a:cxn ang="0">
                <a:pos x="connsiteX1" y="connsiteY1"/>
              </a:cxn>
              <a:cxn ang="0">
                <a:pos x="connsiteX2" y="connsiteY2"/>
              </a:cxn>
            </a:cxnLst>
            <a:rect l="l" t="t" r="r" b="b"/>
            <a:pathLst>
              <a:path w="1125081" h="1178800">
                <a:moveTo>
                  <a:pt x="45720" y="0"/>
                </a:moveTo>
                <a:cubicBezTo>
                  <a:pt x="0" y="220980"/>
                  <a:pt x="1046599" y="860288"/>
                  <a:pt x="1085840" y="1019544"/>
                </a:cubicBezTo>
                <a:cubicBezTo>
                  <a:pt x="1125081" y="1178800"/>
                  <a:pt x="703316" y="1069074"/>
                  <a:pt x="281168" y="955536"/>
                </a:cubicBez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Freeform 11"/>
          <p:cNvSpPr/>
          <p:nvPr/>
        </p:nvSpPr>
        <p:spPr>
          <a:xfrm>
            <a:off x="5369419" y="2551176"/>
            <a:ext cx="936323" cy="1792224"/>
          </a:xfrm>
          <a:custGeom>
            <a:avLst/>
            <a:gdLst>
              <a:gd name="connsiteX0" fmla="*/ 284988 w 940308"/>
              <a:gd name="connsiteY0" fmla="*/ 0 h 1792224"/>
              <a:gd name="connsiteX1" fmla="*/ 915924 w 940308"/>
              <a:gd name="connsiteY1" fmla="*/ 493776 h 1792224"/>
              <a:gd name="connsiteX2" fmla="*/ 138684 w 940308"/>
              <a:gd name="connsiteY2" fmla="*/ 868680 h 1792224"/>
              <a:gd name="connsiteX3" fmla="*/ 83820 w 940308"/>
              <a:gd name="connsiteY3" fmla="*/ 1792224 h 1792224"/>
              <a:gd name="connsiteX0" fmla="*/ 281572 w 936323"/>
              <a:gd name="connsiteY0" fmla="*/ 0 h 1792224"/>
              <a:gd name="connsiteX1" fmla="*/ 912508 w 936323"/>
              <a:gd name="connsiteY1" fmla="*/ 493776 h 1792224"/>
              <a:gd name="connsiteX2" fmla="*/ 138684 w 936323"/>
              <a:gd name="connsiteY2" fmla="*/ 949832 h 1792224"/>
              <a:gd name="connsiteX3" fmla="*/ 80404 w 936323"/>
              <a:gd name="connsiteY3" fmla="*/ 1792224 h 1792224"/>
            </a:gdLst>
            <a:ahLst/>
            <a:cxnLst>
              <a:cxn ang="0">
                <a:pos x="connsiteX0" y="connsiteY0"/>
              </a:cxn>
              <a:cxn ang="0">
                <a:pos x="connsiteX1" y="connsiteY1"/>
              </a:cxn>
              <a:cxn ang="0">
                <a:pos x="connsiteX2" y="connsiteY2"/>
              </a:cxn>
              <a:cxn ang="0">
                <a:pos x="connsiteX3" y="connsiteY3"/>
              </a:cxn>
            </a:cxnLst>
            <a:rect l="l" t="t" r="r" b="b"/>
            <a:pathLst>
              <a:path w="936323" h="1792224">
                <a:moveTo>
                  <a:pt x="281572" y="0"/>
                </a:moveTo>
                <a:cubicBezTo>
                  <a:pt x="609232" y="174498"/>
                  <a:pt x="936323" y="335471"/>
                  <a:pt x="912508" y="493776"/>
                </a:cubicBezTo>
                <a:cubicBezTo>
                  <a:pt x="888693" y="652081"/>
                  <a:pt x="277368" y="733424"/>
                  <a:pt x="138684" y="949832"/>
                </a:cubicBezTo>
                <a:cubicBezTo>
                  <a:pt x="0" y="1166240"/>
                  <a:pt x="38494" y="1438656"/>
                  <a:pt x="80404" y="1792224"/>
                </a:cubicBezTo>
              </a:path>
            </a:pathLst>
          </a:cu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p:cNvSpPr txBox="1"/>
          <p:nvPr/>
        </p:nvSpPr>
        <p:spPr>
          <a:xfrm>
            <a:off x="2987824" y="5517232"/>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Sig:G</a:t>
            </a:r>
            <a:endParaRPr lang="en-US" dirty="0" smtClean="0"/>
          </a:p>
          <a:p>
            <a:r>
              <a:rPr lang="en-US" dirty="0" smtClean="0"/>
              <a:t>TTL:0</a:t>
            </a:r>
          </a:p>
          <a:p>
            <a:r>
              <a:rPr lang="en-US" dirty="0" smtClean="0"/>
              <a:t>TS:9</a:t>
            </a:r>
            <a:endParaRPr lang="en-US" dirty="0"/>
          </a:p>
        </p:txBody>
      </p:sp>
      <p:sp>
        <p:nvSpPr>
          <p:cNvPr id="14" name="TextBox 13"/>
          <p:cNvSpPr txBox="1"/>
          <p:nvPr/>
        </p:nvSpPr>
        <p:spPr>
          <a:xfrm>
            <a:off x="1475656" y="3284984"/>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Sig:E</a:t>
            </a:r>
            <a:endParaRPr lang="en-US" dirty="0" smtClean="0"/>
          </a:p>
          <a:p>
            <a:r>
              <a:rPr lang="en-US" dirty="0" smtClean="0"/>
              <a:t>TTL:1</a:t>
            </a:r>
          </a:p>
          <a:p>
            <a:r>
              <a:rPr lang="en-US" dirty="0" smtClean="0"/>
              <a:t>TS:11</a:t>
            </a:r>
            <a:endParaRPr lang="en-US" dirty="0"/>
          </a:p>
        </p:txBody>
      </p:sp>
      <p:sp>
        <p:nvSpPr>
          <p:cNvPr id="15" name="TextBox 14"/>
          <p:cNvSpPr txBox="1"/>
          <p:nvPr/>
        </p:nvSpPr>
        <p:spPr>
          <a:xfrm>
            <a:off x="3347864" y="1340768"/>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TTL:2</a:t>
            </a:r>
          </a:p>
          <a:p>
            <a:r>
              <a:rPr lang="en-US" dirty="0" smtClean="0"/>
              <a:t>TS:2</a:t>
            </a:r>
            <a:endParaRPr lang="en-US" dirty="0"/>
          </a:p>
        </p:txBody>
      </p:sp>
      <p:sp>
        <p:nvSpPr>
          <p:cNvPr id="16" name="TextBox 15"/>
          <p:cNvSpPr txBox="1"/>
          <p:nvPr/>
        </p:nvSpPr>
        <p:spPr>
          <a:xfrm>
            <a:off x="7164288" y="2924944"/>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Sig:H</a:t>
            </a:r>
            <a:endParaRPr lang="en-US" dirty="0" smtClean="0"/>
          </a:p>
          <a:p>
            <a:r>
              <a:rPr lang="en-US" dirty="0" smtClean="0"/>
              <a:t>TTL:2</a:t>
            </a:r>
          </a:p>
          <a:p>
            <a:r>
              <a:rPr lang="en-US" dirty="0" smtClean="0"/>
              <a:t>TS:2</a:t>
            </a:r>
            <a:endParaRPr lang="en-US" dirty="0"/>
          </a:p>
        </p:txBody>
      </p:sp>
      <p:sp>
        <p:nvSpPr>
          <p:cNvPr id="17" name="TextBox 16"/>
          <p:cNvSpPr txBox="1"/>
          <p:nvPr/>
        </p:nvSpPr>
        <p:spPr>
          <a:xfrm>
            <a:off x="6804248" y="5085184"/>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Sig:Z</a:t>
            </a:r>
            <a:endParaRPr lang="en-US" dirty="0" smtClean="0"/>
          </a:p>
          <a:p>
            <a:r>
              <a:rPr lang="en-US" dirty="0" smtClean="0"/>
              <a:t>TTL:1</a:t>
            </a:r>
          </a:p>
          <a:p>
            <a:r>
              <a:rPr lang="en-US" dirty="0" smtClean="0"/>
              <a:t>TS:6</a:t>
            </a:r>
            <a:endParaRPr lang="en-US" dirty="0"/>
          </a:p>
        </p:txBody>
      </p:sp>
      <p:sp>
        <p:nvSpPr>
          <p:cNvPr id="18" name="TextBox 17"/>
          <p:cNvSpPr txBox="1"/>
          <p:nvPr/>
        </p:nvSpPr>
        <p:spPr>
          <a:xfrm>
            <a:off x="7380312" y="1340768"/>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Sig:Z</a:t>
            </a:r>
            <a:endParaRPr lang="en-US" dirty="0" smtClean="0"/>
          </a:p>
          <a:p>
            <a:r>
              <a:rPr lang="en-US" dirty="0" smtClean="0"/>
              <a:t>TTL:1</a:t>
            </a:r>
          </a:p>
          <a:p>
            <a:r>
              <a:rPr lang="en-US" dirty="0" smtClean="0"/>
              <a:t>TS:4</a:t>
            </a:r>
            <a:endParaRPr lang="en-US" dirty="0"/>
          </a:p>
        </p:txBody>
      </p:sp>
      <p:cxnSp>
        <p:nvCxnSpPr>
          <p:cNvPr id="20" name="Straight Arrow Connector 19"/>
          <p:cNvCxnSpPr>
            <a:stCxn id="18" idx="1"/>
            <a:endCxn id="12" idx="2"/>
          </p:cNvCxnSpPr>
          <p:nvPr/>
        </p:nvCxnSpPr>
        <p:spPr>
          <a:xfrm flipH="1">
            <a:off x="5508103" y="1802433"/>
            <a:ext cx="1872209" cy="1698575"/>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763688" y="1412776"/>
            <a:ext cx="720080"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err="1" smtClean="0"/>
              <a:t>Sig:F</a:t>
            </a:r>
            <a:endParaRPr lang="en-US" dirty="0" smtClean="0"/>
          </a:p>
          <a:p>
            <a:r>
              <a:rPr lang="en-US" dirty="0" smtClean="0"/>
              <a:t>TTL:0</a:t>
            </a:r>
          </a:p>
          <a:p>
            <a:r>
              <a:rPr lang="en-US" dirty="0" smtClean="0"/>
              <a:t>TS:7</a:t>
            </a:r>
            <a:endParaRPr lang="en-US" dirty="0"/>
          </a:p>
        </p:txBody>
      </p:sp>
      <p:cxnSp>
        <p:nvCxnSpPr>
          <p:cNvPr id="23" name="Straight Arrow Connector 22"/>
          <p:cNvCxnSpPr>
            <a:stCxn id="21" idx="3"/>
            <a:endCxn id="11" idx="2"/>
          </p:cNvCxnSpPr>
          <p:nvPr/>
        </p:nvCxnSpPr>
        <p:spPr>
          <a:xfrm>
            <a:off x="2483768" y="1874441"/>
            <a:ext cx="1603599" cy="1645999"/>
          </a:xfrm>
          <a:prstGeom prst="straightConnector1">
            <a:avLst/>
          </a:prstGeom>
          <a:ln>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5004048" y="5013176"/>
            <a:ext cx="288862" cy="338554"/>
          </a:xfrm>
          <a:prstGeom prst="rect">
            <a:avLst/>
          </a:prstGeom>
          <a:noFill/>
        </p:spPr>
        <p:txBody>
          <a:bodyPr wrap="none" rtlCol="0">
            <a:spAutoFit/>
          </a:bodyPr>
          <a:lstStyle/>
          <a:p>
            <a:r>
              <a:rPr lang="en-US" sz="1600" dirty="0" smtClean="0"/>
              <a:t>3</a:t>
            </a:r>
            <a:endParaRPr lang="en-US" sz="1600" dirty="0"/>
          </a:p>
        </p:txBody>
      </p:sp>
      <p:sp>
        <p:nvSpPr>
          <p:cNvPr id="25" name="TextBox 24"/>
          <p:cNvSpPr txBox="1"/>
          <p:nvPr/>
        </p:nvSpPr>
        <p:spPr>
          <a:xfrm>
            <a:off x="6156176" y="4005064"/>
            <a:ext cx="288862" cy="338554"/>
          </a:xfrm>
          <a:prstGeom prst="rect">
            <a:avLst/>
          </a:prstGeom>
          <a:noFill/>
        </p:spPr>
        <p:txBody>
          <a:bodyPr wrap="none" rtlCol="0">
            <a:spAutoFit/>
          </a:bodyPr>
          <a:lstStyle/>
          <a:p>
            <a:r>
              <a:rPr lang="en-US" sz="1600" dirty="0" smtClean="0"/>
              <a:t>4</a:t>
            </a:r>
            <a:endParaRPr lang="en-US" sz="1600" dirty="0"/>
          </a:p>
        </p:txBody>
      </p:sp>
      <p:sp>
        <p:nvSpPr>
          <p:cNvPr id="26" name="TextBox 25"/>
          <p:cNvSpPr txBox="1"/>
          <p:nvPr/>
        </p:nvSpPr>
        <p:spPr>
          <a:xfrm>
            <a:off x="5940152" y="2420888"/>
            <a:ext cx="288862" cy="338554"/>
          </a:xfrm>
          <a:prstGeom prst="rect">
            <a:avLst/>
          </a:prstGeom>
          <a:noFill/>
        </p:spPr>
        <p:txBody>
          <a:bodyPr wrap="none" rtlCol="0">
            <a:spAutoFit/>
          </a:bodyPr>
          <a:lstStyle/>
          <a:p>
            <a:r>
              <a:rPr lang="en-US" sz="1600" dirty="0" smtClean="0"/>
              <a:t>2</a:t>
            </a:r>
            <a:endParaRPr lang="en-US" sz="1600" dirty="0"/>
          </a:p>
        </p:txBody>
      </p:sp>
      <p:sp>
        <p:nvSpPr>
          <p:cNvPr id="27" name="TextBox 26"/>
          <p:cNvSpPr txBox="1"/>
          <p:nvPr/>
        </p:nvSpPr>
        <p:spPr>
          <a:xfrm>
            <a:off x="4644008" y="2204864"/>
            <a:ext cx="288862" cy="338554"/>
          </a:xfrm>
          <a:prstGeom prst="rect">
            <a:avLst/>
          </a:prstGeom>
          <a:noFill/>
        </p:spPr>
        <p:txBody>
          <a:bodyPr wrap="none" rtlCol="0">
            <a:spAutoFit/>
          </a:bodyPr>
          <a:lstStyle/>
          <a:p>
            <a:r>
              <a:rPr lang="en-US" sz="1600" dirty="0" smtClean="0"/>
              <a:t>2</a:t>
            </a:r>
            <a:endParaRPr lang="en-US" sz="1600" dirty="0"/>
          </a:p>
        </p:txBody>
      </p:sp>
      <p:sp>
        <p:nvSpPr>
          <p:cNvPr id="28" name="TextBox 27"/>
          <p:cNvSpPr txBox="1"/>
          <p:nvPr/>
        </p:nvSpPr>
        <p:spPr>
          <a:xfrm>
            <a:off x="4716016" y="2852936"/>
            <a:ext cx="288862" cy="338554"/>
          </a:xfrm>
          <a:prstGeom prst="rect">
            <a:avLst/>
          </a:prstGeom>
          <a:noFill/>
        </p:spPr>
        <p:txBody>
          <a:bodyPr wrap="none" rtlCol="0">
            <a:spAutoFit/>
          </a:bodyPr>
          <a:lstStyle/>
          <a:p>
            <a:r>
              <a:rPr lang="en-US" sz="1600" dirty="0" smtClean="0"/>
              <a:t>3</a:t>
            </a:r>
            <a:endParaRPr lang="en-US" sz="1600" dirty="0"/>
          </a:p>
        </p:txBody>
      </p:sp>
      <p:sp>
        <p:nvSpPr>
          <p:cNvPr id="29" name="TextBox 28"/>
          <p:cNvSpPr txBox="1"/>
          <p:nvPr/>
        </p:nvSpPr>
        <p:spPr>
          <a:xfrm>
            <a:off x="5796136" y="3429000"/>
            <a:ext cx="288862" cy="338554"/>
          </a:xfrm>
          <a:prstGeom prst="rect">
            <a:avLst/>
          </a:prstGeom>
          <a:noFill/>
        </p:spPr>
        <p:txBody>
          <a:bodyPr wrap="none" rtlCol="0">
            <a:spAutoFit/>
          </a:bodyPr>
          <a:lstStyle/>
          <a:p>
            <a:r>
              <a:rPr lang="en-US" sz="1600" dirty="0" smtClean="0"/>
              <a:t>2</a:t>
            </a:r>
            <a:endParaRPr lang="en-US" sz="1600" dirty="0"/>
          </a:p>
        </p:txBody>
      </p:sp>
      <p:sp>
        <p:nvSpPr>
          <p:cNvPr id="30" name="TextBox 29"/>
          <p:cNvSpPr txBox="1"/>
          <p:nvPr/>
        </p:nvSpPr>
        <p:spPr>
          <a:xfrm>
            <a:off x="3131840" y="2636912"/>
            <a:ext cx="288862" cy="338554"/>
          </a:xfrm>
          <a:prstGeom prst="rect">
            <a:avLst/>
          </a:prstGeom>
          <a:noFill/>
        </p:spPr>
        <p:txBody>
          <a:bodyPr wrap="none" rtlCol="0">
            <a:spAutoFit/>
          </a:bodyPr>
          <a:lstStyle/>
          <a:p>
            <a:r>
              <a:rPr lang="en-US" sz="1600" dirty="0" smtClean="0"/>
              <a:t>9</a:t>
            </a:r>
            <a:endParaRPr lang="en-US" sz="1600" dirty="0"/>
          </a:p>
        </p:txBody>
      </p:sp>
      <p:sp>
        <p:nvSpPr>
          <p:cNvPr id="31" name="TextBox 30"/>
          <p:cNvSpPr txBox="1"/>
          <p:nvPr/>
        </p:nvSpPr>
        <p:spPr>
          <a:xfrm>
            <a:off x="3203848" y="4077072"/>
            <a:ext cx="288862" cy="338554"/>
          </a:xfrm>
          <a:prstGeom prst="rect">
            <a:avLst/>
          </a:prstGeom>
          <a:noFill/>
        </p:spPr>
        <p:txBody>
          <a:bodyPr wrap="none" rtlCol="0">
            <a:spAutoFit/>
          </a:bodyPr>
          <a:lstStyle/>
          <a:p>
            <a:r>
              <a:rPr lang="en-US" sz="1600" dirty="0" smtClean="0"/>
              <a:t>5</a:t>
            </a:r>
            <a:endParaRPr lang="en-US" sz="1600" dirty="0"/>
          </a:p>
        </p:txBody>
      </p:sp>
      <p:sp>
        <p:nvSpPr>
          <p:cNvPr id="32" name="TextBox 31"/>
          <p:cNvSpPr txBox="1"/>
          <p:nvPr/>
        </p:nvSpPr>
        <p:spPr>
          <a:xfrm>
            <a:off x="4427984" y="3717032"/>
            <a:ext cx="288862" cy="338554"/>
          </a:xfrm>
          <a:prstGeom prst="rect">
            <a:avLst/>
          </a:prstGeom>
          <a:noFill/>
        </p:spPr>
        <p:txBody>
          <a:bodyPr wrap="none" rtlCol="0">
            <a:spAutoFit/>
          </a:bodyPr>
          <a:lstStyle/>
          <a:p>
            <a:r>
              <a:rPr lang="en-US" sz="1600" dirty="0" smtClean="0"/>
              <a:t>2</a:t>
            </a:r>
            <a:endParaRPr lang="en-US" sz="1600" dirty="0"/>
          </a:p>
        </p:txBody>
      </p:sp>
      <p:sp>
        <p:nvSpPr>
          <p:cNvPr id="33" name="TextBox 32"/>
          <p:cNvSpPr txBox="1"/>
          <p:nvPr/>
        </p:nvSpPr>
        <p:spPr>
          <a:xfrm>
            <a:off x="3131840" y="3284984"/>
            <a:ext cx="288862" cy="338554"/>
          </a:xfrm>
          <a:prstGeom prst="rect">
            <a:avLst/>
          </a:prstGeom>
          <a:noFill/>
        </p:spPr>
        <p:txBody>
          <a:bodyPr wrap="none" rtlCol="0">
            <a:spAutoFit/>
          </a:bodyPr>
          <a:lstStyle/>
          <a:p>
            <a:r>
              <a:rPr lang="en-US" sz="1600" dirty="0" smtClean="0"/>
              <a:t>1</a:t>
            </a:r>
            <a:endParaRPr lang="en-US" sz="1600" dirty="0"/>
          </a:p>
        </p:txBody>
      </p:sp>
      <p:sp>
        <p:nvSpPr>
          <p:cNvPr id="34" name="TextBox 33"/>
          <p:cNvSpPr txBox="1"/>
          <p:nvPr/>
        </p:nvSpPr>
        <p:spPr>
          <a:xfrm>
            <a:off x="4427984" y="4509120"/>
            <a:ext cx="288862" cy="338554"/>
          </a:xfrm>
          <a:prstGeom prst="rect">
            <a:avLst/>
          </a:prstGeom>
          <a:noFill/>
        </p:spPr>
        <p:txBody>
          <a:bodyPr wrap="none" rtlCol="0">
            <a:spAutoFit/>
          </a:bodyPr>
          <a:lstStyle/>
          <a:p>
            <a:r>
              <a:rPr lang="en-US" sz="1600" dirty="0" smtClean="0"/>
              <a:t>2</a:t>
            </a:r>
            <a:endParaRPr lang="en-US" sz="1600" dirty="0"/>
          </a:p>
        </p:txBody>
      </p:sp>
      <p:sp>
        <p:nvSpPr>
          <p:cNvPr id="35" name="TextBox 34"/>
          <p:cNvSpPr txBox="1"/>
          <p:nvPr/>
        </p:nvSpPr>
        <p:spPr>
          <a:xfrm>
            <a:off x="5652120" y="4437112"/>
            <a:ext cx="288862" cy="338554"/>
          </a:xfrm>
          <a:prstGeom prst="rect">
            <a:avLst/>
          </a:prstGeom>
          <a:noFill/>
        </p:spPr>
        <p:txBody>
          <a:bodyPr wrap="none" rtlCol="0">
            <a:spAutoFit/>
          </a:bodyPr>
          <a:lstStyle/>
          <a:p>
            <a:r>
              <a:rPr lang="en-US" sz="1600" dirty="0" smtClean="0"/>
              <a:t>1</a:t>
            </a:r>
            <a:endParaRPr lang="en-US" sz="1600" dirty="0"/>
          </a:p>
        </p:txBody>
      </p:sp>
      <p:sp>
        <p:nvSpPr>
          <p:cNvPr id="37" name="TextBox 36"/>
          <p:cNvSpPr txBox="1"/>
          <p:nvPr/>
        </p:nvSpPr>
        <p:spPr>
          <a:xfrm>
            <a:off x="683568" y="1556792"/>
            <a:ext cx="960519" cy="369332"/>
          </a:xfrm>
          <a:prstGeom prst="rect">
            <a:avLst/>
          </a:prstGeom>
          <a:noFill/>
        </p:spPr>
        <p:txBody>
          <a:bodyPr wrap="none" rtlCol="0">
            <a:spAutoFit/>
          </a:bodyPr>
          <a:lstStyle/>
          <a:p>
            <a:r>
              <a:rPr lang="en-US" dirty="0" smtClean="0"/>
              <a:t>Solution</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3</a:t>
            </a:r>
            <a:endParaRPr lang="en-US" dirty="0"/>
          </a:p>
        </p:txBody>
      </p:sp>
      <p:sp>
        <p:nvSpPr>
          <p:cNvPr id="3" name="Content Placeholder 2"/>
          <p:cNvSpPr>
            <a:spLocks noGrp="1"/>
          </p:cNvSpPr>
          <p:nvPr>
            <p:ph idx="1"/>
          </p:nvPr>
        </p:nvSpPr>
        <p:spPr/>
        <p:txBody>
          <a:bodyPr/>
          <a:lstStyle/>
          <a:p>
            <a:r>
              <a:rPr lang="en-US" dirty="0" smtClean="0"/>
              <a:t>In the security beaconing family of protocols</a:t>
            </a:r>
            <a:r>
              <a:rPr lang="en-US" dirty="0" smtClean="0"/>
              <a:t>, </a:t>
            </a:r>
            <a:r>
              <a:rPr lang="en-US" dirty="0" smtClean="0"/>
              <a:t>the situation-based signing (</a:t>
            </a:r>
            <a:r>
              <a:rPr lang="en-US" dirty="0" err="1" smtClean="0"/>
              <a:t>SbS</a:t>
            </a:r>
            <a:r>
              <a:rPr lang="en-US" dirty="0" smtClean="0"/>
              <a:t>)</a:t>
            </a:r>
            <a:r>
              <a:rPr lang="en-US" dirty="0" smtClean="0"/>
              <a:t> method </a:t>
            </a:r>
            <a:r>
              <a:rPr lang="en-US" dirty="0" smtClean="0"/>
              <a:t> establishes that to save bandwidth, every beacon is signed only in critical situations, and every nth beacon is signed</a:t>
            </a:r>
            <a:r>
              <a:rPr lang="en-US" dirty="0" smtClean="0"/>
              <a:t> </a:t>
            </a:r>
            <a:r>
              <a:rPr lang="en-US" dirty="0" smtClean="0"/>
              <a:t>in normal situations. Give a short explanation of why this could be a bad strategy to save bandwidth.</a:t>
            </a:r>
            <a:endParaRPr lang="en-US" dirty="0" smtClean="0"/>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3</a:t>
            </a:r>
            <a:endParaRPr lang="en-US" dirty="0"/>
          </a:p>
        </p:txBody>
      </p:sp>
      <p:sp>
        <p:nvSpPr>
          <p:cNvPr id="3" name="Content Placeholder 2"/>
          <p:cNvSpPr>
            <a:spLocks noGrp="1"/>
          </p:cNvSpPr>
          <p:nvPr>
            <p:ph idx="1"/>
          </p:nvPr>
        </p:nvSpPr>
        <p:spPr/>
        <p:txBody>
          <a:bodyPr/>
          <a:lstStyle/>
          <a:p>
            <a:r>
              <a:rPr lang="en-US" dirty="0" smtClean="0"/>
              <a:t>Solution:</a:t>
            </a:r>
          </a:p>
          <a:p>
            <a:pPr lvl="1"/>
            <a:r>
              <a:rPr lang="en-US" dirty="0" smtClean="0"/>
              <a:t>During critical scenarios, the network would be flooded by large packets from every observer, while staying sparsely used in normal situations. This could lead to starvation.</a:t>
            </a:r>
          </a:p>
          <a:p>
            <a:pPr lvl="1"/>
            <a:r>
              <a:rPr lang="en-US" dirty="0" smtClean="0"/>
              <a:t>Malicious nodes could monopolize network bandwidth by signing every message.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p:txBody>
          <a:bodyPr/>
          <a:lstStyle/>
          <a:p>
            <a:pPr eaLnBrk="1">
              <a:buSzPct val="45000"/>
              <a:buFont typeface="StarSymbol"/>
              <a:buNone/>
            </a:pPr>
            <a:r>
              <a:rPr lang="en-US" dirty="0" smtClean="0">
                <a:solidFill>
                  <a:srgbClr val="000000"/>
                </a:solidFill>
                <a:ea typeface="Microsoft YaHei" pitchFamily="34" charset="-122"/>
              </a:rPr>
              <a:t>Security </a:t>
            </a:r>
            <a:r>
              <a:rPr dirty="0" smtClean="0">
                <a:solidFill>
                  <a:srgbClr val="000000"/>
                </a:solidFill>
                <a:ea typeface="Microsoft YaHei" pitchFamily="34" charset="-122"/>
              </a:rPr>
              <a:t>Requirements</a:t>
            </a:r>
          </a:p>
        </p:txBody>
      </p:sp>
      <p:sp>
        <p:nvSpPr>
          <p:cNvPr id="4099" name="Text Placeholder 2"/>
          <p:cNvSpPr txBox="1">
            <a:spLocks noGrp="1"/>
          </p:cNvSpPr>
          <p:nvPr>
            <p:ph idx="1"/>
          </p:nvPr>
        </p:nvSpPr>
        <p:spPr/>
        <p:txBody>
          <a:bodyPr>
            <a:normAutofit/>
          </a:bodyPr>
          <a:lstStyle/>
          <a:p>
            <a:pPr marL="391686" indent="-293764">
              <a:buSzPct val="45000"/>
              <a:buFont typeface="StarSymbol"/>
              <a:buChar char="●"/>
            </a:pPr>
            <a:r>
              <a:rPr dirty="0" smtClean="0">
                <a:solidFill>
                  <a:srgbClr val="000000"/>
                </a:solidFill>
                <a:latin typeface="Arial" pitchFamily="34" charset="0"/>
                <a:ea typeface="Microsoft YaHei" pitchFamily="34" charset="-122"/>
              </a:rPr>
              <a:t>Message authentication and integrity.</a:t>
            </a:r>
          </a:p>
          <a:p>
            <a:pPr marL="391686" indent="-293764">
              <a:buSzPct val="45000"/>
              <a:buFont typeface="StarSymbol"/>
              <a:buChar char="●"/>
            </a:pPr>
            <a:r>
              <a:rPr dirty="0" smtClean="0">
                <a:solidFill>
                  <a:srgbClr val="000000"/>
                </a:solidFill>
                <a:latin typeface="Arial" pitchFamily="34" charset="0"/>
                <a:ea typeface="Microsoft YaHei" pitchFamily="34" charset="-122"/>
              </a:rPr>
              <a:t>Message non-repudiation.</a:t>
            </a:r>
          </a:p>
          <a:p>
            <a:pPr marL="391686" indent="-293764">
              <a:buSzPct val="45000"/>
              <a:buFont typeface="StarSymbol"/>
              <a:buChar char="●"/>
            </a:pPr>
            <a:r>
              <a:rPr dirty="0" smtClean="0">
                <a:solidFill>
                  <a:srgbClr val="000000"/>
                </a:solidFill>
                <a:latin typeface="Arial" pitchFamily="34" charset="0"/>
                <a:ea typeface="Microsoft YaHei" pitchFamily="34" charset="-122"/>
              </a:rPr>
              <a:t>Node authentication.</a:t>
            </a:r>
          </a:p>
          <a:p>
            <a:pPr marL="391686" indent="-293764">
              <a:buSzPct val="45000"/>
              <a:buFont typeface="StarSymbol"/>
              <a:buChar char="●"/>
            </a:pPr>
            <a:r>
              <a:rPr dirty="0" smtClean="0">
                <a:solidFill>
                  <a:srgbClr val="000000"/>
                </a:solidFill>
                <a:latin typeface="Arial" pitchFamily="34" charset="0"/>
                <a:ea typeface="Microsoft YaHei" pitchFamily="34" charset="-122"/>
              </a:rPr>
              <a:t>Access control.</a:t>
            </a:r>
          </a:p>
          <a:p>
            <a:pPr marL="391686" indent="-293764">
              <a:buSzPct val="45000"/>
              <a:buFont typeface="StarSymbol"/>
              <a:buChar char="●"/>
            </a:pPr>
            <a:r>
              <a:rPr dirty="0" smtClean="0">
                <a:solidFill>
                  <a:srgbClr val="000000"/>
                </a:solidFill>
                <a:latin typeface="Arial" pitchFamily="34" charset="0"/>
                <a:ea typeface="Microsoft YaHei" pitchFamily="34" charset="-122"/>
              </a:rPr>
              <a:t>Message confidentiality.</a:t>
            </a:r>
          </a:p>
          <a:p>
            <a:pPr marL="391686" indent="-293764">
              <a:buSzPct val="45000"/>
              <a:buFont typeface="StarSymbol"/>
              <a:buChar char="●"/>
            </a:pPr>
            <a:r>
              <a:rPr dirty="0" smtClean="0">
                <a:solidFill>
                  <a:srgbClr val="000000"/>
                </a:solidFill>
                <a:latin typeface="Arial" pitchFamily="34" charset="0"/>
                <a:ea typeface="Microsoft YaHei" pitchFamily="34" charset="-122"/>
              </a:rPr>
              <a:t>Accountability.</a:t>
            </a:r>
          </a:p>
          <a:p>
            <a:pPr marL="391686" indent="-293764">
              <a:buSzPct val="45000"/>
              <a:buFont typeface="StarSymbol"/>
              <a:buChar char="●"/>
            </a:pPr>
            <a:r>
              <a:rPr dirty="0" smtClean="0">
                <a:solidFill>
                  <a:srgbClr val="000000"/>
                </a:solidFill>
                <a:latin typeface="Arial" pitchFamily="34" charset="0"/>
                <a:ea typeface="Microsoft YaHei" pitchFamily="34" charset="-122"/>
              </a:rPr>
              <a:t>Privacy protection.</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txBox="1">
            <a:spLocks noGrp="1"/>
          </p:cNvSpPr>
          <p:nvPr>
            <p:ph type="title"/>
          </p:nvPr>
        </p:nvSpPr>
        <p:spPr/>
        <p:txBody>
          <a:bodyPr/>
          <a:lstStyle/>
          <a:p>
            <a:pPr eaLnBrk="1">
              <a:buSzPct val="45000"/>
              <a:buFont typeface="StarSymbol"/>
              <a:buNone/>
            </a:pPr>
            <a:r>
              <a:rPr lang="en-US" dirty="0" smtClean="0">
                <a:solidFill>
                  <a:srgbClr val="000000"/>
                </a:solidFill>
                <a:ea typeface="Microsoft YaHei" pitchFamily="34" charset="-122"/>
              </a:rPr>
              <a:t>Security </a:t>
            </a:r>
            <a:r>
              <a:rPr dirty="0" smtClean="0">
                <a:solidFill>
                  <a:srgbClr val="000000"/>
                </a:solidFill>
                <a:ea typeface="Microsoft YaHei" pitchFamily="34" charset="-122"/>
              </a:rPr>
              <a:t>Requirements</a:t>
            </a:r>
          </a:p>
        </p:txBody>
      </p:sp>
      <p:sp>
        <p:nvSpPr>
          <p:cNvPr id="4099" name="Text Placeholder 2"/>
          <p:cNvSpPr txBox="1">
            <a:spLocks noGrp="1"/>
          </p:cNvSpPr>
          <p:nvPr>
            <p:ph idx="1"/>
          </p:nvPr>
        </p:nvSpPr>
        <p:spPr/>
        <p:txBody>
          <a:bodyPr>
            <a:normAutofit fontScale="85000" lnSpcReduction="10000"/>
          </a:bodyPr>
          <a:lstStyle/>
          <a:p>
            <a:pPr marL="391686" indent="-293764">
              <a:buSzPct val="45000"/>
              <a:buFont typeface="StarSymbol"/>
              <a:buChar char="●"/>
            </a:pPr>
            <a:r>
              <a:rPr lang="en-US" dirty="0" smtClean="0">
                <a:solidFill>
                  <a:srgbClr val="000000"/>
                </a:solidFill>
                <a:latin typeface="Arial" pitchFamily="34" charset="0"/>
                <a:ea typeface="Microsoft YaHei" pitchFamily="34" charset="-122"/>
                <a:cs typeface="Arial"/>
              </a:rPr>
              <a:t>Reliable encryption/decryption </a:t>
            </a:r>
            <a:r>
              <a:rPr lang="en-US" dirty="0">
                <a:solidFill>
                  <a:srgbClr val="000000"/>
                </a:solidFill>
                <a:latin typeface="Arial" pitchFamily="34" charset="0"/>
                <a:ea typeface="Microsoft YaHei" pitchFamily="34" charset="-122"/>
                <a:cs typeface="Arial"/>
              </a:rPr>
              <a:t>device</a:t>
            </a:r>
            <a:r>
              <a:rPr dirty="0">
                <a:solidFill>
                  <a:srgbClr val="000000"/>
                </a:solidFill>
                <a:latin typeface="Arial" pitchFamily="34" charset="0"/>
                <a:ea typeface="Microsoft YaHei" pitchFamily="34" charset="-122"/>
              </a:rPr>
              <a:t>.</a:t>
            </a:r>
          </a:p>
          <a:p>
            <a:pPr marL="791736" lvl="1" indent="-293764">
              <a:buSzPct val="45000"/>
              <a:buFont typeface="StarSymbol"/>
              <a:buChar char="●"/>
            </a:pPr>
            <a:r>
              <a:rPr lang="en-US" dirty="0">
                <a:solidFill>
                  <a:srgbClr val="000000"/>
                </a:solidFill>
                <a:latin typeface="Arial" pitchFamily="34" charset="0"/>
                <a:ea typeface="Microsoft YaHei" pitchFamily="34" charset="-122"/>
                <a:cs typeface="Arial"/>
              </a:rPr>
              <a:t>Storing and safeguarding private keys</a:t>
            </a:r>
            <a:r>
              <a:rPr dirty="0">
                <a:solidFill>
                  <a:srgbClr val="000000"/>
                </a:solidFill>
                <a:latin typeface="Arial" pitchFamily="34" charset="0"/>
                <a:ea typeface="Microsoft YaHei" pitchFamily="34" charset="-122"/>
              </a:rPr>
              <a:t>.</a:t>
            </a:r>
            <a:endParaRPr lang="en-US" dirty="0">
              <a:solidFill>
                <a:srgbClr val="000000"/>
              </a:solidFill>
              <a:latin typeface="Arial" pitchFamily="34" charset="0"/>
              <a:ea typeface="Microsoft YaHei" pitchFamily="34" charset="-122"/>
            </a:endParaRPr>
          </a:p>
          <a:p>
            <a:pPr marL="391686" indent="-293764">
              <a:buSzPct val="45000"/>
              <a:buFont typeface="StarSymbol"/>
              <a:buChar char="●"/>
            </a:pPr>
            <a:r>
              <a:rPr lang="en-US" dirty="0">
                <a:solidFill>
                  <a:srgbClr val="000000"/>
                </a:solidFill>
                <a:latin typeface="Arial" pitchFamily="34" charset="0"/>
                <a:ea typeface="Microsoft YaHei" pitchFamily="34" charset="-122"/>
                <a:cs typeface="Arial"/>
              </a:rPr>
              <a:t>Key/certificate generator.</a:t>
            </a:r>
          </a:p>
          <a:p>
            <a:pPr marL="791736" lvl="1" indent="-293764">
              <a:buSzPct val="45000"/>
              <a:buFont typeface="StarSymbol"/>
              <a:buChar char="●"/>
            </a:pPr>
            <a:r>
              <a:rPr lang="en-US" dirty="0" smtClean="0">
                <a:solidFill>
                  <a:srgbClr val="000000"/>
                </a:solidFill>
                <a:latin typeface="Arial" pitchFamily="34" charset="0"/>
                <a:ea typeface="Microsoft YaHei" pitchFamily="34" charset="-122"/>
                <a:cs typeface="Arial"/>
              </a:rPr>
              <a:t>Third party </a:t>
            </a:r>
            <a:r>
              <a:rPr lang="en-US" dirty="0">
                <a:solidFill>
                  <a:srgbClr val="000000"/>
                </a:solidFill>
                <a:latin typeface="Arial" pitchFamily="34" charset="0"/>
                <a:ea typeface="Microsoft YaHei" pitchFamily="34" charset="-122"/>
                <a:cs typeface="Arial"/>
              </a:rPr>
              <a:t>(CA). </a:t>
            </a:r>
            <a:endParaRPr dirty="0">
              <a:solidFill>
                <a:srgbClr val="000000"/>
              </a:solidFill>
              <a:latin typeface="Arial" pitchFamily="34" charset="0"/>
              <a:ea typeface="Microsoft YaHei" pitchFamily="34" charset="-122"/>
              <a:cs typeface="Arial"/>
            </a:endParaRPr>
          </a:p>
          <a:p>
            <a:pPr marL="791736" lvl="1" indent="-293764">
              <a:buSzPct val="45000"/>
              <a:buFont typeface="StarSymbol"/>
              <a:buChar char="●"/>
            </a:pPr>
            <a:r>
              <a:rPr lang="en-US" dirty="0">
                <a:solidFill>
                  <a:srgbClr val="000000"/>
                </a:solidFill>
                <a:latin typeface="Arial" pitchFamily="34" charset="0"/>
                <a:ea typeface="Microsoft YaHei" pitchFamily="34" charset="-122"/>
                <a:cs typeface="Arial"/>
              </a:rPr>
              <a:t>Random number generators (shared secret keys</a:t>
            </a:r>
            <a:r>
              <a:rPr lang="en-US" dirty="0" smtClean="0">
                <a:solidFill>
                  <a:srgbClr val="000000"/>
                </a:solidFill>
                <a:latin typeface="Arial" pitchFamily="34" charset="0"/>
                <a:ea typeface="Microsoft YaHei" pitchFamily="34" charset="-122"/>
                <a:cs typeface="Arial"/>
              </a:rPr>
              <a:t>). </a:t>
            </a:r>
            <a:endParaRPr dirty="0">
              <a:solidFill>
                <a:srgbClr val="000000"/>
              </a:solidFill>
              <a:latin typeface="Arial" pitchFamily="34" charset="0"/>
              <a:ea typeface="Microsoft YaHei" pitchFamily="34" charset="-122"/>
              <a:cs typeface="Arial"/>
            </a:endParaRPr>
          </a:p>
          <a:p>
            <a:pPr marL="391686" indent="-293764">
              <a:buSzPct val="45000"/>
              <a:buFont typeface="StarSymbol"/>
              <a:buChar char="●"/>
            </a:pPr>
            <a:r>
              <a:rPr lang="en-US" dirty="0">
                <a:solidFill>
                  <a:srgbClr val="000000"/>
                </a:solidFill>
                <a:latin typeface="Arial" pitchFamily="34" charset="0"/>
                <a:ea typeface="Microsoft YaHei" pitchFamily="34" charset="-122"/>
                <a:cs typeface="Arial"/>
              </a:rPr>
              <a:t>GPS device</a:t>
            </a:r>
            <a:r>
              <a:rPr dirty="0">
                <a:solidFill>
                  <a:srgbClr val="000000"/>
                </a:solidFill>
                <a:latin typeface="Arial" pitchFamily="34" charset="0"/>
                <a:ea typeface="Microsoft YaHei" pitchFamily="34" charset="-122"/>
              </a:rPr>
              <a:t>.</a:t>
            </a:r>
          </a:p>
          <a:p>
            <a:pPr marL="391686" indent="-293764">
              <a:buSzPct val="45000"/>
              <a:buFont typeface="StarSymbol"/>
              <a:buChar char="●"/>
            </a:pPr>
            <a:r>
              <a:rPr lang="en-US" dirty="0">
                <a:solidFill>
                  <a:srgbClr val="000000"/>
                </a:solidFill>
                <a:latin typeface="Arial" pitchFamily="34" charset="0"/>
                <a:ea typeface="Microsoft YaHei" pitchFamily="34" charset="-122"/>
                <a:cs typeface="Arial"/>
              </a:rPr>
              <a:t>Time synchronization</a:t>
            </a:r>
            <a:r>
              <a:rPr dirty="0">
                <a:solidFill>
                  <a:srgbClr val="000000"/>
                </a:solidFill>
                <a:latin typeface="Arial" pitchFamily="34" charset="0"/>
                <a:ea typeface="Microsoft YaHei" pitchFamily="34" charset="-122"/>
              </a:rPr>
              <a:t>.</a:t>
            </a:r>
            <a:endParaRPr lang="en-US" dirty="0">
              <a:solidFill>
                <a:srgbClr val="000000"/>
              </a:solidFill>
              <a:latin typeface="Arial" pitchFamily="34" charset="0"/>
              <a:ea typeface="Microsoft YaHei" pitchFamily="34" charset="-122"/>
            </a:endParaRPr>
          </a:p>
          <a:p>
            <a:pPr marL="791736" lvl="1" indent="-293764">
              <a:buSzPct val="45000"/>
              <a:buFont typeface="StarSymbol"/>
              <a:buChar char="●"/>
            </a:pPr>
            <a:r>
              <a:rPr lang="en-US" dirty="0">
                <a:solidFill>
                  <a:srgbClr val="000000"/>
                </a:solidFill>
                <a:latin typeface="Arial" pitchFamily="34" charset="0"/>
                <a:ea typeface="Microsoft YaHei" pitchFamily="34" charset="-122"/>
                <a:cs typeface="Arial"/>
              </a:rPr>
              <a:t>Free with GPS.</a:t>
            </a:r>
            <a:endParaRPr dirty="0">
              <a:solidFill>
                <a:srgbClr val="000000"/>
              </a:solidFill>
              <a:latin typeface="Arial" pitchFamily="34" charset="0"/>
              <a:ea typeface="Microsoft YaHei" pitchFamily="34" charset="-122"/>
              <a:cs typeface="Arial"/>
            </a:endParaRPr>
          </a:p>
          <a:p>
            <a:pPr marL="391686" indent="-293764">
              <a:buSzPct val="45000"/>
              <a:buFont typeface="StarSymbol"/>
              <a:buChar char="●"/>
            </a:pPr>
            <a:r>
              <a:rPr lang="en-US" dirty="0">
                <a:solidFill>
                  <a:srgbClr val="000000"/>
                </a:solidFill>
                <a:latin typeface="Arial" pitchFamily="34" charset="0"/>
                <a:ea typeface="Microsoft YaHei" pitchFamily="34" charset="-122"/>
                <a:cs typeface="Arial"/>
              </a:rPr>
              <a:t>Infrastructure</a:t>
            </a:r>
            <a:r>
              <a:rPr dirty="0" smtClean="0">
                <a:solidFill>
                  <a:srgbClr val="000000"/>
                </a:solidFill>
                <a:latin typeface="Arial" pitchFamily="34" charset="0"/>
                <a:ea typeface="Microsoft YaHei" pitchFamily="34" charset="-122"/>
              </a:rPr>
              <a:t>.</a:t>
            </a:r>
            <a:endParaRPr lang="en-US" dirty="0" smtClean="0">
              <a:solidFill>
                <a:srgbClr val="000000"/>
              </a:solidFill>
              <a:latin typeface="Arial" pitchFamily="34" charset="0"/>
              <a:ea typeface="Microsoft YaHei" pitchFamily="34" charset="-122"/>
            </a:endParaRPr>
          </a:p>
          <a:p>
            <a:pPr marL="791736" lvl="1" indent="-293764">
              <a:buSzPct val="45000"/>
              <a:buFont typeface="StarSymbol"/>
              <a:buChar char="●"/>
            </a:pPr>
            <a:r>
              <a:rPr lang="en-US" dirty="0" smtClean="0">
                <a:solidFill>
                  <a:srgbClr val="000000"/>
                </a:solidFill>
                <a:latin typeface="Arial" pitchFamily="34" charset="0"/>
                <a:ea typeface="Microsoft YaHei" pitchFamily="34" charset="-122"/>
              </a:rPr>
              <a:t>Store and relay messages, group keys, etc.</a:t>
            </a:r>
            <a:endParaRPr lang="en-US" dirty="0">
              <a:solidFill>
                <a:srgbClr val="000000"/>
              </a:solidFill>
              <a:latin typeface="Arial" pitchFamily="34" charset="0"/>
              <a:ea typeface="Microsoft YaHei" pitchFamily="34" charset="-122"/>
            </a:endParaRPr>
          </a:p>
          <a:p>
            <a:pPr marL="97922" indent="0">
              <a:buSzPct val="45000"/>
              <a:buNone/>
            </a:pPr>
            <a:endParaRPr dirty="0">
              <a:solidFill>
                <a:srgbClr val="000000"/>
              </a:solidFill>
              <a:latin typeface="Arial" pitchFamily="34" charset="0"/>
              <a:ea typeface="Microsoft YaHei" pitchFamily="34" charset="-122"/>
              <a:cs typeface="Arial"/>
            </a:endParaRPr>
          </a:p>
          <a:p>
            <a:pPr marL="97922" indent="0">
              <a:buSzPct val="45000"/>
              <a:buNone/>
            </a:pPr>
            <a:endParaRPr dirty="0">
              <a:solidFill>
                <a:srgbClr val="000000"/>
              </a:solidFill>
              <a:latin typeface="Arial" pitchFamily="34" charset="0"/>
              <a:ea typeface="Microsoft YaHei" pitchFamily="34" charset="-122"/>
            </a:endParaRPr>
          </a:p>
        </p:txBody>
      </p:sp>
    </p:spTree>
    <p:extLst>
      <p:ext uri="{BB962C8B-B14F-4D97-AF65-F5344CB8AC3E}">
        <p14:creationId xmlns:p14="http://schemas.microsoft.com/office/powerpoint/2010/main" xmlns="" val="213017217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Routing Requirements</a:t>
            </a:r>
            <a:endParaRPr lang="en-CA" dirty="0"/>
          </a:p>
        </p:txBody>
      </p:sp>
      <p:sp>
        <p:nvSpPr>
          <p:cNvPr id="3" name="Content Placeholder 2"/>
          <p:cNvSpPr>
            <a:spLocks noGrp="1"/>
          </p:cNvSpPr>
          <p:nvPr>
            <p:ph idx="1"/>
          </p:nvPr>
        </p:nvSpPr>
        <p:spPr/>
        <p:txBody>
          <a:bodyPr>
            <a:normAutofit lnSpcReduction="10000"/>
          </a:bodyPr>
          <a:lstStyle/>
          <a:p>
            <a:r>
              <a:rPr lang="en-US" dirty="0" smtClean="0"/>
              <a:t>Two major </a:t>
            </a:r>
            <a:r>
              <a:rPr lang="en-US" dirty="0" smtClean="0"/>
              <a:t>routing categories:</a:t>
            </a:r>
            <a:endParaRPr lang="en-US" dirty="0" smtClean="0"/>
          </a:p>
          <a:p>
            <a:pPr lvl="1"/>
            <a:r>
              <a:rPr lang="en-US" dirty="0" smtClean="0"/>
              <a:t>ID based</a:t>
            </a:r>
            <a:r>
              <a:rPr lang="en-US" dirty="0" smtClean="0"/>
              <a:t>.</a:t>
            </a:r>
          </a:p>
          <a:p>
            <a:pPr lvl="1"/>
            <a:r>
              <a:rPr lang="en-US" dirty="0" smtClean="0"/>
              <a:t>Geography based.</a:t>
            </a:r>
          </a:p>
          <a:p>
            <a:r>
              <a:rPr lang="en-US" dirty="0" smtClean="0"/>
              <a:t>Depending on the needs, each category has its advantages.</a:t>
            </a:r>
          </a:p>
          <a:p>
            <a:pPr lvl="1"/>
            <a:r>
              <a:rPr lang="en-US" dirty="0" smtClean="0"/>
              <a:t>ID</a:t>
            </a:r>
            <a:r>
              <a:rPr lang="en-US" dirty="0" smtClean="0"/>
              <a:t> </a:t>
            </a:r>
            <a:r>
              <a:rPr lang="en-US" dirty="0" smtClean="0"/>
              <a:t>methods </a:t>
            </a:r>
            <a:r>
              <a:rPr lang="en-US" dirty="0" smtClean="0"/>
              <a:t>are </a:t>
            </a:r>
            <a:r>
              <a:rPr lang="en-US" dirty="0" smtClean="0"/>
              <a:t>for sending data to an individual node.</a:t>
            </a:r>
          </a:p>
          <a:p>
            <a:pPr lvl="1"/>
            <a:r>
              <a:rPr lang="en-US" dirty="0" smtClean="0"/>
              <a:t>Geography </a:t>
            </a:r>
            <a:r>
              <a:rPr lang="en-US" dirty="0" smtClean="0"/>
              <a:t>methods are </a:t>
            </a:r>
            <a:r>
              <a:rPr lang="en-US" dirty="0" smtClean="0"/>
              <a:t>for sending data to a group of nodes.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cs typeface="Calibri"/>
              </a:rPr>
              <a:t>Current Status</a:t>
            </a:r>
            <a:endParaRPr lang="en-CA" dirty="0"/>
          </a:p>
        </p:txBody>
      </p:sp>
      <p:sp>
        <p:nvSpPr>
          <p:cNvPr id="3" name="Content Placeholder 2"/>
          <p:cNvSpPr>
            <a:spLocks noGrp="1"/>
          </p:cNvSpPr>
          <p:nvPr>
            <p:ph idx="1"/>
          </p:nvPr>
        </p:nvSpPr>
        <p:spPr/>
        <p:txBody>
          <a:bodyPr>
            <a:normAutofit fontScale="85000" lnSpcReduction="20000"/>
          </a:bodyPr>
          <a:lstStyle/>
          <a:p>
            <a:r>
              <a:rPr lang="en-US" dirty="0">
                <a:cs typeface="Calibri"/>
              </a:rPr>
              <a:t>Most secure routing algorithms build on top of unsecure routing </a:t>
            </a:r>
            <a:r>
              <a:rPr lang="en-US" dirty="0" smtClean="0">
                <a:cs typeface="Calibri"/>
              </a:rPr>
              <a:t>protocols.</a:t>
            </a:r>
            <a:endParaRPr lang="en-US" dirty="0">
              <a:cs typeface="Calibri"/>
            </a:endParaRPr>
          </a:p>
          <a:p>
            <a:pPr lvl="1"/>
            <a:r>
              <a:rPr lang="en-US" dirty="0">
                <a:cs typeface="Calibri"/>
              </a:rPr>
              <a:t>No routing </a:t>
            </a:r>
            <a:r>
              <a:rPr lang="en-US" dirty="0" smtClean="0">
                <a:cs typeface="Calibri"/>
              </a:rPr>
              <a:t>protocol was originally built </a:t>
            </a:r>
            <a:r>
              <a:rPr lang="en-US" dirty="0">
                <a:cs typeface="Calibri"/>
              </a:rPr>
              <a:t>with security in </a:t>
            </a:r>
            <a:r>
              <a:rPr lang="en-US" dirty="0" smtClean="0">
                <a:cs typeface="Calibri"/>
              </a:rPr>
              <a:t>mind.</a:t>
            </a:r>
            <a:endParaRPr lang="en-US" dirty="0">
              <a:cs typeface="Calibri"/>
            </a:endParaRPr>
          </a:p>
          <a:p>
            <a:pPr lvl="1"/>
            <a:r>
              <a:rPr lang="en-US" dirty="0">
                <a:cs typeface="Calibri"/>
              </a:rPr>
              <a:t>Any security advantage is a fortunate </a:t>
            </a:r>
            <a:r>
              <a:rPr lang="en-US" dirty="0" smtClean="0">
                <a:cs typeface="Calibri"/>
              </a:rPr>
              <a:t>by-product </a:t>
            </a:r>
            <a:r>
              <a:rPr lang="en-US" dirty="0"/>
              <a:t>of design.</a:t>
            </a:r>
          </a:p>
          <a:p>
            <a:r>
              <a:rPr lang="en-US" dirty="0">
                <a:cs typeface="Calibri"/>
              </a:rPr>
              <a:t>Reactive</a:t>
            </a:r>
            <a:r>
              <a:rPr lang="en-US" sz="2800" dirty="0">
                <a:cs typeface="Calibri"/>
              </a:rPr>
              <a:t> </a:t>
            </a:r>
            <a:r>
              <a:rPr lang="en-US" dirty="0">
                <a:cs typeface="Calibri"/>
              </a:rPr>
              <a:t>protocols are preferred to </a:t>
            </a:r>
            <a:r>
              <a:rPr lang="en-US" dirty="0" smtClean="0">
                <a:cs typeface="Calibri"/>
              </a:rPr>
              <a:t>proactive ones.</a:t>
            </a:r>
            <a:endParaRPr lang="en-US" dirty="0">
              <a:cs typeface="Calibri"/>
            </a:endParaRPr>
          </a:p>
          <a:p>
            <a:pPr lvl="1"/>
            <a:r>
              <a:rPr lang="en-US" dirty="0">
                <a:cs typeface="Calibri"/>
              </a:rPr>
              <a:t>On-demand instead of topology </a:t>
            </a:r>
            <a:r>
              <a:rPr lang="en-US" dirty="0" smtClean="0">
                <a:cs typeface="Calibri"/>
              </a:rPr>
              <a:t>knowledge.</a:t>
            </a:r>
            <a:endParaRPr lang="en-US" dirty="0">
              <a:cs typeface="Calibri"/>
            </a:endParaRPr>
          </a:p>
          <a:p>
            <a:pPr lvl="1"/>
            <a:r>
              <a:rPr lang="en-US" dirty="0">
                <a:cs typeface="Calibri"/>
              </a:rPr>
              <a:t>e.g. AODV, ARIADNE, DSR.</a:t>
            </a:r>
          </a:p>
          <a:p>
            <a:r>
              <a:rPr lang="en-US" sz="2800" dirty="0" smtClean="0">
                <a:cs typeface="Calibri"/>
              </a:rPr>
              <a:t>Routing protocols </a:t>
            </a:r>
            <a:r>
              <a:rPr lang="en-US" sz="2800" dirty="0">
                <a:cs typeface="Calibri"/>
              </a:rPr>
              <a:t>tend to sacrifice privacy frequently</a:t>
            </a:r>
            <a:r>
              <a:rPr lang="en-US" sz="2800" dirty="0" smtClean="0">
                <a:cs typeface="Calibri"/>
              </a:rPr>
              <a:t>.</a:t>
            </a:r>
          </a:p>
          <a:p>
            <a:pPr lvl="1"/>
            <a:r>
              <a:rPr lang="en-US" sz="2400" dirty="0" smtClean="0">
                <a:cs typeface="Calibri"/>
              </a:rPr>
              <a:t>Notable exception: AODV.</a:t>
            </a:r>
            <a:endParaRPr lang="en-US" sz="2400" dirty="0">
              <a:cs typeface="Calibri"/>
            </a:endParaRPr>
          </a:p>
          <a:p>
            <a:r>
              <a:rPr lang="en-US" sz="2800" dirty="0">
                <a:cs typeface="Calibri"/>
              </a:rPr>
              <a:t>Asymmetric encryption if preferred over </a:t>
            </a:r>
            <a:r>
              <a:rPr lang="en-US" sz="2800" dirty="0" smtClean="0">
                <a:cs typeface="Calibri"/>
              </a:rPr>
              <a:t>symmetric </a:t>
            </a:r>
            <a:r>
              <a:rPr lang="en-US" sz="2800" dirty="0">
                <a:cs typeface="Calibri"/>
              </a:rPr>
              <a:t>encryption.</a:t>
            </a:r>
          </a:p>
          <a:p>
            <a:pPr marL="57150" indent="0">
              <a:buNone/>
            </a:pPr>
            <a:endParaRPr lang="en-CA" dirty="0">
              <a:cs typeface="Calibri"/>
            </a:endParaRPr>
          </a:p>
        </p:txBody>
      </p:sp>
    </p:spTree>
    <p:extLst>
      <p:ext uri="{BB962C8B-B14F-4D97-AF65-F5344CB8AC3E}">
        <p14:creationId xmlns:p14="http://schemas.microsoft.com/office/powerpoint/2010/main" xmlns="" val="41362412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1130</TotalTime>
  <Words>1645</Words>
  <Application>Microsoft Office PowerPoint</Application>
  <PresentationFormat>On-screen Show (4:3)</PresentationFormat>
  <Paragraphs>425</Paragraphs>
  <Slides>54</Slides>
  <Notes>20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Office Theme</vt:lpstr>
      <vt:lpstr>Secure Routing in VANETs</vt:lpstr>
      <vt:lpstr>Outline</vt:lpstr>
      <vt:lpstr>VANETs</vt:lpstr>
      <vt:lpstr>VANETs</vt:lpstr>
      <vt:lpstr>Security in VANETs</vt:lpstr>
      <vt:lpstr>Security Requirements</vt:lpstr>
      <vt:lpstr>Security Requirements</vt:lpstr>
      <vt:lpstr>Routing Requirements</vt:lpstr>
      <vt:lpstr>Current Status</vt:lpstr>
      <vt:lpstr>Secure Routing Algorithms</vt:lpstr>
      <vt:lpstr>Secure Routing Protocol (SRP)</vt:lpstr>
      <vt:lpstr>Secure Routing Protocol (SRP)</vt:lpstr>
      <vt:lpstr>SRP</vt:lpstr>
      <vt:lpstr>SRP</vt:lpstr>
      <vt:lpstr>SRP</vt:lpstr>
      <vt:lpstr>SRP</vt:lpstr>
      <vt:lpstr>Secure Routing Protocol (SRP)</vt:lpstr>
      <vt:lpstr>Secure Beaconing</vt:lpstr>
      <vt:lpstr>Secure Beaconing - NbCO</vt:lpstr>
      <vt:lpstr>Secure Beaconing - NbCO</vt:lpstr>
      <vt:lpstr>Secure Beaconing - NbCO</vt:lpstr>
      <vt:lpstr>Secure Beaconing - NbCO</vt:lpstr>
      <vt:lpstr>Secure Beaconing - NbCO</vt:lpstr>
      <vt:lpstr>Secure Beaconing - SbS</vt:lpstr>
      <vt:lpstr>Secure Beaconing</vt:lpstr>
      <vt:lpstr>PRISM</vt:lpstr>
      <vt:lpstr>PRISM</vt:lpstr>
      <vt:lpstr>PRISM</vt:lpstr>
      <vt:lpstr>PRISM</vt:lpstr>
      <vt:lpstr>PRISM</vt:lpstr>
      <vt:lpstr>PRISM</vt:lpstr>
      <vt:lpstr>PRISM</vt:lpstr>
      <vt:lpstr>PRISM</vt:lpstr>
      <vt:lpstr>Position-Based Routing</vt:lpstr>
      <vt:lpstr>Position-Based Routing</vt:lpstr>
      <vt:lpstr>Position-Based Routing</vt:lpstr>
      <vt:lpstr>Position-Based Routing</vt:lpstr>
      <vt:lpstr>Conclusion</vt:lpstr>
      <vt:lpstr>Bibliography</vt:lpstr>
      <vt:lpstr>Question 1</vt:lpstr>
      <vt:lpstr>Question 1</vt:lpstr>
      <vt:lpstr>Question 1</vt:lpstr>
      <vt:lpstr>Question 1</vt:lpstr>
      <vt:lpstr>Question 1</vt:lpstr>
      <vt:lpstr>Question 1</vt:lpstr>
      <vt:lpstr>Question 1</vt:lpstr>
      <vt:lpstr>Question 2</vt:lpstr>
      <vt:lpstr>Question 2</vt:lpstr>
      <vt:lpstr>Question 2</vt:lpstr>
      <vt:lpstr>Question 2</vt:lpstr>
      <vt:lpstr>Question 2</vt:lpstr>
      <vt:lpstr>Question 2</vt:lpstr>
      <vt:lpstr>Question 3</vt:lpstr>
      <vt:lpstr>Question 3</vt:lpstr>
    </vt:vector>
  </TitlesOfParts>
  <Company>University of Ottawa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Secure Routing in VANET</dc:title>
  <dc:creator>COE Support</dc:creator>
  <cp:lastModifiedBy>Mama</cp:lastModifiedBy>
  <cp:revision>431</cp:revision>
  <dcterms:created xsi:type="dcterms:W3CDTF">2011-12-01T18:29:32Z</dcterms:created>
  <dcterms:modified xsi:type="dcterms:W3CDTF">2011-12-05T06:55:10Z</dcterms:modified>
</cp:coreProperties>
</file>