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sldIdLst>
    <p:sldId id="256" r:id="rId2"/>
    <p:sldId id="267" r:id="rId3"/>
    <p:sldId id="257" r:id="rId4"/>
    <p:sldId id="259" r:id="rId5"/>
    <p:sldId id="258" r:id="rId6"/>
    <p:sldId id="261" r:id="rId7"/>
    <p:sldId id="271" r:id="rId8"/>
    <p:sldId id="272" r:id="rId9"/>
    <p:sldId id="273" r:id="rId10"/>
    <p:sldId id="274" r:id="rId11"/>
    <p:sldId id="275" r:id="rId12"/>
    <p:sldId id="276" r:id="rId13"/>
    <p:sldId id="277" r:id="rId14"/>
    <p:sldId id="278" r:id="rId15"/>
    <p:sldId id="279" r:id="rId16"/>
    <p:sldId id="280" r:id="rId17"/>
    <p:sldId id="281" r:id="rId18"/>
    <p:sldId id="288" r:id="rId19"/>
    <p:sldId id="289" r:id="rId20"/>
    <p:sldId id="290" r:id="rId21"/>
    <p:sldId id="282" r:id="rId22"/>
    <p:sldId id="283" r:id="rId23"/>
    <p:sldId id="284" r:id="rId24"/>
    <p:sldId id="285" r:id="rId25"/>
    <p:sldId id="268" r:id="rId26"/>
    <p:sldId id="286" r:id="rId27"/>
    <p:sldId id="287" r:id="rId28"/>
    <p:sldId id="269" r:id="rId29"/>
    <p:sldId id="270" r:id="rId30"/>
    <p:sldId id="260" r:id="rId31"/>
    <p:sldId id="262" r:id="rId32"/>
    <p:sldId id="266" r:id="rId33"/>
    <p:sldId id="293" r:id="rId34"/>
    <p:sldId id="263" r:id="rId35"/>
    <p:sldId id="264" r:id="rId36"/>
    <p:sldId id="291" r:id="rId37"/>
    <p:sldId id="265"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622" autoAdjust="0"/>
  </p:normalViewPr>
  <p:slideViewPr>
    <p:cSldViewPr>
      <p:cViewPr varScale="1">
        <p:scale>
          <a:sx n="74" d="100"/>
          <a:sy n="74" d="100"/>
        </p:scale>
        <p:origin x="-1050" y="-90"/>
      </p:cViewPr>
      <p:guideLst>
        <p:guide orient="horz" pos="2160"/>
        <p:guide pos="2880"/>
      </p:guideLst>
    </p:cSldViewPr>
  </p:slideViewPr>
  <p:outlineViewPr>
    <p:cViewPr>
      <p:scale>
        <a:sx n="33" d="100"/>
        <a:sy n="33" d="100"/>
      </p:scale>
      <p:origin x="0" y="795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82170D-7463-43F1-8776-E2979661F6E6}" type="datetimeFigureOut">
              <a:rPr lang="en-IN" smtClean="0"/>
              <a:t>14-11-2011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ECD66E-F416-4107-B975-A3B86A75441F}" type="slidenum">
              <a:rPr lang="en-IN" smtClean="0"/>
              <a:t>‹#›</a:t>
            </a:fld>
            <a:endParaRPr lang="en-IN"/>
          </a:p>
        </p:txBody>
      </p:sp>
    </p:spTree>
    <p:extLst>
      <p:ext uri="{BB962C8B-B14F-4D97-AF65-F5344CB8AC3E}">
        <p14:creationId xmlns:p14="http://schemas.microsoft.com/office/powerpoint/2010/main" val="3825540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BECD66E-F416-4107-B975-A3B86A75441F}" type="slidenum">
              <a:rPr lang="en-IN" smtClean="0"/>
              <a:t>20</a:t>
            </a:fld>
            <a:endParaRPr lang="en-IN"/>
          </a:p>
        </p:txBody>
      </p:sp>
    </p:spTree>
    <p:extLst>
      <p:ext uri="{BB962C8B-B14F-4D97-AF65-F5344CB8AC3E}">
        <p14:creationId xmlns:p14="http://schemas.microsoft.com/office/powerpoint/2010/main" val="2489237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30B46A9-4FEF-487C-B736-DC64396D9ABC}" type="datetimeFigureOut">
              <a:rPr lang="en-IN" smtClean="0"/>
              <a:t>14-11-2011</a:t>
            </a:fld>
            <a:endParaRPr lang="en-IN"/>
          </a:p>
        </p:txBody>
      </p:sp>
      <p:sp>
        <p:nvSpPr>
          <p:cNvPr id="17" name="Footer Placeholder 16"/>
          <p:cNvSpPr>
            <a:spLocks noGrp="1"/>
          </p:cNvSpPr>
          <p:nvPr>
            <p:ph type="ftr" sz="quarter" idx="11"/>
          </p:nvPr>
        </p:nvSpPr>
        <p:spPr>
          <a:xfrm>
            <a:off x="2898648" y="6355080"/>
            <a:ext cx="3474720" cy="365760"/>
          </a:xfrm>
        </p:spPr>
        <p:txBody>
          <a:bodyPr/>
          <a:lstStyle/>
          <a:p>
            <a:endParaRPr lang="en-IN"/>
          </a:p>
        </p:txBody>
      </p:sp>
      <p:sp>
        <p:nvSpPr>
          <p:cNvPr id="29" name="Slide Number Placeholder 28"/>
          <p:cNvSpPr>
            <a:spLocks noGrp="1"/>
          </p:cNvSpPr>
          <p:nvPr>
            <p:ph type="sldNum" sz="quarter" idx="12"/>
          </p:nvPr>
        </p:nvSpPr>
        <p:spPr>
          <a:xfrm>
            <a:off x="1216152" y="6355080"/>
            <a:ext cx="1219200" cy="365760"/>
          </a:xfrm>
        </p:spPr>
        <p:txBody>
          <a:bodyPr/>
          <a:lstStyle/>
          <a:p>
            <a:fld id="{4B924F53-F7EE-4F4A-83BF-3754895AE861}" type="slidenum">
              <a:rPr lang="en-IN" smtClean="0"/>
              <a:t>‹#›</a:t>
            </a:fld>
            <a:endParaRPr lang="en-IN"/>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0B46A9-4FEF-487C-B736-DC64396D9ABC}" type="datetimeFigureOut">
              <a:rPr lang="en-IN" smtClean="0"/>
              <a:t>14-11-2011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B924F53-F7EE-4F4A-83BF-3754895AE861}"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0B46A9-4FEF-487C-B736-DC64396D9ABC}" type="datetimeFigureOut">
              <a:rPr lang="en-IN" smtClean="0"/>
              <a:t>14-11-2011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B924F53-F7EE-4F4A-83BF-3754895AE861}" type="slidenum">
              <a:rPr lang="en-IN" smtClean="0"/>
              <a:t>‹#›</a:t>
            </a:fld>
            <a:endParaRPr lang="en-IN"/>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30B46A9-4FEF-487C-B736-DC64396D9ABC}" type="datetimeFigureOut">
              <a:rPr lang="en-IN" smtClean="0"/>
              <a:t>14-11-2011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B924F53-F7EE-4F4A-83BF-3754895AE861}" type="slidenum">
              <a:rPr lang="en-IN" smtClean="0"/>
              <a:t>‹#›</a:t>
            </a:fld>
            <a:endParaRPr lang="en-IN"/>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30B46A9-4FEF-487C-B736-DC64396D9ABC}" type="datetimeFigureOut">
              <a:rPr lang="en-IN" smtClean="0"/>
              <a:t>14-11-2011</a:t>
            </a:fld>
            <a:endParaRPr lang="en-IN"/>
          </a:p>
        </p:txBody>
      </p:sp>
      <p:sp>
        <p:nvSpPr>
          <p:cNvPr id="5" name="Footer Placeholder 4"/>
          <p:cNvSpPr>
            <a:spLocks noGrp="1"/>
          </p:cNvSpPr>
          <p:nvPr>
            <p:ph type="ftr" sz="quarter" idx="11"/>
          </p:nvPr>
        </p:nvSpPr>
        <p:spPr>
          <a:xfrm>
            <a:off x="2898648" y="6355080"/>
            <a:ext cx="3474720" cy="365760"/>
          </a:xfrm>
        </p:spPr>
        <p:txBody>
          <a:bodyPr/>
          <a:lstStyle/>
          <a:p>
            <a:endParaRPr lang="en-IN"/>
          </a:p>
        </p:txBody>
      </p:sp>
      <p:sp>
        <p:nvSpPr>
          <p:cNvPr id="6" name="Slide Number Placeholder 5"/>
          <p:cNvSpPr>
            <a:spLocks noGrp="1"/>
          </p:cNvSpPr>
          <p:nvPr>
            <p:ph type="sldNum" sz="quarter" idx="12"/>
          </p:nvPr>
        </p:nvSpPr>
        <p:spPr>
          <a:xfrm>
            <a:off x="1069848" y="6355080"/>
            <a:ext cx="1520952" cy="365760"/>
          </a:xfrm>
        </p:spPr>
        <p:txBody>
          <a:bodyPr/>
          <a:lstStyle/>
          <a:p>
            <a:fld id="{4B924F53-F7EE-4F4A-83BF-3754895AE861}" type="slidenum">
              <a:rPr lang="en-IN" smtClean="0"/>
              <a:t>‹#›</a:t>
            </a:fld>
            <a:endParaRPr lang="en-IN"/>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30B46A9-4FEF-487C-B736-DC64396D9ABC}" type="datetimeFigureOut">
              <a:rPr lang="en-IN" smtClean="0"/>
              <a:t>14-11-2011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B924F53-F7EE-4F4A-83BF-3754895AE861}" type="slidenum">
              <a:rPr lang="en-IN" smtClean="0"/>
              <a:t>‹#›</a:t>
            </a:fld>
            <a:endParaRPr lang="en-IN"/>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30B46A9-4FEF-487C-B736-DC64396D9ABC}" type="datetimeFigureOut">
              <a:rPr lang="en-IN" smtClean="0"/>
              <a:t>14-11-2011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B924F53-F7EE-4F4A-83BF-3754895AE861}" type="slidenum">
              <a:rPr lang="en-IN" smtClean="0"/>
              <a:t>‹#›</a:t>
            </a:fld>
            <a:endParaRPr lang="en-IN"/>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0B46A9-4FEF-487C-B736-DC64396D9ABC}" type="datetimeFigureOut">
              <a:rPr lang="en-IN" smtClean="0"/>
              <a:t>14-11-2011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B924F53-F7EE-4F4A-83BF-3754895AE861}" type="slidenum">
              <a:rPr lang="en-IN" smtClean="0"/>
              <a:t>‹#›</a:t>
            </a:fld>
            <a:endParaRPr lang="en-IN"/>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0B46A9-4FEF-487C-B736-DC64396D9ABC}" type="datetimeFigureOut">
              <a:rPr lang="en-IN" smtClean="0"/>
              <a:t>14-11-2011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B924F53-F7EE-4F4A-83BF-3754895AE861}" type="slidenum">
              <a:rPr lang="en-IN" smtClean="0"/>
              <a:t>‹#›</a:t>
            </a:fld>
            <a:endParaRPr lang="en-IN"/>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30B46A9-4FEF-487C-B736-DC64396D9ABC}" type="datetimeFigureOut">
              <a:rPr lang="en-IN" smtClean="0"/>
              <a:t>14-11-2011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B924F53-F7EE-4F4A-83BF-3754895AE861}" type="slidenum">
              <a:rPr lang="en-IN" smtClean="0"/>
              <a:t>‹#›</a:t>
            </a:fld>
            <a:endParaRPr lang="en-IN"/>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30B46A9-4FEF-487C-B736-DC64396D9ABC}" type="datetimeFigureOut">
              <a:rPr lang="en-IN" smtClean="0"/>
              <a:t>14-11-2011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B924F53-F7EE-4F4A-83BF-3754895AE861}" type="slidenum">
              <a:rPr lang="en-IN" smtClean="0"/>
              <a:t>‹#›</a:t>
            </a:fld>
            <a:endParaRPr lang="en-IN"/>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A30B46A9-4FEF-487C-B736-DC64396D9ABC}" type="datetimeFigureOut">
              <a:rPr lang="en-IN" smtClean="0"/>
              <a:t>14-11-2011</a:t>
            </a:fld>
            <a:endParaRPr lang="en-IN"/>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B924F53-F7EE-4F4A-83BF-3754895AE861}" type="slidenum">
              <a:rPr lang="en-IN" smtClean="0"/>
              <a:t>‹#›</a:t>
            </a:fld>
            <a:endParaRPr lang="en-IN"/>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b="1" dirty="0" smtClean="0"/>
              <a:t>SECURITY IN SENSOR NETWORKS</a:t>
            </a:r>
            <a:endParaRPr lang="en-IN" b="1" dirty="0"/>
          </a:p>
        </p:txBody>
      </p:sp>
      <p:sp>
        <p:nvSpPr>
          <p:cNvPr id="7" name="Subtitle 6"/>
          <p:cNvSpPr>
            <a:spLocks noGrp="1"/>
          </p:cNvSpPr>
          <p:nvPr>
            <p:ph type="subTitle" idx="4294967295"/>
          </p:nvPr>
        </p:nvSpPr>
        <p:spPr>
          <a:xfrm>
            <a:off x="2286000" y="5124450"/>
            <a:ext cx="6858000" cy="533400"/>
          </a:xfrm>
        </p:spPr>
        <p:txBody>
          <a:bodyPr>
            <a:noAutofit/>
          </a:bodyPr>
          <a:lstStyle/>
          <a:p>
            <a:pPr marL="0" indent="0">
              <a:buNone/>
            </a:pPr>
            <a:r>
              <a:rPr lang="en-US" sz="1800" dirty="0" smtClean="0"/>
              <a:t>				BY</a:t>
            </a:r>
          </a:p>
          <a:p>
            <a:pPr marL="0" indent="0">
              <a:buNone/>
            </a:pPr>
            <a:r>
              <a:rPr lang="en-US" sz="1800" dirty="0" smtClean="0"/>
              <a:t>				SASIKIRAN V.L. REDDY</a:t>
            </a:r>
          </a:p>
          <a:p>
            <a:pPr marL="0" indent="0">
              <a:buNone/>
            </a:pPr>
            <a:r>
              <a:rPr lang="en-US" sz="1800" dirty="0" smtClean="0"/>
              <a:t>				STUDENT NO.6603240</a:t>
            </a:r>
            <a:endParaRPr lang="en-IN" sz="1800" dirty="0"/>
          </a:p>
        </p:txBody>
      </p:sp>
      <p:pic>
        <p:nvPicPr>
          <p:cNvPr id="1026" name="Picture 2" descr="C:\Users\HP\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3638246"/>
            <a:ext cx="2376264" cy="213863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HP\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0479" y="1412146"/>
            <a:ext cx="2870078" cy="2160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7135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Attacks(Cont.)</a:t>
            </a:r>
            <a:endParaRPr lang="en-IN" dirty="0"/>
          </a:p>
        </p:txBody>
      </p:sp>
      <p:sp>
        <p:nvSpPr>
          <p:cNvPr id="3" name="Content Placeholder 2"/>
          <p:cNvSpPr>
            <a:spLocks noGrp="1"/>
          </p:cNvSpPr>
          <p:nvPr>
            <p:ph sz="quarter" idx="1"/>
          </p:nvPr>
        </p:nvSpPr>
        <p:spPr/>
        <p:txBody>
          <a:bodyPr/>
          <a:lstStyle/>
          <a:p>
            <a:pPr marL="0" indent="0">
              <a:buNone/>
            </a:pPr>
            <a:r>
              <a:rPr lang="en-US" dirty="0" smtClean="0"/>
              <a:t>7.Node Replication Attack(Clone Attack)</a:t>
            </a:r>
          </a:p>
          <a:p>
            <a:r>
              <a:rPr lang="en-US" dirty="0" smtClean="0"/>
              <a:t>Adversary captures nodes, acquires all the information stored inside .Therefore it may replicate the nodes and deploy them in the network.</a:t>
            </a:r>
          </a:p>
          <a:p>
            <a:r>
              <a:rPr lang="en-US" dirty="0" smtClean="0"/>
              <a:t>Can be detected using the Randomized multicast , Line Selected Multicast and RED protocols</a:t>
            </a:r>
          </a:p>
          <a:p>
            <a:r>
              <a:rPr lang="en-US" dirty="0" smtClean="0"/>
              <a:t>RED is highly efficient as for communications , memory and computations and has an improved detection probability compared to other distributed protocols</a:t>
            </a:r>
            <a:endParaRPr lang="en-IN" dirty="0"/>
          </a:p>
        </p:txBody>
      </p:sp>
    </p:spTree>
    <p:extLst>
      <p:ext uri="{BB962C8B-B14F-4D97-AF65-F5344CB8AC3E}">
        <p14:creationId xmlns:p14="http://schemas.microsoft.com/office/powerpoint/2010/main" val="2119983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Detection Of Clone Attacks</a:t>
            </a:r>
            <a:endParaRPr lang="en-IN" b="1" dirty="0"/>
          </a:p>
        </p:txBody>
      </p:sp>
      <p:sp>
        <p:nvSpPr>
          <p:cNvPr id="3" name="Content Placeholder 2"/>
          <p:cNvSpPr>
            <a:spLocks noGrp="1"/>
          </p:cNvSpPr>
          <p:nvPr>
            <p:ph sz="quarter" idx="1"/>
          </p:nvPr>
        </p:nvSpPr>
        <p:spPr/>
        <p:txBody>
          <a:bodyPr>
            <a:normAutofit lnSpcReduction="10000"/>
          </a:bodyPr>
          <a:lstStyle/>
          <a:p>
            <a:r>
              <a:rPr lang="en-US" dirty="0" smtClean="0"/>
              <a:t>Centralized protocols to detect a clone have a single point of failure and high communication cost </a:t>
            </a:r>
            <a:endParaRPr lang="en-US" dirty="0"/>
          </a:p>
          <a:p>
            <a:r>
              <a:rPr lang="en-US" dirty="0"/>
              <a:t>L</a:t>
            </a:r>
            <a:r>
              <a:rPr lang="en-US" dirty="0" smtClean="0"/>
              <a:t>ocal protocols do not detect replicated nodes that are distributed in different parts of the network.</a:t>
            </a:r>
          </a:p>
          <a:p>
            <a:r>
              <a:rPr lang="en-US" dirty="0" smtClean="0"/>
              <a:t>Randomized multicast(RM) , Line-Selected Multicast(LSM) and Randomized ,Efficient and Distributed(RED)  are self healing protocols which detects clones and exclude them from the network.</a:t>
            </a:r>
          </a:p>
          <a:p>
            <a:r>
              <a:rPr lang="en-US" dirty="0" smtClean="0"/>
              <a:t>General idea of all the above protocols is to distribute the location information to randomly selected nodes and the node that detects the existence of a node in two different locations is called a witness</a:t>
            </a:r>
          </a:p>
          <a:p>
            <a:pPr marL="0" indent="0">
              <a:buNone/>
            </a:pPr>
            <a:endParaRPr lang="en-IN" dirty="0"/>
          </a:p>
        </p:txBody>
      </p:sp>
    </p:spTree>
    <p:extLst>
      <p:ext uri="{BB962C8B-B14F-4D97-AF65-F5344CB8AC3E}">
        <p14:creationId xmlns:p14="http://schemas.microsoft.com/office/powerpoint/2010/main" val="34382402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Detection Of Clone </a:t>
            </a:r>
            <a:r>
              <a:rPr lang="en-US" b="1" dirty="0" smtClean="0"/>
              <a:t>Attacks-RM</a:t>
            </a:r>
            <a:endParaRPr lang="en-IN" dirty="0"/>
          </a:p>
        </p:txBody>
      </p:sp>
      <p:sp>
        <p:nvSpPr>
          <p:cNvPr id="3" name="Content Placeholder 2"/>
          <p:cNvSpPr>
            <a:spLocks noGrp="1"/>
          </p:cNvSpPr>
          <p:nvPr>
            <p:ph sz="quarter" idx="1"/>
          </p:nvPr>
        </p:nvSpPr>
        <p:spPr/>
        <p:txBody>
          <a:bodyPr>
            <a:normAutofit lnSpcReduction="10000"/>
          </a:bodyPr>
          <a:lstStyle/>
          <a:p>
            <a:r>
              <a:rPr lang="en-US" dirty="0" smtClean="0"/>
              <a:t>When a node announces its location information , each of its neighbors sends digitally signed copy of the location information to randomly selected nodes with a probability p.</a:t>
            </a:r>
          </a:p>
          <a:p>
            <a:r>
              <a:rPr lang="en-US" dirty="0" smtClean="0"/>
              <a:t>If each neighbor selects </a:t>
            </a:r>
            <a:r>
              <a:rPr lang="en-IN" i="1" dirty="0" smtClean="0"/>
              <a:t>O</a:t>
            </a:r>
            <a:r>
              <a:rPr lang="en-IN" dirty="0" smtClean="0"/>
              <a:t>(</a:t>
            </a:r>
            <a:r>
              <a:rPr lang="en-IN" i="1" dirty="0"/>
              <a:t>n</a:t>
            </a:r>
            <a:r>
              <a:rPr lang="en-IN" dirty="0" smtClean="0"/>
              <a:t>) destinations, at least one node will receive a pair of not coherent location claims which is the witness.</a:t>
            </a:r>
          </a:p>
          <a:p>
            <a:r>
              <a:rPr lang="en-US" dirty="0"/>
              <a:t>Birthday Paradox implies location claims from a cloned node and its clone will collide with high </a:t>
            </a:r>
            <a:r>
              <a:rPr lang="en-US" dirty="0" smtClean="0"/>
              <a:t>probability</a:t>
            </a:r>
            <a:endParaRPr lang="en-IN" dirty="0" smtClean="0"/>
          </a:p>
          <a:p>
            <a:r>
              <a:rPr lang="en-US" dirty="0" smtClean="0"/>
              <a:t>High probability of detection of a clone</a:t>
            </a:r>
          </a:p>
          <a:p>
            <a:r>
              <a:rPr lang="en-US" dirty="0" smtClean="0"/>
              <a:t>Decentralized and randomized</a:t>
            </a:r>
          </a:p>
          <a:p>
            <a:r>
              <a:rPr lang="en-US" dirty="0" smtClean="0"/>
              <a:t>High communication costs (</a:t>
            </a:r>
            <a:r>
              <a:rPr lang="en-IN" i="1" dirty="0" smtClean="0"/>
              <a:t>O</a:t>
            </a:r>
            <a:r>
              <a:rPr lang="en-IN" dirty="0" smtClean="0"/>
              <a:t>(</a:t>
            </a:r>
            <a:r>
              <a:rPr lang="en-IN" i="1" dirty="0" smtClean="0"/>
              <a:t>n</a:t>
            </a:r>
            <a:r>
              <a:rPr lang="en-IN" dirty="0" smtClean="0"/>
              <a:t>) hops per node )</a:t>
            </a:r>
            <a:endParaRPr lang="en-IN" dirty="0"/>
          </a:p>
        </p:txBody>
      </p:sp>
    </p:spTree>
    <p:extLst>
      <p:ext uri="{BB962C8B-B14F-4D97-AF65-F5344CB8AC3E}">
        <p14:creationId xmlns:p14="http://schemas.microsoft.com/office/powerpoint/2010/main" val="2444570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Detection Of Clone Attacks-RM</a:t>
            </a:r>
            <a:endParaRPr lang="en-IN" dirty="0"/>
          </a:p>
        </p:txBody>
      </p:sp>
      <p:pic>
        <p:nvPicPr>
          <p:cNvPr id="5122"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097887" y="1219200"/>
            <a:ext cx="6948226" cy="493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21571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Detection Of Clone </a:t>
            </a:r>
            <a:r>
              <a:rPr lang="en-US" b="1" dirty="0" smtClean="0"/>
              <a:t>Attacks-LSM</a:t>
            </a:r>
            <a:endParaRPr lang="en-IN" dirty="0"/>
          </a:p>
        </p:txBody>
      </p:sp>
      <p:sp>
        <p:nvSpPr>
          <p:cNvPr id="3" name="Content Placeholder 2"/>
          <p:cNvSpPr>
            <a:spLocks noGrp="1"/>
          </p:cNvSpPr>
          <p:nvPr>
            <p:ph sz="quarter" idx="1"/>
          </p:nvPr>
        </p:nvSpPr>
        <p:spPr/>
        <p:txBody>
          <a:bodyPr>
            <a:normAutofit fontScale="92500" lnSpcReduction="20000"/>
          </a:bodyPr>
          <a:lstStyle/>
          <a:p>
            <a:r>
              <a:rPr lang="en-US" dirty="0" smtClean="0"/>
              <a:t>In LSM when a node announces its location, every neighbor checks the signature in the claim and then with probability p forwards it to g&gt;1 randomly selected destination nodes</a:t>
            </a:r>
          </a:p>
          <a:p>
            <a:r>
              <a:rPr lang="en-US" dirty="0" smtClean="0"/>
              <a:t>The location claim has to pass through several intermediate nodes and each node checks for the conflict and forwards the location claim towards the destination</a:t>
            </a:r>
          </a:p>
          <a:p>
            <a:r>
              <a:rPr lang="en-US" dirty="0" smtClean="0"/>
              <a:t>Node replication is detected by the node at the intersection of the two paths </a:t>
            </a:r>
          </a:p>
          <a:p>
            <a:r>
              <a:rPr lang="en-US" dirty="0" smtClean="0"/>
              <a:t>Decentralized and randomized</a:t>
            </a:r>
          </a:p>
          <a:p>
            <a:r>
              <a:rPr lang="en-US" dirty="0" smtClean="0"/>
              <a:t>High probability of intersection of two randomly drawn lines in a plane</a:t>
            </a:r>
          </a:p>
          <a:p>
            <a:r>
              <a:rPr lang="en-IN" i="1" dirty="0"/>
              <a:t>O</a:t>
            </a:r>
            <a:r>
              <a:rPr lang="en-IN" dirty="0"/>
              <a:t>(</a:t>
            </a:r>
            <a:r>
              <a:rPr lang="en-IN" i="1" dirty="0"/>
              <a:t>√n</a:t>
            </a:r>
            <a:r>
              <a:rPr lang="en-IN" dirty="0" smtClean="0"/>
              <a:t>) signature verifications should be done and </a:t>
            </a:r>
            <a:r>
              <a:rPr lang="en-IN" i="1" dirty="0"/>
              <a:t>O</a:t>
            </a:r>
            <a:r>
              <a:rPr lang="en-IN" dirty="0"/>
              <a:t>(</a:t>
            </a:r>
            <a:r>
              <a:rPr lang="en-IN" i="1" dirty="0"/>
              <a:t>√n</a:t>
            </a:r>
            <a:r>
              <a:rPr lang="en-IN" dirty="0" smtClean="0"/>
              <a:t>) location claims must be stored in memory which is impractical in real networks with thousands of nodes</a:t>
            </a:r>
            <a:endParaRPr lang="en-US" dirty="0" smtClean="0"/>
          </a:p>
          <a:p>
            <a:endParaRPr lang="en-US" dirty="0" smtClean="0"/>
          </a:p>
        </p:txBody>
      </p:sp>
    </p:spTree>
    <p:extLst>
      <p:ext uri="{BB962C8B-B14F-4D97-AF65-F5344CB8AC3E}">
        <p14:creationId xmlns:p14="http://schemas.microsoft.com/office/powerpoint/2010/main" val="3997169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Detection Of Clone Attacks-LSM</a:t>
            </a:r>
            <a:endParaRPr lang="en-IN" dirty="0"/>
          </a:p>
        </p:txBody>
      </p:sp>
      <p:pic>
        <p:nvPicPr>
          <p:cNvPr id="614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361567" y="1219200"/>
            <a:ext cx="6420865" cy="493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6270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Detection Of Clone </a:t>
            </a:r>
            <a:r>
              <a:rPr lang="en-US" b="1" dirty="0" smtClean="0"/>
              <a:t>Attacks-RED</a:t>
            </a:r>
            <a:endParaRPr lang="en-IN" dirty="0"/>
          </a:p>
        </p:txBody>
      </p:sp>
      <p:sp>
        <p:nvSpPr>
          <p:cNvPr id="3" name="Content Placeholder 2"/>
          <p:cNvSpPr>
            <a:spLocks noGrp="1"/>
          </p:cNvSpPr>
          <p:nvPr>
            <p:ph sz="quarter" idx="1"/>
          </p:nvPr>
        </p:nvSpPr>
        <p:spPr/>
        <p:txBody>
          <a:bodyPr>
            <a:normAutofit fontScale="85000" lnSpcReduction="20000"/>
          </a:bodyPr>
          <a:lstStyle/>
          <a:p>
            <a:r>
              <a:rPr lang="en-US" dirty="0" smtClean="0"/>
              <a:t>Randomized, Efficient, Distributed (RED) is similar to RM in principle but witness is chosen pseudo randomly based on a network-wide seed.</a:t>
            </a:r>
          </a:p>
          <a:p>
            <a:r>
              <a:rPr lang="en-US" dirty="0" smtClean="0"/>
              <a:t>Every run of the protocol consists of 2 steps</a:t>
            </a:r>
          </a:p>
          <a:p>
            <a:pPr marL="0" indent="0">
              <a:buNone/>
            </a:pPr>
            <a:r>
              <a:rPr lang="en-US" dirty="0" smtClean="0"/>
              <a:t>Step 1:A random value is broadcasted among all the nodes</a:t>
            </a:r>
          </a:p>
          <a:p>
            <a:pPr marL="0" indent="0">
              <a:buNone/>
            </a:pPr>
            <a:r>
              <a:rPr lang="en-US" dirty="0" smtClean="0"/>
              <a:t>Step 2:</a:t>
            </a:r>
          </a:p>
          <a:p>
            <a:r>
              <a:rPr lang="en-US" dirty="0" smtClean="0"/>
              <a:t>Each node broadcasts its ID and location to its neighbors</a:t>
            </a:r>
          </a:p>
          <a:p>
            <a:r>
              <a:rPr lang="en-US" dirty="0" smtClean="0"/>
              <a:t>Each neighbor forwards the claim to a set of </a:t>
            </a:r>
            <a:r>
              <a:rPr lang="en-IN" dirty="0" smtClean="0"/>
              <a:t>g&gt;=1 (With probability p)</a:t>
            </a:r>
          </a:p>
          <a:p>
            <a:r>
              <a:rPr lang="en-US" dirty="0" smtClean="0"/>
              <a:t>Pseudo random function takes the input ID, rand and g</a:t>
            </a:r>
          </a:p>
          <a:p>
            <a:r>
              <a:rPr lang="en-IN" dirty="0"/>
              <a:t>Every node in the path (from claiming node to the witness</a:t>
            </a:r>
          </a:p>
          <a:p>
            <a:pPr marL="0" indent="0">
              <a:buNone/>
            </a:pPr>
            <a:r>
              <a:rPr lang="en-IN" dirty="0" smtClean="0"/>
              <a:t>   destination</a:t>
            </a:r>
            <a:r>
              <a:rPr lang="en-IN" dirty="0"/>
              <a:t>) forwards the message to its neighbour nearest to</a:t>
            </a:r>
          </a:p>
          <a:p>
            <a:pPr marL="0" indent="0">
              <a:buNone/>
            </a:pPr>
            <a:r>
              <a:rPr lang="en-IN" dirty="0" smtClean="0"/>
              <a:t>   the destination and signature verification is done only at the </a:t>
            </a:r>
          </a:p>
          <a:p>
            <a:pPr marL="0" indent="0">
              <a:buNone/>
            </a:pPr>
            <a:r>
              <a:rPr lang="en-US" dirty="0"/>
              <a:t> </a:t>
            </a:r>
            <a:r>
              <a:rPr lang="en-US" dirty="0" smtClean="0"/>
              <a:t>  destination.</a:t>
            </a:r>
            <a:endParaRPr lang="en-IN" dirty="0"/>
          </a:p>
        </p:txBody>
      </p:sp>
    </p:spTree>
    <p:extLst>
      <p:ext uri="{BB962C8B-B14F-4D97-AF65-F5344CB8AC3E}">
        <p14:creationId xmlns:p14="http://schemas.microsoft.com/office/powerpoint/2010/main" val="1182779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LSM vs RED</a:t>
            </a:r>
            <a:endParaRPr lang="en-IN" b="1" dirty="0"/>
          </a:p>
        </p:txBody>
      </p:sp>
      <p:sp>
        <p:nvSpPr>
          <p:cNvPr id="4" name="Content Placeholder 3"/>
          <p:cNvSpPr>
            <a:spLocks noGrp="1"/>
          </p:cNvSpPr>
          <p:nvPr>
            <p:ph sz="quarter" idx="1"/>
          </p:nvPr>
        </p:nvSpPr>
        <p:spPr/>
        <p:txBody>
          <a:bodyPr/>
          <a:lstStyle/>
          <a:p>
            <a:r>
              <a:rPr lang="en-US" dirty="0" smtClean="0"/>
              <a:t>N=1000,g=1,p=0.1</a:t>
            </a:r>
          </a:p>
          <a:p>
            <a:pPr marL="0" indent="0">
              <a:buNone/>
            </a:pPr>
            <a:r>
              <a:rPr lang="en-US" dirty="0" smtClean="0"/>
              <a:t>LSM</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a:p>
          <a:p>
            <a:pPr marL="0" indent="0">
              <a:buNone/>
            </a:pPr>
            <a:r>
              <a:rPr lang="en-US" dirty="0" smtClean="0"/>
              <a:t>RED</a:t>
            </a:r>
          </a:p>
          <a:p>
            <a:endParaRPr lang="en-US" dirty="0" smtClean="0"/>
          </a:p>
          <a:p>
            <a:endParaRPr lang="en-IN" dirty="0"/>
          </a:p>
        </p:txBody>
      </p:sp>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2132856"/>
            <a:ext cx="913447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624" y="4581128"/>
            <a:ext cx="8296275" cy="184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508104" y="6428978"/>
            <a:ext cx="2448272" cy="276999"/>
          </a:xfrm>
          <a:prstGeom prst="rect">
            <a:avLst/>
          </a:prstGeom>
          <a:noFill/>
        </p:spPr>
        <p:txBody>
          <a:bodyPr wrap="square" rtlCol="0">
            <a:spAutoFit/>
          </a:bodyPr>
          <a:lstStyle/>
          <a:p>
            <a:r>
              <a:rPr lang="en-US" sz="1200" dirty="0" smtClean="0"/>
              <a:t>Data from (5)</a:t>
            </a:r>
            <a:endParaRPr lang="en-IN" sz="1200" dirty="0"/>
          </a:p>
        </p:txBody>
      </p:sp>
    </p:spTree>
    <p:extLst>
      <p:ext uri="{BB962C8B-B14F-4D97-AF65-F5344CB8AC3E}">
        <p14:creationId xmlns:p14="http://schemas.microsoft.com/office/powerpoint/2010/main" val="3190321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Epidemic Data Survivability in Unattended WSNs</a:t>
            </a:r>
            <a:endParaRPr lang="en-IN" b="1" dirty="0"/>
          </a:p>
        </p:txBody>
      </p:sp>
      <p:sp>
        <p:nvSpPr>
          <p:cNvPr id="3" name="Content Placeholder 2"/>
          <p:cNvSpPr>
            <a:spLocks noGrp="1"/>
          </p:cNvSpPr>
          <p:nvPr>
            <p:ph sz="quarter" idx="1"/>
          </p:nvPr>
        </p:nvSpPr>
        <p:spPr/>
        <p:txBody>
          <a:bodyPr/>
          <a:lstStyle/>
          <a:p>
            <a:r>
              <a:rPr lang="en-US" dirty="0" smtClean="0"/>
              <a:t>UWSNs are needed because sink cannot be present in the cases where sensors are deployed in hostile environments.</a:t>
            </a:r>
          </a:p>
          <a:p>
            <a:r>
              <a:rPr lang="en-US" dirty="0" smtClean="0"/>
              <a:t>Data survivability in UWSNs depends on the replication rate of the data and flooding should be avoided due to sensor resource constraints</a:t>
            </a:r>
          </a:p>
          <a:p>
            <a:r>
              <a:rPr lang="en-US" dirty="0" smtClean="0"/>
              <a:t>Controlled data replication can be achieved from the epidemic model SIS( Susceptible – Infected – Susceptible)</a:t>
            </a:r>
          </a:p>
          <a:p>
            <a:endParaRPr lang="en-IN"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5428" y="4725144"/>
            <a:ext cx="5472608" cy="15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6876256" y="6021288"/>
            <a:ext cx="1800200" cy="276999"/>
          </a:xfrm>
          <a:prstGeom prst="rect">
            <a:avLst/>
          </a:prstGeom>
          <a:noFill/>
        </p:spPr>
        <p:txBody>
          <a:bodyPr wrap="square" rtlCol="0">
            <a:spAutoFit/>
          </a:bodyPr>
          <a:lstStyle/>
          <a:p>
            <a:r>
              <a:rPr lang="en-US" sz="1200" dirty="0"/>
              <a:t>Picture from (4)</a:t>
            </a:r>
            <a:endParaRPr lang="en-IN" sz="1200" dirty="0"/>
          </a:p>
        </p:txBody>
      </p:sp>
    </p:spTree>
    <p:extLst>
      <p:ext uri="{BB962C8B-B14F-4D97-AF65-F5344CB8AC3E}">
        <p14:creationId xmlns:p14="http://schemas.microsoft.com/office/powerpoint/2010/main" val="40736941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Epidemic Data Survivability in Unattended </a:t>
            </a:r>
            <a:r>
              <a:rPr lang="en-US" b="1" dirty="0" smtClean="0"/>
              <a:t>WSNs </a:t>
            </a:r>
            <a:r>
              <a:rPr lang="en-US" b="1" dirty="0" smtClean="0"/>
              <a:t>(Cont.)</a:t>
            </a:r>
            <a:endParaRPr lang="en-IN" dirty="0"/>
          </a:p>
        </p:txBody>
      </p:sp>
      <p:sp>
        <p:nvSpPr>
          <p:cNvPr id="3" name="Content Placeholder 2"/>
          <p:cNvSpPr>
            <a:spLocks noGrp="1"/>
          </p:cNvSpPr>
          <p:nvPr>
            <p:ph sz="quarter" idx="1"/>
          </p:nvPr>
        </p:nvSpPr>
        <p:spPr/>
        <p:txBody>
          <a:bodyPr>
            <a:normAutofit lnSpcReduction="10000"/>
          </a:bodyPr>
          <a:lstStyle/>
          <a:p>
            <a:r>
              <a:rPr lang="en-US" dirty="0" smtClean="0"/>
              <a:t>When a nodes receives the data, it is said to be infected and when an adversary tries to wipe the data, it moves back to the susceptible state.</a:t>
            </a:r>
          </a:p>
          <a:p>
            <a:r>
              <a:rPr lang="en-US" dirty="0" smtClean="0"/>
              <a:t>Sink captures the data as soon as a node in its range gets the infected. </a:t>
            </a:r>
          </a:p>
          <a:p>
            <a:r>
              <a:rPr lang="en-US" dirty="0" smtClean="0"/>
              <a:t>The goal of the adversary is to wipe the data such that the data does not reach the sink. </a:t>
            </a:r>
            <a:endParaRPr lang="en-US" dirty="0" smtClean="0"/>
          </a:p>
          <a:p>
            <a:r>
              <a:rPr lang="en-US" dirty="0" smtClean="0"/>
              <a:t>Time </a:t>
            </a:r>
            <a:r>
              <a:rPr lang="en-US" dirty="0" smtClean="0"/>
              <a:t>is partitioned into rounds and in each round sensors with a replication approach tries to preserve the information and the attacker will try to compromise them with a final target to completely erase the information.</a:t>
            </a:r>
            <a:endParaRPr lang="en-IN" dirty="0"/>
          </a:p>
        </p:txBody>
      </p:sp>
    </p:spTree>
    <p:extLst>
      <p:ext uri="{BB962C8B-B14F-4D97-AF65-F5344CB8AC3E}">
        <p14:creationId xmlns:p14="http://schemas.microsoft.com/office/powerpoint/2010/main" val="306006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sz="3600" b="1" dirty="0" smtClean="0"/>
              <a:t>OUTLINE</a:t>
            </a:r>
            <a:endParaRPr lang="en-IN" sz="36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smtClean="0"/>
              <a:t>1.Introduction</a:t>
            </a:r>
          </a:p>
          <a:p>
            <a:pPr marL="0" indent="0">
              <a:buNone/>
            </a:pPr>
            <a:r>
              <a:rPr lang="en-US" dirty="0" smtClean="0"/>
              <a:t>2.Threats and Attacks</a:t>
            </a:r>
          </a:p>
          <a:p>
            <a:pPr marL="0" indent="0">
              <a:buNone/>
            </a:pPr>
            <a:r>
              <a:rPr lang="en-US" dirty="0" smtClean="0"/>
              <a:t>3.Protocols for Detection of Clone Attacks</a:t>
            </a:r>
          </a:p>
          <a:p>
            <a:pPr marL="0" indent="0">
              <a:buNone/>
            </a:pPr>
            <a:r>
              <a:rPr lang="en-US" dirty="0"/>
              <a:t>	</a:t>
            </a:r>
            <a:r>
              <a:rPr lang="en-US" dirty="0" smtClean="0"/>
              <a:t>3.1 Randomized Multicast(RM)</a:t>
            </a:r>
          </a:p>
          <a:p>
            <a:pPr marL="0" indent="0">
              <a:buNone/>
            </a:pPr>
            <a:r>
              <a:rPr lang="en-US" dirty="0"/>
              <a:t>	</a:t>
            </a:r>
            <a:r>
              <a:rPr lang="en-US" dirty="0" smtClean="0"/>
              <a:t>3.2 Line-Selected Multicast(LSM)</a:t>
            </a:r>
          </a:p>
          <a:p>
            <a:pPr marL="0" indent="0">
              <a:buNone/>
            </a:pPr>
            <a:r>
              <a:rPr lang="en-US" dirty="0"/>
              <a:t>	</a:t>
            </a:r>
            <a:r>
              <a:rPr lang="en-US" dirty="0" smtClean="0"/>
              <a:t>3.3 Randomized Efficient Distributed(RED)</a:t>
            </a:r>
          </a:p>
          <a:p>
            <a:pPr marL="0" indent="0">
              <a:buNone/>
            </a:pPr>
            <a:r>
              <a:rPr lang="en-US" dirty="0" smtClean="0"/>
              <a:t>4.Epidemic </a:t>
            </a:r>
            <a:r>
              <a:rPr lang="en-US" dirty="0"/>
              <a:t>Data Survivability in Unattended </a:t>
            </a:r>
            <a:r>
              <a:rPr lang="en-US" dirty="0" smtClean="0"/>
              <a:t>WSNs</a:t>
            </a:r>
          </a:p>
          <a:p>
            <a:pPr marL="0" indent="0">
              <a:buNone/>
            </a:pPr>
            <a:r>
              <a:rPr lang="en-US" dirty="0"/>
              <a:t>5</a:t>
            </a:r>
            <a:r>
              <a:rPr lang="en-US" dirty="0" smtClean="0"/>
              <a:t>.A Protocol for Securing </a:t>
            </a:r>
            <a:r>
              <a:rPr lang="en-US" dirty="0"/>
              <a:t>Mobile Unattended </a:t>
            </a:r>
            <a:r>
              <a:rPr lang="en-US" dirty="0" smtClean="0"/>
              <a:t>WSNs</a:t>
            </a:r>
          </a:p>
          <a:p>
            <a:pPr marL="0" indent="0">
              <a:buNone/>
            </a:pPr>
            <a:r>
              <a:rPr lang="en-US" dirty="0"/>
              <a:t>6</a:t>
            </a:r>
            <a:r>
              <a:rPr lang="en-US" dirty="0" smtClean="0"/>
              <a:t>. Secure Routing</a:t>
            </a:r>
          </a:p>
          <a:p>
            <a:pPr marL="0" indent="0">
              <a:buNone/>
            </a:pPr>
            <a:r>
              <a:rPr lang="en-US" dirty="0"/>
              <a:t>7</a:t>
            </a:r>
            <a:r>
              <a:rPr lang="en-US" dirty="0" smtClean="0"/>
              <a:t>. Key Management</a:t>
            </a:r>
          </a:p>
          <a:p>
            <a:pPr marL="0" indent="0">
              <a:buNone/>
            </a:pPr>
            <a:r>
              <a:rPr lang="en-US" dirty="0" smtClean="0"/>
              <a:t>8.Cryptography</a:t>
            </a:r>
          </a:p>
          <a:p>
            <a:pPr marL="0" indent="0">
              <a:buNone/>
            </a:pPr>
            <a:r>
              <a:rPr lang="en-US" dirty="0" smtClean="0"/>
              <a:t>9.Conclusion </a:t>
            </a:r>
          </a:p>
          <a:p>
            <a:pPr marL="0" indent="0">
              <a:buNone/>
            </a:pPr>
            <a:r>
              <a:rPr lang="en-US" dirty="0" smtClean="0"/>
              <a:t>10.Questions</a:t>
            </a:r>
            <a:endParaRPr lang="en-US" dirty="0"/>
          </a:p>
          <a:p>
            <a:pPr marL="0" indent="0">
              <a:buNone/>
            </a:pPr>
            <a:endParaRPr lang="en-IN" dirty="0"/>
          </a:p>
        </p:txBody>
      </p:sp>
    </p:spTree>
    <p:extLst>
      <p:ext uri="{BB962C8B-B14F-4D97-AF65-F5344CB8AC3E}">
        <p14:creationId xmlns:p14="http://schemas.microsoft.com/office/powerpoint/2010/main" val="31175524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Epidemic Data Survivability in Unattended WSNs (</a:t>
            </a:r>
            <a:r>
              <a:rPr lang="en-US" b="1" dirty="0" smtClean="0"/>
              <a:t>Cont.)</a:t>
            </a:r>
            <a:endParaRPr lang="en-IN" dirty="0"/>
          </a:p>
        </p:txBody>
      </p:sp>
      <p:sp>
        <p:nvSpPr>
          <p:cNvPr id="3" name="Content Placeholder 2"/>
          <p:cNvSpPr>
            <a:spLocks noGrp="1"/>
          </p:cNvSpPr>
          <p:nvPr>
            <p:ph sz="quarter" idx="1"/>
          </p:nvPr>
        </p:nvSpPr>
        <p:spPr/>
        <p:txBody>
          <a:bodyPr/>
          <a:lstStyle/>
          <a:p>
            <a:r>
              <a:rPr lang="en-US" dirty="0" smtClean="0"/>
              <a:t>Main aim of the model is to minimize the value of </a:t>
            </a:r>
            <a:r>
              <a:rPr lang="en-US" dirty="0" smtClean="0"/>
              <a:t>alpha(rate at which nodes are infected with data) </a:t>
            </a:r>
            <a:r>
              <a:rPr lang="en-US" dirty="0" smtClean="0"/>
              <a:t>preserving the data survivability and avoid the flooding of data in the network</a:t>
            </a:r>
          </a:p>
          <a:p>
            <a:r>
              <a:rPr lang="en-US" dirty="0" smtClean="0"/>
              <a:t>Selecting a maximum value for alpha such that </a:t>
            </a:r>
            <a:r>
              <a:rPr lang="en-US" dirty="0" smtClean="0"/>
              <a:t>alpha&gt;beta(rate at which nodes move back to the susceptible state) </a:t>
            </a:r>
            <a:r>
              <a:rPr lang="en-US" dirty="0" smtClean="0"/>
              <a:t>is not a good choice because it floods the network and selecting a minimum value of alpha such that alpha&gt;beta is also not a good choice</a:t>
            </a:r>
          </a:p>
          <a:p>
            <a:r>
              <a:rPr lang="en-US" dirty="0" smtClean="0"/>
              <a:t>A method of bounded difference is used to choose the lower bound on the data survivability.</a:t>
            </a:r>
          </a:p>
          <a:p>
            <a:endParaRPr lang="en-IN" dirty="0"/>
          </a:p>
        </p:txBody>
      </p:sp>
    </p:spTree>
    <p:extLst>
      <p:ext uri="{BB962C8B-B14F-4D97-AF65-F5344CB8AC3E}">
        <p14:creationId xmlns:p14="http://schemas.microsoft.com/office/powerpoint/2010/main" val="2055146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Securing Mobile Unattended WSNs</a:t>
            </a:r>
            <a:endParaRPr lang="en-IN" b="1" dirty="0"/>
          </a:p>
        </p:txBody>
      </p:sp>
      <p:sp>
        <p:nvSpPr>
          <p:cNvPr id="3" name="Content Placeholder 2"/>
          <p:cNvSpPr>
            <a:spLocks noGrp="1"/>
          </p:cNvSpPr>
          <p:nvPr>
            <p:ph sz="quarter" idx="1"/>
          </p:nvPr>
        </p:nvSpPr>
        <p:spPr/>
        <p:txBody>
          <a:bodyPr>
            <a:normAutofit fontScale="92500" lnSpcReduction="20000"/>
          </a:bodyPr>
          <a:lstStyle/>
          <a:p>
            <a:r>
              <a:rPr lang="en-US" dirty="0" smtClean="0"/>
              <a:t>In unattended WSN there is no real time communication with the sink , data collection is performed sporadically</a:t>
            </a:r>
          </a:p>
          <a:p>
            <a:r>
              <a:rPr lang="en-US" dirty="0" smtClean="0"/>
              <a:t>Goal: To provide intrusion resilience with out the aid of any trusted third parties </a:t>
            </a:r>
          </a:p>
          <a:p>
            <a:r>
              <a:rPr lang="en-US" dirty="0" smtClean="0"/>
              <a:t>Security is based entirely on the Hash function and the pseudo random number generator which is used to generate the key for encryption, we say that the sensor is secure in a particular round iff the adversary cannot compute the key generated by PRNG.</a:t>
            </a:r>
          </a:p>
          <a:p>
            <a:r>
              <a:rPr lang="en-US" dirty="0" smtClean="0"/>
              <a:t>Mobility Models:</a:t>
            </a:r>
          </a:p>
          <a:p>
            <a:pPr marL="0" indent="0">
              <a:buNone/>
            </a:pPr>
            <a:r>
              <a:rPr lang="en-US" dirty="0" smtClean="0"/>
              <a:t>Random Jump(RJ): Speed is set such that sensor reaches the deployment area in one round</a:t>
            </a:r>
          </a:p>
          <a:p>
            <a:pPr marL="0" indent="0">
              <a:buNone/>
            </a:pPr>
            <a:r>
              <a:rPr lang="en-US" dirty="0" smtClean="0"/>
              <a:t>Random Waypoint(RP): Speed is set such that sensor cover a distance no greater than m in one round</a:t>
            </a:r>
          </a:p>
          <a:p>
            <a:endParaRPr lang="en-IN" dirty="0"/>
          </a:p>
        </p:txBody>
      </p:sp>
    </p:spTree>
    <p:extLst>
      <p:ext uri="{BB962C8B-B14F-4D97-AF65-F5344CB8AC3E}">
        <p14:creationId xmlns:p14="http://schemas.microsoft.com/office/powerpoint/2010/main" val="3555937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Securing Mobile Unattended </a:t>
            </a:r>
            <a:r>
              <a:rPr lang="en-US" b="1" dirty="0" smtClean="0"/>
              <a:t>WSNs(Cont.)</a:t>
            </a:r>
            <a:endParaRPr lang="en-IN" dirty="0"/>
          </a:p>
        </p:txBody>
      </p:sp>
      <p:sp>
        <p:nvSpPr>
          <p:cNvPr id="3" name="Content Placeholder 2"/>
          <p:cNvSpPr>
            <a:spLocks noGrp="1"/>
          </p:cNvSpPr>
          <p:nvPr>
            <p:ph sz="quarter" idx="1"/>
          </p:nvPr>
        </p:nvSpPr>
        <p:spPr/>
        <p:txBody>
          <a:bodyPr>
            <a:normAutofit fontScale="85000" lnSpcReduction="20000"/>
          </a:bodyPr>
          <a:lstStyle/>
          <a:p>
            <a:pPr marL="0" indent="0">
              <a:buNone/>
            </a:pPr>
            <a:r>
              <a:rPr lang="en-US" dirty="0" smtClean="0"/>
              <a:t>Protocol:</a:t>
            </a:r>
          </a:p>
          <a:p>
            <a:r>
              <a:rPr lang="en-US" dirty="0" smtClean="0"/>
              <a:t>Main idea is that any sensor that either has never compromised or regained security after compromise can act as a source of secure randomness to its peers</a:t>
            </a:r>
          </a:p>
          <a:p>
            <a:r>
              <a:rPr lang="en-US" dirty="0" smtClean="0"/>
              <a:t>At any round , sensors can be partitioned into three disjoint sets :</a:t>
            </a:r>
          </a:p>
          <a:p>
            <a:pPr marL="0" indent="0">
              <a:buNone/>
            </a:pPr>
            <a:r>
              <a:rPr lang="en-US" dirty="0"/>
              <a:t> </a:t>
            </a:r>
            <a:r>
              <a:rPr lang="en-US" dirty="0" smtClean="0"/>
              <a:t>  Green: Either has never compromised or compromised </a:t>
            </a:r>
          </a:p>
          <a:p>
            <a:pPr marL="0" indent="0">
              <a:buNone/>
            </a:pPr>
            <a:r>
              <a:rPr lang="en-US" dirty="0"/>
              <a:t> </a:t>
            </a:r>
            <a:r>
              <a:rPr lang="en-US" dirty="0" smtClean="0"/>
              <a:t>  and regained security, any green sensors can help its </a:t>
            </a:r>
          </a:p>
          <a:p>
            <a:pPr marL="0" indent="0">
              <a:buNone/>
            </a:pPr>
            <a:r>
              <a:rPr lang="en-US" dirty="0"/>
              <a:t> </a:t>
            </a:r>
            <a:r>
              <a:rPr lang="en-US" dirty="0" smtClean="0"/>
              <a:t>  immediate neighbors to regain security</a:t>
            </a:r>
          </a:p>
          <a:p>
            <a:pPr marL="0" indent="0">
              <a:buNone/>
            </a:pPr>
            <a:r>
              <a:rPr lang="en-US" dirty="0" smtClean="0"/>
              <a:t>   Red: Currently compromised sensors that is located with </a:t>
            </a:r>
          </a:p>
          <a:p>
            <a:pPr marL="0" indent="0">
              <a:buNone/>
            </a:pPr>
            <a:r>
              <a:rPr lang="en-US" dirty="0"/>
              <a:t> </a:t>
            </a:r>
            <a:r>
              <a:rPr lang="en-US" dirty="0" smtClean="0"/>
              <a:t>  in the range of the adversary. Green peers cannot help </a:t>
            </a:r>
          </a:p>
          <a:p>
            <a:pPr marL="0" indent="0">
              <a:buNone/>
            </a:pPr>
            <a:r>
              <a:rPr lang="en-US" dirty="0"/>
              <a:t> </a:t>
            </a:r>
            <a:r>
              <a:rPr lang="en-US" dirty="0" smtClean="0"/>
              <a:t>  the Red ones to regain security</a:t>
            </a:r>
          </a:p>
          <a:p>
            <a:pPr marL="0" indent="0">
              <a:buNone/>
            </a:pPr>
            <a:r>
              <a:rPr lang="en-US" dirty="0"/>
              <a:t> </a:t>
            </a:r>
            <a:r>
              <a:rPr lang="en-US" dirty="0" smtClean="0"/>
              <a:t>  Yellow: Sensors that has been compromised and has moved out</a:t>
            </a:r>
          </a:p>
          <a:p>
            <a:pPr marL="0" indent="0">
              <a:buNone/>
            </a:pPr>
            <a:r>
              <a:rPr lang="en-US" dirty="0"/>
              <a:t> </a:t>
            </a:r>
            <a:r>
              <a:rPr lang="en-US" dirty="0" smtClean="0"/>
              <a:t>  of the range of the adversary. An yellow sensor can become Green if </a:t>
            </a:r>
          </a:p>
          <a:p>
            <a:pPr marL="0" indent="0">
              <a:buNone/>
            </a:pPr>
            <a:r>
              <a:rPr lang="en-US" dirty="0"/>
              <a:t> </a:t>
            </a:r>
            <a:r>
              <a:rPr lang="en-US" dirty="0" smtClean="0"/>
              <a:t>  it receives the random value from the Green sensor</a:t>
            </a:r>
          </a:p>
          <a:p>
            <a:endParaRPr lang="en-IN" dirty="0"/>
          </a:p>
        </p:txBody>
      </p:sp>
    </p:spTree>
    <p:extLst>
      <p:ext uri="{BB962C8B-B14F-4D97-AF65-F5344CB8AC3E}">
        <p14:creationId xmlns:p14="http://schemas.microsoft.com/office/powerpoint/2010/main" val="4073960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Securing Mobile Unattended </a:t>
            </a:r>
            <a:r>
              <a:rPr lang="en-US" b="1" dirty="0" smtClean="0"/>
              <a:t>WSNs(Cont.)</a:t>
            </a:r>
            <a:endParaRPr lang="en-IN" dirty="0"/>
          </a:p>
        </p:txBody>
      </p:sp>
      <p:sp>
        <p:nvSpPr>
          <p:cNvPr id="4" name="Content Placeholder 3"/>
          <p:cNvSpPr>
            <a:spLocks noGrp="1"/>
          </p:cNvSpPr>
          <p:nvPr>
            <p:ph sz="quarter" idx="1"/>
          </p:nvPr>
        </p:nvSpPr>
        <p:spPr/>
        <p:txBody>
          <a:bodyPr/>
          <a:lstStyle/>
          <a:p>
            <a:r>
              <a:rPr lang="en-US" dirty="0" smtClean="0"/>
              <a:t>As shown below , when a green sensor enters into the range of a adversary ,it gets compromised and becomes a Red sensor .</a:t>
            </a:r>
          </a:p>
          <a:p>
            <a:r>
              <a:rPr lang="en-US" dirty="0" smtClean="0"/>
              <a:t>Since the sensors are mobile , when a Red sensors moves out of the range of adversary in the next round, it becomes Yellow and an Yellow sensor with the help of a Green sensor can turn into a Green sensor.</a:t>
            </a:r>
          </a:p>
          <a:p>
            <a:endParaRPr lang="en-IN"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4149081"/>
            <a:ext cx="4968552" cy="2016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012160" y="6021288"/>
            <a:ext cx="1872208" cy="276999"/>
          </a:xfrm>
          <a:prstGeom prst="rect">
            <a:avLst/>
          </a:prstGeom>
          <a:noFill/>
        </p:spPr>
        <p:txBody>
          <a:bodyPr wrap="square" rtlCol="0">
            <a:spAutoFit/>
          </a:bodyPr>
          <a:lstStyle/>
          <a:p>
            <a:r>
              <a:rPr lang="en-US" sz="1200" dirty="0"/>
              <a:t>Picture from (4)</a:t>
            </a:r>
            <a:endParaRPr lang="en-IN" sz="1200" dirty="0"/>
          </a:p>
        </p:txBody>
      </p:sp>
    </p:spTree>
    <p:extLst>
      <p:ext uri="{BB962C8B-B14F-4D97-AF65-F5344CB8AC3E}">
        <p14:creationId xmlns:p14="http://schemas.microsoft.com/office/powerpoint/2010/main" val="2001304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Securing Mobile Unattended </a:t>
            </a:r>
            <a:r>
              <a:rPr lang="en-US" b="1" dirty="0" smtClean="0"/>
              <a:t>WSNs(Cont.)</a:t>
            </a:r>
            <a:endParaRPr lang="en-IN" dirty="0"/>
          </a:p>
        </p:txBody>
      </p:sp>
      <p:sp>
        <p:nvSpPr>
          <p:cNvPr id="3" name="Content Placeholder 2"/>
          <p:cNvSpPr>
            <a:spLocks noGrp="1"/>
          </p:cNvSpPr>
          <p:nvPr>
            <p:ph sz="quarter" idx="1"/>
          </p:nvPr>
        </p:nvSpPr>
        <p:spPr/>
        <p:txBody>
          <a:bodyPr/>
          <a:lstStyle/>
          <a:p>
            <a:r>
              <a:rPr lang="en-US" dirty="0"/>
              <a:t>S</a:t>
            </a:r>
            <a:r>
              <a:rPr lang="en-US" dirty="0" smtClean="0"/>
              <a:t>tatic sensors provide worst healing ratio if the same protocol is used.</a:t>
            </a:r>
          </a:p>
          <a:p>
            <a:endParaRPr lang="en-US" dirty="0"/>
          </a:p>
          <a:p>
            <a:pPr marL="0" indent="0">
              <a:buNone/>
            </a:pPr>
            <a:endParaRPr lang="en-US" dirty="0" smtClean="0"/>
          </a:p>
          <a:p>
            <a:endParaRPr lang="en-US" dirty="0"/>
          </a:p>
          <a:p>
            <a:endParaRPr lang="en-US" dirty="0" smtClean="0"/>
          </a:p>
          <a:p>
            <a:pPr marL="0" indent="0">
              <a:buNone/>
            </a:pPr>
            <a:endParaRPr lang="en-IN" dirty="0" smtClean="0"/>
          </a:p>
          <a:p>
            <a:r>
              <a:rPr lang="en-US" dirty="0" smtClean="0"/>
              <a:t>S1,s2,s3 and s4 becomes yellow after adversary moves from position 1 to 2, s1 and s2 heal they both have a green neighbor, s3 and s4 does not heal as it has no green neighbor</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2132856"/>
            <a:ext cx="6535837" cy="2376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580112" y="4293096"/>
            <a:ext cx="2088232" cy="276999"/>
          </a:xfrm>
          <a:prstGeom prst="rect">
            <a:avLst/>
          </a:prstGeom>
          <a:noFill/>
        </p:spPr>
        <p:txBody>
          <a:bodyPr wrap="square" rtlCol="0">
            <a:spAutoFit/>
          </a:bodyPr>
          <a:lstStyle/>
          <a:p>
            <a:r>
              <a:rPr lang="en-US" sz="1200" dirty="0" smtClean="0"/>
              <a:t>Picture from (4)</a:t>
            </a:r>
            <a:endParaRPr lang="en-IN" sz="1200" dirty="0"/>
          </a:p>
        </p:txBody>
      </p:sp>
    </p:spTree>
    <p:extLst>
      <p:ext uri="{BB962C8B-B14F-4D97-AF65-F5344CB8AC3E}">
        <p14:creationId xmlns:p14="http://schemas.microsoft.com/office/powerpoint/2010/main" val="33164024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Secure Routing</a:t>
            </a:r>
            <a:endParaRPr lang="en-IN" b="1" dirty="0"/>
          </a:p>
        </p:txBody>
      </p:sp>
      <p:sp>
        <p:nvSpPr>
          <p:cNvPr id="3" name="Content Placeholder 2"/>
          <p:cNvSpPr>
            <a:spLocks noGrp="1"/>
          </p:cNvSpPr>
          <p:nvPr>
            <p:ph sz="quarter" idx="1"/>
          </p:nvPr>
        </p:nvSpPr>
        <p:spPr/>
        <p:txBody>
          <a:bodyPr>
            <a:normAutofit fontScale="92500" lnSpcReduction="20000"/>
          </a:bodyPr>
          <a:lstStyle/>
          <a:p>
            <a:r>
              <a:rPr lang="en-US" dirty="0" smtClean="0"/>
              <a:t>Multipath Routing: In a network where there are only small number of compromised nodes multipath routing schemes provide more reliable routing but communication overhead is more</a:t>
            </a:r>
          </a:p>
          <a:p>
            <a:r>
              <a:rPr lang="en-US" dirty="0" smtClean="0"/>
              <a:t>Reputation Based Schemes: This scheme requires neighbor nodes cooperation to control credit ,reputation.  Main idea is that next hop in the routing is chosen based on link reliability and node reputation</a:t>
            </a:r>
          </a:p>
          <a:p>
            <a:r>
              <a:rPr lang="en-US" dirty="0" smtClean="0"/>
              <a:t>Broadcast Authentication: uTesla ,broadcast authentication protocol divides time into intervals of equal duration and assigns each time slot a corresponding key.</a:t>
            </a:r>
          </a:p>
          <a:p>
            <a:r>
              <a:rPr lang="en-US" dirty="0" smtClean="0"/>
              <a:t>Secure Routing Defense Against Attacks: PRSA (path redundancy based secure algorithm) uses alternate routing paths for each data transmission call to overcome the sensor network attack.</a:t>
            </a:r>
          </a:p>
          <a:p>
            <a:endParaRPr lang="en-US" dirty="0" smtClean="0"/>
          </a:p>
          <a:p>
            <a:endParaRPr lang="en-IN" dirty="0"/>
          </a:p>
        </p:txBody>
      </p:sp>
    </p:spTree>
    <p:extLst>
      <p:ext uri="{BB962C8B-B14F-4D97-AF65-F5344CB8AC3E}">
        <p14:creationId xmlns:p14="http://schemas.microsoft.com/office/powerpoint/2010/main" val="36768616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Key Management</a:t>
            </a:r>
            <a:endParaRPr lang="en-IN" b="1" dirty="0"/>
          </a:p>
        </p:txBody>
      </p:sp>
      <p:sp>
        <p:nvSpPr>
          <p:cNvPr id="3" name="Content Placeholder 2"/>
          <p:cNvSpPr>
            <a:spLocks noGrp="1"/>
          </p:cNvSpPr>
          <p:nvPr>
            <p:ph sz="quarter" idx="1"/>
          </p:nvPr>
        </p:nvSpPr>
        <p:spPr/>
        <p:txBody>
          <a:bodyPr>
            <a:normAutofit fontScale="85000" lnSpcReduction="10000"/>
          </a:bodyPr>
          <a:lstStyle/>
          <a:p>
            <a:pPr marL="0" indent="0">
              <a:buNone/>
            </a:pPr>
            <a:r>
              <a:rPr lang="en-US" dirty="0" smtClean="0"/>
              <a:t>1.Key Pre-Distribution Schemes:</a:t>
            </a:r>
          </a:p>
          <a:p>
            <a:pPr marL="0" indent="0">
              <a:buNone/>
            </a:pPr>
            <a:r>
              <a:rPr lang="en-US" dirty="0" smtClean="0"/>
              <a:t>   </a:t>
            </a:r>
            <a:r>
              <a:rPr lang="en-IN" dirty="0" smtClean="0"/>
              <a:t>Sensor nodes store some initial keys before deployment   which are used to setup secure communication after deployment. This method is used in networks that have limited resources.</a:t>
            </a:r>
          </a:p>
          <a:p>
            <a:pPr marL="0" indent="0">
              <a:buNone/>
            </a:pPr>
            <a:r>
              <a:rPr lang="en-US" dirty="0"/>
              <a:t> </a:t>
            </a:r>
            <a:r>
              <a:rPr lang="en-US" dirty="0" smtClean="0"/>
              <a:t> Probability Schemes: Randomly preload each node with a </a:t>
            </a:r>
          </a:p>
          <a:p>
            <a:pPr marL="0" indent="0">
              <a:buNone/>
            </a:pPr>
            <a:r>
              <a:rPr lang="en-US" dirty="0"/>
              <a:t> </a:t>
            </a:r>
            <a:r>
              <a:rPr lang="en-US" dirty="0" smtClean="0"/>
              <a:t> subset of keys from a global key pool before deployment </a:t>
            </a:r>
          </a:p>
          <a:p>
            <a:pPr marL="0" indent="0">
              <a:buNone/>
            </a:pPr>
            <a:r>
              <a:rPr lang="en-US" dirty="0"/>
              <a:t> </a:t>
            </a:r>
            <a:r>
              <a:rPr lang="en-US" dirty="0" smtClean="0"/>
              <a:t> such that there exists one or more common keys </a:t>
            </a:r>
          </a:p>
          <a:p>
            <a:pPr marL="0" indent="0">
              <a:buNone/>
            </a:pPr>
            <a:r>
              <a:rPr lang="en-US" dirty="0"/>
              <a:t> </a:t>
            </a:r>
            <a:r>
              <a:rPr lang="en-US" dirty="0" smtClean="0"/>
              <a:t> between intermediate nodes</a:t>
            </a:r>
          </a:p>
          <a:p>
            <a:pPr marL="0" indent="0">
              <a:buNone/>
            </a:pPr>
            <a:r>
              <a:rPr lang="en-US" dirty="0"/>
              <a:t> </a:t>
            </a:r>
            <a:r>
              <a:rPr lang="en-US" dirty="0" smtClean="0"/>
              <a:t> Deterministic Schemes: Any two intermediate nodes share one </a:t>
            </a:r>
          </a:p>
          <a:p>
            <a:pPr marL="0" indent="0">
              <a:buNone/>
            </a:pPr>
            <a:r>
              <a:rPr lang="en-US" dirty="0"/>
              <a:t> </a:t>
            </a:r>
            <a:r>
              <a:rPr lang="en-US" dirty="0" smtClean="0"/>
              <a:t> or more pre distribution keys. The sharing of keys is done </a:t>
            </a:r>
          </a:p>
          <a:p>
            <a:pPr marL="0" indent="0">
              <a:buNone/>
            </a:pPr>
            <a:r>
              <a:rPr lang="en-US" dirty="0"/>
              <a:t> </a:t>
            </a:r>
            <a:r>
              <a:rPr lang="en-US" dirty="0" smtClean="0"/>
              <a:t> during the interval secure time</a:t>
            </a:r>
          </a:p>
          <a:p>
            <a:pPr marL="0" indent="0">
              <a:buNone/>
            </a:pPr>
            <a:r>
              <a:rPr lang="en-US" dirty="0" smtClean="0"/>
              <a:t> </a:t>
            </a:r>
          </a:p>
          <a:p>
            <a:pPr marL="0" indent="0">
              <a:buNone/>
            </a:pPr>
            <a:r>
              <a:rPr lang="en-US" dirty="0"/>
              <a:t> </a:t>
            </a:r>
            <a:r>
              <a:rPr lang="en-US" dirty="0" smtClean="0"/>
              <a:t> </a:t>
            </a:r>
          </a:p>
        </p:txBody>
      </p:sp>
    </p:spTree>
    <p:extLst>
      <p:ext uri="{BB962C8B-B14F-4D97-AF65-F5344CB8AC3E}">
        <p14:creationId xmlns:p14="http://schemas.microsoft.com/office/powerpoint/2010/main" val="401314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Key </a:t>
            </a:r>
            <a:r>
              <a:rPr lang="en-US" b="1" dirty="0" smtClean="0"/>
              <a:t>Management(Cont.)</a:t>
            </a:r>
            <a:endParaRPr lang="en-IN" dirty="0"/>
          </a:p>
        </p:txBody>
      </p:sp>
      <p:sp>
        <p:nvSpPr>
          <p:cNvPr id="3" name="Content Placeholder 2"/>
          <p:cNvSpPr>
            <a:spLocks noGrp="1"/>
          </p:cNvSpPr>
          <p:nvPr>
            <p:ph sz="quarter" idx="1"/>
          </p:nvPr>
        </p:nvSpPr>
        <p:spPr/>
        <p:txBody>
          <a:bodyPr/>
          <a:lstStyle/>
          <a:p>
            <a:pPr marL="0" indent="0">
              <a:buNone/>
            </a:pPr>
            <a:r>
              <a:rPr lang="en-US" dirty="0" smtClean="0"/>
              <a:t>2.Hybrid Cryptography Schemes: An hybrid cryptographic </a:t>
            </a:r>
          </a:p>
          <a:p>
            <a:pPr marL="0" indent="0">
              <a:buNone/>
            </a:pPr>
            <a:r>
              <a:rPr lang="en-US" dirty="0"/>
              <a:t> </a:t>
            </a:r>
            <a:r>
              <a:rPr lang="en-US" dirty="0" smtClean="0"/>
              <a:t>  scheme uses public key computations in the base station </a:t>
            </a:r>
          </a:p>
          <a:p>
            <a:pPr marL="0" indent="0">
              <a:buNone/>
            </a:pPr>
            <a:r>
              <a:rPr lang="en-US" dirty="0"/>
              <a:t> </a:t>
            </a:r>
            <a:r>
              <a:rPr lang="en-US" dirty="0" smtClean="0"/>
              <a:t>  side and symmetric key computation in the sensor side</a:t>
            </a:r>
          </a:p>
          <a:p>
            <a:pPr marL="0" indent="0">
              <a:buNone/>
            </a:pPr>
            <a:r>
              <a:rPr lang="en-US" dirty="0" smtClean="0"/>
              <a:t>3.Key Management In hierarchy Networks: Key Distribution</a:t>
            </a:r>
          </a:p>
          <a:p>
            <a:pPr marL="0" indent="0">
              <a:buNone/>
            </a:pPr>
            <a:r>
              <a:rPr lang="en-US" dirty="0"/>
              <a:t> </a:t>
            </a:r>
            <a:r>
              <a:rPr lang="en-US" dirty="0" smtClean="0"/>
              <a:t>  Center(KDC) maintains a key tree that will be used for</a:t>
            </a:r>
          </a:p>
          <a:p>
            <a:pPr marL="0" indent="0">
              <a:buNone/>
            </a:pPr>
            <a:r>
              <a:rPr lang="en-US" dirty="0"/>
              <a:t> </a:t>
            </a:r>
            <a:r>
              <a:rPr lang="en-US" dirty="0" smtClean="0"/>
              <a:t>  key updates and distribution ,every sensor only store its </a:t>
            </a:r>
          </a:p>
          <a:p>
            <a:pPr marL="0" indent="0">
              <a:buNone/>
            </a:pPr>
            <a:r>
              <a:rPr lang="en-US" dirty="0"/>
              <a:t> </a:t>
            </a:r>
            <a:r>
              <a:rPr lang="en-US" dirty="0" smtClean="0"/>
              <a:t>  keys on its key path that is from the leaf node up to the </a:t>
            </a:r>
          </a:p>
          <a:p>
            <a:pPr marL="0" indent="0">
              <a:buNone/>
            </a:pPr>
            <a:r>
              <a:rPr lang="en-US" dirty="0"/>
              <a:t> </a:t>
            </a:r>
            <a:r>
              <a:rPr lang="en-US" dirty="0" smtClean="0"/>
              <a:t>  root.</a:t>
            </a:r>
          </a:p>
        </p:txBody>
      </p:sp>
    </p:spTree>
    <p:extLst>
      <p:ext uri="{BB962C8B-B14F-4D97-AF65-F5344CB8AC3E}">
        <p14:creationId xmlns:p14="http://schemas.microsoft.com/office/powerpoint/2010/main" val="561608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Cryptography</a:t>
            </a:r>
            <a:endParaRPr lang="en-IN" b="1" dirty="0"/>
          </a:p>
        </p:txBody>
      </p:sp>
      <p:sp>
        <p:nvSpPr>
          <p:cNvPr id="3" name="Content Placeholder 2"/>
          <p:cNvSpPr>
            <a:spLocks noGrp="1"/>
          </p:cNvSpPr>
          <p:nvPr>
            <p:ph sz="quarter" idx="1"/>
          </p:nvPr>
        </p:nvSpPr>
        <p:spPr/>
        <p:txBody>
          <a:bodyPr/>
          <a:lstStyle/>
          <a:p>
            <a:r>
              <a:rPr lang="en-US" dirty="0" smtClean="0"/>
              <a:t>Asymmetric key encryption are too expensive in terms of computation and energy cost </a:t>
            </a:r>
          </a:p>
          <a:p>
            <a:r>
              <a:rPr lang="en-US" dirty="0" smtClean="0"/>
              <a:t>Symmetric key encryption is better in terms of speed and low energy cost but it is difficult to deploy and manage</a:t>
            </a:r>
          </a:p>
          <a:p>
            <a:r>
              <a:rPr lang="en-US" dirty="0" smtClean="0"/>
              <a:t>Rijndael is suitable cipher when considering security and energy efficiency and MISTY1is good considering storage and energy efficiency</a:t>
            </a:r>
          </a:p>
          <a:p>
            <a:r>
              <a:rPr lang="en-US" dirty="0" smtClean="0"/>
              <a:t> Among asymmetric key encryption techniques SKIPJACK is reasonable and Diffie-Hellman is respectable</a:t>
            </a:r>
            <a:endParaRPr lang="en-IN" dirty="0"/>
          </a:p>
        </p:txBody>
      </p:sp>
      <p:pic>
        <p:nvPicPr>
          <p:cNvPr id="2050" name="Picture 2" descr="C:\Users\HP\Desktop\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7" y="5085184"/>
            <a:ext cx="1296145" cy="929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98246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IN" b="1" dirty="0"/>
          </a:p>
        </p:txBody>
      </p:sp>
      <p:sp>
        <p:nvSpPr>
          <p:cNvPr id="3" name="Content Placeholder 2"/>
          <p:cNvSpPr>
            <a:spLocks noGrp="1"/>
          </p:cNvSpPr>
          <p:nvPr>
            <p:ph sz="quarter" idx="1"/>
          </p:nvPr>
        </p:nvSpPr>
        <p:spPr/>
        <p:txBody>
          <a:bodyPr>
            <a:normAutofit fontScale="92500" lnSpcReduction="20000"/>
          </a:bodyPr>
          <a:lstStyle/>
          <a:p>
            <a:r>
              <a:rPr lang="en-US" dirty="0" smtClean="0"/>
              <a:t>Cryptography Selection is fundamental to provide good security services, most approaches adopt symmetric key cryptography by introducing complex key management techniques</a:t>
            </a:r>
          </a:p>
          <a:p>
            <a:r>
              <a:rPr lang="en-US" dirty="0" smtClean="0"/>
              <a:t>Although more secure schemes are available to limit the effects of attacks ,attack detections are still needed .</a:t>
            </a:r>
          </a:p>
          <a:p>
            <a:r>
              <a:rPr lang="en-US" dirty="0" smtClean="0"/>
              <a:t>There are some secure routing protocols for ad-hoc networks but figuring out how to use them in sensor networks still need some work.</a:t>
            </a:r>
          </a:p>
          <a:p>
            <a:r>
              <a:rPr lang="en-US" dirty="0" smtClean="0"/>
              <a:t>Most secure routing protocols assume that sensors are stationary and it is highly needed to study secure routing protocols for mobile WSNs.</a:t>
            </a:r>
          </a:p>
          <a:p>
            <a:r>
              <a:rPr lang="en-US" dirty="0" smtClean="0"/>
              <a:t>Most security mechanisms assume that the base station is secure and robust however ,in some environments base station may be easily attacked </a:t>
            </a:r>
          </a:p>
          <a:p>
            <a:endParaRPr lang="en-US" dirty="0" smtClean="0"/>
          </a:p>
          <a:p>
            <a:endParaRPr lang="en-IN" dirty="0"/>
          </a:p>
        </p:txBody>
      </p:sp>
    </p:spTree>
    <p:extLst>
      <p:ext uri="{BB962C8B-B14F-4D97-AF65-F5344CB8AC3E}">
        <p14:creationId xmlns:p14="http://schemas.microsoft.com/office/powerpoint/2010/main" val="8720845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IN" b="1" dirty="0"/>
          </a:p>
        </p:txBody>
      </p:sp>
      <p:sp>
        <p:nvSpPr>
          <p:cNvPr id="3" name="Content Placeholder 2"/>
          <p:cNvSpPr>
            <a:spLocks noGrp="1"/>
          </p:cNvSpPr>
          <p:nvPr>
            <p:ph sz="quarter" idx="1"/>
          </p:nvPr>
        </p:nvSpPr>
        <p:spPr/>
        <p:txBody>
          <a:bodyPr>
            <a:normAutofit/>
          </a:bodyPr>
          <a:lstStyle/>
          <a:p>
            <a:r>
              <a:rPr lang="en-US" sz="2800" dirty="0" smtClean="0">
                <a:latin typeface="Times New Roman" pitchFamily="18" charset="0"/>
                <a:cs typeface="Times New Roman" pitchFamily="18" charset="0"/>
              </a:rPr>
              <a:t>Sensor networks have a large number of small sensor nodes with each consisting of some computing power, limited memory , various sensors with different communication capabilities.    </a:t>
            </a:r>
          </a:p>
          <a:p>
            <a:r>
              <a:rPr lang="en-US" sz="2800" dirty="0" smtClean="0">
                <a:latin typeface="Times New Roman" pitchFamily="18" charset="0"/>
                <a:cs typeface="Times New Roman" pitchFamily="18" charset="0"/>
              </a:rPr>
              <a:t>WSNs are assumed to be operated in real time environment and depending on the application it may be necessary that wireless message exchange be secure. </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5776316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References</a:t>
            </a:r>
            <a:endParaRPr lang="en-IN" b="1" dirty="0"/>
          </a:p>
        </p:txBody>
      </p:sp>
      <p:sp>
        <p:nvSpPr>
          <p:cNvPr id="5" name="Content Placeholder 4"/>
          <p:cNvSpPr>
            <a:spLocks noGrp="1"/>
          </p:cNvSpPr>
          <p:nvPr>
            <p:ph sz="quarter" idx="1"/>
          </p:nvPr>
        </p:nvSpPr>
        <p:spPr/>
        <p:txBody>
          <a:bodyPr>
            <a:normAutofit lnSpcReduction="10000"/>
          </a:bodyPr>
          <a:lstStyle/>
          <a:p>
            <a:pPr marL="0" indent="0">
              <a:buNone/>
            </a:pPr>
            <a:r>
              <a:rPr lang="en-IN" sz="2000" dirty="0" smtClean="0"/>
              <a:t>1.Xiangqian </a:t>
            </a:r>
            <a:r>
              <a:rPr lang="en-IN" sz="2000" dirty="0"/>
              <a:t>Chen, Kia Makki, Kang Yen, and Niki </a:t>
            </a:r>
            <a:r>
              <a:rPr lang="en-IN" sz="2000" dirty="0" smtClean="0"/>
              <a:t>Pissinou: “</a:t>
            </a:r>
            <a:r>
              <a:rPr lang="en-IN" sz="2000" dirty="0"/>
              <a:t>Sensor Network Security: A </a:t>
            </a:r>
            <a:r>
              <a:rPr lang="en-IN" sz="2000" dirty="0" smtClean="0"/>
              <a:t>Survey, </a:t>
            </a:r>
            <a:r>
              <a:rPr lang="en-IN" sz="2400" dirty="0" smtClean="0"/>
              <a:t>” </a:t>
            </a:r>
            <a:r>
              <a:rPr lang="en-IN" sz="1800" dirty="0"/>
              <a:t>IEEE COMMUNICATIONS SURVEYS &amp; TUTORIALS, VOL. 11, NO. 2, SECOND QUARTER </a:t>
            </a:r>
            <a:r>
              <a:rPr lang="en-IN" sz="1800" dirty="0" smtClean="0"/>
              <a:t>2009</a:t>
            </a:r>
          </a:p>
          <a:p>
            <a:pPr marL="0" indent="0">
              <a:buNone/>
            </a:pPr>
            <a:r>
              <a:rPr lang="en-IN" sz="2000" dirty="0" smtClean="0"/>
              <a:t>2.Al-Sakib </a:t>
            </a:r>
            <a:r>
              <a:rPr lang="en-IN" sz="2000" dirty="0"/>
              <a:t>Khan </a:t>
            </a:r>
            <a:r>
              <a:rPr lang="en-IN" sz="2000" dirty="0" smtClean="0"/>
              <a:t>Pathan ,</a:t>
            </a:r>
            <a:r>
              <a:rPr lang="en-IN" sz="2000" dirty="0"/>
              <a:t> Hyung-Woo </a:t>
            </a:r>
            <a:r>
              <a:rPr lang="en-IN" sz="2000" dirty="0" smtClean="0"/>
              <a:t>Lee,</a:t>
            </a:r>
            <a:r>
              <a:rPr lang="en-IN" sz="2000" dirty="0"/>
              <a:t> Choong Seon </a:t>
            </a:r>
            <a:r>
              <a:rPr lang="en-IN" sz="2000" dirty="0" smtClean="0"/>
              <a:t>Hong : “</a:t>
            </a:r>
            <a:r>
              <a:rPr lang="en-IN" sz="2000" dirty="0"/>
              <a:t>Security in Wireless Sensor Networks: Issues </a:t>
            </a:r>
            <a:r>
              <a:rPr lang="en-IN" sz="2000" dirty="0" smtClean="0"/>
              <a:t>and Challenges,” Advanced Communication Technology 2006,ICACT 2006. The 8</a:t>
            </a:r>
            <a:r>
              <a:rPr lang="en-IN" sz="2000" baseline="30000" dirty="0" smtClean="0"/>
              <a:t>th</a:t>
            </a:r>
            <a:r>
              <a:rPr lang="en-IN" sz="2000" dirty="0" smtClean="0"/>
              <a:t> International Conference</a:t>
            </a:r>
          </a:p>
          <a:p>
            <a:pPr marL="0" indent="0">
              <a:buNone/>
            </a:pPr>
            <a:r>
              <a:rPr lang="en-IN" sz="2000" dirty="0" smtClean="0"/>
              <a:t>3.Roberto </a:t>
            </a:r>
            <a:r>
              <a:rPr lang="en-IN" sz="2000" dirty="0"/>
              <a:t>Di </a:t>
            </a:r>
            <a:r>
              <a:rPr lang="en-IN" sz="2000" dirty="0" smtClean="0"/>
              <a:t>Pietro,</a:t>
            </a:r>
            <a:r>
              <a:rPr lang="en-IN" sz="2000" dirty="0"/>
              <a:t> Nino Vincenzo </a:t>
            </a:r>
            <a:r>
              <a:rPr lang="en-IN" sz="2000" dirty="0" smtClean="0"/>
              <a:t>Verde :“Epidemic </a:t>
            </a:r>
            <a:r>
              <a:rPr lang="en-IN" sz="2000" dirty="0"/>
              <a:t>Data Survivability in </a:t>
            </a:r>
            <a:r>
              <a:rPr lang="en-IN" sz="2000" dirty="0" smtClean="0"/>
              <a:t>Unattended Wireless </a:t>
            </a:r>
            <a:r>
              <a:rPr lang="en-IN" sz="2000" dirty="0"/>
              <a:t>Sensor Networks,” Proceedings of the fourth ACM conference on Wireless network security </a:t>
            </a:r>
            <a:r>
              <a:rPr lang="en-IN" sz="2000" dirty="0" smtClean="0"/>
              <a:t>,2011</a:t>
            </a:r>
          </a:p>
          <a:p>
            <a:pPr marL="0" indent="0">
              <a:buNone/>
            </a:pPr>
            <a:r>
              <a:rPr lang="it-IT" sz="2000" dirty="0" smtClean="0"/>
              <a:t>4.Roberto </a:t>
            </a:r>
            <a:r>
              <a:rPr lang="it-IT" sz="2000" dirty="0"/>
              <a:t>Di Pietro </a:t>
            </a:r>
            <a:r>
              <a:rPr lang="it-IT" sz="2000" dirty="0" smtClean="0"/>
              <a:t>, </a:t>
            </a:r>
            <a:r>
              <a:rPr lang="it-IT" sz="2000" dirty="0"/>
              <a:t>Gabriele Oligeri </a:t>
            </a:r>
            <a:r>
              <a:rPr lang="it-IT" sz="2000" dirty="0" smtClean="0"/>
              <a:t>, </a:t>
            </a:r>
            <a:r>
              <a:rPr lang="it-IT" sz="2000" dirty="0"/>
              <a:t>Claudio Soriente </a:t>
            </a:r>
            <a:r>
              <a:rPr lang="it-IT" sz="2000" dirty="0" smtClean="0"/>
              <a:t>, </a:t>
            </a:r>
            <a:r>
              <a:rPr lang="it-IT" sz="2000" dirty="0"/>
              <a:t>Gene </a:t>
            </a:r>
            <a:r>
              <a:rPr lang="it-IT" sz="2000" dirty="0" smtClean="0"/>
              <a:t>Tsudik: </a:t>
            </a:r>
            <a:r>
              <a:rPr lang="en-IN" sz="2000" dirty="0" smtClean="0"/>
              <a:t>“Securing </a:t>
            </a:r>
            <a:r>
              <a:rPr lang="en-IN" sz="2000" dirty="0"/>
              <a:t>Mobile Unattended WSNs against </a:t>
            </a:r>
            <a:r>
              <a:rPr lang="en-IN" sz="2000" dirty="0" smtClean="0"/>
              <a:t>a Mobile Adversary,”</a:t>
            </a:r>
            <a:r>
              <a:rPr lang="en-IN" sz="2000" dirty="0"/>
              <a:t> 2010 29th IEEE International Symposium on Reliable Distributed </a:t>
            </a:r>
            <a:r>
              <a:rPr lang="en-IN" sz="2000" dirty="0" smtClean="0"/>
              <a:t>Systems</a:t>
            </a:r>
          </a:p>
          <a:p>
            <a:pPr marL="0" indent="0">
              <a:buNone/>
            </a:pPr>
            <a:r>
              <a:rPr lang="it-IT" sz="2000" dirty="0" smtClean="0"/>
              <a:t>5.Mauro </a:t>
            </a:r>
            <a:r>
              <a:rPr lang="it-IT" sz="2000" dirty="0"/>
              <a:t>Conti, Roberto Di Pietro, Luigi V. Mancini, and Alessandro </a:t>
            </a:r>
            <a:r>
              <a:rPr lang="it-IT" sz="2000" dirty="0" smtClean="0"/>
              <a:t>Mei: </a:t>
            </a:r>
            <a:r>
              <a:rPr lang="en-IN" sz="2000" dirty="0"/>
              <a:t>” Distributed Detection of Clone </a:t>
            </a:r>
            <a:r>
              <a:rPr lang="en-IN" sz="2000" dirty="0" smtClean="0"/>
              <a:t>Attacks in </a:t>
            </a:r>
            <a:r>
              <a:rPr lang="en-IN" sz="2000" dirty="0"/>
              <a:t>Wireless Sensor Networks,” </a:t>
            </a:r>
            <a:r>
              <a:rPr lang="en-IN" sz="1600" dirty="0"/>
              <a:t>IEEE TRANSACTIONS ON DEPEDABLE AND SECURE COMPUTING</a:t>
            </a:r>
            <a:r>
              <a:rPr lang="en-IN" sz="2000" dirty="0"/>
              <a:t> </a:t>
            </a:r>
            <a:r>
              <a:rPr lang="it-IT" sz="2000" dirty="0" smtClean="0"/>
              <a:t>,2010</a:t>
            </a:r>
            <a:endParaRPr lang="en-IN" sz="2000" dirty="0" smtClean="0"/>
          </a:p>
        </p:txBody>
      </p:sp>
    </p:spTree>
    <p:extLst>
      <p:ext uri="{BB962C8B-B14F-4D97-AF65-F5344CB8AC3E}">
        <p14:creationId xmlns:p14="http://schemas.microsoft.com/office/powerpoint/2010/main" val="30224255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HP\Desktop\orange_man_thinking_questi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36096" y="1700808"/>
            <a:ext cx="3007543" cy="279152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187624" y="1484784"/>
            <a:ext cx="5184576" cy="584775"/>
          </a:xfrm>
          <a:prstGeom prst="rect">
            <a:avLst/>
          </a:prstGeom>
          <a:noFill/>
        </p:spPr>
        <p:txBody>
          <a:bodyPr wrap="square" rtlCol="0">
            <a:spAutoFit/>
          </a:bodyPr>
          <a:lstStyle/>
          <a:p>
            <a:r>
              <a:rPr lang="en-US" sz="3200" dirty="0" smtClean="0"/>
              <a:t>Questions?</a:t>
            </a:r>
            <a:endParaRPr lang="en-IN" sz="3200" dirty="0"/>
          </a:p>
        </p:txBody>
      </p:sp>
    </p:spTree>
    <p:extLst>
      <p:ext uri="{BB962C8B-B14F-4D97-AF65-F5344CB8AC3E}">
        <p14:creationId xmlns:p14="http://schemas.microsoft.com/office/powerpoint/2010/main" val="6123251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latin typeface="+mn-lt"/>
              </a:rPr>
              <a:t>Question 1</a:t>
            </a:r>
            <a:endParaRPr lang="en-IN" b="1" dirty="0">
              <a:latin typeface="+mn-lt"/>
            </a:endParaRPr>
          </a:p>
        </p:txBody>
      </p:sp>
      <p:sp>
        <p:nvSpPr>
          <p:cNvPr id="5" name="Content Placeholder 4"/>
          <p:cNvSpPr>
            <a:spLocks noGrp="1"/>
          </p:cNvSpPr>
          <p:nvPr>
            <p:ph sz="quarter" idx="1"/>
          </p:nvPr>
        </p:nvSpPr>
        <p:spPr/>
        <p:txBody>
          <a:bodyPr/>
          <a:lstStyle/>
          <a:p>
            <a:r>
              <a:rPr lang="en-US" dirty="0" smtClean="0"/>
              <a:t>What are the overheads caused by Line-Selected Multicast (LSM) protocol for detecting clone attacks and how are they eliminated using Randomized ,Efficient and Distributed (RED) protocol.</a:t>
            </a:r>
          </a:p>
          <a:p>
            <a:pPr marL="0" indent="0">
              <a:buNone/>
            </a:pPr>
            <a:endParaRPr lang="en-US"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2800586"/>
            <a:ext cx="4810125" cy="305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588224" y="5949280"/>
            <a:ext cx="1728192" cy="338554"/>
          </a:xfrm>
          <a:prstGeom prst="rect">
            <a:avLst/>
          </a:prstGeom>
          <a:noFill/>
        </p:spPr>
        <p:txBody>
          <a:bodyPr wrap="square" rtlCol="0">
            <a:spAutoFit/>
          </a:bodyPr>
          <a:lstStyle/>
          <a:p>
            <a:r>
              <a:rPr lang="en-US" sz="1600" dirty="0" smtClean="0"/>
              <a:t>Figure from 5</a:t>
            </a:r>
            <a:endParaRPr lang="en-IN" sz="1600" dirty="0"/>
          </a:p>
        </p:txBody>
      </p:sp>
    </p:spTree>
    <p:extLst>
      <p:ext uri="{BB962C8B-B14F-4D97-AF65-F5344CB8AC3E}">
        <p14:creationId xmlns:p14="http://schemas.microsoft.com/office/powerpoint/2010/main" val="31860501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Question </a:t>
            </a:r>
            <a:r>
              <a:rPr lang="en-US" b="1" dirty="0" smtClean="0"/>
              <a:t>1(Cont.)</a:t>
            </a:r>
            <a:endParaRPr lang="en-IN"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smtClean="0"/>
              <a:t>Ans:</a:t>
            </a:r>
          </a:p>
          <a:p>
            <a:r>
              <a:rPr lang="en-US" dirty="0" smtClean="0"/>
              <a:t>Overheads caused by LSM: </a:t>
            </a:r>
          </a:p>
          <a:p>
            <a:pPr marL="0" indent="0">
              <a:buNone/>
            </a:pPr>
            <a:r>
              <a:rPr lang="en-US" dirty="0"/>
              <a:t>	</a:t>
            </a:r>
            <a:r>
              <a:rPr lang="en-US" dirty="0" smtClean="0"/>
              <a:t>1.Memory Overhead-claim messages should be saved</a:t>
            </a:r>
          </a:p>
          <a:p>
            <a:pPr marL="0" indent="0">
              <a:buNone/>
            </a:pPr>
            <a:r>
              <a:rPr lang="en-US" dirty="0"/>
              <a:t>	</a:t>
            </a:r>
            <a:r>
              <a:rPr lang="en-US" dirty="0" smtClean="0"/>
              <a:t>   in all the intermediate nodes on the route to</a:t>
            </a:r>
          </a:p>
          <a:p>
            <a:pPr marL="0" indent="0">
              <a:buNone/>
            </a:pPr>
            <a:r>
              <a:rPr lang="en-US" dirty="0"/>
              <a:t>	 </a:t>
            </a:r>
            <a:r>
              <a:rPr lang="en-US" dirty="0" smtClean="0"/>
              <a:t>  the destination.</a:t>
            </a:r>
          </a:p>
          <a:p>
            <a:pPr marL="0" indent="0">
              <a:buNone/>
            </a:pPr>
            <a:r>
              <a:rPr lang="en-US" dirty="0"/>
              <a:t>	</a:t>
            </a:r>
            <a:r>
              <a:rPr lang="en-US" dirty="0" smtClean="0"/>
              <a:t>2.Computation Overhead-Signature verification </a:t>
            </a:r>
          </a:p>
          <a:p>
            <a:pPr marL="0" indent="0">
              <a:buNone/>
            </a:pPr>
            <a:r>
              <a:rPr lang="en-US" dirty="0"/>
              <a:t>	</a:t>
            </a:r>
            <a:r>
              <a:rPr lang="en-US" dirty="0" smtClean="0"/>
              <a:t>   should be done at all the intermediate nodes</a:t>
            </a:r>
          </a:p>
          <a:p>
            <a:r>
              <a:rPr lang="en-US" dirty="0" smtClean="0"/>
              <a:t>RED: </a:t>
            </a:r>
          </a:p>
          <a:p>
            <a:pPr marL="0" indent="0">
              <a:buNone/>
            </a:pPr>
            <a:r>
              <a:rPr lang="en-US" dirty="0"/>
              <a:t>	</a:t>
            </a:r>
            <a:r>
              <a:rPr lang="en-US" dirty="0" smtClean="0"/>
              <a:t>1.RED doesn’t have a memory overhead as the claim </a:t>
            </a:r>
          </a:p>
          <a:p>
            <a:pPr marL="0" indent="0">
              <a:buNone/>
            </a:pPr>
            <a:r>
              <a:rPr lang="en-US" dirty="0"/>
              <a:t>	</a:t>
            </a:r>
            <a:r>
              <a:rPr lang="en-US" dirty="0" smtClean="0"/>
              <a:t>   messages will be saved only at the destination.</a:t>
            </a:r>
          </a:p>
          <a:p>
            <a:pPr marL="0" indent="0">
              <a:buNone/>
            </a:pPr>
            <a:r>
              <a:rPr lang="en-US" dirty="0"/>
              <a:t>	</a:t>
            </a:r>
            <a:r>
              <a:rPr lang="en-US" dirty="0" smtClean="0"/>
              <a:t>2.In RED signature verification is done by the neighbors </a:t>
            </a:r>
          </a:p>
          <a:p>
            <a:pPr marL="0" indent="0">
              <a:buNone/>
            </a:pPr>
            <a:r>
              <a:rPr lang="en-US" dirty="0"/>
              <a:t>	 </a:t>
            </a:r>
            <a:r>
              <a:rPr lang="en-US" dirty="0" smtClean="0"/>
              <a:t>  and the destination nodes only .</a:t>
            </a:r>
          </a:p>
          <a:p>
            <a:pPr marL="0" indent="0">
              <a:buNone/>
            </a:pPr>
            <a:r>
              <a:rPr lang="en-US" dirty="0" smtClean="0"/>
              <a:t>    </a:t>
            </a:r>
          </a:p>
          <a:p>
            <a:endParaRPr lang="en-IN" dirty="0"/>
          </a:p>
        </p:txBody>
      </p:sp>
    </p:spTree>
    <p:extLst>
      <p:ext uri="{BB962C8B-B14F-4D97-AF65-F5344CB8AC3E}">
        <p14:creationId xmlns:p14="http://schemas.microsoft.com/office/powerpoint/2010/main" val="30419383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 2</a:t>
            </a:r>
            <a:endParaRPr lang="en-IN" b="1" dirty="0"/>
          </a:p>
        </p:txBody>
      </p:sp>
      <p:sp>
        <p:nvSpPr>
          <p:cNvPr id="3" name="Content Placeholder 2"/>
          <p:cNvSpPr>
            <a:spLocks noGrp="1"/>
          </p:cNvSpPr>
          <p:nvPr>
            <p:ph sz="quarter" idx="1"/>
          </p:nvPr>
        </p:nvSpPr>
        <p:spPr/>
        <p:txBody>
          <a:bodyPr>
            <a:normAutofit fontScale="92500" lnSpcReduction="10000"/>
          </a:bodyPr>
          <a:lstStyle/>
          <a:p>
            <a:r>
              <a:rPr lang="en-US" sz="2400" dirty="0" smtClean="0">
                <a:latin typeface="Times New Roman" pitchFamily="18" charset="0"/>
                <a:cs typeface="Times New Roman" pitchFamily="18" charset="0"/>
              </a:rPr>
              <a:t>Assume that the sensors in the network are all static and adversary is mobile. Adversary is in position p1 at round r-1 and jumps to position p2 at round r. All the sensors that were red at round r-1 become yellow at round r .</a:t>
            </a:r>
          </a:p>
          <a:p>
            <a:pPr marL="0" indent="0">
              <a:buNone/>
            </a:pPr>
            <a:r>
              <a:rPr lang="en-US" sz="1800" dirty="0" smtClean="0"/>
              <a:t>   </a:t>
            </a:r>
            <a:r>
              <a:rPr lang="en-US" sz="2400" dirty="0" smtClean="0">
                <a:latin typeface="Times New Roman" pitchFamily="18" charset="0"/>
                <a:cs typeface="Times New Roman" pitchFamily="18" charset="0"/>
              </a:rPr>
              <a:t>Green</a:t>
            </a:r>
            <a:r>
              <a:rPr lang="en-US" sz="2400" dirty="0">
                <a:latin typeface="Times New Roman" pitchFamily="18" charset="0"/>
                <a:cs typeface="Times New Roman" pitchFamily="18" charset="0"/>
              </a:rPr>
              <a:t>: Either has never compromised or compromised </a:t>
            </a:r>
            <a:r>
              <a:rPr lang="en-US" sz="2400" dirty="0" smtClean="0">
                <a:latin typeface="Times New Roman" pitchFamily="18" charset="0"/>
                <a:cs typeface="Times New Roman" pitchFamily="18" charset="0"/>
              </a:rPr>
              <a:t>and    regained security</a:t>
            </a:r>
          </a:p>
          <a:p>
            <a:pPr marL="0" indent="0">
              <a:buNone/>
            </a:pPr>
            <a:r>
              <a:rPr lang="en-US" sz="2400" dirty="0" smtClean="0">
                <a:latin typeface="Times New Roman" pitchFamily="18" charset="0"/>
                <a:cs typeface="Times New Roman" pitchFamily="18" charset="0"/>
              </a:rPr>
              <a:t>    Red</a:t>
            </a:r>
            <a:r>
              <a:rPr lang="en-US" sz="2400" dirty="0">
                <a:latin typeface="Times New Roman" pitchFamily="18" charset="0"/>
                <a:cs typeface="Times New Roman" pitchFamily="18" charset="0"/>
              </a:rPr>
              <a:t>: Currently compromised sensors that is located with </a:t>
            </a:r>
            <a:r>
              <a:rPr lang="en-US" sz="2400" dirty="0" smtClean="0">
                <a:latin typeface="Times New Roman" pitchFamily="18" charset="0"/>
                <a:cs typeface="Times New Roman" pitchFamily="18" charset="0"/>
              </a:rPr>
              <a:t>in </a:t>
            </a:r>
            <a:r>
              <a:rPr lang="en-US" sz="2400" dirty="0">
                <a:latin typeface="Times New Roman" pitchFamily="18" charset="0"/>
                <a:cs typeface="Times New Roman" pitchFamily="18" charset="0"/>
              </a:rPr>
              <a:t>the range of the </a:t>
            </a:r>
            <a:r>
              <a:rPr lang="en-US" sz="2400" dirty="0" smtClean="0">
                <a:latin typeface="Times New Roman" pitchFamily="18" charset="0"/>
                <a:cs typeface="Times New Roman" pitchFamily="18" charset="0"/>
              </a:rPr>
              <a:t> adversary</a:t>
            </a:r>
          </a:p>
          <a:p>
            <a:pPr marL="0" indent="0">
              <a:buNone/>
            </a:pPr>
            <a:r>
              <a:rPr lang="en-US" sz="2400" dirty="0" smtClean="0">
                <a:latin typeface="Times New Roman" pitchFamily="18" charset="0"/>
                <a:cs typeface="Times New Roman" pitchFamily="18" charset="0"/>
              </a:rPr>
              <a:t>   Yellow</a:t>
            </a:r>
            <a:r>
              <a:rPr lang="en-US" sz="2400" dirty="0">
                <a:latin typeface="Times New Roman" pitchFamily="18" charset="0"/>
                <a:cs typeface="Times New Roman" pitchFamily="18" charset="0"/>
              </a:rPr>
              <a:t>: Sensors that has been compromised and has moved </a:t>
            </a:r>
            <a:r>
              <a:rPr lang="en-US" sz="2400" dirty="0" smtClean="0">
                <a:latin typeface="Times New Roman" pitchFamily="18" charset="0"/>
                <a:cs typeface="Times New Roman" pitchFamily="18" charset="0"/>
              </a:rPr>
              <a:t>out of </a:t>
            </a:r>
            <a:r>
              <a:rPr lang="en-US" sz="2400" dirty="0">
                <a:latin typeface="Times New Roman" pitchFamily="18" charset="0"/>
                <a:cs typeface="Times New Roman" pitchFamily="18" charset="0"/>
              </a:rPr>
              <a:t>the range of the adversary</a:t>
            </a:r>
            <a:r>
              <a:rPr lang="en-US" sz="2400" dirty="0" smtClean="0">
                <a:latin typeface="Times New Roman" pitchFamily="18" charset="0"/>
                <a:cs typeface="Times New Roman" pitchFamily="18" charset="0"/>
              </a:rPr>
              <a:t>.</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Which type of sensors have worst healing ratio ,static or mobile? and  why?</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In the following network which nodes can heal?</a:t>
            </a:r>
          </a:p>
          <a:p>
            <a:pPr marL="0"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1614996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 2 (</a:t>
            </a:r>
            <a:r>
              <a:rPr lang="en-US" b="1" dirty="0" smtClean="0"/>
              <a:t>Cont.)</a:t>
            </a:r>
            <a:endParaRPr lang="en-IN" b="1" dirty="0"/>
          </a:p>
        </p:txBody>
      </p:sp>
      <p:pic>
        <p:nvPicPr>
          <p:cNvPr id="4"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259632" y="1340768"/>
            <a:ext cx="6057900" cy="2615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11560" y="4077072"/>
            <a:ext cx="8064896" cy="2677656"/>
          </a:xfrm>
          <a:prstGeom prst="rect">
            <a:avLst/>
          </a:prstGeom>
          <a:noFill/>
        </p:spPr>
        <p:txBody>
          <a:bodyPr wrap="square" rtlCol="0">
            <a:spAutoFit/>
          </a:bodyPr>
          <a:lstStyle/>
          <a:p>
            <a:r>
              <a:rPr lang="en-US" sz="2400" dirty="0" smtClean="0">
                <a:latin typeface="Times New Roman" pitchFamily="18" charset="0"/>
                <a:cs typeface="Times New Roman" pitchFamily="18" charset="0"/>
              </a:rPr>
              <a:t>Ans. Static sensors have the worst healing effect .If the sensors are mobile </a:t>
            </a: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they jump in each round so that the probability that they can meet a green sensor is high but in static sensor ,once a sensor is compromised, it cannot be healed if there is no green sensor in its range.</a:t>
            </a:r>
          </a:p>
          <a:p>
            <a:r>
              <a:rPr lang="en-US" sz="2400" dirty="0" smtClean="0">
                <a:latin typeface="Times New Roman" pitchFamily="18" charset="0"/>
                <a:cs typeface="Times New Roman" pitchFamily="18" charset="0"/>
              </a:rPr>
              <a:t> Nodes 1,2,3,4 and 5 gets compromised and nodes 3 and 5 can heal as they have a green neighbor.</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40407586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 3</a:t>
            </a:r>
            <a:endParaRPr lang="en-IN" b="1" dirty="0"/>
          </a:p>
        </p:txBody>
      </p:sp>
      <p:sp>
        <p:nvSpPr>
          <p:cNvPr id="3" name="Content Placeholder 2"/>
          <p:cNvSpPr>
            <a:spLocks noGrp="1"/>
          </p:cNvSpPr>
          <p:nvPr>
            <p:ph sz="quarter" idx="1"/>
          </p:nvPr>
        </p:nvSpPr>
        <p:spPr/>
        <p:txBody>
          <a:bodyPr>
            <a:normAutofit fontScale="92500" lnSpcReduction="20000"/>
          </a:bodyPr>
          <a:lstStyle/>
          <a:p>
            <a:r>
              <a:rPr lang="en-US" dirty="0" smtClean="0"/>
              <a:t>What are the security constraints in a WSN and why do we need separate security mechanisms for sensor networks?</a:t>
            </a:r>
          </a:p>
          <a:p>
            <a:pPr marL="0" indent="0">
              <a:buNone/>
            </a:pPr>
            <a:r>
              <a:rPr lang="en-US" dirty="0" smtClean="0"/>
              <a:t>Ans:</a:t>
            </a:r>
          </a:p>
          <a:p>
            <a:pPr marL="0" indent="0">
              <a:buNone/>
            </a:pPr>
            <a:r>
              <a:rPr lang="en-US" dirty="0" smtClean="0"/>
              <a:t>Constraints:</a:t>
            </a:r>
          </a:p>
          <a:p>
            <a:pPr marL="0" indent="0">
              <a:buNone/>
            </a:pPr>
            <a:r>
              <a:rPr lang="en-US" dirty="0"/>
              <a:t>	</a:t>
            </a:r>
            <a:r>
              <a:rPr lang="en-US" dirty="0" smtClean="0"/>
              <a:t>1.Low </a:t>
            </a:r>
            <a:r>
              <a:rPr lang="en-US" dirty="0"/>
              <a:t>T</a:t>
            </a:r>
            <a:r>
              <a:rPr lang="en-US" dirty="0" smtClean="0"/>
              <a:t>ransmission Power</a:t>
            </a:r>
          </a:p>
          <a:p>
            <a:pPr marL="0" indent="0">
              <a:buNone/>
            </a:pPr>
            <a:r>
              <a:rPr lang="en-US" dirty="0"/>
              <a:t>	</a:t>
            </a:r>
            <a:r>
              <a:rPr lang="en-US" dirty="0" smtClean="0"/>
              <a:t>2.Limited Memory </a:t>
            </a:r>
          </a:p>
          <a:p>
            <a:pPr marL="0" indent="0">
              <a:buNone/>
            </a:pPr>
            <a:r>
              <a:rPr lang="en-US" dirty="0"/>
              <a:t>	</a:t>
            </a:r>
            <a:r>
              <a:rPr lang="en-US" dirty="0" smtClean="0"/>
              <a:t>3.Limited Battery Life Time</a:t>
            </a:r>
          </a:p>
          <a:p>
            <a:pPr marL="0" indent="0">
              <a:buNone/>
            </a:pPr>
            <a:r>
              <a:rPr lang="en-US" dirty="0"/>
              <a:t>	</a:t>
            </a:r>
            <a:r>
              <a:rPr lang="en-US" dirty="0" smtClean="0"/>
              <a:t>4.Slow Computations </a:t>
            </a:r>
          </a:p>
          <a:p>
            <a:pPr marL="0" indent="0">
              <a:buNone/>
            </a:pPr>
            <a:r>
              <a:rPr lang="en-US" dirty="0" smtClean="0"/>
              <a:t>Need for a Separate Security Mechanism</a:t>
            </a:r>
          </a:p>
          <a:p>
            <a:pPr marL="0" indent="0">
              <a:buNone/>
            </a:pPr>
            <a:r>
              <a:rPr lang="en-US" dirty="0"/>
              <a:t>	</a:t>
            </a:r>
            <a:r>
              <a:rPr lang="en-US" dirty="0" smtClean="0"/>
              <a:t>1.Various Limitations</a:t>
            </a:r>
          </a:p>
          <a:p>
            <a:pPr marL="0" indent="0">
              <a:buNone/>
            </a:pPr>
            <a:r>
              <a:rPr lang="en-US" dirty="0"/>
              <a:t>	</a:t>
            </a:r>
            <a:r>
              <a:rPr lang="en-US" dirty="0" smtClean="0"/>
              <a:t>2.Threats are different from ad-hoc networks</a:t>
            </a:r>
          </a:p>
          <a:p>
            <a:pPr marL="0" indent="0">
              <a:buNone/>
            </a:pPr>
            <a:r>
              <a:rPr lang="en-US" dirty="0"/>
              <a:t>	</a:t>
            </a:r>
            <a:r>
              <a:rPr lang="en-US" dirty="0" smtClean="0"/>
              <a:t>3.Harsh Deployment Environments</a:t>
            </a:r>
          </a:p>
          <a:p>
            <a:pPr marL="0" indent="0">
              <a:buNone/>
            </a:pPr>
            <a:r>
              <a:rPr lang="en-US" dirty="0"/>
              <a:t>	</a:t>
            </a:r>
            <a:r>
              <a:rPr lang="en-US" dirty="0" smtClean="0"/>
              <a:t>4.Number of nodes are very high</a:t>
            </a:r>
          </a:p>
        </p:txBody>
      </p:sp>
    </p:spTree>
    <p:extLst>
      <p:ext uri="{BB962C8B-B14F-4D97-AF65-F5344CB8AC3E}">
        <p14:creationId xmlns:p14="http://schemas.microsoft.com/office/powerpoint/2010/main" val="17744799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THANK YOU</a:t>
            </a:r>
            <a:endParaRPr lang="en-IN" dirty="0"/>
          </a:p>
        </p:txBody>
      </p:sp>
      <p:sp>
        <p:nvSpPr>
          <p:cNvPr id="3" name="Subtitle 2"/>
          <p:cNvSpPr>
            <a:spLocks noGrp="1"/>
          </p:cNvSpPr>
          <p:nvPr>
            <p:ph type="subTitle" idx="1"/>
          </p:nvPr>
        </p:nvSpPr>
        <p:spPr/>
        <p:txBody>
          <a:bodyPr>
            <a:normAutofit/>
          </a:bodyPr>
          <a:lstStyle/>
          <a:p>
            <a:r>
              <a:rPr lang="en-US" sz="2000" dirty="0" smtClean="0"/>
              <a:t>Email:svepa045@uottawa.ca</a:t>
            </a:r>
            <a:endParaRPr lang="en-IN" sz="2000" dirty="0"/>
          </a:p>
        </p:txBody>
      </p:sp>
    </p:spTree>
    <p:extLst>
      <p:ext uri="{BB962C8B-B14F-4D97-AF65-F5344CB8AC3E}">
        <p14:creationId xmlns:p14="http://schemas.microsoft.com/office/powerpoint/2010/main" val="3602348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CONSTRAINTS</a:t>
            </a:r>
            <a:endParaRPr lang="en-IN" b="1" dirty="0"/>
          </a:p>
        </p:txBody>
      </p:sp>
      <p:sp>
        <p:nvSpPr>
          <p:cNvPr id="3" name="Content Placeholder 2"/>
          <p:cNvSpPr>
            <a:spLocks noGrp="1"/>
          </p:cNvSpPr>
          <p:nvPr>
            <p:ph sz="quarter" idx="1"/>
          </p:nvPr>
        </p:nvSpPr>
        <p:spPr/>
        <p:txBody>
          <a:bodyPr>
            <a:normAutofit/>
          </a:bodyPr>
          <a:lstStyle/>
          <a:p>
            <a:pPr marL="0" indent="0">
              <a:buNone/>
            </a:pPr>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	</a:t>
            </a:r>
          </a:p>
        </p:txBody>
      </p:sp>
      <p:sp>
        <p:nvSpPr>
          <p:cNvPr id="4" name="Rectangle 3"/>
          <p:cNvSpPr>
            <a:spLocks noGrp="1" noChangeArrowheads="1"/>
          </p:cNvSpPr>
          <p:nvPr/>
        </p:nvSpPr>
        <p:spPr bwMode="auto">
          <a:xfrm>
            <a:off x="235040" y="137307"/>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rgbClr val="103566"/>
                </a:solidFill>
                <a:latin typeface="+mj-lt"/>
                <a:ea typeface="+mj-ea"/>
                <a:cs typeface="+mj-cs"/>
              </a:defRPr>
            </a:lvl1pPr>
            <a:lvl2pPr algn="ctr" rtl="0" eaLnBrk="0" fontAlgn="base" hangingPunct="0">
              <a:spcBef>
                <a:spcPct val="0"/>
              </a:spcBef>
              <a:spcAft>
                <a:spcPct val="0"/>
              </a:spcAft>
              <a:defRPr sz="3200" b="1">
                <a:solidFill>
                  <a:srgbClr val="103566"/>
                </a:solidFill>
                <a:latin typeface="Arial" charset="0"/>
              </a:defRPr>
            </a:lvl2pPr>
            <a:lvl3pPr algn="ctr" rtl="0" eaLnBrk="0" fontAlgn="base" hangingPunct="0">
              <a:spcBef>
                <a:spcPct val="0"/>
              </a:spcBef>
              <a:spcAft>
                <a:spcPct val="0"/>
              </a:spcAft>
              <a:defRPr sz="3200" b="1">
                <a:solidFill>
                  <a:srgbClr val="103566"/>
                </a:solidFill>
                <a:latin typeface="Arial" charset="0"/>
              </a:defRPr>
            </a:lvl3pPr>
            <a:lvl4pPr algn="ctr" rtl="0" eaLnBrk="0" fontAlgn="base" hangingPunct="0">
              <a:spcBef>
                <a:spcPct val="0"/>
              </a:spcBef>
              <a:spcAft>
                <a:spcPct val="0"/>
              </a:spcAft>
              <a:defRPr sz="3200" b="1">
                <a:solidFill>
                  <a:srgbClr val="103566"/>
                </a:solidFill>
                <a:latin typeface="Arial" charset="0"/>
              </a:defRPr>
            </a:lvl4pPr>
            <a:lvl5pPr algn="ctr" rtl="0" eaLnBrk="0" fontAlgn="base" hangingPunct="0">
              <a:spcBef>
                <a:spcPct val="0"/>
              </a:spcBef>
              <a:spcAft>
                <a:spcPct val="0"/>
              </a:spcAft>
              <a:defRPr sz="3200" b="1">
                <a:solidFill>
                  <a:srgbClr val="103566"/>
                </a:solidFill>
                <a:latin typeface="Arial" charset="0"/>
              </a:defRPr>
            </a:lvl5pPr>
            <a:lvl6pPr marL="457200" algn="ctr" rtl="0" fontAlgn="base">
              <a:spcBef>
                <a:spcPct val="0"/>
              </a:spcBef>
              <a:spcAft>
                <a:spcPct val="0"/>
              </a:spcAft>
              <a:defRPr sz="3200" b="1">
                <a:solidFill>
                  <a:srgbClr val="103566"/>
                </a:solidFill>
                <a:latin typeface="Arial" charset="0"/>
              </a:defRPr>
            </a:lvl6pPr>
            <a:lvl7pPr marL="914400" algn="ctr" rtl="0" fontAlgn="base">
              <a:spcBef>
                <a:spcPct val="0"/>
              </a:spcBef>
              <a:spcAft>
                <a:spcPct val="0"/>
              </a:spcAft>
              <a:defRPr sz="3200" b="1">
                <a:solidFill>
                  <a:srgbClr val="103566"/>
                </a:solidFill>
                <a:latin typeface="Arial" charset="0"/>
              </a:defRPr>
            </a:lvl7pPr>
            <a:lvl8pPr marL="1371600" algn="ctr" rtl="0" fontAlgn="base">
              <a:spcBef>
                <a:spcPct val="0"/>
              </a:spcBef>
              <a:spcAft>
                <a:spcPct val="0"/>
              </a:spcAft>
              <a:defRPr sz="3200" b="1">
                <a:solidFill>
                  <a:srgbClr val="103566"/>
                </a:solidFill>
                <a:latin typeface="Arial" charset="0"/>
              </a:defRPr>
            </a:lvl8pPr>
            <a:lvl9pPr marL="1828800" algn="ctr" rtl="0" fontAlgn="base">
              <a:spcBef>
                <a:spcPct val="0"/>
              </a:spcBef>
              <a:spcAft>
                <a:spcPct val="0"/>
              </a:spcAft>
              <a:defRPr sz="3200" b="1">
                <a:solidFill>
                  <a:srgbClr val="103566"/>
                </a:solidFill>
                <a:latin typeface="Arial" charset="0"/>
              </a:defRPr>
            </a:lvl9pPr>
          </a:lstStyle>
          <a:p>
            <a:pPr algn="l" eaLnBrk="1" hangingPunct="1"/>
            <a:endParaRPr lang="en-US" dirty="0" smtClean="0"/>
          </a:p>
        </p:txBody>
      </p:sp>
      <p:sp>
        <p:nvSpPr>
          <p:cNvPr id="5" name="Rectangle 4"/>
          <p:cNvSpPr>
            <a:spLocks noChangeArrowheads="1"/>
          </p:cNvSpPr>
          <p:nvPr/>
        </p:nvSpPr>
        <p:spPr bwMode="auto">
          <a:xfrm>
            <a:off x="3816440" y="2799441"/>
            <a:ext cx="1676400" cy="1285884"/>
          </a:xfrm>
          <a:prstGeom prst="rect">
            <a:avLst/>
          </a:prstGeom>
          <a:solidFill>
            <a:srgbClr val="FFFF00"/>
          </a:solidFill>
          <a:ln w="9525">
            <a:solidFill>
              <a:schemeClr val="tx1"/>
            </a:solidFill>
            <a:miter lim="800000"/>
            <a:headEnd/>
            <a:tailEnd/>
          </a:ln>
        </p:spPr>
        <p:txBody>
          <a:bodyPr wrap="none" anchor="ct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sz="2400" dirty="0">
                <a:latin typeface="Calibri" pitchFamily="34" charset="0"/>
              </a:rPr>
              <a:t>Embedded</a:t>
            </a:r>
          </a:p>
          <a:p>
            <a:pPr algn="ctr"/>
            <a:r>
              <a:rPr lang="en-US" sz="2400" dirty="0">
                <a:latin typeface="Calibri" pitchFamily="34" charset="0"/>
              </a:rPr>
              <a:t>Processor</a:t>
            </a:r>
          </a:p>
        </p:txBody>
      </p:sp>
      <p:sp>
        <p:nvSpPr>
          <p:cNvPr id="6" name="Rectangle 5"/>
          <p:cNvSpPr>
            <a:spLocks noChangeArrowheads="1"/>
          </p:cNvSpPr>
          <p:nvPr/>
        </p:nvSpPr>
        <p:spPr bwMode="auto">
          <a:xfrm>
            <a:off x="2521040" y="2077223"/>
            <a:ext cx="2971800" cy="609600"/>
          </a:xfrm>
          <a:prstGeom prst="rect">
            <a:avLst/>
          </a:prstGeom>
          <a:solidFill>
            <a:srgbClr val="FFC000"/>
          </a:solidFill>
          <a:ln w="9525">
            <a:solidFill>
              <a:schemeClr val="tx1"/>
            </a:solidFill>
            <a:miter lim="800000"/>
            <a:headEnd/>
            <a:tailEnd/>
          </a:ln>
        </p:spPr>
        <p:txBody>
          <a:bodyPr wrap="none" anchor="ct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sz="2400" dirty="0">
                <a:latin typeface="Calibri" pitchFamily="34" charset="0"/>
              </a:rPr>
              <a:t>Transceiver</a:t>
            </a:r>
          </a:p>
        </p:txBody>
      </p:sp>
      <p:sp>
        <p:nvSpPr>
          <p:cNvPr id="7" name="Rectangle 6"/>
          <p:cNvSpPr>
            <a:spLocks noChangeArrowheads="1"/>
          </p:cNvSpPr>
          <p:nvPr/>
        </p:nvSpPr>
        <p:spPr bwMode="auto">
          <a:xfrm>
            <a:off x="2521040" y="2815142"/>
            <a:ext cx="1219200" cy="685800"/>
          </a:xfrm>
          <a:prstGeom prst="rect">
            <a:avLst/>
          </a:prstGeom>
          <a:solidFill>
            <a:srgbClr val="0070C0"/>
          </a:solidFill>
          <a:ln w="9525">
            <a:solidFill>
              <a:schemeClr val="tx1"/>
            </a:solidFill>
            <a:miter lim="800000"/>
            <a:headEnd/>
            <a:tailEnd/>
          </a:ln>
        </p:spPr>
        <p:txBody>
          <a:bodyPr wrap="none" anchor="ct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sz="2400" dirty="0">
                <a:solidFill>
                  <a:schemeClr val="bg1"/>
                </a:solidFill>
                <a:latin typeface="Calibri" pitchFamily="34" charset="0"/>
              </a:rPr>
              <a:t>Memory</a:t>
            </a:r>
          </a:p>
        </p:txBody>
      </p:sp>
      <p:sp>
        <p:nvSpPr>
          <p:cNvPr id="8" name="Rectangle 7"/>
          <p:cNvSpPr>
            <a:spLocks noChangeArrowheads="1"/>
          </p:cNvSpPr>
          <p:nvPr/>
        </p:nvSpPr>
        <p:spPr bwMode="auto">
          <a:xfrm>
            <a:off x="2521040" y="3585259"/>
            <a:ext cx="1219200" cy="1228720"/>
          </a:xfrm>
          <a:prstGeom prst="rect">
            <a:avLst/>
          </a:prstGeom>
          <a:solidFill>
            <a:schemeClr val="accent2">
              <a:lumMod val="20000"/>
              <a:lumOff val="80000"/>
            </a:schemeClr>
          </a:solidFill>
          <a:ln w="9525">
            <a:solidFill>
              <a:schemeClr val="tx1"/>
            </a:solidFill>
            <a:miter lim="800000"/>
            <a:headEnd/>
            <a:tailEnd/>
          </a:ln>
        </p:spPr>
        <p:txBody>
          <a:bodyPr wrap="none" anchor="ct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sz="2400" dirty="0">
                <a:latin typeface="Calibri" pitchFamily="34" charset="0"/>
              </a:rPr>
              <a:t>Sensors</a:t>
            </a:r>
          </a:p>
        </p:txBody>
      </p:sp>
      <p:sp>
        <p:nvSpPr>
          <p:cNvPr id="9" name="Rectangle 8"/>
          <p:cNvSpPr>
            <a:spLocks noChangeArrowheads="1"/>
          </p:cNvSpPr>
          <p:nvPr/>
        </p:nvSpPr>
        <p:spPr bwMode="auto">
          <a:xfrm>
            <a:off x="3816440" y="4156763"/>
            <a:ext cx="1676400" cy="657216"/>
          </a:xfrm>
          <a:prstGeom prst="rect">
            <a:avLst/>
          </a:prstGeom>
          <a:solidFill>
            <a:srgbClr val="FF0000"/>
          </a:solidFill>
          <a:ln w="9525">
            <a:solidFill>
              <a:schemeClr val="tx1"/>
            </a:solidFill>
            <a:miter lim="800000"/>
            <a:headEnd/>
            <a:tailEnd/>
          </a:ln>
        </p:spPr>
        <p:txBody>
          <a:bodyPr wrap="none" anchor="ct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sz="2400" dirty="0">
                <a:solidFill>
                  <a:schemeClr val="bg1"/>
                </a:solidFill>
                <a:latin typeface="Calibri" pitchFamily="34" charset="0"/>
              </a:rPr>
              <a:t>Battery</a:t>
            </a:r>
          </a:p>
        </p:txBody>
      </p:sp>
      <p:sp>
        <p:nvSpPr>
          <p:cNvPr id="10" name="TextBox 9"/>
          <p:cNvSpPr txBox="1">
            <a:spLocks noChangeArrowheads="1"/>
          </p:cNvSpPr>
          <p:nvPr/>
        </p:nvSpPr>
        <p:spPr bwMode="auto">
          <a:xfrm>
            <a:off x="8380347" y="6322242"/>
            <a:ext cx="528614" cy="39845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200" b="1" i="0" u="none" strike="noStrike" kern="0" cap="none" spc="0" normalizeH="0" baseline="0" noProof="0" dirty="0" smtClean="0">
              <a:ln>
                <a:noFill/>
              </a:ln>
              <a:solidFill>
                <a:srgbClr val="103566"/>
              </a:solidFill>
              <a:effectLst/>
              <a:uLnTx/>
              <a:uFillTx/>
              <a:latin typeface="+mj-lt"/>
              <a:ea typeface="+mj-ea"/>
              <a:cs typeface="+mj-cs"/>
            </a:endParaRPr>
          </a:p>
        </p:txBody>
      </p:sp>
      <p:sp>
        <p:nvSpPr>
          <p:cNvPr id="11" name="Rectangle 10"/>
          <p:cNvSpPr/>
          <p:nvPr/>
        </p:nvSpPr>
        <p:spPr>
          <a:xfrm>
            <a:off x="619739" y="2863041"/>
            <a:ext cx="1678666" cy="369332"/>
          </a:xfrm>
          <a:prstGeom prst="rect">
            <a:avLst/>
          </a:prstGeom>
        </p:spPr>
        <p:txBody>
          <a:bodyPr wrap="none">
            <a:spAutoFit/>
          </a:bodyP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dirty="0" smtClean="0">
                <a:latin typeface="Times New Roman" pitchFamily="18" charset="0"/>
                <a:cs typeface="Times New Roman" pitchFamily="18" charset="0"/>
              </a:rPr>
              <a:t>Limited Storage</a:t>
            </a:r>
            <a:endParaRPr lang="en-US" sz="2400" dirty="0">
              <a:latin typeface="Times New Roman" pitchFamily="18" charset="0"/>
              <a:cs typeface="Times New Roman" pitchFamily="18" charset="0"/>
            </a:endParaRPr>
          </a:p>
        </p:txBody>
      </p:sp>
      <p:sp>
        <p:nvSpPr>
          <p:cNvPr id="12" name="Rectangle 11"/>
          <p:cNvSpPr/>
          <p:nvPr/>
        </p:nvSpPr>
        <p:spPr>
          <a:xfrm>
            <a:off x="6171224" y="4291801"/>
            <a:ext cx="1768434" cy="369332"/>
          </a:xfrm>
          <a:prstGeom prst="rect">
            <a:avLst/>
          </a:prstGeom>
        </p:spPr>
        <p:txBody>
          <a:bodyPr wrap="none">
            <a:spAutoFit/>
          </a:bodyP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dirty="0" smtClean="0">
                <a:latin typeface="Times New Roman" pitchFamily="18" charset="0"/>
                <a:cs typeface="Times New Roman" pitchFamily="18" charset="0"/>
              </a:rPr>
              <a:t>Limited Lifetime</a:t>
            </a:r>
            <a:endParaRPr lang="en-US" sz="2400" dirty="0">
              <a:latin typeface="Times New Roman" pitchFamily="18" charset="0"/>
              <a:cs typeface="Times New Roman" pitchFamily="18" charset="0"/>
            </a:endParaRPr>
          </a:p>
        </p:txBody>
      </p:sp>
      <p:sp>
        <p:nvSpPr>
          <p:cNvPr id="13" name="Rectangle 12"/>
          <p:cNvSpPr/>
          <p:nvPr/>
        </p:nvSpPr>
        <p:spPr>
          <a:xfrm>
            <a:off x="6130468" y="3148793"/>
            <a:ext cx="2012089" cy="369332"/>
          </a:xfrm>
          <a:prstGeom prst="rect">
            <a:avLst/>
          </a:prstGeom>
        </p:spPr>
        <p:txBody>
          <a:bodyPr wrap="none">
            <a:spAutoFit/>
          </a:bodyP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en-US" dirty="0" smtClean="0">
                <a:latin typeface="Times New Roman" pitchFamily="18" charset="0"/>
                <a:cs typeface="Times New Roman" pitchFamily="18" charset="0"/>
              </a:rPr>
              <a:t>Slow Computations</a:t>
            </a:r>
            <a:endParaRPr lang="en-US" sz="2400" dirty="0">
              <a:latin typeface="Times New Roman" pitchFamily="18" charset="0"/>
              <a:cs typeface="Times New Roman" pitchFamily="18" charset="0"/>
            </a:endParaRPr>
          </a:p>
        </p:txBody>
      </p:sp>
      <p:sp>
        <p:nvSpPr>
          <p:cNvPr id="14" name="Rectangle 13"/>
          <p:cNvSpPr/>
          <p:nvPr/>
        </p:nvSpPr>
        <p:spPr>
          <a:xfrm>
            <a:off x="6064352" y="1720033"/>
            <a:ext cx="1714512" cy="1292662"/>
          </a:xfrm>
          <a:prstGeom prst="rect">
            <a:avLst/>
          </a:prstGeom>
        </p:spPr>
        <p:txBody>
          <a:bodyPr wrap="square">
            <a:spAutoFit/>
          </a:bodyPr>
          <a:ls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endParaRPr lang="en-US" dirty="0" smtClean="0">
              <a:latin typeface="Times New Roman" pitchFamily="18" charset="0"/>
            </a:endParaRPr>
          </a:p>
          <a:p>
            <a:pPr algn="ctr"/>
            <a:r>
              <a:rPr lang="en-US" dirty="0" smtClean="0">
                <a:latin typeface="Times New Roman" pitchFamily="18" charset="0"/>
                <a:cs typeface="Times New Roman" pitchFamily="18" charset="0"/>
              </a:rPr>
              <a:t>1Kbps - 1Mbps, </a:t>
            </a:r>
          </a:p>
          <a:p>
            <a:pPr algn="ctr"/>
            <a:r>
              <a:rPr lang="en-US" dirty="0" smtClean="0">
                <a:latin typeface="Times New Roman" pitchFamily="18" charset="0"/>
                <a:cs typeface="Times New Roman" pitchFamily="18" charset="0"/>
              </a:rPr>
              <a:t>3-100 Meters</a:t>
            </a:r>
            <a:r>
              <a:rPr lang="en-US" dirty="0" smtClean="0">
                <a:latin typeface="Calibri" pitchFamily="34" charset="0"/>
              </a:rPr>
              <a:t>,</a:t>
            </a:r>
          </a:p>
          <a:p>
            <a:pPr algn="ctr"/>
            <a:endParaRPr lang="en-US" sz="2400" dirty="0">
              <a:latin typeface="Times New Roman" pitchFamily="18" charset="0"/>
            </a:endParaRPr>
          </a:p>
        </p:txBody>
      </p:sp>
    </p:spTree>
    <p:extLst>
      <p:ext uri="{BB962C8B-B14F-4D97-AF65-F5344CB8AC3E}">
        <p14:creationId xmlns:p14="http://schemas.microsoft.com/office/powerpoint/2010/main" val="29926942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NEED FOR SEPARATE SECURITY MECHANISMS</a:t>
            </a:r>
            <a:endParaRPr lang="en-IN" b="1" dirty="0"/>
          </a:p>
        </p:txBody>
      </p:sp>
      <p:sp>
        <p:nvSpPr>
          <p:cNvPr id="3" name="Content Placeholder 2"/>
          <p:cNvSpPr>
            <a:spLocks noGrp="1"/>
          </p:cNvSpPr>
          <p:nvPr>
            <p:ph sz="quarter" idx="1"/>
          </p:nvPr>
        </p:nvSpPr>
        <p:spPr/>
        <p:txBody>
          <a:bodyPr>
            <a:normAutofit/>
          </a:bodyPr>
          <a:lstStyle/>
          <a:p>
            <a:r>
              <a:rPr lang="en-US" sz="2400" dirty="0" smtClean="0">
                <a:latin typeface="Times New Roman" pitchFamily="18" charset="0"/>
                <a:cs typeface="Times New Roman" pitchFamily="18" charset="0"/>
              </a:rPr>
              <a:t>Due  to various limitations ( memory, power, battery) existing security mechanisms are poor fit for this domain.</a:t>
            </a:r>
          </a:p>
          <a:p>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hreats to sensor networks are different from threats to mobile ad-hoc networks.</a:t>
            </a:r>
          </a:p>
          <a:p>
            <a:r>
              <a:rPr lang="en-US" sz="2400" dirty="0" smtClean="0">
                <a:latin typeface="Times New Roman" pitchFamily="18" charset="0"/>
                <a:cs typeface="Times New Roman" pitchFamily="18" charset="0"/>
              </a:rPr>
              <a:t>Traffic model in WSNs is many to one unlike in   mobile ad-hoc models where it is many to many.</a:t>
            </a:r>
          </a:p>
          <a:p>
            <a:r>
              <a:rPr lang="en-US" sz="2400" dirty="0" smtClean="0">
                <a:latin typeface="Times New Roman" pitchFamily="18" charset="0"/>
                <a:cs typeface="Times New Roman" pitchFamily="18" charset="0"/>
              </a:rPr>
              <a:t>Sensor nodes are prone to failures due to harsh deployment environments.</a:t>
            </a:r>
          </a:p>
          <a:p>
            <a:r>
              <a:rPr lang="en-US" sz="2400" dirty="0" smtClean="0">
                <a:latin typeface="Times New Roman" pitchFamily="18" charset="0"/>
                <a:cs typeface="Times New Roman" pitchFamily="18" charset="0"/>
              </a:rPr>
              <a:t>Number of nodes in WSNs can be several orders of magnitude higher than the nodes in the ad-hoc network.</a:t>
            </a:r>
          </a:p>
          <a:p>
            <a:r>
              <a:rPr lang="en-US" sz="2400" dirty="0" smtClean="0">
                <a:latin typeface="Times New Roman" pitchFamily="18" charset="0"/>
                <a:cs typeface="Times New Roman" pitchFamily="18" charset="0"/>
              </a:rPr>
              <a:t>Sensor nodes may not have global identification.</a:t>
            </a:r>
            <a:endParaRPr lang="en-IN" sz="24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553963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THREATS AND ATTACKS</a:t>
            </a:r>
            <a:endParaRPr lang="en-IN" b="1" dirty="0"/>
          </a:p>
        </p:txBody>
      </p:sp>
      <p:sp>
        <p:nvSpPr>
          <p:cNvPr id="3" name="Content Placeholder 2"/>
          <p:cNvSpPr>
            <a:spLocks noGrp="1"/>
          </p:cNvSpPr>
          <p:nvPr>
            <p:ph sz="quarter" idx="1"/>
          </p:nvPr>
        </p:nvSpPr>
        <p:spPr/>
        <p:txBody>
          <a:bodyPr>
            <a:normAutofit/>
          </a:bodyPr>
          <a:lstStyle/>
          <a:p>
            <a:pPr marL="0" indent="0">
              <a:buNone/>
            </a:pPr>
            <a:r>
              <a:rPr lang="en-US" sz="2400" b="1" dirty="0" smtClean="0">
                <a:latin typeface="Times New Roman" pitchFamily="18" charset="0"/>
                <a:cs typeface="Times New Roman" pitchFamily="18" charset="0"/>
              </a:rPr>
              <a:t>External Attacks:</a:t>
            </a:r>
          </a:p>
          <a:p>
            <a:r>
              <a:rPr lang="en-US" sz="2400" dirty="0" smtClean="0">
                <a:latin typeface="Times New Roman" pitchFamily="18" charset="0"/>
                <a:cs typeface="Times New Roman" pitchFamily="18" charset="0"/>
              </a:rPr>
              <a:t>Attackers can capture sensor nodes and reprogram them</a:t>
            </a:r>
          </a:p>
          <a:p>
            <a:r>
              <a:rPr lang="en-US" sz="2400" dirty="0" smtClean="0">
                <a:latin typeface="Times New Roman" pitchFamily="18" charset="0"/>
                <a:cs typeface="Times New Roman" pitchFamily="18" charset="0"/>
              </a:rPr>
              <a:t>Attackers can deploy nodes with larger computing resources  such as laptops to attack sensor nodes</a:t>
            </a:r>
          </a:p>
          <a:p>
            <a:pPr marL="0" indent="0">
              <a:buNone/>
            </a:pPr>
            <a:r>
              <a:rPr lang="en-US" sz="2400" b="1" dirty="0" smtClean="0">
                <a:latin typeface="Times New Roman" pitchFamily="18" charset="0"/>
                <a:cs typeface="Times New Roman" pitchFamily="18" charset="0"/>
              </a:rPr>
              <a:t>Internal Attacks:</a:t>
            </a:r>
          </a:p>
          <a:p>
            <a:r>
              <a:rPr lang="en-US" sz="2400" dirty="0" smtClean="0">
                <a:latin typeface="Times New Roman" pitchFamily="18" charset="0"/>
                <a:cs typeface="Times New Roman" pitchFamily="18" charset="0"/>
              </a:rPr>
              <a:t>Compromised nodes can steal secrets from encrypted data</a:t>
            </a:r>
          </a:p>
          <a:p>
            <a:r>
              <a:rPr lang="en-US" sz="2400" dirty="0" smtClean="0">
                <a:latin typeface="Times New Roman" pitchFamily="18" charset="0"/>
                <a:cs typeface="Times New Roman" pitchFamily="18" charset="0"/>
              </a:rPr>
              <a:t>Compromised nodes can report wrong information</a:t>
            </a:r>
          </a:p>
          <a:p>
            <a:r>
              <a:rPr lang="en-US" sz="2400" dirty="0" smtClean="0">
                <a:latin typeface="Times New Roman" pitchFamily="18" charset="0"/>
                <a:cs typeface="Times New Roman" pitchFamily="18" charset="0"/>
              </a:rPr>
              <a:t>Compromised nodes can report other nodes as compromised nodes.</a:t>
            </a:r>
          </a:p>
          <a:p>
            <a:r>
              <a:rPr lang="en-US" sz="2400" dirty="0" smtClean="0">
                <a:latin typeface="Times New Roman" pitchFamily="18" charset="0"/>
                <a:cs typeface="Times New Roman" pitchFamily="18" charset="0"/>
              </a:rPr>
              <a:t>Compromised nodes can breach routing by introducing many routing attacks. </a:t>
            </a:r>
          </a:p>
          <a:p>
            <a:pPr marL="0" indent="0">
              <a:buNone/>
            </a:pPr>
            <a:endParaRPr lang="en-US"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538442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Attacks</a:t>
            </a:r>
            <a:endParaRPr lang="en-IN" b="1"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dirty="0" smtClean="0"/>
              <a:t>1.Denail </a:t>
            </a:r>
            <a:r>
              <a:rPr lang="en-US" dirty="0"/>
              <a:t>O</a:t>
            </a:r>
            <a:r>
              <a:rPr lang="en-US" dirty="0" smtClean="0"/>
              <a:t>f Service(DOS)</a:t>
            </a:r>
          </a:p>
          <a:p>
            <a:r>
              <a:rPr lang="en-US" dirty="0" smtClean="0"/>
              <a:t> Main aim is to exhaust the resources of the nodes by sending unnecessary packets</a:t>
            </a:r>
          </a:p>
          <a:p>
            <a:r>
              <a:rPr lang="en-US" dirty="0" smtClean="0"/>
              <a:t>Some of the DOS attacks can be tampering, jamming,collision,exhausition,unfairness,blackholes etc.,</a:t>
            </a:r>
          </a:p>
          <a:p>
            <a:r>
              <a:rPr lang="en-US" dirty="0" smtClean="0"/>
              <a:t>Methods to prevent DOS attacks –watchdog and reputation rating based scheme, Virtual Currency</a:t>
            </a:r>
          </a:p>
          <a:p>
            <a:pPr marL="0" indent="0">
              <a:buNone/>
            </a:pPr>
            <a:r>
              <a:rPr lang="en-US" dirty="0" smtClean="0"/>
              <a:t>2.Attacks on Information </a:t>
            </a:r>
          </a:p>
          <a:p>
            <a:r>
              <a:rPr lang="en-US" dirty="0" smtClean="0"/>
              <a:t>Wireless communication is vulnerable to eavesdropping, information may be altered, spoofed, replayed or vanished</a:t>
            </a:r>
          </a:p>
          <a:p>
            <a:r>
              <a:rPr lang="en-US" dirty="0" smtClean="0"/>
              <a:t>An attacker </a:t>
            </a:r>
            <a:r>
              <a:rPr lang="en-US" dirty="0"/>
              <a:t>w</a:t>
            </a:r>
            <a:r>
              <a:rPr lang="en-US" dirty="0" smtClean="0"/>
              <a:t>ith high processing power and larger communication range (e.g., laptops) could attack several sensors at the same time to modify the actual information.</a:t>
            </a:r>
            <a:endParaRPr lang="en-IN" dirty="0"/>
          </a:p>
        </p:txBody>
      </p:sp>
    </p:spTree>
    <p:extLst>
      <p:ext uri="{BB962C8B-B14F-4D97-AF65-F5344CB8AC3E}">
        <p14:creationId xmlns:p14="http://schemas.microsoft.com/office/powerpoint/2010/main" val="3067854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Attacks(Cont.)</a:t>
            </a:r>
            <a:endParaRPr lang="en-IN" b="1" dirty="0"/>
          </a:p>
        </p:txBody>
      </p:sp>
      <p:sp>
        <p:nvSpPr>
          <p:cNvPr id="4" name="Content Placeholder 3"/>
          <p:cNvSpPr>
            <a:spLocks noGrp="1"/>
          </p:cNvSpPr>
          <p:nvPr>
            <p:ph sz="quarter" idx="1"/>
          </p:nvPr>
        </p:nvSpPr>
        <p:spPr/>
        <p:txBody>
          <a:bodyPr/>
          <a:lstStyle/>
          <a:p>
            <a:pPr marL="0" indent="0">
              <a:buNone/>
            </a:pPr>
            <a:r>
              <a:rPr lang="en-US" dirty="0" smtClean="0"/>
              <a:t>3.Sybil Attack:</a:t>
            </a:r>
          </a:p>
          <a:p>
            <a:r>
              <a:rPr lang="en-US" dirty="0" smtClean="0"/>
              <a:t>A node uses the identities of more than one node for attacking distributed storage, routing mechanism, resource allocation etc.,</a:t>
            </a:r>
          </a:p>
          <a:p>
            <a:r>
              <a:rPr lang="en-US" dirty="0" smtClean="0"/>
              <a:t>Difficult to detect the sybil node, radio resource testing is used to detect sybil nodes </a:t>
            </a:r>
          </a:p>
          <a:p>
            <a:pPr marL="0" indent="0">
              <a:buNone/>
            </a:pPr>
            <a:r>
              <a:rPr lang="en-US" dirty="0" smtClean="0"/>
              <a:t>4.Blackhole Attack:</a:t>
            </a:r>
          </a:p>
          <a:p>
            <a:r>
              <a:rPr lang="en-US" dirty="0" smtClean="0"/>
              <a:t>Node attracts all the traffic, once inserted between the communicating nodes, it can do any thing with the packets passing between them.</a:t>
            </a:r>
          </a:p>
          <a:p>
            <a:endParaRPr lang="en-US" dirty="0" smtClean="0"/>
          </a:p>
          <a:p>
            <a:endParaRPr lang="en-US" dirty="0" smtClean="0"/>
          </a:p>
          <a:p>
            <a:endParaRPr lang="en-IN"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74366"/>
            <a:ext cx="3024336" cy="16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7" y="5190028"/>
            <a:ext cx="2962275" cy="168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228184" y="6597352"/>
            <a:ext cx="1337120" cy="276999"/>
          </a:xfrm>
          <a:prstGeom prst="rect">
            <a:avLst/>
          </a:prstGeom>
          <a:noFill/>
        </p:spPr>
        <p:txBody>
          <a:bodyPr wrap="square" rtlCol="0">
            <a:spAutoFit/>
          </a:bodyPr>
          <a:lstStyle/>
          <a:p>
            <a:r>
              <a:rPr lang="en-US" sz="1200" dirty="0"/>
              <a:t>Picture from (2)</a:t>
            </a:r>
            <a:endParaRPr lang="en-IN" sz="1200" dirty="0"/>
          </a:p>
        </p:txBody>
      </p:sp>
      <p:sp>
        <p:nvSpPr>
          <p:cNvPr id="5" name="TextBox 4"/>
          <p:cNvSpPr txBox="1"/>
          <p:nvPr/>
        </p:nvSpPr>
        <p:spPr>
          <a:xfrm>
            <a:off x="8244408" y="1628800"/>
            <a:ext cx="899592" cy="461665"/>
          </a:xfrm>
          <a:prstGeom prst="rect">
            <a:avLst/>
          </a:prstGeom>
          <a:noFill/>
        </p:spPr>
        <p:txBody>
          <a:bodyPr wrap="square" rtlCol="0">
            <a:spAutoFit/>
          </a:bodyPr>
          <a:lstStyle/>
          <a:p>
            <a:r>
              <a:rPr lang="en-US" sz="1200" dirty="0"/>
              <a:t>Picture from (2)</a:t>
            </a:r>
            <a:endParaRPr lang="en-IN" sz="1200" dirty="0"/>
          </a:p>
        </p:txBody>
      </p:sp>
    </p:spTree>
    <p:extLst>
      <p:ext uri="{BB962C8B-B14F-4D97-AF65-F5344CB8AC3E}">
        <p14:creationId xmlns:p14="http://schemas.microsoft.com/office/powerpoint/2010/main" val="14748130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Attacks(Cont.)</a:t>
            </a:r>
            <a:endParaRPr lang="en-IN" b="1" dirty="0"/>
          </a:p>
        </p:txBody>
      </p:sp>
      <p:sp>
        <p:nvSpPr>
          <p:cNvPr id="3" name="Content Placeholder 2"/>
          <p:cNvSpPr>
            <a:spLocks noGrp="1"/>
          </p:cNvSpPr>
          <p:nvPr>
            <p:ph sz="quarter" idx="1"/>
          </p:nvPr>
        </p:nvSpPr>
        <p:spPr/>
        <p:txBody>
          <a:bodyPr/>
          <a:lstStyle/>
          <a:p>
            <a:pPr marL="0" indent="0">
              <a:buNone/>
            </a:pPr>
            <a:r>
              <a:rPr lang="en-US" dirty="0" smtClean="0"/>
              <a:t>5.Hello Flood Attack</a:t>
            </a:r>
          </a:p>
          <a:p>
            <a:r>
              <a:rPr lang="en-US" dirty="0" smtClean="0"/>
              <a:t>Attacker with high transmission power sends hello packets to various sensor nodes persuading that the attacker is the neighbor . As a result victim nodes tries to send the packets through the attacker </a:t>
            </a:r>
          </a:p>
          <a:p>
            <a:pPr marL="0" indent="0">
              <a:buNone/>
            </a:pPr>
            <a:r>
              <a:rPr lang="en-US" dirty="0" smtClean="0"/>
              <a:t>6.Wormhole Attack</a:t>
            </a:r>
          </a:p>
          <a:p>
            <a:r>
              <a:rPr lang="en-US" dirty="0" smtClean="0"/>
              <a:t>Attacker tunnels the message recorded at one location of the network to another location to make a fake that these two parts are very close</a:t>
            </a:r>
          </a:p>
          <a:p>
            <a:r>
              <a:rPr lang="en-US" dirty="0" smtClean="0"/>
              <a:t>Efficient authentication protocols can</a:t>
            </a:r>
          </a:p>
          <a:p>
            <a:pPr marL="0" indent="0">
              <a:buNone/>
            </a:pPr>
            <a:r>
              <a:rPr lang="en-US" dirty="0"/>
              <a:t> </a:t>
            </a:r>
            <a:r>
              <a:rPr lang="en-US" dirty="0" smtClean="0"/>
              <a:t>  be used to detect the attack.</a:t>
            </a:r>
          </a:p>
          <a:p>
            <a:endParaRPr lang="en-IN"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4941168"/>
            <a:ext cx="302895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020272" y="6381328"/>
            <a:ext cx="1512168" cy="276999"/>
          </a:xfrm>
          <a:prstGeom prst="rect">
            <a:avLst/>
          </a:prstGeom>
          <a:noFill/>
        </p:spPr>
        <p:txBody>
          <a:bodyPr wrap="square" rtlCol="0">
            <a:spAutoFit/>
          </a:bodyPr>
          <a:lstStyle/>
          <a:p>
            <a:r>
              <a:rPr lang="en-US" sz="1200" dirty="0" smtClean="0"/>
              <a:t>Picture from (2)</a:t>
            </a:r>
            <a:endParaRPr lang="en-IN" sz="1200" dirty="0"/>
          </a:p>
        </p:txBody>
      </p:sp>
    </p:spTree>
    <p:extLst>
      <p:ext uri="{BB962C8B-B14F-4D97-AF65-F5344CB8AC3E}">
        <p14:creationId xmlns:p14="http://schemas.microsoft.com/office/powerpoint/2010/main" val="20693116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3346</TotalTime>
  <Words>2662</Words>
  <Application>Microsoft Office PowerPoint</Application>
  <PresentationFormat>On-screen Show (4:3)</PresentationFormat>
  <Paragraphs>258</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Origin</vt:lpstr>
      <vt:lpstr>SECURITY IN SENSOR NETWORKS</vt:lpstr>
      <vt:lpstr> OUTLINE</vt:lpstr>
      <vt:lpstr>INTRODUCTION</vt:lpstr>
      <vt:lpstr>CONSTRAINTS</vt:lpstr>
      <vt:lpstr>NEED FOR SEPARATE SECURITY MECHANISMS</vt:lpstr>
      <vt:lpstr>THREATS AND ATTACKS</vt:lpstr>
      <vt:lpstr>Attacks</vt:lpstr>
      <vt:lpstr>Attacks(Cont.)</vt:lpstr>
      <vt:lpstr>Attacks(Cont.)</vt:lpstr>
      <vt:lpstr>Attacks(Cont.)</vt:lpstr>
      <vt:lpstr>Detection Of Clone Attacks</vt:lpstr>
      <vt:lpstr>Detection Of Clone Attacks-RM</vt:lpstr>
      <vt:lpstr>Detection Of Clone Attacks-RM</vt:lpstr>
      <vt:lpstr>Detection Of Clone Attacks-LSM</vt:lpstr>
      <vt:lpstr>Detection Of Clone Attacks-LSM</vt:lpstr>
      <vt:lpstr>Detection Of Clone Attacks-RED</vt:lpstr>
      <vt:lpstr>LSM vs RED</vt:lpstr>
      <vt:lpstr>Epidemic Data Survivability in Unattended WSNs</vt:lpstr>
      <vt:lpstr>Epidemic Data Survivability in Unattended WSNs (Cont.)</vt:lpstr>
      <vt:lpstr>Epidemic Data Survivability in Unattended WSNs (Cont.)</vt:lpstr>
      <vt:lpstr>Securing Mobile Unattended WSNs</vt:lpstr>
      <vt:lpstr>Securing Mobile Unattended WSNs(Cont.)</vt:lpstr>
      <vt:lpstr>Securing Mobile Unattended WSNs(Cont.)</vt:lpstr>
      <vt:lpstr>Securing Mobile Unattended WSNs(Cont.)</vt:lpstr>
      <vt:lpstr>Secure Routing</vt:lpstr>
      <vt:lpstr>Key Management</vt:lpstr>
      <vt:lpstr>Key Management(Cont.)</vt:lpstr>
      <vt:lpstr>Cryptography</vt:lpstr>
      <vt:lpstr>Conclusion</vt:lpstr>
      <vt:lpstr>References</vt:lpstr>
      <vt:lpstr>PowerPoint Presentation</vt:lpstr>
      <vt:lpstr>Question 1</vt:lpstr>
      <vt:lpstr>Question 1(Cont.)</vt:lpstr>
      <vt:lpstr>Question 2</vt:lpstr>
      <vt:lpstr>Question 2 (Cont.)</vt:lpstr>
      <vt:lpstr>Question 3</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SECURITY IN SENSOR NETWORKS</dc:title>
  <dc:creator>HP</dc:creator>
  <cp:lastModifiedBy>HP</cp:lastModifiedBy>
  <cp:revision>103</cp:revision>
  <dcterms:created xsi:type="dcterms:W3CDTF">2011-10-02T04:05:35Z</dcterms:created>
  <dcterms:modified xsi:type="dcterms:W3CDTF">2011-11-14T21:14:52Z</dcterms:modified>
</cp:coreProperties>
</file>