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0"/>
  </p:notesMasterIdLst>
  <p:handoutMasterIdLst>
    <p:handoutMasterId r:id="rId41"/>
  </p:handoutMasterIdLst>
  <p:sldIdLst>
    <p:sldId id="256" r:id="rId2"/>
    <p:sldId id="258" r:id="rId3"/>
    <p:sldId id="343" r:id="rId4"/>
    <p:sldId id="269" r:id="rId5"/>
    <p:sldId id="344" r:id="rId6"/>
    <p:sldId id="341" r:id="rId7"/>
    <p:sldId id="315" r:id="rId8"/>
    <p:sldId id="316" r:id="rId9"/>
    <p:sldId id="270" r:id="rId10"/>
    <p:sldId id="346" r:id="rId11"/>
    <p:sldId id="347" r:id="rId12"/>
    <p:sldId id="385" r:id="rId13"/>
    <p:sldId id="324" r:id="rId14"/>
    <p:sldId id="320" r:id="rId15"/>
    <p:sldId id="375" r:id="rId16"/>
    <p:sldId id="376" r:id="rId17"/>
    <p:sldId id="290" r:id="rId18"/>
    <p:sldId id="377" r:id="rId19"/>
    <p:sldId id="394" r:id="rId20"/>
    <p:sldId id="395" r:id="rId21"/>
    <p:sldId id="358" r:id="rId22"/>
    <p:sldId id="378" r:id="rId23"/>
    <p:sldId id="379" r:id="rId24"/>
    <p:sldId id="380" r:id="rId25"/>
    <p:sldId id="381" r:id="rId26"/>
    <p:sldId id="382" r:id="rId27"/>
    <p:sldId id="357" r:id="rId28"/>
    <p:sldId id="405" r:id="rId29"/>
    <p:sldId id="383" r:id="rId30"/>
    <p:sldId id="406" r:id="rId31"/>
    <p:sldId id="387" r:id="rId32"/>
    <p:sldId id="404" r:id="rId33"/>
    <p:sldId id="386" r:id="rId34"/>
    <p:sldId id="400" r:id="rId35"/>
    <p:sldId id="388" r:id="rId36"/>
    <p:sldId id="401" r:id="rId37"/>
    <p:sldId id="402" r:id="rId38"/>
    <p:sldId id="40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18E"/>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2" autoAdjust="0"/>
    <p:restoredTop sz="68838" autoAdjust="0"/>
  </p:normalViewPr>
  <p:slideViewPr>
    <p:cSldViewPr>
      <p:cViewPr>
        <p:scale>
          <a:sx n="70" d="100"/>
          <a:sy n="70" d="100"/>
        </p:scale>
        <p:origin x="-1380" y="-198"/>
      </p:cViewPr>
      <p:guideLst>
        <p:guide orient="horz" pos="2160"/>
        <p:guide pos="2880"/>
      </p:guideLst>
    </p:cSldViewPr>
  </p:slideViewPr>
  <p:outlineViewPr>
    <p:cViewPr>
      <p:scale>
        <a:sx n="33" d="100"/>
        <a:sy n="33" d="100"/>
      </p:scale>
      <p:origin x="0" y="35898"/>
    </p:cViewPr>
  </p:outlineViewPr>
  <p:notesTextViewPr>
    <p:cViewPr>
      <p:scale>
        <a:sx n="100" d="100"/>
        <a:sy n="100" d="100"/>
      </p:scale>
      <p:origin x="0" y="0"/>
    </p:cViewPr>
  </p:notesTextViewPr>
  <p:notesViewPr>
    <p:cSldViewPr>
      <p:cViewPr varScale="1">
        <p:scale>
          <a:sx n="56" d="100"/>
          <a:sy n="56" d="100"/>
        </p:scale>
        <p:origin x="-287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69E7810-E62A-4C38-A074-26C6F239DEBA}" type="datetimeFigureOut">
              <a:rPr lang="en-CA" smtClean="0"/>
              <a:pPr/>
              <a:t>15/11/2011</a:t>
            </a:fld>
            <a:endParaRPr lang="en-CA"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CA" dirty="0" smtClean="0"/>
              <a:t>Peer to Peer Ad Hoc Networks</a:t>
            </a:r>
            <a:endParaRPr lang="en-CA"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1BCD8F-2858-481F-BBF4-7876F1F1AF71}" type="slidenum">
              <a:rPr lang="en-CA" smtClean="0"/>
              <a:pPr/>
              <a:t>‹#›</a:t>
            </a:fld>
            <a:endParaRPr lang="en-CA" dirty="0"/>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73AC04-49B3-4D31-8610-354105E4F596}" type="datetimeFigureOut">
              <a:rPr lang="en-CA" smtClean="0"/>
              <a:pPr/>
              <a:t>15/11/2011</a:t>
            </a:fld>
            <a:endParaRPr lang="en-C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CA" dirty="0" smtClean="0"/>
              <a:t>Peer to Peer Ad Hoc Networks</a:t>
            </a:r>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A1768D-E457-4813-9755-43EB43B38748}" type="slidenum">
              <a:rPr lang="en-CA" smtClean="0"/>
              <a:pPr/>
              <a:t>‹#›</a:t>
            </a:fld>
            <a:endParaRPr lang="en-CA" dirty="0"/>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Footer Placeholder 3"/>
          <p:cNvSpPr>
            <a:spLocks noGrp="1"/>
          </p:cNvSpPr>
          <p:nvPr>
            <p:ph type="ftr" sz="quarter" idx="10"/>
          </p:nvPr>
        </p:nvSpPr>
        <p:spPr/>
        <p:txBody>
          <a:bodyPr/>
          <a:lstStyle/>
          <a:p>
            <a:r>
              <a:rPr lang="en-CA" dirty="0" smtClean="0"/>
              <a:t>Peer to Peer Ad Hoc Networks</a:t>
            </a:r>
            <a:endParaRPr lang="en-CA" dirty="0"/>
          </a:p>
        </p:txBody>
      </p:sp>
      <p:sp>
        <p:nvSpPr>
          <p:cNvPr id="5" name="Slide Number Placeholder 4"/>
          <p:cNvSpPr>
            <a:spLocks noGrp="1"/>
          </p:cNvSpPr>
          <p:nvPr>
            <p:ph type="sldNum" sz="quarter" idx="11"/>
          </p:nvPr>
        </p:nvSpPr>
        <p:spPr/>
        <p:txBody>
          <a:bodyPr/>
          <a:lstStyle/>
          <a:p>
            <a:fld id="{04A1768D-E457-4813-9755-43EB43B38748}" type="slidenum">
              <a:rPr lang="en-CA" smtClean="0"/>
              <a:pPr/>
              <a:t>1</a:t>
            </a:fld>
            <a:endParaRPr lang="en-C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CA" dirty="0"/>
          </a:p>
        </p:txBody>
      </p:sp>
      <p:sp>
        <p:nvSpPr>
          <p:cNvPr id="4" name="Slide Number Placeholder 3"/>
          <p:cNvSpPr>
            <a:spLocks noGrp="1"/>
          </p:cNvSpPr>
          <p:nvPr>
            <p:ph type="sldNum" sz="quarter" idx="10"/>
          </p:nvPr>
        </p:nvSpPr>
        <p:spPr/>
        <p:txBody>
          <a:bodyPr/>
          <a:lstStyle/>
          <a:p>
            <a:fld id="{04A1768D-E457-4813-9755-43EB43B38748}" type="slidenum">
              <a:rPr lang="en-CA" smtClean="0"/>
              <a:pPr/>
              <a:t>4</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CA" dirty="0"/>
          </a:p>
        </p:txBody>
      </p:sp>
      <p:sp>
        <p:nvSpPr>
          <p:cNvPr id="4" name="Slide Number Placeholder 3"/>
          <p:cNvSpPr>
            <a:spLocks noGrp="1"/>
          </p:cNvSpPr>
          <p:nvPr>
            <p:ph type="sldNum" sz="quarter" idx="10"/>
          </p:nvPr>
        </p:nvSpPr>
        <p:spPr/>
        <p:txBody>
          <a:bodyPr/>
          <a:lstStyle/>
          <a:p>
            <a:fld id="{04A1768D-E457-4813-9755-43EB43B38748}" type="slidenum">
              <a:rPr lang="en-CA" smtClean="0"/>
              <a:pPr/>
              <a:t>5</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Footer Placeholder 3"/>
          <p:cNvSpPr>
            <a:spLocks noGrp="1"/>
          </p:cNvSpPr>
          <p:nvPr>
            <p:ph type="ftr" sz="quarter" idx="10"/>
          </p:nvPr>
        </p:nvSpPr>
        <p:spPr/>
        <p:txBody>
          <a:bodyPr/>
          <a:lstStyle/>
          <a:p>
            <a:r>
              <a:rPr lang="en-CA" dirty="0" smtClean="0"/>
              <a:t>Peer to Peer Ad Hoc Networks</a:t>
            </a:r>
            <a:endParaRPr lang="en-CA" dirty="0"/>
          </a:p>
        </p:txBody>
      </p:sp>
      <p:sp>
        <p:nvSpPr>
          <p:cNvPr id="5" name="Slide Number Placeholder 4"/>
          <p:cNvSpPr>
            <a:spLocks noGrp="1"/>
          </p:cNvSpPr>
          <p:nvPr>
            <p:ph type="sldNum" sz="quarter" idx="11"/>
          </p:nvPr>
        </p:nvSpPr>
        <p:spPr/>
        <p:txBody>
          <a:bodyPr/>
          <a:lstStyle/>
          <a:p>
            <a:fld id="{04A1768D-E457-4813-9755-43EB43B38748}" type="slidenum">
              <a:rPr lang="en-CA" smtClean="0"/>
              <a:pPr/>
              <a:t>7</a:t>
            </a:fld>
            <a:endParaRPr lang="en-CA"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sz="1200" kern="1200" baseline="0" dirty="0" smtClean="0">
              <a:solidFill>
                <a:schemeClr val="tx1"/>
              </a:solidFill>
              <a:latin typeface="+mn-lt"/>
              <a:ea typeface="+mn-ea"/>
              <a:cs typeface="+mn-cs"/>
            </a:endParaRPr>
          </a:p>
        </p:txBody>
      </p:sp>
      <p:sp>
        <p:nvSpPr>
          <p:cNvPr id="4" name="Footer Placeholder 3"/>
          <p:cNvSpPr>
            <a:spLocks noGrp="1"/>
          </p:cNvSpPr>
          <p:nvPr>
            <p:ph type="ftr" sz="quarter" idx="10"/>
          </p:nvPr>
        </p:nvSpPr>
        <p:spPr/>
        <p:txBody>
          <a:bodyPr/>
          <a:lstStyle/>
          <a:p>
            <a:r>
              <a:rPr lang="en-CA" dirty="0" smtClean="0"/>
              <a:t>Peer to Peer Ad Hoc Networks</a:t>
            </a:r>
            <a:endParaRPr lang="en-CA" dirty="0"/>
          </a:p>
        </p:txBody>
      </p:sp>
      <p:sp>
        <p:nvSpPr>
          <p:cNvPr id="5" name="Slide Number Placeholder 4"/>
          <p:cNvSpPr>
            <a:spLocks noGrp="1"/>
          </p:cNvSpPr>
          <p:nvPr>
            <p:ph type="sldNum" sz="quarter" idx="11"/>
          </p:nvPr>
        </p:nvSpPr>
        <p:spPr/>
        <p:txBody>
          <a:bodyPr/>
          <a:lstStyle/>
          <a:p>
            <a:fld id="{04A1768D-E457-4813-9755-43EB43B38748}" type="slidenum">
              <a:rPr lang="en-CA" smtClean="0"/>
              <a:pPr/>
              <a:t>8</a:t>
            </a:fld>
            <a:endParaRPr lang="en-CA"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04A1768D-E457-4813-9755-43EB43B38748}" type="slidenum">
              <a:rPr lang="en-CA" smtClean="0"/>
              <a:pPr/>
              <a:t>21</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Footer Placeholder 3"/>
          <p:cNvSpPr>
            <a:spLocks noGrp="1"/>
          </p:cNvSpPr>
          <p:nvPr>
            <p:ph type="ftr" sz="quarter" idx="10"/>
          </p:nvPr>
        </p:nvSpPr>
        <p:spPr/>
        <p:txBody>
          <a:bodyPr/>
          <a:lstStyle/>
          <a:p>
            <a:r>
              <a:rPr lang="en-CA" dirty="0" smtClean="0"/>
              <a:t>Peer to Peer Ad Hoc Networks</a:t>
            </a:r>
            <a:endParaRPr lang="en-CA" dirty="0"/>
          </a:p>
        </p:txBody>
      </p:sp>
      <p:sp>
        <p:nvSpPr>
          <p:cNvPr id="5" name="Slide Number Placeholder 4"/>
          <p:cNvSpPr>
            <a:spLocks noGrp="1"/>
          </p:cNvSpPr>
          <p:nvPr>
            <p:ph type="sldNum" sz="quarter" idx="11"/>
          </p:nvPr>
        </p:nvSpPr>
        <p:spPr/>
        <p:txBody>
          <a:bodyPr/>
          <a:lstStyle/>
          <a:p>
            <a:fld id="{04A1768D-E457-4813-9755-43EB43B38748}" type="slidenum">
              <a:rPr lang="en-CA" smtClean="0"/>
              <a:pPr/>
              <a:t>29</a:t>
            </a:fld>
            <a:endParaRPr lang="en-CA"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04A1768D-E457-4813-9755-43EB43B38748}" type="slidenum">
              <a:rPr lang="en-CA" smtClean="0"/>
              <a:pPr/>
              <a:t>31</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3A11403-5E6E-4674-96E7-3C8EA0E945C6}" type="datetime1">
              <a:rPr lang="en-CA" smtClean="0"/>
              <a:t>15/11/2011</a:t>
            </a:fld>
            <a:endParaRPr lang="en-CA"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CA" dirty="0" smtClean="0"/>
              <a:t>Peer to Peer Ad Hoc Networks</a:t>
            </a:r>
            <a:endParaRPr lang="en-CA"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C4441EE-534C-4AB6-BABD-DF8C50EE980B}" type="slidenum">
              <a:rPr lang="en-CA" smtClean="0"/>
              <a:pPr/>
              <a:t>‹#›</a:t>
            </a:fld>
            <a:endParaRPr lang="en-CA"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8AC068-539F-4A02-B1C1-A32093A45128}" type="datetime1">
              <a:rPr lang="en-CA" smtClean="0"/>
              <a:t>15/11/2011</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
        <p:nvSpPr>
          <p:cNvPr id="6" name="Slide Number Placeholder 5"/>
          <p:cNvSpPr>
            <a:spLocks noGrp="1"/>
          </p:cNvSpPr>
          <p:nvPr>
            <p:ph type="sldNum" sz="quarter" idx="12"/>
          </p:nvPr>
        </p:nvSpPr>
        <p:spPr/>
        <p:txBody>
          <a:bodyPr/>
          <a:lstStyle/>
          <a:p>
            <a:fld id="{7C4441EE-534C-4AB6-BABD-DF8C50EE980B}" type="slidenum">
              <a:rPr lang="en-CA" smtClean="0"/>
              <a:pPr/>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5404D02A-BD59-45DA-B410-A06FA8212494}" type="datetime1">
              <a:rPr lang="en-CA" smtClean="0"/>
              <a:t>15/11/2011</a:t>
            </a:fld>
            <a:endParaRPr lang="en-CA" dirty="0"/>
          </a:p>
        </p:txBody>
      </p:sp>
      <p:sp>
        <p:nvSpPr>
          <p:cNvPr id="5" name="Footer Placeholder 4"/>
          <p:cNvSpPr>
            <a:spLocks noGrp="1"/>
          </p:cNvSpPr>
          <p:nvPr>
            <p:ph type="ftr" sz="quarter" idx="11"/>
          </p:nvPr>
        </p:nvSpPr>
        <p:spPr>
          <a:xfrm>
            <a:off x="457201" y="6248207"/>
            <a:ext cx="5573483" cy="365125"/>
          </a:xfrm>
        </p:spPr>
        <p:txBody>
          <a:bodyPr/>
          <a:lstStyle/>
          <a:p>
            <a:r>
              <a:rPr lang="en-CA" dirty="0" smtClean="0"/>
              <a:t>Peer to Peer Ad Hoc Networks</a:t>
            </a:r>
            <a:endParaRPr lang="en-CA"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7C4441EE-534C-4AB6-BABD-DF8C50EE980B}" type="slidenum">
              <a:rPr lang="en-CA" smtClean="0"/>
              <a:pPr/>
              <a:t>‹#›</a:t>
            </a:fld>
            <a:endParaRPr lang="en-CA"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FA09192-5EE8-47C4-A01F-690614AF8874}" type="datetime1">
              <a:rPr lang="en-CA" smtClean="0"/>
              <a:t>15/11/2011</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C4441EE-534C-4AB6-BABD-DF8C50EE980B}" type="slidenum">
              <a:rPr lang="en-CA" smtClean="0"/>
              <a:pPr/>
              <a:t>‹#›</a:t>
            </a:fld>
            <a:endParaRPr lang="en-CA"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1801C46-09A2-4BFE-B71A-ABCD23227957}" type="datetime1">
              <a:rPr lang="en-CA" smtClean="0"/>
              <a:t>15/11/2011</a:t>
            </a:fld>
            <a:endParaRPr lang="en-CA"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C4441EE-534C-4AB6-BABD-DF8C50EE980B}" type="slidenum">
              <a:rPr lang="en-CA" smtClean="0"/>
              <a:pPr/>
              <a:t>‹#›</a:t>
            </a:fld>
            <a:endParaRPr lang="en-CA" dirty="0"/>
          </a:p>
        </p:txBody>
      </p:sp>
      <p:sp>
        <p:nvSpPr>
          <p:cNvPr id="14" name="Footer Placeholder 13"/>
          <p:cNvSpPr>
            <a:spLocks noGrp="1"/>
          </p:cNvSpPr>
          <p:nvPr>
            <p:ph type="ftr" sz="quarter" idx="12"/>
          </p:nvPr>
        </p:nvSpPr>
        <p:spPr/>
        <p:txBody>
          <a:bodyPr/>
          <a:lstStyle/>
          <a:p>
            <a:r>
              <a:rPr lang="en-CA" dirty="0" smtClean="0"/>
              <a:t>Peer to Peer Ad Hoc Networks</a:t>
            </a:r>
            <a:endParaRPr lang="en-CA"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618ABA84-5E0A-4D3E-AAA8-5E1A07459273}" type="datetime1">
              <a:rPr lang="en-CA" smtClean="0"/>
              <a:t>15/11/2011</a:t>
            </a:fld>
            <a:endParaRPr lang="en-CA" dirty="0"/>
          </a:p>
        </p:txBody>
      </p:sp>
      <p:sp>
        <p:nvSpPr>
          <p:cNvPr id="10" name="Slide Number Placeholder 9"/>
          <p:cNvSpPr>
            <a:spLocks noGrp="1"/>
          </p:cNvSpPr>
          <p:nvPr>
            <p:ph type="sldNum" sz="quarter" idx="16"/>
          </p:nvPr>
        </p:nvSpPr>
        <p:spPr/>
        <p:txBody>
          <a:bodyPr rtlCol="0"/>
          <a:lstStyle/>
          <a:p>
            <a:fld id="{7C4441EE-534C-4AB6-BABD-DF8C50EE980B}" type="slidenum">
              <a:rPr lang="en-CA" smtClean="0"/>
              <a:pPr/>
              <a:t>‹#›</a:t>
            </a:fld>
            <a:endParaRPr lang="en-CA" dirty="0"/>
          </a:p>
        </p:txBody>
      </p:sp>
      <p:sp>
        <p:nvSpPr>
          <p:cNvPr id="12" name="Footer Placeholder 11"/>
          <p:cNvSpPr>
            <a:spLocks noGrp="1"/>
          </p:cNvSpPr>
          <p:nvPr>
            <p:ph type="ftr" sz="quarter" idx="17"/>
          </p:nvPr>
        </p:nvSpPr>
        <p:spPr/>
        <p:txBody>
          <a:bodyPr rtlCol="0"/>
          <a:lstStyle/>
          <a:p>
            <a:r>
              <a:rPr lang="en-CA" dirty="0" smtClean="0"/>
              <a:t>Peer to Peer Ad Hoc Networks</a:t>
            </a:r>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CD48A453-E643-47DC-95BA-71472E7745B9}" type="datetime1">
              <a:rPr lang="en-CA" smtClean="0"/>
              <a:t>15/11/2011</a:t>
            </a:fld>
            <a:endParaRPr lang="en-CA" dirty="0"/>
          </a:p>
        </p:txBody>
      </p:sp>
      <p:sp>
        <p:nvSpPr>
          <p:cNvPr id="12" name="Slide Number Placeholder 11"/>
          <p:cNvSpPr>
            <a:spLocks noGrp="1"/>
          </p:cNvSpPr>
          <p:nvPr>
            <p:ph type="sldNum" sz="quarter" idx="16"/>
          </p:nvPr>
        </p:nvSpPr>
        <p:spPr/>
        <p:txBody>
          <a:bodyPr rtlCol="0"/>
          <a:lstStyle/>
          <a:p>
            <a:fld id="{7C4441EE-534C-4AB6-BABD-DF8C50EE980B}" type="slidenum">
              <a:rPr lang="en-CA" smtClean="0"/>
              <a:pPr/>
              <a:t>‹#›</a:t>
            </a:fld>
            <a:endParaRPr lang="en-CA" dirty="0"/>
          </a:p>
        </p:txBody>
      </p:sp>
      <p:sp>
        <p:nvSpPr>
          <p:cNvPr id="14" name="Footer Placeholder 13"/>
          <p:cNvSpPr>
            <a:spLocks noGrp="1"/>
          </p:cNvSpPr>
          <p:nvPr>
            <p:ph type="ftr" sz="quarter" idx="17"/>
          </p:nvPr>
        </p:nvSpPr>
        <p:spPr/>
        <p:txBody>
          <a:bodyPr rtlCol="0"/>
          <a:lstStyle/>
          <a:p>
            <a:r>
              <a:rPr lang="en-CA" dirty="0" smtClean="0"/>
              <a:t>Peer to Peer Ad Hoc Networks</a:t>
            </a:r>
            <a:endParaRPr lang="en-CA"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489645D-798B-40F1-9D9C-CB2B24FDE288}" type="datetime1">
              <a:rPr lang="en-CA" smtClean="0"/>
              <a:t>15/11/2011</a:t>
            </a:fld>
            <a:endParaRPr lang="en-CA" dirty="0"/>
          </a:p>
        </p:txBody>
      </p:sp>
      <p:sp>
        <p:nvSpPr>
          <p:cNvPr id="4" name="Footer Placeholder 3"/>
          <p:cNvSpPr>
            <a:spLocks noGrp="1"/>
          </p:cNvSpPr>
          <p:nvPr>
            <p:ph type="ftr" sz="quarter" idx="11"/>
          </p:nvPr>
        </p:nvSpPr>
        <p:spPr/>
        <p:txBody>
          <a:bodyPr/>
          <a:lstStyle/>
          <a:p>
            <a:r>
              <a:rPr lang="en-CA" dirty="0" smtClean="0"/>
              <a:t>Peer to Peer Ad Hoc Networks</a:t>
            </a:r>
            <a:endParaRPr lang="en-CA"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C4441EE-534C-4AB6-BABD-DF8C50EE980B}" type="slidenum">
              <a:rPr lang="en-CA" smtClean="0"/>
              <a:pPr/>
              <a:t>‹#›</a:t>
            </a:fld>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5EE9D5-A03D-4845-9444-51ED014D6384}" type="datetime1">
              <a:rPr lang="en-CA" smtClean="0"/>
              <a:t>15/11/2011</a:t>
            </a:fld>
            <a:endParaRPr lang="en-CA" dirty="0"/>
          </a:p>
        </p:txBody>
      </p:sp>
      <p:sp>
        <p:nvSpPr>
          <p:cNvPr id="3" name="Footer Placeholder 2"/>
          <p:cNvSpPr>
            <a:spLocks noGrp="1"/>
          </p:cNvSpPr>
          <p:nvPr>
            <p:ph type="ftr" sz="quarter" idx="11"/>
          </p:nvPr>
        </p:nvSpPr>
        <p:spPr/>
        <p:txBody>
          <a:bodyPr/>
          <a:lstStyle/>
          <a:p>
            <a:r>
              <a:rPr lang="en-CA" dirty="0" smtClean="0"/>
              <a:t>Peer to Peer Ad Hoc Networks</a:t>
            </a:r>
            <a:endParaRPr lang="en-CA"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7C4441EE-534C-4AB6-BABD-DF8C50EE980B}" type="slidenum">
              <a:rPr lang="en-CA" smtClean="0"/>
              <a:pPr/>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84A4985-E6C1-415F-B1E0-7C63CAFF88B2}" type="datetime1">
              <a:rPr lang="en-CA" smtClean="0"/>
              <a:t>15/11/2011</a:t>
            </a:fld>
            <a:endParaRPr lang="en-CA" dirty="0"/>
          </a:p>
        </p:txBody>
      </p:sp>
      <p:sp>
        <p:nvSpPr>
          <p:cNvPr id="6" name="Footer Placeholder 5"/>
          <p:cNvSpPr>
            <a:spLocks noGrp="1"/>
          </p:cNvSpPr>
          <p:nvPr>
            <p:ph type="ftr" sz="quarter" idx="11"/>
          </p:nvPr>
        </p:nvSpPr>
        <p:spPr/>
        <p:txBody>
          <a:bodyPr/>
          <a:lstStyle/>
          <a:p>
            <a:r>
              <a:rPr lang="en-CA" dirty="0" smtClean="0"/>
              <a:t>Peer to Peer Ad Hoc Networks</a:t>
            </a:r>
            <a:endParaRPr lang="en-CA"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C4441EE-534C-4AB6-BABD-DF8C50EE980B}" type="slidenum">
              <a:rPr lang="en-CA" smtClean="0"/>
              <a:pPr/>
              <a:t>‹#›</a:t>
            </a:fld>
            <a:endParaRPr lang="en-CA"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B57E8FCD-2548-4065-8D0B-1E19C8C9E2B9}" type="datetime1">
              <a:rPr lang="en-CA" smtClean="0"/>
              <a:t>15/11/2011</a:t>
            </a:fld>
            <a:endParaRPr lang="en-CA"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7C4441EE-534C-4AB6-BABD-DF8C50EE980B}" type="slidenum">
              <a:rPr lang="en-CA" smtClean="0"/>
              <a:pPr/>
              <a:t>‹#›</a:t>
            </a:fld>
            <a:endParaRPr lang="en-CA" dirty="0"/>
          </a:p>
        </p:txBody>
      </p:sp>
      <p:sp>
        <p:nvSpPr>
          <p:cNvPr id="14" name="Footer Placeholder 13"/>
          <p:cNvSpPr>
            <a:spLocks noGrp="1"/>
          </p:cNvSpPr>
          <p:nvPr>
            <p:ph type="ftr" sz="quarter" idx="12"/>
          </p:nvPr>
        </p:nvSpPr>
        <p:spPr>
          <a:xfrm>
            <a:off x="1600200" y="6248206"/>
            <a:ext cx="4572000" cy="365125"/>
          </a:xfrm>
        </p:spPr>
        <p:txBody>
          <a:bodyPr rtlCol="0"/>
          <a:lstStyle/>
          <a:p>
            <a:r>
              <a:rPr lang="en-CA" dirty="0" smtClean="0"/>
              <a:t>Peer to Peer Ad Hoc Networks</a:t>
            </a:r>
            <a:endParaRPr lang="en-CA"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E31B726-E4AF-48FA-A9BE-86A1073DCF9C}" type="datetime1">
              <a:rPr lang="en-CA" smtClean="0"/>
              <a:t>15/11/2011</a:t>
            </a:fld>
            <a:endParaRPr lang="en-CA"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CA" dirty="0" smtClean="0"/>
              <a:t>Peer to Peer Ad Hoc Networks</a:t>
            </a:r>
            <a:endParaRPr lang="en-CA"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C4441EE-534C-4AB6-BABD-DF8C50EE980B}" type="slidenum">
              <a:rPr lang="en-CA" smtClean="0"/>
              <a:pPr/>
              <a:t>‹#›</a:t>
            </a:fld>
            <a:endParaRPr lang="en-CA"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iki.uni.lu/secan-lab/Bahr2002.html"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iki.uni.lu/secan-lab/Bahr2002.html"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620688"/>
            <a:ext cx="7989168" cy="3456384"/>
          </a:xfrm>
        </p:spPr>
        <p:txBody>
          <a:bodyPr>
            <a:normAutofit fontScale="90000"/>
          </a:bodyPr>
          <a:lstStyle/>
          <a:p>
            <a:pPr algn="ctr"/>
            <a:r>
              <a:rPr lang="en-CA" sz="5300" dirty="0" smtClean="0"/>
              <a:t> Peer to peer ad-hoc 	 networks</a:t>
            </a:r>
            <a:br>
              <a:rPr lang="en-CA" sz="5300" dirty="0" smtClean="0"/>
            </a:br>
            <a:r>
              <a:rPr lang="en-CA" dirty="0" smtClean="0"/>
              <a:t/>
            </a:r>
            <a:br>
              <a:rPr lang="en-CA" dirty="0" smtClean="0"/>
            </a:br>
            <a:r>
              <a:rPr lang="en-CA" sz="2800" dirty="0" smtClean="0"/>
              <a:t>CSI 5148 Wireless Ad Hoc </a:t>
            </a:r>
            <a:r>
              <a:rPr lang="en-CA" sz="2800" dirty="0" smtClean="0"/>
              <a:t>Networking</a:t>
            </a:r>
            <a:r>
              <a:rPr lang="en-CA" sz="5400" dirty="0" smtClean="0"/>
              <a:t/>
            </a:r>
            <a:br>
              <a:rPr lang="en-CA" sz="5400" dirty="0" smtClean="0"/>
            </a:br>
            <a:endParaRPr lang="en-CA" dirty="0"/>
          </a:p>
        </p:txBody>
      </p:sp>
      <p:sp>
        <p:nvSpPr>
          <p:cNvPr id="3" name="Subtitle 2"/>
          <p:cNvSpPr>
            <a:spLocks noGrp="1"/>
          </p:cNvSpPr>
          <p:nvPr>
            <p:ph type="subTitle" idx="1"/>
          </p:nvPr>
        </p:nvSpPr>
        <p:spPr/>
        <p:txBody>
          <a:bodyPr/>
          <a:lstStyle/>
          <a:p>
            <a:r>
              <a:rPr lang="en-CA" dirty="0" smtClean="0"/>
              <a:t>By: Margi Fumtiwala (5781941)</a:t>
            </a:r>
            <a:endParaRPr lang="en-C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Gnutella</a:t>
            </a:r>
            <a:endParaRPr lang="en-CA" dirty="0"/>
          </a:p>
        </p:txBody>
      </p:sp>
      <p:sp>
        <p:nvSpPr>
          <p:cNvPr id="3" name="Content Placeholder 2"/>
          <p:cNvSpPr>
            <a:spLocks noGrp="1"/>
          </p:cNvSpPr>
          <p:nvPr>
            <p:ph sz="quarter" idx="1"/>
          </p:nvPr>
        </p:nvSpPr>
        <p:spPr>
          <a:xfrm>
            <a:off x="611560" y="1556792"/>
            <a:ext cx="8063808" cy="5040560"/>
          </a:xfrm>
        </p:spPr>
        <p:txBody>
          <a:bodyPr>
            <a:noAutofit/>
          </a:bodyPr>
          <a:lstStyle/>
          <a:p>
            <a:pPr>
              <a:buNone/>
            </a:pPr>
            <a:r>
              <a:rPr lang="en-CA" sz="2000" dirty="0" smtClean="0"/>
              <a:t>Utilizes a set of messages to help communication between servants </a:t>
            </a:r>
          </a:p>
          <a:p>
            <a:r>
              <a:rPr lang="en-CA" sz="2000" b="1" dirty="0" smtClean="0"/>
              <a:t>Ping: </a:t>
            </a:r>
            <a:r>
              <a:rPr lang="en-CA" sz="2000" dirty="0" smtClean="0"/>
              <a:t> (hello) used to check the servants</a:t>
            </a:r>
          </a:p>
          <a:p>
            <a:r>
              <a:rPr lang="en-CA" sz="2000" b="1" dirty="0" smtClean="0"/>
              <a:t>Pong:</a:t>
            </a:r>
            <a:r>
              <a:rPr lang="en-CA" sz="2000" dirty="0" smtClean="0"/>
              <a:t> Back propagated to the node who sent Ping</a:t>
            </a:r>
          </a:p>
          <a:p>
            <a:pPr lvl="1"/>
            <a:r>
              <a:rPr lang="en-CA" sz="2000" dirty="0" smtClean="0"/>
              <a:t>Contains the address of the node and the data it shares with network</a:t>
            </a:r>
          </a:p>
          <a:p>
            <a:r>
              <a:rPr lang="en-CA" sz="2000" b="1" dirty="0" smtClean="0"/>
              <a:t>Query:</a:t>
            </a:r>
            <a:r>
              <a:rPr lang="en-CA" sz="2000" dirty="0" smtClean="0"/>
              <a:t> Flooded in the network by servant to find the location of the content it is looking for</a:t>
            </a:r>
          </a:p>
          <a:p>
            <a:pPr lvl="1"/>
            <a:r>
              <a:rPr lang="en-CA" sz="2000" dirty="0" smtClean="0"/>
              <a:t>Upon receiving Query message: Servant  checks if contains relevant information in its local data set</a:t>
            </a:r>
          </a:p>
          <a:p>
            <a:pPr lvl="2"/>
            <a:r>
              <a:rPr lang="en-CA" sz="1700" dirty="0" smtClean="0"/>
              <a:t>If yes: Back propagates QueryHit message</a:t>
            </a:r>
          </a:p>
          <a:p>
            <a:r>
              <a:rPr lang="en-CA" sz="2000" b="1" dirty="0" smtClean="0"/>
              <a:t>QueryHit:</a:t>
            </a:r>
            <a:r>
              <a:rPr lang="en-CA" sz="2000" dirty="0" smtClean="0"/>
              <a:t> Back-propagated by the node where requested item is present</a:t>
            </a:r>
          </a:p>
          <a:p>
            <a:r>
              <a:rPr lang="en-CA" sz="2000" b="1" dirty="0" smtClean="0"/>
              <a:t>Push:  </a:t>
            </a:r>
            <a:r>
              <a:rPr lang="en-CA" sz="2000" dirty="0" smtClean="0"/>
              <a:t>Contains some relevant data from the server to the client</a:t>
            </a:r>
            <a:endParaRPr lang="en-CA" sz="2000" dirty="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10</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Gnutella: </a:t>
            </a:r>
            <a:r>
              <a:rPr lang="en-CA" dirty="0" smtClean="0"/>
              <a:t>Example</a:t>
            </a:r>
            <a:endParaRPr lang="en-CA" dirty="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11</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grpSp>
        <p:nvGrpSpPr>
          <p:cNvPr id="213" name="Group 212"/>
          <p:cNvGrpSpPr/>
          <p:nvPr/>
        </p:nvGrpSpPr>
        <p:grpSpPr>
          <a:xfrm>
            <a:off x="1691680" y="1844824"/>
            <a:ext cx="5904656" cy="4032448"/>
            <a:chOff x="1619672" y="1700808"/>
            <a:chExt cx="5904656" cy="4032448"/>
          </a:xfrm>
        </p:grpSpPr>
        <p:cxnSp>
          <p:nvCxnSpPr>
            <p:cNvPr id="205" name="Straight Connector 204"/>
            <p:cNvCxnSpPr/>
            <p:nvPr/>
          </p:nvCxnSpPr>
          <p:spPr>
            <a:xfrm rot="5400000">
              <a:off x="2483768" y="3717032"/>
              <a:ext cx="4032448"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11" name="Group 210"/>
            <p:cNvGrpSpPr/>
            <p:nvPr/>
          </p:nvGrpSpPr>
          <p:grpSpPr>
            <a:xfrm>
              <a:off x="1619672" y="1844824"/>
              <a:ext cx="5904656" cy="3600400"/>
              <a:chOff x="1619672" y="1844824"/>
              <a:chExt cx="5904656" cy="3600400"/>
            </a:xfrm>
          </p:grpSpPr>
          <p:grpSp>
            <p:nvGrpSpPr>
              <p:cNvPr id="107" name="Group 106"/>
              <p:cNvGrpSpPr/>
              <p:nvPr/>
            </p:nvGrpSpPr>
            <p:grpSpPr>
              <a:xfrm>
                <a:off x="1619672" y="1844824"/>
                <a:ext cx="2880320" cy="864096"/>
                <a:chOff x="1331640" y="1700808"/>
                <a:chExt cx="2880320" cy="864096"/>
              </a:xfrm>
            </p:grpSpPr>
            <p:grpSp>
              <p:nvGrpSpPr>
                <p:cNvPr id="24" name="Group 23"/>
                <p:cNvGrpSpPr/>
                <p:nvPr/>
              </p:nvGrpSpPr>
              <p:grpSpPr>
                <a:xfrm>
                  <a:off x="1907704" y="1700808"/>
                  <a:ext cx="1800200" cy="864096"/>
                  <a:chOff x="971600" y="1772816"/>
                  <a:chExt cx="1800200" cy="864096"/>
                </a:xfrm>
              </p:grpSpPr>
              <p:grpSp>
                <p:nvGrpSpPr>
                  <p:cNvPr id="8" name="Group 7"/>
                  <p:cNvGrpSpPr/>
                  <p:nvPr/>
                </p:nvGrpSpPr>
                <p:grpSpPr>
                  <a:xfrm>
                    <a:off x="971600" y="1772816"/>
                    <a:ext cx="288032" cy="288032"/>
                    <a:chOff x="683568" y="2060848"/>
                    <a:chExt cx="288032" cy="288032"/>
                  </a:xfrm>
                </p:grpSpPr>
                <p:sp>
                  <p:nvSpPr>
                    <p:cNvPr id="6" name="Oval 5"/>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 name="Rounded Rectangle 6"/>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chemeClr val="tx1"/>
                          </a:solidFill>
                        </a:rPr>
                        <a:t>A</a:t>
                      </a:r>
                      <a:endParaRPr lang="en-CA" dirty="0">
                        <a:solidFill>
                          <a:schemeClr val="tx1"/>
                        </a:solidFill>
                      </a:endParaRPr>
                    </a:p>
                  </p:txBody>
                </p:sp>
              </p:grpSp>
              <p:grpSp>
                <p:nvGrpSpPr>
                  <p:cNvPr id="12" name="Group 11"/>
                  <p:cNvGrpSpPr/>
                  <p:nvPr/>
                </p:nvGrpSpPr>
                <p:grpSpPr>
                  <a:xfrm>
                    <a:off x="971600" y="2348880"/>
                    <a:ext cx="288032" cy="288032"/>
                    <a:chOff x="683568" y="2060848"/>
                    <a:chExt cx="288032" cy="288032"/>
                  </a:xfrm>
                </p:grpSpPr>
                <p:sp>
                  <p:nvSpPr>
                    <p:cNvPr id="13" name="Oval 12"/>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4" name="Rounded Rectangle 13"/>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smtClean="0">
                          <a:solidFill>
                            <a:schemeClr val="tx1"/>
                          </a:solidFill>
                        </a:rPr>
                        <a:t>C</a:t>
                      </a:r>
                      <a:endParaRPr lang="en-CA" dirty="0">
                        <a:solidFill>
                          <a:schemeClr val="tx1"/>
                        </a:solidFill>
                      </a:endParaRPr>
                    </a:p>
                  </p:txBody>
                </p:sp>
              </p:grpSp>
              <p:grpSp>
                <p:nvGrpSpPr>
                  <p:cNvPr id="15" name="Group 14"/>
                  <p:cNvGrpSpPr/>
                  <p:nvPr/>
                </p:nvGrpSpPr>
                <p:grpSpPr>
                  <a:xfrm>
                    <a:off x="2483768" y="2348880"/>
                    <a:ext cx="288032" cy="288032"/>
                    <a:chOff x="683568" y="2060848"/>
                    <a:chExt cx="288032" cy="288032"/>
                  </a:xfrm>
                </p:grpSpPr>
                <p:sp>
                  <p:nvSpPr>
                    <p:cNvPr id="16" name="Oval 15"/>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7" name="Rounded Rectangle 16"/>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smtClean="0">
                          <a:solidFill>
                            <a:schemeClr val="tx1"/>
                          </a:solidFill>
                        </a:rPr>
                        <a:t>E</a:t>
                      </a:r>
                      <a:endParaRPr lang="en-CA" dirty="0">
                        <a:solidFill>
                          <a:schemeClr val="tx1"/>
                        </a:solidFill>
                      </a:endParaRPr>
                    </a:p>
                  </p:txBody>
                </p:sp>
              </p:grpSp>
              <p:grpSp>
                <p:nvGrpSpPr>
                  <p:cNvPr id="18" name="Group 17"/>
                  <p:cNvGrpSpPr/>
                  <p:nvPr/>
                </p:nvGrpSpPr>
                <p:grpSpPr>
                  <a:xfrm>
                    <a:off x="2483768" y="1772816"/>
                    <a:ext cx="288032" cy="288032"/>
                    <a:chOff x="683568" y="2060848"/>
                    <a:chExt cx="288032" cy="288032"/>
                  </a:xfrm>
                </p:grpSpPr>
                <p:sp>
                  <p:nvSpPr>
                    <p:cNvPr id="19" name="Oval 18"/>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0" name="Rounded Rectangle 19"/>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smtClean="0">
                          <a:solidFill>
                            <a:schemeClr val="tx1"/>
                          </a:solidFill>
                        </a:rPr>
                        <a:t>D</a:t>
                      </a:r>
                      <a:endParaRPr lang="en-CA" dirty="0">
                        <a:solidFill>
                          <a:schemeClr val="tx1"/>
                        </a:solidFill>
                      </a:endParaRPr>
                    </a:p>
                  </p:txBody>
                </p:sp>
              </p:grpSp>
              <p:grpSp>
                <p:nvGrpSpPr>
                  <p:cNvPr id="21" name="Group 20"/>
                  <p:cNvGrpSpPr/>
                  <p:nvPr/>
                </p:nvGrpSpPr>
                <p:grpSpPr>
                  <a:xfrm>
                    <a:off x="1691680" y="1772816"/>
                    <a:ext cx="288032" cy="288032"/>
                    <a:chOff x="683568" y="2060848"/>
                    <a:chExt cx="288032" cy="288032"/>
                  </a:xfrm>
                </p:grpSpPr>
                <p:sp>
                  <p:nvSpPr>
                    <p:cNvPr id="22" name="Oval 21"/>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3" name="Rounded Rectangle 22"/>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chemeClr val="tx1"/>
                          </a:solidFill>
                        </a:rPr>
                        <a:t>B</a:t>
                      </a:r>
                      <a:endParaRPr lang="en-CA" dirty="0">
                        <a:solidFill>
                          <a:schemeClr val="tx1"/>
                        </a:solidFill>
                      </a:endParaRPr>
                    </a:p>
                  </p:txBody>
                </p:sp>
              </p:grpSp>
            </p:grpSp>
            <p:sp>
              <p:nvSpPr>
                <p:cNvPr id="105" name="TextBox 104"/>
                <p:cNvSpPr txBox="1"/>
                <p:nvPr/>
              </p:nvSpPr>
              <p:spPr>
                <a:xfrm>
                  <a:off x="1331640" y="1700808"/>
                  <a:ext cx="504056" cy="288032"/>
                </a:xfrm>
                <a:prstGeom prst="rect">
                  <a:avLst/>
                </a:prstGeom>
                <a:noFill/>
              </p:spPr>
              <p:txBody>
                <a:bodyPr wrap="square" rtlCol="0">
                  <a:spAutoFit/>
                </a:bodyPr>
                <a:lstStyle/>
                <a:p>
                  <a:r>
                    <a:rPr lang="en-CA" sz="1200" dirty="0" smtClean="0">
                      <a:solidFill>
                        <a:srgbClr val="00518E"/>
                      </a:solidFill>
                    </a:rPr>
                    <a:t>Data</a:t>
                  </a:r>
                  <a:endParaRPr lang="en-CA" sz="1200" dirty="0">
                    <a:solidFill>
                      <a:srgbClr val="00518E"/>
                    </a:solidFill>
                  </a:endParaRPr>
                </a:p>
              </p:txBody>
            </p:sp>
            <p:sp>
              <p:nvSpPr>
                <p:cNvPr id="106" name="TextBox 105"/>
                <p:cNvSpPr txBox="1"/>
                <p:nvPr/>
              </p:nvSpPr>
              <p:spPr>
                <a:xfrm>
                  <a:off x="3707904" y="2276872"/>
                  <a:ext cx="504056" cy="288032"/>
                </a:xfrm>
                <a:prstGeom prst="rect">
                  <a:avLst/>
                </a:prstGeom>
                <a:noFill/>
              </p:spPr>
              <p:txBody>
                <a:bodyPr wrap="square" rtlCol="0">
                  <a:spAutoFit/>
                </a:bodyPr>
                <a:lstStyle/>
                <a:p>
                  <a:r>
                    <a:rPr lang="en-CA" sz="1200" dirty="0" smtClean="0">
                      <a:solidFill>
                        <a:srgbClr val="FF0000"/>
                      </a:solidFill>
                    </a:rPr>
                    <a:t>Data</a:t>
                  </a:r>
                  <a:endParaRPr lang="en-CA" sz="1200" dirty="0">
                    <a:solidFill>
                      <a:srgbClr val="FF0000"/>
                    </a:solidFill>
                  </a:endParaRPr>
                </a:p>
              </p:txBody>
            </p:sp>
          </p:grpSp>
          <p:grpSp>
            <p:nvGrpSpPr>
              <p:cNvPr id="109" name="Group 108"/>
              <p:cNvGrpSpPr/>
              <p:nvPr/>
            </p:nvGrpSpPr>
            <p:grpSpPr>
              <a:xfrm>
                <a:off x="1619672" y="3212976"/>
                <a:ext cx="2880320" cy="864096"/>
                <a:chOff x="1331640" y="1700808"/>
                <a:chExt cx="2880320" cy="864096"/>
              </a:xfrm>
            </p:grpSpPr>
            <p:grpSp>
              <p:nvGrpSpPr>
                <p:cNvPr id="110" name="Group 23"/>
                <p:cNvGrpSpPr/>
                <p:nvPr/>
              </p:nvGrpSpPr>
              <p:grpSpPr>
                <a:xfrm>
                  <a:off x="1907704" y="1700808"/>
                  <a:ext cx="1800200" cy="864096"/>
                  <a:chOff x="971600" y="1772816"/>
                  <a:chExt cx="1800200" cy="864096"/>
                </a:xfrm>
              </p:grpSpPr>
              <p:grpSp>
                <p:nvGrpSpPr>
                  <p:cNvPr id="113" name="Group 7"/>
                  <p:cNvGrpSpPr/>
                  <p:nvPr/>
                </p:nvGrpSpPr>
                <p:grpSpPr>
                  <a:xfrm>
                    <a:off x="971600" y="1772816"/>
                    <a:ext cx="288032" cy="288032"/>
                    <a:chOff x="683568" y="2060848"/>
                    <a:chExt cx="288032" cy="288032"/>
                  </a:xfrm>
                </p:grpSpPr>
                <p:sp>
                  <p:nvSpPr>
                    <p:cNvPr id="126" name="Oval 5"/>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27" name="Rounded Rectangle 6"/>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chemeClr val="tx1"/>
                          </a:solidFill>
                        </a:rPr>
                        <a:t>A</a:t>
                      </a:r>
                      <a:endParaRPr lang="en-CA" dirty="0">
                        <a:solidFill>
                          <a:schemeClr val="tx1"/>
                        </a:solidFill>
                      </a:endParaRPr>
                    </a:p>
                  </p:txBody>
                </p:sp>
              </p:grpSp>
              <p:grpSp>
                <p:nvGrpSpPr>
                  <p:cNvPr id="114" name="Group 11"/>
                  <p:cNvGrpSpPr/>
                  <p:nvPr/>
                </p:nvGrpSpPr>
                <p:grpSpPr>
                  <a:xfrm>
                    <a:off x="971600" y="2348880"/>
                    <a:ext cx="288032" cy="288032"/>
                    <a:chOff x="683568" y="2060848"/>
                    <a:chExt cx="288032" cy="288032"/>
                  </a:xfrm>
                </p:grpSpPr>
                <p:sp>
                  <p:nvSpPr>
                    <p:cNvPr id="124" name="Oval 123"/>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25" name="Rounded Rectangle 124"/>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smtClean="0">
                          <a:solidFill>
                            <a:schemeClr val="tx1"/>
                          </a:solidFill>
                        </a:rPr>
                        <a:t>C</a:t>
                      </a:r>
                      <a:endParaRPr lang="en-CA" dirty="0">
                        <a:solidFill>
                          <a:schemeClr val="tx1"/>
                        </a:solidFill>
                      </a:endParaRPr>
                    </a:p>
                  </p:txBody>
                </p:sp>
              </p:grpSp>
              <p:grpSp>
                <p:nvGrpSpPr>
                  <p:cNvPr id="115" name="Group 14"/>
                  <p:cNvGrpSpPr/>
                  <p:nvPr/>
                </p:nvGrpSpPr>
                <p:grpSpPr>
                  <a:xfrm>
                    <a:off x="2483768" y="2348880"/>
                    <a:ext cx="288032" cy="288032"/>
                    <a:chOff x="683568" y="2060848"/>
                    <a:chExt cx="288032" cy="288032"/>
                  </a:xfrm>
                </p:grpSpPr>
                <p:sp>
                  <p:nvSpPr>
                    <p:cNvPr id="122" name="Oval 121"/>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23" name="Rounded Rectangle 122"/>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smtClean="0">
                          <a:solidFill>
                            <a:schemeClr val="tx1"/>
                          </a:solidFill>
                        </a:rPr>
                        <a:t>E</a:t>
                      </a:r>
                      <a:endParaRPr lang="en-CA" dirty="0">
                        <a:solidFill>
                          <a:schemeClr val="tx1"/>
                        </a:solidFill>
                      </a:endParaRPr>
                    </a:p>
                  </p:txBody>
                </p:sp>
              </p:grpSp>
              <p:grpSp>
                <p:nvGrpSpPr>
                  <p:cNvPr id="116" name="Group 17"/>
                  <p:cNvGrpSpPr/>
                  <p:nvPr/>
                </p:nvGrpSpPr>
                <p:grpSpPr>
                  <a:xfrm>
                    <a:off x="2483768" y="1772816"/>
                    <a:ext cx="288032" cy="288032"/>
                    <a:chOff x="683568" y="2060848"/>
                    <a:chExt cx="288032" cy="288032"/>
                  </a:xfrm>
                </p:grpSpPr>
                <p:sp>
                  <p:nvSpPr>
                    <p:cNvPr id="120" name="Oval 119"/>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21" name="Rounded Rectangle 120"/>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smtClean="0">
                          <a:solidFill>
                            <a:schemeClr val="tx1"/>
                          </a:solidFill>
                        </a:rPr>
                        <a:t>D</a:t>
                      </a:r>
                      <a:endParaRPr lang="en-CA" dirty="0">
                        <a:solidFill>
                          <a:schemeClr val="tx1"/>
                        </a:solidFill>
                      </a:endParaRPr>
                    </a:p>
                  </p:txBody>
                </p:sp>
              </p:grpSp>
              <p:grpSp>
                <p:nvGrpSpPr>
                  <p:cNvPr id="117" name="Group 20"/>
                  <p:cNvGrpSpPr/>
                  <p:nvPr/>
                </p:nvGrpSpPr>
                <p:grpSpPr>
                  <a:xfrm>
                    <a:off x="1691680" y="1772816"/>
                    <a:ext cx="288032" cy="288032"/>
                    <a:chOff x="683568" y="2060848"/>
                    <a:chExt cx="288032" cy="288032"/>
                  </a:xfrm>
                </p:grpSpPr>
                <p:sp>
                  <p:nvSpPr>
                    <p:cNvPr id="118" name="Oval 117"/>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19" name="Rounded Rectangle 118"/>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chemeClr val="tx1"/>
                          </a:solidFill>
                        </a:rPr>
                        <a:t>B</a:t>
                      </a:r>
                      <a:endParaRPr lang="en-CA" dirty="0">
                        <a:solidFill>
                          <a:schemeClr val="tx1"/>
                        </a:solidFill>
                      </a:endParaRPr>
                    </a:p>
                  </p:txBody>
                </p:sp>
              </p:grpSp>
            </p:grpSp>
            <p:sp>
              <p:nvSpPr>
                <p:cNvPr id="111" name="TextBox 110"/>
                <p:cNvSpPr txBox="1"/>
                <p:nvPr/>
              </p:nvSpPr>
              <p:spPr>
                <a:xfrm>
                  <a:off x="1331640" y="1700808"/>
                  <a:ext cx="504056" cy="288032"/>
                </a:xfrm>
                <a:prstGeom prst="rect">
                  <a:avLst/>
                </a:prstGeom>
                <a:noFill/>
              </p:spPr>
              <p:txBody>
                <a:bodyPr wrap="square" rtlCol="0">
                  <a:spAutoFit/>
                </a:bodyPr>
                <a:lstStyle/>
                <a:p>
                  <a:r>
                    <a:rPr lang="en-CA" sz="1200" dirty="0" smtClean="0">
                      <a:solidFill>
                        <a:srgbClr val="00518E"/>
                      </a:solidFill>
                    </a:rPr>
                    <a:t>Data</a:t>
                  </a:r>
                  <a:endParaRPr lang="en-CA" sz="1200" dirty="0">
                    <a:solidFill>
                      <a:srgbClr val="00518E"/>
                    </a:solidFill>
                  </a:endParaRPr>
                </a:p>
              </p:txBody>
            </p:sp>
            <p:sp>
              <p:nvSpPr>
                <p:cNvPr id="112" name="TextBox 111"/>
                <p:cNvSpPr txBox="1"/>
                <p:nvPr/>
              </p:nvSpPr>
              <p:spPr>
                <a:xfrm>
                  <a:off x="3707904" y="2276872"/>
                  <a:ext cx="504056" cy="288032"/>
                </a:xfrm>
                <a:prstGeom prst="rect">
                  <a:avLst/>
                </a:prstGeom>
                <a:noFill/>
              </p:spPr>
              <p:txBody>
                <a:bodyPr wrap="square" rtlCol="0">
                  <a:spAutoFit/>
                </a:bodyPr>
                <a:lstStyle/>
                <a:p>
                  <a:r>
                    <a:rPr lang="en-CA" sz="1200" dirty="0" smtClean="0">
                      <a:solidFill>
                        <a:srgbClr val="FF0000"/>
                      </a:solidFill>
                    </a:rPr>
                    <a:t>Data</a:t>
                  </a:r>
                  <a:endParaRPr lang="en-CA" sz="1200" dirty="0">
                    <a:solidFill>
                      <a:srgbClr val="FF0000"/>
                    </a:solidFill>
                  </a:endParaRPr>
                </a:p>
              </p:txBody>
            </p:sp>
          </p:grpSp>
          <p:grpSp>
            <p:nvGrpSpPr>
              <p:cNvPr id="128" name="Group 127"/>
              <p:cNvGrpSpPr/>
              <p:nvPr/>
            </p:nvGrpSpPr>
            <p:grpSpPr>
              <a:xfrm>
                <a:off x="4644008" y="3212976"/>
                <a:ext cx="2880320" cy="864096"/>
                <a:chOff x="1331640" y="1700808"/>
                <a:chExt cx="2880320" cy="864096"/>
              </a:xfrm>
            </p:grpSpPr>
            <p:grpSp>
              <p:nvGrpSpPr>
                <p:cNvPr id="129" name="Group 23"/>
                <p:cNvGrpSpPr/>
                <p:nvPr/>
              </p:nvGrpSpPr>
              <p:grpSpPr>
                <a:xfrm>
                  <a:off x="1907704" y="1700808"/>
                  <a:ext cx="1800200" cy="864096"/>
                  <a:chOff x="971600" y="1772816"/>
                  <a:chExt cx="1800200" cy="864096"/>
                </a:xfrm>
              </p:grpSpPr>
              <p:grpSp>
                <p:nvGrpSpPr>
                  <p:cNvPr id="132" name="Group 7"/>
                  <p:cNvGrpSpPr/>
                  <p:nvPr/>
                </p:nvGrpSpPr>
                <p:grpSpPr>
                  <a:xfrm>
                    <a:off x="971600" y="1772816"/>
                    <a:ext cx="288032" cy="288032"/>
                    <a:chOff x="683568" y="2060848"/>
                    <a:chExt cx="288032" cy="288032"/>
                  </a:xfrm>
                </p:grpSpPr>
                <p:sp>
                  <p:nvSpPr>
                    <p:cNvPr id="145" name="Oval 5"/>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46" name="Rounded Rectangle 6"/>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chemeClr val="tx1"/>
                          </a:solidFill>
                        </a:rPr>
                        <a:t>A</a:t>
                      </a:r>
                      <a:endParaRPr lang="en-CA" dirty="0">
                        <a:solidFill>
                          <a:schemeClr val="tx1"/>
                        </a:solidFill>
                      </a:endParaRPr>
                    </a:p>
                  </p:txBody>
                </p:sp>
              </p:grpSp>
              <p:grpSp>
                <p:nvGrpSpPr>
                  <p:cNvPr id="133" name="Group 11"/>
                  <p:cNvGrpSpPr/>
                  <p:nvPr/>
                </p:nvGrpSpPr>
                <p:grpSpPr>
                  <a:xfrm>
                    <a:off x="971600" y="2348880"/>
                    <a:ext cx="288032" cy="288032"/>
                    <a:chOff x="683568" y="2060848"/>
                    <a:chExt cx="288032" cy="288032"/>
                  </a:xfrm>
                </p:grpSpPr>
                <p:sp>
                  <p:nvSpPr>
                    <p:cNvPr id="143" name="Oval 142"/>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44" name="Rounded Rectangle 143"/>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smtClean="0">
                          <a:solidFill>
                            <a:schemeClr val="tx1"/>
                          </a:solidFill>
                        </a:rPr>
                        <a:t>C</a:t>
                      </a:r>
                      <a:endParaRPr lang="en-CA" dirty="0">
                        <a:solidFill>
                          <a:schemeClr val="tx1"/>
                        </a:solidFill>
                      </a:endParaRPr>
                    </a:p>
                  </p:txBody>
                </p:sp>
              </p:grpSp>
              <p:grpSp>
                <p:nvGrpSpPr>
                  <p:cNvPr id="134" name="Group 14"/>
                  <p:cNvGrpSpPr/>
                  <p:nvPr/>
                </p:nvGrpSpPr>
                <p:grpSpPr>
                  <a:xfrm>
                    <a:off x="2483768" y="2348880"/>
                    <a:ext cx="288032" cy="288032"/>
                    <a:chOff x="683568" y="2060848"/>
                    <a:chExt cx="288032" cy="288032"/>
                  </a:xfrm>
                </p:grpSpPr>
                <p:sp>
                  <p:nvSpPr>
                    <p:cNvPr id="141" name="Oval 140"/>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42" name="Rounded Rectangle 141"/>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smtClean="0">
                          <a:solidFill>
                            <a:schemeClr val="tx1"/>
                          </a:solidFill>
                        </a:rPr>
                        <a:t>E</a:t>
                      </a:r>
                      <a:endParaRPr lang="en-CA" dirty="0">
                        <a:solidFill>
                          <a:schemeClr val="tx1"/>
                        </a:solidFill>
                      </a:endParaRPr>
                    </a:p>
                  </p:txBody>
                </p:sp>
              </p:grpSp>
              <p:grpSp>
                <p:nvGrpSpPr>
                  <p:cNvPr id="135" name="Group 17"/>
                  <p:cNvGrpSpPr/>
                  <p:nvPr/>
                </p:nvGrpSpPr>
                <p:grpSpPr>
                  <a:xfrm>
                    <a:off x="2483768" y="1772816"/>
                    <a:ext cx="288032" cy="288032"/>
                    <a:chOff x="683568" y="2060848"/>
                    <a:chExt cx="288032" cy="288032"/>
                  </a:xfrm>
                </p:grpSpPr>
                <p:sp>
                  <p:nvSpPr>
                    <p:cNvPr id="139" name="Oval 138"/>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40" name="Rounded Rectangle 139"/>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smtClean="0">
                          <a:solidFill>
                            <a:schemeClr val="tx1"/>
                          </a:solidFill>
                        </a:rPr>
                        <a:t>D</a:t>
                      </a:r>
                      <a:endParaRPr lang="en-CA" dirty="0">
                        <a:solidFill>
                          <a:schemeClr val="tx1"/>
                        </a:solidFill>
                      </a:endParaRPr>
                    </a:p>
                  </p:txBody>
                </p:sp>
              </p:grpSp>
              <p:grpSp>
                <p:nvGrpSpPr>
                  <p:cNvPr id="136" name="Group 20"/>
                  <p:cNvGrpSpPr/>
                  <p:nvPr/>
                </p:nvGrpSpPr>
                <p:grpSpPr>
                  <a:xfrm>
                    <a:off x="1691680" y="1772816"/>
                    <a:ext cx="288032" cy="288032"/>
                    <a:chOff x="683568" y="2060848"/>
                    <a:chExt cx="288032" cy="288032"/>
                  </a:xfrm>
                </p:grpSpPr>
                <p:sp>
                  <p:nvSpPr>
                    <p:cNvPr id="137" name="Oval 136"/>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38" name="Rounded Rectangle 137"/>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chemeClr val="tx1"/>
                          </a:solidFill>
                        </a:rPr>
                        <a:t>B</a:t>
                      </a:r>
                      <a:endParaRPr lang="en-CA" dirty="0">
                        <a:solidFill>
                          <a:schemeClr val="tx1"/>
                        </a:solidFill>
                      </a:endParaRPr>
                    </a:p>
                  </p:txBody>
                </p:sp>
              </p:grpSp>
            </p:grpSp>
            <p:sp>
              <p:nvSpPr>
                <p:cNvPr id="130" name="TextBox 129"/>
                <p:cNvSpPr txBox="1"/>
                <p:nvPr/>
              </p:nvSpPr>
              <p:spPr>
                <a:xfrm>
                  <a:off x="1331640" y="1700808"/>
                  <a:ext cx="504056" cy="288032"/>
                </a:xfrm>
                <a:prstGeom prst="rect">
                  <a:avLst/>
                </a:prstGeom>
                <a:noFill/>
              </p:spPr>
              <p:txBody>
                <a:bodyPr wrap="square" rtlCol="0">
                  <a:spAutoFit/>
                </a:bodyPr>
                <a:lstStyle/>
                <a:p>
                  <a:r>
                    <a:rPr lang="en-CA" sz="1200" dirty="0" smtClean="0">
                      <a:solidFill>
                        <a:srgbClr val="00518E"/>
                      </a:solidFill>
                    </a:rPr>
                    <a:t>Data</a:t>
                  </a:r>
                  <a:endParaRPr lang="en-CA" sz="1200" dirty="0">
                    <a:solidFill>
                      <a:srgbClr val="00518E"/>
                    </a:solidFill>
                  </a:endParaRPr>
                </a:p>
              </p:txBody>
            </p:sp>
            <p:sp>
              <p:nvSpPr>
                <p:cNvPr id="131" name="TextBox 130"/>
                <p:cNvSpPr txBox="1"/>
                <p:nvPr/>
              </p:nvSpPr>
              <p:spPr>
                <a:xfrm>
                  <a:off x="3707904" y="2276872"/>
                  <a:ext cx="504056" cy="288032"/>
                </a:xfrm>
                <a:prstGeom prst="rect">
                  <a:avLst/>
                </a:prstGeom>
                <a:noFill/>
              </p:spPr>
              <p:txBody>
                <a:bodyPr wrap="square" rtlCol="0">
                  <a:spAutoFit/>
                </a:bodyPr>
                <a:lstStyle/>
                <a:p>
                  <a:r>
                    <a:rPr lang="en-CA" sz="1200" dirty="0" smtClean="0">
                      <a:solidFill>
                        <a:srgbClr val="FF0000"/>
                      </a:solidFill>
                    </a:rPr>
                    <a:t>Data</a:t>
                  </a:r>
                  <a:endParaRPr lang="en-CA" sz="1200" dirty="0">
                    <a:solidFill>
                      <a:srgbClr val="FF0000"/>
                    </a:solidFill>
                  </a:endParaRPr>
                </a:p>
              </p:txBody>
            </p:sp>
          </p:grpSp>
          <p:grpSp>
            <p:nvGrpSpPr>
              <p:cNvPr id="147" name="Group 146"/>
              <p:cNvGrpSpPr/>
              <p:nvPr/>
            </p:nvGrpSpPr>
            <p:grpSpPr>
              <a:xfrm>
                <a:off x="4644008" y="1844824"/>
                <a:ext cx="2880320" cy="864096"/>
                <a:chOff x="1331640" y="1700808"/>
                <a:chExt cx="2880320" cy="864096"/>
              </a:xfrm>
            </p:grpSpPr>
            <p:grpSp>
              <p:nvGrpSpPr>
                <p:cNvPr id="148" name="Group 23"/>
                <p:cNvGrpSpPr/>
                <p:nvPr/>
              </p:nvGrpSpPr>
              <p:grpSpPr>
                <a:xfrm>
                  <a:off x="1907704" y="1700808"/>
                  <a:ext cx="1800200" cy="864096"/>
                  <a:chOff x="971600" y="1772816"/>
                  <a:chExt cx="1800200" cy="864096"/>
                </a:xfrm>
              </p:grpSpPr>
              <p:grpSp>
                <p:nvGrpSpPr>
                  <p:cNvPr id="151" name="Group 7"/>
                  <p:cNvGrpSpPr/>
                  <p:nvPr/>
                </p:nvGrpSpPr>
                <p:grpSpPr>
                  <a:xfrm>
                    <a:off x="971600" y="1772816"/>
                    <a:ext cx="288032" cy="288032"/>
                    <a:chOff x="683568" y="2060848"/>
                    <a:chExt cx="288032" cy="288032"/>
                  </a:xfrm>
                </p:grpSpPr>
                <p:sp>
                  <p:nvSpPr>
                    <p:cNvPr id="164" name="Oval 5"/>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65" name="Rounded Rectangle 6"/>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chemeClr val="tx1"/>
                          </a:solidFill>
                        </a:rPr>
                        <a:t>A</a:t>
                      </a:r>
                      <a:endParaRPr lang="en-CA" dirty="0">
                        <a:solidFill>
                          <a:schemeClr val="tx1"/>
                        </a:solidFill>
                      </a:endParaRPr>
                    </a:p>
                  </p:txBody>
                </p:sp>
              </p:grpSp>
              <p:grpSp>
                <p:nvGrpSpPr>
                  <p:cNvPr id="152" name="Group 11"/>
                  <p:cNvGrpSpPr/>
                  <p:nvPr/>
                </p:nvGrpSpPr>
                <p:grpSpPr>
                  <a:xfrm>
                    <a:off x="971600" y="2348880"/>
                    <a:ext cx="288032" cy="288032"/>
                    <a:chOff x="683568" y="2060848"/>
                    <a:chExt cx="288032" cy="288032"/>
                  </a:xfrm>
                </p:grpSpPr>
                <p:sp>
                  <p:nvSpPr>
                    <p:cNvPr id="162" name="Oval 161"/>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63" name="Rounded Rectangle 162"/>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smtClean="0">
                          <a:solidFill>
                            <a:schemeClr val="tx1"/>
                          </a:solidFill>
                        </a:rPr>
                        <a:t>C</a:t>
                      </a:r>
                      <a:endParaRPr lang="en-CA" dirty="0">
                        <a:solidFill>
                          <a:schemeClr val="tx1"/>
                        </a:solidFill>
                      </a:endParaRPr>
                    </a:p>
                  </p:txBody>
                </p:sp>
              </p:grpSp>
              <p:grpSp>
                <p:nvGrpSpPr>
                  <p:cNvPr id="153" name="Group 14"/>
                  <p:cNvGrpSpPr/>
                  <p:nvPr/>
                </p:nvGrpSpPr>
                <p:grpSpPr>
                  <a:xfrm>
                    <a:off x="2483768" y="2348880"/>
                    <a:ext cx="288032" cy="288032"/>
                    <a:chOff x="683568" y="2060848"/>
                    <a:chExt cx="288032" cy="288032"/>
                  </a:xfrm>
                </p:grpSpPr>
                <p:sp>
                  <p:nvSpPr>
                    <p:cNvPr id="160" name="Oval 159"/>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61" name="Rounded Rectangle 160"/>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smtClean="0">
                          <a:solidFill>
                            <a:schemeClr val="tx1"/>
                          </a:solidFill>
                        </a:rPr>
                        <a:t>E</a:t>
                      </a:r>
                      <a:endParaRPr lang="en-CA" dirty="0">
                        <a:solidFill>
                          <a:schemeClr val="tx1"/>
                        </a:solidFill>
                      </a:endParaRPr>
                    </a:p>
                  </p:txBody>
                </p:sp>
              </p:grpSp>
              <p:grpSp>
                <p:nvGrpSpPr>
                  <p:cNvPr id="154" name="Group 17"/>
                  <p:cNvGrpSpPr/>
                  <p:nvPr/>
                </p:nvGrpSpPr>
                <p:grpSpPr>
                  <a:xfrm>
                    <a:off x="2483768" y="1772816"/>
                    <a:ext cx="288032" cy="288032"/>
                    <a:chOff x="683568" y="2060848"/>
                    <a:chExt cx="288032" cy="288032"/>
                  </a:xfrm>
                </p:grpSpPr>
                <p:sp>
                  <p:nvSpPr>
                    <p:cNvPr id="158" name="Oval 157"/>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59" name="Rounded Rectangle 158"/>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smtClean="0">
                          <a:solidFill>
                            <a:schemeClr val="tx1"/>
                          </a:solidFill>
                        </a:rPr>
                        <a:t>D</a:t>
                      </a:r>
                      <a:endParaRPr lang="en-CA" dirty="0">
                        <a:solidFill>
                          <a:schemeClr val="tx1"/>
                        </a:solidFill>
                      </a:endParaRPr>
                    </a:p>
                  </p:txBody>
                </p:sp>
              </p:grpSp>
              <p:grpSp>
                <p:nvGrpSpPr>
                  <p:cNvPr id="155" name="Group 20"/>
                  <p:cNvGrpSpPr/>
                  <p:nvPr/>
                </p:nvGrpSpPr>
                <p:grpSpPr>
                  <a:xfrm>
                    <a:off x="1691680" y="1772816"/>
                    <a:ext cx="288032" cy="288032"/>
                    <a:chOff x="683568" y="2060848"/>
                    <a:chExt cx="288032" cy="288032"/>
                  </a:xfrm>
                </p:grpSpPr>
                <p:sp>
                  <p:nvSpPr>
                    <p:cNvPr id="156" name="Oval 155"/>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57" name="Rounded Rectangle 156"/>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chemeClr val="tx1"/>
                          </a:solidFill>
                        </a:rPr>
                        <a:t>B</a:t>
                      </a:r>
                      <a:endParaRPr lang="en-CA" dirty="0">
                        <a:solidFill>
                          <a:schemeClr val="tx1"/>
                        </a:solidFill>
                      </a:endParaRPr>
                    </a:p>
                  </p:txBody>
                </p:sp>
              </p:grpSp>
            </p:grpSp>
            <p:sp>
              <p:nvSpPr>
                <p:cNvPr id="149" name="TextBox 148"/>
                <p:cNvSpPr txBox="1"/>
                <p:nvPr/>
              </p:nvSpPr>
              <p:spPr>
                <a:xfrm>
                  <a:off x="1331640" y="1700808"/>
                  <a:ext cx="504056" cy="288032"/>
                </a:xfrm>
                <a:prstGeom prst="rect">
                  <a:avLst/>
                </a:prstGeom>
                <a:noFill/>
              </p:spPr>
              <p:txBody>
                <a:bodyPr wrap="square" rtlCol="0">
                  <a:spAutoFit/>
                </a:bodyPr>
                <a:lstStyle/>
                <a:p>
                  <a:r>
                    <a:rPr lang="en-CA" sz="1200" dirty="0" smtClean="0">
                      <a:solidFill>
                        <a:srgbClr val="00518E"/>
                      </a:solidFill>
                    </a:rPr>
                    <a:t>Data</a:t>
                  </a:r>
                  <a:endParaRPr lang="en-CA" sz="1200" dirty="0">
                    <a:solidFill>
                      <a:srgbClr val="00518E"/>
                    </a:solidFill>
                  </a:endParaRPr>
                </a:p>
              </p:txBody>
            </p:sp>
            <p:sp>
              <p:nvSpPr>
                <p:cNvPr id="150" name="TextBox 149"/>
                <p:cNvSpPr txBox="1"/>
                <p:nvPr/>
              </p:nvSpPr>
              <p:spPr>
                <a:xfrm>
                  <a:off x="3707904" y="2276872"/>
                  <a:ext cx="504056" cy="288032"/>
                </a:xfrm>
                <a:prstGeom prst="rect">
                  <a:avLst/>
                </a:prstGeom>
                <a:noFill/>
              </p:spPr>
              <p:txBody>
                <a:bodyPr wrap="square" rtlCol="0">
                  <a:spAutoFit/>
                </a:bodyPr>
                <a:lstStyle/>
                <a:p>
                  <a:r>
                    <a:rPr lang="en-CA" sz="1200" dirty="0" smtClean="0">
                      <a:solidFill>
                        <a:srgbClr val="FF0000"/>
                      </a:solidFill>
                    </a:rPr>
                    <a:t>Data</a:t>
                  </a:r>
                  <a:endParaRPr lang="en-CA" sz="1200" dirty="0">
                    <a:solidFill>
                      <a:srgbClr val="FF0000"/>
                    </a:solidFill>
                  </a:endParaRPr>
                </a:p>
              </p:txBody>
            </p:sp>
          </p:grpSp>
          <p:grpSp>
            <p:nvGrpSpPr>
              <p:cNvPr id="166" name="Group 165"/>
              <p:cNvGrpSpPr/>
              <p:nvPr/>
            </p:nvGrpSpPr>
            <p:grpSpPr>
              <a:xfrm>
                <a:off x="4644008" y="4581128"/>
                <a:ext cx="2880320" cy="864096"/>
                <a:chOff x="1331640" y="1700808"/>
                <a:chExt cx="2880320" cy="864096"/>
              </a:xfrm>
            </p:grpSpPr>
            <p:grpSp>
              <p:nvGrpSpPr>
                <p:cNvPr id="167" name="Group 23"/>
                <p:cNvGrpSpPr/>
                <p:nvPr/>
              </p:nvGrpSpPr>
              <p:grpSpPr>
                <a:xfrm>
                  <a:off x="1907704" y="1700808"/>
                  <a:ext cx="1800200" cy="864096"/>
                  <a:chOff x="971600" y="1772816"/>
                  <a:chExt cx="1800200" cy="864096"/>
                </a:xfrm>
              </p:grpSpPr>
              <p:grpSp>
                <p:nvGrpSpPr>
                  <p:cNvPr id="170" name="Group 7"/>
                  <p:cNvGrpSpPr/>
                  <p:nvPr/>
                </p:nvGrpSpPr>
                <p:grpSpPr>
                  <a:xfrm>
                    <a:off x="971600" y="1772816"/>
                    <a:ext cx="288032" cy="288032"/>
                    <a:chOff x="683568" y="2060848"/>
                    <a:chExt cx="288032" cy="288032"/>
                  </a:xfrm>
                </p:grpSpPr>
                <p:sp>
                  <p:nvSpPr>
                    <p:cNvPr id="183" name="Oval 5"/>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84" name="Rounded Rectangle 6"/>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chemeClr val="tx1"/>
                          </a:solidFill>
                        </a:rPr>
                        <a:t>A</a:t>
                      </a:r>
                      <a:endParaRPr lang="en-CA" dirty="0">
                        <a:solidFill>
                          <a:schemeClr val="tx1"/>
                        </a:solidFill>
                      </a:endParaRPr>
                    </a:p>
                  </p:txBody>
                </p:sp>
              </p:grpSp>
              <p:grpSp>
                <p:nvGrpSpPr>
                  <p:cNvPr id="171" name="Group 11"/>
                  <p:cNvGrpSpPr/>
                  <p:nvPr/>
                </p:nvGrpSpPr>
                <p:grpSpPr>
                  <a:xfrm>
                    <a:off x="971600" y="2348880"/>
                    <a:ext cx="288032" cy="288032"/>
                    <a:chOff x="683568" y="2060848"/>
                    <a:chExt cx="288032" cy="288032"/>
                  </a:xfrm>
                </p:grpSpPr>
                <p:sp>
                  <p:nvSpPr>
                    <p:cNvPr id="181" name="Oval 180"/>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82" name="Rounded Rectangle 181"/>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smtClean="0">
                          <a:solidFill>
                            <a:schemeClr val="tx1"/>
                          </a:solidFill>
                        </a:rPr>
                        <a:t>C</a:t>
                      </a:r>
                      <a:endParaRPr lang="en-CA" dirty="0">
                        <a:solidFill>
                          <a:schemeClr val="tx1"/>
                        </a:solidFill>
                      </a:endParaRPr>
                    </a:p>
                  </p:txBody>
                </p:sp>
              </p:grpSp>
              <p:grpSp>
                <p:nvGrpSpPr>
                  <p:cNvPr id="172" name="Group 14"/>
                  <p:cNvGrpSpPr/>
                  <p:nvPr/>
                </p:nvGrpSpPr>
                <p:grpSpPr>
                  <a:xfrm>
                    <a:off x="2483768" y="2348880"/>
                    <a:ext cx="288032" cy="288032"/>
                    <a:chOff x="683568" y="2060848"/>
                    <a:chExt cx="288032" cy="288032"/>
                  </a:xfrm>
                </p:grpSpPr>
                <p:sp>
                  <p:nvSpPr>
                    <p:cNvPr id="179" name="Oval 178"/>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80" name="Rounded Rectangle 179"/>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smtClean="0">
                          <a:solidFill>
                            <a:schemeClr val="tx1"/>
                          </a:solidFill>
                        </a:rPr>
                        <a:t>E</a:t>
                      </a:r>
                      <a:endParaRPr lang="en-CA" dirty="0">
                        <a:solidFill>
                          <a:schemeClr val="tx1"/>
                        </a:solidFill>
                      </a:endParaRPr>
                    </a:p>
                  </p:txBody>
                </p:sp>
              </p:grpSp>
              <p:grpSp>
                <p:nvGrpSpPr>
                  <p:cNvPr id="173" name="Group 17"/>
                  <p:cNvGrpSpPr/>
                  <p:nvPr/>
                </p:nvGrpSpPr>
                <p:grpSpPr>
                  <a:xfrm>
                    <a:off x="2483768" y="1772816"/>
                    <a:ext cx="288032" cy="288032"/>
                    <a:chOff x="683568" y="2060848"/>
                    <a:chExt cx="288032" cy="288032"/>
                  </a:xfrm>
                </p:grpSpPr>
                <p:sp>
                  <p:nvSpPr>
                    <p:cNvPr id="177" name="Oval 176"/>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78" name="Rounded Rectangle 177"/>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smtClean="0">
                          <a:solidFill>
                            <a:schemeClr val="tx1"/>
                          </a:solidFill>
                        </a:rPr>
                        <a:t>D</a:t>
                      </a:r>
                      <a:endParaRPr lang="en-CA" dirty="0">
                        <a:solidFill>
                          <a:schemeClr val="tx1"/>
                        </a:solidFill>
                      </a:endParaRPr>
                    </a:p>
                  </p:txBody>
                </p:sp>
              </p:grpSp>
              <p:grpSp>
                <p:nvGrpSpPr>
                  <p:cNvPr id="174" name="Group 20"/>
                  <p:cNvGrpSpPr/>
                  <p:nvPr/>
                </p:nvGrpSpPr>
                <p:grpSpPr>
                  <a:xfrm>
                    <a:off x="1691680" y="1772816"/>
                    <a:ext cx="288032" cy="288032"/>
                    <a:chOff x="683568" y="2060848"/>
                    <a:chExt cx="288032" cy="288032"/>
                  </a:xfrm>
                </p:grpSpPr>
                <p:sp>
                  <p:nvSpPr>
                    <p:cNvPr id="175" name="Oval 174"/>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76" name="Rounded Rectangle 175"/>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chemeClr val="tx1"/>
                          </a:solidFill>
                        </a:rPr>
                        <a:t>B</a:t>
                      </a:r>
                      <a:endParaRPr lang="en-CA" dirty="0">
                        <a:solidFill>
                          <a:schemeClr val="tx1"/>
                        </a:solidFill>
                      </a:endParaRPr>
                    </a:p>
                  </p:txBody>
                </p:sp>
              </p:grpSp>
            </p:grpSp>
            <p:sp>
              <p:nvSpPr>
                <p:cNvPr id="168" name="TextBox 167"/>
                <p:cNvSpPr txBox="1"/>
                <p:nvPr/>
              </p:nvSpPr>
              <p:spPr>
                <a:xfrm>
                  <a:off x="1331640" y="1700808"/>
                  <a:ext cx="504056" cy="288032"/>
                </a:xfrm>
                <a:prstGeom prst="rect">
                  <a:avLst/>
                </a:prstGeom>
                <a:noFill/>
              </p:spPr>
              <p:txBody>
                <a:bodyPr wrap="square" rtlCol="0">
                  <a:spAutoFit/>
                </a:bodyPr>
                <a:lstStyle/>
                <a:p>
                  <a:r>
                    <a:rPr lang="en-CA" sz="1200" dirty="0" smtClean="0">
                      <a:solidFill>
                        <a:srgbClr val="00518E"/>
                      </a:solidFill>
                    </a:rPr>
                    <a:t>Data</a:t>
                  </a:r>
                  <a:endParaRPr lang="en-CA" sz="1200" dirty="0">
                    <a:solidFill>
                      <a:srgbClr val="00518E"/>
                    </a:solidFill>
                  </a:endParaRPr>
                </a:p>
              </p:txBody>
            </p:sp>
            <p:sp>
              <p:nvSpPr>
                <p:cNvPr id="169" name="TextBox 168"/>
                <p:cNvSpPr txBox="1"/>
                <p:nvPr/>
              </p:nvSpPr>
              <p:spPr>
                <a:xfrm>
                  <a:off x="3707904" y="2276872"/>
                  <a:ext cx="504056" cy="288032"/>
                </a:xfrm>
                <a:prstGeom prst="rect">
                  <a:avLst/>
                </a:prstGeom>
                <a:noFill/>
              </p:spPr>
              <p:txBody>
                <a:bodyPr wrap="square" rtlCol="0">
                  <a:spAutoFit/>
                </a:bodyPr>
                <a:lstStyle/>
                <a:p>
                  <a:r>
                    <a:rPr lang="en-CA" sz="1200" dirty="0" smtClean="0">
                      <a:solidFill>
                        <a:srgbClr val="FF0000"/>
                      </a:solidFill>
                    </a:rPr>
                    <a:t>Data</a:t>
                  </a:r>
                  <a:endParaRPr lang="en-CA" sz="1200" dirty="0">
                    <a:solidFill>
                      <a:srgbClr val="FF0000"/>
                    </a:solidFill>
                  </a:endParaRPr>
                </a:p>
              </p:txBody>
            </p:sp>
          </p:grpSp>
          <p:grpSp>
            <p:nvGrpSpPr>
              <p:cNvPr id="185" name="Group 184"/>
              <p:cNvGrpSpPr/>
              <p:nvPr/>
            </p:nvGrpSpPr>
            <p:grpSpPr>
              <a:xfrm>
                <a:off x="1619672" y="4581128"/>
                <a:ext cx="2880320" cy="864096"/>
                <a:chOff x="1331640" y="1700808"/>
                <a:chExt cx="2880320" cy="864096"/>
              </a:xfrm>
            </p:grpSpPr>
            <p:grpSp>
              <p:nvGrpSpPr>
                <p:cNvPr id="186" name="Group 23"/>
                <p:cNvGrpSpPr/>
                <p:nvPr/>
              </p:nvGrpSpPr>
              <p:grpSpPr>
                <a:xfrm>
                  <a:off x="1907704" y="1700808"/>
                  <a:ext cx="1800200" cy="864096"/>
                  <a:chOff x="971600" y="1772816"/>
                  <a:chExt cx="1800200" cy="864096"/>
                </a:xfrm>
              </p:grpSpPr>
              <p:grpSp>
                <p:nvGrpSpPr>
                  <p:cNvPr id="189" name="Group 7"/>
                  <p:cNvGrpSpPr/>
                  <p:nvPr/>
                </p:nvGrpSpPr>
                <p:grpSpPr>
                  <a:xfrm>
                    <a:off x="971600" y="1772816"/>
                    <a:ext cx="288032" cy="288032"/>
                    <a:chOff x="683568" y="2060848"/>
                    <a:chExt cx="288032" cy="288032"/>
                  </a:xfrm>
                </p:grpSpPr>
                <p:sp>
                  <p:nvSpPr>
                    <p:cNvPr id="202" name="Oval 5"/>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03" name="Rounded Rectangle 6"/>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chemeClr val="tx1"/>
                          </a:solidFill>
                        </a:rPr>
                        <a:t>A</a:t>
                      </a:r>
                      <a:endParaRPr lang="en-CA" dirty="0">
                        <a:solidFill>
                          <a:schemeClr val="tx1"/>
                        </a:solidFill>
                      </a:endParaRPr>
                    </a:p>
                  </p:txBody>
                </p:sp>
              </p:grpSp>
              <p:grpSp>
                <p:nvGrpSpPr>
                  <p:cNvPr id="190" name="Group 11"/>
                  <p:cNvGrpSpPr/>
                  <p:nvPr/>
                </p:nvGrpSpPr>
                <p:grpSpPr>
                  <a:xfrm>
                    <a:off x="971600" y="2348880"/>
                    <a:ext cx="288032" cy="288032"/>
                    <a:chOff x="683568" y="2060848"/>
                    <a:chExt cx="288032" cy="288032"/>
                  </a:xfrm>
                </p:grpSpPr>
                <p:sp>
                  <p:nvSpPr>
                    <p:cNvPr id="200" name="Oval 199"/>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01" name="Rounded Rectangle 200"/>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smtClean="0">
                          <a:solidFill>
                            <a:schemeClr val="tx1"/>
                          </a:solidFill>
                        </a:rPr>
                        <a:t>C</a:t>
                      </a:r>
                      <a:endParaRPr lang="en-CA" dirty="0">
                        <a:solidFill>
                          <a:schemeClr val="tx1"/>
                        </a:solidFill>
                      </a:endParaRPr>
                    </a:p>
                  </p:txBody>
                </p:sp>
              </p:grpSp>
              <p:grpSp>
                <p:nvGrpSpPr>
                  <p:cNvPr id="191" name="Group 14"/>
                  <p:cNvGrpSpPr/>
                  <p:nvPr/>
                </p:nvGrpSpPr>
                <p:grpSpPr>
                  <a:xfrm>
                    <a:off x="2483768" y="2348880"/>
                    <a:ext cx="288032" cy="288032"/>
                    <a:chOff x="683568" y="2060848"/>
                    <a:chExt cx="288032" cy="288032"/>
                  </a:xfrm>
                </p:grpSpPr>
                <p:sp>
                  <p:nvSpPr>
                    <p:cNvPr id="198" name="Oval 197"/>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99" name="Rounded Rectangle 198"/>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smtClean="0">
                          <a:solidFill>
                            <a:schemeClr val="tx1"/>
                          </a:solidFill>
                        </a:rPr>
                        <a:t>E</a:t>
                      </a:r>
                      <a:endParaRPr lang="en-CA" dirty="0">
                        <a:solidFill>
                          <a:schemeClr val="tx1"/>
                        </a:solidFill>
                      </a:endParaRPr>
                    </a:p>
                  </p:txBody>
                </p:sp>
              </p:grpSp>
              <p:grpSp>
                <p:nvGrpSpPr>
                  <p:cNvPr id="192" name="Group 17"/>
                  <p:cNvGrpSpPr/>
                  <p:nvPr/>
                </p:nvGrpSpPr>
                <p:grpSpPr>
                  <a:xfrm>
                    <a:off x="2483768" y="1772816"/>
                    <a:ext cx="288032" cy="288032"/>
                    <a:chOff x="683568" y="2060848"/>
                    <a:chExt cx="288032" cy="288032"/>
                  </a:xfrm>
                </p:grpSpPr>
                <p:sp>
                  <p:nvSpPr>
                    <p:cNvPr id="196" name="Oval 195"/>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97" name="Rounded Rectangle 196"/>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smtClean="0">
                          <a:solidFill>
                            <a:schemeClr val="tx1"/>
                          </a:solidFill>
                        </a:rPr>
                        <a:t>D</a:t>
                      </a:r>
                      <a:endParaRPr lang="en-CA" dirty="0">
                        <a:solidFill>
                          <a:schemeClr val="tx1"/>
                        </a:solidFill>
                      </a:endParaRPr>
                    </a:p>
                  </p:txBody>
                </p:sp>
              </p:grpSp>
              <p:grpSp>
                <p:nvGrpSpPr>
                  <p:cNvPr id="193" name="Group 20"/>
                  <p:cNvGrpSpPr/>
                  <p:nvPr/>
                </p:nvGrpSpPr>
                <p:grpSpPr>
                  <a:xfrm>
                    <a:off x="1691680" y="1772816"/>
                    <a:ext cx="288032" cy="288032"/>
                    <a:chOff x="683568" y="2060848"/>
                    <a:chExt cx="288032" cy="288032"/>
                  </a:xfrm>
                </p:grpSpPr>
                <p:sp>
                  <p:nvSpPr>
                    <p:cNvPr id="194" name="Oval 193"/>
                    <p:cNvSpPr/>
                    <p:nvPr/>
                  </p:nvSpPr>
                  <p:spPr>
                    <a:xfrm>
                      <a:off x="755576" y="206084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95" name="Rounded Rectangle 194"/>
                    <p:cNvSpPr/>
                    <p:nvPr/>
                  </p:nvSpPr>
                  <p:spPr>
                    <a:xfrm>
                      <a:off x="683568" y="2204864"/>
                      <a:ext cx="288032" cy="144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chemeClr val="tx1"/>
                          </a:solidFill>
                        </a:rPr>
                        <a:t>B</a:t>
                      </a:r>
                      <a:endParaRPr lang="en-CA" dirty="0">
                        <a:solidFill>
                          <a:schemeClr val="tx1"/>
                        </a:solidFill>
                      </a:endParaRPr>
                    </a:p>
                  </p:txBody>
                </p:sp>
              </p:grpSp>
            </p:grpSp>
            <p:sp>
              <p:nvSpPr>
                <p:cNvPr id="187" name="TextBox 186"/>
                <p:cNvSpPr txBox="1"/>
                <p:nvPr/>
              </p:nvSpPr>
              <p:spPr>
                <a:xfrm>
                  <a:off x="1331640" y="1700808"/>
                  <a:ext cx="504056" cy="288032"/>
                </a:xfrm>
                <a:prstGeom prst="rect">
                  <a:avLst/>
                </a:prstGeom>
                <a:noFill/>
              </p:spPr>
              <p:txBody>
                <a:bodyPr wrap="square" rtlCol="0">
                  <a:spAutoFit/>
                </a:bodyPr>
                <a:lstStyle/>
                <a:p>
                  <a:r>
                    <a:rPr lang="en-CA" sz="1200" dirty="0" smtClean="0">
                      <a:solidFill>
                        <a:srgbClr val="00518E"/>
                      </a:solidFill>
                    </a:rPr>
                    <a:t>Data</a:t>
                  </a:r>
                  <a:endParaRPr lang="en-CA" sz="1200" dirty="0">
                    <a:solidFill>
                      <a:srgbClr val="00518E"/>
                    </a:solidFill>
                  </a:endParaRPr>
                </a:p>
              </p:txBody>
            </p:sp>
            <p:sp>
              <p:nvSpPr>
                <p:cNvPr id="188" name="TextBox 187"/>
                <p:cNvSpPr txBox="1"/>
                <p:nvPr/>
              </p:nvSpPr>
              <p:spPr>
                <a:xfrm>
                  <a:off x="3707904" y="2276872"/>
                  <a:ext cx="504056" cy="288032"/>
                </a:xfrm>
                <a:prstGeom prst="rect">
                  <a:avLst/>
                </a:prstGeom>
                <a:noFill/>
              </p:spPr>
              <p:txBody>
                <a:bodyPr wrap="square" rtlCol="0">
                  <a:spAutoFit/>
                </a:bodyPr>
                <a:lstStyle/>
                <a:p>
                  <a:r>
                    <a:rPr lang="en-CA" sz="1200" dirty="0" smtClean="0">
                      <a:solidFill>
                        <a:srgbClr val="FF0000"/>
                      </a:solidFill>
                    </a:rPr>
                    <a:t>Data</a:t>
                  </a:r>
                  <a:endParaRPr lang="en-CA" sz="1200" dirty="0">
                    <a:solidFill>
                      <a:srgbClr val="FF0000"/>
                    </a:solidFill>
                  </a:endParaRPr>
                </a:p>
              </p:txBody>
            </p:sp>
          </p:grpSp>
          <p:cxnSp>
            <p:nvCxnSpPr>
              <p:cNvPr id="207" name="Straight Connector 206"/>
              <p:cNvCxnSpPr/>
              <p:nvPr/>
            </p:nvCxnSpPr>
            <p:spPr>
              <a:xfrm>
                <a:off x="1619672" y="2996952"/>
                <a:ext cx="54726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a:xfrm>
                <a:off x="1619672" y="4293096"/>
                <a:ext cx="5472608" cy="0"/>
              </a:xfrm>
              <a:prstGeom prst="line">
                <a:avLst/>
              </a:prstGeom>
            </p:spPr>
            <p:style>
              <a:lnRef idx="1">
                <a:schemeClr val="accent1"/>
              </a:lnRef>
              <a:fillRef idx="0">
                <a:schemeClr val="accent1"/>
              </a:fillRef>
              <a:effectRef idx="0">
                <a:schemeClr val="accent1"/>
              </a:effectRef>
              <a:fontRef idx="minor">
                <a:schemeClr val="tx1"/>
              </a:fontRef>
            </p:style>
          </p:cxnSp>
        </p:grpSp>
      </p:grpSp>
      <p:cxnSp>
        <p:nvCxnSpPr>
          <p:cNvPr id="215" name="Straight Arrow Connector 214"/>
          <p:cNvCxnSpPr>
            <a:stCxn id="165" idx="3"/>
            <a:endCxn id="157" idx="1"/>
          </p:cNvCxnSpPr>
          <p:nvPr/>
        </p:nvCxnSpPr>
        <p:spPr>
          <a:xfrm>
            <a:off x="5580112" y="2204864"/>
            <a:ext cx="432048" cy="1588"/>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6" name="Straight Arrow Connector 215"/>
          <p:cNvCxnSpPr>
            <a:stCxn id="138" idx="3"/>
          </p:cNvCxnSpPr>
          <p:nvPr/>
        </p:nvCxnSpPr>
        <p:spPr>
          <a:xfrm>
            <a:off x="6300192" y="3573016"/>
            <a:ext cx="504056" cy="1588"/>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endCxn id="169" idx="1"/>
          </p:cNvCxnSpPr>
          <p:nvPr/>
        </p:nvCxnSpPr>
        <p:spPr>
          <a:xfrm rot="5400000">
            <a:off x="6876256" y="5229200"/>
            <a:ext cx="432048" cy="1588"/>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2" name="Straight Arrow Connector 221"/>
          <p:cNvCxnSpPr>
            <a:stCxn id="197" idx="1"/>
            <a:endCxn id="195" idx="3"/>
          </p:cNvCxnSpPr>
          <p:nvPr/>
        </p:nvCxnSpPr>
        <p:spPr>
          <a:xfrm rot="10800000">
            <a:off x="3275856" y="4941168"/>
            <a:ext cx="504056" cy="1588"/>
          </a:xfrm>
          <a:prstGeom prst="straightConnector1">
            <a:avLst/>
          </a:prstGeom>
          <a:ln w="254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3" name="Straight Arrow Connector 222"/>
          <p:cNvCxnSpPr>
            <a:stCxn id="180" idx="1"/>
            <a:endCxn id="178" idx="1"/>
          </p:cNvCxnSpPr>
          <p:nvPr/>
        </p:nvCxnSpPr>
        <p:spPr>
          <a:xfrm rot="10800000">
            <a:off x="6804248" y="4941168"/>
            <a:ext cx="1588" cy="576064"/>
          </a:xfrm>
          <a:prstGeom prst="straightConnector1">
            <a:avLst/>
          </a:prstGeom>
          <a:ln w="254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30" name="Straight Arrow Connector 229"/>
          <p:cNvCxnSpPr/>
          <p:nvPr/>
        </p:nvCxnSpPr>
        <p:spPr>
          <a:xfrm rot="10800000">
            <a:off x="2483768" y="3573016"/>
            <a:ext cx="504056" cy="1588"/>
          </a:xfrm>
          <a:prstGeom prst="straightConnector1">
            <a:avLst/>
          </a:prstGeom>
          <a:ln w="254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33" name="Straight Arrow Connector 232"/>
          <p:cNvCxnSpPr/>
          <p:nvPr/>
        </p:nvCxnSpPr>
        <p:spPr>
          <a:xfrm rot="10800000">
            <a:off x="2411760" y="3645024"/>
            <a:ext cx="1368152" cy="504056"/>
          </a:xfrm>
          <a:prstGeom prst="straightConnector1">
            <a:avLst/>
          </a:prstGeom>
          <a:ln w="3175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35" name="TextBox 234"/>
          <p:cNvSpPr txBox="1"/>
          <p:nvPr/>
        </p:nvSpPr>
        <p:spPr>
          <a:xfrm>
            <a:off x="4139952" y="1772816"/>
            <a:ext cx="216024" cy="369332"/>
          </a:xfrm>
          <a:prstGeom prst="rect">
            <a:avLst/>
          </a:prstGeom>
          <a:noFill/>
        </p:spPr>
        <p:txBody>
          <a:bodyPr wrap="square" rtlCol="0">
            <a:spAutoFit/>
          </a:bodyPr>
          <a:lstStyle/>
          <a:p>
            <a:r>
              <a:rPr lang="en-CA" dirty="0" smtClean="0"/>
              <a:t>1</a:t>
            </a:r>
            <a:endParaRPr lang="en-CA" dirty="0"/>
          </a:p>
        </p:txBody>
      </p:sp>
      <p:sp>
        <p:nvSpPr>
          <p:cNvPr id="236" name="TextBox 235"/>
          <p:cNvSpPr txBox="1"/>
          <p:nvPr/>
        </p:nvSpPr>
        <p:spPr>
          <a:xfrm>
            <a:off x="7380312" y="4437112"/>
            <a:ext cx="216024" cy="369332"/>
          </a:xfrm>
          <a:prstGeom prst="rect">
            <a:avLst/>
          </a:prstGeom>
          <a:noFill/>
        </p:spPr>
        <p:txBody>
          <a:bodyPr wrap="square" rtlCol="0">
            <a:spAutoFit/>
          </a:bodyPr>
          <a:lstStyle/>
          <a:p>
            <a:r>
              <a:rPr lang="en-CA" dirty="0" smtClean="0"/>
              <a:t>4</a:t>
            </a:r>
            <a:endParaRPr lang="en-CA" dirty="0"/>
          </a:p>
        </p:txBody>
      </p:sp>
      <p:sp>
        <p:nvSpPr>
          <p:cNvPr id="237" name="TextBox 236"/>
          <p:cNvSpPr txBox="1"/>
          <p:nvPr/>
        </p:nvSpPr>
        <p:spPr>
          <a:xfrm>
            <a:off x="7308304" y="3140968"/>
            <a:ext cx="216024" cy="369332"/>
          </a:xfrm>
          <a:prstGeom prst="rect">
            <a:avLst/>
          </a:prstGeom>
          <a:noFill/>
        </p:spPr>
        <p:txBody>
          <a:bodyPr wrap="square" rtlCol="0">
            <a:spAutoFit/>
          </a:bodyPr>
          <a:lstStyle/>
          <a:p>
            <a:r>
              <a:rPr lang="en-CA" dirty="0" smtClean="0"/>
              <a:t>3</a:t>
            </a:r>
            <a:endParaRPr lang="en-CA" dirty="0"/>
          </a:p>
        </p:txBody>
      </p:sp>
      <p:sp>
        <p:nvSpPr>
          <p:cNvPr id="238" name="TextBox 237"/>
          <p:cNvSpPr txBox="1"/>
          <p:nvPr/>
        </p:nvSpPr>
        <p:spPr>
          <a:xfrm>
            <a:off x="7236296" y="1772816"/>
            <a:ext cx="216024" cy="369332"/>
          </a:xfrm>
          <a:prstGeom prst="rect">
            <a:avLst/>
          </a:prstGeom>
          <a:noFill/>
        </p:spPr>
        <p:txBody>
          <a:bodyPr wrap="square" rtlCol="0">
            <a:spAutoFit/>
          </a:bodyPr>
          <a:lstStyle/>
          <a:p>
            <a:r>
              <a:rPr lang="en-CA" dirty="0" smtClean="0"/>
              <a:t>2</a:t>
            </a:r>
            <a:endParaRPr lang="en-CA" dirty="0"/>
          </a:p>
        </p:txBody>
      </p:sp>
      <p:sp>
        <p:nvSpPr>
          <p:cNvPr id="239" name="TextBox 238"/>
          <p:cNvSpPr txBox="1"/>
          <p:nvPr/>
        </p:nvSpPr>
        <p:spPr>
          <a:xfrm>
            <a:off x="4211960" y="4509120"/>
            <a:ext cx="216024" cy="369332"/>
          </a:xfrm>
          <a:prstGeom prst="rect">
            <a:avLst/>
          </a:prstGeom>
          <a:noFill/>
        </p:spPr>
        <p:txBody>
          <a:bodyPr wrap="square" rtlCol="0">
            <a:spAutoFit/>
          </a:bodyPr>
          <a:lstStyle/>
          <a:p>
            <a:r>
              <a:rPr lang="en-CA" dirty="0" smtClean="0"/>
              <a:t>5</a:t>
            </a:r>
            <a:endParaRPr lang="en-CA" dirty="0"/>
          </a:p>
        </p:txBody>
      </p:sp>
      <p:sp>
        <p:nvSpPr>
          <p:cNvPr id="240" name="TextBox 239"/>
          <p:cNvSpPr txBox="1"/>
          <p:nvPr/>
        </p:nvSpPr>
        <p:spPr>
          <a:xfrm>
            <a:off x="4211960" y="3212976"/>
            <a:ext cx="216024" cy="369332"/>
          </a:xfrm>
          <a:prstGeom prst="rect">
            <a:avLst/>
          </a:prstGeom>
          <a:noFill/>
        </p:spPr>
        <p:txBody>
          <a:bodyPr wrap="square" rtlCol="0">
            <a:spAutoFit/>
          </a:bodyPr>
          <a:lstStyle/>
          <a:p>
            <a:r>
              <a:rPr lang="en-CA" dirty="0" smtClean="0"/>
              <a:t>6</a:t>
            </a:r>
            <a:endParaRPr lang="en-CA" dirty="0"/>
          </a:p>
        </p:txBody>
      </p:sp>
      <p:cxnSp>
        <p:nvCxnSpPr>
          <p:cNvPr id="241" name="Straight Arrow Connector 240"/>
          <p:cNvCxnSpPr>
            <a:stCxn id="165" idx="2"/>
            <a:endCxn id="162" idx="0"/>
          </p:cNvCxnSpPr>
          <p:nvPr/>
        </p:nvCxnSpPr>
        <p:spPr>
          <a:xfrm rot="5400000">
            <a:off x="5292080" y="2420888"/>
            <a:ext cx="288032" cy="1588"/>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15"/>
                                        </p:tgtEl>
                                        <p:attrNameLst>
                                          <p:attrName>style.visibility</p:attrName>
                                        </p:attrNameLst>
                                      </p:cBhvr>
                                      <p:to>
                                        <p:strVal val="visible"/>
                                      </p:to>
                                    </p:set>
                                    <p:animEffect transition="in" filter="blinds(horizontal)">
                                      <p:cBhvr>
                                        <p:cTn id="7" dur="500"/>
                                        <p:tgtEl>
                                          <p:spTgt spid="215"/>
                                        </p:tgtEl>
                                      </p:cBhvr>
                                    </p:animEffect>
                                  </p:childTnLst>
                                </p:cTn>
                              </p:par>
                              <p:par>
                                <p:cTn id="8" presetID="3" presetClass="entr" presetSubtype="10" fill="hold" nodeType="withEffect">
                                  <p:stCondLst>
                                    <p:cond delay="0"/>
                                  </p:stCondLst>
                                  <p:childTnLst>
                                    <p:set>
                                      <p:cBhvr>
                                        <p:cTn id="9" dur="1" fill="hold">
                                          <p:stCondLst>
                                            <p:cond delay="0"/>
                                          </p:stCondLst>
                                        </p:cTn>
                                        <p:tgtEl>
                                          <p:spTgt spid="241"/>
                                        </p:tgtEl>
                                        <p:attrNameLst>
                                          <p:attrName>style.visibility</p:attrName>
                                        </p:attrNameLst>
                                      </p:cBhvr>
                                      <p:to>
                                        <p:strVal val="visible"/>
                                      </p:to>
                                    </p:set>
                                    <p:animEffect transition="in" filter="blinds(horizontal)">
                                      <p:cBhvr>
                                        <p:cTn id="10" dur="500"/>
                                        <p:tgtEl>
                                          <p:spTgt spid="241"/>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16"/>
                                        </p:tgtEl>
                                        <p:attrNameLst>
                                          <p:attrName>style.visibility</p:attrName>
                                        </p:attrNameLst>
                                      </p:cBhvr>
                                      <p:to>
                                        <p:strVal val="visible"/>
                                      </p:to>
                                    </p:set>
                                    <p:animEffect transition="in" filter="blinds(horizontal)">
                                      <p:cBhvr>
                                        <p:cTn id="15" dur="500"/>
                                        <p:tgtEl>
                                          <p:spTgt spid="216"/>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217"/>
                                        </p:tgtEl>
                                        <p:attrNameLst>
                                          <p:attrName>style.visibility</p:attrName>
                                        </p:attrNameLst>
                                      </p:cBhvr>
                                      <p:to>
                                        <p:strVal val="visible"/>
                                      </p:to>
                                    </p:set>
                                    <p:animEffect transition="in" filter="blinds(horizontal)">
                                      <p:cBhvr>
                                        <p:cTn id="20" dur="500"/>
                                        <p:tgtEl>
                                          <p:spTgt spid="217"/>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223"/>
                                        </p:tgtEl>
                                        <p:attrNameLst>
                                          <p:attrName>style.visibility</p:attrName>
                                        </p:attrNameLst>
                                      </p:cBhvr>
                                      <p:to>
                                        <p:strVal val="visible"/>
                                      </p:to>
                                    </p:set>
                                    <p:animEffect transition="in" filter="blinds(horizontal)">
                                      <p:cBhvr>
                                        <p:cTn id="25" dur="500"/>
                                        <p:tgtEl>
                                          <p:spTgt spid="223"/>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222"/>
                                        </p:tgtEl>
                                        <p:attrNameLst>
                                          <p:attrName>style.visibility</p:attrName>
                                        </p:attrNameLst>
                                      </p:cBhvr>
                                      <p:to>
                                        <p:strVal val="visible"/>
                                      </p:to>
                                    </p:set>
                                    <p:animEffect transition="in" filter="blinds(horizontal)">
                                      <p:cBhvr>
                                        <p:cTn id="30" dur="500"/>
                                        <p:tgtEl>
                                          <p:spTgt spid="222"/>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230"/>
                                        </p:tgtEl>
                                        <p:attrNameLst>
                                          <p:attrName>style.visibility</p:attrName>
                                        </p:attrNameLst>
                                      </p:cBhvr>
                                      <p:to>
                                        <p:strVal val="visible"/>
                                      </p:to>
                                    </p:set>
                                    <p:animEffect transition="in" filter="blinds(horizontal)">
                                      <p:cBhvr>
                                        <p:cTn id="35" dur="500"/>
                                        <p:tgtEl>
                                          <p:spTgt spid="230"/>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233"/>
                                        </p:tgtEl>
                                        <p:attrNameLst>
                                          <p:attrName>style.visibility</p:attrName>
                                        </p:attrNameLst>
                                      </p:cBhvr>
                                      <p:to>
                                        <p:strVal val="visible"/>
                                      </p:to>
                                    </p:set>
                                    <p:animEffect transition="in" filter="blinds(horizontal)">
                                      <p:cBhvr>
                                        <p:cTn id="40" dur="500"/>
                                        <p:tgtEl>
                                          <p:spTgt spid="2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P2P Architecture: A </a:t>
            </a:r>
            <a:r>
              <a:rPr lang="en-CA" dirty="0" smtClean="0"/>
              <a:t>Comparison</a:t>
            </a:r>
            <a:endParaRPr lang="en-CA" dirty="0"/>
          </a:p>
        </p:txBody>
      </p:sp>
      <p:graphicFrame>
        <p:nvGraphicFramePr>
          <p:cNvPr id="4" name="Content Placeholder 3"/>
          <p:cNvGraphicFramePr>
            <a:graphicFrameLocks noGrp="1"/>
          </p:cNvGraphicFramePr>
          <p:nvPr>
            <p:ph sz="quarter" idx="1"/>
          </p:nvPr>
        </p:nvGraphicFramePr>
        <p:xfrm>
          <a:off x="467544" y="2060848"/>
          <a:ext cx="8153400" cy="3888430"/>
        </p:xfrm>
        <a:graphic>
          <a:graphicData uri="http://schemas.openxmlformats.org/drawingml/2006/table">
            <a:tbl>
              <a:tblPr firstRow="1" bandRow="1">
                <a:tableStyleId>{5C22544A-7EE6-4342-B048-85BDC9FD1C3A}</a:tableStyleId>
              </a:tblPr>
              <a:tblGrid>
                <a:gridCol w="2717800"/>
                <a:gridCol w="2717800"/>
                <a:gridCol w="2717800"/>
              </a:tblGrid>
              <a:tr h="473882">
                <a:tc>
                  <a:txBody>
                    <a:bodyPr/>
                    <a:lstStyle/>
                    <a:p>
                      <a:r>
                        <a:rPr lang="en-CA" dirty="0" smtClean="0"/>
                        <a:t>Taxonomy</a:t>
                      </a:r>
                      <a:endParaRPr lang="en-CA" dirty="0"/>
                    </a:p>
                  </a:txBody>
                  <a:tcPr/>
                </a:tc>
                <a:tc>
                  <a:txBody>
                    <a:bodyPr/>
                    <a:lstStyle/>
                    <a:p>
                      <a:r>
                        <a:rPr lang="en-CA" dirty="0" smtClean="0"/>
                        <a:t>Unstructured</a:t>
                      </a:r>
                      <a:endParaRPr lang="en-CA" dirty="0"/>
                    </a:p>
                  </a:txBody>
                  <a:tcPr/>
                </a:tc>
                <a:tc>
                  <a:txBody>
                    <a:bodyPr/>
                    <a:lstStyle/>
                    <a:p>
                      <a:r>
                        <a:rPr lang="en-CA" dirty="0" smtClean="0"/>
                        <a:t>Structured</a:t>
                      </a:r>
                      <a:endParaRPr lang="en-CA" dirty="0"/>
                    </a:p>
                  </a:txBody>
                  <a:tcPr/>
                </a:tc>
              </a:tr>
              <a:tr h="1519020">
                <a:tc>
                  <a:txBody>
                    <a:bodyPr/>
                    <a:lstStyle/>
                    <a:p>
                      <a:r>
                        <a:rPr lang="en-CA" dirty="0" smtClean="0"/>
                        <a:t>Architecture</a:t>
                      </a:r>
                      <a:endParaRPr lang="en-CA" dirty="0"/>
                    </a:p>
                  </a:txBody>
                  <a:tcPr/>
                </a:tc>
                <a:tc>
                  <a:txBody>
                    <a:bodyPr/>
                    <a:lstStyle/>
                    <a:p>
                      <a:r>
                        <a:rPr lang="en-CA" dirty="0" smtClean="0"/>
                        <a:t>Flat</a:t>
                      </a:r>
                      <a:r>
                        <a:rPr lang="en-CA" baseline="0" dirty="0" smtClean="0"/>
                        <a:t> and ad hoc  network of servants.</a:t>
                      </a:r>
                    </a:p>
                    <a:p>
                      <a:r>
                        <a:rPr lang="en-CA" baseline="0" dirty="0" smtClean="0"/>
                        <a:t>Flooding request and peers download directly</a:t>
                      </a:r>
                      <a:endParaRPr lang="en-CA" dirty="0"/>
                    </a:p>
                  </a:txBody>
                  <a:tcPr/>
                </a:tc>
                <a:tc>
                  <a:txBody>
                    <a:bodyPr/>
                    <a:lstStyle/>
                    <a:p>
                      <a:r>
                        <a:rPr lang="en-CA" dirty="0" smtClean="0"/>
                        <a:t>Unidirectional and circular NodeId space</a:t>
                      </a:r>
                      <a:endParaRPr lang="en-CA" dirty="0"/>
                    </a:p>
                  </a:txBody>
                  <a:tcPr/>
                </a:tc>
              </a:tr>
              <a:tr h="473882">
                <a:tc>
                  <a:txBody>
                    <a:bodyPr/>
                    <a:lstStyle/>
                    <a:p>
                      <a:r>
                        <a:rPr lang="en-CA" dirty="0" smtClean="0"/>
                        <a:t>Scalability</a:t>
                      </a:r>
                      <a:endParaRPr lang="en-CA" dirty="0"/>
                    </a:p>
                  </a:txBody>
                  <a:tcPr/>
                </a:tc>
                <a:tc>
                  <a:txBody>
                    <a:bodyPr/>
                    <a:lstStyle/>
                    <a:p>
                      <a:r>
                        <a:rPr lang="en-CA" dirty="0" smtClean="0"/>
                        <a:t>No</a:t>
                      </a:r>
                      <a:endParaRPr lang="en-CA" dirty="0"/>
                    </a:p>
                  </a:txBody>
                  <a:tcPr/>
                </a:tc>
                <a:tc>
                  <a:txBody>
                    <a:bodyPr/>
                    <a:lstStyle/>
                    <a:p>
                      <a:r>
                        <a:rPr lang="en-CA" dirty="0" smtClean="0"/>
                        <a:t>Yes</a:t>
                      </a:r>
                      <a:endParaRPr lang="en-CA" dirty="0"/>
                    </a:p>
                  </a:txBody>
                  <a:tcPr/>
                </a:tc>
              </a:tr>
              <a:tr h="473882">
                <a:tc>
                  <a:txBody>
                    <a:bodyPr/>
                    <a:lstStyle/>
                    <a:p>
                      <a:r>
                        <a:rPr lang="en-CA" dirty="0" smtClean="0"/>
                        <a:t>Reliability</a:t>
                      </a:r>
                      <a:endParaRPr lang="en-CA" dirty="0"/>
                    </a:p>
                  </a:txBody>
                  <a:tcPr/>
                </a:tc>
                <a:tc>
                  <a:txBody>
                    <a:bodyPr/>
                    <a:lstStyle/>
                    <a:p>
                      <a:r>
                        <a:rPr lang="en-CA" dirty="0" smtClean="0"/>
                        <a:t>Yes</a:t>
                      </a:r>
                      <a:endParaRPr lang="en-CA" dirty="0"/>
                    </a:p>
                  </a:txBody>
                  <a:tcPr/>
                </a:tc>
                <a:tc>
                  <a:txBody>
                    <a:bodyPr/>
                    <a:lstStyle/>
                    <a:p>
                      <a:r>
                        <a:rPr lang="en-CA" dirty="0" smtClean="0"/>
                        <a:t>No</a:t>
                      </a:r>
                      <a:endParaRPr lang="en-CA" dirty="0"/>
                    </a:p>
                  </a:txBody>
                  <a:tcPr/>
                </a:tc>
              </a:tr>
              <a:tr h="473882">
                <a:tc>
                  <a:txBody>
                    <a:bodyPr/>
                    <a:lstStyle/>
                    <a:p>
                      <a:r>
                        <a:rPr lang="en-CA" dirty="0" smtClean="0"/>
                        <a:t>Searching Operation</a:t>
                      </a:r>
                      <a:endParaRPr lang="en-CA" dirty="0"/>
                    </a:p>
                  </a:txBody>
                  <a:tcPr/>
                </a:tc>
                <a:tc>
                  <a:txBody>
                    <a:bodyPr/>
                    <a:lstStyle/>
                    <a:p>
                      <a:r>
                        <a:rPr lang="en-CA" dirty="0" smtClean="0"/>
                        <a:t>Blind</a:t>
                      </a:r>
                      <a:r>
                        <a:rPr lang="en-CA" baseline="0" dirty="0" smtClean="0"/>
                        <a:t> Search</a:t>
                      </a:r>
                      <a:endParaRPr lang="en-CA" dirty="0"/>
                    </a:p>
                  </a:txBody>
                  <a:tcPr/>
                </a:tc>
                <a:tc>
                  <a:txBody>
                    <a:bodyPr/>
                    <a:lstStyle/>
                    <a:p>
                      <a:r>
                        <a:rPr lang="en-CA" dirty="0" smtClean="0"/>
                        <a:t>Index Search</a:t>
                      </a:r>
                      <a:endParaRPr lang="en-CA" dirty="0"/>
                    </a:p>
                  </a:txBody>
                  <a:tcPr/>
                </a:tc>
              </a:tr>
              <a:tr h="473882">
                <a:tc>
                  <a:txBody>
                    <a:bodyPr/>
                    <a:lstStyle/>
                    <a:p>
                      <a:r>
                        <a:rPr lang="en-CA" dirty="0" smtClean="0"/>
                        <a:t>Example</a:t>
                      </a:r>
                      <a:endParaRPr lang="en-CA" dirty="0"/>
                    </a:p>
                  </a:txBody>
                  <a:tcPr/>
                </a:tc>
                <a:tc>
                  <a:txBody>
                    <a:bodyPr/>
                    <a:lstStyle/>
                    <a:p>
                      <a:r>
                        <a:rPr lang="en-CA" dirty="0" smtClean="0"/>
                        <a:t>Gnutella</a:t>
                      </a:r>
                      <a:endParaRPr lang="en-CA" dirty="0"/>
                    </a:p>
                  </a:txBody>
                  <a:tcPr/>
                </a:tc>
                <a:tc>
                  <a:txBody>
                    <a:bodyPr/>
                    <a:lstStyle/>
                    <a:p>
                      <a:r>
                        <a:rPr lang="en-CA" dirty="0" smtClean="0"/>
                        <a:t>Chord</a:t>
                      </a:r>
                      <a:endParaRPr lang="en-CA" dirty="0"/>
                    </a:p>
                  </a:txBody>
                  <a:tcPr/>
                </a:tc>
              </a:tr>
            </a:tbl>
          </a:graphicData>
        </a:graphic>
      </p:graphicFrame>
      <p:sp>
        <p:nvSpPr>
          <p:cNvPr id="5" name="Slide Number Placeholder 4"/>
          <p:cNvSpPr>
            <a:spLocks noGrp="1"/>
          </p:cNvSpPr>
          <p:nvPr>
            <p:ph type="sldNum" sz="quarter" idx="12"/>
          </p:nvPr>
        </p:nvSpPr>
        <p:spPr/>
        <p:txBody>
          <a:bodyPr>
            <a:normAutofit fontScale="85000" lnSpcReduction="20000"/>
          </a:bodyPr>
          <a:lstStyle/>
          <a:p>
            <a:fld id="{7C4441EE-534C-4AB6-BABD-DF8C50EE980B}" type="slidenum">
              <a:rPr lang="en-CA" smtClean="0"/>
              <a:pPr/>
              <a:t>12</a:t>
            </a:fld>
            <a:endParaRPr lang="en-CA" dirty="0"/>
          </a:p>
        </p:txBody>
      </p:sp>
      <p:sp>
        <p:nvSpPr>
          <p:cNvPr id="6" name="Footer Placeholder 5"/>
          <p:cNvSpPr>
            <a:spLocks noGrp="1"/>
          </p:cNvSpPr>
          <p:nvPr>
            <p:ph type="ftr" sz="quarter" idx="11"/>
          </p:nvPr>
        </p:nvSpPr>
        <p:spPr/>
        <p:txBody>
          <a:bodyPr/>
          <a:lstStyle/>
          <a:p>
            <a:r>
              <a:rPr lang="en-CA" dirty="0" smtClean="0"/>
              <a:t>Peer to Peer Ad Hoc Networks</a:t>
            </a:r>
            <a:endParaRPr lang="en-C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Ad Hoc Network</a:t>
            </a:r>
            <a:endParaRPr lang="en-CA" dirty="0"/>
          </a:p>
        </p:txBody>
      </p:sp>
      <p:sp>
        <p:nvSpPr>
          <p:cNvPr id="3" name="Content Placeholder 2"/>
          <p:cNvSpPr>
            <a:spLocks noGrp="1"/>
          </p:cNvSpPr>
          <p:nvPr>
            <p:ph sz="quarter" idx="1"/>
          </p:nvPr>
        </p:nvSpPr>
        <p:spPr>
          <a:xfrm>
            <a:off x="612648" y="1600200"/>
            <a:ext cx="8153400" cy="4925144"/>
          </a:xfrm>
        </p:spPr>
        <p:txBody>
          <a:bodyPr>
            <a:normAutofit fontScale="92500"/>
          </a:bodyPr>
          <a:lstStyle/>
          <a:p>
            <a:r>
              <a:rPr lang="en-CA" dirty="0" smtClean="0"/>
              <a:t>Collection of autonomous devices communicating using wireless links without any pre-existing infrastructure</a:t>
            </a:r>
          </a:p>
          <a:p>
            <a:pPr lvl="1"/>
            <a:r>
              <a:rPr lang="en-CA" dirty="0" smtClean="0"/>
              <a:t>Independent from any stationary infrastructure and no central administration</a:t>
            </a:r>
          </a:p>
          <a:p>
            <a:pPr lvl="1"/>
            <a:r>
              <a:rPr lang="en-CA" dirty="0" smtClean="0"/>
              <a:t>Rapidly deploying and self configuring</a:t>
            </a:r>
          </a:p>
          <a:p>
            <a:pPr lvl="1"/>
            <a:endParaRPr lang="en-CA" dirty="0" smtClean="0"/>
          </a:p>
          <a:p>
            <a:r>
              <a:rPr lang="en-CA" dirty="0" smtClean="0"/>
              <a:t>Nodes connected by multihop wireless paths</a:t>
            </a:r>
          </a:p>
          <a:p>
            <a:pPr lvl="1"/>
            <a:r>
              <a:rPr lang="en-CA" dirty="0" smtClean="0"/>
              <a:t>Free to move arbitrarily which results in frequent and unpredictable changes in the network topology</a:t>
            </a:r>
          </a:p>
          <a:p>
            <a:pPr lvl="1"/>
            <a:r>
              <a:rPr lang="en-CA" dirty="0" smtClean="0"/>
              <a:t>Communicating nodes may be out of range so the participating nodes must be able to relay traffic</a:t>
            </a:r>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13</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Types of </a:t>
            </a:r>
            <a:r>
              <a:rPr lang="en-CA" dirty="0" smtClean="0"/>
              <a:t>Ad </a:t>
            </a:r>
            <a:r>
              <a:rPr lang="en-CA" dirty="0" smtClean="0"/>
              <a:t>Hoc Network</a:t>
            </a:r>
            <a:endParaRPr lang="en-CA" dirty="0"/>
          </a:p>
        </p:txBody>
      </p:sp>
      <p:sp>
        <p:nvSpPr>
          <p:cNvPr id="3" name="Content Placeholder 2"/>
          <p:cNvSpPr>
            <a:spLocks noGrp="1"/>
          </p:cNvSpPr>
          <p:nvPr>
            <p:ph sz="quarter" idx="1"/>
          </p:nvPr>
        </p:nvSpPr>
        <p:spPr/>
        <p:txBody>
          <a:bodyPr>
            <a:normAutofit/>
          </a:bodyPr>
          <a:lstStyle/>
          <a:p>
            <a:r>
              <a:rPr lang="en-CA" sz="3100" dirty="0" smtClean="0"/>
              <a:t>Types: </a:t>
            </a:r>
          </a:p>
          <a:p>
            <a:pPr marL="880110" lvl="1" indent="-514350">
              <a:buFont typeface="+mj-lt"/>
              <a:buAutoNum type="arabicPeriod"/>
            </a:pPr>
            <a:r>
              <a:rPr lang="en-CA" sz="3100" dirty="0" smtClean="0"/>
              <a:t>Mobile Ad Hoc Networks</a:t>
            </a:r>
          </a:p>
          <a:p>
            <a:pPr marL="880110" lvl="1" indent="-514350">
              <a:buFont typeface="+mj-lt"/>
              <a:buAutoNum type="arabicPeriod"/>
            </a:pPr>
            <a:r>
              <a:rPr lang="en-CA" sz="3100" dirty="0" smtClean="0"/>
              <a:t>Wireless Sensor networks</a:t>
            </a:r>
          </a:p>
          <a:p>
            <a:pPr marL="880110" lvl="1" indent="-514350">
              <a:buFont typeface="+mj-lt"/>
              <a:buAutoNum type="arabicPeriod"/>
            </a:pPr>
            <a:r>
              <a:rPr lang="en-CA" sz="3100" dirty="0" smtClean="0"/>
              <a:t>Wireless Mesh networks</a:t>
            </a:r>
          </a:p>
          <a:p>
            <a:pPr marL="514350" indent="-514350">
              <a:buFont typeface="+mj-lt"/>
              <a:buAutoNum type="arabicPeriod"/>
            </a:pPr>
            <a:endParaRPr lang="en-CA" dirty="0" smtClean="0"/>
          </a:p>
          <a:p>
            <a:endParaRPr lang="en-CA" dirty="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14</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Ad Hoc Routing Algorithm</a:t>
            </a:r>
            <a:endParaRPr lang="en-CA" dirty="0"/>
          </a:p>
        </p:txBody>
      </p:sp>
      <p:sp>
        <p:nvSpPr>
          <p:cNvPr id="3" name="Content Placeholder 2"/>
          <p:cNvSpPr>
            <a:spLocks noGrp="1"/>
          </p:cNvSpPr>
          <p:nvPr>
            <p:ph sz="quarter" idx="1"/>
          </p:nvPr>
        </p:nvSpPr>
        <p:spPr>
          <a:xfrm>
            <a:off x="612648" y="1600200"/>
            <a:ext cx="8279832" cy="4997152"/>
          </a:xfrm>
        </p:spPr>
        <p:txBody>
          <a:bodyPr>
            <a:normAutofit fontScale="85000" lnSpcReduction="20000"/>
          </a:bodyPr>
          <a:lstStyle/>
          <a:p>
            <a:r>
              <a:rPr lang="en-CA" sz="3400" dirty="0" smtClean="0"/>
              <a:t>Two categories: </a:t>
            </a:r>
            <a:r>
              <a:rPr lang="en-CA" sz="3400" i="1" dirty="0" smtClean="0"/>
              <a:t>Proactive and Reactive routing algorithm</a:t>
            </a:r>
          </a:p>
          <a:p>
            <a:pPr marL="560070" indent="-514350">
              <a:buFont typeface="+mj-lt"/>
              <a:buAutoNum type="arabicPeriod"/>
            </a:pPr>
            <a:r>
              <a:rPr lang="en-CA" sz="3300" i="1" u="sng" dirty="0" smtClean="0"/>
              <a:t>Proactive or table driven routing algorithm</a:t>
            </a:r>
            <a:r>
              <a:rPr lang="en-CA" sz="3300" u="sng" dirty="0" smtClean="0"/>
              <a:t>: </a:t>
            </a:r>
          </a:p>
          <a:p>
            <a:pPr marL="880110" lvl="1" indent="-514350"/>
            <a:r>
              <a:rPr lang="en-CA" sz="3300" dirty="0" smtClean="0"/>
              <a:t>Node has full network view at every time  ex. </a:t>
            </a:r>
            <a:r>
              <a:rPr lang="en-CA" sz="3000" dirty="0" smtClean="0"/>
              <a:t>router</a:t>
            </a:r>
          </a:p>
          <a:p>
            <a:pPr marL="880110" lvl="1" indent="-514350"/>
            <a:r>
              <a:rPr lang="en-CA" sz="3300" dirty="0" smtClean="0"/>
              <a:t>Topology updates are broadcasted immediately to all other nodes</a:t>
            </a:r>
          </a:p>
          <a:p>
            <a:pPr marL="1154430" lvl="2" indent="-514350"/>
            <a:r>
              <a:rPr lang="en-CA" sz="2800" dirty="0" smtClean="0"/>
              <a:t>Route establishment can take place very fast</a:t>
            </a:r>
          </a:p>
          <a:p>
            <a:pPr marL="1154430" lvl="2" indent="-514350"/>
            <a:r>
              <a:rPr lang="en-CA" sz="2800" dirty="0" smtClean="0"/>
              <a:t>Disadvantage: Number of required topology updates within a time period</a:t>
            </a:r>
            <a:endParaRPr lang="en-CA" sz="3300" dirty="0" smtClean="0"/>
          </a:p>
          <a:p>
            <a:pPr marL="1154430" lvl="2" indent="-514350"/>
            <a:r>
              <a:rPr lang="en-CA" sz="2800" dirty="0" smtClean="0"/>
              <a:t>Not feasible for nodes rising over certain threshold</a:t>
            </a:r>
          </a:p>
          <a:p>
            <a:pPr marL="1154430" lvl="2" indent="-514350"/>
            <a:r>
              <a:rPr lang="en-CA" sz="2800" dirty="0" smtClean="0"/>
              <a:t>Ex:  Destination Sequenced Distance Vector Routing (DSDV)</a:t>
            </a:r>
          </a:p>
          <a:p>
            <a:pPr marL="880110" lvl="1" indent="-514350">
              <a:buFont typeface="+mj-lt"/>
              <a:buAutoNum type="arabicPeriod"/>
            </a:pPr>
            <a:endParaRPr lang="en-CA" dirty="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15</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Ad Hoc Routing Algorithm (Cont.)</a:t>
            </a:r>
            <a:endParaRPr lang="en-CA" dirty="0"/>
          </a:p>
        </p:txBody>
      </p:sp>
      <p:sp>
        <p:nvSpPr>
          <p:cNvPr id="3" name="Content Placeholder 2"/>
          <p:cNvSpPr>
            <a:spLocks noGrp="1"/>
          </p:cNvSpPr>
          <p:nvPr>
            <p:ph sz="quarter" idx="1"/>
          </p:nvPr>
        </p:nvSpPr>
        <p:spPr>
          <a:xfrm>
            <a:off x="612648" y="1600200"/>
            <a:ext cx="8135816" cy="4781128"/>
          </a:xfrm>
        </p:spPr>
        <p:txBody>
          <a:bodyPr>
            <a:normAutofit/>
          </a:bodyPr>
          <a:lstStyle/>
          <a:p>
            <a:pPr marL="514350" lvl="1" indent="-514350">
              <a:spcBef>
                <a:spcPts val="700"/>
              </a:spcBef>
              <a:buClr>
                <a:schemeClr val="accent2"/>
              </a:buClr>
              <a:buSzPct val="60000"/>
              <a:buFont typeface="+mj-lt"/>
              <a:buAutoNum type="arabicPeriod" startAt="2"/>
            </a:pPr>
            <a:r>
              <a:rPr lang="en-CA" sz="2800" i="1" u="sng" dirty="0" smtClean="0"/>
              <a:t>Reactive or on demand routing algorithm</a:t>
            </a:r>
          </a:p>
          <a:p>
            <a:pPr lvl="1"/>
            <a:r>
              <a:rPr lang="en-CA" sz="2200" dirty="0" smtClean="0"/>
              <a:t>Node does not send any kind of topology updates to its neighbours</a:t>
            </a:r>
          </a:p>
          <a:p>
            <a:pPr lvl="1"/>
            <a:r>
              <a:rPr lang="en-CA" sz="2200" dirty="0" smtClean="0"/>
              <a:t>To set up a route, source floods route discovery (short) message </a:t>
            </a:r>
          </a:p>
          <a:p>
            <a:pPr lvl="1"/>
            <a:r>
              <a:rPr lang="en-CA" sz="2200" dirty="0" smtClean="0"/>
              <a:t>Destination node replies back to source upon receiving discovery message using memorized paths</a:t>
            </a:r>
          </a:p>
          <a:p>
            <a:pPr lvl="1"/>
            <a:r>
              <a:rPr lang="en-CA" sz="2200" dirty="0" smtClean="0"/>
              <a:t>Source sends full message using recorded path</a:t>
            </a:r>
          </a:p>
          <a:p>
            <a:pPr lvl="1"/>
            <a:r>
              <a:rPr lang="en-CA" sz="2200" dirty="0" smtClean="0"/>
              <a:t>Route discovery message may contain accumulated delay, congestion, power, cost etc. along paths; best path selected at destination</a:t>
            </a:r>
          </a:p>
          <a:p>
            <a:pPr lvl="1"/>
            <a:r>
              <a:rPr lang="en-CA" sz="2300" dirty="0" smtClean="0"/>
              <a:t>Ex: </a:t>
            </a:r>
            <a:r>
              <a:rPr lang="en-CA" sz="1900" dirty="0" smtClean="0"/>
              <a:t>Dynamic Source Routing (DSR)</a:t>
            </a:r>
          </a:p>
          <a:p>
            <a:endParaRPr lang="en-CA" sz="3100" dirty="0" smtClean="0"/>
          </a:p>
          <a:p>
            <a:pPr marL="514350" lvl="1" indent="-514350">
              <a:spcBef>
                <a:spcPts val="700"/>
              </a:spcBef>
              <a:buClr>
                <a:schemeClr val="accent2"/>
              </a:buClr>
              <a:buSzPct val="60000"/>
              <a:buFont typeface="+mj-lt"/>
              <a:buAutoNum type="arabicPeriod" startAt="2"/>
            </a:pPr>
            <a:endParaRPr lang="en-CA" dirty="0" smtClean="0"/>
          </a:p>
          <a:p>
            <a:endParaRPr lang="en-CA" dirty="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16</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
            </a:r>
            <a:br>
              <a:rPr lang="en-CA" dirty="0" smtClean="0"/>
            </a:br>
            <a:r>
              <a:rPr lang="en-CA" dirty="0" smtClean="0"/>
              <a:t>Dynamic Source Routing (DSR)</a:t>
            </a:r>
            <a:br>
              <a:rPr lang="en-CA" dirty="0" smtClean="0"/>
            </a:br>
            <a:endParaRPr lang="en-CA" dirty="0"/>
          </a:p>
        </p:txBody>
      </p:sp>
      <p:sp>
        <p:nvSpPr>
          <p:cNvPr id="3" name="Content Placeholder 2"/>
          <p:cNvSpPr>
            <a:spLocks noGrp="1"/>
          </p:cNvSpPr>
          <p:nvPr>
            <p:ph sz="quarter" idx="1"/>
          </p:nvPr>
        </p:nvSpPr>
        <p:spPr>
          <a:xfrm>
            <a:off x="612648" y="1600200"/>
            <a:ext cx="8153400" cy="4997152"/>
          </a:xfrm>
        </p:spPr>
        <p:txBody>
          <a:bodyPr>
            <a:normAutofit fontScale="92500" lnSpcReduction="20000"/>
          </a:bodyPr>
          <a:lstStyle/>
          <a:p>
            <a:r>
              <a:rPr lang="en-CA" dirty="0" smtClean="0"/>
              <a:t>Two major phases: Route discovery and Route maintenance</a:t>
            </a:r>
          </a:p>
          <a:p>
            <a:pPr marL="514350" indent="-514350"/>
            <a:r>
              <a:rPr lang="en-CA" u="sng" dirty="0" smtClean="0"/>
              <a:t>Route discovery:</a:t>
            </a:r>
            <a:r>
              <a:rPr lang="en-CA" dirty="0" smtClean="0"/>
              <a:t> Starts when a mobile node tries to send a packet to a destination</a:t>
            </a:r>
          </a:p>
          <a:p>
            <a:pPr lvl="1"/>
            <a:r>
              <a:rPr lang="en-CA" dirty="0" smtClean="0"/>
              <a:t>Node checks its own routing cache</a:t>
            </a:r>
          </a:p>
          <a:p>
            <a:pPr lvl="2"/>
            <a:r>
              <a:rPr lang="en-CA" dirty="0" smtClean="0"/>
              <a:t>Cache contains a valid route:  Route is used to forward the packet</a:t>
            </a:r>
          </a:p>
          <a:p>
            <a:pPr lvl="2"/>
            <a:r>
              <a:rPr lang="en-CA" dirty="0" smtClean="0"/>
              <a:t>Cache does not contain a route: Broadcasts a route request to neighbours containing its own address, the destination address and a unique sequence number for loop detection</a:t>
            </a:r>
          </a:p>
          <a:p>
            <a:pPr lvl="1"/>
            <a:r>
              <a:rPr lang="en-CA" dirty="0" smtClean="0"/>
              <a:t>Receiving node checks its cache</a:t>
            </a:r>
          </a:p>
          <a:p>
            <a:pPr lvl="2"/>
            <a:r>
              <a:rPr lang="en-CA" dirty="0" smtClean="0"/>
              <a:t>Cache does not contain a route: Adds its own address to the packet and forwards</a:t>
            </a:r>
          </a:p>
          <a:p>
            <a:pPr lvl="1"/>
            <a:r>
              <a:rPr lang="en-CA" dirty="0" smtClean="0"/>
              <a:t>Node receives multiple copies: Forwards the first request, and discards the following copies</a:t>
            </a:r>
          </a:p>
          <a:p>
            <a:endParaRPr lang="en-CA" dirty="0" smtClean="0"/>
          </a:p>
          <a:p>
            <a:endParaRPr lang="en-CA" dirty="0" smtClean="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17</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DSR (Cont.)</a:t>
            </a:r>
            <a:endParaRPr lang="en-CA" dirty="0"/>
          </a:p>
        </p:txBody>
      </p:sp>
      <p:sp>
        <p:nvSpPr>
          <p:cNvPr id="3" name="Content Placeholder 2"/>
          <p:cNvSpPr>
            <a:spLocks noGrp="1"/>
          </p:cNvSpPr>
          <p:nvPr>
            <p:ph sz="quarter" idx="1"/>
          </p:nvPr>
        </p:nvSpPr>
        <p:spPr>
          <a:xfrm>
            <a:off x="612648" y="1556792"/>
            <a:ext cx="8153400" cy="5040560"/>
          </a:xfrm>
        </p:spPr>
        <p:txBody>
          <a:bodyPr>
            <a:normAutofit fontScale="77500" lnSpcReduction="20000"/>
          </a:bodyPr>
          <a:lstStyle/>
          <a:p>
            <a:r>
              <a:rPr lang="en-CA" u="sng" dirty="0" smtClean="0"/>
              <a:t>Route reply</a:t>
            </a:r>
            <a:r>
              <a:rPr lang="en-CA" dirty="0" smtClean="0"/>
              <a:t> : If a node has route to the destination, or the route request reaches the destination</a:t>
            </a:r>
          </a:p>
          <a:p>
            <a:r>
              <a:rPr lang="en-CA" dirty="0" smtClean="0"/>
              <a:t>Node is not destination: Adds its cached route to the route reply message</a:t>
            </a:r>
          </a:p>
          <a:p>
            <a:r>
              <a:rPr lang="en-CA" dirty="0" smtClean="0"/>
              <a:t>Every data packet contains full path with the addresses of all intermediate nodes</a:t>
            </a:r>
          </a:p>
          <a:p>
            <a:pPr lvl="1"/>
            <a:r>
              <a:rPr lang="en-CA" dirty="0" smtClean="0"/>
              <a:t>Advantage: Intermediate nodes do not have to cache the path and can save memory</a:t>
            </a:r>
          </a:p>
          <a:p>
            <a:pPr lvl="1"/>
            <a:r>
              <a:rPr lang="en-CA" dirty="0" smtClean="0"/>
              <a:t>Disadvantage: size of every packet is increased as it contains the full route information</a:t>
            </a:r>
          </a:p>
          <a:p>
            <a:pPr lvl="1"/>
            <a:endParaRPr lang="en-CA" dirty="0" smtClean="0"/>
          </a:p>
          <a:p>
            <a:r>
              <a:rPr lang="en-CA" dirty="0" smtClean="0"/>
              <a:t>Route maintenance is fulfilled by route error packets</a:t>
            </a:r>
          </a:p>
          <a:p>
            <a:pPr lvl="1"/>
            <a:r>
              <a:rPr lang="en-CA" dirty="0" smtClean="0"/>
              <a:t>Sent back to the source when an intermediate node or the destination is not reachable</a:t>
            </a:r>
          </a:p>
          <a:p>
            <a:pPr lvl="1"/>
            <a:r>
              <a:rPr lang="en-CA" dirty="0" smtClean="0"/>
              <a:t>Node forwarding an error packet, deletes the broken hop and all routes relying on that broken hop</a:t>
            </a:r>
          </a:p>
          <a:p>
            <a:endParaRPr lang="en-CA" dirty="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18</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DSR: Example</a:t>
            </a:r>
            <a:endParaRPr lang="en-CA" dirty="0"/>
          </a:p>
        </p:txBody>
      </p:sp>
      <p:sp>
        <p:nvSpPr>
          <p:cNvPr id="3" name="Footer Placeholder 2"/>
          <p:cNvSpPr>
            <a:spLocks noGrp="1"/>
          </p:cNvSpPr>
          <p:nvPr>
            <p:ph type="ftr" sz="quarter" idx="11"/>
          </p:nvPr>
        </p:nvSpPr>
        <p:spPr/>
        <p:txBody>
          <a:bodyPr/>
          <a:lstStyle/>
          <a:p>
            <a:r>
              <a:rPr lang="en-CA" dirty="0" smtClean="0"/>
              <a:t>Peer to Peer Ad Hoc Networks</a:t>
            </a:r>
            <a:endParaRPr lang="en-CA" dirty="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19</a:t>
            </a:fld>
            <a:endParaRPr lang="en-CA" dirty="0"/>
          </a:p>
        </p:txBody>
      </p:sp>
      <p:pic>
        <p:nvPicPr>
          <p:cNvPr id="6" name="Picture 2"/>
          <p:cNvPicPr>
            <a:picLocks noGrp="1" noChangeAspect="1" noChangeArrowheads="1"/>
          </p:cNvPicPr>
          <p:nvPr>
            <p:ph sz="quarter" idx="1"/>
          </p:nvPr>
        </p:nvPicPr>
        <p:blipFill>
          <a:blip r:embed="rId2" cstate="print"/>
          <a:srcRect/>
          <a:stretch>
            <a:fillRect/>
          </a:stretch>
        </p:blipFill>
        <p:spPr bwMode="auto">
          <a:xfrm>
            <a:off x="1115616" y="1700808"/>
            <a:ext cx="6840760" cy="3879460"/>
          </a:xfrm>
          <a:prstGeom prst="rect">
            <a:avLst/>
          </a:prstGeom>
          <a:noFill/>
          <a:ln w="9525">
            <a:noFill/>
            <a:miter lim="800000"/>
            <a:headEnd/>
            <a:tailEnd/>
          </a:ln>
        </p:spPr>
      </p:pic>
      <p:sp>
        <p:nvSpPr>
          <p:cNvPr id="7" name="TextBox 6"/>
          <p:cNvSpPr txBox="1"/>
          <p:nvPr/>
        </p:nvSpPr>
        <p:spPr>
          <a:xfrm>
            <a:off x="1115616" y="5733256"/>
            <a:ext cx="7344816" cy="338554"/>
          </a:xfrm>
          <a:prstGeom prst="rect">
            <a:avLst/>
          </a:prstGeom>
          <a:noFill/>
        </p:spPr>
        <p:txBody>
          <a:bodyPr wrap="square" rtlCol="0">
            <a:spAutoFit/>
          </a:bodyPr>
          <a:lstStyle/>
          <a:p>
            <a:r>
              <a:rPr lang="en-CA" sz="1600" i="1" dirty="0" smtClean="0">
                <a:solidFill>
                  <a:srgbClr val="000000"/>
                </a:solidFill>
                <a:latin typeface="+mj-lt"/>
              </a:rPr>
              <a:t>[</a:t>
            </a:r>
            <a:r>
              <a:rPr lang="en-CA" sz="1600" i="1" dirty="0" smtClean="0">
                <a:latin typeface="+mj-lt"/>
                <a:hlinkClick r:id="rId3" action="ppaction://hlinkfile"/>
              </a:rPr>
              <a:t>Bahr2002</a:t>
            </a:r>
            <a:r>
              <a:rPr lang="en-CA" sz="1600" i="1" dirty="0" smtClean="0">
                <a:solidFill>
                  <a:srgbClr val="5555BB"/>
                </a:solidFill>
                <a:latin typeface="+mj-lt"/>
              </a:rPr>
              <a:t>, </a:t>
            </a:r>
            <a:r>
              <a:rPr lang="en-CA" sz="1600" i="1" dirty="0" smtClean="0">
                <a:solidFill>
                  <a:srgbClr val="5555BB"/>
                </a:solidFill>
                <a:latin typeface="+mj-lt"/>
              </a:rPr>
              <a:t>“</a:t>
            </a:r>
            <a:r>
              <a:rPr lang="en-CA" sz="1600" i="1" dirty="0" smtClean="0"/>
              <a:t>Dynamic Source </a:t>
            </a:r>
            <a:r>
              <a:rPr lang="en-CA" sz="1600" i="1" dirty="0" smtClean="0"/>
              <a:t>Routing</a:t>
            </a:r>
            <a:r>
              <a:rPr lang="en-CA" sz="1600" i="1" dirty="0" smtClean="0">
                <a:solidFill>
                  <a:srgbClr val="5555BB"/>
                </a:solidFill>
                <a:latin typeface="+mj-lt"/>
              </a:rPr>
              <a:t>” </a:t>
            </a:r>
            <a:r>
              <a:rPr lang="en-CA" sz="1600" i="1" dirty="0" smtClean="0">
                <a:latin typeface="+mj-lt"/>
              </a:rPr>
              <a:t>http</a:t>
            </a:r>
            <a:r>
              <a:rPr lang="en-CA" sz="1600" i="1" dirty="0" smtClean="0">
                <a:latin typeface="+mj-lt"/>
              </a:rPr>
              <a:t>://wiki.uni.lu/secan-lab/Bahr2002.html</a:t>
            </a:r>
            <a:r>
              <a:rPr lang="en-CA" sz="1600" i="1" dirty="0" smtClean="0">
                <a:latin typeface="+mj-lt"/>
              </a:rPr>
              <a:t>]</a:t>
            </a:r>
            <a:endParaRPr lang="en-CA" sz="1600" i="1"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Agenda</a:t>
            </a:r>
            <a:endParaRPr lang="en-CA" dirty="0"/>
          </a:p>
        </p:txBody>
      </p:sp>
      <p:sp>
        <p:nvSpPr>
          <p:cNvPr id="3" name="Content Placeholder 2"/>
          <p:cNvSpPr>
            <a:spLocks noGrp="1"/>
          </p:cNvSpPr>
          <p:nvPr>
            <p:ph sz="quarter" idx="1"/>
          </p:nvPr>
        </p:nvSpPr>
        <p:spPr>
          <a:xfrm>
            <a:off x="612648" y="1484784"/>
            <a:ext cx="8207824" cy="5112568"/>
          </a:xfrm>
        </p:spPr>
        <p:txBody>
          <a:bodyPr>
            <a:normAutofit fontScale="92500" lnSpcReduction="20000"/>
          </a:bodyPr>
          <a:lstStyle/>
          <a:p>
            <a:r>
              <a:rPr lang="en-CA" sz="2600" dirty="0" smtClean="0"/>
              <a:t>Introduction</a:t>
            </a:r>
          </a:p>
          <a:p>
            <a:r>
              <a:rPr lang="en-CA" sz="2600" dirty="0" smtClean="0"/>
              <a:t>Peer to Peer Network</a:t>
            </a:r>
          </a:p>
          <a:p>
            <a:pPr lvl="1"/>
            <a:r>
              <a:rPr lang="en-CA" sz="2100" dirty="0" smtClean="0"/>
              <a:t>P2P vs. Client/Server architecture</a:t>
            </a:r>
          </a:p>
          <a:p>
            <a:pPr lvl="1"/>
            <a:r>
              <a:rPr lang="en-CA" sz="2100" dirty="0" smtClean="0"/>
              <a:t>Structured P2P overlay network</a:t>
            </a:r>
          </a:p>
          <a:p>
            <a:pPr lvl="1"/>
            <a:r>
              <a:rPr lang="en-CA" sz="2100" dirty="0" smtClean="0"/>
              <a:t>Unstructured P2P overlay network</a:t>
            </a:r>
          </a:p>
          <a:p>
            <a:pPr lvl="2"/>
            <a:r>
              <a:rPr lang="en-CA" sz="1800" dirty="0" smtClean="0"/>
              <a:t>Gnutella</a:t>
            </a:r>
          </a:p>
          <a:p>
            <a:pPr lvl="1"/>
            <a:r>
              <a:rPr lang="en-CA" sz="2000" dirty="0" smtClean="0"/>
              <a:t>P2P Architecture Comparison</a:t>
            </a:r>
            <a:endParaRPr lang="en-CA" sz="2100" dirty="0" smtClean="0"/>
          </a:p>
          <a:p>
            <a:r>
              <a:rPr lang="en-CA" sz="2600" dirty="0" smtClean="0"/>
              <a:t>Ad Hoc Network</a:t>
            </a:r>
          </a:p>
          <a:p>
            <a:pPr lvl="1"/>
            <a:r>
              <a:rPr lang="en-CA" sz="2100" dirty="0" smtClean="0"/>
              <a:t>Types of Ad Hoc Network</a:t>
            </a:r>
          </a:p>
          <a:p>
            <a:pPr lvl="1"/>
            <a:r>
              <a:rPr lang="en-CA" sz="2100" dirty="0" smtClean="0"/>
              <a:t>Ad Hoc Routing Algorithms</a:t>
            </a:r>
          </a:p>
          <a:p>
            <a:pPr lvl="2"/>
            <a:r>
              <a:rPr lang="en-CA" sz="1800" dirty="0" smtClean="0"/>
              <a:t>Dynamic Source Routing (DSR)</a:t>
            </a:r>
          </a:p>
          <a:p>
            <a:r>
              <a:rPr lang="en-CA" sz="2600" dirty="0" smtClean="0"/>
              <a:t>Research Problem</a:t>
            </a:r>
          </a:p>
          <a:p>
            <a:r>
              <a:rPr lang="en-CA" sz="2600" dirty="0" smtClean="0"/>
              <a:t>Solution</a:t>
            </a:r>
          </a:p>
          <a:p>
            <a:pPr lvl="1"/>
            <a:r>
              <a:rPr lang="en-CA" sz="2100" dirty="0" smtClean="0"/>
              <a:t>Dynamic P2P Source Routing (DPSR)</a:t>
            </a:r>
          </a:p>
          <a:p>
            <a:r>
              <a:rPr lang="en-CA" sz="2600" dirty="0" smtClean="0"/>
              <a:t>Conclusion</a:t>
            </a:r>
          </a:p>
          <a:p>
            <a:endParaRPr lang="en-CA" sz="1800" dirty="0" smtClean="0"/>
          </a:p>
          <a:p>
            <a:endParaRPr lang="en-CA" sz="2400" dirty="0" smtClean="0"/>
          </a:p>
          <a:p>
            <a:endParaRPr lang="en-CA" sz="2000" dirty="0" smtClean="0"/>
          </a:p>
          <a:p>
            <a:endParaRPr lang="en-CA" sz="2800" dirty="0" smtClean="0"/>
          </a:p>
          <a:p>
            <a:endParaRPr lang="en-CA" sz="3600" dirty="0" smtClean="0"/>
          </a:p>
          <a:p>
            <a:endParaRPr lang="en-CA" sz="2400" dirty="0" smtClean="0"/>
          </a:p>
          <a:p>
            <a:endParaRPr lang="en-CA" dirty="0" smtClean="0"/>
          </a:p>
          <a:p>
            <a:endParaRPr lang="en-CA" dirty="0" smtClean="0"/>
          </a:p>
          <a:p>
            <a:endParaRPr lang="en-CA" dirty="0" smtClean="0"/>
          </a:p>
          <a:p>
            <a:endParaRPr lang="en-CA" dirty="0" smtClean="0"/>
          </a:p>
          <a:p>
            <a:endParaRPr lang="en-CA" dirty="0" smtClean="0"/>
          </a:p>
          <a:p>
            <a:endParaRPr lang="en-CA" dirty="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2</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DSR: </a:t>
            </a:r>
            <a:r>
              <a:rPr lang="en-CA" dirty="0" smtClean="0"/>
              <a:t>Example (</a:t>
            </a:r>
            <a:r>
              <a:rPr lang="en-CA" dirty="0" smtClean="0"/>
              <a:t>Cont</a:t>
            </a:r>
            <a:r>
              <a:rPr lang="en-CA" dirty="0" smtClean="0"/>
              <a:t>.)</a:t>
            </a:r>
            <a:endParaRPr lang="en-CA" dirty="0"/>
          </a:p>
        </p:txBody>
      </p:sp>
      <p:sp>
        <p:nvSpPr>
          <p:cNvPr id="3" name="Footer Placeholder 2"/>
          <p:cNvSpPr>
            <a:spLocks noGrp="1"/>
          </p:cNvSpPr>
          <p:nvPr>
            <p:ph type="ftr" sz="quarter" idx="11"/>
          </p:nvPr>
        </p:nvSpPr>
        <p:spPr/>
        <p:txBody>
          <a:bodyPr/>
          <a:lstStyle/>
          <a:p>
            <a:r>
              <a:rPr lang="en-CA" dirty="0" smtClean="0"/>
              <a:t>Peer to Peer Ad Hoc Networks</a:t>
            </a:r>
            <a:endParaRPr lang="en-CA" dirty="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20</a:t>
            </a:fld>
            <a:endParaRPr lang="en-CA" dirty="0"/>
          </a:p>
        </p:txBody>
      </p:sp>
      <p:pic>
        <p:nvPicPr>
          <p:cNvPr id="6" name="Picture 2"/>
          <p:cNvPicPr>
            <a:picLocks noGrp="1" noChangeAspect="1" noChangeArrowheads="1"/>
          </p:cNvPicPr>
          <p:nvPr>
            <p:ph sz="quarter" idx="1"/>
          </p:nvPr>
        </p:nvPicPr>
        <p:blipFill>
          <a:blip r:embed="rId2" cstate="print"/>
          <a:srcRect/>
          <a:stretch>
            <a:fillRect/>
          </a:stretch>
        </p:blipFill>
        <p:spPr bwMode="auto">
          <a:xfrm>
            <a:off x="1187624" y="1772816"/>
            <a:ext cx="6768752" cy="3789586"/>
          </a:xfrm>
          <a:prstGeom prst="rect">
            <a:avLst/>
          </a:prstGeom>
          <a:noFill/>
          <a:ln w="9525">
            <a:noFill/>
            <a:miter lim="800000"/>
            <a:headEnd/>
            <a:tailEnd/>
          </a:ln>
        </p:spPr>
      </p:pic>
      <p:sp>
        <p:nvSpPr>
          <p:cNvPr id="8" name="TextBox 7"/>
          <p:cNvSpPr txBox="1"/>
          <p:nvPr/>
        </p:nvSpPr>
        <p:spPr>
          <a:xfrm>
            <a:off x="1187624" y="5805264"/>
            <a:ext cx="7344816" cy="338554"/>
          </a:xfrm>
          <a:prstGeom prst="rect">
            <a:avLst/>
          </a:prstGeom>
          <a:noFill/>
        </p:spPr>
        <p:txBody>
          <a:bodyPr wrap="square" rtlCol="0">
            <a:spAutoFit/>
          </a:bodyPr>
          <a:lstStyle/>
          <a:p>
            <a:r>
              <a:rPr lang="en-CA" sz="1600" i="1" dirty="0" smtClean="0">
                <a:solidFill>
                  <a:srgbClr val="000000"/>
                </a:solidFill>
                <a:latin typeface="+mj-lt"/>
              </a:rPr>
              <a:t>[</a:t>
            </a:r>
            <a:r>
              <a:rPr lang="en-CA" sz="1600" i="1" dirty="0" smtClean="0">
                <a:solidFill>
                  <a:srgbClr val="5555BB"/>
                </a:solidFill>
                <a:latin typeface="+mj-lt"/>
                <a:hlinkClick r:id="rId3" action="ppaction://hlinkfile"/>
              </a:rPr>
              <a:t>Bahr2002</a:t>
            </a:r>
            <a:r>
              <a:rPr lang="en-CA" sz="1600" i="1" dirty="0" smtClean="0">
                <a:solidFill>
                  <a:srgbClr val="5555BB"/>
                </a:solidFill>
                <a:latin typeface="+mj-lt"/>
              </a:rPr>
              <a:t>, </a:t>
            </a:r>
            <a:r>
              <a:rPr lang="en-CA" sz="1600" i="1" dirty="0" smtClean="0">
                <a:solidFill>
                  <a:srgbClr val="5555BB"/>
                </a:solidFill>
                <a:latin typeface="+mj-lt"/>
              </a:rPr>
              <a:t>“</a:t>
            </a:r>
            <a:r>
              <a:rPr lang="en-CA" sz="1600" i="1" dirty="0" smtClean="0"/>
              <a:t>Dynamic Source </a:t>
            </a:r>
            <a:r>
              <a:rPr lang="en-CA" sz="1600" i="1" dirty="0" smtClean="0"/>
              <a:t>Routing</a:t>
            </a:r>
            <a:r>
              <a:rPr lang="en-CA" sz="1600" i="1" dirty="0" smtClean="0">
                <a:solidFill>
                  <a:srgbClr val="5555BB"/>
                </a:solidFill>
                <a:latin typeface="+mj-lt"/>
              </a:rPr>
              <a:t>” </a:t>
            </a:r>
            <a:r>
              <a:rPr lang="en-CA" sz="1600" i="1" dirty="0" smtClean="0">
                <a:latin typeface="+mj-lt"/>
              </a:rPr>
              <a:t>http</a:t>
            </a:r>
            <a:r>
              <a:rPr lang="en-CA" sz="1600" i="1" dirty="0" smtClean="0">
                <a:latin typeface="+mj-lt"/>
              </a:rPr>
              <a:t>://wiki.uni.lu/secan-lab/Bahr2002.html</a:t>
            </a:r>
            <a:r>
              <a:rPr lang="en-CA" sz="1600" i="1" dirty="0" smtClean="0">
                <a:latin typeface="+mj-lt"/>
              </a:rPr>
              <a:t>]</a:t>
            </a:r>
            <a:endParaRPr lang="en-CA" sz="1600" i="1" dirty="0">
              <a:latin typeface="+mj-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sz="2800" u="sng" dirty="0" smtClean="0"/>
              <a:t>Research Problem:</a:t>
            </a:r>
            <a:r>
              <a:rPr lang="en-CA" sz="2800" dirty="0" smtClean="0"/>
              <a:t/>
            </a:r>
            <a:br>
              <a:rPr lang="en-CA" sz="2800" dirty="0" smtClean="0"/>
            </a:br>
            <a:r>
              <a:rPr lang="en-CA" sz="2800" dirty="0" smtClean="0"/>
              <a:t>Routing in P2P overlay with Underlying Ad hoc networks</a:t>
            </a:r>
            <a:endParaRPr lang="en-CA" sz="2800" dirty="0"/>
          </a:p>
        </p:txBody>
      </p:sp>
      <p:sp>
        <p:nvSpPr>
          <p:cNvPr id="3" name="Content Placeholder 2"/>
          <p:cNvSpPr>
            <a:spLocks noGrp="1"/>
          </p:cNvSpPr>
          <p:nvPr>
            <p:ph sz="quarter" idx="1"/>
          </p:nvPr>
        </p:nvSpPr>
        <p:spPr>
          <a:xfrm>
            <a:off x="612648" y="1600200"/>
            <a:ext cx="8153400" cy="4709120"/>
          </a:xfrm>
        </p:spPr>
        <p:txBody>
          <a:bodyPr>
            <a:noAutofit/>
          </a:bodyPr>
          <a:lstStyle/>
          <a:p>
            <a:r>
              <a:rPr lang="en-CA" sz="2200" dirty="0" smtClean="0"/>
              <a:t>P2p overlay networks and underlying ad hoc networks (connecting mobile nodes communicating with each other via multi-hop wireless links) share key characteristics of selforganization and decentralization </a:t>
            </a:r>
          </a:p>
          <a:p>
            <a:pPr lvl="1"/>
            <a:r>
              <a:rPr lang="en-CA" sz="2000" dirty="0" smtClean="0"/>
              <a:t>Problem: Connectivity </a:t>
            </a:r>
          </a:p>
          <a:p>
            <a:pPr lvl="1"/>
            <a:endParaRPr lang="en-CA" sz="2000" dirty="0" smtClean="0"/>
          </a:p>
          <a:p>
            <a:r>
              <a:rPr lang="en-CA" sz="2200" i="1" dirty="0" smtClean="0"/>
              <a:t>Dynamic P2P Source Routing (DPSR)</a:t>
            </a:r>
            <a:r>
              <a:rPr lang="en-CA" sz="2200" dirty="0" smtClean="0"/>
              <a:t>, exploits the synergy between p2p and Ad Hoc for increased scalability</a:t>
            </a:r>
          </a:p>
          <a:p>
            <a:pPr lvl="1"/>
            <a:r>
              <a:rPr lang="en-CA" sz="1900" dirty="0" smtClean="0"/>
              <a:t>Integration of PASTRY (</a:t>
            </a:r>
            <a:r>
              <a:rPr lang="en-CA" sz="1900" i="1" dirty="0" smtClean="0"/>
              <a:t>Proximity-Aware STructured p2p overlay Routing protocol</a:t>
            </a:r>
            <a:r>
              <a:rPr lang="en-CA" sz="1900" dirty="0" smtClean="0"/>
              <a:t>) and DSR</a:t>
            </a:r>
          </a:p>
          <a:p>
            <a:pPr lvl="1"/>
            <a:r>
              <a:rPr lang="en-CA" sz="1900" dirty="0" smtClean="0"/>
              <a:t>DPSR limits the number of the source routes that each node has to discover</a:t>
            </a:r>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21</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u="sng" dirty="0" smtClean="0"/>
              <a:t>Solution:</a:t>
            </a:r>
            <a:br>
              <a:rPr lang="en-CA" u="sng" dirty="0" smtClean="0"/>
            </a:br>
            <a:r>
              <a:rPr lang="en-CA" dirty="0" smtClean="0"/>
              <a:t>DPSR</a:t>
            </a:r>
            <a:endParaRPr lang="en-CA" dirty="0"/>
          </a:p>
        </p:txBody>
      </p:sp>
      <p:sp>
        <p:nvSpPr>
          <p:cNvPr id="3" name="Content Placeholder 2"/>
          <p:cNvSpPr>
            <a:spLocks noGrp="1"/>
          </p:cNvSpPr>
          <p:nvPr>
            <p:ph sz="quarter" idx="1"/>
          </p:nvPr>
        </p:nvSpPr>
        <p:spPr/>
        <p:txBody>
          <a:bodyPr>
            <a:noAutofit/>
          </a:bodyPr>
          <a:lstStyle/>
          <a:p>
            <a:r>
              <a:rPr lang="en-CA" b="1" dirty="0" smtClean="0"/>
              <a:t>NodeId Assignment:</a:t>
            </a:r>
          </a:p>
          <a:p>
            <a:pPr lvl="1"/>
            <a:r>
              <a:rPr lang="en-CA" dirty="0" smtClean="0"/>
              <a:t>DPSR assigns each node a unique, uniform, randomly assigned nodeIds</a:t>
            </a:r>
          </a:p>
          <a:p>
            <a:pPr lvl="2"/>
            <a:r>
              <a:rPr lang="en-CA" dirty="0" smtClean="0"/>
              <a:t>NodeIds (128-bit) = Node IP # hash function (using SHA-1)</a:t>
            </a:r>
          </a:p>
          <a:p>
            <a:endParaRPr lang="en-CA" dirty="0" smtClean="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22</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DPSR (Cont.)</a:t>
            </a:r>
            <a:endParaRPr lang="en-CA" dirty="0"/>
          </a:p>
        </p:txBody>
      </p:sp>
      <p:sp>
        <p:nvSpPr>
          <p:cNvPr id="3" name="Content Placeholder 2"/>
          <p:cNvSpPr>
            <a:spLocks noGrp="1"/>
          </p:cNvSpPr>
          <p:nvPr>
            <p:ph sz="quarter" idx="1"/>
          </p:nvPr>
        </p:nvSpPr>
        <p:spPr/>
        <p:txBody>
          <a:bodyPr>
            <a:normAutofit fontScale="70000" lnSpcReduction="20000"/>
          </a:bodyPr>
          <a:lstStyle/>
          <a:p>
            <a:r>
              <a:rPr lang="en-CA" sz="3400" b="1" dirty="0" smtClean="0"/>
              <a:t>Routing Table and Leaf Set:</a:t>
            </a:r>
          </a:p>
          <a:p>
            <a:pPr lvl="1"/>
            <a:r>
              <a:rPr lang="en-CA" sz="2900" dirty="0" smtClean="0"/>
              <a:t>Each entry in DPSR leaf set and routing table stores the route to reach the designated nodeId and the IP address of the destination node</a:t>
            </a:r>
          </a:p>
          <a:p>
            <a:pPr lvl="2"/>
            <a:endParaRPr lang="en-CA" dirty="0" smtClean="0"/>
          </a:p>
          <a:p>
            <a:pPr lvl="2"/>
            <a:endParaRPr lang="en-CA" dirty="0" smtClean="0"/>
          </a:p>
          <a:p>
            <a:pPr lvl="2"/>
            <a:endParaRPr lang="en-CA" dirty="0" smtClean="0"/>
          </a:p>
          <a:p>
            <a:endParaRPr lang="en-CA" dirty="0" smtClean="0"/>
          </a:p>
          <a:p>
            <a:endParaRPr lang="en-CA" dirty="0" smtClean="0"/>
          </a:p>
          <a:p>
            <a:pPr lvl="1"/>
            <a:endParaRPr lang="en-CA" sz="3100" dirty="0" smtClean="0"/>
          </a:p>
          <a:p>
            <a:pPr lvl="1"/>
            <a:r>
              <a:rPr lang="en-CA" sz="3100" dirty="0" smtClean="0"/>
              <a:t>Each </a:t>
            </a:r>
            <a:r>
              <a:rPr lang="en-CA" sz="3100" dirty="0" smtClean="0"/>
              <a:t>node maintains a leaf set, consisting of L/2 nodes with numerically closest larger nodeIds, and L/2 nodes with numerically closest smaller nodeIds, relative to the present node’s nodeId</a:t>
            </a:r>
          </a:p>
          <a:p>
            <a:pPr lvl="2"/>
            <a:r>
              <a:rPr lang="en-CA" sz="2600" dirty="0" smtClean="0"/>
              <a:t>L is an even integer parameter with typical value 16</a:t>
            </a:r>
            <a:endParaRPr lang="en-CA" sz="2600" dirty="0"/>
          </a:p>
        </p:txBody>
      </p:sp>
      <p:pic>
        <p:nvPicPr>
          <p:cNvPr id="5" name="Picture 4" descr="Capture.JPG"/>
          <p:cNvPicPr>
            <a:picLocks noChangeAspect="1"/>
          </p:cNvPicPr>
          <p:nvPr/>
        </p:nvPicPr>
        <p:blipFill>
          <a:blip r:embed="rId2" cstate="print"/>
          <a:stretch>
            <a:fillRect/>
          </a:stretch>
        </p:blipFill>
        <p:spPr>
          <a:xfrm>
            <a:off x="2483768" y="2852936"/>
            <a:ext cx="4199099" cy="1149474"/>
          </a:xfrm>
          <a:prstGeom prst="rect">
            <a:avLst/>
          </a:prstGeom>
        </p:spPr>
      </p:pic>
      <p:sp>
        <p:nvSpPr>
          <p:cNvPr id="6" name="Slide Number Placeholder 5"/>
          <p:cNvSpPr>
            <a:spLocks noGrp="1"/>
          </p:cNvSpPr>
          <p:nvPr>
            <p:ph type="sldNum" sz="quarter" idx="12"/>
          </p:nvPr>
        </p:nvSpPr>
        <p:spPr/>
        <p:txBody>
          <a:bodyPr>
            <a:normAutofit fontScale="85000" lnSpcReduction="20000"/>
          </a:bodyPr>
          <a:lstStyle/>
          <a:p>
            <a:fld id="{7C4441EE-534C-4AB6-BABD-DF8C50EE980B}" type="slidenum">
              <a:rPr lang="en-CA" smtClean="0"/>
              <a:pPr/>
              <a:t>23</a:t>
            </a:fld>
            <a:endParaRPr lang="en-CA" dirty="0"/>
          </a:p>
        </p:txBody>
      </p:sp>
      <p:sp>
        <p:nvSpPr>
          <p:cNvPr id="7" name="Footer Placeholder 6"/>
          <p:cNvSpPr>
            <a:spLocks noGrp="1"/>
          </p:cNvSpPr>
          <p:nvPr>
            <p:ph type="ftr" sz="quarter" idx="11"/>
          </p:nvPr>
        </p:nvSpPr>
        <p:spPr/>
        <p:txBody>
          <a:bodyPr/>
          <a:lstStyle/>
          <a:p>
            <a:r>
              <a:rPr lang="en-CA" dirty="0" smtClean="0"/>
              <a:t>Peer to Peer Ad Hoc Networks</a:t>
            </a:r>
            <a:endParaRPr lang="en-CA" dirty="0"/>
          </a:p>
        </p:txBody>
      </p:sp>
      <p:sp>
        <p:nvSpPr>
          <p:cNvPr id="9" name="TextBox 8"/>
          <p:cNvSpPr txBox="1"/>
          <p:nvPr/>
        </p:nvSpPr>
        <p:spPr>
          <a:xfrm>
            <a:off x="1259632" y="5877272"/>
            <a:ext cx="6984776" cy="276999"/>
          </a:xfrm>
          <a:prstGeom prst="rect">
            <a:avLst/>
          </a:prstGeom>
          <a:noFill/>
        </p:spPr>
        <p:txBody>
          <a:bodyPr wrap="square" rtlCol="0">
            <a:spAutoFit/>
          </a:bodyPr>
          <a:lstStyle/>
          <a:p>
            <a:r>
              <a:rPr lang="en-CA" sz="1200" i="1" dirty="0" smtClean="0">
                <a:latin typeface="Times New Roman"/>
              </a:rPr>
              <a:t>[Y</a:t>
            </a:r>
            <a:r>
              <a:rPr lang="en-CA" sz="1200" i="1" dirty="0" smtClean="0">
                <a:latin typeface="Times New Roman"/>
              </a:rPr>
              <a:t>. </a:t>
            </a:r>
            <a:r>
              <a:rPr lang="en-CA" sz="1200" i="1" dirty="0" err="1" smtClean="0">
                <a:latin typeface="Times New Roman"/>
              </a:rPr>
              <a:t>Hu</a:t>
            </a:r>
            <a:r>
              <a:rPr lang="en-CA" sz="1200" i="1" dirty="0" smtClean="0">
                <a:latin typeface="Times New Roman"/>
              </a:rPr>
              <a:t>, </a:t>
            </a:r>
            <a:r>
              <a:rPr lang="en-CA" sz="1200" i="1" dirty="0" smtClean="0">
                <a:latin typeface="Times New Roman"/>
              </a:rPr>
              <a:t>Exploiting </a:t>
            </a:r>
            <a:r>
              <a:rPr lang="en-CA" sz="1200" i="1" dirty="0" smtClean="0">
                <a:latin typeface="Times New Roman"/>
              </a:rPr>
              <a:t>the synergy </a:t>
            </a:r>
            <a:r>
              <a:rPr lang="en-CA" sz="1200" i="1" dirty="0" smtClean="0">
                <a:latin typeface="Times New Roman"/>
              </a:rPr>
              <a:t>between peer-to-peer </a:t>
            </a:r>
            <a:r>
              <a:rPr lang="en-CA" sz="1200" i="1" dirty="0" smtClean="0">
                <a:latin typeface="Times New Roman"/>
              </a:rPr>
              <a:t>and mobile ad-hoc networks. In Hot-OS IX, May </a:t>
            </a:r>
            <a:r>
              <a:rPr lang="en-CA" sz="1200" i="1" dirty="0" smtClean="0">
                <a:latin typeface="Times New Roman"/>
              </a:rPr>
              <a:t>2003]</a:t>
            </a:r>
            <a:endParaRPr lang="en-CA" sz="1200" i="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DPSR (Cont.)</a:t>
            </a:r>
            <a:endParaRPr lang="en-CA" dirty="0"/>
          </a:p>
        </p:txBody>
      </p:sp>
      <p:sp>
        <p:nvSpPr>
          <p:cNvPr id="3" name="Content Placeholder 2"/>
          <p:cNvSpPr>
            <a:spLocks noGrp="1"/>
          </p:cNvSpPr>
          <p:nvPr>
            <p:ph sz="quarter" idx="1"/>
          </p:nvPr>
        </p:nvSpPr>
        <p:spPr>
          <a:xfrm>
            <a:off x="612648" y="1600200"/>
            <a:ext cx="8153400" cy="4997152"/>
          </a:xfrm>
        </p:spPr>
        <p:txBody>
          <a:bodyPr>
            <a:normAutofit fontScale="92500" lnSpcReduction="10000"/>
          </a:bodyPr>
          <a:lstStyle/>
          <a:p>
            <a:r>
              <a:rPr lang="en-CA" b="1" dirty="0" smtClean="0"/>
              <a:t>Routing:</a:t>
            </a:r>
          </a:p>
          <a:p>
            <a:pPr lvl="1"/>
            <a:r>
              <a:rPr lang="en-CA" dirty="0" smtClean="0"/>
              <a:t>Message key (128-bit) = Destination IP # hash function</a:t>
            </a:r>
          </a:p>
          <a:p>
            <a:pPr lvl="1"/>
            <a:r>
              <a:rPr lang="en-CA" dirty="0" smtClean="0"/>
              <a:t>Current node forwards message to a node whose nodeId shares with the key a prefix that is at least one digit (or b bits) longer than the prefix that the key shares with the current nodeId</a:t>
            </a:r>
          </a:p>
          <a:p>
            <a:pPr lvl="2"/>
            <a:r>
              <a:rPr lang="en-CA" dirty="0" smtClean="0"/>
              <a:t>If no such node is found in the routing table, message  is forwarded to a node whose nodeId shares a prefix with the key as long as the current node, but is numerically closer to the key than the current nodeId</a:t>
            </a:r>
          </a:p>
          <a:p>
            <a:pPr lvl="1"/>
            <a:r>
              <a:rPr lang="en-CA" dirty="0" smtClean="0"/>
              <a:t>Message will be delivered to the destination node whose nodeId matches the message key</a:t>
            </a:r>
          </a:p>
          <a:p>
            <a:pPr lvl="1"/>
            <a:r>
              <a:rPr lang="en-CA" dirty="0" smtClean="0"/>
              <a:t>Each hop in the DPSR network is a multihop source route</a:t>
            </a:r>
            <a:endParaRPr lang="en-CA" dirty="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24</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DPSR (Cont.)</a:t>
            </a:r>
            <a:endParaRPr lang="en-CA" dirty="0"/>
          </a:p>
        </p:txBody>
      </p:sp>
      <p:sp>
        <p:nvSpPr>
          <p:cNvPr id="3" name="Content Placeholder 2"/>
          <p:cNvSpPr>
            <a:spLocks noGrp="1"/>
          </p:cNvSpPr>
          <p:nvPr>
            <p:ph sz="quarter" idx="1"/>
          </p:nvPr>
        </p:nvSpPr>
        <p:spPr/>
        <p:txBody>
          <a:bodyPr>
            <a:normAutofit/>
          </a:bodyPr>
          <a:lstStyle/>
          <a:p>
            <a:r>
              <a:rPr lang="en-CA" b="1" dirty="0" smtClean="0"/>
              <a:t>Node Join:</a:t>
            </a:r>
          </a:p>
          <a:p>
            <a:pPr lvl="1"/>
            <a:r>
              <a:rPr lang="en-CA" dirty="0" smtClean="0"/>
              <a:t>Newly arriving node with a nodeId X contacts nearby node A and asks A to route a special message with X as key</a:t>
            </a:r>
          </a:p>
          <a:p>
            <a:pPr lvl="1"/>
            <a:r>
              <a:rPr lang="en-CA" dirty="0" smtClean="0"/>
              <a:t>Message routed to the existing node Z whose nodeId is  numerically closest to X</a:t>
            </a:r>
          </a:p>
          <a:p>
            <a:pPr lvl="1"/>
            <a:r>
              <a:rPr lang="en-CA" dirty="0" smtClean="0"/>
              <a:t>X then obtains the leaf set from Z, and </a:t>
            </a:r>
            <a:r>
              <a:rPr lang="en-CA" i="1" dirty="0" smtClean="0"/>
              <a:t>ith</a:t>
            </a:r>
            <a:r>
              <a:rPr lang="en-CA" dirty="0" smtClean="0"/>
              <a:t> row of the routing table from </a:t>
            </a:r>
            <a:r>
              <a:rPr lang="en-CA" i="1" dirty="0" smtClean="0"/>
              <a:t>ith</a:t>
            </a:r>
            <a:r>
              <a:rPr lang="en-CA" dirty="0" smtClean="0"/>
              <a:t> node encountered along the route from A to Z</a:t>
            </a:r>
            <a:endParaRPr lang="en-CA" dirty="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25</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DPSR (Cont.)</a:t>
            </a:r>
            <a:endParaRPr lang="en-CA" dirty="0"/>
          </a:p>
        </p:txBody>
      </p:sp>
      <p:sp>
        <p:nvSpPr>
          <p:cNvPr id="3" name="Content Placeholder 2"/>
          <p:cNvSpPr>
            <a:spLocks noGrp="1"/>
          </p:cNvSpPr>
          <p:nvPr>
            <p:ph sz="quarter" idx="1"/>
          </p:nvPr>
        </p:nvSpPr>
        <p:spPr>
          <a:xfrm>
            <a:off x="612648" y="1600200"/>
            <a:ext cx="8153400" cy="4997152"/>
          </a:xfrm>
        </p:spPr>
        <p:txBody>
          <a:bodyPr>
            <a:normAutofit lnSpcReduction="10000"/>
          </a:bodyPr>
          <a:lstStyle/>
          <a:p>
            <a:r>
              <a:rPr lang="en-CA" b="1" dirty="0" smtClean="0"/>
              <a:t>Node failure or out of reach:</a:t>
            </a:r>
          </a:p>
          <a:p>
            <a:pPr lvl="1"/>
            <a:r>
              <a:rPr lang="en-CA" dirty="0" smtClean="0"/>
              <a:t>Reasons: it or other nodes along the route have crashed, or have moved out of the range</a:t>
            </a:r>
          </a:p>
          <a:p>
            <a:pPr lvl="2"/>
            <a:r>
              <a:rPr lang="en-CA" dirty="0" smtClean="0"/>
              <a:t>Route rediscovery is invoked for that node</a:t>
            </a:r>
          </a:p>
          <a:p>
            <a:pPr lvl="2"/>
            <a:r>
              <a:rPr lang="en-CA" dirty="0" smtClean="0"/>
              <a:t>If route rediscovery does not find a new route: Failure node if present in the leaf set, is replaced</a:t>
            </a:r>
          </a:p>
          <a:p>
            <a:pPr lvl="2">
              <a:buNone/>
            </a:pPr>
            <a:endParaRPr lang="en-CA" dirty="0" smtClean="0"/>
          </a:p>
          <a:p>
            <a:pPr lvl="1"/>
            <a:r>
              <a:rPr lang="en-CA" dirty="0" smtClean="0"/>
              <a:t>To replace: Neighbour in the network contacts the live node with the largest index on the side of the failed node, and asks that node for its leaf set (partly overlaps with the present node’s leaf set among these new nodes)</a:t>
            </a:r>
          </a:p>
          <a:p>
            <a:pPr lvl="2"/>
            <a:r>
              <a:rPr lang="en-CA" dirty="0" smtClean="0"/>
              <a:t>Appropriate ones are chosen and inserted into the leaf set</a:t>
            </a:r>
            <a:endParaRPr lang="en-CA" dirty="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26</a:t>
            </a:fld>
            <a:endParaRPr lang="en-CA" dirty="0"/>
          </a:p>
        </p:txBody>
      </p:sp>
      <p:sp>
        <p:nvSpPr>
          <p:cNvPr id="5" name="Footer Placeholder 4"/>
          <p:cNvSpPr>
            <a:spLocks noGrp="1"/>
          </p:cNvSpPr>
          <p:nvPr>
            <p:ph type="ftr" sz="quarter" idx="11"/>
          </p:nvPr>
        </p:nvSpPr>
        <p:spPr>
          <a:xfrm>
            <a:off x="971600" y="6492875"/>
            <a:ext cx="5421083" cy="365125"/>
          </a:xfrm>
        </p:spPr>
        <p:txBody>
          <a:bodyPr/>
          <a:lstStyle/>
          <a:p>
            <a:r>
              <a:rPr lang="en-CA" dirty="0" smtClean="0"/>
              <a:t>Peer to Peer Ad Hoc Networks</a:t>
            </a:r>
            <a:endParaRPr lang="en-CA"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Conclusion</a:t>
            </a:r>
            <a:endParaRPr lang="en-CA" dirty="0"/>
          </a:p>
        </p:txBody>
      </p:sp>
      <p:sp>
        <p:nvSpPr>
          <p:cNvPr id="3" name="Content Placeholder 2"/>
          <p:cNvSpPr>
            <a:spLocks noGrp="1"/>
          </p:cNvSpPr>
          <p:nvPr>
            <p:ph sz="quarter" idx="1"/>
          </p:nvPr>
        </p:nvSpPr>
        <p:spPr/>
        <p:txBody>
          <a:bodyPr/>
          <a:lstStyle/>
          <a:p>
            <a:r>
              <a:rPr lang="en-CA" dirty="0" smtClean="0"/>
              <a:t>P2P and ad hoc are decentralized and dynamic environment</a:t>
            </a:r>
          </a:p>
          <a:p>
            <a:pPr lvl="1"/>
            <a:r>
              <a:rPr lang="en-CA" dirty="0" smtClean="0"/>
              <a:t>Though both the networks share similar characteristics, they have their own advantages and disadvantages</a:t>
            </a:r>
          </a:p>
          <a:p>
            <a:pPr lvl="1"/>
            <a:r>
              <a:rPr lang="en-CA" dirty="0" smtClean="0"/>
              <a:t>DPSR exploits synergy between P2P and ad hoc networks to build a network which combines their advantages </a:t>
            </a:r>
          </a:p>
          <a:p>
            <a:pPr lvl="2"/>
            <a:r>
              <a:rPr lang="en-CA" dirty="0" smtClean="0"/>
              <a:t>Increased scalability </a:t>
            </a:r>
          </a:p>
          <a:p>
            <a:pPr lvl="2"/>
            <a:r>
              <a:rPr lang="en-CA" dirty="0" smtClean="0"/>
              <a:t>Lesser number of source routes</a:t>
            </a:r>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27</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Bibliography</a:t>
            </a:r>
            <a:endParaRPr lang="en-CA" dirty="0"/>
          </a:p>
        </p:txBody>
      </p:sp>
      <p:sp>
        <p:nvSpPr>
          <p:cNvPr id="3" name="Footer Placeholder 2"/>
          <p:cNvSpPr>
            <a:spLocks noGrp="1"/>
          </p:cNvSpPr>
          <p:nvPr>
            <p:ph type="ftr" sz="quarter" idx="11"/>
          </p:nvPr>
        </p:nvSpPr>
        <p:spPr/>
        <p:txBody>
          <a:bodyPr/>
          <a:lstStyle/>
          <a:p>
            <a:r>
              <a:rPr lang="en-CA" dirty="0" smtClean="0"/>
              <a:t>Peer to Peer Ad Hoc Networks</a:t>
            </a:r>
            <a:endParaRPr lang="en-CA" dirty="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28</a:t>
            </a:fld>
            <a:endParaRPr lang="en-CA" dirty="0"/>
          </a:p>
        </p:txBody>
      </p:sp>
      <p:sp>
        <p:nvSpPr>
          <p:cNvPr id="5" name="Content Placeholder 4"/>
          <p:cNvSpPr>
            <a:spLocks noGrp="1"/>
          </p:cNvSpPr>
          <p:nvPr>
            <p:ph sz="quarter" idx="1"/>
          </p:nvPr>
        </p:nvSpPr>
        <p:spPr/>
        <p:txBody>
          <a:bodyPr>
            <a:normAutofit/>
          </a:bodyPr>
          <a:lstStyle/>
          <a:p>
            <a:pPr marL="342900" indent="-342900">
              <a:buFont typeface="+mj-lt"/>
              <a:buAutoNum type="arabicPeriod"/>
            </a:pPr>
            <a:r>
              <a:rPr lang="en-CA" sz="1600" i="1" dirty="0" smtClean="0"/>
              <a:t>A. </a:t>
            </a:r>
            <a:r>
              <a:rPr lang="en-CA" sz="1600" i="1" dirty="0" err="1" smtClean="0"/>
              <a:t>Hussain</a:t>
            </a:r>
            <a:r>
              <a:rPr lang="en-CA" sz="1600" i="1" dirty="0" smtClean="0"/>
              <a:t> </a:t>
            </a:r>
            <a:r>
              <a:rPr lang="en-CA" sz="1600" i="1" dirty="0" err="1" smtClean="0"/>
              <a:t>Farooqi</a:t>
            </a:r>
            <a:r>
              <a:rPr lang="en-CA" sz="1600" i="1" dirty="0" smtClean="0"/>
              <a:t>, “Performance Analysis of Peer-to-Peer Overlay Architectures for Mobile Ad Hoc Networks”, International Conference on Emerging Technologies, 2009</a:t>
            </a:r>
            <a:r>
              <a:rPr lang="en-CA" sz="1600" i="1" dirty="0" smtClean="0"/>
              <a:t>.</a:t>
            </a:r>
          </a:p>
          <a:p>
            <a:pPr marL="342900" indent="-342900">
              <a:buFont typeface="+mj-lt"/>
              <a:buAutoNum type="arabicPeriod"/>
            </a:pPr>
            <a:r>
              <a:rPr lang="en-CA" sz="1600" i="1" dirty="0" smtClean="0"/>
              <a:t>T. </a:t>
            </a:r>
            <a:r>
              <a:rPr lang="en-CA" sz="1600" i="1" dirty="0" err="1" smtClean="0"/>
              <a:t>Andel</a:t>
            </a:r>
            <a:r>
              <a:rPr lang="en-CA" sz="1600" i="1" dirty="0" smtClean="0"/>
              <a:t>, “Surveying Security Analysis Techniques in MANET routing protocols”, IEEE Communications Surveys &amp; Tutorials, 2007</a:t>
            </a:r>
            <a:r>
              <a:rPr lang="en-CA" sz="1600" i="1" dirty="0" smtClean="0"/>
              <a:t>.</a:t>
            </a:r>
          </a:p>
          <a:p>
            <a:pPr marL="342900" indent="-342900">
              <a:buFont typeface="+mj-lt"/>
              <a:buAutoNum type="arabicPeriod"/>
            </a:pPr>
            <a:r>
              <a:rPr lang="en-CA" sz="1600" i="1" dirty="0" smtClean="0"/>
              <a:t>Lu Yan, “Towards an Integrated Architecture for Peer-to-Peer and Ad Hoc Overlay Network Applications”, IEEE International Workshop on Future Trends of Distributed Computing Systems, 2004</a:t>
            </a:r>
            <a:r>
              <a:rPr lang="en-CA" sz="1600" i="1" dirty="0" smtClean="0"/>
              <a:t>.</a:t>
            </a:r>
          </a:p>
          <a:p>
            <a:pPr marL="342900" lvl="0" indent="-342900">
              <a:buFont typeface="+mj-lt"/>
              <a:buAutoNum type="arabicPeriod"/>
            </a:pPr>
            <a:r>
              <a:rPr lang="en-CA" sz="1600" i="1" dirty="0" smtClean="0"/>
              <a:t>Y. </a:t>
            </a:r>
            <a:r>
              <a:rPr lang="en-CA" sz="1600" i="1" dirty="0" err="1" smtClean="0"/>
              <a:t>Hu</a:t>
            </a:r>
            <a:r>
              <a:rPr lang="en-CA" sz="1600" i="1" dirty="0" smtClean="0"/>
              <a:t>, H. </a:t>
            </a:r>
            <a:r>
              <a:rPr lang="en-CA" sz="1600" i="1" dirty="0" err="1" smtClean="0"/>
              <a:t>Pucha</a:t>
            </a:r>
            <a:r>
              <a:rPr lang="en-CA" sz="1600" i="1" dirty="0" smtClean="0"/>
              <a:t>, and S. Das. Exploiting the synergy between peer-to-peer and mobile ad-hoc networks. In Hot-OS IX, May 2003.</a:t>
            </a:r>
          </a:p>
          <a:p>
            <a:pPr marL="342900" indent="-342900">
              <a:buFont typeface="+mj-lt"/>
              <a:buAutoNum type="arabicPeriod"/>
            </a:pPr>
            <a:r>
              <a:rPr lang="en-CA" sz="1600" i="1" dirty="0" smtClean="0"/>
              <a:t>R</a:t>
            </a:r>
            <a:r>
              <a:rPr lang="en-CA" sz="1600" i="1" dirty="0" smtClean="0"/>
              <a:t>. Shollmeier, I. Gruber and M. Finkenzeller, “Routing in Mobile Ad Hoc Networks and Peer-to-Peer Networks, a Comparison”, Inter. Workshop on Peer-to-Peer Computing,Pisa, Italy, May 2002. </a:t>
            </a:r>
          </a:p>
          <a:p>
            <a:pPr marL="342900" indent="-342900">
              <a:buFont typeface="+mj-lt"/>
              <a:buAutoNum type="arabicPeriod"/>
            </a:pPr>
            <a:r>
              <a:rPr lang="en-CA" sz="1600" i="1" dirty="0" smtClean="0"/>
              <a:t>J. Broch et al., “A Performance Comaprison of Multi-Hop Wireless Ad hoc Network Routing Protocols”, </a:t>
            </a:r>
            <a:r>
              <a:rPr lang="sv-SE" sz="1600" i="1" dirty="0" smtClean="0"/>
              <a:t>MobiCom, Dallas, USA,1998.</a:t>
            </a:r>
          </a:p>
          <a:p>
            <a:pPr marL="342900" indent="-342900">
              <a:buFont typeface="+mj-lt"/>
              <a:buAutoNum type="arabicPeriod"/>
            </a:pPr>
            <a:endParaRPr lang="sv-SE" sz="1600" dirty="0" smtClean="0"/>
          </a:p>
          <a:p>
            <a:endParaRPr lang="de-DE" sz="2000" dirty="0" smtClean="0"/>
          </a:p>
          <a:p>
            <a:endParaRPr lang="de-DE" sz="2000" dirty="0" smtClean="0"/>
          </a:p>
          <a:p>
            <a:endParaRPr lang="en-CA"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None/>
            </a:pPr>
            <a:r>
              <a:rPr lang="en-CA" dirty="0" smtClean="0"/>
              <a:t>				</a:t>
            </a:r>
          </a:p>
          <a:p>
            <a:pPr>
              <a:buNone/>
            </a:pPr>
            <a:endParaRPr lang="en-CA" dirty="0" smtClean="0"/>
          </a:p>
          <a:p>
            <a:pPr>
              <a:buNone/>
            </a:pPr>
            <a:r>
              <a:rPr lang="en-CA" sz="4400" b="1" dirty="0" smtClean="0"/>
              <a:t>					</a:t>
            </a:r>
            <a:endParaRPr lang="en-CA" sz="4400" b="1" dirty="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29</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pic>
        <p:nvPicPr>
          <p:cNvPr id="7" name="Picture 6" descr="question-mark.jpg"/>
          <p:cNvPicPr>
            <a:picLocks noChangeAspect="1"/>
          </p:cNvPicPr>
          <p:nvPr/>
        </p:nvPicPr>
        <p:blipFill>
          <a:blip r:embed="rId3" cstate="print"/>
          <a:stretch>
            <a:fillRect/>
          </a:stretch>
        </p:blipFill>
        <p:spPr>
          <a:xfrm>
            <a:off x="3347864" y="3140968"/>
            <a:ext cx="2376264" cy="2548272"/>
          </a:xfrm>
          <a:prstGeom prst="rect">
            <a:avLst/>
          </a:prstGeom>
        </p:spPr>
      </p:pic>
      <p:sp>
        <p:nvSpPr>
          <p:cNvPr id="9" name="Rectangle 8"/>
          <p:cNvSpPr/>
          <p:nvPr/>
        </p:nvSpPr>
        <p:spPr>
          <a:xfrm>
            <a:off x="2491628" y="1772816"/>
            <a:ext cx="4049763" cy="110799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Introduction</a:t>
            </a:r>
            <a:endParaRPr lang="en-CA" dirty="0"/>
          </a:p>
        </p:txBody>
      </p:sp>
      <p:sp>
        <p:nvSpPr>
          <p:cNvPr id="3" name="Content Placeholder 2"/>
          <p:cNvSpPr>
            <a:spLocks noGrp="1"/>
          </p:cNvSpPr>
          <p:nvPr>
            <p:ph sz="quarter" idx="1"/>
          </p:nvPr>
        </p:nvSpPr>
        <p:spPr/>
        <p:txBody>
          <a:bodyPr>
            <a:normAutofit/>
          </a:bodyPr>
          <a:lstStyle/>
          <a:p>
            <a:r>
              <a:rPr lang="en-CA" sz="2400" dirty="0" smtClean="0"/>
              <a:t>Peer to peer (P2P) overlay networks are built at application layer</a:t>
            </a:r>
          </a:p>
          <a:p>
            <a:endParaRPr lang="en-CA" sz="2400" dirty="0" smtClean="0"/>
          </a:p>
          <a:p>
            <a:r>
              <a:rPr lang="en-CA" sz="2400" dirty="0" smtClean="0"/>
              <a:t>Used for indexing and peer discovery</a:t>
            </a:r>
          </a:p>
          <a:p>
            <a:pPr lvl="1"/>
            <a:r>
              <a:rPr lang="en-CA" sz="2000" dirty="0" smtClean="0"/>
              <a:t>Contents are directly exchanged between the underlying Internet Protocol (IP) networks</a:t>
            </a:r>
          </a:p>
          <a:p>
            <a:pPr>
              <a:buNone/>
            </a:pPr>
            <a:r>
              <a:rPr lang="en-CA" dirty="0" smtClean="0"/>
              <a:t> </a:t>
            </a:r>
          </a:p>
          <a:p>
            <a:pPr lvl="1">
              <a:buNone/>
            </a:pPr>
            <a:endParaRPr lang="en-CA" dirty="0" smtClean="0"/>
          </a:p>
          <a:p>
            <a:endParaRPr lang="en-CA" dirty="0"/>
          </a:p>
        </p:txBody>
      </p:sp>
      <p:sp>
        <p:nvSpPr>
          <p:cNvPr id="5" name="Slide Number Placeholder 4"/>
          <p:cNvSpPr>
            <a:spLocks noGrp="1"/>
          </p:cNvSpPr>
          <p:nvPr>
            <p:ph type="sldNum" sz="quarter" idx="16"/>
          </p:nvPr>
        </p:nvSpPr>
        <p:spPr/>
        <p:txBody>
          <a:bodyPr>
            <a:normAutofit fontScale="85000" lnSpcReduction="20000"/>
          </a:bodyPr>
          <a:lstStyle/>
          <a:p>
            <a:fld id="{7C4441EE-534C-4AB6-BABD-DF8C50EE980B}" type="slidenum">
              <a:rPr lang="en-CA" smtClean="0"/>
              <a:pPr/>
              <a:t>3</a:t>
            </a:fld>
            <a:endParaRPr lang="en-CA" dirty="0"/>
          </a:p>
        </p:txBody>
      </p:sp>
      <p:sp>
        <p:nvSpPr>
          <p:cNvPr id="6" name="Footer Placeholder 5"/>
          <p:cNvSpPr>
            <a:spLocks noGrp="1"/>
          </p:cNvSpPr>
          <p:nvPr>
            <p:ph type="ftr" sz="quarter" idx="17"/>
          </p:nvPr>
        </p:nvSpPr>
        <p:spPr/>
        <p:txBody>
          <a:bodyPr/>
          <a:lstStyle/>
          <a:p>
            <a:r>
              <a:rPr lang="en-CA" dirty="0" smtClean="0"/>
              <a:t>Peer to Peer Ad Hoc Networks</a:t>
            </a:r>
            <a:endParaRPr lang="en-CA" dirty="0"/>
          </a:p>
        </p:txBody>
      </p:sp>
      <p:pic>
        <p:nvPicPr>
          <p:cNvPr id="1026" name="Picture 2"/>
          <p:cNvPicPr>
            <a:picLocks noChangeAspect="1" noChangeArrowheads="1"/>
          </p:cNvPicPr>
          <p:nvPr/>
        </p:nvPicPr>
        <p:blipFill>
          <a:blip r:embed="rId2" cstate="print"/>
          <a:srcRect/>
          <a:stretch>
            <a:fillRect/>
          </a:stretch>
        </p:blipFill>
        <p:spPr bwMode="auto">
          <a:xfrm>
            <a:off x="4572000" y="1556792"/>
            <a:ext cx="3939891" cy="3312368"/>
          </a:xfrm>
          <a:prstGeom prst="rect">
            <a:avLst/>
          </a:prstGeom>
          <a:noFill/>
          <a:ln w="9525">
            <a:noFill/>
            <a:miter lim="800000"/>
            <a:headEnd/>
            <a:tailEnd/>
          </a:ln>
        </p:spPr>
      </p:pic>
      <p:sp>
        <p:nvSpPr>
          <p:cNvPr id="8" name="TextBox 7"/>
          <p:cNvSpPr txBox="1"/>
          <p:nvPr/>
        </p:nvSpPr>
        <p:spPr>
          <a:xfrm>
            <a:off x="4572000" y="5013176"/>
            <a:ext cx="3960440" cy="1138773"/>
          </a:xfrm>
          <a:prstGeom prst="rect">
            <a:avLst/>
          </a:prstGeom>
          <a:noFill/>
        </p:spPr>
        <p:txBody>
          <a:bodyPr wrap="square" rtlCol="0">
            <a:spAutoFit/>
          </a:bodyPr>
          <a:lstStyle/>
          <a:p>
            <a:r>
              <a:rPr lang="en-CA" sz="1600" dirty="0" smtClean="0"/>
              <a:t>Figure 1. </a:t>
            </a:r>
            <a:r>
              <a:rPr lang="en-CA" sz="1600" dirty="0" smtClean="0"/>
              <a:t>Schematic network topology of a </a:t>
            </a:r>
            <a:r>
              <a:rPr lang="en-CA" sz="1600" dirty="0" smtClean="0"/>
              <a:t>Peer to Peer network</a:t>
            </a:r>
          </a:p>
          <a:p>
            <a:pPr lvl="0"/>
            <a:r>
              <a:rPr lang="en-CA" sz="1200" i="1" dirty="0" smtClean="0"/>
              <a:t>[</a:t>
            </a:r>
            <a:r>
              <a:rPr lang="en-CA" sz="1200" i="1" dirty="0" smtClean="0"/>
              <a:t>R. Shollmeier, </a:t>
            </a:r>
            <a:r>
              <a:rPr lang="en-CA" sz="1200" i="1" dirty="0" smtClean="0"/>
              <a:t>“</a:t>
            </a:r>
            <a:r>
              <a:rPr lang="en-CA" sz="1200" i="1" dirty="0" smtClean="0"/>
              <a:t>Routing in Mobile Ad Hoc Networks and Peer-to-Peer Networks, a Comparison”, Inter. Workshop on Peer-to-Peer Computing, Pisa, Italy, May </a:t>
            </a:r>
            <a:r>
              <a:rPr lang="en-CA" sz="1200" i="1" dirty="0" smtClean="0"/>
              <a:t>2002]</a:t>
            </a:r>
            <a:endParaRPr lang="en-CA" sz="1200" i="1"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CA" smtClean="0"/>
              <a:t>Peer to Peer Ad Hoc Networks</a:t>
            </a:r>
            <a:endParaRPr lang="en-CA" dirty="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30</a:t>
            </a:fld>
            <a:endParaRPr lang="en-CA" dirty="0"/>
          </a:p>
        </p:txBody>
      </p:sp>
      <p:sp>
        <p:nvSpPr>
          <p:cNvPr id="6" name="Rectangle 5"/>
          <p:cNvSpPr/>
          <p:nvPr/>
        </p:nvSpPr>
        <p:spPr>
          <a:xfrm>
            <a:off x="2588434" y="2132856"/>
            <a:ext cx="3950120" cy="313932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Questions </a:t>
            </a:r>
          </a:p>
          <a:p>
            <a:pPr algn="ctr"/>
            <a:r>
              <a:rPr lang="en-US" sz="6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&amp; </a:t>
            </a:r>
          </a:p>
          <a:p>
            <a:pPr algn="ctr"/>
            <a:r>
              <a:rPr lang="en-US" sz="6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Answers</a:t>
            </a:r>
            <a:endParaRPr lang="en-U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sz="3100" u="sng" dirty="0" smtClean="0"/>
              <a:t>Question#1</a:t>
            </a:r>
            <a:r>
              <a:rPr lang="en-CA" sz="3100" dirty="0" smtClean="0"/>
              <a:t> Apply the Data search mechanism to the following network using Gnutella routing protocol. </a:t>
            </a:r>
            <a:endParaRPr lang="en-CA" dirty="0"/>
          </a:p>
        </p:txBody>
      </p:sp>
      <p:sp>
        <p:nvSpPr>
          <p:cNvPr id="3" name="Content Placeholder 2"/>
          <p:cNvSpPr>
            <a:spLocks noGrp="1"/>
          </p:cNvSpPr>
          <p:nvPr>
            <p:ph sz="quarter" idx="1"/>
          </p:nvPr>
        </p:nvSpPr>
        <p:spPr>
          <a:xfrm>
            <a:off x="612648" y="1412776"/>
            <a:ext cx="8153400" cy="5184576"/>
          </a:xfrm>
        </p:spPr>
        <p:txBody>
          <a:bodyPr>
            <a:normAutofit/>
          </a:bodyPr>
          <a:lstStyle/>
          <a:p>
            <a:pPr>
              <a:buNone/>
            </a:pPr>
            <a:endParaRPr lang="en-CA" dirty="0" smtClean="0"/>
          </a:p>
          <a:p>
            <a:pPr>
              <a:buNone/>
            </a:pPr>
            <a:endParaRPr lang="en-CA" dirty="0" smtClean="0"/>
          </a:p>
          <a:p>
            <a:pPr>
              <a:buNone/>
            </a:pPr>
            <a:endParaRPr lang="en-CA" dirty="0" smtClean="0"/>
          </a:p>
          <a:p>
            <a:pPr>
              <a:buNone/>
            </a:pPr>
            <a:endParaRPr lang="en-CA" dirty="0" smtClean="0"/>
          </a:p>
          <a:p>
            <a:pPr>
              <a:buNone/>
            </a:pPr>
            <a:endParaRPr lang="en-CA" sz="1900" dirty="0" smtClean="0"/>
          </a:p>
          <a:p>
            <a:pPr>
              <a:buNone/>
            </a:pPr>
            <a:endParaRPr lang="en-CA" sz="2100" dirty="0" smtClean="0"/>
          </a:p>
          <a:p>
            <a:pPr>
              <a:buNone/>
            </a:pPr>
            <a:r>
              <a:rPr lang="en-CA" sz="2000" u="sng" dirty="0" smtClean="0"/>
              <a:t>Note:</a:t>
            </a:r>
            <a:r>
              <a:rPr lang="en-CA" sz="2000" dirty="0" smtClean="0"/>
              <a:t> Gnutella is an </a:t>
            </a:r>
            <a:r>
              <a:rPr lang="en-CA" sz="2000" i="1" dirty="0" smtClean="0"/>
              <a:t>Unstructured P2P routing protocol</a:t>
            </a:r>
            <a:r>
              <a:rPr lang="en-CA" sz="2000" dirty="0" smtClean="0"/>
              <a:t>, which uses </a:t>
            </a:r>
            <a:r>
              <a:rPr lang="en-CA" sz="2000" i="1" dirty="0" smtClean="0"/>
              <a:t>Query</a:t>
            </a:r>
            <a:r>
              <a:rPr lang="en-CA" sz="2000" dirty="0" smtClean="0"/>
              <a:t> message to find the data located at a node and </a:t>
            </a:r>
            <a:r>
              <a:rPr lang="en-CA" sz="2000" i="1" dirty="0" smtClean="0"/>
              <a:t>Query Hit </a:t>
            </a:r>
            <a:r>
              <a:rPr lang="en-CA" sz="2000" dirty="0" smtClean="0"/>
              <a:t>message to back propagate to the previous node after finding a node containing the Data. A node requiring to access data, then starts communicating directly with the node which contains data. </a:t>
            </a:r>
            <a:endParaRPr lang="en-CA" sz="2400" dirty="0" smtClean="0"/>
          </a:p>
          <a:p>
            <a:pPr>
              <a:buNone/>
            </a:pPr>
            <a:endParaRPr lang="en-CA" sz="2100" dirty="0" smtClean="0">
              <a:sym typeface="Wingdings" pitchFamily="2" charset="2"/>
            </a:endParaRPr>
          </a:p>
          <a:p>
            <a:endParaRPr lang="en-CA" sz="1900" dirty="0" smtClean="0">
              <a:sym typeface="Wingdings" pitchFamily="2" charset="2"/>
            </a:endParaRPr>
          </a:p>
          <a:p>
            <a:endParaRPr lang="en-CA" sz="1800" dirty="0" smtClean="0">
              <a:sym typeface="Wingdings" pitchFamily="2" charset="2"/>
            </a:endParaRPr>
          </a:p>
          <a:p>
            <a:endParaRPr lang="en-CA" sz="1800" dirty="0" smtClean="0">
              <a:sym typeface="Wingdings" pitchFamily="2" charset="2"/>
            </a:endParaRPr>
          </a:p>
          <a:p>
            <a:endParaRPr lang="en-CA" sz="1800" dirty="0" smtClean="0">
              <a:sym typeface="Wingdings" pitchFamily="2" charset="2"/>
            </a:endParaRPr>
          </a:p>
          <a:p>
            <a:endParaRPr lang="en-CA" sz="1800" dirty="0" smtClean="0">
              <a:sym typeface="Wingdings" pitchFamily="2" charset="2"/>
            </a:endParaRPr>
          </a:p>
          <a:p>
            <a:endParaRPr lang="en-CA" sz="1800" dirty="0" smtClean="0"/>
          </a:p>
          <a:p>
            <a:endParaRPr lang="en-CA" sz="1800" dirty="0" smtClean="0"/>
          </a:p>
          <a:p>
            <a:endParaRPr lang="en-CA" dirty="0" smtClean="0"/>
          </a:p>
          <a:p>
            <a:pPr>
              <a:buNone/>
            </a:pPr>
            <a:endParaRPr lang="en-CA" dirty="0" smtClean="0"/>
          </a:p>
          <a:p>
            <a:endParaRPr lang="en-CA" dirty="0" smtClean="0"/>
          </a:p>
          <a:p>
            <a:endParaRPr lang="en-CA" dirty="0"/>
          </a:p>
        </p:txBody>
      </p:sp>
      <p:sp>
        <p:nvSpPr>
          <p:cNvPr id="56" name="Rectangle 55"/>
          <p:cNvSpPr/>
          <p:nvPr/>
        </p:nvSpPr>
        <p:spPr>
          <a:xfrm>
            <a:off x="2195736" y="2636912"/>
            <a:ext cx="504056" cy="288032"/>
          </a:xfrm>
          <a:prstGeom prst="rect">
            <a:avLst/>
          </a:prstGeom>
          <a:solidFill>
            <a:schemeClr val="accent4">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smtClean="0">
                <a:solidFill>
                  <a:schemeClr val="tx1"/>
                </a:solidFill>
              </a:rPr>
              <a:t>Data</a:t>
            </a:r>
            <a:endParaRPr lang="en-CA" sz="1200" dirty="0">
              <a:solidFill>
                <a:schemeClr val="tx1"/>
              </a:solidFill>
            </a:endParaRPr>
          </a:p>
        </p:txBody>
      </p:sp>
      <p:cxnSp>
        <p:nvCxnSpPr>
          <p:cNvPr id="61" name="Straight Arrow Connector 60"/>
          <p:cNvCxnSpPr/>
          <p:nvPr/>
        </p:nvCxnSpPr>
        <p:spPr>
          <a:xfrm>
            <a:off x="3059832" y="2636912"/>
            <a:ext cx="3528392" cy="1080120"/>
          </a:xfrm>
          <a:prstGeom prst="straightConnector1">
            <a:avLst/>
          </a:prstGeom>
          <a:ln w="254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3" name="Rectangle 62"/>
          <p:cNvSpPr/>
          <p:nvPr/>
        </p:nvSpPr>
        <p:spPr>
          <a:xfrm>
            <a:off x="7092280" y="3717032"/>
            <a:ext cx="504056" cy="288032"/>
          </a:xfrm>
          <a:prstGeom prst="rect">
            <a:avLst/>
          </a:prstGeom>
          <a:solidFill>
            <a:schemeClr val="accent4">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smtClean="0">
                <a:solidFill>
                  <a:schemeClr val="tx1"/>
                </a:solidFill>
              </a:rPr>
              <a:t>Data</a:t>
            </a:r>
            <a:endParaRPr lang="en-CA" sz="1200" dirty="0">
              <a:solidFill>
                <a:schemeClr val="tx1"/>
              </a:solidFill>
            </a:endParaRPr>
          </a:p>
        </p:txBody>
      </p:sp>
      <p:sp>
        <p:nvSpPr>
          <p:cNvPr id="64" name="Slide Number Placeholder 63"/>
          <p:cNvSpPr>
            <a:spLocks noGrp="1"/>
          </p:cNvSpPr>
          <p:nvPr>
            <p:ph type="sldNum" sz="quarter" idx="12"/>
          </p:nvPr>
        </p:nvSpPr>
        <p:spPr/>
        <p:txBody>
          <a:bodyPr>
            <a:normAutofit fontScale="85000" lnSpcReduction="20000"/>
          </a:bodyPr>
          <a:lstStyle/>
          <a:p>
            <a:fld id="{7C4441EE-534C-4AB6-BABD-DF8C50EE980B}" type="slidenum">
              <a:rPr lang="en-CA" smtClean="0"/>
              <a:pPr/>
              <a:t>31</a:t>
            </a:fld>
            <a:endParaRPr lang="en-CA" dirty="0"/>
          </a:p>
        </p:txBody>
      </p:sp>
      <p:sp>
        <p:nvSpPr>
          <p:cNvPr id="65" name="Footer Placeholder 64"/>
          <p:cNvSpPr>
            <a:spLocks noGrp="1"/>
          </p:cNvSpPr>
          <p:nvPr>
            <p:ph type="ftr" sz="quarter" idx="11"/>
          </p:nvPr>
        </p:nvSpPr>
        <p:spPr/>
        <p:txBody>
          <a:bodyPr/>
          <a:lstStyle/>
          <a:p>
            <a:r>
              <a:rPr lang="en-CA" dirty="0" smtClean="0"/>
              <a:t>Peer to Peer Ad Hoc Networks</a:t>
            </a:r>
            <a:endParaRPr lang="en-CA" dirty="0"/>
          </a:p>
        </p:txBody>
      </p:sp>
      <p:cxnSp>
        <p:nvCxnSpPr>
          <p:cNvPr id="67" name="Straight Arrow Connector 66"/>
          <p:cNvCxnSpPr/>
          <p:nvPr/>
        </p:nvCxnSpPr>
        <p:spPr>
          <a:xfrm>
            <a:off x="3059832" y="2420888"/>
            <a:ext cx="720080" cy="1588"/>
          </a:xfrm>
          <a:prstGeom prst="straightConnector1">
            <a:avLst/>
          </a:prstGeom>
          <a:ln w="28575" cmpd="dbl">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endCxn id="40" idx="3"/>
          </p:cNvCxnSpPr>
          <p:nvPr/>
        </p:nvCxnSpPr>
        <p:spPr>
          <a:xfrm rot="10800000">
            <a:off x="2195736" y="2420888"/>
            <a:ext cx="504056" cy="1588"/>
          </a:xfrm>
          <a:prstGeom prst="straightConnector1">
            <a:avLst/>
          </a:prstGeom>
          <a:ln w="31750" cmpd="dbl">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rot="16200000" flipH="1">
            <a:off x="2645786" y="2978950"/>
            <a:ext cx="648072" cy="108012"/>
          </a:xfrm>
          <a:prstGeom prst="straightConnector1">
            <a:avLst/>
          </a:prstGeom>
          <a:ln w="31750" cmpd="dbl">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5436096" y="2420888"/>
            <a:ext cx="792088" cy="1588"/>
          </a:xfrm>
          <a:prstGeom prst="straightConnector1">
            <a:avLst/>
          </a:prstGeom>
          <a:ln w="28575" cmpd="dbl">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4211960" y="2420888"/>
            <a:ext cx="864096" cy="1588"/>
          </a:xfrm>
          <a:prstGeom prst="straightConnector1">
            <a:avLst/>
          </a:prstGeom>
          <a:ln w="28575" cmpd="dbl">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a:stCxn id="10" idx="2"/>
          </p:cNvCxnSpPr>
          <p:nvPr/>
        </p:nvCxnSpPr>
        <p:spPr>
          <a:xfrm rot="16200000" flipH="1">
            <a:off x="5310082" y="2582906"/>
            <a:ext cx="432048" cy="540060"/>
          </a:xfrm>
          <a:prstGeom prst="straightConnector1">
            <a:avLst/>
          </a:prstGeom>
          <a:ln w="31750" cmpd="dbl">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stCxn id="9" idx="2"/>
          </p:cNvCxnSpPr>
          <p:nvPr/>
        </p:nvCxnSpPr>
        <p:spPr>
          <a:xfrm rot="16200000" flipH="1">
            <a:off x="5994158" y="3194974"/>
            <a:ext cx="432048" cy="468052"/>
          </a:xfrm>
          <a:prstGeom prst="straightConnector1">
            <a:avLst/>
          </a:prstGeom>
          <a:ln w="31750" cmpd="dbl">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a:stCxn id="13" idx="3"/>
          </p:cNvCxnSpPr>
          <p:nvPr/>
        </p:nvCxnSpPr>
        <p:spPr>
          <a:xfrm>
            <a:off x="3059832" y="3501008"/>
            <a:ext cx="648072" cy="288032"/>
          </a:xfrm>
          <a:prstGeom prst="straightConnector1">
            <a:avLst/>
          </a:prstGeom>
          <a:ln w="28575" cmpd="dbl">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a:endCxn id="9" idx="3"/>
          </p:cNvCxnSpPr>
          <p:nvPr/>
        </p:nvCxnSpPr>
        <p:spPr>
          <a:xfrm rot="10800000">
            <a:off x="6156176" y="3068960"/>
            <a:ext cx="504056" cy="432048"/>
          </a:xfrm>
          <a:prstGeom prst="straightConnector1">
            <a:avLst/>
          </a:prstGeom>
          <a:ln w="3175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stCxn id="11" idx="0"/>
          </p:cNvCxnSpPr>
          <p:nvPr/>
        </p:nvCxnSpPr>
        <p:spPr>
          <a:xfrm rot="16200000" flipV="1">
            <a:off x="3509882" y="1826822"/>
            <a:ext cx="1588" cy="1044116"/>
          </a:xfrm>
          <a:prstGeom prst="straightConnector1">
            <a:avLst/>
          </a:prstGeom>
          <a:ln w="3175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p:nvPr/>
        </p:nvCxnSpPr>
        <p:spPr>
          <a:xfrm rot="10800000">
            <a:off x="4211960" y="2348880"/>
            <a:ext cx="864096" cy="1588"/>
          </a:xfrm>
          <a:prstGeom prst="straightConnector1">
            <a:avLst/>
          </a:prstGeom>
          <a:ln w="3175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p:nvPr/>
        </p:nvCxnSpPr>
        <p:spPr>
          <a:xfrm rot="10800000">
            <a:off x="5436096" y="2492896"/>
            <a:ext cx="576064" cy="432048"/>
          </a:xfrm>
          <a:prstGeom prst="straightConnector1">
            <a:avLst/>
          </a:prstGeom>
          <a:ln w="3175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54" name="Group 53"/>
          <p:cNvGrpSpPr/>
          <p:nvPr/>
        </p:nvGrpSpPr>
        <p:grpSpPr>
          <a:xfrm>
            <a:off x="1835696" y="2276872"/>
            <a:ext cx="4968552" cy="1728192"/>
            <a:chOff x="827584" y="4005064"/>
            <a:chExt cx="4968552" cy="1728192"/>
          </a:xfrm>
        </p:grpSpPr>
        <p:sp>
          <p:nvSpPr>
            <p:cNvPr id="5" name="Rounded Rectangle 4"/>
            <p:cNvSpPr/>
            <p:nvPr/>
          </p:nvSpPr>
          <p:spPr>
            <a:xfrm>
              <a:off x="1691680" y="4077072"/>
              <a:ext cx="360040" cy="28803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1</a:t>
              </a:r>
              <a:endParaRPr lang="en-CA" dirty="0"/>
            </a:p>
          </p:txBody>
        </p:sp>
        <p:sp>
          <p:nvSpPr>
            <p:cNvPr id="6" name="Rounded Rectangle 5"/>
            <p:cNvSpPr/>
            <p:nvPr/>
          </p:nvSpPr>
          <p:spPr>
            <a:xfrm>
              <a:off x="5436096" y="5229200"/>
              <a:ext cx="360040"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9</a:t>
              </a:r>
              <a:endParaRPr lang="en-CA" dirty="0"/>
            </a:p>
          </p:txBody>
        </p:sp>
        <p:sp>
          <p:nvSpPr>
            <p:cNvPr id="7" name="Rounded Rectangle 6"/>
            <p:cNvSpPr/>
            <p:nvPr/>
          </p:nvSpPr>
          <p:spPr>
            <a:xfrm>
              <a:off x="5220072" y="4077072"/>
              <a:ext cx="360040"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8</a:t>
              </a:r>
              <a:endParaRPr lang="en-CA" dirty="0"/>
            </a:p>
          </p:txBody>
        </p:sp>
        <p:sp>
          <p:nvSpPr>
            <p:cNvPr id="8" name="Rounded Rectangle 7"/>
            <p:cNvSpPr/>
            <p:nvPr/>
          </p:nvSpPr>
          <p:spPr>
            <a:xfrm>
              <a:off x="2699792" y="5445224"/>
              <a:ext cx="360040"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5</a:t>
              </a:r>
              <a:endParaRPr lang="en-CA" dirty="0"/>
            </a:p>
          </p:txBody>
        </p:sp>
        <p:sp>
          <p:nvSpPr>
            <p:cNvPr id="9" name="Rounded Rectangle 8"/>
            <p:cNvSpPr/>
            <p:nvPr/>
          </p:nvSpPr>
          <p:spPr>
            <a:xfrm>
              <a:off x="4788024" y="4653136"/>
              <a:ext cx="360040"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7</a:t>
              </a:r>
              <a:endParaRPr lang="en-CA" dirty="0"/>
            </a:p>
          </p:txBody>
        </p:sp>
        <p:sp>
          <p:nvSpPr>
            <p:cNvPr id="10" name="Rounded Rectangle 9"/>
            <p:cNvSpPr/>
            <p:nvPr/>
          </p:nvSpPr>
          <p:spPr>
            <a:xfrm>
              <a:off x="4067944" y="4077072"/>
              <a:ext cx="360040"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6</a:t>
              </a:r>
              <a:endParaRPr lang="en-CA" dirty="0"/>
            </a:p>
          </p:txBody>
        </p:sp>
        <p:sp>
          <p:nvSpPr>
            <p:cNvPr id="11" name="Rounded Rectangle 10"/>
            <p:cNvSpPr/>
            <p:nvPr/>
          </p:nvSpPr>
          <p:spPr>
            <a:xfrm>
              <a:off x="2843808" y="4077072"/>
              <a:ext cx="360040"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4</a:t>
              </a:r>
              <a:endParaRPr lang="en-CA" dirty="0"/>
            </a:p>
          </p:txBody>
        </p:sp>
        <p:sp>
          <p:nvSpPr>
            <p:cNvPr id="13" name="Rounded Rectangle 12"/>
            <p:cNvSpPr/>
            <p:nvPr/>
          </p:nvSpPr>
          <p:spPr>
            <a:xfrm>
              <a:off x="1691680" y="5085184"/>
              <a:ext cx="360040"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2</a:t>
              </a:r>
              <a:endParaRPr lang="en-CA" dirty="0"/>
            </a:p>
          </p:txBody>
        </p:sp>
        <p:cxnSp>
          <p:nvCxnSpPr>
            <p:cNvPr id="18" name="Straight Connector 17"/>
            <p:cNvCxnSpPr>
              <a:stCxn id="5" idx="3"/>
              <a:endCxn id="11" idx="1"/>
            </p:cNvCxnSpPr>
            <p:nvPr/>
          </p:nvCxnSpPr>
          <p:spPr>
            <a:xfrm>
              <a:off x="2051720" y="4221088"/>
              <a:ext cx="7920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1" idx="3"/>
              <a:endCxn id="10" idx="1"/>
            </p:cNvCxnSpPr>
            <p:nvPr/>
          </p:nvCxnSpPr>
          <p:spPr>
            <a:xfrm>
              <a:off x="3203848" y="4221088"/>
              <a:ext cx="8640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0" idx="3"/>
              <a:endCxn id="7" idx="1"/>
            </p:cNvCxnSpPr>
            <p:nvPr/>
          </p:nvCxnSpPr>
          <p:spPr>
            <a:xfrm>
              <a:off x="4427984" y="4221088"/>
              <a:ext cx="7920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427984" y="4365104"/>
              <a:ext cx="432048"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5148064" y="4941168"/>
              <a:ext cx="36004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5" idx="2"/>
              <a:endCxn id="13" idx="0"/>
            </p:cNvCxnSpPr>
            <p:nvPr/>
          </p:nvCxnSpPr>
          <p:spPr>
            <a:xfrm rot="5400000">
              <a:off x="1511660" y="4725144"/>
              <a:ext cx="7200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2051720" y="5301208"/>
              <a:ext cx="648072" cy="360040"/>
            </a:xfrm>
            <a:prstGeom prst="line">
              <a:avLst/>
            </a:prstGeom>
          </p:spPr>
          <p:style>
            <a:lnRef idx="1">
              <a:schemeClr val="accent1"/>
            </a:lnRef>
            <a:fillRef idx="0">
              <a:schemeClr val="accent1"/>
            </a:fillRef>
            <a:effectRef idx="0">
              <a:schemeClr val="accent1"/>
            </a:effectRef>
            <a:fontRef idx="minor">
              <a:schemeClr val="tx1"/>
            </a:fontRef>
          </p:style>
        </p:cxnSp>
        <p:sp>
          <p:nvSpPr>
            <p:cNvPr id="40" name="Rounded Rectangle 39"/>
            <p:cNvSpPr/>
            <p:nvPr/>
          </p:nvSpPr>
          <p:spPr>
            <a:xfrm>
              <a:off x="827584" y="4005064"/>
              <a:ext cx="360040"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3</a:t>
              </a:r>
              <a:endParaRPr lang="en-CA" dirty="0"/>
            </a:p>
          </p:txBody>
        </p:sp>
        <p:cxnSp>
          <p:nvCxnSpPr>
            <p:cNvPr id="42" name="Straight Connector 41"/>
            <p:cNvCxnSpPr>
              <a:endCxn id="5" idx="1"/>
            </p:cNvCxnSpPr>
            <p:nvPr/>
          </p:nvCxnSpPr>
          <p:spPr>
            <a:xfrm>
              <a:off x="1187624" y="4221088"/>
              <a:ext cx="504056"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39" name="TextBox 38"/>
          <p:cNvSpPr txBox="1"/>
          <p:nvPr/>
        </p:nvSpPr>
        <p:spPr>
          <a:xfrm>
            <a:off x="3779912" y="3068961"/>
            <a:ext cx="936104" cy="276999"/>
          </a:xfrm>
          <a:prstGeom prst="rect">
            <a:avLst/>
          </a:prstGeom>
          <a:noFill/>
        </p:spPr>
        <p:txBody>
          <a:bodyPr wrap="square" rtlCol="0">
            <a:spAutoFit/>
          </a:bodyPr>
          <a:lstStyle/>
          <a:p>
            <a:r>
              <a:rPr lang="en-CA" sz="1200" dirty="0" smtClean="0"/>
              <a:t>Download</a:t>
            </a:r>
            <a:endParaRPr lang="en-CA" sz="1200" dirty="0"/>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blinds(horizontal)">
                                      <p:cBhvr>
                                        <p:cTn id="7" dur="500"/>
                                        <p:tgtEl>
                                          <p:spTgt spid="69"/>
                                        </p:tgtEl>
                                      </p:cBhvr>
                                    </p:animEffect>
                                  </p:childTnLst>
                                </p:cTn>
                              </p:par>
                              <p:par>
                                <p:cTn id="8" presetID="3" presetClass="entr" presetSubtype="10" fill="hold" nodeType="withEffect">
                                  <p:stCondLst>
                                    <p:cond delay="0"/>
                                  </p:stCondLst>
                                  <p:childTnLst>
                                    <p:set>
                                      <p:cBhvr>
                                        <p:cTn id="9" dur="1" fill="hold">
                                          <p:stCondLst>
                                            <p:cond delay="0"/>
                                          </p:stCondLst>
                                        </p:cTn>
                                        <p:tgtEl>
                                          <p:spTgt spid="71"/>
                                        </p:tgtEl>
                                        <p:attrNameLst>
                                          <p:attrName>style.visibility</p:attrName>
                                        </p:attrNameLst>
                                      </p:cBhvr>
                                      <p:to>
                                        <p:strVal val="visible"/>
                                      </p:to>
                                    </p:set>
                                    <p:animEffect transition="in" filter="blinds(horizontal)">
                                      <p:cBhvr>
                                        <p:cTn id="10" dur="500"/>
                                        <p:tgtEl>
                                          <p:spTgt spid="71"/>
                                        </p:tgtEl>
                                      </p:cBhvr>
                                    </p:animEffect>
                                  </p:childTnLst>
                                </p:cTn>
                              </p:par>
                              <p:par>
                                <p:cTn id="11" presetID="3" presetClass="entr" presetSubtype="10" fill="hold" nodeType="withEffect">
                                  <p:stCondLst>
                                    <p:cond delay="0"/>
                                  </p:stCondLst>
                                  <p:childTnLst>
                                    <p:set>
                                      <p:cBhvr>
                                        <p:cTn id="12" dur="1" fill="hold">
                                          <p:stCondLst>
                                            <p:cond delay="0"/>
                                          </p:stCondLst>
                                        </p:cTn>
                                        <p:tgtEl>
                                          <p:spTgt spid="67"/>
                                        </p:tgtEl>
                                        <p:attrNameLst>
                                          <p:attrName>style.visibility</p:attrName>
                                        </p:attrNameLst>
                                      </p:cBhvr>
                                      <p:to>
                                        <p:strVal val="visible"/>
                                      </p:to>
                                    </p:set>
                                    <p:animEffect transition="in" filter="blinds(horizontal)">
                                      <p:cBhvr>
                                        <p:cTn id="13" dur="500"/>
                                        <p:tgtEl>
                                          <p:spTgt spid="67"/>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73"/>
                                        </p:tgtEl>
                                        <p:attrNameLst>
                                          <p:attrName>style.visibility</p:attrName>
                                        </p:attrNameLst>
                                      </p:cBhvr>
                                      <p:to>
                                        <p:strVal val="visible"/>
                                      </p:to>
                                    </p:set>
                                    <p:animEffect transition="in" filter="blinds(horizontal)">
                                      <p:cBhvr>
                                        <p:cTn id="18" dur="500"/>
                                        <p:tgtEl>
                                          <p:spTgt spid="73"/>
                                        </p:tgtEl>
                                      </p:cBhvr>
                                    </p:animEffect>
                                  </p:childTnLst>
                                </p:cTn>
                              </p:par>
                              <p:par>
                                <p:cTn id="19" presetID="3" presetClass="entr" presetSubtype="10" fill="hold" nodeType="withEffect">
                                  <p:stCondLst>
                                    <p:cond delay="0"/>
                                  </p:stCondLst>
                                  <p:childTnLst>
                                    <p:set>
                                      <p:cBhvr>
                                        <p:cTn id="20" dur="1" fill="hold">
                                          <p:stCondLst>
                                            <p:cond delay="0"/>
                                          </p:stCondLst>
                                        </p:cTn>
                                        <p:tgtEl>
                                          <p:spTgt spid="91"/>
                                        </p:tgtEl>
                                        <p:attrNameLst>
                                          <p:attrName>style.visibility</p:attrName>
                                        </p:attrNameLst>
                                      </p:cBhvr>
                                      <p:to>
                                        <p:strVal val="visible"/>
                                      </p:to>
                                    </p:set>
                                    <p:animEffect transition="in" filter="blinds(horizontal)">
                                      <p:cBhvr>
                                        <p:cTn id="21" dur="500"/>
                                        <p:tgtEl>
                                          <p:spTgt spid="91"/>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72"/>
                                        </p:tgtEl>
                                        <p:attrNameLst>
                                          <p:attrName>style.visibility</p:attrName>
                                        </p:attrNameLst>
                                      </p:cBhvr>
                                      <p:to>
                                        <p:strVal val="visible"/>
                                      </p:to>
                                    </p:set>
                                    <p:animEffect transition="in" filter="blinds(horizontal)">
                                      <p:cBhvr>
                                        <p:cTn id="26" dur="500"/>
                                        <p:tgtEl>
                                          <p:spTgt spid="72"/>
                                        </p:tgtEl>
                                      </p:cBhvr>
                                    </p:animEffect>
                                  </p:childTnLst>
                                </p:cTn>
                              </p:par>
                              <p:par>
                                <p:cTn id="27" presetID="3" presetClass="entr" presetSubtype="10" fill="hold" nodeType="withEffect">
                                  <p:stCondLst>
                                    <p:cond delay="0"/>
                                  </p:stCondLst>
                                  <p:childTnLst>
                                    <p:set>
                                      <p:cBhvr>
                                        <p:cTn id="28" dur="1" fill="hold">
                                          <p:stCondLst>
                                            <p:cond delay="0"/>
                                          </p:stCondLst>
                                        </p:cTn>
                                        <p:tgtEl>
                                          <p:spTgt spid="81"/>
                                        </p:tgtEl>
                                        <p:attrNameLst>
                                          <p:attrName>style.visibility</p:attrName>
                                        </p:attrNameLst>
                                      </p:cBhvr>
                                      <p:to>
                                        <p:strVal val="visible"/>
                                      </p:to>
                                    </p:set>
                                    <p:animEffect transition="in" filter="blinds(horizontal)">
                                      <p:cBhvr>
                                        <p:cTn id="29" dur="500"/>
                                        <p:tgtEl>
                                          <p:spTgt spid="81"/>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84"/>
                                        </p:tgtEl>
                                        <p:attrNameLst>
                                          <p:attrName>style.visibility</p:attrName>
                                        </p:attrNameLst>
                                      </p:cBhvr>
                                      <p:to>
                                        <p:strVal val="visible"/>
                                      </p:to>
                                    </p:set>
                                    <p:animEffect transition="in" filter="blinds(horizontal)">
                                      <p:cBhvr>
                                        <p:cTn id="34" dur="500"/>
                                        <p:tgtEl>
                                          <p:spTgt spid="84"/>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97"/>
                                        </p:tgtEl>
                                        <p:attrNameLst>
                                          <p:attrName>style.visibility</p:attrName>
                                        </p:attrNameLst>
                                      </p:cBhvr>
                                      <p:to>
                                        <p:strVal val="visible"/>
                                      </p:to>
                                    </p:set>
                                    <p:animEffect transition="in" filter="blinds(horizontal)">
                                      <p:cBhvr>
                                        <p:cTn id="39" dur="500"/>
                                        <p:tgtEl>
                                          <p:spTgt spid="97"/>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101"/>
                                        </p:tgtEl>
                                        <p:attrNameLst>
                                          <p:attrName>style.visibility</p:attrName>
                                        </p:attrNameLst>
                                      </p:cBhvr>
                                      <p:to>
                                        <p:strVal val="visible"/>
                                      </p:to>
                                    </p:set>
                                    <p:animEffect transition="in" filter="blinds(horizontal)">
                                      <p:cBhvr>
                                        <p:cTn id="44" dur="500"/>
                                        <p:tgtEl>
                                          <p:spTgt spid="101"/>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99"/>
                                        </p:tgtEl>
                                        <p:attrNameLst>
                                          <p:attrName>style.visibility</p:attrName>
                                        </p:attrNameLst>
                                      </p:cBhvr>
                                      <p:to>
                                        <p:strVal val="visible"/>
                                      </p:to>
                                    </p:set>
                                    <p:animEffect transition="in" filter="blinds(horizontal)">
                                      <p:cBhvr>
                                        <p:cTn id="49" dur="500"/>
                                        <p:tgtEl>
                                          <p:spTgt spid="99"/>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nodeType="clickEffect">
                                  <p:stCondLst>
                                    <p:cond delay="0"/>
                                  </p:stCondLst>
                                  <p:childTnLst>
                                    <p:set>
                                      <p:cBhvr>
                                        <p:cTn id="53" dur="1" fill="hold">
                                          <p:stCondLst>
                                            <p:cond delay="0"/>
                                          </p:stCondLst>
                                        </p:cTn>
                                        <p:tgtEl>
                                          <p:spTgt spid="98"/>
                                        </p:tgtEl>
                                        <p:attrNameLst>
                                          <p:attrName>style.visibility</p:attrName>
                                        </p:attrNameLst>
                                      </p:cBhvr>
                                      <p:to>
                                        <p:strVal val="visible"/>
                                      </p:to>
                                    </p:set>
                                    <p:animEffect transition="in" filter="blinds(horizontal)">
                                      <p:cBhvr>
                                        <p:cTn id="54" dur="500"/>
                                        <p:tgtEl>
                                          <p:spTgt spid="98"/>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nodeType="clickEffect">
                                  <p:stCondLst>
                                    <p:cond delay="0"/>
                                  </p:stCondLst>
                                  <p:childTnLst>
                                    <p:set>
                                      <p:cBhvr>
                                        <p:cTn id="58" dur="1" fill="hold">
                                          <p:stCondLst>
                                            <p:cond delay="0"/>
                                          </p:stCondLst>
                                        </p:cTn>
                                        <p:tgtEl>
                                          <p:spTgt spid="61"/>
                                        </p:tgtEl>
                                        <p:attrNameLst>
                                          <p:attrName>style.visibility</p:attrName>
                                        </p:attrNameLst>
                                      </p:cBhvr>
                                      <p:to>
                                        <p:strVal val="visible"/>
                                      </p:to>
                                    </p:set>
                                    <p:animEffect transition="in" filter="blinds(horizontal)">
                                      <p:cBhvr>
                                        <p:cTn id="59" dur="500"/>
                                        <p:tgtEl>
                                          <p:spTgt spid="61"/>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39"/>
                                        </p:tgtEl>
                                        <p:attrNameLst>
                                          <p:attrName>style.visibility</p:attrName>
                                        </p:attrNameLst>
                                      </p:cBhvr>
                                      <p:to>
                                        <p:strVal val="visible"/>
                                      </p:to>
                                    </p:set>
                                    <p:animEffect transition="in" filter="blinds(horizontal)">
                                      <p:cBhvr>
                                        <p:cTn id="64"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Answer#1</a:t>
            </a:r>
            <a:endParaRPr lang="en-CA" dirty="0"/>
          </a:p>
        </p:txBody>
      </p:sp>
      <p:sp>
        <p:nvSpPr>
          <p:cNvPr id="3" name="Footer Placeholder 2"/>
          <p:cNvSpPr>
            <a:spLocks noGrp="1"/>
          </p:cNvSpPr>
          <p:nvPr>
            <p:ph type="ftr" sz="quarter" idx="11"/>
          </p:nvPr>
        </p:nvSpPr>
        <p:spPr/>
        <p:txBody>
          <a:bodyPr/>
          <a:lstStyle/>
          <a:p>
            <a:r>
              <a:rPr lang="en-CA" dirty="0" smtClean="0"/>
              <a:t>Peer to Peer Ad Hoc Networks</a:t>
            </a:r>
            <a:endParaRPr lang="en-CA" dirty="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32</a:t>
            </a:fld>
            <a:endParaRPr lang="en-CA" dirty="0"/>
          </a:p>
        </p:txBody>
      </p:sp>
      <p:sp>
        <p:nvSpPr>
          <p:cNvPr id="5" name="Content Placeholder 4"/>
          <p:cNvSpPr>
            <a:spLocks noGrp="1"/>
          </p:cNvSpPr>
          <p:nvPr>
            <p:ph sz="quarter" idx="1"/>
          </p:nvPr>
        </p:nvSpPr>
        <p:spPr/>
        <p:txBody>
          <a:bodyPr>
            <a:normAutofit fontScale="92500" lnSpcReduction="10000"/>
          </a:bodyPr>
          <a:lstStyle/>
          <a:p>
            <a:r>
              <a:rPr lang="en-CA" sz="2200" dirty="0" smtClean="0"/>
              <a:t>Node 1 initiates search for Data</a:t>
            </a:r>
          </a:p>
          <a:p>
            <a:r>
              <a:rPr lang="en-CA" sz="2200" dirty="0" smtClean="0"/>
              <a:t>Sends a </a:t>
            </a:r>
            <a:r>
              <a:rPr lang="en-CA" sz="2200" i="1" dirty="0" smtClean="0"/>
              <a:t>Query</a:t>
            </a:r>
            <a:r>
              <a:rPr lang="en-CA" sz="2200" dirty="0" smtClean="0"/>
              <a:t> message to all its neighbours 2, 3 and 4</a:t>
            </a:r>
          </a:p>
          <a:p>
            <a:pPr lvl="1"/>
            <a:r>
              <a:rPr lang="en-CA" sz="2200" dirty="0" smtClean="0"/>
              <a:t>Neighbours forward query message: 2</a:t>
            </a:r>
            <a:r>
              <a:rPr lang="en-CA" sz="2200" dirty="0" smtClean="0">
                <a:sym typeface="Wingdings" pitchFamily="2" charset="2"/>
              </a:rPr>
              <a:t>5 and </a:t>
            </a:r>
            <a:r>
              <a:rPr lang="en-CA" sz="2200" dirty="0" smtClean="0"/>
              <a:t>4</a:t>
            </a:r>
            <a:r>
              <a:rPr lang="en-CA" sz="2200" dirty="0" smtClean="0">
                <a:sym typeface="Wingdings" pitchFamily="2" charset="2"/>
              </a:rPr>
              <a:t>6, Check it’s data set if they have relevant information. If not:</a:t>
            </a:r>
          </a:p>
          <a:p>
            <a:pPr lvl="1"/>
            <a:r>
              <a:rPr lang="en-CA" sz="2200" dirty="0" smtClean="0"/>
              <a:t>Neighbours forward query message: 6</a:t>
            </a:r>
            <a:r>
              <a:rPr lang="en-CA" sz="2200" dirty="0" smtClean="0">
                <a:sym typeface="Wingdings" pitchFamily="2" charset="2"/>
              </a:rPr>
              <a:t>7,8, Check it’s data set if they have relevant information. If not:</a:t>
            </a:r>
          </a:p>
          <a:p>
            <a:pPr lvl="1"/>
            <a:r>
              <a:rPr lang="en-CA" sz="2200" dirty="0" smtClean="0"/>
              <a:t>Neighbours forward query message: 7</a:t>
            </a:r>
            <a:r>
              <a:rPr lang="en-CA" sz="2200" dirty="0" smtClean="0">
                <a:sym typeface="Wingdings" pitchFamily="2" charset="2"/>
              </a:rPr>
              <a:t>9, Check it’s data set if they have relevant information. If yes: </a:t>
            </a:r>
          </a:p>
          <a:p>
            <a:r>
              <a:rPr lang="en-CA" sz="2200" dirty="0" smtClean="0">
                <a:sym typeface="Wingdings" pitchFamily="2" charset="2"/>
              </a:rPr>
              <a:t>Node that has the Data, initiate a </a:t>
            </a:r>
            <a:r>
              <a:rPr lang="en-CA" sz="2200" i="1" dirty="0" smtClean="0">
                <a:sym typeface="Wingdings" pitchFamily="2" charset="2"/>
              </a:rPr>
              <a:t>Query Hit </a:t>
            </a:r>
            <a:r>
              <a:rPr lang="en-CA" sz="2200" dirty="0" smtClean="0">
                <a:sym typeface="Wingdings" pitchFamily="2" charset="2"/>
              </a:rPr>
              <a:t>message back to the node from which it received Query message: Back propagate Query Hit message: 97, 76, 64, 41</a:t>
            </a:r>
          </a:p>
          <a:p>
            <a:r>
              <a:rPr lang="en-CA" sz="2200" dirty="0" smtClean="0">
                <a:sym typeface="Wingdings" pitchFamily="2" charset="2"/>
              </a:rPr>
              <a:t>Node 1 starts communicating with node 9 to receive data using Get message.</a:t>
            </a:r>
            <a:endParaRPr lang="en-CA"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352928" cy="1008112"/>
          </a:xfrm>
        </p:spPr>
        <p:txBody>
          <a:bodyPr>
            <a:noAutofit/>
          </a:bodyPr>
          <a:lstStyle/>
          <a:p>
            <a:r>
              <a:rPr lang="en-CA" sz="3200" u="sng" dirty="0" smtClean="0"/>
              <a:t/>
            </a:r>
            <a:br>
              <a:rPr lang="en-CA" sz="3200" u="sng" dirty="0" smtClean="0"/>
            </a:br>
            <a:r>
              <a:rPr lang="en-CA" sz="2800" u="sng" dirty="0" smtClean="0"/>
              <a:t>Question#2</a:t>
            </a:r>
            <a:r>
              <a:rPr lang="en-CA" sz="2800" dirty="0" smtClean="0"/>
              <a:t> </a:t>
            </a:r>
            <a:r>
              <a:rPr lang="en-CA" sz="2400" dirty="0" smtClean="0"/>
              <a:t>Apply </a:t>
            </a:r>
            <a:r>
              <a:rPr lang="en-CA" sz="2400" i="1" dirty="0" smtClean="0"/>
              <a:t>Route Discovery phase to </a:t>
            </a:r>
            <a:r>
              <a:rPr lang="en-CA" sz="2400" dirty="0" smtClean="0"/>
              <a:t>find a path (source S to destination M) sending </a:t>
            </a:r>
            <a:r>
              <a:rPr lang="en-CA" sz="2400" i="1" dirty="0" smtClean="0"/>
              <a:t>Route Request </a:t>
            </a:r>
            <a:r>
              <a:rPr lang="en-CA" sz="2400" dirty="0" smtClean="0"/>
              <a:t>messages in Dynamic Source Routing (DSR) algorithm for the following network topology.          </a:t>
            </a:r>
            <a:br>
              <a:rPr lang="en-CA" sz="2400" dirty="0" smtClean="0"/>
            </a:br>
            <a:endParaRPr lang="en-CA" sz="2800" b="1" dirty="0"/>
          </a:p>
        </p:txBody>
      </p:sp>
      <p:cxnSp>
        <p:nvCxnSpPr>
          <p:cNvPr id="21" name="Straight Connector 20"/>
          <p:cNvCxnSpPr>
            <a:stCxn id="6" idx="4"/>
            <a:endCxn id="5" idx="0"/>
          </p:cNvCxnSpPr>
          <p:nvPr/>
        </p:nvCxnSpPr>
        <p:spPr>
          <a:xfrm rot="5400000">
            <a:off x="1622558" y="3110540"/>
            <a:ext cx="386086" cy="6698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6" idx="6"/>
            <a:endCxn id="12" idx="2"/>
          </p:cNvCxnSpPr>
          <p:nvPr/>
        </p:nvCxnSpPr>
        <p:spPr>
          <a:xfrm>
            <a:off x="2083537" y="2757947"/>
            <a:ext cx="736827" cy="193043"/>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5" idx="5"/>
            <a:endCxn id="11" idx="1"/>
          </p:cNvCxnSpPr>
          <p:nvPr/>
        </p:nvCxnSpPr>
        <p:spPr>
          <a:xfrm rot="16200000" flipH="1">
            <a:off x="1699985" y="3914520"/>
            <a:ext cx="499168" cy="3366"/>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6" idx="5"/>
            <a:endCxn id="10" idx="1"/>
          </p:cNvCxnSpPr>
          <p:nvPr/>
        </p:nvCxnSpPr>
        <p:spPr>
          <a:xfrm rot="16200000" flipH="1">
            <a:off x="2006687" y="2902631"/>
            <a:ext cx="756558" cy="740192"/>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12" idx="6"/>
            <a:endCxn id="8" idx="1"/>
          </p:cNvCxnSpPr>
          <p:nvPr/>
        </p:nvCxnSpPr>
        <p:spPr>
          <a:xfrm flipV="1">
            <a:off x="3289253" y="2943183"/>
            <a:ext cx="671525" cy="780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11" idx="5"/>
            <a:endCxn id="19" idx="1"/>
          </p:cNvCxnSpPr>
          <p:nvPr/>
        </p:nvCxnSpPr>
        <p:spPr>
          <a:xfrm rot="5400000" flipH="1" flipV="1">
            <a:off x="2578112" y="4127872"/>
            <a:ext cx="15613" cy="606224"/>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10" idx="4"/>
            <a:endCxn id="19" idx="0"/>
          </p:cNvCxnSpPr>
          <p:nvPr/>
        </p:nvCxnSpPr>
        <p:spPr>
          <a:xfrm rot="16200000" flipH="1">
            <a:off x="2794781" y="4106608"/>
            <a:ext cx="386086" cy="133969"/>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8" idx="4"/>
            <a:endCxn id="18" idx="0"/>
          </p:cNvCxnSpPr>
          <p:nvPr/>
        </p:nvCxnSpPr>
        <p:spPr>
          <a:xfrm rot="5400000">
            <a:off x="3803500" y="3528799"/>
            <a:ext cx="579128" cy="66985"/>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8" idx="5"/>
            <a:endCxn id="17" idx="1"/>
          </p:cNvCxnSpPr>
          <p:nvPr/>
        </p:nvCxnSpPr>
        <p:spPr>
          <a:xfrm rot="16200000" flipH="1">
            <a:off x="4274922" y="3233597"/>
            <a:ext cx="306125" cy="271302"/>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19" idx="6"/>
            <a:endCxn id="18" idx="3"/>
          </p:cNvCxnSpPr>
          <p:nvPr/>
        </p:nvCxnSpPr>
        <p:spPr>
          <a:xfrm flipV="1">
            <a:off x="3289253" y="4181399"/>
            <a:ext cx="604540" cy="378280"/>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18" idx="5"/>
            <a:endCxn id="16" idx="1"/>
          </p:cNvCxnSpPr>
          <p:nvPr/>
        </p:nvCxnSpPr>
        <p:spPr>
          <a:xfrm rot="16200000" flipH="1">
            <a:off x="4110097" y="4296649"/>
            <a:ext cx="434821" cy="204319"/>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17" idx="6"/>
            <a:endCxn id="15" idx="1"/>
          </p:cNvCxnSpPr>
          <p:nvPr/>
        </p:nvCxnSpPr>
        <p:spPr>
          <a:xfrm>
            <a:off x="4963857" y="3658813"/>
            <a:ext cx="604541" cy="378279"/>
          </a:xfrm>
          <a:prstGeom prst="line">
            <a:avLst/>
          </a:prstGeom>
        </p:spPr>
        <p:style>
          <a:lnRef idx="1">
            <a:schemeClr val="accent1"/>
          </a:lnRef>
          <a:fillRef idx="0">
            <a:schemeClr val="accent1"/>
          </a:fillRef>
          <a:effectRef idx="0">
            <a:schemeClr val="accent1"/>
          </a:effectRef>
          <a:fontRef idx="minor">
            <a:schemeClr val="tx1"/>
          </a:fontRef>
        </p:style>
      </p:cxnSp>
      <p:grpSp>
        <p:nvGrpSpPr>
          <p:cNvPr id="66" name="Group 65"/>
          <p:cNvGrpSpPr/>
          <p:nvPr/>
        </p:nvGrpSpPr>
        <p:grpSpPr>
          <a:xfrm>
            <a:off x="1547664" y="2564904"/>
            <a:ext cx="5760640" cy="2380860"/>
            <a:chOff x="1691680" y="2708920"/>
            <a:chExt cx="6192688" cy="2664296"/>
          </a:xfrm>
        </p:grpSpPr>
        <p:sp>
          <p:nvSpPr>
            <p:cNvPr id="5" name="Oval 4"/>
            <p:cNvSpPr/>
            <p:nvPr/>
          </p:nvSpPr>
          <p:spPr>
            <a:xfrm>
              <a:off x="1691680" y="3573016"/>
              <a:ext cx="504056"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A</a:t>
              </a:r>
              <a:endParaRPr lang="en-CA" dirty="0"/>
            </a:p>
          </p:txBody>
        </p:sp>
        <p:sp>
          <p:nvSpPr>
            <p:cNvPr id="6" name="Oval 5"/>
            <p:cNvSpPr/>
            <p:nvPr/>
          </p:nvSpPr>
          <p:spPr>
            <a:xfrm>
              <a:off x="1763688" y="2708920"/>
              <a:ext cx="504056" cy="43204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S</a:t>
              </a:r>
              <a:endParaRPr lang="en-CA" dirty="0"/>
            </a:p>
          </p:txBody>
        </p:sp>
        <p:sp>
          <p:nvSpPr>
            <p:cNvPr id="7" name="Oval 6"/>
            <p:cNvSpPr/>
            <p:nvPr/>
          </p:nvSpPr>
          <p:spPr>
            <a:xfrm>
              <a:off x="7380312" y="3933056"/>
              <a:ext cx="504056" cy="43204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M</a:t>
              </a:r>
              <a:endParaRPr lang="en-CA" dirty="0"/>
            </a:p>
          </p:txBody>
        </p:sp>
        <p:sp>
          <p:nvSpPr>
            <p:cNvPr id="8" name="Oval 7"/>
            <p:cNvSpPr/>
            <p:nvPr/>
          </p:nvSpPr>
          <p:spPr>
            <a:xfrm>
              <a:off x="4211960" y="3068960"/>
              <a:ext cx="504056"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G</a:t>
              </a:r>
              <a:endParaRPr lang="en-CA" dirty="0"/>
            </a:p>
          </p:txBody>
        </p:sp>
        <p:sp>
          <p:nvSpPr>
            <p:cNvPr id="10" name="Oval 9"/>
            <p:cNvSpPr/>
            <p:nvPr/>
          </p:nvSpPr>
          <p:spPr>
            <a:xfrm>
              <a:off x="2915816" y="3861048"/>
              <a:ext cx="504056"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D</a:t>
              </a:r>
              <a:endParaRPr lang="en-CA" dirty="0"/>
            </a:p>
          </p:txBody>
        </p:sp>
        <p:sp>
          <p:nvSpPr>
            <p:cNvPr id="11" name="Oval 10"/>
            <p:cNvSpPr/>
            <p:nvPr/>
          </p:nvSpPr>
          <p:spPr>
            <a:xfrm>
              <a:off x="2051720" y="4437112"/>
              <a:ext cx="504056"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C</a:t>
              </a:r>
              <a:endParaRPr lang="en-CA" dirty="0"/>
            </a:p>
          </p:txBody>
        </p:sp>
        <p:sp>
          <p:nvSpPr>
            <p:cNvPr id="12" name="Oval 11"/>
            <p:cNvSpPr/>
            <p:nvPr/>
          </p:nvSpPr>
          <p:spPr>
            <a:xfrm>
              <a:off x="3059832" y="2924944"/>
              <a:ext cx="504056"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B</a:t>
              </a:r>
              <a:endParaRPr lang="en-CA" dirty="0"/>
            </a:p>
          </p:txBody>
        </p:sp>
        <p:sp>
          <p:nvSpPr>
            <p:cNvPr id="13" name="Oval 12"/>
            <p:cNvSpPr/>
            <p:nvPr/>
          </p:nvSpPr>
          <p:spPr>
            <a:xfrm>
              <a:off x="7236296" y="4941168"/>
              <a:ext cx="504056"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L</a:t>
              </a:r>
              <a:endParaRPr lang="en-CA" dirty="0"/>
            </a:p>
          </p:txBody>
        </p:sp>
        <p:sp>
          <p:nvSpPr>
            <p:cNvPr id="14" name="Oval 13"/>
            <p:cNvSpPr/>
            <p:nvPr/>
          </p:nvSpPr>
          <p:spPr>
            <a:xfrm>
              <a:off x="6300192" y="3284984"/>
              <a:ext cx="504056"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K</a:t>
              </a:r>
              <a:endParaRPr lang="en-CA" dirty="0"/>
            </a:p>
          </p:txBody>
        </p:sp>
        <p:sp>
          <p:nvSpPr>
            <p:cNvPr id="15" name="Oval 14"/>
            <p:cNvSpPr/>
            <p:nvPr/>
          </p:nvSpPr>
          <p:spPr>
            <a:xfrm>
              <a:off x="5940152" y="4293096"/>
              <a:ext cx="504056"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J</a:t>
              </a:r>
              <a:endParaRPr lang="en-CA" dirty="0"/>
            </a:p>
          </p:txBody>
        </p:sp>
        <p:sp>
          <p:nvSpPr>
            <p:cNvPr id="16" name="Oval 15"/>
            <p:cNvSpPr/>
            <p:nvPr/>
          </p:nvSpPr>
          <p:spPr>
            <a:xfrm>
              <a:off x="4716016" y="4941168"/>
              <a:ext cx="504056"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I</a:t>
              </a:r>
              <a:endParaRPr lang="en-CA" dirty="0"/>
            </a:p>
          </p:txBody>
        </p:sp>
        <p:sp>
          <p:nvSpPr>
            <p:cNvPr id="17" name="Oval 16"/>
            <p:cNvSpPr/>
            <p:nvPr/>
          </p:nvSpPr>
          <p:spPr>
            <a:xfrm>
              <a:off x="4860032" y="3717032"/>
              <a:ext cx="504056"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H</a:t>
              </a:r>
              <a:endParaRPr lang="en-CA" dirty="0"/>
            </a:p>
          </p:txBody>
        </p:sp>
        <p:sp>
          <p:nvSpPr>
            <p:cNvPr id="18" name="Oval 17"/>
            <p:cNvSpPr/>
            <p:nvPr/>
          </p:nvSpPr>
          <p:spPr>
            <a:xfrm>
              <a:off x="4139952" y="4149080"/>
              <a:ext cx="504056"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F</a:t>
              </a:r>
              <a:endParaRPr lang="en-CA" dirty="0"/>
            </a:p>
          </p:txBody>
        </p:sp>
        <p:sp>
          <p:nvSpPr>
            <p:cNvPr id="19" name="Oval 18"/>
            <p:cNvSpPr/>
            <p:nvPr/>
          </p:nvSpPr>
          <p:spPr>
            <a:xfrm>
              <a:off x="3059832" y="4725144"/>
              <a:ext cx="504056"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E</a:t>
              </a:r>
              <a:endParaRPr lang="en-CA" dirty="0"/>
            </a:p>
          </p:txBody>
        </p:sp>
        <p:cxnSp>
          <p:nvCxnSpPr>
            <p:cNvPr id="57" name="Straight Connector 56"/>
            <p:cNvCxnSpPr>
              <a:stCxn id="16" idx="6"/>
              <a:endCxn id="15" idx="3"/>
            </p:cNvCxnSpPr>
            <p:nvPr/>
          </p:nvCxnSpPr>
          <p:spPr>
            <a:xfrm flipV="1">
              <a:off x="5220072" y="4661872"/>
              <a:ext cx="793897" cy="49532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15" idx="5"/>
              <a:endCxn id="13" idx="1"/>
            </p:cNvCxnSpPr>
            <p:nvPr/>
          </p:nvCxnSpPr>
          <p:spPr>
            <a:xfrm rot="16200000" flipH="1">
              <a:off x="6668968" y="4363295"/>
              <a:ext cx="342568" cy="939722"/>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14" idx="6"/>
              <a:endCxn id="7" idx="1"/>
            </p:cNvCxnSpPr>
            <p:nvPr/>
          </p:nvCxnSpPr>
          <p:spPr>
            <a:xfrm>
              <a:off x="6804248" y="3501008"/>
              <a:ext cx="649881" cy="495320"/>
            </a:xfrm>
            <a:prstGeom prst="line">
              <a:avLst/>
            </a:prstGeom>
          </p:spPr>
          <p:style>
            <a:lnRef idx="1">
              <a:schemeClr val="accent1"/>
            </a:lnRef>
            <a:fillRef idx="0">
              <a:schemeClr val="accent1"/>
            </a:fillRef>
            <a:effectRef idx="0">
              <a:schemeClr val="accent1"/>
            </a:effectRef>
            <a:fontRef idx="minor">
              <a:schemeClr val="tx1"/>
            </a:fontRef>
          </p:style>
        </p:cxnSp>
      </p:grpSp>
      <p:sp>
        <p:nvSpPr>
          <p:cNvPr id="69" name="TextBox 68"/>
          <p:cNvSpPr txBox="1"/>
          <p:nvPr/>
        </p:nvSpPr>
        <p:spPr>
          <a:xfrm>
            <a:off x="0" y="1340768"/>
            <a:ext cx="8964488" cy="1323439"/>
          </a:xfrm>
          <a:prstGeom prst="rect">
            <a:avLst/>
          </a:prstGeom>
          <a:noFill/>
        </p:spPr>
        <p:txBody>
          <a:bodyPr wrap="square" rtlCol="0">
            <a:spAutoFit/>
          </a:bodyPr>
          <a:lstStyle/>
          <a:p>
            <a:pPr marL="514350" indent="-514350"/>
            <a:r>
              <a:rPr lang="en-CA" sz="1600" b="1" dirty="0" smtClean="0"/>
              <a:t>          [ </a:t>
            </a:r>
            <a:r>
              <a:rPr lang="en-CA" sz="1600" b="1" u="sng" dirty="0" smtClean="0"/>
              <a:t>Route Discovery: </a:t>
            </a:r>
            <a:r>
              <a:rPr lang="en-CA" sz="1600" dirty="0" smtClean="0"/>
              <a:t>Starts when a mobile node tries to send a packet to the destination. A node checks its own routing cache. If cache contains a valid route:  Route is used to forward the packet. If cache does not contain a route: Broadcasts a </a:t>
            </a:r>
            <a:r>
              <a:rPr lang="en-CA" sz="1600" i="1" dirty="0" smtClean="0"/>
              <a:t>route request </a:t>
            </a:r>
            <a:r>
              <a:rPr lang="en-CA" sz="1600" dirty="0" smtClean="0"/>
              <a:t>to neighbours by adding its own address. A node receiving multiple copies of the same route request from different intermediate nodes, it forwards the first request, and discards the following copies of the request ]</a:t>
            </a:r>
          </a:p>
        </p:txBody>
      </p:sp>
      <p:sp>
        <p:nvSpPr>
          <p:cNvPr id="70" name="Oval 69"/>
          <p:cNvSpPr/>
          <p:nvPr/>
        </p:nvSpPr>
        <p:spPr>
          <a:xfrm>
            <a:off x="1115616" y="5229200"/>
            <a:ext cx="432048" cy="43204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cxnSp>
        <p:nvCxnSpPr>
          <p:cNvPr id="72" name="Straight Connector 71"/>
          <p:cNvCxnSpPr>
            <a:stCxn id="13" idx="0"/>
            <a:endCxn id="7" idx="4"/>
          </p:cNvCxnSpPr>
          <p:nvPr/>
        </p:nvCxnSpPr>
        <p:spPr>
          <a:xfrm rot="5400000" flipH="1" flipV="1">
            <a:off x="6749485" y="4235305"/>
            <a:ext cx="514781" cy="133969"/>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15" idx="7"/>
            <a:endCxn id="7" idx="2"/>
          </p:cNvCxnSpPr>
          <p:nvPr/>
        </p:nvCxnSpPr>
        <p:spPr>
          <a:xfrm rot="5400000" flipH="1" flipV="1">
            <a:off x="6277066" y="3474743"/>
            <a:ext cx="185236" cy="939462"/>
          </a:xfrm>
          <a:prstGeom prst="line">
            <a:avLst/>
          </a:prstGeom>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1763688" y="5013176"/>
            <a:ext cx="5760640" cy="2031325"/>
          </a:xfrm>
          <a:prstGeom prst="rect">
            <a:avLst/>
          </a:prstGeom>
          <a:noFill/>
        </p:spPr>
        <p:txBody>
          <a:bodyPr wrap="square" rtlCol="0">
            <a:spAutoFit/>
          </a:bodyPr>
          <a:lstStyle/>
          <a:p>
            <a:endParaRPr lang="en-CA" dirty="0" smtClean="0"/>
          </a:p>
          <a:p>
            <a:r>
              <a:rPr lang="en-CA" dirty="0" smtClean="0"/>
              <a:t>Represents source node</a:t>
            </a:r>
          </a:p>
          <a:p>
            <a:endParaRPr lang="en-CA" dirty="0" smtClean="0"/>
          </a:p>
          <a:p>
            <a:r>
              <a:rPr lang="en-CA" dirty="0" smtClean="0"/>
              <a:t>Represents destination node</a:t>
            </a:r>
          </a:p>
          <a:p>
            <a:r>
              <a:rPr lang="en-CA" dirty="0" smtClean="0"/>
              <a:t> </a:t>
            </a:r>
          </a:p>
          <a:p>
            <a:r>
              <a:rPr lang="en-CA" dirty="0" smtClean="0"/>
              <a:t> </a:t>
            </a:r>
          </a:p>
          <a:p>
            <a:endParaRPr lang="en-CA" dirty="0"/>
          </a:p>
        </p:txBody>
      </p:sp>
      <p:sp>
        <p:nvSpPr>
          <p:cNvPr id="88" name="Slide Number Placeholder 87"/>
          <p:cNvSpPr>
            <a:spLocks noGrp="1"/>
          </p:cNvSpPr>
          <p:nvPr>
            <p:ph type="sldNum" sz="quarter" idx="12"/>
          </p:nvPr>
        </p:nvSpPr>
        <p:spPr/>
        <p:txBody>
          <a:bodyPr>
            <a:normAutofit fontScale="85000" lnSpcReduction="20000"/>
          </a:bodyPr>
          <a:lstStyle/>
          <a:p>
            <a:fld id="{7C4441EE-534C-4AB6-BABD-DF8C50EE980B}" type="slidenum">
              <a:rPr lang="en-CA" smtClean="0"/>
              <a:pPr/>
              <a:t>33</a:t>
            </a:fld>
            <a:endParaRPr lang="en-CA" dirty="0"/>
          </a:p>
        </p:txBody>
      </p:sp>
      <p:sp>
        <p:nvSpPr>
          <p:cNvPr id="89" name="Footer Placeholder 88"/>
          <p:cNvSpPr>
            <a:spLocks noGrp="1"/>
          </p:cNvSpPr>
          <p:nvPr>
            <p:ph type="ftr" sz="quarter" idx="11"/>
          </p:nvPr>
        </p:nvSpPr>
        <p:spPr/>
        <p:txBody>
          <a:bodyPr/>
          <a:lstStyle/>
          <a:p>
            <a:r>
              <a:rPr lang="en-CA" dirty="0" smtClean="0"/>
              <a:t>Peer to Peer Ad Hoc Networks</a:t>
            </a:r>
            <a:endParaRPr lang="en-CA" dirty="0"/>
          </a:p>
        </p:txBody>
      </p:sp>
      <p:cxnSp>
        <p:nvCxnSpPr>
          <p:cNvPr id="91" name="Straight Arrow Connector 90"/>
          <p:cNvCxnSpPr/>
          <p:nvPr/>
        </p:nvCxnSpPr>
        <p:spPr>
          <a:xfrm>
            <a:off x="2051720" y="2708920"/>
            <a:ext cx="765303" cy="177576"/>
          </a:xfrm>
          <a:prstGeom prst="straightConnector1">
            <a:avLst/>
          </a:prstGeom>
          <a:ln w="254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rot="16200000" flipH="1">
            <a:off x="1943708" y="2960948"/>
            <a:ext cx="720080" cy="648072"/>
          </a:xfrm>
          <a:prstGeom prst="straightConnector1">
            <a:avLst/>
          </a:prstGeom>
          <a:ln w="254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a:stCxn id="6" idx="5"/>
          </p:cNvCxnSpPr>
          <p:nvPr/>
        </p:nvCxnSpPr>
        <p:spPr>
          <a:xfrm rot="5400000">
            <a:off x="1714767" y="3087385"/>
            <a:ext cx="493040" cy="107166"/>
          </a:xfrm>
          <a:prstGeom prst="straightConnector1">
            <a:avLst/>
          </a:prstGeom>
          <a:ln w="254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rot="16200000" flipH="1">
            <a:off x="3643513" y="2485279"/>
            <a:ext cx="40036" cy="775350"/>
          </a:xfrm>
          <a:prstGeom prst="straightConnector1">
            <a:avLst/>
          </a:prstGeom>
          <a:ln w="254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0" name="Straight Arrow Connector 119"/>
          <p:cNvCxnSpPr>
            <a:stCxn id="10" idx="5"/>
          </p:cNvCxnSpPr>
          <p:nvPr/>
        </p:nvCxnSpPr>
        <p:spPr>
          <a:xfrm rot="16200000" flipH="1">
            <a:off x="2886103" y="4124522"/>
            <a:ext cx="508212" cy="107185"/>
          </a:xfrm>
          <a:prstGeom prst="straightConnector1">
            <a:avLst/>
          </a:prstGeom>
          <a:ln w="254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1" name="Straight Arrow Connector 120"/>
          <p:cNvCxnSpPr>
            <a:stCxn id="8" idx="6"/>
            <a:endCxn id="17" idx="0"/>
          </p:cNvCxnSpPr>
          <p:nvPr/>
        </p:nvCxnSpPr>
        <p:spPr>
          <a:xfrm>
            <a:off x="4361000" y="3079685"/>
            <a:ext cx="368413" cy="386085"/>
          </a:xfrm>
          <a:prstGeom prst="straightConnector1">
            <a:avLst/>
          </a:prstGeom>
          <a:ln w="254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6" name="Straight Arrow Connector 125"/>
          <p:cNvCxnSpPr/>
          <p:nvPr/>
        </p:nvCxnSpPr>
        <p:spPr>
          <a:xfrm flipV="1">
            <a:off x="3275856" y="4221088"/>
            <a:ext cx="711707" cy="415196"/>
          </a:xfrm>
          <a:prstGeom prst="straightConnector1">
            <a:avLst/>
          </a:prstGeom>
          <a:ln w="254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9" name="Straight Arrow Connector 138"/>
          <p:cNvCxnSpPr>
            <a:stCxn id="5" idx="4"/>
            <a:endCxn id="11" idx="2"/>
          </p:cNvCxnSpPr>
          <p:nvPr/>
        </p:nvCxnSpPr>
        <p:spPr>
          <a:xfrm rot="16200000" flipH="1">
            <a:off x="1542783" y="3962486"/>
            <a:ext cx="579129" cy="100476"/>
          </a:xfrm>
          <a:prstGeom prst="straightConnector1">
            <a:avLst/>
          </a:prstGeom>
          <a:ln w="254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0" name="Straight Arrow Connector 139"/>
          <p:cNvCxnSpPr/>
          <p:nvPr/>
        </p:nvCxnSpPr>
        <p:spPr>
          <a:xfrm>
            <a:off x="2267744" y="4365104"/>
            <a:ext cx="648072" cy="1588"/>
          </a:xfrm>
          <a:prstGeom prst="straightConnector1">
            <a:avLst/>
          </a:prstGeom>
          <a:ln w="254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1" name="Straight Arrow Connector 150"/>
          <p:cNvCxnSpPr/>
          <p:nvPr/>
        </p:nvCxnSpPr>
        <p:spPr>
          <a:xfrm rot="5400000">
            <a:off x="3883880" y="3541056"/>
            <a:ext cx="579128" cy="66985"/>
          </a:xfrm>
          <a:prstGeom prst="straightConnector1">
            <a:avLst/>
          </a:prstGeom>
          <a:ln w="254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6" name="Straight Arrow Connector 155"/>
          <p:cNvCxnSpPr>
            <a:endCxn id="15" idx="2"/>
          </p:cNvCxnSpPr>
          <p:nvPr/>
        </p:nvCxnSpPr>
        <p:spPr>
          <a:xfrm flipV="1">
            <a:off x="4788024" y="4173594"/>
            <a:ext cx="711707" cy="479542"/>
          </a:xfrm>
          <a:prstGeom prst="straightConnector1">
            <a:avLst/>
          </a:prstGeom>
          <a:ln w="254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7" name="Straight Arrow Connector 156"/>
          <p:cNvCxnSpPr>
            <a:endCxn id="7" idx="3"/>
          </p:cNvCxnSpPr>
          <p:nvPr/>
        </p:nvCxnSpPr>
        <p:spPr>
          <a:xfrm flipV="1">
            <a:off x="5940152" y="3988357"/>
            <a:ext cx="967930" cy="160723"/>
          </a:xfrm>
          <a:prstGeom prst="straightConnector1">
            <a:avLst/>
          </a:prstGeom>
          <a:ln w="254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8" name="Straight Arrow Connector 157"/>
          <p:cNvCxnSpPr>
            <a:endCxn id="15" idx="0"/>
          </p:cNvCxnSpPr>
          <p:nvPr/>
        </p:nvCxnSpPr>
        <p:spPr>
          <a:xfrm>
            <a:off x="5004048" y="3573016"/>
            <a:ext cx="730128" cy="407535"/>
          </a:xfrm>
          <a:prstGeom prst="straightConnector1">
            <a:avLst/>
          </a:prstGeom>
          <a:ln w="254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5" name="Straight Arrow Connector 164"/>
          <p:cNvCxnSpPr>
            <a:stCxn id="15" idx="4"/>
            <a:endCxn id="13" idx="2"/>
          </p:cNvCxnSpPr>
          <p:nvPr/>
        </p:nvCxnSpPr>
        <p:spPr>
          <a:xfrm rot="16200000" flipH="1">
            <a:off x="6026768" y="4074044"/>
            <a:ext cx="386086" cy="971270"/>
          </a:xfrm>
          <a:prstGeom prst="straightConnector1">
            <a:avLst/>
          </a:prstGeom>
          <a:ln w="254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0" name="Straight Arrow Connector 169"/>
          <p:cNvCxnSpPr/>
          <p:nvPr/>
        </p:nvCxnSpPr>
        <p:spPr>
          <a:xfrm rot="16200000" flipH="1">
            <a:off x="4056667" y="4376382"/>
            <a:ext cx="459626" cy="149040"/>
          </a:xfrm>
          <a:prstGeom prst="straightConnector1">
            <a:avLst/>
          </a:prstGeom>
          <a:ln w="254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2" name="Oval 81"/>
          <p:cNvSpPr/>
          <p:nvPr/>
        </p:nvSpPr>
        <p:spPr>
          <a:xfrm>
            <a:off x="1115616" y="5877272"/>
            <a:ext cx="468889" cy="458093"/>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blinds(horizontal)">
                                      <p:cBhvr>
                                        <p:cTn id="7" dur="500"/>
                                        <p:tgtEl>
                                          <p:spTgt spid="96"/>
                                        </p:tgtEl>
                                      </p:cBhvr>
                                    </p:animEffect>
                                  </p:childTnLst>
                                </p:cTn>
                              </p:par>
                              <p:par>
                                <p:cTn id="8" presetID="3" presetClass="entr" presetSubtype="10" fill="hold" nodeType="withEffect">
                                  <p:stCondLst>
                                    <p:cond delay="0"/>
                                  </p:stCondLst>
                                  <p:childTnLst>
                                    <p:set>
                                      <p:cBhvr>
                                        <p:cTn id="9" dur="1" fill="hold">
                                          <p:stCondLst>
                                            <p:cond delay="0"/>
                                          </p:stCondLst>
                                        </p:cTn>
                                        <p:tgtEl>
                                          <p:spTgt spid="95"/>
                                        </p:tgtEl>
                                        <p:attrNameLst>
                                          <p:attrName>style.visibility</p:attrName>
                                        </p:attrNameLst>
                                      </p:cBhvr>
                                      <p:to>
                                        <p:strVal val="visible"/>
                                      </p:to>
                                    </p:set>
                                    <p:animEffect transition="in" filter="blinds(horizontal)">
                                      <p:cBhvr>
                                        <p:cTn id="10" dur="500"/>
                                        <p:tgtEl>
                                          <p:spTgt spid="95"/>
                                        </p:tgtEl>
                                      </p:cBhvr>
                                    </p:animEffect>
                                  </p:childTnLst>
                                </p:cTn>
                              </p:par>
                              <p:par>
                                <p:cTn id="11" presetID="3" presetClass="entr" presetSubtype="10" fill="hold" nodeType="withEffect">
                                  <p:stCondLst>
                                    <p:cond delay="0"/>
                                  </p:stCondLst>
                                  <p:childTnLst>
                                    <p:set>
                                      <p:cBhvr>
                                        <p:cTn id="12" dur="1" fill="hold">
                                          <p:stCondLst>
                                            <p:cond delay="0"/>
                                          </p:stCondLst>
                                        </p:cTn>
                                        <p:tgtEl>
                                          <p:spTgt spid="91"/>
                                        </p:tgtEl>
                                        <p:attrNameLst>
                                          <p:attrName>style.visibility</p:attrName>
                                        </p:attrNameLst>
                                      </p:cBhvr>
                                      <p:to>
                                        <p:strVal val="visible"/>
                                      </p:to>
                                    </p:set>
                                    <p:animEffect transition="in" filter="blinds(horizontal)">
                                      <p:cBhvr>
                                        <p:cTn id="13" dur="500"/>
                                        <p:tgtEl>
                                          <p:spTgt spid="91"/>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97"/>
                                        </p:tgtEl>
                                        <p:attrNameLst>
                                          <p:attrName>style.visibility</p:attrName>
                                        </p:attrNameLst>
                                      </p:cBhvr>
                                      <p:to>
                                        <p:strVal val="visible"/>
                                      </p:to>
                                    </p:set>
                                    <p:animEffect transition="in" filter="blinds(horizontal)">
                                      <p:cBhvr>
                                        <p:cTn id="18" dur="500"/>
                                        <p:tgtEl>
                                          <p:spTgt spid="97"/>
                                        </p:tgtEl>
                                      </p:cBhvr>
                                    </p:animEffect>
                                  </p:childTnLst>
                                </p:cTn>
                              </p:par>
                              <p:par>
                                <p:cTn id="19" presetID="3" presetClass="entr" presetSubtype="10" fill="hold" nodeType="withEffect">
                                  <p:stCondLst>
                                    <p:cond delay="0"/>
                                  </p:stCondLst>
                                  <p:childTnLst>
                                    <p:set>
                                      <p:cBhvr>
                                        <p:cTn id="20" dur="1" fill="hold">
                                          <p:stCondLst>
                                            <p:cond delay="0"/>
                                          </p:stCondLst>
                                        </p:cTn>
                                        <p:tgtEl>
                                          <p:spTgt spid="120"/>
                                        </p:tgtEl>
                                        <p:attrNameLst>
                                          <p:attrName>style.visibility</p:attrName>
                                        </p:attrNameLst>
                                      </p:cBhvr>
                                      <p:to>
                                        <p:strVal val="visible"/>
                                      </p:to>
                                    </p:set>
                                    <p:animEffect transition="in" filter="blinds(horizontal)">
                                      <p:cBhvr>
                                        <p:cTn id="21" dur="500"/>
                                        <p:tgtEl>
                                          <p:spTgt spid="120"/>
                                        </p:tgtEl>
                                      </p:cBhvr>
                                    </p:animEffect>
                                  </p:childTnLst>
                                </p:cTn>
                              </p:par>
                              <p:par>
                                <p:cTn id="22" presetID="3" presetClass="entr" presetSubtype="10" fill="hold" nodeType="withEffect">
                                  <p:stCondLst>
                                    <p:cond delay="0"/>
                                  </p:stCondLst>
                                  <p:childTnLst>
                                    <p:set>
                                      <p:cBhvr>
                                        <p:cTn id="23" dur="1" fill="hold">
                                          <p:stCondLst>
                                            <p:cond delay="0"/>
                                          </p:stCondLst>
                                        </p:cTn>
                                        <p:tgtEl>
                                          <p:spTgt spid="139"/>
                                        </p:tgtEl>
                                        <p:attrNameLst>
                                          <p:attrName>style.visibility</p:attrName>
                                        </p:attrNameLst>
                                      </p:cBhvr>
                                      <p:to>
                                        <p:strVal val="visible"/>
                                      </p:to>
                                    </p:set>
                                    <p:animEffect transition="in" filter="blinds(horizontal)">
                                      <p:cBhvr>
                                        <p:cTn id="24" dur="500"/>
                                        <p:tgtEl>
                                          <p:spTgt spid="139"/>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140"/>
                                        </p:tgtEl>
                                        <p:attrNameLst>
                                          <p:attrName>style.visibility</p:attrName>
                                        </p:attrNameLst>
                                      </p:cBhvr>
                                      <p:to>
                                        <p:strVal val="visible"/>
                                      </p:to>
                                    </p:set>
                                    <p:animEffect transition="in" filter="blinds(horizontal)">
                                      <p:cBhvr>
                                        <p:cTn id="29" dur="500"/>
                                        <p:tgtEl>
                                          <p:spTgt spid="140"/>
                                        </p:tgtEl>
                                      </p:cBhvr>
                                    </p:animEffect>
                                  </p:childTnLst>
                                </p:cTn>
                              </p:par>
                              <p:par>
                                <p:cTn id="30" presetID="3" presetClass="entr" presetSubtype="10" fill="hold" nodeType="withEffect">
                                  <p:stCondLst>
                                    <p:cond delay="0"/>
                                  </p:stCondLst>
                                  <p:childTnLst>
                                    <p:set>
                                      <p:cBhvr>
                                        <p:cTn id="31" dur="1" fill="hold">
                                          <p:stCondLst>
                                            <p:cond delay="0"/>
                                          </p:stCondLst>
                                        </p:cTn>
                                        <p:tgtEl>
                                          <p:spTgt spid="151"/>
                                        </p:tgtEl>
                                        <p:attrNameLst>
                                          <p:attrName>style.visibility</p:attrName>
                                        </p:attrNameLst>
                                      </p:cBhvr>
                                      <p:to>
                                        <p:strVal val="visible"/>
                                      </p:to>
                                    </p:set>
                                    <p:animEffect transition="in" filter="blinds(horizontal)">
                                      <p:cBhvr>
                                        <p:cTn id="32" dur="500"/>
                                        <p:tgtEl>
                                          <p:spTgt spid="151"/>
                                        </p:tgtEl>
                                      </p:cBhvr>
                                    </p:animEffect>
                                  </p:childTnLst>
                                </p:cTn>
                              </p:par>
                              <p:par>
                                <p:cTn id="33" presetID="3" presetClass="entr" presetSubtype="10" fill="hold" nodeType="withEffect">
                                  <p:stCondLst>
                                    <p:cond delay="0"/>
                                  </p:stCondLst>
                                  <p:childTnLst>
                                    <p:set>
                                      <p:cBhvr>
                                        <p:cTn id="34" dur="1" fill="hold">
                                          <p:stCondLst>
                                            <p:cond delay="0"/>
                                          </p:stCondLst>
                                        </p:cTn>
                                        <p:tgtEl>
                                          <p:spTgt spid="126"/>
                                        </p:tgtEl>
                                        <p:attrNameLst>
                                          <p:attrName>style.visibility</p:attrName>
                                        </p:attrNameLst>
                                      </p:cBhvr>
                                      <p:to>
                                        <p:strVal val="visible"/>
                                      </p:to>
                                    </p:set>
                                    <p:animEffect transition="in" filter="blinds(horizontal)">
                                      <p:cBhvr>
                                        <p:cTn id="35" dur="500"/>
                                        <p:tgtEl>
                                          <p:spTgt spid="126"/>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170"/>
                                        </p:tgtEl>
                                        <p:attrNameLst>
                                          <p:attrName>style.visibility</p:attrName>
                                        </p:attrNameLst>
                                      </p:cBhvr>
                                      <p:to>
                                        <p:strVal val="visible"/>
                                      </p:to>
                                    </p:set>
                                    <p:animEffect transition="in" filter="blinds(horizontal)">
                                      <p:cBhvr>
                                        <p:cTn id="40" dur="500"/>
                                        <p:tgtEl>
                                          <p:spTgt spid="170"/>
                                        </p:tgtEl>
                                      </p:cBhvr>
                                    </p:animEffect>
                                  </p:childTnLst>
                                </p:cTn>
                              </p:par>
                              <p:par>
                                <p:cTn id="41" presetID="3" presetClass="entr" presetSubtype="10" fill="hold" nodeType="withEffect">
                                  <p:stCondLst>
                                    <p:cond delay="0"/>
                                  </p:stCondLst>
                                  <p:childTnLst>
                                    <p:set>
                                      <p:cBhvr>
                                        <p:cTn id="42" dur="1" fill="hold">
                                          <p:stCondLst>
                                            <p:cond delay="0"/>
                                          </p:stCondLst>
                                        </p:cTn>
                                        <p:tgtEl>
                                          <p:spTgt spid="121"/>
                                        </p:tgtEl>
                                        <p:attrNameLst>
                                          <p:attrName>style.visibility</p:attrName>
                                        </p:attrNameLst>
                                      </p:cBhvr>
                                      <p:to>
                                        <p:strVal val="visible"/>
                                      </p:to>
                                    </p:set>
                                    <p:animEffect transition="in" filter="blinds(horizontal)">
                                      <p:cBhvr>
                                        <p:cTn id="43" dur="500"/>
                                        <p:tgtEl>
                                          <p:spTgt spid="121"/>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156"/>
                                        </p:tgtEl>
                                        <p:attrNameLst>
                                          <p:attrName>style.visibility</p:attrName>
                                        </p:attrNameLst>
                                      </p:cBhvr>
                                      <p:to>
                                        <p:strVal val="visible"/>
                                      </p:to>
                                    </p:set>
                                    <p:animEffect transition="in" filter="blinds(horizontal)">
                                      <p:cBhvr>
                                        <p:cTn id="48" dur="500"/>
                                        <p:tgtEl>
                                          <p:spTgt spid="156"/>
                                        </p:tgtEl>
                                      </p:cBhvr>
                                    </p:animEffect>
                                  </p:childTnLst>
                                </p:cTn>
                              </p:par>
                              <p:par>
                                <p:cTn id="49" presetID="3" presetClass="entr" presetSubtype="10" fill="hold" nodeType="withEffect">
                                  <p:stCondLst>
                                    <p:cond delay="0"/>
                                  </p:stCondLst>
                                  <p:childTnLst>
                                    <p:set>
                                      <p:cBhvr>
                                        <p:cTn id="50" dur="1" fill="hold">
                                          <p:stCondLst>
                                            <p:cond delay="0"/>
                                          </p:stCondLst>
                                        </p:cTn>
                                        <p:tgtEl>
                                          <p:spTgt spid="158"/>
                                        </p:tgtEl>
                                        <p:attrNameLst>
                                          <p:attrName>style.visibility</p:attrName>
                                        </p:attrNameLst>
                                      </p:cBhvr>
                                      <p:to>
                                        <p:strVal val="visible"/>
                                      </p:to>
                                    </p:set>
                                    <p:animEffect transition="in" filter="blinds(horizontal)">
                                      <p:cBhvr>
                                        <p:cTn id="51" dur="500"/>
                                        <p:tgtEl>
                                          <p:spTgt spid="158"/>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nodeType="clickEffect">
                                  <p:stCondLst>
                                    <p:cond delay="0"/>
                                  </p:stCondLst>
                                  <p:childTnLst>
                                    <p:set>
                                      <p:cBhvr>
                                        <p:cTn id="55" dur="1" fill="hold">
                                          <p:stCondLst>
                                            <p:cond delay="0"/>
                                          </p:stCondLst>
                                        </p:cTn>
                                        <p:tgtEl>
                                          <p:spTgt spid="157"/>
                                        </p:tgtEl>
                                        <p:attrNameLst>
                                          <p:attrName>style.visibility</p:attrName>
                                        </p:attrNameLst>
                                      </p:cBhvr>
                                      <p:to>
                                        <p:strVal val="visible"/>
                                      </p:to>
                                    </p:set>
                                    <p:animEffect transition="in" filter="blinds(horizontal)">
                                      <p:cBhvr>
                                        <p:cTn id="56" dur="500"/>
                                        <p:tgtEl>
                                          <p:spTgt spid="157"/>
                                        </p:tgtEl>
                                      </p:cBhvr>
                                    </p:animEffect>
                                  </p:childTnLst>
                                </p:cTn>
                              </p:par>
                              <p:par>
                                <p:cTn id="57" presetID="3" presetClass="entr" presetSubtype="10" fill="hold" nodeType="withEffect">
                                  <p:stCondLst>
                                    <p:cond delay="0"/>
                                  </p:stCondLst>
                                  <p:childTnLst>
                                    <p:set>
                                      <p:cBhvr>
                                        <p:cTn id="58" dur="1" fill="hold">
                                          <p:stCondLst>
                                            <p:cond delay="0"/>
                                          </p:stCondLst>
                                        </p:cTn>
                                        <p:tgtEl>
                                          <p:spTgt spid="165"/>
                                        </p:tgtEl>
                                        <p:attrNameLst>
                                          <p:attrName>style.visibility</p:attrName>
                                        </p:attrNameLst>
                                      </p:cBhvr>
                                      <p:to>
                                        <p:strVal val="visible"/>
                                      </p:to>
                                    </p:set>
                                    <p:animEffect transition="in" filter="blinds(horizontal)">
                                      <p:cBhvr>
                                        <p:cTn id="59" dur="500"/>
                                        <p:tgtEl>
                                          <p:spTgt spid="1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Answer#2</a:t>
            </a:r>
            <a:endParaRPr lang="en-CA" dirty="0"/>
          </a:p>
        </p:txBody>
      </p:sp>
      <p:sp>
        <p:nvSpPr>
          <p:cNvPr id="3" name="Footer Placeholder 2"/>
          <p:cNvSpPr>
            <a:spLocks noGrp="1"/>
          </p:cNvSpPr>
          <p:nvPr>
            <p:ph type="ftr" sz="quarter" idx="11"/>
          </p:nvPr>
        </p:nvSpPr>
        <p:spPr/>
        <p:txBody>
          <a:bodyPr/>
          <a:lstStyle/>
          <a:p>
            <a:r>
              <a:rPr lang="en-CA" dirty="0" smtClean="0"/>
              <a:t>Peer to Peer Ad Hoc Networks</a:t>
            </a:r>
            <a:endParaRPr lang="en-CA" dirty="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34</a:t>
            </a:fld>
            <a:endParaRPr lang="en-CA" dirty="0"/>
          </a:p>
        </p:txBody>
      </p:sp>
      <p:sp>
        <p:nvSpPr>
          <p:cNvPr id="5" name="Content Placeholder 4"/>
          <p:cNvSpPr>
            <a:spLocks noGrp="1"/>
          </p:cNvSpPr>
          <p:nvPr>
            <p:ph sz="quarter" idx="1"/>
          </p:nvPr>
        </p:nvSpPr>
        <p:spPr>
          <a:xfrm>
            <a:off x="612648" y="1600200"/>
            <a:ext cx="8153400" cy="4853136"/>
          </a:xfrm>
        </p:spPr>
        <p:txBody>
          <a:bodyPr>
            <a:normAutofit fontScale="92500" lnSpcReduction="10000"/>
          </a:bodyPr>
          <a:lstStyle/>
          <a:p>
            <a:r>
              <a:rPr lang="en-CA" dirty="0" smtClean="0"/>
              <a:t>Node </a:t>
            </a:r>
            <a:r>
              <a:rPr lang="en-CA" i="1" dirty="0" smtClean="0"/>
              <a:t>S</a:t>
            </a:r>
            <a:r>
              <a:rPr lang="en-CA" dirty="0" smtClean="0"/>
              <a:t> needs a route to </a:t>
            </a:r>
            <a:r>
              <a:rPr lang="en-CA" i="1" dirty="0" smtClean="0"/>
              <a:t>M</a:t>
            </a:r>
          </a:p>
          <a:p>
            <a:pPr lvl="1"/>
            <a:r>
              <a:rPr lang="en-CA" dirty="0" smtClean="0"/>
              <a:t>S Broadcasts RREQ packet to A, B and D</a:t>
            </a:r>
          </a:p>
          <a:p>
            <a:pPr lvl="1"/>
            <a:r>
              <a:rPr lang="en-CA" dirty="0" smtClean="0"/>
              <a:t>Node A, B and D receives packet, has no route entry to M</a:t>
            </a:r>
          </a:p>
          <a:p>
            <a:pPr lvl="1"/>
            <a:r>
              <a:rPr lang="en-CA" dirty="0" smtClean="0"/>
              <a:t>Rebroadcasts packet after adding its address to source route</a:t>
            </a:r>
          </a:p>
          <a:p>
            <a:pPr lvl="1"/>
            <a:r>
              <a:rPr lang="en-CA" dirty="0" smtClean="0"/>
              <a:t>A Broadcasts RREQ packet to C; D </a:t>
            </a:r>
            <a:r>
              <a:rPr lang="en-CA" dirty="0" smtClean="0">
                <a:sym typeface="Wingdings" pitchFamily="2" charset="2"/>
              </a:rPr>
              <a:t></a:t>
            </a:r>
            <a:r>
              <a:rPr lang="en-CA" dirty="0" smtClean="0"/>
              <a:t> E; B –&gt;G; C </a:t>
            </a:r>
            <a:r>
              <a:rPr lang="en-CA" dirty="0" smtClean="0">
                <a:sym typeface="Wingdings" pitchFamily="2" charset="2"/>
              </a:rPr>
              <a:t></a:t>
            </a:r>
            <a:r>
              <a:rPr lang="en-CA" dirty="0" smtClean="0"/>
              <a:t> E; E </a:t>
            </a:r>
            <a:r>
              <a:rPr lang="en-CA" dirty="0" smtClean="0">
                <a:sym typeface="Wingdings" pitchFamily="2" charset="2"/>
              </a:rPr>
              <a:t> </a:t>
            </a:r>
            <a:r>
              <a:rPr lang="en-CA" dirty="0" smtClean="0"/>
              <a:t>F; G </a:t>
            </a:r>
            <a:r>
              <a:rPr lang="en-CA" dirty="0" smtClean="0">
                <a:sym typeface="Wingdings" pitchFamily="2" charset="2"/>
              </a:rPr>
              <a:t>H and</a:t>
            </a:r>
            <a:r>
              <a:rPr lang="en-CA" dirty="0" smtClean="0"/>
              <a:t> F; F </a:t>
            </a:r>
            <a:r>
              <a:rPr lang="en-CA" dirty="0" smtClean="0">
                <a:sym typeface="Wingdings" pitchFamily="2" charset="2"/>
              </a:rPr>
              <a:t></a:t>
            </a:r>
            <a:r>
              <a:rPr lang="en-CA" dirty="0" smtClean="0"/>
              <a:t> I; H </a:t>
            </a:r>
            <a:r>
              <a:rPr lang="en-CA" dirty="0" smtClean="0">
                <a:sym typeface="Wingdings" pitchFamily="2" charset="2"/>
              </a:rPr>
              <a:t></a:t>
            </a:r>
            <a:r>
              <a:rPr lang="en-CA" dirty="0" smtClean="0"/>
              <a:t>J; I </a:t>
            </a:r>
            <a:r>
              <a:rPr lang="en-CA" dirty="0" smtClean="0">
                <a:sym typeface="Wingdings" pitchFamily="2" charset="2"/>
              </a:rPr>
              <a:t></a:t>
            </a:r>
            <a:r>
              <a:rPr lang="en-CA" dirty="0" smtClean="0"/>
              <a:t>J, J </a:t>
            </a:r>
            <a:r>
              <a:rPr lang="en-CA" dirty="0" smtClean="0">
                <a:sym typeface="Wingdings" pitchFamily="2" charset="2"/>
              </a:rPr>
              <a:t></a:t>
            </a:r>
            <a:r>
              <a:rPr lang="en-CA" dirty="0" smtClean="0"/>
              <a:t>L, M</a:t>
            </a:r>
          </a:p>
          <a:p>
            <a:r>
              <a:rPr lang="en-CA" dirty="0" smtClean="0"/>
              <a:t>M receives multiple route requests:	</a:t>
            </a:r>
          </a:p>
          <a:p>
            <a:pPr lvl="1"/>
            <a:r>
              <a:rPr lang="en-CA" dirty="0" smtClean="0"/>
              <a:t>RREQ(S,M(B,G,H,J))</a:t>
            </a:r>
          </a:p>
          <a:p>
            <a:pPr lvl="1"/>
            <a:r>
              <a:rPr lang="en-CA" dirty="0" smtClean="0"/>
              <a:t>RREQ(S,M(D,E,F,I,J))</a:t>
            </a:r>
          </a:p>
          <a:p>
            <a:pPr lvl="1"/>
            <a:r>
              <a:rPr lang="en-CA" dirty="0" smtClean="0"/>
              <a:t>RREQ(S,M(A,C,E,F,I,J)) ..............</a:t>
            </a:r>
          </a:p>
          <a:p>
            <a:pPr lvl="2"/>
            <a:r>
              <a:rPr lang="en-CA" dirty="0" smtClean="0"/>
              <a:t>Out of which the shortest path will be chosen: RREQ(S,M(B,G,H,J))</a:t>
            </a:r>
          </a:p>
          <a:p>
            <a:endParaRPr lang="en-CA" dirty="0" smtClean="0"/>
          </a:p>
          <a:p>
            <a:endParaRPr lang="en-CA" dirty="0" smtClean="0"/>
          </a:p>
          <a:p>
            <a:endParaRPr lang="en-CA" dirty="0" smtClean="0"/>
          </a:p>
          <a:p>
            <a:endParaRPr lang="en-CA" dirty="0" smtClean="0"/>
          </a:p>
          <a:p>
            <a:endParaRPr lang="en-CA" dirty="0" smtClean="0"/>
          </a:p>
          <a:p>
            <a:endParaRPr lang="en-CA" dirty="0" smtClean="0"/>
          </a:p>
          <a:p>
            <a:endParaRPr lang="en-CA" dirty="0" smtClean="0"/>
          </a:p>
          <a:p>
            <a:endParaRPr lang="en-CA" dirty="0" smtClean="0"/>
          </a:p>
          <a:p>
            <a:endParaRPr lang="en-CA" dirty="0" smtClean="0"/>
          </a:p>
          <a:p>
            <a:endParaRPr lang="en-CA" dirty="0" smtClean="0"/>
          </a:p>
          <a:p>
            <a:endParaRPr lang="en-CA" dirty="0" smtClean="0"/>
          </a:p>
          <a:p>
            <a:endParaRPr lang="en-CA" dirty="0" smtClean="0"/>
          </a:p>
          <a:p>
            <a:endParaRPr lang="en-CA" dirty="0" smtClean="0"/>
          </a:p>
          <a:p>
            <a:endParaRPr lang="en-CA" dirty="0" smtClean="0"/>
          </a:p>
          <a:p>
            <a:endParaRPr lang="en-CA"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1184176"/>
          </a:xfrm>
        </p:spPr>
        <p:txBody>
          <a:bodyPr>
            <a:normAutofit fontScale="90000"/>
          </a:bodyPr>
          <a:lstStyle/>
          <a:p>
            <a:r>
              <a:rPr lang="en-CA" sz="2200" dirty="0" smtClean="0"/>
              <a:t/>
            </a:r>
            <a:br>
              <a:rPr lang="en-CA" sz="2200" dirty="0" smtClean="0"/>
            </a:br>
            <a:r>
              <a:rPr lang="en-CA" sz="2200" u="sng" dirty="0" smtClean="0"/>
              <a:t>Question#3</a:t>
            </a:r>
            <a:r>
              <a:rPr lang="en-CA" sz="2200" dirty="0" smtClean="0"/>
              <a:t> For the given network, apply </a:t>
            </a:r>
            <a:r>
              <a:rPr lang="en-CA" sz="2200" i="1" dirty="0" smtClean="0"/>
              <a:t>Dynamic P2P Source Routing (DPSR) </a:t>
            </a:r>
            <a:r>
              <a:rPr lang="en-CA" sz="2200" dirty="0" smtClean="0"/>
              <a:t>routing algorithm to find following: (Note: Message is destined for node H from source A. Assuming that the length of NodeId is 12 bits.) </a:t>
            </a:r>
            <a:br>
              <a:rPr lang="en-CA" sz="2200" dirty="0" smtClean="0"/>
            </a:br>
            <a:r>
              <a:rPr lang="en-CA" sz="2200" dirty="0" smtClean="0"/>
              <a:t/>
            </a:r>
            <a:br>
              <a:rPr lang="en-CA" sz="2200" dirty="0" smtClean="0"/>
            </a:br>
            <a:endParaRPr lang="en-CA" sz="2200" dirty="0"/>
          </a:p>
        </p:txBody>
      </p:sp>
      <p:cxnSp>
        <p:nvCxnSpPr>
          <p:cNvPr id="30" name="Straight Connector 29"/>
          <p:cNvCxnSpPr>
            <a:stCxn id="9" idx="4"/>
            <a:endCxn id="7" idx="0"/>
          </p:cNvCxnSpPr>
          <p:nvPr/>
        </p:nvCxnSpPr>
        <p:spPr>
          <a:xfrm rot="16200000" flipH="1">
            <a:off x="4711791" y="5415473"/>
            <a:ext cx="696077" cy="25152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7" name="Group 106"/>
          <p:cNvGrpSpPr/>
          <p:nvPr/>
        </p:nvGrpSpPr>
        <p:grpSpPr>
          <a:xfrm>
            <a:off x="3707904" y="4149080"/>
            <a:ext cx="4464496" cy="2088232"/>
            <a:chOff x="1331640" y="2708920"/>
            <a:chExt cx="5112568" cy="2160240"/>
          </a:xfrm>
        </p:grpSpPr>
        <p:sp>
          <p:nvSpPr>
            <p:cNvPr id="6" name="Oval 5"/>
            <p:cNvSpPr/>
            <p:nvPr/>
          </p:nvSpPr>
          <p:spPr>
            <a:xfrm>
              <a:off x="1547664" y="4221088"/>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B</a:t>
              </a:r>
              <a:endParaRPr lang="en-CA" dirty="0"/>
            </a:p>
          </p:txBody>
        </p:sp>
        <p:grpSp>
          <p:nvGrpSpPr>
            <p:cNvPr id="106" name="Group 105"/>
            <p:cNvGrpSpPr/>
            <p:nvPr/>
          </p:nvGrpSpPr>
          <p:grpSpPr>
            <a:xfrm>
              <a:off x="1331640" y="2708920"/>
              <a:ext cx="5112568" cy="2160240"/>
              <a:chOff x="1331640" y="2708920"/>
              <a:chExt cx="5112568" cy="2160240"/>
            </a:xfrm>
          </p:grpSpPr>
          <p:sp>
            <p:nvSpPr>
              <p:cNvPr id="4" name="Oval 3"/>
              <p:cNvSpPr/>
              <p:nvPr/>
            </p:nvSpPr>
            <p:spPr>
              <a:xfrm>
                <a:off x="1331640" y="2708920"/>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A</a:t>
                </a:r>
                <a:endParaRPr lang="en-CA" dirty="0"/>
              </a:p>
            </p:txBody>
          </p:sp>
          <p:sp>
            <p:nvSpPr>
              <p:cNvPr id="7" name="Oval 6"/>
              <p:cNvSpPr/>
              <p:nvPr/>
            </p:nvSpPr>
            <p:spPr>
              <a:xfrm>
                <a:off x="2843808" y="4509120"/>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D</a:t>
                </a:r>
                <a:endParaRPr lang="en-CA" dirty="0"/>
              </a:p>
            </p:txBody>
          </p:sp>
          <p:sp>
            <p:nvSpPr>
              <p:cNvPr id="9" name="Oval 8"/>
              <p:cNvSpPr/>
              <p:nvPr/>
            </p:nvSpPr>
            <p:spPr>
              <a:xfrm>
                <a:off x="2555776" y="3429000"/>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C</a:t>
                </a:r>
                <a:endParaRPr lang="en-CA" dirty="0"/>
              </a:p>
            </p:txBody>
          </p:sp>
          <p:sp>
            <p:nvSpPr>
              <p:cNvPr id="10" name="Oval 9"/>
              <p:cNvSpPr/>
              <p:nvPr/>
            </p:nvSpPr>
            <p:spPr>
              <a:xfrm>
                <a:off x="6084168" y="3933056"/>
                <a:ext cx="360040" cy="36004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H</a:t>
                </a:r>
                <a:endParaRPr lang="en-CA" dirty="0"/>
              </a:p>
            </p:txBody>
          </p:sp>
          <p:sp>
            <p:nvSpPr>
              <p:cNvPr id="11" name="Oval 10"/>
              <p:cNvSpPr/>
              <p:nvPr/>
            </p:nvSpPr>
            <p:spPr>
              <a:xfrm>
                <a:off x="3779912" y="3429000"/>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E</a:t>
                </a:r>
                <a:endParaRPr lang="en-CA" dirty="0"/>
              </a:p>
            </p:txBody>
          </p:sp>
          <p:sp>
            <p:nvSpPr>
              <p:cNvPr id="12" name="Oval 11"/>
              <p:cNvSpPr/>
              <p:nvPr/>
            </p:nvSpPr>
            <p:spPr>
              <a:xfrm>
                <a:off x="4788024" y="2852936"/>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G</a:t>
                </a:r>
                <a:endParaRPr lang="en-CA" dirty="0"/>
              </a:p>
            </p:txBody>
          </p:sp>
          <p:sp>
            <p:nvSpPr>
              <p:cNvPr id="13" name="Oval 12"/>
              <p:cNvSpPr/>
              <p:nvPr/>
            </p:nvSpPr>
            <p:spPr>
              <a:xfrm>
                <a:off x="4355976" y="4437112"/>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F</a:t>
                </a:r>
                <a:endParaRPr lang="en-CA" dirty="0"/>
              </a:p>
            </p:txBody>
          </p:sp>
          <p:cxnSp>
            <p:nvCxnSpPr>
              <p:cNvPr id="18" name="Straight Connector 17"/>
              <p:cNvCxnSpPr>
                <a:stCxn id="4" idx="4"/>
                <a:endCxn id="6" idx="0"/>
              </p:cNvCxnSpPr>
              <p:nvPr/>
            </p:nvCxnSpPr>
            <p:spPr>
              <a:xfrm rot="16200000" flipH="1">
                <a:off x="1043608" y="3537012"/>
                <a:ext cx="1152128" cy="21602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6"/>
                <a:endCxn id="9" idx="1"/>
              </p:cNvCxnSpPr>
              <p:nvPr/>
            </p:nvCxnSpPr>
            <p:spPr>
              <a:xfrm>
                <a:off x="1691680" y="2888940"/>
                <a:ext cx="916823" cy="5927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9" idx="6"/>
                <a:endCxn id="11" idx="2"/>
              </p:cNvCxnSpPr>
              <p:nvPr/>
            </p:nvCxnSpPr>
            <p:spPr>
              <a:xfrm>
                <a:off x="2915816" y="3609020"/>
                <a:ext cx="86409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11" idx="5"/>
              </p:cNvCxnSpPr>
              <p:nvPr/>
            </p:nvCxnSpPr>
            <p:spPr>
              <a:xfrm rot="16200000" flipH="1">
                <a:off x="3907205" y="3916332"/>
                <a:ext cx="700799" cy="34075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13" idx="6"/>
              </p:cNvCxnSpPr>
              <p:nvPr/>
            </p:nvCxnSpPr>
            <p:spPr>
              <a:xfrm flipV="1">
                <a:off x="4716016" y="4221088"/>
                <a:ext cx="1368152" cy="39604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cxnSp>
        <p:nvCxnSpPr>
          <p:cNvPr id="96" name="Straight Connector 95"/>
          <p:cNvCxnSpPr>
            <a:stCxn id="11" idx="7"/>
            <a:endCxn id="12" idx="2"/>
          </p:cNvCxnSpPr>
          <p:nvPr/>
        </p:nvCxnSpPr>
        <p:spPr>
          <a:xfrm rot="5400000" flipH="1" flipV="1">
            <a:off x="6203267" y="4373239"/>
            <a:ext cx="433811" cy="61196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a:stCxn id="12" idx="5"/>
            <a:endCxn id="10" idx="1"/>
          </p:cNvCxnSpPr>
          <p:nvPr/>
        </p:nvCxnSpPr>
        <p:spPr>
          <a:xfrm rot="16200000" flipH="1">
            <a:off x="7050270" y="4529607"/>
            <a:ext cx="798015" cy="90952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10" name="Content Placeholder 109"/>
          <p:cNvGraphicFramePr>
            <a:graphicFrameLocks noGrp="1"/>
          </p:cNvGraphicFramePr>
          <p:nvPr>
            <p:ph sz="quarter" idx="1"/>
          </p:nvPr>
        </p:nvGraphicFramePr>
        <p:xfrm>
          <a:off x="395536" y="2996952"/>
          <a:ext cx="2736304" cy="3672405"/>
        </p:xfrm>
        <a:graphic>
          <a:graphicData uri="http://schemas.openxmlformats.org/drawingml/2006/table">
            <a:tbl>
              <a:tblPr firstRow="1" bandRow="1">
                <a:tableStyleId>{5C22544A-7EE6-4342-B048-85BDC9FD1C3A}</a:tableStyleId>
              </a:tblPr>
              <a:tblGrid>
                <a:gridCol w="715839"/>
                <a:gridCol w="2020465"/>
              </a:tblGrid>
              <a:tr h="408045">
                <a:tc>
                  <a:txBody>
                    <a:bodyPr/>
                    <a:lstStyle/>
                    <a:p>
                      <a:r>
                        <a:rPr lang="en-CA" dirty="0" smtClean="0"/>
                        <a:t>Node</a:t>
                      </a:r>
                      <a:endParaRPr lang="en-CA" dirty="0"/>
                    </a:p>
                  </a:txBody>
                  <a:tcPr/>
                </a:tc>
                <a:tc>
                  <a:txBody>
                    <a:bodyPr/>
                    <a:lstStyle/>
                    <a:p>
                      <a:r>
                        <a:rPr lang="en-CA" dirty="0" smtClean="0"/>
                        <a:t>NodeId</a:t>
                      </a:r>
                      <a:endParaRPr lang="en-CA" dirty="0"/>
                    </a:p>
                  </a:txBody>
                  <a:tcPr/>
                </a:tc>
              </a:tr>
              <a:tr h="408045">
                <a:tc>
                  <a:txBody>
                    <a:bodyPr/>
                    <a:lstStyle/>
                    <a:p>
                      <a:r>
                        <a:rPr lang="en-CA" dirty="0" smtClean="0"/>
                        <a:t>A</a:t>
                      </a:r>
                      <a:endParaRPr lang="en-CA" dirty="0"/>
                    </a:p>
                  </a:txBody>
                  <a:tcPr/>
                </a:tc>
                <a:tc>
                  <a:txBody>
                    <a:bodyPr/>
                    <a:lstStyle/>
                    <a:p>
                      <a:r>
                        <a:rPr lang="en-CA" dirty="0" smtClean="0"/>
                        <a:t>1000 0000 0001</a:t>
                      </a:r>
                      <a:endParaRPr lang="en-CA" dirty="0"/>
                    </a:p>
                  </a:txBody>
                  <a:tcPr/>
                </a:tc>
              </a:tr>
              <a:tr h="408045">
                <a:tc>
                  <a:txBody>
                    <a:bodyPr/>
                    <a:lstStyle/>
                    <a:p>
                      <a:r>
                        <a:rPr lang="en-CA" dirty="0" smtClean="0"/>
                        <a:t>B</a:t>
                      </a:r>
                      <a:endParaRPr lang="en-CA" dirty="0"/>
                    </a:p>
                  </a:txBody>
                  <a:tcPr/>
                </a:tc>
                <a:tc>
                  <a:txBody>
                    <a:bodyPr/>
                    <a:lstStyle/>
                    <a:p>
                      <a:r>
                        <a:rPr lang="en-CA" dirty="0" smtClean="0"/>
                        <a:t>1000 0000 </a:t>
                      </a:r>
                      <a:r>
                        <a:rPr lang="en-CA" baseline="0" dirty="0" smtClean="0"/>
                        <a:t>0010</a:t>
                      </a:r>
                      <a:endParaRPr lang="en-CA" dirty="0"/>
                    </a:p>
                  </a:txBody>
                  <a:tcPr/>
                </a:tc>
              </a:tr>
              <a:tr h="408045">
                <a:tc>
                  <a:txBody>
                    <a:bodyPr/>
                    <a:lstStyle/>
                    <a:p>
                      <a:r>
                        <a:rPr lang="en-CA" dirty="0" smtClean="0"/>
                        <a:t>C</a:t>
                      </a:r>
                      <a:endParaRPr lang="en-CA" dirty="0"/>
                    </a:p>
                  </a:txBody>
                  <a:tcPr/>
                </a:tc>
                <a:tc>
                  <a:txBody>
                    <a:bodyPr/>
                    <a:lstStyle/>
                    <a:p>
                      <a:r>
                        <a:rPr lang="en-CA" dirty="0" smtClean="0"/>
                        <a:t>1000 0000</a:t>
                      </a:r>
                      <a:r>
                        <a:rPr lang="en-CA" baseline="0" dirty="0" smtClean="0"/>
                        <a:t> 0011</a:t>
                      </a:r>
                      <a:endParaRPr lang="en-CA" dirty="0"/>
                    </a:p>
                  </a:txBody>
                  <a:tcPr/>
                </a:tc>
              </a:tr>
              <a:tr h="408045">
                <a:tc>
                  <a:txBody>
                    <a:bodyPr/>
                    <a:lstStyle/>
                    <a:p>
                      <a:r>
                        <a:rPr lang="en-CA" dirty="0" smtClean="0"/>
                        <a:t>D</a:t>
                      </a:r>
                      <a:endParaRPr lang="en-CA" dirty="0"/>
                    </a:p>
                  </a:txBody>
                  <a:tcPr/>
                </a:tc>
                <a:tc>
                  <a:txBody>
                    <a:bodyPr/>
                    <a:lstStyle/>
                    <a:p>
                      <a:r>
                        <a:rPr lang="en-CA" dirty="0" smtClean="0"/>
                        <a:t>1000 0000 </a:t>
                      </a:r>
                      <a:r>
                        <a:rPr lang="en-CA" baseline="0" dirty="0" smtClean="0"/>
                        <a:t>0100</a:t>
                      </a:r>
                      <a:endParaRPr lang="en-CA" dirty="0"/>
                    </a:p>
                  </a:txBody>
                  <a:tcPr/>
                </a:tc>
              </a:tr>
              <a:tr h="408045">
                <a:tc>
                  <a:txBody>
                    <a:bodyPr/>
                    <a:lstStyle/>
                    <a:p>
                      <a:r>
                        <a:rPr lang="en-CA" dirty="0" smtClean="0"/>
                        <a:t>E</a:t>
                      </a:r>
                      <a:endParaRPr lang="en-CA" dirty="0"/>
                    </a:p>
                  </a:txBody>
                  <a:tcPr/>
                </a:tc>
                <a:tc>
                  <a:txBody>
                    <a:bodyPr/>
                    <a:lstStyle/>
                    <a:p>
                      <a:r>
                        <a:rPr lang="en-CA" dirty="0" smtClean="0"/>
                        <a:t>1000 0000</a:t>
                      </a:r>
                      <a:r>
                        <a:rPr lang="en-CA" baseline="0" dirty="0" smtClean="0"/>
                        <a:t> 0101</a:t>
                      </a:r>
                      <a:endParaRPr lang="en-CA" dirty="0"/>
                    </a:p>
                  </a:txBody>
                  <a:tcPr/>
                </a:tc>
              </a:tr>
              <a:tr h="408045">
                <a:tc>
                  <a:txBody>
                    <a:bodyPr/>
                    <a:lstStyle/>
                    <a:p>
                      <a:r>
                        <a:rPr lang="en-CA" dirty="0" smtClean="0"/>
                        <a:t>F</a:t>
                      </a:r>
                      <a:endParaRPr lang="en-CA" dirty="0"/>
                    </a:p>
                  </a:txBody>
                  <a:tcPr/>
                </a:tc>
                <a:tc>
                  <a:txBody>
                    <a:bodyPr/>
                    <a:lstStyle/>
                    <a:p>
                      <a:r>
                        <a:rPr lang="en-CA" dirty="0" smtClean="0"/>
                        <a:t>1000 0000</a:t>
                      </a:r>
                      <a:r>
                        <a:rPr lang="en-CA" baseline="0" dirty="0" smtClean="0"/>
                        <a:t> 1101</a:t>
                      </a:r>
                      <a:endParaRPr lang="en-CA" dirty="0"/>
                    </a:p>
                  </a:txBody>
                  <a:tcPr/>
                </a:tc>
              </a:tr>
              <a:tr h="408045">
                <a:tc>
                  <a:txBody>
                    <a:bodyPr/>
                    <a:lstStyle/>
                    <a:p>
                      <a:r>
                        <a:rPr lang="en-CA" dirty="0" smtClean="0"/>
                        <a:t>G</a:t>
                      </a:r>
                      <a:endParaRPr lang="en-CA" dirty="0"/>
                    </a:p>
                  </a:txBody>
                  <a:tcPr/>
                </a:tc>
                <a:tc>
                  <a:txBody>
                    <a:bodyPr/>
                    <a:lstStyle/>
                    <a:p>
                      <a:r>
                        <a:rPr lang="en-CA" dirty="0" smtClean="0"/>
                        <a:t>1000 0000</a:t>
                      </a:r>
                      <a:r>
                        <a:rPr lang="en-CA" baseline="0" dirty="0" smtClean="0"/>
                        <a:t> 1110</a:t>
                      </a:r>
                      <a:endParaRPr lang="en-CA" dirty="0"/>
                    </a:p>
                  </a:txBody>
                  <a:tcPr/>
                </a:tc>
              </a:tr>
              <a:tr h="408045">
                <a:tc>
                  <a:txBody>
                    <a:bodyPr/>
                    <a:lstStyle/>
                    <a:p>
                      <a:r>
                        <a:rPr lang="en-CA" dirty="0" smtClean="0"/>
                        <a:t>H</a:t>
                      </a:r>
                      <a:endParaRPr lang="en-CA" dirty="0"/>
                    </a:p>
                  </a:txBody>
                  <a:tcPr/>
                </a:tc>
                <a:tc>
                  <a:txBody>
                    <a:bodyPr/>
                    <a:lstStyle/>
                    <a:p>
                      <a:r>
                        <a:rPr lang="en-CA" dirty="0" smtClean="0"/>
                        <a:t>1000 0000</a:t>
                      </a:r>
                      <a:r>
                        <a:rPr lang="en-CA" baseline="0" dirty="0" smtClean="0"/>
                        <a:t> 1111</a:t>
                      </a:r>
                      <a:endParaRPr lang="en-CA" dirty="0"/>
                    </a:p>
                  </a:txBody>
                  <a:tcPr/>
                </a:tc>
              </a:tr>
            </a:tbl>
          </a:graphicData>
        </a:graphic>
      </p:graphicFrame>
      <p:sp>
        <p:nvSpPr>
          <p:cNvPr id="111" name="TextBox 110"/>
          <p:cNvSpPr txBox="1"/>
          <p:nvPr/>
        </p:nvSpPr>
        <p:spPr>
          <a:xfrm>
            <a:off x="611560" y="1484785"/>
            <a:ext cx="8136904" cy="461665"/>
          </a:xfrm>
          <a:prstGeom prst="rect">
            <a:avLst/>
          </a:prstGeom>
          <a:noFill/>
        </p:spPr>
        <p:txBody>
          <a:bodyPr wrap="square" rtlCol="0">
            <a:spAutoFit/>
          </a:bodyPr>
          <a:lstStyle/>
          <a:p>
            <a:endParaRPr lang="en-CA" sz="2400" dirty="0"/>
          </a:p>
        </p:txBody>
      </p:sp>
      <p:sp>
        <p:nvSpPr>
          <p:cNvPr id="115" name="Slide Number Placeholder 114"/>
          <p:cNvSpPr>
            <a:spLocks noGrp="1"/>
          </p:cNvSpPr>
          <p:nvPr>
            <p:ph type="sldNum" sz="quarter" idx="12"/>
          </p:nvPr>
        </p:nvSpPr>
        <p:spPr/>
        <p:txBody>
          <a:bodyPr>
            <a:normAutofit fontScale="85000" lnSpcReduction="20000"/>
          </a:bodyPr>
          <a:lstStyle/>
          <a:p>
            <a:fld id="{7C4441EE-534C-4AB6-BABD-DF8C50EE980B}" type="slidenum">
              <a:rPr lang="en-CA" smtClean="0"/>
              <a:pPr/>
              <a:t>35</a:t>
            </a:fld>
            <a:endParaRPr lang="en-CA" dirty="0"/>
          </a:p>
        </p:txBody>
      </p:sp>
      <p:sp>
        <p:nvSpPr>
          <p:cNvPr id="116" name="Footer Placeholder 115"/>
          <p:cNvSpPr>
            <a:spLocks noGrp="1"/>
          </p:cNvSpPr>
          <p:nvPr>
            <p:ph type="ftr" sz="quarter" idx="11"/>
          </p:nvPr>
        </p:nvSpPr>
        <p:spPr/>
        <p:txBody>
          <a:bodyPr/>
          <a:lstStyle/>
          <a:p>
            <a:r>
              <a:rPr lang="en-CA" dirty="0" smtClean="0"/>
              <a:t>Peer to Peer Ad Hoc Networks</a:t>
            </a:r>
            <a:endParaRPr lang="en-CA" dirty="0"/>
          </a:p>
        </p:txBody>
      </p:sp>
      <p:sp>
        <p:nvSpPr>
          <p:cNvPr id="25" name="TextBox 24"/>
          <p:cNvSpPr txBox="1"/>
          <p:nvPr/>
        </p:nvSpPr>
        <p:spPr>
          <a:xfrm>
            <a:off x="323528" y="1412777"/>
            <a:ext cx="8568952" cy="2062103"/>
          </a:xfrm>
          <a:prstGeom prst="rect">
            <a:avLst/>
          </a:prstGeom>
          <a:noFill/>
        </p:spPr>
        <p:txBody>
          <a:bodyPr wrap="square" rtlCol="0">
            <a:spAutoFit/>
          </a:bodyPr>
          <a:lstStyle/>
          <a:p>
            <a:pPr marL="342900" indent="-342900"/>
            <a:r>
              <a:rPr lang="en-CA" dirty="0" smtClean="0"/>
              <a:t>[Note: Node forwards message to the neighbouring node (from it’s leaf set) whose nodeId shares with the key a prefix that is at least one digit (or b bits) longer than the prefix that the key shares with the current nodeId. If no such node is found in the routing table, message  is forwarded to a node whose nodeId shares a prefix with the key as long as the current node, but is numerically closer to the key than the current nodeId ]</a:t>
            </a:r>
          </a:p>
          <a:p>
            <a:pPr marL="342900" indent="-342900"/>
            <a:endParaRPr lang="en-CA" sz="2000" dirty="0" smtClean="0"/>
          </a:p>
          <a:p>
            <a:endParaRPr lang="en-CA" dirty="0"/>
          </a:p>
        </p:txBody>
      </p:sp>
      <p:sp>
        <p:nvSpPr>
          <p:cNvPr id="26" name="TextBox 25"/>
          <p:cNvSpPr txBox="1"/>
          <p:nvPr/>
        </p:nvSpPr>
        <p:spPr>
          <a:xfrm>
            <a:off x="3203848" y="2996952"/>
            <a:ext cx="5688632" cy="1200329"/>
          </a:xfrm>
          <a:prstGeom prst="rect">
            <a:avLst/>
          </a:prstGeom>
          <a:noFill/>
        </p:spPr>
        <p:txBody>
          <a:bodyPr wrap="square" rtlCol="0">
            <a:spAutoFit/>
          </a:bodyPr>
          <a:lstStyle/>
          <a:p>
            <a:pPr marL="342900" indent="-342900">
              <a:buAutoNum type="alphaLcParenBoth"/>
            </a:pPr>
            <a:r>
              <a:rPr lang="en-CA" sz="2400" dirty="0" smtClean="0"/>
              <a:t>What would be the key for this message?</a:t>
            </a:r>
          </a:p>
          <a:p>
            <a:pPr marL="342900" indent="-342900"/>
            <a:r>
              <a:rPr lang="en-CA" sz="2400" dirty="0" smtClean="0"/>
              <a:t>(b) Which path the message would take to reach destination H from source node A.</a:t>
            </a:r>
            <a:endParaRPr lang="en-CA"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7"/>
                                        </p:tgtEl>
                                        <p:attrNameLst>
                                          <p:attrName>style.visibility</p:attrName>
                                        </p:attrNameLst>
                                      </p:cBhvr>
                                      <p:to>
                                        <p:strVal val="visible"/>
                                      </p:to>
                                    </p:set>
                                    <p:animEffect transition="in" filter="fade">
                                      <p:cBhvr>
                                        <p:cTn id="7" dur="2000"/>
                                        <p:tgtEl>
                                          <p:spTgt spid="1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Answer#3 (a)</a:t>
            </a:r>
            <a:endParaRPr lang="en-CA" dirty="0"/>
          </a:p>
        </p:txBody>
      </p:sp>
      <p:sp>
        <p:nvSpPr>
          <p:cNvPr id="3" name="Footer Placeholder 2"/>
          <p:cNvSpPr>
            <a:spLocks noGrp="1"/>
          </p:cNvSpPr>
          <p:nvPr>
            <p:ph type="ftr" sz="quarter" idx="11"/>
          </p:nvPr>
        </p:nvSpPr>
        <p:spPr/>
        <p:txBody>
          <a:bodyPr/>
          <a:lstStyle/>
          <a:p>
            <a:r>
              <a:rPr lang="en-CA" dirty="0" smtClean="0"/>
              <a:t>Peer to Peer Ad Hoc Networks</a:t>
            </a:r>
            <a:endParaRPr lang="en-CA" dirty="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36</a:t>
            </a:fld>
            <a:endParaRPr lang="en-CA" dirty="0"/>
          </a:p>
        </p:txBody>
      </p:sp>
      <p:sp>
        <p:nvSpPr>
          <p:cNvPr id="5" name="Content Placeholder 4"/>
          <p:cNvSpPr>
            <a:spLocks noGrp="1"/>
          </p:cNvSpPr>
          <p:nvPr>
            <p:ph sz="quarter" idx="1"/>
          </p:nvPr>
        </p:nvSpPr>
        <p:spPr>
          <a:xfrm>
            <a:off x="612648" y="1600200"/>
            <a:ext cx="8279832" cy="5069160"/>
          </a:xfrm>
        </p:spPr>
        <p:txBody>
          <a:bodyPr>
            <a:normAutofit/>
          </a:bodyPr>
          <a:lstStyle/>
          <a:p>
            <a:pPr marL="514350" indent="-514350">
              <a:buNone/>
            </a:pPr>
            <a:r>
              <a:rPr lang="en-CA" dirty="0" smtClean="0"/>
              <a:t>Message key is generated by hashing the message’s destination IP address</a:t>
            </a:r>
          </a:p>
          <a:p>
            <a:pPr marL="834390" lvl="1" indent="-514350"/>
            <a:r>
              <a:rPr lang="en-CA" sz="2100" dirty="0" smtClean="0"/>
              <a:t>Key = Destination Node IP # Hash Function</a:t>
            </a:r>
          </a:p>
          <a:p>
            <a:pPr marL="834390" lvl="1" indent="-514350">
              <a:buNone/>
            </a:pPr>
            <a:r>
              <a:rPr lang="en-CA" sz="2100" dirty="0" smtClean="0"/>
              <a:t>		     = </a:t>
            </a:r>
            <a:r>
              <a:rPr lang="en-CA" sz="2400" dirty="0" smtClean="0"/>
              <a:t>1000 0000 1111 (NodeId of node </a:t>
            </a:r>
            <a:r>
              <a:rPr lang="en-CA" sz="2400" i="1" dirty="0" smtClean="0"/>
              <a:t>H</a:t>
            </a:r>
            <a:r>
              <a:rPr lang="en-CA" sz="2400" dirty="0" smtClean="0"/>
              <a:t>)</a:t>
            </a:r>
            <a:endParaRPr lang="en-CA" sz="2400" b="1" dirty="0" smtClean="0"/>
          </a:p>
          <a:p>
            <a:pPr marL="514350" indent="-514350"/>
            <a:endParaRPr lang="en-CA" sz="2400" dirty="0" smtClean="0"/>
          </a:p>
          <a:p>
            <a:pPr marL="514350" indent="-514350"/>
            <a:endParaRPr lang="en-CA" sz="2400" dirty="0" smtClean="0"/>
          </a:p>
          <a:p>
            <a:pPr marL="514350" indent="-514350">
              <a:buNone/>
            </a:pPr>
            <a:endParaRPr lang="en-CA" sz="24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Answer#3 (b)</a:t>
            </a:r>
            <a:endParaRPr lang="en-CA" dirty="0"/>
          </a:p>
        </p:txBody>
      </p:sp>
      <p:sp>
        <p:nvSpPr>
          <p:cNvPr id="3" name="Footer Placeholder 2"/>
          <p:cNvSpPr>
            <a:spLocks noGrp="1"/>
          </p:cNvSpPr>
          <p:nvPr>
            <p:ph type="ftr" sz="quarter" idx="11"/>
          </p:nvPr>
        </p:nvSpPr>
        <p:spPr/>
        <p:txBody>
          <a:bodyPr/>
          <a:lstStyle/>
          <a:p>
            <a:r>
              <a:rPr lang="en-CA" dirty="0" smtClean="0"/>
              <a:t>Peer to Peer Ad Hoc Networks</a:t>
            </a:r>
            <a:endParaRPr lang="en-CA" dirty="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37</a:t>
            </a:fld>
            <a:endParaRPr lang="en-CA" dirty="0"/>
          </a:p>
        </p:txBody>
      </p:sp>
      <p:sp>
        <p:nvSpPr>
          <p:cNvPr id="5" name="Content Placeholder 4"/>
          <p:cNvSpPr>
            <a:spLocks noGrp="1"/>
          </p:cNvSpPr>
          <p:nvPr>
            <p:ph sz="quarter" idx="1"/>
          </p:nvPr>
        </p:nvSpPr>
        <p:spPr>
          <a:xfrm>
            <a:off x="611560" y="1484784"/>
            <a:ext cx="8153400" cy="4997152"/>
          </a:xfrm>
        </p:spPr>
        <p:txBody>
          <a:bodyPr>
            <a:normAutofit/>
          </a:bodyPr>
          <a:lstStyle/>
          <a:p>
            <a:pPr marL="834390" lvl="1" indent="-514350">
              <a:buNone/>
            </a:pPr>
            <a:r>
              <a:rPr lang="en-CA" sz="2000" dirty="0" smtClean="0"/>
              <a:t>	[	Node forwards message to the neighbouring node (from it’s leaf set) whose nodeId shares with the key a prefix that is at least one digit (or b bits) longer than the prefix that the key shares with the current nodeId. If no such node is found in the routing table, message  is forwarded to a node whose nodeId shares a prefix with the key as long as the current node, but is numerically closer to the key than the current nodeId ]</a:t>
            </a:r>
          </a:p>
          <a:p>
            <a:pPr marL="1108710" lvl="2" indent="-514350"/>
            <a:r>
              <a:rPr lang="en-CA" sz="1800" dirty="0" smtClean="0"/>
              <a:t>Node </a:t>
            </a:r>
            <a:r>
              <a:rPr lang="en-CA" sz="1800" i="1" dirty="0" smtClean="0"/>
              <a:t>A</a:t>
            </a:r>
            <a:r>
              <a:rPr lang="en-CA" sz="1800" dirty="0" smtClean="0"/>
              <a:t> will send the message to node C </a:t>
            </a:r>
            <a:r>
              <a:rPr lang="en-CA" sz="1700" dirty="0" smtClean="0"/>
              <a:t>(A shares 8-bits prefix with </a:t>
            </a:r>
            <a:r>
              <a:rPr lang="en-CA" sz="1700" i="1" dirty="0" smtClean="0"/>
              <a:t>Key, </a:t>
            </a:r>
            <a:r>
              <a:rPr lang="en-CA" sz="1700" dirty="0" smtClean="0"/>
              <a:t>so now next nodes (B and C) must share at least 8 bit prefix with the key. A would check for the node in its leaf set which shares 9 or more bits prefix with the key. However, B and C share 8 bits prefix with the key. In such case node C will be selected as next hop because it’s nodeId is numerically closer to the key as compared to B’s NodeId)</a:t>
            </a:r>
            <a:endParaRPr lang="en-CA" sz="1800" dirty="0" smtClean="0"/>
          </a:p>
          <a:p>
            <a:pPr marL="1108710" lvl="2" indent="-514350"/>
            <a:r>
              <a:rPr lang="en-CA" sz="1800" dirty="0" smtClean="0"/>
              <a:t>Node C will send the message to node E</a:t>
            </a:r>
          </a:p>
          <a:p>
            <a:pPr marL="1108710" lvl="2" indent="-514350"/>
            <a:r>
              <a:rPr lang="en-CA" sz="1800" dirty="0" smtClean="0"/>
              <a:t>Node E will send the message to node G</a:t>
            </a:r>
          </a:p>
          <a:p>
            <a:pPr marL="1108710" lvl="2" indent="-514350"/>
            <a:r>
              <a:rPr lang="en-CA" sz="1800" dirty="0" smtClean="0"/>
              <a:t>Node G will send the message to node </a:t>
            </a:r>
            <a:r>
              <a:rPr lang="en-CA" sz="1800" i="1" dirty="0" smtClean="0"/>
              <a:t>H</a:t>
            </a:r>
          </a:p>
          <a:p>
            <a:endParaRPr lang="en-CA"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CA" dirty="0" smtClean="0"/>
              <a:t>Peer to Peer Ad Hoc Networks</a:t>
            </a:r>
            <a:endParaRPr lang="en-CA" dirty="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38</a:t>
            </a:fld>
            <a:endParaRPr lang="en-CA" dirty="0"/>
          </a:p>
        </p:txBody>
      </p:sp>
      <p:sp>
        <p:nvSpPr>
          <p:cNvPr id="5" name="Content Placeholder 4"/>
          <p:cNvSpPr>
            <a:spLocks noGrp="1"/>
          </p:cNvSpPr>
          <p:nvPr>
            <p:ph sz="quarter" idx="1"/>
          </p:nvPr>
        </p:nvSpPr>
        <p:spPr/>
        <p:txBody>
          <a:bodyPr/>
          <a:lstStyle/>
          <a:p>
            <a:pPr lvl="3">
              <a:buNone/>
            </a:pPr>
            <a:r>
              <a:rPr lang="en-CA" dirty="0" smtClean="0"/>
              <a:t>			</a:t>
            </a:r>
          </a:p>
          <a:p>
            <a:pPr lvl="3">
              <a:buNone/>
            </a:pPr>
            <a:endParaRPr lang="en-CA" dirty="0" smtClean="0"/>
          </a:p>
          <a:p>
            <a:pPr lvl="3">
              <a:buNone/>
            </a:pPr>
            <a:endParaRPr lang="en-CA" dirty="0" smtClean="0"/>
          </a:p>
          <a:p>
            <a:pPr lvl="3">
              <a:buNone/>
            </a:pPr>
            <a:endParaRPr lang="en-CA" dirty="0" smtClean="0"/>
          </a:p>
        </p:txBody>
      </p:sp>
      <p:sp>
        <p:nvSpPr>
          <p:cNvPr id="6" name="Rectangle 5"/>
          <p:cNvSpPr/>
          <p:nvPr/>
        </p:nvSpPr>
        <p:spPr>
          <a:xfrm>
            <a:off x="2899301" y="2967335"/>
            <a:ext cx="3345403" cy="923330"/>
          </a:xfrm>
          <a:prstGeom prst="rect">
            <a:avLst/>
          </a:prstGeom>
          <a:noFill/>
        </p:spPr>
        <p:txBody>
          <a:bodyPr wrap="none" lIns="91440" tIns="45720" rIns="91440" bIns="45720">
            <a:spAutoFit/>
          </a:bodyPr>
          <a:lstStyle/>
          <a:p>
            <a:pPr algn="ctr"/>
            <a:r>
              <a:rPr lang="en-US"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Thank You!</a:t>
            </a:r>
            <a:endParaRPr lang="en-U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7" name="Rectangle 6"/>
          <p:cNvSpPr/>
          <p:nvPr/>
        </p:nvSpPr>
        <p:spPr>
          <a:xfrm>
            <a:off x="2899298" y="2967335"/>
            <a:ext cx="3345404"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Thank You!</a:t>
            </a:r>
            <a:endParaRPr lang="en-CA"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8" name="Rectangle 7"/>
          <p:cNvSpPr/>
          <p:nvPr/>
        </p:nvSpPr>
        <p:spPr>
          <a:xfrm>
            <a:off x="2899298" y="2967335"/>
            <a:ext cx="3345404"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CA"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Peer to Peer network</a:t>
            </a:r>
            <a:endParaRPr lang="en-CA" dirty="0"/>
          </a:p>
        </p:txBody>
      </p:sp>
      <p:sp>
        <p:nvSpPr>
          <p:cNvPr id="3" name="Content Placeholder 2"/>
          <p:cNvSpPr>
            <a:spLocks noGrp="1"/>
          </p:cNvSpPr>
          <p:nvPr>
            <p:ph sz="quarter" idx="1"/>
          </p:nvPr>
        </p:nvSpPr>
        <p:spPr/>
        <p:txBody>
          <a:bodyPr>
            <a:normAutofit/>
          </a:bodyPr>
          <a:lstStyle/>
          <a:p>
            <a:r>
              <a:rPr lang="en-CA" dirty="0" smtClean="0"/>
              <a:t>P2P architecture works in distributed manner</a:t>
            </a:r>
          </a:p>
          <a:p>
            <a:pPr lvl="1"/>
            <a:r>
              <a:rPr lang="en-CA" dirty="0" smtClean="0"/>
              <a:t>S</a:t>
            </a:r>
            <a:r>
              <a:rPr lang="en-CA" i="1" dirty="0" smtClean="0"/>
              <a:t>elf-organizing</a:t>
            </a:r>
            <a:r>
              <a:rPr lang="en-CA" dirty="0" smtClean="0"/>
              <a:t>, </a:t>
            </a:r>
            <a:r>
              <a:rPr lang="en-CA" i="1" dirty="0" smtClean="0"/>
              <a:t>decentralized</a:t>
            </a:r>
            <a:r>
              <a:rPr lang="en-CA" dirty="0" smtClean="0"/>
              <a:t> overlay networks</a:t>
            </a:r>
          </a:p>
          <a:p>
            <a:pPr lvl="1"/>
            <a:r>
              <a:rPr lang="en-CA" dirty="0" smtClean="0"/>
              <a:t>Participating nodes contribute resources and cooperate to provide a service</a:t>
            </a:r>
          </a:p>
          <a:p>
            <a:pPr lvl="1"/>
            <a:endParaRPr lang="en-CA" dirty="0" smtClean="0"/>
          </a:p>
          <a:p>
            <a:r>
              <a:rPr lang="en-CA" dirty="0" smtClean="0"/>
              <a:t>Differs from client/server network architecture</a:t>
            </a:r>
          </a:p>
          <a:p>
            <a:endParaRPr lang="en-CA" dirty="0" smtClean="0"/>
          </a:p>
          <a:p>
            <a:r>
              <a:rPr lang="en-CA" dirty="0" smtClean="0"/>
              <a:t>Peer node is called SERVENT i.e. acts as server and client simultaneously</a:t>
            </a:r>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4</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P2P vs. </a:t>
            </a:r>
            <a:r>
              <a:rPr lang="en-CA" dirty="0" smtClean="0"/>
              <a:t>Client-Server </a:t>
            </a:r>
            <a:r>
              <a:rPr lang="en-CA" dirty="0" smtClean="0"/>
              <a:t>architecture</a:t>
            </a:r>
            <a:endParaRPr lang="en-CA" dirty="0"/>
          </a:p>
        </p:txBody>
      </p:sp>
      <p:sp>
        <p:nvSpPr>
          <p:cNvPr id="3" name="Content Placeholder 2"/>
          <p:cNvSpPr>
            <a:spLocks noGrp="1"/>
          </p:cNvSpPr>
          <p:nvPr>
            <p:ph sz="quarter" idx="1"/>
          </p:nvPr>
        </p:nvSpPr>
        <p:spPr>
          <a:xfrm>
            <a:off x="612648" y="1600200"/>
            <a:ext cx="8153400" cy="4637112"/>
          </a:xfrm>
        </p:spPr>
        <p:txBody>
          <a:bodyPr>
            <a:normAutofit/>
          </a:bodyPr>
          <a:lstStyle/>
          <a:p>
            <a:r>
              <a:rPr lang="en-CA" dirty="0" smtClean="0"/>
              <a:t>Advantages over client/server network architecture</a:t>
            </a:r>
          </a:p>
          <a:p>
            <a:pPr lvl="1"/>
            <a:r>
              <a:rPr lang="en-CA" dirty="0" smtClean="0"/>
              <a:t>Peer nodes are similar and mostly have same properties</a:t>
            </a:r>
          </a:p>
          <a:p>
            <a:pPr lvl="1"/>
            <a:r>
              <a:rPr lang="en-CA" dirty="0" smtClean="0"/>
              <a:t>No central body like server</a:t>
            </a:r>
          </a:p>
          <a:p>
            <a:pPr lvl="2"/>
            <a:r>
              <a:rPr lang="en-CA" dirty="0" smtClean="0"/>
              <a:t>Transfer is not delayed because no server entity</a:t>
            </a:r>
          </a:p>
          <a:p>
            <a:pPr lvl="1"/>
            <a:r>
              <a:rPr lang="en-CA" dirty="0" smtClean="0"/>
              <a:t>If a peer leaves, neighbouring peers sense it and update their records accordingly</a:t>
            </a:r>
          </a:p>
          <a:p>
            <a:pPr lvl="1"/>
            <a:r>
              <a:rPr lang="en-CA" dirty="0" smtClean="0"/>
              <a:t>Resource present at multiple nodes </a:t>
            </a:r>
          </a:p>
          <a:p>
            <a:pPr lvl="2"/>
            <a:r>
              <a:rPr lang="en-CA" dirty="0" smtClean="0"/>
              <a:t>No fear of central point of failure</a:t>
            </a:r>
          </a:p>
          <a:p>
            <a:endParaRPr lang="en-CA" dirty="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5</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28600"/>
            <a:ext cx="8514528" cy="990600"/>
          </a:xfrm>
        </p:spPr>
        <p:txBody>
          <a:bodyPr>
            <a:normAutofit fontScale="90000"/>
          </a:bodyPr>
          <a:lstStyle/>
          <a:p>
            <a:r>
              <a:rPr lang="en-CA" dirty="0" smtClean="0"/>
              <a:t>P2P vs. Client-Server </a:t>
            </a:r>
            <a:r>
              <a:rPr lang="en-CA" dirty="0" smtClean="0"/>
              <a:t>architecture (</a:t>
            </a:r>
            <a:r>
              <a:rPr lang="en-CA" dirty="0" smtClean="0"/>
              <a:t>Cont</a:t>
            </a:r>
            <a:r>
              <a:rPr lang="en-CA" dirty="0" smtClean="0"/>
              <a:t>.)</a:t>
            </a:r>
            <a:endParaRPr lang="en-CA" dirty="0"/>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755576" y="1628800"/>
            <a:ext cx="4032448" cy="468052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6</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
        <p:nvSpPr>
          <p:cNvPr id="6" name="TextBox 5"/>
          <p:cNvSpPr txBox="1"/>
          <p:nvPr/>
        </p:nvSpPr>
        <p:spPr>
          <a:xfrm>
            <a:off x="4932040" y="5373216"/>
            <a:ext cx="3312368" cy="584775"/>
          </a:xfrm>
          <a:prstGeom prst="rect">
            <a:avLst/>
          </a:prstGeom>
          <a:noFill/>
        </p:spPr>
        <p:txBody>
          <a:bodyPr wrap="square" rtlCol="0">
            <a:spAutoFit/>
          </a:bodyPr>
          <a:lstStyle/>
          <a:p>
            <a:r>
              <a:rPr lang="en-CA" sz="1600" i="1" dirty="0" smtClean="0"/>
              <a:t>[http</a:t>
            </a:r>
            <a:r>
              <a:rPr lang="en-CA" sz="1600" i="1" dirty="0" smtClean="0"/>
              <a:t>://</a:t>
            </a:r>
            <a:r>
              <a:rPr lang="en-CA" sz="1600" i="1" dirty="0" smtClean="0"/>
              <a:t>www.techiwarehouse.com/cms/engine.php?page_id=d9e99072]</a:t>
            </a:r>
            <a:endParaRPr lang="en-CA" sz="1600"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Structured P2P overlay network</a:t>
            </a:r>
            <a:endParaRPr lang="en-CA" dirty="0"/>
          </a:p>
        </p:txBody>
      </p:sp>
      <p:sp>
        <p:nvSpPr>
          <p:cNvPr id="3" name="Content Placeholder 2"/>
          <p:cNvSpPr>
            <a:spLocks noGrp="1"/>
          </p:cNvSpPr>
          <p:nvPr>
            <p:ph sz="quarter" idx="1"/>
          </p:nvPr>
        </p:nvSpPr>
        <p:spPr>
          <a:xfrm>
            <a:off x="612648" y="1600200"/>
            <a:ext cx="8153400" cy="4853136"/>
          </a:xfrm>
        </p:spPr>
        <p:txBody>
          <a:bodyPr>
            <a:normAutofit fontScale="92500" lnSpcReduction="10000"/>
          </a:bodyPr>
          <a:lstStyle/>
          <a:p>
            <a:r>
              <a:rPr lang="en-CA" dirty="0" smtClean="0"/>
              <a:t>P2P </a:t>
            </a:r>
            <a:r>
              <a:rPr lang="en-CA" dirty="0" smtClean="0"/>
              <a:t>overlay </a:t>
            </a:r>
            <a:r>
              <a:rPr lang="en-CA" dirty="0" smtClean="0"/>
              <a:t>networks classification: </a:t>
            </a:r>
            <a:r>
              <a:rPr lang="en-CA" i="1" dirty="0" smtClean="0"/>
              <a:t>Structured </a:t>
            </a:r>
            <a:r>
              <a:rPr lang="en-CA" dirty="0" smtClean="0"/>
              <a:t>and </a:t>
            </a:r>
            <a:r>
              <a:rPr lang="en-CA" i="1" dirty="0" smtClean="0"/>
              <a:t>Unstructured</a:t>
            </a:r>
            <a:endParaRPr lang="en-CA" dirty="0" smtClean="0"/>
          </a:p>
          <a:p>
            <a:pPr marL="514350" indent="-514350">
              <a:buFont typeface="+mj-lt"/>
              <a:buAutoNum type="arabicPeriod"/>
            </a:pPr>
            <a:r>
              <a:rPr lang="en-CA" i="1" u="sng" dirty="0" smtClean="0"/>
              <a:t>Structured </a:t>
            </a:r>
            <a:r>
              <a:rPr lang="en-CA" u="sng" dirty="0" smtClean="0"/>
              <a:t>P2P overlay network:</a:t>
            </a:r>
            <a:r>
              <a:rPr lang="en-CA" dirty="0" smtClean="0"/>
              <a:t> </a:t>
            </a:r>
            <a:r>
              <a:rPr lang="en-CA" dirty="0" smtClean="0"/>
              <a:t> </a:t>
            </a:r>
            <a:r>
              <a:rPr lang="en-CA" sz="2600" dirty="0" smtClean="0"/>
              <a:t>Tightly </a:t>
            </a:r>
            <a:r>
              <a:rPr lang="en-CA" sz="2600" dirty="0" smtClean="0"/>
              <a:t>controlled network</a:t>
            </a:r>
            <a:endParaRPr lang="en-CA" dirty="0" smtClean="0"/>
          </a:p>
          <a:p>
            <a:pPr lvl="1"/>
            <a:r>
              <a:rPr lang="en-CA" dirty="0" smtClean="0"/>
              <a:t>Scalable </a:t>
            </a:r>
            <a:r>
              <a:rPr lang="en-CA" dirty="0" smtClean="0"/>
              <a:t>and do not required flooding</a:t>
            </a:r>
          </a:p>
          <a:p>
            <a:pPr lvl="1"/>
            <a:r>
              <a:rPr lang="en-CA" dirty="0" smtClean="0"/>
              <a:t>Also referred as Distributed Hash Table (DHT) with two main operations like Put (</a:t>
            </a:r>
            <a:r>
              <a:rPr lang="en-CA" i="1" dirty="0" smtClean="0"/>
              <a:t>key, value</a:t>
            </a:r>
            <a:r>
              <a:rPr lang="en-CA" dirty="0" smtClean="0"/>
              <a:t>) and Get (</a:t>
            </a:r>
            <a:r>
              <a:rPr lang="en-CA" i="1" dirty="0" smtClean="0"/>
              <a:t>key)</a:t>
            </a:r>
          </a:p>
          <a:p>
            <a:pPr lvl="2"/>
            <a:r>
              <a:rPr lang="en-CA" dirty="0" smtClean="0"/>
              <a:t>DHT stores information about the nodes using Put function</a:t>
            </a:r>
          </a:p>
          <a:p>
            <a:pPr lvl="3"/>
            <a:r>
              <a:rPr lang="en-CA" i="1" dirty="0" smtClean="0"/>
              <a:t>Key = Node IP # Hash function, Value = Key (Corresponding node containing File or directory) # function</a:t>
            </a:r>
          </a:p>
          <a:p>
            <a:pPr lvl="1"/>
            <a:r>
              <a:rPr lang="en-CA" dirty="0" smtClean="0"/>
              <a:t>Advantage: messages correctly reach the destination even if large number of nodes crashes</a:t>
            </a:r>
          </a:p>
          <a:p>
            <a:pPr lvl="1"/>
            <a:r>
              <a:rPr lang="en-CA" dirty="0" smtClean="0"/>
              <a:t>Example: Chord</a:t>
            </a:r>
          </a:p>
          <a:p>
            <a:pPr lvl="1"/>
            <a:endParaRPr lang="en-CA" dirty="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7</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Unstructured P2P Overlay Network</a:t>
            </a:r>
            <a:endParaRPr lang="en-CA" dirty="0"/>
          </a:p>
        </p:txBody>
      </p:sp>
      <p:sp>
        <p:nvSpPr>
          <p:cNvPr id="3" name="Content Placeholder 2"/>
          <p:cNvSpPr>
            <a:spLocks noGrp="1"/>
          </p:cNvSpPr>
          <p:nvPr>
            <p:ph sz="quarter" idx="1"/>
          </p:nvPr>
        </p:nvSpPr>
        <p:spPr/>
        <p:txBody>
          <a:bodyPr>
            <a:normAutofit/>
          </a:bodyPr>
          <a:lstStyle/>
          <a:p>
            <a:pPr marL="514350" indent="-514350">
              <a:buFont typeface="+mj-lt"/>
              <a:buAutoNum type="arabicPeriod" startAt="2"/>
            </a:pPr>
            <a:r>
              <a:rPr lang="en-CA" sz="2700" u="sng" dirty="0" smtClean="0"/>
              <a:t>Unstructured P2P overlay network:</a:t>
            </a:r>
          </a:p>
          <a:p>
            <a:pPr lvl="1"/>
            <a:r>
              <a:rPr lang="en-CA" sz="2400" dirty="0" smtClean="0"/>
              <a:t>No prior knowledge about the topology of the network</a:t>
            </a:r>
          </a:p>
          <a:p>
            <a:pPr lvl="2"/>
            <a:r>
              <a:rPr lang="en-CA" sz="2100" dirty="0" smtClean="0"/>
              <a:t>Highly dynamic and peers connect in an arbitrary manner</a:t>
            </a:r>
          </a:p>
          <a:p>
            <a:pPr lvl="2"/>
            <a:r>
              <a:rPr lang="en-CA" sz="2100" dirty="0" smtClean="0"/>
              <a:t>Search operation takes time due to flooding</a:t>
            </a:r>
          </a:p>
          <a:p>
            <a:pPr lvl="2"/>
            <a:r>
              <a:rPr lang="en-CA" sz="2100" dirty="0" smtClean="0"/>
              <a:t>Advantages: Easy implementation, simplicity, keyword search and dynamic environments</a:t>
            </a:r>
          </a:p>
          <a:p>
            <a:pPr lvl="2"/>
            <a:r>
              <a:rPr lang="en-CA" sz="2100" dirty="0" smtClean="0"/>
              <a:t>Drawback: Scalability</a:t>
            </a:r>
            <a:endParaRPr lang="en-CA" sz="2100" dirty="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8</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Unstructured P2P Architecture</a:t>
            </a:r>
            <a:endParaRPr lang="en-CA" dirty="0"/>
          </a:p>
        </p:txBody>
      </p:sp>
      <p:sp>
        <p:nvSpPr>
          <p:cNvPr id="3" name="Content Placeholder 2"/>
          <p:cNvSpPr>
            <a:spLocks noGrp="1"/>
          </p:cNvSpPr>
          <p:nvPr>
            <p:ph sz="quarter" idx="1"/>
          </p:nvPr>
        </p:nvSpPr>
        <p:spPr>
          <a:xfrm>
            <a:off x="612648" y="1600200"/>
            <a:ext cx="8207824" cy="4853136"/>
          </a:xfrm>
        </p:spPr>
        <p:txBody>
          <a:bodyPr>
            <a:noAutofit/>
          </a:bodyPr>
          <a:lstStyle/>
          <a:p>
            <a:pPr marL="514350" indent="-514350">
              <a:buFont typeface="+mj-lt"/>
              <a:buAutoNum type="arabicPeriod"/>
            </a:pPr>
            <a:r>
              <a:rPr lang="en-CA" sz="2000" dirty="0" smtClean="0"/>
              <a:t>Node stores information about N random nodes</a:t>
            </a:r>
          </a:p>
          <a:p>
            <a:pPr marL="514350" indent="-514350">
              <a:buFont typeface="+mj-lt"/>
              <a:buAutoNum type="arabicPeriod"/>
            </a:pPr>
            <a:r>
              <a:rPr lang="en-CA" sz="2000" dirty="0" smtClean="0"/>
              <a:t>Checks its table whether location of requested item is present or not</a:t>
            </a:r>
          </a:p>
          <a:p>
            <a:pPr marL="834390" lvl="1" indent="-514350"/>
            <a:r>
              <a:rPr lang="en-CA" sz="2000" dirty="0" smtClean="0"/>
              <a:t>Present: sends request for that content to that node </a:t>
            </a:r>
          </a:p>
          <a:p>
            <a:pPr marL="834390" lvl="1" indent="-514350"/>
            <a:r>
              <a:rPr lang="en-CA" sz="2000" dirty="0" smtClean="0"/>
              <a:t>Not Present: broadcasts the request</a:t>
            </a:r>
          </a:p>
          <a:p>
            <a:pPr marL="514350" indent="-514350">
              <a:buFont typeface="+mj-lt"/>
              <a:buAutoNum type="arabicPeriod"/>
            </a:pPr>
            <a:r>
              <a:rPr lang="en-CA" sz="2000" dirty="0" smtClean="0"/>
              <a:t>Node receives the request, checks its table whether it has relevant content or not</a:t>
            </a:r>
          </a:p>
          <a:p>
            <a:pPr marL="514350" indent="-514350">
              <a:buFont typeface="+mj-lt"/>
              <a:buAutoNum type="arabicPeriod"/>
            </a:pPr>
            <a:r>
              <a:rPr lang="en-CA" sz="2000" dirty="0" smtClean="0"/>
              <a:t>If any present node leaves the network, its entry in the table is replaced by randomly selected node containing some relevant information</a:t>
            </a:r>
          </a:p>
          <a:p>
            <a:pPr marL="514350" indent="-514350">
              <a:buFont typeface="+mj-lt"/>
              <a:buAutoNum type="arabicPeriod"/>
            </a:pPr>
            <a:r>
              <a:rPr lang="en-CA" sz="2000" dirty="0" smtClean="0"/>
              <a:t>Drawback:  Costly </a:t>
            </a:r>
          </a:p>
          <a:p>
            <a:pPr marL="834390" lvl="1" indent="-514350"/>
            <a:r>
              <a:rPr lang="en-CA" sz="1700" dirty="0" smtClean="0"/>
              <a:t>Node does not contain complete picture of the network in routing table, so floods request</a:t>
            </a:r>
          </a:p>
          <a:p>
            <a:pPr marL="514350" indent="-514350"/>
            <a:r>
              <a:rPr lang="en-CA" sz="2000" dirty="0" smtClean="0"/>
              <a:t>Ex: Gnutella</a:t>
            </a:r>
          </a:p>
          <a:p>
            <a:pPr marL="514350" indent="-514350">
              <a:buFont typeface="+mj-lt"/>
              <a:buAutoNum type="arabicPeriod"/>
            </a:pPr>
            <a:endParaRPr lang="en-CA" sz="2400" dirty="0" smtClean="0"/>
          </a:p>
        </p:txBody>
      </p:sp>
      <p:sp>
        <p:nvSpPr>
          <p:cNvPr id="4" name="Slide Number Placeholder 3"/>
          <p:cNvSpPr>
            <a:spLocks noGrp="1"/>
          </p:cNvSpPr>
          <p:nvPr>
            <p:ph type="sldNum" sz="quarter" idx="12"/>
          </p:nvPr>
        </p:nvSpPr>
        <p:spPr/>
        <p:txBody>
          <a:bodyPr>
            <a:normAutofit fontScale="85000" lnSpcReduction="20000"/>
          </a:bodyPr>
          <a:lstStyle/>
          <a:p>
            <a:fld id="{7C4441EE-534C-4AB6-BABD-DF8C50EE980B}" type="slidenum">
              <a:rPr lang="en-CA" smtClean="0"/>
              <a:pPr/>
              <a:t>9</a:t>
            </a:fld>
            <a:endParaRPr lang="en-CA" dirty="0"/>
          </a:p>
        </p:txBody>
      </p:sp>
      <p:sp>
        <p:nvSpPr>
          <p:cNvPr id="5" name="Footer Placeholder 4"/>
          <p:cNvSpPr>
            <a:spLocks noGrp="1"/>
          </p:cNvSpPr>
          <p:nvPr>
            <p:ph type="ftr" sz="quarter" idx="11"/>
          </p:nvPr>
        </p:nvSpPr>
        <p:spPr/>
        <p:txBody>
          <a:bodyPr/>
          <a:lstStyle/>
          <a:p>
            <a:r>
              <a:rPr lang="en-CA" dirty="0" smtClean="0"/>
              <a:t>Peer to Peer Ad Hoc Networks</a:t>
            </a:r>
            <a:endParaRPr lang="en-C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3914</TotalTime>
  <Words>2913</Words>
  <Application>Microsoft Office PowerPoint</Application>
  <PresentationFormat>On-screen Show (4:3)</PresentationFormat>
  <Paragraphs>498</Paragraphs>
  <Slides>38</Slides>
  <Notes>8</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Median</vt:lpstr>
      <vt:lpstr> Peer to peer ad-hoc   networks  CSI 5148 Wireless Ad Hoc Networking </vt:lpstr>
      <vt:lpstr>Agenda</vt:lpstr>
      <vt:lpstr>Introduction</vt:lpstr>
      <vt:lpstr>Peer to Peer network</vt:lpstr>
      <vt:lpstr>P2P vs. Client-Server architecture</vt:lpstr>
      <vt:lpstr>P2P vs. Client-Server architecture (Cont.)</vt:lpstr>
      <vt:lpstr>Structured P2P overlay network</vt:lpstr>
      <vt:lpstr>Unstructured P2P Overlay Network</vt:lpstr>
      <vt:lpstr>Unstructured P2P Architecture</vt:lpstr>
      <vt:lpstr>Gnutella</vt:lpstr>
      <vt:lpstr>Gnutella: Example</vt:lpstr>
      <vt:lpstr>P2P Architecture: A Comparison</vt:lpstr>
      <vt:lpstr>Ad Hoc Network</vt:lpstr>
      <vt:lpstr>Types of Ad Hoc Network</vt:lpstr>
      <vt:lpstr>Ad Hoc Routing Algorithm</vt:lpstr>
      <vt:lpstr>Ad Hoc Routing Algorithm (Cont.)</vt:lpstr>
      <vt:lpstr> Dynamic Source Routing (DSR) </vt:lpstr>
      <vt:lpstr>DSR (Cont.)</vt:lpstr>
      <vt:lpstr>DSR: Example</vt:lpstr>
      <vt:lpstr>DSR: Example (Cont.)</vt:lpstr>
      <vt:lpstr>Research Problem: Routing in P2P overlay with Underlying Ad hoc networks</vt:lpstr>
      <vt:lpstr>Solution: DPSR</vt:lpstr>
      <vt:lpstr>DPSR (Cont.)</vt:lpstr>
      <vt:lpstr>DPSR (Cont.)</vt:lpstr>
      <vt:lpstr>DPSR (Cont.)</vt:lpstr>
      <vt:lpstr>DPSR (Cont.)</vt:lpstr>
      <vt:lpstr>Conclusion</vt:lpstr>
      <vt:lpstr>Bibliography</vt:lpstr>
      <vt:lpstr>Slide 29</vt:lpstr>
      <vt:lpstr>Slide 30</vt:lpstr>
      <vt:lpstr>Question#1 Apply the Data search mechanism to the following network using Gnutella routing protocol. </vt:lpstr>
      <vt:lpstr>Answer#1</vt:lpstr>
      <vt:lpstr> Question#2 Apply Route Discovery phase to find a path (source S to destination M) sending Route Request messages in Dynamic Source Routing (DSR) algorithm for the following network topology.           </vt:lpstr>
      <vt:lpstr>Answer#2</vt:lpstr>
      <vt:lpstr> Question#3 For the given network, apply Dynamic P2P Source Routing (DPSR) routing algorithm to find following: (Note: Message is destined for node H from source A. Assuming that the length of NodeId is 12 bits.)   </vt:lpstr>
      <vt:lpstr>Answer#3 (a)</vt:lpstr>
      <vt:lpstr>Answer#3 (b)</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Margi</dc:creator>
  <cp:lastModifiedBy>Margi</cp:lastModifiedBy>
  <cp:revision>1108</cp:revision>
  <dcterms:created xsi:type="dcterms:W3CDTF">2011-10-25T03:34:36Z</dcterms:created>
  <dcterms:modified xsi:type="dcterms:W3CDTF">2011-11-15T20:17:15Z</dcterms:modified>
</cp:coreProperties>
</file>