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1" r:id="rId3"/>
    <p:sldId id="272" r:id="rId4"/>
    <p:sldId id="274" r:id="rId5"/>
    <p:sldId id="275" r:id="rId6"/>
    <p:sldId id="276" r:id="rId7"/>
    <p:sldId id="277" r:id="rId8"/>
    <p:sldId id="278" r:id="rId9"/>
    <p:sldId id="279" r:id="rId10"/>
    <p:sldId id="280" r:id="rId11"/>
    <p:sldId id="281" r:id="rId12"/>
    <p:sldId id="282" r:id="rId13"/>
    <p:sldId id="283" r:id="rId14"/>
    <p:sldId id="284" r:id="rId15"/>
    <p:sldId id="285" r:id="rId16"/>
    <p:sldId id="288" r:id="rId17"/>
    <p:sldId id="289" r:id="rId18"/>
    <p:sldId id="290" r:id="rId19"/>
    <p:sldId id="293" r:id="rId20"/>
    <p:sldId id="292" r:id="rId21"/>
    <p:sldId id="291" r:id="rId22"/>
    <p:sldId id="294" r:id="rId23"/>
    <p:sldId id="295" r:id="rId24"/>
    <p:sldId id="263" r:id="rId25"/>
    <p:sldId id="258" r:id="rId26"/>
    <p:sldId id="296" r:id="rId27"/>
    <p:sldId id="261" r:id="rId28"/>
    <p:sldId id="298" r:id="rId29"/>
    <p:sldId id="260" r:id="rId30"/>
    <p:sldId id="297" r:id="rId31"/>
    <p:sldId id="25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39" autoAdjust="0"/>
    <p:restoredTop sz="94576" autoAdjust="0"/>
  </p:normalViewPr>
  <p:slideViewPr>
    <p:cSldViewPr>
      <p:cViewPr varScale="1">
        <p:scale>
          <a:sx n="73" d="100"/>
          <a:sy n="73" d="100"/>
        </p:scale>
        <p:origin x="-10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11/24/2011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kumimoji="0"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11/24/2011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11/24/2011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11/24/2011</a:t>
            </a:fld>
            <a:endParaRPr lang="en-US"/>
          </a:p>
        </p:txBody>
      </p:sp>
      <p:sp>
        <p:nvSpPr>
          <p:cNvPr id="9" name="Slide Number Placeholder 8"/>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10" name="Footer Placeholder 9"/>
          <p:cNvSpPr>
            <a:spLocks noGrp="1"/>
          </p:cNvSpPr>
          <p:nvPr>
            <p:ph type="ftr" sz="quarter" idx="16"/>
          </p:nvPr>
        </p:nvSpPr>
        <p:spPr/>
        <p:txBody>
          <a:bodyPr rtlCol="0"/>
          <a:lstStyle/>
          <a:p>
            <a:endParaRPr kumimoji="0"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11/24/2011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kumimoji="0"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BBB5E19-F10A-4C2F-BF6F-11C513378A2E}"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6F9B8CD-342D-4579-98EC-A8FD6B7370E1}" type="datetimeFigureOut">
              <a:rPr lang="en-US" smtClean="0"/>
              <a:pPr/>
              <a:t>11/24/2011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6F9B8CD-342D-4579-98EC-A8FD6B7370E1}" type="datetimeFigureOut">
              <a:rPr lang="en-US" smtClean="0"/>
              <a:pPr/>
              <a:t>11/24/2011</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2BBB5E19-F10A-4C2F-BF6F-11C513378A2E}" type="slidenum">
              <a:rPr kumimoji="0" lang="en-US" smtClean="0"/>
              <a:pPr/>
              <a:t>‹#›</a:t>
            </a:fld>
            <a:endParaRPr kumimoji="0"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11/24/2011</a:t>
            </a:fld>
            <a:endParaRPr lang="en-US"/>
          </a:p>
        </p:txBody>
      </p:sp>
      <p:sp>
        <p:nvSpPr>
          <p:cNvPr id="7" name="Slide Number Placeholder 6"/>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8" name="Footer Placeholder 7"/>
          <p:cNvSpPr>
            <a:spLocks noGrp="1"/>
          </p:cNvSpPr>
          <p:nvPr>
            <p:ph type="ftr" sz="quarter" idx="12"/>
          </p:nvPr>
        </p:nvSpPr>
        <p:spPr/>
        <p:txBody>
          <a:bodyPr rtlCol="0"/>
          <a:lstStyle/>
          <a:p>
            <a:endParaRPr kumimoji="0"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8CD-342D-4579-98EC-A8FD6B7370E1}" type="datetimeFigureOut">
              <a:rPr lang="en-US" smtClean="0"/>
              <a:pPr/>
              <a:t>11/24/2011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11/24/2011</a:t>
            </a:fld>
            <a:endParaRPr lang="en-US" dirty="0"/>
          </a:p>
        </p:txBody>
      </p:sp>
      <p:sp>
        <p:nvSpPr>
          <p:cNvPr id="22" name="Slide Number Placeholder 21"/>
          <p:cNvSpPr>
            <a:spLocks noGrp="1"/>
          </p:cNvSpPr>
          <p:nvPr>
            <p:ph type="sldNum" sz="quarter" idx="15"/>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3" name="Footer Placeholder 22"/>
          <p:cNvSpPr>
            <a:spLocks noGrp="1"/>
          </p:cNvSpPr>
          <p:nvPr>
            <p:ph type="ftr" sz="quarter" idx="16"/>
          </p:nvPr>
        </p:nvSpPr>
        <p:spPr/>
        <p:txBody>
          <a:bodyPr rtlCol="0"/>
          <a:lstStyle/>
          <a:p>
            <a:endParaRPr kumimoji="0" lang="en-US"/>
          </a:p>
        </p:txBody>
      </p:sp>
    </p:spTree>
  </p:cSld>
  <p:clrMapOvr>
    <a:overrideClrMapping bg1="lt1" tx1="dk1" bg2="lt2" tx2="dk2" accent1="accent1" accent2="accent2" accent3="accent3" accent4="accent4" accent5="accent5" accent6="accent6" hlink="hlink" folHlink="folHlink"/>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11/24/2011</a:t>
            </a:fld>
            <a:endParaRPr lang="en-US"/>
          </a:p>
        </p:txBody>
      </p:sp>
      <p:sp>
        <p:nvSpPr>
          <p:cNvPr id="18" name="Slide Number Placeholder 17"/>
          <p:cNvSpPr>
            <a:spLocks noGrp="1"/>
          </p:cNvSpPr>
          <p:nvPr>
            <p:ph type="sldNum" sz="quarter" idx="11"/>
          </p:nvPr>
        </p:nvSpPr>
        <p:spPr/>
        <p:txBody>
          <a:bodyPr rtlCol="0"/>
          <a:lstStyle/>
          <a:p>
            <a:pPr algn="ctr" eaLnBrk="1" latinLnBrk="0" hangingPunct="1"/>
            <a:fld id="{2BBB5E19-F10A-4C2F-BF6F-11C513378A2E}" type="slidenum">
              <a:rPr kumimoji="0" lang="en-US" smtClean="0"/>
              <a:pPr algn="ctr" eaLnBrk="1" latinLnBrk="0" hangingPunct="1"/>
              <a:t>‹#›</a:t>
            </a:fld>
            <a:endParaRPr kumimoji="0" lang="en-US"/>
          </a:p>
        </p:txBody>
      </p:sp>
      <p:sp>
        <p:nvSpPr>
          <p:cNvPr id="21" name="Footer Placeholder 20"/>
          <p:cNvSpPr>
            <a:spLocks noGrp="1"/>
          </p:cNvSpPr>
          <p:nvPr>
            <p:ph type="ftr" sz="quarter" idx="12"/>
          </p:nvPr>
        </p:nvSpPr>
        <p:spPr/>
        <p:txBody>
          <a:bodyPr rtlCol="0"/>
          <a:lstStyle/>
          <a:p>
            <a:endParaRPr kumimoji="0"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11/24/2011</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lgn="l" eaLnBrk="1" latinLnBrk="0" hangingPunct="1"/>
            <a:endParaRPr kumimoji="0" lang="en-US" dirty="0">
              <a:solidFill>
                <a:schemeClr val="tx2"/>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Multi Retransmission Route Discovery Schemes for Adhoc Wireless Networks.</a:t>
            </a:r>
            <a:endParaRPr lang="en-US" dirty="0"/>
          </a:p>
        </p:txBody>
      </p:sp>
      <p:sp>
        <p:nvSpPr>
          <p:cNvPr id="3" name="Subtitle 2"/>
          <p:cNvSpPr>
            <a:spLocks noGrp="1"/>
          </p:cNvSpPr>
          <p:nvPr>
            <p:ph type="subTitle" idx="1"/>
          </p:nvPr>
        </p:nvSpPr>
        <p:spPr/>
        <p:txBody>
          <a:bodyPr/>
          <a:lstStyle/>
          <a:p>
            <a:r>
              <a:rPr lang="en-US" dirty="0" smtClean="0"/>
              <a:t>By Okundaye </a:t>
            </a:r>
            <a:r>
              <a:rPr lang="en-US" dirty="0" err="1" smtClean="0"/>
              <a:t>Izegbuwa</a:t>
            </a:r>
            <a:r>
              <a:rPr lang="en-US" dirty="0" smtClean="0"/>
              <a:t> </a:t>
            </a:r>
            <a:r>
              <a:rPr lang="en-US" dirty="0" smtClean="0"/>
              <a:t>Alice (100846820)</a:t>
            </a:r>
            <a:endParaRPr lang="en-US" dirty="0" smtClean="0"/>
          </a:p>
          <a:p>
            <a:r>
              <a:rPr lang="en-US" dirty="0" smtClean="0"/>
              <a:t>Carleton University</a:t>
            </a:r>
          </a:p>
          <a:p>
            <a:r>
              <a:rPr lang="en-US" smtClean="0"/>
              <a:t>iokunday@connect.carleton.ca</a:t>
            </a:r>
            <a:endParaRPr lang="en-US" dirty="0" smtClean="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In the case of “12RR”, Node will make one retransmission, or will make no retransmission at all, if while waiting for its own retransmission to occur it receives two copies of RREQ from neighbors.</a:t>
            </a:r>
          </a:p>
          <a:p>
            <a:r>
              <a:rPr lang="en-US" dirty="0" smtClean="0">
                <a:solidFill>
                  <a:srgbClr val="002060"/>
                </a:solidFill>
              </a:rPr>
              <a:t>For n3RR, </a:t>
            </a:r>
          </a:p>
          <a:p>
            <a:pPr>
              <a:buNone/>
            </a:pPr>
            <a:r>
              <a:rPr lang="en-US" dirty="0" smtClean="0">
                <a:solidFill>
                  <a:srgbClr val="002060"/>
                </a:solidFill>
              </a:rPr>
              <a:t>   node will retransmit at most n times, until two or more copies of the same RREQ are received from neighbors.</a:t>
            </a:r>
          </a:p>
          <a:p>
            <a:r>
              <a:rPr lang="en-US" dirty="0" smtClean="0">
                <a:solidFill>
                  <a:srgbClr val="002060"/>
                </a:solidFill>
              </a:rPr>
              <a:t>When c&gt;&gt;&gt;&gt;&gt;&gt;&gt;</a:t>
            </a:r>
          </a:p>
          <a:p>
            <a:pPr>
              <a:buNone/>
            </a:pPr>
            <a:r>
              <a:rPr lang="en-US" dirty="0" smtClean="0">
                <a:solidFill>
                  <a:srgbClr val="002060"/>
                </a:solidFill>
              </a:rPr>
              <a:t>    </a:t>
            </a:r>
            <a:r>
              <a:rPr lang="en-US" dirty="0" err="1" smtClean="0">
                <a:solidFill>
                  <a:srgbClr val="002060"/>
                </a:solidFill>
              </a:rPr>
              <a:t>ncRR</a:t>
            </a:r>
            <a:r>
              <a:rPr lang="en-US" dirty="0" smtClean="0">
                <a:solidFill>
                  <a:srgbClr val="002060"/>
                </a:solidFill>
              </a:rPr>
              <a:t> ≡ </a:t>
            </a:r>
            <a:r>
              <a:rPr lang="en-US" dirty="0" err="1" smtClean="0">
                <a:solidFill>
                  <a:srgbClr val="002060"/>
                </a:solidFill>
              </a:rPr>
              <a:t>nR</a:t>
            </a:r>
            <a:endParaRPr lang="en-US" dirty="0" smtClean="0">
              <a:solidFill>
                <a:srgbClr val="002060"/>
              </a:solidFill>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228600"/>
            <a:ext cx="7467600" cy="6245352"/>
          </a:xfrm>
        </p:spPr>
        <p:txBody>
          <a:bodyPr/>
          <a:lstStyle/>
          <a:p>
            <a:pPr>
              <a:buNone/>
            </a:pPr>
            <a:r>
              <a:rPr lang="en-US" dirty="0" smtClean="0"/>
              <a:t>    </a:t>
            </a:r>
            <a:r>
              <a:rPr lang="en-US" dirty="0" smtClean="0">
                <a:solidFill>
                  <a:srgbClr val="002060"/>
                </a:solidFill>
              </a:rPr>
              <a:t>The previous algorithms can be further combined with options based on route discovery and route reply decisions.</a:t>
            </a:r>
          </a:p>
          <a:p>
            <a:pPr>
              <a:buNone/>
            </a:pPr>
            <a:r>
              <a:rPr lang="en-US" b="1" dirty="0" smtClean="0">
                <a:solidFill>
                  <a:srgbClr val="002060"/>
                </a:solidFill>
              </a:rPr>
              <a:t>Route Discovery Options.</a:t>
            </a:r>
            <a:endParaRPr lang="en-US" b="1" dirty="0">
              <a:solidFill>
                <a:srgbClr val="002060"/>
              </a:solidFill>
            </a:endParaRPr>
          </a:p>
          <a:p>
            <a:pPr>
              <a:buNone/>
            </a:pPr>
            <a:r>
              <a:rPr lang="en-US" b="1" dirty="0" smtClean="0">
                <a:solidFill>
                  <a:srgbClr val="002060"/>
                </a:solidFill>
                <a:effectLst>
                  <a:outerShdw blurRad="38100" dist="38100" dir="2700000" algn="tl">
                    <a:srgbClr val="000000">
                      <a:alpha val="43137"/>
                    </a:srgbClr>
                  </a:outerShdw>
                </a:effectLst>
              </a:rPr>
              <a:t>R1</a:t>
            </a:r>
            <a:r>
              <a:rPr lang="en-US" dirty="0" smtClean="0">
                <a:solidFill>
                  <a:srgbClr val="002060"/>
                </a:solidFill>
              </a:rPr>
              <a:t>: The sender retransmits only upon receiving the first copy of received RREQ. When a route discovery message is received again, it is simply ignored.</a:t>
            </a:r>
          </a:p>
          <a:p>
            <a:pPr>
              <a:buNone/>
            </a:pPr>
            <a:r>
              <a:rPr lang="en-US" dirty="0" smtClean="0">
                <a:solidFill>
                  <a:srgbClr val="002060"/>
                </a:solidFill>
              </a:rPr>
              <a:t>    [1R, R1] is equivalent to the traditional terms of handling RREQ.</a:t>
            </a:r>
          </a:p>
          <a:p>
            <a:pPr>
              <a:buNone/>
            </a:pPr>
            <a:r>
              <a:rPr lang="en-US" b="1" dirty="0" smtClean="0">
                <a:solidFill>
                  <a:srgbClr val="002060"/>
                </a:solidFill>
                <a:effectLst>
                  <a:outerShdw blurRad="38100" dist="38100" dir="2700000" algn="tl">
                    <a:srgbClr val="000000">
                      <a:alpha val="43137"/>
                    </a:srgbClr>
                  </a:outerShdw>
                </a:effectLst>
              </a:rPr>
              <a:t>R+: </a:t>
            </a:r>
            <a:r>
              <a:rPr lang="en-US" dirty="0" smtClean="0">
                <a:solidFill>
                  <a:srgbClr val="002060"/>
                </a:solidFill>
              </a:rPr>
              <a:t>If a node receives a route request with a better cumulative cost upon arrival, it will retransmit once again.</a:t>
            </a:r>
          </a:p>
          <a:p>
            <a:r>
              <a:rPr lang="en-US" dirty="0" smtClean="0">
                <a:solidFill>
                  <a:srgbClr val="002060"/>
                </a:solidFill>
              </a:rPr>
              <a:t> In R+ the same node may decide to send RREQ upon receiving any route with better cost.  </a:t>
            </a: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772400" cy="6169152"/>
          </a:xfrm>
        </p:spPr>
        <p:txBody>
          <a:bodyPr/>
          <a:lstStyle/>
          <a:p>
            <a:r>
              <a:rPr lang="en-US" dirty="0" smtClean="0">
                <a:solidFill>
                  <a:srgbClr val="002060"/>
                </a:solidFill>
              </a:rPr>
              <a:t>If we have [1R, R+]</a:t>
            </a:r>
          </a:p>
          <a:p>
            <a:pPr>
              <a:buNone/>
            </a:pPr>
            <a:r>
              <a:rPr lang="en-US" dirty="0" smtClean="0">
                <a:solidFill>
                  <a:srgbClr val="002060"/>
                </a:solidFill>
              </a:rPr>
              <a:t>    then one retransmission is sent each time </a:t>
            </a:r>
          </a:p>
          <a:p>
            <a:r>
              <a:rPr lang="en-US" dirty="0" smtClean="0">
                <a:solidFill>
                  <a:srgbClr val="002060"/>
                </a:solidFill>
              </a:rPr>
              <a:t>If we have [</a:t>
            </a:r>
            <a:r>
              <a:rPr lang="en-US" dirty="0" err="1" smtClean="0">
                <a:solidFill>
                  <a:srgbClr val="002060"/>
                </a:solidFill>
              </a:rPr>
              <a:t>nR</a:t>
            </a:r>
            <a:r>
              <a:rPr lang="en-US" dirty="0" smtClean="0">
                <a:solidFill>
                  <a:srgbClr val="002060"/>
                </a:solidFill>
              </a:rPr>
              <a:t>, R+]</a:t>
            </a:r>
          </a:p>
          <a:p>
            <a:pPr>
              <a:buNone/>
            </a:pPr>
            <a:r>
              <a:rPr lang="en-US" dirty="0" smtClean="0">
                <a:solidFill>
                  <a:srgbClr val="002060"/>
                </a:solidFill>
              </a:rPr>
              <a:t>    then n retransmissions are made each time a better route is found to the same destination.</a:t>
            </a:r>
          </a:p>
          <a:p>
            <a:r>
              <a:rPr lang="en-US" dirty="0" smtClean="0">
                <a:solidFill>
                  <a:srgbClr val="002060"/>
                </a:solidFill>
              </a:rPr>
              <a:t>In </a:t>
            </a:r>
            <a:r>
              <a:rPr lang="en-US" dirty="0" err="1" smtClean="0">
                <a:solidFill>
                  <a:srgbClr val="002060"/>
                </a:solidFill>
              </a:rPr>
              <a:t>nR</a:t>
            </a:r>
            <a:r>
              <a:rPr lang="en-US" dirty="0" smtClean="0">
                <a:solidFill>
                  <a:srgbClr val="002060"/>
                </a:solidFill>
              </a:rPr>
              <a:t> and </a:t>
            </a:r>
            <a:r>
              <a:rPr lang="en-US" dirty="0" err="1" smtClean="0">
                <a:solidFill>
                  <a:srgbClr val="002060"/>
                </a:solidFill>
              </a:rPr>
              <a:t>ncRR</a:t>
            </a:r>
            <a:r>
              <a:rPr lang="en-US" dirty="0" smtClean="0">
                <a:solidFill>
                  <a:srgbClr val="002060"/>
                </a:solidFill>
              </a:rPr>
              <a:t> if the current best route has not finished retransmitting “n” times and a route with a better cost is found then the counter “n” restarts with R+.</a:t>
            </a:r>
          </a:p>
          <a:p>
            <a:pPr>
              <a:buNone/>
            </a:pPr>
            <a:r>
              <a:rPr lang="en-US" dirty="0" smtClean="0">
                <a:solidFill>
                  <a:srgbClr val="002060"/>
                </a:solidFill>
              </a:rPr>
              <a:t>Combining the options, we can define new algorithms</a:t>
            </a:r>
          </a:p>
          <a:p>
            <a:pPr>
              <a:buNone/>
            </a:pPr>
            <a:r>
              <a:rPr lang="en-US" dirty="0" smtClean="0">
                <a:solidFill>
                  <a:srgbClr val="002060"/>
                </a:solidFill>
              </a:rPr>
              <a:t>[</a:t>
            </a:r>
            <a:r>
              <a:rPr lang="en-US" dirty="0" err="1" smtClean="0">
                <a:solidFill>
                  <a:srgbClr val="002060"/>
                </a:solidFill>
              </a:rPr>
              <a:t>nR</a:t>
            </a:r>
            <a:r>
              <a:rPr lang="en-US" dirty="0" smtClean="0">
                <a:solidFill>
                  <a:srgbClr val="002060"/>
                </a:solidFill>
              </a:rPr>
              <a:t>, R1] = nR1</a:t>
            </a:r>
          </a:p>
          <a:p>
            <a:pPr>
              <a:buNone/>
            </a:pPr>
            <a:r>
              <a:rPr lang="en-US" dirty="0" smtClean="0">
                <a:solidFill>
                  <a:srgbClr val="002060"/>
                </a:solidFill>
              </a:rPr>
              <a:t>[</a:t>
            </a:r>
            <a:r>
              <a:rPr lang="en-US" dirty="0" err="1" smtClean="0">
                <a:solidFill>
                  <a:srgbClr val="002060"/>
                </a:solidFill>
              </a:rPr>
              <a:t>nR</a:t>
            </a:r>
            <a:r>
              <a:rPr lang="en-US" dirty="0" smtClean="0">
                <a:solidFill>
                  <a:srgbClr val="002060"/>
                </a:solidFill>
              </a:rPr>
              <a:t>, R+] = </a:t>
            </a:r>
            <a:r>
              <a:rPr lang="en-US" dirty="0" err="1" smtClean="0">
                <a:solidFill>
                  <a:srgbClr val="002060"/>
                </a:solidFill>
              </a:rPr>
              <a:t>nR</a:t>
            </a:r>
            <a:r>
              <a:rPr lang="en-US" dirty="0" smtClean="0">
                <a:solidFill>
                  <a:srgbClr val="002060"/>
                </a:solidFill>
              </a:rPr>
              <a:t>+</a:t>
            </a:r>
          </a:p>
          <a:p>
            <a:pPr>
              <a:buNone/>
            </a:pPr>
            <a:r>
              <a:rPr lang="en-US" dirty="0" smtClean="0">
                <a:solidFill>
                  <a:srgbClr val="002060"/>
                </a:solidFill>
              </a:rPr>
              <a:t>[</a:t>
            </a:r>
            <a:r>
              <a:rPr lang="en-US" dirty="0" err="1" smtClean="0">
                <a:solidFill>
                  <a:srgbClr val="002060"/>
                </a:solidFill>
              </a:rPr>
              <a:t>ncRR</a:t>
            </a:r>
            <a:r>
              <a:rPr lang="en-US" dirty="0" smtClean="0">
                <a:solidFill>
                  <a:srgbClr val="002060"/>
                </a:solidFill>
              </a:rPr>
              <a:t>, R1] = ncRR1</a:t>
            </a:r>
          </a:p>
          <a:p>
            <a:pPr>
              <a:buNone/>
            </a:pPr>
            <a:r>
              <a:rPr lang="en-US" dirty="0" smtClean="0">
                <a:solidFill>
                  <a:srgbClr val="002060"/>
                </a:solidFill>
              </a:rPr>
              <a:t>[</a:t>
            </a:r>
            <a:r>
              <a:rPr lang="en-US" dirty="0" err="1" smtClean="0">
                <a:solidFill>
                  <a:srgbClr val="002060"/>
                </a:solidFill>
              </a:rPr>
              <a:t>ncRR</a:t>
            </a:r>
            <a:r>
              <a:rPr lang="en-US" dirty="0" smtClean="0">
                <a:solidFill>
                  <a:srgbClr val="002060"/>
                </a:solidFill>
              </a:rPr>
              <a:t>, R+] = </a:t>
            </a:r>
            <a:r>
              <a:rPr lang="en-US" dirty="0" err="1" smtClean="0">
                <a:solidFill>
                  <a:srgbClr val="002060"/>
                </a:solidFill>
              </a:rPr>
              <a:t>ncRR</a:t>
            </a:r>
            <a:r>
              <a:rPr lang="en-US" dirty="0" smtClean="0">
                <a:solidFill>
                  <a:srgbClr val="002060"/>
                </a:solidFill>
              </a:rPr>
              <a:t>+</a:t>
            </a:r>
          </a:p>
          <a:p>
            <a:pPr>
              <a:buNone/>
            </a:pPr>
            <a:endParaRPr lang="en-US" dirty="0" smtClean="0">
              <a:solidFill>
                <a:srgbClr val="002060"/>
              </a:solidFill>
            </a:endParaRP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04800"/>
            <a:ext cx="7467600" cy="6169152"/>
          </a:xfrm>
        </p:spPr>
        <p:txBody>
          <a:bodyPr/>
          <a:lstStyle/>
          <a:p>
            <a:pPr>
              <a:buNone/>
            </a:pPr>
            <a:r>
              <a:rPr lang="en-US" dirty="0" err="1" smtClean="0">
                <a:solidFill>
                  <a:srgbClr val="002060"/>
                </a:solidFill>
              </a:rPr>
              <a:t>nR</a:t>
            </a:r>
            <a:r>
              <a:rPr lang="en-US" dirty="0" smtClean="0">
                <a:solidFill>
                  <a:srgbClr val="002060"/>
                </a:solidFill>
              </a:rPr>
              <a:t>+ Diagram</a:t>
            </a:r>
            <a:endParaRPr lang="en-US" dirty="0"/>
          </a:p>
        </p:txBody>
      </p:sp>
      <p:pic>
        <p:nvPicPr>
          <p:cNvPr id="5122" name="Picture 2" descr="C:\Users\Alice\Desktop\prj.jpg"/>
          <p:cNvPicPr>
            <a:picLocks noChangeAspect="1" noChangeArrowheads="1"/>
          </p:cNvPicPr>
          <p:nvPr/>
        </p:nvPicPr>
        <p:blipFill>
          <a:blip r:embed="rId2" cstate="print"/>
          <a:srcRect/>
          <a:stretch>
            <a:fillRect/>
          </a:stretch>
        </p:blipFill>
        <p:spPr bwMode="auto">
          <a:xfrm>
            <a:off x="609600" y="1781175"/>
            <a:ext cx="7748182" cy="3552825"/>
          </a:xfrm>
          <a:prstGeom prst="rect">
            <a:avLst/>
          </a:prstGeom>
          <a:noFill/>
        </p:spPr>
      </p:pic>
      <p:sp>
        <p:nvSpPr>
          <p:cNvPr id="5" name="Right Arrow 4"/>
          <p:cNvSpPr/>
          <p:nvPr/>
        </p:nvSpPr>
        <p:spPr>
          <a:xfrm rot="19790930">
            <a:off x="1142081" y="2890796"/>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rot="1808691">
            <a:off x="1067720" y="3799316"/>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rot="20402952">
            <a:off x="2134518" y="2247772"/>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9396727">
            <a:off x="2286919" y="3799340"/>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rot="16512014">
            <a:off x="3012987" y="2741822"/>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3581400" y="1981200"/>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rot="1602516">
            <a:off x="2363119" y="4485140"/>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247860">
            <a:off x="5262379" y="3535842"/>
            <a:ext cx="985779" cy="1626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Arrow 13"/>
          <p:cNvSpPr/>
          <p:nvPr/>
        </p:nvSpPr>
        <p:spPr>
          <a:xfrm rot="872349">
            <a:off x="3516508" y="3502829"/>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rot="18756579">
            <a:off x="3925722" y="4312017"/>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Arrow 20"/>
          <p:cNvSpPr/>
          <p:nvPr/>
        </p:nvSpPr>
        <p:spPr>
          <a:xfrm rot="5728799">
            <a:off x="2703456" y="2665891"/>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rot="9076603">
            <a:off x="1222030" y="3107954"/>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rot="9654466">
            <a:off x="2281990" y="2439659"/>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Arrow 24"/>
          <p:cNvSpPr/>
          <p:nvPr/>
        </p:nvSpPr>
        <p:spPr>
          <a:xfrm rot="12876908">
            <a:off x="1136725" y="3587289"/>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p:cNvSpPr/>
          <p:nvPr/>
        </p:nvSpPr>
        <p:spPr>
          <a:xfrm rot="8729280">
            <a:off x="2203711" y="3586922"/>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Arrow 26"/>
          <p:cNvSpPr/>
          <p:nvPr/>
        </p:nvSpPr>
        <p:spPr>
          <a:xfrm rot="8059821">
            <a:off x="3625831" y="4231350"/>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Arrow 27"/>
          <p:cNvSpPr/>
          <p:nvPr/>
        </p:nvSpPr>
        <p:spPr>
          <a:xfrm rot="11585621">
            <a:off x="3592490" y="3267269"/>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Arrow 30"/>
          <p:cNvSpPr/>
          <p:nvPr/>
        </p:nvSpPr>
        <p:spPr>
          <a:xfrm rot="12522201">
            <a:off x="2441255" y="4327074"/>
            <a:ext cx="609600" cy="1678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3" name="Picture 3" descr="C:\Users\Alice\Desktop\prjj.jpg"/>
          <p:cNvPicPr>
            <a:picLocks noChangeAspect="1" noChangeArrowheads="1"/>
          </p:cNvPicPr>
          <p:nvPr/>
        </p:nvPicPr>
        <p:blipFill>
          <a:blip r:embed="rId3" cstate="print"/>
          <a:srcRect/>
          <a:stretch>
            <a:fillRect/>
          </a:stretch>
        </p:blipFill>
        <p:spPr bwMode="auto">
          <a:xfrm>
            <a:off x="1905000" y="2971800"/>
            <a:ext cx="195072" cy="914400"/>
          </a:xfrm>
          <a:prstGeom prst="rect">
            <a:avLst/>
          </a:prstGeom>
          <a:noFill/>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ox(in)">
                                      <p:cBhvr>
                                        <p:cTn id="7" dur="1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1" presetClass="entr" presetSubtype="0" fill="hold" grpId="0" nodeType="clickEffect">
                                  <p:stCondLst>
                                    <p:cond delay="0"/>
                                  </p:stCondLst>
                                  <p:childTnLst>
                                    <p:set>
                                      <p:cBhvr>
                                        <p:cTn id="11" dur="5000">
                                          <p:stCondLst>
                                            <p:cond delay="0"/>
                                          </p:stCondLst>
                                        </p:cTn>
                                        <p:tgtEl>
                                          <p:spTgt spid="5"/>
                                        </p:tgtEl>
                                        <p:attrNameLst>
                                          <p:attrName>style.visibility</p:attrName>
                                        </p:attrNameLst>
                                      </p:cBhvr>
                                      <p:to>
                                        <p:strVal val="visible"/>
                                      </p:to>
                                    </p:set>
                                  </p:childTnLst>
                                </p:cTn>
                              </p:par>
                              <p:par>
                                <p:cTn id="12" presetID="11" presetClass="entr" presetSubtype="0" fill="hold" grpId="0" nodeType="withEffect">
                                  <p:stCondLst>
                                    <p:cond delay="0"/>
                                  </p:stCondLst>
                                  <p:childTnLst>
                                    <p:set>
                                      <p:cBhvr>
                                        <p:cTn id="13" dur="5000">
                                          <p:stCondLst>
                                            <p:cond delay="0"/>
                                          </p:stCondLst>
                                        </p:cTn>
                                        <p:tgtEl>
                                          <p:spTgt spid="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1" presetClass="entr" presetSubtype="0" fill="hold" grpId="0" nodeType="clickEffect">
                                  <p:stCondLst>
                                    <p:cond delay="0"/>
                                  </p:stCondLst>
                                  <p:childTnLst>
                                    <p:set>
                                      <p:cBhvr>
                                        <p:cTn id="17" dur="5000">
                                          <p:stCondLst>
                                            <p:cond delay="0"/>
                                          </p:stCondLst>
                                        </p:cTn>
                                        <p:tgtEl>
                                          <p:spTgt spid="7"/>
                                        </p:tgtEl>
                                        <p:attrNameLst>
                                          <p:attrName>style.visibility</p:attrName>
                                        </p:attrNameLst>
                                      </p:cBhvr>
                                      <p:to>
                                        <p:strVal val="visible"/>
                                      </p:to>
                                    </p:set>
                                  </p:childTnLst>
                                </p:cTn>
                              </p:par>
                              <p:par>
                                <p:cTn id="18" presetID="11" presetClass="entr" presetSubtype="0" fill="hold" grpId="0" nodeType="withEffect">
                                  <p:stCondLst>
                                    <p:cond delay="0"/>
                                  </p:stCondLst>
                                  <p:childTnLst>
                                    <p:set>
                                      <p:cBhvr>
                                        <p:cTn id="19" dur="5000">
                                          <p:stCondLst>
                                            <p:cond delay="0"/>
                                          </p:stCondLst>
                                        </p:cTn>
                                        <p:tgtEl>
                                          <p:spTgt spid="2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1" presetClass="entr" presetSubtype="0" fill="hold" grpId="0" nodeType="clickEffect">
                                  <p:stCondLst>
                                    <p:cond delay="0"/>
                                  </p:stCondLst>
                                  <p:childTnLst>
                                    <p:set>
                                      <p:cBhvr>
                                        <p:cTn id="23" dur="5000">
                                          <p:stCondLst>
                                            <p:cond delay="0"/>
                                          </p:stCondLst>
                                        </p:cTn>
                                        <p:tgtEl>
                                          <p:spTgt spid="11"/>
                                        </p:tgtEl>
                                        <p:attrNameLst>
                                          <p:attrName>style.visibility</p:attrName>
                                        </p:attrNameLst>
                                      </p:cBhvr>
                                      <p:to>
                                        <p:strVal val="visible"/>
                                      </p:to>
                                    </p:set>
                                  </p:childTnLst>
                                </p:cTn>
                              </p:par>
                              <p:par>
                                <p:cTn id="24" presetID="11" presetClass="entr" presetSubtype="0" fill="hold" grpId="0" nodeType="withEffect">
                                  <p:stCondLst>
                                    <p:cond delay="0"/>
                                  </p:stCondLst>
                                  <p:childTnLst>
                                    <p:set>
                                      <p:cBhvr>
                                        <p:cTn id="25" dur="5000">
                                          <p:stCondLst>
                                            <p:cond delay="0"/>
                                          </p:stCondLst>
                                        </p:cTn>
                                        <p:tgtEl>
                                          <p:spTgt spid="23"/>
                                        </p:tgtEl>
                                        <p:attrNameLst>
                                          <p:attrName>style.visibility</p:attrName>
                                        </p:attrNameLst>
                                      </p:cBhvr>
                                      <p:to>
                                        <p:strVal val="visible"/>
                                      </p:to>
                                    </p:set>
                                  </p:childTnLst>
                                </p:cTn>
                              </p:par>
                              <p:par>
                                <p:cTn id="26" presetID="11" presetClass="entr" presetSubtype="0" fill="hold" grpId="0" nodeType="withEffect">
                                  <p:stCondLst>
                                    <p:cond delay="0"/>
                                  </p:stCondLst>
                                  <p:childTnLst>
                                    <p:set>
                                      <p:cBhvr>
                                        <p:cTn id="27" dur="5000">
                                          <p:stCondLst>
                                            <p:cond delay="0"/>
                                          </p:stCondLst>
                                        </p:cTn>
                                        <p:tgtEl>
                                          <p:spTgt spid="21"/>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1" presetClass="entr" presetSubtype="0" fill="hold" grpId="0" nodeType="clickEffect">
                                  <p:stCondLst>
                                    <p:cond delay="0"/>
                                  </p:stCondLst>
                                  <p:childTnLst>
                                    <p:set>
                                      <p:cBhvr>
                                        <p:cTn id="31" dur="5000">
                                          <p:stCondLst>
                                            <p:cond delay="0"/>
                                          </p:stCondLst>
                                        </p:cTn>
                                        <p:tgtEl>
                                          <p:spTgt spid="9"/>
                                        </p:tgtEl>
                                        <p:attrNameLst>
                                          <p:attrName>style.visibility</p:attrName>
                                        </p:attrNameLst>
                                      </p:cBhvr>
                                      <p:to>
                                        <p:strVal val="visible"/>
                                      </p:to>
                                    </p:set>
                                  </p:childTnLst>
                                </p:cTn>
                              </p:par>
                              <p:par>
                                <p:cTn id="32" presetID="11" presetClass="entr" presetSubtype="0" fill="hold" grpId="0" nodeType="withEffect">
                                  <p:stCondLst>
                                    <p:cond delay="0"/>
                                  </p:stCondLst>
                                  <p:childTnLst>
                                    <p:set>
                                      <p:cBhvr>
                                        <p:cTn id="33" dur="5000">
                                          <p:stCondLst>
                                            <p:cond delay="0"/>
                                          </p:stCondLst>
                                        </p:cTn>
                                        <p:tgtEl>
                                          <p:spTgt spid="26"/>
                                        </p:tgtEl>
                                        <p:attrNameLst>
                                          <p:attrName>style.visibility</p:attrName>
                                        </p:attrNameLst>
                                      </p:cBhvr>
                                      <p:to>
                                        <p:strVal val="visible"/>
                                      </p:to>
                                    </p:set>
                                  </p:childTnLst>
                                </p:cTn>
                              </p:par>
                              <p:par>
                                <p:cTn id="34" presetID="11" presetClass="entr" presetSubtype="0" fill="hold" grpId="0" nodeType="withEffect">
                                  <p:stCondLst>
                                    <p:cond delay="0"/>
                                  </p:stCondLst>
                                  <p:childTnLst>
                                    <p:set>
                                      <p:cBhvr>
                                        <p:cTn id="35" dur="5000">
                                          <p:stCondLst>
                                            <p:cond delay="0"/>
                                          </p:stCondLst>
                                        </p:cTn>
                                        <p:tgtEl>
                                          <p:spTgt spid="14"/>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1" presetClass="entr" presetSubtype="0" fill="hold" grpId="2" nodeType="clickEffect">
                                  <p:stCondLst>
                                    <p:cond delay="0"/>
                                  </p:stCondLst>
                                  <p:childTnLst>
                                    <p:set>
                                      <p:cBhvr>
                                        <p:cTn id="39" dur="5000">
                                          <p:stCondLst>
                                            <p:cond delay="0"/>
                                          </p:stCondLst>
                                        </p:cTn>
                                        <p:tgtEl>
                                          <p:spTgt spid="28"/>
                                        </p:tgtEl>
                                        <p:attrNameLst>
                                          <p:attrName>style.visibility</p:attrName>
                                        </p:attrNameLst>
                                      </p:cBhvr>
                                      <p:to>
                                        <p:strVal val="visible"/>
                                      </p:to>
                                    </p:set>
                                  </p:childTnLst>
                                </p:cTn>
                              </p:par>
                              <p:par>
                                <p:cTn id="40" presetID="11" presetClass="entr" presetSubtype="0" fill="hold" grpId="2" nodeType="withEffect">
                                  <p:stCondLst>
                                    <p:cond delay="0"/>
                                  </p:stCondLst>
                                  <p:childTnLst>
                                    <p:set>
                                      <p:cBhvr>
                                        <p:cTn id="41" dur="5000">
                                          <p:stCondLst>
                                            <p:cond delay="0"/>
                                          </p:stCondLst>
                                        </p:cTn>
                                        <p:tgtEl>
                                          <p:spTgt spid="13"/>
                                        </p:tgtEl>
                                        <p:attrNameLst>
                                          <p:attrName>style.visibility</p:attrName>
                                        </p:attrNameLst>
                                      </p:cBhvr>
                                      <p:to>
                                        <p:strVal val="visible"/>
                                      </p:to>
                                    </p:set>
                                  </p:childTnLst>
                                </p:cTn>
                              </p:par>
                              <p:par>
                                <p:cTn id="42" presetID="11" presetClass="entr" presetSubtype="0" fill="hold" grpId="2" nodeType="withEffect">
                                  <p:stCondLst>
                                    <p:cond delay="0"/>
                                  </p:stCondLst>
                                  <p:childTnLst>
                                    <p:set>
                                      <p:cBhvr>
                                        <p:cTn id="43" dur="5000">
                                          <p:stCondLst>
                                            <p:cond delay="0"/>
                                          </p:stCondLst>
                                        </p:cTn>
                                        <p:tgtEl>
                                          <p:spTgt spid="2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1" presetClass="entr" presetSubtype="0" fill="hold" nodeType="clickEffect">
                                  <p:stCondLst>
                                    <p:cond delay="0"/>
                                  </p:stCondLst>
                                  <p:childTnLst>
                                    <p:set>
                                      <p:cBhvr>
                                        <p:cTn id="47" dur="5000">
                                          <p:stCondLst>
                                            <p:cond delay="0"/>
                                          </p:stCondLst>
                                        </p:cTn>
                                        <p:tgtEl>
                                          <p:spTgt spid="12"/>
                                        </p:tgtEl>
                                        <p:attrNameLst>
                                          <p:attrName>style.visibility</p:attrName>
                                        </p:attrNameLst>
                                      </p:cBhvr>
                                      <p:to>
                                        <p:strVal val="visible"/>
                                      </p:to>
                                    </p:set>
                                  </p:childTnLst>
                                </p:cTn>
                              </p:par>
                              <p:par>
                                <p:cTn id="48" presetID="11" presetClass="entr" presetSubtype="0" fill="hold" nodeType="withEffect">
                                  <p:stCondLst>
                                    <p:cond delay="0"/>
                                  </p:stCondLst>
                                  <p:childTnLst>
                                    <p:set>
                                      <p:cBhvr>
                                        <p:cTn id="49" dur="5000">
                                          <p:stCondLst>
                                            <p:cond delay="0"/>
                                          </p:stCondLst>
                                        </p:cTn>
                                        <p:tgtEl>
                                          <p:spTgt spid="8"/>
                                        </p:tgtEl>
                                        <p:attrNameLst>
                                          <p:attrName>style.visibility</p:attrName>
                                        </p:attrNameLst>
                                      </p:cBhvr>
                                      <p:to>
                                        <p:strVal val="visible"/>
                                      </p:to>
                                    </p:set>
                                  </p:childTnLst>
                                </p:cTn>
                              </p:par>
                              <p:par>
                                <p:cTn id="50" presetID="11" presetClass="entr" presetSubtype="0" fill="hold" nodeType="withEffect">
                                  <p:stCondLst>
                                    <p:cond delay="0"/>
                                  </p:stCondLst>
                                  <p:childTnLst>
                                    <p:set>
                                      <p:cBhvr>
                                        <p:cTn id="51" dur="5000">
                                          <p:stCondLst>
                                            <p:cond delay="0"/>
                                          </p:stCondLst>
                                        </p:cTn>
                                        <p:tgtEl>
                                          <p:spTgt spid="25"/>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1" presetClass="entr" presetSubtype="0" fill="hold" grpId="0" nodeType="clickEffect">
                                  <p:stCondLst>
                                    <p:cond delay="0"/>
                                  </p:stCondLst>
                                  <p:childTnLst>
                                    <p:set>
                                      <p:cBhvr>
                                        <p:cTn id="55" dur="5000">
                                          <p:stCondLst>
                                            <p:cond delay="0"/>
                                          </p:stCondLst>
                                        </p:cTn>
                                        <p:tgtEl>
                                          <p:spTgt spid="16"/>
                                        </p:tgtEl>
                                        <p:attrNameLst>
                                          <p:attrName>style.visibility</p:attrName>
                                        </p:attrNameLst>
                                      </p:cBhvr>
                                      <p:to>
                                        <p:strVal val="visible"/>
                                      </p:to>
                                    </p:set>
                                  </p:childTnLst>
                                </p:cTn>
                              </p:par>
                              <p:par>
                                <p:cTn id="56" presetID="11" presetClass="entr" presetSubtype="0" fill="hold" grpId="0" nodeType="withEffect">
                                  <p:stCondLst>
                                    <p:cond delay="0"/>
                                  </p:stCondLst>
                                  <p:childTnLst>
                                    <p:set>
                                      <p:cBhvr>
                                        <p:cTn id="57" dur="5000">
                                          <p:stCondLst>
                                            <p:cond delay="0"/>
                                          </p:stCondLst>
                                        </p:cTn>
                                        <p:tgtEl>
                                          <p:spTgt spid="31"/>
                                        </p:tgtEl>
                                        <p:attrNameLst>
                                          <p:attrName>style.visibility</p:attrName>
                                        </p:attrNameLst>
                                      </p:cBhvr>
                                      <p:to>
                                        <p:strVal val="visible"/>
                                      </p:to>
                                    </p:set>
                                  </p:childTnLst>
                                </p:cTn>
                              </p:par>
                              <p:par>
                                <p:cTn id="58" presetID="11" presetClass="entr" presetSubtype="0" fill="hold" grpId="1" nodeType="withEffect">
                                  <p:stCondLst>
                                    <p:cond delay="0"/>
                                  </p:stCondLst>
                                  <p:childTnLst>
                                    <p:set>
                                      <p:cBhvr>
                                        <p:cTn id="59" dur="5000">
                                          <p:stCondLst>
                                            <p:cond delay="0"/>
                                          </p:stCondLst>
                                        </p:cTn>
                                        <p:tgtEl>
                                          <p:spTgt spid="26"/>
                                        </p:tgtEl>
                                        <p:attrNameLst>
                                          <p:attrName>style.visibility</p:attrName>
                                        </p:attrNameLst>
                                      </p:cBhvr>
                                      <p:to>
                                        <p:strVal val="visible"/>
                                      </p:to>
                                    </p:set>
                                  </p:childTnLst>
                                </p:cTn>
                              </p:par>
                              <p:par>
                                <p:cTn id="60" presetID="11" presetClass="entr" presetSubtype="0" fill="hold" grpId="1" nodeType="withEffect">
                                  <p:stCondLst>
                                    <p:cond delay="0"/>
                                  </p:stCondLst>
                                  <p:childTnLst>
                                    <p:set>
                                      <p:cBhvr>
                                        <p:cTn id="61" dur="5000">
                                          <p:stCondLst>
                                            <p:cond delay="0"/>
                                          </p:stCondLst>
                                        </p:cTn>
                                        <p:tgtEl>
                                          <p:spTgt spid="9"/>
                                        </p:tgtEl>
                                        <p:attrNameLst>
                                          <p:attrName>style.visibility</p:attrName>
                                        </p:attrNameLst>
                                      </p:cBhvr>
                                      <p:to>
                                        <p:strVal val="visible"/>
                                      </p:to>
                                    </p:set>
                                  </p:childTnLst>
                                </p:cTn>
                              </p:par>
                              <p:par>
                                <p:cTn id="62" presetID="11" presetClass="entr" presetSubtype="0" fill="hold" grpId="1" nodeType="withEffect">
                                  <p:stCondLst>
                                    <p:cond delay="0"/>
                                  </p:stCondLst>
                                  <p:childTnLst>
                                    <p:set>
                                      <p:cBhvr>
                                        <p:cTn id="63" dur="5000">
                                          <p:stCondLst>
                                            <p:cond delay="0"/>
                                          </p:stCondLst>
                                        </p:cTn>
                                        <p:tgtEl>
                                          <p:spTgt spid="1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1" presetClass="entr" presetSubtype="0" fill="hold" grpId="0" nodeType="clickEffect">
                                  <p:stCondLst>
                                    <p:cond delay="0"/>
                                  </p:stCondLst>
                                  <p:childTnLst>
                                    <p:set>
                                      <p:cBhvr>
                                        <p:cTn id="67" dur="5000">
                                          <p:stCondLst>
                                            <p:cond delay="0"/>
                                          </p:stCondLst>
                                        </p:cTn>
                                        <p:tgtEl>
                                          <p:spTgt spid="13"/>
                                        </p:tgtEl>
                                        <p:attrNameLst>
                                          <p:attrName>style.visibility</p:attrName>
                                        </p:attrNameLst>
                                      </p:cBhvr>
                                      <p:to>
                                        <p:strVal val="visible"/>
                                      </p:to>
                                    </p:set>
                                  </p:childTnLst>
                                </p:cTn>
                              </p:par>
                              <p:par>
                                <p:cTn id="68" presetID="11" presetClass="entr" presetSubtype="0" fill="hold" nodeType="withEffect">
                                  <p:stCondLst>
                                    <p:cond delay="0"/>
                                  </p:stCondLst>
                                  <p:childTnLst>
                                    <p:set>
                                      <p:cBhvr>
                                        <p:cTn id="69" dur="5000">
                                          <p:stCondLst>
                                            <p:cond delay="0"/>
                                          </p:stCondLst>
                                        </p:cTn>
                                        <p:tgtEl>
                                          <p:spTgt spid="28"/>
                                        </p:tgtEl>
                                        <p:attrNameLst>
                                          <p:attrName>style.visibility</p:attrName>
                                        </p:attrNameLst>
                                      </p:cBhvr>
                                      <p:to>
                                        <p:strVal val="visible"/>
                                      </p:to>
                                    </p:set>
                                  </p:childTnLst>
                                </p:cTn>
                              </p:par>
                              <p:par>
                                <p:cTn id="70" presetID="11" presetClass="entr" presetSubtype="0" fill="hold" nodeType="withEffect">
                                  <p:stCondLst>
                                    <p:cond delay="0"/>
                                  </p:stCondLst>
                                  <p:childTnLst>
                                    <p:set>
                                      <p:cBhvr>
                                        <p:cTn id="71" dur="5000">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9" grpId="1" animBg="1"/>
      <p:bldP spid="11" grpId="0" animBg="1"/>
      <p:bldP spid="13" grpId="0" animBg="1"/>
      <p:bldP spid="13" grpId="2" animBg="1"/>
      <p:bldP spid="14" grpId="0" animBg="1"/>
      <p:bldP spid="14" grpId="1" animBg="1"/>
      <p:bldP spid="16" grpId="0" animBg="1"/>
      <p:bldP spid="21" grpId="0" animBg="1"/>
      <p:bldP spid="22" grpId="0" animBg="1"/>
      <p:bldP spid="23" grpId="0" animBg="1"/>
      <p:bldP spid="26" grpId="0" animBg="1"/>
      <p:bldP spid="26" grpId="1" animBg="1"/>
      <p:bldP spid="27" grpId="2" animBg="1"/>
      <p:bldP spid="28" grpId="2" animBg="1"/>
      <p:bldP spid="3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467600" cy="6092952"/>
          </a:xfrm>
        </p:spPr>
        <p:txBody>
          <a:bodyPr/>
          <a:lstStyle/>
          <a:p>
            <a:pPr>
              <a:buNone/>
            </a:pPr>
            <a:r>
              <a:rPr lang="en-US" b="1" dirty="0" smtClean="0">
                <a:solidFill>
                  <a:srgbClr val="002060"/>
                </a:solidFill>
              </a:rPr>
              <a:t>Route Reply Options</a:t>
            </a:r>
          </a:p>
          <a:p>
            <a:r>
              <a:rPr lang="en-US" dirty="0" smtClean="0">
                <a:solidFill>
                  <a:srgbClr val="002060"/>
                </a:solidFill>
              </a:rPr>
              <a:t>The destination node might receive multiple copies of the same RREQ bearing different path information.</a:t>
            </a:r>
          </a:p>
          <a:p>
            <a:r>
              <a:rPr lang="en-US" dirty="0" smtClean="0">
                <a:solidFill>
                  <a:srgbClr val="002060"/>
                </a:solidFill>
              </a:rPr>
              <a:t>In conventional route discovery schemes a destination node responds to every route request packet received.</a:t>
            </a:r>
          </a:p>
          <a:p>
            <a:r>
              <a:rPr lang="en-US" dirty="0" smtClean="0">
                <a:solidFill>
                  <a:srgbClr val="002060"/>
                </a:solidFill>
              </a:rPr>
              <a:t>This may cause more overhead</a:t>
            </a:r>
          </a:p>
          <a:p>
            <a:pPr>
              <a:buNone/>
            </a:pPr>
            <a:r>
              <a:rPr lang="en-US" dirty="0" smtClean="0">
                <a:solidFill>
                  <a:srgbClr val="002060"/>
                </a:solidFill>
              </a:rPr>
              <a:t>The two options are then as follows:</a:t>
            </a:r>
          </a:p>
          <a:p>
            <a:pPr>
              <a:buNone/>
            </a:pPr>
            <a:r>
              <a:rPr lang="en-US" b="1" dirty="0" smtClean="0">
                <a:solidFill>
                  <a:srgbClr val="002060"/>
                </a:solidFill>
                <a:effectLst>
                  <a:outerShdw blurRad="38100" dist="38100" dir="2700000" algn="tl">
                    <a:srgbClr val="000000">
                      <a:alpha val="43137"/>
                    </a:srgbClr>
                  </a:outerShdw>
                </a:effectLst>
              </a:rPr>
              <a:t>B*: </a:t>
            </a:r>
            <a:r>
              <a:rPr lang="en-US" dirty="0" smtClean="0">
                <a:solidFill>
                  <a:srgbClr val="002060"/>
                </a:solidFill>
              </a:rPr>
              <a:t>The destination node replies all received RREQs with RREP</a:t>
            </a:r>
          </a:p>
          <a:p>
            <a:pPr>
              <a:buNone/>
            </a:pPr>
            <a:r>
              <a:rPr lang="en-US" b="1" dirty="0" smtClean="0">
                <a:solidFill>
                  <a:srgbClr val="002060"/>
                </a:solidFill>
                <a:effectLst>
                  <a:outerShdw blurRad="38100" dist="38100" dir="2700000" algn="tl">
                    <a:srgbClr val="000000">
                      <a:alpha val="43137"/>
                    </a:srgbClr>
                  </a:outerShdw>
                </a:effectLst>
              </a:rPr>
              <a:t>B+: </a:t>
            </a:r>
            <a:r>
              <a:rPr lang="en-US" dirty="0" smtClean="0">
                <a:solidFill>
                  <a:srgbClr val="002060"/>
                </a:solidFill>
              </a:rPr>
              <a:t>The destination nodes replies back the first time and any time the measured value of path metric is better than previously received ones.</a:t>
            </a: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381000"/>
            <a:ext cx="7467600" cy="6092952"/>
          </a:xfrm>
        </p:spPr>
        <p:txBody>
          <a:bodyPr/>
          <a:lstStyle/>
          <a:p>
            <a:r>
              <a:rPr lang="en-US" dirty="0" smtClean="0">
                <a:solidFill>
                  <a:srgbClr val="002060"/>
                </a:solidFill>
              </a:rPr>
              <a:t>An RREP packet is sent back to the source node using the reverse path of the RREQ </a:t>
            </a:r>
          </a:p>
          <a:p>
            <a:r>
              <a:rPr lang="en-US" dirty="0" smtClean="0">
                <a:solidFill>
                  <a:srgbClr val="002060"/>
                </a:solidFill>
              </a:rPr>
              <a:t>There are three options for the way a RREP is processed by nodes on the reply path.</a:t>
            </a:r>
          </a:p>
          <a:p>
            <a:pPr>
              <a:buNone/>
            </a:pPr>
            <a:endParaRPr lang="en-US" dirty="0" smtClean="0">
              <a:solidFill>
                <a:srgbClr val="002060"/>
              </a:solidFill>
            </a:endParaRPr>
          </a:p>
          <a:p>
            <a:pPr>
              <a:buNone/>
            </a:pPr>
            <a:r>
              <a:rPr lang="en-US" b="1" dirty="0" smtClean="0">
                <a:solidFill>
                  <a:srgbClr val="002060"/>
                </a:solidFill>
                <a:effectLst>
                  <a:outerShdw blurRad="38100" dist="38100" dir="2700000" algn="tl">
                    <a:srgbClr val="000000">
                      <a:alpha val="43137"/>
                    </a:srgbClr>
                  </a:outerShdw>
                </a:effectLst>
              </a:rPr>
              <a:t>A1</a:t>
            </a:r>
            <a:r>
              <a:rPr lang="en-US" dirty="0" smtClean="0">
                <a:solidFill>
                  <a:srgbClr val="002060"/>
                </a:solidFill>
              </a:rPr>
              <a:t>: Each node transmits the RREP exactly once, if any failure happens, process is stopped</a:t>
            </a:r>
          </a:p>
          <a:p>
            <a:pPr>
              <a:buNone/>
            </a:pPr>
            <a:r>
              <a:rPr lang="en-US" b="1" dirty="0" smtClean="0">
                <a:solidFill>
                  <a:srgbClr val="002060"/>
                </a:solidFill>
                <a:effectLst>
                  <a:outerShdw blurRad="38100" dist="38100" dir="2700000" algn="tl">
                    <a:srgbClr val="000000">
                      <a:alpha val="43137"/>
                    </a:srgbClr>
                  </a:outerShdw>
                </a:effectLst>
              </a:rPr>
              <a:t>A3</a:t>
            </a:r>
            <a:r>
              <a:rPr lang="en-US" dirty="0" smtClean="0">
                <a:solidFill>
                  <a:srgbClr val="002060"/>
                </a:solidFill>
              </a:rPr>
              <a:t>: Each node transmits the RREP once, if no transmission is heard from its neighbor, it retransmits two more times.</a:t>
            </a:r>
          </a:p>
          <a:p>
            <a:pPr>
              <a:buNone/>
            </a:pPr>
            <a:endParaRPr lang="en-US" dirty="0" smtClean="0">
              <a:solidFill>
                <a:srgbClr val="002060"/>
              </a:solidFill>
            </a:endParaRP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944562"/>
          </a:xfrm>
        </p:spPr>
        <p:txBody>
          <a:bodyPr>
            <a:normAutofit fontScale="90000"/>
          </a:bodyPr>
          <a:lstStyle/>
          <a:p>
            <a:r>
              <a:rPr lang="en-US" dirty="0" smtClean="0">
                <a:solidFill>
                  <a:srgbClr val="002060"/>
                </a:solidFill>
              </a:rPr>
              <a:t>Analysis of algorithms using the predefined options</a:t>
            </a:r>
            <a:endParaRPr lang="en-US" dirty="0"/>
          </a:p>
        </p:txBody>
      </p:sp>
      <p:sp>
        <p:nvSpPr>
          <p:cNvPr id="3" name="Content Placeholder 2"/>
          <p:cNvSpPr>
            <a:spLocks noGrp="1"/>
          </p:cNvSpPr>
          <p:nvPr>
            <p:ph sz="quarter" idx="1"/>
          </p:nvPr>
        </p:nvSpPr>
        <p:spPr>
          <a:xfrm>
            <a:off x="457200" y="1219200"/>
            <a:ext cx="7467600" cy="5254752"/>
          </a:xfrm>
        </p:spPr>
        <p:txBody>
          <a:bodyPr>
            <a:normAutofit lnSpcReduction="10000"/>
          </a:bodyPr>
          <a:lstStyle/>
          <a:p>
            <a:r>
              <a:rPr lang="en-US" dirty="0" smtClean="0">
                <a:solidFill>
                  <a:srgbClr val="002060"/>
                </a:solidFill>
              </a:rPr>
              <a:t>Goal: To prove that </a:t>
            </a:r>
            <a:r>
              <a:rPr lang="en-US" dirty="0" err="1" smtClean="0">
                <a:solidFill>
                  <a:srgbClr val="002060"/>
                </a:solidFill>
              </a:rPr>
              <a:t>nR</a:t>
            </a:r>
            <a:r>
              <a:rPr lang="en-US" dirty="0" smtClean="0">
                <a:solidFill>
                  <a:srgbClr val="002060"/>
                </a:solidFill>
              </a:rPr>
              <a:t> and </a:t>
            </a:r>
            <a:r>
              <a:rPr lang="en-US" dirty="0" err="1" smtClean="0">
                <a:solidFill>
                  <a:srgbClr val="002060"/>
                </a:solidFill>
              </a:rPr>
              <a:t>ncRR</a:t>
            </a:r>
            <a:r>
              <a:rPr lang="en-US" dirty="0" smtClean="0">
                <a:solidFill>
                  <a:srgbClr val="002060"/>
                </a:solidFill>
              </a:rPr>
              <a:t> are superior to 1R, using the different predetermined options.</a:t>
            </a:r>
          </a:p>
          <a:p>
            <a:pPr>
              <a:buNone/>
            </a:pPr>
            <a:r>
              <a:rPr lang="en-US" dirty="0" smtClean="0">
                <a:solidFill>
                  <a:srgbClr val="002060"/>
                </a:solidFill>
              </a:rPr>
              <a:t>Metrics used for the observations include</a:t>
            </a:r>
          </a:p>
          <a:p>
            <a:pPr>
              <a:buFontTx/>
              <a:buChar char="-"/>
            </a:pPr>
            <a:r>
              <a:rPr lang="en-US" dirty="0" smtClean="0">
                <a:solidFill>
                  <a:srgbClr val="002060"/>
                </a:solidFill>
              </a:rPr>
              <a:t>Average EHC( expected hop count) which is the expected hop count to send an actual message over the link.</a:t>
            </a:r>
          </a:p>
          <a:p>
            <a:pPr>
              <a:buFontTx/>
              <a:buChar char="-"/>
            </a:pPr>
            <a:r>
              <a:rPr lang="en-US" dirty="0" smtClean="0">
                <a:solidFill>
                  <a:srgbClr val="002060"/>
                </a:solidFill>
              </a:rPr>
              <a:t>Success Rate</a:t>
            </a:r>
          </a:p>
          <a:p>
            <a:pPr>
              <a:buFontTx/>
              <a:buChar char="-"/>
            </a:pPr>
            <a:r>
              <a:rPr lang="en-US" dirty="0" smtClean="0">
                <a:solidFill>
                  <a:srgbClr val="002060"/>
                </a:solidFill>
              </a:rPr>
              <a:t>Message Overhead during Route discovery</a:t>
            </a:r>
          </a:p>
          <a:p>
            <a:pPr>
              <a:buNone/>
            </a:pPr>
            <a:endParaRPr lang="en-US" dirty="0" smtClean="0">
              <a:solidFill>
                <a:srgbClr val="002060"/>
              </a:solidFill>
            </a:endParaRPr>
          </a:p>
          <a:p>
            <a:r>
              <a:rPr lang="en-US" dirty="0" smtClean="0">
                <a:solidFill>
                  <a:srgbClr val="002060"/>
                </a:solidFill>
              </a:rPr>
              <a:t>The simulation was run in MATLAB using 200nodes and the average node degree </a:t>
            </a:r>
            <a:r>
              <a:rPr lang="en-US" i="1" dirty="0" smtClean="0">
                <a:solidFill>
                  <a:srgbClr val="002060"/>
                </a:solidFill>
              </a:rPr>
              <a:t>d</a:t>
            </a:r>
            <a:r>
              <a:rPr lang="en-US" dirty="0" smtClean="0">
                <a:solidFill>
                  <a:srgbClr val="002060"/>
                </a:solidFill>
              </a:rPr>
              <a:t> is tested for d = 6,8,10,16,20,24,32,40, which simulate a network from sparse to dense.</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sz="quarter" idx="1"/>
          </p:nvPr>
        </p:nvPicPr>
        <p:blipFill>
          <a:blip r:embed="rId2" cstate="print"/>
          <a:srcRect/>
          <a:stretch>
            <a:fillRect/>
          </a:stretch>
        </p:blipFill>
        <p:spPr bwMode="auto">
          <a:xfrm>
            <a:off x="457200" y="1676400"/>
            <a:ext cx="3181350" cy="2551996"/>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5110758" y="1676400"/>
            <a:ext cx="3271242" cy="2667000"/>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2895600" y="4266867"/>
            <a:ext cx="3200400" cy="2591133"/>
          </a:xfrm>
          <a:prstGeom prst="rect">
            <a:avLst/>
          </a:prstGeom>
          <a:noFill/>
          <a:ln w="9525">
            <a:noFill/>
            <a:miter lim="800000"/>
            <a:headEnd/>
            <a:tailEnd/>
          </a:ln>
        </p:spPr>
      </p:pic>
      <p:sp>
        <p:nvSpPr>
          <p:cNvPr id="7" name="TextBox 6"/>
          <p:cNvSpPr txBox="1"/>
          <p:nvPr/>
        </p:nvSpPr>
        <p:spPr>
          <a:xfrm>
            <a:off x="381000" y="304800"/>
            <a:ext cx="8001000" cy="1477328"/>
          </a:xfrm>
          <a:prstGeom prst="rect">
            <a:avLst/>
          </a:prstGeom>
          <a:noFill/>
        </p:spPr>
        <p:txBody>
          <a:bodyPr wrap="square" rtlCol="0">
            <a:spAutoFit/>
          </a:bodyPr>
          <a:lstStyle/>
          <a:p>
            <a:pPr>
              <a:buFont typeface="Courier New" pitchFamily="49" charset="0"/>
              <a:buChar char="o"/>
            </a:pPr>
            <a:r>
              <a:rPr lang="en-US" sz="2400" dirty="0" smtClean="0">
                <a:solidFill>
                  <a:srgbClr val="002060"/>
                </a:solidFill>
              </a:rPr>
              <a:t>First analysis will be to get the best value for “n” we will compare 1R and </a:t>
            </a:r>
            <a:r>
              <a:rPr lang="en-US" sz="2400" dirty="0" err="1" smtClean="0">
                <a:solidFill>
                  <a:srgbClr val="002060"/>
                </a:solidFill>
              </a:rPr>
              <a:t>nR</a:t>
            </a:r>
            <a:r>
              <a:rPr lang="en-US" sz="2400" dirty="0" smtClean="0">
                <a:solidFill>
                  <a:srgbClr val="002060"/>
                </a:solidFill>
              </a:rPr>
              <a:t> for when n= 2, 3, 4. </a:t>
            </a:r>
          </a:p>
          <a:p>
            <a:pPr>
              <a:buNone/>
            </a:pPr>
            <a:r>
              <a:rPr lang="en-US" sz="2400" dirty="0" smtClean="0">
                <a:solidFill>
                  <a:srgbClr val="002060"/>
                </a:solidFill>
              </a:rPr>
              <a:t>Using options R1, B* and A3.</a:t>
            </a:r>
          </a:p>
          <a:p>
            <a:endParaRPr lang="en-US" dirty="0"/>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r>
              <a:rPr lang="en-US" dirty="0" smtClean="0">
                <a:solidFill>
                  <a:srgbClr val="002060"/>
                </a:solidFill>
              </a:rPr>
              <a:t>Figure 1 shows that the average EHC decreases as the average network degree “d” increases, smaller EHC means a better route. </a:t>
            </a:r>
          </a:p>
          <a:p>
            <a:r>
              <a:rPr lang="en-US" dirty="0" smtClean="0">
                <a:solidFill>
                  <a:srgbClr val="002060"/>
                </a:solidFill>
              </a:rPr>
              <a:t>We see that transmitting the packets more than twice does not lower EHC any further.</a:t>
            </a:r>
          </a:p>
          <a:p>
            <a:r>
              <a:rPr lang="en-US" dirty="0" smtClean="0">
                <a:solidFill>
                  <a:srgbClr val="002060"/>
                </a:solidFill>
              </a:rPr>
              <a:t>In Figure 2, Success rate is improved by up to 58% in low density networks in high density networks transmitting more than once does not help.</a:t>
            </a:r>
          </a:p>
          <a:p>
            <a:r>
              <a:rPr lang="en-US" dirty="0" smtClean="0">
                <a:solidFill>
                  <a:srgbClr val="002060"/>
                </a:solidFill>
              </a:rPr>
              <a:t>In Figure 3 The message overhead rises significantly with the increase of n or d.</a:t>
            </a:r>
          </a:p>
          <a:p>
            <a:r>
              <a:rPr lang="en-US" dirty="0" smtClean="0">
                <a:solidFill>
                  <a:srgbClr val="002060"/>
                </a:solidFill>
              </a:rPr>
              <a:t>The best value of “n” in </a:t>
            </a:r>
            <a:r>
              <a:rPr lang="en-US" dirty="0" err="1" smtClean="0">
                <a:solidFill>
                  <a:srgbClr val="002060"/>
                </a:solidFill>
              </a:rPr>
              <a:t>nR</a:t>
            </a:r>
            <a:r>
              <a:rPr lang="en-US" dirty="0" smtClean="0">
                <a:solidFill>
                  <a:srgbClr val="002060"/>
                </a:solidFill>
              </a:rPr>
              <a:t> appears to be 2, however the message overhead is almost tripled compared to n1, </a:t>
            </a:r>
            <a:r>
              <a:rPr lang="en-US" dirty="0" err="1" smtClean="0">
                <a:solidFill>
                  <a:srgbClr val="002060"/>
                </a:solidFill>
              </a:rPr>
              <a:t>ncRR</a:t>
            </a:r>
            <a:r>
              <a:rPr lang="en-US" dirty="0" smtClean="0">
                <a:solidFill>
                  <a:srgbClr val="002060"/>
                </a:solidFill>
              </a:rPr>
              <a:t> is simulated using n=2 to see if the overhead is decreased</a:t>
            </a:r>
            <a:r>
              <a:rPr lang="en-US" dirty="0" smtClean="0"/>
              <a:t>.</a:t>
            </a:r>
            <a:endParaRPr lang="en-US" dirty="0"/>
          </a:p>
        </p:txBody>
      </p:sp>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p:cNvPicPr>
            <a:picLocks noGrp="1" noChangeAspect="1" noChangeArrowheads="1"/>
          </p:cNvPicPr>
          <p:nvPr>
            <p:ph sz="quarter" idx="1"/>
          </p:nvPr>
        </p:nvPicPr>
        <p:blipFill>
          <a:blip r:embed="rId2" cstate="print"/>
          <a:srcRect/>
          <a:stretch>
            <a:fillRect/>
          </a:stretch>
        </p:blipFill>
        <p:spPr bwMode="auto">
          <a:xfrm>
            <a:off x="533400" y="1675459"/>
            <a:ext cx="3619500" cy="2591741"/>
          </a:xfrm>
          <a:prstGeom prst="rect">
            <a:avLst/>
          </a:prstGeom>
          <a:noFill/>
          <a:ln w="9525">
            <a:noFill/>
            <a:miter lim="800000"/>
            <a:headEnd/>
            <a:tailEnd/>
          </a:ln>
        </p:spPr>
      </p:pic>
      <p:pic>
        <p:nvPicPr>
          <p:cNvPr id="4101" name="Picture 5"/>
          <p:cNvPicPr>
            <a:picLocks noChangeAspect="1" noChangeArrowheads="1"/>
          </p:cNvPicPr>
          <p:nvPr/>
        </p:nvPicPr>
        <p:blipFill>
          <a:blip r:embed="rId3" cstate="print"/>
          <a:srcRect/>
          <a:stretch>
            <a:fillRect/>
          </a:stretch>
        </p:blipFill>
        <p:spPr bwMode="auto">
          <a:xfrm>
            <a:off x="5029200" y="1676400"/>
            <a:ext cx="3584431" cy="2590800"/>
          </a:xfrm>
          <a:prstGeom prst="rect">
            <a:avLst/>
          </a:prstGeom>
          <a:noFill/>
          <a:ln w="9525">
            <a:noFill/>
            <a:miter lim="800000"/>
            <a:headEnd/>
            <a:tailEnd/>
          </a:ln>
        </p:spPr>
      </p:pic>
      <p:pic>
        <p:nvPicPr>
          <p:cNvPr id="4102" name="Picture 6"/>
          <p:cNvPicPr>
            <a:picLocks noChangeAspect="1" noChangeArrowheads="1"/>
          </p:cNvPicPr>
          <p:nvPr/>
        </p:nvPicPr>
        <p:blipFill>
          <a:blip r:embed="rId4" cstate="print"/>
          <a:srcRect/>
          <a:stretch>
            <a:fillRect/>
          </a:stretch>
        </p:blipFill>
        <p:spPr bwMode="auto">
          <a:xfrm>
            <a:off x="2743200" y="4246875"/>
            <a:ext cx="3618274" cy="2611125"/>
          </a:xfrm>
          <a:prstGeom prst="rect">
            <a:avLst/>
          </a:prstGeom>
          <a:noFill/>
          <a:ln w="9525">
            <a:noFill/>
            <a:miter lim="800000"/>
            <a:headEnd/>
            <a:tailEnd/>
          </a:ln>
        </p:spPr>
      </p:pic>
      <p:sp>
        <p:nvSpPr>
          <p:cNvPr id="8" name="TextBox 7"/>
          <p:cNvSpPr txBox="1"/>
          <p:nvPr/>
        </p:nvSpPr>
        <p:spPr>
          <a:xfrm>
            <a:off x="533400" y="381000"/>
            <a:ext cx="7924800" cy="1107996"/>
          </a:xfrm>
          <a:prstGeom prst="rect">
            <a:avLst/>
          </a:prstGeom>
          <a:noFill/>
        </p:spPr>
        <p:txBody>
          <a:bodyPr wrap="square" rtlCol="0">
            <a:spAutoFit/>
          </a:bodyPr>
          <a:lstStyle/>
          <a:p>
            <a:pPr>
              <a:buFont typeface="Arial" pitchFamily="34" charset="0"/>
              <a:buChar char="•"/>
            </a:pPr>
            <a:r>
              <a:rPr lang="en-US" sz="2400" dirty="0" smtClean="0">
                <a:solidFill>
                  <a:srgbClr val="002060"/>
                </a:solidFill>
              </a:rPr>
              <a:t> Secondly we compare </a:t>
            </a:r>
            <a:r>
              <a:rPr lang="en-US" sz="2400" dirty="0" err="1" smtClean="0">
                <a:solidFill>
                  <a:srgbClr val="002060"/>
                </a:solidFill>
              </a:rPr>
              <a:t>nR</a:t>
            </a:r>
            <a:r>
              <a:rPr lang="en-US" sz="2400" dirty="0" smtClean="0">
                <a:solidFill>
                  <a:srgbClr val="002060"/>
                </a:solidFill>
              </a:rPr>
              <a:t> and </a:t>
            </a:r>
            <a:r>
              <a:rPr lang="en-US" sz="2400" dirty="0" err="1" smtClean="0">
                <a:solidFill>
                  <a:srgbClr val="002060"/>
                </a:solidFill>
              </a:rPr>
              <a:t>ncRR</a:t>
            </a:r>
            <a:r>
              <a:rPr lang="en-US" sz="2400" dirty="0" smtClean="0">
                <a:solidFill>
                  <a:srgbClr val="002060"/>
                </a:solidFill>
              </a:rPr>
              <a:t> using n = 2 and</a:t>
            </a:r>
          </a:p>
          <a:p>
            <a:r>
              <a:rPr lang="en-US" sz="2400" dirty="0" smtClean="0">
                <a:solidFill>
                  <a:srgbClr val="002060"/>
                </a:solidFill>
              </a:rPr>
              <a:t>  c = (3,4,5,6)  with options R1, B* and A3.</a:t>
            </a:r>
          </a:p>
          <a:p>
            <a:endParaRPr lang="en-US" dirty="0" smtClean="0">
              <a:solidFill>
                <a:srgbClr val="002060"/>
              </a:solidFill>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sz="quarter" idx="1"/>
          </p:nvPr>
        </p:nvSpPr>
        <p:spPr/>
        <p:txBody>
          <a:bodyPr>
            <a:normAutofit/>
          </a:bodyPr>
          <a:lstStyle/>
          <a:p>
            <a:pPr>
              <a:buFont typeface="Wingdings" pitchFamily="2" charset="2"/>
              <a:buChar char="v"/>
            </a:pPr>
            <a:r>
              <a:rPr lang="en-US" dirty="0" smtClean="0">
                <a:solidFill>
                  <a:srgbClr val="002060"/>
                </a:solidFill>
              </a:rPr>
              <a:t>Introduction</a:t>
            </a:r>
          </a:p>
          <a:p>
            <a:pPr>
              <a:buFont typeface="Wingdings" pitchFamily="2" charset="2"/>
              <a:buChar char="v"/>
            </a:pPr>
            <a:r>
              <a:rPr lang="en-US" dirty="0" smtClean="0">
                <a:solidFill>
                  <a:srgbClr val="002060"/>
                </a:solidFill>
              </a:rPr>
              <a:t>Brief History</a:t>
            </a:r>
          </a:p>
          <a:p>
            <a:pPr>
              <a:buFont typeface="Wingdings" pitchFamily="2" charset="2"/>
              <a:buChar char="v"/>
            </a:pPr>
            <a:r>
              <a:rPr lang="en-US" dirty="0" smtClean="0">
                <a:solidFill>
                  <a:srgbClr val="002060"/>
                </a:solidFill>
              </a:rPr>
              <a:t>Problem with Conventional methods</a:t>
            </a:r>
          </a:p>
          <a:p>
            <a:pPr>
              <a:buFont typeface="Wingdings" pitchFamily="2" charset="2"/>
              <a:buChar char="v"/>
            </a:pPr>
            <a:r>
              <a:rPr lang="en-US" dirty="0" smtClean="0">
                <a:solidFill>
                  <a:srgbClr val="002060"/>
                </a:solidFill>
              </a:rPr>
              <a:t>Proposed Solution</a:t>
            </a:r>
          </a:p>
          <a:p>
            <a:pPr>
              <a:buFont typeface="Wingdings" pitchFamily="2" charset="2"/>
              <a:buChar char="v"/>
            </a:pPr>
            <a:r>
              <a:rPr lang="en-US" dirty="0" smtClean="0">
                <a:solidFill>
                  <a:srgbClr val="002060"/>
                </a:solidFill>
              </a:rPr>
              <a:t>Algorithms</a:t>
            </a:r>
          </a:p>
          <a:p>
            <a:pPr>
              <a:buFont typeface="Wingdings" pitchFamily="2" charset="2"/>
              <a:buChar char="v"/>
            </a:pPr>
            <a:r>
              <a:rPr lang="en-US" dirty="0" smtClean="0">
                <a:solidFill>
                  <a:srgbClr val="002060"/>
                </a:solidFill>
              </a:rPr>
              <a:t>Analysis of algorithms using predefined options</a:t>
            </a:r>
          </a:p>
          <a:p>
            <a:pPr>
              <a:buFont typeface="Wingdings" pitchFamily="2" charset="2"/>
              <a:buChar char="v"/>
            </a:pPr>
            <a:r>
              <a:rPr lang="en-US" dirty="0" smtClean="0">
                <a:solidFill>
                  <a:srgbClr val="002060"/>
                </a:solidFill>
              </a:rPr>
              <a:t>Results and Conclusion</a:t>
            </a:r>
          </a:p>
          <a:p>
            <a:pPr>
              <a:buFont typeface="Wingdings" pitchFamily="2" charset="2"/>
              <a:buChar char="v"/>
            </a:pPr>
            <a:r>
              <a:rPr lang="en-US" dirty="0" smtClean="0">
                <a:solidFill>
                  <a:srgbClr val="002060"/>
                </a:solidFill>
              </a:rPr>
              <a:t>Future Work</a:t>
            </a:r>
          </a:p>
          <a:p>
            <a:pPr>
              <a:buFont typeface="Wingdings" pitchFamily="2" charset="2"/>
              <a:buChar char="v"/>
            </a:pPr>
            <a:r>
              <a:rPr lang="en-US" dirty="0" smtClean="0">
                <a:solidFill>
                  <a:srgbClr val="002060"/>
                </a:solidFill>
              </a:rPr>
              <a:t>References</a:t>
            </a:r>
          </a:p>
          <a:p>
            <a:pPr>
              <a:buFont typeface="Wingdings" pitchFamily="2" charset="2"/>
              <a:buChar char="v"/>
            </a:pPr>
            <a:r>
              <a:rPr lang="en-US" dirty="0" smtClean="0">
                <a:solidFill>
                  <a:srgbClr val="002060"/>
                </a:solidFill>
              </a:rPr>
              <a:t>Questions.</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r>
              <a:rPr lang="en-US" dirty="0" smtClean="0">
                <a:solidFill>
                  <a:srgbClr val="002060"/>
                </a:solidFill>
              </a:rPr>
              <a:t>Figure 4 and 5 shows that the average EHC is slightly lower in 2R than in 2cRR especially in low density networks, however from c≥3 and d≥16 the EHC and success rate become the same.</a:t>
            </a:r>
          </a:p>
          <a:p>
            <a:r>
              <a:rPr lang="en-US" dirty="0" smtClean="0">
                <a:solidFill>
                  <a:srgbClr val="002060"/>
                </a:solidFill>
              </a:rPr>
              <a:t>Figure 6 shows that overhead is greatly reduced by 19.6% ~ 79.2% depending on the network density.</a:t>
            </a:r>
          </a:p>
          <a:p>
            <a:r>
              <a:rPr lang="en-US" dirty="0" smtClean="0">
                <a:solidFill>
                  <a:srgbClr val="002060"/>
                </a:solidFill>
              </a:rPr>
              <a:t>This is a great improvement from the 2R algorithm</a:t>
            </a:r>
          </a:p>
          <a:p>
            <a:pPr>
              <a:buNone/>
            </a:pPr>
            <a:endParaRPr lang="en-US" dirty="0" smtClean="0">
              <a:solidFill>
                <a:srgbClr val="002060"/>
              </a:solidFill>
            </a:endParaRPr>
          </a:p>
          <a:p>
            <a:pPr>
              <a:buNone/>
            </a:pPr>
            <a:r>
              <a:rPr lang="en-US" dirty="0" smtClean="0">
                <a:solidFill>
                  <a:srgbClr val="002060"/>
                </a:solidFill>
              </a:rPr>
              <a:t>Overall the </a:t>
            </a:r>
            <a:r>
              <a:rPr lang="en-US" dirty="0" err="1" smtClean="0">
                <a:solidFill>
                  <a:srgbClr val="002060"/>
                </a:solidFill>
              </a:rPr>
              <a:t>ncRR</a:t>
            </a:r>
            <a:r>
              <a:rPr lang="en-US" dirty="0" smtClean="0">
                <a:solidFill>
                  <a:srgbClr val="002060"/>
                </a:solidFill>
              </a:rPr>
              <a:t> scheme has the best trade off between quality of route, success rate and message overhead when n = 2 and c = 3 or 4  </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7467600" cy="6016752"/>
          </a:xfrm>
        </p:spPr>
        <p:txBody>
          <a:bodyPr/>
          <a:lstStyle/>
          <a:p>
            <a:r>
              <a:rPr lang="en-US" dirty="0" smtClean="0">
                <a:solidFill>
                  <a:srgbClr val="002060"/>
                </a:solidFill>
              </a:rPr>
              <a:t>The options R1 and R+ are compared and R+ is found to have a better EHC lowered by 7.6% to 18.1%, and also a better success rate rising from 2.6% to 19.6% in low density networks .</a:t>
            </a:r>
          </a:p>
          <a:p>
            <a:r>
              <a:rPr lang="en-US" dirty="0" smtClean="0">
                <a:solidFill>
                  <a:srgbClr val="002060"/>
                </a:solidFill>
              </a:rPr>
              <a:t>The options B* and B+ are also simulated against each other and B*is found to be more effective as it yields a higher success rate even though their EHC appear to be equal.</a:t>
            </a:r>
          </a:p>
          <a:p>
            <a:r>
              <a:rPr lang="en-US" dirty="0" smtClean="0">
                <a:solidFill>
                  <a:srgbClr val="002060"/>
                </a:solidFill>
              </a:rPr>
              <a:t>The option A1 and A3 are also compared, A1 slightly raises the average EHC compared to A3.</a:t>
            </a:r>
          </a:p>
          <a:p>
            <a:pPr>
              <a:buNone/>
            </a:pPr>
            <a:endParaRPr lang="en-US" dirty="0" smtClean="0">
              <a:solidFill>
                <a:srgbClr val="002060"/>
              </a:solidFill>
            </a:endParaRPr>
          </a:p>
          <a:p>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Results and Conclusion</a:t>
            </a:r>
            <a:br>
              <a:rPr lang="en-US" dirty="0" smtClean="0">
                <a:solidFill>
                  <a:srgbClr val="002060"/>
                </a:solidFill>
              </a:rPr>
            </a:br>
            <a:endParaRPr lang="en-US" dirty="0"/>
          </a:p>
        </p:txBody>
      </p:sp>
      <p:sp>
        <p:nvSpPr>
          <p:cNvPr id="3" name="Content Placeholder 2"/>
          <p:cNvSpPr>
            <a:spLocks noGrp="1"/>
          </p:cNvSpPr>
          <p:nvPr>
            <p:ph sz="quarter" idx="1"/>
          </p:nvPr>
        </p:nvSpPr>
        <p:spPr/>
        <p:txBody>
          <a:bodyPr/>
          <a:lstStyle/>
          <a:p>
            <a:r>
              <a:rPr lang="en-US" dirty="0" err="1" smtClean="0">
                <a:solidFill>
                  <a:srgbClr val="002060"/>
                </a:solidFill>
              </a:rPr>
              <a:t>ncRR</a:t>
            </a:r>
            <a:r>
              <a:rPr lang="en-US" dirty="0" smtClean="0">
                <a:solidFill>
                  <a:srgbClr val="002060"/>
                </a:solidFill>
              </a:rPr>
              <a:t> is seen to find better routes than </a:t>
            </a:r>
            <a:r>
              <a:rPr lang="en-US" dirty="0" err="1" smtClean="0">
                <a:solidFill>
                  <a:srgbClr val="002060"/>
                </a:solidFill>
              </a:rPr>
              <a:t>nR</a:t>
            </a:r>
            <a:r>
              <a:rPr lang="en-US" dirty="0" smtClean="0">
                <a:solidFill>
                  <a:srgbClr val="002060"/>
                </a:solidFill>
              </a:rPr>
              <a:t> and 1R, when n = 2 and c =4</a:t>
            </a:r>
          </a:p>
          <a:p>
            <a:endParaRPr lang="en-US" dirty="0" smtClean="0">
              <a:solidFill>
                <a:srgbClr val="002060"/>
              </a:solidFill>
            </a:endParaRPr>
          </a:p>
          <a:p>
            <a:r>
              <a:rPr lang="en-US" dirty="0" smtClean="0">
                <a:solidFill>
                  <a:srgbClr val="002060"/>
                </a:solidFill>
              </a:rPr>
              <a:t>Using Options R+, B* and A3 provided optimal Route discovery and improved the average EHC with about 0.9%~31% and raised success rate with about 58%.</a:t>
            </a:r>
          </a:p>
          <a:p>
            <a:endParaRPr lang="en-US" dirty="0" smtClean="0">
              <a:solidFill>
                <a:srgbClr val="002060"/>
              </a:solidFill>
            </a:endParaRPr>
          </a:p>
          <a:p>
            <a:r>
              <a:rPr lang="en-US" dirty="0" smtClean="0">
                <a:solidFill>
                  <a:srgbClr val="002060"/>
                </a:solidFill>
              </a:rPr>
              <a:t>The proposed route discovery scheme is superior to the existing ones.</a:t>
            </a:r>
          </a:p>
          <a:p>
            <a:pPr>
              <a:buNone/>
            </a:pPr>
            <a:endParaRPr lang="en-US" dirty="0" smtClean="0">
              <a:solidFill>
                <a:srgbClr val="002060"/>
              </a:solidFill>
            </a:endParaRPr>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It is possible to have a counter based retransmission based on only a single parameter.</a:t>
            </a:r>
          </a:p>
          <a:p>
            <a:r>
              <a:rPr lang="en-US" dirty="0" smtClean="0">
                <a:solidFill>
                  <a:srgbClr val="002060"/>
                </a:solidFill>
              </a:rPr>
              <a:t>In </a:t>
            </a:r>
            <a:r>
              <a:rPr lang="en-US" dirty="0" err="1" smtClean="0">
                <a:solidFill>
                  <a:srgbClr val="002060"/>
                </a:solidFill>
              </a:rPr>
              <a:t>nCB</a:t>
            </a:r>
            <a:r>
              <a:rPr lang="en-US" dirty="0" smtClean="0">
                <a:solidFill>
                  <a:srgbClr val="002060"/>
                </a:solidFill>
              </a:rPr>
              <a:t>, node is retransmitting RREQ until a total number of n own or retransmission from neighbors is heard.</a:t>
            </a:r>
          </a:p>
          <a:p>
            <a:r>
              <a:rPr lang="en-US" dirty="0" smtClean="0">
                <a:solidFill>
                  <a:srgbClr val="002060"/>
                </a:solidFill>
              </a:rPr>
              <a:t>1CB means no retransmission at all, since one cop of the message was already received.</a:t>
            </a:r>
          </a:p>
          <a:p>
            <a:r>
              <a:rPr lang="en-US" dirty="0" smtClean="0">
                <a:solidFill>
                  <a:srgbClr val="002060"/>
                </a:solidFill>
              </a:rPr>
              <a:t>2CB mode will make one retransmission or no retransmission if while waiting to retransmit it receives a copy of the RREQ from a neighbor.</a:t>
            </a:r>
          </a:p>
          <a:p>
            <a:r>
              <a:rPr lang="en-US" dirty="0" smtClean="0">
                <a:solidFill>
                  <a:srgbClr val="002060"/>
                </a:solidFill>
              </a:rPr>
              <a:t>The implication of this is left for Future work.</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92500"/>
          </a:bodyPr>
          <a:lstStyle/>
          <a:p>
            <a:r>
              <a:rPr lang="en-US" dirty="0" smtClean="0">
                <a:solidFill>
                  <a:srgbClr val="002060"/>
                </a:solidFill>
              </a:rPr>
              <a:t>[JSK] X. Jin, </a:t>
            </a:r>
            <a:r>
              <a:rPr lang="en-US" dirty="0" err="1" smtClean="0">
                <a:solidFill>
                  <a:srgbClr val="002060"/>
                </a:solidFill>
              </a:rPr>
              <a:t>Stojmenovic</a:t>
            </a:r>
            <a:r>
              <a:rPr lang="en-US" dirty="0" smtClean="0">
                <a:solidFill>
                  <a:srgbClr val="002060"/>
                </a:solidFill>
              </a:rPr>
              <a:t> I., T. Kunz, “Multi-retransmission router discovery schemes for ad hoc wireless networks with a realistic physical layer” 2009.</a:t>
            </a:r>
          </a:p>
          <a:p>
            <a:r>
              <a:rPr lang="en-US" dirty="0" smtClean="0">
                <a:solidFill>
                  <a:srgbClr val="002060"/>
                </a:solidFill>
              </a:rPr>
              <a:t>[SNK] I. </a:t>
            </a:r>
            <a:r>
              <a:rPr lang="en-US" dirty="0" err="1" smtClean="0">
                <a:solidFill>
                  <a:srgbClr val="002060"/>
                </a:solidFill>
              </a:rPr>
              <a:t>Stojmenovic</a:t>
            </a:r>
            <a:r>
              <a:rPr lang="en-US" dirty="0" smtClean="0">
                <a:solidFill>
                  <a:srgbClr val="002060"/>
                </a:solidFill>
              </a:rPr>
              <a:t>, A. </a:t>
            </a:r>
            <a:r>
              <a:rPr lang="en-US" dirty="0" err="1" smtClean="0">
                <a:solidFill>
                  <a:srgbClr val="002060"/>
                </a:solidFill>
              </a:rPr>
              <a:t>Nayak</a:t>
            </a:r>
            <a:r>
              <a:rPr lang="en-US" dirty="0" smtClean="0">
                <a:solidFill>
                  <a:srgbClr val="002060"/>
                </a:solidFill>
              </a:rPr>
              <a:t>, and J. </a:t>
            </a:r>
            <a:r>
              <a:rPr lang="en-US" dirty="0" err="1" smtClean="0">
                <a:solidFill>
                  <a:srgbClr val="002060"/>
                </a:solidFill>
              </a:rPr>
              <a:t>Kuruvila</a:t>
            </a:r>
            <a:r>
              <a:rPr lang="en-US" dirty="0" smtClean="0">
                <a:solidFill>
                  <a:srgbClr val="002060"/>
                </a:solidFill>
              </a:rPr>
              <a:t>. Design guidelines for routing </a:t>
            </a:r>
            <a:r>
              <a:rPr lang="en-US" dirty="0" err="1" smtClean="0">
                <a:solidFill>
                  <a:srgbClr val="002060"/>
                </a:solidFill>
              </a:rPr>
              <a:t>protcols</a:t>
            </a:r>
            <a:r>
              <a:rPr lang="en-US" dirty="0" smtClean="0">
                <a:solidFill>
                  <a:srgbClr val="002060"/>
                </a:solidFill>
              </a:rPr>
              <a:t> in ad ´hoc and sensor networks with a realistic physical layer. IEEE Communications Magazine, March 2005</a:t>
            </a:r>
          </a:p>
          <a:p>
            <a:r>
              <a:rPr lang="en-US" dirty="0" smtClean="0">
                <a:solidFill>
                  <a:srgbClr val="002060"/>
                </a:solidFill>
              </a:rPr>
              <a:t>[NB] </a:t>
            </a:r>
            <a:r>
              <a:rPr lang="en-US" dirty="0" err="1" smtClean="0">
                <a:solidFill>
                  <a:srgbClr val="002060"/>
                </a:solidFill>
              </a:rPr>
              <a:t>Niels</a:t>
            </a:r>
            <a:r>
              <a:rPr lang="en-US" dirty="0" smtClean="0">
                <a:solidFill>
                  <a:srgbClr val="002060"/>
                </a:solidFill>
              </a:rPr>
              <a:t> </a:t>
            </a:r>
            <a:r>
              <a:rPr lang="en-US" dirty="0" err="1" smtClean="0">
                <a:solidFill>
                  <a:srgbClr val="002060"/>
                </a:solidFill>
              </a:rPr>
              <a:t>Olof</a:t>
            </a:r>
            <a:r>
              <a:rPr lang="en-US" dirty="0" smtClean="0">
                <a:solidFill>
                  <a:srgbClr val="002060"/>
                </a:solidFill>
              </a:rPr>
              <a:t> Bouvin, Mobile P2P Systems &amp; Recap (Based in part on a talk by Lars Michael </a:t>
            </a:r>
            <a:r>
              <a:rPr lang="en-US" dirty="0" err="1" smtClean="0">
                <a:solidFill>
                  <a:srgbClr val="002060"/>
                </a:solidFill>
              </a:rPr>
              <a:t>Kristensen</a:t>
            </a:r>
            <a:r>
              <a:rPr lang="en-US" dirty="0" smtClean="0">
                <a:solidFill>
                  <a:srgbClr val="002060"/>
                </a:solidFill>
              </a:rPr>
              <a:t>)11November 2005</a:t>
            </a:r>
          </a:p>
          <a:p>
            <a:r>
              <a:rPr lang="en-US" dirty="0" smtClean="0">
                <a:solidFill>
                  <a:srgbClr val="002060"/>
                </a:solidFill>
              </a:rPr>
              <a:t>[TK] Thomas Kunz, Adhoc Networks, SCE Carleton University January 2011.</a:t>
            </a:r>
          </a:p>
          <a:p>
            <a:endParaRPr lang="en-US" dirty="0" smtClean="0"/>
          </a:p>
          <a:p>
            <a:endParaRPr lang="en-US" dirty="0" smtClean="0"/>
          </a:p>
          <a:p>
            <a:endParaRPr lang="en-US" dirty="0"/>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Question1</a:t>
            </a:r>
            <a:endParaRPr lang="en-US" dirty="0"/>
          </a:p>
        </p:txBody>
      </p:sp>
      <p:sp>
        <p:nvSpPr>
          <p:cNvPr id="3" name="Content Placeholder 2"/>
          <p:cNvSpPr>
            <a:spLocks noGrp="1"/>
          </p:cNvSpPr>
          <p:nvPr>
            <p:ph sz="quarter" idx="1"/>
          </p:nvPr>
        </p:nvSpPr>
        <p:spPr/>
        <p:txBody>
          <a:bodyPr/>
          <a:lstStyle/>
          <a:p>
            <a:pPr marL="457200" indent="-457200">
              <a:buAutoNum type="alphaLcParenBoth"/>
            </a:pPr>
            <a:r>
              <a:rPr lang="en-US" dirty="0" smtClean="0">
                <a:solidFill>
                  <a:srgbClr val="002060"/>
                </a:solidFill>
              </a:rPr>
              <a:t>What is the stated problem with the conventional route discovery method?</a:t>
            </a:r>
          </a:p>
          <a:p>
            <a:pPr marL="457200" indent="-457200">
              <a:buAutoNum type="alphaLcParenBoth" startAt="2"/>
            </a:pPr>
            <a:r>
              <a:rPr lang="en-US" dirty="0" smtClean="0">
                <a:solidFill>
                  <a:srgbClr val="002060"/>
                </a:solidFill>
              </a:rPr>
              <a:t>What was the solution proposed for this problem?</a:t>
            </a:r>
          </a:p>
          <a:p>
            <a:pPr marL="457200" indent="-457200">
              <a:buAutoNum type="alphaLcParenBoth" startAt="3"/>
            </a:pPr>
            <a:r>
              <a:rPr lang="en-US" dirty="0" smtClean="0">
                <a:solidFill>
                  <a:srgbClr val="002060"/>
                </a:solidFill>
              </a:rPr>
              <a:t>What goal did the proposed solution achieve?</a:t>
            </a:r>
          </a:p>
          <a:p>
            <a:pPr marL="457200" indent="-457200">
              <a:buNone/>
            </a:pPr>
            <a:endParaRPr lang="en-US" dirty="0" smtClean="0">
              <a:solidFill>
                <a:srgbClr val="002060"/>
              </a:solidFill>
            </a:endParaRPr>
          </a:p>
          <a:p>
            <a:pPr>
              <a:buNone/>
            </a:pPr>
            <a:endParaRPr lang="en-US" dirty="0" smtClean="0">
              <a:solidFill>
                <a:srgbClr val="002060"/>
              </a:solidFill>
            </a:endParaRPr>
          </a:p>
          <a:p>
            <a:endParaRPr lang="en-US" dirty="0" smtClean="0">
              <a:solidFill>
                <a:srgbClr val="002060"/>
              </a:solidFill>
            </a:endParaRPr>
          </a:p>
          <a:p>
            <a:pPr>
              <a:buNone/>
            </a:pP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1</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r>
              <a:rPr lang="en-US" dirty="0" smtClean="0">
                <a:solidFill>
                  <a:srgbClr val="002060"/>
                </a:solidFill>
              </a:rPr>
              <a:t>(a) The convention route discovery method using the process of retransmitting the RREQ and RREP messages only once during route discovery, an implication of this is that , a distant neighbor may accidentally receive the only route discovery message and happily use it to announce  a new route, even though in reality it cannot provide service for traffic and also retransmitting once means than a neighbor with the best path to the destination might be missed, hence finding the optimal route is not guaranteed.</a:t>
            </a:r>
          </a:p>
          <a:p>
            <a:pPr>
              <a:buNone/>
            </a:pPr>
            <a:r>
              <a:rPr lang="en-US" dirty="0" smtClean="0">
                <a:solidFill>
                  <a:srgbClr val="002060"/>
                </a:solidFill>
              </a:rPr>
              <a:t> </a:t>
            </a:r>
          </a:p>
          <a:p>
            <a:pPr marL="457200" indent="-457200">
              <a:buAutoNum type="alphaLcParenBoth" startAt="2"/>
            </a:pPr>
            <a:r>
              <a:rPr lang="en-US" dirty="0" smtClean="0">
                <a:solidFill>
                  <a:srgbClr val="002060"/>
                </a:solidFill>
              </a:rPr>
              <a:t>The proposed solution is to retransmit the route request and route reply messages more than once.</a:t>
            </a:r>
          </a:p>
          <a:p>
            <a:pPr marL="457200" indent="-457200">
              <a:buAutoNum type="alphaLcParenBoth" startAt="2"/>
            </a:pPr>
            <a:r>
              <a:rPr lang="en-US" dirty="0" smtClean="0">
                <a:solidFill>
                  <a:srgbClr val="002060"/>
                </a:solidFill>
              </a:rPr>
              <a:t>Retransmitting more than once produced an increase success rate in optimal routes discovery with less overhead.</a:t>
            </a:r>
          </a:p>
          <a:p>
            <a:pPr marL="457200" indent="-457200">
              <a:buAutoNum type="alphaLcParenBoth" startAt="2"/>
            </a:pPr>
            <a:endParaRPr lang="en-US" dirty="0" smtClean="0">
              <a:solidFill>
                <a:srgbClr val="002060"/>
              </a:solidFill>
            </a:endParaRPr>
          </a:p>
          <a:p>
            <a:pPr marL="457200" indent="-457200">
              <a:buAutoNum type="alphaLcParenBoth" startAt="3"/>
            </a:pPr>
            <a:endParaRPr lang="en-US" dirty="0" smtClean="0">
              <a:solidFill>
                <a:srgbClr val="002060"/>
              </a:solidFill>
            </a:endParaRPr>
          </a:p>
          <a:p>
            <a:pPr marL="457200" indent="-457200">
              <a:buNone/>
            </a:pPr>
            <a:endParaRPr lang="en-US" dirty="0" smtClean="0">
              <a:solidFill>
                <a:srgbClr val="002060"/>
              </a:solidFill>
            </a:endParaRPr>
          </a:p>
          <a:p>
            <a:pPr>
              <a:buNone/>
            </a:pPr>
            <a:endParaRPr lang="en-US" dirty="0" smtClean="0">
              <a:solidFill>
                <a:srgbClr val="002060"/>
              </a:solidFill>
            </a:endParaRPr>
          </a:p>
          <a:p>
            <a:endParaRPr lang="en-US" dirty="0" smtClean="0">
              <a:solidFill>
                <a:srgbClr val="002060"/>
              </a:solidFill>
            </a:endParaRPr>
          </a:p>
          <a:p>
            <a:pPr>
              <a:buNone/>
            </a:pP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Question2</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Explain the </a:t>
            </a:r>
            <a:r>
              <a:rPr lang="en-US" dirty="0" err="1" smtClean="0">
                <a:solidFill>
                  <a:srgbClr val="002060"/>
                </a:solidFill>
              </a:rPr>
              <a:t>ncRR</a:t>
            </a:r>
            <a:r>
              <a:rPr lang="en-US" dirty="0" smtClean="0">
                <a:solidFill>
                  <a:srgbClr val="002060"/>
                </a:solidFill>
              </a:rPr>
              <a:t> Algorithm</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2</a:t>
            </a:r>
            <a:endParaRPr lang="en-US" dirty="0"/>
          </a:p>
        </p:txBody>
      </p:sp>
      <p:sp>
        <p:nvSpPr>
          <p:cNvPr id="3" name="Content Placeholder 2"/>
          <p:cNvSpPr>
            <a:spLocks noGrp="1"/>
          </p:cNvSpPr>
          <p:nvPr>
            <p:ph sz="quarter" idx="1"/>
          </p:nvPr>
        </p:nvSpPr>
        <p:spPr/>
        <p:txBody>
          <a:bodyPr/>
          <a:lstStyle/>
          <a:p>
            <a:pPr>
              <a:buNone/>
            </a:pPr>
            <a:r>
              <a:rPr lang="en-US" dirty="0" err="1" smtClean="0">
                <a:solidFill>
                  <a:srgbClr val="002060"/>
                </a:solidFill>
              </a:rPr>
              <a:t>ncRR</a:t>
            </a:r>
            <a:r>
              <a:rPr lang="en-US" dirty="0" smtClean="0">
                <a:solidFill>
                  <a:srgbClr val="002060"/>
                </a:solidFill>
              </a:rPr>
              <a:t> stands for n- Retransmission Reception, it is the second Algorithm proposed in the multiple retransmission route discovery scheme, it introduces a counter “c”</a:t>
            </a:r>
          </a:p>
          <a:p>
            <a:r>
              <a:rPr lang="en-US" dirty="0" smtClean="0">
                <a:solidFill>
                  <a:srgbClr val="002060"/>
                </a:solidFill>
              </a:rPr>
              <a:t>When a node discovers that it is not the destination, it retransmits the Route request to its neighbors “n” times or till its number of received copies of the RREQ reaches “c” (c ≥ 2).</a:t>
            </a:r>
          </a:p>
          <a:p>
            <a:r>
              <a:rPr lang="en-US" dirty="0" smtClean="0">
                <a:solidFill>
                  <a:srgbClr val="002060"/>
                </a:solidFill>
              </a:rPr>
              <a:t>Introducing the variable “c” helps control overhead, as nodes can stop retransmitting as soon as “c” number of </a:t>
            </a:r>
            <a:r>
              <a:rPr lang="en-US" dirty="0" err="1" smtClean="0">
                <a:solidFill>
                  <a:srgbClr val="002060"/>
                </a:solidFill>
              </a:rPr>
              <a:t>RReq</a:t>
            </a:r>
            <a:r>
              <a:rPr lang="en-US" dirty="0" smtClean="0">
                <a:solidFill>
                  <a:srgbClr val="002060"/>
                </a:solidFill>
              </a:rPr>
              <a:t> are heard from their 1-hop neighbors.</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Question3</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State the difference between the following Route Discovery and Route Reply Options</a:t>
            </a:r>
          </a:p>
          <a:p>
            <a:pPr marL="457200" indent="-457200">
              <a:buAutoNum type="alphaLcParenBoth"/>
            </a:pPr>
            <a:r>
              <a:rPr lang="en-US" dirty="0" smtClean="0">
                <a:solidFill>
                  <a:srgbClr val="002060"/>
                </a:solidFill>
              </a:rPr>
              <a:t>R1 and R+</a:t>
            </a:r>
          </a:p>
          <a:p>
            <a:pPr marL="457200" indent="-457200">
              <a:buAutoNum type="alphaLcParenBoth"/>
            </a:pPr>
            <a:r>
              <a:rPr lang="en-US" dirty="0" smtClean="0">
                <a:solidFill>
                  <a:srgbClr val="002060"/>
                </a:solidFill>
              </a:rPr>
              <a:t>B* and B+</a:t>
            </a:r>
          </a:p>
          <a:p>
            <a:pPr marL="457200" indent="-457200">
              <a:buAutoNum type="alphaLcParenBoth"/>
            </a:pPr>
            <a:r>
              <a:rPr lang="en-US" dirty="0" smtClean="0">
                <a:solidFill>
                  <a:srgbClr val="002060"/>
                </a:solidFill>
              </a:rPr>
              <a:t>A1 and A3</a:t>
            </a: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An Adhoc network is a collection of nodes which communicate and do not need any preconfigured communication infrastructure.</a:t>
            </a:r>
          </a:p>
          <a:p>
            <a:r>
              <a:rPr lang="en-US" dirty="0" smtClean="0">
                <a:solidFill>
                  <a:srgbClr val="002060"/>
                </a:solidFill>
              </a:rPr>
              <a:t>Route discovery in Adhoc network is a process of creating a route from the source to a destination.</a:t>
            </a:r>
          </a:p>
          <a:p>
            <a:r>
              <a:rPr lang="en-US" dirty="0" smtClean="0">
                <a:solidFill>
                  <a:srgbClr val="002060"/>
                </a:solidFill>
              </a:rPr>
              <a:t>It usually involves a Route request RREQ and a Route reply RREP packet being sent between source and destination to select a configured route.</a:t>
            </a:r>
          </a:p>
          <a:p>
            <a:endParaRPr lang="en-US" dirty="0">
              <a:solidFill>
                <a:srgbClr val="002060"/>
              </a:solidFill>
            </a:endParaRPr>
          </a:p>
        </p:txBody>
      </p:sp>
      <p:pic>
        <p:nvPicPr>
          <p:cNvPr id="4" name="Picture 2"/>
          <p:cNvPicPr>
            <a:picLocks noChangeAspect="1" noChangeArrowheads="1"/>
          </p:cNvPicPr>
          <p:nvPr/>
        </p:nvPicPr>
        <p:blipFill>
          <a:blip r:embed="rId2" cstate="print"/>
          <a:srcRect/>
          <a:stretch>
            <a:fillRect/>
          </a:stretch>
        </p:blipFill>
        <p:spPr bwMode="auto">
          <a:xfrm>
            <a:off x="5029200" y="4876800"/>
            <a:ext cx="2619375" cy="1567467"/>
          </a:xfrm>
          <a:prstGeom prst="rect">
            <a:avLst/>
          </a:prstGeom>
          <a:noFill/>
          <a:ln w="9525">
            <a:noFill/>
            <a:miter lim="800000"/>
            <a:headEnd/>
            <a:tailEnd/>
          </a:ln>
        </p:spPr>
      </p:pic>
      <p:sp>
        <p:nvSpPr>
          <p:cNvPr id="5" name="Oval Callout 4"/>
          <p:cNvSpPr/>
          <p:nvPr/>
        </p:nvSpPr>
        <p:spPr>
          <a:xfrm>
            <a:off x="3276600" y="4800600"/>
            <a:ext cx="1752600" cy="838200"/>
          </a:xfrm>
          <a:prstGeom prst="wedgeEllipseCallout">
            <a:avLst>
              <a:gd name="adj1" fmla="val 49094"/>
              <a:gd name="adj2" fmla="val 57435"/>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smtClean="0">
                <a:solidFill>
                  <a:schemeClr val="accent3"/>
                </a:solidFill>
              </a:rPr>
              <a:t>How can I send a message  to node M?</a:t>
            </a:r>
            <a:endParaRPr lang="en-US" sz="1200" b="1" dirty="0">
              <a:solidFill>
                <a:schemeClr val="accent3"/>
              </a:solidFill>
            </a:endParaRPr>
          </a:p>
        </p:txBody>
      </p:sp>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Answer3</a:t>
            </a:r>
            <a:endParaRPr lang="en-US" dirty="0"/>
          </a:p>
        </p:txBody>
      </p:sp>
      <p:sp>
        <p:nvSpPr>
          <p:cNvPr id="3" name="Content Placeholder 2"/>
          <p:cNvSpPr>
            <a:spLocks noGrp="1"/>
          </p:cNvSpPr>
          <p:nvPr>
            <p:ph sz="quarter" idx="1"/>
          </p:nvPr>
        </p:nvSpPr>
        <p:spPr/>
        <p:txBody>
          <a:bodyPr>
            <a:normAutofit fontScale="70000" lnSpcReduction="20000"/>
          </a:bodyPr>
          <a:lstStyle/>
          <a:p>
            <a:pPr marL="457200" indent="-457200">
              <a:buAutoNum type="alphaLcParenBoth"/>
            </a:pPr>
            <a:r>
              <a:rPr lang="en-US" dirty="0" smtClean="0">
                <a:solidFill>
                  <a:srgbClr val="002060"/>
                </a:solidFill>
              </a:rPr>
              <a:t>R1 and R+ : </a:t>
            </a:r>
          </a:p>
          <a:p>
            <a:pPr marL="457200" indent="-457200">
              <a:buNone/>
            </a:pPr>
            <a:r>
              <a:rPr lang="en-US" dirty="0" smtClean="0">
                <a:solidFill>
                  <a:srgbClr val="002060"/>
                </a:solidFill>
              </a:rPr>
              <a:t>      In R1, The sender retransmits only upon receiving the first copy of received RREQ. When a route discovery message is received again, it is simply ignored. While in R+ , if the same node receives a route request with a better cumulative cost upon arrival, it will retransmit once again.</a:t>
            </a:r>
          </a:p>
          <a:p>
            <a:pPr marL="457200" indent="-457200">
              <a:buAutoNum type="alphaLcParenBoth" startAt="2"/>
            </a:pPr>
            <a:r>
              <a:rPr lang="en-US" dirty="0" smtClean="0">
                <a:solidFill>
                  <a:srgbClr val="002060"/>
                </a:solidFill>
              </a:rPr>
              <a:t>B* and B+ :</a:t>
            </a:r>
          </a:p>
          <a:p>
            <a:pPr>
              <a:buNone/>
            </a:pPr>
            <a:r>
              <a:rPr lang="en-US" dirty="0" smtClean="0">
                <a:solidFill>
                  <a:srgbClr val="002060"/>
                </a:solidFill>
              </a:rPr>
              <a:t>      In B*, The destination node replies all received RREQs    with RREP, while in  B+: The destination nodes replies back the first time and any other time the measured value of path metric is better than previously received ones.</a:t>
            </a:r>
          </a:p>
          <a:p>
            <a:pPr marL="457200" indent="-457200">
              <a:buAutoNum type="alphaLcParenBoth" startAt="3"/>
            </a:pPr>
            <a:r>
              <a:rPr lang="en-US" dirty="0" smtClean="0">
                <a:solidFill>
                  <a:srgbClr val="002060"/>
                </a:solidFill>
              </a:rPr>
              <a:t>A1 and A3 :</a:t>
            </a:r>
          </a:p>
          <a:p>
            <a:pPr>
              <a:buNone/>
            </a:pPr>
            <a:r>
              <a:rPr lang="en-US" dirty="0" smtClean="0">
                <a:solidFill>
                  <a:srgbClr val="002060"/>
                </a:solidFill>
              </a:rPr>
              <a:t>      In A1, each node on the reply path transmits the RREP exactly once, if any failure happens the process is stopped, while in  A3, Each node transmits the RREP once, if no transmission is heard from its neighbor, it retransmits two more times.</a:t>
            </a:r>
          </a:p>
          <a:p>
            <a:pPr marL="457200" indent="-457200">
              <a:buNone/>
            </a:pPr>
            <a:endParaRPr lang="en-US" dirty="0" smtClean="0">
              <a:solidFill>
                <a:srgbClr val="002060"/>
              </a:solidFill>
            </a:endParaRPr>
          </a:p>
          <a:p>
            <a:pPr marL="457200" indent="-457200">
              <a:buNone/>
            </a:pPr>
            <a:r>
              <a:rPr lang="en-US" dirty="0" smtClean="0">
                <a:solidFill>
                  <a:srgbClr val="002060"/>
                </a:solidFill>
              </a:rPr>
              <a:t>      </a:t>
            </a:r>
          </a:p>
          <a:p>
            <a:pPr marL="457200" indent="-457200">
              <a:buNone/>
            </a:pPr>
            <a:endParaRPr lang="en-US" dirty="0">
              <a:solidFill>
                <a:srgbClr val="002060"/>
              </a:solidFill>
            </a:endParaRPr>
          </a:p>
        </p:txBody>
      </p:sp>
    </p:spTree>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ctr">
              <a:buNone/>
            </a:pPr>
            <a:r>
              <a:rPr lang="en-US" sz="4000" dirty="0" smtClean="0">
                <a:solidFill>
                  <a:srgbClr val="002060"/>
                </a:solidFill>
              </a:rPr>
              <a:t>THANKYOU FOR LISTENING.</a:t>
            </a:r>
            <a:endParaRPr lang="en-US" sz="4000" dirty="0">
              <a:solidFill>
                <a:srgbClr val="002060"/>
              </a:solidFill>
            </a:endParaRPr>
          </a:p>
        </p:txBody>
      </p:sp>
      <p:sp>
        <p:nvSpPr>
          <p:cNvPr id="4" name="Smiley Face 3"/>
          <p:cNvSpPr/>
          <p:nvPr/>
        </p:nvSpPr>
        <p:spPr>
          <a:xfrm>
            <a:off x="3886200" y="3276600"/>
            <a:ext cx="1600200" cy="1524000"/>
          </a:xfrm>
          <a:prstGeom prst="smileyFace">
            <a:avLst>
              <a:gd name="adj" fmla="val 4653"/>
            </a:avLst>
          </a:prstGeom>
          <a:ln>
            <a:solidFill>
              <a:schemeClr val="accent3">
                <a:lumMod val="40000"/>
                <a:lumOff val="6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b="1" dirty="0">
              <a:ln w="12700">
                <a:solidFill>
                  <a:schemeClr val="accent3">
                    <a:lumMod val="60000"/>
                    <a:lumOff val="40000"/>
                  </a:schemeClr>
                </a:solidFill>
                <a:prstDash val="solid"/>
              </a:ln>
              <a:solidFill>
                <a:schemeClr val="accent3">
                  <a:lumMod val="60000"/>
                  <a:lumOff val="40000"/>
                </a:schemeClr>
              </a:solidFill>
              <a:effectLst>
                <a:outerShdw blurRad="41275" dist="20320" dir="1800000" algn="tl" rotWithShape="0">
                  <a:srgbClr val="000000">
                    <a:alpha val="40000"/>
                  </a:srgbClr>
                </a:outerShdw>
              </a:effectLst>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AODV and DSR are the most predominantly used reactive routing protocols for ad-hoc networks.</a:t>
            </a:r>
          </a:p>
          <a:p>
            <a:pPr algn="just">
              <a:buNone/>
            </a:pPr>
            <a:r>
              <a:rPr lang="en-US" dirty="0" smtClean="0">
                <a:solidFill>
                  <a:srgbClr val="002060"/>
                </a:solidFill>
              </a:rPr>
              <a:t>    - They shall be used for the purpose of this        analysis.</a:t>
            </a:r>
          </a:p>
          <a:p>
            <a:pPr algn="just">
              <a:buNone/>
            </a:pPr>
            <a:endParaRPr lang="en-US" dirty="0" smtClean="0">
              <a:solidFill>
                <a:srgbClr val="002060"/>
              </a:solidFill>
            </a:endParaRPr>
          </a:p>
          <a:p>
            <a:r>
              <a:rPr lang="en-US" dirty="0" smtClean="0">
                <a:solidFill>
                  <a:srgbClr val="002060"/>
                </a:solidFill>
              </a:rPr>
              <a:t>All existing Route Discovery Schemes apply retransmission of Route Requests and Route replies only once.</a:t>
            </a:r>
          </a:p>
          <a:p>
            <a:endParaRPr lang="en-US" dirty="0" smtClean="0">
              <a:solidFill>
                <a:srgbClr val="002060"/>
              </a:solidFill>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AODV</a:t>
            </a:r>
            <a:endParaRPr lang="en-US" dirty="0"/>
          </a:p>
        </p:txBody>
      </p:sp>
      <p:pic>
        <p:nvPicPr>
          <p:cNvPr id="2051" name="Picture 3"/>
          <p:cNvPicPr>
            <a:picLocks noGrp="1" noChangeAspect="1" noChangeArrowheads="1"/>
          </p:cNvPicPr>
          <p:nvPr>
            <p:ph sz="quarter" idx="1"/>
          </p:nvPr>
        </p:nvPicPr>
        <p:blipFill>
          <a:blip r:embed="rId2" cstate="print"/>
          <a:srcRect/>
          <a:stretch>
            <a:fillRect/>
          </a:stretch>
        </p:blipFill>
        <p:spPr bwMode="auto">
          <a:xfrm>
            <a:off x="457200" y="1295400"/>
            <a:ext cx="7467600" cy="2873266"/>
          </a:xfrm>
          <a:prstGeom prst="rect">
            <a:avLst/>
          </a:prstGeom>
          <a:noFill/>
          <a:ln w="9525">
            <a:noFill/>
            <a:miter lim="800000"/>
            <a:headEnd/>
            <a:tailEnd/>
          </a:ln>
        </p:spPr>
      </p:pic>
      <p:sp>
        <p:nvSpPr>
          <p:cNvPr id="7" name="TextBox 6"/>
          <p:cNvSpPr txBox="1"/>
          <p:nvPr/>
        </p:nvSpPr>
        <p:spPr>
          <a:xfrm>
            <a:off x="914400" y="4495800"/>
            <a:ext cx="7835799" cy="2031325"/>
          </a:xfrm>
          <a:prstGeom prst="rect">
            <a:avLst/>
          </a:prstGeom>
          <a:noFill/>
        </p:spPr>
        <p:txBody>
          <a:bodyPr wrap="none" rtlCol="0">
            <a:spAutoFit/>
          </a:bodyPr>
          <a:lstStyle/>
          <a:p>
            <a:pPr>
              <a:buFont typeface="Arial" pitchFamily="34" charset="0"/>
              <a:buChar char="•"/>
            </a:pPr>
            <a:r>
              <a:rPr lang="en-US" dirty="0" smtClean="0">
                <a:solidFill>
                  <a:srgbClr val="002060"/>
                </a:solidFill>
              </a:rPr>
              <a:t>Path from Source A – Destination I, A broadcasts the RREQ  </a:t>
            </a:r>
          </a:p>
          <a:p>
            <a:pPr>
              <a:buFont typeface="Arial" pitchFamily="34" charset="0"/>
              <a:buChar char="•"/>
            </a:pPr>
            <a:r>
              <a:rPr lang="en-US" dirty="0" smtClean="0">
                <a:solidFill>
                  <a:srgbClr val="002060"/>
                </a:solidFill>
              </a:rPr>
              <a:t>When its neighbor that is not the intended destination re-broadcasts a </a:t>
            </a:r>
          </a:p>
          <a:p>
            <a:r>
              <a:rPr lang="en-US" dirty="0" smtClean="0">
                <a:solidFill>
                  <a:srgbClr val="002060"/>
                </a:solidFill>
              </a:rPr>
              <a:t>RREQ, it sets up a reverse path pointing towards the source.</a:t>
            </a:r>
          </a:p>
          <a:p>
            <a:pPr>
              <a:buFont typeface="Arial" pitchFamily="34" charset="0"/>
              <a:buChar char="•"/>
            </a:pPr>
            <a:r>
              <a:rPr lang="en-US" dirty="0" smtClean="0">
                <a:solidFill>
                  <a:srgbClr val="002060"/>
                </a:solidFill>
              </a:rPr>
              <a:t>When the intended destination receives a Route Request, it replies by </a:t>
            </a:r>
          </a:p>
          <a:p>
            <a:r>
              <a:rPr lang="en-US" dirty="0" smtClean="0">
                <a:solidFill>
                  <a:srgbClr val="002060"/>
                </a:solidFill>
              </a:rPr>
              <a:t>sending a Route Reply RREP.</a:t>
            </a:r>
          </a:p>
          <a:p>
            <a:pPr>
              <a:buFont typeface="Arial" pitchFamily="34" charset="0"/>
              <a:buChar char="•"/>
            </a:pPr>
            <a:r>
              <a:rPr lang="en-US" dirty="0" smtClean="0">
                <a:solidFill>
                  <a:srgbClr val="002060"/>
                </a:solidFill>
              </a:rPr>
              <a:t>Route Reply travels along the reverse path set-up when RREQ</a:t>
            </a:r>
          </a:p>
          <a:p>
            <a:r>
              <a:rPr lang="en-US" dirty="0" smtClean="0">
                <a:solidFill>
                  <a:srgbClr val="002060"/>
                </a:solidFill>
              </a:rPr>
              <a:t>was forwarded.</a:t>
            </a:r>
            <a:endParaRPr lang="en-US" dirty="0">
              <a:solidFill>
                <a:srgbClr val="002060"/>
              </a:solidFill>
            </a:endParaRPr>
          </a:p>
        </p:txBody>
      </p:sp>
      <p:sp>
        <p:nvSpPr>
          <p:cNvPr id="6" name="TextBox 5"/>
          <p:cNvSpPr txBox="1"/>
          <p:nvPr/>
        </p:nvSpPr>
        <p:spPr>
          <a:xfrm>
            <a:off x="1066800" y="4267200"/>
            <a:ext cx="2438400" cy="261610"/>
          </a:xfrm>
          <a:prstGeom prst="rect">
            <a:avLst/>
          </a:prstGeom>
          <a:noFill/>
        </p:spPr>
        <p:txBody>
          <a:bodyPr wrap="square" rtlCol="0">
            <a:spAutoFit/>
          </a:bodyPr>
          <a:lstStyle/>
          <a:p>
            <a:r>
              <a:rPr lang="en-US" sz="1100" dirty="0" smtClean="0"/>
              <a:t>Diagram from [NB]</a:t>
            </a:r>
            <a:endParaRPr lang="en-US" sz="1100" dirty="0"/>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DSR</a:t>
            </a:r>
            <a:endParaRPr lang="en-US" dirty="0"/>
          </a:p>
        </p:txBody>
      </p:sp>
      <p:pic>
        <p:nvPicPr>
          <p:cNvPr id="3074" name="Picture 2" descr="C:\Users\Alice\Desktop\rrep.jpg"/>
          <p:cNvPicPr>
            <a:picLocks noGrp="1" noChangeAspect="1" noChangeArrowheads="1"/>
          </p:cNvPicPr>
          <p:nvPr>
            <p:ph sz="quarter" idx="1"/>
          </p:nvPr>
        </p:nvPicPr>
        <p:blipFill>
          <a:blip r:embed="rId2" cstate="print"/>
          <a:srcRect/>
          <a:stretch>
            <a:fillRect/>
          </a:stretch>
        </p:blipFill>
        <p:spPr bwMode="auto">
          <a:xfrm>
            <a:off x="1262062" y="1371600"/>
            <a:ext cx="5857875" cy="2905125"/>
          </a:xfrm>
          <a:prstGeom prst="rect">
            <a:avLst/>
          </a:prstGeom>
          <a:noFill/>
        </p:spPr>
      </p:pic>
      <p:pic>
        <p:nvPicPr>
          <p:cNvPr id="3075" name="Picture 3" descr="C:\Users\Alice\Desktop\rrep1.jpg"/>
          <p:cNvPicPr>
            <a:picLocks noChangeAspect="1" noChangeArrowheads="1"/>
          </p:cNvPicPr>
          <p:nvPr/>
        </p:nvPicPr>
        <p:blipFill>
          <a:blip r:embed="rId3" cstate="print"/>
          <a:srcRect/>
          <a:stretch>
            <a:fillRect/>
          </a:stretch>
        </p:blipFill>
        <p:spPr bwMode="auto">
          <a:xfrm>
            <a:off x="1295400" y="1377950"/>
            <a:ext cx="5848350" cy="2895600"/>
          </a:xfrm>
          <a:prstGeom prst="rect">
            <a:avLst/>
          </a:prstGeom>
          <a:noFill/>
        </p:spPr>
      </p:pic>
      <p:pic>
        <p:nvPicPr>
          <p:cNvPr id="3076" name="Picture 4" descr="C:\Users\Alice\Desktop\rrep2.jpg"/>
          <p:cNvPicPr>
            <a:picLocks noChangeAspect="1" noChangeArrowheads="1"/>
          </p:cNvPicPr>
          <p:nvPr/>
        </p:nvPicPr>
        <p:blipFill>
          <a:blip r:embed="rId4" cstate="print"/>
          <a:srcRect/>
          <a:stretch>
            <a:fillRect/>
          </a:stretch>
        </p:blipFill>
        <p:spPr bwMode="auto">
          <a:xfrm>
            <a:off x="1295400" y="1377950"/>
            <a:ext cx="5876925" cy="2905125"/>
          </a:xfrm>
          <a:prstGeom prst="rect">
            <a:avLst/>
          </a:prstGeom>
          <a:noFill/>
        </p:spPr>
      </p:pic>
      <p:pic>
        <p:nvPicPr>
          <p:cNvPr id="3077" name="Picture 5" descr="C:\Users\Alice\Desktop\rrep3.jpg"/>
          <p:cNvPicPr>
            <a:picLocks noChangeAspect="1" noChangeArrowheads="1"/>
          </p:cNvPicPr>
          <p:nvPr/>
        </p:nvPicPr>
        <p:blipFill>
          <a:blip r:embed="rId5" cstate="print"/>
          <a:srcRect/>
          <a:stretch>
            <a:fillRect/>
          </a:stretch>
        </p:blipFill>
        <p:spPr bwMode="auto">
          <a:xfrm>
            <a:off x="1295400" y="1377950"/>
            <a:ext cx="5781675" cy="2895600"/>
          </a:xfrm>
          <a:prstGeom prst="rect">
            <a:avLst/>
          </a:prstGeom>
          <a:noFill/>
        </p:spPr>
      </p:pic>
      <p:sp>
        <p:nvSpPr>
          <p:cNvPr id="8" name="TextBox 7"/>
          <p:cNvSpPr txBox="1"/>
          <p:nvPr/>
        </p:nvSpPr>
        <p:spPr>
          <a:xfrm>
            <a:off x="762000" y="4648200"/>
            <a:ext cx="7162800" cy="2031325"/>
          </a:xfrm>
          <a:prstGeom prst="rect">
            <a:avLst/>
          </a:prstGeom>
          <a:noFill/>
        </p:spPr>
        <p:txBody>
          <a:bodyPr wrap="square" rtlCol="0">
            <a:spAutoFit/>
          </a:bodyPr>
          <a:lstStyle/>
          <a:p>
            <a:pPr>
              <a:buFont typeface="Arial" pitchFamily="34" charset="0"/>
              <a:buChar char="•"/>
            </a:pPr>
            <a:r>
              <a:rPr lang="en-US" dirty="0" smtClean="0">
                <a:solidFill>
                  <a:srgbClr val="002060"/>
                </a:solidFill>
              </a:rPr>
              <a:t>Route Discovery from Node S to D, Source node S floods(RREQ)</a:t>
            </a:r>
          </a:p>
          <a:p>
            <a:pPr>
              <a:buFont typeface="Arial" pitchFamily="34" charset="0"/>
              <a:buChar char="•"/>
            </a:pPr>
            <a:r>
              <a:rPr lang="en-US" dirty="0" smtClean="0">
                <a:solidFill>
                  <a:srgbClr val="002060"/>
                </a:solidFill>
              </a:rPr>
              <a:t>Each node appends own identifier when forwarding RREQ</a:t>
            </a:r>
          </a:p>
          <a:p>
            <a:pPr>
              <a:buFont typeface="Arial" pitchFamily="34" charset="0"/>
              <a:buChar char="•"/>
            </a:pPr>
            <a:r>
              <a:rPr lang="en-US" dirty="0" smtClean="0">
                <a:solidFill>
                  <a:srgbClr val="002060"/>
                </a:solidFill>
              </a:rPr>
              <a:t>Destination D on receiving the first RREQ, sends a RREP</a:t>
            </a:r>
          </a:p>
          <a:p>
            <a:pPr>
              <a:buFont typeface="Arial" pitchFamily="34" charset="0"/>
              <a:buChar char="•"/>
            </a:pPr>
            <a:r>
              <a:rPr lang="en-US" dirty="0" smtClean="0">
                <a:solidFill>
                  <a:srgbClr val="002060"/>
                </a:solidFill>
              </a:rPr>
              <a:t>RREP is sent on a route obtained by reversing the route appended to received RREQ</a:t>
            </a:r>
          </a:p>
          <a:p>
            <a:pPr>
              <a:buFont typeface="Arial" pitchFamily="34" charset="0"/>
              <a:buChar char="•"/>
            </a:pPr>
            <a:r>
              <a:rPr lang="en-US" dirty="0" smtClean="0">
                <a:solidFill>
                  <a:srgbClr val="002060"/>
                </a:solidFill>
              </a:rPr>
              <a:t>RREP includes the route from S to D on which RREQ was received by node D</a:t>
            </a:r>
            <a:endParaRPr lang="en-US" dirty="0">
              <a:solidFill>
                <a:srgbClr val="002060"/>
              </a:solidFill>
            </a:endParaRPr>
          </a:p>
        </p:txBody>
      </p:sp>
      <p:sp>
        <p:nvSpPr>
          <p:cNvPr id="9" name="TextBox 8"/>
          <p:cNvSpPr txBox="1"/>
          <p:nvPr/>
        </p:nvSpPr>
        <p:spPr>
          <a:xfrm>
            <a:off x="1295400" y="4495800"/>
            <a:ext cx="2362200" cy="261610"/>
          </a:xfrm>
          <a:prstGeom prst="rect">
            <a:avLst/>
          </a:prstGeom>
          <a:noFill/>
        </p:spPr>
        <p:txBody>
          <a:bodyPr wrap="square" rtlCol="0">
            <a:spAutoFit/>
          </a:bodyPr>
          <a:lstStyle/>
          <a:p>
            <a:r>
              <a:rPr lang="en-US" sz="1100" dirty="0" smtClean="0"/>
              <a:t>Diagram from [TK]</a:t>
            </a:r>
            <a:endParaRPr lang="en-US" sz="11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ox(in)">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075"/>
                                        </p:tgtEl>
                                        <p:attrNameLst>
                                          <p:attrName>style.visibility</p:attrName>
                                        </p:attrNameLst>
                                      </p:cBhvr>
                                      <p:to>
                                        <p:strVal val="visible"/>
                                      </p:to>
                                    </p:set>
                                    <p:animEffect transition="in" filter="box(in)">
                                      <p:cBhvr>
                                        <p:cTn id="12" dur="500"/>
                                        <p:tgtEl>
                                          <p:spTgt spid="307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076"/>
                                        </p:tgtEl>
                                        <p:attrNameLst>
                                          <p:attrName>style.visibility</p:attrName>
                                        </p:attrNameLst>
                                      </p:cBhvr>
                                      <p:to>
                                        <p:strVal val="visible"/>
                                      </p:to>
                                    </p:set>
                                    <p:animEffect transition="in" filter="box(in)">
                                      <p:cBhvr>
                                        <p:cTn id="17" dur="500"/>
                                        <p:tgtEl>
                                          <p:spTgt spid="307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077"/>
                                        </p:tgtEl>
                                        <p:attrNameLst>
                                          <p:attrName>style.visibility</p:attrName>
                                        </p:attrNameLst>
                                      </p:cBhvr>
                                      <p:to>
                                        <p:strVal val="visible"/>
                                      </p:to>
                                    </p:set>
                                    <p:animEffect transition="in" filter="wipe(down)">
                                      <p:cBhvr>
                                        <p:cTn id="22"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with conventional method</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A distant neighbor may accidentally receive the only route discovery message and happily use it to announce  a new route, even though in reality it cannot provide service for traffic.</a:t>
            </a:r>
          </a:p>
          <a:p>
            <a:r>
              <a:rPr lang="en-US" dirty="0" smtClean="0">
                <a:solidFill>
                  <a:srgbClr val="002060"/>
                </a:solidFill>
              </a:rPr>
              <a:t>Retransmitting once means than a neighbor with the best path to the destination might be missed, hence finding the optimal route is not guaranteed.</a:t>
            </a:r>
          </a:p>
          <a:p>
            <a:pPr>
              <a:buNone/>
            </a:pPr>
            <a:r>
              <a:rPr lang="en-US" dirty="0" smtClean="0">
                <a:solidFill>
                  <a:srgbClr val="002060"/>
                </a:solidFill>
              </a:rPr>
              <a:t> </a:t>
            </a:r>
          </a:p>
          <a:p>
            <a:endParaRPr lang="en-US" dirty="0"/>
          </a:p>
        </p:txBody>
      </p:sp>
      <p:pic>
        <p:nvPicPr>
          <p:cNvPr id="4" name="Picture 2" descr="C:\Users\Alice\Desktop\ized.jpg"/>
          <p:cNvPicPr>
            <a:picLocks noChangeAspect="1" noChangeArrowheads="1"/>
          </p:cNvPicPr>
          <p:nvPr/>
        </p:nvPicPr>
        <p:blipFill>
          <a:blip r:embed="rId2" cstate="print"/>
          <a:srcRect/>
          <a:stretch>
            <a:fillRect/>
          </a:stretch>
        </p:blipFill>
        <p:spPr bwMode="auto">
          <a:xfrm>
            <a:off x="3779912" y="5016691"/>
            <a:ext cx="4000500" cy="990600"/>
          </a:xfrm>
          <a:prstGeom prst="rect">
            <a:avLst/>
          </a:prstGeom>
          <a:noFill/>
        </p:spPr>
      </p:pic>
      <p:sp>
        <p:nvSpPr>
          <p:cNvPr id="5" name="TextBox 4"/>
          <p:cNvSpPr txBox="1"/>
          <p:nvPr/>
        </p:nvSpPr>
        <p:spPr>
          <a:xfrm>
            <a:off x="3733800" y="6172200"/>
            <a:ext cx="2362200" cy="261610"/>
          </a:xfrm>
          <a:prstGeom prst="rect">
            <a:avLst/>
          </a:prstGeom>
          <a:noFill/>
        </p:spPr>
        <p:txBody>
          <a:bodyPr wrap="square" rtlCol="0">
            <a:spAutoFit/>
          </a:bodyPr>
          <a:lstStyle/>
          <a:p>
            <a:r>
              <a:rPr lang="en-US" sz="1100" dirty="0" smtClean="0"/>
              <a:t>Diagram from [TK]</a:t>
            </a:r>
            <a:endParaRPr lang="en-US" sz="1100" dirty="0"/>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Solution</a:t>
            </a:r>
            <a:endParaRPr lang="en-US" dirty="0"/>
          </a:p>
        </p:txBody>
      </p:sp>
      <p:sp>
        <p:nvSpPr>
          <p:cNvPr id="3" name="Content Placeholder 2"/>
          <p:cNvSpPr>
            <a:spLocks noGrp="1"/>
          </p:cNvSpPr>
          <p:nvPr>
            <p:ph sz="quarter" idx="1"/>
          </p:nvPr>
        </p:nvSpPr>
        <p:spPr/>
        <p:txBody>
          <a:bodyPr/>
          <a:lstStyle/>
          <a:p>
            <a:r>
              <a:rPr lang="en-US" dirty="0" smtClean="0">
                <a:solidFill>
                  <a:srgbClr val="002060"/>
                </a:solidFill>
              </a:rPr>
              <a:t>To effectively overcome the issues stated, a proposed solution will be to retransmit the RREQ and RREP more than once.</a:t>
            </a:r>
          </a:p>
          <a:p>
            <a:r>
              <a:rPr lang="en-US" dirty="0" smtClean="0">
                <a:solidFill>
                  <a:srgbClr val="002060"/>
                </a:solidFill>
              </a:rPr>
              <a:t>This will most likely find better routes, and may find distant neighbors, thus increasing the success rate of route discovery</a:t>
            </a:r>
          </a:p>
          <a:p>
            <a:r>
              <a:rPr lang="en-US" dirty="0" smtClean="0">
                <a:solidFill>
                  <a:srgbClr val="002060"/>
                </a:solidFill>
              </a:rPr>
              <a:t>Two different Algorithms for RREQ have been proposed and will be compared with the conventional route discovery scheme using the same metrics and conditions.</a:t>
            </a:r>
          </a:p>
          <a:p>
            <a:pPr>
              <a:buNone/>
            </a:pPr>
            <a:endParaRPr lang="en-US" dirty="0" smtClean="0"/>
          </a:p>
          <a:p>
            <a:endParaRPr lang="en-US" dirty="0" smtClean="0"/>
          </a:p>
          <a:p>
            <a:endParaRPr lang="en-US" dirty="0"/>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868362"/>
          </a:xfrm>
        </p:spPr>
        <p:txBody>
          <a:bodyPr/>
          <a:lstStyle/>
          <a:p>
            <a:r>
              <a:rPr lang="en-US" dirty="0" smtClean="0"/>
              <a:t>Algorithms</a:t>
            </a:r>
            <a:endParaRPr lang="en-US" dirty="0"/>
          </a:p>
        </p:txBody>
      </p:sp>
      <p:sp>
        <p:nvSpPr>
          <p:cNvPr id="3" name="Content Placeholder 2"/>
          <p:cNvSpPr>
            <a:spLocks noGrp="1"/>
          </p:cNvSpPr>
          <p:nvPr>
            <p:ph sz="quarter" idx="1"/>
          </p:nvPr>
        </p:nvSpPr>
        <p:spPr>
          <a:xfrm>
            <a:off x="457200" y="1143000"/>
            <a:ext cx="7467600" cy="5330952"/>
          </a:xfrm>
        </p:spPr>
        <p:txBody>
          <a:bodyPr>
            <a:normAutofit lnSpcReduction="10000"/>
          </a:bodyPr>
          <a:lstStyle/>
          <a:p>
            <a:pPr>
              <a:buNone/>
            </a:pPr>
            <a:r>
              <a:rPr lang="en-US" b="1" dirty="0" smtClean="0">
                <a:solidFill>
                  <a:srgbClr val="002060"/>
                </a:solidFill>
              </a:rPr>
              <a:t>n- Retransmission (</a:t>
            </a:r>
            <a:r>
              <a:rPr lang="en-US" b="1" dirty="0" err="1" smtClean="0">
                <a:solidFill>
                  <a:srgbClr val="002060"/>
                </a:solidFill>
              </a:rPr>
              <a:t>nR</a:t>
            </a:r>
            <a:r>
              <a:rPr lang="en-US" b="1" dirty="0" smtClean="0">
                <a:solidFill>
                  <a:srgbClr val="002060"/>
                </a:solidFill>
              </a:rPr>
              <a:t>)</a:t>
            </a:r>
          </a:p>
          <a:p>
            <a:r>
              <a:rPr lang="en-US" dirty="0" smtClean="0">
                <a:solidFill>
                  <a:srgbClr val="002060"/>
                </a:solidFill>
              </a:rPr>
              <a:t>Once a node decides to transmit a RREQ, it will do so exactly “n” times.</a:t>
            </a:r>
          </a:p>
          <a:p>
            <a:r>
              <a:rPr lang="en-US" dirty="0" smtClean="0">
                <a:solidFill>
                  <a:srgbClr val="002060"/>
                </a:solidFill>
              </a:rPr>
              <a:t>When n = 1</a:t>
            </a:r>
          </a:p>
          <a:p>
            <a:pPr>
              <a:buNone/>
            </a:pPr>
            <a:r>
              <a:rPr lang="en-US" dirty="0" smtClean="0">
                <a:solidFill>
                  <a:srgbClr val="002060"/>
                </a:solidFill>
              </a:rPr>
              <a:t>    this becomes equivalent to the traditional route discovery schemes. We shall call this “1R” </a:t>
            </a:r>
          </a:p>
          <a:p>
            <a:pPr>
              <a:buNone/>
            </a:pPr>
            <a:r>
              <a:rPr lang="en-US" b="1" dirty="0" smtClean="0">
                <a:solidFill>
                  <a:srgbClr val="002060"/>
                </a:solidFill>
              </a:rPr>
              <a:t>n- Retransmission c- Reception(</a:t>
            </a:r>
            <a:r>
              <a:rPr lang="en-US" b="1" dirty="0" err="1" smtClean="0">
                <a:solidFill>
                  <a:srgbClr val="002060"/>
                </a:solidFill>
              </a:rPr>
              <a:t>ncRR</a:t>
            </a:r>
            <a:r>
              <a:rPr lang="en-US" b="1" dirty="0" smtClean="0">
                <a:solidFill>
                  <a:srgbClr val="002060"/>
                </a:solidFill>
              </a:rPr>
              <a:t>)</a:t>
            </a:r>
          </a:p>
          <a:p>
            <a:r>
              <a:rPr lang="en-US" dirty="0" smtClean="0">
                <a:solidFill>
                  <a:srgbClr val="002060"/>
                </a:solidFill>
              </a:rPr>
              <a:t>When a node discovers that it is not the destination, it retransmits the Route request to its neighbors “n” times or till its number of received copies of the RREQ reaches “c” (c ≥ 2).</a:t>
            </a:r>
          </a:p>
          <a:p>
            <a:r>
              <a:rPr lang="en-US" dirty="0" smtClean="0">
                <a:solidFill>
                  <a:srgbClr val="002060"/>
                </a:solidFill>
              </a:rPr>
              <a:t>Introducing the variable “c” helps control overhead, as nodes can stop retransmitting as soon as “c” number of </a:t>
            </a:r>
            <a:r>
              <a:rPr lang="en-US" dirty="0" err="1" smtClean="0">
                <a:solidFill>
                  <a:srgbClr val="002060"/>
                </a:solidFill>
              </a:rPr>
              <a:t>RReq</a:t>
            </a:r>
            <a:r>
              <a:rPr lang="en-US" dirty="0" smtClean="0">
                <a:solidFill>
                  <a:srgbClr val="002060"/>
                </a:solidFill>
              </a:rPr>
              <a:t> are heard .</a:t>
            </a:r>
          </a:p>
          <a:p>
            <a:endParaRPr lang="en-US" b="1" dirty="0" smtClean="0"/>
          </a:p>
          <a:p>
            <a:endParaRPr lang="en-US" b="1" dirty="0" smtClean="0"/>
          </a:p>
          <a:p>
            <a:pPr>
              <a:buNone/>
            </a:pPr>
            <a:endParaRPr lang="en-US" dirty="0"/>
          </a:p>
        </p:txBody>
      </p:sp>
    </p:spTree>
  </p:cSld>
  <p:clrMapOvr>
    <a:masterClrMapping/>
  </p:clrMapOvr>
  <p:transition spd="slow"/>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5074</TotalTime>
  <Words>2242</Words>
  <Application>Microsoft Office PowerPoint</Application>
  <PresentationFormat>On-screen Show (4:3)</PresentationFormat>
  <Paragraphs>174</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Oriel</vt:lpstr>
      <vt:lpstr>Multi Retransmission Route Discovery Schemes for Adhoc Wireless Networks.</vt:lpstr>
      <vt:lpstr>Contents</vt:lpstr>
      <vt:lpstr>Introduction</vt:lpstr>
      <vt:lpstr>Brief History</vt:lpstr>
      <vt:lpstr>AODV</vt:lpstr>
      <vt:lpstr>DSR</vt:lpstr>
      <vt:lpstr>Problem with conventional method</vt:lpstr>
      <vt:lpstr>Proposed Solution</vt:lpstr>
      <vt:lpstr>Algorithms</vt:lpstr>
      <vt:lpstr>example</vt:lpstr>
      <vt:lpstr>Slide 11</vt:lpstr>
      <vt:lpstr>Slide 12</vt:lpstr>
      <vt:lpstr>Slide 13</vt:lpstr>
      <vt:lpstr>Slide 14</vt:lpstr>
      <vt:lpstr>Slide 15</vt:lpstr>
      <vt:lpstr>Analysis of algorithms using the predefined options</vt:lpstr>
      <vt:lpstr>Slide 17</vt:lpstr>
      <vt:lpstr>Slide 18</vt:lpstr>
      <vt:lpstr>Slide 19</vt:lpstr>
      <vt:lpstr>Slide 20</vt:lpstr>
      <vt:lpstr>Slide 21</vt:lpstr>
      <vt:lpstr>Results and Conclusion </vt:lpstr>
      <vt:lpstr>Future Work</vt:lpstr>
      <vt:lpstr>References</vt:lpstr>
      <vt:lpstr>Question1</vt:lpstr>
      <vt:lpstr>Answer 1</vt:lpstr>
      <vt:lpstr>Question2</vt:lpstr>
      <vt:lpstr>Answer 2</vt:lpstr>
      <vt:lpstr>Question3</vt:lpstr>
      <vt:lpstr>Answer3</vt:lpstr>
      <vt:lpstr>Slide 31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 Retransmission Route Discovery Schemes for Adhoc Wireless Networks.</dc:title>
  <dc:creator>Alice</dc:creator>
  <cp:lastModifiedBy>Alice</cp:lastModifiedBy>
  <cp:revision>473</cp:revision>
  <dcterms:created xsi:type="dcterms:W3CDTF">2011-11-17T18:35:47Z</dcterms:created>
  <dcterms:modified xsi:type="dcterms:W3CDTF">2011-11-24T20:08:02Z</dcterms:modified>
</cp:coreProperties>
</file>