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57" r:id="rId4"/>
    <p:sldId id="296" r:id="rId5"/>
    <p:sldId id="258" r:id="rId6"/>
    <p:sldId id="265" r:id="rId7"/>
    <p:sldId id="266" r:id="rId8"/>
    <p:sldId id="267" r:id="rId9"/>
    <p:sldId id="259" r:id="rId10"/>
    <p:sldId id="260" r:id="rId11"/>
    <p:sldId id="261" r:id="rId12"/>
    <p:sldId id="297" r:id="rId13"/>
    <p:sldId id="262" r:id="rId14"/>
    <p:sldId id="269" r:id="rId15"/>
    <p:sldId id="270" r:id="rId16"/>
    <p:sldId id="272" r:id="rId17"/>
    <p:sldId id="273" r:id="rId18"/>
    <p:sldId id="274" r:id="rId19"/>
    <p:sldId id="275" r:id="rId20"/>
    <p:sldId id="277" r:id="rId21"/>
    <p:sldId id="278" r:id="rId22"/>
    <p:sldId id="280" r:id="rId23"/>
    <p:sldId id="279" r:id="rId24"/>
    <p:sldId id="281" r:id="rId25"/>
    <p:sldId id="282" r:id="rId26"/>
    <p:sldId id="283" r:id="rId27"/>
    <p:sldId id="284" r:id="rId28"/>
    <p:sldId id="285" r:id="rId29"/>
    <p:sldId id="286" r:id="rId30"/>
    <p:sldId id="287" r:id="rId31"/>
    <p:sldId id="288" r:id="rId32"/>
    <p:sldId id="289" r:id="rId33"/>
    <p:sldId id="290" r:id="rId34"/>
    <p:sldId id="291" r:id="rId35"/>
    <p:sldId id="298" r:id="rId36"/>
    <p:sldId id="292" r:id="rId37"/>
    <p:sldId id="293" r:id="rId38"/>
    <p:sldId id="294" r:id="rId39"/>
    <p:sldId id="263" r:id="rId40"/>
    <p:sldId id="305" r:id="rId41"/>
    <p:sldId id="306" r:id="rId42"/>
    <p:sldId id="300" r:id="rId43"/>
    <p:sldId id="301" r:id="rId44"/>
    <p:sldId id="303" r:id="rId45"/>
    <p:sldId id="304"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53" d="100"/>
          <a:sy n="53" d="100"/>
        </p:scale>
        <p:origin x="-1866" y="-52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F7B3446-018D-4D0A-A4AB-34F4D75A0412}" type="datetimeFigureOut">
              <a:rPr lang="en-CA" smtClean="0"/>
              <a:pPr/>
              <a:t>30/11/2011</a:t>
            </a:fld>
            <a:endParaRPr lang="en-CA"/>
          </a:p>
        </p:txBody>
      </p:sp>
      <p:sp>
        <p:nvSpPr>
          <p:cNvPr id="17" name="Footer Placeholder 16"/>
          <p:cNvSpPr>
            <a:spLocks noGrp="1"/>
          </p:cNvSpPr>
          <p:nvPr>
            <p:ph type="ftr" sz="quarter" idx="11"/>
          </p:nvPr>
        </p:nvSpPr>
        <p:spPr/>
        <p:txBody>
          <a:bodyPr/>
          <a:lstStyle/>
          <a:p>
            <a:endParaRPr lang="en-CA"/>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AE857E8-75B8-4E79-9BE4-543637998FAC}" type="slidenum">
              <a:rPr lang="en-CA" smtClean="0"/>
              <a:pPr/>
              <a:t>‹#›</a:t>
            </a:fld>
            <a:endParaRPr lang="en-CA"/>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7B3446-018D-4D0A-A4AB-34F4D75A0412}" type="datetimeFigureOut">
              <a:rPr lang="en-CA" smtClean="0"/>
              <a:pPr/>
              <a:t>30/11/2011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AE857E8-75B8-4E79-9BE4-543637998FAC}"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7B3446-018D-4D0A-A4AB-34F4D75A0412}" type="datetimeFigureOut">
              <a:rPr lang="en-CA" smtClean="0"/>
              <a:pPr/>
              <a:t>30/11/2011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AE857E8-75B8-4E79-9BE4-543637998FAC}"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F7B3446-018D-4D0A-A4AB-34F4D75A0412}" type="datetimeFigureOut">
              <a:rPr lang="en-CA" smtClean="0"/>
              <a:pPr/>
              <a:t>30/11/2011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AE857E8-75B8-4E79-9BE4-543637998FAC}" type="slidenum">
              <a:rPr lang="en-CA" smtClean="0"/>
              <a:pPr/>
              <a:t>‹#›</a:t>
            </a:fld>
            <a:endParaRPr lang="en-CA"/>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F7B3446-018D-4D0A-A4AB-34F4D75A0412}" type="datetimeFigureOut">
              <a:rPr lang="en-CA" smtClean="0"/>
              <a:pPr/>
              <a:t>30/11/2011</a:t>
            </a:fld>
            <a:endParaRPr lang="en-CA"/>
          </a:p>
        </p:txBody>
      </p:sp>
      <p:sp>
        <p:nvSpPr>
          <p:cNvPr id="5" name="Footer Placeholder 4"/>
          <p:cNvSpPr>
            <a:spLocks noGrp="1"/>
          </p:cNvSpPr>
          <p:nvPr>
            <p:ph type="ftr" sz="quarter" idx="11"/>
          </p:nvPr>
        </p:nvSpPr>
        <p:spPr>
          <a:xfrm>
            <a:off x="800100" y="6172200"/>
            <a:ext cx="4000500" cy="457200"/>
          </a:xfrm>
        </p:spPr>
        <p:txBody>
          <a:bodyPr/>
          <a:lstStyle/>
          <a:p>
            <a:endParaRPr lang="en-CA"/>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AE857E8-75B8-4E79-9BE4-543637998FAC}"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F7B3446-018D-4D0A-A4AB-34F4D75A0412}" type="datetimeFigureOut">
              <a:rPr lang="en-CA" smtClean="0"/>
              <a:pPr/>
              <a:t>30/11/2011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AE857E8-75B8-4E79-9BE4-543637998FAC}" type="slidenum">
              <a:rPr lang="en-CA" smtClean="0"/>
              <a:pPr/>
              <a:t>‹#›</a:t>
            </a:fld>
            <a:endParaRPr lang="en-CA"/>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F7B3446-018D-4D0A-A4AB-34F4D75A0412}" type="datetimeFigureOut">
              <a:rPr lang="en-CA" smtClean="0"/>
              <a:pPr/>
              <a:t>30/11/2011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AE857E8-75B8-4E79-9BE4-543637998FAC}" type="slidenum">
              <a:rPr lang="en-CA" smtClean="0"/>
              <a:pPr/>
              <a:t>‹#›</a:t>
            </a:fld>
            <a:endParaRPr lang="en-CA"/>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F7B3446-018D-4D0A-A4AB-34F4D75A0412}" type="datetimeFigureOut">
              <a:rPr lang="en-CA" smtClean="0"/>
              <a:pPr/>
              <a:t>30/11/2011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AE857E8-75B8-4E79-9BE4-543637998FAC}"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7B3446-018D-4D0A-A4AB-34F4D75A0412}" type="datetimeFigureOut">
              <a:rPr lang="en-CA" smtClean="0"/>
              <a:pPr/>
              <a:t>30/11/2011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AE857E8-75B8-4E79-9BE4-543637998FAC}"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F7B3446-018D-4D0A-A4AB-34F4D75A0412}" type="datetimeFigureOut">
              <a:rPr lang="en-CA" smtClean="0"/>
              <a:pPr/>
              <a:t>30/11/2011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AE857E8-75B8-4E79-9BE4-543637998FAC}" type="slidenum">
              <a:rPr lang="en-CA" smtClean="0"/>
              <a:pPr/>
              <a:t>‹#›</a:t>
            </a:fld>
            <a:endParaRPr lang="en-CA"/>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F7B3446-018D-4D0A-A4AB-34F4D75A0412}" type="datetimeFigureOut">
              <a:rPr lang="en-CA" smtClean="0"/>
              <a:pPr/>
              <a:t>30/11/2011</a:t>
            </a:fld>
            <a:endParaRPr lang="en-CA"/>
          </a:p>
        </p:txBody>
      </p:sp>
      <p:sp>
        <p:nvSpPr>
          <p:cNvPr id="6" name="Footer Placeholder 5"/>
          <p:cNvSpPr>
            <a:spLocks noGrp="1"/>
          </p:cNvSpPr>
          <p:nvPr>
            <p:ph type="ftr" sz="quarter" idx="11"/>
          </p:nvPr>
        </p:nvSpPr>
        <p:spPr>
          <a:xfrm>
            <a:off x="914400" y="6172200"/>
            <a:ext cx="3886200" cy="457200"/>
          </a:xfrm>
        </p:spPr>
        <p:txBody>
          <a:bodyPr/>
          <a:lstStyle/>
          <a:p>
            <a:endParaRPr lang="en-CA"/>
          </a:p>
        </p:txBody>
      </p:sp>
      <p:sp>
        <p:nvSpPr>
          <p:cNvPr id="7" name="Slide Number Placeholder 6"/>
          <p:cNvSpPr>
            <a:spLocks noGrp="1"/>
          </p:cNvSpPr>
          <p:nvPr>
            <p:ph type="sldNum" sz="quarter" idx="12"/>
          </p:nvPr>
        </p:nvSpPr>
        <p:spPr>
          <a:xfrm>
            <a:off x="146304" y="6208776"/>
            <a:ext cx="457200" cy="457200"/>
          </a:xfrm>
        </p:spPr>
        <p:txBody>
          <a:bodyPr/>
          <a:lstStyle/>
          <a:p>
            <a:fld id="{1AE857E8-75B8-4E79-9BE4-543637998FAC}" type="slidenum">
              <a:rPr lang="en-CA" smtClean="0"/>
              <a:pPr/>
              <a:t>‹#›</a:t>
            </a:fld>
            <a:endParaRPr lang="en-CA"/>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F7B3446-018D-4D0A-A4AB-34F4D75A0412}" type="datetimeFigureOut">
              <a:rPr lang="en-CA" smtClean="0"/>
              <a:pPr/>
              <a:t>30/11/2011</a:t>
            </a:fld>
            <a:endParaRPr lang="en-CA"/>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CA"/>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AE857E8-75B8-4E79-9BE4-543637998FAC}"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31640" y="3501008"/>
            <a:ext cx="6400800" cy="1752600"/>
          </a:xfrm>
        </p:spPr>
        <p:txBody>
          <a:bodyPr/>
          <a:lstStyle/>
          <a:p>
            <a:r>
              <a:rPr lang="en-US" dirty="0" smtClean="0">
                <a:solidFill>
                  <a:schemeClr val="tx1"/>
                </a:solidFill>
              </a:rPr>
              <a:t>By</a:t>
            </a:r>
          </a:p>
          <a:p>
            <a:r>
              <a:rPr lang="en-US" dirty="0" err="1" smtClean="0">
                <a:solidFill>
                  <a:schemeClr val="tx1"/>
                </a:solidFill>
              </a:rPr>
              <a:t>Salma</a:t>
            </a:r>
            <a:r>
              <a:rPr lang="en-US" dirty="0" smtClean="0">
                <a:solidFill>
                  <a:schemeClr val="tx1"/>
                </a:solidFill>
              </a:rPr>
              <a:t> Ahmed</a:t>
            </a:r>
          </a:p>
          <a:p>
            <a:r>
              <a:rPr lang="en-US" dirty="0" smtClean="0">
                <a:solidFill>
                  <a:schemeClr val="tx1"/>
                </a:solidFill>
              </a:rPr>
              <a:t>Student No. 5836385</a:t>
            </a:r>
            <a:endParaRPr lang="en-CA" dirty="0">
              <a:solidFill>
                <a:schemeClr val="tx1"/>
              </a:solidFill>
            </a:endParaRPr>
          </a:p>
        </p:txBody>
      </p:sp>
      <p:sp>
        <p:nvSpPr>
          <p:cNvPr id="2" name="Title 1"/>
          <p:cNvSpPr>
            <a:spLocks noGrp="1"/>
          </p:cNvSpPr>
          <p:nvPr>
            <p:ph type="ctrTitle"/>
          </p:nvPr>
        </p:nvSpPr>
        <p:spPr>
          <a:xfrm>
            <a:off x="683568" y="1484784"/>
            <a:ext cx="7772400" cy="1470025"/>
          </a:xfrm>
        </p:spPr>
        <p:txBody>
          <a:bodyPr/>
          <a:lstStyle/>
          <a:p>
            <a:r>
              <a:rPr lang="en-US" dirty="0" smtClean="0"/>
              <a:t>Middleware for Sensor networks</a:t>
            </a:r>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260648"/>
            <a:ext cx="8229600" cy="6408712"/>
          </a:xfrm>
        </p:spPr>
        <p:txBody>
          <a:bodyPr>
            <a:normAutofit lnSpcReduction="10000"/>
          </a:bodyPr>
          <a:lstStyle/>
          <a:p>
            <a:pPr algn="ctr">
              <a:buNone/>
            </a:pPr>
            <a:r>
              <a:rPr lang="en-US" b="1" dirty="0" smtClean="0"/>
              <a:t>Middleware Challenges for WSN</a:t>
            </a:r>
          </a:p>
          <a:p>
            <a:pPr>
              <a:buNone/>
            </a:pPr>
            <a:r>
              <a:rPr lang="en-US" sz="2400" dirty="0"/>
              <a:t> </a:t>
            </a:r>
            <a:r>
              <a:rPr lang="en-US" sz="2400" dirty="0" smtClean="0"/>
              <a:t>     Challenges of middleware arises due to changing environments, wireless access &amp; energy limitations.</a:t>
            </a:r>
          </a:p>
          <a:p>
            <a:pPr>
              <a:buFont typeface="Wingdings" pitchFamily="2" charset="2"/>
              <a:buChar char="ü"/>
            </a:pPr>
            <a:r>
              <a:rPr lang="en-US" sz="2400" dirty="0" smtClean="0"/>
              <a:t> </a:t>
            </a:r>
            <a:r>
              <a:rPr lang="en-US" sz="2400" b="1" dirty="0" smtClean="0"/>
              <a:t>Limited power and resources</a:t>
            </a:r>
          </a:p>
          <a:p>
            <a:pPr>
              <a:buNone/>
            </a:pPr>
            <a:r>
              <a:rPr lang="en-US" sz="2400" dirty="0" smtClean="0"/>
              <a:t>    - Due to the advent of microelectronics, miniaturized devices are increasing which possesses limited energy &amp; memory (e.g. CPU &amp; memory).</a:t>
            </a:r>
          </a:p>
          <a:p>
            <a:pPr>
              <a:buNone/>
            </a:pPr>
            <a:r>
              <a:rPr lang="en-US" sz="2400" dirty="0" smtClean="0"/>
              <a:t>    - Middleware should provide mechanisms for efficient processor &amp; memory use while enabling lower-power communication and prolong sensor node lifetime(e.g. Cougar)</a:t>
            </a:r>
          </a:p>
          <a:p>
            <a:pPr>
              <a:buFont typeface="Wingdings" pitchFamily="2" charset="2"/>
              <a:buChar char="ü"/>
            </a:pPr>
            <a:r>
              <a:rPr lang="en-US" sz="2400" dirty="0" smtClean="0"/>
              <a:t> </a:t>
            </a:r>
            <a:r>
              <a:rPr lang="en-US" sz="2400" b="1" dirty="0" smtClean="0"/>
              <a:t>Heterogeneity</a:t>
            </a:r>
          </a:p>
          <a:p>
            <a:pPr>
              <a:buNone/>
            </a:pPr>
            <a:r>
              <a:rPr lang="en-US" sz="2400" b="1" dirty="0"/>
              <a:t> </a:t>
            </a:r>
            <a:r>
              <a:rPr lang="en-US" sz="2400" b="1" dirty="0" smtClean="0"/>
              <a:t>   - </a:t>
            </a:r>
            <a:r>
              <a:rPr lang="en-US" sz="2400" dirty="0" smtClean="0"/>
              <a:t>Middleware should provide low-level programming models to bridge the gap between hardware technology’s raw potentials and necessary board activities such as reconfiguration, execution &amp; communication.</a:t>
            </a:r>
          </a:p>
          <a:p>
            <a:pPr>
              <a:buNone/>
            </a:pPr>
            <a:r>
              <a:rPr lang="en-US" sz="2400" dirty="0"/>
              <a:t> </a:t>
            </a:r>
            <a:r>
              <a:rPr lang="en-US" sz="2400" dirty="0" smtClean="0"/>
              <a:t>  - Middleware has to support system mechanisms interfacing various types of hardware &amp; networks (e.g. </a:t>
            </a:r>
            <a:r>
              <a:rPr lang="en-US" sz="2400" dirty="0" err="1" smtClean="0"/>
              <a:t>TinyDB</a:t>
            </a:r>
            <a:r>
              <a:rPr lang="en-US" sz="2400" dirty="0" smtClean="0"/>
              <a:t>, Mires)</a:t>
            </a:r>
          </a:p>
          <a:p>
            <a:pPr>
              <a:buNone/>
            </a:pPr>
            <a:endParaRPr lang="en-CA"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188640"/>
            <a:ext cx="8229600" cy="6669360"/>
          </a:xfrm>
        </p:spPr>
        <p:txBody>
          <a:bodyPr>
            <a:normAutofit fontScale="92500" lnSpcReduction="10000"/>
          </a:bodyPr>
          <a:lstStyle/>
          <a:p>
            <a:pPr>
              <a:buFont typeface="Wingdings" pitchFamily="2" charset="2"/>
              <a:buChar char="ü"/>
            </a:pPr>
            <a:r>
              <a:rPr lang="en-US" sz="2400" dirty="0" smtClean="0"/>
              <a:t> </a:t>
            </a:r>
            <a:r>
              <a:rPr lang="en-US" sz="2400" b="1" dirty="0" smtClean="0"/>
              <a:t>Scalability, mobility &amp; dynamic network topology</a:t>
            </a:r>
          </a:p>
          <a:p>
            <a:pPr>
              <a:buNone/>
            </a:pPr>
            <a:r>
              <a:rPr lang="en-US" dirty="0" smtClean="0"/>
              <a:t>     - </a:t>
            </a:r>
            <a:r>
              <a:rPr lang="en-US" sz="2400" dirty="0" smtClean="0"/>
              <a:t>Middleware for sensor networks must be scalable enough in terms of no. of nodes, no. of users etc. to operate over long period of time.</a:t>
            </a:r>
          </a:p>
          <a:p>
            <a:pPr>
              <a:buNone/>
            </a:pPr>
            <a:r>
              <a:rPr lang="en-US" sz="2400" dirty="0" smtClean="0"/>
              <a:t>     - Middleware should maintain performance and robust operation while network changes dynamically.</a:t>
            </a:r>
          </a:p>
          <a:p>
            <a:pPr>
              <a:buFont typeface="Wingdings" pitchFamily="2" charset="2"/>
              <a:buChar char="ü"/>
            </a:pPr>
            <a:r>
              <a:rPr lang="en-US" sz="2400" dirty="0" smtClean="0"/>
              <a:t> </a:t>
            </a:r>
            <a:r>
              <a:rPr lang="en-US" sz="2400" b="1" dirty="0" smtClean="0"/>
              <a:t>Real world integration</a:t>
            </a:r>
          </a:p>
          <a:p>
            <a:pPr>
              <a:buNone/>
            </a:pPr>
            <a:r>
              <a:rPr lang="en-US" sz="2400" b="1" dirty="0" smtClean="0"/>
              <a:t>     </a:t>
            </a:r>
            <a:r>
              <a:rPr lang="en-US" sz="2400" dirty="0" smtClean="0"/>
              <a:t>- WSN applications are real time oriented where the environment is always changing including time and space.</a:t>
            </a:r>
          </a:p>
          <a:p>
            <a:pPr>
              <a:buNone/>
            </a:pPr>
            <a:r>
              <a:rPr lang="en-US" sz="2400" dirty="0" smtClean="0"/>
              <a:t>    - Middleware should provide real time services to adapt to the changes and provide consistent data.</a:t>
            </a:r>
          </a:p>
          <a:p>
            <a:pPr>
              <a:buFont typeface="Wingdings" pitchFamily="2" charset="2"/>
              <a:buChar char="ü"/>
            </a:pPr>
            <a:r>
              <a:rPr lang="en-US" sz="2400" dirty="0" smtClean="0"/>
              <a:t> </a:t>
            </a:r>
            <a:r>
              <a:rPr lang="en-US" sz="2400" b="1" dirty="0" smtClean="0"/>
              <a:t>Application knowledge</a:t>
            </a:r>
          </a:p>
          <a:p>
            <a:pPr>
              <a:buNone/>
            </a:pPr>
            <a:r>
              <a:rPr lang="en-US" sz="2400" b="1" dirty="0" smtClean="0"/>
              <a:t>    </a:t>
            </a:r>
            <a:r>
              <a:rPr lang="en-US" sz="2400" dirty="0" smtClean="0"/>
              <a:t>- WSN middleware have limited resource availability and therefore it cannot support variety of applications across the network.</a:t>
            </a:r>
          </a:p>
          <a:p>
            <a:pPr>
              <a:buNone/>
            </a:pPr>
            <a:r>
              <a:rPr lang="en-US" sz="2400" dirty="0" smtClean="0"/>
              <a:t>    - Middleware should integrate application knowledge into the services provided.</a:t>
            </a:r>
          </a:p>
          <a:p>
            <a:pPr>
              <a:buFont typeface="Wingdings" pitchFamily="2" charset="2"/>
              <a:buChar char="ü"/>
            </a:pPr>
            <a:r>
              <a:rPr lang="en-US" sz="2400" dirty="0" smtClean="0"/>
              <a:t> </a:t>
            </a:r>
            <a:r>
              <a:rPr lang="en-US" sz="2400" b="1" dirty="0" smtClean="0"/>
              <a:t>Adaptability</a:t>
            </a:r>
          </a:p>
          <a:p>
            <a:pPr>
              <a:buNone/>
            </a:pPr>
            <a:r>
              <a:rPr lang="en-US" sz="2400" b="1" dirty="0" smtClean="0"/>
              <a:t>     </a:t>
            </a:r>
            <a:r>
              <a:rPr lang="en-US" sz="2400" dirty="0" smtClean="0"/>
              <a:t>- Middleware for sensor networks must support algorithms that have adaptive performance.</a:t>
            </a:r>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332656"/>
            <a:ext cx="8208912" cy="6525344"/>
          </a:xfrm>
        </p:spPr>
        <p:txBody>
          <a:bodyPr>
            <a:normAutofit fontScale="92500" lnSpcReduction="10000"/>
          </a:bodyPr>
          <a:lstStyle/>
          <a:p>
            <a:pPr>
              <a:buFont typeface="Wingdings" pitchFamily="2" charset="2"/>
              <a:buChar char="ü"/>
            </a:pPr>
            <a:r>
              <a:rPr lang="en-CA" dirty="0" smtClean="0"/>
              <a:t> </a:t>
            </a:r>
            <a:r>
              <a:rPr lang="en-CA" b="1" dirty="0" smtClean="0"/>
              <a:t>Data centricity</a:t>
            </a:r>
          </a:p>
          <a:p>
            <a:pPr>
              <a:buNone/>
            </a:pPr>
            <a:r>
              <a:rPr lang="en-CA" dirty="0" smtClean="0"/>
              <a:t>     </a:t>
            </a:r>
            <a:r>
              <a:rPr lang="en-CA" sz="2400" dirty="0" smtClean="0"/>
              <a:t>-  In WSN, the user application is not interested in the identity of the node but the data it produces. In a case where a set of nodes is deployed to produce the same kind of data, the application is not concerned which node of the set has supplied the data, but the data itself is the center of attention in data-centric networking.</a:t>
            </a:r>
          </a:p>
          <a:p>
            <a:pPr>
              <a:buNone/>
            </a:pPr>
            <a:r>
              <a:rPr lang="en-CA" sz="2400" dirty="0" smtClean="0"/>
              <a:t>    - Middleware should support data-centricity by providing data-centric routing and querying within the network</a:t>
            </a:r>
            <a:r>
              <a:rPr lang="en-CA" dirty="0" smtClean="0"/>
              <a:t>.</a:t>
            </a:r>
          </a:p>
          <a:p>
            <a:pPr>
              <a:buFont typeface="Wingdings" pitchFamily="2" charset="2"/>
              <a:buChar char="ü"/>
            </a:pPr>
            <a:r>
              <a:rPr lang="en-CA" dirty="0" smtClean="0"/>
              <a:t> </a:t>
            </a:r>
            <a:r>
              <a:rPr lang="en-CA" b="1" dirty="0" smtClean="0"/>
              <a:t>Configuration and Maintainability</a:t>
            </a:r>
          </a:p>
          <a:p>
            <a:pPr>
              <a:buNone/>
            </a:pPr>
            <a:r>
              <a:rPr lang="en-CA" dirty="0" smtClean="0"/>
              <a:t>   - </a:t>
            </a:r>
            <a:r>
              <a:rPr lang="en-CA" sz="2400" dirty="0" smtClean="0"/>
              <a:t>Sensor nodes are initially deployed for long periods of time, application might have to reconfigure them or assign them a new task.</a:t>
            </a:r>
          </a:p>
          <a:p>
            <a:pPr>
              <a:buNone/>
            </a:pPr>
            <a:r>
              <a:rPr lang="en-CA" sz="2400" b="1" dirty="0" smtClean="0"/>
              <a:t>  </a:t>
            </a:r>
            <a:r>
              <a:rPr lang="en-CA" sz="2400" dirty="0" smtClean="0"/>
              <a:t>-</a:t>
            </a:r>
            <a:r>
              <a:rPr lang="en-CA" sz="2400" b="1" dirty="0" smtClean="0"/>
              <a:t> </a:t>
            </a:r>
            <a:r>
              <a:rPr lang="en-CA" sz="2400" dirty="0" smtClean="0"/>
              <a:t>Hence middleware should be able to make simple and low-cost software updates and maintenance necessary to sensor nodes</a:t>
            </a:r>
            <a:r>
              <a:rPr lang="en-CA" dirty="0" smtClean="0"/>
              <a:t>.</a:t>
            </a:r>
            <a:r>
              <a:rPr lang="en-CA" b="1" dirty="0" smtClean="0"/>
              <a:t> </a:t>
            </a:r>
          </a:p>
          <a:p>
            <a:pPr>
              <a:buFont typeface="Wingdings" pitchFamily="2" charset="2"/>
              <a:buChar char="ü"/>
            </a:pPr>
            <a:r>
              <a:rPr lang="en-US" sz="2800" b="1" dirty="0" smtClean="0"/>
              <a:t> </a:t>
            </a:r>
            <a:r>
              <a:rPr lang="en-US" b="1" dirty="0" err="1" smtClean="0"/>
              <a:t>QoS</a:t>
            </a:r>
            <a:r>
              <a:rPr lang="en-US" b="1" dirty="0" smtClean="0"/>
              <a:t> Support</a:t>
            </a:r>
          </a:p>
          <a:p>
            <a:pPr>
              <a:buNone/>
            </a:pPr>
            <a:r>
              <a:rPr lang="en-US" sz="2800" b="1" dirty="0" smtClean="0"/>
              <a:t>      </a:t>
            </a:r>
            <a:r>
              <a:rPr lang="en-US" sz="2800" dirty="0" smtClean="0"/>
              <a:t> </a:t>
            </a:r>
            <a:r>
              <a:rPr lang="en-US" sz="2400" dirty="0" smtClean="0"/>
              <a:t>-  WSN middleware should support various </a:t>
            </a:r>
            <a:r>
              <a:rPr lang="en-US" sz="2400" dirty="0" err="1" smtClean="0"/>
              <a:t>QoS</a:t>
            </a:r>
            <a:r>
              <a:rPr lang="en-US" sz="2400" dirty="0" smtClean="0"/>
              <a:t> features- response time, bandwidth allocation for ensuring reliability, detecting/reporting events, coverage and deployment, information and tracking accuracy.</a:t>
            </a:r>
            <a:endParaRPr lang="en-CA" sz="2400" b="1" dirty="0" smtClean="0"/>
          </a:p>
          <a:p>
            <a:pPr>
              <a:buNone/>
            </a:pPr>
            <a:r>
              <a:rPr lang="en-CA" sz="2400" b="1" dirty="0" smtClean="0"/>
              <a:t>    </a:t>
            </a:r>
            <a:endParaRPr lang="en-CA"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260648"/>
            <a:ext cx="8229600" cy="6597352"/>
          </a:xfrm>
        </p:spPr>
        <p:txBody>
          <a:bodyPr>
            <a:normAutofit fontScale="92500" lnSpcReduction="10000"/>
          </a:bodyPr>
          <a:lstStyle/>
          <a:p>
            <a:pPr>
              <a:buFont typeface="Wingdings" pitchFamily="2" charset="2"/>
              <a:buChar char="ü"/>
            </a:pPr>
            <a:r>
              <a:rPr lang="en-US" sz="2400" b="1" dirty="0" smtClean="0"/>
              <a:t>Data Aggregation</a:t>
            </a:r>
          </a:p>
          <a:p>
            <a:pPr>
              <a:buNone/>
            </a:pPr>
            <a:r>
              <a:rPr lang="en-US" sz="2400" dirty="0" smtClean="0"/>
              <a:t>     - Network generates data redundancy which leads to communication cost being higher than computational cost.</a:t>
            </a:r>
          </a:p>
          <a:p>
            <a:pPr>
              <a:buNone/>
            </a:pPr>
            <a:r>
              <a:rPr lang="en-US" sz="2400" dirty="0" smtClean="0"/>
              <a:t>     - Middleware should be able to aggregate data to eliminate redundancy &amp; minimize the no. of transmission to sink.</a:t>
            </a:r>
          </a:p>
          <a:p>
            <a:pPr>
              <a:buFont typeface="Wingdings" pitchFamily="2" charset="2"/>
              <a:buChar char="ü"/>
            </a:pPr>
            <a:r>
              <a:rPr lang="en-US" sz="2400" b="1" dirty="0" smtClean="0"/>
              <a:t> Security</a:t>
            </a:r>
          </a:p>
          <a:p>
            <a:pPr>
              <a:buNone/>
            </a:pPr>
            <a:r>
              <a:rPr lang="en-US" sz="2400" b="1" dirty="0" smtClean="0"/>
              <a:t>    </a:t>
            </a:r>
            <a:r>
              <a:rPr lang="en-US" sz="2400" dirty="0" smtClean="0"/>
              <a:t>- Middleware should concentrate on integrating security aspects to the application from the very first stage of development in order to achieve security requirements  such as confidentiality, authentication, integrity, freshness &amp; availability.</a:t>
            </a:r>
          </a:p>
          <a:p>
            <a:pPr>
              <a:buFont typeface="Wingdings" pitchFamily="2" charset="2"/>
              <a:buChar char="ü"/>
            </a:pPr>
            <a:r>
              <a:rPr lang="en-US" sz="2400" dirty="0" smtClean="0"/>
              <a:t> </a:t>
            </a:r>
            <a:r>
              <a:rPr lang="en-US" sz="2400" b="1" dirty="0" smtClean="0"/>
              <a:t>Abstraction Support</a:t>
            </a:r>
          </a:p>
          <a:p>
            <a:pPr>
              <a:buNone/>
            </a:pPr>
            <a:r>
              <a:rPr lang="en-US" sz="2400" dirty="0" smtClean="0"/>
              <a:t>     - Sensors have different hardware platforms, hiding this information to offer a homogeneous and holistic view of the network is a challenge for middleware for WSN.</a:t>
            </a:r>
          </a:p>
          <a:p>
            <a:pPr>
              <a:buFont typeface="Wingdings" pitchFamily="2" charset="2"/>
              <a:buChar char="ü"/>
            </a:pPr>
            <a:r>
              <a:rPr lang="en-US" sz="2400" dirty="0" smtClean="0"/>
              <a:t> </a:t>
            </a:r>
            <a:r>
              <a:rPr lang="en-US" sz="2400" b="1" dirty="0" smtClean="0"/>
              <a:t>Data Fusion</a:t>
            </a:r>
          </a:p>
          <a:p>
            <a:pPr>
              <a:buNone/>
            </a:pPr>
            <a:r>
              <a:rPr lang="en-US" sz="2400" b="1" dirty="0" smtClean="0"/>
              <a:t>     </a:t>
            </a:r>
            <a:r>
              <a:rPr lang="en-US" sz="2400" dirty="0" smtClean="0"/>
              <a:t> - Data collected by various sensor nodes have to be merged to form easily understandable format or report . Now communicating this information to task issuer( i.e. PDA, Laptop, Cell phone etc.) is another major challenge.</a:t>
            </a:r>
          </a:p>
          <a:p>
            <a:pPr>
              <a:buNone/>
            </a:pPr>
            <a:endParaRPr lang="en-US" sz="2400" b="1" dirty="0" smtClean="0"/>
          </a:p>
          <a:p>
            <a:pPr>
              <a:buNone/>
            </a:pPr>
            <a:endParaRPr lang="en-US" sz="2400" b="1" dirty="0" smtClean="0"/>
          </a:p>
          <a:p>
            <a:pPr>
              <a:buNone/>
            </a:pPr>
            <a:endParaRPr lang="en-C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60648"/>
            <a:ext cx="7772400" cy="508918"/>
          </a:xfrm>
        </p:spPr>
        <p:txBody>
          <a:bodyPr>
            <a:normAutofit/>
          </a:bodyPr>
          <a:lstStyle/>
          <a:p>
            <a:pPr algn="ctr"/>
            <a:r>
              <a:rPr lang="en-US" sz="2400" b="1" dirty="0" smtClean="0">
                <a:solidFill>
                  <a:schemeClr val="tx1"/>
                </a:solidFill>
              </a:rPr>
              <a:t>Middleware Approaches for WSN </a:t>
            </a:r>
            <a:endParaRPr lang="en-CA" sz="2400" b="1" dirty="0">
              <a:solidFill>
                <a:schemeClr val="tx1"/>
              </a:solidFill>
            </a:endParaRPr>
          </a:p>
        </p:txBody>
      </p:sp>
      <p:sp>
        <p:nvSpPr>
          <p:cNvPr id="3" name="Content Placeholder 2"/>
          <p:cNvSpPr>
            <a:spLocks noGrp="1"/>
          </p:cNvSpPr>
          <p:nvPr>
            <p:ph sz="quarter" idx="1"/>
          </p:nvPr>
        </p:nvSpPr>
        <p:spPr>
          <a:xfrm>
            <a:off x="467544" y="1025352"/>
            <a:ext cx="8280920" cy="5832648"/>
          </a:xfrm>
        </p:spPr>
        <p:txBody>
          <a:bodyPr>
            <a:normAutofit/>
          </a:bodyPr>
          <a:lstStyle/>
          <a:p>
            <a:pPr>
              <a:buFont typeface="Wingdings" pitchFamily="2" charset="2"/>
              <a:buChar char="Ø"/>
            </a:pPr>
            <a:r>
              <a:rPr lang="en-US" dirty="0" smtClean="0"/>
              <a:t> </a:t>
            </a:r>
            <a:r>
              <a:rPr lang="en-US" b="1" dirty="0" smtClean="0"/>
              <a:t>Database Approach</a:t>
            </a:r>
          </a:p>
          <a:p>
            <a:pPr>
              <a:buNone/>
            </a:pPr>
            <a:r>
              <a:rPr lang="en-US" dirty="0" smtClean="0"/>
              <a:t>       In this approach the entire sensor network is viewed as a database, giving a chance to the applications to query the network using SQL languages for extracting the data.</a:t>
            </a:r>
          </a:p>
          <a:p>
            <a:pPr>
              <a:buNone/>
            </a:pPr>
            <a:r>
              <a:rPr lang="en-US" dirty="0" smtClean="0"/>
              <a:t>    </a:t>
            </a:r>
            <a:r>
              <a:rPr lang="en-US" b="1" dirty="0" smtClean="0"/>
              <a:t>Pros: </a:t>
            </a:r>
            <a:endParaRPr lang="en-US" dirty="0" smtClean="0"/>
          </a:p>
          <a:p>
            <a:pPr>
              <a:buNone/>
            </a:pPr>
            <a:r>
              <a:rPr lang="en-US" dirty="0" smtClean="0"/>
              <a:t>    It provides a way for simple and easy communication scheme between users &amp; network.</a:t>
            </a:r>
          </a:p>
          <a:p>
            <a:pPr>
              <a:buNone/>
            </a:pPr>
            <a:r>
              <a:rPr lang="en-US" dirty="0" smtClean="0"/>
              <a:t>    </a:t>
            </a:r>
            <a:r>
              <a:rPr lang="en-US" b="1" dirty="0" smtClean="0"/>
              <a:t>Cons:</a:t>
            </a:r>
          </a:p>
          <a:p>
            <a:pPr>
              <a:buNone/>
            </a:pPr>
            <a:r>
              <a:rPr lang="en-US" dirty="0" smtClean="0"/>
              <a:t>    It lacks time space relations between events. Real time applications are not supported, only approximate results are provided.</a:t>
            </a:r>
          </a:p>
          <a:p>
            <a:pPr>
              <a:buNone/>
            </a:pPr>
            <a:r>
              <a:rPr lang="en-US" dirty="0" smtClean="0"/>
              <a:t>    </a:t>
            </a:r>
            <a:endParaRPr lang="en-US" b="1" dirty="0" smtClean="0"/>
          </a:p>
          <a:p>
            <a:pPr>
              <a:buNone/>
            </a:pPr>
            <a:r>
              <a:rPr lang="en-US" dirty="0" smtClean="0"/>
              <a:t>      </a:t>
            </a:r>
            <a:endParaRPr lang="en-C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3528" y="332656"/>
            <a:ext cx="8496944" cy="6264696"/>
          </a:xfrm>
        </p:spPr>
        <p:txBody>
          <a:bodyPr/>
          <a:lstStyle/>
          <a:p>
            <a:pPr>
              <a:buNone/>
            </a:pPr>
            <a:r>
              <a:rPr lang="en-US" dirty="0" smtClean="0"/>
              <a:t> </a:t>
            </a:r>
            <a:r>
              <a:rPr lang="en-US" b="1" dirty="0" smtClean="0"/>
              <a:t>Example:</a:t>
            </a:r>
          </a:p>
          <a:p>
            <a:pPr>
              <a:buNone/>
            </a:pPr>
            <a:r>
              <a:rPr lang="en-US" b="1" dirty="0" smtClean="0"/>
              <a:t>SINA (System Information Networking Architecture)</a:t>
            </a:r>
          </a:p>
          <a:p>
            <a:pPr>
              <a:buFont typeface="Wingdings" pitchFamily="2" charset="2"/>
              <a:buChar char="ü"/>
            </a:pPr>
            <a:r>
              <a:rPr lang="en-US" dirty="0" smtClean="0"/>
              <a:t>  SINA allows sensor applications to query the network, get the results back from &amp; eventually monitor changes in the network.</a:t>
            </a:r>
          </a:p>
          <a:p>
            <a:pPr>
              <a:buFont typeface="Wingdings" pitchFamily="2" charset="2"/>
              <a:buChar char="ü"/>
            </a:pPr>
            <a:r>
              <a:rPr lang="en-US" dirty="0" smtClean="0"/>
              <a:t> SINA constitutes three functional components:</a:t>
            </a:r>
          </a:p>
          <a:p>
            <a:pPr>
              <a:buNone/>
            </a:pPr>
            <a:r>
              <a:rPr lang="en-US" dirty="0" smtClean="0"/>
              <a:t>      1. Hierarchical clustering: Grouping nodes into clusters</a:t>
            </a:r>
            <a:r>
              <a:rPr lang="en-CA" dirty="0" smtClean="0"/>
              <a:t>.</a:t>
            </a:r>
          </a:p>
          <a:p>
            <a:pPr>
              <a:buNone/>
            </a:pPr>
            <a:r>
              <a:rPr lang="en-US" dirty="0" smtClean="0"/>
              <a:t>      2. Attribute-based naming: it replaces the standard id-based naming .</a:t>
            </a:r>
          </a:p>
          <a:p>
            <a:pPr>
              <a:buNone/>
            </a:pPr>
            <a:r>
              <a:rPr lang="en-US" dirty="0" smtClean="0"/>
              <a:t>      3. Location awareness: GPS is used to know the physical location of the nodes.</a:t>
            </a:r>
          </a:p>
          <a:p>
            <a:pPr>
              <a:buFont typeface="Wingdings" pitchFamily="2" charset="2"/>
              <a:buChar char="ü"/>
            </a:pPr>
            <a:r>
              <a:rPr lang="en-US" dirty="0" smtClean="0"/>
              <a:t> In SINA, network is a collection of datasheets, containing attributes for each sensor node.</a:t>
            </a:r>
          </a:p>
          <a:p>
            <a:pPr>
              <a:buFont typeface="Wingdings" pitchFamily="2" charset="2"/>
              <a:buChar char="ü"/>
            </a:pPr>
            <a:r>
              <a:rPr lang="en-US" dirty="0" smtClean="0"/>
              <a:t> SQTL &amp; SQL-like language can be used to query the database.</a:t>
            </a:r>
          </a:p>
          <a:p>
            <a:pPr>
              <a:buNone/>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3528" y="665312"/>
            <a:ext cx="8496944" cy="6192688"/>
          </a:xfrm>
        </p:spPr>
        <p:txBody>
          <a:bodyPr>
            <a:normAutofit fontScale="92500" lnSpcReduction="10000"/>
          </a:bodyPr>
          <a:lstStyle/>
          <a:p>
            <a:pPr>
              <a:buFont typeface="Wingdings" pitchFamily="2" charset="2"/>
              <a:buChar char="Ø"/>
            </a:pPr>
            <a:r>
              <a:rPr lang="en-US" sz="2800" dirty="0" smtClean="0"/>
              <a:t> </a:t>
            </a:r>
            <a:r>
              <a:rPr lang="en-US" sz="2800" b="1" dirty="0" smtClean="0"/>
              <a:t>Modular Approach</a:t>
            </a:r>
          </a:p>
          <a:p>
            <a:pPr>
              <a:buNone/>
            </a:pPr>
            <a:r>
              <a:rPr lang="en-US" b="1" dirty="0" smtClean="0"/>
              <a:t>      </a:t>
            </a:r>
            <a:r>
              <a:rPr lang="en-US" dirty="0" smtClean="0"/>
              <a:t>Application is decomposed into tiny modules.</a:t>
            </a:r>
          </a:p>
          <a:p>
            <a:pPr>
              <a:buNone/>
            </a:pPr>
            <a:r>
              <a:rPr lang="en-US" b="1" dirty="0" smtClean="0"/>
              <a:t>     Pros: </a:t>
            </a:r>
            <a:r>
              <a:rPr lang="en-US" dirty="0" smtClean="0"/>
              <a:t>Simple software updates are needed which saves a lot of energy since more energy is consumed in sending data than processing it.</a:t>
            </a:r>
          </a:p>
          <a:p>
            <a:pPr>
              <a:buNone/>
            </a:pPr>
            <a:r>
              <a:rPr lang="en-US" b="1" dirty="0" smtClean="0"/>
              <a:t>    Cons: </a:t>
            </a:r>
            <a:r>
              <a:rPr lang="en-US" dirty="0" smtClean="0"/>
              <a:t>It possess increased overhead.</a:t>
            </a:r>
          </a:p>
          <a:p>
            <a:pPr>
              <a:buNone/>
            </a:pPr>
            <a:r>
              <a:rPr lang="en-US" b="1" dirty="0" smtClean="0"/>
              <a:t>     Example: Impala</a:t>
            </a:r>
            <a:endParaRPr lang="en-US" dirty="0" smtClean="0"/>
          </a:p>
          <a:p>
            <a:pPr>
              <a:buFont typeface="Wingdings" pitchFamily="2" charset="2"/>
              <a:buChar char="ü"/>
            </a:pPr>
            <a:r>
              <a:rPr lang="en-US" b="1" dirty="0" smtClean="0"/>
              <a:t> </a:t>
            </a:r>
            <a:r>
              <a:rPr lang="en-US" dirty="0" smtClean="0"/>
              <a:t>Impala supports modularity of sensor applications, application correctness &amp; adaptability. Adaptability is achieved using parameter-based adaptation and device-based adaptation.</a:t>
            </a:r>
          </a:p>
          <a:p>
            <a:pPr>
              <a:buFont typeface="Wingdings" pitchFamily="2" charset="2"/>
              <a:buChar char="ü"/>
            </a:pPr>
            <a:r>
              <a:rPr lang="en-US" b="1" dirty="0" smtClean="0"/>
              <a:t> </a:t>
            </a:r>
            <a:r>
              <a:rPr lang="en-US" dirty="0" smtClean="0"/>
              <a:t>Impala can handle issues like adaptability, software updates, energy efficiency &amp; security but it lacks behind in hardware heterogeneity &amp; </a:t>
            </a:r>
            <a:r>
              <a:rPr lang="en-US" dirty="0" err="1" smtClean="0"/>
              <a:t>QoS</a:t>
            </a:r>
            <a:r>
              <a:rPr lang="en-US" dirty="0" smtClean="0"/>
              <a:t> issues.</a:t>
            </a:r>
          </a:p>
          <a:p>
            <a:pPr>
              <a:buFont typeface="Wingdings" pitchFamily="2" charset="2"/>
              <a:buChar char="ü"/>
            </a:pPr>
            <a:r>
              <a:rPr lang="en-US" b="1" dirty="0" smtClean="0"/>
              <a:t> </a:t>
            </a:r>
            <a:r>
              <a:rPr lang="en-US" dirty="0" smtClean="0"/>
              <a:t>Impala is designed for </a:t>
            </a:r>
            <a:r>
              <a:rPr lang="en-US" dirty="0" err="1" smtClean="0"/>
              <a:t>ZebraNet</a:t>
            </a:r>
            <a:r>
              <a:rPr lang="en-US" dirty="0" smtClean="0"/>
              <a:t> where wildlife monitoring can be done.</a:t>
            </a:r>
            <a:endParaRPr lang="en-US" b="1" dirty="0" smtClean="0"/>
          </a:p>
          <a:p>
            <a:pPr>
              <a:buNone/>
            </a:pPr>
            <a:r>
              <a:rPr lang="en-US" b="1" dirty="0" smtClean="0"/>
              <a:t>     </a:t>
            </a:r>
          </a:p>
          <a:p>
            <a:pPr>
              <a:buNone/>
            </a:pPr>
            <a:endParaRPr lang="en-US" b="1" dirty="0" smtClean="0"/>
          </a:p>
          <a:p>
            <a:pPr>
              <a:buNone/>
            </a:pPr>
            <a:r>
              <a:rPr lang="en-US" b="1" dirty="0" smtClean="0"/>
              <a:t>    </a:t>
            </a:r>
            <a:endParaRPr lang="en-C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260648"/>
            <a:ext cx="8352928" cy="6336704"/>
          </a:xfrm>
        </p:spPr>
        <p:txBody>
          <a:bodyPr/>
          <a:lstStyle/>
          <a:p>
            <a:pPr>
              <a:buFont typeface="Wingdings" pitchFamily="2" charset="2"/>
              <a:buChar char="Ø"/>
            </a:pPr>
            <a:r>
              <a:rPr lang="en-US" dirty="0" smtClean="0"/>
              <a:t> </a:t>
            </a:r>
            <a:r>
              <a:rPr lang="en-US" b="1" dirty="0" smtClean="0"/>
              <a:t>Application driven Approach</a:t>
            </a:r>
          </a:p>
          <a:p>
            <a:pPr>
              <a:buNone/>
            </a:pPr>
            <a:r>
              <a:rPr lang="en-US" dirty="0" smtClean="0"/>
              <a:t>      In this approach the application is given more power in controlling the network by the use of an architecture which reaches the network protocol stack; therefore the programmers can tune the network according to the application’s need.</a:t>
            </a:r>
          </a:p>
          <a:p>
            <a:pPr>
              <a:buNone/>
            </a:pPr>
            <a:r>
              <a:rPr lang="en-US" dirty="0" smtClean="0"/>
              <a:t>     </a:t>
            </a:r>
            <a:r>
              <a:rPr lang="en-US" b="1" dirty="0" smtClean="0"/>
              <a:t>Pros:</a:t>
            </a:r>
          </a:p>
          <a:p>
            <a:pPr>
              <a:buNone/>
            </a:pPr>
            <a:r>
              <a:rPr lang="en-US" b="1" dirty="0" smtClean="0"/>
              <a:t>     - </a:t>
            </a:r>
            <a:r>
              <a:rPr lang="en-US" dirty="0" smtClean="0"/>
              <a:t>Application is scalable.</a:t>
            </a:r>
          </a:p>
          <a:p>
            <a:pPr>
              <a:buNone/>
            </a:pPr>
            <a:r>
              <a:rPr lang="en-US" b="1" dirty="0" smtClean="0"/>
              <a:t>     - </a:t>
            </a:r>
            <a:r>
              <a:rPr lang="en-US" dirty="0" smtClean="0"/>
              <a:t>Application will control network operations management thus providing </a:t>
            </a:r>
            <a:r>
              <a:rPr lang="en-US" dirty="0" err="1" smtClean="0"/>
              <a:t>QoS</a:t>
            </a:r>
            <a:r>
              <a:rPr lang="en-US" dirty="0" smtClean="0"/>
              <a:t> advantage.</a:t>
            </a:r>
          </a:p>
          <a:p>
            <a:pPr>
              <a:buNone/>
            </a:pPr>
            <a:r>
              <a:rPr lang="en-US" b="1" dirty="0" smtClean="0"/>
              <a:t>    Cons:</a:t>
            </a:r>
          </a:p>
          <a:p>
            <a:pPr>
              <a:buNone/>
            </a:pPr>
            <a:r>
              <a:rPr lang="en-US" b="1" dirty="0" smtClean="0"/>
              <a:t>     - </a:t>
            </a:r>
            <a:r>
              <a:rPr lang="en-US" dirty="0" smtClean="0"/>
              <a:t>Lacks support for OS &amp; hardware heterogeneity.</a:t>
            </a:r>
          </a:p>
          <a:p>
            <a:pPr>
              <a:buNone/>
            </a:pPr>
            <a:r>
              <a:rPr lang="en-US" b="1" dirty="0" smtClean="0"/>
              <a:t>     - </a:t>
            </a:r>
            <a:r>
              <a:rPr lang="en-US" dirty="0" smtClean="0"/>
              <a:t>Doesn’t address mobility issues.</a:t>
            </a:r>
            <a:endParaRPr lang="en-US" b="1" dirty="0" smtClean="0"/>
          </a:p>
          <a:p>
            <a:pPr>
              <a:buNone/>
            </a:pPr>
            <a:r>
              <a:rPr lang="en-US" b="1" dirty="0" smtClean="0"/>
              <a:t>      </a:t>
            </a:r>
            <a:endParaRPr lang="en-C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260648"/>
            <a:ext cx="8280920" cy="6336704"/>
          </a:xfrm>
        </p:spPr>
        <p:txBody>
          <a:bodyPr/>
          <a:lstStyle/>
          <a:p>
            <a:pPr>
              <a:buNone/>
            </a:pPr>
            <a:r>
              <a:rPr lang="en-US" b="1" dirty="0" smtClean="0"/>
              <a:t>Example: </a:t>
            </a:r>
            <a:r>
              <a:rPr lang="en-US" b="1" dirty="0" err="1" smtClean="0"/>
              <a:t>MiLAN</a:t>
            </a:r>
            <a:r>
              <a:rPr lang="en-US" b="1" dirty="0" smtClean="0"/>
              <a:t> </a:t>
            </a:r>
          </a:p>
          <a:p>
            <a:pPr>
              <a:buNone/>
            </a:pPr>
            <a:endParaRPr lang="en-US" b="1" dirty="0" smtClean="0"/>
          </a:p>
          <a:p>
            <a:pPr>
              <a:buFont typeface="Wingdings" pitchFamily="2" charset="2"/>
              <a:buChar char="ü"/>
            </a:pPr>
            <a:r>
              <a:rPr lang="en-US" sz="2800" b="1" dirty="0" smtClean="0"/>
              <a:t> </a:t>
            </a:r>
            <a:r>
              <a:rPr lang="en-US" dirty="0" smtClean="0"/>
              <a:t>In order to maximize application lifetime </a:t>
            </a:r>
            <a:r>
              <a:rPr lang="en-US" dirty="0" err="1" smtClean="0"/>
              <a:t>MiLAN</a:t>
            </a:r>
            <a:r>
              <a:rPr lang="en-US" dirty="0" smtClean="0"/>
              <a:t> receives a description of application requirements, monitors network conditions &amp; optimizes sensor and network configurations.</a:t>
            </a:r>
          </a:p>
          <a:p>
            <a:pPr>
              <a:buFont typeface="Wingdings" pitchFamily="2" charset="2"/>
              <a:buChar char="ü"/>
            </a:pPr>
            <a:endParaRPr lang="en-US" dirty="0" smtClean="0"/>
          </a:p>
          <a:p>
            <a:pPr>
              <a:buFont typeface="Wingdings" pitchFamily="2" charset="2"/>
              <a:buChar char="ü"/>
            </a:pPr>
            <a:r>
              <a:rPr lang="en-US" dirty="0" smtClean="0"/>
              <a:t> To fulfill these requirements applications represent their requirements to </a:t>
            </a:r>
            <a:r>
              <a:rPr lang="en-US" dirty="0" err="1" smtClean="0"/>
              <a:t>MiLAN</a:t>
            </a:r>
            <a:r>
              <a:rPr lang="en-US" dirty="0" smtClean="0"/>
              <a:t> through specialized graphs which contains state-based changes in application needs.</a:t>
            </a:r>
          </a:p>
          <a:p>
            <a:pPr>
              <a:buFont typeface="Wingdings" pitchFamily="2" charset="2"/>
              <a:buChar char="ü"/>
            </a:pPr>
            <a:endParaRPr lang="en-US" dirty="0" smtClean="0"/>
          </a:p>
          <a:p>
            <a:pPr>
              <a:buFont typeface="Wingdings" pitchFamily="2" charset="2"/>
              <a:buChar char="ü"/>
            </a:pPr>
            <a:r>
              <a:rPr lang="en-US" dirty="0" smtClean="0"/>
              <a:t> By using this information </a:t>
            </a:r>
            <a:r>
              <a:rPr lang="en-US" dirty="0" err="1" smtClean="0"/>
              <a:t>MiLAN</a:t>
            </a:r>
            <a:r>
              <a:rPr lang="en-US" dirty="0" smtClean="0"/>
              <a:t> can control the network and also the sensors too for meeting the application </a:t>
            </a:r>
            <a:r>
              <a:rPr lang="en-US" dirty="0" err="1" smtClean="0"/>
              <a:t>QoS</a:t>
            </a:r>
            <a:r>
              <a:rPr lang="en-US" dirty="0" smtClean="0"/>
              <a:t>, energy efficiency &amp; also the lifetime of the application.</a:t>
            </a:r>
          </a:p>
          <a:p>
            <a:pPr>
              <a:buFont typeface="Wingdings" pitchFamily="2" charset="2"/>
              <a:buChar char="ü"/>
            </a:pPr>
            <a:endParaRPr lang="en-US" dirty="0" smtClean="0"/>
          </a:p>
          <a:p>
            <a:pPr>
              <a:buFont typeface="Wingdings" pitchFamily="2" charset="2"/>
              <a:buChar char="ü"/>
            </a:pPr>
            <a:endParaRPr lang="en-CA"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260648"/>
            <a:ext cx="8280920" cy="6408712"/>
          </a:xfrm>
        </p:spPr>
        <p:txBody>
          <a:bodyPr>
            <a:normAutofit fontScale="92500" lnSpcReduction="10000"/>
          </a:bodyPr>
          <a:lstStyle/>
          <a:p>
            <a:pPr>
              <a:buFont typeface="Wingdings" pitchFamily="2" charset="2"/>
              <a:buChar char="Ø"/>
            </a:pPr>
            <a:r>
              <a:rPr lang="en-US" dirty="0" smtClean="0"/>
              <a:t> </a:t>
            </a:r>
            <a:r>
              <a:rPr lang="en-US" sz="2800" b="1" dirty="0" smtClean="0"/>
              <a:t>Virtual Machine Approach</a:t>
            </a:r>
          </a:p>
          <a:p>
            <a:pPr>
              <a:buNone/>
            </a:pPr>
            <a:r>
              <a:rPr lang="en-US" dirty="0" smtClean="0"/>
              <a:t>          The system contains Virtual machine, interpreters and mobile  agents. It allows programmers to write applications in separate, small modules.</a:t>
            </a:r>
          </a:p>
          <a:p>
            <a:pPr>
              <a:buNone/>
            </a:pPr>
            <a:r>
              <a:rPr lang="en-US" dirty="0" smtClean="0"/>
              <a:t>     </a:t>
            </a:r>
            <a:r>
              <a:rPr lang="en-US" b="1" dirty="0" smtClean="0"/>
              <a:t>Pros: </a:t>
            </a:r>
            <a:r>
              <a:rPr lang="en-US" dirty="0" smtClean="0"/>
              <a:t>Energy consumption &amp; resource use are minimized.</a:t>
            </a:r>
          </a:p>
          <a:p>
            <a:pPr>
              <a:buNone/>
            </a:pPr>
            <a:r>
              <a:rPr lang="en-US" dirty="0" smtClean="0"/>
              <a:t>     </a:t>
            </a:r>
            <a:r>
              <a:rPr lang="en-US" b="1" dirty="0" smtClean="0"/>
              <a:t>Cons:</a:t>
            </a:r>
            <a:r>
              <a:rPr lang="en-US" dirty="0" smtClean="0"/>
              <a:t> Experiences high overhead that the instructions introduce.</a:t>
            </a:r>
          </a:p>
          <a:p>
            <a:pPr>
              <a:buNone/>
            </a:pPr>
            <a:r>
              <a:rPr lang="en-US" dirty="0" smtClean="0"/>
              <a:t>    </a:t>
            </a:r>
            <a:r>
              <a:rPr lang="en-US" b="1" dirty="0" smtClean="0"/>
              <a:t>Example: </a:t>
            </a:r>
          </a:p>
          <a:p>
            <a:pPr>
              <a:buNone/>
            </a:pPr>
            <a:r>
              <a:rPr lang="en-US" b="1" dirty="0" smtClean="0"/>
              <a:t>     Mate</a:t>
            </a:r>
          </a:p>
          <a:p>
            <a:pPr>
              <a:buFont typeface="Wingdings" pitchFamily="2" charset="2"/>
              <a:buChar char="ü"/>
            </a:pPr>
            <a:r>
              <a:rPr lang="en-US" b="1" dirty="0" smtClean="0"/>
              <a:t>  </a:t>
            </a:r>
            <a:r>
              <a:rPr lang="en-US" dirty="0" smtClean="0"/>
              <a:t>Mate is built upon </a:t>
            </a:r>
            <a:r>
              <a:rPr lang="en-US" dirty="0" err="1" smtClean="0"/>
              <a:t>TinyOS</a:t>
            </a:r>
            <a:endParaRPr lang="en-US" dirty="0" smtClean="0"/>
          </a:p>
          <a:p>
            <a:pPr>
              <a:buFont typeface="Wingdings" pitchFamily="2" charset="2"/>
              <a:buChar char="ü"/>
            </a:pPr>
            <a:r>
              <a:rPr lang="en-US" dirty="0" smtClean="0"/>
              <a:t> Its programs are broken up into capsules of </a:t>
            </a:r>
            <a:r>
              <a:rPr lang="en-US" dirty="0" err="1" smtClean="0"/>
              <a:t>upto</a:t>
            </a:r>
            <a:r>
              <a:rPr lang="en-US" dirty="0" smtClean="0"/>
              <a:t> 24 instructions which benefits large programs to be easily injected into the network.</a:t>
            </a:r>
          </a:p>
          <a:p>
            <a:pPr>
              <a:buFont typeface="Wingdings" pitchFamily="2" charset="2"/>
              <a:buChar char="ü"/>
            </a:pPr>
            <a:r>
              <a:rPr lang="en-US" dirty="0" smtClean="0"/>
              <a:t> It mainly focuses on how to overcome the constraints such as limited bandwidth &amp; other network parameters.</a:t>
            </a:r>
          </a:p>
          <a:p>
            <a:pPr>
              <a:buFont typeface="Wingdings" pitchFamily="2" charset="2"/>
              <a:buChar char="ü"/>
            </a:pPr>
            <a:r>
              <a:rPr lang="en-US" dirty="0" smtClean="0"/>
              <a:t> Mate avoids message buffering &amp; large storage.</a:t>
            </a:r>
          </a:p>
          <a:p>
            <a:pPr>
              <a:buNone/>
            </a:pPr>
            <a:endParaRPr lang="en-US" dirty="0" smtClean="0"/>
          </a:p>
          <a:p>
            <a:pPr>
              <a:buNone/>
            </a:pPr>
            <a:r>
              <a:rPr lang="en-US" dirty="0" smtClean="0"/>
              <a:t>     </a:t>
            </a:r>
          </a:p>
          <a:p>
            <a:pPr>
              <a:buNone/>
            </a:pPr>
            <a:endParaRPr lang="en-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88640"/>
            <a:ext cx="7772400" cy="796950"/>
          </a:xfrm>
        </p:spPr>
        <p:txBody>
          <a:bodyPr/>
          <a:lstStyle/>
          <a:p>
            <a:r>
              <a:rPr lang="en-US" dirty="0" smtClean="0">
                <a:solidFill>
                  <a:schemeClr val="tx1"/>
                </a:solidFill>
              </a:rPr>
              <a:t>Outline</a:t>
            </a:r>
            <a:endParaRPr lang="en-CA" dirty="0">
              <a:solidFill>
                <a:schemeClr val="tx1"/>
              </a:solidFill>
            </a:endParaRPr>
          </a:p>
        </p:txBody>
      </p:sp>
      <p:sp>
        <p:nvSpPr>
          <p:cNvPr id="3" name="Content Placeholder 2"/>
          <p:cNvSpPr>
            <a:spLocks noGrp="1"/>
          </p:cNvSpPr>
          <p:nvPr>
            <p:ph sz="quarter" idx="1"/>
          </p:nvPr>
        </p:nvSpPr>
        <p:spPr>
          <a:xfrm>
            <a:off x="683568" y="1196752"/>
            <a:ext cx="7772400" cy="5400600"/>
          </a:xfrm>
        </p:spPr>
        <p:txBody>
          <a:bodyPr/>
          <a:lstStyle/>
          <a:p>
            <a:pPr>
              <a:buFont typeface="Wingdings" pitchFamily="2" charset="2"/>
              <a:buChar char="q"/>
            </a:pPr>
            <a:r>
              <a:rPr lang="en-US" dirty="0" smtClean="0"/>
              <a:t> Introduction to Wireless Sensor networks</a:t>
            </a:r>
          </a:p>
          <a:p>
            <a:pPr>
              <a:buFont typeface="Wingdings" pitchFamily="2" charset="2"/>
              <a:buChar char="q"/>
            </a:pPr>
            <a:r>
              <a:rPr lang="en-US" dirty="0" smtClean="0"/>
              <a:t> Applications of Wireless Sensor networks </a:t>
            </a:r>
          </a:p>
          <a:p>
            <a:pPr>
              <a:buFont typeface="Wingdings" pitchFamily="2" charset="2"/>
              <a:buChar char="q"/>
            </a:pPr>
            <a:r>
              <a:rPr lang="en-US" dirty="0" smtClean="0"/>
              <a:t> Middleware for WSN</a:t>
            </a:r>
          </a:p>
          <a:p>
            <a:pPr>
              <a:buFont typeface="Wingdings" pitchFamily="2" charset="2"/>
              <a:buChar char="q"/>
            </a:pPr>
            <a:r>
              <a:rPr lang="en-US" dirty="0" smtClean="0"/>
              <a:t> Middleware Challenges for WSN</a:t>
            </a:r>
          </a:p>
          <a:p>
            <a:pPr>
              <a:buFont typeface="Wingdings" pitchFamily="2" charset="2"/>
              <a:buChar char="q"/>
            </a:pPr>
            <a:r>
              <a:rPr lang="en-US" dirty="0" smtClean="0"/>
              <a:t> Middleware Approaches for WSN</a:t>
            </a:r>
          </a:p>
          <a:p>
            <a:pPr>
              <a:buFont typeface="Wingdings" pitchFamily="2" charset="2"/>
              <a:buChar char="q"/>
            </a:pPr>
            <a:r>
              <a:rPr lang="en-US" dirty="0" smtClean="0"/>
              <a:t> Comparison between Middleware Approaches </a:t>
            </a:r>
          </a:p>
          <a:p>
            <a:pPr>
              <a:buFont typeface="Wingdings" pitchFamily="2" charset="2"/>
              <a:buChar char="q"/>
            </a:pPr>
            <a:r>
              <a:rPr lang="en-US" dirty="0" smtClean="0"/>
              <a:t> Mires- A Message oriented Middleware approach</a:t>
            </a:r>
          </a:p>
          <a:p>
            <a:pPr>
              <a:buFont typeface="Wingdings" pitchFamily="2" charset="2"/>
              <a:buChar char="q"/>
            </a:pPr>
            <a:r>
              <a:rPr lang="en-US" dirty="0" smtClean="0"/>
              <a:t>Conclusion</a:t>
            </a:r>
          </a:p>
          <a:p>
            <a:pPr>
              <a:buFont typeface="Wingdings" pitchFamily="2" charset="2"/>
              <a:buChar char="q"/>
            </a:pPr>
            <a:r>
              <a:rPr lang="en-US" dirty="0" smtClean="0"/>
              <a:t> </a:t>
            </a:r>
            <a:r>
              <a:rPr lang="en-US" dirty="0" smtClean="0"/>
              <a:t>References</a:t>
            </a:r>
            <a:endParaRPr lang="en-US" dirty="0" smtClean="0"/>
          </a:p>
          <a:p>
            <a:pPr>
              <a:buFont typeface="Wingdings" pitchFamily="2" charset="2"/>
              <a:buChar char="q"/>
            </a:pPr>
            <a:r>
              <a:rPr lang="en-US" dirty="0" smtClean="0"/>
              <a:t>Proposed questions </a:t>
            </a:r>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332656"/>
            <a:ext cx="8136904" cy="6192688"/>
          </a:xfrm>
        </p:spPr>
        <p:txBody>
          <a:bodyPr>
            <a:normAutofit lnSpcReduction="10000"/>
          </a:bodyPr>
          <a:lstStyle/>
          <a:p>
            <a:pPr>
              <a:buFont typeface="Wingdings" pitchFamily="2" charset="2"/>
              <a:buChar char="Ø"/>
            </a:pPr>
            <a:r>
              <a:rPr lang="en-US" dirty="0" smtClean="0"/>
              <a:t> </a:t>
            </a:r>
            <a:r>
              <a:rPr lang="en-US" b="1" dirty="0" err="1" smtClean="0"/>
              <a:t>Tuple</a:t>
            </a:r>
            <a:r>
              <a:rPr lang="en-US" b="1" dirty="0" smtClean="0"/>
              <a:t> Space Approach</a:t>
            </a:r>
          </a:p>
          <a:p>
            <a:pPr>
              <a:buNone/>
            </a:pPr>
            <a:r>
              <a:rPr lang="en-US" b="1" dirty="0" smtClean="0"/>
              <a:t>       </a:t>
            </a:r>
            <a:r>
              <a:rPr lang="en-US" dirty="0" smtClean="0"/>
              <a:t>This approach is similar to database approach, in that it provides a similar form of “shared memory” model, in which queries can be submitted to the sensor network as if the data was stored in a centralized repository.</a:t>
            </a:r>
          </a:p>
          <a:p>
            <a:pPr>
              <a:buNone/>
            </a:pPr>
            <a:r>
              <a:rPr lang="en-US" b="1" dirty="0" smtClean="0"/>
              <a:t>    Example: </a:t>
            </a:r>
            <a:r>
              <a:rPr lang="en-US" b="1" dirty="0" err="1" smtClean="0"/>
              <a:t>TinyLIME</a:t>
            </a:r>
            <a:endParaRPr lang="en-US" b="1" dirty="0" smtClean="0"/>
          </a:p>
          <a:p>
            <a:pPr>
              <a:buFont typeface="Wingdings" pitchFamily="2" charset="2"/>
              <a:buChar char="ü"/>
            </a:pPr>
            <a:r>
              <a:rPr lang="en-US" b="1" dirty="0" smtClean="0"/>
              <a:t> </a:t>
            </a:r>
            <a:r>
              <a:rPr lang="en-US" dirty="0" smtClean="0"/>
              <a:t>Built over </a:t>
            </a:r>
            <a:r>
              <a:rPr lang="en-US" dirty="0" err="1" smtClean="0"/>
              <a:t>TinyOS</a:t>
            </a:r>
            <a:r>
              <a:rPr lang="en-US" dirty="0" smtClean="0"/>
              <a:t>, based on LIME.</a:t>
            </a:r>
          </a:p>
          <a:p>
            <a:pPr>
              <a:buFont typeface="Wingdings" pitchFamily="2" charset="2"/>
              <a:buChar char="ü"/>
            </a:pPr>
            <a:r>
              <a:rPr lang="en-US" b="1" dirty="0" smtClean="0"/>
              <a:t> </a:t>
            </a:r>
            <a:r>
              <a:rPr lang="en-US" dirty="0" smtClean="0"/>
              <a:t>It follows an abstraction model based on shared </a:t>
            </a:r>
            <a:r>
              <a:rPr lang="en-US" dirty="0" err="1" smtClean="0"/>
              <a:t>tuple</a:t>
            </a:r>
            <a:r>
              <a:rPr lang="en-US" dirty="0" smtClean="0"/>
              <a:t> space which supports data aggregation.</a:t>
            </a:r>
          </a:p>
          <a:p>
            <a:pPr>
              <a:buFont typeface="Wingdings" pitchFamily="2" charset="2"/>
              <a:buChar char="ü"/>
            </a:pPr>
            <a:r>
              <a:rPr lang="en-US" b="1" dirty="0" smtClean="0"/>
              <a:t> </a:t>
            </a:r>
            <a:r>
              <a:rPr lang="en-US" dirty="0" smtClean="0"/>
              <a:t>It has three main components:</a:t>
            </a:r>
          </a:p>
          <a:p>
            <a:pPr>
              <a:buNone/>
            </a:pPr>
            <a:r>
              <a:rPr lang="en-US" b="1" dirty="0" smtClean="0"/>
              <a:t>      </a:t>
            </a:r>
            <a:r>
              <a:rPr lang="en-US" dirty="0" smtClean="0"/>
              <a:t>1. Lime Integration component</a:t>
            </a:r>
          </a:p>
          <a:p>
            <a:pPr>
              <a:buNone/>
            </a:pPr>
            <a:r>
              <a:rPr lang="en-US" b="1" dirty="0" smtClean="0"/>
              <a:t>      </a:t>
            </a:r>
            <a:r>
              <a:rPr lang="en-US" dirty="0" smtClean="0"/>
              <a:t>2. Mote interface</a:t>
            </a:r>
          </a:p>
          <a:p>
            <a:pPr>
              <a:buNone/>
            </a:pPr>
            <a:r>
              <a:rPr lang="en-US" b="1" dirty="0" smtClean="0"/>
              <a:t>      </a:t>
            </a:r>
            <a:r>
              <a:rPr lang="en-US" dirty="0" smtClean="0"/>
              <a:t>3. Mote-level subsystem</a:t>
            </a:r>
          </a:p>
          <a:p>
            <a:pPr>
              <a:buFont typeface="Wingdings" pitchFamily="2" charset="2"/>
              <a:buChar char="ü"/>
            </a:pPr>
            <a:r>
              <a:rPr lang="en-US" b="1" dirty="0" smtClean="0"/>
              <a:t> </a:t>
            </a:r>
            <a:r>
              <a:rPr lang="en-US" dirty="0" smtClean="0"/>
              <a:t>No built in security support &amp; does not support adaptability or scalability either.</a:t>
            </a:r>
            <a:endParaRPr lang="en-US" b="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260648"/>
            <a:ext cx="8280920" cy="6048672"/>
          </a:xfrm>
        </p:spPr>
        <p:txBody>
          <a:bodyPr/>
          <a:lstStyle/>
          <a:p>
            <a:pPr>
              <a:buFont typeface="Wingdings" pitchFamily="2" charset="2"/>
              <a:buChar char="Ø"/>
            </a:pPr>
            <a:r>
              <a:rPr lang="en-US" dirty="0" smtClean="0"/>
              <a:t> </a:t>
            </a:r>
            <a:r>
              <a:rPr lang="en-US" b="1" dirty="0" smtClean="0"/>
              <a:t>Message oriented Approach</a:t>
            </a:r>
          </a:p>
          <a:p>
            <a:pPr>
              <a:buNone/>
            </a:pPr>
            <a:r>
              <a:rPr lang="en-US" dirty="0" smtClean="0"/>
              <a:t>        The asynchronous model provided by this approach and the decoupling between consumers &amp; producers made it suitable for networks where node failures are common.</a:t>
            </a:r>
          </a:p>
          <a:p>
            <a:pPr>
              <a:buNone/>
            </a:pPr>
            <a:r>
              <a:rPr lang="en-US" dirty="0" smtClean="0"/>
              <a:t>  </a:t>
            </a:r>
            <a:r>
              <a:rPr lang="en-US" b="1" dirty="0" smtClean="0"/>
              <a:t>Example: Mires</a:t>
            </a:r>
          </a:p>
          <a:p>
            <a:pPr>
              <a:buFont typeface="Wingdings" pitchFamily="2" charset="2"/>
              <a:buChar char="ü"/>
            </a:pPr>
            <a:r>
              <a:rPr lang="en-US" b="1" dirty="0" smtClean="0"/>
              <a:t>  </a:t>
            </a:r>
            <a:r>
              <a:rPr lang="en-US" dirty="0" smtClean="0"/>
              <a:t> It implements publish/subscribe paradigm in WSN.</a:t>
            </a:r>
          </a:p>
          <a:p>
            <a:pPr>
              <a:buFont typeface="Wingdings" pitchFamily="2" charset="2"/>
              <a:buChar char="ü"/>
            </a:pPr>
            <a:r>
              <a:rPr lang="en-US" dirty="0" smtClean="0"/>
              <a:t> Built upon </a:t>
            </a:r>
            <a:r>
              <a:rPr lang="en-US" dirty="0" err="1" smtClean="0"/>
              <a:t>TinyOS</a:t>
            </a:r>
            <a:r>
              <a:rPr lang="en-US" dirty="0" smtClean="0"/>
              <a:t>.</a:t>
            </a:r>
          </a:p>
          <a:p>
            <a:pPr>
              <a:buFont typeface="Wingdings" pitchFamily="2" charset="2"/>
              <a:buChar char="ü"/>
            </a:pPr>
            <a:r>
              <a:rPr lang="en-US" dirty="0" smtClean="0"/>
              <a:t> Implements data aggregation.</a:t>
            </a:r>
          </a:p>
          <a:p>
            <a:pPr>
              <a:buFont typeface="Wingdings" pitchFamily="2" charset="2"/>
              <a:buChar char="ü"/>
            </a:pPr>
            <a:r>
              <a:rPr lang="en-US" dirty="0" smtClean="0"/>
              <a:t> By implementing publish/subscribe &amp; data aggregation, Mires proved its energy- efficiency for sensor applications.</a:t>
            </a:r>
          </a:p>
          <a:p>
            <a:pPr>
              <a:buFont typeface="Wingdings" pitchFamily="2" charset="2"/>
              <a:buChar char="ü"/>
            </a:pPr>
            <a:r>
              <a:rPr lang="en-US" dirty="0" smtClean="0"/>
              <a:t> Does not support Security &amp; </a:t>
            </a:r>
            <a:r>
              <a:rPr lang="en-US" dirty="0" err="1" smtClean="0"/>
              <a:t>QoS</a:t>
            </a:r>
            <a:r>
              <a:rPr lang="en-US" dirty="0" smtClean="0"/>
              <a:t>.</a:t>
            </a:r>
          </a:p>
          <a:p>
            <a:pPr>
              <a:buNone/>
            </a:pPr>
            <a:endParaRPr lang="en-CA"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404664"/>
            <a:ext cx="8352928" cy="6120680"/>
          </a:xfrm>
        </p:spPr>
        <p:txBody>
          <a:bodyPr/>
          <a:lstStyle/>
          <a:p>
            <a:pPr algn="ctr">
              <a:buNone/>
            </a:pPr>
            <a:r>
              <a:rPr lang="en-US" sz="3200" b="1" dirty="0" smtClean="0"/>
              <a:t>Comparison between Middleware approaches</a:t>
            </a:r>
          </a:p>
          <a:p>
            <a:pPr>
              <a:buNone/>
            </a:pPr>
            <a:endParaRPr lang="en-US" b="1" dirty="0" smtClean="0"/>
          </a:p>
          <a:p>
            <a:pPr>
              <a:buNone/>
            </a:pPr>
            <a:r>
              <a:rPr lang="en-US" b="1" dirty="0" smtClean="0"/>
              <a:t>Table 1 . Comparison of middleware designed for WSN       [ </a:t>
            </a:r>
            <a:r>
              <a:rPr lang="en-US" b="1" dirty="0" err="1" smtClean="0"/>
              <a:t>Masri</a:t>
            </a:r>
            <a:r>
              <a:rPr lang="en-US" b="1" dirty="0" smtClean="0"/>
              <a:t> et al, 2007]</a:t>
            </a:r>
          </a:p>
          <a:p>
            <a:pPr>
              <a:buNone/>
            </a:pPr>
            <a:r>
              <a:rPr lang="en-US" dirty="0" smtClean="0"/>
              <a:t>    The table shows different challenges met by the middleware approaches</a:t>
            </a:r>
          </a:p>
          <a:p>
            <a:pPr>
              <a:buNone/>
            </a:pPr>
            <a:endParaRPr lang="en-US" dirty="0" smtClean="0"/>
          </a:p>
          <a:p>
            <a:pPr>
              <a:buNone/>
            </a:pPr>
            <a:r>
              <a:rPr lang="en-US" dirty="0" smtClean="0"/>
              <a:t>    where  Y denotes supported</a:t>
            </a:r>
          </a:p>
          <a:p>
            <a:pPr>
              <a:buNone/>
            </a:pPr>
            <a:r>
              <a:rPr lang="en-US" dirty="0" smtClean="0"/>
              <a:t>                Y- denotes partially supported</a:t>
            </a:r>
          </a:p>
          <a:p>
            <a:pPr>
              <a:buNone/>
            </a:pPr>
            <a:r>
              <a:rPr lang="en-US" dirty="0" smtClean="0"/>
              <a:t>                N denotes not supported</a:t>
            </a:r>
          </a:p>
          <a:p>
            <a:pPr>
              <a:buNone/>
            </a:pPr>
            <a:endParaRPr lang="en-C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260648"/>
            <a:ext cx="8208912" cy="6192688"/>
          </a:xfrm>
        </p:spPr>
        <p:txBody>
          <a:bodyPr/>
          <a:lstStyle/>
          <a:p>
            <a:pPr algn="ctr">
              <a:buNone/>
            </a:pPr>
            <a:r>
              <a:rPr lang="en-US" dirty="0" smtClean="0"/>
              <a:t>Comparison of middleware designed for WSN</a:t>
            </a:r>
          </a:p>
          <a:p>
            <a:pPr algn="ctr">
              <a:buNone/>
            </a:pPr>
            <a:endParaRPr lang="en-CA" dirty="0"/>
          </a:p>
        </p:txBody>
      </p:sp>
      <p:graphicFrame>
        <p:nvGraphicFramePr>
          <p:cNvPr id="4" name="Table 3"/>
          <p:cNvGraphicFramePr>
            <a:graphicFrameLocks noGrp="1"/>
          </p:cNvGraphicFramePr>
          <p:nvPr/>
        </p:nvGraphicFramePr>
        <p:xfrm>
          <a:off x="0" y="0"/>
          <a:ext cx="9144001" cy="6858000"/>
        </p:xfrm>
        <a:graphic>
          <a:graphicData uri="http://schemas.openxmlformats.org/drawingml/2006/table">
            <a:tbl>
              <a:tblPr firstRow="1" bandRow="1">
                <a:tableStyleId>{5C22544A-7EE6-4342-B048-85BDC9FD1C3A}</a:tableStyleId>
              </a:tblPr>
              <a:tblGrid>
                <a:gridCol w="2195736"/>
                <a:gridCol w="740412"/>
                <a:gridCol w="1006677"/>
                <a:gridCol w="1282317"/>
                <a:gridCol w="1402159"/>
                <a:gridCol w="1210413"/>
                <a:gridCol w="1306287"/>
              </a:tblGrid>
              <a:tr h="538872">
                <a:tc>
                  <a:txBody>
                    <a:bodyPr/>
                    <a:lstStyle/>
                    <a:p>
                      <a:pPr algn="ctr"/>
                      <a:r>
                        <a:rPr lang="en-US" dirty="0" smtClean="0"/>
                        <a:t>Challenges</a:t>
                      </a:r>
                      <a:r>
                        <a:rPr lang="en-US" baseline="0" dirty="0" smtClean="0"/>
                        <a:t>    met</a:t>
                      </a:r>
                      <a:endParaRPr lang="en-CA" dirty="0"/>
                    </a:p>
                  </a:txBody>
                  <a:tcPr/>
                </a:tc>
                <a:tc>
                  <a:txBody>
                    <a:bodyPr/>
                    <a:lstStyle/>
                    <a:p>
                      <a:pPr algn="ctr"/>
                      <a:r>
                        <a:rPr lang="en-US" dirty="0" smtClean="0"/>
                        <a:t>SINA</a:t>
                      </a:r>
                      <a:endParaRPr lang="en-CA" dirty="0"/>
                    </a:p>
                  </a:txBody>
                  <a:tcPr/>
                </a:tc>
                <a:tc>
                  <a:txBody>
                    <a:bodyPr/>
                    <a:lstStyle/>
                    <a:p>
                      <a:pPr algn="ctr"/>
                      <a:r>
                        <a:rPr lang="en-US" dirty="0" smtClean="0"/>
                        <a:t>Mires</a:t>
                      </a:r>
                      <a:endParaRPr lang="en-CA" dirty="0"/>
                    </a:p>
                  </a:txBody>
                  <a:tcPr/>
                </a:tc>
                <a:tc>
                  <a:txBody>
                    <a:bodyPr/>
                    <a:lstStyle/>
                    <a:p>
                      <a:pPr algn="ctr"/>
                      <a:r>
                        <a:rPr lang="en-US" dirty="0" err="1" smtClean="0"/>
                        <a:t>MiLAN</a:t>
                      </a:r>
                      <a:endParaRPr lang="en-CA" dirty="0"/>
                    </a:p>
                  </a:txBody>
                  <a:tcPr/>
                </a:tc>
                <a:tc>
                  <a:txBody>
                    <a:bodyPr/>
                    <a:lstStyle/>
                    <a:p>
                      <a:pPr algn="ctr"/>
                      <a:r>
                        <a:rPr lang="en-US" dirty="0" err="1" smtClean="0"/>
                        <a:t>TinyLIME</a:t>
                      </a:r>
                      <a:endParaRPr lang="en-CA" dirty="0"/>
                    </a:p>
                  </a:txBody>
                  <a:tcPr/>
                </a:tc>
                <a:tc>
                  <a:txBody>
                    <a:bodyPr/>
                    <a:lstStyle/>
                    <a:p>
                      <a:pPr algn="ctr"/>
                      <a:r>
                        <a:rPr lang="en-US" dirty="0" smtClean="0"/>
                        <a:t>Impala</a:t>
                      </a:r>
                      <a:endParaRPr lang="en-CA" dirty="0"/>
                    </a:p>
                  </a:txBody>
                  <a:tcPr/>
                </a:tc>
                <a:tc>
                  <a:txBody>
                    <a:bodyPr/>
                    <a:lstStyle/>
                    <a:p>
                      <a:pPr algn="ctr"/>
                      <a:r>
                        <a:rPr lang="en-US" dirty="0" smtClean="0"/>
                        <a:t>Mate</a:t>
                      </a:r>
                      <a:endParaRPr lang="en-CA" dirty="0"/>
                    </a:p>
                  </a:txBody>
                  <a:tcPr/>
                </a:tc>
              </a:tr>
              <a:tr h="662028">
                <a:tc>
                  <a:txBody>
                    <a:bodyPr/>
                    <a:lstStyle/>
                    <a:p>
                      <a:r>
                        <a:rPr lang="en-US" dirty="0" smtClean="0"/>
                        <a:t>Data-Centricity</a:t>
                      </a:r>
                      <a:endParaRPr lang="en-CA" dirty="0"/>
                    </a:p>
                  </a:txBody>
                  <a:tcPr/>
                </a:tc>
                <a:tc>
                  <a:txBody>
                    <a:bodyPr/>
                    <a:lstStyle/>
                    <a:p>
                      <a:pPr algn="ctr">
                        <a:buFont typeface="Wingdings" pitchFamily="2" charset="2"/>
                        <a:buNone/>
                      </a:pPr>
                      <a:r>
                        <a:rPr lang="en-US" dirty="0" smtClean="0"/>
                        <a:t>Y</a:t>
                      </a:r>
                      <a:r>
                        <a:rPr lang="en-US" baseline="0" dirty="0" smtClean="0"/>
                        <a:t> </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   Y</a:t>
                      </a:r>
                      <a:endParaRPr lang="en-CA" dirty="0" smtClean="0"/>
                    </a:p>
                    <a:p>
                      <a:pPr algn="ct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r>
              <a:tr h="662028">
                <a:tc>
                  <a:txBody>
                    <a:bodyPr/>
                    <a:lstStyle/>
                    <a:p>
                      <a:r>
                        <a:rPr lang="en-US" dirty="0" smtClean="0"/>
                        <a:t>Energy &amp; Resource Management</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r>
              <a:tr h="662028">
                <a:tc>
                  <a:txBody>
                    <a:bodyPr/>
                    <a:lstStyle/>
                    <a:p>
                      <a:r>
                        <a:rPr lang="en-US" dirty="0" smtClean="0"/>
                        <a:t>In-Network Processing</a:t>
                      </a:r>
                    </a:p>
                    <a:p>
                      <a:r>
                        <a:rPr lang="en-US" dirty="0" smtClean="0"/>
                        <a:t>(Data</a:t>
                      </a:r>
                      <a:r>
                        <a:rPr lang="en-US" baseline="0" dirty="0" smtClean="0"/>
                        <a:t> Aggregation)</a:t>
                      </a:r>
                      <a:endParaRPr lang="en-CA" dirty="0"/>
                    </a:p>
                  </a:txBody>
                  <a:tcPr/>
                </a:tc>
                <a:tc>
                  <a:txBody>
                    <a:bodyPr/>
                    <a:lstStyle/>
                    <a:p>
                      <a:pPr algn="ctr"/>
                      <a:r>
                        <a:rPr lang="en-US" dirty="0" smtClean="0"/>
                        <a:t> Y</a:t>
                      </a:r>
                      <a:endParaRPr lang="en-CA" dirty="0"/>
                    </a:p>
                  </a:txBody>
                  <a:tcPr/>
                </a:tc>
                <a:tc>
                  <a:txBody>
                    <a:bodyPr/>
                    <a:lstStyle/>
                    <a:p>
                      <a:pPr algn="ctr"/>
                      <a:r>
                        <a:rPr lang="en-US" dirty="0" smtClean="0"/>
                        <a:t>Y</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r>
              <a:tr h="407103">
                <a:tc>
                  <a:txBody>
                    <a:bodyPr/>
                    <a:lstStyle/>
                    <a:p>
                      <a:r>
                        <a:rPr lang="en-US" dirty="0" err="1" smtClean="0"/>
                        <a:t>QoS</a:t>
                      </a:r>
                      <a:r>
                        <a:rPr lang="en-US" dirty="0" smtClean="0"/>
                        <a:t> Support</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Y</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r>
              <a:tr h="465566">
                <a:tc>
                  <a:txBody>
                    <a:bodyPr/>
                    <a:lstStyle/>
                    <a:p>
                      <a:r>
                        <a:rPr lang="en-US" dirty="0" smtClean="0"/>
                        <a:t>Application Knowledge</a:t>
                      </a:r>
                      <a:endParaRPr lang="en-CA" dirty="0"/>
                    </a:p>
                  </a:txBody>
                  <a:tcPr/>
                </a:tc>
                <a:tc>
                  <a:txBody>
                    <a:bodyPr/>
                    <a:lstStyle/>
                    <a:p>
                      <a:pPr algn="ctr"/>
                      <a:r>
                        <a:rPr lang="en-US" dirty="0" smtClean="0"/>
                        <a:t>N </a:t>
                      </a:r>
                      <a:endParaRPr lang="en-CA" dirty="0"/>
                    </a:p>
                  </a:txBody>
                  <a:tcPr/>
                </a:tc>
                <a:tc>
                  <a:txBody>
                    <a:bodyPr/>
                    <a:lstStyle/>
                    <a:p>
                      <a:pPr algn="ctr"/>
                      <a:r>
                        <a:rPr lang="en-US" dirty="0" smtClean="0"/>
                        <a:t>N</a:t>
                      </a:r>
                      <a:endParaRPr lang="en-CA" dirty="0"/>
                    </a:p>
                  </a:txBody>
                  <a:tcPr/>
                </a:tc>
                <a:tc>
                  <a:txBody>
                    <a:bodyPr/>
                    <a:lstStyle/>
                    <a:p>
                      <a:pPr algn="ctr"/>
                      <a:r>
                        <a:rPr lang="en-US" dirty="0" smtClean="0"/>
                        <a:t>Y</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r>
              <a:tr h="407103">
                <a:tc>
                  <a:txBody>
                    <a:bodyPr/>
                    <a:lstStyle/>
                    <a:p>
                      <a:r>
                        <a:rPr lang="en-US" dirty="0" smtClean="0"/>
                        <a:t>Scalability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N</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r>
              <a:tr h="712430">
                <a:tc>
                  <a:txBody>
                    <a:bodyPr/>
                    <a:lstStyle/>
                    <a:p>
                      <a:r>
                        <a:rPr lang="en-US" dirty="0" smtClean="0"/>
                        <a:t>Dynamic Net. Topology &amp; Robustness</a:t>
                      </a:r>
                      <a:endParaRPr lang="en-CA" dirty="0"/>
                    </a:p>
                  </a:txBody>
                  <a:tcPr/>
                </a:tc>
                <a:tc>
                  <a:txBody>
                    <a:bodyPr/>
                    <a:lstStyle/>
                    <a:p>
                      <a:pPr algn="ctr"/>
                      <a:r>
                        <a:rPr lang="en-US" dirty="0" smtClean="0"/>
                        <a:t>Y</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r>
              <a:tr h="407103">
                <a:tc>
                  <a:txBody>
                    <a:bodyPr/>
                    <a:lstStyle/>
                    <a:p>
                      <a:r>
                        <a:rPr lang="en-US" dirty="0" smtClean="0"/>
                        <a:t>Adaptability</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Y</a:t>
                      </a:r>
                      <a:endParaRPr lang="en-CA" dirty="0"/>
                    </a:p>
                  </a:txBody>
                  <a:tcPr/>
                </a:tc>
                <a:tc>
                  <a:txBody>
                    <a:bodyPr/>
                    <a:lstStyle/>
                    <a:p>
                      <a:pPr algn="ctr"/>
                      <a:r>
                        <a:rPr lang="en-US" dirty="0" smtClean="0"/>
                        <a:t>N</a:t>
                      </a:r>
                      <a:endParaRPr lang="en-CA" dirty="0"/>
                    </a:p>
                  </a:txBody>
                  <a:tcPr/>
                </a:tc>
                <a:tc>
                  <a:txBody>
                    <a:bodyPr/>
                    <a:lstStyle/>
                    <a:p>
                      <a:pPr algn="ctr"/>
                      <a:r>
                        <a:rPr lang="en-US" dirty="0" smtClean="0"/>
                        <a:t>Y</a:t>
                      </a:r>
                      <a:endParaRPr lang="en-CA" dirty="0"/>
                    </a:p>
                  </a:txBody>
                  <a:tcPr/>
                </a:tc>
                <a:tc>
                  <a:txBody>
                    <a:bodyPr/>
                    <a:lstStyle/>
                    <a:p>
                      <a:pPr algn="ctr"/>
                      <a:r>
                        <a:rPr lang="en-US" dirty="0" smtClean="0"/>
                        <a:t>N</a:t>
                      </a:r>
                      <a:endParaRPr lang="en-CA" dirty="0"/>
                    </a:p>
                  </a:txBody>
                  <a:tcPr/>
                </a:tc>
              </a:tr>
              <a:tr h="712430">
                <a:tc>
                  <a:txBody>
                    <a:bodyPr/>
                    <a:lstStyle/>
                    <a:p>
                      <a:r>
                        <a:rPr lang="en-US" dirty="0" smtClean="0"/>
                        <a:t>Configurability &amp; Maintainability</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r>
              <a:tr h="407103">
                <a:tc>
                  <a:txBody>
                    <a:bodyPr/>
                    <a:lstStyle/>
                    <a:p>
                      <a:r>
                        <a:rPr lang="en-US" dirty="0" smtClean="0"/>
                        <a:t>Real World Integration</a:t>
                      </a:r>
                      <a:endParaRPr lang="en-CA" dirty="0"/>
                    </a:p>
                  </a:txBody>
                  <a:tcPr/>
                </a:tc>
                <a:tc>
                  <a:txBody>
                    <a:bodyPr/>
                    <a:lstStyle/>
                    <a:p>
                      <a:pPr algn="ctr"/>
                      <a:r>
                        <a:rPr lang="en-US" dirty="0" smtClean="0"/>
                        <a:t>Y</a:t>
                      </a:r>
                      <a:endParaRPr lang="en-CA" dirty="0"/>
                    </a:p>
                  </a:txBody>
                  <a:tcPr/>
                </a:tc>
                <a:tc>
                  <a:txBody>
                    <a:bodyPr/>
                    <a:lstStyle/>
                    <a:p>
                      <a:pPr algn="ctr"/>
                      <a:r>
                        <a:rPr lang="en-US" dirty="0" smtClean="0"/>
                        <a:t>N</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r>
              <a:tr h="407103">
                <a:tc>
                  <a:txBody>
                    <a:bodyPr/>
                    <a:lstStyle/>
                    <a:p>
                      <a:r>
                        <a:rPr lang="en-US" dirty="0" smtClean="0"/>
                        <a:t>Security </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N</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r>
              <a:tr h="407103">
                <a:tc>
                  <a:txBody>
                    <a:bodyPr/>
                    <a:lstStyle/>
                    <a:p>
                      <a:r>
                        <a:rPr lang="en-US" dirty="0" smtClean="0"/>
                        <a:t>Heterogeneity</a:t>
                      </a:r>
                      <a:endParaRPr lang="en-CA" dirty="0"/>
                    </a:p>
                  </a:txBody>
                  <a:tcPr/>
                </a:tc>
                <a:tc>
                  <a:txBody>
                    <a:bodyPr/>
                    <a:lstStyle/>
                    <a:p>
                      <a:pPr algn="ctr"/>
                      <a:r>
                        <a:rPr lang="en-US" dirty="0" smtClean="0"/>
                        <a:t>N</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c>
                  <a:txBody>
                    <a:bodyPr/>
                    <a:lstStyle/>
                    <a:p>
                      <a:pPr algn="ctr"/>
                      <a:r>
                        <a:rPr lang="en-US" dirty="0" smtClean="0"/>
                        <a:t>Y-</a:t>
                      </a:r>
                      <a:endParaRPr lang="en-CA" dirty="0"/>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60648"/>
            <a:ext cx="7772400" cy="724942"/>
          </a:xfrm>
        </p:spPr>
        <p:txBody>
          <a:bodyPr>
            <a:normAutofit fontScale="90000"/>
          </a:bodyPr>
          <a:lstStyle/>
          <a:p>
            <a:pPr algn="ctr"/>
            <a:r>
              <a:rPr lang="en-US" b="1" dirty="0" smtClean="0">
                <a:solidFill>
                  <a:schemeClr val="tx1"/>
                </a:solidFill>
              </a:rPr>
              <a:t>Mires – Message oriented Middleware</a:t>
            </a:r>
            <a:endParaRPr lang="en-CA" b="1" dirty="0">
              <a:solidFill>
                <a:schemeClr val="tx1"/>
              </a:solidFill>
            </a:endParaRPr>
          </a:p>
        </p:txBody>
      </p:sp>
      <p:sp>
        <p:nvSpPr>
          <p:cNvPr id="3" name="Content Placeholder 2"/>
          <p:cNvSpPr>
            <a:spLocks noGrp="1"/>
          </p:cNvSpPr>
          <p:nvPr>
            <p:ph sz="quarter" idx="1"/>
          </p:nvPr>
        </p:nvSpPr>
        <p:spPr>
          <a:xfrm>
            <a:off x="539552" y="908720"/>
            <a:ext cx="8280920" cy="5760640"/>
          </a:xfrm>
        </p:spPr>
        <p:txBody>
          <a:bodyPr/>
          <a:lstStyle/>
          <a:p>
            <a:pPr>
              <a:buNone/>
            </a:pPr>
            <a:r>
              <a:rPr lang="en-US" dirty="0" smtClean="0"/>
              <a:t>   </a:t>
            </a:r>
          </a:p>
          <a:p>
            <a:pPr>
              <a:buNone/>
            </a:pPr>
            <a:r>
              <a:rPr lang="en-US" dirty="0" smtClean="0"/>
              <a:t>    </a:t>
            </a:r>
          </a:p>
          <a:p>
            <a:pPr>
              <a:buFont typeface="Wingdings" pitchFamily="2" charset="2"/>
              <a:buChar char="ü"/>
            </a:pPr>
            <a:r>
              <a:rPr lang="en-US" dirty="0" smtClean="0"/>
              <a:t> Mires middleware addresses the implementation of publish/subscribe communication for wireless sensor network applications.</a:t>
            </a:r>
          </a:p>
          <a:p>
            <a:pPr>
              <a:buFont typeface="Wingdings" pitchFamily="2" charset="2"/>
              <a:buChar char="ü"/>
            </a:pPr>
            <a:endParaRPr lang="en-US" dirty="0" smtClean="0"/>
          </a:p>
          <a:p>
            <a:pPr>
              <a:buFont typeface="Wingdings" pitchFamily="2" charset="2"/>
              <a:buChar char="ü"/>
            </a:pPr>
            <a:endParaRPr lang="en-US" dirty="0" smtClean="0"/>
          </a:p>
          <a:p>
            <a:pPr>
              <a:buFont typeface="Wingdings" pitchFamily="2" charset="2"/>
              <a:buChar char="ü"/>
            </a:pPr>
            <a:r>
              <a:rPr lang="en-US" dirty="0" smtClean="0"/>
              <a:t>  Traditional request/response approach is not suitable for event-driven communication model. Publish/subscribe approach is used to query and extract data from the network.</a:t>
            </a:r>
          </a:p>
          <a:p>
            <a:pPr algn="ctr">
              <a:buNone/>
            </a:pPr>
            <a:r>
              <a:rPr lang="en-US" dirty="0" smtClean="0"/>
              <a:t>       </a:t>
            </a:r>
            <a:endParaRPr lang="en-C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260648"/>
            <a:ext cx="8352928" cy="6264696"/>
          </a:xfrm>
        </p:spPr>
        <p:txBody>
          <a:bodyPr>
            <a:normAutofit/>
          </a:bodyPr>
          <a:lstStyle/>
          <a:p>
            <a:pPr algn="r">
              <a:buNone/>
            </a:pPr>
            <a:r>
              <a:rPr lang="en-US" dirty="0" smtClean="0"/>
              <a:t> Figure 1: Mire’s Architecture [</a:t>
            </a:r>
            <a:r>
              <a:rPr lang="en-US" dirty="0" err="1" smtClean="0"/>
              <a:t>Souto</a:t>
            </a:r>
            <a:r>
              <a:rPr lang="en-US" dirty="0" smtClean="0"/>
              <a:t> et al, 2004]</a:t>
            </a:r>
          </a:p>
          <a:p>
            <a:pPr>
              <a:buNone/>
            </a:pPr>
            <a:r>
              <a:rPr lang="en-US" dirty="0" smtClean="0"/>
              <a:t>Starting from bottom to top,</a:t>
            </a:r>
          </a:p>
          <a:p>
            <a:pPr>
              <a:buFont typeface="Courier New" pitchFamily="49" charset="0"/>
              <a:buChar char="o"/>
            </a:pPr>
            <a:r>
              <a:rPr lang="en-US" dirty="0" smtClean="0"/>
              <a:t> Hardware of sensor network  </a:t>
            </a:r>
          </a:p>
          <a:p>
            <a:pPr>
              <a:buNone/>
            </a:pPr>
            <a:r>
              <a:rPr lang="en-US" dirty="0" smtClean="0"/>
              <a:t>    - micro controller unit</a:t>
            </a:r>
          </a:p>
          <a:p>
            <a:pPr>
              <a:buNone/>
            </a:pPr>
            <a:r>
              <a:rPr lang="en-US" dirty="0" smtClean="0"/>
              <a:t>    - sensors</a:t>
            </a:r>
          </a:p>
          <a:p>
            <a:pPr>
              <a:buNone/>
            </a:pPr>
            <a:r>
              <a:rPr lang="en-US" dirty="0" smtClean="0"/>
              <a:t>    - radio transceiver</a:t>
            </a:r>
          </a:p>
          <a:p>
            <a:pPr>
              <a:buFont typeface="Courier New" pitchFamily="49" charset="0"/>
              <a:buChar char="o"/>
            </a:pPr>
            <a:r>
              <a:rPr lang="en-US" dirty="0" smtClean="0"/>
              <a:t> Operating System</a:t>
            </a:r>
          </a:p>
          <a:p>
            <a:pPr>
              <a:buFont typeface="Courier New" pitchFamily="49" charset="0"/>
              <a:buChar char="o"/>
            </a:pPr>
            <a:r>
              <a:rPr lang="en-US" dirty="0" smtClean="0"/>
              <a:t> Mires</a:t>
            </a:r>
          </a:p>
          <a:p>
            <a:pPr>
              <a:buNone/>
            </a:pPr>
            <a:r>
              <a:rPr lang="en-US" dirty="0" smtClean="0"/>
              <a:t>    - Publish/ subscribe service</a:t>
            </a:r>
          </a:p>
          <a:p>
            <a:pPr>
              <a:buNone/>
            </a:pPr>
            <a:r>
              <a:rPr lang="en-US" dirty="0" smtClean="0"/>
              <a:t>    - Routing component</a:t>
            </a:r>
          </a:p>
          <a:p>
            <a:pPr>
              <a:buNone/>
            </a:pPr>
            <a:r>
              <a:rPr lang="en-US" dirty="0" smtClean="0"/>
              <a:t>    - Additional services</a:t>
            </a:r>
          </a:p>
          <a:p>
            <a:pPr>
              <a:buFont typeface="Courier New" pitchFamily="49" charset="0"/>
              <a:buChar char="o"/>
            </a:pPr>
            <a:r>
              <a:rPr lang="en-US" dirty="0" smtClean="0"/>
              <a:t> Node or User Application</a:t>
            </a:r>
          </a:p>
          <a:p>
            <a:pPr>
              <a:buNone/>
            </a:pPr>
            <a:endParaRPr lang="en-CA" dirty="0"/>
          </a:p>
        </p:txBody>
      </p:sp>
      <p:pic>
        <p:nvPicPr>
          <p:cNvPr id="4" name="Picture 3"/>
          <p:cNvPicPr>
            <a:picLocks noChangeAspect="1" noChangeArrowheads="1"/>
          </p:cNvPicPr>
          <p:nvPr/>
        </p:nvPicPr>
        <p:blipFill>
          <a:blip r:embed="rId2" cstate="print"/>
          <a:srcRect/>
          <a:stretch>
            <a:fillRect/>
          </a:stretch>
        </p:blipFill>
        <p:spPr>
          <a:xfrm>
            <a:off x="4405745" y="1052736"/>
            <a:ext cx="4565081" cy="5544616"/>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188640"/>
            <a:ext cx="8280920" cy="6408712"/>
          </a:xfrm>
        </p:spPr>
        <p:txBody>
          <a:bodyPr/>
          <a:lstStyle/>
          <a:p>
            <a:pPr>
              <a:buNone/>
            </a:pPr>
            <a:endParaRPr lang="en-US" dirty="0" smtClean="0"/>
          </a:p>
          <a:p>
            <a:pPr>
              <a:buNone/>
            </a:pPr>
            <a:r>
              <a:rPr lang="en-US" dirty="0" smtClean="0"/>
              <a:t>The main component in Mires architecture is the</a:t>
            </a:r>
          </a:p>
          <a:p>
            <a:pPr>
              <a:buFont typeface="Wingdings" pitchFamily="2" charset="2"/>
              <a:buChar char="ü"/>
            </a:pPr>
            <a:r>
              <a:rPr lang="en-US" b="1" dirty="0" smtClean="0"/>
              <a:t>publish /subscribe </a:t>
            </a:r>
          </a:p>
          <a:p>
            <a:pPr>
              <a:buNone/>
            </a:pPr>
            <a:r>
              <a:rPr lang="en-US" dirty="0" smtClean="0"/>
              <a:t>    - intermediates the communication between middleware services.</a:t>
            </a:r>
          </a:p>
          <a:p>
            <a:pPr>
              <a:buNone/>
            </a:pPr>
            <a:r>
              <a:rPr lang="en-US" dirty="0" smtClean="0"/>
              <a:t>    - Advertising the topics provided by the local application.</a:t>
            </a:r>
          </a:p>
          <a:p>
            <a:pPr>
              <a:buNone/>
            </a:pPr>
            <a:r>
              <a:rPr lang="en-US" dirty="0" smtClean="0"/>
              <a:t>    - Maintaining the list of topics subscribed by the node application.</a:t>
            </a:r>
          </a:p>
          <a:p>
            <a:pPr>
              <a:buNone/>
            </a:pPr>
            <a:r>
              <a:rPr lang="en-US" dirty="0" smtClean="0"/>
              <a:t>    - Publishing messages.</a:t>
            </a:r>
          </a:p>
          <a:p>
            <a:pPr>
              <a:buFont typeface="Wingdings" pitchFamily="2" charset="2"/>
              <a:buChar char="ü"/>
            </a:pPr>
            <a:r>
              <a:rPr lang="en-US" dirty="0" smtClean="0"/>
              <a:t> </a:t>
            </a:r>
            <a:r>
              <a:rPr lang="en-US" b="1" dirty="0" smtClean="0"/>
              <a:t>Routing component</a:t>
            </a:r>
          </a:p>
          <a:p>
            <a:pPr>
              <a:buNone/>
            </a:pPr>
            <a:r>
              <a:rPr lang="en-US" b="1" dirty="0" smtClean="0"/>
              <a:t>    </a:t>
            </a:r>
            <a:r>
              <a:rPr lang="en-US" dirty="0" smtClean="0"/>
              <a:t>Multi- hop routing algorithm is used in order to transmit messages received from the network towards the sink node.</a:t>
            </a:r>
          </a:p>
          <a:p>
            <a:pPr>
              <a:buNone/>
            </a:pPr>
            <a:endParaRPr lang="en-US" dirty="0" smtClean="0"/>
          </a:p>
          <a:p>
            <a:pPr>
              <a:buNone/>
            </a:pPr>
            <a:endParaRPr lang="en-CA"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3568" y="737320"/>
            <a:ext cx="7772400" cy="6120680"/>
          </a:xfrm>
        </p:spPr>
        <p:txBody>
          <a:bodyPr/>
          <a:lstStyle/>
          <a:p>
            <a:pPr>
              <a:buNone/>
            </a:pPr>
            <a:r>
              <a:rPr lang="en-US" b="1" dirty="0" smtClean="0"/>
              <a:t>Types of notification events:</a:t>
            </a:r>
          </a:p>
          <a:p>
            <a:pPr marL="571500" indent="-571500">
              <a:buNone/>
            </a:pPr>
            <a:r>
              <a:rPr lang="en-US" b="1" dirty="0" err="1" smtClean="0">
                <a:solidFill>
                  <a:srgbClr val="FF0000"/>
                </a:solidFill>
              </a:rPr>
              <a:t>i</a:t>
            </a:r>
            <a:r>
              <a:rPr lang="en-US" b="1" dirty="0" smtClean="0">
                <a:solidFill>
                  <a:srgbClr val="FF0000"/>
                </a:solidFill>
              </a:rPr>
              <a:t>.      </a:t>
            </a:r>
            <a:r>
              <a:rPr lang="en-US" b="1" dirty="0" err="1" smtClean="0"/>
              <a:t>topicArrival</a:t>
            </a:r>
            <a:r>
              <a:rPr lang="en-US" b="1" dirty="0" smtClean="0"/>
              <a:t> :</a:t>
            </a:r>
          </a:p>
          <a:p>
            <a:pPr marL="571500" indent="-571500">
              <a:buNone/>
            </a:pPr>
            <a:r>
              <a:rPr lang="en-US" b="1" dirty="0" smtClean="0"/>
              <a:t>       </a:t>
            </a:r>
            <a:r>
              <a:rPr lang="en-US" dirty="0" smtClean="0"/>
              <a:t> This event signals that the node application has submitted data collected from sensors.</a:t>
            </a:r>
          </a:p>
          <a:p>
            <a:pPr marL="571500" indent="-571500">
              <a:buNone/>
            </a:pPr>
            <a:r>
              <a:rPr lang="en-US" b="1" dirty="0" smtClean="0">
                <a:solidFill>
                  <a:srgbClr val="FF0000"/>
                </a:solidFill>
              </a:rPr>
              <a:t>ii.      </a:t>
            </a:r>
            <a:r>
              <a:rPr lang="en-US" b="1" dirty="0" err="1" smtClean="0"/>
              <a:t>stateArrival</a:t>
            </a:r>
            <a:r>
              <a:rPr lang="en-US" b="1" dirty="0" smtClean="0"/>
              <a:t>:</a:t>
            </a:r>
          </a:p>
          <a:p>
            <a:pPr marL="571500" indent="-571500">
              <a:buNone/>
            </a:pPr>
            <a:r>
              <a:rPr lang="en-US" b="1" dirty="0" smtClean="0"/>
              <a:t>         </a:t>
            </a:r>
            <a:r>
              <a:rPr lang="en-US" dirty="0" smtClean="0"/>
              <a:t>Signals that the data is collected from the network instead of sensors.</a:t>
            </a:r>
          </a:p>
          <a:p>
            <a:pPr marL="571500" indent="-571500">
              <a:buNone/>
            </a:pPr>
            <a:r>
              <a:rPr lang="en-US" b="1" dirty="0" smtClean="0">
                <a:solidFill>
                  <a:srgbClr val="FF0000"/>
                </a:solidFill>
              </a:rPr>
              <a:t>iii.    </a:t>
            </a:r>
            <a:r>
              <a:rPr lang="en-US" b="1" dirty="0" err="1" smtClean="0"/>
              <a:t>topicSetupArrival</a:t>
            </a:r>
            <a:r>
              <a:rPr lang="en-US" b="1" dirty="0" smtClean="0"/>
              <a:t>: </a:t>
            </a:r>
          </a:p>
          <a:p>
            <a:pPr marL="571500" indent="-571500">
              <a:buNone/>
            </a:pPr>
            <a:r>
              <a:rPr lang="en-US" b="1" dirty="0" smtClean="0"/>
              <a:t>           </a:t>
            </a:r>
            <a:r>
              <a:rPr lang="en-US" dirty="0" smtClean="0"/>
              <a:t>is the subscribed message broadcasted from the user application. It contains both a list of subscribed topics and configuration information for the services.</a:t>
            </a:r>
            <a:endParaRPr lang="en-US" b="1" dirty="0" smtClean="0"/>
          </a:p>
          <a:p>
            <a:pPr>
              <a:buNone/>
            </a:pPr>
            <a:endParaRPr lang="en-US" b="1" dirty="0" smtClean="0"/>
          </a:p>
          <a:p>
            <a:pPr>
              <a:buNone/>
            </a:pPr>
            <a:endParaRPr lang="en-CA"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188640"/>
            <a:ext cx="8640960" cy="6480720"/>
          </a:xfrm>
        </p:spPr>
        <p:txBody>
          <a:bodyPr>
            <a:normAutofit/>
          </a:bodyPr>
          <a:lstStyle/>
          <a:p>
            <a:pPr>
              <a:buNone/>
            </a:pPr>
            <a:r>
              <a:rPr lang="en-US" sz="3200" b="1" dirty="0" smtClean="0"/>
              <a:t>Publish/subscribe service</a:t>
            </a:r>
          </a:p>
          <a:p>
            <a:pPr>
              <a:buNone/>
            </a:pPr>
            <a:r>
              <a:rPr lang="en-US" b="1" dirty="0" smtClean="0"/>
              <a:t>                 </a:t>
            </a:r>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lgn="ctr">
              <a:buNone/>
            </a:pPr>
            <a:r>
              <a:rPr lang="en-US" dirty="0" smtClean="0"/>
              <a:t>Figure 2 : Publish/subscribe class diagram [</a:t>
            </a:r>
            <a:r>
              <a:rPr lang="en-US" dirty="0" err="1" smtClean="0"/>
              <a:t>Souto</a:t>
            </a:r>
            <a:r>
              <a:rPr lang="en-US" dirty="0" smtClean="0"/>
              <a:t> et al,2004]</a:t>
            </a:r>
          </a:p>
          <a:p>
            <a:pPr>
              <a:buFont typeface="Wingdings" pitchFamily="2" charset="2"/>
              <a:buChar char="ü"/>
            </a:pPr>
            <a:r>
              <a:rPr lang="en-US" dirty="0" smtClean="0"/>
              <a:t> </a:t>
            </a:r>
            <a:r>
              <a:rPr lang="en-US" dirty="0" err="1" smtClean="0"/>
              <a:t>PublishSubscribe</a:t>
            </a:r>
            <a:r>
              <a:rPr lang="en-US" dirty="0" smtClean="0"/>
              <a:t> component provides both the </a:t>
            </a:r>
            <a:r>
              <a:rPr lang="en-US" i="1" dirty="0" smtClean="0"/>
              <a:t>Advertise</a:t>
            </a:r>
            <a:r>
              <a:rPr lang="en-US" dirty="0" smtClean="0"/>
              <a:t> and </a:t>
            </a:r>
            <a:r>
              <a:rPr lang="en-US" i="1" dirty="0" smtClean="0"/>
              <a:t>Publish</a:t>
            </a:r>
            <a:r>
              <a:rPr lang="en-US" dirty="0" smtClean="0"/>
              <a:t> interfaces to node application. And also </a:t>
            </a:r>
            <a:r>
              <a:rPr lang="en-US" i="1" dirty="0" err="1" smtClean="0"/>
              <a:t>PublishState</a:t>
            </a:r>
            <a:r>
              <a:rPr lang="en-US" dirty="0" smtClean="0"/>
              <a:t> and </a:t>
            </a:r>
            <a:r>
              <a:rPr lang="en-US" i="1" dirty="0" err="1" smtClean="0"/>
              <a:t>Notifier</a:t>
            </a:r>
            <a:r>
              <a:rPr lang="en-US" dirty="0" smtClean="0"/>
              <a:t> interfaces  to </a:t>
            </a:r>
            <a:r>
              <a:rPr lang="en-US" dirty="0" err="1" smtClean="0"/>
              <a:t>ServiceX</a:t>
            </a:r>
            <a:r>
              <a:rPr lang="en-US" dirty="0" smtClean="0"/>
              <a:t>.</a:t>
            </a:r>
          </a:p>
          <a:p>
            <a:pPr>
              <a:buNone/>
            </a:pP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755576" y="836712"/>
            <a:ext cx="7632848" cy="3349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476672"/>
            <a:ext cx="7772400" cy="5472608"/>
          </a:xfrm>
        </p:spPr>
        <p:txBody>
          <a:bodyPr/>
          <a:lstStyle/>
          <a:p>
            <a:pPr>
              <a:buFont typeface="Wingdings" pitchFamily="2" charset="2"/>
              <a:buChar char="ü"/>
            </a:pPr>
            <a:r>
              <a:rPr lang="en-US" dirty="0" smtClean="0"/>
              <a:t> </a:t>
            </a:r>
            <a:r>
              <a:rPr lang="en-US" dirty="0" err="1" smtClean="0"/>
              <a:t>PublishState</a:t>
            </a:r>
            <a:r>
              <a:rPr lang="en-US" dirty="0" smtClean="0"/>
              <a:t> interface defines the command used by </a:t>
            </a:r>
            <a:r>
              <a:rPr lang="en-US" dirty="0" err="1" smtClean="0"/>
              <a:t>ServiceX</a:t>
            </a:r>
            <a:r>
              <a:rPr lang="en-US" dirty="0" smtClean="0"/>
              <a:t> to publish their processing results.</a:t>
            </a:r>
          </a:p>
          <a:p>
            <a:pPr>
              <a:buNone/>
            </a:pPr>
            <a:endParaRPr lang="en-US" dirty="0" smtClean="0"/>
          </a:p>
          <a:p>
            <a:pPr>
              <a:buFont typeface="Wingdings" pitchFamily="2" charset="2"/>
              <a:buChar char="ü"/>
            </a:pPr>
            <a:r>
              <a:rPr lang="en-US" dirty="0" smtClean="0"/>
              <a:t> </a:t>
            </a:r>
            <a:r>
              <a:rPr lang="en-US" dirty="0" err="1" smtClean="0"/>
              <a:t>PublishSubscribe</a:t>
            </a:r>
            <a:r>
              <a:rPr lang="en-US" dirty="0" smtClean="0"/>
              <a:t> service uses three interfaces (Send, Receive, Intercept) that are implemented by the </a:t>
            </a:r>
            <a:r>
              <a:rPr lang="en-US" dirty="0" err="1" smtClean="0"/>
              <a:t>Bcast</a:t>
            </a:r>
            <a:r>
              <a:rPr lang="en-US" dirty="0" smtClean="0"/>
              <a:t> and </a:t>
            </a:r>
            <a:r>
              <a:rPr lang="en-US" dirty="0" err="1" smtClean="0"/>
              <a:t>MultiHopRouter</a:t>
            </a:r>
            <a:r>
              <a:rPr lang="en-US" dirty="0" smtClean="0"/>
              <a:t> communication components. </a:t>
            </a:r>
          </a:p>
          <a:p>
            <a:pPr>
              <a:buFont typeface="Wingdings" pitchFamily="2" charset="2"/>
              <a:buChar char="ü"/>
            </a:pPr>
            <a:endParaRPr lang="en-US" dirty="0" smtClean="0"/>
          </a:p>
          <a:p>
            <a:pPr>
              <a:buFont typeface="Wingdings" pitchFamily="2" charset="2"/>
              <a:buChar char="ü"/>
            </a:pPr>
            <a:r>
              <a:rPr lang="en-US" dirty="0" smtClean="0"/>
              <a:t>The </a:t>
            </a:r>
            <a:r>
              <a:rPr lang="en-US" dirty="0" err="1" smtClean="0"/>
              <a:t>MultiHopRouter</a:t>
            </a:r>
            <a:r>
              <a:rPr lang="en-US" dirty="0" smtClean="0"/>
              <a:t> component is responsible for establishing routing </a:t>
            </a:r>
            <a:r>
              <a:rPr lang="en-US" dirty="0" err="1" smtClean="0"/>
              <a:t>heirarchy</a:t>
            </a:r>
            <a:r>
              <a:rPr lang="en-US" dirty="0" smtClean="0"/>
              <a:t> towards the sink node.</a:t>
            </a:r>
          </a:p>
          <a:p>
            <a:pPr>
              <a:buNone/>
            </a:pPr>
            <a:endParaRPr lang="en-US" dirty="0" smtClean="0"/>
          </a:p>
          <a:p>
            <a:pPr>
              <a:buFont typeface="Wingdings" pitchFamily="2" charset="2"/>
              <a:buChar char="ü"/>
            </a:pPr>
            <a:r>
              <a:rPr lang="en-US" dirty="0" smtClean="0"/>
              <a:t> The </a:t>
            </a:r>
            <a:r>
              <a:rPr lang="en-US" dirty="0" err="1" smtClean="0"/>
              <a:t>Bcast</a:t>
            </a:r>
            <a:r>
              <a:rPr lang="en-US" dirty="0" smtClean="0"/>
              <a:t> component is responsible to broadcast setup information across the network.</a:t>
            </a:r>
          </a:p>
          <a:p>
            <a:pPr>
              <a:buNone/>
            </a:pPr>
            <a:endParaRPr lang="en-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620688"/>
            <a:ext cx="8229600" cy="6048672"/>
          </a:xfrm>
        </p:spPr>
        <p:txBody>
          <a:bodyPr/>
          <a:lstStyle/>
          <a:p>
            <a:pPr algn="ctr">
              <a:buNone/>
            </a:pPr>
            <a:r>
              <a:rPr lang="en-US" b="1" dirty="0" smtClean="0"/>
              <a:t>Introduction of Wireless Sensor Network</a:t>
            </a:r>
          </a:p>
          <a:p>
            <a:pPr algn="ctr">
              <a:buNone/>
            </a:pPr>
            <a:endParaRPr lang="en-US" dirty="0" smtClean="0"/>
          </a:p>
          <a:p>
            <a:pPr algn="ctr">
              <a:buNone/>
            </a:pPr>
            <a:endParaRPr lang="en-US" dirty="0" smtClean="0"/>
          </a:p>
          <a:p>
            <a:pPr algn="ctr">
              <a:buNone/>
            </a:pPr>
            <a:r>
              <a:rPr lang="en-US" dirty="0" smtClean="0"/>
              <a:t>Wireless Sensor Network is a form of ad-hoc network consisting of large number of heterogeneous tiny sensors with communication, processing and storage capabilities to monitor physical or environmental conditions such as temperature, sound, vibration &amp; pressure.</a:t>
            </a:r>
            <a:endParaRPr lang="en-C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88640"/>
            <a:ext cx="8784976" cy="6192688"/>
          </a:xfrm>
        </p:spPr>
        <p:txBody>
          <a:bodyPr>
            <a:normAutofit fontScale="92500" lnSpcReduction="10000"/>
          </a:bodyPr>
          <a:lstStyle/>
          <a:p>
            <a:pPr>
              <a:buNone/>
            </a:pPr>
            <a:r>
              <a:rPr lang="en-US" b="1" dirty="0" smtClean="0"/>
              <a:t>Advertisement Phase</a:t>
            </a:r>
          </a:p>
          <a:p>
            <a:pPr>
              <a:buFont typeface="Wingdings" pitchFamily="2" charset="2"/>
              <a:buChar char="ü"/>
            </a:pPr>
            <a:r>
              <a:rPr lang="en-US" dirty="0" smtClean="0"/>
              <a:t>Node application advertises to the</a:t>
            </a:r>
          </a:p>
          <a:p>
            <a:pPr>
              <a:buNone/>
            </a:pPr>
            <a:r>
              <a:rPr lang="en-US" dirty="0" smtClean="0"/>
              <a:t>     </a:t>
            </a:r>
            <a:r>
              <a:rPr lang="en-US" dirty="0" err="1" smtClean="0"/>
              <a:t>PublishSubscribe</a:t>
            </a:r>
            <a:r>
              <a:rPr lang="en-US" dirty="0" smtClean="0"/>
              <a:t> service its </a:t>
            </a:r>
          </a:p>
          <a:p>
            <a:pPr>
              <a:buNone/>
            </a:pPr>
            <a:r>
              <a:rPr lang="en-US" dirty="0" smtClean="0"/>
              <a:t>     capability of sensing data.</a:t>
            </a:r>
          </a:p>
          <a:p>
            <a:pPr>
              <a:buFont typeface="Wingdings" pitchFamily="2" charset="2"/>
              <a:buChar char="ü"/>
            </a:pPr>
            <a:r>
              <a:rPr lang="en-US" dirty="0" smtClean="0"/>
              <a:t> </a:t>
            </a:r>
            <a:r>
              <a:rPr lang="en-US" dirty="0" err="1" smtClean="0"/>
              <a:t>PublishSubscribe</a:t>
            </a:r>
            <a:r>
              <a:rPr lang="en-US" dirty="0" smtClean="0"/>
              <a:t> service sends the </a:t>
            </a:r>
          </a:p>
          <a:p>
            <a:pPr>
              <a:buNone/>
            </a:pPr>
            <a:r>
              <a:rPr lang="en-US" dirty="0" smtClean="0"/>
              <a:t>     advertised message to the network</a:t>
            </a:r>
          </a:p>
          <a:p>
            <a:pPr>
              <a:buNone/>
            </a:pPr>
            <a:r>
              <a:rPr lang="en-US" dirty="0" smtClean="0"/>
              <a:t>     via </a:t>
            </a:r>
            <a:r>
              <a:rPr lang="en-US" dirty="0" err="1" smtClean="0"/>
              <a:t>Multihop</a:t>
            </a:r>
            <a:r>
              <a:rPr lang="en-US" dirty="0" smtClean="0"/>
              <a:t> router.</a:t>
            </a:r>
          </a:p>
          <a:p>
            <a:pPr>
              <a:buFont typeface="Wingdings" pitchFamily="2" charset="2"/>
              <a:buChar char="ü"/>
            </a:pPr>
            <a:r>
              <a:rPr lang="en-US" dirty="0" smtClean="0"/>
              <a:t> Interactions are shown in the</a:t>
            </a:r>
          </a:p>
          <a:p>
            <a:pPr>
              <a:buNone/>
            </a:pPr>
            <a:r>
              <a:rPr lang="en-US" dirty="0" smtClean="0"/>
              <a:t>    bottom part of the figure where a</a:t>
            </a:r>
          </a:p>
          <a:p>
            <a:pPr>
              <a:buNone/>
            </a:pPr>
            <a:r>
              <a:rPr lang="en-US" dirty="0" smtClean="0"/>
              <a:t>    </a:t>
            </a:r>
            <a:r>
              <a:rPr lang="en-US" dirty="0" err="1" smtClean="0"/>
              <a:t>advertiseMsg</a:t>
            </a:r>
            <a:r>
              <a:rPr lang="en-US" dirty="0" smtClean="0"/>
              <a:t> arrives at the node</a:t>
            </a:r>
          </a:p>
          <a:p>
            <a:pPr>
              <a:buNone/>
            </a:pPr>
            <a:r>
              <a:rPr lang="en-US" dirty="0" smtClean="0"/>
              <a:t>      - Intercept</a:t>
            </a:r>
          </a:p>
          <a:p>
            <a:pPr>
              <a:buNone/>
            </a:pPr>
            <a:r>
              <a:rPr lang="en-US" dirty="0" smtClean="0"/>
              <a:t>      - Update</a:t>
            </a:r>
          </a:p>
          <a:p>
            <a:pPr>
              <a:buNone/>
            </a:pPr>
            <a:r>
              <a:rPr lang="en-US" dirty="0" smtClean="0"/>
              <a:t>      - Forward</a:t>
            </a:r>
          </a:p>
          <a:p>
            <a:pPr>
              <a:buNone/>
            </a:pPr>
            <a:endParaRPr lang="en-US" dirty="0" smtClean="0"/>
          </a:p>
          <a:p>
            <a:pPr algn="r">
              <a:buNone/>
            </a:pPr>
            <a:r>
              <a:rPr lang="en-US" dirty="0" smtClean="0"/>
              <a:t>Figure 3:  Topic advertisement sequence diagram[ </a:t>
            </a:r>
            <a:r>
              <a:rPr lang="en-US" dirty="0" err="1" smtClean="0"/>
              <a:t>Souto</a:t>
            </a:r>
            <a:r>
              <a:rPr lang="en-US" dirty="0" smtClean="0"/>
              <a:t> et al,2004]</a:t>
            </a:r>
          </a:p>
          <a:p>
            <a:pPr>
              <a:buNone/>
            </a:pPr>
            <a:endParaRPr lang="en-US" dirty="0" smtClean="0"/>
          </a:p>
          <a:p>
            <a:pPr>
              <a:buNone/>
            </a:pPr>
            <a:endParaRPr lang="en-CA" b="1" dirty="0"/>
          </a:p>
        </p:txBody>
      </p:sp>
      <p:pic>
        <p:nvPicPr>
          <p:cNvPr id="5" name="Picture 2"/>
          <p:cNvPicPr>
            <a:picLocks noChangeAspect="1" noChangeArrowheads="1"/>
          </p:cNvPicPr>
          <p:nvPr/>
        </p:nvPicPr>
        <p:blipFill>
          <a:blip r:embed="rId2" cstate="print"/>
          <a:srcRect/>
          <a:stretch>
            <a:fillRect/>
          </a:stretch>
        </p:blipFill>
        <p:spPr>
          <a:xfrm>
            <a:off x="5004048" y="188640"/>
            <a:ext cx="3816424" cy="5328592"/>
          </a:xfrm>
          <a:prstGeom prst="rect">
            <a:avLst/>
          </a:prstGeo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332656"/>
            <a:ext cx="8280920" cy="6264696"/>
          </a:xfrm>
        </p:spPr>
        <p:txBody>
          <a:bodyPr>
            <a:normAutofit fontScale="92500" lnSpcReduction="20000"/>
          </a:bodyPr>
          <a:lstStyle/>
          <a:p>
            <a:pPr>
              <a:buNone/>
            </a:pPr>
            <a:r>
              <a:rPr lang="en-US" b="1" dirty="0" smtClean="0"/>
              <a:t>Subscribe phase</a:t>
            </a:r>
          </a:p>
          <a:p>
            <a:pPr>
              <a:buFont typeface="Wingdings" pitchFamily="2" charset="2"/>
              <a:buChar char="ü"/>
            </a:pPr>
            <a:r>
              <a:rPr lang="en-US" dirty="0" smtClean="0"/>
              <a:t> User application sends </a:t>
            </a:r>
          </a:p>
          <a:p>
            <a:pPr>
              <a:buNone/>
            </a:pPr>
            <a:r>
              <a:rPr lang="en-US" dirty="0" smtClean="0"/>
              <a:t>     </a:t>
            </a:r>
            <a:r>
              <a:rPr lang="en-US" dirty="0" err="1" smtClean="0"/>
              <a:t>subscribeMsg</a:t>
            </a:r>
            <a:r>
              <a:rPr lang="en-US" dirty="0" smtClean="0"/>
              <a:t> to all nodes in </a:t>
            </a:r>
          </a:p>
          <a:p>
            <a:pPr>
              <a:buNone/>
            </a:pPr>
            <a:r>
              <a:rPr lang="en-US" dirty="0" smtClean="0"/>
              <a:t>     the network.</a:t>
            </a:r>
          </a:p>
          <a:p>
            <a:pPr>
              <a:buFont typeface="Wingdings" pitchFamily="2" charset="2"/>
              <a:buChar char="ü"/>
            </a:pPr>
            <a:r>
              <a:rPr lang="en-US" dirty="0" smtClean="0"/>
              <a:t> Each node that receives </a:t>
            </a:r>
          </a:p>
          <a:p>
            <a:pPr>
              <a:buNone/>
            </a:pPr>
            <a:r>
              <a:rPr lang="en-US" dirty="0" smtClean="0"/>
              <a:t>     </a:t>
            </a:r>
            <a:r>
              <a:rPr lang="en-US" dirty="0" err="1" smtClean="0"/>
              <a:t>subscribeMsg</a:t>
            </a:r>
            <a:r>
              <a:rPr lang="en-US" dirty="0" smtClean="0"/>
              <a:t>, the </a:t>
            </a:r>
            <a:r>
              <a:rPr lang="en-US" dirty="0" err="1" smtClean="0"/>
              <a:t>Bcast</a:t>
            </a:r>
            <a:endParaRPr lang="en-US" dirty="0" smtClean="0"/>
          </a:p>
          <a:p>
            <a:pPr>
              <a:buNone/>
            </a:pPr>
            <a:r>
              <a:rPr lang="en-US" dirty="0" smtClean="0"/>
              <a:t>     component signals a receive </a:t>
            </a:r>
          </a:p>
          <a:p>
            <a:pPr>
              <a:buNone/>
            </a:pPr>
            <a:r>
              <a:rPr lang="en-US" dirty="0" smtClean="0"/>
              <a:t>     event.</a:t>
            </a:r>
          </a:p>
          <a:p>
            <a:pPr>
              <a:buFont typeface="Wingdings" pitchFamily="2" charset="2"/>
              <a:buChar char="ü"/>
            </a:pPr>
            <a:r>
              <a:rPr lang="en-US" dirty="0" smtClean="0"/>
              <a:t> Finally </a:t>
            </a:r>
            <a:r>
              <a:rPr lang="en-US" dirty="0" err="1" smtClean="0"/>
              <a:t>PublishSubscribe</a:t>
            </a:r>
            <a:r>
              <a:rPr lang="en-US" dirty="0" smtClean="0"/>
              <a:t> </a:t>
            </a:r>
          </a:p>
          <a:p>
            <a:pPr>
              <a:buNone/>
            </a:pPr>
            <a:r>
              <a:rPr lang="en-US" dirty="0" smtClean="0"/>
              <a:t>    component extracts the </a:t>
            </a:r>
          </a:p>
          <a:p>
            <a:pPr>
              <a:buNone/>
            </a:pPr>
            <a:r>
              <a:rPr lang="en-US" dirty="0" smtClean="0"/>
              <a:t>    information from the message</a:t>
            </a:r>
          </a:p>
          <a:p>
            <a:pPr>
              <a:buNone/>
            </a:pPr>
            <a:r>
              <a:rPr lang="en-US" dirty="0" smtClean="0"/>
              <a:t>    &amp; signals the </a:t>
            </a:r>
            <a:r>
              <a:rPr lang="en-US" dirty="0" err="1" smtClean="0"/>
              <a:t>topicSetupArrival</a:t>
            </a:r>
            <a:r>
              <a:rPr lang="en-US" dirty="0" smtClean="0"/>
              <a:t> </a:t>
            </a:r>
          </a:p>
          <a:p>
            <a:pPr>
              <a:buNone/>
            </a:pPr>
            <a:r>
              <a:rPr lang="en-US" dirty="0" smtClean="0"/>
              <a:t>    event to notify the </a:t>
            </a:r>
            <a:r>
              <a:rPr lang="en-US" dirty="0" err="1" smtClean="0"/>
              <a:t>ServiceX</a:t>
            </a:r>
            <a:r>
              <a:rPr lang="en-US" dirty="0" smtClean="0"/>
              <a:t> </a:t>
            </a:r>
          </a:p>
          <a:p>
            <a:pPr>
              <a:buNone/>
            </a:pPr>
            <a:r>
              <a:rPr lang="en-US" dirty="0" smtClean="0"/>
              <a:t>    component. </a:t>
            </a:r>
          </a:p>
          <a:p>
            <a:pPr>
              <a:buNone/>
            </a:pPr>
            <a:r>
              <a:rPr lang="en-US" b="1" dirty="0" smtClean="0"/>
              <a:t> </a:t>
            </a:r>
          </a:p>
          <a:p>
            <a:pPr algn="r">
              <a:buNone/>
            </a:pPr>
            <a:r>
              <a:rPr lang="en-US" dirty="0" smtClean="0"/>
              <a:t>Figure 4: Topic Subscription Sequence Diagram[</a:t>
            </a:r>
            <a:r>
              <a:rPr lang="en-US" dirty="0" err="1" smtClean="0"/>
              <a:t>Souto</a:t>
            </a:r>
            <a:r>
              <a:rPr lang="en-US" dirty="0" smtClean="0"/>
              <a:t> et al,2004]</a:t>
            </a:r>
            <a:endParaRPr lang="en-CA" dirty="0"/>
          </a:p>
        </p:txBody>
      </p:sp>
      <p:pic>
        <p:nvPicPr>
          <p:cNvPr id="4" name="Picture 2"/>
          <p:cNvPicPr>
            <a:picLocks noChangeAspect="1" noChangeArrowheads="1"/>
          </p:cNvPicPr>
          <p:nvPr/>
        </p:nvPicPr>
        <p:blipFill>
          <a:blip r:embed="rId2" cstate="print"/>
          <a:srcRect/>
          <a:stretch>
            <a:fillRect/>
          </a:stretch>
        </p:blipFill>
        <p:spPr>
          <a:xfrm>
            <a:off x="4572000" y="620688"/>
            <a:ext cx="4320480" cy="4968552"/>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260648"/>
            <a:ext cx="8352928" cy="6408712"/>
          </a:xfrm>
        </p:spPr>
        <p:txBody>
          <a:bodyPr>
            <a:normAutofit fontScale="92500" lnSpcReduction="20000"/>
          </a:bodyPr>
          <a:lstStyle/>
          <a:p>
            <a:pPr>
              <a:buNone/>
            </a:pPr>
            <a:r>
              <a:rPr lang="en-US" b="1" dirty="0" smtClean="0"/>
              <a:t>Publish &amp; Process data</a:t>
            </a:r>
          </a:p>
          <a:p>
            <a:pPr>
              <a:buFont typeface="Wingdings" pitchFamily="2" charset="2"/>
              <a:buChar char="ü"/>
            </a:pPr>
            <a:r>
              <a:rPr lang="en-US" b="1" dirty="0" smtClean="0"/>
              <a:t> </a:t>
            </a:r>
            <a:r>
              <a:rPr lang="en-US" dirty="0" smtClean="0"/>
              <a:t>Node application collects </a:t>
            </a:r>
          </a:p>
          <a:p>
            <a:pPr>
              <a:buNone/>
            </a:pPr>
            <a:r>
              <a:rPr lang="en-US" dirty="0" smtClean="0"/>
              <a:t>    data from the node’s sensors</a:t>
            </a:r>
          </a:p>
          <a:p>
            <a:pPr>
              <a:buNone/>
            </a:pPr>
            <a:r>
              <a:rPr lang="en-US" dirty="0" smtClean="0"/>
              <a:t>    &amp; sends it to the </a:t>
            </a:r>
          </a:p>
          <a:p>
            <a:pPr>
              <a:buNone/>
            </a:pPr>
            <a:r>
              <a:rPr lang="en-US" dirty="0" smtClean="0"/>
              <a:t>     </a:t>
            </a:r>
            <a:r>
              <a:rPr lang="en-US" dirty="0" err="1" smtClean="0"/>
              <a:t>PublishSubscribe</a:t>
            </a:r>
            <a:r>
              <a:rPr lang="en-US" dirty="0" smtClean="0"/>
              <a:t> component.</a:t>
            </a:r>
          </a:p>
          <a:p>
            <a:pPr>
              <a:buFont typeface="Wingdings" pitchFamily="2" charset="2"/>
              <a:buChar char="ü"/>
            </a:pPr>
            <a:r>
              <a:rPr lang="en-US" dirty="0" smtClean="0"/>
              <a:t> </a:t>
            </a:r>
            <a:r>
              <a:rPr lang="en-US" dirty="0" err="1" smtClean="0"/>
              <a:t>PublishSubscribe</a:t>
            </a:r>
            <a:r>
              <a:rPr lang="en-US" dirty="0" smtClean="0"/>
              <a:t> component </a:t>
            </a:r>
          </a:p>
          <a:p>
            <a:pPr>
              <a:buNone/>
            </a:pPr>
            <a:r>
              <a:rPr lang="en-US" dirty="0" smtClean="0"/>
              <a:t>     notifies other services </a:t>
            </a:r>
          </a:p>
          <a:p>
            <a:pPr>
              <a:buNone/>
            </a:pPr>
            <a:r>
              <a:rPr lang="en-US" dirty="0" smtClean="0"/>
              <a:t>     through </a:t>
            </a:r>
            <a:r>
              <a:rPr lang="en-US" dirty="0" err="1" smtClean="0"/>
              <a:t>topicArrival</a:t>
            </a:r>
            <a:r>
              <a:rPr lang="en-US" dirty="0" smtClean="0"/>
              <a:t> event.</a:t>
            </a:r>
          </a:p>
          <a:p>
            <a:pPr>
              <a:buFont typeface="Wingdings" pitchFamily="2" charset="2"/>
              <a:buChar char="ü"/>
            </a:pPr>
            <a:r>
              <a:rPr lang="en-US" dirty="0" smtClean="0"/>
              <a:t> Next, the service invokes the </a:t>
            </a:r>
          </a:p>
          <a:p>
            <a:pPr>
              <a:buNone/>
            </a:pPr>
            <a:r>
              <a:rPr lang="en-US" dirty="0" smtClean="0"/>
              <a:t>     </a:t>
            </a:r>
            <a:r>
              <a:rPr lang="en-US" dirty="0" err="1" smtClean="0"/>
              <a:t>publishState</a:t>
            </a:r>
            <a:r>
              <a:rPr lang="en-US" dirty="0" smtClean="0"/>
              <a:t> command to </a:t>
            </a:r>
          </a:p>
          <a:p>
            <a:pPr>
              <a:buNone/>
            </a:pPr>
            <a:r>
              <a:rPr lang="en-US" dirty="0" smtClean="0"/>
              <a:t>     </a:t>
            </a:r>
            <a:r>
              <a:rPr lang="en-US" dirty="0" err="1" smtClean="0"/>
              <a:t>PublishSubscribe</a:t>
            </a:r>
            <a:r>
              <a:rPr lang="en-US" dirty="0" smtClean="0"/>
              <a:t> component,</a:t>
            </a:r>
          </a:p>
          <a:p>
            <a:pPr>
              <a:buNone/>
            </a:pPr>
            <a:r>
              <a:rPr lang="en-US" dirty="0" smtClean="0"/>
              <a:t>     by providing its processing</a:t>
            </a:r>
          </a:p>
          <a:p>
            <a:pPr>
              <a:buNone/>
            </a:pPr>
            <a:r>
              <a:rPr lang="en-US" dirty="0" smtClean="0"/>
              <a:t>     results.</a:t>
            </a:r>
          </a:p>
          <a:p>
            <a:pPr>
              <a:buNone/>
            </a:pPr>
            <a:r>
              <a:rPr lang="en-US" dirty="0" smtClean="0"/>
              <a:t>     [cont.]</a:t>
            </a:r>
          </a:p>
          <a:p>
            <a:pPr algn="r">
              <a:buNone/>
            </a:pPr>
            <a:endParaRPr lang="en-US" dirty="0" smtClean="0"/>
          </a:p>
          <a:p>
            <a:pPr algn="r">
              <a:buNone/>
            </a:pPr>
            <a:endParaRPr lang="en-US" dirty="0" smtClean="0"/>
          </a:p>
          <a:p>
            <a:pPr algn="r">
              <a:buNone/>
            </a:pPr>
            <a:r>
              <a:rPr lang="en-US" dirty="0" smtClean="0"/>
              <a:t>Figure5: Data publishing sequence diagram [</a:t>
            </a:r>
            <a:r>
              <a:rPr lang="en-US" dirty="0" err="1" smtClean="0"/>
              <a:t>Souto</a:t>
            </a:r>
            <a:r>
              <a:rPr lang="en-US" dirty="0" smtClean="0"/>
              <a:t> et al,2004]</a:t>
            </a:r>
          </a:p>
          <a:p>
            <a:pPr>
              <a:buNone/>
            </a:pPr>
            <a:endParaRPr lang="en-US" dirty="0" smtClean="0"/>
          </a:p>
          <a:p>
            <a:pPr>
              <a:buNone/>
            </a:pPr>
            <a:endParaRPr lang="en-CA" dirty="0"/>
          </a:p>
        </p:txBody>
      </p:sp>
      <p:pic>
        <p:nvPicPr>
          <p:cNvPr id="4" name="Picture 2"/>
          <p:cNvPicPr>
            <a:picLocks noChangeAspect="1" noChangeArrowheads="1"/>
          </p:cNvPicPr>
          <p:nvPr/>
        </p:nvPicPr>
        <p:blipFill>
          <a:blip r:embed="rId2" cstate="print"/>
          <a:srcRect/>
          <a:stretch>
            <a:fillRect/>
          </a:stretch>
        </p:blipFill>
        <p:spPr>
          <a:xfrm>
            <a:off x="3923928" y="332656"/>
            <a:ext cx="5029944" cy="5616624"/>
          </a:xfrm>
          <a:prstGeom prst="rect">
            <a:avLst/>
          </a:prstGeo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260648"/>
            <a:ext cx="7772400" cy="6336704"/>
          </a:xfrm>
        </p:spPr>
        <p:txBody>
          <a:bodyPr/>
          <a:lstStyle/>
          <a:p>
            <a:pPr>
              <a:buFont typeface="Wingdings" pitchFamily="2" charset="2"/>
              <a:buChar char="ü"/>
            </a:pPr>
            <a:endParaRPr lang="en-US" dirty="0" smtClean="0"/>
          </a:p>
          <a:p>
            <a:pPr>
              <a:buFont typeface="Wingdings" pitchFamily="2" charset="2"/>
              <a:buChar char="ü"/>
            </a:pPr>
            <a:endParaRPr lang="en-US" dirty="0" smtClean="0"/>
          </a:p>
          <a:p>
            <a:pPr>
              <a:buFont typeface="Wingdings" pitchFamily="2" charset="2"/>
              <a:buChar char="ü"/>
            </a:pPr>
            <a:r>
              <a:rPr lang="en-US" dirty="0" smtClean="0"/>
              <a:t> </a:t>
            </a:r>
            <a:r>
              <a:rPr lang="en-US" dirty="0" err="1" smtClean="0"/>
              <a:t>PublishSubscribe</a:t>
            </a:r>
            <a:r>
              <a:rPr lang="en-US" dirty="0" smtClean="0"/>
              <a:t> sends the </a:t>
            </a:r>
            <a:r>
              <a:rPr lang="en-US" dirty="0" err="1" smtClean="0"/>
              <a:t>publishMsg</a:t>
            </a:r>
            <a:r>
              <a:rPr lang="en-US" dirty="0" smtClean="0"/>
              <a:t> to the network using </a:t>
            </a:r>
            <a:r>
              <a:rPr lang="en-US" dirty="0" err="1" smtClean="0"/>
              <a:t>MultiHopRouter</a:t>
            </a:r>
            <a:r>
              <a:rPr lang="en-US" dirty="0" smtClean="0"/>
              <a:t> component.</a:t>
            </a:r>
          </a:p>
          <a:p>
            <a:pPr>
              <a:buNone/>
            </a:pPr>
            <a:endParaRPr lang="en-US" dirty="0" smtClean="0"/>
          </a:p>
          <a:p>
            <a:pPr>
              <a:buFont typeface="Wingdings" pitchFamily="2" charset="2"/>
              <a:buChar char="ü"/>
            </a:pPr>
            <a:r>
              <a:rPr lang="en-US" dirty="0" smtClean="0"/>
              <a:t> Finally, the </a:t>
            </a:r>
            <a:r>
              <a:rPr lang="en-US" dirty="0" err="1" smtClean="0"/>
              <a:t>MultiHopRouter</a:t>
            </a:r>
            <a:r>
              <a:rPr lang="en-US" dirty="0" smtClean="0"/>
              <a:t> intercepts </a:t>
            </a:r>
            <a:r>
              <a:rPr lang="en-US" dirty="0" err="1" smtClean="0"/>
              <a:t>publishMsg</a:t>
            </a:r>
            <a:r>
              <a:rPr lang="en-US" dirty="0" smtClean="0"/>
              <a:t> and sends it to </a:t>
            </a:r>
            <a:r>
              <a:rPr lang="en-US" dirty="0" err="1" smtClean="0"/>
              <a:t>PublishSubscribe</a:t>
            </a:r>
            <a:r>
              <a:rPr lang="en-US" dirty="0" smtClean="0"/>
              <a:t>.</a:t>
            </a:r>
          </a:p>
          <a:p>
            <a:pPr>
              <a:buNone/>
            </a:pPr>
            <a:endParaRPr lang="en-US" dirty="0" smtClean="0"/>
          </a:p>
          <a:p>
            <a:pPr>
              <a:buFont typeface="Wingdings" pitchFamily="2" charset="2"/>
              <a:buChar char="ü"/>
            </a:pPr>
            <a:r>
              <a:rPr lang="en-US" dirty="0" smtClean="0"/>
              <a:t>  </a:t>
            </a:r>
            <a:r>
              <a:rPr lang="en-US" dirty="0" err="1" smtClean="0"/>
              <a:t>PublishSubscribe</a:t>
            </a:r>
            <a:r>
              <a:rPr lang="en-US" dirty="0" smtClean="0"/>
              <a:t> extracts information &amp; notifies other services by </a:t>
            </a:r>
            <a:r>
              <a:rPr lang="en-US" dirty="0" err="1" smtClean="0"/>
              <a:t>signalling</a:t>
            </a:r>
            <a:r>
              <a:rPr lang="en-US" dirty="0" smtClean="0"/>
              <a:t> the </a:t>
            </a:r>
            <a:r>
              <a:rPr lang="en-US" dirty="0" err="1" smtClean="0"/>
              <a:t>stateArrival</a:t>
            </a:r>
            <a:r>
              <a:rPr lang="en-US" dirty="0" smtClean="0"/>
              <a:t> event.</a:t>
            </a:r>
          </a:p>
          <a:p>
            <a:pPr>
              <a:buNone/>
            </a:pPr>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0"/>
            <a:ext cx="8712968" cy="6858000"/>
          </a:xfrm>
        </p:spPr>
        <p:txBody>
          <a:bodyPr>
            <a:normAutofit fontScale="92500" lnSpcReduction="10000"/>
          </a:bodyPr>
          <a:lstStyle/>
          <a:p>
            <a:pPr>
              <a:buNone/>
            </a:pPr>
            <a:r>
              <a:rPr lang="en-US" b="1" dirty="0" smtClean="0"/>
              <a:t>An Environment Monitoring Application</a:t>
            </a:r>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lgn="ctr">
              <a:buNone/>
            </a:pPr>
            <a:endParaRPr lang="en-US" dirty="0" smtClean="0"/>
          </a:p>
          <a:p>
            <a:pPr algn="ctr">
              <a:buNone/>
            </a:pPr>
            <a:r>
              <a:rPr lang="en-US" dirty="0" smtClean="0"/>
              <a:t>Figure 6: Sensor nodes distributed in rooms[ </a:t>
            </a:r>
            <a:r>
              <a:rPr lang="en-US" dirty="0" err="1" smtClean="0"/>
              <a:t>Souto</a:t>
            </a:r>
            <a:r>
              <a:rPr lang="en-US" dirty="0" smtClean="0"/>
              <a:t> et al,2004]</a:t>
            </a:r>
          </a:p>
          <a:p>
            <a:pPr>
              <a:buFont typeface="Wingdings" pitchFamily="2" charset="2"/>
              <a:buChar char="ü"/>
            </a:pPr>
            <a:r>
              <a:rPr lang="en-US" b="1" dirty="0" smtClean="0"/>
              <a:t> </a:t>
            </a:r>
            <a:r>
              <a:rPr lang="en-US" dirty="0" smtClean="0"/>
              <a:t>Sensor nodes are capable of monitoring variables such as temperature, humidity, sound &amp; luminosity.</a:t>
            </a:r>
          </a:p>
          <a:p>
            <a:pPr>
              <a:buFont typeface="Wingdings" pitchFamily="2" charset="2"/>
              <a:buChar char="ü"/>
            </a:pPr>
            <a:r>
              <a:rPr lang="en-US" dirty="0" smtClean="0"/>
              <a:t>The sensors are grouped in rooms forming clusters.</a:t>
            </a:r>
          </a:p>
          <a:p>
            <a:pPr>
              <a:buFont typeface="Wingdings" pitchFamily="2" charset="2"/>
              <a:buChar char="ü"/>
            </a:pPr>
            <a:r>
              <a:rPr lang="en-US" dirty="0" smtClean="0"/>
              <a:t>Each room has a cluster head which communicates with the sink node.</a:t>
            </a:r>
          </a:p>
          <a:p>
            <a:pPr>
              <a:buFont typeface="Wingdings" pitchFamily="2" charset="2"/>
              <a:buChar char="ü"/>
            </a:pPr>
            <a:r>
              <a:rPr lang="en-US" dirty="0" smtClean="0"/>
              <a:t> Each node inside a cluster integrates the information by using some aggregation technique &amp; reports the results to the cluster head.</a:t>
            </a:r>
          </a:p>
          <a:p>
            <a:pPr>
              <a:buFont typeface="Wingdings" pitchFamily="2" charset="2"/>
              <a:buChar char="ü"/>
            </a:pPr>
            <a:r>
              <a:rPr lang="en-US" b="1" dirty="0" smtClean="0"/>
              <a:t> </a:t>
            </a:r>
            <a:r>
              <a:rPr lang="en-US" dirty="0" smtClean="0"/>
              <a:t>Sink receives the data from cluster heads and spreads it to the network.</a:t>
            </a:r>
            <a:endParaRPr lang="en-CA" b="1" dirty="0"/>
          </a:p>
        </p:txBody>
      </p:sp>
      <p:pic>
        <p:nvPicPr>
          <p:cNvPr id="4" name="Picture 2"/>
          <p:cNvPicPr>
            <a:picLocks noChangeAspect="1" noChangeArrowheads="1"/>
          </p:cNvPicPr>
          <p:nvPr/>
        </p:nvPicPr>
        <p:blipFill>
          <a:blip r:embed="rId2" cstate="print"/>
          <a:srcRect/>
          <a:stretch>
            <a:fillRect/>
          </a:stretch>
        </p:blipFill>
        <p:spPr>
          <a:xfrm>
            <a:off x="1259632" y="404664"/>
            <a:ext cx="5688632" cy="2870641"/>
          </a:xfrm>
          <a:prstGeom prst="rect">
            <a:avLst/>
          </a:prstGeom>
          <a:noFill/>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260648"/>
            <a:ext cx="8064896" cy="6120680"/>
          </a:xfrm>
        </p:spPr>
        <p:txBody>
          <a:bodyPr/>
          <a:lstStyle/>
          <a:p>
            <a:pPr>
              <a:buNone/>
            </a:pPr>
            <a:r>
              <a:rPr lang="en-CA" b="1" dirty="0" smtClean="0"/>
              <a:t>Aggregation Service</a:t>
            </a:r>
          </a:p>
          <a:p>
            <a:pPr>
              <a:buFont typeface="Wingdings" pitchFamily="2" charset="2"/>
              <a:buChar char="ü"/>
            </a:pPr>
            <a:r>
              <a:rPr lang="en-CA" b="1" dirty="0" smtClean="0"/>
              <a:t> </a:t>
            </a:r>
            <a:r>
              <a:rPr lang="en-CA" dirty="0" smtClean="0"/>
              <a:t>Data aggregation is needed in environment monitoring applications to reduce the no. of message transmissions, latency and power consumption in the network.</a:t>
            </a:r>
          </a:p>
          <a:p>
            <a:pPr>
              <a:buFont typeface="Wingdings" pitchFamily="2" charset="2"/>
              <a:buChar char="ü"/>
            </a:pPr>
            <a:r>
              <a:rPr lang="en-CA" b="1" dirty="0" smtClean="0"/>
              <a:t> </a:t>
            </a:r>
            <a:r>
              <a:rPr lang="en-CA" dirty="0" smtClean="0"/>
              <a:t>Aggregation is performed in each sensor node.</a:t>
            </a:r>
          </a:p>
          <a:p>
            <a:pPr>
              <a:buFont typeface="Wingdings" pitchFamily="2" charset="2"/>
              <a:buChar char="ü"/>
            </a:pPr>
            <a:r>
              <a:rPr lang="en-CA" b="1" dirty="0" smtClean="0"/>
              <a:t> </a:t>
            </a:r>
            <a:r>
              <a:rPr lang="en-CA" dirty="0" smtClean="0"/>
              <a:t>Aggregation service uses aggregation function and stop criteria as the configuration parameters.</a:t>
            </a:r>
          </a:p>
          <a:p>
            <a:pPr>
              <a:buFont typeface="Wingdings" pitchFamily="2" charset="2"/>
              <a:buChar char="ü"/>
            </a:pPr>
            <a:r>
              <a:rPr lang="en-CA" b="1" dirty="0" smtClean="0"/>
              <a:t> </a:t>
            </a:r>
            <a:r>
              <a:rPr lang="en-CA" dirty="0" smtClean="0"/>
              <a:t>Aggregation function includes</a:t>
            </a:r>
          </a:p>
          <a:p>
            <a:pPr>
              <a:buNone/>
            </a:pPr>
            <a:r>
              <a:rPr lang="en-CA" b="1" dirty="0" smtClean="0"/>
              <a:t>    </a:t>
            </a:r>
            <a:r>
              <a:rPr lang="en-CA" dirty="0" smtClean="0"/>
              <a:t> - suppression</a:t>
            </a:r>
          </a:p>
          <a:p>
            <a:pPr>
              <a:buNone/>
            </a:pPr>
            <a:r>
              <a:rPr lang="en-CA" dirty="0" smtClean="0"/>
              <a:t>     - min</a:t>
            </a:r>
          </a:p>
          <a:p>
            <a:pPr>
              <a:buNone/>
            </a:pPr>
            <a:r>
              <a:rPr lang="en-CA" dirty="0" smtClean="0"/>
              <a:t>     - max</a:t>
            </a:r>
          </a:p>
          <a:p>
            <a:pPr>
              <a:buNone/>
            </a:pPr>
            <a:r>
              <a:rPr lang="en-CA" dirty="0" smtClean="0"/>
              <a:t>     -average</a:t>
            </a:r>
            <a:endParaRPr lang="en-CA" b="1" dirty="0" smtClean="0"/>
          </a:p>
          <a:p>
            <a:pPr>
              <a:buNone/>
            </a:pPr>
            <a:endParaRPr lang="en-CA" b="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3528" y="188640"/>
            <a:ext cx="8060432" cy="6408712"/>
          </a:xfrm>
        </p:spPr>
        <p:txBody>
          <a:bodyPr>
            <a:normAutofit lnSpcReduction="10000"/>
          </a:bodyPr>
          <a:lstStyle/>
          <a:p>
            <a:pPr>
              <a:buNone/>
            </a:pPr>
            <a:r>
              <a:rPr lang="en-US" b="1" dirty="0" smtClean="0"/>
              <a:t>Application Example</a:t>
            </a:r>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lgn="ctr">
              <a:buNone/>
            </a:pPr>
            <a:endParaRPr lang="en-US" dirty="0" smtClean="0"/>
          </a:p>
          <a:p>
            <a:pPr algn="ctr">
              <a:buNone/>
            </a:pPr>
            <a:r>
              <a:rPr lang="en-US" dirty="0" smtClean="0"/>
              <a:t>Figure 7: Graphical User Interface Example[</a:t>
            </a:r>
            <a:r>
              <a:rPr lang="en-US" dirty="0" err="1" smtClean="0"/>
              <a:t>Souto</a:t>
            </a:r>
            <a:r>
              <a:rPr lang="en-US" dirty="0" smtClean="0"/>
              <a:t> et al,2004]</a:t>
            </a:r>
          </a:p>
          <a:p>
            <a:pPr>
              <a:buNone/>
            </a:pPr>
            <a:endParaRPr lang="en-US" b="1" dirty="0" smtClean="0"/>
          </a:p>
          <a:p>
            <a:pPr>
              <a:buFont typeface="Wingdings" pitchFamily="2" charset="2"/>
              <a:buChar char="ü"/>
            </a:pPr>
            <a:r>
              <a:rPr lang="en-US" b="1" dirty="0" smtClean="0"/>
              <a:t> </a:t>
            </a:r>
            <a:r>
              <a:rPr lang="en-US" dirty="0" smtClean="0"/>
              <a:t>Figure shows user application &amp; its interaction with middleware architecture.</a:t>
            </a:r>
            <a:endParaRPr lang="en-CA" b="1" dirty="0"/>
          </a:p>
        </p:txBody>
      </p:sp>
      <p:pic>
        <p:nvPicPr>
          <p:cNvPr id="4" name="Picture 2"/>
          <p:cNvPicPr>
            <a:picLocks noChangeAspect="1" noChangeArrowheads="1"/>
          </p:cNvPicPr>
          <p:nvPr/>
        </p:nvPicPr>
        <p:blipFill>
          <a:blip r:embed="rId2" cstate="print"/>
          <a:srcRect/>
          <a:stretch>
            <a:fillRect/>
          </a:stretch>
        </p:blipFill>
        <p:spPr>
          <a:xfrm>
            <a:off x="395536" y="620688"/>
            <a:ext cx="8424936" cy="3816424"/>
          </a:xfrm>
          <a:prstGeom prst="rect">
            <a:avLst/>
          </a:prstGeom>
          <a:noFill/>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521296"/>
            <a:ext cx="8208912" cy="6336704"/>
          </a:xfrm>
        </p:spPr>
        <p:txBody>
          <a:bodyPr/>
          <a:lstStyle/>
          <a:p>
            <a:pPr>
              <a:buFont typeface="Wingdings" pitchFamily="2" charset="2"/>
              <a:buChar char="ü"/>
            </a:pPr>
            <a:r>
              <a:rPr lang="en-US" dirty="0" smtClean="0"/>
              <a:t>In this example the user is interested in receiving data about temperature every four minutes &amp; luminosity every six minutes.</a:t>
            </a:r>
          </a:p>
          <a:p>
            <a:pPr>
              <a:buFont typeface="Wingdings" pitchFamily="2" charset="2"/>
              <a:buChar char="ü"/>
            </a:pPr>
            <a:endParaRPr lang="en-US" dirty="0" smtClean="0"/>
          </a:p>
          <a:p>
            <a:pPr>
              <a:buFont typeface="Wingdings" pitchFamily="2" charset="2"/>
              <a:buChar char="ü"/>
            </a:pPr>
            <a:r>
              <a:rPr lang="en-US" dirty="0" smtClean="0"/>
              <a:t>The user application needs to inform Mires only which topics( temperature, luminosity or humidity) it is interested in.</a:t>
            </a:r>
          </a:p>
          <a:p>
            <a:pPr>
              <a:buFont typeface="Wingdings" pitchFamily="2" charset="2"/>
              <a:buChar char="ü"/>
            </a:pPr>
            <a:endParaRPr lang="en-US" dirty="0" smtClean="0"/>
          </a:p>
          <a:p>
            <a:pPr>
              <a:buFont typeface="Wingdings" pitchFamily="2" charset="2"/>
              <a:buChar char="ü"/>
            </a:pPr>
            <a:r>
              <a:rPr lang="en-US" dirty="0" smtClean="0"/>
              <a:t>  The middleware receives this configuration message (topics, function and aggregation policies) and sends the requested data back to the user application.</a:t>
            </a:r>
          </a:p>
          <a:p>
            <a:pPr>
              <a:buFont typeface="Wingdings" pitchFamily="2" charset="2"/>
              <a:buChar char="ü"/>
            </a:pPr>
            <a:endParaRPr lang="en-US" dirty="0" smtClean="0"/>
          </a:p>
          <a:p>
            <a:pPr>
              <a:buFont typeface="Wingdings" pitchFamily="2" charset="2"/>
              <a:buChar char="ü"/>
            </a:pPr>
            <a:r>
              <a:rPr lang="en-US" dirty="0" smtClean="0"/>
              <a:t> In this way Mires makes the control and communication of the sensors readings. </a:t>
            </a:r>
            <a:endParaRPr lang="en-CA"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88640"/>
            <a:ext cx="7772400" cy="738336"/>
          </a:xfrm>
        </p:spPr>
        <p:txBody>
          <a:bodyPr>
            <a:normAutofit fontScale="90000"/>
          </a:bodyPr>
          <a:lstStyle/>
          <a:p>
            <a:pPr algn="ctr"/>
            <a:r>
              <a:rPr lang="en-US" b="1" dirty="0" smtClean="0">
                <a:solidFill>
                  <a:schemeClr val="tx1"/>
                </a:solidFill>
              </a:rPr>
              <a:t>Conclusion</a:t>
            </a:r>
            <a:endParaRPr lang="en-CA" b="1" dirty="0">
              <a:solidFill>
                <a:schemeClr val="tx1"/>
              </a:solidFill>
            </a:endParaRPr>
          </a:p>
        </p:txBody>
      </p:sp>
      <p:sp>
        <p:nvSpPr>
          <p:cNvPr id="3" name="Content Placeholder 2"/>
          <p:cNvSpPr>
            <a:spLocks noGrp="1"/>
          </p:cNvSpPr>
          <p:nvPr>
            <p:ph sz="quarter" idx="1"/>
          </p:nvPr>
        </p:nvSpPr>
        <p:spPr>
          <a:xfrm>
            <a:off x="539552" y="1097360"/>
            <a:ext cx="8280920" cy="5760640"/>
          </a:xfrm>
        </p:spPr>
        <p:txBody>
          <a:bodyPr/>
          <a:lstStyle/>
          <a:p>
            <a:pPr>
              <a:buFont typeface="Wingdings" pitchFamily="2" charset="2"/>
              <a:buChar char="ü"/>
            </a:pPr>
            <a:r>
              <a:rPr lang="en-US" dirty="0" smtClean="0"/>
              <a:t> WSN technology will enhance our daily lives in future. They are too complicated to be handled directly by end-users hence middleware approach is used. </a:t>
            </a:r>
          </a:p>
          <a:p>
            <a:pPr>
              <a:buFont typeface="Wingdings" pitchFamily="2" charset="2"/>
              <a:buChar char="ü"/>
            </a:pPr>
            <a:r>
              <a:rPr lang="en-US" dirty="0" smtClean="0"/>
              <a:t> Since WSN present some peculiarities not found in traditional networks, middleware have then to obey to certain design principles to be suitable for the sensor networks environment.</a:t>
            </a:r>
          </a:p>
          <a:p>
            <a:pPr>
              <a:buFont typeface="Wingdings" pitchFamily="2" charset="2"/>
              <a:buChar char="ü"/>
            </a:pPr>
            <a:r>
              <a:rPr lang="en-US" dirty="0" smtClean="0"/>
              <a:t> The comparison between middleware approaches shows that most of the approaches have dealt with the energy consumption, limited resources issue and the scalability issues, but didn’t support </a:t>
            </a:r>
            <a:r>
              <a:rPr lang="en-US" dirty="0" err="1" smtClean="0"/>
              <a:t>QoS</a:t>
            </a:r>
            <a:r>
              <a:rPr lang="en-US" dirty="0" smtClean="0"/>
              <a:t> and Security issues.</a:t>
            </a:r>
          </a:p>
          <a:p>
            <a:pPr>
              <a:buFont typeface="Wingdings" pitchFamily="2" charset="2"/>
              <a:buChar char="ü"/>
            </a:pPr>
            <a:r>
              <a:rPr lang="en-US" dirty="0" smtClean="0"/>
              <a:t> Work is needed to be done in middleware especially in the </a:t>
            </a:r>
            <a:r>
              <a:rPr lang="en-US" dirty="0" err="1" smtClean="0"/>
              <a:t>QoS</a:t>
            </a:r>
            <a:r>
              <a:rPr lang="en-US" dirty="0" smtClean="0"/>
              <a:t> support issue.</a:t>
            </a:r>
            <a:endParaRPr lang="en-CA"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332656"/>
            <a:ext cx="8229600" cy="6120680"/>
          </a:xfrm>
        </p:spPr>
        <p:txBody>
          <a:bodyPr>
            <a:normAutofit fontScale="92500" lnSpcReduction="20000"/>
          </a:bodyPr>
          <a:lstStyle/>
          <a:p>
            <a:pPr algn="ctr">
              <a:buNone/>
            </a:pPr>
            <a:r>
              <a:rPr lang="en-US" b="1" dirty="0" smtClean="0"/>
              <a:t>References</a:t>
            </a:r>
            <a:endParaRPr lang="en-CA" b="1" dirty="0" smtClean="0"/>
          </a:p>
          <a:p>
            <a:pPr>
              <a:buFont typeface="Arial" pitchFamily="34" charset="0"/>
              <a:buChar char="•"/>
            </a:pPr>
            <a:r>
              <a:rPr lang="en-CA" b="1" dirty="0" smtClean="0"/>
              <a:t> </a:t>
            </a:r>
            <a:r>
              <a:rPr lang="en-CA" dirty="0" err="1" smtClean="0"/>
              <a:t>Hadim</a:t>
            </a:r>
            <a:r>
              <a:rPr lang="en-CA" dirty="0" smtClean="0"/>
              <a:t>, S. and Mohamed, N., “Middleware: Middleware Challenges and Approaches for Wireless Sensor Networks”. IEEE Computer Society Vol.7, No.3; March 2006.</a:t>
            </a:r>
          </a:p>
          <a:p>
            <a:pPr>
              <a:buFont typeface="Arial" pitchFamily="34" charset="0"/>
              <a:buChar char="•"/>
            </a:pPr>
            <a:r>
              <a:rPr lang="en-CA" dirty="0" err="1" smtClean="0"/>
              <a:t>Masri</a:t>
            </a:r>
            <a:r>
              <a:rPr lang="en-CA" dirty="0" smtClean="0"/>
              <a:t>, W. and </a:t>
            </a:r>
            <a:r>
              <a:rPr lang="en-CA" dirty="0" err="1" smtClean="0"/>
              <a:t>Mammeri</a:t>
            </a:r>
            <a:r>
              <a:rPr lang="en-CA" dirty="0" smtClean="0"/>
              <a:t>, Z., “Middleware for Wireless Sensor Networks: A Comparative Analysis ”. In the proceedings of IFIP International Conference on Network and Parallel Computing, 2007.</a:t>
            </a:r>
          </a:p>
          <a:p>
            <a:pPr>
              <a:buFont typeface="Arial" pitchFamily="34" charset="0"/>
              <a:buChar char="•"/>
            </a:pPr>
            <a:r>
              <a:rPr lang="en-CA" dirty="0" smtClean="0"/>
              <a:t>  </a:t>
            </a:r>
            <a:r>
              <a:rPr lang="en-CA" dirty="0" err="1" smtClean="0"/>
              <a:t>Molla</a:t>
            </a:r>
            <a:r>
              <a:rPr lang="en-CA" dirty="0" smtClean="0"/>
              <a:t>, M.M and </a:t>
            </a:r>
            <a:r>
              <a:rPr lang="en-CA" dirty="0" err="1" smtClean="0"/>
              <a:t>Ahamed</a:t>
            </a:r>
            <a:r>
              <a:rPr lang="en-CA" dirty="0" smtClean="0"/>
              <a:t> S.I ., “ A Survey of Middleware for Sensor Network and Challenges”. In the proceedings of International Conference on Parallel Processing Workshops, 2006.</a:t>
            </a:r>
          </a:p>
          <a:p>
            <a:pPr>
              <a:buFont typeface="Arial" pitchFamily="34" charset="0"/>
              <a:buChar char="•"/>
            </a:pPr>
            <a:r>
              <a:rPr lang="en-CA" b="1" dirty="0" smtClean="0"/>
              <a:t> </a:t>
            </a:r>
            <a:r>
              <a:rPr lang="en-CA" dirty="0" err="1" smtClean="0"/>
              <a:t>Masri</a:t>
            </a:r>
            <a:r>
              <a:rPr lang="en-CA" dirty="0" smtClean="0"/>
              <a:t>, W. and </a:t>
            </a:r>
            <a:r>
              <a:rPr lang="en-CA" dirty="0" err="1" smtClean="0"/>
              <a:t>Mammeri</a:t>
            </a:r>
            <a:r>
              <a:rPr lang="en-CA" dirty="0" smtClean="0"/>
              <a:t>, Z., “  Middleware for Wireless Sensor Networks: Approaches, Challenges and Projects”. In the proceedings of International Conference on Signal Processing and Communications, pp 24-27, November 2007.</a:t>
            </a:r>
          </a:p>
          <a:p>
            <a:pPr>
              <a:buFont typeface="Arial" pitchFamily="34" charset="0"/>
              <a:buChar char="•"/>
            </a:pPr>
            <a:r>
              <a:rPr lang="en-CA" b="1" dirty="0" smtClean="0"/>
              <a:t> </a:t>
            </a:r>
            <a:r>
              <a:rPr lang="en-CA" dirty="0" err="1" smtClean="0"/>
              <a:t>Rahman</a:t>
            </a:r>
            <a:r>
              <a:rPr lang="en-CA" dirty="0" smtClean="0"/>
              <a:t>, A., “ Middleware for wireless sensor networks: Challenges and Approaches”. In Seminar on Internetworking, April 2009.</a:t>
            </a:r>
          </a:p>
          <a:p>
            <a:pPr>
              <a:buFont typeface="Arial" pitchFamily="34" charset="0"/>
              <a:buChar char="•"/>
            </a:pPr>
            <a:r>
              <a:rPr lang="en-US" b="1" dirty="0" smtClean="0"/>
              <a:t> </a:t>
            </a:r>
            <a:r>
              <a:rPr lang="en-US" dirty="0" err="1" smtClean="0"/>
              <a:t>Souto</a:t>
            </a:r>
            <a:r>
              <a:rPr lang="en-US" dirty="0" smtClean="0"/>
              <a:t>, E., </a:t>
            </a:r>
            <a:r>
              <a:rPr lang="en-US" dirty="0" err="1" smtClean="0"/>
              <a:t>Guimaraes</a:t>
            </a:r>
            <a:r>
              <a:rPr lang="en-US" dirty="0" smtClean="0"/>
              <a:t>, G., “ A Message-Oriented Middleware for Sensor Networks”. In the proceedings of 2</a:t>
            </a:r>
            <a:r>
              <a:rPr lang="en-US" baseline="30000" dirty="0" smtClean="0"/>
              <a:t>nd</a:t>
            </a:r>
            <a:r>
              <a:rPr lang="en-US" dirty="0" smtClean="0"/>
              <a:t> International Workshop on Middleware for Pervasive and </a:t>
            </a:r>
            <a:r>
              <a:rPr lang="en-US" dirty="0" err="1" smtClean="0"/>
              <a:t>Adhoc</a:t>
            </a:r>
            <a:r>
              <a:rPr lang="en-US" dirty="0" smtClean="0"/>
              <a:t> Computing, October 2004.</a:t>
            </a:r>
            <a:endParaRPr lang="en-CA" dirty="0" smtClean="0"/>
          </a:p>
          <a:p>
            <a:pPr algn="ctr">
              <a:buNone/>
            </a:pPr>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88640"/>
            <a:ext cx="7772400" cy="724942"/>
          </a:xfrm>
        </p:spPr>
        <p:txBody>
          <a:bodyPr>
            <a:noAutofit/>
          </a:bodyPr>
          <a:lstStyle/>
          <a:p>
            <a:pPr algn="ctr"/>
            <a:r>
              <a:rPr lang="en-US" b="1" dirty="0" smtClean="0">
                <a:solidFill>
                  <a:schemeClr val="tx1"/>
                </a:solidFill>
              </a:rPr>
              <a:t>WSN architecture</a:t>
            </a:r>
            <a:endParaRPr lang="en-CA" b="1" dirty="0"/>
          </a:p>
        </p:txBody>
      </p:sp>
      <p:sp>
        <p:nvSpPr>
          <p:cNvPr id="3" name="Content Placeholder 2"/>
          <p:cNvSpPr>
            <a:spLocks noGrp="1"/>
          </p:cNvSpPr>
          <p:nvPr>
            <p:ph sz="quarter" idx="1"/>
          </p:nvPr>
        </p:nvSpPr>
        <p:spPr>
          <a:xfrm>
            <a:off x="467544" y="908720"/>
            <a:ext cx="8424936" cy="5616624"/>
          </a:xfrm>
        </p:spPr>
        <p:txBody>
          <a:bodyPr>
            <a:normAutofit/>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buFont typeface="Wingdings" pitchFamily="2" charset="2"/>
              <a:buChar char="ü"/>
            </a:pPr>
            <a:r>
              <a:rPr lang="en-US" dirty="0" smtClean="0"/>
              <a:t> A network is formed by hundred to thousand of sensor nodes. </a:t>
            </a:r>
          </a:p>
          <a:p>
            <a:pPr>
              <a:buFont typeface="Wingdings" pitchFamily="2" charset="2"/>
              <a:buChar char="ü"/>
            </a:pPr>
            <a:r>
              <a:rPr lang="en-US" dirty="0" smtClean="0"/>
              <a:t>Sensor nodes are responsible for collecting environmental information and sending it towards a sink node, which receives the information gathered by the network and delivers it to the end-user.</a:t>
            </a:r>
            <a:endParaRPr lang="en-CA" dirty="0"/>
          </a:p>
        </p:txBody>
      </p:sp>
      <p:pic>
        <p:nvPicPr>
          <p:cNvPr id="4" name="Content Placeholder 3" descr="WSN architecture.jpg"/>
          <p:cNvPicPr>
            <a:picLocks noChangeAspect="1"/>
          </p:cNvPicPr>
          <p:nvPr/>
        </p:nvPicPr>
        <p:blipFill>
          <a:blip r:embed="rId2" cstate="print"/>
          <a:stretch>
            <a:fillRect/>
          </a:stretch>
        </p:blipFill>
        <p:spPr>
          <a:xfrm>
            <a:off x="899592" y="908720"/>
            <a:ext cx="7272807" cy="3312368"/>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276872"/>
            <a:ext cx="7772400" cy="1143000"/>
          </a:xfrm>
        </p:spPr>
        <p:txBody>
          <a:bodyPr>
            <a:normAutofit/>
          </a:bodyPr>
          <a:lstStyle/>
          <a:p>
            <a:pPr algn="ctr"/>
            <a:r>
              <a:rPr lang="en-CA" b="1" dirty="0" smtClean="0">
                <a:solidFill>
                  <a:schemeClr val="tx1"/>
                </a:solidFill>
              </a:rPr>
              <a:t>Thank You!!!</a:t>
            </a:r>
            <a:endParaRPr lang="en-CA" b="1" dirty="0">
              <a:solidFill>
                <a:schemeClr val="tx1"/>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332656"/>
            <a:ext cx="7772400" cy="6192688"/>
          </a:xfrm>
        </p:spPr>
        <p:txBody>
          <a:bodyPr>
            <a:normAutofit/>
          </a:bodyPr>
          <a:lstStyle/>
          <a:p>
            <a:pPr>
              <a:buNone/>
            </a:pPr>
            <a:r>
              <a:rPr lang="en-CA" b="1" dirty="0" smtClean="0"/>
              <a:t>Questions</a:t>
            </a:r>
          </a:p>
          <a:p>
            <a:pPr>
              <a:buNone/>
            </a:pPr>
            <a:r>
              <a:rPr lang="en-CA" b="1" dirty="0" smtClean="0"/>
              <a:t>Q1. </a:t>
            </a:r>
            <a:r>
              <a:rPr lang="en-CA" dirty="0" smtClean="0"/>
              <a:t>Compare two middleware approaches Impala &amp; Mires with respect to what challenges they meet. </a:t>
            </a:r>
          </a:p>
          <a:p>
            <a:pPr>
              <a:buNone/>
            </a:pPr>
            <a:r>
              <a:rPr lang="en-CA" b="1" dirty="0" smtClean="0"/>
              <a:t>Ans.  Impala </a:t>
            </a:r>
            <a:r>
              <a:rPr lang="en-CA" dirty="0" smtClean="0"/>
              <a:t>based on Modular middleware approach supports Energy &amp; resource management, scalability, Dynamic Network topology &amp; Robustness, Adaptability, configurability &amp; maintainability, real world integration and security.</a:t>
            </a:r>
          </a:p>
          <a:p>
            <a:pPr>
              <a:buNone/>
            </a:pPr>
            <a:r>
              <a:rPr lang="en-CA" dirty="0" smtClean="0"/>
              <a:t>     </a:t>
            </a:r>
            <a:r>
              <a:rPr lang="en-CA" b="1" dirty="0" smtClean="0"/>
              <a:t>Mires </a:t>
            </a:r>
            <a:r>
              <a:rPr lang="en-CA" dirty="0" smtClean="0"/>
              <a:t>a message oriented approach supports Data centricity, Energy &amp; Resource Management, In-network processing, Scalability.</a:t>
            </a:r>
          </a:p>
          <a:p>
            <a:pPr>
              <a:buNone/>
            </a:pPr>
            <a:r>
              <a:rPr lang="en-US" dirty="0" smtClean="0"/>
              <a:t>     They both partially supports Heterogeneity.</a:t>
            </a:r>
            <a:r>
              <a:rPr lang="en-CA" dirty="0" smtClean="0"/>
              <a:t>But none of them supports </a:t>
            </a:r>
            <a:r>
              <a:rPr lang="en-CA" dirty="0" err="1" smtClean="0"/>
              <a:t>QoS</a:t>
            </a:r>
            <a:r>
              <a:rPr lang="en-CA" dirty="0" smtClean="0"/>
              <a:t> &amp; Application knowledge issues. </a:t>
            </a:r>
          </a:p>
          <a:p>
            <a:pPr>
              <a:buNone/>
            </a:pPr>
            <a:r>
              <a:rPr lang="en-CA" b="1" dirty="0" smtClean="0"/>
              <a:t>     </a:t>
            </a:r>
            <a:r>
              <a:rPr lang="en-CA" dirty="0" smtClean="0"/>
              <a:t>Hence we can conclude that Impala is better than Mires.</a:t>
            </a:r>
            <a:endParaRPr lang="en-CA" b="1" dirty="0" smtClean="0"/>
          </a:p>
          <a:p>
            <a:pPr>
              <a:buNone/>
            </a:pPr>
            <a:endParaRPr lang="en-CA" dirty="0" smtClean="0"/>
          </a:p>
          <a:p>
            <a:pPr>
              <a:buNone/>
            </a:pPr>
            <a:endParaRPr lang="en-CA"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260648"/>
            <a:ext cx="8424936" cy="6336704"/>
          </a:xfrm>
        </p:spPr>
        <p:txBody>
          <a:bodyPr/>
          <a:lstStyle/>
          <a:p>
            <a:pPr>
              <a:buNone/>
            </a:pPr>
            <a:r>
              <a:rPr lang="en-CA" b="1" dirty="0" smtClean="0"/>
              <a:t>Q2.</a:t>
            </a:r>
            <a:r>
              <a:rPr lang="en-CA" dirty="0" smtClean="0"/>
              <a:t>. Describe the role of each component in Publish/subscribe class diagram.</a:t>
            </a:r>
          </a:p>
          <a:p>
            <a:pPr>
              <a:buNone/>
            </a:pPr>
            <a:endParaRPr lang="en-CA" dirty="0" smtClean="0"/>
          </a:p>
          <a:p>
            <a:pPr>
              <a:buNone/>
            </a:pPr>
            <a:endParaRPr lang="en-CA" dirty="0" smtClean="0"/>
          </a:p>
          <a:p>
            <a:pPr>
              <a:buNone/>
            </a:pPr>
            <a:endParaRPr lang="en-CA" dirty="0" smtClean="0"/>
          </a:p>
          <a:p>
            <a:pPr>
              <a:buNone/>
            </a:pPr>
            <a:endParaRPr lang="en-CA" dirty="0" smtClean="0"/>
          </a:p>
          <a:p>
            <a:pPr>
              <a:buNone/>
            </a:pPr>
            <a:endParaRPr lang="en-CA" dirty="0" smtClean="0"/>
          </a:p>
          <a:p>
            <a:pPr>
              <a:buNone/>
            </a:pPr>
            <a:endParaRPr lang="en-CA" dirty="0" smtClean="0"/>
          </a:p>
          <a:p>
            <a:pPr>
              <a:buNone/>
            </a:pPr>
            <a:endParaRPr lang="en-US" dirty="0" smtClean="0"/>
          </a:p>
          <a:p>
            <a:pPr>
              <a:buNone/>
            </a:pPr>
            <a:endParaRPr lang="en-US" dirty="0" smtClean="0"/>
          </a:p>
          <a:p>
            <a:pPr>
              <a:buNone/>
            </a:pPr>
            <a:endParaRPr lang="en-CA" dirty="0" smtClean="0"/>
          </a:p>
          <a:p>
            <a:pPr algn="ctr">
              <a:buNone/>
            </a:pPr>
            <a:r>
              <a:rPr lang="en-US" dirty="0" smtClean="0"/>
              <a:t>Figure: Publish/subscribe class diagram [</a:t>
            </a:r>
            <a:r>
              <a:rPr lang="en-US" dirty="0" err="1" smtClean="0"/>
              <a:t>Souto</a:t>
            </a:r>
            <a:r>
              <a:rPr lang="en-US" dirty="0" smtClean="0"/>
              <a:t> et al,2004]</a:t>
            </a:r>
          </a:p>
          <a:p>
            <a:pPr algn="ctr">
              <a:buNone/>
            </a:pPr>
            <a:endParaRPr lang="en-CA" dirty="0" smtClean="0"/>
          </a:p>
          <a:p>
            <a:pPr>
              <a:buNone/>
            </a:pPr>
            <a:endParaRPr lang="en-CA" dirty="0" smtClean="0"/>
          </a:p>
          <a:p>
            <a:pPr>
              <a:buNone/>
            </a:pPr>
            <a:endParaRPr lang="en-CA" dirty="0" smtClean="0"/>
          </a:p>
          <a:p>
            <a:pPr>
              <a:buNone/>
            </a:pPr>
            <a:endParaRPr lang="en-CA" b="1" dirty="0"/>
          </a:p>
        </p:txBody>
      </p:sp>
      <p:pic>
        <p:nvPicPr>
          <p:cNvPr id="4" name="Picture 2"/>
          <p:cNvPicPr>
            <a:picLocks noChangeAspect="1" noChangeArrowheads="1"/>
          </p:cNvPicPr>
          <p:nvPr/>
        </p:nvPicPr>
        <p:blipFill>
          <a:blip r:embed="rId2" cstate="print"/>
          <a:srcRect/>
          <a:stretch>
            <a:fillRect/>
          </a:stretch>
        </p:blipFill>
        <p:spPr bwMode="auto">
          <a:xfrm>
            <a:off x="683568" y="1556792"/>
            <a:ext cx="7632848" cy="3349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260648"/>
            <a:ext cx="8280920" cy="6597352"/>
          </a:xfrm>
        </p:spPr>
        <p:txBody>
          <a:bodyPr>
            <a:normAutofit lnSpcReduction="10000"/>
          </a:bodyPr>
          <a:lstStyle/>
          <a:p>
            <a:pPr>
              <a:buNone/>
            </a:pPr>
            <a:r>
              <a:rPr lang="en-CA" b="1" dirty="0" smtClean="0"/>
              <a:t>Ans.</a:t>
            </a:r>
          </a:p>
          <a:p>
            <a:pPr>
              <a:buNone/>
            </a:pPr>
            <a:r>
              <a:rPr lang="en-CA" b="1" dirty="0" smtClean="0"/>
              <a:t>Roles:</a:t>
            </a:r>
          </a:p>
          <a:p>
            <a:pPr>
              <a:buNone/>
            </a:pPr>
            <a:r>
              <a:rPr lang="en-CA" dirty="0" smtClean="0"/>
              <a:t> Node Application: Node application advertises to the </a:t>
            </a:r>
            <a:r>
              <a:rPr lang="en-CA" dirty="0" err="1" smtClean="0"/>
              <a:t>PublishSubscribe</a:t>
            </a:r>
            <a:r>
              <a:rPr lang="en-CA" dirty="0" smtClean="0"/>
              <a:t> service its capability of sending data related to a certain topic.</a:t>
            </a:r>
          </a:p>
          <a:p>
            <a:pPr>
              <a:buNone/>
            </a:pPr>
            <a:r>
              <a:rPr lang="en-CA" dirty="0" smtClean="0"/>
              <a:t> </a:t>
            </a:r>
            <a:r>
              <a:rPr lang="en-CA" dirty="0" err="1" smtClean="0"/>
              <a:t>PublishSubscribe</a:t>
            </a:r>
            <a:r>
              <a:rPr lang="en-CA" dirty="0" smtClean="0"/>
              <a:t>: It intermediates the communication between middleware services, maintains a list of topics provided by node application &amp; it is also responsible for publishing messages. </a:t>
            </a:r>
          </a:p>
          <a:p>
            <a:pPr>
              <a:buNone/>
            </a:pPr>
            <a:r>
              <a:rPr lang="en-CA" dirty="0" err="1" smtClean="0"/>
              <a:t>ServiceX</a:t>
            </a:r>
            <a:r>
              <a:rPr lang="en-CA" dirty="0" smtClean="0"/>
              <a:t>: By using the two interfaces ( </a:t>
            </a:r>
            <a:r>
              <a:rPr lang="en-CA" dirty="0" err="1" smtClean="0"/>
              <a:t>Notifier</a:t>
            </a:r>
            <a:r>
              <a:rPr lang="en-CA" dirty="0" smtClean="0"/>
              <a:t> &amp; </a:t>
            </a:r>
            <a:r>
              <a:rPr lang="en-CA" dirty="0" err="1" smtClean="0"/>
              <a:t>ServiceX</a:t>
            </a:r>
            <a:r>
              <a:rPr lang="en-CA" dirty="0" smtClean="0"/>
              <a:t>), this component allows the addition of services to Mires.</a:t>
            </a:r>
          </a:p>
          <a:p>
            <a:pPr>
              <a:buNone/>
            </a:pPr>
            <a:r>
              <a:rPr lang="en-CA" dirty="0" err="1" smtClean="0"/>
              <a:t>Bcast</a:t>
            </a:r>
            <a:r>
              <a:rPr lang="en-CA" dirty="0" smtClean="0"/>
              <a:t>: It is responsible to broadcast setup information across the network.</a:t>
            </a:r>
          </a:p>
          <a:p>
            <a:pPr>
              <a:buNone/>
            </a:pPr>
            <a:r>
              <a:rPr lang="en-CA" dirty="0" err="1" smtClean="0"/>
              <a:t>MultiHoprouter</a:t>
            </a:r>
            <a:r>
              <a:rPr lang="en-CA" dirty="0" smtClean="0"/>
              <a:t>: It is responsible for establishing routing hierarchy towards the sink node.</a:t>
            </a:r>
          </a:p>
          <a:p>
            <a:pPr>
              <a:buNone/>
            </a:pPr>
            <a:endParaRPr lang="en-CA" dirty="0" smtClean="0"/>
          </a:p>
          <a:p>
            <a:pPr>
              <a:buNone/>
            </a:pPr>
            <a:r>
              <a:rPr lang="en-CA" dirty="0" smtClean="0"/>
              <a:t>   </a:t>
            </a:r>
          </a:p>
          <a:p>
            <a:pPr>
              <a:buNone/>
            </a:pPr>
            <a:endParaRPr lang="en-CA" b="1" dirty="0" smtClean="0"/>
          </a:p>
          <a:p>
            <a:pPr>
              <a:buNone/>
            </a:pPr>
            <a:endParaRPr lang="en-CA" b="1"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3528" y="260648"/>
            <a:ext cx="8568952" cy="6264696"/>
          </a:xfrm>
        </p:spPr>
        <p:txBody>
          <a:bodyPr>
            <a:normAutofit lnSpcReduction="10000"/>
          </a:bodyPr>
          <a:lstStyle/>
          <a:p>
            <a:pPr>
              <a:buNone/>
            </a:pPr>
            <a:r>
              <a:rPr lang="en-CA" b="1" dirty="0" smtClean="0"/>
              <a:t>Q3. </a:t>
            </a:r>
            <a:r>
              <a:rPr lang="en-CA" dirty="0" smtClean="0"/>
              <a:t>Describe how publish &amp; process data scheme in a network works?</a:t>
            </a:r>
          </a:p>
          <a:p>
            <a:pPr>
              <a:buNone/>
            </a:pPr>
            <a:endParaRPr lang="en-CA" dirty="0" smtClean="0"/>
          </a:p>
          <a:p>
            <a:pPr>
              <a:buNone/>
            </a:pPr>
            <a:endParaRPr lang="en-CA" dirty="0" smtClean="0"/>
          </a:p>
          <a:p>
            <a:pPr>
              <a:buNone/>
            </a:pPr>
            <a:endParaRPr lang="en-CA" dirty="0" smtClean="0"/>
          </a:p>
          <a:p>
            <a:pPr>
              <a:buNone/>
            </a:pPr>
            <a:endParaRPr lang="en-CA" dirty="0" smtClean="0"/>
          </a:p>
          <a:p>
            <a:pPr>
              <a:buNone/>
            </a:pPr>
            <a:endParaRPr lang="en-CA" dirty="0" smtClean="0"/>
          </a:p>
          <a:p>
            <a:pPr>
              <a:buNone/>
            </a:pPr>
            <a:endParaRPr lang="en-CA" dirty="0" smtClean="0"/>
          </a:p>
          <a:p>
            <a:pPr>
              <a:buNone/>
            </a:pPr>
            <a:endParaRPr lang="en-CA" dirty="0" smtClean="0"/>
          </a:p>
          <a:p>
            <a:pPr>
              <a:buNone/>
            </a:pPr>
            <a:endParaRPr lang="en-CA" dirty="0" smtClean="0"/>
          </a:p>
          <a:p>
            <a:pPr>
              <a:buNone/>
            </a:pPr>
            <a:endParaRPr lang="en-CA" dirty="0" smtClean="0"/>
          </a:p>
          <a:p>
            <a:pPr>
              <a:buNone/>
            </a:pPr>
            <a:endParaRPr lang="en-CA" dirty="0" smtClean="0"/>
          </a:p>
          <a:p>
            <a:pPr algn="ctr">
              <a:buNone/>
            </a:pPr>
            <a:r>
              <a:rPr lang="en-US" dirty="0" smtClean="0"/>
              <a:t>Figure: Data publishing sequence diagram [</a:t>
            </a:r>
            <a:r>
              <a:rPr lang="en-US" dirty="0" err="1" smtClean="0"/>
              <a:t>Souto</a:t>
            </a:r>
            <a:r>
              <a:rPr lang="en-US" dirty="0" smtClean="0"/>
              <a:t> et al,2004]</a:t>
            </a:r>
          </a:p>
          <a:p>
            <a:pPr>
              <a:buNone/>
            </a:pPr>
            <a:endParaRPr lang="en-CA" dirty="0" smtClean="0"/>
          </a:p>
          <a:p>
            <a:pPr>
              <a:buNone/>
            </a:pPr>
            <a:r>
              <a:rPr lang="en-CA" b="1" dirty="0" smtClean="0"/>
              <a:t> </a:t>
            </a:r>
            <a:endParaRPr lang="en-CA" b="1" dirty="0"/>
          </a:p>
        </p:txBody>
      </p:sp>
      <p:pic>
        <p:nvPicPr>
          <p:cNvPr id="4" name="Picture 2"/>
          <p:cNvPicPr>
            <a:picLocks noChangeAspect="1" noChangeArrowheads="1"/>
          </p:cNvPicPr>
          <p:nvPr/>
        </p:nvPicPr>
        <p:blipFill>
          <a:blip r:embed="rId2" cstate="print"/>
          <a:srcRect/>
          <a:stretch>
            <a:fillRect/>
          </a:stretch>
        </p:blipFill>
        <p:spPr>
          <a:xfrm>
            <a:off x="971600" y="980728"/>
            <a:ext cx="6624736" cy="3960440"/>
          </a:xfrm>
          <a:prstGeom prst="rect">
            <a:avLst/>
          </a:prstGeom>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260648"/>
            <a:ext cx="8280920" cy="6597352"/>
          </a:xfrm>
        </p:spPr>
        <p:txBody>
          <a:bodyPr>
            <a:normAutofit/>
          </a:bodyPr>
          <a:lstStyle/>
          <a:p>
            <a:pPr>
              <a:buNone/>
            </a:pPr>
            <a:r>
              <a:rPr lang="en-CA" b="1" dirty="0" smtClean="0"/>
              <a:t>Ans.</a:t>
            </a:r>
            <a:r>
              <a:rPr lang="en-CA" dirty="0" smtClean="0"/>
              <a:t> </a:t>
            </a:r>
          </a:p>
          <a:p>
            <a:pPr>
              <a:buFont typeface="Arial" pitchFamily="34" charset="0"/>
              <a:buChar char="•"/>
            </a:pPr>
            <a:r>
              <a:rPr lang="en-CA" dirty="0" smtClean="0"/>
              <a:t>The node application periodically collects readings from node’s sensors and sends it to the </a:t>
            </a:r>
            <a:r>
              <a:rPr lang="en-CA" dirty="0" err="1" smtClean="0"/>
              <a:t>PublishSubscribe</a:t>
            </a:r>
            <a:r>
              <a:rPr lang="en-CA" dirty="0" smtClean="0"/>
              <a:t> component via publish command.</a:t>
            </a:r>
          </a:p>
          <a:p>
            <a:pPr>
              <a:buFont typeface="Arial" pitchFamily="34" charset="0"/>
              <a:buChar char="•"/>
            </a:pPr>
            <a:r>
              <a:rPr lang="en-CA" dirty="0" smtClean="0"/>
              <a:t> </a:t>
            </a:r>
            <a:r>
              <a:rPr lang="en-CA" dirty="0" err="1" smtClean="0"/>
              <a:t>PublishSubscribe</a:t>
            </a:r>
            <a:r>
              <a:rPr lang="en-CA" dirty="0" smtClean="0"/>
              <a:t> component uses </a:t>
            </a:r>
            <a:r>
              <a:rPr lang="en-CA" dirty="0" err="1" smtClean="0"/>
              <a:t>topicArrival</a:t>
            </a:r>
            <a:r>
              <a:rPr lang="en-CA" dirty="0" smtClean="0"/>
              <a:t> event to notify other services.</a:t>
            </a:r>
          </a:p>
          <a:p>
            <a:pPr>
              <a:buFont typeface="Arial" pitchFamily="34" charset="0"/>
              <a:buChar char="•"/>
            </a:pPr>
            <a:r>
              <a:rPr lang="en-CA" dirty="0" smtClean="0"/>
              <a:t> In the next phase, service invokes </a:t>
            </a:r>
            <a:r>
              <a:rPr lang="en-CA" dirty="0" err="1" smtClean="0"/>
              <a:t>publishState</a:t>
            </a:r>
            <a:r>
              <a:rPr lang="en-CA" dirty="0" smtClean="0"/>
              <a:t> command to </a:t>
            </a:r>
            <a:r>
              <a:rPr lang="en-CA" dirty="0" err="1" smtClean="0"/>
              <a:t>PublishSubscribe</a:t>
            </a:r>
            <a:r>
              <a:rPr lang="en-CA" dirty="0" smtClean="0"/>
              <a:t> component by passing its processing results. Then, </a:t>
            </a:r>
            <a:r>
              <a:rPr lang="en-CA" dirty="0" err="1" smtClean="0"/>
              <a:t>PublishSubscribe</a:t>
            </a:r>
            <a:r>
              <a:rPr lang="en-CA" dirty="0" smtClean="0"/>
              <a:t> sends </a:t>
            </a:r>
            <a:r>
              <a:rPr lang="en-CA" dirty="0" err="1" smtClean="0"/>
              <a:t>PublishMsg</a:t>
            </a:r>
            <a:r>
              <a:rPr lang="en-CA" dirty="0" smtClean="0"/>
              <a:t> to the network using </a:t>
            </a:r>
            <a:r>
              <a:rPr lang="en-CA" dirty="0" err="1" smtClean="0"/>
              <a:t>MultiHopRouter</a:t>
            </a:r>
            <a:r>
              <a:rPr lang="en-CA" dirty="0" smtClean="0"/>
              <a:t> component.</a:t>
            </a:r>
          </a:p>
          <a:p>
            <a:pPr>
              <a:buFont typeface="Arial" pitchFamily="34" charset="0"/>
              <a:buChar char="•"/>
            </a:pPr>
            <a:r>
              <a:rPr lang="en-CA" dirty="0" smtClean="0"/>
              <a:t>Finally, in the third phase, the </a:t>
            </a:r>
            <a:r>
              <a:rPr lang="en-CA" dirty="0" err="1" smtClean="0"/>
              <a:t>MultiHopRouter</a:t>
            </a:r>
            <a:r>
              <a:rPr lang="en-CA" dirty="0" smtClean="0"/>
              <a:t> signals an intercept event containing the </a:t>
            </a:r>
            <a:r>
              <a:rPr lang="en-CA" dirty="0" err="1" smtClean="0"/>
              <a:t>PublishMsg</a:t>
            </a:r>
            <a:r>
              <a:rPr lang="en-CA" dirty="0" smtClean="0"/>
              <a:t> to </a:t>
            </a:r>
            <a:r>
              <a:rPr lang="en-CA" dirty="0" err="1" smtClean="0"/>
              <a:t>PublishSubscribe</a:t>
            </a:r>
            <a:r>
              <a:rPr lang="en-CA" dirty="0" smtClean="0"/>
              <a:t> component. The </a:t>
            </a:r>
            <a:r>
              <a:rPr lang="en-CA" dirty="0" err="1" smtClean="0"/>
              <a:t>publishSubscribe</a:t>
            </a:r>
            <a:r>
              <a:rPr lang="en-CA" dirty="0" smtClean="0"/>
              <a:t> component extracts the information from message &amp; notifies other services by signalling the </a:t>
            </a:r>
            <a:r>
              <a:rPr lang="en-CA" dirty="0" err="1" smtClean="0"/>
              <a:t>stateArrival</a:t>
            </a:r>
            <a:r>
              <a:rPr lang="en-CA" dirty="0" smtClean="0"/>
              <a:t> event.</a:t>
            </a:r>
            <a:endParaRPr lang="en-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260648"/>
            <a:ext cx="8229600" cy="6858000"/>
          </a:xfrm>
        </p:spPr>
        <p:txBody>
          <a:bodyPr>
            <a:normAutofit/>
          </a:bodyPr>
          <a:lstStyle/>
          <a:p>
            <a:pPr algn="ctr">
              <a:buNone/>
            </a:pPr>
            <a:r>
              <a:rPr lang="en-US" b="1" dirty="0" smtClean="0"/>
              <a:t>Applications of Wireless Sensor Networks</a:t>
            </a:r>
          </a:p>
          <a:p>
            <a:pPr>
              <a:buFont typeface="Wingdings" pitchFamily="2" charset="2"/>
              <a:buChar char="ü"/>
            </a:pPr>
            <a:r>
              <a:rPr lang="en-US" sz="2800" dirty="0" smtClean="0"/>
              <a:t> Area Monitoring</a:t>
            </a:r>
          </a:p>
          <a:p>
            <a:pPr>
              <a:buNone/>
            </a:pPr>
            <a:r>
              <a:rPr lang="en-US" sz="2400" dirty="0"/>
              <a:t> </a:t>
            </a:r>
            <a:r>
              <a:rPr lang="en-US" sz="2400" dirty="0" smtClean="0"/>
              <a:t>    - Air pollution monitoring, greenhouse monitoring, landslide monitoring</a:t>
            </a:r>
          </a:p>
          <a:p>
            <a:pPr>
              <a:buFont typeface="Wingdings" pitchFamily="2" charset="2"/>
              <a:buChar char="ü"/>
            </a:pPr>
            <a:r>
              <a:rPr lang="en-US" sz="2800" dirty="0"/>
              <a:t> </a:t>
            </a:r>
            <a:r>
              <a:rPr lang="en-US" sz="2800" dirty="0" smtClean="0"/>
              <a:t>Industrial monitoring </a:t>
            </a:r>
          </a:p>
          <a:p>
            <a:pPr>
              <a:buNone/>
            </a:pPr>
            <a:r>
              <a:rPr lang="en-US" sz="2400" dirty="0" smtClean="0"/>
              <a:t>      - Machine health monitoring</a:t>
            </a:r>
          </a:p>
          <a:p>
            <a:pPr>
              <a:buFont typeface="Wingdings" pitchFamily="2" charset="2"/>
              <a:buChar char="ü"/>
            </a:pPr>
            <a:r>
              <a:rPr lang="en-US" sz="2800" dirty="0" smtClean="0"/>
              <a:t> Military applications</a:t>
            </a:r>
          </a:p>
          <a:p>
            <a:pPr>
              <a:buNone/>
            </a:pPr>
            <a:r>
              <a:rPr lang="en-US" dirty="0"/>
              <a:t> </a:t>
            </a:r>
            <a:r>
              <a:rPr lang="en-US" dirty="0" smtClean="0"/>
              <a:t>  </a:t>
            </a:r>
            <a:r>
              <a:rPr lang="en-US" sz="2400" dirty="0" smtClean="0"/>
              <a:t>- battlefield surveillance, target detection, biological &amp; nuclear attack detection</a:t>
            </a:r>
          </a:p>
          <a:p>
            <a:pPr>
              <a:buFont typeface="Wingdings" pitchFamily="2" charset="2"/>
              <a:buChar char="ü"/>
            </a:pPr>
            <a:r>
              <a:rPr lang="en-US" sz="2800" dirty="0" smtClean="0"/>
              <a:t> Environmental Surveillance</a:t>
            </a:r>
          </a:p>
          <a:p>
            <a:pPr>
              <a:buNone/>
            </a:pPr>
            <a:r>
              <a:rPr lang="en-US" sz="2800" dirty="0"/>
              <a:t> </a:t>
            </a:r>
            <a:r>
              <a:rPr lang="en-US" sz="2800" dirty="0" smtClean="0"/>
              <a:t>     </a:t>
            </a:r>
            <a:r>
              <a:rPr lang="en-US" sz="2400" dirty="0" smtClean="0"/>
              <a:t>- forest fire detection, flood detection</a:t>
            </a:r>
            <a:endParaRPr lang="en-US" sz="2800" dirty="0" smtClean="0"/>
          </a:p>
          <a:p>
            <a:pPr>
              <a:buFont typeface="Wingdings" pitchFamily="2" charset="2"/>
              <a:buChar char="ü"/>
            </a:pPr>
            <a:r>
              <a:rPr lang="en-US" sz="2800" dirty="0" smtClean="0"/>
              <a:t> Medical monitoring</a:t>
            </a:r>
          </a:p>
          <a:p>
            <a:pPr>
              <a:buNone/>
            </a:pPr>
            <a:r>
              <a:rPr lang="en-US" sz="2800" dirty="0"/>
              <a:t> </a:t>
            </a:r>
            <a:r>
              <a:rPr lang="en-US" sz="2800" dirty="0" smtClean="0"/>
              <a:t>   </a:t>
            </a:r>
            <a:r>
              <a:rPr lang="en-US" sz="2400" dirty="0" smtClean="0"/>
              <a:t> - drug administration, monitor human physiological data</a:t>
            </a:r>
          </a:p>
          <a:p>
            <a:pPr>
              <a:buFont typeface="Wingdings" pitchFamily="2" charset="2"/>
              <a:buChar char="ü"/>
            </a:pPr>
            <a:r>
              <a:rPr lang="en-US" sz="2800" dirty="0" smtClean="0"/>
              <a:t> Structural monitoring</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ombined applications.jpg"/>
          <p:cNvPicPr>
            <a:picLocks noGrp="1" noChangeAspect="1"/>
          </p:cNvPicPr>
          <p:nvPr>
            <p:ph sz="quarter" idx="1"/>
          </p:nvPr>
        </p:nvPicPr>
        <p:blipFill>
          <a:blip r:embed="rId2" cstate="print"/>
          <a:stretch>
            <a:fillRect/>
          </a:stretch>
        </p:blipFill>
        <p:spPr>
          <a:xfrm>
            <a:off x="539552" y="332656"/>
            <a:ext cx="8352928" cy="6048672"/>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nother combined.png"/>
          <p:cNvPicPr>
            <a:picLocks noGrp="1" noChangeAspect="1"/>
          </p:cNvPicPr>
          <p:nvPr>
            <p:ph sz="quarter" idx="1"/>
          </p:nvPr>
        </p:nvPicPr>
        <p:blipFill>
          <a:blip r:embed="rId2" cstate="print"/>
          <a:stretch>
            <a:fillRect/>
          </a:stretch>
        </p:blipFill>
        <p:spPr>
          <a:xfrm>
            <a:off x="467544" y="260648"/>
            <a:ext cx="8208912" cy="6336704"/>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88640"/>
            <a:ext cx="7772400" cy="868958"/>
          </a:xfrm>
        </p:spPr>
        <p:txBody>
          <a:bodyPr/>
          <a:lstStyle/>
          <a:p>
            <a:pPr algn="ctr"/>
            <a:r>
              <a:rPr lang="en-US" dirty="0" smtClean="0">
                <a:solidFill>
                  <a:schemeClr val="tx1"/>
                </a:solidFill>
              </a:rPr>
              <a:t>Medical Monitoring</a:t>
            </a:r>
            <a:endParaRPr lang="en-CA" dirty="0">
              <a:solidFill>
                <a:schemeClr val="tx1"/>
              </a:solidFill>
            </a:endParaRPr>
          </a:p>
        </p:txBody>
      </p:sp>
      <p:pic>
        <p:nvPicPr>
          <p:cNvPr id="5" name="Content Placeholder 4" descr="medical monitoring.jpg"/>
          <p:cNvPicPr>
            <a:picLocks noGrp="1" noChangeAspect="1"/>
          </p:cNvPicPr>
          <p:nvPr>
            <p:ph sz="quarter" idx="1"/>
          </p:nvPr>
        </p:nvPicPr>
        <p:blipFill>
          <a:blip r:embed="rId2" cstate="print"/>
          <a:stretch>
            <a:fillRect/>
          </a:stretch>
        </p:blipFill>
        <p:spPr>
          <a:xfrm>
            <a:off x="914400" y="1124744"/>
            <a:ext cx="7772400" cy="5184576"/>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188640"/>
            <a:ext cx="8229600" cy="6264696"/>
          </a:xfrm>
        </p:spPr>
        <p:txBody>
          <a:bodyPr>
            <a:normAutofit fontScale="92500" lnSpcReduction="20000"/>
          </a:bodyPr>
          <a:lstStyle/>
          <a:p>
            <a:pPr algn="ctr">
              <a:buNone/>
            </a:pPr>
            <a:r>
              <a:rPr lang="en-US" b="1" dirty="0" smtClean="0"/>
              <a:t>Middleware for WSN</a:t>
            </a:r>
          </a:p>
          <a:p>
            <a:pPr>
              <a:buNone/>
            </a:pPr>
            <a:r>
              <a:rPr lang="en-US" sz="2800" b="1" dirty="0" smtClean="0"/>
              <a:t>What is it?</a:t>
            </a:r>
            <a:endParaRPr lang="en-US" sz="2800" dirty="0"/>
          </a:p>
          <a:p>
            <a:pPr>
              <a:buNone/>
            </a:pPr>
            <a:r>
              <a:rPr lang="en-US" sz="2800" dirty="0" smtClean="0"/>
              <a:t>      It is a software infrastructure that glues together the networking hardware, operating system, network stacks and applications.</a:t>
            </a:r>
            <a:r>
              <a:rPr lang="en-US" sz="2800" dirty="0"/>
              <a:t> </a:t>
            </a:r>
            <a:r>
              <a:rPr lang="en-US" sz="2800" dirty="0" smtClean="0"/>
              <a:t>It sits between the operating system and the application domain.</a:t>
            </a:r>
          </a:p>
          <a:p>
            <a:pPr>
              <a:buNone/>
            </a:pPr>
            <a:r>
              <a:rPr lang="en-US" sz="2800" b="1" dirty="0" smtClean="0"/>
              <a:t>Purpose</a:t>
            </a:r>
          </a:p>
          <a:p>
            <a:r>
              <a:rPr lang="en-US" sz="2800" b="1" dirty="0" smtClean="0"/>
              <a:t> </a:t>
            </a:r>
            <a:r>
              <a:rPr lang="en-US" sz="2800" dirty="0" smtClean="0"/>
              <a:t>Supports the development, maintenance, deployment and execution of sensing based applications.</a:t>
            </a:r>
          </a:p>
          <a:p>
            <a:r>
              <a:rPr lang="en-US" sz="2800" b="1" dirty="0" smtClean="0"/>
              <a:t> </a:t>
            </a:r>
            <a:r>
              <a:rPr lang="en-US" sz="2800" dirty="0" smtClean="0"/>
              <a:t>Facilitates scalability, interoperability, deployment &amp; development of applications.</a:t>
            </a:r>
          </a:p>
          <a:p>
            <a:pPr>
              <a:buNone/>
            </a:pPr>
            <a:r>
              <a:rPr lang="en-US" sz="2800" b="1" dirty="0" smtClean="0"/>
              <a:t>Middleware Provides</a:t>
            </a:r>
          </a:p>
          <a:p>
            <a:pPr>
              <a:buFont typeface="Wingdings" pitchFamily="2" charset="2"/>
              <a:buChar char="§"/>
            </a:pPr>
            <a:r>
              <a:rPr lang="en-US" sz="2800" dirty="0" smtClean="0"/>
              <a:t> Standardized system services to diverse applications.</a:t>
            </a:r>
          </a:p>
          <a:p>
            <a:pPr>
              <a:buFont typeface="Wingdings" pitchFamily="2" charset="2"/>
              <a:buChar char="§"/>
            </a:pPr>
            <a:r>
              <a:rPr lang="en-US" sz="2800" dirty="0" smtClean="0"/>
              <a:t> A runtime environment that can support and coordinate multiple applications.</a:t>
            </a:r>
          </a:p>
          <a:p>
            <a:pPr>
              <a:buFont typeface="Wingdings" pitchFamily="2" charset="2"/>
              <a:buChar char="§"/>
            </a:pPr>
            <a:r>
              <a:rPr lang="en-US" sz="2800" dirty="0" smtClean="0"/>
              <a:t> Mechanisms to achieve adaptive and efficient utilization of system resources.</a:t>
            </a:r>
          </a:p>
          <a:p>
            <a:pPr>
              <a:buFont typeface="Wingdings" pitchFamily="2" charset="2"/>
              <a:buChar char="§"/>
            </a:pPr>
            <a:endParaRPr lang="en-US" sz="2800" dirty="0" smtClean="0"/>
          </a:p>
          <a:p>
            <a:pPr>
              <a:buFont typeface="Wingdings" pitchFamily="2" charset="2"/>
              <a:buChar char="§"/>
            </a:pPr>
            <a:endParaRPr lang="en-CA"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1783</TotalTime>
  <Words>3427</Words>
  <Application>Microsoft Office PowerPoint</Application>
  <PresentationFormat>On-screen Show (4:3)</PresentationFormat>
  <Paragraphs>480</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Equity</vt:lpstr>
      <vt:lpstr>Middleware for Sensor networks</vt:lpstr>
      <vt:lpstr>Outline</vt:lpstr>
      <vt:lpstr>Slide 3</vt:lpstr>
      <vt:lpstr>WSN architecture</vt:lpstr>
      <vt:lpstr>Slide 5</vt:lpstr>
      <vt:lpstr>Slide 6</vt:lpstr>
      <vt:lpstr>Slide 7</vt:lpstr>
      <vt:lpstr>Medical Monitoring</vt:lpstr>
      <vt:lpstr>Slide 9</vt:lpstr>
      <vt:lpstr>Slide 10</vt:lpstr>
      <vt:lpstr>Slide 11</vt:lpstr>
      <vt:lpstr>Slide 12</vt:lpstr>
      <vt:lpstr>Slide 13</vt:lpstr>
      <vt:lpstr>Middleware Approaches for WSN </vt:lpstr>
      <vt:lpstr>Slide 15</vt:lpstr>
      <vt:lpstr>Slide 16</vt:lpstr>
      <vt:lpstr>Slide 17</vt:lpstr>
      <vt:lpstr>Slide 18</vt:lpstr>
      <vt:lpstr>Slide 19</vt:lpstr>
      <vt:lpstr>Slide 20</vt:lpstr>
      <vt:lpstr>Slide 21</vt:lpstr>
      <vt:lpstr>Slide 22</vt:lpstr>
      <vt:lpstr>Slide 23</vt:lpstr>
      <vt:lpstr>Mires – Message oriented Middleware</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Conclusion</vt:lpstr>
      <vt:lpstr>Slide 39</vt:lpstr>
      <vt:lpstr>Thank You!!!</vt:lpstr>
      <vt:lpstr>Slide 41</vt:lpstr>
      <vt:lpstr>Slide 42</vt:lpstr>
      <vt:lpstr>Slide 43</vt:lpstr>
      <vt:lpstr>Slide 44</vt:lpstr>
      <vt:lpstr>Slide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Middleware for Sensor networks</dc:title>
  <dc:creator>Owner</dc:creator>
  <cp:lastModifiedBy>Owner</cp:lastModifiedBy>
  <cp:revision>176</cp:revision>
  <dcterms:created xsi:type="dcterms:W3CDTF">2011-09-30T01:10:50Z</dcterms:created>
  <dcterms:modified xsi:type="dcterms:W3CDTF">2011-11-30T06:58:52Z</dcterms:modified>
</cp:coreProperties>
</file>