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256" r:id="rId3"/>
    <p:sldId id="258" r:id="rId4"/>
    <p:sldId id="268" r:id="rId5"/>
    <p:sldId id="283" r:id="rId6"/>
    <p:sldId id="284" r:id="rId7"/>
    <p:sldId id="260" r:id="rId8"/>
    <p:sldId id="261" r:id="rId9"/>
    <p:sldId id="294" r:id="rId10"/>
    <p:sldId id="265" r:id="rId11"/>
    <p:sldId id="267" r:id="rId12"/>
    <p:sldId id="285" r:id="rId13"/>
    <p:sldId id="279" r:id="rId14"/>
    <p:sldId id="269" r:id="rId15"/>
    <p:sldId id="271" r:id="rId16"/>
    <p:sldId id="270" r:id="rId17"/>
    <p:sldId id="287" r:id="rId18"/>
    <p:sldId id="272" r:id="rId19"/>
    <p:sldId id="273" r:id="rId20"/>
    <p:sldId id="293" r:id="rId21"/>
    <p:sldId id="292" r:id="rId22"/>
    <p:sldId id="278" r:id="rId23"/>
    <p:sldId id="274" r:id="rId24"/>
    <p:sldId id="280" r:id="rId25"/>
    <p:sldId id="286" r:id="rId26"/>
    <p:sldId id="282" r:id="rId27"/>
    <p:sldId id="281" r:id="rId28"/>
    <p:sldId id="288" r:id="rId29"/>
    <p:sldId id="291" r:id="rId30"/>
    <p:sldId id="289" r:id="rId31"/>
    <p:sldId id="277" r:id="rId3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618" autoAdjust="0"/>
    <p:restoredTop sz="84229" autoAdjust="0"/>
  </p:normalViewPr>
  <p:slideViewPr>
    <p:cSldViewPr>
      <p:cViewPr>
        <p:scale>
          <a:sx n="66" d="100"/>
          <a:sy n="66" d="100"/>
        </p:scale>
        <p:origin x="-127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16FB3E-A398-4A0D-8B7D-57CB8FCD73D6}" type="datetimeFigureOut">
              <a:rPr lang="en-CA" smtClean="0"/>
              <a:pPr/>
              <a:t>28/11/2011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BF719-EF28-4527-9A4B-F47ED51023D5}" type="slidenum">
              <a:rPr lang="en-CA" smtClean="0"/>
              <a:pPr/>
              <a:t>‹#›</a:t>
            </a:fld>
            <a:endParaRPr lang="en-CA"/>
          </a:p>
        </p:txBody>
      </p:sp>
    </p:spTree>
    <p:extLst>
      <p:ext uri="{BB962C8B-B14F-4D97-AF65-F5344CB8AC3E}">
        <p14:creationId xmlns:p14="http://schemas.microsoft.com/office/powerpoint/2010/main" xmlns="" val="319442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Range based usually</a:t>
            </a:r>
            <a:r>
              <a:rPr lang="en-US" baseline="0" dirty="0" smtClean="0"/>
              <a:t> single hop……Range free…</a:t>
            </a:r>
            <a:r>
              <a:rPr lang="en-US" baseline="0" dirty="0" err="1" smtClean="0"/>
              <a:t>multihop</a:t>
            </a:r>
            <a:endParaRPr lang="en-US"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9</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21</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that the estimated position by Min–max is close to the true position computed through </a:t>
            </a:r>
            <a:r>
              <a:rPr lang="en-US" sz="1200" dirty="0" err="1" smtClean="0"/>
              <a:t>Lateration</a:t>
            </a:r>
            <a:endParaRPr lang="en-CA" sz="1200" dirty="0" smtClean="0"/>
          </a:p>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22</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when noise is introduced in the range measurements, the two algorithms (Min-max and </a:t>
            </a:r>
            <a:r>
              <a:rPr lang="en-US" sz="1200" kern="1200" baseline="0" dirty="0" err="1" smtClean="0">
                <a:solidFill>
                  <a:schemeClr val="tx1"/>
                </a:solidFill>
                <a:latin typeface="+mn-lt"/>
                <a:ea typeface="+mn-ea"/>
                <a:cs typeface="+mn-cs"/>
              </a:rPr>
              <a:t>Lateration</a:t>
            </a:r>
            <a:r>
              <a:rPr lang="en-US" sz="1200" kern="1200" baseline="0" dirty="0" smtClean="0">
                <a:solidFill>
                  <a:schemeClr val="tx1"/>
                </a:solidFill>
                <a:latin typeface="+mn-lt"/>
                <a:ea typeface="+mn-ea"/>
                <a:cs typeface="+mn-cs"/>
              </a:rPr>
              <a:t>) show different behavior. Figure shows the sensitivity of </a:t>
            </a:r>
            <a:r>
              <a:rPr lang="en-US" sz="1200" kern="1200" baseline="0" dirty="0" err="1" smtClean="0">
                <a:solidFill>
                  <a:schemeClr val="tx1"/>
                </a:solidFill>
                <a:latin typeface="+mn-lt"/>
                <a:ea typeface="+mn-ea"/>
                <a:cs typeface="+mn-cs"/>
              </a:rPr>
              <a:t>Lateration</a:t>
            </a:r>
            <a:r>
              <a:rPr lang="en-US" sz="1200" kern="1200" baseline="0" dirty="0" smtClean="0">
                <a:solidFill>
                  <a:schemeClr val="tx1"/>
                </a:solidFill>
                <a:latin typeface="+mn-lt"/>
                <a:ea typeface="+mn-ea"/>
                <a:cs typeface="+mn-cs"/>
              </a:rPr>
              <a:t> and Min-max when standard deviation percentage was varied from 0 to 0.25.</a:t>
            </a:r>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23</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24</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25</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26</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27</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28</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29</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30</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14</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15</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16</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solidFill>
                  <a:schemeClr val="tx1"/>
                </a:solidFill>
              </a:rPr>
              <a:t>Euclidean distance is the "ordinary" distance between two points that one would measure with a ruler</a:t>
            </a:r>
            <a:endParaRPr lang="en-CA" b="0" u="none" dirty="0">
              <a:solidFill>
                <a:schemeClr val="tx1"/>
              </a:solidFill>
            </a:endParaRPr>
          </a:p>
        </p:txBody>
      </p:sp>
      <p:sp>
        <p:nvSpPr>
          <p:cNvPr id="4" name="Slide Number Placeholder 3"/>
          <p:cNvSpPr>
            <a:spLocks noGrp="1"/>
          </p:cNvSpPr>
          <p:nvPr>
            <p:ph type="sldNum" sz="quarter" idx="10"/>
          </p:nvPr>
        </p:nvSpPr>
        <p:spPr/>
        <p:txBody>
          <a:bodyPr/>
          <a:lstStyle/>
          <a:p>
            <a:fld id="{41ABF719-EF28-4527-9A4B-F47ED51023D5}" type="slidenum">
              <a:rPr lang="en-CA" smtClean="0"/>
              <a:pPr/>
              <a:t>17</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18</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19</a:t>
            </a:fld>
            <a:endParaRPr lang="en-CA"/>
          </a:p>
        </p:txBody>
      </p:sp>
    </p:spTree>
    <p:extLst>
      <p:ext uri="{BB962C8B-B14F-4D97-AF65-F5344CB8AC3E}">
        <p14:creationId xmlns:p14="http://schemas.microsoft.com/office/powerpoint/2010/main" xmlns="" val="278380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ABF719-EF28-4527-9A4B-F47ED51023D5}" type="slidenum">
              <a:rPr lang="en-CA" smtClean="0"/>
              <a:pPr/>
              <a:t>20</a:t>
            </a:fld>
            <a:endParaRPr lang="en-CA"/>
          </a:p>
        </p:txBody>
      </p:sp>
    </p:spTree>
    <p:extLst>
      <p:ext uri="{BB962C8B-B14F-4D97-AF65-F5344CB8AC3E}">
        <p14:creationId xmlns:p14="http://schemas.microsoft.com/office/powerpoint/2010/main" xmlns="" val="278380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5AB826AD-65EC-4CAC-BF0B-CBC42571CD00}" type="datetimeFigureOut">
              <a:rPr lang="fr-FR"/>
              <a:pPr>
                <a:defRPr/>
              </a:pPr>
              <a:t>28/11/2011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02273A5-B99F-4972-87DE-CAFD222EAB9B}"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8F2012D-F47D-4BEB-A0DD-296F11838A72}" type="datetimeFigureOut">
              <a:rPr lang="fr-FR"/>
              <a:pPr>
                <a:defRPr/>
              </a:pPr>
              <a:t>28/11/2011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A24A2305-DCA3-4289-8F24-0C6F05A26901}"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2E98EA5-D514-4000-9658-4C46B0092EE3}" type="datetimeFigureOut">
              <a:rPr lang="fr-FR"/>
              <a:pPr>
                <a:defRPr/>
              </a:pPr>
              <a:t>28/11/2011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EDC10E84-4DB9-4EDB-AF47-B73AE0CEDAA5}" type="slidenum">
              <a:rPr lang="fr-FR"/>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048B1229-B161-42D4-89B7-A465E827FF63}" type="datetimeFigureOut">
              <a:rPr lang="fr-FR"/>
              <a:pPr>
                <a:defRPr/>
              </a:pPr>
              <a:t>28/11/2011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4A94EE9-FD4D-401C-97C3-9B61F6783F88}"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B9E27D69-90A5-4D72-85FB-4ED1B224E38D}" type="datetimeFigureOut">
              <a:rPr lang="fr-FR"/>
              <a:pPr>
                <a:defRPr/>
              </a:pPr>
              <a:t>28/11/2011</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8CB97FC-6783-47F5-9090-39F974F2350A}"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741EB674-F795-42F2-BDC5-4E3F008A2349}" type="datetimeFigureOut">
              <a:rPr lang="fr-FR"/>
              <a:pPr>
                <a:defRPr/>
              </a:pPr>
              <a:t>28/11/2011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1219126D-6E82-4DA0-9C97-4AD732E60A69}"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3AEAC248-53B8-4122-9CAA-73DDFE2A9999}" type="datetimeFigureOut">
              <a:rPr lang="fr-FR"/>
              <a:pPr>
                <a:defRPr/>
              </a:pPr>
              <a:t>28/11/2011</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F1149E32-A4EC-4DDE-B39F-5D2D7C8E873A}" type="slidenum">
              <a:rPr lang="fr-FR"/>
              <a:pPr>
                <a:defRPr/>
              </a:pPr>
              <a:t>‹#›</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1AFFEFD8-8115-4A1B-9C5A-7936F44111F1}" type="datetimeFigureOut">
              <a:rPr lang="fr-FR"/>
              <a:pPr>
                <a:defRPr/>
              </a:pPr>
              <a:t>28/11/2011</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F400DA47-9BC9-4612-B37C-A96F710B4FA7}"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5FB0ABA-11BB-4B81-8C06-195851BFB331}" type="datetimeFigureOut">
              <a:rPr lang="fr-FR"/>
              <a:pPr>
                <a:defRPr/>
              </a:pPr>
              <a:t>28/11/2011</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1D1260E3-17D9-4E23-B4B5-FA2A00B414BE}"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567593E-F08F-4D96-903B-B293D4ADEBED}" type="datetimeFigureOut">
              <a:rPr lang="fr-FR"/>
              <a:pPr>
                <a:defRPr/>
              </a:pPr>
              <a:t>28/11/2011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0F8E295C-1FBB-48A2-A694-C2E4DCC70C39}"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618E1553-ED7E-4CAD-9A74-155A17F27D4E}" type="datetimeFigureOut">
              <a:rPr lang="fr-FR"/>
              <a:pPr>
                <a:defRPr/>
              </a:pPr>
              <a:t>28/11/2011</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64B8C4C-0E15-4ABE-A707-7D08048E3BFC}"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A95E20-731E-47EA-9A27-1992F9D101BB}" type="datetimeFigureOut">
              <a:rPr lang="fr-FR"/>
              <a:pPr>
                <a:defRPr/>
              </a:pPr>
              <a:t>28/11/2011</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3972C6-84D9-47FF-9047-5F0B5FE4EA18}" type="slidenum">
              <a:rPr lang="fr-FR"/>
              <a:pPr>
                <a:defRPr/>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www.hurray.isep.ipp.p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259632" y="1196752"/>
            <a:ext cx="7772400" cy="1470025"/>
          </a:xfrm>
        </p:spPr>
        <p:txBody>
          <a:bodyPr/>
          <a:lstStyle/>
          <a:p>
            <a:r>
              <a:rPr lang="en-CA" sz="3600" dirty="0" smtClean="0">
                <a:solidFill>
                  <a:schemeClr val="bg1"/>
                </a:solidFill>
              </a:rPr>
              <a:t>LOCALIZATION</a:t>
            </a:r>
            <a:r>
              <a:rPr lang="fr-CA" sz="3600" dirty="0" smtClean="0">
                <a:solidFill>
                  <a:schemeClr val="bg1"/>
                </a:solidFill>
              </a:rPr>
              <a:t> IN SENSOR NETWORKS</a:t>
            </a:r>
          </a:p>
        </p:txBody>
      </p:sp>
      <p:sp>
        <p:nvSpPr>
          <p:cNvPr id="2051" name="Sous-titre 2"/>
          <p:cNvSpPr>
            <a:spLocks noGrp="1"/>
          </p:cNvSpPr>
          <p:nvPr>
            <p:ph type="subTitle" idx="1"/>
          </p:nvPr>
        </p:nvSpPr>
        <p:spPr>
          <a:xfrm>
            <a:off x="3851920" y="5445224"/>
            <a:ext cx="5184576" cy="1245599"/>
          </a:xfrm>
        </p:spPr>
        <p:txBody>
          <a:bodyPr/>
          <a:lstStyle/>
          <a:p>
            <a:pPr algn="r"/>
            <a:r>
              <a:rPr lang="fr-CA" sz="2800" dirty="0">
                <a:solidFill>
                  <a:schemeClr val="bg1"/>
                </a:solidFill>
              </a:rPr>
              <a:t>	</a:t>
            </a:r>
            <a:r>
              <a:rPr lang="fr-CA" sz="2800" dirty="0" smtClean="0">
                <a:solidFill>
                  <a:schemeClr val="bg1"/>
                </a:solidFill>
              </a:rPr>
              <a:t>Joshua Tom-Jack</a:t>
            </a:r>
          </a:p>
          <a:p>
            <a:pPr algn="r"/>
            <a:r>
              <a:rPr lang="en-CA" sz="2800" dirty="0" smtClean="0">
                <a:solidFill>
                  <a:schemeClr val="bg1"/>
                </a:solidFill>
              </a:rPr>
              <a:t>jtomj044@uottawa.ca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RANGE BASED DISTANCE ESTIMATION</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446856"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b="1" dirty="0" smtClean="0"/>
              <a:t>	</a:t>
            </a:r>
            <a:r>
              <a:rPr lang="en-US" sz="2000" b="1" dirty="0" smtClean="0"/>
              <a:t>Received Signal Strength (RSS)</a:t>
            </a:r>
            <a:r>
              <a:rPr lang="en-US" sz="2000" dirty="0" smtClean="0"/>
              <a:t> techniques measure the power of the signal at the receiver. Based on the known transmit power, the respective propagation loss can be calculated. Theoretical or empirical models are used to translate this loss into a distance estimate. This method has been used mainly for RF signals.</a:t>
            </a:r>
            <a:endParaRPr lang="en-US" sz="2400" dirty="0" smtClean="0"/>
          </a:p>
          <a:p>
            <a:pPr>
              <a:buNone/>
            </a:pPr>
            <a:endParaRPr lang="en-US" sz="1800" dirty="0" smtClean="0"/>
          </a:p>
          <a:p>
            <a:pPr>
              <a:buNone/>
            </a:pPr>
            <a:endParaRPr lang="en-US" sz="1800" dirty="0" smtClean="0"/>
          </a:p>
          <a:p>
            <a:pPr>
              <a:buNone/>
            </a:pPr>
            <a:endParaRPr lang="en-US" sz="1800" dirty="0" smtClean="0"/>
          </a:p>
          <a:p>
            <a:pPr>
              <a:buNone/>
            </a:pPr>
            <a:r>
              <a:rPr lang="en-US" sz="1800" dirty="0" smtClean="0"/>
              <a:t>	</a:t>
            </a:r>
            <a:r>
              <a:rPr lang="en-US" sz="1800" dirty="0" err="1" smtClean="0"/>
              <a:t>Friis</a:t>
            </a:r>
            <a:r>
              <a:rPr lang="en-US" sz="1800" dirty="0" smtClean="0"/>
              <a:t> Free Space Equation</a:t>
            </a:r>
          </a:p>
          <a:p>
            <a:pPr>
              <a:buNone/>
            </a:pPr>
            <a:endParaRPr lang="en-US" sz="1800" dirty="0" smtClean="0"/>
          </a:p>
          <a:p>
            <a:pPr>
              <a:buNone/>
            </a:pPr>
            <a:endParaRPr lang="en-US" sz="1800" dirty="0" smtClean="0"/>
          </a:p>
          <a:p>
            <a:pPr>
              <a:buNone/>
            </a:pPr>
            <a:r>
              <a:rPr lang="en-US" sz="1800" dirty="0" smtClean="0"/>
              <a:t>	</a:t>
            </a:r>
          </a:p>
          <a:p>
            <a:pPr>
              <a:buNone/>
            </a:pPr>
            <a:r>
              <a:rPr lang="en-US" sz="1800" dirty="0" smtClean="0"/>
              <a:t>	Note: The </a:t>
            </a:r>
            <a:r>
              <a:rPr lang="en-US" sz="1800" dirty="0" err="1" smtClean="0"/>
              <a:t>Friis</a:t>
            </a:r>
            <a:r>
              <a:rPr lang="en-US" sz="1800" dirty="0" smtClean="0"/>
              <a:t> space equation above does not consider losses</a:t>
            </a:r>
          </a:p>
          <a:p>
            <a:pPr>
              <a:buNone/>
            </a:pPr>
            <a:r>
              <a:rPr lang="en-US" sz="1800" dirty="0" smtClean="0"/>
              <a:t>	</a:t>
            </a:r>
          </a:p>
        </p:txBody>
      </p:sp>
      <p:pic>
        <p:nvPicPr>
          <p:cNvPr id="1026" name="Picture 2"/>
          <p:cNvPicPr>
            <a:picLocks noChangeAspect="1" noChangeArrowheads="1"/>
          </p:cNvPicPr>
          <p:nvPr/>
        </p:nvPicPr>
        <p:blipFill>
          <a:blip r:embed="rId3" cstate="print"/>
          <a:srcRect/>
          <a:stretch>
            <a:fillRect/>
          </a:stretch>
        </p:blipFill>
        <p:spPr bwMode="auto">
          <a:xfrm>
            <a:off x="3635896" y="4149080"/>
            <a:ext cx="2736304" cy="1097015"/>
          </a:xfrm>
          <a:prstGeom prst="rect">
            <a:avLst/>
          </a:prstGeom>
          <a:noFill/>
          <a:ln w="9525">
            <a:noFill/>
            <a:miter lim="800000"/>
            <a:headEnd/>
            <a:tailEnd/>
          </a:ln>
        </p:spPr>
      </p:pic>
    </p:spTree>
    <p:extLst>
      <p:ext uri="{BB962C8B-B14F-4D97-AF65-F5344CB8AC3E}">
        <p14:creationId xmlns:p14="http://schemas.microsoft.com/office/powerpoint/2010/main" xmlns="" val="124498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RANGE BASED DISTANCE ESTIMATION</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smtClean="0"/>
              <a:t>	</a:t>
            </a:r>
            <a:endParaRPr lang="en-US" sz="1800" dirty="0" smtClean="0"/>
          </a:p>
          <a:p>
            <a:r>
              <a:rPr lang="en-US" sz="2000" b="1" dirty="0" smtClean="0"/>
              <a:t>Time based methods (</a:t>
            </a:r>
            <a:r>
              <a:rPr lang="en-US" sz="2000" b="1" dirty="0" err="1" smtClean="0"/>
              <a:t>ToA</a:t>
            </a:r>
            <a:r>
              <a:rPr lang="en-US" sz="2000" b="1" dirty="0" smtClean="0"/>
              <a:t>, </a:t>
            </a:r>
            <a:r>
              <a:rPr lang="en-US" sz="2000" b="1" dirty="0" err="1" smtClean="0"/>
              <a:t>TDoA</a:t>
            </a:r>
            <a:r>
              <a:rPr lang="en-US" sz="2000" b="1" dirty="0" smtClean="0"/>
              <a:t>) </a:t>
            </a:r>
            <a:r>
              <a:rPr lang="en-US" sz="2000" dirty="0" smtClean="0"/>
              <a:t>record the time-of-arrival (</a:t>
            </a:r>
            <a:r>
              <a:rPr lang="en-US" sz="2000" dirty="0" err="1" smtClean="0"/>
              <a:t>ToA</a:t>
            </a:r>
            <a:r>
              <a:rPr lang="en-US" sz="2000" dirty="0" smtClean="0"/>
              <a:t>) or time-difference-of-arrival (</a:t>
            </a:r>
            <a:r>
              <a:rPr lang="en-US" sz="2000" dirty="0" err="1" smtClean="0"/>
              <a:t>TDoA</a:t>
            </a:r>
            <a:r>
              <a:rPr lang="en-US" sz="2000" dirty="0" smtClean="0"/>
              <a:t>).The propagation time can be directly translated into distance, based on the known signal propagation speed. These methods can be applied to many different signals, such as RF, acoustic, infrared and ultrasound.</a:t>
            </a:r>
          </a:p>
          <a:p>
            <a:endParaRPr lang="en-US" sz="2000" dirty="0" smtClean="0"/>
          </a:p>
          <a:p>
            <a:r>
              <a:rPr lang="en-US" sz="2000" b="1" dirty="0" smtClean="0"/>
              <a:t>Angle-of-Arrival (</a:t>
            </a:r>
            <a:r>
              <a:rPr lang="en-US" sz="2000" b="1" dirty="0" err="1" smtClean="0"/>
              <a:t>AoA</a:t>
            </a:r>
            <a:r>
              <a:rPr lang="en-US" sz="2000" b="1" dirty="0" smtClean="0"/>
              <a:t>)</a:t>
            </a:r>
            <a:r>
              <a:rPr lang="en-US" sz="2000" dirty="0" smtClean="0"/>
              <a:t> systems estimate the angle at which signals are received and use simple geometric relationships to calculate node positions.</a:t>
            </a:r>
          </a:p>
        </p:txBody>
      </p:sp>
    </p:spTree>
    <p:extLst>
      <p:ext uri="{BB962C8B-B14F-4D97-AF65-F5344CB8AC3E}">
        <p14:creationId xmlns:p14="http://schemas.microsoft.com/office/powerpoint/2010/main" xmlns="" val="12449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Anchor Nodes Method</a:t>
            </a:r>
            <a:endParaRPr lang="en-CA" sz="3200" dirty="0">
              <a:solidFill>
                <a:schemeClr val="bg1"/>
              </a:solidFill>
            </a:endParaRPr>
          </a:p>
        </p:txBody>
      </p:sp>
      <p:sp>
        <p:nvSpPr>
          <p:cNvPr id="4" name="Content Placeholder 2"/>
          <p:cNvSpPr txBox="1">
            <a:spLocks/>
          </p:cNvSpPr>
          <p:nvPr/>
        </p:nvSpPr>
        <p:spPr>
          <a:xfrm>
            <a:off x="323528" y="207138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CA" sz="2000" dirty="0" smtClean="0"/>
              <a:t>	</a:t>
            </a:r>
            <a:r>
              <a:rPr lang="en-CA" sz="2000" b="1" dirty="0" smtClean="0"/>
              <a:t>Anchor Nodes: </a:t>
            </a:r>
            <a:r>
              <a:rPr lang="en-CA" sz="2000" dirty="0" smtClean="0"/>
              <a:t>These are nodes that know their coordinates a priori and are used to calculate global coordinates in Anchor-based systems</a:t>
            </a:r>
          </a:p>
          <a:p>
            <a:pPr marL="457200" indent="-457200">
              <a:buNone/>
            </a:pPr>
            <a:endParaRPr lang="en-CA" sz="2400" dirty="0" smtClean="0"/>
          </a:p>
          <a:p>
            <a:pPr marL="857250" lvl="1" indent="-457200">
              <a:buFont typeface="+mj-lt"/>
              <a:buAutoNum type="arabicPeriod"/>
            </a:pPr>
            <a:r>
              <a:rPr lang="en-CA" sz="2000" b="1" dirty="0" smtClean="0"/>
              <a:t>Determine the distance between unknown and anchor nodes</a:t>
            </a:r>
          </a:p>
          <a:p>
            <a:pPr marL="857250" lvl="1" indent="-457200">
              <a:buNone/>
            </a:pPr>
            <a:r>
              <a:rPr lang="en-CA" sz="2000" b="1" dirty="0" smtClean="0"/>
              <a:t>	</a:t>
            </a:r>
            <a:r>
              <a:rPr lang="en-CA" sz="1800" dirty="0" smtClean="0"/>
              <a:t>(Sum-dist, DV-hop and Euclidean)</a:t>
            </a:r>
            <a:endParaRPr lang="en-CA" sz="2000" dirty="0" smtClean="0"/>
          </a:p>
          <a:p>
            <a:pPr marL="857250" lvl="1" indent="-457200">
              <a:buNone/>
            </a:pPr>
            <a:endParaRPr lang="en-CA" sz="2000" b="1" dirty="0" smtClean="0"/>
          </a:p>
          <a:p>
            <a:pPr marL="857250" lvl="1" indent="-457200">
              <a:buFont typeface="+mj-lt"/>
              <a:buAutoNum type="arabicPeriod" startAt="2"/>
            </a:pPr>
            <a:r>
              <a:rPr lang="en-CA" sz="2000" b="1" dirty="0" smtClean="0"/>
              <a:t>Derive the position of each node from its anchor distances</a:t>
            </a:r>
          </a:p>
          <a:p>
            <a:pPr marL="857250" lvl="1" indent="-457200">
              <a:buNone/>
            </a:pPr>
            <a:r>
              <a:rPr lang="en-CA" sz="2000" b="1" dirty="0" smtClean="0"/>
              <a:t>	</a:t>
            </a:r>
            <a:r>
              <a:rPr lang="en-CA" sz="1800" dirty="0" smtClean="0"/>
              <a:t>(</a:t>
            </a:r>
            <a:r>
              <a:rPr lang="en-CA" sz="1800" dirty="0" err="1" smtClean="0"/>
              <a:t>Lateration</a:t>
            </a:r>
            <a:r>
              <a:rPr lang="en-CA" sz="1800" dirty="0" smtClean="0"/>
              <a:t> and Min-max)</a:t>
            </a:r>
            <a:endParaRPr lang="en-CA" sz="2000" dirty="0" smtClean="0"/>
          </a:p>
          <a:p>
            <a:pPr marL="857250" lvl="1" indent="-457200">
              <a:buNone/>
            </a:pPr>
            <a:endParaRPr lang="en-CA" sz="2000" b="1" dirty="0" smtClean="0"/>
          </a:p>
          <a:p>
            <a:pPr marL="857250" lvl="1" indent="-457200">
              <a:buFont typeface="+mj-lt"/>
              <a:buAutoNum type="arabicPeriod" startAt="3"/>
            </a:pPr>
            <a:r>
              <a:rPr lang="en-CA" sz="2000" b="1" dirty="0" smtClean="0"/>
              <a:t>Refine the node positions using information about the range to,    and positions of neighbouring nodes</a:t>
            </a:r>
            <a:endParaRPr lang="en-CA" b="1" dirty="0" smtClean="0"/>
          </a:p>
        </p:txBody>
      </p:sp>
    </p:spTree>
    <p:extLst>
      <p:ext uri="{BB962C8B-B14F-4D97-AF65-F5344CB8AC3E}">
        <p14:creationId xmlns:p14="http://schemas.microsoft.com/office/powerpoint/2010/main" xmlns="" val="124498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Calculating Distance to Anchor Nodes</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smtClean="0"/>
              <a:t>There are three algorithms</a:t>
            </a:r>
          </a:p>
          <a:p>
            <a:r>
              <a:rPr lang="en-CA" sz="2400" dirty="0" smtClean="0"/>
              <a:t>Sum-</a:t>
            </a:r>
            <a:r>
              <a:rPr lang="en-CA" sz="2400" dirty="0" err="1" smtClean="0"/>
              <a:t>dist</a:t>
            </a:r>
            <a:r>
              <a:rPr lang="en-CA" sz="2400" dirty="0" smtClean="0"/>
              <a:t> (DV-Distance)</a:t>
            </a:r>
          </a:p>
          <a:p>
            <a:r>
              <a:rPr lang="en-CA" sz="2400" dirty="0" smtClean="0"/>
              <a:t>DV-Hop</a:t>
            </a:r>
          </a:p>
          <a:p>
            <a:r>
              <a:rPr lang="en-CA" sz="2400" dirty="0" smtClean="0"/>
              <a:t>Euclidean</a:t>
            </a:r>
          </a:p>
          <a:p>
            <a:pPr marL="0" indent="0">
              <a:buNone/>
            </a:pPr>
            <a:endParaRPr lang="en-CA" sz="2400" dirty="0"/>
          </a:p>
          <a:p>
            <a:pPr marL="0" indent="0">
              <a:buNone/>
            </a:pPr>
            <a:endParaRPr lang="en-CA" sz="2400" dirty="0" smtClean="0"/>
          </a:p>
          <a:p>
            <a:pPr marL="0" indent="0">
              <a:buNone/>
            </a:pPr>
            <a:endParaRPr lang="en-CA" sz="2400" dirty="0"/>
          </a:p>
          <a:p>
            <a:pPr marL="0" indent="0">
              <a:buNone/>
            </a:pPr>
            <a:endParaRPr lang="en-CA" sz="2400" dirty="0" smtClean="0"/>
          </a:p>
          <a:p>
            <a:pPr marL="0" indent="0">
              <a:buNone/>
            </a:pPr>
            <a:endParaRPr lang="en-CA" sz="2400" dirty="0"/>
          </a:p>
          <a:p>
            <a:pPr marL="0" indent="0">
              <a:buNone/>
            </a:pPr>
            <a:r>
              <a:rPr lang="en-CA" sz="2400" dirty="0" smtClean="0"/>
              <a:t>Anchors flood the network with their position</a:t>
            </a:r>
            <a:endParaRPr lang="en-CA" sz="2000" dirty="0"/>
          </a:p>
        </p:txBody>
      </p:sp>
    </p:spTree>
    <p:extLst>
      <p:ext uri="{BB962C8B-B14F-4D97-AF65-F5344CB8AC3E}">
        <p14:creationId xmlns:p14="http://schemas.microsoft.com/office/powerpoint/2010/main" xmlns="" val="473727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Sum-</a:t>
            </a:r>
            <a:r>
              <a:rPr lang="en-CA" sz="3200" dirty="0" err="1" smtClean="0">
                <a:solidFill>
                  <a:schemeClr val="bg1"/>
                </a:solidFill>
              </a:rPr>
              <a:t>dist</a:t>
            </a:r>
            <a:endParaRPr lang="en-CA" sz="3200" dirty="0">
              <a:solidFill>
                <a:schemeClr val="bg1"/>
              </a:solidFill>
            </a:endParaRPr>
          </a:p>
        </p:txBody>
      </p:sp>
      <p:sp>
        <p:nvSpPr>
          <p:cNvPr id="9" name="Content Placeholder 2"/>
          <p:cNvSpPr txBox="1">
            <a:spLocks/>
          </p:cNvSpPr>
          <p:nvPr/>
        </p:nvSpPr>
        <p:spPr>
          <a:xfrm>
            <a:off x="395536" y="1700808"/>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smtClean="0"/>
              <a:t>Determines distance to the anchors by simply adding the ranges encountered at each hop during the network flooding.</a:t>
            </a:r>
          </a:p>
          <a:p>
            <a:pPr marL="0" indent="0">
              <a:buNone/>
            </a:pPr>
            <a:endParaRPr lang="en-CA" sz="2400" dirty="0"/>
          </a:p>
          <a:p>
            <a:pPr marL="0" indent="0">
              <a:buNone/>
            </a:pPr>
            <a:r>
              <a:rPr lang="en-CA" sz="2400" dirty="0" smtClean="0"/>
              <a:t>Example:</a:t>
            </a:r>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2400" dirty="0" smtClean="0"/>
          </a:p>
          <a:p>
            <a:pPr marL="0" indent="0">
              <a:buNone/>
            </a:pPr>
            <a:endParaRPr lang="en-CA" sz="1800" dirty="0" smtClean="0"/>
          </a:p>
          <a:p>
            <a:pPr marL="0" indent="0">
              <a:buNone/>
            </a:pPr>
            <a:r>
              <a:rPr lang="en-CA" sz="1800" dirty="0" smtClean="0"/>
              <a:t>**shortest path range</a:t>
            </a:r>
          </a:p>
          <a:p>
            <a:pPr marL="0" indent="0">
              <a:buNone/>
            </a:pPr>
            <a:endParaRPr lang="en-CA" sz="2000" dirty="0"/>
          </a:p>
        </p:txBody>
      </p:sp>
      <p:sp>
        <p:nvSpPr>
          <p:cNvPr id="6" name="Line 4"/>
          <p:cNvSpPr>
            <a:spLocks noChangeShapeType="1"/>
          </p:cNvSpPr>
          <p:nvPr/>
        </p:nvSpPr>
        <p:spPr bwMode="auto">
          <a:xfrm flipV="1">
            <a:off x="4128864" y="4476577"/>
            <a:ext cx="561620" cy="186732"/>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7" name="Line 5"/>
          <p:cNvSpPr>
            <a:spLocks noChangeShapeType="1"/>
          </p:cNvSpPr>
          <p:nvPr/>
        </p:nvSpPr>
        <p:spPr bwMode="auto">
          <a:xfrm flipV="1">
            <a:off x="4690484" y="3786022"/>
            <a:ext cx="465487" cy="690555"/>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8" name="Line 6"/>
          <p:cNvSpPr>
            <a:spLocks noChangeShapeType="1"/>
          </p:cNvSpPr>
          <p:nvPr/>
        </p:nvSpPr>
        <p:spPr bwMode="auto">
          <a:xfrm>
            <a:off x="4709457" y="4476577"/>
            <a:ext cx="1025842" cy="86907"/>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0" name="Line 7"/>
          <p:cNvSpPr>
            <a:spLocks noChangeShapeType="1"/>
          </p:cNvSpPr>
          <p:nvPr/>
        </p:nvSpPr>
        <p:spPr bwMode="auto">
          <a:xfrm>
            <a:off x="5716325" y="4563484"/>
            <a:ext cx="746297" cy="258371"/>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1" name="Line 8"/>
          <p:cNvSpPr>
            <a:spLocks noChangeShapeType="1"/>
          </p:cNvSpPr>
          <p:nvPr/>
        </p:nvSpPr>
        <p:spPr bwMode="auto">
          <a:xfrm>
            <a:off x="3765835" y="4227601"/>
            <a:ext cx="928443" cy="252499"/>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2" name="Line 9"/>
          <p:cNvSpPr>
            <a:spLocks noChangeShapeType="1"/>
          </p:cNvSpPr>
          <p:nvPr/>
        </p:nvSpPr>
        <p:spPr bwMode="auto">
          <a:xfrm flipH="1">
            <a:off x="3755716" y="4218206"/>
            <a:ext cx="10119" cy="943055"/>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3" name="Text Box 10"/>
          <p:cNvSpPr txBox="1">
            <a:spLocks noChangeArrowheads="1"/>
          </p:cNvSpPr>
          <p:nvPr/>
        </p:nvSpPr>
        <p:spPr bwMode="auto">
          <a:xfrm>
            <a:off x="6446178" y="4490670"/>
            <a:ext cx="335201" cy="385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en-GB" sz="2400" b="0" i="1" u="none" strike="noStrike" kern="0" cap="none" spc="0" normalizeH="0" baseline="0" noProof="0" smtClean="0">
                <a:ln>
                  <a:noFill/>
                </a:ln>
                <a:solidFill>
                  <a:srgbClr val="33CCCC"/>
                </a:solidFill>
                <a:effectLst/>
                <a:uLnTx/>
                <a:uFillTx/>
                <a:latin typeface="Arial Black" pitchFamily="116" charset="0"/>
              </a:rPr>
              <a:t>C</a:t>
            </a:r>
            <a:endParaRPr kumimoji="1" lang="en-US" sz="2400" b="0" i="1" u="none" strike="noStrike" kern="0" cap="none" spc="0" normalizeH="0" baseline="0" noProof="0" smtClean="0">
              <a:ln>
                <a:noFill/>
              </a:ln>
              <a:solidFill>
                <a:srgbClr val="33CCCC"/>
              </a:solidFill>
              <a:effectLst/>
              <a:uLnTx/>
              <a:uFillTx/>
              <a:latin typeface="Arial Black" pitchFamily="116" charset="0"/>
            </a:endParaRPr>
          </a:p>
        </p:txBody>
      </p:sp>
      <p:sp>
        <p:nvSpPr>
          <p:cNvPr id="14" name="Line 11"/>
          <p:cNvSpPr>
            <a:spLocks noChangeShapeType="1"/>
          </p:cNvSpPr>
          <p:nvPr/>
        </p:nvSpPr>
        <p:spPr bwMode="auto">
          <a:xfrm flipV="1">
            <a:off x="5063632" y="4563484"/>
            <a:ext cx="652693" cy="258371"/>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5" name="Line 12"/>
          <p:cNvSpPr>
            <a:spLocks noChangeShapeType="1"/>
          </p:cNvSpPr>
          <p:nvPr/>
        </p:nvSpPr>
        <p:spPr bwMode="auto">
          <a:xfrm flipV="1">
            <a:off x="4782822" y="4821855"/>
            <a:ext cx="280810" cy="173813"/>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6" name="Line 13"/>
          <p:cNvSpPr>
            <a:spLocks noChangeShapeType="1"/>
          </p:cNvSpPr>
          <p:nvPr/>
        </p:nvSpPr>
        <p:spPr bwMode="auto">
          <a:xfrm>
            <a:off x="3009419" y="4821855"/>
            <a:ext cx="746297" cy="34527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7" name="Line 14"/>
          <p:cNvSpPr>
            <a:spLocks noChangeShapeType="1"/>
          </p:cNvSpPr>
          <p:nvPr/>
        </p:nvSpPr>
        <p:spPr bwMode="auto">
          <a:xfrm flipH="1">
            <a:off x="3009419" y="4236997"/>
            <a:ext cx="720998" cy="58485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8" name="Line 15"/>
          <p:cNvSpPr>
            <a:spLocks noChangeShapeType="1"/>
          </p:cNvSpPr>
          <p:nvPr/>
        </p:nvSpPr>
        <p:spPr bwMode="auto">
          <a:xfrm>
            <a:off x="3755716" y="4218206"/>
            <a:ext cx="384532" cy="445103"/>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19" name="Line 16"/>
          <p:cNvSpPr>
            <a:spLocks noChangeShapeType="1"/>
          </p:cNvSpPr>
          <p:nvPr/>
        </p:nvSpPr>
        <p:spPr bwMode="auto">
          <a:xfrm flipV="1">
            <a:off x="3755716" y="4665658"/>
            <a:ext cx="373149" cy="501474"/>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0" name="Line 17"/>
          <p:cNvSpPr>
            <a:spLocks noChangeShapeType="1"/>
          </p:cNvSpPr>
          <p:nvPr/>
        </p:nvSpPr>
        <p:spPr bwMode="auto">
          <a:xfrm flipV="1">
            <a:off x="3755716" y="4995668"/>
            <a:ext cx="1027106" cy="171464"/>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1" name="Line 19"/>
          <p:cNvSpPr>
            <a:spLocks noChangeShapeType="1"/>
          </p:cNvSpPr>
          <p:nvPr/>
        </p:nvSpPr>
        <p:spPr bwMode="auto">
          <a:xfrm>
            <a:off x="5155971" y="3786022"/>
            <a:ext cx="747561" cy="34527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2" name="Line 20"/>
          <p:cNvSpPr>
            <a:spLocks noChangeShapeType="1"/>
          </p:cNvSpPr>
          <p:nvPr/>
        </p:nvSpPr>
        <p:spPr bwMode="auto">
          <a:xfrm>
            <a:off x="5903532" y="4131299"/>
            <a:ext cx="559090" cy="690555"/>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3" name="Line 21"/>
          <p:cNvSpPr>
            <a:spLocks noChangeShapeType="1"/>
          </p:cNvSpPr>
          <p:nvPr/>
        </p:nvSpPr>
        <p:spPr bwMode="auto">
          <a:xfrm flipV="1">
            <a:off x="5716325" y="4131299"/>
            <a:ext cx="187207" cy="432184"/>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4" name="Line 22"/>
          <p:cNvSpPr>
            <a:spLocks noChangeShapeType="1"/>
          </p:cNvSpPr>
          <p:nvPr/>
        </p:nvSpPr>
        <p:spPr bwMode="auto">
          <a:xfrm>
            <a:off x="4690484" y="4476577"/>
            <a:ext cx="92338" cy="519091"/>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5" name="Line 23"/>
          <p:cNvSpPr>
            <a:spLocks noChangeShapeType="1"/>
          </p:cNvSpPr>
          <p:nvPr/>
        </p:nvSpPr>
        <p:spPr bwMode="auto">
          <a:xfrm>
            <a:off x="4118745" y="4636297"/>
            <a:ext cx="664077" cy="359371"/>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6" name="Line 24"/>
          <p:cNvSpPr>
            <a:spLocks noChangeShapeType="1"/>
          </p:cNvSpPr>
          <p:nvPr/>
        </p:nvSpPr>
        <p:spPr bwMode="auto">
          <a:xfrm>
            <a:off x="4690484" y="4476577"/>
            <a:ext cx="373148" cy="34527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7" name="Line 25"/>
          <p:cNvSpPr>
            <a:spLocks noChangeShapeType="1"/>
          </p:cNvSpPr>
          <p:nvPr/>
        </p:nvSpPr>
        <p:spPr bwMode="auto">
          <a:xfrm flipV="1">
            <a:off x="5436781" y="4563484"/>
            <a:ext cx="279545" cy="603649"/>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8" name="Line 26"/>
          <p:cNvSpPr>
            <a:spLocks noChangeShapeType="1"/>
          </p:cNvSpPr>
          <p:nvPr/>
        </p:nvSpPr>
        <p:spPr bwMode="auto">
          <a:xfrm>
            <a:off x="5063632" y="4821855"/>
            <a:ext cx="373149" cy="345278"/>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29" name="Line 27"/>
          <p:cNvSpPr>
            <a:spLocks noChangeShapeType="1"/>
          </p:cNvSpPr>
          <p:nvPr/>
        </p:nvSpPr>
        <p:spPr bwMode="auto">
          <a:xfrm>
            <a:off x="4782822" y="4995668"/>
            <a:ext cx="653959" cy="171464"/>
          </a:xfrm>
          <a:prstGeom prst="line">
            <a:avLst/>
          </a:prstGeom>
          <a:noFill/>
          <a:ln w="28575">
            <a:solidFill>
              <a:srgbClr val="0033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0" name="Oval 31"/>
          <p:cNvSpPr>
            <a:spLocks noChangeArrowheads="1"/>
          </p:cNvSpPr>
          <p:nvPr/>
        </p:nvSpPr>
        <p:spPr bwMode="auto">
          <a:xfrm>
            <a:off x="3662113" y="4131299"/>
            <a:ext cx="187207" cy="171464"/>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1" name="Oval 32"/>
          <p:cNvSpPr>
            <a:spLocks noChangeArrowheads="1"/>
          </p:cNvSpPr>
          <p:nvPr/>
        </p:nvSpPr>
        <p:spPr bwMode="auto">
          <a:xfrm>
            <a:off x="5063632" y="3699115"/>
            <a:ext cx="185942" cy="171464"/>
          </a:xfrm>
          <a:prstGeom prst="ellipse">
            <a:avLst/>
          </a:prstGeom>
          <a:solidFill>
            <a:schemeClr val="accent6"/>
          </a:solidFill>
          <a:ln w="19050">
            <a:solidFill>
              <a:srgbClr val="33CCCC"/>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2" name="Oval 33"/>
          <p:cNvSpPr>
            <a:spLocks noChangeArrowheads="1"/>
          </p:cNvSpPr>
          <p:nvPr/>
        </p:nvSpPr>
        <p:spPr bwMode="auto">
          <a:xfrm>
            <a:off x="3662113" y="5080226"/>
            <a:ext cx="187207" cy="173813"/>
          </a:xfrm>
          <a:prstGeom prst="ellipse">
            <a:avLst/>
          </a:prstGeom>
          <a:solidFill>
            <a:schemeClr val="accent6"/>
          </a:solidFill>
          <a:ln w="19050">
            <a:solidFill>
              <a:srgbClr val="33CCCC"/>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3" name="Oval 34"/>
          <p:cNvSpPr>
            <a:spLocks noChangeArrowheads="1"/>
          </p:cNvSpPr>
          <p:nvPr/>
        </p:nvSpPr>
        <p:spPr bwMode="auto">
          <a:xfrm>
            <a:off x="4690484" y="4908761"/>
            <a:ext cx="185941" cy="171464"/>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4" name="Oval 35"/>
          <p:cNvSpPr>
            <a:spLocks noChangeArrowheads="1"/>
          </p:cNvSpPr>
          <p:nvPr/>
        </p:nvSpPr>
        <p:spPr bwMode="auto">
          <a:xfrm>
            <a:off x="6369019" y="4734948"/>
            <a:ext cx="187207" cy="173813"/>
          </a:xfrm>
          <a:prstGeom prst="ellipse">
            <a:avLst/>
          </a:prstGeom>
          <a:solidFill>
            <a:schemeClr val="accent6"/>
          </a:solidFill>
          <a:ln w="19050">
            <a:solidFill>
              <a:srgbClr val="33CCCC"/>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5" name="Oval 36"/>
          <p:cNvSpPr>
            <a:spLocks noChangeArrowheads="1"/>
          </p:cNvSpPr>
          <p:nvPr/>
        </p:nvSpPr>
        <p:spPr bwMode="auto">
          <a:xfrm>
            <a:off x="5809929" y="4044393"/>
            <a:ext cx="185942" cy="17381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6" name="Oval 37"/>
          <p:cNvSpPr>
            <a:spLocks noChangeArrowheads="1"/>
          </p:cNvSpPr>
          <p:nvPr/>
        </p:nvSpPr>
        <p:spPr bwMode="auto">
          <a:xfrm>
            <a:off x="5343177" y="5080226"/>
            <a:ext cx="187207" cy="17381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7" name="Oval 39"/>
          <p:cNvSpPr>
            <a:spLocks noChangeArrowheads="1"/>
          </p:cNvSpPr>
          <p:nvPr/>
        </p:nvSpPr>
        <p:spPr bwMode="auto">
          <a:xfrm>
            <a:off x="4035261" y="4577577"/>
            <a:ext cx="187207" cy="172639"/>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8" name="Oval 41"/>
          <p:cNvSpPr>
            <a:spLocks noChangeArrowheads="1"/>
          </p:cNvSpPr>
          <p:nvPr/>
        </p:nvSpPr>
        <p:spPr bwMode="auto">
          <a:xfrm>
            <a:off x="4970029" y="4734948"/>
            <a:ext cx="185942" cy="17381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39" name="Oval 42"/>
          <p:cNvSpPr>
            <a:spLocks noChangeArrowheads="1"/>
          </p:cNvSpPr>
          <p:nvPr/>
        </p:nvSpPr>
        <p:spPr bwMode="auto">
          <a:xfrm>
            <a:off x="2915816" y="4734948"/>
            <a:ext cx="187207" cy="17381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40" name="Text Box 44"/>
          <p:cNvSpPr txBox="1">
            <a:spLocks noChangeArrowheads="1"/>
          </p:cNvSpPr>
          <p:nvPr/>
        </p:nvSpPr>
        <p:spPr bwMode="auto">
          <a:xfrm>
            <a:off x="3453403" y="5216458"/>
            <a:ext cx="335201" cy="385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en-GB" sz="2400" b="0" i="1" u="none" strike="noStrike" kern="0" cap="none" spc="0" normalizeH="0" baseline="0" noProof="0" dirty="0" smtClean="0">
                <a:ln>
                  <a:noFill/>
                </a:ln>
                <a:solidFill>
                  <a:srgbClr val="33CCCC"/>
                </a:solidFill>
                <a:effectLst/>
                <a:uLnTx/>
                <a:uFillTx/>
                <a:latin typeface="Arial Black" pitchFamily="116" charset="0"/>
              </a:rPr>
              <a:t>A</a:t>
            </a:r>
            <a:endParaRPr kumimoji="1" lang="en-US" sz="2400" b="0" i="1" u="none" strike="noStrike" kern="0" cap="none" spc="0" normalizeH="0" baseline="0" noProof="0" dirty="0" smtClean="0">
              <a:ln>
                <a:noFill/>
              </a:ln>
              <a:solidFill>
                <a:srgbClr val="33CCCC"/>
              </a:solidFill>
              <a:effectLst/>
              <a:uLnTx/>
              <a:uFillTx/>
              <a:latin typeface="Arial Black" pitchFamily="116" charset="0"/>
            </a:endParaRPr>
          </a:p>
        </p:txBody>
      </p:sp>
      <p:sp>
        <p:nvSpPr>
          <p:cNvPr id="41" name="Text Box 45"/>
          <p:cNvSpPr txBox="1">
            <a:spLocks noChangeArrowheads="1"/>
          </p:cNvSpPr>
          <p:nvPr/>
        </p:nvSpPr>
        <p:spPr bwMode="auto">
          <a:xfrm>
            <a:off x="5166090" y="3429000"/>
            <a:ext cx="335201" cy="385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en-GB" sz="2400" b="0" i="1" u="none" strike="noStrike" kern="0" cap="none" spc="0" normalizeH="0" baseline="0" noProof="0" smtClean="0">
                <a:ln>
                  <a:noFill/>
                </a:ln>
                <a:solidFill>
                  <a:srgbClr val="33CCCC"/>
                </a:solidFill>
                <a:effectLst/>
                <a:uLnTx/>
                <a:uFillTx/>
                <a:latin typeface="Arial Black" pitchFamily="116" charset="0"/>
              </a:rPr>
              <a:t>B</a:t>
            </a:r>
            <a:endParaRPr kumimoji="1" lang="en-US" sz="2400" b="0" i="1" u="none" strike="noStrike" kern="0" cap="none" spc="0" normalizeH="0" baseline="0" noProof="0" smtClean="0">
              <a:ln>
                <a:noFill/>
              </a:ln>
              <a:solidFill>
                <a:srgbClr val="33CCCC"/>
              </a:solidFill>
              <a:effectLst/>
              <a:uLnTx/>
              <a:uFillTx/>
              <a:latin typeface="Arial Black" pitchFamily="116" charset="0"/>
            </a:endParaRPr>
          </a:p>
        </p:txBody>
      </p:sp>
      <p:sp>
        <p:nvSpPr>
          <p:cNvPr id="59" name="Text Box 48"/>
          <p:cNvSpPr txBox="1">
            <a:spLocks noChangeArrowheads="1"/>
          </p:cNvSpPr>
          <p:nvPr/>
        </p:nvSpPr>
        <p:spPr bwMode="auto">
          <a:xfrm>
            <a:off x="3899916" y="4798367"/>
            <a:ext cx="268161" cy="30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noFill/>
                </a:ln>
                <a:solidFill>
                  <a:srgbClr val="33CCCC"/>
                </a:solidFill>
                <a:effectLst/>
                <a:uLnTx/>
                <a:uFillTx/>
                <a:latin typeface="Arial Black" pitchFamily="116" charset="0"/>
              </a:rPr>
              <a:t>8</a:t>
            </a:r>
            <a:endParaRPr kumimoji="1" lang="en-GB" sz="1800" b="0" i="0" u="none" strike="noStrike" kern="0" cap="none" spc="0" normalizeH="0" baseline="0" noProof="0" dirty="0" smtClean="0">
              <a:ln>
                <a:noFill/>
              </a:ln>
              <a:solidFill>
                <a:srgbClr val="33CCCC"/>
              </a:solidFill>
              <a:effectLst/>
              <a:uLnTx/>
              <a:uFillTx/>
              <a:latin typeface="Arial Black" pitchFamily="116" charset="0"/>
            </a:endParaRPr>
          </a:p>
        </p:txBody>
      </p:sp>
      <p:grpSp>
        <p:nvGrpSpPr>
          <p:cNvPr id="62" name="Group 61"/>
          <p:cNvGrpSpPr/>
          <p:nvPr/>
        </p:nvGrpSpPr>
        <p:grpSpPr>
          <a:xfrm>
            <a:off x="3754451" y="4663309"/>
            <a:ext cx="1874596" cy="1468583"/>
            <a:chOff x="3754451" y="4663309"/>
            <a:chExt cx="1874596" cy="1468583"/>
          </a:xfrm>
        </p:grpSpPr>
        <p:sp>
          <p:nvSpPr>
            <p:cNvPr id="58" name="Text Box 47"/>
            <p:cNvSpPr txBox="1">
              <a:spLocks noChangeArrowheads="1"/>
            </p:cNvSpPr>
            <p:nvPr/>
          </p:nvSpPr>
          <p:spPr bwMode="auto">
            <a:xfrm>
              <a:off x="4896664" y="5762560"/>
              <a:ext cx="732383"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solidFill>
                      <a:schemeClr val="accent6"/>
                    </a:solidFill>
                  </a:ln>
                  <a:solidFill>
                    <a:schemeClr val="accent6"/>
                  </a:solidFill>
                  <a:effectLst/>
                  <a:uLnTx/>
                  <a:uFillTx/>
                  <a:latin typeface="+mn-lt"/>
                </a:rPr>
                <a:t>A: 8</a:t>
              </a:r>
              <a:endParaRPr kumimoji="1" lang="en-US" sz="1800" b="0" i="0" u="none" strike="noStrike" kern="0" cap="none" spc="0" normalizeH="0" baseline="0" noProof="0" dirty="0" smtClean="0">
                <a:ln>
                  <a:solidFill>
                    <a:schemeClr val="accent6"/>
                  </a:solidFill>
                </a:ln>
                <a:solidFill>
                  <a:schemeClr val="accent6"/>
                </a:solidFill>
                <a:effectLst/>
                <a:uLnTx/>
                <a:uFillTx/>
                <a:latin typeface="+mn-lt"/>
              </a:endParaRPr>
            </a:p>
          </p:txBody>
        </p:sp>
        <p:sp>
          <p:nvSpPr>
            <p:cNvPr id="60" name="Line 49"/>
            <p:cNvSpPr>
              <a:spLocks noChangeShapeType="1"/>
            </p:cNvSpPr>
            <p:nvPr/>
          </p:nvSpPr>
          <p:spPr bwMode="auto">
            <a:xfrm flipV="1">
              <a:off x="3754451" y="4663309"/>
              <a:ext cx="364294" cy="504994"/>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grpSp>
      <p:sp>
        <p:nvSpPr>
          <p:cNvPr id="54" name="Text Box 52"/>
          <p:cNvSpPr txBox="1">
            <a:spLocks noChangeArrowheads="1"/>
          </p:cNvSpPr>
          <p:nvPr/>
        </p:nvSpPr>
        <p:spPr bwMode="auto">
          <a:xfrm>
            <a:off x="4572000" y="3842558"/>
            <a:ext cx="389592" cy="30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noFill/>
                </a:ln>
                <a:solidFill>
                  <a:srgbClr val="33CCCC"/>
                </a:solidFill>
                <a:effectLst/>
                <a:uLnTx/>
                <a:uFillTx/>
                <a:latin typeface="Arial Black" pitchFamily="116" charset="0"/>
              </a:rPr>
              <a:t>10</a:t>
            </a:r>
            <a:endParaRPr kumimoji="1" lang="en-GB" sz="1800" b="0" i="0" u="none" strike="noStrike" kern="0" cap="none" spc="0" normalizeH="0" baseline="0" noProof="0" dirty="0" smtClean="0">
              <a:ln>
                <a:noFill/>
              </a:ln>
              <a:solidFill>
                <a:srgbClr val="33CCCC"/>
              </a:solidFill>
              <a:effectLst/>
              <a:uLnTx/>
              <a:uFillTx/>
              <a:latin typeface="Arial Black" pitchFamily="116" charset="0"/>
            </a:endParaRPr>
          </a:p>
        </p:txBody>
      </p:sp>
      <p:sp>
        <p:nvSpPr>
          <p:cNvPr id="55" name="Text Box 53"/>
          <p:cNvSpPr txBox="1">
            <a:spLocks noChangeArrowheads="1"/>
          </p:cNvSpPr>
          <p:nvPr/>
        </p:nvSpPr>
        <p:spPr bwMode="auto">
          <a:xfrm>
            <a:off x="4317336" y="4516508"/>
            <a:ext cx="268161" cy="30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smtClean="0">
                <a:ln>
                  <a:noFill/>
                </a:ln>
                <a:solidFill>
                  <a:srgbClr val="33CCCC"/>
                </a:solidFill>
                <a:effectLst/>
                <a:uLnTx/>
                <a:uFillTx/>
                <a:latin typeface="Arial Black" pitchFamily="116" charset="0"/>
              </a:rPr>
              <a:t>6</a:t>
            </a:r>
            <a:endParaRPr kumimoji="1" lang="en-GB" sz="1800" b="0" i="0" u="none" strike="noStrike" kern="0" cap="none" spc="0" normalizeH="0" baseline="0" noProof="0" smtClean="0">
              <a:ln>
                <a:noFill/>
              </a:ln>
              <a:solidFill>
                <a:srgbClr val="33CCCC"/>
              </a:solidFill>
              <a:effectLst/>
              <a:uLnTx/>
              <a:uFillTx/>
              <a:latin typeface="Arial Black" pitchFamily="116" charset="0"/>
            </a:endParaRPr>
          </a:p>
        </p:txBody>
      </p:sp>
      <p:grpSp>
        <p:nvGrpSpPr>
          <p:cNvPr id="64" name="Group 63"/>
          <p:cNvGrpSpPr/>
          <p:nvPr/>
        </p:nvGrpSpPr>
        <p:grpSpPr>
          <a:xfrm>
            <a:off x="4123805" y="3870578"/>
            <a:ext cx="2120969" cy="2495023"/>
            <a:chOff x="4123805" y="3870578"/>
            <a:chExt cx="2120969" cy="2495023"/>
          </a:xfrm>
        </p:grpSpPr>
        <p:grpSp>
          <p:nvGrpSpPr>
            <p:cNvPr id="63" name="Group 62"/>
            <p:cNvGrpSpPr/>
            <p:nvPr/>
          </p:nvGrpSpPr>
          <p:grpSpPr>
            <a:xfrm>
              <a:off x="4123805" y="4476578"/>
              <a:ext cx="2120969" cy="1889023"/>
              <a:chOff x="4123805" y="4476578"/>
              <a:chExt cx="2120969" cy="1889023"/>
            </a:xfrm>
          </p:grpSpPr>
          <p:sp>
            <p:nvSpPr>
              <p:cNvPr id="53" name="Text Box 51"/>
              <p:cNvSpPr txBox="1">
                <a:spLocks noChangeArrowheads="1"/>
              </p:cNvSpPr>
              <p:nvPr/>
            </p:nvSpPr>
            <p:spPr bwMode="auto">
              <a:xfrm>
                <a:off x="4897930" y="5996269"/>
                <a:ext cx="1346844"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solidFill>
                        <a:schemeClr val="accent6"/>
                      </a:solidFill>
                    </a:ln>
                    <a:solidFill>
                      <a:schemeClr val="accent6"/>
                    </a:solidFill>
                    <a:effectLst/>
                    <a:uLnTx/>
                    <a:uFillTx/>
                    <a:latin typeface="+mn-lt"/>
                  </a:rPr>
                  <a:t>B: 10+6 = 16</a:t>
                </a:r>
                <a:endParaRPr kumimoji="1" lang="en-US" sz="1800" b="0" i="0" u="none" strike="noStrike" kern="0" cap="none" spc="0" normalizeH="0" baseline="0" noProof="0" dirty="0" smtClean="0">
                  <a:ln>
                    <a:solidFill>
                      <a:schemeClr val="accent6"/>
                    </a:solidFill>
                  </a:ln>
                  <a:solidFill>
                    <a:schemeClr val="accent6"/>
                  </a:solidFill>
                  <a:effectLst/>
                  <a:uLnTx/>
                  <a:uFillTx/>
                  <a:latin typeface="+mn-lt"/>
                </a:endParaRPr>
              </a:p>
            </p:txBody>
          </p:sp>
          <p:sp>
            <p:nvSpPr>
              <p:cNvPr id="56" name="Line 54"/>
              <p:cNvSpPr>
                <a:spLocks noChangeShapeType="1"/>
              </p:cNvSpPr>
              <p:nvPr/>
            </p:nvSpPr>
            <p:spPr bwMode="auto">
              <a:xfrm flipV="1">
                <a:off x="4123805" y="4476578"/>
                <a:ext cx="569209" cy="189081"/>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grpSp>
        <p:sp>
          <p:nvSpPr>
            <p:cNvPr id="57" name="Line 55"/>
            <p:cNvSpPr>
              <a:spLocks noChangeShapeType="1"/>
            </p:cNvSpPr>
            <p:nvPr/>
          </p:nvSpPr>
          <p:spPr bwMode="auto">
            <a:xfrm flipV="1">
              <a:off x="4689220" y="3870578"/>
              <a:ext cx="420581" cy="609522"/>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grpSp>
      <p:sp>
        <p:nvSpPr>
          <p:cNvPr id="49" name="Text Box 58"/>
          <p:cNvSpPr txBox="1">
            <a:spLocks noChangeArrowheads="1"/>
          </p:cNvSpPr>
          <p:nvPr/>
        </p:nvSpPr>
        <p:spPr bwMode="auto">
          <a:xfrm>
            <a:off x="5239943" y="4202598"/>
            <a:ext cx="268161" cy="30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noFill/>
                </a:ln>
                <a:solidFill>
                  <a:srgbClr val="33CCCC"/>
                </a:solidFill>
                <a:effectLst/>
                <a:uLnTx/>
                <a:uFillTx/>
                <a:latin typeface="Arial Black" pitchFamily="116" charset="0"/>
              </a:rPr>
              <a:t>8</a:t>
            </a:r>
            <a:endParaRPr kumimoji="1" lang="en-GB" sz="1800" b="0" i="0" u="none" strike="noStrike" kern="0" cap="none" spc="0" normalizeH="0" baseline="0" noProof="0" dirty="0" smtClean="0">
              <a:ln>
                <a:noFill/>
              </a:ln>
              <a:solidFill>
                <a:srgbClr val="33CCCC"/>
              </a:solidFill>
              <a:effectLst/>
              <a:uLnTx/>
              <a:uFillTx/>
              <a:latin typeface="Arial Black" pitchFamily="116" charset="0"/>
            </a:endParaRPr>
          </a:p>
        </p:txBody>
      </p:sp>
      <p:sp>
        <p:nvSpPr>
          <p:cNvPr id="50" name="Text Box 59"/>
          <p:cNvSpPr txBox="1">
            <a:spLocks noChangeArrowheads="1"/>
          </p:cNvSpPr>
          <p:nvPr/>
        </p:nvSpPr>
        <p:spPr bwMode="auto">
          <a:xfrm>
            <a:off x="5911122" y="4650391"/>
            <a:ext cx="268161" cy="306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smtClean="0">
                <a:ln>
                  <a:noFill/>
                </a:ln>
                <a:solidFill>
                  <a:srgbClr val="33CCCC"/>
                </a:solidFill>
                <a:effectLst/>
                <a:uLnTx/>
                <a:uFillTx/>
                <a:latin typeface="Arial Black" pitchFamily="116" charset="0"/>
              </a:rPr>
              <a:t>7</a:t>
            </a:r>
            <a:endParaRPr kumimoji="1" lang="en-GB" sz="1800" b="0" i="0" u="none" strike="noStrike" kern="0" cap="none" spc="0" normalizeH="0" baseline="0" noProof="0" smtClean="0">
              <a:ln>
                <a:noFill/>
              </a:ln>
              <a:solidFill>
                <a:srgbClr val="33CCCC"/>
              </a:solidFill>
              <a:effectLst/>
              <a:uLnTx/>
              <a:uFillTx/>
              <a:latin typeface="Arial Black" pitchFamily="116" charset="0"/>
            </a:endParaRPr>
          </a:p>
        </p:txBody>
      </p:sp>
      <p:grpSp>
        <p:nvGrpSpPr>
          <p:cNvPr id="65" name="Group 64"/>
          <p:cNvGrpSpPr/>
          <p:nvPr/>
        </p:nvGrpSpPr>
        <p:grpSpPr>
          <a:xfrm>
            <a:off x="4693014" y="4475403"/>
            <a:ext cx="1769608" cy="2121557"/>
            <a:chOff x="4693014" y="4475403"/>
            <a:chExt cx="1769608" cy="2121557"/>
          </a:xfrm>
        </p:grpSpPr>
        <p:sp>
          <p:nvSpPr>
            <p:cNvPr id="48" name="Text Box 57"/>
            <p:cNvSpPr txBox="1">
              <a:spLocks noChangeArrowheads="1"/>
            </p:cNvSpPr>
            <p:nvPr/>
          </p:nvSpPr>
          <p:spPr bwMode="auto">
            <a:xfrm>
              <a:off x="4887810" y="6227628"/>
              <a:ext cx="1460656"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ct val="20000"/>
                </a:spcBef>
                <a:spcAft>
                  <a:spcPts val="0"/>
                </a:spcAft>
                <a:buClr>
                  <a:srgbClr val="99CC99"/>
                </a:buClr>
                <a:buSzPct val="115000"/>
                <a:buFontTx/>
                <a:buNone/>
                <a:tabLst/>
                <a:defRPr/>
              </a:pPr>
              <a:r>
                <a:rPr kumimoji="1" lang="nl-NL" sz="1800" b="0" i="0" u="none" strike="noStrike" kern="0" cap="none" spc="0" normalizeH="0" baseline="0" noProof="0" dirty="0" smtClean="0">
                  <a:ln>
                    <a:solidFill>
                      <a:schemeClr val="accent6"/>
                    </a:solidFill>
                  </a:ln>
                  <a:solidFill>
                    <a:schemeClr val="accent6"/>
                  </a:solidFill>
                  <a:effectLst/>
                  <a:uLnTx/>
                  <a:uFillTx/>
                  <a:latin typeface="+mn-lt"/>
                </a:rPr>
                <a:t>C: 7+8+6 = 21</a:t>
              </a:r>
              <a:endParaRPr kumimoji="1" lang="en-US" sz="1800" b="0" i="0" u="none" strike="noStrike" kern="0" cap="none" spc="0" normalizeH="0" baseline="0" noProof="0" dirty="0" smtClean="0">
                <a:ln>
                  <a:solidFill>
                    <a:schemeClr val="accent6"/>
                  </a:solidFill>
                </a:ln>
                <a:solidFill>
                  <a:schemeClr val="accent6"/>
                </a:solidFill>
                <a:effectLst/>
                <a:uLnTx/>
                <a:uFillTx/>
                <a:latin typeface="+mn-lt"/>
              </a:endParaRPr>
            </a:p>
          </p:txBody>
        </p:sp>
        <p:sp>
          <p:nvSpPr>
            <p:cNvPr id="51" name="Line 60"/>
            <p:cNvSpPr>
              <a:spLocks noChangeShapeType="1"/>
            </p:cNvSpPr>
            <p:nvPr/>
          </p:nvSpPr>
          <p:spPr bwMode="auto">
            <a:xfrm>
              <a:off x="4693014" y="4475403"/>
              <a:ext cx="1025841" cy="86907"/>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52" name="Line 61"/>
            <p:cNvSpPr>
              <a:spLocks noChangeShapeType="1"/>
            </p:cNvSpPr>
            <p:nvPr/>
          </p:nvSpPr>
          <p:spPr bwMode="auto">
            <a:xfrm>
              <a:off x="5716326" y="4563484"/>
              <a:ext cx="746296" cy="258371"/>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grpSp>
      <p:sp>
        <p:nvSpPr>
          <p:cNvPr id="45" name="Oval 62"/>
          <p:cNvSpPr>
            <a:spLocks noChangeArrowheads="1"/>
          </p:cNvSpPr>
          <p:nvPr/>
        </p:nvSpPr>
        <p:spPr bwMode="auto">
          <a:xfrm>
            <a:off x="5622722" y="4476577"/>
            <a:ext cx="187207" cy="171464"/>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46" name="Oval 63"/>
          <p:cNvSpPr>
            <a:spLocks noChangeArrowheads="1"/>
          </p:cNvSpPr>
          <p:nvPr/>
        </p:nvSpPr>
        <p:spPr bwMode="auto">
          <a:xfrm>
            <a:off x="4596881" y="4389670"/>
            <a:ext cx="185941" cy="17381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47" name="Oval 64"/>
          <p:cNvSpPr>
            <a:spLocks noChangeArrowheads="1"/>
          </p:cNvSpPr>
          <p:nvPr/>
        </p:nvSpPr>
        <p:spPr bwMode="auto">
          <a:xfrm>
            <a:off x="4035261" y="4577577"/>
            <a:ext cx="187207" cy="172639"/>
          </a:xfrm>
          <a:prstGeom prst="ellipse">
            <a:avLst/>
          </a:prstGeom>
          <a:solidFill>
            <a:schemeClr val="bg1"/>
          </a:solidFill>
          <a:ln w="19050">
            <a:solidFill>
              <a:schemeClr val="accent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sysClr val="windowText" lastClr="000000"/>
              </a:solidFill>
              <a:effectLst/>
              <a:uLnTx/>
              <a:uFillTx/>
            </a:endParaRPr>
          </a:p>
        </p:txBody>
      </p:sp>
      <p:sp>
        <p:nvSpPr>
          <p:cNvPr id="61" name="Text Box 44"/>
          <p:cNvSpPr txBox="1">
            <a:spLocks noChangeArrowheads="1"/>
          </p:cNvSpPr>
          <p:nvPr/>
        </p:nvSpPr>
        <p:spPr bwMode="auto">
          <a:xfrm>
            <a:off x="3684506" y="4469050"/>
            <a:ext cx="38343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20000"/>
              </a:spcBef>
              <a:spcAft>
                <a:spcPts val="0"/>
              </a:spcAft>
              <a:buClr>
                <a:srgbClr val="99CC99"/>
              </a:buClr>
              <a:buSzPct val="115000"/>
              <a:buFontTx/>
              <a:buNone/>
              <a:tabLst/>
              <a:defRPr/>
            </a:pPr>
            <a:r>
              <a:rPr kumimoji="1" lang="en-GB" sz="2000" i="1" kern="0" dirty="0" smtClean="0">
                <a:solidFill>
                  <a:srgbClr val="33CCCC"/>
                </a:solidFill>
                <a:latin typeface="Arial Black" pitchFamily="116" charset="0"/>
              </a:rPr>
              <a:t>X</a:t>
            </a:r>
            <a:endParaRPr kumimoji="1" lang="en-US" sz="2400" b="0" i="1" u="none" strike="noStrike" kern="0" cap="none" spc="0" normalizeH="0" baseline="0" noProof="0" dirty="0" smtClean="0">
              <a:ln>
                <a:noFill/>
              </a:ln>
              <a:solidFill>
                <a:srgbClr val="33CCCC"/>
              </a:solidFill>
              <a:effectLst/>
              <a:uLnTx/>
              <a:uFillTx/>
              <a:latin typeface="Arial Black" pitchFamily="116" charset="0"/>
            </a:endParaRPr>
          </a:p>
        </p:txBody>
      </p:sp>
    </p:spTree>
    <p:extLst>
      <p:ext uri="{BB962C8B-B14F-4D97-AF65-F5344CB8AC3E}">
        <p14:creationId xmlns:p14="http://schemas.microsoft.com/office/powerpoint/2010/main" xmlns="" val="2582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down)">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DV-Hop</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74015"/>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smtClean="0"/>
              <a:t>Determines distance to the anchors by counting the average number of hops.</a:t>
            </a:r>
          </a:p>
          <a:p>
            <a:pPr marL="0" indent="0">
              <a:buNone/>
            </a:pPr>
            <a:r>
              <a:rPr lang="en-CA" sz="2400" dirty="0" smtClean="0"/>
              <a:t>Multiply with the average hop distance</a:t>
            </a:r>
          </a:p>
          <a:p>
            <a:pPr marL="0" indent="0">
              <a:buNone/>
            </a:pPr>
            <a:endParaRPr lang="en-CA" sz="2400" dirty="0" smtClean="0"/>
          </a:p>
          <a:p>
            <a:pPr marL="0" indent="0">
              <a:buNone/>
            </a:pPr>
            <a:r>
              <a:rPr lang="en-CA" sz="1800" dirty="0" smtClean="0"/>
              <a:t>Example:</a:t>
            </a:r>
          </a:p>
          <a:p>
            <a:pPr marL="0" indent="0"/>
            <a:r>
              <a:rPr lang="en-CA" sz="1800" dirty="0" smtClean="0"/>
              <a:t>Number of hops between anchors and</a:t>
            </a:r>
          </a:p>
          <a:p>
            <a:pPr marL="0" indent="0">
              <a:buNone/>
            </a:pPr>
            <a:r>
              <a:rPr lang="en-CA" sz="1800" dirty="0" smtClean="0"/>
              <a:t>  Nodes are computed</a:t>
            </a:r>
          </a:p>
          <a:p>
            <a:pPr marL="0" indent="0"/>
            <a:r>
              <a:rPr lang="en-CA" sz="1800" dirty="0" smtClean="0"/>
              <a:t>Average hop distance is estimated</a:t>
            </a:r>
          </a:p>
          <a:p>
            <a:pPr marL="0" indent="0"/>
            <a:r>
              <a:rPr lang="en-CA" sz="1800" dirty="0" smtClean="0"/>
              <a:t>Position is computed via </a:t>
            </a:r>
            <a:r>
              <a:rPr lang="en-CA" sz="1800" dirty="0" err="1" smtClean="0"/>
              <a:t>lateration</a:t>
            </a:r>
            <a:endParaRPr lang="en-CA" sz="1600" dirty="0"/>
          </a:p>
        </p:txBody>
      </p:sp>
      <p:sp>
        <p:nvSpPr>
          <p:cNvPr id="61" name="Line 4"/>
          <p:cNvSpPr>
            <a:spLocks noChangeShapeType="1"/>
          </p:cNvSpPr>
          <p:nvPr/>
        </p:nvSpPr>
        <p:spPr bwMode="auto">
          <a:xfrm flipV="1">
            <a:off x="5779517" y="5220543"/>
            <a:ext cx="704850" cy="252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2" name="Line 5"/>
          <p:cNvSpPr>
            <a:spLocks noChangeShapeType="1"/>
          </p:cNvSpPr>
          <p:nvPr/>
        </p:nvSpPr>
        <p:spPr bwMode="auto">
          <a:xfrm flipV="1">
            <a:off x="6484367" y="4287093"/>
            <a:ext cx="584200" cy="933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3" name="Line 6"/>
          <p:cNvSpPr>
            <a:spLocks noChangeShapeType="1"/>
          </p:cNvSpPr>
          <p:nvPr/>
        </p:nvSpPr>
        <p:spPr bwMode="auto">
          <a:xfrm>
            <a:off x="6508179" y="5220543"/>
            <a:ext cx="1287463" cy="117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4" name="Line 7"/>
          <p:cNvSpPr>
            <a:spLocks noChangeShapeType="1"/>
          </p:cNvSpPr>
          <p:nvPr/>
        </p:nvSpPr>
        <p:spPr bwMode="auto">
          <a:xfrm>
            <a:off x="7771829" y="5338018"/>
            <a:ext cx="936625" cy="349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5" name="Line 8"/>
          <p:cNvSpPr>
            <a:spLocks noChangeShapeType="1"/>
          </p:cNvSpPr>
          <p:nvPr/>
        </p:nvSpPr>
        <p:spPr bwMode="auto">
          <a:xfrm>
            <a:off x="5323904" y="4883993"/>
            <a:ext cx="1165225" cy="341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6" name="Line 9"/>
          <p:cNvSpPr>
            <a:spLocks noChangeShapeType="1"/>
          </p:cNvSpPr>
          <p:nvPr/>
        </p:nvSpPr>
        <p:spPr bwMode="auto">
          <a:xfrm flipH="1">
            <a:off x="5311204" y="4871293"/>
            <a:ext cx="12700" cy="12747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7" name="Text Box 10"/>
          <p:cNvSpPr txBox="1">
            <a:spLocks noChangeArrowheads="1"/>
          </p:cNvSpPr>
          <p:nvPr/>
        </p:nvSpPr>
        <p:spPr bwMode="auto">
          <a:xfrm>
            <a:off x="8687817" y="5239593"/>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C</a:t>
            </a:r>
            <a:endParaRPr kumimoji="1" lang="en-US" sz="2400" i="1">
              <a:solidFill>
                <a:schemeClr val="accent1"/>
              </a:solidFill>
              <a:latin typeface="Arial Black" pitchFamily="116" charset="0"/>
            </a:endParaRPr>
          </a:p>
        </p:txBody>
      </p:sp>
      <p:sp>
        <p:nvSpPr>
          <p:cNvPr id="68" name="Line 11"/>
          <p:cNvSpPr>
            <a:spLocks noChangeShapeType="1"/>
          </p:cNvSpPr>
          <p:nvPr/>
        </p:nvSpPr>
        <p:spPr bwMode="auto">
          <a:xfrm flipV="1">
            <a:off x="6952679" y="5338018"/>
            <a:ext cx="819150" cy="349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9" name="Line 12"/>
          <p:cNvSpPr>
            <a:spLocks noChangeShapeType="1"/>
          </p:cNvSpPr>
          <p:nvPr/>
        </p:nvSpPr>
        <p:spPr bwMode="auto">
          <a:xfrm flipV="1">
            <a:off x="6600254" y="5687268"/>
            <a:ext cx="352425" cy="2349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0" name="Line 13"/>
          <p:cNvSpPr>
            <a:spLocks noChangeShapeType="1"/>
          </p:cNvSpPr>
          <p:nvPr/>
        </p:nvSpPr>
        <p:spPr bwMode="auto">
          <a:xfrm>
            <a:off x="4374579" y="5687268"/>
            <a:ext cx="936625"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1" name="Line 14"/>
          <p:cNvSpPr>
            <a:spLocks noChangeShapeType="1"/>
          </p:cNvSpPr>
          <p:nvPr/>
        </p:nvSpPr>
        <p:spPr bwMode="auto">
          <a:xfrm flipH="1">
            <a:off x="4376167" y="4849068"/>
            <a:ext cx="922337"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2" name="Line 15"/>
          <p:cNvSpPr>
            <a:spLocks noChangeShapeType="1"/>
          </p:cNvSpPr>
          <p:nvPr/>
        </p:nvSpPr>
        <p:spPr bwMode="auto">
          <a:xfrm>
            <a:off x="5311204" y="4871293"/>
            <a:ext cx="482600" cy="6016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3" name="Line 16"/>
          <p:cNvSpPr>
            <a:spLocks noChangeShapeType="1"/>
          </p:cNvSpPr>
          <p:nvPr/>
        </p:nvSpPr>
        <p:spPr bwMode="auto">
          <a:xfrm flipV="1">
            <a:off x="5311204" y="5476131"/>
            <a:ext cx="468313" cy="6778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4" name="Line 17"/>
          <p:cNvSpPr>
            <a:spLocks noChangeShapeType="1"/>
          </p:cNvSpPr>
          <p:nvPr/>
        </p:nvSpPr>
        <p:spPr bwMode="auto">
          <a:xfrm flipV="1">
            <a:off x="5311204" y="5922218"/>
            <a:ext cx="1289050" cy="231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5" name="Line 19"/>
          <p:cNvSpPr>
            <a:spLocks noChangeShapeType="1"/>
          </p:cNvSpPr>
          <p:nvPr/>
        </p:nvSpPr>
        <p:spPr bwMode="auto">
          <a:xfrm>
            <a:off x="7068567" y="4287093"/>
            <a:ext cx="938212"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6" name="Line 20"/>
          <p:cNvSpPr>
            <a:spLocks noChangeShapeType="1"/>
          </p:cNvSpPr>
          <p:nvPr/>
        </p:nvSpPr>
        <p:spPr bwMode="auto">
          <a:xfrm>
            <a:off x="8006779" y="4753818"/>
            <a:ext cx="701675" cy="933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 name="Line 21"/>
          <p:cNvSpPr>
            <a:spLocks noChangeShapeType="1"/>
          </p:cNvSpPr>
          <p:nvPr/>
        </p:nvSpPr>
        <p:spPr bwMode="auto">
          <a:xfrm flipV="1">
            <a:off x="7771829" y="4753818"/>
            <a:ext cx="234950" cy="584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 name="Line 22"/>
          <p:cNvSpPr>
            <a:spLocks noChangeShapeType="1"/>
          </p:cNvSpPr>
          <p:nvPr/>
        </p:nvSpPr>
        <p:spPr bwMode="auto">
          <a:xfrm>
            <a:off x="6484367" y="5220543"/>
            <a:ext cx="115887" cy="7016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9" name="Line 23"/>
          <p:cNvSpPr>
            <a:spLocks noChangeShapeType="1"/>
          </p:cNvSpPr>
          <p:nvPr/>
        </p:nvSpPr>
        <p:spPr bwMode="auto">
          <a:xfrm>
            <a:off x="5766817" y="5436443"/>
            <a:ext cx="833437" cy="485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0" name="Line 24"/>
          <p:cNvSpPr>
            <a:spLocks noChangeShapeType="1"/>
          </p:cNvSpPr>
          <p:nvPr/>
        </p:nvSpPr>
        <p:spPr bwMode="auto">
          <a:xfrm>
            <a:off x="6484367" y="5220543"/>
            <a:ext cx="468312"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1" name="Line 25"/>
          <p:cNvSpPr>
            <a:spLocks noChangeShapeType="1"/>
          </p:cNvSpPr>
          <p:nvPr/>
        </p:nvSpPr>
        <p:spPr bwMode="auto">
          <a:xfrm flipV="1">
            <a:off x="7420992" y="5338018"/>
            <a:ext cx="350837" cy="8159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2" name="Line 26"/>
          <p:cNvSpPr>
            <a:spLocks noChangeShapeType="1"/>
          </p:cNvSpPr>
          <p:nvPr/>
        </p:nvSpPr>
        <p:spPr bwMode="auto">
          <a:xfrm>
            <a:off x="6952679" y="5687268"/>
            <a:ext cx="468313"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3" name="Line 27"/>
          <p:cNvSpPr>
            <a:spLocks noChangeShapeType="1"/>
          </p:cNvSpPr>
          <p:nvPr/>
        </p:nvSpPr>
        <p:spPr bwMode="auto">
          <a:xfrm>
            <a:off x="6600254" y="5922218"/>
            <a:ext cx="820738" cy="231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4" name="Oval 31"/>
          <p:cNvSpPr>
            <a:spLocks noChangeArrowheads="1"/>
          </p:cNvSpPr>
          <p:nvPr/>
        </p:nvSpPr>
        <p:spPr bwMode="auto">
          <a:xfrm>
            <a:off x="5193729" y="4753818"/>
            <a:ext cx="234950"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85" name="Oval 32"/>
          <p:cNvSpPr>
            <a:spLocks noChangeArrowheads="1"/>
          </p:cNvSpPr>
          <p:nvPr/>
        </p:nvSpPr>
        <p:spPr bwMode="auto">
          <a:xfrm>
            <a:off x="6952679" y="4169618"/>
            <a:ext cx="233363" cy="231775"/>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6" name="Oval 33"/>
          <p:cNvSpPr>
            <a:spLocks noChangeArrowheads="1"/>
          </p:cNvSpPr>
          <p:nvPr/>
        </p:nvSpPr>
        <p:spPr bwMode="auto">
          <a:xfrm>
            <a:off x="5193729" y="6036518"/>
            <a:ext cx="234950" cy="234950"/>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7" name="Oval 34"/>
          <p:cNvSpPr>
            <a:spLocks noChangeArrowheads="1"/>
          </p:cNvSpPr>
          <p:nvPr/>
        </p:nvSpPr>
        <p:spPr bwMode="auto">
          <a:xfrm>
            <a:off x="6484367" y="5804743"/>
            <a:ext cx="233362"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88" name="Oval 35"/>
          <p:cNvSpPr>
            <a:spLocks noChangeArrowheads="1"/>
          </p:cNvSpPr>
          <p:nvPr/>
        </p:nvSpPr>
        <p:spPr bwMode="auto">
          <a:xfrm>
            <a:off x="8590979" y="5569793"/>
            <a:ext cx="234950" cy="234950"/>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9" name="Oval 36"/>
          <p:cNvSpPr>
            <a:spLocks noChangeArrowheads="1"/>
          </p:cNvSpPr>
          <p:nvPr/>
        </p:nvSpPr>
        <p:spPr bwMode="auto">
          <a:xfrm>
            <a:off x="7889304" y="4636343"/>
            <a:ext cx="233363"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0" name="Oval 37"/>
          <p:cNvSpPr>
            <a:spLocks noChangeArrowheads="1"/>
          </p:cNvSpPr>
          <p:nvPr/>
        </p:nvSpPr>
        <p:spPr bwMode="auto">
          <a:xfrm>
            <a:off x="7303517" y="6036518"/>
            <a:ext cx="234950"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1" name="Oval 39"/>
          <p:cNvSpPr>
            <a:spLocks noChangeArrowheads="1"/>
          </p:cNvSpPr>
          <p:nvPr/>
        </p:nvSpPr>
        <p:spPr bwMode="auto">
          <a:xfrm>
            <a:off x="5662042" y="5357068"/>
            <a:ext cx="234950" cy="23336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2" name="Oval 41"/>
          <p:cNvSpPr>
            <a:spLocks noChangeArrowheads="1"/>
          </p:cNvSpPr>
          <p:nvPr/>
        </p:nvSpPr>
        <p:spPr bwMode="auto">
          <a:xfrm>
            <a:off x="6835204" y="5569793"/>
            <a:ext cx="233363"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3" name="Oval 42"/>
          <p:cNvSpPr>
            <a:spLocks noChangeArrowheads="1"/>
          </p:cNvSpPr>
          <p:nvPr/>
        </p:nvSpPr>
        <p:spPr bwMode="auto">
          <a:xfrm>
            <a:off x="4257104" y="5569793"/>
            <a:ext cx="234950"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4" name="Text Box 44"/>
          <p:cNvSpPr txBox="1">
            <a:spLocks noChangeArrowheads="1"/>
          </p:cNvSpPr>
          <p:nvPr/>
        </p:nvSpPr>
        <p:spPr bwMode="auto">
          <a:xfrm>
            <a:off x="4931792" y="6220668"/>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A</a:t>
            </a:r>
            <a:endParaRPr kumimoji="1" lang="en-US" sz="2400" i="1">
              <a:solidFill>
                <a:schemeClr val="accent1"/>
              </a:solidFill>
              <a:latin typeface="Arial Black" pitchFamily="116" charset="0"/>
            </a:endParaRPr>
          </a:p>
        </p:txBody>
      </p:sp>
      <p:sp>
        <p:nvSpPr>
          <p:cNvPr id="95" name="Text Box 45"/>
          <p:cNvSpPr txBox="1">
            <a:spLocks noChangeArrowheads="1"/>
          </p:cNvSpPr>
          <p:nvPr/>
        </p:nvSpPr>
        <p:spPr bwMode="auto">
          <a:xfrm>
            <a:off x="7081267" y="3804493"/>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B</a:t>
            </a:r>
            <a:endParaRPr kumimoji="1" lang="en-US" sz="2400" i="1">
              <a:solidFill>
                <a:schemeClr val="accent1"/>
              </a:solidFill>
              <a:latin typeface="Arial Black" pitchFamily="116" charset="0"/>
            </a:endParaRPr>
          </a:p>
        </p:txBody>
      </p:sp>
      <p:sp>
        <p:nvSpPr>
          <p:cNvPr id="96" name="Oval 46"/>
          <p:cNvSpPr>
            <a:spLocks noChangeArrowheads="1"/>
          </p:cNvSpPr>
          <p:nvPr/>
        </p:nvSpPr>
        <p:spPr bwMode="auto">
          <a:xfrm>
            <a:off x="7654354" y="5220543"/>
            <a:ext cx="234950"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7" name="Oval 47"/>
          <p:cNvSpPr>
            <a:spLocks noChangeArrowheads="1"/>
          </p:cNvSpPr>
          <p:nvPr/>
        </p:nvSpPr>
        <p:spPr bwMode="auto">
          <a:xfrm>
            <a:off x="6366892" y="5103068"/>
            <a:ext cx="233362"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8" name="Oval 48"/>
          <p:cNvSpPr>
            <a:spLocks noChangeArrowheads="1"/>
          </p:cNvSpPr>
          <p:nvPr/>
        </p:nvSpPr>
        <p:spPr bwMode="auto">
          <a:xfrm>
            <a:off x="5662042" y="5357068"/>
            <a:ext cx="234950" cy="233363"/>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100" name="Text Box 50"/>
          <p:cNvSpPr txBox="1">
            <a:spLocks noChangeArrowheads="1"/>
          </p:cNvSpPr>
          <p:nvPr/>
        </p:nvSpPr>
        <p:spPr bwMode="auto">
          <a:xfrm>
            <a:off x="4011042" y="5377706"/>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1</a:t>
            </a:r>
            <a:endParaRPr kumimoji="1" lang="en-US">
              <a:solidFill>
                <a:schemeClr val="accent1"/>
              </a:solidFill>
              <a:latin typeface="Arial Black" pitchFamily="116" charset="0"/>
            </a:endParaRPr>
          </a:p>
        </p:txBody>
      </p:sp>
      <p:sp>
        <p:nvSpPr>
          <p:cNvPr id="101" name="Text Box 51"/>
          <p:cNvSpPr txBox="1">
            <a:spLocks noChangeArrowheads="1"/>
          </p:cNvSpPr>
          <p:nvPr/>
        </p:nvSpPr>
        <p:spPr bwMode="auto">
          <a:xfrm>
            <a:off x="5306442" y="4520456"/>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1</a:t>
            </a:r>
            <a:endParaRPr kumimoji="1" lang="en-US">
              <a:solidFill>
                <a:schemeClr val="accent1"/>
              </a:solidFill>
              <a:latin typeface="Arial Black" pitchFamily="116" charset="0"/>
            </a:endParaRPr>
          </a:p>
        </p:txBody>
      </p:sp>
      <p:sp>
        <p:nvSpPr>
          <p:cNvPr id="102" name="Text Box 52"/>
          <p:cNvSpPr txBox="1">
            <a:spLocks noChangeArrowheads="1"/>
          </p:cNvSpPr>
          <p:nvPr/>
        </p:nvSpPr>
        <p:spPr bwMode="auto">
          <a:xfrm>
            <a:off x="5706492" y="5101481"/>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1</a:t>
            </a:r>
            <a:endParaRPr kumimoji="1" lang="en-US">
              <a:solidFill>
                <a:schemeClr val="accent1"/>
              </a:solidFill>
              <a:latin typeface="Arial Black" pitchFamily="116" charset="0"/>
            </a:endParaRPr>
          </a:p>
        </p:txBody>
      </p:sp>
      <p:sp>
        <p:nvSpPr>
          <p:cNvPr id="103" name="Text Box 53"/>
          <p:cNvSpPr txBox="1">
            <a:spLocks noChangeArrowheads="1"/>
          </p:cNvSpPr>
          <p:nvPr/>
        </p:nvSpPr>
        <p:spPr bwMode="auto">
          <a:xfrm>
            <a:off x="6287517" y="5930156"/>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1</a:t>
            </a:r>
            <a:endParaRPr kumimoji="1" lang="en-US">
              <a:solidFill>
                <a:schemeClr val="accent1"/>
              </a:solidFill>
              <a:latin typeface="Arial Black" pitchFamily="116" charset="0"/>
            </a:endParaRPr>
          </a:p>
        </p:txBody>
      </p:sp>
      <p:sp>
        <p:nvSpPr>
          <p:cNvPr id="106" name="Text Box 56"/>
          <p:cNvSpPr txBox="1">
            <a:spLocks noChangeArrowheads="1"/>
          </p:cNvSpPr>
          <p:nvPr/>
        </p:nvSpPr>
        <p:spPr bwMode="auto">
          <a:xfrm>
            <a:off x="6554217" y="4901456"/>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2</a:t>
            </a:r>
            <a:endParaRPr kumimoji="1" lang="en-US">
              <a:solidFill>
                <a:schemeClr val="accent1"/>
              </a:solidFill>
              <a:latin typeface="Arial Black" pitchFamily="116" charset="0"/>
            </a:endParaRPr>
          </a:p>
        </p:txBody>
      </p:sp>
      <p:sp>
        <p:nvSpPr>
          <p:cNvPr id="107" name="Text Box 57"/>
          <p:cNvSpPr txBox="1">
            <a:spLocks noChangeArrowheads="1"/>
          </p:cNvSpPr>
          <p:nvPr/>
        </p:nvSpPr>
        <p:spPr bwMode="auto">
          <a:xfrm>
            <a:off x="6887592" y="5291981"/>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2</a:t>
            </a:r>
            <a:endParaRPr kumimoji="1" lang="en-US">
              <a:solidFill>
                <a:schemeClr val="accent1"/>
              </a:solidFill>
              <a:latin typeface="Arial Black" pitchFamily="116" charset="0"/>
            </a:endParaRPr>
          </a:p>
        </p:txBody>
      </p:sp>
      <p:sp>
        <p:nvSpPr>
          <p:cNvPr id="108" name="Text Box 58"/>
          <p:cNvSpPr txBox="1">
            <a:spLocks noChangeArrowheads="1"/>
          </p:cNvSpPr>
          <p:nvPr/>
        </p:nvSpPr>
        <p:spPr bwMode="auto">
          <a:xfrm>
            <a:off x="7468617" y="5977781"/>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2</a:t>
            </a:r>
            <a:endParaRPr kumimoji="1" lang="en-US">
              <a:solidFill>
                <a:schemeClr val="accent1"/>
              </a:solidFill>
              <a:latin typeface="Arial Black" pitchFamily="116" charset="0"/>
            </a:endParaRPr>
          </a:p>
        </p:txBody>
      </p:sp>
      <p:sp>
        <p:nvSpPr>
          <p:cNvPr id="109" name="Text Box 59"/>
          <p:cNvSpPr txBox="1">
            <a:spLocks noChangeArrowheads="1"/>
          </p:cNvSpPr>
          <p:nvPr/>
        </p:nvSpPr>
        <p:spPr bwMode="auto">
          <a:xfrm>
            <a:off x="6550546" y="6250881"/>
            <a:ext cx="1841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endParaRPr kumimoji="1" lang="en-US">
              <a:solidFill>
                <a:schemeClr val="accent1"/>
              </a:solidFill>
              <a:latin typeface="Arial Black" pitchFamily="116" charset="0"/>
            </a:endParaRPr>
          </a:p>
        </p:txBody>
      </p:sp>
      <p:sp>
        <p:nvSpPr>
          <p:cNvPr id="111" name="Text Box 61"/>
          <p:cNvSpPr txBox="1">
            <a:spLocks noChangeArrowheads="1"/>
          </p:cNvSpPr>
          <p:nvPr/>
        </p:nvSpPr>
        <p:spPr bwMode="auto">
          <a:xfrm>
            <a:off x="7811517" y="5082431"/>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3</a:t>
            </a:r>
            <a:endParaRPr kumimoji="1" lang="en-US">
              <a:solidFill>
                <a:schemeClr val="accent1"/>
              </a:solidFill>
              <a:latin typeface="Arial Black" pitchFamily="116" charset="0"/>
            </a:endParaRPr>
          </a:p>
        </p:txBody>
      </p:sp>
      <p:sp>
        <p:nvSpPr>
          <p:cNvPr id="112" name="Text Box 62"/>
          <p:cNvSpPr txBox="1">
            <a:spLocks noChangeArrowheads="1"/>
          </p:cNvSpPr>
          <p:nvPr/>
        </p:nvSpPr>
        <p:spPr bwMode="auto">
          <a:xfrm>
            <a:off x="6725667" y="3920381"/>
            <a:ext cx="336550" cy="414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3</a:t>
            </a:r>
            <a:endParaRPr kumimoji="1" lang="en-US">
              <a:solidFill>
                <a:schemeClr val="accent1"/>
              </a:solidFill>
              <a:latin typeface="Arial Black" pitchFamily="116" charset="0"/>
            </a:endParaRPr>
          </a:p>
        </p:txBody>
      </p:sp>
      <p:grpSp>
        <p:nvGrpSpPr>
          <p:cNvPr id="114" name="Group 64"/>
          <p:cNvGrpSpPr>
            <a:grpSpLocks/>
          </p:cNvGrpSpPr>
          <p:nvPr/>
        </p:nvGrpSpPr>
        <p:grpSpPr bwMode="auto">
          <a:xfrm>
            <a:off x="8059167" y="4444256"/>
            <a:ext cx="860425" cy="1728787"/>
            <a:chOff x="5098" y="1665"/>
            <a:chExt cx="542" cy="1089"/>
          </a:xfrm>
        </p:grpSpPr>
        <p:sp>
          <p:nvSpPr>
            <p:cNvPr id="115" name="Text Box 65"/>
            <p:cNvSpPr txBox="1">
              <a:spLocks noChangeArrowheads="1"/>
            </p:cNvSpPr>
            <p:nvPr/>
          </p:nvSpPr>
          <p:spPr bwMode="auto">
            <a:xfrm>
              <a:off x="5098" y="1665"/>
              <a:ext cx="212"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4</a:t>
              </a:r>
              <a:endParaRPr kumimoji="1" lang="en-US">
                <a:solidFill>
                  <a:schemeClr val="accent1"/>
                </a:solidFill>
                <a:latin typeface="Arial Black" pitchFamily="116" charset="0"/>
              </a:endParaRPr>
            </a:p>
          </p:txBody>
        </p:sp>
        <p:sp>
          <p:nvSpPr>
            <p:cNvPr id="116" name="Text Box 66"/>
            <p:cNvSpPr txBox="1">
              <a:spLocks noChangeArrowheads="1"/>
            </p:cNvSpPr>
            <p:nvPr/>
          </p:nvSpPr>
          <p:spPr bwMode="auto">
            <a:xfrm>
              <a:off x="5428" y="2493"/>
              <a:ext cx="212"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nl-NL">
                  <a:solidFill>
                    <a:schemeClr val="accent1"/>
                  </a:solidFill>
                  <a:latin typeface="Arial Black" pitchFamily="116" charset="0"/>
                </a:rPr>
                <a:t>4</a:t>
              </a:r>
              <a:endParaRPr kumimoji="1" lang="en-US">
                <a:solidFill>
                  <a:schemeClr val="accent1"/>
                </a:solidFill>
                <a:latin typeface="Arial Black" pitchFamily="116" charset="0"/>
              </a:endParaRPr>
            </a:p>
          </p:txBody>
        </p:sp>
      </p:grpSp>
      <p:grpSp>
        <p:nvGrpSpPr>
          <p:cNvPr id="99" name="Group 67"/>
          <p:cNvGrpSpPr>
            <a:grpSpLocks/>
          </p:cNvGrpSpPr>
          <p:nvPr/>
        </p:nvGrpSpPr>
        <p:grpSpPr bwMode="auto">
          <a:xfrm>
            <a:off x="5083175" y="3590356"/>
            <a:ext cx="1873250" cy="2513014"/>
            <a:chOff x="3296" y="1345"/>
            <a:chExt cx="1180" cy="1583"/>
          </a:xfrm>
        </p:grpSpPr>
        <p:sp>
          <p:nvSpPr>
            <p:cNvPr id="104" name="Line 68"/>
            <p:cNvSpPr>
              <a:spLocks noChangeShapeType="1"/>
            </p:cNvSpPr>
            <p:nvPr/>
          </p:nvSpPr>
          <p:spPr bwMode="auto">
            <a:xfrm flipV="1">
              <a:off x="3372" y="1752"/>
              <a:ext cx="1104" cy="1176"/>
            </a:xfrm>
            <a:prstGeom prst="line">
              <a:avLst/>
            </a:prstGeom>
            <a:noFill/>
            <a:ln w="38100">
              <a:solidFill>
                <a:schemeClr val="accent1"/>
              </a:solidFill>
              <a:prstDash val="sysDot"/>
              <a:round/>
              <a:headEnd/>
              <a:tailEnd/>
            </a:ln>
          </p:spPr>
          <p:txBody>
            <a:bodyPr/>
            <a:lstStyle/>
            <a:p>
              <a:endParaRPr lang="en-US"/>
            </a:p>
          </p:txBody>
        </p:sp>
        <p:sp>
          <p:nvSpPr>
            <p:cNvPr id="105" name="Line 69"/>
            <p:cNvSpPr>
              <a:spLocks noChangeShapeType="1"/>
            </p:cNvSpPr>
            <p:nvPr/>
          </p:nvSpPr>
          <p:spPr bwMode="auto">
            <a:xfrm flipH="1" flipV="1">
              <a:off x="4017" y="1788"/>
              <a:ext cx="213" cy="240"/>
            </a:xfrm>
            <a:prstGeom prst="line">
              <a:avLst/>
            </a:prstGeom>
            <a:noFill/>
            <a:ln w="19050">
              <a:solidFill>
                <a:schemeClr val="accent1"/>
              </a:solidFill>
              <a:round/>
              <a:headEnd/>
              <a:tailEnd type="triangle" w="med" len="med"/>
            </a:ln>
          </p:spPr>
          <p:txBody>
            <a:bodyPr/>
            <a:lstStyle/>
            <a:p>
              <a:endParaRPr lang="en-US"/>
            </a:p>
          </p:txBody>
        </p:sp>
        <p:sp>
          <p:nvSpPr>
            <p:cNvPr id="110" name="Text Box 70"/>
            <p:cNvSpPr txBox="1">
              <a:spLocks noChangeArrowheads="1"/>
            </p:cNvSpPr>
            <p:nvPr/>
          </p:nvSpPr>
          <p:spPr bwMode="auto">
            <a:xfrm>
              <a:off x="3296" y="1345"/>
              <a:ext cx="676" cy="261"/>
            </a:xfrm>
            <a:prstGeom prst="rect">
              <a:avLst/>
            </a:prstGeom>
            <a:noFill/>
            <a:ln w="19050">
              <a:noFill/>
              <a:miter lim="800000"/>
              <a:headEnd/>
              <a:tailEnd/>
            </a:ln>
          </p:spPr>
          <p:txBody>
            <a:bodyPr wrap="none">
              <a:spAutoFit/>
            </a:bodyPr>
            <a:lstStyle/>
            <a:p>
              <a:pPr algn="ctr">
                <a:spcBef>
                  <a:spcPct val="20000"/>
                </a:spcBef>
                <a:buClr>
                  <a:schemeClr val="accent2"/>
                </a:buClr>
                <a:buSzPct val="115000"/>
              </a:pPr>
              <a:r>
                <a:rPr kumimoji="1" lang="nl-NL" dirty="0">
                  <a:solidFill>
                    <a:schemeClr val="accent1"/>
                  </a:solidFill>
                  <a:latin typeface="Arial Black" pitchFamily="116" charset="0"/>
                </a:rPr>
                <a:t>A-B: 15</a:t>
              </a:r>
              <a:endParaRPr kumimoji="1" lang="en-GB" sz="2400" i="1" dirty="0">
                <a:solidFill>
                  <a:schemeClr val="accent1"/>
                </a:solidFill>
                <a:latin typeface="Arial Black" pitchFamily="116" charset="0"/>
              </a:endParaRPr>
            </a:p>
          </p:txBody>
        </p:sp>
      </p:grpSp>
      <p:sp>
        <p:nvSpPr>
          <p:cNvPr id="113" name="Text Box 71"/>
          <p:cNvSpPr txBox="1">
            <a:spLocks noChangeArrowheads="1"/>
          </p:cNvSpPr>
          <p:nvPr/>
        </p:nvSpPr>
        <p:spPr bwMode="auto">
          <a:xfrm>
            <a:off x="5074518" y="3878758"/>
            <a:ext cx="1009650" cy="414338"/>
          </a:xfrm>
          <a:prstGeom prst="rect">
            <a:avLst/>
          </a:prstGeom>
          <a:noFill/>
          <a:ln w="19050">
            <a:noFill/>
            <a:miter lim="800000"/>
            <a:headEnd/>
            <a:tailEnd/>
          </a:ln>
        </p:spPr>
        <p:txBody>
          <a:bodyPr wrap="none">
            <a:spAutoFit/>
          </a:bodyPr>
          <a:lstStyle/>
          <a:p>
            <a:pPr algn="ctr">
              <a:spcBef>
                <a:spcPct val="20000"/>
              </a:spcBef>
              <a:buClr>
                <a:schemeClr val="accent2"/>
              </a:buClr>
              <a:buSzPct val="115000"/>
            </a:pPr>
            <a:r>
              <a:rPr kumimoji="1" lang="nl-NL" dirty="0">
                <a:solidFill>
                  <a:schemeClr val="accent1"/>
                </a:solidFill>
                <a:latin typeface="Arial Black" pitchFamily="116" charset="0"/>
              </a:rPr>
              <a:t>3 hops</a:t>
            </a:r>
            <a:endParaRPr kumimoji="1" lang="en-GB" sz="2400" i="1" dirty="0">
              <a:solidFill>
                <a:schemeClr val="accent1"/>
              </a:solidFill>
              <a:latin typeface="Arial Black" pitchFamily="116" charset="0"/>
            </a:endParaRPr>
          </a:p>
        </p:txBody>
      </p:sp>
      <p:sp>
        <p:nvSpPr>
          <p:cNvPr id="117" name="Text Box 72"/>
          <p:cNvSpPr txBox="1">
            <a:spLocks noChangeArrowheads="1"/>
          </p:cNvSpPr>
          <p:nvPr/>
        </p:nvSpPr>
        <p:spPr bwMode="auto">
          <a:xfrm>
            <a:off x="4833342" y="4077072"/>
            <a:ext cx="1466850" cy="414338"/>
          </a:xfrm>
          <a:prstGeom prst="rect">
            <a:avLst/>
          </a:prstGeom>
          <a:noFill/>
          <a:ln w="19050">
            <a:noFill/>
            <a:miter lim="800000"/>
            <a:headEnd/>
            <a:tailEnd/>
          </a:ln>
        </p:spPr>
        <p:txBody>
          <a:bodyPr wrap="none">
            <a:spAutoFit/>
          </a:bodyPr>
          <a:lstStyle/>
          <a:p>
            <a:pPr algn="ctr">
              <a:spcBef>
                <a:spcPct val="20000"/>
              </a:spcBef>
              <a:buClr>
                <a:schemeClr val="accent2"/>
              </a:buClr>
              <a:buSzPct val="115000"/>
            </a:pPr>
            <a:r>
              <a:rPr kumimoji="1" lang="nl-NL" dirty="0">
                <a:solidFill>
                  <a:schemeClr val="accent1"/>
                </a:solidFill>
                <a:latin typeface="Arial Black" pitchFamily="116" charset="0"/>
              </a:rPr>
              <a:t>avg hop: 5</a:t>
            </a:r>
            <a:endParaRPr kumimoji="1" lang="en-GB" sz="2400" i="1" dirty="0">
              <a:solidFill>
                <a:schemeClr val="accent1"/>
              </a:solidFill>
              <a:latin typeface="Arial Black" pitchFamily="116" charset="0"/>
            </a:endParaRPr>
          </a:p>
        </p:txBody>
      </p:sp>
    </p:spTree>
    <p:extLst>
      <p:ext uri="{BB962C8B-B14F-4D97-AF65-F5344CB8AC3E}">
        <p14:creationId xmlns:p14="http://schemas.microsoft.com/office/powerpoint/2010/main" xmlns="" val="6065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utoUpdateAnimBg="0"/>
      <p:bldP spid="11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DV-Hop</a:t>
            </a:r>
            <a:endParaRPr lang="en-CA" sz="3200" dirty="0">
              <a:solidFill>
                <a:schemeClr val="bg1"/>
              </a:solidFill>
            </a:endParaRPr>
          </a:p>
        </p:txBody>
      </p:sp>
      <p:sp>
        <p:nvSpPr>
          <p:cNvPr id="123" name="Content Placeholder 122"/>
          <p:cNvSpPr>
            <a:spLocks noGrp="1"/>
          </p:cNvSpPr>
          <p:nvPr>
            <p:ph sz="half" idx="2"/>
          </p:nvPr>
        </p:nvSpPr>
        <p:spPr>
          <a:xfrm>
            <a:off x="4648200" y="4221088"/>
            <a:ext cx="4038600" cy="1944216"/>
          </a:xfrm>
        </p:spPr>
        <p:txBody>
          <a:bodyPr/>
          <a:lstStyle/>
          <a:p>
            <a:pPr>
              <a:buNone/>
            </a:pPr>
            <a:r>
              <a:rPr lang="en-US" sz="2400" dirty="0" smtClean="0"/>
              <a:t>Average hop distance for</a:t>
            </a:r>
          </a:p>
          <a:p>
            <a:r>
              <a:rPr lang="en-US" sz="2400" dirty="0" smtClean="0"/>
              <a:t>A:  (30+50)/(3+4) = 11.4m</a:t>
            </a:r>
          </a:p>
          <a:p>
            <a:r>
              <a:rPr lang="en-US" sz="2400" dirty="0" smtClean="0"/>
              <a:t>B:  (30+20)/(3+2) = 10m</a:t>
            </a:r>
          </a:p>
          <a:p>
            <a:r>
              <a:rPr lang="en-US" sz="2400" dirty="0" smtClean="0"/>
              <a:t>C:  (50+20)/(4+2) = 11.7m</a:t>
            </a:r>
          </a:p>
          <a:p>
            <a:endParaRPr lang="en-US" dirty="0"/>
          </a:p>
        </p:txBody>
      </p:sp>
      <p:sp>
        <p:nvSpPr>
          <p:cNvPr id="9" name="Content Placeholder 2"/>
          <p:cNvSpPr txBox="1">
            <a:spLocks/>
          </p:cNvSpPr>
          <p:nvPr/>
        </p:nvSpPr>
        <p:spPr>
          <a:xfrm>
            <a:off x="457200" y="1711349"/>
            <a:ext cx="5770984" cy="3013795"/>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74015"/>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1600" dirty="0"/>
          </a:p>
        </p:txBody>
      </p:sp>
      <p:sp>
        <p:nvSpPr>
          <p:cNvPr id="61" name="Line 4"/>
          <p:cNvSpPr>
            <a:spLocks noChangeShapeType="1"/>
          </p:cNvSpPr>
          <p:nvPr/>
        </p:nvSpPr>
        <p:spPr bwMode="auto">
          <a:xfrm flipV="1">
            <a:off x="2452043" y="3116858"/>
            <a:ext cx="704850" cy="2524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2" name="Line 5"/>
          <p:cNvSpPr>
            <a:spLocks noChangeShapeType="1"/>
          </p:cNvSpPr>
          <p:nvPr/>
        </p:nvSpPr>
        <p:spPr bwMode="auto">
          <a:xfrm flipV="1">
            <a:off x="3156893" y="2183408"/>
            <a:ext cx="584200" cy="933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3" name="Line 6"/>
          <p:cNvSpPr>
            <a:spLocks noChangeShapeType="1"/>
          </p:cNvSpPr>
          <p:nvPr/>
        </p:nvSpPr>
        <p:spPr bwMode="auto">
          <a:xfrm>
            <a:off x="3180705" y="3116858"/>
            <a:ext cx="1287463" cy="1174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4" name="Line 7"/>
          <p:cNvSpPr>
            <a:spLocks noChangeShapeType="1"/>
          </p:cNvSpPr>
          <p:nvPr/>
        </p:nvSpPr>
        <p:spPr bwMode="auto">
          <a:xfrm>
            <a:off x="4444355" y="3234333"/>
            <a:ext cx="936625" cy="349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5" name="Line 8"/>
          <p:cNvSpPr>
            <a:spLocks noChangeShapeType="1"/>
          </p:cNvSpPr>
          <p:nvPr/>
        </p:nvSpPr>
        <p:spPr bwMode="auto">
          <a:xfrm>
            <a:off x="1996430" y="2780308"/>
            <a:ext cx="1165225" cy="34131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6" name="Line 9"/>
          <p:cNvSpPr>
            <a:spLocks noChangeShapeType="1"/>
          </p:cNvSpPr>
          <p:nvPr/>
        </p:nvSpPr>
        <p:spPr bwMode="auto">
          <a:xfrm flipH="1">
            <a:off x="1983730" y="2767608"/>
            <a:ext cx="12700" cy="12747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7" name="Text Box 10"/>
          <p:cNvSpPr txBox="1">
            <a:spLocks noChangeArrowheads="1"/>
          </p:cNvSpPr>
          <p:nvPr/>
        </p:nvSpPr>
        <p:spPr bwMode="auto">
          <a:xfrm>
            <a:off x="5360343" y="3135908"/>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C</a:t>
            </a:r>
            <a:endParaRPr kumimoji="1" lang="en-US" sz="2400" i="1">
              <a:solidFill>
                <a:schemeClr val="accent1"/>
              </a:solidFill>
              <a:latin typeface="Arial Black" pitchFamily="116" charset="0"/>
            </a:endParaRPr>
          </a:p>
        </p:txBody>
      </p:sp>
      <p:sp>
        <p:nvSpPr>
          <p:cNvPr id="68" name="Line 11"/>
          <p:cNvSpPr>
            <a:spLocks noChangeShapeType="1"/>
          </p:cNvSpPr>
          <p:nvPr/>
        </p:nvSpPr>
        <p:spPr bwMode="auto">
          <a:xfrm flipV="1">
            <a:off x="3625205" y="3234333"/>
            <a:ext cx="819150" cy="3492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69" name="Line 12"/>
          <p:cNvSpPr>
            <a:spLocks noChangeShapeType="1"/>
          </p:cNvSpPr>
          <p:nvPr/>
        </p:nvSpPr>
        <p:spPr bwMode="auto">
          <a:xfrm flipV="1">
            <a:off x="3272780" y="3583583"/>
            <a:ext cx="352425" cy="2349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0" name="Line 13"/>
          <p:cNvSpPr>
            <a:spLocks noChangeShapeType="1"/>
          </p:cNvSpPr>
          <p:nvPr/>
        </p:nvSpPr>
        <p:spPr bwMode="auto">
          <a:xfrm>
            <a:off x="1047105" y="3583583"/>
            <a:ext cx="936625"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1" name="Line 14"/>
          <p:cNvSpPr>
            <a:spLocks noChangeShapeType="1"/>
          </p:cNvSpPr>
          <p:nvPr/>
        </p:nvSpPr>
        <p:spPr bwMode="auto">
          <a:xfrm flipH="1">
            <a:off x="1048693" y="2745383"/>
            <a:ext cx="922337" cy="838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2" name="Line 15"/>
          <p:cNvSpPr>
            <a:spLocks noChangeShapeType="1"/>
          </p:cNvSpPr>
          <p:nvPr/>
        </p:nvSpPr>
        <p:spPr bwMode="auto">
          <a:xfrm>
            <a:off x="1983730" y="2767608"/>
            <a:ext cx="482600" cy="6016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3" name="Line 16"/>
          <p:cNvSpPr>
            <a:spLocks noChangeShapeType="1"/>
          </p:cNvSpPr>
          <p:nvPr/>
        </p:nvSpPr>
        <p:spPr bwMode="auto">
          <a:xfrm flipV="1">
            <a:off x="1983730" y="3372446"/>
            <a:ext cx="468313" cy="67786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4" name="Line 17"/>
          <p:cNvSpPr>
            <a:spLocks noChangeShapeType="1"/>
          </p:cNvSpPr>
          <p:nvPr/>
        </p:nvSpPr>
        <p:spPr bwMode="auto">
          <a:xfrm flipV="1">
            <a:off x="1983730" y="3818533"/>
            <a:ext cx="1289050" cy="231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5" name="Line 19"/>
          <p:cNvSpPr>
            <a:spLocks noChangeShapeType="1"/>
          </p:cNvSpPr>
          <p:nvPr/>
        </p:nvSpPr>
        <p:spPr bwMode="auto">
          <a:xfrm>
            <a:off x="3741093" y="2183408"/>
            <a:ext cx="938212"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6" name="Line 20"/>
          <p:cNvSpPr>
            <a:spLocks noChangeShapeType="1"/>
          </p:cNvSpPr>
          <p:nvPr/>
        </p:nvSpPr>
        <p:spPr bwMode="auto">
          <a:xfrm>
            <a:off x="4679305" y="2650133"/>
            <a:ext cx="701675" cy="93345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7" name="Line 21"/>
          <p:cNvSpPr>
            <a:spLocks noChangeShapeType="1"/>
          </p:cNvSpPr>
          <p:nvPr/>
        </p:nvSpPr>
        <p:spPr bwMode="auto">
          <a:xfrm flipV="1">
            <a:off x="4444355" y="2650133"/>
            <a:ext cx="234950" cy="5842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8" name="Line 22"/>
          <p:cNvSpPr>
            <a:spLocks noChangeShapeType="1"/>
          </p:cNvSpPr>
          <p:nvPr/>
        </p:nvSpPr>
        <p:spPr bwMode="auto">
          <a:xfrm>
            <a:off x="3156893" y="3116858"/>
            <a:ext cx="115887" cy="7016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79" name="Line 23"/>
          <p:cNvSpPr>
            <a:spLocks noChangeShapeType="1"/>
          </p:cNvSpPr>
          <p:nvPr/>
        </p:nvSpPr>
        <p:spPr bwMode="auto">
          <a:xfrm>
            <a:off x="2439343" y="3332758"/>
            <a:ext cx="833437" cy="485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0" name="Line 24"/>
          <p:cNvSpPr>
            <a:spLocks noChangeShapeType="1"/>
          </p:cNvSpPr>
          <p:nvPr/>
        </p:nvSpPr>
        <p:spPr bwMode="auto">
          <a:xfrm>
            <a:off x="3156893" y="3116858"/>
            <a:ext cx="468312"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1" name="Line 25"/>
          <p:cNvSpPr>
            <a:spLocks noChangeShapeType="1"/>
          </p:cNvSpPr>
          <p:nvPr/>
        </p:nvSpPr>
        <p:spPr bwMode="auto">
          <a:xfrm flipV="1">
            <a:off x="4093518" y="3234333"/>
            <a:ext cx="350837" cy="8159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2" name="Line 26"/>
          <p:cNvSpPr>
            <a:spLocks noChangeShapeType="1"/>
          </p:cNvSpPr>
          <p:nvPr/>
        </p:nvSpPr>
        <p:spPr bwMode="auto">
          <a:xfrm>
            <a:off x="3625205" y="3583583"/>
            <a:ext cx="468313" cy="4667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3" name="Line 27"/>
          <p:cNvSpPr>
            <a:spLocks noChangeShapeType="1"/>
          </p:cNvSpPr>
          <p:nvPr/>
        </p:nvSpPr>
        <p:spPr bwMode="auto">
          <a:xfrm>
            <a:off x="3272780" y="3818533"/>
            <a:ext cx="820738" cy="23177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4" name="Oval 31"/>
          <p:cNvSpPr>
            <a:spLocks noChangeArrowheads="1"/>
          </p:cNvSpPr>
          <p:nvPr/>
        </p:nvSpPr>
        <p:spPr bwMode="auto">
          <a:xfrm>
            <a:off x="1866255" y="2650133"/>
            <a:ext cx="234950"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85" name="Oval 32"/>
          <p:cNvSpPr>
            <a:spLocks noChangeArrowheads="1"/>
          </p:cNvSpPr>
          <p:nvPr/>
        </p:nvSpPr>
        <p:spPr bwMode="auto">
          <a:xfrm>
            <a:off x="3625205" y="2065933"/>
            <a:ext cx="233363" cy="231775"/>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6" name="Oval 33"/>
          <p:cNvSpPr>
            <a:spLocks noChangeArrowheads="1"/>
          </p:cNvSpPr>
          <p:nvPr/>
        </p:nvSpPr>
        <p:spPr bwMode="auto">
          <a:xfrm>
            <a:off x="1866255" y="3932833"/>
            <a:ext cx="234950" cy="234950"/>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7" name="Oval 34"/>
          <p:cNvSpPr>
            <a:spLocks noChangeArrowheads="1"/>
          </p:cNvSpPr>
          <p:nvPr/>
        </p:nvSpPr>
        <p:spPr bwMode="auto">
          <a:xfrm>
            <a:off x="3156893" y="3701058"/>
            <a:ext cx="233362"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88" name="Oval 35"/>
          <p:cNvSpPr>
            <a:spLocks noChangeArrowheads="1"/>
          </p:cNvSpPr>
          <p:nvPr/>
        </p:nvSpPr>
        <p:spPr bwMode="auto">
          <a:xfrm>
            <a:off x="5263505" y="3466108"/>
            <a:ext cx="234950" cy="234950"/>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89" name="Oval 36"/>
          <p:cNvSpPr>
            <a:spLocks noChangeArrowheads="1"/>
          </p:cNvSpPr>
          <p:nvPr/>
        </p:nvSpPr>
        <p:spPr bwMode="auto">
          <a:xfrm>
            <a:off x="4561830" y="2532658"/>
            <a:ext cx="233363"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0" name="Oval 37"/>
          <p:cNvSpPr>
            <a:spLocks noChangeArrowheads="1"/>
          </p:cNvSpPr>
          <p:nvPr/>
        </p:nvSpPr>
        <p:spPr bwMode="auto">
          <a:xfrm>
            <a:off x="3976043" y="3932833"/>
            <a:ext cx="234950"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1" name="Oval 39"/>
          <p:cNvSpPr>
            <a:spLocks noChangeArrowheads="1"/>
          </p:cNvSpPr>
          <p:nvPr/>
        </p:nvSpPr>
        <p:spPr bwMode="auto">
          <a:xfrm>
            <a:off x="2334568" y="3253383"/>
            <a:ext cx="234950" cy="233363"/>
          </a:xfrm>
          <a:prstGeom prst="ellipse">
            <a:avLst/>
          </a:prstGeom>
          <a:solidFill>
            <a:srgbClr val="0033CC"/>
          </a:solidFill>
          <a:ln w="19050">
            <a:solidFill>
              <a:srgbClr val="0033CC"/>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92" name="Oval 41"/>
          <p:cNvSpPr>
            <a:spLocks noChangeArrowheads="1"/>
          </p:cNvSpPr>
          <p:nvPr/>
        </p:nvSpPr>
        <p:spPr bwMode="auto">
          <a:xfrm>
            <a:off x="3507730" y="3466108"/>
            <a:ext cx="233363"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3" name="Oval 42"/>
          <p:cNvSpPr>
            <a:spLocks noChangeArrowheads="1"/>
          </p:cNvSpPr>
          <p:nvPr/>
        </p:nvSpPr>
        <p:spPr bwMode="auto">
          <a:xfrm>
            <a:off x="929630" y="3466108"/>
            <a:ext cx="234950"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4" name="Text Box 44"/>
          <p:cNvSpPr txBox="1">
            <a:spLocks noChangeArrowheads="1"/>
          </p:cNvSpPr>
          <p:nvPr/>
        </p:nvSpPr>
        <p:spPr bwMode="auto">
          <a:xfrm>
            <a:off x="1604318" y="4116983"/>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A</a:t>
            </a:r>
            <a:endParaRPr kumimoji="1" lang="en-US" sz="2400" i="1">
              <a:solidFill>
                <a:schemeClr val="accent1"/>
              </a:solidFill>
              <a:latin typeface="Arial Black" pitchFamily="116" charset="0"/>
            </a:endParaRPr>
          </a:p>
        </p:txBody>
      </p:sp>
      <p:sp>
        <p:nvSpPr>
          <p:cNvPr id="95" name="Text Box 45"/>
          <p:cNvSpPr txBox="1">
            <a:spLocks noChangeArrowheads="1"/>
          </p:cNvSpPr>
          <p:nvPr/>
        </p:nvSpPr>
        <p:spPr bwMode="auto">
          <a:xfrm>
            <a:off x="3753793" y="1700808"/>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B</a:t>
            </a:r>
            <a:endParaRPr kumimoji="1" lang="en-US" sz="2400" i="1">
              <a:solidFill>
                <a:schemeClr val="accent1"/>
              </a:solidFill>
              <a:latin typeface="Arial Black" pitchFamily="116" charset="0"/>
            </a:endParaRPr>
          </a:p>
        </p:txBody>
      </p:sp>
      <p:sp>
        <p:nvSpPr>
          <p:cNvPr id="96" name="Oval 46"/>
          <p:cNvSpPr>
            <a:spLocks noChangeArrowheads="1"/>
          </p:cNvSpPr>
          <p:nvPr/>
        </p:nvSpPr>
        <p:spPr bwMode="auto">
          <a:xfrm>
            <a:off x="4326880" y="3116858"/>
            <a:ext cx="234950" cy="231775"/>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7" name="Oval 47"/>
          <p:cNvSpPr>
            <a:spLocks noChangeArrowheads="1"/>
          </p:cNvSpPr>
          <p:nvPr/>
        </p:nvSpPr>
        <p:spPr bwMode="auto">
          <a:xfrm>
            <a:off x="3039418" y="2999383"/>
            <a:ext cx="233362"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98" name="Oval 48"/>
          <p:cNvSpPr>
            <a:spLocks noChangeArrowheads="1"/>
          </p:cNvSpPr>
          <p:nvPr/>
        </p:nvSpPr>
        <p:spPr bwMode="auto">
          <a:xfrm>
            <a:off x="2334568" y="3253383"/>
            <a:ext cx="234950" cy="233363"/>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118" name="Line 68"/>
          <p:cNvSpPr>
            <a:spLocks noChangeShapeType="1"/>
          </p:cNvSpPr>
          <p:nvPr/>
        </p:nvSpPr>
        <p:spPr bwMode="auto">
          <a:xfrm flipV="1">
            <a:off x="1811288" y="2045395"/>
            <a:ext cx="1752600" cy="1866900"/>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99" name="Line 68"/>
          <p:cNvSpPr>
            <a:spLocks noChangeShapeType="1"/>
          </p:cNvSpPr>
          <p:nvPr/>
        </p:nvSpPr>
        <p:spPr bwMode="auto">
          <a:xfrm flipV="1">
            <a:off x="2051720" y="3845595"/>
            <a:ext cx="3328392" cy="363116"/>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4" name="Line 68"/>
          <p:cNvSpPr>
            <a:spLocks noChangeShapeType="1"/>
          </p:cNvSpPr>
          <p:nvPr/>
        </p:nvSpPr>
        <p:spPr bwMode="auto">
          <a:xfrm flipH="1" flipV="1">
            <a:off x="4139952" y="1757363"/>
            <a:ext cx="1728192" cy="1440160"/>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05" name="TextBox 104"/>
          <p:cNvSpPr txBox="1"/>
          <p:nvPr/>
        </p:nvSpPr>
        <p:spPr>
          <a:xfrm>
            <a:off x="5106094" y="2060848"/>
            <a:ext cx="720080" cy="369332"/>
          </a:xfrm>
          <a:prstGeom prst="rect">
            <a:avLst/>
          </a:prstGeom>
          <a:noFill/>
        </p:spPr>
        <p:txBody>
          <a:bodyPr wrap="square" rtlCol="0">
            <a:spAutoFit/>
          </a:bodyPr>
          <a:lstStyle/>
          <a:p>
            <a:r>
              <a:rPr lang="en-US" dirty="0" smtClean="0"/>
              <a:t>20m</a:t>
            </a:r>
            <a:endParaRPr lang="en-US" dirty="0"/>
          </a:p>
        </p:txBody>
      </p:sp>
      <p:sp>
        <p:nvSpPr>
          <p:cNvPr id="110" name="TextBox 109"/>
          <p:cNvSpPr txBox="1"/>
          <p:nvPr/>
        </p:nvSpPr>
        <p:spPr>
          <a:xfrm>
            <a:off x="2306166" y="2285256"/>
            <a:ext cx="720080" cy="369332"/>
          </a:xfrm>
          <a:prstGeom prst="rect">
            <a:avLst/>
          </a:prstGeom>
          <a:noFill/>
        </p:spPr>
        <p:txBody>
          <a:bodyPr wrap="square" rtlCol="0">
            <a:spAutoFit/>
          </a:bodyPr>
          <a:lstStyle/>
          <a:p>
            <a:r>
              <a:rPr lang="en-US" dirty="0" smtClean="0"/>
              <a:t>30m</a:t>
            </a:r>
            <a:endParaRPr lang="en-US" dirty="0"/>
          </a:p>
        </p:txBody>
      </p:sp>
      <p:sp>
        <p:nvSpPr>
          <p:cNvPr id="113" name="TextBox 112"/>
          <p:cNvSpPr txBox="1"/>
          <p:nvPr/>
        </p:nvSpPr>
        <p:spPr>
          <a:xfrm>
            <a:off x="3305894" y="4149080"/>
            <a:ext cx="720080" cy="369332"/>
          </a:xfrm>
          <a:prstGeom prst="rect">
            <a:avLst/>
          </a:prstGeom>
          <a:noFill/>
        </p:spPr>
        <p:txBody>
          <a:bodyPr wrap="square" rtlCol="0">
            <a:spAutoFit/>
          </a:bodyPr>
          <a:lstStyle/>
          <a:p>
            <a:r>
              <a:rPr lang="en-US" dirty="0" smtClean="0"/>
              <a:t>50m</a:t>
            </a:r>
            <a:endParaRPr lang="en-US" dirty="0"/>
          </a:p>
        </p:txBody>
      </p:sp>
    </p:spTree>
    <p:extLst>
      <p:ext uri="{BB962C8B-B14F-4D97-AF65-F5344CB8AC3E}">
        <p14:creationId xmlns:p14="http://schemas.microsoft.com/office/powerpoint/2010/main" xmlns="" val="606539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20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
                                            <p:txEl>
                                              <p:pRg st="1" end="1"/>
                                            </p:txEl>
                                          </p:spTgt>
                                        </p:tgtEl>
                                        <p:attrNameLst>
                                          <p:attrName>style.visibility</p:attrName>
                                        </p:attrNameLst>
                                      </p:cBhvr>
                                      <p:to>
                                        <p:strVal val="visible"/>
                                      </p:to>
                                    </p:set>
                                    <p:animEffect transition="in" filter="fade">
                                      <p:cBhvr>
                                        <p:cTn id="12" dur="2000"/>
                                        <p:tgtEl>
                                          <p:spTgt spid="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
                                            <p:txEl>
                                              <p:pRg st="2" end="2"/>
                                            </p:txEl>
                                          </p:spTgt>
                                        </p:tgtEl>
                                        <p:attrNameLst>
                                          <p:attrName>style.visibility</p:attrName>
                                        </p:attrNameLst>
                                      </p:cBhvr>
                                      <p:to>
                                        <p:strVal val="visible"/>
                                      </p:to>
                                    </p:set>
                                    <p:animEffect transition="in" filter="fade">
                                      <p:cBhvr>
                                        <p:cTn id="17" dur="2000"/>
                                        <p:tgtEl>
                                          <p:spTgt spid="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
                                            <p:txEl>
                                              <p:pRg st="3" end="3"/>
                                            </p:txEl>
                                          </p:spTgt>
                                        </p:tgtEl>
                                        <p:attrNameLst>
                                          <p:attrName>style.visibility</p:attrName>
                                        </p:attrNameLst>
                                      </p:cBhvr>
                                      <p:to>
                                        <p:strVal val="visible"/>
                                      </p:to>
                                    </p:set>
                                    <p:animEffect transition="in" filter="fade">
                                      <p:cBhvr>
                                        <p:cTn id="22" dur="2000"/>
                                        <p:tgtEl>
                                          <p:spTgt spid="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Euclidean </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dirty="0" smtClean="0"/>
              <a:t>This scheme works by propagating the true </a:t>
            </a:r>
            <a:r>
              <a:rPr lang="en-CA" sz="2400" dirty="0"/>
              <a:t>E</a:t>
            </a:r>
            <a:r>
              <a:rPr lang="en-CA" sz="2400" dirty="0" smtClean="0"/>
              <a:t>uclidean distance to the anchor node(L)</a:t>
            </a:r>
          </a:p>
          <a:p>
            <a:pPr marL="0" indent="0">
              <a:buNone/>
            </a:pPr>
            <a:r>
              <a:rPr lang="en-CA" sz="2400" dirty="0" smtClean="0"/>
              <a:t>If accurate distance measurements are available, nodes can estimate exact distances to anchors</a:t>
            </a:r>
          </a:p>
          <a:p>
            <a:pPr marL="0" indent="0">
              <a:buNone/>
            </a:pPr>
            <a:endParaRPr lang="en-CA" sz="2000" dirty="0"/>
          </a:p>
        </p:txBody>
      </p:sp>
      <p:pic>
        <p:nvPicPr>
          <p:cNvPr id="28673" name="Picture 1"/>
          <p:cNvPicPr>
            <a:picLocks noChangeAspect="1" noChangeArrowheads="1"/>
          </p:cNvPicPr>
          <p:nvPr/>
        </p:nvPicPr>
        <p:blipFill>
          <a:blip r:embed="rId4" cstate="print"/>
          <a:srcRect/>
          <a:stretch>
            <a:fillRect/>
          </a:stretch>
        </p:blipFill>
        <p:spPr bwMode="auto">
          <a:xfrm>
            <a:off x="2627784" y="3789040"/>
            <a:ext cx="4533900" cy="2447925"/>
          </a:xfrm>
          <a:prstGeom prst="rect">
            <a:avLst/>
          </a:prstGeom>
          <a:noFill/>
          <a:ln w="9525">
            <a:noFill/>
            <a:miter lim="800000"/>
            <a:headEnd/>
            <a:tailEnd/>
          </a:ln>
        </p:spPr>
      </p:pic>
    </p:spTree>
    <p:extLst>
      <p:ext uri="{BB962C8B-B14F-4D97-AF65-F5344CB8AC3E}">
        <p14:creationId xmlns:p14="http://schemas.microsoft.com/office/powerpoint/2010/main" xmlns="" val="237259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Determining Position</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400" dirty="0" err="1" smtClean="0"/>
              <a:t>Lateration</a:t>
            </a:r>
            <a:r>
              <a:rPr lang="en-CA" sz="2400" dirty="0" smtClean="0"/>
              <a:t> (</a:t>
            </a:r>
            <a:r>
              <a:rPr lang="en-CA" sz="2400" dirty="0" err="1" smtClean="0"/>
              <a:t>Trilateration</a:t>
            </a:r>
            <a:r>
              <a:rPr lang="en-CA" sz="2400" dirty="0" smtClean="0"/>
              <a:t> and Multi-</a:t>
            </a:r>
            <a:r>
              <a:rPr lang="en-CA" sz="2400" dirty="0" err="1" smtClean="0"/>
              <a:t>lateration</a:t>
            </a:r>
            <a:r>
              <a:rPr lang="en-CA" sz="2400" dirty="0" smtClean="0"/>
              <a:t>)</a:t>
            </a:r>
          </a:p>
          <a:p>
            <a:r>
              <a:rPr lang="en-CA" sz="2400" dirty="0" smtClean="0"/>
              <a:t>Triangulation</a:t>
            </a:r>
          </a:p>
          <a:p>
            <a:r>
              <a:rPr lang="en-CA" sz="2400" dirty="0" smtClean="0"/>
              <a:t>Min-Max</a:t>
            </a:r>
            <a:endParaRPr lang="en-CA" sz="2000" dirty="0"/>
          </a:p>
        </p:txBody>
      </p:sp>
    </p:spTree>
    <p:extLst>
      <p:ext uri="{BB962C8B-B14F-4D97-AF65-F5344CB8AC3E}">
        <p14:creationId xmlns:p14="http://schemas.microsoft.com/office/powerpoint/2010/main" xmlns="" val="339946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66" name="Straight Arrow Connector 65"/>
          <p:cNvCxnSpPr>
            <a:stCxn id="57" idx="0"/>
            <a:endCxn id="58" idx="5"/>
          </p:cNvCxnSpPr>
          <p:nvPr/>
        </p:nvCxnSpPr>
        <p:spPr>
          <a:xfrm flipH="1">
            <a:off x="2534685" y="5877272"/>
            <a:ext cx="453139" cy="2985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a:stCxn id="43" idx="7"/>
            <a:endCxn id="56" idx="4"/>
          </p:cNvCxnSpPr>
          <p:nvPr/>
        </p:nvCxnSpPr>
        <p:spPr>
          <a:xfrm flipH="1">
            <a:off x="2555776" y="5362671"/>
            <a:ext cx="50917" cy="3705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22" name="Titre 1"/>
          <p:cNvSpPr>
            <a:spLocks noGrp="1"/>
          </p:cNvSpPr>
          <p:nvPr>
            <p:ph type="title"/>
          </p:nvPr>
        </p:nvSpPr>
        <p:spPr/>
        <p:txBody>
          <a:bodyPr/>
          <a:lstStyle/>
          <a:p>
            <a:r>
              <a:rPr lang="en-CA" sz="3200" dirty="0" smtClean="0">
                <a:solidFill>
                  <a:schemeClr val="bg1"/>
                </a:solidFill>
              </a:rPr>
              <a:t>LATERATION</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374848"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b="1" dirty="0" err="1" smtClean="0"/>
              <a:t>Trilateration</a:t>
            </a:r>
            <a:endParaRPr lang="en-CA" sz="2400" b="1" dirty="0" smtClean="0"/>
          </a:p>
          <a:p>
            <a:pPr marL="0" indent="0">
              <a:buNone/>
            </a:pPr>
            <a:r>
              <a:rPr lang="en-CA" sz="2000" dirty="0" smtClean="0"/>
              <a:t>Given: </a:t>
            </a:r>
          </a:p>
          <a:p>
            <a:pPr marL="0" indent="0">
              <a:buNone/>
            </a:pPr>
            <a:r>
              <a:rPr lang="en-CA" sz="2000" dirty="0" smtClean="0"/>
              <a:t>Three points with known positions</a:t>
            </a:r>
          </a:p>
          <a:p>
            <a:pPr marL="0" indent="0">
              <a:buNone/>
            </a:pPr>
            <a:r>
              <a:rPr lang="en-CA" sz="2000" dirty="0" smtClean="0"/>
              <a:t>Distances to all three of them</a:t>
            </a:r>
          </a:p>
          <a:p>
            <a:pPr marL="0" indent="0">
              <a:buNone/>
            </a:pPr>
            <a:r>
              <a:rPr lang="en-CA" sz="2000" dirty="0" smtClean="0"/>
              <a:t>Position can be determined by intersecting three circles centred in the points with radius the known distances</a:t>
            </a:r>
          </a:p>
          <a:p>
            <a:pPr marL="0" indent="0">
              <a:buNone/>
            </a:pPr>
            <a:endParaRPr lang="en-CA" sz="2000" b="1" dirty="0" smtClean="0"/>
          </a:p>
          <a:p>
            <a:pPr marL="0" indent="0">
              <a:buNone/>
            </a:pPr>
            <a:r>
              <a:rPr lang="en-CA" sz="2000" b="1" dirty="0" err="1" smtClean="0"/>
              <a:t>Mulitilateration</a:t>
            </a:r>
            <a:endParaRPr lang="en-CA" sz="2000" b="1" dirty="0" smtClean="0"/>
          </a:p>
          <a:p>
            <a:pPr marL="0" indent="0">
              <a:buNone/>
            </a:pPr>
            <a:endParaRPr lang="en-CA" sz="2000" b="1" dirty="0" smtClean="0"/>
          </a:p>
        </p:txBody>
      </p:sp>
      <p:sp>
        <p:nvSpPr>
          <p:cNvPr id="8" name="Oval 7"/>
          <p:cNvSpPr/>
          <p:nvPr/>
        </p:nvSpPr>
        <p:spPr>
          <a:xfrm>
            <a:off x="5084440" y="2060848"/>
            <a:ext cx="999728" cy="8724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2" name="Group 21"/>
          <p:cNvGrpSpPr/>
          <p:nvPr/>
        </p:nvGrpSpPr>
        <p:grpSpPr>
          <a:xfrm>
            <a:off x="5508104" y="2276872"/>
            <a:ext cx="216024" cy="288032"/>
            <a:chOff x="5508104" y="2276872"/>
            <a:chExt cx="216024" cy="288032"/>
          </a:xfrm>
        </p:grpSpPr>
        <p:sp>
          <p:nvSpPr>
            <p:cNvPr id="13" name="TextBox 12"/>
            <p:cNvSpPr txBox="1"/>
            <p:nvPr/>
          </p:nvSpPr>
          <p:spPr>
            <a:xfrm>
              <a:off x="5580112" y="2276872"/>
              <a:ext cx="144016" cy="276999"/>
            </a:xfrm>
            <a:prstGeom prst="rect">
              <a:avLst/>
            </a:prstGeom>
            <a:noFill/>
          </p:spPr>
          <p:txBody>
            <a:bodyPr wrap="square" rtlCol="0">
              <a:spAutoFit/>
            </a:bodyPr>
            <a:lstStyle/>
            <a:p>
              <a:r>
                <a:rPr lang="en-US" sz="1200" dirty="0" smtClean="0"/>
                <a:t>B</a:t>
              </a:r>
              <a:endParaRPr lang="en-US" dirty="0"/>
            </a:p>
          </p:txBody>
        </p:sp>
        <p:sp>
          <p:nvSpPr>
            <p:cNvPr id="14" name="Oval 13"/>
            <p:cNvSpPr/>
            <p:nvPr/>
          </p:nvSpPr>
          <p:spPr>
            <a:xfrm flipV="1">
              <a:off x="5508104" y="2492896"/>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7" name="Oval 6"/>
          <p:cNvSpPr/>
          <p:nvPr/>
        </p:nvSpPr>
        <p:spPr>
          <a:xfrm>
            <a:off x="4427984" y="2420888"/>
            <a:ext cx="720080" cy="6480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1" name="Group 20"/>
          <p:cNvGrpSpPr/>
          <p:nvPr/>
        </p:nvGrpSpPr>
        <p:grpSpPr>
          <a:xfrm>
            <a:off x="4644008" y="2492896"/>
            <a:ext cx="216024" cy="288032"/>
            <a:chOff x="4644008" y="2492896"/>
            <a:chExt cx="216024" cy="288032"/>
          </a:xfrm>
        </p:grpSpPr>
        <p:sp>
          <p:nvSpPr>
            <p:cNvPr id="11" name="TextBox 10"/>
            <p:cNvSpPr txBox="1"/>
            <p:nvPr/>
          </p:nvSpPr>
          <p:spPr>
            <a:xfrm>
              <a:off x="4644008" y="2492896"/>
              <a:ext cx="144016" cy="276999"/>
            </a:xfrm>
            <a:prstGeom prst="rect">
              <a:avLst/>
            </a:prstGeom>
            <a:noFill/>
          </p:spPr>
          <p:txBody>
            <a:bodyPr wrap="square" rtlCol="0">
              <a:spAutoFit/>
            </a:bodyPr>
            <a:lstStyle/>
            <a:p>
              <a:r>
                <a:rPr lang="en-US" sz="1200" dirty="0" smtClean="0"/>
                <a:t>A</a:t>
              </a:r>
              <a:endParaRPr lang="en-US" dirty="0"/>
            </a:p>
          </p:txBody>
        </p:sp>
        <p:sp>
          <p:nvSpPr>
            <p:cNvPr id="15" name="Oval 14"/>
            <p:cNvSpPr/>
            <p:nvPr/>
          </p:nvSpPr>
          <p:spPr>
            <a:xfrm flipV="1">
              <a:off x="4716016" y="2708920"/>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0" name="Oval 9"/>
          <p:cNvSpPr/>
          <p:nvPr/>
        </p:nvSpPr>
        <p:spPr>
          <a:xfrm>
            <a:off x="4868416" y="2628528"/>
            <a:ext cx="999728" cy="8724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0" name="Group 19"/>
          <p:cNvGrpSpPr/>
          <p:nvPr/>
        </p:nvGrpSpPr>
        <p:grpSpPr>
          <a:xfrm>
            <a:off x="5292080" y="2996952"/>
            <a:ext cx="216024" cy="276999"/>
            <a:chOff x="5292080" y="2996952"/>
            <a:chExt cx="216024" cy="276999"/>
          </a:xfrm>
        </p:grpSpPr>
        <p:sp>
          <p:nvSpPr>
            <p:cNvPr id="12" name="TextBox 11"/>
            <p:cNvSpPr txBox="1"/>
            <p:nvPr/>
          </p:nvSpPr>
          <p:spPr>
            <a:xfrm>
              <a:off x="5364088" y="2996952"/>
              <a:ext cx="144016" cy="276999"/>
            </a:xfrm>
            <a:prstGeom prst="rect">
              <a:avLst/>
            </a:prstGeom>
            <a:noFill/>
          </p:spPr>
          <p:txBody>
            <a:bodyPr wrap="square" rtlCol="0">
              <a:spAutoFit/>
            </a:bodyPr>
            <a:lstStyle/>
            <a:p>
              <a:r>
                <a:rPr lang="en-US" sz="1200" dirty="0" smtClean="0"/>
                <a:t>C</a:t>
              </a:r>
              <a:endParaRPr lang="en-US" dirty="0"/>
            </a:p>
          </p:txBody>
        </p:sp>
        <p:sp>
          <p:nvSpPr>
            <p:cNvPr id="16" name="Oval 15"/>
            <p:cNvSpPr/>
            <p:nvPr/>
          </p:nvSpPr>
          <p:spPr>
            <a:xfrm flipV="1">
              <a:off x="5292080" y="3068960"/>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3" name="Oval 22"/>
          <p:cNvSpPr/>
          <p:nvPr/>
        </p:nvSpPr>
        <p:spPr>
          <a:xfrm>
            <a:off x="7092280" y="2060848"/>
            <a:ext cx="999728" cy="8724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4" name="Group 23"/>
          <p:cNvGrpSpPr/>
          <p:nvPr/>
        </p:nvGrpSpPr>
        <p:grpSpPr>
          <a:xfrm>
            <a:off x="7515944" y="2276872"/>
            <a:ext cx="216024" cy="288032"/>
            <a:chOff x="5508104" y="2276872"/>
            <a:chExt cx="216024" cy="288032"/>
          </a:xfrm>
        </p:grpSpPr>
        <p:sp>
          <p:nvSpPr>
            <p:cNvPr id="25" name="TextBox 24"/>
            <p:cNvSpPr txBox="1"/>
            <p:nvPr/>
          </p:nvSpPr>
          <p:spPr>
            <a:xfrm>
              <a:off x="5580112" y="2276872"/>
              <a:ext cx="144016" cy="276999"/>
            </a:xfrm>
            <a:prstGeom prst="rect">
              <a:avLst/>
            </a:prstGeom>
            <a:noFill/>
          </p:spPr>
          <p:txBody>
            <a:bodyPr wrap="square" rtlCol="0">
              <a:spAutoFit/>
            </a:bodyPr>
            <a:lstStyle/>
            <a:p>
              <a:r>
                <a:rPr lang="en-US" sz="1200" dirty="0" smtClean="0"/>
                <a:t>B</a:t>
              </a:r>
              <a:endParaRPr lang="en-US" dirty="0"/>
            </a:p>
          </p:txBody>
        </p:sp>
        <p:sp>
          <p:nvSpPr>
            <p:cNvPr id="26" name="Oval 25"/>
            <p:cNvSpPr/>
            <p:nvPr/>
          </p:nvSpPr>
          <p:spPr>
            <a:xfrm flipV="1">
              <a:off x="5508104" y="2492896"/>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27" name="Oval 26"/>
          <p:cNvSpPr/>
          <p:nvPr/>
        </p:nvSpPr>
        <p:spPr>
          <a:xfrm>
            <a:off x="6588224" y="2420888"/>
            <a:ext cx="720080" cy="6480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27"/>
          <p:cNvGrpSpPr/>
          <p:nvPr/>
        </p:nvGrpSpPr>
        <p:grpSpPr>
          <a:xfrm>
            <a:off x="6804248" y="2492896"/>
            <a:ext cx="216024" cy="288032"/>
            <a:chOff x="4644008" y="2492896"/>
            <a:chExt cx="216024" cy="288032"/>
          </a:xfrm>
        </p:grpSpPr>
        <p:sp>
          <p:nvSpPr>
            <p:cNvPr id="29" name="TextBox 28"/>
            <p:cNvSpPr txBox="1"/>
            <p:nvPr/>
          </p:nvSpPr>
          <p:spPr>
            <a:xfrm>
              <a:off x="4644008" y="2492896"/>
              <a:ext cx="144016" cy="276999"/>
            </a:xfrm>
            <a:prstGeom prst="rect">
              <a:avLst/>
            </a:prstGeom>
            <a:noFill/>
          </p:spPr>
          <p:txBody>
            <a:bodyPr wrap="square" rtlCol="0">
              <a:spAutoFit/>
            </a:bodyPr>
            <a:lstStyle/>
            <a:p>
              <a:r>
                <a:rPr lang="en-US" sz="1200" dirty="0" smtClean="0"/>
                <a:t>A</a:t>
              </a:r>
              <a:endParaRPr lang="en-US" dirty="0"/>
            </a:p>
          </p:txBody>
        </p:sp>
        <p:sp>
          <p:nvSpPr>
            <p:cNvPr id="30" name="Oval 29"/>
            <p:cNvSpPr/>
            <p:nvPr/>
          </p:nvSpPr>
          <p:spPr>
            <a:xfrm flipV="1">
              <a:off x="4716016" y="2708920"/>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31" name="Oval 30"/>
          <p:cNvSpPr/>
          <p:nvPr/>
        </p:nvSpPr>
        <p:spPr>
          <a:xfrm>
            <a:off x="6956648" y="2628528"/>
            <a:ext cx="999728" cy="8724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2" name="Group 31"/>
          <p:cNvGrpSpPr/>
          <p:nvPr/>
        </p:nvGrpSpPr>
        <p:grpSpPr>
          <a:xfrm>
            <a:off x="7380312" y="2996952"/>
            <a:ext cx="216024" cy="276999"/>
            <a:chOff x="5292080" y="2996952"/>
            <a:chExt cx="216024" cy="276999"/>
          </a:xfrm>
        </p:grpSpPr>
        <p:sp>
          <p:nvSpPr>
            <p:cNvPr id="33" name="TextBox 32"/>
            <p:cNvSpPr txBox="1"/>
            <p:nvPr/>
          </p:nvSpPr>
          <p:spPr>
            <a:xfrm>
              <a:off x="5364088" y="2996952"/>
              <a:ext cx="144016" cy="276999"/>
            </a:xfrm>
            <a:prstGeom prst="rect">
              <a:avLst/>
            </a:prstGeom>
            <a:noFill/>
          </p:spPr>
          <p:txBody>
            <a:bodyPr wrap="square" rtlCol="0">
              <a:spAutoFit/>
            </a:bodyPr>
            <a:lstStyle/>
            <a:p>
              <a:r>
                <a:rPr lang="en-US" sz="1200" dirty="0" smtClean="0"/>
                <a:t>C</a:t>
              </a:r>
              <a:endParaRPr lang="en-US" dirty="0"/>
            </a:p>
          </p:txBody>
        </p:sp>
        <p:sp>
          <p:nvSpPr>
            <p:cNvPr id="34" name="Oval 33"/>
            <p:cNvSpPr/>
            <p:nvPr/>
          </p:nvSpPr>
          <p:spPr>
            <a:xfrm flipV="1">
              <a:off x="5292080" y="3068960"/>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45" name="TextBox 44"/>
          <p:cNvSpPr txBox="1"/>
          <p:nvPr/>
        </p:nvSpPr>
        <p:spPr>
          <a:xfrm>
            <a:off x="2051720" y="5301208"/>
            <a:ext cx="144016" cy="276999"/>
          </a:xfrm>
          <a:prstGeom prst="rect">
            <a:avLst/>
          </a:prstGeom>
          <a:noFill/>
        </p:spPr>
        <p:txBody>
          <a:bodyPr wrap="square" rtlCol="0">
            <a:spAutoFit/>
          </a:bodyPr>
          <a:lstStyle/>
          <a:p>
            <a:r>
              <a:rPr lang="en-US" sz="1200" dirty="0" smtClean="0"/>
              <a:t>A</a:t>
            </a:r>
            <a:endParaRPr lang="en-US" dirty="0"/>
          </a:p>
        </p:txBody>
      </p:sp>
      <p:sp>
        <p:nvSpPr>
          <p:cNvPr id="46" name="Oval 45"/>
          <p:cNvSpPr/>
          <p:nvPr/>
        </p:nvSpPr>
        <p:spPr>
          <a:xfrm flipV="1">
            <a:off x="2051720" y="5528265"/>
            <a:ext cx="144016" cy="72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48" name="Straight Arrow Connector 47"/>
          <p:cNvCxnSpPr>
            <a:stCxn id="37" idx="5"/>
            <a:endCxn id="46" idx="2"/>
          </p:cNvCxnSpPr>
          <p:nvPr/>
        </p:nvCxnSpPr>
        <p:spPr>
          <a:xfrm flipV="1">
            <a:off x="1742597" y="5564269"/>
            <a:ext cx="309123" cy="179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40" idx="7"/>
            <a:endCxn id="46" idx="3"/>
          </p:cNvCxnSpPr>
          <p:nvPr/>
        </p:nvCxnSpPr>
        <p:spPr>
          <a:xfrm>
            <a:off x="1958621" y="5290663"/>
            <a:ext cx="114190" cy="2481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43" idx="1"/>
            <a:endCxn id="46" idx="6"/>
          </p:cNvCxnSpPr>
          <p:nvPr/>
        </p:nvCxnSpPr>
        <p:spPr>
          <a:xfrm flipH="1">
            <a:off x="2195736" y="5362671"/>
            <a:ext cx="309123" cy="201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Oval 55"/>
          <p:cNvSpPr/>
          <p:nvPr/>
        </p:nvSpPr>
        <p:spPr>
          <a:xfrm flipV="1">
            <a:off x="2483768" y="5733256"/>
            <a:ext cx="144016" cy="72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flipV="1">
            <a:off x="2411760" y="6165304"/>
            <a:ext cx="144016" cy="72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p:cNvSpPr/>
          <p:nvPr/>
        </p:nvSpPr>
        <p:spPr>
          <a:xfrm flipV="1">
            <a:off x="2915816" y="63813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Oval 59"/>
          <p:cNvSpPr/>
          <p:nvPr/>
        </p:nvSpPr>
        <p:spPr>
          <a:xfrm flipV="1">
            <a:off x="2123728" y="65337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1" name="Straight Arrow Connector 60"/>
          <p:cNvCxnSpPr>
            <a:stCxn id="57" idx="3"/>
          </p:cNvCxnSpPr>
          <p:nvPr/>
        </p:nvCxnSpPr>
        <p:spPr>
          <a:xfrm flipH="1" flipV="1">
            <a:off x="2627785" y="5790838"/>
            <a:ext cx="309122" cy="249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7" name="Oval 56"/>
          <p:cNvSpPr/>
          <p:nvPr/>
        </p:nvSpPr>
        <p:spPr>
          <a:xfrm flipV="1">
            <a:off x="2915816" y="5805264"/>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flipV="1">
            <a:off x="1619672" y="5733256"/>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0" name="Oval 39"/>
          <p:cNvSpPr/>
          <p:nvPr/>
        </p:nvSpPr>
        <p:spPr>
          <a:xfrm flipV="1">
            <a:off x="1835696" y="5229200"/>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flipV="1">
            <a:off x="2483768" y="530120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69" name="Straight Arrow Connector 68"/>
          <p:cNvCxnSpPr>
            <a:stCxn id="59" idx="3"/>
            <a:endCxn id="58" idx="7"/>
          </p:cNvCxnSpPr>
          <p:nvPr/>
        </p:nvCxnSpPr>
        <p:spPr>
          <a:xfrm flipH="1" flipV="1">
            <a:off x="2534685" y="6226767"/>
            <a:ext cx="402222" cy="165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a:stCxn id="60" idx="5"/>
            <a:endCxn id="58" idx="1"/>
          </p:cNvCxnSpPr>
          <p:nvPr/>
        </p:nvCxnSpPr>
        <p:spPr>
          <a:xfrm flipV="1">
            <a:off x="2246653" y="6226767"/>
            <a:ext cx="186198" cy="3175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6" name="TextBox 75"/>
          <p:cNvSpPr txBox="1"/>
          <p:nvPr/>
        </p:nvSpPr>
        <p:spPr>
          <a:xfrm>
            <a:off x="2267744" y="5661248"/>
            <a:ext cx="144016" cy="276999"/>
          </a:xfrm>
          <a:prstGeom prst="rect">
            <a:avLst/>
          </a:prstGeom>
          <a:noFill/>
        </p:spPr>
        <p:txBody>
          <a:bodyPr wrap="square" rtlCol="0">
            <a:spAutoFit/>
          </a:bodyPr>
          <a:lstStyle/>
          <a:p>
            <a:r>
              <a:rPr lang="en-US" sz="1200" dirty="0" smtClean="0"/>
              <a:t>B</a:t>
            </a:r>
            <a:endParaRPr lang="en-US" dirty="0"/>
          </a:p>
        </p:txBody>
      </p:sp>
      <p:sp>
        <p:nvSpPr>
          <p:cNvPr id="77" name="TextBox 76"/>
          <p:cNvSpPr txBox="1"/>
          <p:nvPr/>
        </p:nvSpPr>
        <p:spPr>
          <a:xfrm>
            <a:off x="2195736" y="6021288"/>
            <a:ext cx="144016" cy="276999"/>
          </a:xfrm>
          <a:prstGeom prst="rect">
            <a:avLst/>
          </a:prstGeom>
          <a:noFill/>
        </p:spPr>
        <p:txBody>
          <a:bodyPr wrap="square" rtlCol="0">
            <a:spAutoFit/>
          </a:bodyPr>
          <a:lstStyle/>
          <a:p>
            <a:r>
              <a:rPr lang="en-US" sz="1200" dirty="0" smtClean="0"/>
              <a:t>C</a:t>
            </a:r>
            <a:endParaRPr lang="en-US" dirty="0"/>
          </a:p>
        </p:txBody>
      </p:sp>
      <p:cxnSp>
        <p:nvCxnSpPr>
          <p:cNvPr id="78" name="Straight Arrow Connector 77"/>
          <p:cNvCxnSpPr>
            <a:stCxn id="90" idx="0"/>
            <a:endCxn id="86" idx="5"/>
          </p:cNvCxnSpPr>
          <p:nvPr/>
        </p:nvCxnSpPr>
        <p:spPr>
          <a:xfrm flipH="1">
            <a:off x="4982957" y="5877272"/>
            <a:ext cx="453139" cy="2985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9" name="Straight Arrow Connector 78"/>
          <p:cNvCxnSpPr>
            <a:stCxn id="93" idx="7"/>
            <a:endCxn id="85" idx="4"/>
          </p:cNvCxnSpPr>
          <p:nvPr/>
        </p:nvCxnSpPr>
        <p:spPr>
          <a:xfrm flipH="1">
            <a:off x="5004048" y="5362671"/>
            <a:ext cx="50917" cy="3705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0" name="TextBox 79"/>
          <p:cNvSpPr txBox="1"/>
          <p:nvPr/>
        </p:nvSpPr>
        <p:spPr>
          <a:xfrm>
            <a:off x="4499992" y="5301208"/>
            <a:ext cx="144016" cy="276999"/>
          </a:xfrm>
          <a:prstGeom prst="rect">
            <a:avLst/>
          </a:prstGeom>
          <a:noFill/>
        </p:spPr>
        <p:txBody>
          <a:bodyPr wrap="square" rtlCol="0">
            <a:spAutoFit/>
          </a:bodyPr>
          <a:lstStyle/>
          <a:p>
            <a:r>
              <a:rPr lang="en-US" sz="1200" dirty="0" smtClean="0"/>
              <a:t>A</a:t>
            </a:r>
            <a:endParaRPr lang="en-US" dirty="0"/>
          </a:p>
        </p:txBody>
      </p:sp>
      <p:sp>
        <p:nvSpPr>
          <p:cNvPr id="81" name="Oval 80"/>
          <p:cNvSpPr/>
          <p:nvPr/>
        </p:nvSpPr>
        <p:spPr>
          <a:xfrm flipV="1">
            <a:off x="4499992" y="5528265"/>
            <a:ext cx="144016" cy="720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2" name="Straight Arrow Connector 81"/>
          <p:cNvCxnSpPr>
            <a:stCxn id="91" idx="5"/>
            <a:endCxn id="81" idx="2"/>
          </p:cNvCxnSpPr>
          <p:nvPr/>
        </p:nvCxnSpPr>
        <p:spPr>
          <a:xfrm flipV="1">
            <a:off x="4190869" y="5564269"/>
            <a:ext cx="309123" cy="1795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stCxn id="92" idx="7"/>
            <a:endCxn id="81" idx="3"/>
          </p:cNvCxnSpPr>
          <p:nvPr/>
        </p:nvCxnSpPr>
        <p:spPr>
          <a:xfrm>
            <a:off x="4334885" y="5218655"/>
            <a:ext cx="186198" cy="3201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stCxn id="93" idx="1"/>
            <a:endCxn id="81" idx="6"/>
          </p:cNvCxnSpPr>
          <p:nvPr/>
        </p:nvCxnSpPr>
        <p:spPr>
          <a:xfrm flipH="1">
            <a:off x="4644008" y="5362671"/>
            <a:ext cx="309123" cy="201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5" name="Oval 84"/>
          <p:cNvSpPr/>
          <p:nvPr/>
        </p:nvSpPr>
        <p:spPr>
          <a:xfrm flipV="1">
            <a:off x="4932040" y="5733256"/>
            <a:ext cx="144016" cy="7200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Oval 85"/>
          <p:cNvSpPr/>
          <p:nvPr/>
        </p:nvSpPr>
        <p:spPr>
          <a:xfrm flipV="1">
            <a:off x="4860032" y="6165304"/>
            <a:ext cx="144016" cy="720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7" name="Oval 86"/>
          <p:cNvSpPr/>
          <p:nvPr/>
        </p:nvSpPr>
        <p:spPr>
          <a:xfrm flipV="1">
            <a:off x="5364088" y="63813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Oval 87"/>
          <p:cNvSpPr/>
          <p:nvPr/>
        </p:nvSpPr>
        <p:spPr>
          <a:xfrm flipV="1">
            <a:off x="4572000" y="65337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9" name="Straight Arrow Connector 88"/>
          <p:cNvCxnSpPr>
            <a:stCxn id="90" idx="3"/>
          </p:cNvCxnSpPr>
          <p:nvPr/>
        </p:nvCxnSpPr>
        <p:spPr>
          <a:xfrm flipH="1" flipV="1">
            <a:off x="5076057" y="5790838"/>
            <a:ext cx="309122" cy="249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0" name="Oval 89"/>
          <p:cNvSpPr/>
          <p:nvPr/>
        </p:nvSpPr>
        <p:spPr>
          <a:xfrm flipV="1">
            <a:off x="5364088" y="5805264"/>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Oval 90"/>
          <p:cNvSpPr/>
          <p:nvPr/>
        </p:nvSpPr>
        <p:spPr>
          <a:xfrm flipV="1">
            <a:off x="4067944" y="5733256"/>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Oval 91"/>
          <p:cNvSpPr/>
          <p:nvPr/>
        </p:nvSpPr>
        <p:spPr>
          <a:xfrm flipV="1">
            <a:off x="4211960" y="5157192"/>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Oval 92"/>
          <p:cNvSpPr/>
          <p:nvPr/>
        </p:nvSpPr>
        <p:spPr>
          <a:xfrm flipV="1">
            <a:off x="4932040" y="530120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4" name="Straight Arrow Connector 93"/>
          <p:cNvCxnSpPr>
            <a:stCxn id="87" idx="3"/>
            <a:endCxn id="86" idx="7"/>
          </p:cNvCxnSpPr>
          <p:nvPr/>
        </p:nvCxnSpPr>
        <p:spPr>
          <a:xfrm flipH="1" flipV="1">
            <a:off x="4982957" y="6226767"/>
            <a:ext cx="402222" cy="1651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a:stCxn id="88" idx="5"/>
            <a:endCxn id="86" idx="1"/>
          </p:cNvCxnSpPr>
          <p:nvPr/>
        </p:nvCxnSpPr>
        <p:spPr>
          <a:xfrm flipV="1">
            <a:off x="4694925" y="6226767"/>
            <a:ext cx="186198" cy="3175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6" name="TextBox 95"/>
          <p:cNvSpPr txBox="1"/>
          <p:nvPr/>
        </p:nvSpPr>
        <p:spPr>
          <a:xfrm>
            <a:off x="4716016" y="5661248"/>
            <a:ext cx="144016" cy="276999"/>
          </a:xfrm>
          <a:prstGeom prst="rect">
            <a:avLst/>
          </a:prstGeom>
          <a:noFill/>
        </p:spPr>
        <p:txBody>
          <a:bodyPr wrap="square" rtlCol="0">
            <a:spAutoFit/>
          </a:bodyPr>
          <a:lstStyle/>
          <a:p>
            <a:r>
              <a:rPr lang="en-US" sz="1200" dirty="0" smtClean="0"/>
              <a:t>B</a:t>
            </a:r>
            <a:endParaRPr lang="en-US" dirty="0"/>
          </a:p>
        </p:txBody>
      </p:sp>
      <p:sp>
        <p:nvSpPr>
          <p:cNvPr id="97" name="TextBox 96"/>
          <p:cNvSpPr txBox="1"/>
          <p:nvPr/>
        </p:nvSpPr>
        <p:spPr>
          <a:xfrm>
            <a:off x="4644008" y="6021288"/>
            <a:ext cx="144016" cy="276999"/>
          </a:xfrm>
          <a:prstGeom prst="rect">
            <a:avLst/>
          </a:prstGeom>
          <a:noFill/>
        </p:spPr>
        <p:txBody>
          <a:bodyPr wrap="square" rtlCol="0">
            <a:spAutoFit/>
          </a:bodyPr>
          <a:lstStyle/>
          <a:p>
            <a:r>
              <a:rPr lang="en-US" sz="1200" dirty="0" smtClean="0"/>
              <a:t>C</a:t>
            </a:r>
            <a:endParaRPr lang="en-US" dirty="0"/>
          </a:p>
        </p:txBody>
      </p:sp>
      <p:cxnSp>
        <p:nvCxnSpPr>
          <p:cNvPr id="99" name="Straight Arrow Connector 98"/>
          <p:cNvCxnSpPr>
            <a:stCxn id="113" idx="7"/>
            <a:endCxn id="105" idx="4"/>
          </p:cNvCxnSpPr>
          <p:nvPr/>
        </p:nvCxnSpPr>
        <p:spPr>
          <a:xfrm flipH="1">
            <a:off x="7452320" y="5362671"/>
            <a:ext cx="50917" cy="3705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6948264" y="5301208"/>
            <a:ext cx="144016" cy="276999"/>
          </a:xfrm>
          <a:prstGeom prst="rect">
            <a:avLst/>
          </a:prstGeom>
          <a:noFill/>
        </p:spPr>
        <p:txBody>
          <a:bodyPr wrap="square" rtlCol="0">
            <a:spAutoFit/>
          </a:bodyPr>
          <a:lstStyle/>
          <a:p>
            <a:r>
              <a:rPr lang="en-US" sz="1200" dirty="0" smtClean="0"/>
              <a:t>A</a:t>
            </a:r>
            <a:endParaRPr lang="en-US" dirty="0"/>
          </a:p>
        </p:txBody>
      </p:sp>
      <p:sp>
        <p:nvSpPr>
          <p:cNvPr id="101" name="Oval 100"/>
          <p:cNvSpPr/>
          <p:nvPr/>
        </p:nvSpPr>
        <p:spPr>
          <a:xfrm flipV="1">
            <a:off x="6948264" y="5528265"/>
            <a:ext cx="144016" cy="720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04" name="Straight Arrow Connector 103"/>
          <p:cNvCxnSpPr>
            <a:stCxn id="101" idx="6"/>
          </p:cNvCxnSpPr>
          <p:nvPr/>
        </p:nvCxnSpPr>
        <p:spPr>
          <a:xfrm>
            <a:off x="7092280" y="5564269"/>
            <a:ext cx="288032" cy="1689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5" name="Oval 104"/>
          <p:cNvSpPr/>
          <p:nvPr/>
        </p:nvSpPr>
        <p:spPr>
          <a:xfrm flipV="1">
            <a:off x="7380312" y="5733256"/>
            <a:ext cx="144016" cy="7200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6" name="Oval 105"/>
          <p:cNvSpPr/>
          <p:nvPr/>
        </p:nvSpPr>
        <p:spPr>
          <a:xfrm flipV="1">
            <a:off x="7308304" y="6165304"/>
            <a:ext cx="144016" cy="72008"/>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7" name="Oval 106"/>
          <p:cNvSpPr/>
          <p:nvPr/>
        </p:nvSpPr>
        <p:spPr>
          <a:xfrm flipV="1">
            <a:off x="7812360" y="63813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Oval 107"/>
          <p:cNvSpPr/>
          <p:nvPr/>
        </p:nvSpPr>
        <p:spPr>
          <a:xfrm flipV="1">
            <a:off x="7020272" y="653372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09" name="Straight Arrow Connector 108"/>
          <p:cNvCxnSpPr>
            <a:stCxn id="110" idx="3"/>
          </p:cNvCxnSpPr>
          <p:nvPr/>
        </p:nvCxnSpPr>
        <p:spPr>
          <a:xfrm flipH="1" flipV="1">
            <a:off x="7524329" y="5790838"/>
            <a:ext cx="309122" cy="249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0" name="Oval 109"/>
          <p:cNvSpPr/>
          <p:nvPr/>
        </p:nvSpPr>
        <p:spPr>
          <a:xfrm flipV="1">
            <a:off x="7812360" y="5805264"/>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Oval 110"/>
          <p:cNvSpPr/>
          <p:nvPr/>
        </p:nvSpPr>
        <p:spPr>
          <a:xfrm flipV="1">
            <a:off x="6516216" y="5733256"/>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Oval 111"/>
          <p:cNvSpPr/>
          <p:nvPr/>
        </p:nvSpPr>
        <p:spPr>
          <a:xfrm flipV="1">
            <a:off x="6660232" y="5157192"/>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Oval 112"/>
          <p:cNvSpPr/>
          <p:nvPr/>
        </p:nvSpPr>
        <p:spPr>
          <a:xfrm flipV="1">
            <a:off x="7380312" y="5301208"/>
            <a:ext cx="144016" cy="7200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15" name="Straight Arrow Connector 114"/>
          <p:cNvCxnSpPr>
            <a:stCxn id="106" idx="4"/>
          </p:cNvCxnSpPr>
          <p:nvPr/>
        </p:nvCxnSpPr>
        <p:spPr>
          <a:xfrm flipV="1">
            <a:off x="7380312" y="5805265"/>
            <a:ext cx="72008" cy="3600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6" name="TextBox 115"/>
          <p:cNvSpPr txBox="1"/>
          <p:nvPr/>
        </p:nvSpPr>
        <p:spPr>
          <a:xfrm>
            <a:off x="7092280" y="5661248"/>
            <a:ext cx="144016" cy="276999"/>
          </a:xfrm>
          <a:prstGeom prst="rect">
            <a:avLst/>
          </a:prstGeom>
          <a:noFill/>
        </p:spPr>
        <p:txBody>
          <a:bodyPr wrap="square" rtlCol="0">
            <a:spAutoFit/>
          </a:bodyPr>
          <a:lstStyle/>
          <a:p>
            <a:r>
              <a:rPr lang="en-US" sz="1200" dirty="0" smtClean="0"/>
              <a:t>B</a:t>
            </a:r>
            <a:endParaRPr lang="en-US" dirty="0"/>
          </a:p>
        </p:txBody>
      </p:sp>
      <p:sp>
        <p:nvSpPr>
          <p:cNvPr id="117" name="TextBox 116"/>
          <p:cNvSpPr txBox="1"/>
          <p:nvPr/>
        </p:nvSpPr>
        <p:spPr>
          <a:xfrm>
            <a:off x="7092280" y="6021288"/>
            <a:ext cx="144016" cy="276999"/>
          </a:xfrm>
          <a:prstGeom prst="rect">
            <a:avLst/>
          </a:prstGeom>
          <a:noFill/>
        </p:spPr>
        <p:txBody>
          <a:bodyPr wrap="square" rtlCol="0">
            <a:spAutoFit/>
          </a:bodyPr>
          <a:lstStyle/>
          <a:p>
            <a:r>
              <a:rPr lang="en-US" sz="1200" dirty="0" smtClean="0"/>
              <a:t>C</a:t>
            </a:r>
            <a:endParaRPr lang="en-US" dirty="0"/>
          </a:p>
        </p:txBody>
      </p:sp>
      <p:sp>
        <p:nvSpPr>
          <p:cNvPr id="128" name="Freeform 127"/>
          <p:cNvSpPr/>
          <p:nvPr/>
        </p:nvSpPr>
        <p:spPr>
          <a:xfrm>
            <a:off x="7171426" y="2666669"/>
            <a:ext cx="132272" cy="168546"/>
          </a:xfrm>
          <a:custGeom>
            <a:avLst/>
            <a:gdLst>
              <a:gd name="connsiteX0" fmla="*/ 0 w 132272"/>
              <a:gd name="connsiteY0" fmla="*/ 47776 h 168546"/>
              <a:gd name="connsiteX1" fmla="*/ 0 w 132272"/>
              <a:gd name="connsiteY1" fmla="*/ 47776 h 168546"/>
              <a:gd name="connsiteX2" fmla="*/ 46008 w 132272"/>
              <a:gd name="connsiteY2" fmla="*/ 30523 h 168546"/>
              <a:gd name="connsiteX3" fmla="*/ 92016 w 132272"/>
              <a:gd name="connsiteY3" fmla="*/ 7520 h 168546"/>
              <a:gd name="connsiteX4" fmla="*/ 126521 w 132272"/>
              <a:gd name="connsiteY4" fmla="*/ 19022 h 168546"/>
              <a:gd name="connsiteX5" fmla="*/ 132272 w 132272"/>
              <a:gd name="connsiteY5" fmla="*/ 36274 h 168546"/>
              <a:gd name="connsiteX6" fmla="*/ 126521 w 132272"/>
              <a:gd name="connsiteY6" fmla="*/ 128289 h 168546"/>
              <a:gd name="connsiteX7" fmla="*/ 120770 w 132272"/>
              <a:gd name="connsiteY7" fmla="*/ 145542 h 168546"/>
              <a:gd name="connsiteX8" fmla="*/ 115019 w 132272"/>
              <a:gd name="connsiteY8" fmla="*/ 168546 h 168546"/>
              <a:gd name="connsiteX9" fmla="*/ 86265 w 132272"/>
              <a:gd name="connsiteY9" fmla="*/ 134040 h 168546"/>
              <a:gd name="connsiteX10" fmla="*/ 51759 w 132272"/>
              <a:gd name="connsiteY10" fmla="*/ 111037 h 168546"/>
              <a:gd name="connsiteX11" fmla="*/ 17253 w 132272"/>
              <a:gd name="connsiteY11" fmla="*/ 76531 h 168546"/>
              <a:gd name="connsiteX12" fmla="*/ 11502 w 132272"/>
              <a:gd name="connsiteY12" fmla="*/ 59278 h 168546"/>
              <a:gd name="connsiteX13" fmla="*/ 0 w 132272"/>
              <a:gd name="connsiteY13" fmla="*/ 47776 h 16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272" h="168546">
                <a:moveTo>
                  <a:pt x="0" y="47776"/>
                </a:moveTo>
                <a:lnTo>
                  <a:pt x="0" y="47776"/>
                </a:lnTo>
                <a:cubicBezTo>
                  <a:pt x="15336" y="42025"/>
                  <a:pt x="31629" y="38366"/>
                  <a:pt x="46008" y="30523"/>
                </a:cubicBezTo>
                <a:cubicBezTo>
                  <a:pt x="101968" y="0"/>
                  <a:pt x="17073" y="22509"/>
                  <a:pt x="92016" y="7520"/>
                </a:cubicBezTo>
                <a:cubicBezTo>
                  <a:pt x="103518" y="11354"/>
                  <a:pt x="116655" y="11975"/>
                  <a:pt x="126521" y="19022"/>
                </a:cubicBezTo>
                <a:cubicBezTo>
                  <a:pt x="131454" y="22545"/>
                  <a:pt x="132272" y="30212"/>
                  <a:pt x="132272" y="36274"/>
                </a:cubicBezTo>
                <a:cubicBezTo>
                  <a:pt x="132272" y="67006"/>
                  <a:pt x="129738" y="97726"/>
                  <a:pt x="126521" y="128289"/>
                </a:cubicBezTo>
                <a:cubicBezTo>
                  <a:pt x="125886" y="134318"/>
                  <a:pt x="122435" y="139713"/>
                  <a:pt x="120770" y="145542"/>
                </a:cubicBezTo>
                <a:cubicBezTo>
                  <a:pt x="118599" y="153142"/>
                  <a:pt x="116936" y="160878"/>
                  <a:pt x="115019" y="168546"/>
                </a:cubicBezTo>
                <a:cubicBezTo>
                  <a:pt x="104797" y="153212"/>
                  <a:pt x="101590" y="145960"/>
                  <a:pt x="86265" y="134040"/>
                </a:cubicBezTo>
                <a:cubicBezTo>
                  <a:pt x="75353" y="125553"/>
                  <a:pt x="61534" y="120812"/>
                  <a:pt x="51759" y="111037"/>
                </a:cubicBezTo>
                <a:lnTo>
                  <a:pt x="17253" y="76531"/>
                </a:lnTo>
                <a:cubicBezTo>
                  <a:pt x="15336" y="70780"/>
                  <a:pt x="15289" y="64012"/>
                  <a:pt x="11502" y="59278"/>
                </a:cubicBezTo>
                <a:cubicBezTo>
                  <a:pt x="7184" y="53881"/>
                  <a:pt x="1917" y="49693"/>
                  <a:pt x="0" y="47776"/>
                </a:cubicBez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95341024"/>
      </p:ext>
    </p:extLst>
  </p:cSld>
  <p:clrMapOvr>
    <a:masterClrMapping/>
  </p:clrMapOvr>
  <p:transition spd="med" advTm="15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2000"/>
                                        <p:tgtEl>
                                          <p:spTgt spid="1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fade">
                                      <p:cBhvr>
                                        <p:cTn id="45" dur="2000"/>
                                        <p:tgtEl>
                                          <p:spTgt spid="78"/>
                                        </p:tgtEl>
                                      </p:cBhvr>
                                    </p:animEffect>
                                  </p:childTnLst>
                                </p:cTn>
                              </p:par>
                              <p:par>
                                <p:cTn id="46" presetID="10" presetClass="entr" presetSubtype="0" fill="hold" nodeType="with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2000"/>
                                        <p:tgtEl>
                                          <p:spTgt spid="7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2000"/>
                                        <p:tgtEl>
                                          <p:spTgt spid="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2000"/>
                                        <p:tgtEl>
                                          <p:spTgt spid="81"/>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20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2000"/>
                                        <p:tgtEl>
                                          <p:spTgt spid="83"/>
                                        </p:tgtEl>
                                      </p:cBhvr>
                                    </p:animEffect>
                                  </p:childTnLst>
                                </p:cTn>
                              </p:par>
                              <p:par>
                                <p:cTn id="61" presetID="10"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20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fade">
                                      <p:cBhvr>
                                        <p:cTn id="66" dur="2000"/>
                                        <p:tgtEl>
                                          <p:spTgt spid="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2000"/>
                                        <p:tgtEl>
                                          <p:spTgt spid="8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2000"/>
                                        <p:tgtEl>
                                          <p:spTgt spid="8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20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fade">
                                      <p:cBhvr>
                                        <p:cTn id="78" dur="2000"/>
                                        <p:tgtEl>
                                          <p:spTgt spid="8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2000"/>
                                        <p:tgtEl>
                                          <p:spTgt spid="9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2000"/>
                                        <p:tgtEl>
                                          <p:spTgt spid="9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20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2000"/>
                                        <p:tgtEl>
                                          <p:spTgt spid="93"/>
                                        </p:tgtEl>
                                      </p:cBhvr>
                                    </p:animEffect>
                                  </p:childTnLst>
                                </p:cTn>
                              </p:par>
                              <p:par>
                                <p:cTn id="91" presetID="10" presetClass="entr" presetSubtype="0" fill="hold" nodeType="with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2000"/>
                                        <p:tgtEl>
                                          <p:spTgt spid="94"/>
                                        </p:tgtEl>
                                      </p:cBhvr>
                                    </p:animEffect>
                                  </p:childTnLst>
                                </p:cTn>
                              </p:par>
                              <p:par>
                                <p:cTn id="94" presetID="10" presetClass="entr" presetSubtype="0" fill="hold"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20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20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2000"/>
                                        <p:tgtEl>
                                          <p:spTgt spid="9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2000"/>
                                        <p:tgtEl>
                                          <p:spTgt spid="9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fade">
                                      <p:cBhvr>
                                        <p:cTn id="110" dur="2000"/>
                                        <p:tgtEl>
                                          <p:spTgt spid="10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1"/>
                                        </p:tgtEl>
                                        <p:attrNameLst>
                                          <p:attrName>style.visibility</p:attrName>
                                        </p:attrNameLst>
                                      </p:cBhvr>
                                      <p:to>
                                        <p:strVal val="visible"/>
                                      </p:to>
                                    </p:set>
                                    <p:animEffect transition="in" filter="fade">
                                      <p:cBhvr>
                                        <p:cTn id="113" dur="2000"/>
                                        <p:tgtEl>
                                          <p:spTgt spid="101"/>
                                        </p:tgtEl>
                                      </p:cBhvr>
                                    </p:animEffect>
                                  </p:childTnLst>
                                </p:cTn>
                              </p:par>
                              <p:par>
                                <p:cTn id="114" presetID="10" presetClass="entr" presetSubtype="0" fill="hold" nodeType="with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2000"/>
                                        <p:tgtEl>
                                          <p:spTgt spid="10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2000"/>
                                        <p:tgtEl>
                                          <p:spTgt spid="10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06"/>
                                        </p:tgtEl>
                                        <p:attrNameLst>
                                          <p:attrName>style.visibility</p:attrName>
                                        </p:attrNameLst>
                                      </p:cBhvr>
                                      <p:to>
                                        <p:strVal val="visible"/>
                                      </p:to>
                                    </p:set>
                                    <p:animEffect transition="in" filter="fade">
                                      <p:cBhvr>
                                        <p:cTn id="122" dur="2000"/>
                                        <p:tgtEl>
                                          <p:spTgt spid="10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07"/>
                                        </p:tgtEl>
                                        <p:attrNameLst>
                                          <p:attrName>style.visibility</p:attrName>
                                        </p:attrNameLst>
                                      </p:cBhvr>
                                      <p:to>
                                        <p:strVal val="visible"/>
                                      </p:to>
                                    </p:set>
                                    <p:animEffect transition="in" filter="fade">
                                      <p:cBhvr>
                                        <p:cTn id="125" dur="2000"/>
                                        <p:tgtEl>
                                          <p:spTgt spid="10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08"/>
                                        </p:tgtEl>
                                        <p:attrNameLst>
                                          <p:attrName>style.visibility</p:attrName>
                                        </p:attrNameLst>
                                      </p:cBhvr>
                                      <p:to>
                                        <p:strVal val="visible"/>
                                      </p:to>
                                    </p:set>
                                    <p:animEffect transition="in" filter="fade">
                                      <p:cBhvr>
                                        <p:cTn id="128" dur="2000"/>
                                        <p:tgtEl>
                                          <p:spTgt spid="108"/>
                                        </p:tgtEl>
                                      </p:cBhvr>
                                    </p:animEffect>
                                  </p:childTnLst>
                                </p:cTn>
                              </p:par>
                              <p:par>
                                <p:cTn id="129" presetID="10" presetClass="entr" presetSubtype="0" fill="hold" nodeType="withEffect">
                                  <p:stCondLst>
                                    <p:cond delay="0"/>
                                  </p:stCondLst>
                                  <p:childTnLst>
                                    <p:set>
                                      <p:cBhvr>
                                        <p:cTn id="130" dur="1" fill="hold">
                                          <p:stCondLst>
                                            <p:cond delay="0"/>
                                          </p:stCondLst>
                                        </p:cTn>
                                        <p:tgtEl>
                                          <p:spTgt spid="109"/>
                                        </p:tgtEl>
                                        <p:attrNameLst>
                                          <p:attrName>style.visibility</p:attrName>
                                        </p:attrNameLst>
                                      </p:cBhvr>
                                      <p:to>
                                        <p:strVal val="visible"/>
                                      </p:to>
                                    </p:set>
                                    <p:animEffect transition="in" filter="fade">
                                      <p:cBhvr>
                                        <p:cTn id="131" dur="2000"/>
                                        <p:tgtEl>
                                          <p:spTgt spid="10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0"/>
                                        </p:tgtEl>
                                        <p:attrNameLst>
                                          <p:attrName>style.visibility</p:attrName>
                                        </p:attrNameLst>
                                      </p:cBhvr>
                                      <p:to>
                                        <p:strVal val="visible"/>
                                      </p:to>
                                    </p:set>
                                    <p:animEffect transition="in" filter="fade">
                                      <p:cBhvr>
                                        <p:cTn id="134" dur="2000"/>
                                        <p:tgtEl>
                                          <p:spTgt spid="11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2000"/>
                                        <p:tgtEl>
                                          <p:spTgt spid="11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2"/>
                                        </p:tgtEl>
                                        <p:attrNameLst>
                                          <p:attrName>style.visibility</p:attrName>
                                        </p:attrNameLst>
                                      </p:cBhvr>
                                      <p:to>
                                        <p:strVal val="visible"/>
                                      </p:to>
                                    </p:set>
                                    <p:animEffect transition="in" filter="fade">
                                      <p:cBhvr>
                                        <p:cTn id="140" dur="2000"/>
                                        <p:tgtEl>
                                          <p:spTgt spid="11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3"/>
                                        </p:tgtEl>
                                        <p:attrNameLst>
                                          <p:attrName>style.visibility</p:attrName>
                                        </p:attrNameLst>
                                      </p:cBhvr>
                                      <p:to>
                                        <p:strVal val="visible"/>
                                      </p:to>
                                    </p:set>
                                    <p:animEffect transition="in" filter="fade">
                                      <p:cBhvr>
                                        <p:cTn id="143" dur="2000"/>
                                        <p:tgtEl>
                                          <p:spTgt spid="113"/>
                                        </p:tgtEl>
                                      </p:cBhvr>
                                    </p:animEffect>
                                  </p:childTnLst>
                                </p:cTn>
                              </p:par>
                              <p:par>
                                <p:cTn id="144" presetID="10" presetClass="entr" presetSubtype="0" fill="hold" nodeType="withEffect">
                                  <p:stCondLst>
                                    <p:cond delay="0"/>
                                  </p:stCondLst>
                                  <p:childTnLst>
                                    <p:set>
                                      <p:cBhvr>
                                        <p:cTn id="145" dur="1" fill="hold">
                                          <p:stCondLst>
                                            <p:cond delay="0"/>
                                          </p:stCondLst>
                                        </p:cTn>
                                        <p:tgtEl>
                                          <p:spTgt spid="115"/>
                                        </p:tgtEl>
                                        <p:attrNameLst>
                                          <p:attrName>style.visibility</p:attrName>
                                        </p:attrNameLst>
                                      </p:cBhvr>
                                      <p:to>
                                        <p:strVal val="visible"/>
                                      </p:to>
                                    </p:set>
                                    <p:animEffect transition="in" filter="fade">
                                      <p:cBhvr>
                                        <p:cTn id="146" dur="2000"/>
                                        <p:tgtEl>
                                          <p:spTgt spid="115"/>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6"/>
                                        </p:tgtEl>
                                        <p:attrNameLst>
                                          <p:attrName>style.visibility</p:attrName>
                                        </p:attrNameLst>
                                      </p:cBhvr>
                                      <p:to>
                                        <p:strVal val="visible"/>
                                      </p:to>
                                    </p:set>
                                    <p:animEffect transition="in" filter="fade">
                                      <p:cBhvr>
                                        <p:cTn id="149" dur="2000"/>
                                        <p:tgtEl>
                                          <p:spTgt spid="116"/>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7"/>
                                        </p:tgtEl>
                                        <p:attrNameLst>
                                          <p:attrName>style.visibility</p:attrName>
                                        </p:attrNameLst>
                                      </p:cBhvr>
                                      <p:to>
                                        <p:strVal val="visible"/>
                                      </p:to>
                                    </p:set>
                                    <p:animEffect transition="in" filter="fade">
                                      <p:cBhvr>
                                        <p:cTn id="152"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23" grpId="0" animBg="1"/>
      <p:bldP spid="27" grpId="0" animBg="1"/>
      <p:bldP spid="31" grpId="0" animBg="1"/>
      <p:bldP spid="80" grpId="0"/>
      <p:bldP spid="81" grpId="0" animBg="1"/>
      <p:bldP spid="85" grpId="0" animBg="1"/>
      <p:bldP spid="86" grpId="0" animBg="1"/>
      <p:bldP spid="87" grpId="0" animBg="1"/>
      <p:bldP spid="88" grpId="0" animBg="1"/>
      <p:bldP spid="90" grpId="0" animBg="1"/>
      <p:bldP spid="91" grpId="0" animBg="1"/>
      <p:bldP spid="92" grpId="0" animBg="1"/>
      <p:bldP spid="93" grpId="0" animBg="1"/>
      <p:bldP spid="96" grpId="0"/>
      <p:bldP spid="97" grpId="0"/>
      <p:bldP spid="100" grpId="0"/>
      <p:bldP spid="101" grpId="0" animBg="1"/>
      <p:bldP spid="105" grpId="0" animBg="1"/>
      <p:bldP spid="106" grpId="0" animBg="1"/>
      <p:bldP spid="107" grpId="0" animBg="1"/>
      <p:bldP spid="108" grpId="0" animBg="1"/>
      <p:bldP spid="110" grpId="0" animBg="1"/>
      <p:bldP spid="111" grpId="0" animBg="1"/>
      <p:bldP spid="112" grpId="0" animBg="1"/>
      <p:bldP spid="113" grpId="0" animBg="1"/>
      <p:bldP spid="116" grpId="0"/>
      <p:bldP spid="117" grpId="0"/>
      <p:bldP spid="1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algn="r"/>
            <a:r>
              <a:rPr lang="en-CA" sz="3600" dirty="0" smtClean="0">
                <a:solidFill>
                  <a:schemeClr val="bg1"/>
                </a:solidFill>
              </a:rPr>
              <a:t>OUTLINE</a:t>
            </a:r>
            <a:endParaRPr lang="fr-CA" sz="3600" dirty="0" smtClean="0">
              <a:solidFill>
                <a:schemeClr val="bg1"/>
              </a:solidFill>
            </a:endParaRPr>
          </a:p>
        </p:txBody>
      </p:sp>
      <p:sp>
        <p:nvSpPr>
          <p:cNvPr id="5123" name="Espace réservé du contenu 2"/>
          <p:cNvSpPr>
            <a:spLocks noGrp="1"/>
          </p:cNvSpPr>
          <p:nvPr>
            <p:ph idx="1"/>
          </p:nvPr>
        </p:nvSpPr>
        <p:spPr>
          <a:xfrm>
            <a:off x="457200" y="1928813"/>
            <a:ext cx="8229600" cy="4525962"/>
          </a:xfrm>
        </p:spPr>
        <p:txBody>
          <a:bodyPr/>
          <a:lstStyle/>
          <a:p>
            <a:r>
              <a:rPr lang="fr-CA" sz="2400" dirty="0" smtClean="0"/>
              <a:t>Introduction</a:t>
            </a:r>
          </a:p>
          <a:p>
            <a:r>
              <a:rPr lang="fr-CA" sz="2400" dirty="0" smtClean="0"/>
              <a:t>Application Areas</a:t>
            </a:r>
          </a:p>
          <a:p>
            <a:r>
              <a:rPr lang="en-CA" sz="2400" dirty="0" smtClean="0"/>
              <a:t>Localization</a:t>
            </a:r>
            <a:r>
              <a:rPr lang="fr-CA" sz="2400" dirty="0" smtClean="0"/>
              <a:t> </a:t>
            </a:r>
            <a:r>
              <a:rPr lang="en-CA" sz="2400" dirty="0" smtClean="0"/>
              <a:t>Methods</a:t>
            </a:r>
          </a:p>
          <a:p>
            <a:r>
              <a:rPr lang="fr-CA" sz="2400" dirty="0" smtClean="0"/>
              <a:t>Conclusion</a:t>
            </a:r>
          </a:p>
          <a:p>
            <a:r>
              <a:rPr lang="fr-CA" sz="2400" dirty="0" smtClean="0"/>
              <a:t>Questions</a:t>
            </a:r>
          </a:p>
          <a:p>
            <a:r>
              <a:rPr lang="fr-CA" sz="2400" dirty="0" smtClean="0"/>
              <a:t>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LATERATION</a:t>
            </a:r>
            <a:endParaRPr lang="en-CA" sz="3200" dirty="0">
              <a:solidFill>
                <a:schemeClr val="bg1"/>
              </a:solidFill>
            </a:endParaRPr>
          </a:p>
        </p:txBody>
      </p:sp>
      <p:sp>
        <p:nvSpPr>
          <p:cNvPr id="4" name="Content Placeholder 2"/>
          <p:cNvSpPr txBox="1">
            <a:spLocks/>
          </p:cNvSpPr>
          <p:nvPr/>
        </p:nvSpPr>
        <p:spPr>
          <a:xfrm>
            <a:off x="539552" y="5805264"/>
            <a:ext cx="8229600" cy="72008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dirty="0" smtClean="0"/>
              <a:t> </a:t>
            </a:r>
            <a:r>
              <a:rPr lang="en-CA" sz="1400" dirty="0" smtClean="0"/>
              <a:t>M. </a:t>
            </a:r>
            <a:r>
              <a:rPr lang="en-CA" sz="1400" dirty="0" err="1" smtClean="0"/>
              <a:t>Bolic</a:t>
            </a:r>
            <a:r>
              <a:rPr lang="en-CA" sz="1400" dirty="0" smtClean="0"/>
              <a:t>, D. Simplot-</a:t>
            </a:r>
            <a:r>
              <a:rPr lang="en-CA" sz="1400" dirty="0" err="1" smtClean="0"/>
              <a:t>Ryl</a:t>
            </a:r>
            <a:r>
              <a:rPr lang="en-CA" sz="1400" dirty="0" smtClean="0"/>
              <a:t>, I. </a:t>
            </a:r>
            <a:r>
              <a:rPr lang="en-CA" sz="1400" dirty="0" err="1" smtClean="0"/>
              <a:t>Stojmenovic</a:t>
            </a:r>
            <a:r>
              <a:rPr lang="en-CA" sz="1400" dirty="0" smtClean="0"/>
              <a:t>  (2010) “RFID Systems: Research Trends and Challenges” Pg 399-401. John Wiley and Sons Ltd.</a:t>
            </a:r>
            <a:endParaRPr lang="en-US" sz="1400" dirty="0" smtClean="0"/>
          </a:p>
          <a:p>
            <a:pPr marL="0" indent="0">
              <a:buNone/>
            </a:pPr>
            <a:endParaRPr lang="en-CA" sz="2000" b="1" dirty="0" smtClean="0"/>
          </a:p>
        </p:txBody>
      </p:sp>
      <p:pic>
        <p:nvPicPr>
          <p:cNvPr id="59394" name="Picture 2"/>
          <p:cNvPicPr>
            <a:picLocks noChangeAspect="1" noChangeArrowheads="1"/>
          </p:cNvPicPr>
          <p:nvPr/>
        </p:nvPicPr>
        <p:blipFill>
          <a:blip r:embed="rId4" cstate="print">
            <a:lum contrast="20000"/>
          </a:blip>
          <a:srcRect/>
          <a:stretch>
            <a:fillRect/>
          </a:stretch>
        </p:blipFill>
        <p:spPr bwMode="auto">
          <a:xfrm>
            <a:off x="504056" y="2792085"/>
            <a:ext cx="7884368" cy="3085187"/>
          </a:xfrm>
          <a:prstGeom prst="rect">
            <a:avLst/>
          </a:prstGeom>
          <a:noFill/>
          <a:ln w="9525">
            <a:noFill/>
            <a:miter lim="800000"/>
            <a:headEnd/>
            <a:tailEnd/>
          </a:ln>
        </p:spPr>
      </p:pic>
      <p:sp>
        <p:nvSpPr>
          <p:cNvPr id="5" name="TextBox 4"/>
          <p:cNvSpPr txBox="1"/>
          <p:nvPr/>
        </p:nvSpPr>
        <p:spPr>
          <a:xfrm>
            <a:off x="539552" y="2021939"/>
            <a:ext cx="7776864" cy="830997"/>
          </a:xfrm>
          <a:prstGeom prst="rect">
            <a:avLst/>
          </a:prstGeom>
          <a:noFill/>
        </p:spPr>
        <p:txBody>
          <a:bodyPr wrap="square" rtlCol="0">
            <a:spAutoFit/>
          </a:bodyPr>
          <a:lstStyle/>
          <a:p>
            <a:r>
              <a:rPr lang="en-US" sz="2400" dirty="0" smtClean="0">
                <a:latin typeface="+mn-lt"/>
              </a:rPr>
              <a:t>The (</a:t>
            </a:r>
            <a:r>
              <a:rPr lang="en-US" sz="2400" dirty="0" err="1" smtClean="0">
                <a:latin typeface="+mn-lt"/>
              </a:rPr>
              <a:t>x,y</a:t>
            </a:r>
            <a:r>
              <a:rPr lang="en-US" sz="2400" dirty="0" smtClean="0">
                <a:latin typeface="+mn-lt"/>
              </a:rPr>
              <a:t>) coordinates of a node can be found by solving the matrix  equation. M is the number of anchor nodes.</a:t>
            </a:r>
            <a:endParaRPr lang="en-US" sz="2400" dirty="0">
              <a:latin typeface="+mn-lt"/>
            </a:endParaRPr>
          </a:p>
        </p:txBody>
      </p:sp>
    </p:spTree>
    <p:extLst>
      <p:ext uri="{BB962C8B-B14F-4D97-AF65-F5344CB8AC3E}">
        <p14:creationId xmlns:p14="http://schemas.microsoft.com/office/powerpoint/2010/main" xmlns="" val="1695341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TRIANGULATION</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Triangulation is used when the direction of the node instead of the distance is estimated, as in Angle of Arrival (</a:t>
            </a:r>
            <a:r>
              <a:rPr lang="en-US" sz="2400" dirty="0" err="1" smtClean="0"/>
              <a:t>AoA</a:t>
            </a:r>
            <a:r>
              <a:rPr lang="en-US" sz="2400" dirty="0" smtClean="0"/>
              <a:t>) systems. The node positions are calculated by using the trigonometry laws of sine and cosine.</a:t>
            </a:r>
            <a:endParaRPr lang="en-CA" sz="2000" b="1" dirty="0" smtClean="0"/>
          </a:p>
        </p:txBody>
      </p:sp>
      <p:sp>
        <p:nvSpPr>
          <p:cNvPr id="5" name="Can 4"/>
          <p:cNvSpPr/>
          <p:nvPr/>
        </p:nvSpPr>
        <p:spPr>
          <a:xfrm>
            <a:off x="1259632" y="6093296"/>
            <a:ext cx="355109" cy="144130"/>
          </a:xfrm>
          <a:prstGeom prst="can">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6" name="Can 5"/>
          <p:cNvSpPr/>
          <p:nvPr/>
        </p:nvSpPr>
        <p:spPr>
          <a:xfrm>
            <a:off x="1403648" y="4149080"/>
            <a:ext cx="355109" cy="144130"/>
          </a:xfrm>
          <a:prstGeom prst="can">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 name="Can 6"/>
          <p:cNvSpPr/>
          <p:nvPr/>
        </p:nvSpPr>
        <p:spPr>
          <a:xfrm>
            <a:off x="4211960" y="5661248"/>
            <a:ext cx="355109" cy="144130"/>
          </a:xfrm>
          <a:prstGeom prst="can">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1" name="Can 30"/>
          <p:cNvSpPr/>
          <p:nvPr/>
        </p:nvSpPr>
        <p:spPr>
          <a:xfrm>
            <a:off x="2195736" y="5157192"/>
            <a:ext cx="355109" cy="144130"/>
          </a:xfrm>
          <a:prstGeom prst="can">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1614741" y="4509120"/>
            <a:ext cx="1445091" cy="1944216"/>
            <a:chOff x="1614741" y="4509120"/>
            <a:chExt cx="1445091" cy="1944216"/>
          </a:xfrm>
        </p:grpSpPr>
        <p:grpSp>
          <p:nvGrpSpPr>
            <p:cNvPr id="32" name="Group 31"/>
            <p:cNvGrpSpPr/>
            <p:nvPr/>
          </p:nvGrpSpPr>
          <p:grpSpPr>
            <a:xfrm>
              <a:off x="1614741" y="4509120"/>
              <a:ext cx="1445091" cy="1944216"/>
              <a:chOff x="1614741" y="4509120"/>
              <a:chExt cx="1445091" cy="1944216"/>
            </a:xfrm>
          </p:grpSpPr>
          <p:cxnSp>
            <p:nvCxnSpPr>
              <p:cNvPr id="10" name="Straight Connector 9"/>
              <p:cNvCxnSpPr/>
              <p:nvPr/>
            </p:nvCxnSpPr>
            <p:spPr>
              <a:xfrm flipV="1">
                <a:off x="1614741" y="4509120"/>
                <a:ext cx="1445091" cy="1584233"/>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1619672" y="6165304"/>
                <a:ext cx="1152128" cy="0"/>
              </a:xfrm>
              <a:prstGeom prst="line">
                <a:avLst/>
              </a:prstGeom>
              <a:ln w="28575"/>
            </p:spPr>
            <p:style>
              <a:lnRef idx="1">
                <a:schemeClr val="dk1"/>
              </a:lnRef>
              <a:fillRef idx="0">
                <a:schemeClr val="dk1"/>
              </a:fillRef>
              <a:effectRef idx="0">
                <a:schemeClr val="dk1"/>
              </a:effectRef>
              <a:fontRef idx="minor">
                <a:schemeClr val="tx1"/>
              </a:fontRef>
            </p:style>
          </p:cxnSp>
          <p:sp>
            <p:nvSpPr>
              <p:cNvPr id="14" name="Arc 13"/>
              <p:cNvSpPr/>
              <p:nvPr/>
            </p:nvSpPr>
            <p:spPr>
              <a:xfrm>
                <a:off x="1691680" y="5877272"/>
                <a:ext cx="288032" cy="576064"/>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1" name="TextBox 20"/>
            <p:cNvSpPr txBox="1"/>
            <p:nvPr/>
          </p:nvSpPr>
          <p:spPr>
            <a:xfrm>
              <a:off x="2051720" y="5805264"/>
              <a:ext cx="432048" cy="369332"/>
            </a:xfrm>
            <a:prstGeom prst="rect">
              <a:avLst/>
            </a:prstGeom>
            <a:noFill/>
          </p:spPr>
          <p:txBody>
            <a:bodyPr wrap="square" rtlCol="0">
              <a:spAutoFit/>
            </a:bodyPr>
            <a:lstStyle/>
            <a:p>
              <a:r>
                <a:rPr lang="el-GR" dirty="0" smtClean="0"/>
                <a:t>θ</a:t>
              </a:r>
              <a:r>
                <a:rPr lang="en-US" sz="1200" dirty="0" smtClean="0"/>
                <a:t>1</a:t>
              </a:r>
              <a:endParaRPr lang="en-US" dirty="0"/>
            </a:p>
          </p:txBody>
        </p:sp>
      </p:grpSp>
      <p:grpSp>
        <p:nvGrpSpPr>
          <p:cNvPr id="26" name="Group 25"/>
          <p:cNvGrpSpPr/>
          <p:nvPr/>
        </p:nvGrpSpPr>
        <p:grpSpPr>
          <a:xfrm>
            <a:off x="1763688" y="5085184"/>
            <a:ext cx="2448272" cy="864096"/>
            <a:chOff x="1763688" y="5085184"/>
            <a:chExt cx="2448272" cy="864096"/>
          </a:xfrm>
        </p:grpSpPr>
        <p:grpSp>
          <p:nvGrpSpPr>
            <p:cNvPr id="33" name="Group 32"/>
            <p:cNvGrpSpPr/>
            <p:nvPr/>
          </p:nvGrpSpPr>
          <p:grpSpPr>
            <a:xfrm>
              <a:off x="1763688" y="5085184"/>
              <a:ext cx="2448272" cy="864096"/>
              <a:chOff x="1763688" y="5085184"/>
              <a:chExt cx="2448272" cy="864096"/>
            </a:xfrm>
          </p:grpSpPr>
          <p:cxnSp>
            <p:nvCxnSpPr>
              <p:cNvPr id="15" name="Straight Connector 14"/>
              <p:cNvCxnSpPr>
                <a:endCxn id="7" idx="2"/>
              </p:cNvCxnSpPr>
              <p:nvPr/>
            </p:nvCxnSpPr>
            <p:spPr>
              <a:xfrm>
                <a:off x="1763688" y="5085184"/>
                <a:ext cx="2448272" cy="648129"/>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3059832" y="5733256"/>
                <a:ext cx="1152128"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Arc 18"/>
              <p:cNvSpPr/>
              <p:nvPr/>
            </p:nvSpPr>
            <p:spPr>
              <a:xfrm flipH="1">
                <a:off x="3347864" y="5517232"/>
                <a:ext cx="216024" cy="432048"/>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2" name="TextBox 21"/>
            <p:cNvSpPr txBox="1"/>
            <p:nvPr/>
          </p:nvSpPr>
          <p:spPr>
            <a:xfrm>
              <a:off x="2843808" y="5373216"/>
              <a:ext cx="432048" cy="369332"/>
            </a:xfrm>
            <a:prstGeom prst="rect">
              <a:avLst/>
            </a:prstGeom>
            <a:noFill/>
          </p:spPr>
          <p:txBody>
            <a:bodyPr wrap="square" rtlCol="0">
              <a:spAutoFit/>
            </a:bodyPr>
            <a:lstStyle/>
            <a:p>
              <a:r>
                <a:rPr lang="el-GR" dirty="0" smtClean="0"/>
                <a:t>θ</a:t>
              </a:r>
              <a:r>
                <a:rPr lang="en-US" sz="1200" dirty="0" smtClean="0"/>
                <a:t>2</a:t>
              </a:r>
              <a:endParaRPr lang="en-US" dirty="0"/>
            </a:p>
          </p:txBody>
        </p:sp>
      </p:grpSp>
      <p:grpSp>
        <p:nvGrpSpPr>
          <p:cNvPr id="28" name="Group 27"/>
          <p:cNvGrpSpPr/>
          <p:nvPr/>
        </p:nvGrpSpPr>
        <p:grpSpPr>
          <a:xfrm>
            <a:off x="1726530" y="4028691"/>
            <a:ext cx="829246" cy="1488541"/>
            <a:chOff x="1726530" y="4028691"/>
            <a:chExt cx="829246" cy="1488541"/>
          </a:xfrm>
        </p:grpSpPr>
        <p:grpSp>
          <p:nvGrpSpPr>
            <p:cNvPr id="34" name="Group 33"/>
            <p:cNvGrpSpPr/>
            <p:nvPr/>
          </p:nvGrpSpPr>
          <p:grpSpPr>
            <a:xfrm>
              <a:off x="1726530" y="4028691"/>
              <a:ext cx="829246" cy="1488541"/>
              <a:chOff x="1726530" y="4028691"/>
              <a:chExt cx="829246" cy="1488541"/>
            </a:xfrm>
          </p:grpSpPr>
          <p:cxnSp>
            <p:nvCxnSpPr>
              <p:cNvPr id="23" name="Straight Connector 22"/>
              <p:cNvCxnSpPr>
                <a:stCxn id="6" idx="4"/>
              </p:cNvCxnSpPr>
              <p:nvPr/>
            </p:nvCxnSpPr>
            <p:spPr>
              <a:xfrm flipV="1">
                <a:off x="1758757" y="4221088"/>
                <a:ext cx="653003" cy="57"/>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p:cNvCxnSpPr>
                <a:stCxn id="6" idx="4"/>
              </p:cNvCxnSpPr>
              <p:nvPr/>
            </p:nvCxnSpPr>
            <p:spPr>
              <a:xfrm>
                <a:off x="1758757" y="4221145"/>
                <a:ext cx="797019" cy="1296087"/>
              </a:xfrm>
              <a:prstGeom prst="line">
                <a:avLst/>
              </a:prstGeom>
              <a:ln w="28575"/>
            </p:spPr>
            <p:style>
              <a:lnRef idx="1">
                <a:schemeClr val="dk1"/>
              </a:lnRef>
              <a:fillRef idx="0">
                <a:schemeClr val="dk1"/>
              </a:fillRef>
              <a:effectRef idx="0">
                <a:schemeClr val="dk1"/>
              </a:effectRef>
              <a:fontRef idx="minor">
                <a:schemeClr val="tx1"/>
              </a:fontRef>
            </p:style>
          </p:cxnSp>
          <p:sp>
            <p:nvSpPr>
              <p:cNvPr id="30" name="Arc 29"/>
              <p:cNvSpPr/>
              <p:nvPr/>
            </p:nvSpPr>
            <p:spPr>
              <a:xfrm rot="4760231">
                <a:off x="1647137" y="4108084"/>
                <a:ext cx="456802" cy="298016"/>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24" name="TextBox 23"/>
            <p:cNvSpPr txBox="1"/>
            <p:nvPr/>
          </p:nvSpPr>
          <p:spPr>
            <a:xfrm flipH="1">
              <a:off x="2051720" y="4221088"/>
              <a:ext cx="432048" cy="369332"/>
            </a:xfrm>
            <a:prstGeom prst="rect">
              <a:avLst/>
            </a:prstGeom>
            <a:noFill/>
          </p:spPr>
          <p:txBody>
            <a:bodyPr wrap="square" rtlCol="0">
              <a:spAutoFit/>
            </a:bodyPr>
            <a:lstStyle/>
            <a:p>
              <a:r>
                <a:rPr lang="el-GR" dirty="0" smtClean="0"/>
                <a:t>θ</a:t>
              </a:r>
              <a:r>
                <a:rPr lang="en-US" sz="1200" dirty="0" smtClean="0"/>
                <a:t>3</a:t>
              </a:r>
              <a:endParaRPr lang="en-US" dirty="0"/>
            </a:p>
          </p:txBody>
        </p:sp>
      </p:grpSp>
    </p:spTree>
    <p:extLst>
      <p:ext uri="{BB962C8B-B14F-4D97-AF65-F5344CB8AC3E}">
        <p14:creationId xmlns:p14="http://schemas.microsoft.com/office/powerpoint/2010/main" xmlns="" val="1695341024"/>
      </p:ext>
    </p:extLst>
  </p:cSld>
  <p:clrMapOvr>
    <a:masterClrMapping/>
  </p:clrMapOvr>
  <p:transition advTm="18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Min-Max</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539552" y="1999381"/>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000" dirty="0" smtClean="0"/>
              <a:t>Distance to anchors determines a bounding box</a:t>
            </a:r>
          </a:p>
          <a:p>
            <a:r>
              <a:rPr lang="en-CA" sz="2000" dirty="0" smtClean="0"/>
              <a:t>Center of box estimates node position</a:t>
            </a:r>
          </a:p>
          <a:p>
            <a:endParaRPr lang="en-CA" sz="2000" dirty="0" smtClean="0"/>
          </a:p>
          <a:p>
            <a:endParaRPr lang="en-CA" sz="2000" dirty="0" smtClean="0"/>
          </a:p>
          <a:p>
            <a:endParaRPr lang="en-CA" sz="2000" dirty="0" smtClean="0"/>
          </a:p>
          <a:p>
            <a:endParaRPr lang="en-CA" sz="2000" dirty="0" smtClean="0"/>
          </a:p>
          <a:p>
            <a:endParaRPr lang="en-CA" sz="2000" dirty="0" smtClean="0"/>
          </a:p>
          <a:p>
            <a:endParaRPr lang="en-CA" sz="2000" dirty="0" smtClean="0"/>
          </a:p>
          <a:p>
            <a:endParaRPr lang="en-CA" sz="2000" dirty="0" smtClean="0"/>
          </a:p>
          <a:p>
            <a:pPr>
              <a:buNone/>
            </a:pPr>
            <a:endParaRPr lang="en-US" sz="1800" dirty="0" smtClean="0"/>
          </a:p>
          <a:p>
            <a:pPr>
              <a:buNone/>
            </a:pPr>
            <a:r>
              <a:rPr lang="en-US" sz="1800" dirty="0" smtClean="0"/>
              <a:t>	The main idea is to construct a bounding box for each anchor using its position and distance estimate, and then to determine the intersection of these boxes. The position of the node is set to the centre of the intersection box.</a:t>
            </a:r>
            <a:endParaRPr lang="en-CA" sz="1800" dirty="0"/>
          </a:p>
        </p:txBody>
      </p:sp>
      <p:sp>
        <p:nvSpPr>
          <p:cNvPr id="5" name="Rectangle 2"/>
          <p:cNvSpPr>
            <a:spLocks noChangeArrowheads="1"/>
          </p:cNvSpPr>
          <p:nvPr/>
        </p:nvSpPr>
        <p:spPr bwMode="auto">
          <a:xfrm>
            <a:off x="5424686" y="3507879"/>
            <a:ext cx="542925" cy="485775"/>
          </a:xfrm>
          <a:prstGeom prst="rect">
            <a:avLst/>
          </a:prstGeom>
          <a:solidFill>
            <a:srgbClr val="99CCFF"/>
          </a:solidFill>
          <a:ln w="19050">
            <a:solidFill>
              <a:schemeClr val="accent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nvGrpSpPr>
          <p:cNvPr id="6" name="Group 3"/>
          <p:cNvGrpSpPr>
            <a:grpSpLocks/>
          </p:cNvGrpSpPr>
          <p:nvPr/>
        </p:nvGrpSpPr>
        <p:grpSpPr bwMode="auto">
          <a:xfrm>
            <a:off x="5113536" y="3198317"/>
            <a:ext cx="1619250" cy="1228725"/>
            <a:chOff x="2916" y="1488"/>
            <a:chExt cx="1020" cy="774"/>
          </a:xfrm>
        </p:grpSpPr>
        <p:sp>
          <p:nvSpPr>
            <p:cNvPr id="7" name="Rectangle 4"/>
            <p:cNvSpPr>
              <a:spLocks noChangeArrowheads="1"/>
            </p:cNvSpPr>
            <p:nvPr/>
          </p:nvSpPr>
          <p:spPr bwMode="auto">
            <a:xfrm>
              <a:off x="2916" y="1488"/>
              <a:ext cx="1020" cy="774"/>
            </a:xfrm>
            <a:prstGeom prst="rect">
              <a:avLst/>
            </a:prstGeom>
            <a:solidFill>
              <a:schemeClr val="bg1"/>
            </a:solidFill>
            <a:ln w="19050">
              <a:solidFill>
                <a:schemeClr val="bg1">
                  <a:lumMod val="50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8" name="Rectangle 5"/>
            <p:cNvSpPr>
              <a:spLocks noChangeArrowheads="1"/>
            </p:cNvSpPr>
            <p:nvPr/>
          </p:nvSpPr>
          <p:spPr bwMode="auto">
            <a:xfrm>
              <a:off x="3295" y="1681"/>
              <a:ext cx="163" cy="314"/>
            </a:xfrm>
            <a:prstGeom prst="rect">
              <a:avLst/>
            </a:prstGeom>
            <a:solidFill>
              <a:srgbClr val="99CCFF"/>
            </a:solidFill>
            <a:ln w="19050">
              <a:solidFill>
                <a:schemeClr val="bg1">
                  <a:lumMod val="50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grpSp>
      <p:sp>
        <p:nvSpPr>
          <p:cNvPr id="10" name="Line 6"/>
          <p:cNvSpPr>
            <a:spLocks noChangeShapeType="1"/>
          </p:cNvSpPr>
          <p:nvPr/>
        </p:nvSpPr>
        <p:spPr bwMode="auto">
          <a:xfrm>
            <a:off x="5756474" y="3885704"/>
            <a:ext cx="1449387" cy="303213"/>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1" name="Text Box 9"/>
          <p:cNvSpPr txBox="1">
            <a:spLocks noChangeArrowheads="1"/>
          </p:cNvSpPr>
          <p:nvPr/>
        </p:nvSpPr>
        <p:spPr bwMode="auto">
          <a:xfrm>
            <a:off x="7193336" y="3885704"/>
            <a:ext cx="423514" cy="4616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latin typeface="Arial Black" pitchFamily="116" charset="0"/>
              </a:rPr>
              <a:t>A</a:t>
            </a:r>
            <a:endParaRPr kumimoji="1" lang="en-US" sz="2400" i="1">
              <a:latin typeface="Arial Black" pitchFamily="116" charset="0"/>
            </a:endParaRPr>
          </a:p>
        </p:txBody>
      </p:sp>
      <p:sp>
        <p:nvSpPr>
          <p:cNvPr id="12" name="Text Box 10"/>
          <p:cNvSpPr txBox="1">
            <a:spLocks noChangeArrowheads="1"/>
          </p:cNvSpPr>
          <p:nvPr/>
        </p:nvSpPr>
        <p:spPr bwMode="auto">
          <a:xfrm>
            <a:off x="4696198" y="4495304"/>
            <a:ext cx="423514" cy="4616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latin typeface="Arial Black" pitchFamily="116" charset="0"/>
              </a:rPr>
              <a:t>B</a:t>
            </a:r>
            <a:endParaRPr kumimoji="1" lang="en-US" sz="2400" i="1">
              <a:latin typeface="Arial Black" pitchFamily="116" charset="0"/>
            </a:endParaRPr>
          </a:p>
        </p:txBody>
      </p:sp>
      <p:sp>
        <p:nvSpPr>
          <p:cNvPr id="13" name="Text Box 11"/>
          <p:cNvSpPr txBox="1">
            <a:spLocks noChangeArrowheads="1"/>
          </p:cNvSpPr>
          <p:nvPr/>
        </p:nvSpPr>
        <p:spPr bwMode="auto">
          <a:xfrm>
            <a:off x="6086848" y="2818904"/>
            <a:ext cx="423514" cy="46166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latin typeface="Arial Black" pitchFamily="116" charset="0"/>
              </a:rPr>
              <a:t>C</a:t>
            </a:r>
            <a:endParaRPr kumimoji="1" lang="en-US" sz="2400" i="1">
              <a:latin typeface="Arial Black" pitchFamily="116" charset="0"/>
            </a:endParaRPr>
          </a:p>
        </p:txBody>
      </p:sp>
      <p:sp>
        <p:nvSpPr>
          <p:cNvPr id="14" name="Line 12"/>
          <p:cNvSpPr>
            <a:spLocks noChangeShapeType="1"/>
          </p:cNvSpPr>
          <p:nvPr/>
        </p:nvSpPr>
        <p:spPr bwMode="auto">
          <a:xfrm flipV="1">
            <a:off x="4986536" y="3888879"/>
            <a:ext cx="765175" cy="601663"/>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5" name="Oval 13"/>
          <p:cNvSpPr>
            <a:spLocks noChangeArrowheads="1"/>
          </p:cNvSpPr>
          <p:nvPr/>
        </p:nvSpPr>
        <p:spPr bwMode="auto">
          <a:xfrm>
            <a:off x="4007049" y="3511054"/>
            <a:ext cx="1958975" cy="1958975"/>
          </a:xfrm>
          <a:prstGeom prst="ellipse">
            <a:avLst/>
          </a:prstGeom>
          <a:noFill/>
          <a:ln w="28575">
            <a:solidFill>
              <a:schemeClr val="accent6"/>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6" name="Line 14"/>
          <p:cNvSpPr>
            <a:spLocks noChangeShapeType="1"/>
          </p:cNvSpPr>
          <p:nvPr/>
        </p:nvSpPr>
        <p:spPr bwMode="auto">
          <a:xfrm flipV="1">
            <a:off x="5740599" y="3291979"/>
            <a:ext cx="377825" cy="617538"/>
          </a:xfrm>
          <a:prstGeom prst="line">
            <a:avLst/>
          </a:prstGeom>
          <a:noFill/>
          <a:ln w="28575">
            <a:solidFill>
              <a:schemeClr val="accent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17" name="Oval 15"/>
          <p:cNvSpPr>
            <a:spLocks noChangeArrowheads="1"/>
          </p:cNvSpPr>
          <p:nvPr/>
        </p:nvSpPr>
        <p:spPr bwMode="auto">
          <a:xfrm>
            <a:off x="6051749" y="3199904"/>
            <a:ext cx="152400" cy="152400"/>
          </a:xfrm>
          <a:prstGeom prst="ellipse">
            <a:avLst/>
          </a:prstGeom>
          <a:solidFill>
            <a:schemeClr val="accent1"/>
          </a:solidFill>
          <a:ln w="19050">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8" name="Oval 16"/>
          <p:cNvSpPr>
            <a:spLocks noChangeArrowheads="1"/>
          </p:cNvSpPr>
          <p:nvPr/>
        </p:nvSpPr>
        <p:spPr bwMode="auto">
          <a:xfrm>
            <a:off x="4908749" y="4419104"/>
            <a:ext cx="152400" cy="152400"/>
          </a:xfrm>
          <a:prstGeom prst="ellipse">
            <a:avLst/>
          </a:prstGeom>
          <a:solidFill>
            <a:schemeClr val="accent1"/>
          </a:solidFill>
          <a:ln w="19050">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19" name="Oval 17"/>
          <p:cNvSpPr>
            <a:spLocks noChangeArrowheads="1"/>
          </p:cNvSpPr>
          <p:nvPr/>
        </p:nvSpPr>
        <p:spPr bwMode="auto">
          <a:xfrm>
            <a:off x="7118549" y="4114304"/>
            <a:ext cx="152400" cy="152400"/>
          </a:xfrm>
          <a:prstGeom prst="ellipse">
            <a:avLst/>
          </a:prstGeom>
          <a:solidFill>
            <a:schemeClr val="accent1"/>
          </a:solidFill>
          <a:ln w="19050">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0" name="Oval 18"/>
          <p:cNvSpPr>
            <a:spLocks noChangeArrowheads="1"/>
          </p:cNvSpPr>
          <p:nvPr/>
        </p:nvSpPr>
        <p:spPr bwMode="auto">
          <a:xfrm>
            <a:off x="5670749" y="3809504"/>
            <a:ext cx="152400" cy="152400"/>
          </a:xfrm>
          <a:prstGeom prst="ellipse">
            <a:avLst/>
          </a:prstGeom>
          <a:solidFill>
            <a:srgbClr val="0033CC"/>
          </a:solidFill>
          <a:ln w="19050">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1" name="Oval 19"/>
          <p:cNvSpPr>
            <a:spLocks noChangeArrowheads="1"/>
          </p:cNvSpPr>
          <p:nvPr/>
        </p:nvSpPr>
        <p:spPr bwMode="auto">
          <a:xfrm>
            <a:off x="5754886" y="3680917"/>
            <a:ext cx="152400" cy="152400"/>
          </a:xfrm>
          <a:prstGeom prst="ellipse">
            <a:avLst/>
          </a:prstGeom>
          <a:solidFill>
            <a:schemeClr val="bg2"/>
          </a:solidFill>
          <a:ln w="19050">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2" name="Rectangle 20"/>
          <p:cNvSpPr>
            <a:spLocks noChangeArrowheads="1"/>
          </p:cNvSpPr>
          <p:nvPr/>
        </p:nvSpPr>
        <p:spPr bwMode="auto">
          <a:xfrm>
            <a:off x="3995936" y="3507879"/>
            <a:ext cx="1971675" cy="1971675"/>
          </a:xfrm>
          <a:prstGeom prst="rect">
            <a:avLst/>
          </a:prstGeom>
          <a:noFill/>
          <a:ln w="28575">
            <a:solidFill>
              <a:schemeClr val="bg1">
                <a:lumMod val="50000"/>
              </a:schemeClr>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3" name="Oval 21"/>
          <p:cNvSpPr>
            <a:spLocks noChangeArrowheads="1"/>
          </p:cNvSpPr>
          <p:nvPr/>
        </p:nvSpPr>
        <p:spPr bwMode="auto">
          <a:xfrm>
            <a:off x="5415161" y="2564904"/>
            <a:ext cx="1428750" cy="1428750"/>
          </a:xfrm>
          <a:prstGeom prst="ellipse">
            <a:avLst/>
          </a:prstGeom>
          <a:noFill/>
          <a:ln w="28575">
            <a:solidFill>
              <a:schemeClr val="accent6"/>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4" name="Oval 22"/>
          <p:cNvSpPr>
            <a:spLocks noChangeArrowheads="1"/>
          </p:cNvSpPr>
          <p:nvPr/>
        </p:nvSpPr>
        <p:spPr bwMode="auto">
          <a:xfrm>
            <a:off x="5719961" y="2707779"/>
            <a:ext cx="2971800" cy="2971800"/>
          </a:xfrm>
          <a:prstGeom prst="ellipse">
            <a:avLst/>
          </a:prstGeom>
          <a:noFill/>
          <a:ln w="28575">
            <a:solidFill>
              <a:schemeClr val="accent6"/>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5" name="Rectangle 23"/>
          <p:cNvSpPr>
            <a:spLocks noChangeArrowheads="1"/>
          </p:cNvSpPr>
          <p:nvPr/>
        </p:nvSpPr>
        <p:spPr bwMode="auto">
          <a:xfrm>
            <a:off x="5424686" y="2574429"/>
            <a:ext cx="1409700" cy="1419225"/>
          </a:xfrm>
          <a:prstGeom prst="rect">
            <a:avLst/>
          </a:prstGeom>
          <a:noFill/>
          <a:ln w="28575">
            <a:solidFill>
              <a:schemeClr val="bg1">
                <a:lumMod val="50000"/>
              </a:schemeClr>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
        <p:nvSpPr>
          <p:cNvPr id="26" name="Rectangle 24"/>
          <p:cNvSpPr>
            <a:spLocks noChangeArrowheads="1"/>
          </p:cNvSpPr>
          <p:nvPr/>
        </p:nvSpPr>
        <p:spPr bwMode="auto">
          <a:xfrm>
            <a:off x="5719961" y="2707779"/>
            <a:ext cx="2971800" cy="2971800"/>
          </a:xfrm>
          <a:prstGeom prst="rect">
            <a:avLst/>
          </a:prstGeom>
          <a:noFill/>
          <a:ln w="28575">
            <a:solidFill>
              <a:schemeClr val="bg1">
                <a:lumMod val="50000"/>
              </a:schemeClr>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CA"/>
          </a:p>
        </p:txBody>
      </p:sp>
    </p:spTree>
    <p:extLst>
      <p:ext uri="{BB962C8B-B14F-4D97-AF65-F5344CB8AC3E}">
        <p14:creationId xmlns:p14="http://schemas.microsoft.com/office/powerpoint/2010/main" xmlns="" val="219976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4" grpId="0" animBg="1"/>
      <p:bldP spid="15" grpId="0" animBg="1"/>
      <p:bldP spid="16" grpId="0" animBg="1"/>
      <p:bldP spid="21"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6" name="Rectangle 2"/>
          <p:cNvSpPr txBox="1">
            <a:spLocks noChangeArrowheads="1"/>
          </p:cNvSpPr>
          <p:nvPr/>
        </p:nvSpPr>
        <p:spPr bwMode="auto">
          <a:xfrm>
            <a:off x="539552" y="2606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3200" b="0" i="0" u="none" strike="noStrike" kern="1200" cap="none" spc="0" normalizeH="0" baseline="0" noProof="0" dirty="0" smtClean="0">
                <a:ln>
                  <a:noFill/>
                </a:ln>
                <a:solidFill>
                  <a:schemeClr val="bg1"/>
                </a:solidFill>
                <a:effectLst/>
                <a:uLnTx/>
                <a:uFillTx/>
                <a:latin typeface="+mj-lt"/>
                <a:ea typeface="+mj-ea"/>
                <a:cs typeface="+mj-cs"/>
              </a:rPr>
              <a:t>COMPARISON: DISTANCE ERROR</a:t>
            </a:r>
            <a:endParaRPr kumimoji="0" lang="en-GB"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descr="C:\Documents and Settings\niels\My Documents\ipa02\p2_algs_var_rv.jpg"/>
          <p:cNvPicPr>
            <a:picLocks noChangeAspect="1" noChangeArrowheads="1"/>
          </p:cNvPicPr>
          <p:nvPr/>
        </p:nvPicPr>
        <p:blipFill>
          <a:blip r:embed="rId4" cstate="print"/>
          <a:srcRect/>
          <a:stretch>
            <a:fillRect/>
          </a:stretch>
        </p:blipFill>
        <p:spPr bwMode="auto">
          <a:xfrm>
            <a:off x="1115616" y="1916832"/>
            <a:ext cx="5851148" cy="4104456"/>
          </a:xfrm>
          <a:prstGeom prst="rect">
            <a:avLst/>
          </a:prstGeom>
          <a:noFill/>
        </p:spPr>
      </p:pic>
      <p:sp>
        <p:nvSpPr>
          <p:cNvPr id="5" name="TextBox 4"/>
          <p:cNvSpPr txBox="1"/>
          <p:nvPr/>
        </p:nvSpPr>
        <p:spPr>
          <a:xfrm>
            <a:off x="611560" y="6021288"/>
            <a:ext cx="7848872" cy="707886"/>
          </a:xfrm>
          <a:prstGeom prst="rect">
            <a:avLst/>
          </a:prstGeom>
          <a:noFill/>
        </p:spPr>
        <p:txBody>
          <a:bodyPr wrap="square" rtlCol="0">
            <a:spAutoFit/>
          </a:bodyPr>
          <a:lstStyle/>
          <a:p>
            <a:r>
              <a:rPr lang="en-US" sz="2000" dirty="0" smtClean="0">
                <a:latin typeface="+mn-lt"/>
              </a:rPr>
              <a:t>Sensitivity to deviations on the range measurements by the Min-max and </a:t>
            </a:r>
            <a:r>
              <a:rPr lang="en-US" sz="2000" dirty="0" err="1" smtClean="0">
                <a:latin typeface="+mn-lt"/>
              </a:rPr>
              <a:t>Lateration</a:t>
            </a:r>
            <a:r>
              <a:rPr lang="en-US" sz="2000" dirty="0" smtClean="0">
                <a:latin typeface="+mn-lt"/>
              </a:rPr>
              <a:t> algorithms</a:t>
            </a:r>
            <a:endParaRPr lang="en-US" sz="2000" dirty="0">
              <a:latin typeface="+mn-lt"/>
            </a:endParaRPr>
          </a:p>
        </p:txBody>
      </p:sp>
    </p:spTree>
    <p:extLst>
      <p:ext uri="{BB962C8B-B14F-4D97-AF65-F5344CB8AC3E}">
        <p14:creationId xmlns:p14="http://schemas.microsoft.com/office/powerpoint/2010/main" xmlns="" val="2199766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CONCLUSION</a:t>
            </a:r>
            <a:endParaRPr lang="en-CA" sz="3200" dirty="0">
              <a:solidFill>
                <a:schemeClr val="bg1"/>
              </a:solidFill>
            </a:endParaRPr>
          </a:p>
        </p:txBody>
      </p:sp>
      <p:sp>
        <p:nvSpPr>
          <p:cNvPr id="9" name="Content Placeholder 2"/>
          <p:cNvSpPr txBox="1">
            <a:spLocks/>
          </p:cNvSpPr>
          <p:nvPr/>
        </p:nvSpPr>
        <p:spPr>
          <a:xfrm>
            <a:off x="457200" y="1772817"/>
            <a:ext cx="8229600" cy="4824536"/>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800" dirty="0" smtClean="0"/>
              <a:t>	</a:t>
            </a:r>
          </a:p>
          <a:p>
            <a:pPr algn="just"/>
            <a:r>
              <a:rPr lang="en-US" sz="2000" dirty="0" smtClean="0"/>
              <a:t>Localization is an essential service in wireless sensor networks</a:t>
            </a:r>
          </a:p>
          <a:p>
            <a:pPr algn="just"/>
            <a:r>
              <a:rPr lang="en-US" sz="2000" dirty="0" smtClean="0"/>
              <a:t>In this presentation, the main idea of localization was described	</a:t>
            </a:r>
          </a:p>
          <a:p>
            <a:pPr algn="just"/>
            <a:r>
              <a:rPr lang="en-US" sz="2000" dirty="0" smtClean="0"/>
              <a:t>Anchor node based localization systems main strong point is that it is a completely distributed protocol. Its weakest point is that the number of needed anchors should be large for a good result.</a:t>
            </a:r>
          </a:p>
          <a:p>
            <a:pPr algn="just"/>
            <a:r>
              <a:rPr lang="en-US" sz="2000" dirty="0" err="1" smtClean="0"/>
              <a:t>Lateration</a:t>
            </a:r>
            <a:r>
              <a:rPr lang="en-US" sz="2000" dirty="0" smtClean="0"/>
              <a:t> is capable of obtaining very accurate positions but that is very sensitive to the accuracy of the distance estimates. Min-max is more robust, but is sensitive to the placement of anchors.</a:t>
            </a:r>
          </a:p>
        </p:txBody>
      </p:sp>
    </p:spTree>
    <p:extLst>
      <p:ext uri="{BB962C8B-B14F-4D97-AF65-F5344CB8AC3E}">
        <p14:creationId xmlns:p14="http://schemas.microsoft.com/office/powerpoint/2010/main" xmlns="" val="2199766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QUESTIONS</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pic>
        <p:nvPicPr>
          <p:cNvPr id="5" name="Picture 2" descr="http://www.shareworld.co.uk/uploads/images/question-graphic.jpg"/>
          <p:cNvPicPr>
            <a:picLocks noChangeAspect="1" noChangeArrowheads="1"/>
          </p:cNvPicPr>
          <p:nvPr/>
        </p:nvPicPr>
        <p:blipFill>
          <a:blip r:embed="rId4" cstate="print">
            <a:grayscl/>
          </a:blip>
          <a:srcRect/>
          <a:stretch>
            <a:fillRect/>
          </a:stretch>
        </p:blipFill>
        <p:spPr bwMode="auto">
          <a:xfrm>
            <a:off x="2843808" y="2348880"/>
            <a:ext cx="3305175" cy="3295651"/>
          </a:xfrm>
          <a:prstGeom prst="ellipse">
            <a:avLst/>
          </a:prstGeom>
          <a:ln>
            <a:noFill/>
          </a:ln>
          <a:effectLst>
            <a:softEdge rad="112500"/>
          </a:effectLst>
        </p:spPr>
      </p:pic>
    </p:spTree>
    <p:extLst>
      <p:ext uri="{BB962C8B-B14F-4D97-AF65-F5344CB8AC3E}">
        <p14:creationId xmlns:p14="http://schemas.microsoft.com/office/powerpoint/2010/main" xmlns="" val="2199766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QUESTION 1</a:t>
            </a:r>
            <a:endParaRPr lang="en-CA" sz="3200" dirty="0">
              <a:solidFill>
                <a:schemeClr val="bg1"/>
              </a:solidFill>
            </a:endParaRPr>
          </a:p>
        </p:txBody>
      </p:sp>
      <p:sp>
        <p:nvSpPr>
          <p:cNvPr id="6" name="Content Placeholder 5"/>
          <p:cNvSpPr>
            <a:spLocks noGrp="1"/>
          </p:cNvSpPr>
          <p:nvPr>
            <p:ph idx="1"/>
          </p:nvPr>
        </p:nvSpPr>
        <p:spPr>
          <a:xfrm>
            <a:off x="457200" y="1999381"/>
            <a:ext cx="8229600" cy="853555"/>
          </a:xfrm>
        </p:spPr>
        <p:txBody>
          <a:bodyPr/>
          <a:lstStyle/>
          <a:p>
            <a:pPr>
              <a:buNone/>
            </a:pPr>
            <a:r>
              <a:rPr lang="en-US" sz="2400" dirty="0" smtClean="0"/>
              <a:t>	What are the main steps in calculating node position using anchor nodes?</a:t>
            </a:r>
          </a:p>
          <a:p>
            <a:pPr>
              <a:buNone/>
            </a:pPr>
            <a:r>
              <a:rPr lang="en-US" sz="2400" dirty="0" smtClean="0"/>
              <a:t>		</a:t>
            </a:r>
          </a:p>
          <a:p>
            <a:pPr>
              <a:buNone/>
            </a:pPr>
            <a:r>
              <a:rPr lang="en-US" sz="2400" dirty="0" smtClean="0"/>
              <a:t>	</a:t>
            </a:r>
            <a:endParaRPr lang="en-US" sz="2400" dirty="0"/>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7" name="Content Placeholder 2"/>
          <p:cNvSpPr txBox="1">
            <a:spLocks/>
          </p:cNvSpPr>
          <p:nvPr/>
        </p:nvSpPr>
        <p:spPr>
          <a:xfrm>
            <a:off x="374848" y="2996952"/>
            <a:ext cx="8229600" cy="3600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None/>
            </a:pPr>
            <a:r>
              <a:rPr lang="en-CA" sz="2000" dirty="0" smtClean="0"/>
              <a:t>	</a:t>
            </a:r>
            <a:r>
              <a:rPr lang="en-CA" sz="2000" b="1" i="1" dirty="0" smtClean="0"/>
              <a:t>Answer</a:t>
            </a:r>
            <a:endParaRPr lang="en-CA" sz="2400" b="1" i="1" dirty="0" smtClean="0"/>
          </a:p>
          <a:p>
            <a:pPr marL="857250" lvl="1" indent="-457200">
              <a:buFont typeface="+mj-lt"/>
              <a:buAutoNum type="arabicPeriod"/>
            </a:pPr>
            <a:r>
              <a:rPr lang="en-CA" sz="2000" b="1" dirty="0" smtClean="0"/>
              <a:t>Determine the distance between unknown and anchor nodes</a:t>
            </a:r>
          </a:p>
          <a:p>
            <a:pPr marL="857250" lvl="1" indent="-457200">
              <a:buNone/>
            </a:pPr>
            <a:r>
              <a:rPr lang="en-CA" sz="2000" b="1" dirty="0" smtClean="0"/>
              <a:t>	</a:t>
            </a:r>
            <a:r>
              <a:rPr lang="en-CA" sz="1800" dirty="0" smtClean="0"/>
              <a:t>(Sum-dist, DV-hop and Euclidean)</a:t>
            </a:r>
            <a:endParaRPr lang="en-CA" sz="2000" dirty="0" smtClean="0"/>
          </a:p>
          <a:p>
            <a:pPr marL="857250" lvl="1" indent="-457200">
              <a:buNone/>
            </a:pPr>
            <a:endParaRPr lang="en-CA" sz="2000" b="1" dirty="0" smtClean="0"/>
          </a:p>
          <a:p>
            <a:pPr marL="857250" lvl="1" indent="-457200">
              <a:buFont typeface="+mj-lt"/>
              <a:buAutoNum type="arabicPeriod" startAt="2"/>
            </a:pPr>
            <a:r>
              <a:rPr lang="en-CA" sz="2000" b="1" dirty="0" smtClean="0"/>
              <a:t>Derive the position of each node from its anchor distances</a:t>
            </a:r>
          </a:p>
          <a:p>
            <a:pPr marL="857250" lvl="1" indent="-457200">
              <a:buNone/>
            </a:pPr>
            <a:r>
              <a:rPr lang="en-CA" sz="2000" b="1" dirty="0" smtClean="0"/>
              <a:t>	</a:t>
            </a:r>
            <a:r>
              <a:rPr lang="en-CA" sz="1800" dirty="0" smtClean="0"/>
              <a:t>(</a:t>
            </a:r>
            <a:r>
              <a:rPr lang="en-CA" sz="1800" dirty="0" err="1" smtClean="0"/>
              <a:t>Lateration</a:t>
            </a:r>
            <a:r>
              <a:rPr lang="en-CA" sz="1800" dirty="0" smtClean="0"/>
              <a:t> and Min-max)</a:t>
            </a:r>
            <a:endParaRPr lang="en-CA" sz="2000" dirty="0" smtClean="0"/>
          </a:p>
          <a:p>
            <a:pPr marL="857250" lvl="1" indent="-457200">
              <a:buNone/>
            </a:pPr>
            <a:endParaRPr lang="en-CA" sz="2000" b="1" dirty="0" smtClean="0"/>
          </a:p>
        </p:txBody>
      </p:sp>
    </p:spTree>
    <p:extLst>
      <p:ext uri="{BB962C8B-B14F-4D97-AF65-F5344CB8AC3E}">
        <p14:creationId xmlns:p14="http://schemas.microsoft.com/office/powerpoint/2010/main" xmlns="" val="2199766901"/>
      </p:ext>
    </p:extLst>
  </p:cSld>
  <p:clrMapOvr>
    <a:masterClrMapping/>
  </p:clrMapOvr>
  <p:transition spd="med"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fade">
                                      <p:cBhvr>
                                        <p:cTn id="16" dur="2000"/>
                                        <p:tgtEl>
                                          <p:spTgt spid="7">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QUESTION 2</a:t>
            </a:r>
            <a:endParaRPr lang="en-CA" sz="3200" dirty="0">
              <a:solidFill>
                <a:schemeClr val="bg1"/>
              </a:solidFill>
            </a:endParaRPr>
          </a:p>
        </p:txBody>
      </p:sp>
      <p:sp>
        <p:nvSpPr>
          <p:cNvPr id="6" name="Content Placeholder 5"/>
          <p:cNvSpPr>
            <a:spLocks noGrp="1"/>
          </p:cNvSpPr>
          <p:nvPr>
            <p:ph idx="1"/>
          </p:nvPr>
        </p:nvSpPr>
        <p:spPr>
          <a:xfrm>
            <a:off x="158824" y="1927373"/>
            <a:ext cx="8517632" cy="1357611"/>
          </a:xfrm>
        </p:spPr>
        <p:txBody>
          <a:bodyPr/>
          <a:lstStyle/>
          <a:p>
            <a:pPr>
              <a:buNone/>
            </a:pPr>
            <a:r>
              <a:rPr lang="en-US" sz="2400" dirty="0" smtClean="0"/>
              <a:t>	Assume node X gets its average hop distance from B, what are its estimate distances to all the anchors (A,B,C) using DV-Hop propagation method </a:t>
            </a:r>
          </a:p>
          <a:p>
            <a:pPr>
              <a:buNone/>
            </a:pPr>
            <a:r>
              <a:rPr lang="en-US" sz="2400" i="1" dirty="0" smtClean="0"/>
              <a:t>	</a:t>
            </a:r>
            <a:r>
              <a:rPr lang="en-US" sz="1800" i="1" dirty="0" smtClean="0"/>
              <a:t>[Hint: avg. hop distance = Σ(dist. to anchors)/Σ(number of hops) ]</a:t>
            </a:r>
            <a:endParaRPr lang="en-US" sz="1800" dirty="0" smtClean="0"/>
          </a:p>
          <a:p>
            <a:pPr>
              <a:buNone/>
            </a:pPr>
            <a:endParaRPr lang="en-US" sz="2400" dirty="0" smtClean="0"/>
          </a:p>
          <a:p>
            <a:pPr>
              <a:buNone/>
            </a:pPr>
            <a:endParaRPr lang="en-US" sz="2400" dirty="0" smtClean="0"/>
          </a:p>
          <a:p>
            <a:pPr>
              <a:buNone/>
            </a:pPr>
            <a:r>
              <a:rPr lang="en-US" sz="2400" dirty="0" smtClean="0"/>
              <a:t>							</a:t>
            </a:r>
            <a:endParaRPr lang="en-US" sz="2000" dirty="0" smtClean="0"/>
          </a:p>
          <a:p>
            <a:pPr>
              <a:buNone/>
            </a:pPr>
            <a:r>
              <a:rPr lang="en-US" sz="2400" dirty="0" smtClean="0"/>
              <a:t>	</a:t>
            </a:r>
          </a:p>
          <a:p>
            <a:pPr>
              <a:buNone/>
            </a:pPr>
            <a:r>
              <a:rPr lang="en-US" sz="2400" dirty="0" smtClean="0"/>
              <a:t>	</a:t>
            </a:r>
          </a:p>
          <a:p>
            <a:pPr>
              <a:buNone/>
            </a:pPr>
            <a:r>
              <a:rPr lang="en-US" sz="2400" dirty="0" smtClean="0"/>
              <a:t>	</a:t>
            </a:r>
            <a:endParaRPr lang="en-US" sz="2400" dirty="0"/>
          </a:p>
        </p:txBody>
      </p:sp>
      <p:grpSp>
        <p:nvGrpSpPr>
          <p:cNvPr id="98" name="Group 97"/>
          <p:cNvGrpSpPr/>
          <p:nvPr/>
        </p:nvGrpSpPr>
        <p:grpSpPr>
          <a:xfrm>
            <a:off x="-180528" y="1772816"/>
            <a:ext cx="8157592" cy="4392488"/>
            <a:chOff x="457200" y="1711349"/>
            <a:chExt cx="8229600" cy="4525963"/>
          </a:xfrm>
        </p:grpSpPr>
        <p:cxnSp>
          <p:nvCxnSpPr>
            <p:cNvPr id="66" name="Straight Connector 65"/>
            <p:cNvCxnSpPr>
              <a:stCxn id="60" idx="0"/>
              <a:endCxn id="35" idx="3"/>
            </p:cNvCxnSpPr>
            <p:nvPr/>
          </p:nvCxnSpPr>
          <p:spPr>
            <a:xfrm flipV="1">
              <a:off x="1967806" y="4475177"/>
              <a:ext cx="604806" cy="1191156"/>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17" name="Text Box 10"/>
            <p:cNvSpPr txBox="1">
              <a:spLocks noChangeArrowheads="1"/>
            </p:cNvSpPr>
            <p:nvPr/>
          </p:nvSpPr>
          <p:spPr bwMode="auto">
            <a:xfrm>
              <a:off x="5546329" y="4288036"/>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a:solidFill>
                    <a:schemeClr val="accent1"/>
                  </a:solidFill>
                  <a:latin typeface="Arial Black" pitchFamily="116" charset="0"/>
                </a:rPr>
                <a:t>C</a:t>
              </a:r>
              <a:endParaRPr kumimoji="1" lang="en-US" sz="2400" i="1">
                <a:solidFill>
                  <a:schemeClr val="accent1"/>
                </a:solidFill>
                <a:latin typeface="Arial Black" pitchFamily="116" charset="0"/>
              </a:endParaRPr>
            </a:p>
          </p:txBody>
        </p:sp>
        <p:sp>
          <p:nvSpPr>
            <p:cNvPr id="35" name="Oval 32"/>
            <p:cNvSpPr>
              <a:spLocks noChangeArrowheads="1"/>
            </p:cNvSpPr>
            <p:nvPr/>
          </p:nvSpPr>
          <p:spPr bwMode="auto">
            <a:xfrm>
              <a:off x="2538437" y="4277345"/>
              <a:ext cx="233363" cy="231775"/>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38" name="Oval 35"/>
            <p:cNvSpPr>
              <a:spLocks noChangeArrowheads="1"/>
            </p:cNvSpPr>
            <p:nvPr/>
          </p:nvSpPr>
          <p:spPr bwMode="auto">
            <a:xfrm>
              <a:off x="5449491" y="4618236"/>
              <a:ext cx="234950" cy="234950"/>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39" name="Oval 36"/>
            <p:cNvSpPr>
              <a:spLocks noChangeArrowheads="1"/>
            </p:cNvSpPr>
            <p:nvPr/>
          </p:nvSpPr>
          <p:spPr bwMode="auto">
            <a:xfrm>
              <a:off x="4716016" y="4365104"/>
              <a:ext cx="233363" cy="234950"/>
            </a:xfrm>
            <a:prstGeom prst="ellipse">
              <a:avLst/>
            </a:prstGeom>
            <a:solidFill>
              <a:schemeClr val="bg1"/>
            </a:solidFill>
            <a:ln w="19050">
              <a:solidFill>
                <a:srgbClr val="0033CC"/>
              </a:solidFill>
              <a:round/>
              <a:headEnd/>
              <a:tailEnd/>
            </a:ln>
            <a:effectLst/>
          </p:spPr>
          <p:txBody>
            <a:bodyPr wrap="none" anchor="ctr"/>
            <a:lstStyle/>
            <a:p>
              <a:endParaRPr lang="en-CA"/>
            </a:p>
          </p:txBody>
        </p:sp>
        <p:sp>
          <p:nvSpPr>
            <p:cNvPr id="45" name="Text Box 45"/>
            <p:cNvSpPr txBox="1">
              <a:spLocks noChangeArrowheads="1"/>
            </p:cNvSpPr>
            <p:nvPr/>
          </p:nvSpPr>
          <p:spPr bwMode="auto">
            <a:xfrm>
              <a:off x="2612356" y="3912220"/>
              <a:ext cx="420687" cy="52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dirty="0">
                  <a:solidFill>
                    <a:schemeClr val="accent1"/>
                  </a:solidFill>
                  <a:latin typeface="Arial Black" pitchFamily="116" charset="0"/>
                </a:rPr>
                <a:t>B</a:t>
              </a:r>
              <a:endParaRPr kumimoji="1" lang="en-US" sz="2400" i="1" dirty="0">
                <a:solidFill>
                  <a:schemeClr val="accent1"/>
                </a:solidFill>
                <a:latin typeface="Arial Black" pitchFamily="116" charset="0"/>
              </a:endParaRPr>
            </a:p>
          </p:txBody>
        </p:sp>
        <p:sp>
          <p:nvSpPr>
            <p:cNvPr id="47" name="Oval 47"/>
            <p:cNvSpPr>
              <a:spLocks noChangeArrowheads="1"/>
            </p:cNvSpPr>
            <p:nvPr/>
          </p:nvSpPr>
          <p:spPr bwMode="auto">
            <a:xfrm>
              <a:off x="3995936" y="4509120"/>
              <a:ext cx="233362" cy="234950"/>
            </a:xfrm>
            <a:prstGeom prst="ellipse">
              <a:avLst/>
            </a:prstGeom>
            <a:solidFill>
              <a:schemeClr val="bg1"/>
            </a:solidFill>
            <a:ln w="19050">
              <a:solidFill>
                <a:srgbClr val="0033CC"/>
              </a:solidFill>
              <a:round/>
              <a:headEnd/>
              <a:tailEnd/>
            </a:ln>
            <a:effectLst/>
          </p:spPr>
          <p:txBody>
            <a:bodyPr wrap="none" anchor="ctr"/>
            <a:lstStyle/>
            <a:p>
              <a:endParaRPr lang="en-CA"/>
            </a:p>
          </p:txBody>
        </p:sp>
        <p:sp>
          <p:nvSpPr>
            <p:cNvPr id="49" name="Line 68"/>
            <p:cNvSpPr>
              <a:spLocks noChangeShapeType="1"/>
            </p:cNvSpPr>
            <p:nvPr/>
          </p:nvSpPr>
          <p:spPr bwMode="auto">
            <a:xfrm flipV="1">
              <a:off x="1547664" y="4293096"/>
              <a:ext cx="792088" cy="1224136"/>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52" name="TextBox 51"/>
            <p:cNvSpPr txBox="1"/>
            <p:nvPr/>
          </p:nvSpPr>
          <p:spPr>
            <a:xfrm rot="561239">
              <a:off x="4067944" y="3773096"/>
              <a:ext cx="720080" cy="369332"/>
            </a:xfrm>
            <a:prstGeom prst="rect">
              <a:avLst/>
            </a:prstGeom>
            <a:noFill/>
          </p:spPr>
          <p:txBody>
            <a:bodyPr wrap="square" rtlCol="0">
              <a:spAutoFit/>
            </a:bodyPr>
            <a:lstStyle/>
            <a:p>
              <a:r>
                <a:rPr lang="en-US" dirty="0" smtClean="0"/>
                <a:t>75m</a:t>
              </a:r>
              <a:endParaRPr lang="en-US" dirty="0"/>
            </a:p>
          </p:txBody>
        </p:sp>
        <p:sp>
          <p:nvSpPr>
            <p:cNvPr id="53" name="TextBox 52"/>
            <p:cNvSpPr txBox="1"/>
            <p:nvPr/>
          </p:nvSpPr>
          <p:spPr>
            <a:xfrm rot="18123626">
              <a:off x="1405800" y="4715852"/>
              <a:ext cx="720080" cy="369332"/>
            </a:xfrm>
            <a:prstGeom prst="rect">
              <a:avLst/>
            </a:prstGeom>
            <a:noFill/>
          </p:spPr>
          <p:txBody>
            <a:bodyPr wrap="square" rtlCol="0">
              <a:spAutoFit/>
            </a:bodyPr>
            <a:lstStyle/>
            <a:p>
              <a:r>
                <a:rPr lang="en-US" dirty="0" smtClean="0"/>
                <a:t>40m</a:t>
              </a:r>
              <a:endParaRPr lang="en-US" dirty="0"/>
            </a:p>
          </p:txBody>
        </p:sp>
        <p:sp>
          <p:nvSpPr>
            <p:cNvPr id="55" name="Oval 47"/>
            <p:cNvSpPr>
              <a:spLocks noChangeArrowheads="1"/>
            </p:cNvSpPr>
            <p:nvPr/>
          </p:nvSpPr>
          <p:spPr bwMode="auto">
            <a:xfrm>
              <a:off x="3851920" y="5157192"/>
              <a:ext cx="233362" cy="234950"/>
            </a:xfrm>
            <a:prstGeom prst="ellipse">
              <a:avLst/>
            </a:prstGeom>
            <a:solidFill>
              <a:schemeClr val="tx1"/>
            </a:solidFill>
            <a:ln w="19050">
              <a:solidFill>
                <a:srgbClr val="0033CC"/>
              </a:solidFill>
              <a:round/>
              <a:headEnd/>
              <a:tailEnd/>
            </a:ln>
            <a:effectLst/>
          </p:spPr>
          <p:txBody>
            <a:bodyPr wrap="none" anchor="ctr"/>
            <a:lstStyle/>
            <a:p>
              <a:endParaRPr lang="en-CA"/>
            </a:p>
          </p:txBody>
        </p:sp>
        <p:sp>
          <p:nvSpPr>
            <p:cNvPr id="56" name="Oval 47"/>
            <p:cNvSpPr>
              <a:spLocks noChangeArrowheads="1"/>
            </p:cNvSpPr>
            <p:nvPr/>
          </p:nvSpPr>
          <p:spPr bwMode="auto">
            <a:xfrm>
              <a:off x="2915816" y="5445224"/>
              <a:ext cx="233362" cy="234950"/>
            </a:xfrm>
            <a:prstGeom prst="ellipse">
              <a:avLst/>
            </a:prstGeom>
            <a:solidFill>
              <a:schemeClr val="bg1"/>
            </a:solidFill>
            <a:ln w="19050">
              <a:solidFill>
                <a:srgbClr val="0033CC"/>
              </a:solidFill>
              <a:round/>
              <a:headEnd/>
              <a:tailEnd/>
            </a:ln>
            <a:effectLst/>
          </p:spPr>
          <p:txBody>
            <a:bodyPr wrap="none" anchor="ctr"/>
            <a:lstStyle/>
            <a:p>
              <a:endParaRPr lang="en-CA"/>
            </a:p>
          </p:txBody>
        </p:sp>
        <p:sp>
          <p:nvSpPr>
            <p:cNvPr id="58" name="Oval 47"/>
            <p:cNvSpPr>
              <a:spLocks noChangeArrowheads="1"/>
            </p:cNvSpPr>
            <p:nvPr/>
          </p:nvSpPr>
          <p:spPr bwMode="auto">
            <a:xfrm>
              <a:off x="3059832" y="4725144"/>
              <a:ext cx="233362" cy="234950"/>
            </a:xfrm>
            <a:prstGeom prst="ellipse">
              <a:avLst/>
            </a:prstGeom>
            <a:solidFill>
              <a:schemeClr val="bg1"/>
            </a:solidFill>
            <a:ln w="19050">
              <a:solidFill>
                <a:srgbClr val="0033CC"/>
              </a:solidFill>
              <a:round/>
              <a:headEnd/>
              <a:tailEnd/>
            </a:ln>
            <a:effectLst/>
          </p:spPr>
          <p:txBody>
            <a:bodyPr wrap="none" anchor="ctr"/>
            <a:lstStyle/>
            <a:p>
              <a:endParaRPr lang="en-CA"/>
            </a:p>
          </p:txBody>
        </p:sp>
        <p:sp>
          <p:nvSpPr>
            <p:cNvPr id="59" name="Oval 31"/>
            <p:cNvSpPr>
              <a:spLocks noChangeArrowheads="1"/>
            </p:cNvSpPr>
            <p:nvPr/>
          </p:nvSpPr>
          <p:spPr bwMode="auto">
            <a:xfrm>
              <a:off x="2176810" y="4925417"/>
              <a:ext cx="234950" cy="231775"/>
            </a:xfrm>
            <a:prstGeom prst="ellipse">
              <a:avLst/>
            </a:prstGeom>
            <a:solidFill>
              <a:schemeClr val="bg1"/>
            </a:solidFill>
            <a:ln w="19050">
              <a:solidFill>
                <a:srgbClr val="0033CC"/>
              </a:solidFill>
              <a:round/>
              <a:headEnd/>
              <a:tailEnd/>
            </a:ln>
            <a:effectLst/>
          </p:spPr>
          <p:txBody>
            <a:bodyPr wrap="none" anchor="ctr"/>
            <a:lstStyle/>
            <a:p>
              <a:endParaRPr lang="en-CA"/>
            </a:p>
          </p:txBody>
        </p:sp>
        <p:sp>
          <p:nvSpPr>
            <p:cNvPr id="60" name="Oval 32"/>
            <p:cNvSpPr>
              <a:spLocks noChangeArrowheads="1"/>
            </p:cNvSpPr>
            <p:nvPr/>
          </p:nvSpPr>
          <p:spPr bwMode="auto">
            <a:xfrm>
              <a:off x="1851124" y="5666333"/>
              <a:ext cx="233363" cy="231775"/>
            </a:xfrm>
            <a:prstGeom prst="ellipse">
              <a:avLst/>
            </a:prstGeom>
            <a:solidFill>
              <a:schemeClr val="accent6"/>
            </a:solidFill>
            <a:ln w="19050">
              <a:solidFill>
                <a:schemeClr val="accent1"/>
              </a:solidFill>
              <a:round/>
              <a:headEnd/>
              <a:tailEnd/>
            </a:ln>
            <a:effectLst/>
          </p:spPr>
          <p:txBody>
            <a:bodyPr wrap="none" anchor="ctr"/>
            <a:lstStyle/>
            <a:p>
              <a:endParaRPr lang="en-CA"/>
            </a:p>
          </p:txBody>
        </p:sp>
        <p:sp>
          <p:nvSpPr>
            <p:cNvPr id="61" name="Text Box 45"/>
            <p:cNvSpPr txBox="1">
              <a:spLocks noChangeArrowheads="1"/>
            </p:cNvSpPr>
            <p:nvPr/>
          </p:nvSpPr>
          <p:spPr bwMode="auto">
            <a:xfrm>
              <a:off x="1402234" y="5445224"/>
              <a:ext cx="42351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US" sz="2400" i="1" dirty="0" smtClean="0">
                  <a:solidFill>
                    <a:schemeClr val="accent1"/>
                  </a:solidFill>
                  <a:latin typeface="Arial Black" pitchFamily="116" charset="0"/>
                </a:rPr>
                <a:t>A</a:t>
              </a:r>
              <a:endParaRPr kumimoji="1" lang="en-US" sz="2400" i="1" dirty="0">
                <a:solidFill>
                  <a:schemeClr val="accent1"/>
                </a:solidFill>
                <a:latin typeface="Arial Black" pitchFamily="116" charset="0"/>
              </a:endParaRPr>
            </a:p>
          </p:txBody>
        </p:sp>
        <p:sp>
          <p:nvSpPr>
            <p:cNvPr id="62" name="Line 68"/>
            <p:cNvSpPr>
              <a:spLocks noChangeShapeType="1"/>
            </p:cNvSpPr>
            <p:nvPr/>
          </p:nvSpPr>
          <p:spPr bwMode="auto">
            <a:xfrm>
              <a:off x="2915816" y="3861048"/>
              <a:ext cx="2952328" cy="432048"/>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3" name="Line 68"/>
            <p:cNvSpPr>
              <a:spLocks noChangeShapeType="1"/>
            </p:cNvSpPr>
            <p:nvPr/>
          </p:nvSpPr>
          <p:spPr bwMode="auto">
            <a:xfrm flipV="1">
              <a:off x="2123728" y="4941168"/>
              <a:ext cx="3600400" cy="1224136"/>
            </a:xfrm>
            <a:prstGeom prst="line">
              <a:avLst/>
            </a:prstGeom>
            <a:noFill/>
            <a:ln w="19050">
              <a:solidFill>
                <a:schemeClr val="accent6"/>
              </a:solidFill>
              <a:prstDash val="solid"/>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CA"/>
            </a:p>
          </p:txBody>
        </p:sp>
        <p:sp>
          <p:nvSpPr>
            <p:cNvPr id="64" name="TextBox 63"/>
            <p:cNvSpPr txBox="1"/>
            <p:nvPr/>
          </p:nvSpPr>
          <p:spPr>
            <a:xfrm rot="20502206">
              <a:off x="3601043" y="5532675"/>
              <a:ext cx="823562" cy="369332"/>
            </a:xfrm>
            <a:prstGeom prst="rect">
              <a:avLst/>
            </a:prstGeom>
            <a:noFill/>
          </p:spPr>
          <p:txBody>
            <a:bodyPr wrap="square" rtlCol="0">
              <a:spAutoFit/>
            </a:bodyPr>
            <a:lstStyle/>
            <a:p>
              <a:r>
                <a:rPr lang="en-US" dirty="0" smtClean="0"/>
                <a:t>100m</a:t>
              </a:r>
              <a:endParaRPr lang="en-US" dirty="0"/>
            </a:p>
          </p:txBody>
        </p:sp>
        <p:cxnSp>
          <p:nvCxnSpPr>
            <p:cNvPr id="76" name="Straight Connector 75"/>
            <p:cNvCxnSpPr>
              <a:stCxn id="35" idx="5"/>
              <a:endCxn id="58" idx="1"/>
            </p:cNvCxnSpPr>
            <p:nvPr/>
          </p:nvCxnSpPr>
          <p:spPr>
            <a:xfrm>
              <a:off x="2737625" y="4475177"/>
              <a:ext cx="356382" cy="28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59" idx="5"/>
              <a:endCxn id="56" idx="1"/>
            </p:cNvCxnSpPr>
            <p:nvPr/>
          </p:nvCxnSpPr>
          <p:spPr>
            <a:xfrm>
              <a:off x="2377352" y="5123249"/>
              <a:ext cx="572639" cy="356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6" idx="0"/>
              <a:endCxn id="58" idx="4"/>
            </p:cNvCxnSpPr>
            <p:nvPr/>
          </p:nvCxnSpPr>
          <p:spPr>
            <a:xfrm flipV="1">
              <a:off x="3032497" y="4960094"/>
              <a:ext cx="144016" cy="48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59" idx="6"/>
              <a:endCxn id="58" idx="2"/>
            </p:cNvCxnSpPr>
            <p:nvPr/>
          </p:nvCxnSpPr>
          <p:spPr>
            <a:xfrm flipV="1">
              <a:off x="2411760" y="4842619"/>
              <a:ext cx="648072" cy="19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58" idx="6"/>
              <a:endCxn id="55" idx="1"/>
            </p:cNvCxnSpPr>
            <p:nvPr/>
          </p:nvCxnSpPr>
          <p:spPr>
            <a:xfrm>
              <a:off x="3293194" y="4842619"/>
              <a:ext cx="592901" cy="348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55" idx="0"/>
              <a:endCxn id="47" idx="4"/>
            </p:cNvCxnSpPr>
            <p:nvPr/>
          </p:nvCxnSpPr>
          <p:spPr>
            <a:xfrm flipV="1">
              <a:off x="3968601" y="4744070"/>
              <a:ext cx="144016" cy="413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7" idx="6"/>
              <a:endCxn id="39" idx="2"/>
            </p:cNvCxnSpPr>
            <p:nvPr/>
          </p:nvCxnSpPr>
          <p:spPr>
            <a:xfrm flipV="1">
              <a:off x="4229298" y="4482579"/>
              <a:ext cx="48671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39" idx="6"/>
              <a:endCxn id="38" idx="2"/>
            </p:cNvCxnSpPr>
            <p:nvPr/>
          </p:nvCxnSpPr>
          <p:spPr>
            <a:xfrm>
              <a:off x="4949379" y="4482579"/>
              <a:ext cx="500112" cy="253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56" idx="6"/>
              <a:endCxn id="55" idx="3"/>
            </p:cNvCxnSpPr>
            <p:nvPr/>
          </p:nvCxnSpPr>
          <p:spPr>
            <a:xfrm flipV="1">
              <a:off x="3149178" y="5357734"/>
              <a:ext cx="736917" cy="20496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ext Box 45"/>
            <p:cNvSpPr txBox="1">
              <a:spLocks noChangeArrowheads="1"/>
            </p:cNvSpPr>
            <p:nvPr/>
          </p:nvSpPr>
          <p:spPr bwMode="auto">
            <a:xfrm>
              <a:off x="4066530" y="5013176"/>
              <a:ext cx="42351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ct val="20000"/>
                </a:spcBef>
                <a:buClr>
                  <a:schemeClr val="accent2"/>
                </a:buClr>
                <a:buSzPct val="115000"/>
              </a:pPr>
              <a:r>
                <a:rPr kumimoji="1" lang="en-GB" sz="2400" i="1" dirty="0" smtClean="0">
                  <a:solidFill>
                    <a:schemeClr val="accent1"/>
                  </a:solidFill>
                  <a:latin typeface="Arial Black" pitchFamily="116" charset="0"/>
                </a:rPr>
                <a:t>X</a:t>
              </a:r>
              <a:endParaRPr kumimoji="1" lang="en-US" sz="2400" i="1" dirty="0">
                <a:solidFill>
                  <a:schemeClr val="accent1"/>
                </a:solidFill>
                <a:latin typeface="Arial Black" pitchFamily="116" charset="0"/>
              </a:endParaRPr>
            </a:p>
          </p:txBody>
        </p:sp>
      </p:grpSp>
      <p:sp>
        <p:nvSpPr>
          <p:cNvPr id="99" name="Content Placeholder 5"/>
          <p:cNvSpPr txBox="1">
            <a:spLocks/>
          </p:cNvSpPr>
          <p:nvPr/>
        </p:nvSpPr>
        <p:spPr bwMode="auto">
          <a:xfrm>
            <a:off x="5487416" y="3789040"/>
            <a:ext cx="3621088"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buNone/>
            </a:pPr>
            <a:r>
              <a:rPr lang="en-US" sz="2000" b="1" dirty="0" smtClean="0">
                <a:latin typeface="+mn-lt"/>
              </a:rPr>
              <a:t>Answer</a:t>
            </a:r>
          </a:p>
          <a:p>
            <a:pPr>
              <a:buNone/>
            </a:pPr>
            <a:endParaRPr lang="en-US" sz="2000" i="1" dirty="0" smtClean="0">
              <a:latin typeface="+mn-lt"/>
            </a:endParaRPr>
          </a:p>
          <a:p>
            <a:pPr>
              <a:buNone/>
            </a:pPr>
            <a:r>
              <a:rPr lang="en-US" sz="2000" i="1" dirty="0" smtClean="0">
                <a:latin typeface="+mn-lt"/>
              </a:rPr>
              <a:t>avg. hop dist. for B:</a:t>
            </a:r>
            <a:r>
              <a:rPr lang="en-US" sz="2000" dirty="0" smtClean="0">
                <a:latin typeface="+mn-lt"/>
              </a:rPr>
              <a:t>  	(40+75)/(2+5)= 16.42</a:t>
            </a:r>
          </a:p>
          <a:p>
            <a:pPr>
              <a:buNone/>
            </a:pPr>
            <a:endParaRPr lang="en-US" sz="2000" i="1" dirty="0" smtClean="0">
              <a:latin typeface="+mn-lt"/>
            </a:endParaRPr>
          </a:p>
          <a:p>
            <a:pPr>
              <a:buNone/>
            </a:pPr>
            <a:r>
              <a:rPr lang="en-US" sz="2000" i="1" dirty="0" smtClean="0">
                <a:latin typeface="+mn-lt"/>
              </a:rPr>
              <a:t>Estimated Distances</a:t>
            </a:r>
          </a:p>
          <a:p>
            <a:pPr>
              <a:buNone/>
            </a:pPr>
            <a:r>
              <a:rPr lang="en-US" sz="2000" dirty="0" smtClean="0">
                <a:latin typeface="+mn-lt"/>
              </a:rPr>
              <a:t>A: 16.42 x 3(hops) = 49.26m</a:t>
            </a:r>
          </a:p>
          <a:p>
            <a:pPr>
              <a:buNone/>
            </a:pPr>
            <a:r>
              <a:rPr lang="en-US" sz="2000" dirty="0" smtClean="0">
                <a:latin typeface="+mn-lt"/>
              </a:rPr>
              <a:t>B: 16.42 x 2(hops) = 32.84m</a:t>
            </a:r>
          </a:p>
          <a:p>
            <a:pPr>
              <a:buNone/>
            </a:pPr>
            <a:r>
              <a:rPr lang="en-US" sz="2000" dirty="0" smtClean="0">
                <a:latin typeface="+mn-lt"/>
              </a:rPr>
              <a:t>C: 16.42 x 3(hops) = 49.26m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199766901"/>
      </p:ext>
    </p:extLst>
  </p:cSld>
  <p:clrMapOvr>
    <a:masterClrMapping/>
  </p:clrMapOvr>
  <p:transition spd="slow" advTm="13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Effect transition="in" filter="fade">
                                      <p:cBhvr>
                                        <p:cTn id="7" dur="2000"/>
                                        <p:tgtEl>
                                          <p:spTgt spid="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xEl>
                                              <p:pRg st="2" end="2"/>
                                            </p:txEl>
                                          </p:spTgt>
                                        </p:tgtEl>
                                        <p:attrNameLst>
                                          <p:attrName>style.visibility</p:attrName>
                                        </p:attrNameLst>
                                      </p:cBhvr>
                                      <p:to>
                                        <p:strVal val="visible"/>
                                      </p:to>
                                    </p:set>
                                    <p:animEffect transition="in" filter="fade">
                                      <p:cBhvr>
                                        <p:cTn id="10" dur="2000"/>
                                        <p:tgtEl>
                                          <p:spTgt spid="99">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9">
                                            <p:txEl>
                                              <p:pRg st="4" end="4"/>
                                            </p:txEl>
                                          </p:spTgt>
                                        </p:tgtEl>
                                        <p:attrNameLst>
                                          <p:attrName>style.visibility</p:attrName>
                                        </p:attrNameLst>
                                      </p:cBhvr>
                                      <p:to>
                                        <p:strVal val="visible"/>
                                      </p:to>
                                    </p:set>
                                    <p:animEffect transition="in" filter="fade">
                                      <p:cBhvr>
                                        <p:cTn id="13" dur="2000"/>
                                        <p:tgtEl>
                                          <p:spTgt spid="9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9">
                                            <p:txEl>
                                              <p:pRg st="5" end="5"/>
                                            </p:txEl>
                                          </p:spTgt>
                                        </p:tgtEl>
                                        <p:attrNameLst>
                                          <p:attrName>style.visibility</p:attrName>
                                        </p:attrNameLst>
                                      </p:cBhvr>
                                      <p:to>
                                        <p:strVal val="visible"/>
                                      </p:to>
                                    </p:set>
                                    <p:animEffect transition="in" filter="fade">
                                      <p:cBhvr>
                                        <p:cTn id="16" dur="2000"/>
                                        <p:tgtEl>
                                          <p:spTgt spid="9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9">
                                            <p:txEl>
                                              <p:pRg st="6" end="6"/>
                                            </p:txEl>
                                          </p:spTgt>
                                        </p:tgtEl>
                                        <p:attrNameLst>
                                          <p:attrName>style.visibility</p:attrName>
                                        </p:attrNameLst>
                                      </p:cBhvr>
                                      <p:to>
                                        <p:strVal val="visible"/>
                                      </p:to>
                                    </p:set>
                                    <p:animEffect transition="in" filter="fade">
                                      <p:cBhvr>
                                        <p:cTn id="19" dur="2000"/>
                                        <p:tgtEl>
                                          <p:spTgt spid="99">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9">
                                            <p:txEl>
                                              <p:pRg st="7" end="7"/>
                                            </p:txEl>
                                          </p:spTgt>
                                        </p:tgtEl>
                                        <p:attrNameLst>
                                          <p:attrName>style.visibility</p:attrName>
                                        </p:attrNameLst>
                                      </p:cBhvr>
                                      <p:to>
                                        <p:strVal val="visible"/>
                                      </p:to>
                                    </p:set>
                                    <p:animEffect transition="in" filter="fade">
                                      <p:cBhvr>
                                        <p:cTn id="22" dur="2000"/>
                                        <p:tgtEl>
                                          <p:spTgt spid="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QUESTION 3</a:t>
            </a:r>
            <a:endParaRPr lang="en-CA" sz="3200" dirty="0">
              <a:solidFill>
                <a:schemeClr val="bg1"/>
              </a:solidFill>
            </a:endParaRPr>
          </a:p>
        </p:txBody>
      </p:sp>
      <p:sp>
        <p:nvSpPr>
          <p:cNvPr id="16" name="Content Placeholder 5"/>
          <p:cNvSpPr txBox="1">
            <a:spLocks/>
          </p:cNvSpPr>
          <p:nvPr/>
        </p:nvSpPr>
        <p:spPr bwMode="auto">
          <a:xfrm>
            <a:off x="323528" y="177281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Using lateration method, illustrate how all nodes in the following diagram can be localized in 3 steps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r>
              <a:rPr kumimoji="0" lang="en-US" sz="1600" b="0" i="0" u="none" strike="noStrike" kern="1200" cap="none" spc="0" normalizeH="0" baseline="0" noProof="0" smtClean="0">
                <a:ln>
                  <a:noFill/>
                </a:ln>
                <a:solidFill>
                  <a:schemeClr val="tx1"/>
                </a:solidFill>
                <a:effectLst/>
                <a:uLnTx/>
                <a:uFillTx/>
                <a:latin typeface="+mn-lt"/>
                <a:ea typeface="+mn-ea"/>
                <a:cs typeface="+mn-cs"/>
              </a:rPr>
              <a:t>(To obtain localization a node has to have at least 3 neighbors with known position)</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extBox 17"/>
          <p:cNvSpPr txBox="1"/>
          <p:nvPr/>
        </p:nvSpPr>
        <p:spPr>
          <a:xfrm>
            <a:off x="683568" y="5085184"/>
            <a:ext cx="360040" cy="369332"/>
          </a:xfrm>
          <a:prstGeom prst="rect">
            <a:avLst/>
          </a:prstGeom>
          <a:noFill/>
        </p:spPr>
        <p:txBody>
          <a:bodyPr wrap="square" rtlCol="0">
            <a:spAutoFit/>
          </a:bodyPr>
          <a:lstStyle/>
          <a:p>
            <a:r>
              <a:rPr lang="en-US" dirty="0" smtClean="0"/>
              <a:t>1</a:t>
            </a:r>
            <a:endParaRPr lang="en-US" dirty="0"/>
          </a:p>
        </p:txBody>
      </p:sp>
      <p:sp>
        <p:nvSpPr>
          <p:cNvPr id="19" name="TextBox 18"/>
          <p:cNvSpPr txBox="1"/>
          <p:nvPr/>
        </p:nvSpPr>
        <p:spPr>
          <a:xfrm>
            <a:off x="3563888" y="5085184"/>
            <a:ext cx="360040" cy="369332"/>
          </a:xfrm>
          <a:prstGeom prst="rect">
            <a:avLst/>
          </a:prstGeom>
          <a:noFill/>
        </p:spPr>
        <p:txBody>
          <a:bodyPr wrap="square" rtlCol="0">
            <a:spAutoFit/>
          </a:bodyPr>
          <a:lstStyle/>
          <a:p>
            <a:r>
              <a:rPr lang="en-US" dirty="0" smtClean="0"/>
              <a:t>2</a:t>
            </a:r>
            <a:endParaRPr lang="en-US" dirty="0"/>
          </a:p>
        </p:txBody>
      </p:sp>
      <p:sp>
        <p:nvSpPr>
          <p:cNvPr id="20" name="TextBox 19"/>
          <p:cNvSpPr txBox="1"/>
          <p:nvPr/>
        </p:nvSpPr>
        <p:spPr>
          <a:xfrm>
            <a:off x="6588224" y="5085184"/>
            <a:ext cx="360040" cy="369332"/>
          </a:xfrm>
          <a:prstGeom prst="rect">
            <a:avLst/>
          </a:prstGeom>
          <a:noFill/>
        </p:spPr>
        <p:txBody>
          <a:bodyPr wrap="square" rtlCol="0">
            <a:spAutoFit/>
          </a:bodyPr>
          <a:lstStyle/>
          <a:p>
            <a:r>
              <a:rPr lang="en-US" dirty="0" smtClean="0"/>
              <a:t>3</a:t>
            </a:r>
            <a:endParaRPr lang="en-US" dirty="0"/>
          </a:p>
        </p:txBody>
      </p:sp>
      <p:sp>
        <p:nvSpPr>
          <p:cNvPr id="21" name="Oval 20"/>
          <p:cNvSpPr/>
          <p:nvPr/>
        </p:nvSpPr>
        <p:spPr>
          <a:xfrm>
            <a:off x="7236296" y="5085184"/>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6948264" y="551723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Oval 22"/>
          <p:cNvSpPr/>
          <p:nvPr/>
        </p:nvSpPr>
        <p:spPr>
          <a:xfrm>
            <a:off x="7596336" y="5373216"/>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8172400" y="5373216"/>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7380312" y="5877272"/>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Oval 25"/>
          <p:cNvSpPr/>
          <p:nvPr/>
        </p:nvSpPr>
        <p:spPr>
          <a:xfrm>
            <a:off x="8172400" y="5949280"/>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Oval 26"/>
          <p:cNvSpPr/>
          <p:nvPr/>
        </p:nvSpPr>
        <p:spPr>
          <a:xfrm>
            <a:off x="8532440" y="6237312"/>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Oval 27"/>
          <p:cNvSpPr/>
          <p:nvPr/>
        </p:nvSpPr>
        <p:spPr>
          <a:xfrm>
            <a:off x="7380312"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Oval 28"/>
          <p:cNvSpPr/>
          <p:nvPr/>
        </p:nvSpPr>
        <p:spPr>
          <a:xfrm>
            <a:off x="6372200"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Oval 29"/>
          <p:cNvSpPr/>
          <p:nvPr/>
        </p:nvSpPr>
        <p:spPr>
          <a:xfrm>
            <a:off x="6588224" y="6093296"/>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1" name="Straight Connector 30"/>
          <p:cNvCxnSpPr>
            <a:stCxn id="21" idx="6"/>
            <a:endCxn id="24" idx="1"/>
          </p:cNvCxnSpPr>
          <p:nvPr/>
        </p:nvCxnSpPr>
        <p:spPr>
          <a:xfrm>
            <a:off x="7380312" y="5157192"/>
            <a:ext cx="813179" cy="237115"/>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a:stCxn id="21" idx="3"/>
            <a:endCxn id="22" idx="7"/>
          </p:cNvCxnSpPr>
          <p:nvPr/>
        </p:nvCxnSpPr>
        <p:spPr>
          <a:xfrm flipH="1">
            <a:off x="7071189" y="5208109"/>
            <a:ext cx="186198" cy="33021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a:stCxn id="22" idx="3"/>
            <a:endCxn id="30" idx="7"/>
          </p:cNvCxnSpPr>
          <p:nvPr/>
        </p:nvCxnSpPr>
        <p:spPr>
          <a:xfrm flipH="1">
            <a:off x="6711149" y="5640157"/>
            <a:ext cx="258206" cy="47423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a:stCxn id="30" idx="4"/>
            <a:endCxn id="29" idx="0"/>
          </p:cNvCxnSpPr>
          <p:nvPr/>
        </p:nvCxnSpPr>
        <p:spPr>
          <a:xfrm flipH="1">
            <a:off x="6444208" y="6237312"/>
            <a:ext cx="216024" cy="36004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a:stCxn id="30" idx="5"/>
            <a:endCxn id="28" idx="2"/>
          </p:cNvCxnSpPr>
          <p:nvPr/>
        </p:nvCxnSpPr>
        <p:spPr>
          <a:xfrm>
            <a:off x="6711149" y="6216221"/>
            <a:ext cx="669163" cy="453139"/>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a:stCxn id="29" idx="6"/>
            <a:endCxn id="28" idx="2"/>
          </p:cNvCxnSpPr>
          <p:nvPr/>
        </p:nvCxnSpPr>
        <p:spPr>
          <a:xfrm>
            <a:off x="6516216" y="6669360"/>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a:stCxn id="22" idx="4"/>
            <a:endCxn id="28" idx="1"/>
          </p:cNvCxnSpPr>
          <p:nvPr/>
        </p:nvCxnSpPr>
        <p:spPr>
          <a:xfrm>
            <a:off x="7020272" y="5661248"/>
            <a:ext cx="381131" cy="957195"/>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a:stCxn id="28" idx="0"/>
            <a:endCxn id="25" idx="4"/>
          </p:cNvCxnSpPr>
          <p:nvPr/>
        </p:nvCxnSpPr>
        <p:spPr>
          <a:xfrm flipV="1">
            <a:off x="7452320" y="6021288"/>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a:stCxn id="22" idx="5"/>
            <a:endCxn id="25" idx="1"/>
          </p:cNvCxnSpPr>
          <p:nvPr/>
        </p:nvCxnSpPr>
        <p:spPr>
          <a:xfrm>
            <a:off x="7071189" y="5640157"/>
            <a:ext cx="330214" cy="258206"/>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a:stCxn id="25" idx="7"/>
            <a:endCxn id="23" idx="4"/>
          </p:cNvCxnSpPr>
          <p:nvPr/>
        </p:nvCxnSpPr>
        <p:spPr>
          <a:xfrm flipV="1">
            <a:off x="7503237" y="5517232"/>
            <a:ext cx="165107" cy="381131"/>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a:stCxn id="23" idx="2"/>
            <a:endCxn id="21" idx="5"/>
          </p:cNvCxnSpPr>
          <p:nvPr/>
        </p:nvCxnSpPr>
        <p:spPr>
          <a:xfrm flipH="1" flipV="1">
            <a:off x="7359221" y="5208109"/>
            <a:ext cx="237115" cy="237115"/>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p:cNvCxnSpPr>
            <a:stCxn id="23" idx="5"/>
            <a:endCxn id="24" idx="2"/>
          </p:cNvCxnSpPr>
          <p:nvPr/>
        </p:nvCxnSpPr>
        <p:spPr>
          <a:xfrm flipV="1">
            <a:off x="7719261" y="5445224"/>
            <a:ext cx="453139" cy="50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4" idx="4"/>
            <a:endCxn id="28" idx="7"/>
          </p:cNvCxnSpPr>
          <p:nvPr/>
        </p:nvCxnSpPr>
        <p:spPr>
          <a:xfrm flipH="1">
            <a:off x="7503237" y="5517232"/>
            <a:ext cx="741171" cy="110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5" idx="6"/>
            <a:endCxn id="26" idx="2"/>
          </p:cNvCxnSpPr>
          <p:nvPr/>
        </p:nvCxnSpPr>
        <p:spPr>
          <a:xfrm>
            <a:off x="7524328" y="5949280"/>
            <a:ext cx="64807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4" idx="5"/>
            <a:endCxn id="27" idx="0"/>
          </p:cNvCxnSpPr>
          <p:nvPr/>
        </p:nvCxnSpPr>
        <p:spPr>
          <a:xfrm>
            <a:off x="8295325" y="5496141"/>
            <a:ext cx="309123" cy="741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8" idx="6"/>
            <a:endCxn id="27" idx="2"/>
          </p:cNvCxnSpPr>
          <p:nvPr/>
        </p:nvCxnSpPr>
        <p:spPr>
          <a:xfrm flipV="1">
            <a:off x="7524328" y="6309320"/>
            <a:ext cx="100811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6" idx="5"/>
            <a:endCxn id="27" idx="1"/>
          </p:cNvCxnSpPr>
          <p:nvPr/>
        </p:nvCxnSpPr>
        <p:spPr>
          <a:xfrm>
            <a:off x="8295325" y="6072205"/>
            <a:ext cx="258206" cy="186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6" idx="0"/>
            <a:endCxn id="24" idx="4"/>
          </p:cNvCxnSpPr>
          <p:nvPr/>
        </p:nvCxnSpPr>
        <p:spPr>
          <a:xfrm flipV="1">
            <a:off x="8244408" y="551723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6" idx="3"/>
            <a:endCxn id="28" idx="7"/>
          </p:cNvCxnSpPr>
          <p:nvPr/>
        </p:nvCxnSpPr>
        <p:spPr>
          <a:xfrm flipH="1">
            <a:off x="7503237" y="6072205"/>
            <a:ext cx="690254" cy="54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5" idx="7"/>
            <a:endCxn id="24" idx="3"/>
          </p:cNvCxnSpPr>
          <p:nvPr/>
        </p:nvCxnSpPr>
        <p:spPr>
          <a:xfrm flipV="1">
            <a:off x="7503237" y="5496141"/>
            <a:ext cx="690254" cy="402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372200" y="5949280"/>
            <a:ext cx="144016" cy="307777"/>
          </a:xfrm>
          <a:prstGeom prst="rect">
            <a:avLst/>
          </a:prstGeom>
          <a:noFill/>
        </p:spPr>
        <p:txBody>
          <a:bodyPr wrap="square" rtlCol="0">
            <a:spAutoFit/>
          </a:bodyPr>
          <a:lstStyle/>
          <a:p>
            <a:r>
              <a:rPr lang="en-US" sz="1400" dirty="0" smtClean="0">
                <a:latin typeface="+mn-lt"/>
              </a:rPr>
              <a:t>D</a:t>
            </a:r>
            <a:endParaRPr lang="en-US" sz="1400" dirty="0">
              <a:latin typeface="+mn-lt"/>
            </a:endParaRPr>
          </a:p>
        </p:txBody>
      </p:sp>
      <p:sp>
        <p:nvSpPr>
          <p:cNvPr id="52" name="TextBox 51"/>
          <p:cNvSpPr txBox="1"/>
          <p:nvPr/>
        </p:nvSpPr>
        <p:spPr>
          <a:xfrm>
            <a:off x="7236296" y="5949280"/>
            <a:ext cx="144016" cy="307777"/>
          </a:xfrm>
          <a:prstGeom prst="rect">
            <a:avLst/>
          </a:prstGeom>
          <a:noFill/>
        </p:spPr>
        <p:txBody>
          <a:bodyPr wrap="square" rtlCol="0">
            <a:spAutoFit/>
          </a:bodyPr>
          <a:lstStyle/>
          <a:p>
            <a:r>
              <a:rPr lang="en-US" sz="1400" dirty="0" smtClean="0">
                <a:latin typeface="+mn-lt"/>
              </a:rPr>
              <a:t>A</a:t>
            </a:r>
            <a:endParaRPr lang="en-US" sz="1400" dirty="0">
              <a:latin typeface="+mn-lt"/>
            </a:endParaRPr>
          </a:p>
        </p:txBody>
      </p:sp>
      <p:sp>
        <p:nvSpPr>
          <p:cNvPr id="53" name="TextBox 52"/>
          <p:cNvSpPr txBox="1"/>
          <p:nvPr/>
        </p:nvSpPr>
        <p:spPr>
          <a:xfrm>
            <a:off x="7668344" y="5445224"/>
            <a:ext cx="144016" cy="307777"/>
          </a:xfrm>
          <a:prstGeom prst="rect">
            <a:avLst/>
          </a:prstGeom>
          <a:noFill/>
        </p:spPr>
        <p:txBody>
          <a:bodyPr wrap="square" rtlCol="0">
            <a:spAutoFit/>
          </a:bodyPr>
          <a:lstStyle/>
          <a:p>
            <a:r>
              <a:rPr lang="en-US" sz="1400" dirty="0" smtClean="0">
                <a:latin typeface="+mn-lt"/>
              </a:rPr>
              <a:t>E</a:t>
            </a:r>
            <a:endParaRPr lang="en-US" sz="1400" dirty="0">
              <a:latin typeface="+mn-lt"/>
            </a:endParaRPr>
          </a:p>
        </p:txBody>
      </p:sp>
      <p:sp>
        <p:nvSpPr>
          <p:cNvPr id="54" name="TextBox 53"/>
          <p:cNvSpPr txBox="1"/>
          <p:nvPr/>
        </p:nvSpPr>
        <p:spPr>
          <a:xfrm>
            <a:off x="7308304" y="4921423"/>
            <a:ext cx="144016" cy="307777"/>
          </a:xfrm>
          <a:prstGeom prst="rect">
            <a:avLst/>
          </a:prstGeom>
          <a:noFill/>
        </p:spPr>
        <p:txBody>
          <a:bodyPr wrap="square" rtlCol="0">
            <a:spAutoFit/>
          </a:bodyPr>
          <a:lstStyle/>
          <a:p>
            <a:r>
              <a:rPr lang="en-US" sz="1400" dirty="0" smtClean="0">
                <a:latin typeface="+mn-lt"/>
              </a:rPr>
              <a:t>F</a:t>
            </a:r>
            <a:endParaRPr lang="en-US" sz="1400" dirty="0">
              <a:latin typeface="+mn-lt"/>
            </a:endParaRPr>
          </a:p>
        </p:txBody>
      </p:sp>
      <p:sp>
        <p:nvSpPr>
          <p:cNvPr id="55" name="TextBox 54"/>
          <p:cNvSpPr txBox="1"/>
          <p:nvPr/>
        </p:nvSpPr>
        <p:spPr>
          <a:xfrm>
            <a:off x="8244408" y="5805264"/>
            <a:ext cx="144016" cy="307777"/>
          </a:xfrm>
          <a:prstGeom prst="rect">
            <a:avLst/>
          </a:prstGeom>
          <a:noFill/>
        </p:spPr>
        <p:txBody>
          <a:bodyPr wrap="square" rtlCol="0">
            <a:spAutoFit/>
          </a:bodyPr>
          <a:lstStyle/>
          <a:p>
            <a:r>
              <a:rPr lang="en-US" sz="1400" dirty="0" smtClean="0">
                <a:latin typeface="+mn-lt"/>
              </a:rPr>
              <a:t>B</a:t>
            </a:r>
            <a:endParaRPr lang="en-US" sz="1400" dirty="0">
              <a:latin typeface="+mn-lt"/>
            </a:endParaRPr>
          </a:p>
        </p:txBody>
      </p:sp>
      <p:sp>
        <p:nvSpPr>
          <p:cNvPr id="56" name="TextBox 55"/>
          <p:cNvSpPr txBox="1"/>
          <p:nvPr/>
        </p:nvSpPr>
        <p:spPr>
          <a:xfrm>
            <a:off x="8676456" y="6165304"/>
            <a:ext cx="144016" cy="307777"/>
          </a:xfrm>
          <a:prstGeom prst="rect">
            <a:avLst/>
          </a:prstGeom>
          <a:noFill/>
        </p:spPr>
        <p:txBody>
          <a:bodyPr wrap="square" rtlCol="0">
            <a:spAutoFit/>
          </a:bodyPr>
          <a:lstStyle/>
          <a:p>
            <a:r>
              <a:rPr lang="en-US" sz="1400" dirty="0" smtClean="0">
                <a:latin typeface="+mn-lt"/>
              </a:rPr>
              <a:t>C</a:t>
            </a:r>
            <a:endParaRPr lang="en-US" sz="1400" dirty="0">
              <a:latin typeface="+mn-lt"/>
            </a:endParaRPr>
          </a:p>
        </p:txBody>
      </p:sp>
      <p:sp>
        <p:nvSpPr>
          <p:cNvPr id="57" name="Oval 56"/>
          <p:cNvSpPr/>
          <p:nvPr/>
        </p:nvSpPr>
        <p:spPr>
          <a:xfrm>
            <a:off x="1475656" y="5085184"/>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p:cNvSpPr/>
          <p:nvPr/>
        </p:nvSpPr>
        <p:spPr>
          <a:xfrm>
            <a:off x="1187624" y="551723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Oval 58"/>
          <p:cNvSpPr/>
          <p:nvPr/>
        </p:nvSpPr>
        <p:spPr>
          <a:xfrm>
            <a:off x="1835696" y="5373216"/>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Oval 59"/>
          <p:cNvSpPr/>
          <p:nvPr/>
        </p:nvSpPr>
        <p:spPr>
          <a:xfrm>
            <a:off x="2411760" y="5373216"/>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Oval 60"/>
          <p:cNvSpPr/>
          <p:nvPr/>
        </p:nvSpPr>
        <p:spPr>
          <a:xfrm>
            <a:off x="1619672" y="5877272"/>
            <a:ext cx="144016" cy="144016"/>
          </a:xfrm>
          <a:prstGeom prst="ellipse">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Oval 61"/>
          <p:cNvSpPr/>
          <p:nvPr/>
        </p:nvSpPr>
        <p:spPr>
          <a:xfrm>
            <a:off x="2411760" y="5949280"/>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p:cNvSpPr/>
          <p:nvPr/>
        </p:nvSpPr>
        <p:spPr>
          <a:xfrm>
            <a:off x="2771800" y="6237312"/>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Oval 63"/>
          <p:cNvSpPr/>
          <p:nvPr/>
        </p:nvSpPr>
        <p:spPr>
          <a:xfrm>
            <a:off x="1619672"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Oval 64"/>
          <p:cNvSpPr/>
          <p:nvPr/>
        </p:nvSpPr>
        <p:spPr>
          <a:xfrm>
            <a:off x="611560"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6" name="Oval 65"/>
          <p:cNvSpPr/>
          <p:nvPr/>
        </p:nvSpPr>
        <p:spPr>
          <a:xfrm>
            <a:off x="827584" y="6093296"/>
            <a:ext cx="144016" cy="144016"/>
          </a:xfrm>
          <a:prstGeom prst="ellipse">
            <a:avLst/>
          </a:prstGeom>
          <a:gradFill flip="none" rotWithShape="1">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7" name="Straight Connector 66"/>
          <p:cNvCxnSpPr>
            <a:stCxn id="57" idx="6"/>
            <a:endCxn id="60" idx="1"/>
          </p:cNvCxnSpPr>
          <p:nvPr/>
        </p:nvCxnSpPr>
        <p:spPr>
          <a:xfrm>
            <a:off x="1619672" y="5157192"/>
            <a:ext cx="813179" cy="237115"/>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stCxn id="57" idx="3"/>
            <a:endCxn id="58" idx="7"/>
          </p:cNvCxnSpPr>
          <p:nvPr/>
        </p:nvCxnSpPr>
        <p:spPr>
          <a:xfrm flipH="1">
            <a:off x="1310549" y="5208109"/>
            <a:ext cx="186198" cy="33021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a:stCxn id="58" idx="3"/>
            <a:endCxn id="66" idx="7"/>
          </p:cNvCxnSpPr>
          <p:nvPr/>
        </p:nvCxnSpPr>
        <p:spPr>
          <a:xfrm flipH="1">
            <a:off x="950509" y="5640157"/>
            <a:ext cx="258206" cy="474230"/>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a:stCxn id="66" idx="4"/>
            <a:endCxn id="65" idx="0"/>
          </p:cNvCxnSpPr>
          <p:nvPr/>
        </p:nvCxnSpPr>
        <p:spPr>
          <a:xfrm flipH="1">
            <a:off x="683568" y="6237312"/>
            <a:ext cx="216024" cy="36004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a:stCxn id="66" idx="5"/>
            <a:endCxn id="64" idx="2"/>
          </p:cNvCxnSpPr>
          <p:nvPr/>
        </p:nvCxnSpPr>
        <p:spPr>
          <a:xfrm>
            <a:off x="950509" y="6216221"/>
            <a:ext cx="669163" cy="453139"/>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a:stCxn id="65" idx="6"/>
            <a:endCxn id="64" idx="2"/>
          </p:cNvCxnSpPr>
          <p:nvPr/>
        </p:nvCxnSpPr>
        <p:spPr>
          <a:xfrm>
            <a:off x="755576" y="6669360"/>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a:stCxn id="58" idx="4"/>
            <a:endCxn id="64" idx="1"/>
          </p:cNvCxnSpPr>
          <p:nvPr/>
        </p:nvCxnSpPr>
        <p:spPr>
          <a:xfrm>
            <a:off x="1259632" y="5661248"/>
            <a:ext cx="381131" cy="957195"/>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a:stCxn id="64" idx="0"/>
            <a:endCxn id="61" idx="4"/>
          </p:cNvCxnSpPr>
          <p:nvPr/>
        </p:nvCxnSpPr>
        <p:spPr>
          <a:xfrm flipV="1">
            <a:off x="1691680" y="6021288"/>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a:stCxn id="58" idx="5"/>
            <a:endCxn id="61" idx="1"/>
          </p:cNvCxnSpPr>
          <p:nvPr/>
        </p:nvCxnSpPr>
        <p:spPr>
          <a:xfrm>
            <a:off x="1310549" y="5640157"/>
            <a:ext cx="330214" cy="258206"/>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a:stCxn id="61" idx="7"/>
            <a:endCxn id="59" idx="4"/>
          </p:cNvCxnSpPr>
          <p:nvPr/>
        </p:nvCxnSpPr>
        <p:spPr>
          <a:xfrm flipV="1">
            <a:off x="1742597" y="5517232"/>
            <a:ext cx="165107" cy="381131"/>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stCxn id="59" idx="2"/>
            <a:endCxn id="57" idx="5"/>
          </p:cNvCxnSpPr>
          <p:nvPr/>
        </p:nvCxnSpPr>
        <p:spPr>
          <a:xfrm flipH="1" flipV="1">
            <a:off x="1598581" y="5208109"/>
            <a:ext cx="237115" cy="237115"/>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a:stCxn id="59" idx="5"/>
            <a:endCxn id="60" idx="2"/>
          </p:cNvCxnSpPr>
          <p:nvPr/>
        </p:nvCxnSpPr>
        <p:spPr>
          <a:xfrm flipV="1">
            <a:off x="1958621" y="5445224"/>
            <a:ext cx="453139" cy="50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0" idx="4"/>
            <a:endCxn id="64" idx="7"/>
          </p:cNvCxnSpPr>
          <p:nvPr/>
        </p:nvCxnSpPr>
        <p:spPr>
          <a:xfrm flipH="1">
            <a:off x="1742597" y="5517232"/>
            <a:ext cx="741171" cy="110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1" idx="6"/>
            <a:endCxn id="62" idx="2"/>
          </p:cNvCxnSpPr>
          <p:nvPr/>
        </p:nvCxnSpPr>
        <p:spPr>
          <a:xfrm>
            <a:off x="1763688" y="5949280"/>
            <a:ext cx="64807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60" idx="5"/>
            <a:endCxn id="63" idx="0"/>
          </p:cNvCxnSpPr>
          <p:nvPr/>
        </p:nvCxnSpPr>
        <p:spPr>
          <a:xfrm>
            <a:off x="2534685" y="5496141"/>
            <a:ext cx="309123" cy="741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4" idx="6"/>
            <a:endCxn id="63" idx="2"/>
          </p:cNvCxnSpPr>
          <p:nvPr/>
        </p:nvCxnSpPr>
        <p:spPr>
          <a:xfrm flipV="1">
            <a:off x="1763688" y="6309320"/>
            <a:ext cx="100811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2" idx="5"/>
            <a:endCxn id="63" idx="1"/>
          </p:cNvCxnSpPr>
          <p:nvPr/>
        </p:nvCxnSpPr>
        <p:spPr>
          <a:xfrm>
            <a:off x="2534685" y="6072205"/>
            <a:ext cx="258206" cy="186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2" idx="0"/>
            <a:endCxn id="60" idx="4"/>
          </p:cNvCxnSpPr>
          <p:nvPr/>
        </p:nvCxnSpPr>
        <p:spPr>
          <a:xfrm flipV="1">
            <a:off x="2483768" y="551723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2" idx="3"/>
            <a:endCxn id="64" idx="7"/>
          </p:cNvCxnSpPr>
          <p:nvPr/>
        </p:nvCxnSpPr>
        <p:spPr>
          <a:xfrm flipH="1">
            <a:off x="1742597" y="6072205"/>
            <a:ext cx="690254" cy="54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61" idx="7"/>
            <a:endCxn id="60" idx="3"/>
          </p:cNvCxnSpPr>
          <p:nvPr/>
        </p:nvCxnSpPr>
        <p:spPr>
          <a:xfrm flipV="1">
            <a:off x="1742597" y="5496141"/>
            <a:ext cx="690254" cy="402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11560" y="5949280"/>
            <a:ext cx="144016" cy="307777"/>
          </a:xfrm>
          <a:prstGeom prst="rect">
            <a:avLst/>
          </a:prstGeom>
          <a:noFill/>
        </p:spPr>
        <p:txBody>
          <a:bodyPr wrap="square" rtlCol="0">
            <a:spAutoFit/>
          </a:bodyPr>
          <a:lstStyle/>
          <a:p>
            <a:r>
              <a:rPr lang="en-US" sz="1400" dirty="0" smtClean="0">
                <a:latin typeface="+mn-lt"/>
              </a:rPr>
              <a:t>D</a:t>
            </a:r>
            <a:endParaRPr lang="en-US" sz="1400" dirty="0">
              <a:latin typeface="+mn-lt"/>
            </a:endParaRPr>
          </a:p>
        </p:txBody>
      </p:sp>
      <p:sp>
        <p:nvSpPr>
          <p:cNvPr id="88" name="TextBox 87"/>
          <p:cNvSpPr txBox="1"/>
          <p:nvPr/>
        </p:nvSpPr>
        <p:spPr>
          <a:xfrm>
            <a:off x="1475656" y="5949280"/>
            <a:ext cx="144016" cy="307777"/>
          </a:xfrm>
          <a:prstGeom prst="rect">
            <a:avLst/>
          </a:prstGeom>
          <a:noFill/>
        </p:spPr>
        <p:txBody>
          <a:bodyPr wrap="square" rtlCol="0">
            <a:spAutoFit/>
          </a:bodyPr>
          <a:lstStyle/>
          <a:p>
            <a:r>
              <a:rPr lang="en-US" sz="1400" dirty="0" smtClean="0">
                <a:latin typeface="+mn-lt"/>
              </a:rPr>
              <a:t>A</a:t>
            </a:r>
            <a:endParaRPr lang="en-US" sz="1400" dirty="0">
              <a:latin typeface="+mn-lt"/>
            </a:endParaRPr>
          </a:p>
        </p:txBody>
      </p:sp>
      <p:sp>
        <p:nvSpPr>
          <p:cNvPr id="89" name="TextBox 88"/>
          <p:cNvSpPr txBox="1"/>
          <p:nvPr/>
        </p:nvSpPr>
        <p:spPr>
          <a:xfrm>
            <a:off x="1907704" y="5445224"/>
            <a:ext cx="144016" cy="307777"/>
          </a:xfrm>
          <a:prstGeom prst="rect">
            <a:avLst/>
          </a:prstGeom>
          <a:noFill/>
        </p:spPr>
        <p:txBody>
          <a:bodyPr wrap="square" rtlCol="0">
            <a:spAutoFit/>
          </a:bodyPr>
          <a:lstStyle/>
          <a:p>
            <a:r>
              <a:rPr lang="en-US" sz="1400" dirty="0" smtClean="0">
                <a:latin typeface="+mn-lt"/>
              </a:rPr>
              <a:t>E</a:t>
            </a:r>
            <a:endParaRPr lang="en-US" sz="1400" dirty="0">
              <a:latin typeface="+mn-lt"/>
            </a:endParaRPr>
          </a:p>
        </p:txBody>
      </p:sp>
      <p:sp>
        <p:nvSpPr>
          <p:cNvPr id="90" name="TextBox 89"/>
          <p:cNvSpPr txBox="1"/>
          <p:nvPr/>
        </p:nvSpPr>
        <p:spPr>
          <a:xfrm>
            <a:off x="1547664" y="4921423"/>
            <a:ext cx="144016" cy="307777"/>
          </a:xfrm>
          <a:prstGeom prst="rect">
            <a:avLst/>
          </a:prstGeom>
          <a:noFill/>
        </p:spPr>
        <p:txBody>
          <a:bodyPr wrap="square" rtlCol="0">
            <a:spAutoFit/>
          </a:bodyPr>
          <a:lstStyle/>
          <a:p>
            <a:r>
              <a:rPr lang="en-US" sz="1400" dirty="0" smtClean="0">
                <a:latin typeface="+mn-lt"/>
              </a:rPr>
              <a:t>F</a:t>
            </a:r>
            <a:endParaRPr lang="en-US" sz="1400" dirty="0">
              <a:latin typeface="+mn-lt"/>
            </a:endParaRPr>
          </a:p>
        </p:txBody>
      </p:sp>
      <p:sp>
        <p:nvSpPr>
          <p:cNvPr id="91" name="TextBox 90"/>
          <p:cNvSpPr txBox="1"/>
          <p:nvPr/>
        </p:nvSpPr>
        <p:spPr>
          <a:xfrm>
            <a:off x="2483768" y="5805264"/>
            <a:ext cx="144016" cy="307777"/>
          </a:xfrm>
          <a:prstGeom prst="rect">
            <a:avLst/>
          </a:prstGeom>
          <a:noFill/>
        </p:spPr>
        <p:txBody>
          <a:bodyPr wrap="square" rtlCol="0">
            <a:spAutoFit/>
          </a:bodyPr>
          <a:lstStyle/>
          <a:p>
            <a:r>
              <a:rPr lang="en-US" sz="1400" dirty="0" smtClean="0">
                <a:latin typeface="+mn-lt"/>
              </a:rPr>
              <a:t>B</a:t>
            </a:r>
            <a:endParaRPr lang="en-US" sz="1400" dirty="0">
              <a:latin typeface="+mn-lt"/>
            </a:endParaRPr>
          </a:p>
        </p:txBody>
      </p:sp>
      <p:sp>
        <p:nvSpPr>
          <p:cNvPr id="92" name="TextBox 91"/>
          <p:cNvSpPr txBox="1"/>
          <p:nvPr/>
        </p:nvSpPr>
        <p:spPr>
          <a:xfrm>
            <a:off x="2915816" y="6165304"/>
            <a:ext cx="144016" cy="307777"/>
          </a:xfrm>
          <a:prstGeom prst="rect">
            <a:avLst/>
          </a:prstGeom>
          <a:noFill/>
        </p:spPr>
        <p:txBody>
          <a:bodyPr wrap="square" rtlCol="0">
            <a:spAutoFit/>
          </a:bodyPr>
          <a:lstStyle/>
          <a:p>
            <a:r>
              <a:rPr lang="en-US" sz="1400" dirty="0" smtClean="0">
                <a:latin typeface="+mn-lt"/>
              </a:rPr>
              <a:t>C</a:t>
            </a:r>
            <a:endParaRPr lang="en-US" sz="1400" dirty="0">
              <a:latin typeface="+mn-lt"/>
            </a:endParaRPr>
          </a:p>
        </p:txBody>
      </p:sp>
      <p:sp>
        <p:nvSpPr>
          <p:cNvPr id="93" name="Oval 92"/>
          <p:cNvSpPr/>
          <p:nvPr/>
        </p:nvSpPr>
        <p:spPr>
          <a:xfrm>
            <a:off x="4427984" y="5085184"/>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4139952" y="551723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4788024" y="5373216"/>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6" name="Oval 95"/>
          <p:cNvSpPr/>
          <p:nvPr/>
        </p:nvSpPr>
        <p:spPr>
          <a:xfrm>
            <a:off x="5364088" y="5373216"/>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4572000" y="5877272"/>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Oval 97"/>
          <p:cNvSpPr/>
          <p:nvPr/>
        </p:nvSpPr>
        <p:spPr>
          <a:xfrm>
            <a:off x="5364088" y="5949280"/>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Oval 98"/>
          <p:cNvSpPr/>
          <p:nvPr/>
        </p:nvSpPr>
        <p:spPr>
          <a:xfrm>
            <a:off x="5724128" y="6237312"/>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0" name="Oval 99"/>
          <p:cNvSpPr/>
          <p:nvPr/>
        </p:nvSpPr>
        <p:spPr>
          <a:xfrm>
            <a:off x="4572000"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1" name="Oval 100"/>
          <p:cNvSpPr/>
          <p:nvPr/>
        </p:nvSpPr>
        <p:spPr>
          <a:xfrm>
            <a:off x="3563888" y="6597352"/>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Oval 101"/>
          <p:cNvSpPr/>
          <p:nvPr/>
        </p:nvSpPr>
        <p:spPr>
          <a:xfrm>
            <a:off x="3779912" y="6093296"/>
            <a:ext cx="144016" cy="144016"/>
          </a:xfrm>
          <a:prstGeom prst="ellipse">
            <a:avLst/>
          </a:prstGeom>
          <a:gradFill flip="none" rotWithShape="1">
            <a:gsLst>
              <a:gs pos="0">
                <a:schemeClr val="tx1"/>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162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3" name="Straight Connector 102"/>
          <p:cNvCxnSpPr>
            <a:stCxn id="93" idx="6"/>
            <a:endCxn id="96" idx="1"/>
          </p:cNvCxnSpPr>
          <p:nvPr/>
        </p:nvCxnSpPr>
        <p:spPr>
          <a:xfrm>
            <a:off x="4572000" y="5157192"/>
            <a:ext cx="813179" cy="237115"/>
          </a:xfrm>
          <a:prstGeom prst="line">
            <a:avLst/>
          </a:prstGeom>
        </p:spPr>
        <p:style>
          <a:lnRef idx="1">
            <a:schemeClr val="dk1"/>
          </a:lnRef>
          <a:fillRef idx="0">
            <a:schemeClr val="dk1"/>
          </a:fillRef>
          <a:effectRef idx="0">
            <a:schemeClr val="dk1"/>
          </a:effectRef>
          <a:fontRef idx="minor">
            <a:schemeClr val="tx1"/>
          </a:fontRef>
        </p:style>
      </p:cxnSp>
      <p:cxnSp>
        <p:nvCxnSpPr>
          <p:cNvPr id="104" name="Straight Connector 103"/>
          <p:cNvCxnSpPr>
            <a:stCxn id="93" idx="3"/>
            <a:endCxn id="94" idx="7"/>
          </p:cNvCxnSpPr>
          <p:nvPr/>
        </p:nvCxnSpPr>
        <p:spPr>
          <a:xfrm flipH="1">
            <a:off x="4262877" y="5208109"/>
            <a:ext cx="186198" cy="330214"/>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p:cNvCxnSpPr>
            <a:stCxn id="94" idx="3"/>
            <a:endCxn id="102" idx="7"/>
          </p:cNvCxnSpPr>
          <p:nvPr/>
        </p:nvCxnSpPr>
        <p:spPr>
          <a:xfrm flipH="1">
            <a:off x="3902837" y="5640157"/>
            <a:ext cx="258206" cy="474230"/>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p:cNvCxnSpPr>
            <a:stCxn id="102" idx="4"/>
            <a:endCxn id="101" idx="0"/>
          </p:cNvCxnSpPr>
          <p:nvPr/>
        </p:nvCxnSpPr>
        <p:spPr>
          <a:xfrm flipH="1">
            <a:off x="3635896" y="6237312"/>
            <a:ext cx="216024" cy="360040"/>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a:stCxn id="102" idx="5"/>
            <a:endCxn id="100" idx="2"/>
          </p:cNvCxnSpPr>
          <p:nvPr/>
        </p:nvCxnSpPr>
        <p:spPr>
          <a:xfrm>
            <a:off x="3902837" y="6216221"/>
            <a:ext cx="669163" cy="453139"/>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a:stCxn id="101" idx="6"/>
            <a:endCxn id="100" idx="2"/>
          </p:cNvCxnSpPr>
          <p:nvPr/>
        </p:nvCxnSpPr>
        <p:spPr>
          <a:xfrm>
            <a:off x="3707904" y="6669360"/>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a:stCxn id="94" idx="4"/>
            <a:endCxn id="100" idx="1"/>
          </p:cNvCxnSpPr>
          <p:nvPr/>
        </p:nvCxnSpPr>
        <p:spPr>
          <a:xfrm>
            <a:off x="4211960" y="5661248"/>
            <a:ext cx="381131" cy="957195"/>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a:stCxn id="100" idx="0"/>
            <a:endCxn id="97" idx="4"/>
          </p:cNvCxnSpPr>
          <p:nvPr/>
        </p:nvCxnSpPr>
        <p:spPr>
          <a:xfrm flipV="1">
            <a:off x="4644008" y="6021288"/>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a:stCxn id="94" idx="5"/>
            <a:endCxn id="97" idx="1"/>
          </p:cNvCxnSpPr>
          <p:nvPr/>
        </p:nvCxnSpPr>
        <p:spPr>
          <a:xfrm>
            <a:off x="4262877" y="5640157"/>
            <a:ext cx="330214" cy="258206"/>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a:stCxn id="97" idx="7"/>
            <a:endCxn id="95" idx="4"/>
          </p:cNvCxnSpPr>
          <p:nvPr/>
        </p:nvCxnSpPr>
        <p:spPr>
          <a:xfrm flipV="1">
            <a:off x="4694925" y="5517232"/>
            <a:ext cx="165107" cy="381131"/>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p:cNvCxnSpPr>
            <a:stCxn id="95" idx="2"/>
            <a:endCxn id="93" idx="5"/>
          </p:cNvCxnSpPr>
          <p:nvPr/>
        </p:nvCxnSpPr>
        <p:spPr>
          <a:xfrm flipH="1" flipV="1">
            <a:off x="4550909" y="5208109"/>
            <a:ext cx="237115" cy="237115"/>
          </a:xfrm>
          <a:prstGeom prst="line">
            <a:avLst/>
          </a:prstGeom>
        </p:spPr>
        <p:style>
          <a:lnRef idx="1">
            <a:schemeClr val="dk1"/>
          </a:lnRef>
          <a:fillRef idx="0">
            <a:schemeClr val="dk1"/>
          </a:fillRef>
          <a:effectRef idx="0">
            <a:schemeClr val="dk1"/>
          </a:effectRef>
          <a:fontRef idx="minor">
            <a:schemeClr val="tx1"/>
          </a:fontRef>
        </p:style>
      </p:cxnSp>
      <p:cxnSp>
        <p:nvCxnSpPr>
          <p:cNvPr id="114" name="Straight Connector 113"/>
          <p:cNvCxnSpPr>
            <a:stCxn id="95" idx="5"/>
            <a:endCxn id="96" idx="2"/>
          </p:cNvCxnSpPr>
          <p:nvPr/>
        </p:nvCxnSpPr>
        <p:spPr>
          <a:xfrm flipV="1">
            <a:off x="4910949" y="5445224"/>
            <a:ext cx="453139" cy="50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96" idx="4"/>
            <a:endCxn id="100" idx="7"/>
          </p:cNvCxnSpPr>
          <p:nvPr/>
        </p:nvCxnSpPr>
        <p:spPr>
          <a:xfrm flipH="1">
            <a:off x="4694925" y="5517232"/>
            <a:ext cx="741171" cy="110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7" idx="6"/>
            <a:endCxn id="98" idx="2"/>
          </p:cNvCxnSpPr>
          <p:nvPr/>
        </p:nvCxnSpPr>
        <p:spPr>
          <a:xfrm>
            <a:off x="4716016" y="5949280"/>
            <a:ext cx="64807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96" idx="5"/>
            <a:endCxn id="99" idx="0"/>
          </p:cNvCxnSpPr>
          <p:nvPr/>
        </p:nvCxnSpPr>
        <p:spPr>
          <a:xfrm>
            <a:off x="5487013" y="5496141"/>
            <a:ext cx="309123" cy="741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0" idx="6"/>
            <a:endCxn id="99" idx="2"/>
          </p:cNvCxnSpPr>
          <p:nvPr/>
        </p:nvCxnSpPr>
        <p:spPr>
          <a:xfrm flipV="1">
            <a:off x="4716016" y="6309320"/>
            <a:ext cx="100811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98" idx="5"/>
            <a:endCxn id="99" idx="1"/>
          </p:cNvCxnSpPr>
          <p:nvPr/>
        </p:nvCxnSpPr>
        <p:spPr>
          <a:xfrm>
            <a:off x="5487013" y="6072205"/>
            <a:ext cx="258206" cy="186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8" idx="0"/>
            <a:endCxn id="96" idx="4"/>
          </p:cNvCxnSpPr>
          <p:nvPr/>
        </p:nvCxnSpPr>
        <p:spPr>
          <a:xfrm flipV="1">
            <a:off x="5436096" y="5517232"/>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98" idx="3"/>
            <a:endCxn id="100" idx="7"/>
          </p:cNvCxnSpPr>
          <p:nvPr/>
        </p:nvCxnSpPr>
        <p:spPr>
          <a:xfrm flipH="1">
            <a:off x="4694925" y="6072205"/>
            <a:ext cx="690254" cy="54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97" idx="7"/>
            <a:endCxn id="96" idx="3"/>
          </p:cNvCxnSpPr>
          <p:nvPr/>
        </p:nvCxnSpPr>
        <p:spPr>
          <a:xfrm flipV="1">
            <a:off x="4694925" y="5496141"/>
            <a:ext cx="690254" cy="402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563888" y="5949280"/>
            <a:ext cx="144016" cy="307777"/>
          </a:xfrm>
          <a:prstGeom prst="rect">
            <a:avLst/>
          </a:prstGeom>
          <a:noFill/>
        </p:spPr>
        <p:txBody>
          <a:bodyPr wrap="square" rtlCol="0">
            <a:spAutoFit/>
          </a:bodyPr>
          <a:lstStyle/>
          <a:p>
            <a:r>
              <a:rPr lang="en-US" sz="1400" dirty="0" smtClean="0">
                <a:latin typeface="+mn-lt"/>
              </a:rPr>
              <a:t>D</a:t>
            </a:r>
            <a:endParaRPr lang="en-US" sz="1400" dirty="0">
              <a:latin typeface="+mn-lt"/>
            </a:endParaRPr>
          </a:p>
        </p:txBody>
      </p:sp>
      <p:sp>
        <p:nvSpPr>
          <p:cNvPr id="124" name="TextBox 123"/>
          <p:cNvSpPr txBox="1"/>
          <p:nvPr/>
        </p:nvSpPr>
        <p:spPr>
          <a:xfrm>
            <a:off x="4427984" y="5949280"/>
            <a:ext cx="144016" cy="307777"/>
          </a:xfrm>
          <a:prstGeom prst="rect">
            <a:avLst/>
          </a:prstGeom>
          <a:noFill/>
        </p:spPr>
        <p:txBody>
          <a:bodyPr wrap="square" rtlCol="0">
            <a:spAutoFit/>
          </a:bodyPr>
          <a:lstStyle/>
          <a:p>
            <a:r>
              <a:rPr lang="en-US" sz="1400" dirty="0" smtClean="0">
                <a:latin typeface="+mn-lt"/>
              </a:rPr>
              <a:t>A</a:t>
            </a:r>
            <a:endParaRPr lang="en-US" sz="1400" dirty="0">
              <a:latin typeface="+mn-lt"/>
            </a:endParaRPr>
          </a:p>
        </p:txBody>
      </p:sp>
      <p:sp>
        <p:nvSpPr>
          <p:cNvPr id="125" name="TextBox 124"/>
          <p:cNvSpPr txBox="1"/>
          <p:nvPr/>
        </p:nvSpPr>
        <p:spPr>
          <a:xfrm>
            <a:off x="4860032" y="5445224"/>
            <a:ext cx="144016" cy="307777"/>
          </a:xfrm>
          <a:prstGeom prst="rect">
            <a:avLst/>
          </a:prstGeom>
          <a:noFill/>
        </p:spPr>
        <p:txBody>
          <a:bodyPr wrap="square" rtlCol="0">
            <a:spAutoFit/>
          </a:bodyPr>
          <a:lstStyle/>
          <a:p>
            <a:r>
              <a:rPr lang="en-US" sz="1400" dirty="0" smtClean="0">
                <a:latin typeface="+mn-lt"/>
              </a:rPr>
              <a:t>E</a:t>
            </a:r>
            <a:endParaRPr lang="en-US" sz="1400" dirty="0">
              <a:latin typeface="+mn-lt"/>
            </a:endParaRPr>
          </a:p>
        </p:txBody>
      </p:sp>
      <p:sp>
        <p:nvSpPr>
          <p:cNvPr id="126" name="TextBox 125"/>
          <p:cNvSpPr txBox="1"/>
          <p:nvPr/>
        </p:nvSpPr>
        <p:spPr>
          <a:xfrm>
            <a:off x="4499992" y="4921423"/>
            <a:ext cx="144016" cy="307777"/>
          </a:xfrm>
          <a:prstGeom prst="rect">
            <a:avLst/>
          </a:prstGeom>
          <a:noFill/>
        </p:spPr>
        <p:txBody>
          <a:bodyPr wrap="square" rtlCol="0">
            <a:spAutoFit/>
          </a:bodyPr>
          <a:lstStyle/>
          <a:p>
            <a:r>
              <a:rPr lang="en-US" sz="1400" dirty="0" smtClean="0">
                <a:latin typeface="+mn-lt"/>
              </a:rPr>
              <a:t>F</a:t>
            </a:r>
            <a:endParaRPr lang="en-US" sz="1400" dirty="0">
              <a:latin typeface="+mn-lt"/>
            </a:endParaRPr>
          </a:p>
        </p:txBody>
      </p:sp>
      <p:sp>
        <p:nvSpPr>
          <p:cNvPr id="127" name="TextBox 126"/>
          <p:cNvSpPr txBox="1"/>
          <p:nvPr/>
        </p:nvSpPr>
        <p:spPr>
          <a:xfrm>
            <a:off x="5436096" y="5805264"/>
            <a:ext cx="144016" cy="307777"/>
          </a:xfrm>
          <a:prstGeom prst="rect">
            <a:avLst/>
          </a:prstGeom>
          <a:noFill/>
        </p:spPr>
        <p:txBody>
          <a:bodyPr wrap="square" rtlCol="0">
            <a:spAutoFit/>
          </a:bodyPr>
          <a:lstStyle/>
          <a:p>
            <a:r>
              <a:rPr lang="en-US" sz="1400" dirty="0" smtClean="0">
                <a:latin typeface="+mn-lt"/>
              </a:rPr>
              <a:t>B</a:t>
            </a:r>
            <a:endParaRPr lang="en-US" sz="1400" dirty="0">
              <a:latin typeface="+mn-lt"/>
            </a:endParaRPr>
          </a:p>
        </p:txBody>
      </p:sp>
      <p:sp>
        <p:nvSpPr>
          <p:cNvPr id="128" name="TextBox 127"/>
          <p:cNvSpPr txBox="1"/>
          <p:nvPr/>
        </p:nvSpPr>
        <p:spPr>
          <a:xfrm>
            <a:off x="5868144" y="6165304"/>
            <a:ext cx="144016" cy="307777"/>
          </a:xfrm>
          <a:prstGeom prst="rect">
            <a:avLst/>
          </a:prstGeom>
          <a:noFill/>
        </p:spPr>
        <p:txBody>
          <a:bodyPr wrap="square" rtlCol="0">
            <a:spAutoFit/>
          </a:bodyPr>
          <a:lstStyle/>
          <a:p>
            <a:r>
              <a:rPr lang="en-US" sz="1400" dirty="0" smtClean="0">
                <a:latin typeface="+mn-lt"/>
              </a:rPr>
              <a:t>C</a:t>
            </a:r>
            <a:endParaRPr lang="en-US" sz="1400" dirty="0">
              <a:latin typeface="+mn-lt"/>
            </a:endParaRPr>
          </a:p>
        </p:txBody>
      </p:sp>
      <p:sp>
        <p:nvSpPr>
          <p:cNvPr id="129" name="Oval 128"/>
          <p:cNvSpPr/>
          <p:nvPr/>
        </p:nvSpPr>
        <p:spPr>
          <a:xfrm>
            <a:off x="3995936" y="3160713"/>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Oval 129"/>
          <p:cNvSpPr/>
          <p:nvPr/>
        </p:nvSpPr>
        <p:spPr>
          <a:xfrm>
            <a:off x="3707904" y="3592761"/>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Oval 130"/>
          <p:cNvSpPr/>
          <p:nvPr/>
        </p:nvSpPr>
        <p:spPr>
          <a:xfrm>
            <a:off x="4355976" y="3448745"/>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Oval 131"/>
          <p:cNvSpPr/>
          <p:nvPr/>
        </p:nvSpPr>
        <p:spPr>
          <a:xfrm>
            <a:off x="4932040" y="3448745"/>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Oval 132"/>
          <p:cNvSpPr/>
          <p:nvPr/>
        </p:nvSpPr>
        <p:spPr>
          <a:xfrm>
            <a:off x="4139952" y="3952801"/>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Oval 133"/>
          <p:cNvSpPr/>
          <p:nvPr/>
        </p:nvSpPr>
        <p:spPr>
          <a:xfrm>
            <a:off x="4932040" y="4024809"/>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Oval 134"/>
          <p:cNvSpPr/>
          <p:nvPr/>
        </p:nvSpPr>
        <p:spPr>
          <a:xfrm>
            <a:off x="5292080" y="4312841"/>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Oval 135"/>
          <p:cNvSpPr/>
          <p:nvPr/>
        </p:nvSpPr>
        <p:spPr>
          <a:xfrm>
            <a:off x="4139952" y="4672881"/>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7" name="Oval 136"/>
          <p:cNvSpPr/>
          <p:nvPr/>
        </p:nvSpPr>
        <p:spPr>
          <a:xfrm>
            <a:off x="3131840" y="4672881"/>
            <a:ext cx="144016" cy="144016"/>
          </a:xfrm>
          <a:prstGeom prst="ellipse">
            <a:avLst/>
          </a:prstGeom>
          <a:solidFill>
            <a:schemeClr val="accent6"/>
          </a:solid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Oval 137"/>
          <p:cNvSpPr/>
          <p:nvPr/>
        </p:nvSpPr>
        <p:spPr>
          <a:xfrm>
            <a:off x="3347864" y="4168825"/>
            <a:ext cx="144016" cy="14401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9" name="Straight Connector 138"/>
          <p:cNvCxnSpPr>
            <a:stCxn id="129" idx="6"/>
            <a:endCxn id="132" idx="1"/>
          </p:cNvCxnSpPr>
          <p:nvPr/>
        </p:nvCxnSpPr>
        <p:spPr>
          <a:xfrm>
            <a:off x="4139952" y="3232721"/>
            <a:ext cx="813179" cy="237115"/>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a:stCxn id="129" idx="3"/>
            <a:endCxn id="130" idx="7"/>
          </p:cNvCxnSpPr>
          <p:nvPr/>
        </p:nvCxnSpPr>
        <p:spPr>
          <a:xfrm flipH="1">
            <a:off x="3830829" y="3283638"/>
            <a:ext cx="186198" cy="330214"/>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a:stCxn id="130" idx="3"/>
            <a:endCxn id="138" idx="7"/>
          </p:cNvCxnSpPr>
          <p:nvPr/>
        </p:nvCxnSpPr>
        <p:spPr>
          <a:xfrm flipH="1">
            <a:off x="3470789" y="3715686"/>
            <a:ext cx="258206" cy="474230"/>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p:cNvCxnSpPr>
            <a:stCxn id="138" idx="4"/>
            <a:endCxn id="137" idx="0"/>
          </p:cNvCxnSpPr>
          <p:nvPr/>
        </p:nvCxnSpPr>
        <p:spPr>
          <a:xfrm flipH="1">
            <a:off x="3203848" y="4312841"/>
            <a:ext cx="216024" cy="36004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p:cNvCxnSpPr>
            <a:stCxn id="138" idx="5"/>
            <a:endCxn id="136" idx="2"/>
          </p:cNvCxnSpPr>
          <p:nvPr/>
        </p:nvCxnSpPr>
        <p:spPr>
          <a:xfrm>
            <a:off x="3470789" y="4291750"/>
            <a:ext cx="669163" cy="453139"/>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p:cNvCxnSpPr>
            <a:stCxn id="137" idx="6"/>
            <a:endCxn id="136" idx="2"/>
          </p:cNvCxnSpPr>
          <p:nvPr/>
        </p:nvCxnSpPr>
        <p:spPr>
          <a:xfrm>
            <a:off x="3275856" y="4744889"/>
            <a:ext cx="864096" cy="0"/>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p:cNvCxnSpPr>
            <a:stCxn id="130" idx="4"/>
            <a:endCxn id="136" idx="1"/>
          </p:cNvCxnSpPr>
          <p:nvPr/>
        </p:nvCxnSpPr>
        <p:spPr>
          <a:xfrm>
            <a:off x="3779912" y="3736777"/>
            <a:ext cx="381131" cy="957195"/>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p:cNvCxnSpPr>
            <a:stCxn id="136" idx="0"/>
            <a:endCxn id="133" idx="4"/>
          </p:cNvCxnSpPr>
          <p:nvPr/>
        </p:nvCxnSpPr>
        <p:spPr>
          <a:xfrm flipV="1">
            <a:off x="4211960" y="4096817"/>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p:cNvCxnSpPr>
            <a:stCxn id="130" idx="5"/>
            <a:endCxn id="133" idx="1"/>
          </p:cNvCxnSpPr>
          <p:nvPr/>
        </p:nvCxnSpPr>
        <p:spPr>
          <a:xfrm>
            <a:off x="3830829" y="3715686"/>
            <a:ext cx="330214" cy="258206"/>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p:cNvCxnSpPr>
            <a:stCxn id="133" idx="7"/>
            <a:endCxn id="131" idx="4"/>
          </p:cNvCxnSpPr>
          <p:nvPr/>
        </p:nvCxnSpPr>
        <p:spPr>
          <a:xfrm flipV="1">
            <a:off x="4262877" y="3592761"/>
            <a:ext cx="165107" cy="381131"/>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p:cNvCxnSpPr>
            <a:stCxn id="131" idx="2"/>
            <a:endCxn id="129" idx="5"/>
          </p:cNvCxnSpPr>
          <p:nvPr/>
        </p:nvCxnSpPr>
        <p:spPr>
          <a:xfrm flipH="1" flipV="1">
            <a:off x="4118861" y="3283638"/>
            <a:ext cx="237115" cy="237115"/>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a:stCxn id="131" idx="5"/>
            <a:endCxn id="132" idx="2"/>
          </p:cNvCxnSpPr>
          <p:nvPr/>
        </p:nvCxnSpPr>
        <p:spPr>
          <a:xfrm flipV="1">
            <a:off x="4478901" y="3520753"/>
            <a:ext cx="453139" cy="509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32" idx="4"/>
            <a:endCxn id="136" idx="7"/>
          </p:cNvCxnSpPr>
          <p:nvPr/>
        </p:nvCxnSpPr>
        <p:spPr>
          <a:xfrm flipH="1">
            <a:off x="4262877" y="3592761"/>
            <a:ext cx="741171" cy="11012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3" idx="6"/>
            <a:endCxn id="134" idx="2"/>
          </p:cNvCxnSpPr>
          <p:nvPr/>
        </p:nvCxnSpPr>
        <p:spPr>
          <a:xfrm>
            <a:off x="4283968" y="4024809"/>
            <a:ext cx="64807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32" idx="5"/>
            <a:endCxn id="135" idx="0"/>
          </p:cNvCxnSpPr>
          <p:nvPr/>
        </p:nvCxnSpPr>
        <p:spPr>
          <a:xfrm>
            <a:off x="5054965" y="3571670"/>
            <a:ext cx="309123" cy="741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6" idx="6"/>
            <a:endCxn id="135" idx="2"/>
          </p:cNvCxnSpPr>
          <p:nvPr/>
        </p:nvCxnSpPr>
        <p:spPr>
          <a:xfrm flipV="1">
            <a:off x="4283968" y="4384849"/>
            <a:ext cx="100811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34" idx="5"/>
            <a:endCxn id="135" idx="1"/>
          </p:cNvCxnSpPr>
          <p:nvPr/>
        </p:nvCxnSpPr>
        <p:spPr>
          <a:xfrm>
            <a:off x="5054965" y="4147734"/>
            <a:ext cx="258206" cy="186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4" idx="0"/>
            <a:endCxn id="132" idx="4"/>
          </p:cNvCxnSpPr>
          <p:nvPr/>
        </p:nvCxnSpPr>
        <p:spPr>
          <a:xfrm flipV="1">
            <a:off x="5004048" y="3592761"/>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34" idx="3"/>
            <a:endCxn id="136" idx="7"/>
          </p:cNvCxnSpPr>
          <p:nvPr/>
        </p:nvCxnSpPr>
        <p:spPr>
          <a:xfrm flipH="1">
            <a:off x="4262877" y="4147734"/>
            <a:ext cx="690254" cy="546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3" idx="7"/>
            <a:endCxn id="132" idx="3"/>
          </p:cNvCxnSpPr>
          <p:nvPr/>
        </p:nvCxnSpPr>
        <p:spPr>
          <a:xfrm flipV="1">
            <a:off x="4262877" y="3571670"/>
            <a:ext cx="690254" cy="402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3131840" y="4024809"/>
            <a:ext cx="144016" cy="307777"/>
          </a:xfrm>
          <a:prstGeom prst="rect">
            <a:avLst/>
          </a:prstGeom>
          <a:noFill/>
        </p:spPr>
        <p:txBody>
          <a:bodyPr wrap="square" rtlCol="0">
            <a:spAutoFit/>
          </a:bodyPr>
          <a:lstStyle/>
          <a:p>
            <a:r>
              <a:rPr lang="en-US" sz="1400" dirty="0" smtClean="0">
                <a:latin typeface="+mn-lt"/>
              </a:rPr>
              <a:t>D</a:t>
            </a:r>
            <a:endParaRPr lang="en-US" sz="1400" dirty="0">
              <a:latin typeface="+mn-lt"/>
            </a:endParaRPr>
          </a:p>
        </p:txBody>
      </p:sp>
      <p:sp>
        <p:nvSpPr>
          <p:cNvPr id="160" name="TextBox 159"/>
          <p:cNvSpPr txBox="1"/>
          <p:nvPr/>
        </p:nvSpPr>
        <p:spPr>
          <a:xfrm>
            <a:off x="3995936" y="4024809"/>
            <a:ext cx="144016" cy="307777"/>
          </a:xfrm>
          <a:prstGeom prst="rect">
            <a:avLst/>
          </a:prstGeom>
          <a:noFill/>
        </p:spPr>
        <p:txBody>
          <a:bodyPr wrap="square" rtlCol="0">
            <a:spAutoFit/>
          </a:bodyPr>
          <a:lstStyle/>
          <a:p>
            <a:r>
              <a:rPr lang="en-US" sz="1400" dirty="0" smtClean="0">
                <a:latin typeface="+mn-lt"/>
              </a:rPr>
              <a:t>A</a:t>
            </a:r>
            <a:endParaRPr lang="en-US" sz="1400" dirty="0">
              <a:latin typeface="+mn-lt"/>
            </a:endParaRPr>
          </a:p>
        </p:txBody>
      </p:sp>
      <p:sp>
        <p:nvSpPr>
          <p:cNvPr id="161" name="TextBox 160"/>
          <p:cNvSpPr txBox="1"/>
          <p:nvPr/>
        </p:nvSpPr>
        <p:spPr>
          <a:xfrm>
            <a:off x="4427984" y="3520753"/>
            <a:ext cx="144016" cy="307777"/>
          </a:xfrm>
          <a:prstGeom prst="rect">
            <a:avLst/>
          </a:prstGeom>
          <a:noFill/>
        </p:spPr>
        <p:txBody>
          <a:bodyPr wrap="square" rtlCol="0">
            <a:spAutoFit/>
          </a:bodyPr>
          <a:lstStyle/>
          <a:p>
            <a:r>
              <a:rPr lang="en-US" sz="1400" dirty="0" smtClean="0">
                <a:latin typeface="+mn-lt"/>
              </a:rPr>
              <a:t>E</a:t>
            </a:r>
            <a:endParaRPr lang="en-US" sz="1400" dirty="0">
              <a:latin typeface="+mn-lt"/>
            </a:endParaRPr>
          </a:p>
        </p:txBody>
      </p:sp>
      <p:sp>
        <p:nvSpPr>
          <p:cNvPr id="162" name="TextBox 161"/>
          <p:cNvSpPr txBox="1"/>
          <p:nvPr/>
        </p:nvSpPr>
        <p:spPr>
          <a:xfrm>
            <a:off x="4067944" y="2996952"/>
            <a:ext cx="144016" cy="307777"/>
          </a:xfrm>
          <a:prstGeom prst="rect">
            <a:avLst/>
          </a:prstGeom>
          <a:noFill/>
        </p:spPr>
        <p:txBody>
          <a:bodyPr wrap="square" rtlCol="0">
            <a:spAutoFit/>
          </a:bodyPr>
          <a:lstStyle/>
          <a:p>
            <a:r>
              <a:rPr lang="en-US" sz="1400" dirty="0" smtClean="0">
                <a:latin typeface="+mn-lt"/>
              </a:rPr>
              <a:t>F</a:t>
            </a:r>
            <a:endParaRPr lang="en-US" sz="1400" dirty="0">
              <a:latin typeface="+mn-lt"/>
            </a:endParaRPr>
          </a:p>
        </p:txBody>
      </p:sp>
      <p:sp>
        <p:nvSpPr>
          <p:cNvPr id="163" name="TextBox 162"/>
          <p:cNvSpPr txBox="1"/>
          <p:nvPr/>
        </p:nvSpPr>
        <p:spPr>
          <a:xfrm>
            <a:off x="5004048" y="3880793"/>
            <a:ext cx="144016" cy="307777"/>
          </a:xfrm>
          <a:prstGeom prst="rect">
            <a:avLst/>
          </a:prstGeom>
          <a:noFill/>
        </p:spPr>
        <p:txBody>
          <a:bodyPr wrap="square" rtlCol="0">
            <a:spAutoFit/>
          </a:bodyPr>
          <a:lstStyle/>
          <a:p>
            <a:r>
              <a:rPr lang="en-US" sz="1400" dirty="0" smtClean="0">
                <a:latin typeface="+mn-lt"/>
              </a:rPr>
              <a:t>B</a:t>
            </a:r>
            <a:endParaRPr lang="en-US" sz="1400" dirty="0">
              <a:latin typeface="+mn-lt"/>
            </a:endParaRPr>
          </a:p>
        </p:txBody>
      </p:sp>
      <p:sp>
        <p:nvSpPr>
          <p:cNvPr id="164" name="TextBox 163"/>
          <p:cNvSpPr txBox="1"/>
          <p:nvPr/>
        </p:nvSpPr>
        <p:spPr>
          <a:xfrm>
            <a:off x="5436096" y="4240833"/>
            <a:ext cx="144016" cy="307777"/>
          </a:xfrm>
          <a:prstGeom prst="rect">
            <a:avLst/>
          </a:prstGeom>
          <a:noFill/>
        </p:spPr>
        <p:txBody>
          <a:bodyPr wrap="square" rtlCol="0">
            <a:spAutoFit/>
          </a:bodyPr>
          <a:lstStyle/>
          <a:p>
            <a:r>
              <a:rPr lang="en-US" sz="1400" dirty="0" smtClean="0">
                <a:latin typeface="+mn-lt"/>
              </a:rPr>
              <a:t>C</a:t>
            </a:r>
            <a:endParaRPr lang="en-US" sz="1400" dirty="0">
              <a:latin typeface="+mn-lt"/>
            </a:endParaRPr>
          </a:p>
        </p:txBody>
      </p:sp>
      <p:cxnSp>
        <p:nvCxnSpPr>
          <p:cNvPr id="165" name="Straight Connector 164"/>
          <p:cNvCxnSpPr>
            <a:stCxn id="58" idx="6"/>
            <a:endCxn id="59" idx="2"/>
          </p:cNvCxnSpPr>
          <p:nvPr/>
        </p:nvCxnSpPr>
        <p:spPr>
          <a:xfrm flipV="1">
            <a:off x="1331640" y="5445224"/>
            <a:ext cx="50405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94" idx="6"/>
            <a:endCxn id="95" idx="2"/>
          </p:cNvCxnSpPr>
          <p:nvPr/>
        </p:nvCxnSpPr>
        <p:spPr>
          <a:xfrm flipV="1">
            <a:off x="4283968" y="5445224"/>
            <a:ext cx="50405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30" idx="6"/>
            <a:endCxn id="131" idx="2"/>
          </p:cNvCxnSpPr>
          <p:nvPr/>
        </p:nvCxnSpPr>
        <p:spPr>
          <a:xfrm flipV="1">
            <a:off x="3851920" y="3520753"/>
            <a:ext cx="50405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22" idx="6"/>
            <a:endCxn id="23" idx="2"/>
          </p:cNvCxnSpPr>
          <p:nvPr/>
        </p:nvCxnSpPr>
        <p:spPr>
          <a:xfrm flipV="1">
            <a:off x="7092280" y="5445224"/>
            <a:ext cx="504056"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683568" y="4509120"/>
            <a:ext cx="1512168" cy="369332"/>
          </a:xfrm>
          <a:prstGeom prst="rect">
            <a:avLst/>
          </a:prstGeom>
          <a:noFill/>
        </p:spPr>
        <p:txBody>
          <a:bodyPr wrap="square" rtlCol="0">
            <a:spAutoFit/>
          </a:bodyPr>
          <a:lstStyle/>
          <a:p>
            <a:r>
              <a:rPr lang="en-US" b="1" dirty="0" smtClean="0">
                <a:latin typeface="+mn-lt"/>
              </a:rPr>
              <a:t>Answer</a:t>
            </a:r>
            <a:endParaRPr lang="en-US" b="1" dirty="0">
              <a:latin typeface="+mn-lt"/>
            </a:endParaRPr>
          </a:p>
        </p:txBody>
      </p:sp>
    </p:spTree>
    <p:extLst>
      <p:ext uri="{BB962C8B-B14F-4D97-AF65-F5344CB8AC3E}">
        <p14:creationId xmlns:p14="http://schemas.microsoft.com/office/powerpoint/2010/main" xmlns="" val="2199766901"/>
      </p:ext>
    </p:extLst>
  </p:cSld>
  <p:clrMapOvr>
    <a:masterClrMapping/>
  </p:clrMapOvr>
  <p:transition spd="slow"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2000"/>
                                        <p:tgtEl>
                                          <p:spTgt spid="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20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20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0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20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20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20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2000"/>
                                        <p:tgtEl>
                                          <p:spTgt spid="6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20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20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000"/>
                                        <p:tgtEl>
                                          <p:spTgt spid="68"/>
                                        </p:tgtEl>
                                      </p:cBhvr>
                                    </p:animEffect>
                                  </p:childTnLst>
                                </p:cTn>
                              </p:par>
                              <p:par>
                                <p:cTn id="44" presetID="10" presetClass="entr" presetSubtype="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2000"/>
                                        <p:tgtEl>
                                          <p:spTgt spid="69"/>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20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20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2000"/>
                                        <p:tgtEl>
                                          <p:spTgt spid="72"/>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2000"/>
                                        <p:tgtEl>
                                          <p:spTgt spid="73"/>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2000"/>
                                        <p:tgtEl>
                                          <p:spTgt spid="74"/>
                                        </p:tgtEl>
                                      </p:cBhvr>
                                    </p:animEffect>
                                  </p:childTnLst>
                                </p:cTn>
                              </p:par>
                              <p:par>
                                <p:cTn id="62" presetID="10" presetClass="entr" presetSubtype="0" fill="hold"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2000"/>
                                        <p:tgtEl>
                                          <p:spTgt spid="75"/>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2000"/>
                                        <p:tgtEl>
                                          <p:spTgt spid="76"/>
                                        </p:tgtEl>
                                      </p:cBhvr>
                                    </p:animEffect>
                                  </p:childTnLst>
                                </p:cTn>
                              </p:par>
                              <p:par>
                                <p:cTn id="68" presetID="10" presetClass="entr" presetSubtype="0"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200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2000"/>
                                        <p:tgtEl>
                                          <p:spTgt spid="78"/>
                                        </p:tgtEl>
                                      </p:cBhvr>
                                    </p:animEffect>
                                  </p:childTnLst>
                                </p:cTn>
                              </p:par>
                              <p:par>
                                <p:cTn id="74" presetID="10"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2000"/>
                                        <p:tgtEl>
                                          <p:spTgt spid="79"/>
                                        </p:tgtEl>
                                      </p:cBhvr>
                                    </p:animEffect>
                                  </p:childTnLst>
                                </p:cTn>
                              </p:par>
                              <p:par>
                                <p:cTn id="77" presetID="10"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2000"/>
                                        <p:tgtEl>
                                          <p:spTgt spid="80"/>
                                        </p:tgtEl>
                                      </p:cBhvr>
                                    </p:animEffect>
                                  </p:childTnLst>
                                </p:cTn>
                              </p:par>
                              <p:par>
                                <p:cTn id="80" presetID="10" presetClass="entr" presetSubtype="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2000"/>
                                        <p:tgtEl>
                                          <p:spTgt spid="81"/>
                                        </p:tgtEl>
                                      </p:cBhvr>
                                    </p:animEffect>
                                  </p:childTnLst>
                                </p:cTn>
                              </p:par>
                              <p:par>
                                <p:cTn id="83" presetID="10" presetClass="entr" presetSubtype="0"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2000"/>
                                        <p:tgtEl>
                                          <p:spTgt spid="82"/>
                                        </p:tgtEl>
                                      </p:cBhvr>
                                    </p:animEffect>
                                  </p:childTnLst>
                                </p:cTn>
                              </p:par>
                              <p:par>
                                <p:cTn id="86" presetID="10" presetClass="entr" presetSubtype="0" fill="hold"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2000"/>
                                        <p:tgtEl>
                                          <p:spTgt spid="83"/>
                                        </p:tgtEl>
                                      </p:cBhvr>
                                    </p:animEffect>
                                  </p:childTnLst>
                                </p:cTn>
                              </p:par>
                              <p:par>
                                <p:cTn id="89" presetID="10"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20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2000"/>
                                        <p:tgtEl>
                                          <p:spTgt spid="85"/>
                                        </p:tgtEl>
                                      </p:cBhvr>
                                    </p:animEffect>
                                  </p:childTnLst>
                                </p:cTn>
                              </p:par>
                              <p:par>
                                <p:cTn id="95" presetID="10"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2000"/>
                                        <p:tgtEl>
                                          <p:spTgt spid="8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2000"/>
                                        <p:tgtEl>
                                          <p:spTgt spid="8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2000"/>
                                        <p:tgtEl>
                                          <p:spTgt spid="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2000"/>
                                        <p:tgtEl>
                                          <p:spTgt spid="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20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2000"/>
                                        <p:tgtEl>
                                          <p:spTgt spid="9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fade">
                                      <p:cBhvr>
                                        <p:cTn id="115" dur="2000"/>
                                        <p:tgtEl>
                                          <p:spTgt spid="92"/>
                                        </p:tgtEl>
                                      </p:cBhvr>
                                    </p:animEffect>
                                  </p:childTnLst>
                                </p:cTn>
                              </p:par>
                              <p:par>
                                <p:cTn id="116" presetID="10" presetClass="entr" presetSubtype="0" fill="hold" nodeType="withEffect">
                                  <p:stCondLst>
                                    <p:cond delay="0"/>
                                  </p:stCondLst>
                                  <p:childTnLst>
                                    <p:set>
                                      <p:cBhvr>
                                        <p:cTn id="117" dur="1" fill="hold">
                                          <p:stCondLst>
                                            <p:cond delay="0"/>
                                          </p:stCondLst>
                                        </p:cTn>
                                        <p:tgtEl>
                                          <p:spTgt spid="165"/>
                                        </p:tgtEl>
                                        <p:attrNameLst>
                                          <p:attrName>style.visibility</p:attrName>
                                        </p:attrNameLst>
                                      </p:cBhvr>
                                      <p:to>
                                        <p:strVal val="visible"/>
                                      </p:to>
                                    </p:set>
                                    <p:animEffect transition="in" filter="fade">
                                      <p:cBhvr>
                                        <p:cTn id="118" dur="2000"/>
                                        <p:tgtEl>
                                          <p:spTgt spid="16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69"/>
                                        </p:tgtEl>
                                        <p:attrNameLst>
                                          <p:attrName>style.visibility</p:attrName>
                                        </p:attrNameLst>
                                      </p:cBhvr>
                                      <p:to>
                                        <p:strVal val="visible"/>
                                      </p:to>
                                    </p:set>
                                    <p:animEffect transition="in" filter="fade">
                                      <p:cBhvr>
                                        <p:cTn id="121" dur="2000"/>
                                        <p:tgtEl>
                                          <p:spTgt spid="16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2000"/>
                                        <p:tgtEl>
                                          <p:spTgt spid="1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94"/>
                                        </p:tgtEl>
                                        <p:attrNameLst>
                                          <p:attrName>style.visibility</p:attrName>
                                        </p:attrNameLst>
                                      </p:cBhvr>
                                      <p:to>
                                        <p:strVal val="visible"/>
                                      </p:to>
                                    </p:set>
                                    <p:animEffect transition="in" filter="fade">
                                      <p:cBhvr>
                                        <p:cTn id="132" dur="2000"/>
                                        <p:tgtEl>
                                          <p:spTgt spid="9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animEffect transition="in" filter="fade">
                                      <p:cBhvr>
                                        <p:cTn id="135" dur="2000"/>
                                        <p:tgtEl>
                                          <p:spTgt spid="9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animEffect transition="in" filter="fade">
                                      <p:cBhvr>
                                        <p:cTn id="138" dur="2000"/>
                                        <p:tgtEl>
                                          <p:spTgt spid="9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7"/>
                                        </p:tgtEl>
                                        <p:attrNameLst>
                                          <p:attrName>style.visibility</p:attrName>
                                        </p:attrNameLst>
                                      </p:cBhvr>
                                      <p:to>
                                        <p:strVal val="visible"/>
                                      </p:to>
                                    </p:set>
                                    <p:animEffect transition="in" filter="fade">
                                      <p:cBhvr>
                                        <p:cTn id="141" dur="2000"/>
                                        <p:tgtEl>
                                          <p:spTgt spid="9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animEffect transition="in" filter="fade">
                                      <p:cBhvr>
                                        <p:cTn id="144" dur="2000"/>
                                        <p:tgtEl>
                                          <p:spTgt spid="9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2000"/>
                                        <p:tgtEl>
                                          <p:spTgt spid="9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0"/>
                                        </p:tgtEl>
                                        <p:attrNameLst>
                                          <p:attrName>style.visibility</p:attrName>
                                        </p:attrNameLst>
                                      </p:cBhvr>
                                      <p:to>
                                        <p:strVal val="visible"/>
                                      </p:to>
                                    </p:set>
                                    <p:animEffect transition="in" filter="fade">
                                      <p:cBhvr>
                                        <p:cTn id="150" dur="2000"/>
                                        <p:tgtEl>
                                          <p:spTgt spid="10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1"/>
                                        </p:tgtEl>
                                        <p:attrNameLst>
                                          <p:attrName>style.visibility</p:attrName>
                                        </p:attrNameLst>
                                      </p:cBhvr>
                                      <p:to>
                                        <p:strVal val="visible"/>
                                      </p:to>
                                    </p:set>
                                    <p:animEffect transition="in" filter="fade">
                                      <p:cBhvr>
                                        <p:cTn id="153" dur="2000"/>
                                        <p:tgtEl>
                                          <p:spTgt spid="10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2"/>
                                        </p:tgtEl>
                                        <p:attrNameLst>
                                          <p:attrName>style.visibility</p:attrName>
                                        </p:attrNameLst>
                                      </p:cBhvr>
                                      <p:to>
                                        <p:strVal val="visible"/>
                                      </p:to>
                                    </p:set>
                                    <p:animEffect transition="in" filter="fade">
                                      <p:cBhvr>
                                        <p:cTn id="156" dur="2000"/>
                                        <p:tgtEl>
                                          <p:spTgt spid="102"/>
                                        </p:tgtEl>
                                      </p:cBhvr>
                                    </p:animEffect>
                                  </p:childTnLst>
                                </p:cTn>
                              </p:par>
                              <p:par>
                                <p:cTn id="157" presetID="10" presetClass="entr" presetSubtype="0" fill="hold" nodeType="withEffect">
                                  <p:stCondLst>
                                    <p:cond delay="0"/>
                                  </p:stCondLst>
                                  <p:childTnLst>
                                    <p:set>
                                      <p:cBhvr>
                                        <p:cTn id="158" dur="1" fill="hold">
                                          <p:stCondLst>
                                            <p:cond delay="0"/>
                                          </p:stCondLst>
                                        </p:cTn>
                                        <p:tgtEl>
                                          <p:spTgt spid="103"/>
                                        </p:tgtEl>
                                        <p:attrNameLst>
                                          <p:attrName>style.visibility</p:attrName>
                                        </p:attrNameLst>
                                      </p:cBhvr>
                                      <p:to>
                                        <p:strVal val="visible"/>
                                      </p:to>
                                    </p:set>
                                    <p:animEffect transition="in" filter="fade">
                                      <p:cBhvr>
                                        <p:cTn id="159" dur="2000"/>
                                        <p:tgtEl>
                                          <p:spTgt spid="103"/>
                                        </p:tgtEl>
                                      </p:cBhvr>
                                    </p:animEffect>
                                  </p:childTnLst>
                                </p:cTn>
                              </p:par>
                              <p:par>
                                <p:cTn id="160" presetID="10" presetClass="entr" presetSubtype="0" fill="hold" nodeType="with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fade">
                                      <p:cBhvr>
                                        <p:cTn id="162" dur="2000"/>
                                        <p:tgtEl>
                                          <p:spTgt spid="104"/>
                                        </p:tgtEl>
                                      </p:cBhvr>
                                    </p:animEffect>
                                  </p:childTnLst>
                                </p:cTn>
                              </p:par>
                              <p:par>
                                <p:cTn id="163" presetID="10" presetClass="entr" presetSubtype="0" fill="hold" nodeType="withEffect">
                                  <p:stCondLst>
                                    <p:cond delay="0"/>
                                  </p:stCondLst>
                                  <p:childTnLst>
                                    <p:set>
                                      <p:cBhvr>
                                        <p:cTn id="164" dur="1" fill="hold">
                                          <p:stCondLst>
                                            <p:cond delay="0"/>
                                          </p:stCondLst>
                                        </p:cTn>
                                        <p:tgtEl>
                                          <p:spTgt spid="105"/>
                                        </p:tgtEl>
                                        <p:attrNameLst>
                                          <p:attrName>style.visibility</p:attrName>
                                        </p:attrNameLst>
                                      </p:cBhvr>
                                      <p:to>
                                        <p:strVal val="visible"/>
                                      </p:to>
                                    </p:set>
                                    <p:animEffect transition="in" filter="fade">
                                      <p:cBhvr>
                                        <p:cTn id="165" dur="2000"/>
                                        <p:tgtEl>
                                          <p:spTgt spid="105"/>
                                        </p:tgtEl>
                                      </p:cBhvr>
                                    </p:animEffect>
                                  </p:childTnLst>
                                </p:cTn>
                              </p:par>
                              <p:par>
                                <p:cTn id="166" presetID="10" presetClass="entr" presetSubtype="0" fill="hold" nodeType="withEffect">
                                  <p:stCondLst>
                                    <p:cond delay="0"/>
                                  </p:stCondLst>
                                  <p:childTnLst>
                                    <p:set>
                                      <p:cBhvr>
                                        <p:cTn id="167" dur="1" fill="hold">
                                          <p:stCondLst>
                                            <p:cond delay="0"/>
                                          </p:stCondLst>
                                        </p:cTn>
                                        <p:tgtEl>
                                          <p:spTgt spid="106"/>
                                        </p:tgtEl>
                                        <p:attrNameLst>
                                          <p:attrName>style.visibility</p:attrName>
                                        </p:attrNameLst>
                                      </p:cBhvr>
                                      <p:to>
                                        <p:strVal val="visible"/>
                                      </p:to>
                                    </p:set>
                                    <p:animEffect transition="in" filter="fade">
                                      <p:cBhvr>
                                        <p:cTn id="168" dur="2000"/>
                                        <p:tgtEl>
                                          <p:spTgt spid="106"/>
                                        </p:tgtEl>
                                      </p:cBhvr>
                                    </p:animEffect>
                                  </p:childTnLst>
                                </p:cTn>
                              </p:par>
                              <p:par>
                                <p:cTn id="169" presetID="10" presetClass="entr" presetSubtype="0" fill="hold" nodeType="with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2000"/>
                                        <p:tgtEl>
                                          <p:spTgt spid="107"/>
                                        </p:tgtEl>
                                      </p:cBhvr>
                                    </p:animEffect>
                                  </p:childTnLst>
                                </p:cTn>
                              </p:par>
                              <p:par>
                                <p:cTn id="172" presetID="10" presetClass="entr" presetSubtype="0" fill="hold" nodeType="with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20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2000"/>
                                        <p:tgtEl>
                                          <p:spTgt spid="109"/>
                                        </p:tgtEl>
                                      </p:cBhvr>
                                    </p:animEffect>
                                  </p:childTnLst>
                                </p:cTn>
                              </p:par>
                              <p:par>
                                <p:cTn id="178" presetID="10" presetClass="entr" presetSubtype="0" fill="hold" nodeType="withEffect">
                                  <p:stCondLst>
                                    <p:cond delay="0"/>
                                  </p:stCondLst>
                                  <p:childTnLst>
                                    <p:set>
                                      <p:cBhvr>
                                        <p:cTn id="179" dur="1" fill="hold">
                                          <p:stCondLst>
                                            <p:cond delay="0"/>
                                          </p:stCondLst>
                                        </p:cTn>
                                        <p:tgtEl>
                                          <p:spTgt spid="110"/>
                                        </p:tgtEl>
                                        <p:attrNameLst>
                                          <p:attrName>style.visibility</p:attrName>
                                        </p:attrNameLst>
                                      </p:cBhvr>
                                      <p:to>
                                        <p:strVal val="visible"/>
                                      </p:to>
                                    </p:set>
                                    <p:animEffect transition="in" filter="fade">
                                      <p:cBhvr>
                                        <p:cTn id="180" dur="2000"/>
                                        <p:tgtEl>
                                          <p:spTgt spid="110"/>
                                        </p:tgtEl>
                                      </p:cBhvr>
                                    </p:animEffect>
                                  </p:childTnLst>
                                </p:cTn>
                              </p:par>
                              <p:par>
                                <p:cTn id="181" presetID="10" presetClass="entr" presetSubtype="0" fill="hold" nodeType="withEffect">
                                  <p:stCondLst>
                                    <p:cond delay="0"/>
                                  </p:stCondLst>
                                  <p:childTnLst>
                                    <p:set>
                                      <p:cBhvr>
                                        <p:cTn id="182" dur="1" fill="hold">
                                          <p:stCondLst>
                                            <p:cond delay="0"/>
                                          </p:stCondLst>
                                        </p:cTn>
                                        <p:tgtEl>
                                          <p:spTgt spid="111"/>
                                        </p:tgtEl>
                                        <p:attrNameLst>
                                          <p:attrName>style.visibility</p:attrName>
                                        </p:attrNameLst>
                                      </p:cBhvr>
                                      <p:to>
                                        <p:strVal val="visible"/>
                                      </p:to>
                                    </p:set>
                                    <p:animEffect transition="in" filter="fade">
                                      <p:cBhvr>
                                        <p:cTn id="183" dur="2000"/>
                                        <p:tgtEl>
                                          <p:spTgt spid="111"/>
                                        </p:tgtEl>
                                      </p:cBhvr>
                                    </p:animEffect>
                                  </p:childTnLst>
                                </p:cTn>
                              </p:par>
                              <p:par>
                                <p:cTn id="184" presetID="10" presetClass="entr" presetSubtype="0" fill="hold" nodeType="withEffect">
                                  <p:stCondLst>
                                    <p:cond delay="0"/>
                                  </p:stCondLst>
                                  <p:childTnLst>
                                    <p:set>
                                      <p:cBhvr>
                                        <p:cTn id="185" dur="1" fill="hold">
                                          <p:stCondLst>
                                            <p:cond delay="0"/>
                                          </p:stCondLst>
                                        </p:cTn>
                                        <p:tgtEl>
                                          <p:spTgt spid="112"/>
                                        </p:tgtEl>
                                        <p:attrNameLst>
                                          <p:attrName>style.visibility</p:attrName>
                                        </p:attrNameLst>
                                      </p:cBhvr>
                                      <p:to>
                                        <p:strVal val="visible"/>
                                      </p:to>
                                    </p:set>
                                    <p:animEffect transition="in" filter="fade">
                                      <p:cBhvr>
                                        <p:cTn id="186" dur="2000"/>
                                        <p:tgtEl>
                                          <p:spTgt spid="112"/>
                                        </p:tgtEl>
                                      </p:cBhvr>
                                    </p:animEffect>
                                  </p:childTnLst>
                                </p:cTn>
                              </p:par>
                              <p:par>
                                <p:cTn id="187" presetID="10" presetClass="entr" presetSubtype="0" fill="hold" nodeType="withEffect">
                                  <p:stCondLst>
                                    <p:cond delay="0"/>
                                  </p:stCondLst>
                                  <p:childTnLst>
                                    <p:set>
                                      <p:cBhvr>
                                        <p:cTn id="188" dur="1" fill="hold">
                                          <p:stCondLst>
                                            <p:cond delay="0"/>
                                          </p:stCondLst>
                                        </p:cTn>
                                        <p:tgtEl>
                                          <p:spTgt spid="113"/>
                                        </p:tgtEl>
                                        <p:attrNameLst>
                                          <p:attrName>style.visibility</p:attrName>
                                        </p:attrNameLst>
                                      </p:cBhvr>
                                      <p:to>
                                        <p:strVal val="visible"/>
                                      </p:to>
                                    </p:set>
                                    <p:animEffect transition="in" filter="fade">
                                      <p:cBhvr>
                                        <p:cTn id="189" dur="2000"/>
                                        <p:tgtEl>
                                          <p:spTgt spid="113"/>
                                        </p:tgtEl>
                                      </p:cBhvr>
                                    </p:animEffect>
                                  </p:childTnLst>
                                </p:cTn>
                              </p:par>
                              <p:par>
                                <p:cTn id="190" presetID="10" presetClass="entr" presetSubtype="0" fill="hold" nodeType="withEffect">
                                  <p:stCondLst>
                                    <p:cond delay="0"/>
                                  </p:stCondLst>
                                  <p:childTnLst>
                                    <p:set>
                                      <p:cBhvr>
                                        <p:cTn id="191" dur="1" fill="hold">
                                          <p:stCondLst>
                                            <p:cond delay="0"/>
                                          </p:stCondLst>
                                        </p:cTn>
                                        <p:tgtEl>
                                          <p:spTgt spid="114"/>
                                        </p:tgtEl>
                                        <p:attrNameLst>
                                          <p:attrName>style.visibility</p:attrName>
                                        </p:attrNameLst>
                                      </p:cBhvr>
                                      <p:to>
                                        <p:strVal val="visible"/>
                                      </p:to>
                                    </p:set>
                                    <p:animEffect transition="in" filter="fade">
                                      <p:cBhvr>
                                        <p:cTn id="192" dur="2000"/>
                                        <p:tgtEl>
                                          <p:spTgt spid="114"/>
                                        </p:tgtEl>
                                      </p:cBhvr>
                                    </p:animEffect>
                                  </p:childTnLst>
                                </p:cTn>
                              </p:par>
                              <p:par>
                                <p:cTn id="193" presetID="10" presetClass="entr" presetSubtype="0" fill="hold" nodeType="withEffect">
                                  <p:stCondLst>
                                    <p:cond delay="0"/>
                                  </p:stCondLst>
                                  <p:childTnLst>
                                    <p:set>
                                      <p:cBhvr>
                                        <p:cTn id="194" dur="1" fill="hold">
                                          <p:stCondLst>
                                            <p:cond delay="0"/>
                                          </p:stCondLst>
                                        </p:cTn>
                                        <p:tgtEl>
                                          <p:spTgt spid="115"/>
                                        </p:tgtEl>
                                        <p:attrNameLst>
                                          <p:attrName>style.visibility</p:attrName>
                                        </p:attrNameLst>
                                      </p:cBhvr>
                                      <p:to>
                                        <p:strVal val="visible"/>
                                      </p:to>
                                    </p:set>
                                    <p:animEffect transition="in" filter="fade">
                                      <p:cBhvr>
                                        <p:cTn id="195" dur="2000"/>
                                        <p:tgtEl>
                                          <p:spTgt spid="115"/>
                                        </p:tgtEl>
                                      </p:cBhvr>
                                    </p:animEffect>
                                  </p:childTnLst>
                                </p:cTn>
                              </p:par>
                              <p:par>
                                <p:cTn id="196" presetID="10" presetClass="entr" presetSubtype="0" fill="hold" nodeType="withEffect">
                                  <p:stCondLst>
                                    <p:cond delay="0"/>
                                  </p:stCondLst>
                                  <p:childTnLst>
                                    <p:set>
                                      <p:cBhvr>
                                        <p:cTn id="197" dur="1" fill="hold">
                                          <p:stCondLst>
                                            <p:cond delay="0"/>
                                          </p:stCondLst>
                                        </p:cTn>
                                        <p:tgtEl>
                                          <p:spTgt spid="116"/>
                                        </p:tgtEl>
                                        <p:attrNameLst>
                                          <p:attrName>style.visibility</p:attrName>
                                        </p:attrNameLst>
                                      </p:cBhvr>
                                      <p:to>
                                        <p:strVal val="visible"/>
                                      </p:to>
                                    </p:set>
                                    <p:animEffect transition="in" filter="fade">
                                      <p:cBhvr>
                                        <p:cTn id="198" dur="2000"/>
                                        <p:tgtEl>
                                          <p:spTgt spid="116"/>
                                        </p:tgtEl>
                                      </p:cBhvr>
                                    </p:animEffect>
                                  </p:childTnLst>
                                </p:cTn>
                              </p:par>
                              <p:par>
                                <p:cTn id="199" presetID="10" presetClass="entr" presetSubtype="0" fill="hold" nodeType="withEffect">
                                  <p:stCondLst>
                                    <p:cond delay="0"/>
                                  </p:stCondLst>
                                  <p:childTnLst>
                                    <p:set>
                                      <p:cBhvr>
                                        <p:cTn id="200" dur="1" fill="hold">
                                          <p:stCondLst>
                                            <p:cond delay="0"/>
                                          </p:stCondLst>
                                        </p:cTn>
                                        <p:tgtEl>
                                          <p:spTgt spid="117"/>
                                        </p:tgtEl>
                                        <p:attrNameLst>
                                          <p:attrName>style.visibility</p:attrName>
                                        </p:attrNameLst>
                                      </p:cBhvr>
                                      <p:to>
                                        <p:strVal val="visible"/>
                                      </p:to>
                                    </p:set>
                                    <p:animEffect transition="in" filter="fade">
                                      <p:cBhvr>
                                        <p:cTn id="201" dur="2000"/>
                                        <p:tgtEl>
                                          <p:spTgt spid="117"/>
                                        </p:tgtEl>
                                      </p:cBhvr>
                                    </p:animEffect>
                                  </p:childTnLst>
                                </p:cTn>
                              </p:par>
                              <p:par>
                                <p:cTn id="202" presetID="10" presetClass="entr" presetSubtype="0" fill="hold" nodeType="withEffect">
                                  <p:stCondLst>
                                    <p:cond delay="0"/>
                                  </p:stCondLst>
                                  <p:childTnLst>
                                    <p:set>
                                      <p:cBhvr>
                                        <p:cTn id="203" dur="1" fill="hold">
                                          <p:stCondLst>
                                            <p:cond delay="0"/>
                                          </p:stCondLst>
                                        </p:cTn>
                                        <p:tgtEl>
                                          <p:spTgt spid="118"/>
                                        </p:tgtEl>
                                        <p:attrNameLst>
                                          <p:attrName>style.visibility</p:attrName>
                                        </p:attrNameLst>
                                      </p:cBhvr>
                                      <p:to>
                                        <p:strVal val="visible"/>
                                      </p:to>
                                    </p:set>
                                    <p:animEffect transition="in" filter="fade">
                                      <p:cBhvr>
                                        <p:cTn id="204" dur="2000"/>
                                        <p:tgtEl>
                                          <p:spTgt spid="118"/>
                                        </p:tgtEl>
                                      </p:cBhvr>
                                    </p:animEffect>
                                  </p:childTnLst>
                                </p:cTn>
                              </p:par>
                              <p:par>
                                <p:cTn id="205" presetID="10" presetClass="entr" presetSubtype="0" fill="hold" nodeType="withEffect">
                                  <p:stCondLst>
                                    <p:cond delay="0"/>
                                  </p:stCondLst>
                                  <p:childTnLst>
                                    <p:set>
                                      <p:cBhvr>
                                        <p:cTn id="206" dur="1" fill="hold">
                                          <p:stCondLst>
                                            <p:cond delay="0"/>
                                          </p:stCondLst>
                                        </p:cTn>
                                        <p:tgtEl>
                                          <p:spTgt spid="119"/>
                                        </p:tgtEl>
                                        <p:attrNameLst>
                                          <p:attrName>style.visibility</p:attrName>
                                        </p:attrNameLst>
                                      </p:cBhvr>
                                      <p:to>
                                        <p:strVal val="visible"/>
                                      </p:to>
                                    </p:set>
                                    <p:animEffect transition="in" filter="fade">
                                      <p:cBhvr>
                                        <p:cTn id="207" dur="2000"/>
                                        <p:tgtEl>
                                          <p:spTgt spid="119"/>
                                        </p:tgtEl>
                                      </p:cBhvr>
                                    </p:animEffect>
                                  </p:childTnLst>
                                </p:cTn>
                              </p:par>
                              <p:par>
                                <p:cTn id="208" presetID="10" presetClass="entr" presetSubtype="0" fill="hold" nodeType="withEffect">
                                  <p:stCondLst>
                                    <p:cond delay="0"/>
                                  </p:stCondLst>
                                  <p:childTnLst>
                                    <p:set>
                                      <p:cBhvr>
                                        <p:cTn id="209" dur="1" fill="hold">
                                          <p:stCondLst>
                                            <p:cond delay="0"/>
                                          </p:stCondLst>
                                        </p:cTn>
                                        <p:tgtEl>
                                          <p:spTgt spid="120"/>
                                        </p:tgtEl>
                                        <p:attrNameLst>
                                          <p:attrName>style.visibility</p:attrName>
                                        </p:attrNameLst>
                                      </p:cBhvr>
                                      <p:to>
                                        <p:strVal val="visible"/>
                                      </p:to>
                                    </p:set>
                                    <p:animEffect transition="in" filter="fade">
                                      <p:cBhvr>
                                        <p:cTn id="210" dur="2000"/>
                                        <p:tgtEl>
                                          <p:spTgt spid="120"/>
                                        </p:tgtEl>
                                      </p:cBhvr>
                                    </p:animEffect>
                                  </p:childTnLst>
                                </p:cTn>
                              </p:par>
                              <p:par>
                                <p:cTn id="211" presetID="10" presetClass="entr" presetSubtype="0" fill="hold" nodeType="withEffect">
                                  <p:stCondLst>
                                    <p:cond delay="0"/>
                                  </p:stCondLst>
                                  <p:childTnLst>
                                    <p:set>
                                      <p:cBhvr>
                                        <p:cTn id="212" dur="1" fill="hold">
                                          <p:stCondLst>
                                            <p:cond delay="0"/>
                                          </p:stCondLst>
                                        </p:cTn>
                                        <p:tgtEl>
                                          <p:spTgt spid="121"/>
                                        </p:tgtEl>
                                        <p:attrNameLst>
                                          <p:attrName>style.visibility</p:attrName>
                                        </p:attrNameLst>
                                      </p:cBhvr>
                                      <p:to>
                                        <p:strVal val="visible"/>
                                      </p:to>
                                    </p:set>
                                    <p:animEffect transition="in" filter="fade">
                                      <p:cBhvr>
                                        <p:cTn id="213" dur="2000"/>
                                        <p:tgtEl>
                                          <p:spTgt spid="121"/>
                                        </p:tgtEl>
                                      </p:cBhvr>
                                    </p:animEffect>
                                  </p:childTnLst>
                                </p:cTn>
                              </p:par>
                              <p:par>
                                <p:cTn id="214" presetID="10" presetClass="entr" presetSubtype="0" fill="hold" nodeType="withEffect">
                                  <p:stCondLst>
                                    <p:cond delay="0"/>
                                  </p:stCondLst>
                                  <p:childTnLst>
                                    <p:set>
                                      <p:cBhvr>
                                        <p:cTn id="215" dur="1" fill="hold">
                                          <p:stCondLst>
                                            <p:cond delay="0"/>
                                          </p:stCondLst>
                                        </p:cTn>
                                        <p:tgtEl>
                                          <p:spTgt spid="122"/>
                                        </p:tgtEl>
                                        <p:attrNameLst>
                                          <p:attrName>style.visibility</p:attrName>
                                        </p:attrNameLst>
                                      </p:cBhvr>
                                      <p:to>
                                        <p:strVal val="visible"/>
                                      </p:to>
                                    </p:set>
                                    <p:animEffect transition="in" filter="fade">
                                      <p:cBhvr>
                                        <p:cTn id="216" dur="2000"/>
                                        <p:tgtEl>
                                          <p:spTgt spid="122"/>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23"/>
                                        </p:tgtEl>
                                        <p:attrNameLst>
                                          <p:attrName>style.visibility</p:attrName>
                                        </p:attrNameLst>
                                      </p:cBhvr>
                                      <p:to>
                                        <p:strVal val="visible"/>
                                      </p:to>
                                    </p:set>
                                    <p:animEffect transition="in" filter="fade">
                                      <p:cBhvr>
                                        <p:cTn id="219" dur="2000"/>
                                        <p:tgtEl>
                                          <p:spTgt spid="123"/>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24"/>
                                        </p:tgtEl>
                                        <p:attrNameLst>
                                          <p:attrName>style.visibility</p:attrName>
                                        </p:attrNameLst>
                                      </p:cBhvr>
                                      <p:to>
                                        <p:strVal val="visible"/>
                                      </p:to>
                                    </p:set>
                                    <p:animEffect transition="in" filter="fade">
                                      <p:cBhvr>
                                        <p:cTn id="222" dur="2000"/>
                                        <p:tgtEl>
                                          <p:spTgt spid="12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25"/>
                                        </p:tgtEl>
                                        <p:attrNameLst>
                                          <p:attrName>style.visibility</p:attrName>
                                        </p:attrNameLst>
                                      </p:cBhvr>
                                      <p:to>
                                        <p:strVal val="visible"/>
                                      </p:to>
                                    </p:set>
                                    <p:animEffect transition="in" filter="fade">
                                      <p:cBhvr>
                                        <p:cTn id="225" dur="2000"/>
                                        <p:tgtEl>
                                          <p:spTgt spid="125"/>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26"/>
                                        </p:tgtEl>
                                        <p:attrNameLst>
                                          <p:attrName>style.visibility</p:attrName>
                                        </p:attrNameLst>
                                      </p:cBhvr>
                                      <p:to>
                                        <p:strVal val="visible"/>
                                      </p:to>
                                    </p:set>
                                    <p:animEffect transition="in" filter="fade">
                                      <p:cBhvr>
                                        <p:cTn id="228" dur="2000"/>
                                        <p:tgtEl>
                                          <p:spTgt spid="126"/>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27"/>
                                        </p:tgtEl>
                                        <p:attrNameLst>
                                          <p:attrName>style.visibility</p:attrName>
                                        </p:attrNameLst>
                                      </p:cBhvr>
                                      <p:to>
                                        <p:strVal val="visible"/>
                                      </p:to>
                                    </p:set>
                                    <p:animEffect transition="in" filter="fade">
                                      <p:cBhvr>
                                        <p:cTn id="231" dur="2000"/>
                                        <p:tgtEl>
                                          <p:spTgt spid="127"/>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28"/>
                                        </p:tgtEl>
                                        <p:attrNameLst>
                                          <p:attrName>style.visibility</p:attrName>
                                        </p:attrNameLst>
                                      </p:cBhvr>
                                      <p:to>
                                        <p:strVal val="visible"/>
                                      </p:to>
                                    </p:set>
                                    <p:animEffect transition="in" filter="fade">
                                      <p:cBhvr>
                                        <p:cTn id="234" dur="2000"/>
                                        <p:tgtEl>
                                          <p:spTgt spid="128"/>
                                        </p:tgtEl>
                                      </p:cBhvr>
                                    </p:animEffect>
                                  </p:childTnLst>
                                </p:cTn>
                              </p:par>
                              <p:par>
                                <p:cTn id="235" presetID="10" presetClass="entr" presetSubtype="0" fill="hold" nodeType="withEffect">
                                  <p:stCondLst>
                                    <p:cond delay="0"/>
                                  </p:stCondLst>
                                  <p:childTnLst>
                                    <p:set>
                                      <p:cBhvr>
                                        <p:cTn id="236" dur="1" fill="hold">
                                          <p:stCondLst>
                                            <p:cond delay="0"/>
                                          </p:stCondLst>
                                        </p:cTn>
                                        <p:tgtEl>
                                          <p:spTgt spid="166"/>
                                        </p:tgtEl>
                                        <p:attrNameLst>
                                          <p:attrName>style.visibility</p:attrName>
                                        </p:attrNameLst>
                                      </p:cBhvr>
                                      <p:to>
                                        <p:strVal val="visible"/>
                                      </p:to>
                                    </p:set>
                                    <p:animEffect transition="in" filter="fade">
                                      <p:cBhvr>
                                        <p:cTn id="237" dur="2000"/>
                                        <p:tgtEl>
                                          <p:spTgt spid="166"/>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grpId="0" nodeType="clickEffect">
                                  <p:stCondLst>
                                    <p:cond delay="0"/>
                                  </p:stCondLst>
                                  <p:childTnLst>
                                    <p:set>
                                      <p:cBhvr>
                                        <p:cTn id="241" dur="1" fill="hold">
                                          <p:stCondLst>
                                            <p:cond delay="0"/>
                                          </p:stCondLst>
                                        </p:cTn>
                                        <p:tgtEl>
                                          <p:spTgt spid="20"/>
                                        </p:tgtEl>
                                        <p:attrNameLst>
                                          <p:attrName>style.visibility</p:attrName>
                                        </p:attrNameLst>
                                      </p:cBhvr>
                                      <p:to>
                                        <p:strVal val="visible"/>
                                      </p:to>
                                    </p:set>
                                    <p:animEffect transition="in" filter="fade">
                                      <p:cBhvr>
                                        <p:cTn id="242" dur="2000"/>
                                        <p:tgtEl>
                                          <p:spTgt spid="2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21"/>
                                        </p:tgtEl>
                                        <p:attrNameLst>
                                          <p:attrName>style.visibility</p:attrName>
                                        </p:attrNameLst>
                                      </p:cBhvr>
                                      <p:to>
                                        <p:strVal val="visible"/>
                                      </p:to>
                                    </p:set>
                                    <p:animEffect transition="in" filter="fade">
                                      <p:cBhvr>
                                        <p:cTn id="245" dur="2000"/>
                                        <p:tgtEl>
                                          <p:spTgt spid="21"/>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22"/>
                                        </p:tgtEl>
                                        <p:attrNameLst>
                                          <p:attrName>style.visibility</p:attrName>
                                        </p:attrNameLst>
                                      </p:cBhvr>
                                      <p:to>
                                        <p:strVal val="visible"/>
                                      </p:to>
                                    </p:set>
                                    <p:animEffect transition="in" filter="fade">
                                      <p:cBhvr>
                                        <p:cTn id="248" dur="2000"/>
                                        <p:tgtEl>
                                          <p:spTgt spid="22"/>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23"/>
                                        </p:tgtEl>
                                        <p:attrNameLst>
                                          <p:attrName>style.visibility</p:attrName>
                                        </p:attrNameLst>
                                      </p:cBhvr>
                                      <p:to>
                                        <p:strVal val="visible"/>
                                      </p:to>
                                    </p:set>
                                    <p:animEffect transition="in" filter="fade">
                                      <p:cBhvr>
                                        <p:cTn id="251" dur="2000"/>
                                        <p:tgtEl>
                                          <p:spTgt spid="23"/>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24"/>
                                        </p:tgtEl>
                                        <p:attrNameLst>
                                          <p:attrName>style.visibility</p:attrName>
                                        </p:attrNameLst>
                                      </p:cBhvr>
                                      <p:to>
                                        <p:strVal val="visible"/>
                                      </p:to>
                                    </p:set>
                                    <p:animEffect transition="in" filter="fade">
                                      <p:cBhvr>
                                        <p:cTn id="254" dur="2000"/>
                                        <p:tgtEl>
                                          <p:spTgt spid="24"/>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25"/>
                                        </p:tgtEl>
                                        <p:attrNameLst>
                                          <p:attrName>style.visibility</p:attrName>
                                        </p:attrNameLst>
                                      </p:cBhvr>
                                      <p:to>
                                        <p:strVal val="visible"/>
                                      </p:to>
                                    </p:set>
                                    <p:animEffect transition="in" filter="fade">
                                      <p:cBhvr>
                                        <p:cTn id="257" dur="2000"/>
                                        <p:tgtEl>
                                          <p:spTgt spid="25"/>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26"/>
                                        </p:tgtEl>
                                        <p:attrNameLst>
                                          <p:attrName>style.visibility</p:attrName>
                                        </p:attrNameLst>
                                      </p:cBhvr>
                                      <p:to>
                                        <p:strVal val="visible"/>
                                      </p:to>
                                    </p:set>
                                    <p:animEffect transition="in" filter="fade">
                                      <p:cBhvr>
                                        <p:cTn id="260" dur="2000"/>
                                        <p:tgtEl>
                                          <p:spTgt spid="26"/>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27"/>
                                        </p:tgtEl>
                                        <p:attrNameLst>
                                          <p:attrName>style.visibility</p:attrName>
                                        </p:attrNameLst>
                                      </p:cBhvr>
                                      <p:to>
                                        <p:strVal val="visible"/>
                                      </p:to>
                                    </p:set>
                                    <p:animEffect transition="in" filter="fade">
                                      <p:cBhvr>
                                        <p:cTn id="263" dur="2000"/>
                                        <p:tgtEl>
                                          <p:spTgt spid="27"/>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28"/>
                                        </p:tgtEl>
                                        <p:attrNameLst>
                                          <p:attrName>style.visibility</p:attrName>
                                        </p:attrNameLst>
                                      </p:cBhvr>
                                      <p:to>
                                        <p:strVal val="visible"/>
                                      </p:to>
                                    </p:set>
                                    <p:animEffect transition="in" filter="fade">
                                      <p:cBhvr>
                                        <p:cTn id="266" dur="2000"/>
                                        <p:tgtEl>
                                          <p:spTgt spid="28"/>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29"/>
                                        </p:tgtEl>
                                        <p:attrNameLst>
                                          <p:attrName>style.visibility</p:attrName>
                                        </p:attrNameLst>
                                      </p:cBhvr>
                                      <p:to>
                                        <p:strVal val="visible"/>
                                      </p:to>
                                    </p:set>
                                    <p:animEffect transition="in" filter="fade">
                                      <p:cBhvr>
                                        <p:cTn id="269" dur="2000"/>
                                        <p:tgtEl>
                                          <p:spTgt spid="29"/>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30"/>
                                        </p:tgtEl>
                                        <p:attrNameLst>
                                          <p:attrName>style.visibility</p:attrName>
                                        </p:attrNameLst>
                                      </p:cBhvr>
                                      <p:to>
                                        <p:strVal val="visible"/>
                                      </p:to>
                                    </p:set>
                                    <p:animEffect transition="in" filter="fade">
                                      <p:cBhvr>
                                        <p:cTn id="272" dur="2000"/>
                                        <p:tgtEl>
                                          <p:spTgt spid="30"/>
                                        </p:tgtEl>
                                      </p:cBhvr>
                                    </p:animEffect>
                                  </p:childTnLst>
                                </p:cTn>
                              </p:par>
                              <p:par>
                                <p:cTn id="273" presetID="10" presetClass="entr" presetSubtype="0" fill="hold" nodeType="withEffect">
                                  <p:stCondLst>
                                    <p:cond delay="0"/>
                                  </p:stCondLst>
                                  <p:childTnLst>
                                    <p:set>
                                      <p:cBhvr>
                                        <p:cTn id="274" dur="1" fill="hold">
                                          <p:stCondLst>
                                            <p:cond delay="0"/>
                                          </p:stCondLst>
                                        </p:cTn>
                                        <p:tgtEl>
                                          <p:spTgt spid="31"/>
                                        </p:tgtEl>
                                        <p:attrNameLst>
                                          <p:attrName>style.visibility</p:attrName>
                                        </p:attrNameLst>
                                      </p:cBhvr>
                                      <p:to>
                                        <p:strVal val="visible"/>
                                      </p:to>
                                    </p:set>
                                    <p:animEffect transition="in" filter="fade">
                                      <p:cBhvr>
                                        <p:cTn id="275" dur="2000"/>
                                        <p:tgtEl>
                                          <p:spTgt spid="31"/>
                                        </p:tgtEl>
                                      </p:cBhvr>
                                    </p:animEffect>
                                  </p:childTnLst>
                                </p:cTn>
                              </p:par>
                              <p:par>
                                <p:cTn id="276" presetID="10" presetClass="entr" presetSubtype="0" fill="hold" nodeType="withEffect">
                                  <p:stCondLst>
                                    <p:cond delay="0"/>
                                  </p:stCondLst>
                                  <p:childTnLst>
                                    <p:set>
                                      <p:cBhvr>
                                        <p:cTn id="277" dur="1" fill="hold">
                                          <p:stCondLst>
                                            <p:cond delay="0"/>
                                          </p:stCondLst>
                                        </p:cTn>
                                        <p:tgtEl>
                                          <p:spTgt spid="32"/>
                                        </p:tgtEl>
                                        <p:attrNameLst>
                                          <p:attrName>style.visibility</p:attrName>
                                        </p:attrNameLst>
                                      </p:cBhvr>
                                      <p:to>
                                        <p:strVal val="visible"/>
                                      </p:to>
                                    </p:set>
                                    <p:animEffect transition="in" filter="fade">
                                      <p:cBhvr>
                                        <p:cTn id="278" dur="2000"/>
                                        <p:tgtEl>
                                          <p:spTgt spid="32"/>
                                        </p:tgtEl>
                                      </p:cBhvr>
                                    </p:animEffect>
                                  </p:childTnLst>
                                </p:cTn>
                              </p:par>
                              <p:par>
                                <p:cTn id="279" presetID="10" presetClass="entr" presetSubtype="0" fill="hold" nodeType="withEffect">
                                  <p:stCondLst>
                                    <p:cond delay="0"/>
                                  </p:stCondLst>
                                  <p:childTnLst>
                                    <p:set>
                                      <p:cBhvr>
                                        <p:cTn id="280" dur="1" fill="hold">
                                          <p:stCondLst>
                                            <p:cond delay="0"/>
                                          </p:stCondLst>
                                        </p:cTn>
                                        <p:tgtEl>
                                          <p:spTgt spid="33"/>
                                        </p:tgtEl>
                                        <p:attrNameLst>
                                          <p:attrName>style.visibility</p:attrName>
                                        </p:attrNameLst>
                                      </p:cBhvr>
                                      <p:to>
                                        <p:strVal val="visible"/>
                                      </p:to>
                                    </p:set>
                                    <p:animEffect transition="in" filter="fade">
                                      <p:cBhvr>
                                        <p:cTn id="281" dur="2000"/>
                                        <p:tgtEl>
                                          <p:spTgt spid="33"/>
                                        </p:tgtEl>
                                      </p:cBhvr>
                                    </p:animEffect>
                                  </p:childTnLst>
                                </p:cTn>
                              </p:par>
                              <p:par>
                                <p:cTn id="282" presetID="10" presetClass="entr" presetSubtype="0" fill="hold" nodeType="withEffect">
                                  <p:stCondLst>
                                    <p:cond delay="0"/>
                                  </p:stCondLst>
                                  <p:childTnLst>
                                    <p:set>
                                      <p:cBhvr>
                                        <p:cTn id="283" dur="1" fill="hold">
                                          <p:stCondLst>
                                            <p:cond delay="0"/>
                                          </p:stCondLst>
                                        </p:cTn>
                                        <p:tgtEl>
                                          <p:spTgt spid="34"/>
                                        </p:tgtEl>
                                        <p:attrNameLst>
                                          <p:attrName>style.visibility</p:attrName>
                                        </p:attrNameLst>
                                      </p:cBhvr>
                                      <p:to>
                                        <p:strVal val="visible"/>
                                      </p:to>
                                    </p:set>
                                    <p:animEffect transition="in" filter="fade">
                                      <p:cBhvr>
                                        <p:cTn id="284" dur="2000"/>
                                        <p:tgtEl>
                                          <p:spTgt spid="34"/>
                                        </p:tgtEl>
                                      </p:cBhvr>
                                    </p:animEffect>
                                  </p:childTnLst>
                                </p:cTn>
                              </p:par>
                              <p:par>
                                <p:cTn id="285" presetID="10" presetClass="entr" presetSubtype="0" fill="hold" nodeType="withEffect">
                                  <p:stCondLst>
                                    <p:cond delay="0"/>
                                  </p:stCondLst>
                                  <p:childTnLst>
                                    <p:set>
                                      <p:cBhvr>
                                        <p:cTn id="286" dur="1" fill="hold">
                                          <p:stCondLst>
                                            <p:cond delay="0"/>
                                          </p:stCondLst>
                                        </p:cTn>
                                        <p:tgtEl>
                                          <p:spTgt spid="35"/>
                                        </p:tgtEl>
                                        <p:attrNameLst>
                                          <p:attrName>style.visibility</p:attrName>
                                        </p:attrNameLst>
                                      </p:cBhvr>
                                      <p:to>
                                        <p:strVal val="visible"/>
                                      </p:to>
                                    </p:set>
                                    <p:animEffect transition="in" filter="fade">
                                      <p:cBhvr>
                                        <p:cTn id="287" dur="2000"/>
                                        <p:tgtEl>
                                          <p:spTgt spid="35"/>
                                        </p:tgtEl>
                                      </p:cBhvr>
                                    </p:animEffect>
                                  </p:childTnLst>
                                </p:cTn>
                              </p:par>
                              <p:par>
                                <p:cTn id="288" presetID="10" presetClass="entr" presetSubtype="0" fill="hold" nodeType="withEffect">
                                  <p:stCondLst>
                                    <p:cond delay="0"/>
                                  </p:stCondLst>
                                  <p:childTnLst>
                                    <p:set>
                                      <p:cBhvr>
                                        <p:cTn id="289" dur="1" fill="hold">
                                          <p:stCondLst>
                                            <p:cond delay="0"/>
                                          </p:stCondLst>
                                        </p:cTn>
                                        <p:tgtEl>
                                          <p:spTgt spid="36"/>
                                        </p:tgtEl>
                                        <p:attrNameLst>
                                          <p:attrName>style.visibility</p:attrName>
                                        </p:attrNameLst>
                                      </p:cBhvr>
                                      <p:to>
                                        <p:strVal val="visible"/>
                                      </p:to>
                                    </p:set>
                                    <p:animEffect transition="in" filter="fade">
                                      <p:cBhvr>
                                        <p:cTn id="290" dur="2000"/>
                                        <p:tgtEl>
                                          <p:spTgt spid="36"/>
                                        </p:tgtEl>
                                      </p:cBhvr>
                                    </p:animEffect>
                                  </p:childTnLst>
                                </p:cTn>
                              </p:par>
                              <p:par>
                                <p:cTn id="291" presetID="10" presetClass="entr" presetSubtype="0" fill="hold" nodeType="withEffect">
                                  <p:stCondLst>
                                    <p:cond delay="0"/>
                                  </p:stCondLst>
                                  <p:childTnLst>
                                    <p:set>
                                      <p:cBhvr>
                                        <p:cTn id="292" dur="1" fill="hold">
                                          <p:stCondLst>
                                            <p:cond delay="0"/>
                                          </p:stCondLst>
                                        </p:cTn>
                                        <p:tgtEl>
                                          <p:spTgt spid="37"/>
                                        </p:tgtEl>
                                        <p:attrNameLst>
                                          <p:attrName>style.visibility</p:attrName>
                                        </p:attrNameLst>
                                      </p:cBhvr>
                                      <p:to>
                                        <p:strVal val="visible"/>
                                      </p:to>
                                    </p:set>
                                    <p:animEffect transition="in" filter="fade">
                                      <p:cBhvr>
                                        <p:cTn id="293" dur="2000"/>
                                        <p:tgtEl>
                                          <p:spTgt spid="37"/>
                                        </p:tgtEl>
                                      </p:cBhvr>
                                    </p:animEffect>
                                  </p:childTnLst>
                                </p:cTn>
                              </p:par>
                              <p:par>
                                <p:cTn id="294" presetID="10" presetClass="entr" presetSubtype="0" fill="hold" nodeType="withEffect">
                                  <p:stCondLst>
                                    <p:cond delay="0"/>
                                  </p:stCondLst>
                                  <p:childTnLst>
                                    <p:set>
                                      <p:cBhvr>
                                        <p:cTn id="295" dur="1" fill="hold">
                                          <p:stCondLst>
                                            <p:cond delay="0"/>
                                          </p:stCondLst>
                                        </p:cTn>
                                        <p:tgtEl>
                                          <p:spTgt spid="38"/>
                                        </p:tgtEl>
                                        <p:attrNameLst>
                                          <p:attrName>style.visibility</p:attrName>
                                        </p:attrNameLst>
                                      </p:cBhvr>
                                      <p:to>
                                        <p:strVal val="visible"/>
                                      </p:to>
                                    </p:set>
                                    <p:animEffect transition="in" filter="fade">
                                      <p:cBhvr>
                                        <p:cTn id="296" dur="2000"/>
                                        <p:tgtEl>
                                          <p:spTgt spid="38"/>
                                        </p:tgtEl>
                                      </p:cBhvr>
                                    </p:animEffect>
                                  </p:childTnLst>
                                </p:cTn>
                              </p:par>
                              <p:par>
                                <p:cTn id="297" presetID="10" presetClass="entr" presetSubtype="0" fill="hold" nodeType="withEffect">
                                  <p:stCondLst>
                                    <p:cond delay="0"/>
                                  </p:stCondLst>
                                  <p:childTnLst>
                                    <p:set>
                                      <p:cBhvr>
                                        <p:cTn id="298" dur="1" fill="hold">
                                          <p:stCondLst>
                                            <p:cond delay="0"/>
                                          </p:stCondLst>
                                        </p:cTn>
                                        <p:tgtEl>
                                          <p:spTgt spid="39"/>
                                        </p:tgtEl>
                                        <p:attrNameLst>
                                          <p:attrName>style.visibility</p:attrName>
                                        </p:attrNameLst>
                                      </p:cBhvr>
                                      <p:to>
                                        <p:strVal val="visible"/>
                                      </p:to>
                                    </p:set>
                                    <p:animEffect transition="in" filter="fade">
                                      <p:cBhvr>
                                        <p:cTn id="299" dur="2000"/>
                                        <p:tgtEl>
                                          <p:spTgt spid="39"/>
                                        </p:tgtEl>
                                      </p:cBhvr>
                                    </p:animEffect>
                                  </p:childTnLst>
                                </p:cTn>
                              </p:par>
                              <p:par>
                                <p:cTn id="300" presetID="10" presetClass="entr" presetSubtype="0" fill="hold" nodeType="withEffect">
                                  <p:stCondLst>
                                    <p:cond delay="0"/>
                                  </p:stCondLst>
                                  <p:childTnLst>
                                    <p:set>
                                      <p:cBhvr>
                                        <p:cTn id="301" dur="1" fill="hold">
                                          <p:stCondLst>
                                            <p:cond delay="0"/>
                                          </p:stCondLst>
                                        </p:cTn>
                                        <p:tgtEl>
                                          <p:spTgt spid="40"/>
                                        </p:tgtEl>
                                        <p:attrNameLst>
                                          <p:attrName>style.visibility</p:attrName>
                                        </p:attrNameLst>
                                      </p:cBhvr>
                                      <p:to>
                                        <p:strVal val="visible"/>
                                      </p:to>
                                    </p:set>
                                    <p:animEffect transition="in" filter="fade">
                                      <p:cBhvr>
                                        <p:cTn id="302" dur="2000"/>
                                        <p:tgtEl>
                                          <p:spTgt spid="40"/>
                                        </p:tgtEl>
                                      </p:cBhvr>
                                    </p:animEffect>
                                  </p:childTnLst>
                                </p:cTn>
                              </p:par>
                              <p:par>
                                <p:cTn id="303" presetID="10" presetClass="entr" presetSubtype="0" fill="hold" nodeType="withEffect">
                                  <p:stCondLst>
                                    <p:cond delay="0"/>
                                  </p:stCondLst>
                                  <p:childTnLst>
                                    <p:set>
                                      <p:cBhvr>
                                        <p:cTn id="304" dur="1" fill="hold">
                                          <p:stCondLst>
                                            <p:cond delay="0"/>
                                          </p:stCondLst>
                                        </p:cTn>
                                        <p:tgtEl>
                                          <p:spTgt spid="41"/>
                                        </p:tgtEl>
                                        <p:attrNameLst>
                                          <p:attrName>style.visibility</p:attrName>
                                        </p:attrNameLst>
                                      </p:cBhvr>
                                      <p:to>
                                        <p:strVal val="visible"/>
                                      </p:to>
                                    </p:set>
                                    <p:animEffect transition="in" filter="fade">
                                      <p:cBhvr>
                                        <p:cTn id="305" dur="2000"/>
                                        <p:tgtEl>
                                          <p:spTgt spid="41"/>
                                        </p:tgtEl>
                                      </p:cBhvr>
                                    </p:animEffect>
                                  </p:childTnLst>
                                </p:cTn>
                              </p:par>
                              <p:par>
                                <p:cTn id="306" presetID="10" presetClass="entr" presetSubtype="0" fill="hold" nodeType="withEffect">
                                  <p:stCondLst>
                                    <p:cond delay="0"/>
                                  </p:stCondLst>
                                  <p:childTnLst>
                                    <p:set>
                                      <p:cBhvr>
                                        <p:cTn id="307" dur="1" fill="hold">
                                          <p:stCondLst>
                                            <p:cond delay="0"/>
                                          </p:stCondLst>
                                        </p:cTn>
                                        <p:tgtEl>
                                          <p:spTgt spid="42"/>
                                        </p:tgtEl>
                                        <p:attrNameLst>
                                          <p:attrName>style.visibility</p:attrName>
                                        </p:attrNameLst>
                                      </p:cBhvr>
                                      <p:to>
                                        <p:strVal val="visible"/>
                                      </p:to>
                                    </p:set>
                                    <p:animEffect transition="in" filter="fade">
                                      <p:cBhvr>
                                        <p:cTn id="308" dur="2000"/>
                                        <p:tgtEl>
                                          <p:spTgt spid="42"/>
                                        </p:tgtEl>
                                      </p:cBhvr>
                                    </p:animEffect>
                                  </p:childTnLst>
                                </p:cTn>
                              </p:par>
                              <p:par>
                                <p:cTn id="309" presetID="10" presetClass="entr" presetSubtype="0" fill="hold" nodeType="withEffect">
                                  <p:stCondLst>
                                    <p:cond delay="0"/>
                                  </p:stCondLst>
                                  <p:childTnLst>
                                    <p:set>
                                      <p:cBhvr>
                                        <p:cTn id="310" dur="1" fill="hold">
                                          <p:stCondLst>
                                            <p:cond delay="0"/>
                                          </p:stCondLst>
                                        </p:cTn>
                                        <p:tgtEl>
                                          <p:spTgt spid="43"/>
                                        </p:tgtEl>
                                        <p:attrNameLst>
                                          <p:attrName>style.visibility</p:attrName>
                                        </p:attrNameLst>
                                      </p:cBhvr>
                                      <p:to>
                                        <p:strVal val="visible"/>
                                      </p:to>
                                    </p:set>
                                    <p:animEffect transition="in" filter="fade">
                                      <p:cBhvr>
                                        <p:cTn id="311" dur="2000"/>
                                        <p:tgtEl>
                                          <p:spTgt spid="43"/>
                                        </p:tgtEl>
                                      </p:cBhvr>
                                    </p:animEffect>
                                  </p:childTnLst>
                                </p:cTn>
                              </p:par>
                              <p:par>
                                <p:cTn id="312" presetID="10" presetClass="entr" presetSubtype="0" fill="hold" nodeType="withEffect">
                                  <p:stCondLst>
                                    <p:cond delay="0"/>
                                  </p:stCondLst>
                                  <p:childTnLst>
                                    <p:set>
                                      <p:cBhvr>
                                        <p:cTn id="313" dur="1" fill="hold">
                                          <p:stCondLst>
                                            <p:cond delay="0"/>
                                          </p:stCondLst>
                                        </p:cTn>
                                        <p:tgtEl>
                                          <p:spTgt spid="44"/>
                                        </p:tgtEl>
                                        <p:attrNameLst>
                                          <p:attrName>style.visibility</p:attrName>
                                        </p:attrNameLst>
                                      </p:cBhvr>
                                      <p:to>
                                        <p:strVal val="visible"/>
                                      </p:to>
                                    </p:set>
                                    <p:animEffect transition="in" filter="fade">
                                      <p:cBhvr>
                                        <p:cTn id="314" dur="2000"/>
                                        <p:tgtEl>
                                          <p:spTgt spid="44"/>
                                        </p:tgtEl>
                                      </p:cBhvr>
                                    </p:animEffect>
                                  </p:childTnLst>
                                </p:cTn>
                              </p:par>
                              <p:par>
                                <p:cTn id="315" presetID="10" presetClass="entr" presetSubtype="0" fill="hold" nodeType="withEffect">
                                  <p:stCondLst>
                                    <p:cond delay="0"/>
                                  </p:stCondLst>
                                  <p:childTnLst>
                                    <p:set>
                                      <p:cBhvr>
                                        <p:cTn id="316" dur="1" fill="hold">
                                          <p:stCondLst>
                                            <p:cond delay="0"/>
                                          </p:stCondLst>
                                        </p:cTn>
                                        <p:tgtEl>
                                          <p:spTgt spid="45"/>
                                        </p:tgtEl>
                                        <p:attrNameLst>
                                          <p:attrName>style.visibility</p:attrName>
                                        </p:attrNameLst>
                                      </p:cBhvr>
                                      <p:to>
                                        <p:strVal val="visible"/>
                                      </p:to>
                                    </p:set>
                                    <p:animEffect transition="in" filter="fade">
                                      <p:cBhvr>
                                        <p:cTn id="317" dur="2000"/>
                                        <p:tgtEl>
                                          <p:spTgt spid="45"/>
                                        </p:tgtEl>
                                      </p:cBhvr>
                                    </p:animEffect>
                                  </p:childTnLst>
                                </p:cTn>
                              </p:par>
                              <p:par>
                                <p:cTn id="318" presetID="10" presetClass="entr" presetSubtype="0" fill="hold" nodeType="withEffect">
                                  <p:stCondLst>
                                    <p:cond delay="0"/>
                                  </p:stCondLst>
                                  <p:childTnLst>
                                    <p:set>
                                      <p:cBhvr>
                                        <p:cTn id="319" dur="1" fill="hold">
                                          <p:stCondLst>
                                            <p:cond delay="0"/>
                                          </p:stCondLst>
                                        </p:cTn>
                                        <p:tgtEl>
                                          <p:spTgt spid="46"/>
                                        </p:tgtEl>
                                        <p:attrNameLst>
                                          <p:attrName>style.visibility</p:attrName>
                                        </p:attrNameLst>
                                      </p:cBhvr>
                                      <p:to>
                                        <p:strVal val="visible"/>
                                      </p:to>
                                    </p:set>
                                    <p:animEffect transition="in" filter="fade">
                                      <p:cBhvr>
                                        <p:cTn id="320" dur="2000"/>
                                        <p:tgtEl>
                                          <p:spTgt spid="46"/>
                                        </p:tgtEl>
                                      </p:cBhvr>
                                    </p:animEffect>
                                  </p:childTnLst>
                                </p:cTn>
                              </p:par>
                              <p:par>
                                <p:cTn id="321" presetID="10" presetClass="entr" presetSubtype="0" fill="hold" nodeType="withEffect">
                                  <p:stCondLst>
                                    <p:cond delay="0"/>
                                  </p:stCondLst>
                                  <p:childTnLst>
                                    <p:set>
                                      <p:cBhvr>
                                        <p:cTn id="322" dur="1" fill="hold">
                                          <p:stCondLst>
                                            <p:cond delay="0"/>
                                          </p:stCondLst>
                                        </p:cTn>
                                        <p:tgtEl>
                                          <p:spTgt spid="47"/>
                                        </p:tgtEl>
                                        <p:attrNameLst>
                                          <p:attrName>style.visibility</p:attrName>
                                        </p:attrNameLst>
                                      </p:cBhvr>
                                      <p:to>
                                        <p:strVal val="visible"/>
                                      </p:to>
                                    </p:set>
                                    <p:animEffect transition="in" filter="fade">
                                      <p:cBhvr>
                                        <p:cTn id="323" dur="2000"/>
                                        <p:tgtEl>
                                          <p:spTgt spid="47"/>
                                        </p:tgtEl>
                                      </p:cBhvr>
                                    </p:animEffect>
                                  </p:childTnLst>
                                </p:cTn>
                              </p:par>
                              <p:par>
                                <p:cTn id="324" presetID="10" presetClass="entr" presetSubtype="0" fill="hold" nodeType="withEffect">
                                  <p:stCondLst>
                                    <p:cond delay="0"/>
                                  </p:stCondLst>
                                  <p:childTnLst>
                                    <p:set>
                                      <p:cBhvr>
                                        <p:cTn id="325" dur="1" fill="hold">
                                          <p:stCondLst>
                                            <p:cond delay="0"/>
                                          </p:stCondLst>
                                        </p:cTn>
                                        <p:tgtEl>
                                          <p:spTgt spid="48"/>
                                        </p:tgtEl>
                                        <p:attrNameLst>
                                          <p:attrName>style.visibility</p:attrName>
                                        </p:attrNameLst>
                                      </p:cBhvr>
                                      <p:to>
                                        <p:strVal val="visible"/>
                                      </p:to>
                                    </p:set>
                                    <p:animEffect transition="in" filter="fade">
                                      <p:cBhvr>
                                        <p:cTn id="326" dur="2000"/>
                                        <p:tgtEl>
                                          <p:spTgt spid="48"/>
                                        </p:tgtEl>
                                      </p:cBhvr>
                                    </p:animEffect>
                                  </p:childTnLst>
                                </p:cTn>
                              </p:par>
                              <p:par>
                                <p:cTn id="327" presetID="10" presetClass="entr" presetSubtype="0" fill="hold" nodeType="withEffect">
                                  <p:stCondLst>
                                    <p:cond delay="0"/>
                                  </p:stCondLst>
                                  <p:childTnLst>
                                    <p:set>
                                      <p:cBhvr>
                                        <p:cTn id="328" dur="1" fill="hold">
                                          <p:stCondLst>
                                            <p:cond delay="0"/>
                                          </p:stCondLst>
                                        </p:cTn>
                                        <p:tgtEl>
                                          <p:spTgt spid="49"/>
                                        </p:tgtEl>
                                        <p:attrNameLst>
                                          <p:attrName>style.visibility</p:attrName>
                                        </p:attrNameLst>
                                      </p:cBhvr>
                                      <p:to>
                                        <p:strVal val="visible"/>
                                      </p:to>
                                    </p:set>
                                    <p:animEffect transition="in" filter="fade">
                                      <p:cBhvr>
                                        <p:cTn id="329" dur="2000"/>
                                        <p:tgtEl>
                                          <p:spTgt spid="49"/>
                                        </p:tgtEl>
                                      </p:cBhvr>
                                    </p:animEffect>
                                  </p:childTnLst>
                                </p:cTn>
                              </p:par>
                              <p:par>
                                <p:cTn id="330" presetID="10" presetClass="entr" presetSubtype="0" fill="hold" nodeType="withEffect">
                                  <p:stCondLst>
                                    <p:cond delay="0"/>
                                  </p:stCondLst>
                                  <p:childTnLst>
                                    <p:set>
                                      <p:cBhvr>
                                        <p:cTn id="331" dur="1" fill="hold">
                                          <p:stCondLst>
                                            <p:cond delay="0"/>
                                          </p:stCondLst>
                                        </p:cTn>
                                        <p:tgtEl>
                                          <p:spTgt spid="50"/>
                                        </p:tgtEl>
                                        <p:attrNameLst>
                                          <p:attrName>style.visibility</p:attrName>
                                        </p:attrNameLst>
                                      </p:cBhvr>
                                      <p:to>
                                        <p:strVal val="visible"/>
                                      </p:to>
                                    </p:set>
                                    <p:animEffect transition="in" filter="fade">
                                      <p:cBhvr>
                                        <p:cTn id="332" dur="2000"/>
                                        <p:tgtEl>
                                          <p:spTgt spid="50"/>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51"/>
                                        </p:tgtEl>
                                        <p:attrNameLst>
                                          <p:attrName>style.visibility</p:attrName>
                                        </p:attrNameLst>
                                      </p:cBhvr>
                                      <p:to>
                                        <p:strVal val="visible"/>
                                      </p:to>
                                    </p:set>
                                    <p:animEffect transition="in" filter="fade">
                                      <p:cBhvr>
                                        <p:cTn id="335" dur="2000"/>
                                        <p:tgtEl>
                                          <p:spTgt spid="51"/>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52"/>
                                        </p:tgtEl>
                                        <p:attrNameLst>
                                          <p:attrName>style.visibility</p:attrName>
                                        </p:attrNameLst>
                                      </p:cBhvr>
                                      <p:to>
                                        <p:strVal val="visible"/>
                                      </p:to>
                                    </p:set>
                                    <p:animEffect transition="in" filter="fade">
                                      <p:cBhvr>
                                        <p:cTn id="338" dur="2000"/>
                                        <p:tgtEl>
                                          <p:spTgt spid="52"/>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53"/>
                                        </p:tgtEl>
                                        <p:attrNameLst>
                                          <p:attrName>style.visibility</p:attrName>
                                        </p:attrNameLst>
                                      </p:cBhvr>
                                      <p:to>
                                        <p:strVal val="visible"/>
                                      </p:to>
                                    </p:set>
                                    <p:animEffect transition="in" filter="fade">
                                      <p:cBhvr>
                                        <p:cTn id="341" dur="2000"/>
                                        <p:tgtEl>
                                          <p:spTgt spid="5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54"/>
                                        </p:tgtEl>
                                        <p:attrNameLst>
                                          <p:attrName>style.visibility</p:attrName>
                                        </p:attrNameLst>
                                      </p:cBhvr>
                                      <p:to>
                                        <p:strVal val="visible"/>
                                      </p:to>
                                    </p:set>
                                    <p:animEffect transition="in" filter="fade">
                                      <p:cBhvr>
                                        <p:cTn id="344" dur="2000"/>
                                        <p:tgtEl>
                                          <p:spTgt spid="54"/>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55"/>
                                        </p:tgtEl>
                                        <p:attrNameLst>
                                          <p:attrName>style.visibility</p:attrName>
                                        </p:attrNameLst>
                                      </p:cBhvr>
                                      <p:to>
                                        <p:strVal val="visible"/>
                                      </p:to>
                                    </p:set>
                                    <p:animEffect transition="in" filter="fade">
                                      <p:cBhvr>
                                        <p:cTn id="347" dur="2000"/>
                                        <p:tgtEl>
                                          <p:spTgt spid="55"/>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56"/>
                                        </p:tgtEl>
                                        <p:attrNameLst>
                                          <p:attrName>style.visibility</p:attrName>
                                        </p:attrNameLst>
                                      </p:cBhvr>
                                      <p:to>
                                        <p:strVal val="visible"/>
                                      </p:to>
                                    </p:set>
                                    <p:animEffect transition="in" filter="fade">
                                      <p:cBhvr>
                                        <p:cTn id="350" dur="2000"/>
                                        <p:tgtEl>
                                          <p:spTgt spid="56"/>
                                        </p:tgtEl>
                                      </p:cBhvr>
                                    </p:animEffect>
                                  </p:childTnLst>
                                </p:cTn>
                              </p:par>
                              <p:par>
                                <p:cTn id="351" presetID="10" presetClass="entr" presetSubtype="0" fill="hold" nodeType="withEffect">
                                  <p:stCondLst>
                                    <p:cond delay="0"/>
                                  </p:stCondLst>
                                  <p:childTnLst>
                                    <p:set>
                                      <p:cBhvr>
                                        <p:cTn id="352" dur="1" fill="hold">
                                          <p:stCondLst>
                                            <p:cond delay="0"/>
                                          </p:stCondLst>
                                        </p:cTn>
                                        <p:tgtEl>
                                          <p:spTgt spid="168"/>
                                        </p:tgtEl>
                                        <p:attrNameLst>
                                          <p:attrName>style.visibility</p:attrName>
                                        </p:attrNameLst>
                                      </p:cBhvr>
                                      <p:to>
                                        <p:strVal val="visible"/>
                                      </p:to>
                                    </p:set>
                                    <p:animEffect transition="in" filter="fade">
                                      <p:cBhvr>
                                        <p:cTn id="353"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51" grpId="0"/>
      <p:bldP spid="52" grpId="0"/>
      <p:bldP spid="53" grpId="0"/>
      <p:bldP spid="54" grpId="0"/>
      <p:bldP spid="55" grpId="0"/>
      <p:bldP spid="56" grpId="0"/>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87" grpId="0"/>
      <p:bldP spid="88" grpId="0"/>
      <p:bldP spid="89" grpId="0"/>
      <p:bldP spid="90" grpId="0"/>
      <p:bldP spid="91" grpId="0"/>
      <p:bldP spid="92"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23" grpId="0"/>
      <p:bldP spid="124" grpId="0"/>
      <p:bldP spid="125" grpId="0"/>
      <p:bldP spid="126" grpId="0"/>
      <p:bldP spid="127" grpId="0"/>
      <p:bldP spid="128" grpId="0"/>
      <p:bldP spid="1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2" descr="http://www.ecardmedia.eu/data/media/26/wellesley-saddles.jpg"/>
          <p:cNvPicPr>
            <a:picLocks noChangeAspect="1" noChangeArrowheads="1"/>
          </p:cNvPicPr>
          <p:nvPr/>
        </p:nvPicPr>
        <p:blipFill>
          <a:blip r:embed="rId4" cstate="print"/>
          <a:srcRect/>
          <a:stretch>
            <a:fillRect/>
          </a:stretch>
        </p:blipFill>
        <p:spPr bwMode="auto">
          <a:xfrm>
            <a:off x="-36512" y="0"/>
            <a:ext cx="9180512" cy="6858000"/>
          </a:xfrm>
          <a:prstGeom prst="rect">
            <a:avLst/>
          </a:prstGeom>
          <a:noFill/>
        </p:spPr>
      </p:pic>
    </p:spTree>
    <p:extLst>
      <p:ext uri="{BB962C8B-B14F-4D97-AF65-F5344CB8AC3E}">
        <p14:creationId xmlns:p14="http://schemas.microsoft.com/office/powerpoint/2010/main" xmlns="" val="2199766901"/>
      </p:ext>
    </p:extLst>
  </p:cSld>
  <p:clrMapOvr>
    <a:masterClrMapping/>
  </p:clrMapOvr>
  <p:transition spd="slow"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600" dirty="0" smtClean="0">
                <a:solidFill>
                  <a:schemeClr val="bg1"/>
                </a:solidFill>
              </a:rPr>
              <a:t>SENSOR</a:t>
            </a:r>
            <a:r>
              <a:rPr lang="fr-CA" sz="3600" dirty="0" smtClean="0">
                <a:solidFill>
                  <a:schemeClr val="bg1"/>
                </a:solidFill>
              </a:rPr>
              <a:t> NETWORKS</a:t>
            </a:r>
          </a:p>
        </p:txBody>
      </p:sp>
      <p:sp>
        <p:nvSpPr>
          <p:cNvPr id="5123" name="Espace réservé du contenu 2"/>
          <p:cNvSpPr>
            <a:spLocks noGrp="1"/>
          </p:cNvSpPr>
          <p:nvPr>
            <p:ph idx="1"/>
          </p:nvPr>
        </p:nvSpPr>
        <p:spPr>
          <a:xfrm>
            <a:off x="395536" y="2071390"/>
            <a:ext cx="8229600" cy="4525962"/>
          </a:xfrm>
        </p:spPr>
        <p:txBody>
          <a:bodyPr/>
          <a:lstStyle/>
          <a:p>
            <a:pPr>
              <a:buNone/>
            </a:pPr>
            <a:r>
              <a:rPr lang="en-CA" sz="2400" dirty="0" smtClean="0"/>
              <a:t>	Sensor</a:t>
            </a:r>
            <a:r>
              <a:rPr lang="fr-CA" sz="2400" dirty="0" smtClean="0"/>
              <a:t> networks </a:t>
            </a:r>
            <a:r>
              <a:rPr lang="en-CA" sz="2400" dirty="0" smtClean="0"/>
              <a:t>consists</a:t>
            </a:r>
            <a:r>
              <a:rPr lang="fr-CA" sz="2400" dirty="0" smtClean="0"/>
              <a:t> of a large </a:t>
            </a:r>
            <a:r>
              <a:rPr lang="en-CA" sz="2400" dirty="0" smtClean="0"/>
              <a:t>number</a:t>
            </a:r>
            <a:r>
              <a:rPr lang="fr-CA" sz="2400" dirty="0" smtClean="0"/>
              <a:t> of nodes densely </a:t>
            </a:r>
            <a:r>
              <a:rPr lang="en-CA" sz="2400" dirty="0" smtClean="0"/>
              <a:t>distributed</a:t>
            </a:r>
            <a:r>
              <a:rPr lang="fr-CA" sz="2400" dirty="0" smtClean="0"/>
              <a:t> over a region of interest and have wireless </a:t>
            </a:r>
            <a:r>
              <a:rPr lang="en-CA" sz="2400" noProof="1" smtClean="0"/>
              <a:t>connectivity</a:t>
            </a:r>
            <a:r>
              <a:rPr lang="fr-CA" sz="2400" dirty="0" smtClean="0"/>
              <a:t>.</a:t>
            </a:r>
          </a:p>
        </p:txBody>
      </p:sp>
      <p:pic>
        <p:nvPicPr>
          <p:cNvPr id="35" name="Picture 4" descr="http://freshgadgetnews.com/wp-content/uploads/2010/01/waspmote-set.jpg"/>
          <p:cNvPicPr>
            <a:picLocks noChangeAspect="1" noChangeArrowheads="1"/>
          </p:cNvPicPr>
          <p:nvPr/>
        </p:nvPicPr>
        <p:blipFill>
          <a:blip r:embed="rId3" cstate="print"/>
          <a:srcRect/>
          <a:stretch>
            <a:fillRect/>
          </a:stretch>
        </p:blipFill>
        <p:spPr bwMode="auto">
          <a:xfrm>
            <a:off x="2075656" y="3573016"/>
            <a:ext cx="4800600" cy="2752725"/>
          </a:xfrm>
          <a:prstGeom prst="rect">
            <a:avLst/>
          </a:prstGeom>
          <a:noFill/>
        </p:spPr>
      </p:pic>
      <p:sp>
        <p:nvSpPr>
          <p:cNvPr id="36" name="TextBox 35"/>
          <p:cNvSpPr txBox="1"/>
          <p:nvPr/>
        </p:nvSpPr>
        <p:spPr>
          <a:xfrm>
            <a:off x="3275856" y="6381328"/>
            <a:ext cx="2664296" cy="369332"/>
          </a:xfrm>
          <a:prstGeom prst="rect">
            <a:avLst/>
          </a:prstGeom>
          <a:noFill/>
        </p:spPr>
        <p:txBody>
          <a:bodyPr wrap="square" rtlCol="0">
            <a:spAutoFit/>
          </a:bodyPr>
          <a:lstStyle/>
          <a:p>
            <a:r>
              <a:rPr lang="en-US" dirty="0" smtClean="0"/>
              <a:t>Sensor Network Node</a:t>
            </a:r>
            <a:endParaRPr lang="en-US" dirty="0"/>
          </a:p>
        </p:txBody>
      </p:sp>
    </p:spTree>
    <p:extLst>
      <p:ext uri="{BB962C8B-B14F-4D97-AF65-F5344CB8AC3E}">
        <p14:creationId xmlns:p14="http://schemas.microsoft.com/office/powerpoint/2010/main" xmlns="" val="2819968644"/>
      </p:ext>
    </p:extLst>
  </p:cSld>
  <p:clrMapOvr>
    <a:masterClrMapping/>
  </p:clrMapOvr>
  <p:transition spd="med" advTm="36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Sources</a:t>
            </a:r>
            <a:endParaRPr lang="en-CA" sz="3200" dirty="0">
              <a:solidFill>
                <a:schemeClr val="bg1"/>
              </a:solidFill>
            </a:endParaRPr>
          </a:p>
        </p:txBody>
      </p:sp>
      <p:sp>
        <p:nvSpPr>
          <p:cNvPr id="27" name="TextBox 26"/>
          <p:cNvSpPr txBox="1"/>
          <p:nvPr/>
        </p:nvSpPr>
        <p:spPr>
          <a:xfrm>
            <a:off x="323528" y="2060848"/>
            <a:ext cx="8496944" cy="5047536"/>
          </a:xfrm>
          <a:prstGeom prst="rect">
            <a:avLst/>
          </a:prstGeom>
          <a:noFill/>
        </p:spPr>
        <p:txBody>
          <a:bodyPr wrap="square" rtlCol="0">
            <a:spAutoFit/>
          </a:bodyPr>
          <a:lstStyle/>
          <a:p>
            <a:r>
              <a:rPr lang="en-US" sz="1400" dirty="0" smtClean="0">
                <a:latin typeface="+mn-lt"/>
              </a:rPr>
              <a:t>K. </a:t>
            </a:r>
            <a:r>
              <a:rPr lang="en-US" sz="1400" dirty="0" err="1" smtClean="0">
                <a:latin typeface="+mn-lt"/>
              </a:rPr>
              <a:t>Langendoen</a:t>
            </a:r>
            <a:r>
              <a:rPr lang="en-US" sz="1400" dirty="0" smtClean="0">
                <a:latin typeface="+mn-lt"/>
              </a:rPr>
              <a:t> and N. </a:t>
            </a:r>
            <a:r>
              <a:rPr lang="en-US" sz="1400" dirty="0" err="1" smtClean="0">
                <a:latin typeface="+mn-lt"/>
              </a:rPr>
              <a:t>Reijers</a:t>
            </a:r>
            <a:r>
              <a:rPr lang="en-US" sz="1400" dirty="0" smtClean="0">
                <a:latin typeface="+mn-lt"/>
              </a:rPr>
              <a:t> “Distributed Localization in Wireless Sensor Networks: A Quantitative Comparison” </a:t>
            </a:r>
            <a:r>
              <a:rPr lang="en-US" sz="1400" i="1" dirty="0" smtClean="0">
                <a:latin typeface="+mn-lt"/>
              </a:rPr>
              <a:t>Computer Networks</a:t>
            </a:r>
            <a:r>
              <a:rPr lang="en-US" sz="1400" dirty="0" smtClean="0">
                <a:latin typeface="+mn-lt"/>
              </a:rPr>
              <a:t> Vol. 43 Issue 4 Pg 500—518. 2003</a:t>
            </a:r>
          </a:p>
          <a:p>
            <a:pPr lvl="0"/>
            <a:endParaRPr lang="en-US" sz="1400" dirty="0" smtClean="0">
              <a:latin typeface="+mn-lt"/>
            </a:endParaRPr>
          </a:p>
          <a:p>
            <a:pPr lvl="0"/>
            <a:r>
              <a:rPr lang="en-US" sz="1400" dirty="0" err="1" smtClean="0">
                <a:latin typeface="+mn-lt"/>
              </a:rPr>
              <a:t>Moaveni-Nejad</a:t>
            </a:r>
            <a:r>
              <a:rPr lang="en-US" sz="1400" dirty="0" smtClean="0">
                <a:latin typeface="+mn-lt"/>
              </a:rPr>
              <a:t>, K. and Li, X.-Y. Path Exposure, Target Location, Classification and Tracking in Sensor Networks, in Handbook of Sensor Networks: Algorithms and Architectures (</a:t>
            </a:r>
            <a:r>
              <a:rPr lang="en-US" sz="1400" dirty="0" err="1" smtClean="0">
                <a:latin typeface="+mn-lt"/>
              </a:rPr>
              <a:t>ed</a:t>
            </a:r>
            <a:r>
              <a:rPr lang="en-US" sz="1400" dirty="0" smtClean="0">
                <a:latin typeface="+mn-lt"/>
              </a:rPr>
              <a:t> I. </a:t>
            </a:r>
            <a:r>
              <a:rPr lang="en-US" sz="1400" dirty="0" err="1" smtClean="0">
                <a:latin typeface="+mn-lt"/>
              </a:rPr>
              <a:t>Stojmenović</a:t>
            </a:r>
            <a:r>
              <a:rPr lang="en-US" sz="1400" dirty="0" smtClean="0">
                <a:latin typeface="+mn-lt"/>
              </a:rPr>
              <a:t>), John Wiley &amp; Sons, Inc. 2005</a:t>
            </a:r>
          </a:p>
          <a:p>
            <a:r>
              <a:rPr lang="en-US" sz="1400" dirty="0" smtClean="0">
                <a:latin typeface="+mn-lt"/>
              </a:rPr>
              <a:t> </a:t>
            </a:r>
          </a:p>
          <a:p>
            <a:pPr lvl="0"/>
            <a:r>
              <a:rPr lang="en-US" sz="1400" dirty="0" smtClean="0">
                <a:latin typeface="+mn-lt"/>
              </a:rPr>
              <a:t>D. </a:t>
            </a:r>
            <a:r>
              <a:rPr lang="en-US" sz="1400" dirty="0" err="1" smtClean="0">
                <a:latin typeface="+mn-lt"/>
              </a:rPr>
              <a:t>Niculescu</a:t>
            </a:r>
            <a:r>
              <a:rPr lang="en-US" sz="1400" dirty="0" smtClean="0">
                <a:latin typeface="+mn-lt"/>
              </a:rPr>
              <a:t> and B. </a:t>
            </a:r>
            <a:r>
              <a:rPr lang="en-US" sz="1400" dirty="0" err="1" smtClean="0">
                <a:latin typeface="+mn-lt"/>
              </a:rPr>
              <a:t>Nath</a:t>
            </a:r>
            <a:r>
              <a:rPr lang="en-US" sz="1400" dirty="0" smtClean="0">
                <a:latin typeface="+mn-lt"/>
              </a:rPr>
              <a:t>, “Ad hoc positioning system (APS),” in Proceedings of GLOBECOMM, November 2001.</a:t>
            </a:r>
          </a:p>
          <a:p>
            <a:r>
              <a:rPr lang="en-US" sz="1400" dirty="0" smtClean="0">
                <a:latin typeface="+mn-lt"/>
              </a:rPr>
              <a:t> </a:t>
            </a:r>
          </a:p>
          <a:p>
            <a:pPr lvl="0"/>
            <a:r>
              <a:rPr lang="en-US" sz="1400" dirty="0" smtClean="0">
                <a:latin typeface="+mn-lt"/>
              </a:rPr>
              <a:t>R. </a:t>
            </a:r>
            <a:r>
              <a:rPr lang="en-US" sz="1400" dirty="0" err="1" smtClean="0">
                <a:latin typeface="+mn-lt"/>
              </a:rPr>
              <a:t>Severino</a:t>
            </a:r>
            <a:r>
              <a:rPr lang="en-US" sz="1400" dirty="0" smtClean="0">
                <a:latin typeface="+mn-lt"/>
              </a:rPr>
              <a:t> and  M. </a:t>
            </a:r>
            <a:r>
              <a:rPr lang="en-US" sz="1400" dirty="0" err="1" smtClean="0">
                <a:latin typeface="+mn-lt"/>
              </a:rPr>
              <a:t>Alves</a:t>
            </a:r>
            <a:r>
              <a:rPr lang="en-US" sz="1400" dirty="0" smtClean="0">
                <a:latin typeface="+mn-lt"/>
              </a:rPr>
              <a:t> “On a Test-bed Application for the ART-</a:t>
            </a:r>
            <a:r>
              <a:rPr lang="en-US" sz="1400" dirty="0" err="1" smtClean="0">
                <a:latin typeface="+mn-lt"/>
              </a:rPr>
              <a:t>WiSe</a:t>
            </a:r>
            <a:r>
              <a:rPr lang="en-US" sz="1400" dirty="0" smtClean="0">
                <a:latin typeface="+mn-lt"/>
              </a:rPr>
              <a:t> Framework” Technical Report, November 2006 </a:t>
            </a:r>
            <a:r>
              <a:rPr lang="en-US" sz="1400" u="sng" dirty="0" smtClean="0">
                <a:latin typeface="+mn-lt"/>
              </a:rPr>
              <a:t>www.hurray.isep.ipp.p</a:t>
            </a:r>
            <a:r>
              <a:rPr lang="en-US" sz="1400" u="sng" dirty="0" smtClean="0">
                <a:latin typeface="+mn-lt"/>
                <a:hlinkClick r:id="rId4"/>
              </a:rPr>
              <a:t>t</a:t>
            </a:r>
            <a:r>
              <a:rPr lang="en-US" sz="1400" dirty="0" smtClean="0">
                <a:latin typeface="+mn-lt"/>
              </a:rPr>
              <a:t> website visited November 15, 2011</a:t>
            </a:r>
          </a:p>
          <a:p>
            <a:r>
              <a:rPr lang="en-US" sz="1400" dirty="0" smtClean="0">
                <a:latin typeface="+mn-lt"/>
              </a:rPr>
              <a:t> </a:t>
            </a:r>
          </a:p>
          <a:p>
            <a:pPr lvl="0"/>
            <a:r>
              <a:rPr lang="en-US" sz="1400" dirty="0" err="1" smtClean="0">
                <a:latin typeface="+mn-lt"/>
              </a:rPr>
              <a:t>Boukerche</a:t>
            </a:r>
            <a:r>
              <a:rPr lang="en-US" sz="1400" dirty="0" smtClean="0">
                <a:latin typeface="+mn-lt"/>
              </a:rPr>
              <a:t>, E. F. Nakamura and A.A.F. </a:t>
            </a:r>
            <a:r>
              <a:rPr lang="en-US" sz="1400" dirty="0" err="1" smtClean="0">
                <a:latin typeface="+mn-lt"/>
              </a:rPr>
              <a:t>Loureiro</a:t>
            </a:r>
            <a:r>
              <a:rPr lang="en-US" sz="1400" dirty="0" smtClean="0">
                <a:latin typeface="+mn-lt"/>
              </a:rPr>
              <a:t> “Algorithms For Wireless Sensor Networks: Present And Future” in Algorithms and Protocols for Wireless Sensor Networks, John Wiley &amp; Sons Inc. 2009</a:t>
            </a:r>
          </a:p>
          <a:p>
            <a:r>
              <a:rPr lang="en-US" sz="1400" dirty="0" smtClean="0">
                <a:latin typeface="+mn-lt"/>
              </a:rPr>
              <a:t> </a:t>
            </a:r>
          </a:p>
          <a:p>
            <a:pPr lvl="0"/>
            <a:r>
              <a:rPr lang="en-US" sz="1400" dirty="0" smtClean="0">
                <a:latin typeface="+mn-lt"/>
              </a:rPr>
              <a:t>L. </a:t>
            </a:r>
            <a:r>
              <a:rPr lang="en-US" sz="1400" dirty="0" err="1" smtClean="0">
                <a:latin typeface="+mn-lt"/>
              </a:rPr>
              <a:t>Hu</a:t>
            </a:r>
            <a:r>
              <a:rPr lang="en-US" sz="1400" dirty="0" smtClean="0">
                <a:latin typeface="+mn-lt"/>
              </a:rPr>
              <a:t>, and D. Evans, “Localization for Mobile Sensor Networks,” in </a:t>
            </a:r>
            <a:r>
              <a:rPr lang="en-US" sz="1400" i="1" dirty="0" smtClean="0">
                <a:latin typeface="+mn-lt"/>
              </a:rPr>
              <a:t>Proceeding of Tenth Annual International Conference on Mobile Computing and Networking</a:t>
            </a:r>
            <a:r>
              <a:rPr lang="en-US" sz="1400" dirty="0" smtClean="0">
                <a:latin typeface="+mn-lt"/>
              </a:rPr>
              <a:t> (</a:t>
            </a:r>
            <a:r>
              <a:rPr lang="en-US" sz="1400" i="1" dirty="0" err="1" smtClean="0">
                <a:latin typeface="+mn-lt"/>
              </a:rPr>
              <a:t>MobiCom</a:t>
            </a:r>
            <a:r>
              <a:rPr lang="en-US" sz="1400" i="1" dirty="0" smtClean="0">
                <a:latin typeface="+mn-lt"/>
              </a:rPr>
              <a:t> </a:t>
            </a:r>
            <a:r>
              <a:rPr lang="en-US" sz="1400" dirty="0" smtClean="0">
                <a:latin typeface="+mn-lt"/>
              </a:rPr>
              <a:t>2004), October 2004 </a:t>
            </a:r>
          </a:p>
          <a:p>
            <a:pPr lvl="0"/>
            <a:endParaRPr lang="en-US" sz="1400" dirty="0" smtClean="0">
              <a:latin typeface="+mn-lt"/>
            </a:endParaRPr>
          </a:p>
          <a:p>
            <a:r>
              <a:rPr lang="en-US" sz="1400" dirty="0" smtClean="0">
                <a:latin typeface="+mn-lt"/>
              </a:rPr>
              <a:t>A. </a:t>
            </a:r>
            <a:r>
              <a:rPr lang="en-US" sz="1400" dirty="0" err="1" smtClean="0">
                <a:latin typeface="+mn-lt"/>
              </a:rPr>
              <a:t>Savvides</a:t>
            </a:r>
            <a:r>
              <a:rPr lang="en-US" sz="1400" dirty="0" smtClean="0">
                <a:latin typeface="+mn-lt"/>
              </a:rPr>
              <a:t>, H. Park, </a:t>
            </a:r>
            <a:r>
              <a:rPr lang="en-US" sz="1400" dirty="0" err="1" smtClean="0">
                <a:latin typeface="+mn-lt"/>
              </a:rPr>
              <a:t>M.Srivastava</a:t>
            </a:r>
            <a:r>
              <a:rPr lang="en-US" sz="1400" dirty="0" smtClean="0">
                <a:latin typeface="+mn-lt"/>
              </a:rPr>
              <a:t>, “The bits and flops of the N-hop </a:t>
            </a:r>
            <a:r>
              <a:rPr lang="en-US" sz="1400" dirty="0" err="1" smtClean="0">
                <a:latin typeface="+mn-lt"/>
              </a:rPr>
              <a:t>multilateration</a:t>
            </a:r>
            <a:r>
              <a:rPr lang="en-US" sz="1400" dirty="0" smtClean="0">
                <a:latin typeface="+mn-lt"/>
              </a:rPr>
              <a:t> primitive for node localization problems”, in First ACM International Workshop on Wireless Sensor Networks and Application</a:t>
            </a:r>
          </a:p>
          <a:p>
            <a:r>
              <a:rPr lang="sv-SE" sz="1400" dirty="0" smtClean="0">
                <a:latin typeface="+mn-lt"/>
              </a:rPr>
              <a:t>(WSNA), Atlanta, GA, 2002, pp. 112-121.</a:t>
            </a:r>
            <a:endParaRPr lang="en-US" sz="1400" dirty="0" smtClean="0">
              <a:latin typeface="+mn-lt"/>
            </a:endParaRPr>
          </a:p>
          <a:p>
            <a:pPr lvl="0"/>
            <a:endParaRPr lang="en-US" sz="1400" dirty="0" smtClean="0">
              <a:latin typeface="+mn-lt"/>
            </a:endParaRPr>
          </a:p>
          <a:p>
            <a:endParaRPr lang="en-US" sz="1400" dirty="0" smtClean="0">
              <a:latin typeface="+mn-lt"/>
            </a:endParaRPr>
          </a:p>
          <a:p>
            <a:endParaRPr lang="en-US" sz="1400" dirty="0" smtClean="0">
              <a:latin typeface="+mn-lt"/>
            </a:endParaRPr>
          </a:p>
        </p:txBody>
      </p:sp>
    </p:spTree>
    <p:extLst>
      <p:ext uri="{BB962C8B-B14F-4D97-AF65-F5344CB8AC3E}">
        <p14:creationId xmlns:p14="http://schemas.microsoft.com/office/powerpoint/2010/main" xmlns="" val="2199766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APPLICATION AREAS</a:t>
            </a:r>
            <a:endParaRPr lang="fr-CA" sz="3200" dirty="0" smtClean="0">
              <a:solidFill>
                <a:schemeClr val="bg1"/>
              </a:solidFill>
            </a:endParaRPr>
          </a:p>
        </p:txBody>
      </p:sp>
      <p:sp>
        <p:nvSpPr>
          <p:cNvPr id="5123" name="Espace réservé du contenu 2"/>
          <p:cNvSpPr>
            <a:spLocks noGrp="1"/>
          </p:cNvSpPr>
          <p:nvPr>
            <p:ph idx="1"/>
          </p:nvPr>
        </p:nvSpPr>
        <p:spPr>
          <a:xfrm>
            <a:off x="457200" y="1928813"/>
            <a:ext cx="8229600" cy="4525962"/>
          </a:xfrm>
        </p:spPr>
        <p:txBody>
          <a:bodyPr/>
          <a:lstStyle/>
          <a:p>
            <a:pPr>
              <a:buNone/>
            </a:pPr>
            <a:r>
              <a:rPr lang="en-US" sz="2000" dirty="0" smtClean="0"/>
              <a:t>Countless Applications in many different fields, including:</a:t>
            </a:r>
          </a:p>
          <a:p>
            <a:r>
              <a:rPr lang="en-US" sz="2000" dirty="0" smtClean="0"/>
              <a:t>Environmental monitoring</a:t>
            </a:r>
          </a:p>
          <a:p>
            <a:r>
              <a:rPr lang="en-US" sz="2000" dirty="0" smtClean="0"/>
              <a:t>Seismic Activity detection; Planetary monitoring</a:t>
            </a:r>
          </a:p>
          <a:p>
            <a:r>
              <a:rPr lang="en-US" sz="2000" dirty="0" smtClean="0"/>
              <a:t>Industrial monitoring and control</a:t>
            </a:r>
          </a:p>
          <a:p>
            <a:r>
              <a:rPr lang="en-US" sz="2000" dirty="0" smtClean="0"/>
              <a:t>High-precision agriculture</a:t>
            </a:r>
          </a:p>
          <a:p>
            <a:r>
              <a:rPr lang="en-US" sz="2000" dirty="0" smtClean="0"/>
              <a:t>Healthcare and Medical Research</a:t>
            </a:r>
          </a:p>
          <a:p>
            <a:r>
              <a:rPr lang="en-US" sz="2000" dirty="0" smtClean="0"/>
              <a:t>Homeland Security and Military applications</a:t>
            </a:r>
          </a:p>
          <a:p>
            <a:r>
              <a:rPr lang="en-US" sz="2000" dirty="0" smtClean="0"/>
              <a:t>New emerging areas.</a:t>
            </a:r>
          </a:p>
          <a:p>
            <a:pPr>
              <a:buNone/>
            </a:pPr>
            <a:endParaRPr lang="fr-CA"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634678"/>
            <a:ext cx="8229600" cy="850106"/>
          </a:xfrm>
        </p:spPr>
        <p:txBody>
          <a:bodyPr/>
          <a:lstStyle/>
          <a:p>
            <a:r>
              <a:rPr lang="en-CA" sz="3200" dirty="0" smtClean="0">
                <a:solidFill>
                  <a:schemeClr val="bg1"/>
                </a:solidFill>
              </a:rPr>
              <a:t>LOCALIZATION</a:t>
            </a:r>
            <a:endParaRPr lang="fr-CA" sz="3600" dirty="0" smtClean="0">
              <a:solidFill>
                <a:schemeClr val="bg1"/>
              </a:solidFill>
            </a:endParaRPr>
          </a:p>
        </p:txBody>
      </p:sp>
      <p:sp>
        <p:nvSpPr>
          <p:cNvPr id="9" name="Content Placeholder 2"/>
          <p:cNvSpPr txBox="1">
            <a:spLocks/>
          </p:cNvSpPr>
          <p:nvPr/>
        </p:nvSpPr>
        <p:spPr>
          <a:xfrm>
            <a:off x="323528" y="207138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dirty="0" smtClean="0"/>
              <a:t>	</a:t>
            </a:r>
            <a:r>
              <a:rPr lang="en-US" sz="2400" dirty="0" smtClean="0"/>
              <a:t>In Wireless Sensor Networks, sensor nodes that are deployed into the environment do not have prior knowledge of their location. The problem of determining the node’s location (position) is referred to as </a:t>
            </a:r>
            <a:r>
              <a:rPr lang="en-US" sz="2400" b="1" i="1" dirty="0" smtClean="0"/>
              <a:t>localization</a:t>
            </a:r>
            <a:r>
              <a:rPr lang="en-US" sz="2400" dirty="0" smtClean="0"/>
              <a:t>.</a:t>
            </a:r>
            <a:endParaRPr lang="en-CA" sz="2400" dirty="0"/>
          </a:p>
        </p:txBody>
      </p:sp>
    </p:spTree>
    <p:extLst>
      <p:ext uri="{BB962C8B-B14F-4D97-AF65-F5344CB8AC3E}">
        <p14:creationId xmlns:p14="http://schemas.microsoft.com/office/powerpoint/2010/main" xmlns="" val="1535317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634678"/>
            <a:ext cx="8229600" cy="850106"/>
          </a:xfrm>
        </p:spPr>
        <p:txBody>
          <a:bodyPr/>
          <a:lstStyle/>
          <a:p>
            <a:r>
              <a:rPr lang="en-CA" sz="3200" dirty="0" smtClean="0">
                <a:solidFill>
                  <a:schemeClr val="bg1"/>
                </a:solidFill>
              </a:rPr>
              <a:t>GOAL</a:t>
            </a:r>
            <a:r>
              <a:rPr lang="en-CA" sz="3600" dirty="0" smtClean="0">
                <a:solidFill>
                  <a:schemeClr val="bg1"/>
                </a:solidFill>
              </a:rPr>
              <a:t/>
            </a:r>
            <a:br>
              <a:rPr lang="en-CA" sz="3600" dirty="0" smtClean="0">
                <a:solidFill>
                  <a:schemeClr val="bg1"/>
                </a:solidFill>
              </a:rPr>
            </a:br>
            <a:endParaRPr lang="fr-CA" sz="3600" dirty="0" smtClean="0">
              <a:solidFill>
                <a:schemeClr val="bg1"/>
              </a:solidFill>
            </a:endParaRPr>
          </a:p>
        </p:txBody>
      </p:sp>
      <p:sp>
        <p:nvSpPr>
          <p:cNvPr id="9" name="Content Placeholder 2"/>
          <p:cNvSpPr txBox="1">
            <a:spLocks/>
          </p:cNvSpPr>
          <p:nvPr/>
        </p:nvSpPr>
        <p:spPr>
          <a:xfrm>
            <a:off x="457200" y="207138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000" dirty="0" smtClean="0"/>
              <a:t>To determine the information available to a node whose location is unknown</a:t>
            </a:r>
          </a:p>
          <a:p>
            <a:endParaRPr lang="en-CA" sz="2000" dirty="0" smtClean="0"/>
          </a:p>
          <a:p>
            <a:r>
              <a:rPr lang="en-CA" sz="2000" dirty="0" smtClean="0"/>
              <a:t>Methods that this information can be used to derive the location</a:t>
            </a:r>
            <a:endParaRPr lang="en-CA" sz="2000" dirty="0"/>
          </a:p>
        </p:txBody>
      </p:sp>
    </p:spTree>
    <p:extLst>
      <p:ext uri="{BB962C8B-B14F-4D97-AF65-F5344CB8AC3E}">
        <p14:creationId xmlns:p14="http://schemas.microsoft.com/office/powerpoint/2010/main" xmlns="" val="1535317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fr-CA" sz="3200" dirty="0" smtClean="0">
                <a:solidFill>
                  <a:schemeClr val="bg1"/>
                </a:solidFill>
              </a:rPr>
              <a:t>PROBLEM STATEMENT</a:t>
            </a: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609600" y="207138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CA" sz="2000" b="1" dirty="0" smtClean="0"/>
              <a:t>Regular Assumptions</a:t>
            </a:r>
          </a:p>
          <a:p>
            <a:r>
              <a:rPr lang="en-CA" sz="2000" dirty="0" smtClean="0"/>
              <a:t>Large number of nodes</a:t>
            </a:r>
          </a:p>
          <a:p>
            <a:r>
              <a:rPr lang="en-CA" sz="2000" dirty="0" smtClean="0"/>
              <a:t>Random deployment in a given area</a:t>
            </a:r>
          </a:p>
          <a:p>
            <a:r>
              <a:rPr lang="en-CA" sz="2000" dirty="0" smtClean="0"/>
              <a:t>Known transmission range for all nodes</a:t>
            </a:r>
          </a:p>
          <a:p>
            <a:r>
              <a:rPr lang="en-CA" sz="2000" dirty="0" smtClean="0"/>
              <a:t>Static/not very dynamic networks</a:t>
            </a:r>
          </a:p>
          <a:p>
            <a:pPr>
              <a:buNone/>
            </a:pPr>
            <a:endParaRPr lang="en-CA" sz="2000" dirty="0" smtClean="0"/>
          </a:p>
          <a:p>
            <a:pPr>
              <a:buNone/>
            </a:pPr>
            <a:r>
              <a:rPr lang="en-CA" sz="2000" b="1" dirty="0" smtClean="0"/>
              <a:t>Question</a:t>
            </a:r>
          </a:p>
          <a:p>
            <a:pPr>
              <a:buNone/>
            </a:pPr>
            <a:r>
              <a:rPr lang="en-CA" sz="2000" dirty="0" smtClean="0"/>
              <a:t>What are the geographical positions of the nodes?</a:t>
            </a:r>
            <a:endParaRPr lang="en-CA" sz="2000" dirty="0"/>
          </a:p>
        </p:txBody>
      </p:sp>
    </p:spTree>
    <p:extLst>
      <p:ext uri="{BB962C8B-B14F-4D97-AF65-F5344CB8AC3E}">
        <p14:creationId xmlns:p14="http://schemas.microsoft.com/office/powerpoint/2010/main" xmlns="" val="8222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algn="r"/>
            <a:r>
              <a:rPr lang="fr-CA" sz="3200" dirty="0" smtClean="0">
                <a:solidFill>
                  <a:schemeClr val="bg1"/>
                </a:solidFill>
              </a:rPr>
              <a:t>A possible solution?</a:t>
            </a: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609600" y="207138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CA" sz="2000" dirty="0" smtClean="0"/>
              <a:t>Usage of Global Positioning System (GPS) devices</a:t>
            </a:r>
          </a:p>
          <a:p>
            <a:pPr>
              <a:buNone/>
            </a:pPr>
            <a:endParaRPr lang="en-CA" sz="2000" dirty="0" smtClean="0"/>
          </a:p>
          <a:p>
            <a:pPr>
              <a:buNone/>
            </a:pPr>
            <a:r>
              <a:rPr lang="en-CA" sz="2000" dirty="0" smtClean="0"/>
              <a:t>Not a feasible solution for wireless sensor networks:</a:t>
            </a:r>
          </a:p>
          <a:p>
            <a:r>
              <a:rPr lang="en-CA" sz="2000" dirty="0" smtClean="0"/>
              <a:t>High cost of the device (value/energy/computation power/space)</a:t>
            </a:r>
          </a:p>
          <a:p>
            <a:r>
              <a:rPr lang="en-CA" sz="2000" dirty="0" smtClean="0"/>
              <a:t>Unavailability/poor precision of the service in special environments(indoors, underground etc)</a:t>
            </a:r>
          </a:p>
          <a:p>
            <a:pPr>
              <a:buNone/>
            </a:pPr>
            <a:endParaRPr lang="en-CA" sz="2000" dirty="0" smtClean="0"/>
          </a:p>
          <a:p>
            <a:pPr>
              <a:buNone/>
            </a:pPr>
            <a:r>
              <a:rPr lang="en-CA" sz="2000" dirty="0" smtClean="0"/>
              <a:t>Conclusion: other approaches need to be developed and deployed</a:t>
            </a:r>
            <a:endParaRPr lang="en-CA" sz="2000" dirty="0"/>
          </a:p>
        </p:txBody>
      </p:sp>
    </p:spTree>
    <p:extLst>
      <p:ext uri="{BB962C8B-B14F-4D97-AF65-F5344CB8AC3E}">
        <p14:creationId xmlns:p14="http://schemas.microsoft.com/office/powerpoint/2010/main" xmlns="" val="82228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r>
              <a:rPr lang="en-CA" sz="3200" dirty="0" smtClean="0">
                <a:solidFill>
                  <a:schemeClr val="bg1"/>
                </a:solidFill>
              </a:rPr>
              <a:t>CLASSIFICATION OF LOCALIZATION METHODS</a:t>
            </a:r>
            <a:endParaRPr lang="en-CA" sz="3200" dirty="0">
              <a:solidFill>
                <a:schemeClr val="bg1"/>
              </a:solidFill>
            </a:endParaRPr>
          </a:p>
        </p:txBody>
      </p:sp>
      <p:sp>
        <p:nvSpPr>
          <p:cNvPr id="9" name="Content Placeholder 2"/>
          <p:cNvSpPr txBox="1">
            <a:spLocks/>
          </p:cNvSpPr>
          <p:nvPr/>
        </p:nvSpPr>
        <p:spPr>
          <a:xfrm>
            <a:off x="457200" y="17113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CA" sz="2400" dirty="0"/>
          </a:p>
        </p:txBody>
      </p:sp>
      <p:sp>
        <p:nvSpPr>
          <p:cNvPr id="4" name="Content Placeholder 2"/>
          <p:cNvSpPr txBox="1">
            <a:spLocks/>
          </p:cNvSpPr>
          <p:nvPr/>
        </p:nvSpPr>
        <p:spPr>
          <a:xfrm>
            <a:off x="609600" y="1863749"/>
            <a:ext cx="8229600" cy="4525963"/>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400" b="1" dirty="0" smtClean="0"/>
              <a:t>Range-based</a:t>
            </a:r>
          </a:p>
          <a:p>
            <a:r>
              <a:rPr lang="en-CA" sz="2000" dirty="0" smtClean="0"/>
              <a:t>Received Signal Strength Indicator (RSSI)</a:t>
            </a:r>
          </a:p>
          <a:p>
            <a:r>
              <a:rPr lang="en-CA" sz="2000" dirty="0" smtClean="0"/>
              <a:t>Time of Arrival (</a:t>
            </a:r>
            <a:r>
              <a:rPr lang="en-CA" sz="2000" dirty="0" err="1" smtClean="0"/>
              <a:t>ToA</a:t>
            </a:r>
            <a:r>
              <a:rPr lang="en-CA" sz="2000" dirty="0" smtClean="0"/>
              <a:t>)</a:t>
            </a:r>
          </a:p>
          <a:p>
            <a:r>
              <a:rPr lang="en-CA" sz="2000" dirty="0" smtClean="0"/>
              <a:t>Time Difference of Arrival (</a:t>
            </a:r>
            <a:r>
              <a:rPr lang="en-CA" sz="2000" dirty="0" err="1" smtClean="0"/>
              <a:t>TDoA</a:t>
            </a:r>
            <a:r>
              <a:rPr lang="en-CA" sz="2000" dirty="0" smtClean="0"/>
              <a:t>)</a:t>
            </a:r>
          </a:p>
          <a:p>
            <a:r>
              <a:rPr lang="en-CA" sz="2000" dirty="0" smtClean="0"/>
              <a:t>Angle of Arrival (</a:t>
            </a:r>
            <a:r>
              <a:rPr lang="en-CA" sz="2000" dirty="0" err="1" smtClean="0"/>
              <a:t>AoA</a:t>
            </a:r>
            <a:r>
              <a:rPr lang="en-CA" sz="2000" dirty="0" smtClean="0"/>
              <a:t>)</a:t>
            </a:r>
          </a:p>
          <a:p>
            <a:pPr marL="0" indent="0">
              <a:buNone/>
            </a:pPr>
            <a:endParaRPr lang="en-CA" sz="1800" dirty="0" smtClean="0"/>
          </a:p>
          <a:p>
            <a:pPr marL="0" indent="0">
              <a:buNone/>
            </a:pPr>
            <a:r>
              <a:rPr lang="en-CA" sz="2400" b="1" dirty="0" smtClean="0"/>
              <a:t>Range-Free</a:t>
            </a:r>
          </a:p>
          <a:p>
            <a:r>
              <a:rPr lang="en-CA" sz="1800" dirty="0" smtClean="0"/>
              <a:t>Local Techniques</a:t>
            </a:r>
          </a:p>
          <a:p>
            <a:r>
              <a:rPr lang="en-CA" sz="1800" dirty="0" smtClean="0"/>
              <a:t>Hop-Counting Techniques</a:t>
            </a:r>
          </a:p>
          <a:p>
            <a:pPr marL="0" indent="0">
              <a:buNone/>
            </a:pPr>
            <a:endParaRPr lang="en-CA" sz="1800" dirty="0" smtClean="0"/>
          </a:p>
          <a:p>
            <a:pPr marL="0" indent="0">
              <a:buNone/>
            </a:pPr>
            <a:endParaRPr lang="en-CA" sz="1800" dirty="0" smtClean="0"/>
          </a:p>
          <a:p>
            <a:endParaRPr lang="en-CA" sz="2000" dirty="0"/>
          </a:p>
        </p:txBody>
      </p:sp>
    </p:spTree>
    <p:extLst>
      <p:ext uri="{BB962C8B-B14F-4D97-AF65-F5344CB8AC3E}">
        <p14:creationId xmlns:p14="http://schemas.microsoft.com/office/powerpoint/2010/main" xmlns="" val="1869742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W_LightStrea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6A562B-6A2B-4935-94BD-7F77E85702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TW_LightStreams</Template>
  <TotalTime>1613</TotalTime>
  <Words>847</Words>
  <Application>Microsoft Office PowerPoint</Application>
  <PresentationFormat>On-screen Show (4:3)</PresentationFormat>
  <Paragraphs>323</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TW_LightStreams</vt:lpstr>
      <vt:lpstr>LOCALIZATION IN SENSOR NETWORKS</vt:lpstr>
      <vt:lpstr>OUTLINE</vt:lpstr>
      <vt:lpstr>SENSOR NETWORKS</vt:lpstr>
      <vt:lpstr>APPLICATION AREAS</vt:lpstr>
      <vt:lpstr>LOCALIZATION</vt:lpstr>
      <vt:lpstr>GOAL </vt:lpstr>
      <vt:lpstr>PROBLEM STATEMENT</vt:lpstr>
      <vt:lpstr>A possible solution?</vt:lpstr>
      <vt:lpstr>CLASSIFICATION OF LOCALIZATION METHODS</vt:lpstr>
      <vt:lpstr>RANGE BASED DISTANCE ESTIMATION</vt:lpstr>
      <vt:lpstr>RANGE BASED DISTANCE ESTIMATION</vt:lpstr>
      <vt:lpstr>Anchor Nodes Method</vt:lpstr>
      <vt:lpstr>Calculating Distance to Anchor Nodes</vt:lpstr>
      <vt:lpstr>Sum-dist</vt:lpstr>
      <vt:lpstr>DV-Hop</vt:lpstr>
      <vt:lpstr>DV-Hop</vt:lpstr>
      <vt:lpstr>Euclidean </vt:lpstr>
      <vt:lpstr>Determining Position</vt:lpstr>
      <vt:lpstr>LATERATION</vt:lpstr>
      <vt:lpstr>LATERATION</vt:lpstr>
      <vt:lpstr>TRIANGULATION</vt:lpstr>
      <vt:lpstr>Min-Max</vt:lpstr>
      <vt:lpstr>Slide 23</vt:lpstr>
      <vt:lpstr>CONCLUSION</vt:lpstr>
      <vt:lpstr>QUESTIONS</vt:lpstr>
      <vt:lpstr>QUESTION 1</vt:lpstr>
      <vt:lpstr>QUESTION 2</vt:lpstr>
      <vt:lpstr>QUESTION 3</vt:lpstr>
      <vt:lpstr>Slide 29</vt:lpstr>
      <vt:lpstr>Sources</vt:lpstr>
    </vt:vector>
  </TitlesOfParts>
  <Company>University of Ottawa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LOCALIZATION IN SENSOR NETWORKS</dc:title>
  <dc:creator>Joshua Tom-Jack</dc:creator>
  <cp:keywords>ELG 7178 Presentation</cp:keywords>
  <cp:lastModifiedBy>Joshua Tom-Jack</cp:lastModifiedBy>
  <cp:revision>286</cp:revision>
  <dcterms:created xsi:type="dcterms:W3CDTF">2011-11-01T16:51:13Z</dcterms:created>
  <dcterms:modified xsi:type="dcterms:W3CDTF">2011-11-29T02:25:56Z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TC103807029990</vt:lpwstr>
  </property>
  <property fmtid="{D5CDD505-2E9C-101B-9397-08002B2CF9AE}" pid="3" name="_MarkAsFinal">
    <vt:bool>true</vt:bool>
  </property>
</Properties>
</file>