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38"/>
  </p:notesMasterIdLst>
  <p:sldIdLst>
    <p:sldId id="256" r:id="rId2"/>
    <p:sldId id="292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6" r:id="rId11"/>
    <p:sldId id="267" r:id="rId12"/>
    <p:sldId id="272" r:id="rId13"/>
    <p:sldId id="273" r:id="rId14"/>
    <p:sldId id="284" r:id="rId15"/>
    <p:sldId id="285" r:id="rId16"/>
    <p:sldId id="268" r:id="rId17"/>
    <p:sldId id="269" r:id="rId18"/>
    <p:sldId id="270" r:id="rId19"/>
    <p:sldId id="274" r:id="rId20"/>
    <p:sldId id="275" r:id="rId21"/>
    <p:sldId id="271" r:id="rId22"/>
    <p:sldId id="276" r:id="rId23"/>
    <p:sldId id="277" r:id="rId24"/>
    <p:sldId id="279" r:id="rId25"/>
    <p:sldId id="278" r:id="rId26"/>
    <p:sldId id="280" r:id="rId27"/>
    <p:sldId id="293" r:id="rId28"/>
    <p:sldId id="281" r:id="rId29"/>
    <p:sldId id="282" r:id="rId30"/>
    <p:sldId id="283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87CA0-4591-4C4D-B1DA-92373F77BEC5}" type="datetimeFigureOut">
              <a:rPr lang="en-CA" smtClean="0"/>
              <a:pPr/>
              <a:t>28/11/2011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F67D2-71DF-419F-ADEB-8E9D4A75A0A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F67D2-71DF-419F-ADEB-8E9D4A75A0AB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46462-6040-43BF-A1C3-46BBE8A06FD7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48BC-5D0B-4EB7-812D-A5A28AE702CE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2843F-BC5F-4B64-86D3-082872898153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6BA7-F814-43D3-BBF1-F42F8430AADF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9884-C78A-49BA-B4DD-1DB0235FE5C7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0CB-AD74-4795-8015-F5A2ACB7A965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8DF7-E5A0-4799-A663-3D3E7E7CD2F4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C77F3-276A-4068-AAC9-C1B95BD1479C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4B37-89C6-457F-BCA0-1E12A24A6C7C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D6CD-6AC6-4670-A6B2-83C4C2064F9F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B9BDEBA-5E77-478E-928F-E72C46F5D31F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E138833-C10D-4950-B0D5-DD63F85EFE9E}" type="datetime1">
              <a:rPr lang="en-CA" smtClean="0"/>
              <a:pPr/>
              <a:t>28/11/2011</a:t>
            </a:fld>
            <a:endParaRPr lang="en-C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en-CA" smtClean="0"/>
              <a:t>Md Emran Mazumder</a:t>
            </a:r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B1FAFC8-37B6-413D-BDAC-3DA81F59F51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ab.se/future/node2567.asp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480048" cy="2301240"/>
          </a:xfrm>
        </p:spPr>
        <p:txBody>
          <a:bodyPr/>
          <a:lstStyle/>
          <a:p>
            <a:pPr algn="ctr"/>
            <a:r>
              <a:rPr lang="en-CA" dirty="0" smtClean="0"/>
              <a:t>KEY MANAGEMENT in </a:t>
            </a:r>
            <a:r>
              <a:rPr lang="en-CA" sz="5400" dirty="0" smtClean="0"/>
              <a:t>Ad-Hoc</a:t>
            </a:r>
            <a:r>
              <a:rPr lang="en-CA" dirty="0" smtClean="0"/>
              <a:t> network 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3573016"/>
            <a:ext cx="6480048" cy="1752600"/>
          </a:xfrm>
        </p:spPr>
        <p:txBody>
          <a:bodyPr>
            <a:normAutofit/>
          </a:bodyPr>
          <a:lstStyle/>
          <a:p>
            <a:pPr algn="ctr"/>
            <a:r>
              <a:rPr lang="en-CA" sz="2400" dirty="0" smtClean="0"/>
              <a:t>By </a:t>
            </a:r>
            <a:r>
              <a:rPr lang="en-CA" sz="2400" dirty="0" err="1" smtClean="0"/>
              <a:t>Md</a:t>
            </a:r>
            <a:r>
              <a:rPr lang="en-CA" sz="2400" dirty="0" smtClean="0"/>
              <a:t> </a:t>
            </a:r>
            <a:r>
              <a:rPr lang="en-CA" sz="2400" dirty="0" err="1" smtClean="0"/>
              <a:t>Emran</a:t>
            </a:r>
            <a:r>
              <a:rPr lang="en-CA" sz="2400" dirty="0" smtClean="0"/>
              <a:t> </a:t>
            </a:r>
            <a:r>
              <a:rPr lang="en-CA" sz="2400" dirty="0" err="1" smtClean="0"/>
              <a:t>Mazumder</a:t>
            </a:r>
            <a:endParaRPr lang="en-CA" sz="2400" dirty="0" smtClean="0"/>
          </a:p>
          <a:p>
            <a:pPr algn="ctr"/>
            <a:r>
              <a:rPr lang="en-CA" sz="2400" dirty="0" smtClean="0"/>
              <a:t>Ottawa University</a:t>
            </a:r>
          </a:p>
          <a:p>
            <a:pPr algn="ctr"/>
            <a:r>
              <a:rPr lang="en-CA" sz="2400" dirty="0" smtClean="0"/>
              <a:t>Student no: 6282845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692696"/>
            <a:ext cx="8953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20688"/>
            <a:ext cx="9620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71600" y="26064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b="1" dirty="0" smtClean="0"/>
              <a:t>Alice </a:t>
            </a:r>
            <a:endParaRPr lang="en-CA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236296" y="18864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/>
              <a:t>Bob </a:t>
            </a:r>
            <a:endParaRPr lang="en-CA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3501008"/>
            <a:ext cx="3409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M= transfer 80$ from a/c 03142</a:t>
            </a:r>
            <a:endParaRPr lang="en-CA" dirty="0"/>
          </a:p>
        </p:txBody>
      </p:sp>
      <p:sp>
        <p:nvSpPr>
          <p:cNvPr id="9" name="Flowchart: Merge 8"/>
          <p:cNvSpPr/>
          <p:nvPr/>
        </p:nvSpPr>
        <p:spPr>
          <a:xfrm>
            <a:off x="1907704" y="4077072"/>
            <a:ext cx="504056" cy="936104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467544" y="4365104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Hash function</a:t>
            </a:r>
            <a:endParaRPr lang="en-CA" dirty="0"/>
          </a:p>
        </p:txBody>
      </p:sp>
      <p:sp>
        <p:nvSpPr>
          <p:cNvPr id="11" name="TextBox 10"/>
          <p:cNvSpPr txBox="1"/>
          <p:nvPr/>
        </p:nvSpPr>
        <p:spPr>
          <a:xfrm>
            <a:off x="1835696" y="52292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0x4s</a:t>
            </a:r>
            <a:endParaRPr lang="en-CA" dirty="0"/>
          </a:p>
        </p:txBody>
      </p:sp>
      <p:sp>
        <p:nvSpPr>
          <p:cNvPr id="12" name="Rectangle 11"/>
          <p:cNvSpPr/>
          <p:nvPr/>
        </p:nvSpPr>
        <p:spPr>
          <a:xfrm>
            <a:off x="5076056" y="3501008"/>
            <a:ext cx="3409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 smtClean="0"/>
              <a:t>M= transfer 80$ from a/c 03142</a:t>
            </a:r>
            <a:endParaRPr lang="en-CA" dirty="0"/>
          </a:p>
        </p:txBody>
      </p:sp>
      <p:sp>
        <p:nvSpPr>
          <p:cNvPr id="13" name="Flowchart: Merge 12"/>
          <p:cNvSpPr/>
          <p:nvPr/>
        </p:nvSpPr>
        <p:spPr>
          <a:xfrm>
            <a:off x="6588224" y="4077072"/>
            <a:ext cx="504056" cy="936104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4860032" y="4437112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 smtClean="0"/>
              <a:t>Hash function</a:t>
            </a:r>
            <a:endParaRPr lang="en-CA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5364088" y="5229200"/>
            <a:ext cx="2415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0x4s= D </a:t>
            </a:r>
            <a:r>
              <a:rPr lang="en-CA" dirty="0" err="1" smtClean="0"/>
              <a:t>pk</a:t>
            </a:r>
            <a:r>
              <a:rPr lang="en-CA" i="1" dirty="0" smtClean="0"/>
              <a:t> </a:t>
            </a:r>
            <a:r>
              <a:rPr lang="en-CA" i="1" dirty="0" err="1" smtClean="0"/>
              <a:t>allice</a:t>
            </a:r>
            <a:r>
              <a:rPr lang="en-CA" i="1" dirty="0" smtClean="0"/>
              <a:t> (S)</a:t>
            </a:r>
            <a:endParaRPr lang="en-CA" i="1" dirty="0"/>
          </a:p>
        </p:txBody>
      </p:sp>
      <p:cxnSp>
        <p:nvCxnSpPr>
          <p:cNvPr id="17" name="Straight Arrow Connector 16"/>
          <p:cNvCxnSpPr>
            <a:stCxn id="11" idx="3"/>
            <a:endCxn id="15" idx="3"/>
          </p:cNvCxnSpPr>
          <p:nvPr/>
        </p:nvCxnSpPr>
        <p:spPr>
          <a:xfrm>
            <a:off x="2507675" y="5413866"/>
            <a:ext cx="28564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99792" y="4941168"/>
            <a:ext cx="2281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S= E </a:t>
            </a:r>
            <a:r>
              <a:rPr lang="en-CA" dirty="0" err="1" smtClean="0"/>
              <a:t>sk</a:t>
            </a:r>
            <a:r>
              <a:rPr lang="en-CA" dirty="0" smtClean="0"/>
              <a:t> </a:t>
            </a:r>
            <a:r>
              <a:rPr lang="en-CA" i="1" dirty="0" err="1" smtClean="0"/>
              <a:t>allice</a:t>
            </a:r>
            <a:r>
              <a:rPr lang="en-CA" i="1" dirty="0" smtClean="0"/>
              <a:t> (0x4s)</a:t>
            </a:r>
            <a:endParaRPr lang="en-CA" i="1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10</a:t>
            </a:fld>
            <a:endParaRPr lang="en-CA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994122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Digital certificate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424936" cy="5328592"/>
          </a:xfrm>
        </p:spPr>
        <p:txBody>
          <a:bodyPr/>
          <a:lstStyle/>
          <a:p>
            <a:r>
              <a:rPr lang="en-CA" dirty="0" smtClean="0"/>
              <a:t>In the presence of an active attacker problem arises.</a:t>
            </a:r>
          </a:p>
          <a:p>
            <a:r>
              <a:rPr lang="en-CA" dirty="0" smtClean="0"/>
              <a:t>If Alice wants to send a message to Bob, then the public key that is obtained from the server could be from an attacker.</a:t>
            </a:r>
          </a:p>
          <a:p>
            <a:r>
              <a:rPr lang="en-CA" dirty="0" smtClean="0"/>
              <a:t>So digital certificate is issued to prevent this kind of attack by a trusted third party.</a:t>
            </a:r>
          </a:p>
          <a:p>
            <a:r>
              <a:rPr lang="en-CA" dirty="0" smtClean="0"/>
              <a:t>Anyone with authentic public key can verify the certificate 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38138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RSA Key generation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5184576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Select p &amp; q   (p &amp; q both prime numbers).</a:t>
            </a:r>
          </a:p>
          <a:p>
            <a:r>
              <a:rPr lang="en-CA" dirty="0" smtClean="0"/>
              <a:t>Calculate n= p*q.</a:t>
            </a:r>
          </a:p>
          <a:p>
            <a:r>
              <a:rPr lang="en-CA" dirty="0" smtClean="0"/>
              <a:t>Calculate ⱷ(n)=(p-1)*(q-1).</a:t>
            </a:r>
          </a:p>
          <a:p>
            <a:r>
              <a:rPr lang="en-CA" dirty="0" smtClean="0"/>
              <a:t>Select integer e   </a:t>
            </a:r>
            <a:r>
              <a:rPr lang="en-CA" dirty="0" err="1" smtClean="0"/>
              <a:t>gcd</a:t>
            </a:r>
            <a:r>
              <a:rPr lang="en-CA" dirty="0" smtClean="0"/>
              <a:t>(ⱷ(n),e)=1;  1&lt;e&lt;ⱷ(n)</a:t>
            </a:r>
          </a:p>
          <a:p>
            <a:r>
              <a:rPr lang="en-CA" dirty="0" smtClean="0"/>
              <a:t>Calculate d          </a:t>
            </a:r>
            <a:r>
              <a:rPr lang="en-CA" dirty="0" err="1" smtClean="0"/>
              <a:t>d</a:t>
            </a:r>
            <a:r>
              <a:rPr lang="en-CA" dirty="0" smtClean="0"/>
              <a:t>= e˄-1 mod ⱷ(n)</a:t>
            </a:r>
          </a:p>
          <a:p>
            <a:r>
              <a:rPr lang="en-CA" dirty="0" smtClean="0"/>
              <a:t>Public key             </a:t>
            </a:r>
            <a:r>
              <a:rPr lang="en-CA" dirty="0" err="1" smtClean="0"/>
              <a:t>Pk</a:t>
            </a:r>
            <a:r>
              <a:rPr lang="en-CA" dirty="0" smtClean="0"/>
              <a:t>= {</a:t>
            </a:r>
            <a:r>
              <a:rPr lang="en-CA" dirty="0" err="1" smtClean="0"/>
              <a:t>e,n</a:t>
            </a:r>
            <a:r>
              <a:rPr lang="en-CA" dirty="0" smtClean="0"/>
              <a:t>}</a:t>
            </a:r>
          </a:p>
          <a:p>
            <a:r>
              <a:rPr lang="en-CA" dirty="0" smtClean="0"/>
              <a:t>Private key            </a:t>
            </a:r>
            <a:r>
              <a:rPr lang="en-CA" dirty="0" err="1" smtClean="0"/>
              <a:t>Sk</a:t>
            </a:r>
            <a:r>
              <a:rPr lang="en-CA" dirty="0" smtClean="0"/>
              <a:t>= {</a:t>
            </a:r>
            <a:r>
              <a:rPr lang="en-CA" dirty="0" err="1" smtClean="0"/>
              <a:t>d,n</a:t>
            </a:r>
            <a:r>
              <a:rPr lang="en-CA" dirty="0" smtClean="0"/>
              <a:t>}</a:t>
            </a:r>
          </a:p>
          <a:p>
            <a:endParaRPr lang="en-CA" dirty="0" smtClean="0"/>
          </a:p>
          <a:p>
            <a:pPr>
              <a:buNone/>
            </a:pPr>
            <a:r>
              <a:rPr lang="en-CA" dirty="0" smtClean="0"/>
              <a:t>(ⱷ(n) is the number of positive number less than n and relatively prime to n (called Euler </a:t>
            </a:r>
            <a:r>
              <a:rPr lang="en-CA" dirty="0" err="1" smtClean="0"/>
              <a:t>totient</a:t>
            </a:r>
            <a:r>
              <a:rPr lang="en-CA" dirty="0" smtClean="0"/>
              <a:t>)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147248" cy="6048672"/>
          </a:xfrm>
        </p:spPr>
        <p:txBody>
          <a:bodyPr/>
          <a:lstStyle/>
          <a:p>
            <a:pPr algn="ctr">
              <a:buNone/>
            </a:pPr>
            <a:r>
              <a:rPr lang="en-CA" dirty="0" smtClean="0"/>
              <a:t>RSA : Encryption</a:t>
            </a:r>
          </a:p>
          <a:p>
            <a:r>
              <a:rPr lang="en-CA" dirty="0" smtClean="0"/>
              <a:t>Plaintext    M&lt;n</a:t>
            </a:r>
          </a:p>
          <a:p>
            <a:r>
              <a:rPr lang="en-CA" dirty="0" smtClean="0"/>
              <a:t>Cipher text   C=</a:t>
            </a:r>
            <a:r>
              <a:rPr lang="en-CA" dirty="0" err="1" smtClean="0"/>
              <a:t>M˄e</a:t>
            </a:r>
            <a:r>
              <a:rPr lang="en-CA" dirty="0" smtClean="0"/>
              <a:t> (mod n)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 algn="ctr">
              <a:buNone/>
            </a:pPr>
            <a:r>
              <a:rPr lang="en-CA" dirty="0" smtClean="0"/>
              <a:t>RSA : Decryption</a:t>
            </a:r>
          </a:p>
          <a:p>
            <a:r>
              <a:rPr lang="en-CA" dirty="0" smtClean="0"/>
              <a:t>Cipher text   C</a:t>
            </a:r>
          </a:p>
          <a:p>
            <a:r>
              <a:rPr lang="en-CA" dirty="0" smtClean="0"/>
              <a:t>Plaintext   M=</a:t>
            </a:r>
            <a:r>
              <a:rPr lang="en-CA" dirty="0" err="1" smtClean="0"/>
              <a:t>C˄d</a:t>
            </a:r>
            <a:r>
              <a:rPr lang="en-CA" dirty="0" smtClean="0"/>
              <a:t> (mod n)   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94122"/>
          </a:xfrm>
        </p:spPr>
        <p:txBody>
          <a:bodyPr/>
          <a:lstStyle/>
          <a:p>
            <a:pPr algn="ctr"/>
            <a:r>
              <a:rPr lang="en-CA" dirty="0" err="1" smtClean="0">
                <a:solidFill>
                  <a:srgbClr val="FFFF00"/>
                </a:solidFill>
              </a:rPr>
              <a:t>Diffie</a:t>
            </a:r>
            <a:r>
              <a:rPr lang="en-CA" dirty="0" smtClean="0">
                <a:solidFill>
                  <a:srgbClr val="FFFF00"/>
                </a:solidFill>
              </a:rPr>
              <a:t>- Hellman algorithm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5112568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Allows a group of users to agree on secret key over insecure channel.</a:t>
            </a:r>
          </a:p>
          <a:p>
            <a:r>
              <a:rPr lang="en-CA" dirty="0" smtClean="0"/>
              <a:t>Cannot be used to encrypt or decrypt messages.</a:t>
            </a:r>
          </a:p>
          <a:p>
            <a:r>
              <a:rPr lang="en-CA" dirty="0" smtClean="0"/>
              <a:t>A and B want to agree on a secret key.</a:t>
            </a:r>
          </a:p>
          <a:p>
            <a:r>
              <a:rPr lang="en-CA" dirty="0" smtClean="0"/>
              <a:t>They agree on two large numbers n and g, such that 1&lt;g&lt;n.</a:t>
            </a:r>
          </a:p>
          <a:p>
            <a:r>
              <a:rPr lang="en-CA" dirty="0" smtClean="0"/>
              <a:t>A choose random x, computes X=</a:t>
            </a:r>
            <a:r>
              <a:rPr lang="en-CA" dirty="0" err="1" smtClean="0"/>
              <a:t>g^x</a:t>
            </a:r>
            <a:r>
              <a:rPr lang="en-CA" dirty="0" smtClean="0"/>
              <a:t> mod n, and send X to B.</a:t>
            </a:r>
          </a:p>
          <a:p>
            <a:r>
              <a:rPr lang="en-CA" dirty="0" smtClean="0"/>
              <a:t>B chooses random y, computes  Y=</a:t>
            </a:r>
            <a:r>
              <a:rPr lang="en-CA" dirty="0" err="1" smtClean="0"/>
              <a:t>g^y</a:t>
            </a:r>
            <a:r>
              <a:rPr lang="en-CA" dirty="0" smtClean="0"/>
              <a:t> mod n, and sends y to A</a:t>
            </a:r>
          </a:p>
          <a:p>
            <a:r>
              <a:rPr lang="en-CA" dirty="0" smtClean="0"/>
              <a:t>A computes k1=</a:t>
            </a:r>
            <a:r>
              <a:rPr lang="en-CA" dirty="0" err="1" smtClean="0"/>
              <a:t>Y^x</a:t>
            </a:r>
            <a:r>
              <a:rPr lang="en-CA" dirty="0" smtClean="0"/>
              <a:t> mod n</a:t>
            </a:r>
          </a:p>
          <a:p>
            <a:r>
              <a:rPr lang="en-CA" dirty="0" smtClean="0"/>
              <a:t>B computes k2=</a:t>
            </a:r>
            <a:r>
              <a:rPr lang="en-CA" dirty="0" err="1" smtClean="0"/>
              <a:t>X^y</a:t>
            </a:r>
            <a:r>
              <a:rPr lang="en-CA" dirty="0" smtClean="0"/>
              <a:t> mod n</a:t>
            </a:r>
          </a:p>
          <a:p>
            <a:r>
              <a:rPr lang="en-CA" dirty="0" smtClean="0">
                <a:sym typeface="Wingdings" pitchFamily="2" charset="2"/>
              </a:rPr>
              <a:t> note: </a:t>
            </a:r>
            <a:r>
              <a:rPr lang="en-CA" dirty="0" smtClean="0"/>
              <a:t> k1=k2=g^(</a:t>
            </a:r>
            <a:r>
              <a:rPr lang="en-CA" dirty="0" err="1" smtClean="0"/>
              <a:t>yx</a:t>
            </a:r>
            <a:r>
              <a:rPr lang="en-CA" dirty="0" smtClean="0"/>
              <a:t>) mod n.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147248" cy="60486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dirty="0" smtClean="0"/>
              <a:t>  Choose x                                  choose y  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dirty="0" smtClean="0"/>
              <a:t>Security depends on the difficulty of calculating the value of x ( discrete logarithmic algorithm problem)                         </a:t>
            </a:r>
            <a:endParaRPr lang="en-CA" dirty="0"/>
          </a:p>
        </p:txBody>
      </p:sp>
      <p:sp>
        <p:nvSpPr>
          <p:cNvPr id="4" name="Oval 3"/>
          <p:cNvSpPr/>
          <p:nvPr/>
        </p:nvSpPr>
        <p:spPr>
          <a:xfrm>
            <a:off x="1403648" y="2708920"/>
            <a:ext cx="864096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ln>
                  <a:solidFill>
                    <a:srgbClr val="FF0000"/>
                  </a:solidFill>
                </a:ln>
              </a:rPr>
              <a:t>A</a:t>
            </a:r>
            <a:endParaRPr lang="en-CA" dirty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6" name="Oval 5"/>
          <p:cNvSpPr/>
          <p:nvPr/>
        </p:nvSpPr>
        <p:spPr>
          <a:xfrm>
            <a:off x="6300192" y="2708920"/>
            <a:ext cx="864096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ln>
                  <a:solidFill>
                    <a:srgbClr val="FF0000"/>
                  </a:solidFill>
                </a:ln>
              </a:rPr>
              <a:t>B</a:t>
            </a:r>
            <a:endParaRPr lang="en-CA" dirty="0">
              <a:ln>
                <a:solidFill>
                  <a:srgbClr val="FF0000"/>
                </a:solidFill>
              </a:ln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411760" y="2924944"/>
            <a:ext cx="37444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483768" y="3356992"/>
            <a:ext cx="36724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19872" y="249289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X=</a:t>
            </a:r>
            <a:r>
              <a:rPr lang="en-CA" dirty="0" err="1" smtClean="0"/>
              <a:t>g^x</a:t>
            </a:r>
            <a:r>
              <a:rPr lang="en-CA" dirty="0" smtClean="0"/>
              <a:t> mod n</a:t>
            </a:r>
            <a:endParaRPr lang="en-CA" dirty="0"/>
          </a:p>
        </p:txBody>
      </p:sp>
      <p:sp>
        <p:nvSpPr>
          <p:cNvPr id="14" name="TextBox 13"/>
          <p:cNvSpPr txBox="1"/>
          <p:nvPr/>
        </p:nvSpPr>
        <p:spPr>
          <a:xfrm>
            <a:off x="3419872" y="342900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Y=</a:t>
            </a:r>
            <a:r>
              <a:rPr lang="en-CA" dirty="0" err="1" smtClean="0"/>
              <a:t>g^y</a:t>
            </a:r>
            <a:r>
              <a:rPr lang="en-CA" dirty="0" smtClean="0"/>
              <a:t> mod n</a:t>
            </a:r>
            <a:endParaRPr lang="en-CA" dirty="0"/>
          </a:p>
        </p:txBody>
      </p:sp>
      <p:sp>
        <p:nvSpPr>
          <p:cNvPr id="15" name="TextBox 14"/>
          <p:cNvSpPr txBox="1"/>
          <p:nvPr/>
        </p:nvSpPr>
        <p:spPr>
          <a:xfrm>
            <a:off x="899592" y="4077072"/>
            <a:ext cx="226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Compute </a:t>
            </a:r>
            <a:r>
              <a:rPr lang="en-CA" dirty="0" err="1" smtClean="0"/>
              <a:t>Y^x</a:t>
            </a:r>
            <a:r>
              <a:rPr lang="en-CA" dirty="0" smtClean="0"/>
              <a:t> mod n</a:t>
            </a:r>
            <a:endParaRPr lang="en-CA" dirty="0"/>
          </a:p>
        </p:txBody>
      </p:sp>
      <p:sp>
        <p:nvSpPr>
          <p:cNvPr id="16" name="TextBox 15"/>
          <p:cNvSpPr txBox="1"/>
          <p:nvPr/>
        </p:nvSpPr>
        <p:spPr>
          <a:xfrm>
            <a:off x="5724128" y="4077072"/>
            <a:ext cx="2268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Compute </a:t>
            </a:r>
            <a:r>
              <a:rPr lang="en-CA" dirty="0" err="1" smtClean="0"/>
              <a:t>X^y</a:t>
            </a:r>
            <a:r>
              <a:rPr lang="en-CA" dirty="0" smtClean="0"/>
              <a:t> mod n</a:t>
            </a:r>
            <a:endParaRPr lang="en-C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15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066130"/>
          </a:xfrm>
        </p:spPr>
        <p:txBody>
          <a:bodyPr>
            <a:normAutofit/>
          </a:bodyPr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Secret sharing 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256584"/>
          </a:xfrm>
        </p:spPr>
        <p:txBody>
          <a:bodyPr/>
          <a:lstStyle/>
          <a:p>
            <a:r>
              <a:rPr lang="en-CA" dirty="0" smtClean="0"/>
              <a:t>Secret sharing allows a secret to be shared among a group of users called share holders in such a way that no single user can deduce the secret from his share alone.</a:t>
            </a:r>
          </a:p>
          <a:p>
            <a:r>
              <a:rPr lang="en-CA" dirty="0" smtClean="0"/>
              <a:t>The secret can be constructed only by combining the shares of all the users.</a:t>
            </a:r>
          </a:p>
          <a:p>
            <a:r>
              <a:rPr lang="en-CA" dirty="0" smtClean="0"/>
              <a:t>A secret sharing scheme where k out of N share holders are required to reconstruct a secret is referred to as (K,N) threshold scheme.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Types of secret sharing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5544616"/>
          </a:xfrm>
        </p:spPr>
        <p:txBody>
          <a:bodyPr>
            <a:normAutofit fontScale="92500"/>
          </a:bodyPr>
          <a:lstStyle/>
          <a:p>
            <a:r>
              <a:rPr lang="en-CA" sz="2800" dirty="0" smtClean="0">
                <a:solidFill>
                  <a:srgbClr val="FF0000"/>
                </a:solidFill>
              </a:rPr>
              <a:t>Shamir’s secret sharing</a:t>
            </a:r>
            <a:r>
              <a:rPr lang="en-CA" sz="2800" dirty="0" smtClean="0"/>
              <a:t>:- it is important that no shareholder gains knowledge of any share other than its own. Otherwise he could potentially gain knowledge of K shares and then be able to reconstruct the secret himself.</a:t>
            </a:r>
          </a:p>
          <a:p>
            <a:r>
              <a:rPr lang="en-CA" sz="2800" dirty="0" smtClean="0"/>
              <a:t>The shareholders provide their shares to the trusted third party who performs the action requiring the secret e.g. the signing of certificates.</a:t>
            </a:r>
          </a:p>
          <a:p>
            <a:r>
              <a:rPr lang="en-CA" sz="2800" dirty="0" smtClean="0">
                <a:solidFill>
                  <a:srgbClr val="FF0000"/>
                </a:solidFill>
              </a:rPr>
              <a:t>Proactive secret sharing</a:t>
            </a:r>
            <a:r>
              <a:rPr lang="en-CA" sz="2800" dirty="0" smtClean="0"/>
              <a:t>:- the secret is protected by distributing it among several shareholders.</a:t>
            </a:r>
          </a:p>
          <a:p>
            <a:r>
              <a:rPr lang="en-CA" sz="2800" dirty="0" smtClean="0"/>
              <a:t>However given sufficiently long time an attacker could compromise k shareholders and obtain their shares , thereby allowing him to reconstruct the secret.</a:t>
            </a:r>
            <a:endParaRPr lang="en-CA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256584"/>
          </a:xfrm>
        </p:spPr>
        <p:txBody>
          <a:bodyPr>
            <a:normAutofit/>
          </a:bodyPr>
          <a:lstStyle/>
          <a:p>
            <a:r>
              <a:rPr lang="en-CA" sz="2600" dirty="0" smtClean="0"/>
              <a:t>To defend against such attackers the proactive secret sharing scheme updates the shares of the nodes on regular basis.</a:t>
            </a:r>
          </a:p>
          <a:p>
            <a:r>
              <a:rPr lang="en-CA" sz="2600" dirty="0" smtClean="0">
                <a:solidFill>
                  <a:srgbClr val="FF0000"/>
                </a:solidFill>
              </a:rPr>
              <a:t>Verifiable secret sharing scheme</a:t>
            </a:r>
            <a:r>
              <a:rPr lang="en-CA" sz="2600" dirty="0" smtClean="0"/>
              <a:t>: if any share holder wants to prevents the reconstruction then he can provide an invalid share, e.g. a random value, to be used for reconstruction.</a:t>
            </a:r>
            <a:endParaRPr lang="en-CA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282154"/>
          </a:xfrm>
        </p:spPr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FFFF00"/>
                </a:solidFill>
              </a:rPr>
              <a:t>Partially Distributed certificate authority </a:t>
            </a:r>
            <a:endParaRPr lang="en-CA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5184576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There are three types of nodes in the network client, server and the combiner nodes.</a:t>
            </a:r>
          </a:p>
          <a:p>
            <a:r>
              <a:rPr lang="en-CA" dirty="0" smtClean="0"/>
              <a:t>The client nodes are the normal users of the network.</a:t>
            </a:r>
          </a:p>
          <a:p>
            <a:r>
              <a:rPr lang="en-CA" dirty="0" smtClean="0"/>
              <a:t>The server nodes are responsible for generating “partial certificate” &amp; storing certificates in a directory structure hence allowing client nodes to have access to the certificates of other nodes.</a:t>
            </a:r>
          </a:p>
          <a:p>
            <a:r>
              <a:rPr lang="en-CA" dirty="0" smtClean="0"/>
              <a:t>Combiner nodes are responsible for combining the partial certificate into a valid certificate.</a:t>
            </a:r>
          </a:p>
          <a:p>
            <a:r>
              <a:rPr lang="en-CA" dirty="0" smtClean="0"/>
              <a:t>One of the node acts as dealer that has knowledge of the complete certificate signing key.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19256" cy="576064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Introduction</a:t>
            </a:r>
          </a:p>
          <a:p>
            <a:r>
              <a:rPr lang="en-CA" dirty="0" smtClean="0"/>
              <a:t>Security services</a:t>
            </a:r>
          </a:p>
          <a:p>
            <a:r>
              <a:rPr lang="en-CA" dirty="0" smtClean="0"/>
              <a:t>Security attacks</a:t>
            </a:r>
          </a:p>
          <a:p>
            <a:r>
              <a:rPr lang="en-CA" dirty="0" smtClean="0"/>
              <a:t>Cryptographic background</a:t>
            </a:r>
          </a:p>
          <a:p>
            <a:r>
              <a:rPr lang="en-CA" dirty="0" smtClean="0"/>
              <a:t>RSA key generation</a:t>
            </a:r>
          </a:p>
          <a:p>
            <a:r>
              <a:rPr lang="en-CA" dirty="0" err="1" smtClean="0"/>
              <a:t>Diffie-hellman</a:t>
            </a:r>
            <a:r>
              <a:rPr lang="en-CA" dirty="0" smtClean="0"/>
              <a:t> algorithm</a:t>
            </a:r>
          </a:p>
          <a:p>
            <a:r>
              <a:rPr lang="en-CA" dirty="0" smtClean="0"/>
              <a:t>Secret sharing schemes</a:t>
            </a:r>
          </a:p>
          <a:p>
            <a:r>
              <a:rPr lang="en-CA" dirty="0" smtClean="0"/>
              <a:t>Partially distributed certificate authority</a:t>
            </a:r>
          </a:p>
          <a:p>
            <a:r>
              <a:rPr lang="en-CA" dirty="0" smtClean="0"/>
              <a:t>Fully distributed certificate authority</a:t>
            </a:r>
          </a:p>
          <a:p>
            <a:r>
              <a:rPr lang="en-CA" dirty="0" smtClean="0"/>
              <a:t>References </a:t>
            </a:r>
          </a:p>
          <a:p>
            <a:r>
              <a:rPr lang="en-CA" dirty="0" smtClean="0"/>
              <a:t>Questions 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91264" cy="6048672"/>
          </a:xfrm>
        </p:spPr>
        <p:txBody>
          <a:bodyPr/>
          <a:lstStyle/>
          <a:p>
            <a:r>
              <a:rPr lang="en-CA" dirty="0" smtClean="0"/>
              <a:t>Every node has a public/private key pair, &amp; it is the responsibility of the dealer to issue the initial certificate for the nodes. (CA).</a:t>
            </a:r>
          </a:p>
          <a:p>
            <a:r>
              <a:rPr lang="en-CA" dirty="0" smtClean="0"/>
              <a:t>The certificate authority as a whole has a public/private key pair </a:t>
            </a:r>
            <a:r>
              <a:rPr lang="en-CA" dirty="0" err="1" smtClean="0"/>
              <a:t>pKca</a:t>
            </a:r>
            <a:r>
              <a:rPr lang="en-CA" dirty="0" smtClean="0"/>
              <a:t>/</a:t>
            </a:r>
            <a:r>
              <a:rPr lang="en-CA" dirty="0" err="1" smtClean="0"/>
              <a:t>sKca</a:t>
            </a:r>
            <a:r>
              <a:rPr lang="en-CA" dirty="0" smtClean="0"/>
              <a:t> of which the public key is known to all network nodes. The private key is shared among the server nodes according to Shamir's secret sharing scheme.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Certificate renewal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328592"/>
          </a:xfrm>
        </p:spPr>
        <p:txBody>
          <a:bodyPr/>
          <a:lstStyle/>
          <a:p>
            <a:r>
              <a:rPr lang="en-CA" dirty="0" smtClean="0"/>
              <a:t>When a node wishes to renew its certificate it must request a certificate renewal from a minimum of ‘K’ server nodes.</a:t>
            </a:r>
          </a:p>
          <a:p>
            <a:r>
              <a:rPr lang="en-CA" dirty="0" smtClean="0"/>
              <a:t>If a request is granted than each of the K server nodes generates a partial certificate with a new expiration date.</a:t>
            </a:r>
          </a:p>
          <a:p>
            <a:r>
              <a:rPr lang="en-CA" dirty="0" smtClean="0"/>
              <a:t>The partial certificates are then sent to a combiner which could be one of the K servers, which combines the partial certificates.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Certificate retrieval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25144"/>
          </a:xfrm>
        </p:spPr>
        <p:txBody>
          <a:bodyPr/>
          <a:lstStyle/>
          <a:p>
            <a:r>
              <a:rPr lang="en-CA" dirty="0" smtClean="0"/>
              <a:t>Every node must register their certificates to the servers when they initially join the network so that the servers may synchronize their certificate directories in the case of updates &amp; renewal.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rgbClr val="FFFF00"/>
                </a:solidFill>
              </a:rPr>
              <a:t>Fully distributed certificate authority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5184576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(</a:t>
            </a:r>
            <a:r>
              <a:rPr lang="en-CA" dirty="0" err="1" smtClean="0"/>
              <a:t>k,n</a:t>
            </a:r>
            <a:r>
              <a:rPr lang="en-CA" dirty="0" smtClean="0"/>
              <a:t>) threshold scheme to distribute an RSA certificate signing key to all nodes in the network.</a:t>
            </a:r>
          </a:p>
          <a:p>
            <a:r>
              <a:rPr lang="en-CA" dirty="0" smtClean="0"/>
              <a:t>The private key is distributed by using Shamir's secret sharing scheme by embedding the </a:t>
            </a:r>
            <a:r>
              <a:rPr lang="en-CA" dirty="0" err="1" smtClean="0"/>
              <a:t>sKca</a:t>
            </a:r>
            <a:r>
              <a:rPr lang="en-CA" dirty="0" smtClean="0"/>
              <a:t> as the root of a polynomial</a:t>
            </a:r>
          </a:p>
          <a:p>
            <a:pPr>
              <a:buNone/>
            </a:pPr>
            <a:r>
              <a:rPr lang="en-CA" dirty="0" smtClean="0"/>
              <a:t>  </a:t>
            </a:r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Each share holder with unique non zero identity receives a share 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dirty="0" smtClean="0"/>
              <a:t>  </a:t>
            </a:r>
            <a:endParaRPr lang="en-CA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789040"/>
            <a:ext cx="518457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5733256"/>
            <a:ext cx="2575114" cy="444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23</a:t>
            </a:fld>
            <a:endParaRPr lang="en-C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6048672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With knowledge of at least K shares the polynomial can be evaluated by calculating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Lagrange coefficient can be calculated by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The secret </a:t>
            </a:r>
            <a:r>
              <a:rPr lang="en-CA" dirty="0" err="1" smtClean="0"/>
              <a:t>sKca</a:t>
            </a:r>
            <a:r>
              <a:rPr lang="en-CA" dirty="0" smtClean="0"/>
              <a:t> can be recovered by solving for f(0).</a:t>
            </a:r>
            <a:endParaRPr lang="en-C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700808"/>
            <a:ext cx="3387085" cy="808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933056"/>
            <a:ext cx="2854836" cy="1091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548680"/>
            <a:ext cx="8291264" cy="5904656"/>
          </a:xfrm>
        </p:spPr>
        <p:txBody>
          <a:bodyPr/>
          <a:lstStyle/>
          <a:p>
            <a:r>
              <a:rPr lang="en-CA" dirty="0" smtClean="0"/>
              <a:t>Any coalition of k shareholders may sign a message by generating a message digest and encrypting it with their additive shares which produces a partial signature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A candidates signature can be generated from k partial signatures.</a:t>
            </a:r>
          </a:p>
          <a:p>
            <a:endParaRPr lang="en-CA" dirty="0" smtClean="0"/>
          </a:p>
          <a:p>
            <a:endParaRPr lang="en-CA" dirty="0" smtClean="0"/>
          </a:p>
          <a:p>
            <a:pPr>
              <a:buNone/>
            </a:pPr>
            <a:endParaRPr lang="en-CA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780928"/>
            <a:ext cx="4265977" cy="1077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5373215"/>
            <a:ext cx="3744416" cy="1029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25</a:t>
            </a:fld>
            <a:endParaRPr lang="en-C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91264" cy="5904656"/>
          </a:xfrm>
        </p:spPr>
        <p:txBody>
          <a:bodyPr/>
          <a:lstStyle/>
          <a:p>
            <a:r>
              <a:rPr lang="en-CA" dirty="0" smtClean="0"/>
              <a:t>By applying the </a:t>
            </a:r>
            <a:r>
              <a:rPr lang="en-CA" i="1" dirty="0" smtClean="0"/>
              <a:t>k-bounded coalition offsetting algorithm, a</a:t>
            </a:r>
            <a:r>
              <a:rPr lang="en-CA" dirty="0" smtClean="0"/>
              <a:t> proper signature </a:t>
            </a:r>
            <a:r>
              <a:rPr lang="en-CA" i="1" dirty="0" smtClean="0"/>
              <a:t>SIGN (which is verifiable by </a:t>
            </a:r>
            <a:r>
              <a:rPr lang="en-CA" i="1" dirty="0" err="1" smtClean="0"/>
              <a:t>pkCA</a:t>
            </a:r>
            <a:r>
              <a:rPr lang="en-CA" i="1" dirty="0" smtClean="0"/>
              <a:t>) can be recovered.</a:t>
            </a:r>
          </a:p>
          <a:p>
            <a:endParaRPr lang="en-C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276872"/>
            <a:ext cx="6744875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994122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Reference 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328592"/>
          </a:xfrm>
        </p:spPr>
        <p:txBody>
          <a:bodyPr>
            <a:normAutofit/>
          </a:bodyPr>
          <a:lstStyle/>
          <a:p>
            <a:r>
              <a:rPr lang="en-CA" sz="1800" dirty="0" smtClean="0"/>
              <a:t>Key </a:t>
            </a:r>
            <a:r>
              <a:rPr lang="en-CA" sz="1800" dirty="0" err="1" smtClean="0"/>
              <a:t>Predistribution</a:t>
            </a:r>
            <a:r>
              <a:rPr lang="en-CA" sz="1800" dirty="0" smtClean="0"/>
              <a:t> </a:t>
            </a:r>
            <a:r>
              <a:rPr lang="en-CA" sz="1800" dirty="0" err="1" smtClean="0"/>
              <a:t>inWireless</a:t>
            </a:r>
            <a:r>
              <a:rPr lang="en-CA" sz="1800" dirty="0" smtClean="0"/>
              <a:t> Sensor Networks When Sensors Are Within Communication Range</a:t>
            </a:r>
          </a:p>
          <a:p>
            <a:pPr>
              <a:buNone/>
            </a:pPr>
            <a:r>
              <a:rPr lang="en-CA" sz="1800" dirty="0" smtClean="0"/>
              <a:t>      </a:t>
            </a:r>
            <a:r>
              <a:rPr lang="en-CA" sz="1800" dirty="0" err="1" smtClean="0"/>
              <a:t>Sushmita</a:t>
            </a:r>
            <a:r>
              <a:rPr lang="en-CA" sz="1800" dirty="0" smtClean="0"/>
              <a:t> </a:t>
            </a:r>
            <a:r>
              <a:rPr lang="en-CA" sz="1800" dirty="0" err="1" smtClean="0"/>
              <a:t>Ruj</a:t>
            </a:r>
            <a:r>
              <a:rPr lang="en-CA" sz="1800" dirty="0" smtClean="0"/>
              <a:t>, </a:t>
            </a:r>
            <a:r>
              <a:rPr lang="en-CA" sz="1800" dirty="0" err="1" smtClean="0"/>
              <a:t>Amiya</a:t>
            </a:r>
            <a:r>
              <a:rPr lang="en-CA" sz="1800" dirty="0" smtClean="0"/>
              <a:t> </a:t>
            </a:r>
            <a:r>
              <a:rPr lang="en-CA" sz="1800" dirty="0" err="1" smtClean="0"/>
              <a:t>Nayak</a:t>
            </a:r>
            <a:r>
              <a:rPr lang="en-CA" sz="1800" dirty="0" smtClean="0"/>
              <a:t>, and Ivan </a:t>
            </a:r>
            <a:r>
              <a:rPr lang="en-CA" sz="1800" dirty="0" err="1" smtClean="0"/>
              <a:t>Stojmenovic</a:t>
            </a:r>
            <a:endParaRPr lang="en-CA" sz="1800" dirty="0" smtClean="0"/>
          </a:p>
          <a:p>
            <a:r>
              <a:rPr lang="en-CA" sz="1800" dirty="0" smtClean="0"/>
              <a:t>C. Perkins, Ad Hoc Networking, Addison-Wesley 2001, ISBN 0201309769</a:t>
            </a:r>
          </a:p>
          <a:p>
            <a:r>
              <a:rPr lang="nl-NL" sz="1800" dirty="0" smtClean="0"/>
              <a:t>A. Menezes, P. van Oorschot and S.Vanstone,</a:t>
            </a:r>
            <a:r>
              <a:rPr lang="en-CA" sz="1800" dirty="0" smtClean="0"/>
              <a:t>Handbook of Applied Cryptography, CRC Press 1997,ISBN 0849385237</a:t>
            </a:r>
          </a:p>
          <a:p>
            <a:r>
              <a:rPr lang="en-CA" sz="1800" dirty="0" smtClean="0"/>
              <a:t>W. Stallings, Cryptography and Network </a:t>
            </a:r>
            <a:r>
              <a:rPr lang="en-CA" sz="1800" dirty="0" err="1" smtClean="0"/>
              <a:t>Security:Principles</a:t>
            </a:r>
            <a:r>
              <a:rPr lang="en-CA" sz="1800" dirty="0" smtClean="0"/>
              <a:t> and Practice, 2nd ed., Prentice-Hall 1999,ISBN 0138690170</a:t>
            </a:r>
          </a:p>
          <a:p>
            <a:r>
              <a:rPr lang="en-CA" sz="1800" dirty="0" smtClean="0"/>
              <a:t>A. Nash, W. Duane, C. Joseph and D. Brink, PKI: Implementing and Managing E-</a:t>
            </a:r>
            <a:r>
              <a:rPr lang="en-CA" sz="1800" dirty="0" err="1" smtClean="0"/>
              <a:t>Security,McGraw</a:t>
            </a:r>
            <a:r>
              <a:rPr lang="en-CA" sz="1800" dirty="0" smtClean="0"/>
              <a:t>-Hill 2001, ISBN 0072131233</a:t>
            </a:r>
          </a:p>
          <a:p>
            <a:r>
              <a:rPr lang="en-CA" sz="1800" dirty="0" smtClean="0"/>
              <a:t>N. </a:t>
            </a:r>
            <a:r>
              <a:rPr lang="en-CA" sz="1800" dirty="0" err="1" smtClean="0"/>
              <a:t>Asokan</a:t>
            </a:r>
            <a:r>
              <a:rPr lang="en-CA" sz="1800" dirty="0" smtClean="0"/>
              <a:t> and P. </a:t>
            </a:r>
            <a:r>
              <a:rPr lang="en-CA" sz="1800" dirty="0" err="1" smtClean="0"/>
              <a:t>Ginzboorg</a:t>
            </a:r>
            <a:r>
              <a:rPr lang="en-CA" sz="1800" dirty="0" smtClean="0"/>
              <a:t>, “Key Agreement in Ad Hoc Networks”, Computer </a:t>
            </a:r>
            <a:r>
              <a:rPr lang="en-CA" sz="1800" dirty="0" err="1" smtClean="0"/>
              <a:t>Communications,Volume</a:t>
            </a:r>
            <a:r>
              <a:rPr lang="en-CA" sz="1800" dirty="0" smtClean="0"/>
              <a:t> 23, Pages 1627-1637</a:t>
            </a:r>
          </a:p>
          <a:p>
            <a:r>
              <a:rPr lang="en-CA" sz="1800" dirty="0" smtClean="0"/>
              <a:t>J. </a:t>
            </a:r>
            <a:r>
              <a:rPr lang="en-CA" sz="1800" dirty="0" err="1" smtClean="0"/>
              <a:t>Mackar</a:t>
            </a:r>
            <a:r>
              <a:rPr lang="en-CA" sz="1800" dirty="0" smtClean="0"/>
              <a:t> and S. </a:t>
            </a:r>
            <a:r>
              <a:rPr lang="en-CA" sz="1800" dirty="0" err="1" smtClean="0"/>
              <a:t>Corson</a:t>
            </a:r>
            <a:r>
              <a:rPr lang="en-CA" sz="1800" dirty="0" smtClean="0"/>
              <a:t>, RFC 2501, “Mobile Ad hoc Networking (MANET): Routing Protocol Performance Issues and Evaluation Considerations”, IETF 1999</a:t>
            </a:r>
          </a:p>
          <a:p>
            <a:r>
              <a:rPr lang="en-CA" sz="1800" dirty="0" smtClean="0"/>
              <a:t>Saab </a:t>
            </a:r>
            <a:r>
              <a:rPr lang="en-CA" sz="1800" dirty="0" err="1" smtClean="0"/>
              <a:t>NetDefence</a:t>
            </a:r>
            <a:r>
              <a:rPr lang="en-CA" sz="1800" dirty="0" smtClean="0"/>
              <a:t>, Available on-line 2002-05-06</a:t>
            </a:r>
          </a:p>
          <a:p>
            <a:pPr>
              <a:buNone/>
            </a:pPr>
            <a:r>
              <a:rPr lang="en-CA" sz="1800" dirty="0" smtClean="0"/>
              <a:t>      </a:t>
            </a:r>
            <a:r>
              <a:rPr lang="en-CA" sz="1800" dirty="0" smtClean="0">
                <a:hlinkClick r:id="rId2"/>
              </a:rPr>
              <a:t>http://www.saab.se/future/node2567.asp</a:t>
            </a:r>
            <a:endParaRPr lang="en-CA" sz="1800" dirty="0" smtClean="0"/>
          </a:p>
          <a:p>
            <a:pPr>
              <a:buNone/>
            </a:pPr>
            <a:endParaRPr lang="en-CA" sz="1800" dirty="0" smtClean="0"/>
          </a:p>
          <a:p>
            <a:endParaRPr lang="en-CA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850106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Questions 1 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400600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Given  any two prime numbers p=7 &amp; q=17. Calculate the public key and private key. Explain the process of encryption and decryption with the same pair of keys using RSS algorithm.</a:t>
            </a:r>
          </a:p>
          <a:p>
            <a:endParaRPr lang="en-CA" dirty="0" smtClean="0"/>
          </a:p>
          <a:p>
            <a:pPr>
              <a:buNone/>
            </a:pPr>
            <a:r>
              <a:rPr lang="en-CA" dirty="0" smtClean="0"/>
              <a:t>Given values</a:t>
            </a:r>
          </a:p>
          <a:p>
            <a:pPr>
              <a:buNone/>
            </a:pPr>
            <a:r>
              <a:rPr lang="en-CA" dirty="0" smtClean="0"/>
              <a:t>e=5 and d=77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dirty="0" smtClean="0"/>
              <a:t>Note: mod (119)=0.000026654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922114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Solution 1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25144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Suppose p=7 and q=17</a:t>
            </a:r>
          </a:p>
          <a:p>
            <a:r>
              <a:rPr lang="en-CA" dirty="0" smtClean="0"/>
              <a:t>Calculate </a:t>
            </a:r>
            <a:r>
              <a:rPr lang="en-CA" dirty="0" smtClean="0">
                <a:solidFill>
                  <a:srgbClr val="00B050"/>
                </a:solidFill>
              </a:rPr>
              <a:t>n</a:t>
            </a:r>
            <a:r>
              <a:rPr lang="en-CA" dirty="0" smtClean="0"/>
              <a:t>= p*q=7*17=</a:t>
            </a:r>
            <a:r>
              <a:rPr lang="en-CA" dirty="0" smtClean="0">
                <a:solidFill>
                  <a:srgbClr val="00B050"/>
                </a:solidFill>
              </a:rPr>
              <a:t>119</a:t>
            </a:r>
          </a:p>
          <a:p>
            <a:r>
              <a:rPr lang="en-CA" dirty="0" smtClean="0"/>
              <a:t>Calculate </a:t>
            </a:r>
            <a:r>
              <a:rPr lang="en-CA" dirty="0" smtClean="0">
                <a:solidFill>
                  <a:srgbClr val="00B050"/>
                </a:solidFill>
              </a:rPr>
              <a:t>ⱷ(n)</a:t>
            </a:r>
            <a:r>
              <a:rPr lang="en-CA" dirty="0" smtClean="0"/>
              <a:t>=(p-1)*(q-1)= </a:t>
            </a:r>
            <a:r>
              <a:rPr lang="en-CA" dirty="0" smtClean="0">
                <a:solidFill>
                  <a:srgbClr val="00B050"/>
                </a:solidFill>
              </a:rPr>
              <a:t>96</a:t>
            </a:r>
          </a:p>
          <a:p>
            <a:r>
              <a:rPr lang="en-CA" dirty="0" smtClean="0"/>
              <a:t>Select integer e such that </a:t>
            </a:r>
            <a:r>
              <a:rPr lang="en-CA" dirty="0" smtClean="0">
                <a:solidFill>
                  <a:srgbClr val="00B050"/>
                </a:solidFill>
              </a:rPr>
              <a:t>e</a:t>
            </a:r>
            <a:r>
              <a:rPr lang="en-CA" dirty="0" smtClean="0"/>
              <a:t> is relatively prime to ⱷ(n)=96 and less than ⱷ(n). In this case it is </a:t>
            </a:r>
            <a:r>
              <a:rPr lang="en-CA" dirty="0" smtClean="0">
                <a:solidFill>
                  <a:srgbClr val="00B050"/>
                </a:solidFill>
              </a:rPr>
              <a:t>5</a:t>
            </a:r>
            <a:r>
              <a:rPr lang="en-CA" dirty="0" smtClean="0"/>
              <a:t>.</a:t>
            </a:r>
          </a:p>
          <a:p>
            <a:r>
              <a:rPr lang="en-CA" dirty="0" smtClean="0"/>
              <a:t>Determine d such that de=1 (mod96) and d&lt;96. hence </a:t>
            </a:r>
            <a:r>
              <a:rPr lang="en-CA" dirty="0" smtClean="0">
                <a:solidFill>
                  <a:srgbClr val="00B050"/>
                </a:solidFill>
              </a:rPr>
              <a:t>d=77</a:t>
            </a:r>
            <a:r>
              <a:rPr lang="en-CA" dirty="0" smtClean="0"/>
              <a:t>, because 77*5=385=4*96+1.</a:t>
            </a:r>
          </a:p>
          <a:p>
            <a:r>
              <a:rPr lang="en-CA" dirty="0" smtClean="0">
                <a:solidFill>
                  <a:srgbClr val="00B050"/>
                </a:solidFill>
              </a:rPr>
              <a:t>Public key ={ 5, 119}</a:t>
            </a:r>
          </a:p>
          <a:p>
            <a:r>
              <a:rPr lang="en-CA" dirty="0" smtClean="0">
                <a:solidFill>
                  <a:srgbClr val="00B050"/>
                </a:solidFill>
              </a:rPr>
              <a:t>Private key ={77,119}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INTRODUCTION 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997192"/>
          </a:xfrm>
        </p:spPr>
        <p:txBody>
          <a:bodyPr/>
          <a:lstStyle/>
          <a:p>
            <a:r>
              <a:rPr lang="en-CA" dirty="0" smtClean="0"/>
              <a:t>Ad hoc networking is a wireless networking paradigm for self-organizing networks that until recently has mainly been associated with military battlefield networks.</a:t>
            </a:r>
          </a:p>
          <a:p>
            <a:r>
              <a:rPr lang="en-CA" dirty="0" smtClean="0"/>
              <a:t>Most research has been done on routing in ad hoc network but little attention was given to the security aspect of the network.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91264" cy="6048672"/>
          </a:xfrm>
        </p:spPr>
        <p:txBody>
          <a:bodyPr/>
          <a:lstStyle/>
          <a:p>
            <a:r>
              <a:rPr lang="en-CA" dirty="0" smtClean="0"/>
              <a:t>Encryption process</a:t>
            </a:r>
          </a:p>
          <a:p>
            <a:pPr>
              <a:buNone/>
            </a:pPr>
            <a:r>
              <a:rPr lang="en-CA" dirty="0" smtClean="0"/>
              <a:t>Say plain text M=19.</a:t>
            </a:r>
          </a:p>
          <a:p>
            <a:pPr>
              <a:buNone/>
            </a:pPr>
            <a:r>
              <a:rPr lang="en-CA" dirty="0" smtClean="0"/>
              <a:t>        </a:t>
            </a:r>
            <a:r>
              <a:rPr lang="en-CA" dirty="0" smtClean="0">
                <a:solidFill>
                  <a:srgbClr val="00B050"/>
                </a:solidFill>
              </a:rPr>
              <a:t>Cipher text </a:t>
            </a:r>
            <a:r>
              <a:rPr lang="en-CA" dirty="0" smtClean="0"/>
              <a:t>C= 19^5 (mod119)</a:t>
            </a:r>
          </a:p>
          <a:p>
            <a:pPr>
              <a:buNone/>
            </a:pPr>
            <a:r>
              <a:rPr lang="en-CA" dirty="0" smtClean="0"/>
              <a:t>                            =2476099 (mod119)</a:t>
            </a:r>
          </a:p>
          <a:p>
            <a:pPr>
              <a:buNone/>
            </a:pPr>
            <a:r>
              <a:rPr lang="en-CA" dirty="0" smtClean="0"/>
              <a:t>                            =</a:t>
            </a:r>
            <a:r>
              <a:rPr lang="en-CA" dirty="0" smtClean="0">
                <a:solidFill>
                  <a:srgbClr val="00B050"/>
                </a:solidFill>
              </a:rPr>
              <a:t>66</a:t>
            </a:r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Decryption process</a:t>
            </a:r>
          </a:p>
          <a:p>
            <a:pPr>
              <a:buNone/>
            </a:pPr>
            <a:r>
              <a:rPr lang="en-CA" dirty="0" smtClean="0">
                <a:solidFill>
                  <a:srgbClr val="00B050"/>
                </a:solidFill>
              </a:rPr>
              <a:t>M</a:t>
            </a:r>
            <a:r>
              <a:rPr lang="en-CA" dirty="0" smtClean="0"/>
              <a:t>=66^77(mod119)=</a:t>
            </a:r>
            <a:r>
              <a:rPr lang="en-CA" dirty="0" smtClean="0">
                <a:solidFill>
                  <a:srgbClr val="00B050"/>
                </a:solidFill>
              </a:rPr>
              <a:t>19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Question 2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5184576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Explain </a:t>
            </a:r>
            <a:r>
              <a:rPr lang="en-CA" dirty="0" err="1" smtClean="0"/>
              <a:t>diffie–hellman</a:t>
            </a:r>
            <a:r>
              <a:rPr lang="en-CA" dirty="0" smtClean="0"/>
              <a:t> algorithm and calculate the secret key. Use n=119. </a:t>
            </a:r>
          </a:p>
          <a:p>
            <a:pPr>
              <a:buNone/>
            </a:pPr>
            <a:r>
              <a:rPr lang="en-CA" dirty="0" smtClean="0"/>
              <a:t>    mod (119)= 0.000029954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Solution 2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5112568"/>
          </a:xfrm>
        </p:spPr>
        <p:txBody>
          <a:bodyPr/>
          <a:lstStyle/>
          <a:p>
            <a:r>
              <a:rPr lang="en-CA" dirty="0" smtClean="0"/>
              <a:t>Select any two prime numbers n and g.</a:t>
            </a:r>
          </a:p>
          <a:p>
            <a:r>
              <a:rPr lang="en-CA" dirty="0" smtClean="0"/>
              <a:t>Given </a:t>
            </a:r>
            <a:r>
              <a:rPr lang="en-CA" dirty="0" smtClean="0">
                <a:solidFill>
                  <a:srgbClr val="00B050"/>
                </a:solidFill>
              </a:rPr>
              <a:t>n=119</a:t>
            </a:r>
            <a:r>
              <a:rPr lang="en-CA" dirty="0" smtClean="0"/>
              <a:t> and let </a:t>
            </a:r>
            <a:r>
              <a:rPr lang="en-CA" dirty="0" smtClean="0">
                <a:solidFill>
                  <a:srgbClr val="00B050"/>
                </a:solidFill>
              </a:rPr>
              <a:t>g=50 (1&lt;50&lt;119)</a:t>
            </a:r>
          </a:p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B050"/>
                </a:solidFill>
              </a:rPr>
              <a:t>x=5</a:t>
            </a:r>
          </a:p>
          <a:p>
            <a:r>
              <a:rPr lang="en-CA" dirty="0" smtClean="0">
                <a:solidFill>
                  <a:srgbClr val="00B050"/>
                </a:solidFill>
              </a:rPr>
              <a:t>X=</a:t>
            </a:r>
            <a:r>
              <a:rPr lang="en-CA" dirty="0" err="1" smtClean="0">
                <a:solidFill>
                  <a:srgbClr val="00B050"/>
                </a:solidFill>
              </a:rPr>
              <a:t>g^x</a:t>
            </a:r>
            <a:r>
              <a:rPr lang="en-CA" dirty="0" smtClean="0">
                <a:solidFill>
                  <a:srgbClr val="00B050"/>
                </a:solidFill>
              </a:rPr>
              <a:t> mod(n)=</a:t>
            </a:r>
            <a:r>
              <a:rPr lang="en-CA" dirty="0" smtClean="0"/>
              <a:t>50^5 mod(119)=</a:t>
            </a:r>
            <a:r>
              <a:rPr lang="en-CA" dirty="0" smtClean="0">
                <a:solidFill>
                  <a:srgbClr val="00B050"/>
                </a:solidFill>
              </a:rPr>
              <a:t>8329.6</a:t>
            </a:r>
          </a:p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B050"/>
                </a:solidFill>
              </a:rPr>
              <a:t>y=11</a:t>
            </a:r>
          </a:p>
          <a:p>
            <a:r>
              <a:rPr lang="en-CA" dirty="0" smtClean="0">
                <a:solidFill>
                  <a:srgbClr val="00B050"/>
                </a:solidFill>
              </a:rPr>
              <a:t>Y=</a:t>
            </a:r>
            <a:r>
              <a:rPr lang="en-CA" dirty="0" err="1" smtClean="0">
                <a:solidFill>
                  <a:srgbClr val="00B050"/>
                </a:solidFill>
              </a:rPr>
              <a:t>g^y</a:t>
            </a:r>
            <a:r>
              <a:rPr lang="en-CA" dirty="0" smtClean="0">
                <a:solidFill>
                  <a:srgbClr val="00B050"/>
                </a:solidFill>
              </a:rPr>
              <a:t> mod(n)=</a:t>
            </a:r>
            <a:r>
              <a:rPr lang="en-CA" dirty="0" smtClean="0"/>
              <a:t>50^11 mod(119)=</a:t>
            </a:r>
            <a:r>
              <a:rPr lang="en-CA" dirty="0" smtClean="0">
                <a:solidFill>
                  <a:srgbClr val="00B050"/>
                </a:solidFill>
              </a:rPr>
              <a:t>1.3*10^14</a:t>
            </a:r>
          </a:p>
          <a:p>
            <a:r>
              <a:rPr lang="en-CA" dirty="0" smtClean="0"/>
              <a:t>X and Y are transmitted via a insecure channel.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32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19256" cy="5832648"/>
          </a:xfrm>
        </p:spPr>
        <p:txBody>
          <a:bodyPr/>
          <a:lstStyle/>
          <a:p>
            <a:r>
              <a:rPr lang="en-CA" dirty="0" smtClean="0"/>
              <a:t>A computes </a:t>
            </a:r>
            <a:r>
              <a:rPr lang="en-CA" dirty="0" smtClean="0">
                <a:solidFill>
                  <a:srgbClr val="00B050"/>
                </a:solidFill>
              </a:rPr>
              <a:t>k1=</a:t>
            </a:r>
            <a:r>
              <a:rPr lang="en-CA" dirty="0" err="1" smtClean="0">
                <a:solidFill>
                  <a:srgbClr val="00B050"/>
                </a:solidFill>
              </a:rPr>
              <a:t>Y^x</a:t>
            </a:r>
            <a:r>
              <a:rPr lang="en-CA" dirty="0" smtClean="0">
                <a:solidFill>
                  <a:srgbClr val="00B050"/>
                </a:solidFill>
              </a:rPr>
              <a:t> mod(n)=</a:t>
            </a:r>
            <a:r>
              <a:rPr lang="en-CA" dirty="0" smtClean="0"/>
              <a:t>1.3*10^(14*5) mod(n)= </a:t>
            </a:r>
            <a:r>
              <a:rPr lang="en-CA" dirty="0" smtClean="0">
                <a:solidFill>
                  <a:srgbClr val="00B050"/>
                </a:solidFill>
              </a:rPr>
              <a:t>3.4*10^65</a:t>
            </a:r>
          </a:p>
          <a:p>
            <a:r>
              <a:rPr lang="en-CA" sz="2800" dirty="0" smtClean="0"/>
              <a:t>B computes </a:t>
            </a:r>
            <a:r>
              <a:rPr lang="en-CA" sz="2800" dirty="0" smtClean="0">
                <a:solidFill>
                  <a:srgbClr val="00B050"/>
                </a:solidFill>
              </a:rPr>
              <a:t>k2=</a:t>
            </a:r>
            <a:r>
              <a:rPr lang="en-CA" sz="2800" dirty="0" err="1" smtClean="0">
                <a:solidFill>
                  <a:srgbClr val="00B050"/>
                </a:solidFill>
              </a:rPr>
              <a:t>X^y</a:t>
            </a:r>
            <a:r>
              <a:rPr lang="en-CA" sz="2800" dirty="0" smtClean="0">
                <a:solidFill>
                  <a:srgbClr val="00B050"/>
                </a:solidFill>
              </a:rPr>
              <a:t> mod(n)</a:t>
            </a:r>
            <a:r>
              <a:rPr lang="en-CA" sz="2800" dirty="0" smtClean="0"/>
              <a:t>=8329.6^11*mod(n)</a:t>
            </a:r>
          </a:p>
          <a:p>
            <a:pPr>
              <a:buNone/>
            </a:pPr>
            <a:r>
              <a:rPr lang="en-CA" sz="2800" dirty="0" smtClean="0"/>
              <a:t>=</a:t>
            </a:r>
            <a:r>
              <a:rPr lang="en-CA" sz="2800" dirty="0" smtClean="0">
                <a:solidFill>
                  <a:srgbClr val="00B050"/>
                </a:solidFill>
              </a:rPr>
              <a:t>3.6*10^38</a:t>
            </a:r>
            <a:r>
              <a:rPr lang="en-CA" sz="2800" dirty="0" smtClean="0"/>
              <a:t>.</a:t>
            </a:r>
            <a:endParaRPr lang="en-CA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33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Question 3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Explain certificate renewal process in a partially distributed certificate authority.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34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850106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Solution 3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5184576"/>
          </a:xfrm>
        </p:spPr>
        <p:txBody>
          <a:bodyPr/>
          <a:lstStyle/>
          <a:p>
            <a:r>
              <a:rPr lang="en-CA" dirty="0" smtClean="0"/>
              <a:t>When a node wishes to renew its certificate it must request a certificate renewal from a minimum of ‘K’ server nodes.</a:t>
            </a:r>
          </a:p>
          <a:p>
            <a:r>
              <a:rPr lang="en-CA" dirty="0" smtClean="0"/>
              <a:t>If a request is granted than each of the K server nodes generates a partial certificate with a new expiration date.</a:t>
            </a:r>
          </a:p>
          <a:p>
            <a:r>
              <a:rPr lang="en-CA" dirty="0" smtClean="0"/>
              <a:t>The partial certificates are then sent to a combiner which could be one of the K servers, which combines the partial certificates. 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35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7784" y="2348880"/>
            <a:ext cx="406024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END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36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SECURITY SERVICES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25144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Confidentiality – ensures that transmitted information can only be accessed by the intended users.</a:t>
            </a:r>
          </a:p>
          <a:p>
            <a:r>
              <a:rPr lang="en-CA" dirty="0" smtClean="0"/>
              <a:t>Authentication – allows the communicating parties to be assured of the others identity.</a:t>
            </a:r>
          </a:p>
          <a:p>
            <a:r>
              <a:rPr lang="en-CA" dirty="0" smtClean="0"/>
              <a:t>Integrity – ensures that data has not been altered during transmission.</a:t>
            </a:r>
          </a:p>
          <a:p>
            <a:r>
              <a:rPr lang="en-CA" dirty="0" smtClean="0"/>
              <a:t>Availability – ensures that the intended network services are available to the intended parties when required.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SECURITY ATTACKS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97152"/>
          </a:xfrm>
        </p:spPr>
        <p:txBody>
          <a:bodyPr/>
          <a:lstStyle/>
          <a:p>
            <a:r>
              <a:rPr lang="en-CA" dirty="0" smtClean="0"/>
              <a:t>Passive attacks : the attacker can only eavesdrop or monitor the network traffic.</a:t>
            </a:r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Active attacks : The attacker is not only able to listen to the transmission but is also able to actively alter or obstruct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Sub categories of security attacks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5184576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Eavesdropping: gain knowledge of the transmitted data. Its a passive attack.</a:t>
            </a:r>
          </a:p>
          <a:p>
            <a:r>
              <a:rPr lang="en-CA" dirty="0" smtClean="0"/>
              <a:t>Traffic analysis: to extract information from the characteristic of the transmission, e.g. amount of data transmitted, identity of the communicating nodes etc.</a:t>
            </a:r>
          </a:p>
          <a:p>
            <a:r>
              <a:rPr lang="en-CA" dirty="0" smtClean="0"/>
              <a:t>Impersonation: attacker uses the identity of another node to gain unauthorized access to a source or data.</a:t>
            </a:r>
          </a:p>
          <a:p>
            <a:r>
              <a:rPr lang="en-CA" dirty="0" smtClean="0"/>
              <a:t>Modification : attacker modifies the data during transmission.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Cryptographic background</a:t>
            </a:r>
            <a:br>
              <a:rPr lang="en-CA" dirty="0" smtClean="0">
                <a:solidFill>
                  <a:srgbClr val="FFFF00"/>
                </a:solidFill>
              </a:rPr>
            </a:br>
            <a:r>
              <a:rPr lang="en-CA" dirty="0" smtClean="0">
                <a:solidFill>
                  <a:srgbClr val="FFFF00"/>
                </a:solidFill>
              </a:rPr>
              <a:t>symmetric encryption</a:t>
            </a:r>
            <a:endParaRPr lang="en-CA" dirty="0">
              <a:solidFill>
                <a:srgbClr val="FFFF00"/>
              </a:solidFill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348880"/>
            <a:ext cx="8953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2348880"/>
            <a:ext cx="9620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403648" y="19168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ALICE</a:t>
            </a:r>
            <a:endParaRPr lang="en-CA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092280" y="198884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BOB</a:t>
            </a:r>
            <a:endParaRPr lang="en-CA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445224"/>
            <a:ext cx="3126510" cy="1112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5373216"/>
            <a:ext cx="2888147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ight Arrow 14"/>
          <p:cNvSpPr/>
          <p:nvPr/>
        </p:nvSpPr>
        <p:spPr>
          <a:xfrm>
            <a:off x="2555776" y="2420888"/>
            <a:ext cx="4392488" cy="72008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Unsecured channel (C)</a:t>
            </a:r>
            <a:endParaRPr lang="en-CA" dirty="0"/>
          </a:p>
        </p:txBody>
      </p:sp>
      <p:sp>
        <p:nvSpPr>
          <p:cNvPr id="19" name="Right Arrow 18"/>
          <p:cNvSpPr/>
          <p:nvPr/>
        </p:nvSpPr>
        <p:spPr>
          <a:xfrm>
            <a:off x="2555776" y="3645024"/>
            <a:ext cx="4392488" cy="79208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Secured channel (K)</a:t>
            </a:r>
            <a:endParaRPr lang="en-C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7</a:t>
            </a:fld>
            <a:endParaRPr lang="en-C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Public key encryption</a:t>
            </a:r>
            <a:endParaRPr lang="en-CA" dirty="0">
              <a:solidFill>
                <a:srgbClr val="FFFF00"/>
              </a:solidFill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916832"/>
            <a:ext cx="8953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1916832"/>
            <a:ext cx="9620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5229200"/>
            <a:ext cx="2483137" cy="84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0152" y="5229200"/>
            <a:ext cx="2560290" cy="853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83568" y="155679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Alice</a:t>
            </a:r>
            <a:endParaRPr lang="en-CA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524328" y="155679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/>
              <a:t>Bob</a:t>
            </a:r>
            <a:endParaRPr lang="en-CA" b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2339752" y="1484784"/>
            <a:ext cx="4392488" cy="1224136"/>
            <a:chOff x="2339752" y="1628800"/>
            <a:chExt cx="4392488" cy="1224136"/>
          </a:xfrm>
        </p:grpSpPr>
        <p:sp>
          <p:nvSpPr>
            <p:cNvPr id="10" name="Right Arrow 9"/>
            <p:cNvSpPr/>
            <p:nvPr/>
          </p:nvSpPr>
          <p:spPr>
            <a:xfrm>
              <a:off x="2339752" y="2132856"/>
              <a:ext cx="4392488" cy="720080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Unsecured channel </a:t>
              </a:r>
              <a:endParaRPr lang="en-CA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11960" y="1628800"/>
              <a:ext cx="7920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3600" b="1" dirty="0" smtClean="0"/>
                <a:t>C</a:t>
              </a:r>
              <a:endParaRPr lang="en-CA" sz="3600" b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339752" y="2996952"/>
            <a:ext cx="4392488" cy="1368152"/>
            <a:chOff x="2339752" y="2996952"/>
            <a:chExt cx="4392488" cy="1368152"/>
          </a:xfrm>
        </p:grpSpPr>
        <p:sp>
          <p:nvSpPr>
            <p:cNvPr id="17" name="Left Arrow 16"/>
            <p:cNvSpPr/>
            <p:nvPr/>
          </p:nvSpPr>
          <p:spPr>
            <a:xfrm>
              <a:off x="2339752" y="3429000"/>
              <a:ext cx="4392488" cy="936104"/>
            </a:xfrm>
            <a:prstGeom prst="left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Authenticated channel</a:t>
              </a:r>
              <a:endParaRPr lang="en-CA" dirty="0"/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067944" y="2996952"/>
              <a:ext cx="973063" cy="537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8</a:t>
            </a:fld>
            <a:endParaRPr lang="en-CA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994122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FFFF00"/>
                </a:solidFill>
              </a:rPr>
              <a:t>Digital signatures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184576"/>
          </a:xfrm>
        </p:spPr>
        <p:txBody>
          <a:bodyPr>
            <a:normAutofit/>
          </a:bodyPr>
          <a:lstStyle/>
          <a:p>
            <a:pPr algn="ctr"/>
            <a:endParaRPr lang="en-CA" dirty="0" smtClean="0"/>
          </a:p>
          <a:p>
            <a:pPr algn="ctr"/>
            <a:r>
              <a:rPr lang="en-CA" dirty="0" smtClean="0"/>
              <a:t>What is a digital signature?</a:t>
            </a:r>
          </a:p>
          <a:p>
            <a:endParaRPr lang="en-CA" dirty="0" smtClean="0"/>
          </a:p>
          <a:p>
            <a:endParaRPr lang="en-CA" dirty="0" smtClean="0"/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A digital signature is a data structure that provides proof of origin, i.e. authentication and integrity.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FAFC8-37B6-413D-BDAC-3DA81F59F51E}" type="slidenum">
              <a:rPr lang="en-CA" smtClean="0"/>
              <a:pPr/>
              <a:t>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Md Emran Mazumder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1485</TotalTime>
  <Words>1950</Words>
  <Application>Microsoft Office PowerPoint</Application>
  <PresentationFormat>On-screen Show (4:3)</PresentationFormat>
  <Paragraphs>291</Paragraphs>
  <Slides>36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Technic</vt:lpstr>
      <vt:lpstr>KEY MANAGEMENT in Ad-Hoc network </vt:lpstr>
      <vt:lpstr>Slide 2</vt:lpstr>
      <vt:lpstr>INTRODUCTION </vt:lpstr>
      <vt:lpstr>SECURITY SERVICES</vt:lpstr>
      <vt:lpstr>SECURITY ATTACKS</vt:lpstr>
      <vt:lpstr>Sub categories of security attacks</vt:lpstr>
      <vt:lpstr>Cryptographic background symmetric encryption</vt:lpstr>
      <vt:lpstr>Public key encryption</vt:lpstr>
      <vt:lpstr>Digital signatures</vt:lpstr>
      <vt:lpstr>Slide 10</vt:lpstr>
      <vt:lpstr>Digital certificate</vt:lpstr>
      <vt:lpstr>RSA Key generation</vt:lpstr>
      <vt:lpstr>Slide 13</vt:lpstr>
      <vt:lpstr>Diffie- Hellman algorithm</vt:lpstr>
      <vt:lpstr>Slide 15</vt:lpstr>
      <vt:lpstr>Secret sharing </vt:lpstr>
      <vt:lpstr>Types of secret sharing</vt:lpstr>
      <vt:lpstr>Slide 18</vt:lpstr>
      <vt:lpstr>Partially Distributed certificate authority </vt:lpstr>
      <vt:lpstr>Slide 20</vt:lpstr>
      <vt:lpstr>Certificate renewal</vt:lpstr>
      <vt:lpstr>Certificate retrieval</vt:lpstr>
      <vt:lpstr>Fully distributed certificate authority</vt:lpstr>
      <vt:lpstr>Slide 24</vt:lpstr>
      <vt:lpstr>Slide 25</vt:lpstr>
      <vt:lpstr>Slide 26</vt:lpstr>
      <vt:lpstr>Reference </vt:lpstr>
      <vt:lpstr>Questions 1 </vt:lpstr>
      <vt:lpstr>Solution 1</vt:lpstr>
      <vt:lpstr>Slide 30</vt:lpstr>
      <vt:lpstr>Question 2</vt:lpstr>
      <vt:lpstr>Solution 2</vt:lpstr>
      <vt:lpstr>Slide 33</vt:lpstr>
      <vt:lpstr>Question 3</vt:lpstr>
      <vt:lpstr>Solution 3</vt:lpstr>
      <vt:lpstr>Slide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MANAGEMENT in Ad-Hoc network</dc:title>
  <dc:creator>EMRAN</dc:creator>
  <cp:lastModifiedBy>EMRAN</cp:lastModifiedBy>
  <cp:revision>133</cp:revision>
  <dcterms:created xsi:type="dcterms:W3CDTF">2011-11-17T23:13:36Z</dcterms:created>
  <dcterms:modified xsi:type="dcterms:W3CDTF">2011-11-28T18:02:35Z</dcterms:modified>
</cp:coreProperties>
</file>