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72" r:id="rId1"/>
  </p:sldMasterIdLst>
  <p:notesMasterIdLst>
    <p:notesMasterId r:id="rId40"/>
  </p:notesMasterIdLst>
  <p:sldIdLst>
    <p:sldId id="256" r:id="rId2"/>
    <p:sldId id="257" r:id="rId3"/>
    <p:sldId id="258" r:id="rId4"/>
    <p:sldId id="267" r:id="rId5"/>
    <p:sldId id="271" r:id="rId6"/>
    <p:sldId id="259" r:id="rId7"/>
    <p:sldId id="260" r:id="rId8"/>
    <p:sldId id="270" r:id="rId9"/>
    <p:sldId id="274" r:id="rId10"/>
    <p:sldId id="261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72" r:id="rId23"/>
    <p:sldId id="287" r:id="rId24"/>
    <p:sldId id="289" r:id="rId25"/>
    <p:sldId id="290" r:id="rId26"/>
    <p:sldId id="291" r:id="rId27"/>
    <p:sldId id="292" r:id="rId28"/>
    <p:sldId id="296" r:id="rId29"/>
    <p:sldId id="262" r:id="rId30"/>
    <p:sldId id="263" r:id="rId31"/>
    <p:sldId id="265" r:id="rId32"/>
    <p:sldId id="293" r:id="rId33"/>
    <p:sldId id="268" r:id="rId34"/>
    <p:sldId id="294" r:id="rId35"/>
    <p:sldId id="269" r:id="rId36"/>
    <p:sldId id="297" r:id="rId37"/>
    <p:sldId id="264" r:id="rId38"/>
    <p:sldId id="295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40" autoAdjust="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31929-E61D-400F-B8D9-633B22CA96AB}" type="datetimeFigureOut">
              <a:rPr lang="en-CA" smtClean="0"/>
              <a:t>05/12/2011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05E6F-439A-46EF-B492-B57C9AC1D10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9845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05E6F-439A-46EF-B492-B57C9AC1D102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5372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05E6F-439A-46EF-B492-B57C9AC1D102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9164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Fault Tolerance in Wireless Sensor Networks - Balaaji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Fault Tolerance in Wireless Sensor Networks - Balaaji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Fault Tolerance in Wireless Sensor Networks - Balaaji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Fault Tolerance in Wireless Sensor Networks - Balaaji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Fault Tolerance in Wireless Sensor Networks - Balaaji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Fault Tolerance in Wireless Sensor Networks - Balaaji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Fault Tolerance in Wireless Sensor Networks - Balaaji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Fault Tolerance in Wireless Sensor Networks - Balaaji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CA" smtClean="0"/>
              <a:t>Fault Tolerance in Wireless Sensor Networks - Balaaji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71000" contrast="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r>
              <a:rPr lang="en-US" dirty="0" smtClean="0"/>
              <a:t> 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4975"/>
            <a:ext cx="7467600" cy="2595025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/>
              <a:t>Fault Tolerance </a:t>
            </a:r>
            <a:br>
              <a:rPr lang="en-CA" dirty="0" smtClean="0"/>
            </a:br>
            <a:r>
              <a:rPr lang="en-CA" dirty="0" smtClean="0"/>
              <a:t>in </a:t>
            </a:r>
            <a:br>
              <a:rPr lang="en-CA" dirty="0" smtClean="0"/>
            </a:br>
            <a:r>
              <a:rPr lang="en-CA" dirty="0" smtClean="0"/>
              <a:t>Wireless Sensor Networks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/>
          <a:p>
            <a:pPr algn="ctr"/>
            <a:r>
              <a:rPr lang="en-CA" dirty="0" smtClean="0"/>
              <a:t>Balaaji Tirouvengadam</a:t>
            </a:r>
          </a:p>
          <a:p>
            <a:pPr algn="ctr"/>
            <a:r>
              <a:rPr lang="en-CA" dirty="0" smtClean="0"/>
              <a:t>btirouve@uottawa.ca</a:t>
            </a:r>
          </a:p>
        </p:txBody>
      </p:sp>
    </p:spTree>
    <p:extLst>
      <p:ext uri="{BB962C8B-B14F-4D97-AF65-F5344CB8AC3E}">
        <p14:creationId xmlns:p14="http://schemas.microsoft.com/office/powerpoint/2010/main" val="23169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FT – Topology Control (1)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An algorithm is proposed by </a:t>
            </a:r>
            <a:r>
              <a:rPr lang="en-CA" dirty="0"/>
              <a:t>Yong </a:t>
            </a:r>
            <a:r>
              <a:rPr lang="en-CA" dirty="0" smtClean="0"/>
              <a:t>Chen et al. in [3]</a:t>
            </a:r>
          </a:p>
          <a:p>
            <a:r>
              <a:rPr lang="en-CA" dirty="0" smtClean="0"/>
              <a:t>A CDS graph is constructed for a system</a:t>
            </a:r>
          </a:p>
          <a:p>
            <a:r>
              <a:rPr lang="en-CA" dirty="0" smtClean="0"/>
              <a:t>CDS forms the backbone network</a:t>
            </a:r>
          </a:p>
          <a:p>
            <a:r>
              <a:rPr lang="en-CA" dirty="0" smtClean="0"/>
              <a:t>For each node in CDS, it adds the neighbour of the node to the backbone to meet required vertex connectivity</a:t>
            </a:r>
          </a:p>
          <a:p>
            <a:r>
              <a:rPr lang="en-CA" dirty="0" smtClean="0"/>
              <a:t>Power on/off model is applied to the so formed model</a:t>
            </a:r>
          </a:p>
          <a:p>
            <a:r>
              <a:rPr lang="en-CA" dirty="0" smtClean="0"/>
              <a:t>Redundant nodes in the backbone goes to sleep mode, thus maintaining k-vertex connection</a:t>
            </a:r>
          </a:p>
          <a:p>
            <a:r>
              <a:rPr lang="en-CA" dirty="0" smtClean="0"/>
              <a:t>Fair rotation among active and sleep nodes</a:t>
            </a:r>
          </a:p>
          <a:p>
            <a:r>
              <a:rPr lang="en-CA" dirty="0" smtClean="0"/>
              <a:t>So any point of time k-vertex connection is maintain thereby allows the system to work even if (k-1) node fails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07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FT – Topology control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4861560"/>
          </a:xfrm>
        </p:spPr>
        <p:txBody>
          <a:bodyPr/>
          <a:lstStyle/>
          <a:p>
            <a:r>
              <a:rPr lang="en-CA" dirty="0" smtClean="0"/>
              <a:t>A FT TC algorithm was proposed for </a:t>
            </a:r>
            <a:r>
              <a:rPr lang="en-CA" dirty="0"/>
              <a:t>h</a:t>
            </a:r>
            <a:r>
              <a:rPr lang="en-CA" dirty="0" smtClean="0"/>
              <a:t>eterogeneous network by M. </a:t>
            </a:r>
            <a:r>
              <a:rPr lang="en-CA" dirty="0" err="1" smtClean="0"/>
              <a:t>Cardei</a:t>
            </a:r>
            <a:r>
              <a:rPr lang="en-CA" dirty="0" smtClean="0"/>
              <a:t> et al. in [4]</a:t>
            </a:r>
          </a:p>
          <a:p>
            <a:r>
              <a:rPr lang="en-CA" dirty="0" smtClean="0"/>
              <a:t>Heterogeneous network ?</a:t>
            </a:r>
          </a:p>
          <a:p>
            <a:pPr lvl="1"/>
            <a:r>
              <a:rPr lang="en-CA" dirty="0" smtClean="0"/>
              <a:t>WSN with mixed hardware capabilities</a:t>
            </a:r>
          </a:p>
          <a:p>
            <a:pPr lvl="1"/>
            <a:r>
              <a:rPr lang="en-CA" dirty="0" smtClean="0"/>
              <a:t>Some nodes are more powerful than other nodes</a:t>
            </a:r>
          </a:p>
          <a:p>
            <a:pPr lvl="2"/>
            <a:r>
              <a:rPr lang="en-CA" dirty="0" smtClean="0"/>
              <a:t>Super Nodes (SN)</a:t>
            </a:r>
          </a:p>
          <a:p>
            <a:pPr lvl="2"/>
            <a:r>
              <a:rPr lang="en-CA" dirty="0" smtClean="0"/>
              <a:t>More communication range, higher power …</a:t>
            </a:r>
          </a:p>
          <a:p>
            <a:pPr lvl="1"/>
            <a:r>
              <a:rPr lang="en-CA" dirty="0" smtClean="0"/>
              <a:t>Their model Assumes SN </a:t>
            </a:r>
            <a:r>
              <a:rPr lang="en-CA" dirty="0" smtClean="0">
                <a:sym typeface="Wingdings" pitchFamily="2" charset="2"/>
              </a:rPr>
              <a:t> SN is highly reliable</a:t>
            </a:r>
          </a:p>
          <a:p>
            <a:pPr lvl="1"/>
            <a:r>
              <a:rPr lang="en-CA" dirty="0" smtClean="0">
                <a:sym typeface="Wingdings" pitchFamily="2" charset="2"/>
              </a:rPr>
              <a:t>They address only sensor to sensor &amp; sensor to SN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84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Heterogeneous Network (WSN)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7766050" cy="350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077200" y="54980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[4]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512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47360"/>
          </a:xfrm>
        </p:spPr>
        <p:txBody>
          <a:bodyPr/>
          <a:lstStyle/>
          <a:p>
            <a:r>
              <a:rPr lang="en-CA" dirty="0"/>
              <a:t>M. </a:t>
            </a:r>
            <a:r>
              <a:rPr lang="en-CA" dirty="0" err="1"/>
              <a:t>Cardei</a:t>
            </a:r>
            <a:r>
              <a:rPr lang="en-CA" dirty="0"/>
              <a:t> et </a:t>
            </a:r>
            <a:r>
              <a:rPr lang="en-CA" dirty="0" smtClean="0"/>
              <a:t>al. constructed a reduced graph with directed edges for the system</a:t>
            </a:r>
          </a:p>
          <a:p>
            <a:r>
              <a:rPr lang="en-CA" dirty="0" smtClean="0"/>
              <a:t>The proposed 3 algorithm which can be applied on top of the derived reduced graph</a:t>
            </a:r>
          </a:p>
          <a:p>
            <a:r>
              <a:rPr lang="en-CA" dirty="0" smtClean="0"/>
              <a:t>For simplicity, only one algorithm is discussed here.</a:t>
            </a:r>
          </a:p>
          <a:p>
            <a:r>
              <a:rPr lang="en-CA" dirty="0"/>
              <a:t>Minimum Weight-Based </a:t>
            </a:r>
            <a:r>
              <a:rPr lang="en-CA" dirty="0" err="1"/>
              <a:t>Anycast</a:t>
            </a:r>
            <a:r>
              <a:rPr lang="en-CA" dirty="0"/>
              <a:t> Topology Control [4]</a:t>
            </a:r>
          </a:p>
          <a:p>
            <a:pPr lvl="1"/>
            <a:r>
              <a:rPr lang="en-CA" dirty="0" smtClean="0"/>
              <a:t>There are k-vertex disjoint path between a given vertex and any other vertex in the </a:t>
            </a:r>
            <a:r>
              <a:rPr lang="en-CA" dirty="0" err="1" smtClean="0"/>
              <a:t>subgraph</a:t>
            </a:r>
            <a:endParaRPr lang="en-CA" dirty="0" smtClean="0"/>
          </a:p>
          <a:p>
            <a:pPr lvl="1"/>
            <a:r>
              <a:rPr lang="en-CA" dirty="0"/>
              <a:t>the sum of the weight of the selected edges </a:t>
            </a:r>
            <a:r>
              <a:rPr lang="en-CA" dirty="0" smtClean="0"/>
              <a:t>is minimized.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70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FT TC (2) – Reduced Graph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8468559" cy="4709160"/>
          </a:xfrm>
        </p:spPr>
        <p:txBody>
          <a:bodyPr/>
          <a:lstStyle/>
          <a:p>
            <a:r>
              <a:rPr lang="en-CA" dirty="0" smtClean="0"/>
              <a:t>In Figure</a:t>
            </a:r>
          </a:p>
          <a:p>
            <a:pPr lvl="1"/>
            <a:r>
              <a:rPr lang="en-CA" dirty="0" smtClean="0"/>
              <a:t>square : SN</a:t>
            </a:r>
          </a:p>
          <a:p>
            <a:pPr lvl="1"/>
            <a:r>
              <a:rPr lang="en-CA" dirty="0" smtClean="0"/>
              <a:t>circle : sensor</a:t>
            </a:r>
          </a:p>
          <a:p>
            <a:r>
              <a:rPr lang="en-CA" dirty="0" smtClean="0"/>
              <a:t>SN can communicate each other, so can be merged to one node : root node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1143000"/>
            <a:ext cx="4111706" cy="191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610600" y="6107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[4]</a:t>
            </a:r>
            <a:endParaRPr lang="en-CA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215" y="4021693"/>
            <a:ext cx="435292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00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18760"/>
          </a:xfrm>
        </p:spPr>
        <p:txBody>
          <a:bodyPr/>
          <a:lstStyle/>
          <a:p>
            <a:r>
              <a:rPr lang="en-CA" dirty="0" smtClean="0"/>
              <a:t>Rules for adding directions to the edges</a:t>
            </a:r>
          </a:p>
          <a:p>
            <a:pPr lvl="1"/>
            <a:r>
              <a:rPr lang="en-CA" dirty="0" smtClean="0"/>
              <a:t>Edge between sensor</a:t>
            </a:r>
            <a:endParaRPr lang="en-CA" dirty="0" smtClean="0">
              <a:sym typeface="Wingdings" pitchFamily="2" charset="2"/>
            </a:endParaRPr>
          </a:p>
          <a:p>
            <a:pPr lvl="2"/>
            <a:r>
              <a:rPr lang="en-CA" dirty="0" smtClean="0">
                <a:sym typeface="Wingdings" pitchFamily="2" charset="2"/>
              </a:rPr>
              <a:t>replaced with bidirectional edge with same weightage</a:t>
            </a:r>
          </a:p>
          <a:p>
            <a:pPr lvl="1"/>
            <a:r>
              <a:rPr lang="en-CA" dirty="0" smtClean="0">
                <a:sym typeface="Wingdings" pitchFamily="2" charset="2"/>
              </a:rPr>
              <a:t>Edge between sensor and root node</a:t>
            </a:r>
          </a:p>
          <a:p>
            <a:pPr lvl="2"/>
            <a:r>
              <a:rPr lang="en-CA" dirty="0" smtClean="0">
                <a:sym typeface="Wingdings" pitchFamily="2" charset="2"/>
              </a:rPr>
              <a:t>Replaced with unidirectional edge towards root node</a:t>
            </a:r>
          </a:p>
          <a:p>
            <a:pPr lvl="2"/>
            <a:r>
              <a:rPr lang="en-CA" dirty="0" smtClean="0">
                <a:sym typeface="Wingdings" pitchFamily="2" charset="2"/>
              </a:rPr>
              <a:t>Only the edge to the closest SN is kept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610600" y="38216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[4]</a:t>
            </a:r>
            <a:endParaRPr lang="en-CA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210049"/>
            <a:ext cx="435292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4191000"/>
            <a:ext cx="450532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10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FT – Topology Control (3)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Shantanu</a:t>
            </a:r>
            <a:r>
              <a:rPr lang="en-CA" dirty="0"/>
              <a:t> </a:t>
            </a:r>
            <a:r>
              <a:rPr lang="en-CA" dirty="0" smtClean="0"/>
              <a:t>Das et al. proposed a FT topology control approach in [5] </a:t>
            </a:r>
          </a:p>
          <a:p>
            <a:pPr lvl="1"/>
            <a:r>
              <a:rPr lang="en-CA" dirty="0" smtClean="0"/>
              <a:t>This can be employed in networks which has limited mobility to the sensor nodes </a:t>
            </a:r>
          </a:p>
          <a:p>
            <a:r>
              <a:rPr lang="en-CA" dirty="0" smtClean="0"/>
              <a:t>The intention of the author </a:t>
            </a:r>
          </a:p>
          <a:p>
            <a:pPr lvl="1"/>
            <a:r>
              <a:rPr lang="en-CA" dirty="0" smtClean="0"/>
              <a:t>To remove all critical nodes </a:t>
            </a:r>
          </a:p>
          <a:p>
            <a:pPr lvl="2"/>
            <a:r>
              <a:rPr lang="en-CA" dirty="0" smtClean="0"/>
              <a:t>Single point of failure</a:t>
            </a:r>
          </a:p>
          <a:p>
            <a:pPr lvl="1"/>
            <a:r>
              <a:rPr lang="en-CA" dirty="0" smtClean="0"/>
              <a:t>To make the network bi-connected</a:t>
            </a:r>
          </a:p>
          <a:p>
            <a:pPr lvl="2"/>
            <a:r>
              <a:rPr lang="en-CA" dirty="0" smtClean="0"/>
              <a:t>More fault tolerant</a:t>
            </a:r>
          </a:p>
          <a:p>
            <a:pPr lvl="2"/>
            <a:r>
              <a:rPr lang="en-CA" dirty="0" smtClean="0"/>
              <a:t>Sub graphs are interconnected by two nodes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17" r="34472"/>
          <a:stretch/>
        </p:blipFill>
        <p:spPr>
          <a:xfrm>
            <a:off x="6096000" y="3886200"/>
            <a:ext cx="2833688" cy="157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8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71160"/>
          </a:xfrm>
        </p:spPr>
        <p:txBody>
          <a:bodyPr/>
          <a:lstStyle/>
          <a:p>
            <a:r>
              <a:rPr lang="en-CA" dirty="0" smtClean="0"/>
              <a:t>P-hop sub graph</a:t>
            </a:r>
          </a:p>
          <a:p>
            <a:pPr lvl="1"/>
            <a:r>
              <a:rPr lang="en-CA" dirty="0" smtClean="0"/>
              <a:t>In the given sub graph any node can reach any other node within p hops</a:t>
            </a:r>
          </a:p>
          <a:p>
            <a:r>
              <a:rPr lang="en-CA" dirty="0" smtClean="0"/>
              <a:t>P-hop critical node</a:t>
            </a:r>
          </a:p>
          <a:p>
            <a:pPr lvl="1"/>
            <a:r>
              <a:rPr lang="en-CA" dirty="0" smtClean="0"/>
              <a:t>A node which make the P-hop sub graph disconnect on its failure</a:t>
            </a:r>
          </a:p>
          <a:p>
            <a:r>
              <a:rPr lang="en-CA" dirty="0" smtClean="0"/>
              <a:t>Bi-connected network</a:t>
            </a:r>
          </a:p>
          <a:p>
            <a:pPr lvl="1"/>
            <a:r>
              <a:rPr lang="en-CA" dirty="0" smtClean="0"/>
              <a:t>Not even one p-hop critical node</a:t>
            </a:r>
          </a:p>
          <a:p>
            <a:pPr lvl="1"/>
            <a:r>
              <a:rPr lang="en-CA" dirty="0" smtClean="0"/>
              <a:t>All critical nodes </a:t>
            </a:r>
            <a:r>
              <a:rPr lang="en-CA" dirty="0" smtClean="0">
                <a:sym typeface="Wingdings" pitchFamily="2" charset="2"/>
              </a:rPr>
              <a:t> non critical nodes</a:t>
            </a:r>
          </a:p>
          <a:p>
            <a:pPr lvl="2"/>
            <a:r>
              <a:rPr lang="en-CA" dirty="0" smtClean="0">
                <a:sym typeface="Wingdings" pitchFamily="2" charset="2"/>
              </a:rPr>
              <a:t>Asks two of its neighbour node to move closer to each other to establish a redundant link</a:t>
            </a:r>
          </a:p>
          <a:p>
            <a:pPr lvl="2"/>
            <a:r>
              <a:rPr lang="en-CA" dirty="0" smtClean="0">
                <a:sym typeface="Wingdings" pitchFamily="2" charset="2"/>
              </a:rPr>
              <a:t>This movement can break an existing link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6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42560"/>
          </a:xfrm>
        </p:spPr>
        <p:txBody>
          <a:bodyPr/>
          <a:lstStyle/>
          <a:p>
            <a:endParaRPr lang="en-CA" dirty="0" smtClean="0"/>
          </a:p>
          <a:p>
            <a:r>
              <a:rPr lang="en-CA" dirty="0" smtClean="0"/>
              <a:t>Three possibilities can exists in a network</a:t>
            </a:r>
          </a:p>
          <a:p>
            <a:pPr lvl="1"/>
            <a:r>
              <a:rPr lang="en-CA" dirty="0" smtClean="0"/>
              <a:t>Critical node with</a:t>
            </a:r>
          </a:p>
          <a:p>
            <a:pPr lvl="2"/>
            <a:r>
              <a:rPr lang="en-CA" dirty="0" smtClean="0"/>
              <a:t>No critical neighbour ( all its neighbour are non critical nodes)</a:t>
            </a:r>
          </a:p>
          <a:p>
            <a:pPr lvl="2"/>
            <a:r>
              <a:rPr lang="en-CA" dirty="0" smtClean="0"/>
              <a:t>One critical neighbour</a:t>
            </a:r>
          </a:p>
          <a:p>
            <a:pPr lvl="2"/>
            <a:r>
              <a:rPr lang="en-CA" dirty="0" smtClean="0"/>
              <a:t>More than one critical neighbour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54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23560"/>
          </a:xfrm>
        </p:spPr>
        <p:txBody>
          <a:bodyPr/>
          <a:lstStyle/>
          <a:p>
            <a:r>
              <a:rPr lang="en-CA" dirty="0"/>
              <a:t>Critical node with no critical </a:t>
            </a:r>
            <a:r>
              <a:rPr lang="en-CA" dirty="0" smtClean="0"/>
              <a:t>neighbour – 1/2</a:t>
            </a:r>
            <a:endParaRPr lang="en-CA" dirty="0"/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6400800" y="3543300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Flowchart: Connector 6"/>
          <p:cNvSpPr/>
          <p:nvPr/>
        </p:nvSpPr>
        <p:spPr>
          <a:xfrm>
            <a:off x="5867400" y="4937023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Flowchart: Connector 7"/>
          <p:cNvSpPr/>
          <p:nvPr/>
        </p:nvSpPr>
        <p:spPr>
          <a:xfrm>
            <a:off x="4114800" y="3543300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Flowchart: Connector 8"/>
          <p:cNvSpPr/>
          <p:nvPr/>
        </p:nvSpPr>
        <p:spPr>
          <a:xfrm>
            <a:off x="3175819" y="4937023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Flowchart: Connector 9"/>
          <p:cNvSpPr/>
          <p:nvPr/>
        </p:nvSpPr>
        <p:spPr>
          <a:xfrm>
            <a:off x="2438400" y="3657600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Flowchart: Connector 10"/>
          <p:cNvSpPr/>
          <p:nvPr/>
        </p:nvSpPr>
        <p:spPr>
          <a:xfrm>
            <a:off x="2743200" y="2410133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Flowchart: Connector 11"/>
          <p:cNvSpPr/>
          <p:nvPr/>
        </p:nvSpPr>
        <p:spPr>
          <a:xfrm>
            <a:off x="1720645" y="2821859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Flowchart: Connector 12"/>
          <p:cNvSpPr/>
          <p:nvPr/>
        </p:nvSpPr>
        <p:spPr>
          <a:xfrm>
            <a:off x="5867400" y="2177846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5" name="Straight Connector 14"/>
          <p:cNvCxnSpPr>
            <a:stCxn id="12" idx="7"/>
            <a:endCxn id="11" idx="2"/>
          </p:cNvCxnSpPr>
          <p:nvPr/>
        </p:nvCxnSpPr>
        <p:spPr>
          <a:xfrm flipV="1">
            <a:off x="1980808" y="2524433"/>
            <a:ext cx="762392" cy="330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2" idx="5"/>
            <a:endCxn id="10" idx="0"/>
          </p:cNvCxnSpPr>
          <p:nvPr/>
        </p:nvCxnSpPr>
        <p:spPr>
          <a:xfrm>
            <a:off x="1980808" y="3016981"/>
            <a:ext cx="609992" cy="640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4"/>
            <a:endCxn id="10" idx="0"/>
          </p:cNvCxnSpPr>
          <p:nvPr/>
        </p:nvCxnSpPr>
        <p:spPr>
          <a:xfrm flipH="1">
            <a:off x="2590800" y="2638733"/>
            <a:ext cx="304800" cy="10188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0" idx="6"/>
            <a:endCxn id="8" idx="3"/>
          </p:cNvCxnSpPr>
          <p:nvPr/>
        </p:nvCxnSpPr>
        <p:spPr>
          <a:xfrm flipV="1">
            <a:off x="2743200" y="3738422"/>
            <a:ext cx="1416237" cy="33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6"/>
            <a:endCxn id="8" idx="1"/>
          </p:cNvCxnSpPr>
          <p:nvPr/>
        </p:nvCxnSpPr>
        <p:spPr>
          <a:xfrm>
            <a:off x="3048000" y="2524433"/>
            <a:ext cx="1111437" cy="1052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8" idx="7"/>
            <a:endCxn id="13" idx="2"/>
          </p:cNvCxnSpPr>
          <p:nvPr/>
        </p:nvCxnSpPr>
        <p:spPr>
          <a:xfrm flipV="1">
            <a:off x="4374963" y="2292146"/>
            <a:ext cx="1492437" cy="1284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3" idx="4"/>
            <a:endCxn id="6" idx="0"/>
          </p:cNvCxnSpPr>
          <p:nvPr/>
        </p:nvCxnSpPr>
        <p:spPr>
          <a:xfrm>
            <a:off x="6019800" y="2406446"/>
            <a:ext cx="533400" cy="1136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6" idx="4"/>
            <a:endCxn id="7" idx="7"/>
          </p:cNvCxnSpPr>
          <p:nvPr/>
        </p:nvCxnSpPr>
        <p:spPr>
          <a:xfrm flipH="1">
            <a:off x="6127563" y="3771900"/>
            <a:ext cx="425637" cy="1198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7" idx="1"/>
          </p:cNvCxnSpPr>
          <p:nvPr/>
        </p:nvCxnSpPr>
        <p:spPr>
          <a:xfrm>
            <a:off x="4419600" y="3738422"/>
            <a:ext cx="1492437" cy="1232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8" idx="6"/>
            <a:endCxn id="6" idx="2"/>
          </p:cNvCxnSpPr>
          <p:nvPr/>
        </p:nvCxnSpPr>
        <p:spPr>
          <a:xfrm>
            <a:off x="4419600" y="3657600"/>
            <a:ext cx="198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8" idx="4"/>
            <a:endCxn id="9" idx="7"/>
          </p:cNvCxnSpPr>
          <p:nvPr/>
        </p:nvCxnSpPr>
        <p:spPr>
          <a:xfrm flipH="1">
            <a:off x="3435982" y="3771900"/>
            <a:ext cx="831218" cy="1198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4"/>
            <a:endCxn id="9" idx="1"/>
          </p:cNvCxnSpPr>
          <p:nvPr/>
        </p:nvCxnSpPr>
        <p:spPr>
          <a:xfrm>
            <a:off x="2590800" y="3886200"/>
            <a:ext cx="629656" cy="10843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447800" y="2638733"/>
            <a:ext cx="27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</a:t>
            </a:r>
            <a:endParaRPr lang="en-CA" dirty="0"/>
          </a:p>
        </p:txBody>
      </p:sp>
      <p:sp>
        <p:nvSpPr>
          <p:cNvPr id="40" name="TextBox 39"/>
          <p:cNvSpPr txBox="1"/>
          <p:nvPr/>
        </p:nvSpPr>
        <p:spPr>
          <a:xfrm>
            <a:off x="2912806" y="2107480"/>
            <a:ext cx="27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</a:t>
            </a:r>
            <a:endParaRPr lang="en-CA" dirty="0"/>
          </a:p>
        </p:txBody>
      </p:sp>
      <p:sp>
        <p:nvSpPr>
          <p:cNvPr id="41" name="TextBox 40"/>
          <p:cNvSpPr txBox="1"/>
          <p:nvPr/>
        </p:nvSpPr>
        <p:spPr>
          <a:xfrm>
            <a:off x="2225581" y="3795875"/>
            <a:ext cx="27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4</a:t>
            </a:r>
            <a:endParaRPr lang="en-CA" dirty="0"/>
          </a:p>
        </p:txBody>
      </p:sp>
      <p:sp>
        <p:nvSpPr>
          <p:cNvPr id="42" name="TextBox 41"/>
          <p:cNvSpPr txBox="1"/>
          <p:nvPr/>
        </p:nvSpPr>
        <p:spPr>
          <a:xfrm>
            <a:off x="6705600" y="3587234"/>
            <a:ext cx="27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7</a:t>
            </a:r>
            <a:endParaRPr lang="en-CA" dirty="0"/>
          </a:p>
        </p:txBody>
      </p:sp>
      <p:sp>
        <p:nvSpPr>
          <p:cNvPr id="43" name="TextBox 42"/>
          <p:cNvSpPr txBox="1"/>
          <p:nvPr/>
        </p:nvSpPr>
        <p:spPr>
          <a:xfrm>
            <a:off x="5864550" y="5165623"/>
            <a:ext cx="27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8</a:t>
            </a:r>
            <a:endParaRPr lang="en-CA" dirty="0"/>
          </a:p>
        </p:txBody>
      </p:sp>
      <p:sp>
        <p:nvSpPr>
          <p:cNvPr id="44" name="TextBox 43"/>
          <p:cNvSpPr txBox="1"/>
          <p:nvPr/>
        </p:nvSpPr>
        <p:spPr>
          <a:xfrm>
            <a:off x="3220456" y="5165623"/>
            <a:ext cx="27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5</a:t>
            </a:r>
            <a:endParaRPr lang="en-CA" dirty="0"/>
          </a:p>
        </p:txBody>
      </p:sp>
      <p:sp>
        <p:nvSpPr>
          <p:cNvPr id="45" name="TextBox 44"/>
          <p:cNvSpPr txBox="1"/>
          <p:nvPr/>
        </p:nvSpPr>
        <p:spPr>
          <a:xfrm>
            <a:off x="4130777" y="3135876"/>
            <a:ext cx="27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3</a:t>
            </a:r>
            <a:endParaRPr lang="en-CA" dirty="0"/>
          </a:p>
        </p:txBody>
      </p:sp>
      <p:sp>
        <p:nvSpPr>
          <p:cNvPr id="46" name="TextBox 45"/>
          <p:cNvSpPr txBox="1"/>
          <p:nvPr/>
        </p:nvSpPr>
        <p:spPr>
          <a:xfrm>
            <a:off x="5728127" y="1808514"/>
            <a:ext cx="27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6</a:t>
            </a:r>
            <a:endParaRPr lang="en-CA" dirty="0"/>
          </a:p>
        </p:txBody>
      </p:sp>
      <p:sp>
        <p:nvSpPr>
          <p:cNvPr id="47" name="Flowchart: Connector 46"/>
          <p:cNvSpPr/>
          <p:nvPr/>
        </p:nvSpPr>
        <p:spPr>
          <a:xfrm>
            <a:off x="4091448" y="3567275"/>
            <a:ext cx="3048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Freeform 52"/>
          <p:cNvSpPr/>
          <p:nvPr/>
        </p:nvSpPr>
        <p:spPr>
          <a:xfrm>
            <a:off x="1091592" y="1636223"/>
            <a:ext cx="3207639" cy="4167697"/>
          </a:xfrm>
          <a:custGeom>
            <a:avLst/>
            <a:gdLst>
              <a:gd name="connsiteX0" fmla="*/ 1337283 w 3207639"/>
              <a:gd name="connsiteY0" fmla="*/ 35415 h 4167697"/>
              <a:gd name="connsiteX1" fmla="*/ 3066071 w 3207639"/>
              <a:gd name="connsiteY1" fmla="*/ 1349865 h 4167697"/>
              <a:gd name="connsiteX2" fmla="*/ 2980346 w 3207639"/>
              <a:gd name="connsiteY2" fmla="*/ 3292965 h 4167697"/>
              <a:gd name="connsiteX3" fmla="*/ 1965933 w 3207639"/>
              <a:gd name="connsiteY3" fmla="*/ 4035915 h 4167697"/>
              <a:gd name="connsiteX4" fmla="*/ 8546 w 3207639"/>
              <a:gd name="connsiteY4" fmla="*/ 706927 h 4167697"/>
              <a:gd name="connsiteX5" fmla="*/ 1337283 w 3207639"/>
              <a:gd name="connsiteY5" fmla="*/ 35415 h 416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07639" h="4167697">
                <a:moveTo>
                  <a:pt x="1337283" y="35415"/>
                </a:moveTo>
                <a:cubicBezTo>
                  <a:pt x="1846871" y="142571"/>
                  <a:pt x="2792227" y="806940"/>
                  <a:pt x="3066071" y="1349865"/>
                </a:cubicBezTo>
                <a:cubicBezTo>
                  <a:pt x="3339915" y="1892790"/>
                  <a:pt x="3163702" y="2845290"/>
                  <a:pt x="2980346" y="3292965"/>
                </a:cubicBezTo>
                <a:cubicBezTo>
                  <a:pt x="2796990" y="3740640"/>
                  <a:pt x="2461233" y="4466921"/>
                  <a:pt x="1965933" y="4035915"/>
                </a:cubicBezTo>
                <a:cubicBezTo>
                  <a:pt x="1470633" y="3604909"/>
                  <a:pt x="115702" y="1373677"/>
                  <a:pt x="8546" y="706927"/>
                </a:cubicBezTo>
                <a:cubicBezTo>
                  <a:pt x="-98610" y="40177"/>
                  <a:pt x="827695" y="-71741"/>
                  <a:pt x="1337283" y="35415"/>
                </a:cubicBezTo>
                <a:close/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4" name="Freeform 53"/>
          <p:cNvSpPr/>
          <p:nvPr/>
        </p:nvSpPr>
        <p:spPr>
          <a:xfrm>
            <a:off x="4319450" y="1287664"/>
            <a:ext cx="2860316" cy="4552022"/>
          </a:xfrm>
          <a:custGeom>
            <a:avLst/>
            <a:gdLst>
              <a:gd name="connsiteX0" fmla="*/ 1609863 w 2860316"/>
              <a:gd name="connsiteY0" fmla="*/ 412549 h 4552022"/>
              <a:gd name="connsiteX1" fmla="*/ 1452700 w 2860316"/>
              <a:gd name="connsiteY1" fmla="*/ 469699 h 4552022"/>
              <a:gd name="connsiteX2" fmla="*/ 9663 w 2860316"/>
              <a:gd name="connsiteY2" fmla="*/ 2227061 h 4552022"/>
              <a:gd name="connsiteX3" fmla="*/ 924063 w 2860316"/>
              <a:gd name="connsiteY3" fmla="*/ 4041574 h 4552022"/>
              <a:gd name="connsiteX4" fmla="*/ 2838588 w 2860316"/>
              <a:gd name="connsiteY4" fmla="*/ 4255886 h 4552022"/>
              <a:gd name="connsiteX5" fmla="*/ 1938475 w 2860316"/>
              <a:gd name="connsiteY5" fmla="*/ 312536 h 4552022"/>
              <a:gd name="connsiteX6" fmla="*/ 1624150 w 2860316"/>
              <a:gd name="connsiteY6" fmla="*/ 269674 h 4552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60316" h="4552022">
                <a:moveTo>
                  <a:pt x="1609863" y="412549"/>
                </a:moveTo>
                <a:cubicBezTo>
                  <a:pt x="1664631" y="289914"/>
                  <a:pt x="1719400" y="167280"/>
                  <a:pt x="1452700" y="469699"/>
                </a:cubicBezTo>
                <a:cubicBezTo>
                  <a:pt x="1186000" y="772118"/>
                  <a:pt x="97769" y="1631749"/>
                  <a:pt x="9663" y="2227061"/>
                </a:cubicBezTo>
                <a:cubicBezTo>
                  <a:pt x="-78443" y="2822373"/>
                  <a:pt x="452575" y="3703437"/>
                  <a:pt x="924063" y="4041574"/>
                </a:cubicBezTo>
                <a:cubicBezTo>
                  <a:pt x="1395550" y="4379712"/>
                  <a:pt x="2669519" y="4877392"/>
                  <a:pt x="2838588" y="4255886"/>
                </a:cubicBezTo>
                <a:cubicBezTo>
                  <a:pt x="3007657" y="3634380"/>
                  <a:pt x="2140881" y="976905"/>
                  <a:pt x="1938475" y="312536"/>
                </a:cubicBezTo>
                <a:cubicBezTo>
                  <a:pt x="1736069" y="-351833"/>
                  <a:pt x="1607481" y="245861"/>
                  <a:pt x="1624150" y="269674"/>
                </a:cubicBezTo>
              </a:path>
            </a:pathLst>
          </a:cu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185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3" grpId="0" animBg="1"/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Outline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CA" dirty="0" smtClean="0"/>
              <a:t>Introduction</a:t>
            </a:r>
          </a:p>
          <a:p>
            <a:pPr lvl="1">
              <a:lnSpc>
                <a:spcPct val="110000"/>
              </a:lnSpc>
            </a:pPr>
            <a:r>
              <a:rPr lang="en-CA" dirty="0" smtClean="0"/>
              <a:t>FT , WSN</a:t>
            </a:r>
          </a:p>
          <a:p>
            <a:pPr>
              <a:lnSpc>
                <a:spcPct val="110000"/>
              </a:lnSpc>
            </a:pPr>
            <a:r>
              <a:rPr lang="en-CA" dirty="0" smtClean="0"/>
              <a:t>Stages in forming WSN</a:t>
            </a:r>
          </a:p>
          <a:p>
            <a:pPr>
              <a:lnSpc>
                <a:spcPct val="110000"/>
              </a:lnSpc>
            </a:pPr>
            <a:r>
              <a:rPr lang="en-CA" dirty="0" smtClean="0"/>
              <a:t>FT Algorithms for different stages </a:t>
            </a:r>
          </a:p>
          <a:p>
            <a:pPr>
              <a:lnSpc>
                <a:spcPct val="110000"/>
              </a:lnSpc>
            </a:pPr>
            <a:r>
              <a:rPr lang="en-CA" dirty="0" smtClean="0"/>
              <a:t>Summary</a:t>
            </a:r>
          </a:p>
          <a:p>
            <a:pPr>
              <a:lnSpc>
                <a:spcPct val="110000"/>
              </a:lnSpc>
            </a:pPr>
            <a:r>
              <a:rPr lang="en-CA" dirty="0" smtClean="0"/>
              <a:t>Questions</a:t>
            </a:r>
          </a:p>
          <a:p>
            <a:endParaRPr lang="en-CA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4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23560"/>
          </a:xfrm>
        </p:spPr>
        <p:txBody>
          <a:bodyPr/>
          <a:lstStyle/>
          <a:p>
            <a:r>
              <a:rPr lang="en-CA" dirty="0"/>
              <a:t>Critical node with no critical </a:t>
            </a:r>
            <a:r>
              <a:rPr lang="en-CA" dirty="0" smtClean="0"/>
              <a:t>neighbour – 2/2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6400800" y="3543300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Flowchart: Connector 6"/>
          <p:cNvSpPr/>
          <p:nvPr/>
        </p:nvSpPr>
        <p:spPr>
          <a:xfrm>
            <a:off x="5696172" y="4923638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Flowchart: Connector 7"/>
          <p:cNvSpPr/>
          <p:nvPr/>
        </p:nvSpPr>
        <p:spPr>
          <a:xfrm>
            <a:off x="4114800" y="3543300"/>
            <a:ext cx="3048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Flowchart: Connector 8"/>
          <p:cNvSpPr/>
          <p:nvPr/>
        </p:nvSpPr>
        <p:spPr>
          <a:xfrm>
            <a:off x="3961714" y="5051323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Flowchart: Connector 9"/>
          <p:cNvSpPr/>
          <p:nvPr/>
        </p:nvSpPr>
        <p:spPr>
          <a:xfrm>
            <a:off x="2438400" y="3657600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Flowchart: Connector 10"/>
          <p:cNvSpPr/>
          <p:nvPr/>
        </p:nvSpPr>
        <p:spPr>
          <a:xfrm>
            <a:off x="2743200" y="2410133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Flowchart: Connector 11"/>
          <p:cNvSpPr/>
          <p:nvPr/>
        </p:nvSpPr>
        <p:spPr>
          <a:xfrm>
            <a:off x="1720645" y="2821859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Flowchart: Connector 12"/>
          <p:cNvSpPr/>
          <p:nvPr/>
        </p:nvSpPr>
        <p:spPr>
          <a:xfrm>
            <a:off x="5867400" y="2177846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4" name="Straight Connector 13"/>
          <p:cNvCxnSpPr>
            <a:stCxn id="12" idx="7"/>
            <a:endCxn id="11" idx="2"/>
          </p:cNvCxnSpPr>
          <p:nvPr/>
        </p:nvCxnSpPr>
        <p:spPr>
          <a:xfrm flipV="1">
            <a:off x="1980808" y="2524433"/>
            <a:ext cx="762392" cy="3309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2" idx="5"/>
            <a:endCxn id="10" idx="0"/>
          </p:cNvCxnSpPr>
          <p:nvPr/>
        </p:nvCxnSpPr>
        <p:spPr>
          <a:xfrm>
            <a:off x="1980808" y="3016981"/>
            <a:ext cx="609992" cy="6406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1" idx="4"/>
            <a:endCxn id="10" idx="0"/>
          </p:cNvCxnSpPr>
          <p:nvPr/>
        </p:nvCxnSpPr>
        <p:spPr>
          <a:xfrm flipH="1">
            <a:off x="2590800" y="2638733"/>
            <a:ext cx="304800" cy="10188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6"/>
            <a:endCxn id="8" idx="3"/>
          </p:cNvCxnSpPr>
          <p:nvPr/>
        </p:nvCxnSpPr>
        <p:spPr>
          <a:xfrm flipV="1">
            <a:off x="2743200" y="3738422"/>
            <a:ext cx="1416237" cy="33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6"/>
            <a:endCxn id="8" idx="1"/>
          </p:cNvCxnSpPr>
          <p:nvPr/>
        </p:nvCxnSpPr>
        <p:spPr>
          <a:xfrm>
            <a:off x="3048000" y="2524433"/>
            <a:ext cx="1111437" cy="1052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7"/>
            <a:endCxn id="13" idx="2"/>
          </p:cNvCxnSpPr>
          <p:nvPr/>
        </p:nvCxnSpPr>
        <p:spPr>
          <a:xfrm flipV="1">
            <a:off x="4374963" y="2292146"/>
            <a:ext cx="1492437" cy="12846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3" idx="4"/>
            <a:endCxn id="6" idx="0"/>
          </p:cNvCxnSpPr>
          <p:nvPr/>
        </p:nvCxnSpPr>
        <p:spPr>
          <a:xfrm>
            <a:off x="6019800" y="2406446"/>
            <a:ext cx="533400" cy="1136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4"/>
            <a:endCxn id="7" idx="7"/>
          </p:cNvCxnSpPr>
          <p:nvPr/>
        </p:nvCxnSpPr>
        <p:spPr>
          <a:xfrm flipH="1">
            <a:off x="5956335" y="3771900"/>
            <a:ext cx="596865" cy="1185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7" idx="1"/>
          </p:cNvCxnSpPr>
          <p:nvPr/>
        </p:nvCxnSpPr>
        <p:spPr>
          <a:xfrm>
            <a:off x="4248372" y="3725037"/>
            <a:ext cx="1492437" cy="1232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8" idx="6"/>
            <a:endCxn id="6" idx="2"/>
          </p:cNvCxnSpPr>
          <p:nvPr/>
        </p:nvCxnSpPr>
        <p:spPr>
          <a:xfrm>
            <a:off x="4419600" y="3657600"/>
            <a:ext cx="1981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4"/>
            <a:endCxn id="9" idx="7"/>
          </p:cNvCxnSpPr>
          <p:nvPr/>
        </p:nvCxnSpPr>
        <p:spPr>
          <a:xfrm flipH="1">
            <a:off x="4221877" y="3771900"/>
            <a:ext cx="45323" cy="1312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0" idx="4"/>
            <a:endCxn id="9" idx="1"/>
          </p:cNvCxnSpPr>
          <p:nvPr/>
        </p:nvCxnSpPr>
        <p:spPr>
          <a:xfrm>
            <a:off x="2590800" y="3886200"/>
            <a:ext cx="1415551" cy="11986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447800" y="2638733"/>
            <a:ext cx="27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</a:t>
            </a:r>
            <a:endParaRPr lang="en-CA" dirty="0"/>
          </a:p>
        </p:txBody>
      </p:sp>
      <p:sp>
        <p:nvSpPr>
          <p:cNvPr id="27" name="TextBox 26"/>
          <p:cNvSpPr txBox="1"/>
          <p:nvPr/>
        </p:nvSpPr>
        <p:spPr>
          <a:xfrm>
            <a:off x="2912806" y="2107480"/>
            <a:ext cx="27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</a:t>
            </a:r>
            <a:endParaRPr lang="en-CA" dirty="0"/>
          </a:p>
        </p:txBody>
      </p:sp>
      <p:sp>
        <p:nvSpPr>
          <p:cNvPr id="28" name="TextBox 27"/>
          <p:cNvSpPr txBox="1"/>
          <p:nvPr/>
        </p:nvSpPr>
        <p:spPr>
          <a:xfrm>
            <a:off x="2225581" y="3795875"/>
            <a:ext cx="27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4</a:t>
            </a:r>
            <a:endParaRPr lang="en-CA" dirty="0"/>
          </a:p>
        </p:txBody>
      </p:sp>
      <p:sp>
        <p:nvSpPr>
          <p:cNvPr id="29" name="TextBox 28"/>
          <p:cNvSpPr txBox="1"/>
          <p:nvPr/>
        </p:nvSpPr>
        <p:spPr>
          <a:xfrm>
            <a:off x="6705600" y="3587234"/>
            <a:ext cx="27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7</a:t>
            </a:r>
            <a:endParaRPr lang="en-CA" dirty="0"/>
          </a:p>
        </p:txBody>
      </p:sp>
      <p:sp>
        <p:nvSpPr>
          <p:cNvPr id="30" name="TextBox 29"/>
          <p:cNvSpPr txBox="1"/>
          <p:nvPr/>
        </p:nvSpPr>
        <p:spPr>
          <a:xfrm>
            <a:off x="5864550" y="5165623"/>
            <a:ext cx="27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8</a:t>
            </a:r>
            <a:endParaRPr lang="en-CA" dirty="0"/>
          </a:p>
        </p:txBody>
      </p:sp>
      <p:sp>
        <p:nvSpPr>
          <p:cNvPr id="31" name="TextBox 30"/>
          <p:cNvSpPr txBox="1"/>
          <p:nvPr/>
        </p:nvSpPr>
        <p:spPr>
          <a:xfrm>
            <a:off x="3220456" y="5165623"/>
            <a:ext cx="27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5</a:t>
            </a:r>
            <a:endParaRPr lang="en-CA" dirty="0"/>
          </a:p>
        </p:txBody>
      </p:sp>
      <p:sp>
        <p:nvSpPr>
          <p:cNvPr id="32" name="TextBox 31"/>
          <p:cNvSpPr txBox="1"/>
          <p:nvPr/>
        </p:nvSpPr>
        <p:spPr>
          <a:xfrm>
            <a:off x="4130777" y="3135876"/>
            <a:ext cx="27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3</a:t>
            </a:r>
            <a:endParaRPr lang="en-CA" dirty="0"/>
          </a:p>
        </p:txBody>
      </p:sp>
      <p:sp>
        <p:nvSpPr>
          <p:cNvPr id="33" name="Flowchart: Connector 32"/>
          <p:cNvSpPr/>
          <p:nvPr/>
        </p:nvSpPr>
        <p:spPr>
          <a:xfrm>
            <a:off x="4098822" y="3562820"/>
            <a:ext cx="304800" cy="2286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4267200" y="5084801"/>
            <a:ext cx="1428972" cy="80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50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42560"/>
          </a:xfrm>
        </p:spPr>
        <p:txBody>
          <a:bodyPr>
            <a:normAutofit lnSpcReduction="10000"/>
          </a:bodyPr>
          <a:lstStyle/>
          <a:p>
            <a:r>
              <a:rPr lang="en-CA" dirty="0"/>
              <a:t>Critical node with no critical </a:t>
            </a:r>
            <a:r>
              <a:rPr lang="en-CA" dirty="0" smtClean="0"/>
              <a:t>neighbour:</a:t>
            </a:r>
          </a:p>
          <a:p>
            <a:endParaRPr lang="en-CA" dirty="0" smtClean="0"/>
          </a:p>
          <a:p>
            <a:pPr lvl="1"/>
            <a:r>
              <a:rPr lang="en-CA" dirty="0" smtClean="0"/>
              <a:t>The critical node identifies the two disconnected sub graph</a:t>
            </a:r>
          </a:p>
          <a:p>
            <a:pPr lvl="1"/>
            <a:r>
              <a:rPr lang="en-CA" dirty="0" smtClean="0"/>
              <a:t>Chooses one node from each graph such a way that those two nodes can move closer to establish a new link</a:t>
            </a:r>
          </a:p>
          <a:p>
            <a:pPr lvl="1"/>
            <a:r>
              <a:rPr lang="en-CA" dirty="0" smtClean="0"/>
              <a:t>The neighbour node are chosen such a way that the existing links are not much disturbed (some case disconnection of some non critical node cannot be avoided)</a:t>
            </a:r>
          </a:p>
          <a:p>
            <a:pPr lvl="1"/>
            <a:r>
              <a:rPr lang="en-CA" dirty="0" smtClean="0"/>
              <a:t>Since the two nodes make another path, the critical node will now become non critical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3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04560"/>
          </a:xfrm>
        </p:spPr>
        <p:txBody>
          <a:bodyPr/>
          <a:lstStyle/>
          <a:p>
            <a:r>
              <a:rPr lang="en-CA" dirty="0" smtClean="0"/>
              <a:t>Example showing node movement causing disconnection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219200"/>
            <a:ext cx="7210425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76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40" y="661154"/>
            <a:ext cx="8229600" cy="5623560"/>
          </a:xfrm>
        </p:spPr>
        <p:txBody>
          <a:bodyPr/>
          <a:lstStyle/>
          <a:p>
            <a:r>
              <a:rPr lang="en-CA" dirty="0"/>
              <a:t>Critical node with </a:t>
            </a:r>
            <a:r>
              <a:rPr lang="en-CA" dirty="0" smtClean="0"/>
              <a:t>one </a:t>
            </a:r>
            <a:r>
              <a:rPr lang="en-CA" dirty="0"/>
              <a:t>critical </a:t>
            </a:r>
            <a:r>
              <a:rPr lang="en-CA" dirty="0" smtClean="0"/>
              <a:t>neighbour – 1/3</a:t>
            </a:r>
            <a:endParaRPr lang="en-CA" dirty="0"/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6243720" y="3538931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Flowchart: Connector 6"/>
          <p:cNvSpPr/>
          <p:nvPr/>
        </p:nvSpPr>
        <p:spPr>
          <a:xfrm>
            <a:off x="4889482" y="2763360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Flowchart: Connector 7"/>
          <p:cNvSpPr/>
          <p:nvPr/>
        </p:nvSpPr>
        <p:spPr>
          <a:xfrm>
            <a:off x="3706316" y="2167391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Flowchart: Connector 8"/>
          <p:cNvSpPr/>
          <p:nvPr/>
        </p:nvSpPr>
        <p:spPr>
          <a:xfrm>
            <a:off x="1711595" y="4960046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Flowchart: Connector 9"/>
          <p:cNvSpPr/>
          <p:nvPr/>
        </p:nvSpPr>
        <p:spPr>
          <a:xfrm>
            <a:off x="3687488" y="3767531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Flowchart: Connector 10"/>
          <p:cNvSpPr/>
          <p:nvPr/>
        </p:nvSpPr>
        <p:spPr>
          <a:xfrm>
            <a:off x="2562252" y="2812944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Flowchart: Connector 11"/>
          <p:cNvSpPr/>
          <p:nvPr/>
        </p:nvSpPr>
        <p:spPr>
          <a:xfrm>
            <a:off x="1355623" y="4037695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Flowchart: Connector 12"/>
          <p:cNvSpPr/>
          <p:nvPr/>
        </p:nvSpPr>
        <p:spPr>
          <a:xfrm>
            <a:off x="6369068" y="2763360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TextBox 38"/>
          <p:cNvSpPr txBox="1"/>
          <p:nvPr/>
        </p:nvSpPr>
        <p:spPr>
          <a:xfrm>
            <a:off x="1219200" y="3576779"/>
            <a:ext cx="27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</a:t>
            </a:r>
            <a:endParaRPr lang="en-CA" dirty="0"/>
          </a:p>
        </p:txBody>
      </p:sp>
      <p:sp>
        <p:nvSpPr>
          <p:cNvPr id="40" name="TextBox 39"/>
          <p:cNvSpPr txBox="1"/>
          <p:nvPr/>
        </p:nvSpPr>
        <p:spPr>
          <a:xfrm flipH="1">
            <a:off x="2414990" y="2443612"/>
            <a:ext cx="362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</a:t>
            </a:r>
            <a:endParaRPr lang="en-CA" dirty="0"/>
          </a:p>
        </p:txBody>
      </p:sp>
      <p:sp>
        <p:nvSpPr>
          <p:cNvPr id="42" name="TextBox 41"/>
          <p:cNvSpPr txBox="1"/>
          <p:nvPr/>
        </p:nvSpPr>
        <p:spPr>
          <a:xfrm>
            <a:off x="6608827" y="3671351"/>
            <a:ext cx="27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7</a:t>
            </a:r>
            <a:endParaRPr lang="en-CA" dirty="0"/>
          </a:p>
        </p:txBody>
      </p:sp>
      <p:sp>
        <p:nvSpPr>
          <p:cNvPr id="43" name="TextBox 42"/>
          <p:cNvSpPr txBox="1"/>
          <p:nvPr/>
        </p:nvSpPr>
        <p:spPr>
          <a:xfrm>
            <a:off x="6673868" y="2508328"/>
            <a:ext cx="27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8</a:t>
            </a:r>
            <a:endParaRPr lang="en-CA" dirty="0"/>
          </a:p>
        </p:txBody>
      </p:sp>
      <p:sp>
        <p:nvSpPr>
          <p:cNvPr id="44" name="TextBox 43"/>
          <p:cNvSpPr txBox="1"/>
          <p:nvPr/>
        </p:nvSpPr>
        <p:spPr>
          <a:xfrm>
            <a:off x="4889482" y="2309871"/>
            <a:ext cx="27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5</a:t>
            </a:r>
            <a:endParaRPr lang="en-CA" dirty="0"/>
          </a:p>
        </p:txBody>
      </p:sp>
      <p:sp>
        <p:nvSpPr>
          <p:cNvPr id="45" name="TextBox 44"/>
          <p:cNvSpPr txBox="1"/>
          <p:nvPr/>
        </p:nvSpPr>
        <p:spPr>
          <a:xfrm>
            <a:off x="3658997" y="1780143"/>
            <a:ext cx="27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3</a:t>
            </a:r>
            <a:endParaRPr lang="en-CA" dirty="0"/>
          </a:p>
        </p:txBody>
      </p:sp>
      <p:sp>
        <p:nvSpPr>
          <p:cNvPr id="46" name="TextBox 45"/>
          <p:cNvSpPr txBox="1"/>
          <p:nvPr/>
        </p:nvSpPr>
        <p:spPr>
          <a:xfrm>
            <a:off x="1969858" y="5269468"/>
            <a:ext cx="27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6</a:t>
            </a:r>
            <a:endParaRPr lang="en-CA" dirty="0"/>
          </a:p>
        </p:txBody>
      </p:sp>
      <p:sp>
        <p:nvSpPr>
          <p:cNvPr id="62" name="TextBox 61"/>
          <p:cNvSpPr txBox="1"/>
          <p:nvPr/>
        </p:nvSpPr>
        <p:spPr>
          <a:xfrm>
            <a:off x="4011116" y="3996131"/>
            <a:ext cx="27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4</a:t>
            </a:r>
            <a:endParaRPr lang="en-CA" dirty="0"/>
          </a:p>
        </p:txBody>
      </p:sp>
      <p:cxnSp>
        <p:nvCxnSpPr>
          <p:cNvPr id="64" name="Straight Connector 63"/>
          <p:cNvCxnSpPr>
            <a:stCxn id="12" idx="6"/>
            <a:endCxn id="10" idx="2"/>
          </p:cNvCxnSpPr>
          <p:nvPr/>
        </p:nvCxnSpPr>
        <p:spPr>
          <a:xfrm flipV="1">
            <a:off x="1660423" y="3881831"/>
            <a:ext cx="2027065" cy="270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0" idx="3"/>
            <a:endCxn id="9" idx="7"/>
          </p:cNvCxnSpPr>
          <p:nvPr/>
        </p:nvCxnSpPr>
        <p:spPr>
          <a:xfrm flipH="1">
            <a:off x="1971758" y="3962653"/>
            <a:ext cx="1760367" cy="1030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0" idx="1"/>
            <a:endCxn id="11" idx="5"/>
          </p:cNvCxnSpPr>
          <p:nvPr/>
        </p:nvCxnSpPr>
        <p:spPr>
          <a:xfrm flipH="1" flipV="1">
            <a:off x="2822415" y="3008066"/>
            <a:ext cx="909710" cy="792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11" idx="7"/>
            <a:endCxn id="8" idx="3"/>
          </p:cNvCxnSpPr>
          <p:nvPr/>
        </p:nvCxnSpPr>
        <p:spPr>
          <a:xfrm flipV="1">
            <a:off x="2822415" y="2362513"/>
            <a:ext cx="928538" cy="4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8" idx="4"/>
            <a:endCxn id="10" idx="1"/>
          </p:cNvCxnSpPr>
          <p:nvPr/>
        </p:nvCxnSpPr>
        <p:spPr>
          <a:xfrm flipH="1">
            <a:off x="3732125" y="2395991"/>
            <a:ext cx="126591" cy="1405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0" idx="0"/>
            <a:endCxn id="7" idx="3"/>
          </p:cNvCxnSpPr>
          <p:nvPr/>
        </p:nvCxnSpPr>
        <p:spPr>
          <a:xfrm flipV="1">
            <a:off x="3839888" y="2958482"/>
            <a:ext cx="1094231" cy="809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8" idx="5"/>
            <a:endCxn id="7" idx="2"/>
          </p:cNvCxnSpPr>
          <p:nvPr/>
        </p:nvCxnSpPr>
        <p:spPr>
          <a:xfrm>
            <a:off x="3966479" y="2362513"/>
            <a:ext cx="923003" cy="515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7" idx="6"/>
            <a:endCxn id="13" idx="1"/>
          </p:cNvCxnSpPr>
          <p:nvPr/>
        </p:nvCxnSpPr>
        <p:spPr>
          <a:xfrm flipV="1">
            <a:off x="5194282" y="2796838"/>
            <a:ext cx="1219423" cy="80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13" idx="5"/>
            <a:endCxn id="6" idx="1"/>
          </p:cNvCxnSpPr>
          <p:nvPr/>
        </p:nvCxnSpPr>
        <p:spPr>
          <a:xfrm flipH="1">
            <a:off x="6288357" y="2958482"/>
            <a:ext cx="340874" cy="613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" idx="5"/>
            <a:endCxn id="6" idx="1"/>
          </p:cNvCxnSpPr>
          <p:nvPr/>
        </p:nvCxnSpPr>
        <p:spPr>
          <a:xfrm>
            <a:off x="5149645" y="2958482"/>
            <a:ext cx="1138712" cy="613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Flowchart: Connector 83"/>
          <p:cNvSpPr/>
          <p:nvPr/>
        </p:nvSpPr>
        <p:spPr>
          <a:xfrm>
            <a:off x="3657600" y="3810000"/>
            <a:ext cx="3048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5" name="Flowchart: Connector 84"/>
          <p:cNvSpPr/>
          <p:nvPr/>
        </p:nvSpPr>
        <p:spPr>
          <a:xfrm>
            <a:off x="4877974" y="2753835"/>
            <a:ext cx="3048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6" name="Freeform 85"/>
          <p:cNvSpPr/>
          <p:nvPr/>
        </p:nvSpPr>
        <p:spPr>
          <a:xfrm>
            <a:off x="732219" y="1339525"/>
            <a:ext cx="4378367" cy="4380666"/>
          </a:xfrm>
          <a:custGeom>
            <a:avLst/>
            <a:gdLst>
              <a:gd name="connsiteX0" fmla="*/ 2453894 w 4378367"/>
              <a:gd name="connsiteY0" fmla="*/ 117800 h 4380666"/>
              <a:gd name="connsiteX1" fmla="*/ 4068381 w 4378367"/>
              <a:gd name="connsiteY1" fmla="*/ 760738 h 4380666"/>
              <a:gd name="connsiteX2" fmla="*/ 4154106 w 4378367"/>
              <a:gd name="connsiteY2" fmla="*/ 2575250 h 4380666"/>
              <a:gd name="connsiteX3" fmla="*/ 1668081 w 4378367"/>
              <a:gd name="connsiteY3" fmla="*/ 4375475 h 4380666"/>
              <a:gd name="connsiteX4" fmla="*/ 10731 w 4378367"/>
              <a:gd name="connsiteY4" fmla="*/ 3018163 h 4380666"/>
              <a:gd name="connsiteX5" fmla="*/ 2453894 w 4378367"/>
              <a:gd name="connsiteY5" fmla="*/ 117800 h 4380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8367" h="4380666">
                <a:moveTo>
                  <a:pt x="2453894" y="117800"/>
                </a:moveTo>
                <a:cubicBezTo>
                  <a:pt x="3130169" y="-258438"/>
                  <a:pt x="3785012" y="351163"/>
                  <a:pt x="4068381" y="760738"/>
                </a:cubicBezTo>
                <a:cubicBezTo>
                  <a:pt x="4351750" y="1170313"/>
                  <a:pt x="4554156" y="1972794"/>
                  <a:pt x="4154106" y="2575250"/>
                </a:cubicBezTo>
                <a:cubicBezTo>
                  <a:pt x="3754056" y="3177706"/>
                  <a:pt x="2358643" y="4301656"/>
                  <a:pt x="1668081" y="4375475"/>
                </a:cubicBezTo>
                <a:cubicBezTo>
                  <a:pt x="977519" y="4449294"/>
                  <a:pt x="-120238" y="3723013"/>
                  <a:pt x="10731" y="3018163"/>
                </a:cubicBezTo>
                <a:cubicBezTo>
                  <a:pt x="141700" y="2313313"/>
                  <a:pt x="1777619" y="494038"/>
                  <a:pt x="2453894" y="117800"/>
                </a:cubicBezTo>
                <a:close/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9" name="Freeform 88"/>
          <p:cNvSpPr/>
          <p:nvPr/>
        </p:nvSpPr>
        <p:spPr>
          <a:xfrm>
            <a:off x="5038659" y="1828114"/>
            <a:ext cx="2352742" cy="2134539"/>
          </a:xfrm>
          <a:custGeom>
            <a:avLst/>
            <a:gdLst>
              <a:gd name="connsiteX0" fmla="*/ 690630 w 3019725"/>
              <a:gd name="connsiteY0" fmla="*/ 257861 h 2471823"/>
              <a:gd name="connsiteX1" fmla="*/ 4830 w 3019725"/>
              <a:gd name="connsiteY1" fmla="*/ 1115111 h 2471823"/>
              <a:gd name="connsiteX2" fmla="*/ 1062105 w 3019725"/>
              <a:gd name="connsiteY2" fmla="*/ 2272399 h 2471823"/>
              <a:gd name="connsiteX3" fmla="*/ 3019492 w 3019725"/>
              <a:gd name="connsiteY3" fmla="*/ 2258111 h 2471823"/>
              <a:gd name="connsiteX4" fmla="*/ 1190692 w 3019725"/>
              <a:gd name="connsiteY4" fmla="*/ 157849 h 2471823"/>
              <a:gd name="connsiteX5" fmla="*/ 690630 w 3019725"/>
              <a:gd name="connsiteY5" fmla="*/ 257861 h 2471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9725" h="2471823">
                <a:moveTo>
                  <a:pt x="690630" y="257861"/>
                </a:moveTo>
                <a:cubicBezTo>
                  <a:pt x="492986" y="417405"/>
                  <a:pt x="-57083" y="779355"/>
                  <a:pt x="4830" y="1115111"/>
                </a:cubicBezTo>
                <a:cubicBezTo>
                  <a:pt x="66742" y="1450867"/>
                  <a:pt x="559661" y="2081899"/>
                  <a:pt x="1062105" y="2272399"/>
                </a:cubicBezTo>
                <a:cubicBezTo>
                  <a:pt x="1564549" y="2462899"/>
                  <a:pt x="2998061" y="2610536"/>
                  <a:pt x="3019492" y="2258111"/>
                </a:cubicBezTo>
                <a:cubicBezTo>
                  <a:pt x="3040923" y="1905686"/>
                  <a:pt x="1578836" y="491224"/>
                  <a:pt x="1190692" y="157849"/>
                </a:cubicBezTo>
                <a:cubicBezTo>
                  <a:pt x="802548" y="-175526"/>
                  <a:pt x="888274" y="98317"/>
                  <a:pt x="690630" y="257861"/>
                </a:cubicBezTo>
                <a:close/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91" name="Straight Connector 90"/>
          <p:cNvCxnSpPr>
            <a:stCxn id="12" idx="4"/>
            <a:endCxn id="9" idx="1"/>
          </p:cNvCxnSpPr>
          <p:nvPr/>
        </p:nvCxnSpPr>
        <p:spPr>
          <a:xfrm>
            <a:off x="1508023" y="4266295"/>
            <a:ext cx="248209" cy="727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31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40" y="661154"/>
            <a:ext cx="8229600" cy="5623560"/>
          </a:xfrm>
        </p:spPr>
        <p:txBody>
          <a:bodyPr/>
          <a:lstStyle/>
          <a:p>
            <a:r>
              <a:rPr lang="en-CA" dirty="0"/>
              <a:t>Critical node with </a:t>
            </a:r>
            <a:r>
              <a:rPr lang="en-CA" dirty="0" smtClean="0"/>
              <a:t>one </a:t>
            </a:r>
            <a:r>
              <a:rPr lang="en-CA" dirty="0"/>
              <a:t>critical </a:t>
            </a:r>
            <a:r>
              <a:rPr lang="en-CA" dirty="0" smtClean="0"/>
              <a:t>neighbour – 2/3</a:t>
            </a:r>
            <a:endParaRPr lang="en-CA" dirty="0"/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6383440" y="3098500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Flowchart: Connector 6"/>
          <p:cNvSpPr/>
          <p:nvPr/>
        </p:nvSpPr>
        <p:spPr>
          <a:xfrm>
            <a:off x="4889482" y="2763360"/>
            <a:ext cx="3048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Flowchart: Connector 7"/>
          <p:cNvSpPr/>
          <p:nvPr/>
        </p:nvSpPr>
        <p:spPr>
          <a:xfrm>
            <a:off x="3706316" y="2167391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Flowchart: Connector 8"/>
          <p:cNvSpPr/>
          <p:nvPr/>
        </p:nvSpPr>
        <p:spPr>
          <a:xfrm>
            <a:off x="1711595" y="4960046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Flowchart: Connector 9"/>
          <p:cNvSpPr/>
          <p:nvPr/>
        </p:nvSpPr>
        <p:spPr>
          <a:xfrm>
            <a:off x="3687488" y="3767531"/>
            <a:ext cx="3048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Flowchart: Connector 10"/>
          <p:cNvSpPr/>
          <p:nvPr/>
        </p:nvSpPr>
        <p:spPr>
          <a:xfrm>
            <a:off x="2562252" y="2812944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Flowchart: Connector 11"/>
          <p:cNvSpPr/>
          <p:nvPr/>
        </p:nvSpPr>
        <p:spPr>
          <a:xfrm>
            <a:off x="1355623" y="4037695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Flowchart: Connector 12"/>
          <p:cNvSpPr/>
          <p:nvPr/>
        </p:nvSpPr>
        <p:spPr>
          <a:xfrm>
            <a:off x="5462698" y="3970344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TextBox 38"/>
          <p:cNvSpPr txBox="1"/>
          <p:nvPr/>
        </p:nvSpPr>
        <p:spPr>
          <a:xfrm>
            <a:off x="1219200" y="3576779"/>
            <a:ext cx="27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</a:t>
            </a:r>
            <a:endParaRPr lang="en-CA" dirty="0"/>
          </a:p>
        </p:txBody>
      </p:sp>
      <p:sp>
        <p:nvSpPr>
          <p:cNvPr id="40" name="TextBox 39"/>
          <p:cNvSpPr txBox="1"/>
          <p:nvPr/>
        </p:nvSpPr>
        <p:spPr>
          <a:xfrm flipH="1">
            <a:off x="2414990" y="2443612"/>
            <a:ext cx="362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</a:t>
            </a:r>
            <a:endParaRPr lang="en-CA" dirty="0"/>
          </a:p>
        </p:txBody>
      </p:sp>
      <p:sp>
        <p:nvSpPr>
          <p:cNvPr id="42" name="TextBox 41"/>
          <p:cNvSpPr txBox="1"/>
          <p:nvPr/>
        </p:nvSpPr>
        <p:spPr>
          <a:xfrm>
            <a:off x="5757157" y="4266295"/>
            <a:ext cx="27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7</a:t>
            </a:r>
            <a:endParaRPr lang="en-CA" dirty="0"/>
          </a:p>
        </p:txBody>
      </p:sp>
      <p:sp>
        <p:nvSpPr>
          <p:cNvPr id="43" name="TextBox 42"/>
          <p:cNvSpPr txBox="1"/>
          <p:nvPr/>
        </p:nvSpPr>
        <p:spPr>
          <a:xfrm>
            <a:off x="6673868" y="2508328"/>
            <a:ext cx="27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8</a:t>
            </a:r>
            <a:endParaRPr lang="en-CA" dirty="0"/>
          </a:p>
        </p:txBody>
      </p:sp>
      <p:sp>
        <p:nvSpPr>
          <p:cNvPr id="44" name="TextBox 43"/>
          <p:cNvSpPr txBox="1"/>
          <p:nvPr/>
        </p:nvSpPr>
        <p:spPr>
          <a:xfrm>
            <a:off x="4889482" y="2309871"/>
            <a:ext cx="27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5</a:t>
            </a:r>
            <a:endParaRPr lang="en-CA" dirty="0"/>
          </a:p>
        </p:txBody>
      </p:sp>
      <p:sp>
        <p:nvSpPr>
          <p:cNvPr id="45" name="TextBox 44"/>
          <p:cNvSpPr txBox="1"/>
          <p:nvPr/>
        </p:nvSpPr>
        <p:spPr>
          <a:xfrm>
            <a:off x="3658997" y="1780143"/>
            <a:ext cx="27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3</a:t>
            </a:r>
            <a:endParaRPr lang="en-CA" dirty="0"/>
          </a:p>
        </p:txBody>
      </p:sp>
      <p:sp>
        <p:nvSpPr>
          <p:cNvPr id="46" name="TextBox 45"/>
          <p:cNvSpPr txBox="1"/>
          <p:nvPr/>
        </p:nvSpPr>
        <p:spPr>
          <a:xfrm>
            <a:off x="1969858" y="5269468"/>
            <a:ext cx="27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6</a:t>
            </a:r>
            <a:endParaRPr lang="en-CA" dirty="0"/>
          </a:p>
        </p:txBody>
      </p:sp>
      <p:sp>
        <p:nvSpPr>
          <p:cNvPr id="62" name="TextBox 61"/>
          <p:cNvSpPr txBox="1"/>
          <p:nvPr/>
        </p:nvSpPr>
        <p:spPr>
          <a:xfrm>
            <a:off x="4011116" y="3996131"/>
            <a:ext cx="27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4</a:t>
            </a:r>
            <a:endParaRPr lang="en-CA" dirty="0"/>
          </a:p>
        </p:txBody>
      </p:sp>
      <p:cxnSp>
        <p:nvCxnSpPr>
          <p:cNvPr id="64" name="Straight Connector 63"/>
          <p:cNvCxnSpPr>
            <a:stCxn id="12" idx="6"/>
            <a:endCxn id="10" idx="2"/>
          </p:cNvCxnSpPr>
          <p:nvPr/>
        </p:nvCxnSpPr>
        <p:spPr>
          <a:xfrm flipV="1">
            <a:off x="1660423" y="3881831"/>
            <a:ext cx="2027065" cy="270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0" idx="3"/>
            <a:endCxn id="9" idx="7"/>
          </p:cNvCxnSpPr>
          <p:nvPr/>
        </p:nvCxnSpPr>
        <p:spPr>
          <a:xfrm flipH="1">
            <a:off x="1971758" y="3962653"/>
            <a:ext cx="1760367" cy="1030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0" idx="1"/>
            <a:endCxn id="11" idx="5"/>
          </p:cNvCxnSpPr>
          <p:nvPr/>
        </p:nvCxnSpPr>
        <p:spPr>
          <a:xfrm flipH="1" flipV="1">
            <a:off x="2822415" y="3008066"/>
            <a:ext cx="909710" cy="792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11" idx="7"/>
            <a:endCxn id="8" idx="3"/>
          </p:cNvCxnSpPr>
          <p:nvPr/>
        </p:nvCxnSpPr>
        <p:spPr>
          <a:xfrm flipV="1">
            <a:off x="2822415" y="2362513"/>
            <a:ext cx="928538" cy="4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8" idx="4"/>
            <a:endCxn id="10" idx="1"/>
          </p:cNvCxnSpPr>
          <p:nvPr/>
        </p:nvCxnSpPr>
        <p:spPr>
          <a:xfrm flipH="1">
            <a:off x="3732125" y="2395991"/>
            <a:ext cx="126591" cy="1405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0" idx="0"/>
            <a:endCxn id="7" idx="3"/>
          </p:cNvCxnSpPr>
          <p:nvPr/>
        </p:nvCxnSpPr>
        <p:spPr>
          <a:xfrm flipV="1">
            <a:off x="3839888" y="2958482"/>
            <a:ext cx="1094231" cy="809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8" idx="5"/>
            <a:endCxn id="7" idx="2"/>
          </p:cNvCxnSpPr>
          <p:nvPr/>
        </p:nvCxnSpPr>
        <p:spPr>
          <a:xfrm>
            <a:off x="3966479" y="2362513"/>
            <a:ext cx="923003" cy="515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7" idx="6"/>
            <a:endCxn id="13" idx="1"/>
          </p:cNvCxnSpPr>
          <p:nvPr/>
        </p:nvCxnSpPr>
        <p:spPr>
          <a:xfrm>
            <a:off x="5194282" y="2877660"/>
            <a:ext cx="313053" cy="1126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13" idx="6"/>
            <a:endCxn id="6" idx="4"/>
          </p:cNvCxnSpPr>
          <p:nvPr/>
        </p:nvCxnSpPr>
        <p:spPr>
          <a:xfrm flipV="1">
            <a:off x="5767498" y="3327100"/>
            <a:ext cx="768342" cy="757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endCxn id="6" idx="1"/>
          </p:cNvCxnSpPr>
          <p:nvPr/>
        </p:nvCxnSpPr>
        <p:spPr>
          <a:xfrm>
            <a:off x="5086237" y="2854638"/>
            <a:ext cx="1341840" cy="277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lowchart: Connector 84"/>
          <p:cNvSpPr/>
          <p:nvPr/>
        </p:nvSpPr>
        <p:spPr>
          <a:xfrm>
            <a:off x="4889482" y="2779466"/>
            <a:ext cx="304800" cy="2286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1" name="Straight Connector 20"/>
          <p:cNvCxnSpPr>
            <a:stCxn id="10" idx="6"/>
            <a:endCxn id="13" idx="2"/>
          </p:cNvCxnSpPr>
          <p:nvPr/>
        </p:nvCxnSpPr>
        <p:spPr>
          <a:xfrm>
            <a:off x="3992288" y="3881831"/>
            <a:ext cx="1470410" cy="202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4"/>
            <a:endCxn id="9" idx="0"/>
          </p:cNvCxnSpPr>
          <p:nvPr/>
        </p:nvCxnSpPr>
        <p:spPr>
          <a:xfrm>
            <a:off x="1508023" y="4266295"/>
            <a:ext cx="355972" cy="693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65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40" y="661154"/>
            <a:ext cx="8229600" cy="5623560"/>
          </a:xfrm>
        </p:spPr>
        <p:txBody>
          <a:bodyPr/>
          <a:lstStyle/>
          <a:p>
            <a:r>
              <a:rPr lang="en-CA" dirty="0"/>
              <a:t>Critical node with </a:t>
            </a:r>
            <a:r>
              <a:rPr lang="en-CA" dirty="0" smtClean="0"/>
              <a:t>one </a:t>
            </a:r>
            <a:r>
              <a:rPr lang="en-CA" dirty="0"/>
              <a:t>critical </a:t>
            </a:r>
            <a:r>
              <a:rPr lang="en-CA" dirty="0" smtClean="0"/>
              <a:t>neighbour – 3/3</a:t>
            </a:r>
            <a:endParaRPr lang="en-CA" dirty="0"/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6383440" y="3098500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Flowchart: Connector 6"/>
          <p:cNvSpPr/>
          <p:nvPr/>
        </p:nvSpPr>
        <p:spPr>
          <a:xfrm>
            <a:off x="4889482" y="2763360"/>
            <a:ext cx="304800" cy="2286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Flowchart: Connector 7"/>
          <p:cNvSpPr/>
          <p:nvPr/>
        </p:nvSpPr>
        <p:spPr>
          <a:xfrm>
            <a:off x="3706316" y="2167391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Flowchart: Connector 8"/>
          <p:cNvSpPr/>
          <p:nvPr/>
        </p:nvSpPr>
        <p:spPr>
          <a:xfrm>
            <a:off x="1711595" y="4960046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Flowchart: Connector 9"/>
          <p:cNvSpPr/>
          <p:nvPr/>
        </p:nvSpPr>
        <p:spPr>
          <a:xfrm>
            <a:off x="3687488" y="3767531"/>
            <a:ext cx="3048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Flowchart: Connector 10"/>
          <p:cNvSpPr/>
          <p:nvPr/>
        </p:nvSpPr>
        <p:spPr>
          <a:xfrm>
            <a:off x="2562252" y="2812944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Flowchart: Connector 11"/>
          <p:cNvSpPr/>
          <p:nvPr/>
        </p:nvSpPr>
        <p:spPr>
          <a:xfrm>
            <a:off x="1719430" y="3717511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Flowchart: Connector 12"/>
          <p:cNvSpPr/>
          <p:nvPr/>
        </p:nvSpPr>
        <p:spPr>
          <a:xfrm>
            <a:off x="5462698" y="3970344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9" name="TextBox 38"/>
          <p:cNvSpPr txBox="1"/>
          <p:nvPr/>
        </p:nvSpPr>
        <p:spPr>
          <a:xfrm>
            <a:off x="1219200" y="3576779"/>
            <a:ext cx="27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</a:t>
            </a:r>
            <a:endParaRPr lang="en-CA" dirty="0"/>
          </a:p>
        </p:txBody>
      </p:sp>
      <p:sp>
        <p:nvSpPr>
          <p:cNvPr id="40" name="TextBox 39"/>
          <p:cNvSpPr txBox="1"/>
          <p:nvPr/>
        </p:nvSpPr>
        <p:spPr>
          <a:xfrm flipH="1">
            <a:off x="2414990" y="2443612"/>
            <a:ext cx="362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</a:t>
            </a:r>
            <a:endParaRPr lang="en-CA" dirty="0"/>
          </a:p>
        </p:txBody>
      </p:sp>
      <p:sp>
        <p:nvSpPr>
          <p:cNvPr id="42" name="TextBox 41"/>
          <p:cNvSpPr txBox="1"/>
          <p:nvPr/>
        </p:nvSpPr>
        <p:spPr>
          <a:xfrm>
            <a:off x="5757157" y="4266295"/>
            <a:ext cx="27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7</a:t>
            </a:r>
            <a:endParaRPr lang="en-CA" dirty="0"/>
          </a:p>
        </p:txBody>
      </p:sp>
      <p:sp>
        <p:nvSpPr>
          <p:cNvPr id="43" name="TextBox 42"/>
          <p:cNvSpPr txBox="1"/>
          <p:nvPr/>
        </p:nvSpPr>
        <p:spPr>
          <a:xfrm>
            <a:off x="6673868" y="2508328"/>
            <a:ext cx="27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8</a:t>
            </a:r>
            <a:endParaRPr lang="en-CA" dirty="0"/>
          </a:p>
        </p:txBody>
      </p:sp>
      <p:sp>
        <p:nvSpPr>
          <p:cNvPr id="44" name="TextBox 43"/>
          <p:cNvSpPr txBox="1"/>
          <p:nvPr/>
        </p:nvSpPr>
        <p:spPr>
          <a:xfrm>
            <a:off x="4889482" y="2309871"/>
            <a:ext cx="27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5</a:t>
            </a:r>
            <a:endParaRPr lang="en-CA" dirty="0"/>
          </a:p>
        </p:txBody>
      </p:sp>
      <p:sp>
        <p:nvSpPr>
          <p:cNvPr id="45" name="TextBox 44"/>
          <p:cNvSpPr txBox="1"/>
          <p:nvPr/>
        </p:nvSpPr>
        <p:spPr>
          <a:xfrm>
            <a:off x="3658997" y="1780143"/>
            <a:ext cx="27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3</a:t>
            </a:r>
            <a:endParaRPr lang="en-CA" dirty="0"/>
          </a:p>
        </p:txBody>
      </p:sp>
      <p:sp>
        <p:nvSpPr>
          <p:cNvPr id="46" name="TextBox 45"/>
          <p:cNvSpPr txBox="1"/>
          <p:nvPr/>
        </p:nvSpPr>
        <p:spPr>
          <a:xfrm>
            <a:off x="1969858" y="5269468"/>
            <a:ext cx="27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6</a:t>
            </a:r>
            <a:endParaRPr lang="en-CA" dirty="0"/>
          </a:p>
        </p:txBody>
      </p:sp>
      <p:sp>
        <p:nvSpPr>
          <p:cNvPr id="62" name="TextBox 61"/>
          <p:cNvSpPr txBox="1"/>
          <p:nvPr/>
        </p:nvSpPr>
        <p:spPr>
          <a:xfrm>
            <a:off x="4011116" y="3996131"/>
            <a:ext cx="27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4</a:t>
            </a:r>
            <a:endParaRPr lang="en-CA" dirty="0"/>
          </a:p>
        </p:txBody>
      </p:sp>
      <p:cxnSp>
        <p:nvCxnSpPr>
          <p:cNvPr id="64" name="Straight Connector 63"/>
          <p:cNvCxnSpPr>
            <a:stCxn id="12" idx="6"/>
            <a:endCxn id="10" idx="2"/>
          </p:cNvCxnSpPr>
          <p:nvPr/>
        </p:nvCxnSpPr>
        <p:spPr>
          <a:xfrm>
            <a:off x="2024230" y="3831811"/>
            <a:ext cx="1663258" cy="5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0" idx="3"/>
            <a:endCxn id="9" idx="7"/>
          </p:cNvCxnSpPr>
          <p:nvPr/>
        </p:nvCxnSpPr>
        <p:spPr>
          <a:xfrm flipH="1">
            <a:off x="1971758" y="3962653"/>
            <a:ext cx="1760367" cy="1030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10" idx="1"/>
            <a:endCxn id="11" idx="5"/>
          </p:cNvCxnSpPr>
          <p:nvPr/>
        </p:nvCxnSpPr>
        <p:spPr>
          <a:xfrm flipH="1" flipV="1">
            <a:off x="2822415" y="3008066"/>
            <a:ext cx="909710" cy="792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11" idx="7"/>
            <a:endCxn id="8" idx="3"/>
          </p:cNvCxnSpPr>
          <p:nvPr/>
        </p:nvCxnSpPr>
        <p:spPr>
          <a:xfrm flipV="1">
            <a:off x="2822415" y="2362513"/>
            <a:ext cx="928538" cy="4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8" idx="4"/>
            <a:endCxn id="10" idx="1"/>
          </p:cNvCxnSpPr>
          <p:nvPr/>
        </p:nvCxnSpPr>
        <p:spPr>
          <a:xfrm flipH="1">
            <a:off x="3732125" y="2395991"/>
            <a:ext cx="126591" cy="1405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0" idx="0"/>
            <a:endCxn id="7" idx="3"/>
          </p:cNvCxnSpPr>
          <p:nvPr/>
        </p:nvCxnSpPr>
        <p:spPr>
          <a:xfrm flipV="1">
            <a:off x="3839888" y="2958482"/>
            <a:ext cx="1094231" cy="809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8" idx="5"/>
            <a:endCxn id="7" idx="2"/>
          </p:cNvCxnSpPr>
          <p:nvPr/>
        </p:nvCxnSpPr>
        <p:spPr>
          <a:xfrm>
            <a:off x="3966479" y="2362513"/>
            <a:ext cx="923003" cy="515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7" idx="6"/>
            <a:endCxn id="13" idx="1"/>
          </p:cNvCxnSpPr>
          <p:nvPr/>
        </p:nvCxnSpPr>
        <p:spPr>
          <a:xfrm>
            <a:off x="5194282" y="2877660"/>
            <a:ext cx="313053" cy="1126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13" idx="6"/>
            <a:endCxn id="6" idx="4"/>
          </p:cNvCxnSpPr>
          <p:nvPr/>
        </p:nvCxnSpPr>
        <p:spPr>
          <a:xfrm flipV="1">
            <a:off x="5767498" y="3327100"/>
            <a:ext cx="768342" cy="757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endCxn id="6" idx="1"/>
          </p:cNvCxnSpPr>
          <p:nvPr/>
        </p:nvCxnSpPr>
        <p:spPr>
          <a:xfrm>
            <a:off x="5086237" y="2854638"/>
            <a:ext cx="1341840" cy="277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Flowchart: Connector 84"/>
          <p:cNvSpPr/>
          <p:nvPr/>
        </p:nvSpPr>
        <p:spPr>
          <a:xfrm>
            <a:off x="3670645" y="3742521"/>
            <a:ext cx="304800" cy="2286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1" name="Straight Connector 20"/>
          <p:cNvCxnSpPr>
            <a:stCxn id="10" idx="6"/>
            <a:endCxn id="13" idx="2"/>
          </p:cNvCxnSpPr>
          <p:nvPr/>
        </p:nvCxnSpPr>
        <p:spPr>
          <a:xfrm>
            <a:off x="3992288" y="3881831"/>
            <a:ext cx="1470410" cy="202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2" idx="4"/>
            <a:endCxn id="9" idx="0"/>
          </p:cNvCxnSpPr>
          <p:nvPr/>
        </p:nvCxnSpPr>
        <p:spPr>
          <a:xfrm flipH="1">
            <a:off x="1863995" y="3946111"/>
            <a:ext cx="7835" cy="1013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3"/>
            <a:endCxn id="12" idx="7"/>
          </p:cNvCxnSpPr>
          <p:nvPr/>
        </p:nvCxnSpPr>
        <p:spPr>
          <a:xfrm flipH="1">
            <a:off x="1979593" y="3008066"/>
            <a:ext cx="627296" cy="742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17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42560"/>
          </a:xfrm>
        </p:spPr>
        <p:txBody>
          <a:bodyPr/>
          <a:lstStyle/>
          <a:p>
            <a:r>
              <a:rPr lang="en-CA" dirty="0"/>
              <a:t>Critical node with </a:t>
            </a:r>
            <a:r>
              <a:rPr lang="en-CA" dirty="0" smtClean="0"/>
              <a:t>one </a:t>
            </a:r>
            <a:r>
              <a:rPr lang="en-CA" dirty="0"/>
              <a:t>critical </a:t>
            </a:r>
            <a:r>
              <a:rPr lang="en-CA" dirty="0" smtClean="0"/>
              <a:t>neighbour:</a:t>
            </a:r>
          </a:p>
          <a:p>
            <a:endParaRPr lang="en-CA" dirty="0" smtClean="0"/>
          </a:p>
          <a:p>
            <a:pPr lvl="1"/>
            <a:r>
              <a:rPr lang="en-CA" dirty="0" smtClean="0"/>
              <a:t>Critical node with larger node id is chosen first</a:t>
            </a:r>
          </a:p>
          <a:p>
            <a:pPr lvl="2"/>
            <a:r>
              <a:rPr lang="en-CA" dirty="0" smtClean="0"/>
              <a:t>It will try to relocate its non critical node to establish a link</a:t>
            </a:r>
          </a:p>
          <a:p>
            <a:pPr lvl="1"/>
            <a:r>
              <a:rPr lang="en-CA" dirty="0" smtClean="0"/>
              <a:t>Now the critical node with higher node id will become non critical</a:t>
            </a:r>
          </a:p>
          <a:p>
            <a:pPr lvl="1"/>
            <a:r>
              <a:rPr lang="en-CA" dirty="0" smtClean="0"/>
              <a:t>Repeat above process till critical node with no critical neighbour case is reached.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94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28360"/>
          </a:xfrm>
        </p:spPr>
        <p:txBody>
          <a:bodyPr>
            <a:normAutofit lnSpcReduction="10000"/>
          </a:bodyPr>
          <a:lstStyle/>
          <a:p>
            <a:r>
              <a:rPr lang="en-CA" dirty="0"/>
              <a:t>Critical node with </a:t>
            </a:r>
            <a:r>
              <a:rPr lang="en-CA" dirty="0" smtClean="0"/>
              <a:t>several </a:t>
            </a:r>
            <a:r>
              <a:rPr lang="en-CA" dirty="0"/>
              <a:t>critical </a:t>
            </a:r>
            <a:r>
              <a:rPr lang="en-CA" dirty="0" smtClean="0"/>
              <a:t>neighbour: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Critical node </a:t>
            </a:r>
          </a:p>
          <a:p>
            <a:pPr lvl="1"/>
            <a:r>
              <a:rPr lang="en-CA" dirty="0" smtClean="0"/>
              <a:t>Available – if it has a non critical neighbour</a:t>
            </a:r>
          </a:p>
          <a:p>
            <a:pPr lvl="1"/>
            <a:r>
              <a:rPr lang="en-CA" dirty="0" smtClean="0"/>
              <a:t>Non available – if it does no have any non critical node</a:t>
            </a:r>
          </a:p>
          <a:p>
            <a:r>
              <a:rPr lang="en-CA" dirty="0" smtClean="0"/>
              <a:t>Critical head </a:t>
            </a:r>
          </a:p>
          <a:p>
            <a:pPr lvl="1"/>
            <a:r>
              <a:rPr lang="en-CA" dirty="0" smtClean="0"/>
              <a:t>Critical node with higher node value among available critical node</a:t>
            </a:r>
          </a:p>
          <a:p>
            <a:r>
              <a:rPr lang="en-CA" dirty="0" smtClean="0"/>
              <a:t>Pairwise merging strategy</a:t>
            </a:r>
          </a:p>
          <a:p>
            <a:pPr lvl="1"/>
            <a:r>
              <a:rPr lang="en-CA" dirty="0" smtClean="0"/>
              <a:t>Critical head dominates pair merging and selects one of its critical neighbour to pair with it.</a:t>
            </a:r>
          </a:p>
          <a:p>
            <a:pPr lvl="1"/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957262"/>
            <a:ext cx="4795837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Callout 3 5"/>
          <p:cNvSpPr/>
          <p:nvPr/>
        </p:nvSpPr>
        <p:spPr>
          <a:xfrm>
            <a:off x="4267200" y="3505200"/>
            <a:ext cx="3200400" cy="2362200"/>
          </a:xfrm>
          <a:prstGeom prst="borderCallout3">
            <a:avLst>
              <a:gd name="adj1" fmla="val -3629"/>
              <a:gd name="adj2" fmla="val 99703"/>
              <a:gd name="adj3" fmla="val -75000"/>
              <a:gd name="adj4" fmla="val 19047"/>
              <a:gd name="adj5" fmla="val -11290"/>
              <a:gd name="adj6" fmla="val 2976"/>
              <a:gd name="adj7" fmla="val 463"/>
              <a:gd name="adj8" fmla="val 1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4419600" y="3733800"/>
            <a:ext cx="2971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Critical nodes</a:t>
            </a:r>
          </a:p>
          <a:p>
            <a:r>
              <a:rPr lang="en-CA" dirty="0" smtClean="0"/>
              <a:t>1 (3 is unavailable), 5, 6</a:t>
            </a:r>
          </a:p>
          <a:p>
            <a:endParaRPr lang="en-CA" dirty="0" smtClean="0"/>
          </a:p>
          <a:p>
            <a:r>
              <a:rPr lang="en-CA" dirty="0" smtClean="0"/>
              <a:t>Pair : (1.3) (5,4) (6,4)</a:t>
            </a:r>
          </a:p>
          <a:p>
            <a:r>
              <a:rPr lang="en-CA" dirty="0" smtClean="0"/>
              <a:t>Dominated node : 1, 5, 6</a:t>
            </a:r>
          </a:p>
          <a:p>
            <a:endParaRPr lang="en-CA" dirty="0"/>
          </a:p>
          <a:p>
            <a:r>
              <a:rPr lang="en-CA" dirty="0" smtClean="0"/>
              <a:t>The steps are repeated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9453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FT – Target / Event Detection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The assumption is that in a dense sensor network</a:t>
            </a:r>
          </a:p>
          <a:p>
            <a:pPr lvl="1"/>
            <a:r>
              <a:rPr lang="en-CA" dirty="0" smtClean="0"/>
              <a:t>The event region will be shared by many sensors</a:t>
            </a:r>
          </a:p>
          <a:p>
            <a:pPr lvl="1"/>
            <a:r>
              <a:rPr lang="en-CA" dirty="0" smtClean="0"/>
              <a:t>The data among the sensors are collected and compared to derive a decision.</a:t>
            </a:r>
          </a:p>
          <a:p>
            <a:pPr lvl="1"/>
            <a:r>
              <a:rPr lang="en-CA" dirty="0" smtClean="0"/>
              <a:t>The faulty sensor reading will be masked by the majority of non faulty sensors</a:t>
            </a:r>
          </a:p>
          <a:p>
            <a:r>
              <a:rPr lang="en-CA" dirty="0" smtClean="0"/>
              <a:t>There are many techniques used in literatures</a:t>
            </a:r>
          </a:p>
          <a:p>
            <a:pPr lvl="1"/>
            <a:r>
              <a:rPr lang="en-CA" dirty="0" smtClean="0"/>
              <a:t>Calculating the median for a group of sensors</a:t>
            </a:r>
          </a:p>
          <a:p>
            <a:pPr lvl="1"/>
            <a:r>
              <a:rPr lang="en-CA" dirty="0" smtClean="0"/>
              <a:t>Calculating the failure probability of a node to decide on its future decision correctness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81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FT – Data Aggregation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smtClean="0"/>
              <a:t>Reliable aggregation in Track Topology</a:t>
            </a:r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Edges : Primary, backup &amp; side edge</a:t>
            </a:r>
          </a:p>
          <a:p>
            <a:r>
              <a:rPr lang="en-CA" dirty="0" smtClean="0"/>
              <a:t>The back up node just listens</a:t>
            </a:r>
          </a:p>
          <a:p>
            <a:r>
              <a:rPr lang="en-CA" dirty="0" smtClean="0"/>
              <a:t>Each message is attached with a bit vector, informing about faulty links</a:t>
            </a:r>
          </a:p>
          <a:p>
            <a:r>
              <a:rPr lang="en-CA" dirty="0" smtClean="0"/>
              <a:t>Backup node aggregates the received data along with its on seeing a error bit from the side edge 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109788"/>
            <a:ext cx="3752850" cy="1928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54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Introduction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Wireless Sensor Networks</a:t>
            </a:r>
          </a:p>
          <a:p>
            <a:pPr lvl="1"/>
            <a:r>
              <a:rPr lang="en-CA" dirty="0" smtClean="0"/>
              <a:t>Application specific</a:t>
            </a:r>
          </a:p>
          <a:p>
            <a:r>
              <a:rPr lang="en-CA" dirty="0" smtClean="0"/>
              <a:t>Fault Tolerance</a:t>
            </a:r>
          </a:p>
          <a:p>
            <a:pPr lvl="1"/>
            <a:r>
              <a:rPr lang="en-CA" dirty="0" smtClean="0"/>
              <a:t>Ensures Reliability</a:t>
            </a:r>
          </a:p>
          <a:p>
            <a:r>
              <a:rPr lang="en-CA" dirty="0" smtClean="0"/>
              <a:t>Why FT in WSN</a:t>
            </a:r>
          </a:p>
          <a:p>
            <a:pPr lvl="1"/>
            <a:r>
              <a:rPr lang="en-CA" dirty="0" smtClean="0"/>
              <a:t>Failure is part of the system</a:t>
            </a:r>
          </a:p>
          <a:p>
            <a:pPr lvl="2"/>
            <a:r>
              <a:rPr lang="en-CA" dirty="0" smtClean="0"/>
              <a:t>Limited power, harsh environment …</a:t>
            </a:r>
          </a:p>
          <a:p>
            <a:pPr lvl="2"/>
            <a:r>
              <a:rPr lang="en-CA" smtClean="0"/>
              <a:t>Malicious </a:t>
            </a:r>
            <a:endParaRPr lang="en-CA" dirty="0" smtClean="0"/>
          </a:p>
          <a:p>
            <a:r>
              <a:rPr lang="en-CA" dirty="0" smtClean="0"/>
              <a:t>FT parameter – varies with its applications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574" y="1752600"/>
            <a:ext cx="2073442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1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Summary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Fault Tolerance is very crucial for sensor networks</a:t>
            </a:r>
          </a:p>
          <a:p>
            <a:r>
              <a:rPr lang="en-CA" dirty="0" smtClean="0"/>
              <a:t>Many algorithms have been proposed in literature addressing the FT issues</a:t>
            </a:r>
          </a:p>
          <a:p>
            <a:r>
              <a:rPr lang="en-CA" dirty="0" smtClean="0"/>
              <a:t>Few of FT algorithms were discussed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#1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 Construct a reduced graph and show the directed edges in it using the following figure</a:t>
            </a:r>
          </a:p>
          <a:p>
            <a:pPr marL="137160" indent="0">
              <a:buNone/>
            </a:pPr>
            <a:r>
              <a:rPr lang="en-CA" dirty="0"/>
              <a:t>  </a:t>
            </a:r>
            <a:r>
              <a:rPr lang="en-CA" dirty="0" smtClean="0"/>
              <a:t>  </a:t>
            </a:r>
            <a:r>
              <a:rPr lang="en-CA" sz="2000" dirty="0" smtClean="0"/>
              <a:t> Note: The black square represents the super nodes, which can communicate each other with high </a:t>
            </a:r>
            <a:r>
              <a:rPr lang="en-CA" sz="2000" dirty="0" smtClean="0"/>
              <a:t>reliability (a message sent to any super node is considered that all other SN will receive it)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114800"/>
            <a:ext cx="4111706" cy="191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155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Answer #1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85360"/>
          </a:xfrm>
        </p:spPr>
        <p:txBody>
          <a:bodyPr/>
          <a:lstStyle/>
          <a:p>
            <a:r>
              <a:rPr lang="en-CA" dirty="0" smtClean="0"/>
              <a:t>Reduced Graph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r>
              <a:rPr lang="en-CA" dirty="0" smtClean="0"/>
              <a:t>Directed reduced graph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435292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43400"/>
            <a:ext cx="450532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0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337"/>
            <a:ext cx="8229600" cy="1143000"/>
          </a:xfrm>
        </p:spPr>
        <p:txBody>
          <a:bodyPr/>
          <a:lstStyle/>
          <a:p>
            <a:r>
              <a:rPr lang="en-CA" dirty="0" smtClean="0"/>
              <a:t>Question #2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94960"/>
          </a:xfrm>
        </p:spPr>
        <p:txBody>
          <a:bodyPr>
            <a:normAutofit/>
          </a:bodyPr>
          <a:lstStyle/>
          <a:p>
            <a:r>
              <a:rPr lang="en-CA" sz="2400" dirty="0" smtClean="0"/>
              <a:t>The below shown figure is 2-hop network with 4 and 5 as its critical nodes, Assume the nodes can be moved, use node mobility to remove node criticality and derive a </a:t>
            </a:r>
            <a:r>
              <a:rPr lang="en-CA" sz="2400" dirty="0" smtClean="0"/>
              <a:t>bi-connected </a:t>
            </a:r>
            <a:r>
              <a:rPr lang="en-CA" sz="2400" dirty="0" smtClean="0"/>
              <a:t>network (Note: critical node id with higher value will dominate the lower value, assume the node mobility is not breaking any of the existing connection)</a:t>
            </a:r>
            <a:endParaRPr lang="en-CA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624387" y="3601599"/>
            <a:ext cx="27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3</a:t>
            </a:r>
            <a:endParaRPr lang="en-CA" dirty="0"/>
          </a:p>
        </p:txBody>
      </p:sp>
      <p:sp>
        <p:nvSpPr>
          <p:cNvPr id="21" name="TextBox 20"/>
          <p:cNvSpPr txBox="1"/>
          <p:nvPr/>
        </p:nvSpPr>
        <p:spPr>
          <a:xfrm>
            <a:off x="1969858" y="6107668"/>
            <a:ext cx="27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6</a:t>
            </a:r>
            <a:endParaRPr lang="en-CA" dirty="0"/>
          </a:p>
        </p:txBody>
      </p:sp>
      <p:sp>
        <p:nvSpPr>
          <p:cNvPr id="7" name="Flowchart: Connector 6"/>
          <p:cNvSpPr/>
          <p:nvPr/>
        </p:nvSpPr>
        <p:spPr>
          <a:xfrm>
            <a:off x="6066966" y="5412308"/>
            <a:ext cx="273139" cy="19494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Flowchart: Connector 7"/>
          <p:cNvSpPr/>
          <p:nvPr/>
        </p:nvSpPr>
        <p:spPr>
          <a:xfrm>
            <a:off x="4781074" y="4561158"/>
            <a:ext cx="273139" cy="19494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Flowchart: Connector 8"/>
          <p:cNvSpPr/>
          <p:nvPr/>
        </p:nvSpPr>
        <p:spPr>
          <a:xfrm>
            <a:off x="3720810" y="4052926"/>
            <a:ext cx="273139" cy="19494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Flowchart: Connector 9"/>
          <p:cNvSpPr/>
          <p:nvPr/>
        </p:nvSpPr>
        <p:spPr>
          <a:xfrm>
            <a:off x="1933292" y="6434454"/>
            <a:ext cx="273139" cy="19494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Flowchart: Connector 10"/>
          <p:cNvSpPr/>
          <p:nvPr/>
        </p:nvSpPr>
        <p:spPr>
          <a:xfrm>
            <a:off x="3703938" y="5417498"/>
            <a:ext cx="273139" cy="19494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Flowchart: Connector 11"/>
          <p:cNvSpPr/>
          <p:nvPr/>
        </p:nvSpPr>
        <p:spPr>
          <a:xfrm>
            <a:off x="2695587" y="4603442"/>
            <a:ext cx="273139" cy="19494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Flowchart: Connector 12"/>
          <p:cNvSpPr/>
          <p:nvPr/>
        </p:nvSpPr>
        <p:spPr>
          <a:xfrm>
            <a:off x="1614297" y="5647889"/>
            <a:ext cx="273139" cy="19494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Flowchart: Connector 13"/>
          <p:cNvSpPr/>
          <p:nvPr/>
        </p:nvSpPr>
        <p:spPr>
          <a:xfrm>
            <a:off x="6380106" y="4476009"/>
            <a:ext cx="273139" cy="19494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TextBox 14"/>
          <p:cNvSpPr txBox="1"/>
          <p:nvPr/>
        </p:nvSpPr>
        <p:spPr>
          <a:xfrm>
            <a:off x="1492045" y="5254828"/>
            <a:ext cx="244503" cy="314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</a:t>
            </a:r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 flipH="1">
            <a:off x="2563621" y="4288482"/>
            <a:ext cx="324403" cy="314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</a:t>
            </a:r>
            <a:endParaRPr lang="en-CA" dirty="0"/>
          </a:p>
        </p:txBody>
      </p:sp>
      <p:sp>
        <p:nvSpPr>
          <p:cNvPr id="17" name="TextBox 16"/>
          <p:cNvSpPr txBox="1"/>
          <p:nvPr/>
        </p:nvSpPr>
        <p:spPr>
          <a:xfrm>
            <a:off x="7117071" y="5352301"/>
            <a:ext cx="244503" cy="314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7</a:t>
            </a:r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6611896" y="4258522"/>
            <a:ext cx="244503" cy="314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8</a:t>
            </a:r>
            <a:endParaRPr lang="en-CA" dirty="0"/>
          </a:p>
        </p:txBody>
      </p:sp>
      <p:sp>
        <p:nvSpPr>
          <p:cNvPr id="19" name="TextBox 18"/>
          <p:cNvSpPr txBox="1"/>
          <p:nvPr/>
        </p:nvSpPr>
        <p:spPr>
          <a:xfrm>
            <a:off x="4781074" y="4174430"/>
            <a:ext cx="244503" cy="314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5</a:t>
            </a:r>
            <a:endParaRPr lang="en-CA" dirty="0"/>
          </a:p>
        </p:txBody>
      </p:sp>
      <p:sp>
        <p:nvSpPr>
          <p:cNvPr id="22" name="TextBox 21"/>
          <p:cNvSpPr txBox="1"/>
          <p:nvPr/>
        </p:nvSpPr>
        <p:spPr>
          <a:xfrm>
            <a:off x="3993949" y="5612444"/>
            <a:ext cx="244503" cy="314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4</a:t>
            </a:r>
            <a:endParaRPr lang="en-CA" dirty="0"/>
          </a:p>
        </p:txBody>
      </p:sp>
      <p:cxnSp>
        <p:nvCxnSpPr>
          <p:cNvPr id="23" name="Straight Connector 22"/>
          <p:cNvCxnSpPr>
            <a:stCxn id="13" idx="6"/>
            <a:endCxn id="11" idx="2"/>
          </p:cNvCxnSpPr>
          <p:nvPr/>
        </p:nvCxnSpPr>
        <p:spPr>
          <a:xfrm flipV="1">
            <a:off x="1887436" y="5514971"/>
            <a:ext cx="1816502" cy="230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3"/>
            <a:endCxn id="10" idx="7"/>
          </p:cNvCxnSpPr>
          <p:nvPr/>
        </p:nvCxnSpPr>
        <p:spPr>
          <a:xfrm flipH="1">
            <a:off x="2166431" y="5583894"/>
            <a:ext cx="1577508" cy="8791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1"/>
            <a:endCxn id="12" idx="5"/>
          </p:cNvCxnSpPr>
          <p:nvPr/>
        </p:nvCxnSpPr>
        <p:spPr>
          <a:xfrm flipH="1" flipV="1">
            <a:off x="2928725" y="4769839"/>
            <a:ext cx="815213" cy="676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2" idx="7"/>
            <a:endCxn id="9" idx="3"/>
          </p:cNvCxnSpPr>
          <p:nvPr/>
        </p:nvCxnSpPr>
        <p:spPr>
          <a:xfrm flipV="1">
            <a:off x="2928725" y="4219323"/>
            <a:ext cx="832085" cy="4126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4"/>
            <a:endCxn id="11" idx="1"/>
          </p:cNvCxnSpPr>
          <p:nvPr/>
        </p:nvCxnSpPr>
        <p:spPr>
          <a:xfrm flipH="1">
            <a:off x="3743938" y="4247872"/>
            <a:ext cx="113441" cy="1198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1" idx="0"/>
            <a:endCxn id="8" idx="3"/>
          </p:cNvCxnSpPr>
          <p:nvPr/>
        </p:nvCxnSpPr>
        <p:spPr>
          <a:xfrm flipV="1">
            <a:off x="3840507" y="4727555"/>
            <a:ext cx="980567" cy="689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9" idx="5"/>
            <a:endCxn id="8" idx="2"/>
          </p:cNvCxnSpPr>
          <p:nvPr/>
        </p:nvCxnSpPr>
        <p:spPr>
          <a:xfrm>
            <a:off x="3953948" y="4219323"/>
            <a:ext cx="827125" cy="4393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6"/>
            <a:endCxn id="14" idx="1"/>
          </p:cNvCxnSpPr>
          <p:nvPr/>
        </p:nvCxnSpPr>
        <p:spPr>
          <a:xfrm flipV="1">
            <a:off x="5054213" y="4504558"/>
            <a:ext cx="1365893" cy="154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4" idx="5"/>
            <a:endCxn id="7" idx="1"/>
          </p:cNvCxnSpPr>
          <p:nvPr/>
        </p:nvCxnSpPr>
        <p:spPr>
          <a:xfrm flipH="1">
            <a:off x="6106966" y="4642406"/>
            <a:ext cx="506279" cy="798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8" idx="5"/>
            <a:endCxn id="7" idx="1"/>
          </p:cNvCxnSpPr>
          <p:nvPr/>
        </p:nvCxnSpPr>
        <p:spPr>
          <a:xfrm>
            <a:off x="5014213" y="4727555"/>
            <a:ext cx="1092753" cy="713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owchart: Connector 32"/>
          <p:cNvSpPr/>
          <p:nvPr/>
        </p:nvSpPr>
        <p:spPr>
          <a:xfrm>
            <a:off x="3677154" y="5453715"/>
            <a:ext cx="273139" cy="19494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4" name="Flowchart: Connector 33"/>
          <p:cNvSpPr/>
          <p:nvPr/>
        </p:nvSpPr>
        <p:spPr>
          <a:xfrm>
            <a:off x="4770761" y="4553035"/>
            <a:ext cx="273139" cy="19494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6" name="Straight Connector 35"/>
          <p:cNvCxnSpPr>
            <a:stCxn id="13" idx="4"/>
            <a:endCxn id="10" idx="1"/>
          </p:cNvCxnSpPr>
          <p:nvPr/>
        </p:nvCxnSpPr>
        <p:spPr>
          <a:xfrm>
            <a:off x="1750866" y="5842835"/>
            <a:ext cx="222426" cy="620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38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Answer </a:t>
            </a:r>
            <a:r>
              <a:rPr lang="en-CA" dirty="0" smtClean="0"/>
              <a:t>#2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Moved nodes : 7 and 1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6" name="Flowchart: Connector 5"/>
          <p:cNvSpPr/>
          <p:nvPr/>
        </p:nvSpPr>
        <p:spPr>
          <a:xfrm>
            <a:off x="6383440" y="3098500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Flowchart: Connector 6"/>
          <p:cNvSpPr/>
          <p:nvPr/>
        </p:nvSpPr>
        <p:spPr>
          <a:xfrm>
            <a:off x="4889482" y="2763360"/>
            <a:ext cx="304800" cy="2286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Flowchart: Connector 7"/>
          <p:cNvSpPr/>
          <p:nvPr/>
        </p:nvSpPr>
        <p:spPr>
          <a:xfrm>
            <a:off x="3706316" y="2167391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Flowchart: Connector 8"/>
          <p:cNvSpPr/>
          <p:nvPr/>
        </p:nvSpPr>
        <p:spPr>
          <a:xfrm>
            <a:off x="1711595" y="4960046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Flowchart: Connector 9"/>
          <p:cNvSpPr/>
          <p:nvPr/>
        </p:nvSpPr>
        <p:spPr>
          <a:xfrm>
            <a:off x="3687488" y="3767531"/>
            <a:ext cx="3048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Flowchart: Connector 10"/>
          <p:cNvSpPr/>
          <p:nvPr/>
        </p:nvSpPr>
        <p:spPr>
          <a:xfrm>
            <a:off x="2562252" y="2812944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Flowchart: Connector 11"/>
          <p:cNvSpPr/>
          <p:nvPr/>
        </p:nvSpPr>
        <p:spPr>
          <a:xfrm>
            <a:off x="1719430" y="3717511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Flowchart: Connector 12"/>
          <p:cNvSpPr/>
          <p:nvPr/>
        </p:nvSpPr>
        <p:spPr>
          <a:xfrm>
            <a:off x="5462698" y="3970344"/>
            <a:ext cx="304800" cy="2286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1219200" y="3576779"/>
            <a:ext cx="27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</a:t>
            </a:r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 flipH="1">
            <a:off x="2414990" y="2443612"/>
            <a:ext cx="362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</a:t>
            </a:r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5757157" y="4266295"/>
            <a:ext cx="27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7</a:t>
            </a:r>
            <a:endParaRPr lang="en-CA" dirty="0"/>
          </a:p>
        </p:txBody>
      </p:sp>
      <p:sp>
        <p:nvSpPr>
          <p:cNvPr id="17" name="TextBox 16"/>
          <p:cNvSpPr txBox="1"/>
          <p:nvPr/>
        </p:nvSpPr>
        <p:spPr>
          <a:xfrm>
            <a:off x="6673868" y="2508328"/>
            <a:ext cx="27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8</a:t>
            </a:r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4889482" y="2309871"/>
            <a:ext cx="27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5</a:t>
            </a:r>
            <a:endParaRPr lang="en-CA" dirty="0"/>
          </a:p>
        </p:txBody>
      </p:sp>
      <p:sp>
        <p:nvSpPr>
          <p:cNvPr id="19" name="TextBox 18"/>
          <p:cNvSpPr txBox="1"/>
          <p:nvPr/>
        </p:nvSpPr>
        <p:spPr>
          <a:xfrm>
            <a:off x="3658997" y="1780143"/>
            <a:ext cx="27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3</a:t>
            </a:r>
            <a:endParaRPr lang="en-CA" dirty="0"/>
          </a:p>
        </p:txBody>
      </p:sp>
      <p:sp>
        <p:nvSpPr>
          <p:cNvPr id="20" name="TextBox 19"/>
          <p:cNvSpPr txBox="1"/>
          <p:nvPr/>
        </p:nvSpPr>
        <p:spPr>
          <a:xfrm>
            <a:off x="1969858" y="5269468"/>
            <a:ext cx="27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6</a:t>
            </a:r>
            <a:endParaRPr lang="en-CA" dirty="0"/>
          </a:p>
        </p:txBody>
      </p:sp>
      <p:sp>
        <p:nvSpPr>
          <p:cNvPr id="21" name="TextBox 20"/>
          <p:cNvSpPr txBox="1"/>
          <p:nvPr/>
        </p:nvSpPr>
        <p:spPr>
          <a:xfrm>
            <a:off x="4011116" y="3996131"/>
            <a:ext cx="272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4</a:t>
            </a:r>
            <a:endParaRPr lang="en-CA" dirty="0"/>
          </a:p>
        </p:txBody>
      </p:sp>
      <p:cxnSp>
        <p:nvCxnSpPr>
          <p:cNvPr id="22" name="Straight Connector 21"/>
          <p:cNvCxnSpPr>
            <a:stCxn id="12" idx="6"/>
            <a:endCxn id="10" idx="2"/>
          </p:cNvCxnSpPr>
          <p:nvPr/>
        </p:nvCxnSpPr>
        <p:spPr>
          <a:xfrm>
            <a:off x="2024230" y="3831811"/>
            <a:ext cx="1663258" cy="5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3"/>
            <a:endCxn id="9" idx="7"/>
          </p:cNvCxnSpPr>
          <p:nvPr/>
        </p:nvCxnSpPr>
        <p:spPr>
          <a:xfrm flipH="1">
            <a:off x="1971758" y="3962653"/>
            <a:ext cx="1760367" cy="10308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0" idx="1"/>
            <a:endCxn id="11" idx="5"/>
          </p:cNvCxnSpPr>
          <p:nvPr/>
        </p:nvCxnSpPr>
        <p:spPr>
          <a:xfrm flipH="1" flipV="1">
            <a:off x="2822415" y="3008066"/>
            <a:ext cx="909710" cy="7929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7"/>
            <a:endCxn id="8" idx="3"/>
          </p:cNvCxnSpPr>
          <p:nvPr/>
        </p:nvCxnSpPr>
        <p:spPr>
          <a:xfrm flipV="1">
            <a:off x="2822415" y="2362513"/>
            <a:ext cx="928538" cy="4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8" idx="4"/>
            <a:endCxn id="10" idx="1"/>
          </p:cNvCxnSpPr>
          <p:nvPr/>
        </p:nvCxnSpPr>
        <p:spPr>
          <a:xfrm flipH="1">
            <a:off x="3732125" y="2395991"/>
            <a:ext cx="126591" cy="1405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0"/>
            <a:endCxn id="7" idx="3"/>
          </p:cNvCxnSpPr>
          <p:nvPr/>
        </p:nvCxnSpPr>
        <p:spPr>
          <a:xfrm flipV="1">
            <a:off x="3839888" y="2958482"/>
            <a:ext cx="1094231" cy="809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8" idx="5"/>
            <a:endCxn id="7" idx="2"/>
          </p:cNvCxnSpPr>
          <p:nvPr/>
        </p:nvCxnSpPr>
        <p:spPr>
          <a:xfrm>
            <a:off x="3966479" y="2362513"/>
            <a:ext cx="923003" cy="5151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7" idx="6"/>
            <a:endCxn id="13" idx="1"/>
          </p:cNvCxnSpPr>
          <p:nvPr/>
        </p:nvCxnSpPr>
        <p:spPr>
          <a:xfrm>
            <a:off x="5194282" y="2877660"/>
            <a:ext cx="313053" cy="1126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3" idx="6"/>
            <a:endCxn id="6" idx="4"/>
          </p:cNvCxnSpPr>
          <p:nvPr/>
        </p:nvCxnSpPr>
        <p:spPr>
          <a:xfrm flipV="1">
            <a:off x="5767498" y="3327100"/>
            <a:ext cx="768342" cy="7575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6" idx="1"/>
          </p:cNvCxnSpPr>
          <p:nvPr/>
        </p:nvCxnSpPr>
        <p:spPr>
          <a:xfrm>
            <a:off x="5086237" y="2854638"/>
            <a:ext cx="1341840" cy="277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owchart: Connector 31"/>
          <p:cNvSpPr/>
          <p:nvPr/>
        </p:nvSpPr>
        <p:spPr>
          <a:xfrm>
            <a:off x="3670645" y="3742521"/>
            <a:ext cx="304800" cy="228600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3" name="Straight Connector 32"/>
          <p:cNvCxnSpPr>
            <a:stCxn id="10" idx="6"/>
            <a:endCxn id="13" idx="2"/>
          </p:cNvCxnSpPr>
          <p:nvPr/>
        </p:nvCxnSpPr>
        <p:spPr>
          <a:xfrm>
            <a:off x="3992288" y="3881831"/>
            <a:ext cx="1470410" cy="2028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2" idx="4"/>
            <a:endCxn id="9" idx="0"/>
          </p:cNvCxnSpPr>
          <p:nvPr/>
        </p:nvCxnSpPr>
        <p:spPr>
          <a:xfrm flipH="1">
            <a:off x="1863995" y="3946111"/>
            <a:ext cx="7835" cy="1013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1" idx="3"/>
            <a:endCxn id="12" idx="7"/>
          </p:cNvCxnSpPr>
          <p:nvPr/>
        </p:nvCxnSpPr>
        <p:spPr>
          <a:xfrm flipH="1">
            <a:off x="1979593" y="3008066"/>
            <a:ext cx="627296" cy="742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8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Question #3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37760"/>
          </a:xfrm>
        </p:spPr>
        <p:txBody>
          <a:bodyPr/>
          <a:lstStyle/>
          <a:p>
            <a:r>
              <a:rPr lang="en-CA" dirty="0" smtClean="0"/>
              <a:t>Describe the steps involved in converting critical node into non critical node, when a critical node has several </a:t>
            </a:r>
            <a:r>
              <a:rPr lang="en-CA" smtClean="0"/>
              <a:t>critical </a:t>
            </a:r>
            <a:r>
              <a:rPr lang="en-CA" smtClean="0"/>
              <a:t>nodes </a:t>
            </a:r>
            <a:r>
              <a:rPr lang="en-CA" dirty="0" smtClean="0"/>
              <a:t>as its neighbour 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38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Answer #3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Identify the Available and non available critical nodes</a:t>
            </a:r>
          </a:p>
          <a:p>
            <a:r>
              <a:rPr lang="en-CA" dirty="0" smtClean="0"/>
              <a:t>Critical nodes with higher node id than its neighbouring available critical node will declare itself as Critical head</a:t>
            </a:r>
          </a:p>
          <a:p>
            <a:r>
              <a:rPr lang="en-CA" dirty="0" smtClean="0"/>
              <a:t>Critical head pairs up with its neighbour critical node and dominates the pair to remove criticality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r>
              <a:rPr lang="en-US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46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References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625475" indent="-488950" algn="just">
              <a:buNone/>
            </a:pPr>
            <a:r>
              <a:rPr lang="en-CA" sz="1800" dirty="0"/>
              <a:t>[1] “Guide to Wireless Sensor Networks”, Chapter </a:t>
            </a:r>
            <a:r>
              <a:rPr lang="en-CA" sz="1800" dirty="0" smtClean="0"/>
              <a:t>10 Fault-Tolerant </a:t>
            </a:r>
            <a:r>
              <a:rPr lang="en-CA" sz="1800" dirty="0"/>
              <a:t>Algorithms/Protocols in </a:t>
            </a:r>
            <a:r>
              <a:rPr lang="en-CA" sz="1800" dirty="0" smtClean="0"/>
              <a:t>Wireless Sensor Networks, </a:t>
            </a:r>
            <a:r>
              <a:rPr lang="en-CA" sz="1800" dirty="0" err="1"/>
              <a:t>Hai</a:t>
            </a:r>
            <a:r>
              <a:rPr lang="en-CA" sz="1800" dirty="0"/>
              <a:t> Liu, </a:t>
            </a:r>
            <a:r>
              <a:rPr lang="en-CA" sz="1800" dirty="0" err="1"/>
              <a:t>Amiya</a:t>
            </a:r>
            <a:r>
              <a:rPr lang="en-CA" sz="1800" dirty="0"/>
              <a:t> </a:t>
            </a:r>
            <a:r>
              <a:rPr lang="en-CA" sz="1800" dirty="0" err="1"/>
              <a:t>Nayak</a:t>
            </a:r>
            <a:r>
              <a:rPr lang="en-CA" sz="1800" dirty="0"/>
              <a:t>, and Ivan </a:t>
            </a:r>
            <a:r>
              <a:rPr lang="en-CA" sz="1800" dirty="0" err="1"/>
              <a:t>Stojmenovi´c</a:t>
            </a:r>
            <a:endParaRPr lang="en-CA" sz="1800" dirty="0"/>
          </a:p>
          <a:p>
            <a:pPr marL="625475" indent="-488950" algn="just">
              <a:buNone/>
            </a:pPr>
            <a:r>
              <a:rPr lang="en-CA" sz="1800" dirty="0" smtClean="0"/>
              <a:t>[</a:t>
            </a:r>
            <a:r>
              <a:rPr lang="en-CA" sz="1800" dirty="0"/>
              <a:t>2]	 J.L. </a:t>
            </a:r>
            <a:r>
              <a:rPr lang="en-CA" sz="1800" dirty="0" err="1"/>
              <a:t>Brediny</a:t>
            </a:r>
            <a:r>
              <a:rPr lang="en-CA" sz="1800" dirty="0"/>
              <a:t>, E.D. </a:t>
            </a:r>
            <a:r>
              <a:rPr lang="en-CA" sz="1800" dirty="0" err="1"/>
              <a:t>Demainez</a:t>
            </a:r>
            <a:r>
              <a:rPr lang="en-CA" sz="1800" dirty="0"/>
              <a:t>, M.T. </a:t>
            </a:r>
            <a:r>
              <a:rPr lang="en-CA" sz="1800" dirty="0" err="1"/>
              <a:t>Hajiaghayiz</a:t>
            </a:r>
            <a:r>
              <a:rPr lang="en-CA" sz="1800" dirty="0"/>
              <a:t>, and D. </a:t>
            </a:r>
            <a:r>
              <a:rPr lang="en-CA" sz="1800" dirty="0" err="1"/>
              <a:t>Rus</a:t>
            </a:r>
            <a:r>
              <a:rPr lang="en-CA" sz="1800" dirty="0"/>
              <a:t>, “Deploying Sensor </a:t>
            </a:r>
            <a:r>
              <a:rPr lang="en-CA" sz="1800" dirty="0" smtClean="0"/>
              <a:t>Networks with </a:t>
            </a:r>
            <a:r>
              <a:rPr lang="en-CA" sz="1800" dirty="0"/>
              <a:t>Guaranteed Capacity and Fault Tolerance,” </a:t>
            </a:r>
            <a:r>
              <a:rPr lang="en-CA" sz="1800" dirty="0" err="1"/>
              <a:t>MobiHoc</a:t>
            </a:r>
            <a:r>
              <a:rPr lang="en-CA" sz="1800" dirty="0"/>
              <a:t> 2005, </a:t>
            </a:r>
            <a:r>
              <a:rPr lang="en-CA" sz="1800" dirty="0" err="1"/>
              <a:t>urbana-champaign</a:t>
            </a:r>
            <a:r>
              <a:rPr lang="en-CA" sz="1800" dirty="0"/>
              <a:t>, IL, 2005</a:t>
            </a:r>
            <a:endParaRPr lang="en-CA" sz="1800" dirty="0" smtClean="0"/>
          </a:p>
          <a:p>
            <a:pPr marL="625475" indent="-488950" algn="just">
              <a:buNone/>
            </a:pPr>
            <a:r>
              <a:rPr lang="en-CA" sz="1800" dirty="0" smtClean="0"/>
              <a:t>[3]</a:t>
            </a:r>
            <a:r>
              <a:rPr lang="en-CA" sz="1800" dirty="0"/>
              <a:t>	 Y. Chen, and S.H. Son, “A Fault Tolerant Topology Control in Wireless Sensor Networks</a:t>
            </a:r>
            <a:r>
              <a:rPr lang="en-CA" sz="1800" dirty="0" smtClean="0"/>
              <a:t>,” Proceedings </a:t>
            </a:r>
            <a:r>
              <a:rPr lang="en-CA" sz="1800" dirty="0"/>
              <a:t>of the ACS/IEEE 2005 International Conference on Computer Systems and </a:t>
            </a:r>
            <a:r>
              <a:rPr lang="en-CA" sz="1800" dirty="0" smtClean="0"/>
              <a:t>Applications, 2005</a:t>
            </a:r>
            <a:endParaRPr lang="en-CA" sz="1800" dirty="0"/>
          </a:p>
          <a:p>
            <a:pPr marL="625475" indent="-488950" algn="just">
              <a:buNone/>
            </a:pPr>
            <a:r>
              <a:rPr lang="en-CA" sz="1800" dirty="0" smtClean="0"/>
              <a:t> [4]	M</a:t>
            </a:r>
            <a:r>
              <a:rPr lang="en-CA" sz="1800" dirty="0"/>
              <a:t>. </a:t>
            </a:r>
            <a:r>
              <a:rPr lang="en-CA" sz="1800" dirty="0" err="1"/>
              <a:t>Cardei</a:t>
            </a:r>
            <a:r>
              <a:rPr lang="en-CA" sz="1800" dirty="0"/>
              <a:t>, S. Yang, and J. Wu, “Algorithms for Fault-Tolerant Topology in Heterogeneous Wireless Sensor Networks,” IEEE Transactions on Parallel and Distributed Systems, vol. 19,no. 4, pp. 545–558, 2008</a:t>
            </a:r>
            <a:endParaRPr lang="en-CA" sz="1800" dirty="0" smtClean="0"/>
          </a:p>
          <a:p>
            <a:pPr marL="625475" indent="-488950" algn="just">
              <a:buNone/>
            </a:pPr>
            <a:r>
              <a:rPr lang="en-CA" sz="1800" dirty="0" smtClean="0"/>
              <a:t>[5]</a:t>
            </a:r>
            <a:r>
              <a:rPr lang="en-CA" sz="1800" dirty="0"/>
              <a:t>	S. Das, H. Liu, A. </a:t>
            </a:r>
            <a:r>
              <a:rPr lang="en-CA" sz="1800" dirty="0" err="1"/>
              <a:t>Kamath</a:t>
            </a:r>
            <a:r>
              <a:rPr lang="en-CA" sz="1800" dirty="0"/>
              <a:t>, A. </a:t>
            </a:r>
            <a:r>
              <a:rPr lang="en-CA" sz="1800" dirty="0" err="1"/>
              <a:t>Nayak</a:t>
            </a:r>
            <a:r>
              <a:rPr lang="en-CA" sz="1800" dirty="0"/>
              <a:t>, and I. </a:t>
            </a:r>
            <a:r>
              <a:rPr lang="en-CA" sz="1800" dirty="0" err="1"/>
              <a:t>Stojmenovic</a:t>
            </a:r>
            <a:r>
              <a:rPr lang="en-CA" sz="1800" dirty="0"/>
              <a:t>, “Localized Movement </a:t>
            </a:r>
            <a:r>
              <a:rPr lang="en-CA" sz="1800" dirty="0" smtClean="0"/>
              <a:t>Control for </a:t>
            </a:r>
            <a:r>
              <a:rPr lang="en-CA" sz="1800" dirty="0"/>
              <a:t>Fault Tolerance of Mobile Robot Networks,” The First IFIP International Conference </a:t>
            </a:r>
            <a:r>
              <a:rPr lang="en-CA" sz="1800" dirty="0" smtClean="0"/>
              <a:t>on Wireless </a:t>
            </a:r>
            <a:r>
              <a:rPr lang="en-CA" sz="1800" dirty="0"/>
              <a:t>Sensor and Actor Networks (WSAN 2007), Albacete, Spain, 24–26 Sept. 2007</a:t>
            </a:r>
            <a:endParaRPr lang="en-CA" sz="1800" dirty="0" smtClean="0"/>
          </a:p>
          <a:p>
            <a:pPr marL="625475" indent="-488950" algn="just">
              <a:buNone/>
            </a:pPr>
            <a:r>
              <a:rPr lang="en-CA" sz="1800" dirty="0" smtClean="0"/>
              <a:t>[6]</a:t>
            </a:r>
            <a:r>
              <a:rPr lang="en-CA" sz="1800" dirty="0"/>
              <a:t>	S. </a:t>
            </a:r>
            <a:r>
              <a:rPr lang="en-CA" sz="1800" dirty="0" err="1"/>
              <a:t>Gobriel</a:t>
            </a:r>
            <a:r>
              <a:rPr lang="en-CA" sz="1800" dirty="0"/>
              <a:t>, S. </a:t>
            </a:r>
            <a:r>
              <a:rPr lang="en-CA" sz="1800" dirty="0" err="1"/>
              <a:t>Khattab</a:t>
            </a:r>
            <a:r>
              <a:rPr lang="en-CA" sz="1800" dirty="0"/>
              <a:t>, D. </a:t>
            </a:r>
            <a:r>
              <a:rPr lang="en-CA" sz="1800" dirty="0" err="1"/>
              <a:t>Mosse</a:t>
            </a:r>
            <a:r>
              <a:rPr lang="en-CA" sz="1800" dirty="0"/>
              <a:t>, J. </a:t>
            </a:r>
            <a:r>
              <a:rPr lang="en-CA" sz="1800" dirty="0" err="1"/>
              <a:t>Brustoloni</a:t>
            </a:r>
            <a:r>
              <a:rPr lang="en-CA" sz="1800" dirty="0"/>
              <a:t>, and R. </a:t>
            </a:r>
            <a:r>
              <a:rPr lang="en-CA" sz="1800" dirty="0" err="1"/>
              <a:t>Melhem</a:t>
            </a:r>
            <a:r>
              <a:rPr lang="en-CA" sz="1800" dirty="0"/>
              <a:t>, “Fault Tolerant </a:t>
            </a:r>
            <a:r>
              <a:rPr lang="en-CA" sz="1800" dirty="0" smtClean="0"/>
              <a:t>Aggregation in </a:t>
            </a:r>
            <a:r>
              <a:rPr lang="en-CA" sz="1800" dirty="0"/>
              <a:t>Sensor Networks Using Corrective Actions,” Third Annual IEEE Communications </a:t>
            </a:r>
            <a:r>
              <a:rPr lang="en-CA" sz="1800" dirty="0" smtClean="0"/>
              <a:t>Society on </a:t>
            </a:r>
            <a:r>
              <a:rPr lang="en-CA" sz="1800" dirty="0"/>
              <a:t>Sensor and Ad Hoc Communications and Networks, vol. 2, pp. 595–604, 2006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4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002304">
            <a:off x="381000" y="2819400"/>
            <a:ext cx="8229600" cy="1143000"/>
          </a:xfrm>
        </p:spPr>
        <p:txBody>
          <a:bodyPr/>
          <a:lstStyle/>
          <a:p>
            <a:r>
              <a:rPr lang="en-CA" dirty="0" smtClean="0"/>
              <a:t>Thank you !!!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r>
              <a:rPr lang="en-US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2541">
            <a:off x="2095500" y="1781175"/>
            <a:ext cx="49530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72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Faults in Sensor Networks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CA" dirty="0" smtClean="0"/>
              <a:t>Fault Types</a:t>
            </a:r>
          </a:p>
          <a:p>
            <a:pPr lvl="1">
              <a:lnSpc>
                <a:spcPct val="150000"/>
              </a:lnSpc>
            </a:pPr>
            <a:r>
              <a:rPr lang="en-CA" dirty="0" smtClean="0"/>
              <a:t>Hardware Faults</a:t>
            </a:r>
          </a:p>
          <a:p>
            <a:pPr lvl="1">
              <a:lnSpc>
                <a:spcPct val="150000"/>
              </a:lnSpc>
            </a:pPr>
            <a:r>
              <a:rPr lang="en-CA" dirty="0" smtClean="0"/>
              <a:t>Software Faults</a:t>
            </a:r>
          </a:p>
          <a:p>
            <a:pPr lvl="2">
              <a:lnSpc>
                <a:spcPct val="150000"/>
              </a:lnSpc>
            </a:pPr>
            <a:r>
              <a:rPr lang="en-CA" dirty="0" smtClean="0"/>
              <a:t>Application</a:t>
            </a:r>
          </a:p>
          <a:p>
            <a:pPr lvl="2">
              <a:lnSpc>
                <a:spcPct val="150000"/>
              </a:lnSpc>
            </a:pPr>
            <a:r>
              <a:rPr lang="en-CA" dirty="0" smtClean="0"/>
              <a:t>Middleware</a:t>
            </a:r>
          </a:p>
          <a:p>
            <a:pPr lvl="1">
              <a:lnSpc>
                <a:spcPct val="150000"/>
              </a:lnSpc>
            </a:pPr>
            <a:r>
              <a:rPr lang="en-CA" dirty="0" smtClean="0"/>
              <a:t>Communication Link Faults</a:t>
            </a:r>
          </a:p>
          <a:p>
            <a:pPr>
              <a:lnSpc>
                <a:spcPct val="150000"/>
              </a:lnSpc>
            </a:pP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741842"/>
            <a:ext cx="1981200" cy="412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Fault Detection</a:t>
            </a:r>
          </a:p>
          <a:p>
            <a:pPr lvl="1"/>
            <a:r>
              <a:rPr lang="en-CA" dirty="0"/>
              <a:t>Self Diagnosis  </a:t>
            </a:r>
          </a:p>
          <a:p>
            <a:pPr lvl="2"/>
            <a:r>
              <a:rPr lang="en-CA" dirty="0"/>
              <a:t>e.g. Battery depletion</a:t>
            </a:r>
          </a:p>
          <a:p>
            <a:pPr lvl="1"/>
            <a:r>
              <a:rPr lang="en-CA" dirty="0"/>
              <a:t>Cooperative Diagnosis </a:t>
            </a:r>
          </a:p>
          <a:p>
            <a:pPr lvl="2"/>
            <a:r>
              <a:rPr lang="en-CA" dirty="0"/>
              <a:t>e.g. Failure in communication link</a:t>
            </a:r>
          </a:p>
          <a:p>
            <a:r>
              <a:rPr lang="en-CA" dirty="0" smtClean="0"/>
              <a:t>Fault </a:t>
            </a:r>
            <a:r>
              <a:rPr lang="en-CA" dirty="0"/>
              <a:t>Recovery</a:t>
            </a:r>
          </a:p>
          <a:p>
            <a:pPr lvl="1"/>
            <a:r>
              <a:rPr lang="en-CA" dirty="0"/>
              <a:t>Uses the redundant element (common practice)</a:t>
            </a:r>
          </a:p>
          <a:p>
            <a:pPr lvl="2"/>
            <a:r>
              <a:rPr lang="en-CA" dirty="0"/>
              <a:t>E.g.  Memory, link, secondary power source etc</a:t>
            </a:r>
            <a:r>
              <a:rPr lang="en-CA" dirty="0" smtClean="0"/>
              <a:t>.,</a:t>
            </a:r>
          </a:p>
          <a:p>
            <a:pPr lvl="2"/>
            <a:r>
              <a:rPr lang="en-CA" dirty="0" smtClean="0"/>
              <a:t>Deploying redundant sensing nodes </a:t>
            </a:r>
          </a:p>
          <a:p>
            <a:pPr lvl="2"/>
            <a:r>
              <a:rPr lang="en-CA" dirty="0" smtClean="0"/>
              <a:t>Multipath routing – for k path, the system is k-1 fault tolerable</a:t>
            </a:r>
            <a:endParaRPr lang="en-CA" dirty="0"/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0" r="24688" b="16250"/>
          <a:stretch/>
        </p:blipFill>
        <p:spPr>
          <a:xfrm>
            <a:off x="7239000" y="1600200"/>
            <a:ext cx="1328738" cy="212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3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Stages in forming WSN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CA" dirty="0" smtClean="0"/>
              <a:t>Node Placement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Topology Control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Target / Event detection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Data Aggregation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21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Node placement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CA" dirty="0" smtClean="0"/>
              <a:t>More crucial for immobile nodes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Determines the system</a:t>
            </a:r>
          </a:p>
          <a:p>
            <a:pPr lvl="1">
              <a:lnSpc>
                <a:spcPct val="150000"/>
              </a:lnSpc>
            </a:pPr>
            <a:r>
              <a:rPr lang="en-CA" dirty="0" smtClean="0"/>
              <a:t>Robustness</a:t>
            </a:r>
          </a:p>
          <a:p>
            <a:pPr lvl="1">
              <a:lnSpc>
                <a:spcPct val="150000"/>
              </a:lnSpc>
            </a:pPr>
            <a:r>
              <a:rPr lang="en-CA" dirty="0" smtClean="0"/>
              <a:t>Efficiency &amp; performance </a:t>
            </a:r>
          </a:p>
          <a:p>
            <a:r>
              <a:rPr lang="en-CA" dirty="0" smtClean="0"/>
              <a:t>Architecture</a:t>
            </a:r>
          </a:p>
          <a:p>
            <a:pPr lvl="1"/>
            <a:r>
              <a:rPr lang="en-CA" dirty="0" smtClean="0"/>
              <a:t>Flat network</a:t>
            </a:r>
          </a:p>
          <a:p>
            <a:pPr lvl="1"/>
            <a:r>
              <a:rPr lang="en-CA" smtClean="0"/>
              <a:t>Two tier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3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FT – Node placement(1)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Two tier network architecture</a:t>
            </a:r>
          </a:p>
          <a:p>
            <a:pPr lvl="1"/>
            <a:r>
              <a:rPr lang="en-CA" dirty="0"/>
              <a:t>Sensor </a:t>
            </a:r>
            <a:r>
              <a:rPr lang="en-CA" dirty="0">
                <a:sym typeface="Wingdings" pitchFamily="2" charset="2"/>
              </a:rPr>
              <a:t> Relay Nodes  Sink</a:t>
            </a:r>
            <a:endParaRPr lang="en-CA" dirty="0"/>
          </a:p>
          <a:p>
            <a:pPr lvl="1"/>
            <a:r>
              <a:rPr lang="en-CA" dirty="0"/>
              <a:t>Relay Nodes (RN)</a:t>
            </a:r>
          </a:p>
          <a:p>
            <a:pPr lvl="2"/>
            <a:r>
              <a:rPr lang="en-CA" dirty="0"/>
              <a:t>Should be fault tolerant </a:t>
            </a:r>
          </a:p>
          <a:p>
            <a:pPr lvl="2"/>
            <a:r>
              <a:rPr lang="en-CA" dirty="0"/>
              <a:t>Form the back bone of the WSN</a:t>
            </a:r>
          </a:p>
          <a:p>
            <a:pPr lvl="2"/>
            <a:r>
              <a:rPr lang="en-CA" dirty="0"/>
              <a:t>There should be at least 2 disjoint path between two </a:t>
            </a:r>
            <a:r>
              <a:rPr lang="en-CA" dirty="0" smtClean="0"/>
              <a:t>RN</a:t>
            </a:r>
          </a:p>
          <a:p>
            <a:pPr lvl="2"/>
            <a:r>
              <a:rPr lang="en-CA" dirty="0" smtClean="0"/>
              <a:t>Minimum RN  will be chosen to keep the network k-connected</a:t>
            </a:r>
          </a:p>
          <a:p>
            <a:pPr lvl="1"/>
            <a:r>
              <a:rPr lang="en-CA" dirty="0" smtClean="0"/>
              <a:t>Each sensor connects to at least one RN</a:t>
            </a:r>
          </a:p>
          <a:p>
            <a:pPr lvl="1"/>
            <a:r>
              <a:rPr lang="en-CA" dirty="0" smtClean="0"/>
              <a:t>Sensor does only sensing, routing / data forwarding is done by RN </a:t>
            </a:r>
            <a:r>
              <a:rPr lang="en-CA" dirty="0" smtClean="0">
                <a:sym typeface="Wingdings" pitchFamily="2" charset="2"/>
              </a:rPr>
              <a:t> Increases Sensors operational life</a:t>
            </a:r>
            <a:endParaRPr lang="en-CA" dirty="0"/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769485"/>
            <a:ext cx="2638424" cy="203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Topology </a:t>
            </a:r>
            <a:r>
              <a:rPr lang="en-CA" dirty="0"/>
              <a:t>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CA" dirty="0" smtClean="0"/>
              <a:t>Node Placement is not always the final solution</a:t>
            </a:r>
          </a:p>
          <a:p>
            <a:pPr>
              <a:lnSpc>
                <a:spcPct val="150000"/>
              </a:lnSpc>
            </a:pPr>
            <a:r>
              <a:rPr lang="en-CA" dirty="0" smtClean="0"/>
              <a:t>Topology Control is must to maintain the fault tolerance of the system</a:t>
            </a:r>
          </a:p>
          <a:p>
            <a:pPr>
              <a:lnSpc>
                <a:spcPct val="150000"/>
              </a:lnSpc>
            </a:pPr>
            <a:endParaRPr lang="en-CA" dirty="0" smtClean="0"/>
          </a:p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12/5/2011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53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1520</TotalTime>
  <Words>1585</Words>
  <Application>Microsoft Office PowerPoint</Application>
  <PresentationFormat>On-screen Show (4:3)</PresentationFormat>
  <Paragraphs>353</Paragraphs>
  <Slides>38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Apex</vt:lpstr>
      <vt:lpstr>Fault Tolerance  in  Wireless Sensor Networks</vt:lpstr>
      <vt:lpstr>Outline</vt:lpstr>
      <vt:lpstr>Introduction</vt:lpstr>
      <vt:lpstr>Faults in Sensor Networks</vt:lpstr>
      <vt:lpstr>PowerPoint Presentation</vt:lpstr>
      <vt:lpstr>Stages in forming WSN</vt:lpstr>
      <vt:lpstr>Node placement</vt:lpstr>
      <vt:lpstr>FT – Node placement(1)</vt:lpstr>
      <vt:lpstr>Topology Control</vt:lpstr>
      <vt:lpstr>FT – Topology Control (1)</vt:lpstr>
      <vt:lpstr>FT – Topology control (2)</vt:lpstr>
      <vt:lpstr>Heterogeneous Network (WSN)</vt:lpstr>
      <vt:lpstr>PowerPoint Presentation</vt:lpstr>
      <vt:lpstr>FT TC (2) – Reduced Graph</vt:lpstr>
      <vt:lpstr>PowerPoint Presentation</vt:lpstr>
      <vt:lpstr>FT – Topology Control (3)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FT – Target / Event Detection</vt:lpstr>
      <vt:lpstr>FT – Data Aggregation</vt:lpstr>
      <vt:lpstr>Summary</vt:lpstr>
      <vt:lpstr>Question #1</vt:lpstr>
      <vt:lpstr>Answer #1</vt:lpstr>
      <vt:lpstr>Question #2</vt:lpstr>
      <vt:lpstr>Answer #2</vt:lpstr>
      <vt:lpstr>Question #3</vt:lpstr>
      <vt:lpstr>Answer #3</vt:lpstr>
      <vt:lpstr>References</vt:lpstr>
      <vt:lpstr>Thank you 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Fault Tolerance  in  Wireless Sensor Networks</dc:title>
  <dc:creator>Balaaji</dc:creator>
  <cp:lastModifiedBy>Balaaji</cp:lastModifiedBy>
  <cp:revision>326</cp:revision>
  <dcterms:created xsi:type="dcterms:W3CDTF">2006-08-16T00:00:00Z</dcterms:created>
  <dcterms:modified xsi:type="dcterms:W3CDTF">2011-12-06T01:01:38Z</dcterms:modified>
</cp:coreProperties>
</file>