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2" r:id="rId1"/>
  </p:sldMasterIdLst>
  <p:notesMasterIdLst>
    <p:notesMasterId r:id="rId81"/>
  </p:notesMasterIdLst>
  <p:handoutMasterIdLst>
    <p:handoutMasterId r:id="rId82"/>
  </p:handoutMasterIdLst>
  <p:sldIdLst>
    <p:sldId id="256" r:id="rId2"/>
    <p:sldId id="307" r:id="rId3"/>
    <p:sldId id="308" r:id="rId4"/>
    <p:sldId id="309" r:id="rId5"/>
    <p:sldId id="310" r:id="rId6"/>
    <p:sldId id="257" r:id="rId7"/>
    <p:sldId id="262" r:id="rId8"/>
    <p:sldId id="264" r:id="rId9"/>
    <p:sldId id="265" r:id="rId10"/>
    <p:sldId id="266" r:id="rId11"/>
    <p:sldId id="263" r:id="rId12"/>
    <p:sldId id="267" r:id="rId13"/>
    <p:sldId id="268" r:id="rId14"/>
    <p:sldId id="269" r:id="rId15"/>
    <p:sldId id="270" r:id="rId16"/>
    <p:sldId id="271" r:id="rId17"/>
    <p:sldId id="311" r:id="rId18"/>
    <p:sldId id="313" r:id="rId19"/>
    <p:sldId id="335" r:id="rId20"/>
    <p:sldId id="312" r:id="rId21"/>
    <p:sldId id="314" r:id="rId22"/>
    <p:sldId id="274" r:id="rId23"/>
    <p:sldId id="275" r:id="rId24"/>
    <p:sldId id="276" r:id="rId25"/>
    <p:sldId id="277" r:id="rId26"/>
    <p:sldId id="316" r:id="rId27"/>
    <p:sldId id="318" r:id="rId28"/>
    <p:sldId id="320" r:id="rId29"/>
    <p:sldId id="336" r:id="rId30"/>
    <p:sldId id="321" r:id="rId31"/>
    <p:sldId id="323" r:id="rId32"/>
    <p:sldId id="347" r:id="rId33"/>
    <p:sldId id="348" r:id="rId34"/>
    <p:sldId id="375" r:id="rId35"/>
    <p:sldId id="349" r:id="rId36"/>
    <p:sldId id="367" r:id="rId37"/>
    <p:sldId id="325" r:id="rId38"/>
    <p:sldId id="261" r:id="rId39"/>
    <p:sldId id="285" r:id="rId40"/>
    <p:sldId id="286" r:id="rId41"/>
    <p:sldId id="287" r:id="rId42"/>
    <p:sldId id="288" r:id="rId43"/>
    <p:sldId id="289" r:id="rId44"/>
    <p:sldId id="290" r:id="rId45"/>
    <p:sldId id="292" r:id="rId46"/>
    <p:sldId id="333" r:id="rId47"/>
    <p:sldId id="334" r:id="rId48"/>
    <p:sldId id="343" r:id="rId49"/>
    <p:sldId id="294" r:id="rId50"/>
    <p:sldId id="299" r:id="rId51"/>
    <p:sldId id="300" r:id="rId52"/>
    <p:sldId id="301" r:id="rId53"/>
    <p:sldId id="302" r:id="rId54"/>
    <p:sldId id="303" r:id="rId55"/>
    <p:sldId id="304" r:id="rId56"/>
    <p:sldId id="305" r:id="rId57"/>
    <p:sldId id="306" r:id="rId58"/>
    <p:sldId id="344" r:id="rId59"/>
    <p:sldId id="346" r:id="rId60"/>
    <p:sldId id="345" r:id="rId61"/>
    <p:sldId id="358" r:id="rId62"/>
    <p:sldId id="355" r:id="rId63"/>
    <p:sldId id="352" r:id="rId64"/>
    <p:sldId id="359" r:id="rId65"/>
    <p:sldId id="360" r:id="rId66"/>
    <p:sldId id="361" r:id="rId67"/>
    <p:sldId id="362" r:id="rId68"/>
    <p:sldId id="363" r:id="rId69"/>
    <p:sldId id="365" r:id="rId70"/>
    <p:sldId id="374" r:id="rId71"/>
    <p:sldId id="368" r:id="rId72"/>
    <p:sldId id="369" r:id="rId73"/>
    <p:sldId id="377" r:id="rId74"/>
    <p:sldId id="370" r:id="rId75"/>
    <p:sldId id="378" r:id="rId76"/>
    <p:sldId id="371" r:id="rId77"/>
    <p:sldId id="372" r:id="rId78"/>
    <p:sldId id="373" r:id="rId79"/>
    <p:sldId id="260" r:id="rId8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2D0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75773" autoAdjust="0"/>
  </p:normalViewPr>
  <p:slideViewPr>
    <p:cSldViewPr snapToGrid="0" snapToObjects="1">
      <p:cViewPr varScale="1">
        <p:scale>
          <a:sx n="58" d="100"/>
          <a:sy n="58" d="100"/>
        </p:scale>
        <p:origin x="-15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796" y="-108"/>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Latency</c:v>
                </c:pt>
              </c:strCache>
            </c:strRef>
          </c:tx>
          <c:spPr>
            <a:ln w="50800"/>
          </c:spPr>
          <c:marker>
            <c:symbol val="none"/>
          </c:marker>
          <c:cat>
            <c:numRef>
              <c:f>Sheet1!$A$2:$A$5</c:f>
              <c:numCache>
                <c:formatCode>General</c:formatCode>
                <c:ptCount val="4"/>
                <c:pt idx="0">
                  <c:v>25</c:v>
                </c:pt>
                <c:pt idx="1">
                  <c:v>50</c:v>
                </c:pt>
                <c:pt idx="2">
                  <c:v>75</c:v>
                </c:pt>
                <c:pt idx="3">
                  <c:v>100</c:v>
                </c:pt>
              </c:numCache>
            </c:numRef>
          </c:cat>
          <c:val>
            <c:numRef>
              <c:f>Sheet1!$B$2:$B$5</c:f>
              <c:numCache>
                <c:formatCode>General</c:formatCode>
                <c:ptCount val="4"/>
                <c:pt idx="0">
                  <c:v>70</c:v>
                </c:pt>
                <c:pt idx="1">
                  <c:v>50</c:v>
                </c:pt>
                <c:pt idx="2">
                  <c:v>30</c:v>
                </c:pt>
                <c:pt idx="3">
                  <c:v>10</c:v>
                </c:pt>
              </c:numCache>
            </c:numRef>
          </c:val>
        </c:ser>
        <c:ser>
          <c:idx val="1"/>
          <c:order val="1"/>
          <c:tx>
            <c:strRef>
              <c:f>Sheet1!$C$1</c:f>
              <c:strCache>
                <c:ptCount val="1"/>
                <c:pt idx="0">
                  <c:v>Accuracy</c:v>
                </c:pt>
              </c:strCache>
            </c:strRef>
          </c:tx>
          <c:spPr>
            <a:ln w="50800"/>
          </c:spPr>
          <c:marker>
            <c:symbol val="none"/>
          </c:marker>
          <c:cat>
            <c:numRef>
              <c:f>Sheet1!$A$2:$A$5</c:f>
              <c:numCache>
                <c:formatCode>General</c:formatCode>
                <c:ptCount val="4"/>
                <c:pt idx="0">
                  <c:v>25</c:v>
                </c:pt>
                <c:pt idx="1">
                  <c:v>50</c:v>
                </c:pt>
                <c:pt idx="2">
                  <c:v>75</c:v>
                </c:pt>
                <c:pt idx="3">
                  <c:v>100</c:v>
                </c:pt>
              </c:numCache>
            </c:numRef>
          </c:cat>
          <c:val>
            <c:numRef>
              <c:f>Sheet1!$C$2:$C$5</c:f>
              <c:numCache>
                <c:formatCode>General</c:formatCode>
                <c:ptCount val="4"/>
                <c:pt idx="0">
                  <c:v>10</c:v>
                </c:pt>
                <c:pt idx="1">
                  <c:v>30</c:v>
                </c:pt>
                <c:pt idx="2">
                  <c:v>50</c:v>
                </c:pt>
                <c:pt idx="3">
                  <c:v>70</c:v>
                </c:pt>
              </c:numCache>
            </c:numRef>
          </c:val>
        </c:ser>
        <c:marker val="1"/>
        <c:axId val="73853568"/>
        <c:axId val="93733248"/>
      </c:lineChart>
      <c:catAx>
        <c:axId val="73853568"/>
        <c:scaling>
          <c:orientation val="minMax"/>
        </c:scaling>
        <c:delete val="1"/>
        <c:axPos val="b"/>
        <c:title>
          <c:tx>
            <c:rich>
              <a:bodyPr/>
              <a:lstStyle/>
              <a:p>
                <a:pPr>
                  <a:defRPr/>
                </a:pPr>
                <a:r>
                  <a:rPr lang="en-US" dirty="0" smtClean="0"/>
                  <a:t>Energy</a:t>
                </a:r>
                <a:endParaRPr lang="en-US" dirty="0"/>
              </a:p>
            </c:rich>
          </c:tx>
          <c:layout>
            <c:manualLayout>
              <c:xMode val="edge"/>
              <c:yMode val="edge"/>
              <c:x val="0.34827184718682425"/>
              <c:y val="0.90147649599125845"/>
            </c:manualLayout>
          </c:layout>
        </c:title>
        <c:numFmt formatCode="General" sourceLinked="1"/>
        <c:tickLblPos val="none"/>
        <c:crossAx val="93733248"/>
        <c:crosses val="autoZero"/>
        <c:auto val="1"/>
        <c:lblAlgn val="ctr"/>
        <c:lblOffset val="100"/>
      </c:catAx>
      <c:valAx>
        <c:axId val="93733248"/>
        <c:scaling>
          <c:orientation val="minMax"/>
          <c:max val="80"/>
        </c:scaling>
        <c:axPos val="l"/>
        <c:majorGridlines/>
        <c:numFmt formatCode="General" sourceLinked="1"/>
        <c:tickLblPos val="nextTo"/>
        <c:crossAx val="73853568"/>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6FCF02B-6CBD-496C-80A5-5DD10EECFF00}" type="datetimeFigureOut">
              <a:rPr lang="en-US" smtClean="0"/>
              <a:pPr/>
              <a:t>11/22/2011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AEBC7BA-4F17-41D4-9D70-BC47314F7A9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99678E7-3721-754B-9652-E877855A4086}" type="datetimeFigureOut">
              <a:rPr lang="en-US" smtClean="0"/>
              <a:pPr/>
              <a:t>11/22/2011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424D2D6-F676-9D42-9607-D98F756BA0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3741821"/>
            <a:ext cx="5852160" cy="513928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 max in tree with</a:t>
            </a:r>
            <a:r>
              <a:rPr lang="en-US" baseline="0" dirty="0" smtClean="0"/>
              <a:t> 13 messages</a:t>
            </a:r>
          </a:p>
          <a:p>
            <a:r>
              <a:rPr lang="en-US" baseline="0" dirty="0" smtClean="0"/>
              <a:t>Majority of which are sent by 7 and 4 nodes</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than</a:t>
            </a:r>
            <a:r>
              <a:rPr lang="en-US" baseline="0" dirty="0" smtClean="0"/>
              <a:t> 70% of the messages required, even in this simple example.</a:t>
            </a:r>
          </a:p>
          <a:p>
            <a:endParaRPr lang="en-US" baseline="0" dirty="0" smtClean="0"/>
          </a:p>
          <a:p>
            <a:r>
              <a:rPr lang="en-US" baseline="0" dirty="0" smtClean="0"/>
              <a:t>Very important as communication cost can be dominating factor in wireless communication.</a:t>
            </a:r>
          </a:p>
          <a:p>
            <a:endParaRPr lang="en-US" baseline="0" dirty="0" smtClean="0"/>
          </a:p>
          <a:p>
            <a:r>
              <a:rPr lang="en-US" baseline="0" dirty="0" smtClean="0"/>
              <a:t>The problem is: how to synchronize these transfers – can’t wait forever on a child that may not be responding.</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divided into epochs</a:t>
            </a:r>
            <a:r>
              <a:rPr lang="en-US" baseline="0" dirty="0" smtClean="0"/>
              <a:t> – one measurement per sensor per epoch</a:t>
            </a:r>
          </a:p>
          <a:p>
            <a:r>
              <a:rPr lang="en-US" baseline="0" dirty="0" smtClean="0"/>
              <a:t>Each node is listening for a specified time, sending in a specified time</a:t>
            </a:r>
          </a:p>
          <a:p>
            <a:endParaRPr lang="en-US" baseline="0" dirty="0" smtClean="0"/>
          </a:p>
          <a:p>
            <a:r>
              <a:rPr lang="en-US" baseline="0" dirty="0" smtClean="0"/>
              <a:t>Interval length = </a:t>
            </a:r>
            <a:r>
              <a:rPr lang="en-US" baseline="0" dirty="0" err="1" smtClean="0"/>
              <a:t>epoch_length</a:t>
            </a:r>
            <a:r>
              <a:rPr lang="en-US" baseline="0" dirty="0" smtClean="0"/>
              <a:t> / tree depth (easily calculated from information available during tree construction)</a:t>
            </a:r>
          </a:p>
          <a:p>
            <a:endParaRPr lang="en-US" dirty="0" smtClean="0"/>
          </a:p>
          <a:p>
            <a:r>
              <a:rPr lang="en-US" dirty="0" smtClean="0"/>
              <a:t>Note:</a:t>
            </a:r>
            <a:r>
              <a:rPr lang="en-US" baseline="0" dirty="0" smtClean="0"/>
              <a:t> Nodes may be in low-energy states for a large proportion of time</a:t>
            </a:r>
          </a:p>
          <a:p>
            <a:endParaRPr lang="en-US" baseline="0" dirty="0" smtClean="0"/>
          </a:p>
          <a:p>
            <a:r>
              <a:rPr lang="en-US" baseline="0" dirty="0" smtClean="0"/>
              <a:t>Figure: </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Median requires</a:t>
            </a:r>
            <a:r>
              <a:rPr lang="en-US" baseline="0" dirty="0" smtClean="0"/>
              <a:t> all values to be sent to sink</a:t>
            </a:r>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loss results in entire </a:t>
            </a:r>
            <a:r>
              <a:rPr lang="en-US" dirty="0" err="1" smtClean="0"/>
              <a:t>subtree</a:t>
            </a:r>
            <a:r>
              <a:rPr lang="en-US" dirty="0" smtClean="0"/>
              <a:t> being lost</a:t>
            </a:r>
          </a:p>
          <a:p>
            <a:endParaRPr lang="en-US" dirty="0" smtClean="0"/>
          </a:p>
          <a:p>
            <a:r>
              <a:rPr lang="en-US" dirty="0" smtClean="0"/>
              <a:t>Note low error for high network diameters</a:t>
            </a:r>
          </a:p>
          <a:p>
            <a:endParaRPr lang="en-US" dirty="0" smtClean="0"/>
          </a:p>
          <a:p>
            <a:r>
              <a:rPr lang="en-US" dirty="0" smtClean="0"/>
              <a:t>They</a:t>
            </a:r>
            <a:r>
              <a:rPr lang="en-US" baseline="0" dirty="0" smtClean="0"/>
              <a:t> don’t mention, though, that as network size increases, node loss will increase proportionally.</a:t>
            </a:r>
            <a:endParaRPr lang="en-US" dirty="0" smtClean="0"/>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 aggregation is susceptible</a:t>
            </a:r>
            <a:r>
              <a:rPr lang="en-US" baseline="0" dirty="0" smtClean="0"/>
              <a:t> to node loss</a:t>
            </a:r>
          </a:p>
          <a:p>
            <a:r>
              <a:rPr lang="en-US" baseline="0" dirty="0" smtClean="0"/>
              <a:t>Multipath routing is more robust -&gt; increased redundancy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Organize nodes into rings</a:t>
            </a:r>
          </a:p>
          <a:p>
            <a:r>
              <a:rPr lang="en-US" dirty="0" smtClean="0"/>
              <a:t>Node is in ring </a:t>
            </a:r>
            <a:r>
              <a:rPr lang="en-US" dirty="0" err="1" smtClean="0"/>
              <a:t>i</a:t>
            </a:r>
            <a:r>
              <a:rPr lang="en-US" baseline="0" dirty="0" smtClean="0"/>
              <a:t> if it is </a:t>
            </a:r>
            <a:r>
              <a:rPr lang="en-US" baseline="0" dirty="0" err="1" smtClean="0"/>
              <a:t>i</a:t>
            </a:r>
            <a:r>
              <a:rPr lang="en-US" baseline="0" dirty="0" smtClean="0"/>
              <a:t> hops from the sink</a:t>
            </a:r>
          </a:p>
          <a:p>
            <a:r>
              <a:rPr lang="en-US" baseline="0" dirty="0" smtClean="0"/>
              <a:t>Nodes broadcast data, received by all nodes in range with ring &gt; sending ring</a:t>
            </a:r>
          </a:p>
          <a:p>
            <a:endParaRPr lang="en-US" dirty="0" smtClean="0"/>
          </a:p>
          <a:p>
            <a:r>
              <a:rPr lang="en-US" dirty="0" smtClean="0"/>
              <a:t>Note that</a:t>
            </a:r>
            <a:r>
              <a:rPr lang="en-US" baseline="0" dirty="0" smtClean="0"/>
              <a:t> still only one transmission is sent by each node, as in TAG</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see, more robust than TAG</a:t>
            </a:r>
          </a:p>
          <a:p>
            <a:r>
              <a:rPr lang="en-US" baseline="0" dirty="0" smtClean="0"/>
              <a:t>If one intermediary node fails, information is still maintained</a:t>
            </a:r>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Compared using SUM aggregate</a:t>
            </a:r>
          </a:p>
          <a:p>
            <a:r>
              <a:rPr lang="en-US" dirty="0" smtClean="0"/>
              <a:t>Loss</a:t>
            </a:r>
            <a:r>
              <a:rPr lang="en-US" baseline="0" dirty="0" smtClean="0"/>
              <a:t> Rate = Probability that packet is dropped</a:t>
            </a:r>
            <a:endParaRPr lang="en-US" dirty="0" smtClean="0"/>
          </a:p>
          <a:p>
            <a:endParaRPr lang="en-US" dirty="0" smtClean="0"/>
          </a:p>
          <a:p>
            <a:r>
              <a:rPr lang="en-US" dirty="0" smtClean="0"/>
              <a:t>TAG % contributing</a:t>
            </a:r>
            <a:r>
              <a:rPr lang="en-US" baseline="0" dirty="0" smtClean="0"/>
              <a:t> drops significantly faster than Rings and </a:t>
            </a:r>
            <a:r>
              <a:rPr lang="en-US" baseline="0" dirty="0" err="1" smtClean="0"/>
              <a:t>A.Rings</a:t>
            </a:r>
            <a:endParaRPr lang="en-US" baseline="0" dirty="0" smtClean="0"/>
          </a:p>
          <a:p>
            <a:r>
              <a:rPr lang="en-US" baseline="0" dirty="0" smtClean="0"/>
              <a:t>TAG Error increases significantly faster</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Robust</a:t>
            </a:r>
            <a:r>
              <a:rPr lang="en-US" baseline="0" dirty="0" smtClean="0"/>
              <a:t> due to multipath routing</a:t>
            </a:r>
          </a:p>
          <a:p>
            <a:r>
              <a:rPr lang="en-US" baseline="0" dirty="0" smtClean="0"/>
              <a:t>Decreased overhead as tree structure does not need maintained</a:t>
            </a:r>
          </a:p>
          <a:p>
            <a:r>
              <a:rPr lang="en-US" baseline="0" dirty="0" smtClean="0"/>
              <a:t>Energy efficient – still 1 transmission per node in both directions</a:t>
            </a:r>
          </a:p>
          <a:p>
            <a:endParaRPr lang="en-US" baseline="0" dirty="0" smtClean="0"/>
          </a:p>
          <a:p>
            <a:r>
              <a:rPr lang="en-US" baseline="0" dirty="0" smtClean="0"/>
              <a:t>Increased message size required using fusion algorithm</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a:t>
            </a:r>
            <a:r>
              <a:rPr lang="en-US" baseline="0" dirty="0" smtClean="0"/>
              <a:t> loss rates: Use tree -&gt; zero approx error, shorter </a:t>
            </a:r>
            <a:r>
              <a:rPr lang="en-US" baseline="0" dirty="0" err="1" smtClean="0"/>
              <a:t>msg</a:t>
            </a:r>
            <a:r>
              <a:rPr lang="en-US" baseline="0" dirty="0" smtClean="0"/>
              <a:t> size</a:t>
            </a:r>
          </a:p>
          <a:p>
            <a:r>
              <a:rPr lang="en-US" baseline="0" dirty="0" smtClean="0"/>
              <a:t>High loss rates: Use multipath -&gt; robustness</a:t>
            </a:r>
          </a:p>
          <a:p>
            <a:endParaRPr lang="en-US" dirty="0" smtClean="0"/>
          </a:p>
          <a:p>
            <a:r>
              <a:rPr lang="en-US" dirty="0" smtClean="0"/>
              <a:t>M-Node: Use SD algorithm</a:t>
            </a:r>
            <a:r>
              <a:rPr lang="en-US" baseline="0" dirty="0" smtClean="0"/>
              <a:t> for increases robustness, accept information from any node in a lower level</a:t>
            </a:r>
          </a:p>
          <a:p>
            <a:r>
              <a:rPr lang="en-US" baseline="0" dirty="0" smtClean="0"/>
              <a:t>T-Node: Use TAG algorithm, accept information from only children in aggregation tree</a:t>
            </a:r>
          </a:p>
          <a:p>
            <a:endParaRPr lang="en-US" baseline="0" dirty="0" smtClean="0"/>
          </a:p>
          <a:p>
            <a:r>
              <a:rPr lang="en-US" baseline="0" dirty="0" smtClean="0"/>
              <a:t>Black edges: TAG edges</a:t>
            </a:r>
          </a:p>
          <a:p>
            <a:r>
              <a:rPr lang="en-US" baseline="0" dirty="0" smtClean="0"/>
              <a:t>Gold edges: Additional edges for increased robustness</a:t>
            </a:r>
          </a:p>
        </p:txBody>
      </p:sp>
      <p:sp>
        <p:nvSpPr>
          <p:cNvPr id="4" name="Slide Number Placeholder 3"/>
          <p:cNvSpPr>
            <a:spLocks noGrp="1"/>
          </p:cNvSpPr>
          <p:nvPr>
            <p:ph type="sldNum" sz="quarter" idx="10"/>
          </p:nvPr>
        </p:nvSpPr>
        <p:spPr/>
        <p:txBody>
          <a:bodyPr/>
          <a:lstStyle/>
          <a:p>
            <a:fld id="{3424D2D6-F676-9D42-9607-D98F756BA04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TD-Coarse:</a:t>
            </a:r>
            <a:r>
              <a:rPr lang="en-US" baseline="0" dirty="0" smtClean="0"/>
              <a:t> Adapts quickly, but cannot address different failure rates in different regions</a:t>
            </a:r>
          </a:p>
          <a:p>
            <a:r>
              <a:rPr lang="en-US" baseline="0" dirty="0" smtClean="0"/>
              <a:t>TD: Adapts slightly slower, but can handle various failure rates across a number of regions</a:t>
            </a:r>
          </a:p>
          <a:p>
            <a:endParaRPr lang="en-US" baseline="0" dirty="0" smtClean="0"/>
          </a:p>
          <a:p>
            <a:r>
              <a:rPr lang="en-US" baseline="0" dirty="0" smtClean="0"/>
              <a:t>Interesting: Algorithm varies size of delta (multipath) and tributary (tree) dynamically based on percentage contributing</a:t>
            </a:r>
          </a:p>
          <a:p>
            <a:r>
              <a:rPr lang="en-US" baseline="0" dirty="0" err="1" smtClean="0"/>
              <a:t>NetLogo</a:t>
            </a:r>
            <a:r>
              <a:rPr lang="en-US" baseline="0" dirty="0" smtClean="0"/>
              <a:t> demonstration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want to create</a:t>
            </a:r>
            <a:r>
              <a:rPr lang="en-US" baseline="0" dirty="0" smtClean="0"/>
              <a:t> an overall data measurement over thousands of sensors</a:t>
            </a:r>
          </a:p>
          <a:p>
            <a:pPr defTabSz="483306"/>
            <a:r>
              <a:rPr lang="en-US" dirty="0" smtClean="0"/>
              <a:t>E.G.: Want to know average speed in a traffic network, highest temperature</a:t>
            </a:r>
            <a:r>
              <a:rPr lang="en-US" baseline="0" dirty="0" smtClean="0"/>
              <a:t> in a chemical storage facility</a:t>
            </a:r>
          </a:p>
          <a:p>
            <a:endParaRPr lang="en-US" dirty="0" smtClean="0"/>
          </a:p>
          <a:p>
            <a:r>
              <a:rPr lang="en-US" dirty="0" err="1" smtClean="0"/>
              <a:t>Nieve</a:t>
            </a:r>
            <a:r>
              <a:rPr lang="en-US" baseline="0" dirty="0" smtClean="0"/>
              <a:t> method: Send all data to a </a:t>
            </a:r>
            <a:r>
              <a:rPr lang="en-US" b="1" baseline="0" dirty="0" smtClean="0"/>
              <a:t>sink</a:t>
            </a:r>
            <a:r>
              <a:rPr lang="en-US" baseline="0" dirty="0" smtClean="0"/>
              <a:t>, have it process data</a:t>
            </a:r>
          </a:p>
          <a:p>
            <a:r>
              <a:rPr lang="en-US" baseline="0" dirty="0" smtClean="0"/>
              <a:t>Aggregation method: Use in-network processing and synchronization to decrease amount of data sent</a:t>
            </a:r>
            <a:endParaRPr lang="en-US" dirty="0" smtClean="0"/>
          </a:p>
          <a:p>
            <a:endParaRPr lang="en-US" baseline="0" dirty="0" smtClean="0"/>
          </a:p>
          <a:p>
            <a:r>
              <a:rPr lang="en-US" baseline="0" dirty="0" smtClean="0"/>
              <a:t>Important: Affects the amount of energy used, which affects the network lifetime</a:t>
            </a:r>
          </a:p>
          <a:p>
            <a:r>
              <a:rPr lang="en-US" baseline="0" dirty="0" err="1" smtClean="0"/>
              <a:t>NetLogo</a:t>
            </a:r>
            <a:r>
              <a:rPr lang="en-US" baseline="0" dirty="0" smtClean="0"/>
              <a:t> Demo</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 Aggregate</a:t>
            </a:r>
          </a:p>
          <a:p>
            <a:r>
              <a:rPr lang="en-US" dirty="0" smtClean="0"/>
              <a:t>TD Approach adapts every 10 epochs</a:t>
            </a:r>
          </a:p>
          <a:p>
            <a:r>
              <a:rPr lang="en-US" dirty="0" smtClean="0"/>
              <a:t>90%</a:t>
            </a:r>
            <a:r>
              <a:rPr lang="en-US" baseline="0" dirty="0" smtClean="0"/>
              <a:t> contributing threshold</a:t>
            </a:r>
          </a:p>
          <a:p>
            <a:endParaRPr lang="en-US" baseline="0" dirty="0" smtClean="0"/>
          </a:p>
          <a:p>
            <a:r>
              <a:rPr lang="en-US" baseline="0" dirty="0" smtClean="0"/>
              <a:t>Global: All nodes have loss rate of p</a:t>
            </a:r>
          </a:p>
          <a:p>
            <a:r>
              <a:rPr lang="en-US" baseline="0" dirty="0" smtClean="0"/>
              <a:t>Regional: 1 quadrant with loss rate p, others with 0.05</a:t>
            </a:r>
          </a:p>
          <a:p>
            <a:endParaRPr lang="en-US" baseline="0" dirty="0" smtClean="0"/>
          </a:p>
          <a:p>
            <a:r>
              <a:rPr lang="en-US" baseline="0" dirty="0" smtClean="0"/>
              <a:t>With global: TD never results in more error than min of TAG/SD</a:t>
            </a:r>
          </a:p>
          <a:p>
            <a:r>
              <a:rPr lang="en-US" baseline="0" dirty="0" smtClean="0"/>
              <a:t>Regional: TD has less error than TAG/SD</a:t>
            </a:r>
          </a:p>
          <a:p>
            <a:r>
              <a:rPr lang="en-US" baseline="0" dirty="0" smtClean="0"/>
              <a:t>Because TD can change part of network with high loss to SD, while eliminating estimation error is low-loss areas.</a:t>
            </a:r>
          </a:p>
        </p:txBody>
      </p:sp>
      <p:sp>
        <p:nvSpPr>
          <p:cNvPr id="4" name="Slide Number Placeholder 3"/>
          <p:cNvSpPr>
            <a:spLocks noGrp="1"/>
          </p:cNvSpPr>
          <p:nvPr>
            <p:ph type="sldNum" sz="quarter" idx="10"/>
          </p:nvPr>
        </p:nvSpPr>
        <p:spPr/>
        <p:txBody>
          <a:bodyPr/>
          <a:lstStyle/>
          <a:p>
            <a:fld id="{3424D2D6-F676-9D42-9607-D98F756BA04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Overhead – must maintain delta/tributary</a:t>
            </a:r>
            <a:r>
              <a:rPr lang="en-US" baseline="0" dirty="0" smtClean="0"/>
              <a:t> size</a:t>
            </a:r>
          </a:p>
          <a:p>
            <a:r>
              <a:rPr lang="en-US" baseline="0" dirty="0" smtClean="0"/>
              <a:t>Total network nodes – needed for computation of percentage contributing</a:t>
            </a:r>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 Node multi-hops</a:t>
            </a:r>
            <a:r>
              <a:rPr lang="en-US" baseline="0" dirty="0" smtClean="0"/>
              <a:t> </a:t>
            </a:r>
            <a:r>
              <a:rPr lang="en-US" baseline="0" dirty="0" err="1" smtClean="0"/>
              <a:t>aways</a:t>
            </a:r>
            <a:endParaRPr lang="en-US" baseline="0" dirty="0" smtClean="0"/>
          </a:p>
          <a:p>
            <a:endParaRPr lang="en-US" baseline="0" dirty="0" smtClean="0"/>
          </a:p>
          <a:p>
            <a:r>
              <a:rPr lang="en-US" baseline="0" dirty="0" smtClean="0"/>
              <a:t>DAN List maintained by nodes (id, level, probability, </a:t>
            </a:r>
            <a:r>
              <a:rPr lang="en-US" baseline="0" dirty="0" err="1" smtClean="0"/>
              <a:t>neighbours</a:t>
            </a:r>
            <a:r>
              <a:rPr lang="en-US" baseline="0" dirty="0" smtClean="0"/>
              <a:t>)</a:t>
            </a:r>
          </a:p>
          <a:p>
            <a:r>
              <a:rPr lang="en-US" baseline="0" dirty="0" smtClean="0"/>
              <a:t>Increased overhead</a:t>
            </a:r>
          </a:p>
          <a:p>
            <a:r>
              <a:rPr lang="en-US" baseline="0" dirty="0" smtClean="0"/>
              <a:t>DAN selected to maximize </a:t>
            </a:r>
            <a:r>
              <a:rPr lang="en-US" baseline="0" dirty="0" err="1" smtClean="0"/>
              <a:t>probabity</a:t>
            </a:r>
            <a:r>
              <a:rPr lang="en-US" baseline="0" dirty="0" smtClean="0"/>
              <a:t> that info will be delivered.</a:t>
            </a:r>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Arguably</a:t>
            </a:r>
            <a:r>
              <a:rPr lang="en-US" baseline="0" dirty="0" smtClean="0"/>
              <a:t> decreased error</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FILA Filter: Top-k last time is most likely top-k this time</a:t>
            </a:r>
          </a:p>
          <a:p>
            <a:r>
              <a:rPr lang="en-US" dirty="0" smtClean="0"/>
              <a:t>Filter – if</a:t>
            </a:r>
            <a:r>
              <a:rPr lang="en-US" baseline="0" dirty="0" smtClean="0"/>
              <a:t> value has not changed to a value outside the filter range, do not send update</a:t>
            </a:r>
          </a:p>
          <a:p>
            <a:r>
              <a:rPr lang="en-US" baseline="0" dirty="0" smtClean="0"/>
              <a:t>Top-k could change within their filter range (Which may be large) with no update to top-k results</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 -&gt; Decreasing</a:t>
            </a:r>
            <a:r>
              <a:rPr lang="en-US" baseline="0" dirty="0" smtClean="0"/>
              <a:t> energy increases network life (in general)</a:t>
            </a:r>
          </a:p>
          <a:p>
            <a:r>
              <a:rPr lang="en-US" baseline="0" dirty="0" smtClean="0"/>
              <a:t>Latency -&gt; Decreasing energy may increase latency (which may be very important)</a:t>
            </a:r>
          </a:p>
          <a:p>
            <a:r>
              <a:rPr lang="en-US" baseline="0" dirty="0" smtClean="0"/>
              <a:t>Accuracy -&gt; With decreased accuracy requirements, energy can usually be reduced</a:t>
            </a:r>
          </a:p>
          <a:p>
            <a:endParaRPr lang="en-US" baseline="0" dirty="0" smtClean="0"/>
          </a:p>
          <a:p>
            <a:r>
              <a:rPr lang="en-US" baseline="0" dirty="0" smtClean="0"/>
              <a:t>Not necessarily a linear or static relationship, depends on aggregation strategy</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TM-Node – required to update on every change as it may affect</a:t>
            </a:r>
            <a:r>
              <a:rPr lang="en-US" baseline="0" dirty="0" smtClean="0"/>
              <a:t> the Top-k</a:t>
            </a:r>
          </a:p>
          <a:p>
            <a:r>
              <a:rPr lang="en-US" baseline="0" dirty="0" smtClean="0"/>
              <a:t>F-Node – only updates if value exceeds alpha</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updates required!</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updates required!</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Exact</a:t>
            </a:r>
            <a:r>
              <a:rPr lang="en-US" baseline="0" dirty="0" smtClean="0"/>
              <a:t> top-k scales with top k better</a:t>
            </a:r>
          </a:p>
          <a:p>
            <a:r>
              <a:rPr lang="en-US" baseline="0" dirty="0" smtClean="0"/>
              <a:t>FILA requires an extra filter for every k</a:t>
            </a:r>
          </a:p>
          <a:p>
            <a:endParaRPr lang="en-US" baseline="0" dirty="0" smtClean="0"/>
          </a:p>
          <a:p>
            <a:r>
              <a:rPr lang="en-US" baseline="0" dirty="0" smtClean="0"/>
              <a:t>Similar results found for other parameters tested</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original WSN</a:t>
            </a:r>
            <a:r>
              <a:rPr lang="en-US" baseline="0" dirty="0" smtClean="0"/>
              <a:t> aggregation works</a:t>
            </a:r>
            <a:endParaRPr lang="en-US" dirty="0" smtClean="0"/>
          </a:p>
          <a:p>
            <a:r>
              <a:rPr lang="en-US" dirty="0" smtClean="0"/>
              <a:t>Tree rooted at sink</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One leaf does not update as value did not change</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 number of bins increases accuracy, but also energy</a:t>
            </a:r>
          </a:p>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a:t>
            </a:r>
            <a:r>
              <a:rPr lang="en-US" baseline="0" dirty="0" smtClean="0"/>
              <a:t> size – would be advantageous to send only updated fields</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cube must be calculated at every epoch.</a:t>
            </a:r>
            <a:r>
              <a:rPr lang="en-US" baseline="0" dirty="0"/>
              <a:t> </a:t>
            </a:r>
            <a:r>
              <a:rPr lang="en-US" baseline="0" dirty="0" smtClean="0"/>
              <a:t>This is doable in O(n) time, but still introduces latency.</a:t>
            </a:r>
          </a:p>
          <a:p>
            <a:endParaRPr lang="en-US" baseline="0" dirty="0" smtClean="0"/>
          </a:p>
        </p:txBody>
      </p:sp>
      <p:sp>
        <p:nvSpPr>
          <p:cNvPr id="4" name="Slide Number Placeholder 3"/>
          <p:cNvSpPr>
            <a:spLocks noGrp="1"/>
          </p:cNvSpPr>
          <p:nvPr>
            <p:ph type="sldNum" sz="quarter" idx="10"/>
          </p:nvPr>
        </p:nvSpPr>
        <p:spPr/>
        <p:txBody>
          <a:bodyPr/>
          <a:lstStyle/>
          <a:p>
            <a:fld id="{3424D2D6-F676-9D42-9607-D98F756BA046}"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not 2 messages as wireless sends</a:t>
            </a:r>
            <a:r>
              <a:rPr lang="en-US" baseline="0" dirty="0" smtClean="0"/>
              <a:t> to all </a:t>
            </a:r>
            <a:r>
              <a:rPr lang="en-US" baseline="0" dirty="0" err="1" smtClean="0"/>
              <a:t>neighbours</a:t>
            </a:r>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4D2D6-F676-9D42-9607-D98F756BA046}"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24D2D6-F676-9D42-9607-D98F756BA04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FD6D5E-EACC-4F78-B114-CA269A2F141E}" type="datetime1">
              <a:rPr lang="en-US" smtClean="0"/>
              <a:pPr/>
              <a:t>11/22/2011</a:t>
            </a:fld>
            <a:endParaRPr lang="en-US"/>
          </a:p>
        </p:txBody>
      </p:sp>
      <p:sp>
        <p:nvSpPr>
          <p:cNvPr id="5" name="Footer Placeholder 4"/>
          <p:cNvSpPr>
            <a:spLocks noGrp="1"/>
          </p:cNvSpPr>
          <p:nvPr>
            <p:ph type="ftr" sz="quarter" idx="11"/>
          </p:nvPr>
        </p:nvSpPr>
        <p:spPr/>
        <p:txBody>
          <a:bodyPr/>
          <a:lstStyle/>
          <a:p>
            <a:r>
              <a:rPr lang="en-US" smtClean="0"/>
              <a:t>Amirali Salehi-Abari and Tony White</a:t>
            </a:r>
            <a:endParaRPr lang="en-US"/>
          </a:p>
        </p:txBody>
      </p:sp>
      <p:sp>
        <p:nvSpPr>
          <p:cNvPr id="6" name="Slide Number Placeholder 5"/>
          <p:cNvSpPr>
            <a:spLocks noGrp="1"/>
          </p:cNvSpPr>
          <p:nvPr>
            <p:ph type="sldNum" sz="quarter" idx="12"/>
          </p:nvPr>
        </p:nvSpPr>
        <p:spPr/>
        <p:txBody>
          <a:bodyPr/>
          <a:lstStyle/>
          <a:p>
            <a:fld id="{922C6CEB-6ADA-8948-9D31-2EDECA49B3C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7C737-F5BF-479E-8772-CF0FFA4CB2DC}" type="datetime1">
              <a:rPr lang="en-US" smtClean="0"/>
              <a:pPr/>
              <a:t>11/22/2011</a:t>
            </a:fld>
            <a:endParaRPr lang="en-US"/>
          </a:p>
        </p:txBody>
      </p:sp>
      <p:sp>
        <p:nvSpPr>
          <p:cNvPr id="5" name="Footer Placeholder 4"/>
          <p:cNvSpPr>
            <a:spLocks noGrp="1"/>
          </p:cNvSpPr>
          <p:nvPr>
            <p:ph type="ftr" sz="quarter" idx="11"/>
          </p:nvPr>
        </p:nvSpPr>
        <p:spPr/>
        <p:txBody>
          <a:bodyPr/>
          <a:lstStyle/>
          <a:p>
            <a:r>
              <a:rPr lang="en-US" smtClean="0"/>
              <a:t>Amirali Salehi-Abari and Tony White</a:t>
            </a:r>
            <a:endParaRPr lang="en-US"/>
          </a:p>
        </p:txBody>
      </p:sp>
      <p:sp>
        <p:nvSpPr>
          <p:cNvPr id="6" name="Slide Number Placeholder 5"/>
          <p:cNvSpPr>
            <a:spLocks noGrp="1"/>
          </p:cNvSpPr>
          <p:nvPr>
            <p:ph type="sldNum" sz="quarter" idx="12"/>
          </p:nvPr>
        </p:nvSpPr>
        <p:spPr/>
        <p:txBody>
          <a:bodyPr/>
          <a:lstStyle/>
          <a:p>
            <a:fld id="{922C6CEB-6ADA-8948-9D31-2EDECA49B3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FA9D8B-4AF2-49B6-AF9A-D4EAD4F90C45}" type="datetime1">
              <a:rPr lang="en-US" smtClean="0"/>
              <a:pPr/>
              <a:t>11/22/2011</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Amirali Salehi-Abari and Tony White</a:t>
            </a:r>
            <a:endParaRPr lang="en-US"/>
          </a:p>
        </p:txBody>
      </p:sp>
      <p:sp>
        <p:nvSpPr>
          <p:cNvPr id="6" name="Slide Number Placeholder 5"/>
          <p:cNvSpPr>
            <a:spLocks noGrp="1"/>
          </p:cNvSpPr>
          <p:nvPr>
            <p:ph type="sldNum" sz="quarter" idx="12"/>
          </p:nvPr>
        </p:nvSpPr>
        <p:spPr/>
        <p:txBody>
          <a:bodyPr/>
          <a:lstStyle/>
          <a:p>
            <a:fld id="{922C6CEB-6ADA-8948-9D31-2EDECA49B3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2508D3-3075-428D-9BC1-237F3DC88867}" type="datetime1">
              <a:rPr lang="en-US" smtClean="0"/>
              <a:pPr/>
              <a:t>11/22/2011</a:t>
            </a:fld>
            <a:endParaRPr lang="en-US"/>
          </a:p>
        </p:txBody>
      </p:sp>
      <p:sp>
        <p:nvSpPr>
          <p:cNvPr id="5" name="Footer Placeholder 4"/>
          <p:cNvSpPr>
            <a:spLocks noGrp="1"/>
          </p:cNvSpPr>
          <p:nvPr>
            <p:ph type="ftr" sz="quarter" idx="11"/>
          </p:nvPr>
        </p:nvSpPr>
        <p:spPr/>
        <p:txBody>
          <a:bodyPr/>
          <a:lstStyle/>
          <a:p>
            <a:r>
              <a:rPr lang="en-US" smtClean="0"/>
              <a:t>Amirali Salehi-Abari and Tony White</a:t>
            </a:r>
            <a:endParaRPr lang="en-US"/>
          </a:p>
        </p:txBody>
      </p:sp>
      <p:sp>
        <p:nvSpPr>
          <p:cNvPr id="6" name="Slide Number Placeholder 5"/>
          <p:cNvSpPr>
            <a:spLocks noGrp="1"/>
          </p:cNvSpPr>
          <p:nvPr>
            <p:ph type="sldNum" sz="quarter" idx="12"/>
          </p:nvPr>
        </p:nvSpPr>
        <p:spPr/>
        <p:txBody>
          <a:bodyPr/>
          <a:lstStyle>
            <a:lvl1pPr>
              <a:defRPr sz="2400"/>
            </a:lvl1pPr>
          </a:lstStyle>
          <a:p>
            <a:fld id="{922C6CEB-6ADA-8948-9D31-2EDECA49B3C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4B1D94-6233-477A-85B9-9E4DFE614392}" type="datetime1">
              <a:rPr lang="en-US" smtClean="0"/>
              <a:pPr/>
              <a:t>11/22/2011</a:t>
            </a:fld>
            <a:endParaRPr lang="en-US"/>
          </a:p>
        </p:txBody>
      </p:sp>
      <p:sp>
        <p:nvSpPr>
          <p:cNvPr id="5" name="Footer Placeholder 4"/>
          <p:cNvSpPr>
            <a:spLocks noGrp="1"/>
          </p:cNvSpPr>
          <p:nvPr>
            <p:ph type="ftr" sz="quarter" idx="11"/>
          </p:nvPr>
        </p:nvSpPr>
        <p:spPr/>
        <p:txBody>
          <a:bodyPr/>
          <a:lstStyle/>
          <a:p>
            <a:r>
              <a:rPr lang="en-US" smtClean="0"/>
              <a:t>Amirali Salehi-Abari and Tony White</a:t>
            </a:r>
            <a:endParaRPr lang="en-US"/>
          </a:p>
        </p:txBody>
      </p:sp>
      <p:sp>
        <p:nvSpPr>
          <p:cNvPr id="6" name="Slide Number Placeholder 5"/>
          <p:cNvSpPr>
            <a:spLocks noGrp="1"/>
          </p:cNvSpPr>
          <p:nvPr>
            <p:ph type="sldNum" sz="quarter" idx="12"/>
          </p:nvPr>
        </p:nvSpPr>
        <p:spPr/>
        <p:txBody>
          <a:bodyPr/>
          <a:lstStyle/>
          <a:p>
            <a:fld id="{922C6CEB-6ADA-8948-9D31-2EDECA49B3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CF72B5-695B-4DD7-ACD0-5862690D2B1C}" type="datetime1">
              <a:rPr lang="en-US" smtClean="0"/>
              <a:pPr/>
              <a:t>11/22/2011</a:t>
            </a:fld>
            <a:endParaRPr lang="en-US"/>
          </a:p>
        </p:txBody>
      </p:sp>
      <p:sp>
        <p:nvSpPr>
          <p:cNvPr id="6" name="Footer Placeholder 5"/>
          <p:cNvSpPr>
            <a:spLocks noGrp="1"/>
          </p:cNvSpPr>
          <p:nvPr>
            <p:ph type="ftr" sz="quarter" idx="11"/>
          </p:nvPr>
        </p:nvSpPr>
        <p:spPr/>
        <p:txBody>
          <a:bodyPr/>
          <a:lstStyle/>
          <a:p>
            <a:r>
              <a:rPr lang="en-US" smtClean="0"/>
              <a:t>Amirali Salehi-Abari and Tony White</a:t>
            </a:r>
            <a:endParaRPr lang="en-US"/>
          </a:p>
        </p:txBody>
      </p:sp>
      <p:sp>
        <p:nvSpPr>
          <p:cNvPr id="7" name="Slide Number Placeholder 6"/>
          <p:cNvSpPr>
            <a:spLocks noGrp="1"/>
          </p:cNvSpPr>
          <p:nvPr>
            <p:ph type="sldNum" sz="quarter" idx="12"/>
          </p:nvPr>
        </p:nvSpPr>
        <p:spPr/>
        <p:txBody>
          <a:bodyPr/>
          <a:lstStyle/>
          <a:p>
            <a:fld id="{922C6CEB-6ADA-8948-9D31-2EDECA49B3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8FE2F9-B5B1-431B-933B-1BCC27718C89}" type="datetime1">
              <a:rPr lang="en-US" smtClean="0"/>
              <a:pPr/>
              <a:t>11/22/2011</a:t>
            </a:fld>
            <a:endParaRPr lang="en-US"/>
          </a:p>
        </p:txBody>
      </p:sp>
      <p:sp>
        <p:nvSpPr>
          <p:cNvPr id="8" name="Footer Placeholder 7"/>
          <p:cNvSpPr>
            <a:spLocks noGrp="1"/>
          </p:cNvSpPr>
          <p:nvPr>
            <p:ph type="ftr" sz="quarter" idx="11"/>
          </p:nvPr>
        </p:nvSpPr>
        <p:spPr/>
        <p:txBody>
          <a:bodyPr/>
          <a:lstStyle/>
          <a:p>
            <a:r>
              <a:rPr lang="en-US" smtClean="0"/>
              <a:t>Amirali Salehi-Abari and Tony White</a:t>
            </a:r>
            <a:endParaRPr lang="en-US"/>
          </a:p>
        </p:txBody>
      </p:sp>
      <p:sp>
        <p:nvSpPr>
          <p:cNvPr id="9" name="Slide Number Placeholder 8"/>
          <p:cNvSpPr>
            <a:spLocks noGrp="1"/>
          </p:cNvSpPr>
          <p:nvPr>
            <p:ph type="sldNum" sz="quarter" idx="12"/>
          </p:nvPr>
        </p:nvSpPr>
        <p:spPr/>
        <p:txBody>
          <a:bodyPr/>
          <a:lstStyle/>
          <a:p>
            <a:fld id="{922C6CEB-6ADA-8948-9D31-2EDECA49B3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967036-7379-48FB-BA32-F089B44946C1}" type="datetime1">
              <a:rPr lang="en-US" smtClean="0"/>
              <a:pPr/>
              <a:t>11/22/2011</a:t>
            </a:fld>
            <a:endParaRPr lang="en-US"/>
          </a:p>
        </p:txBody>
      </p:sp>
      <p:sp>
        <p:nvSpPr>
          <p:cNvPr id="4" name="Footer Placeholder 3"/>
          <p:cNvSpPr>
            <a:spLocks noGrp="1"/>
          </p:cNvSpPr>
          <p:nvPr>
            <p:ph type="ftr" sz="quarter" idx="11"/>
          </p:nvPr>
        </p:nvSpPr>
        <p:spPr/>
        <p:txBody>
          <a:bodyPr/>
          <a:lstStyle/>
          <a:p>
            <a:r>
              <a:rPr lang="en-US" smtClean="0"/>
              <a:t>Amirali Salehi-Abari and Tony White</a:t>
            </a:r>
            <a:endParaRPr lang="en-US"/>
          </a:p>
        </p:txBody>
      </p:sp>
      <p:sp>
        <p:nvSpPr>
          <p:cNvPr id="5" name="Slide Number Placeholder 4"/>
          <p:cNvSpPr>
            <a:spLocks noGrp="1"/>
          </p:cNvSpPr>
          <p:nvPr>
            <p:ph type="sldNum" sz="quarter" idx="12"/>
          </p:nvPr>
        </p:nvSpPr>
        <p:spPr/>
        <p:txBody>
          <a:bodyPr/>
          <a:lstStyle/>
          <a:p>
            <a:fld id="{922C6CEB-6ADA-8948-9D31-2EDECA49B3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48BAA-D756-45C4-872A-C4A101E20644}" type="datetime1">
              <a:rPr lang="en-US" smtClean="0"/>
              <a:pPr/>
              <a:t>11/22/2011</a:t>
            </a:fld>
            <a:endParaRPr lang="en-US"/>
          </a:p>
        </p:txBody>
      </p:sp>
      <p:sp>
        <p:nvSpPr>
          <p:cNvPr id="3" name="Footer Placeholder 2"/>
          <p:cNvSpPr>
            <a:spLocks noGrp="1"/>
          </p:cNvSpPr>
          <p:nvPr>
            <p:ph type="ftr" sz="quarter" idx="11"/>
          </p:nvPr>
        </p:nvSpPr>
        <p:spPr/>
        <p:txBody>
          <a:bodyPr/>
          <a:lstStyle/>
          <a:p>
            <a:r>
              <a:rPr lang="en-US" smtClean="0"/>
              <a:t>Amirali Salehi-Abari and Tony White</a:t>
            </a:r>
            <a:endParaRPr lang="en-US"/>
          </a:p>
        </p:txBody>
      </p:sp>
      <p:sp>
        <p:nvSpPr>
          <p:cNvPr id="4" name="Slide Number Placeholder 3"/>
          <p:cNvSpPr>
            <a:spLocks noGrp="1"/>
          </p:cNvSpPr>
          <p:nvPr>
            <p:ph type="sldNum" sz="quarter" idx="12"/>
          </p:nvPr>
        </p:nvSpPr>
        <p:spPr/>
        <p:txBody>
          <a:bodyPr/>
          <a:lstStyle/>
          <a:p>
            <a:fld id="{922C6CEB-6ADA-8948-9D31-2EDECA49B3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3FAF10-CD11-4580-95EF-6FD52D6497D1}" type="datetime1">
              <a:rPr lang="en-US" smtClean="0"/>
              <a:pPr/>
              <a:t>11/22/2011</a:t>
            </a:fld>
            <a:endParaRPr lang="en-US"/>
          </a:p>
        </p:txBody>
      </p:sp>
      <p:sp>
        <p:nvSpPr>
          <p:cNvPr id="6" name="Footer Placeholder 5"/>
          <p:cNvSpPr>
            <a:spLocks noGrp="1"/>
          </p:cNvSpPr>
          <p:nvPr>
            <p:ph type="ftr" sz="quarter" idx="11"/>
          </p:nvPr>
        </p:nvSpPr>
        <p:spPr/>
        <p:txBody>
          <a:bodyPr/>
          <a:lstStyle/>
          <a:p>
            <a:r>
              <a:rPr lang="en-US" smtClean="0"/>
              <a:t>Amirali Salehi-Abari and Tony White</a:t>
            </a:r>
            <a:endParaRPr lang="en-US"/>
          </a:p>
        </p:txBody>
      </p:sp>
      <p:sp>
        <p:nvSpPr>
          <p:cNvPr id="7" name="Slide Number Placeholder 6"/>
          <p:cNvSpPr>
            <a:spLocks noGrp="1"/>
          </p:cNvSpPr>
          <p:nvPr>
            <p:ph type="sldNum" sz="quarter" idx="12"/>
          </p:nvPr>
        </p:nvSpPr>
        <p:spPr/>
        <p:txBody>
          <a:bodyPr/>
          <a:lstStyle/>
          <a:p>
            <a:fld id="{922C6CEB-6ADA-8948-9D31-2EDECA49B3C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53DAF32-561A-451D-956A-E1B27B7BB202}" type="datetime1">
              <a:rPr lang="en-US" smtClean="0"/>
              <a:pPr/>
              <a:t>11/22/2011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Amirali Salehi-Abari and Tony White</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22C6CEB-6ADA-8948-9D31-2EDECA49B3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635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98FB3FFC-3B7E-4DAA-93D6-17580AD8EE2E}" type="datetime1">
              <a:rPr lang="en-US" smtClean="0"/>
              <a:pPr/>
              <a:t>11/22/2011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r>
              <a:rPr lang="en-US" smtClean="0"/>
              <a:t>Amirali Salehi-Abari and Tony White</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2800">
                <a:solidFill>
                  <a:schemeClr val="tx1">
                    <a:tint val="95000"/>
                  </a:schemeClr>
                </a:solidFill>
              </a:defRPr>
            </a:lvl1pPr>
          </a:lstStyle>
          <a:p>
            <a:fld id="{922C6CEB-6ADA-8948-9D31-2EDECA49B3C0}" type="slidenum">
              <a:rPr lang="en-US" smtClean="0"/>
              <a:pPr/>
              <a:t>‹#›</a:t>
            </a:fld>
            <a:endParaRPr lang="en-US" dirty="0"/>
          </a:p>
        </p:txBody>
      </p:sp>
      <p:pic>
        <p:nvPicPr>
          <p:cNvPr id="11" name="Picture 10" descr="CarletonWide_186_rev.gif"/>
          <p:cNvPicPr>
            <a:picLocks noChangeAspect="1"/>
          </p:cNvPicPr>
          <p:nvPr userDrawn="1"/>
        </p:nvPicPr>
        <p:blipFill>
          <a:blip r:embed="rId13"/>
          <a:stretch>
            <a:fillRect/>
          </a:stretch>
        </p:blipFill>
        <p:spPr>
          <a:xfrm>
            <a:off x="6555995" y="235062"/>
            <a:ext cx="2575560" cy="1016000"/>
          </a:xfrm>
          <a:prstGeom prst="rect">
            <a:avLst/>
          </a:prstGeom>
        </p:spPr>
      </p:pic>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8.jpe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981" y="2133600"/>
            <a:ext cx="8077200" cy="1673352"/>
          </a:xfrm>
        </p:spPr>
        <p:txBody>
          <a:bodyPr>
            <a:normAutofit/>
          </a:bodyPr>
          <a:lstStyle/>
          <a:p>
            <a:r>
              <a:rPr lang="en-US" dirty="0" smtClean="0"/>
              <a:t>Data Aggregation In Wireless Sensor Networks</a:t>
            </a:r>
            <a:endParaRPr lang="en-US" dirty="0"/>
          </a:p>
        </p:txBody>
      </p:sp>
      <p:sp>
        <p:nvSpPr>
          <p:cNvPr id="3" name="Subtitle 2"/>
          <p:cNvSpPr>
            <a:spLocks noGrp="1"/>
          </p:cNvSpPr>
          <p:nvPr>
            <p:ph type="subTitle" idx="1"/>
          </p:nvPr>
        </p:nvSpPr>
        <p:spPr>
          <a:xfrm>
            <a:off x="651164" y="4457700"/>
            <a:ext cx="6400800" cy="1752600"/>
          </a:xfrm>
        </p:spPr>
        <p:txBody>
          <a:bodyPr>
            <a:normAutofit/>
          </a:bodyPr>
          <a:lstStyle/>
          <a:p>
            <a:r>
              <a:rPr lang="en-US" sz="3600" dirty="0" smtClean="0">
                <a:solidFill>
                  <a:schemeClr val="tx1">
                    <a:lumMod val="50000"/>
                    <a:lumOff val="50000"/>
                  </a:schemeClr>
                </a:solidFill>
              </a:rPr>
              <a:t>Dave McKenney</a:t>
            </a:r>
          </a:p>
        </p:txBody>
      </p:sp>
      <p:sp>
        <p:nvSpPr>
          <p:cNvPr id="7" name="Slide Number Placeholder 6"/>
          <p:cNvSpPr>
            <a:spLocks noGrp="1"/>
          </p:cNvSpPr>
          <p:nvPr>
            <p:ph type="sldNum" sz="quarter" idx="12"/>
          </p:nvPr>
        </p:nvSpPr>
        <p:spPr/>
        <p:txBody>
          <a:bodyPr/>
          <a:lstStyle/>
          <a:p>
            <a:fld id="{922C6CEB-6ADA-8948-9D31-2EDECA49B3C0}" type="slidenum">
              <a:rPr lang="en-US" smtClean="0"/>
              <a:pPr/>
              <a:t>1</a:t>
            </a:fld>
            <a:endParaRPr lang="en-US" dirty="0"/>
          </a:p>
        </p:txBody>
      </p:sp>
      <p:pic>
        <p:nvPicPr>
          <p:cNvPr id="6" name="Picture 5" descr="CarletonWide_186_rev.gif"/>
          <p:cNvPicPr>
            <a:picLocks noChangeAspect="1"/>
          </p:cNvPicPr>
          <p:nvPr/>
        </p:nvPicPr>
        <p:blipFill>
          <a:blip r:embed="rId3"/>
          <a:stretch>
            <a:fillRect/>
          </a:stretch>
        </p:blipFill>
        <p:spPr>
          <a:xfrm>
            <a:off x="2326957" y="0"/>
            <a:ext cx="4185285" cy="1651000"/>
          </a:xfrm>
          <a:prstGeom prst="rect">
            <a:avLst/>
          </a:prstGeom>
        </p:spPr>
      </p:pic>
    </p:spTree>
  </p:cSld>
  <p:clrMapOvr>
    <a:masterClrMapping/>
  </p:clrMapOvr>
  <p:transition advTm="56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No Aggregation</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10</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55486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13</a:t>
            </a:r>
            <a:endParaRPr lang="en-US" sz="2400" dirty="0">
              <a:latin typeface="Times New Roman" pitchFamily="18" charset="0"/>
              <a:cs typeface="Times New Roman" pitchFamily="18" charset="0"/>
            </a:endParaRPr>
          </a:p>
        </p:txBody>
      </p:sp>
      <p:sp>
        <p:nvSpPr>
          <p:cNvPr id="47" name="TextBox 46"/>
          <p:cNvSpPr txBox="1"/>
          <p:nvPr/>
        </p:nvSpPr>
        <p:spPr>
          <a:xfrm>
            <a:off x="3775455" y="4757227"/>
            <a:ext cx="288862" cy="369332"/>
          </a:xfrm>
          <a:prstGeom prst="rect">
            <a:avLst/>
          </a:prstGeom>
          <a:noFill/>
        </p:spPr>
        <p:txBody>
          <a:bodyPr wrap="none" rtlCol="0">
            <a:spAutoFit/>
          </a:bodyPr>
          <a:lstStyle/>
          <a:p>
            <a:r>
              <a:rPr lang="en-US" dirty="0" smtClean="0"/>
              <a:t>3</a:t>
            </a:r>
            <a:endParaRPr lang="en-US" dirty="0"/>
          </a:p>
        </p:txBody>
      </p:sp>
      <p:sp>
        <p:nvSpPr>
          <p:cNvPr id="50" name="TextBox 49"/>
          <p:cNvSpPr txBox="1"/>
          <p:nvPr/>
        </p:nvSpPr>
        <p:spPr>
          <a:xfrm>
            <a:off x="5463808" y="4757227"/>
            <a:ext cx="288862" cy="369332"/>
          </a:xfrm>
          <a:prstGeom prst="rect">
            <a:avLst/>
          </a:prstGeom>
          <a:noFill/>
        </p:spPr>
        <p:txBody>
          <a:bodyPr wrap="none" rtlCol="0">
            <a:spAutoFit/>
          </a:bodyPr>
          <a:lstStyle/>
          <a:p>
            <a:r>
              <a:rPr lang="en-US" dirty="0" smtClean="0"/>
              <a:t>1</a:t>
            </a:r>
            <a:endParaRPr lang="en-US" dirty="0"/>
          </a:p>
        </p:txBody>
      </p:sp>
      <p:cxnSp>
        <p:nvCxnSpPr>
          <p:cNvPr id="54" name="Straight Arrow Connector 53"/>
          <p:cNvCxnSpPr>
            <a:stCxn id="69" idx="0"/>
          </p:cNvCxnSpPr>
          <p:nvPr/>
        </p:nvCxnSpPr>
        <p:spPr>
          <a:xfrm flipV="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0" idx="0"/>
          </p:cNvCxnSpPr>
          <p:nvPr/>
        </p:nvCxnSpPr>
        <p:spPr>
          <a:xfrm flipH="1" flipV="1">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70702" y="2827606"/>
            <a:ext cx="288862" cy="369332"/>
          </a:xfrm>
          <a:prstGeom prst="rect">
            <a:avLst/>
          </a:prstGeom>
          <a:noFill/>
        </p:spPr>
        <p:txBody>
          <a:bodyPr wrap="none" rtlCol="0">
            <a:spAutoFit/>
          </a:bodyPr>
          <a:lstStyle/>
          <a:p>
            <a:r>
              <a:rPr lang="en-US" dirty="0" smtClean="0"/>
              <a:t>3</a:t>
            </a:r>
            <a:endParaRPr lang="en-US" dirty="0"/>
          </a:p>
        </p:txBody>
      </p:sp>
      <p:sp>
        <p:nvSpPr>
          <p:cNvPr id="61" name="TextBox 60"/>
          <p:cNvSpPr txBox="1"/>
          <p:nvPr/>
        </p:nvSpPr>
        <p:spPr>
          <a:xfrm>
            <a:off x="5427454" y="2827606"/>
            <a:ext cx="288862" cy="369332"/>
          </a:xfrm>
          <a:prstGeom prst="rect">
            <a:avLst/>
          </a:prstGeom>
          <a:noFill/>
        </p:spPr>
        <p:txBody>
          <a:bodyPr wrap="none" rtlCol="0">
            <a:spAutoFit/>
          </a:bodyPr>
          <a:lstStyle/>
          <a:p>
            <a:r>
              <a:rPr lang="en-US" dirty="0" smtClean="0"/>
              <a:t>1</a:t>
            </a:r>
            <a:endParaRPr lang="en-US" dirty="0"/>
          </a:p>
        </p:txBody>
      </p:sp>
      <p:sp>
        <p:nvSpPr>
          <p:cNvPr id="30" name="TextBox 29"/>
          <p:cNvSpPr txBox="1"/>
          <p:nvPr/>
        </p:nvSpPr>
        <p:spPr>
          <a:xfrm>
            <a:off x="457200" y="2337802"/>
            <a:ext cx="321915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Numbers: [5,7,4,8,9,3,1]</a:t>
            </a:r>
            <a:endParaRPr lang="en-US" sz="2400" dirty="0">
              <a:latin typeface="Times New Roman" pitchFamily="18" charset="0"/>
              <a:cs typeface="Times New Roman" pitchFamily="18" charset="0"/>
            </a:endParaRPr>
          </a:p>
        </p:txBody>
      </p:sp>
      <p:sp>
        <p:nvSpPr>
          <p:cNvPr id="31" name="TextBox 30"/>
          <p:cNvSpPr txBox="1"/>
          <p:nvPr/>
        </p:nvSpPr>
        <p:spPr>
          <a:xfrm>
            <a:off x="457200" y="2827606"/>
            <a:ext cx="106471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Max: 9</a:t>
            </a:r>
            <a:endParaRPr lang="en-US" sz="24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cxnSp>
        <p:nvCxnSpPr>
          <p:cNvPr id="36" name="Straight Arrow Connector 35"/>
          <p:cNvCxnSpPr>
            <a:endCxn id="70" idx="4"/>
          </p:cNvCxnSpPr>
          <p:nvPr/>
        </p:nvCxnSpPr>
        <p:spPr>
          <a:xfrm flipV="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cxnSp>
        <p:nvCxnSpPr>
          <p:cNvPr id="26" name="Straight Arrow Connector 25"/>
          <p:cNvCxnSpPr>
            <a:stCxn id="72" idx="0"/>
            <a:endCxn id="69" idx="4"/>
          </p:cNvCxnSpPr>
          <p:nvPr/>
        </p:nvCxnSpPr>
        <p:spPr>
          <a:xfrm flipH="1" flipV="1">
            <a:off x="3465852"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Tree>
  </p:cSld>
  <p:clrMapOvr>
    <a:masterClrMapping/>
  </p:clrMapOvr>
  <p:transition advTm="1471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With TAG</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11</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0097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0</a:t>
            </a:r>
            <a:endParaRPr lang="en-US" sz="2400" dirty="0">
              <a:latin typeface="Times New Roman" pitchFamily="18" charset="0"/>
              <a:cs typeface="Times New Roman" pitchFamily="18" charset="0"/>
            </a:endParaRPr>
          </a:p>
        </p:txBody>
      </p:sp>
    </p:spTree>
  </p:cSld>
  <p:clrMapOvr>
    <a:masterClrMapping/>
  </p:clrMapOvr>
  <p:transition advTm="109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With TAG</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12</a:t>
            </a:fld>
            <a:endParaRPr lang="en-US" dirty="0"/>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0097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1</a:t>
            </a:r>
            <a:endParaRPr lang="en-US" sz="2400" dirty="0">
              <a:latin typeface="Times New Roman" pitchFamily="18" charset="0"/>
              <a:cs typeface="Times New Roman" pitchFamily="18" charset="0"/>
            </a:endParaRPr>
          </a:p>
        </p:txBody>
      </p:sp>
      <p:cxnSp>
        <p:nvCxnSpPr>
          <p:cNvPr id="19" name="Straight Arrow Connector 18"/>
          <p:cNvCxnSpPr>
            <a:stCxn id="5" idx="4"/>
            <a:endCxn id="69" idx="0"/>
          </p:cNvCxnSpPr>
          <p:nvPr/>
        </p:nvCxnSpPr>
        <p:spPr>
          <a:xfrm flipH="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4"/>
            <a:endCxn id="70" idx="0"/>
          </p:cNvCxnSpPr>
          <p:nvPr/>
        </p:nvCxnSpPr>
        <p:spPr>
          <a:xfrm>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532" y="2827603"/>
            <a:ext cx="593432" cy="369332"/>
          </a:xfrm>
          <a:prstGeom prst="rect">
            <a:avLst/>
          </a:prstGeom>
          <a:noFill/>
        </p:spPr>
        <p:txBody>
          <a:bodyPr wrap="none" rtlCol="0">
            <a:spAutoFit/>
          </a:bodyPr>
          <a:lstStyle/>
          <a:p>
            <a:r>
              <a:rPr lang="en-US" dirty="0" smtClean="0"/>
              <a:t>Max</a:t>
            </a:r>
            <a:endParaRPr lang="en-US" dirty="0"/>
          </a:p>
        </p:txBody>
      </p:sp>
      <p:sp>
        <p:nvSpPr>
          <p:cNvPr id="23" name="TextBox 22"/>
          <p:cNvSpPr txBox="1"/>
          <p:nvPr/>
        </p:nvSpPr>
        <p:spPr>
          <a:xfrm>
            <a:off x="5306412" y="2825255"/>
            <a:ext cx="593432" cy="369332"/>
          </a:xfrm>
          <a:prstGeom prst="rect">
            <a:avLst/>
          </a:prstGeom>
          <a:noFill/>
        </p:spPr>
        <p:txBody>
          <a:bodyPr wrap="none" rtlCol="0">
            <a:spAutoFit/>
          </a:bodyPr>
          <a:lstStyle/>
          <a:p>
            <a:r>
              <a:rPr lang="en-US" dirty="0" smtClean="0"/>
              <a:t>Max</a:t>
            </a:r>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Tree>
  </p:cSld>
  <p:clrMapOvr>
    <a:masterClrMapping/>
  </p:clrMapOvr>
  <p:transition advTm="804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With TAG</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13</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7792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3 </a:t>
            </a:r>
            <a:endParaRPr lang="en-US" sz="2400" dirty="0">
              <a:latin typeface="Times New Roman" pitchFamily="18" charset="0"/>
              <a:cs typeface="Times New Roman" pitchFamily="18" charset="0"/>
            </a:endParaRPr>
          </a:p>
        </p:txBody>
      </p:sp>
      <p:cxnSp>
        <p:nvCxnSpPr>
          <p:cNvPr id="26" name="Straight Arrow Connector 25"/>
          <p:cNvCxnSpPr>
            <a:stCxn id="69" idx="4"/>
          </p:cNvCxnSpPr>
          <p:nvPr/>
        </p:nvCxnSpPr>
        <p:spPr>
          <a:xfrm flipH="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2" idx="0"/>
          </p:cNvCxnSpPr>
          <p:nvPr/>
        </p:nvCxnSpPr>
        <p:spPr>
          <a:xfrm>
            <a:off x="3465853"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0" idx="4"/>
            <a:endCxn id="73" idx="0"/>
          </p:cNvCxnSpPr>
          <p:nvPr/>
        </p:nvCxnSpPr>
        <p:spPr>
          <a:xfrm flipH="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0" idx="4"/>
            <a:endCxn id="74" idx="0"/>
          </p:cNvCxnSpPr>
          <p:nvPr/>
        </p:nvCxnSpPr>
        <p:spPr>
          <a:xfrm>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593743" y="4757227"/>
            <a:ext cx="593432" cy="369332"/>
          </a:xfrm>
          <a:prstGeom prst="rect">
            <a:avLst/>
          </a:prstGeom>
          <a:noFill/>
        </p:spPr>
        <p:txBody>
          <a:bodyPr wrap="none" rtlCol="0">
            <a:spAutoFit/>
          </a:bodyPr>
          <a:lstStyle/>
          <a:p>
            <a:r>
              <a:rPr lang="en-US" dirty="0" smtClean="0"/>
              <a:t>Max</a:t>
            </a:r>
            <a:endParaRPr lang="en-US" dirty="0"/>
          </a:p>
        </p:txBody>
      </p:sp>
      <p:sp>
        <p:nvSpPr>
          <p:cNvPr id="48" name="TextBox 47"/>
          <p:cNvSpPr txBox="1"/>
          <p:nvPr/>
        </p:nvSpPr>
        <p:spPr>
          <a:xfrm>
            <a:off x="3734548" y="4757227"/>
            <a:ext cx="593432" cy="369332"/>
          </a:xfrm>
          <a:prstGeom prst="rect">
            <a:avLst/>
          </a:prstGeom>
          <a:noFill/>
        </p:spPr>
        <p:txBody>
          <a:bodyPr wrap="none" rtlCol="0">
            <a:spAutoFit/>
          </a:bodyPr>
          <a:lstStyle/>
          <a:p>
            <a:r>
              <a:rPr lang="en-US" dirty="0" smtClean="0"/>
              <a:t>Max</a:t>
            </a:r>
            <a:endParaRPr lang="en-US" dirty="0"/>
          </a:p>
        </p:txBody>
      </p:sp>
      <p:sp>
        <p:nvSpPr>
          <p:cNvPr id="49" name="TextBox 48"/>
          <p:cNvSpPr txBox="1"/>
          <p:nvPr/>
        </p:nvSpPr>
        <p:spPr>
          <a:xfrm>
            <a:off x="5201078" y="4757227"/>
            <a:ext cx="593432" cy="369332"/>
          </a:xfrm>
          <a:prstGeom prst="rect">
            <a:avLst/>
          </a:prstGeom>
          <a:noFill/>
        </p:spPr>
        <p:txBody>
          <a:bodyPr wrap="none" rtlCol="0">
            <a:spAutoFit/>
          </a:bodyPr>
          <a:lstStyle/>
          <a:p>
            <a:r>
              <a:rPr lang="en-US" dirty="0" smtClean="0"/>
              <a:t>Max</a:t>
            </a:r>
            <a:endParaRPr lang="en-US" dirty="0"/>
          </a:p>
        </p:txBody>
      </p:sp>
      <p:sp>
        <p:nvSpPr>
          <p:cNvPr id="50" name="TextBox 49"/>
          <p:cNvSpPr txBox="1"/>
          <p:nvPr/>
        </p:nvSpPr>
        <p:spPr>
          <a:xfrm>
            <a:off x="6378228" y="4757227"/>
            <a:ext cx="593432" cy="369332"/>
          </a:xfrm>
          <a:prstGeom prst="rect">
            <a:avLst/>
          </a:prstGeom>
          <a:noFill/>
        </p:spPr>
        <p:txBody>
          <a:bodyPr wrap="none" rtlCol="0">
            <a:spAutoFit/>
          </a:bodyPr>
          <a:lstStyle/>
          <a:p>
            <a:r>
              <a:rPr lang="en-US" dirty="0" smtClean="0"/>
              <a:t>Max</a:t>
            </a:r>
            <a:endParaRPr lang="en-US" dirty="0"/>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Tree>
  </p:cSld>
  <p:clrMapOvr>
    <a:masterClrMapping/>
  </p:clrMapOvr>
  <p:transition advTm="345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With TAG</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14</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0097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7</a:t>
            </a:r>
            <a:endParaRPr lang="en-US" sz="2400" dirty="0">
              <a:latin typeface="Times New Roman" pitchFamily="18" charset="0"/>
              <a:cs typeface="Times New Roman" pitchFamily="18" charset="0"/>
            </a:endParaRPr>
          </a:p>
        </p:txBody>
      </p:sp>
      <p:sp>
        <p:nvSpPr>
          <p:cNvPr id="47" name="TextBox 46"/>
          <p:cNvSpPr txBox="1"/>
          <p:nvPr/>
        </p:nvSpPr>
        <p:spPr>
          <a:xfrm>
            <a:off x="2846967" y="4757227"/>
            <a:ext cx="303288" cy="369332"/>
          </a:xfrm>
          <a:prstGeom prst="rect">
            <a:avLst/>
          </a:prstGeom>
          <a:noFill/>
        </p:spPr>
        <p:txBody>
          <a:bodyPr wrap="none" rtlCol="0">
            <a:spAutoFit/>
          </a:bodyPr>
          <a:lstStyle/>
          <a:p>
            <a:r>
              <a:rPr lang="en-US" dirty="0" smtClean="0"/>
              <a:t>8</a:t>
            </a:r>
            <a:endParaRPr lang="en-US" dirty="0"/>
          </a:p>
        </p:txBody>
      </p:sp>
      <p:sp>
        <p:nvSpPr>
          <p:cNvPr id="50" name="TextBox 49"/>
          <p:cNvSpPr txBox="1"/>
          <p:nvPr/>
        </p:nvSpPr>
        <p:spPr>
          <a:xfrm>
            <a:off x="6420432" y="4757227"/>
            <a:ext cx="306494" cy="369332"/>
          </a:xfrm>
          <a:prstGeom prst="rect">
            <a:avLst/>
          </a:prstGeom>
          <a:noFill/>
        </p:spPr>
        <p:txBody>
          <a:bodyPr wrap="none" rtlCol="0">
            <a:spAutoFit/>
          </a:bodyPr>
          <a:lstStyle/>
          <a:p>
            <a:r>
              <a:rPr lang="en-US" dirty="0" smtClean="0"/>
              <a:t>9</a:t>
            </a:r>
            <a:endParaRPr lang="en-US" dirty="0"/>
          </a:p>
        </p:txBody>
      </p:sp>
      <p:sp>
        <p:nvSpPr>
          <p:cNvPr id="60" name="TextBox 59"/>
          <p:cNvSpPr txBox="1"/>
          <p:nvPr/>
        </p:nvSpPr>
        <p:spPr>
          <a:xfrm>
            <a:off x="3830499" y="4757227"/>
            <a:ext cx="288862" cy="369332"/>
          </a:xfrm>
          <a:prstGeom prst="rect">
            <a:avLst/>
          </a:prstGeom>
          <a:noFill/>
        </p:spPr>
        <p:txBody>
          <a:bodyPr wrap="none" rtlCol="0">
            <a:spAutoFit/>
          </a:bodyPr>
          <a:lstStyle/>
          <a:p>
            <a:r>
              <a:rPr lang="en-US" dirty="0" smtClean="0"/>
              <a:t>3</a:t>
            </a:r>
            <a:endParaRPr lang="en-US" dirty="0"/>
          </a:p>
        </p:txBody>
      </p:sp>
      <p:sp>
        <p:nvSpPr>
          <p:cNvPr id="61" name="TextBox 60"/>
          <p:cNvSpPr txBox="1"/>
          <p:nvPr/>
        </p:nvSpPr>
        <p:spPr>
          <a:xfrm>
            <a:off x="5425811" y="4757227"/>
            <a:ext cx="288862" cy="369332"/>
          </a:xfrm>
          <a:prstGeom prst="rect">
            <a:avLst/>
          </a:prstGeom>
          <a:noFill/>
        </p:spPr>
        <p:txBody>
          <a:bodyPr wrap="none" rtlCol="0">
            <a:spAutoFit/>
          </a:bodyPr>
          <a:lstStyle/>
          <a:p>
            <a:r>
              <a:rPr lang="en-US" dirty="0" smtClean="0"/>
              <a:t>1</a:t>
            </a:r>
            <a:endParaRPr lang="en-US" dirty="0"/>
          </a:p>
        </p:txBody>
      </p:sp>
      <p:sp>
        <p:nvSpPr>
          <p:cNvPr id="27" name="TextBox 26"/>
          <p:cNvSpPr txBox="1"/>
          <p:nvPr/>
        </p:nvSpPr>
        <p:spPr>
          <a:xfrm>
            <a:off x="2142507"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[7,8,3]</a:t>
            </a:r>
            <a:endParaRPr lang="en-US" sz="2400" dirty="0">
              <a:latin typeface="Times New Roman" pitchFamily="18" charset="0"/>
              <a:cs typeface="Times New Roman" pitchFamily="18" charset="0"/>
            </a:endParaRPr>
          </a:p>
        </p:txBody>
      </p:sp>
      <p:sp>
        <p:nvSpPr>
          <p:cNvPr id="28" name="TextBox 27"/>
          <p:cNvSpPr txBox="1"/>
          <p:nvPr/>
        </p:nvSpPr>
        <p:spPr>
          <a:xfrm>
            <a:off x="6412685"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[4,1,9]</a:t>
            </a:r>
            <a:endParaRPr lang="en-US" sz="2400" dirty="0">
              <a:latin typeface="Times New Roman" pitchFamily="18" charset="0"/>
              <a:cs typeface="Times New Roman" pitchFamily="18" charset="0"/>
            </a:endParaRPr>
          </a:p>
        </p:txBody>
      </p:sp>
      <p:cxnSp>
        <p:nvCxnSpPr>
          <p:cNvPr id="26" name="Straight Arrow Connector 25"/>
          <p:cNvCxnSpPr>
            <a:endCxn id="69" idx="4"/>
          </p:cNvCxnSpPr>
          <p:nvPr/>
        </p:nvCxnSpPr>
        <p:spPr>
          <a:xfrm flipV="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4" idx="0"/>
            <a:endCxn id="70" idx="4"/>
          </p:cNvCxnSpPr>
          <p:nvPr/>
        </p:nvCxnSpPr>
        <p:spPr>
          <a:xfrm flipH="1" flipV="1">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2" idx="0"/>
            <a:endCxn id="69" idx="4"/>
          </p:cNvCxnSpPr>
          <p:nvPr/>
        </p:nvCxnSpPr>
        <p:spPr>
          <a:xfrm flipH="1" flipV="1">
            <a:off x="3465852"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3" idx="0"/>
            <a:endCxn id="70" idx="4"/>
          </p:cNvCxnSpPr>
          <p:nvPr/>
        </p:nvCxnSpPr>
        <p:spPr>
          <a:xfrm flipV="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Tree>
  </p:cSld>
  <p:clrMapOvr>
    <a:masterClrMapping/>
  </p:clrMapOvr>
  <p:transition advTm="1576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With TAG</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15</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0097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9</a:t>
            </a:r>
            <a:endParaRPr lang="en-US" sz="2400" dirty="0">
              <a:latin typeface="Times New Roman" pitchFamily="18" charset="0"/>
              <a:cs typeface="Times New Roman" pitchFamily="18" charset="0"/>
            </a:endParaRPr>
          </a:p>
        </p:txBody>
      </p:sp>
      <p:cxnSp>
        <p:nvCxnSpPr>
          <p:cNvPr id="26" name="Straight Arrow Connector 25"/>
          <p:cNvCxnSpPr>
            <a:stCxn id="69" idx="0"/>
          </p:cNvCxnSpPr>
          <p:nvPr/>
        </p:nvCxnSpPr>
        <p:spPr>
          <a:xfrm flipV="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142507"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[7,8,3]</a:t>
            </a:r>
            <a:endParaRPr lang="en-US" sz="2400" dirty="0">
              <a:latin typeface="Times New Roman" pitchFamily="18" charset="0"/>
              <a:cs typeface="Times New Roman" pitchFamily="18" charset="0"/>
            </a:endParaRPr>
          </a:p>
        </p:txBody>
      </p:sp>
      <p:cxnSp>
        <p:nvCxnSpPr>
          <p:cNvPr id="57" name="Straight Arrow Connector 56"/>
          <p:cNvCxnSpPr>
            <a:stCxn id="70" idx="0"/>
          </p:cNvCxnSpPr>
          <p:nvPr/>
        </p:nvCxnSpPr>
        <p:spPr>
          <a:xfrm flipH="1" flipV="1">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12685"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[4,1,9]</a:t>
            </a:r>
            <a:endParaRPr lang="en-US" sz="2400" dirty="0">
              <a:latin typeface="Times New Roman" pitchFamily="18" charset="0"/>
              <a:cs typeface="Times New Roman" pitchFamily="18" charset="0"/>
            </a:endParaRPr>
          </a:p>
        </p:txBody>
      </p:sp>
      <p:sp>
        <p:nvSpPr>
          <p:cNvPr id="34" name="TextBox 33"/>
          <p:cNvSpPr txBox="1"/>
          <p:nvPr/>
        </p:nvSpPr>
        <p:spPr>
          <a:xfrm>
            <a:off x="3761700" y="2883878"/>
            <a:ext cx="303288" cy="369332"/>
          </a:xfrm>
          <a:prstGeom prst="rect">
            <a:avLst/>
          </a:prstGeom>
          <a:noFill/>
        </p:spPr>
        <p:txBody>
          <a:bodyPr wrap="none" rtlCol="0">
            <a:spAutoFit/>
          </a:bodyPr>
          <a:lstStyle/>
          <a:p>
            <a:r>
              <a:rPr lang="en-US" dirty="0" smtClean="0"/>
              <a:t>8</a:t>
            </a:r>
            <a:endParaRPr lang="en-US" dirty="0"/>
          </a:p>
        </p:txBody>
      </p:sp>
      <p:sp>
        <p:nvSpPr>
          <p:cNvPr id="38" name="TextBox 37"/>
          <p:cNvSpPr txBox="1"/>
          <p:nvPr/>
        </p:nvSpPr>
        <p:spPr>
          <a:xfrm>
            <a:off x="5425913" y="2883878"/>
            <a:ext cx="306494" cy="369332"/>
          </a:xfrm>
          <a:prstGeom prst="rect">
            <a:avLst/>
          </a:prstGeom>
          <a:noFill/>
        </p:spPr>
        <p:txBody>
          <a:bodyPr wrap="none" rtlCol="0">
            <a:spAutoFit/>
          </a:bodyPr>
          <a:lstStyle/>
          <a:p>
            <a:r>
              <a:rPr lang="en-US" dirty="0" smtClean="0"/>
              <a:t>9</a:t>
            </a:r>
            <a:endParaRPr lang="en-US" dirty="0"/>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Tree>
  </p:cSld>
  <p:clrMapOvr>
    <a:masterClrMapping/>
  </p:clrMapOvr>
  <p:transition advTm="320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With TAG</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16</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341888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9 (vs. 13)</a:t>
            </a:r>
            <a:endParaRPr lang="en-US" sz="2400" dirty="0">
              <a:latin typeface="Times New Roman" pitchFamily="18" charset="0"/>
              <a:cs typeface="Times New Roman" pitchFamily="18" charset="0"/>
            </a:endParaRPr>
          </a:p>
        </p:txBody>
      </p:sp>
      <p:sp>
        <p:nvSpPr>
          <p:cNvPr id="24" name="TextBox 23"/>
          <p:cNvSpPr txBox="1"/>
          <p:nvPr/>
        </p:nvSpPr>
        <p:spPr>
          <a:xfrm>
            <a:off x="5159263" y="1969679"/>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[5,8,9]</a:t>
            </a:r>
            <a:endParaRPr lang="en-US" sz="2400" dirty="0">
              <a:latin typeface="Times New Roman" pitchFamily="18" charset="0"/>
              <a:cs typeface="Times New Roman" pitchFamily="18" charset="0"/>
            </a:endParaRPr>
          </a:p>
        </p:txBody>
      </p:sp>
      <p:sp>
        <p:nvSpPr>
          <p:cNvPr id="25" name="TextBox 24"/>
          <p:cNvSpPr txBox="1"/>
          <p:nvPr/>
        </p:nvSpPr>
        <p:spPr>
          <a:xfrm>
            <a:off x="457200" y="2337802"/>
            <a:ext cx="1064715"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Max: 9</a:t>
            </a:r>
            <a:endParaRPr lang="en-US" sz="2400" dirty="0">
              <a:latin typeface="Times New Roman" pitchFamily="18" charset="0"/>
              <a:cs typeface="Times New Roman" pitchFamily="18" charset="0"/>
            </a:endParaRPr>
          </a:p>
        </p:txBody>
      </p:sp>
    </p:spTree>
  </p:cSld>
  <p:clrMapOvr>
    <a:masterClrMapping/>
  </p:clrMapOvr>
  <p:transition advTm="3457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Synchronization</a:t>
            </a:r>
            <a:endParaRPr lang="en-US" dirty="0"/>
          </a:p>
        </p:txBody>
      </p:sp>
      <p:pic>
        <p:nvPicPr>
          <p:cNvPr id="5" name="Content Placeholder 4" descr="TAGFig1.jpg"/>
          <p:cNvPicPr>
            <a:picLocks noGrp="1" noChangeAspect="1"/>
          </p:cNvPicPr>
          <p:nvPr>
            <p:ph idx="1"/>
          </p:nvPr>
        </p:nvPicPr>
        <p:blipFill>
          <a:blip r:embed="rId3"/>
          <a:stretch>
            <a:fillRect/>
          </a:stretch>
        </p:blipFill>
        <p:spPr>
          <a:xfrm>
            <a:off x="1731866" y="1774825"/>
            <a:ext cx="5680267"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17</a:t>
            </a:fld>
            <a:endParaRPr lang="en-US" dirty="0"/>
          </a:p>
        </p:txBody>
      </p:sp>
    </p:spTree>
  </p:cSld>
  <p:clrMapOvr>
    <a:masterClrMapping/>
  </p:clrMapOvr>
  <p:transition advTm="5264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Results</a:t>
            </a:r>
            <a:endParaRPr lang="en-US" dirty="0"/>
          </a:p>
        </p:txBody>
      </p:sp>
      <p:pic>
        <p:nvPicPr>
          <p:cNvPr id="5" name="Content Placeholder 4" descr="TAGFig4.jpg"/>
          <p:cNvPicPr>
            <a:picLocks noGrp="1" noChangeAspect="1"/>
          </p:cNvPicPr>
          <p:nvPr>
            <p:ph idx="1"/>
          </p:nvPr>
        </p:nvPicPr>
        <p:blipFill>
          <a:blip r:embed="rId3"/>
          <a:stretch>
            <a:fillRect/>
          </a:stretch>
        </p:blipFill>
        <p:spPr>
          <a:xfrm>
            <a:off x="2596213" y="1774825"/>
            <a:ext cx="3951573"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18</a:t>
            </a:fld>
            <a:endParaRPr lang="en-US" dirty="0"/>
          </a:p>
        </p:txBody>
      </p:sp>
    </p:spTree>
  </p:cSld>
  <p:clrMapOvr>
    <a:masterClrMapping/>
  </p:clrMapOvr>
  <p:transition advTm="3407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Results</a:t>
            </a:r>
            <a:endParaRPr lang="en-US" dirty="0"/>
          </a:p>
        </p:txBody>
      </p:sp>
      <p:pic>
        <p:nvPicPr>
          <p:cNvPr id="5" name="Content Placeholder 4" descr="TAGFig6.jpg"/>
          <p:cNvPicPr>
            <a:picLocks noGrp="1" noChangeAspect="1"/>
          </p:cNvPicPr>
          <p:nvPr>
            <p:ph idx="1"/>
          </p:nvPr>
        </p:nvPicPr>
        <p:blipFill>
          <a:blip r:embed="rId3"/>
          <a:stretch>
            <a:fillRect/>
          </a:stretch>
        </p:blipFill>
        <p:spPr>
          <a:xfrm>
            <a:off x="926345" y="1774825"/>
            <a:ext cx="7291309"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19</a:t>
            </a:fld>
            <a:endParaRPr lang="en-US" dirty="0"/>
          </a:p>
        </p:txBody>
      </p:sp>
    </p:spTree>
  </p:cSld>
  <p:clrMapOvr>
    <a:masterClrMapping/>
  </p:clrMapOvr>
  <p:transition advTm="5285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a:t>
            </a:r>
          </a:p>
          <a:p>
            <a:r>
              <a:rPr lang="en-US" dirty="0" smtClean="0"/>
              <a:t>Algorithms/Approaches</a:t>
            </a:r>
          </a:p>
          <a:p>
            <a:pPr lvl="1"/>
            <a:r>
              <a:rPr lang="en-US" dirty="0" smtClean="0"/>
              <a:t>Tiny Aggregation (TAG)</a:t>
            </a:r>
          </a:p>
          <a:p>
            <a:pPr lvl="1"/>
            <a:r>
              <a:rPr lang="en-US" dirty="0" smtClean="0"/>
              <a:t>Synopsis Diffusion (SD)</a:t>
            </a:r>
          </a:p>
          <a:p>
            <a:pPr lvl="1"/>
            <a:r>
              <a:rPr lang="en-US" dirty="0" smtClean="0"/>
              <a:t>Tributaries and Deltas (TD)</a:t>
            </a:r>
          </a:p>
          <a:p>
            <a:pPr lvl="1"/>
            <a:r>
              <a:rPr lang="en-US" dirty="0" smtClean="0"/>
              <a:t>OPAG</a:t>
            </a:r>
          </a:p>
          <a:p>
            <a:pPr lvl="1"/>
            <a:r>
              <a:rPr lang="en-US" dirty="0" smtClean="0"/>
              <a:t>Exact Top-K (EXTOK)</a:t>
            </a:r>
          </a:p>
          <a:p>
            <a:pPr lvl="1"/>
            <a:r>
              <a:rPr lang="en-US" dirty="0" smtClean="0"/>
              <a:t>Histogram Incremental Update (HIU)</a:t>
            </a:r>
          </a:p>
          <a:p>
            <a:pPr lvl="1"/>
            <a:r>
              <a:rPr lang="en-US" dirty="0" smtClean="0"/>
              <a:t>Distributed Data Cube</a:t>
            </a:r>
          </a:p>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a:t>
            </a:fld>
            <a:endParaRPr lang="en-US" dirty="0"/>
          </a:p>
        </p:txBody>
      </p:sp>
    </p:spTree>
  </p:cSld>
  <p:clrMapOvr>
    <a:masterClrMapping/>
  </p:clrMapOvr>
  <p:transition advTm="109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Summary</a:t>
            </a:r>
            <a:endParaRPr lang="en-US" dirty="0"/>
          </a:p>
        </p:txBody>
      </p:sp>
      <p:graphicFrame>
        <p:nvGraphicFramePr>
          <p:cNvPr id="5" name="Content Placeholder 4"/>
          <p:cNvGraphicFramePr>
            <a:graphicFrameLocks noGrp="1"/>
          </p:cNvGraphicFramePr>
          <p:nvPr>
            <p:ph idx="1"/>
          </p:nvPr>
        </p:nvGraphicFramePr>
        <p:xfrm>
          <a:off x="457200" y="1774825"/>
          <a:ext cx="8229600" cy="1645920"/>
        </p:xfrm>
        <a:graphic>
          <a:graphicData uri="http://schemas.openxmlformats.org/drawingml/2006/table">
            <a:tbl>
              <a:tblPr firstRow="1" bandRow="1">
                <a:tableStyleId>{5C22544A-7EE6-4342-B048-85BDC9FD1C3A}</a:tableStyleId>
              </a:tblPr>
              <a:tblGrid>
                <a:gridCol w="4229100"/>
                <a:gridCol w="40005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Zero estimation error</a:t>
                      </a:r>
                    </a:p>
                    <a:p>
                      <a:r>
                        <a:rPr lang="en-US" sz="2400" dirty="0" smtClean="0"/>
                        <a:t>Energy</a:t>
                      </a:r>
                      <a:r>
                        <a:rPr lang="en-US" sz="2400" baseline="0" dirty="0" smtClean="0"/>
                        <a:t> efficient (vs. centralized)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Vulnerable to node loss</a:t>
                      </a:r>
                      <a:endParaRPr lang="en-US" sz="2400" dirty="0" smtClean="0"/>
                    </a:p>
                    <a:p>
                      <a:r>
                        <a:rPr lang="en-US" sz="2400" dirty="0" smtClean="0"/>
                        <a:t>Must</a:t>
                      </a:r>
                      <a:r>
                        <a:rPr lang="en-US" sz="2400" baseline="0" dirty="0" smtClean="0"/>
                        <a:t> maintain tree structure</a:t>
                      </a:r>
                    </a:p>
                    <a:p>
                      <a:r>
                        <a:rPr lang="en-US" sz="2400" baseline="0" dirty="0" smtClean="0"/>
                        <a:t>Increased latency</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20</a:t>
            </a:fld>
            <a:endParaRPr lang="en-US" dirty="0"/>
          </a:p>
        </p:txBody>
      </p:sp>
    </p:spTree>
  </p:cSld>
  <p:clrMapOvr>
    <a:masterClrMapping/>
  </p:clrMapOvr>
  <p:transition advTm="3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Diffusion (SD)</a:t>
            </a:r>
            <a:r>
              <a:rPr lang="en-US" baseline="30000" dirty="0" smtClean="0"/>
              <a:t>2</a:t>
            </a:r>
            <a:endParaRPr lang="en-US" baseline="30000" dirty="0"/>
          </a:p>
        </p:txBody>
      </p:sp>
      <p:sp>
        <p:nvSpPr>
          <p:cNvPr id="3" name="Content Placeholder 2"/>
          <p:cNvSpPr>
            <a:spLocks noGrp="1"/>
          </p:cNvSpPr>
          <p:nvPr>
            <p:ph idx="1"/>
          </p:nvPr>
        </p:nvSpPr>
        <p:spPr/>
        <p:txBody>
          <a:bodyPr/>
          <a:lstStyle/>
          <a:p>
            <a:r>
              <a:rPr lang="en-US" dirty="0" smtClean="0"/>
              <a:t>Multipath routing</a:t>
            </a:r>
          </a:p>
          <a:p>
            <a:r>
              <a:rPr lang="en-US" dirty="0" smtClean="0"/>
              <a:t>How to handle duplicate information</a:t>
            </a:r>
          </a:p>
          <a:p>
            <a:pPr lvl="1"/>
            <a:r>
              <a:rPr lang="en-US" dirty="0" smtClean="0"/>
              <a:t>Order and Duplicate Insensitive (ODI) Aggregation</a:t>
            </a:r>
          </a:p>
          <a:p>
            <a:pPr lvl="1"/>
            <a:r>
              <a:rPr lang="en-US" dirty="0" smtClean="0"/>
              <a:t>Example: Count - </a:t>
            </a:r>
            <a:r>
              <a:rPr lang="en-US" dirty="0" err="1" smtClean="0"/>
              <a:t>Flajolet</a:t>
            </a:r>
            <a:r>
              <a:rPr lang="en-US" dirty="0" smtClean="0"/>
              <a:t> and Martin [3]</a:t>
            </a:r>
          </a:p>
          <a:p>
            <a:pPr lvl="1"/>
            <a:r>
              <a:rPr lang="en-US" dirty="0" smtClean="0"/>
              <a:t>Introduces </a:t>
            </a:r>
            <a:r>
              <a:rPr lang="en-US" dirty="0" smtClean="0">
                <a:sym typeface="Wingdings" pitchFamily="2" charset="2"/>
              </a:rPr>
              <a:t>approximation error</a:t>
            </a:r>
            <a:endParaRPr lang="en-US" dirty="0" smtClean="0"/>
          </a:p>
        </p:txBody>
      </p:sp>
      <p:sp>
        <p:nvSpPr>
          <p:cNvPr id="4" name="Slide Number Placeholder 3"/>
          <p:cNvSpPr>
            <a:spLocks noGrp="1"/>
          </p:cNvSpPr>
          <p:nvPr>
            <p:ph type="sldNum" sz="quarter" idx="12"/>
          </p:nvPr>
        </p:nvSpPr>
        <p:spPr/>
        <p:txBody>
          <a:bodyPr/>
          <a:lstStyle/>
          <a:p>
            <a:fld id="{922C6CEB-6ADA-8948-9D31-2EDECA49B3C0}" type="slidenum">
              <a:rPr lang="en-US" smtClean="0"/>
              <a:pPr/>
              <a:t>21</a:t>
            </a:fld>
            <a:endParaRPr lang="en-US" dirty="0"/>
          </a:p>
        </p:txBody>
      </p:sp>
      <p:sp>
        <p:nvSpPr>
          <p:cNvPr id="5" name="TextBox 4"/>
          <p:cNvSpPr txBox="1"/>
          <p:nvPr/>
        </p:nvSpPr>
        <p:spPr>
          <a:xfrm>
            <a:off x="1" y="6044504"/>
            <a:ext cx="8496300" cy="830997"/>
          </a:xfrm>
          <a:prstGeom prst="rect">
            <a:avLst/>
          </a:prstGeom>
          <a:noFill/>
        </p:spPr>
        <p:txBody>
          <a:bodyPr wrap="square" rtlCol="0">
            <a:spAutoFit/>
          </a:bodyPr>
          <a:lstStyle/>
          <a:p>
            <a:r>
              <a:rPr lang="en-US" sz="1200" dirty="0" smtClean="0"/>
              <a:t>[2] S. </a:t>
            </a:r>
            <a:r>
              <a:rPr lang="en-US" sz="1200" dirty="0" err="1" smtClean="0"/>
              <a:t>Nath</a:t>
            </a:r>
            <a:r>
              <a:rPr lang="en-US" sz="1200" dirty="0" smtClean="0"/>
              <a:t>, P. B. Gibbons, S. </a:t>
            </a:r>
            <a:r>
              <a:rPr lang="en-US" sz="1200" dirty="0" err="1" smtClean="0"/>
              <a:t>Seshan</a:t>
            </a:r>
            <a:r>
              <a:rPr lang="en-US" sz="1200" dirty="0" smtClean="0"/>
              <a:t>, and Z. R. Anderson, “Synopsis diffusion for robust aggregation in sensor networks,” in Proceedings of the 2nd international conference on Embedded networked sensor systems, 2004, pp. 250–262.</a:t>
            </a:r>
          </a:p>
          <a:p>
            <a:r>
              <a:rPr lang="en-US" sz="1200" dirty="0" smtClean="0"/>
              <a:t>[3] P. </a:t>
            </a:r>
            <a:r>
              <a:rPr lang="en-US" sz="1200" dirty="0" err="1" smtClean="0"/>
              <a:t>Flajolet</a:t>
            </a:r>
            <a:r>
              <a:rPr lang="en-US" sz="1200" dirty="0" smtClean="0"/>
              <a:t> and G. Nigel Martin, “Probabilistic counting algorithms for data base applications,” Journal of Computer and System Sciences, vol. 31, no. 2, pp. 182–209, 1985.</a:t>
            </a:r>
            <a:endParaRPr lang="en-US" sz="1200" dirty="0"/>
          </a:p>
        </p:txBody>
      </p:sp>
    </p:spTree>
  </p:cSld>
  <p:clrMapOvr>
    <a:masterClrMapping/>
  </p:clrMapOvr>
  <p:transition advTm="4512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a:stCxn id="23" idx="0"/>
            <a:endCxn id="17" idx="4"/>
          </p:cNvCxnSpPr>
          <p:nvPr/>
        </p:nvCxnSpPr>
        <p:spPr>
          <a:xfrm flipV="1">
            <a:off x="2758771" y="5085714"/>
            <a:ext cx="163845" cy="5188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6"/>
            <a:endCxn id="18" idx="2"/>
          </p:cNvCxnSpPr>
          <p:nvPr/>
        </p:nvCxnSpPr>
        <p:spPr>
          <a:xfrm flipV="1">
            <a:off x="2931942" y="5613861"/>
            <a:ext cx="518821" cy="1638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SD Structure/Routing</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22</a:t>
            </a:fld>
            <a:endParaRPr lang="en-US" dirty="0"/>
          </a:p>
        </p:txBody>
      </p:sp>
      <p:sp>
        <p:nvSpPr>
          <p:cNvPr id="6" name="Oval 5"/>
          <p:cNvSpPr/>
          <p:nvPr/>
        </p:nvSpPr>
        <p:spPr>
          <a:xfrm>
            <a:off x="4315926"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7" name="Oval 6"/>
          <p:cNvSpPr/>
          <p:nvPr/>
        </p:nvSpPr>
        <p:spPr>
          <a:xfrm>
            <a:off x="3623934" y="3182217"/>
            <a:ext cx="1730326" cy="1730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50763"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9" name="Oval 8"/>
          <p:cNvSpPr/>
          <p:nvPr/>
        </p:nvSpPr>
        <p:spPr>
          <a:xfrm>
            <a:off x="3797105" y="456620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0" name="Oval 9"/>
          <p:cNvSpPr/>
          <p:nvPr/>
        </p:nvSpPr>
        <p:spPr>
          <a:xfrm>
            <a:off x="3969584" y="3182217"/>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1" name="Oval 10"/>
          <p:cNvSpPr/>
          <p:nvPr/>
        </p:nvSpPr>
        <p:spPr>
          <a:xfrm>
            <a:off x="5007918" y="335538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4" name="Oval 13"/>
          <p:cNvSpPr/>
          <p:nvPr/>
        </p:nvSpPr>
        <p:spPr>
          <a:xfrm>
            <a:off x="2749445" y="2307728"/>
            <a:ext cx="3479304" cy="3479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59478" y="1617761"/>
            <a:ext cx="4859238" cy="4859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60318"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7" name="Oval 16"/>
          <p:cNvSpPr/>
          <p:nvPr/>
        </p:nvSpPr>
        <p:spPr>
          <a:xfrm>
            <a:off x="2749445" y="4739372"/>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8" name="Oval 17"/>
          <p:cNvSpPr/>
          <p:nvPr/>
        </p:nvSpPr>
        <p:spPr>
          <a:xfrm>
            <a:off x="3450763" y="544069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9" name="Oval 18"/>
          <p:cNvSpPr/>
          <p:nvPr/>
        </p:nvSpPr>
        <p:spPr>
          <a:xfrm>
            <a:off x="3095787" y="2633664"/>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0" name="Oval 19"/>
          <p:cNvSpPr/>
          <p:nvPr/>
        </p:nvSpPr>
        <p:spPr>
          <a:xfrm>
            <a:off x="533348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1" name="Oval 20"/>
          <p:cNvSpPr/>
          <p:nvPr/>
        </p:nvSpPr>
        <p:spPr>
          <a:xfrm>
            <a:off x="6055578"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2" name="Oval 21"/>
          <p:cNvSpPr/>
          <p:nvPr/>
        </p:nvSpPr>
        <p:spPr>
          <a:xfrm>
            <a:off x="5506660" y="509434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4" name="Oval 23"/>
          <p:cNvSpPr/>
          <p:nvPr/>
        </p:nvSpPr>
        <p:spPr>
          <a:xfrm>
            <a:off x="2059478" y="3009046"/>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5" name="Oval 24"/>
          <p:cNvSpPr/>
          <p:nvPr/>
        </p:nvSpPr>
        <p:spPr>
          <a:xfrm>
            <a:off x="3442129" y="161776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6" name="Oval 25"/>
          <p:cNvSpPr/>
          <p:nvPr/>
        </p:nvSpPr>
        <p:spPr>
          <a:xfrm>
            <a:off x="1886307" y="421985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622874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8" name="Oval 27"/>
          <p:cNvSpPr/>
          <p:nvPr/>
        </p:nvSpPr>
        <p:spPr>
          <a:xfrm>
            <a:off x="6228749" y="526751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grpSp>
        <p:nvGrpSpPr>
          <p:cNvPr id="3" name="Group 29"/>
          <p:cNvGrpSpPr/>
          <p:nvPr/>
        </p:nvGrpSpPr>
        <p:grpSpPr>
          <a:xfrm>
            <a:off x="1893608" y="4912543"/>
            <a:ext cx="1730326" cy="1730326"/>
            <a:chOff x="329152" y="4912543"/>
            <a:chExt cx="1730326" cy="1730326"/>
          </a:xfrm>
        </p:grpSpPr>
        <p:sp>
          <p:nvSpPr>
            <p:cNvPr id="23" name="Oval 22"/>
            <p:cNvSpPr/>
            <p:nvPr/>
          </p:nvSpPr>
          <p:spPr>
            <a:xfrm>
              <a:off x="1021144" y="5604535"/>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Oval 28"/>
            <p:cNvSpPr/>
            <p:nvPr/>
          </p:nvSpPr>
          <p:spPr>
            <a:xfrm>
              <a:off x="329152" y="4912543"/>
              <a:ext cx="1730326" cy="173032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392159" y="2791130"/>
            <a:ext cx="915635" cy="461665"/>
          </a:xfrm>
          <a:prstGeom prst="rect">
            <a:avLst/>
          </a:prstGeom>
          <a:noFill/>
        </p:spPr>
        <p:txBody>
          <a:bodyPr wrap="none" rtlCol="0">
            <a:spAutoFit/>
          </a:bodyPr>
          <a:lstStyle/>
          <a:p>
            <a:r>
              <a:rPr lang="en-US" sz="2400" dirty="0" smtClean="0"/>
              <a:t>Ring</a:t>
            </a:r>
            <a:r>
              <a:rPr lang="en-US" dirty="0" smtClean="0"/>
              <a:t> 1</a:t>
            </a:r>
            <a:endParaRPr lang="en-US" dirty="0"/>
          </a:p>
        </p:txBody>
      </p:sp>
      <p:sp>
        <p:nvSpPr>
          <p:cNvPr id="33" name="TextBox 32"/>
          <p:cNvSpPr txBox="1"/>
          <p:nvPr/>
        </p:nvSpPr>
        <p:spPr>
          <a:xfrm>
            <a:off x="4544559" y="5703280"/>
            <a:ext cx="930063" cy="461665"/>
          </a:xfrm>
          <a:prstGeom prst="rect">
            <a:avLst/>
          </a:prstGeom>
          <a:noFill/>
        </p:spPr>
        <p:txBody>
          <a:bodyPr wrap="none" rtlCol="0">
            <a:spAutoFit/>
          </a:bodyPr>
          <a:lstStyle/>
          <a:p>
            <a:r>
              <a:rPr lang="en-US" sz="2400" dirty="0" smtClean="0"/>
              <a:t>Ring</a:t>
            </a:r>
            <a:r>
              <a:rPr lang="en-US" dirty="0" smtClean="0"/>
              <a:t> 2</a:t>
            </a:r>
            <a:endParaRPr lang="en-US" dirty="0"/>
          </a:p>
        </p:txBody>
      </p:sp>
      <p:sp>
        <p:nvSpPr>
          <p:cNvPr id="34" name="TextBox 33"/>
          <p:cNvSpPr txBox="1"/>
          <p:nvPr/>
        </p:nvSpPr>
        <p:spPr>
          <a:xfrm>
            <a:off x="6921934" y="3808030"/>
            <a:ext cx="915635" cy="461665"/>
          </a:xfrm>
          <a:prstGeom prst="rect">
            <a:avLst/>
          </a:prstGeom>
          <a:noFill/>
        </p:spPr>
        <p:txBody>
          <a:bodyPr wrap="none" rtlCol="0">
            <a:spAutoFit/>
          </a:bodyPr>
          <a:lstStyle/>
          <a:p>
            <a:r>
              <a:rPr lang="en-US" sz="2400" dirty="0" smtClean="0"/>
              <a:t>Ring</a:t>
            </a:r>
            <a:r>
              <a:rPr lang="en-US" dirty="0" smtClean="0"/>
              <a:t> 3</a:t>
            </a:r>
            <a:endParaRPr lang="en-US" dirty="0"/>
          </a:p>
        </p:txBody>
      </p:sp>
    </p:spTree>
  </p:cSld>
  <p:clrMapOvr>
    <a:masterClrMapping/>
  </p:clrMapOvr>
  <p:transition advTm="260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a:stCxn id="23" idx="6"/>
            <a:endCxn id="18" idx="2"/>
          </p:cNvCxnSpPr>
          <p:nvPr/>
        </p:nvCxnSpPr>
        <p:spPr>
          <a:xfrm flipV="1">
            <a:off x="2931942" y="5613861"/>
            <a:ext cx="518821" cy="1638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SD Structure/Routing</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23</a:t>
            </a:fld>
            <a:endParaRPr lang="en-US" dirty="0"/>
          </a:p>
        </p:txBody>
      </p:sp>
      <p:sp>
        <p:nvSpPr>
          <p:cNvPr id="6" name="Oval 5"/>
          <p:cNvSpPr/>
          <p:nvPr/>
        </p:nvSpPr>
        <p:spPr>
          <a:xfrm>
            <a:off x="4315926"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7" name="Oval 6"/>
          <p:cNvSpPr/>
          <p:nvPr/>
        </p:nvSpPr>
        <p:spPr>
          <a:xfrm>
            <a:off x="3623934" y="3182217"/>
            <a:ext cx="1730326" cy="1730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50763"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9" name="Oval 8"/>
          <p:cNvSpPr/>
          <p:nvPr/>
        </p:nvSpPr>
        <p:spPr>
          <a:xfrm>
            <a:off x="3797105" y="456620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0" name="Oval 9"/>
          <p:cNvSpPr/>
          <p:nvPr/>
        </p:nvSpPr>
        <p:spPr>
          <a:xfrm>
            <a:off x="3969584" y="3182217"/>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1" name="Oval 10"/>
          <p:cNvSpPr/>
          <p:nvPr/>
        </p:nvSpPr>
        <p:spPr>
          <a:xfrm>
            <a:off x="5007918" y="335538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4" name="Oval 13"/>
          <p:cNvSpPr/>
          <p:nvPr/>
        </p:nvSpPr>
        <p:spPr>
          <a:xfrm>
            <a:off x="2749445" y="2307728"/>
            <a:ext cx="3479304" cy="3479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59478" y="1617761"/>
            <a:ext cx="4859238" cy="4859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60318"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8" name="Oval 17"/>
          <p:cNvSpPr/>
          <p:nvPr/>
        </p:nvSpPr>
        <p:spPr>
          <a:xfrm>
            <a:off x="3450763" y="544069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9" name="Oval 18"/>
          <p:cNvSpPr/>
          <p:nvPr/>
        </p:nvSpPr>
        <p:spPr>
          <a:xfrm>
            <a:off x="3095787" y="2633664"/>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0" name="Oval 19"/>
          <p:cNvSpPr/>
          <p:nvPr/>
        </p:nvSpPr>
        <p:spPr>
          <a:xfrm>
            <a:off x="533348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1" name="Oval 20"/>
          <p:cNvSpPr/>
          <p:nvPr/>
        </p:nvSpPr>
        <p:spPr>
          <a:xfrm>
            <a:off x="6055578"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2" name="Oval 21"/>
          <p:cNvSpPr/>
          <p:nvPr/>
        </p:nvSpPr>
        <p:spPr>
          <a:xfrm>
            <a:off x="5506660" y="509434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4" name="Oval 23"/>
          <p:cNvSpPr/>
          <p:nvPr/>
        </p:nvSpPr>
        <p:spPr>
          <a:xfrm>
            <a:off x="2059478" y="3009046"/>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5" name="Oval 24"/>
          <p:cNvSpPr/>
          <p:nvPr/>
        </p:nvSpPr>
        <p:spPr>
          <a:xfrm>
            <a:off x="3442129" y="161776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6" name="Oval 25"/>
          <p:cNvSpPr/>
          <p:nvPr/>
        </p:nvSpPr>
        <p:spPr>
          <a:xfrm>
            <a:off x="1886307" y="421985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622874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8" name="Oval 27"/>
          <p:cNvSpPr/>
          <p:nvPr/>
        </p:nvSpPr>
        <p:spPr>
          <a:xfrm>
            <a:off x="6228749" y="526751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Oval 28"/>
          <p:cNvSpPr/>
          <p:nvPr/>
        </p:nvSpPr>
        <p:spPr>
          <a:xfrm>
            <a:off x="2108983" y="4056706"/>
            <a:ext cx="1730326" cy="173032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17" idx="7"/>
            <a:endCxn id="8" idx="3"/>
          </p:cNvCxnSpPr>
          <p:nvPr/>
        </p:nvCxnSpPr>
        <p:spPr>
          <a:xfrm flipV="1">
            <a:off x="3045066" y="4343001"/>
            <a:ext cx="456418" cy="4470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6"/>
          </p:cNvCxnSpPr>
          <p:nvPr/>
        </p:nvCxnSpPr>
        <p:spPr>
          <a:xfrm flipV="1">
            <a:off x="3095787" y="4790093"/>
            <a:ext cx="743522" cy="122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92159" y="2791130"/>
            <a:ext cx="915635" cy="461665"/>
          </a:xfrm>
          <a:prstGeom prst="rect">
            <a:avLst/>
          </a:prstGeom>
          <a:noFill/>
        </p:spPr>
        <p:txBody>
          <a:bodyPr wrap="none" rtlCol="0">
            <a:spAutoFit/>
          </a:bodyPr>
          <a:lstStyle/>
          <a:p>
            <a:r>
              <a:rPr lang="en-US" sz="2400" dirty="0" smtClean="0"/>
              <a:t>Ring</a:t>
            </a:r>
            <a:r>
              <a:rPr lang="en-US" dirty="0" smtClean="0"/>
              <a:t> 1</a:t>
            </a:r>
            <a:endParaRPr lang="en-US" dirty="0"/>
          </a:p>
        </p:txBody>
      </p:sp>
      <p:sp>
        <p:nvSpPr>
          <p:cNvPr id="33" name="TextBox 32"/>
          <p:cNvSpPr txBox="1"/>
          <p:nvPr/>
        </p:nvSpPr>
        <p:spPr>
          <a:xfrm>
            <a:off x="4544559" y="5703280"/>
            <a:ext cx="930063" cy="461665"/>
          </a:xfrm>
          <a:prstGeom prst="rect">
            <a:avLst/>
          </a:prstGeom>
          <a:noFill/>
        </p:spPr>
        <p:txBody>
          <a:bodyPr wrap="none" rtlCol="0">
            <a:spAutoFit/>
          </a:bodyPr>
          <a:lstStyle/>
          <a:p>
            <a:r>
              <a:rPr lang="en-US" sz="2400" dirty="0" smtClean="0"/>
              <a:t>Ring</a:t>
            </a:r>
            <a:r>
              <a:rPr lang="en-US" dirty="0" smtClean="0"/>
              <a:t> 2</a:t>
            </a:r>
            <a:endParaRPr lang="en-US" dirty="0"/>
          </a:p>
        </p:txBody>
      </p:sp>
      <p:sp>
        <p:nvSpPr>
          <p:cNvPr id="34" name="TextBox 33"/>
          <p:cNvSpPr txBox="1"/>
          <p:nvPr/>
        </p:nvSpPr>
        <p:spPr>
          <a:xfrm>
            <a:off x="6921934" y="3808030"/>
            <a:ext cx="915635" cy="461665"/>
          </a:xfrm>
          <a:prstGeom prst="rect">
            <a:avLst/>
          </a:prstGeom>
          <a:noFill/>
        </p:spPr>
        <p:txBody>
          <a:bodyPr wrap="none" rtlCol="0">
            <a:spAutoFit/>
          </a:bodyPr>
          <a:lstStyle/>
          <a:p>
            <a:r>
              <a:rPr lang="en-US" sz="2400" dirty="0" smtClean="0"/>
              <a:t>Ring</a:t>
            </a:r>
            <a:r>
              <a:rPr lang="en-US" dirty="0" smtClean="0"/>
              <a:t> 3</a:t>
            </a:r>
            <a:endParaRPr lang="en-US" dirty="0"/>
          </a:p>
        </p:txBody>
      </p:sp>
      <p:sp>
        <p:nvSpPr>
          <p:cNvPr id="17" name="Oval 16"/>
          <p:cNvSpPr/>
          <p:nvPr/>
        </p:nvSpPr>
        <p:spPr>
          <a:xfrm>
            <a:off x="2749445" y="4739372"/>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cxnSp>
        <p:nvCxnSpPr>
          <p:cNvPr id="31" name="Straight Arrow Connector 30"/>
          <p:cNvCxnSpPr>
            <a:stCxn id="23" idx="0"/>
            <a:endCxn id="17" idx="4"/>
          </p:cNvCxnSpPr>
          <p:nvPr/>
        </p:nvCxnSpPr>
        <p:spPr>
          <a:xfrm flipV="1">
            <a:off x="2758771" y="5085714"/>
            <a:ext cx="163845" cy="5188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85600" y="5604535"/>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Tree>
  </p:cSld>
  <p:clrMapOvr>
    <a:masterClrMapping/>
  </p:clrMapOvr>
  <p:transition advTm="173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Structure/Routing</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24</a:t>
            </a:fld>
            <a:endParaRPr lang="en-US" dirty="0"/>
          </a:p>
        </p:txBody>
      </p:sp>
      <p:sp>
        <p:nvSpPr>
          <p:cNvPr id="6" name="Oval 5"/>
          <p:cNvSpPr/>
          <p:nvPr/>
        </p:nvSpPr>
        <p:spPr>
          <a:xfrm>
            <a:off x="4315926"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7" name="Oval 6"/>
          <p:cNvSpPr/>
          <p:nvPr/>
        </p:nvSpPr>
        <p:spPr>
          <a:xfrm>
            <a:off x="3623934" y="3182217"/>
            <a:ext cx="1730326" cy="1730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50763"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9" name="Oval 8"/>
          <p:cNvSpPr/>
          <p:nvPr/>
        </p:nvSpPr>
        <p:spPr>
          <a:xfrm>
            <a:off x="3797105" y="456620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0" name="Oval 9"/>
          <p:cNvSpPr/>
          <p:nvPr/>
        </p:nvSpPr>
        <p:spPr>
          <a:xfrm>
            <a:off x="3969584" y="3182217"/>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1" name="Oval 10"/>
          <p:cNvSpPr/>
          <p:nvPr/>
        </p:nvSpPr>
        <p:spPr>
          <a:xfrm>
            <a:off x="5007918" y="335538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4" name="Oval 13"/>
          <p:cNvSpPr/>
          <p:nvPr/>
        </p:nvSpPr>
        <p:spPr>
          <a:xfrm>
            <a:off x="2749445" y="2307728"/>
            <a:ext cx="3479304" cy="3479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59478" y="1617761"/>
            <a:ext cx="4859238" cy="4859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60318"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9" name="Oval 18"/>
          <p:cNvSpPr/>
          <p:nvPr/>
        </p:nvSpPr>
        <p:spPr>
          <a:xfrm>
            <a:off x="3095787" y="2633664"/>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0" name="Oval 19"/>
          <p:cNvSpPr/>
          <p:nvPr/>
        </p:nvSpPr>
        <p:spPr>
          <a:xfrm>
            <a:off x="533348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1" name="Oval 20"/>
          <p:cNvSpPr/>
          <p:nvPr/>
        </p:nvSpPr>
        <p:spPr>
          <a:xfrm>
            <a:off x="6055578"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2" name="Oval 21"/>
          <p:cNvSpPr/>
          <p:nvPr/>
        </p:nvSpPr>
        <p:spPr>
          <a:xfrm>
            <a:off x="5506660" y="509434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4" name="Oval 23"/>
          <p:cNvSpPr/>
          <p:nvPr/>
        </p:nvSpPr>
        <p:spPr>
          <a:xfrm>
            <a:off x="2059478" y="3009046"/>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5" name="Oval 24"/>
          <p:cNvSpPr/>
          <p:nvPr/>
        </p:nvSpPr>
        <p:spPr>
          <a:xfrm>
            <a:off x="3442129" y="161776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6" name="Oval 25"/>
          <p:cNvSpPr/>
          <p:nvPr/>
        </p:nvSpPr>
        <p:spPr>
          <a:xfrm>
            <a:off x="1886307" y="421985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622874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8" name="Oval 27"/>
          <p:cNvSpPr/>
          <p:nvPr/>
        </p:nvSpPr>
        <p:spPr>
          <a:xfrm>
            <a:off x="6228749" y="526751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Oval 28"/>
          <p:cNvSpPr/>
          <p:nvPr/>
        </p:nvSpPr>
        <p:spPr>
          <a:xfrm>
            <a:off x="2758771" y="4739372"/>
            <a:ext cx="1730326" cy="173032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stCxn id="17" idx="7"/>
            <a:endCxn id="8" idx="3"/>
          </p:cNvCxnSpPr>
          <p:nvPr/>
        </p:nvCxnSpPr>
        <p:spPr>
          <a:xfrm flipV="1">
            <a:off x="3045066" y="4343001"/>
            <a:ext cx="456418" cy="4470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6"/>
          </p:cNvCxnSpPr>
          <p:nvPr/>
        </p:nvCxnSpPr>
        <p:spPr>
          <a:xfrm flipV="1">
            <a:off x="3095787" y="4790093"/>
            <a:ext cx="743522" cy="122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9" idx="4"/>
          </p:cNvCxnSpPr>
          <p:nvPr/>
        </p:nvCxnSpPr>
        <p:spPr>
          <a:xfrm flipV="1">
            <a:off x="3710173" y="4912543"/>
            <a:ext cx="260103" cy="5281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92159" y="2791130"/>
            <a:ext cx="915635" cy="461665"/>
          </a:xfrm>
          <a:prstGeom prst="rect">
            <a:avLst/>
          </a:prstGeom>
          <a:noFill/>
        </p:spPr>
        <p:txBody>
          <a:bodyPr wrap="none" rtlCol="0">
            <a:spAutoFit/>
          </a:bodyPr>
          <a:lstStyle/>
          <a:p>
            <a:r>
              <a:rPr lang="en-US" sz="2400" dirty="0" smtClean="0"/>
              <a:t>Ring</a:t>
            </a:r>
            <a:r>
              <a:rPr lang="en-US" dirty="0" smtClean="0"/>
              <a:t> 1</a:t>
            </a:r>
            <a:endParaRPr lang="en-US" dirty="0"/>
          </a:p>
        </p:txBody>
      </p:sp>
      <p:sp>
        <p:nvSpPr>
          <p:cNvPr id="34" name="TextBox 33"/>
          <p:cNvSpPr txBox="1"/>
          <p:nvPr/>
        </p:nvSpPr>
        <p:spPr>
          <a:xfrm>
            <a:off x="4544559" y="5703280"/>
            <a:ext cx="930063" cy="461665"/>
          </a:xfrm>
          <a:prstGeom prst="rect">
            <a:avLst/>
          </a:prstGeom>
          <a:noFill/>
        </p:spPr>
        <p:txBody>
          <a:bodyPr wrap="none" rtlCol="0">
            <a:spAutoFit/>
          </a:bodyPr>
          <a:lstStyle/>
          <a:p>
            <a:r>
              <a:rPr lang="en-US" sz="2400" dirty="0" smtClean="0"/>
              <a:t>Ring</a:t>
            </a:r>
            <a:r>
              <a:rPr lang="en-US" dirty="0" smtClean="0"/>
              <a:t> 2</a:t>
            </a:r>
            <a:endParaRPr lang="en-US" dirty="0"/>
          </a:p>
        </p:txBody>
      </p:sp>
      <p:sp>
        <p:nvSpPr>
          <p:cNvPr id="35" name="TextBox 34"/>
          <p:cNvSpPr txBox="1"/>
          <p:nvPr/>
        </p:nvSpPr>
        <p:spPr>
          <a:xfrm>
            <a:off x="6921934" y="3808030"/>
            <a:ext cx="915635" cy="461665"/>
          </a:xfrm>
          <a:prstGeom prst="rect">
            <a:avLst/>
          </a:prstGeom>
          <a:noFill/>
        </p:spPr>
        <p:txBody>
          <a:bodyPr wrap="none" rtlCol="0">
            <a:spAutoFit/>
          </a:bodyPr>
          <a:lstStyle/>
          <a:p>
            <a:r>
              <a:rPr lang="en-US" sz="2400" dirty="0" smtClean="0"/>
              <a:t>Ring</a:t>
            </a:r>
            <a:r>
              <a:rPr lang="en-US" dirty="0" smtClean="0"/>
              <a:t> 3</a:t>
            </a:r>
            <a:endParaRPr lang="en-US" dirty="0"/>
          </a:p>
        </p:txBody>
      </p:sp>
      <p:sp>
        <p:nvSpPr>
          <p:cNvPr id="17" name="Oval 16"/>
          <p:cNvSpPr/>
          <p:nvPr/>
        </p:nvSpPr>
        <p:spPr>
          <a:xfrm>
            <a:off x="2749445" y="4739372"/>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8" name="Oval 17"/>
          <p:cNvSpPr/>
          <p:nvPr/>
        </p:nvSpPr>
        <p:spPr>
          <a:xfrm>
            <a:off x="3450763" y="544069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cxnSp>
        <p:nvCxnSpPr>
          <p:cNvPr id="31" name="Straight Arrow Connector 30"/>
          <p:cNvCxnSpPr>
            <a:stCxn id="23" idx="0"/>
            <a:endCxn id="17" idx="4"/>
          </p:cNvCxnSpPr>
          <p:nvPr/>
        </p:nvCxnSpPr>
        <p:spPr>
          <a:xfrm flipV="1">
            <a:off x="2758771" y="5085714"/>
            <a:ext cx="163845" cy="5188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6"/>
            <a:endCxn id="18" idx="2"/>
          </p:cNvCxnSpPr>
          <p:nvPr/>
        </p:nvCxnSpPr>
        <p:spPr>
          <a:xfrm flipV="1">
            <a:off x="2931942" y="5613861"/>
            <a:ext cx="518821" cy="1638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85600" y="5604535"/>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Tree>
  </p:cSld>
  <p:clrMapOvr>
    <a:masterClrMapping/>
  </p:clrMapOvr>
  <p:transition advTm="1687"/>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Structure/Routing</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25</a:t>
            </a:fld>
            <a:endParaRPr lang="en-US" dirty="0"/>
          </a:p>
        </p:txBody>
      </p:sp>
      <p:sp>
        <p:nvSpPr>
          <p:cNvPr id="6" name="Oval 5"/>
          <p:cNvSpPr/>
          <p:nvPr/>
        </p:nvSpPr>
        <p:spPr>
          <a:xfrm>
            <a:off x="4315926"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7" name="Oval 6"/>
          <p:cNvSpPr/>
          <p:nvPr/>
        </p:nvSpPr>
        <p:spPr>
          <a:xfrm>
            <a:off x="3623934" y="3182217"/>
            <a:ext cx="1730326" cy="17303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69584" y="3182217"/>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1" name="Oval 10"/>
          <p:cNvSpPr/>
          <p:nvPr/>
        </p:nvSpPr>
        <p:spPr>
          <a:xfrm>
            <a:off x="5007918" y="335538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4" name="Oval 13"/>
          <p:cNvSpPr/>
          <p:nvPr/>
        </p:nvSpPr>
        <p:spPr>
          <a:xfrm>
            <a:off x="2749445" y="2307728"/>
            <a:ext cx="3479304" cy="3479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59478" y="1617761"/>
            <a:ext cx="4859238" cy="48592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60318"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9" name="Oval 18"/>
          <p:cNvSpPr/>
          <p:nvPr/>
        </p:nvSpPr>
        <p:spPr>
          <a:xfrm>
            <a:off x="3095787" y="2633664"/>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0" name="Oval 19"/>
          <p:cNvSpPr/>
          <p:nvPr/>
        </p:nvSpPr>
        <p:spPr>
          <a:xfrm>
            <a:off x="533348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1" name="Oval 20"/>
          <p:cNvSpPr/>
          <p:nvPr/>
        </p:nvSpPr>
        <p:spPr>
          <a:xfrm>
            <a:off x="6055578" y="387420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2" name="Oval 21"/>
          <p:cNvSpPr/>
          <p:nvPr/>
        </p:nvSpPr>
        <p:spPr>
          <a:xfrm>
            <a:off x="5506660" y="5094348"/>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4" name="Oval 23"/>
          <p:cNvSpPr/>
          <p:nvPr/>
        </p:nvSpPr>
        <p:spPr>
          <a:xfrm>
            <a:off x="2059478" y="3009046"/>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5" name="Oval 24"/>
          <p:cNvSpPr/>
          <p:nvPr/>
        </p:nvSpPr>
        <p:spPr>
          <a:xfrm>
            <a:off x="3442129" y="161776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6" name="Oval 25"/>
          <p:cNvSpPr/>
          <p:nvPr/>
        </p:nvSpPr>
        <p:spPr>
          <a:xfrm>
            <a:off x="1886307" y="421985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6228749" y="2460493"/>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8" name="Oval 27"/>
          <p:cNvSpPr/>
          <p:nvPr/>
        </p:nvSpPr>
        <p:spPr>
          <a:xfrm>
            <a:off x="6228749" y="5267519"/>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cxnSp>
        <p:nvCxnSpPr>
          <p:cNvPr id="33" name="Straight Arrow Connector 32"/>
          <p:cNvCxnSpPr>
            <a:stCxn id="9" idx="7"/>
            <a:endCxn id="6" idx="3"/>
          </p:cNvCxnSpPr>
          <p:nvPr/>
        </p:nvCxnSpPr>
        <p:spPr>
          <a:xfrm flipV="1">
            <a:off x="4092726" y="4169830"/>
            <a:ext cx="273921" cy="4470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6"/>
            <a:endCxn id="6" idx="2"/>
          </p:cNvCxnSpPr>
          <p:nvPr/>
        </p:nvCxnSpPr>
        <p:spPr>
          <a:xfrm flipV="1">
            <a:off x="3797105" y="4047380"/>
            <a:ext cx="518821" cy="173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92159" y="2791130"/>
            <a:ext cx="915635" cy="461665"/>
          </a:xfrm>
          <a:prstGeom prst="rect">
            <a:avLst/>
          </a:prstGeom>
          <a:noFill/>
        </p:spPr>
        <p:txBody>
          <a:bodyPr wrap="none" rtlCol="0">
            <a:spAutoFit/>
          </a:bodyPr>
          <a:lstStyle/>
          <a:p>
            <a:r>
              <a:rPr lang="en-US" sz="2400" dirty="0" smtClean="0"/>
              <a:t>Ring</a:t>
            </a:r>
            <a:r>
              <a:rPr lang="en-US" dirty="0" smtClean="0"/>
              <a:t> 1</a:t>
            </a:r>
            <a:endParaRPr lang="en-US" dirty="0"/>
          </a:p>
        </p:txBody>
      </p:sp>
      <p:sp>
        <p:nvSpPr>
          <p:cNvPr id="35" name="TextBox 34"/>
          <p:cNvSpPr txBox="1"/>
          <p:nvPr/>
        </p:nvSpPr>
        <p:spPr>
          <a:xfrm>
            <a:off x="4544559" y="5703280"/>
            <a:ext cx="930063" cy="461665"/>
          </a:xfrm>
          <a:prstGeom prst="rect">
            <a:avLst/>
          </a:prstGeom>
          <a:noFill/>
        </p:spPr>
        <p:txBody>
          <a:bodyPr wrap="none" rtlCol="0">
            <a:spAutoFit/>
          </a:bodyPr>
          <a:lstStyle/>
          <a:p>
            <a:r>
              <a:rPr lang="en-US" sz="2400" dirty="0" smtClean="0"/>
              <a:t>Ring</a:t>
            </a:r>
            <a:r>
              <a:rPr lang="en-US" dirty="0" smtClean="0"/>
              <a:t> 2</a:t>
            </a:r>
            <a:endParaRPr lang="en-US" dirty="0"/>
          </a:p>
        </p:txBody>
      </p:sp>
      <p:sp>
        <p:nvSpPr>
          <p:cNvPr id="38" name="TextBox 37"/>
          <p:cNvSpPr txBox="1"/>
          <p:nvPr/>
        </p:nvSpPr>
        <p:spPr>
          <a:xfrm>
            <a:off x="6921934" y="3808030"/>
            <a:ext cx="915635" cy="461665"/>
          </a:xfrm>
          <a:prstGeom prst="rect">
            <a:avLst/>
          </a:prstGeom>
          <a:noFill/>
        </p:spPr>
        <p:txBody>
          <a:bodyPr wrap="none" rtlCol="0">
            <a:spAutoFit/>
          </a:bodyPr>
          <a:lstStyle/>
          <a:p>
            <a:r>
              <a:rPr lang="en-US" sz="2400" dirty="0" smtClean="0"/>
              <a:t>Ring</a:t>
            </a:r>
            <a:r>
              <a:rPr lang="en-US" dirty="0" smtClean="0"/>
              <a:t> 3</a:t>
            </a:r>
            <a:endParaRPr lang="en-US" dirty="0"/>
          </a:p>
        </p:txBody>
      </p:sp>
      <p:sp>
        <p:nvSpPr>
          <p:cNvPr id="8" name="Oval 7"/>
          <p:cNvSpPr/>
          <p:nvPr/>
        </p:nvSpPr>
        <p:spPr>
          <a:xfrm>
            <a:off x="3450763" y="404738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9" name="Oval 8"/>
          <p:cNvSpPr/>
          <p:nvPr/>
        </p:nvSpPr>
        <p:spPr>
          <a:xfrm>
            <a:off x="3797105" y="4566201"/>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cxnSp>
        <p:nvCxnSpPr>
          <p:cNvPr id="36" name="Straight Arrow Connector 35"/>
          <p:cNvCxnSpPr>
            <a:stCxn id="17" idx="7"/>
            <a:endCxn id="8" idx="3"/>
          </p:cNvCxnSpPr>
          <p:nvPr/>
        </p:nvCxnSpPr>
        <p:spPr>
          <a:xfrm flipV="1">
            <a:off x="3045066" y="4343001"/>
            <a:ext cx="456418" cy="4470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6"/>
            <a:endCxn id="9" idx="2"/>
          </p:cNvCxnSpPr>
          <p:nvPr/>
        </p:nvCxnSpPr>
        <p:spPr>
          <a:xfrm flipV="1">
            <a:off x="3095787" y="4739372"/>
            <a:ext cx="701318" cy="173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9" idx="4"/>
          </p:cNvCxnSpPr>
          <p:nvPr/>
        </p:nvCxnSpPr>
        <p:spPr>
          <a:xfrm flipV="1">
            <a:off x="3710173" y="4912543"/>
            <a:ext cx="260103" cy="5281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749445" y="4739372"/>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8" name="Oval 17"/>
          <p:cNvSpPr/>
          <p:nvPr/>
        </p:nvSpPr>
        <p:spPr>
          <a:xfrm>
            <a:off x="3450763" y="5440690"/>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cxnSp>
        <p:nvCxnSpPr>
          <p:cNvPr id="31" name="Straight Arrow Connector 30"/>
          <p:cNvCxnSpPr>
            <a:stCxn id="23" idx="0"/>
            <a:endCxn id="17" idx="4"/>
          </p:cNvCxnSpPr>
          <p:nvPr/>
        </p:nvCxnSpPr>
        <p:spPr>
          <a:xfrm flipV="1">
            <a:off x="2758771" y="5085714"/>
            <a:ext cx="163845" cy="5188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6"/>
            <a:endCxn id="18" idx="2"/>
          </p:cNvCxnSpPr>
          <p:nvPr/>
        </p:nvCxnSpPr>
        <p:spPr>
          <a:xfrm flipV="1">
            <a:off x="2931942" y="5613861"/>
            <a:ext cx="518821" cy="1638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585600" y="5604535"/>
            <a:ext cx="346342" cy="34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Tree>
  </p:cSld>
  <p:clrMapOvr>
    <a:masterClrMapping/>
  </p:clrMapOvr>
  <p:transition advTm="2445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Results</a:t>
            </a:r>
            <a:endParaRPr lang="en-US" dirty="0"/>
          </a:p>
        </p:txBody>
      </p:sp>
      <p:pic>
        <p:nvPicPr>
          <p:cNvPr id="5" name="Content Placeholder 4" descr="SDFig7.jpg"/>
          <p:cNvPicPr>
            <a:picLocks noGrp="1" noChangeAspect="1"/>
          </p:cNvPicPr>
          <p:nvPr>
            <p:ph idx="1"/>
          </p:nvPr>
        </p:nvPicPr>
        <p:blipFill>
          <a:blip r:embed="rId3"/>
          <a:stretch>
            <a:fillRect/>
          </a:stretch>
        </p:blipFill>
        <p:spPr>
          <a:xfrm>
            <a:off x="457200" y="2492749"/>
            <a:ext cx="8229600" cy="3190125"/>
          </a:xfrm>
        </p:spPr>
      </p:pic>
      <p:sp>
        <p:nvSpPr>
          <p:cNvPr id="4" name="Slide Number Placeholder 3"/>
          <p:cNvSpPr>
            <a:spLocks noGrp="1"/>
          </p:cNvSpPr>
          <p:nvPr>
            <p:ph type="sldNum" sz="quarter" idx="12"/>
          </p:nvPr>
        </p:nvSpPr>
        <p:spPr/>
        <p:txBody>
          <a:bodyPr/>
          <a:lstStyle/>
          <a:p>
            <a:fld id="{922C6CEB-6ADA-8948-9D31-2EDECA49B3C0}" type="slidenum">
              <a:rPr lang="en-US" smtClean="0"/>
              <a:pPr/>
              <a:t>26</a:t>
            </a:fld>
            <a:endParaRPr lang="en-US" dirty="0"/>
          </a:p>
        </p:txBody>
      </p:sp>
    </p:spTree>
  </p:cSld>
  <p:clrMapOvr>
    <a:masterClrMapping/>
  </p:clrMapOvr>
  <p:transition advTm="7340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 Summary</a:t>
            </a:r>
            <a:endParaRPr lang="en-US" dirty="0"/>
          </a:p>
        </p:txBody>
      </p:sp>
      <p:graphicFrame>
        <p:nvGraphicFramePr>
          <p:cNvPr id="5" name="Content Placeholder 4"/>
          <p:cNvGraphicFramePr>
            <a:graphicFrameLocks noGrp="1"/>
          </p:cNvGraphicFramePr>
          <p:nvPr>
            <p:ph idx="1"/>
          </p:nvPr>
        </p:nvGraphicFramePr>
        <p:xfrm>
          <a:off x="457200" y="1774825"/>
          <a:ext cx="8229600" cy="1280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More robust </a:t>
                      </a:r>
                      <a:r>
                        <a:rPr lang="en-US" sz="2400" smtClean="0"/>
                        <a:t>than TAG</a:t>
                      </a:r>
                      <a:endParaRPr lang="en-US" sz="2400" dirty="0" smtClean="0"/>
                    </a:p>
                  </a:txBody>
                  <a:tcPr/>
                </a:tc>
                <a:tc>
                  <a:txBody>
                    <a:bodyPr/>
                    <a:lstStyle/>
                    <a:p>
                      <a:r>
                        <a:rPr lang="en-US" sz="2400" dirty="0" smtClean="0"/>
                        <a:t>Approximation error</a:t>
                      </a:r>
                    </a:p>
                    <a:p>
                      <a:r>
                        <a:rPr lang="en-US" sz="2400" dirty="0" smtClean="0"/>
                        <a:t>Increased</a:t>
                      </a:r>
                      <a:r>
                        <a:rPr lang="en-US" sz="2400" baseline="0" dirty="0" smtClean="0"/>
                        <a:t> message size</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27</a:t>
            </a:fld>
            <a:endParaRPr lang="en-US" dirty="0"/>
          </a:p>
        </p:txBody>
      </p:sp>
    </p:spTree>
  </p:cSld>
  <p:clrMapOvr>
    <a:masterClrMapping/>
  </p:clrMapOvr>
  <p:transition advTm="2832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iggerObal"/>
          <p:cNvSpPr/>
          <p:nvPr/>
        </p:nvSpPr>
        <p:spPr>
          <a:xfrm>
            <a:off x="2471248" y="2669774"/>
            <a:ext cx="2232325" cy="19738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latin typeface="Times New Roman" pitchFamily="18" charset="0"/>
              <a:cs typeface="Times New Roman" pitchFamily="18" charset="0"/>
            </a:endParaRPr>
          </a:p>
        </p:txBody>
      </p:sp>
      <p:cxnSp>
        <p:nvCxnSpPr>
          <p:cNvPr id="65" name="Straight Connector 64"/>
          <p:cNvCxnSpPr>
            <a:stCxn id="45" idx="5"/>
            <a:endCxn id="36" idx="0"/>
          </p:cNvCxnSpPr>
          <p:nvPr/>
        </p:nvCxnSpPr>
        <p:spPr>
          <a:xfrm>
            <a:off x="3795658" y="3900535"/>
            <a:ext cx="783067" cy="674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1" idx="4"/>
            <a:endCxn id="45" idx="0"/>
          </p:cNvCxnSpPr>
          <p:nvPr/>
        </p:nvCxnSpPr>
        <p:spPr>
          <a:xfrm flipH="1">
            <a:off x="3622115" y="2928936"/>
            <a:ext cx="512863" cy="569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4"/>
            <a:endCxn id="32" idx="0"/>
          </p:cNvCxnSpPr>
          <p:nvPr/>
        </p:nvCxnSpPr>
        <p:spPr>
          <a:xfrm>
            <a:off x="4134978" y="2928936"/>
            <a:ext cx="395052" cy="5872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5" idx="4"/>
            <a:endCxn id="34" idx="0"/>
          </p:cNvCxnSpPr>
          <p:nvPr/>
        </p:nvCxnSpPr>
        <p:spPr>
          <a:xfrm flipH="1">
            <a:off x="2716675" y="3969544"/>
            <a:ext cx="905440" cy="605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2" idx="3"/>
            <a:endCxn id="34" idx="7"/>
          </p:cNvCxnSpPr>
          <p:nvPr/>
        </p:nvCxnSpPr>
        <p:spPr>
          <a:xfrm flipH="1">
            <a:off x="2890218" y="3918379"/>
            <a:ext cx="1466269" cy="7252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5" idx="4"/>
            <a:endCxn id="35" idx="0"/>
          </p:cNvCxnSpPr>
          <p:nvPr/>
        </p:nvCxnSpPr>
        <p:spPr>
          <a:xfrm>
            <a:off x="3622115" y="3969544"/>
            <a:ext cx="25585" cy="6050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2" idx="4"/>
            <a:endCxn id="35" idx="0"/>
          </p:cNvCxnSpPr>
          <p:nvPr/>
        </p:nvCxnSpPr>
        <p:spPr>
          <a:xfrm flipH="1">
            <a:off x="3647700" y="3987388"/>
            <a:ext cx="882330" cy="5872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2" idx="4"/>
            <a:endCxn id="36" idx="0"/>
          </p:cNvCxnSpPr>
          <p:nvPr/>
        </p:nvCxnSpPr>
        <p:spPr>
          <a:xfrm>
            <a:off x="4530030" y="3987388"/>
            <a:ext cx="48695" cy="5872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5" idx="5"/>
            <a:endCxn id="37" idx="0"/>
          </p:cNvCxnSpPr>
          <p:nvPr/>
        </p:nvCxnSpPr>
        <p:spPr>
          <a:xfrm>
            <a:off x="3795658" y="3900535"/>
            <a:ext cx="1714093" cy="674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2" idx="5"/>
            <a:endCxn id="37" idx="0"/>
          </p:cNvCxnSpPr>
          <p:nvPr/>
        </p:nvCxnSpPr>
        <p:spPr>
          <a:xfrm>
            <a:off x="4703573" y="3918379"/>
            <a:ext cx="806178" cy="656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0129" y="155448"/>
            <a:ext cx="8229600" cy="1252728"/>
          </a:xfrm>
        </p:spPr>
        <p:txBody>
          <a:bodyPr/>
          <a:lstStyle/>
          <a:p>
            <a:r>
              <a:rPr lang="en-US" dirty="0" smtClean="0"/>
              <a:t>Tributaries &amp; Deltas (TD)</a:t>
            </a:r>
            <a:r>
              <a:rPr lang="en-US" baseline="30000" dirty="0" smtClean="0"/>
              <a:t>4</a:t>
            </a:r>
            <a:endParaRPr lang="en-US" baseline="30000" dirty="0"/>
          </a:p>
        </p:txBody>
      </p:sp>
      <p:sp>
        <p:nvSpPr>
          <p:cNvPr id="3" name="Content Placeholder 2"/>
          <p:cNvSpPr>
            <a:spLocks noGrp="1"/>
          </p:cNvSpPr>
          <p:nvPr>
            <p:ph idx="1"/>
          </p:nvPr>
        </p:nvSpPr>
        <p:spPr/>
        <p:txBody>
          <a:bodyPr/>
          <a:lstStyle/>
          <a:p>
            <a:r>
              <a:rPr lang="en-US" dirty="0" smtClean="0"/>
              <a:t>Combine TAG and SD approaches</a:t>
            </a:r>
          </a:p>
          <a:p>
            <a:pPr>
              <a:buNone/>
            </a:pP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28</a:t>
            </a:fld>
            <a:endParaRPr lang="en-US" dirty="0"/>
          </a:p>
        </p:txBody>
      </p:sp>
      <p:sp>
        <p:nvSpPr>
          <p:cNvPr id="11" name="Oval 10"/>
          <p:cNvSpPr/>
          <p:nvPr/>
        </p:nvSpPr>
        <p:spPr>
          <a:xfrm>
            <a:off x="3889551" y="2457711"/>
            <a:ext cx="490854" cy="47122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latin typeface="Times New Roman" pitchFamily="18" charset="0"/>
              <a:cs typeface="Times New Roman" pitchFamily="18" charset="0"/>
            </a:endParaRPr>
          </a:p>
        </p:txBody>
      </p:sp>
      <p:sp>
        <p:nvSpPr>
          <p:cNvPr id="32" name="Oval 31"/>
          <p:cNvSpPr/>
          <p:nvPr/>
        </p:nvSpPr>
        <p:spPr>
          <a:xfrm>
            <a:off x="4284603" y="3516163"/>
            <a:ext cx="490854" cy="47122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latin typeface="Times New Roman" pitchFamily="18" charset="0"/>
              <a:cs typeface="Times New Roman" pitchFamily="18" charset="0"/>
            </a:endParaRPr>
          </a:p>
        </p:txBody>
      </p:sp>
      <p:cxnSp>
        <p:nvCxnSpPr>
          <p:cNvPr id="78" name="Straight Connector 77"/>
          <p:cNvCxnSpPr>
            <a:stCxn id="34" idx="3"/>
            <a:endCxn id="38" idx="0"/>
          </p:cNvCxnSpPr>
          <p:nvPr/>
        </p:nvCxnSpPr>
        <p:spPr>
          <a:xfrm flipH="1">
            <a:off x="1852151" y="4976831"/>
            <a:ext cx="690981" cy="656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4" idx="4"/>
            <a:endCxn id="39" idx="0"/>
          </p:cNvCxnSpPr>
          <p:nvPr/>
        </p:nvCxnSpPr>
        <p:spPr>
          <a:xfrm flipH="1">
            <a:off x="2673990" y="5045840"/>
            <a:ext cx="42685" cy="587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5" idx="4"/>
            <a:endCxn id="40" idx="0"/>
          </p:cNvCxnSpPr>
          <p:nvPr/>
        </p:nvCxnSpPr>
        <p:spPr>
          <a:xfrm flipH="1">
            <a:off x="3495829" y="5045840"/>
            <a:ext cx="151871" cy="587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6" idx="4"/>
            <a:endCxn id="41" idx="0"/>
          </p:cNvCxnSpPr>
          <p:nvPr/>
        </p:nvCxnSpPr>
        <p:spPr>
          <a:xfrm flipH="1">
            <a:off x="4317668" y="5045840"/>
            <a:ext cx="261057" cy="587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6" idx="4"/>
            <a:endCxn id="42" idx="0"/>
          </p:cNvCxnSpPr>
          <p:nvPr/>
        </p:nvCxnSpPr>
        <p:spPr>
          <a:xfrm>
            <a:off x="4578725" y="5045840"/>
            <a:ext cx="560782" cy="587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37" idx="4"/>
            <a:endCxn id="43" idx="0"/>
          </p:cNvCxnSpPr>
          <p:nvPr/>
        </p:nvCxnSpPr>
        <p:spPr>
          <a:xfrm>
            <a:off x="5509751" y="5045840"/>
            <a:ext cx="451595" cy="5872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37" idx="5"/>
            <a:endCxn id="44" idx="0"/>
          </p:cNvCxnSpPr>
          <p:nvPr/>
        </p:nvCxnSpPr>
        <p:spPr>
          <a:xfrm>
            <a:off x="5683294" y="4976831"/>
            <a:ext cx="1099891" cy="656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471248" y="4574615"/>
            <a:ext cx="490854" cy="47122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5" name="Oval 34"/>
          <p:cNvSpPr/>
          <p:nvPr/>
        </p:nvSpPr>
        <p:spPr>
          <a:xfrm>
            <a:off x="3402273" y="4574615"/>
            <a:ext cx="490854" cy="47122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6" name="Oval 35"/>
          <p:cNvSpPr/>
          <p:nvPr/>
        </p:nvSpPr>
        <p:spPr>
          <a:xfrm>
            <a:off x="4333298" y="4574615"/>
            <a:ext cx="490854" cy="47122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7" name="Oval 36"/>
          <p:cNvSpPr/>
          <p:nvPr/>
        </p:nvSpPr>
        <p:spPr>
          <a:xfrm>
            <a:off x="5264324" y="4574615"/>
            <a:ext cx="490854" cy="471225"/>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8" name="Oval 37"/>
          <p:cNvSpPr/>
          <p:nvPr/>
        </p:nvSpPr>
        <p:spPr>
          <a:xfrm>
            <a:off x="1606724"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9" name="Oval 38"/>
          <p:cNvSpPr/>
          <p:nvPr/>
        </p:nvSpPr>
        <p:spPr>
          <a:xfrm>
            <a:off x="2428563"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40" name="Oval 39"/>
          <p:cNvSpPr/>
          <p:nvPr/>
        </p:nvSpPr>
        <p:spPr>
          <a:xfrm>
            <a:off x="3250402"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41" name="Oval 40"/>
          <p:cNvSpPr/>
          <p:nvPr/>
        </p:nvSpPr>
        <p:spPr>
          <a:xfrm>
            <a:off x="4072241"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42" name="Oval 41"/>
          <p:cNvSpPr/>
          <p:nvPr/>
        </p:nvSpPr>
        <p:spPr>
          <a:xfrm>
            <a:off x="4894080"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43" name="Oval 42"/>
          <p:cNvSpPr/>
          <p:nvPr/>
        </p:nvSpPr>
        <p:spPr>
          <a:xfrm>
            <a:off x="5715919"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44" name="Oval 43"/>
          <p:cNvSpPr/>
          <p:nvPr/>
        </p:nvSpPr>
        <p:spPr>
          <a:xfrm>
            <a:off x="6537758" y="5633068"/>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01" name="Oval 100"/>
          <p:cNvSpPr/>
          <p:nvPr/>
        </p:nvSpPr>
        <p:spPr>
          <a:xfrm>
            <a:off x="457200" y="2664994"/>
            <a:ext cx="490854" cy="47122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latin typeface="Times New Roman" pitchFamily="18" charset="0"/>
              <a:cs typeface="Times New Roman" pitchFamily="18" charset="0"/>
            </a:endParaRPr>
          </a:p>
        </p:txBody>
      </p:sp>
      <p:sp>
        <p:nvSpPr>
          <p:cNvPr id="102" name="Oval 101"/>
          <p:cNvSpPr/>
          <p:nvPr/>
        </p:nvSpPr>
        <p:spPr>
          <a:xfrm>
            <a:off x="457200" y="3267487"/>
            <a:ext cx="490854" cy="471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103" name="TextBox 102"/>
          <p:cNvSpPr txBox="1"/>
          <p:nvPr/>
        </p:nvSpPr>
        <p:spPr>
          <a:xfrm>
            <a:off x="982298" y="2669774"/>
            <a:ext cx="1237839" cy="461665"/>
          </a:xfrm>
          <a:prstGeom prst="rect">
            <a:avLst/>
          </a:prstGeom>
          <a:noFill/>
        </p:spPr>
        <p:txBody>
          <a:bodyPr wrap="none" rtlCol="0">
            <a:spAutoFit/>
          </a:bodyPr>
          <a:lstStyle/>
          <a:p>
            <a:r>
              <a:rPr lang="en-US" sz="2400" dirty="0" smtClean="0"/>
              <a:t>M-Node</a:t>
            </a:r>
            <a:endParaRPr lang="en-US" sz="2400" dirty="0"/>
          </a:p>
        </p:txBody>
      </p:sp>
      <p:sp>
        <p:nvSpPr>
          <p:cNvPr id="106" name="TextBox 105"/>
          <p:cNvSpPr txBox="1"/>
          <p:nvPr/>
        </p:nvSpPr>
        <p:spPr>
          <a:xfrm>
            <a:off x="982298" y="3272267"/>
            <a:ext cx="1156086" cy="461665"/>
          </a:xfrm>
          <a:prstGeom prst="rect">
            <a:avLst/>
          </a:prstGeom>
          <a:noFill/>
        </p:spPr>
        <p:txBody>
          <a:bodyPr wrap="none" rtlCol="0">
            <a:spAutoFit/>
          </a:bodyPr>
          <a:lstStyle/>
          <a:p>
            <a:r>
              <a:rPr lang="en-US" sz="2400" dirty="0" smtClean="0"/>
              <a:t>T-Node</a:t>
            </a:r>
            <a:endParaRPr lang="en-US" sz="2400" dirty="0"/>
          </a:p>
        </p:txBody>
      </p:sp>
      <p:sp>
        <p:nvSpPr>
          <p:cNvPr id="45" name="Oval 44"/>
          <p:cNvSpPr/>
          <p:nvPr/>
        </p:nvSpPr>
        <p:spPr>
          <a:xfrm>
            <a:off x="3376688" y="3498319"/>
            <a:ext cx="490854" cy="47122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latin typeface="Times New Roman" pitchFamily="18" charset="0"/>
              <a:cs typeface="Times New Roman" pitchFamily="18" charset="0"/>
            </a:endParaRPr>
          </a:p>
        </p:txBody>
      </p:sp>
      <p:sp>
        <p:nvSpPr>
          <p:cNvPr id="46" name="TextBox 45"/>
          <p:cNvSpPr txBox="1"/>
          <p:nvPr/>
        </p:nvSpPr>
        <p:spPr>
          <a:xfrm>
            <a:off x="1" y="6378143"/>
            <a:ext cx="8496300" cy="461665"/>
          </a:xfrm>
          <a:prstGeom prst="rect">
            <a:avLst/>
          </a:prstGeom>
          <a:noFill/>
        </p:spPr>
        <p:txBody>
          <a:bodyPr wrap="square" rtlCol="0">
            <a:spAutoFit/>
          </a:bodyPr>
          <a:lstStyle/>
          <a:p>
            <a:r>
              <a:rPr lang="en-US" sz="1200" dirty="0" smtClean="0"/>
              <a:t>[4] A. </a:t>
            </a:r>
            <a:r>
              <a:rPr lang="en-US" sz="1200" dirty="0" err="1" smtClean="0"/>
              <a:t>Manjhi</a:t>
            </a:r>
            <a:r>
              <a:rPr lang="en-US" sz="1200" dirty="0" smtClean="0"/>
              <a:t>, S. </a:t>
            </a:r>
            <a:r>
              <a:rPr lang="en-US" sz="1200" dirty="0" err="1" smtClean="0"/>
              <a:t>Nath</a:t>
            </a:r>
            <a:r>
              <a:rPr lang="en-US" sz="1200" dirty="0" smtClean="0"/>
              <a:t>, and P. B. Gibbons, “Tributaries and deltas: efficient and robust aggregation in sensor network streams,” in Proceedings of the 2005 ACM SIGMOD international conference on Management of data, 2005, pp. 287–298.</a:t>
            </a:r>
            <a:endParaRPr lang="en-US" sz="1200" dirty="0"/>
          </a:p>
        </p:txBody>
      </p:sp>
    </p:spTree>
  </p:cSld>
  <p:clrMapOvr>
    <a:masterClrMapping/>
  </p:clrMapOvr>
  <p:transition advTm="71062"/>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7" restart="whenNotActive" fill="hold" evtFilter="cancelBubble" nodeType="interactiveSeq">
                <p:stCondLst>
                  <p:cond evt="onClick" delay="0">
                    <p:tgtEl>
                      <p:spTgt spid="3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childTnLst>
        </p:cTn>
      </p:par>
    </p:tnLst>
    <p:bldLst>
      <p:bldP spid="45" grpId="0" animBg="1"/>
      <p:bldP spid="4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TD-Coarse vs. 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Nodes change based on percent contributing</a:t>
            </a:r>
          </a:p>
          <a:p>
            <a:pPr lvl="1"/>
            <a:r>
              <a:rPr lang="en-US" dirty="0" smtClean="0"/>
              <a:t>Expand when % &lt; threshold, decrease if % &gt; threshold</a:t>
            </a:r>
          </a:p>
          <a:p>
            <a:r>
              <a:rPr lang="en-US" dirty="0" smtClean="0"/>
              <a:t>TD-Coarse</a:t>
            </a:r>
          </a:p>
          <a:p>
            <a:pPr lvl="1"/>
            <a:r>
              <a:rPr lang="en-US" dirty="0" smtClean="0"/>
              <a:t>Expand: Switch all possible T nodes to M nodes</a:t>
            </a:r>
          </a:p>
          <a:p>
            <a:pPr lvl="1"/>
            <a:r>
              <a:rPr lang="en-US" dirty="0" smtClean="0"/>
              <a:t>Decrease: Switch all possible M nodes to T nodes</a:t>
            </a:r>
          </a:p>
          <a:p>
            <a:r>
              <a:rPr lang="en-US" dirty="0" smtClean="0"/>
              <a:t>TD</a:t>
            </a:r>
          </a:p>
          <a:p>
            <a:pPr lvl="1"/>
            <a:r>
              <a:rPr lang="en-US" dirty="0" smtClean="0"/>
              <a:t>Expand: Switch any T node below M node with percentage contributing &lt; threshold</a:t>
            </a:r>
          </a:p>
          <a:p>
            <a:pPr lvl="1"/>
            <a:r>
              <a:rPr lang="en-US" dirty="0" smtClean="0"/>
              <a:t>Decrease: Switch M nodes to T node if percent contributing &gt; threshold</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29</a:t>
            </a:fld>
            <a:endParaRPr lang="en-US" dirty="0"/>
          </a:p>
        </p:txBody>
      </p:sp>
    </p:spTree>
  </p:cSld>
  <p:clrMapOvr>
    <a:masterClrMapping/>
  </p:clrMapOvr>
  <p:transition advTm="7759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775191"/>
            <a:ext cx="8229600" cy="4299931"/>
          </a:xfrm>
        </p:spPr>
        <p:txBody>
          <a:bodyPr/>
          <a:lstStyle/>
          <a:p>
            <a:r>
              <a:rPr lang="en-US" dirty="0" smtClean="0"/>
              <a:t>What is data aggregation?</a:t>
            </a:r>
          </a:p>
          <a:p>
            <a:r>
              <a:rPr lang="en-US" dirty="0" smtClean="0"/>
              <a:t>Why is it important?</a:t>
            </a:r>
          </a:p>
        </p:txBody>
      </p:sp>
      <p:sp>
        <p:nvSpPr>
          <p:cNvPr id="4" name="Slide Number Placeholder 3"/>
          <p:cNvSpPr>
            <a:spLocks noGrp="1"/>
          </p:cNvSpPr>
          <p:nvPr>
            <p:ph type="sldNum" sz="quarter" idx="12"/>
          </p:nvPr>
        </p:nvSpPr>
        <p:spPr/>
        <p:txBody>
          <a:bodyPr/>
          <a:lstStyle/>
          <a:p>
            <a:fld id="{922C6CEB-6ADA-8948-9D31-2EDECA49B3C0}" type="slidenum">
              <a:rPr lang="en-US" smtClean="0"/>
              <a:pPr/>
              <a:t>3</a:t>
            </a:fld>
            <a:endParaRPr lang="en-US" dirty="0"/>
          </a:p>
        </p:txBody>
      </p:sp>
    </p:spTree>
  </p:cSld>
  <p:clrMapOvr>
    <a:masterClrMapping/>
  </p:clrMapOvr>
  <p:transition advTm="54094"/>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 Results</a:t>
            </a:r>
            <a:endParaRPr lang="en-US" dirty="0"/>
          </a:p>
        </p:txBody>
      </p:sp>
      <p:pic>
        <p:nvPicPr>
          <p:cNvPr id="5" name="Content Placeholder 4" descr="TDFig5.jpg"/>
          <p:cNvPicPr>
            <a:picLocks noGrp="1" noChangeAspect="1"/>
          </p:cNvPicPr>
          <p:nvPr>
            <p:ph idx="1"/>
          </p:nvPr>
        </p:nvPicPr>
        <p:blipFill>
          <a:blip r:embed="rId3"/>
          <a:stretch>
            <a:fillRect/>
          </a:stretch>
        </p:blipFill>
        <p:spPr>
          <a:xfrm>
            <a:off x="457200" y="1858844"/>
            <a:ext cx="8229600" cy="4457936"/>
          </a:xfrm>
        </p:spPr>
      </p:pic>
      <p:sp>
        <p:nvSpPr>
          <p:cNvPr id="4" name="Slide Number Placeholder 3"/>
          <p:cNvSpPr>
            <a:spLocks noGrp="1"/>
          </p:cNvSpPr>
          <p:nvPr>
            <p:ph type="sldNum" sz="quarter" idx="12"/>
          </p:nvPr>
        </p:nvSpPr>
        <p:spPr/>
        <p:txBody>
          <a:bodyPr/>
          <a:lstStyle/>
          <a:p>
            <a:fld id="{922C6CEB-6ADA-8948-9D31-2EDECA49B3C0}" type="slidenum">
              <a:rPr lang="en-US" smtClean="0"/>
              <a:pPr/>
              <a:t>30</a:t>
            </a:fld>
            <a:endParaRPr lang="en-US" dirty="0"/>
          </a:p>
        </p:txBody>
      </p:sp>
    </p:spTree>
  </p:cSld>
  <p:clrMapOvr>
    <a:masterClrMapping/>
  </p:clrMapOvr>
  <p:transition advTm="7442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 Summary</a:t>
            </a:r>
            <a:endParaRPr lang="en-US" dirty="0"/>
          </a:p>
        </p:txBody>
      </p:sp>
      <p:graphicFrame>
        <p:nvGraphicFramePr>
          <p:cNvPr id="5" name="Content Placeholder 4"/>
          <p:cNvGraphicFramePr>
            <a:graphicFrameLocks noGrp="1"/>
          </p:cNvGraphicFramePr>
          <p:nvPr>
            <p:ph idx="1"/>
          </p:nvPr>
        </p:nvGraphicFramePr>
        <p:xfrm>
          <a:off x="457200" y="1774825"/>
          <a:ext cx="8229600" cy="201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Adapts to network state</a:t>
                      </a:r>
                    </a:p>
                    <a:p>
                      <a:r>
                        <a:rPr lang="en-US" sz="2400" dirty="0" smtClean="0"/>
                        <a:t>Increased robustness (vs. TAG)</a:t>
                      </a:r>
                    </a:p>
                    <a:p>
                      <a:r>
                        <a:rPr lang="en-US" sz="2400" baseline="0" dirty="0" smtClean="0"/>
                        <a:t>Lower estimation error (vs. SD)</a:t>
                      </a:r>
                    </a:p>
                    <a:p>
                      <a:r>
                        <a:rPr lang="en-US" sz="2400" baseline="0" dirty="0" smtClean="0"/>
                        <a:t>Lower error than SD or TAG</a:t>
                      </a:r>
                      <a:endParaRPr lang="en-US" sz="2400" dirty="0"/>
                    </a:p>
                  </a:txBody>
                  <a:tcPr/>
                </a:tc>
                <a:tc>
                  <a:txBody>
                    <a:bodyPr/>
                    <a:lstStyle/>
                    <a:p>
                      <a:r>
                        <a:rPr lang="en-US" sz="2400" dirty="0" smtClean="0"/>
                        <a:t>Increased</a:t>
                      </a:r>
                      <a:r>
                        <a:rPr lang="en-US" sz="2400" baseline="0" dirty="0" smtClean="0"/>
                        <a:t> overhead (switching nodes)</a:t>
                      </a:r>
                    </a:p>
                    <a:p>
                      <a:r>
                        <a:rPr lang="en-US" sz="2400" baseline="0" dirty="0" smtClean="0"/>
                        <a:t>Requires network node count</a:t>
                      </a:r>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31</a:t>
            </a:fld>
            <a:endParaRPr lang="en-US" dirty="0"/>
          </a:p>
        </p:txBody>
      </p:sp>
    </p:spTree>
  </p:cSld>
  <p:clrMapOvr>
    <a:masterClrMapping/>
  </p:clrMapOvr>
  <p:transition advTm="3743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OPAG</a:t>
            </a:r>
            <a:r>
              <a:rPr lang="en-US" baseline="30000" dirty="0" smtClean="0"/>
              <a:t>5</a:t>
            </a:r>
            <a:endParaRPr lang="en-US" baseline="30000" dirty="0"/>
          </a:p>
        </p:txBody>
      </p:sp>
      <p:pic>
        <p:nvPicPr>
          <p:cNvPr id="5" name="Content Placeholder 4" descr="OPAGCompare.jpg"/>
          <p:cNvPicPr>
            <a:picLocks noGrp="1" noChangeAspect="1"/>
          </p:cNvPicPr>
          <p:nvPr>
            <p:ph idx="1"/>
          </p:nvPr>
        </p:nvPicPr>
        <p:blipFill>
          <a:blip r:embed="rId3"/>
          <a:stretch>
            <a:fillRect/>
          </a:stretch>
        </p:blipFill>
        <p:spPr>
          <a:xfrm>
            <a:off x="1066378" y="1774825"/>
            <a:ext cx="7011243"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32</a:t>
            </a:fld>
            <a:endParaRPr lang="en-US" dirty="0"/>
          </a:p>
        </p:txBody>
      </p:sp>
      <p:sp>
        <p:nvSpPr>
          <p:cNvPr id="6" name="TextBox 5"/>
          <p:cNvSpPr txBox="1"/>
          <p:nvPr/>
        </p:nvSpPr>
        <p:spPr>
          <a:xfrm>
            <a:off x="1" y="6378143"/>
            <a:ext cx="8496300" cy="461665"/>
          </a:xfrm>
          <a:prstGeom prst="rect">
            <a:avLst/>
          </a:prstGeom>
          <a:noFill/>
        </p:spPr>
        <p:txBody>
          <a:bodyPr wrap="square" rtlCol="0">
            <a:spAutoFit/>
          </a:bodyPr>
          <a:lstStyle/>
          <a:p>
            <a:r>
              <a:rPr lang="en-US" sz="1200" dirty="0" smtClean="0"/>
              <a:t>[5] Z. Chen and K. G. Shin, “OPAG: Opportunistic Data Aggregation in Wireless Sensor Networks,” in 2008 Real-Time Systems Symposium, 2008, pp. 345-354.</a:t>
            </a:r>
            <a:endParaRPr lang="en-US" sz="1200" dirty="0"/>
          </a:p>
        </p:txBody>
      </p:sp>
    </p:spTree>
  </p:cSld>
  <p:clrMapOvr>
    <a:masterClrMapping/>
  </p:clrMapOvr>
  <p:transition advTm="17281"/>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OPAG Layers</a:t>
            </a:r>
            <a:endParaRPr lang="en-US" dirty="0"/>
          </a:p>
        </p:txBody>
      </p:sp>
      <p:pic>
        <p:nvPicPr>
          <p:cNvPr id="5" name="Content Placeholder 4" descr="OPAGRoutes.jpg"/>
          <p:cNvPicPr>
            <a:picLocks noGrp="1" noChangeAspect="1"/>
          </p:cNvPicPr>
          <p:nvPr>
            <p:ph idx="1"/>
          </p:nvPr>
        </p:nvPicPr>
        <p:blipFill>
          <a:blip r:embed="rId3"/>
          <a:stretch>
            <a:fillRect/>
          </a:stretch>
        </p:blipFill>
        <p:spPr>
          <a:xfrm>
            <a:off x="2085124" y="1774825"/>
            <a:ext cx="4973751"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33</a:t>
            </a:fld>
            <a:endParaRPr lang="en-US" dirty="0"/>
          </a:p>
        </p:txBody>
      </p:sp>
    </p:spTree>
  </p:cSld>
  <p:clrMapOvr>
    <a:masterClrMapping/>
  </p:clrMapOvr>
  <p:transition advTm="4631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OPAG Results</a:t>
            </a:r>
            <a:endParaRPr lang="en-US" dirty="0"/>
          </a:p>
        </p:txBody>
      </p:sp>
      <p:pic>
        <p:nvPicPr>
          <p:cNvPr id="5" name="Content Placeholder 4" descr="OPAGAccuracy.jpg"/>
          <p:cNvPicPr>
            <a:picLocks noGrp="1" noChangeAspect="1"/>
          </p:cNvPicPr>
          <p:nvPr>
            <p:ph idx="1"/>
          </p:nvPr>
        </p:nvPicPr>
        <p:blipFill>
          <a:blip r:embed="rId3"/>
          <a:stretch>
            <a:fillRect/>
          </a:stretch>
        </p:blipFill>
        <p:spPr>
          <a:xfrm>
            <a:off x="1864489" y="1774825"/>
            <a:ext cx="5415021"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OPAG Results</a:t>
            </a:r>
            <a:endParaRPr lang="en-US" dirty="0"/>
          </a:p>
        </p:txBody>
      </p:sp>
      <p:pic>
        <p:nvPicPr>
          <p:cNvPr id="5" name="Content Placeholder 4" descr="OPAGEnergy.jpg"/>
          <p:cNvPicPr>
            <a:picLocks noGrp="1" noChangeAspect="1"/>
          </p:cNvPicPr>
          <p:nvPr>
            <p:ph idx="1"/>
          </p:nvPr>
        </p:nvPicPr>
        <p:blipFill>
          <a:blip r:embed="rId3"/>
          <a:stretch>
            <a:fillRect/>
          </a:stretch>
        </p:blipFill>
        <p:spPr>
          <a:xfrm>
            <a:off x="1250322" y="1774825"/>
            <a:ext cx="6643356"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35</a:t>
            </a:fld>
            <a:endParaRPr lang="en-US" dirty="0"/>
          </a:p>
        </p:txBody>
      </p:sp>
      <p:sp>
        <p:nvSpPr>
          <p:cNvPr id="6" name="Rectangle 5"/>
          <p:cNvSpPr/>
          <p:nvPr/>
        </p:nvSpPr>
        <p:spPr>
          <a:xfrm>
            <a:off x="7505700" y="6083300"/>
            <a:ext cx="698696" cy="39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184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OPAG Summary</a:t>
            </a:r>
            <a:endParaRPr lang="en-US" dirty="0"/>
          </a:p>
        </p:txBody>
      </p:sp>
      <p:graphicFrame>
        <p:nvGraphicFramePr>
          <p:cNvPr id="5" name="Content Placeholder 4"/>
          <p:cNvGraphicFramePr>
            <a:graphicFrameLocks noGrp="1"/>
          </p:cNvGraphicFramePr>
          <p:nvPr>
            <p:ph idx="1"/>
          </p:nvPr>
        </p:nvGraphicFramePr>
        <p:xfrm>
          <a:off x="457200" y="1774825"/>
          <a:ext cx="8229600" cy="914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Increased robustness</a:t>
                      </a:r>
                      <a:r>
                        <a:rPr lang="en-US" sz="2400" baseline="0" dirty="0"/>
                        <a:t> </a:t>
                      </a:r>
                      <a:r>
                        <a:rPr lang="en-US" sz="2400" baseline="0" dirty="0" smtClean="0"/>
                        <a:t>(vs. TAG)</a:t>
                      </a:r>
                    </a:p>
                  </a:txBody>
                  <a:tcPr/>
                </a:tc>
                <a:tc>
                  <a:txBody>
                    <a:bodyPr/>
                    <a:lstStyle/>
                    <a:p>
                      <a:r>
                        <a:rPr lang="en-US" sz="2400" dirty="0" smtClean="0"/>
                        <a:t>Increased</a:t>
                      </a:r>
                      <a:r>
                        <a:rPr lang="en-US" sz="2400" baseline="0" dirty="0" smtClean="0"/>
                        <a:t> overhead</a:t>
                      </a:r>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36</a:t>
            </a:fld>
            <a:endParaRPr lang="en-US" dirty="0"/>
          </a:p>
        </p:txBody>
      </p:sp>
    </p:spTree>
  </p:cSld>
  <p:clrMapOvr>
    <a:masterClrMapping/>
  </p:clrMapOvr>
  <p:transition advTm="3172"/>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Top-k</a:t>
            </a:r>
            <a:r>
              <a:rPr lang="en-US" baseline="30000" dirty="0" smtClean="0"/>
              <a:t>6</a:t>
            </a:r>
            <a:endParaRPr lang="en-US" baseline="30000" dirty="0"/>
          </a:p>
        </p:txBody>
      </p:sp>
      <p:sp>
        <p:nvSpPr>
          <p:cNvPr id="3" name="Content Placeholder 2"/>
          <p:cNvSpPr>
            <a:spLocks noGrp="1"/>
          </p:cNvSpPr>
          <p:nvPr>
            <p:ph idx="1"/>
          </p:nvPr>
        </p:nvSpPr>
        <p:spPr/>
        <p:txBody>
          <a:bodyPr>
            <a:normAutofit/>
          </a:bodyPr>
          <a:lstStyle/>
          <a:p>
            <a:r>
              <a:rPr lang="en-US" dirty="0" smtClean="0"/>
              <a:t>Find the top most k elements in the WSN</a:t>
            </a:r>
          </a:p>
          <a:p>
            <a:r>
              <a:rPr lang="en-US" dirty="0" smtClean="0"/>
              <a:t>TAG</a:t>
            </a:r>
          </a:p>
          <a:p>
            <a:pPr lvl="1"/>
            <a:r>
              <a:rPr lang="en-US" dirty="0" smtClean="0"/>
              <a:t>Full update every epoch</a:t>
            </a:r>
          </a:p>
          <a:p>
            <a:r>
              <a:rPr lang="en-US" dirty="0" smtClean="0"/>
              <a:t>FILA</a:t>
            </a:r>
          </a:p>
          <a:p>
            <a:pPr lvl="1"/>
            <a:r>
              <a:rPr lang="en-US" dirty="0" smtClean="0"/>
              <a:t>Uses filters </a:t>
            </a:r>
            <a:r>
              <a:rPr lang="en-US" dirty="0" smtClean="0">
                <a:sym typeface="Wingdings" pitchFamily="2" charset="2"/>
              </a:rPr>
              <a:t></a:t>
            </a:r>
            <a:r>
              <a:rPr lang="en-US" dirty="0" smtClean="0"/>
              <a:t> approximations</a:t>
            </a:r>
          </a:p>
          <a:p>
            <a:r>
              <a:rPr lang="en-US" dirty="0" smtClean="0"/>
              <a:t>Exact Top-k</a:t>
            </a:r>
          </a:p>
          <a:p>
            <a:pPr lvl="1"/>
            <a:r>
              <a:rPr lang="en-US" dirty="0" smtClean="0"/>
              <a:t>Exact result</a:t>
            </a:r>
          </a:p>
          <a:p>
            <a:pPr lvl="1"/>
            <a:r>
              <a:rPr lang="en-US" dirty="0" smtClean="0"/>
              <a:t>Partial updates</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37</a:t>
            </a:fld>
            <a:endParaRPr lang="en-US" dirty="0"/>
          </a:p>
        </p:txBody>
      </p:sp>
      <p:sp>
        <p:nvSpPr>
          <p:cNvPr id="5" name="TextBox 4"/>
          <p:cNvSpPr txBox="1"/>
          <p:nvPr/>
        </p:nvSpPr>
        <p:spPr>
          <a:xfrm>
            <a:off x="1" y="6378143"/>
            <a:ext cx="8496300" cy="461665"/>
          </a:xfrm>
          <a:prstGeom prst="rect">
            <a:avLst/>
          </a:prstGeom>
          <a:noFill/>
        </p:spPr>
        <p:txBody>
          <a:bodyPr wrap="square" rtlCol="0">
            <a:spAutoFit/>
          </a:bodyPr>
          <a:lstStyle/>
          <a:p>
            <a:r>
              <a:rPr lang="en-US" sz="1200" dirty="0" smtClean="0"/>
              <a:t>[6] B. </a:t>
            </a:r>
            <a:r>
              <a:rPr lang="en-US" sz="1200" dirty="0" err="1" smtClean="0"/>
              <a:t>Malhotra</a:t>
            </a:r>
            <a:r>
              <a:rPr lang="en-US" sz="1200" dirty="0" smtClean="0"/>
              <a:t>, M. A. </a:t>
            </a:r>
            <a:r>
              <a:rPr lang="en-US" sz="1200" dirty="0" err="1" smtClean="0"/>
              <a:t>Nascimento</a:t>
            </a:r>
            <a:r>
              <a:rPr lang="en-US" sz="1200" dirty="0" smtClean="0"/>
              <a:t>, and I. </a:t>
            </a:r>
            <a:r>
              <a:rPr lang="en-US" sz="1200" dirty="0" err="1" smtClean="0"/>
              <a:t>Nikolaidis</a:t>
            </a:r>
            <a:r>
              <a:rPr lang="en-US" sz="1200" dirty="0" smtClean="0"/>
              <a:t>, “Exact top-k queries in wireless sensor networks,” IEEE Transactions on Knowledge and Data Engineering, vol. 23, no. 10, pp. 1513-1525, 2010.</a:t>
            </a:r>
            <a:endParaRPr lang="en-US" sz="1200" dirty="0"/>
          </a:p>
        </p:txBody>
      </p:sp>
    </p:spTree>
  </p:cSld>
  <p:clrMapOvr>
    <a:masterClrMapping/>
  </p:clrMapOvr>
  <p:transition advTm="6462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38</a:t>
            </a:fld>
            <a:endParaRPr lang="en-US" dirty="0"/>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cxnSp>
        <p:nvCxnSpPr>
          <p:cNvPr id="17" name="Straight Arrow Connector 16"/>
          <p:cNvCxnSpPr>
            <a:stCxn id="5" idx="4"/>
            <a:endCxn id="69" idx="0"/>
          </p:cNvCxnSpPr>
          <p:nvPr/>
        </p:nvCxnSpPr>
        <p:spPr>
          <a:xfrm flipH="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4"/>
            <a:endCxn id="70" idx="0"/>
          </p:cNvCxnSpPr>
          <p:nvPr/>
        </p:nvCxnSpPr>
        <p:spPr>
          <a:xfrm>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95512" y="2841670"/>
            <a:ext cx="739048" cy="369332"/>
          </a:xfrm>
          <a:prstGeom prst="rect">
            <a:avLst/>
          </a:prstGeom>
          <a:noFill/>
        </p:spPr>
        <p:txBody>
          <a:bodyPr wrap="none" rtlCol="0">
            <a:spAutoFit/>
          </a:bodyPr>
          <a:lstStyle/>
          <a:p>
            <a:r>
              <a:rPr lang="en-US" dirty="0" smtClean="0"/>
              <a:t>Top-2</a:t>
            </a:r>
            <a:endParaRPr lang="en-US" dirty="0"/>
          </a:p>
        </p:txBody>
      </p:sp>
      <p:sp>
        <p:nvSpPr>
          <p:cNvPr id="24" name="TextBox 23"/>
          <p:cNvSpPr txBox="1"/>
          <p:nvPr/>
        </p:nvSpPr>
        <p:spPr>
          <a:xfrm>
            <a:off x="5365763" y="2841670"/>
            <a:ext cx="739048" cy="369332"/>
          </a:xfrm>
          <a:prstGeom prst="rect">
            <a:avLst/>
          </a:prstGeom>
          <a:noFill/>
        </p:spPr>
        <p:txBody>
          <a:bodyPr wrap="none" rtlCol="0">
            <a:spAutoFit/>
          </a:bodyPr>
          <a:lstStyle/>
          <a:p>
            <a:r>
              <a:rPr lang="en-US" dirty="0" smtClean="0"/>
              <a:t>Top-2</a:t>
            </a:r>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Tree>
  </p:cSld>
  <p:clrMapOvr>
    <a:masterClrMapping/>
  </p:clrMapOvr>
  <p:transition advTm="8359"/>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39</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cxnSp>
        <p:nvCxnSpPr>
          <p:cNvPr id="17" name="Straight Arrow Connector 16"/>
          <p:cNvCxnSpPr>
            <a:endCxn id="72" idx="0"/>
          </p:cNvCxnSpPr>
          <p:nvPr/>
        </p:nvCxnSpPr>
        <p:spPr>
          <a:xfrm>
            <a:off x="3465852"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0" idx="4"/>
          </p:cNvCxnSpPr>
          <p:nvPr/>
        </p:nvCxnSpPr>
        <p:spPr>
          <a:xfrm>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45143" y="4684542"/>
            <a:ext cx="739048" cy="369332"/>
          </a:xfrm>
          <a:prstGeom prst="rect">
            <a:avLst/>
          </a:prstGeom>
          <a:noFill/>
        </p:spPr>
        <p:txBody>
          <a:bodyPr wrap="none" rtlCol="0">
            <a:spAutoFit/>
          </a:bodyPr>
          <a:lstStyle/>
          <a:p>
            <a:r>
              <a:rPr lang="en-US" dirty="0" smtClean="0"/>
              <a:t>Top-2</a:t>
            </a:r>
            <a:endParaRPr lang="en-US" dirty="0"/>
          </a:p>
        </p:txBody>
      </p:sp>
      <p:sp>
        <p:nvSpPr>
          <p:cNvPr id="24" name="TextBox 23"/>
          <p:cNvSpPr txBox="1"/>
          <p:nvPr/>
        </p:nvSpPr>
        <p:spPr>
          <a:xfrm>
            <a:off x="3754198" y="4684542"/>
            <a:ext cx="739048" cy="369332"/>
          </a:xfrm>
          <a:prstGeom prst="rect">
            <a:avLst/>
          </a:prstGeom>
          <a:noFill/>
        </p:spPr>
        <p:txBody>
          <a:bodyPr wrap="none" rtlCol="0">
            <a:spAutoFit/>
          </a:bodyPr>
          <a:lstStyle/>
          <a:p>
            <a:r>
              <a:rPr lang="en-US" dirty="0" smtClean="0"/>
              <a:t>Top-2</a:t>
            </a:r>
            <a:endParaRPr lang="en-US" dirty="0"/>
          </a:p>
        </p:txBody>
      </p:sp>
      <p:cxnSp>
        <p:nvCxnSpPr>
          <p:cNvPr id="21" name="Straight Arrow Connector 20"/>
          <p:cNvCxnSpPr>
            <a:stCxn id="69" idx="4"/>
            <a:endCxn id="71" idx="0"/>
          </p:cNvCxnSpPr>
          <p:nvPr/>
        </p:nvCxnSpPr>
        <p:spPr>
          <a:xfrm flipH="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0" idx="4"/>
          </p:cNvCxnSpPr>
          <p:nvPr/>
        </p:nvCxnSpPr>
        <p:spPr>
          <a:xfrm flipH="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56609" y="4684542"/>
            <a:ext cx="739048" cy="369332"/>
          </a:xfrm>
          <a:prstGeom prst="rect">
            <a:avLst/>
          </a:prstGeom>
          <a:noFill/>
        </p:spPr>
        <p:txBody>
          <a:bodyPr wrap="none" rtlCol="0">
            <a:spAutoFit/>
          </a:bodyPr>
          <a:lstStyle/>
          <a:p>
            <a:r>
              <a:rPr lang="en-US" dirty="0" smtClean="0"/>
              <a:t>Top-2</a:t>
            </a:r>
            <a:endParaRPr lang="en-US" dirty="0"/>
          </a:p>
        </p:txBody>
      </p:sp>
      <p:sp>
        <p:nvSpPr>
          <p:cNvPr id="36" name="TextBox 35"/>
          <p:cNvSpPr txBox="1"/>
          <p:nvPr/>
        </p:nvSpPr>
        <p:spPr>
          <a:xfrm>
            <a:off x="6365664" y="4684542"/>
            <a:ext cx="739048" cy="369332"/>
          </a:xfrm>
          <a:prstGeom prst="rect">
            <a:avLst/>
          </a:prstGeom>
          <a:noFill/>
        </p:spPr>
        <p:txBody>
          <a:bodyPr wrap="none" rtlCol="0">
            <a:spAutoFit/>
          </a:bodyPr>
          <a:lstStyle/>
          <a:p>
            <a:r>
              <a:rPr lang="en-US" dirty="0" smtClean="0"/>
              <a:t>Top-2</a:t>
            </a:r>
            <a:endParaRPr lang="en-US" dirty="0"/>
          </a:p>
        </p:txBody>
      </p:sp>
      <p:sp>
        <p:nvSpPr>
          <p:cNvPr id="38" name="TextBox 37"/>
          <p:cNvSpPr txBox="1"/>
          <p:nvPr/>
        </p:nvSpPr>
        <p:spPr>
          <a:xfrm>
            <a:off x="2578615" y="3798144"/>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[7]</a:t>
            </a:r>
            <a:endParaRPr lang="en-US" sz="2400" dirty="0">
              <a:latin typeface="Times New Roman" pitchFamily="18" charset="0"/>
              <a:cs typeface="Times New Roman" pitchFamily="18" charset="0"/>
            </a:endParaRPr>
          </a:p>
        </p:txBody>
      </p:sp>
      <p:sp>
        <p:nvSpPr>
          <p:cNvPr id="40" name="TextBox 39"/>
          <p:cNvSpPr txBox="1"/>
          <p:nvPr/>
        </p:nvSpPr>
        <p:spPr>
          <a:xfrm>
            <a:off x="6430338" y="3798144"/>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a:t>
            </a:r>
            <a:endParaRPr lang="en-US" sz="24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Tree>
  </p:cSld>
  <p:clrMapOvr>
    <a:masterClrMapping/>
  </p:clrMapOvr>
  <p:transition advTm="328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Concerns</a:t>
            </a:r>
            <a:endParaRPr lang="en-US" dirty="0"/>
          </a:p>
        </p:txBody>
      </p:sp>
      <p:sp>
        <p:nvSpPr>
          <p:cNvPr id="3" name="Content Placeholder 2"/>
          <p:cNvSpPr>
            <a:spLocks noGrp="1"/>
          </p:cNvSpPr>
          <p:nvPr>
            <p:ph idx="1"/>
          </p:nvPr>
        </p:nvSpPr>
        <p:spPr/>
        <p:txBody>
          <a:bodyPr/>
          <a:lstStyle/>
          <a:p>
            <a:r>
              <a:rPr lang="en-US" dirty="0" smtClean="0"/>
              <a:t>Energy vs. Latency vs. Accuracy</a:t>
            </a:r>
          </a:p>
        </p:txBody>
      </p:sp>
      <p:sp>
        <p:nvSpPr>
          <p:cNvPr id="4" name="Slide Number Placeholder 3"/>
          <p:cNvSpPr>
            <a:spLocks noGrp="1"/>
          </p:cNvSpPr>
          <p:nvPr>
            <p:ph type="sldNum" sz="quarter" idx="12"/>
          </p:nvPr>
        </p:nvSpPr>
        <p:spPr/>
        <p:txBody>
          <a:bodyPr/>
          <a:lstStyle/>
          <a:p>
            <a:fld id="{922C6CEB-6ADA-8948-9D31-2EDECA49B3C0}" type="slidenum">
              <a:rPr lang="en-US" smtClean="0"/>
              <a:pPr/>
              <a:t>4</a:t>
            </a:fld>
            <a:endParaRPr lang="en-US" dirty="0"/>
          </a:p>
        </p:txBody>
      </p:sp>
      <p:graphicFrame>
        <p:nvGraphicFramePr>
          <p:cNvPr id="6" name="Chart 5"/>
          <p:cNvGraphicFramePr/>
          <p:nvPr/>
        </p:nvGraphicFramePr>
        <p:xfrm>
          <a:off x="1252025" y="2433710"/>
          <a:ext cx="6639951" cy="40432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30729" y="2433710"/>
            <a:ext cx="685800" cy="3754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889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40</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cxnSp>
        <p:nvCxnSpPr>
          <p:cNvPr id="17" name="Straight Arrow Connector 16"/>
          <p:cNvCxnSpPr>
            <a:stCxn id="72" idx="0"/>
            <a:endCxn id="69" idx="4"/>
          </p:cNvCxnSpPr>
          <p:nvPr/>
        </p:nvCxnSpPr>
        <p:spPr>
          <a:xfrm flipH="1" flipV="1">
            <a:off x="3465852"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4" idx="0"/>
            <a:endCxn id="70" idx="4"/>
          </p:cNvCxnSpPr>
          <p:nvPr/>
        </p:nvCxnSpPr>
        <p:spPr>
          <a:xfrm flipH="1" flipV="1">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53115" y="4684542"/>
            <a:ext cx="303288" cy="369332"/>
          </a:xfrm>
          <a:prstGeom prst="rect">
            <a:avLst/>
          </a:prstGeom>
          <a:noFill/>
        </p:spPr>
        <p:txBody>
          <a:bodyPr wrap="none" rtlCol="0">
            <a:spAutoFit/>
          </a:bodyPr>
          <a:lstStyle/>
          <a:p>
            <a:r>
              <a:rPr lang="en-US" dirty="0" smtClean="0"/>
              <a:t>8</a:t>
            </a:r>
            <a:endParaRPr lang="en-US" dirty="0"/>
          </a:p>
        </p:txBody>
      </p:sp>
      <p:sp>
        <p:nvSpPr>
          <p:cNvPr id="24" name="TextBox 23"/>
          <p:cNvSpPr txBox="1"/>
          <p:nvPr/>
        </p:nvSpPr>
        <p:spPr>
          <a:xfrm>
            <a:off x="3796402" y="4684542"/>
            <a:ext cx="288862" cy="369332"/>
          </a:xfrm>
          <a:prstGeom prst="rect">
            <a:avLst/>
          </a:prstGeom>
          <a:noFill/>
        </p:spPr>
        <p:txBody>
          <a:bodyPr wrap="none" rtlCol="0">
            <a:spAutoFit/>
          </a:bodyPr>
          <a:lstStyle/>
          <a:p>
            <a:r>
              <a:rPr lang="en-US" dirty="0" smtClean="0"/>
              <a:t>3</a:t>
            </a:r>
            <a:endParaRPr lang="en-US" dirty="0"/>
          </a:p>
        </p:txBody>
      </p:sp>
      <p:cxnSp>
        <p:nvCxnSpPr>
          <p:cNvPr id="21" name="Straight Arrow Connector 20"/>
          <p:cNvCxnSpPr/>
          <p:nvPr/>
        </p:nvCxnSpPr>
        <p:spPr>
          <a:xfrm flipV="1">
            <a:off x="2811985"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0" idx="4"/>
          </p:cNvCxnSpPr>
          <p:nvPr/>
        </p:nvCxnSpPr>
        <p:spPr>
          <a:xfrm flipV="1">
            <a:off x="5427455"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64581" y="4684542"/>
            <a:ext cx="288862" cy="369332"/>
          </a:xfrm>
          <a:prstGeom prst="rect">
            <a:avLst/>
          </a:prstGeom>
          <a:noFill/>
        </p:spPr>
        <p:txBody>
          <a:bodyPr wrap="none" rtlCol="0">
            <a:spAutoFit/>
          </a:bodyPr>
          <a:lstStyle/>
          <a:p>
            <a:r>
              <a:rPr lang="en-US" dirty="0" smtClean="0"/>
              <a:t>1</a:t>
            </a:r>
            <a:endParaRPr lang="en-US" dirty="0"/>
          </a:p>
        </p:txBody>
      </p:sp>
      <p:sp>
        <p:nvSpPr>
          <p:cNvPr id="36" name="TextBox 35"/>
          <p:cNvSpPr txBox="1"/>
          <p:nvPr/>
        </p:nvSpPr>
        <p:spPr>
          <a:xfrm>
            <a:off x="6393800" y="4684542"/>
            <a:ext cx="306494" cy="369332"/>
          </a:xfrm>
          <a:prstGeom prst="rect">
            <a:avLst/>
          </a:prstGeom>
          <a:noFill/>
        </p:spPr>
        <p:txBody>
          <a:bodyPr wrap="none" rtlCol="0">
            <a:spAutoFit/>
          </a:bodyPr>
          <a:lstStyle/>
          <a:p>
            <a:r>
              <a:rPr lang="en-US" dirty="0" smtClean="0"/>
              <a:t>9</a:t>
            </a:r>
            <a:endParaRPr lang="en-US" dirty="0"/>
          </a:p>
        </p:txBody>
      </p:sp>
      <p:sp>
        <p:nvSpPr>
          <p:cNvPr id="38" name="TextBox 37"/>
          <p:cNvSpPr txBox="1"/>
          <p:nvPr/>
        </p:nvSpPr>
        <p:spPr>
          <a:xfrm>
            <a:off x="2128439"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[7,8,3]</a:t>
            </a:r>
            <a:endParaRPr lang="en-US" sz="2400" dirty="0">
              <a:latin typeface="Times New Roman" pitchFamily="18" charset="0"/>
              <a:cs typeface="Times New Roman" pitchFamily="18" charset="0"/>
            </a:endParaRPr>
          </a:p>
        </p:txBody>
      </p:sp>
      <p:sp>
        <p:nvSpPr>
          <p:cNvPr id="40" name="TextBox 39"/>
          <p:cNvSpPr txBox="1"/>
          <p:nvPr/>
        </p:nvSpPr>
        <p:spPr>
          <a:xfrm>
            <a:off x="6430338"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[4,1,9]</a:t>
            </a:r>
            <a:endParaRPr lang="en-US" sz="24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Tree>
  </p:cSld>
  <p:clrMapOvr>
    <a:masterClrMapping/>
  </p:clrMapOvr>
  <p:transition advTm="1242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41</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cxnSp>
        <p:nvCxnSpPr>
          <p:cNvPr id="21" name="Straight Arrow Connector 20"/>
          <p:cNvCxnSpPr>
            <a:endCxn id="5" idx="4"/>
          </p:cNvCxnSpPr>
          <p:nvPr/>
        </p:nvCxnSpPr>
        <p:spPr>
          <a:xfrm flipV="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0" idx="0"/>
          </p:cNvCxnSpPr>
          <p:nvPr/>
        </p:nvCxnSpPr>
        <p:spPr>
          <a:xfrm flipH="1" flipV="1">
            <a:off x="4729421" y="2549425"/>
            <a:ext cx="1351901"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28439"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[7,8,3]</a:t>
            </a:r>
            <a:endParaRPr lang="en-US" sz="2400" dirty="0">
              <a:latin typeface="Times New Roman" pitchFamily="18" charset="0"/>
              <a:cs typeface="Times New Roman" pitchFamily="18" charset="0"/>
            </a:endParaRPr>
          </a:p>
        </p:txBody>
      </p:sp>
      <p:sp>
        <p:nvSpPr>
          <p:cNvPr id="40" name="TextBox 39"/>
          <p:cNvSpPr txBox="1"/>
          <p:nvPr/>
        </p:nvSpPr>
        <p:spPr>
          <a:xfrm>
            <a:off x="6430338" y="3798144"/>
            <a:ext cx="100540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[4,1,9]</a:t>
            </a:r>
            <a:endParaRPr lang="en-US" sz="2400" dirty="0">
              <a:latin typeface="Times New Roman" pitchFamily="18" charset="0"/>
              <a:cs typeface="Times New Roman" pitchFamily="18" charset="0"/>
            </a:endParaRPr>
          </a:p>
        </p:txBody>
      </p:sp>
      <p:sp>
        <p:nvSpPr>
          <p:cNvPr id="32" name="TextBox 31"/>
          <p:cNvSpPr txBox="1"/>
          <p:nvPr/>
        </p:nvSpPr>
        <p:spPr>
          <a:xfrm>
            <a:off x="3621020" y="2799471"/>
            <a:ext cx="473206" cy="369332"/>
          </a:xfrm>
          <a:prstGeom prst="rect">
            <a:avLst/>
          </a:prstGeom>
          <a:noFill/>
        </p:spPr>
        <p:txBody>
          <a:bodyPr wrap="none" rtlCol="0">
            <a:spAutoFit/>
          </a:bodyPr>
          <a:lstStyle/>
          <a:p>
            <a:r>
              <a:rPr lang="en-US" dirty="0" smtClean="0">
                <a:latin typeface="Times New Roman" pitchFamily="18" charset="0"/>
                <a:cs typeface="Times New Roman" pitchFamily="18" charset="0"/>
              </a:rPr>
              <a:t>7,8</a:t>
            </a:r>
            <a:endParaRPr lang="en-US" dirty="0">
              <a:latin typeface="Times New Roman" pitchFamily="18" charset="0"/>
              <a:cs typeface="Times New Roman" pitchFamily="18" charset="0"/>
            </a:endParaRPr>
          </a:p>
        </p:txBody>
      </p:sp>
      <p:sp>
        <p:nvSpPr>
          <p:cNvPr id="42" name="TextBox 41"/>
          <p:cNvSpPr txBox="1"/>
          <p:nvPr/>
        </p:nvSpPr>
        <p:spPr>
          <a:xfrm>
            <a:off x="5495702" y="2799471"/>
            <a:ext cx="473206" cy="369332"/>
          </a:xfrm>
          <a:prstGeom prst="rect">
            <a:avLst/>
          </a:prstGeom>
          <a:noFill/>
        </p:spPr>
        <p:txBody>
          <a:bodyPr wrap="none" rtlCol="0">
            <a:spAutoFit/>
          </a:bodyPr>
          <a:lstStyle/>
          <a:p>
            <a:r>
              <a:rPr lang="en-US" dirty="0" smtClean="0">
                <a:latin typeface="Times New Roman" pitchFamily="18" charset="0"/>
                <a:cs typeface="Times New Roman" pitchFamily="18" charset="0"/>
              </a:rPr>
              <a:t>4,9</a:t>
            </a:r>
            <a:endParaRPr lang="en-US" dirty="0">
              <a:latin typeface="Times New Roman" pitchFamily="18" charset="0"/>
              <a:cs typeface="Times New Roman" pitchFamily="18" charset="0"/>
            </a:endParaRPr>
          </a:p>
        </p:txBody>
      </p:sp>
      <p:sp>
        <p:nvSpPr>
          <p:cNvPr id="44" name="TextBox 43"/>
          <p:cNvSpPr txBox="1"/>
          <p:nvPr/>
        </p:nvSpPr>
        <p:spPr>
          <a:xfrm>
            <a:off x="5075919" y="1851391"/>
            <a:ext cx="146706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[5,7,8,4,9]</a:t>
            </a:r>
            <a:endParaRPr lang="en-US" sz="2400" dirty="0">
              <a:latin typeface="Times New Roman" pitchFamily="18" charset="0"/>
              <a:cs typeface="Times New Roman" pitchFamily="18" charset="0"/>
            </a:endParaRPr>
          </a:p>
        </p:txBody>
      </p:sp>
      <p:sp>
        <p:nvSpPr>
          <p:cNvPr id="45" name="TextBox 44"/>
          <p:cNvSpPr txBox="1"/>
          <p:nvPr/>
        </p:nvSpPr>
        <p:spPr>
          <a:xfrm>
            <a:off x="457200" y="1851391"/>
            <a:ext cx="1666803"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Top-2: [8,9]</a:t>
            </a:r>
          </a:p>
          <a:p>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8</a:t>
            </a: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Tree>
  </p:cSld>
  <p:clrMapOvr>
    <a:masterClrMapping/>
  </p:clrMapOvr>
  <p:transition advTm="1861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42</a:t>
            </a:fld>
            <a:endParaRPr lang="en-US" dirty="0"/>
          </a:p>
        </p:txBody>
      </p:sp>
      <p:sp>
        <p:nvSpPr>
          <p:cNvPr id="71" name="Oval 70"/>
          <p:cNvSpPr/>
          <p:nvPr/>
        </p:nvSpPr>
        <p:spPr>
          <a:xfrm>
            <a:off x="2462967"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32" name="TextBox 31"/>
          <p:cNvSpPr txBox="1"/>
          <p:nvPr/>
        </p:nvSpPr>
        <p:spPr>
          <a:xfrm>
            <a:off x="3621020" y="27994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p:txBody>
      </p:sp>
      <p:sp>
        <p:nvSpPr>
          <p:cNvPr id="42" name="TextBox 41"/>
          <p:cNvSpPr txBox="1"/>
          <p:nvPr/>
        </p:nvSpPr>
        <p:spPr>
          <a:xfrm>
            <a:off x="5495702" y="2799471"/>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8</a:t>
            </a:r>
            <a:endParaRPr lang="en-US" dirty="0">
              <a:latin typeface="Times New Roman" pitchFamily="18" charset="0"/>
              <a:cs typeface="Times New Roman" pitchFamily="18" charset="0"/>
            </a:endParaRPr>
          </a:p>
        </p:txBody>
      </p:sp>
      <p:sp>
        <p:nvSpPr>
          <p:cNvPr id="24" name="TextBox 23"/>
          <p:cNvSpPr txBox="1"/>
          <p:nvPr/>
        </p:nvSpPr>
        <p:spPr>
          <a:xfrm>
            <a:off x="457200" y="1851391"/>
            <a:ext cx="1666803"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Top-2: [8,9]</a:t>
            </a:r>
          </a:p>
          <a:p>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8</a:t>
            </a:r>
          </a:p>
        </p:txBody>
      </p:sp>
      <p:sp>
        <p:nvSpPr>
          <p:cNvPr id="25" name="Oval 24"/>
          <p:cNvSpPr/>
          <p:nvPr/>
        </p:nvSpPr>
        <p:spPr>
          <a:xfrm>
            <a:off x="575018" y="2751387"/>
            <a:ext cx="358726" cy="3587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575018" y="3212235"/>
            <a:ext cx="358726" cy="358726"/>
          </a:xfrm>
          <a:prstGeom prst="ellipse">
            <a:avLst/>
          </a:prstGeom>
          <a:solidFill>
            <a:schemeClr val="accent1"/>
          </a:solid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TextBox 28"/>
          <p:cNvSpPr txBox="1"/>
          <p:nvPr/>
        </p:nvSpPr>
        <p:spPr>
          <a:xfrm>
            <a:off x="942531" y="2699918"/>
            <a:ext cx="140936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TM-Node</a:t>
            </a:r>
            <a:endParaRPr lang="en-US" sz="2400" dirty="0">
              <a:latin typeface="Times New Roman" pitchFamily="18" charset="0"/>
              <a:cs typeface="Times New Roman" pitchFamily="18" charset="0"/>
            </a:endParaRPr>
          </a:p>
        </p:txBody>
      </p:sp>
      <p:sp>
        <p:nvSpPr>
          <p:cNvPr id="30" name="TextBox 29"/>
          <p:cNvSpPr txBox="1"/>
          <p:nvPr/>
        </p:nvSpPr>
        <p:spPr>
          <a:xfrm>
            <a:off x="942531" y="3160766"/>
            <a:ext cx="112562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F-Node</a:t>
            </a:r>
            <a:endParaRPr lang="en-US" sz="2400" dirty="0">
              <a:latin typeface="Times New Roman" pitchFamily="18" charset="0"/>
              <a:cs typeface="Times New Roman" pitchFamily="18" charset="0"/>
            </a:endParaRPr>
          </a:p>
        </p:txBody>
      </p:sp>
      <p:cxnSp>
        <p:nvCxnSpPr>
          <p:cNvPr id="46" name="Straight Arrow Connector 45"/>
          <p:cNvCxnSpPr>
            <a:stCxn id="69" idx="4"/>
          </p:cNvCxnSpPr>
          <p:nvPr/>
        </p:nvCxnSpPr>
        <p:spPr>
          <a:xfrm flipH="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9" idx="4"/>
            <a:endCxn id="72" idx="0"/>
          </p:cNvCxnSpPr>
          <p:nvPr/>
        </p:nvCxnSpPr>
        <p:spPr>
          <a:xfrm>
            <a:off x="3465852"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70" idx="4"/>
          </p:cNvCxnSpPr>
          <p:nvPr/>
        </p:nvCxnSpPr>
        <p:spPr>
          <a:xfrm flipH="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0" idx="4"/>
            <a:endCxn id="74" idx="0"/>
          </p:cNvCxnSpPr>
          <p:nvPr/>
        </p:nvCxnSpPr>
        <p:spPr>
          <a:xfrm>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87794" y="46282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p:txBody>
      </p:sp>
      <p:sp>
        <p:nvSpPr>
          <p:cNvPr id="59" name="TextBox 58"/>
          <p:cNvSpPr txBox="1"/>
          <p:nvPr/>
        </p:nvSpPr>
        <p:spPr>
          <a:xfrm>
            <a:off x="3702785" y="4628271"/>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8</a:t>
            </a:r>
            <a:endParaRPr lang="en-US" dirty="0">
              <a:latin typeface="Times New Roman" pitchFamily="18" charset="0"/>
              <a:cs typeface="Times New Roman" pitchFamily="18" charset="0"/>
            </a:endParaRPr>
          </a:p>
        </p:txBody>
      </p:sp>
      <p:sp>
        <p:nvSpPr>
          <p:cNvPr id="60" name="TextBox 59"/>
          <p:cNvSpPr txBox="1"/>
          <p:nvPr/>
        </p:nvSpPr>
        <p:spPr>
          <a:xfrm>
            <a:off x="5371180" y="46282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p:txBody>
      </p:sp>
      <p:sp>
        <p:nvSpPr>
          <p:cNvPr id="61" name="TextBox 60"/>
          <p:cNvSpPr txBox="1"/>
          <p:nvPr/>
        </p:nvSpPr>
        <p:spPr>
          <a:xfrm>
            <a:off x="6386171" y="4628271"/>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8</a:t>
            </a:r>
            <a:endParaRPr lang="en-US"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cxnSp>
        <p:nvCxnSpPr>
          <p:cNvPr id="21" name="Straight Arrow Connector 20"/>
          <p:cNvCxnSpPr>
            <a:stCxn id="5" idx="4"/>
            <a:endCxn id="70" idx="0"/>
          </p:cNvCxnSpPr>
          <p:nvPr/>
        </p:nvCxnSpPr>
        <p:spPr>
          <a:xfrm>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4"/>
            <a:endCxn id="69" idx="0"/>
          </p:cNvCxnSpPr>
          <p:nvPr/>
        </p:nvCxnSpPr>
        <p:spPr>
          <a:xfrm flipH="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Tree>
  </p:cSld>
  <p:clrMapOvr>
    <a:masterClrMapping/>
  </p:clrMapOvr>
  <p:transition advTm="35984"/>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43</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24" name="TextBox 23"/>
          <p:cNvSpPr txBox="1"/>
          <p:nvPr/>
        </p:nvSpPr>
        <p:spPr>
          <a:xfrm>
            <a:off x="457200" y="1851391"/>
            <a:ext cx="1666803"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Top-2: [8,9]</a:t>
            </a:r>
          </a:p>
          <a:p>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8</a:t>
            </a:r>
          </a:p>
        </p:txBody>
      </p:sp>
      <p:sp>
        <p:nvSpPr>
          <p:cNvPr id="25" name="Oval 24"/>
          <p:cNvSpPr/>
          <p:nvPr/>
        </p:nvSpPr>
        <p:spPr>
          <a:xfrm>
            <a:off x="575018" y="2751387"/>
            <a:ext cx="358726" cy="3587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575018" y="3212235"/>
            <a:ext cx="358726" cy="358726"/>
          </a:xfrm>
          <a:prstGeom prst="ellipse">
            <a:avLst/>
          </a:prstGeom>
          <a:solidFill>
            <a:schemeClr val="accent1"/>
          </a:solid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TextBox 28"/>
          <p:cNvSpPr txBox="1"/>
          <p:nvPr/>
        </p:nvSpPr>
        <p:spPr>
          <a:xfrm>
            <a:off x="942531" y="2699918"/>
            <a:ext cx="140936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TM-Node</a:t>
            </a:r>
            <a:endParaRPr lang="en-US" sz="2400" dirty="0">
              <a:latin typeface="Times New Roman" pitchFamily="18" charset="0"/>
              <a:cs typeface="Times New Roman" pitchFamily="18" charset="0"/>
            </a:endParaRPr>
          </a:p>
        </p:txBody>
      </p:sp>
      <p:sp>
        <p:nvSpPr>
          <p:cNvPr id="30" name="TextBox 29"/>
          <p:cNvSpPr txBox="1"/>
          <p:nvPr/>
        </p:nvSpPr>
        <p:spPr>
          <a:xfrm>
            <a:off x="942531" y="3160766"/>
            <a:ext cx="112562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F-Node</a:t>
            </a:r>
            <a:endParaRPr lang="en-US" sz="2400" dirty="0">
              <a:latin typeface="Times New Roman" pitchFamily="18" charset="0"/>
              <a:cs typeface="Times New Roman" pitchFamily="18" charset="0"/>
            </a:endParaRPr>
          </a:p>
        </p:txBody>
      </p:sp>
      <p:sp>
        <p:nvSpPr>
          <p:cNvPr id="36" name="TextBox 35"/>
          <p:cNvSpPr txBox="1"/>
          <p:nvPr/>
        </p:nvSpPr>
        <p:spPr>
          <a:xfrm>
            <a:off x="3713110" y="6253011"/>
            <a:ext cx="79380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5</a:t>
            </a:r>
            <a:endParaRPr lang="en-US" sz="2400" dirty="0">
              <a:latin typeface="Times New Roman" pitchFamily="18" charset="0"/>
              <a:cs typeface="Times New Roman" pitchFamily="18" charset="0"/>
            </a:endParaRPr>
          </a:p>
        </p:txBody>
      </p:sp>
      <p:sp>
        <p:nvSpPr>
          <p:cNvPr id="38" name="TextBox 37"/>
          <p:cNvSpPr txBox="1"/>
          <p:nvPr/>
        </p:nvSpPr>
        <p:spPr>
          <a:xfrm>
            <a:off x="5046336" y="6253011"/>
            <a:ext cx="79380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sym typeface="Wingdings" pitchFamily="2" charset="2"/>
              </a:rPr>
              <a:t>2</a:t>
            </a:r>
            <a:endParaRPr lang="en-US" sz="2400" dirty="0">
              <a:latin typeface="Times New Roman" pitchFamily="18" charset="0"/>
              <a:cs typeface="Times New Roman" pitchFamily="18" charset="0"/>
            </a:endParaRPr>
          </a:p>
        </p:txBody>
      </p:sp>
      <p:sp>
        <p:nvSpPr>
          <p:cNvPr id="40" name="TextBox 39"/>
          <p:cNvSpPr txBox="1"/>
          <p:nvPr/>
        </p:nvSpPr>
        <p:spPr>
          <a:xfrm>
            <a:off x="6430338" y="3809424"/>
            <a:ext cx="793807" cy="461665"/>
          </a:xfrm>
          <a:prstGeom prst="rect">
            <a:avLst/>
          </a:prstGeom>
          <a:noFill/>
        </p:spPr>
        <p:txBody>
          <a:bodyPr wrap="none" rtlCol="0">
            <a:spAutoFit/>
          </a:bodyPr>
          <a:lstStyle/>
          <a:p>
            <a:r>
              <a:rPr lang="en-US" sz="2400" dirty="0" smtClean="0">
                <a:latin typeface="Times New Roman" pitchFamily="18" charset="0"/>
                <a:cs typeface="Times New Roman" pitchFamily="18" charset="0"/>
                <a:sym typeface="Wingdings" pitchFamily="2" charset="2"/>
              </a:rPr>
              <a:t>47</a:t>
            </a:r>
            <a:endParaRPr lang="en-US" sz="2400" dirty="0">
              <a:latin typeface="Times New Roman" pitchFamily="18" charset="0"/>
              <a:cs typeface="Times New Roman" pitchFamily="18" charset="0"/>
            </a:endParaRPr>
          </a:p>
        </p:txBody>
      </p:sp>
    </p:spTree>
  </p:cSld>
  <p:clrMapOvr>
    <a:masterClrMapping/>
  </p:clrMapOvr>
  <p:transition advTm="4562"/>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44</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24" name="TextBox 23"/>
          <p:cNvSpPr txBox="1"/>
          <p:nvPr/>
        </p:nvSpPr>
        <p:spPr>
          <a:xfrm>
            <a:off x="457200" y="1851391"/>
            <a:ext cx="1820691"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Top-2: [9,10]</a:t>
            </a:r>
          </a:p>
          <a:p>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9</a:t>
            </a:r>
          </a:p>
        </p:txBody>
      </p:sp>
      <p:sp>
        <p:nvSpPr>
          <p:cNvPr id="25" name="Oval 24"/>
          <p:cNvSpPr/>
          <p:nvPr/>
        </p:nvSpPr>
        <p:spPr>
          <a:xfrm>
            <a:off x="575018" y="2751387"/>
            <a:ext cx="358726" cy="3587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575018" y="3212235"/>
            <a:ext cx="358726" cy="358726"/>
          </a:xfrm>
          <a:prstGeom prst="ellipse">
            <a:avLst/>
          </a:prstGeom>
          <a:solidFill>
            <a:schemeClr val="accent1"/>
          </a:solid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TextBox 28"/>
          <p:cNvSpPr txBox="1"/>
          <p:nvPr/>
        </p:nvSpPr>
        <p:spPr>
          <a:xfrm>
            <a:off x="942531" y="2699918"/>
            <a:ext cx="140936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TM-Node</a:t>
            </a:r>
            <a:endParaRPr lang="en-US" sz="2400" dirty="0">
              <a:latin typeface="Times New Roman" pitchFamily="18" charset="0"/>
              <a:cs typeface="Times New Roman" pitchFamily="18" charset="0"/>
            </a:endParaRPr>
          </a:p>
        </p:txBody>
      </p:sp>
      <p:sp>
        <p:nvSpPr>
          <p:cNvPr id="30" name="TextBox 29"/>
          <p:cNvSpPr txBox="1"/>
          <p:nvPr/>
        </p:nvSpPr>
        <p:spPr>
          <a:xfrm>
            <a:off x="942531" y="3160766"/>
            <a:ext cx="112562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F-Node</a:t>
            </a:r>
            <a:endParaRPr lang="en-US" sz="2400" dirty="0">
              <a:latin typeface="Times New Roman" pitchFamily="18" charset="0"/>
              <a:cs typeface="Times New Roman" pitchFamily="18" charset="0"/>
            </a:endParaRPr>
          </a:p>
        </p:txBody>
      </p:sp>
      <p:sp>
        <p:nvSpPr>
          <p:cNvPr id="40" name="TextBox 39"/>
          <p:cNvSpPr txBox="1"/>
          <p:nvPr/>
        </p:nvSpPr>
        <p:spPr>
          <a:xfrm>
            <a:off x="6430338" y="3809424"/>
            <a:ext cx="947695" cy="461665"/>
          </a:xfrm>
          <a:prstGeom prst="rect">
            <a:avLst/>
          </a:prstGeom>
          <a:noFill/>
        </p:spPr>
        <p:txBody>
          <a:bodyPr wrap="none" rtlCol="0">
            <a:spAutoFit/>
          </a:bodyPr>
          <a:lstStyle/>
          <a:p>
            <a:r>
              <a:rPr lang="en-US" sz="2400" dirty="0" smtClean="0">
                <a:latin typeface="Times New Roman" pitchFamily="18" charset="0"/>
                <a:cs typeface="Times New Roman" pitchFamily="18" charset="0"/>
                <a:sym typeface="Wingdings" pitchFamily="2" charset="2"/>
              </a:rPr>
              <a:t>710</a:t>
            </a:r>
            <a:endParaRPr lang="en-US" sz="2400" dirty="0">
              <a:latin typeface="Times New Roman" pitchFamily="18" charset="0"/>
              <a:cs typeface="Times New Roman" pitchFamily="18" charset="0"/>
            </a:endParaRPr>
          </a:p>
        </p:txBody>
      </p:sp>
      <p:cxnSp>
        <p:nvCxnSpPr>
          <p:cNvPr id="26" name="Straight Arrow Connector 25"/>
          <p:cNvCxnSpPr>
            <a:stCxn id="70" idx="0"/>
            <a:endCxn id="5" idx="4"/>
          </p:cNvCxnSpPr>
          <p:nvPr/>
        </p:nvCxnSpPr>
        <p:spPr>
          <a:xfrm flipH="1" flipV="1">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95702" y="27994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10</a:t>
            </a:r>
            <a:endParaRPr lang="en-US"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600" dirty="0" smtClean="0">
                <a:latin typeface="Times New Roman" pitchFamily="18" charset="0"/>
                <a:cs typeface="Times New Roman" pitchFamily="18" charset="0"/>
              </a:rPr>
              <a:t>10</a:t>
            </a:r>
            <a:endParaRPr lang="en-US" sz="3600" dirty="0">
              <a:latin typeface="Times New Roman" pitchFamily="18" charset="0"/>
              <a:cs typeface="Times New Roman" pitchFamily="18" charset="0"/>
            </a:endParaRPr>
          </a:p>
        </p:txBody>
      </p:sp>
    </p:spTree>
  </p:cSld>
  <p:clrMapOvr>
    <a:masterClrMapping/>
  </p:clrMapOvr>
  <p:transition advTm="18719"/>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Exact Top-k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45</a:t>
            </a:fld>
            <a:endParaRPr lang="en-US" dirty="0"/>
          </a:p>
        </p:txBody>
      </p:sp>
      <p:sp>
        <p:nvSpPr>
          <p:cNvPr id="71" name="Oval 70"/>
          <p:cNvSpPr/>
          <p:nvPr/>
        </p:nvSpPr>
        <p:spPr>
          <a:xfrm>
            <a:off x="2462967"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32" name="TextBox 31"/>
          <p:cNvSpPr txBox="1"/>
          <p:nvPr/>
        </p:nvSpPr>
        <p:spPr>
          <a:xfrm>
            <a:off x="3621020" y="27994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  9</a:t>
            </a:r>
            <a:endParaRPr lang="en-US" dirty="0">
              <a:latin typeface="Times New Roman" pitchFamily="18" charset="0"/>
              <a:cs typeface="Times New Roman" pitchFamily="18" charset="0"/>
            </a:endParaRPr>
          </a:p>
        </p:txBody>
      </p:sp>
      <p:sp>
        <p:nvSpPr>
          <p:cNvPr id="42" name="TextBox 41"/>
          <p:cNvSpPr txBox="1"/>
          <p:nvPr/>
        </p:nvSpPr>
        <p:spPr>
          <a:xfrm>
            <a:off x="5495702" y="2799471"/>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p:txBody>
      </p:sp>
      <p:sp>
        <p:nvSpPr>
          <p:cNvPr id="24" name="TextBox 23"/>
          <p:cNvSpPr txBox="1"/>
          <p:nvPr/>
        </p:nvSpPr>
        <p:spPr>
          <a:xfrm>
            <a:off x="457200" y="1851391"/>
            <a:ext cx="1820691"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Top-2: [9,10]</a:t>
            </a:r>
          </a:p>
          <a:p>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9</a:t>
            </a:r>
          </a:p>
        </p:txBody>
      </p:sp>
      <p:sp>
        <p:nvSpPr>
          <p:cNvPr id="25" name="Oval 24"/>
          <p:cNvSpPr/>
          <p:nvPr/>
        </p:nvSpPr>
        <p:spPr>
          <a:xfrm>
            <a:off x="575018" y="2751387"/>
            <a:ext cx="358726" cy="3587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7" name="Oval 26"/>
          <p:cNvSpPr/>
          <p:nvPr/>
        </p:nvSpPr>
        <p:spPr>
          <a:xfrm>
            <a:off x="575018" y="3212235"/>
            <a:ext cx="358726" cy="358726"/>
          </a:xfrm>
          <a:prstGeom prst="ellipse">
            <a:avLst/>
          </a:prstGeom>
          <a:solidFill>
            <a:schemeClr val="accent1"/>
          </a:solid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29" name="TextBox 28"/>
          <p:cNvSpPr txBox="1"/>
          <p:nvPr/>
        </p:nvSpPr>
        <p:spPr>
          <a:xfrm>
            <a:off x="942531" y="2699918"/>
            <a:ext cx="140936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TM-Node</a:t>
            </a:r>
            <a:endParaRPr lang="en-US" sz="2400" dirty="0">
              <a:latin typeface="Times New Roman" pitchFamily="18" charset="0"/>
              <a:cs typeface="Times New Roman" pitchFamily="18" charset="0"/>
            </a:endParaRPr>
          </a:p>
        </p:txBody>
      </p:sp>
      <p:sp>
        <p:nvSpPr>
          <p:cNvPr id="30" name="TextBox 29"/>
          <p:cNvSpPr txBox="1"/>
          <p:nvPr/>
        </p:nvSpPr>
        <p:spPr>
          <a:xfrm>
            <a:off x="942531" y="3160766"/>
            <a:ext cx="112562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F-Node</a:t>
            </a:r>
            <a:endParaRPr lang="en-US" sz="2400" dirty="0">
              <a:latin typeface="Times New Roman" pitchFamily="18" charset="0"/>
              <a:cs typeface="Times New Roman" pitchFamily="18" charset="0"/>
            </a:endParaRPr>
          </a:p>
        </p:txBody>
      </p:sp>
      <p:cxnSp>
        <p:nvCxnSpPr>
          <p:cNvPr id="46" name="Straight Arrow Connector 45"/>
          <p:cNvCxnSpPr>
            <a:stCxn id="69" idx="4"/>
          </p:cNvCxnSpPr>
          <p:nvPr/>
        </p:nvCxnSpPr>
        <p:spPr>
          <a:xfrm flipH="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9" idx="4"/>
          </p:cNvCxnSpPr>
          <p:nvPr/>
        </p:nvCxnSpPr>
        <p:spPr>
          <a:xfrm>
            <a:off x="3465852" y="4397701"/>
            <a:ext cx="653867"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70" idx="4"/>
          </p:cNvCxnSpPr>
          <p:nvPr/>
        </p:nvCxnSpPr>
        <p:spPr>
          <a:xfrm flipH="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0" idx="4"/>
            <a:endCxn id="74" idx="0"/>
          </p:cNvCxnSpPr>
          <p:nvPr/>
        </p:nvCxnSpPr>
        <p:spPr>
          <a:xfrm>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87794" y="46282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  9</a:t>
            </a:r>
            <a:endParaRPr lang="en-US" dirty="0">
              <a:latin typeface="Times New Roman" pitchFamily="18" charset="0"/>
              <a:cs typeface="Times New Roman" pitchFamily="18" charset="0"/>
            </a:endParaRPr>
          </a:p>
        </p:txBody>
      </p:sp>
      <p:sp>
        <p:nvSpPr>
          <p:cNvPr id="59" name="TextBox 58"/>
          <p:cNvSpPr txBox="1"/>
          <p:nvPr/>
        </p:nvSpPr>
        <p:spPr>
          <a:xfrm>
            <a:off x="3702785" y="4628271"/>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p:txBody>
      </p:sp>
      <p:sp>
        <p:nvSpPr>
          <p:cNvPr id="60" name="TextBox 59"/>
          <p:cNvSpPr txBox="1"/>
          <p:nvPr/>
        </p:nvSpPr>
        <p:spPr>
          <a:xfrm>
            <a:off x="5371180" y="4628271"/>
            <a:ext cx="415498" cy="369332"/>
          </a:xfrm>
          <a:prstGeom prst="rect">
            <a:avLst/>
          </a:prstGeom>
          <a:noFill/>
        </p:spPr>
        <p:txBody>
          <a:bodyPr wrap="none" rtlCol="0">
            <a:spAutoFit/>
          </a:bodyPr>
          <a:lstStyle/>
          <a:p>
            <a:r>
              <a:rPr lang="en-US" dirty="0" smtClean="0">
                <a:latin typeface="Times New Roman" pitchFamily="18" charset="0"/>
                <a:cs typeface="Times New Roman" pitchFamily="18" charset="0"/>
              </a:rPr>
              <a:t>  9</a:t>
            </a:r>
            <a:endParaRPr lang="en-US" dirty="0">
              <a:latin typeface="Times New Roman" pitchFamily="18" charset="0"/>
              <a:cs typeface="Times New Roman" pitchFamily="18" charset="0"/>
            </a:endParaRPr>
          </a:p>
        </p:txBody>
      </p:sp>
      <p:sp>
        <p:nvSpPr>
          <p:cNvPr id="61" name="TextBox 60"/>
          <p:cNvSpPr txBox="1"/>
          <p:nvPr/>
        </p:nvSpPr>
        <p:spPr>
          <a:xfrm>
            <a:off x="6386171" y="4628271"/>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600" dirty="0" smtClean="0">
                <a:latin typeface="Times New Roman" pitchFamily="18" charset="0"/>
                <a:cs typeface="Times New Roman" pitchFamily="18" charset="0"/>
              </a:rPr>
              <a:t>10</a:t>
            </a:r>
            <a:endParaRPr lang="en-US" sz="3600" dirty="0">
              <a:latin typeface="Times New Roman" pitchFamily="18" charset="0"/>
              <a:cs typeface="Times New Roman" pitchFamily="18" charset="0"/>
            </a:endParaRPr>
          </a:p>
        </p:txBody>
      </p:sp>
      <p:cxnSp>
        <p:nvCxnSpPr>
          <p:cNvPr id="28" name="Straight Arrow Connector 27"/>
          <p:cNvCxnSpPr>
            <a:stCxn id="5" idx="4"/>
            <a:endCxn id="69" idx="0"/>
          </p:cNvCxnSpPr>
          <p:nvPr/>
        </p:nvCxnSpPr>
        <p:spPr>
          <a:xfrm flipH="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4"/>
            <a:endCxn id="70" idx="0"/>
          </p:cNvCxnSpPr>
          <p:nvPr/>
        </p:nvCxnSpPr>
        <p:spPr>
          <a:xfrm>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Tree>
  </p:cSld>
  <p:clrMapOvr>
    <a:masterClrMapping/>
  </p:clrMapOvr>
  <p:transition advTm="9765"/>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Top-k Results</a:t>
            </a:r>
            <a:endParaRPr lang="en-US" dirty="0"/>
          </a:p>
        </p:txBody>
      </p:sp>
      <p:pic>
        <p:nvPicPr>
          <p:cNvPr id="5" name="Content Placeholder 4" descr="TOPKParams.jpg"/>
          <p:cNvPicPr>
            <a:picLocks noGrp="1" noChangeAspect="1"/>
          </p:cNvPicPr>
          <p:nvPr>
            <p:ph idx="1"/>
          </p:nvPr>
        </p:nvPicPr>
        <p:blipFill>
          <a:blip r:embed="rId3"/>
          <a:stretch>
            <a:fillRect/>
          </a:stretch>
        </p:blipFill>
        <p:spPr>
          <a:xfrm>
            <a:off x="1733550" y="1560732"/>
            <a:ext cx="5676900" cy="1769349"/>
          </a:xfrm>
        </p:spPr>
      </p:pic>
      <p:sp>
        <p:nvSpPr>
          <p:cNvPr id="4" name="Slide Number Placeholder 3"/>
          <p:cNvSpPr>
            <a:spLocks noGrp="1"/>
          </p:cNvSpPr>
          <p:nvPr>
            <p:ph type="sldNum" sz="quarter" idx="12"/>
          </p:nvPr>
        </p:nvSpPr>
        <p:spPr/>
        <p:txBody>
          <a:bodyPr/>
          <a:lstStyle/>
          <a:p>
            <a:fld id="{922C6CEB-6ADA-8948-9D31-2EDECA49B3C0}" type="slidenum">
              <a:rPr lang="en-US" smtClean="0"/>
              <a:pPr/>
              <a:t>46</a:t>
            </a:fld>
            <a:endParaRPr lang="en-US" dirty="0"/>
          </a:p>
        </p:txBody>
      </p:sp>
      <p:pic>
        <p:nvPicPr>
          <p:cNvPr id="6" name="Picture 5" descr="TOPK-k.jpg"/>
          <p:cNvPicPr>
            <a:picLocks noChangeAspect="1"/>
          </p:cNvPicPr>
          <p:nvPr/>
        </p:nvPicPr>
        <p:blipFill>
          <a:blip r:embed="rId4"/>
          <a:stretch>
            <a:fillRect/>
          </a:stretch>
        </p:blipFill>
        <p:spPr>
          <a:xfrm>
            <a:off x="2522055" y="3330081"/>
            <a:ext cx="4099891" cy="3246445"/>
          </a:xfrm>
          <a:prstGeom prst="rect">
            <a:avLst/>
          </a:prstGeom>
        </p:spPr>
      </p:pic>
    </p:spTree>
  </p:cSld>
  <p:clrMapOvr>
    <a:masterClrMapping/>
  </p:clrMapOvr>
  <p:transition advTm="1275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Top-k Summary</a:t>
            </a:r>
            <a:endParaRPr lang="en-US" dirty="0"/>
          </a:p>
        </p:txBody>
      </p:sp>
      <p:graphicFrame>
        <p:nvGraphicFramePr>
          <p:cNvPr id="5" name="Content Placeholder 4"/>
          <p:cNvGraphicFramePr>
            <a:graphicFrameLocks noGrp="1"/>
          </p:cNvGraphicFramePr>
          <p:nvPr>
            <p:ph idx="1"/>
          </p:nvPr>
        </p:nvGraphicFramePr>
        <p:xfrm>
          <a:off x="457200" y="1774825"/>
          <a:ext cx="8229600" cy="1280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Provides exact answer</a:t>
                      </a:r>
                    </a:p>
                    <a:p>
                      <a:r>
                        <a:rPr lang="en-US" sz="2400" dirty="0" smtClean="0"/>
                        <a:t>Requires</a:t>
                      </a:r>
                      <a:r>
                        <a:rPr lang="en-US" sz="2400" baseline="0" dirty="0" smtClean="0"/>
                        <a:t> only</a:t>
                      </a:r>
                      <a:r>
                        <a:rPr lang="en-US" sz="2400" dirty="0" smtClean="0"/>
                        <a:t> partial update</a:t>
                      </a:r>
                      <a:endParaRPr lang="en-US" sz="2400" dirty="0"/>
                    </a:p>
                  </a:txBody>
                  <a:tcPr/>
                </a:tc>
                <a:tc>
                  <a:txBody>
                    <a:bodyPr/>
                    <a:lstStyle/>
                    <a:p>
                      <a:r>
                        <a:rPr lang="en-US" sz="2400" baseline="0" dirty="0" smtClean="0"/>
                        <a:t>Unaware if a top-k node dies</a:t>
                      </a:r>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47</a:t>
            </a:fld>
            <a:endParaRPr lang="en-US" dirty="0"/>
          </a:p>
        </p:txBody>
      </p:sp>
    </p:spTree>
  </p:cSld>
  <p:clrMapOvr>
    <a:masterClrMapping/>
  </p:clrMapOvr>
  <p:transition advTm="28297"/>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Algorithm</a:t>
            </a:r>
            <a:r>
              <a:rPr lang="en-US" baseline="30000" dirty="0" smtClean="0"/>
              <a:t>7</a:t>
            </a:r>
            <a:endParaRPr lang="en-US" baseline="30000" dirty="0"/>
          </a:p>
        </p:txBody>
      </p:sp>
      <p:sp>
        <p:nvSpPr>
          <p:cNvPr id="3" name="Content Placeholder 2"/>
          <p:cNvSpPr>
            <a:spLocks noGrp="1"/>
          </p:cNvSpPr>
          <p:nvPr>
            <p:ph idx="1"/>
          </p:nvPr>
        </p:nvSpPr>
        <p:spPr/>
        <p:txBody>
          <a:bodyPr/>
          <a:lstStyle/>
          <a:p>
            <a:r>
              <a:rPr lang="en-US" dirty="0" smtClean="0"/>
              <a:t>TAG Histogram requires complete update</a:t>
            </a:r>
          </a:p>
          <a:p>
            <a:r>
              <a:rPr lang="en-US" dirty="0" smtClean="0"/>
              <a:t>Histogram Incremental Update (HIU)</a:t>
            </a:r>
          </a:p>
          <a:p>
            <a:pPr lvl="1"/>
            <a:r>
              <a:rPr lang="en-US" dirty="0" smtClean="0"/>
              <a:t>Sensors update if value leaves previous bin</a:t>
            </a:r>
          </a:p>
          <a:p>
            <a:pPr lvl="1"/>
            <a:r>
              <a:rPr lang="en-US" dirty="0" smtClean="0"/>
              <a:t>Nodes store value and previous partial state</a:t>
            </a:r>
          </a:p>
          <a:p>
            <a:pPr lvl="1"/>
            <a:r>
              <a:rPr lang="en-US" dirty="0" smtClean="0"/>
              <a:t>Update message – the change in bin count</a:t>
            </a:r>
          </a:p>
          <a:p>
            <a:pPr algn="ctr">
              <a:buNone/>
            </a:pPr>
            <a:r>
              <a:rPr lang="en-US" dirty="0" smtClean="0"/>
              <a:t>[0,1,2,2,1] </a:t>
            </a:r>
            <a:r>
              <a:rPr lang="en-US" dirty="0" smtClean="0">
                <a:sym typeface="Wingdings" pitchFamily="2" charset="2"/>
              </a:rPr>
              <a:t> [1,1,1,1,1] = [1,0,-1,-1,0]</a:t>
            </a:r>
          </a:p>
          <a:p>
            <a:pPr lvl="1"/>
            <a:r>
              <a:rPr lang="en-US" dirty="0" smtClean="0">
                <a:sym typeface="Wingdings" pitchFamily="2" charset="2"/>
              </a:rPr>
              <a:t>Updates may negate each other</a:t>
            </a:r>
          </a:p>
        </p:txBody>
      </p:sp>
      <p:sp>
        <p:nvSpPr>
          <p:cNvPr id="4" name="Slide Number Placeholder 3"/>
          <p:cNvSpPr>
            <a:spLocks noGrp="1"/>
          </p:cNvSpPr>
          <p:nvPr>
            <p:ph type="sldNum" sz="quarter" idx="12"/>
          </p:nvPr>
        </p:nvSpPr>
        <p:spPr/>
        <p:txBody>
          <a:bodyPr/>
          <a:lstStyle/>
          <a:p>
            <a:fld id="{922C6CEB-6ADA-8948-9D31-2EDECA49B3C0}" type="slidenum">
              <a:rPr lang="en-US" smtClean="0"/>
              <a:pPr/>
              <a:t>48</a:t>
            </a:fld>
            <a:endParaRPr lang="en-US" dirty="0"/>
          </a:p>
        </p:txBody>
      </p:sp>
      <p:sp>
        <p:nvSpPr>
          <p:cNvPr id="5" name="TextBox 4"/>
          <p:cNvSpPr txBox="1"/>
          <p:nvPr/>
        </p:nvSpPr>
        <p:spPr>
          <a:xfrm>
            <a:off x="1" y="6378143"/>
            <a:ext cx="8496300" cy="461665"/>
          </a:xfrm>
          <a:prstGeom prst="rect">
            <a:avLst/>
          </a:prstGeom>
          <a:noFill/>
        </p:spPr>
        <p:txBody>
          <a:bodyPr wrap="square" rtlCol="0">
            <a:spAutoFit/>
          </a:bodyPr>
          <a:lstStyle/>
          <a:p>
            <a:r>
              <a:rPr lang="en-US" sz="1200" dirty="0" smtClean="0"/>
              <a:t>[7] K. </a:t>
            </a:r>
            <a:r>
              <a:rPr lang="en-US" sz="1200" dirty="0" err="1" smtClean="0"/>
              <a:t>Ammar</a:t>
            </a:r>
            <a:r>
              <a:rPr lang="en-US" sz="1200" dirty="0" smtClean="0"/>
              <a:t> and M. A. </a:t>
            </a:r>
            <a:r>
              <a:rPr lang="en-US" sz="1200" dirty="0" err="1" smtClean="0"/>
              <a:t>Nascimento</a:t>
            </a:r>
            <a:r>
              <a:rPr lang="en-US" sz="1200" dirty="0" smtClean="0"/>
              <a:t>, “Histogram and other aggregate queries in wireless sensor networks,” in Proc. of SSDBM, 2011, pp. 1-12.</a:t>
            </a:r>
            <a:endParaRPr lang="en-US" sz="1200" dirty="0"/>
          </a:p>
        </p:txBody>
      </p:sp>
    </p:spTree>
  </p:cSld>
  <p:clrMapOvr>
    <a:masterClrMapping/>
  </p:clrMapOvr>
  <p:transition advTm="5782"/>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49</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28" name="TextBox 27"/>
          <p:cNvSpPr txBox="1"/>
          <p:nvPr/>
        </p:nvSpPr>
        <p:spPr>
          <a:xfrm>
            <a:off x="816066"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29" name="TextBox 28"/>
          <p:cNvSpPr txBox="1"/>
          <p:nvPr/>
        </p:nvSpPr>
        <p:spPr>
          <a:xfrm>
            <a:off x="2659761"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30" name="TextBox 29"/>
          <p:cNvSpPr txBox="1"/>
          <p:nvPr/>
        </p:nvSpPr>
        <p:spPr>
          <a:xfrm>
            <a:off x="5556924"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31" name="TextBox 30"/>
          <p:cNvSpPr txBox="1"/>
          <p:nvPr/>
        </p:nvSpPr>
        <p:spPr>
          <a:xfrm>
            <a:off x="7329179"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44" name="TextBox 43"/>
          <p:cNvSpPr txBox="1"/>
          <p:nvPr/>
        </p:nvSpPr>
        <p:spPr>
          <a:xfrm>
            <a:off x="554434"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5" name="TextBox 44"/>
          <p:cNvSpPr txBox="1"/>
          <p:nvPr/>
        </p:nvSpPr>
        <p:spPr>
          <a:xfrm>
            <a:off x="2919481"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6" name="TextBox 45"/>
          <p:cNvSpPr txBox="1"/>
          <p:nvPr/>
        </p:nvSpPr>
        <p:spPr>
          <a:xfrm>
            <a:off x="5255952"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47" name="TextBox 46"/>
          <p:cNvSpPr txBox="1"/>
          <p:nvPr/>
        </p:nvSpPr>
        <p:spPr>
          <a:xfrm>
            <a:off x="7686379"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cxnSp>
        <p:nvCxnSpPr>
          <p:cNvPr id="75" name="Straight Arrow Connector 74"/>
          <p:cNvCxnSpPr>
            <a:endCxn id="69" idx="4"/>
          </p:cNvCxnSpPr>
          <p:nvPr/>
        </p:nvCxnSpPr>
        <p:spPr>
          <a:xfrm flipV="1">
            <a:off x="948055"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2" idx="0"/>
            <a:endCxn id="69" idx="4"/>
          </p:cNvCxnSpPr>
          <p:nvPr/>
        </p:nvCxnSpPr>
        <p:spPr>
          <a:xfrm flipH="1" flipV="1">
            <a:off x="2124107"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3" idx="0"/>
            <a:endCxn id="70" idx="4"/>
          </p:cNvCxnSpPr>
          <p:nvPr/>
        </p:nvCxnSpPr>
        <p:spPr>
          <a:xfrm flipV="1">
            <a:off x="5652261"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0"/>
            <a:endCxn id="70" idx="4"/>
          </p:cNvCxnSpPr>
          <p:nvPr/>
        </p:nvCxnSpPr>
        <p:spPr>
          <a:xfrm flipH="1" flipV="1">
            <a:off x="6828313"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pSp>
      <p:grpSp>
        <p:nvGrpSpPr>
          <p:cNvPr id="57"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0</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Tree>
  </p:cSld>
  <p:clrMapOvr>
    <a:masterClrMapping/>
  </p:clrMapOvr>
  <p:transition advTm="338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Tiny Aggregation (TAG)</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Maintain tree structure</a:t>
            </a:r>
          </a:p>
          <a:p>
            <a:r>
              <a:rPr lang="en-US" dirty="0" smtClean="0"/>
              <a:t>Aggregate at internal nodes</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5</a:t>
            </a:fld>
            <a:endParaRPr lang="en-US" dirty="0"/>
          </a:p>
        </p:txBody>
      </p:sp>
      <p:sp>
        <p:nvSpPr>
          <p:cNvPr id="5" name="TextBox 4"/>
          <p:cNvSpPr txBox="1"/>
          <p:nvPr/>
        </p:nvSpPr>
        <p:spPr>
          <a:xfrm>
            <a:off x="1" y="6378143"/>
            <a:ext cx="8496300" cy="461665"/>
          </a:xfrm>
          <a:prstGeom prst="rect">
            <a:avLst/>
          </a:prstGeom>
          <a:noFill/>
        </p:spPr>
        <p:txBody>
          <a:bodyPr wrap="square" rtlCol="0">
            <a:spAutoFit/>
          </a:bodyPr>
          <a:lstStyle/>
          <a:p>
            <a:r>
              <a:rPr lang="en-US" sz="1200" dirty="0" smtClean="0"/>
              <a:t>[1] S. Madden, M. J. Franklin, J. M. </a:t>
            </a:r>
            <a:r>
              <a:rPr lang="en-US" sz="1200" dirty="0" err="1" smtClean="0"/>
              <a:t>Hellerstein</a:t>
            </a:r>
            <a:r>
              <a:rPr lang="en-US" sz="1200" dirty="0" smtClean="0"/>
              <a:t>, and W. Hong, “Tag: a tiny aggregation service for ad-hoc sensor networks,” ACM SIGOPS Operating Systems Review, vol. 36, no. SI, pp. 131–146, 2002.</a:t>
            </a:r>
            <a:endParaRPr lang="en-US" sz="1200" dirty="0"/>
          </a:p>
        </p:txBody>
      </p:sp>
    </p:spTree>
  </p:cSld>
  <p:clrMapOvr>
    <a:masterClrMapping/>
  </p:clrMapOvr>
  <p:transition advTm="21938"/>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50</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28" name="TextBox 27"/>
          <p:cNvSpPr txBox="1"/>
          <p:nvPr/>
        </p:nvSpPr>
        <p:spPr>
          <a:xfrm>
            <a:off x="816066"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29" name="TextBox 28"/>
          <p:cNvSpPr txBox="1"/>
          <p:nvPr/>
        </p:nvSpPr>
        <p:spPr>
          <a:xfrm>
            <a:off x="2659761"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30" name="TextBox 29"/>
          <p:cNvSpPr txBox="1"/>
          <p:nvPr/>
        </p:nvSpPr>
        <p:spPr>
          <a:xfrm>
            <a:off x="5556924"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31" name="TextBox 30"/>
          <p:cNvSpPr txBox="1"/>
          <p:nvPr/>
        </p:nvSpPr>
        <p:spPr>
          <a:xfrm>
            <a:off x="7329179" y="4471103"/>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44" name="TextBox 43"/>
          <p:cNvSpPr txBox="1"/>
          <p:nvPr/>
        </p:nvSpPr>
        <p:spPr>
          <a:xfrm>
            <a:off x="554434"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5" name="TextBox 44"/>
          <p:cNvSpPr txBox="1"/>
          <p:nvPr/>
        </p:nvSpPr>
        <p:spPr>
          <a:xfrm>
            <a:off x="2919481"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6" name="TextBox 45"/>
          <p:cNvSpPr txBox="1"/>
          <p:nvPr/>
        </p:nvSpPr>
        <p:spPr>
          <a:xfrm>
            <a:off x="5255952"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47" name="TextBox 46"/>
          <p:cNvSpPr txBox="1"/>
          <p:nvPr/>
        </p:nvSpPr>
        <p:spPr>
          <a:xfrm>
            <a:off x="7686379"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cxnSp>
        <p:nvCxnSpPr>
          <p:cNvPr id="75" name="Straight Arrow Connector 74"/>
          <p:cNvCxnSpPr>
            <a:endCxn id="69" idx="4"/>
          </p:cNvCxnSpPr>
          <p:nvPr/>
        </p:nvCxnSpPr>
        <p:spPr>
          <a:xfrm flipV="1">
            <a:off x="948055"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2" idx="0"/>
            <a:endCxn id="69" idx="4"/>
          </p:cNvCxnSpPr>
          <p:nvPr/>
        </p:nvCxnSpPr>
        <p:spPr>
          <a:xfrm flipH="1" flipV="1">
            <a:off x="2124107"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3" idx="0"/>
            <a:endCxn id="70" idx="4"/>
          </p:cNvCxnSpPr>
          <p:nvPr/>
        </p:nvCxnSpPr>
        <p:spPr>
          <a:xfrm flipV="1">
            <a:off x="5652261"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0"/>
            <a:endCxn id="70" idx="4"/>
          </p:cNvCxnSpPr>
          <p:nvPr/>
        </p:nvCxnSpPr>
        <p:spPr>
          <a:xfrm flipH="1" flipV="1">
            <a:off x="6828313"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1598" y="3003132"/>
            <a:ext cx="997709" cy="1200329"/>
          </a:xfrm>
          <a:prstGeom prst="rect">
            <a:avLst/>
          </a:prstGeom>
          <a:noFill/>
        </p:spPr>
        <p:txBody>
          <a:bodyPr wrap="none" rtlCol="0">
            <a:spAutoFit/>
          </a:bodyPr>
          <a:lstStyle/>
          <a:p>
            <a:pPr algn="r"/>
            <a:r>
              <a:rPr lang="en-US" dirty="0" smtClean="0">
                <a:latin typeface="Times New Roman" pitchFamily="18" charset="0"/>
                <a:cs typeface="Times New Roman" pitchFamily="18" charset="0"/>
              </a:rPr>
              <a:t>   [0,0,1]</a:t>
            </a:r>
          </a:p>
          <a:p>
            <a:pPr algn="r"/>
            <a:r>
              <a:rPr lang="en-US" dirty="0" smtClean="0">
                <a:latin typeface="Times New Roman" pitchFamily="18" charset="0"/>
                <a:cs typeface="Times New Roman" pitchFamily="18" charset="0"/>
              </a:rPr>
              <a:t>+ [0,1,0]</a:t>
            </a:r>
          </a:p>
          <a:p>
            <a:pPr algn="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[0,1,0]</a:t>
            </a:r>
          </a:p>
          <a:p>
            <a:pPr algn="r"/>
            <a:r>
              <a:rPr lang="en-US" dirty="0" smtClean="0">
                <a:latin typeface="Times New Roman" pitchFamily="18" charset="0"/>
                <a:cs typeface="Times New Roman" pitchFamily="18" charset="0"/>
              </a:rPr>
              <a:t>= [0,2,1]</a:t>
            </a:r>
            <a:endParaRPr lang="en-US" dirty="0">
              <a:latin typeface="Times New Roman" pitchFamily="18" charset="0"/>
              <a:cs typeface="Times New Roman" pitchFamily="18" charset="0"/>
            </a:endParaRPr>
          </a:p>
        </p:txBody>
      </p:sp>
      <p:sp>
        <p:nvSpPr>
          <p:cNvPr id="34" name="TextBox 33"/>
          <p:cNvSpPr txBox="1"/>
          <p:nvPr/>
        </p:nvSpPr>
        <p:spPr>
          <a:xfrm>
            <a:off x="7173762" y="3003132"/>
            <a:ext cx="987770" cy="1200329"/>
          </a:xfrm>
          <a:prstGeom prst="rect">
            <a:avLst/>
          </a:prstGeom>
          <a:noFill/>
        </p:spPr>
        <p:txBody>
          <a:bodyPr wrap="none" rtlCol="0">
            <a:spAutoFit/>
          </a:bodyPr>
          <a:lstStyle/>
          <a:p>
            <a:pPr algn="r"/>
            <a:r>
              <a:rPr lang="en-US" dirty="0" smtClean="0">
                <a:latin typeface="Times New Roman" pitchFamily="18" charset="0"/>
                <a:cs typeface="Times New Roman" pitchFamily="18" charset="0"/>
              </a:rPr>
              <a:t>   [1,0,0]</a:t>
            </a:r>
          </a:p>
          <a:p>
            <a:pPr algn="r"/>
            <a:r>
              <a:rPr lang="en-US" dirty="0" smtClean="0">
                <a:latin typeface="Times New Roman" pitchFamily="18" charset="0"/>
                <a:cs typeface="Times New Roman" pitchFamily="18" charset="0"/>
              </a:rPr>
              <a:t>+ [1,0,0]</a:t>
            </a:r>
          </a:p>
          <a:p>
            <a:pPr algn="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[0,1,0]</a:t>
            </a:r>
          </a:p>
          <a:p>
            <a:pPr algn="r"/>
            <a:r>
              <a:rPr lang="en-US" dirty="0" smtClean="0">
                <a:latin typeface="Times New Roman" pitchFamily="18" charset="0"/>
                <a:cs typeface="Times New Roman" pitchFamily="18" charset="0"/>
              </a:rPr>
              <a:t>= [2,1,0]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1026" name="Equation" r:id="rId4" imgW="114120" imgH="215640" progId="Equation.3">
              <p:embed/>
            </p:oleObj>
          </a:graphicData>
        </a:graphic>
      </p:graphicFrame>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0</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Tree>
  </p:cSld>
  <p:clrMapOvr>
    <a:masterClrMapping/>
  </p:clrMapOvr>
  <p:transition advTm="11672"/>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51</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0</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
        <p:nvSpPr>
          <p:cNvPr id="44" name="TextBox 43"/>
          <p:cNvSpPr txBox="1"/>
          <p:nvPr/>
        </p:nvSpPr>
        <p:spPr>
          <a:xfrm>
            <a:off x="554434"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5" name="TextBox 44"/>
          <p:cNvSpPr txBox="1"/>
          <p:nvPr/>
        </p:nvSpPr>
        <p:spPr>
          <a:xfrm>
            <a:off x="2919481"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6" name="TextBox 45"/>
          <p:cNvSpPr txBox="1"/>
          <p:nvPr/>
        </p:nvSpPr>
        <p:spPr>
          <a:xfrm>
            <a:off x="5255952"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47" name="TextBox 46"/>
          <p:cNvSpPr txBox="1"/>
          <p:nvPr/>
        </p:nvSpPr>
        <p:spPr>
          <a:xfrm>
            <a:off x="7686379"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cxnSp>
        <p:nvCxnSpPr>
          <p:cNvPr id="75" name="Straight Arrow Connector 74"/>
          <p:cNvCxnSpPr>
            <a:stCxn id="69" idx="0"/>
            <a:endCxn id="5" idx="4"/>
          </p:cNvCxnSpPr>
          <p:nvPr/>
        </p:nvCxnSpPr>
        <p:spPr>
          <a:xfrm flipV="1">
            <a:off x="2124107" y="2392256"/>
            <a:ext cx="2405282"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0"/>
            <a:endCxn id="5" idx="4"/>
          </p:cNvCxnSpPr>
          <p:nvPr/>
        </p:nvCxnSpPr>
        <p:spPr>
          <a:xfrm flipH="1" flipV="1">
            <a:off x="4529389" y="2392256"/>
            <a:ext cx="2298924"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59088"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[0,2,1]</a:t>
            </a:r>
            <a:endParaRPr lang="en-US" dirty="0">
              <a:latin typeface="Times New Roman" pitchFamily="18" charset="0"/>
              <a:cs typeface="Times New Roman" pitchFamily="18" charset="0"/>
            </a:endParaRPr>
          </a:p>
        </p:txBody>
      </p:sp>
      <p:sp>
        <p:nvSpPr>
          <p:cNvPr id="34" name="TextBox 33"/>
          <p:cNvSpPr txBox="1"/>
          <p:nvPr/>
        </p:nvSpPr>
        <p:spPr>
          <a:xfrm>
            <a:off x="7161281"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[2,1,0]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2050" name="Equation" r:id="rId4" imgW="114120" imgH="215640" progId="Equation.3">
              <p:embed/>
            </p:oleObj>
          </a:graphicData>
        </a:graphic>
      </p:graphicFrame>
      <p:sp>
        <p:nvSpPr>
          <p:cNvPr id="38" name="TextBox 37"/>
          <p:cNvSpPr txBox="1"/>
          <p:nvPr/>
        </p:nvSpPr>
        <p:spPr>
          <a:xfrm>
            <a:off x="2484160" y="2671763"/>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[0,2,1]</a:t>
            </a:r>
            <a:endParaRPr lang="en-US" dirty="0">
              <a:latin typeface="Times New Roman" pitchFamily="18" charset="0"/>
              <a:cs typeface="Times New Roman" pitchFamily="18" charset="0"/>
            </a:endParaRPr>
          </a:p>
        </p:txBody>
      </p:sp>
      <p:sp>
        <p:nvSpPr>
          <p:cNvPr id="40" name="TextBox 39"/>
          <p:cNvSpPr txBox="1"/>
          <p:nvPr/>
        </p:nvSpPr>
        <p:spPr>
          <a:xfrm>
            <a:off x="5671585" y="2671763"/>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[2,1,0]</a:t>
            </a:r>
            <a:endParaRPr lang="en-US" dirty="0">
              <a:latin typeface="Times New Roman" pitchFamily="18" charset="0"/>
              <a:cs typeface="Times New Roman" pitchFamily="18" charset="0"/>
            </a:endParaRPr>
          </a:p>
        </p:txBody>
      </p:sp>
      <p:sp>
        <p:nvSpPr>
          <p:cNvPr id="52" name="TextBox 51"/>
          <p:cNvSpPr txBox="1"/>
          <p:nvPr/>
        </p:nvSpPr>
        <p:spPr>
          <a:xfrm>
            <a:off x="4927859" y="1851391"/>
            <a:ext cx="3382657" cy="369332"/>
          </a:xfrm>
          <a:prstGeom prst="rect">
            <a:avLst/>
          </a:prstGeom>
          <a:noFill/>
        </p:spPr>
        <p:txBody>
          <a:bodyPr wrap="none" rtlCol="0">
            <a:spAutoFit/>
          </a:bodyPr>
          <a:lstStyle/>
          <a:p>
            <a:r>
              <a:rPr lang="en-US" dirty="0" smtClean="0">
                <a:latin typeface="Times New Roman" pitchFamily="18" charset="0"/>
                <a:cs typeface="Times New Roman" pitchFamily="18" charset="0"/>
              </a:rPr>
              <a:t>[0,2,1] + [2,1,0] + [0,0,1] = [2,3,2]</a:t>
            </a:r>
            <a:endParaRPr lang="en-US"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Tree>
  </p:cSld>
  <p:clrMapOvr>
    <a:masterClrMapping/>
  </p:clrMapOvr>
  <p:transition advTm="5343"/>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52</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0</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
        <p:nvSpPr>
          <p:cNvPr id="44" name="TextBox 43"/>
          <p:cNvSpPr txBox="1"/>
          <p:nvPr/>
        </p:nvSpPr>
        <p:spPr>
          <a:xfrm>
            <a:off x="554434"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5" name="TextBox 44"/>
          <p:cNvSpPr txBox="1"/>
          <p:nvPr/>
        </p:nvSpPr>
        <p:spPr>
          <a:xfrm>
            <a:off x="2919481" y="6135165"/>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endParaRPr lang="en-US" dirty="0">
              <a:latin typeface="Times New Roman" pitchFamily="18" charset="0"/>
              <a:cs typeface="Times New Roman" pitchFamily="18" charset="0"/>
            </a:endParaRPr>
          </a:p>
        </p:txBody>
      </p:sp>
      <p:sp>
        <p:nvSpPr>
          <p:cNvPr id="46" name="TextBox 45"/>
          <p:cNvSpPr txBox="1"/>
          <p:nvPr/>
        </p:nvSpPr>
        <p:spPr>
          <a:xfrm>
            <a:off x="5255952"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47" name="TextBox 46"/>
          <p:cNvSpPr txBox="1"/>
          <p:nvPr/>
        </p:nvSpPr>
        <p:spPr>
          <a:xfrm>
            <a:off x="7686379" y="6088809"/>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sp>
        <p:nvSpPr>
          <p:cNvPr id="32" name="TextBox 31"/>
          <p:cNvSpPr txBox="1"/>
          <p:nvPr/>
        </p:nvSpPr>
        <p:spPr>
          <a:xfrm>
            <a:off x="959088"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[0,2,1]</a:t>
            </a:r>
            <a:endParaRPr lang="en-US" dirty="0">
              <a:latin typeface="Times New Roman" pitchFamily="18" charset="0"/>
              <a:cs typeface="Times New Roman" pitchFamily="18" charset="0"/>
            </a:endParaRPr>
          </a:p>
        </p:txBody>
      </p:sp>
      <p:sp>
        <p:nvSpPr>
          <p:cNvPr id="34" name="TextBox 33"/>
          <p:cNvSpPr txBox="1"/>
          <p:nvPr/>
        </p:nvSpPr>
        <p:spPr>
          <a:xfrm>
            <a:off x="7161281"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[2,1,0]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3074" name="Equation" r:id="rId4" imgW="114120" imgH="215640" progId="Equation.3">
              <p:embed/>
            </p:oleObj>
          </a:graphicData>
        </a:graphic>
      </p:graphicFrame>
      <p:sp>
        <p:nvSpPr>
          <p:cNvPr id="52" name="TextBox 51"/>
          <p:cNvSpPr txBox="1"/>
          <p:nvPr/>
        </p:nvSpPr>
        <p:spPr>
          <a:xfrm>
            <a:off x="4927859" y="1851391"/>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[2,3,2]</a:t>
            </a:r>
            <a:endParaRPr lang="en-US" dirty="0">
              <a:latin typeface="Times New Roman" pitchFamily="18" charset="0"/>
              <a:cs typeface="Times New Roman" pitchFamily="18" charset="0"/>
            </a:endParaRPr>
          </a:p>
        </p:txBody>
      </p:sp>
    </p:spTree>
  </p:cSld>
  <p:clrMapOvr>
    <a:masterClrMapping/>
  </p:clrMapOvr>
  <p:transition advTm="6188"/>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53</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sp>
        <p:nvSpPr>
          <p:cNvPr id="32" name="TextBox 31"/>
          <p:cNvSpPr txBox="1"/>
          <p:nvPr/>
        </p:nvSpPr>
        <p:spPr>
          <a:xfrm>
            <a:off x="959088"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[0,2,1]</a:t>
            </a:r>
            <a:endParaRPr lang="en-US" dirty="0">
              <a:latin typeface="Times New Roman" pitchFamily="18" charset="0"/>
              <a:cs typeface="Times New Roman" pitchFamily="18" charset="0"/>
            </a:endParaRPr>
          </a:p>
        </p:txBody>
      </p:sp>
      <p:sp>
        <p:nvSpPr>
          <p:cNvPr id="34" name="TextBox 33"/>
          <p:cNvSpPr txBox="1"/>
          <p:nvPr/>
        </p:nvSpPr>
        <p:spPr>
          <a:xfrm>
            <a:off x="7161281"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[2,1,0]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4098" name="Equation" r:id="rId4" imgW="114120" imgH="215640" progId="Equation.3">
              <p:embed/>
            </p:oleObj>
          </a:graphicData>
        </a:graphic>
      </p:graphicFrame>
      <p:sp>
        <p:nvSpPr>
          <p:cNvPr id="52" name="TextBox 51"/>
          <p:cNvSpPr txBox="1"/>
          <p:nvPr/>
        </p:nvSpPr>
        <p:spPr>
          <a:xfrm>
            <a:off x="4927859" y="1851391"/>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[2,3,2]</a:t>
            </a:r>
            <a:endParaRPr lang="en-US" dirty="0">
              <a:latin typeface="Times New Roman" pitchFamily="18" charset="0"/>
              <a:cs typeface="Times New Roman" pitchFamily="18" charset="0"/>
            </a:endParaRPr>
          </a:p>
        </p:txBody>
      </p:sp>
      <p:sp>
        <p:nvSpPr>
          <p:cNvPr id="28" name="TextBox 27"/>
          <p:cNvSpPr txBox="1"/>
          <p:nvPr/>
        </p:nvSpPr>
        <p:spPr>
          <a:xfrm>
            <a:off x="1211682"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1</a:t>
            </a:r>
            <a:endParaRPr lang="en-US" dirty="0">
              <a:latin typeface="Times New Roman" pitchFamily="18" charset="0"/>
              <a:cs typeface="Times New Roman" pitchFamily="18" charset="0"/>
            </a:endParaRPr>
          </a:p>
        </p:txBody>
      </p:sp>
      <p:sp>
        <p:nvSpPr>
          <p:cNvPr id="29" name="TextBox 28"/>
          <p:cNvSpPr txBox="1"/>
          <p:nvPr/>
        </p:nvSpPr>
        <p:spPr>
          <a:xfrm>
            <a:off x="3540717"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4</a:t>
            </a:r>
            <a:endParaRPr lang="en-US" dirty="0">
              <a:latin typeface="Times New Roman" pitchFamily="18" charset="0"/>
              <a:cs typeface="Times New Roman" pitchFamily="18" charset="0"/>
            </a:endParaRPr>
          </a:p>
        </p:txBody>
      </p:sp>
      <p:sp>
        <p:nvSpPr>
          <p:cNvPr id="30" name="TextBox 29"/>
          <p:cNvSpPr txBox="1"/>
          <p:nvPr/>
        </p:nvSpPr>
        <p:spPr>
          <a:xfrm>
            <a:off x="4791300"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01</a:t>
            </a:r>
            <a:endParaRPr lang="en-US" dirty="0">
              <a:latin typeface="Times New Roman" pitchFamily="18" charset="0"/>
              <a:cs typeface="Times New Roman" pitchFamily="18" charset="0"/>
            </a:endParaRPr>
          </a:p>
        </p:txBody>
      </p:sp>
      <p:sp>
        <p:nvSpPr>
          <p:cNvPr id="31" name="TextBox 30"/>
          <p:cNvSpPr txBox="1"/>
          <p:nvPr/>
        </p:nvSpPr>
        <p:spPr>
          <a:xfrm>
            <a:off x="7122813"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Wingdings" pitchFamily="2" charset="2"/>
              </a:rPr>
              <a:t>2</a:t>
            </a:r>
            <a:endParaRPr lang="en-US" dirty="0">
              <a:latin typeface="Times New Roman" pitchFamily="18" charset="0"/>
              <a:cs typeface="Times New Roman" pitchFamily="18" charset="0"/>
            </a:endParaRPr>
          </a:p>
        </p:txBody>
      </p:sp>
      <p:sp>
        <p:nvSpPr>
          <p:cNvPr id="38" name="TextBox 37"/>
          <p:cNvSpPr txBox="1"/>
          <p:nvPr/>
        </p:nvSpPr>
        <p:spPr>
          <a:xfrm>
            <a:off x="135347"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0" name="TextBox 39"/>
          <p:cNvSpPr txBox="1"/>
          <p:nvPr/>
        </p:nvSpPr>
        <p:spPr>
          <a:xfrm>
            <a:off x="2505129"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[0,0,1]</a:t>
            </a:r>
            <a:endParaRPr lang="en-US" dirty="0">
              <a:latin typeface="Times New Roman" pitchFamily="18" charset="0"/>
              <a:cs typeface="Times New Roman" pitchFamily="18" charset="0"/>
            </a:endParaRPr>
          </a:p>
        </p:txBody>
      </p:sp>
      <p:sp>
        <p:nvSpPr>
          <p:cNvPr id="42" name="TextBox 41"/>
          <p:cNvSpPr txBox="1"/>
          <p:nvPr/>
        </p:nvSpPr>
        <p:spPr>
          <a:xfrm>
            <a:off x="4827312"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8" name="TextBox 47"/>
          <p:cNvSpPr txBox="1"/>
          <p:nvPr/>
        </p:nvSpPr>
        <p:spPr>
          <a:xfrm>
            <a:off x="7216460"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[0,1,0]</a:t>
            </a:r>
            <a:endParaRPr lang="en-US" dirty="0">
              <a:latin typeface="Times New Roman" pitchFamily="18" charset="0"/>
              <a:cs typeface="Times New Roman" pitchFamily="18" charset="0"/>
            </a:endParaRPr>
          </a:p>
        </p:txBody>
      </p:sp>
    </p:spTree>
  </p:cSld>
  <p:clrMapOvr>
    <a:masterClrMapping/>
  </p:clrMapOvr>
  <p:transition advTm="22562"/>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54</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32" name="TextBox 31"/>
          <p:cNvSpPr txBox="1"/>
          <p:nvPr/>
        </p:nvSpPr>
        <p:spPr>
          <a:xfrm>
            <a:off x="959088"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[0,2,1]</a:t>
            </a:r>
            <a:endParaRPr lang="en-US" dirty="0">
              <a:latin typeface="Times New Roman" pitchFamily="18" charset="0"/>
              <a:cs typeface="Times New Roman" pitchFamily="18" charset="0"/>
            </a:endParaRPr>
          </a:p>
        </p:txBody>
      </p:sp>
      <p:sp>
        <p:nvSpPr>
          <p:cNvPr id="34" name="TextBox 33"/>
          <p:cNvSpPr txBox="1"/>
          <p:nvPr/>
        </p:nvSpPr>
        <p:spPr>
          <a:xfrm>
            <a:off x="7161281" y="3703244"/>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[2,1,0]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5122" name="Equation" r:id="rId4" imgW="114120" imgH="215640" progId="Equation.3">
              <p:embed/>
            </p:oleObj>
          </a:graphicData>
        </a:graphic>
      </p:graphicFrame>
      <p:sp>
        <p:nvSpPr>
          <p:cNvPr id="52" name="TextBox 51"/>
          <p:cNvSpPr txBox="1"/>
          <p:nvPr/>
        </p:nvSpPr>
        <p:spPr>
          <a:xfrm>
            <a:off x="4927859" y="1851391"/>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[2,3,2]</a:t>
            </a:r>
            <a:endParaRPr lang="en-US" dirty="0">
              <a:latin typeface="Times New Roman" pitchFamily="18" charset="0"/>
              <a:cs typeface="Times New Roman" pitchFamily="18" charset="0"/>
            </a:endParaRPr>
          </a:p>
        </p:txBody>
      </p:sp>
      <p:sp>
        <p:nvSpPr>
          <p:cNvPr id="28" name="TextBox 27"/>
          <p:cNvSpPr txBox="1"/>
          <p:nvPr/>
        </p:nvSpPr>
        <p:spPr>
          <a:xfrm>
            <a:off x="1211682"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1</a:t>
            </a:r>
            <a:endParaRPr lang="en-US" dirty="0">
              <a:latin typeface="Times New Roman" pitchFamily="18" charset="0"/>
              <a:cs typeface="Times New Roman" pitchFamily="18" charset="0"/>
            </a:endParaRPr>
          </a:p>
        </p:txBody>
      </p:sp>
      <p:sp>
        <p:nvSpPr>
          <p:cNvPr id="29" name="TextBox 28"/>
          <p:cNvSpPr txBox="1"/>
          <p:nvPr/>
        </p:nvSpPr>
        <p:spPr>
          <a:xfrm>
            <a:off x="3540717"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4</a:t>
            </a:r>
            <a:endParaRPr lang="en-US" dirty="0">
              <a:latin typeface="Times New Roman" pitchFamily="18" charset="0"/>
              <a:cs typeface="Times New Roman" pitchFamily="18" charset="0"/>
            </a:endParaRPr>
          </a:p>
        </p:txBody>
      </p:sp>
      <p:sp>
        <p:nvSpPr>
          <p:cNvPr id="30" name="TextBox 29"/>
          <p:cNvSpPr txBox="1"/>
          <p:nvPr/>
        </p:nvSpPr>
        <p:spPr>
          <a:xfrm>
            <a:off x="4791300"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01</a:t>
            </a:r>
            <a:endParaRPr lang="en-US" dirty="0">
              <a:latin typeface="Times New Roman" pitchFamily="18" charset="0"/>
              <a:cs typeface="Times New Roman" pitchFamily="18" charset="0"/>
            </a:endParaRPr>
          </a:p>
        </p:txBody>
      </p:sp>
      <p:sp>
        <p:nvSpPr>
          <p:cNvPr id="31" name="TextBox 30"/>
          <p:cNvSpPr txBox="1"/>
          <p:nvPr/>
        </p:nvSpPr>
        <p:spPr>
          <a:xfrm>
            <a:off x="7122813"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Wingdings" pitchFamily="2" charset="2"/>
              </a:rPr>
              <a:t>2</a:t>
            </a:r>
            <a:endParaRPr lang="en-US" dirty="0">
              <a:latin typeface="Times New Roman" pitchFamily="18" charset="0"/>
              <a:cs typeface="Times New Roman" pitchFamily="18" charset="0"/>
            </a:endParaRPr>
          </a:p>
        </p:txBody>
      </p:sp>
      <p:sp>
        <p:nvSpPr>
          <p:cNvPr id="38" name="TextBox 37"/>
          <p:cNvSpPr txBox="1"/>
          <p:nvPr/>
        </p:nvSpPr>
        <p:spPr>
          <a:xfrm>
            <a:off x="135347"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0" name="TextBox 39"/>
          <p:cNvSpPr txBox="1"/>
          <p:nvPr/>
        </p:nvSpPr>
        <p:spPr>
          <a:xfrm>
            <a:off x="2505129"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[0,0,1]</a:t>
            </a:r>
            <a:endParaRPr lang="en-US" dirty="0">
              <a:latin typeface="Times New Roman" pitchFamily="18" charset="0"/>
              <a:cs typeface="Times New Roman" pitchFamily="18" charset="0"/>
            </a:endParaRPr>
          </a:p>
        </p:txBody>
      </p:sp>
      <p:sp>
        <p:nvSpPr>
          <p:cNvPr id="42" name="TextBox 41"/>
          <p:cNvSpPr txBox="1"/>
          <p:nvPr/>
        </p:nvSpPr>
        <p:spPr>
          <a:xfrm>
            <a:off x="4827312"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8" name="TextBox 47"/>
          <p:cNvSpPr txBox="1"/>
          <p:nvPr/>
        </p:nvSpPr>
        <p:spPr>
          <a:xfrm>
            <a:off x="7216460"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[0,1,0]</a:t>
            </a:r>
            <a:endParaRPr lang="en-US" dirty="0">
              <a:latin typeface="Times New Roman" pitchFamily="18" charset="0"/>
              <a:cs typeface="Times New Roman" pitchFamily="18" charset="0"/>
            </a:endParaRPr>
          </a:p>
        </p:txBody>
      </p:sp>
      <p:cxnSp>
        <p:nvCxnSpPr>
          <p:cNvPr id="46" name="Straight Arrow Connector 45"/>
          <p:cNvCxnSpPr>
            <a:stCxn id="71" idx="0"/>
            <a:endCxn id="69" idx="4"/>
          </p:cNvCxnSpPr>
          <p:nvPr/>
        </p:nvCxnSpPr>
        <p:spPr>
          <a:xfrm flipV="1">
            <a:off x="948055"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72" idx="0"/>
            <a:endCxn id="69" idx="4"/>
          </p:cNvCxnSpPr>
          <p:nvPr/>
        </p:nvCxnSpPr>
        <p:spPr>
          <a:xfrm flipH="1" flipV="1">
            <a:off x="2124107"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4" idx="0"/>
            <a:endCxn id="70" idx="4"/>
          </p:cNvCxnSpPr>
          <p:nvPr/>
        </p:nvCxnSpPr>
        <p:spPr>
          <a:xfrm flipH="1" flipV="1">
            <a:off x="6828313"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58914"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sp>
        <p:nvSpPr>
          <p:cNvPr id="61" name="TextBox 60"/>
          <p:cNvSpPr txBox="1"/>
          <p:nvPr/>
        </p:nvSpPr>
        <p:spPr>
          <a:xfrm>
            <a:off x="2659761"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[0,-1,1]</a:t>
            </a:r>
            <a:endParaRPr lang="en-US" dirty="0">
              <a:latin typeface="Times New Roman" pitchFamily="18" charset="0"/>
              <a:cs typeface="Times New Roman" pitchFamily="18" charset="0"/>
            </a:endParaRPr>
          </a:p>
        </p:txBody>
      </p:sp>
      <p:sp>
        <p:nvSpPr>
          <p:cNvPr id="63" name="TextBox 62"/>
          <p:cNvSpPr txBox="1"/>
          <p:nvPr/>
        </p:nvSpPr>
        <p:spPr>
          <a:xfrm>
            <a:off x="7329179"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spTree>
  </p:cSld>
  <p:clrMapOvr>
    <a:masterClrMapping/>
  </p:clrMapOvr>
  <p:transition advTm="26625"/>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55</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32" name="TextBox 31"/>
          <p:cNvSpPr txBox="1"/>
          <p:nvPr/>
        </p:nvSpPr>
        <p:spPr>
          <a:xfrm>
            <a:off x="579176" y="3231740"/>
            <a:ext cx="1180131" cy="923330"/>
          </a:xfrm>
          <a:prstGeom prst="rect">
            <a:avLst/>
          </a:prstGeom>
          <a:noFill/>
        </p:spPr>
        <p:txBody>
          <a:bodyPr wrap="none" rtlCol="0">
            <a:spAutoFit/>
          </a:bodyPr>
          <a:lstStyle/>
          <a:p>
            <a:pPr algn="r"/>
            <a:r>
              <a:rPr lang="en-US" dirty="0" smtClean="0">
                <a:latin typeface="Times New Roman" pitchFamily="18" charset="0"/>
                <a:cs typeface="Times New Roman" pitchFamily="18" charset="0"/>
              </a:rPr>
              <a:t> [1,-1,0]</a:t>
            </a:r>
          </a:p>
          <a:p>
            <a:pPr algn="r"/>
            <a:r>
              <a:rPr lang="en-US" u="sng" dirty="0" smtClean="0">
                <a:latin typeface="Times New Roman" pitchFamily="18" charset="0"/>
                <a:cs typeface="Times New Roman" pitchFamily="18" charset="0"/>
              </a:rPr>
              <a:t> + [0,-1,1]</a:t>
            </a:r>
          </a:p>
          <a:p>
            <a:pPr algn="r"/>
            <a:r>
              <a:rPr lang="en-US" dirty="0" smtClean="0">
                <a:latin typeface="Times New Roman" pitchFamily="18" charset="0"/>
                <a:cs typeface="Times New Roman" pitchFamily="18" charset="0"/>
              </a:rPr>
              <a:t> =  [1,-2,1]</a:t>
            </a:r>
            <a:endParaRPr lang="en-US" dirty="0">
              <a:latin typeface="Times New Roman" pitchFamily="18" charset="0"/>
              <a:cs typeface="Times New Roman" pitchFamily="18" charset="0"/>
            </a:endParaRPr>
          </a:p>
        </p:txBody>
      </p:sp>
      <p:sp>
        <p:nvSpPr>
          <p:cNvPr id="34" name="TextBox 33"/>
          <p:cNvSpPr txBox="1"/>
          <p:nvPr/>
        </p:nvSpPr>
        <p:spPr>
          <a:xfrm>
            <a:off x="7127201" y="3703244"/>
            <a:ext cx="877163"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6146" name="Equation" r:id="rId4" imgW="114120" imgH="215640" progId="Equation.3">
              <p:embed/>
            </p:oleObj>
          </a:graphicData>
        </a:graphic>
      </p:graphicFrame>
      <p:sp>
        <p:nvSpPr>
          <p:cNvPr id="52" name="TextBox 51"/>
          <p:cNvSpPr txBox="1"/>
          <p:nvPr/>
        </p:nvSpPr>
        <p:spPr>
          <a:xfrm>
            <a:off x="4927859" y="1851391"/>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[2,3,2]</a:t>
            </a:r>
            <a:endParaRPr lang="en-US" dirty="0">
              <a:latin typeface="Times New Roman" pitchFamily="18" charset="0"/>
              <a:cs typeface="Times New Roman" pitchFamily="18" charset="0"/>
            </a:endParaRPr>
          </a:p>
        </p:txBody>
      </p:sp>
      <p:sp>
        <p:nvSpPr>
          <p:cNvPr id="28" name="TextBox 27"/>
          <p:cNvSpPr txBox="1"/>
          <p:nvPr/>
        </p:nvSpPr>
        <p:spPr>
          <a:xfrm>
            <a:off x="1211682"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1</a:t>
            </a:r>
            <a:endParaRPr lang="en-US" dirty="0">
              <a:latin typeface="Times New Roman" pitchFamily="18" charset="0"/>
              <a:cs typeface="Times New Roman" pitchFamily="18" charset="0"/>
            </a:endParaRPr>
          </a:p>
        </p:txBody>
      </p:sp>
      <p:sp>
        <p:nvSpPr>
          <p:cNvPr id="29" name="TextBox 28"/>
          <p:cNvSpPr txBox="1"/>
          <p:nvPr/>
        </p:nvSpPr>
        <p:spPr>
          <a:xfrm>
            <a:off x="3540717"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4</a:t>
            </a:r>
            <a:endParaRPr lang="en-US" dirty="0">
              <a:latin typeface="Times New Roman" pitchFamily="18" charset="0"/>
              <a:cs typeface="Times New Roman" pitchFamily="18" charset="0"/>
            </a:endParaRPr>
          </a:p>
        </p:txBody>
      </p:sp>
      <p:sp>
        <p:nvSpPr>
          <p:cNvPr id="30" name="TextBox 29"/>
          <p:cNvSpPr txBox="1"/>
          <p:nvPr/>
        </p:nvSpPr>
        <p:spPr>
          <a:xfrm>
            <a:off x="4791300"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01</a:t>
            </a:r>
            <a:endParaRPr lang="en-US" dirty="0">
              <a:latin typeface="Times New Roman" pitchFamily="18" charset="0"/>
              <a:cs typeface="Times New Roman" pitchFamily="18" charset="0"/>
            </a:endParaRPr>
          </a:p>
        </p:txBody>
      </p:sp>
      <p:sp>
        <p:nvSpPr>
          <p:cNvPr id="31" name="TextBox 30"/>
          <p:cNvSpPr txBox="1"/>
          <p:nvPr/>
        </p:nvSpPr>
        <p:spPr>
          <a:xfrm>
            <a:off x="7122813"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Wingdings" pitchFamily="2" charset="2"/>
              </a:rPr>
              <a:t>2</a:t>
            </a:r>
            <a:endParaRPr lang="en-US" dirty="0">
              <a:latin typeface="Times New Roman" pitchFamily="18" charset="0"/>
              <a:cs typeface="Times New Roman" pitchFamily="18" charset="0"/>
            </a:endParaRPr>
          </a:p>
        </p:txBody>
      </p:sp>
      <p:sp>
        <p:nvSpPr>
          <p:cNvPr id="38" name="TextBox 37"/>
          <p:cNvSpPr txBox="1"/>
          <p:nvPr/>
        </p:nvSpPr>
        <p:spPr>
          <a:xfrm>
            <a:off x="135347"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0" name="TextBox 39"/>
          <p:cNvSpPr txBox="1"/>
          <p:nvPr/>
        </p:nvSpPr>
        <p:spPr>
          <a:xfrm>
            <a:off x="2505129"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[0,0,1]</a:t>
            </a:r>
            <a:endParaRPr lang="en-US" dirty="0">
              <a:latin typeface="Times New Roman" pitchFamily="18" charset="0"/>
              <a:cs typeface="Times New Roman" pitchFamily="18" charset="0"/>
            </a:endParaRPr>
          </a:p>
        </p:txBody>
      </p:sp>
      <p:sp>
        <p:nvSpPr>
          <p:cNvPr id="42" name="TextBox 41"/>
          <p:cNvSpPr txBox="1"/>
          <p:nvPr/>
        </p:nvSpPr>
        <p:spPr>
          <a:xfrm>
            <a:off x="4827312"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8" name="TextBox 47"/>
          <p:cNvSpPr txBox="1"/>
          <p:nvPr/>
        </p:nvSpPr>
        <p:spPr>
          <a:xfrm>
            <a:off x="7216460"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[0,1,0]</a:t>
            </a:r>
            <a:endParaRPr lang="en-US" dirty="0">
              <a:latin typeface="Times New Roman" pitchFamily="18" charset="0"/>
              <a:cs typeface="Times New Roman" pitchFamily="18" charset="0"/>
            </a:endParaRPr>
          </a:p>
        </p:txBody>
      </p:sp>
      <p:cxnSp>
        <p:nvCxnSpPr>
          <p:cNvPr id="46" name="Straight Arrow Connector 45"/>
          <p:cNvCxnSpPr>
            <a:stCxn id="71" idx="0"/>
            <a:endCxn id="69" idx="4"/>
          </p:cNvCxnSpPr>
          <p:nvPr/>
        </p:nvCxnSpPr>
        <p:spPr>
          <a:xfrm flipV="1">
            <a:off x="948055"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72" idx="0"/>
            <a:endCxn id="69" idx="4"/>
          </p:cNvCxnSpPr>
          <p:nvPr/>
        </p:nvCxnSpPr>
        <p:spPr>
          <a:xfrm flipH="1" flipV="1">
            <a:off x="2124107"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4" idx="0"/>
            <a:endCxn id="70" idx="4"/>
          </p:cNvCxnSpPr>
          <p:nvPr/>
        </p:nvCxnSpPr>
        <p:spPr>
          <a:xfrm flipH="1" flipV="1">
            <a:off x="6828313"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58914"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sp>
        <p:nvSpPr>
          <p:cNvPr id="61" name="TextBox 60"/>
          <p:cNvSpPr txBox="1"/>
          <p:nvPr/>
        </p:nvSpPr>
        <p:spPr>
          <a:xfrm>
            <a:off x="2659761"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[0,-1,1]</a:t>
            </a:r>
            <a:endParaRPr lang="en-US" dirty="0">
              <a:latin typeface="Times New Roman" pitchFamily="18" charset="0"/>
              <a:cs typeface="Times New Roman" pitchFamily="18" charset="0"/>
            </a:endParaRPr>
          </a:p>
        </p:txBody>
      </p:sp>
      <p:sp>
        <p:nvSpPr>
          <p:cNvPr id="63" name="TextBox 62"/>
          <p:cNvSpPr txBox="1"/>
          <p:nvPr/>
        </p:nvSpPr>
        <p:spPr>
          <a:xfrm>
            <a:off x="7329179"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spTree>
  </p:cSld>
  <p:clrMapOvr>
    <a:masterClrMapping/>
  </p:clrMapOvr>
  <p:transition advTm="1984"/>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56</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gr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sp>
        <p:nvSpPr>
          <p:cNvPr id="32" name="TextBox 31"/>
          <p:cNvSpPr txBox="1"/>
          <p:nvPr/>
        </p:nvSpPr>
        <p:spPr>
          <a:xfrm>
            <a:off x="579176" y="3231740"/>
            <a:ext cx="1180131" cy="923330"/>
          </a:xfrm>
          <a:prstGeom prst="rect">
            <a:avLst/>
          </a:prstGeom>
          <a:noFill/>
        </p:spPr>
        <p:txBody>
          <a:bodyPr wrap="none" rtlCol="0">
            <a:spAutoFit/>
          </a:bodyPr>
          <a:lstStyle/>
          <a:p>
            <a:pPr algn="r"/>
            <a:r>
              <a:rPr lang="en-US" dirty="0" smtClean="0">
                <a:latin typeface="Times New Roman" pitchFamily="18" charset="0"/>
                <a:cs typeface="Times New Roman" pitchFamily="18" charset="0"/>
              </a:rPr>
              <a:t> [1,-1,0]</a:t>
            </a:r>
          </a:p>
          <a:p>
            <a:pPr algn="r"/>
            <a:r>
              <a:rPr lang="en-US" u="sng" dirty="0" smtClean="0">
                <a:latin typeface="Times New Roman" pitchFamily="18" charset="0"/>
                <a:cs typeface="Times New Roman" pitchFamily="18" charset="0"/>
              </a:rPr>
              <a:t> + [0,-1,1]</a:t>
            </a:r>
          </a:p>
          <a:p>
            <a:pPr algn="r"/>
            <a:r>
              <a:rPr lang="en-US" dirty="0" smtClean="0">
                <a:latin typeface="Times New Roman" pitchFamily="18" charset="0"/>
                <a:cs typeface="Times New Roman" pitchFamily="18" charset="0"/>
              </a:rPr>
              <a:t> =  [1,-2,1]</a:t>
            </a:r>
            <a:endParaRPr lang="en-US" dirty="0">
              <a:latin typeface="Times New Roman" pitchFamily="18" charset="0"/>
              <a:cs typeface="Times New Roman" pitchFamily="18" charset="0"/>
            </a:endParaRPr>
          </a:p>
        </p:txBody>
      </p:sp>
      <p:sp>
        <p:nvSpPr>
          <p:cNvPr id="34" name="TextBox 33"/>
          <p:cNvSpPr txBox="1"/>
          <p:nvPr/>
        </p:nvSpPr>
        <p:spPr>
          <a:xfrm>
            <a:off x="7127201" y="3703244"/>
            <a:ext cx="877163"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7170" name="Equation" r:id="rId4" imgW="114120" imgH="215640" progId="Equation.3">
              <p:embed/>
            </p:oleObj>
          </a:graphicData>
        </a:graphic>
      </p:graphicFrame>
      <p:sp>
        <p:nvSpPr>
          <p:cNvPr id="52" name="TextBox 51"/>
          <p:cNvSpPr txBox="1"/>
          <p:nvPr/>
        </p:nvSpPr>
        <p:spPr>
          <a:xfrm>
            <a:off x="4927859" y="1851391"/>
            <a:ext cx="3536546" cy="369332"/>
          </a:xfrm>
          <a:prstGeom prst="rect">
            <a:avLst/>
          </a:prstGeom>
          <a:noFill/>
        </p:spPr>
        <p:txBody>
          <a:bodyPr wrap="none" rtlCol="0">
            <a:spAutoFit/>
          </a:bodyPr>
          <a:lstStyle/>
          <a:p>
            <a:r>
              <a:rPr lang="en-US" dirty="0" smtClean="0">
                <a:latin typeface="Times New Roman" pitchFamily="18" charset="0"/>
                <a:cs typeface="Times New Roman" pitchFamily="18" charset="0"/>
              </a:rPr>
              <a:t>[2,3,2] + [1,-2,1] + [-1,1,0] = [2,2,3]</a:t>
            </a:r>
            <a:endParaRPr lang="en-US" dirty="0">
              <a:latin typeface="Times New Roman" pitchFamily="18" charset="0"/>
              <a:cs typeface="Times New Roman" pitchFamily="18" charset="0"/>
            </a:endParaRPr>
          </a:p>
        </p:txBody>
      </p:sp>
      <p:sp>
        <p:nvSpPr>
          <p:cNvPr id="28" name="TextBox 27"/>
          <p:cNvSpPr txBox="1"/>
          <p:nvPr/>
        </p:nvSpPr>
        <p:spPr>
          <a:xfrm>
            <a:off x="1211682"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1</a:t>
            </a:r>
            <a:endParaRPr lang="en-US" dirty="0">
              <a:latin typeface="Times New Roman" pitchFamily="18" charset="0"/>
              <a:cs typeface="Times New Roman" pitchFamily="18" charset="0"/>
            </a:endParaRPr>
          </a:p>
        </p:txBody>
      </p:sp>
      <p:sp>
        <p:nvSpPr>
          <p:cNvPr id="29" name="TextBox 28"/>
          <p:cNvSpPr txBox="1"/>
          <p:nvPr/>
        </p:nvSpPr>
        <p:spPr>
          <a:xfrm>
            <a:off x="3540717"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4</a:t>
            </a:r>
            <a:endParaRPr lang="en-US" dirty="0">
              <a:latin typeface="Times New Roman" pitchFamily="18" charset="0"/>
              <a:cs typeface="Times New Roman" pitchFamily="18" charset="0"/>
            </a:endParaRPr>
          </a:p>
        </p:txBody>
      </p:sp>
      <p:sp>
        <p:nvSpPr>
          <p:cNvPr id="30" name="TextBox 29"/>
          <p:cNvSpPr txBox="1"/>
          <p:nvPr/>
        </p:nvSpPr>
        <p:spPr>
          <a:xfrm>
            <a:off x="4791300"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01</a:t>
            </a:r>
            <a:endParaRPr lang="en-US" dirty="0">
              <a:latin typeface="Times New Roman" pitchFamily="18" charset="0"/>
              <a:cs typeface="Times New Roman" pitchFamily="18" charset="0"/>
            </a:endParaRPr>
          </a:p>
        </p:txBody>
      </p:sp>
      <p:sp>
        <p:nvSpPr>
          <p:cNvPr id="31" name="TextBox 30"/>
          <p:cNvSpPr txBox="1"/>
          <p:nvPr/>
        </p:nvSpPr>
        <p:spPr>
          <a:xfrm>
            <a:off x="7122813"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Wingdings" pitchFamily="2" charset="2"/>
              </a:rPr>
              <a:t>2</a:t>
            </a:r>
            <a:endParaRPr lang="en-US" dirty="0">
              <a:latin typeface="Times New Roman" pitchFamily="18" charset="0"/>
              <a:cs typeface="Times New Roman" pitchFamily="18" charset="0"/>
            </a:endParaRPr>
          </a:p>
        </p:txBody>
      </p:sp>
      <p:sp>
        <p:nvSpPr>
          <p:cNvPr id="38" name="TextBox 37"/>
          <p:cNvSpPr txBox="1"/>
          <p:nvPr/>
        </p:nvSpPr>
        <p:spPr>
          <a:xfrm>
            <a:off x="121059" y="6076267"/>
            <a:ext cx="1261884"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        [1,0,0]</a:t>
            </a:r>
            <a:endParaRPr lang="en-US" dirty="0">
              <a:latin typeface="Times New Roman" pitchFamily="18" charset="0"/>
              <a:cs typeface="Times New Roman" pitchFamily="18" charset="0"/>
            </a:endParaRPr>
          </a:p>
        </p:txBody>
      </p:sp>
      <p:sp>
        <p:nvSpPr>
          <p:cNvPr id="40" name="TextBox 39"/>
          <p:cNvSpPr txBox="1"/>
          <p:nvPr/>
        </p:nvSpPr>
        <p:spPr>
          <a:xfrm>
            <a:off x="2547993" y="6076267"/>
            <a:ext cx="1204176"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       [0,0,1]</a:t>
            </a:r>
            <a:endParaRPr lang="en-US" dirty="0">
              <a:latin typeface="Times New Roman" pitchFamily="18" charset="0"/>
              <a:cs typeface="Times New Roman" pitchFamily="18" charset="0"/>
            </a:endParaRPr>
          </a:p>
        </p:txBody>
      </p:sp>
      <p:sp>
        <p:nvSpPr>
          <p:cNvPr id="42" name="TextBox 41"/>
          <p:cNvSpPr txBox="1"/>
          <p:nvPr/>
        </p:nvSpPr>
        <p:spPr>
          <a:xfrm>
            <a:off x="5255952" y="6076267"/>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48" name="TextBox 47"/>
          <p:cNvSpPr txBox="1"/>
          <p:nvPr/>
        </p:nvSpPr>
        <p:spPr>
          <a:xfrm>
            <a:off x="7616524" y="6076267"/>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[0,1,0]</a:t>
            </a:r>
            <a:endParaRPr lang="en-US" dirty="0">
              <a:latin typeface="Times New Roman" pitchFamily="18" charset="0"/>
              <a:cs typeface="Times New Roman" pitchFamily="18" charset="0"/>
            </a:endParaRPr>
          </a:p>
        </p:txBody>
      </p:sp>
      <p:cxnSp>
        <p:nvCxnSpPr>
          <p:cNvPr id="46" name="Straight Arrow Connector 45"/>
          <p:cNvCxnSpPr>
            <a:stCxn id="69" idx="0"/>
            <a:endCxn id="5" idx="4"/>
          </p:cNvCxnSpPr>
          <p:nvPr/>
        </p:nvCxnSpPr>
        <p:spPr>
          <a:xfrm flipV="1">
            <a:off x="2124107" y="2392256"/>
            <a:ext cx="2405282"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0" idx="0"/>
            <a:endCxn id="5" idx="4"/>
          </p:cNvCxnSpPr>
          <p:nvPr/>
        </p:nvCxnSpPr>
        <p:spPr>
          <a:xfrm flipH="1" flipV="1">
            <a:off x="4529389" y="2392256"/>
            <a:ext cx="2298924"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58914"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sp>
        <p:nvSpPr>
          <p:cNvPr id="61" name="TextBox 60"/>
          <p:cNvSpPr txBox="1"/>
          <p:nvPr/>
        </p:nvSpPr>
        <p:spPr>
          <a:xfrm>
            <a:off x="2659761"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[0,-1,1]</a:t>
            </a:r>
            <a:endParaRPr lang="en-US" dirty="0">
              <a:latin typeface="Times New Roman" pitchFamily="18" charset="0"/>
              <a:cs typeface="Times New Roman" pitchFamily="18" charset="0"/>
            </a:endParaRPr>
          </a:p>
        </p:txBody>
      </p:sp>
      <p:sp>
        <p:nvSpPr>
          <p:cNvPr id="63" name="TextBox 62"/>
          <p:cNvSpPr txBox="1"/>
          <p:nvPr/>
        </p:nvSpPr>
        <p:spPr>
          <a:xfrm>
            <a:off x="7329179"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sp>
        <p:nvSpPr>
          <p:cNvPr id="51" name="TextBox 50"/>
          <p:cNvSpPr txBox="1"/>
          <p:nvPr/>
        </p:nvSpPr>
        <p:spPr>
          <a:xfrm>
            <a:off x="2407216" y="2671763"/>
            <a:ext cx="877163"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[1,-2,1]</a:t>
            </a:r>
            <a:endParaRPr lang="en-US" dirty="0">
              <a:latin typeface="Times New Roman" pitchFamily="18" charset="0"/>
              <a:cs typeface="Times New Roman" pitchFamily="18" charset="0"/>
            </a:endParaRPr>
          </a:p>
        </p:txBody>
      </p:sp>
      <p:sp>
        <p:nvSpPr>
          <p:cNvPr id="53" name="TextBox 52"/>
          <p:cNvSpPr txBox="1"/>
          <p:nvPr/>
        </p:nvSpPr>
        <p:spPr>
          <a:xfrm>
            <a:off x="5651793" y="2671763"/>
            <a:ext cx="877163"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Tree>
  </p:cSld>
  <p:clrMapOvr>
    <a:masterClrMapping/>
  </p:clrMapOvr>
  <p:transition advTm="5219"/>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Example</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57</a:t>
            </a:fld>
            <a:endParaRPr lang="en-US" dirty="0"/>
          </a:p>
        </p:txBody>
      </p:sp>
      <p:sp>
        <p:nvSpPr>
          <p:cNvPr id="17" name="TextBox 16"/>
          <p:cNvSpPr txBox="1"/>
          <p:nvPr/>
        </p:nvSpPr>
        <p:spPr>
          <a:xfrm>
            <a:off x="457200" y="1851391"/>
            <a:ext cx="24497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35" name="Straight Connector 34"/>
          <p:cNvCxnSpPr>
            <a:stCxn id="5" idx="4"/>
            <a:endCxn id="70" idx="0"/>
          </p:cNvCxnSpPr>
          <p:nvPr/>
        </p:nvCxnSpPr>
        <p:spPr>
          <a:xfrm>
            <a:off x="4529389" y="2392256"/>
            <a:ext cx="2298924"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0" idx="4"/>
            <a:endCxn id="73" idx="0"/>
          </p:cNvCxnSpPr>
          <p:nvPr/>
        </p:nvCxnSpPr>
        <p:spPr>
          <a:xfrm flipH="1">
            <a:off x="5652261"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0" idx="4"/>
            <a:endCxn id="74" idx="0"/>
          </p:cNvCxnSpPr>
          <p:nvPr/>
        </p:nvCxnSpPr>
        <p:spPr>
          <a:xfrm>
            <a:off x="6828313"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69" idx="4"/>
            <a:endCxn id="71" idx="0"/>
          </p:cNvCxnSpPr>
          <p:nvPr/>
        </p:nvCxnSpPr>
        <p:spPr>
          <a:xfrm flipH="1">
            <a:off x="948055" y="4240533"/>
            <a:ext cx="1176052" cy="1173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a:endCxn id="69" idx="0"/>
          </p:cNvCxnSpPr>
          <p:nvPr/>
        </p:nvCxnSpPr>
        <p:spPr>
          <a:xfrm flipH="1">
            <a:off x="2124107" y="2392256"/>
            <a:ext cx="2405282"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9" idx="4"/>
            <a:endCxn id="72" idx="0"/>
          </p:cNvCxnSpPr>
          <p:nvPr/>
        </p:nvCxnSpPr>
        <p:spPr>
          <a:xfrm>
            <a:off x="2124107" y="4240533"/>
            <a:ext cx="1176051" cy="11734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80372" y="1694223"/>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1775090"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0" name="Oval 69"/>
          <p:cNvSpPr/>
          <p:nvPr/>
        </p:nvSpPr>
        <p:spPr>
          <a:xfrm>
            <a:off x="6479296" y="3542500"/>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pSp>
        <p:nvGrpSpPr>
          <p:cNvPr id="3" name="Group 57"/>
          <p:cNvGrpSpPr/>
          <p:nvPr/>
        </p:nvGrpSpPr>
        <p:grpSpPr>
          <a:xfrm>
            <a:off x="599038" y="5413954"/>
            <a:ext cx="3050136" cy="698033"/>
            <a:chOff x="799070" y="5571122"/>
            <a:chExt cx="3050136" cy="698033"/>
          </a:xfrm>
        </p:grpSpPr>
        <p:sp>
          <p:nvSpPr>
            <p:cNvPr id="71" name="Oval 70"/>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2" name="Oval 71"/>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grpSp>
      <p:sp>
        <p:nvSpPr>
          <p:cNvPr id="32" name="TextBox 31"/>
          <p:cNvSpPr txBox="1"/>
          <p:nvPr/>
        </p:nvSpPr>
        <p:spPr>
          <a:xfrm>
            <a:off x="1001952" y="3717532"/>
            <a:ext cx="800219" cy="369332"/>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[1,0,2]</a:t>
            </a:r>
            <a:endParaRPr lang="en-US" dirty="0">
              <a:latin typeface="Times New Roman" pitchFamily="18" charset="0"/>
              <a:cs typeface="Times New Roman" pitchFamily="18" charset="0"/>
            </a:endParaRPr>
          </a:p>
        </p:txBody>
      </p:sp>
      <p:sp>
        <p:nvSpPr>
          <p:cNvPr id="34" name="TextBox 33"/>
          <p:cNvSpPr txBox="1"/>
          <p:nvPr/>
        </p:nvSpPr>
        <p:spPr>
          <a:xfrm>
            <a:off x="7139134" y="3317468"/>
            <a:ext cx="1103186" cy="923330"/>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[-1,1,0]</a:t>
            </a:r>
          </a:p>
          <a:p>
            <a:pPr algn="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[1,-1,0]</a:t>
            </a:r>
          </a:p>
          <a:p>
            <a:pPr algn="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[0,0,0]</a:t>
            </a:r>
          </a:p>
        </p:txBody>
      </p:sp>
      <p:graphicFrame>
        <p:nvGraphicFramePr>
          <p:cNvPr id="36" name="Object 35"/>
          <p:cNvGraphicFramePr>
            <a:graphicFrameLocks noChangeAspect="1"/>
          </p:cNvGraphicFramePr>
          <p:nvPr/>
        </p:nvGraphicFramePr>
        <p:xfrm>
          <a:off x="4514850" y="3321050"/>
          <a:ext cx="114300" cy="215900"/>
        </p:xfrm>
        <a:graphic>
          <a:graphicData uri="http://schemas.openxmlformats.org/presentationml/2006/ole">
            <p:oleObj spid="_x0000_s8194" name="Equation" r:id="rId4" imgW="114120" imgH="215640" progId="Equation.3">
              <p:embed/>
            </p:oleObj>
          </a:graphicData>
        </a:graphic>
      </p:graphicFrame>
      <p:sp>
        <p:nvSpPr>
          <p:cNvPr id="52" name="TextBox 51"/>
          <p:cNvSpPr txBox="1"/>
          <p:nvPr/>
        </p:nvSpPr>
        <p:spPr>
          <a:xfrm>
            <a:off x="4927859" y="1851391"/>
            <a:ext cx="800219" cy="369332"/>
          </a:xfrm>
          <a:prstGeom prst="rect">
            <a:avLst/>
          </a:prstGeom>
          <a:noFill/>
        </p:spPr>
        <p:txBody>
          <a:bodyPr wrap="none" rtlCol="0">
            <a:spAutoFit/>
          </a:bodyPr>
          <a:lstStyle/>
          <a:p>
            <a:r>
              <a:rPr lang="en-US" dirty="0" smtClean="0">
                <a:latin typeface="Times New Roman" pitchFamily="18" charset="0"/>
                <a:cs typeface="Times New Roman" pitchFamily="18" charset="0"/>
              </a:rPr>
              <a:t>[2,2,3]</a:t>
            </a:r>
            <a:endParaRPr lang="en-US" dirty="0">
              <a:latin typeface="Times New Roman" pitchFamily="18" charset="0"/>
              <a:cs typeface="Times New Roman" pitchFamily="18" charset="0"/>
            </a:endParaRPr>
          </a:p>
        </p:txBody>
      </p:sp>
      <p:sp>
        <p:nvSpPr>
          <p:cNvPr id="30" name="TextBox 29"/>
          <p:cNvSpPr txBox="1"/>
          <p:nvPr/>
        </p:nvSpPr>
        <p:spPr>
          <a:xfrm>
            <a:off x="4762724"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12</a:t>
            </a:r>
            <a:endParaRPr lang="en-US" dirty="0">
              <a:latin typeface="Times New Roman" pitchFamily="18" charset="0"/>
              <a:cs typeface="Times New Roman" pitchFamily="18" charset="0"/>
            </a:endParaRPr>
          </a:p>
        </p:txBody>
      </p:sp>
      <p:sp>
        <p:nvSpPr>
          <p:cNvPr id="31" name="TextBox 30"/>
          <p:cNvSpPr txBox="1"/>
          <p:nvPr/>
        </p:nvSpPr>
        <p:spPr>
          <a:xfrm>
            <a:off x="7122813" y="5329244"/>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21</a:t>
            </a:r>
            <a:endParaRPr lang="en-US" dirty="0">
              <a:latin typeface="Times New Roman" pitchFamily="18" charset="0"/>
              <a:cs typeface="Times New Roman" pitchFamily="18" charset="0"/>
            </a:endParaRPr>
          </a:p>
        </p:txBody>
      </p:sp>
      <p:sp>
        <p:nvSpPr>
          <p:cNvPr id="38" name="TextBox 37"/>
          <p:cNvSpPr txBox="1"/>
          <p:nvPr/>
        </p:nvSpPr>
        <p:spPr>
          <a:xfrm>
            <a:off x="121059" y="6076267"/>
            <a:ext cx="1261884"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        [1,0,0]</a:t>
            </a:r>
            <a:endParaRPr lang="en-US" dirty="0">
              <a:latin typeface="Times New Roman" pitchFamily="18" charset="0"/>
              <a:cs typeface="Times New Roman" pitchFamily="18" charset="0"/>
            </a:endParaRPr>
          </a:p>
        </p:txBody>
      </p:sp>
      <p:sp>
        <p:nvSpPr>
          <p:cNvPr id="40" name="TextBox 39"/>
          <p:cNvSpPr txBox="1"/>
          <p:nvPr/>
        </p:nvSpPr>
        <p:spPr>
          <a:xfrm>
            <a:off x="2547993" y="6076267"/>
            <a:ext cx="1204176"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       [0,0,1]</a:t>
            </a:r>
            <a:endParaRPr lang="en-US" dirty="0">
              <a:latin typeface="Times New Roman" pitchFamily="18" charset="0"/>
              <a:cs typeface="Times New Roman" pitchFamily="18" charset="0"/>
            </a:endParaRPr>
          </a:p>
        </p:txBody>
      </p:sp>
      <p:sp>
        <p:nvSpPr>
          <p:cNvPr id="42" name="TextBox 41"/>
          <p:cNvSpPr txBox="1"/>
          <p:nvPr/>
        </p:nvSpPr>
        <p:spPr>
          <a:xfrm>
            <a:off x="4841600"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[1,0,0][0,1,0]</a:t>
            </a:r>
            <a:endParaRPr lang="en-US" dirty="0">
              <a:latin typeface="Times New Roman" pitchFamily="18" charset="0"/>
              <a:cs typeface="Times New Roman" pitchFamily="18" charset="0"/>
            </a:endParaRPr>
          </a:p>
        </p:txBody>
      </p:sp>
      <p:sp>
        <p:nvSpPr>
          <p:cNvPr id="48" name="TextBox 47"/>
          <p:cNvSpPr txBox="1"/>
          <p:nvPr/>
        </p:nvSpPr>
        <p:spPr>
          <a:xfrm>
            <a:off x="7173596" y="6076267"/>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[0,1,0][1,0,0]</a:t>
            </a:r>
            <a:endParaRPr lang="en-US" dirty="0">
              <a:latin typeface="Times New Roman" pitchFamily="18" charset="0"/>
              <a:cs typeface="Times New Roman" pitchFamily="18" charset="0"/>
            </a:endParaRPr>
          </a:p>
        </p:txBody>
      </p:sp>
      <p:sp>
        <p:nvSpPr>
          <p:cNvPr id="44" name="TextBox 43"/>
          <p:cNvSpPr txBox="1"/>
          <p:nvPr/>
        </p:nvSpPr>
        <p:spPr>
          <a:xfrm>
            <a:off x="5458590"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sp>
        <p:nvSpPr>
          <p:cNvPr id="45" name="TextBox 44"/>
          <p:cNvSpPr txBox="1"/>
          <p:nvPr/>
        </p:nvSpPr>
        <p:spPr>
          <a:xfrm>
            <a:off x="7329179" y="4471103"/>
            <a:ext cx="877163" cy="369332"/>
          </a:xfrm>
          <a:prstGeom prst="rect">
            <a:avLst/>
          </a:prstGeom>
          <a:noFill/>
        </p:spPr>
        <p:txBody>
          <a:bodyPr wrap="none" rtlCol="0">
            <a:spAutoFit/>
          </a:bodyPr>
          <a:lstStyle/>
          <a:p>
            <a:r>
              <a:rPr lang="en-US" dirty="0" smtClean="0">
                <a:latin typeface="Times New Roman" pitchFamily="18" charset="0"/>
                <a:cs typeface="Times New Roman" pitchFamily="18" charset="0"/>
              </a:rPr>
              <a:t>[1,-1,0]</a:t>
            </a:r>
            <a:endParaRPr lang="en-US" dirty="0">
              <a:latin typeface="Times New Roman" pitchFamily="18" charset="0"/>
              <a:cs typeface="Times New Roman" pitchFamily="18" charset="0"/>
            </a:endParaRPr>
          </a:p>
        </p:txBody>
      </p:sp>
      <p:cxnSp>
        <p:nvCxnSpPr>
          <p:cNvPr id="47" name="Straight Arrow Connector 46"/>
          <p:cNvCxnSpPr>
            <a:stCxn id="74" idx="0"/>
            <a:endCxn id="70" idx="4"/>
          </p:cNvCxnSpPr>
          <p:nvPr/>
        </p:nvCxnSpPr>
        <p:spPr>
          <a:xfrm flipH="1" flipV="1">
            <a:off x="6828313" y="4240533"/>
            <a:ext cx="1176051"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73" idx="0"/>
            <a:endCxn id="70" idx="4"/>
          </p:cNvCxnSpPr>
          <p:nvPr/>
        </p:nvCxnSpPr>
        <p:spPr>
          <a:xfrm flipV="1">
            <a:off x="5652261" y="4240533"/>
            <a:ext cx="1176052" cy="11734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85484" y="2392256"/>
            <a:ext cx="3518912" cy="369332"/>
          </a:xfrm>
          <a:prstGeom prst="rect">
            <a:avLst/>
          </a:prstGeom>
          <a:noFill/>
        </p:spPr>
        <p:txBody>
          <a:bodyPr wrap="none" rtlCol="0">
            <a:spAutoFit/>
          </a:bodyPr>
          <a:lstStyle/>
          <a:p>
            <a:r>
              <a:rPr lang="en-US" dirty="0" smtClean="0">
                <a:solidFill>
                  <a:srgbClr val="FF0000"/>
                </a:solidFill>
              </a:rPr>
              <a:t>Cancellation = No Update Required</a:t>
            </a:r>
            <a:endParaRPr lang="en-US" dirty="0">
              <a:solidFill>
                <a:srgbClr val="FF0000"/>
              </a:solidFill>
            </a:endParaRPr>
          </a:p>
        </p:txBody>
      </p:sp>
      <p:grpSp>
        <p:nvGrpSpPr>
          <p:cNvPr id="4" name="Group 56"/>
          <p:cNvGrpSpPr/>
          <p:nvPr/>
        </p:nvGrpSpPr>
        <p:grpSpPr>
          <a:xfrm>
            <a:off x="5303244" y="5413954"/>
            <a:ext cx="3050136" cy="698033"/>
            <a:chOff x="5503276" y="5571122"/>
            <a:chExt cx="3050136" cy="698033"/>
          </a:xfrm>
        </p:grpSpPr>
        <p:sp>
          <p:nvSpPr>
            <p:cNvPr id="73" name="Oval 72"/>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74" name="Oval 73"/>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Tree>
  </p:cSld>
  <p:clrMapOvr>
    <a:masterClrMapping/>
  </p:clrMapOvr>
  <p:transition advTm="18406"/>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Aggregates</a:t>
            </a:r>
            <a:endParaRPr lang="en-US" dirty="0"/>
          </a:p>
        </p:txBody>
      </p:sp>
      <p:sp>
        <p:nvSpPr>
          <p:cNvPr id="3" name="Content Placeholder 2"/>
          <p:cNvSpPr>
            <a:spLocks noGrp="1"/>
          </p:cNvSpPr>
          <p:nvPr>
            <p:ph idx="1"/>
          </p:nvPr>
        </p:nvSpPr>
        <p:spPr/>
        <p:txBody>
          <a:bodyPr/>
          <a:lstStyle/>
          <a:p>
            <a:r>
              <a:rPr lang="en-US" dirty="0" smtClean="0"/>
              <a:t>Other aggregates can be estimated</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58</a:t>
            </a:fld>
            <a:endParaRPr lang="en-US" dirty="0"/>
          </a:p>
        </p:txBody>
      </p:sp>
      <p:pic>
        <p:nvPicPr>
          <p:cNvPr id="6" name="Picture 5" descr="Histogram-Aggs.jpg"/>
          <p:cNvPicPr>
            <a:picLocks noChangeAspect="1"/>
          </p:cNvPicPr>
          <p:nvPr/>
        </p:nvPicPr>
        <p:blipFill>
          <a:blip r:embed="rId3"/>
          <a:stretch>
            <a:fillRect/>
          </a:stretch>
        </p:blipFill>
        <p:spPr>
          <a:xfrm>
            <a:off x="228600" y="2901745"/>
            <a:ext cx="8686800" cy="2480460"/>
          </a:xfrm>
          <a:prstGeom prst="rect">
            <a:avLst/>
          </a:prstGeom>
        </p:spPr>
      </p:pic>
    </p:spTree>
  </p:cSld>
  <p:clrMapOvr>
    <a:masterClrMapping/>
  </p:clrMapOvr>
  <p:transition advTm="54797"/>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HIU Results</a:t>
            </a:r>
            <a:endParaRPr lang="en-US" dirty="0"/>
          </a:p>
        </p:txBody>
      </p:sp>
      <p:pic>
        <p:nvPicPr>
          <p:cNvPr id="5" name="Content Placeholder 4" descr="HistogramVsTAG.jpg"/>
          <p:cNvPicPr>
            <a:picLocks noGrp="1" noChangeAspect="1"/>
          </p:cNvPicPr>
          <p:nvPr>
            <p:ph idx="1"/>
          </p:nvPr>
        </p:nvPicPr>
        <p:blipFill>
          <a:blip r:embed="rId3"/>
          <a:stretch>
            <a:fillRect/>
          </a:stretch>
        </p:blipFill>
        <p:spPr>
          <a:xfrm>
            <a:off x="1903168" y="1774825"/>
            <a:ext cx="5337663" cy="4625975"/>
          </a:xfrm>
        </p:spPr>
      </p:pic>
      <p:sp>
        <p:nvSpPr>
          <p:cNvPr id="4" name="Slide Number Placeholder 3"/>
          <p:cNvSpPr>
            <a:spLocks noGrp="1"/>
          </p:cNvSpPr>
          <p:nvPr>
            <p:ph type="sldNum" sz="quarter" idx="12"/>
          </p:nvPr>
        </p:nvSpPr>
        <p:spPr/>
        <p:txBody>
          <a:bodyPr/>
          <a:lstStyle/>
          <a:p>
            <a:fld id="{922C6CEB-6ADA-8948-9D31-2EDECA49B3C0}" type="slidenum">
              <a:rPr lang="en-US" smtClean="0"/>
              <a:pPr/>
              <a:t>59</a:t>
            </a:fld>
            <a:endParaRPr lang="en-US" dirty="0"/>
          </a:p>
        </p:txBody>
      </p:sp>
    </p:spTree>
  </p:cSld>
  <p:clrMapOvr>
    <a:masterClrMapping/>
  </p:clrMapOvr>
  <p:transition advTm="2765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No Aggregation</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6</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7792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0 </a:t>
            </a:r>
            <a:endParaRPr lang="en-US" sz="2400" dirty="0">
              <a:latin typeface="Times New Roman" pitchFamily="18" charset="0"/>
              <a:cs typeface="Times New Roman" pitchFamily="18" charset="0"/>
            </a:endParaRPr>
          </a:p>
        </p:txBody>
      </p:sp>
    </p:spTree>
  </p:cSld>
  <p:clrMapOvr>
    <a:masterClrMapping/>
  </p:clrMapOvr>
  <p:transition advTm="9703"/>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HIU Summary</a:t>
            </a:r>
            <a:endParaRPr lang="en-US" dirty="0"/>
          </a:p>
        </p:txBody>
      </p:sp>
      <p:graphicFrame>
        <p:nvGraphicFramePr>
          <p:cNvPr id="5" name="Content Placeholder 4"/>
          <p:cNvGraphicFramePr>
            <a:graphicFrameLocks noGrp="1"/>
          </p:cNvGraphicFramePr>
          <p:nvPr>
            <p:ph idx="1"/>
          </p:nvPr>
        </p:nvGraphicFramePr>
        <p:xfrm>
          <a:off x="457200" y="1774825"/>
          <a:ext cx="8229600" cy="16459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Partial updates</a:t>
                      </a:r>
                    </a:p>
                    <a:p>
                      <a:r>
                        <a:rPr lang="en-US" sz="2400" dirty="0" smtClean="0"/>
                        <a:t>Possible</a:t>
                      </a:r>
                      <a:r>
                        <a:rPr lang="en-US" sz="2400" baseline="0" dirty="0" smtClean="0"/>
                        <a:t> cancellations</a:t>
                      </a:r>
                    </a:p>
                    <a:p>
                      <a:r>
                        <a:rPr lang="en-US" sz="2400" baseline="0" dirty="0" smtClean="0"/>
                        <a:t>Estimate other aggregates</a:t>
                      </a:r>
                      <a:endParaRPr lang="en-US" sz="2400" dirty="0"/>
                    </a:p>
                  </a:txBody>
                  <a:tcPr/>
                </a:tc>
                <a:tc>
                  <a:txBody>
                    <a:bodyPr/>
                    <a:lstStyle/>
                    <a:p>
                      <a:r>
                        <a:rPr lang="en-US" sz="2400" baseline="0" dirty="0" smtClean="0"/>
                        <a:t>|Partial State| = |Histogram|</a:t>
                      </a:r>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60</a:t>
            </a:fld>
            <a:endParaRPr lang="en-US" dirty="0"/>
          </a:p>
        </p:txBody>
      </p:sp>
    </p:spTree>
  </p:cSld>
  <p:clrMapOvr>
    <a:masterClrMapping/>
  </p:clrMapOvr>
  <p:transition advTm="35907"/>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 and Simultaneous </a:t>
            </a:r>
            <a:br>
              <a:rPr lang="en-US" dirty="0" smtClean="0"/>
            </a:br>
            <a:r>
              <a:rPr lang="en-US" dirty="0" smtClean="0"/>
              <a:t>Multi-Region Aggregation</a:t>
            </a:r>
            <a:r>
              <a:rPr lang="en-US" baseline="30000" dirty="0" smtClean="0"/>
              <a:t>8</a:t>
            </a:r>
            <a:endParaRPr lang="en-US" baseline="30000" dirty="0"/>
          </a:p>
        </p:txBody>
      </p:sp>
      <p:sp>
        <p:nvSpPr>
          <p:cNvPr id="3" name="Content Placeholder 2"/>
          <p:cNvSpPr>
            <a:spLocks noGrp="1"/>
          </p:cNvSpPr>
          <p:nvPr>
            <p:ph idx="1"/>
          </p:nvPr>
        </p:nvSpPr>
        <p:spPr/>
        <p:txBody>
          <a:bodyPr/>
          <a:lstStyle/>
          <a:p>
            <a:r>
              <a:rPr lang="en-US" dirty="0" smtClean="0"/>
              <a:t>Solutions so far are for single values</a:t>
            </a:r>
          </a:p>
          <a:p>
            <a:pPr lvl="1"/>
            <a:r>
              <a:rPr lang="en-US" dirty="0" smtClean="0"/>
              <a:t>Aims for multiple simultaneous aggregates</a:t>
            </a:r>
          </a:p>
          <a:p>
            <a:r>
              <a:rPr lang="en-US" dirty="0" smtClean="0"/>
              <a:t>Assumes (questionably) a grid topology</a:t>
            </a:r>
          </a:p>
          <a:p>
            <a:pPr lvl="1"/>
            <a:r>
              <a:rPr lang="en-US" dirty="0" smtClean="0"/>
              <a:t>See [8] and [9] for details</a:t>
            </a:r>
          </a:p>
          <a:p>
            <a:r>
              <a:rPr lang="en-US" dirty="0" smtClean="0"/>
              <a:t>Uses distributed data cube</a:t>
            </a:r>
          </a:p>
          <a:p>
            <a:pPr lvl="1"/>
            <a:r>
              <a:rPr lang="en-US" dirty="0" smtClean="0"/>
              <a:t>Idea taken from database systems</a:t>
            </a:r>
          </a:p>
        </p:txBody>
      </p:sp>
      <p:sp>
        <p:nvSpPr>
          <p:cNvPr id="4" name="Slide Number Placeholder 3"/>
          <p:cNvSpPr>
            <a:spLocks noGrp="1"/>
          </p:cNvSpPr>
          <p:nvPr>
            <p:ph type="sldNum" sz="quarter" idx="12"/>
          </p:nvPr>
        </p:nvSpPr>
        <p:spPr/>
        <p:txBody>
          <a:bodyPr/>
          <a:lstStyle/>
          <a:p>
            <a:fld id="{922C6CEB-6ADA-8948-9D31-2EDECA49B3C0}" type="slidenum">
              <a:rPr lang="en-US" smtClean="0"/>
              <a:pPr/>
              <a:t>61</a:t>
            </a:fld>
            <a:endParaRPr lang="en-US" dirty="0"/>
          </a:p>
        </p:txBody>
      </p:sp>
      <p:sp>
        <p:nvSpPr>
          <p:cNvPr id="5" name="TextBox 4"/>
          <p:cNvSpPr txBox="1"/>
          <p:nvPr/>
        </p:nvSpPr>
        <p:spPr>
          <a:xfrm>
            <a:off x="1" y="5995076"/>
            <a:ext cx="8496300" cy="830997"/>
          </a:xfrm>
          <a:prstGeom prst="rect">
            <a:avLst/>
          </a:prstGeom>
          <a:noFill/>
        </p:spPr>
        <p:txBody>
          <a:bodyPr wrap="square" rtlCol="0">
            <a:spAutoFit/>
          </a:bodyPr>
          <a:lstStyle/>
          <a:p>
            <a:r>
              <a:rPr lang="en-US" sz="1200" dirty="0" smtClean="0"/>
              <a:t>[8] D. Wu and M. H. Wong, “Fast and simultaneous data aggregation over multiple regions in wireless sensor networks,” Systems, Man, and Cybernetics, Part C: Applications and Reviews, IEEE Transactions on, vol. 41, no. 3, pp. 333-343, 2011.</a:t>
            </a:r>
          </a:p>
          <a:p>
            <a:r>
              <a:rPr lang="en-US" sz="1200" dirty="0" smtClean="0"/>
              <a:t>[9] X. Li, Y. J. Kim, R. </a:t>
            </a:r>
            <a:r>
              <a:rPr lang="en-US" sz="1200" dirty="0" err="1" smtClean="0"/>
              <a:t>Govindan</a:t>
            </a:r>
            <a:r>
              <a:rPr lang="en-US" sz="1200" dirty="0" smtClean="0"/>
              <a:t>, and W. Hong, “Multi-dimensional range queries in sensor networks,” in </a:t>
            </a:r>
            <a:r>
              <a:rPr lang="en-US" sz="1200" i="1" dirty="0" smtClean="0"/>
              <a:t>Proceedings of the 1st international conference on Embedded networked sensor systems</a:t>
            </a:r>
            <a:r>
              <a:rPr lang="en-US" sz="1200" dirty="0" smtClean="0"/>
              <a:t>, 2003, pp. 63–75.</a:t>
            </a:r>
            <a:endParaRPr lang="en-US" sz="1200" dirty="0"/>
          </a:p>
        </p:txBody>
      </p:sp>
    </p:spTree>
  </p:cSld>
  <p:clrMapOvr>
    <a:masterClrMapping/>
  </p:clrMapOvr>
  <p:transition advTm="8542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 Cube Calculation</a:t>
            </a:r>
            <a:endParaRPr lang="en-US" dirty="0"/>
          </a:p>
        </p:txBody>
      </p:sp>
      <p:pic>
        <p:nvPicPr>
          <p:cNvPr id="5" name="32box" descr="RegionCube.jpg"/>
          <p:cNvPicPr>
            <a:picLocks noGrp="1" noChangeAspect="1"/>
          </p:cNvPicPr>
          <p:nvPr>
            <p:ph idx="1"/>
          </p:nvPr>
        </p:nvPicPr>
        <p:blipFill>
          <a:blip r:embed="rId5"/>
          <a:stretch>
            <a:fillRect/>
          </a:stretch>
        </p:blipFill>
        <p:spPr>
          <a:xfrm>
            <a:off x="1251445" y="1774825"/>
            <a:ext cx="6641111" cy="4171852"/>
          </a:xfrm>
        </p:spPr>
      </p:pic>
      <p:sp>
        <p:nvSpPr>
          <p:cNvPr id="4" name="Slide Number Placeholder 3"/>
          <p:cNvSpPr>
            <a:spLocks noGrp="1"/>
          </p:cNvSpPr>
          <p:nvPr>
            <p:ph type="sldNum" sz="quarter" idx="12"/>
          </p:nvPr>
        </p:nvSpPr>
        <p:spPr/>
        <p:txBody>
          <a:bodyPr/>
          <a:lstStyle/>
          <a:p>
            <a:fld id="{922C6CEB-6ADA-8948-9D31-2EDECA49B3C0}" type="slidenum">
              <a:rPr lang="en-US" smtClean="0"/>
              <a:pPr/>
              <a:t>62</a:t>
            </a:fld>
            <a:endParaRPr lang="en-US" dirty="0"/>
          </a:p>
        </p:txBody>
      </p:sp>
      <p:sp>
        <p:nvSpPr>
          <p:cNvPr id="6" name="Rectangle 5"/>
          <p:cNvSpPr/>
          <p:nvPr/>
        </p:nvSpPr>
        <p:spPr>
          <a:xfrm>
            <a:off x="3247661" y="3804673"/>
            <a:ext cx="622605" cy="629103"/>
          </a:xfrm>
          <a:prstGeom prst="rect">
            <a:avLst/>
          </a:prstGeom>
          <a:no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47box"/>
          <p:cNvSpPr/>
          <p:nvPr/>
        </p:nvSpPr>
        <p:spPr>
          <a:xfrm>
            <a:off x="5974605" y="3895641"/>
            <a:ext cx="621792" cy="630936"/>
          </a:xfrm>
          <a:prstGeom prst="rect">
            <a:avLst/>
          </a:prstGeom>
          <a:no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173box"/>
          <p:cNvSpPr/>
          <p:nvPr/>
        </p:nvSpPr>
        <p:spPr>
          <a:xfrm>
            <a:off x="6600741" y="3271572"/>
            <a:ext cx="621792" cy="630936"/>
          </a:xfrm>
          <a:prstGeom prst="rect">
            <a:avLst/>
          </a:prstGeom>
          <a:no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115box"/>
          <p:cNvSpPr/>
          <p:nvPr/>
        </p:nvSpPr>
        <p:spPr>
          <a:xfrm>
            <a:off x="5963971" y="3273639"/>
            <a:ext cx="621792" cy="63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337box"/>
          <p:cNvSpPr/>
          <p:nvPr/>
        </p:nvSpPr>
        <p:spPr>
          <a:xfrm>
            <a:off x="6600741" y="3899775"/>
            <a:ext cx="621792" cy="630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56200" y="1774825"/>
            <a:ext cx="3274038" cy="461665"/>
          </a:xfrm>
          <a:prstGeom prst="rect">
            <a:avLst/>
          </a:prstGeom>
          <a:noFill/>
        </p:spPr>
        <p:txBody>
          <a:bodyPr wrap="none" rtlCol="0">
            <a:spAutoFit/>
          </a:bodyPr>
          <a:lstStyle/>
          <a:p>
            <a:r>
              <a:rPr lang="en-US" sz="2400" dirty="0" smtClean="0"/>
              <a:t>32 + 247 + 173 – 115 = 337</a:t>
            </a:r>
            <a:endParaRPr lang="en-US" sz="2400" dirty="0"/>
          </a:p>
        </p:txBody>
      </p:sp>
      <p:sp>
        <p:nvSpPr>
          <p:cNvPr id="12" name="32cover"/>
          <p:cNvSpPr/>
          <p:nvPr/>
        </p:nvSpPr>
        <p:spPr>
          <a:xfrm>
            <a:off x="5562600" y="1774825"/>
            <a:ext cx="2867638"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llcover"/>
          <p:cNvSpPr/>
          <p:nvPr/>
        </p:nvSpPr>
        <p:spPr>
          <a:xfrm>
            <a:off x="5219190" y="1774825"/>
            <a:ext cx="3211047"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15cover"/>
          <p:cNvSpPr/>
          <p:nvPr/>
        </p:nvSpPr>
        <p:spPr>
          <a:xfrm>
            <a:off x="7010400" y="1774825"/>
            <a:ext cx="1927860"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73cover"/>
          <p:cNvSpPr/>
          <p:nvPr/>
        </p:nvSpPr>
        <p:spPr>
          <a:xfrm>
            <a:off x="6263662" y="1774825"/>
            <a:ext cx="2674598"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337cover"/>
          <p:cNvSpPr/>
          <p:nvPr/>
        </p:nvSpPr>
        <p:spPr>
          <a:xfrm>
            <a:off x="7696200" y="1774825"/>
            <a:ext cx="961671"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1188" name="Object 4"/>
          <p:cNvGraphicFramePr>
            <a:graphicFrameLocks noChangeAspect="1"/>
          </p:cNvGraphicFramePr>
          <p:nvPr/>
        </p:nvGraphicFramePr>
        <p:xfrm>
          <a:off x="874166" y="6161088"/>
          <a:ext cx="7395668" cy="335313"/>
        </p:xfrm>
        <a:graphic>
          <a:graphicData uri="http://schemas.openxmlformats.org/presentationml/2006/ole">
            <p:oleObj spid="_x0000_s221188" name="Equation" r:id="rId6" imgW="4483080" imgH="203040" progId="Equation.3">
              <p:embed/>
            </p:oleObj>
          </a:graphicData>
        </a:graphic>
      </p:graphicFrame>
    </p:spTree>
    <p:custDataLst>
      <p:tags r:id="rId2"/>
    </p:custDataLst>
  </p:cSld>
  <p:clrMapOvr>
    <a:masterClrMapping/>
  </p:clrMapOvr>
  <p:transition advTm="211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6" grpId="0" animBg="1"/>
      <p:bldP spid="14" grpId="0" animBg="1"/>
      <p:bldP spid="13"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Definition (e:f)</a:t>
            </a:r>
            <a:endParaRPr lang="en-US" dirty="0"/>
          </a:p>
        </p:txBody>
      </p:sp>
      <p:pic>
        <p:nvPicPr>
          <p:cNvPr id="5" name="Content Placeholder 4" descr="RegionEF.jpg"/>
          <p:cNvPicPr>
            <a:picLocks noGrp="1" noChangeAspect="1"/>
          </p:cNvPicPr>
          <p:nvPr>
            <p:ph idx="1"/>
          </p:nvPr>
        </p:nvPicPr>
        <p:blipFill>
          <a:blip r:embed="rId3"/>
          <a:stretch>
            <a:fillRect/>
          </a:stretch>
        </p:blipFill>
        <p:spPr>
          <a:xfrm>
            <a:off x="2426308" y="2283658"/>
            <a:ext cx="4291385" cy="4320342"/>
          </a:xfrm>
        </p:spPr>
      </p:pic>
      <p:sp>
        <p:nvSpPr>
          <p:cNvPr id="4" name="Slide Number Placeholder 3"/>
          <p:cNvSpPr>
            <a:spLocks noGrp="1"/>
          </p:cNvSpPr>
          <p:nvPr>
            <p:ph type="sldNum" sz="quarter" idx="12"/>
          </p:nvPr>
        </p:nvSpPr>
        <p:spPr/>
        <p:txBody>
          <a:bodyPr/>
          <a:lstStyle/>
          <a:p>
            <a:fld id="{922C6CEB-6ADA-8948-9D31-2EDECA49B3C0}" type="slidenum">
              <a:rPr lang="en-US" smtClean="0"/>
              <a:pPr/>
              <a:t>63</a:t>
            </a:fld>
            <a:endParaRPr lang="en-US" dirty="0"/>
          </a:p>
        </p:txBody>
      </p:sp>
    </p:spTree>
  </p:cSld>
  <p:clrMapOvr>
    <a:masterClrMapping/>
  </p:clrMapOvr>
  <p:transition advTm="1536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Calculation (e:f)</a:t>
            </a:r>
            <a:endParaRPr lang="en-US" dirty="0"/>
          </a:p>
        </p:txBody>
      </p:sp>
      <p:pic>
        <p:nvPicPr>
          <p:cNvPr id="5" name="Content Placeholder 4" descr="RegionEF.jpg"/>
          <p:cNvPicPr>
            <a:picLocks noGrp="1" noChangeAspect="1"/>
          </p:cNvPicPr>
          <p:nvPr>
            <p:ph idx="1"/>
          </p:nvPr>
        </p:nvPicPr>
        <p:blipFill>
          <a:blip r:embed="rId3"/>
          <a:stretch>
            <a:fillRect/>
          </a:stretch>
        </p:blipFill>
        <p:spPr>
          <a:xfrm>
            <a:off x="2426308" y="2283658"/>
            <a:ext cx="4291385" cy="4320342"/>
          </a:xfrm>
        </p:spPr>
      </p:pic>
      <p:sp>
        <p:nvSpPr>
          <p:cNvPr id="4" name="Slide Number Placeholder 3"/>
          <p:cNvSpPr>
            <a:spLocks noGrp="1"/>
          </p:cNvSpPr>
          <p:nvPr>
            <p:ph type="sldNum" sz="quarter" idx="12"/>
          </p:nvPr>
        </p:nvSpPr>
        <p:spPr/>
        <p:txBody>
          <a:bodyPr/>
          <a:lstStyle/>
          <a:p>
            <a:fld id="{922C6CEB-6ADA-8948-9D31-2EDECA49B3C0}" type="slidenum">
              <a:rPr lang="en-US" smtClean="0"/>
              <a:pPr/>
              <a:t>64</a:t>
            </a:fld>
            <a:endParaRPr lang="en-US" dirty="0"/>
          </a:p>
        </p:txBody>
      </p:sp>
      <p:sp>
        <p:nvSpPr>
          <p:cNvPr id="6" name="TextBox 5"/>
          <p:cNvSpPr txBox="1"/>
          <p:nvPr/>
        </p:nvSpPr>
        <p:spPr>
          <a:xfrm>
            <a:off x="524738" y="1726227"/>
            <a:ext cx="8434488" cy="400110"/>
          </a:xfrm>
          <a:prstGeom prst="rect">
            <a:avLst/>
          </a:prstGeom>
          <a:noFill/>
        </p:spPr>
        <p:txBody>
          <a:bodyPr wrap="none" rtlCol="0">
            <a:spAutoFit/>
          </a:bodyPr>
          <a:lstStyle/>
          <a:p>
            <a:r>
              <a:rPr lang="en-US" sz="2000" dirty="0" smtClean="0">
                <a:solidFill>
                  <a:srgbClr val="C00000"/>
                </a:solidFill>
              </a:rPr>
              <a:t>Sum(e:f) </a:t>
            </a:r>
            <a:r>
              <a:rPr lang="en-US" sz="2000" dirty="0" smtClean="0"/>
              <a:t>= </a:t>
            </a:r>
            <a:r>
              <a:rPr lang="en-US" sz="2000" dirty="0" err="1" smtClean="0"/>
              <a:t>pSum</a:t>
            </a:r>
            <a:r>
              <a:rPr lang="en-US" sz="2000" dirty="0" smtClean="0"/>
              <a:t>(</a:t>
            </a:r>
            <a:r>
              <a:rPr lang="en-US" sz="2000" dirty="0" err="1" smtClean="0"/>
              <a:t>x</a:t>
            </a:r>
            <a:r>
              <a:rPr lang="en-US" sz="2000" baseline="-25000" dirty="0" err="1" smtClean="0"/>
              <a:t>f</a:t>
            </a:r>
            <a:r>
              <a:rPr lang="en-US" sz="2000" dirty="0" err="1" smtClean="0"/>
              <a:t>,y</a:t>
            </a:r>
            <a:r>
              <a:rPr lang="en-US" sz="2000" baseline="-25000" dirty="0" err="1" smtClean="0"/>
              <a:t>f</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a:t>
            </a:r>
            <a:r>
              <a:rPr lang="en-US" sz="2000" dirty="0" err="1" smtClean="0"/>
              <a:t>y</a:t>
            </a:r>
            <a:r>
              <a:rPr lang="en-US" sz="2000" baseline="-25000" dirty="0" err="1" smtClean="0"/>
              <a:t>f</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f</a:t>
            </a:r>
            <a:r>
              <a:rPr lang="en-US" sz="2000" dirty="0" smtClean="0"/>
              <a:t>, y</a:t>
            </a:r>
            <a:r>
              <a:rPr lang="en-US" sz="2000" baseline="-25000" dirty="0" smtClean="0"/>
              <a:t>e</a:t>
            </a:r>
            <a:r>
              <a:rPr lang="en-US" sz="2000" dirty="0" smtClean="0"/>
              <a:t> – 1)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y</a:t>
            </a:r>
            <a:r>
              <a:rPr lang="en-US" sz="2000" baseline="-25000" dirty="0" smtClean="0"/>
              <a:t>e</a:t>
            </a:r>
            <a:r>
              <a:rPr lang="en-US" sz="2000" dirty="0" smtClean="0"/>
              <a:t> – 1)</a:t>
            </a:r>
            <a:endParaRPr lang="en-US" sz="2000" dirty="0"/>
          </a:p>
        </p:txBody>
      </p:sp>
      <p:sp>
        <p:nvSpPr>
          <p:cNvPr id="7" name="Rectangle 6"/>
          <p:cNvSpPr/>
          <p:nvPr/>
        </p:nvSpPr>
        <p:spPr>
          <a:xfrm>
            <a:off x="3340100" y="3213100"/>
            <a:ext cx="2781300" cy="2794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4203"/>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Calculation (e:f)</a:t>
            </a:r>
            <a:endParaRPr lang="en-US" dirty="0"/>
          </a:p>
        </p:txBody>
      </p:sp>
      <p:pic>
        <p:nvPicPr>
          <p:cNvPr id="5" name="Content Placeholder 4" descr="RegionEF.jpg"/>
          <p:cNvPicPr>
            <a:picLocks noGrp="1" noChangeAspect="1"/>
          </p:cNvPicPr>
          <p:nvPr>
            <p:ph idx="1"/>
          </p:nvPr>
        </p:nvPicPr>
        <p:blipFill>
          <a:blip r:embed="rId3"/>
          <a:stretch>
            <a:fillRect/>
          </a:stretch>
        </p:blipFill>
        <p:spPr>
          <a:xfrm>
            <a:off x="2426308" y="2283658"/>
            <a:ext cx="4291385" cy="4320342"/>
          </a:xfrm>
        </p:spPr>
      </p:pic>
      <p:sp>
        <p:nvSpPr>
          <p:cNvPr id="4" name="Slide Number Placeholder 3"/>
          <p:cNvSpPr>
            <a:spLocks noGrp="1"/>
          </p:cNvSpPr>
          <p:nvPr>
            <p:ph type="sldNum" sz="quarter" idx="12"/>
          </p:nvPr>
        </p:nvSpPr>
        <p:spPr/>
        <p:txBody>
          <a:bodyPr/>
          <a:lstStyle/>
          <a:p>
            <a:fld id="{922C6CEB-6ADA-8948-9D31-2EDECA49B3C0}" type="slidenum">
              <a:rPr lang="en-US" smtClean="0"/>
              <a:pPr/>
              <a:t>65</a:t>
            </a:fld>
            <a:endParaRPr lang="en-US" dirty="0"/>
          </a:p>
        </p:txBody>
      </p:sp>
      <p:sp>
        <p:nvSpPr>
          <p:cNvPr id="6" name="TextBox 5"/>
          <p:cNvSpPr txBox="1"/>
          <p:nvPr/>
        </p:nvSpPr>
        <p:spPr>
          <a:xfrm>
            <a:off x="524738" y="1726227"/>
            <a:ext cx="8440900" cy="400110"/>
          </a:xfrm>
          <a:prstGeom prst="rect">
            <a:avLst/>
          </a:prstGeom>
          <a:noFill/>
        </p:spPr>
        <p:txBody>
          <a:bodyPr wrap="none" rtlCol="0">
            <a:spAutoFit/>
          </a:bodyPr>
          <a:lstStyle/>
          <a:p>
            <a:r>
              <a:rPr lang="en-US" sz="2000" dirty="0" smtClean="0"/>
              <a:t>Sum(e:f) = </a:t>
            </a:r>
            <a:r>
              <a:rPr lang="en-US" sz="2000" dirty="0" err="1" smtClean="0">
                <a:solidFill>
                  <a:srgbClr val="C00000"/>
                </a:solidFill>
              </a:rPr>
              <a:t>pSum</a:t>
            </a:r>
            <a:r>
              <a:rPr lang="en-US" sz="2000" dirty="0" smtClean="0">
                <a:solidFill>
                  <a:srgbClr val="C00000"/>
                </a:solidFill>
              </a:rPr>
              <a:t>(</a:t>
            </a:r>
            <a:r>
              <a:rPr lang="en-US" sz="2000" dirty="0" err="1" smtClean="0">
                <a:solidFill>
                  <a:srgbClr val="C00000"/>
                </a:solidFill>
              </a:rPr>
              <a:t>x</a:t>
            </a:r>
            <a:r>
              <a:rPr lang="en-US" sz="2000" baseline="-25000" dirty="0" err="1" smtClean="0">
                <a:solidFill>
                  <a:srgbClr val="C00000"/>
                </a:solidFill>
              </a:rPr>
              <a:t>f</a:t>
            </a:r>
            <a:r>
              <a:rPr lang="en-US" sz="2000" dirty="0" err="1" smtClean="0">
                <a:solidFill>
                  <a:srgbClr val="C00000"/>
                </a:solidFill>
              </a:rPr>
              <a:t>,y</a:t>
            </a:r>
            <a:r>
              <a:rPr lang="en-US" sz="2000" baseline="-25000" dirty="0" err="1" smtClean="0">
                <a:solidFill>
                  <a:srgbClr val="C00000"/>
                </a:solidFill>
              </a:rPr>
              <a:t>f</a:t>
            </a:r>
            <a:r>
              <a:rPr lang="en-US" sz="2000" dirty="0" smtClean="0">
                <a:solidFill>
                  <a:srgbClr val="C00000"/>
                </a:solidFill>
              </a:rPr>
              <a:t>)</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a:t>
            </a:r>
            <a:r>
              <a:rPr lang="en-US" sz="2000" dirty="0" err="1" smtClean="0"/>
              <a:t>y</a:t>
            </a:r>
            <a:r>
              <a:rPr lang="en-US" sz="2000" baseline="-25000" dirty="0" err="1" smtClean="0"/>
              <a:t>f</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f</a:t>
            </a:r>
            <a:r>
              <a:rPr lang="en-US" sz="2000" dirty="0" smtClean="0"/>
              <a:t>, y</a:t>
            </a:r>
            <a:r>
              <a:rPr lang="en-US" sz="2000" baseline="-25000" dirty="0" smtClean="0"/>
              <a:t>e</a:t>
            </a:r>
            <a:r>
              <a:rPr lang="en-US" sz="2000" dirty="0" smtClean="0"/>
              <a:t> – 1)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y</a:t>
            </a:r>
            <a:r>
              <a:rPr lang="en-US" sz="2000" baseline="-25000" dirty="0" smtClean="0"/>
              <a:t>e</a:t>
            </a:r>
            <a:r>
              <a:rPr lang="en-US" sz="2000" dirty="0" smtClean="0"/>
              <a:t> – 1)</a:t>
            </a:r>
            <a:endParaRPr lang="en-US" sz="2000" dirty="0"/>
          </a:p>
        </p:txBody>
      </p:sp>
      <p:sp>
        <p:nvSpPr>
          <p:cNvPr id="7" name="Rectangle 6"/>
          <p:cNvSpPr/>
          <p:nvPr/>
        </p:nvSpPr>
        <p:spPr>
          <a:xfrm>
            <a:off x="2781300" y="2667000"/>
            <a:ext cx="3340100" cy="3340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6531"/>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Calculation (e:f)</a:t>
            </a:r>
            <a:endParaRPr lang="en-US" dirty="0"/>
          </a:p>
        </p:txBody>
      </p:sp>
      <p:pic>
        <p:nvPicPr>
          <p:cNvPr id="5" name="Content Placeholder 4" descr="RegionEF.jpg"/>
          <p:cNvPicPr>
            <a:picLocks noGrp="1" noChangeAspect="1"/>
          </p:cNvPicPr>
          <p:nvPr>
            <p:ph idx="1"/>
          </p:nvPr>
        </p:nvPicPr>
        <p:blipFill>
          <a:blip r:embed="rId3"/>
          <a:stretch>
            <a:fillRect/>
          </a:stretch>
        </p:blipFill>
        <p:spPr>
          <a:xfrm>
            <a:off x="2426308" y="2283658"/>
            <a:ext cx="4291385" cy="4320342"/>
          </a:xfrm>
        </p:spPr>
      </p:pic>
      <p:sp>
        <p:nvSpPr>
          <p:cNvPr id="4" name="Slide Number Placeholder 3"/>
          <p:cNvSpPr>
            <a:spLocks noGrp="1"/>
          </p:cNvSpPr>
          <p:nvPr>
            <p:ph type="sldNum" sz="quarter" idx="12"/>
          </p:nvPr>
        </p:nvSpPr>
        <p:spPr/>
        <p:txBody>
          <a:bodyPr/>
          <a:lstStyle/>
          <a:p>
            <a:fld id="{922C6CEB-6ADA-8948-9D31-2EDECA49B3C0}" type="slidenum">
              <a:rPr lang="en-US" smtClean="0"/>
              <a:pPr/>
              <a:t>66</a:t>
            </a:fld>
            <a:endParaRPr lang="en-US" dirty="0"/>
          </a:p>
        </p:txBody>
      </p:sp>
      <p:sp>
        <p:nvSpPr>
          <p:cNvPr id="6" name="TextBox 5"/>
          <p:cNvSpPr txBox="1"/>
          <p:nvPr/>
        </p:nvSpPr>
        <p:spPr>
          <a:xfrm>
            <a:off x="524738" y="1726227"/>
            <a:ext cx="8440900" cy="400110"/>
          </a:xfrm>
          <a:prstGeom prst="rect">
            <a:avLst/>
          </a:prstGeom>
          <a:noFill/>
        </p:spPr>
        <p:txBody>
          <a:bodyPr wrap="none" rtlCol="0">
            <a:spAutoFit/>
          </a:bodyPr>
          <a:lstStyle/>
          <a:p>
            <a:r>
              <a:rPr lang="en-US" sz="2000" dirty="0" smtClean="0"/>
              <a:t>Sum(e:f) = </a:t>
            </a:r>
            <a:r>
              <a:rPr lang="en-US" sz="2000" dirty="0" err="1" smtClean="0"/>
              <a:t>pSum</a:t>
            </a:r>
            <a:r>
              <a:rPr lang="en-US" sz="2000" dirty="0" smtClean="0"/>
              <a:t>(</a:t>
            </a:r>
            <a:r>
              <a:rPr lang="en-US" sz="2000" dirty="0" err="1" smtClean="0"/>
              <a:t>x</a:t>
            </a:r>
            <a:r>
              <a:rPr lang="en-US" sz="2000" baseline="-25000" dirty="0" err="1" smtClean="0"/>
              <a:t>f</a:t>
            </a:r>
            <a:r>
              <a:rPr lang="en-US" sz="2000" dirty="0" err="1" smtClean="0"/>
              <a:t>,y</a:t>
            </a:r>
            <a:r>
              <a:rPr lang="en-US" sz="2000" baseline="-25000" dirty="0" err="1" smtClean="0"/>
              <a:t>f</a:t>
            </a:r>
            <a:r>
              <a:rPr lang="en-US" sz="2000" dirty="0" smtClean="0"/>
              <a:t>) – </a:t>
            </a:r>
            <a:r>
              <a:rPr lang="en-US" sz="2000" dirty="0" err="1" smtClean="0">
                <a:solidFill>
                  <a:srgbClr val="C00000"/>
                </a:solidFill>
              </a:rPr>
              <a:t>pSum</a:t>
            </a:r>
            <a:r>
              <a:rPr lang="en-US" sz="2000" dirty="0" smtClean="0">
                <a:solidFill>
                  <a:srgbClr val="C00000"/>
                </a:solidFill>
              </a:rPr>
              <a:t>(</a:t>
            </a:r>
            <a:r>
              <a:rPr lang="en-US" sz="2000" dirty="0" err="1" smtClean="0">
                <a:solidFill>
                  <a:srgbClr val="C00000"/>
                </a:solidFill>
              </a:rPr>
              <a:t>x</a:t>
            </a:r>
            <a:r>
              <a:rPr lang="en-US" sz="2000" baseline="-25000" dirty="0" err="1" smtClean="0">
                <a:solidFill>
                  <a:srgbClr val="C00000"/>
                </a:solidFill>
              </a:rPr>
              <a:t>e</a:t>
            </a:r>
            <a:r>
              <a:rPr lang="en-US" sz="2000" dirty="0" smtClean="0">
                <a:solidFill>
                  <a:srgbClr val="C00000"/>
                </a:solidFill>
              </a:rPr>
              <a:t> – 1, </a:t>
            </a:r>
            <a:r>
              <a:rPr lang="en-US" sz="2000" dirty="0" err="1" smtClean="0">
                <a:solidFill>
                  <a:srgbClr val="C00000"/>
                </a:solidFill>
              </a:rPr>
              <a:t>y</a:t>
            </a:r>
            <a:r>
              <a:rPr lang="en-US" sz="2000" baseline="-25000" dirty="0" err="1" smtClean="0">
                <a:solidFill>
                  <a:srgbClr val="C00000"/>
                </a:solidFill>
              </a:rPr>
              <a:t>f</a:t>
            </a:r>
            <a:r>
              <a:rPr lang="en-US" sz="2000" dirty="0" smtClean="0">
                <a:solidFill>
                  <a:srgbClr val="C00000"/>
                </a:solidFill>
              </a:rPr>
              <a:t>)</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f</a:t>
            </a:r>
            <a:r>
              <a:rPr lang="en-US" sz="2000" dirty="0" smtClean="0"/>
              <a:t>, y</a:t>
            </a:r>
            <a:r>
              <a:rPr lang="en-US" sz="2000" baseline="-25000" dirty="0" smtClean="0"/>
              <a:t>e</a:t>
            </a:r>
            <a:r>
              <a:rPr lang="en-US" sz="2000" dirty="0" smtClean="0"/>
              <a:t> – 1)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y</a:t>
            </a:r>
            <a:r>
              <a:rPr lang="en-US" sz="2000" baseline="-25000" dirty="0" smtClean="0"/>
              <a:t>e</a:t>
            </a:r>
            <a:r>
              <a:rPr lang="en-US" sz="2000" dirty="0" smtClean="0"/>
              <a:t> – 1)</a:t>
            </a:r>
            <a:endParaRPr lang="en-US" sz="2000" dirty="0"/>
          </a:p>
        </p:txBody>
      </p:sp>
      <p:sp>
        <p:nvSpPr>
          <p:cNvPr id="7" name="Rectangle 6"/>
          <p:cNvSpPr/>
          <p:nvPr/>
        </p:nvSpPr>
        <p:spPr>
          <a:xfrm>
            <a:off x="2806700" y="2679700"/>
            <a:ext cx="533400" cy="3327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Calculation (e:f)</a:t>
            </a:r>
            <a:endParaRPr lang="en-US" dirty="0"/>
          </a:p>
        </p:txBody>
      </p:sp>
      <p:pic>
        <p:nvPicPr>
          <p:cNvPr id="5" name="Content Placeholder 4" descr="RegionEF.jpg"/>
          <p:cNvPicPr>
            <a:picLocks noGrp="1" noChangeAspect="1"/>
          </p:cNvPicPr>
          <p:nvPr>
            <p:ph idx="1"/>
          </p:nvPr>
        </p:nvPicPr>
        <p:blipFill>
          <a:blip r:embed="rId3"/>
          <a:stretch>
            <a:fillRect/>
          </a:stretch>
        </p:blipFill>
        <p:spPr>
          <a:xfrm>
            <a:off x="2426308" y="2283658"/>
            <a:ext cx="4291385" cy="4320342"/>
          </a:xfrm>
        </p:spPr>
      </p:pic>
      <p:sp>
        <p:nvSpPr>
          <p:cNvPr id="4" name="Slide Number Placeholder 3"/>
          <p:cNvSpPr>
            <a:spLocks noGrp="1"/>
          </p:cNvSpPr>
          <p:nvPr>
            <p:ph type="sldNum" sz="quarter" idx="12"/>
          </p:nvPr>
        </p:nvSpPr>
        <p:spPr/>
        <p:txBody>
          <a:bodyPr/>
          <a:lstStyle/>
          <a:p>
            <a:fld id="{922C6CEB-6ADA-8948-9D31-2EDECA49B3C0}" type="slidenum">
              <a:rPr lang="en-US" smtClean="0"/>
              <a:pPr/>
              <a:t>67</a:t>
            </a:fld>
            <a:endParaRPr lang="en-US" dirty="0"/>
          </a:p>
        </p:txBody>
      </p:sp>
      <p:sp>
        <p:nvSpPr>
          <p:cNvPr id="6" name="TextBox 5"/>
          <p:cNvSpPr txBox="1"/>
          <p:nvPr/>
        </p:nvSpPr>
        <p:spPr>
          <a:xfrm>
            <a:off x="524738" y="1726227"/>
            <a:ext cx="8440900" cy="400110"/>
          </a:xfrm>
          <a:prstGeom prst="rect">
            <a:avLst/>
          </a:prstGeom>
          <a:noFill/>
        </p:spPr>
        <p:txBody>
          <a:bodyPr wrap="none" rtlCol="0">
            <a:spAutoFit/>
          </a:bodyPr>
          <a:lstStyle/>
          <a:p>
            <a:r>
              <a:rPr lang="en-US" sz="2000" dirty="0" smtClean="0"/>
              <a:t>Sum(e:f) = </a:t>
            </a:r>
            <a:r>
              <a:rPr lang="en-US" sz="2000" dirty="0" err="1" smtClean="0"/>
              <a:t>pSum</a:t>
            </a:r>
            <a:r>
              <a:rPr lang="en-US" sz="2000" dirty="0" smtClean="0"/>
              <a:t>(</a:t>
            </a:r>
            <a:r>
              <a:rPr lang="en-US" sz="2000" dirty="0" err="1" smtClean="0"/>
              <a:t>x</a:t>
            </a:r>
            <a:r>
              <a:rPr lang="en-US" sz="2000" baseline="-25000" dirty="0" err="1" smtClean="0"/>
              <a:t>f</a:t>
            </a:r>
            <a:r>
              <a:rPr lang="en-US" sz="2000" dirty="0" err="1" smtClean="0"/>
              <a:t>,y</a:t>
            </a:r>
            <a:r>
              <a:rPr lang="en-US" sz="2000" baseline="-25000" dirty="0" err="1" smtClean="0"/>
              <a:t>f</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a:t>
            </a:r>
            <a:r>
              <a:rPr lang="en-US" sz="2000" dirty="0" err="1" smtClean="0"/>
              <a:t>y</a:t>
            </a:r>
            <a:r>
              <a:rPr lang="en-US" sz="2000" baseline="-25000" dirty="0" err="1" smtClean="0"/>
              <a:t>f</a:t>
            </a:r>
            <a:r>
              <a:rPr lang="en-US" sz="2000" dirty="0" smtClean="0"/>
              <a:t>) – </a:t>
            </a:r>
            <a:r>
              <a:rPr lang="en-US" sz="2000" dirty="0" err="1" smtClean="0">
                <a:solidFill>
                  <a:srgbClr val="C00000"/>
                </a:solidFill>
              </a:rPr>
              <a:t>pSum</a:t>
            </a:r>
            <a:r>
              <a:rPr lang="en-US" sz="2000" dirty="0" smtClean="0">
                <a:solidFill>
                  <a:srgbClr val="C00000"/>
                </a:solidFill>
              </a:rPr>
              <a:t>(</a:t>
            </a:r>
            <a:r>
              <a:rPr lang="en-US" sz="2000" dirty="0" err="1" smtClean="0">
                <a:solidFill>
                  <a:srgbClr val="C00000"/>
                </a:solidFill>
              </a:rPr>
              <a:t>x</a:t>
            </a:r>
            <a:r>
              <a:rPr lang="en-US" sz="2000" baseline="-25000" dirty="0" err="1" smtClean="0">
                <a:solidFill>
                  <a:srgbClr val="C00000"/>
                </a:solidFill>
              </a:rPr>
              <a:t>f</a:t>
            </a:r>
            <a:r>
              <a:rPr lang="en-US" sz="2000" dirty="0" smtClean="0">
                <a:solidFill>
                  <a:srgbClr val="C00000"/>
                </a:solidFill>
              </a:rPr>
              <a:t>, y</a:t>
            </a:r>
            <a:r>
              <a:rPr lang="en-US" sz="2000" baseline="-25000" dirty="0" smtClean="0">
                <a:solidFill>
                  <a:srgbClr val="C00000"/>
                </a:solidFill>
              </a:rPr>
              <a:t>e</a:t>
            </a:r>
            <a:r>
              <a:rPr lang="en-US" sz="2000" dirty="0" smtClean="0">
                <a:solidFill>
                  <a:srgbClr val="C00000"/>
                </a:solidFill>
              </a:rPr>
              <a:t> – 1)</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y</a:t>
            </a:r>
            <a:r>
              <a:rPr lang="en-US" sz="2000" baseline="-25000" dirty="0" smtClean="0"/>
              <a:t>e</a:t>
            </a:r>
            <a:r>
              <a:rPr lang="en-US" sz="2000" dirty="0" smtClean="0"/>
              <a:t> – 1)</a:t>
            </a:r>
            <a:endParaRPr lang="en-US" sz="2000" dirty="0"/>
          </a:p>
        </p:txBody>
      </p:sp>
      <p:sp>
        <p:nvSpPr>
          <p:cNvPr id="7" name="Rectangle 6"/>
          <p:cNvSpPr/>
          <p:nvPr/>
        </p:nvSpPr>
        <p:spPr>
          <a:xfrm>
            <a:off x="2781300" y="2667000"/>
            <a:ext cx="3340100" cy="546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781"/>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Calculation (e:f)</a:t>
            </a:r>
            <a:endParaRPr lang="en-US" dirty="0"/>
          </a:p>
        </p:txBody>
      </p:sp>
      <p:pic>
        <p:nvPicPr>
          <p:cNvPr id="5" name="Content Placeholder 4" descr="RegionEF.jpg"/>
          <p:cNvPicPr>
            <a:picLocks noGrp="1" noChangeAspect="1"/>
          </p:cNvPicPr>
          <p:nvPr>
            <p:ph idx="1"/>
          </p:nvPr>
        </p:nvPicPr>
        <p:blipFill>
          <a:blip r:embed="rId3"/>
          <a:stretch>
            <a:fillRect/>
          </a:stretch>
        </p:blipFill>
        <p:spPr>
          <a:xfrm>
            <a:off x="2426308" y="2283658"/>
            <a:ext cx="4291385" cy="4320342"/>
          </a:xfrm>
        </p:spPr>
      </p:pic>
      <p:sp>
        <p:nvSpPr>
          <p:cNvPr id="4" name="Slide Number Placeholder 3"/>
          <p:cNvSpPr>
            <a:spLocks noGrp="1"/>
          </p:cNvSpPr>
          <p:nvPr>
            <p:ph type="sldNum" sz="quarter" idx="12"/>
          </p:nvPr>
        </p:nvSpPr>
        <p:spPr/>
        <p:txBody>
          <a:bodyPr/>
          <a:lstStyle/>
          <a:p>
            <a:fld id="{922C6CEB-6ADA-8948-9D31-2EDECA49B3C0}" type="slidenum">
              <a:rPr lang="en-US" smtClean="0"/>
              <a:pPr/>
              <a:t>68</a:t>
            </a:fld>
            <a:endParaRPr lang="en-US" dirty="0"/>
          </a:p>
        </p:txBody>
      </p:sp>
      <p:sp>
        <p:nvSpPr>
          <p:cNvPr id="6" name="TextBox 5"/>
          <p:cNvSpPr txBox="1"/>
          <p:nvPr/>
        </p:nvSpPr>
        <p:spPr>
          <a:xfrm>
            <a:off x="524738" y="1726227"/>
            <a:ext cx="8440900" cy="400110"/>
          </a:xfrm>
          <a:prstGeom prst="rect">
            <a:avLst/>
          </a:prstGeom>
          <a:noFill/>
        </p:spPr>
        <p:txBody>
          <a:bodyPr wrap="none" rtlCol="0">
            <a:spAutoFit/>
          </a:bodyPr>
          <a:lstStyle/>
          <a:p>
            <a:r>
              <a:rPr lang="en-US" sz="2000" dirty="0" smtClean="0"/>
              <a:t>Sum(e:f) = </a:t>
            </a:r>
            <a:r>
              <a:rPr lang="en-US" sz="2000" dirty="0" err="1" smtClean="0"/>
              <a:t>pSum</a:t>
            </a:r>
            <a:r>
              <a:rPr lang="en-US" sz="2000" dirty="0" smtClean="0"/>
              <a:t>(</a:t>
            </a:r>
            <a:r>
              <a:rPr lang="en-US" sz="2000" dirty="0" err="1" smtClean="0"/>
              <a:t>x</a:t>
            </a:r>
            <a:r>
              <a:rPr lang="en-US" sz="2000" baseline="-25000" dirty="0" err="1" smtClean="0"/>
              <a:t>f</a:t>
            </a:r>
            <a:r>
              <a:rPr lang="en-US" sz="2000" dirty="0" err="1" smtClean="0"/>
              <a:t>,y</a:t>
            </a:r>
            <a:r>
              <a:rPr lang="en-US" sz="2000" baseline="-25000" dirty="0" err="1" smtClean="0"/>
              <a:t>f</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e</a:t>
            </a:r>
            <a:r>
              <a:rPr lang="en-US" sz="2000" dirty="0" smtClean="0"/>
              <a:t> – 1, </a:t>
            </a:r>
            <a:r>
              <a:rPr lang="en-US" sz="2000" dirty="0" err="1" smtClean="0"/>
              <a:t>y</a:t>
            </a:r>
            <a:r>
              <a:rPr lang="en-US" sz="2000" baseline="-25000" dirty="0" err="1" smtClean="0"/>
              <a:t>f</a:t>
            </a:r>
            <a:r>
              <a:rPr lang="en-US" sz="2000" dirty="0" smtClean="0"/>
              <a:t>) – </a:t>
            </a:r>
            <a:r>
              <a:rPr lang="en-US" sz="2000" dirty="0" err="1" smtClean="0"/>
              <a:t>pSum</a:t>
            </a:r>
            <a:r>
              <a:rPr lang="en-US" sz="2000" dirty="0" smtClean="0"/>
              <a:t>(</a:t>
            </a:r>
            <a:r>
              <a:rPr lang="en-US" sz="2000" dirty="0" err="1" smtClean="0"/>
              <a:t>x</a:t>
            </a:r>
            <a:r>
              <a:rPr lang="en-US" sz="2000" baseline="-25000" dirty="0" err="1" smtClean="0"/>
              <a:t>f</a:t>
            </a:r>
            <a:r>
              <a:rPr lang="en-US" sz="2000" dirty="0" smtClean="0"/>
              <a:t>, y</a:t>
            </a:r>
            <a:r>
              <a:rPr lang="en-US" sz="2000" baseline="-25000" dirty="0" smtClean="0"/>
              <a:t>e</a:t>
            </a:r>
            <a:r>
              <a:rPr lang="en-US" sz="2000" dirty="0" smtClean="0"/>
              <a:t> – 1) + </a:t>
            </a:r>
            <a:r>
              <a:rPr lang="en-US" sz="2000" dirty="0" err="1" smtClean="0">
                <a:solidFill>
                  <a:srgbClr val="C00000"/>
                </a:solidFill>
              </a:rPr>
              <a:t>pSum</a:t>
            </a:r>
            <a:r>
              <a:rPr lang="en-US" sz="2000" dirty="0" smtClean="0">
                <a:solidFill>
                  <a:srgbClr val="C00000"/>
                </a:solidFill>
              </a:rPr>
              <a:t>(</a:t>
            </a:r>
            <a:r>
              <a:rPr lang="en-US" sz="2000" dirty="0" err="1" smtClean="0">
                <a:solidFill>
                  <a:srgbClr val="C00000"/>
                </a:solidFill>
              </a:rPr>
              <a:t>x</a:t>
            </a:r>
            <a:r>
              <a:rPr lang="en-US" sz="2000" baseline="-25000" dirty="0" err="1" smtClean="0">
                <a:solidFill>
                  <a:srgbClr val="C00000"/>
                </a:solidFill>
              </a:rPr>
              <a:t>e</a:t>
            </a:r>
            <a:r>
              <a:rPr lang="en-US" sz="2000" dirty="0" smtClean="0">
                <a:solidFill>
                  <a:srgbClr val="C00000"/>
                </a:solidFill>
              </a:rPr>
              <a:t> – 1,</a:t>
            </a:r>
            <a:r>
              <a:rPr lang="en-US" sz="2000" dirty="0" smtClean="0">
                <a:solidFill>
                  <a:srgbClr val="FF0000"/>
                </a:solidFill>
              </a:rPr>
              <a:t> </a:t>
            </a:r>
            <a:r>
              <a:rPr lang="en-US" sz="2000" dirty="0" smtClean="0">
                <a:solidFill>
                  <a:srgbClr val="C00000"/>
                </a:solidFill>
              </a:rPr>
              <a:t>y</a:t>
            </a:r>
            <a:r>
              <a:rPr lang="en-US" sz="2000" baseline="-25000" dirty="0" smtClean="0">
                <a:solidFill>
                  <a:srgbClr val="C00000"/>
                </a:solidFill>
              </a:rPr>
              <a:t>e</a:t>
            </a:r>
            <a:r>
              <a:rPr lang="en-US" sz="2000" dirty="0" smtClean="0">
                <a:solidFill>
                  <a:srgbClr val="C00000"/>
                </a:solidFill>
              </a:rPr>
              <a:t> – 1)</a:t>
            </a:r>
            <a:endParaRPr lang="en-US" sz="2000" dirty="0">
              <a:solidFill>
                <a:srgbClr val="C00000"/>
              </a:solidFill>
            </a:endParaRPr>
          </a:p>
        </p:txBody>
      </p:sp>
      <p:sp>
        <p:nvSpPr>
          <p:cNvPr id="7" name="Rectangle 6"/>
          <p:cNvSpPr/>
          <p:nvPr/>
        </p:nvSpPr>
        <p:spPr>
          <a:xfrm>
            <a:off x="2794000" y="2667000"/>
            <a:ext cx="546100" cy="558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6297"/>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Cube Summary</a:t>
            </a:r>
            <a:endParaRPr lang="en-US" dirty="0"/>
          </a:p>
        </p:txBody>
      </p:sp>
      <p:graphicFrame>
        <p:nvGraphicFramePr>
          <p:cNvPr id="5" name="Content Placeholder 4"/>
          <p:cNvGraphicFramePr>
            <a:graphicFrameLocks noGrp="1"/>
          </p:cNvGraphicFramePr>
          <p:nvPr>
            <p:ph idx="1"/>
          </p:nvPr>
        </p:nvGraphicFramePr>
        <p:xfrm>
          <a:off x="457200" y="1774825"/>
          <a:ext cx="8229600" cy="2011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400" dirty="0" smtClean="0"/>
                        <a:t>Advantages</a:t>
                      </a:r>
                      <a:endParaRPr lang="en-US" sz="2400" dirty="0"/>
                    </a:p>
                  </a:txBody>
                  <a:tcPr/>
                </a:tc>
                <a:tc>
                  <a:txBody>
                    <a:bodyPr/>
                    <a:lstStyle/>
                    <a:p>
                      <a:pPr algn="ctr"/>
                      <a:r>
                        <a:rPr lang="en-US" sz="2400" dirty="0" smtClean="0"/>
                        <a:t>Disadvantages</a:t>
                      </a:r>
                      <a:endParaRPr lang="en-US" sz="2400" dirty="0"/>
                    </a:p>
                  </a:txBody>
                  <a:tcPr/>
                </a:tc>
              </a:tr>
              <a:tr h="370840">
                <a:tc>
                  <a:txBody>
                    <a:bodyPr/>
                    <a:lstStyle/>
                    <a:p>
                      <a:r>
                        <a:rPr lang="en-US" sz="2400" dirty="0" smtClean="0"/>
                        <a:t>Theoretically fast queries</a:t>
                      </a:r>
                    </a:p>
                    <a:p>
                      <a:r>
                        <a:rPr lang="en-US" sz="2400" dirty="0" smtClean="0"/>
                        <a:t>Multiple simultaneous</a:t>
                      </a:r>
                      <a:r>
                        <a:rPr lang="en-US" sz="2400" baseline="0" dirty="0" smtClean="0"/>
                        <a:t> queries</a:t>
                      </a:r>
                    </a:p>
                    <a:p>
                      <a:endParaRPr lang="en-US" sz="2400" dirty="0"/>
                    </a:p>
                  </a:txBody>
                  <a:tcPr/>
                </a:tc>
                <a:tc>
                  <a:txBody>
                    <a:bodyPr/>
                    <a:lstStyle/>
                    <a:p>
                      <a:r>
                        <a:rPr lang="en-US" sz="2400" dirty="0" smtClean="0"/>
                        <a:t>Very limiting assumptions</a:t>
                      </a:r>
                    </a:p>
                    <a:p>
                      <a:r>
                        <a:rPr lang="en-US" sz="2400" dirty="0" smtClean="0"/>
                        <a:t>Increased</a:t>
                      </a:r>
                      <a:r>
                        <a:rPr lang="en-US" sz="2400" baseline="0" dirty="0" smtClean="0"/>
                        <a:t> overhead/latency</a:t>
                      </a:r>
                    </a:p>
                    <a:p>
                      <a:r>
                        <a:rPr lang="en-US" sz="2400" dirty="0" smtClean="0"/>
                        <a:t>No</a:t>
                      </a:r>
                      <a:r>
                        <a:rPr lang="en-US" sz="2400" baseline="0" dirty="0" smtClean="0"/>
                        <a:t> empirical comparison</a:t>
                      </a:r>
                      <a:endParaRPr lang="en-US" sz="2400" dirty="0" smtClean="0"/>
                    </a:p>
                    <a:p>
                      <a:endParaRPr lang="en-US" sz="2400" baseline="0" dirty="0" smtClean="0"/>
                    </a:p>
                  </a:txBody>
                  <a:tcPr/>
                </a:tc>
              </a:tr>
            </a:tbl>
          </a:graphicData>
        </a:graphic>
      </p:graphicFrame>
      <p:sp>
        <p:nvSpPr>
          <p:cNvPr id="4" name="Slide Number Placeholder 3"/>
          <p:cNvSpPr>
            <a:spLocks noGrp="1"/>
          </p:cNvSpPr>
          <p:nvPr>
            <p:ph type="sldNum" sz="quarter" idx="12"/>
          </p:nvPr>
        </p:nvSpPr>
        <p:spPr/>
        <p:txBody>
          <a:bodyPr/>
          <a:lstStyle/>
          <a:p>
            <a:fld id="{922C6CEB-6ADA-8948-9D31-2EDECA49B3C0}" type="slidenum">
              <a:rPr lang="en-US" smtClean="0"/>
              <a:pPr/>
              <a:t>69</a:t>
            </a:fld>
            <a:endParaRPr lang="en-US" dirty="0"/>
          </a:p>
        </p:txBody>
      </p:sp>
    </p:spTree>
  </p:cSld>
  <p:clrMapOvr>
    <a:masterClrMapping/>
  </p:clrMapOvr>
  <p:transition advTm="5543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No Aggregation</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7</a:t>
            </a:fld>
            <a:endParaRPr lang="en-US" dirty="0"/>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7792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1 </a:t>
            </a:r>
            <a:endParaRPr lang="en-US" sz="2400" dirty="0">
              <a:latin typeface="Times New Roman" pitchFamily="18" charset="0"/>
              <a:cs typeface="Times New Roman" pitchFamily="18" charset="0"/>
            </a:endParaRPr>
          </a:p>
        </p:txBody>
      </p:sp>
      <p:cxnSp>
        <p:nvCxnSpPr>
          <p:cNvPr id="19" name="Straight Arrow Connector 18"/>
          <p:cNvCxnSpPr>
            <a:stCxn id="5" idx="4"/>
            <a:endCxn id="69" idx="0"/>
          </p:cNvCxnSpPr>
          <p:nvPr/>
        </p:nvCxnSpPr>
        <p:spPr>
          <a:xfrm flipH="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4"/>
            <a:endCxn id="70" idx="0"/>
          </p:cNvCxnSpPr>
          <p:nvPr/>
        </p:nvCxnSpPr>
        <p:spPr>
          <a:xfrm>
            <a:off x="4729421" y="2549424"/>
            <a:ext cx="1351901" cy="11502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532" y="2827603"/>
            <a:ext cx="593432" cy="369332"/>
          </a:xfrm>
          <a:prstGeom prst="rect">
            <a:avLst/>
          </a:prstGeom>
          <a:noFill/>
        </p:spPr>
        <p:txBody>
          <a:bodyPr wrap="none" rtlCol="0">
            <a:spAutoFit/>
          </a:bodyPr>
          <a:lstStyle/>
          <a:p>
            <a:r>
              <a:rPr lang="en-US" dirty="0" smtClean="0"/>
              <a:t>Max</a:t>
            </a:r>
            <a:endParaRPr lang="en-US" dirty="0"/>
          </a:p>
        </p:txBody>
      </p:sp>
      <p:sp>
        <p:nvSpPr>
          <p:cNvPr id="23" name="TextBox 22"/>
          <p:cNvSpPr txBox="1"/>
          <p:nvPr/>
        </p:nvSpPr>
        <p:spPr>
          <a:xfrm>
            <a:off x="5306412" y="2825255"/>
            <a:ext cx="593432" cy="369332"/>
          </a:xfrm>
          <a:prstGeom prst="rect">
            <a:avLst/>
          </a:prstGeom>
          <a:noFill/>
        </p:spPr>
        <p:txBody>
          <a:bodyPr wrap="none" rtlCol="0">
            <a:spAutoFit/>
          </a:bodyPr>
          <a:lstStyle/>
          <a:p>
            <a:r>
              <a:rPr lang="en-US" dirty="0" smtClean="0"/>
              <a:t>Max</a:t>
            </a:r>
            <a:endParaRPr lang="en-US" dirty="0"/>
          </a:p>
        </p:txBody>
      </p:sp>
      <p:sp>
        <p:nvSpPr>
          <p:cNvPr id="24" name="TextBox 23"/>
          <p:cNvSpPr txBox="1"/>
          <p:nvPr/>
        </p:nvSpPr>
        <p:spPr>
          <a:xfrm>
            <a:off x="457200" y="2337802"/>
            <a:ext cx="183415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Numbers: [5]</a:t>
            </a:r>
            <a:endParaRPr lang="en-US" sz="2400" dirty="0">
              <a:latin typeface="Times New Roman" pitchFamily="18" charset="0"/>
              <a:cs typeface="Times New Roman" pitchFamily="18" charset="0"/>
            </a:endParaRPr>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Tree>
  </p:cSld>
  <p:clrMapOvr>
    <a:masterClrMapping/>
  </p:clrMapOvr>
  <p:transition advTm="5281"/>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 number of approaches, each with own tradeoffs</a:t>
            </a:r>
          </a:p>
          <a:p>
            <a:r>
              <a:rPr lang="en-US" dirty="0" smtClean="0"/>
              <a:t>More details and works will be available in the report</a:t>
            </a:r>
          </a:p>
          <a:p>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82388" y="1775191"/>
            <a:ext cx="8655872" cy="4625609"/>
          </a:xfrm>
        </p:spPr>
        <p:txBody>
          <a:bodyPr>
            <a:normAutofit fontScale="47500" lnSpcReduction="20000"/>
          </a:bodyPr>
          <a:lstStyle/>
          <a:p>
            <a:r>
              <a:rPr lang="en-US" dirty="0" smtClean="0"/>
              <a:t>[1]	S. Madden, M. J. Franklin, J. M. </a:t>
            </a:r>
            <a:r>
              <a:rPr lang="en-US" dirty="0" err="1" smtClean="0"/>
              <a:t>Hellerstein</a:t>
            </a:r>
            <a:r>
              <a:rPr lang="en-US" dirty="0" smtClean="0"/>
              <a:t>, and W. Hong, “Tag: a tiny aggregation service for ad-hoc sensor networks,” </a:t>
            </a:r>
            <a:r>
              <a:rPr lang="en-US" i="1" dirty="0" smtClean="0"/>
              <a:t>ACM SIGOPS Operating Systems Review</a:t>
            </a:r>
            <a:r>
              <a:rPr lang="en-US" dirty="0" smtClean="0"/>
              <a:t>, vol. 36, no. SI, pp. 131–146, 2002.</a:t>
            </a:r>
          </a:p>
          <a:p>
            <a:r>
              <a:rPr lang="en-US" dirty="0" smtClean="0"/>
              <a:t>[2]	S. </a:t>
            </a:r>
            <a:r>
              <a:rPr lang="en-US" dirty="0" err="1" smtClean="0"/>
              <a:t>Nath</a:t>
            </a:r>
            <a:r>
              <a:rPr lang="en-US" dirty="0" smtClean="0"/>
              <a:t>, P. B. Gibbons, S. </a:t>
            </a:r>
            <a:r>
              <a:rPr lang="en-US" dirty="0" err="1" smtClean="0"/>
              <a:t>Seshan</a:t>
            </a:r>
            <a:r>
              <a:rPr lang="en-US" dirty="0" smtClean="0"/>
              <a:t>, and Z. R. Anderson, “Synopsis diffusion for robust aggregation in sensor networks,” in </a:t>
            </a:r>
            <a:r>
              <a:rPr lang="en-US" i="1" dirty="0" smtClean="0"/>
              <a:t>Proceedings of the 2nd international conference on Embedded networked sensor systems</a:t>
            </a:r>
            <a:r>
              <a:rPr lang="en-US" dirty="0" smtClean="0"/>
              <a:t>, 2004, pp. 250–262.</a:t>
            </a:r>
          </a:p>
          <a:p>
            <a:r>
              <a:rPr lang="en-US" dirty="0" smtClean="0"/>
              <a:t>[3]	P. </a:t>
            </a:r>
            <a:r>
              <a:rPr lang="en-US" dirty="0" err="1" smtClean="0"/>
              <a:t>Flajolet</a:t>
            </a:r>
            <a:r>
              <a:rPr lang="en-US" dirty="0" smtClean="0"/>
              <a:t> and G. Nigel Martin, “Probabilistic counting algorithms for data base applications,” </a:t>
            </a:r>
            <a:r>
              <a:rPr lang="en-US" i="1" dirty="0" smtClean="0"/>
              <a:t>Journal of Computer and System Sciences</a:t>
            </a:r>
            <a:r>
              <a:rPr lang="en-US" dirty="0" smtClean="0"/>
              <a:t>, vol. 31, no. 2, pp. 182–209, 1985.</a:t>
            </a:r>
          </a:p>
          <a:p>
            <a:r>
              <a:rPr lang="en-US" dirty="0" smtClean="0"/>
              <a:t>[4]	A. </a:t>
            </a:r>
            <a:r>
              <a:rPr lang="en-US" dirty="0" err="1" smtClean="0"/>
              <a:t>Manjhi</a:t>
            </a:r>
            <a:r>
              <a:rPr lang="en-US" dirty="0" smtClean="0"/>
              <a:t>, S. </a:t>
            </a:r>
            <a:r>
              <a:rPr lang="en-US" dirty="0" err="1" smtClean="0"/>
              <a:t>Nath</a:t>
            </a:r>
            <a:r>
              <a:rPr lang="en-US" dirty="0" smtClean="0"/>
              <a:t>, and P. B. Gibbons, “Tributaries and deltas: efficient and robust aggregation in sensor network streams,” in </a:t>
            </a:r>
            <a:r>
              <a:rPr lang="en-US" i="1" dirty="0" smtClean="0"/>
              <a:t>Proceedings of the 2005 ACM SIGMOD international conference on Management of data</a:t>
            </a:r>
            <a:r>
              <a:rPr lang="en-US" dirty="0" smtClean="0"/>
              <a:t>, 2005, pp. 287–298.</a:t>
            </a:r>
          </a:p>
          <a:p>
            <a:r>
              <a:rPr lang="en-US" dirty="0" smtClean="0"/>
              <a:t>[5]	Z. Chen and K. G. Shin, “OPAG: Opportunistic Data Aggregation in Wireless Sensor Networks,” in </a:t>
            </a:r>
            <a:r>
              <a:rPr lang="en-US" i="1" dirty="0" smtClean="0"/>
              <a:t>2008 Real-Time Systems Symposium</a:t>
            </a:r>
            <a:r>
              <a:rPr lang="en-US" dirty="0" smtClean="0"/>
              <a:t>, 2008, pp. 345-354.</a:t>
            </a:r>
          </a:p>
          <a:p>
            <a:r>
              <a:rPr lang="en-US" dirty="0" smtClean="0"/>
              <a:t>[6]	B. </a:t>
            </a:r>
            <a:r>
              <a:rPr lang="en-US" dirty="0" err="1" smtClean="0"/>
              <a:t>Malhotra</a:t>
            </a:r>
            <a:r>
              <a:rPr lang="en-US" dirty="0" smtClean="0"/>
              <a:t>, M. A. </a:t>
            </a:r>
            <a:r>
              <a:rPr lang="en-US" dirty="0" err="1" smtClean="0"/>
              <a:t>Nascimento</a:t>
            </a:r>
            <a:r>
              <a:rPr lang="en-US" dirty="0" smtClean="0"/>
              <a:t>, and I. </a:t>
            </a:r>
            <a:r>
              <a:rPr lang="en-US" dirty="0" err="1" smtClean="0"/>
              <a:t>Nikolaidis</a:t>
            </a:r>
            <a:r>
              <a:rPr lang="en-US" dirty="0" smtClean="0"/>
              <a:t>, “Exact top-k queries in wireless sensor networks,” </a:t>
            </a:r>
            <a:r>
              <a:rPr lang="en-US" i="1" dirty="0" smtClean="0"/>
              <a:t>IEEE Transactions on Knowledge and Data Engineering</a:t>
            </a:r>
            <a:r>
              <a:rPr lang="en-US" dirty="0" smtClean="0"/>
              <a:t>, vol. 23, no. 10, pp. 1513-1525, 2010.</a:t>
            </a:r>
          </a:p>
          <a:p>
            <a:r>
              <a:rPr lang="en-US" dirty="0" smtClean="0"/>
              <a:t>[7]	K. </a:t>
            </a:r>
            <a:r>
              <a:rPr lang="en-US" dirty="0" err="1" smtClean="0"/>
              <a:t>Ammar</a:t>
            </a:r>
            <a:r>
              <a:rPr lang="en-US" dirty="0" smtClean="0"/>
              <a:t> and M. A. </a:t>
            </a:r>
            <a:r>
              <a:rPr lang="en-US" dirty="0" err="1" smtClean="0"/>
              <a:t>Nascimento</a:t>
            </a:r>
            <a:r>
              <a:rPr lang="en-US" dirty="0" smtClean="0"/>
              <a:t>, “Histogram and other aggregate queries in wireless sensor networks,” in </a:t>
            </a:r>
            <a:r>
              <a:rPr lang="en-US" i="1" dirty="0" smtClean="0"/>
              <a:t>Proc. of SSDBM</a:t>
            </a:r>
            <a:r>
              <a:rPr lang="en-US" dirty="0" smtClean="0"/>
              <a:t>, 2011, pp. 1-12.</a:t>
            </a:r>
          </a:p>
          <a:p>
            <a:r>
              <a:rPr lang="en-US" dirty="0" smtClean="0"/>
              <a:t>[8]	D. Wu and M. H. Wong, “Fast and simultaneous data aggregation over multiple regions in wireless sensor networks,” </a:t>
            </a:r>
            <a:r>
              <a:rPr lang="en-US" i="1" dirty="0" smtClean="0"/>
              <a:t>Systems, Man, and Cybernetics, Part C: Applications and Reviews, IEEE Transactions on</a:t>
            </a:r>
            <a:r>
              <a:rPr lang="en-US" dirty="0" smtClean="0"/>
              <a:t>, vol. 41, no. 3, pp. 333-343, 2011. </a:t>
            </a:r>
          </a:p>
          <a:p>
            <a:r>
              <a:rPr lang="en-US" dirty="0" smtClean="0"/>
              <a:t>[9] 	X. Li, Y. J. Kim, R. </a:t>
            </a:r>
            <a:r>
              <a:rPr lang="en-US" dirty="0" err="1" smtClean="0"/>
              <a:t>Govindan</a:t>
            </a:r>
            <a:r>
              <a:rPr lang="en-US" dirty="0" smtClean="0"/>
              <a:t>, and W. Hong, “Multi-dimensional range queries in sensor networks,” in </a:t>
            </a:r>
            <a:r>
              <a:rPr lang="en-US" i="1" dirty="0" smtClean="0"/>
              <a:t>Proceedings of the 1st international conference on Embedded networked sensor systems</a:t>
            </a:r>
            <a:r>
              <a:rPr lang="en-US" dirty="0" smtClean="0"/>
              <a:t>, 2003, pp. 63–75.</a:t>
            </a:r>
            <a:endParaRPr lang="en-US" dirty="0"/>
          </a:p>
        </p:txBody>
      </p:sp>
      <p:sp>
        <p:nvSpPr>
          <p:cNvPr id="4" name="Slide Number Placeholder 3"/>
          <p:cNvSpPr>
            <a:spLocks noGrp="1"/>
          </p:cNvSpPr>
          <p:nvPr>
            <p:ph type="sldNum" sz="quarter" idx="12"/>
          </p:nvPr>
        </p:nvSpPr>
        <p:spPr/>
        <p:txBody>
          <a:bodyPr/>
          <a:lstStyle/>
          <a:p>
            <a:fld id="{922C6CEB-6ADA-8948-9D31-2EDECA49B3C0}"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a:xfrm>
            <a:off x="457200" y="1506251"/>
            <a:ext cx="8229600" cy="4625609"/>
          </a:xfrm>
        </p:spPr>
        <p:txBody>
          <a:bodyPr>
            <a:normAutofit/>
          </a:bodyPr>
          <a:lstStyle/>
          <a:p>
            <a:r>
              <a:rPr lang="en-US" sz="1700" dirty="0" smtClean="0">
                <a:latin typeface="Times New Roman" pitchFamily="18" charset="0"/>
                <a:cs typeface="Times New Roman" pitchFamily="18" charset="0"/>
              </a:rPr>
              <a:t>A prefix-sum (PS) cube is a cube (or grid in this case) in which an entry summarizes the aggregate sum of all values above and to the left of the grid entry. Using the prefix-sum values, a sum aggregate can then be easily calculated for a specified region using certain values bordering the defined region. Fill in the PS data-cube below and calculate the aggregate sum for the rectangular region (x=2,y=1):(x=3,y=3).</a:t>
            </a:r>
            <a:endParaRPr lang="en-US" sz="1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22C6CEB-6ADA-8948-9D31-2EDECA49B3C0}" type="slidenum">
              <a:rPr lang="en-US" smtClean="0"/>
              <a:pPr/>
              <a:t>72</a:t>
            </a:fld>
            <a:endParaRPr lang="en-US" dirty="0"/>
          </a:p>
        </p:txBody>
      </p:sp>
      <p:pic>
        <p:nvPicPr>
          <p:cNvPr id="5" name="32box" descr="RegionCube.jpg"/>
          <p:cNvPicPr>
            <a:picLocks noChangeAspect="1"/>
          </p:cNvPicPr>
          <p:nvPr/>
        </p:nvPicPr>
        <p:blipFill>
          <a:blip r:embed="rId3"/>
          <a:stretch>
            <a:fillRect/>
          </a:stretch>
        </p:blipFill>
        <p:spPr>
          <a:xfrm>
            <a:off x="1640540" y="3127933"/>
            <a:ext cx="5661213" cy="3556294"/>
          </a:xfrm>
          <a:prstGeom prst="rect">
            <a:avLst/>
          </a:prstGeom>
        </p:spPr>
      </p:pic>
      <p:sp>
        <p:nvSpPr>
          <p:cNvPr id="6" name="Rectangle 5"/>
          <p:cNvSpPr/>
          <p:nvPr/>
        </p:nvSpPr>
        <p:spPr>
          <a:xfrm>
            <a:off x="5261834" y="3964018"/>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86717" y="3968500"/>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8630" y="3995395"/>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79963" y="3964018"/>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8728" y="4457077"/>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86717" y="4475006"/>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8630" y="4488454"/>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79963" y="4470524"/>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88728" y="5008406"/>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6717" y="5012888"/>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28630" y="5012889"/>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79963" y="4994959"/>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88728" y="5541807"/>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86717" y="5559736"/>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28630" y="5573184"/>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79963" y="5541807"/>
            <a:ext cx="251460" cy="29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1 - Answer</a:t>
            </a:r>
            <a:endParaRPr lang="en-US" dirty="0"/>
          </a:p>
        </p:txBody>
      </p:sp>
      <p:sp>
        <p:nvSpPr>
          <p:cNvPr id="3" name="Content Placeholder 2"/>
          <p:cNvSpPr>
            <a:spLocks noGrp="1"/>
          </p:cNvSpPr>
          <p:nvPr>
            <p:ph idx="1"/>
          </p:nvPr>
        </p:nvSpPr>
        <p:spPr>
          <a:xfrm>
            <a:off x="457200" y="1506251"/>
            <a:ext cx="8229600" cy="4625609"/>
          </a:xfrm>
        </p:spPr>
        <p:txBody>
          <a:bodyPr>
            <a:normAutofit/>
          </a:bodyPr>
          <a:lstStyle/>
          <a:p>
            <a:r>
              <a:rPr lang="en-US" sz="1700" dirty="0" smtClean="0">
                <a:latin typeface="Times New Roman" pitchFamily="18" charset="0"/>
                <a:cs typeface="Times New Roman" pitchFamily="18" charset="0"/>
              </a:rPr>
              <a:t>A prefix-sum (PS) cube is a cube (or grid in this case) in which an entry summarizes the aggregate sum of all values above and to the left of the grid entry. Using the prefix-sum values, a sum aggregate can then be easily calculated for a specified region using certain values bordering the defined region. Fill in the PS data-cube below and calculate the aggregate sum for the rectangular region (x=2,y=1):(x=3,y=3).</a:t>
            </a:r>
            <a:endParaRPr lang="en-US" sz="1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22C6CEB-6ADA-8948-9D31-2EDECA49B3C0}" type="slidenum">
              <a:rPr lang="en-US" smtClean="0"/>
              <a:pPr/>
              <a:t>73</a:t>
            </a:fld>
            <a:endParaRPr lang="en-US" dirty="0"/>
          </a:p>
        </p:txBody>
      </p:sp>
      <p:pic>
        <p:nvPicPr>
          <p:cNvPr id="5" name="32box" descr="RegionCube.jpg"/>
          <p:cNvPicPr>
            <a:picLocks noChangeAspect="1"/>
          </p:cNvPicPr>
          <p:nvPr/>
        </p:nvPicPr>
        <p:blipFill>
          <a:blip r:embed="rId3"/>
          <a:stretch>
            <a:fillRect/>
          </a:stretch>
        </p:blipFill>
        <p:spPr>
          <a:xfrm>
            <a:off x="1640540" y="3127933"/>
            <a:ext cx="5661213" cy="3556294"/>
          </a:xfrm>
          <a:prstGeom prst="rect">
            <a:avLst/>
          </a:prstGeom>
        </p:spPr>
      </p:pic>
      <p:sp>
        <p:nvSpPr>
          <p:cNvPr id="24" name="Rectangle 23"/>
          <p:cNvSpPr/>
          <p:nvPr/>
        </p:nvSpPr>
        <p:spPr>
          <a:xfrm>
            <a:off x="6747041" y="5488020"/>
            <a:ext cx="541265" cy="539496"/>
          </a:xfrm>
          <a:prstGeom prst="rect">
            <a:avLst/>
          </a:prstGeom>
          <a:no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675764" y="5479056"/>
            <a:ext cx="541265" cy="5394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753214" y="3863793"/>
            <a:ext cx="541265" cy="5394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675764" y="3863793"/>
            <a:ext cx="541265" cy="539496"/>
          </a:xfrm>
          <a:prstGeom prst="rect">
            <a:avLst/>
          </a:prstGeom>
          <a:no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230477" y="4416736"/>
            <a:ext cx="1075760" cy="16287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334875" y="4318124"/>
            <a:ext cx="1075760" cy="16287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364327" y="6428012"/>
            <a:ext cx="5388887" cy="38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64327" y="6094749"/>
            <a:ext cx="6415346" cy="461665"/>
          </a:xfrm>
          <a:prstGeom prst="rect">
            <a:avLst/>
          </a:prstGeom>
          <a:noFill/>
        </p:spPr>
        <p:txBody>
          <a:bodyPr wrap="none" rtlCol="0">
            <a:spAutoFit/>
          </a:bodyPr>
          <a:lstStyle/>
          <a:p>
            <a:r>
              <a:rPr lang="en-US" sz="2400" dirty="0" smtClean="0"/>
              <a:t>Sum(x=2,y=1:x=3,y=3) = 648 – 302 – 136 + 57 = 267</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268941" y="1519698"/>
            <a:ext cx="8669319" cy="4625609"/>
          </a:xfrm>
        </p:spPr>
        <p:txBody>
          <a:bodyPr>
            <a:normAutofit/>
          </a:bodyPr>
          <a:lstStyle/>
          <a:p>
            <a:r>
              <a:rPr lang="en-US" sz="1700" dirty="0" smtClean="0">
                <a:latin typeface="Times New Roman" pitchFamily="18" charset="0"/>
                <a:cs typeface="Times New Roman" pitchFamily="18" charset="0"/>
              </a:rPr>
              <a:t>Using the Histogram Incremental Update (HIU) </a:t>
            </a:r>
            <a:r>
              <a:rPr lang="en-US" sz="1700" dirty="0" smtClean="0">
                <a:latin typeface="Times New Roman" pitchFamily="18" charset="0"/>
                <a:cs typeface="Times New Roman" pitchFamily="18" charset="0"/>
              </a:rPr>
              <a:t>aggregation algorithm</a:t>
            </a:r>
            <a:r>
              <a:rPr lang="en-US" sz="1700" dirty="0" smtClean="0">
                <a:latin typeface="Times New Roman" pitchFamily="18" charset="0"/>
                <a:cs typeface="Times New Roman" pitchFamily="18" charset="0"/>
              </a:rPr>
              <a:t>, leaf nodes propagate changes in their local histogram  by sending update messages to their parent (if required). These changes are locally aggregated at internal nodes and continuously moved up the tree until they reach the root node, which can then determine the overall network histogram. Show the update messages sent using the HIU algorithm if the values change as specified.</a:t>
            </a:r>
            <a:endParaRPr lang="en-US" sz="1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22C6CEB-6ADA-8948-9D31-2EDECA49B3C0}" type="slidenum">
              <a:rPr lang="en-US" smtClean="0"/>
              <a:pPr/>
              <a:t>74</a:t>
            </a:fld>
            <a:endParaRPr lang="en-US" dirty="0"/>
          </a:p>
        </p:txBody>
      </p:sp>
      <p:sp>
        <p:nvSpPr>
          <p:cNvPr id="5" name="TextBox 4"/>
          <p:cNvSpPr txBox="1"/>
          <p:nvPr/>
        </p:nvSpPr>
        <p:spPr>
          <a:xfrm>
            <a:off x="706463" y="3093322"/>
            <a:ext cx="1901947" cy="35843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6" name="Straight Connector 5"/>
          <p:cNvCxnSpPr>
            <a:stCxn id="12" idx="4"/>
            <a:endCxn id="14" idx="0"/>
          </p:cNvCxnSpPr>
          <p:nvPr/>
        </p:nvCxnSpPr>
        <p:spPr>
          <a:xfrm>
            <a:off x="4648022" y="3567035"/>
            <a:ext cx="1784877" cy="8930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4"/>
            <a:endCxn id="19" idx="0"/>
          </p:cNvCxnSpPr>
          <p:nvPr/>
        </p:nvCxnSpPr>
        <p:spPr>
          <a:xfrm flipH="1">
            <a:off x="5519816" y="5002031"/>
            <a:ext cx="913083" cy="911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4"/>
            <a:endCxn id="20" idx="0"/>
          </p:cNvCxnSpPr>
          <p:nvPr/>
        </p:nvCxnSpPr>
        <p:spPr>
          <a:xfrm>
            <a:off x="6432899" y="5002031"/>
            <a:ext cx="913082" cy="911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3" idx="4"/>
            <a:endCxn id="16" idx="0"/>
          </p:cNvCxnSpPr>
          <p:nvPr/>
        </p:nvCxnSpPr>
        <p:spPr>
          <a:xfrm flipH="1">
            <a:off x="1867487" y="5002031"/>
            <a:ext cx="913083" cy="911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2" idx="4"/>
            <a:endCxn id="13" idx="0"/>
          </p:cNvCxnSpPr>
          <p:nvPr/>
        </p:nvCxnSpPr>
        <p:spPr>
          <a:xfrm flipH="1">
            <a:off x="2780570" y="3567035"/>
            <a:ext cx="1867453" cy="8930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4"/>
            <a:endCxn id="17" idx="0"/>
          </p:cNvCxnSpPr>
          <p:nvPr/>
        </p:nvCxnSpPr>
        <p:spPr>
          <a:xfrm>
            <a:off x="2780570" y="5002031"/>
            <a:ext cx="913082" cy="9110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377047" y="3025085"/>
            <a:ext cx="541950" cy="54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14" name="Oval 13"/>
          <p:cNvSpPr/>
          <p:nvPr/>
        </p:nvSpPr>
        <p:spPr>
          <a:xfrm>
            <a:off x="6161924" y="4460081"/>
            <a:ext cx="541950" cy="54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aphicFrame>
        <p:nvGraphicFramePr>
          <p:cNvPr id="23" name="Object 22"/>
          <p:cNvGraphicFramePr>
            <a:graphicFrameLocks noChangeAspect="1"/>
          </p:cNvGraphicFramePr>
          <p:nvPr/>
        </p:nvGraphicFramePr>
        <p:xfrm>
          <a:off x="4636734" y="4288148"/>
          <a:ext cx="88742" cy="167624"/>
        </p:xfrm>
        <a:graphic>
          <a:graphicData uri="http://schemas.openxmlformats.org/presentationml/2006/ole">
            <p:oleObj spid="_x0000_s229378" name="Equation" r:id="rId4" imgW="114120" imgH="215640" progId="Equation.3">
              <p:embed/>
            </p:oleObj>
          </a:graphicData>
        </a:graphic>
      </p:graphicFrame>
      <p:sp>
        <p:nvSpPr>
          <p:cNvPr id="25" name="TextBox 24"/>
          <p:cNvSpPr txBox="1"/>
          <p:nvPr/>
        </p:nvSpPr>
        <p:spPr>
          <a:xfrm>
            <a:off x="2072166" y="5847303"/>
            <a:ext cx="498076" cy="286748"/>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1</a:t>
            </a:r>
            <a:endParaRPr lang="en-US" dirty="0">
              <a:latin typeface="Times New Roman" pitchFamily="18" charset="0"/>
              <a:cs typeface="Times New Roman" pitchFamily="18" charset="0"/>
            </a:endParaRPr>
          </a:p>
        </p:txBody>
      </p:sp>
      <p:sp>
        <p:nvSpPr>
          <p:cNvPr id="26" name="TextBox 25"/>
          <p:cNvSpPr txBox="1"/>
          <p:nvPr/>
        </p:nvSpPr>
        <p:spPr>
          <a:xfrm>
            <a:off x="3893868" y="5847303"/>
            <a:ext cx="498076" cy="286748"/>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4</a:t>
            </a:r>
            <a:endParaRPr lang="en-US" dirty="0">
              <a:latin typeface="Times New Roman" pitchFamily="18" charset="0"/>
              <a:cs typeface="Times New Roman" pitchFamily="18" charset="0"/>
            </a:endParaRPr>
          </a:p>
        </p:txBody>
      </p:sp>
      <p:sp>
        <p:nvSpPr>
          <p:cNvPr id="27" name="TextBox 26"/>
          <p:cNvSpPr txBox="1"/>
          <p:nvPr/>
        </p:nvSpPr>
        <p:spPr>
          <a:xfrm>
            <a:off x="4690005" y="5847303"/>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21</a:t>
            </a:r>
            <a:endParaRPr lang="en-US" dirty="0">
              <a:latin typeface="Times New Roman" pitchFamily="18" charset="0"/>
              <a:cs typeface="Times New Roman" pitchFamily="18" charset="0"/>
            </a:endParaRPr>
          </a:p>
        </p:txBody>
      </p:sp>
      <p:sp>
        <p:nvSpPr>
          <p:cNvPr id="28" name="TextBox 27"/>
          <p:cNvSpPr txBox="1"/>
          <p:nvPr/>
        </p:nvSpPr>
        <p:spPr>
          <a:xfrm>
            <a:off x="6513631" y="5847303"/>
            <a:ext cx="498076" cy="286748"/>
          </a:xfrm>
          <a:prstGeom prst="rect">
            <a:avLst/>
          </a:prstGeom>
          <a:noFill/>
        </p:spPr>
        <p:txBody>
          <a:bodyPr wrap="none" rtlCol="0">
            <a:spAutoFit/>
          </a:bodyPr>
          <a:lstStyle/>
          <a:p>
            <a:r>
              <a:rPr lang="en-US"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Wingdings" pitchFamily="2" charset="2"/>
              </a:rPr>
              <a:t>2</a:t>
            </a:r>
            <a:endParaRPr lang="en-US" dirty="0">
              <a:latin typeface="Times New Roman" pitchFamily="18" charset="0"/>
              <a:cs typeface="Times New Roman" pitchFamily="18" charset="0"/>
            </a:endParaRPr>
          </a:p>
        </p:txBody>
      </p:sp>
      <p:grpSp>
        <p:nvGrpSpPr>
          <p:cNvPr id="18" name="Group 56"/>
          <p:cNvGrpSpPr/>
          <p:nvPr/>
        </p:nvGrpSpPr>
        <p:grpSpPr>
          <a:xfrm>
            <a:off x="5248841" y="5913071"/>
            <a:ext cx="2368115" cy="541950"/>
            <a:chOff x="5503276" y="5571122"/>
            <a:chExt cx="3050136" cy="698033"/>
          </a:xfrm>
        </p:grpSpPr>
        <p:sp>
          <p:nvSpPr>
            <p:cNvPr id="19" name="Oval 18"/>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20" name="Oval 19"/>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
        <p:nvSpPr>
          <p:cNvPr id="13" name="Oval 12"/>
          <p:cNvSpPr/>
          <p:nvPr/>
        </p:nvSpPr>
        <p:spPr>
          <a:xfrm>
            <a:off x="2509594" y="4460081"/>
            <a:ext cx="541950" cy="54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grpSp>
        <p:nvGrpSpPr>
          <p:cNvPr id="15" name="Group 57"/>
          <p:cNvGrpSpPr/>
          <p:nvPr/>
        </p:nvGrpSpPr>
        <p:grpSpPr>
          <a:xfrm>
            <a:off x="1596511" y="5913071"/>
            <a:ext cx="2368115" cy="541950"/>
            <a:chOff x="799070" y="5571122"/>
            <a:chExt cx="3050136" cy="698033"/>
          </a:xfrm>
        </p:grpSpPr>
        <p:sp>
          <p:nvSpPr>
            <p:cNvPr id="16" name="Oval 15"/>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17" name="Oval 16"/>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2 - Answer</a:t>
            </a:r>
            <a:endParaRPr lang="en-US" dirty="0"/>
          </a:p>
        </p:txBody>
      </p:sp>
      <p:sp>
        <p:nvSpPr>
          <p:cNvPr id="3" name="Content Placeholder 2"/>
          <p:cNvSpPr>
            <a:spLocks noGrp="1"/>
          </p:cNvSpPr>
          <p:nvPr>
            <p:ph idx="1"/>
          </p:nvPr>
        </p:nvSpPr>
        <p:spPr>
          <a:xfrm>
            <a:off x="268941" y="1519698"/>
            <a:ext cx="8669319" cy="4625609"/>
          </a:xfrm>
        </p:spPr>
        <p:txBody>
          <a:bodyPr>
            <a:normAutofit/>
          </a:bodyPr>
          <a:lstStyle/>
          <a:p>
            <a:r>
              <a:rPr lang="en-US" sz="1700" dirty="0" smtClean="0">
                <a:latin typeface="Times New Roman" pitchFamily="18" charset="0"/>
                <a:cs typeface="Times New Roman" pitchFamily="18" charset="0"/>
              </a:rPr>
              <a:t>Using the Histogram Incremental Update (HIU) </a:t>
            </a:r>
            <a:r>
              <a:rPr lang="en-US" sz="1700" dirty="0" smtClean="0">
                <a:latin typeface="Times New Roman" pitchFamily="18" charset="0"/>
                <a:cs typeface="Times New Roman" pitchFamily="18" charset="0"/>
              </a:rPr>
              <a:t>aggregation algorithm</a:t>
            </a:r>
            <a:r>
              <a:rPr lang="en-US" sz="1700" dirty="0" smtClean="0">
                <a:latin typeface="Times New Roman" pitchFamily="18" charset="0"/>
                <a:cs typeface="Times New Roman" pitchFamily="18" charset="0"/>
              </a:rPr>
              <a:t>, leaf nodes propagate changes in their local histogram </a:t>
            </a:r>
            <a:r>
              <a:rPr lang="en-US" sz="1700" dirty="0" smtClean="0">
                <a:latin typeface="Times New Roman" pitchFamily="18" charset="0"/>
                <a:cs typeface="Times New Roman" pitchFamily="18" charset="0"/>
              </a:rPr>
              <a:t> by sending update messages to their parent (if required). </a:t>
            </a:r>
            <a:r>
              <a:rPr lang="en-US" sz="1700" dirty="0" smtClean="0">
                <a:latin typeface="Times New Roman" pitchFamily="18" charset="0"/>
                <a:cs typeface="Times New Roman" pitchFamily="18" charset="0"/>
              </a:rPr>
              <a:t>These changes are locally aggregated at internal nodes and continuously moved up the tree until they reach the root node, which can then determine the overall network histogram. Show the update messages sent using </a:t>
            </a:r>
            <a:r>
              <a:rPr lang="en-US" sz="1700" dirty="0" smtClean="0">
                <a:latin typeface="Times New Roman" pitchFamily="18" charset="0"/>
                <a:cs typeface="Times New Roman" pitchFamily="18" charset="0"/>
              </a:rPr>
              <a:t>the HIU algorithm </a:t>
            </a:r>
            <a:r>
              <a:rPr lang="en-US" sz="1700" dirty="0" smtClean="0">
                <a:latin typeface="Times New Roman" pitchFamily="18" charset="0"/>
                <a:cs typeface="Times New Roman" pitchFamily="18" charset="0"/>
              </a:rPr>
              <a:t>if the values change as specified.</a:t>
            </a:r>
            <a:endParaRPr lang="en-US" sz="1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22C6CEB-6ADA-8948-9D31-2EDECA49B3C0}" type="slidenum">
              <a:rPr lang="en-US" smtClean="0"/>
              <a:pPr/>
              <a:t>75</a:t>
            </a:fld>
            <a:endParaRPr lang="en-US" dirty="0"/>
          </a:p>
        </p:txBody>
      </p:sp>
      <p:sp>
        <p:nvSpPr>
          <p:cNvPr id="5" name="TextBox 4"/>
          <p:cNvSpPr txBox="1"/>
          <p:nvPr/>
        </p:nvSpPr>
        <p:spPr>
          <a:xfrm>
            <a:off x="706463" y="3093322"/>
            <a:ext cx="1901947" cy="358435"/>
          </a:xfrm>
          <a:prstGeom prst="rect">
            <a:avLst/>
          </a:prstGeom>
          <a:noFill/>
        </p:spPr>
        <p:txBody>
          <a:bodyPr wrap="none" rtlCol="0">
            <a:spAutoFit/>
          </a:bodyPr>
          <a:lstStyle/>
          <a:p>
            <a:r>
              <a:rPr lang="en-US" sz="2400" dirty="0" smtClean="0">
                <a:latin typeface="Times New Roman" pitchFamily="18" charset="0"/>
                <a:cs typeface="Times New Roman" pitchFamily="18" charset="0"/>
              </a:rPr>
              <a:t>Bins: 0-1, 2-3, 4-5</a:t>
            </a:r>
          </a:p>
        </p:txBody>
      </p:sp>
      <p:cxnSp>
        <p:nvCxnSpPr>
          <p:cNvPr id="6" name="Straight Connector 5"/>
          <p:cNvCxnSpPr>
            <a:stCxn id="12" idx="4"/>
            <a:endCxn id="14" idx="0"/>
          </p:cNvCxnSpPr>
          <p:nvPr/>
        </p:nvCxnSpPr>
        <p:spPr>
          <a:xfrm>
            <a:off x="4648022" y="3567035"/>
            <a:ext cx="1784877" cy="8930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4" idx="4"/>
            <a:endCxn id="19" idx="0"/>
          </p:cNvCxnSpPr>
          <p:nvPr/>
        </p:nvCxnSpPr>
        <p:spPr>
          <a:xfrm flipH="1">
            <a:off x="5519816" y="5002031"/>
            <a:ext cx="913083" cy="911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4" idx="4"/>
            <a:endCxn id="20" idx="0"/>
          </p:cNvCxnSpPr>
          <p:nvPr/>
        </p:nvCxnSpPr>
        <p:spPr>
          <a:xfrm>
            <a:off x="6432899" y="5002031"/>
            <a:ext cx="913082" cy="911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3" idx="4"/>
            <a:endCxn id="16" idx="0"/>
          </p:cNvCxnSpPr>
          <p:nvPr/>
        </p:nvCxnSpPr>
        <p:spPr>
          <a:xfrm flipH="1">
            <a:off x="1867487" y="5002031"/>
            <a:ext cx="913083" cy="911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2" idx="4"/>
            <a:endCxn id="13" idx="0"/>
          </p:cNvCxnSpPr>
          <p:nvPr/>
        </p:nvCxnSpPr>
        <p:spPr>
          <a:xfrm flipH="1">
            <a:off x="2780570" y="3567035"/>
            <a:ext cx="1867453" cy="8930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4"/>
            <a:endCxn id="17" idx="0"/>
          </p:cNvCxnSpPr>
          <p:nvPr/>
        </p:nvCxnSpPr>
        <p:spPr>
          <a:xfrm>
            <a:off x="2780570" y="5002031"/>
            <a:ext cx="913082" cy="91104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377047" y="3025085"/>
            <a:ext cx="541950" cy="54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14" name="Oval 13"/>
          <p:cNvSpPr/>
          <p:nvPr/>
        </p:nvSpPr>
        <p:spPr>
          <a:xfrm>
            <a:off x="6161924" y="4460081"/>
            <a:ext cx="541950" cy="54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graphicFrame>
        <p:nvGraphicFramePr>
          <p:cNvPr id="23" name="Object 22"/>
          <p:cNvGraphicFramePr>
            <a:graphicFrameLocks noChangeAspect="1"/>
          </p:cNvGraphicFramePr>
          <p:nvPr/>
        </p:nvGraphicFramePr>
        <p:xfrm>
          <a:off x="4636734" y="4288148"/>
          <a:ext cx="88742" cy="167624"/>
        </p:xfrm>
        <a:graphic>
          <a:graphicData uri="http://schemas.openxmlformats.org/presentationml/2006/ole">
            <p:oleObj spid="_x0000_s253954" name="Equation" r:id="rId4" imgW="114120" imgH="215640" progId="Equation.3">
              <p:embed/>
            </p:oleObj>
          </a:graphicData>
        </a:graphic>
      </p:graphicFrame>
      <p:sp>
        <p:nvSpPr>
          <p:cNvPr id="25" name="TextBox 24"/>
          <p:cNvSpPr txBox="1"/>
          <p:nvPr/>
        </p:nvSpPr>
        <p:spPr>
          <a:xfrm>
            <a:off x="2072166" y="5847303"/>
            <a:ext cx="498076" cy="286748"/>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1</a:t>
            </a:r>
            <a:endParaRPr lang="en-US" dirty="0">
              <a:latin typeface="Times New Roman" pitchFamily="18" charset="0"/>
              <a:cs typeface="Times New Roman" pitchFamily="18" charset="0"/>
            </a:endParaRPr>
          </a:p>
        </p:txBody>
      </p:sp>
      <p:sp>
        <p:nvSpPr>
          <p:cNvPr id="26" name="TextBox 25"/>
          <p:cNvSpPr txBox="1"/>
          <p:nvPr/>
        </p:nvSpPr>
        <p:spPr>
          <a:xfrm>
            <a:off x="3893868" y="5847303"/>
            <a:ext cx="498076" cy="286748"/>
          </a:xfrm>
          <a:prstGeom prst="rect">
            <a:avLst/>
          </a:prstGeom>
          <a:noFill/>
        </p:spPr>
        <p:txBody>
          <a:bodyPr wrap="none" rtlCol="0">
            <a:spAutoFit/>
          </a:bodyPr>
          <a:lstStyle/>
          <a:p>
            <a:r>
              <a:rPr lang="en-US"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Wingdings" pitchFamily="2" charset="2"/>
              </a:rPr>
              <a:t>4</a:t>
            </a:r>
            <a:endParaRPr lang="en-US" dirty="0">
              <a:latin typeface="Times New Roman" pitchFamily="18" charset="0"/>
              <a:cs typeface="Times New Roman" pitchFamily="18" charset="0"/>
            </a:endParaRPr>
          </a:p>
        </p:txBody>
      </p:sp>
      <p:sp>
        <p:nvSpPr>
          <p:cNvPr id="27" name="TextBox 26"/>
          <p:cNvSpPr txBox="1"/>
          <p:nvPr/>
        </p:nvSpPr>
        <p:spPr>
          <a:xfrm>
            <a:off x="4690005" y="5847303"/>
            <a:ext cx="641522"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Wingdings" pitchFamily="2" charset="2"/>
              </a:rPr>
              <a:t>21</a:t>
            </a:r>
            <a:endParaRPr lang="en-US" dirty="0">
              <a:latin typeface="Times New Roman" pitchFamily="18" charset="0"/>
              <a:cs typeface="Times New Roman" pitchFamily="18" charset="0"/>
            </a:endParaRPr>
          </a:p>
        </p:txBody>
      </p:sp>
      <p:sp>
        <p:nvSpPr>
          <p:cNvPr id="28" name="TextBox 27"/>
          <p:cNvSpPr txBox="1"/>
          <p:nvPr/>
        </p:nvSpPr>
        <p:spPr>
          <a:xfrm>
            <a:off x="6513631" y="5847303"/>
            <a:ext cx="498076" cy="286748"/>
          </a:xfrm>
          <a:prstGeom prst="rect">
            <a:avLst/>
          </a:prstGeom>
          <a:noFill/>
        </p:spPr>
        <p:txBody>
          <a:bodyPr wrap="none" rtlCol="0">
            <a:spAutoFit/>
          </a:bodyPr>
          <a:lstStyle/>
          <a:p>
            <a:r>
              <a:rPr lang="en-US"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Wingdings" pitchFamily="2" charset="2"/>
              </a:rPr>
              <a:t>2</a:t>
            </a:r>
            <a:endParaRPr lang="en-US" dirty="0">
              <a:latin typeface="Times New Roman" pitchFamily="18" charset="0"/>
              <a:cs typeface="Times New Roman" pitchFamily="18" charset="0"/>
            </a:endParaRPr>
          </a:p>
        </p:txBody>
      </p:sp>
      <p:sp>
        <p:nvSpPr>
          <p:cNvPr id="29" name="TextBox 28"/>
          <p:cNvSpPr txBox="1"/>
          <p:nvPr/>
        </p:nvSpPr>
        <p:spPr>
          <a:xfrm>
            <a:off x="1034798" y="6427289"/>
            <a:ext cx="1274685" cy="286748"/>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30" name="TextBox 29"/>
          <p:cNvSpPr txBox="1"/>
          <p:nvPr/>
        </p:nvSpPr>
        <p:spPr>
          <a:xfrm>
            <a:off x="2861242" y="6427289"/>
            <a:ext cx="1274685" cy="286748"/>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[0,0,1]</a:t>
            </a:r>
            <a:endParaRPr lang="en-US" dirty="0">
              <a:latin typeface="Times New Roman" pitchFamily="18" charset="0"/>
              <a:cs typeface="Times New Roman" pitchFamily="18" charset="0"/>
            </a:endParaRPr>
          </a:p>
        </p:txBody>
      </p:sp>
      <p:sp>
        <p:nvSpPr>
          <p:cNvPr id="31" name="TextBox 30"/>
          <p:cNvSpPr txBox="1"/>
          <p:nvPr/>
        </p:nvSpPr>
        <p:spPr>
          <a:xfrm>
            <a:off x="4691071" y="6427289"/>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[0,1,0]</a:t>
            </a:r>
            <a:r>
              <a:rPr lang="en-US" dirty="0" smtClean="0">
                <a:latin typeface="Times New Roman" pitchFamily="18" charset="0"/>
                <a:cs typeface="Times New Roman" pitchFamily="18" charset="0"/>
                <a:sym typeface="Wingdings" pitchFamily="2" charset="2"/>
              </a:rPr>
              <a:t>[1,0,0]</a:t>
            </a:r>
            <a:endParaRPr lang="en-US" dirty="0">
              <a:latin typeface="Times New Roman" pitchFamily="18" charset="0"/>
              <a:cs typeface="Times New Roman" pitchFamily="18" charset="0"/>
            </a:endParaRPr>
          </a:p>
        </p:txBody>
      </p:sp>
      <p:sp>
        <p:nvSpPr>
          <p:cNvPr id="32" name="TextBox 31"/>
          <p:cNvSpPr txBox="1"/>
          <p:nvPr/>
        </p:nvSpPr>
        <p:spPr>
          <a:xfrm>
            <a:off x="6519103" y="6427289"/>
            <a:ext cx="1641796" cy="369332"/>
          </a:xfrm>
          <a:prstGeom prst="rect">
            <a:avLst/>
          </a:prstGeom>
          <a:noFill/>
        </p:spPr>
        <p:txBody>
          <a:bodyPr wrap="none" rtlCol="0">
            <a:spAutoFit/>
          </a:bodyPr>
          <a:lstStyle/>
          <a:p>
            <a:r>
              <a:rPr lang="en-US" dirty="0" smtClean="0">
                <a:latin typeface="Times New Roman" pitchFamily="18" charset="0"/>
                <a:cs typeface="Times New Roman" pitchFamily="18" charset="0"/>
              </a:rPr>
              <a:t>[1,0,0]</a:t>
            </a:r>
            <a:r>
              <a:rPr lang="en-US" dirty="0" smtClean="0">
                <a:latin typeface="Times New Roman" pitchFamily="18" charset="0"/>
                <a:cs typeface="Times New Roman" pitchFamily="18" charset="0"/>
                <a:sym typeface="Wingdings" pitchFamily="2" charset="2"/>
              </a:rPr>
              <a:t>[0,1,0]</a:t>
            </a:r>
            <a:endParaRPr lang="en-US" dirty="0">
              <a:latin typeface="Times New Roman" pitchFamily="18" charset="0"/>
              <a:cs typeface="Times New Roman" pitchFamily="18" charset="0"/>
            </a:endParaRPr>
          </a:p>
        </p:txBody>
      </p:sp>
      <p:sp>
        <p:nvSpPr>
          <p:cNvPr id="36" name="TextBox 35"/>
          <p:cNvSpPr txBox="1"/>
          <p:nvPr/>
        </p:nvSpPr>
        <p:spPr>
          <a:xfrm>
            <a:off x="1469246" y="5143224"/>
            <a:ext cx="877163"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[1,-1,0]</a:t>
            </a:r>
            <a:endParaRPr lang="en-US" dirty="0">
              <a:solidFill>
                <a:srgbClr val="C00000"/>
              </a:solidFill>
              <a:latin typeface="Times New Roman" pitchFamily="18" charset="0"/>
              <a:cs typeface="Times New Roman" pitchFamily="18" charset="0"/>
            </a:endParaRPr>
          </a:p>
        </p:txBody>
      </p:sp>
      <p:sp>
        <p:nvSpPr>
          <p:cNvPr id="37" name="TextBox 36"/>
          <p:cNvSpPr txBox="1"/>
          <p:nvPr/>
        </p:nvSpPr>
        <p:spPr>
          <a:xfrm>
            <a:off x="3168145" y="5143224"/>
            <a:ext cx="877163"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[0,-1,1]</a:t>
            </a:r>
            <a:endParaRPr lang="en-US" dirty="0">
              <a:solidFill>
                <a:srgbClr val="C00000"/>
              </a:solidFill>
              <a:latin typeface="Times New Roman" pitchFamily="18" charset="0"/>
              <a:cs typeface="Times New Roman" pitchFamily="18" charset="0"/>
            </a:endParaRPr>
          </a:p>
        </p:txBody>
      </p:sp>
      <p:sp>
        <p:nvSpPr>
          <p:cNvPr id="45" name="TextBox 44"/>
          <p:cNvSpPr txBox="1"/>
          <p:nvPr/>
        </p:nvSpPr>
        <p:spPr>
          <a:xfrm>
            <a:off x="5147508" y="5143224"/>
            <a:ext cx="877163"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[1,-1,0]</a:t>
            </a:r>
            <a:endParaRPr lang="en-US" dirty="0">
              <a:solidFill>
                <a:srgbClr val="C00000"/>
              </a:solidFill>
              <a:latin typeface="Times New Roman" pitchFamily="18" charset="0"/>
              <a:cs typeface="Times New Roman" pitchFamily="18" charset="0"/>
            </a:endParaRPr>
          </a:p>
        </p:txBody>
      </p:sp>
      <p:sp>
        <p:nvSpPr>
          <p:cNvPr id="46" name="TextBox 45"/>
          <p:cNvSpPr txBox="1"/>
          <p:nvPr/>
        </p:nvSpPr>
        <p:spPr>
          <a:xfrm>
            <a:off x="6846407" y="5143224"/>
            <a:ext cx="877163"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[-1,1,0]</a:t>
            </a:r>
            <a:endParaRPr lang="en-US" dirty="0">
              <a:solidFill>
                <a:srgbClr val="C00000"/>
              </a:solidFill>
              <a:latin typeface="Times New Roman" pitchFamily="18" charset="0"/>
              <a:cs typeface="Times New Roman" pitchFamily="18" charset="0"/>
            </a:endParaRPr>
          </a:p>
        </p:txBody>
      </p:sp>
      <p:cxnSp>
        <p:nvCxnSpPr>
          <p:cNvPr id="47" name="Straight Arrow Connector 46"/>
          <p:cNvCxnSpPr>
            <a:stCxn id="20" idx="0"/>
            <a:endCxn id="14" idx="4"/>
          </p:cNvCxnSpPr>
          <p:nvPr/>
        </p:nvCxnSpPr>
        <p:spPr>
          <a:xfrm flipH="1" flipV="1">
            <a:off x="6432899" y="5002031"/>
            <a:ext cx="913082" cy="911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9" idx="0"/>
            <a:endCxn id="14" idx="4"/>
          </p:cNvCxnSpPr>
          <p:nvPr/>
        </p:nvCxnSpPr>
        <p:spPr>
          <a:xfrm flipV="1">
            <a:off x="5519816" y="5002031"/>
            <a:ext cx="913083" cy="911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90868" y="4011734"/>
            <a:ext cx="1180131" cy="923330"/>
          </a:xfrm>
          <a:prstGeom prst="rect">
            <a:avLst/>
          </a:prstGeom>
          <a:noFill/>
        </p:spPr>
        <p:txBody>
          <a:bodyPr wrap="none" rtlCol="0">
            <a:spAutoFit/>
          </a:bodyPr>
          <a:lstStyle/>
          <a:p>
            <a:pPr algn="r"/>
            <a:r>
              <a:rPr lang="en-US" dirty="0" smtClean="0">
                <a:latin typeface="Times New Roman" pitchFamily="18" charset="0"/>
                <a:cs typeface="Times New Roman" pitchFamily="18" charset="0"/>
              </a:rPr>
              <a:t> [1,-1,0]</a:t>
            </a:r>
          </a:p>
          <a:p>
            <a:pPr algn="r"/>
            <a:r>
              <a:rPr lang="en-US" u="sng" dirty="0" smtClean="0">
                <a:latin typeface="Times New Roman" pitchFamily="18" charset="0"/>
                <a:cs typeface="Times New Roman" pitchFamily="18" charset="0"/>
              </a:rPr>
              <a:t> + [0,-1,1]</a:t>
            </a:r>
          </a:p>
          <a:p>
            <a:pPr algn="r"/>
            <a:r>
              <a:rPr lang="en-US" dirty="0" smtClean="0">
                <a:latin typeface="Times New Roman" pitchFamily="18" charset="0"/>
                <a:cs typeface="Times New Roman" pitchFamily="18" charset="0"/>
              </a:rPr>
              <a:t> =  [1,-2,1]</a:t>
            </a:r>
            <a:endParaRPr lang="en-US" dirty="0">
              <a:latin typeface="Times New Roman" pitchFamily="18" charset="0"/>
              <a:cs typeface="Times New Roman" pitchFamily="18" charset="0"/>
            </a:endParaRPr>
          </a:p>
        </p:txBody>
      </p:sp>
      <p:sp>
        <p:nvSpPr>
          <p:cNvPr id="54" name="TextBox 53"/>
          <p:cNvSpPr txBox="1"/>
          <p:nvPr/>
        </p:nvSpPr>
        <p:spPr>
          <a:xfrm>
            <a:off x="3118908" y="3599674"/>
            <a:ext cx="877163" cy="369332"/>
          </a:xfrm>
          <a:prstGeom prst="rect">
            <a:avLst/>
          </a:prstGeom>
          <a:noFill/>
        </p:spPr>
        <p:txBody>
          <a:bodyPr wrap="none" rtlCol="0">
            <a:spAutoFit/>
          </a:bodyPr>
          <a:lstStyle/>
          <a:p>
            <a:pPr algn="r"/>
            <a:r>
              <a:rPr lang="en-US" dirty="0" smtClean="0">
                <a:solidFill>
                  <a:srgbClr val="C00000"/>
                </a:solidFill>
                <a:latin typeface="Times New Roman" pitchFamily="18" charset="0"/>
                <a:cs typeface="Times New Roman" pitchFamily="18" charset="0"/>
              </a:rPr>
              <a:t>[1,-2,1]</a:t>
            </a:r>
            <a:endParaRPr lang="en-US" dirty="0">
              <a:solidFill>
                <a:srgbClr val="C00000"/>
              </a:solidFill>
              <a:latin typeface="Times New Roman" pitchFamily="18" charset="0"/>
              <a:cs typeface="Times New Roman" pitchFamily="18" charset="0"/>
            </a:endParaRPr>
          </a:p>
        </p:txBody>
      </p:sp>
      <p:cxnSp>
        <p:nvCxnSpPr>
          <p:cNvPr id="55" name="Straight Arrow Connector 54"/>
          <p:cNvCxnSpPr>
            <a:stCxn id="13" idx="0"/>
            <a:endCxn id="12" idx="4"/>
          </p:cNvCxnSpPr>
          <p:nvPr/>
        </p:nvCxnSpPr>
        <p:spPr>
          <a:xfrm flipV="1">
            <a:off x="2780569" y="3567035"/>
            <a:ext cx="1867453" cy="89304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703874" y="4007124"/>
            <a:ext cx="1103186" cy="923330"/>
          </a:xfrm>
          <a:prstGeom prst="rect">
            <a:avLst/>
          </a:prstGeom>
          <a:noFill/>
        </p:spPr>
        <p:txBody>
          <a:bodyPr wrap="none" rtlCol="0">
            <a:spAutoFit/>
          </a:bodyPr>
          <a:lstStyle/>
          <a:p>
            <a:pPr algn="r"/>
            <a:r>
              <a:rPr lang="en-US" dirty="0" smtClean="0">
                <a:latin typeface="Times New Roman" pitchFamily="18" charset="0"/>
                <a:cs typeface="Times New Roman" pitchFamily="18" charset="0"/>
              </a:rPr>
              <a:t>[-1,1,0]</a:t>
            </a:r>
          </a:p>
          <a:p>
            <a:pPr algn="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[1,-1,0]</a:t>
            </a:r>
          </a:p>
          <a:p>
            <a:pPr algn="r"/>
            <a:r>
              <a:rPr lang="en-US" dirty="0" smtClean="0">
                <a:latin typeface="Times New Roman" pitchFamily="18" charset="0"/>
                <a:cs typeface="Times New Roman" pitchFamily="18" charset="0"/>
              </a:rPr>
              <a:t>=  [0,0,0]</a:t>
            </a:r>
          </a:p>
        </p:txBody>
      </p:sp>
      <p:grpSp>
        <p:nvGrpSpPr>
          <p:cNvPr id="15" name="Group 56"/>
          <p:cNvGrpSpPr/>
          <p:nvPr/>
        </p:nvGrpSpPr>
        <p:grpSpPr>
          <a:xfrm>
            <a:off x="5248841" y="5913071"/>
            <a:ext cx="2368115" cy="541950"/>
            <a:chOff x="5503276" y="5571122"/>
            <a:chExt cx="3050136" cy="698033"/>
          </a:xfrm>
        </p:grpSpPr>
        <p:sp>
          <p:nvSpPr>
            <p:cNvPr id="19" name="Oval 18"/>
            <p:cNvSpPr/>
            <p:nvPr/>
          </p:nvSpPr>
          <p:spPr>
            <a:xfrm>
              <a:off x="5503276"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2</a:t>
              </a:r>
              <a:endParaRPr lang="en-US" sz="3600" dirty="0">
                <a:latin typeface="Times New Roman" pitchFamily="18" charset="0"/>
                <a:cs typeface="Times New Roman" pitchFamily="18" charset="0"/>
              </a:endParaRPr>
            </a:p>
          </p:txBody>
        </p:sp>
        <p:sp>
          <p:nvSpPr>
            <p:cNvPr id="20" name="Oval 19"/>
            <p:cNvSpPr/>
            <p:nvPr/>
          </p:nvSpPr>
          <p:spPr>
            <a:xfrm>
              <a:off x="7855379"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grpSp>
      <p:sp>
        <p:nvSpPr>
          <p:cNvPr id="13" name="Oval 12"/>
          <p:cNvSpPr/>
          <p:nvPr/>
        </p:nvSpPr>
        <p:spPr>
          <a:xfrm>
            <a:off x="2509594" y="4460081"/>
            <a:ext cx="541950" cy="541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cxnSp>
        <p:nvCxnSpPr>
          <p:cNvPr id="34" name="Straight Arrow Connector 33"/>
          <p:cNvCxnSpPr>
            <a:stCxn id="16" idx="0"/>
            <a:endCxn id="13" idx="4"/>
          </p:cNvCxnSpPr>
          <p:nvPr/>
        </p:nvCxnSpPr>
        <p:spPr>
          <a:xfrm flipV="1">
            <a:off x="1867486" y="5002031"/>
            <a:ext cx="913083" cy="911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0"/>
            <a:endCxn id="13" idx="4"/>
          </p:cNvCxnSpPr>
          <p:nvPr/>
        </p:nvCxnSpPr>
        <p:spPr>
          <a:xfrm flipH="1" flipV="1">
            <a:off x="2780569" y="5002031"/>
            <a:ext cx="913082" cy="911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57"/>
          <p:cNvGrpSpPr/>
          <p:nvPr/>
        </p:nvGrpSpPr>
        <p:grpSpPr>
          <a:xfrm>
            <a:off x="1596511" y="5913071"/>
            <a:ext cx="2368115" cy="541950"/>
            <a:chOff x="799070" y="5571122"/>
            <a:chExt cx="3050136" cy="698033"/>
          </a:xfrm>
        </p:grpSpPr>
        <p:sp>
          <p:nvSpPr>
            <p:cNvPr id="16" name="Oval 15"/>
            <p:cNvSpPr/>
            <p:nvPr/>
          </p:nvSpPr>
          <p:spPr>
            <a:xfrm>
              <a:off x="799070"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17" name="Oval 16"/>
            <p:cNvSpPr/>
            <p:nvPr/>
          </p:nvSpPr>
          <p:spPr>
            <a:xfrm>
              <a:off x="3151173" y="5571122"/>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grpSp>
      <p:sp>
        <p:nvSpPr>
          <p:cNvPr id="42" name="TextBox 41"/>
          <p:cNvSpPr txBox="1"/>
          <p:nvPr/>
        </p:nvSpPr>
        <p:spPr>
          <a:xfrm>
            <a:off x="6300209" y="3240455"/>
            <a:ext cx="2521844" cy="369332"/>
          </a:xfrm>
          <a:prstGeom prst="rect">
            <a:avLst/>
          </a:prstGeom>
          <a:noFill/>
        </p:spPr>
        <p:txBody>
          <a:bodyPr wrap="none" rtlCol="0">
            <a:spAutoFit/>
          </a:bodyPr>
          <a:lstStyle/>
          <a:p>
            <a:r>
              <a:rPr lang="en-US" dirty="0" smtClean="0">
                <a:solidFill>
                  <a:srgbClr val="C00000"/>
                </a:solidFill>
              </a:rPr>
              <a:t>Update messages in red.</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6" grpId="0"/>
      <p:bldP spid="37" grpId="0"/>
      <p:bldP spid="45" grpId="0"/>
      <p:bldP spid="46" grpId="0"/>
      <p:bldP spid="53" grpId="0"/>
      <p:bldP spid="54" grpId="0"/>
      <p:bldP spid="5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0" y="1513943"/>
            <a:ext cx="9144000" cy="4625609"/>
          </a:xfrm>
        </p:spPr>
        <p:txBody>
          <a:bodyPr>
            <a:normAutofit/>
          </a:bodyPr>
          <a:lstStyle/>
          <a:p>
            <a:r>
              <a:rPr lang="en-US" sz="1700" dirty="0" smtClean="0">
                <a:latin typeface="Times New Roman" pitchFamily="18" charset="0"/>
                <a:cs typeface="Times New Roman" pitchFamily="18" charset="0"/>
              </a:rPr>
              <a:t>When calculating the EXACT top-k aggregate for a tree, temporal monitoring (TM) nodes are required to update the root every time their sensor value changes, while filtering (F) nodes are only required to send an update when they violate a filter value (essentially the same idea as a threshold). Identify the F and TM nodes in the tree on the left after top-2 is executed. Identify which nodes are required to send an update to the sink in the tree on the right.</a:t>
            </a:r>
            <a:endParaRPr lang="en-US" sz="1700" dirty="0">
              <a:latin typeface="Times New Roman" pitchFamily="18" charset="0"/>
              <a:cs typeface="Times New Roman" pitchFamily="18" charset="0"/>
            </a:endParaRPr>
          </a:p>
        </p:txBody>
      </p:sp>
      <p:cxnSp>
        <p:nvCxnSpPr>
          <p:cNvPr id="5" name="Straight Connector 4"/>
          <p:cNvCxnSpPr>
            <a:stCxn id="21" idx="4"/>
          </p:cNvCxnSpPr>
          <p:nvPr/>
        </p:nvCxnSpPr>
        <p:spPr>
          <a:xfrm>
            <a:off x="2457417" y="3554720"/>
            <a:ext cx="1071372"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010604"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28790" y="5019468"/>
            <a:ext cx="518184"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7862"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1" idx="4"/>
          </p:cNvCxnSpPr>
          <p:nvPr/>
        </p:nvCxnSpPr>
        <p:spPr>
          <a:xfrm flipH="1">
            <a:off x="1456048" y="3554720"/>
            <a:ext cx="1001370"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56048" y="5019468"/>
            <a:ext cx="518185" cy="911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79454"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12" name="Oval 11"/>
          <p:cNvSpPr/>
          <p:nvPr/>
        </p:nvSpPr>
        <p:spPr>
          <a:xfrm>
            <a:off x="3252196"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13" name="Oval 12"/>
          <p:cNvSpPr/>
          <p:nvPr/>
        </p:nvSpPr>
        <p:spPr>
          <a:xfrm>
            <a:off x="661268"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14" name="Oval 13"/>
          <p:cNvSpPr/>
          <p:nvPr/>
        </p:nvSpPr>
        <p:spPr>
          <a:xfrm>
            <a:off x="1697639"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15" name="Oval 14"/>
          <p:cNvSpPr/>
          <p:nvPr/>
        </p:nvSpPr>
        <p:spPr>
          <a:xfrm>
            <a:off x="2734010"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16" name="Oval 15"/>
          <p:cNvSpPr/>
          <p:nvPr/>
        </p:nvSpPr>
        <p:spPr>
          <a:xfrm>
            <a:off x="3770381"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21" name="Oval 20"/>
          <p:cNvSpPr/>
          <p:nvPr/>
        </p:nvSpPr>
        <p:spPr>
          <a:xfrm>
            <a:off x="2180824" y="3001534"/>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cxnSp>
        <p:nvCxnSpPr>
          <p:cNvPr id="24" name="Straight Connector 23"/>
          <p:cNvCxnSpPr>
            <a:stCxn id="36" idx="4"/>
          </p:cNvCxnSpPr>
          <p:nvPr/>
        </p:nvCxnSpPr>
        <p:spPr>
          <a:xfrm>
            <a:off x="6616583" y="3554720"/>
            <a:ext cx="1071372"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69770"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87956" y="5019468"/>
            <a:ext cx="518184"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97028"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6" idx="4"/>
          </p:cNvCxnSpPr>
          <p:nvPr/>
        </p:nvCxnSpPr>
        <p:spPr>
          <a:xfrm flipH="1">
            <a:off x="5615214" y="3554720"/>
            <a:ext cx="1001370"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5214" y="5019468"/>
            <a:ext cx="518185" cy="911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338620"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31" name="Oval 30"/>
          <p:cNvSpPr/>
          <p:nvPr/>
        </p:nvSpPr>
        <p:spPr>
          <a:xfrm>
            <a:off x="7411362"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32" name="Oval 31"/>
          <p:cNvSpPr/>
          <p:nvPr/>
        </p:nvSpPr>
        <p:spPr>
          <a:xfrm>
            <a:off x="4820434"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33" name="Oval 32"/>
          <p:cNvSpPr/>
          <p:nvPr/>
        </p:nvSpPr>
        <p:spPr>
          <a:xfrm>
            <a:off x="5856805"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34" name="Oval 33"/>
          <p:cNvSpPr/>
          <p:nvPr/>
        </p:nvSpPr>
        <p:spPr>
          <a:xfrm>
            <a:off x="6893176"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35" name="Oval 34"/>
          <p:cNvSpPr/>
          <p:nvPr/>
        </p:nvSpPr>
        <p:spPr>
          <a:xfrm>
            <a:off x="7929547"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36" name="Oval 35"/>
          <p:cNvSpPr/>
          <p:nvPr/>
        </p:nvSpPr>
        <p:spPr>
          <a:xfrm>
            <a:off x="6339990" y="3001534"/>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38" name="TextBox 37"/>
          <p:cNvSpPr txBox="1"/>
          <p:nvPr/>
        </p:nvSpPr>
        <p:spPr>
          <a:xfrm>
            <a:off x="5841566" y="6460686"/>
            <a:ext cx="614271" cy="369332"/>
          </a:xfrm>
          <a:prstGeom prst="rect">
            <a:avLst/>
          </a:prstGeom>
          <a:noFill/>
        </p:spPr>
        <p:txBody>
          <a:bodyPr wrap="none" rtlCol="0">
            <a:spAutoFit/>
          </a:bodyPr>
          <a:lstStyle/>
          <a:p>
            <a:r>
              <a:rPr lang="en-US" dirty="0" smtClean="0"/>
              <a:t>3</a:t>
            </a:r>
            <a:r>
              <a:rPr lang="en-US" dirty="0" smtClean="0">
                <a:sym typeface="Wingdings" pitchFamily="2" charset="2"/>
              </a:rPr>
              <a:t>7</a:t>
            </a:r>
            <a:endParaRPr lang="en-US" dirty="0"/>
          </a:p>
        </p:txBody>
      </p:sp>
      <p:sp>
        <p:nvSpPr>
          <p:cNvPr id="39" name="TextBox 38"/>
          <p:cNvSpPr txBox="1"/>
          <p:nvPr/>
        </p:nvSpPr>
        <p:spPr>
          <a:xfrm>
            <a:off x="7899403" y="6456884"/>
            <a:ext cx="755335" cy="369332"/>
          </a:xfrm>
          <a:prstGeom prst="rect">
            <a:avLst/>
          </a:prstGeom>
          <a:noFill/>
        </p:spPr>
        <p:txBody>
          <a:bodyPr wrap="none" rtlCol="0">
            <a:spAutoFit/>
          </a:bodyPr>
          <a:lstStyle/>
          <a:p>
            <a:r>
              <a:rPr lang="en-US" dirty="0" smtClean="0">
                <a:sym typeface="Wingdings" pitchFamily="2" charset="2"/>
              </a:rPr>
              <a:t>910</a:t>
            </a:r>
            <a:endParaRPr lang="en-US" dirty="0"/>
          </a:p>
        </p:txBody>
      </p:sp>
      <p:sp>
        <p:nvSpPr>
          <p:cNvPr id="40" name="TextBox 39"/>
          <p:cNvSpPr txBox="1"/>
          <p:nvPr/>
        </p:nvSpPr>
        <p:spPr>
          <a:xfrm>
            <a:off x="5851614" y="4526569"/>
            <a:ext cx="631904" cy="369332"/>
          </a:xfrm>
          <a:prstGeom prst="rect">
            <a:avLst/>
          </a:prstGeom>
          <a:noFill/>
        </p:spPr>
        <p:txBody>
          <a:bodyPr wrap="none" rtlCol="0">
            <a:spAutoFit/>
          </a:bodyPr>
          <a:lstStyle/>
          <a:p>
            <a:r>
              <a:rPr lang="en-US" dirty="0" smtClean="0">
                <a:sym typeface="Wingdings" pitchFamily="2" charset="2"/>
              </a:rPr>
              <a:t>79</a:t>
            </a:r>
            <a:endParaRPr lang="en-US" dirty="0"/>
          </a:p>
        </p:txBody>
      </p:sp>
      <p:sp>
        <p:nvSpPr>
          <p:cNvPr id="41" name="TextBox 40"/>
          <p:cNvSpPr txBox="1"/>
          <p:nvPr/>
        </p:nvSpPr>
        <p:spPr>
          <a:xfrm>
            <a:off x="7934404" y="4526569"/>
            <a:ext cx="651140" cy="369332"/>
          </a:xfrm>
          <a:prstGeom prst="rect">
            <a:avLst/>
          </a:prstGeom>
          <a:noFill/>
        </p:spPr>
        <p:txBody>
          <a:bodyPr wrap="none" rtlCol="0">
            <a:spAutoFit/>
          </a:bodyPr>
          <a:lstStyle/>
          <a:p>
            <a:r>
              <a:rPr lang="en-US" dirty="0" smtClean="0"/>
              <a:t>4</a:t>
            </a:r>
            <a:r>
              <a:rPr lang="en-US" dirty="0" smtClean="0">
                <a:sym typeface="Wingdings" pitchFamily="2" charset="2"/>
              </a:rPr>
              <a:t></a:t>
            </a:r>
            <a:r>
              <a:rPr lang="en-US" dirty="0" smtClean="0"/>
              <a:t>6</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3 – Answer 1</a:t>
            </a:r>
            <a:endParaRPr lang="en-US" dirty="0"/>
          </a:p>
        </p:txBody>
      </p:sp>
      <p:cxnSp>
        <p:nvCxnSpPr>
          <p:cNvPr id="5" name="Straight Connector 4"/>
          <p:cNvCxnSpPr>
            <a:stCxn id="21" idx="4"/>
          </p:cNvCxnSpPr>
          <p:nvPr/>
        </p:nvCxnSpPr>
        <p:spPr>
          <a:xfrm>
            <a:off x="2457417" y="3554720"/>
            <a:ext cx="1071372"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010604"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28790" y="5019468"/>
            <a:ext cx="518184"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7862"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1" idx="4"/>
          </p:cNvCxnSpPr>
          <p:nvPr/>
        </p:nvCxnSpPr>
        <p:spPr>
          <a:xfrm flipH="1">
            <a:off x="1456048" y="3554720"/>
            <a:ext cx="1001370"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56048" y="5019468"/>
            <a:ext cx="518185" cy="911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79454" y="4466281"/>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12" name="Oval 11"/>
          <p:cNvSpPr/>
          <p:nvPr/>
        </p:nvSpPr>
        <p:spPr>
          <a:xfrm>
            <a:off x="3252196" y="4466281"/>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13" name="Oval 12"/>
          <p:cNvSpPr/>
          <p:nvPr/>
        </p:nvSpPr>
        <p:spPr>
          <a:xfrm>
            <a:off x="661268" y="5931028"/>
            <a:ext cx="553186" cy="55318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14" name="Oval 13"/>
          <p:cNvSpPr/>
          <p:nvPr/>
        </p:nvSpPr>
        <p:spPr>
          <a:xfrm>
            <a:off x="1697639" y="5931028"/>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15" name="Oval 14"/>
          <p:cNvSpPr/>
          <p:nvPr/>
        </p:nvSpPr>
        <p:spPr>
          <a:xfrm>
            <a:off x="2734010" y="5931028"/>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16" name="Oval 15"/>
          <p:cNvSpPr/>
          <p:nvPr/>
        </p:nvSpPr>
        <p:spPr>
          <a:xfrm>
            <a:off x="3770381" y="5931028"/>
            <a:ext cx="553186" cy="55318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21" name="Oval 20"/>
          <p:cNvSpPr/>
          <p:nvPr/>
        </p:nvSpPr>
        <p:spPr>
          <a:xfrm>
            <a:off x="2180824" y="3001534"/>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cxnSp>
        <p:nvCxnSpPr>
          <p:cNvPr id="24" name="Straight Connector 23"/>
          <p:cNvCxnSpPr>
            <a:stCxn id="36" idx="4"/>
          </p:cNvCxnSpPr>
          <p:nvPr/>
        </p:nvCxnSpPr>
        <p:spPr>
          <a:xfrm>
            <a:off x="6616583" y="3554720"/>
            <a:ext cx="1071372"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69770"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87956" y="5019468"/>
            <a:ext cx="518184"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97028"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6" idx="4"/>
          </p:cNvCxnSpPr>
          <p:nvPr/>
        </p:nvCxnSpPr>
        <p:spPr>
          <a:xfrm flipH="1">
            <a:off x="5615214" y="3554720"/>
            <a:ext cx="1001370"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5214" y="5019468"/>
            <a:ext cx="518185" cy="911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338620"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31" name="Oval 30"/>
          <p:cNvSpPr/>
          <p:nvPr/>
        </p:nvSpPr>
        <p:spPr>
          <a:xfrm>
            <a:off x="7411362"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32" name="Oval 31"/>
          <p:cNvSpPr/>
          <p:nvPr/>
        </p:nvSpPr>
        <p:spPr>
          <a:xfrm>
            <a:off x="4820434"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33" name="Oval 32"/>
          <p:cNvSpPr/>
          <p:nvPr/>
        </p:nvSpPr>
        <p:spPr>
          <a:xfrm>
            <a:off x="5856805"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34" name="Oval 33"/>
          <p:cNvSpPr/>
          <p:nvPr/>
        </p:nvSpPr>
        <p:spPr>
          <a:xfrm>
            <a:off x="6893176"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35" name="Oval 34"/>
          <p:cNvSpPr/>
          <p:nvPr/>
        </p:nvSpPr>
        <p:spPr>
          <a:xfrm>
            <a:off x="7929547"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36" name="Oval 35"/>
          <p:cNvSpPr/>
          <p:nvPr/>
        </p:nvSpPr>
        <p:spPr>
          <a:xfrm>
            <a:off x="6339990" y="3001534"/>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37" name="Oval 36"/>
          <p:cNvSpPr/>
          <p:nvPr/>
        </p:nvSpPr>
        <p:spPr>
          <a:xfrm>
            <a:off x="223338" y="3194768"/>
            <a:ext cx="358726" cy="3587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8" name="Oval 37"/>
          <p:cNvSpPr/>
          <p:nvPr/>
        </p:nvSpPr>
        <p:spPr>
          <a:xfrm>
            <a:off x="223338" y="3655616"/>
            <a:ext cx="358726" cy="358726"/>
          </a:xfrm>
          <a:prstGeom prst="ellipse">
            <a:avLst/>
          </a:prstGeom>
          <a:solidFill>
            <a:schemeClr val="accent1"/>
          </a:solid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9" name="TextBox 38"/>
          <p:cNvSpPr txBox="1"/>
          <p:nvPr/>
        </p:nvSpPr>
        <p:spPr>
          <a:xfrm>
            <a:off x="590851" y="3143299"/>
            <a:ext cx="1409360" cy="461665"/>
          </a:xfrm>
          <a:prstGeom prst="rect">
            <a:avLst/>
          </a:prstGeom>
          <a:noFill/>
        </p:spPr>
        <p:txBody>
          <a:bodyPr wrap="none" rtlCol="0">
            <a:spAutoFit/>
          </a:bodyPr>
          <a:lstStyle/>
          <a:p>
            <a:r>
              <a:rPr lang="en-US" sz="2400" dirty="0" smtClean="0">
                <a:latin typeface="Corbel" pitchFamily="34" charset="0"/>
                <a:cs typeface="Times New Roman" pitchFamily="18" charset="0"/>
              </a:rPr>
              <a:t>TM-Node</a:t>
            </a:r>
            <a:endParaRPr lang="en-US" sz="2400" dirty="0">
              <a:latin typeface="Corbel" pitchFamily="34" charset="0"/>
              <a:cs typeface="Times New Roman" pitchFamily="18" charset="0"/>
            </a:endParaRPr>
          </a:p>
        </p:txBody>
      </p:sp>
      <p:sp>
        <p:nvSpPr>
          <p:cNvPr id="40" name="TextBox 39"/>
          <p:cNvSpPr txBox="1"/>
          <p:nvPr/>
        </p:nvSpPr>
        <p:spPr>
          <a:xfrm>
            <a:off x="590851" y="3604147"/>
            <a:ext cx="1140056" cy="461665"/>
          </a:xfrm>
          <a:prstGeom prst="rect">
            <a:avLst/>
          </a:prstGeom>
          <a:noFill/>
        </p:spPr>
        <p:txBody>
          <a:bodyPr wrap="none" rtlCol="0">
            <a:spAutoFit/>
          </a:bodyPr>
          <a:lstStyle/>
          <a:p>
            <a:r>
              <a:rPr lang="en-US" sz="2400" dirty="0" smtClean="0">
                <a:latin typeface="Corbel" pitchFamily="34" charset="0"/>
                <a:cs typeface="Times New Roman" pitchFamily="18" charset="0"/>
              </a:rPr>
              <a:t>F-Node</a:t>
            </a:r>
            <a:endParaRPr lang="en-US" sz="2400" dirty="0">
              <a:latin typeface="Corbel" pitchFamily="34" charset="0"/>
              <a:cs typeface="Times New Roman" pitchFamily="18" charset="0"/>
            </a:endParaRPr>
          </a:p>
        </p:txBody>
      </p:sp>
      <p:sp>
        <p:nvSpPr>
          <p:cNvPr id="41" name="TextBox 40"/>
          <p:cNvSpPr txBox="1"/>
          <p:nvPr/>
        </p:nvSpPr>
        <p:spPr>
          <a:xfrm>
            <a:off x="5841566" y="6460686"/>
            <a:ext cx="614271" cy="369332"/>
          </a:xfrm>
          <a:prstGeom prst="rect">
            <a:avLst/>
          </a:prstGeom>
          <a:noFill/>
        </p:spPr>
        <p:txBody>
          <a:bodyPr wrap="none" rtlCol="0">
            <a:spAutoFit/>
          </a:bodyPr>
          <a:lstStyle/>
          <a:p>
            <a:r>
              <a:rPr lang="en-US" dirty="0" smtClean="0"/>
              <a:t>3</a:t>
            </a:r>
            <a:r>
              <a:rPr lang="en-US" dirty="0" smtClean="0">
                <a:sym typeface="Wingdings" pitchFamily="2" charset="2"/>
              </a:rPr>
              <a:t>7</a:t>
            </a:r>
            <a:endParaRPr lang="en-US" dirty="0"/>
          </a:p>
        </p:txBody>
      </p:sp>
      <p:sp>
        <p:nvSpPr>
          <p:cNvPr id="42" name="TextBox 41"/>
          <p:cNvSpPr txBox="1"/>
          <p:nvPr/>
        </p:nvSpPr>
        <p:spPr>
          <a:xfrm>
            <a:off x="7899403" y="6456884"/>
            <a:ext cx="755335" cy="369332"/>
          </a:xfrm>
          <a:prstGeom prst="rect">
            <a:avLst/>
          </a:prstGeom>
          <a:noFill/>
        </p:spPr>
        <p:txBody>
          <a:bodyPr wrap="none" rtlCol="0">
            <a:spAutoFit/>
          </a:bodyPr>
          <a:lstStyle/>
          <a:p>
            <a:r>
              <a:rPr lang="en-US" dirty="0" smtClean="0">
                <a:sym typeface="Wingdings" pitchFamily="2" charset="2"/>
              </a:rPr>
              <a:t>910</a:t>
            </a:r>
            <a:endParaRPr lang="en-US" dirty="0"/>
          </a:p>
        </p:txBody>
      </p:sp>
      <p:sp>
        <p:nvSpPr>
          <p:cNvPr id="43" name="TextBox 42"/>
          <p:cNvSpPr txBox="1"/>
          <p:nvPr/>
        </p:nvSpPr>
        <p:spPr>
          <a:xfrm>
            <a:off x="5851614" y="4526569"/>
            <a:ext cx="631904" cy="369332"/>
          </a:xfrm>
          <a:prstGeom prst="rect">
            <a:avLst/>
          </a:prstGeom>
          <a:noFill/>
        </p:spPr>
        <p:txBody>
          <a:bodyPr wrap="none" rtlCol="0">
            <a:spAutoFit/>
          </a:bodyPr>
          <a:lstStyle/>
          <a:p>
            <a:r>
              <a:rPr lang="en-US" dirty="0" smtClean="0">
                <a:sym typeface="Wingdings" pitchFamily="2" charset="2"/>
              </a:rPr>
              <a:t>79</a:t>
            </a:r>
            <a:endParaRPr lang="en-US" dirty="0"/>
          </a:p>
        </p:txBody>
      </p:sp>
      <p:sp>
        <p:nvSpPr>
          <p:cNvPr id="44" name="TextBox 43"/>
          <p:cNvSpPr txBox="1"/>
          <p:nvPr/>
        </p:nvSpPr>
        <p:spPr>
          <a:xfrm>
            <a:off x="7934404" y="4526569"/>
            <a:ext cx="651140" cy="369332"/>
          </a:xfrm>
          <a:prstGeom prst="rect">
            <a:avLst/>
          </a:prstGeom>
          <a:noFill/>
        </p:spPr>
        <p:txBody>
          <a:bodyPr wrap="none" rtlCol="0">
            <a:spAutoFit/>
          </a:bodyPr>
          <a:lstStyle/>
          <a:p>
            <a:r>
              <a:rPr lang="en-US" dirty="0" smtClean="0"/>
              <a:t>4</a:t>
            </a:r>
            <a:r>
              <a:rPr lang="en-US" dirty="0" smtClean="0">
                <a:sym typeface="Wingdings" pitchFamily="2" charset="2"/>
              </a:rPr>
              <a:t></a:t>
            </a:r>
            <a:r>
              <a:rPr lang="en-US" dirty="0" smtClean="0"/>
              <a:t>6</a:t>
            </a:r>
            <a:endParaRPr lang="en-US" dirty="0"/>
          </a:p>
        </p:txBody>
      </p:sp>
      <p:sp>
        <p:nvSpPr>
          <p:cNvPr id="46" name="Content Placeholder 2"/>
          <p:cNvSpPr txBox="1">
            <a:spLocks/>
          </p:cNvSpPr>
          <p:nvPr/>
        </p:nvSpPr>
        <p:spPr>
          <a:xfrm>
            <a:off x="0" y="1513943"/>
            <a:ext cx="91440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When calculating the EXACT top-k aggregate for a tree, temporal monitoring (TM) nodes are required to update the root every time their sensor value changes, while filtering (F) nodes are only required to send an update when they violate a filter value (essentially the same idea as a threshold). Identify the F and TM nodes in the tree on the left after top-2 is executed. Identify which nodes are required to send an update to the sink in the tree on the right.</a:t>
            </a:r>
            <a:endParaRPr kumimoji="0" lang="en-US" sz="1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3 – Answer 2</a:t>
            </a:r>
            <a:endParaRPr lang="en-US" dirty="0"/>
          </a:p>
        </p:txBody>
      </p:sp>
      <p:sp>
        <p:nvSpPr>
          <p:cNvPr id="3" name="Content Placeholder 2"/>
          <p:cNvSpPr>
            <a:spLocks noGrp="1"/>
          </p:cNvSpPr>
          <p:nvPr>
            <p:ph idx="1"/>
          </p:nvPr>
        </p:nvSpPr>
        <p:spPr>
          <a:xfrm>
            <a:off x="0" y="1513943"/>
            <a:ext cx="9144000" cy="4625609"/>
          </a:xfrm>
        </p:spPr>
        <p:txBody>
          <a:bodyPr>
            <a:normAutofit/>
          </a:bodyPr>
          <a:lstStyle/>
          <a:p>
            <a:pPr lvl="0">
              <a:defRPr/>
            </a:pPr>
            <a:r>
              <a:rPr lang="en-US" sz="1700" dirty="0" smtClean="0">
                <a:latin typeface="Times New Roman" pitchFamily="18" charset="0"/>
                <a:cs typeface="Times New Roman" pitchFamily="18" charset="0"/>
              </a:rPr>
              <a:t>When calculating the EXACT top-k aggregate for a tree, temporal monitoring (TM) nodes are required to update the root every time their sensor value changes, while filtering (F) nodes are only required to send an update when they violate a filter value (essentially the same idea as a threshold). Identify the F and TM nodes in the tree on the left after top-2 is executed. Identify which nodes are required to send an update to the sink in the tree on the right.</a:t>
            </a:r>
            <a:endParaRPr lang="en-US" sz="1700" dirty="0">
              <a:latin typeface="Times New Roman" pitchFamily="18" charset="0"/>
              <a:cs typeface="Times New Roman" pitchFamily="18" charset="0"/>
            </a:endParaRPr>
          </a:p>
        </p:txBody>
      </p:sp>
      <p:cxnSp>
        <p:nvCxnSpPr>
          <p:cNvPr id="5" name="Straight Connector 4"/>
          <p:cNvCxnSpPr>
            <a:stCxn id="21" idx="4"/>
          </p:cNvCxnSpPr>
          <p:nvPr/>
        </p:nvCxnSpPr>
        <p:spPr>
          <a:xfrm>
            <a:off x="2457417" y="3554720"/>
            <a:ext cx="1071372"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010604"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28790" y="5019468"/>
            <a:ext cx="518184"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7862"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1" idx="4"/>
          </p:cNvCxnSpPr>
          <p:nvPr/>
        </p:nvCxnSpPr>
        <p:spPr>
          <a:xfrm flipH="1">
            <a:off x="1456048" y="3554720"/>
            <a:ext cx="1001370"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56048" y="5019468"/>
            <a:ext cx="518185" cy="911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79454" y="4466281"/>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12" name="Oval 11"/>
          <p:cNvSpPr/>
          <p:nvPr/>
        </p:nvSpPr>
        <p:spPr>
          <a:xfrm>
            <a:off x="3252196" y="4466281"/>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13" name="Oval 12"/>
          <p:cNvSpPr/>
          <p:nvPr/>
        </p:nvSpPr>
        <p:spPr>
          <a:xfrm>
            <a:off x="661268" y="5931028"/>
            <a:ext cx="553186" cy="55318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14" name="Oval 13"/>
          <p:cNvSpPr/>
          <p:nvPr/>
        </p:nvSpPr>
        <p:spPr>
          <a:xfrm>
            <a:off x="1697639" y="5931028"/>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15" name="Oval 14"/>
          <p:cNvSpPr/>
          <p:nvPr/>
        </p:nvSpPr>
        <p:spPr>
          <a:xfrm>
            <a:off x="2734010" y="5931028"/>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16" name="Oval 15"/>
          <p:cNvSpPr/>
          <p:nvPr/>
        </p:nvSpPr>
        <p:spPr>
          <a:xfrm>
            <a:off x="3770381" y="5931028"/>
            <a:ext cx="553186" cy="553186"/>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21" name="Oval 20"/>
          <p:cNvSpPr/>
          <p:nvPr/>
        </p:nvSpPr>
        <p:spPr>
          <a:xfrm>
            <a:off x="2180824" y="3001534"/>
            <a:ext cx="553186" cy="553186"/>
          </a:xfrm>
          <a:prstGeom prst="ellipse">
            <a:avLst/>
          </a:prstGeom>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cxnSp>
        <p:nvCxnSpPr>
          <p:cNvPr id="24" name="Straight Connector 23"/>
          <p:cNvCxnSpPr>
            <a:stCxn id="36" idx="4"/>
          </p:cNvCxnSpPr>
          <p:nvPr/>
        </p:nvCxnSpPr>
        <p:spPr>
          <a:xfrm>
            <a:off x="6616583" y="3554720"/>
            <a:ext cx="1071372"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69770"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87956" y="5019468"/>
            <a:ext cx="518184"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97028" y="5019468"/>
            <a:ext cx="518186" cy="9115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6" idx="4"/>
          </p:cNvCxnSpPr>
          <p:nvPr/>
        </p:nvCxnSpPr>
        <p:spPr>
          <a:xfrm flipH="1">
            <a:off x="5615214" y="3554720"/>
            <a:ext cx="1001370" cy="9115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615214" y="5019468"/>
            <a:ext cx="518185" cy="911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338620" y="4466281"/>
            <a:ext cx="553186" cy="55318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31" name="Oval 30"/>
          <p:cNvSpPr/>
          <p:nvPr/>
        </p:nvSpPr>
        <p:spPr>
          <a:xfrm>
            <a:off x="7411362" y="4466281"/>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32" name="Oval 31"/>
          <p:cNvSpPr/>
          <p:nvPr/>
        </p:nvSpPr>
        <p:spPr>
          <a:xfrm>
            <a:off x="4820434"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33" name="Oval 32"/>
          <p:cNvSpPr/>
          <p:nvPr/>
        </p:nvSpPr>
        <p:spPr>
          <a:xfrm>
            <a:off x="5856805"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34" name="Oval 33"/>
          <p:cNvSpPr/>
          <p:nvPr/>
        </p:nvSpPr>
        <p:spPr>
          <a:xfrm>
            <a:off x="6893176" y="5931028"/>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35" name="Oval 34"/>
          <p:cNvSpPr/>
          <p:nvPr/>
        </p:nvSpPr>
        <p:spPr>
          <a:xfrm>
            <a:off x="7929547" y="5931028"/>
            <a:ext cx="553186" cy="55318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36" name="Oval 35"/>
          <p:cNvSpPr/>
          <p:nvPr/>
        </p:nvSpPr>
        <p:spPr>
          <a:xfrm>
            <a:off x="6339990" y="3001534"/>
            <a:ext cx="553186" cy="553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37" name="Oval 36"/>
          <p:cNvSpPr/>
          <p:nvPr/>
        </p:nvSpPr>
        <p:spPr>
          <a:xfrm>
            <a:off x="223338" y="3194768"/>
            <a:ext cx="358726" cy="3587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8" name="Oval 37"/>
          <p:cNvSpPr/>
          <p:nvPr/>
        </p:nvSpPr>
        <p:spPr>
          <a:xfrm>
            <a:off x="223338" y="3655616"/>
            <a:ext cx="358726" cy="358726"/>
          </a:xfrm>
          <a:prstGeom prst="ellipse">
            <a:avLst/>
          </a:prstGeom>
          <a:solidFill>
            <a:schemeClr val="accent1"/>
          </a:solidFill>
          <a:ln>
            <a:solidFill>
              <a:srgbClr val="12D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39" name="TextBox 38"/>
          <p:cNvSpPr txBox="1"/>
          <p:nvPr/>
        </p:nvSpPr>
        <p:spPr>
          <a:xfrm>
            <a:off x="590851" y="3143299"/>
            <a:ext cx="1409360" cy="461665"/>
          </a:xfrm>
          <a:prstGeom prst="rect">
            <a:avLst/>
          </a:prstGeom>
          <a:noFill/>
        </p:spPr>
        <p:txBody>
          <a:bodyPr wrap="none" rtlCol="0">
            <a:spAutoFit/>
          </a:bodyPr>
          <a:lstStyle/>
          <a:p>
            <a:r>
              <a:rPr lang="en-US" sz="2400" dirty="0" smtClean="0">
                <a:latin typeface="Corbel" pitchFamily="34" charset="0"/>
                <a:cs typeface="Times New Roman" pitchFamily="18" charset="0"/>
              </a:rPr>
              <a:t>TM-Node</a:t>
            </a:r>
            <a:endParaRPr lang="en-US" sz="2400" dirty="0">
              <a:latin typeface="Corbel" pitchFamily="34" charset="0"/>
              <a:cs typeface="Times New Roman" pitchFamily="18" charset="0"/>
            </a:endParaRPr>
          </a:p>
        </p:txBody>
      </p:sp>
      <p:sp>
        <p:nvSpPr>
          <p:cNvPr id="40" name="TextBox 39"/>
          <p:cNvSpPr txBox="1"/>
          <p:nvPr/>
        </p:nvSpPr>
        <p:spPr>
          <a:xfrm>
            <a:off x="590851" y="3604147"/>
            <a:ext cx="1140056" cy="461665"/>
          </a:xfrm>
          <a:prstGeom prst="rect">
            <a:avLst/>
          </a:prstGeom>
          <a:noFill/>
        </p:spPr>
        <p:txBody>
          <a:bodyPr wrap="none" rtlCol="0">
            <a:spAutoFit/>
          </a:bodyPr>
          <a:lstStyle/>
          <a:p>
            <a:r>
              <a:rPr lang="en-US" sz="2400" dirty="0" smtClean="0">
                <a:latin typeface="Corbel" pitchFamily="34" charset="0"/>
                <a:cs typeface="Times New Roman" pitchFamily="18" charset="0"/>
              </a:rPr>
              <a:t>F-Node</a:t>
            </a:r>
            <a:endParaRPr lang="en-US" sz="2400" dirty="0">
              <a:latin typeface="Corbel" pitchFamily="34" charset="0"/>
              <a:cs typeface="Times New Roman" pitchFamily="18" charset="0"/>
            </a:endParaRPr>
          </a:p>
        </p:txBody>
      </p:sp>
      <p:sp>
        <p:nvSpPr>
          <p:cNvPr id="41" name="TextBox 40"/>
          <p:cNvSpPr txBox="1"/>
          <p:nvPr/>
        </p:nvSpPr>
        <p:spPr>
          <a:xfrm>
            <a:off x="5841566" y="6460686"/>
            <a:ext cx="614271" cy="369332"/>
          </a:xfrm>
          <a:prstGeom prst="rect">
            <a:avLst/>
          </a:prstGeom>
          <a:noFill/>
        </p:spPr>
        <p:txBody>
          <a:bodyPr wrap="none" rtlCol="0">
            <a:spAutoFit/>
          </a:bodyPr>
          <a:lstStyle/>
          <a:p>
            <a:r>
              <a:rPr lang="en-US" dirty="0" smtClean="0"/>
              <a:t>3</a:t>
            </a:r>
            <a:r>
              <a:rPr lang="en-US" dirty="0" smtClean="0">
                <a:sym typeface="Wingdings" pitchFamily="2" charset="2"/>
              </a:rPr>
              <a:t>7</a:t>
            </a:r>
            <a:endParaRPr lang="en-US" dirty="0"/>
          </a:p>
        </p:txBody>
      </p:sp>
      <p:sp>
        <p:nvSpPr>
          <p:cNvPr id="42" name="TextBox 41"/>
          <p:cNvSpPr txBox="1"/>
          <p:nvPr/>
        </p:nvSpPr>
        <p:spPr>
          <a:xfrm>
            <a:off x="7899403" y="6456884"/>
            <a:ext cx="755335" cy="369332"/>
          </a:xfrm>
          <a:prstGeom prst="rect">
            <a:avLst/>
          </a:prstGeom>
          <a:noFill/>
        </p:spPr>
        <p:txBody>
          <a:bodyPr wrap="none" rtlCol="0">
            <a:spAutoFit/>
          </a:bodyPr>
          <a:lstStyle/>
          <a:p>
            <a:r>
              <a:rPr lang="en-US" dirty="0" smtClean="0">
                <a:sym typeface="Wingdings" pitchFamily="2" charset="2"/>
              </a:rPr>
              <a:t>910</a:t>
            </a:r>
            <a:endParaRPr lang="en-US" dirty="0"/>
          </a:p>
        </p:txBody>
      </p:sp>
      <p:sp>
        <p:nvSpPr>
          <p:cNvPr id="43" name="TextBox 42"/>
          <p:cNvSpPr txBox="1"/>
          <p:nvPr/>
        </p:nvSpPr>
        <p:spPr>
          <a:xfrm>
            <a:off x="5851614" y="4526569"/>
            <a:ext cx="631904" cy="369332"/>
          </a:xfrm>
          <a:prstGeom prst="rect">
            <a:avLst/>
          </a:prstGeom>
          <a:noFill/>
        </p:spPr>
        <p:txBody>
          <a:bodyPr wrap="none" rtlCol="0">
            <a:spAutoFit/>
          </a:bodyPr>
          <a:lstStyle/>
          <a:p>
            <a:r>
              <a:rPr lang="en-US" dirty="0" smtClean="0">
                <a:sym typeface="Wingdings" pitchFamily="2" charset="2"/>
              </a:rPr>
              <a:t>79</a:t>
            </a:r>
            <a:endParaRPr lang="en-US" dirty="0"/>
          </a:p>
        </p:txBody>
      </p:sp>
      <p:sp>
        <p:nvSpPr>
          <p:cNvPr id="44" name="TextBox 43"/>
          <p:cNvSpPr txBox="1"/>
          <p:nvPr/>
        </p:nvSpPr>
        <p:spPr>
          <a:xfrm>
            <a:off x="7934404" y="4526569"/>
            <a:ext cx="651140" cy="369332"/>
          </a:xfrm>
          <a:prstGeom prst="rect">
            <a:avLst/>
          </a:prstGeom>
          <a:noFill/>
        </p:spPr>
        <p:txBody>
          <a:bodyPr wrap="none" rtlCol="0">
            <a:spAutoFit/>
          </a:bodyPr>
          <a:lstStyle/>
          <a:p>
            <a:r>
              <a:rPr lang="en-US" dirty="0" smtClean="0"/>
              <a:t>4</a:t>
            </a:r>
            <a:r>
              <a:rPr lang="en-US" dirty="0" smtClean="0">
                <a:sym typeface="Wingdings" pitchFamily="2" charset="2"/>
              </a:rPr>
              <a:t></a:t>
            </a:r>
            <a:r>
              <a:rPr lang="en-US" dirty="0" smtClean="0"/>
              <a:t>6</a:t>
            </a:r>
            <a:endParaRPr lang="en-US" dirty="0"/>
          </a:p>
        </p:txBody>
      </p:sp>
      <p:sp>
        <p:nvSpPr>
          <p:cNvPr id="46" name="Oval 45"/>
          <p:cNvSpPr/>
          <p:nvPr/>
        </p:nvSpPr>
        <p:spPr>
          <a:xfrm>
            <a:off x="7076719" y="3167804"/>
            <a:ext cx="358726" cy="358726"/>
          </a:xfrm>
          <a:prstGeom prst="ellipse">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itchFamily="18" charset="0"/>
              <a:cs typeface="Times New Roman" pitchFamily="18" charset="0"/>
            </a:endParaRPr>
          </a:p>
        </p:txBody>
      </p:sp>
      <p:sp>
        <p:nvSpPr>
          <p:cNvPr id="47" name="TextBox 46"/>
          <p:cNvSpPr txBox="1"/>
          <p:nvPr/>
        </p:nvSpPr>
        <p:spPr>
          <a:xfrm>
            <a:off x="7444232" y="3116335"/>
            <a:ext cx="1257075" cy="461665"/>
          </a:xfrm>
          <a:prstGeom prst="rect">
            <a:avLst/>
          </a:prstGeom>
          <a:noFill/>
        </p:spPr>
        <p:txBody>
          <a:bodyPr wrap="none" rtlCol="0">
            <a:spAutoFit/>
          </a:bodyPr>
          <a:lstStyle/>
          <a:p>
            <a:r>
              <a:rPr lang="en-US" sz="2400" dirty="0" smtClean="0">
                <a:latin typeface="Corbel" pitchFamily="34" charset="0"/>
                <a:cs typeface="Times New Roman" pitchFamily="18" charset="0"/>
              </a:rPr>
              <a:t>Updates</a:t>
            </a:r>
            <a:endParaRPr lang="en-US" sz="2400" dirty="0">
              <a:latin typeface="Corbe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Dave McKenney</a:t>
            </a:r>
            <a:br>
              <a:rPr lang="en-US" dirty="0" smtClean="0"/>
            </a:br>
            <a:r>
              <a:rPr lang="en-US" dirty="0" smtClean="0"/>
              <a:t>dmckenne@connect.carleton.ca</a:t>
            </a:r>
            <a:endParaRPr lang="en-US" dirty="0"/>
          </a:p>
        </p:txBody>
      </p:sp>
      <p:sp>
        <p:nvSpPr>
          <p:cNvPr id="5" name="Subtitle 4"/>
          <p:cNvSpPr>
            <a:spLocks noGrp="1"/>
          </p:cNvSpPr>
          <p:nvPr>
            <p:ph type="subTitle" idx="1"/>
          </p:nvPr>
        </p:nvSpPr>
        <p:spPr>
          <a:xfrm>
            <a:off x="685800" y="1260764"/>
            <a:ext cx="8077200" cy="1499616"/>
          </a:xfrm>
        </p:spPr>
        <p:txBody>
          <a:bodyPr>
            <a:normAutofit/>
          </a:bodyPr>
          <a:lstStyle/>
          <a:p>
            <a:pPr algn="ctr"/>
            <a:r>
              <a:rPr lang="en-US" sz="6600" dirty="0" smtClean="0"/>
              <a:t>Thank you!</a:t>
            </a:r>
            <a:endParaRPr lang="en-US" sz="6600" dirty="0"/>
          </a:p>
        </p:txBody>
      </p:sp>
      <p:sp>
        <p:nvSpPr>
          <p:cNvPr id="8" name="Slide Number Placeholder 7"/>
          <p:cNvSpPr>
            <a:spLocks noGrp="1"/>
          </p:cNvSpPr>
          <p:nvPr>
            <p:ph type="sldNum" sz="quarter" idx="12"/>
          </p:nvPr>
        </p:nvSpPr>
        <p:spPr/>
        <p:txBody>
          <a:bodyPr/>
          <a:lstStyle/>
          <a:p>
            <a:fld id="{922C6CEB-6ADA-8948-9D31-2EDECA49B3C0}" type="slidenum">
              <a:rPr lang="en-US" smtClean="0"/>
              <a:pPr/>
              <a:t>79</a:t>
            </a:fld>
            <a:endParaRPr lang="en-US"/>
          </a:p>
        </p:txBody>
      </p:sp>
    </p:spTree>
  </p:cSld>
  <p:clrMapOvr>
    <a:masterClrMapping/>
  </p:clrMapOvr>
  <p:transition advTm="96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No Aggregation</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8</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7792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5 </a:t>
            </a:r>
            <a:endParaRPr lang="en-US" sz="2400" dirty="0">
              <a:latin typeface="Times New Roman" pitchFamily="18" charset="0"/>
              <a:cs typeface="Times New Roman" pitchFamily="18" charset="0"/>
            </a:endParaRPr>
          </a:p>
        </p:txBody>
      </p:sp>
      <p:cxnSp>
        <p:nvCxnSpPr>
          <p:cNvPr id="19" name="Straight Arrow Connector 18"/>
          <p:cNvCxnSpPr>
            <a:stCxn id="69" idx="0"/>
          </p:cNvCxnSpPr>
          <p:nvPr/>
        </p:nvCxnSpPr>
        <p:spPr>
          <a:xfrm flipV="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0" idx="0"/>
          </p:cNvCxnSpPr>
          <p:nvPr/>
        </p:nvCxnSpPr>
        <p:spPr>
          <a:xfrm flipH="1" flipV="1">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75348" y="2827603"/>
            <a:ext cx="284052" cy="369332"/>
          </a:xfrm>
          <a:prstGeom prst="rect">
            <a:avLst/>
          </a:prstGeom>
          <a:noFill/>
        </p:spPr>
        <p:txBody>
          <a:bodyPr wrap="none" rtlCol="0">
            <a:spAutoFit/>
          </a:bodyPr>
          <a:lstStyle/>
          <a:p>
            <a:r>
              <a:rPr lang="en-US" dirty="0" smtClean="0"/>
              <a:t>7</a:t>
            </a:r>
            <a:endParaRPr lang="en-US" dirty="0"/>
          </a:p>
        </p:txBody>
      </p:sp>
      <p:sp>
        <p:nvSpPr>
          <p:cNvPr id="23" name="TextBox 22"/>
          <p:cNvSpPr txBox="1"/>
          <p:nvPr/>
        </p:nvSpPr>
        <p:spPr>
          <a:xfrm>
            <a:off x="5348616" y="2825255"/>
            <a:ext cx="303288" cy="369332"/>
          </a:xfrm>
          <a:prstGeom prst="rect">
            <a:avLst/>
          </a:prstGeom>
          <a:noFill/>
        </p:spPr>
        <p:txBody>
          <a:bodyPr wrap="none" rtlCol="0">
            <a:spAutoFit/>
          </a:bodyPr>
          <a:lstStyle/>
          <a:p>
            <a:r>
              <a:rPr lang="en-US" dirty="0" smtClean="0"/>
              <a:t>4</a:t>
            </a:r>
            <a:endParaRPr lang="en-US" dirty="0"/>
          </a:p>
        </p:txBody>
      </p:sp>
      <p:cxnSp>
        <p:nvCxnSpPr>
          <p:cNvPr id="26" name="Straight Arrow Connector 25"/>
          <p:cNvCxnSpPr>
            <a:stCxn id="69" idx="4"/>
          </p:cNvCxnSpPr>
          <p:nvPr/>
        </p:nvCxnSpPr>
        <p:spPr>
          <a:xfrm flipH="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72" idx="0"/>
          </p:cNvCxnSpPr>
          <p:nvPr/>
        </p:nvCxnSpPr>
        <p:spPr>
          <a:xfrm>
            <a:off x="3465853"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0" idx="4"/>
            <a:endCxn id="73" idx="0"/>
          </p:cNvCxnSpPr>
          <p:nvPr/>
        </p:nvCxnSpPr>
        <p:spPr>
          <a:xfrm flipH="1">
            <a:off x="542745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0" idx="4"/>
            <a:endCxn id="74" idx="0"/>
          </p:cNvCxnSpPr>
          <p:nvPr/>
        </p:nvCxnSpPr>
        <p:spPr>
          <a:xfrm>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593743" y="4757227"/>
            <a:ext cx="593432" cy="369332"/>
          </a:xfrm>
          <a:prstGeom prst="rect">
            <a:avLst/>
          </a:prstGeom>
          <a:noFill/>
        </p:spPr>
        <p:txBody>
          <a:bodyPr wrap="none" rtlCol="0">
            <a:spAutoFit/>
          </a:bodyPr>
          <a:lstStyle/>
          <a:p>
            <a:r>
              <a:rPr lang="en-US" dirty="0" smtClean="0"/>
              <a:t>Max</a:t>
            </a:r>
            <a:endParaRPr lang="en-US" dirty="0"/>
          </a:p>
        </p:txBody>
      </p:sp>
      <p:sp>
        <p:nvSpPr>
          <p:cNvPr id="48" name="TextBox 47"/>
          <p:cNvSpPr txBox="1"/>
          <p:nvPr/>
        </p:nvSpPr>
        <p:spPr>
          <a:xfrm>
            <a:off x="3734548" y="4757227"/>
            <a:ext cx="593432" cy="369332"/>
          </a:xfrm>
          <a:prstGeom prst="rect">
            <a:avLst/>
          </a:prstGeom>
          <a:noFill/>
        </p:spPr>
        <p:txBody>
          <a:bodyPr wrap="none" rtlCol="0">
            <a:spAutoFit/>
          </a:bodyPr>
          <a:lstStyle/>
          <a:p>
            <a:r>
              <a:rPr lang="en-US" dirty="0" smtClean="0"/>
              <a:t>Max</a:t>
            </a:r>
            <a:endParaRPr lang="en-US" dirty="0"/>
          </a:p>
        </p:txBody>
      </p:sp>
      <p:sp>
        <p:nvSpPr>
          <p:cNvPr id="49" name="TextBox 48"/>
          <p:cNvSpPr txBox="1"/>
          <p:nvPr/>
        </p:nvSpPr>
        <p:spPr>
          <a:xfrm>
            <a:off x="5201078" y="4757227"/>
            <a:ext cx="593432" cy="369332"/>
          </a:xfrm>
          <a:prstGeom prst="rect">
            <a:avLst/>
          </a:prstGeom>
          <a:noFill/>
        </p:spPr>
        <p:txBody>
          <a:bodyPr wrap="none" rtlCol="0">
            <a:spAutoFit/>
          </a:bodyPr>
          <a:lstStyle/>
          <a:p>
            <a:r>
              <a:rPr lang="en-US" dirty="0" smtClean="0"/>
              <a:t>Max</a:t>
            </a:r>
            <a:endParaRPr lang="en-US" dirty="0"/>
          </a:p>
        </p:txBody>
      </p:sp>
      <p:sp>
        <p:nvSpPr>
          <p:cNvPr id="50" name="TextBox 49"/>
          <p:cNvSpPr txBox="1"/>
          <p:nvPr/>
        </p:nvSpPr>
        <p:spPr>
          <a:xfrm>
            <a:off x="6378228" y="4757227"/>
            <a:ext cx="593432" cy="369332"/>
          </a:xfrm>
          <a:prstGeom prst="rect">
            <a:avLst/>
          </a:prstGeom>
          <a:noFill/>
        </p:spPr>
        <p:txBody>
          <a:bodyPr wrap="none" rtlCol="0">
            <a:spAutoFit/>
          </a:bodyPr>
          <a:lstStyle/>
          <a:p>
            <a:r>
              <a:rPr lang="en-US" dirty="0" smtClean="0"/>
              <a:t>Max</a:t>
            </a:r>
            <a:endParaRPr lang="en-US" dirty="0"/>
          </a:p>
        </p:txBody>
      </p:sp>
      <p:sp>
        <p:nvSpPr>
          <p:cNvPr id="51" name="TextBox 50"/>
          <p:cNvSpPr txBox="1"/>
          <p:nvPr/>
        </p:nvSpPr>
        <p:spPr>
          <a:xfrm>
            <a:off x="457200" y="2337802"/>
            <a:ext cx="229582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Numbers: [5,7,4]</a:t>
            </a:r>
            <a:endParaRPr lang="en-US" sz="24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Tree>
  </p:cSld>
  <p:clrMapOvr>
    <a:masterClrMapping/>
  </p:clrMapOvr>
  <p:transition advTm="851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5" idx="4"/>
          </p:cNvCxnSpPr>
          <p:nvPr/>
        </p:nvCxnSpPr>
        <p:spPr>
          <a:xfrm>
            <a:off x="4729421" y="2549424"/>
            <a:ext cx="1351901"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2745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81322" y="4397701"/>
            <a:ext cx="653866"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11984" y="4397701"/>
            <a:ext cx="653868" cy="115024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4"/>
          </p:cNvCxnSpPr>
          <p:nvPr/>
        </p:nvCxnSpPr>
        <p:spPr>
          <a:xfrm flipH="1">
            <a:off x="3465852" y="2549424"/>
            <a:ext cx="1263569" cy="11502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65852" y="4397701"/>
            <a:ext cx="653867" cy="115024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Max – No Aggregation</a:t>
            </a:r>
            <a:endParaRPr lang="en-US" dirty="0"/>
          </a:p>
        </p:txBody>
      </p:sp>
      <p:sp>
        <p:nvSpPr>
          <p:cNvPr id="7" name="Slide Number Placeholder 6"/>
          <p:cNvSpPr>
            <a:spLocks noGrp="1"/>
          </p:cNvSpPr>
          <p:nvPr>
            <p:ph type="sldNum" sz="quarter" idx="12"/>
          </p:nvPr>
        </p:nvSpPr>
        <p:spPr/>
        <p:txBody>
          <a:bodyPr/>
          <a:lstStyle/>
          <a:p>
            <a:fld id="{922C6CEB-6ADA-8948-9D31-2EDECA49B3C0}" type="slidenum">
              <a:rPr lang="en-US" smtClean="0"/>
              <a:pPr/>
              <a:t>9</a:t>
            </a:fld>
            <a:endParaRPr lang="en-US" dirty="0"/>
          </a:p>
        </p:txBody>
      </p:sp>
      <p:sp>
        <p:nvSpPr>
          <p:cNvPr id="5" name="Oval 4"/>
          <p:cNvSpPr/>
          <p:nvPr/>
        </p:nvSpPr>
        <p:spPr>
          <a:xfrm>
            <a:off x="4380404" y="1851391"/>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5</a:t>
            </a:r>
            <a:endParaRPr lang="en-US" sz="3600" dirty="0">
              <a:latin typeface="Times New Roman" pitchFamily="18" charset="0"/>
              <a:cs typeface="Times New Roman" pitchFamily="18" charset="0"/>
            </a:endParaRPr>
          </a:p>
        </p:txBody>
      </p:sp>
      <p:sp>
        <p:nvSpPr>
          <p:cNvPr id="72" name="Oval 71"/>
          <p:cNvSpPr/>
          <p:nvPr/>
        </p:nvSpPr>
        <p:spPr>
          <a:xfrm>
            <a:off x="3770702"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3</a:t>
            </a:r>
            <a:endParaRPr lang="en-US" sz="3600" dirty="0">
              <a:latin typeface="Times New Roman" pitchFamily="18" charset="0"/>
              <a:cs typeface="Times New Roman" pitchFamily="18" charset="0"/>
            </a:endParaRPr>
          </a:p>
        </p:txBody>
      </p:sp>
      <p:sp>
        <p:nvSpPr>
          <p:cNvPr id="73" name="Oval 72"/>
          <p:cNvSpPr/>
          <p:nvPr/>
        </p:nvSpPr>
        <p:spPr>
          <a:xfrm>
            <a:off x="507843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1</a:t>
            </a:r>
            <a:endParaRPr lang="en-US" sz="3600" dirty="0">
              <a:latin typeface="Times New Roman" pitchFamily="18" charset="0"/>
              <a:cs typeface="Times New Roman" pitchFamily="18" charset="0"/>
            </a:endParaRPr>
          </a:p>
        </p:txBody>
      </p:sp>
      <p:sp>
        <p:nvSpPr>
          <p:cNvPr id="17" name="TextBox 16"/>
          <p:cNvSpPr txBox="1"/>
          <p:nvPr/>
        </p:nvSpPr>
        <p:spPr>
          <a:xfrm>
            <a:off x="457200" y="1851391"/>
            <a:ext cx="240097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Total Messages: 9</a:t>
            </a:r>
            <a:endParaRPr lang="en-US" sz="2400" dirty="0">
              <a:latin typeface="Times New Roman" pitchFamily="18" charset="0"/>
              <a:cs typeface="Times New Roman" pitchFamily="18" charset="0"/>
            </a:endParaRPr>
          </a:p>
        </p:txBody>
      </p:sp>
      <p:sp>
        <p:nvSpPr>
          <p:cNvPr id="47" name="TextBox 46"/>
          <p:cNvSpPr txBox="1"/>
          <p:nvPr/>
        </p:nvSpPr>
        <p:spPr>
          <a:xfrm>
            <a:off x="2846967" y="4757227"/>
            <a:ext cx="303288" cy="369332"/>
          </a:xfrm>
          <a:prstGeom prst="rect">
            <a:avLst/>
          </a:prstGeom>
          <a:noFill/>
        </p:spPr>
        <p:txBody>
          <a:bodyPr wrap="none" rtlCol="0">
            <a:spAutoFit/>
          </a:bodyPr>
          <a:lstStyle/>
          <a:p>
            <a:r>
              <a:rPr lang="en-US" dirty="0" smtClean="0"/>
              <a:t>8</a:t>
            </a:r>
            <a:endParaRPr lang="en-US" dirty="0"/>
          </a:p>
        </p:txBody>
      </p:sp>
      <p:sp>
        <p:nvSpPr>
          <p:cNvPr id="50" name="TextBox 49"/>
          <p:cNvSpPr txBox="1"/>
          <p:nvPr/>
        </p:nvSpPr>
        <p:spPr>
          <a:xfrm>
            <a:off x="6420432" y="4757227"/>
            <a:ext cx="306494" cy="369332"/>
          </a:xfrm>
          <a:prstGeom prst="rect">
            <a:avLst/>
          </a:prstGeom>
          <a:noFill/>
        </p:spPr>
        <p:txBody>
          <a:bodyPr wrap="none" rtlCol="0">
            <a:spAutoFit/>
          </a:bodyPr>
          <a:lstStyle/>
          <a:p>
            <a:r>
              <a:rPr lang="en-US" dirty="0" smtClean="0"/>
              <a:t>9</a:t>
            </a:r>
            <a:endParaRPr lang="en-US" dirty="0"/>
          </a:p>
        </p:txBody>
      </p:sp>
      <p:cxnSp>
        <p:nvCxnSpPr>
          <p:cNvPr id="54" name="Straight Arrow Connector 53"/>
          <p:cNvCxnSpPr>
            <a:stCxn id="69" idx="0"/>
          </p:cNvCxnSpPr>
          <p:nvPr/>
        </p:nvCxnSpPr>
        <p:spPr>
          <a:xfrm flipV="1">
            <a:off x="3465852" y="2549424"/>
            <a:ext cx="1263569"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0" idx="0"/>
          </p:cNvCxnSpPr>
          <p:nvPr/>
        </p:nvCxnSpPr>
        <p:spPr>
          <a:xfrm flipH="1" flipV="1">
            <a:off x="4729421" y="2549424"/>
            <a:ext cx="1351901" cy="11502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770702" y="2827606"/>
            <a:ext cx="303288" cy="369332"/>
          </a:xfrm>
          <a:prstGeom prst="rect">
            <a:avLst/>
          </a:prstGeom>
          <a:noFill/>
        </p:spPr>
        <p:txBody>
          <a:bodyPr wrap="none" rtlCol="0">
            <a:spAutoFit/>
          </a:bodyPr>
          <a:lstStyle/>
          <a:p>
            <a:r>
              <a:rPr lang="en-US" dirty="0" smtClean="0"/>
              <a:t>8</a:t>
            </a:r>
            <a:endParaRPr lang="en-US" dirty="0"/>
          </a:p>
        </p:txBody>
      </p:sp>
      <p:sp>
        <p:nvSpPr>
          <p:cNvPr id="61" name="TextBox 60"/>
          <p:cNvSpPr txBox="1"/>
          <p:nvPr/>
        </p:nvSpPr>
        <p:spPr>
          <a:xfrm>
            <a:off x="5427454" y="2827606"/>
            <a:ext cx="306494" cy="369332"/>
          </a:xfrm>
          <a:prstGeom prst="rect">
            <a:avLst/>
          </a:prstGeom>
          <a:noFill/>
        </p:spPr>
        <p:txBody>
          <a:bodyPr wrap="none" rtlCol="0">
            <a:spAutoFit/>
          </a:bodyPr>
          <a:lstStyle/>
          <a:p>
            <a:r>
              <a:rPr lang="en-US" dirty="0" smtClean="0"/>
              <a:t>9</a:t>
            </a:r>
            <a:endParaRPr lang="en-US" dirty="0"/>
          </a:p>
        </p:txBody>
      </p:sp>
      <p:sp>
        <p:nvSpPr>
          <p:cNvPr id="63" name="TextBox 62"/>
          <p:cNvSpPr txBox="1"/>
          <p:nvPr/>
        </p:nvSpPr>
        <p:spPr>
          <a:xfrm>
            <a:off x="457200" y="2337802"/>
            <a:ext cx="2757486"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Numbers: [5,7,4,8,9]</a:t>
            </a:r>
            <a:endParaRPr lang="en-US" sz="2400" dirty="0">
              <a:latin typeface="Times New Roman" pitchFamily="18" charset="0"/>
              <a:cs typeface="Times New Roman" pitchFamily="18" charset="0"/>
            </a:endParaRPr>
          </a:p>
        </p:txBody>
      </p:sp>
      <p:sp>
        <p:nvSpPr>
          <p:cNvPr id="70" name="Oval 69"/>
          <p:cNvSpPr/>
          <p:nvPr/>
        </p:nvSpPr>
        <p:spPr>
          <a:xfrm>
            <a:off x="573230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4</a:t>
            </a:r>
            <a:endParaRPr lang="en-US" sz="3600" dirty="0">
              <a:latin typeface="Times New Roman" pitchFamily="18" charset="0"/>
              <a:cs typeface="Times New Roman" pitchFamily="18" charset="0"/>
            </a:endParaRPr>
          </a:p>
        </p:txBody>
      </p:sp>
      <p:sp>
        <p:nvSpPr>
          <p:cNvPr id="69" name="Oval 68"/>
          <p:cNvSpPr/>
          <p:nvPr/>
        </p:nvSpPr>
        <p:spPr>
          <a:xfrm>
            <a:off x="3116835" y="3699668"/>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7</a:t>
            </a:r>
            <a:endParaRPr lang="en-US" sz="3600" dirty="0">
              <a:latin typeface="Times New Roman" pitchFamily="18" charset="0"/>
              <a:cs typeface="Times New Roman" pitchFamily="18" charset="0"/>
            </a:endParaRPr>
          </a:p>
        </p:txBody>
      </p:sp>
      <p:cxnSp>
        <p:nvCxnSpPr>
          <p:cNvPr id="26" name="Straight Arrow Connector 25"/>
          <p:cNvCxnSpPr>
            <a:endCxn id="69" idx="4"/>
          </p:cNvCxnSpPr>
          <p:nvPr/>
        </p:nvCxnSpPr>
        <p:spPr>
          <a:xfrm flipV="1">
            <a:off x="2811984" y="4397701"/>
            <a:ext cx="653868"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4" idx="0"/>
            <a:endCxn id="70" idx="4"/>
          </p:cNvCxnSpPr>
          <p:nvPr/>
        </p:nvCxnSpPr>
        <p:spPr>
          <a:xfrm flipH="1" flipV="1">
            <a:off x="6081322" y="4397701"/>
            <a:ext cx="653866" cy="115024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462967"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8</a:t>
            </a:r>
            <a:endParaRPr lang="en-US" sz="3600" dirty="0">
              <a:latin typeface="Times New Roman" pitchFamily="18" charset="0"/>
              <a:cs typeface="Times New Roman" pitchFamily="18" charset="0"/>
            </a:endParaRPr>
          </a:p>
        </p:txBody>
      </p:sp>
      <p:sp>
        <p:nvSpPr>
          <p:cNvPr id="74" name="Oval 73"/>
          <p:cNvSpPr/>
          <p:nvPr/>
        </p:nvSpPr>
        <p:spPr>
          <a:xfrm>
            <a:off x="6386171" y="5547944"/>
            <a:ext cx="698033" cy="6980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9</a:t>
            </a:r>
            <a:endParaRPr lang="en-US" sz="3600" dirty="0">
              <a:latin typeface="Times New Roman" pitchFamily="18" charset="0"/>
              <a:cs typeface="Times New Roman" pitchFamily="18" charset="0"/>
            </a:endParaRPr>
          </a:p>
        </p:txBody>
      </p:sp>
    </p:spTree>
  </p:cSld>
  <p:clrMapOvr>
    <a:masterClrMapping/>
  </p:clrMapOvr>
  <p:transition advTm="625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6.8|2.9|2.2|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3124</TotalTime>
  <Words>4088</Words>
  <Application>Microsoft Office PowerPoint</Application>
  <PresentationFormat>On-screen Show (4:3)</PresentationFormat>
  <Paragraphs>1002</Paragraphs>
  <Slides>79</Slides>
  <Notes>79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Module</vt:lpstr>
      <vt:lpstr>Equation</vt:lpstr>
      <vt:lpstr>Data Aggregation In Wireless Sensor Networks</vt:lpstr>
      <vt:lpstr>Presentation Outline</vt:lpstr>
      <vt:lpstr>Introduction</vt:lpstr>
      <vt:lpstr>Aggregation Concerns</vt:lpstr>
      <vt:lpstr>Tiny Aggregation (TAG)1</vt:lpstr>
      <vt:lpstr>Max – No Aggregation</vt:lpstr>
      <vt:lpstr>Max – No Aggregation</vt:lpstr>
      <vt:lpstr>Max – No Aggregation</vt:lpstr>
      <vt:lpstr>Max – No Aggregation</vt:lpstr>
      <vt:lpstr>Max – No Aggregation</vt:lpstr>
      <vt:lpstr>Max – With TAG</vt:lpstr>
      <vt:lpstr>Max – With TAG</vt:lpstr>
      <vt:lpstr>Max – With TAG</vt:lpstr>
      <vt:lpstr>Max – With TAG</vt:lpstr>
      <vt:lpstr>Max – With TAG</vt:lpstr>
      <vt:lpstr>Max – With TAG</vt:lpstr>
      <vt:lpstr>‘Global’ Synchronization</vt:lpstr>
      <vt:lpstr>TAG Results</vt:lpstr>
      <vt:lpstr>TAG Results</vt:lpstr>
      <vt:lpstr>TAG Summary</vt:lpstr>
      <vt:lpstr>Synopsis Diffusion (SD)2</vt:lpstr>
      <vt:lpstr>SD Structure/Routing</vt:lpstr>
      <vt:lpstr>SD Structure/Routing</vt:lpstr>
      <vt:lpstr>SD Structure/Routing</vt:lpstr>
      <vt:lpstr>SD Structure/Routing</vt:lpstr>
      <vt:lpstr>SD Results</vt:lpstr>
      <vt:lpstr>SD Summary</vt:lpstr>
      <vt:lpstr>Tributaries &amp; Deltas (TD)4</vt:lpstr>
      <vt:lpstr>TD-Coarse vs. TD</vt:lpstr>
      <vt:lpstr>TD Results</vt:lpstr>
      <vt:lpstr>TD Summary</vt:lpstr>
      <vt:lpstr>OPAG5</vt:lpstr>
      <vt:lpstr>OPAG Layers</vt:lpstr>
      <vt:lpstr>OPAG Results</vt:lpstr>
      <vt:lpstr>OPAG Results</vt:lpstr>
      <vt:lpstr>OPAG Summary</vt:lpstr>
      <vt:lpstr>Exact Top-k6</vt:lpstr>
      <vt:lpstr>Exact Top-k Example</vt:lpstr>
      <vt:lpstr>Exact Top-k Example</vt:lpstr>
      <vt:lpstr>Exact Top-k Example</vt:lpstr>
      <vt:lpstr>Exact Top-k Example</vt:lpstr>
      <vt:lpstr>Exact Top-k Example</vt:lpstr>
      <vt:lpstr>Exact Top-k Example</vt:lpstr>
      <vt:lpstr>Exact Top-k Example</vt:lpstr>
      <vt:lpstr>Exact Top-k Example</vt:lpstr>
      <vt:lpstr>Exact Top-k Results</vt:lpstr>
      <vt:lpstr>Exact Top-k Summary</vt:lpstr>
      <vt:lpstr>HIU Algorithm7</vt:lpstr>
      <vt:lpstr>HIU Example</vt:lpstr>
      <vt:lpstr>HIU Example</vt:lpstr>
      <vt:lpstr>HIU Example</vt:lpstr>
      <vt:lpstr>HIU Example</vt:lpstr>
      <vt:lpstr>HIU Example</vt:lpstr>
      <vt:lpstr>HIU Example</vt:lpstr>
      <vt:lpstr>HIU Example</vt:lpstr>
      <vt:lpstr>HIU Example</vt:lpstr>
      <vt:lpstr>HIU Example</vt:lpstr>
      <vt:lpstr>Other Aggregates</vt:lpstr>
      <vt:lpstr>HIU Results</vt:lpstr>
      <vt:lpstr>HIU Summary</vt:lpstr>
      <vt:lpstr>Fast and Simultaneous  Multi-Region Aggregation8</vt:lpstr>
      <vt:lpstr>PS Cube Calculation</vt:lpstr>
      <vt:lpstr>Region Definition (e:f)</vt:lpstr>
      <vt:lpstr>Region Calculation (e:f)</vt:lpstr>
      <vt:lpstr>Region Calculation (e:f)</vt:lpstr>
      <vt:lpstr>Region Calculation (e:f)</vt:lpstr>
      <vt:lpstr>Region Calculation (e:f)</vt:lpstr>
      <vt:lpstr>Region Calculation (e:f)</vt:lpstr>
      <vt:lpstr>Data Cube Summary</vt:lpstr>
      <vt:lpstr>Conclusion</vt:lpstr>
      <vt:lpstr>Bibliography</vt:lpstr>
      <vt:lpstr>Question #1</vt:lpstr>
      <vt:lpstr>Question #1 - Answer</vt:lpstr>
      <vt:lpstr>Question #2</vt:lpstr>
      <vt:lpstr>Question #2 - Answer</vt:lpstr>
      <vt:lpstr>Question #3</vt:lpstr>
      <vt:lpstr>Question #3 – Answer 1</vt:lpstr>
      <vt:lpstr>Question #3 – Answer 2</vt:lpstr>
      <vt:lpstr>Dave McKenney dmckenne@connect.carleton.ca</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of  Trust Demand and Utility: Be More Trustworthy, Then I will Buy More</dc:title>
  <dc:creator>Tony White</dc:creator>
  <cp:lastModifiedBy>dave</cp:lastModifiedBy>
  <cp:revision>700</cp:revision>
  <dcterms:created xsi:type="dcterms:W3CDTF">2010-10-18T23:37:29Z</dcterms:created>
  <dcterms:modified xsi:type="dcterms:W3CDTF">2011-11-22T16:11:43Z</dcterms:modified>
</cp:coreProperties>
</file>