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39"/>
  </p:notesMasterIdLst>
  <p:handoutMasterIdLst>
    <p:handoutMasterId r:id="rId40"/>
  </p:handoutMasterIdLst>
  <p:sldIdLst>
    <p:sldId id="256" r:id="rId2"/>
    <p:sldId id="279" r:id="rId3"/>
    <p:sldId id="257" r:id="rId4"/>
    <p:sldId id="266" r:id="rId5"/>
    <p:sldId id="282" r:id="rId6"/>
    <p:sldId id="267" r:id="rId7"/>
    <p:sldId id="295" r:id="rId8"/>
    <p:sldId id="302" r:id="rId9"/>
    <p:sldId id="303" r:id="rId10"/>
    <p:sldId id="304" r:id="rId11"/>
    <p:sldId id="296" r:id="rId12"/>
    <p:sldId id="297" r:id="rId13"/>
    <p:sldId id="298" r:id="rId14"/>
    <p:sldId id="299" r:id="rId15"/>
    <p:sldId id="301" r:id="rId16"/>
    <p:sldId id="300" r:id="rId17"/>
    <p:sldId id="283" r:id="rId18"/>
    <p:sldId id="305" r:id="rId19"/>
    <p:sldId id="284" r:id="rId20"/>
    <p:sldId id="285" r:id="rId21"/>
    <p:sldId id="286" r:id="rId22"/>
    <p:sldId id="287" r:id="rId23"/>
    <p:sldId id="288" r:id="rId24"/>
    <p:sldId id="308" r:id="rId25"/>
    <p:sldId id="309" r:id="rId26"/>
    <p:sldId id="310" r:id="rId27"/>
    <p:sldId id="271" r:id="rId28"/>
    <p:sldId id="272" r:id="rId29"/>
    <p:sldId id="307" r:id="rId30"/>
    <p:sldId id="313" r:id="rId31"/>
    <p:sldId id="314" r:id="rId32"/>
    <p:sldId id="322" r:id="rId33"/>
    <p:sldId id="318" r:id="rId34"/>
    <p:sldId id="319" r:id="rId35"/>
    <p:sldId id="320" r:id="rId36"/>
    <p:sldId id="321" r:id="rId37"/>
    <p:sldId id="281" r:id="rId3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3912"/>
    <a:srgbClr val="C71713"/>
    <a:srgbClr val="D91A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8" autoAdjust="0"/>
    <p:restoredTop sz="86172" autoAdjust="0"/>
  </p:normalViewPr>
  <p:slideViewPr>
    <p:cSldViewPr>
      <p:cViewPr>
        <p:scale>
          <a:sx n="76" d="100"/>
          <a:sy n="76" d="100"/>
        </p:scale>
        <p:origin x="-209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620575DA-ECCE-5F40-AB23-5A1D2A05ACFD}" type="datetimeFigureOut">
              <a:rPr lang="en-US" smtClean="0"/>
              <a:pPr/>
              <a:t>11-12-05</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5AD60290-7E06-3341-B272-4C3D69932EF7}" type="slidenum">
              <a:rPr lang="en-US" smtClean="0"/>
              <a:pPr/>
              <a:t>‹#›</a:t>
            </a:fld>
            <a:endParaRPr lang="en-US"/>
          </a:p>
        </p:txBody>
      </p:sp>
    </p:spTree>
    <p:extLst>
      <p:ext uri="{BB962C8B-B14F-4D97-AF65-F5344CB8AC3E}">
        <p14:creationId xmlns:p14="http://schemas.microsoft.com/office/powerpoint/2010/main" val="7903787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53823B10-664D-4E95-9A09-2017E19F68CE}" type="datetimeFigureOut">
              <a:rPr lang="en-CA" smtClean="0"/>
              <a:pPr/>
              <a:t>11-12-05</a:t>
            </a:fld>
            <a:endParaRPr lang="en-CA"/>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B41379BB-70BB-4BAD-BBC5-1213B98D3607}" type="slidenum">
              <a:rPr lang="en-CA" smtClean="0"/>
              <a:pPr/>
              <a:t>‹#›</a:t>
            </a:fld>
            <a:endParaRPr lang="en-CA"/>
          </a:p>
        </p:txBody>
      </p:sp>
    </p:spTree>
    <p:extLst>
      <p:ext uri="{BB962C8B-B14F-4D97-AF65-F5344CB8AC3E}">
        <p14:creationId xmlns:p14="http://schemas.microsoft.com/office/powerpoint/2010/main" val="36685347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2</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For example, irregularities in sensory data are of interest of monitoring  applications. In addition, for this kind of applications, the communication cost can be  reduced if only abnormal sensory values, as opposed to all values,  need to be transmitted. </a:t>
            </a:r>
          </a:p>
          <a:p>
            <a:endParaRPr lang="en-CA" dirty="0"/>
          </a:p>
        </p:txBody>
      </p:sp>
      <p:sp>
        <p:nvSpPr>
          <p:cNvPr id="4" name="Slide Number Placeholder 3"/>
          <p:cNvSpPr>
            <a:spLocks noGrp="1"/>
          </p:cNvSpPr>
          <p:nvPr>
            <p:ph type="sldNum" sz="quarter" idx="10"/>
          </p:nvPr>
        </p:nvSpPr>
        <p:spPr/>
        <p:txBody>
          <a:bodyPr/>
          <a:lstStyle/>
          <a:p>
            <a:fld id="{B41379BB-70BB-4BAD-BBC5-1213B98D3607}" type="slidenum">
              <a:rPr lang="en-CA" smtClean="0"/>
              <a:pPr/>
              <a:t>11</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24458">
              <a:defRPr/>
            </a:pPr>
            <a:r>
              <a:rPr lang="en-US" dirty="0" smtClean="0"/>
              <a:t>The irregular multi-attribute pattern detection problem has the assumption that there are some normal patterns among multiple sensory attributes, which is true in some natural phenomena. Once these normal patterns are broken somewhere, the irregularity is detected and reported. Once these normal patterns are broken somewhere, the irregularity is detected and reported. In contrast, the irregular single-attribute sensor data detection problem examines the temporal  and spatial characteristics of a sensor node and detects any irregularity in comparison with  the node’s previous data or the data of the neighbor nodes. </a:t>
            </a:r>
          </a:p>
          <a:p>
            <a:endParaRPr lang="en-CA" dirty="0"/>
          </a:p>
        </p:txBody>
      </p:sp>
      <p:sp>
        <p:nvSpPr>
          <p:cNvPr id="4" name="Slide Number Placeholder 3"/>
          <p:cNvSpPr>
            <a:spLocks noGrp="1"/>
          </p:cNvSpPr>
          <p:nvPr>
            <p:ph type="sldNum" sz="quarter" idx="10"/>
          </p:nvPr>
        </p:nvSpPr>
        <p:spPr/>
        <p:txBody>
          <a:bodyPr/>
          <a:lstStyle/>
          <a:p>
            <a:fld id="{B41379BB-70BB-4BAD-BBC5-1213B98D3607}" type="slidenum">
              <a:rPr lang="en-CA" smtClean="0"/>
              <a:pPr/>
              <a:t>12</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13</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14</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15</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16</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17</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18</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19</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20</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3</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21</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22</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23</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24</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25</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26</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4</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5</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6</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7</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8</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9</a:t>
            </a:fld>
            <a:endParaRPr lang="en-CA"/>
          </a:p>
        </p:txBody>
      </p:sp>
    </p:spTree>
    <p:extLst>
      <p:ext uri="{BB962C8B-B14F-4D97-AF65-F5344CB8AC3E}">
        <p14:creationId xmlns:p14="http://schemas.microsoft.com/office/powerpoint/2010/main" val="4059153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1379BB-70BB-4BAD-BBC5-1213B98D3607}" type="slidenum">
              <a:rPr lang="en-CA" smtClean="0"/>
              <a:pPr/>
              <a:t>10</a:t>
            </a:fld>
            <a:endParaRPr lang="en-CA"/>
          </a:p>
        </p:txBody>
      </p:sp>
    </p:spTree>
    <p:extLst>
      <p:ext uri="{BB962C8B-B14F-4D97-AF65-F5344CB8AC3E}">
        <p14:creationId xmlns:p14="http://schemas.microsoft.com/office/powerpoint/2010/main" val="405915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B06C0CD-D4F9-3642-8534-9EED9C62797C}" type="datetime1">
              <a:rPr lang="en-CA" smtClean="0"/>
              <a:pPr/>
              <a:t>11-12-05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CSI 5148 Project                              Wireless Ad Hoc Networking </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A58C2-E272-4547-AEEC-7719C23D3430}" type="datetime1">
              <a:rPr lang="en-CA" smtClean="0"/>
              <a:pPr/>
              <a:t>11-12-05</a:t>
            </a:fld>
            <a:endParaRPr lang="en-US"/>
          </a:p>
        </p:txBody>
      </p:sp>
      <p:sp>
        <p:nvSpPr>
          <p:cNvPr id="5" name="Footer Placeholder 4"/>
          <p:cNvSpPr>
            <a:spLocks noGrp="1"/>
          </p:cNvSpPr>
          <p:nvPr>
            <p:ph type="ftr" sz="quarter" idx="11"/>
          </p:nvPr>
        </p:nvSpPr>
        <p:spPr/>
        <p:txBody>
          <a:bodyPr/>
          <a:lstStyle/>
          <a:p>
            <a:r>
              <a:rPr lang="en-US" smtClean="0"/>
              <a:t>CSI 5148 Project                              Wireless Ad Hoc Networking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8BDB7-889C-3547-948F-4D7A906B20C1}" type="datetime1">
              <a:rPr lang="en-CA" smtClean="0"/>
              <a:pPr/>
              <a:t>11-12-05</a:t>
            </a:fld>
            <a:endParaRPr lang="en-US"/>
          </a:p>
        </p:txBody>
      </p:sp>
      <p:sp>
        <p:nvSpPr>
          <p:cNvPr id="5" name="Footer Placeholder 4"/>
          <p:cNvSpPr>
            <a:spLocks noGrp="1"/>
          </p:cNvSpPr>
          <p:nvPr>
            <p:ph type="ftr" sz="quarter" idx="11"/>
          </p:nvPr>
        </p:nvSpPr>
        <p:spPr/>
        <p:txBody>
          <a:bodyPr/>
          <a:lstStyle/>
          <a:p>
            <a:r>
              <a:rPr lang="en-US" smtClean="0"/>
              <a:t>CSI 5148 Project                              Wireless Ad Hoc Networking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BF2A7-946C-F544-ABE7-BA6DBE6181E0}" type="datetime1">
              <a:rPr lang="en-CA" smtClean="0"/>
              <a:pPr/>
              <a:t>11-12-05</a:t>
            </a:fld>
            <a:endParaRPr lang="en-US"/>
          </a:p>
        </p:txBody>
      </p:sp>
      <p:sp>
        <p:nvSpPr>
          <p:cNvPr id="5" name="Footer Placeholder 4"/>
          <p:cNvSpPr>
            <a:spLocks noGrp="1"/>
          </p:cNvSpPr>
          <p:nvPr>
            <p:ph type="ftr" sz="quarter" idx="11"/>
          </p:nvPr>
        </p:nvSpPr>
        <p:spPr/>
        <p:txBody>
          <a:bodyPr/>
          <a:lstStyle/>
          <a:p>
            <a:r>
              <a:rPr lang="en-US" smtClean="0"/>
              <a:t>CSI 5148 Project                              Wireless Ad Hoc Networking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A4A6F9-1CF7-E849-972A-F42C42745307}" type="datetime1">
              <a:rPr lang="en-CA" smtClean="0"/>
              <a:pPr/>
              <a:t>11-12-05</a:t>
            </a:fld>
            <a:endParaRPr lang="en-US"/>
          </a:p>
        </p:txBody>
      </p:sp>
      <p:sp>
        <p:nvSpPr>
          <p:cNvPr id="5" name="Footer Placeholder 4"/>
          <p:cNvSpPr>
            <a:spLocks noGrp="1"/>
          </p:cNvSpPr>
          <p:nvPr>
            <p:ph type="ftr" sz="quarter" idx="11"/>
          </p:nvPr>
        </p:nvSpPr>
        <p:spPr/>
        <p:txBody>
          <a:bodyPr/>
          <a:lstStyle/>
          <a:p>
            <a:r>
              <a:rPr lang="en-US" smtClean="0"/>
              <a:t>CSI 5148 Project                              Wireless Ad Hoc Networking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867D3D-1602-7840-8F25-9099DECDACD2}" type="datetime1">
              <a:rPr lang="en-CA" smtClean="0"/>
              <a:pPr/>
              <a:t>11-12-05</a:t>
            </a:fld>
            <a:endParaRPr lang="en-US"/>
          </a:p>
        </p:txBody>
      </p:sp>
      <p:sp>
        <p:nvSpPr>
          <p:cNvPr id="6" name="Footer Placeholder 5"/>
          <p:cNvSpPr>
            <a:spLocks noGrp="1"/>
          </p:cNvSpPr>
          <p:nvPr>
            <p:ph type="ftr" sz="quarter" idx="11"/>
          </p:nvPr>
        </p:nvSpPr>
        <p:spPr/>
        <p:txBody>
          <a:bodyPr/>
          <a:lstStyle/>
          <a:p>
            <a:r>
              <a:rPr lang="en-US" smtClean="0"/>
              <a:t>CSI 5148 Project                              Wireless Ad Hoc Networking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947779-1CCE-2D4D-A31C-A798E16D8A94}" type="datetime1">
              <a:rPr lang="en-CA" smtClean="0"/>
              <a:pPr/>
              <a:t>11-12-05</a:t>
            </a:fld>
            <a:endParaRPr lang="en-US"/>
          </a:p>
        </p:txBody>
      </p:sp>
      <p:sp>
        <p:nvSpPr>
          <p:cNvPr id="8" name="Footer Placeholder 7"/>
          <p:cNvSpPr>
            <a:spLocks noGrp="1"/>
          </p:cNvSpPr>
          <p:nvPr>
            <p:ph type="ftr" sz="quarter" idx="11"/>
          </p:nvPr>
        </p:nvSpPr>
        <p:spPr/>
        <p:txBody>
          <a:bodyPr/>
          <a:lstStyle/>
          <a:p>
            <a:r>
              <a:rPr lang="en-US" smtClean="0"/>
              <a:t>CSI 5148 Project                              Wireless Ad Hoc Networking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C57FB1-8247-9E4B-BBC3-B7877616748B}" type="datetime1">
              <a:rPr lang="en-CA" smtClean="0"/>
              <a:pPr/>
              <a:t>11-12-05</a:t>
            </a:fld>
            <a:endParaRPr lang="en-US"/>
          </a:p>
        </p:txBody>
      </p:sp>
      <p:sp>
        <p:nvSpPr>
          <p:cNvPr id="4" name="Footer Placeholder 3"/>
          <p:cNvSpPr>
            <a:spLocks noGrp="1"/>
          </p:cNvSpPr>
          <p:nvPr>
            <p:ph type="ftr" sz="quarter" idx="11"/>
          </p:nvPr>
        </p:nvSpPr>
        <p:spPr/>
        <p:txBody>
          <a:bodyPr/>
          <a:lstStyle/>
          <a:p>
            <a:r>
              <a:rPr lang="en-US" smtClean="0"/>
              <a:t>CSI 5148 Project                              Wireless Ad Hoc Networking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68DB0-9B6A-4B4C-8729-93EE147AA520}" type="datetime1">
              <a:rPr lang="en-CA" smtClean="0"/>
              <a:pPr/>
              <a:t>11-12-05</a:t>
            </a:fld>
            <a:endParaRPr lang="en-US"/>
          </a:p>
        </p:txBody>
      </p:sp>
      <p:sp>
        <p:nvSpPr>
          <p:cNvPr id="3" name="Footer Placeholder 2"/>
          <p:cNvSpPr>
            <a:spLocks noGrp="1"/>
          </p:cNvSpPr>
          <p:nvPr>
            <p:ph type="ftr" sz="quarter" idx="11"/>
          </p:nvPr>
        </p:nvSpPr>
        <p:spPr/>
        <p:txBody>
          <a:bodyPr/>
          <a:lstStyle/>
          <a:p>
            <a:r>
              <a:rPr lang="en-US" smtClean="0"/>
              <a:t>CSI 5148 Project                              Wireless Ad Hoc Networking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3AF5D-9B57-714C-8AC3-03BEB80F3C3C}" type="datetime1">
              <a:rPr lang="en-CA" smtClean="0"/>
              <a:pPr/>
              <a:t>11-12-05</a:t>
            </a:fld>
            <a:endParaRPr lang="en-US"/>
          </a:p>
        </p:txBody>
      </p:sp>
      <p:sp>
        <p:nvSpPr>
          <p:cNvPr id="6" name="Footer Placeholder 5"/>
          <p:cNvSpPr>
            <a:spLocks noGrp="1"/>
          </p:cNvSpPr>
          <p:nvPr>
            <p:ph type="ftr" sz="quarter" idx="11"/>
          </p:nvPr>
        </p:nvSpPr>
        <p:spPr/>
        <p:txBody>
          <a:bodyPr/>
          <a:lstStyle/>
          <a:p>
            <a:r>
              <a:rPr lang="en-US" smtClean="0"/>
              <a:t>CSI 5148 Project                              Wireless Ad Hoc Networking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3F987-72A6-9D43-9DC9-393D7A4F5DCA}" type="datetime1">
              <a:rPr lang="en-CA" smtClean="0"/>
              <a:pPr/>
              <a:t>11-12-05</a:t>
            </a:fld>
            <a:endParaRPr lang="en-US"/>
          </a:p>
        </p:txBody>
      </p:sp>
      <p:sp>
        <p:nvSpPr>
          <p:cNvPr id="6" name="Footer Placeholder 5"/>
          <p:cNvSpPr>
            <a:spLocks noGrp="1"/>
          </p:cNvSpPr>
          <p:nvPr>
            <p:ph type="ftr" sz="quarter" idx="11"/>
          </p:nvPr>
        </p:nvSpPr>
        <p:spPr/>
        <p:txBody>
          <a:bodyPr/>
          <a:lstStyle/>
          <a:p>
            <a:r>
              <a:rPr lang="en-US" smtClean="0"/>
              <a:t>CSI 5148 Project                              Wireless Ad Hoc Networking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384EA18-A55E-3845-A0CD-FC09C1B300BF}" type="datetime1">
              <a:rPr lang="en-CA" smtClean="0"/>
              <a:pPr/>
              <a:t>11-12-05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CSI 5148 Project                              Wireless Ad Hoc Networking </a:t>
            </a:r>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8.wdp"/><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8.wdp"/><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8229600" cy="1066800"/>
          </a:xfrm>
        </p:spPr>
        <p:txBody>
          <a:bodyPr>
            <a:normAutofit/>
          </a:bodyPr>
          <a:lstStyle/>
          <a:p>
            <a:r>
              <a:rPr lang="en-CA" sz="3000" b="1" dirty="0" smtClean="0">
                <a:solidFill>
                  <a:srgbClr val="FFFF00"/>
                </a:solidFill>
              </a:rPr>
              <a:t>Data Mining and Sensor Networks </a:t>
            </a:r>
            <a:br>
              <a:rPr lang="en-CA" sz="3000" b="1" dirty="0" smtClean="0">
                <a:solidFill>
                  <a:srgbClr val="FFFF00"/>
                </a:solidFill>
              </a:rPr>
            </a:br>
            <a:r>
              <a:rPr lang="en-CA" sz="3000" b="1" dirty="0" smtClean="0">
                <a:solidFill>
                  <a:srgbClr val="FFFF00"/>
                </a:solidFill>
              </a:rPr>
              <a:t>(DMSNs)</a:t>
            </a:r>
            <a:endParaRPr lang="en-CA" sz="3000" b="1" dirty="0">
              <a:solidFill>
                <a:srgbClr val="FFFF00"/>
              </a:solidFill>
            </a:endParaRPr>
          </a:p>
        </p:txBody>
      </p:sp>
      <p:sp>
        <p:nvSpPr>
          <p:cNvPr id="3" name="Subtitle 2"/>
          <p:cNvSpPr>
            <a:spLocks noGrp="1"/>
          </p:cNvSpPr>
          <p:nvPr>
            <p:ph type="subTitle" idx="1"/>
          </p:nvPr>
        </p:nvSpPr>
        <p:spPr>
          <a:xfrm>
            <a:off x="1828800" y="4267200"/>
            <a:ext cx="5562600" cy="609600"/>
          </a:xfrm>
        </p:spPr>
        <p:txBody>
          <a:bodyPr>
            <a:normAutofit fontScale="70000" lnSpcReduction="20000"/>
          </a:bodyPr>
          <a:lstStyle/>
          <a:p>
            <a:r>
              <a:rPr lang="en-CA" dirty="0" smtClean="0"/>
              <a:t>University Of Ottawa </a:t>
            </a:r>
          </a:p>
          <a:p>
            <a:r>
              <a:rPr lang="en-CA" dirty="0" smtClean="0"/>
              <a:t>Fall 2011</a:t>
            </a:r>
          </a:p>
        </p:txBody>
      </p:sp>
      <p:sp>
        <p:nvSpPr>
          <p:cNvPr id="4" name="Footer Placeholder 3"/>
          <p:cNvSpPr>
            <a:spLocks noGrp="1"/>
          </p:cNvSpPr>
          <p:nvPr>
            <p:ph type="ftr" sz="quarter" idx="11"/>
          </p:nvPr>
        </p:nvSpPr>
        <p:spPr>
          <a:xfrm>
            <a:off x="381000" y="6161442"/>
            <a:ext cx="7924800" cy="391758"/>
          </a:xfrm>
        </p:spPr>
        <p:txBody>
          <a:bodyPr/>
          <a:lstStyle/>
          <a:p>
            <a:pPr algn="dist"/>
            <a:r>
              <a:rPr lang="en-US" dirty="0" smtClean="0"/>
              <a:t>CSI 5148 Project                              Wireless Ad Hoc Networking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6" name="Subtitle 2"/>
          <p:cNvSpPr txBox="1">
            <a:spLocks/>
          </p:cNvSpPr>
          <p:nvPr/>
        </p:nvSpPr>
        <p:spPr>
          <a:xfrm>
            <a:off x="1905000" y="3657600"/>
            <a:ext cx="55626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r>
              <a:rPr lang="en-CA" smtClean="0"/>
              <a:t>Presented by Mohammed AlShammeri</a:t>
            </a:r>
            <a:endParaRPr lang="en-CA" dirty="0"/>
          </a:p>
        </p:txBody>
      </p:sp>
    </p:spTree>
    <p:extLst>
      <p:ext uri="{BB962C8B-B14F-4D97-AF65-F5344CB8AC3E}">
        <p14:creationId xmlns:p14="http://schemas.microsoft.com/office/powerpoint/2010/main" val="27320872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11-24 at 5.44.53 PM.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8086" b="2384"/>
          <a:stretch/>
        </p:blipFill>
        <p:spPr>
          <a:xfrm>
            <a:off x="0" y="2590800"/>
            <a:ext cx="8763000" cy="3657600"/>
          </a:xfrm>
          <a:prstGeom prst="rect">
            <a:avLst/>
          </a:prstGeom>
        </p:spPr>
      </p:pic>
      <p:graphicFrame>
        <p:nvGraphicFramePr>
          <p:cNvPr id="10" name="Content Placeholder 3"/>
          <p:cNvGraphicFramePr>
            <a:graphicFrameLocks/>
          </p:cNvGraphicFramePr>
          <p:nvPr>
            <p:extLst>
              <p:ext uri="{D42A27DB-BD31-4B8C-83A1-F6EECF244321}">
                <p14:modId xmlns:p14="http://schemas.microsoft.com/office/powerpoint/2010/main" val="284645139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sz="4000" dirty="0" smtClean="0"/>
              <a:t>Data Mining and Sensor Networks (DMSNs) Example Cont.</a:t>
            </a:r>
            <a:endParaRPr lang="en-CA" sz="4000" dirty="0"/>
          </a:p>
        </p:txBody>
      </p:sp>
      <p:sp>
        <p:nvSpPr>
          <p:cNvPr id="5" name="Rectangle 4"/>
          <p:cNvSpPr/>
          <p:nvPr/>
        </p:nvSpPr>
        <p:spPr>
          <a:xfrm>
            <a:off x="4038600" y="1219200"/>
            <a:ext cx="51054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10</a:t>
            </a:fld>
            <a:endParaRPr lang="en-US" sz="1500" b="1" dirty="0">
              <a:solidFill>
                <a:schemeClr val="lt1"/>
              </a:solidFill>
            </a:endParaRPr>
          </a:p>
        </p:txBody>
      </p:sp>
      <p:sp>
        <p:nvSpPr>
          <p:cNvPr id="11" name="Rectangle 10"/>
          <p:cNvSpPr/>
          <p:nvPr/>
        </p:nvSpPr>
        <p:spPr>
          <a:xfrm>
            <a:off x="0" y="1219200"/>
            <a:ext cx="13716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04800" y="2133600"/>
            <a:ext cx="800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Our focus in DMSNs on the data that sent by sensors </a:t>
            </a:r>
            <a:endParaRPr lang="en-CA" dirty="0"/>
          </a:p>
        </p:txBody>
      </p:sp>
    </p:spTree>
    <p:extLst>
      <p:ext uri="{BB962C8B-B14F-4D97-AF65-F5344CB8AC3E}">
        <p14:creationId xmlns:p14="http://schemas.microsoft.com/office/powerpoint/2010/main" val="36975142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r>
              <a:rPr lang="en-US" sz="2000" dirty="0"/>
              <a:t> </a:t>
            </a:r>
            <a:r>
              <a:rPr lang="en-US" sz="3000" b="1" dirty="0"/>
              <a:t>Online Mining in Sensor </a:t>
            </a:r>
            <a:r>
              <a:rPr lang="en-US" sz="3000" b="1" dirty="0" smtClean="0"/>
              <a:t>Networks (OMSNs)</a:t>
            </a:r>
            <a:r>
              <a:rPr lang="en-US" sz="2000" dirty="0"/>
              <a:t/>
            </a:r>
            <a:br>
              <a:rPr lang="en-US" sz="2000" dirty="0"/>
            </a:br>
            <a:r>
              <a:rPr lang="de-DE" sz="1600" dirty="0" err="1"/>
              <a:t>Xiuli</a:t>
            </a:r>
            <a:r>
              <a:rPr lang="de-DE" sz="1600" dirty="0"/>
              <a:t> Ma</a:t>
            </a:r>
            <a:r>
              <a:rPr lang="de-DE" sz="1600" baseline="30000" dirty="0"/>
              <a:t>1</a:t>
            </a:r>
            <a:r>
              <a:rPr lang="de-DE" sz="1600" dirty="0"/>
              <a:t>, </a:t>
            </a:r>
            <a:r>
              <a:rPr lang="de-DE" sz="1600" dirty="0" err="1"/>
              <a:t>Dongqing</a:t>
            </a:r>
            <a:r>
              <a:rPr lang="de-DE" sz="1600" dirty="0"/>
              <a:t> Yang</a:t>
            </a:r>
            <a:r>
              <a:rPr lang="de-DE" sz="1600" baseline="30000" dirty="0"/>
              <a:t>1</a:t>
            </a:r>
            <a:r>
              <a:rPr lang="de-DE" sz="1600" dirty="0"/>
              <a:t>, </a:t>
            </a:r>
            <a:r>
              <a:rPr lang="de-DE" sz="1600" dirty="0" err="1"/>
              <a:t>Shiwei</a:t>
            </a:r>
            <a:r>
              <a:rPr lang="de-DE" sz="1600" dirty="0"/>
              <a:t> Tang</a:t>
            </a:r>
            <a:r>
              <a:rPr lang="de-DE" sz="1600" baseline="30000" dirty="0"/>
              <a:t>1</a:t>
            </a:r>
            <a:r>
              <a:rPr lang="de-DE" sz="1600" dirty="0"/>
              <a:t>, </a:t>
            </a:r>
            <a:r>
              <a:rPr lang="de-DE" sz="1600" dirty="0" err="1"/>
              <a:t>Qiong</a:t>
            </a:r>
            <a:r>
              <a:rPr lang="de-DE" sz="1600" dirty="0"/>
              <a:t> Luo</a:t>
            </a:r>
            <a:r>
              <a:rPr lang="de-DE" sz="1600" baseline="30000" dirty="0"/>
              <a:t>2</a:t>
            </a:r>
            <a:r>
              <a:rPr lang="de-DE" sz="1600" dirty="0"/>
              <a:t>, </a:t>
            </a:r>
            <a:r>
              <a:rPr lang="de-DE" sz="1600" dirty="0" err="1"/>
              <a:t>Dehui</a:t>
            </a:r>
            <a:r>
              <a:rPr lang="de-DE" sz="1600" dirty="0"/>
              <a:t> Zhang</a:t>
            </a:r>
            <a:r>
              <a:rPr lang="de-DE" sz="1600" baseline="30000" dirty="0"/>
              <a:t>1</a:t>
            </a:r>
            <a:r>
              <a:rPr lang="de-DE" sz="1600" dirty="0"/>
              <a:t>, </a:t>
            </a:r>
            <a:r>
              <a:rPr lang="de-DE" sz="1600" dirty="0" err="1"/>
              <a:t>Shuangfeng</a:t>
            </a:r>
            <a:r>
              <a:rPr lang="de-DE" sz="1600" dirty="0"/>
              <a:t> </a:t>
            </a:r>
            <a:r>
              <a:rPr lang="de-DE" sz="1600" dirty="0" smtClean="0"/>
              <a:t>Li</a:t>
            </a:r>
            <a:r>
              <a:rPr lang="de-DE" sz="1600" baseline="30000" dirty="0" smtClean="0"/>
              <a:t>1</a:t>
            </a:r>
            <a:endParaRPr lang="de-DE" sz="1600" baseline="30000" dirty="0"/>
          </a:p>
        </p:txBody>
      </p:sp>
      <p:sp>
        <p:nvSpPr>
          <p:cNvPr id="5" name="Rectangle 4"/>
          <p:cNvSpPr/>
          <p:nvPr/>
        </p:nvSpPr>
        <p:spPr>
          <a:xfrm>
            <a:off x="5638800" y="1219200"/>
            <a:ext cx="35052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11</a:t>
            </a:fld>
            <a:endParaRPr lang="en-US" sz="1500" b="1" dirty="0">
              <a:solidFill>
                <a:schemeClr val="lt1"/>
              </a:solidFill>
            </a:endParaRPr>
          </a:p>
        </p:txBody>
      </p:sp>
      <p:sp>
        <p:nvSpPr>
          <p:cNvPr id="9" name="TextBox 8"/>
          <p:cNvSpPr txBox="1"/>
          <p:nvPr/>
        </p:nvSpPr>
        <p:spPr>
          <a:xfrm>
            <a:off x="228600" y="2133600"/>
            <a:ext cx="8229600" cy="4016484"/>
          </a:xfrm>
          <a:prstGeom prst="rect">
            <a:avLst/>
          </a:prstGeom>
          <a:noFill/>
        </p:spPr>
        <p:txBody>
          <a:bodyPr wrap="square" rtlCol="0">
            <a:spAutoFit/>
          </a:bodyPr>
          <a:lstStyle/>
          <a:p>
            <a:pPr algn="just"/>
            <a:r>
              <a:rPr lang="en-US" sz="2500" b="1" dirty="0" smtClean="0"/>
              <a:t>Goal : </a:t>
            </a:r>
            <a:r>
              <a:rPr lang="en-US" sz="1900" dirty="0" smtClean="0"/>
              <a:t>processing </a:t>
            </a:r>
            <a:r>
              <a:rPr lang="en-US" sz="1900" dirty="0"/>
              <a:t>as much data as possible in a decentralized fashion while keeping the communication, storage and computation cost </a:t>
            </a:r>
            <a:r>
              <a:rPr lang="en-US" sz="1900" dirty="0" smtClean="0"/>
              <a:t>low.</a:t>
            </a:r>
          </a:p>
          <a:p>
            <a:pPr algn="just"/>
            <a:r>
              <a:rPr lang="en-US" sz="2800" dirty="0" smtClean="0"/>
              <a:t> </a:t>
            </a:r>
            <a:endParaRPr lang="en-US" sz="2500" b="1" dirty="0" smtClean="0"/>
          </a:p>
          <a:p>
            <a:r>
              <a:rPr lang="en-US" sz="2500" b="1" dirty="0"/>
              <a:t>The authors propose three operations of online mining in sensor networks </a:t>
            </a:r>
          </a:p>
          <a:p>
            <a:pPr marL="457200" indent="-457200" algn="just">
              <a:buFont typeface="+mj-ea"/>
              <a:buAutoNum type="circleNumDbPlain"/>
            </a:pPr>
            <a:r>
              <a:rPr lang="en-US" sz="1900" dirty="0"/>
              <a:t>detection of sensor data irregularities </a:t>
            </a:r>
            <a:endParaRPr lang="en-US" sz="1900" dirty="0" smtClean="0"/>
          </a:p>
          <a:p>
            <a:pPr marL="457200" indent="-457200" algn="just">
              <a:buFont typeface="+mj-ea"/>
              <a:buAutoNum type="circleNumDbPlain"/>
            </a:pPr>
            <a:r>
              <a:rPr lang="en-US" sz="1900" dirty="0"/>
              <a:t>clustering of sensor data </a:t>
            </a:r>
            <a:endParaRPr lang="en-US" sz="1900" dirty="0" smtClean="0"/>
          </a:p>
          <a:p>
            <a:pPr marL="457200" indent="-457200" algn="just">
              <a:buFont typeface="+mj-ea"/>
              <a:buAutoNum type="circleNumDbPlain"/>
            </a:pPr>
            <a:r>
              <a:rPr lang="en-US" sz="1900" dirty="0" smtClean="0"/>
              <a:t>discovery </a:t>
            </a:r>
            <a:r>
              <a:rPr lang="en-US" sz="1900" dirty="0"/>
              <a:t>of sensory attribute </a:t>
            </a:r>
            <a:r>
              <a:rPr lang="en-US" sz="1900" dirty="0" smtClean="0"/>
              <a:t>correlations</a:t>
            </a:r>
          </a:p>
          <a:p>
            <a:pPr algn="just"/>
            <a:r>
              <a:rPr lang="en-US" sz="1900" dirty="0" smtClean="0"/>
              <a:t> </a:t>
            </a:r>
          </a:p>
          <a:p>
            <a:pPr algn="just"/>
            <a:r>
              <a:rPr lang="en-US" sz="1900" dirty="0" smtClean="0"/>
              <a:t>These </a:t>
            </a:r>
            <a:r>
              <a:rPr lang="en-US" sz="1900" dirty="0"/>
              <a:t>mining operations are useful for </a:t>
            </a:r>
            <a:r>
              <a:rPr lang="en-US" sz="1900" dirty="0" smtClean="0"/>
              <a:t>practical  </a:t>
            </a:r>
            <a:r>
              <a:rPr lang="en-US" sz="1900" dirty="0"/>
              <a:t>applications </a:t>
            </a:r>
            <a:r>
              <a:rPr lang="en-US" sz="1900" dirty="0" smtClean="0"/>
              <a:t>and network </a:t>
            </a:r>
            <a:r>
              <a:rPr lang="en-US" sz="1900" dirty="0"/>
              <a:t>management,  </a:t>
            </a:r>
            <a:r>
              <a:rPr lang="en-US" sz="1900" dirty="0" smtClean="0"/>
              <a:t>because </a:t>
            </a:r>
            <a:r>
              <a:rPr lang="en-US" sz="1900" dirty="0"/>
              <a:t>the patterns found can be used for </a:t>
            </a:r>
            <a:r>
              <a:rPr lang="en-US" sz="1900" dirty="0" smtClean="0"/>
              <a:t>both  </a:t>
            </a:r>
            <a:r>
              <a:rPr lang="en-US" sz="1900" dirty="0"/>
              <a:t>decision making in applications and system  </a:t>
            </a:r>
            <a:r>
              <a:rPr lang="en-US" sz="1900" dirty="0" smtClean="0"/>
              <a:t>performance </a:t>
            </a:r>
            <a:r>
              <a:rPr lang="en-US" sz="1900" dirty="0"/>
              <a:t>tuning.  </a:t>
            </a:r>
            <a:endParaRPr lang="en-US" sz="2000" dirty="0"/>
          </a:p>
        </p:txBody>
      </p:sp>
      <p:sp>
        <p:nvSpPr>
          <p:cNvPr id="11" name="Rectangle 10"/>
          <p:cNvSpPr/>
          <p:nvPr/>
        </p:nvSpPr>
        <p:spPr>
          <a:xfrm>
            <a:off x="0" y="1219200"/>
            <a:ext cx="40386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880933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12</a:t>
            </a:fld>
            <a:endParaRPr lang="en-US" sz="1500" b="1" dirty="0">
              <a:solidFill>
                <a:schemeClr val="lt1"/>
              </a:solidFill>
            </a:endParaRPr>
          </a:p>
        </p:txBody>
      </p:sp>
      <p:sp>
        <p:nvSpPr>
          <p:cNvPr id="9" name="TextBox 8"/>
          <p:cNvSpPr txBox="1"/>
          <p:nvPr/>
        </p:nvSpPr>
        <p:spPr>
          <a:xfrm>
            <a:off x="228600" y="2049482"/>
            <a:ext cx="8229600" cy="3785652"/>
          </a:xfrm>
          <a:prstGeom prst="rect">
            <a:avLst/>
          </a:prstGeom>
          <a:noFill/>
        </p:spPr>
        <p:txBody>
          <a:bodyPr wrap="square" rtlCol="0">
            <a:spAutoFit/>
          </a:bodyPr>
          <a:lstStyle/>
          <a:p>
            <a:pPr marL="514350" indent="-514350" algn="ctr">
              <a:buFont typeface="+mj-lt"/>
              <a:buAutoNum type="arabicPeriod"/>
            </a:pPr>
            <a:r>
              <a:rPr lang="en-US" sz="2800" b="1" dirty="0"/>
              <a:t>Detection of Sensor Data </a:t>
            </a:r>
            <a:r>
              <a:rPr lang="en-US" sz="2800" b="1" dirty="0" smtClean="0"/>
              <a:t>Irregularities</a:t>
            </a:r>
          </a:p>
          <a:p>
            <a:pPr algn="just"/>
            <a:endParaRPr lang="en-US" sz="1600" dirty="0" smtClean="0"/>
          </a:p>
          <a:p>
            <a:pPr marL="285750" indent="-285750" algn="just">
              <a:buFont typeface="Wingdings" charset="2"/>
              <a:buChar char="u"/>
            </a:pPr>
            <a:r>
              <a:rPr lang="en-US" b="1" dirty="0" smtClean="0"/>
              <a:t>Goal :</a:t>
            </a:r>
            <a:r>
              <a:rPr lang="en-US" dirty="0" smtClean="0"/>
              <a:t> The </a:t>
            </a:r>
            <a:r>
              <a:rPr lang="en-US" dirty="0"/>
              <a:t>problem of irregularities detection is to find those sensory values that deviate significantly from the norm</a:t>
            </a:r>
            <a:r>
              <a:rPr lang="en-US" dirty="0" smtClean="0"/>
              <a:t>.</a:t>
            </a:r>
          </a:p>
          <a:p>
            <a:pPr marL="285750" indent="-285750" algn="just">
              <a:buFont typeface="Wingdings" charset="2"/>
              <a:buChar char="u"/>
            </a:pPr>
            <a:r>
              <a:rPr lang="en-US" b="1" dirty="0" smtClean="0"/>
              <a:t>Motive : </a:t>
            </a:r>
            <a:r>
              <a:rPr lang="en-US" dirty="0" smtClean="0"/>
              <a:t>This </a:t>
            </a:r>
            <a:r>
              <a:rPr lang="en-US" dirty="0"/>
              <a:t>problem is especially important in the sensor </a:t>
            </a:r>
            <a:r>
              <a:rPr lang="en-US" dirty="0" smtClean="0"/>
              <a:t>network </a:t>
            </a:r>
            <a:r>
              <a:rPr lang="en-US" dirty="0"/>
              <a:t>setting because it can be used to identify abnormal or interesting events or faulty sensors</a:t>
            </a:r>
            <a:r>
              <a:rPr lang="en-US" dirty="0" smtClean="0"/>
              <a:t>.</a:t>
            </a:r>
          </a:p>
          <a:p>
            <a:r>
              <a:rPr lang="en-US" sz="1600" dirty="0" smtClean="0"/>
              <a:t> </a:t>
            </a:r>
          </a:p>
          <a:p>
            <a:pPr algn="just"/>
            <a:r>
              <a:rPr lang="en-US" sz="2000" b="1" dirty="0"/>
              <a:t>We break this problem into two smaller problems. </a:t>
            </a:r>
            <a:endParaRPr lang="en-US" sz="2000" b="1" dirty="0" smtClean="0"/>
          </a:p>
          <a:p>
            <a:pPr algn="just"/>
            <a:endParaRPr lang="en-US" b="1" dirty="0" smtClean="0"/>
          </a:p>
          <a:p>
            <a:pPr marL="342900" indent="-342900" algn="just">
              <a:buFont typeface="+mj-lt"/>
              <a:buAutoNum type="alphaUcPeriod"/>
            </a:pPr>
            <a:r>
              <a:rPr lang="en-US" dirty="0" smtClean="0"/>
              <a:t>detect </a:t>
            </a:r>
            <a:r>
              <a:rPr lang="en-US" dirty="0"/>
              <a:t>irregular </a:t>
            </a:r>
            <a:r>
              <a:rPr lang="en-US" dirty="0" smtClean="0"/>
              <a:t>patterns </a:t>
            </a:r>
            <a:r>
              <a:rPr lang="en-US" dirty="0"/>
              <a:t>of multiple sensory </a:t>
            </a:r>
            <a:r>
              <a:rPr lang="en-US" dirty="0" smtClean="0"/>
              <a:t>attributes</a:t>
            </a:r>
          </a:p>
          <a:p>
            <a:pPr marL="342900" indent="-342900" algn="just">
              <a:buFont typeface="+mj-lt"/>
              <a:buAutoNum type="alphaUcPeriod"/>
            </a:pPr>
            <a:r>
              <a:rPr lang="en-US" dirty="0" smtClean="0"/>
              <a:t>detect </a:t>
            </a:r>
            <a:r>
              <a:rPr lang="en-US" dirty="0"/>
              <a:t>irregular sensory data of a single attribute with respect to time or space. </a:t>
            </a:r>
            <a:endParaRPr lang="en-US" dirty="0" smtClean="0"/>
          </a:p>
        </p:txBody>
      </p:sp>
      <p:sp>
        <p:nvSpPr>
          <p:cNvPr id="10" name="Title 2"/>
          <p:cNvSpPr txBox="1">
            <a:spLocks/>
          </p:cNvSpPr>
          <p:nvPr/>
        </p:nvSpPr>
        <p:spPr>
          <a:xfrm>
            <a:off x="0" y="-6928"/>
            <a:ext cx="9144000" cy="1226127"/>
          </a:xfrm>
          <a:prstGeom prst="rect">
            <a:avLst/>
          </a:prstGeom>
          <a:solidFill>
            <a:schemeClr val="bg2">
              <a:lumMod val="50000"/>
              <a:lumOff val="50000"/>
            </a:schemeClr>
          </a:solidFill>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smtClean="0"/>
              <a:t> </a:t>
            </a:r>
            <a:r>
              <a:rPr lang="en-US" sz="3000" b="1" smtClean="0"/>
              <a:t>Online Mining in Sensor Networks (OMSNs)</a:t>
            </a:r>
            <a:r>
              <a:rPr lang="en-US" sz="2000" smtClean="0"/>
              <a:t/>
            </a:r>
            <a:br>
              <a:rPr lang="en-US" sz="2000" smtClean="0"/>
            </a:br>
            <a:r>
              <a:rPr lang="de-DE" sz="1600" smtClean="0"/>
              <a:t>Xiuli Ma</a:t>
            </a:r>
            <a:r>
              <a:rPr lang="de-DE" sz="1600" baseline="30000" smtClean="0"/>
              <a:t>1</a:t>
            </a:r>
            <a:r>
              <a:rPr lang="de-DE" sz="1600" smtClean="0"/>
              <a:t>, Dongqing Yang</a:t>
            </a:r>
            <a:r>
              <a:rPr lang="de-DE" sz="1600" baseline="30000" smtClean="0"/>
              <a:t>1</a:t>
            </a:r>
            <a:r>
              <a:rPr lang="de-DE" sz="1600" smtClean="0"/>
              <a:t>, Shiwei Tang</a:t>
            </a:r>
            <a:r>
              <a:rPr lang="de-DE" sz="1600" baseline="30000" smtClean="0"/>
              <a:t>1</a:t>
            </a:r>
            <a:r>
              <a:rPr lang="de-DE" sz="1600" smtClean="0"/>
              <a:t>, Qiong Luo</a:t>
            </a:r>
            <a:r>
              <a:rPr lang="de-DE" sz="1600" baseline="30000" smtClean="0"/>
              <a:t>2</a:t>
            </a:r>
            <a:r>
              <a:rPr lang="de-DE" sz="1600" smtClean="0"/>
              <a:t>, Dehui Zhang</a:t>
            </a:r>
            <a:r>
              <a:rPr lang="de-DE" sz="1600" baseline="30000" smtClean="0"/>
              <a:t>1</a:t>
            </a:r>
            <a:r>
              <a:rPr lang="de-DE" sz="1600" smtClean="0"/>
              <a:t>, Shuangfeng Li</a:t>
            </a:r>
            <a:r>
              <a:rPr lang="de-DE" sz="1600" baseline="30000" smtClean="0"/>
              <a:t>1</a:t>
            </a:r>
            <a:endParaRPr lang="de-DE" sz="1600" baseline="30000" dirty="0"/>
          </a:p>
        </p:txBody>
      </p:sp>
      <p:graphicFrame>
        <p:nvGraphicFramePr>
          <p:cNvPr id="12"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3" name="Rectangle 12"/>
          <p:cNvSpPr/>
          <p:nvPr/>
        </p:nvSpPr>
        <p:spPr>
          <a:xfrm>
            <a:off x="5638800" y="1219200"/>
            <a:ext cx="35052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0" y="1219200"/>
            <a:ext cx="40386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600203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13</a:t>
            </a:fld>
            <a:endParaRPr lang="en-US" sz="1500" b="1" dirty="0">
              <a:solidFill>
                <a:schemeClr val="lt1"/>
              </a:solidFill>
            </a:endParaRPr>
          </a:p>
        </p:txBody>
      </p:sp>
      <p:sp>
        <p:nvSpPr>
          <p:cNvPr id="18" name="Title 2"/>
          <p:cNvSpPr txBox="1">
            <a:spLocks/>
          </p:cNvSpPr>
          <p:nvPr/>
        </p:nvSpPr>
        <p:spPr>
          <a:xfrm>
            <a:off x="0" y="-6928"/>
            <a:ext cx="9144000" cy="1226127"/>
          </a:xfrm>
          <a:prstGeom prst="rect">
            <a:avLst/>
          </a:prstGeom>
          <a:solidFill>
            <a:schemeClr val="bg2">
              <a:lumMod val="50000"/>
              <a:lumOff val="50000"/>
            </a:schemeClr>
          </a:solidFill>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smtClean="0"/>
              <a:t> </a:t>
            </a:r>
            <a:r>
              <a:rPr lang="en-US" sz="3000" b="1" smtClean="0"/>
              <a:t>Online Mining in Sensor Networks (OMSNs)</a:t>
            </a:r>
            <a:r>
              <a:rPr lang="en-US" sz="2000" smtClean="0"/>
              <a:t/>
            </a:r>
            <a:br>
              <a:rPr lang="en-US" sz="2000" smtClean="0"/>
            </a:br>
            <a:r>
              <a:rPr lang="de-DE" sz="1600" smtClean="0"/>
              <a:t>Xiuli Ma</a:t>
            </a:r>
            <a:r>
              <a:rPr lang="de-DE" sz="1600" baseline="30000" smtClean="0"/>
              <a:t>1</a:t>
            </a:r>
            <a:r>
              <a:rPr lang="de-DE" sz="1600" smtClean="0"/>
              <a:t>, Dongqing Yang</a:t>
            </a:r>
            <a:r>
              <a:rPr lang="de-DE" sz="1600" baseline="30000" smtClean="0"/>
              <a:t>1</a:t>
            </a:r>
            <a:r>
              <a:rPr lang="de-DE" sz="1600" smtClean="0"/>
              <a:t>, Shiwei Tang</a:t>
            </a:r>
            <a:r>
              <a:rPr lang="de-DE" sz="1600" baseline="30000" smtClean="0"/>
              <a:t>1</a:t>
            </a:r>
            <a:r>
              <a:rPr lang="de-DE" sz="1600" smtClean="0"/>
              <a:t>, Qiong Luo</a:t>
            </a:r>
            <a:r>
              <a:rPr lang="de-DE" sz="1600" baseline="30000" smtClean="0"/>
              <a:t>2</a:t>
            </a:r>
            <a:r>
              <a:rPr lang="de-DE" sz="1600" smtClean="0"/>
              <a:t>, Dehui Zhang</a:t>
            </a:r>
            <a:r>
              <a:rPr lang="de-DE" sz="1600" baseline="30000" smtClean="0"/>
              <a:t>1</a:t>
            </a:r>
            <a:r>
              <a:rPr lang="de-DE" sz="1600" smtClean="0"/>
              <a:t>, Shuangfeng Li</a:t>
            </a:r>
            <a:r>
              <a:rPr lang="de-DE" sz="1600" baseline="30000" smtClean="0"/>
              <a:t>1</a:t>
            </a:r>
            <a:endParaRPr lang="de-DE" sz="1600" baseline="30000" dirty="0"/>
          </a:p>
        </p:txBody>
      </p:sp>
      <p:sp>
        <p:nvSpPr>
          <p:cNvPr id="19" name="Rectangle 18"/>
          <p:cNvSpPr/>
          <p:nvPr/>
        </p:nvSpPr>
        <p:spPr>
          <a:xfrm>
            <a:off x="0" y="1842730"/>
            <a:ext cx="8763000" cy="4708982"/>
          </a:xfrm>
          <a:prstGeom prst="rect">
            <a:avLst/>
          </a:prstGeom>
        </p:spPr>
        <p:txBody>
          <a:bodyPr wrap="square">
            <a:spAutoFit/>
          </a:bodyPr>
          <a:lstStyle/>
          <a:p>
            <a:pPr algn="ctr"/>
            <a:endParaRPr lang="en-US" sz="1000" b="1" dirty="0" smtClean="0"/>
          </a:p>
          <a:p>
            <a:pPr marL="457200" indent="-457200" algn="ctr">
              <a:buFont typeface="+mj-lt"/>
              <a:buAutoNum type="alphaUcPeriod"/>
            </a:pPr>
            <a:r>
              <a:rPr lang="en-US" sz="2800" b="1" dirty="0"/>
              <a:t>Detection</a:t>
            </a:r>
            <a:r>
              <a:rPr lang="en-US" sz="2500" b="1" dirty="0" smtClean="0"/>
              <a:t> </a:t>
            </a:r>
            <a:r>
              <a:rPr lang="en-US" sz="2800" b="1" dirty="0"/>
              <a:t>of</a:t>
            </a:r>
            <a:r>
              <a:rPr lang="en-US" sz="2500" b="1" dirty="0"/>
              <a:t> </a:t>
            </a:r>
            <a:r>
              <a:rPr lang="en-US" sz="2800" b="1" dirty="0"/>
              <a:t>Irregular</a:t>
            </a:r>
            <a:r>
              <a:rPr lang="en-US" sz="2500" b="1" dirty="0"/>
              <a:t> </a:t>
            </a:r>
            <a:r>
              <a:rPr lang="en-US" sz="2800" b="1" dirty="0"/>
              <a:t>Patterns</a:t>
            </a:r>
          </a:p>
          <a:p>
            <a:r>
              <a:rPr lang="en-US" sz="1600" dirty="0"/>
              <a:t>The authors propose a new approach named pattern variation discovery to solve this problem.  </a:t>
            </a:r>
            <a:endParaRPr lang="en-US" sz="1600" dirty="0" smtClean="0"/>
          </a:p>
          <a:p>
            <a:endParaRPr lang="en-US" sz="1000" b="1" dirty="0"/>
          </a:p>
          <a:p>
            <a:r>
              <a:rPr lang="en-US" b="1" dirty="0" smtClean="0"/>
              <a:t>There are four steps for </a:t>
            </a:r>
            <a:r>
              <a:rPr lang="en-US" b="1" dirty="0"/>
              <a:t>pattern variation discovery </a:t>
            </a:r>
            <a:r>
              <a:rPr lang="en-US" b="1" dirty="0" smtClean="0"/>
              <a:t>approach</a:t>
            </a:r>
          </a:p>
          <a:p>
            <a:endParaRPr lang="en-US" b="1" dirty="0"/>
          </a:p>
          <a:p>
            <a:pPr marL="342900" indent="-342900" algn="just">
              <a:buFont typeface="+mj-ea"/>
              <a:buAutoNum type="circleNumDbPlain"/>
            </a:pPr>
            <a:r>
              <a:rPr lang="en-US" b="1" dirty="0"/>
              <a:t>Selection of a reference </a:t>
            </a:r>
            <a:r>
              <a:rPr lang="en-US" b="1" dirty="0" smtClean="0"/>
              <a:t>frame</a:t>
            </a:r>
          </a:p>
          <a:p>
            <a:pPr marL="800100" lvl="1" indent="-342900" algn="just">
              <a:buFont typeface="Wingdings" charset="2"/>
              <a:buChar char="Ø"/>
            </a:pPr>
            <a:r>
              <a:rPr lang="en-US" sz="1600" b="1" i="1" dirty="0">
                <a:solidFill>
                  <a:srgbClr val="D91A15"/>
                </a:solidFill>
              </a:rPr>
              <a:t>This frame consists of the directions along which we want to look for irregularities among multiple sensory attributes </a:t>
            </a:r>
            <a:endParaRPr lang="en-US" sz="1500" b="1" i="1" dirty="0">
              <a:solidFill>
                <a:srgbClr val="D91A15"/>
              </a:solidFill>
            </a:endParaRPr>
          </a:p>
          <a:p>
            <a:pPr marL="342900" indent="-342900" algn="just">
              <a:buFont typeface="+mj-ea"/>
              <a:buAutoNum type="circleNumDbPlain"/>
            </a:pPr>
            <a:r>
              <a:rPr lang="en-US" b="1" dirty="0"/>
              <a:t>Definition of normal patterns</a:t>
            </a:r>
          </a:p>
          <a:p>
            <a:pPr marL="800100" lvl="1" indent="-342900" algn="just">
              <a:buFont typeface="Wingdings" charset="2"/>
              <a:buChar char="Ø"/>
            </a:pPr>
            <a:r>
              <a:rPr lang="en-US" sz="1600" b="1" i="1" dirty="0" smtClean="0">
                <a:solidFill>
                  <a:srgbClr val="D91A15"/>
                </a:solidFill>
              </a:rPr>
              <a:t>This </a:t>
            </a:r>
            <a:r>
              <a:rPr lang="en-US" sz="1600" b="1" i="1" dirty="0">
                <a:solidFill>
                  <a:srgbClr val="D91A15"/>
                </a:solidFill>
              </a:rPr>
              <a:t>definition can be models of multiple sensory attributes or constraints among multiple attributes  </a:t>
            </a:r>
          </a:p>
          <a:p>
            <a:pPr marL="342900" indent="-342900" algn="just">
              <a:buFont typeface="+mj-ea"/>
              <a:buAutoNum type="circleNumDbPlain"/>
            </a:pPr>
            <a:r>
              <a:rPr lang="en-US" b="1" dirty="0"/>
              <a:t>Incremental maintenance of the normal patterns </a:t>
            </a:r>
            <a:endParaRPr lang="en-US" b="1" dirty="0" smtClean="0"/>
          </a:p>
          <a:p>
            <a:pPr marL="800100" lvl="1" indent="-342900" algn="just">
              <a:buFont typeface="Wingdings" charset="2"/>
              <a:buChar char="Ø"/>
            </a:pPr>
            <a:r>
              <a:rPr lang="en-US" sz="1600" b="1" i="1" dirty="0">
                <a:solidFill>
                  <a:srgbClr val="D91A15"/>
                </a:solidFill>
              </a:rPr>
              <a:t>Whenever a sensor gets a new round of readings, the normal patterns are adjusted incrementally </a:t>
            </a:r>
          </a:p>
          <a:p>
            <a:pPr marL="342900" indent="-342900" algn="just">
              <a:buFont typeface="+mj-ea"/>
              <a:buAutoNum type="circleNumDbPlain"/>
            </a:pPr>
            <a:r>
              <a:rPr lang="en-US" b="1" dirty="0"/>
              <a:t> Discovery of irregularity </a:t>
            </a:r>
            <a:endParaRPr lang="en-US" b="1" dirty="0" smtClean="0"/>
          </a:p>
          <a:p>
            <a:pPr marL="800100" lvl="1" indent="-342900" algn="just">
              <a:buFont typeface="Wingdings" charset="2"/>
              <a:buChar char="Ø"/>
            </a:pPr>
            <a:r>
              <a:rPr lang="en-US" sz="1600" b="1" i="1" dirty="0">
                <a:solidFill>
                  <a:srgbClr val="D91A15"/>
                </a:solidFill>
              </a:rPr>
              <a:t>Whenever a normal pattern is broken </a:t>
            </a:r>
            <a:r>
              <a:rPr lang="en-US" sz="1600" b="1" i="1" dirty="0" smtClean="0">
                <a:solidFill>
                  <a:srgbClr val="D91A15"/>
                </a:solidFill>
              </a:rPr>
              <a:t>at some point along </a:t>
            </a:r>
            <a:r>
              <a:rPr lang="en-US" sz="1600" b="1" i="1" dirty="0">
                <a:solidFill>
                  <a:srgbClr val="D91A15"/>
                </a:solidFill>
              </a:rPr>
              <a:t>the reference frame, an irregularity </a:t>
            </a:r>
            <a:r>
              <a:rPr lang="en-US" sz="1600" b="1" i="1" dirty="0" smtClean="0">
                <a:solidFill>
                  <a:srgbClr val="D91A15"/>
                </a:solidFill>
              </a:rPr>
              <a:t>appears </a:t>
            </a:r>
            <a:endParaRPr lang="en-US" sz="1600" b="1" i="1" dirty="0">
              <a:solidFill>
                <a:srgbClr val="D91A15"/>
              </a:solidFill>
            </a:endParaRPr>
          </a:p>
        </p:txBody>
      </p:sp>
      <p:graphicFrame>
        <p:nvGraphicFramePr>
          <p:cNvPr id="10"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1" name="Rectangle 10"/>
          <p:cNvSpPr/>
          <p:nvPr/>
        </p:nvSpPr>
        <p:spPr>
          <a:xfrm>
            <a:off x="5638800" y="1219200"/>
            <a:ext cx="35052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0" y="1219200"/>
            <a:ext cx="40386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368289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14</a:t>
            </a:fld>
            <a:endParaRPr lang="en-US" sz="1500" b="1" dirty="0">
              <a:solidFill>
                <a:schemeClr val="lt1"/>
              </a:solidFill>
            </a:endParaRPr>
          </a:p>
        </p:txBody>
      </p:sp>
      <p:sp>
        <p:nvSpPr>
          <p:cNvPr id="10" name="Title 2"/>
          <p:cNvSpPr>
            <a:spLocks noGrp="1"/>
          </p:cNvSpPr>
          <p:nvPr>
            <p:ph type="title"/>
          </p:nvPr>
        </p:nvSpPr>
        <p:spPr>
          <a:xfrm>
            <a:off x="0" y="-6928"/>
            <a:ext cx="9144000" cy="1226127"/>
          </a:xfrm>
          <a:solidFill>
            <a:schemeClr val="bg2">
              <a:lumMod val="50000"/>
              <a:lumOff val="50000"/>
            </a:schemeClr>
          </a:solidFill>
        </p:spPr>
        <p:txBody>
          <a:bodyPr/>
          <a:lstStyle/>
          <a:p>
            <a:r>
              <a:rPr lang="en-US" sz="2000" dirty="0"/>
              <a:t> </a:t>
            </a:r>
            <a:r>
              <a:rPr lang="en-US" sz="3000" b="1" dirty="0"/>
              <a:t>Online Mining in Sensor </a:t>
            </a:r>
            <a:r>
              <a:rPr lang="en-US" sz="3000" b="1" dirty="0" smtClean="0"/>
              <a:t>Networks (OMSNs)</a:t>
            </a:r>
            <a:r>
              <a:rPr lang="en-US" sz="2000" dirty="0"/>
              <a:t/>
            </a:r>
            <a:br>
              <a:rPr lang="en-US" sz="2000" dirty="0"/>
            </a:br>
            <a:r>
              <a:rPr lang="de-DE" sz="1600" dirty="0" err="1"/>
              <a:t>Xiuli</a:t>
            </a:r>
            <a:r>
              <a:rPr lang="de-DE" sz="1600" dirty="0"/>
              <a:t> Ma</a:t>
            </a:r>
            <a:r>
              <a:rPr lang="de-DE" sz="1600" baseline="30000" dirty="0"/>
              <a:t>1</a:t>
            </a:r>
            <a:r>
              <a:rPr lang="de-DE" sz="1600" dirty="0"/>
              <a:t>, </a:t>
            </a:r>
            <a:r>
              <a:rPr lang="de-DE" sz="1600" dirty="0" err="1"/>
              <a:t>Dongqing</a:t>
            </a:r>
            <a:r>
              <a:rPr lang="de-DE" sz="1600" dirty="0"/>
              <a:t> Yang</a:t>
            </a:r>
            <a:r>
              <a:rPr lang="de-DE" sz="1600" baseline="30000" dirty="0"/>
              <a:t>1</a:t>
            </a:r>
            <a:r>
              <a:rPr lang="de-DE" sz="1600" dirty="0"/>
              <a:t>, </a:t>
            </a:r>
            <a:r>
              <a:rPr lang="de-DE" sz="1600" dirty="0" err="1"/>
              <a:t>Shiwei</a:t>
            </a:r>
            <a:r>
              <a:rPr lang="de-DE" sz="1600" dirty="0"/>
              <a:t> Tang</a:t>
            </a:r>
            <a:r>
              <a:rPr lang="de-DE" sz="1600" baseline="30000" dirty="0"/>
              <a:t>1</a:t>
            </a:r>
            <a:r>
              <a:rPr lang="de-DE" sz="1600" dirty="0"/>
              <a:t>, </a:t>
            </a:r>
            <a:r>
              <a:rPr lang="de-DE" sz="1600" dirty="0" err="1"/>
              <a:t>Qiong</a:t>
            </a:r>
            <a:r>
              <a:rPr lang="de-DE" sz="1600" dirty="0"/>
              <a:t> Luo</a:t>
            </a:r>
            <a:r>
              <a:rPr lang="de-DE" sz="1600" baseline="30000" dirty="0"/>
              <a:t>2</a:t>
            </a:r>
            <a:r>
              <a:rPr lang="de-DE" sz="1600" dirty="0"/>
              <a:t>, </a:t>
            </a:r>
            <a:r>
              <a:rPr lang="de-DE" sz="1600" dirty="0" err="1"/>
              <a:t>Dehui</a:t>
            </a:r>
            <a:r>
              <a:rPr lang="de-DE" sz="1600" dirty="0"/>
              <a:t> Zhang</a:t>
            </a:r>
            <a:r>
              <a:rPr lang="de-DE" sz="1600" baseline="30000" dirty="0"/>
              <a:t>1</a:t>
            </a:r>
            <a:r>
              <a:rPr lang="de-DE" sz="1600" dirty="0"/>
              <a:t>, </a:t>
            </a:r>
            <a:r>
              <a:rPr lang="de-DE" sz="1600" dirty="0" err="1"/>
              <a:t>Shuangfeng</a:t>
            </a:r>
            <a:r>
              <a:rPr lang="de-DE" sz="1600" dirty="0"/>
              <a:t> </a:t>
            </a:r>
            <a:r>
              <a:rPr lang="de-DE" sz="1600" dirty="0" smtClean="0"/>
              <a:t>Li</a:t>
            </a:r>
            <a:r>
              <a:rPr lang="de-DE" sz="1600" baseline="30000" dirty="0" smtClean="0"/>
              <a:t>1</a:t>
            </a:r>
            <a:endParaRPr lang="de-DE" sz="1600" baseline="30000" dirty="0"/>
          </a:p>
        </p:txBody>
      </p:sp>
      <p:sp>
        <p:nvSpPr>
          <p:cNvPr id="6" name="Rectangle 5"/>
          <p:cNvSpPr/>
          <p:nvPr/>
        </p:nvSpPr>
        <p:spPr>
          <a:xfrm>
            <a:off x="0" y="2091928"/>
            <a:ext cx="9067800" cy="4308872"/>
          </a:xfrm>
          <a:prstGeom prst="rect">
            <a:avLst/>
          </a:prstGeom>
        </p:spPr>
        <p:txBody>
          <a:bodyPr wrap="square">
            <a:spAutoFit/>
          </a:bodyPr>
          <a:lstStyle/>
          <a:p>
            <a:pPr marL="457200" indent="-457200" algn="ctr">
              <a:buFont typeface="+mj-lt"/>
              <a:buAutoNum type="alphaUcPeriod" startAt="2"/>
            </a:pPr>
            <a:r>
              <a:rPr lang="en-US" sz="2500" b="1" dirty="0"/>
              <a:t>Detection of Irregular Sensor Data </a:t>
            </a:r>
          </a:p>
          <a:p>
            <a:pPr marL="342900" indent="-342900">
              <a:buFont typeface="+mj-ea"/>
              <a:buAutoNum type="circleNumDbPlain"/>
            </a:pPr>
            <a:r>
              <a:rPr lang="en-US" b="1" dirty="0">
                <a:solidFill>
                  <a:srgbClr val="D91A15"/>
                </a:solidFill>
              </a:rPr>
              <a:t>temporal irregularities in sensor data</a:t>
            </a:r>
          </a:p>
          <a:p>
            <a:pPr marL="285750" indent="-285750" algn="just">
              <a:buFont typeface="Arial"/>
              <a:buChar char="•"/>
            </a:pPr>
            <a:r>
              <a:rPr lang="en-US" sz="1700" dirty="0"/>
              <a:t>We build a model of the sensory data as the readings of a node come in</a:t>
            </a:r>
          </a:p>
          <a:p>
            <a:pPr marL="285750" indent="-285750" algn="just">
              <a:buFont typeface="Arial"/>
              <a:buChar char="•"/>
            </a:pPr>
            <a:r>
              <a:rPr lang="en-US" sz="1700" dirty="0"/>
              <a:t>When some reading substantially affects the coefficients of the model, it is identified as an irregularity </a:t>
            </a:r>
          </a:p>
          <a:p>
            <a:pPr marL="285750" indent="-285750" algn="just">
              <a:buFont typeface="Arial"/>
              <a:buChar char="•"/>
            </a:pPr>
            <a:r>
              <a:rPr lang="en-US" sz="1700" dirty="0"/>
              <a:t>With resource constraints of sensor nodes, we may need to approximate the distribution of data instead of maintaining all historical data </a:t>
            </a:r>
            <a:endParaRPr lang="en-US" sz="1700" dirty="0" smtClean="0"/>
          </a:p>
          <a:p>
            <a:pPr marL="285750" indent="-285750" algn="just">
              <a:buFont typeface="Arial"/>
              <a:buChar char="•"/>
            </a:pPr>
            <a:endParaRPr lang="en-US" dirty="0"/>
          </a:p>
          <a:p>
            <a:pPr marL="342900" indent="-342900">
              <a:buFont typeface="+mj-ea"/>
              <a:buAutoNum type="circleNumDbPlain" startAt="2"/>
            </a:pPr>
            <a:r>
              <a:rPr lang="en-US" b="1" dirty="0">
                <a:solidFill>
                  <a:srgbClr val="D91A15"/>
                </a:solidFill>
              </a:rPr>
              <a:t>spatial irregularities in sensor data </a:t>
            </a:r>
          </a:p>
          <a:p>
            <a:pPr marL="285750" indent="-285750">
              <a:buFont typeface="Arial"/>
              <a:buChar char="•"/>
            </a:pPr>
            <a:r>
              <a:rPr lang="en-US" sz="1700" dirty="0"/>
              <a:t>we build a statistical model of readings of neighboring nodes </a:t>
            </a:r>
          </a:p>
          <a:p>
            <a:pPr marL="285750" indent="-285750">
              <a:buFont typeface="Arial"/>
              <a:buChar char="•"/>
            </a:pPr>
            <a:r>
              <a:rPr lang="en-US" sz="1700" dirty="0"/>
              <a:t>If some readings of a node differ from what the model anticipates based on the readings of the neighboring nodes, an irregularity is detected </a:t>
            </a:r>
          </a:p>
          <a:p>
            <a:pPr marL="285750" indent="-285750">
              <a:buFont typeface="Arial"/>
              <a:buChar char="•"/>
            </a:pPr>
            <a:r>
              <a:rPr lang="en-US" sz="1700" dirty="0"/>
              <a:t>In order to reduce resource consumption, we may define the neighboring nodes to be those only a single hop away on the network </a:t>
            </a:r>
          </a:p>
          <a:p>
            <a:pPr marL="285750" indent="-285750">
              <a:buFont typeface="Arial"/>
              <a:buChar char="•"/>
            </a:pPr>
            <a:r>
              <a:rPr lang="en-US" sz="1700" dirty="0"/>
              <a:t>As a node moves geographically, the parameters of its model is incrementally adjusted </a:t>
            </a:r>
          </a:p>
        </p:txBody>
      </p:sp>
      <p:graphicFrame>
        <p:nvGraphicFramePr>
          <p:cNvPr id="11"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2" name="Rectangle 11"/>
          <p:cNvSpPr/>
          <p:nvPr/>
        </p:nvSpPr>
        <p:spPr>
          <a:xfrm>
            <a:off x="5638800" y="1219200"/>
            <a:ext cx="35052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0" y="1219200"/>
            <a:ext cx="40386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185073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1-11-24 at 5.21.04 PM.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400" y="2514600"/>
            <a:ext cx="8763000" cy="4038600"/>
          </a:xfrm>
          <a:prstGeom prst="rect">
            <a:avLst/>
          </a:prstGeom>
        </p:spPr>
      </p:pic>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15</a:t>
            </a:fld>
            <a:endParaRPr lang="en-US" sz="1500" b="1" dirty="0">
              <a:solidFill>
                <a:schemeClr val="lt1"/>
              </a:solidFill>
            </a:endParaRPr>
          </a:p>
        </p:txBody>
      </p:sp>
      <p:sp>
        <p:nvSpPr>
          <p:cNvPr id="18" name="Title 2"/>
          <p:cNvSpPr txBox="1">
            <a:spLocks/>
          </p:cNvSpPr>
          <p:nvPr/>
        </p:nvSpPr>
        <p:spPr>
          <a:xfrm>
            <a:off x="0" y="-6928"/>
            <a:ext cx="9144000" cy="1226127"/>
          </a:xfrm>
          <a:prstGeom prst="rect">
            <a:avLst/>
          </a:prstGeom>
          <a:solidFill>
            <a:schemeClr val="bg2">
              <a:lumMod val="50000"/>
              <a:lumOff val="50000"/>
            </a:schemeClr>
          </a:solidFill>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smtClean="0"/>
              <a:t> </a:t>
            </a:r>
            <a:r>
              <a:rPr lang="en-US" sz="3000" b="1" smtClean="0"/>
              <a:t>Online Mining in Sensor Networks (OMSNs)</a:t>
            </a:r>
            <a:r>
              <a:rPr lang="en-US" sz="2000" smtClean="0"/>
              <a:t/>
            </a:r>
            <a:br>
              <a:rPr lang="en-US" sz="2000" smtClean="0"/>
            </a:br>
            <a:r>
              <a:rPr lang="de-DE" sz="1600" smtClean="0"/>
              <a:t>Xiuli Ma</a:t>
            </a:r>
            <a:r>
              <a:rPr lang="de-DE" sz="1600" baseline="30000" smtClean="0"/>
              <a:t>1</a:t>
            </a:r>
            <a:r>
              <a:rPr lang="de-DE" sz="1600" smtClean="0"/>
              <a:t>, Dongqing Yang</a:t>
            </a:r>
            <a:r>
              <a:rPr lang="de-DE" sz="1600" baseline="30000" smtClean="0"/>
              <a:t>1</a:t>
            </a:r>
            <a:r>
              <a:rPr lang="de-DE" sz="1600" smtClean="0"/>
              <a:t>, Shiwei Tang</a:t>
            </a:r>
            <a:r>
              <a:rPr lang="de-DE" sz="1600" baseline="30000" smtClean="0"/>
              <a:t>1</a:t>
            </a:r>
            <a:r>
              <a:rPr lang="de-DE" sz="1600" smtClean="0"/>
              <a:t>, Qiong Luo</a:t>
            </a:r>
            <a:r>
              <a:rPr lang="de-DE" sz="1600" baseline="30000" smtClean="0"/>
              <a:t>2</a:t>
            </a:r>
            <a:r>
              <a:rPr lang="de-DE" sz="1600" smtClean="0"/>
              <a:t>, Dehui Zhang</a:t>
            </a:r>
            <a:r>
              <a:rPr lang="de-DE" sz="1600" baseline="30000" smtClean="0"/>
              <a:t>1</a:t>
            </a:r>
            <a:r>
              <a:rPr lang="de-DE" sz="1600" smtClean="0"/>
              <a:t>, Shuangfeng Li</a:t>
            </a:r>
            <a:r>
              <a:rPr lang="de-DE" sz="1600" baseline="30000" smtClean="0"/>
              <a:t>1</a:t>
            </a:r>
            <a:endParaRPr lang="de-DE" sz="1600" baseline="30000" dirty="0"/>
          </a:p>
        </p:txBody>
      </p:sp>
      <p:sp>
        <p:nvSpPr>
          <p:cNvPr id="19" name="Rectangle 18"/>
          <p:cNvSpPr/>
          <p:nvPr/>
        </p:nvSpPr>
        <p:spPr>
          <a:xfrm>
            <a:off x="0" y="1842730"/>
            <a:ext cx="8763000" cy="984885"/>
          </a:xfrm>
          <a:prstGeom prst="rect">
            <a:avLst/>
          </a:prstGeom>
        </p:spPr>
        <p:txBody>
          <a:bodyPr wrap="square">
            <a:spAutoFit/>
          </a:bodyPr>
          <a:lstStyle/>
          <a:p>
            <a:pPr marL="514350" indent="-514350" algn="ctr">
              <a:lnSpc>
                <a:spcPct val="150000"/>
              </a:lnSpc>
              <a:buFont typeface="+mj-lt"/>
              <a:buAutoNum type="arabicPeriod" startAt="2"/>
            </a:pPr>
            <a:r>
              <a:rPr lang="en-US" sz="2800" b="1" dirty="0" smtClean="0"/>
              <a:t>Clustering </a:t>
            </a:r>
            <a:r>
              <a:rPr lang="en-US" sz="2800" b="1" dirty="0"/>
              <a:t>of Sensor Data </a:t>
            </a:r>
            <a:endParaRPr lang="en-US" sz="2800" b="1" dirty="0" smtClean="0"/>
          </a:p>
          <a:p>
            <a:pPr lvl="1" algn="just"/>
            <a:endParaRPr lang="en-US" sz="1600" b="1" dirty="0"/>
          </a:p>
        </p:txBody>
      </p:sp>
      <p:graphicFrame>
        <p:nvGraphicFramePr>
          <p:cNvPr id="10"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1" name="Rectangle 10"/>
          <p:cNvSpPr/>
          <p:nvPr/>
        </p:nvSpPr>
        <p:spPr>
          <a:xfrm>
            <a:off x="5638800" y="1219200"/>
            <a:ext cx="35052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0" y="1219200"/>
            <a:ext cx="40386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042117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16</a:t>
            </a:fld>
            <a:endParaRPr lang="en-US" sz="1500" b="1" dirty="0">
              <a:solidFill>
                <a:schemeClr val="lt1"/>
              </a:solidFill>
            </a:endParaRPr>
          </a:p>
        </p:txBody>
      </p:sp>
      <p:sp>
        <p:nvSpPr>
          <p:cNvPr id="18" name="Title 2"/>
          <p:cNvSpPr txBox="1">
            <a:spLocks/>
          </p:cNvSpPr>
          <p:nvPr/>
        </p:nvSpPr>
        <p:spPr>
          <a:xfrm>
            <a:off x="0" y="-6928"/>
            <a:ext cx="9144000" cy="1226127"/>
          </a:xfrm>
          <a:prstGeom prst="rect">
            <a:avLst/>
          </a:prstGeom>
          <a:solidFill>
            <a:schemeClr val="bg2">
              <a:lumMod val="50000"/>
              <a:lumOff val="50000"/>
            </a:schemeClr>
          </a:solidFill>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smtClean="0"/>
              <a:t> </a:t>
            </a:r>
            <a:r>
              <a:rPr lang="en-US" sz="3000" b="1" smtClean="0"/>
              <a:t>Online Mining in Sensor Networks (OMSNs)</a:t>
            </a:r>
            <a:r>
              <a:rPr lang="en-US" sz="2000" smtClean="0"/>
              <a:t/>
            </a:r>
            <a:br>
              <a:rPr lang="en-US" sz="2000" smtClean="0"/>
            </a:br>
            <a:r>
              <a:rPr lang="de-DE" sz="1600" smtClean="0"/>
              <a:t>Xiuli Ma</a:t>
            </a:r>
            <a:r>
              <a:rPr lang="de-DE" sz="1600" baseline="30000" smtClean="0"/>
              <a:t>1</a:t>
            </a:r>
            <a:r>
              <a:rPr lang="de-DE" sz="1600" smtClean="0"/>
              <a:t>, Dongqing Yang</a:t>
            </a:r>
            <a:r>
              <a:rPr lang="de-DE" sz="1600" baseline="30000" smtClean="0"/>
              <a:t>1</a:t>
            </a:r>
            <a:r>
              <a:rPr lang="de-DE" sz="1600" smtClean="0"/>
              <a:t>, Shiwei Tang</a:t>
            </a:r>
            <a:r>
              <a:rPr lang="de-DE" sz="1600" baseline="30000" smtClean="0"/>
              <a:t>1</a:t>
            </a:r>
            <a:r>
              <a:rPr lang="de-DE" sz="1600" smtClean="0"/>
              <a:t>, Qiong Luo</a:t>
            </a:r>
            <a:r>
              <a:rPr lang="de-DE" sz="1600" baseline="30000" smtClean="0"/>
              <a:t>2</a:t>
            </a:r>
            <a:r>
              <a:rPr lang="de-DE" sz="1600" smtClean="0"/>
              <a:t>, Dehui Zhang</a:t>
            </a:r>
            <a:r>
              <a:rPr lang="de-DE" sz="1600" baseline="30000" smtClean="0"/>
              <a:t>1</a:t>
            </a:r>
            <a:r>
              <a:rPr lang="de-DE" sz="1600" smtClean="0"/>
              <a:t>, Shuangfeng Li</a:t>
            </a:r>
            <a:r>
              <a:rPr lang="de-DE" sz="1600" baseline="30000" smtClean="0"/>
              <a:t>1</a:t>
            </a:r>
            <a:endParaRPr lang="de-DE" sz="1600" baseline="30000" dirty="0"/>
          </a:p>
        </p:txBody>
      </p:sp>
      <p:sp>
        <p:nvSpPr>
          <p:cNvPr id="19" name="Rectangle 18"/>
          <p:cNvSpPr/>
          <p:nvPr/>
        </p:nvSpPr>
        <p:spPr>
          <a:xfrm>
            <a:off x="0" y="1842730"/>
            <a:ext cx="8763000" cy="4916731"/>
          </a:xfrm>
          <a:prstGeom prst="rect">
            <a:avLst/>
          </a:prstGeom>
        </p:spPr>
        <p:txBody>
          <a:bodyPr wrap="square">
            <a:spAutoFit/>
          </a:bodyPr>
          <a:lstStyle/>
          <a:p>
            <a:pPr marL="514350" indent="-514350" algn="ctr">
              <a:lnSpc>
                <a:spcPct val="150000"/>
              </a:lnSpc>
              <a:buFont typeface="+mj-lt"/>
              <a:buAutoNum type="arabicPeriod" startAt="2"/>
            </a:pPr>
            <a:r>
              <a:rPr lang="en-US" sz="2800" b="1" dirty="0" smtClean="0"/>
              <a:t>Clustering </a:t>
            </a:r>
            <a:r>
              <a:rPr lang="en-US" sz="2800" b="1" dirty="0"/>
              <a:t>of Sensor Data </a:t>
            </a:r>
            <a:endParaRPr lang="en-US" sz="2800" b="1" dirty="0" smtClean="0"/>
          </a:p>
          <a:p>
            <a:pPr>
              <a:lnSpc>
                <a:spcPct val="150000"/>
              </a:lnSpc>
            </a:pPr>
            <a:r>
              <a:rPr lang="en-US" sz="1700" dirty="0" smtClean="0"/>
              <a:t>The authors propose </a:t>
            </a:r>
            <a:r>
              <a:rPr lang="en-US" sz="1700" dirty="0"/>
              <a:t>a new approach named </a:t>
            </a:r>
            <a:r>
              <a:rPr lang="en-US" sz="1700" i="1" dirty="0"/>
              <a:t>multi-dimensional clustering </a:t>
            </a:r>
            <a:r>
              <a:rPr lang="en-US" sz="1700" dirty="0"/>
              <a:t>of sensor data </a:t>
            </a:r>
            <a:endParaRPr lang="en-US" sz="1700" b="1" dirty="0"/>
          </a:p>
          <a:p>
            <a:pPr algn="ctr">
              <a:lnSpc>
                <a:spcPct val="150000"/>
              </a:lnSpc>
            </a:pPr>
            <a:r>
              <a:rPr lang="en-US" b="1" dirty="0"/>
              <a:t>There are four steps for multi-dimensional clustering approach</a:t>
            </a:r>
          </a:p>
          <a:p>
            <a:pPr marL="342900" indent="-342900" algn="just">
              <a:lnSpc>
                <a:spcPct val="150000"/>
              </a:lnSpc>
              <a:buFont typeface="+mj-ea"/>
              <a:buAutoNum type="circleNumDbPlain"/>
            </a:pPr>
            <a:r>
              <a:rPr lang="en-US" b="1" dirty="0"/>
              <a:t>cluster the sensor data along each sensor attribute separately </a:t>
            </a:r>
          </a:p>
          <a:p>
            <a:pPr marL="800100" lvl="1" indent="-342900" algn="just">
              <a:buFont typeface="Wingdings" charset="2"/>
              <a:buChar char="Ø"/>
            </a:pPr>
            <a:r>
              <a:rPr lang="en-US" sz="1600" b="1" i="1" dirty="0">
                <a:solidFill>
                  <a:srgbClr val="D91A15"/>
                </a:solidFill>
              </a:rPr>
              <a:t>All resulted clusters </a:t>
            </a:r>
            <a:r>
              <a:rPr lang="en-US" sz="1600" b="1" i="1" dirty="0" smtClean="0">
                <a:solidFill>
                  <a:srgbClr val="D91A15"/>
                </a:solidFill>
              </a:rPr>
              <a:t>from </a:t>
            </a:r>
            <a:r>
              <a:rPr lang="en-US" sz="1600" b="1" i="1" dirty="0">
                <a:solidFill>
                  <a:srgbClr val="D91A15"/>
                </a:solidFill>
              </a:rPr>
              <a:t>a set of clusters, which we call the Cluster Set </a:t>
            </a:r>
          </a:p>
          <a:p>
            <a:pPr marL="342900" indent="-342900" algn="just">
              <a:buFont typeface="+mj-ea"/>
              <a:buAutoNum type="circleNumDbPlain"/>
            </a:pPr>
            <a:r>
              <a:rPr lang="en-US" b="1" dirty="0"/>
              <a:t>construct a bipartite graph G with the Sensor Set (the set of sensor nodes) and the Cluster Set being the two vertex sets </a:t>
            </a:r>
          </a:p>
          <a:p>
            <a:pPr marL="800100" lvl="1" indent="-342900" algn="just">
              <a:buFont typeface="Wingdings" charset="2"/>
              <a:buChar char="Ø"/>
            </a:pPr>
            <a:endParaRPr lang="en-US" sz="1600" b="1" i="1" dirty="0" smtClean="0">
              <a:solidFill>
                <a:srgbClr val="D91A15"/>
              </a:solidFill>
            </a:endParaRPr>
          </a:p>
          <a:p>
            <a:pPr marL="342900" lvl="1" indent="-342900" algn="just">
              <a:buFont typeface="+mj-ea"/>
              <a:buAutoNum type="circleNumDbPlain" startAt="3"/>
            </a:pPr>
            <a:r>
              <a:rPr lang="en-US" b="1" dirty="0" smtClean="0"/>
              <a:t>If </a:t>
            </a:r>
            <a:r>
              <a:rPr lang="en-US" b="1" dirty="0"/>
              <a:t>some sensory attribute value of a sensor v belongs to cluster u, there is an edge pointing from v to </a:t>
            </a:r>
            <a:r>
              <a:rPr lang="en-US" b="1" dirty="0" smtClean="0"/>
              <a:t>u</a:t>
            </a:r>
            <a:endParaRPr lang="en-US" sz="1600" dirty="0"/>
          </a:p>
          <a:p>
            <a:pPr marL="342900" lvl="1" indent="-342900" algn="just">
              <a:buFont typeface="+mj-ea"/>
              <a:buAutoNum type="circleNumDbPlain" startAt="3"/>
            </a:pPr>
            <a:r>
              <a:rPr lang="en-US" b="1" dirty="0"/>
              <a:t>find all of the </a:t>
            </a:r>
            <a:r>
              <a:rPr lang="en-US" b="1" dirty="0" smtClean="0"/>
              <a:t>maximal </a:t>
            </a:r>
            <a:r>
              <a:rPr lang="en-US" b="1" dirty="0"/>
              <a:t>complete bipartite </a:t>
            </a:r>
            <a:r>
              <a:rPr lang="en-US" b="1" dirty="0" smtClean="0"/>
              <a:t>sub-graphs</a:t>
            </a:r>
            <a:r>
              <a:rPr lang="en-US" b="1" dirty="0"/>
              <a:t>, i.e., the maximal bipartite cliques of G </a:t>
            </a:r>
            <a:endParaRPr lang="en-US" b="1" dirty="0" smtClean="0"/>
          </a:p>
          <a:p>
            <a:pPr marL="800100" lvl="1" indent="-342900" algn="just">
              <a:buFont typeface="Wingdings" charset="2"/>
              <a:buChar char="Ø"/>
            </a:pPr>
            <a:r>
              <a:rPr lang="fr-FR" sz="1600" b="1" i="1" dirty="0" smtClean="0">
                <a:solidFill>
                  <a:srgbClr val="D91A15"/>
                </a:solidFill>
              </a:rPr>
              <a:t>Thèse </a:t>
            </a:r>
            <a:r>
              <a:rPr lang="fr-FR" sz="1600" b="1" i="1" dirty="0">
                <a:solidFill>
                  <a:srgbClr val="D91A15"/>
                </a:solidFill>
              </a:rPr>
              <a:t>cliques identify </a:t>
            </a:r>
            <a:r>
              <a:rPr lang="fr-FR" sz="1600" b="1" i="1" dirty="0" smtClean="0">
                <a:solidFill>
                  <a:srgbClr val="D91A15"/>
                </a:solidFill>
              </a:rPr>
              <a:t>«</a:t>
            </a:r>
            <a:r>
              <a:rPr lang="en-US" sz="1600" b="1" i="1" dirty="0" smtClean="0">
                <a:solidFill>
                  <a:srgbClr val="D91A15"/>
                </a:solidFill>
              </a:rPr>
              <a:t>which </a:t>
            </a:r>
            <a:r>
              <a:rPr lang="en-US" sz="1600" b="1" i="1" dirty="0">
                <a:solidFill>
                  <a:srgbClr val="D91A15"/>
                </a:solidFill>
              </a:rPr>
              <a:t>sensor nodes have similar sensory readings on which attributes </a:t>
            </a:r>
            <a:r>
              <a:rPr lang="fr-FR" sz="1600" b="1" i="1" dirty="0">
                <a:solidFill>
                  <a:srgbClr val="D91A15"/>
                </a:solidFill>
              </a:rPr>
              <a:t>»</a:t>
            </a:r>
            <a:endParaRPr lang="en-US" sz="1600" b="1" i="1" dirty="0">
              <a:solidFill>
                <a:srgbClr val="D91A15"/>
              </a:solidFill>
            </a:endParaRPr>
          </a:p>
          <a:p>
            <a:pPr lvl="1" algn="just"/>
            <a:endParaRPr lang="en-US" sz="1600" b="1" dirty="0"/>
          </a:p>
        </p:txBody>
      </p:sp>
      <p:graphicFrame>
        <p:nvGraphicFramePr>
          <p:cNvPr id="9" name="Content Placeholder 3"/>
          <p:cNvGraphicFramePr>
            <a:graphicFrameLocks/>
          </p:cNvGraphicFramePr>
          <p:nvPr>
            <p:extLst>
              <p:ext uri="{D42A27DB-BD31-4B8C-83A1-F6EECF244321}">
                <p14:modId xmlns:p14="http://schemas.microsoft.com/office/powerpoint/2010/main" val="3021076160"/>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3" name="Rectangle 12"/>
          <p:cNvSpPr/>
          <p:nvPr/>
        </p:nvSpPr>
        <p:spPr>
          <a:xfrm>
            <a:off x="5638800" y="1219200"/>
            <a:ext cx="35052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0" y="1219200"/>
            <a:ext cx="40386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061432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dirty="0" smtClean="0"/>
              <a:t>Second Algorithm</a:t>
            </a:r>
            <a:endParaRPr lang="en-CA" dirty="0"/>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17</a:t>
            </a:fld>
            <a:endParaRPr lang="en-US" sz="1500" b="1" dirty="0">
              <a:solidFill>
                <a:schemeClr val="lt1"/>
              </a:solidFill>
            </a:endParaRPr>
          </a:p>
        </p:txBody>
      </p:sp>
      <p:sp>
        <p:nvSpPr>
          <p:cNvPr id="9" name="TextBox 8"/>
          <p:cNvSpPr txBox="1"/>
          <p:nvPr/>
        </p:nvSpPr>
        <p:spPr>
          <a:xfrm>
            <a:off x="0" y="2057401"/>
            <a:ext cx="9144000" cy="4308872"/>
          </a:xfrm>
          <a:prstGeom prst="rect">
            <a:avLst/>
          </a:prstGeom>
          <a:noFill/>
        </p:spPr>
        <p:txBody>
          <a:bodyPr wrap="square" rtlCol="0">
            <a:spAutoFit/>
          </a:bodyPr>
          <a:lstStyle/>
          <a:p>
            <a:pPr algn="ctr"/>
            <a:r>
              <a:rPr lang="en-CA" sz="2500" b="1" dirty="0" smtClean="0"/>
              <a:t>Data Mining in Multi-Feature Sensor Networks</a:t>
            </a:r>
          </a:p>
          <a:p>
            <a:pPr algn="ctr"/>
            <a:r>
              <a:rPr lang="nl-NL" sz="1600" dirty="0" err="1" smtClean="0">
                <a:latin typeface="Cambria" pitchFamily="18" charset="0"/>
              </a:rPr>
              <a:t>Rabie</a:t>
            </a:r>
            <a:r>
              <a:rPr lang="nl-NL" sz="1600" dirty="0" smtClean="0">
                <a:latin typeface="Cambria" pitchFamily="18" charset="0"/>
              </a:rPr>
              <a:t> A. Ramadan</a:t>
            </a:r>
          </a:p>
          <a:p>
            <a:endParaRPr lang="en-US" sz="1000" b="1" dirty="0" smtClean="0"/>
          </a:p>
          <a:p>
            <a:r>
              <a:rPr lang="en-US" sz="2000" b="1" dirty="0" smtClean="0"/>
              <a:t>Problem Statement: </a:t>
            </a:r>
            <a:r>
              <a:rPr lang="en-CA" sz="1600" dirty="0" smtClean="0"/>
              <a:t>Assume a sensor network with S sensors deployed across a certain monitored field A</a:t>
            </a:r>
          </a:p>
          <a:p>
            <a:r>
              <a:rPr lang="en-CA" sz="1600" dirty="0" smtClean="0"/>
              <a:t> Also, suppose :</a:t>
            </a:r>
          </a:p>
          <a:p>
            <a:pPr lvl="1">
              <a:buFont typeface="Wingdings" pitchFamily="2" charset="2"/>
              <a:buChar char="v"/>
            </a:pPr>
            <a:r>
              <a:rPr lang="en-CA" sz="1500" dirty="0" smtClean="0"/>
              <a:t>  Each sensor node posses some kind of transmission medium that allows it to communicate    	directly with neighbouring nodes </a:t>
            </a:r>
          </a:p>
          <a:p>
            <a:pPr lvl="1">
              <a:buFont typeface="Wingdings" pitchFamily="2" charset="2"/>
              <a:buChar char="v"/>
            </a:pPr>
            <a:r>
              <a:rPr lang="en-CA" sz="1500" dirty="0" smtClean="0"/>
              <a:t>  Sensor nodes are heterogeneous, with each sensor node could sense different data types  </a:t>
            </a:r>
          </a:p>
          <a:p>
            <a:pPr lvl="1">
              <a:buFont typeface="Wingdings" pitchFamily="2" charset="2"/>
              <a:buChar char="v"/>
            </a:pPr>
            <a:r>
              <a:rPr lang="en-CA" sz="1500" dirty="0" smtClean="0"/>
              <a:t>  Energy consumption is not uniform for all nodes: transmission power levels are not the same and 	so are computation power and sensing power </a:t>
            </a:r>
          </a:p>
          <a:p>
            <a:pPr lvl="1">
              <a:buFont typeface="Wingdings" pitchFamily="2" charset="2"/>
              <a:buChar char="v"/>
            </a:pPr>
            <a:r>
              <a:rPr lang="en-CA" sz="1500" dirty="0" smtClean="0"/>
              <a:t> Sensor nodes are left unattended after deployment, usually in inaccessible terrain or dangerous  	environments, leaving no choice for battery recharge</a:t>
            </a:r>
          </a:p>
          <a:p>
            <a:pPr lvl="1">
              <a:buFont typeface="Wingdings" pitchFamily="2" charset="2"/>
              <a:buChar char="v"/>
            </a:pPr>
            <a:r>
              <a:rPr lang="en-CA" sz="1500" dirty="0" smtClean="0"/>
              <a:t> Sensor nodes are assumed to have a enough storage to store some of their sensed data for limited 	period of time</a:t>
            </a:r>
            <a:endParaRPr lang="en-US" sz="4000" dirty="0" smtClean="0"/>
          </a:p>
          <a:p>
            <a:r>
              <a:rPr lang="en-US" sz="2000" b="1" dirty="0" smtClean="0"/>
              <a:t>Goal :</a:t>
            </a:r>
            <a:r>
              <a:rPr lang="en-US" sz="1600" dirty="0" smtClean="0"/>
              <a:t> </a:t>
            </a:r>
            <a:r>
              <a:rPr lang="en-CA" sz="1600" dirty="0" smtClean="0"/>
              <a:t>Coming up with a suitable data mining framework for the multi-feature sensor networks. The framework is supposed to extend the sensor network lifetime.</a:t>
            </a:r>
            <a:endParaRPr lang="en-CA" b="1" dirty="0"/>
          </a:p>
        </p:txBody>
      </p:sp>
      <p:graphicFrame>
        <p:nvGraphicFramePr>
          <p:cNvPr id="11"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2" name="Rectangle 11"/>
          <p:cNvSpPr/>
          <p:nvPr/>
        </p:nvSpPr>
        <p:spPr>
          <a:xfrm>
            <a:off x="7543800" y="1219200"/>
            <a:ext cx="16002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0" y="1219200"/>
            <a:ext cx="56388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817074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11-15 at 7.21.41 PM.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2253343"/>
            <a:ext cx="9144000" cy="3918857"/>
          </a:xfrm>
          <a:prstGeom prst="rect">
            <a:avLst/>
          </a:prstGeom>
        </p:spPr>
      </p:pic>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r>
              <a:rPr lang="en-CA" sz="3000" b="1" dirty="0" smtClean="0"/>
              <a:t>Data Mining in Multi-Feature Sensor Networks</a:t>
            </a:r>
            <a:br>
              <a:rPr lang="en-CA" sz="3000" b="1" dirty="0" smtClean="0"/>
            </a:br>
            <a:r>
              <a:rPr lang="nl-NL" sz="3000" dirty="0" err="1" smtClean="0">
                <a:latin typeface="Cambria" pitchFamily="18" charset="0"/>
              </a:rPr>
              <a:t>Rabie</a:t>
            </a:r>
            <a:r>
              <a:rPr lang="nl-NL" sz="3000" dirty="0" smtClean="0">
                <a:latin typeface="Cambria" pitchFamily="18" charset="0"/>
              </a:rPr>
              <a:t> A. Ramadan</a:t>
            </a:r>
            <a:endParaRPr lang="en-CA" sz="3000" dirty="0"/>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dirty="0"/>
              <a:t>CSI 5148 Project                              Wireless Ad Hoc Networking </a:t>
            </a:r>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18</a:t>
            </a:fld>
            <a:endParaRPr lang="en-US" sz="1500" b="1" dirty="0">
              <a:solidFill>
                <a:schemeClr val="lt1"/>
              </a:solidFill>
            </a:endParaRPr>
          </a:p>
        </p:txBody>
      </p:sp>
      <p:graphicFrame>
        <p:nvGraphicFramePr>
          <p:cNvPr id="10"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1" name="Rectangle 10"/>
          <p:cNvSpPr/>
          <p:nvPr/>
        </p:nvSpPr>
        <p:spPr>
          <a:xfrm>
            <a:off x="7543800" y="1219200"/>
            <a:ext cx="16002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0" y="1219200"/>
            <a:ext cx="56388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817074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r>
              <a:rPr lang="en-CA" sz="3000" b="1" dirty="0" smtClean="0"/>
              <a:t>Data Mining in Multi-Feature Sensor Networks</a:t>
            </a:r>
            <a:br>
              <a:rPr lang="en-CA" sz="3000" b="1" dirty="0" smtClean="0"/>
            </a:br>
            <a:r>
              <a:rPr lang="nl-NL" sz="3000" dirty="0" err="1" smtClean="0">
                <a:latin typeface="Cambria" pitchFamily="18" charset="0"/>
              </a:rPr>
              <a:t>Rabie</a:t>
            </a:r>
            <a:r>
              <a:rPr lang="nl-NL" sz="3000" dirty="0" smtClean="0">
                <a:latin typeface="Cambria" pitchFamily="18" charset="0"/>
              </a:rPr>
              <a:t> A. Ramadan</a:t>
            </a:r>
            <a:endParaRPr lang="en-CA" sz="3000" dirty="0"/>
          </a:p>
        </p:txBody>
      </p:sp>
      <p:sp>
        <p:nvSpPr>
          <p:cNvPr id="6" name="TextBox 5"/>
          <p:cNvSpPr txBox="1"/>
          <p:nvPr/>
        </p:nvSpPr>
        <p:spPr>
          <a:xfrm>
            <a:off x="381000" y="2209800"/>
            <a:ext cx="8458200" cy="1938992"/>
          </a:xfrm>
          <a:prstGeom prst="rect">
            <a:avLst/>
          </a:prstGeom>
          <a:noFill/>
        </p:spPr>
        <p:txBody>
          <a:bodyPr wrap="square" rtlCol="0">
            <a:spAutoFit/>
          </a:bodyPr>
          <a:lstStyle/>
          <a:p>
            <a:pPr marL="457200" indent="-457200">
              <a:buFont typeface="Arial" pitchFamily="34" charset="0"/>
              <a:buChar char="•"/>
            </a:pPr>
            <a:endParaRPr lang="en-CA" sz="2800" b="1" dirty="0" smtClean="0"/>
          </a:p>
          <a:p>
            <a:endParaRPr lang="en-CA" sz="2800" b="1" dirty="0" smtClean="0"/>
          </a:p>
          <a:p>
            <a:endParaRPr lang="en-CA" sz="2800" b="1" dirty="0" smtClean="0"/>
          </a:p>
          <a:p>
            <a:pPr marL="628650" indent="-285750" algn="just">
              <a:buFont typeface="Wingdings" pitchFamily="2" charset="2"/>
              <a:buChar char="v"/>
            </a:pPr>
            <a:endParaRPr lang="en-CA" dirty="0" smtClean="0"/>
          </a:p>
          <a:p>
            <a:pPr marL="628650" indent="-285750">
              <a:buFont typeface="Wingdings" pitchFamily="2" charset="2"/>
              <a:buChar char="v"/>
            </a:pPr>
            <a:endParaRPr lang="en-CA" dirty="0"/>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19</a:t>
            </a:fld>
            <a:endParaRPr lang="en-US" sz="1500" b="1" dirty="0">
              <a:solidFill>
                <a:schemeClr val="lt1"/>
              </a:solidFill>
            </a:endParaRPr>
          </a:p>
        </p:txBody>
      </p:sp>
      <p:pic>
        <p:nvPicPr>
          <p:cNvPr id="2" name="Picture 1" descr="Screen shot 2011-11-15 at 7.21.41 PM.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2253343"/>
            <a:ext cx="9144000" cy="3918857"/>
          </a:xfrm>
          <a:prstGeom prst="rect">
            <a:avLst/>
          </a:prstGeom>
        </p:spPr>
      </p:pic>
      <p:sp>
        <p:nvSpPr>
          <p:cNvPr id="10" name="Line Callout 2 9"/>
          <p:cNvSpPr/>
          <p:nvPr/>
        </p:nvSpPr>
        <p:spPr>
          <a:xfrm>
            <a:off x="4953000" y="1981200"/>
            <a:ext cx="4191000" cy="4267200"/>
          </a:xfrm>
          <a:prstGeom prst="borderCallout2">
            <a:avLst>
              <a:gd name="adj1" fmla="val 8908"/>
              <a:gd name="adj2" fmla="val -702"/>
              <a:gd name="adj3" fmla="val 6447"/>
              <a:gd name="adj4" fmla="val -16667"/>
              <a:gd name="adj5" fmla="val 21776"/>
              <a:gd name="adj6" fmla="val -35835"/>
            </a:avLst>
          </a:prstGeom>
          <a:ln w="38100">
            <a:headEnd type="none"/>
            <a:tailEnd type="triangle" w="lg" len="lg"/>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dirty="0"/>
              <a:t>Node Data Mining Layer</a:t>
            </a:r>
          </a:p>
          <a:p>
            <a:pPr marL="285750" indent="-285750">
              <a:buFont typeface="Wingdings" charset="2"/>
              <a:buChar char="v"/>
            </a:pPr>
            <a:endParaRPr lang="en-US" sz="1400" dirty="0"/>
          </a:p>
          <a:p>
            <a:pPr algn="just"/>
            <a:r>
              <a:rPr lang="en-US" sz="1400" dirty="0" smtClean="0"/>
              <a:t>Considers </a:t>
            </a:r>
            <a:r>
              <a:rPr lang="en-US" sz="1400" dirty="0"/>
              <a:t>the data </a:t>
            </a:r>
            <a:r>
              <a:rPr lang="en-US" sz="1400" dirty="0" smtClean="0"/>
              <a:t>mining principles </a:t>
            </a:r>
            <a:r>
              <a:rPr lang="en-US" sz="1400" dirty="0"/>
              <a:t>on the node </a:t>
            </a:r>
            <a:r>
              <a:rPr lang="en-US" sz="1400" dirty="0" smtClean="0"/>
              <a:t>itself</a:t>
            </a:r>
          </a:p>
          <a:p>
            <a:pPr marL="285750" indent="-285750" algn="just">
              <a:buFont typeface="Wingdings" charset="2"/>
              <a:buChar char="v"/>
            </a:pPr>
            <a:r>
              <a:rPr lang="en-US" sz="1400" dirty="0"/>
              <a:t>E</a:t>
            </a:r>
            <a:r>
              <a:rPr lang="en-US" sz="1400" dirty="0" smtClean="0"/>
              <a:t>very node have </a:t>
            </a:r>
            <a:r>
              <a:rPr lang="en-US" sz="1400" dirty="0"/>
              <a:t>a piece of its </a:t>
            </a:r>
            <a:r>
              <a:rPr lang="en-US" sz="1400" dirty="0" smtClean="0"/>
              <a:t>own history </a:t>
            </a:r>
            <a:r>
              <a:rPr lang="en-US" sz="1400" dirty="0"/>
              <a:t>for further </a:t>
            </a:r>
            <a:r>
              <a:rPr lang="en-US" sz="1400" dirty="0" smtClean="0"/>
              <a:t>analysis or </a:t>
            </a:r>
            <a:r>
              <a:rPr lang="en-US" sz="1400" dirty="0"/>
              <a:t>sink node future query </a:t>
            </a:r>
            <a:r>
              <a:rPr lang="en-US" sz="1400" dirty="0" smtClean="0"/>
              <a:t>request</a:t>
            </a:r>
          </a:p>
          <a:p>
            <a:pPr marL="285750" indent="-285750" algn="just">
              <a:buFont typeface="Wingdings" charset="2"/>
              <a:buChar char="v"/>
            </a:pPr>
            <a:r>
              <a:rPr lang="en-US" sz="1400" dirty="0" smtClean="0"/>
              <a:t>Use </a:t>
            </a:r>
            <a:r>
              <a:rPr lang="en-US" sz="1400" b="1" dirty="0" smtClean="0">
                <a:solidFill>
                  <a:srgbClr val="FFFF00"/>
                </a:solidFill>
              </a:rPr>
              <a:t>sliding window algorithm </a:t>
            </a:r>
            <a:r>
              <a:rPr lang="en-US" sz="1400" dirty="0" smtClean="0"/>
              <a:t>to reduce the transmitting </a:t>
            </a:r>
          </a:p>
          <a:p>
            <a:pPr marL="285750" indent="-285750">
              <a:buFont typeface="Wingdings" charset="2"/>
              <a:buChar char="v"/>
            </a:pPr>
            <a:r>
              <a:rPr lang="en-US" sz="1400" dirty="0" smtClean="0"/>
              <a:t>Each </a:t>
            </a:r>
            <a:r>
              <a:rPr lang="en-US" sz="1400" dirty="0"/>
              <a:t>node compares the </a:t>
            </a:r>
            <a:r>
              <a:rPr lang="en-US" sz="1400" dirty="0" smtClean="0"/>
              <a:t>current sensed </a:t>
            </a:r>
            <a:r>
              <a:rPr lang="en-US" sz="1400" dirty="0"/>
              <a:t>value to the previous </a:t>
            </a:r>
            <a:r>
              <a:rPr lang="en-US" sz="1400" dirty="0" smtClean="0"/>
              <a:t>value</a:t>
            </a:r>
          </a:p>
          <a:p>
            <a:pPr marL="285750" indent="-285750">
              <a:buFont typeface="Wingdings" charset="2"/>
              <a:buChar char="v"/>
            </a:pPr>
            <a:r>
              <a:rPr lang="en-US" sz="1400" dirty="0" smtClean="0"/>
              <a:t>If there is an important change, the node report. If not, keep the current value</a:t>
            </a:r>
          </a:p>
          <a:p>
            <a:pPr marL="285750" indent="-285750">
              <a:buFont typeface="Wingdings" charset="2"/>
              <a:buChar char="v"/>
            </a:pPr>
            <a:r>
              <a:rPr lang="en-US" sz="1400" dirty="0"/>
              <a:t>if it exceeds a </a:t>
            </a:r>
            <a:r>
              <a:rPr lang="en-US" sz="1400" dirty="0" smtClean="0"/>
              <a:t>certain threshold</a:t>
            </a:r>
            <a:r>
              <a:rPr lang="en-US" sz="1400" dirty="0"/>
              <a:t>, it sends to the sink node</a:t>
            </a:r>
            <a:endParaRPr lang="en-US" sz="1400" dirty="0" smtClean="0"/>
          </a:p>
          <a:p>
            <a:pPr marL="285750" indent="-285750" algn="just">
              <a:buFont typeface="Wingdings" charset="2"/>
              <a:buChar char="v"/>
            </a:pPr>
            <a:r>
              <a:rPr lang="en-US" sz="1400" dirty="0" smtClean="0"/>
              <a:t>report </a:t>
            </a:r>
            <a:r>
              <a:rPr lang="en-US" sz="1400" dirty="0"/>
              <a:t>the new sensed value based on suddenly </a:t>
            </a:r>
            <a:r>
              <a:rPr lang="en-US" sz="1400" dirty="0" smtClean="0"/>
              <a:t>change</a:t>
            </a:r>
          </a:p>
          <a:p>
            <a:pPr marL="285750" indent="-285750">
              <a:buFont typeface="Wingdings" charset="2"/>
              <a:buChar char="v"/>
            </a:pPr>
            <a:r>
              <a:rPr lang="en-US" sz="1400" dirty="0" smtClean="0"/>
              <a:t>This </a:t>
            </a:r>
            <a:r>
              <a:rPr lang="en-US" sz="1400" dirty="0"/>
              <a:t>will reduce </a:t>
            </a:r>
            <a:r>
              <a:rPr lang="en-US" sz="1400" dirty="0" smtClean="0"/>
              <a:t>the data </a:t>
            </a:r>
            <a:r>
              <a:rPr lang="en-US" sz="1400" dirty="0"/>
              <a:t>transmitted over the </a:t>
            </a:r>
            <a:r>
              <a:rPr lang="en-US" sz="1400" dirty="0" smtClean="0"/>
              <a:t>network</a:t>
            </a:r>
            <a:endParaRPr lang="en-US" sz="1400" dirty="0"/>
          </a:p>
        </p:txBody>
      </p:sp>
      <p:graphicFrame>
        <p:nvGraphicFramePr>
          <p:cNvPr id="12"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3" name="Rectangle 12"/>
          <p:cNvSpPr/>
          <p:nvPr/>
        </p:nvSpPr>
        <p:spPr>
          <a:xfrm>
            <a:off x="7543800" y="1219200"/>
            <a:ext cx="16002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0" y="1219200"/>
            <a:ext cx="56388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618507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61023532"/>
              </p:ext>
            </p:extLst>
          </p:nvPr>
        </p:nvGraphicFramePr>
        <p:xfrm>
          <a:off x="0" y="12954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dirty="0" smtClean="0"/>
              <a:t>Outline</a:t>
            </a:r>
            <a:endParaRPr lang="en-CA" dirty="0"/>
          </a:p>
        </p:txBody>
      </p:sp>
      <p:sp>
        <p:nvSpPr>
          <p:cNvPr id="5" name="Rectangle 4"/>
          <p:cNvSpPr/>
          <p:nvPr/>
        </p:nvSpPr>
        <p:spPr>
          <a:xfrm>
            <a:off x="0" y="1295400"/>
            <a:ext cx="9144000" cy="4572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52400" y="1905000"/>
            <a:ext cx="8458200" cy="5262979"/>
          </a:xfrm>
          <a:prstGeom prst="rect">
            <a:avLst/>
          </a:prstGeom>
          <a:noFill/>
        </p:spPr>
        <p:txBody>
          <a:bodyPr wrap="square" rtlCol="0">
            <a:spAutoFit/>
          </a:bodyPr>
          <a:lstStyle/>
          <a:p>
            <a:pPr marL="514350" indent="-514350">
              <a:lnSpc>
                <a:spcPct val="150000"/>
              </a:lnSpc>
              <a:buFont typeface="+mj-lt"/>
              <a:buAutoNum type="arabicPeriod"/>
            </a:pPr>
            <a:r>
              <a:rPr lang="en-CA" sz="2000" b="1" dirty="0" smtClean="0"/>
              <a:t>Introduction</a:t>
            </a:r>
          </a:p>
          <a:p>
            <a:pPr marL="890588" lvl="1" indent="-342900">
              <a:buFont typeface="Wingdings" charset="2"/>
              <a:buChar char="Ø"/>
            </a:pPr>
            <a:r>
              <a:rPr lang="en-CA" sz="2000" i="1" dirty="0"/>
              <a:t>Data Mining Background</a:t>
            </a:r>
          </a:p>
          <a:p>
            <a:pPr marL="890588" lvl="1" indent="-342900">
              <a:buFont typeface="Wingdings" charset="2"/>
              <a:buChar char="Ø"/>
            </a:pPr>
            <a:r>
              <a:rPr lang="en-CA" sz="2000" i="1" dirty="0"/>
              <a:t>Data Mining and Sensor Networks </a:t>
            </a:r>
            <a:r>
              <a:rPr lang="en-CA" sz="2000" i="1" dirty="0" smtClean="0"/>
              <a:t>Background</a:t>
            </a:r>
          </a:p>
          <a:p>
            <a:pPr marL="433388" lvl="1" indent="-342900">
              <a:lnSpc>
                <a:spcPct val="150000"/>
              </a:lnSpc>
              <a:buFont typeface="+mj-lt"/>
              <a:buAutoNum type="arabicPeriod" startAt="2"/>
            </a:pPr>
            <a:r>
              <a:rPr lang="en-CA" sz="2000" b="1" dirty="0"/>
              <a:t>Area Objectives</a:t>
            </a:r>
          </a:p>
          <a:p>
            <a:pPr marL="433388" indent="-342900">
              <a:lnSpc>
                <a:spcPct val="150000"/>
              </a:lnSpc>
              <a:buFont typeface="+mj-lt"/>
              <a:buAutoNum type="arabicPeriod" startAt="2"/>
            </a:pPr>
            <a:r>
              <a:rPr lang="en-CA" sz="2000" b="1" dirty="0" smtClean="0"/>
              <a:t>First Algorithm  </a:t>
            </a:r>
          </a:p>
          <a:p>
            <a:pPr marL="890588" lvl="1" indent="-342900">
              <a:lnSpc>
                <a:spcPct val="150000"/>
              </a:lnSpc>
              <a:buFont typeface="Wingdings" charset="2"/>
              <a:buChar char="Ø"/>
            </a:pPr>
            <a:r>
              <a:rPr lang="en-CA" sz="2000" i="1" dirty="0"/>
              <a:t>Online Mining in Sensor Networks </a:t>
            </a:r>
          </a:p>
          <a:p>
            <a:pPr marL="433388" indent="-342900">
              <a:lnSpc>
                <a:spcPct val="150000"/>
              </a:lnSpc>
              <a:buFont typeface="+mj-lt"/>
              <a:buAutoNum type="arabicPeriod" startAt="2"/>
            </a:pPr>
            <a:r>
              <a:rPr lang="en-CA" sz="2000" b="1" dirty="0" smtClean="0"/>
              <a:t>Second Algorithm</a:t>
            </a:r>
          </a:p>
          <a:p>
            <a:pPr marL="890588" lvl="1" indent="-342900">
              <a:lnSpc>
                <a:spcPct val="150000"/>
              </a:lnSpc>
              <a:buFont typeface="Wingdings" charset="2"/>
              <a:buChar char="Ø"/>
            </a:pPr>
            <a:r>
              <a:rPr lang="en-CA" sz="2000" i="1" dirty="0" smtClean="0"/>
              <a:t>Data Mining in Multi-Feature Sensor Networks</a:t>
            </a:r>
            <a:endParaRPr lang="en-CA" sz="2000" i="1" dirty="0"/>
          </a:p>
          <a:p>
            <a:pPr marL="433388" indent="-342900">
              <a:buFont typeface="+mj-lt"/>
              <a:buAutoNum type="arabicPeriod" startAt="2"/>
            </a:pPr>
            <a:r>
              <a:rPr lang="en-CA" sz="2000" b="1" dirty="0" smtClean="0"/>
              <a:t>Conclusion</a:t>
            </a:r>
          </a:p>
          <a:p>
            <a:pPr marL="433388" indent="-342900">
              <a:buFont typeface="+mj-lt"/>
              <a:buAutoNum type="arabicPeriod" startAt="2"/>
            </a:pPr>
            <a:r>
              <a:rPr lang="en-CA" sz="2000" b="1" dirty="0" smtClean="0"/>
              <a:t>Questions </a:t>
            </a:r>
            <a:endParaRPr lang="en-CA" sz="2000" b="1" dirty="0"/>
          </a:p>
          <a:p>
            <a:pPr marL="433388" indent="-342900">
              <a:buFont typeface="+mj-lt"/>
              <a:buAutoNum type="arabicPeriod" startAt="2"/>
            </a:pPr>
            <a:r>
              <a:rPr lang="en-CA" sz="2000" b="1" dirty="0" smtClean="0"/>
              <a:t>References </a:t>
            </a:r>
            <a:endParaRPr lang="en-CA" sz="2000" b="1" dirty="0"/>
          </a:p>
          <a:p>
            <a:pPr marL="342900" algn="just"/>
            <a:r>
              <a:rPr lang="en-CA" sz="2000" dirty="0" smtClean="0"/>
              <a:t>  </a:t>
            </a:r>
          </a:p>
          <a:p>
            <a:pPr marL="628650" indent="-285750" algn="just">
              <a:buFont typeface="Wingdings" pitchFamily="2" charset="2"/>
              <a:buChar char="v"/>
            </a:pPr>
            <a:endParaRPr lang="en-CA" dirty="0" smtClean="0"/>
          </a:p>
          <a:p>
            <a:pPr marL="628650" indent="-285750">
              <a:buFont typeface="Wingdings" pitchFamily="2" charset="2"/>
              <a:buChar char="v"/>
            </a:pPr>
            <a:endParaRPr lang="en-CA" dirty="0"/>
          </a:p>
        </p:txBody>
      </p:sp>
      <p:sp>
        <p:nvSpPr>
          <p:cNvPr id="7" name="Footer Placeholder 6"/>
          <p:cNvSpPr>
            <a:spLocks noGrp="1"/>
          </p:cNvSpPr>
          <p:nvPr>
            <p:ph type="ftr" sz="quarter" idx="11"/>
          </p:nvPr>
        </p:nvSpPr>
        <p:spPr>
          <a:xfrm>
            <a:off x="228600" y="6416675"/>
            <a:ext cx="8229600" cy="441325"/>
          </a:xfrm>
        </p:spPr>
        <p:txBody>
          <a:bodyPr vert="horz" lIns="91440" tIns="45720" rIns="91440" bIns="45720" rtlCol="0" anchor="ctr"/>
          <a:lstStyle/>
          <a:p>
            <a:pPr algn="dist"/>
            <a:r>
              <a:rPr lang="en-US" dirty="0"/>
              <a:t>CSI 5148 Project                              Wireless Ad Hoc Networking </a:t>
            </a:r>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2</a:t>
            </a:fld>
            <a:endParaRPr lang="en-US" sz="1500" b="1" dirty="0">
              <a:solidFill>
                <a:schemeClr val="lt1"/>
              </a:solidFill>
            </a:endParaRPr>
          </a:p>
        </p:txBody>
      </p:sp>
    </p:spTree>
    <p:extLst>
      <p:ext uri="{BB962C8B-B14F-4D97-AF65-F5344CB8AC3E}">
        <p14:creationId xmlns:p14="http://schemas.microsoft.com/office/powerpoint/2010/main" val="23203417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r>
              <a:rPr lang="en-CA" sz="3000" b="1" dirty="0" smtClean="0"/>
              <a:t>Data Mining in Multi-Feature Sensor Networks</a:t>
            </a:r>
            <a:br>
              <a:rPr lang="en-CA" sz="3000" b="1" dirty="0" smtClean="0"/>
            </a:br>
            <a:r>
              <a:rPr lang="nl-NL" sz="3000" dirty="0" err="1" smtClean="0">
                <a:latin typeface="Cambria" pitchFamily="18" charset="0"/>
              </a:rPr>
              <a:t>Rabie</a:t>
            </a:r>
            <a:r>
              <a:rPr lang="nl-NL" sz="3000" dirty="0" smtClean="0">
                <a:latin typeface="Cambria" pitchFamily="18" charset="0"/>
              </a:rPr>
              <a:t> A. Ramadan</a:t>
            </a:r>
            <a:endParaRPr lang="en-CA" sz="3000" dirty="0"/>
          </a:p>
        </p:txBody>
      </p:sp>
      <p:sp>
        <p:nvSpPr>
          <p:cNvPr id="6" name="TextBox 5"/>
          <p:cNvSpPr txBox="1"/>
          <p:nvPr/>
        </p:nvSpPr>
        <p:spPr>
          <a:xfrm>
            <a:off x="381000" y="2209800"/>
            <a:ext cx="8458200" cy="1938992"/>
          </a:xfrm>
          <a:prstGeom prst="rect">
            <a:avLst/>
          </a:prstGeom>
          <a:noFill/>
        </p:spPr>
        <p:txBody>
          <a:bodyPr wrap="square" rtlCol="0">
            <a:spAutoFit/>
          </a:bodyPr>
          <a:lstStyle/>
          <a:p>
            <a:pPr marL="457200" indent="-457200">
              <a:buFont typeface="Arial" pitchFamily="34" charset="0"/>
              <a:buChar char="•"/>
            </a:pPr>
            <a:endParaRPr lang="en-CA" sz="2800" b="1" dirty="0" smtClean="0"/>
          </a:p>
          <a:p>
            <a:endParaRPr lang="en-CA" sz="2800" b="1" dirty="0" smtClean="0"/>
          </a:p>
          <a:p>
            <a:endParaRPr lang="en-CA" sz="2800" b="1" dirty="0" smtClean="0"/>
          </a:p>
          <a:p>
            <a:pPr marL="628650" indent="-285750" algn="just">
              <a:buFont typeface="Wingdings" pitchFamily="2" charset="2"/>
              <a:buChar char="v"/>
            </a:pPr>
            <a:endParaRPr lang="en-CA" dirty="0" smtClean="0"/>
          </a:p>
          <a:p>
            <a:pPr marL="628650" indent="-285750">
              <a:buFont typeface="Wingdings" pitchFamily="2" charset="2"/>
              <a:buChar char="v"/>
            </a:pPr>
            <a:endParaRPr lang="en-CA" dirty="0"/>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20</a:t>
            </a:fld>
            <a:endParaRPr lang="en-US" sz="1500" b="1" dirty="0">
              <a:solidFill>
                <a:schemeClr val="lt1"/>
              </a:solidFill>
            </a:endParaRPr>
          </a:p>
        </p:txBody>
      </p:sp>
      <p:pic>
        <p:nvPicPr>
          <p:cNvPr id="2" name="Picture 1" descr="Screen shot 2011-11-15 at 7.21.41 PM.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2253343"/>
            <a:ext cx="9144000" cy="3918857"/>
          </a:xfrm>
          <a:prstGeom prst="rect">
            <a:avLst/>
          </a:prstGeom>
        </p:spPr>
      </p:pic>
      <p:sp>
        <p:nvSpPr>
          <p:cNvPr id="9" name="Line Callout 2 8"/>
          <p:cNvSpPr/>
          <p:nvPr/>
        </p:nvSpPr>
        <p:spPr>
          <a:xfrm>
            <a:off x="4953000" y="2286000"/>
            <a:ext cx="4038600" cy="3505200"/>
          </a:xfrm>
          <a:prstGeom prst="borderCallout2">
            <a:avLst>
              <a:gd name="adj1" fmla="val 29034"/>
              <a:gd name="adj2" fmla="val 315"/>
              <a:gd name="adj3" fmla="val 30598"/>
              <a:gd name="adj4" fmla="val -21246"/>
              <a:gd name="adj5" fmla="val 42888"/>
              <a:gd name="adj6" fmla="val -35696"/>
            </a:avLst>
          </a:prstGeom>
          <a:ln w="38100">
            <a:headEnd type="none"/>
            <a:tailEnd type="triangle" w="lg" len="lg"/>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t>Inter-Network Data Mining </a:t>
            </a:r>
            <a:r>
              <a:rPr lang="en-US" dirty="0" smtClean="0"/>
              <a:t>Layer</a:t>
            </a:r>
          </a:p>
          <a:p>
            <a:pPr algn="ctr"/>
            <a:endParaRPr lang="en-US" dirty="0"/>
          </a:p>
          <a:p>
            <a:pPr marL="285750" indent="-285750" algn="just">
              <a:buFont typeface="Wingdings" charset="2"/>
              <a:buChar char="v"/>
            </a:pPr>
            <a:r>
              <a:rPr lang="en-US" sz="1400" dirty="0"/>
              <a:t>an intermediate </a:t>
            </a:r>
            <a:r>
              <a:rPr lang="en-US" sz="1400" dirty="0" smtClean="0"/>
              <a:t>layer between </a:t>
            </a:r>
            <a:r>
              <a:rPr lang="en-US" sz="1400" dirty="0"/>
              <a:t>the sink node and sensor </a:t>
            </a:r>
            <a:r>
              <a:rPr lang="en-US" sz="1400" dirty="0" smtClean="0"/>
              <a:t>nodes</a:t>
            </a:r>
          </a:p>
          <a:p>
            <a:pPr marL="285750" indent="-285750" algn="just">
              <a:buFont typeface="Wingdings" charset="2"/>
              <a:buChar char="v"/>
            </a:pPr>
            <a:r>
              <a:rPr lang="en-US" sz="1400" dirty="0"/>
              <a:t>This layer deals with </a:t>
            </a:r>
            <a:r>
              <a:rPr lang="en-US" sz="1400" dirty="0" smtClean="0"/>
              <a:t>the clustering </a:t>
            </a:r>
            <a:r>
              <a:rPr lang="en-US" sz="1400" dirty="0"/>
              <a:t>of sensor nodes according to several criteria such </a:t>
            </a:r>
            <a:r>
              <a:rPr lang="en-US" sz="1400" dirty="0" smtClean="0"/>
              <a:t>as data similarity</a:t>
            </a:r>
          </a:p>
          <a:p>
            <a:pPr marL="285750" indent="-285750" algn="just">
              <a:buFont typeface="Wingdings" charset="2"/>
              <a:buChar char="v"/>
            </a:pPr>
            <a:r>
              <a:rPr lang="en-CA" sz="1400" dirty="0" smtClean="0"/>
              <a:t>clustering techniques identify cluster heads that are responsible of collecting information from their members</a:t>
            </a:r>
            <a:endParaRPr lang="en-US" sz="1400" dirty="0"/>
          </a:p>
        </p:txBody>
      </p:sp>
      <p:graphicFrame>
        <p:nvGraphicFramePr>
          <p:cNvPr id="11"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2" name="Rectangle 11"/>
          <p:cNvSpPr/>
          <p:nvPr/>
        </p:nvSpPr>
        <p:spPr>
          <a:xfrm>
            <a:off x="7543800" y="1219200"/>
            <a:ext cx="16002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0" y="1219200"/>
            <a:ext cx="56388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618507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r>
              <a:rPr lang="en-CA" sz="3000" b="1" dirty="0" smtClean="0"/>
              <a:t>Data Mining in Multi-Feature Sensor Networks</a:t>
            </a:r>
            <a:br>
              <a:rPr lang="en-CA" sz="3000" b="1" dirty="0" smtClean="0"/>
            </a:br>
            <a:r>
              <a:rPr lang="nl-NL" sz="3000" dirty="0" err="1" smtClean="0">
                <a:latin typeface="Cambria" pitchFamily="18" charset="0"/>
              </a:rPr>
              <a:t>Rabie</a:t>
            </a:r>
            <a:r>
              <a:rPr lang="nl-NL" sz="3000" dirty="0" smtClean="0">
                <a:latin typeface="Cambria" pitchFamily="18" charset="0"/>
              </a:rPr>
              <a:t> A. Ramadan</a:t>
            </a:r>
            <a:endParaRPr lang="en-CA" sz="3000" dirty="0"/>
          </a:p>
        </p:txBody>
      </p:sp>
      <p:sp>
        <p:nvSpPr>
          <p:cNvPr id="6" name="TextBox 5"/>
          <p:cNvSpPr txBox="1"/>
          <p:nvPr/>
        </p:nvSpPr>
        <p:spPr>
          <a:xfrm>
            <a:off x="381000" y="2209800"/>
            <a:ext cx="8458200" cy="1938992"/>
          </a:xfrm>
          <a:prstGeom prst="rect">
            <a:avLst/>
          </a:prstGeom>
          <a:noFill/>
        </p:spPr>
        <p:txBody>
          <a:bodyPr wrap="square" rtlCol="0">
            <a:spAutoFit/>
          </a:bodyPr>
          <a:lstStyle/>
          <a:p>
            <a:pPr marL="457200" indent="-457200">
              <a:buFont typeface="Arial" pitchFamily="34" charset="0"/>
              <a:buChar char="•"/>
            </a:pPr>
            <a:endParaRPr lang="en-CA" sz="2800" b="1" dirty="0" smtClean="0"/>
          </a:p>
          <a:p>
            <a:endParaRPr lang="en-CA" sz="2800" b="1" dirty="0" smtClean="0"/>
          </a:p>
          <a:p>
            <a:endParaRPr lang="en-CA" sz="2800" b="1" dirty="0" smtClean="0"/>
          </a:p>
          <a:p>
            <a:pPr marL="628650" indent="-285750" algn="just">
              <a:buFont typeface="Wingdings" pitchFamily="2" charset="2"/>
              <a:buChar char="v"/>
            </a:pPr>
            <a:endParaRPr lang="en-CA" dirty="0" smtClean="0"/>
          </a:p>
          <a:p>
            <a:pPr marL="628650" indent="-285750">
              <a:buFont typeface="Wingdings" pitchFamily="2" charset="2"/>
              <a:buChar char="v"/>
            </a:pPr>
            <a:endParaRPr lang="en-CA" dirty="0"/>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21</a:t>
            </a:fld>
            <a:endParaRPr lang="en-US" sz="1500" b="1" dirty="0">
              <a:solidFill>
                <a:schemeClr val="lt1"/>
              </a:solidFill>
            </a:endParaRPr>
          </a:p>
        </p:txBody>
      </p:sp>
      <p:pic>
        <p:nvPicPr>
          <p:cNvPr id="2" name="Picture 1" descr="Screen shot 2011-11-15 at 7.21.41 PM.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2253343"/>
            <a:ext cx="9144000" cy="3918857"/>
          </a:xfrm>
          <a:prstGeom prst="rect">
            <a:avLst/>
          </a:prstGeom>
        </p:spPr>
      </p:pic>
      <p:sp>
        <p:nvSpPr>
          <p:cNvPr id="9" name="Line Callout 2 8"/>
          <p:cNvSpPr/>
          <p:nvPr/>
        </p:nvSpPr>
        <p:spPr>
          <a:xfrm>
            <a:off x="4953000" y="2286000"/>
            <a:ext cx="3962400" cy="3505200"/>
          </a:xfrm>
          <a:prstGeom prst="borderCallout2">
            <a:avLst>
              <a:gd name="adj1" fmla="val 67561"/>
              <a:gd name="adj2" fmla="val 315"/>
              <a:gd name="adj3" fmla="val 70850"/>
              <a:gd name="adj4" fmla="val -20737"/>
              <a:gd name="adj5" fmla="val 65889"/>
              <a:gd name="adj6" fmla="val -38240"/>
            </a:avLst>
          </a:prstGeom>
          <a:ln w="38100">
            <a:headEnd type="none"/>
            <a:tailEnd type="triangle" w="lg" len="lg"/>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t>The sink node data mining </a:t>
            </a:r>
            <a:r>
              <a:rPr lang="en-US" dirty="0" smtClean="0"/>
              <a:t>layer</a:t>
            </a:r>
          </a:p>
          <a:p>
            <a:pPr algn="ctr"/>
            <a:endParaRPr lang="en-US" dirty="0"/>
          </a:p>
          <a:p>
            <a:pPr marL="285750" indent="-285750" algn="just">
              <a:buFont typeface="Wingdings" charset="2"/>
              <a:buChar char="v"/>
            </a:pPr>
            <a:r>
              <a:rPr lang="en-US" dirty="0"/>
              <a:t>applies a centralized data mining technique, after gathering </a:t>
            </a:r>
            <a:r>
              <a:rPr lang="en-US" dirty="0" smtClean="0"/>
              <a:t>all information </a:t>
            </a:r>
            <a:r>
              <a:rPr lang="en-US" dirty="0"/>
              <a:t>from the cluster heads </a:t>
            </a:r>
            <a:r>
              <a:rPr lang="en-US" dirty="0" smtClean="0"/>
              <a:t>in the network</a:t>
            </a:r>
          </a:p>
          <a:p>
            <a:pPr marL="285750" indent="-285750" algn="just">
              <a:buFont typeface="Wingdings" charset="2"/>
              <a:buChar char="v"/>
            </a:pPr>
            <a:r>
              <a:rPr lang="en-US" dirty="0" smtClean="0"/>
              <a:t>This centralized </a:t>
            </a:r>
            <a:r>
              <a:rPr lang="en-US" dirty="0"/>
              <a:t>approach enables the sink node to have a </a:t>
            </a:r>
            <a:r>
              <a:rPr lang="en-US" dirty="0" smtClean="0"/>
              <a:t>global view </a:t>
            </a:r>
            <a:r>
              <a:rPr lang="en-US" dirty="0"/>
              <a:t>of the entire </a:t>
            </a:r>
            <a:r>
              <a:rPr lang="en-US" dirty="0" smtClean="0"/>
              <a:t>network</a:t>
            </a:r>
          </a:p>
          <a:p>
            <a:pPr marL="285750" indent="-285750">
              <a:buFont typeface="Wingdings" charset="2"/>
              <a:buChar char="v"/>
            </a:pPr>
            <a:r>
              <a:rPr lang="en-US" dirty="0"/>
              <a:t>This is where the Global </a:t>
            </a:r>
            <a:r>
              <a:rPr lang="en-US" dirty="0" smtClean="0"/>
              <a:t>Decision Making </a:t>
            </a:r>
            <a:r>
              <a:rPr lang="en-US" dirty="0"/>
              <a:t>(GDM) layer comes to the play</a:t>
            </a:r>
            <a:endParaRPr lang="en-US" dirty="0" smtClean="0"/>
          </a:p>
          <a:p>
            <a:pPr marL="285750" indent="-285750" algn="just">
              <a:buFont typeface="Wingdings" charset="2"/>
              <a:buChar char="v"/>
            </a:pPr>
            <a:endParaRPr lang="en-US" dirty="0"/>
          </a:p>
        </p:txBody>
      </p:sp>
      <p:graphicFrame>
        <p:nvGraphicFramePr>
          <p:cNvPr id="11"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2" name="Rectangle 11"/>
          <p:cNvSpPr/>
          <p:nvPr/>
        </p:nvSpPr>
        <p:spPr>
          <a:xfrm>
            <a:off x="7543800" y="1219200"/>
            <a:ext cx="16002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0" y="1219200"/>
            <a:ext cx="56388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618507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r>
              <a:rPr lang="en-CA" sz="3000" b="1" dirty="0" smtClean="0"/>
              <a:t>Data Mining in Multi-Feature Sensor Networks</a:t>
            </a:r>
            <a:br>
              <a:rPr lang="en-CA" sz="3000" b="1" dirty="0" smtClean="0"/>
            </a:br>
            <a:r>
              <a:rPr lang="nl-NL" sz="3000" dirty="0" err="1" smtClean="0">
                <a:latin typeface="Cambria" pitchFamily="18" charset="0"/>
              </a:rPr>
              <a:t>Rabie</a:t>
            </a:r>
            <a:r>
              <a:rPr lang="nl-NL" sz="3000" dirty="0" smtClean="0">
                <a:latin typeface="Cambria" pitchFamily="18" charset="0"/>
              </a:rPr>
              <a:t> A. Ramadan</a:t>
            </a:r>
            <a:endParaRPr lang="en-CA" sz="3000" dirty="0"/>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22</a:t>
            </a:fld>
            <a:endParaRPr lang="en-US" sz="1500" b="1" dirty="0">
              <a:solidFill>
                <a:schemeClr val="lt1"/>
              </a:solidFill>
            </a:endParaRPr>
          </a:p>
        </p:txBody>
      </p:sp>
      <p:pic>
        <p:nvPicPr>
          <p:cNvPr id="2" name="Picture 1" descr="Screen shot 2011-11-15 at 7.21.41 PM.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2253343"/>
            <a:ext cx="9144000" cy="3918857"/>
          </a:xfrm>
          <a:prstGeom prst="rect">
            <a:avLst/>
          </a:prstGeom>
        </p:spPr>
      </p:pic>
      <p:sp>
        <p:nvSpPr>
          <p:cNvPr id="9" name="Line Callout 2 8"/>
          <p:cNvSpPr/>
          <p:nvPr/>
        </p:nvSpPr>
        <p:spPr>
          <a:xfrm>
            <a:off x="4953000" y="2286000"/>
            <a:ext cx="3962400" cy="3505200"/>
          </a:xfrm>
          <a:prstGeom prst="borderCallout2">
            <a:avLst>
              <a:gd name="adj1" fmla="val 88262"/>
              <a:gd name="adj2" fmla="val 315"/>
              <a:gd name="adj3" fmla="val 93276"/>
              <a:gd name="adj4" fmla="val -20229"/>
              <a:gd name="adj5" fmla="val 83715"/>
              <a:gd name="adj6" fmla="val -36713"/>
            </a:avLst>
          </a:prstGeom>
          <a:ln w="38100">
            <a:headEnd type="none"/>
            <a:tailEnd type="triangle" w="lg" len="lg"/>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dirty="0"/>
              <a:t>Global </a:t>
            </a:r>
            <a:r>
              <a:rPr lang="en-US" sz="1600" b="1" dirty="0" smtClean="0"/>
              <a:t>Decision Making </a:t>
            </a:r>
            <a:r>
              <a:rPr lang="en-US" sz="1600" b="1" dirty="0"/>
              <a:t>(GDM) </a:t>
            </a:r>
            <a:r>
              <a:rPr lang="en-US" sz="1600" b="1" dirty="0" smtClean="0"/>
              <a:t>layer</a:t>
            </a:r>
          </a:p>
          <a:p>
            <a:pPr algn="ctr"/>
            <a:endParaRPr lang="en-US" sz="1600" b="1" dirty="0"/>
          </a:p>
          <a:p>
            <a:pPr marL="285750" indent="-285750" algn="just">
              <a:buFont typeface="Wingdings" charset="2"/>
              <a:buChar char="v"/>
            </a:pPr>
            <a:r>
              <a:rPr lang="en-US" sz="1600" dirty="0"/>
              <a:t>GDM layer </a:t>
            </a:r>
            <a:r>
              <a:rPr lang="en-US" sz="1600" dirty="0" smtClean="0"/>
              <a:t>is separated </a:t>
            </a:r>
            <a:r>
              <a:rPr lang="en-US" sz="1600" dirty="0"/>
              <a:t>from other layer to consider different </a:t>
            </a:r>
            <a:r>
              <a:rPr lang="en-US" sz="1600" dirty="0" smtClean="0"/>
              <a:t>applications requirements</a:t>
            </a:r>
          </a:p>
          <a:p>
            <a:pPr marL="285750" indent="-285750" algn="just">
              <a:buFont typeface="Wingdings" charset="2"/>
              <a:buChar char="v"/>
            </a:pPr>
            <a:r>
              <a:rPr lang="en-US" sz="1600" dirty="0"/>
              <a:t>separation also allows using different node/computer </a:t>
            </a:r>
            <a:r>
              <a:rPr lang="en-US" sz="1600" dirty="0" smtClean="0"/>
              <a:t>other than </a:t>
            </a:r>
            <a:r>
              <a:rPr lang="en-US" sz="1600" dirty="0"/>
              <a:t>the sink node for decision </a:t>
            </a:r>
            <a:r>
              <a:rPr lang="en-US" sz="1600" dirty="0" smtClean="0"/>
              <a:t>making</a:t>
            </a:r>
          </a:p>
          <a:p>
            <a:pPr marL="285750" indent="-285750">
              <a:buFont typeface="Wingdings" charset="2"/>
              <a:buChar char="v"/>
            </a:pPr>
            <a:r>
              <a:rPr lang="en-US" sz="1600" dirty="0"/>
              <a:t>the </a:t>
            </a:r>
            <a:r>
              <a:rPr lang="en-US" sz="1600" dirty="0" smtClean="0"/>
              <a:t>GDM layer </a:t>
            </a:r>
            <a:r>
              <a:rPr lang="en-US" sz="1600" dirty="0"/>
              <a:t>includes the user specified queries</a:t>
            </a:r>
            <a:endParaRPr lang="en-US" sz="1600" b="1" dirty="0"/>
          </a:p>
        </p:txBody>
      </p:sp>
      <p:graphicFrame>
        <p:nvGraphicFramePr>
          <p:cNvPr id="11"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2" name="Rectangle 11"/>
          <p:cNvSpPr/>
          <p:nvPr/>
        </p:nvSpPr>
        <p:spPr>
          <a:xfrm>
            <a:off x="7543800" y="1219200"/>
            <a:ext cx="16002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0" y="1219200"/>
            <a:ext cx="56388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618507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r>
              <a:rPr lang="en-CA" sz="3000" b="1" dirty="0" smtClean="0"/>
              <a:t>Data Mining in Multi-Feature Sensor Networks</a:t>
            </a:r>
            <a:br>
              <a:rPr lang="en-CA" sz="3000" b="1" dirty="0" smtClean="0"/>
            </a:br>
            <a:r>
              <a:rPr lang="nl-NL" sz="3000" dirty="0" err="1" smtClean="0">
                <a:latin typeface="Cambria" pitchFamily="18" charset="0"/>
              </a:rPr>
              <a:t>Rabie</a:t>
            </a:r>
            <a:r>
              <a:rPr lang="nl-NL" sz="3000" dirty="0" smtClean="0">
                <a:latin typeface="Cambria" pitchFamily="18" charset="0"/>
              </a:rPr>
              <a:t> A. Ramadan</a:t>
            </a:r>
            <a:endParaRPr lang="en-CA" sz="3000" dirty="0"/>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23</a:t>
            </a:fld>
            <a:endParaRPr lang="en-US" sz="1500" b="1" dirty="0">
              <a:solidFill>
                <a:schemeClr val="lt1"/>
              </a:solidFill>
            </a:endParaRPr>
          </a:p>
        </p:txBody>
      </p:sp>
      <p:pic>
        <p:nvPicPr>
          <p:cNvPr id="2" name="Picture 1" descr="Screen shot 2011-11-15 at 7.21.41 PM.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2253343"/>
            <a:ext cx="9144000" cy="3918857"/>
          </a:xfrm>
          <a:prstGeom prst="rect">
            <a:avLst/>
          </a:prstGeom>
        </p:spPr>
      </p:pic>
      <p:sp>
        <p:nvSpPr>
          <p:cNvPr id="9" name="Line Callout 1 8"/>
          <p:cNvSpPr/>
          <p:nvPr/>
        </p:nvSpPr>
        <p:spPr>
          <a:xfrm>
            <a:off x="228600" y="2438400"/>
            <a:ext cx="3581400" cy="3276600"/>
          </a:xfrm>
          <a:prstGeom prst="borderCallout1">
            <a:avLst>
              <a:gd name="adj1" fmla="val 9957"/>
              <a:gd name="adj2" fmla="val 97992"/>
              <a:gd name="adj3" fmla="val 18075"/>
              <a:gd name="adj4" fmla="val 114159"/>
            </a:avLst>
          </a:prstGeom>
          <a:ln w="50800">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Query Engine is an optional layer that is associated</a:t>
            </a:r>
          </a:p>
          <a:p>
            <a:pPr algn="ctr"/>
            <a:r>
              <a:rPr lang="en-CA" dirty="0" smtClean="0"/>
              <a:t>with all of the framework layers. The query engine is required</a:t>
            </a:r>
          </a:p>
          <a:p>
            <a:pPr algn="ctr"/>
            <a:r>
              <a:rPr lang="en-CA" dirty="0" smtClean="0"/>
              <a:t>for a query-based network where the sink node queries the</a:t>
            </a:r>
          </a:p>
          <a:p>
            <a:pPr algn="ctr"/>
            <a:r>
              <a:rPr lang="en-CA" dirty="0" smtClean="0"/>
              <a:t>sensed data in the node</a:t>
            </a:r>
            <a:endParaRPr lang="en-CA" dirty="0"/>
          </a:p>
        </p:txBody>
      </p:sp>
      <p:graphicFrame>
        <p:nvGraphicFramePr>
          <p:cNvPr id="11"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2" name="Rectangle 11"/>
          <p:cNvSpPr/>
          <p:nvPr/>
        </p:nvSpPr>
        <p:spPr>
          <a:xfrm>
            <a:off x="7543800" y="1219200"/>
            <a:ext cx="16002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0" y="1219200"/>
            <a:ext cx="56388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618507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r>
              <a:rPr lang="en-CA" sz="3000" b="1" dirty="0" smtClean="0"/>
              <a:t>Data Mining in Multi-Feature Sensor Networks</a:t>
            </a:r>
            <a:br>
              <a:rPr lang="en-CA" sz="3000" b="1" dirty="0" smtClean="0"/>
            </a:br>
            <a:r>
              <a:rPr lang="nl-NL" sz="3000" dirty="0" err="1" smtClean="0">
                <a:latin typeface="Cambria" pitchFamily="18" charset="0"/>
              </a:rPr>
              <a:t>Rabie</a:t>
            </a:r>
            <a:r>
              <a:rPr lang="nl-NL" sz="3000" dirty="0" smtClean="0">
                <a:latin typeface="Cambria" pitchFamily="18" charset="0"/>
              </a:rPr>
              <a:t> A. Ramadan</a:t>
            </a:r>
            <a:endParaRPr lang="en-CA" sz="3000" dirty="0"/>
          </a:p>
        </p:txBody>
      </p:sp>
      <p:sp>
        <p:nvSpPr>
          <p:cNvPr id="6" name="TextBox 5"/>
          <p:cNvSpPr txBox="1"/>
          <p:nvPr/>
        </p:nvSpPr>
        <p:spPr>
          <a:xfrm>
            <a:off x="381000" y="2209800"/>
            <a:ext cx="8458200" cy="1938992"/>
          </a:xfrm>
          <a:prstGeom prst="rect">
            <a:avLst/>
          </a:prstGeom>
          <a:noFill/>
        </p:spPr>
        <p:txBody>
          <a:bodyPr wrap="square" rtlCol="0">
            <a:spAutoFit/>
          </a:bodyPr>
          <a:lstStyle/>
          <a:p>
            <a:pPr marL="457200" indent="-457200">
              <a:buFont typeface="Arial" pitchFamily="34" charset="0"/>
              <a:buChar char="•"/>
            </a:pPr>
            <a:endParaRPr lang="en-CA" sz="2800" b="1" dirty="0" smtClean="0"/>
          </a:p>
          <a:p>
            <a:endParaRPr lang="en-CA" sz="2800" b="1" dirty="0" smtClean="0"/>
          </a:p>
          <a:p>
            <a:endParaRPr lang="en-CA" sz="2800" b="1" dirty="0" smtClean="0"/>
          </a:p>
          <a:p>
            <a:pPr marL="628650" indent="-285750" algn="just">
              <a:buFont typeface="Wingdings" pitchFamily="2" charset="2"/>
              <a:buChar char="v"/>
            </a:pPr>
            <a:endParaRPr lang="en-CA" dirty="0" smtClean="0"/>
          </a:p>
          <a:p>
            <a:pPr marL="628650" indent="-285750">
              <a:buFont typeface="Wingdings" pitchFamily="2" charset="2"/>
              <a:buChar char="v"/>
            </a:pPr>
            <a:endParaRPr lang="en-CA" dirty="0"/>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24</a:t>
            </a:fld>
            <a:endParaRPr lang="en-US" sz="1500" b="1" dirty="0">
              <a:solidFill>
                <a:schemeClr val="lt1"/>
              </a:solidFill>
            </a:endParaRPr>
          </a:p>
        </p:txBody>
      </p:sp>
      <p:sp>
        <p:nvSpPr>
          <p:cNvPr id="10" name="Content Placeholder 9"/>
          <p:cNvSpPr>
            <a:spLocks noGrp="1"/>
          </p:cNvSpPr>
          <p:nvPr>
            <p:ph idx="1"/>
          </p:nvPr>
        </p:nvSpPr>
        <p:spPr>
          <a:xfrm>
            <a:off x="152401" y="2248347"/>
            <a:ext cx="8839200" cy="4076253"/>
          </a:xfrm>
        </p:spPr>
        <p:txBody>
          <a:bodyPr>
            <a:normAutofit fontScale="92500" lnSpcReduction="10000"/>
          </a:bodyPr>
          <a:lstStyle/>
          <a:p>
            <a:pPr algn="ctr">
              <a:buNone/>
            </a:pPr>
            <a:r>
              <a:rPr lang="en-CA" dirty="0" smtClean="0"/>
              <a:t>MFLC Protocol</a:t>
            </a:r>
          </a:p>
          <a:p>
            <a:pPr>
              <a:buNone/>
            </a:pPr>
            <a:r>
              <a:rPr lang="en-CA" dirty="0" smtClean="0"/>
              <a:t>Step 1:</a:t>
            </a:r>
          </a:p>
          <a:p>
            <a:pPr lvl="1">
              <a:buFont typeface="Wingdings" pitchFamily="2" charset="2"/>
              <a:buChar char="Ø"/>
            </a:pPr>
            <a:r>
              <a:rPr lang="en-CA" sz="1600" dirty="0" smtClean="0">
                <a:latin typeface="Cambria" pitchFamily="18" charset="0"/>
              </a:rPr>
              <a:t>The algorithm starts by the initialization phase where the sink node </a:t>
            </a:r>
            <a:r>
              <a:rPr lang="en-CA" sz="1600" i="1" dirty="0" smtClean="0">
                <a:latin typeface="Cambria" pitchFamily="18" charset="0"/>
              </a:rPr>
              <a:t>(SN) </a:t>
            </a:r>
            <a:r>
              <a:rPr lang="en-CA" sz="1600" dirty="0" smtClean="0">
                <a:latin typeface="Cambria" pitchFamily="18" charset="0"/>
              </a:rPr>
              <a:t>broadcasts its position and the maximum number of features expected to be reported from all nodes</a:t>
            </a:r>
          </a:p>
          <a:p>
            <a:pPr lvl="1">
              <a:buFont typeface="Wingdings" pitchFamily="2" charset="2"/>
              <a:buChar char="Ø"/>
            </a:pPr>
            <a:r>
              <a:rPr lang="en-CA" sz="1600" dirty="0" smtClean="0">
                <a:latin typeface="Cambria" pitchFamily="18" charset="0"/>
              </a:rPr>
              <a:t>After nodes received the SN message, each node looks for its neighbours and fills its neighbours' list </a:t>
            </a:r>
            <a:r>
              <a:rPr lang="en-CA" sz="1600" i="1" dirty="0" smtClean="0">
                <a:latin typeface="Cambria" pitchFamily="18" charset="0"/>
              </a:rPr>
              <a:t>l</a:t>
            </a:r>
          </a:p>
          <a:p>
            <a:pPr>
              <a:buNone/>
            </a:pPr>
            <a:r>
              <a:rPr lang="en-CA" dirty="0" smtClean="0"/>
              <a:t>Step 2:</a:t>
            </a:r>
          </a:p>
          <a:p>
            <a:pPr lvl="1">
              <a:buFont typeface="Wingdings" pitchFamily="2" charset="2"/>
              <a:buChar char="Ø"/>
            </a:pPr>
            <a:r>
              <a:rPr lang="en-CA" sz="1500" dirty="0" smtClean="0">
                <a:latin typeface="Cambria" pitchFamily="18" charset="0"/>
              </a:rPr>
              <a:t>nodes start working on the clustering where each node applies equation (1) and computes T(s)</a:t>
            </a:r>
          </a:p>
          <a:p>
            <a:pPr lvl="1">
              <a:buFont typeface="Wingdings" pitchFamily="2" charset="2"/>
              <a:buChar char="Ø"/>
            </a:pPr>
            <a:endParaRPr lang="en-CA" sz="1400" dirty="0" smtClean="0"/>
          </a:p>
          <a:p>
            <a:pPr lvl="1">
              <a:buFont typeface="Wingdings" pitchFamily="2" charset="2"/>
              <a:buChar char="Ø"/>
            </a:pPr>
            <a:endParaRPr lang="en-CA" sz="1400" dirty="0" smtClean="0"/>
          </a:p>
          <a:p>
            <a:pPr lvl="1">
              <a:buNone/>
            </a:pPr>
            <a:endParaRPr lang="en-CA" sz="1400" dirty="0" smtClean="0"/>
          </a:p>
          <a:p>
            <a:endParaRPr lang="en-CA" sz="1400" dirty="0" smtClean="0"/>
          </a:p>
          <a:p>
            <a:endParaRPr lang="en-CA" sz="1400" dirty="0" smtClean="0"/>
          </a:p>
          <a:p>
            <a:pPr>
              <a:buNone/>
            </a:pPr>
            <a:r>
              <a:rPr lang="en-CA" sz="1400" dirty="0" smtClean="0"/>
              <a:t>Where  </a:t>
            </a:r>
            <a:r>
              <a:rPr lang="en-CA" sz="1400" b="1" dirty="0" smtClean="0"/>
              <a:t>p</a:t>
            </a:r>
            <a:r>
              <a:rPr lang="en-CA" sz="1400" dirty="0" smtClean="0"/>
              <a:t> is the node’s desire to be a cluster head , </a:t>
            </a:r>
            <a:r>
              <a:rPr lang="en-CA" sz="1400" b="1" i="1" dirty="0" smtClean="0"/>
              <a:t>r</a:t>
            </a:r>
            <a:r>
              <a:rPr lang="en-CA" sz="1400" dirty="0" smtClean="0"/>
              <a:t> is the current round, </a:t>
            </a:r>
            <a:r>
              <a:rPr lang="en-CA" sz="1400" b="1" i="1" dirty="0" smtClean="0"/>
              <a:t>F(s)</a:t>
            </a:r>
            <a:r>
              <a:rPr lang="en-CA" sz="1400" dirty="0" smtClean="0"/>
              <a:t> is the number of features reported by node </a:t>
            </a:r>
            <a:r>
              <a:rPr lang="en-CA" sz="1400" b="1" dirty="0" smtClean="0"/>
              <a:t>s</a:t>
            </a:r>
            <a:r>
              <a:rPr lang="en-CA" sz="1400" dirty="0" smtClean="0"/>
              <a:t>, </a:t>
            </a:r>
            <a:r>
              <a:rPr lang="en-CA" sz="1400" b="1" i="1" dirty="0" smtClean="0"/>
              <a:t>F</a:t>
            </a:r>
            <a:r>
              <a:rPr lang="en-CA" sz="1100" i="1" dirty="0" smtClean="0"/>
              <a:t>max</a:t>
            </a:r>
            <a:r>
              <a:rPr lang="en-CA" sz="1400" i="1" dirty="0" smtClean="0"/>
              <a:t> is the maximum features reported by </a:t>
            </a:r>
            <a:r>
              <a:rPr lang="en-CA" sz="1400" dirty="0" smtClean="0"/>
              <a:t>the network, </a:t>
            </a:r>
            <a:r>
              <a:rPr lang="en-CA" sz="1400" b="1" i="1" dirty="0" err="1" smtClean="0"/>
              <a:t>E</a:t>
            </a:r>
            <a:r>
              <a:rPr lang="en-CA" sz="1400" i="1" dirty="0" err="1" smtClean="0"/>
              <a:t>c</a:t>
            </a:r>
            <a:r>
              <a:rPr lang="en-CA" sz="1400" b="1" i="1" dirty="0" smtClean="0"/>
              <a:t>(s)</a:t>
            </a:r>
            <a:r>
              <a:rPr lang="en-CA" sz="1400" i="1" dirty="0" smtClean="0"/>
              <a:t> is node’s   </a:t>
            </a:r>
            <a:r>
              <a:rPr lang="en-CA" sz="1400" b="1" i="1" dirty="0" smtClean="0"/>
              <a:t>s</a:t>
            </a:r>
            <a:r>
              <a:rPr lang="en-CA" sz="1400" i="1" dirty="0" smtClean="0"/>
              <a:t>   residual energy,  </a:t>
            </a:r>
            <a:r>
              <a:rPr lang="en-CA" sz="1400" b="1" i="1" dirty="0" err="1" smtClean="0"/>
              <a:t>E</a:t>
            </a:r>
            <a:r>
              <a:rPr lang="en-CA" sz="1100" i="1" dirty="0" err="1" smtClean="0"/>
              <a:t>m</a:t>
            </a:r>
            <a:r>
              <a:rPr lang="en-CA" sz="1400" i="1" dirty="0" smtClean="0"/>
              <a:t>(s) is node’s initial energy</a:t>
            </a:r>
            <a:endParaRPr lang="en-CA" sz="1400" dirty="0" smtClean="0"/>
          </a:p>
        </p:txBody>
      </p:sp>
      <p:graphicFrame>
        <p:nvGraphicFramePr>
          <p:cNvPr id="11"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2" name="Rectangle 11"/>
          <p:cNvSpPr/>
          <p:nvPr/>
        </p:nvSpPr>
        <p:spPr>
          <a:xfrm>
            <a:off x="7543800" y="1219200"/>
            <a:ext cx="16002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0" y="1219200"/>
            <a:ext cx="56388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2"/>
          <p:cNvPicPr>
            <a:picLocks noChangeAspect="1" noChangeArrowheads="1"/>
          </p:cNvPicPr>
          <p:nvPr/>
        </p:nvPicPr>
        <p:blipFill>
          <a:blip r:embed="rId3" cstate="print">
            <a:clrChange>
              <a:clrFrom>
                <a:srgbClr val="FFFFFF"/>
              </a:clrFrom>
              <a:clrTo>
                <a:srgbClr val="FFFFFF">
                  <a:alpha val="0"/>
                </a:srgbClr>
              </a:clrTo>
            </a:clrChange>
          </a:blip>
          <a:srcRect l="9132" t="63857" r="2845" b="22390"/>
          <a:stretch>
            <a:fillRect/>
          </a:stretch>
        </p:blipFill>
        <p:spPr bwMode="auto">
          <a:xfrm>
            <a:off x="1676400" y="4495800"/>
            <a:ext cx="5791200" cy="685800"/>
          </a:xfrm>
          <a:prstGeom prst="rect">
            <a:avLst/>
          </a:prstGeom>
          <a:noFill/>
          <a:ln w="9525">
            <a:noFill/>
            <a:miter lim="800000"/>
            <a:headEnd/>
            <a:tailEnd/>
          </a:ln>
        </p:spPr>
      </p:pic>
    </p:spTree>
    <p:extLst>
      <p:ext uri="{BB962C8B-B14F-4D97-AF65-F5344CB8AC3E}">
        <p14:creationId xmlns:p14="http://schemas.microsoft.com/office/powerpoint/2010/main" val="5618507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r>
              <a:rPr lang="en-CA" sz="3000" b="1" dirty="0" smtClean="0"/>
              <a:t>Data Mining in Multi-Feature Sensor Networks</a:t>
            </a:r>
            <a:br>
              <a:rPr lang="en-CA" sz="3000" b="1" dirty="0" smtClean="0"/>
            </a:br>
            <a:r>
              <a:rPr lang="nl-NL" sz="3000" dirty="0" err="1" smtClean="0">
                <a:latin typeface="Cambria" pitchFamily="18" charset="0"/>
              </a:rPr>
              <a:t>Rabie</a:t>
            </a:r>
            <a:r>
              <a:rPr lang="nl-NL" sz="3000" dirty="0" smtClean="0">
                <a:latin typeface="Cambria" pitchFamily="18" charset="0"/>
              </a:rPr>
              <a:t> A. Ramadan</a:t>
            </a:r>
            <a:endParaRPr lang="en-CA" sz="3000" dirty="0"/>
          </a:p>
        </p:txBody>
      </p:sp>
      <p:sp>
        <p:nvSpPr>
          <p:cNvPr id="6" name="TextBox 5"/>
          <p:cNvSpPr txBox="1"/>
          <p:nvPr/>
        </p:nvSpPr>
        <p:spPr>
          <a:xfrm>
            <a:off x="381000" y="2209800"/>
            <a:ext cx="8458200" cy="1938992"/>
          </a:xfrm>
          <a:prstGeom prst="rect">
            <a:avLst/>
          </a:prstGeom>
          <a:noFill/>
        </p:spPr>
        <p:txBody>
          <a:bodyPr wrap="square" rtlCol="0">
            <a:spAutoFit/>
          </a:bodyPr>
          <a:lstStyle/>
          <a:p>
            <a:pPr marL="457200" indent="-457200">
              <a:buFont typeface="Arial" pitchFamily="34" charset="0"/>
              <a:buChar char="•"/>
            </a:pPr>
            <a:endParaRPr lang="en-CA" sz="2800" b="1" dirty="0" smtClean="0"/>
          </a:p>
          <a:p>
            <a:endParaRPr lang="en-CA" sz="2800" b="1" dirty="0" smtClean="0"/>
          </a:p>
          <a:p>
            <a:endParaRPr lang="en-CA" sz="2800" b="1" dirty="0" smtClean="0"/>
          </a:p>
          <a:p>
            <a:pPr marL="628650" indent="-285750" algn="just">
              <a:buFont typeface="Wingdings" pitchFamily="2" charset="2"/>
              <a:buChar char="v"/>
            </a:pPr>
            <a:endParaRPr lang="en-CA" dirty="0" smtClean="0"/>
          </a:p>
          <a:p>
            <a:pPr marL="628650" indent="-285750">
              <a:buFont typeface="Wingdings" pitchFamily="2" charset="2"/>
              <a:buChar char="v"/>
            </a:pPr>
            <a:endParaRPr lang="en-CA" dirty="0"/>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25</a:t>
            </a:fld>
            <a:endParaRPr lang="en-US" sz="1500" b="1" dirty="0">
              <a:solidFill>
                <a:schemeClr val="lt1"/>
              </a:solidFill>
            </a:endParaRPr>
          </a:p>
        </p:txBody>
      </p:sp>
      <p:sp>
        <p:nvSpPr>
          <p:cNvPr id="10" name="Content Placeholder 9"/>
          <p:cNvSpPr>
            <a:spLocks noGrp="1"/>
          </p:cNvSpPr>
          <p:nvPr>
            <p:ph idx="1"/>
          </p:nvPr>
        </p:nvSpPr>
        <p:spPr>
          <a:xfrm>
            <a:off x="152401" y="2248347"/>
            <a:ext cx="8839200" cy="4076253"/>
          </a:xfrm>
        </p:spPr>
        <p:txBody>
          <a:bodyPr>
            <a:normAutofit/>
          </a:bodyPr>
          <a:lstStyle/>
          <a:p>
            <a:pPr algn="ctr">
              <a:buNone/>
            </a:pPr>
            <a:r>
              <a:rPr lang="en-CA" dirty="0" smtClean="0"/>
              <a:t>MFLC Protocol</a:t>
            </a:r>
          </a:p>
          <a:p>
            <a:pPr>
              <a:buNone/>
            </a:pPr>
            <a:r>
              <a:rPr lang="en-CA" dirty="0" smtClean="0"/>
              <a:t>Step 2: Cont.</a:t>
            </a:r>
          </a:p>
          <a:p>
            <a:pPr lvl="1">
              <a:buFont typeface="Wingdings" pitchFamily="2" charset="2"/>
              <a:buChar char="Ø"/>
            </a:pPr>
            <a:r>
              <a:rPr lang="en-CA" sz="1500" dirty="0" smtClean="0">
                <a:latin typeface="Cambria" pitchFamily="18" charset="0"/>
              </a:rPr>
              <a:t>At the same time, each node runs the random generator algorithm to generate a random number between 0 and 1 </a:t>
            </a:r>
          </a:p>
          <a:p>
            <a:pPr lvl="1">
              <a:buFont typeface="Wingdings" pitchFamily="2" charset="2"/>
              <a:buChar char="Ø"/>
            </a:pPr>
            <a:r>
              <a:rPr lang="en-CA" sz="1500" dirty="0" smtClean="0">
                <a:latin typeface="Cambria" pitchFamily="18" charset="0"/>
              </a:rPr>
              <a:t>Based on these two values, T(s) and the random number, the node decides to be a cluster head or not</a:t>
            </a:r>
          </a:p>
          <a:p>
            <a:pPr lvl="1">
              <a:buFont typeface="Wingdings" pitchFamily="2" charset="2"/>
              <a:buChar char="Ø"/>
            </a:pPr>
            <a:r>
              <a:rPr lang="en-CA" sz="1500" dirty="0" smtClean="0">
                <a:latin typeface="Cambria" pitchFamily="18" charset="0"/>
              </a:rPr>
              <a:t>If a node decided to be a cluster head, it sets the </a:t>
            </a:r>
            <a:r>
              <a:rPr lang="en-CA" sz="1500" i="1" dirty="0" err="1" smtClean="0">
                <a:latin typeface="Cambria" pitchFamily="18" charset="0"/>
              </a:rPr>
              <a:t>CHparam</a:t>
            </a:r>
            <a:r>
              <a:rPr lang="en-CA" sz="1500" dirty="0" smtClean="0">
                <a:latin typeface="Cambria" pitchFamily="18" charset="0"/>
              </a:rPr>
              <a:t> to true and waits for a certain period of time to hear from other cluster heads (if any)</a:t>
            </a:r>
          </a:p>
          <a:p>
            <a:pPr lvl="1">
              <a:buFont typeface="Wingdings" pitchFamily="2" charset="2"/>
              <a:buChar char="Ø"/>
            </a:pPr>
            <a:r>
              <a:rPr lang="en-CA" sz="1500" dirty="0" smtClean="0">
                <a:latin typeface="Cambria" pitchFamily="18" charset="0"/>
              </a:rPr>
              <a:t> If it hears from any other cluster head, it adds it to its </a:t>
            </a:r>
            <a:r>
              <a:rPr lang="en-CA" sz="1500" i="1" dirty="0" smtClean="0">
                <a:latin typeface="Cambria" pitchFamily="18" charset="0"/>
              </a:rPr>
              <a:t>CH-list</a:t>
            </a:r>
            <a:r>
              <a:rPr lang="en-CA" sz="1500" dirty="0" smtClean="0">
                <a:latin typeface="Cambria" pitchFamily="18" charset="0"/>
              </a:rPr>
              <a:t> for further usage</a:t>
            </a:r>
          </a:p>
          <a:p>
            <a:pPr lvl="1">
              <a:buFont typeface="Wingdings" pitchFamily="2" charset="2"/>
              <a:buChar char="Ø"/>
            </a:pPr>
            <a:r>
              <a:rPr lang="en-CA" sz="1500" dirty="0" smtClean="0">
                <a:latin typeface="Cambria" pitchFamily="18" charset="0"/>
              </a:rPr>
              <a:t> If a node is not a cluster head, it decides to join one of its neighbour cluster heads based on the cluster heads residual energy</a:t>
            </a:r>
          </a:p>
          <a:p>
            <a:pPr lvl="1">
              <a:buFont typeface="Wingdings" pitchFamily="2" charset="2"/>
              <a:buChar char="Ø"/>
            </a:pPr>
            <a:r>
              <a:rPr lang="en-CA" sz="1500" dirty="0" smtClean="0">
                <a:latin typeface="Cambria" pitchFamily="18" charset="0"/>
              </a:rPr>
              <a:t> Any node without a cluster head, it is forced to be a cluster head</a:t>
            </a:r>
          </a:p>
          <a:p>
            <a:pPr lvl="1">
              <a:buFont typeface="Wingdings" pitchFamily="2" charset="2"/>
              <a:buChar char="Ø"/>
            </a:pPr>
            <a:endParaRPr lang="en-CA" sz="1400" dirty="0" smtClean="0"/>
          </a:p>
          <a:p>
            <a:pPr lvl="1">
              <a:buFont typeface="Wingdings" pitchFamily="2" charset="2"/>
              <a:buChar char="Ø"/>
            </a:pPr>
            <a:endParaRPr lang="en-CA" sz="1400" dirty="0" smtClean="0"/>
          </a:p>
          <a:p>
            <a:pPr lvl="1">
              <a:buNone/>
            </a:pPr>
            <a:endParaRPr lang="en-CA" sz="1400" dirty="0" smtClean="0"/>
          </a:p>
          <a:p>
            <a:endParaRPr lang="en-CA" sz="1400" dirty="0" smtClean="0"/>
          </a:p>
          <a:p>
            <a:endParaRPr lang="en-CA" sz="1400" dirty="0" smtClean="0"/>
          </a:p>
        </p:txBody>
      </p:sp>
      <p:graphicFrame>
        <p:nvGraphicFramePr>
          <p:cNvPr id="11"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2" name="Rectangle 11"/>
          <p:cNvSpPr/>
          <p:nvPr/>
        </p:nvSpPr>
        <p:spPr>
          <a:xfrm>
            <a:off x="7543800" y="1219200"/>
            <a:ext cx="16002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0" y="1219200"/>
            <a:ext cx="56388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618507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r>
              <a:rPr lang="en-CA" sz="3000" b="1" dirty="0" smtClean="0"/>
              <a:t>Data Mining in Multi-Feature Sensor Networks</a:t>
            </a:r>
            <a:br>
              <a:rPr lang="en-CA" sz="3000" b="1" dirty="0" smtClean="0"/>
            </a:br>
            <a:r>
              <a:rPr lang="nl-NL" sz="3000" dirty="0" err="1" smtClean="0">
                <a:latin typeface="Cambria" pitchFamily="18" charset="0"/>
              </a:rPr>
              <a:t>Rabie</a:t>
            </a:r>
            <a:r>
              <a:rPr lang="nl-NL" sz="3000" dirty="0" smtClean="0">
                <a:latin typeface="Cambria" pitchFamily="18" charset="0"/>
              </a:rPr>
              <a:t> A. Ramadan</a:t>
            </a:r>
            <a:endParaRPr lang="en-CA" sz="3000" dirty="0"/>
          </a:p>
        </p:txBody>
      </p:sp>
      <p:sp>
        <p:nvSpPr>
          <p:cNvPr id="6" name="TextBox 5"/>
          <p:cNvSpPr txBox="1"/>
          <p:nvPr/>
        </p:nvSpPr>
        <p:spPr>
          <a:xfrm>
            <a:off x="381000" y="2209800"/>
            <a:ext cx="8458200" cy="1938992"/>
          </a:xfrm>
          <a:prstGeom prst="rect">
            <a:avLst/>
          </a:prstGeom>
          <a:noFill/>
        </p:spPr>
        <p:txBody>
          <a:bodyPr wrap="square" rtlCol="0">
            <a:spAutoFit/>
          </a:bodyPr>
          <a:lstStyle/>
          <a:p>
            <a:pPr marL="457200" indent="-457200">
              <a:buFont typeface="Arial" pitchFamily="34" charset="0"/>
              <a:buChar char="•"/>
            </a:pPr>
            <a:endParaRPr lang="en-CA" sz="2800" b="1" dirty="0" smtClean="0"/>
          </a:p>
          <a:p>
            <a:endParaRPr lang="en-CA" sz="2800" b="1" dirty="0" smtClean="0"/>
          </a:p>
          <a:p>
            <a:endParaRPr lang="en-CA" sz="2800" b="1" dirty="0" smtClean="0"/>
          </a:p>
          <a:p>
            <a:pPr marL="628650" indent="-285750" algn="just">
              <a:buFont typeface="Wingdings" pitchFamily="2" charset="2"/>
              <a:buChar char="v"/>
            </a:pPr>
            <a:endParaRPr lang="en-CA" dirty="0" smtClean="0"/>
          </a:p>
          <a:p>
            <a:pPr marL="628650" indent="-285750">
              <a:buFont typeface="Wingdings" pitchFamily="2" charset="2"/>
              <a:buChar char="v"/>
            </a:pPr>
            <a:endParaRPr lang="en-CA" dirty="0"/>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26</a:t>
            </a:fld>
            <a:endParaRPr lang="en-US" sz="1500" b="1" dirty="0">
              <a:solidFill>
                <a:schemeClr val="lt1"/>
              </a:solidFill>
            </a:endParaRPr>
          </a:p>
        </p:txBody>
      </p:sp>
      <p:sp>
        <p:nvSpPr>
          <p:cNvPr id="10" name="Content Placeholder 9"/>
          <p:cNvSpPr>
            <a:spLocks noGrp="1"/>
          </p:cNvSpPr>
          <p:nvPr>
            <p:ph idx="1"/>
          </p:nvPr>
        </p:nvSpPr>
        <p:spPr>
          <a:xfrm>
            <a:off x="0" y="2057401"/>
            <a:ext cx="9144000" cy="4267200"/>
          </a:xfrm>
        </p:spPr>
        <p:txBody>
          <a:bodyPr>
            <a:normAutofit lnSpcReduction="10000"/>
          </a:bodyPr>
          <a:lstStyle/>
          <a:p>
            <a:pPr algn="just">
              <a:buNone/>
            </a:pPr>
            <a:r>
              <a:rPr lang="en-CA" dirty="0" smtClean="0"/>
              <a:t>Step 3:</a:t>
            </a:r>
            <a:endParaRPr lang="en-CA" sz="1600" dirty="0" smtClean="0"/>
          </a:p>
          <a:p>
            <a:pPr lvl="1" algn="just">
              <a:buFont typeface="Wingdings" pitchFamily="2" charset="2"/>
              <a:buChar char="Ø"/>
            </a:pPr>
            <a:r>
              <a:rPr lang="en-CA" sz="1600" dirty="0" smtClean="0">
                <a:latin typeface="Cambria" pitchFamily="18" charset="0"/>
              </a:rPr>
              <a:t>Nodes start to report to their cluster heads using TDMA protocol (</a:t>
            </a:r>
            <a:r>
              <a:rPr lang="en-CA" sz="1600" i="1" dirty="0" smtClean="0">
                <a:solidFill>
                  <a:srgbClr val="FF0000"/>
                </a:solidFill>
                <a:latin typeface="Cambria" pitchFamily="18" charset="0"/>
              </a:rPr>
              <a:t>Time division multiple access (TDMA) is a  channel access method for shared medium networks. It allows several users to share the same  frequency channel by dividing the signal into different time slots</a:t>
            </a:r>
            <a:r>
              <a:rPr lang="en-CA" sz="1600" dirty="0" smtClean="0">
                <a:latin typeface="Cambria" pitchFamily="18" charset="0"/>
              </a:rPr>
              <a:t>.)</a:t>
            </a:r>
          </a:p>
          <a:p>
            <a:pPr lvl="1" algn="just">
              <a:buFont typeface="Wingdings" pitchFamily="2" charset="2"/>
              <a:buChar char="Ø"/>
            </a:pPr>
            <a:r>
              <a:rPr lang="en-CA" sz="1600" dirty="0" smtClean="0">
                <a:latin typeface="Cambria" pitchFamily="18" charset="0"/>
              </a:rPr>
              <a:t>The cluster heads applies an appropriate aggregation method such as the average on the received similar features and try to send the aggregated value(s) to the sink node</a:t>
            </a:r>
          </a:p>
          <a:p>
            <a:pPr lvl="1" algn="just">
              <a:buFont typeface="Wingdings" pitchFamily="2" charset="2"/>
              <a:buChar char="Ø"/>
            </a:pPr>
            <a:r>
              <a:rPr lang="en-CA" sz="1600" dirty="0" smtClean="0">
                <a:latin typeface="Cambria" pitchFamily="18" charset="0"/>
              </a:rPr>
              <a:t>A cluster head might not be directly connected to the sink node. Therefore, a multi-hop reporting must be used. We propose the cluster head to choose one of its neighbour cluster heads found in its CH-list with the highest residual energy to sent to</a:t>
            </a:r>
          </a:p>
          <a:p>
            <a:pPr lvl="1" algn="just">
              <a:buFont typeface="Wingdings" pitchFamily="2" charset="2"/>
              <a:buChar char="Ø"/>
            </a:pPr>
            <a:r>
              <a:rPr lang="en-CA" sz="1600" dirty="0" smtClean="0"/>
              <a:t>However, the </a:t>
            </a:r>
            <a:r>
              <a:rPr lang="en-CA" sz="1600" i="1" dirty="0" smtClean="0"/>
              <a:t>CH-list might </a:t>
            </a:r>
            <a:r>
              <a:rPr lang="en-CA" sz="1600" dirty="0" smtClean="0"/>
              <a:t>be empty; thus, the cluster head has to select one of its neighbours that it does not belong to its cluster to report to</a:t>
            </a:r>
          </a:p>
          <a:p>
            <a:pPr lvl="1" algn="just">
              <a:buFont typeface="Wingdings" pitchFamily="2" charset="2"/>
              <a:buChar char="Ø"/>
            </a:pPr>
            <a:r>
              <a:rPr lang="en-CA" sz="1600" dirty="0" smtClean="0"/>
              <a:t> If all of the neighbours belong to other clusters, it might select a node at random or based on the neighbours energy or number of features hoping that it will reach one of the other cluster heads</a:t>
            </a:r>
          </a:p>
          <a:p>
            <a:pPr marL="365760" lvl="1" algn="just">
              <a:buNone/>
            </a:pPr>
            <a:r>
              <a:rPr lang="en-CA" sz="2400" dirty="0" smtClean="0"/>
              <a:t>Step 4: </a:t>
            </a:r>
            <a:r>
              <a:rPr lang="en-CA" sz="1800" dirty="0" smtClean="0"/>
              <a:t>repeat until the network stop</a:t>
            </a:r>
          </a:p>
          <a:p>
            <a:pPr lvl="1" algn="just">
              <a:buNone/>
            </a:pPr>
            <a:endParaRPr lang="en-CA" sz="1600" dirty="0" smtClean="0">
              <a:latin typeface="Cambria" pitchFamily="18" charset="0"/>
            </a:endParaRPr>
          </a:p>
          <a:p>
            <a:pPr lvl="1">
              <a:buFont typeface="Wingdings" pitchFamily="2" charset="2"/>
              <a:buChar char="Ø"/>
            </a:pPr>
            <a:endParaRPr lang="en-CA" sz="1300" dirty="0" smtClean="0">
              <a:latin typeface="Cambria" pitchFamily="18" charset="0"/>
            </a:endParaRPr>
          </a:p>
          <a:p>
            <a:pPr lvl="1">
              <a:buNone/>
            </a:pPr>
            <a:endParaRPr lang="en-CA" sz="1400" dirty="0" smtClean="0"/>
          </a:p>
          <a:p>
            <a:endParaRPr lang="en-CA" sz="1400" dirty="0" smtClean="0"/>
          </a:p>
          <a:p>
            <a:endParaRPr lang="en-CA" sz="1400" dirty="0" smtClean="0"/>
          </a:p>
        </p:txBody>
      </p:sp>
      <p:graphicFrame>
        <p:nvGraphicFramePr>
          <p:cNvPr id="11"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2" name="Rectangle 11"/>
          <p:cNvSpPr/>
          <p:nvPr/>
        </p:nvSpPr>
        <p:spPr>
          <a:xfrm>
            <a:off x="7543800" y="1219200"/>
            <a:ext cx="16002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0" y="1219200"/>
            <a:ext cx="56388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618507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dirty="0" smtClean="0"/>
              <a:t>INTRODUCTION</a:t>
            </a:r>
            <a:endParaRPr lang="en-CA" dirty="0"/>
          </a:p>
        </p:txBody>
      </p:sp>
      <p:sp>
        <p:nvSpPr>
          <p:cNvPr id="7" name="Title 2"/>
          <p:cNvSpPr txBox="1">
            <a:spLocks/>
          </p:cNvSpPr>
          <p:nvPr/>
        </p:nvSpPr>
        <p:spPr>
          <a:xfrm>
            <a:off x="482599" y="-6928"/>
            <a:ext cx="8128001" cy="1226127"/>
          </a:xfrm>
          <a:prstGeom prst="rect">
            <a:avLst/>
          </a:prstGeom>
          <a:solidFill>
            <a:schemeClr val="bg2">
              <a:lumMod val="50000"/>
              <a:lumOff val="50000"/>
            </a:schemeClr>
          </a:solidFill>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smtClean="0"/>
              <a:t>Conclusion</a:t>
            </a:r>
            <a:endParaRPr lang="en-CA" dirty="0"/>
          </a:p>
        </p:txBody>
      </p:sp>
      <p:sp>
        <p:nvSpPr>
          <p:cNvPr id="13" name="Footer Placeholder 12"/>
          <p:cNvSpPr>
            <a:spLocks noGrp="1"/>
          </p:cNvSpPr>
          <p:nvPr>
            <p:ph type="ftr" sz="quarter" idx="11"/>
          </p:nvPr>
        </p:nvSpPr>
        <p:spPr>
          <a:xfrm>
            <a:off x="228600" y="6416675"/>
            <a:ext cx="8001000" cy="365125"/>
          </a:xfrm>
        </p:spPr>
        <p:txBody>
          <a:bodyPr vert="horz" lIns="91440" tIns="45720" rIns="91440" bIns="45720" rtlCol="0" anchor="ctr"/>
          <a:lstStyle/>
          <a:p>
            <a:pPr algn="dist"/>
            <a:r>
              <a:rPr lang="en-US"/>
              <a:t>CSI 5148 Project                              Wireless Ad Hoc Networking </a:t>
            </a:r>
            <a:endParaRPr lang="en-US" dirty="0"/>
          </a:p>
        </p:txBody>
      </p:sp>
      <p:sp>
        <p:nvSpPr>
          <p:cNvPr id="14" name="Slide Number Placeholder 13"/>
          <p:cNvSpPr>
            <a:spLocks noGrp="1"/>
          </p:cNvSpPr>
          <p:nvPr>
            <p:ph type="sldNum" sz="quarter" idx="12"/>
          </p:nvPr>
        </p:nvSpPr>
        <p:spPr>
          <a:xfrm>
            <a:off x="8458200" y="6416675"/>
            <a:ext cx="533400" cy="365125"/>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27</a:t>
            </a:fld>
            <a:endParaRPr lang="en-US" sz="1500" b="1" dirty="0">
              <a:solidFill>
                <a:schemeClr val="lt1"/>
              </a:solidFill>
            </a:endParaRPr>
          </a:p>
        </p:txBody>
      </p:sp>
      <p:sp>
        <p:nvSpPr>
          <p:cNvPr id="16" name="Rectangle 15"/>
          <p:cNvSpPr/>
          <p:nvPr/>
        </p:nvSpPr>
        <p:spPr>
          <a:xfrm>
            <a:off x="9144000" y="1229400"/>
            <a:ext cx="76200" cy="370800"/>
          </a:xfrm>
          <a:prstGeom prst="rect">
            <a:avLst/>
          </a:prstGeom>
          <a:solidFill>
            <a:schemeClr val="tx1">
              <a:lumMod val="50000"/>
              <a:lumOff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260851" y="2209800"/>
            <a:ext cx="8578349" cy="3008516"/>
          </a:xfrm>
          <a:prstGeom prst="rect">
            <a:avLst/>
          </a:prstGeom>
          <a:noFill/>
        </p:spPr>
        <p:txBody>
          <a:bodyPr wrap="square" rtlCol="0">
            <a:spAutoFit/>
          </a:bodyPr>
          <a:lstStyle/>
          <a:p>
            <a:r>
              <a:rPr lang="en-US" sz="2800" dirty="0"/>
              <a:t>Online mining for sensor networks faces several new challenges :</a:t>
            </a:r>
            <a:endParaRPr lang="en-US" dirty="0"/>
          </a:p>
          <a:p>
            <a:pPr marL="285750" indent="-285750" algn="just">
              <a:lnSpc>
                <a:spcPct val="150000"/>
              </a:lnSpc>
              <a:buFont typeface="Wingdings" charset="2"/>
              <a:buChar char="²"/>
            </a:pPr>
            <a:r>
              <a:rPr lang="en-US" dirty="0"/>
              <a:t>Sensors have serious resource constraints including battery lifetime, communication bandwidth, CPU capacity and storage  </a:t>
            </a:r>
          </a:p>
          <a:p>
            <a:pPr marL="285750" indent="-285750" algn="just">
              <a:lnSpc>
                <a:spcPct val="150000"/>
              </a:lnSpc>
              <a:buFont typeface="Wingdings" charset="2"/>
              <a:buChar char="²"/>
            </a:pPr>
            <a:r>
              <a:rPr lang="en-US" dirty="0"/>
              <a:t>sensor node mobility increases the complexity of sensor data because a sensor may be in a different neighborhood at any point of time </a:t>
            </a:r>
          </a:p>
          <a:p>
            <a:pPr marL="285750" indent="-285750" algn="just">
              <a:lnSpc>
                <a:spcPct val="150000"/>
              </a:lnSpc>
              <a:buFont typeface="Wingdings" charset="2"/>
              <a:buChar char="²"/>
            </a:pPr>
            <a:r>
              <a:rPr lang="en-US" dirty="0"/>
              <a:t>sensor data come in time-ordered streams over networks </a:t>
            </a:r>
          </a:p>
        </p:txBody>
      </p:sp>
      <p:sp>
        <p:nvSpPr>
          <p:cNvPr id="9" name="Rectangle 8"/>
          <p:cNvSpPr/>
          <p:nvPr/>
        </p:nvSpPr>
        <p:spPr>
          <a:xfrm>
            <a:off x="533400" y="5334000"/>
            <a:ext cx="8077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b="1" dirty="0"/>
              <a:t>Our goal is to process as much data as possible in a decentralized fashion while keeping the communication, storage and computation cost </a:t>
            </a:r>
            <a:r>
              <a:rPr lang="en-US" b="1" dirty="0" smtClean="0"/>
              <a:t>low</a:t>
            </a:r>
            <a:endParaRPr lang="en-US" b="1" dirty="0"/>
          </a:p>
        </p:txBody>
      </p:sp>
      <p:graphicFrame>
        <p:nvGraphicFramePr>
          <p:cNvPr id="10"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2" name="Rectangle 11"/>
          <p:cNvSpPr/>
          <p:nvPr/>
        </p:nvSpPr>
        <p:spPr>
          <a:xfrm>
            <a:off x="0" y="1219200"/>
            <a:ext cx="75438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726575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dirty="0" smtClean="0"/>
              <a:t>INTRODUCTION</a:t>
            </a:r>
            <a:endParaRPr lang="en-CA" dirty="0"/>
          </a:p>
        </p:txBody>
      </p:sp>
      <p:sp>
        <p:nvSpPr>
          <p:cNvPr id="7" name="Title 2"/>
          <p:cNvSpPr txBox="1">
            <a:spLocks/>
          </p:cNvSpPr>
          <p:nvPr/>
        </p:nvSpPr>
        <p:spPr>
          <a:xfrm>
            <a:off x="482599" y="-6928"/>
            <a:ext cx="8128001" cy="1226127"/>
          </a:xfrm>
          <a:prstGeom prst="rect">
            <a:avLst/>
          </a:prstGeom>
          <a:solidFill>
            <a:schemeClr val="bg2">
              <a:lumMod val="50000"/>
              <a:lumOff val="50000"/>
            </a:schemeClr>
          </a:solidFill>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smtClean="0"/>
              <a:t>References</a:t>
            </a:r>
            <a:endParaRPr lang="en-CA" dirty="0"/>
          </a:p>
        </p:txBody>
      </p:sp>
      <p:sp>
        <p:nvSpPr>
          <p:cNvPr id="13" name="Footer Placeholder 12"/>
          <p:cNvSpPr>
            <a:spLocks noGrp="1"/>
          </p:cNvSpPr>
          <p:nvPr>
            <p:ph type="ftr" sz="quarter" idx="11"/>
          </p:nvPr>
        </p:nvSpPr>
        <p:spPr>
          <a:xfrm>
            <a:off x="152400" y="6416675"/>
            <a:ext cx="8153400" cy="365125"/>
          </a:xfrm>
        </p:spPr>
        <p:txBody>
          <a:bodyPr vert="horz" lIns="91440" tIns="45720" rIns="91440" bIns="45720" rtlCol="0" anchor="ctr"/>
          <a:lstStyle/>
          <a:p>
            <a:pPr algn="dist"/>
            <a:r>
              <a:rPr lang="en-US"/>
              <a:t>CSI 5148 Project                              Wireless Ad Hoc Networking </a:t>
            </a:r>
            <a:endParaRPr lang="en-US" dirty="0"/>
          </a:p>
        </p:txBody>
      </p:sp>
      <p:sp>
        <p:nvSpPr>
          <p:cNvPr id="14" name="Slide Number Placeholder 13"/>
          <p:cNvSpPr>
            <a:spLocks noGrp="1"/>
          </p:cNvSpPr>
          <p:nvPr>
            <p:ph type="sldNum" sz="quarter" idx="12"/>
          </p:nvPr>
        </p:nvSpPr>
        <p:spPr>
          <a:xfrm>
            <a:off x="8458200" y="6416675"/>
            <a:ext cx="533400" cy="365125"/>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28</a:t>
            </a:fld>
            <a:endParaRPr lang="en-US" sz="1500" b="1" dirty="0">
              <a:solidFill>
                <a:schemeClr val="lt1"/>
              </a:solidFill>
            </a:endParaRPr>
          </a:p>
        </p:txBody>
      </p:sp>
      <p:sp>
        <p:nvSpPr>
          <p:cNvPr id="2" name="TextBox 1"/>
          <p:cNvSpPr txBox="1"/>
          <p:nvPr/>
        </p:nvSpPr>
        <p:spPr>
          <a:xfrm>
            <a:off x="482599" y="2209800"/>
            <a:ext cx="8356601" cy="3539430"/>
          </a:xfrm>
          <a:prstGeom prst="rect">
            <a:avLst/>
          </a:prstGeom>
          <a:noFill/>
        </p:spPr>
        <p:txBody>
          <a:bodyPr wrap="square" rtlCol="0">
            <a:spAutoFit/>
          </a:bodyPr>
          <a:lstStyle/>
          <a:p>
            <a:pPr marL="285750" indent="-285750">
              <a:buFont typeface="Arial" pitchFamily="34" charset="0"/>
              <a:buChar char="•"/>
            </a:pPr>
            <a:r>
              <a:rPr lang="en-CA" sz="1400" dirty="0" smtClean="0"/>
              <a:t>Ramadan, R.A.; , "Data mining in multi-feature sensor networks," </a:t>
            </a:r>
            <a:r>
              <a:rPr lang="en-CA" sz="1400" i="1" dirty="0" smtClean="0"/>
              <a:t>Computer Engineering &amp; Systems, 2009. ICCES 2009. International Conference on</a:t>
            </a:r>
            <a:r>
              <a:rPr lang="en-CA" sz="1400" dirty="0" smtClean="0"/>
              <a:t> , vol., no., pp.584-589, 14-16 Dec. 2009 </a:t>
            </a:r>
            <a:r>
              <a:rPr lang="en-CA" sz="1400" dirty="0" err="1" smtClean="0"/>
              <a:t>doi</a:t>
            </a:r>
            <a:r>
              <a:rPr lang="en-CA" sz="1400" dirty="0" smtClean="0"/>
              <a:t>: 10.1109/ICCES.2009.5383064</a:t>
            </a:r>
          </a:p>
          <a:p>
            <a:pPr marL="285750" indent="-285750">
              <a:buFont typeface="Arial" pitchFamily="34" charset="0"/>
              <a:buChar char="•"/>
            </a:pPr>
            <a:r>
              <a:rPr lang="en-US" sz="1400" dirty="0" smtClean="0"/>
              <a:t>Ma, X., Yang, D., Tang, S., </a:t>
            </a:r>
            <a:r>
              <a:rPr lang="en-US" sz="1400" dirty="0" err="1" smtClean="0"/>
              <a:t>Luo</a:t>
            </a:r>
            <a:r>
              <a:rPr lang="en-US" sz="1400" dirty="0" smtClean="0"/>
              <a:t>, Q., Zhang, D., Li, S.: Online mining in sensor networks. In Jin, H., </a:t>
            </a:r>
            <a:r>
              <a:rPr lang="en-US" sz="1400" dirty="0" err="1" smtClean="0"/>
              <a:t>Gao</a:t>
            </a:r>
            <a:r>
              <a:rPr lang="en-US" sz="1400" dirty="0" smtClean="0"/>
              <a:t>, G.R., </a:t>
            </a:r>
            <a:r>
              <a:rPr lang="en-US" sz="1400" dirty="0" err="1" smtClean="0"/>
              <a:t>Xu</a:t>
            </a:r>
            <a:r>
              <a:rPr lang="en-US" sz="1400" dirty="0" smtClean="0"/>
              <a:t>, Z., Chen, H., eds.: NPC. Volume 3222 of Lecture Notes in Computer Science., Springer (2004) 544{550</a:t>
            </a:r>
          </a:p>
          <a:p>
            <a:pPr marL="285750" indent="-285750">
              <a:buFont typeface="Arial" pitchFamily="34" charset="0"/>
              <a:buChar char="•"/>
            </a:pPr>
            <a:r>
              <a:rPr lang="en-CA" sz="1400" dirty="0" err="1" smtClean="0"/>
              <a:t>Rodrigues</a:t>
            </a:r>
            <a:r>
              <a:rPr lang="en-CA" sz="1400" dirty="0" smtClean="0"/>
              <a:t>, P.P., Gama, J.: Online prediction of streaming sensor data. In </a:t>
            </a:r>
            <a:r>
              <a:rPr lang="en-CA" sz="1400" dirty="0" err="1" smtClean="0"/>
              <a:t>Joo</a:t>
            </a:r>
            <a:r>
              <a:rPr lang="en-CA" sz="1400" dirty="0" smtClean="0"/>
              <a:t> Gama, J. </a:t>
            </a:r>
            <a:r>
              <a:rPr lang="en-CA" sz="1400" dirty="0" err="1" smtClean="0"/>
              <a:t>Roure</a:t>
            </a:r>
            <a:r>
              <a:rPr lang="en-CA" sz="1400" dirty="0" smtClean="0"/>
              <a:t>, J.S.A.R., ed.: Proceedings of the 3rd International Workshop on Knowledge Discovery from Data Streams (IWKDDS 2006), in conjunction with the 23rd International Conference on Machine Learning. (2006)</a:t>
            </a:r>
          </a:p>
          <a:p>
            <a:pPr marL="285750" indent="-285750">
              <a:buFont typeface="Arial" pitchFamily="34" charset="0"/>
              <a:buChar char="•"/>
            </a:pPr>
            <a:r>
              <a:rPr lang="en-CA" sz="1400" dirty="0" smtClean="0"/>
              <a:t> </a:t>
            </a:r>
            <a:r>
              <a:rPr lang="en-CA" sz="1400" dirty="0" err="1" smtClean="0"/>
              <a:t>Yairi</a:t>
            </a:r>
            <a:r>
              <a:rPr lang="en-CA" sz="1400" dirty="0" smtClean="0"/>
              <a:t>, T., Kato, Y., Hori, K.: Fault detection by mining association rules from house-keeping data. In: Proceedings of the 6th International Symposium on Artificial Intelligence, Robotics and Automation in Space. (2001)</a:t>
            </a:r>
          </a:p>
          <a:p>
            <a:pPr marL="285750" indent="-285750">
              <a:buFont typeface="Arial" pitchFamily="34" charset="0"/>
              <a:buChar char="•"/>
            </a:pPr>
            <a:r>
              <a:rPr lang="en-CA" sz="1400" dirty="0" err="1" smtClean="0"/>
              <a:t>Halatchev</a:t>
            </a:r>
            <a:r>
              <a:rPr lang="en-CA" sz="1400" dirty="0" smtClean="0"/>
              <a:t>, M., </a:t>
            </a:r>
            <a:r>
              <a:rPr lang="en-CA" sz="1400" dirty="0" err="1" smtClean="0"/>
              <a:t>Gruenwald</a:t>
            </a:r>
            <a:r>
              <a:rPr lang="en-CA" sz="1400" dirty="0" smtClean="0"/>
              <a:t>, L.: Estimating missing values in related sensor data streams. In </a:t>
            </a:r>
            <a:r>
              <a:rPr lang="en-CA" sz="1400" dirty="0" err="1" smtClean="0"/>
              <a:t>Haritsa</a:t>
            </a:r>
            <a:r>
              <a:rPr lang="en-CA" sz="1400" dirty="0" smtClean="0"/>
              <a:t>, J.R., </a:t>
            </a:r>
            <a:r>
              <a:rPr lang="en-CA" sz="1400" dirty="0" err="1" smtClean="0"/>
              <a:t>Vijayaraman</a:t>
            </a:r>
            <a:r>
              <a:rPr lang="en-CA" sz="1400" dirty="0" smtClean="0"/>
              <a:t>, T.M., eds.: Proceedings of the 11th Inter-national Conference on Management of Data (COMAD '05), Computer Society of India (January 2005) 83{94</a:t>
            </a:r>
            <a:endParaRPr lang="en-US" sz="1400" dirty="0"/>
          </a:p>
        </p:txBody>
      </p:sp>
      <p:graphicFrame>
        <p:nvGraphicFramePr>
          <p:cNvPr id="11"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6" name="Rectangle 15"/>
          <p:cNvSpPr/>
          <p:nvPr/>
        </p:nvSpPr>
        <p:spPr>
          <a:xfrm>
            <a:off x="0" y="1219200"/>
            <a:ext cx="91440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726575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dirty="0" smtClean="0"/>
              <a:t>INTRODUCTION</a:t>
            </a:r>
            <a:endParaRPr lang="en-CA" dirty="0"/>
          </a:p>
        </p:txBody>
      </p:sp>
      <p:sp>
        <p:nvSpPr>
          <p:cNvPr id="7" name="Title 2"/>
          <p:cNvSpPr txBox="1">
            <a:spLocks/>
          </p:cNvSpPr>
          <p:nvPr/>
        </p:nvSpPr>
        <p:spPr>
          <a:xfrm>
            <a:off x="482599" y="-6928"/>
            <a:ext cx="8128001" cy="1226127"/>
          </a:xfrm>
          <a:prstGeom prst="rect">
            <a:avLst/>
          </a:prstGeom>
          <a:solidFill>
            <a:schemeClr val="bg2">
              <a:lumMod val="50000"/>
              <a:lumOff val="50000"/>
            </a:schemeClr>
          </a:solidFill>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smtClean="0"/>
              <a:t>Questions</a:t>
            </a:r>
            <a:endParaRPr lang="en-CA" dirty="0"/>
          </a:p>
        </p:txBody>
      </p:sp>
      <p:sp>
        <p:nvSpPr>
          <p:cNvPr id="13" name="Footer Placeholder 12"/>
          <p:cNvSpPr>
            <a:spLocks noGrp="1"/>
          </p:cNvSpPr>
          <p:nvPr>
            <p:ph type="ftr" sz="quarter" idx="11"/>
          </p:nvPr>
        </p:nvSpPr>
        <p:spPr>
          <a:xfrm>
            <a:off x="152400" y="6416675"/>
            <a:ext cx="8153400" cy="365125"/>
          </a:xfrm>
        </p:spPr>
        <p:txBody>
          <a:bodyPr vert="horz" lIns="91440" tIns="45720" rIns="91440" bIns="45720" rtlCol="0" anchor="ctr"/>
          <a:lstStyle/>
          <a:p>
            <a:pPr algn="dist"/>
            <a:r>
              <a:rPr lang="en-US"/>
              <a:t>CSI 5148 Project                              Wireless Ad Hoc Networking </a:t>
            </a:r>
            <a:endParaRPr lang="en-US" dirty="0"/>
          </a:p>
        </p:txBody>
      </p:sp>
      <p:sp>
        <p:nvSpPr>
          <p:cNvPr id="14" name="Slide Number Placeholder 13"/>
          <p:cNvSpPr>
            <a:spLocks noGrp="1"/>
          </p:cNvSpPr>
          <p:nvPr>
            <p:ph type="sldNum" sz="quarter" idx="12"/>
          </p:nvPr>
        </p:nvSpPr>
        <p:spPr>
          <a:xfrm>
            <a:off x="8458200" y="6416675"/>
            <a:ext cx="533400" cy="365125"/>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29</a:t>
            </a:fld>
            <a:endParaRPr lang="en-US" sz="1500" b="1" dirty="0">
              <a:solidFill>
                <a:schemeClr val="lt1"/>
              </a:solidFill>
            </a:endParaRPr>
          </a:p>
        </p:txBody>
      </p:sp>
      <p:sp>
        <p:nvSpPr>
          <p:cNvPr id="2" name="TextBox 1"/>
          <p:cNvSpPr txBox="1"/>
          <p:nvPr/>
        </p:nvSpPr>
        <p:spPr>
          <a:xfrm>
            <a:off x="152401" y="1864310"/>
            <a:ext cx="8686800" cy="3123932"/>
          </a:xfrm>
          <a:prstGeom prst="rect">
            <a:avLst/>
          </a:prstGeom>
          <a:noFill/>
        </p:spPr>
        <p:txBody>
          <a:bodyPr wrap="square" rtlCol="0">
            <a:spAutoFit/>
          </a:bodyPr>
          <a:lstStyle/>
          <a:p>
            <a:r>
              <a:rPr lang="en-US" sz="2500" b="1" dirty="0" smtClean="0"/>
              <a:t>Question 1</a:t>
            </a:r>
          </a:p>
          <a:p>
            <a:endParaRPr lang="en-US" sz="1000" b="1" dirty="0" smtClean="0"/>
          </a:p>
          <a:p>
            <a:r>
              <a:rPr lang="en-US" sz="1600" b="1" dirty="0" smtClean="0"/>
              <a:t>Apply the multi-dimensions clustering to determine which sensors data belong to sensor nodes. For each, construct a bipartite sup graph with sensor set. If some sensory attributes value of sensor v belongs to to cluster u, there is an edge pointing from v to u</a:t>
            </a:r>
          </a:p>
          <a:p>
            <a:endParaRPr lang="en-US" sz="1600" b="1" dirty="0" smtClean="0"/>
          </a:p>
          <a:p>
            <a:r>
              <a:rPr lang="en-US" sz="1600" b="1" dirty="0" smtClean="0"/>
              <a:t>Suppose the sensor network below  measuring </a:t>
            </a:r>
            <a:r>
              <a:rPr lang="en-US" sz="1600" b="1" dirty="0"/>
              <a:t>the weather temperature and humidity</a:t>
            </a:r>
          </a:p>
          <a:p>
            <a:endParaRPr lang="en-US" sz="1600" b="1" dirty="0"/>
          </a:p>
          <a:p>
            <a:r>
              <a:rPr lang="en-US" sz="1600" b="1" dirty="0" smtClean="0"/>
              <a:t>Notes</a:t>
            </a:r>
          </a:p>
          <a:p>
            <a:r>
              <a:rPr lang="en-US" sz="1600" b="1" dirty="0" smtClean="0"/>
              <a:t>each clique has a representative </a:t>
            </a:r>
          </a:p>
          <a:p>
            <a:r>
              <a:rPr lang="en-US" sz="1600" b="1" dirty="0" smtClean="0"/>
              <a:t>T</a:t>
            </a:r>
            <a:r>
              <a:rPr lang="en-US" sz="1000" b="1" dirty="0" smtClean="0"/>
              <a:t>1</a:t>
            </a:r>
            <a:r>
              <a:rPr lang="en-US" sz="1600" b="1" dirty="0" smtClean="0"/>
              <a:t>  , T</a:t>
            </a:r>
            <a:r>
              <a:rPr lang="en-US" sz="1000" b="1" dirty="0" smtClean="0"/>
              <a:t>2</a:t>
            </a:r>
            <a:r>
              <a:rPr lang="en-US" sz="1600" b="1" dirty="0" smtClean="0"/>
              <a:t>    , H</a:t>
            </a:r>
            <a:r>
              <a:rPr lang="en-US" sz="1000" b="1" dirty="0" smtClean="0"/>
              <a:t>1</a:t>
            </a:r>
            <a:r>
              <a:rPr lang="en-US" sz="1600" b="1" dirty="0" smtClean="0"/>
              <a:t>  </a:t>
            </a:r>
            <a:r>
              <a:rPr lang="en-US" sz="1600" b="1" dirty="0"/>
              <a:t>, </a:t>
            </a:r>
            <a:r>
              <a:rPr lang="en-US" sz="1600" b="1" dirty="0" smtClean="0"/>
              <a:t>H</a:t>
            </a:r>
            <a:r>
              <a:rPr lang="en-US" sz="1000" b="1" dirty="0" smtClean="0"/>
              <a:t>2</a:t>
            </a:r>
            <a:r>
              <a:rPr lang="en-US" sz="1600" b="1" dirty="0" smtClean="0"/>
              <a:t>         </a:t>
            </a:r>
          </a:p>
          <a:p>
            <a:r>
              <a:rPr lang="en-US" dirty="0" smtClean="0"/>
              <a:t> where T stands for temperature and H stands for humidity   </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388485908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0" name="Rectangle 9"/>
          <p:cNvSpPr/>
          <p:nvPr/>
        </p:nvSpPr>
        <p:spPr>
          <a:xfrm>
            <a:off x="0" y="1219200"/>
            <a:ext cx="91440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3810000" y="5638800"/>
            <a:ext cx="914400" cy="381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hop</a:t>
            </a:r>
            <a:endParaRPr lang="en-US" b="1" dirty="0">
              <a:solidFill>
                <a:schemeClr val="tx1"/>
              </a:solidFill>
            </a:endParaRPr>
          </a:p>
        </p:txBody>
      </p:sp>
      <p:sp>
        <p:nvSpPr>
          <p:cNvPr id="5" name="Oval 4"/>
          <p:cNvSpPr/>
          <p:nvPr/>
        </p:nvSpPr>
        <p:spPr>
          <a:xfrm>
            <a:off x="2362200" y="57150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096000" y="57150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029200" y="49530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971800" y="49530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12" idx="4"/>
          </p:cNvCxnSpPr>
          <p:nvPr/>
        </p:nvCxnSpPr>
        <p:spPr>
          <a:xfrm flipH="1">
            <a:off x="4724400" y="5257800"/>
            <a:ext cx="457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1" idx="2"/>
            <a:endCxn id="4" idx="3"/>
          </p:cNvCxnSpPr>
          <p:nvPr/>
        </p:nvCxnSpPr>
        <p:spPr>
          <a:xfrm flipH="1" flipV="1">
            <a:off x="4724400" y="5829300"/>
            <a:ext cx="13716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5" idx="4"/>
          </p:cNvCxnSpPr>
          <p:nvPr/>
        </p:nvCxnSpPr>
        <p:spPr>
          <a:xfrm>
            <a:off x="3124200" y="5257800"/>
            <a:ext cx="6858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4" idx="1"/>
            <a:endCxn id="5" idx="6"/>
          </p:cNvCxnSpPr>
          <p:nvPr/>
        </p:nvCxnSpPr>
        <p:spPr>
          <a:xfrm flipH="1">
            <a:off x="2667000" y="5829300"/>
            <a:ext cx="11430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5" idx="3"/>
            <a:endCxn id="5" idx="0"/>
          </p:cNvCxnSpPr>
          <p:nvPr/>
        </p:nvCxnSpPr>
        <p:spPr>
          <a:xfrm flipH="1">
            <a:off x="2514600" y="5213163"/>
            <a:ext cx="501837" cy="5018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5" idx="6"/>
            <a:endCxn id="12" idx="2"/>
          </p:cNvCxnSpPr>
          <p:nvPr/>
        </p:nvCxnSpPr>
        <p:spPr>
          <a:xfrm>
            <a:off x="3276600" y="5105400"/>
            <a:ext cx="1752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2" idx="5"/>
            <a:endCxn id="11" idx="1"/>
          </p:cNvCxnSpPr>
          <p:nvPr/>
        </p:nvCxnSpPr>
        <p:spPr>
          <a:xfrm>
            <a:off x="5289363" y="5213163"/>
            <a:ext cx="851274" cy="5464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6575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dirty="0" smtClean="0"/>
              <a:t> INTRODUCTION</a:t>
            </a:r>
            <a:endParaRPr lang="en-CA" dirty="0"/>
          </a:p>
        </p:txBody>
      </p:sp>
      <p:sp>
        <p:nvSpPr>
          <p:cNvPr id="6" name="TextBox 5"/>
          <p:cNvSpPr txBox="1"/>
          <p:nvPr/>
        </p:nvSpPr>
        <p:spPr>
          <a:xfrm>
            <a:off x="381000" y="2209800"/>
            <a:ext cx="8458200" cy="4339650"/>
          </a:xfrm>
          <a:prstGeom prst="rect">
            <a:avLst/>
          </a:prstGeom>
          <a:noFill/>
        </p:spPr>
        <p:txBody>
          <a:bodyPr wrap="square" rtlCol="0">
            <a:spAutoFit/>
          </a:bodyPr>
          <a:lstStyle/>
          <a:p>
            <a:pPr>
              <a:buClr>
                <a:schemeClr val="accent2"/>
              </a:buClr>
              <a:buNone/>
            </a:pPr>
            <a:r>
              <a:rPr lang="en-CA" sz="3600" b="1" dirty="0" smtClean="0"/>
              <a:t>Definitions</a:t>
            </a:r>
          </a:p>
          <a:p>
            <a:pPr>
              <a:buClr>
                <a:schemeClr val="accent2"/>
              </a:buClr>
              <a:buNone/>
            </a:pPr>
            <a:endParaRPr lang="en-CA" sz="3600" b="1" dirty="0"/>
          </a:p>
          <a:p>
            <a:pPr marL="342900" indent="-342900">
              <a:lnSpc>
                <a:spcPct val="150000"/>
              </a:lnSpc>
              <a:buClr>
                <a:schemeClr val="accent2"/>
              </a:buClr>
              <a:buFont typeface="Wingdings" charset="2"/>
              <a:buChar char="v"/>
            </a:pPr>
            <a:r>
              <a:rPr lang="en-CA" sz="2400" b="1" dirty="0"/>
              <a:t>Data Mining: </a:t>
            </a:r>
            <a:r>
              <a:rPr lang="en-CA" sz="2000" dirty="0"/>
              <a:t>one of the process of extracting patterns from data</a:t>
            </a:r>
          </a:p>
          <a:p>
            <a:pPr marL="342900" indent="-342900">
              <a:lnSpc>
                <a:spcPct val="150000"/>
              </a:lnSpc>
              <a:buClr>
                <a:schemeClr val="accent2"/>
              </a:buClr>
              <a:buFont typeface="Wingdings" charset="2"/>
              <a:buChar char="v"/>
            </a:pPr>
            <a:r>
              <a:rPr lang="en-US" sz="2400" b="1" dirty="0"/>
              <a:t>Data stream mining : </a:t>
            </a:r>
            <a:r>
              <a:rPr lang="en-US" sz="2000" dirty="0"/>
              <a:t>is the process of extracting knowledge structures from continuous, rapid data </a:t>
            </a:r>
            <a:endParaRPr lang="en-CA" sz="2000" dirty="0" smtClean="0"/>
          </a:p>
          <a:p>
            <a:pPr marL="342900" indent="-342900">
              <a:lnSpc>
                <a:spcPct val="150000"/>
              </a:lnSpc>
              <a:buClr>
                <a:schemeClr val="accent2"/>
              </a:buClr>
              <a:buFont typeface="Wingdings" charset="2"/>
              <a:buChar char="v"/>
            </a:pPr>
            <a:r>
              <a:rPr lang="en-CA" sz="2400" b="1" dirty="0" smtClean="0"/>
              <a:t> Multi-Feature Sensor Networks: </a:t>
            </a:r>
            <a:r>
              <a:rPr lang="en-CA" sz="2000" dirty="0" smtClean="0"/>
              <a:t>sensor networks that report more than one Feature </a:t>
            </a:r>
            <a:endParaRPr lang="en-CA" sz="2400" b="1" dirty="0" smtClean="0"/>
          </a:p>
          <a:p>
            <a:pPr marL="628650" indent="-285750" algn="just">
              <a:buFont typeface="Wingdings" pitchFamily="2" charset="2"/>
              <a:buChar char="v"/>
            </a:pPr>
            <a:endParaRPr lang="en-CA" dirty="0" smtClean="0"/>
          </a:p>
          <a:p>
            <a:pPr marL="628650" indent="-285750">
              <a:buFont typeface="Wingdings" pitchFamily="2" charset="2"/>
              <a:buChar char="v"/>
            </a:pPr>
            <a:endParaRPr lang="en-CA" dirty="0"/>
          </a:p>
        </p:txBody>
      </p:sp>
      <p:sp>
        <p:nvSpPr>
          <p:cNvPr id="7" name="Footer Placeholder 6"/>
          <p:cNvSpPr>
            <a:spLocks noGrp="1"/>
          </p:cNvSpPr>
          <p:nvPr>
            <p:ph type="ftr" sz="quarter" idx="11"/>
          </p:nvPr>
        </p:nvSpPr>
        <p:spPr>
          <a:xfrm>
            <a:off x="228600" y="6416675"/>
            <a:ext cx="80772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3</a:t>
            </a:fld>
            <a:endParaRPr lang="en-US" sz="1500" b="1" dirty="0">
              <a:solidFill>
                <a:schemeClr val="lt1"/>
              </a:solidFill>
            </a:endParaRPr>
          </a:p>
        </p:txBody>
      </p:sp>
      <p:graphicFrame>
        <p:nvGraphicFramePr>
          <p:cNvPr id="9" name="Content Placeholder 3"/>
          <p:cNvGraphicFramePr>
            <a:graphicFrameLocks/>
          </p:cNvGraphicFramePr>
          <p:nvPr>
            <p:extLst>
              <p:ext uri="{D42A27DB-BD31-4B8C-83A1-F6EECF244321}">
                <p14:modId xmlns:p14="http://schemas.microsoft.com/office/powerpoint/2010/main" val="619920569"/>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1" name="Rectangle 10"/>
          <p:cNvSpPr/>
          <p:nvPr/>
        </p:nvSpPr>
        <p:spPr>
          <a:xfrm>
            <a:off x="1371600" y="1143000"/>
            <a:ext cx="7772400" cy="4572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798220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dirty="0" smtClean="0"/>
              <a:t>INTRODUCTION</a:t>
            </a:r>
            <a:endParaRPr lang="en-CA" dirty="0"/>
          </a:p>
        </p:txBody>
      </p:sp>
      <p:sp>
        <p:nvSpPr>
          <p:cNvPr id="7" name="Title 2"/>
          <p:cNvSpPr txBox="1">
            <a:spLocks/>
          </p:cNvSpPr>
          <p:nvPr/>
        </p:nvSpPr>
        <p:spPr>
          <a:xfrm>
            <a:off x="482599" y="-6928"/>
            <a:ext cx="8128001" cy="1226127"/>
          </a:xfrm>
          <a:prstGeom prst="rect">
            <a:avLst/>
          </a:prstGeom>
          <a:solidFill>
            <a:schemeClr val="bg2">
              <a:lumMod val="50000"/>
              <a:lumOff val="50000"/>
            </a:schemeClr>
          </a:solidFill>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smtClean="0"/>
              <a:t>Questions</a:t>
            </a:r>
            <a:endParaRPr lang="en-CA" dirty="0"/>
          </a:p>
        </p:txBody>
      </p:sp>
      <p:sp>
        <p:nvSpPr>
          <p:cNvPr id="13" name="Footer Placeholder 12"/>
          <p:cNvSpPr>
            <a:spLocks noGrp="1"/>
          </p:cNvSpPr>
          <p:nvPr>
            <p:ph type="ftr" sz="quarter" idx="11"/>
          </p:nvPr>
        </p:nvSpPr>
        <p:spPr>
          <a:xfrm>
            <a:off x="152400" y="6416675"/>
            <a:ext cx="8153400" cy="365125"/>
          </a:xfrm>
        </p:spPr>
        <p:txBody>
          <a:bodyPr vert="horz" lIns="91440" tIns="45720" rIns="91440" bIns="45720" rtlCol="0" anchor="ctr"/>
          <a:lstStyle/>
          <a:p>
            <a:pPr algn="dist"/>
            <a:r>
              <a:rPr lang="en-US"/>
              <a:t>CSI 5148 Project                              Wireless Ad Hoc Networking </a:t>
            </a:r>
            <a:endParaRPr lang="en-US" dirty="0"/>
          </a:p>
        </p:txBody>
      </p:sp>
      <p:sp>
        <p:nvSpPr>
          <p:cNvPr id="14" name="Slide Number Placeholder 13"/>
          <p:cNvSpPr>
            <a:spLocks noGrp="1"/>
          </p:cNvSpPr>
          <p:nvPr>
            <p:ph type="sldNum" sz="quarter" idx="12"/>
          </p:nvPr>
        </p:nvSpPr>
        <p:spPr>
          <a:xfrm>
            <a:off x="8458200" y="6416675"/>
            <a:ext cx="533400" cy="365125"/>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30</a:t>
            </a:fld>
            <a:endParaRPr lang="en-US" sz="1500" b="1" dirty="0">
              <a:solidFill>
                <a:schemeClr val="lt1"/>
              </a:solidFill>
            </a:endParaRPr>
          </a:p>
        </p:txBody>
      </p:sp>
      <p:sp>
        <p:nvSpPr>
          <p:cNvPr id="2" name="TextBox 1"/>
          <p:cNvSpPr txBox="1"/>
          <p:nvPr/>
        </p:nvSpPr>
        <p:spPr>
          <a:xfrm>
            <a:off x="152401" y="1864310"/>
            <a:ext cx="8686800" cy="630942"/>
          </a:xfrm>
          <a:prstGeom prst="rect">
            <a:avLst/>
          </a:prstGeom>
          <a:noFill/>
        </p:spPr>
        <p:txBody>
          <a:bodyPr wrap="square" rtlCol="0">
            <a:spAutoFit/>
          </a:bodyPr>
          <a:lstStyle/>
          <a:p>
            <a:r>
              <a:rPr lang="en-US" sz="2500" b="1" dirty="0" smtClean="0"/>
              <a:t>Answer 1</a:t>
            </a:r>
          </a:p>
          <a:p>
            <a:endParaRPr lang="en-US" sz="1000" b="1" dirty="0" smtClean="0"/>
          </a:p>
        </p:txBody>
      </p:sp>
      <p:graphicFrame>
        <p:nvGraphicFramePr>
          <p:cNvPr id="8" name="Content Placeholder 3"/>
          <p:cNvGraphicFramePr>
            <a:graphicFrameLocks/>
          </p:cNvGraphicFramePr>
          <p:nvPr>
            <p:extLst>
              <p:ext uri="{D42A27DB-BD31-4B8C-83A1-F6EECF244321}">
                <p14:modId xmlns:p14="http://schemas.microsoft.com/office/powerpoint/2010/main" val="2524954213"/>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0" name="Rectangle 9"/>
          <p:cNvSpPr/>
          <p:nvPr/>
        </p:nvSpPr>
        <p:spPr>
          <a:xfrm>
            <a:off x="0" y="1219200"/>
            <a:ext cx="91440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804920" y="4519096"/>
            <a:ext cx="914400" cy="381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hop</a:t>
            </a:r>
            <a:endParaRPr lang="en-US" b="1" dirty="0">
              <a:solidFill>
                <a:schemeClr val="tx1"/>
              </a:solidFill>
            </a:endParaRPr>
          </a:p>
        </p:txBody>
      </p:sp>
      <p:sp>
        <p:nvSpPr>
          <p:cNvPr id="5" name="Oval 4"/>
          <p:cNvSpPr/>
          <p:nvPr/>
        </p:nvSpPr>
        <p:spPr>
          <a:xfrm>
            <a:off x="357120" y="4595296"/>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090920" y="4595296"/>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024120" y="3833296"/>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966720" y="3833296"/>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12" idx="4"/>
          </p:cNvCxnSpPr>
          <p:nvPr/>
        </p:nvCxnSpPr>
        <p:spPr>
          <a:xfrm flipH="1">
            <a:off x="2719320" y="4138096"/>
            <a:ext cx="457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1" idx="2"/>
            <a:endCxn id="4" idx="3"/>
          </p:cNvCxnSpPr>
          <p:nvPr/>
        </p:nvCxnSpPr>
        <p:spPr>
          <a:xfrm flipH="1" flipV="1">
            <a:off x="2719320" y="4709596"/>
            <a:ext cx="13716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5" idx="4"/>
          </p:cNvCxnSpPr>
          <p:nvPr/>
        </p:nvCxnSpPr>
        <p:spPr>
          <a:xfrm>
            <a:off x="1119120" y="4138096"/>
            <a:ext cx="6858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4" idx="1"/>
            <a:endCxn id="5" idx="6"/>
          </p:cNvCxnSpPr>
          <p:nvPr/>
        </p:nvCxnSpPr>
        <p:spPr>
          <a:xfrm flipH="1">
            <a:off x="661920" y="4709596"/>
            <a:ext cx="11430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5" idx="3"/>
            <a:endCxn id="5" idx="0"/>
          </p:cNvCxnSpPr>
          <p:nvPr/>
        </p:nvCxnSpPr>
        <p:spPr>
          <a:xfrm flipH="1">
            <a:off x="509520" y="4093459"/>
            <a:ext cx="501837" cy="5018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5" idx="6"/>
            <a:endCxn id="12" idx="2"/>
          </p:cNvCxnSpPr>
          <p:nvPr/>
        </p:nvCxnSpPr>
        <p:spPr>
          <a:xfrm>
            <a:off x="1271520" y="3985696"/>
            <a:ext cx="1752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2" idx="5"/>
            <a:endCxn id="11" idx="1"/>
          </p:cNvCxnSpPr>
          <p:nvPr/>
        </p:nvCxnSpPr>
        <p:spPr>
          <a:xfrm>
            <a:off x="3284283" y="4093459"/>
            <a:ext cx="851274" cy="546474"/>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800600" y="2438400"/>
            <a:ext cx="4038600" cy="37338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2800" dirty="0" smtClean="0"/>
              <a:t>Step 1</a:t>
            </a:r>
          </a:p>
          <a:p>
            <a:endParaRPr lang="en-US" sz="2000" b="1" dirty="0" smtClean="0"/>
          </a:p>
          <a:p>
            <a:pPr marL="342900" indent="-342900" algn="just">
              <a:buFont typeface="Wingdings" charset="2"/>
              <a:buChar char="u"/>
            </a:pPr>
            <a:r>
              <a:rPr lang="en-US" b="1" dirty="0" smtClean="0"/>
              <a:t>cluster </a:t>
            </a:r>
            <a:r>
              <a:rPr lang="en-US" b="1" dirty="0"/>
              <a:t>the sensor data along each sensor attribute </a:t>
            </a:r>
            <a:r>
              <a:rPr lang="en-US" b="1" dirty="0" smtClean="0"/>
              <a:t>separately. </a:t>
            </a:r>
            <a:r>
              <a:rPr lang="en-US" b="1" i="1" dirty="0" smtClean="0">
                <a:solidFill>
                  <a:srgbClr val="D91A15"/>
                </a:solidFill>
              </a:rPr>
              <a:t> </a:t>
            </a:r>
            <a:r>
              <a:rPr lang="en-US" b="1" i="1" dirty="0">
                <a:solidFill>
                  <a:schemeClr val="bg1"/>
                </a:solidFill>
              </a:rPr>
              <a:t>which we call the Cluster Set </a:t>
            </a:r>
            <a:r>
              <a:rPr lang="en-US" b="1" dirty="0" smtClean="0">
                <a:solidFill>
                  <a:schemeClr val="bg1"/>
                </a:solidFill>
              </a:rPr>
              <a:t> </a:t>
            </a:r>
          </a:p>
          <a:p>
            <a:pPr marL="342900" indent="-342900" algn="just">
              <a:buFont typeface="Wingdings" charset="2"/>
              <a:buChar char="u"/>
            </a:pPr>
            <a:endParaRPr lang="en-US" b="1" dirty="0">
              <a:solidFill>
                <a:schemeClr val="bg1"/>
              </a:solidFill>
            </a:endParaRPr>
          </a:p>
          <a:p>
            <a:pPr algn="ctr"/>
            <a:r>
              <a:rPr lang="en-US" sz="2800" dirty="0"/>
              <a:t>Step </a:t>
            </a:r>
            <a:r>
              <a:rPr lang="en-US" sz="2800" dirty="0" smtClean="0"/>
              <a:t>2</a:t>
            </a:r>
          </a:p>
          <a:p>
            <a:endParaRPr lang="en-US" dirty="0"/>
          </a:p>
          <a:p>
            <a:pPr marL="285750" indent="-285750">
              <a:buFont typeface="Wingdings" charset="2"/>
              <a:buChar char="u"/>
            </a:pPr>
            <a:r>
              <a:rPr lang="en-US" b="1" dirty="0"/>
              <a:t>construct a bipartite graph G with the Sensor Set (the set of sensor nodes) and the Cluster Set being the two vertex sets </a:t>
            </a:r>
          </a:p>
          <a:p>
            <a:pPr marL="285750" indent="-285750">
              <a:buFont typeface="Wingdings" charset="2"/>
              <a:buChar char="u"/>
            </a:pPr>
            <a:endParaRPr lang="en-US" dirty="0"/>
          </a:p>
          <a:p>
            <a:endParaRPr lang="en-US" sz="2000" dirty="0"/>
          </a:p>
          <a:p>
            <a:pPr marL="342900" indent="-342900">
              <a:buFont typeface="Wingdings" charset="2"/>
              <a:buChar char="u"/>
            </a:pPr>
            <a:endParaRPr lang="en-US" sz="2000" dirty="0"/>
          </a:p>
        </p:txBody>
      </p:sp>
      <p:sp>
        <p:nvSpPr>
          <p:cNvPr id="16" name="Rectangle 15"/>
          <p:cNvSpPr/>
          <p:nvPr/>
        </p:nvSpPr>
        <p:spPr>
          <a:xfrm>
            <a:off x="304800" y="2438400"/>
            <a:ext cx="3886200" cy="838200"/>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438400" y="2590800"/>
            <a:ext cx="1600200" cy="457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57200" y="2590800"/>
            <a:ext cx="1600200" cy="457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8382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4478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8956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5814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2590800" y="2602468"/>
            <a:ext cx="533400" cy="369332"/>
          </a:xfrm>
          <a:prstGeom prst="rect">
            <a:avLst/>
          </a:prstGeom>
          <a:noFill/>
        </p:spPr>
        <p:txBody>
          <a:bodyPr wrap="square" rtlCol="0">
            <a:spAutoFit/>
          </a:bodyPr>
          <a:lstStyle/>
          <a:p>
            <a:r>
              <a:rPr lang="en-US" dirty="0" smtClean="0"/>
              <a:t>T</a:t>
            </a:r>
            <a:r>
              <a:rPr lang="en-US" sz="1000" dirty="0" smtClean="0"/>
              <a:t>1</a:t>
            </a:r>
            <a:endParaRPr lang="en-US" sz="1000" dirty="0"/>
          </a:p>
        </p:txBody>
      </p:sp>
      <p:sp>
        <p:nvSpPr>
          <p:cNvPr id="33" name="TextBox 32"/>
          <p:cNvSpPr txBox="1"/>
          <p:nvPr/>
        </p:nvSpPr>
        <p:spPr>
          <a:xfrm>
            <a:off x="3276600" y="2590800"/>
            <a:ext cx="533400" cy="369332"/>
          </a:xfrm>
          <a:prstGeom prst="rect">
            <a:avLst/>
          </a:prstGeom>
          <a:noFill/>
        </p:spPr>
        <p:txBody>
          <a:bodyPr wrap="square" rtlCol="0">
            <a:spAutoFit/>
          </a:bodyPr>
          <a:lstStyle/>
          <a:p>
            <a:r>
              <a:rPr lang="en-US" dirty="0" smtClean="0"/>
              <a:t>T</a:t>
            </a:r>
            <a:r>
              <a:rPr lang="en-US" sz="1000" dirty="0" smtClean="0"/>
              <a:t>2</a:t>
            </a:r>
            <a:endParaRPr lang="en-US" sz="1000" dirty="0"/>
          </a:p>
        </p:txBody>
      </p:sp>
      <p:sp>
        <p:nvSpPr>
          <p:cNvPr id="34" name="TextBox 33"/>
          <p:cNvSpPr txBox="1"/>
          <p:nvPr/>
        </p:nvSpPr>
        <p:spPr>
          <a:xfrm>
            <a:off x="457200" y="2602468"/>
            <a:ext cx="533400" cy="369332"/>
          </a:xfrm>
          <a:prstGeom prst="rect">
            <a:avLst/>
          </a:prstGeom>
          <a:noFill/>
        </p:spPr>
        <p:txBody>
          <a:bodyPr wrap="square" rtlCol="0">
            <a:spAutoFit/>
          </a:bodyPr>
          <a:lstStyle/>
          <a:p>
            <a:r>
              <a:rPr lang="en-US" dirty="0" smtClean="0"/>
              <a:t>H</a:t>
            </a:r>
            <a:r>
              <a:rPr lang="en-US" sz="1000" dirty="0" smtClean="0"/>
              <a:t>1</a:t>
            </a:r>
            <a:endParaRPr lang="en-US" sz="1000" dirty="0"/>
          </a:p>
        </p:txBody>
      </p:sp>
      <p:sp>
        <p:nvSpPr>
          <p:cNvPr id="35" name="TextBox 34"/>
          <p:cNvSpPr txBox="1"/>
          <p:nvPr/>
        </p:nvSpPr>
        <p:spPr>
          <a:xfrm>
            <a:off x="1524000" y="2602468"/>
            <a:ext cx="533400" cy="369332"/>
          </a:xfrm>
          <a:prstGeom prst="rect">
            <a:avLst/>
          </a:prstGeom>
          <a:noFill/>
        </p:spPr>
        <p:txBody>
          <a:bodyPr wrap="square" rtlCol="0">
            <a:spAutoFit/>
          </a:bodyPr>
          <a:lstStyle/>
          <a:p>
            <a:r>
              <a:rPr lang="en-US" dirty="0" smtClean="0"/>
              <a:t>H</a:t>
            </a:r>
            <a:r>
              <a:rPr lang="en-US" sz="1000" dirty="0" smtClean="0"/>
              <a:t>2</a:t>
            </a:r>
            <a:endParaRPr lang="en-US" sz="1000" dirty="0"/>
          </a:p>
        </p:txBody>
      </p:sp>
    </p:spTree>
    <p:extLst>
      <p:ext uri="{BB962C8B-B14F-4D97-AF65-F5344CB8AC3E}">
        <p14:creationId xmlns:p14="http://schemas.microsoft.com/office/powerpoint/2010/main" val="135928453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dirty="0" smtClean="0"/>
              <a:t>INTRODUCTION</a:t>
            </a:r>
            <a:endParaRPr lang="en-CA" dirty="0"/>
          </a:p>
        </p:txBody>
      </p:sp>
      <p:sp>
        <p:nvSpPr>
          <p:cNvPr id="7" name="Title 2"/>
          <p:cNvSpPr txBox="1">
            <a:spLocks/>
          </p:cNvSpPr>
          <p:nvPr/>
        </p:nvSpPr>
        <p:spPr>
          <a:xfrm>
            <a:off x="482599" y="-6928"/>
            <a:ext cx="8128001" cy="1226127"/>
          </a:xfrm>
          <a:prstGeom prst="rect">
            <a:avLst/>
          </a:prstGeom>
          <a:solidFill>
            <a:schemeClr val="bg2">
              <a:lumMod val="50000"/>
              <a:lumOff val="50000"/>
            </a:schemeClr>
          </a:solidFill>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smtClean="0"/>
              <a:t>Questions</a:t>
            </a:r>
            <a:endParaRPr lang="en-CA" dirty="0"/>
          </a:p>
        </p:txBody>
      </p:sp>
      <p:sp>
        <p:nvSpPr>
          <p:cNvPr id="13" name="Footer Placeholder 12"/>
          <p:cNvSpPr>
            <a:spLocks noGrp="1"/>
          </p:cNvSpPr>
          <p:nvPr>
            <p:ph type="ftr" sz="quarter" idx="11"/>
          </p:nvPr>
        </p:nvSpPr>
        <p:spPr>
          <a:xfrm>
            <a:off x="152400" y="6416675"/>
            <a:ext cx="8153400" cy="365125"/>
          </a:xfrm>
        </p:spPr>
        <p:txBody>
          <a:bodyPr vert="horz" lIns="91440" tIns="45720" rIns="91440" bIns="45720" rtlCol="0" anchor="ctr"/>
          <a:lstStyle/>
          <a:p>
            <a:pPr algn="dist"/>
            <a:r>
              <a:rPr lang="en-US"/>
              <a:t>CSI 5148 Project                              Wireless Ad Hoc Networking </a:t>
            </a:r>
            <a:endParaRPr lang="en-US" dirty="0"/>
          </a:p>
        </p:txBody>
      </p:sp>
      <p:sp>
        <p:nvSpPr>
          <p:cNvPr id="14" name="Slide Number Placeholder 13"/>
          <p:cNvSpPr>
            <a:spLocks noGrp="1"/>
          </p:cNvSpPr>
          <p:nvPr>
            <p:ph type="sldNum" sz="quarter" idx="12"/>
          </p:nvPr>
        </p:nvSpPr>
        <p:spPr>
          <a:xfrm>
            <a:off x="8458200" y="6416675"/>
            <a:ext cx="533400" cy="365125"/>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31</a:t>
            </a:fld>
            <a:endParaRPr lang="en-US" sz="1500" b="1" dirty="0">
              <a:solidFill>
                <a:schemeClr val="lt1"/>
              </a:solidFill>
            </a:endParaRPr>
          </a:p>
        </p:txBody>
      </p:sp>
      <p:sp>
        <p:nvSpPr>
          <p:cNvPr id="2" name="TextBox 1"/>
          <p:cNvSpPr txBox="1"/>
          <p:nvPr/>
        </p:nvSpPr>
        <p:spPr>
          <a:xfrm>
            <a:off x="152401" y="1864310"/>
            <a:ext cx="8686800" cy="630942"/>
          </a:xfrm>
          <a:prstGeom prst="rect">
            <a:avLst/>
          </a:prstGeom>
          <a:noFill/>
        </p:spPr>
        <p:txBody>
          <a:bodyPr wrap="square" rtlCol="0">
            <a:spAutoFit/>
          </a:bodyPr>
          <a:lstStyle/>
          <a:p>
            <a:r>
              <a:rPr lang="en-US" sz="2500" b="1" dirty="0" smtClean="0"/>
              <a:t>Answer 1</a:t>
            </a:r>
          </a:p>
          <a:p>
            <a:endParaRPr lang="en-US" sz="1000" b="1" dirty="0" smtClean="0"/>
          </a:p>
        </p:txBody>
      </p:sp>
      <p:graphicFrame>
        <p:nvGraphicFramePr>
          <p:cNvPr id="8" name="Content Placeholder 3"/>
          <p:cNvGraphicFramePr>
            <a:graphicFrameLocks/>
          </p:cNvGraphicFramePr>
          <p:nvPr>
            <p:extLst>
              <p:ext uri="{D42A27DB-BD31-4B8C-83A1-F6EECF244321}">
                <p14:modId xmlns:p14="http://schemas.microsoft.com/office/powerpoint/2010/main" val="90826774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0" name="Rectangle 9"/>
          <p:cNvSpPr/>
          <p:nvPr/>
        </p:nvSpPr>
        <p:spPr>
          <a:xfrm>
            <a:off x="0" y="1219200"/>
            <a:ext cx="91440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804920" y="4519096"/>
            <a:ext cx="914400" cy="381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hop</a:t>
            </a:r>
            <a:endParaRPr lang="en-US" b="1" dirty="0">
              <a:solidFill>
                <a:schemeClr val="tx1"/>
              </a:solidFill>
            </a:endParaRPr>
          </a:p>
        </p:txBody>
      </p:sp>
      <p:sp>
        <p:nvSpPr>
          <p:cNvPr id="5" name="Oval 4"/>
          <p:cNvSpPr/>
          <p:nvPr/>
        </p:nvSpPr>
        <p:spPr>
          <a:xfrm>
            <a:off x="357120" y="4595296"/>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090920" y="4595296"/>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024120" y="3833296"/>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966720" y="3833296"/>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12" idx="4"/>
          </p:cNvCxnSpPr>
          <p:nvPr/>
        </p:nvCxnSpPr>
        <p:spPr>
          <a:xfrm flipH="1">
            <a:off x="2719320" y="4138096"/>
            <a:ext cx="457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1" idx="2"/>
            <a:endCxn id="4" idx="3"/>
          </p:cNvCxnSpPr>
          <p:nvPr/>
        </p:nvCxnSpPr>
        <p:spPr>
          <a:xfrm flipH="1" flipV="1">
            <a:off x="2719320" y="4709596"/>
            <a:ext cx="13716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5" idx="4"/>
          </p:cNvCxnSpPr>
          <p:nvPr/>
        </p:nvCxnSpPr>
        <p:spPr>
          <a:xfrm>
            <a:off x="1119120" y="4138096"/>
            <a:ext cx="6858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4" idx="1"/>
            <a:endCxn id="5" idx="6"/>
          </p:cNvCxnSpPr>
          <p:nvPr/>
        </p:nvCxnSpPr>
        <p:spPr>
          <a:xfrm flipH="1">
            <a:off x="661920" y="4709596"/>
            <a:ext cx="11430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5" idx="3"/>
            <a:endCxn id="5" idx="0"/>
          </p:cNvCxnSpPr>
          <p:nvPr/>
        </p:nvCxnSpPr>
        <p:spPr>
          <a:xfrm flipH="1">
            <a:off x="509520" y="4093459"/>
            <a:ext cx="501837" cy="5018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5" idx="6"/>
            <a:endCxn id="12" idx="2"/>
          </p:cNvCxnSpPr>
          <p:nvPr/>
        </p:nvCxnSpPr>
        <p:spPr>
          <a:xfrm>
            <a:off x="1271520" y="3985696"/>
            <a:ext cx="1752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2" idx="5"/>
            <a:endCxn id="11" idx="1"/>
          </p:cNvCxnSpPr>
          <p:nvPr/>
        </p:nvCxnSpPr>
        <p:spPr>
          <a:xfrm>
            <a:off x="3284283" y="4093459"/>
            <a:ext cx="851274" cy="546474"/>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800600" y="2438400"/>
            <a:ext cx="4038600" cy="37338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2800" dirty="0" smtClean="0"/>
              <a:t>Step 3</a:t>
            </a:r>
          </a:p>
          <a:p>
            <a:endParaRPr lang="en-US" sz="2000" dirty="0"/>
          </a:p>
          <a:p>
            <a:pPr marL="342900" lvl="1" indent="-342900">
              <a:buFont typeface="Wingdings" charset="2"/>
              <a:buChar char="u"/>
            </a:pPr>
            <a:r>
              <a:rPr lang="en-US" b="1" dirty="0"/>
              <a:t>If some sensory attribute value of a sensor v belongs to cluster u, there is an edge pointing from v to u</a:t>
            </a:r>
            <a:endParaRPr lang="en-US" sz="1600" dirty="0"/>
          </a:p>
          <a:p>
            <a:pPr marL="342900" indent="-342900">
              <a:buFont typeface="Wingdings" charset="2"/>
              <a:buChar char="u"/>
            </a:pPr>
            <a:endParaRPr lang="en-US" sz="2000" dirty="0"/>
          </a:p>
        </p:txBody>
      </p:sp>
      <p:sp>
        <p:nvSpPr>
          <p:cNvPr id="16" name="Rectangle 15"/>
          <p:cNvSpPr/>
          <p:nvPr/>
        </p:nvSpPr>
        <p:spPr>
          <a:xfrm>
            <a:off x="304800" y="2438400"/>
            <a:ext cx="3886200" cy="838200"/>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438400" y="2590800"/>
            <a:ext cx="1600200" cy="457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57200" y="2590800"/>
            <a:ext cx="1600200" cy="457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8382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4478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8956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5814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590800" y="2602468"/>
            <a:ext cx="533400" cy="369332"/>
          </a:xfrm>
          <a:prstGeom prst="rect">
            <a:avLst/>
          </a:prstGeom>
          <a:noFill/>
        </p:spPr>
        <p:txBody>
          <a:bodyPr wrap="square" rtlCol="0">
            <a:spAutoFit/>
          </a:bodyPr>
          <a:lstStyle/>
          <a:p>
            <a:r>
              <a:rPr lang="en-US" dirty="0" smtClean="0"/>
              <a:t>T</a:t>
            </a:r>
            <a:r>
              <a:rPr lang="en-US" sz="1000" dirty="0" smtClean="0"/>
              <a:t>1</a:t>
            </a:r>
            <a:endParaRPr lang="en-US" sz="1000" dirty="0"/>
          </a:p>
        </p:txBody>
      </p:sp>
      <p:sp>
        <p:nvSpPr>
          <p:cNvPr id="32" name="TextBox 31"/>
          <p:cNvSpPr txBox="1"/>
          <p:nvPr/>
        </p:nvSpPr>
        <p:spPr>
          <a:xfrm>
            <a:off x="3276600" y="2590800"/>
            <a:ext cx="533400" cy="369332"/>
          </a:xfrm>
          <a:prstGeom prst="rect">
            <a:avLst/>
          </a:prstGeom>
          <a:noFill/>
        </p:spPr>
        <p:txBody>
          <a:bodyPr wrap="square" rtlCol="0">
            <a:spAutoFit/>
          </a:bodyPr>
          <a:lstStyle/>
          <a:p>
            <a:r>
              <a:rPr lang="en-US" dirty="0" smtClean="0"/>
              <a:t>T</a:t>
            </a:r>
            <a:r>
              <a:rPr lang="en-US" sz="1000" dirty="0" smtClean="0"/>
              <a:t>2</a:t>
            </a:r>
            <a:endParaRPr lang="en-US" sz="1000" dirty="0"/>
          </a:p>
        </p:txBody>
      </p:sp>
      <p:sp>
        <p:nvSpPr>
          <p:cNvPr id="33" name="TextBox 32"/>
          <p:cNvSpPr txBox="1"/>
          <p:nvPr/>
        </p:nvSpPr>
        <p:spPr>
          <a:xfrm>
            <a:off x="457200" y="2602468"/>
            <a:ext cx="533400" cy="369332"/>
          </a:xfrm>
          <a:prstGeom prst="rect">
            <a:avLst/>
          </a:prstGeom>
          <a:noFill/>
        </p:spPr>
        <p:txBody>
          <a:bodyPr wrap="square" rtlCol="0">
            <a:spAutoFit/>
          </a:bodyPr>
          <a:lstStyle/>
          <a:p>
            <a:r>
              <a:rPr lang="en-US" dirty="0" smtClean="0"/>
              <a:t>H</a:t>
            </a:r>
            <a:r>
              <a:rPr lang="en-US" sz="1000" dirty="0" smtClean="0"/>
              <a:t>1</a:t>
            </a:r>
            <a:endParaRPr lang="en-US" sz="1000" dirty="0"/>
          </a:p>
        </p:txBody>
      </p:sp>
      <p:sp>
        <p:nvSpPr>
          <p:cNvPr id="34" name="TextBox 33"/>
          <p:cNvSpPr txBox="1"/>
          <p:nvPr/>
        </p:nvSpPr>
        <p:spPr>
          <a:xfrm>
            <a:off x="1524000" y="2602468"/>
            <a:ext cx="533400" cy="369332"/>
          </a:xfrm>
          <a:prstGeom prst="rect">
            <a:avLst/>
          </a:prstGeom>
          <a:noFill/>
        </p:spPr>
        <p:txBody>
          <a:bodyPr wrap="square" rtlCol="0">
            <a:spAutoFit/>
          </a:bodyPr>
          <a:lstStyle/>
          <a:p>
            <a:r>
              <a:rPr lang="en-US" dirty="0" smtClean="0"/>
              <a:t>H</a:t>
            </a:r>
            <a:r>
              <a:rPr lang="en-US" sz="1000" dirty="0" smtClean="0"/>
              <a:t>2</a:t>
            </a:r>
            <a:endParaRPr lang="en-US" sz="1000" dirty="0"/>
          </a:p>
        </p:txBody>
      </p:sp>
      <p:cxnSp>
        <p:nvCxnSpPr>
          <p:cNvPr id="36" name="Straight Arrow Connector 35"/>
          <p:cNvCxnSpPr>
            <a:stCxn id="12" idx="1"/>
            <a:endCxn id="19" idx="4"/>
          </p:cNvCxnSpPr>
          <p:nvPr/>
        </p:nvCxnSpPr>
        <p:spPr>
          <a:xfrm flipH="1" flipV="1">
            <a:off x="914400" y="2971800"/>
            <a:ext cx="2154357" cy="906133"/>
          </a:xfrm>
          <a:prstGeom prst="straightConnector1">
            <a:avLst/>
          </a:prstGeom>
          <a:ln w="3492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2" idx="0"/>
          </p:cNvCxnSpPr>
          <p:nvPr/>
        </p:nvCxnSpPr>
        <p:spPr>
          <a:xfrm flipH="1" flipV="1">
            <a:off x="3048000" y="2895600"/>
            <a:ext cx="128520" cy="937696"/>
          </a:xfrm>
          <a:prstGeom prst="straightConnector1">
            <a:avLst/>
          </a:prstGeom>
          <a:ln w="3492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5" idx="1"/>
          </p:cNvCxnSpPr>
          <p:nvPr/>
        </p:nvCxnSpPr>
        <p:spPr>
          <a:xfrm flipH="1" flipV="1">
            <a:off x="914400" y="3048000"/>
            <a:ext cx="96957" cy="829933"/>
          </a:xfrm>
          <a:prstGeom prst="straightConnector1">
            <a:avLst/>
          </a:prstGeom>
          <a:ln w="3492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5" idx="7"/>
            <a:endCxn id="21" idx="2"/>
          </p:cNvCxnSpPr>
          <p:nvPr/>
        </p:nvCxnSpPr>
        <p:spPr>
          <a:xfrm flipV="1">
            <a:off x="1226883" y="2971800"/>
            <a:ext cx="1630617" cy="906133"/>
          </a:xfrm>
          <a:prstGeom prst="straightConnector1">
            <a:avLst/>
          </a:prstGeom>
          <a:ln w="3492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5" idx="0"/>
            <a:endCxn id="26" idx="3"/>
          </p:cNvCxnSpPr>
          <p:nvPr/>
        </p:nvCxnSpPr>
        <p:spPr>
          <a:xfrm flipV="1">
            <a:off x="509520" y="2949482"/>
            <a:ext cx="960598" cy="1645814"/>
          </a:xfrm>
          <a:prstGeom prst="straightConnector1">
            <a:avLst/>
          </a:prstGeom>
          <a:ln w="34925">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5" idx="7"/>
            <a:endCxn id="30" idx="3"/>
          </p:cNvCxnSpPr>
          <p:nvPr/>
        </p:nvCxnSpPr>
        <p:spPr>
          <a:xfrm flipV="1">
            <a:off x="617283" y="2949482"/>
            <a:ext cx="2986435" cy="1690451"/>
          </a:xfrm>
          <a:prstGeom prst="straightConnector1">
            <a:avLst/>
          </a:prstGeom>
          <a:ln w="34925">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11" idx="3"/>
          </p:cNvCxnSpPr>
          <p:nvPr/>
        </p:nvCxnSpPr>
        <p:spPr>
          <a:xfrm flipH="1" flipV="1">
            <a:off x="1600200" y="2971800"/>
            <a:ext cx="2535357" cy="1883659"/>
          </a:xfrm>
          <a:prstGeom prst="straightConnector1">
            <a:avLst/>
          </a:prstGeom>
          <a:ln w="34925">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1" idx="3"/>
          </p:cNvCxnSpPr>
          <p:nvPr/>
        </p:nvCxnSpPr>
        <p:spPr>
          <a:xfrm flipH="1" flipV="1">
            <a:off x="3733801" y="2971801"/>
            <a:ext cx="401756" cy="1883658"/>
          </a:xfrm>
          <a:prstGeom prst="straightConnector1">
            <a:avLst/>
          </a:prstGeom>
          <a:ln w="34925">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6" name="Oval 75"/>
          <p:cNvSpPr/>
          <p:nvPr/>
        </p:nvSpPr>
        <p:spPr>
          <a:xfrm rot="17985847">
            <a:off x="3242814" y="3359446"/>
            <a:ext cx="932279" cy="1984835"/>
          </a:xfrm>
          <a:prstGeom prst="ellipse">
            <a:avLst/>
          </a:prstGeom>
          <a:solidFill>
            <a:srgbClr val="FFFF00">
              <a:alpha val="2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2985880">
            <a:off x="403377" y="3451745"/>
            <a:ext cx="932279" cy="1881573"/>
          </a:xfrm>
          <a:prstGeom prst="ellipse">
            <a:avLst/>
          </a:prstGeom>
          <a:solidFill>
            <a:srgbClr val="CCFFCC">
              <a:alpha val="2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1754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dirty="0" smtClean="0"/>
              <a:t>INTRODUCTION</a:t>
            </a:r>
            <a:endParaRPr lang="en-CA" dirty="0"/>
          </a:p>
        </p:txBody>
      </p:sp>
      <p:sp>
        <p:nvSpPr>
          <p:cNvPr id="7" name="Title 2"/>
          <p:cNvSpPr txBox="1">
            <a:spLocks/>
          </p:cNvSpPr>
          <p:nvPr/>
        </p:nvSpPr>
        <p:spPr>
          <a:xfrm>
            <a:off x="482599" y="-6928"/>
            <a:ext cx="8128001" cy="1226127"/>
          </a:xfrm>
          <a:prstGeom prst="rect">
            <a:avLst/>
          </a:prstGeom>
          <a:solidFill>
            <a:schemeClr val="bg2">
              <a:lumMod val="50000"/>
              <a:lumOff val="50000"/>
            </a:schemeClr>
          </a:solidFill>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smtClean="0"/>
              <a:t>Questions</a:t>
            </a:r>
            <a:endParaRPr lang="en-CA" dirty="0"/>
          </a:p>
        </p:txBody>
      </p:sp>
      <p:sp>
        <p:nvSpPr>
          <p:cNvPr id="13" name="Footer Placeholder 12"/>
          <p:cNvSpPr>
            <a:spLocks noGrp="1"/>
          </p:cNvSpPr>
          <p:nvPr>
            <p:ph type="ftr" sz="quarter" idx="11"/>
          </p:nvPr>
        </p:nvSpPr>
        <p:spPr>
          <a:xfrm>
            <a:off x="152400" y="6416675"/>
            <a:ext cx="8153400" cy="365125"/>
          </a:xfrm>
        </p:spPr>
        <p:txBody>
          <a:bodyPr vert="horz" lIns="91440" tIns="45720" rIns="91440" bIns="45720" rtlCol="0" anchor="ctr"/>
          <a:lstStyle/>
          <a:p>
            <a:pPr algn="dist"/>
            <a:r>
              <a:rPr lang="en-US"/>
              <a:t>CSI 5148 Project                              Wireless Ad Hoc Networking </a:t>
            </a:r>
            <a:endParaRPr lang="en-US" dirty="0"/>
          </a:p>
        </p:txBody>
      </p:sp>
      <p:sp>
        <p:nvSpPr>
          <p:cNvPr id="14" name="Slide Number Placeholder 13"/>
          <p:cNvSpPr>
            <a:spLocks noGrp="1"/>
          </p:cNvSpPr>
          <p:nvPr>
            <p:ph type="sldNum" sz="quarter" idx="12"/>
          </p:nvPr>
        </p:nvSpPr>
        <p:spPr>
          <a:xfrm>
            <a:off x="8458200" y="6416675"/>
            <a:ext cx="533400" cy="365125"/>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32</a:t>
            </a:fld>
            <a:endParaRPr lang="en-US" sz="1500" b="1" dirty="0">
              <a:solidFill>
                <a:schemeClr val="lt1"/>
              </a:solidFill>
            </a:endParaRPr>
          </a:p>
        </p:txBody>
      </p:sp>
      <p:sp>
        <p:nvSpPr>
          <p:cNvPr id="2" name="TextBox 1"/>
          <p:cNvSpPr txBox="1"/>
          <p:nvPr/>
        </p:nvSpPr>
        <p:spPr>
          <a:xfrm>
            <a:off x="152401" y="1864310"/>
            <a:ext cx="8686800" cy="630942"/>
          </a:xfrm>
          <a:prstGeom prst="rect">
            <a:avLst/>
          </a:prstGeom>
          <a:noFill/>
        </p:spPr>
        <p:txBody>
          <a:bodyPr wrap="square" rtlCol="0">
            <a:spAutoFit/>
          </a:bodyPr>
          <a:lstStyle/>
          <a:p>
            <a:r>
              <a:rPr lang="en-US" sz="2500" b="1" dirty="0" smtClean="0"/>
              <a:t>Answer 1</a:t>
            </a:r>
          </a:p>
          <a:p>
            <a:endParaRPr lang="en-US" sz="1000" b="1" dirty="0" smtClean="0"/>
          </a:p>
        </p:txBody>
      </p:sp>
      <p:graphicFrame>
        <p:nvGraphicFramePr>
          <p:cNvPr id="8" name="Content Placeholder 3"/>
          <p:cNvGraphicFramePr>
            <a:graphicFrameLocks/>
          </p:cNvGraphicFramePr>
          <p:nvPr>
            <p:extLst>
              <p:ext uri="{D42A27DB-BD31-4B8C-83A1-F6EECF244321}">
                <p14:modId xmlns:p14="http://schemas.microsoft.com/office/powerpoint/2010/main" val="2781721586"/>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0" name="Rectangle 9"/>
          <p:cNvSpPr/>
          <p:nvPr/>
        </p:nvSpPr>
        <p:spPr>
          <a:xfrm>
            <a:off x="0" y="1219200"/>
            <a:ext cx="91440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804920" y="4519096"/>
            <a:ext cx="914400" cy="381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hop</a:t>
            </a:r>
            <a:endParaRPr lang="en-US" b="1" dirty="0">
              <a:solidFill>
                <a:schemeClr val="tx1"/>
              </a:solidFill>
            </a:endParaRPr>
          </a:p>
        </p:txBody>
      </p:sp>
      <p:sp>
        <p:nvSpPr>
          <p:cNvPr id="5" name="Oval 4"/>
          <p:cNvSpPr/>
          <p:nvPr/>
        </p:nvSpPr>
        <p:spPr>
          <a:xfrm>
            <a:off x="357120" y="4595296"/>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090920" y="4595296"/>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024120" y="3833296"/>
            <a:ext cx="304800" cy="3048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966720" y="3833296"/>
            <a:ext cx="304800" cy="3048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12" idx="4"/>
          </p:cNvCxnSpPr>
          <p:nvPr/>
        </p:nvCxnSpPr>
        <p:spPr>
          <a:xfrm flipH="1">
            <a:off x="2719320" y="4138096"/>
            <a:ext cx="457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1" idx="2"/>
            <a:endCxn id="4" idx="3"/>
          </p:cNvCxnSpPr>
          <p:nvPr/>
        </p:nvCxnSpPr>
        <p:spPr>
          <a:xfrm flipH="1" flipV="1">
            <a:off x="2719320" y="4709596"/>
            <a:ext cx="13716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5" idx="4"/>
          </p:cNvCxnSpPr>
          <p:nvPr/>
        </p:nvCxnSpPr>
        <p:spPr>
          <a:xfrm>
            <a:off x="1119120" y="4138096"/>
            <a:ext cx="6858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4" idx="1"/>
            <a:endCxn id="5" idx="6"/>
          </p:cNvCxnSpPr>
          <p:nvPr/>
        </p:nvCxnSpPr>
        <p:spPr>
          <a:xfrm flipH="1">
            <a:off x="661920" y="4709596"/>
            <a:ext cx="11430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5" idx="3"/>
            <a:endCxn id="5" idx="0"/>
          </p:cNvCxnSpPr>
          <p:nvPr/>
        </p:nvCxnSpPr>
        <p:spPr>
          <a:xfrm flipH="1">
            <a:off x="509520" y="4093459"/>
            <a:ext cx="501837" cy="5018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5" idx="6"/>
            <a:endCxn id="12" idx="2"/>
          </p:cNvCxnSpPr>
          <p:nvPr/>
        </p:nvCxnSpPr>
        <p:spPr>
          <a:xfrm>
            <a:off x="1271520" y="3985696"/>
            <a:ext cx="1752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2" idx="5"/>
            <a:endCxn id="11" idx="1"/>
          </p:cNvCxnSpPr>
          <p:nvPr/>
        </p:nvCxnSpPr>
        <p:spPr>
          <a:xfrm>
            <a:off x="3284283" y="4093459"/>
            <a:ext cx="851274" cy="546474"/>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800600" y="2438400"/>
            <a:ext cx="4038600" cy="37338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2800" dirty="0" smtClean="0"/>
              <a:t>Step 3</a:t>
            </a:r>
          </a:p>
          <a:p>
            <a:endParaRPr lang="en-US" sz="2000" dirty="0"/>
          </a:p>
          <a:p>
            <a:pPr marL="342900" lvl="1" indent="-342900">
              <a:buFont typeface="Wingdings" charset="2"/>
              <a:buChar char="u"/>
            </a:pPr>
            <a:r>
              <a:rPr lang="en-US" sz="1400" b="1" dirty="0"/>
              <a:t>If some sensory attribute value of a sensor v belongs to cluster u, there is an edge pointing from v to </a:t>
            </a:r>
            <a:r>
              <a:rPr lang="en-US" sz="1400" b="1" dirty="0" smtClean="0"/>
              <a:t>u</a:t>
            </a:r>
          </a:p>
          <a:p>
            <a:pPr marL="342900" lvl="1" indent="-342900">
              <a:buFont typeface="Wingdings" charset="2"/>
              <a:buChar char="u"/>
            </a:pPr>
            <a:r>
              <a:rPr lang="en-US" sz="1400" dirty="0" smtClean="0"/>
              <a:t>Since </a:t>
            </a:r>
            <a:r>
              <a:rPr lang="en-US" sz="1400" dirty="0"/>
              <a:t>all sensor nodes in one clique are similar, we can select </a:t>
            </a:r>
            <a:r>
              <a:rPr lang="en-US" sz="1400" dirty="0" smtClean="0"/>
              <a:t>a representative </a:t>
            </a:r>
            <a:r>
              <a:rPr lang="en-US" sz="1400" dirty="0"/>
              <a:t>node for each clique to work on behalf of its clique in order to save power consumption with a </a:t>
            </a:r>
            <a:r>
              <a:rPr lang="en-US" sz="1400" dirty="0" smtClean="0"/>
              <a:t>reduced </a:t>
            </a:r>
            <a:r>
              <a:rPr lang="en-US" sz="1400" dirty="0"/>
              <a:t>accuracy of data </a:t>
            </a:r>
            <a:endParaRPr lang="en-US" sz="1400" dirty="0" smtClean="0"/>
          </a:p>
          <a:p>
            <a:pPr marL="342900" lvl="1" indent="-342900">
              <a:buFont typeface="Wingdings" charset="2"/>
              <a:buChar char="u"/>
            </a:pPr>
            <a:r>
              <a:rPr lang="en-US" sz="1400" dirty="0"/>
              <a:t>This selection can be based </a:t>
            </a:r>
            <a:r>
              <a:rPr lang="en-US" sz="1400" dirty="0" smtClean="0"/>
              <a:t>the </a:t>
            </a:r>
            <a:r>
              <a:rPr lang="en-US" sz="1400" dirty="0"/>
              <a:t>distance between the node and the base station </a:t>
            </a:r>
          </a:p>
          <a:p>
            <a:pPr marL="342900" indent="-342900">
              <a:buFont typeface="Wingdings" charset="2"/>
              <a:buChar char="u"/>
            </a:pPr>
            <a:endParaRPr lang="en-US" sz="2000" dirty="0"/>
          </a:p>
        </p:txBody>
      </p:sp>
      <p:sp>
        <p:nvSpPr>
          <p:cNvPr id="16" name="Rectangle 15"/>
          <p:cNvSpPr/>
          <p:nvPr/>
        </p:nvSpPr>
        <p:spPr>
          <a:xfrm>
            <a:off x="304800" y="2438400"/>
            <a:ext cx="3886200" cy="838200"/>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438400" y="2590800"/>
            <a:ext cx="1600200" cy="457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57200" y="2590800"/>
            <a:ext cx="1600200" cy="457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8382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4478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8956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5814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590800" y="2602468"/>
            <a:ext cx="533400" cy="369332"/>
          </a:xfrm>
          <a:prstGeom prst="rect">
            <a:avLst/>
          </a:prstGeom>
          <a:noFill/>
        </p:spPr>
        <p:txBody>
          <a:bodyPr wrap="square" rtlCol="0">
            <a:spAutoFit/>
          </a:bodyPr>
          <a:lstStyle/>
          <a:p>
            <a:r>
              <a:rPr lang="en-US" dirty="0" smtClean="0"/>
              <a:t>T</a:t>
            </a:r>
            <a:r>
              <a:rPr lang="en-US" sz="1000" dirty="0" smtClean="0"/>
              <a:t>1</a:t>
            </a:r>
            <a:endParaRPr lang="en-US" sz="1000" dirty="0"/>
          </a:p>
        </p:txBody>
      </p:sp>
      <p:sp>
        <p:nvSpPr>
          <p:cNvPr id="32" name="TextBox 31"/>
          <p:cNvSpPr txBox="1"/>
          <p:nvPr/>
        </p:nvSpPr>
        <p:spPr>
          <a:xfrm>
            <a:off x="3276600" y="2590800"/>
            <a:ext cx="533400" cy="369332"/>
          </a:xfrm>
          <a:prstGeom prst="rect">
            <a:avLst/>
          </a:prstGeom>
          <a:noFill/>
        </p:spPr>
        <p:txBody>
          <a:bodyPr wrap="square" rtlCol="0">
            <a:spAutoFit/>
          </a:bodyPr>
          <a:lstStyle/>
          <a:p>
            <a:r>
              <a:rPr lang="en-US" dirty="0" smtClean="0"/>
              <a:t>T</a:t>
            </a:r>
            <a:r>
              <a:rPr lang="en-US" sz="1000" dirty="0" smtClean="0"/>
              <a:t>2</a:t>
            </a:r>
            <a:endParaRPr lang="en-US" sz="1000" dirty="0"/>
          </a:p>
        </p:txBody>
      </p:sp>
      <p:sp>
        <p:nvSpPr>
          <p:cNvPr id="33" name="TextBox 32"/>
          <p:cNvSpPr txBox="1"/>
          <p:nvPr/>
        </p:nvSpPr>
        <p:spPr>
          <a:xfrm>
            <a:off x="457200" y="2602468"/>
            <a:ext cx="533400" cy="369332"/>
          </a:xfrm>
          <a:prstGeom prst="rect">
            <a:avLst/>
          </a:prstGeom>
          <a:noFill/>
        </p:spPr>
        <p:txBody>
          <a:bodyPr wrap="square" rtlCol="0">
            <a:spAutoFit/>
          </a:bodyPr>
          <a:lstStyle/>
          <a:p>
            <a:r>
              <a:rPr lang="en-US" dirty="0" smtClean="0"/>
              <a:t>H</a:t>
            </a:r>
            <a:r>
              <a:rPr lang="en-US" sz="1000" dirty="0" smtClean="0"/>
              <a:t>1</a:t>
            </a:r>
            <a:endParaRPr lang="en-US" sz="1000" dirty="0"/>
          </a:p>
        </p:txBody>
      </p:sp>
      <p:sp>
        <p:nvSpPr>
          <p:cNvPr id="34" name="TextBox 33"/>
          <p:cNvSpPr txBox="1"/>
          <p:nvPr/>
        </p:nvSpPr>
        <p:spPr>
          <a:xfrm>
            <a:off x="1524000" y="2602468"/>
            <a:ext cx="533400" cy="369332"/>
          </a:xfrm>
          <a:prstGeom prst="rect">
            <a:avLst/>
          </a:prstGeom>
          <a:noFill/>
        </p:spPr>
        <p:txBody>
          <a:bodyPr wrap="square" rtlCol="0">
            <a:spAutoFit/>
          </a:bodyPr>
          <a:lstStyle/>
          <a:p>
            <a:r>
              <a:rPr lang="en-US" dirty="0" smtClean="0"/>
              <a:t>H</a:t>
            </a:r>
            <a:r>
              <a:rPr lang="en-US" sz="1000" dirty="0" smtClean="0"/>
              <a:t>2</a:t>
            </a:r>
            <a:endParaRPr lang="en-US" sz="1000" dirty="0"/>
          </a:p>
        </p:txBody>
      </p:sp>
      <p:cxnSp>
        <p:nvCxnSpPr>
          <p:cNvPr id="36" name="Straight Arrow Connector 35"/>
          <p:cNvCxnSpPr>
            <a:stCxn id="12" idx="1"/>
            <a:endCxn id="19" idx="4"/>
          </p:cNvCxnSpPr>
          <p:nvPr/>
        </p:nvCxnSpPr>
        <p:spPr>
          <a:xfrm flipH="1" flipV="1">
            <a:off x="914400" y="2971800"/>
            <a:ext cx="2154357" cy="906133"/>
          </a:xfrm>
          <a:prstGeom prst="straightConnector1">
            <a:avLst/>
          </a:prstGeom>
          <a:ln w="3492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2" idx="0"/>
          </p:cNvCxnSpPr>
          <p:nvPr/>
        </p:nvCxnSpPr>
        <p:spPr>
          <a:xfrm flipH="1" flipV="1">
            <a:off x="3048000" y="2895600"/>
            <a:ext cx="128520" cy="937696"/>
          </a:xfrm>
          <a:prstGeom prst="straightConnector1">
            <a:avLst/>
          </a:prstGeom>
          <a:ln w="3492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5" idx="1"/>
          </p:cNvCxnSpPr>
          <p:nvPr/>
        </p:nvCxnSpPr>
        <p:spPr>
          <a:xfrm flipH="1" flipV="1">
            <a:off x="914400" y="3048000"/>
            <a:ext cx="96957" cy="829933"/>
          </a:xfrm>
          <a:prstGeom prst="straightConnector1">
            <a:avLst/>
          </a:prstGeom>
          <a:ln w="3492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5" idx="7"/>
            <a:endCxn id="21" idx="2"/>
          </p:cNvCxnSpPr>
          <p:nvPr/>
        </p:nvCxnSpPr>
        <p:spPr>
          <a:xfrm flipV="1">
            <a:off x="1226883" y="2971800"/>
            <a:ext cx="1630617" cy="906133"/>
          </a:xfrm>
          <a:prstGeom prst="straightConnector1">
            <a:avLst/>
          </a:prstGeom>
          <a:ln w="3492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5" idx="0"/>
            <a:endCxn id="26" idx="3"/>
          </p:cNvCxnSpPr>
          <p:nvPr/>
        </p:nvCxnSpPr>
        <p:spPr>
          <a:xfrm flipV="1">
            <a:off x="509520" y="2949482"/>
            <a:ext cx="960598" cy="1645814"/>
          </a:xfrm>
          <a:prstGeom prst="straightConnector1">
            <a:avLst/>
          </a:prstGeom>
          <a:ln w="34925">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5" idx="7"/>
            <a:endCxn id="30" idx="3"/>
          </p:cNvCxnSpPr>
          <p:nvPr/>
        </p:nvCxnSpPr>
        <p:spPr>
          <a:xfrm flipV="1">
            <a:off x="617283" y="2949482"/>
            <a:ext cx="2986435" cy="1690451"/>
          </a:xfrm>
          <a:prstGeom prst="straightConnector1">
            <a:avLst/>
          </a:prstGeom>
          <a:ln w="34925">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11" idx="3"/>
          </p:cNvCxnSpPr>
          <p:nvPr/>
        </p:nvCxnSpPr>
        <p:spPr>
          <a:xfrm flipH="1" flipV="1">
            <a:off x="1600200" y="2971800"/>
            <a:ext cx="2535357" cy="1883659"/>
          </a:xfrm>
          <a:prstGeom prst="straightConnector1">
            <a:avLst/>
          </a:prstGeom>
          <a:ln w="34925">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1" idx="3"/>
          </p:cNvCxnSpPr>
          <p:nvPr/>
        </p:nvCxnSpPr>
        <p:spPr>
          <a:xfrm flipH="1" flipV="1">
            <a:off x="3733801" y="2971801"/>
            <a:ext cx="401756" cy="1883658"/>
          </a:xfrm>
          <a:prstGeom prst="straightConnector1">
            <a:avLst/>
          </a:prstGeom>
          <a:ln w="34925">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6" name="Oval 75"/>
          <p:cNvSpPr/>
          <p:nvPr/>
        </p:nvSpPr>
        <p:spPr>
          <a:xfrm rot="17985847">
            <a:off x="3242814" y="3359446"/>
            <a:ext cx="932279" cy="1984835"/>
          </a:xfrm>
          <a:prstGeom prst="ellipse">
            <a:avLst/>
          </a:prstGeom>
          <a:solidFill>
            <a:srgbClr val="FFFF00">
              <a:alpha val="2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2985880">
            <a:off x="403377" y="3451745"/>
            <a:ext cx="932279" cy="1881573"/>
          </a:xfrm>
          <a:prstGeom prst="ellipse">
            <a:avLst/>
          </a:prstGeom>
          <a:solidFill>
            <a:srgbClr val="CCFFCC">
              <a:alpha val="2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9977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dirty="0" smtClean="0"/>
              <a:t>INTRODUCTION</a:t>
            </a:r>
            <a:endParaRPr lang="en-CA" dirty="0"/>
          </a:p>
        </p:txBody>
      </p:sp>
      <p:sp>
        <p:nvSpPr>
          <p:cNvPr id="7" name="Title 2"/>
          <p:cNvSpPr txBox="1">
            <a:spLocks/>
          </p:cNvSpPr>
          <p:nvPr/>
        </p:nvSpPr>
        <p:spPr>
          <a:xfrm>
            <a:off x="482599" y="-6928"/>
            <a:ext cx="8128001" cy="1226127"/>
          </a:xfrm>
          <a:prstGeom prst="rect">
            <a:avLst/>
          </a:prstGeom>
          <a:solidFill>
            <a:schemeClr val="bg2">
              <a:lumMod val="50000"/>
              <a:lumOff val="50000"/>
            </a:schemeClr>
          </a:solidFill>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smtClean="0"/>
              <a:t>Questions</a:t>
            </a:r>
            <a:endParaRPr lang="en-CA" dirty="0"/>
          </a:p>
        </p:txBody>
      </p:sp>
      <p:sp>
        <p:nvSpPr>
          <p:cNvPr id="13" name="Footer Placeholder 12"/>
          <p:cNvSpPr>
            <a:spLocks noGrp="1"/>
          </p:cNvSpPr>
          <p:nvPr>
            <p:ph type="ftr" sz="quarter" idx="11"/>
          </p:nvPr>
        </p:nvSpPr>
        <p:spPr>
          <a:xfrm>
            <a:off x="152400" y="6416675"/>
            <a:ext cx="8153400" cy="365125"/>
          </a:xfrm>
        </p:spPr>
        <p:txBody>
          <a:bodyPr vert="horz" lIns="91440" tIns="45720" rIns="91440" bIns="45720" rtlCol="0" anchor="ctr"/>
          <a:lstStyle/>
          <a:p>
            <a:pPr algn="dist"/>
            <a:r>
              <a:rPr lang="en-US"/>
              <a:t>CSI 5148 Project                              Wireless Ad Hoc Networking </a:t>
            </a:r>
            <a:endParaRPr lang="en-US" dirty="0"/>
          </a:p>
        </p:txBody>
      </p:sp>
      <p:sp>
        <p:nvSpPr>
          <p:cNvPr id="14" name="Slide Number Placeholder 13"/>
          <p:cNvSpPr>
            <a:spLocks noGrp="1"/>
          </p:cNvSpPr>
          <p:nvPr>
            <p:ph type="sldNum" sz="quarter" idx="12"/>
          </p:nvPr>
        </p:nvSpPr>
        <p:spPr>
          <a:xfrm>
            <a:off x="8458200" y="6416675"/>
            <a:ext cx="533400" cy="365125"/>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33</a:t>
            </a:fld>
            <a:endParaRPr lang="en-US" sz="1500" b="1" dirty="0">
              <a:solidFill>
                <a:schemeClr val="lt1"/>
              </a:solidFill>
            </a:endParaRPr>
          </a:p>
        </p:txBody>
      </p:sp>
      <p:sp>
        <p:nvSpPr>
          <p:cNvPr id="2" name="TextBox 1"/>
          <p:cNvSpPr txBox="1"/>
          <p:nvPr/>
        </p:nvSpPr>
        <p:spPr>
          <a:xfrm>
            <a:off x="152401" y="1864310"/>
            <a:ext cx="8686800" cy="907941"/>
          </a:xfrm>
          <a:prstGeom prst="rect">
            <a:avLst/>
          </a:prstGeom>
          <a:noFill/>
        </p:spPr>
        <p:txBody>
          <a:bodyPr wrap="square" rtlCol="0">
            <a:spAutoFit/>
          </a:bodyPr>
          <a:lstStyle/>
          <a:p>
            <a:r>
              <a:rPr lang="en-US" sz="2500" b="1" dirty="0" smtClean="0"/>
              <a:t>Question 2</a:t>
            </a:r>
          </a:p>
          <a:p>
            <a:endParaRPr lang="en-US" sz="1000" b="1" dirty="0" smtClean="0"/>
          </a:p>
          <a:p>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323897057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0" name="Rectangle 9"/>
          <p:cNvSpPr/>
          <p:nvPr/>
        </p:nvSpPr>
        <p:spPr>
          <a:xfrm>
            <a:off x="0" y="1219200"/>
            <a:ext cx="91440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562600" y="2971800"/>
            <a:ext cx="914400" cy="381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Hop 2</a:t>
            </a:r>
            <a:endParaRPr lang="en-US" b="1" dirty="0">
              <a:solidFill>
                <a:schemeClr val="tx1"/>
              </a:solidFill>
            </a:endParaRPr>
          </a:p>
        </p:txBody>
      </p:sp>
      <p:sp>
        <p:nvSpPr>
          <p:cNvPr id="24" name="Oval 23"/>
          <p:cNvSpPr/>
          <p:nvPr/>
        </p:nvSpPr>
        <p:spPr>
          <a:xfrm>
            <a:off x="7848600" y="30480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781800" y="22860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24400" y="22860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a:stCxn id="26" idx="4"/>
          </p:cNvCxnSpPr>
          <p:nvPr/>
        </p:nvCxnSpPr>
        <p:spPr>
          <a:xfrm flipH="1">
            <a:off x="6477000" y="2590800"/>
            <a:ext cx="457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4" idx="2"/>
            <a:endCxn id="21" idx="3"/>
          </p:cNvCxnSpPr>
          <p:nvPr/>
        </p:nvCxnSpPr>
        <p:spPr>
          <a:xfrm flipH="1" flipV="1">
            <a:off x="6477000" y="3162300"/>
            <a:ext cx="13716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8" idx="4"/>
          </p:cNvCxnSpPr>
          <p:nvPr/>
        </p:nvCxnSpPr>
        <p:spPr>
          <a:xfrm>
            <a:off x="4876800" y="2590800"/>
            <a:ext cx="6858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1" idx="1"/>
            <a:endCxn id="37" idx="3"/>
          </p:cNvCxnSpPr>
          <p:nvPr/>
        </p:nvCxnSpPr>
        <p:spPr>
          <a:xfrm flipH="1">
            <a:off x="3200400" y="3162300"/>
            <a:ext cx="2362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8" idx="6"/>
            <a:endCxn id="26" idx="2"/>
          </p:cNvCxnSpPr>
          <p:nvPr/>
        </p:nvCxnSpPr>
        <p:spPr>
          <a:xfrm>
            <a:off x="5029200" y="2438400"/>
            <a:ext cx="1752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6" idx="5"/>
            <a:endCxn id="24" idx="1"/>
          </p:cNvCxnSpPr>
          <p:nvPr/>
        </p:nvCxnSpPr>
        <p:spPr>
          <a:xfrm>
            <a:off x="7041963" y="2546163"/>
            <a:ext cx="851274" cy="546474"/>
          </a:xfrm>
          <a:prstGeom prst="line">
            <a:avLst/>
          </a:prstGeom>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2286000" y="2971800"/>
            <a:ext cx="914400" cy="381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Hop 1</a:t>
            </a:r>
            <a:endParaRPr lang="en-US" b="1" dirty="0">
              <a:solidFill>
                <a:schemeClr val="tx1"/>
              </a:solidFill>
            </a:endParaRPr>
          </a:p>
        </p:txBody>
      </p:sp>
      <p:sp>
        <p:nvSpPr>
          <p:cNvPr id="38" name="Oval 37"/>
          <p:cNvSpPr/>
          <p:nvPr/>
        </p:nvSpPr>
        <p:spPr>
          <a:xfrm>
            <a:off x="838200" y="30480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3505200" y="22860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447800" y="22860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a:stCxn id="40" idx="4"/>
          </p:cNvCxnSpPr>
          <p:nvPr/>
        </p:nvCxnSpPr>
        <p:spPr>
          <a:xfrm flipH="1">
            <a:off x="3200400" y="2590800"/>
            <a:ext cx="457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41" idx="4"/>
          </p:cNvCxnSpPr>
          <p:nvPr/>
        </p:nvCxnSpPr>
        <p:spPr>
          <a:xfrm>
            <a:off x="1600200" y="2590800"/>
            <a:ext cx="6858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37" idx="1"/>
            <a:endCxn id="38" idx="6"/>
          </p:cNvCxnSpPr>
          <p:nvPr/>
        </p:nvCxnSpPr>
        <p:spPr>
          <a:xfrm flipH="1">
            <a:off x="1143000" y="3162300"/>
            <a:ext cx="11430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41" idx="3"/>
            <a:endCxn id="38" idx="0"/>
          </p:cNvCxnSpPr>
          <p:nvPr/>
        </p:nvCxnSpPr>
        <p:spPr>
          <a:xfrm flipH="1">
            <a:off x="990600" y="2546163"/>
            <a:ext cx="501837" cy="501837"/>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41" idx="6"/>
            <a:endCxn id="40" idx="2"/>
          </p:cNvCxnSpPr>
          <p:nvPr/>
        </p:nvCxnSpPr>
        <p:spPr>
          <a:xfrm>
            <a:off x="1752600" y="2438400"/>
            <a:ext cx="1752600" cy="0"/>
          </a:xfrm>
          <a:prstGeom prst="line">
            <a:avLst/>
          </a:prstGeom>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7315200" y="39624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4724400" y="37338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p:cNvCxnSpPr>
            <a:stCxn id="50" idx="5"/>
            <a:endCxn id="49" idx="1"/>
          </p:cNvCxnSpPr>
          <p:nvPr/>
        </p:nvCxnSpPr>
        <p:spPr>
          <a:xfrm>
            <a:off x="4984563" y="3993963"/>
            <a:ext cx="2375274" cy="13074"/>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4984563" y="3352800"/>
            <a:ext cx="578037" cy="42563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553200" y="3352800"/>
            <a:ext cx="762000"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7467600" y="3429000"/>
            <a:ext cx="457200" cy="533400"/>
          </a:xfrm>
          <a:prstGeom prst="line">
            <a:avLst/>
          </a:prstGeom>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447800" y="37338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flipH="1">
            <a:off x="1707963" y="3352800"/>
            <a:ext cx="578037" cy="425637"/>
          </a:xfrm>
          <a:prstGeom prst="line">
            <a:avLst/>
          </a:prstGeom>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228600" y="4267200"/>
            <a:ext cx="8686800" cy="2246769"/>
          </a:xfrm>
          <a:prstGeom prst="rect">
            <a:avLst/>
          </a:prstGeom>
          <a:noFill/>
        </p:spPr>
        <p:txBody>
          <a:bodyPr wrap="square" rtlCol="0">
            <a:spAutoFit/>
          </a:bodyPr>
          <a:lstStyle/>
          <a:p>
            <a:r>
              <a:rPr lang="en-US" sz="1400" b="1" dirty="0" smtClean="0"/>
              <a:t>Apply the data mining technique that proposed in </a:t>
            </a:r>
            <a:r>
              <a:rPr lang="en-US" sz="1400" dirty="0" smtClean="0"/>
              <a:t>Online </a:t>
            </a:r>
            <a:r>
              <a:rPr lang="en-US" sz="1400" dirty="0"/>
              <a:t>mining in sensor </a:t>
            </a:r>
            <a:r>
              <a:rPr lang="en-US" sz="1400" dirty="0" smtClean="0"/>
              <a:t>networks on the scenario 1. The techniques is the detection of irregularities in sensor data by considering the neighboring nodes reading. </a:t>
            </a:r>
            <a:r>
              <a:rPr lang="en-US" sz="1400" dirty="0"/>
              <a:t>If some readings of a node differ from </a:t>
            </a:r>
            <a:r>
              <a:rPr lang="en-US" sz="1400" dirty="0" smtClean="0"/>
              <a:t>the </a:t>
            </a:r>
            <a:r>
              <a:rPr lang="en-US" sz="1400" dirty="0"/>
              <a:t>readings of the neighboring nodes, an irregularity is detected </a:t>
            </a:r>
            <a:endParaRPr lang="en-US" sz="1400" dirty="0" smtClean="0"/>
          </a:p>
          <a:p>
            <a:endParaRPr lang="en-US" sz="1400" dirty="0" smtClean="0"/>
          </a:p>
          <a:p>
            <a:r>
              <a:rPr lang="en-US" sz="1400" b="1" dirty="0"/>
              <a:t>scenario </a:t>
            </a:r>
            <a:r>
              <a:rPr lang="en-US" sz="1400" b="1" dirty="0" smtClean="0"/>
              <a:t>1: </a:t>
            </a:r>
            <a:r>
              <a:rPr lang="en-US" sz="1400" dirty="0" smtClean="0"/>
              <a:t>suppose this network measure the temperature in area A at time t. suppose the readings were as fallows:</a:t>
            </a:r>
          </a:p>
          <a:p>
            <a:r>
              <a:rPr lang="en-US" sz="1400" dirty="0" smtClean="0"/>
              <a:t>  1= 17   ,  2=17,  3= 17,  4=0 , 6=40,   7= 17,   8=17,  9=17,   5= 17  </a:t>
            </a:r>
            <a:endParaRPr lang="en-US" sz="1400" dirty="0"/>
          </a:p>
          <a:p>
            <a:r>
              <a:rPr lang="en-US" sz="1400" b="1" dirty="0" smtClean="0"/>
              <a:t>Your task is to identify which nodes have irregularities sensor data  and list their neighboring nodes     </a:t>
            </a:r>
          </a:p>
          <a:p>
            <a:endParaRPr lang="en-US" sz="1400" dirty="0"/>
          </a:p>
        </p:txBody>
      </p:sp>
      <p:sp>
        <p:nvSpPr>
          <p:cNvPr id="62" name="TextBox 61"/>
          <p:cNvSpPr txBox="1"/>
          <p:nvPr/>
        </p:nvSpPr>
        <p:spPr>
          <a:xfrm>
            <a:off x="8153400" y="3200400"/>
            <a:ext cx="381000" cy="381000"/>
          </a:xfrm>
          <a:prstGeom prst="rect">
            <a:avLst/>
          </a:prstGeom>
          <a:noFill/>
        </p:spPr>
        <p:txBody>
          <a:bodyPr wrap="square" rtlCol="0">
            <a:spAutoFit/>
          </a:bodyPr>
          <a:lstStyle/>
          <a:p>
            <a:r>
              <a:rPr lang="en-US" dirty="0" smtClean="0"/>
              <a:t>8</a:t>
            </a:r>
            <a:endParaRPr lang="en-US" dirty="0"/>
          </a:p>
        </p:txBody>
      </p:sp>
      <p:sp>
        <p:nvSpPr>
          <p:cNvPr id="63" name="TextBox 62"/>
          <p:cNvSpPr txBox="1"/>
          <p:nvPr/>
        </p:nvSpPr>
        <p:spPr>
          <a:xfrm>
            <a:off x="7086600" y="2286000"/>
            <a:ext cx="381000" cy="381000"/>
          </a:xfrm>
          <a:prstGeom prst="rect">
            <a:avLst/>
          </a:prstGeom>
          <a:noFill/>
        </p:spPr>
        <p:txBody>
          <a:bodyPr wrap="square" rtlCol="0">
            <a:spAutoFit/>
          </a:bodyPr>
          <a:lstStyle/>
          <a:p>
            <a:r>
              <a:rPr lang="en-US" dirty="0" smtClean="0"/>
              <a:t>7</a:t>
            </a:r>
            <a:endParaRPr lang="en-US" dirty="0"/>
          </a:p>
        </p:txBody>
      </p:sp>
      <p:sp>
        <p:nvSpPr>
          <p:cNvPr id="64" name="TextBox 63"/>
          <p:cNvSpPr txBox="1"/>
          <p:nvPr/>
        </p:nvSpPr>
        <p:spPr>
          <a:xfrm>
            <a:off x="7620000" y="3886200"/>
            <a:ext cx="381000" cy="381000"/>
          </a:xfrm>
          <a:prstGeom prst="rect">
            <a:avLst/>
          </a:prstGeom>
          <a:noFill/>
        </p:spPr>
        <p:txBody>
          <a:bodyPr wrap="square" rtlCol="0">
            <a:spAutoFit/>
          </a:bodyPr>
          <a:lstStyle/>
          <a:p>
            <a:r>
              <a:rPr lang="en-US" dirty="0" smtClean="0"/>
              <a:t>9</a:t>
            </a:r>
            <a:endParaRPr lang="en-US" dirty="0"/>
          </a:p>
        </p:txBody>
      </p:sp>
      <p:sp>
        <p:nvSpPr>
          <p:cNvPr id="65" name="TextBox 64"/>
          <p:cNvSpPr txBox="1"/>
          <p:nvPr/>
        </p:nvSpPr>
        <p:spPr>
          <a:xfrm>
            <a:off x="4495800" y="3733800"/>
            <a:ext cx="381000" cy="381000"/>
          </a:xfrm>
          <a:prstGeom prst="rect">
            <a:avLst/>
          </a:prstGeom>
          <a:noFill/>
        </p:spPr>
        <p:txBody>
          <a:bodyPr wrap="square" rtlCol="0">
            <a:spAutoFit/>
          </a:bodyPr>
          <a:lstStyle/>
          <a:p>
            <a:r>
              <a:rPr lang="en-US" dirty="0" smtClean="0"/>
              <a:t>5</a:t>
            </a:r>
            <a:endParaRPr lang="en-US" dirty="0"/>
          </a:p>
        </p:txBody>
      </p:sp>
      <p:sp>
        <p:nvSpPr>
          <p:cNvPr id="66" name="TextBox 65"/>
          <p:cNvSpPr txBox="1"/>
          <p:nvPr/>
        </p:nvSpPr>
        <p:spPr>
          <a:xfrm>
            <a:off x="4495800" y="2057400"/>
            <a:ext cx="381000" cy="381000"/>
          </a:xfrm>
          <a:prstGeom prst="rect">
            <a:avLst/>
          </a:prstGeom>
          <a:noFill/>
        </p:spPr>
        <p:txBody>
          <a:bodyPr wrap="square" rtlCol="0">
            <a:spAutoFit/>
          </a:bodyPr>
          <a:lstStyle/>
          <a:p>
            <a:r>
              <a:rPr lang="en-US" dirty="0" smtClean="0"/>
              <a:t>6</a:t>
            </a:r>
            <a:endParaRPr lang="en-US" dirty="0"/>
          </a:p>
        </p:txBody>
      </p:sp>
      <p:sp>
        <p:nvSpPr>
          <p:cNvPr id="67" name="TextBox 66"/>
          <p:cNvSpPr txBox="1"/>
          <p:nvPr/>
        </p:nvSpPr>
        <p:spPr>
          <a:xfrm>
            <a:off x="3276600" y="2057400"/>
            <a:ext cx="381000" cy="369332"/>
          </a:xfrm>
          <a:prstGeom prst="rect">
            <a:avLst/>
          </a:prstGeom>
          <a:noFill/>
        </p:spPr>
        <p:txBody>
          <a:bodyPr wrap="square" rtlCol="0">
            <a:spAutoFit/>
          </a:bodyPr>
          <a:lstStyle/>
          <a:p>
            <a:r>
              <a:rPr lang="en-US" dirty="0"/>
              <a:t>3</a:t>
            </a:r>
          </a:p>
        </p:txBody>
      </p:sp>
      <p:sp>
        <p:nvSpPr>
          <p:cNvPr id="68" name="TextBox 67"/>
          <p:cNvSpPr txBox="1"/>
          <p:nvPr/>
        </p:nvSpPr>
        <p:spPr>
          <a:xfrm>
            <a:off x="533400" y="3200400"/>
            <a:ext cx="381000" cy="381000"/>
          </a:xfrm>
          <a:prstGeom prst="rect">
            <a:avLst/>
          </a:prstGeom>
          <a:noFill/>
        </p:spPr>
        <p:txBody>
          <a:bodyPr wrap="square" rtlCol="0">
            <a:spAutoFit/>
          </a:bodyPr>
          <a:lstStyle/>
          <a:p>
            <a:r>
              <a:rPr lang="en-US" dirty="0"/>
              <a:t>1</a:t>
            </a:r>
          </a:p>
        </p:txBody>
      </p:sp>
      <p:sp>
        <p:nvSpPr>
          <p:cNvPr id="69" name="TextBox 68"/>
          <p:cNvSpPr txBox="1"/>
          <p:nvPr/>
        </p:nvSpPr>
        <p:spPr>
          <a:xfrm>
            <a:off x="1143000" y="2286000"/>
            <a:ext cx="381000" cy="369332"/>
          </a:xfrm>
          <a:prstGeom prst="rect">
            <a:avLst/>
          </a:prstGeom>
          <a:noFill/>
        </p:spPr>
        <p:txBody>
          <a:bodyPr wrap="square" rtlCol="0">
            <a:spAutoFit/>
          </a:bodyPr>
          <a:lstStyle/>
          <a:p>
            <a:r>
              <a:rPr lang="en-US" dirty="0"/>
              <a:t>2</a:t>
            </a:r>
          </a:p>
        </p:txBody>
      </p:sp>
      <p:sp>
        <p:nvSpPr>
          <p:cNvPr id="70" name="TextBox 69"/>
          <p:cNvSpPr txBox="1"/>
          <p:nvPr/>
        </p:nvSpPr>
        <p:spPr>
          <a:xfrm>
            <a:off x="1219200" y="3886200"/>
            <a:ext cx="381000" cy="381000"/>
          </a:xfrm>
          <a:prstGeom prst="rect">
            <a:avLst/>
          </a:prstGeom>
          <a:noFill/>
        </p:spPr>
        <p:txBody>
          <a:bodyPr wrap="square" rtlCol="0">
            <a:spAutoFit/>
          </a:bodyPr>
          <a:lstStyle/>
          <a:p>
            <a:r>
              <a:rPr lang="en-US" dirty="0" smtClean="0"/>
              <a:t>4</a:t>
            </a:r>
            <a:endParaRPr lang="en-US" dirty="0"/>
          </a:p>
        </p:txBody>
      </p:sp>
      <p:cxnSp>
        <p:nvCxnSpPr>
          <p:cNvPr id="71" name="Straight Connector 70"/>
          <p:cNvCxnSpPr>
            <a:stCxn id="40" idx="6"/>
          </p:cNvCxnSpPr>
          <p:nvPr/>
        </p:nvCxnSpPr>
        <p:spPr>
          <a:xfrm>
            <a:off x="3810000" y="2438400"/>
            <a:ext cx="914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587768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dirty="0" smtClean="0"/>
              <a:t>INTRODUCTION</a:t>
            </a:r>
            <a:endParaRPr lang="en-CA" dirty="0"/>
          </a:p>
        </p:txBody>
      </p:sp>
      <p:sp>
        <p:nvSpPr>
          <p:cNvPr id="7" name="Title 2"/>
          <p:cNvSpPr txBox="1">
            <a:spLocks/>
          </p:cNvSpPr>
          <p:nvPr/>
        </p:nvSpPr>
        <p:spPr>
          <a:xfrm>
            <a:off x="482599" y="-6928"/>
            <a:ext cx="8128001" cy="1226127"/>
          </a:xfrm>
          <a:prstGeom prst="rect">
            <a:avLst/>
          </a:prstGeom>
          <a:solidFill>
            <a:schemeClr val="bg2">
              <a:lumMod val="50000"/>
              <a:lumOff val="50000"/>
            </a:schemeClr>
          </a:solidFill>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smtClean="0"/>
              <a:t>Questions</a:t>
            </a:r>
            <a:endParaRPr lang="en-CA" dirty="0"/>
          </a:p>
        </p:txBody>
      </p:sp>
      <p:sp>
        <p:nvSpPr>
          <p:cNvPr id="13" name="Footer Placeholder 12"/>
          <p:cNvSpPr>
            <a:spLocks noGrp="1"/>
          </p:cNvSpPr>
          <p:nvPr>
            <p:ph type="ftr" sz="quarter" idx="11"/>
          </p:nvPr>
        </p:nvSpPr>
        <p:spPr>
          <a:xfrm>
            <a:off x="152400" y="6416675"/>
            <a:ext cx="8153400" cy="365125"/>
          </a:xfrm>
        </p:spPr>
        <p:txBody>
          <a:bodyPr vert="horz" lIns="91440" tIns="45720" rIns="91440" bIns="45720" rtlCol="0" anchor="ctr"/>
          <a:lstStyle/>
          <a:p>
            <a:pPr algn="dist"/>
            <a:r>
              <a:rPr lang="en-US"/>
              <a:t>CSI 5148 Project                              Wireless Ad Hoc Networking </a:t>
            </a:r>
            <a:endParaRPr lang="en-US" dirty="0"/>
          </a:p>
        </p:txBody>
      </p:sp>
      <p:sp>
        <p:nvSpPr>
          <p:cNvPr id="14" name="Slide Number Placeholder 13"/>
          <p:cNvSpPr>
            <a:spLocks noGrp="1"/>
          </p:cNvSpPr>
          <p:nvPr>
            <p:ph type="sldNum" sz="quarter" idx="12"/>
          </p:nvPr>
        </p:nvSpPr>
        <p:spPr>
          <a:xfrm>
            <a:off x="8458200" y="6416675"/>
            <a:ext cx="533400" cy="365125"/>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34</a:t>
            </a:fld>
            <a:endParaRPr lang="en-US" sz="1500" b="1" dirty="0">
              <a:solidFill>
                <a:schemeClr val="lt1"/>
              </a:solidFill>
            </a:endParaRPr>
          </a:p>
        </p:txBody>
      </p:sp>
      <p:sp>
        <p:nvSpPr>
          <p:cNvPr id="2" name="TextBox 1"/>
          <p:cNvSpPr txBox="1"/>
          <p:nvPr/>
        </p:nvSpPr>
        <p:spPr>
          <a:xfrm>
            <a:off x="152401" y="1864310"/>
            <a:ext cx="8686800" cy="3600986"/>
          </a:xfrm>
          <a:prstGeom prst="rect">
            <a:avLst/>
          </a:prstGeom>
          <a:noFill/>
        </p:spPr>
        <p:txBody>
          <a:bodyPr wrap="square" rtlCol="0">
            <a:spAutoFit/>
          </a:bodyPr>
          <a:lstStyle/>
          <a:p>
            <a:r>
              <a:rPr lang="en-US" sz="2500" b="1" dirty="0" smtClean="0"/>
              <a:t>Answer  2</a:t>
            </a:r>
          </a:p>
          <a:p>
            <a:endParaRPr lang="en-US" sz="2500" b="1" dirty="0"/>
          </a:p>
          <a:p>
            <a:r>
              <a:rPr lang="en-US" sz="2500" b="1" dirty="0" smtClean="0"/>
              <a:t>The nodes that have irregularities are 4, 6</a:t>
            </a:r>
          </a:p>
          <a:p>
            <a:endParaRPr lang="en-US" sz="2500" b="1" dirty="0"/>
          </a:p>
          <a:p>
            <a:r>
              <a:rPr lang="en-US" sz="2500" b="1" dirty="0" smtClean="0"/>
              <a:t>Neighbors of 4 : 1,2,3</a:t>
            </a:r>
          </a:p>
          <a:p>
            <a:r>
              <a:rPr lang="en-US" sz="2500" b="1" dirty="0" smtClean="0"/>
              <a:t>  </a:t>
            </a:r>
          </a:p>
          <a:p>
            <a:r>
              <a:rPr lang="en-US" sz="2500" b="1" dirty="0"/>
              <a:t> Neighbors of 4 : </a:t>
            </a:r>
            <a:r>
              <a:rPr lang="en-US" sz="2500" b="1" dirty="0" smtClean="0"/>
              <a:t>5,7,8, 9</a:t>
            </a:r>
            <a:endParaRPr lang="en-US" sz="2500" b="1" dirty="0"/>
          </a:p>
          <a:p>
            <a:endParaRPr lang="en-US" sz="2500" b="1" dirty="0" smtClean="0"/>
          </a:p>
          <a:p>
            <a:endParaRPr lang="en-US" sz="1000" b="1" dirty="0" smtClean="0"/>
          </a:p>
          <a:p>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3443449681"/>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0" name="Rectangle 9"/>
          <p:cNvSpPr/>
          <p:nvPr/>
        </p:nvSpPr>
        <p:spPr>
          <a:xfrm>
            <a:off x="0" y="1219200"/>
            <a:ext cx="91440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6343596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dirty="0" smtClean="0"/>
              <a:t>INTRODUCTION</a:t>
            </a:r>
            <a:endParaRPr lang="en-CA" dirty="0"/>
          </a:p>
        </p:txBody>
      </p:sp>
      <p:sp>
        <p:nvSpPr>
          <p:cNvPr id="7" name="Title 2"/>
          <p:cNvSpPr txBox="1">
            <a:spLocks/>
          </p:cNvSpPr>
          <p:nvPr/>
        </p:nvSpPr>
        <p:spPr>
          <a:xfrm>
            <a:off x="482599" y="-6928"/>
            <a:ext cx="8128001" cy="1226127"/>
          </a:xfrm>
          <a:prstGeom prst="rect">
            <a:avLst/>
          </a:prstGeom>
          <a:solidFill>
            <a:schemeClr val="bg2">
              <a:lumMod val="50000"/>
              <a:lumOff val="50000"/>
            </a:schemeClr>
          </a:solidFill>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smtClean="0"/>
              <a:t>Questions</a:t>
            </a:r>
            <a:endParaRPr lang="en-CA" dirty="0"/>
          </a:p>
        </p:txBody>
      </p:sp>
      <p:sp>
        <p:nvSpPr>
          <p:cNvPr id="13" name="Footer Placeholder 12"/>
          <p:cNvSpPr>
            <a:spLocks noGrp="1"/>
          </p:cNvSpPr>
          <p:nvPr>
            <p:ph type="ftr" sz="quarter" idx="11"/>
          </p:nvPr>
        </p:nvSpPr>
        <p:spPr>
          <a:xfrm>
            <a:off x="152400" y="6416675"/>
            <a:ext cx="8153400" cy="365125"/>
          </a:xfrm>
        </p:spPr>
        <p:txBody>
          <a:bodyPr vert="horz" lIns="91440" tIns="45720" rIns="91440" bIns="45720" rtlCol="0" anchor="ctr"/>
          <a:lstStyle/>
          <a:p>
            <a:pPr algn="dist"/>
            <a:r>
              <a:rPr lang="en-US"/>
              <a:t>CSI 5148 Project                              Wireless Ad Hoc Networking </a:t>
            </a:r>
            <a:endParaRPr lang="en-US" dirty="0"/>
          </a:p>
        </p:txBody>
      </p:sp>
      <p:sp>
        <p:nvSpPr>
          <p:cNvPr id="14" name="Slide Number Placeholder 13"/>
          <p:cNvSpPr>
            <a:spLocks noGrp="1"/>
          </p:cNvSpPr>
          <p:nvPr>
            <p:ph type="sldNum" sz="quarter" idx="12"/>
          </p:nvPr>
        </p:nvSpPr>
        <p:spPr>
          <a:xfrm>
            <a:off x="8458200" y="6416675"/>
            <a:ext cx="533400" cy="365125"/>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35</a:t>
            </a:fld>
            <a:endParaRPr lang="en-US" sz="1500" b="1" dirty="0">
              <a:solidFill>
                <a:schemeClr val="lt1"/>
              </a:solidFill>
            </a:endParaRPr>
          </a:p>
        </p:txBody>
      </p:sp>
      <p:sp>
        <p:nvSpPr>
          <p:cNvPr id="2" name="TextBox 1"/>
          <p:cNvSpPr txBox="1"/>
          <p:nvPr/>
        </p:nvSpPr>
        <p:spPr>
          <a:xfrm>
            <a:off x="76200" y="1828800"/>
            <a:ext cx="8991599" cy="4662815"/>
          </a:xfrm>
          <a:prstGeom prst="rect">
            <a:avLst/>
          </a:prstGeom>
          <a:noFill/>
        </p:spPr>
        <p:txBody>
          <a:bodyPr wrap="square" rtlCol="0">
            <a:spAutoFit/>
          </a:bodyPr>
          <a:lstStyle/>
          <a:p>
            <a:r>
              <a:rPr lang="en-US" sz="2500" b="1" dirty="0" smtClean="0"/>
              <a:t>Question 3</a:t>
            </a:r>
          </a:p>
          <a:p>
            <a:pPr algn="just"/>
            <a:r>
              <a:rPr lang="en-US" sz="1600" dirty="0" smtClean="0"/>
              <a:t>Suppose the fallowing network measure the temperature in area A at time t and the reading were: 1=15, 2= 15, 3= 15,  4=15  .At </a:t>
            </a:r>
            <a:r>
              <a:rPr lang="en-US" sz="1600" dirty="0"/>
              <a:t>time </a:t>
            </a:r>
            <a:r>
              <a:rPr lang="en-US" sz="1600" dirty="0" smtClean="0"/>
              <a:t>t+1, the </a:t>
            </a:r>
            <a:r>
              <a:rPr lang="en-US" sz="1600" dirty="0"/>
              <a:t>reading </a:t>
            </a:r>
            <a:r>
              <a:rPr lang="en-US" sz="1600" dirty="0" smtClean="0"/>
              <a:t>become: </a:t>
            </a:r>
            <a:r>
              <a:rPr lang="en-US" sz="1600" dirty="0"/>
              <a:t>1=15, 2= 15, 3= -10,  4=15        </a:t>
            </a:r>
          </a:p>
          <a:p>
            <a:pPr algn="just"/>
            <a:endParaRPr lang="en-US" sz="1600" dirty="0"/>
          </a:p>
          <a:p>
            <a:pPr marL="285750" indent="-285750" algn="just">
              <a:buFont typeface="Wingdings" charset="2"/>
              <a:buChar char="v"/>
            </a:pPr>
            <a:endParaRPr lang="en-US" sz="1600" dirty="0" smtClean="0"/>
          </a:p>
          <a:p>
            <a:pPr marL="285750" indent="-285750" algn="just">
              <a:buFont typeface="Wingdings" charset="2"/>
              <a:buChar char="v"/>
            </a:pPr>
            <a:endParaRPr lang="en-US" sz="1600" dirty="0"/>
          </a:p>
          <a:p>
            <a:pPr marL="285750" indent="-285750" algn="just">
              <a:buFont typeface="Wingdings" charset="2"/>
              <a:buChar char="v"/>
            </a:pPr>
            <a:endParaRPr lang="en-US" sz="1600" dirty="0" smtClean="0"/>
          </a:p>
          <a:p>
            <a:pPr marL="285750" indent="-285750" algn="just">
              <a:buFont typeface="Wingdings" charset="2"/>
              <a:buChar char="v"/>
            </a:pPr>
            <a:endParaRPr lang="en-US" sz="1600" dirty="0"/>
          </a:p>
          <a:p>
            <a:pPr marL="285750" indent="-285750" algn="just">
              <a:buFont typeface="Wingdings" charset="2"/>
              <a:buChar char="v"/>
            </a:pPr>
            <a:endParaRPr lang="en-US" sz="1600" dirty="0" smtClean="0"/>
          </a:p>
          <a:p>
            <a:pPr marL="285750" indent="-285750" algn="just">
              <a:buFont typeface="Wingdings" charset="2"/>
              <a:buChar char="v"/>
            </a:pPr>
            <a:endParaRPr lang="en-US" sz="1600" dirty="0"/>
          </a:p>
          <a:p>
            <a:pPr marL="285750" indent="-285750" algn="just">
              <a:buFont typeface="Wingdings" charset="2"/>
              <a:buChar char="v"/>
            </a:pPr>
            <a:endParaRPr lang="en-US" sz="1600" dirty="0" smtClean="0"/>
          </a:p>
          <a:p>
            <a:pPr marL="285750" indent="-285750" algn="just">
              <a:buFont typeface="Wingdings" charset="2"/>
              <a:buChar char="v"/>
            </a:pPr>
            <a:endParaRPr lang="en-US" sz="1600" dirty="0"/>
          </a:p>
          <a:p>
            <a:pPr algn="just"/>
            <a:endParaRPr lang="en-US" sz="1600" dirty="0"/>
          </a:p>
          <a:p>
            <a:pPr marL="285750" indent="-285750" algn="just">
              <a:buFont typeface="Wingdings" charset="2"/>
              <a:buChar char="v"/>
            </a:pPr>
            <a:r>
              <a:rPr lang="en-US" sz="1600" dirty="0" smtClean="0"/>
              <a:t>Use </a:t>
            </a:r>
            <a:r>
              <a:rPr lang="en-US" sz="1600" b="1" dirty="0"/>
              <a:t>sliding window algorithm </a:t>
            </a:r>
            <a:r>
              <a:rPr lang="en-US" sz="1600" dirty="0"/>
              <a:t>to reduce </a:t>
            </a:r>
            <a:r>
              <a:rPr lang="en-US" sz="1600"/>
              <a:t>the </a:t>
            </a:r>
            <a:r>
              <a:rPr lang="en-US" sz="1600" smtClean="0"/>
              <a:t>transmission. </a:t>
            </a:r>
            <a:r>
              <a:rPr lang="en-US" sz="1600" dirty="0" smtClean="0"/>
              <a:t>Each </a:t>
            </a:r>
            <a:r>
              <a:rPr lang="en-US" sz="1600" dirty="0"/>
              <a:t>node compares the current sensed value to the previous </a:t>
            </a:r>
            <a:r>
              <a:rPr lang="en-US" sz="1600" dirty="0" smtClean="0"/>
              <a:t>value If </a:t>
            </a:r>
            <a:r>
              <a:rPr lang="en-US" sz="1600" dirty="0"/>
              <a:t>there is an important change, the node report. If not, keep the current </a:t>
            </a:r>
            <a:r>
              <a:rPr lang="en-US" sz="1600" dirty="0" smtClean="0"/>
              <a:t>value if </a:t>
            </a:r>
            <a:r>
              <a:rPr lang="en-US" sz="1600" dirty="0"/>
              <a:t>it exceeds a certain threshold, it sends to the sink </a:t>
            </a:r>
            <a:r>
              <a:rPr lang="en-US" sz="1600" dirty="0" smtClean="0"/>
              <a:t>node. report </a:t>
            </a:r>
            <a:r>
              <a:rPr lang="en-US" sz="1600" dirty="0"/>
              <a:t>the new sensed value based on suddenly </a:t>
            </a:r>
            <a:r>
              <a:rPr lang="en-US" sz="1600" dirty="0" smtClean="0"/>
              <a:t>change</a:t>
            </a:r>
          </a:p>
          <a:p>
            <a:pPr algn="just"/>
            <a:r>
              <a:rPr lang="en-US" sz="1600" b="1" dirty="0" smtClean="0"/>
              <a:t>Your task is to list the nodes that transmit before  </a:t>
            </a:r>
            <a:r>
              <a:rPr lang="en-US" sz="1600" b="1" dirty="0"/>
              <a:t>exceeds </a:t>
            </a:r>
            <a:r>
              <a:rPr lang="en-US" sz="1600" b="1" dirty="0" smtClean="0"/>
              <a:t>time threshold and after at time t+1 </a:t>
            </a:r>
            <a:endParaRPr lang="en-US" sz="1600" b="1" dirty="0"/>
          </a:p>
        </p:txBody>
      </p:sp>
      <p:graphicFrame>
        <p:nvGraphicFramePr>
          <p:cNvPr id="8" name="Content Placeholder 3"/>
          <p:cNvGraphicFramePr>
            <a:graphicFrameLocks/>
          </p:cNvGraphicFramePr>
          <p:nvPr>
            <p:extLst>
              <p:ext uri="{D42A27DB-BD31-4B8C-83A1-F6EECF244321}">
                <p14:modId xmlns:p14="http://schemas.microsoft.com/office/powerpoint/2010/main" val="3075669793"/>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0" name="Rectangle 9"/>
          <p:cNvSpPr/>
          <p:nvPr/>
        </p:nvSpPr>
        <p:spPr>
          <a:xfrm>
            <a:off x="0" y="1219200"/>
            <a:ext cx="91440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7" name="Rectangle 106"/>
          <p:cNvSpPr/>
          <p:nvPr/>
        </p:nvSpPr>
        <p:spPr>
          <a:xfrm>
            <a:off x="2209800" y="3733800"/>
            <a:ext cx="914400" cy="381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Hop 1</a:t>
            </a:r>
            <a:endParaRPr lang="en-US" b="1" dirty="0">
              <a:solidFill>
                <a:schemeClr val="tx1"/>
              </a:solidFill>
            </a:endParaRPr>
          </a:p>
        </p:txBody>
      </p:sp>
      <p:sp>
        <p:nvSpPr>
          <p:cNvPr id="108" name="Oval 107"/>
          <p:cNvSpPr/>
          <p:nvPr/>
        </p:nvSpPr>
        <p:spPr>
          <a:xfrm>
            <a:off x="762000" y="38100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Straight Connector 108"/>
          <p:cNvCxnSpPr/>
          <p:nvPr/>
        </p:nvCxnSpPr>
        <p:spPr>
          <a:xfrm flipH="1">
            <a:off x="3124200" y="3352800"/>
            <a:ext cx="457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1524000" y="3352800"/>
            <a:ext cx="6858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107" idx="1"/>
            <a:endCxn id="108" idx="6"/>
          </p:cNvCxnSpPr>
          <p:nvPr/>
        </p:nvCxnSpPr>
        <p:spPr>
          <a:xfrm flipH="1">
            <a:off x="1066800" y="3924300"/>
            <a:ext cx="11430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a:endCxn id="108" idx="0"/>
          </p:cNvCxnSpPr>
          <p:nvPr/>
        </p:nvCxnSpPr>
        <p:spPr>
          <a:xfrm flipH="1">
            <a:off x="914400" y="3308163"/>
            <a:ext cx="501837" cy="5018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676400" y="3200400"/>
            <a:ext cx="1752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572000" y="2971800"/>
            <a:ext cx="0" cy="2057400"/>
          </a:xfrm>
          <a:prstGeom prst="line">
            <a:avLst/>
          </a:prstGeom>
        </p:spPr>
        <p:style>
          <a:lnRef idx="2">
            <a:schemeClr val="accent1"/>
          </a:lnRef>
          <a:fillRef idx="0">
            <a:schemeClr val="accent1"/>
          </a:fillRef>
          <a:effectRef idx="1">
            <a:schemeClr val="accent1"/>
          </a:effectRef>
          <a:fontRef idx="minor">
            <a:schemeClr val="tx1"/>
          </a:fontRef>
        </p:style>
      </p:cxnSp>
      <p:sp>
        <p:nvSpPr>
          <p:cNvPr id="119" name="Oval 118"/>
          <p:cNvSpPr/>
          <p:nvPr/>
        </p:nvSpPr>
        <p:spPr>
          <a:xfrm>
            <a:off x="1371600" y="44958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p:nvPr/>
        </p:nvCxnSpPr>
        <p:spPr>
          <a:xfrm flipH="1">
            <a:off x="1631763" y="4114800"/>
            <a:ext cx="578037" cy="425637"/>
          </a:xfrm>
          <a:prstGeom prst="line">
            <a:avLst/>
          </a:prstGeom>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7315200" y="4572000"/>
            <a:ext cx="990600" cy="461665"/>
          </a:xfrm>
          <a:prstGeom prst="rect">
            <a:avLst/>
          </a:prstGeom>
          <a:noFill/>
          <a:ln>
            <a:solidFill>
              <a:schemeClr val="tx1"/>
            </a:solidFill>
          </a:ln>
        </p:spPr>
        <p:txBody>
          <a:bodyPr wrap="square" rtlCol="0">
            <a:spAutoFit/>
          </a:bodyPr>
          <a:lstStyle/>
          <a:p>
            <a:pPr algn="ctr"/>
            <a:r>
              <a:rPr lang="en-US" sz="2400" b="1" i="1" dirty="0" smtClean="0"/>
              <a:t>t+1</a:t>
            </a:r>
            <a:endParaRPr lang="en-US" sz="2400" b="1" i="1" dirty="0"/>
          </a:p>
        </p:txBody>
      </p:sp>
      <p:sp>
        <p:nvSpPr>
          <p:cNvPr id="126" name="TextBox 125"/>
          <p:cNvSpPr txBox="1"/>
          <p:nvPr/>
        </p:nvSpPr>
        <p:spPr>
          <a:xfrm>
            <a:off x="3200400" y="2819400"/>
            <a:ext cx="381000" cy="369332"/>
          </a:xfrm>
          <a:prstGeom prst="rect">
            <a:avLst/>
          </a:prstGeom>
          <a:noFill/>
        </p:spPr>
        <p:txBody>
          <a:bodyPr wrap="square" rtlCol="0">
            <a:spAutoFit/>
          </a:bodyPr>
          <a:lstStyle/>
          <a:p>
            <a:r>
              <a:rPr lang="en-US" dirty="0"/>
              <a:t>3</a:t>
            </a:r>
          </a:p>
        </p:txBody>
      </p:sp>
      <p:sp>
        <p:nvSpPr>
          <p:cNvPr id="127" name="TextBox 126"/>
          <p:cNvSpPr txBox="1"/>
          <p:nvPr/>
        </p:nvSpPr>
        <p:spPr>
          <a:xfrm>
            <a:off x="457200" y="3962400"/>
            <a:ext cx="381000" cy="381000"/>
          </a:xfrm>
          <a:prstGeom prst="rect">
            <a:avLst/>
          </a:prstGeom>
          <a:noFill/>
        </p:spPr>
        <p:txBody>
          <a:bodyPr wrap="square" rtlCol="0">
            <a:spAutoFit/>
          </a:bodyPr>
          <a:lstStyle/>
          <a:p>
            <a:r>
              <a:rPr lang="en-US" dirty="0"/>
              <a:t>1</a:t>
            </a:r>
          </a:p>
        </p:txBody>
      </p:sp>
      <p:sp>
        <p:nvSpPr>
          <p:cNvPr id="128" name="TextBox 127"/>
          <p:cNvSpPr txBox="1"/>
          <p:nvPr/>
        </p:nvSpPr>
        <p:spPr>
          <a:xfrm>
            <a:off x="1066800" y="3048000"/>
            <a:ext cx="381000" cy="369332"/>
          </a:xfrm>
          <a:prstGeom prst="rect">
            <a:avLst/>
          </a:prstGeom>
          <a:noFill/>
        </p:spPr>
        <p:txBody>
          <a:bodyPr wrap="square" rtlCol="0">
            <a:spAutoFit/>
          </a:bodyPr>
          <a:lstStyle/>
          <a:p>
            <a:r>
              <a:rPr lang="en-US" dirty="0"/>
              <a:t>2</a:t>
            </a:r>
          </a:p>
        </p:txBody>
      </p:sp>
      <p:sp>
        <p:nvSpPr>
          <p:cNvPr id="129" name="TextBox 128"/>
          <p:cNvSpPr txBox="1"/>
          <p:nvPr/>
        </p:nvSpPr>
        <p:spPr>
          <a:xfrm>
            <a:off x="1143000" y="4648200"/>
            <a:ext cx="381000" cy="381000"/>
          </a:xfrm>
          <a:prstGeom prst="rect">
            <a:avLst/>
          </a:prstGeom>
          <a:noFill/>
        </p:spPr>
        <p:txBody>
          <a:bodyPr wrap="square" rtlCol="0">
            <a:spAutoFit/>
          </a:bodyPr>
          <a:lstStyle/>
          <a:p>
            <a:r>
              <a:rPr lang="en-US" dirty="0" smtClean="0"/>
              <a:t>4</a:t>
            </a:r>
            <a:endParaRPr lang="en-US" dirty="0"/>
          </a:p>
        </p:txBody>
      </p:sp>
      <p:sp>
        <p:nvSpPr>
          <p:cNvPr id="134" name="Oval 133"/>
          <p:cNvSpPr/>
          <p:nvPr/>
        </p:nvSpPr>
        <p:spPr>
          <a:xfrm>
            <a:off x="3429000" y="30480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1371600" y="30480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7162800" y="3657600"/>
            <a:ext cx="914400" cy="381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Hop 1</a:t>
            </a:r>
            <a:endParaRPr lang="en-US" b="1" dirty="0">
              <a:solidFill>
                <a:schemeClr val="tx1"/>
              </a:solidFill>
            </a:endParaRPr>
          </a:p>
        </p:txBody>
      </p:sp>
      <p:cxnSp>
        <p:nvCxnSpPr>
          <p:cNvPr id="137" name="Straight Connector 136"/>
          <p:cNvCxnSpPr/>
          <p:nvPr/>
        </p:nvCxnSpPr>
        <p:spPr>
          <a:xfrm flipH="1">
            <a:off x="8077200" y="3276600"/>
            <a:ext cx="457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6477000" y="3276600"/>
            <a:ext cx="6858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a:stCxn id="136" idx="1"/>
          </p:cNvCxnSpPr>
          <p:nvPr/>
        </p:nvCxnSpPr>
        <p:spPr>
          <a:xfrm flipH="1">
            <a:off x="6019800" y="3848100"/>
            <a:ext cx="11430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5867400" y="3231963"/>
            <a:ext cx="501837" cy="5018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6629400" y="3124200"/>
            <a:ext cx="1752600" cy="0"/>
          </a:xfrm>
          <a:prstGeom prst="line">
            <a:avLst/>
          </a:prstGeom>
        </p:spPr>
        <p:style>
          <a:lnRef idx="2">
            <a:schemeClr val="accent1"/>
          </a:lnRef>
          <a:fillRef idx="0">
            <a:schemeClr val="accent1"/>
          </a:fillRef>
          <a:effectRef idx="1">
            <a:schemeClr val="accent1"/>
          </a:effectRef>
          <a:fontRef idx="minor">
            <a:schemeClr val="tx1"/>
          </a:fontRef>
        </p:style>
      </p:cxnSp>
      <p:sp>
        <p:nvSpPr>
          <p:cNvPr id="142" name="Oval 141"/>
          <p:cNvSpPr/>
          <p:nvPr/>
        </p:nvSpPr>
        <p:spPr>
          <a:xfrm>
            <a:off x="6324600" y="44196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3" name="Straight Connector 142"/>
          <p:cNvCxnSpPr/>
          <p:nvPr/>
        </p:nvCxnSpPr>
        <p:spPr>
          <a:xfrm flipH="1">
            <a:off x="6584763" y="4038600"/>
            <a:ext cx="578037" cy="425637"/>
          </a:xfrm>
          <a:prstGeom prst="line">
            <a:avLst/>
          </a:prstGeom>
        </p:spPr>
        <p:style>
          <a:lnRef idx="2">
            <a:schemeClr val="accent1"/>
          </a:lnRef>
          <a:fillRef idx="0">
            <a:schemeClr val="accent1"/>
          </a:fillRef>
          <a:effectRef idx="1">
            <a:schemeClr val="accent1"/>
          </a:effectRef>
          <a:fontRef idx="minor">
            <a:schemeClr val="tx1"/>
          </a:fontRef>
        </p:style>
      </p:cxnSp>
      <p:sp>
        <p:nvSpPr>
          <p:cNvPr id="144" name="TextBox 143"/>
          <p:cNvSpPr txBox="1"/>
          <p:nvPr/>
        </p:nvSpPr>
        <p:spPr>
          <a:xfrm>
            <a:off x="8153400" y="2743200"/>
            <a:ext cx="381000" cy="369332"/>
          </a:xfrm>
          <a:prstGeom prst="rect">
            <a:avLst/>
          </a:prstGeom>
          <a:noFill/>
        </p:spPr>
        <p:txBody>
          <a:bodyPr wrap="square" rtlCol="0">
            <a:spAutoFit/>
          </a:bodyPr>
          <a:lstStyle/>
          <a:p>
            <a:r>
              <a:rPr lang="en-US" dirty="0"/>
              <a:t>3</a:t>
            </a:r>
          </a:p>
        </p:txBody>
      </p:sp>
      <p:sp>
        <p:nvSpPr>
          <p:cNvPr id="145" name="TextBox 144"/>
          <p:cNvSpPr txBox="1"/>
          <p:nvPr/>
        </p:nvSpPr>
        <p:spPr>
          <a:xfrm>
            <a:off x="5410200" y="3886200"/>
            <a:ext cx="381000" cy="381000"/>
          </a:xfrm>
          <a:prstGeom prst="rect">
            <a:avLst/>
          </a:prstGeom>
          <a:noFill/>
        </p:spPr>
        <p:txBody>
          <a:bodyPr wrap="square" rtlCol="0">
            <a:spAutoFit/>
          </a:bodyPr>
          <a:lstStyle/>
          <a:p>
            <a:r>
              <a:rPr lang="en-US" dirty="0"/>
              <a:t>1</a:t>
            </a:r>
          </a:p>
        </p:txBody>
      </p:sp>
      <p:sp>
        <p:nvSpPr>
          <p:cNvPr id="146" name="TextBox 145"/>
          <p:cNvSpPr txBox="1"/>
          <p:nvPr/>
        </p:nvSpPr>
        <p:spPr>
          <a:xfrm>
            <a:off x="6019800" y="2971800"/>
            <a:ext cx="381000" cy="369332"/>
          </a:xfrm>
          <a:prstGeom prst="rect">
            <a:avLst/>
          </a:prstGeom>
          <a:noFill/>
        </p:spPr>
        <p:txBody>
          <a:bodyPr wrap="square" rtlCol="0">
            <a:spAutoFit/>
          </a:bodyPr>
          <a:lstStyle/>
          <a:p>
            <a:r>
              <a:rPr lang="en-US" dirty="0"/>
              <a:t>2</a:t>
            </a:r>
          </a:p>
        </p:txBody>
      </p:sp>
      <p:sp>
        <p:nvSpPr>
          <p:cNvPr id="147" name="TextBox 146"/>
          <p:cNvSpPr txBox="1"/>
          <p:nvPr/>
        </p:nvSpPr>
        <p:spPr>
          <a:xfrm>
            <a:off x="6096000" y="4572000"/>
            <a:ext cx="381000" cy="381000"/>
          </a:xfrm>
          <a:prstGeom prst="rect">
            <a:avLst/>
          </a:prstGeom>
          <a:noFill/>
        </p:spPr>
        <p:txBody>
          <a:bodyPr wrap="square" rtlCol="0">
            <a:spAutoFit/>
          </a:bodyPr>
          <a:lstStyle/>
          <a:p>
            <a:r>
              <a:rPr lang="en-US" dirty="0" smtClean="0"/>
              <a:t>4</a:t>
            </a:r>
            <a:endParaRPr lang="en-US" dirty="0"/>
          </a:p>
        </p:txBody>
      </p:sp>
      <p:sp>
        <p:nvSpPr>
          <p:cNvPr id="148" name="Oval 147"/>
          <p:cNvSpPr/>
          <p:nvPr/>
        </p:nvSpPr>
        <p:spPr>
          <a:xfrm>
            <a:off x="8382000" y="29718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6324600" y="29718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5715000" y="3657600"/>
            <a:ext cx="3048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TextBox 150"/>
          <p:cNvSpPr txBox="1"/>
          <p:nvPr/>
        </p:nvSpPr>
        <p:spPr>
          <a:xfrm>
            <a:off x="2209800" y="4572000"/>
            <a:ext cx="990600" cy="523220"/>
          </a:xfrm>
          <a:prstGeom prst="rect">
            <a:avLst/>
          </a:prstGeom>
          <a:noFill/>
          <a:ln>
            <a:solidFill>
              <a:schemeClr val="tx1"/>
            </a:solidFill>
          </a:ln>
        </p:spPr>
        <p:txBody>
          <a:bodyPr wrap="square" rtlCol="0">
            <a:spAutoFit/>
          </a:bodyPr>
          <a:lstStyle/>
          <a:p>
            <a:pPr algn="ctr"/>
            <a:r>
              <a:rPr lang="en-US" sz="2800" b="1" i="1" dirty="0" smtClean="0"/>
              <a:t>t</a:t>
            </a:r>
            <a:endParaRPr lang="en-US" sz="2800" b="1" i="1" dirty="0"/>
          </a:p>
        </p:txBody>
      </p:sp>
    </p:spTree>
    <p:extLst>
      <p:ext uri="{BB962C8B-B14F-4D97-AF65-F5344CB8AC3E}">
        <p14:creationId xmlns:p14="http://schemas.microsoft.com/office/powerpoint/2010/main" val="7811936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dirty="0" smtClean="0"/>
              <a:t>INTRODUCTION</a:t>
            </a:r>
            <a:endParaRPr lang="en-CA" dirty="0"/>
          </a:p>
        </p:txBody>
      </p:sp>
      <p:sp>
        <p:nvSpPr>
          <p:cNvPr id="7" name="Title 2"/>
          <p:cNvSpPr txBox="1">
            <a:spLocks/>
          </p:cNvSpPr>
          <p:nvPr/>
        </p:nvSpPr>
        <p:spPr>
          <a:xfrm>
            <a:off x="482599" y="-6928"/>
            <a:ext cx="8128001" cy="1226127"/>
          </a:xfrm>
          <a:prstGeom prst="rect">
            <a:avLst/>
          </a:prstGeom>
          <a:solidFill>
            <a:schemeClr val="bg2">
              <a:lumMod val="50000"/>
              <a:lumOff val="50000"/>
            </a:schemeClr>
          </a:solidFill>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smtClean="0"/>
              <a:t>Questions</a:t>
            </a:r>
            <a:endParaRPr lang="en-CA" dirty="0"/>
          </a:p>
        </p:txBody>
      </p:sp>
      <p:sp>
        <p:nvSpPr>
          <p:cNvPr id="13" name="Footer Placeholder 12"/>
          <p:cNvSpPr>
            <a:spLocks noGrp="1"/>
          </p:cNvSpPr>
          <p:nvPr>
            <p:ph type="ftr" sz="quarter" idx="11"/>
          </p:nvPr>
        </p:nvSpPr>
        <p:spPr>
          <a:xfrm>
            <a:off x="152400" y="6416675"/>
            <a:ext cx="8153400" cy="365125"/>
          </a:xfrm>
        </p:spPr>
        <p:txBody>
          <a:bodyPr vert="horz" lIns="91440" tIns="45720" rIns="91440" bIns="45720" rtlCol="0" anchor="ctr"/>
          <a:lstStyle/>
          <a:p>
            <a:pPr algn="dist"/>
            <a:r>
              <a:rPr lang="en-US"/>
              <a:t>CSI 5148 Project                              Wireless Ad Hoc Networking </a:t>
            </a:r>
            <a:endParaRPr lang="en-US" dirty="0"/>
          </a:p>
        </p:txBody>
      </p:sp>
      <p:sp>
        <p:nvSpPr>
          <p:cNvPr id="14" name="Slide Number Placeholder 13"/>
          <p:cNvSpPr>
            <a:spLocks noGrp="1"/>
          </p:cNvSpPr>
          <p:nvPr>
            <p:ph type="sldNum" sz="quarter" idx="12"/>
          </p:nvPr>
        </p:nvSpPr>
        <p:spPr>
          <a:xfrm>
            <a:off x="8458200" y="6416675"/>
            <a:ext cx="533400" cy="365125"/>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36</a:t>
            </a:fld>
            <a:endParaRPr lang="en-US" sz="1500" b="1" dirty="0">
              <a:solidFill>
                <a:schemeClr val="lt1"/>
              </a:solidFill>
            </a:endParaRPr>
          </a:p>
        </p:txBody>
      </p:sp>
      <p:sp>
        <p:nvSpPr>
          <p:cNvPr id="2" name="TextBox 1"/>
          <p:cNvSpPr txBox="1"/>
          <p:nvPr/>
        </p:nvSpPr>
        <p:spPr>
          <a:xfrm>
            <a:off x="152401" y="1864310"/>
            <a:ext cx="8686800" cy="2831544"/>
          </a:xfrm>
          <a:prstGeom prst="rect">
            <a:avLst/>
          </a:prstGeom>
          <a:noFill/>
        </p:spPr>
        <p:txBody>
          <a:bodyPr wrap="square" rtlCol="0">
            <a:spAutoFit/>
          </a:bodyPr>
          <a:lstStyle/>
          <a:p>
            <a:r>
              <a:rPr lang="en-US" sz="2500" b="1" dirty="0" smtClean="0"/>
              <a:t>Answer  3</a:t>
            </a:r>
          </a:p>
          <a:p>
            <a:endParaRPr lang="en-US" sz="2500" b="1" dirty="0"/>
          </a:p>
          <a:p>
            <a:r>
              <a:rPr lang="en-US" sz="2500" dirty="0" smtClean="0"/>
              <a:t>The node that transmits </a:t>
            </a:r>
            <a:r>
              <a:rPr lang="en-US" sz="2500" b="1" dirty="0" smtClean="0"/>
              <a:t>before</a:t>
            </a:r>
            <a:r>
              <a:rPr lang="en-US" sz="2500" dirty="0" smtClean="0"/>
              <a:t> time end is 3</a:t>
            </a:r>
            <a:endParaRPr lang="en-US" sz="2500" dirty="0"/>
          </a:p>
          <a:p>
            <a:r>
              <a:rPr lang="en-US" sz="2500" b="1" dirty="0" smtClean="0"/>
              <a:t>  </a:t>
            </a:r>
          </a:p>
          <a:p>
            <a:r>
              <a:rPr lang="en-US" sz="2500" dirty="0"/>
              <a:t>The </a:t>
            </a:r>
            <a:r>
              <a:rPr lang="en-US" sz="2500" dirty="0" smtClean="0"/>
              <a:t>nodes </a:t>
            </a:r>
            <a:r>
              <a:rPr lang="en-US" sz="2500" dirty="0"/>
              <a:t>that transmits </a:t>
            </a:r>
            <a:r>
              <a:rPr lang="en-US" sz="2500" b="1" dirty="0" smtClean="0"/>
              <a:t>after </a:t>
            </a:r>
            <a:r>
              <a:rPr lang="en-US" sz="2500" dirty="0" smtClean="0"/>
              <a:t>time </a:t>
            </a:r>
            <a:r>
              <a:rPr lang="en-US" sz="2500" dirty="0"/>
              <a:t>end </a:t>
            </a:r>
            <a:r>
              <a:rPr lang="en-US" sz="2500" dirty="0" smtClean="0"/>
              <a:t>are 1,2,4</a:t>
            </a:r>
            <a:endParaRPr lang="en-US" sz="2500" dirty="0"/>
          </a:p>
          <a:p>
            <a:endParaRPr lang="en-US" sz="2500" b="1" dirty="0" smtClean="0"/>
          </a:p>
          <a:p>
            <a:endParaRPr lang="en-US" sz="1000" b="1" dirty="0" smtClean="0"/>
          </a:p>
          <a:p>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4164765461"/>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10" name="Rectangle 9"/>
          <p:cNvSpPr/>
          <p:nvPr/>
        </p:nvSpPr>
        <p:spPr>
          <a:xfrm>
            <a:off x="0" y="1219200"/>
            <a:ext cx="91440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199578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8229600" cy="1066800"/>
          </a:xfrm>
        </p:spPr>
        <p:txBody>
          <a:bodyPr>
            <a:normAutofit/>
          </a:bodyPr>
          <a:lstStyle/>
          <a:p>
            <a:r>
              <a:rPr lang="en-CA" sz="4000" b="1" dirty="0" smtClean="0"/>
              <a:t>Thanks for </a:t>
            </a:r>
            <a:r>
              <a:rPr lang="en-CA" sz="4000" dirty="0">
                <a:effectLst/>
              </a:rPr>
              <a:t>listening</a:t>
            </a:r>
            <a:endParaRPr lang="en-CA" sz="4000" b="1" dirty="0">
              <a:solidFill>
                <a:srgbClr val="FFFF00"/>
              </a:solidFill>
            </a:endParaRPr>
          </a:p>
        </p:txBody>
      </p:sp>
      <p:sp>
        <p:nvSpPr>
          <p:cNvPr id="4" name="Footer Placeholder 3"/>
          <p:cNvSpPr>
            <a:spLocks noGrp="1"/>
          </p:cNvSpPr>
          <p:nvPr>
            <p:ph type="ftr" sz="quarter" idx="11"/>
          </p:nvPr>
        </p:nvSpPr>
        <p:spPr>
          <a:xfrm>
            <a:off x="304800" y="6161442"/>
            <a:ext cx="8153400" cy="391758"/>
          </a:xfrm>
        </p:spPr>
        <p:txBody>
          <a:bodyPr vert="horz" lIns="91440" tIns="45720" rIns="91440" bIns="45720" rtlCol="0" anchor="ctr"/>
          <a:lstStyle/>
          <a:p>
            <a:pPr algn="dist"/>
            <a:r>
              <a:rPr lang="en-US"/>
              <a:t>CSI 5148 Project                              Wireless Ad Hoc Networking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
        <p:nvSpPr>
          <p:cNvPr id="6" name="Subtitle 2"/>
          <p:cNvSpPr txBox="1">
            <a:spLocks/>
          </p:cNvSpPr>
          <p:nvPr/>
        </p:nvSpPr>
        <p:spPr>
          <a:xfrm>
            <a:off x="1905000" y="3657600"/>
            <a:ext cx="55626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r>
              <a:rPr lang="en-CA" sz="3000" dirty="0" smtClean="0"/>
              <a:t>Comments &amp; Questions </a:t>
            </a:r>
            <a:endParaRPr lang="en-CA" sz="3000" dirty="0"/>
          </a:p>
        </p:txBody>
      </p:sp>
    </p:spTree>
    <p:extLst>
      <p:ext uri="{BB962C8B-B14F-4D97-AF65-F5344CB8AC3E}">
        <p14:creationId xmlns:p14="http://schemas.microsoft.com/office/powerpoint/2010/main" val="40051634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descr="Scan 110220000.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rcRect l="22000" t="11666" r="8000" b="20000"/>
          <a:stretch>
            <a:fillRect/>
          </a:stretch>
        </p:blipFill>
        <p:spPr>
          <a:xfrm>
            <a:off x="0" y="1676400"/>
            <a:ext cx="9144000" cy="4800600"/>
          </a:xfrm>
          <a:prstGeom prst="rect">
            <a:avLst/>
          </a:prstGeom>
        </p:spPr>
      </p:pic>
      <p:graphicFrame>
        <p:nvGraphicFramePr>
          <p:cNvPr id="11" name="Content Placeholder 3"/>
          <p:cNvGraphicFramePr>
            <a:graphicFrameLocks/>
          </p:cNvGraphicFramePr>
          <p:nvPr>
            <p:extLst>
              <p:ext uri="{D42A27DB-BD31-4B8C-83A1-F6EECF244321}">
                <p14:modId xmlns:p14="http://schemas.microsoft.com/office/powerpoint/2010/main" val="88233437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dirty="0" smtClean="0"/>
              <a:t>INTRODUCTION</a:t>
            </a:r>
            <a:endParaRPr lang="en-CA" dirty="0"/>
          </a:p>
        </p:txBody>
      </p:sp>
      <p:sp>
        <p:nvSpPr>
          <p:cNvPr id="5" name="Rectangle 4"/>
          <p:cNvSpPr/>
          <p:nvPr/>
        </p:nvSpPr>
        <p:spPr>
          <a:xfrm>
            <a:off x="1447800" y="1219200"/>
            <a:ext cx="7696200" cy="4572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381000" y="2209800"/>
            <a:ext cx="8458200" cy="1508105"/>
          </a:xfrm>
          <a:prstGeom prst="rect">
            <a:avLst/>
          </a:prstGeom>
          <a:noFill/>
        </p:spPr>
        <p:txBody>
          <a:bodyPr wrap="square" rtlCol="0">
            <a:spAutoFit/>
          </a:bodyPr>
          <a:lstStyle/>
          <a:p>
            <a:endParaRPr lang="en-CA" sz="2800" b="1" dirty="0" smtClean="0"/>
          </a:p>
          <a:p>
            <a:endParaRPr lang="en-CA" sz="2800" b="1" dirty="0" smtClean="0"/>
          </a:p>
          <a:p>
            <a:pPr marL="628650" indent="-285750" algn="just">
              <a:buFont typeface="Wingdings" pitchFamily="2" charset="2"/>
              <a:buChar char="v"/>
            </a:pPr>
            <a:endParaRPr lang="en-CA" dirty="0" smtClean="0"/>
          </a:p>
          <a:p>
            <a:pPr marL="628650" indent="-285750">
              <a:buFont typeface="Wingdings" pitchFamily="2" charset="2"/>
              <a:buChar char="v"/>
            </a:pPr>
            <a:endParaRPr lang="en-CA" dirty="0"/>
          </a:p>
        </p:txBody>
      </p:sp>
      <p:sp>
        <p:nvSpPr>
          <p:cNvPr id="7" name="Footer Placeholder 6"/>
          <p:cNvSpPr>
            <a:spLocks noGrp="1"/>
          </p:cNvSpPr>
          <p:nvPr>
            <p:ph type="ftr" sz="quarter" idx="11"/>
          </p:nvPr>
        </p:nvSpPr>
        <p:spPr>
          <a:xfrm>
            <a:off x="228600" y="6416675"/>
            <a:ext cx="81534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4</a:t>
            </a:fld>
            <a:endParaRPr lang="en-US" sz="1500" b="1" dirty="0">
              <a:solidFill>
                <a:schemeClr val="lt1"/>
              </a:solidFill>
            </a:endParaRPr>
          </a:p>
        </p:txBody>
      </p:sp>
    </p:spTree>
    <p:extLst>
      <p:ext uri="{BB962C8B-B14F-4D97-AF65-F5344CB8AC3E}">
        <p14:creationId xmlns:p14="http://schemas.microsoft.com/office/powerpoint/2010/main" val="29491917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3"/>
          <p:cNvGraphicFramePr>
            <a:graphicFrameLocks/>
          </p:cNvGraphicFramePr>
          <p:nvPr>
            <p:extLst>
              <p:ext uri="{D42A27DB-BD31-4B8C-83A1-F6EECF244321}">
                <p14:modId xmlns:p14="http://schemas.microsoft.com/office/powerpoint/2010/main" val="1982452744"/>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dirty="0" smtClean="0"/>
              <a:t>INTRODUCTION</a:t>
            </a:r>
            <a:endParaRPr lang="en-CA" dirty="0"/>
          </a:p>
        </p:txBody>
      </p:sp>
      <p:sp>
        <p:nvSpPr>
          <p:cNvPr id="5" name="Rectangle 4"/>
          <p:cNvSpPr/>
          <p:nvPr/>
        </p:nvSpPr>
        <p:spPr>
          <a:xfrm>
            <a:off x="1295400" y="1219200"/>
            <a:ext cx="7848600" cy="3708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381000" y="2209800"/>
            <a:ext cx="8458200" cy="1938992"/>
          </a:xfrm>
          <a:prstGeom prst="rect">
            <a:avLst/>
          </a:prstGeom>
          <a:noFill/>
        </p:spPr>
        <p:txBody>
          <a:bodyPr wrap="square" rtlCol="0">
            <a:spAutoFit/>
          </a:bodyPr>
          <a:lstStyle/>
          <a:p>
            <a:pPr marL="457200" indent="-457200">
              <a:buFont typeface="Arial" pitchFamily="34" charset="0"/>
              <a:buChar char="•"/>
            </a:pPr>
            <a:endParaRPr lang="en-CA" sz="2800" b="1" dirty="0" smtClean="0"/>
          </a:p>
          <a:p>
            <a:endParaRPr lang="en-CA" sz="2800" b="1" dirty="0" smtClean="0"/>
          </a:p>
          <a:p>
            <a:endParaRPr lang="en-CA" sz="2800" b="1" dirty="0" smtClean="0"/>
          </a:p>
          <a:p>
            <a:pPr marL="628650" indent="-285750" algn="just">
              <a:buFont typeface="Wingdings" pitchFamily="2" charset="2"/>
              <a:buChar char="v"/>
            </a:pPr>
            <a:endParaRPr lang="en-CA" dirty="0" smtClean="0"/>
          </a:p>
          <a:p>
            <a:pPr marL="628650" indent="-285750">
              <a:buFont typeface="Wingdings" pitchFamily="2" charset="2"/>
              <a:buChar char="v"/>
            </a:pPr>
            <a:endParaRPr lang="en-CA" dirty="0"/>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5</a:t>
            </a:fld>
            <a:endParaRPr lang="en-US" sz="1500" b="1" dirty="0">
              <a:solidFill>
                <a:schemeClr val="lt1"/>
              </a:solidFill>
            </a:endParaRPr>
          </a:p>
        </p:txBody>
      </p:sp>
      <p:pic>
        <p:nvPicPr>
          <p:cNvPr id="9"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50874" y="1633538"/>
            <a:ext cx="8035925"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Callout 2 10"/>
          <p:cNvSpPr/>
          <p:nvPr/>
        </p:nvSpPr>
        <p:spPr>
          <a:xfrm>
            <a:off x="3200400" y="1752600"/>
            <a:ext cx="2523228" cy="454025"/>
          </a:xfrm>
          <a:prstGeom prst="borderCallout2">
            <a:avLst>
              <a:gd name="adj1" fmla="val 18750"/>
              <a:gd name="adj2" fmla="val -3070"/>
              <a:gd name="adj3" fmla="val 18750"/>
              <a:gd name="adj4" fmla="val -16667"/>
              <a:gd name="adj5" fmla="val 138743"/>
              <a:gd name="adj6" fmla="val -61404"/>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1. Incoming Data</a:t>
            </a:r>
          </a:p>
        </p:txBody>
      </p:sp>
      <p:sp>
        <p:nvSpPr>
          <p:cNvPr id="12" name="Line Callout 2 11"/>
          <p:cNvSpPr/>
          <p:nvPr/>
        </p:nvSpPr>
        <p:spPr>
          <a:xfrm>
            <a:off x="7529162" y="1676400"/>
            <a:ext cx="1691038" cy="573087"/>
          </a:xfrm>
          <a:prstGeom prst="borderCallout2">
            <a:avLst>
              <a:gd name="adj1" fmla="val 18750"/>
              <a:gd name="adj2" fmla="val -8333"/>
              <a:gd name="adj3" fmla="val 18750"/>
              <a:gd name="adj4" fmla="val -16667"/>
              <a:gd name="adj5" fmla="val 150407"/>
              <a:gd name="adj6" fmla="val -30363"/>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2. future prediction</a:t>
            </a:r>
          </a:p>
        </p:txBody>
      </p:sp>
      <p:sp>
        <p:nvSpPr>
          <p:cNvPr id="13" name="Rectangular Callout 12"/>
          <p:cNvSpPr/>
          <p:nvPr/>
        </p:nvSpPr>
        <p:spPr>
          <a:xfrm>
            <a:off x="1295400" y="5665788"/>
            <a:ext cx="2941189" cy="512762"/>
          </a:xfrm>
          <a:prstGeom prst="wedgeRectCallout">
            <a:avLst>
              <a:gd name="adj1" fmla="val 82655"/>
              <a:gd name="adj2" fmla="val -103419"/>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3. learner</a:t>
            </a:r>
          </a:p>
        </p:txBody>
      </p:sp>
      <p:sp>
        <p:nvSpPr>
          <p:cNvPr id="14" name="Line Callout 2 13"/>
          <p:cNvSpPr/>
          <p:nvPr/>
        </p:nvSpPr>
        <p:spPr>
          <a:xfrm>
            <a:off x="7819819" y="4648200"/>
            <a:ext cx="1324181" cy="1576387"/>
          </a:xfrm>
          <a:prstGeom prst="borderCallout2">
            <a:avLst>
              <a:gd name="adj1" fmla="val 18750"/>
              <a:gd name="adj2" fmla="val -8333"/>
              <a:gd name="adj3" fmla="val 18750"/>
              <a:gd name="adj4" fmla="val -16667"/>
              <a:gd name="adj5" fmla="val 50768"/>
              <a:gd name="adj6" fmla="val -57353"/>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4. model selection</a:t>
            </a:r>
          </a:p>
          <a:p>
            <a:pPr algn="ctr" fontAlgn="auto">
              <a:spcBef>
                <a:spcPts val="0"/>
              </a:spcBef>
              <a:spcAft>
                <a:spcPts val="0"/>
              </a:spcAft>
              <a:defRPr/>
            </a:pPr>
            <a:r>
              <a:rPr lang="en-US" dirty="0"/>
              <a:t>and evaluation</a:t>
            </a:r>
          </a:p>
        </p:txBody>
      </p:sp>
    </p:spTree>
    <p:extLst>
      <p:ext uri="{BB962C8B-B14F-4D97-AF65-F5344CB8AC3E}">
        <p14:creationId xmlns:p14="http://schemas.microsoft.com/office/powerpoint/2010/main" val="28989397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3"/>
          <p:cNvGraphicFramePr>
            <a:graphicFrameLocks/>
          </p:cNvGraphicFramePr>
          <p:nvPr>
            <p:extLst>
              <p:ext uri="{D42A27DB-BD31-4B8C-83A1-F6EECF244321}">
                <p14:modId xmlns:p14="http://schemas.microsoft.com/office/powerpoint/2010/main" val="3317194262"/>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dirty="0" smtClean="0"/>
              <a:t>INTRODUCTION</a:t>
            </a:r>
            <a:endParaRPr lang="en-CA" dirty="0"/>
          </a:p>
        </p:txBody>
      </p:sp>
      <p:sp>
        <p:nvSpPr>
          <p:cNvPr id="5" name="Rectangle 4"/>
          <p:cNvSpPr/>
          <p:nvPr/>
        </p:nvSpPr>
        <p:spPr>
          <a:xfrm>
            <a:off x="1371600" y="1219200"/>
            <a:ext cx="77724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381000" y="2209800"/>
            <a:ext cx="8458200" cy="1938992"/>
          </a:xfrm>
          <a:prstGeom prst="rect">
            <a:avLst/>
          </a:prstGeom>
          <a:noFill/>
        </p:spPr>
        <p:txBody>
          <a:bodyPr wrap="square" rtlCol="0">
            <a:spAutoFit/>
          </a:bodyPr>
          <a:lstStyle/>
          <a:p>
            <a:pPr marL="457200" indent="-457200">
              <a:buFont typeface="Arial" pitchFamily="34" charset="0"/>
              <a:buChar char="•"/>
            </a:pPr>
            <a:endParaRPr lang="en-CA" sz="2800" b="1" dirty="0" smtClean="0"/>
          </a:p>
          <a:p>
            <a:endParaRPr lang="en-CA" sz="2800" b="1" dirty="0" smtClean="0"/>
          </a:p>
          <a:p>
            <a:endParaRPr lang="en-CA" sz="2800" b="1" dirty="0" smtClean="0"/>
          </a:p>
          <a:p>
            <a:pPr marL="628650" indent="-285750" algn="just">
              <a:buFont typeface="Wingdings" pitchFamily="2" charset="2"/>
              <a:buChar char="v"/>
            </a:pPr>
            <a:endParaRPr lang="en-CA" dirty="0" smtClean="0"/>
          </a:p>
          <a:p>
            <a:pPr marL="628650" indent="-285750">
              <a:buFont typeface="Wingdings" pitchFamily="2" charset="2"/>
              <a:buChar char="v"/>
            </a:pPr>
            <a:endParaRPr lang="en-CA" dirty="0"/>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6</a:t>
            </a:fld>
            <a:endParaRPr lang="en-US" sz="1500" b="1" dirty="0">
              <a:solidFill>
                <a:schemeClr val="lt1"/>
              </a:solidFill>
            </a:endParaRPr>
          </a:p>
        </p:txBody>
      </p:sp>
      <p:pic>
        <p:nvPicPr>
          <p:cNvPr id="10" name="Content Placeholder 4"/>
          <p:cNvPicPr>
            <a:picLocks/>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451" t="39821" r="23247" b="19911"/>
          <a:stretch>
            <a:fillRect/>
          </a:stretch>
        </p:blipFill>
        <p:spPr>
          <a:xfrm>
            <a:off x="76200" y="2133600"/>
            <a:ext cx="8991600" cy="3362672"/>
          </a:xfrm>
          <a:prstGeom prst="rect">
            <a:avLst/>
          </a:prstGeom>
        </p:spPr>
      </p:pic>
      <p:cxnSp>
        <p:nvCxnSpPr>
          <p:cNvPr id="9" name="Straight Connector 8"/>
          <p:cNvCxnSpPr/>
          <p:nvPr/>
        </p:nvCxnSpPr>
        <p:spPr>
          <a:xfrm>
            <a:off x="5410200" y="2133600"/>
            <a:ext cx="0" cy="3352800"/>
          </a:xfrm>
          <a:prstGeom prst="line">
            <a:avLst/>
          </a:prstGeom>
          <a:ln w="73025">
            <a:solidFill>
              <a:schemeClr val="accent5">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429000" y="2133600"/>
            <a:ext cx="0" cy="3352800"/>
          </a:xfrm>
          <a:prstGeom prst="line">
            <a:avLst/>
          </a:prstGeom>
          <a:ln w="73025">
            <a:solidFill>
              <a:schemeClr val="accent5">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05600" y="5257800"/>
            <a:ext cx="914400" cy="707886"/>
          </a:xfrm>
          <a:prstGeom prst="rect">
            <a:avLst/>
          </a:prstGeom>
          <a:noFill/>
        </p:spPr>
        <p:txBody>
          <a:bodyPr wrap="square" rtlCol="0">
            <a:spAutoFit/>
          </a:bodyPr>
          <a:lstStyle/>
          <a:p>
            <a:pPr algn="ctr"/>
            <a:r>
              <a:rPr lang="en-CA" sz="4000" b="1" dirty="0" smtClean="0">
                <a:solidFill>
                  <a:srgbClr val="FF0000"/>
                </a:solidFill>
              </a:rPr>
              <a:t>1</a:t>
            </a:r>
            <a:endParaRPr lang="en-CA" sz="4000" b="1" dirty="0">
              <a:solidFill>
                <a:srgbClr val="FF0000"/>
              </a:solidFill>
            </a:endParaRPr>
          </a:p>
        </p:txBody>
      </p:sp>
      <p:sp>
        <p:nvSpPr>
          <p:cNvPr id="14" name="TextBox 13"/>
          <p:cNvSpPr txBox="1"/>
          <p:nvPr/>
        </p:nvSpPr>
        <p:spPr>
          <a:xfrm>
            <a:off x="3962400" y="5257800"/>
            <a:ext cx="914400" cy="707886"/>
          </a:xfrm>
          <a:prstGeom prst="rect">
            <a:avLst/>
          </a:prstGeom>
          <a:noFill/>
        </p:spPr>
        <p:txBody>
          <a:bodyPr wrap="square" rtlCol="0">
            <a:spAutoFit/>
          </a:bodyPr>
          <a:lstStyle/>
          <a:p>
            <a:pPr algn="ctr"/>
            <a:r>
              <a:rPr lang="en-CA" sz="4000" b="1" dirty="0" smtClean="0">
                <a:solidFill>
                  <a:srgbClr val="FF0000"/>
                </a:solidFill>
              </a:rPr>
              <a:t>2</a:t>
            </a:r>
            <a:endParaRPr lang="en-CA" sz="4000" b="1" dirty="0">
              <a:solidFill>
                <a:srgbClr val="FF0000"/>
              </a:solidFill>
            </a:endParaRPr>
          </a:p>
        </p:txBody>
      </p:sp>
      <p:sp>
        <p:nvSpPr>
          <p:cNvPr id="15" name="TextBox 14"/>
          <p:cNvSpPr txBox="1"/>
          <p:nvPr/>
        </p:nvSpPr>
        <p:spPr>
          <a:xfrm>
            <a:off x="990600" y="5257800"/>
            <a:ext cx="914400" cy="707886"/>
          </a:xfrm>
          <a:prstGeom prst="rect">
            <a:avLst/>
          </a:prstGeom>
          <a:noFill/>
        </p:spPr>
        <p:txBody>
          <a:bodyPr wrap="square" rtlCol="0">
            <a:spAutoFit/>
          </a:bodyPr>
          <a:lstStyle/>
          <a:p>
            <a:pPr algn="ctr"/>
            <a:r>
              <a:rPr lang="en-CA" sz="4000" b="1" dirty="0" smtClean="0">
                <a:solidFill>
                  <a:srgbClr val="FF0000"/>
                </a:solidFill>
              </a:rPr>
              <a:t>3</a:t>
            </a:r>
            <a:endParaRPr lang="en-CA" sz="4000" b="1" dirty="0">
              <a:solidFill>
                <a:srgbClr val="FF0000"/>
              </a:solidFill>
            </a:endParaRPr>
          </a:p>
        </p:txBody>
      </p:sp>
    </p:spTree>
    <p:extLst>
      <p:ext uri="{BB962C8B-B14F-4D97-AF65-F5344CB8AC3E}">
        <p14:creationId xmlns:p14="http://schemas.microsoft.com/office/powerpoint/2010/main" val="12105704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p:cNvGraphicFramePr>
            <a:graphicFrameLocks/>
          </p:cNvGraphicFramePr>
          <p:nvPr>
            <p:extLst>
              <p:ext uri="{D42A27DB-BD31-4B8C-83A1-F6EECF244321}">
                <p14:modId xmlns:p14="http://schemas.microsoft.com/office/powerpoint/2010/main" val="105216517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sz="4000" dirty="0" smtClean="0"/>
              <a:t>Data Mining and Sensor Networks (DMSNs)</a:t>
            </a:r>
            <a:endParaRPr lang="en-CA" sz="4000" dirty="0"/>
          </a:p>
        </p:txBody>
      </p:sp>
      <p:sp>
        <p:nvSpPr>
          <p:cNvPr id="5" name="Rectangle 4"/>
          <p:cNvSpPr/>
          <p:nvPr/>
        </p:nvSpPr>
        <p:spPr>
          <a:xfrm>
            <a:off x="4038600" y="1219200"/>
            <a:ext cx="51054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52400" y="2028884"/>
            <a:ext cx="8991600" cy="4247317"/>
          </a:xfrm>
          <a:prstGeom prst="rect">
            <a:avLst/>
          </a:prstGeom>
          <a:noFill/>
        </p:spPr>
        <p:txBody>
          <a:bodyPr wrap="square" rtlCol="0">
            <a:spAutoFit/>
          </a:bodyPr>
          <a:lstStyle/>
          <a:p>
            <a:pPr marL="285750" indent="-285750" algn="just">
              <a:buFont typeface="Wingdings" charset="2"/>
              <a:buChar char="u"/>
            </a:pPr>
            <a:r>
              <a:rPr lang="en-CA" b="1" dirty="0" smtClean="0"/>
              <a:t>Area Motivation</a:t>
            </a:r>
            <a:r>
              <a:rPr lang="en-CA" dirty="0"/>
              <a:t>: </a:t>
            </a:r>
            <a:r>
              <a:rPr lang="en-CA" dirty="0" smtClean="0"/>
              <a:t>Sensors </a:t>
            </a:r>
            <a:r>
              <a:rPr lang="en-US" dirty="0" smtClean="0"/>
              <a:t>can </a:t>
            </a:r>
            <a:r>
              <a:rPr lang="en-US" dirty="0"/>
              <a:t>be deployed in large numbers in wide geographical areas to monitor, detect and report time-critical events. </a:t>
            </a:r>
            <a:r>
              <a:rPr lang="en-US" b="1" i="1" dirty="0" smtClean="0">
                <a:solidFill>
                  <a:srgbClr val="D91A15"/>
                </a:solidFill>
              </a:rPr>
              <a:t>Consequently</a:t>
            </a:r>
            <a:r>
              <a:rPr lang="en-US" b="1" i="1" dirty="0">
                <a:solidFill>
                  <a:srgbClr val="D91A15"/>
                </a:solidFill>
              </a:rPr>
              <a:t>,</a:t>
            </a:r>
            <a:r>
              <a:rPr lang="en-US" dirty="0"/>
              <a:t> wireless networks consisting of such sensors create exciting opportunities for large-scale, data-intensive measurement and surveillance </a:t>
            </a:r>
            <a:r>
              <a:rPr lang="en-US" dirty="0" smtClean="0"/>
              <a:t>applications. </a:t>
            </a:r>
          </a:p>
          <a:p>
            <a:endParaRPr lang="en-US" b="1" dirty="0" smtClean="0"/>
          </a:p>
          <a:p>
            <a:r>
              <a:rPr lang="en-US" b="1" dirty="0" smtClean="0"/>
              <a:t>Therefore:  </a:t>
            </a:r>
            <a:r>
              <a:rPr lang="en-US" dirty="0"/>
              <a:t>it is essential to mine the sensor readings for patterns in real time in order to </a:t>
            </a:r>
            <a:r>
              <a:rPr lang="en-US" b="1" i="1" dirty="0">
                <a:solidFill>
                  <a:srgbClr val="D91A15"/>
                </a:solidFill>
              </a:rPr>
              <a:t>make intelligent decisions promptly </a:t>
            </a:r>
            <a:endParaRPr lang="en-US" b="1" i="1" dirty="0" smtClean="0">
              <a:solidFill>
                <a:srgbClr val="D91A15"/>
              </a:solidFill>
            </a:endParaRPr>
          </a:p>
          <a:p>
            <a:endParaRPr lang="en-US" dirty="0"/>
          </a:p>
          <a:p>
            <a:pPr marL="285750" indent="-285750" algn="just">
              <a:buFont typeface="Wingdings" charset="2"/>
              <a:buChar char="u"/>
            </a:pPr>
            <a:r>
              <a:rPr lang="en-US" b="1" dirty="0" smtClean="0"/>
              <a:t>Area Challenges : </a:t>
            </a:r>
          </a:p>
          <a:p>
            <a:endParaRPr lang="en-US" dirty="0"/>
          </a:p>
          <a:p>
            <a:pPr marL="342900" indent="-342900">
              <a:buFont typeface="+mj-lt"/>
              <a:buAutoNum type="arabicPeriod"/>
            </a:pPr>
            <a:r>
              <a:rPr lang="en-US" dirty="0"/>
              <a:t>S</a:t>
            </a:r>
            <a:r>
              <a:rPr lang="en-US" dirty="0" smtClean="0"/>
              <a:t>ensors </a:t>
            </a:r>
            <a:r>
              <a:rPr lang="en-US" dirty="0"/>
              <a:t>have serious resource constraints including battery lifetime</a:t>
            </a:r>
            <a:r>
              <a:rPr lang="en-US" dirty="0" smtClean="0"/>
              <a:t>, </a:t>
            </a:r>
            <a:r>
              <a:rPr lang="en-US" dirty="0"/>
              <a:t>, CPU capacity </a:t>
            </a:r>
            <a:r>
              <a:rPr lang="en-US" dirty="0" smtClean="0"/>
              <a:t>communication bandwidth and </a:t>
            </a:r>
            <a:r>
              <a:rPr lang="en-US" dirty="0"/>
              <a:t>storage </a:t>
            </a:r>
          </a:p>
          <a:p>
            <a:pPr marL="342900" indent="-342900">
              <a:buFont typeface="+mj-lt"/>
              <a:buAutoNum type="arabicPeriod"/>
            </a:pPr>
            <a:r>
              <a:rPr lang="en-US" dirty="0" smtClean="0"/>
              <a:t>sensor </a:t>
            </a:r>
            <a:r>
              <a:rPr lang="en-US" dirty="0"/>
              <a:t>node mobility increases the complexity of sensor data </a:t>
            </a:r>
            <a:endParaRPr lang="en-US" dirty="0" smtClean="0"/>
          </a:p>
          <a:p>
            <a:pPr marL="342900" indent="-342900">
              <a:buFont typeface="+mj-lt"/>
              <a:buAutoNum type="arabicPeriod"/>
            </a:pPr>
            <a:r>
              <a:rPr lang="en-US" dirty="0" smtClean="0"/>
              <a:t>sensor </a:t>
            </a:r>
            <a:r>
              <a:rPr lang="en-US" dirty="0"/>
              <a:t>data come in time-ordered streams over networks </a:t>
            </a:r>
            <a:endParaRPr lang="en-US" b="1" dirty="0" smtClean="0"/>
          </a:p>
          <a:p>
            <a:pPr marL="342900" indent="-342900" algn="just">
              <a:buFont typeface="+mj-lt"/>
              <a:buAutoNum type="arabicPeriod"/>
            </a:pPr>
            <a:endParaRPr lang="en-CA" b="1" dirty="0"/>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7</a:t>
            </a:fld>
            <a:endParaRPr lang="en-US" sz="1500" b="1" dirty="0">
              <a:solidFill>
                <a:schemeClr val="lt1"/>
              </a:solidFill>
            </a:endParaRPr>
          </a:p>
        </p:txBody>
      </p:sp>
      <p:sp>
        <p:nvSpPr>
          <p:cNvPr id="11" name="Rectangle 10"/>
          <p:cNvSpPr/>
          <p:nvPr/>
        </p:nvSpPr>
        <p:spPr>
          <a:xfrm>
            <a:off x="0" y="1219200"/>
            <a:ext cx="13716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143139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11-24 at 5.44.53 PM.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8086" b="2384"/>
          <a:stretch/>
        </p:blipFill>
        <p:spPr>
          <a:xfrm>
            <a:off x="0" y="2514600"/>
            <a:ext cx="8763000" cy="3733800"/>
          </a:xfrm>
          <a:prstGeom prst="rect">
            <a:avLst/>
          </a:prstGeom>
        </p:spPr>
      </p:pic>
      <p:graphicFrame>
        <p:nvGraphicFramePr>
          <p:cNvPr id="10" name="Content Placeholder 3"/>
          <p:cNvGraphicFramePr>
            <a:graphicFrameLocks/>
          </p:cNvGraphicFramePr>
          <p:nvPr>
            <p:extLst>
              <p:ext uri="{D42A27DB-BD31-4B8C-83A1-F6EECF244321}">
                <p14:modId xmlns:p14="http://schemas.microsoft.com/office/powerpoint/2010/main" val="997945289"/>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sz="4000" dirty="0" smtClean="0"/>
              <a:t>Data Mining and Sensor Networks (DMSNs) Example </a:t>
            </a:r>
            <a:endParaRPr lang="en-CA" sz="4000" dirty="0"/>
          </a:p>
        </p:txBody>
      </p:sp>
      <p:sp>
        <p:nvSpPr>
          <p:cNvPr id="5" name="Rectangle 4"/>
          <p:cNvSpPr/>
          <p:nvPr/>
        </p:nvSpPr>
        <p:spPr>
          <a:xfrm>
            <a:off x="4038600" y="1219200"/>
            <a:ext cx="51054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8</a:t>
            </a:fld>
            <a:endParaRPr lang="en-US" sz="1500" b="1" dirty="0">
              <a:solidFill>
                <a:schemeClr val="lt1"/>
              </a:solidFill>
            </a:endParaRPr>
          </a:p>
        </p:txBody>
      </p:sp>
      <p:sp>
        <p:nvSpPr>
          <p:cNvPr id="11" name="Rectangle 10"/>
          <p:cNvSpPr/>
          <p:nvPr/>
        </p:nvSpPr>
        <p:spPr>
          <a:xfrm>
            <a:off x="0" y="1219200"/>
            <a:ext cx="13716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152400" y="1981200"/>
            <a:ext cx="8077200" cy="923330"/>
          </a:xfrm>
          <a:prstGeom prst="rect">
            <a:avLst/>
          </a:prstGeom>
          <a:noFill/>
        </p:spPr>
        <p:txBody>
          <a:bodyPr wrap="square" rtlCol="0">
            <a:spAutoFit/>
          </a:bodyPr>
          <a:lstStyle/>
          <a:p>
            <a:r>
              <a:rPr lang="en-US" dirty="0" smtClean="0"/>
              <a:t>Suppose we use neighbor </a:t>
            </a:r>
            <a:r>
              <a:rPr lang="en-US" dirty="0"/>
              <a:t>elimination  and dominating </a:t>
            </a:r>
            <a:r>
              <a:rPr lang="en-US" dirty="0" smtClean="0"/>
              <a:t>set, </a:t>
            </a:r>
          </a:p>
          <a:p>
            <a:r>
              <a:rPr lang="en-US" dirty="0" smtClean="0"/>
              <a:t>Here we try to identify the dominating set to reduce the transmission and retransmission cost </a:t>
            </a:r>
            <a:endParaRPr lang="en-US" dirty="0"/>
          </a:p>
        </p:txBody>
      </p:sp>
    </p:spTree>
    <p:extLst>
      <p:ext uri="{BB962C8B-B14F-4D97-AF65-F5344CB8AC3E}">
        <p14:creationId xmlns:p14="http://schemas.microsoft.com/office/powerpoint/2010/main" val="19540547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11-24 at 5.44.53 PM.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8086" b="2384"/>
          <a:stretch/>
        </p:blipFill>
        <p:spPr>
          <a:xfrm>
            <a:off x="0" y="2438400"/>
            <a:ext cx="8763000" cy="3810000"/>
          </a:xfrm>
          <a:prstGeom prst="rect">
            <a:avLst/>
          </a:prstGeom>
        </p:spPr>
      </p:pic>
      <p:graphicFrame>
        <p:nvGraphicFramePr>
          <p:cNvPr id="10" name="Content Placeholder 3"/>
          <p:cNvGraphicFramePr>
            <a:graphicFrameLocks/>
          </p:cNvGraphicFramePr>
          <p:nvPr>
            <p:extLst>
              <p:ext uri="{D42A27DB-BD31-4B8C-83A1-F6EECF244321}">
                <p14:modId xmlns:p14="http://schemas.microsoft.com/office/powerpoint/2010/main" val="2846451397"/>
              </p:ext>
            </p:extLst>
          </p:nvPr>
        </p:nvGraphicFramePr>
        <p:xfrm>
          <a:off x="0" y="1181100"/>
          <a:ext cx="9144000" cy="457200"/>
        </p:xfrm>
        <a:graphic>
          <a:graphicData uri="http://schemas.openxmlformats.org/drawingml/2006/table">
            <a:tbl>
              <a:tblPr firstRow="1" bandRow="1">
                <a:tableStyleId>{5C22544A-7EE6-4342-B048-85BDC9FD1C3A}</a:tableStyleId>
              </a:tblPr>
              <a:tblGrid>
                <a:gridCol w="1371600"/>
                <a:gridCol w="2667000"/>
                <a:gridCol w="1600200"/>
                <a:gridCol w="1875576"/>
                <a:gridCol w="1629624"/>
              </a:tblGrid>
              <a:tr h="457200">
                <a:tc>
                  <a:txBody>
                    <a:bodyPr/>
                    <a:lstStyle/>
                    <a:p>
                      <a:pPr algn="ctr"/>
                      <a:r>
                        <a:rPr lang="en-CA" sz="1500" dirty="0" smtClean="0"/>
                        <a:t>Introduction</a:t>
                      </a:r>
                      <a:r>
                        <a:rPr lang="en-CA" sz="1500" baseline="0" dirty="0" smtClean="0"/>
                        <a:t> </a:t>
                      </a:r>
                      <a:endParaRPr lang="en-CA" sz="1500" dirty="0"/>
                    </a:p>
                  </a:txBody>
                  <a:tcPr anchor="ctr"/>
                </a:tc>
                <a:tc>
                  <a:txBody>
                    <a:bodyPr/>
                    <a:lstStyle/>
                    <a:p>
                      <a:pPr algn="ctr"/>
                      <a:r>
                        <a:rPr lang="en-CA" sz="1300" dirty="0" smtClean="0"/>
                        <a:t>Area</a:t>
                      </a:r>
                      <a:r>
                        <a:rPr lang="en-CA" sz="1300" baseline="0" dirty="0" smtClean="0"/>
                        <a:t> Objectives and </a:t>
                      </a:r>
                      <a:r>
                        <a:rPr lang="en-US" sz="1300" baseline="0" dirty="0" smtClean="0"/>
                        <a:t>Challenges </a:t>
                      </a:r>
                      <a:endParaRPr lang="en-CA" sz="1300" dirty="0"/>
                    </a:p>
                  </a:txBody>
                  <a:tcPr anchor="ctr"/>
                </a:tc>
                <a:tc>
                  <a:txBody>
                    <a:bodyPr/>
                    <a:lstStyle/>
                    <a:p>
                      <a:pPr algn="ctr"/>
                      <a:r>
                        <a:rPr lang="en-CA" sz="1500" dirty="0" smtClean="0"/>
                        <a:t>First Algorithm</a:t>
                      </a:r>
                      <a:endParaRPr lang="en-CA" sz="1500" dirty="0"/>
                    </a:p>
                  </a:txBody>
                  <a:tcPr anchor="ctr"/>
                </a:tc>
                <a:tc>
                  <a:txBody>
                    <a:bodyPr/>
                    <a:lstStyle/>
                    <a:p>
                      <a:pPr algn="ctr"/>
                      <a:r>
                        <a:rPr lang="en-CA" sz="1500" dirty="0" smtClean="0"/>
                        <a:t>Second Algorithm</a:t>
                      </a:r>
                      <a:endParaRPr lang="en-CA" sz="1500" dirty="0"/>
                    </a:p>
                  </a:txBody>
                  <a:tcPr anchor="ctr"/>
                </a:tc>
                <a:tc>
                  <a:txBody>
                    <a:bodyPr/>
                    <a:lstStyle/>
                    <a:p>
                      <a:pPr algn="ctr"/>
                      <a:r>
                        <a:rPr lang="en-CA" sz="1500" dirty="0" smtClean="0"/>
                        <a:t>Conclusion</a:t>
                      </a:r>
                      <a:endParaRPr lang="en-CA" sz="1500" dirty="0"/>
                    </a:p>
                  </a:txBody>
                  <a:tcPr anchor="ctr"/>
                </a:tc>
              </a:tr>
            </a:tbl>
          </a:graphicData>
        </a:graphic>
      </p:graphicFrame>
      <p:sp>
        <p:nvSpPr>
          <p:cNvPr id="3" name="Title 2"/>
          <p:cNvSpPr>
            <a:spLocks noGrp="1"/>
          </p:cNvSpPr>
          <p:nvPr>
            <p:ph type="title"/>
          </p:nvPr>
        </p:nvSpPr>
        <p:spPr>
          <a:xfrm>
            <a:off x="0" y="-6928"/>
            <a:ext cx="9144000" cy="1226127"/>
          </a:xfrm>
          <a:solidFill>
            <a:schemeClr val="bg2">
              <a:lumMod val="50000"/>
              <a:lumOff val="50000"/>
            </a:schemeClr>
          </a:solidFill>
        </p:spPr>
        <p:txBody>
          <a:bodyPr/>
          <a:lstStyle/>
          <a:p>
            <a:pPr algn="ctr"/>
            <a:r>
              <a:rPr lang="en-CA" sz="4000" dirty="0" smtClean="0"/>
              <a:t>Data Mining and Sensor Networks (DMSNs) Example Cont.</a:t>
            </a:r>
            <a:endParaRPr lang="en-CA" sz="4000" dirty="0"/>
          </a:p>
        </p:txBody>
      </p:sp>
      <p:sp>
        <p:nvSpPr>
          <p:cNvPr id="5" name="Rectangle 4"/>
          <p:cNvSpPr/>
          <p:nvPr/>
        </p:nvSpPr>
        <p:spPr>
          <a:xfrm>
            <a:off x="4038600" y="1219200"/>
            <a:ext cx="51054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ooter Placeholder 6"/>
          <p:cNvSpPr>
            <a:spLocks noGrp="1"/>
          </p:cNvSpPr>
          <p:nvPr>
            <p:ph type="ftr" sz="quarter" idx="11"/>
          </p:nvPr>
        </p:nvSpPr>
        <p:spPr>
          <a:xfrm>
            <a:off x="228600" y="6492875"/>
            <a:ext cx="8229600" cy="365125"/>
          </a:xfrm>
        </p:spPr>
        <p:txBody>
          <a:bodyPr vert="horz" lIns="91440" tIns="45720" rIns="91440" bIns="45720" rtlCol="0" anchor="ctr"/>
          <a:lstStyle/>
          <a:p>
            <a:pPr algn="dist"/>
            <a:r>
              <a:rPr lang="en-US"/>
              <a:t>CSI 5148 Project                              Wireless Ad Hoc Networking </a:t>
            </a:r>
            <a:endParaRPr lang="en-US" dirty="0"/>
          </a:p>
        </p:txBody>
      </p:sp>
      <p:sp>
        <p:nvSpPr>
          <p:cNvPr id="8" name="Slide Number Placeholder 7"/>
          <p:cNvSpPr>
            <a:spLocks noGrp="1"/>
          </p:cNvSpPr>
          <p:nvPr>
            <p:ph type="sldNum" sz="quarter" idx="12"/>
          </p:nvPr>
        </p:nvSpPr>
        <p:spPr>
          <a:xfrm>
            <a:off x="8531136" y="6390042"/>
            <a:ext cx="536664" cy="391758"/>
          </a:xfr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fld id="{B6F15528-21DE-4FAA-801E-634DDDAF4B2B}" type="slidenum">
              <a:rPr lang="en-US" sz="1500" b="1">
                <a:solidFill>
                  <a:schemeClr val="lt1"/>
                </a:solidFill>
              </a:rPr>
              <a:pPr algn="ctr">
                <a:lnSpc>
                  <a:spcPct val="150000"/>
                </a:lnSpc>
              </a:pPr>
              <a:t>9</a:t>
            </a:fld>
            <a:endParaRPr lang="en-US" sz="1500" b="1" dirty="0">
              <a:solidFill>
                <a:schemeClr val="lt1"/>
              </a:solidFill>
            </a:endParaRPr>
          </a:p>
        </p:txBody>
      </p:sp>
      <p:sp>
        <p:nvSpPr>
          <p:cNvPr id="11" name="Rectangle 10"/>
          <p:cNvSpPr/>
          <p:nvPr/>
        </p:nvSpPr>
        <p:spPr>
          <a:xfrm>
            <a:off x="0" y="1219200"/>
            <a:ext cx="1371600" cy="381000"/>
          </a:xfrm>
          <a:prstGeom prst="rect">
            <a:avLst/>
          </a:prstGeom>
          <a:solidFill>
            <a:schemeClr val="tx1">
              <a:lumMod val="50000"/>
              <a:lumOff val="5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Multiply 3"/>
          <p:cNvSpPr/>
          <p:nvPr/>
        </p:nvSpPr>
        <p:spPr>
          <a:xfrm>
            <a:off x="-152400" y="1828800"/>
            <a:ext cx="8763000" cy="4876800"/>
          </a:xfrm>
          <a:prstGeom prst="mathMultiply">
            <a:avLst>
              <a:gd name="adj1" fmla="val 8493"/>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51425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23926</TotalTime>
  <Words>3143</Words>
  <Application>Microsoft Macintosh PowerPoint</Application>
  <PresentationFormat>On-screen Show (4:3)</PresentationFormat>
  <Paragraphs>628</Paragraphs>
  <Slides>37</Slides>
  <Notes>25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Hardcover</vt:lpstr>
      <vt:lpstr>Data Mining and Sensor Networks  (DMSNs)</vt:lpstr>
      <vt:lpstr>Outline</vt:lpstr>
      <vt:lpstr> INTRODUCTION</vt:lpstr>
      <vt:lpstr>INTRODUCTION</vt:lpstr>
      <vt:lpstr>INTRODUCTION</vt:lpstr>
      <vt:lpstr>INTRODUCTION</vt:lpstr>
      <vt:lpstr>Data Mining and Sensor Networks (DMSNs)</vt:lpstr>
      <vt:lpstr>Data Mining and Sensor Networks (DMSNs) Example </vt:lpstr>
      <vt:lpstr>Data Mining and Sensor Networks (DMSNs) Example Cont.</vt:lpstr>
      <vt:lpstr>Data Mining and Sensor Networks (DMSNs) Example Cont.</vt:lpstr>
      <vt:lpstr> Online Mining in Sensor Networks (OMSNs) Xiuli Ma1, Dongqing Yang1, Shiwei Tang1, Qiong Luo2, Dehui Zhang1, Shuangfeng Li1</vt:lpstr>
      <vt:lpstr>PowerPoint Presentation</vt:lpstr>
      <vt:lpstr>PowerPoint Presentation</vt:lpstr>
      <vt:lpstr> Online Mining in Sensor Networks (OMSNs) Xiuli Ma1, Dongqing Yang1, Shiwei Tang1, Qiong Luo2, Dehui Zhang1, Shuangfeng Li1</vt:lpstr>
      <vt:lpstr>PowerPoint Presentation</vt:lpstr>
      <vt:lpstr>PowerPoint Presentation</vt:lpstr>
      <vt:lpstr>Second Algorithm</vt:lpstr>
      <vt:lpstr>Data Mining in Multi-Feature Sensor Networks Rabie A. Ramadan</vt:lpstr>
      <vt:lpstr>Data Mining in Multi-Feature Sensor Networks Rabie A. Ramadan</vt:lpstr>
      <vt:lpstr>Data Mining in Multi-Feature Sensor Networks Rabie A. Ramadan</vt:lpstr>
      <vt:lpstr>Data Mining in Multi-Feature Sensor Networks Rabie A. Ramadan</vt:lpstr>
      <vt:lpstr>Data Mining in Multi-Feature Sensor Networks Rabie A. Ramadan</vt:lpstr>
      <vt:lpstr>Data Mining in Multi-Feature Sensor Networks Rabie A. Ramadan</vt:lpstr>
      <vt:lpstr>Data Mining in Multi-Feature Sensor Networks Rabie A. Ramadan</vt:lpstr>
      <vt:lpstr>Data Mining in Multi-Feature Sensor Networks Rabie A. Ramadan</vt:lpstr>
      <vt:lpstr>Data Mining in Multi-Feature Sensor Networks Rabie A. Ramadan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Thanks for listening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E-marketing on E-commerce</dc:title>
  <dc:creator>Moh</dc:creator>
  <cp:lastModifiedBy>Mohammed Alshammeri</cp:lastModifiedBy>
  <cp:revision>179</cp:revision>
  <dcterms:created xsi:type="dcterms:W3CDTF">2006-08-16T00:00:00Z</dcterms:created>
  <dcterms:modified xsi:type="dcterms:W3CDTF">2011-12-06T02:14:52Z</dcterms:modified>
</cp:coreProperties>
</file>