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6" r:id="rId2"/>
    <p:sldId id="311" r:id="rId3"/>
    <p:sldId id="278" r:id="rId4"/>
    <p:sldId id="257" r:id="rId5"/>
    <p:sldId id="283" r:id="rId6"/>
    <p:sldId id="284" r:id="rId7"/>
    <p:sldId id="286" r:id="rId8"/>
    <p:sldId id="287" r:id="rId9"/>
    <p:sldId id="276" r:id="rId10"/>
    <p:sldId id="290" r:id="rId11"/>
    <p:sldId id="280" r:id="rId12"/>
    <p:sldId id="281" r:id="rId13"/>
    <p:sldId id="291" r:id="rId14"/>
    <p:sldId id="293" r:id="rId15"/>
    <p:sldId id="294" r:id="rId16"/>
    <p:sldId id="295" r:id="rId17"/>
    <p:sldId id="296" r:id="rId18"/>
    <p:sldId id="297" r:id="rId19"/>
    <p:sldId id="300" r:id="rId20"/>
    <p:sldId id="301" r:id="rId21"/>
    <p:sldId id="299" r:id="rId22"/>
    <p:sldId id="312" r:id="rId23"/>
    <p:sldId id="304" r:id="rId24"/>
    <p:sldId id="302" r:id="rId25"/>
    <p:sldId id="303" r:id="rId26"/>
    <p:sldId id="305" r:id="rId27"/>
    <p:sldId id="306" r:id="rId28"/>
    <p:sldId id="313" r:id="rId29"/>
    <p:sldId id="261" r:id="rId30"/>
    <p:sldId id="307" r:id="rId31"/>
    <p:sldId id="309" r:id="rId32"/>
    <p:sldId id="308" r:id="rId33"/>
    <p:sldId id="310" r:id="rId34"/>
    <p:sldId id="274"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0" d="100"/>
          <a:sy n="70" d="100"/>
        </p:scale>
        <p:origin x="-138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364675-441D-484D-8126-ED4BFD363799}" type="datetimeFigureOut">
              <a:rPr lang="en-US" smtClean="0"/>
              <a:pPr/>
              <a:t>11/28/2011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81C694-B5CE-465D-9B11-ADCAC718126E}" type="slidenum">
              <a:rPr lang="en-US" smtClean="0"/>
              <a:pPr/>
              <a:t>‹#›</a:t>
            </a:fld>
            <a:endParaRPr lang="en-US"/>
          </a:p>
        </p:txBody>
      </p:sp>
    </p:spTree>
    <p:extLst>
      <p:ext uri="{BB962C8B-B14F-4D97-AF65-F5344CB8AC3E}">
        <p14:creationId xmlns="" xmlns:p14="http://schemas.microsoft.com/office/powerpoint/2010/main" val="110509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181C694-B5CE-465D-9B11-ADCAC718126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181C694-B5CE-465D-9B11-ADCAC71812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11/28/2011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1470025"/>
          </a:xfrm>
        </p:spPr>
        <p:txBody>
          <a:bodyPr>
            <a:normAutofit fontScale="90000"/>
          </a:bodyPr>
          <a:lstStyle/>
          <a:p>
            <a:pPr algn="ctr"/>
            <a:r>
              <a:rPr lang="en-US" spc="300" dirty="0" smtClean="0"/>
              <a:t>Cognitive Radio Networks</a:t>
            </a:r>
            <a:endParaRPr lang="en-US" spc="300" dirty="0"/>
          </a:p>
        </p:txBody>
      </p:sp>
      <p:sp>
        <p:nvSpPr>
          <p:cNvPr id="3" name="Subtitle 2"/>
          <p:cNvSpPr>
            <a:spLocks noGrp="1"/>
          </p:cNvSpPr>
          <p:nvPr>
            <p:ph type="subTitle" idx="1"/>
          </p:nvPr>
        </p:nvSpPr>
        <p:spPr>
          <a:xfrm>
            <a:off x="990600" y="3886200"/>
            <a:ext cx="7854696" cy="1752600"/>
          </a:xfrm>
        </p:spPr>
        <p:txBody>
          <a:bodyPr>
            <a:normAutofit/>
          </a:bodyPr>
          <a:lstStyle/>
          <a:p>
            <a:r>
              <a:rPr lang="en-US" sz="2400" dirty="0" err="1" smtClean="0">
                <a:latin typeface="Times New Roman" pitchFamily="18" charset="0"/>
                <a:cs typeface="Times New Roman" pitchFamily="18" charset="0"/>
              </a:rPr>
              <a:t>Nipun</a:t>
            </a:r>
            <a:r>
              <a:rPr lang="en-US" sz="2400" dirty="0" smtClean="0">
                <a:latin typeface="Times New Roman" pitchFamily="18" charset="0"/>
                <a:cs typeface="Times New Roman" pitchFamily="18" charset="0"/>
              </a:rPr>
              <a:t> Nanda</a:t>
            </a:r>
          </a:p>
          <a:p>
            <a:r>
              <a:rPr lang="en-US" sz="2400" dirty="0" smtClean="0">
                <a:latin typeface="Times New Roman" pitchFamily="18" charset="0"/>
                <a:cs typeface="Times New Roman" pitchFamily="18" charset="0"/>
              </a:rPr>
              <a:t>nipunnanda@hotmail.ca</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Categories of CRNs</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spcBef>
                <a:spcPts val="0"/>
              </a:spcBef>
            </a:pPr>
            <a:r>
              <a:rPr lang="en-CA" sz="2000" dirty="0" smtClean="0"/>
              <a:t>Figure shows the primary band holding time and the three possible categories.  </a:t>
            </a:r>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endParaRPr lang="en-CA" sz="2000" dirty="0" smtClean="0"/>
          </a:p>
          <a:p>
            <a:pPr algn="just">
              <a:spcBef>
                <a:spcPts val="0"/>
              </a:spcBef>
            </a:pPr>
            <a:r>
              <a:rPr lang="en-CA" sz="2000" dirty="0" smtClean="0"/>
              <a:t>Choosing between a dynamic routing solution and an opportunistic approach  is a hard decision to make</a:t>
            </a:r>
            <a:endParaRPr lang="en-US" sz="2000" dirty="0">
              <a:latin typeface="+mj-lt"/>
            </a:endParaRPr>
          </a:p>
        </p:txBody>
      </p:sp>
      <p:pic>
        <p:nvPicPr>
          <p:cNvPr id="6" name="Picture 5"/>
          <p:cNvPicPr/>
          <p:nvPr/>
        </p:nvPicPr>
        <p:blipFill>
          <a:blip r:embed="rId3" cstate="print"/>
          <a:srcRect/>
          <a:stretch>
            <a:fillRect/>
          </a:stretch>
        </p:blipFill>
        <p:spPr bwMode="auto">
          <a:xfrm>
            <a:off x="2438400" y="2590800"/>
            <a:ext cx="4300538" cy="2500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marL="514350" indent="-514350" algn="ctr"/>
            <a:r>
              <a:rPr lang="en-CA" sz="4800" u="sng" dirty="0" smtClean="0">
                <a:effectLst/>
              </a:rPr>
              <a:t>Challenges </a:t>
            </a:r>
          </a:p>
        </p:txBody>
      </p:sp>
      <p:sp>
        <p:nvSpPr>
          <p:cNvPr id="5" name="Subtitle 4"/>
          <p:cNvSpPr>
            <a:spLocks noGrp="1"/>
          </p:cNvSpPr>
          <p:nvPr>
            <p:ph type="subTitle" idx="1"/>
          </p:nvPr>
        </p:nvSpPr>
        <p:spPr>
          <a:xfrm>
            <a:off x="152400" y="1752600"/>
            <a:ext cx="8763000" cy="4876800"/>
          </a:xfrm>
        </p:spPr>
        <p:txBody>
          <a:bodyPr>
            <a:noAutofit/>
          </a:bodyPr>
          <a:lstStyle/>
          <a:p>
            <a:pPr algn="just"/>
            <a:r>
              <a:rPr lang="en-CA" sz="2000" dirty="0" smtClean="0">
                <a:latin typeface="+mj-lt"/>
              </a:rPr>
              <a:t>The main challenges for routing information throughout multi-hop CRNs include:</a:t>
            </a:r>
          </a:p>
          <a:p>
            <a:pPr algn="just"/>
            <a:endParaRPr lang="en-CA" sz="2000" dirty="0" smtClean="0">
              <a:latin typeface="+mj-lt"/>
            </a:endParaRPr>
          </a:p>
          <a:p>
            <a:pPr algn="just">
              <a:buFont typeface="Wingdings" pitchFamily="2" charset="2"/>
              <a:buChar char="Ø"/>
            </a:pPr>
            <a:r>
              <a:rPr lang="en-CA" sz="2000" dirty="0" smtClean="0">
                <a:latin typeface="+mj-lt"/>
              </a:rPr>
              <a:t>  Challenge 1 :  the spectrum-awareness: Designing efficient routing solutions  requires the spectrum management functionalities such that the routing module(s) can be continuously aware of the surrounding physical environment to take more accurate decisions.</a:t>
            </a:r>
          </a:p>
          <a:p>
            <a:pPr algn="just">
              <a:buFont typeface="Wingdings" pitchFamily="2" charset="2"/>
              <a:buChar char="Ø"/>
            </a:pPr>
            <a:endParaRPr lang="en-CA" sz="2000" dirty="0" smtClean="0">
              <a:latin typeface="+mj-lt"/>
            </a:endParaRPr>
          </a:p>
          <a:p>
            <a:pPr algn="just">
              <a:buFont typeface="Wingdings" pitchFamily="2" charset="2"/>
              <a:buChar char="Ø"/>
            </a:pPr>
            <a:r>
              <a:rPr lang="en-CA" sz="2000" dirty="0" smtClean="0">
                <a:latin typeface="+mj-lt"/>
              </a:rPr>
              <a:t> Challenge 2 :  the set up of ‘‘quality” routes: Refers to deciding the categories of CRN.</a:t>
            </a:r>
          </a:p>
          <a:p>
            <a:pPr algn="just">
              <a:buFont typeface="Wingdings" pitchFamily="2" charset="2"/>
              <a:buChar char="Ø"/>
            </a:pPr>
            <a:endParaRPr lang="en-CA" sz="2000" dirty="0" smtClean="0">
              <a:latin typeface="+mj-lt"/>
            </a:endParaRPr>
          </a:p>
          <a:p>
            <a:pPr algn="just">
              <a:buFont typeface="Wingdings" pitchFamily="2" charset="2"/>
              <a:buChar char="Ø"/>
            </a:pPr>
            <a:r>
              <a:rPr lang="en-CA" sz="2000" dirty="0" smtClean="0">
                <a:latin typeface="+mj-lt"/>
              </a:rPr>
              <a:t> Challenge 3 :  the route maintenance/reparation: The sudden appearance of a PU in a given location may result in unpredictable route failures. Thus effective signalling procedures are required to restore ‘‘broken” paths with minimal effect on the perceived quality.</a:t>
            </a:r>
          </a:p>
          <a:p>
            <a:pPr algn="just">
              <a:buFont typeface="Arial" pitchFamily="34" charset="0"/>
              <a:buChar char="•"/>
            </a:pPr>
            <a:endParaRPr lang="en-CA" sz="2000" dirty="0" smtClean="0">
              <a:latin typeface="+mj-lt"/>
            </a:endParaRPr>
          </a:p>
          <a:p>
            <a:pPr algn="just">
              <a:buFont typeface="Arial" pitchFamily="34" charset="0"/>
              <a:buChar char="•"/>
            </a:pPr>
            <a:endParaRPr lang="en-US" sz="20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533400"/>
            <a:ext cx="7851648" cy="914400"/>
          </a:xfrm>
        </p:spPr>
        <p:txBody>
          <a:bodyPr>
            <a:normAutofit/>
          </a:bodyPr>
          <a:lstStyle/>
          <a:p>
            <a:pPr marL="514350" indent="-514350" algn="ctr"/>
            <a:r>
              <a:rPr lang="en-CA" sz="4800" u="sng" dirty="0" smtClean="0">
                <a:effectLst/>
              </a:rPr>
              <a:t>Routing Schemes</a:t>
            </a:r>
          </a:p>
        </p:txBody>
      </p:sp>
      <p:sp>
        <p:nvSpPr>
          <p:cNvPr id="5" name="Subtitle 4"/>
          <p:cNvSpPr>
            <a:spLocks noGrp="1"/>
          </p:cNvSpPr>
          <p:nvPr>
            <p:ph type="subTitle" idx="1"/>
          </p:nvPr>
        </p:nvSpPr>
        <p:spPr>
          <a:xfrm>
            <a:off x="228600" y="1600200"/>
            <a:ext cx="8763000" cy="4572000"/>
          </a:xfrm>
        </p:spPr>
        <p:txBody>
          <a:bodyPr>
            <a:noAutofit/>
          </a:bodyPr>
          <a:lstStyle/>
          <a:p>
            <a:pPr algn="just">
              <a:buFont typeface="Arial" pitchFamily="34" charset="0"/>
              <a:buChar char="•"/>
            </a:pPr>
            <a:r>
              <a:rPr lang="en-CA" sz="2000" dirty="0" smtClean="0"/>
              <a:t>Keeping an eye on the aforementioned three main challenges various</a:t>
            </a:r>
            <a:r>
              <a:rPr lang="en-US" sz="2000" dirty="0" smtClean="0"/>
              <a:t> </a:t>
            </a:r>
            <a:r>
              <a:rPr lang="en-CA" sz="2000" dirty="0" smtClean="0"/>
              <a:t>routing solutions can be discussed.</a:t>
            </a: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buFont typeface="Arial" pitchFamily="34" charset="0"/>
              <a:buChar char="•"/>
            </a:pPr>
            <a:endParaRPr lang="en-CA" sz="2000" dirty="0" smtClean="0">
              <a:latin typeface="+mj-lt"/>
            </a:endParaRPr>
          </a:p>
          <a:p>
            <a:pPr algn="just"/>
            <a:r>
              <a:rPr lang="en-CA" sz="2000" dirty="0" smtClean="0">
                <a:latin typeface="+mj-lt"/>
              </a:rPr>
              <a:t>    Classification of </a:t>
            </a:r>
          </a:p>
          <a:p>
            <a:pPr algn="just"/>
            <a:r>
              <a:rPr lang="en-CA" sz="2000" dirty="0" smtClean="0">
                <a:latin typeface="+mj-lt"/>
              </a:rPr>
              <a:t>    routing schemes</a:t>
            </a:r>
            <a:endParaRPr lang="en-US" sz="2000" dirty="0">
              <a:latin typeface="+mj-lt"/>
            </a:endParaRPr>
          </a:p>
        </p:txBody>
      </p:sp>
      <p:pic>
        <p:nvPicPr>
          <p:cNvPr id="1026" name="Picture 2"/>
          <p:cNvPicPr>
            <a:picLocks noChangeAspect="1" noChangeArrowheads="1"/>
          </p:cNvPicPr>
          <p:nvPr/>
        </p:nvPicPr>
        <p:blipFill>
          <a:blip r:embed="rId3" cstate="print"/>
          <a:srcRect/>
          <a:stretch>
            <a:fillRect/>
          </a:stretch>
        </p:blipFill>
        <p:spPr bwMode="auto">
          <a:xfrm>
            <a:off x="2362200" y="2286000"/>
            <a:ext cx="6477000" cy="43705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914400"/>
            <a:ext cx="7851648" cy="914400"/>
          </a:xfrm>
        </p:spPr>
        <p:txBody>
          <a:bodyPr>
            <a:normAutofit/>
          </a:bodyPr>
          <a:lstStyle/>
          <a:p>
            <a:pPr algn="ctr"/>
            <a:r>
              <a:rPr lang="en-CA" sz="4800" u="sng" dirty="0" smtClean="0">
                <a:effectLst/>
              </a:rPr>
              <a:t>Routing Schemes</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endParaRPr lang="en-CA" sz="2000" dirty="0" smtClean="0"/>
          </a:p>
          <a:p>
            <a:pPr algn="just"/>
            <a:endParaRPr lang="en-CA" sz="2000" dirty="0" smtClean="0"/>
          </a:p>
          <a:p>
            <a:pPr algn="just"/>
            <a:r>
              <a:rPr lang="en-CA" sz="2000" u="sng" dirty="0" smtClean="0"/>
              <a:t>Full Spectrum Knowledge</a:t>
            </a:r>
            <a:r>
              <a:rPr lang="en-CA" sz="2000" dirty="0" smtClean="0"/>
              <a:t>: Spectrum occupancy map is available to the network nodes, or to a central control entity.</a:t>
            </a:r>
          </a:p>
          <a:p>
            <a:pPr algn="just">
              <a:buFont typeface="Arial" pitchFamily="34" charset="0"/>
              <a:buChar char="•"/>
            </a:pPr>
            <a:r>
              <a:rPr lang="en-CA" sz="2000" dirty="0" smtClean="0"/>
              <a:t>Network Layered Graph model[4]</a:t>
            </a:r>
          </a:p>
          <a:p>
            <a:pPr algn="just"/>
            <a:endParaRPr lang="en-CA" sz="2000" dirty="0" smtClean="0"/>
          </a:p>
          <a:p>
            <a:pPr algn="just"/>
            <a:endParaRPr lang="en-CA" sz="2000" dirty="0" smtClean="0"/>
          </a:p>
          <a:p>
            <a:pPr algn="just"/>
            <a:r>
              <a:rPr lang="en-CA" sz="2000" u="sng" dirty="0" smtClean="0"/>
              <a:t>Local Spectrum Knowledge</a:t>
            </a:r>
            <a:r>
              <a:rPr lang="en-CA" sz="2000" dirty="0" smtClean="0"/>
              <a:t>: Information on spectrum availability is locally ‘‘constructed” at each SU </a:t>
            </a:r>
            <a:r>
              <a:rPr lang="en-CA" sz="2000" dirty="0" smtClean="0"/>
              <a:t>.</a:t>
            </a:r>
            <a:endParaRPr lang="en-CA" sz="2000" dirty="0" smtClean="0"/>
          </a:p>
          <a:p>
            <a:pPr algn="just">
              <a:buFont typeface="Arial" pitchFamily="34" charset="0"/>
              <a:buChar char="•"/>
            </a:pPr>
            <a:r>
              <a:rPr lang="en-CA" sz="2000" dirty="0" smtClean="0"/>
              <a:t>Spectrum Aware Mesh Routing (SAMER)[5]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Graph-Based Routing Scheme</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It consists of two phases:</a:t>
            </a:r>
          </a:p>
          <a:p>
            <a:pPr algn="just"/>
            <a:endParaRPr lang="en-CA" sz="2000" dirty="0" smtClean="0"/>
          </a:p>
          <a:p>
            <a:pPr algn="just"/>
            <a:r>
              <a:rPr lang="en-CA" sz="2000" dirty="0" smtClean="0"/>
              <a:t>Graph abstraction phase: Refers to the generation of a graph representing the physical network topology. The outcome of this phase is the graph structure G = (N, V, f(V)), where N is the number of nodes, V is the number of edges, and f(V) the function which allows to assign a weight to each edge of the graph. </a:t>
            </a:r>
          </a:p>
          <a:p>
            <a:pPr algn="just"/>
            <a:endParaRPr lang="en-CA" sz="2000" dirty="0" smtClean="0"/>
          </a:p>
          <a:p>
            <a:pPr algn="just"/>
            <a:r>
              <a:rPr lang="en-CA" sz="2000" dirty="0" smtClean="0"/>
              <a:t>Route calculation: Deals with defining/designing a path in the graph connecting source–destination pairs.</a:t>
            </a:r>
          </a:p>
          <a:p>
            <a:pPr algn="just"/>
            <a:endParaRPr lang="en-CA"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buFont typeface="Arial" pitchFamily="34" charset="0"/>
              <a:buChar char="•"/>
            </a:pPr>
            <a:r>
              <a:rPr lang="en-CA" sz="2000" dirty="0" smtClean="0"/>
              <a:t>Each layer corresponds to a channel. </a:t>
            </a:r>
          </a:p>
          <a:p>
            <a:pPr algn="just">
              <a:buFont typeface="Arial" pitchFamily="34" charset="0"/>
              <a:buChar char="•"/>
            </a:pPr>
            <a:r>
              <a:rPr lang="en-CA" sz="2000" i="1" dirty="0" smtClean="0"/>
              <a:t>N </a:t>
            </a:r>
            <a:r>
              <a:rPr lang="en-CA" sz="2000" dirty="0" smtClean="0"/>
              <a:t>denote the number of channels (layers). </a:t>
            </a:r>
          </a:p>
          <a:p>
            <a:pPr algn="just">
              <a:buFont typeface="Arial" pitchFamily="34" charset="0"/>
              <a:buChar char="•"/>
            </a:pPr>
            <a:r>
              <a:rPr lang="en-CA" sz="2000" dirty="0" smtClean="0"/>
              <a:t>User device is represented as node A .</a:t>
            </a:r>
          </a:p>
          <a:p>
            <a:pPr algn="just">
              <a:buFont typeface="Arial" pitchFamily="34" charset="0"/>
              <a:buChar char="•"/>
            </a:pPr>
            <a:r>
              <a:rPr lang="en-CA" sz="2000" dirty="0" smtClean="0"/>
              <a:t>For each node ,N  additional </a:t>
            </a:r>
            <a:r>
              <a:rPr lang="en-CA" sz="2000" dirty="0" err="1" smtClean="0"/>
              <a:t>subnodes</a:t>
            </a:r>
            <a:r>
              <a:rPr lang="en-CA" sz="2000" dirty="0" smtClean="0"/>
              <a:t>, A1,.., A</a:t>
            </a:r>
            <a:r>
              <a:rPr lang="en-CA" sz="1100" dirty="0" smtClean="0"/>
              <a:t>N</a:t>
            </a:r>
            <a:r>
              <a:rPr lang="en-CA" sz="2000" dirty="0" smtClean="0"/>
              <a:t>,  </a:t>
            </a:r>
            <a:r>
              <a:rPr lang="en-CA" sz="2000" i="1" dirty="0" smtClean="0"/>
              <a:t>Ai  </a:t>
            </a:r>
            <a:r>
              <a:rPr lang="en-CA" sz="2000" i="1" dirty="0" err="1" smtClean="0"/>
              <a:t>subnode</a:t>
            </a:r>
            <a:r>
              <a:rPr lang="en-CA" sz="2000" i="1" dirty="0" smtClean="0"/>
              <a:t> </a:t>
            </a:r>
            <a:r>
              <a:rPr lang="en-CA" sz="2000" dirty="0" smtClean="0"/>
              <a:t>in layer </a:t>
            </a:r>
            <a:r>
              <a:rPr lang="en-CA" sz="2000" i="1" dirty="0" err="1" smtClean="0"/>
              <a:t>i</a:t>
            </a:r>
            <a:r>
              <a:rPr lang="en-CA" sz="2000" i="1" dirty="0" smtClean="0"/>
              <a:t> </a:t>
            </a:r>
            <a:r>
              <a:rPr lang="en-CA" sz="2000" dirty="0" smtClean="0"/>
              <a:t>.</a:t>
            </a:r>
          </a:p>
          <a:p>
            <a:pPr algn="just"/>
            <a:r>
              <a:rPr lang="en-CA" sz="2000" dirty="0" smtClean="0"/>
              <a:t> </a:t>
            </a:r>
          </a:p>
          <a:p>
            <a:pPr algn="just"/>
            <a:endParaRPr lang="en-CA" sz="2000" dirty="0" smtClean="0"/>
          </a:p>
          <a:p>
            <a:pPr algn="just"/>
            <a:endParaRPr lang="en-CA" sz="2000" dirty="0" smtClean="0"/>
          </a:p>
          <a:p>
            <a:pPr algn="just"/>
            <a:endParaRPr lang="en-CA" sz="2000" dirty="0"/>
          </a:p>
        </p:txBody>
      </p:sp>
      <p:pic>
        <p:nvPicPr>
          <p:cNvPr id="1026" name="Picture 2"/>
          <p:cNvPicPr>
            <a:picLocks noChangeAspect="1" noChangeArrowheads="1"/>
          </p:cNvPicPr>
          <p:nvPr/>
        </p:nvPicPr>
        <p:blipFill>
          <a:blip r:embed="rId3" cstate="print"/>
          <a:srcRect/>
          <a:stretch>
            <a:fillRect/>
          </a:stretch>
        </p:blipFill>
        <p:spPr bwMode="auto">
          <a:xfrm>
            <a:off x="2049236" y="3581400"/>
            <a:ext cx="5351689" cy="262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The edges in the layered graph are classified into four types:</a:t>
            </a:r>
          </a:p>
          <a:p>
            <a:pPr algn="just"/>
            <a:r>
              <a:rPr lang="en-CA" sz="2000" dirty="0" smtClean="0"/>
              <a:t>• Access edges: Connects a node to its </a:t>
            </a:r>
            <a:r>
              <a:rPr lang="en-CA" sz="2000" dirty="0" err="1" smtClean="0"/>
              <a:t>subnodes</a:t>
            </a:r>
            <a:r>
              <a:rPr lang="en-CA" sz="2000" dirty="0" smtClean="0"/>
              <a:t>, e.g., node </a:t>
            </a:r>
            <a:r>
              <a:rPr lang="en-CA" sz="2000" b="1" dirty="0" smtClean="0"/>
              <a:t>A </a:t>
            </a:r>
            <a:r>
              <a:rPr lang="en-CA" sz="2000" dirty="0" smtClean="0"/>
              <a:t>to </a:t>
            </a:r>
            <a:r>
              <a:rPr lang="en-CA" sz="2000" dirty="0" err="1" smtClean="0"/>
              <a:t>subnode</a:t>
            </a:r>
            <a:r>
              <a:rPr lang="en-CA" sz="2000" dirty="0" smtClean="0"/>
              <a:t> A1.</a:t>
            </a:r>
          </a:p>
          <a:p>
            <a:pPr algn="just"/>
            <a:r>
              <a:rPr lang="en-CA" sz="2000" dirty="0" smtClean="0"/>
              <a:t>• Horizontal edges: Connect </a:t>
            </a:r>
            <a:r>
              <a:rPr lang="en-CA" sz="2000" dirty="0" err="1" smtClean="0"/>
              <a:t>subnodes</a:t>
            </a:r>
            <a:r>
              <a:rPr lang="en-CA" sz="2000" dirty="0" smtClean="0"/>
              <a:t> in the same layer.</a:t>
            </a:r>
          </a:p>
          <a:p>
            <a:pPr algn="just"/>
            <a:r>
              <a:rPr lang="en-CA" sz="2000" dirty="0" smtClean="0"/>
              <a:t>• Vertical edges: Connect </a:t>
            </a:r>
            <a:r>
              <a:rPr lang="en-CA" sz="2000" dirty="0" err="1" smtClean="0"/>
              <a:t>subnodes</a:t>
            </a:r>
            <a:r>
              <a:rPr lang="en-CA" sz="2000" dirty="0" smtClean="0"/>
              <a:t> in different layers that are from the same  </a:t>
            </a:r>
          </a:p>
          <a:p>
            <a:pPr algn="just"/>
            <a:r>
              <a:rPr lang="en-CA" sz="2000" dirty="0" smtClean="0"/>
              <a:t>                             node.</a:t>
            </a:r>
          </a:p>
          <a:p>
            <a:pPr algn="just"/>
            <a:r>
              <a:rPr lang="en-CA" sz="2000" dirty="0" smtClean="0"/>
              <a:t> • Internal edges :Connect a </a:t>
            </a:r>
            <a:r>
              <a:rPr lang="en-CA" sz="2000" dirty="0" err="1" smtClean="0"/>
              <a:t>subnode</a:t>
            </a:r>
            <a:r>
              <a:rPr lang="en-CA" sz="2000" dirty="0" smtClean="0"/>
              <a:t> to its auxiliary node.</a:t>
            </a:r>
          </a:p>
          <a:p>
            <a:pPr algn="just"/>
            <a:endParaRPr lang="en-CA" sz="2000" dirty="0" smtClean="0"/>
          </a:p>
          <a:p>
            <a:pPr algn="just"/>
            <a:r>
              <a:rPr lang="en-CA" sz="2000" dirty="0" smtClean="0"/>
              <a:t>Auxiliary </a:t>
            </a:r>
            <a:r>
              <a:rPr lang="en-CA" sz="2000" dirty="0" err="1" smtClean="0"/>
              <a:t>subnode</a:t>
            </a:r>
            <a:r>
              <a:rPr lang="en-CA" sz="2000" dirty="0" smtClean="0"/>
              <a:t>  is </a:t>
            </a:r>
            <a:r>
              <a:rPr lang="en-CA" sz="2000" i="1" dirty="0" err="1" smtClean="0"/>
              <a:t>A’i</a:t>
            </a:r>
            <a:r>
              <a:rPr lang="en-CA" sz="2000" i="1" dirty="0" smtClean="0"/>
              <a:t> </a:t>
            </a:r>
            <a:r>
              <a:rPr lang="en-CA" sz="2000" dirty="0" smtClean="0"/>
              <a:t>for each </a:t>
            </a:r>
            <a:r>
              <a:rPr lang="en-CA" sz="2000" dirty="0" err="1" smtClean="0"/>
              <a:t>subnode</a:t>
            </a:r>
            <a:r>
              <a:rPr lang="en-CA" sz="2000" dirty="0" smtClean="0"/>
              <a:t> </a:t>
            </a:r>
            <a:r>
              <a:rPr lang="en-CA" sz="2000" i="1" dirty="0" smtClean="0"/>
              <a:t>Ai  :</a:t>
            </a:r>
          </a:p>
          <a:p>
            <a:pPr algn="just"/>
            <a:r>
              <a:rPr lang="en-CA" sz="2000" dirty="0" smtClean="0"/>
              <a:t>Used so that no node can take more than one </a:t>
            </a:r>
          </a:p>
          <a:p>
            <a:pPr algn="just"/>
            <a:r>
              <a:rPr lang="en-CA" sz="2000" dirty="0" smtClean="0"/>
              <a:t>path when changing  channels.</a:t>
            </a:r>
            <a:endParaRPr lang="en-CA" sz="2000" i="1" dirty="0" smtClean="0"/>
          </a:p>
          <a:p>
            <a:pPr algn="just"/>
            <a:endParaRPr lang="en-CA" sz="2000" dirty="0" smtClean="0"/>
          </a:p>
        </p:txBody>
      </p:sp>
      <p:pic>
        <p:nvPicPr>
          <p:cNvPr id="6" name="Picture 5"/>
          <p:cNvPicPr/>
          <p:nvPr/>
        </p:nvPicPr>
        <p:blipFill>
          <a:blip r:embed="rId3" cstate="print"/>
          <a:srcRect/>
          <a:stretch>
            <a:fillRect/>
          </a:stretch>
        </p:blipFill>
        <p:spPr bwMode="auto">
          <a:xfrm>
            <a:off x="5257800" y="4191000"/>
            <a:ext cx="3490913" cy="2409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991600" cy="4572000"/>
          </a:xfrm>
        </p:spPr>
        <p:txBody>
          <a:bodyPr>
            <a:noAutofit/>
          </a:bodyPr>
          <a:lstStyle/>
          <a:p>
            <a:pPr algn="just"/>
            <a:r>
              <a:rPr lang="en-CA" sz="2000" u="sng" dirty="0" smtClean="0"/>
              <a:t>Algorithm </a:t>
            </a:r>
            <a:r>
              <a:rPr lang="en-CA" sz="2000" u="sng" dirty="0" smtClean="0"/>
              <a:t>:</a:t>
            </a:r>
            <a:r>
              <a:rPr lang="en-CA" sz="2000" u="sng" dirty="0" smtClean="0"/>
              <a:t>Construction of layered graph edges</a:t>
            </a:r>
          </a:p>
          <a:p>
            <a:pPr algn="just"/>
            <a:endParaRPr lang="en-CA" sz="2000" u="sng" dirty="0" smtClean="0"/>
          </a:p>
          <a:p>
            <a:pPr algn="just"/>
            <a:r>
              <a:rPr lang="en-CA" sz="2000" dirty="0" smtClean="0"/>
              <a:t>1) On each layer </a:t>
            </a:r>
            <a:r>
              <a:rPr lang="en-CA" sz="2000" i="1" dirty="0" err="1" smtClean="0"/>
              <a:t>i</a:t>
            </a:r>
            <a:r>
              <a:rPr lang="en-CA" sz="2000" dirty="0" smtClean="0"/>
              <a:t>, if there is a channel available between two potential neighboring nodes, A and B, then let (horizontal) edge (</a:t>
            </a:r>
            <a:r>
              <a:rPr lang="en-CA" sz="2000" i="1" dirty="0" err="1" smtClean="0"/>
              <a:t>Ai,Bi</a:t>
            </a:r>
            <a:r>
              <a:rPr lang="en-CA" sz="2000" dirty="0" smtClean="0"/>
              <a:t>) </a:t>
            </a:r>
            <a:r>
              <a:rPr lang="en-CA" sz="2000" i="1" dirty="0" smtClean="0"/>
              <a:t>∈  G</a:t>
            </a:r>
            <a:r>
              <a:rPr lang="en-CA" sz="2000" dirty="0" smtClean="0"/>
              <a:t>. </a:t>
            </a:r>
          </a:p>
          <a:p>
            <a:pPr algn="just"/>
            <a:endParaRPr lang="en-CA" sz="2000" dirty="0" smtClean="0"/>
          </a:p>
          <a:p>
            <a:pPr algn="just"/>
            <a:r>
              <a:rPr lang="en-CA" sz="2000" dirty="0" smtClean="0"/>
              <a:t>2) If the number of free interfaces at node A is larger than 1, then for all </a:t>
            </a:r>
            <a:r>
              <a:rPr lang="en-CA" sz="2000" i="1" dirty="0" err="1" smtClean="0"/>
              <a:t>Ai,Aj</a:t>
            </a:r>
            <a:r>
              <a:rPr lang="en-CA" sz="2000" i="1" dirty="0" smtClean="0"/>
              <a:t> ∈  </a:t>
            </a:r>
            <a:r>
              <a:rPr lang="en-CA" sz="2000" dirty="0" smtClean="0"/>
              <a:t>A, let (vertical) edge (</a:t>
            </a:r>
            <a:r>
              <a:rPr lang="en-CA" sz="2000" i="1" dirty="0" err="1" smtClean="0"/>
              <a:t>Ai,Aj</a:t>
            </a:r>
            <a:r>
              <a:rPr lang="en-CA" sz="2000" dirty="0" smtClean="0"/>
              <a:t>) </a:t>
            </a:r>
            <a:r>
              <a:rPr lang="en-CA" sz="2000" i="1" dirty="0" smtClean="0"/>
              <a:t>∈  G</a:t>
            </a:r>
            <a:r>
              <a:rPr lang="en-CA" sz="2000" dirty="0" smtClean="0"/>
              <a:t>. </a:t>
            </a:r>
          </a:p>
          <a:p>
            <a:pPr algn="just"/>
            <a:endParaRPr lang="en-CA" sz="2000" dirty="0" smtClean="0"/>
          </a:p>
          <a:p>
            <a:pPr algn="just"/>
            <a:r>
              <a:rPr lang="en-CA" sz="2000" dirty="0" smtClean="0"/>
              <a:t>3) If the number of free interfaces at node A equals 1, then for any active </a:t>
            </a:r>
            <a:r>
              <a:rPr lang="en-CA" sz="2000" dirty="0" err="1" smtClean="0"/>
              <a:t>subnode</a:t>
            </a:r>
            <a:r>
              <a:rPr lang="en-CA" sz="2000" dirty="0" smtClean="0"/>
              <a:t> </a:t>
            </a:r>
            <a:r>
              <a:rPr lang="en-CA" sz="2000" i="1" dirty="0" smtClean="0"/>
              <a:t>Ai ∈  </a:t>
            </a:r>
            <a:r>
              <a:rPr lang="en-CA" sz="2000" dirty="0" smtClean="0"/>
              <a:t>A and any inactive </a:t>
            </a:r>
            <a:r>
              <a:rPr lang="en-CA" sz="2000" dirty="0" err="1" smtClean="0"/>
              <a:t>subnode</a:t>
            </a:r>
            <a:r>
              <a:rPr lang="en-CA" sz="2000" dirty="0" smtClean="0"/>
              <a:t> </a:t>
            </a:r>
            <a:r>
              <a:rPr lang="en-CA" sz="2000" i="1" dirty="0" err="1" smtClean="0"/>
              <a:t>Aj</a:t>
            </a:r>
            <a:r>
              <a:rPr lang="en-CA" sz="2000" i="1" dirty="0" smtClean="0"/>
              <a:t> ∈  </a:t>
            </a:r>
            <a:r>
              <a:rPr lang="en-CA" sz="2000" dirty="0" smtClean="0"/>
              <a:t>A, let (vertical) edge (</a:t>
            </a:r>
            <a:r>
              <a:rPr lang="en-CA" sz="2000" i="1" dirty="0" err="1" smtClean="0"/>
              <a:t>Ai,Aj</a:t>
            </a:r>
            <a:r>
              <a:rPr lang="en-CA" sz="2000" dirty="0" smtClean="0"/>
              <a:t>) </a:t>
            </a:r>
            <a:r>
              <a:rPr lang="en-CA" sz="2000" i="1" dirty="0" smtClean="0"/>
              <a:t>∈  G.</a:t>
            </a:r>
          </a:p>
          <a:p>
            <a:pPr algn="just"/>
            <a:endParaRPr lang="en-CA" sz="2000" dirty="0" smtClean="0"/>
          </a:p>
          <a:p>
            <a:pPr algn="just"/>
            <a:r>
              <a:rPr lang="en-CA" sz="2000" dirty="0" smtClean="0"/>
              <a:t>4) For all active </a:t>
            </a:r>
            <a:r>
              <a:rPr lang="en-CA" sz="2000" dirty="0" err="1" smtClean="0"/>
              <a:t>subnodes</a:t>
            </a:r>
            <a:r>
              <a:rPr lang="en-CA" sz="2000" dirty="0" smtClean="0"/>
              <a:t>  </a:t>
            </a:r>
            <a:r>
              <a:rPr lang="en-CA" sz="2000" i="1" dirty="0" err="1" smtClean="0"/>
              <a:t>Ai,Aj</a:t>
            </a:r>
            <a:r>
              <a:rPr lang="en-CA" sz="2000" i="1" dirty="0" smtClean="0"/>
              <a:t> ∈  </a:t>
            </a:r>
            <a:r>
              <a:rPr lang="en-CA" sz="2000" dirty="0" smtClean="0"/>
              <a:t>A, let (vertical) edge (</a:t>
            </a:r>
            <a:r>
              <a:rPr lang="en-CA" sz="2000" i="1" dirty="0" err="1" smtClean="0"/>
              <a:t>Ai,Aj</a:t>
            </a:r>
            <a:r>
              <a:rPr lang="en-CA" sz="2000" dirty="0" smtClean="0"/>
              <a:t>) </a:t>
            </a:r>
            <a:r>
              <a:rPr lang="en-CA" sz="2000" i="1" dirty="0" smtClean="0"/>
              <a:t>∈  G</a:t>
            </a:r>
            <a:r>
              <a:rPr lang="en-CA" sz="2000" dirty="0" smtClean="0"/>
              <a:t>.</a:t>
            </a:r>
            <a:endParaRPr lang="en-CA"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  Vertical edges in the layered graph</a:t>
            </a:r>
            <a:endParaRPr lang="en-CA" sz="2000" dirty="0"/>
          </a:p>
        </p:txBody>
      </p:sp>
      <p:pic>
        <p:nvPicPr>
          <p:cNvPr id="6" name="Picture 5"/>
          <p:cNvPicPr/>
          <p:nvPr/>
        </p:nvPicPr>
        <p:blipFill>
          <a:blip r:embed="rId3" cstate="print"/>
          <a:srcRect/>
          <a:stretch>
            <a:fillRect/>
          </a:stretch>
        </p:blipFill>
        <p:spPr bwMode="auto">
          <a:xfrm>
            <a:off x="1676400" y="2438400"/>
            <a:ext cx="58674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A complete picture of the layered graph, including access, horizontal, vertical, and internal edges. </a:t>
            </a:r>
          </a:p>
          <a:p>
            <a:pPr algn="just"/>
            <a:endParaRPr lang="en-CA" sz="2000" dirty="0" smtClean="0"/>
          </a:p>
          <a:p>
            <a:pPr algn="just"/>
            <a:r>
              <a:rPr lang="en-CA" sz="2000" dirty="0" smtClean="0"/>
              <a:t>Topology formation for a  network. Node A and C have 2 interfaces. Node B and D have 1 interface. The solid line indicates a data link established on the corresponding channel.</a:t>
            </a:r>
            <a:endParaRPr lang="en-CA" sz="2000" dirty="0"/>
          </a:p>
        </p:txBody>
      </p:sp>
      <p:pic>
        <p:nvPicPr>
          <p:cNvPr id="1026" name="Picture 2"/>
          <p:cNvPicPr>
            <a:picLocks noChangeAspect="1" noChangeArrowheads="1"/>
          </p:cNvPicPr>
          <p:nvPr/>
        </p:nvPicPr>
        <p:blipFill>
          <a:blip r:embed="rId3" cstate="print"/>
          <a:srcRect/>
          <a:stretch>
            <a:fillRect/>
          </a:stretch>
        </p:blipFill>
        <p:spPr bwMode="auto">
          <a:xfrm>
            <a:off x="3048000" y="3657600"/>
            <a:ext cx="3505200" cy="30044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7772400" cy="936625"/>
          </a:xfrm>
        </p:spPr>
        <p:txBody>
          <a:bodyPr>
            <a:normAutofit/>
          </a:bodyPr>
          <a:lstStyle/>
          <a:p>
            <a:pPr algn="ctr"/>
            <a:r>
              <a:rPr lang="en-US" sz="4800" u="sng" spc="300" dirty="0" smtClean="0">
                <a:effectLst/>
              </a:rPr>
              <a:t>Outline</a:t>
            </a:r>
            <a:endParaRPr lang="en-US" sz="4800" u="sng" spc="300" dirty="0">
              <a:effectLst/>
            </a:endParaRPr>
          </a:p>
        </p:txBody>
      </p:sp>
      <p:sp>
        <p:nvSpPr>
          <p:cNvPr id="3" name="Subtitle 2"/>
          <p:cNvSpPr>
            <a:spLocks noGrp="1"/>
          </p:cNvSpPr>
          <p:nvPr>
            <p:ph type="subTitle" idx="1"/>
          </p:nvPr>
        </p:nvSpPr>
        <p:spPr>
          <a:xfrm>
            <a:off x="381000" y="1752600"/>
            <a:ext cx="8388096" cy="5638800"/>
          </a:xfrm>
        </p:spPr>
        <p:txBody>
          <a:bodyPr>
            <a:noAutofit/>
          </a:bodyPr>
          <a:lstStyle/>
          <a:p>
            <a:pPr algn="just"/>
            <a:r>
              <a:rPr lang="en-US" sz="2400" dirty="0" smtClean="0">
                <a:latin typeface="Times New Roman" pitchFamily="18" charset="0"/>
                <a:cs typeface="Times New Roman" pitchFamily="18" charset="0"/>
              </a:rPr>
              <a:t>1.Introduction</a:t>
            </a:r>
          </a:p>
          <a:p>
            <a:pPr algn="just"/>
            <a:r>
              <a:rPr lang="en-US" sz="2400" dirty="0" smtClean="0">
                <a:latin typeface="Times New Roman" pitchFamily="18" charset="0"/>
                <a:cs typeface="Times New Roman" pitchFamily="18" charset="0"/>
              </a:rPr>
              <a:t>2.Motivation</a:t>
            </a:r>
          </a:p>
          <a:p>
            <a:pPr algn="just"/>
            <a:r>
              <a:rPr lang="en-US" sz="2400" dirty="0" smtClean="0">
                <a:latin typeface="Times New Roman" pitchFamily="18" charset="0"/>
                <a:cs typeface="Times New Roman" pitchFamily="18" charset="0"/>
              </a:rPr>
              <a:t>3.Cognitive Radio Network(CRN)</a:t>
            </a:r>
          </a:p>
          <a:p>
            <a:pPr algn="just"/>
            <a:r>
              <a:rPr lang="en-US" sz="2400" dirty="0" smtClean="0">
                <a:latin typeface="Times New Roman" pitchFamily="18" charset="0"/>
                <a:cs typeface="Times New Roman" pitchFamily="18" charset="0"/>
              </a:rPr>
              <a:t>4.Categories of CRN</a:t>
            </a:r>
          </a:p>
          <a:p>
            <a:pPr algn="just"/>
            <a:r>
              <a:rPr lang="en-US" sz="2400" dirty="0" smtClean="0">
                <a:latin typeface="Times New Roman" pitchFamily="18" charset="0"/>
                <a:cs typeface="Times New Roman" pitchFamily="18" charset="0"/>
              </a:rPr>
              <a:t>5. Challenges</a:t>
            </a:r>
          </a:p>
          <a:p>
            <a:pPr algn="just"/>
            <a:r>
              <a:rPr lang="en-US" sz="2400" dirty="0" smtClean="0">
                <a:latin typeface="Times New Roman" pitchFamily="18" charset="0"/>
                <a:cs typeface="Times New Roman" pitchFamily="18" charset="0"/>
              </a:rPr>
              <a:t>6. Routing Schemes</a:t>
            </a:r>
          </a:p>
          <a:p>
            <a:pPr algn="just"/>
            <a:r>
              <a:rPr lang="en-US" sz="2400" dirty="0" smtClean="0">
                <a:latin typeface="Times New Roman" pitchFamily="18" charset="0"/>
                <a:cs typeface="Times New Roman" pitchFamily="18" charset="0"/>
              </a:rPr>
              <a:t>7.References</a:t>
            </a:r>
          </a:p>
          <a:p>
            <a:pPr algn="just"/>
            <a:r>
              <a:rPr lang="en-US" sz="2400" dirty="0" smtClean="0">
                <a:latin typeface="Times New Roman" pitchFamily="18" charset="0"/>
                <a:cs typeface="Times New Roman" pitchFamily="18" charset="0"/>
              </a:rPr>
              <a:t>8.Questions</a:t>
            </a:r>
          </a:p>
          <a:p>
            <a:pPr algn="just"/>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Figure shows the constructed layered graph for the DSA network. For demonstration purpose</a:t>
            </a:r>
            <a:r>
              <a:rPr lang="en-CA" sz="2000" dirty="0" smtClean="0"/>
              <a:t>, </a:t>
            </a:r>
            <a:r>
              <a:rPr lang="en-CA" sz="2000" dirty="0" smtClean="0"/>
              <a:t>have excluded the edges corresponding to node A.</a:t>
            </a:r>
          </a:p>
          <a:p>
            <a:pPr algn="just"/>
            <a:endParaRPr lang="en-CA" sz="2000" dirty="0"/>
          </a:p>
        </p:txBody>
      </p:sp>
      <p:pic>
        <p:nvPicPr>
          <p:cNvPr id="6" name="Picture 5"/>
          <p:cNvPicPr/>
          <p:nvPr/>
        </p:nvPicPr>
        <p:blipFill>
          <a:blip r:embed="rId3" cstate="print"/>
          <a:srcRect/>
          <a:stretch>
            <a:fillRect/>
          </a:stretch>
        </p:blipFill>
        <p:spPr bwMode="auto">
          <a:xfrm>
            <a:off x="1600200" y="2743200"/>
            <a:ext cx="56388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Layered Graph Model</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Using the layered graph, finding a routing path between two nodes in a network becomes simply computing a shortest path in </a:t>
            </a:r>
            <a:r>
              <a:rPr lang="en-CA" sz="2000" i="1" dirty="0" smtClean="0"/>
              <a:t>G</a:t>
            </a:r>
            <a:r>
              <a:rPr lang="en-CA" sz="2000" dirty="0" smtClean="0"/>
              <a:t>, with appropriate edge costs. </a:t>
            </a:r>
          </a:p>
          <a:p>
            <a:pPr algn="just"/>
            <a:endParaRPr lang="en-CA" sz="2000" u="sng" dirty="0" smtClean="0"/>
          </a:p>
          <a:p>
            <a:pPr algn="just"/>
            <a:r>
              <a:rPr lang="en-CA" sz="2000" u="sng" dirty="0" smtClean="0"/>
              <a:t>Routing Path Computation</a:t>
            </a:r>
          </a:p>
          <a:p>
            <a:pPr algn="just"/>
            <a:r>
              <a:rPr lang="en-CA" sz="2000" dirty="0" smtClean="0"/>
              <a:t>1.Sort all node pairs (source and destination) by some metric. This can be link capacity, traffic load, etc.</a:t>
            </a:r>
          </a:p>
          <a:p>
            <a:pPr algn="just"/>
            <a:endParaRPr lang="en-CA" sz="2000" dirty="0" smtClean="0"/>
          </a:p>
          <a:p>
            <a:pPr algn="just"/>
            <a:r>
              <a:rPr lang="en-CA" sz="2000" dirty="0" smtClean="0"/>
              <a:t>2.Pick a node pair or a destination. Compute a path between the selected node pair .  </a:t>
            </a:r>
          </a:p>
          <a:p>
            <a:pPr algn="just"/>
            <a:endParaRPr lang="en-CA"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609600"/>
            <a:ext cx="7851648" cy="914400"/>
          </a:xfrm>
        </p:spPr>
        <p:txBody>
          <a:bodyPr>
            <a:normAutofit/>
          </a:bodyPr>
          <a:lstStyle/>
          <a:p>
            <a:pPr algn="ctr"/>
            <a:r>
              <a:rPr lang="en-CA" sz="4800" u="sng" dirty="0" smtClean="0">
                <a:effectLst/>
              </a:rPr>
              <a:t>Conclusion</a:t>
            </a:r>
            <a:endParaRPr lang="en-CA" sz="4800" u="sng" dirty="0">
              <a:effectLst/>
            </a:endParaRPr>
          </a:p>
        </p:txBody>
      </p:sp>
      <p:sp>
        <p:nvSpPr>
          <p:cNvPr id="5" name="Subtitle 4"/>
          <p:cNvSpPr>
            <a:spLocks noGrp="1"/>
          </p:cNvSpPr>
          <p:nvPr>
            <p:ph type="subTitle" idx="1"/>
          </p:nvPr>
        </p:nvSpPr>
        <p:spPr>
          <a:xfrm>
            <a:off x="152400" y="2362200"/>
            <a:ext cx="8763000" cy="2209800"/>
          </a:xfrm>
        </p:spPr>
        <p:txBody>
          <a:bodyPr>
            <a:noAutofit/>
          </a:bodyPr>
          <a:lstStyle/>
          <a:p>
            <a:pPr algn="just">
              <a:buFont typeface="Arial" pitchFamily="34" charset="0"/>
              <a:buChar char="•"/>
            </a:pPr>
            <a:endParaRPr lang="en-CA" sz="2000" dirty="0" smtClean="0"/>
          </a:p>
          <a:p>
            <a:pPr algn="just"/>
            <a:r>
              <a:rPr lang="en-CA" sz="2000" dirty="0" smtClean="0"/>
              <a:t>The proposed layered graph framework is useful to model channel assignment and routing in semi static multi-hop CRNs, where the topology variability dynamics is low.</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Throughput-Based solutions</a:t>
            </a:r>
          </a:p>
        </p:txBody>
      </p:sp>
      <p:sp>
        <p:nvSpPr>
          <p:cNvPr id="5" name="Subtitle 4"/>
          <p:cNvSpPr>
            <a:spLocks noGrp="1"/>
          </p:cNvSpPr>
          <p:nvPr>
            <p:ph type="subTitle" idx="1"/>
          </p:nvPr>
        </p:nvSpPr>
        <p:spPr>
          <a:xfrm>
            <a:off x="152400" y="2057400"/>
            <a:ext cx="8763000" cy="4572000"/>
          </a:xfrm>
        </p:spPr>
        <p:txBody>
          <a:bodyPr>
            <a:noAutofit/>
          </a:bodyPr>
          <a:lstStyle/>
          <a:p>
            <a:pPr algn="just"/>
            <a:r>
              <a:rPr lang="en-CA" sz="2000" u="sng" dirty="0" smtClean="0"/>
              <a:t>Spectrum Aware Mesh Routing (SAMER)</a:t>
            </a:r>
            <a:endParaRPr lang="en-CA" sz="2000" dirty="0" smtClean="0"/>
          </a:p>
          <a:p>
            <a:pPr algn="just"/>
            <a:r>
              <a:rPr lang="en-CA" sz="2000" dirty="0" smtClean="0"/>
              <a:t>The design of SAMER is to utilize available spectrum blocks by routing data traffic over  the paths with higher spectrum availability. For computing spectrum availability we use (path spectrum availability)PSA metric.</a:t>
            </a:r>
          </a:p>
          <a:p>
            <a:pPr algn="just"/>
            <a:endParaRPr lang="en-CA" sz="2000" dirty="0" smtClean="0"/>
          </a:p>
          <a:p>
            <a:pPr algn="just"/>
            <a:r>
              <a:rPr lang="en-CA" sz="2000" dirty="0" smtClean="0"/>
              <a:t>PSA’s goal is to capture:</a:t>
            </a:r>
          </a:p>
          <a:p>
            <a:pPr algn="just"/>
            <a:r>
              <a:rPr lang="en-CA" sz="2000" dirty="0" smtClean="0"/>
              <a:t>1. Local spectrum availability: Spectrum availability at a node </a:t>
            </a:r>
            <a:r>
              <a:rPr lang="en-CA" sz="2000" dirty="0" err="1" smtClean="0"/>
              <a:t>i</a:t>
            </a:r>
            <a:r>
              <a:rPr lang="en-CA" sz="2000" dirty="0" smtClean="0"/>
              <a:t> depending on the number of available spectrum blocks at </a:t>
            </a:r>
            <a:r>
              <a:rPr lang="en-CA" sz="2000" dirty="0" err="1" smtClean="0"/>
              <a:t>i</a:t>
            </a:r>
            <a:r>
              <a:rPr lang="en-CA" sz="2000" dirty="0" smtClean="0"/>
              <a:t>.</a:t>
            </a:r>
          </a:p>
          <a:p>
            <a:pPr algn="just"/>
            <a:r>
              <a:rPr lang="en-CA" sz="2000" dirty="0" smtClean="0"/>
              <a:t>2. Spectrum blocks quality depending on their bandwidth and loss rate.</a:t>
            </a:r>
            <a:endParaRPr lang="en-CA"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t>SAMER</a:t>
            </a:r>
            <a:endParaRPr lang="en-CA" sz="4800" u="sng" dirty="0" smtClean="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The PSA is expressed as the throughput between a pair of nodes (</a:t>
            </a:r>
            <a:r>
              <a:rPr lang="en-CA" sz="2000" dirty="0" err="1" smtClean="0"/>
              <a:t>i</a:t>
            </a:r>
            <a:r>
              <a:rPr lang="en-CA" sz="2000" dirty="0" smtClean="0"/>
              <a:t>, j) across a spectrum block b as:</a:t>
            </a:r>
          </a:p>
          <a:p>
            <a:pPr algn="just"/>
            <a:endParaRPr lang="en-CA" sz="2000" dirty="0" smtClean="0"/>
          </a:p>
          <a:p>
            <a:pPr algn="ctr"/>
            <a:r>
              <a:rPr lang="en-CA" sz="2800" dirty="0" err="1" smtClean="0"/>
              <a:t>Thr</a:t>
            </a:r>
            <a:r>
              <a:rPr lang="en-CA" sz="1600" dirty="0" smtClean="0"/>
              <a:t>(</a:t>
            </a:r>
            <a:r>
              <a:rPr lang="en-CA" sz="1600" dirty="0" err="1" smtClean="0"/>
              <a:t>i,j</a:t>
            </a:r>
            <a:r>
              <a:rPr lang="en-CA" sz="1600" dirty="0" smtClean="0"/>
              <a:t>),b</a:t>
            </a:r>
            <a:r>
              <a:rPr lang="en-CA" sz="2800" dirty="0" smtClean="0"/>
              <a:t> = </a:t>
            </a:r>
            <a:r>
              <a:rPr lang="en-CA" sz="2800" dirty="0" err="1" smtClean="0"/>
              <a:t>T</a:t>
            </a:r>
            <a:r>
              <a:rPr lang="en-CA" sz="1600" dirty="0" err="1" smtClean="0"/>
              <a:t>f</a:t>
            </a:r>
            <a:r>
              <a:rPr lang="en-CA" sz="1600" dirty="0" smtClean="0"/>
              <a:t> ,b</a:t>
            </a:r>
            <a:r>
              <a:rPr lang="en-CA" sz="2800" dirty="0" smtClean="0"/>
              <a:t> ∙ </a:t>
            </a:r>
            <a:r>
              <a:rPr lang="en-CA" sz="2800" dirty="0" err="1" smtClean="0"/>
              <a:t>B</a:t>
            </a:r>
            <a:r>
              <a:rPr lang="en-CA" sz="1600" dirty="0" err="1" smtClean="0"/>
              <a:t>w,b</a:t>
            </a:r>
            <a:r>
              <a:rPr lang="en-CA" sz="2800" dirty="0" smtClean="0"/>
              <a:t> ∙(1 – </a:t>
            </a:r>
            <a:r>
              <a:rPr lang="en-CA" sz="2800" dirty="0" err="1" smtClean="0"/>
              <a:t>p</a:t>
            </a:r>
            <a:r>
              <a:rPr lang="en-CA" sz="1400" dirty="0" err="1" smtClean="0"/>
              <a:t>loss,b</a:t>
            </a:r>
            <a:r>
              <a:rPr lang="en-CA" sz="2800" dirty="0" smtClean="0"/>
              <a:t>)</a:t>
            </a:r>
          </a:p>
          <a:p>
            <a:pPr algn="ctr"/>
            <a:endParaRPr lang="en-CA" sz="2800" dirty="0" smtClean="0"/>
          </a:p>
          <a:p>
            <a:pPr algn="just"/>
            <a:r>
              <a:rPr lang="en-CA" sz="2000" dirty="0" err="1" smtClean="0"/>
              <a:t>Bw,b</a:t>
            </a:r>
            <a:r>
              <a:rPr lang="en-CA" sz="2000" dirty="0" smtClean="0"/>
              <a:t> = is the bandwidth</a:t>
            </a:r>
          </a:p>
          <a:p>
            <a:pPr algn="just"/>
            <a:r>
              <a:rPr lang="en-CA" sz="2000" dirty="0" err="1" smtClean="0"/>
              <a:t>ploss,b</a:t>
            </a:r>
            <a:r>
              <a:rPr lang="en-CA" sz="2000" dirty="0" smtClean="0"/>
              <a:t> = the loss probability of the spectrum block b.</a:t>
            </a:r>
          </a:p>
          <a:p>
            <a:pPr algn="just"/>
            <a:r>
              <a:rPr lang="en-CA" sz="2000" dirty="0" err="1" smtClean="0"/>
              <a:t>Tf,b</a:t>
            </a:r>
            <a:r>
              <a:rPr lang="en-CA" sz="2000" dirty="0" smtClean="0"/>
              <a:t> =</a:t>
            </a:r>
            <a:r>
              <a:rPr lang="en-CA" sz="2000" i="1" dirty="0" smtClean="0"/>
              <a:t>  </a:t>
            </a:r>
            <a:r>
              <a:rPr lang="en-CA" sz="2000" dirty="0" smtClean="0"/>
              <a:t>is the fraction of time during which the node </a:t>
            </a:r>
            <a:r>
              <a:rPr lang="en-CA" sz="2000" dirty="0" err="1" smtClean="0"/>
              <a:t>i</a:t>
            </a:r>
            <a:r>
              <a:rPr lang="en-CA" sz="2000" dirty="0" smtClean="0"/>
              <a:t> is free to transmit and/or receive packets through a spectrum block b.</a:t>
            </a:r>
          </a:p>
          <a:p>
            <a:pPr algn="just"/>
            <a:endParaRPr lang="en-CA" sz="2000" dirty="0" smtClean="0"/>
          </a:p>
          <a:p>
            <a:pPr algn="just"/>
            <a:r>
              <a:rPr lang="en-CA" sz="2000" dirty="0" smtClean="0"/>
              <a:t>PSA across a  for a path P is considered the minimum throughput for (</a:t>
            </a:r>
            <a:r>
              <a:rPr lang="en-CA" sz="2000" dirty="0" err="1" smtClean="0"/>
              <a:t>i</a:t>
            </a:r>
            <a:r>
              <a:rPr lang="en-CA" sz="2000" dirty="0" smtClean="0"/>
              <a:t>, j) ∈ P as this link</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t>SAMER</a:t>
            </a:r>
            <a:endParaRPr lang="en-CA" sz="4800" u="sng" dirty="0" smtClean="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Consider in figure  the nodes execute SAMER routing protocol. In the example topology, the cost </a:t>
            </a:r>
            <a:r>
              <a:rPr lang="en-CA" sz="2000" dirty="0" err="1" smtClean="0"/>
              <a:t>Cost</a:t>
            </a:r>
            <a:r>
              <a:rPr lang="en-CA" sz="1600" dirty="0" err="1" smtClean="0"/>
              <a:t>i</a:t>
            </a:r>
            <a:r>
              <a:rPr lang="en-CA" sz="2000" dirty="0" smtClean="0"/>
              <a:t> for each node </a:t>
            </a:r>
            <a:r>
              <a:rPr lang="en-CA" sz="2000" dirty="0" err="1" smtClean="0"/>
              <a:t>i</a:t>
            </a:r>
            <a:r>
              <a:rPr lang="en-CA" sz="2000" dirty="0" smtClean="0"/>
              <a:t> is given . Source and destination nodes are S and D respectively. In case that the cost is the same for all the candidate forwarding paths, data is forwarded over the link of the smallest weight.</a:t>
            </a:r>
          </a:p>
          <a:p>
            <a:pPr algn="just"/>
            <a:endParaRPr lang="en-CA" sz="2000" dirty="0" smtClean="0"/>
          </a:p>
        </p:txBody>
      </p:sp>
      <p:pic>
        <p:nvPicPr>
          <p:cNvPr id="6" name="Picture 5"/>
          <p:cNvPicPr/>
          <p:nvPr/>
        </p:nvPicPr>
        <p:blipFill>
          <a:blip r:embed="rId3" cstate="print"/>
          <a:srcRect/>
          <a:stretch>
            <a:fillRect/>
          </a:stretch>
        </p:blipFill>
        <p:spPr bwMode="auto">
          <a:xfrm>
            <a:off x="2209800" y="3505200"/>
            <a:ext cx="4700588"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t>SAMER</a:t>
            </a:r>
            <a:endParaRPr lang="en-CA" sz="4800" u="sng" dirty="0" smtClean="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t>In the first round, the algorithm has two candidate forwarding nodes </a:t>
            </a:r>
            <a:r>
              <a:rPr lang="en-CA" sz="2000" i="1" dirty="0" smtClean="0"/>
              <a:t>C,A</a:t>
            </a:r>
            <a:r>
              <a:rPr lang="en-CA" sz="2000" dirty="0" smtClean="0"/>
              <a:t>, and because link </a:t>
            </a:r>
            <a:r>
              <a:rPr lang="en-CA" sz="2000" i="1" dirty="0" smtClean="0"/>
              <a:t>S−C </a:t>
            </a:r>
            <a:r>
              <a:rPr lang="en-CA" sz="2000" dirty="0" smtClean="0"/>
              <a:t>is better, it will forward the packet to </a:t>
            </a:r>
            <a:r>
              <a:rPr lang="en-CA" sz="2000" i="1" dirty="0" smtClean="0"/>
              <a:t>C</a:t>
            </a:r>
            <a:r>
              <a:rPr lang="en-CA" sz="2000" dirty="0" smtClean="0"/>
              <a:t>. </a:t>
            </a:r>
          </a:p>
          <a:p>
            <a:pPr algn="just"/>
            <a:r>
              <a:rPr lang="en-CA" sz="2000" dirty="0" smtClean="0"/>
              <a:t>In the second round, </a:t>
            </a:r>
            <a:r>
              <a:rPr lang="en-CA" sz="2000" i="1" dirty="0" smtClean="0"/>
              <a:t>C </a:t>
            </a:r>
            <a:r>
              <a:rPr lang="en-CA" sz="2000" dirty="0" smtClean="0"/>
              <a:t>has only one candidate, node </a:t>
            </a:r>
            <a:r>
              <a:rPr lang="en-CA" sz="2000" i="1" dirty="0" smtClean="0"/>
              <a:t>A </a:t>
            </a:r>
            <a:r>
              <a:rPr lang="en-CA" sz="2000" dirty="0" smtClean="0"/>
              <a:t>as </a:t>
            </a:r>
            <a:r>
              <a:rPr lang="en-CA" sz="2000" i="1" dirty="0" err="1" smtClean="0"/>
              <a:t>Cost</a:t>
            </a:r>
            <a:r>
              <a:rPr lang="en-CA" sz="1400" i="1" dirty="0" err="1" smtClean="0"/>
              <a:t>F</a:t>
            </a:r>
            <a:r>
              <a:rPr lang="en-CA" sz="2000" i="1" dirty="0" smtClean="0"/>
              <a:t> &gt; </a:t>
            </a:r>
            <a:r>
              <a:rPr lang="en-CA" sz="2000" dirty="0" smtClean="0"/>
              <a:t>8. So the final path to the destination </a:t>
            </a:r>
            <a:r>
              <a:rPr lang="en-CA" sz="2000" i="1" dirty="0" smtClean="0"/>
              <a:t>D</a:t>
            </a:r>
            <a:r>
              <a:rPr lang="en-CA" sz="2000" dirty="0" smtClean="0"/>
              <a:t>, will be </a:t>
            </a:r>
            <a:r>
              <a:rPr lang="en-CA" sz="2000" i="1" dirty="0" smtClean="0"/>
              <a:t>S −C −A−B −D.</a:t>
            </a:r>
            <a:endParaRPr lang="en-CA" sz="2000" dirty="0"/>
          </a:p>
        </p:txBody>
      </p:sp>
      <p:pic>
        <p:nvPicPr>
          <p:cNvPr id="6" name="Picture 5"/>
          <p:cNvPicPr/>
          <p:nvPr/>
        </p:nvPicPr>
        <p:blipFill>
          <a:blip r:embed="rId3" cstate="print"/>
          <a:srcRect/>
          <a:stretch>
            <a:fillRect/>
          </a:stretch>
        </p:blipFill>
        <p:spPr bwMode="auto">
          <a:xfrm>
            <a:off x="2133600" y="3505200"/>
            <a:ext cx="4700588"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Conclusion</a:t>
            </a:r>
          </a:p>
        </p:txBody>
      </p:sp>
      <p:sp>
        <p:nvSpPr>
          <p:cNvPr id="5" name="Subtitle 4"/>
          <p:cNvSpPr>
            <a:spLocks noGrp="1"/>
          </p:cNvSpPr>
          <p:nvPr>
            <p:ph type="subTitle" idx="1"/>
          </p:nvPr>
        </p:nvSpPr>
        <p:spPr>
          <a:xfrm>
            <a:off x="152400" y="1905000"/>
            <a:ext cx="8763000" cy="4572000"/>
          </a:xfrm>
        </p:spPr>
        <p:txBody>
          <a:bodyPr>
            <a:noAutofit/>
          </a:bodyPr>
          <a:lstStyle/>
          <a:p>
            <a:pPr algn="just">
              <a:buFont typeface="Arial" pitchFamily="34" charset="0"/>
              <a:buChar char="•"/>
            </a:pPr>
            <a:endParaRPr lang="en-CA" sz="2000" dirty="0" smtClean="0"/>
          </a:p>
          <a:p>
            <a:pPr algn="just"/>
            <a:endParaRPr lang="en-CA" sz="2000" dirty="0" smtClean="0"/>
          </a:p>
          <a:p>
            <a:pPr algn="just"/>
            <a:endParaRPr lang="en-CA" sz="2000" dirty="0" smtClean="0"/>
          </a:p>
          <a:p>
            <a:pPr algn="just"/>
            <a:r>
              <a:rPr lang="en-CA" sz="2000" dirty="0" smtClean="0"/>
              <a:t>SAMER is found to outperform the popular hop count metrics. Furthermore, SAMER avoids highly congested and unavailable links.</a:t>
            </a:r>
          </a:p>
          <a:p>
            <a:pPr algn="just">
              <a:buFont typeface="Arial" pitchFamily="34" charset="0"/>
              <a:buChar char="•"/>
            </a:pPr>
            <a:endParaRPr lang="en-CA"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marL="514350" indent="-514350" algn="ctr"/>
            <a:r>
              <a:rPr lang="en-CA" sz="4800" u="sng" dirty="0" smtClean="0">
                <a:effectLst/>
              </a:rPr>
              <a:t>Routing Schemes</a:t>
            </a:r>
          </a:p>
        </p:txBody>
      </p:sp>
      <p:sp>
        <p:nvSpPr>
          <p:cNvPr id="5" name="Subtitle 4"/>
          <p:cNvSpPr>
            <a:spLocks noGrp="1"/>
          </p:cNvSpPr>
          <p:nvPr>
            <p:ph type="subTitle" idx="1"/>
          </p:nvPr>
        </p:nvSpPr>
        <p:spPr>
          <a:xfrm>
            <a:off x="152400" y="1905000"/>
            <a:ext cx="8763000" cy="4572000"/>
          </a:xfrm>
        </p:spPr>
        <p:txBody>
          <a:bodyPr>
            <a:noAutofit/>
          </a:bodyPr>
          <a:lstStyle/>
          <a:p>
            <a:pPr algn="just">
              <a:buFont typeface="Arial" pitchFamily="34" charset="0"/>
              <a:buChar char="•"/>
            </a:pPr>
            <a:r>
              <a:rPr lang="en-CA" sz="2000" dirty="0" smtClean="0">
                <a:latin typeface="+mj-lt"/>
              </a:rPr>
              <a:t>Classification of routing schemes.</a:t>
            </a:r>
            <a:endParaRPr lang="en-US" sz="2000" dirty="0">
              <a:latin typeface="+mj-lt"/>
            </a:endParaRPr>
          </a:p>
        </p:txBody>
      </p:sp>
      <p:pic>
        <p:nvPicPr>
          <p:cNvPr id="1026" name="Picture 2"/>
          <p:cNvPicPr>
            <a:picLocks noChangeAspect="1" noChangeArrowheads="1"/>
          </p:cNvPicPr>
          <p:nvPr/>
        </p:nvPicPr>
        <p:blipFill>
          <a:blip r:embed="rId3" cstate="print"/>
          <a:srcRect/>
          <a:stretch>
            <a:fillRect/>
          </a:stretch>
        </p:blipFill>
        <p:spPr bwMode="auto">
          <a:xfrm>
            <a:off x="990600" y="2286000"/>
            <a:ext cx="7315200" cy="43705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7851648" cy="838200"/>
          </a:xfrm>
        </p:spPr>
        <p:txBody>
          <a:bodyPr>
            <a:normAutofit/>
          </a:bodyPr>
          <a:lstStyle/>
          <a:p>
            <a:pPr algn="ctr"/>
            <a:r>
              <a:rPr lang="en-US" sz="4800" u="sng" dirty="0" smtClean="0"/>
              <a:t>References</a:t>
            </a:r>
            <a:endParaRPr lang="en-US" sz="4800" u="sng" dirty="0"/>
          </a:p>
        </p:txBody>
      </p:sp>
      <p:sp>
        <p:nvSpPr>
          <p:cNvPr id="5" name="Subtitle 4"/>
          <p:cNvSpPr>
            <a:spLocks noGrp="1"/>
          </p:cNvSpPr>
          <p:nvPr>
            <p:ph type="subTitle" idx="1"/>
          </p:nvPr>
        </p:nvSpPr>
        <p:spPr>
          <a:xfrm>
            <a:off x="228600" y="1219200"/>
            <a:ext cx="8915400" cy="5638800"/>
          </a:xfrm>
        </p:spPr>
        <p:txBody>
          <a:bodyPr>
            <a:noAutofit/>
          </a:bodyPr>
          <a:lstStyle/>
          <a:p>
            <a:pPr marL="342900" indent="-342900" algn="just">
              <a:buFont typeface="+mj-lt"/>
              <a:buAutoNum type="arabicPeriod"/>
            </a:pPr>
            <a:endParaRPr lang="en-CA" sz="1900" dirty="0" smtClean="0"/>
          </a:p>
          <a:p>
            <a:pPr marL="342900" indent="-342900" algn="just">
              <a:buFont typeface="+mj-lt"/>
              <a:buAutoNum type="arabicPeriod"/>
            </a:pPr>
            <a:r>
              <a:rPr lang="en-CA" sz="1900" dirty="0" smtClean="0"/>
              <a:t>V. </a:t>
            </a:r>
            <a:r>
              <a:rPr lang="en-CA" sz="1900" dirty="0" err="1" smtClean="0"/>
              <a:t>Bhargavaand</a:t>
            </a:r>
            <a:r>
              <a:rPr lang="en-CA" sz="1900" dirty="0" smtClean="0"/>
              <a:t> E. </a:t>
            </a:r>
            <a:r>
              <a:rPr lang="en-CA" sz="1900" dirty="0" err="1" smtClean="0"/>
              <a:t>Hussain</a:t>
            </a:r>
            <a:r>
              <a:rPr lang="en-CA" sz="1900" dirty="0" smtClean="0"/>
              <a:t>, ed., Cognitive Radio Networks, Springer-</a:t>
            </a:r>
            <a:r>
              <a:rPr lang="en-CA" sz="1900" dirty="0" err="1" smtClean="0"/>
              <a:t>Verlag</a:t>
            </a:r>
            <a:r>
              <a:rPr lang="en-CA" sz="1900" dirty="0" smtClean="0"/>
              <a:t>, 2007.</a:t>
            </a:r>
            <a:endParaRPr lang="en-US" sz="1900" dirty="0" smtClean="0"/>
          </a:p>
          <a:p>
            <a:pPr marL="342900" indent="-342900" algn="just">
              <a:buFont typeface="+mj-lt"/>
              <a:buAutoNum type="arabicPeriod"/>
            </a:pPr>
            <a:endParaRPr lang="en-US" sz="1900" dirty="0" smtClean="0"/>
          </a:p>
          <a:p>
            <a:pPr marL="342900" indent="-342900" algn="just">
              <a:buFont typeface="+mj-lt"/>
              <a:buAutoNum type="arabicPeriod"/>
            </a:pPr>
            <a:r>
              <a:rPr lang="en-US" sz="1900" dirty="0" smtClean="0"/>
              <a:t>H. </a:t>
            </a:r>
            <a:r>
              <a:rPr lang="en-US" sz="1900" dirty="0" err="1" smtClean="0"/>
              <a:t>Khalife</a:t>
            </a:r>
            <a:r>
              <a:rPr lang="en-US" sz="1900" dirty="0" smtClean="0"/>
              <a:t>, N. </a:t>
            </a:r>
            <a:r>
              <a:rPr lang="en-US" sz="1900" dirty="0" err="1" smtClean="0"/>
              <a:t>Malouch</a:t>
            </a:r>
            <a:r>
              <a:rPr lang="en-US" sz="1900" dirty="0" smtClean="0"/>
              <a:t>, S. </a:t>
            </a:r>
            <a:r>
              <a:rPr lang="en-US" sz="1900" dirty="0" err="1" smtClean="0"/>
              <a:t>Fdida</a:t>
            </a:r>
            <a:r>
              <a:rPr lang="en-US" sz="1900" dirty="0" smtClean="0"/>
              <a:t>. </a:t>
            </a:r>
            <a:r>
              <a:rPr lang="en-US" sz="1900" dirty="0" err="1" smtClean="0"/>
              <a:t>Multihop</a:t>
            </a:r>
            <a:r>
              <a:rPr lang="en-US" sz="1900" dirty="0" smtClean="0"/>
              <a:t> cognitive radio networks: to route or not to route, </a:t>
            </a:r>
            <a:r>
              <a:rPr lang="en-US" sz="1900" i="1" dirty="0" smtClean="0"/>
              <a:t>IEEE NETWORK</a:t>
            </a:r>
            <a:r>
              <a:rPr lang="en-US" sz="1900" dirty="0" smtClean="0"/>
              <a:t>, vol. 23, no. 4, pp. 20–25, July/Aug. 2009.</a:t>
            </a:r>
          </a:p>
          <a:p>
            <a:pPr marL="342900" indent="-342900" algn="just">
              <a:buFont typeface="+mj-lt"/>
              <a:buAutoNum type="arabicPeriod"/>
            </a:pPr>
            <a:endParaRPr lang="en-US" sz="1900" dirty="0" smtClean="0"/>
          </a:p>
          <a:p>
            <a:pPr marL="342900" indent="-342900" algn="just">
              <a:buFont typeface="+mj-lt"/>
              <a:buAutoNum type="arabicPeriod"/>
            </a:pPr>
            <a:r>
              <a:rPr lang="en-US" sz="1900" dirty="0" smtClean="0"/>
              <a:t>M. </a:t>
            </a:r>
            <a:r>
              <a:rPr lang="en-US" sz="1900" dirty="0" err="1" smtClean="0"/>
              <a:t>Cesana</a:t>
            </a:r>
            <a:r>
              <a:rPr lang="en-US" sz="1900" dirty="0" smtClean="0"/>
              <a:t>, F. Cuomo, E. </a:t>
            </a:r>
            <a:r>
              <a:rPr lang="en-US" sz="1900" dirty="0" err="1" smtClean="0"/>
              <a:t>Ekici</a:t>
            </a:r>
            <a:r>
              <a:rPr lang="en-US" sz="1900" dirty="0" smtClean="0"/>
              <a:t>, Routing in cognitive radio networks: Challenges and solutions, </a:t>
            </a:r>
            <a:r>
              <a:rPr lang="en-US" sz="1900" i="1" dirty="0" smtClean="0"/>
              <a:t>Ad Hoc Networks, </a:t>
            </a:r>
            <a:r>
              <a:rPr lang="en-US" sz="1900" dirty="0" smtClean="0"/>
              <a:t>to appear.</a:t>
            </a:r>
          </a:p>
          <a:p>
            <a:pPr marL="342900" indent="-342900" algn="just">
              <a:buFont typeface="+mj-lt"/>
              <a:buAutoNum type="arabicPeriod"/>
            </a:pPr>
            <a:endParaRPr lang="en-CA" sz="1900" dirty="0" smtClean="0"/>
          </a:p>
          <a:p>
            <a:pPr marL="342900" indent="-342900" algn="just">
              <a:buFont typeface="+mj-lt"/>
              <a:buAutoNum type="arabicPeriod"/>
            </a:pPr>
            <a:r>
              <a:rPr lang="en-CA" sz="1900" dirty="0" smtClean="0"/>
              <a:t>C. </a:t>
            </a:r>
            <a:r>
              <a:rPr lang="en-CA" sz="1900" dirty="0" err="1" smtClean="0"/>
              <a:t>Xin</a:t>
            </a:r>
            <a:r>
              <a:rPr lang="en-CA" sz="1900" dirty="0" smtClean="0"/>
              <a:t>, B. </a:t>
            </a:r>
            <a:r>
              <a:rPr lang="en-CA" sz="1900" dirty="0" err="1" smtClean="0"/>
              <a:t>Xie</a:t>
            </a:r>
            <a:r>
              <a:rPr lang="en-CA" sz="1900" dirty="0" smtClean="0"/>
              <a:t>, C.-C. </a:t>
            </a:r>
            <a:r>
              <a:rPr lang="en-CA" sz="1900" dirty="0" err="1" smtClean="0"/>
              <a:t>Shen</a:t>
            </a:r>
            <a:r>
              <a:rPr lang="en-CA" sz="1900" dirty="0" smtClean="0"/>
              <a:t>, A novel layered graph model for topology formation and routing in dynamic spectrum access networks, in: First IEEE International Symposium on New Frontiers in Dynamic Spectrum Access Networks, DySPAN 2005, pp. 308–317.</a:t>
            </a:r>
          </a:p>
          <a:p>
            <a:pPr marL="342900" indent="-342900" algn="just">
              <a:buFont typeface="+mj-lt"/>
              <a:buAutoNum type="arabicPeriod"/>
            </a:pPr>
            <a:endParaRPr lang="en-CA" sz="1900" dirty="0" smtClean="0"/>
          </a:p>
          <a:p>
            <a:pPr marL="342900" indent="-342900" algn="just">
              <a:buFont typeface="+mj-lt"/>
              <a:buAutoNum type="arabicPeriod"/>
            </a:pPr>
            <a:r>
              <a:rPr lang="en-CA" sz="1900" dirty="0" smtClean="0"/>
              <a:t>I. </a:t>
            </a:r>
            <a:r>
              <a:rPr lang="en-CA" sz="1900" dirty="0" err="1" smtClean="0"/>
              <a:t>Pefkianakis</a:t>
            </a:r>
            <a:r>
              <a:rPr lang="en-CA" sz="1900" dirty="0" smtClean="0"/>
              <a:t>, S. Wong, S. Lu, SAMER: spectrum aware mesh routing in cognitive radio networks, in: 3rd IEEE Symposium on New Frontiers in Dynamic Spectrum Access Networks, </a:t>
            </a:r>
            <a:r>
              <a:rPr lang="en-CA" sz="1900" dirty="0" err="1" smtClean="0"/>
              <a:t>DySPAN</a:t>
            </a:r>
            <a:r>
              <a:rPr lang="en-CA" sz="1900" dirty="0" smtClean="0"/>
              <a:t> 2008, </a:t>
            </a:r>
            <a:r>
              <a:rPr lang="pl-PL" sz="1900" dirty="0" smtClean="0"/>
              <a:t>2008, pp. 1–5, doi: 10.1109/DYSPAN.2008.90.</a:t>
            </a:r>
            <a:endParaRPr lang="en-CA" sz="1900" dirty="0" smtClean="0"/>
          </a:p>
          <a:p>
            <a:pPr marL="342900" indent="-342900" algn="just">
              <a:buFont typeface="+mj-lt"/>
              <a:buAutoNum type="arabicPeriod"/>
            </a:pPr>
            <a:endParaRPr lang="en-US" sz="19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US" sz="4800" u="sng" spc="300" dirty="0" smtClean="0">
                <a:effectLst/>
              </a:rPr>
              <a:t>Introduction</a:t>
            </a:r>
            <a:endParaRPr lang="en-US" sz="4800" u="sng" spc="300" dirty="0">
              <a:effectLst/>
            </a:endParaRPr>
          </a:p>
        </p:txBody>
      </p:sp>
      <p:sp>
        <p:nvSpPr>
          <p:cNvPr id="5" name="Subtitle 4"/>
          <p:cNvSpPr>
            <a:spLocks noGrp="1"/>
          </p:cNvSpPr>
          <p:nvPr>
            <p:ph type="subTitle" idx="1"/>
          </p:nvPr>
        </p:nvSpPr>
        <p:spPr>
          <a:xfrm>
            <a:off x="304800" y="2209800"/>
            <a:ext cx="8458200" cy="3429000"/>
          </a:xfrm>
        </p:spPr>
        <p:txBody>
          <a:bodyPr>
            <a:noAutofit/>
          </a:bodyPr>
          <a:lstStyle/>
          <a:p>
            <a:pPr algn="just">
              <a:buFont typeface="Arial" pitchFamily="34" charset="0"/>
              <a:buChar char="•"/>
            </a:pPr>
            <a:r>
              <a:rPr lang="en-CA" sz="2000" dirty="0" smtClean="0">
                <a:latin typeface="+mj-lt"/>
              </a:rPr>
              <a:t>The cognitive radio network are an intelligent multiuser wireless communication systems.</a:t>
            </a:r>
          </a:p>
          <a:p>
            <a:pPr algn="just"/>
            <a:r>
              <a:rPr lang="en-CA" sz="2000" dirty="0" smtClean="0">
                <a:latin typeface="+mj-lt"/>
              </a:rPr>
              <a:t>Cognitive radio networks (CRNs) are composed of cognitive, spectrum-agile devices capable of changing their configurations based on the spectral environment. This capability allows the reuse of portions of the spectrum temporarily vacated by licensed primary users.</a:t>
            </a:r>
            <a:endParaRPr lang="en-US" sz="2000" dirty="0">
              <a:latin typeface="+mj-lt"/>
            </a:endParaRPr>
          </a:p>
        </p:txBody>
      </p:sp>
      <p:pic>
        <p:nvPicPr>
          <p:cNvPr id="2050" name="Picture 2"/>
          <p:cNvPicPr>
            <a:picLocks noChangeAspect="1" noChangeArrowheads="1"/>
          </p:cNvPicPr>
          <p:nvPr/>
        </p:nvPicPr>
        <p:blipFill>
          <a:blip r:embed="rId3" cstate="print"/>
          <a:srcRect/>
          <a:stretch>
            <a:fillRect/>
          </a:stretch>
        </p:blipFill>
        <p:spPr bwMode="auto">
          <a:xfrm>
            <a:off x="2743200" y="4343400"/>
            <a:ext cx="4486275" cy="2076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7851648" cy="838200"/>
          </a:xfrm>
        </p:spPr>
        <p:txBody>
          <a:bodyPr>
            <a:normAutofit/>
          </a:bodyPr>
          <a:lstStyle/>
          <a:p>
            <a:pPr algn="ctr"/>
            <a:r>
              <a:rPr lang="en-US" sz="4800" u="sng" dirty="0" smtClean="0"/>
              <a:t>Questions</a:t>
            </a:r>
            <a:endParaRPr lang="en-US" sz="4800" u="sng" dirty="0"/>
          </a:p>
        </p:txBody>
      </p:sp>
      <p:sp>
        <p:nvSpPr>
          <p:cNvPr id="5" name="Subtitle 4"/>
          <p:cNvSpPr>
            <a:spLocks noGrp="1"/>
          </p:cNvSpPr>
          <p:nvPr>
            <p:ph type="subTitle" idx="1"/>
          </p:nvPr>
        </p:nvSpPr>
        <p:spPr>
          <a:xfrm>
            <a:off x="228600" y="1447800"/>
            <a:ext cx="8915400" cy="5029200"/>
          </a:xfrm>
        </p:spPr>
        <p:txBody>
          <a:bodyPr>
            <a:noAutofit/>
          </a:bodyPr>
          <a:lstStyle/>
          <a:p>
            <a:pPr algn="just"/>
            <a:r>
              <a:rPr lang="en-CA" sz="2000" u="sng" dirty="0" smtClean="0"/>
              <a:t>Question 1</a:t>
            </a:r>
            <a:r>
              <a:rPr lang="en-CA" sz="2000" dirty="0" smtClean="0"/>
              <a:t>: What are the major Challenges in </a:t>
            </a:r>
            <a:r>
              <a:rPr lang="en-CA" sz="2000" dirty="0" err="1" smtClean="0"/>
              <a:t>Multihop</a:t>
            </a:r>
            <a:r>
              <a:rPr lang="en-CA" sz="2000" dirty="0" smtClean="0"/>
              <a:t> cognitive radio networks (CRNs) ? </a:t>
            </a:r>
          </a:p>
          <a:p>
            <a:pPr algn="just"/>
            <a:r>
              <a:rPr lang="en-CA" sz="2000" dirty="0" smtClean="0"/>
              <a:t> </a:t>
            </a:r>
          </a:p>
          <a:p>
            <a:pPr algn="just"/>
            <a:r>
              <a:rPr lang="en-US" sz="2000" u="sng" dirty="0" smtClean="0"/>
              <a:t>Answer</a:t>
            </a:r>
            <a:r>
              <a:rPr lang="en-US" sz="2000" dirty="0" smtClean="0"/>
              <a:t>:  The main challenges are:</a:t>
            </a:r>
          </a:p>
          <a:p>
            <a:pPr algn="just"/>
            <a:r>
              <a:rPr lang="en-CA" sz="2000" dirty="0" smtClean="0"/>
              <a:t>Challenge 1:  The spectrum-awareness</a:t>
            </a:r>
          </a:p>
          <a:p>
            <a:pPr algn="just"/>
            <a:r>
              <a:rPr lang="en-CA" sz="2000" dirty="0" smtClean="0"/>
              <a:t>Challenge 2:  The set up of ‘‘quality” routes</a:t>
            </a:r>
          </a:p>
          <a:p>
            <a:pPr algn="just"/>
            <a:r>
              <a:rPr lang="en-CA" sz="2000" dirty="0" smtClean="0"/>
              <a:t>Challenge 3:  The route maintenance/reparation</a:t>
            </a:r>
          </a:p>
          <a:p>
            <a:pPr marL="342900" indent="-342900" algn="just"/>
            <a:endParaRPr lang="en-US" sz="20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304800"/>
            <a:ext cx="7851648" cy="838200"/>
          </a:xfrm>
        </p:spPr>
        <p:txBody>
          <a:bodyPr>
            <a:normAutofit/>
          </a:bodyPr>
          <a:lstStyle/>
          <a:p>
            <a:pPr algn="ctr"/>
            <a:r>
              <a:rPr lang="en-US" sz="4800" u="sng" dirty="0" smtClean="0"/>
              <a:t>Questions</a:t>
            </a:r>
            <a:endParaRPr lang="en-US" sz="4800" u="sng" dirty="0"/>
          </a:p>
        </p:txBody>
      </p:sp>
      <p:sp>
        <p:nvSpPr>
          <p:cNvPr id="5" name="Subtitle 4"/>
          <p:cNvSpPr>
            <a:spLocks noGrp="1"/>
          </p:cNvSpPr>
          <p:nvPr>
            <p:ph type="subTitle" idx="1"/>
          </p:nvPr>
        </p:nvSpPr>
        <p:spPr>
          <a:xfrm>
            <a:off x="228600" y="1219200"/>
            <a:ext cx="8915400" cy="5029200"/>
          </a:xfrm>
        </p:spPr>
        <p:txBody>
          <a:bodyPr>
            <a:noAutofit/>
          </a:bodyPr>
          <a:lstStyle/>
          <a:p>
            <a:pPr algn="just"/>
            <a:r>
              <a:rPr lang="en-CA" sz="1800" u="sng" dirty="0" smtClean="0"/>
              <a:t>Question 2</a:t>
            </a:r>
            <a:r>
              <a:rPr lang="en-CA" sz="1800" dirty="0" smtClean="0"/>
              <a:t>: Consider SAMER routing protocol. In the example topology except from the link weights, we present also the cost </a:t>
            </a:r>
            <a:r>
              <a:rPr lang="en-CA" sz="1800" i="1" dirty="0" err="1" smtClean="0"/>
              <a:t>Cost</a:t>
            </a:r>
            <a:r>
              <a:rPr lang="en-CA" sz="1400" i="1" dirty="0" err="1" smtClean="0"/>
              <a:t>i</a:t>
            </a:r>
            <a:r>
              <a:rPr lang="en-CA" sz="1800" i="1" dirty="0" smtClean="0"/>
              <a:t> </a:t>
            </a:r>
            <a:r>
              <a:rPr lang="en-CA" sz="1800" dirty="0" smtClean="0"/>
              <a:t>for each node </a:t>
            </a:r>
            <a:r>
              <a:rPr lang="en-CA" sz="1800" i="1" dirty="0" err="1" smtClean="0"/>
              <a:t>i</a:t>
            </a:r>
            <a:r>
              <a:rPr lang="en-CA" sz="1800" i="1" dirty="0" smtClean="0"/>
              <a:t> .</a:t>
            </a:r>
            <a:r>
              <a:rPr lang="en-CA" sz="1800" dirty="0" smtClean="0"/>
              <a:t> Source and destination nodes are </a:t>
            </a:r>
            <a:r>
              <a:rPr lang="en-CA" sz="1800" i="1" dirty="0" smtClean="0"/>
              <a:t>S </a:t>
            </a:r>
            <a:r>
              <a:rPr lang="en-CA" sz="1800" dirty="0" smtClean="0"/>
              <a:t>and </a:t>
            </a:r>
            <a:r>
              <a:rPr lang="en-CA" sz="1800" i="1" dirty="0" smtClean="0"/>
              <a:t>D </a:t>
            </a:r>
            <a:r>
              <a:rPr lang="en-CA" sz="1800" dirty="0" smtClean="0"/>
              <a:t>respectively. In case that the cost is the same for all the candidate forwarding paths, data is forwarded over the link of the smallest weight. Find the path from S to D.</a:t>
            </a:r>
            <a:endParaRPr lang="en-CA" sz="1800" i="1" dirty="0" smtClean="0"/>
          </a:p>
          <a:p>
            <a:pPr algn="just"/>
            <a:endParaRPr lang="en-CA" sz="1800" dirty="0" smtClean="0"/>
          </a:p>
          <a:p>
            <a:pPr algn="just"/>
            <a:endParaRPr lang="en-CA" sz="1800" u="sng" dirty="0" smtClean="0"/>
          </a:p>
          <a:p>
            <a:pPr algn="just"/>
            <a:endParaRPr lang="en-CA" sz="1800" u="sng" dirty="0" smtClean="0"/>
          </a:p>
          <a:p>
            <a:pPr algn="just"/>
            <a:endParaRPr lang="en-CA" sz="1800" u="sng" dirty="0" smtClean="0"/>
          </a:p>
          <a:p>
            <a:pPr algn="just"/>
            <a:endParaRPr lang="en-US" sz="1800" u="sng" dirty="0" smtClean="0"/>
          </a:p>
          <a:p>
            <a:pPr algn="just"/>
            <a:endParaRPr lang="en-US" sz="1800" u="sng" dirty="0" smtClean="0"/>
          </a:p>
          <a:p>
            <a:pPr algn="just"/>
            <a:endParaRPr lang="en-US" sz="1800" u="sng" dirty="0" smtClean="0"/>
          </a:p>
          <a:p>
            <a:pPr algn="just"/>
            <a:endParaRPr lang="en-US" sz="1800" u="sng" dirty="0" smtClean="0"/>
          </a:p>
          <a:p>
            <a:pPr algn="just"/>
            <a:r>
              <a:rPr lang="en-US" sz="1800" u="sng" dirty="0" smtClean="0"/>
              <a:t>Answer</a:t>
            </a:r>
            <a:r>
              <a:rPr lang="en-US" sz="1800" dirty="0" smtClean="0"/>
              <a:t>: </a:t>
            </a:r>
          </a:p>
          <a:p>
            <a:pPr algn="just"/>
            <a:r>
              <a:rPr lang="en-CA" sz="1800" dirty="0" smtClean="0"/>
              <a:t>In the first round, the algorithm has two candidate forwarding nodes </a:t>
            </a:r>
            <a:r>
              <a:rPr lang="en-CA" sz="1800" i="1" dirty="0" smtClean="0"/>
              <a:t>C,A</a:t>
            </a:r>
            <a:r>
              <a:rPr lang="en-CA" sz="1800" dirty="0" smtClean="0"/>
              <a:t> and because link </a:t>
            </a:r>
            <a:r>
              <a:rPr lang="en-CA" sz="1800" i="1" dirty="0" smtClean="0"/>
              <a:t>S−C </a:t>
            </a:r>
            <a:r>
              <a:rPr lang="en-CA" sz="1800" dirty="0" smtClean="0"/>
              <a:t>is better, it will forward the packet to </a:t>
            </a:r>
            <a:r>
              <a:rPr lang="en-CA" sz="1800" i="1" dirty="0" smtClean="0"/>
              <a:t>C</a:t>
            </a:r>
            <a:r>
              <a:rPr lang="en-CA" sz="1800" dirty="0" smtClean="0"/>
              <a:t>. </a:t>
            </a:r>
          </a:p>
          <a:p>
            <a:pPr algn="just"/>
            <a:r>
              <a:rPr lang="en-CA" sz="1800" dirty="0" smtClean="0"/>
              <a:t>In the second round, </a:t>
            </a:r>
            <a:r>
              <a:rPr lang="en-CA" sz="1800" i="1" dirty="0" smtClean="0"/>
              <a:t>C </a:t>
            </a:r>
            <a:r>
              <a:rPr lang="en-CA" sz="1800" dirty="0" smtClean="0"/>
              <a:t>has only one candidate, node </a:t>
            </a:r>
            <a:r>
              <a:rPr lang="en-CA" sz="1800" i="1" dirty="0" smtClean="0"/>
              <a:t>A </a:t>
            </a:r>
            <a:r>
              <a:rPr lang="en-CA" sz="1800" dirty="0" smtClean="0"/>
              <a:t>as </a:t>
            </a:r>
            <a:r>
              <a:rPr lang="en-CA" sz="1800" i="1" dirty="0" err="1" smtClean="0"/>
              <a:t>CostF</a:t>
            </a:r>
            <a:r>
              <a:rPr lang="en-CA" sz="1800" i="1" dirty="0" smtClean="0"/>
              <a:t> &gt; </a:t>
            </a:r>
            <a:r>
              <a:rPr lang="en-CA" sz="1800" dirty="0" smtClean="0"/>
              <a:t>8.</a:t>
            </a:r>
          </a:p>
          <a:p>
            <a:pPr algn="just"/>
            <a:r>
              <a:rPr lang="en-CA" sz="1800" dirty="0" smtClean="0"/>
              <a:t> So the final path to the destination </a:t>
            </a:r>
            <a:r>
              <a:rPr lang="en-CA" sz="1800" i="1" dirty="0" smtClean="0"/>
              <a:t>D</a:t>
            </a:r>
            <a:r>
              <a:rPr lang="en-CA" sz="1800" dirty="0" smtClean="0"/>
              <a:t>, will be </a:t>
            </a:r>
            <a:r>
              <a:rPr lang="en-CA" sz="1800" i="1" dirty="0" smtClean="0"/>
              <a:t>S −C −A−B −D.</a:t>
            </a:r>
            <a:endParaRPr lang="en-CA" sz="1800" dirty="0" smtClean="0"/>
          </a:p>
          <a:p>
            <a:pPr algn="just"/>
            <a:endParaRPr lang="en-US" sz="1800" dirty="0" smtClean="0"/>
          </a:p>
          <a:p>
            <a:pPr algn="just"/>
            <a:endParaRPr lang="en-US" sz="1800" dirty="0" smtClean="0"/>
          </a:p>
          <a:p>
            <a:pPr algn="just"/>
            <a:r>
              <a:rPr lang="en-US" sz="1800" dirty="0" smtClean="0"/>
              <a:t> </a:t>
            </a:r>
            <a:endParaRPr lang="en-US" sz="1800" dirty="0">
              <a:latin typeface="Calibri" pitchFamily="34" charset="0"/>
              <a:cs typeface="Calibri" pitchFamily="34" charset="0"/>
            </a:endParaRPr>
          </a:p>
        </p:txBody>
      </p:sp>
      <p:pic>
        <p:nvPicPr>
          <p:cNvPr id="6" name="Picture 5"/>
          <p:cNvPicPr/>
          <p:nvPr/>
        </p:nvPicPr>
        <p:blipFill>
          <a:blip r:embed="rId3" cstate="print"/>
          <a:srcRect/>
          <a:stretch>
            <a:fillRect/>
          </a:stretch>
        </p:blipFill>
        <p:spPr bwMode="auto">
          <a:xfrm>
            <a:off x="2971800" y="2590800"/>
            <a:ext cx="35052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7851648" cy="838200"/>
          </a:xfrm>
        </p:spPr>
        <p:txBody>
          <a:bodyPr>
            <a:normAutofit/>
          </a:bodyPr>
          <a:lstStyle/>
          <a:p>
            <a:pPr algn="ctr"/>
            <a:r>
              <a:rPr lang="en-US" sz="4800" u="sng" dirty="0" smtClean="0"/>
              <a:t>Questions</a:t>
            </a:r>
            <a:endParaRPr lang="en-US" sz="4800" u="sng" dirty="0"/>
          </a:p>
        </p:txBody>
      </p:sp>
      <p:sp>
        <p:nvSpPr>
          <p:cNvPr id="5" name="Subtitle 4"/>
          <p:cNvSpPr>
            <a:spLocks noGrp="1"/>
          </p:cNvSpPr>
          <p:nvPr>
            <p:ph type="subTitle" idx="1"/>
          </p:nvPr>
        </p:nvSpPr>
        <p:spPr>
          <a:xfrm>
            <a:off x="228600" y="1447800"/>
            <a:ext cx="8915400" cy="5029200"/>
          </a:xfrm>
        </p:spPr>
        <p:txBody>
          <a:bodyPr>
            <a:noAutofit/>
          </a:bodyPr>
          <a:lstStyle/>
          <a:p>
            <a:pPr algn="just"/>
            <a:r>
              <a:rPr lang="en-CA" sz="2000" u="sng" dirty="0" smtClean="0"/>
              <a:t>Question 3</a:t>
            </a:r>
            <a:r>
              <a:rPr lang="en-CA" sz="2000" dirty="0" smtClean="0"/>
              <a:t>: Topology formation for a DSA network. Node A and C have 2 interfaces. Node B and D have 1 interface. The solid line indicates a data link established on the corresponding channel. Draw the Partial view of the layered graph that represents node B, C, and D using layered graph model. Also identify access, horizontal, vertical, and internal edges. </a:t>
            </a:r>
          </a:p>
          <a:p>
            <a:pPr algn="just"/>
            <a:endParaRPr lang="en-CA" sz="2000" dirty="0" smtClean="0"/>
          </a:p>
          <a:p>
            <a:pPr algn="just"/>
            <a:r>
              <a:rPr lang="en-CA" sz="2000" dirty="0" smtClean="0"/>
              <a:t> </a:t>
            </a:r>
            <a:endParaRPr lang="en-US" sz="2000" dirty="0">
              <a:latin typeface="Calibri" pitchFamily="34" charset="0"/>
              <a:cs typeface="Calibri" pitchFamily="34" charset="0"/>
            </a:endParaRPr>
          </a:p>
        </p:txBody>
      </p:sp>
      <p:pic>
        <p:nvPicPr>
          <p:cNvPr id="8" name="Picture 2"/>
          <p:cNvPicPr>
            <a:picLocks noChangeAspect="1" noChangeArrowheads="1"/>
          </p:cNvPicPr>
          <p:nvPr/>
        </p:nvPicPr>
        <p:blipFill>
          <a:blip r:embed="rId3" cstate="print"/>
          <a:srcRect/>
          <a:stretch>
            <a:fillRect/>
          </a:stretch>
        </p:blipFill>
        <p:spPr bwMode="auto">
          <a:xfrm>
            <a:off x="2667000" y="3276600"/>
            <a:ext cx="3429000" cy="29391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7851648" cy="838200"/>
          </a:xfrm>
        </p:spPr>
        <p:txBody>
          <a:bodyPr>
            <a:normAutofit/>
          </a:bodyPr>
          <a:lstStyle/>
          <a:p>
            <a:pPr algn="ctr"/>
            <a:r>
              <a:rPr lang="en-US" sz="4800" u="sng" dirty="0" smtClean="0"/>
              <a:t>Questions</a:t>
            </a:r>
            <a:endParaRPr lang="en-US" sz="4800" u="sng" dirty="0"/>
          </a:p>
        </p:txBody>
      </p:sp>
      <p:sp>
        <p:nvSpPr>
          <p:cNvPr id="5" name="Subtitle 4"/>
          <p:cNvSpPr>
            <a:spLocks noGrp="1"/>
          </p:cNvSpPr>
          <p:nvPr>
            <p:ph type="subTitle" idx="1"/>
          </p:nvPr>
        </p:nvSpPr>
        <p:spPr>
          <a:xfrm>
            <a:off x="228600" y="1447800"/>
            <a:ext cx="8915400" cy="5410200"/>
          </a:xfrm>
        </p:spPr>
        <p:txBody>
          <a:bodyPr>
            <a:noAutofit/>
          </a:bodyPr>
          <a:lstStyle/>
          <a:p>
            <a:pPr algn="just"/>
            <a:r>
              <a:rPr lang="en-US" sz="1900" u="sng" dirty="0" smtClean="0">
                <a:latin typeface="Calibri" pitchFamily="34" charset="0"/>
                <a:cs typeface="Calibri" pitchFamily="34" charset="0"/>
              </a:rPr>
              <a:t>Answer</a:t>
            </a:r>
            <a:r>
              <a:rPr lang="en-US" sz="1900" dirty="0" smtClean="0">
                <a:latin typeface="Calibri" pitchFamily="34" charset="0"/>
                <a:cs typeface="Calibri" pitchFamily="34" charset="0"/>
              </a:rPr>
              <a:t>:  </a:t>
            </a:r>
            <a:r>
              <a:rPr lang="en-CA" sz="1900" dirty="0" smtClean="0">
                <a:latin typeface="Calibri" pitchFamily="34" charset="0"/>
                <a:cs typeface="Calibri" pitchFamily="34" charset="0"/>
              </a:rPr>
              <a:t>Partial view of the layered graph that represents node B, C, and D</a:t>
            </a:r>
          </a:p>
          <a:p>
            <a:pPr algn="just"/>
            <a:endParaRPr lang="en-CA" sz="1900" dirty="0" smtClean="0">
              <a:latin typeface="Calibri" pitchFamily="34" charset="0"/>
              <a:cs typeface="Calibri" pitchFamily="34" charset="0"/>
            </a:endParaRPr>
          </a:p>
          <a:p>
            <a:pPr algn="just"/>
            <a:r>
              <a:rPr lang="en-CA" sz="1900" dirty="0" smtClean="0">
                <a:latin typeface="Calibri" pitchFamily="34" charset="0"/>
                <a:cs typeface="Calibri" pitchFamily="34" charset="0"/>
              </a:rPr>
              <a:t>Access  edges: Dotted arrows</a:t>
            </a:r>
          </a:p>
          <a:p>
            <a:pPr algn="just"/>
            <a:endParaRPr lang="en-CA" sz="1900" dirty="0" smtClean="0">
              <a:latin typeface="Calibri" pitchFamily="34" charset="0"/>
              <a:cs typeface="Calibri" pitchFamily="34" charset="0"/>
            </a:endParaRPr>
          </a:p>
          <a:p>
            <a:pPr algn="just"/>
            <a:r>
              <a:rPr lang="en-CA" sz="1900" dirty="0" smtClean="0">
                <a:latin typeface="Calibri" pitchFamily="34" charset="0"/>
                <a:cs typeface="Calibri" pitchFamily="34" charset="0"/>
              </a:rPr>
              <a:t>Internal edges: Red arrows</a:t>
            </a:r>
          </a:p>
          <a:p>
            <a:pPr algn="just"/>
            <a:endParaRPr lang="en-US" sz="1900" dirty="0" smtClean="0">
              <a:latin typeface="Calibri" pitchFamily="34" charset="0"/>
              <a:cs typeface="Calibri" pitchFamily="34" charset="0"/>
            </a:endParaRPr>
          </a:p>
          <a:p>
            <a:pPr algn="just"/>
            <a:r>
              <a:rPr lang="en-CA" sz="1900" dirty="0" smtClean="0">
                <a:latin typeface="Calibri" pitchFamily="34" charset="0"/>
                <a:cs typeface="Calibri" pitchFamily="34" charset="0"/>
              </a:rPr>
              <a:t>Horizontal edges: Solid arrows </a:t>
            </a:r>
          </a:p>
          <a:p>
            <a:pPr algn="just"/>
            <a:r>
              <a:rPr lang="en-CA" sz="1900" dirty="0" smtClean="0">
                <a:latin typeface="Calibri" pitchFamily="34" charset="0"/>
                <a:cs typeface="Calibri" pitchFamily="34" charset="0"/>
              </a:rPr>
              <a:t>connecting </a:t>
            </a:r>
            <a:r>
              <a:rPr lang="en-CA" sz="1900" dirty="0" err="1" smtClean="0">
                <a:latin typeface="Calibri" pitchFamily="34" charset="0"/>
                <a:cs typeface="Calibri" pitchFamily="34" charset="0"/>
              </a:rPr>
              <a:t>subnodes</a:t>
            </a:r>
            <a:r>
              <a:rPr lang="en-CA" sz="1900" dirty="0" smtClean="0">
                <a:latin typeface="Calibri" pitchFamily="34" charset="0"/>
                <a:cs typeface="Calibri" pitchFamily="34" charset="0"/>
              </a:rPr>
              <a:t>  in the </a:t>
            </a:r>
          </a:p>
          <a:p>
            <a:pPr algn="just"/>
            <a:r>
              <a:rPr lang="en-CA" sz="1900" dirty="0" smtClean="0">
                <a:latin typeface="Calibri" pitchFamily="34" charset="0"/>
                <a:cs typeface="Calibri" pitchFamily="34" charset="0"/>
              </a:rPr>
              <a:t>same layer[like edges(C`1,D1),</a:t>
            </a:r>
          </a:p>
          <a:p>
            <a:pPr algn="just"/>
            <a:r>
              <a:rPr lang="en-CA" sz="1900" dirty="0" smtClean="0">
                <a:latin typeface="Calibri" pitchFamily="34" charset="0"/>
                <a:cs typeface="Calibri" pitchFamily="34" charset="0"/>
              </a:rPr>
              <a:t>(D`2,C2)....]</a:t>
            </a:r>
          </a:p>
          <a:p>
            <a:pPr algn="just"/>
            <a:endParaRPr lang="en-CA" sz="1900" dirty="0" smtClean="0">
              <a:latin typeface="Calibri" pitchFamily="34" charset="0"/>
              <a:cs typeface="Calibri" pitchFamily="34" charset="0"/>
            </a:endParaRPr>
          </a:p>
          <a:p>
            <a:pPr algn="just"/>
            <a:r>
              <a:rPr lang="en-CA" sz="1900" dirty="0" smtClean="0">
                <a:latin typeface="Calibri" pitchFamily="34" charset="0"/>
                <a:cs typeface="Calibri" pitchFamily="34" charset="0"/>
              </a:rPr>
              <a:t>Vertical edges :Solid arrows </a:t>
            </a:r>
          </a:p>
          <a:p>
            <a:pPr algn="just"/>
            <a:r>
              <a:rPr lang="en-CA" sz="1900" dirty="0" smtClean="0">
                <a:latin typeface="Calibri" pitchFamily="34" charset="0"/>
                <a:cs typeface="Calibri" pitchFamily="34" charset="0"/>
              </a:rPr>
              <a:t>connecting </a:t>
            </a:r>
            <a:r>
              <a:rPr lang="en-CA" sz="1900" dirty="0" err="1" smtClean="0">
                <a:latin typeface="Calibri" pitchFamily="34" charset="0"/>
                <a:cs typeface="Calibri" pitchFamily="34" charset="0"/>
              </a:rPr>
              <a:t>subnodes</a:t>
            </a:r>
            <a:r>
              <a:rPr lang="en-CA" sz="1900" dirty="0" smtClean="0">
                <a:latin typeface="Calibri" pitchFamily="34" charset="0"/>
                <a:cs typeface="Calibri" pitchFamily="34" charset="0"/>
              </a:rPr>
              <a:t>  in the </a:t>
            </a:r>
          </a:p>
          <a:p>
            <a:pPr algn="just"/>
            <a:r>
              <a:rPr lang="en-CA" sz="1900" dirty="0" smtClean="0">
                <a:latin typeface="Calibri" pitchFamily="34" charset="0"/>
                <a:cs typeface="Calibri" pitchFamily="34" charset="0"/>
              </a:rPr>
              <a:t> different layer[like edges(C1,C`2), (C1,C`3),(C3,C`2)....]</a:t>
            </a:r>
          </a:p>
          <a:p>
            <a:pPr algn="just"/>
            <a:endParaRPr lang="en-CA" sz="1900" dirty="0" smtClean="0">
              <a:latin typeface="Calibri" pitchFamily="34" charset="0"/>
              <a:cs typeface="Calibri" pitchFamily="34" charset="0"/>
            </a:endParaRPr>
          </a:p>
          <a:p>
            <a:pPr algn="just"/>
            <a:endParaRPr lang="en-US" sz="1900" dirty="0" smtClean="0">
              <a:latin typeface="Calibri" pitchFamily="34" charset="0"/>
              <a:cs typeface="Calibri" pitchFamily="34" charset="0"/>
            </a:endParaRPr>
          </a:p>
          <a:p>
            <a:pPr algn="just"/>
            <a:endParaRPr lang="en-US" sz="1900" dirty="0">
              <a:latin typeface="Calibri" pitchFamily="34" charset="0"/>
              <a:cs typeface="Calibri" pitchFamily="34" charset="0"/>
            </a:endParaRPr>
          </a:p>
        </p:txBody>
      </p:sp>
      <p:pic>
        <p:nvPicPr>
          <p:cNvPr id="7" name="Picture 6"/>
          <p:cNvPicPr/>
          <p:nvPr/>
        </p:nvPicPr>
        <p:blipFill>
          <a:blip r:embed="rId3" cstate="print"/>
          <a:srcRect/>
          <a:stretch>
            <a:fillRect/>
          </a:stretch>
        </p:blipFill>
        <p:spPr bwMode="auto">
          <a:xfrm>
            <a:off x="3429000" y="1905000"/>
            <a:ext cx="525780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2819400"/>
            <a:ext cx="7851648" cy="1828800"/>
          </a:xfrm>
        </p:spPr>
        <p:txBody>
          <a:bodyPr>
            <a:normAutofit/>
          </a:bodyPr>
          <a:lstStyle/>
          <a:p>
            <a:pPr algn="ctr"/>
            <a:r>
              <a:rPr lang="en-US" sz="5400" spc="300" dirty="0" smtClean="0">
                <a:solidFill>
                  <a:schemeClr val="tx1"/>
                </a:solidFill>
              </a:rPr>
              <a:t>THANK YOU</a:t>
            </a:r>
            <a:br>
              <a:rPr lang="en-US" sz="5400" spc="300" dirty="0" smtClean="0">
                <a:solidFill>
                  <a:schemeClr val="tx1"/>
                </a:solidFill>
              </a:rPr>
            </a:br>
            <a:endParaRPr lang="en-US" sz="5400" spc="300" dirty="0">
              <a:solidFill>
                <a:schemeClr val="tx1"/>
              </a:solidFill>
            </a:endParaRPr>
          </a:p>
        </p:txBody>
      </p:sp>
      <p:sp>
        <p:nvSpPr>
          <p:cNvPr id="5" name="Subtitle 4"/>
          <p:cNvSpPr>
            <a:spLocks noGrp="1"/>
          </p:cNvSpPr>
          <p:nvPr>
            <p:ph type="subTitle" idx="1"/>
          </p:nvPr>
        </p:nvSpPr>
        <p:spPr>
          <a:xfrm>
            <a:off x="10439400" y="2286000"/>
            <a:ext cx="381000" cy="381000"/>
          </a:xfrm>
        </p:spPr>
        <p:txBody>
          <a:bodyPr>
            <a:normAutofit fontScale="85000" lnSpcReduction="20000"/>
          </a:bodyPr>
          <a:lstStyle/>
          <a:p>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US" sz="4800" u="sng" spc="300" dirty="0" smtClean="0">
                <a:effectLst/>
              </a:rPr>
              <a:t>Motivation</a:t>
            </a:r>
            <a:endParaRPr lang="en-US" sz="4800" u="sng" spc="300" dirty="0">
              <a:effectLst/>
            </a:endParaRPr>
          </a:p>
        </p:txBody>
      </p:sp>
      <p:sp>
        <p:nvSpPr>
          <p:cNvPr id="5" name="Subtitle 4"/>
          <p:cNvSpPr>
            <a:spLocks noGrp="1"/>
          </p:cNvSpPr>
          <p:nvPr>
            <p:ph type="subTitle" idx="1"/>
          </p:nvPr>
        </p:nvSpPr>
        <p:spPr>
          <a:xfrm>
            <a:off x="228600" y="1981200"/>
            <a:ext cx="8458200" cy="4191000"/>
          </a:xfrm>
        </p:spPr>
        <p:txBody>
          <a:bodyPr>
            <a:normAutofit/>
          </a:bodyPr>
          <a:lstStyle/>
          <a:p>
            <a:pPr algn="just">
              <a:buFont typeface="Wingdings" pitchFamily="2" charset="2"/>
              <a:buChar char="Ø"/>
            </a:pPr>
            <a:endParaRPr lang="en-US" sz="2000" dirty="0" smtClean="0"/>
          </a:p>
          <a:p>
            <a:pPr algn="just">
              <a:buFont typeface="Wingdings" pitchFamily="2" charset="2"/>
              <a:buChar char="Ø"/>
            </a:pPr>
            <a:r>
              <a:rPr lang="en-US" sz="2000" dirty="0" smtClean="0"/>
              <a:t>According to Federal Communication Commission, </a:t>
            </a:r>
            <a:r>
              <a:rPr lang="en-CA" sz="2000" dirty="0" smtClean="0"/>
              <a:t>most of the assigned spectrum bands (licensed bands) are under-utilized while unlicensed spectrum bands are always crowded.</a:t>
            </a:r>
          </a:p>
          <a:p>
            <a:pPr algn="just">
              <a:buFont typeface="Wingdings" pitchFamily="2" charset="2"/>
              <a:buChar char="Ø"/>
            </a:pPr>
            <a:endParaRPr lang="en-US" sz="2000" dirty="0" smtClean="0"/>
          </a:p>
          <a:p>
            <a:pPr algn="just">
              <a:buFont typeface="Wingdings" pitchFamily="2" charset="2"/>
              <a:buChar char="Ø"/>
            </a:pPr>
            <a:r>
              <a:rPr lang="en-US" sz="2000" dirty="0" smtClean="0"/>
              <a:t>Current wireless networks are regulated by fixed spectrum assignment policy.</a:t>
            </a:r>
          </a:p>
          <a:p>
            <a:pPr algn="just">
              <a:buFont typeface="Wingdings" pitchFamily="2" charset="2"/>
              <a:buChar char="Ø"/>
            </a:pPr>
            <a:endParaRPr lang="en-US" sz="2000" dirty="0" smtClean="0"/>
          </a:p>
          <a:p>
            <a:pPr lvl="1" algn="just"/>
            <a:r>
              <a:rPr lang="en-US" sz="2000" dirty="0" smtClean="0"/>
              <a:t>Fixed Spectrum Assignment policy                         White Spaces</a:t>
            </a:r>
          </a:p>
          <a:p>
            <a:pPr lvl="1" algn="just"/>
            <a:endParaRPr lang="en-US" sz="2000" dirty="0" smtClean="0"/>
          </a:p>
          <a:p>
            <a:pPr lvl="1" algn="just"/>
            <a:r>
              <a:rPr lang="en-US" dirty="0" smtClean="0">
                <a:solidFill>
                  <a:srgbClr val="FF0000"/>
                </a:solidFill>
              </a:rPr>
              <a:t>                         Inefficient spectrum utilization</a:t>
            </a:r>
          </a:p>
          <a:p>
            <a:pPr algn="just">
              <a:buFont typeface="Wingdings" pitchFamily="2" charset="2"/>
              <a:buChar char="Ø"/>
            </a:pPr>
            <a:endParaRPr lang="en-US" sz="2000" dirty="0">
              <a:latin typeface="+mj-lt"/>
            </a:endParaRPr>
          </a:p>
        </p:txBody>
      </p:sp>
      <p:sp>
        <p:nvSpPr>
          <p:cNvPr id="6" name="Right Arrow 5"/>
          <p:cNvSpPr/>
          <p:nvPr/>
        </p:nvSpPr>
        <p:spPr>
          <a:xfrm>
            <a:off x="4953000" y="4724400"/>
            <a:ext cx="8382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US" sz="4800" u="sng" spc="300" dirty="0" smtClean="0">
                <a:effectLst/>
              </a:rPr>
              <a:t>Motivation</a:t>
            </a:r>
            <a:endParaRPr lang="en-US" sz="4800" u="sng" spc="300" dirty="0">
              <a:effectLst/>
            </a:endParaRPr>
          </a:p>
        </p:txBody>
      </p:sp>
      <p:sp>
        <p:nvSpPr>
          <p:cNvPr id="5" name="Subtitle 4"/>
          <p:cNvSpPr>
            <a:spLocks noGrp="1"/>
          </p:cNvSpPr>
          <p:nvPr>
            <p:ph type="subTitle" idx="1"/>
          </p:nvPr>
        </p:nvSpPr>
        <p:spPr>
          <a:xfrm>
            <a:off x="228600" y="2057400"/>
            <a:ext cx="8534400" cy="3352800"/>
          </a:xfrm>
        </p:spPr>
        <p:txBody>
          <a:bodyPr>
            <a:noAutofit/>
          </a:bodyPr>
          <a:lstStyle/>
          <a:p>
            <a:pPr algn="just"/>
            <a:r>
              <a:rPr lang="en-US" sz="2000" u="sng" dirty="0" smtClean="0"/>
              <a:t>Spectrum Hole/White Space</a:t>
            </a:r>
            <a:r>
              <a:rPr lang="en-US" sz="2000" dirty="0" smtClean="0"/>
              <a:t>: Spectrum hole or White space </a:t>
            </a:r>
            <a:r>
              <a:rPr lang="en-CA" sz="2000" dirty="0" smtClean="0"/>
              <a:t>is a set of  frequency bands  that are currently unoccupied and available for use, which may be available only for a short while before it is reclaimed by a primary user.</a:t>
            </a:r>
            <a:endParaRPr lang="en-US" sz="2000" dirty="0" smtClean="0"/>
          </a:p>
          <a:p>
            <a:pPr algn="just"/>
            <a:endParaRPr lang="en-US" sz="2000" dirty="0" smtClean="0"/>
          </a:p>
          <a:p>
            <a:pPr algn="just"/>
            <a:endParaRPr lang="en-US" sz="2000" dirty="0" smtClean="0"/>
          </a:p>
          <a:p>
            <a:pPr algn="just"/>
            <a:endParaRPr lang="en-US" sz="2000" dirty="0" smtClean="0"/>
          </a:p>
          <a:p>
            <a:pPr algn="just"/>
            <a:endParaRPr lang="en-US" sz="2000" dirty="0" smtClean="0"/>
          </a:p>
          <a:p>
            <a:pPr algn="just"/>
            <a:endParaRPr lang="en-US" sz="2000" dirty="0" smtClean="0"/>
          </a:p>
          <a:p>
            <a:pPr algn="just"/>
            <a:endParaRPr lang="en-US" sz="2000" dirty="0" smtClean="0"/>
          </a:p>
          <a:p>
            <a:pPr algn="just"/>
            <a:endParaRPr lang="en-US" sz="2000" dirty="0" smtClean="0"/>
          </a:p>
          <a:p>
            <a:pPr algn="just"/>
            <a:r>
              <a:rPr lang="en-US" sz="2000" dirty="0" smtClean="0"/>
              <a:t>Cognitive radio network is :</a:t>
            </a:r>
          </a:p>
          <a:p>
            <a:pPr algn="just"/>
            <a:r>
              <a:rPr lang="en-US" sz="2000" dirty="0" smtClean="0"/>
              <a:t>A new paradigm that provides the capability to share or use the spectrum in an opportunistic manner.</a:t>
            </a:r>
            <a:endParaRPr lang="en-US" sz="2000" dirty="0" smtClean="0">
              <a:solidFill>
                <a:srgbClr val="FF0000"/>
              </a:solidFill>
            </a:endParaRPr>
          </a:p>
          <a:p>
            <a:pPr algn="just"/>
            <a:endParaRPr lang="en-US" sz="2000" dirty="0" smtClean="0"/>
          </a:p>
          <a:p>
            <a:pPr algn="just">
              <a:buFont typeface="Wingdings" pitchFamily="2" charset="2"/>
              <a:buChar char="Ø"/>
            </a:pPr>
            <a:endParaRPr lang="en-US" sz="2000" dirty="0">
              <a:latin typeface="+mj-lt"/>
            </a:endParaRPr>
          </a:p>
        </p:txBody>
      </p:sp>
      <p:pic>
        <p:nvPicPr>
          <p:cNvPr id="7" name="Content Placeholder 9" descr="figure2.jpg"/>
          <p:cNvPicPr>
            <a:picLocks noChangeAspect="1"/>
          </p:cNvPicPr>
          <p:nvPr/>
        </p:nvPicPr>
        <p:blipFill>
          <a:blip r:embed="rId3" cstate="print"/>
          <a:srcRect/>
          <a:stretch>
            <a:fillRect/>
          </a:stretch>
        </p:blipFill>
        <p:spPr>
          <a:xfrm>
            <a:off x="3886200" y="3200400"/>
            <a:ext cx="4191000" cy="271529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US" sz="4800" u="sng" dirty="0" smtClean="0">
                <a:effectLst/>
              </a:rPr>
              <a:t>Cognitive Radio</a:t>
            </a:r>
            <a:endParaRPr lang="en-US" sz="4800" u="sng" spc="300" dirty="0">
              <a:effectLst/>
            </a:endParaRPr>
          </a:p>
        </p:txBody>
      </p:sp>
      <p:sp>
        <p:nvSpPr>
          <p:cNvPr id="5" name="Subtitle 4"/>
          <p:cNvSpPr>
            <a:spLocks noGrp="1"/>
          </p:cNvSpPr>
          <p:nvPr>
            <p:ph type="subTitle" idx="1"/>
          </p:nvPr>
        </p:nvSpPr>
        <p:spPr>
          <a:xfrm>
            <a:off x="228600" y="2286000"/>
            <a:ext cx="8534400" cy="3124200"/>
          </a:xfrm>
        </p:spPr>
        <p:txBody>
          <a:bodyPr>
            <a:noAutofit/>
          </a:bodyPr>
          <a:lstStyle/>
          <a:p>
            <a:pPr algn="just"/>
            <a:r>
              <a:rPr lang="en-US" sz="2000" dirty="0" smtClean="0"/>
              <a:t>Cognitive radio is a wireless communication system which is aware of the environment and its changes.</a:t>
            </a:r>
          </a:p>
          <a:p>
            <a:pPr algn="just"/>
            <a:endParaRPr lang="en-US" sz="2000" dirty="0" smtClean="0"/>
          </a:p>
          <a:p>
            <a:pPr algn="just">
              <a:buFont typeface="Wingdings" pitchFamily="2" charset="2"/>
              <a:buChar char="Ø"/>
            </a:pPr>
            <a:r>
              <a:rPr lang="en-US" sz="2000" dirty="0" smtClean="0"/>
              <a:t>The ability to sense the unused spectrum  (spectrum hole or </a:t>
            </a:r>
            <a:r>
              <a:rPr lang="en-CA" sz="2000" i="1" dirty="0" smtClean="0"/>
              <a:t>white spaces</a:t>
            </a:r>
            <a:r>
              <a:rPr lang="en-US" sz="2000" dirty="0" smtClean="0"/>
              <a:t>).</a:t>
            </a:r>
          </a:p>
          <a:p>
            <a:pPr algn="just">
              <a:buFont typeface="Wingdings" pitchFamily="2" charset="2"/>
              <a:buChar char="Ø"/>
            </a:pPr>
            <a:endParaRPr lang="en-US" sz="2000" dirty="0" smtClean="0"/>
          </a:p>
          <a:p>
            <a:pPr algn="just">
              <a:buFont typeface="Wingdings" pitchFamily="2" charset="2"/>
              <a:buChar char="Ø"/>
            </a:pPr>
            <a:r>
              <a:rPr lang="en-US" sz="2000" dirty="0" smtClean="0"/>
              <a:t>The ability to receive and transmit at different frequency band which enables  it to reconfigure its parameters and select the best band.</a:t>
            </a:r>
          </a:p>
          <a:p>
            <a:pPr algn="just">
              <a:buFont typeface="Wingdings" pitchFamily="2" charset="2"/>
              <a:buChar char="Ø"/>
            </a:pPr>
            <a:endParaRPr lang="en-US" sz="2000"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US" sz="4800" u="sng" dirty="0" smtClean="0">
                <a:effectLst/>
              </a:rPr>
              <a:t>Cognitive Radio Network</a:t>
            </a:r>
            <a:endParaRPr lang="en-US" sz="4800" u="sng" spc="300" dirty="0">
              <a:effectLst/>
            </a:endParaRPr>
          </a:p>
        </p:txBody>
      </p:sp>
      <p:sp>
        <p:nvSpPr>
          <p:cNvPr id="5" name="Subtitle 4"/>
          <p:cNvSpPr>
            <a:spLocks noGrp="1"/>
          </p:cNvSpPr>
          <p:nvPr>
            <p:ph type="subTitle" idx="1"/>
          </p:nvPr>
        </p:nvSpPr>
        <p:spPr>
          <a:xfrm>
            <a:off x="3581400" y="5791200"/>
            <a:ext cx="1981200" cy="914400"/>
          </a:xfrm>
        </p:spPr>
        <p:txBody>
          <a:bodyPr>
            <a:noAutofit/>
          </a:bodyPr>
          <a:lstStyle/>
          <a:p>
            <a:pPr algn="just"/>
            <a:r>
              <a:rPr lang="en-US" sz="2000" dirty="0" smtClean="0"/>
              <a:t>                                                                </a:t>
            </a:r>
            <a:endParaRPr lang="en-US" sz="2000" dirty="0">
              <a:latin typeface="+mj-lt"/>
            </a:endParaRPr>
          </a:p>
        </p:txBody>
      </p:sp>
      <p:sp>
        <p:nvSpPr>
          <p:cNvPr id="9" name="Subtitle 8"/>
          <p:cNvSpPr>
            <a:spLocks noGrp="1"/>
          </p:cNvSpPr>
          <p:nvPr>
            <p:ph type="subTitle" idx="1"/>
          </p:nvPr>
        </p:nvSpPr>
        <p:spPr>
          <a:xfrm>
            <a:off x="381000" y="2057400"/>
            <a:ext cx="7854696" cy="1752600"/>
          </a:xfrm>
        </p:spPr>
        <p:txBody>
          <a:bodyPr/>
          <a:lstStyle/>
          <a:p>
            <a:pPr algn="just">
              <a:buFont typeface="Wingdings" pitchFamily="2" charset="2"/>
              <a:buChar char="Ø"/>
            </a:pPr>
            <a:r>
              <a:rPr lang="en-CA" sz="2000" dirty="0" smtClean="0"/>
              <a:t>CRN consists of: primary user (the license holder of a spectrum band) and secondary users (cognitive users).</a:t>
            </a:r>
          </a:p>
          <a:p>
            <a:pPr algn="just">
              <a:buFont typeface="Wingdings" pitchFamily="2" charset="2"/>
              <a:buChar char="Ø"/>
            </a:pPr>
            <a:endParaRPr lang="en-CA" sz="2000" dirty="0" smtClean="0"/>
          </a:p>
          <a:p>
            <a:pPr algn="just">
              <a:buFont typeface="Wingdings" pitchFamily="2" charset="2"/>
              <a:buChar char="Ø"/>
            </a:pPr>
            <a:endParaRPr lang="en-CA" sz="2000" dirty="0" smtClean="0"/>
          </a:p>
          <a:p>
            <a:pPr>
              <a:buFont typeface="Wingdings" pitchFamily="2" charset="2"/>
              <a:buChar char="Ø"/>
            </a:pPr>
            <a:endParaRPr lang="en-CA" dirty="0"/>
          </a:p>
        </p:txBody>
      </p:sp>
      <p:pic>
        <p:nvPicPr>
          <p:cNvPr id="1026" name="Picture 2"/>
          <p:cNvPicPr>
            <a:picLocks noChangeAspect="1" noChangeArrowheads="1"/>
          </p:cNvPicPr>
          <p:nvPr/>
        </p:nvPicPr>
        <p:blipFill>
          <a:blip r:embed="rId3" cstate="print"/>
          <a:srcRect/>
          <a:stretch>
            <a:fillRect/>
          </a:stretch>
        </p:blipFill>
        <p:spPr bwMode="auto">
          <a:xfrm>
            <a:off x="2209800" y="2895600"/>
            <a:ext cx="44352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533400"/>
            <a:ext cx="7851648" cy="914400"/>
          </a:xfrm>
        </p:spPr>
        <p:txBody>
          <a:bodyPr>
            <a:normAutofit/>
          </a:bodyPr>
          <a:lstStyle/>
          <a:p>
            <a:pPr algn="ctr"/>
            <a:r>
              <a:rPr lang="en-US" sz="4800" u="sng" dirty="0" smtClean="0">
                <a:effectLst/>
              </a:rPr>
              <a:t>CRN Components </a:t>
            </a:r>
            <a:endParaRPr lang="en-US" sz="4800" u="sng" spc="300" dirty="0">
              <a:effectLst/>
            </a:endParaRPr>
          </a:p>
        </p:txBody>
      </p:sp>
      <p:sp>
        <p:nvSpPr>
          <p:cNvPr id="5" name="Subtitle 4"/>
          <p:cNvSpPr>
            <a:spLocks noGrp="1"/>
          </p:cNvSpPr>
          <p:nvPr>
            <p:ph type="subTitle" idx="1"/>
          </p:nvPr>
        </p:nvSpPr>
        <p:spPr>
          <a:xfrm>
            <a:off x="3581400" y="5791200"/>
            <a:ext cx="1981200" cy="914400"/>
          </a:xfrm>
        </p:spPr>
        <p:txBody>
          <a:bodyPr>
            <a:noAutofit/>
          </a:bodyPr>
          <a:lstStyle/>
          <a:p>
            <a:pPr algn="just"/>
            <a:r>
              <a:rPr lang="en-US" sz="2000" dirty="0" smtClean="0"/>
              <a:t>                                                                </a:t>
            </a:r>
            <a:endParaRPr lang="en-US" sz="2000" dirty="0">
              <a:latin typeface="+mj-lt"/>
            </a:endParaRPr>
          </a:p>
        </p:txBody>
      </p:sp>
      <p:sp>
        <p:nvSpPr>
          <p:cNvPr id="9" name="Subtitle 8"/>
          <p:cNvSpPr>
            <a:spLocks noGrp="1"/>
          </p:cNvSpPr>
          <p:nvPr>
            <p:ph type="subTitle" idx="1"/>
          </p:nvPr>
        </p:nvSpPr>
        <p:spPr>
          <a:xfrm>
            <a:off x="304800" y="1752600"/>
            <a:ext cx="8077200" cy="4572000"/>
          </a:xfrm>
        </p:spPr>
        <p:txBody>
          <a:bodyPr>
            <a:noAutofit/>
          </a:bodyPr>
          <a:lstStyle/>
          <a:p>
            <a:pPr marL="365760" indent="-256032" algn="l" fontAlgn="auto">
              <a:spcAft>
                <a:spcPts val="0"/>
              </a:spcAft>
              <a:buFont typeface="Wingdings 3"/>
              <a:buChar char=""/>
              <a:defRPr/>
            </a:pPr>
            <a:r>
              <a:rPr lang="en-US" sz="1800" dirty="0" smtClean="0"/>
              <a:t>Primary network</a:t>
            </a:r>
          </a:p>
          <a:p>
            <a:pPr marL="621792" lvl="1" algn="l" fontAlgn="auto">
              <a:spcBef>
                <a:spcPts val="324"/>
              </a:spcBef>
              <a:spcAft>
                <a:spcPts val="0"/>
              </a:spcAft>
              <a:buFont typeface="Verdana"/>
              <a:buChar char="◦"/>
              <a:defRPr/>
            </a:pPr>
            <a:r>
              <a:rPr lang="en-US" sz="1800" dirty="0" smtClean="0"/>
              <a:t>Primary users(PU): Primary users have the license to operate in certain  </a:t>
            </a:r>
          </a:p>
          <a:p>
            <a:pPr marL="621792" lvl="1" algn="l" fontAlgn="auto">
              <a:spcBef>
                <a:spcPts val="324"/>
              </a:spcBef>
              <a:spcAft>
                <a:spcPts val="0"/>
              </a:spcAft>
              <a:buFont typeface="Verdana"/>
              <a:buChar char="◦"/>
              <a:defRPr/>
            </a:pPr>
            <a:r>
              <a:rPr lang="en-US" sz="1800" dirty="0" smtClean="0"/>
              <a:t>spectrum bands</a:t>
            </a:r>
          </a:p>
          <a:p>
            <a:pPr marL="621792" lvl="1" algn="l" fontAlgn="auto">
              <a:spcBef>
                <a:spcPts val="324"/>
              </a:spcBef>
              <a:spcAft>
                <a:spcPts val="0"/>
              </a:spcAft>
              <a:buFont typeface="Verdana"/>
              <a:buChar char="◦"/>
              <a:defRPr/>
            </a:pPr>
            <a:r>
              <a:rPr lang="en-US" sz="1800" dirty="0" smtClean="0"/>
              <a:t>Primary base station: Controls the access of primary users to spectrum</a:t>
            </a:r>
          </a:p>
          <a:p>
            <a:pPr marL="365760" indent="-256032" algn="l" fontAlgn="auto">
              <a:spcAft>
                <a:spcPts val="0"/>
              </a:spcAft>
              <a:buFont typeface="Wingdings 3"/>
              <a:buChar char=""/>
              <a:defRPr/>
            </a:pPr>
            <a:endParaRPr lang="en-US" sz="1800" dirty="0" smtClean="0"/>
          </a:p>
          <a:p>
            <a:pPr marL="365760" indent="-256032" algn="l" fontAlgn="auto">
              <a:spcAft>
                <a:spcPts val="0"/>
              </a:spcAft>
              <a:buFont typeface="Wingdings 3"/>
              <a:buChar char=""/>
              <a:defRPr/>
            </a:pPr>
            <a:endParaRPr lang="en-US" sz="1800" dirty="0" smtClean="0"/>
          </a:p>
          <a:p>
            <a:pPr marL="365760" indent="-256032" algn="l" fontAlgn="auto">
              <a:spcAft>
                <a:spcPts val="0"/>
              </a:spcAft>
              <a:buFont typeface="Wingdings 3"/>
              <a:buChar char=""/>
              <a:defRPr/>
            </a:pPr>
            <a:r>
              <a:rPr lang="en-US" sz="1800" dirty="0" smtClean="0"/>
              <a:t>Secondary network</a:t>
            </a:r>
          </a:p>
          <a:p>
            <a:pPr marL="621792" lvl="1" algn="l" fontAlgn="auto">
              <a:spcBef>
                <a:spcPts val="324"/>
              </a:spcBef>
              <a:spcAft>
                <a:spcPts val="0"/>
              </a:spcAft>
              <a:defRPr/>
            </a:pPr>
            <a:r>
              <a:rPr lang="en-US" sz="1800" dirty="0" smtClean="0"/>
              <a:t>Secondary users(SU): Secondary users have no licensed bands assigned to </a:t>
            </a:r>
          </a:p>
          <a:p>
            <a:pPr marL="621792" lvl="1" algn="l" fontAlgn="auto">
              <a:spcBef>
                <a:spcPts val="324"/>
              </a:spcBef>
              <a:spcAft>
                <a:spcPts val="0"/>
              </a:spcAft>
              <a:defRPr/>
            </a:pPr>
            <a:r>
              <a:rPr lang="en-US" sz="1800" dirty="0" smtClean="0"/>
              <a:t>  them.</a:t>
            </a:r>
          </a:p>
          <a:p>
            <a:pPr marL="621792" lvl="1" algn="l" fontAlgn="auto">
              <a:spcBef>
                <a:spcPts val="324"/>
              </a:spcBef>
              <a:spcAft>
                <a:spcPts val="0"/>
              </a:spcAft>
              <a:defRPr/>
            </a:pPr>
            <a:r>
              <a:rPr lang="en-US" sz="1800" dirty="0" smtClean="0"/>
              <a:t>Secondary base-station: A fixed infrastructure component with cognitive radio capabilities</a:t>
            </a:r>
          </a:p>
          <a:p>
            <a:pPr marL="621792" lvl="1" algn="l">
              <a:spcBef>
                <a:spcPts val="324"/>
              </a:spcBef>
              <a:defRPr/>
            </a:pPr>
            <a:r>
              <a:rPr lang="en-US" sz="1800" dirty="0" smtClean="0"/>
              <a:t>	</a:t>
            </a:r>
          </a:p>
          <a:p>
            <a:pPr marL="365760" indent="-256032" algn="l">
              <a:defRPr/>
            </a:pPr>
            <a:r>
              <a:rPr lang="en-US" sz="1800" dirty="0" smtClean="0"/>
              <a:t>	</a:t>
            </a:r>
          </a:p>
          <a:p>
            <a:pPr algn="l">
              <a:buFont typeface="Wingdings" pitchFamily="2" charset="2"/>
              <a:buChar char="Ø"/>
            </a:pPr>
            <a:endParaRPr lang="en-CA" sz="1800" dirty="0" smtClean="0"/>
          </a:p>
          <a:p>
            <a:pPr algn="l">
              <a:buFont typeface="Wingdings" pitchFamily="2" charset="2"/>
              <a:buChar char="Ø"/>
            </a:pPr>
            <a:endParaRPr lang="en-CA" sz="1800" dirty="0" smtClean="0"/>
          </a:p>
          <a:p>
            <a:pPr algn="l">
              <a:buFont typeface="Wingdings" pitchFamily="2" charset="2"/>
              <a:buChar char="Ø"/>
            </a:pPr>
            <a:endParaRPr lang="en-CA"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762000"/>
            <a:ext cx="7851648" cy="914400"/>
          </a:xfrm>
        </p:spPr>
        <p:txBody>
          <a:bodyPr>
            <a:normAutofit/>
          </a:bodyPr>
          <a:lstStyle/>
          <a:p>
            <a:pPr algn="ctr"/>
            <a:r>
              <a:rPr lang="en-CA" sz="4800" u="sng" dirty="0" smtClean="0">
                <a:effectLst/>
              </a:rPr>
              <a:t>Categories of CRNs</a:t>
            </a:r>
            <a:endParaRPr lang="en-CA" sz="4800" u="sng" dirty="0">
              <a:effectLst/>
            </a:endParaRPr>
          </a:p>
        </p:txBody>
      </p:sp>
      <p:sp>
        <p:nvSpPr>
          <p:cNvPr id="5" name="Subtitle 4"/>
          <p:cNvSpPr>
            <a:spLocks noGrp="1"/>
          </p:cNvSpPr>
          <p:nvPr>
            <p:ph type="subTitle" idx="1"/>
          </p:nvPr>
        </p:nvSpPr>
        <p:spPr>
          <a:xfrm>
            <a:off x="152400" y="1905000"/>
            <a:ext cx="8763000" cy="4572000"/>
          </a:xfrm>
        </p:spPr>
        <p:txBody>
          <a:bodyPr>
            <a:noAutofit/>
          </a:bodyPr>
          <a:lstStyle/>
          <a:p>
            <a:pPr algn="just"/>
            <a:r>
              <a:rPr lang="en-CA" sz="2000" dirty="0" smtClean="0">
                <a:latin typeface="+mj-lt"/>
              </a:rPr>
              <a:t>We classify them into three separate categories: </a:t>
            </a:r>
          </a:p>
          <a:p>
            <a:pPr algn="just"/>
            <a:r>
              <a:rPr lang="en-CA" sz="2000" dirty="0" smtClean="0">
                <a:latin typeface="+mj-lt"/>
              </a:rPr>
              <a:t> </a:t>
            </a:r>
          </a:p>
          <a:p>
            <a:pPr algn="just"/>
            <a:r>
              <a:rPr lang="en-CA" sz="2000" dirty="0" smtClean="0">
                <a:latin typeface="+mj-lt"/>
              </a:rPr>
              <a:t>• Static Multihop CRNs</a:t>
            </a:r>
          </a:p>
          <a:p>
            <a:pPr algn="just"/>
            <a:r>
              <a:rPr lang="en-CA" sz="2000" dirty="0" smtClean="0">
                <a:latin typeface="+mj-lt"/>
              </a:rPr>
              <a:t> </a:t>
            </a:r>
          </a:p>
          <a:p>
            <a:pPr algn="just"/>
            <a:r>
              <a:rPr lang="en-CA" sz="2000" dirty="0" smtClean="0">
                <a:latin typeface="+mj-lt"/>
              </a:rPr>
              <a:t>• Dynamic Multihop CRNs</a:t>
            </a:r>
          </a:p>
          <a:p>
            <a:pPr algn="just"/>
            <a:endParaRPr lang="en-CA" sz="2000" dirty="0" smtClean="0">
              <a:latin typeface="+mj-lt"/>
            </a:endParaRPr>
          </a:p>
          <a:p>
            <a:pPr algn="just"/>
            <a:r>
              <a:rPr lang="en-CA" sz="2000" dirty="0" smtClean="0">
                <a:latin typeface="+mj-lt"/>
              </a:rPr>
              <a:t>• Opportunistic or highly dynamic Multihop CRNs</a:t>
            </a:r>
          </a:p>
          <a:p>
            <a:pPr algn="just">
              <a:spcBef>
                <a:spcPts val="0"/>
              </a:spcBef>
            </a:pPr>
            <a:endParaRPr lang="en-US" sz="2000" dirty="0" smtClean="0">
              <a:latin typeface="+mj-lt"/>
            </a:endParaRPr>
          </a:p>
          <a:p>
            <a:pPr algn="just">
              <a:spcBef>
                <a:spcPts val="0"/>
              </a:spcBef>
            </a:pPr>
            <a:endParaRPr lang="en-US" sz="2000" dirty="0" smtClean="0">
              <a:latin typeface="+mj-lt"/>
            </a:endParaRPr>
          </a:p>
          <a:p>
            <a:pPr algn="just">
              <a:spcBef>
                <a:spcPts val="0"/>
              </a:spcBef>
            </a:pPr>
            <a:r>
              <a:rPr lang="en-CA" sz="2000" dirty="0" smtClean="0"/>
              <a:t>Based on the holding time of the exploited primary bands by the CR determine the routing solution to use.</a:t>
            </a:r>
            <a:endParaRPr lang="en-US" sz="2000"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2595</TotalTime>
  <Words>2026</Words>
  <Application>Microsoft Office PowerPoint</Application>
  <PresentationFormat>On-screen Show (4:3)</PresentationFormat>
  <Paragraphs>285</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Cognitive Radio Networks</vt:lpstr>
      <vt:lpstr>Outline</vt:lpstr>
      <vt:lpstr>Introduction</vt:lpstr>
      <vt:lpstr>Motivation</vt:lpstr>
      <vt:lpstr>Motivation</vt:lpstr>
      <vt:lpstr>Cognitive Radio</vt:lpstr>
      <vt:lpstr>Cognitive Radio Network</vt:lpstr>
      <vt:lpstr>CRN Components </vt:lpstr>
      <vt:lpstr>Categories of CRNs</vt:lpstr>
      <vt:lpstr>Categories of CRNs</vt:lpstr>
      <vt:lpstr>Challenges </vt:lpstr>
      <vt:lpstr>Routing Schemes</vt:lpstr>
      <vt:lpstr>Routing Schemes</vt:lpstr>
      <vt:lpstr>Graph-Based Routing Scheme</vt:lpstr>
      <vt:lpstr>Layered Graph Model</vt:lpstr>
      <vt:lpstr>Layered Graph Model</vt:lpstr>
      <vt:lpstr>Layered Graph Model</vt:lpstr>
      <vt:lpstr>Layered Graph Model</vt:lpstr>
      <vt:lpstr>Layered Graph Model</vt:lpstr>
      <vt:lpstr>Layered Graph Model</vt:lpstr>
      <vt:lpstr>Layered Graph Model</vt:lpstr>
      <vt:lpstr>Conclusion</vt:lpstr>
      <vt:lpstr>Throughput-Based solutions</vt:lpstr>
      <vt:lpstr>SAMER</vt:lpstr>
      <vt:lpstr>SAMER</vt:lpstr>
      <vt:lpstr>SAMER</vt:lpstr>
      <vt:lpstr>Conclusion</vt:lpstr>
      <vt:lpstr>Routing Schemes</vt:lpstr>
      <vt:lpstr>References</vt:lpstr>
      <vt:lpstr>Questions</vt:lpstr>
      <vt:lpstr>Questions</vt:lpstr>
      <vt:lpstr>Questions</vt:lpstr>
      <vt:lpstr>Questions</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Transport Layer</dc:title>
  <dc:creator>Home</dc:creator>
  <cp:lastModifiedBy>Danger</cp:lastModifiedBy>
  <cp:revision>206</cp:revision>
  <dcterms:created xsi:type="dcterms:W3CDTF">2006-08-16T00:00:00Z</dcterms:created>
  <dcterms:modified xsi:type="dcterms:W3CDTF">2011-11-28T21:37:48Z</dcterms:modified>
</cp:coreProperties>
</file>