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8" r:id="rId1"/>
  </p:sldMasterIdLst>
  <p:notesMasterIdLst>
    <p:notesMasterId r:id="rId45"/>
  </p:notesMasterIdLst>
  <p:handoutMasterIdLst>
    <p:handoutMasterId r:id="rId46"/>
  </p:handoutMasterIdLst>
  <p:sldIdLst>
    <p:sldId id="256" r:id="rId2"/>
    <p:sldId id="257" r:id="rId3"/>
    <p:sldId id="264" r:id="rId4"/>
    <p:sldId id="258" r:id="rId5"/>
    <p:sldId id="263"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92" r:id="rId31"/>
    <p:sldId id="289" r:id="rId32"/>
    <p:sldId id="290" r:id="rId33"/>
    <p:sldId id="291" r:id="rId34"/>
    <p:sldId id="294" r:id="rId35"/>
    <p:sldId id="295" r:id="rId36"/>
    <p:sldId id="296" r:id="rId37"/>
    <p:sldId id="301" r:id="rId38"/>
    <p:sldId id="297" r:id="rId39"/>
    <p:sldId id="300" r:id="rId40"/>
    <p:sldId id="298" r:id="rId41"/>
    <p:sldId id="299" r:id="rId42"/>
    <p:sldId id="293" r:id="rId43"/>
    <p:sldId id="262"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D7AA044-254C-4A33-A3AB-4A6F4BDB1708}" type="datetimeFigureOut">
              <a:rPr lang="en-CA" smtClean="0"/>
              <a:pPr/>
              <a:t>14/11/2011</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1859F79-29B7-4A5D-9AC8-A71C7F0E822D}" type="slidenum">
              <a:rPr lang="en-CA" smtClean="0"/>
              <a:pPr/>
              <a:t>‹#›</a:t>
            </a:fld>
            <a:endParaRPr lang="en-CA"/>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E13304-5708-4B91-8C16-4D71B3174C9E}" type="datetimeFigureOut">
              <a:rPr lang="en-CA" smtClean="0"/>
              <a:pPr/>
              <a:t>14/11/2011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202DD-B27C-42A6-B1F9-CCA14579C0A5}" type="slidenum">
              <a:rPr lang="en-CA" smtClean="0"/>
              <a:pPr/>
              <a:t>‹#›</a:t>
            </a:fld>
            <a:endParaRPr lang="en-CA"/>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FCF202DD-B27C-42A6-B1F9-CCA14579C0A5}" type="slidenum">
              <a:rPr lang="en-CA" smtClean="0"/>
              <a:pPr/>
              <a:t>2</a:t>
            </a:fld>
            <a:endParaRPr lang="en-CA"/>
          </a:p>
        </p:txBody>
      </p:sp>
      <p:sp>
        <p:nvSpPr>
          <p:cNvPr id="5" name="Footer Placeholder 4"/>
          <p:cNvSpPr>
            <a:spLocks noGrp="1"/>
          </p:cNvSpPr>
          <p:nvPr>
            <p:ph type="ftr" sz="quarter" idx="11"/>
          </p:nvPr>
        </p:nvSpPr>
        <p:spPr/>
        <p:txBody>
          <a:bodyPr/>
          <a:lstStyle/>
          <a:p>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Footer Placeholder 3"/>
          <p:cNvSpPr>
            <a:spLocks noGrp="1"/>
          </p:cNvSpPr>
          <p:nvPr>
            <p:ph type="ftr" sz="quarter" idx="10"/>
          </p:nvPr>
        </p:nvSpPr>
        <p:spPr/>
        <p:txBody>
          <a:bodyPr/>
          <a:lstStyle/>
          <a:p>
            <a:endParaRPr lang="en-CA"/>
          </a:p>
        </p:txBody>
      </p:sp>
      <p:sp>
        <p:nvSpPr>
          <p:cNvPr id="5" name="Slide Number Placeholder 4"/>
          <p:cNvSpPr>
            <a:spLocks noGrp="1"/>
          </p:cNvSpPr>
          <p:nvPr>
            <p:ph type="sldNum" sz="quarter" idx="11"/>
          </p:nvPr>
        </p:nvSpPr>
        <p:spPr/>
        <p:txBody>
          <a:bodyPr/>
          <a:lstStyle/>
          <a:p>
            <a:fld id="{FCF202DD-B27C-42A6-B1F9-CCA14579C0A5}" type="slidenum">
              <a:rPr lang="en-CA" smtClean="0"/>
              <a:pPr/>
              <a:t>34</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66723CED-D002-476B-B460-78827A95B66C}" type="datetime1">
              <a:rPr lang="en-CA" smtClean="0"/>
              <a:pPr/>
              <a:t>14/11/2011</a:t>
            </a:fld>
            <a:endParaRPr lang="en-CA"/>
          </a:p>
        </p:txBody>
      </p:sp>
      <p:sp>
        <p:nvSpPr>
          <p:cNvPr id="17" name="Footer Placeholder 16"/>
          <p:cNvSpPr>
            <a:spLocks noGrp="1"/>
          </p:cNvSpPr>
          <p:nvPr>
            <p:ph type="ftr" sz="quarter" idx="11"/>
          </p:nvPr>
        </p:nvSpPr>
        <p:spPr>
          <a:xfrm>
            <a:off x="5410200" y="4205288"/>
            <a:ext cx="1295400" cy="457200"/>
          </a:xfrm>
        </p:spPr>
        <p:txBody>
          <a:bodyPr/>
          <a:lstStyle/>
          <a:p>
            <a:r>
              <a:rPr lang="en-CA" smtClean="0"/>
              <a:t>Hirdepal Singh Hunjan</a:t>
            </a:r>
            <a:endParaRPr lang="en-CA"/>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B02AB22-7F70-45DE-97F6-99AB523930E4}"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D9FE3B-2ABB-42AC-819F-7F12BF506789}" type="datetime1">
              <a:rPr lang="en-CA" smtClean="0"/>
              <a:pPr/>
              <a:t>14/11/2011</a:t>
            </a:fld>
            <a:endParaRPr lang="en-CA"/>
          </a:p>
        </p:txBody>
      </p:sp>
      <p:sp>
        <p:nvSpPr>
          <p:cNvPr id="5" name="Footer Placeholder 4"/>
          <p:cNvSpPr>
            <a:spLocks noGrp="1"/>
          </p:cNvSpPr>
          <p:nvPr>
            <p:ph type="ftr" sz="quarter" idx="11"/>
          </p:nvPr>
        </p:nvSpPr>
        <p:spPr/>
        <p:txBody>
          <a:bodyPr/>
          <a:lstStyle/>
          <a:p>
            <a:r>
              <a:rPr lang="en-CA" smtClean="0"/>
              <a:t>Hirdepal Singh Hunjan</a:t>
            </a:r>
            <a:endParaRPr lang="en-CA"/>
          </a:p>
        </p:txBody>
      </p:sp>
      <p:sp>
        <p:nvSpPr>
          <p:cNvPr id="6" name="Slide Number Placeholder 5"/>
          <p:cNvSpPr>
            <a:spLocks noGrp="1"/>
          </p:cNvSpPr>
          <p:nvPr>
            <p:ph type="sldNum" sz="quarter" idx="12"/>
          </p:nvPr>
        </p:nvSpPr>
        <p:spPr/>
        <p:txBody>
          <a:bodyPr/>
          <a:lstStyle/>
          <a:p>
            <a:fld id="{5B02AB22-7F70-45DE-97F6-99AB523930E4}"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86A7EC-AA6F-4AA8-9D4E-AEC8ECE32585}" type="datetime1">
              <a:rPr lang="en-CA" smtClean="0"/>
              <a:pPr/>
              <a:t>14/11/2011</a:t>
            </a:fld>
            <a:endParaRPr lang="en-CA"/>
          </a:p>
        </p:txBody>
      </p:sp>
      <p:sp>
        <p:nvSpPr>
          <p:cNvPr id="5" name="Footer Placeholder 4"/>
          <p:cNvSpPr>
            <a:spLocks noGrp="1"/>
          </p:cNvSpPr>
          <p:nvPr>
            <p:ph type="ftr" sz="quarter" idx="11"/>
          </p:nvPr>
        </p:nvSpPr>
        <p:spPr/>
        <p:txBody>
          <a:bodyPr/>
          <a:lstStyle/>
          <a:p>
            <a:r>
              <a:rPr lang="en-CA" smtClean="0"/>
              <a:t>Hirdepal Singh Hunjan</a:t>
            </a:r>
            <a:endParaRPr lang="en-CA"/>
          </a:p>
        </p:txBody>
      </p:sp>
      <p:sp>
        <p:nvSpPr>
          <p:cNvPr id="6" name="Slide Number Placeholder 5"/>
          <p:cNvSpPr>
            <a:spLocks noGrp="1"/>
          </p:cNvSpPr>
          <p:nvPr>
            <p:ph type="sldNum" sz="quarter" idx="12"/>
          </p:nvPr>
        </p:nvSpPr>
        <p:spPr/>
        <p:txBody>
          <a:bodyPr/>
          <a:lstStyle/>
          <a:p>
            <a:fld id="{5B02AB22-7F70-45DE-97F6-99AB523930E4}"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BD4C84-1214-4883-B087-DA2BA0B1806B}" type="datetime1">
              <a:rPr lang="en-CA" smtClean="0"/>
              <a:pPr/>
              <a:t>14/11/2011</a:t>
            </a:fld>
            <a:endParaRPr lang="en-CA"/>
          </a:p>
        </p:txBody>
      </p:sp>
      <p:sp>
        <p:nvSpPr>
          <p:cNvPr id="5" name="Footer Placeholder 4"/>
          <p:cNvSpPr>
            <a:spLocks noGrp="1"/>
          </p:cNvSpPr>
          <p:nvPr>
            <p:ph type="ftr" sz="quarter" idx="11"/>
          </p:nvPr>
        </p:nvSpPr>
        <p:spPr/>
        <p:txBody>
          <a:bodyPr/>
          <a:lstStyle/>
          <a:p>
            <a:r>
              <a:rPr lang="en-CA" smtClean="0"/>
              <a:t>Hirdepal Singh Hunjan</a:t>
            </a:r>
            <a:endParaRPr lang="en-CA"/>
          </a:p>
        </p:txBody>
      </p:sp>
      <p:sp>
        <p:nvSpPr>
          <p:cNvPr id="6" name="Slide Number Placeholder 5"/>
          <p:cNvSpPr>
            <a:spLocks noGrp="1"/>
          </p:cNvSpPr>
          <p:nvPr>
            <p:ph type="sldNum" sz="quarter" idx="12"/>
          </p:nvPr>
        </p:nvSpPr>
        <p:spPr/>
        <p:txBody>
          <a:bodyPr/>
          <a:lstStyle/>
          <a:p>
            <a:fld id="{5B02AB22-7F70-45DE-97F6-99AB523930E4}"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59362AD-8A16-4B22-A322-DFA164E8D6FF}" type="datetime1">
              <a:rPr lang="en-CA" smtClean="0"/>
              <a:pPr/>
              <a:t>14/11/2011</a:t>
            </a:fld>
            <a:endParaRPr lang="en-CA"/>
          </a:p>
        </p:txBody>
      </p:sp>
      <p:sp>
        <p:nvSpPr>
          <p:cNvPr id="5" name="Footer Placeholder 4"/>
          <p:cNvSpPr>
            <a:spLocks noGrp="1"/>
          </p:cNvSpPr>
          <p:nvPr>
            <p:ph type="ftr" sz="quarter" idx="11"/>
          </p:nvPr>
        </p:nvSpPr>
        <p:spPr/>
        <p:txBody>
          <a:bodyPr/>
          <a:lstStyle/>
          <a:p>
            <a:r>
              <a:rPr lang="en-CA" smtClean="0"/>
              <a:t>Hirdepal Singh Hunjan</a:t>
            </a:r>
            <a:endParaRPr lang="en-CA"/>
          </a:p>
        </p:txBody>
      </p:sp>
      <p:sp>
        <p:nvSpPr>
          <p:cNvPr id="6" name="Slide Number Placeholder 5"/>
          <p:cNvSpPr>
            <a:spLocks noGrp="1"/>
          </p:cNvSpPr>
          <p:nvPr>
            <p:ph type="sldNum" sz="quarter" idx="12"/>
          </p:nvPr>
        </p:nvSpPr>
        <p:spPr/>
        <p:txBody>
          <a:bodyPr/>
          <a:lstStyle/>
          <a:p>
            <a:fld id="{5B02AB22-7F70-45DE-97F6-99AB523930E4}"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831BA56-AD5F-4FDF-93C1-DCC31C3FBA8D}" type="datetime1">
              <a:rPr lang="en-CA" smtClean="0"/>
              <a:pPr/>
              <a:t>14/11/2011</a:t>
            </a:fld>
            <a:endParaRPr lang="en-CA"/>
          </a:p>
        </p:txBody>
      </p:sp>
      <p:sp>
        <p:nvSpPr>
          <p:cNvPr id="6" name="Footer Placeholder 5"/>
          <p:cNvSpPr>
            <a:spLocks noGrp="1"/>
          </p:cNvSpPr>
          <p:nvPr>
            <p:ph type="ftr" sz="quarter" idx="11"/>
          </p:nvPr>
        </p:nvSpPr>
        <p:spPr/>
        <p:txBody>
          <a:bodyPr/>
          <a:lstStyle/>
          <a:p>
            <a:r>
              <a:rPr lang="en-CA" smtClean="0"/>
              <a:t>Hirdepal Singh Hunjan</a:t>
            </a:r>
            <a:endParaRPr lang="en-CA"/>
          </a:p>
        </p:txBody>
      </p:sp>
      <p:sp>
        <p:nvSpPr>
          <p:cNvPr id="7" name="Slide Number Placeholder 6"/>
          <p:cNvSpPr>
            <a:spLocks noGrp="1"/>
          </p:cNvSpPr>
          <p:nvPr>
            <p:ph type="sldNum" sz="quarter" idx="12"/>
          </p:nvPr>
        </p:nvSpPr>
        <p:spPr/>
        <p:txBody>
          <a:bodyPr/>
          <a:lstStyle/>
          <a:p>
            <a:fld id="{5B02AB22-7F70-45DE-97F6-99AB523930E4}"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5613088-48F4-4571-9883-7308BA92CDF0}" type="datetime1">
              <a:rPr lang="en-CA" smtClean="0"/>
              <a:pPr/>
              <a:t>14/11/2011</a:t>
            </a:fld>
            <a:endParaRPr lang="en-CA"/>
          </a:p>
        </p:txBody>
      </p:sp>
      <p:sp>
        <p:nvSpPr>
          <p:cNvPr id="27" name="Slide Number Placeholder 26"/>
          <p:cNvSpPr>
            <a:spLocks noGrp="1"/>
          </p:cNvSpPr>
          <p:nvPr>
            <p:ph type="sldNum" sz="quarter" idx="11"/>
          </p:nvPr>
        </p:nvSpPr>
        <p:spPr/>
        <p:txBody>
          <a:bodyPr rtlCol="0"/>
          <a:lstStyle/>
          <a:p>
            <a:fld id="{5B02AB22-7F70-45DE-97F6-99AB523930E4}" type="slidenum">
              <a:rPr lang="en-CA" smtClean="0"/>
              <a:pPr/>
              <a:t>‹#›</a:t>
            </a:fld>
            <a:endParaRPr lang="en-CA"/>
          </a:p>
        </p:txBody>
      </p:sp>
      <p:sp>
        <p:nvSpPr>
          <p:cNvPr id="28" name="Footer Placeholder 27"/>
          <p:cNvSpPr>
            <a:spLocks noGrp="1"/>
          </p:cNvSpPr>
          <p:nvPr>
            <p:ph type="ftr" sz="quarter" idx="12"/>
          </p:nvPr>
        </p:nvSpPr>
        <p:spPr/>
        <p:txBody>
          <a:bodyPr rtlCol="0"/>
          <a:lstStyle/>
          <a:p>
            <a:r>
              <a:rPr lang="en-CA" smtClean="0"/>
              <a:t>Hirdepal Singh Hunjan</a:t>
            </a: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A8684B26-36FC-4443-93F1-2EA5290C3AE6}" type="datetime1">
              <a:rPr lang="en-CA" smtClean="0"/>
              <a:pPr/>
              <a:t>14/11/2011</a:t>
            </a:fld>
            <a:endParaRPr lang="en-CA"/>
          </a:p>
        </p:txBody>
      </p:sp>
      <p:sp>
        <p:nvSpPr>
          <p:cNvPr id="4" name="Footer Placeholder 3"/>
          <p:cNvSpPr>
            <a:spLocks noGrp="1"/>
          </p:cNvSpPr>
          <p:nvPr>
            <p:ph type="ftr" sz="quarter" idx="11"/>
          </p:nvPr>
        </p:nvSpPr>
        <p:spPr>
          <a:xfrm>
            <a:off x="5257800" y="612648"/>
            <a:ext cx="1325880" cy="457200"/>
          </a:xfrm>
        </p:spPr>
        <p:txBody>
          <a:bodyPr/>
          <a:lstStyle/>
          <a:p>
            <a:r>
              <a:rPr lang="en-CA" smtClean="0"/>
              <a:t>Hirdepal Singh Hunjan</a:t>
            </a:r>
            <a:endParaRPr lang="en-CA"/>
          </a:p>
        </p:txBody>
      </p:sp>
      <p:sp>
        <p:nvSpPr>
          <p:cNvPr id="5" name="Slide Number Placeholder 4"/>
          <p:cNvSpPr>
            <a:spLocks noGrp="1"/>
          </p:cNvSpPr>
          <p:nvPr>
            <p:ph type="sldNum" sz="quarter" idx="12"/>
          </p:nvPr>
        </p:nvSpPr>
        <p:spPr>
          <a:xfrm>
            <a:off x="8174736" y="2272"/>
            <a:ext cx="762000" cy="365760"/>
          </a:xfrm>
        </p:spPr>
        <p:txBody>
          <a:bodyPr/>
          <a:lstStyle/>
          <a:p>
            <a:fld id="{5B02AB22-7F70-45DE-97F6-99AB523930E4}"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2E35A4-C847-4DAF-8F88-45CC371DE21D}" type="datetime1">
              <a:rPr lang="en-CA" smtClean="0"/>
              <a:pPr/>
              <a:t>14/11/2011</a:t>
            </a:fld>
            <a:endParaRPr lang="en-CA"/>
          </a:p>
        </p:txBody>
      </p:sp>
      <p:sp>
        <p:nvSpPr>
          <p:cNvPr id="3" name="Footer Placeholder 2"/>
          <p:cNvSpPr>
            <a:spLocks noGrp="1"/>
          </p:cNvSpPr>
          <p:nvPr>
            <p:ph type="ftr" sz="quarter" idx="11"/>
          </p:nvPr>
        </p:nvSpPr>
        <p:spPr/>
        <p:txBody>
          <a:bodyPr/>
          <a:lstStyle/>
          <a:p>
            <a:r>
              <a:rPr lang="en-CA" smtClean="0"/>
              <a:t>Hirdepal Singh Hunjan</a:t>
            </a:r>
            <a:endParaRPr lang="en-CA"/>
          </a:p>
        </p:txBody>
      </p:sp>
      <p:sp>
        <p:nvSpPr>
          <p:cNvPr id="4" name="Slide Number Placeholder 3"/>
          <p:cNvSpPr>
            <a:spLocks noGrp="1"/>
          </p:cNvSpPr>
          <p:nvPr>
            <p:ph type="sldNum" sz="quarter" idx="12"/>
          </p:nvPr>
        </p:nvSpPr>
        <p:spPr/>
        <p:txBody>
          <a:bodyPr/>
          <a:lstStyle/>
          <a:p>
            <a:fld id="{5B02AB22-7F70-45DE-97F6-99AB523930E4}"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74FA43-31D0-4AC6-B204-755704CDD6E5}" type="datetime1">
              <a:rPr lang="en-CA" smtClean="0"/>
              <a:pPr/>
              <a:t>14/11/2011</a:t>
            </a:fld>
            <a:endParaRPr lang="en-CA"/>
          </a:p>
        </p:txBody>
      </p:sp>
      <p:sp>
        <p:nvSpPr>
          <p:cNvPr id="6" name="Footer Placeholder 5"/>
          <p:cNvSpPr>
            <a:spLocks noGrp="1"/>
          </p:cNvSpPr>
          <p:nvPr>
            <p:ph type="ftr" sz="quarter" idx="11"/>
          </p:nvPr>
        </p:nvSpPr>
        <p:spPr/>
        <p:txBody>
          <a:bodyPr/>
          <a:lstStyle/>
          <a:p>
            <a:r>
              <a:rPr lang="en-CA" smtClean="0"/>
              <a:t>Hirdepal Singh Hunjan</a:t>
            </a:r>
            <a:endParaRPr lang="en-CA"/>
          </a:p>
        </p:txBody>
      </p:sp>
      <p:sp>
        <p:nvSpPr>
          <p:cNvPr id="7" name="Slide Number Placeholder 6"/>
          <p:cNvSpPr>
            <a:spLocks noGrp="1"/>
          </p:cNvSpPr>
          <p:nvPr>
            <p:ph type="sldNum" sz="quarter" idx="12"/>
          </p:nvPr>
        </p:nvSpPr>
        <p:spPr/>
        <p:txBody>
          <a:bodyPr/>
          <a:lstStyle/>
          <a:p>
            <a:fld id="{5B02AB22-7F70-45DE-97F6-99AB523930E4}"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72140D-9D1F-47A4-A6B3-0EF5869D8F52}" type="datetime1">
              <a:rPr lang="en-CA" smtClean="0"/>
              <a:pPr/>
              <a:t>14/11/2011</a:t>
            </a:fld>
            <a:endParaRPr lang="en-CA"/>
          </a:p>
        </p:txBody>
      </p:sp>
      <p:sp>
        <p:nvSpPr>
          <p:cNvPr id="6" name="Footer Placeholder 5"/>
          <p:cNvSpPr>
            <a:spLocks noGrp="1"/>
          </p:cNvSpPr>
          <p:nvPr>
            <p:ph type="ftr" sz="quarter" idx="11"/>
          </p:nvPr>
        </p:nvSpPr>
        <p:spPr/>
        <p:txBody>
          <a:bodyPr/>
          <a:lstStyle/>
          <a:p>
            <a:r>
              <a:rPr lang="en-CA" smtClean="0"/>
              <a:t>Hirdepal Singh Hunjan</a:t>
            </a:r>
            <a:endParaRPr lang="en-CA"/>
          </a:p>
        </p:txBody>
      </p:sp>
      <p:sp>
        <p:nvSpPr>
          <p:cNvPr id="7" name="Slide Number Placeholder 6"/>
          <p:cNvSpPr>
            <a:spLocks noGrp="1"/>
          </p:cNvSpPr>
          <p:nvPr>
            <p:ph type="sldNum" sz="quarter" idx="12"/>
          </p:nvPr>
        </p:nvSpPr>
        <p:spPr/>
        <p:txBody>
          <a:bodyPr/>
          <a:lstStyle/>
          <a:p>
            <a:fld id="{5B02AB22-7F70-45DE-97F6-99AB523930E4}"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FFFE1EC-5AD2-49D5-85B4-46A4D174CD16}" type="datetime1">
              <a:rPr lang="en-CA" smtClean="0"/>
              <a:pPr/>
              <a:t>14/11/2011</a:t>
            </a:fld>
            <a:endParaRPr lang="en-CA"/>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CA" smtClean="0"/>
              <a:t>Hirdepal Singh Hunjan</a:t>
            </a:r>
            <a:endParaRPr lang="en-CA"/>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B02AB22-7F70-45DE-97F6-99AB523930E4}"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332656"/>
            <a:ext cx="7249616" cy="4608512"/>
          </a:xfrm>
        </p:spPr>
        <p:txBody>
          <a:bodyPr>
            <a:noAutofit/>
          </a:bodyPr>
          <a:lstStyle/>
          <a:p>
            <a:pPr algn="ctr"/>
            <a:r>
              <a:rPr lang="en-CA" b="1" dirty="0" smtClean="0"/>
              <a:t>Embedded operating systems for sensor nodes</a:t>
            </a:r>
            <a:r>
              <a:rPr lang="en-CA" b="1" dirty="0" smtClean="0">
                <a:solidFill>
                  <a:schemeClr val="accent2">
                    <a:lumMod val="50000"/>
                  </a:schemeClr>
                </a:solidFill>
              </a:rPr>
              <a:t/>
            </a:r>
            <a:br>
              <a:rPr lang="en-CA" b="1" dirty="0" smtClean="0">
                <a:solidFill>
                  <a:schemeClr val="accent2">
                    <a:lumMod val="50000"/>
                  </a:schemeClr>
                </a:solidFill>
              </a:rPr>
            </a:br>
            <a:r>
              <a:rPr lang="en-CA" b="1" dirty="0" smtClean="0">
                <a:solidFill>
                  <a:schemeClr val="accent2">
                    <a:lumMod val="50000"/>
                  </a:schemeClr>
                </a:solidFill>
              </a:rPr>
              <a:t/>
            </a:r>
            <a:br>
              <a:rPr lang="en-CA" b="1" dirty="0" smtClean="0">
                <a:solidFill>
                  <a:schemeClr val="accent2">
                    <a:lumMod val="50000"/>
                  </a:schemeClr>
                </a:solidFill>
              </a:rPr>
            </a:br>
            <a:r>
              <a:rPr lang="en-CA" b="1" dirty="0" smtClean="0">
                <a:solidFill>
                  <a:schemeClr val="accent2">
                    <a:lumMod val="50000"/>
                  </a:schemeClr>
                </a:solidFill>
              </a:rPr>
              <a:t/>
            </a:r>
            <a:br>
              <a:rPr lang="en-CA" b="1" dirty="0" smtClean="0">
                <a:solidFill>
                  <a:schemeClr val="accent2">
                    <a:lumMod val="50000"/>
                  </a:schemeClr>
                </a:solidFill>
              </a:rPr>
            </a:br>
            <a:r>
              <a:rPr lang="en-CA" b="1" dirty="0" smtClean="0">
                <a:solidFill>
                  <a:schemeClr val="accent2">
                    <a:lumMod val="50000"/>
                  </a:schemeClr>
                </a:solidFill>
              </a:rPr>
              <a:t/>
            </a:r>
            <a:br>
              <a:rPr lang="en-CA" b="1" dirty="0" smtClean="0">
                <a:solidFill>
                  <a:schemeClr val="accent2">
                    <a:lumMod val="50000"/>
                  </a:schemeClr>
                </a:solidFill>
              </a:rPr>
            </a:br>
            <a:endParaRPr lang="en-CA" b="1" dirty="0">
              <a:solidFill>
                <a:schemeClr val="accent2">
                  <a:lumMod val="50000"/>
                </a:schemeClr>
              </a:solidFill>
            </a:endParaRPr>
          </a:p>
        </p:txBody>
      </p:sp>
      <p:sp>
        <p:nvSpPr>
          <p:cNvPr id="3" name="Subtitle 2"/>
          <p:cNvSpPr>
            <a:spLocks noGrp="1"/>
          </p:cNvSpPr>
          <p:nvPr>
            <p:ph type="subTitle" idx="1"/>
          </p:nvPr>
        </p:nvSpPr>
        <p:spPr>
          <a:xfrm>
            <a:off x="4499992" y="4725144"/>
            <a:ext cx="4248472" cy="1656184"/>
          </a:xfrm>
        </p:spPr>
        <p:txBody>
          <a:bodyPr>
            <a:normAutofit/>
          </a:bodyPr>
          <a:lstStyle/>
          <a:p>
            <a:pPr algn="ctr"/>
            <a:r>
              <a:rPr lang="en-US" sz="2000" dirty="0" err="1" smtClean="0"/>
              <a:t>Hirdepal</a:t>
            </a:r>
            <a:r>
              <a:rPr lang="en-US" sz="2000" dirty="0" smtClean="0"/>
              <a:t> Singh </a:t>
            </a:r>
            <a:r>
              <a:rPr lang="en-US" sz="2000" dirty="0" err="1" smtClean="0"/>
              <a:t>Hunjan</a:t>
            </a:r>
            <a:endParaRPr lang="en-CA" sz="2000" dirty="0" smtClean="0"/>
          </a:p>
          <a:p>
            <a:pPr algn="ctr"/>
            <a:r>
              <a:rPr lang="en-CA" sz="2000" dirty="0" smtClean="0"/>
              <a:t>6533352</a:t>
            </a:r>
          </a:p>
          <a:p>
            <a:pPr algn="ctr"/>
            <a:r>
              <a:rPr lang="en-CA" sz="2000" dirty="0" smtClean="0"/>
              <a:t>hhunj057@uottawa.ca</a:t>
            </a:r>
            <a:endParaRPr lang="en-US" sz="2000" dirty="0" smtClean="0"/>
          </a:p>
        </p:txBody>
      </p:sp>
      <p:pic>
        <p:nvPicPr>
          <p:cNvPr id="1026" name="Picture 2"/>
          <p:cNvPicPr>
            <a:picLocks noChangeAspect="1" noChangeArrowheads="1"/>
          </p:cNvPicPr>
          <p:nvPr/>
        </p:nvPicPr>
        <p:blipFill>
          <a:blip r:embed="rId2" cstate="print"/>
          <a:srcRect/>
          <a:stretch>
            <a:fillRect/>
          </a:stretch>
        </p:blipFill>
        <p:spPr bwMode="auto">
          <a:xfrm>
            <a:off x="323528" y="3933056"/>
            <a:ext cx="3411860" cy="26364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a:bodyPr>
          <a:lstStyle/>
          <a:p>
            <a:pPr>
              <a:buNone/>
            </a:pPr>
            <a:r>
              <a:rPr lang="en-CA" b="1" dirty="0" smtClean="0">
                <a:solidFill>
                  <a:srgbClr val="002060"/>
                </a:solidFill>
              </a:rPr>
              <a:t>	Resource Constraints</a:t>
            </a:r>
          </a:p>
          <a:p>
            <a:pPr>
              <a:buNone/>
            </a:pPr>
            <a:r>
              <a:rPr lang="en-CA" b="1" dirty="0" smtClean="0">
                <a:solidFill>
                  <a:srgbClr val="002060"/>
                </a:solidFill>
              </a:rPr>
              <a:t>   </a:t>
            </a:r>
            <a:r>
              <a:rPr lang="en-CA" sz="1800" dirty="0" smtClean="0"/>
              <a:t>Sensor nodes must operate under resource constraints that are not major concerns on PCs, or even on smaller embedded devices such as PDAs. </a:t>
            </a:r>
          </a:p>
          <a:p>
            <a:pPr>
              <a:buNone/>
            </a:pPr>
            <a:endParaRPr lang="en-CA" sz="1800" dirty="0" smtClean="0"/>
          </a:p>
          <a:p>
            <a:pPr>
              <a:buNone/>
            </a:pPr>
            <a:r>
              <a:rPr lang="en-CA" sz="1800" dirty="0" smtClean="0"/>
              <a:t>    For example, the Mica2 node has only 4 </a:t>
            </a:r>
            <a:r>
              <a:rPr lang="en-CA" sz="1800" dirty="0" err="1" smtClean="0"/>
              <a:t>kB</a:t>
            </a:r>
            <a:r>
              <a:rPr lang="en-CA" sz="1800" dirty="0" smtClean="0"/>
              <a:t> of data memory (SRAM), 128 </a:t>
            </a:r>
            <a:r>
              <a:rPr lang="en-CA" sz="1800" dirty="0" err="1" smtClean="0"/>
              <a:t>kB</a:t>
            </a:r>
            <a:r>
              <a:rPr lang="en-CA" sz="1800" dirty="0" smtClean="0"/>
              <a:t> of program memory (flash), and an 8-bit, 7.3 MHz CPU. </a:t>
            </a:r>
          </a:p>
          <a:p>
            <a:pPr>
              <a:buNone/>
            </a:pPr>
            <a:r>
              <a:rPr lang="en-CA" sz="1800" dirty="0" smtClean="0"/>
              <a:t>     </a:t>
            </a:r>
          </a:p>
          <a:p>
            <a:pPr>
              <a:buNone/>
            </a:pPr>
            <a:r>
              <a:rPr lang="en-CA" sz="1800" dirty="0" smtClean="0"/>
              <a:t>    Each of these limitations affects the design of sensor operating systems.</a:t>
            </a:r>
          </a:p>
          <a:p>
            <a:pPr>
              <a:buNone/>
            </a:pPr>
            <a:endParaRPr lang="en-CA" sz="1800" dirty="0" smtClean="0"/>
          </a:p>
          <a:p>
            <a:pPr>
              <a:buFont typeface="Wingdings" pitchFamily="2" charset="2"/>
              <a:buChar char="Ø"/>
            </a:pPr>
            <a:r>
              <a:rPr lang="en-CA" sz="1800" b="1" dirty="0" smtClean="0"/>
              <a:t>Data Memory</a:t>
            </a:r>
          </a:p>
          <a:p>
            <a:pPr>
              <a:buFont typeface="Wingdings" pitchFamily="2" charset="2"/>
              <a:buChar char="Ø"/>
            </a:pPr>
            <a:endParaRPr lang="en-CA" sz="1800" b="1" dirty="0" smtClean="0"/>
          </a:p>
          <a:p>
            <a:pPr>
              <a:buFont typeface="Wingdings" pitchFamily="2" charset="2"/>
              <a:buChar char="Ø"/>
            </a:pPr>
            <a:r>
              <a:rPr lang="en-CA" sz="1800" b="1" dirty="0" smtClean="0"/>
              <a:t>Program Memory</a:t>
            </a:r>
          </a:p>
          <a:p>
            <a:pPr>
              <a:buFont typeface="Wingdings" pitchFamily="2" charset="2"/>
              <a:buChar char="Ø"/>
            </a:pPr>
            <a:endParaRPr lang="en-CA" sz="1800" b="1" dirty="0" smtClean="0"/>
          </a:p>
          <a:p>
            <a:pPr>
              <a:buFont typeface="Wingdings" pitchFamily="2" charset="2"/>
              <a:buChar char="Ø"/>
            </a:pPr>
            <a:r>
              <a:rPr lang="en-CA" sz="1800" b="1" dirty="0" smtClean="0"/>
              <a:t>CPU Bandwidth</a:t>
            </a:r>
          </a:p>
          <a:p>
            <a:pPr>
              <a:buNone/>
            </a:pPr>
            <a:endParaRPr lang="en-CA" sz="1800" dirty="0" smtClean="0"/>
          </a:p>
          <a:p>
            <a:pPr>
              <a:buNone/>
            </a:pPr>
            <a:endParaRPr lang="en-CA" sz="1800" b="1" dirty="0" smtClean="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10</a:t>
            </a:fld>
            <a:endParaRPr lang="en-C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lnSpcReduction="10000"/>
          </a:bodyPr>
          <a:lstStyle/>
          <a:p>
            <a:r>
              <a:rPr lang="en-CA" sz="1800" dirty="0" smtClean="0"/>
              <a:t>It has been argued that one should not design around these resource constraints, because the hardware is subject to Moore’s law and will have increased in capability by the time sensor networks are widely adopted.</a:t>
            </a:r>
          </a:p>
          <a:p>
            <a:endParaRPr lang="en-CA" sz="1800" dirty="0" smtClean="0"/>
          </a:p>
          <a:p>
            <a:endParaRPr lang="en-CA" sz="1800" dirty="0" smtClean="0"/>
          </a:p>
          <a:p>
            <a:endParaRPr lang="en-CA" sz="1800" dirty="0" smtClean="0"/>
          </a:p>
          <a:p>
            <a:endParaRPr lang="en-CA" sz="1800" dirty="0" smtClean="0"/>
          </a:p>
          <a:p>
            <a:endParaRPr lang="en-CA" sz="1800" dirty="0" smtClean="0"/>
          </a:p>
          <a:p>
            <a:endParaRPr lang="en-CA" sz="1800" dirty="0" smtClean="0"/>
          </a:p>
          <a:p>
            <a:endParaRPr lang="en-CA" sz="1800" dirty="0" smtClean="0"/>
          </a:p>
          <a:p>
            <a:endParaRPr lang="en-CA" sz="1800" dirty="0" smtClean="0"/>
          </a:p>
          <a:p>
            <a:endParaRPr lang="en-CA" sz="1800" dirty="0" smtClean="0"/>
          </a:p>
          <a:p>
            <a:endParaRPr lang="en-CA" sz="1800" dirty="0" smtClean="0"/>
          </a:p>
          <a:p>
            <a:r>
              <a:rPr lang="en-CA" sz="1800" dirty="0" smtClean="0"/>
              <a:t>The advances predicted by Moore’s law can be  applied to lower the cost, rather than increase the capability of a sensor node.</a:t>
            </a:r>
          </a:p>
          <a:p>
            <a:endParaRPr lang="en-CA" sz="1800" dirty="0" smtClean="0"/>
          </a:p>
          <a:p>
            <a:r>
              <a:rPr lang="en-CA" sz="1800" dirty="0" smtClean="0"/>
              <a:t>An operating system that runs within tight resource  constraints will always run on cheaper hardware, which can be economically deployed in larger </a:t>
            </a:r>
          </a:p>
          <a:p>
            <a:pPr>
              <a:buNone/>
            </a:pPr>
            <a:r>
              <a:rPr lang="en-CA" sz="1800" dirty="0" smtClean="0"/>
              <a:t>     numbers.</a:t>
            </a:r>
            <a:endParaRPr lang="en-CA" sz="1800" b="1" dirty="0" smtClean="0">
              <a:solidFill>
                <a:srgbClr val="002060"/>
              </a:solidFill>
            </a:endParaRPr>
          </a:p>
          <a:p>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11</a:t>
            </a:fld>
            <a:endParaRPr lang="en-CA"/>
          </a:p>
        </p:txBody>
      </p:sp>
      <p:pic>
        <p:nvPicPr>
          <p:cNvPr id="6" name="Picture 2" descr="http://www.kk.org/thetechnium/Christensen97-40-1.jpg"/>
          <p:cNvPicPr>
            <a:picLocks noChangeAspect="1" noChangeArrowheads="1"/>
          </p:cNvPicPr>
          <p:nvPr/>
        </p:nvPicPr>
        <p:blipFill>
          <a:blip r:embed="rId2" cstate="print"/>
          <a:srcRect/>
          <a:stretch>
            <a:fillRect/>
          </a:stretch>
        </p:blipFill>
        <p:spPr bwMode="auto">
          <a:xfrm>
            <a:off x="2987824" y="2132856"/>
            <a:ext cx="2543305" cy="2448272"/>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lstStyle/>
          <a:p>
            <a:pPr>
              <a:buNone/>
            </a:pPr>
            <a:r>
              <a:rPr lang="en-CA" b="1" dirty="0" smtClean="0">
                <a:solidFill>
                  <a:srgbClr val="002060"/>
                </a:solidFill>
              </a:rPr>
              <a:t>	Power Management</a:t>
            </a:r>
          </a:p>
          <a:p>
            <a:pPr>
              <a:buNone/>
            </a:pPr>
            <a:endParaRPr lang="en-CA" b="1" dirty="0" smtClean="0">
              <a:solidFill>
                <a:srgbClr val="002060"/>
              </a:solidFill>
            </a:endParaRPr>
          </a:p>
          <a:p>
            <a:r>
              <a:rPr lang="en-CA" sz="1800" dirty="0" smtClean="0"/>
              <a:t>Power constraints on sensor nodes are severe. While Moore’s law applies to CPU speed and memory  size, it does not apply to battery capacity.</a:t>
            </a:r>
          </a:p>
          <a:p>
            <a:endParaRPr lang="en-CA" sz="1800" dirty="0" smtClean="0"/>
          </a:p>
          <a:p>
            <a:r>
              <a:rPr lang="en-CA" sz="1800" dirty="0" smtClean="0"/>
              <a:t>Lifetime of a sensor node is increased primarily by reducing power consumption, rather than increasing supply.</a:t>
            </a:r>
          </a:p>
          <a:p>
            <a:endParaRPr lang="en-CA" sz="1800" dirty="0" smtClean="0"/>
          </a:p>
          <a:p>
            <a:r>
              <a:rPr lang="en-CA" sz="1800" dirty="0" smtClean="0"/>
              <a:t>Large-scale increases in node lifetime are obtained by </a:t>
            </a:r>
          </a:p>
          <a:p>
            <a:pPr>
              <a:buNone/>
            </a:pPr>
            <a:r>
              <a:rPr lang="en-CA" sz="1800" dirty="0" smtClean="0"/>
              <a:t>     turning components off during times when they are</a:t>
            </a:r>
          </a:p>
          <a:p>
            <a:pPr>
              <a:buNone/>
            </a:pPr>
            <a:r>
              <a:rPr lang="en-CA" sz="1800" dirty="0" smtClean="0"/>
              <a:t>	not needed. The “duty cycle” of a node is the fraction of </a:t>
            </a:r>
          </a:p>
          <a:p>
            <a:pPr>
              <a:buNone/>
            </a:pPr>
            <a:r>
              <a:rPr lang="en-CA" sz="1800" dirty="0" smtClean="0"/>
              <a:t>	the time that the node’s high-power components are </a:t>
            </a:r>
          </a:p>
          <a:p>
            <a:pPr>
              <a:buNone/>
            </a:pPr>
            <a:r>
              <a:rPr lang="en-CA" sz="1800" dirty="0" smtClean="0"/>
              <a:t>	active, and may be on the order of 1%. </a:t>
            </a:r>
          </a:p>
          <a:p>
            <a:endParaRPr lang="en-CA" sz="1800" dirty="0" smtClean="0"/>
          </a:p>
          <a:p>
            <a:r>
              <a:rPr lang="en-CA" sz="1800" dirty="0" smtClean="0"/>
              <a:t>This extends the lifetime of a node from several days to several months</a:t>
            </a:r>
            <a:endParaRPr lang="en-CA" sz="18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12</a:t>
            </a:fld>
            <a:endParaRPr lang="en-CA"/>
          </a:p>
        </p:txBody>
      </p:sp>
      <p:pic>
        <p:nvPicPr>
          <p:cNvPr id="29698" name="Picture 2" descr="http://i.shopbot.com.au/n_14222/12/5a/L_6f271a70dd5b454de198601a61ad5a12.jpg"/>
          <p:cNvPicPr>
            <a:picLocks noChangeAspect="1" noChangeArrowheads="1"/>
          </p:cNvPicPr>
          <p:nvPr/>
        </p:nvPicPr>
        <p:blipFill>
          <a:blip r:embed="rId2" cstate="print"/>
          <a:srcRect/>
          <a:stretch>
            <a:fillRect/>
          </a:stretch>
        </p:blipFill>
        <p:spPr bwMode="auto">
          <a:xfrm>
            <a:off x="6876256" y="3573016"/>
            <a:ext cx="1524000" cy="1524001"/>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980728"/>
            <a:ext cx="8229600" cy="5593808"/>
          </a:xfrm>
        </p:spPr>
        <p:txBody>
          <a:bodyPr>
            <a:normAutofit lnSpcReduction="10000"/>
          </a:bodyPr>
          <a:lstStyle/>
          <a:p>
            <a:pPr>
              <a:buNone/>
            </a:pPr>
            <a:r>
              <a:rPr lang="en-CA" b="1" dirty="0" smtClean="0">
                <a:solidFill>
                  <a:srgbClr val="002060"/>
                </a:solidFill>
              </a:rPr>
              <a:t>	Networking</a:t>
            </a:r>
          </a:p>
          <a:p>
            <a:pPr>
              <a:buNone/>
            </a:pPr>
            <a:endParaRPr lang="en-CA" b="1" dirty="0" smtClean="0">
              <a:solidFill>
                <a:srgbClr val="002060"/>
              </a:solidFill>
            </a:endParaRPr>
          </a:p>
          <a:p>
            <a:r>
              <a:rPr lang="en-CA" sz="1800" dirty="0" smtClean="0"/>
              <a:t>The network stack is the primary application running on a sensor node. </a:t>
            </a:r>
          </a:p>
          <a:p>
            <a:r>
              <a:rPr lang="en-CA" sz="1800" dirty="0" smtClean="0"/>
              <a:t>while a typical sensor network packet might be only 32 bytes, 32 bytes is not that small compared to the total data memory available.</a:t>
            </a:r>
          </a:p>
          <a:p>
            <a:r>
              <a:rPr lang="en-CA" sz="1800" dirty="0" smtClean="0"/>
              <a:t>Since memory is so limited and the network may be the primary memory consumer, it is important to define cross-layer interfaces that avoid copying buffers. </a:t>
            </a:r>
          </a:p>
          <a:p>
            <a:r>
              <a:rPr lang="en-CA" sz="1800" dirty="0" smtClean="0"/>
              <a:t>It also may make sense to integrate network memory management closely with the operating system, to make maximum use of the data memory that is available.</a:t>
            </a:r>
          </a:p>
          <a:p>
            <a:endParaRPr lang="en-CA" sz="1800" dirty="0" smtClean="0"/>
          </a:p>
          <a:p>
            <a:pPr>
              <a:buNone/>
            </a:pPr>
            <a:r>
              <a:rPr lang="en-CA" b="1" dirty="0" smtClean="0">
                <a:solidFill>
                  <a:srgbClr val="002060"/>
                </a:solidFill>
              </a:rPr>
              <a:t>	Sensing</a:t>
            </a:r>
          </a:p>
          <a:p>
            <a:pPr>
              <a:buNone/>
            </a:pPr>
            <a:endParaRPr lang="en-CA" b="1" dirty="0" smtClean="0">
              <a:solidFill>
                <a:srgbClr val="002060"/>
              </a:solidFill>
            </a:endParaRPr>
          </a:p>
          <a:p>
            <a:r>
              <a:rPr lang="en-CA" sz="1900" dirty="0" smtClean="0"/>
              <a:t>Calibrating sensors is an especially difficult problem in situ. Some approaches seek to provide distributed </a:t>
            </a:r>
            <a:r>
              <a:rPr lang="en-CA" sz="1900" dirty="0" err="1" smtClean="0"/>
              <a:t>autocalibration</a:t>
            </a:r>
            <a:r>
              <a:rPr lang="en-CA" sz="1900" dirty="0" smtClean="0"/>
              <a:t> to improve ease of in situ deployment and management while retaining the accuracy of sensor readings</a:t>
            </a:r>
            <a:endParaRPr lang="en-CA" sz="19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13</a:t>
            </a:fld>
            <a:endParaRPr lang="en-CA"/>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1008112"/>
          </a:xfrm>
        </p:spPr>
        <p:txBody>
          <a:bodyPr>
            <a:normAutofit/>
          </a:bodyPr>
          <a:lstStyle/>
          <a:p>
            <a:r>
              <a:rPr lang="en-CA" sz="2800" b="1" dirty="0" smtClean="0"/>
              <a:t>FEATURES OF SENSOR OPERATING SYSTEMS</a:t>
            </a:r>
            <a:endParaRPr lang="en-CA" sz="2800" b="1" dirty="0"/>
          </a:p>
        </p:txBody>
      </p:sp>
      <p:sp>
        <p:nvSpPr>
          <p:cNvPr id="3" name="Content Placeholder 2"/>
          <p:cNvSpPr>
            <a:spLocks noGrp="1"/>
          </p:cNvSpPr>
          <p:nvPr>
            <p:ph idx="1"/>
          </p:nvPr>
        </p:nvSpPr>
        <p:spPr>
          <a:xfrm>
            <a:off x="457200" y="1628800"/>
            <a:ext cx="8229600" cy="4945736"/>
          </a:xfrm>
        </p:spPr>
        <p:txBody>
          <a:bodyPr>
            <a:normAutofit/>
          </a:bodyPr>
          <a:lstStyle/>
          <a:p>
            <a:r>
              <a:rPr lang="en-CA" sz="1800" dirty="0" smtClean="0"/>
              <a:t>In order to be of practical use, sensor operating systems must include features that are uncommon in PC operating systems, or significantly different from their analogs in the PC world. </a:t>
            </a:r>
          </a:p>
          <a:p>
            <a:endParaRPr lang="en-CA" sz="1800" dirty="0" smtClean="0"/>
          </a:p>
          <a:p>
            <a:pPr>
              <a:buNone/>
            </a:pPr>
            <a:r>
              <a:rPr lang="en-CA" sz="2400" b="1" dirty="0" smtClean="0">
                <a:solidFill>
                  <a:srgbClr val="002060"/>
                </a:solidFill>
              </a:rPr>
              <a:t>	Dynamic Network Reprogramming</a:t>
            </a:r>
          </a:p>
          <a:p>
            <a:pPr>
              <a:buNone/>
            </a:pPr>
            <a:endParaRPr lang="en-CA" sz="2400" b="1" dirty="0" smtClean="0">
              <a:solidFill>
                <a:srgbClr val="002060"/>
              </a:solidFill>
            </a:endParaRPr>
          </a:p>
          <a:p>
            <a:r>
              <a:rPr lang="en-CA" sz="1800" dirty="0" smtClean="0"/>
              <a:t>Two of the main features of wireless sensor networks are that they are </a:t>
            </a:r>
            <a:r>
              <a:rPr lang="en-CA" sz="1800" b="1" dirty="0" smtClean="0"/>
              <a:t>unattended and long-lived. </a:t>
            </a:r>
          </a:p>
          <a:p>
            <a:r>
              <a:rPr lang="en-CA" sz="1800" dirty="0" smtClean="0"/>
              <a:t>Sensor networks could be installed in inaccessible and hostile environments that cannot be accessed easily. Even if the individual nodes are accessible, the scale of a network may be so large that manually accessing each node in the network is highly impractical. </a:t>
            </a:r>
          </a:p>
          <a:p>
            <a:r>
              <a:rPr lang="en-CA" sz="1800" dirty="0" smtClean="0"/>
              <a:t>Management of the network under such conditions is a daunting task, and a sensor node operating system should have features that enable network management to be handled remotely.</a:t>
            </a:r>
            <a:endParaRPr lang="en-CA" sz="1800" b="1" dirty="0" smtClean="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14</a:t>
            </a:fld>
            <a:endParaRPr lang="en-CA"/>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097281"/>
            <a:ext cx="8229600" cy="45719"/>
          </a:xfrm>
        </p:spPr>
        <p:txBody>
          <a:bodyPr>
            <a:normAutofit fontScale="90000"/>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a:bodyPr>
          <a:lstStyle/>
          <a:p>
            <a:r>
              <a:rPr lang="en-CA" sz="1800" b="1" dirty="0" smtClean="0"/>
              <a:t>Dynamic network reprogramming is defined as the process of programming the sensor nodes by disseminating code over a </a:t>
            </a:r>
            <a:r>
              <a:rPr lang="en-CA" sz="1800" b="1" dirty="0" err="1" smtClean="0"/>
              <a:t>multihop</a:t>
            </a:r>
            <a:r>
              <a:rPr lang="en-CA" sz="1800" b="1" dirty="0" smtClean="0"/>
              <a:t> network</a:t>
            </a:r>
          </a:p>
          <a:p>
            <a:endParaRPr lang="en-CA" sz="1800" dirty="0" smtClean="0"/>
          </a:p>
          <a:p>
            <a:r>
              <a:rPr lang="en-CA" sz="1800" dirty="0" smtClean="0"/>
              <a:t>At present, there are two main techniques that may be used to reprogram a sensor network.</a:t>
            </a:r>
          </a:p>
          <a:p>
            <a:endParaRPr lang="en-CA" sz="1800" dirty="0" smtClean="0"/>
          </a:p>
          <a:p>
            <a:pPr>
              <a:buFont typeface="Wingdings" pitchFamily="2" charset="2"/>
              <a:buChar char="Ø"/>
            </a:pPr>
            <a:r>
              <a:rPr lang="en-CA" sz="1800" dirty="0" smtClean="0"/>
              <a:t>The first technique is to transmit the entire code image as raw binary data.</a:t>
            </a:r>
          </a:p>
          <a:p>
            <a:pPr>
              <a:buFont typeface="Wingdings" pitchFamily="2" charset="2"/>
              <a:buChar char="Ø"/>
            </a:pPr>
            <a:endParaRPr lang="en-CA" sz="1800" dirty="0" smtClean="0"/>
          </a:p>
          <a:p>
            <a:pPr>
              <a:buFont typeface="Wingdings" pitchFamily="2" charset="2"/>
              <a:buChar char="Ø"/>
            </a:pPr>
            <a:r>
              <a:rPr lang="en-CA" sz="1800" dirty="0" smtClean="0"/>
              <a:t>An alternative approach is to use a virtual machine (VM) on each node in the network</a:t>
            </a:r>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15</a:t>
            </a:fld>
            <a:endParaRPr lang="en-CA"/>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629816"/>
          </a:xfrm>
        </p:spPr>
        <p:txBody>
          <a:bodyPr>
            <a:normAutofit fontScale="90000"/>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fontScale="92500" lnSpcReduction="20000"/>
          </a:bodyPr>
          <a:lstStyle/>
          <a:p>
            <a:pPr>
              <a:buNone/>
            </a:pPr>
            <a:r>
              <a:rPr lang="en-CA" b="1" dirty="0" smtClean="0">
                <a:solidFill>
                  <a:srgbClr val="002060"/>
                </a:solidFill>
              </a:rPr>
              <a:t>	File System</a:t>
            </a:r>
          </a:p>
          <a:p>
            <a:pPr>
              <a:buNone/>
            </a:pPr>
            <a:endParaRPr lang="en-CA" b="1" dirty="0" smtClean="0">
              <a:solidFill>
                <a:srgbClr val="002060"/>
              </a:solidFill>
            </a:endParaRPr>
          </a:p>
          <a:p>
            <a:r>
              <a:rPr lang="en-CA" sz="1800" dirty="0" smtClean="0"/>
              <a:t>It may not always be possible to transmit sensor data frequently , due to hardware failures, environmental conditions, and the presence of physical layer jamming.</a:t>
            </a:r>
          </a:p>
          <a:p>
            <a:r>
              <a:rPr lang="en-CA" sz="1800" dirty="0" smtClean="0"/>
              <a:t>Frequent transmissions over the radio are an expensive operation in terms of energy consumption. </a:t>
            </a:r>
          </a:p>
          <a:p>
            <a:r>
              <a:rPr lang="en-CA" sz="1800" dirty="0" smtClean="0"/>
              <a:t>Due to these factors, a sensor node must be able to store data locally over a long period of time while multiple sensor readings are collected.</a:t>
            </a:r>
          </a:p>
          <a:p>
            <a:endParaRPr lang="en-CA" sz="1800" dirty="0" smtClean="0"/>
          </a:p>
          <a:p>
            <a:endParaRPr lang="en-CA" sz="1800" dirty="0" smtClean="0"/>
          </a:p>
          <a:p>
            <a:endParaRPr lang="en-CA" sz="1800" dirty="0" smtClean="0"/>
          </a:p>
          <a:p>
            <a:endParaRPr lang="en-CA" sz="1800" dirty="0" smtClean="0"/>
          </a:p>
          <a:p>
            <a:endParaRPr lang="en-CA" sz="1800" dirty="0" smtClean="0"/>
          </a:p>
          <a:p>
            <a:endParaRPr lang="en-CA" sz="1800" dirty="0" smtClean="0"/>
          </a:p>
          <a:p>
            <a:r>
              <a:rPr lang="en-CA" sz="1800" dirty="0" smtClean="0"/>
              <a:t>A file system tailored for sensor nodes needs to take into consideration a multitude of resource constraints, and it should be optimized for the common operations and data types observed in a sensor network. </a:t>
            </a:r>
          </a:p>
          <a:p>
            <a:r>
              <a:rPr lang="en-CA" sz="1800" dirty="0" smtClean="0"/>
              <a:t>The three most commonly encountered data sources in a sensor network are </a:t>
            </a:r>
          </a:p>
          <a:p>
            <a:r>
              <a:rPr lang="en-CA" sz="1800" dirty="0" smtClean="0"/>
              <a:t>Configuration data (sampling rate, various thresholds, etc.)</a:t>
            </a:r>
          </a:p>
          <a:p>
            <a:r>
              <a:rPr lang="en-CA" sz="1800" dirty="0" smtClean="0"/>
              <a:t>Sequentially appended sensor data</a:t>
            </a:r>
          </a:p>
          <a:p>
            <a:r>
              <a:rPr lang="en-CA" sz="1800" dirty="0" smtClean="0"/>
              <a:t>Binary code images.</a:t>
            </a:r>
            <a:endParaRPr lang="en-CA" sz="18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16</a:t>
            </a:fld>
            <a:endParaRPr lang="en-CA"/>
          </a:p>
        </p:txBody>
      </p:sp>
      <p:pic>
        <p:nvPicPr>
          <p:cNvPr id="31747" name="Picture 3"/>
          <p:cNvPicPr>
            <a:picLocks noChangeAspect="1" noChangeArrowheads="1"/>
          </p:cNvPicPr>
          <p:nvPr/>
        </p:nvPicPr>
        <p:blipFill>
          <a:blip r:embed="rId2" cstate="print"/>
          <a:srcRect/>
          <a:stretch>
            <a:fillRect/>
          </a:stretch>
        </p:blipFill>
        <p:spPr bwMode="auto">
          <a:xfrm>
            <a:off x="2699792" y="3356992"/>
            <a:ext cx="3648075" cy="1247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980728"/>
            <a:ext cx="8229600" cy="5593808"/>
          </a:xfrm>
        </p:spPr>
        <p:txBody>
          <a:bodyPr>
            <a:normAutofit/>
          </a:bodyPr>
          <a:lstStyle/>
          <a:p>
            <a:pPr>
              <a:buNone/>
            </a:pPr>
            <a:r>
              <a:rPr lang="en-CA" b="1" dirty="0" smtClean="0">
                <a:solidFill>
                  <a:srgbClr val="002060"/>
                </a:solidFill>
              </a:rPr>
              <a:t>Bridging to IP Networks</a:t>
            </a:r>
          </a:p>
          <a:p>
            <a:pPr>
              <a:buNone/>
            </a:pPr>
            <a:endParaRPr lang="en-CA" b="1" dirty="0" smtClean="0">
              <a:solidFill>
                <a:srgbClr val="002060"/>
              </a:solidFill>
            </a:endParaRPr>
          </a:p>
          <a:p>
            <a:pPr>
              <a:buNone/>
            </a:pPr>
            <a:endParaRPr lang="en-CA" b="1" dirty="0" smtClean="0">
              <a:solidFill>
                <a:srgbClr val="002060"/>
              </a:solidFill>
            </a:endParaRPr>
          </a:p>
          <a:p>
            <a:pPr>
              <a:buNone/>
            </a:pPr>
            <a:endParaRPr lang="en-CA" b="1" dirty="0" smtClean="0">
              <a:solidFill>
                <a:srgbClr val="002060"/>
              </a:solidFill>
            </a:endParaRPr>
          </a:p>
          <a:p>
            <a:pPr>
              <a:buNone/>
            </a:pPr>
            <a:endParaRPr lang="en-CA" b="1" dirty="0" smtClean="0">
              <a:solidFill>
                <a:srgbClr val="002060"/>
              </a:solidFill>
            </a:endParaRPr>
          </a:p>
          <a:p>
            <a:pPr>
              <a:buNone/>
            </a:pPr>
            <a:endParaRPr lang="en-CA" b="1" dirty="0" smtClean="0">
              <a:solidFill>
                <a:srgbClr val="002060"/>
              </a:solidFill>
            </a:endParaRPr>
          </a:p>
          <a:p>
            <a:pPr>
              <a:buNone/>
            </a:pPr>
            <a:endParaRPr lang="en-CA" b="1" dirty="0" smtClean="0">
              <a:solidFill>
                <a:srgbClr val="002060"/>
              </a:solidFill>
            </a:endParaRPr>
          </a:p>
          <a:p>
            <a:r>
              <a:rPr lang="en-CA" sz="1800" dirty="0" smtClean="0"/>
              <a:t>A sensor network is treated as a large-scale distributed database, logically</a:t>
            </a:r>
          </a:p>
          <a:p>
            <a:pPr>
              <a:buNone/>
            </a:pPr>
            <a:r>
              <a:rPr lang="en-CA" sz="1800" dirty="0" smtClean="0"/>
              <a:t>	separated </a:t>
            </a:r>
            <a:r>
              <a:rPr lang="en-CA" sz="1800" dirty="0" smtClean="0"/>
              <a:t>from the Internet by a database application program interface and physically partitioned by a gateway that resides at the border between the sensor network and an Internet-connected machine. </a:t>
            </a:r>
          </a:p>
          <a:p>
            <a:endParaRPr lang="en-CA" sz="1800" dirty="0" smtClean="0"/>
          </a:p>
          <a:p>
            <a:r>
              <a:rPr lang="en-CA" sz="1800" dirty="0" smtClean="0"/>
              <a:t>The gateway’s primary task is to collect data from the sensor network, then store the data in a local or remote database.</a:t>
            </a:r>
            <a:endParaRPr lang="en-CA" sz="18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17</a:t>
            </a:fld>
            <a:endParaRPr lang="en-CA"/>
          </a:p>
        </p:txBody>
      </p:sp>
      <p:pic>
        <p:nvPicPr>
          <p:cNvPr id="32770" name="Picture 2"/>
          <p:cNvPicPr>
            <a:picLocks noChangeAspect="1" noChangeArrowheads="1"/>
          </p:cNvPicPr>
          <p:nvPr/>
        </p:nvPicPr>
        <p:blipFill>
          <a:blip r:embed="rId2" cstate="print"/>
          <a:srcRect/>
          <a:stretch>
            <a:fillRect/>
          </a:stretch>
        </p:blipFill>
        <p:spPr bwMode="auto">
          <a:xfrm>
            <a:off x="2123728" y="1628800"/>
            <a:ext cx="4752528" cy="22362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080120"/>
          </a:xfrm>
        </p:spPr>
        <p:txBody>
          <a:bodyPr/>
          <a:lstStyle/>
          <a:p>
            <a:pPr algn="ctr"/>
            <a:r>
              <a:rPr lang="en-CA" b="1" dirty="0" smtClean="0"/>
              <a:t> </a:t>
            </a:r>
            <a:endParaRPr lang="en-CA" b="1" dirty="0"/>
          </a:p>
        </p:txBody>
      </p:sp>
      <p:sp>
        <p:nvSpPr>
          <p:cNvPr id="3" name="Content Placeholder 2"/>
          <p:cNvSpPr>
            <a:spLocks noGrp="1"/>
          </p:cNvSpPr>
          <p:nvPr>
            <p:ph idx="1"/>
          </p:nvPr>
        </p:nvSpPr>
        <p:spPr>
          <a:xfrm>
            <a:off x="457200" y="1988840"/>
            <a:ext cx="8229600" cy="4585696"/>
          </a:xfrm>
        </p:spPr>
        <p:txBody>
          <a:bodyPr>
            <a:noAutofit/>
          </a:bodyPr>
          <a:lstStyle/>
          <a:p>
            <a:endParaRPr lang="en-CA" sz="1800" dirty="0" smtClean="0"/>
          </a:p>
          <a:p>
            <a:endParaRPr lang="en-CA" sz="1800" dirty="0" smtClean="0"/>
          </a:p>
          <a:p>
            <a:r>
              <a:rPr lang="en-CA" sz="1800" dirty="0" smtClean="0"/>
              <a:t>The </a:t>
            </a:r>
            <a:r>
              <a:rPr lang="en-CA" sz="1800" dirty="0" err="1" smtClean="0"/>
              <a:t>TinyOS</a:t>
            </a:r>
            <a:r>
              <a:rPr lang="en-CA" sz="1800" dirty="0" smtClean="0"/>
              <a:t> operating system utilizes a unique software architecture that was designed specifically for resource-constrained sensor nodes. </a:t>
            </a:r>
          </a:p>
          <a:p>
            <a:endParaRPr lang="en-CA" sz="1800" dirty="0" smtClean="0"/>
          </a:p>
          <a:p>
            <a:r>
              <a:rPr lang="en-CA" sz="1800" dirty="0" smtClean="0"/>
              <a:t>Primarily based on the concept of wiring together components to create an application, the paradigm strives to use as little memory as possible, while still handling multiple roles in a sensor networking environment. </a:t>
            </a:r>
          </a:p>
          <a:p>
            <a:endParaRPr lang="en-CA" sz="1800" dirty="0" smtClean="0"/>
          </a:p>
          <a:p>
            <a:r>
              <a:rPr lang="en-CA" sz="1800" dirty="0" smtClean="0"/>
              <a:t>Initially written in standard C, the project has since moved to a custom language, </a:t>
            </a:r>
            <a:r>
              <a:rPr lang="en-CA" sz="1800" dirty="0" err="1" smtClean="0"/>
              <a:t>nesC</a:t>
            </a:r>
            <a:r>
              <a:rPr lang="en-CA" sz="1800" dirty="0" smtClean="0"/>
              <a:t>. This “Network Embedded Systems C” uses C-like syntax, but adds some new features to support the structure and execution model of a </a:t>
            </a:r>
            <a:r>
              <a:rPr lang="en-CA" sz="1800" dirty="0" err="1" smtClean="0"/>
              <a:t>TinyOS</a:t>
            </a:r>
            <a:r>
              <a:rPr lang="en-CA" sz="1800" dirty="0" smtClean="0"/>
              <a:t> application.</a:t>
            </a:r>
          </a:p>
          <a:p>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18</a:t>
            </a:fld>
            <a:endParaRPr lang="en-CA"/>
          </a:p>
        </p:txBody>
      </p:sp>
      <p:pic>
        <p:nvPicPr>
          <p:cNvPr id="33794" name="Picture 2" descr="http://www.tinyos.net/tos-jwall.jpg"/>
          <p:cNvPicPr>
            <a:picLocks noChangeAspect="1" noChangeArrowheads="1"/>
          </p:cNvPicPr>
          <p:nvPr/>
        </p:nvPicPr>
        <p:blipFill>
          <a:blip r:embed="rId2" cstate="print"/>
          <a:srcRect/>
          <a:stretch>
            <a:fillRect/>
          </a:stretch>
        </p:blipFill>
        <p:spPr bwMode="auto">
          <a:xfrm>
            <a:off x="2987824" y="1124744"/>
            <a:ext cx="3362325" cy="1008112"/>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836712"/>
            <a:ext cx="8229600" cy="5737824"/>
          </a:xfrm>
        </p:spPr>
        <p:txBody>
          <a:bodyPr>
            <a:normAutofit lnSpcReduction="10000"/>
          </a:bodyPr>
          <a:lstStyle/>
          <a:p>
            <a:endParaRPr lang="en-CA" sz="1800" dirty="0" smtClean="0"/>
          </a:p>
          <a:p>
            <a:pPr>
              <a:buNone/>
            </a:pPr>
            <a:r>
              <a:rPr lang="en-CA" sz="2400" b="1" dirty="0" smtClean="0">
                <a:solidFill>
                  <a:srgbClr val="002060"/>
                </a:solidFill>
              </a:rPr>
              <a:t>	Execution Model</a:t>
            </a:r>
          </a:p>
          <a:p>
            <a:pPr>
              <a:buNone/>
            </a:pPr>
            <a:endParaRPr lang="en-CA" sz="2400" b="1" dirty="0" smtClean="0">
              <a:solidFill>
                <a:srgbClr val="002060"/>
              </a:solidFill>
            </a:endParaRPr>
          </a:p>
          <a:p>
            <a:pPr>
              <a:buNone/>
            </a:pPr>
            <a:endParaRPr lang="en-CA" sz="2400" b="1" dirty="0" smtClean="0">
              <a:solidFill>
                <a:srgbClr val="002060"/>
              </a:solidFill>
            </a:endParaRPr>
          </a:p>
          <a:p>
            <a:pPr>
              <a:buNone/>
            </a:pPr>
            <a:endParaRPr lang="en-CA" sz="2400" b="1" dirty="0" smtClean="0">
              <a:solidFill>
                <a:srgbClr val="002060"/>
              </a:solidFill>
            </a:endParaRPr>
          </a:p>
          <a:p>
            <a:pPr>
              <a:buNone/>
            </a:pPr>
            <a:endParaRPr lang="en-CA" sz="2400" b="1" dirty="0" smtClean="0">
              <a:solidFill>
                <a:srgbClr val="002060"/>
              </a:solidFill>
            </a:endParaRPr>
          </a:p>
          <a:p>
            <a:pPr>
              <a:buNone/>
            </a:pPr>
            <a:endParaRPr lang="en-CA" sz="2400" b="1" dirty="0" smtClean="0">
              <a:solidFill>
                <a:srgbClr val="002060"/>
              </a:solidFill>
            </a:endParaRPr>
          </a:p>
          <a:p>
            <a:pPr>
              <a:buNone/>
            </a:pPr>
            <a:endParaRPr lang="en-CA" sz="2400" b="1" dirty="0" smtClean="0">
              <a:solidFill>
                <a:srgbClr val="002060"/>
              </a:solidFill>
            </a:endParaRPr>
          </a:p>
          <a:p>
            <a:r>
              <a:rPr lang="en-CA" sz="1800" dirty="0" smtClean="0"/>
              <a:t>In order to minimize the amount of memory used during execution, </a:t>
            </a:r>
            <a:r>
              <a:rPr lang="en-CA" sz="1800" dirty="0" err="1" smtClean="0"/>
              <a:t>TinyOS</a:t>
            </a:r>
            <a:endParaRPr lang="en-CA" sz="1800" dirty="0" smtClean="0"/>
          </a:p>
          <a:p>
            <a:pPr>
              <a:buNone/>
            </a:pPr>
            <a:r>
              <a:rPr lang="en-CA" sz="1800" dirty="0" smtClean="0"/>
              <a:t>	applications consist of multiple tasks that all share a single stack. </a:t>
            </a:r>
          </a:p>
          <a:p>
            <a:pPr>
              <a:buNone/>
            </a:pPr>
            <a:r>
              <a:rPr lang="en-CA" sz="1800" dirty="0" smtClean="0"/>
              <a:t>     </a:t>
            </a:r>
          </a:p>
          <a:p>
            <a:pPr>
              <a:buNone/>
            </a:pPr>
            <a:r>
              <a:rPr lang="en-CA" sz="1800" dirty="0" smtClean="0"/>
              <a:t>	Because of this design, a task must run to completion before giving up the processor and stack memory to another task. </a:t>
            </a:r>
          </a:p>
          <a:p>
            <a:pPr>
              <a:buNone/>
            </a:pPr>
            <a:r>
              <a:rPr lang="en-CA" sz="1800" dirty="0" smtClean="0"/>
              <a:t>	</a:t>
            </a:r>
          </a:p>
          <a:p>
            <a:pPr>
              <a:buNone/>
            </a:pPr>
            <a:r>
              <a:rPr lang="en-CA" sz="1800" dirty="0" smtClean="0"/>
              <a:t>	These tasks can be </a:t>
            </a:r>
            <a:r>
              <a:rPr lang="en-CA" sz="1800" dirty="0" err="1" smtClean="0"/>
              <a:t>preempted</a:t>
            </a:r>
            <a:r>
              <a:rPr lang="en-CA" sz="1800" dirty="0" smtClean="0"/>
              <a:t> by hardware event handlers, which also run to completion, but before giving up the shared stack a task must store</a:t>
            </a:r>
          </a:p>
          <a:p>
            <a:pPr>
              <a:buNone/>
            </a:pPr>
            <a:r>
              <a:rPr lang="en-CA" sz="1800" dirty="0" smtClean="0"/>
              <a:t>	any required state in global memory.</a:t>
            </a:r>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19</a:t>
            </a:fld>
            <a:endParaRPr lang="en-CA"/>
          </a:p>
        </p:txBody>
      </p:sp>
      <p:pic>
        <p:nvPicPr>
          <p:cNvPr id="6" name="Picture 6" descr="http://docs.tinyos.net/tinywiki/images/1/16/Tos.system.MainC.gif"/>
          <p:cNvPicPr>
            <a:picLocks noChangeAspect="1" noChangeArrowheads="1"/>
          </p:cNvPicPr>
          <p:nvPr/>
        </p:nvPicPr>
        <p:blipFill>
          <a:blip r:embed="rId2" cstate="print"/>
          <a:srcRect/>
          <a:stretch>
            <a:fillRect/>
          </a:stretch>
        </p:blipFill>
        <p:spPr bwMode="auto">
          <a:xfrm>
            <a:off x="3131840" y="1844824"/>
            <a:ext cx="2626203" cy="187220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008112"/>
          </a:xfrm>
        </p:spPr>
        <p:txBody>
          <a:bodyPr/>
          <a:lstStyle/>
          <a:p>
            <a:r>
              <a:rPr lang="en-CA" dirty="0" smtClean="0"/>
              <a:t>Introduction	</a:t>
            </a:r>
            <a:endParaRPr lang="en-CA" dirty="0"/>
          </a:p>
        </p:txBody>
      </p:sp>
      <p:sp>
        <p:nvSpPr>
          <p:cNvPr id="3" name="Content Placeholder 2"/>
          <p:cNvSpPr>
            <a:spLocks noGrp="1"/>
          </p:cNvSpPr>
          <p:nvPr>
            <p:ph idx="1"/>
          </p:nvPr>
        </p:nvSpPr>
        <p:spPr>
          <a:xfrm>
            <a:off x="457200" y="1484784"/>
            <a:ext cx="8229600" cy="5089752"/>
          </a:xfrm>
        </p:spPr>
        <p:txBody>
          <a:bodyPr>
            <a:normAutofit fontScale="55000" lnSpcReduction="20000"/>
          </a:bodyPr>
          <a:lstStyle/>
          <a:p>
            <a:r>
              <a:rPr lang="en-CA" dirty="0" smtClean="0"/>
              <a:t>Why Do Sensors Need Operating Systems?</a:t>
            </a:r>
          </a:p>
          <a:p>
            <a:endParaRPr lang="en-CA" dirty="0" smtClean="0"/>
          </a:p>
          <a:p>
            <a:endParaRPr lang="en-CA" dirty="0" smtClean="0"/>
          </a:p>
          <a:p>
            <a:endParaRPr lang="en-CA" dirty="0" smtClean="0"/>
          </a:p>
          <a:p>
            <a:endParaRPr lang="en-CA" dirty="0" smtClean="0"/>
          </a:p>
          <a:p>
            <a:endParaRPr lang="en-CA" dirty="0" smtClean="0"/>
          </a:p>
          <a:p>
            <a:endParaRPr lang="en-CA" dirty="0" smtClean="0"/>
          </a:p>
          <a:p>
            <a:endParaRPr lang="en-CA" dirty="0" smtClean="0"/>
          </a:p>
          <a:p>
            <a:endParaRPr lang="en-CA" dirty="0" smtClean="0"/>
          </a:p>
          <a:p>
            <a:endParaRPr lang="en-CA" dirty="0" smtClean="0"/>
          </a:p>
          <a:p>
            <a:endParaRPr lang="en-CA" dirty="0" smtClean="0"/>
          </a:p>
          <a:p>
            <a:r>
              <a:rPr lang="en-CA" sz="2200" dirty="0" smtClean="0"/>
              <a:t>General purpose device 		          Sensor  		          Single application device</a:t>
            </a:r>
          </a:p>
          <a:p>
            <a:endParaRPr lang="en-CA" dirty="0" smtClean="0"/>
          </a:p>
          <a:p>
            <a:r>
              <a:rPr lang="en-CA" dirty="0" smtClean="0"/>
              <a:t>For devices customized to a particular application, such as digital cameras or microwaves, it is much simpler to run the application code directly on the microcontroller. On the other hand, more general-purpose devices such as personal digital assistants (PDAs) use embedded versions of full-blown operating systems, such as Windows Mobile </a:t>
            </a:r>
            <a:r>
              <a:rPr lang="en-CA" dirty="0" err="1" smtClean="0"/>
              <a:t>PocketPC</a:t>
            </a:r>
            <a:r>
              <a:rPr lang="en-CA" dirty="0" smtClean="0"/>
              <a:t> OS to provide basic services that are common to multiple applications.</a:t>
            </a:r>
          </a:p>
          <a:p>
            <a:endParaRPr lang="en-CA" dirty="0" smtClean="0"/>
          </a:p>
          <a:p>
            <a:r>
              <a:rPr lang="en-CA" dirty="0" smtClean="0"/>
              <a:t>Sensor nodes fall somewhere in between the single-application devices that need no operating system, and the more capable, general-purpose devices with the resources to run a traditional embedded operating system. A sensor operating system provides a limited number of common services for application developers.</a:t>
            </a:r>
          </a:p>
          <a:p>
            <a:endParaRPr lang="en-CA" dirty="0" smtClean="0"/>
          </a:p>
          <a:p>
            <a:endParaRPr lang="en-CA" dirty="0" smtClean="0"/>
          </a:p>
          <a:p>
            <a:pPr lvl="1">
              <a:buFont typeface="Wingdings" pitchFamily="2" charset="2"/>
              <a:buChar char="Ø"/>
            </a:pPr>
            <a:endParaRPr lang="en-CA" dirty="0" smtClean="0"/>
          </a:p>
        </p:txBody>
      </p:sp>
      <p:sp>
        <p:nvSpPr>
          <p:cNvPr id="4" name="Footer Placeholder 3"/>
          <p:cNvSpPr>
            <a:spLocks noGrp="1"/>
          </p:cNvSpPr>
          <p:nvPr>
            <p:ph type="ftr" sz="quarter" idx="11"/>
          </p:nvPr>
        </p:nvSpPr>
        <p:spPr>
          <a:xfrm>
            <a:off x="6444208" y="620688"/>
            <a:ext cx="2410544" cy="432048"/>
          </a:xfrm>
        </p:spPr>
        <p:txBody>
          <a:bodyPr/>
          <a:lstStyle/>
          <a:p>
            <a:r>
              <a:rPr lang="en-CA" sz="1200" b="1" dirty="0" err="1" smtClean="0">
                <a:solidFill>
                  <a:schemeClr val="accent2">
                    <a:lumMod val="50000"/>
                  </a:schemeClr>
                </a:solidFill>
              </a:rPr>
              <a:t>Hirdepal</a:t>
            </a:r>
            <a:r>
              <a:rPr lang="en-CA" sz="1200" b="1" dirty="0" smtClean="0">
                <a:solidFill>
                  <a:schemeClr val="accent2">
                    <a:lumMod val="50000"/>
                  </a:schemeClr>
                </a:solidFill>
              </a:rPr>
              <a:t> Singh </a:t>
            </a:r>
            <a:r>
              <a:rPr lang="en-CA" sz="1200" b="1" dirty="0" err="1" smtClean="0">
                <a:solidFill>
                  <a:schemeClr val="accent2">
                    <a:lumMod val="50000"/>
                  </a:schemeClr>
                </a:solidFill>
              </a:rPr>
              <a:t>Hunjan</a:t>
            </a:r>
            <a:endParaRPr lang="en-CA" sz="1200" b="1" dirty="0">
              <a:solidFill>
                <a:schemeClr val="accent2">
                  <a:lumMod val="50000"/>
                </a:schemeClr>
              </a:solidFill>
            </a:endParaRPr>
          </a:p>
        </p:txBody>
      </p:sp>
      <p:sp>
        <p:nvSpPr>
          <p:cNvPr id="5" name="Slide Number Placeholder 4"/>
          <p:cNvSpPr>
            <a:spLocks noGrp="1"/>
          </p:cNvSpPr>
          <p:nvPr>
            <p:ph type="sldNum" sz="quarter" idx="12"/>
          </p:nvPr>
        </p:nvSpPr>
        <p:spPr/>
        <p:txBody>
          <a:bodyPr/>
          <a:lstStyle/>
          <a:p>
            <a:fld id="{5B02AB22-7F70-45DE-97F6-99AB523930E4}" type="slidenum">
              <a:rPr lang="en-CA" smtClean="0"/>
              <a:pPr/>
              <a:t>2</a:t>
            </a:fld>
            <a:endParaRPr lang="en-CA"/>
          </a:p>
        </p:txBody>
      </p:sp>
      <p:pic>
        <p:nvPicPr>
          <p:cNvPr id="8194" name="Picture 2" descr="http://2.bp.blogspot.com/_BB_Pe96EQWQ/TNGzJmSQQ4I/AAAAAAAADRo/mMrbA5Zauzc/s400/yo_pocketPDA.jpg"/>
          <p:cNvPicPr>
            <a:picLocks noChangeAspect="1" noChangeArrowheads="1"/>
          </p:cNvPicPr>
          <p:nvPr/>
        </p:nvPicPr>
        <p:blipFill>
          <a:blip r:embed="rId3" cstate="print"/>
          <a:srcRect/>
          <a:stretch>
            <a:fillRect/>
          </a:stretch>
        </p:blipFill>
        <p:spPr bwMode="auto">
          <a:xfrm>
            <a:off x="1043608" y="2276872"/>
            <a:ext cx="1656184" cy="1640657"/>
          </a:xfrm>
          <a:prstGeom prst="rect">
            <a:avLst/>
          </a:prstGeom>
          <a:noFill/>
        </p:spPr>
      </p:pic>
      <p:pic>
        <p:nvPicPr>
          <p:cNvPr id="8196" name="Picture 4" descr="http://www.drives.co.uk/news/images/wireless%20sensor%20exploded.jpg"/>
          <p:cNvPicPr>
            <a:picLocks noChangeAspect="1" noChangeArrowheads="1"/>
          </p:cNvPicPr>
          <p:nvPr/>
        </p:nvPicPr>
        <p:blipFill>
          <a:blip r:embed="rId4" cstate="print"/>
          <a:srcRect/>
          <a:stretch>
            <a:fillRect/>
          </a:stretch>
        </p:blipFill>
        <p:spPr bwMode="auto">
          <a:xfrm>
            <a:off x="4067944" y="2492896"/>
            <a:ext cx="1656184" cy="1155189"/>
          </a:xfrm>
          <a:prstGeom prst="rect">
            <a:avLst/>
          </a:prstGeom>
          <a:noFill/>
        </p:spPr>
      </p:pic>
      <p:pic>
        <p:nvPicPr>
          <p:cNvPr id="8198" name="Picture 6" descr="http://t0.gstatic.com/images?q=tbn:ANd9GcQs7-sTcj8mMKBpYR0z5D7IUU8FHJZFA0qNlMxF2RdS_nHWkkUMfV5IzmHMAg"/>
          <p:cNvPicPr>
            <a:picLocks noChangeAspect="1" noChangeArrowheads="1"/>
          </p:cNvPicPr>
          <p:nvPr/>
        </p:nvPicPr>
        <p:blipFill>
          <a:blip r:embed="rId5" cstate="print"/>
          <a:srcRect/>
          <a:stretch>
            <a:fillRect/>
          </a:stretch>
        </p:blipFill>
        <p:spPr bwMode="auto">
          <a:xfrm>
            <a:off x="6876256" y="2204864"/>
            <a:ext cx="1656184" cy="1656184"/>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fontScale="92500" lnSpcReduction="10000"/>
          </a:bodyPr>
          <a:lstStyle/>
          <a:p>
            <a:pPr>
              <a:buNone/>
            </a:pPr>
            <a:r>
              <a:rPr lang="en-CA" b="1" dirty="0" smtClean="0">
                <a:solidFill>
                  <a:srgbClr val="002060"/>
                </a:solidFill>
              </a:rPr>
              <a:t>	</a:t>
            </a:r>
            <a:r>
              <a:rPr lang="en-CA" b="1" dirty="0" err="1" smtClean="0">
                <a:solidFill>
                  <a:srgbClr val="002060"/>
                </a:solidFill>
              </a:rPr>
              <a:t>TinyOS</a:t>
            </a:r>
            <a:r>
              <a:rPr lang="en-CA" b="1" dirty="0" smtClean="0">
                <a:solidFill>
                  <a:srgbClr val="002060"/>
                </a:solidFill>
              </a:rPr>
              <a:t> Components</a:t>
            </a:r>
          </a:p>
          <a:p>
            <a:pPr>
              <a:buNone/>
            </a:pPr>
            <a:endParaRPr lang="en-CA" b="1" dirty="0" smtClean="0">
              <a:solidFill>
                <a:srgbClr val="002060"/>
              </a:solidFill>
            </a:endParaRPr>
          </a:p>
          <a:p>
            <a:r>
              <a:rPr lang="en-CA" sz="2100" dirty="0" smtClean="0"/>
              <a:t>Components are separate blocks of code that have clearly defined interfaces for both input and output. In order to “provide” an interface, a component must implement a set of commands defined by the interface. </a:t>
            </a:r>
          </a:p>
          <a:p>
            <a:r>
              <a:rPr lang="en-CA" sz="2100" dirty="0" smtClean="0"/>
              <a:t>In order to “use” an interface, a component implements a different set of functions, called events. </a:t>
            </a:r>
          </a:p>
          <a:p>
            <a:r>
              <a:rPr lang="en-CA" sz="2100" dirty="0" smtClean="0"/>
              <a:t>Using this structure, a component that wants to utilize the commands of a specific interface must also implement the events for that same interface.</a:t>
            </a:r>
          </a:p>
          <a:p>
            <a:r>
              <a:rPr lang="en-CA" sz="2100" dirty="0" smtClean="0"/>
              <a:t>Once a variety of components have been developed they must be organized in an application-specific way to implement the desired application functionality. </a:t>
            </a:r>
          </a:p>
          <a:p>
            <a:r>
              <a:rPr lang="en-CA" sz="2100" dirty="0" smtClean="0"/>
              <a:t>This is done by using configuration components. These components essentially connect, or “wire,” the functional components together. </a:t>
            </a:r>
          </a:p>
          <a:p>
            <a:r>
              <a:rPr lang="en-CA" sz="2100" dirty="0" smtClean="0"/>
              <a:t>In wiring components, any component that implements an interface can use or provide multiple interfaces as well as multiple instances of a single interface.</a:t>
            </a:r>
            <a:endParaRPr lang="en-CA" sz="21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20</a:t>
            </a:fld>
            <a:endParaRPr lang="en-CA"/>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p:txBody>
          <a:bodyPr>
            <a:normAutofit/>
          </a:bodyPr>
          <a:lstStyle/>
          <a:p>
            <a:pPr>
              <a:buNone/>
            </a:pPr>
            <a:r>
              <a:rPr lang="en-CA" b="1" dirty="0" smtClean="0">
                <a:solidFill>
                  <a:srgbClr val="002060"/>
                </a:solidFill>
              </a:rPr>
              <a:t>	MANTIS OPERATING SYSTEM (MOS)</a:t>
            </a:r>
          </a:p>
          <a:p>
            <a:pPr>
              <a:buNone/>
            </a:pPr>
            <a:endParaRPr lang="en-CA" b="1" dirty="0" smtClean="0">
              <a:solidFill>
                <a:srgbClr val="002060"/>
              </a:solidFill>
            </a:endParaRPr>
          </a:p>
          <a:p>
            <a:r>
              <a:rPr lang="en-CA" sz="1900" dirty="0" smtClean="0"/>
              <a:t>The MANTIS Operating System (MOS) is a larger sensor operating system that is designed to behave similarly to UNIX and provide more built-in functionality than </a:t>
            </a:r>
            <a:r>
              <a:rPr lang="en-CA" sz="1900" dirty="0" err="1" smtClean="0"/>
              <a:t>TinyOS</a:t>
            </a:r>
            <a:r>
              <a:rPr lang="en-CA" sz="1900" dirty="0" smtClean="0"/>
              <a:t>. </a:t>
            </a:r>
          </a:p>
          <a:p>
            <a:endParaRPr lang="en-CA" sz="1900" dirty="0" smtClean="0"/>
          </a:p>
          <a:p>
            <a:r>
              <a:rPr lang="en-CA" sz="1900" dirty="0" smtClean="0"/>
              <a:t>MOS applications are written in standard C and executed as threads; the MOS kernel includes scheduling and synchronization mechanisms. </a:t>
            </a:r>
          </a:p>
          <a:p>
            <a:endParaRPr lang="en-CA" sz="1900" dirty="0" smtClean="0"/>
          </a:p>
          <a:p>
            <a:r>
              <a:rPr lang="en-CA" sz="1900" dirty="0" smtClean="0"/>
              <a:t>MOS also includes a framework to allow a high degree of integration between device drivers, network protocols, and the operating system.</a:t>
            </a:r>
            <a:endParaRPr lang="en-CA" sz="19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21</a:t>
            </a:fld>
            <a:endParaRPr lang="en-CA"/>
          </a:p>
        </p:txBody>
      </p:sp>
      <p:pic>
        <p:nvPicPr>
          <p:cNvPr id="38914" name="Picture 2" descr="http://www.cs.colorado.edu/~rhan/mantislogoheader.jpg"/>
          <p:cNvPicPr>
            <a:picLocks noChangeAspect="1" noChangeArrowheads="1"/>
          </p:cNvPicPr>
          <p:nvPr/>
        </p:nvPicPr>
        <p:blipFill>
          <a:blip r:embed="rId2" cstate="print"/>
          <a:srcRect/>
          <a:stretch>
            <a:fillRect/>
          </a:stretch>
        </p:blipFill>
        <p:spPr bwMode="auto">
          <a:xfrm>
            <a:off x="1403648" y="908720"/>
            <a:ext cx="6667500" cy="1143001"/>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Autofit/>
          </a:bodyPr>
          <a:lstStyle/>
          <a:p>
            <a:r>
              <a:rPr lang="en-CA" sz="1800" dirty="0" smtClean="0"/>
              <a:t>MOS is based on a multithreaded kernel, with Portable Operating System Interface for UNIX  like semantics. </a:t>
            </a:r>
          </a:p>
          <a:p>
            <a:endParaRPr lang="en-CA" sz="1800" dirty="0" smtClean="0"/>
          </a:p>
          <a:p>
            <a:r>
              <a:rPr lang="en-CA" sz="1800" dirty="0" smtClean="0"/>
              <a:t>Scheduling is priority-based; round-robin scheduling is used for multiple threads at the same priority level.</a:t>
            </a:r>
          </a:p>
          <a:p>
            <a:endParaRPr lang="en-CA" sz="1800" dirty="0" smtClean="0"/>
          </a:p>
          <a:p>
            <a:r>
              <a:rPr lang="en-CA" sz="1800" dirty="0" smtClean="0"/>
              <a:t>Since all threads must coexist in the </a:t>
            </a:r>
          </a:p>
          <a:p>
            <a:pPr>
              <a:buNone/>
            </a:pPr>
            <a:r>
              <a:rPr lang="en-CA" sz="1800" dirty="0" smtClean="0"/>
              <a:t>	same address space, the maximum </a:t>
            </a:r>
          </a:p>
          <a:p>
            <a:pPr>
              <a:buNone/>
            </a:pPr>
            <a:r>
              <a:rPr lang="en-CA" sz="1800" dirty="0" smtClean="0"/>
              <a:t>	stack size of each thread must be </a:t>
            </a:r>
          </a:p>
          <a:p>
            <a:pPr>
              <a:buNone/>
            </a:pPr>
            <a:r>
              <a:rPr lang="en-CA" sz="1800" dirty="0" smtClean="0"/>
              <a:t>	specified when the thread is spawned. </a:t>
            </a:r>
          </a:p>
          <a:p>
            <a:endParaRPr lang="en-CA" sz="1800" dirty="0" smtClean="0"/>
          </a:p>
          <a:p>
            <a:r>
              <a:rPr lang="en-CA" sz="1800" dirty="0" smtClean="0"/>
              <a:t>This allows the kernel to allocate a </a:t>
            </a:r>
          </a:p>
          <a:p>
            <a:pPr>
              <a:buNone/>
            </a:pPr>
            <a:r>
              <a:rPr lang="en-CA" sz="1800" dirty="0" smtClean="0"/>
              <a:t>	block  of data memory for the </a:t>
            </a:r>
          </a:p>
          <a:p>
            <a:pPr>
              <a:buNone/>
            </a:pPr>
            <a:r>
              <a:rPr lang="en-CA" sz="1800" dirty="0" smtClean="0"/>
              <a:t>	thread’s stack. </a:t>
            </a:r>
          </a:p>
          <a:p>
            <a:endParaRPr lang="en-CA" sz="1800" dirty="0" smtClean="0"/>
          </a:p>
          <a:p>
            <a:r>
              <a:rPr lang="en-CA" sz="1800" dirty="0" smtClean="0"/>
              <a:t>The need to keep multiple stacks in memory at the same time makes MOS </a:t>
            </a:r>
          </a:p>
          <a:p>
            <a:pPr>
              <a:buNone/>
            </a:pPr>
            <a:r>
              <a:rPr lang="en-CA" sz="1800" dirty="0" smtClean="0"/>
              <a:t>	more resource-intensive than single-threaded systems like </a:t>
            </a:r>
            <a:r>
              <a:rPr lang="en-CA" sz="1800" dirty="0" err="1" smtClean="0"/>
              <a:t>TinyOS</a:t>
            </a:r>
            <a:r>
              <a:rPr lang="en-CA" sz="1800" dirty="0" smtClean="0"/>
              <a:t>.</a:t>
            </a:r>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22</a:t>
            </a:fld>
            <a:endParaRPr lang="en-CA"/>
          </a:p>
        </p:txBody>
      </p:sp>
      <p:pic>
        <p:nvPicPr>
          <p:cNvPr id="40962" name="Picture 2"/>
          <p:cNvPicPr>
            <a:picLocks noChangeAspect="1" noChangeArrowheads="1"/>
          </p:cNvPicPr>
          <p:nvPr/>
        </p:nvPicPr>
        <p:blipFill>
          <a:blip r:embed="rId2" cstate="print"/>
          <a:srcRect/>
          <a:stretch>
            <a:fillRect/>
          </a:stretch>
        </p:blipFill>
        <p:spPr bwMode="auto">
          <a:xfrm>
            <a:off x="4788024" y="2708920"/>
            <a:ext cx="3724275" cy="2790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124744"/>
            <a:ext cx="8229600" cy="5449792"/>
          </a:xfrm>
        </p:spPr>
        <p:txBody>
          <a:bodyPr>
            <a:normAutofit fontScale="92500" lnSpcReduction="10000"/>
          </a:bodyPr>
          <a:lstStyle/>
          <a:p>
            <a:pPr>
              <a:buNone/>
            </a:pPr>
            <a:r>
              <a:rPr lang="en-CA" b="1" dirty="0" smtClean="0">
                <a:solidFill>
                  <a:srgbClr val="002060"/>
                </a:solidFill>
              </a:rPr>
              <a:t>	Memory Management in MOS</a:t>
            </a:r>
          </a:p>
          <a:p>
            <a:pPr>
              <a:buNone/>
            </a:pPr>
            <a:endParaRPr lang="en-CA" b="1" dirty="0" smtClean="0">
              <a:solidFill>
                <a:srgbClr val="002060"/>
              </a:solidFill>
            </a:endParaRPr>
          </a:p>
          <a:p>
            <a:r>
              <a:rPr lang="en-CA" sz="1800" dirty="0" smtClean="0"/>
              <a:t>Statically allocated memory, whose size is known at</a:t>
            </a:r>
          </a:p>
          <a:p>
            <a:pPr>
              <a:buNone/>
            </a:pPr>
            <a:r>
              <a:rPr lang="en-CA" sz="1800" dirty="0" smtClean="0"/>
              <a:t>	start-up, begins at low addresses. </a:t>
            </a:r>
          </a:p>
          <a:p>
            <a:pPr>
              <a:buNone/>
            </a:pPr>
            <a:r>
              <a:rPr lang="en-CA" sz="1800" dirty="0" smtClean="0"/>
              <a:t>	When the node first starts up, the stack pointer is at</a:t>
            </a:r>
          </a:p>
          <a:p>
            <a:pPr>
              <a:buNone/>
            </a:pPr>
            <a:r>
              <a:rPr lang="en-CA" sz="1800" dirty="0" smtClean="0"/>
              <a:t>	the high end of memory, and therefore the INIT </a:t>
            </a:r>
          </a:p>
          <a:p>
            <a:pPr>
              <a:buNone/>
            </a:pPr>
            <a:r>
              <a:rPr lang="en-CA" sz="1800" dirty="0" smtClean="0"/>
              <a:t>	thread stack is located in the top block of memory. </a:t>
            </a:r>
          </a:p>
          <a:p>
            <a:pPr>
              <a:buNone/>
            </a:pPr>
            <a:r>
              <a:rPr lang="en-CA" sz="1800" dirty="0" smtClean="0"/>
              <a:t>	After start-up, the INIT thread becomes the idle </a:t>
            </a:r>
          </a:p>
          <a:p>
            <a:pPr>
              <a:buNone/>
            </a:pPr>
            <a:r>
              <a:rPr lang="en-CA" sz="1800" dirty="0" smtClean="0"/>
              <a:t>	thread, and it keeps the same stack.</a:t>
            </a:r>
          </a:p>
          <a:p>
            <a:pPr>
              <a:buNone/>
            </a:pPr>
            <a:endParaRPr lang="en-CA" sz="1800" dirty="0" smtClean="0"/>
          </a:p>
          <a:p>
            <a:r>
              <a:rPr lang="en-CA" sz="1800" dirty="0" smtClean="0"/>
              <a:t>All of memory between the data section and the </a:t>
            </a:r>
          </a:p>
          <a:p>
            <a:pPr>
              <a:buNone/>
            </a:pPr>
            <a:r>
              <a:rPr lang="en-CA" sz="1800" dirty="0" smtClean="0"/>
              <a:t>	INIT/idle stack is managed as a heap. When a thread </a:t>
            </a:r>
          </a:p>
          <a:p>
            <a:pPr>
              <a:buNone/>
            </a:pPr>
            <a:r>
              <a:rPr lang="en-CA" sz="1800" dirty="0" smtClean="0"/>
              <a:t>	is spawned, its stack space is allocated out of the available heap space. </a:t>
            </a:r>
          </a:p>
          <a:p>
            <a:pPr>
              <a:buNone/>
            </a:pPr>
            <a:r>
              <a:rPr lang="en-CA" sz="1800" dirty="0" smtClean="0"/>
              <a:t>	The space is reclaimed when the thread exits.</a:t>
            </a:r>
          </a:p>
          <a:p>
            <a:endParaRPr lang="en-CA" sz="1800" dirty="0" smtClean="0"/>
          </a:p>
          <a:p>
            <a:r>
              <a:rPr lang="en-CA" sz="1800" dirty="0" smtClean="0"/>
              <a:t>MOS fills a thread’s stack with a flag byte when the thread is spawned, so stack usage can be determined while a thread is running by counting the number of flag bytes still present from the end of the thread’s stack space.</a:t>
            </a:r>
            <a:endParaRPr lang="en-CA" sz="18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23</a:t>
            </a:fld>
            <a:endParaRPr lang="en-CA"/>
          </a:p>
        </p:txBody>
      </p:sp>
      <p:pic>
        <p:nvPicPr>
          <p:cNvPr id="41986" name="Picture 2"/>
          <p:cNvPicPr>
            <a:picLocks noChangeAspect="1" noChangeArrowheads="1"/>
          </p:cNvPicPr>
          <p:nvPr/>
        </p:nvPicPr>
        <p:blipFill>
          <a:blip r:embed="rId2" cstate="print"/>
          <a:srcRect/>
          <a:stretch>
            <a:fillRect/>
          </a:stretch>
        </p:blipFill>
        <p:spPr bwMode="auto">
          <a:xfrm>
            <a:off x="6496050" y="1844824"/>
            <a:ext cx="2647950" cy="3267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908720"/>
            <a:ext cx="8229600" cy="5760640"/>
          </a:xfrm>
        </p:spPr>
        <p:txBody>
          <a:bodyPr>
            <a:normAutofit fontScale="47500" lnSpcReduction="20000"/>
          </a:bodyPr>
          <a:lstStyle/>
          <a:p>
            <a:pPr>
              <a:buNone/>
            </a:pPr>
            <a:r>
              <a:rPr lang="en-CA" b="1" dirty="0" smtClean="0">
                <a:solidFill>
                  <a:srgbClr val="002060"/>
                </a:solidFill>
              </a:rPr>
              <a:t>	</a:t>
            </a:r>
            <a:r>
              <a:rPr lang="en-CA" sz="5900" b="1" dirty="0" smtClean="0">
                <a:solidFill>
                  <a:srgbClr val="002060"/>
                </a:solidFill>
              </a:rPr>
              <a:t>Power Management in MOS</a:t>
            </a:r>
            <a:endParaRPr lang="en-CA" b="1" dirty="0" smtClean="0">
              <a:solidFill>
                <a:srgbClr val="002060"/>
              </a:solidFill>
            </a:endParaRPr>
          </a:p>
          <a:p>
            <a:pPr>
              <a:buNone/>
            </a:pPr>
            <a:endParaRPr lang="en-CA" b="1" dirty="0" smtClean="0">
              <a:solidFill>
                <a:srgbClr val="002060"/>
              </a:solidFill>
            </a:endParaRPr>
          </a:p>
          <a:p>
            <a:r>
              <a:rPr lang="en-CA" sz="3800" dirty="0" smtClean="0"/>
              <a:t>MOS includes both explicit and implicit forms of power management. </a:t>
            </a:r>
          </a:p>
          <a:p>
            <a:endParaRPr lang="en-CA" sz="3800" dirty="0" smtClean="0"/>
          </a:p>
          <a:p>
            <a:r>
              <a:rPr lang="en-CA" sz="3800" dirty="0" smtClean="0"/>
              <a:t>To encourage power-efficient programming, all devices in MOS are set to the off state initially, where they consume the minimum amount of power possible.</a:t>
            </a:r>
          </a:p>
          <a:p>
            <a:r>
              <a:rPr lang="en-CA" sz="3800" dirty="0" smtClean="0"/>
              <a:t>All of the device drivers currently implemented for MOS include logic to turn the device on and then off again if the user attempts to perform a synchronous operation while in the off mode.</a:t>
            </a:r>
          </a:p>
          <a:p>
            <a:endParaRPr lang="en-CA" sz="3800" dirty="0" smtClean="0"/>
          </a:p>
          <a:p>
            <a:r>
              <a:rPr lang="en-CA" sz="3800" dirty="0" smtClean="0"/>
              <a:t>While device power management is handled explicitly, MOS handles CPU power management implicitly. </a:t>
            </a:r>
          </a:p>
          <a:p>
            <a:r>
              <a:rPr lang="en-CA" sz="3800" dirty="0" smtClean="0"/>
              <a:t>The MOS kernel may be in one of three modes: </a:t>
            </a:r>
            <a:r>
              <a:rPr lang="en-CA" sz="3800" b="1" dirty="0" smtClean="0"/>
              <a:t>active, idle and power-save</a:t>
            </a:r>
            <a:r>
              <a:rPr lang="en-CA" sz="3800" dirty="0" smtClean="0"/>
              <a:t>. </a:t>
            </a:r>
          </a:p>
          <a:p>
            <a:r>
              <a:rPr lang="en-CA" sz="3800" dirty="0" smtClean="0"/>
              <a:t>In </a:t>
            </a:r>
            <a:r>
              <a:rPr lang="en-CA" sz="3800" b="1" dirty="0" smtClean="0"/>
              <a:t>active mode</a:t>
            </a:r>
            <a:r>
              <a:rPr lang="en-CA" sz="3800" dirty="0" smtClean="0"/>
              <a:t>, the CPU is fully powered and running instructions.</a:t>
            </a:r>
          </a:p>
          <a:p>
            <a:r>
              <a:rPr lang="en-CA" sz="3800" dirty="0" smtClean="0"/>
              <a:t>In </a:t>
            </a:r>
            <a:r>
              <a:rPr lang="en-CA" sz="3800" b="1" dirty="0" smtClean="0"/>
              <a:t>idle mode</a:t>
            </a:r>
            <a:r>
              <a:rPr lang="en-CA" sz="3800" dirty="0" smtClean="0"/>
              <a:t>, the CPU is not running instructions, but interrupts and peripherals are enabled. Power consumption in idle mode is roughly half that of active mode.</a:t>
            </a:r>
          </a:p>
          <a:p>
            <a:r>
              <a:rPr lang="en-CA" sz="3800" dirty="0" smtClean="0"/>
              <a:t>In </a:t>
            </a:r>
            <a:r>
              <a:rPr lang="en-CA" sz="3800" b="1" dirty="0" smtClean="0"/>
              <a:t>power-save mode</a:t>
            </a:r>
            <a:r>
              <a:rPr lang="en-CA" sz="3800" dirty="0" smtClean="0"/>
              <a:t>, the CPU is completely powered down except for external interrupts and the watchdog timer, and power consumption is reduced by three orders of magnitude.</a:t>
            </a:r>
          </a:p>
          <a:p>
            <a:endParaRPr lang="en-CA"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24</a:t>
            </a:fld>
            <a:endParaRPr lang="en-CA"/>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908720"/>
            <a:ext cx="8229600" cy="5665816"/>
          </a:xfrm>
        </p:spPr>
        <p:txBody>
          <a:bodyPr/>
          <a:lstStyle/>
          <a:p>
            <a:pPr algn="ctr">
              <a:buNone/>
            </a:pPr>
            <a:r>
              <a:rPr lang="en-CA" dirty="0" smtClean="0">
                <a:solidFill>
                  <a:srgbClr val="002060"/>
                </a:solidFill>
              </a:rPr>
              <a:t>	Comparing Event-Driven and Multithreaded Sensor Operating Systems</a:t>
            </a:r>
            <a:endParaRPr lang="en-CA"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25</a:t>
            </a:fld>
            <a:endParaRPr lang="en-CA"/>
          </a:p>
        </p:txBody>
      </p:sp>
      <p:pic>
        <p:nvPicPr>
          <p:cNvPr id="43010" name="Picture 2"/>
          <p:cNvPicPr>
            <a:picLocks noChangeAspect="1" noChangeArrowheads="1"/>
          </p:cNvPicPr>
          <p:nvPr/>
        </p:nvPicPr>
        <p:blipFill>
          <a:blip r:embed="rId2" cstate="print"/>
          <a:srcRect/>
          <a:stretch>
            <a:fillRect/>
          </a:stretch>
        </p:blipFill>
        <p:spPr bwMode="auto">
          <a:xfrm>
            <a:off x="251520" y="1988840"/>
            <a:ext cx="8623942" cy="46695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80120"/>
          </a:xfrm>
        </p:spPr>
        <p:txBody>
          <a:bodyPr/>
          <a:lstStyle/>
          <a:p>
            <a:r>
              <a:rPr lang="en-CA" dirty="0" smtClean="0"/>
              <a:t>Dynamic Network Reprogramming</a:t>
            </a:r>
            <a:endParaRPr lang="en-CA" dirty="0"/>
          </a:p>
        </p:txBody>
      </p:sp>
      <p:sp>
        <p:nvSpPr>
          <p:cNvPr id="3" name="Content Placeholder 2"/>
          <p:cNvSpPr>
            <a:spLocks noGrp="1"/>
          </p:cNvSpPr>
          <p:nvPr>
            <p:ph idx="1"/>
          </p:nvPr>
        </p:nvSpPr>
        <p:spPr>
          <a:xfrm>
            <a:off x="457200" y="1628800"/>
            <a:ext cx="8229600" cy="4945736"/>
          </a:xfrm>
        </p:spPr>
        <p:txBody>
          <a:bodyPr>
            <a:normAutofit/>
          </a:bodyPr>
          <a:lstStyle/>
          <a:p>
            <a:r>
              <a:rPr lang="en-CA" sz="1800" dirty="0" smtClean="0"/>
              <a:t>Wireless sensor networks consist of a collection of programmable</a:t>
            </a:r>
          </a:p>
          <a:p>
            <a:pPr>
              <a:buNone/>
            </a:pPr>
            <a:r>
              <a:rPr lang="en-CA" sz="1800" dirty="0" smtClean="0"/>
              <a:t>	radio-equipped embedded systems. </a:t>
            </a:r>
          </a:p>
          <a:p>
            <a:pPr>
              <a:buNone/>
            </a:pPr>
            <a:endParaRPr lang="en-CA" sz="1800" dirty="0" smtClean="0"/>
          </a:p>
          <a:p>
            <a:r>
              <a:rPr lang="en-CA" sz="1800" dirty="0" smtClean="0"/>
              <a:t>The behavior of a wireless sensor network is encoded in software running on the wireless sensor network nodes. </a:t>
            </a:r>
          </a:p>
          <a:p>
            <a:endParaRPr lang="en-CA" sz="1800" dirty="0" smtClean="0"/>
          </a:p>
          <a:p>
            <a:r>
              <a:rPr lang="en-CA" sz="1800" dirty="0" smtClean="0"/>
              <a:t>The software in deployed wireless sensor network systems often needs to be changed, both to update the system with new functionality and to correct software bugs. </a:t>
            </a:r>
          </a:p>
          <a:p>
            <a:endParaRPr lang="en-CA" sz="1800" dirty="0" smtClean="0"/>
          </a:p>
          <a:p>
            <a:r>
              <a:rPr lang="en-CA" sz="1800" dirty="0" smtClean="0"/>
              <a:t>For this reason dynamically reprogramming of wireless sensor network is an important feature. </a:t>
            </a:r>
          </a:p>
          <a:p>
            <a:endParaRPr lang="en-CA" sz="1800" dirty="0" smtClean="0"/>
          </a:p>
          <a:p>
            <a:r>
              <a:rPr lang="en-CA" sz="1800" dirty="0" smtClean="0"/>
              <a:t>Furthermore, when developing software for wireless sensor networks, being able to update the software of a running sensor network greatly helps to shorten the development time.</a:t>
            </a:r>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26</a:t>
            </a:fld>
            <a:endParaRPr lang="en-CA"/>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lnSpcReduction="10000"/>
          </a:bodyPr>
          <a:lstStyle/>
          <a:p>
            <a:r>
              <a:rPr lang="en-CA" sz="1800" dirty="0" smtClean="0"/>
              <a:t>The limitations of </a:t>
            </a:r>
          </a:p>
          <a:p>
            <a:endParaRPr lang="en-CA" sz="1800" b="1" dirty="0" smtClean="0"/>
          </a:p>
          <a:p>
            <a:r>
              <a:rPr lang="en-CA" sz="1800" b="1" dirty="0" smtClean="0"/>
              <a:t>communication bandwidth</a:t>
            </a:r>
            <a:r>
              <a:rPr lang="en-CA" sz="1800" dirty="0" smtClean="0"/>
              <a:t>, </a:t>
            </a:r>
          </a:p>
          <a:p>
            <a:r>
              <a:rPr lang="en-CA" sz="1800" b="1" dirty="0" smtClean="0"/>
              <a:t>the limited energy of the sensor nodes, </a:t>
            </a:r>
          </a:p>
          <a:p>
            <a:r>
              <a:rPr lang="en-CA" sz="1800" b="1" dirty="0" smtClean="0"/>
              <a:t>the limited sensor node memory</a:t>
            </a:r>
          </a:p>
          <a:p>
            <a:pPr>
              <a:buNone/>
            </a:pPr>
            <a:r>
              <a:rPr lang="en-CA" sz="1800" dirty="0" smtClean="0"/>
              <a:t>	</a:t>
            </a:r>
          </a:p>
          <a:p>
            <a:pPr>
              <a:buNone/>
            </a:pPr>
            <a:r>
              <a:rPr lang="en-CA" sz="1800" dirty="0" smtClean="0"/>
              <a:t>	which typically is on the order of a few thousand bytes large, the absence of memory mapping hardware, and the limited processing power make reprogramming of sensor network nodes challenging.</a:t>
            </a:r>
          </a:p>
          <a:p>
            <a:endParaRPr lang="en-CA" sz="1800" dirty="0" smtClean="0"/>
          </a:p>
          <a:p>
            <a:r>
              <a:rPr lang="en-CA" sz="1800" dirty="0" smtClean="0"/>
              <a:t>Many different methods for reprogramming sensor nodes have been developed, including </a:t>
            </a:r>
          </a:p>
          <a:p>
            <a:r>
              <a:rPr lang="en-CA" sz="1800" b="1" dirty="0" smtClean="0"/>
              <a:t>full system image replacement, </a:t>
            </a:r>
          </a:p>
          <a:p>
            <a:r>
              <a:rPr lang="en-CA" sz="1800" b="1" dirty="0" smtClean="0"/>
              <a:t>approaches based on binary differences </a:t>
            </a:r>
          </a:p>
          <a:p>
            <a:r>
              <a:rPr lang="en-CA" sz="1800" b="1" dirty="0" smtClean="0"/>
              <a:t>and virtual machines. </a:t>
            </a:r>
          </a:p>
          <a:p>
            <a:endParaRPr lang="en-CA" sz="1800" dirty="0" smtClean="0"/>
          </a:p>
          <a:p>
            <a:r>
              <a:rPr lang="en-CA" sz="1800" dirty="0" smtClean="0"/>
              <a:t>These methods are either inefficient in terms of energy or require non-standard data formats and tools.</a:t>
            </a:r>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27</a:t>
            </a:fld>
            <a:endParaRPr lang="en-CA"/>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124744"/>
            <a:ext cx="8229600" cy="5449792"/>
          </a:xfrm>
        </p:spPr>
        <p:txBody>
          <a:bodyPr>
            <a:normAutofit/>
          </a:bodyPr>
          <a:lstStyle/>
          <a:p>
            <a:pPr>
              <a:buNone/>
            </a:pPr>
            <a:r>
              <a:rPr lang="en-CA" b="1" dirty="0" smtClean="0">
                <a:solidFill>
                  <a:srgbClr val="002060"/>
                </a:solidFill>
              </a:rPr>
              <a:t>	Scenarios for Software Updates</a:t>
            </a:r>
          </a:p>
          <a:p>
            <a:pPr>
              <a:buNone/>
            </a:pPr>
            <a:endParaRPr lang="en-CA" b="1" dirty="0" smtClean="0">
              <a:solidFill>
                <a:srgbClr val="002060"/>
              </a:solidFill>
            </a:endParaRPr>
          </a:p>
          <a:p>
            <a:r>
              <a:rPr lang="en-CA" sz="1800" dirty="0" smtClean="0"/>
              <a:t>Software updates for sensor networks are necessary for a variety of reasons ranging from implementation and testing of new features of an existing program to complete reprogramming of sensor nodes when installing new applications.</a:t>
            </a:r>
          </a:p>
          <a:p>
            <a:endParaRPr lang="en-CA" sz="2100" dirty="0" smtClean="0"/>
          </a:p>
          <a:p>
            <a:pPr>
              <a:buNone/>
            </a:pPr>
            <a:r>
              <a:rPr lang="en-CA" sz="1800" b="1" dirty="0" smtClean="0">
                <a:solidFill>
                  <a:srgbClr val="002060"/>
                </a:solidFill>
              </a:rPr>
              <a:t>	Software Development</a:t>
            </a:r>
          </a:p>
          <a:p>
            <a:r>
              <a:rPr lang="en-CA" sz="1800" dirty="0" smtClean="0"/>
              <a:t>During the development cycle developers typically change only one part of the system, possibly only a single algorithm or a function. A sensor network used for software development may therefore see large amounts of small changes to its code.</a:t>
            </a:r>
          </a:p>
          <a:p>
            <a:endParaRPr lang="en-CA" sz="1800" b="1" dirty="0" smtClean="0">
              <a:solidFill>
                <a:srgbClr val="002060"/>
              </a:solidFill>
            </a:endParaRPr>
          </a:p>
          <a:p>
            <a:pPr>
              <a:buNone/>
            </a:pPr>
            <a:r>
              <a:rPr lang="en-CA" sz="1800" b="1" dirty="0" smtClean="0">
                <a:solidFill>
                  <a:srgbClr val="002060"/>
                </a:solidFill>
              </a:rPr>
              <a:t>	Sensor Network </a:t>
            </a:r>
            <a:r>
              <a:rPr lang="en-CA" sz="1800" b="1" dirty="0" err="1" smtClean="0">
                <a:solidFill>
                  <a:srgbClr val="002060"/>
                </a:solidFill>
              </a:rPr>
              <a:t>Testbeds</a:t>
            </a:r>
            <a:endParaRPr lang="en-CA" sz="1800" b="1" dirty="0" smtClean="0">
              <a:solidFill>
                <a:srgbClr val="002060"/>
              </a:solidFill>
            </a:endParaRPr>
          </a:p>
          <a:p>
            <a:r>
              <a:rPr lang="en-CA" sz="1800" dirty="0" smtClean="0"/>
              <a:t>New applications can be tested in a realistic setting and important measurements can be obtained</a:t>
            </a:r>
            <a:endParaRPr lang="en-CA" sz="1800"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28</a:t>
            </a:fld>
            <a:endParaRPr lang="en-CA"/>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340768"/>
            <a:ext cx="8229600" cy="5233768"/>
          </a:xfrm>
        </p:spPr>
        <p:txBody>
          <a:bodyPr>
            <a:normAutofit/>
          </a:bodyPr>
          <a:lstStyle/>
          <a:p>
            <a:pPr>
              <a:buNone/>
            </a:pPr>
            <a:r>
              <a:rPr lang="en-CA" sz="1800" b="1" dirty="0" smtClean="0">
                <a:solidFill>
                  <a:srgbClr val="002060"/>
                </a:solidFill>
              </a:rPr>
              <a:t>	Correction of Software Bugs</a:t>
            </a:r>
          </a:p>
          <a:p>
            <a:r>
              <a:rPr lang="en-CA" sz="1800" dirty="0" smtClean="0"/>
              <a:t>Even after careful testing, new bugs can occur in deployed sensor networks caused by, for example, an unexpected combination of inputs or variable link connectivity that stimulate untested control paths in the  communication software</a:t>
            </a:r>
          </a:p>
          <a:p>
            <a:endParaRPr lang="en-CA" sz="1800" dirty="0" smtClean="0">
              <a:solidFill>
                <a:srgbClr val="002060"/>
              </a:solidFill>
            </a:endParaRPr>
          </a:p>
          <a:p>
            <a:pPr>
              <a:buNone/>
            </a:pPr>
            <a:r>
              <a:rPr lang="en-CA" sz="1800" b="1" dirty="0" smtClean="0">
                <a:solidFill>
                  <a:srgbClr val="002060"/>
                </a:solidFill>
              </a:rPr>
              <a:t>	Application Reconfiguration</a:t>
            </a:r>
          </a:p>
          <a:p>
            <a:r>
              <a:rPr lang="en-CA" sz="1800" dirty="0" smtClean="0"/>
              <a:t>In an already installed sensor network, the application may need to be reconfigured. This includes change of parameters, or small changes in the application such as changing from absolute temperature readings to notification when thresholds are exceeded</a:t>
            </a:r>
          </a:p>
          <a:p>
            <a:endParaRPr lang="en-CA" sz="1800" dirty="0" smtClean="0">
              <a:solidFill>
                <a:srgbClr val="002060"/>
              </a:solidFill>
            </a:endParaRPr>
          </a:p>
          <a:p>
            <a:pPr>
              <a:buNone/>
            </a:pPr>
            <a:r>
              <a:rPr lang="en-CA" sz="1800" b="1" dirty="0" smtClean="0">
                <a:solidFill>
                  <a:srgbClr val="002060"/>
                </a:solidFill>
              </a:rPr>
              <a:t>	Dynamic Applications</a:t>
            </a:r>
          </a:p>
          <a:p>
            <a:r>
              <a:rPr lang="en-CA" sz="1800" dirty="0" smtClean="0"/>
              <a:t>When the fire detection application has detected a fire, the fire fighters might want to run a search and rescue application as well as a re tracking application.</a:t>
            </a:r>
            <a:endParaRPr lang="en-CA" sz="1800"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29</a:t>
            </a:fld>
            <a:endParaRPr lang="en-C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2800" dirty="0" smtClean="0"/>
              <a:t>Common services carried on by EOS</a:t>
            </a:r>
            <a:endParaRPr lang="en-CA" sz="2800" dirty="0"/>
          </a:p>
        </p:txBody>
      </p:sp>
      <p:sp>
        <p:nvSpPr>
          <p:cNvPr id="3" name="Content Placeholder 2"/>
          <p:cNvSpPr>
            <a:spLocks noGrp="1"/>
          </p:cNvSpPr>
          <p:nvPr>
            <p:ph idx="1"/>
          </p:nvPr>
        </p:nvSpPr>
        <p:spPr/>
        <p:txBody>
          <a:bodyPr>
            <a:normAutofit/>
          </a:bodyPr>
          <a:lstStyle/>
          <a:p>
            <a:r>
              <a:rPr lang="en-CA" sz="2400" dirty="0" smtClean="0"/>
              <a:t>Hardware management of sensors, radios, and I/O buses, and devices such as external flash</a:t>
            </a:r>
          </a:p>
          <a:p>
            <a:endParaRPr lang="en-CA" sz="2400" dirty="0" smtClean="0"/>
          </a:p>
          <a:p>
            <a:r>
              <a:rPr lang="en-CA" sz="2400" dirty="0" smtClean="0"/>
              <a:t>Task </a:t>
            </a:r>
            <a:r>
              <a:rPr lang="en-CA" sz="2400" dirty="0" err="1" smtClean="0"/>
              <a:t>cordination</a:t>
            </a:r>
            <a:endParaRPr lang="en-CA" sz="2400" dirty="0" smtClean="0"/>
          </a:p>
          <a:p>
            <a:endParaRPr lang="en-CA" sz="2400" dirty="0" smtClean="0"/>
          </a:p>
          <a:p>
            <a:r>
              <a:rPr lang="en-CA" sz="2400" dirty="0" smtClean="0"/>
              <a:t>Power management</a:t>
            </a:r>
          </a:p>
          <a:p>
            <a:endParaRPr lang="en-CA" sz="2400" dirty="0" smtClean="0"/>
          </a:p>
          <a:p>
            <a:r>
              <a:rPr lang="en-CA" sz="2400" dirty="0" smtClean="0"/>
              <a:t>Adaptation to resource constraints</a:t>
            </a:r>
          </a:p>
          <a:p>
            <a:endParaRPr lang="en-CA" sz="2400" dirty="0" smtClean="0"/>
          </a:p>
          <a:p>
            <a:r>
              <a:rPr lang="en-CA" sz="2400" dirty="0" smtClean="0"/>
              <a:t>Networking</a:t>
            </a:r>
            <a:endParaRPr lang="en-CA"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a:t>
            </a:fld>
            <a:endParaRPr lang="en-CA"/>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269776"/>
          </a:xfrm>
        </p:spPr>
        <p:txBody>
          <a:bodyPr>
            <a:normAutofit fontScale="90000"/>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lstStyle/>
          <a:p>
            <a:pPr algn="ctr">
              <a:buNone/>
            </a:pPr>
            <a:r>
              <a:rPr lang="en-CA" b="1" dirty="0" smtClean="0">
                <a:solidFill>
                  <a:srgbClr val="002060"/>
                </a:solidFill>
              </a:rPr>
              <a:t>	</a:t>
            </a:r>
            <a:r>
              <a:rPr lang="en-CA" sz="2400" b="1" dirty="0" smtClean="0">
                <a:solidFill>
                  <a:srgbClr val="002060"/>
                </a:solidFill>
              </a:rPr>
              <a:t>Qualitative comparison between different reprogramming scenarios.</a:t>
            </a:r>
            <a:endParaRPr lang="en-CA" sz="2400"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30</a:t>
            </a:fld>
            <a:endParaRPr lang="en-CA"/>
          </a:p>
        </p:txBody>
      </p:sp>
      <p:pic>
        <p:nvPicPr>
          <p:cNvPr id="1027" name="Picture 3"/>
          <p:cNvPicPr>
            <a:picLocks noChangeAspect="1" noChangeArrowheads="1"/>
          </p:cNvPicPr>
          <p:nvPr/>
        </p:nvPicPr>
        <p:blipFill>
          <a:blip r:embed="rId2" cstate="print"/>
          <a:srcRect/>
          <a:stretch>
            <a:fillRect/>
          </a:stretch>
        </p:blipFill>
        <p:spPr bwMode="auto">
          <a:xfrm>
            <a:off x="1115616" y="2420888"/>
            <a:ext cx="697230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a:bodyPr>
          <a:lstStyle/>
          <a:p>
            <a:pPr>
              <a:buNone/>
            </a:pPr>
            <a:r>
              <a:rPr lang="en-CA" sz="2000" b="1" dirty="0" smtClean="0">
                <a:solidFill>
                  <a:srgbClr val="002060"/>
                </a:solidFill>
              </a:rPr>
              <a:t>	</a:t>
            </a:r>
            <a:r>
              <a:rPr lang="en-CA" sz="2600" b="1" dirty="0" smtClean="0">
                <a:solidFill>
                  <a:srgbClr val="002060"/>
                </a:solidFill>
              </a:rPr>
              <a:t>Code Execution Models and Reprogramming</a:t>
            </a:r>
          </a:p>
          <a:p>
            <a:endParaRPr lang="en-CA" sz="1800" dirty="0" smtClean="0"/>
          </a:p>
          <a:p>
            <a:r>
              <a:rPr lang="en-CA" sz="1800" dirty="0" smtClean="0"/>
              <a:t>Many different execution models and environments have been developed or adapted to run on wireless sensor nodes.</a:t>
            </a:r>
          </a:p>
          <a:p>
            <a:endParaRPr lang="en-CA" sz="1800" dirty="0" smtClean="0"/>
          </a:p>
          <a:p>
            <a:r>
              <a:rPr lang="en-CA" sz="1800" dirty="0" smtClean="0"/>
              <a:t>Some with the notion of </a:t>
            </a:r>
            <a:r>
              <a:rPr lang="en-CA" sz="1800" b="1" dirty="0" smtClean="0"/>
              <a:t>facilitating programming</a:t>
            </a:r>
            <a:r>
              <a:rPr lang="en-CA" sz="1800" dirty="0" smtClean="0"/>
              <a:t>, others motivated by the </a:t>
            </a:r>
            <a:r>
              <a:rPr lang="en-CA" sz="1800" b="1" dirty="0" smtClean="0"/>
              <a:t>potential of saving energy costs</a:t>
            </a:r>
            <a:r>
              <a:rPr lang="en-CA" sz="1800" dirty="0" smtClean="0"/>
              <a:t> for reprogramming enabled by the compact code representation of virtual machines</a:t>
            </a:r>
          </a:p>
          <a:p>
            <a:endParaRPr lang="en-CA" sz="1800" dirty="0" smtClean="0"/>
          </a:p>
          <a:p>
            <a:r>
              <a:rPr lang="en-CA" sz="1800" dirty="0" smtClean="0"/>
              <a:t>The choice of the execution model directly impacts the data format and size of the data that needs to be transported to a node.</a:t>
            </a:r>
          </a:p>
          <a:p>
            <a:endParaRPr lang="en-CA" sz="1800" dirty="0" smtClean="0">
              <a:solidFill>
                <a:srgbClr val="002060"/>
              </a:solidFill>
            </a:endParaRPr>
          </a:p>
          <a:p>
            <a:pPr>
              <a:buNone/>
            </a:pPr>
            <a:r>
              <a:rPr lang="en-CA" sz="1800" b="1" dirty="0" smtClean="0">
                <a:solidFill>
                  <a:srgbClr val="002060"/>
                </a:solidFill>
              </a:rPr>
              <a:t>	Script Languages</a:t>
            </a:r>
          </a:p>
          <a:p>
            <a:r>
              <a:rPr lang="en-CA" sz="1800" dirty="0" smtClean="0"/>
              <a:t>There are many examples of script languages for embedded systems, including BASIC variants, Python interpreters, and TCL machines</a:t>
            </a:r>
            <a:endParaRPr lang="en-CA" sz="1800"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31</a:t>
            </a:fld>
            <a:endParaRPr lang="en-CA"/>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124744"/>
            <a:ext cx="8229600" cy="5449792"/>
          </a:xfrm>
        </p:spPr>
        <p:txBody>
          <a:bodyPr>
            <a:normAutofit lnSpcReduction="10000"/>
          </a:bodyPr>
          <a:lstStyle/>
          <a:p>
            <a:pPr>
              <a:buNone/>
            </a:pPr>
            <a:r>
              <a:rPr lang="en-CA" sz="1800" b="1" dirty="0" smtClean="0">
                <a:solidFill>
                  <a:srgbClr val="002060"/>
                </a:solidFill>
              </a:rPr>
              <a:t>	Virtual Machines</a:t>
            </a:r>
          </a:p>
          <a:p>
            <a:r>
              <a:rPr lang="en-CA" sz="1800" dirty="0" smtClean="0"/>
              <a:t>The use of a VM allows nodes to be </a:t>
            </a:r>
            <a:r>
              <a:rPr lang="en-CA" sz="1800" dirty="0" err="1" smtClean="0"/>
              <a:t>retasked</a:t>
            </a:r>
            <a:r>
              <a:rPr lang="en-CA" sz="1800" dirty="0" smtClean="0"/>
              <a:t> through small virtual programs— </a:t>
            </a:r>
            <a:r>
              <a:rPr lang="en-CA" sz="1800" b="1" dirty="0" smtClean="0"/>
              <a:t>high-level program specifications that can be interpreted by the VM</a:t>
            </a:r>
            <a:r>
              <a:rPr lang="en-CA" sz="1800" dirty="0" smtClean="0"/>
              <a:t>—that can be disseminated throughout the network at a lower cost than an entire code image. </a:t>
            </a:r>
          </a:p>
          <a:p>
            <a:r>
              <a:rPr lang="en-CA" sz="1800" dirty="0" smtClean="0"/>
              <a:t>Upon receiving an updated virtual program, a node’s VM can interpret the instructions into byte code, at which point the new program can replace the existing code. </a:t>
            </a:r>
          </a:p>
          <a:p>
            <a:r>
              <a:rPr lang="en-CA" sz="1800" dirty="0" smtClean="0"/>
              <a:t>While the use of VMs can provide a low-cost approach to dynamic network reprogramming, it is still necessary to support raw binary </a:t>
            </a:r>
            <a:r>
              <a:rPr lang="en-CA" sz="1800" dirty="0" err="1" smtClean="0"/>
              <a:t>retasking</a:t>
            </a:r>
            <a:r>
              <a:rPr lang="en-CA" sz="1800" dirty="0" smtClean="0"/>
              <a:t>, since the VM itself may require changes.</a:t>
            </a:r>
          </a:p>
          <a:p>
            <a:endParaRPr lang="en-CA" sz="1800" dirty="0" smtClean="0">
              <a:solidFill>
                <a:srgbClr val="002060"/>
              </a:solidFill>
            </a:endParaRPr>
          </a:p>
          <a:p>
            <a:pPr>
              <a:buNone/>
            </a:pPr>
            <a:r>
              <a:rPr lang="en-CA" sz="1800" b="1" dirty="0" smtClean="0">
                <a:solidFill>
                  <a:srgbClr val="002060"/>
                </a:solidFill>
              </a:rPr>
              <a:t>	Native Code</a:t>
            </a:r>
          </a:p>
          <a:p>
            <a:r>
              <a:rPr lang="en-CA" sz="1800" dirty="0" smtClean="0"/>
              <a:t>The most straightforward way to execute code on sensor nodes is by running native code that is executed directly by the microcontroller of the sensor node.</a:t>
            </a:r>
          </a:p>
          <a:p>
            <a:pPr>
              <a:buFont typeface="Wingdings" pitchFamily="2" charset="2"/>
              <a:buChar char="Ø"/>
            </a:pPr>
            <a:r>
              <a:rPr lang="en-CA" sz="1800" i="1" dirty="0" smtClean="0">
                <a:solidFill>
                  <a:srgbClr val="002060"/>
                </a:solidFill>
              </a:rPr>
              <a:t>Full Image Replacement</a:t>
            </a:r>
          </a:p>
          <a:p>
            <a:pPr>
              <a:buNone/>
            </a:pPr>
            <a:r>
              <a:rPr lang="en-CA" sz="1800" dirty="0" smtClean="0"/>
              <a:t>	It compiles a complete new binary image of the software together with the operating system and overwrite the existing system image of the sensor node.</a:t>
            </a:r>
            <a:endParaRPr lang="en-CA" sz="1800"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32</a:t>
            </a:fld>
            <a:endParaRPr lang="en-CA"/>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124744"/>
            <a:ext cx="8229600" cy="5449792"/>
          </a:xfrm>
        </p:spPr>
        <p:txBody>
          <a:bodyPr>
            <a:normAutofit/>
          </a:bodyPr>
          <a:lstStyle/>
          <a:p>
            <a:pPr>
              <a:buFont typeface="Wingdings" pitchFamily="2" charset="2"/>
              <a:buChar char="Ø"/>
            </a:pPr>
            <a:r>
              <a:rPr lang="en-CA" sz="1800" i="1" dirty="0" smtClean="0">
                <a:solidFill>
                  <a:srgbClr val="002060"/>
                </a:solidFill>
              </a:rPr>
              <a:t>Diff-based Approaches</a:t>
            </a:r>
          </a:p>
          <a:p>
            <a:pPr>
              <a:buNone/>
            </a:pPr>
            <a:r>
              <a:rPr lang="en-CA" sz="1800" dirty="0" smtClean="0"/>
              <a:t>	Often a small update in the code of the system, such as a bug fix, will cause only minor differences between in the new and old system image. Instead of distributing a new full system image the binary differences, deltas, between the modified and original binary can be distributed. This reduces the amount of data that needs to be transferred.</a:t>
            </a:r>
          </a:p>
          <a:p>
            <a:pPr>
              <a:buNone/>
            </a:pPr>
            <a:endParaRPr lang="en-CA" sz="1800" dirty="0" smtClean="0"/>
          </a:p>
          <a:p>
            <a:pPr>
              <a:buNone/>
            </a:pPr>
            <a:endParaRPr lang="en-CA" sz="1800" dirty="0" smtClean="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33</a:t>
            </a:fld>
            <a:endParaRPr lang="en-CA"/>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25760"/>
          </a:xfrm>
        </p:spPr>
        <p:txBody>
          <a:bodyPr>
            <a:normAutofit fontScale="90000"/>
          </a:bodyPr>
          <a:lstStyle/>
          <a:p>
            <a:r>
              <a:rPr lang="en-CA" dirty="0" smtClean="0"/>
              <a:t> </a:t>
            </a:r>
            <a:endParaRPr lang="en-CA" dirty="0"/>
          </a:p>
        </p:txBody>
      </p:sp>
      <p:sp>
        <p:nvSpPr>
          <p:cNvPr id="3" name="Content Placeholder 2"/>
          <p:cNvSpPr>
            <a:spLocks noGrp="1"/>
          </p:cNvSpPr>
          <p:nvPr>
            <p:ph idx="1"/>
          </p:nvPr>
        </p:nvSpPr>
        <p:spPr>
          <a:xfrm>
            <a:off x="457200" y="980728"/>
            <a:ext cx="8229600" cy="5593808"/>
          </a:xfrm>
        </p:spPr>
        <p:txBody>
          <a:bodyPr>
            <a:normAutofit/>
          </a:bodyPr>
          <a:lstStyle/>
          <a:p>
            <a:pPr algn="ctr">
              <a:buNone/>
            </a:pPr>
            <a:r>
              <a:rPr lang="en-CA" dirty="0" smtClean="0"/>
              <a:t>	</a:t>
            </a:r>
            <a:r>
              <a:rPr lang="en-CA" sz="2400" dirty="0" smtClean="0">
                <a:solidFill>
                  <a:srgbClr val="002060"/>
                </a:solidFill>
              </a:rPr>
              <a:t>R2: Incremental Reprogramming using </a:t>
            </a:r>
            <a:r>
              <a:rPr lang="en-CA" sz="2400" dirty="0" err="1" smtClean="0">
                <a:solidFill>
                  <a:srgbClr val="002060"/>
                </a:solidFill>
              </a:rPr>
              <a:t>Relocatable</a:t>
            </a:r>
            <a:r>
              <a:rPr lang="en-CA" sz="2400" dirty="0" smtClean="0">
                <a:solidFill>
                  <a:srgbClr val="002060"/>
                </a:solidFill>
              </a:rPr>
              <a:t> Code in Networked Embedded Systems</a:t>
            </a:r>
          </a:p>
          <a:p>
            <a:pPr algn="ctr">
              <a:buNone/>
            </a:pPr>
            <a:endParaRPr lang="en-CA" sz="2400" dirty="0" smtClean="0">
              <a:solidFill>
                <a:srgbClr val="002060"/>
              </a:solidFill>
            </a:endParaRPr>
          </a:p>
          <a:p>
            <a:r>
              <a:rPr lang="en-CA" sz="1800" dirty="0" smtClean="0"/>
              <a:t>It is a novel incremental reprogramming approach to effectively reduce the delta size by exploiting the similarity between two program versions. </a:t>
            </a:r>
          </a:p>
          <a:p>
            <a:endParaRPr lang="en-CA" sz="1800" dirty="0" smtClean="0"/>
          </a:p>
          <a:p>
            <a:r>
              <a:rPr lang="en-CA" sz="1800" dirty="0" smtClean="0"/>
              <a:t>The key idea to improve the program similarity is to keep multiple references to the same symbol unchanged when the program changes. </a:t>
            </a:r>
          </a:p>
          <a:p>
            <a:pPr>
              <a:buNone/>
            </a:pPr>
            <a:endParaRPr lang="en-CA" sz="1800" dirty="0" smtClean="0"/>
          </a:p>
          <a:p>
            <a:pPr>
              <a:buFont typeface="Wingdings" pitchFamily="2" charset="2"/>
              <a:buChar char="v"/>
            </a:pPr>
            <a:r>
              <a:rPr lang="en-CA" sz="1800" i="1" dirty="0" smtClean="0">
                <a:solidFill>
                  <a:srgbClr val="002060"/>
                </a:solidFill>
              </a:rPr>
              <a:t>function shifts</a:t>
            </a:r>
          </a:p>
          <a:p>
            <a:pPr>
              <a:buFont typeface="Wingdings" pitchFamily="2" charset="2"/>
              <a:buChar char="v"/>
            </a:pPr>
            <a:r>
              <a:rPr lang="en-CA" sz="1800" i="1" dirty="0" smtClean="0">
                <a:solidFill>
                  <a:srgbClr val="002060"/>
                </a:solidFill>
              </a:rPr>
              <a:t>data shifts</a:t>
            </a:r>
          </a:p>
          <a:p>
            <a:endParaRPr lang="en-CA" sz="1800" dirty="0" smtClean="0"/>
          </a:p>
          <a:p>
            <a:r>
              <a:rPr lang="en-CA" sz="1800" dirty="0" smtClean="0"/>
              <a:t>This approach obtains a higher degree of similarity by keeping all references in the instructions the same in both program versions. Moreover, it makes efficient use of the memory and does not degrade the program quality.</a:t>
            </a:r>
            <a:endParaRPr lang="en-CA" sz="1800"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34</a:t>
            </a:fld>
            <a:endParaRPr lang="en-CA"/>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980728"/>
            <a:ext cx="8229600" cy="5593808"/>
          </a:xfrm>
        </p:spPr>
        <p:txBody>
          <a:bodyPr>
            <a:normAutofit/>
          </a:bodyPr>
          <a:lstStyle/>
          <a:p>
            <a:pPr>
              <a:buNone/>
            </a:pPr>
            <a:r>
              <a:rPr lang="en-CA" sz="1800" b="1" dirty="0" smtClean="0">
                <a:solidFill>
                  <a:srgbClr val="002060"/>
                </a:solidFill>
              </a:rPr>
              <a:t>	Design</a:t>
            </a:r>
          </a:p>
          <a:p>
            <a:pPr>
              <a:buNone/>
            </a:pPr>
            <a:endParaRPr lang="en-CA" sz="1800" b="1" dirty="0" smtClean="0">
              <a:solidFill>
                <a:srgbClr val="002060"/>
              </a:solidFill>
            </a:endParaRPr>
          </a:p>
          <a:p>
            <a:r>
              <a:rPr lang="en-CA" sz="1800" dirty="0" smtClean="0"/>
              <a:t>The main idea of applying </a:t>
            </a:r>
            <a:r>
              <a:rPr lang="en-CA" sz="1800" dirty="0" err="1" smtClean="0"/>
              <a:t>relocatable</a:t>
            </a:r>
            <a:r>
              <a:rPr lang="en-CA" sz="1800" dirty="0" smtClean="0"/>
              <a:t> code is to make all the references to symbols  the same when the program changes.</a:t>
            </a:r>
          </a:p>
          <a:p>
            <a:endParaRPr lang="en-CA" sz="1800" b="1" dirty="0" smtClean="0">
              <a:solidFill>
                <a:srgbClr val="002060"/>
              </a:solidFill>
            </a:endParaRPr>
          </a:p>
          <a:p>
            <a:r>
              <a:rPr lang="en-CA" sz="1800" dirty="0" smtClean="0"/>
              <a:t>By filling the absolute addresses in those reference instructions to a predefined value (e.g., zero) in all program versions, we keep those reference instructions the same when the functionality of the program changes.</a:t>
            </a:r>
          </a:p>
          <a:p>
            <a:endParaRPr lang="en-CA" sz="1800" b="1" dirty="0" smtClean="0">
              <a:solidFill>
                <a:srgbClr val="002060"/>
              </a:solidFill>
            </a:endParaRPr>
          </a:p>
          <a:p>
            <a:r>
              <a:rPr lang="en-CA" sz="1800" dirty="0" smtClean="0"/>
              <a:t>In order to make these reference instructions behave correctly at run time, we must generate additional metadata, i.e., relocation entries, for a loader software residing on the nodes to perform load-time modifications.</a:t>
            </a:r>
          </a:p>
          <a:p>
            <a:endParaRPr lang="en-CA" sz="1800" b="1" dirty="0" smtClean="0">
              <a:solidFill>
                <a:srgbClr val="002060"/>
              </a:solidFill>
            </a:endParaRPr>
          </a:p>
          <a:p>
            <a:r>
              <a:rPr lang="en-CA" sz="1800" dirty="0" smtClean="0"/>
              <a:t>In general, a relocation entry contains the following information </a:t>
            </a:r>
          </a:p>
          <a:p>
            <a:pPr>
              <a:buNone/>
            </a:pPr>
            <a:r>
              <a:rPr lang="en-CA" sz="1800" dirty="0" smtClean="0"/>
              <a:t>	(</a:t>
            </a:r>
            <a:r>
              <a:rPr lang="en-CA" sz="1800" dirty="0" err="1" smtClean="0"/>
              <a:t>i</a:t>
            </a:r>
            <a:r>
              <a:rPr lang="en-CA" sz="1800" dirty="0" smtClean="0"/>
              <a:t>) at which address to apply the modification, and </a:t>
            </a:r>
          </a:p>
          <a:p>
            <a:pPr>
              <a:buNone/>
            </a:pPr>
            <a:r>
              <a:rPr lang="en-CA" sz="1800" dirty="0" smtClean="0"/>
              <a:t>	(ii) the correct target address for the reference.</a:t>
            </a:r>
            <a:endParaRPr lang="en-CA" sz="18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35</a:t>
            </a:fld>
            <a:endParaRPr lang="en-CA"/>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648072"/>
          </a:xfrm>
        </p:spPr>
        <p:txBody>
          <a:bodyPr>
            <a:normAutofit fontScale="90000"/>
          </a:bodyPr>
          <a:lstStyle/>
          <a:p>
            <a:r>
              <a:rPr lang="en-CA" dirty="0" smtClean="0"/>
              <a:t>Question1</a:t>
            </a:r>
            <a:endParaRPr lang="en-CA" dirty="0"/>
          </a:p>
        </p:txBody>
      </p:sp>
      <p:sp>
        <p:nvSpPr>
          <p:cNvPr id="3" name="Content Placeholder 2"/>
          <p:cNvSpPr>
            <a:spLocks noGrp="1"/>
          </p:cNvSpPr>
          <p:nvPr>
            <p:ph idx="1"/>
          </p:nvPr>
        </p:nvSpPr>
        <p:spPr>
          <a:xfrm>
            <a:off x="323528" y="1700808"/>
            <a:ext cx="8229600" cy="1584176"/>
          </a:xfrm>
        </p:spPr>
        <p:txBody>
          <a:bodyPr>
            <a:noAutofit/>
          </a:bodyPr>
          <a:lstStyle/>
          <a:p>
            <a:pPr>
              <a:buNone/>
            </a:pPr>
            <a:r>
              <a:rPr lang="en-CA" sz="1800" dirty="0" smtClean="0"/>
              <a:t>	In bridging to IP networks , a </a:t>
            </a:r>
            <a:r>
              <a:rPr lang="en-CA" sz="1800" dirty="0" smtClean="0"/>
              <a:t>sensor network is treated as a large-scale distributed database, </a:t>
            </a:r>
            <a:r>
              <a:rPr lang="en-CA" sz="1800" dirty="0" smtClean="0"/>
              <a:t>logically separated </a:t>
            </a:r>
            <a:r>
              <a:rPr lang="en-CA" sz="1800" dirty="0" smtClean="0"/>
              <a:t>from the Internet by a database application program interface and physically partitioned by a gateway that resides at the border between the sensor network and an Internet-connected machine. </a:t>
            </a:r>
          </a:p>
          <a:p>
            <a:pPr lvl="0">
              <a:buNone/>
            </a:pPr>
            <a:r>
              <a:rPr lang="en-CA" sz="1800" dirty="0" smtClean="0"/>
              <a:t>     The </a:t>
            </a:r>
            <a:r>
              <a:rPr lang="en-CA" sz="1800" dirty="0" smtClean="0"/>
              <a:t>gateway’s primary task is to collect data from the sensor network, then store the data in a local or remote database. This architecture makes it difficult to introduce and integrate sensor networks with new Internet-based applications. </a:t>
            </a:r>
          </a:p>
          <a:p>
            <a:pPr>
              <a:buNone/>
            </a:pPr>
            <a:r>
              <a:rPr lang="en-CA" sz="1800" dirty="0" smtClean="0"/>
              <a:t>	In </a:t>
            </a:r>
            <a:r>
              <a:rPr lang="en-CA" sz="1800" dirty="0" smtClean="0"/>
              <a:t>order to add new features or new Internet based services, such as monitoring and management, each application developer must either develop their own application-specific gateway or modify an existing gateway’s API. The gateway is therefore a bottleneck when multiple applications require access to the sensor network.</a:t>
            </a:r>
          </a:p>
          <a:p>
            <a:pPr>
              <a:buNone/>
            </a:pPr>
            <a:r>
              <a:rPr lang="en-CA" sz="1800" dirty="0" smtClean="0"/>
              <a:t>	</a:t>
            </a:r>
          </a:p>
          <a:p>
            <a:pPr>
              <a:buNone/>
            </a:pPr>
            <a:r>
              <a:rPr lang="en-CA" sz="1800" b="1" dirty="0" smtClean="0"/>
              <a:t>	</a:t>
            </a:r>
            <a:r>
              <a:rPr lang="en-CA" sz="1800" b="1" dirty="0" smtClean="0"/>
              <a:t>How </a:t>
            </a:r>
            <a:r>
              <a:rPr lang="en-CA" sz="1800" b="1" dirty="0" smtClean="0"/>
              <a:t>this Problem can be solved?</a:t>
            </a:r>
            <a:endParaRPr lang="en-CA" sz="1800" dirty="0" smtClean="0"/>
          </a:p>
          <a:p>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36</a:t>
            </a:fld>
            <a:endParaRPr lang="en-CA"/>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268760"/>
            <a:ext cx="8229600" cy="5305776"/>
          </a:xfrm>
        </p:spPr>
        <p:txBody>
          <a:bodyPr>
            <a:normAutofit/>
          </a:bodyPr>
          <a:lstStyle/>
          <a:p>
            <a:pPr>
              <a:buNone/>
            </a:pPr>
            <a:r>
              <a:rPr lang="en-CA" b="1" dirty="0" smtClean="0"/>
              <a:t>	</a:t>
            </a:r>
            <a:r>
              <a:rPr lang="en-CA" b="1" dirty="0" smtClean="0">
                <a:solidFill>
                  <a:srgbClr val="002060"/>
                </a:solidFill>
              </a:rPr>
              <a:t>Answer</a:t>
            </a:r>
            <a:r>
              <a:rPr lang="en-CA" b="1" dirty="0" smtClean="0">
                <a:solidFill>
                  <a:srgbClr val="002060"/>
                </a:solidFill>
              </a:rPr>
              <a:t>:</a:t>
            </a:r>
          </a:p>
          <a:p>
            <a:pPr>
              <a:buNone/>
            </a:pPr>
            <a:endParaRPr lang="en-CA" b="1" dirty="0" smtClean="0">
              <a:solidFill>
                <a:srgbClr val="002060"/>
              </a:solidFill>
            </a:endParaRPr>
          </a:p>
          <a:p>
            <a:pPr>
              <a:buNone/>
            </a:pPr>
            <a:r>
              <a:rPr lang="en-CA" sz="1800" dirty="0" smtClean="0"/>
              <a:t>	Solution </a:t>
            </a:r>
            <a:r>
              <a:rPr lang="en-CA" sz="1800" dirty="0" smtClean="0"/>
              <a:t>to this problem is to overlay sensor networks over portions of the</a:t>
            </a:r>
          </a:p>
          <a:p>
            <a:pPr>
              <a:buNone/>
            </a:pPr>
            <a:r>
              <a:rPr lang="en-CA" sz="1800" dirty="0" smtClean="0"/>
              <a:t>	Internet. The gateway could encapsulate the sensor network packets within</a:t>
            </a:r>
          </a:p>
          <a:p>
            <a:pPr>
              <a:buNone/>
            </a:pPr>
            <a:r>
              <a:rPr lang="pt-BR" sz="1800" dirty="0" smtClean="0"/>
              <a:t>	(TCP/IP) </a:t>
            </a:r>
            <a:r>
              <a:rPr lang="en-CA" sz="1800" dirty="0" smtClean="0"/>
              <a:t>packets, which would then be sent over the Internet to the appropriate application end point on a remote IP host. </a:t>
            </a:r>
          </a:p>
          <a:p>
            <a:pPr>
              <a:buNone/>
            </a:pPr>
            <a:endParaRPr lang="en-CA" sz="1800" dirty="0" smtClean="0"/>
          </a:p>
          <a:p>
            <a:pPr>
              <a:buNone/>
            </a:pPr>
            <a:r>
              <a:rPr lang="en-CA" sz="1800" dirty="0" smtClean="0"/>
              <a:t>	With this approach, the gateway only needs to understand the lowest level (i.e., the network layer) of the sensor network in order to handle the translation between IP and sensor network routing.</a:t>
            </a:r>
          </a:p>
          <a:p>
            <a:pPr>
              <a:buNone/>
            </a:pPr>
            <a:endParaRPr lang="en-CA" b="1" dirty="0" smtClean="0">
              <a:solidFill>
                <a:srgbClr val="002060"/>
              </a:solidFill>
            </a:endParaRPr>
          </a:p>
          <a:p>
            <a:endParaRPr lang="en-CA" dirty="0" smtClean="0"/>
          </a:p>
          <a:p>
            <a:endParaRPr lang="en-CA" dirty="0" smtClean="0"/>
          </a:p>
          <a:p>
            <a:endParaRPr lang="en-CA"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37</a:t>
            </a:fld>
            <a:endParaRPr lang="en-CA"/>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296144"/>
          </a:xfrm>
        </p:spPr>
        <p:txBody>
          <a:bodyPr>
            <a:normAutofit/>
          </a:bodyPr>
          <a:lstStyle/>
          <a:p>
            <a:r>
              <a:rPr lang="en-CA" sz="3600" dirty="0" smtClean="0"/>
              <a:t>Question</a:t>
            </a:r>
            <a:r>
              <a:rPr lang="en-CA" dirty="0" smtClean="0"/>
              <a:t> 2	</a:t>
            </a:r>
            <a:endParaRPr lang="en-CA" dirty="0"/>
          </a:p>
        </p:txBody>
      </p:sp>
      <p:sp>
        <p:nvSpPr>
          <p:cNvPr id="3" name="Content Placeholder 2"/>
          <p:cNvSpPr>
            <a:spLocks noGrp="1"/>
          </p:cNvSpPr>
          <p:nvPr>
            <p:ph idx="1"/>
          </p:nvPr>
        </p:nvSpPr>
        <p:spPr>
          <a:xfrm>
            <a:off x="457200" y="1988840"/>
            <a:ext cx="8229600" cy="4585696"/>
          </a:xfrm>
        </p:spPr>
        <p:txBody>
          <a:bodyPr>
            <a:normAutofit/>
          </a:bodyPr>
          <a:lstStyle/>
          <a:p>
            <a:pPr lvl="0"/>
            <a:r>
              <a:rPr lang="en-CA" sz="1800" dirty="0" smtClean="0"/>
              <a:t>MANTIS OS fills a thread’s stack with a flag byte when the thread is spawned, so stack usage can be determined while a thread is running by counting the number of flag bytes still present from the end of the thread’s stack space</a:t>
            </a:r>
            <a:r>
              <a:rPr lang="en-CA" sz="1800" dirty="0" smtClean="0"/>
              <a:t>.</a:t>
            </a:r>
          </a:p>
          <a:p>
            <a:pPr lvl="0"/>
            <a:endParaRPr lang="en-CA" sz="1800" dirty="0" smtClean="0"/>
          </a:p>
          <a:p>
            <a:pPr lvl="0"/>
            <a:r>
              <a:rPr lang="en-CA" sz="1800" b="1" dirty="0" smtClean="0"/>
              <a:t>Why this approach is not a full proof solution to check stack overrun?</a:t>
            </a:r>
            <a:endParaRPr lang="en-CA" sz="18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38</a:t>
            </a:fld>
            <a:endParaRPr lang="en-CA"/>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a:bodyPr>
          <a:lstStyle/>
          <a:p>
            <a:pPr>
              <a:buNone/>
            </a:pPr>
            <a:r>
              <a:rPr lang="en-CA" b="1" dirty="0" smtClean="0">
                <a:solidFill>
                  <a:srgbClr val="002060"/>
                </a:solidFill>
              </a:rPr>
              <a:t>	Answer</a:t>
            </a:r>
          </a:p>
          <a:p>
            <a:endParaRPr lang="en-CA" sz="1800" dirty="0" smtClean="0"/>
          </a:p>
          <a:p>
            <a:pPr lvl="0">
              <a:buNone/>
            </a:pPr>
            <a:r>
              <a:rPr lang="en-CA" sz="1800" dirty="0" smtClean="0"/>
              <a:t>	While </a:t>
            </a:r>
            <a:r>
              <a:rPr lang="en-CA" sz="1800" dirty="0" smtClean="0"/>
              <a:t>this makes it possible to detect stack overruns after the fact, it does not prevent them. Determining the amount of stack space necessary for a thread—and not overrunning it—is still the application programmer’s responsibility.</a:t>
            </a:r>
          </a:p>
          <a:p>
            <a:endParaRPr lang="en-CA" sz="1800" dirty="0" smtClean="0"/>
          </a:p>
          <a:p>
            <a:pPr>
              <a:buNone/>
            </a:pPr>
            <a:r>
              <a:rPr lang="en-CA" sz="1800" dirty="0" smtClean="0"/>
              <a:t>	</a:t>
            </a:r>
            <a:endParaRPr lang="en-CA"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39</a:t>
            </a:fld>
            <a:endParaRPr lang="en-C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792088"/>
          </a:xfrm>
        </p:spPr>
        <p:txBody>
          <a:bodyPr/>
          <a:lstStyle/>
          <a:p>
            <a:r>
              <a:rPr lang="en-CA" dirty="0" smtClean="0"/>
              <a:t> </a:t>
            </a:r>
            <a:endParaRPr lang="en-CA" dirty="0"/>
          </a:p>
        </p:txBody>
      </p:sp>
      <p:sp>
        <p:nvSpPr>
          <p:cNvPr id="3" name="Content Placeholder 2"/>
          <p:cNvSpPr>
            <a:spLocks noGrp="1"/>
          </p:cNvSpPr>
          <p:nvPr>
            <p:ph idx="1"/>
          </p:nvPr>
        </p:nvSpPr>
        <p:spPr>
          <a:xfrm>
            <a:off x="457200" y="980728"/>
            <a:ext cx="8229600" cy="5593808"/>
          </a:xfrm>
        </p:spPr>
        <p:txBody>
          <a:bodyPr>
            <a:normAutofit/>
          </a:bodyPr>
          <a:lstStyle/>
          <a:p>
            <a:pPr>
              <a:buNone/>
            </a:pPr>
            <a:r>
              <a:rPr lang="en-CA" sz="3200" b="1" dirty="0" smtClean="0">
                <a:solidFill>
                  <a:schemeClr val="accent1">
                    <a:lumMod val="50000"/>
                  </a:schemeClr>
                </a:solidFill>
                <a:latin typeface="+mj-lt"/>
              </a:rPr>
              <a:t>MICROSENSOR NODE HARDWARE</a:t>
            </a:r>
          </a:p>
          <a:p>
            <a:pPr>
              <a:buNone/>
            </a:pPr>
            <a:endParaRPr lang="en-CA" sz="3200" b="1" dirty="0" smtClean="0">
              <a:solidFill>
                <a:schemeClr val="accent1">
                  <a:lumMod val="50000"/>
                </a:schemeClr>
              </a:solidFill>
              <a:latin typeface="+mj-lt"/>
            </a:endParaRPr>
          </a:p>
          <a:p>
            <a:r>
              <a:rPr lang="en-CA" sz="1800" dirty="0" smtClean="0"/>
              <a:t>In developing operating systems for embedded micro sensor nodes, the chosen hardware has a direct effect on many aspects of the system design.</a:t>
            </a:r>
          </a:p>
          <a:p>
            <a:pPr lvl="1">
              <a:buNone/>
            </a:pPr>
            <a:endParaRPr lang="en-CA" dirty="0" smtClean="0"/>
          </a:p>
          <a:p>
            <a:pPr lvl="1"/>
            <a:r>
              <a:rPr lang="en-CA" b="1" dirty="0" smtClean="0">
                <a:solidFill>
                  <a:srgbClr val="002060"/>
                </a:solidFill>
              </a:rPr>
              <a:t>Flash, SRAM, and EEPROM</a:t>
            </a:r>
          </a:p>
          <a:p>
            <a:r>
              <a:rPr lang="en-CA" sz="2000" dirty="0" smtClean="0"/>
              <a:t>In terms of both time and energy,</a:t>
            </a:r>
          </a:p>
          <a:p>
            <a:pPr>
              <a:buNone/>
            </a:pPr>
            <a:r>
              <a:rPr lang="en-CA" sz="2000" dirty="0" smtClean="0"/>
              <a:t>    flash memory is inexpensive to read</a:t>
            </a:r>
          </a:p>
          <a:p>
            <a:pPr>
              <a:buNone/>
            </a:pPr>
            <a:r>
              <a:rPr lang="en-CA" sz="2000" dirty="0" smtClean="0"/>
              <a:t>    but expensive to write, which makes </a:t>
            </a:r>
          </a:p>
          <a:p>
            <a:pPr>
              <a:buNone/>
            </a:pPr>
            <a:r>
              <a:rPr lang="en-CA" sz="2000" dirty="0" smtClean="0"/>
              <a:t>    it well suited for program memory.</a:t>
            </a:r>
          </a:p>
          <a:p>
            <a:r>
              <a:rPr lang="en-CA" sz="2000" dirty="0" smtClean="0"/>
              <a:t>Flash memory is </a:t>
            </a:r>
            <a:r>
              <a:rPr lang="en-CA" sz="2000" dirty="0" err="1" smtClean="0"/>
              <a:t>nonvolatile</a:t>
            </a:r>
            <a:r>
              <a:rPr lang="en-CA" sz="2000" dirty="0" smtClean="0"/>
              <a:t>, so it retains data </a:t>
            </a:r>
          </a:p>
          <a:p>
            <a:pPr>
              <a:buNone/>
            </a:pPr>
            <a:r>
              <a:rPr lang="en-CA" sz="2000" dirty="0" smtClean="0"/>
              <a:t>    when powered off.</a:t>
            </a:r>
          </a:p>
          <a:p>
            <a:r>
              <a:rPr lang="en-CA" sz="2000" dirty="0" smtClean="0"/>
              <a:t>The number of writes to a particular block is limited, as the blocks wear out over time.</a:t>
            </a:r>
            <a:endParaRPr lang="en-CA" sz="2000" dirty="0" smtClean="0">
              <a:solidFill>
                <a:srgbClr val="002060"/>
              </a:solidFill>
            </a:endParaRPr>
          </a:p>
        </p:txBody>
      </p:sp>
      <p:sp>
        <p:nvSpPr>
          <p:cNvPr id="4" name="Footer Placeholder 3"/>
          <p:cNvSpPr>
            <a:spLocks noGrp="1"/>
          </p:cNvSpPr>
          <p:nvPr>
            <p:ph type="ftr" sz="quarter" idx="11"/>
          </p:nvPr>
        </p:nvSpPr>
        <p:spPr>
          <a:xfrm>
            <a:off x="5257800" y="612648"/>
            <a:ext cx="3634680" cy="457200"/>
          </a:xfrm>
        </p:spPr>
        <p:txBody>
          <a:bodyPr/>
          <a:lstStyle/>
          <a:p>
            <a:r>
              <a:rPr lang="en-CA" sz="1200" b="1" dirty="0" err="1" smtClean="0">
                <a:solidFill>
                  <a:schemeClr val="accent2">
                    <a:lumMod val="50000"/>
                  </a:schemeClr>
                </a:solidFill>
              </a:rPr>
              <a:t>Hirdepal</a:t>
            </a:r>
            <a:r>
              <a:rPr lang="en-CA" sz="1200" b="1" dirty="0" smtClean="0">
                <a:solidFill>
                  <a:schemeClr val="accent2">
                    <a:lumMod val="50000"/>
                  </a:schemeClr>
                </a:solidFill>
              </a:rPr>
              <a:t> Singh </a:t>
            </a:r>
            <a:r>
              <a:rPr lang="en-CA" sz="1200" b="1" dirty="0" err="1" smtClean="0">
                <a:solidFill>
                  <a:schemeClr val="accent2">
                    <a:lumMod val="50000"/>
                  </a:schemeClr>
                </a:solidFill>
              </a:rPr>
              <a:t>Hunjan</a:t>
            </a:r>
            <a:endParaRPr lang="en-CA" sz="1200" b="1" dirty="0">
              <a:solidFill>
                <a:schemeClr val="accent2">
                  <a:lumMod val="50000"/>
                </a:schemeClr>
              </a:solidFill>
            </a:endParaRPr>
          </a:p>
        </p:txBody>
      </p:sp>
      <p:sp>
        <p:nvSpPr>
          <p:cNvPr id="5" name="Slide Number Placeholder 4"/>
          <p:cNvSpPr>
            <a:spLocks noGrp="1"/>
          </p:cNvSpPr>
          <p:nvPr>
            <p:ph type="sldNum" sz="quarter" idx="12"/>
          </p:nvPr>
        </p:nvSpPr>
        <p:spPr/>
        <p:txBody>
          <a:bodyPr/>
          <a:lstStyle/>
          <a:p>
            <a:fld id="{5B02AB22-7F70-45DE-97F6-99AB523930E4}" type="slidenum">
              <a:rPr lang="en-CA" smtClean="0"/>
              <a:pPr/>
              <a:t>4</a:t>
            </a:fld>
            <a:endParaRPr lang="en-CA"/>
          </a:p>
        </p:txBody>
      </p:sp>
      <p:pic>
        <p:nvPicPr>
          <p:cNvPr id="6146" name="Picture 2" descr="http://transponder.co.za/images/categories/eeprom.jpg"/>
          <p:cNvPicPr>
            <a:picLocks noChangeAspect="1" noChangeArrowheads="1"/>
          </p:cNvPicPr>
          <p:nvPr/>
        </p:nvPicPr>
        <p:blipFill>
          <a:blip r:embed="rId2" cstate="print"/>
          <a:srcRect/>
          <a:stretch>
            <a:fillRect/>
          </a:stretch>
        </p:blipFill>
        <p:spPr bwMode="auto">
          <a:xfrm>
            <a:off x="6516216" y="3429000"/>
            <a:ext cx="2088232" cy="1589094"/>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656184"/>
          </a:xfrm>
        </p:spPr>
        <p:txBody>
          <a:bodyPr/>
          <a:lstStyle/>
          <a:p>
            <a:r>
              <a:rPr lang="en-CA" dirty="0" smtClean="0"/>
              <a:t>Question 3</a:t>
            </a:r>
            <a:endParaRPr lang="en-CA" dirty="0"/>
          </a:p>
        </p:txBody>
      </p:sp>
      <p:sp>
        <p:nvSpPr>
          <p:cNvPr id="3" name="Content Placeholder 2"/>
          <p:cNvSpPr>
            <a:spLocks noGrp="1"/>
          </p:cNvSpPr>
          <p:nvPr>
            <p:ph idx="1"/>
          </p:nvPr>
        </p:nvSpPr>
        <p:spPr>
          <a:xfrm>
            <a:off x="457200" y="1628800"/>
            <a:ext cx="8229600" cy="4945736"/>
          </a:xfrm>
        </p:spPr>
        <p:txBody>
          <a:bodyPr>
            <a:noAutofit/>
          </a:bodyPr>
          <a:lstStyle/>
          <a:p>
            <a:endParaRPr lang="en-CA" sz="1700" dirty="0" smtClean="0"/>
          </a:p>
          <a:p>
            <a:r>
              <a:rPr lang="en-CA" sz="1700" dirty="0" smtClean="0"/>
              <a:t>Dynamic network reprogramming is defined as the process of programming the sensor nodes by disseminating code over a </a:t>
            </a:r>
            <a:r>
              <a:rPr lang="en-CA" sz="1700" dirty="0" err="1" smtClean="0"/>
              <a:t>multihop</a:t>
            </a:r>
            <a:r>
              <a:rPr lang="en-CA" sz="1700" dirty="0" smtClean="0"/>
              <a:t> network</a:t>
            </a:r>
          </a:p>
          <a:p>
            <a:endParaRPr lang="en-CA" sz="1700" dirty="0" smtClean="0"/>
          </a:p>
          <a:p>
            <a:pPr>
              <a:buNone/>
            </a:pPr>
            <a:r>
              <a:rPr lang="en-CA" sz="1700" dirty="0" smtClean="0"/>
              <a:t>	Following are some techniques used to re-program  a sensor network</a:t>
            </a:r>
          </a:p>
          <a:p>
            <a:endParaRPr lang="en-CA" sz="1700" dirty="0" smtClean="0"/>
          </a:p>
          <a:p>
            <a:pPr>
              <a:buNone/>
            </a:pPr>
            <a:r>
              <a:rPr lang="en-CA" sz="1700" dirty="0" smtClean="0"/>
              <a:t>	1) </a:t>
            </a:r>
            <a:r>
              <a:rPr lang="en-CA" sz="1700" b="1" dirty="0" smtClean="0"/>
              <a:t>Full image replacement</a:t>
            </a:r>
          </a:p>
          <a:p>
            <a:pPr>
              <a:buNone/>
            </a:pPr>
            <a:r>
              <a:rPr lang="en-CA" sz="1700" dirty="0" smtClean="0"/>
              <a:t>	    Technique is to transmit the entire code image as raw binary data.</a:t>
            </a:r>
          </a:p>
          <a:p>
            <a:pPr>
              <a:buNone/>
            </a:pPr>
            <a:endParaRPr lang="en-CA" sz="1700" dirty="0" smtClean="0"/>
          </a:p>
          <a:p>
            <a:pPr>
              <a:buNone/>
            </a:pPr>
            <a:r>
              <a:rPr lang="en-CA" sz="1700" dirty="0" smtClean="0"/>
              <a:t>	2) </a:t>
            </a:r>
            <a:r>
              <a:rPr lang="en-CA" sz="1700" b="1" dirty="0" smtClean="0"/>
              <a:t>Use of virtual machines</a:t>
            </a:r>
          </a:p>
          <a:p>
            <a:pPr>
              <a:buNone/>
            </a:pPr>
            <a:r>
              <a:rPr lang="en-CA" sz="1700" dirty="0" smtClean="0"/>
              <a:t>	 The use of a VM allows nodes to be </a:t>
            </a:r>
            <a:r>
              <a:rPr lang="en-CA" sz="1700" dirty="0" err="1" smtClean="0"/>
              <a:t>retasked</a:t>
            </a:r>
            <a:r>
              <a:rPr lang="en-CA" sz="1700" dirty="0" smtClean="0"/>
              <a:t> through small virtual programs—Upon receiving an updated virtual program, a node’s VM can interpret the instructions into byte code, at which point the new program can replace the existing code.</a:t>
            </a:r>
          </a:p>
          <a:p>
            <a:pPr>
              <a:buNone/>
            </a:pPr>
            <a:endParaRPr lang="en-CA" sz="1700" dirty="0" smtClean="0"/>
          </a:p>
          <a:p>
            <a:pPr>
              <a:buNone/>
            </a:pPr>
            <a:r>
              <a:rPr lang="en-CA" sz="1800" b="1" dirty="0" smtClean="0"/>
              <a:t>	Explain there drawbacks?</a:t>
            </a:r>
          </a:p>
          <a:p>
            <a:pPr>
              <a:buNone/>
            </a:pPr>
            <a:endParaRPr lang="en-CA" sz="1700" dirty="0" smtClean="0"/>
          </a:p>
          <a:p>
            <a:pPr>
              <a:buNone/>
            </a:pPr>
            <a:endParaRPr lang="en-CA" sz="1700" dirty="0" smtClean="0"/>
          </a:p>
          <a:p>
            <a:pPr>
              <a:buNone/>
            </a:pPr>
            <a:endParaRPr lang="en-CA" sz="1700" dirty="0" smtClean="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40</a:t>
            </a:fld>
            <a:endParaRPr lang="en-CA"/>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196752"/>
            <a:ext cx="8229600" cy="5377784"/>
          </a:xfrm>
        </p:spPr>
        <p:txBody>
          <a:bodyPr>
            <a:normAutofit/>
          </a:bodyPr>
          <a:lstStyle/>
          <a:p>
            <a:pPr>
              <a:buNone/>
            </a:pPr>
            <a:r>
              <a:rPr lang="en-CA" b="1" dirty="0" smtClean="0">
                <a:solidFill>
                  <a:srgbClr val="002060"/>
                </a:solidFill>
              </a:rPr>
              <a:t>	Answer</a:t>
            </a:r>
          </a:p>
          <a:p>
            <a:pPr>
              <a:buNone/>
            </a:pPr>
            <a:endParaRPr lang="en-CA" dirty="0" smtClean="0"/>
          </a:p>
          <a:p>
            <a:pPr>
              <a:buNone/>
            </a:pPr>
            <a:r>
              <a:rPr lang="en-CA" dirty="0" smtClean="0"/>
              <a:t>	1) </a:t>
            </a:r>
            <a:r>
              <a:rPr lang="en-CA" sz="1800" dirty="0" smtClean="0"/>
              <a:t>The main drawback of  Full </a:t>
            </a:r>
            <a:r>
              <a:rPr lang="en-CA" sz="1800" dirty="0" err="1" smtClean="0"/>
              <a:t>Imgae</a:t>
            </a:r>
            <a:r>
              <a:rPr lang="en-CA" sz="1800" dirty="0" smtClean="0"/>
              <a:t> Replacement approach is that it requires synchronizing large amounts of data across a </a:t>
            </a:r>
            <a:r>
              <a:rPr lang="en-CA" sz="1800" dirty="0" err="1" smtClean="0"/>
              <a:t>multihop</a:t>
            </a:r>
            <a:r>
              <a:rPr lang="en-CA" sz="1800" dirty="0" smtClean="0"/>
              <a:t> wireless network: the size of the updated code image is often much larger than main memory </a:t>
            </a:r>
          </a:p>
          <a:p>
            <a:endParaRPr lang="en-CA" sz="1800" dirty="0" smtClean="0"/>
          </a:p>
          <a:p>
            <a:pPr>
              <a:buNone/>
            </a:pPr>
            <a:r>
              <a:rPr lang="en-CA" sz="1800" dirty="0" smtClean="0"/>
              <a:t>	</a:t>
            </a:r>
          </a:p>
          <a:p>
            <a:pPr>
              <a:buNone/>
            </a:pPr>
            <a:r>
              <a:rPr lang="en-CA" sz="1800" dirty="0" smtClean="0"/>
              <a:t>	2) While the use of VMs can provide a low-cost approach to dynamic network reprogramming, it is still necessary to support raw binary </a:t>
            </a:r>
            <a:r>
              <a:rPr lang="en-CA" sz="1800" dirty="0" err="1" smtClean="0"/>
              <a:t>retasking</a:t>
            </a:r>
            <a:r>
              <a:rPr lang="en-CA" sz="1800" dirty="0" smtClean="0"/>
              <a:t>, since the VM itself may require changes.</a:t>
            </a:r>
          </a:p>
          <a:p>
            <a:endParaRPr lang="en-CA"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41</a:t>
            </a:fld>
            <a:endParaRPr lang="en-CA"/>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936104"/>
          </a:xfrm>
        </p:spPr>
        <p:txBody>
          <a:bodyPr/>
          <a:lstStyle/>
          <a:p>
            <a:pPr algn="ctr"/>
            <a:r>
              <a:rPr lang="en-CA" dirty="0" smtClean="0"/>
              <a:t>References</a:t>
            </a:r>
            <a:endParaRPr lang="en-CA" dirty="0"/>
          </a:p>
        </p:txBody>
      </p:sp>
      <p:sp>
        <p:nvSpPr>
          <p:cNvPr id="3" name="Content Placeholder 2"/>
          <p:cNvSpPr>
            <a:spLocks noGrp="1"/>
          </p:cNvSpPr>
          <p:nvPr>
            <p:ph idx="1"/>
          </p:nvPr>
        </p:nvSpPr>
        <p:spPr>
          <a:xfrm>
            <a:off x="457200" y="1700808"/>
            <a:ext cx="8229600" cy="4873728"/>
          </a:xfrm>
        </p:spPr>
        <p:txBody>
          <a:bodyPr>
            <a:normAutofit/>
          </a:bodyPr>
          <a:lstStyle/>
          <a:p>
            <a:pPr>
              <a:buNone/>
            </a:pPr>
            <a:endParaRPr lang="en-CA" sz="1100" dirty="0" smtClean="0"/>
          </a:p>
          <a:p>
            <a:pPr>
              <a:buNone/>
            </a:pPr>
            <a:r>
              <a:rPr lang="en-CA" sz="1100" dirty="0" smtClean="0"/>
              <a:t>1)	</a:t>
            </a:r>
            <a:r>
              <a:rPr lang="en-CA" sz="1100" b="1" dirty="0" smtClean="0"/>
              <a:t>Embedded Operating Systems for Wireless </a:t>
            </a:r>
            <a:r>
              <a:rPr lang="en-CA" sz="1100" b="1" dirty="0" err="1" smtClean="0"/>
              <a:t>Microsensor</a:t>
            </a:r>
            <a:r>
              <a:rPr lang="en-CA" sz="1100" b="1" dirty="0" smtClean="0"/>
              <a:t> Nodes</a:t>
            </a:r>
          </a:p>
          <a:p>
            <a:pPr>
              <a:buNone/>
            </a:pPr>
            <a:r>
              <a:rPr lang="en-CA" sz="1100" dirty="0" smtClean="0"/>
              <a:t>	BRIAN SHUCKER, JEFF ROSE, ANMOL SHETH, JAMES CARLSON, SHAH BHATTI, HUI DAI, JING DENG, and RICHARD HAN</a:t>
            </a:r>
          </a:p>
          <a:p>
            <a:pPr>
              <a:buNone/>
            </a:pPr>
            <a:r>
              <a:rPr lang="en-CA" sz="1100" dirty="0" smtClean="0"/>
              <a:t>	University of Colorado at Boulder, Boulder, Colorado</a:t>
            </a:r>
          </a:p>
          <a:p>
            <a:pPr>
              <a:buNone/>
            </a:pPr>
            <a:endParaRPr lang="en-CA" sz="1100" dirty="0" smtClean="0"/>
          </a:p>
          <a:p>
            <a:pPr>
              <a:buNone/>
            </a:pPr>
            <a:r>
              <a:rPr lang="en-CA" sz="1100" dirty="0" smtClean="0"/>
              <a:t>2)   </a:t>
            </a:r>
            <a:r>
              <a:rPr lang="en-CA" sz="1100" b="1" dirty="0" smtClean="0"/>
              <a:t>Run-Time Dynamic Linking for Reprogramming Wireless Sensor</a:t>
            </a:r>
          </a:p>
          <a:p>
            <a:pPr>
              <a:buNone/>
            </a:pPr>
            <a:r>
              <a:rPr lang="en-CA" sz="1100" b="1" dirty="0" smtClean="0"/>
              <a:t>	Networks</a:t>
            </a:r>
          </a:p>
          <a:p>
            <a:pPr>
              <a:buNone/>
            </a:pPr>
            <a:r>
              <a:rPr lang="en-CA" sz="1100" dirty="0" smtClean="0"/>
              <a:t>	Adam </a:t>
            </a:r>
            <a:r>
              <a:rPr lang="en-CA" sz="1100" dirty="0" err="1" smtClean="0"/>
              <a:t>Dunkels</a:t>
            </a:r>
            <a:r>
              <a:rPr lang="en-CA" sz="1100" dirty="0" smtClean="0"/>
              <a:t>, </a:t>
            </a:r>
            <a:r>
              <a:rPr lang="en-CA" sz="1100" dirty="0" err="1" smtClean="0"/>
              <a:t>Niclas</a:t>
            </a:r>
            <a:r>
              <a:rPr lang="en-CA" sz="1100" dirty="0" smtClean="0"/>
              <a:t> </a:t>
            </a:r>
            <a:r>
              <a:rPr lang="en-CA" sz="1100" dirty="0" err="1" smtClean="0"/>
              <a:t>Finne</a:t>
            </a:r>
            <a:r>
              <a:rPr lang="en-CA" sz="1100" dirty="0" smtClean="0"/>
              <a:t>, </a:t>
            </a:r>
            <a:r>
              <a:rPr lang="en-CA" sz="1100" dirty="0" err="1" smtClean="0"/>
              <a:t>Joakim</a:t>
            </a:r>
            <a:r>
              <a:rPr lang="en-CA" sz="1100" dirty="0" smtClean="0"/>
              <a:t> Eriksson, </a:t>
            </a:r>
            <a:r>
              <a:rPr lang="en-CA" sz="1100" dirty="0" err="1" smtClean="0"/>
              <a:t>Thiemo</a:t>
            </a:r>
            <a:r>
              <a:rPr lang="en-CA" sz="1100" dirty="0" smtClean="0"/>
              <a:t> Voigt</a:t>
            </a:r>
          </a:p>
          <a:p>
            <a:pPr>
              <a:buNone/>
            </a:pPr>
            <a:r>
              <a:rPr lang="en-CA" sz="1100" dirty="0" smtClean="0"/>
              <a:t>	Swedish Institute of Computer Science, Box 1263, SE-16429 </a:t>
            </a:r>
            <a:r>
              <a:rPr lang="en-CA" sz="1100" dirty="0" err="1" smtClean="0"/>
              <a:t>Kista</a:t>
            </a:r>
            <a:r>
              <a:rPr lang="en-CA" sz="1100" dirty="0" smtClean="0"/>
              <a:t>, Sweden</a:t>
            </a:r>
          </a:p>
          <a:p>
            <a:pPr>
              <a:buNone/>
            </a:pPr>
            <a:endParaRPr lang="en-CA" sz="1100" dirty="0" smtClean="0"/>
          </a:p>
          <a:p>
            <a:pPr>
              <a:buNone/>
            </a:pPr>
            <a:r>
              <a:rPr lang="en-CA" sz="1100" dirty="0" smtClean="0"/>
              <a:t>3)	</a:t>
            </a:r>
            <a:r>
              <a:rPr lang="en-CA" sz="1100" b="1" dirty="0" err="1" smtClean="0"/>
              <a:t>Elon</a:t>
            </a:r>
            <a:r>
              <a:rPr lang="en-CA" sz="1100" b="1" dirty="0" smtClean="0"/>
              <a:t>: Enabling Efficient and Long-</a:t>
            </a:r>
            <a:r>
              <a:rPr lang="en-CA" sz="1100" b="1" dirty="0" err="1" smtClean="0"/>
              <a:t>TermReprogramming</a:t>
            </a:r>
            <a:r>
              <a:rPr lang="en-CA" sz="1100" b="1" dirty="0" smtClean="0"/>
              <a:t> for</a:t>
            </a:r>
          </a:p>
          <a:p>
            <a:pPr>
              <a:buNone/>
            </a:pPr>
            <a:r>
              <a:rPr lang="en-CA" sz="1100" b="1" dirty="0" smtClean="0"/>
              <a:t>	Wireless Sensor Networks</a:t>
            </a:r>
          </a:p>
          <a:p>
            <a:pPr>
              <a:buNone/>
            </a:pPr>
            <a:r>
              <a:rPr lang="en-CA" sz="1100" dirty="0" smtClean="0"/>
              <a:t>	Wei Dong†‡, </a:t>
            </a:r>
            <a:r>
              <a:rPr lang="en-CA" sz="1100" dirty="0" err="1" smtClean="0"/>
              <a:t>Yunhao</a:t>
            </a:r>
            <a:r>
              <a:rPr lang="en-CA" sz="1100" dirty="0" smtClean="0"/>
              <a:t> Liu‡?, </a:t>
            </a:r>
            <a:r>
              <a:rPr lang="en-CA" sz="1100" dirty="0" err="1" smtClean="0"/>
              <a:t>Xiaofan</a:t>
            </a:r>
            <a:r>
              <a:rPr lang="en-CA" sz="1100" dirty="0" smtClean="0"/>
              <a:t> Wu†, Lin </a:t>
            </a:r>
            <a:r>
              <a:rPr lang="en-CA" sz="1100" dirty="0" err="1" smtClean="0"/>
              <a:t>Gu</a:t>
            </a:r>
            <a:r>
              <a:rPr lang="en-CA" sz="1100" dirty="0" smtClean="0"/>
              <a:t>‡, and Chun Chen†</a:t>
            </a:r>
          </a:p>
          <a:p>
            <a:pPr>
              <a:buNone/>
            </a:pPr>
            <a:r>
              <a:rPr lang="en-CA" sz="1100" dirty="0" smtClean="0"/>
              <a:t>	†Zhejiang Key Laboratory of Service Robot, College of Computer Science, Zhejiang University ‡Hong Kong University of Science and Technology</a:t>
            </a:r>
          </a:p>
          <a:p>
            <a:pPr>
              <a:buNone/>
            </a:pPr>
            <a:r>
              <a:rPr lang="en-CA" sz="1100" dirty="0" smtClean="0"/>
              <a:t>	</a:t>
            </a:r>
            <a:r>
              <a:rPr lang="en-CA" sz="1100" dirty="0" err="1" smtClean="0"/>
              <a:t>Tsinghua</a:t>
            </a:r>
            <a:r>
              <a:rPr lang="en-CA" sz="1100" dirty="0" smtClean="0"/>
              <a:t> National Laboratory for Information Science and Technology</a:t>
            </a:r>
          </a:p>
          <a:p>
            <a:pPr>
              <a:buNone/>
            </a:pPr>
            <a:endParaRPr lang="en-CA" sz="1100" dirty="0" smtClean="0"/>
          </a:p>
          <a:p>
            <a:pPr>
              <a:buNone/>
            </a:pPr>
            <a:r>
              <a:rPr lang="en-CA" sz="1100" b="1" dirty="0" smtClean="0"/>
              <a:t>4)  R2: Incremental Reprogramming using </a:t>
            </a:r>
            <a:r>
              <a:rPr lang="en-CA" sz="1100" b="1" dirty="0" err="1" smtClean="0"/>
              <a:t>Relocatable</a:t>
            </a:r>
            <a:r>
              <a:rPr lang="en-CA" sz="1100" b="1" dirty="0" smtClean="0"/>
              <a:t> Code in Networked Embedded Systems</a:t>
            </a:r>
          </a:p>
          <a:p>
            <a:pPr>
              <a:buNone/>
            </a:pPr>
            <a:r>
              <a:rPr lang="en-CA" sz="1100" dirty="0" smtClean="0"/>
              <a:t>	Wei Dong|}, </a:t>
            </a:r>
            <a:r>
              <a:rPr lang="en-CA" sz="1100" dirty="0" err="1" smtClean="0"/>
              <a:t>Yunhao</a:t>
            </a:r>
            <a:r>
              <a:rPr lang="en-CA" sz="1100" dirty="0" smtClean="0"/>
              <a:t> Liu}, Chun Chen|, </a:t>
            </a:r>
            <a:r>
              <a:rPr lang="en-CA" sz="1100" dirty="0" err="1" smtClean="0"/>
              <a:t>Jiajun</a:t>
            </a:r>
            <a:r>
              <a:rPr lang="en-CA" sz="1100" dirty="0" smtClean="0"/>
              <a:t> Bu|, and Chao Huang|</a:t>
            </a:r>
          </a:p>
          <a:p>
            <a:pPr>
              <a:buNone/>
            </a:pPr>
            <a:r>
              <a:rPr lang="en-CA" sz="1100" dirty="0" smtClean="0"/>
              <a:t>	|Zhejiang Key Laboratory of Service Robot,</a:t>
            </a:r>
          </a:p>
          <a:p>
            <a:pPr>
              <a:buNone/>
            </a:pPr>
            <a:r>
              <a:rPr lang="en-CA" sz="1100" dirty="0" smtClean="0"/>
              <a:t>	College of Computer Science, Zhejiang University</a:t>
            </a:r>
          </a:p>
          <a:p>
            <a:pPr>
              <a:buNone/>
            </a:pPr>
            <a:r>
              <a:rPr lang="en-CA" sz="1100" dirty="0" smtClean="0"/>
              <a:t>	Department of Computer Science, HKUST</a:t>
            </a:r>
            <a:endParaRPr lang="en-CA" sz="1100" b="1" dirty="0" smtClean="0"/>
          </a:p>
          <a:p>
            <a:endParaRPr lang="en-CA" sz="11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42</a:t>
            </a:fld>
            <a:endParaRPr lang="en-CA"/>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3798168"/>
          </a:xfrm>
        </p:spPr>
        <p:txBody>
          <a:bodyPr>
            <a:normAutofit/>
          </a:bodyPr>
          <a:lstStyle/>
          <a:p>
            <a:pPr algn="ctr"/>
            <a:r>
              <a:rPr lang="en-CA" sz="5400" b="1" dirty="0" smtClean="0"/>
              <a:t/>
            </a:r>
            <a:br>
              <a:rPr lang="en-CA" sz="5400" b="1" dirty="0" smtClean="0"/>
            </a:br>
            <a:r>
              <a:rPr lang="en-CA" sz="5400" b="1" dirty="0" smtClean="0"/>
              <a:t>Thank You</a:t>
            </a:r>
            <a:endParaRPr lang="en-CA" sz="5400" b="1" dirty="0"/>
          </a:p>
        </p:txBody>
      </p:sp>
      <p:sp>
        <p:nvSpPr>
          <p:cNvPr id="3" name="Footer Placeholder 2"/>
          <p:cNvSpPr>
            <a:spLocks noGrp="1"/>
          </p:cNvSpPr>
          <p:nvPr>
            <p:ph type="ftr" sz="quarter" idx="11"/>
          </p:nvPr>
        </p:nvSpPr>
        <p:spPr>
          <a:xfrm>
            <a:off x="5257800" y="612648"/>
            <a:ext cx="3634680" cy="457200"/>
          </a:xfrm>
        </p:spPr>
        <p:txBody>
          <a:bodyPr/>
          <a:lstStyle/>
          <a:p>
            <a:r>
              <a:rPr lang="en-CA" sz="1200" b="1" dirty="0" err="1" smtClean="0">
                <a:solidFill>
                  <a:schemeClr val="accent2">
                    <a:lumMod val="50000"/>
                  </a:schemeClr>
                </a:solidFill>
              </a:rPr>
              <a:t>Hirdepal</a:t>
            </a:r>
            <a:r>
              <a:rPr lang="en-CA" sz="1200" b="1" dirty="0" smtClean="0">
                <a:solidFill>
                  <a:schemeClr val="accent2">
                    <a:lumMod val="50000"/>
                  </a:schemeClr>
                </a:solidFill>
              </a:rPr>
              <a:t> Singh </a:t>
            </a:r>
            <a:r>
              <a:rPr lang="en-CA" sz="1200" b="1" dirty="0" err="1" smtClean="0">
                <a:solidFill>
                  <a:schemeClr val="accent2">
                    <a:lumMod val="50000"/>
                  </a:schemeClr>
                </a:solidFill>
              </a:rPr>
              <a:t>Hunjan</a:t>
            </a:r>
            <a:endParaRPr lang="en-CA" sz="1200" b="1" dirty="0">
              <a:solidFill>
                <a:schemeClr val="accent2">
                  <a:lumMod val="50000"/>
                </a:schemeClr>
              </a:solidFill>
            </a:endParaRPr>
          </a:p>
        </p:txBody>
      </p:sp>
      <p:sp>
        <p:nvSpPr>
          <p:cNvPr id="4" name="Slide Number Placeholder 3"/>
          <p:cNvSpPr>
            <a:spLocks noGrp="1"/>
          </p:cNvSpPr>
          <p:nvPr>
            <p:ph type="sldNum" sz="quarter" idx="12"/>
          </p:nvPr>
        </p:nvSpPr>
        <p:spPr/>
        <p:txBody>
          <a:bodyPr/>
          <a:lstStyle/>
          <a:p>
            <a:fld id="{5B02AB22-7F70-45DE-97F6-99AB523930E4}" type="slidenum">
              <a:rPr lang="en-CA" smtClean="0"/>
              <a:pPr/>
              <a:t>43</a:t>
            </a:fld>
            <a:endParaRPr lang="en-CA"/>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13792"/>
          </a:xfrm>
        </p:spPr>
        <p:txBody>
          <a:bodyPr>
            <a:normAutofit fontScale="90000"/>
          </a:bodyPr>
          <a:lstStyle/>
          <a:p>
            <a:r>
              <a:rPr lang="en-CA" dirty="0" smtClean="0"/>
              <a:t> </a:t>
            </a:r>
            <a:endParaRPr lang="en-CA" dirty="0"/>
          </a:p>
        </p:txBody>
      </p:sp>
      <p:sp>
        <p:nvSpPr>
          <p:cNvPr id="3" name="Content Placeholder 2"/>
          <p:cNvSpPr>
            <a:spLocks noGrp="1"/>
          </p:cNvSpPr>
          <p:nvPr>
            <p:ph idx="1"/>
          </p:nvPr>
        </p:nvSpPr>
        <p:spPr>
          <a:xfrm>
            <a:off x="457200" y="980728"/>
            <a:ext cx="8229600" cy="5593808"/>
          </a:xfrm>
        </p:spPr>
        <p:txBody>
          <a:bodyPr>
            <a:normAutofit/>
          </a:bodyPr>
          <a:lstStyle/>
          <a:p>
            <a:r>
              <a:rPr lang="en-CA" sz="2000" b="1" dirty="0" smtClean="0"/>
              <a:t>SRAM</a:t>
            </a:r>
            <a:r>
              <a:rPr lang="en-CA" sz="2000" dirty="0" smtClean="0"/>
              <a:t> is random access and is generally fast for reads and writes, but is volatile, consumes more energy than flash, and costs more. </a:t>
            </a:r>
          </a:p>
          <a:p>
            <a:endParaRPr lang="en-CA" sz="2000" dirty="0" smtClean="0"/>
          </a:p>
          <a:p>
            <a:r>
              <a:rPr lang="en-CA" sz="2000" dirty="0" smtClean="0"/>
              <a:t>SRAM does not wear out in the same fashion as flash memory. </a:t>
            </a:r>
          </a:p>
          <a:p>
            <a:endParaRPr lang="en-CA" sz="2000" dirty="0" smtClean="0"/>
          </a:p>
          <a:p>
            <a:r>
              <a:rPr lang="en-CA" sz="2000" dirty="0" smtClean="0"/>
              <a:t>For these reasons, SRAM is used in small quantities as data memory.</a:t>
            </a:r>
          </a:p>
          <a:p>
            <a:endParaRPr lang="en-CA" sz="2000" dirty="0" smtClean="0"/>
          </a:p>
          <a:p>
            <a:r>
              <a:rPr lang="en-CA" sz="2000" dirty="0" smtClean="0"/>
              <a:t>From an operating system perspective, </a:t>
            </a:r>
            <a:r>
              <a:rPr lang="en-CA" sz="2000" b="1" dirty="0" smtClean="0"/>
              <a:t>EEPROM</a:t>
            </a:r>
            <a:r>
              <a:rPr lang="en-CA" sz="2000" dirty="0" smtClean="0"/>
              <a:t> behaves similarly to flash: </a:t>
            </a:r>
          </a:p>
          <a:p>
            <a:endParaRPr lang="en-CA" sz="2000" dirty="0" smtClean="0"/>
          </a:p>
          <a:p>
            <a:r>
              <a:rPr lang="en-CA" sz="2000" dirty="0" smtClean="0"/>
              <a:t>It is </a:t>
            </a:r>
            <a:r>
              <a:rPr lang="en-CA" sz="2000" dirty="0" err="1" smtClean="0"/>
              <a:t>nonvolatile</a:t>
            </a:r>
            <a:r>
              <a:rPr lang="en-CA" sz="2000" dirty="0" smtClean="0"/>
              <a:t>, </a:t>
            </a:r>
          </a:p>
          <a:p>
            <a:endParaRPr lang="en-CA" sz="2000" dirty="0" smtClean="0"/>
          </a:p>
          <a:p>
            <a:r>
              <a:rPr lang="en-CA" sz="2000" dirty="0" smtClean="0"/>
              <a:t>Survives a limited number of writes,</a:t>
            </a:r>
          </a:p>
          <a:p>
            <a:endParaRPr lang="en-CA" sz="2000" dirty="0" smtClean="0"/>
          </a:p>
          <a:p>
            <a:r>
              <a:rPr lang="en-CA" sz="2000" dirty="0" smtClean="0"/>
              <a:t>May be slow to write.</a:t>
            </a:r>
            <a:endParaRPr lang="en-CA" sz="2000" dirty="0"/>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5</a:t>
            </a:fld>
            <a:endParaRPr lang="en-CA"/>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5382344"/>
          </a:xfrm>
        </p:spPr>
        <p:txBody>
          <a:bodyPr/>
          <a:lstStyle/>
          <a:p>
            <a:r>
              <a:rPr lang="en-CA" dirty="0" smtClean="0"/>
              <a:t> </a:t>
            </a:r>
            <a:endParaRPr lang="en-CA" dirty="0"/>
          </a:p>
        </p:txBody>
      </p:sp>
      <p:sp>
        <p:nvSpPr>
          <p:cNvPr id="3" name="Content Placeholder 2"/>
          <p:cNvSpPr>
            <a:spLocks noGrp="1"/>
          </p:cNvSpPr>
          <p:nvPr>
            <p:ph idx="1"/>
          </p:nvPr>
        </p:nvSpPr>
        <p:spPr>
          <a:xfrm>
            <a:off x="457200" y="980728"/>
            <a:ext cx="8229600" cy="5593808"/>
          </a:xfrm>
        </p:spPr>
        <p:txBody>
          <a:bodyPr>
            <a:normAutofit fontScale="62500" lnSpcReduction="20000"/>
          </a:bodyPr>
          <a:lstStyle/>
          <a:p>
            <a:pPr>
              <a:buFont typeface="Arial" pitchFamily="34" charset="0"/>
              <a:buChar char="•"/>
            </a:pPr>
            <a:r>
              <a:rPr lang="en-CA" b="1" dirty="0" smtClean="0"/>
              <a:t> </a:t>
            </a:r>
            <a:r>
              <a:rPr lang="en-CA" sz="5100" b="1" dirty="0" smtClean="0">
                <a:solidFill>
                  <a:srgbClr val="002060"/>
                </a:solidFill>
              </a:rPr>
              <a:t>Peripheral Interfaces</a:t>
            </a:r>
            <a:endParaRPr lang="en-CA" b="1" dirty="0" smtClean="0">
              <a:solidFill>
                <a:srgbClr val="002060"/>
              </a:solidFill>
            </a:endParaRPr>
          </a:p>
          <a:p>
            <a:pPr>
              <a:buFont typeface="Arial" pitchFamily="34" charset="0"/>
              <a:buChar char="•"/>
            </a:pPr>
            <a:endParaRPr lang="en-CA" b="1" dirty="0" smtClean="0">
              <a:solidFill>
                <a:srgbClr val="002060"/>
              </a:solidFill>
            </a:endParaRPr>
          </a:p>
          <a:p>
            <a:endParaRPr lang="en-CA" dirty="0" smtClean="0"/>
          </a:p>
          <a:p>
            <a:endParaRPr lang="en-CA" dirty="0" smtClean="0"/>
          </a:p>
          <a:p>
            <a:endParaRPr lang="en-CA" dirty="0" smtClean="0"/>
          </a:p>
          <a:p>
            <a:endParaRPr lang="en-CA" dirty="0" smtClean="0"/>
          </a:p>
          <a:p>
            <a:endParaRPr lang="en-CA" dirty="0" smtClean="0"/>
          </a:p>
          <a:p>
            <a:endParaRPr lang="en-CA" dirty="0" smtClean="0"/>
          </a:p>
          <a:p>
            <a:endParaRPr lang="en-CA" dirty="0" smtClean="0"/>
          </a:p>
          <a:p>
            <a:endParaRPr lang="en-CA" dirty="0" smtClean="0"/>
          </a:p>
          <a:p>
            <a:r>
              <a:rPr lang="en-CA" dirty="0" smtClean="0"/>
              <a:t>Modern microcontrollers come with a number of peripheral interfaces, all integrated on the same chip with the CPU and memory. </a:t>
            </a:r>
          </a:p>
          <a:p>
            <a:r>
              <a:rPr lang="en-CA" dirty="0" smtClean="0"/>
              <a:t>Peripheral devices, such as the radio and sensors, connect to the microcontroller through one or more of these interfaces.</a:t>
            </a:r>
          </a:p>
          <a:p>
            <a:endParaRPr lang="en-CA" b="1" dirty="0" smtClean="0">
              <a:solidFill>
                <a:srgbClr val="002060"/>
              </a:solidFill>
            </a:endParaRPr>
          </a:p>
          <a:p>
            <a:r>
              <a:rPr lang="en-CA" b="1" dirty="0" smtClean="0"/>
              <a:t>Common interfaces include </a:t>
            </a:r>
          </a:p>
          <a:p>
            <a:endParaRPr lang="en-CA" b="1" dirty="0" smtClean="0"/>
          </a:p>
          <a:p>
            <a:r>
              <a:rPr lang="en-CA" b="1" dirty="0" smtClean="0"/>
              <a:t>UART</a:t>
            </a:r>
            <a:r>
              <a:rPr lang="en-CA" dirty="0" smtClean="0"/>
              <a:t> (universal asynchronous receiver transmitter),</a:t>
            </a:r>
          </a:p>
          <a:p>
            <a:r>
              <a:rPr lang="en-CA" b="1" dirty="0" smtClean="0"/>
              <a:t>SPI</a:t>
            </a:r>
            <a:r>
              <a:rPr lang="en-CA" dirty="0" smtClean="0"/>
              <a:t> (serial peripheral interface), </a:t>
            </a:r>
          </a:p>
          <a:p>
            <a:r>
              <a:rPr lang="en-CA" b="1" dirty="0" smtClean="0"/>
              <a:t>I2C</a:t>
            </a:r>
            <a:r>
              <a:rPr lang="en-CA" dirty="0" smtClean="0"/>
              <a:t> (inter-integrated circuit)</a:t>
            </a:r>
            <a:endParaRPr lang="en-CA"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6</a:t>
            </a:fld>
            <a:endParaRPr lang="en-CA"/>
          </a:p>
        </p:txBody>
      </p:sp>
      <p:pic>
        <p:nvPicPr>
          <p:cNvPr id="24578" name="Picture 2" descr="http://www.korenix-usa.com/product-images/thumb89.jpg"/>
          <p:cNvPicPr>
            <a:picLocks noChangeAspect="1" noChangeArrowheads="1"/>
          </p:cNvPicPr>
          <p:nvPr/>
        </p:nvPicPr>
        <p:blipFill>
          <a:blip r:embed="rId2" cstate="print"/>
          <a:srcRect/>
          <a:stretch>
            <a:fillRect/>
          </a:stretch>
        </p:blipFill>
        <p:spPr bwMode="auto">
          <a:xfrm>
            <a:off x="3059832" y="1484784"/>
            <a:ext cx="2448272" cy="220858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5454352"/>
          </a:xfrm>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a:bodyPr>
          <a:lstStyle/>
          <a:p>
            <a:r>
              <a:rPr lang="en-CA" b="1" dirty="0" smtClean="0">
                <a:solidFill>
                  <a:srgbClr val="002060"/>
                </a:solidFill>
              </a:rPr>
              <a:t>Radios</a:t>
            </a:r>
          </a:p>
          <a:p>
            <a:endParaRPr lang="en-CA" dirty="0" smtClean="0"/>
          </a:p>
          <a:p>
            <a:r>
              <a:rPr lang="en-CA" sz="1900" dirty="0" smtClean="0"/>
              <a:t>Radio-frequency (RF) devices may or may not </a:t>
            </a:r>
          </a:p>
          <a:p>
            <a:pPr>
              <a:buNone/>
            </a:pPr>
            <a:r>
              <a:rPr lang="en-CA" sz="1900" dirty="0" smtClean="0"/>
              <a:t>     have a large impact on the performance</a:t>
            </a:r>
          </a:p>
          <a:p>
            <a:pPr>
              <a:buNone/>
            </a:pPr>
            <a:r>
              <a:rPr lang="en-CA" sz="1900" dirty="0" smtClean="0"/>
              <a:t>     of a sensor operating system, depending on how </a:t>
            </a:r>
          </a:p>
          <a:p>
            <a:pPr>
              <a:buNone/>
            </a:pPr>
            <a:r>
              <a:rPr lang="en-CA" sz="1900" dirty="0" smtClean="0"/>
              <a:t>     much of the RF protocol is handled in hardware.</a:t>
            </a:r>
          </a:p>
          <a:p>
            <a:pPr>
              <a:buNone/>
            </a:pPr>
            <a:endParaRPr lang="en-CA" sz="1900" dirty="0" smtClean="0"/>
          </a:p>
          <a:p>
            <a:r>
              <a:rPr lang="en-CA" b="1" dirty="0" smtClean="0">
                <a:solidFill>
                  <a:srgbClr val="002060"/>
                </a:solidFill>
              </a:rPr>
              <a:t>Sensors</a:t>
            </a:r>
          </a:p>
          <a:p>
            <a:endParaRPr lang="en-CA" b="1" dirty="0" smtClean="0">
              <a:solidFill>
                <a:srgbClr val="002060"/>
              </a:solidFill>
            </a:endParaRPr>
          </a:p>
          <a:p>
            <a:r>
              <a:rPr lang="en-CA" sz="1800" dirty="0" smtClean="0"/>
              <a:t>Sensors are difficult to characterize as  a group, because </a:t>
            </a:r>
          </a:p>
          <a:p>
            <a:pPr>
              <a:buNone/>
            </a:pPr>
            <a:r>
              <a:rPr lang="en-CA" sz="1800" dirty="0" smtClean="0"/>
              <a:t>     they come in such a wide variety. Sensors may be digital</a:t>
            </a:r>
          </a:p>
          <a:p>
            <a:pPr>
              <a:buNone/>
            </a:pPr>
            <a:r>
              <a:rPr lang="en-CA" sz="1800" dirty="0" smtClean="0"/>
              <a:t>     or analog in nature, may or may not require significant</a:t>
            </a:r>
          </a:p>
          <a:p>
            <a:pPr>
              <a:buNone/>
            </a:pPr>
            <a:r>
              <a:rPr lang="en-CA" sz="1800" dirty="0" smtClean="0"/>
              <a:t>     attention from the CPU, and may have power requirements ranging from insignificant to dominant.</a:t>
            </a:r>
            <a:endParaRPr lang="en-CA"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7</a:t>
            </a:fld>
            <a:endParaRPr lang="en-CA"/>
          </a:p>
        </p:txBody>
      </p:sp>
      <p:pic>
        <p:nvPicPr>
          <p:cNvPr id="25602" name="Picture 2" descr="http://www.tapconet.com/graphics/parking/radio_frequency3_450.jpg"/>
          <p:cNvPicPr>
            <a:picLocks noChangeAspect="1" noChangeArrowheads="1"/>
          </p:cNvPicPr>
          <p:nvPr/>
        </p:nvPicPr>
        <p:blipFill>
          <a:blip r:embed="rId2" cstate="print"/>
          <a:srcRect/>
          <a:stretch>
            <a:fillRect/>
          </a:stretch>
        </p:blipFill>
        <p:spPr bwMode="auto">
          <a:xfrm>
            <a:off x="6588224" y="1628800"/>
            <a:ext cx="1728192" cy="1513128"/>
          </a:xfrm>
          <a:prstGeom prst="rect">
            <a:avLst/>
          </a:prstGeom>
          <a:noFill/>
        </p:spPr>
      </p:pic>
      <p:pic>
        <p:nvPicPr>
          <p:cNvPr id="25604" name="Picture 4" descr="http://www.mineralsprocessing.com.au/getattachment/6d48e1be-c4df-4afb-973e-333014001adf/Wireless-sensors-for-minerals-processing-applicati.aspx?maxsidesize=300"/>
          <p:cNvPicPr>
            <a:picLocks noChangeAspect="1" noChangeArrowheads="1"/>
          </p:cNvPicPr>
          <p:nvPr/>
        </p:nvPicPr>
        <p:blipFill>
          <a:blip r:embed="rId3" cstate="print"/>
          <a:srcRect/>
          <a:stretch>
            <a:fillRect/>
          </a:stretch>
        </p:blipFill>
        <p:spPr bwMode="auto">
          <a:xfrm>
            <a:off x="6876256" y="4005064"/>
            <a:ext cx="1655593" cy="158417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936104"/>
          </a:xfrm>
        </p:spPr>
        <p:txBody>
          <a:bodyPr>
            <a:normAutofit fontScale="90000"/>
          </a:bodyPr>
          <a:lstStyle/>
          <a:p>
            <a:pPr algn="ctr"/>
            <a:r>
              <a:rPr lang="en-CA" sz="3200" b="1" dirty="0" smtClean="0"/>
              <a:t>PRINCIPLES OF SENSOR </a:t>
            </a:r>
            <a:br>
              <a:rPr lang="en-CA" sz="3200" b="1" dirty="0" smtClean="0"/>
            </a:br>
            <a:r>
              <a:rPr lang="en-CA" sz="3200" b="1" dirty="0" smtClean="0"/>
              <a:t>OPERATING SYSTEM DESIGN</a:t>
            </a:r>
            <a:endParaRPr lang="en-CA" sz="3200" b="1" dirty="0"/>
          </a:p>
        </p:txBody>
      </p:sp>
      <p:sp>
        <p:nvSpPr>
          <p:cNvPr id="3" name="Content Placeholder 2"/>
          <p:cNvSpPr>
            <a:spLocks noGrp="1"/>
          </p:cNvSpPr>
          <p:nvPr>
            <p:ph idx="1"/>
          </p:nvPr>
        </p:nvSpPr>
        <p:spPr>
          <a:xfrm>
            <a:off x="457200" y="1844824"/>
            <a:ext cx="8229600" cy="4729712"/>
          </a:xfrm>
        </p:spPr>
        <p:txBody>
          <a:bodyPr>
            <a:normAutofit fontScale="85000" lnSpcReduction="20000"/>
          </a:bodyPr>
          <a:lstStyle/>
          <a:p>
            <a:pPr>
              <a:buNone/>
            </a:pPr>
            <a:r>
              <a:rPr lang="en-CA" b="1" dirty="0" smtClean="0">
                <a:solidFill>
                  <a:srgbClr val="002060"/>
                </a:solidFill>
              </a:rPr>
              <a:t>	Managing Hardware</a:t>
            </a:r>
          </a:p>
          <a:p>
            <a:endParaRPr lang="en-CA" b="1" dirty="0" smtClean="0">
              <a:solidFill>
                <a:srgbClr val="002060"/>
              </a:solidFill>
            </a:endParaRPr>
          </a:p>
          <a:p>
            <a:r>
              <a:rPr lang="en-CA" sz="2100" dirty="0" smtClean="0"/>
              <a:t>One of the primary hardware constraints on a typical microcontroller is the lack of a memory management unit (MMU). </a:t>
            </a:r>
          </a:p>
          <a:p>
            <a:endParaRPr lang="en-CA" sz="2100" dirty="0" smtClean="0"/>
          </a:p>
          <a:p>
            <a:r>
              <a:rPr lang="en-CA" sz="2100" dirty="0" smtClean="0"/>
              <a:t>Additionally, most sensor node controllers only have a single operating mode, whereas a typical processor has both user and supervisor modes.</a:t>
            </a:r>
          </a:p>
          <a:p>
            <a:r>
              <a:rPr lang="en-CA" sz="2100" dirty="0" smtClean="0"/>
              <a:t> </a:t>
            </a:r>
          </a:p>
          <a:p>
            <a:r>
              <a:rPr lang="en-CA" sz="2100" dirty="0" smtClean="0"/>
              <a:t>This eliminates the distinction between executing kernel code and executing application code, so hardware management may be implemented as a library of function calls. </a:t>
            </a:r>
          </a:p>
          <a:p>
            <a:endParaRPr lang="en-CA" sz="2100" dirty="0" smtClean="0"/>
          </a:p>
          <a:p>
            <a:r>
              <a:rPr lang="en-CA" sz="2100" dirty="0" smtClean="0"/>
              <a:t>While these function calls can provide a clean, abstract interface to the hardware, they do not  provide protection from users who access the hardware directly, either by accident or with malicious intent.</a:t>
            </a:r>
          </a:p>
          <a:p>
            <a:endParaRPr lang="en-CA" sz="2100" dirty="0" smtClean="0"/>
          </a:p>
          <a:p>
            <a:r>
              <a:rPr lang="en-CA" sz="2100" dirty="0" smtClean="0"/>
              <a:t> This lack of protection has implications for system reliability, debugging, coordination of multiple tasks, and security.</a:t>
            </a:r>
            <a:endParaRPr lang="en-CA" sz="2100"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8</a:t>
            </a:fld>
            <a:endParaRPr lang="en-CA"/>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t>
            </a:r>
            <a:endParaRPr lang="en-CA" dirty="0"/>
          </a:p>
        </p:txBody>
      </p:sp>
      <p:sp>
        <p:nvSpPr>
          <p:cNvPr id="3" name="Content Placeholder 2"/>
          <p:cNvSpPr>
            <a:spLocks noGrp="1"/>
          </p:cNvSpPr>
          <p:nvPr>
            <p:ph idx="1"/>
          </p:nvPr>
        </p:nvSpPr>
        <p:spPr>
          <a:xfrm>
            <a:off x="457200" y="1052736"/>
            <a:ext cx="8229600" cy="5521800"/>
          </a:xfrm>
        </p:spPr>
        <p:txBody>
          <a:bodyPr>
            <a:normAutofit lnSpcReduction="10000"/>
          </a:bodyPr>
          <a:lstStyle/>
          <a:p>
            <a:pPr>
              <a:buNone/>
            </a:pPr>
            <a:r>
              <a:rPr lang="en-CA" b="1" dirty="0" smtClean="0">
                <a:solidFill>
                  <a:srgbClr val="002060"/>
                </a:solidFill>
              </a:rPr>
              <a:t>	Task Coordination</a:t>
            </a:r>
          </a:p>
          <a:p>
            <a:pPr>
              <a:buNone/>
            </a:pPr>
            <a:endParaRPr lang="en-CA" b="1" dirty="0" smtClean="0">
              <a:solidFill>
                <a:srgbClr val="002060"/>
              </a:solidFill>
            </a:endParaRPr>
          </a:p>
          <a:p>
            <a:r>
              <a:rPr lang="en-CA" sz="1800" dirty="0" smtClean="0"/>
              <a:t>Another major problem solved by the operating system </a:t>
            </a:r>
          </a:p>
          <a:p>
            <a:pPr>
              <a:buNone/>
            </a:pPr>
            <a:r>
              <a:rPr lang="en-CA" sz="1800" dirty="0" smtClean="0"/>
              <a:t>     is that of coordination of multiple tasks. </a:t>
            </a:r>
          </a:p>
          <a:p>
            <a:pPr>
              <a:buNone/>
            </a:pPr>
            <a:r>
              <a:rPr lang="en-CA" sz="1800" dirty="0" smtClean="0"/>
              <a:t>     This primarily consists of two sub-problems: </a:t>
            </a:r>
          </a:p>
          <a:p>
            <a:pPr>
              <a:buNone/>
            </a:pPr>
            <a:endParaRPr lang="en-CA" sz="1800" dirty="0" smtClean="0"/>
          </a:p>
          <a:p>
            <a:pPr>
              <a:buNone/>
            </a:pPr>
            <a:r>
              <a:rPr lang="en-CA" sz="1800" dirty="0" smtClean="0"/>
              <a:t>     </a:t>
            </a:r>
            <a:r>
              <a:rPr lang="en-CA" sz="1800" b="1" dirty="0" smtClean="0"/>
              <a:t>Scheduling </a:t>
            </a:r>
          </a:p>
          <a:p>
            <a:pPr>
              <a:buNone/>
            </a:pPr>
            <a:r>
              <a:rPr lang="en-CA" sz="1800" b="1" dirty="0" smtClean="0"/>
              <a:t>     Synchronization.</a:t>
            </a:r>
          </a:p>
          <a:p>
            <a:endParaRPr lang="en-CA" sz="1800" dirty="0" smtClean="0"/>
          </a:p>
          <a:p>
            <a:r>
              <a:rPr lang="en-CA" sz="1800" dirty="0" smtClean="0"/>
              <a:t>The operating system must decide when to allocate the CPU to each </a:t>
            </a:r>
          </a:p>
          <a:p>
            <a:pPr>
              <a:buNone/>
            </a:pPr>
            <a:r>
              <a:rPr lang="en-CA" sz="1800" dirty="0" smtClean="0"/>
              <a:t>     task, and it must provide mechanisms for the user to attain guarantees about execution order and mutual exclusion when necessary.</a:t>
            </a:r>
          </a:p>
          <a:p>
            <a:pPr>
              <a:buNone/>
            </a:pPr>
            <a:endParaRPr lang="en-CA" sz="1800" dirty="0" smtClean="0"/>
          </a:p>
          <a:p>
            <a:r>
              <a:rPr lang="en-CA" sz="1800" dirty="0" smtClean="0"/>
              <a:t>There are two costs associated with task management: </a:t>
            </a:r>
          </a:p>
          <a:p>
            <a:endParaRPr lang="en-CA" sz="1800" dirty="0" smtClean="0"/>
          </a:p>
          <a:p>
            <a:pPr>
              <a:buFont typeface="Wingdings" pitchFamily="2" charset="2"/>
              <a:buChar char="Ø"/>
            </a:pPr>
            <a:r>
              <a:rPr lang="en-CA" sz="1800" dirty="0" smtClean="0"/>
              <a:t>A small amount of CPU bandwidth (consumed by the kernel to make scheduling decisions and context switches) </a:t>
            </a:r>
          </a:p>
          <a:p>
            <a:pPr>
              <a:buFont typeface="Wingdings" pitchFamily="2" charset="2"/>
              <a:buChar char="Ø"/>
            </a:pPr>
            <a:r>
              <a:rPr lang="en-CA" sz="1800" dirty="0" smtClean="0"/>
              <a:t>A significant amount of memory.</a:t>
            </a:r>
            <a:endParaRPr lang="en-CA" sz="1800" b="1" dirty="0" smtClean="0">
              <a:solidFill>
                <a:srgbClr val="002060"/>
              </a:solidFill>
            </a:endParaRPr>
          </a:p>
          <a:p>
            <a:pPr>
              <a:buNone/>
            </a:pPr>
            <a:endParaRPr lang="en-CA" b="1" dirty="0">
              <a:solidFill>
                <a:srgbClr val="002060"/>
              </a:solidFill>
            </a:endParaRPr>
          </a:p>
        </p:txBody>
      </p:sp>
      <p:sp>
        <p:nvSpPr>
          <p:cNvPr id="4" name="Footer Placeholder 3"/>
          <p:cNvSpPr>
            <a:spLocks noGrp="1"/>
          </p:cNvSpPr>
          <p:nvPr>
            <p:ph type="ftr" sz="quarter" idx="11"/>
          </p:nvPr>
        </p:nvSpPr>
        <p:spPr/>
        <p:txBody>
          <a:bodyPr/>
          <a:lstStyle/>
          <a:p>
            <a:r>
              <a:rPr lang="en-CA" smtClean="0"/>
              <a:t>Hirdepal Singh Hunjan</a:t>
            </a:r>
            <a:endParaRPr lang="en-CA"/>
          </a:p>
        </p:txBody>
      </p:sp>
      <p:sp>
        <p:nvSpPr>
          <p:cNvPr id="5" name="Slide Number Placeholder 4"/>
          <p:cNvSpPr>
            <a:spLocks noGrp="1"/>
          </p:cNvSpPr>
          <p:nvPr>
            <p:ph type="sldNum" sz="quarter" idx="12"/>
          </p:nvPr>
        </p:nvSpPr>
        <p:spPr/>
        <p:txBody>
          <a:bodyPr/>
          <a:lstStyle/>
          <a:p>
            <a:fld id="{5B02AB22-7F70-45DE-97F6-99AB523930E4}" type="slidenum">
              <a:rPr lang="en-CA" smtClean="0"/>
              <a:pPr/>
              <a:t>9</a:t>
            </a:fld>
            <a:endParaRPr lang="en-CA"/>
          </a:p>
        </p:txBody>
      </p:sp>
      <p:pic>
        <p:nvPicPr>
          <p:cNvPr id="26626" name="Picture 2" descr="http://www.hpts.ws/papers/1999/Image45.gif"/>
          <p:cNvPicPr>
            <a:picLocks noChangeAspect="1" noChangeArrowheads="1"/>
          </p:cNvPicPr>
          <p:nvPr/>
        </p:nvPicPr>
        <p:blipFill>
          <a:blip r:embed="rId2" cstate="print"/>
          <a:srcRect/>
          <a:stretch>
            <a:fillRect/>
          </a:stretch>
        </p:blipFill>
        <p:spPr bwMode="auto">
          <a:xfrm>
            <a:off x="6588224" y="1844824"/>
            <a:ext cx="1847850" cy="1466851"/>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818</TotalTime>
  <Words>1074</Words>
  <Application>Microsoft Office PowerPoint</Application>
  <PresentationFormat>On-screen Show (4:3)</PresentationFormat>
  <Paragraphs>559</Paragraphs>
  <Slides>43</Slides>
  <Notes>2</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Urban</vt:lpstr>
      <vt:lpstr>Embedded operating systems for sensor nodes    </vt:lpstr>
      <vt:lpstr>Introduction </vt:lpstr>
      <vt:lpstr>Common services carried on by EOS</vt:lpstr>
      <vt:lpstr> </vt:lpstr>
      <vt:lpstr> </vt:lpstr>
      <vt:lpstr> </vt:lpstr>
      <vt:lpstr> </vt:lpstr>
      <vt:lpstr>PRINCIPLES OF SENSOR  OPERATING SYSTEM DESIGN</vt:lpstr>
      <vt:lpstr> </vt:lpstr>
      <vt:lpstr> </vt:lpstr>
      <vt:lpstr> </vt:lpstr>
      <vt:lpstr> </vt:lpstr>
      <vt:lpstr> </vt:lpstr>
      <vt:lpstr>FEATURES OF SENSOR OPERATING SYSTEMS</vt:lpstr>
      <vt:lpstr> </vt:lpstr>
      <vt:lpstr> </vt:lpstr>
      <vt:lpstr> </vt:lpstr>
      <vt:lpstr> </vt:lpstr>
      <vt:lpstr> </vt:lpstr>
      <vt:lpstr> </vt:lpstr>
      <vt:lpstr> </vt:lpstr>
      <vt:lpstr> </vt:lpstr>
      <vt:lpstr> </vt:lpstr>
      <vt:lpstr> </vt:lpstr>
      <vt:lpstr> </vt:lpstr>
      <vt:lpstr>Dynamic Network Reprogramming</vt:lpstr>
      <vt:lpstr> </vt:lpstr>
      <vt:lpstr> </vt:lpstr>
      <vt:lpstr> </vt:lpstr>
      <vt:lpstr> </vt:lpstr>
      <vt:lpstr> </vt:lpstr>
      <vt:lpstr> </vt:lpstr>
      <vt:lpstr> </vt:lpstr>
      <vt:lpstr> </vt:lpstr>
      <vt:lpstr> </vt:lpstr>
      <vt:lpstr>Question1</vt:lpstr>
      <vt:lpstr> </vt:lpstr>
      <vt:lpstr>Question 2 </vt:lpstr>
      <vt:lpstr> </vt:lpstr>
      <vt:lpstr>Question 3</vt:lpstr>
      <vt:lpstr> </vt:lpstr>
      <vt:lpstr>References</vt:lpstr>
      <vt:lpstr> Thank You</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Embedded operating systems for sensor nodes</dc:title>
  <dc:creator>Hunjan</dc:creator>
  <cp:lastModifiedBy>Hunjan</cp:lastModifiedBy>
  <cp:revision>73</cp:revision>
  <dcterms:created xsi:type="dcterms:W3CDTF">2011-10-02T23:32:19Z</dcterms:created>
  <dcterms:modified xsi:type="dcterms:W3CDTF">2011-11-14T22:44:48Z</dcterms:modified>
</cp:coreProperties>
</file>