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58" r:id="rId3"/>
    <p:sldId id="274" r:id="rId4"/>
    <p:sldId id="278" r:id="rId5"/>
    <p:sldId id="263" r:id="rId6"/>
    <p:sldId id="276" r:id="rId7"/>
    <p:sldId id="279" r:id="rId8"/>
    <p:sldId id="275" r:id="rId9"/>
    <p:sldId id="257" r:id="rId10"/>
    <p:sldId id="259" r:id="rId11"/>
    <p:sldId id="260" r:id="rId12"/>
    <p:sldId id="261" r:id="rId13"/>
    <p:sldId id="277" r:id="rId14"/>
    <p:sldId id="262" r:id="rId15"/>
    <p:sldId id="273" r:id="rId16"/>
    <p:sldId id="280" r:id="rId17"/>
    <p:sldId id="264" r:id="rId18"/>
    <p:sldId id="265" r:id="rId19"/>
    <p:sldId id="266" r:id="rId20"/>
    <p:sldId id="271" r:id="rId21"/>
    <p:sldId id="272" r:id="rId22"/>
    <p:sldId id="267" r:id="rId23"/>
    <p:sldId id="268" r:id="rId24"/>
    <p:sldId id="281" r:id="rId25"/>
    <p:sldId id="269" r:id="rId26"/>
    <p:sldId id="270"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458" autoAdjust="0"/>
  </p:normalViewPr>
  <p:slideViewPr>
    <p:cSldViewPr>
      <p:cViewPr varScale="1">
        <p:scale>
          <a:sx n="85" d="100"/>
          <a:sy n="85" d="100"/>
        </p:scale>
        <p:origin x="-49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6FD4B3-B74B-4323-A2D0-C1B0903F1103}" type="datetimeFigureOut">
              <a:rPr lang="en-CA" smtClean="0"/>
              <a:pPr/>
              <a:t>30/09/2011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038C5C-F9C7-4124-80BC-ADD1135268D8}"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kaizen.labelprinter.com/labeling.php" TargetMode="External"/><Relationship Id="rId2" Type="http://schemas.openxmlformats.org/officeDocument/2006/relationships/slide" Target="../slides/slide18.xml"/><Relationship Id="rId1" Type="http://schemas.openxmlformats.org/officeDocument/2006/relationships/notesMaster" Target="../notesMasters/notesMaster1.xml"/><Relationship Id="rId5" Type="http://schemas.openxmlformats.org/officeDocument/2006/relationships/hyperlink" Target="http://5s.labelprinter.com/shitsuke.php" TargetMode="External"/><Relationship Id="rId4" Type="http://schemas.openxmlformats.org/officeDocument/2006/relationships/hyperlink" Target="http://5s.labelprinter.com/maintenance-labels.php"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5s.labelprinter.com/shitsuke.php"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sciencedirect.com/science?_ob=ArticleURL&amp;_udi=B6VGK-3V72PDF-2&amp;_user=10&amp;_rdoc=1&amp;_fmt=&amp;_orig=search&amp;_sort=d&amp;view=c&amp;_acct=C000050221&amp;_version=1&amp;_urlVersion=0&amp;_userid=10&amp;md5=83e4e5cfff3a3afdc2c1bf52e4363c3a"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graphicproducts.com/tutorials/kaizen/index.php" TargetMode="External"/><Relationship Id="rId2" Type="http://schemas.openxmlformats.org/officeDocument/2006/relationships/slide" Target="../slides/slide23.xml"/><Relationship Id="rId1" Type="http://schemas.openxmlformats.org/officeDocument/2006/relationships/notesMaster" Target="../notesMasters/notesMaster1.xml"/><Relationship Id="rId4" Type="http://schemas.openxmlformats.org/officeDocument/2006/relationships/hyperlink" Target="http://kaizen.labelprinter.com/labeling.php"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lifehacker.com/software/kaizen/practice-your-personal-kaizen-207029.php" TargetMode="External"/><Relationship Id="rId2" Type="http://schemas.openxmlformats.org/officeDocument/2006/relationships/slide" Target="../slides/slide25.xml"/><Relationship Id="rId1" Type="http://schemas.openxmlformats.org/officeDocument/2006/relationships/notesMaster" Target="../notesMasters/notesMaster1.xml"/><Relationship Id="rId4" Type="http://schemas.openxmlformats.org/officeDocument/2006/relationships/hyperlink" Target="http://kaizen.labelprinter.com/implementation.php" TargetMode="Externa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13</a:t>
            </a:fld>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base"/>
            <a:r>
              <a:rPr lang="en-US" sz="1200" b="0" i="0" kern="1200" dirty="0" smtClean="0">
                <a:solidFill>
                  <a:schemeClr val="tx1"/>
                </a:solidFill>
                <a:latin typeface="+mn-lt"/>
                <a:ea typeface="+mn-ea"/>
                <a:cs typeface="+mn-cs"/>
              </a:rPr>
              <a:t>The Japanese term </a:t>
            </a:r>
            <a:r>
              <a:rPr lang="en-US" sz="1200" b="0" i="1" kern="1200" dirty="0" smtClean="0">
                <a:solidFill>
                  <a:schemeClr val="tx1"/>
                </a:solidFill>
                <a:latin typeface="+mn-lt"/>
                <a:ea typeface="+mn-ea"/>
                <a:cs typeface="+mn-cs"/>
              </a:rPr>
              <a:t>kaizen</a:t>
            </a:r>
            <a:r>
              <a:rPr lang="en-US" sz="1200" b="0" i="0" kern="1200" dirty="0" smtClean="0">
                <a:solidFill>
                  <a:schemeClr val="tx1"/>
                </a:solidFill>
                <a:latin typeface="+mn-lt"/>
                <a:ea typeface="+mn-ea"/>
                <a:cs typeface="+mn-cs"/>
              </a:rPr>
              <a:t> is an idea of “continuous improvement” – through a series of small, incremental changes larger change and transformation occurs.</a:t>
            </a:r>
          </a:p>
          <a:p>
            <a:pPr fontAlgn="base"/>
            <a:r>
              <a:rPr lang="en-US" sz="1200" b="0" i="0" kern="1200" dirty="0" smtClean="0">
                <a:solidFill>
                  <a:schemeClr val="tx1"/>
                </a:solidFill>
                <a:latin typeface="+mn-lt"/>
                <a:ea typeface="+mn-ea"/>
                <a:cs typeface="+mn-cs"/>
              </a:rPr>
              <a:t>Roughly translated, kaizen means “change for the better.” Successful implementation of kaizen can lead to changes in business quality, and cost and delivery of product. These, in turn, can lead to greater customer satisfaction and business growth – an every continuing cycle of small improvements.</a:t>
            </a:r>
          </a:p>
          <a:p>
            <a:endParaRPr lang="en-CA" dirty="0"/>
          </a:p>
        </p:txBody>
      </p:sp>
      <p:sp>
        <p:nvSpPr>
          <p:cNvPr id="4" name="Slide Number Placeholder 3"/>
          <p:cNvSpPr>
            <a:spLocks noGrp="1"/>
          </p:cNvSpPr>
          <p:nvPr>
            <p:ph type="sldNum" sz="quarter" idx="10"/>
          </p:nvPr>
        </p:nvSpPr>
        <p:spPr/>
        <p:txBody>
          <a:bodyPr/>
          <a:lstStyle/>
          <a:p>
            <a:fld id="{A0038C5C-F9C7-4124-80BC-ADD1135268D8}" type="slidenum">
              <a:rPr lang="en-CA" smtClean="0"/>
              <a:pPr/>
              <a:t>14</a:t>
            </a:fld>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15</a:t>
            </a:fld>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16</a:t>
            </a:fld>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Recognizing that a worker's mentality is key in how effectual a business plan is, kaizen-savvy managers champion every employee's role in the workplace to promote positive behavior and increased morale.</a:t>
            </a:r>
          </a:p>
          <a:p>
            <a:r>
              <a:rPr lang="en-US" dirty="0" smtClean="0"/>
              <a:t>New ideas should always be welcomed and never criticized or overlooked. A team working toward continual improvement will surely have great benefits, both short- and long-term.</a:t>
            </a:r>
          </a:p>
          <a:p>
            <a:pPr fontAlgn="base"/>
            <a:r>
              <a:rPr lang="en-US" dirty="0" smtClean="0"/>
              <a:t>In a team setting, the following kaizen process would occur: Line personnel stop their moving production line when a problem is encountered, and, with their supervisor, examine the current operation, gauge current measurements against requirements, brainstorm new innovative ways to meet said requirements and eradicate the current problem, and finally standardize the new and improved operation.</a:t>
            </a:r>
          </a:p>
          <a:p>
            <a:pPr fontAlgn="base"/>
            <a:r>
              <a:rPr lang="en-US" dirty="0" smtClean="0"/>
              <a:t>Otherwise, workers of all levels should be constantly looking for ways to improve processes and activities to maximize efficiency and reduce waste.</a:t>
            </a:r>
          </a:p>
          <a:p>
            <a:endParaRPr lang="en-CA" dirty="0"/>
          </a:p>
        </p:txBody>
      </p:sp>
      <p:sp>
        <p:nvSpPr>
          <p:cNvPr id="4" name="Slide Number Placeholder 3"/>
          <p:cNvSpPr>
            <a:spLocks noGrp="1"/>
          </p:cNvSpPr>
          <p:nvPr>
            <p:ph type="sldNum" sz="quarter" idx="10"/>
          </p:nvPr>
        </p:nvSpPr>
        <p:spPr/>
        <p:txBody>
          <a:bodyPr/>
          <a:lstStyle/>
          <a:p>
            <a:fld id="{A0038C5C-F9C7-4124-80BC-ADD1135268D8}" type="slidenum">
              <a:rPr lang="en-CA" smtClean="0"/>
              <a:pPr/>
              <a:t>17</a:t>
            </a:fld>
            <a:endParaRPr lang="en-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base"/>
            <a:r>
              <a:rPr lang="en-US" sz="1200" b="0" i="1" kern="1200" dirty="0" smtClean="0">
                <a:solidFill>
                  <a:schemeClr val="tx1"/>
                </a:solidFill>
                <a:latin typeface="+mn-lt"/>
                <a:ea typeface="+mn-ea"/>
                <a:cs typeface="+mn-cs"/>
              </a:rPr>
              <a:t>Kaizen</a:t>
            </a:r>
            <a:r>
              <a:rPr lang="en-US" sz="1200" b="0" i="0" kern="1200" dirty="0" smtClean="0">
                <a:solidFill>
                  <a:schemeClr val="tx1"/>
                </a:solidFill>
                <a:latin typeface="+mn-lt"/>
                <a:ea typeface="+mn-ea"/>
                <a:cs typeface="+mn-cs"/>
              </a:rPr>
              <a:t> can also be implemented in a series of “blitzes" or a more long-term gradual approach.</a:t>
            </a:r>
          </a:p>
          <a:p>
            <a:pPr fontAlgn="base"/>
            <a:r>
              <a:rPr lang="en-US" sz="1200" b="0" i="0" kern="1200" dirty="0" smtClean="0">
                <a:solidFill>
                  <a:schemeClr val="tx1"/>
                </a:solidFill>
                <a:latin typeface="+mn-lt"/>
                <a:ea typeface="+mn-ea"/>
                <a:cs typeface="+mn-cs"/>
              </a:rPr>
              <a:t>There is no definitive way to implement </a:t>
            </a:r>
            <a:r>
              <a:rPr lang="en-US" sz="1200" b="0" i="1" kern="1200" dirty="0" smtClean="0">
                <a:solidFill>
                  <a:schemeClr val="tx1"/>
                </a:solidFill>
                <a:latin typeface="+mn-lt"/>
                <a:ea typeface="+mn-ea"/>
                <a:cs typeface="+mn-cs"/>
              </a:rPr>
              <a:t>kaizen.</a:t>
            </a:r>
            <a:r>
              <a:rPr lang="en-US" sz="1200" b="0" i="0" kern="1200" dirty="0" smtClean="0">
                <a:solidFill>
                  <a:schemeClr val="tx1"/>
                </a:solidFill>
                <a:latin typeface="+mn-lt"/>
                <a:ea typeface="+mn-ea"/>
                <a:cs typeface="+mn-cs"/>
              </a:rPr>
              <a:t> It can be done in a number of ways; however, here are some tips on one of the more common approaches - the small team.</a:t>
            </a:r>
          </a:p>
          <a:p>
            <a:pPr fontAlgn="base"/>
            <a:r>
              <a:rPr lang="en-US" sz="1200" b="0" i="0" kern="1200" dirty="0" smtClean="0">
                <a:solidFill>
                  <a:schemeClr val="tx1"/>
                </a:solidFill>
                <a:latin typeface="+mn-lt"/>
                <a:ea typeface="+mn-ea"/>
                <a:cs typeface="+mn-cs"/>
              </a:rPr>
              <a:t>The first step is to set up a team to look at the workplace and to train these team members in the use </a:t>
            </a:r>
            <a:r>
              <a:rPr lang="en-US" sz="1200" b="0" i="0" kern="1200" dirty="0" err="1" smtClean="0">
                <a:solidFill>
                  <a:schemeClr val="tx1"/>
                </a:solidFill>
                <a:latin typeface="+mn-lt"/>
                <a:ea typeface="+mn-ea"/>
                <a:cs typeface="+mn-cs"/>
              </a:rPr>
              <a:t>of</a:t>
            </a:r>
            <a:r>
              <a:rPr lang="en-US" sz="1200" b="0" i="1" kern="1200" dirty="0" err="1" smtClean="0">
                <a:solidFill>
                  <a:schemeClr val="tx1"/>
                </a:solidFill>
                <a:latin typeface="+mn-lt"/>
                <a:ea typeface="+mn-ea"/>
                <a:cs typeface="+mn-cs"/>
              </a:rPr>
              <a:t>kaizen</a:t>
            </a:r>
            <a:r>
              <a:rPr lang="en-US" sz="1200" b="0" i="0" kern="1200" dirty="0" smtClean="0">
                <a:solidFill>
                  <a:schemeClr val="tx1"/>
                </a:solidFill>
                <a:latin typeface="+mn-lt"/>
                <a:ea typeface="+mn-ea"/>
                <a:cs typeface="+mn-cs"/>
              </a:rPr>
              <a:t> thinking to eliminate waste and improve the workplace. By helping employees realize their own skills and funneling these skills into improving a process, </a:t>
            </a:r>
            <a:r>
              <a:rPr lang="en-US" sz="1200" b="0" i="1" kern="1200" dirty="0" smtClean="0">
                <a:solidFill>
                  <a:schemeClr val="tx1"/>
                </a:solidFill>
                <a:latin typeface="+mn-lt"/>
                <a:ea typeface="+mn-ea"/>
                <a:cs typeface="+mn-cs"/>
              </a:rPr>
              <a:t>kaizen</a:t>
            </a:r>
            <a:r>
              <a:rPr lang="en-US" sz="1200" b="0" i="0" kern="1200" dirty="0" smtClean="0">
                <a:solidFill>
                  <a:schemeClr val="tx1"/>
                </a:solidFill>
                <a:latin typeface="+mn-lt"/>
                <a:ea typeface="+mn-ea"/>
                <a:cs typeface="+mn-cs"/>
              </a:rPr>
              <a:t> helps foster greater success for the business and job security for the employee.</a:t>
            </a:r>
          </a:p>
          <a:p>
            <a:pPr fontAlgn="base"/>
            <a:r>
              <a:rPr lang="en-US" sz="1200" b="0" i="0" kern="1200" dirty="0" smtClean="0">
                <a:solidFill>
                  <a:schemeClr val="tx1"/>
                </a:solidFill>
                <a:latin typeface="+mn-lt"/>
                <a:ea typeface="+mn-ea"/>
                <a:cs typeface="+mn-cs"/>
              </a:rPr>
              <a:t>The team then works together to find areas that can be improved, and make suggestions for improvements. It is crucial that these suggestions be implemented as soon as possible, ideally almost immediately.</a:t>
            </a:r>
          </a:p>
          <a:p>
            <a:pPr fontAlgn="base"/>
            <a:r>
              <a:rPr lang="en-US" sz="1200" b="0" i="0" kern="1200" dirty="0" smtClean="0">
                <a:solidFill>
                  <a:schemeClr val="tx1"/>
                </a:solidFill>
                <a:latin typeface="+mn-lt"/>
                <a:ea typeface="+mn-ea"/>
                <a:cs typeface="+mn-cs"/>
              </a:rPr>
              <a:t>Once a change has been implemented, it is important to communicate this change </a:t>
            </a:r>
            <a:r>
              <a:rPr lang="en-US" sz="1200" b="0" i="0" u="none" strike="noStrike" kern="1200" dirty="0" smtClean="0">
                <a:solidFill>
                  <a:schemeClr val="tx1"/>
                </a:solidFill>
                <a:latin typeface="+mn-lt"/>
                <a:ea typeface="+mn-ea"/>
                <a:cs typeface="+mn-cs"/>
                <a:hlinkClick r:id="rId3" tooltip="clearly and concisely"/>
              </a:rPr>
              <a:t>clearly and concisely</a:t>
            </a:r>
            <a:r>
              <a:rPr lang="en-US" sz="1200" b="0" i="0" kern="1200" dirty="0" smtClean="0">
                <a:solidFill>
                  <a:schemeClr val="tx1"/>
                </a:solidFill>
                <a:latin typeface="+mn-lt"/>
                <a:ea typeface="+mn-ea"/>
                <a:cs typeface="+mn-cs"/>
              </a:rPr>
              <a:t>. Distinct, long lasting labels can ensure that any procedural changes are understood,</a:t>
            </a:r>
            <a:r>
              <a:rPr lang="en-US" sz="1200" b="0" i="0" u="none" strike="noStrike" kern="1200" dirty="0" smtClean="0">
                <a:solidFill>
                  <a:schemeClr val="tx1"/>
                </a:solidFill>
                <a:latin typeface="+mn-lt"/>
                <a:ea typeface="+mn-ea"/>
                <a:cs typeface="+mn-cs"/>
                <a:hlinkClick r:id="rId4" tooltip="changes are understood and communicated"/>
              </a:rPr>
              <a:t>communicated</a:t>
            </a:r>
            <a:r>
              <a:rPr lang="en-US" sz="1200" b="0" i="0" kern="1200" dirty="0" smtClean="0">
                <a:solidFill>
                  <a:schemeClr val="tx1"/>
                </a:solidFill>
                <a:latin typeface="+mn-lt"/>
                <a:ea typeface="+mn-ea"/>
                <a:cs typeface="+mn-cs"/>
              </a:rPr>
              <a:t>, and </a:t>
            </a:r>
            <a:r>
              <a:rPr lang="en-US" sz="1200" b="0" i="0" u="none" strike="noStrike" kern="1200" dirty="0" smtClean="0">
                <a:solidFill>
                  <a:schemeClr val="tx1"/>
                </a:solidFill>
                <a:latin typeface="+mn-lt"/>
                <a:ea typeface="+mn-ea"/>
                <a:cs typeface="+mn-cs"/>
                <a:hlinkClick r:id="rId5" tooltip="changes are understood and communicated and sustained"/>
              </a:rPr>
              <a:t>sustained</a:t>
            </a:r>
            <a:r>
              <a:rPr lang="en-US" sz="1200" b="0" i="0" kern="1200" dirty="0" smtClean="0">
                <a:solidFill>
                  <a:schemeClr val="tx1"/>
                </a:solidFill>
                <a:latin typeface="+mn-lt"/>
                <a:ea typeface="+mn-ea"/>
                <a:cs typeface="+mn-cs"/>
              </a:rPr>
              <a:t>.</a:t>
            </a:r>
          </a:p>
          <a:p>
            <a:endParaRPr lang="en-CA" dirty="0"/>
          </a:p>
        </p:txBody>
      </p:sp>
      <p:sp>
        <p:nvSpPr>
          <p:cNvPr id="4" name="Slide Number Placeholder 3"/>
          <p:cNvSpPr>
            <a:spLocks noGrp="1"/>
          </p:cNvSpPr>
          <p:nvPr>
            <p:ph type="sldNum" sz="quarter" idx="10"/>
          </p:nvPr>
        </p:nvSpPr>
        <p:spPr/>
        <p:txBody>
          <a:bodyPr/>
          <a:lstStyle/>
          <a:p>
            <a:fld id="{A0038C5C-F9C7-4124-80BC-ADD1135268D8}" type="slidenum">
              <a:rPr lang="en-CA" smtClean="0"/>
              <a:pPr/>
              <a:t>18</a:t>
            </a:fld>
            <a:endParaRPr lang="en-CA"/>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These changes must be </a:t>
            </a:r>
            <a:r>
              <a:rPr lang="en-US" sz="1200" b="0" i="0" u="none" strike="noStrike" kern="1200" dirty="0" smtClean="0">
                <a:solidFill>
                  <a:schemeClr val="tx1"/>
                </a:solidFill>
                <a:latin typeface="+mn-lt"/>
                <a:ea typeface="+mn-ea"/>
                <a:cs typeface="+mn-cs"/>
                <a:hlinkClick r:id="rId3" tooltip="shitsuke - sustained"/>
              </a:rPr>
              <a:t>sustained</a:t>
            </a:r>
            <a:r>
              <a:rPr lang="en-US" sz="1200" b="0" i="0" kern="1200" dirty="0" smtClean="0">
                <a:solidFill>
                  <a:schemeClr val="tx1"/>
                </a:solidFill>
                <a:latin typeface="+mn-lt"/>
                <a:ea typeface="+mn-ea"/>
                <a:cs typeface="+mn-cs"/>
              </a:rPr>
              <a:t> and supported by the whole of the company. Kaizen must be embraced by all employees and become a company-wide mentality. It is most effective when all workers are focused on seeking ways to positively change or improve processes and suggesting those ways to the company. For this reason, clear communication is key.</a:t>
            </a:r>
            <a:endParaRPr lang="en-CA" dirty="0"/>
          </a:p>
        </p:txBody>
      </p:sp>
      <p:sp>
        <p:nvSpPr>
          <p:cNvPr id="4" name="Slide Number Placeholder 3"/>
          <p:cNvSpPr>
            <a:spLocks noGrp="1"/>
          </p:cNvSpPr>
          <p:nvPr>
            <p:ph type="sldNum" sz="quarter" idx="10"/>
          </p:nvPr>
        </p:nvSpPr>
        <p:spPr/>
        <p:txBody>
          <a:bodyPr/>
          <a:lstStyle/>
          <a:p>
            <a:fld id="{A0038C5C-F9C7-4124-80BC-ADD1135268D8}" type="slidenum">
              <a:rPr lang="en-CA" smtClean="0"/>
              <a:pPr/>
              <a:t>19</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2</a:t>
            </a:fld>
            <a:endParaRPr lang="en-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20</a:t>
            </a:fld>
            <a:endParaRPr lang="en-C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21</a:t>
            </a:fld>
            <a:endParaRPr lang="en-C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Ricardo </a:t>
            </a:r>
            <a:r>
              <a:rPr lang="en-US" sz="1200" b="0" i="0" kern="1200" dirty="0" err="1" smtClean="0">
                <a:solidFill>
                  <a:schemeClr val="tx1"/>
                </a:solidFill>
                <a:latin typeface="+mn-lt"/>
                <a:ea typeface="+mn-ea"/>
                <a:cs typeface="+mn-cs"/>
              </a:rPr>
              <a:t>Recht</a:t>
            </a:r>
            <a:r>
              <a:rPr lang="en-US" sz="1200" b="0" i="0" kern="1200" dirty="0" smtClean="0">
                <a:solidFill>
                  <a:schemeClr val="tx1"/>
                </a:solidFill>
                <a:latin typeface="+mn-lt"/>
                <a:ea typeface="+mn-ea"/>
                <a:cs typeface="+mn-cs"/>
              </a:rPr>
              <a:t> and Celeste </a:t>
            </a:r>
            <a:r>
              <a:rPr lang="en-US" sz="1200" b="0" i="0" kern="1200" dirty="0" err="1" smtClean="0">
                <a:solidFill>
                  <a:schemeClr val="tx1"/>
                </a:solidFill>
                <a:latin typeface="+mn-lt"/>
                <a:ea typeface="+mn-ea"/>
                <a:cs typeface="+mn-cs"/>
              </a:rPr>
              <a:t>Wilderom</a:t>
            </a:r>
            <a:r>
              <a:rPr lang="en-US" sz="1200" b="0" i="0" kern="1200" dirty="0" smtClean="0">
                <a:solidFill>
                  <a:schemeClr val="tx1"/>
                </a:solidFill>
                <a:latin typeface="+mn-lt"/>
                <a:ea typeface="+mn-ea"/>
                <a:cs typeface="+mn-cs"/>
              </a:rPr>
              <a:t>, from the Department of Business Administration at Tilburg University, concluded that </a:t>
            </a:r>
            <a:r>
              <a:rPr lang="en-US" sz="1200" b="0" i="1" kern="1200" dirty="0" smtClean="0">
                <a:solidFill>
                  <a:schemeClr val="tx1"/>
                </a:solidFill>
                <a:latin typeface="+mn-lt"/>
                <a:ea typeface="+mn-ea"/>
                <a:cs typeface="+mn-cs"/>
              </a:rPr>
              <a:t>kaizen</a:t>
            </a:r>
            <a:r>
              <a:rPr lang="en-US" sz="1200" b="0" i="0" kern="1200" dirty="0" smtClean="0">
                <a:solidFill>
                  <a:schemeClr val="tx1"/>
                </a:solidFill>
                <a:latin typeface="+mn-lt"/>
                <a:ea typeface="+mn-ea"/>
                <a:cs typeface="+mn-cs"/>
              </a:rPr>
              <a:t> is </a:t>
            </a:r>
            <a:r>
              <a:rPr lang="en-US" sz="1200" b="0" i="0" u="none" strike="noStrike" kern="1200" dirty="0" smtClean="0">
                <a:solidFill>
                  <a:schemeClr val="tx1"/>
                </a:solidFill>
                <a:latin typeface="+mn-lt"/>
                <a:ea typeface="+mn-ea"/>
                <a:cs typeface="+mn-cs"/>
                <a:hlinkClick r:id="rId3"/>
              </a:rPr>
              <a:t>"less depending on a national culture than on the organizational culture,"</a:t>
            </a:r>
            <a:r>
              <a:rPr lang="en-US" sz="1200" b="0" i="0" kern="1200" dirty="0" smtClean="0">
                <a:solidFill>
                  <a:schemeClr val="tx1"/>
                </a:solidFill>
                <a:latin typeface="+mn-lt"/>
                <a:ea typeface="+mn-ea"/>
                <a:cs typeface="+mn-cs"/>
              </a:rPr>
              <a:t> and this cannot be stressed enough.</a:t>
            </a:r>
            <a:endParaRPr lang="en-CA" dirty="0"/>
          </a:p>
        </p:txBody>
      </p:sp>
      <p:sp>
        <p:nvSpPr>
          <p:cNvPr id="4" name="Slide Number Placeholder 3"/>
          <p:cNvSpPr>
            <a:spLocks noGrp="1"/>
          </p:cNvSpPr>
          <p:nvPr>
            <p:ph type="sldNum" sz="quarter" idx="10"/>
          </p:nvPr>
        </p:nvSpPr>
        <p:spPr/>
        <p:txBody>
          <a:bodyPr/>
          <a:lstStyle/>
          <a:p>
            <a:fld id="{A0038C5C-F9C7-4124-80BC-ADD1135268D8}" type="slidenum">
              <a:rPr lang="en-CA" smtClean="0"/>
              <a:pPr/>
              <a:t>22</a:t>
            </a:fld>
            <a:endParaRPr lang="en-C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business with everyone on board and committed to continual improvement will see greater benefits than that business whose kaizen efforts are spearheaded by just a select few and disregarded by everyone else.</a:t>
            </a:r>
          </a:p>
          <a:p>
            <a:pPr fontAlgn="base"/>
            <a:r>
              <a:rPr lang="en-US" sz="1200" b="0" i="1" kern="1200" dirty="0" smtClean="0">
                <a:solidFill>
                  <a:schemeClr val="tx1"/>
                </a:solidFill>
                <a:latin typeface="+mn-lt"/>
                <a:ea typeface="+mn-ea"/>
                <a:cs typeface="+mn-cs"/>
              </a:rPr>
              <a:t>Kaizen</a:t>
            </a:r>
            <a:r>
              <a:rPr lang="en-US" sz="1200" b="0" i="0" kern="1200" dirty="0" smtClean="0">
                <a:solidFill>
                  <a:schemeClr val="tx1"/>
                </a:solidFill>
                <a:latin typeface="+mn-lt"/>
                <a:ea typeface="+mn-ea"/>
                <a:cs typeface="+mn-cs"/>
              </a:rPr>
              <a:t> works as much as you want it to. If you want a brief surge in productivity followed by a slow return to normal, a one time event is perfect for you. But, if you want to radically transform how you do business, to </a:t>
            </a:r>
            <a:r>
              <a:rPr lang="en-US" sz="1200" b="0" i="0" u="none" strike="noStrike" kern="1200" dirty="0" smtClean="0">
                <a:solidFill>
                  <a:schemeClr val="tx1"/>
                </a:solidFill>
                <a:latin typeface="+mn-lt"/>
                <a:ea typeface="+mn-ea"/>
                <a:cs typeface="+mn-cs"/>
                <a:hlinkClick r:id="rId3" tooltip="Kaizen involves setting standards and then continually improving those standards"/>
              </a:rPr>
              <a:t>improve productivity</a:t>
            </a:r>
            <a:r>
              <a:rPr lang="en-US" sz="1200" b="0" i="0" kern="1200" dirty="0" smtClean="0">
                <a:solidFill>
                  <a:schemeClr val="tx1"/>
                </a:solidFill>
                <a:latin typeface="+mn-lt"/>
                <a:ea typeface="+mn-ea"/>
                <a:cs typeface="+mn-cs"/>
              </a:rPr>
              <a:t> by 7000%, then you </a:t>
            </a:r>
            <a:r>
              <a:rPr lang="en-US" sz="1200" b="1" i="0" kern="1200" dirty="0" smtClean="0">
                <a:solidFill>
                  <a:schemeClr val="tx1"/>
                </a:solidFill>
                <a:latin typeface="+mn-lt"/>
                <a:ea typeface="+mn-ea"/>
                <a:cs typeface="+mn-cs"/>
              </a:rPr>
              <a:t>must</a:t>
            </a:r>
            <a:r>
              <a:rPr lang="en-US" sz="1200" b="0" i="0" kern="1200" dirty="0" smtClean="0">
                <a:solidFill>
                  <a:schemeClr val="tx1"/>
                </a:solidFill>
                <a:latin typeface="+mn-lt"/>
                <a:ea typeface="+mn-ea"/>
                <a:cs typeface="+mn-cs"/>
              </a:rPr>
              <a:t> view </a:t>
            </a:r>
            <a:r>
              <a:rPr lang="en-US" sz="1200" b="0" i="1" kern="1200" dirty="0" smtClean="0">
                <a:solidFill>
                  <a:schemeClr val="tx1"/>
                </a:solidFill>
                <a:latin typeface="+mn-lt"/>
                <a:ea typeface="+mn-ea"/>
                <a:cs typeface="+mn-cs"/>
              </a:rPr>
              <a:t>kaizen </a:t>
            </a:r>
            <a:r>
              <a:rPr lang="en-US" sz="1200" b="0" i="0" kern="1200" dirty="0" smtClean="0">
                <a:solidFill>
                  <a:schemeClr val="tx1"/>
                </a:solidFill>
                <a:latin typeface="+mn-lt"/>
                <a:ea typeface="+mn-ea"/>
                <a:cs typeface="+mn-cs"/>
              </a:rPr>
              <a:t>implementation as a process - one with small beginnings.</a:t>
            </a:r>
          </a:p>
          <a:p>
            <a:pPr fontAlgn="base"/>
            <a:r>
              <a:rPr lang="en-US" sz="1200" b="0" i="0" kern="1200" dirty="0" smtClean="0">
                <a:solidFill>
                  <a:schemeClr val="tx1"/>
                </a:solidFill>
                <a:latin typeface="+mn-lt"/>
                <a:ea typeface="+mn-ea"/>
                <a:cs typeface="+mn-cs"/>
              </a:rPr>
              <a:t>One way to ensure continual implementation of suggestions is by </a:t>
            </a:r>
            <a:r>
              <a:rPr lang="en-US" sz="1200" b="0" i="0" u="none" strike="noStrike" kern="1200" dirty="0" smtClean="0">
                <a:solidFill>
                  <a:schemeClr val="tx1"/>
                </a:solidFill>
                <a:latin typeface="+mn-lt"/>
                <a:ea typeface="+mn-ea"/>
                <a:cs typeface="+mn-cs"/>
                <a:hlinkClick r:id="rId4" tooltip="Labeling the improvements"/>
              </a:rPr>
              <a:t>labeling</a:t>
            </a:r>
            <a:r>
              <a:rPr lang="en-US" sz="1200" b="0" i="0" kern="1200" dirty="0" smtClean="0">
                <a:solidFill>
                  <a:schemeClr val="tx1"/>
                </a:solidFill>
                <a:latin typeface="+mn-lt"/>
                <a:ea typeface="+mn-ea"/>
                <a:cs typeface="+mn-cs"/>
              </a:rPr>
              <a:t> the improvements. Make it clear to workers what the new policy is, this way no one forgets and its easy to rapidly adjust to changes.</a:t>
            </a:r>
          </a:p>
          <a:p>
            <a:pPr fontAlgn="base"/>
            <a:r>
              <a:rPr lang="en-US" sz="1200" b="0" i="0" kern="1200" dirty="0" smtClean="0">
                <a:solidFill>
                  <a:schemeClr val="tx1"/>
                </a:solidFill>
                <a:latin typeface="+mn-lt"/>
                <a:ea typeface="+mn-ea"/>
                <a:cs typeface="+mn-cs"/>
              </a:rPr>
              <a:t>Attention to detail, long term commitment, and support from all levels are all necessary to </a:t>
            </a:r>
            <a:r>
              <a:rPr lang="en-US" sz="1200" b="0" i="1" kern="1200" dirty="0" err="1" smtClean="0">
                <a:solidFill>
                  <a:schemeClr val="tx1"/>
                </a:solidFill>
                <a:latin typeface="+mn-lt"/>
                <a:ea typeface="+mn-ea"/>
                <a:cs typeface="+mn-cs"/>
              </a:rPr>
              <a:t>kaizen</a:t>
            </a:r>
            <a:r>
              <a:rPr lang="en-US" sz="1200" b="0" i="0" kern="1200" dirty="0" err="1" smtClean="0">
                <a:solidFill>
                  <a:schemeClr val="tx1"/>
                </a:solidFill>
                <a:latin typeface="+mn-lt"/>
                <a:ea typeface="+mn-ea"/>
                <a:cs typeface="+mn-cs"/>
              </a:rPr>
              <a:t>your</a:t>
            </a:r>
            <a:r>
              <a:rPr lang="en-US" sz="1200" b="0" i="0" kern="1200" dirty="0" smtClean="0">
                <a:solidFill>
                  <a:schemeClr val="tx1"/>
                </a:solidFill>
                <a:latin typeface="+mn-lt"/>
                <a:ea typeface="+mn-ea"/>
                <a:cs typeface="+mn-cs"/>
              </a:rPr>
              <a:t> business.</a:t>
            </a:r>
          </a:p>
          <a:p>
            <a:endParaRPr lang="en-CA" dirty="0"/>
          </a:p>
        </p:txBody>
      </p:sp>
      <p:sp>
        <p:nvSpPr>
          <p:cNvPr id="4" name="Slide Number Placeholder 3"/>
          <p:cNvSpPr>
            <a:spLocks noGrp="1"/>
          </p:cNvSpPr>
          <p:nvPr>
            <p:ph type="sldNum" sz="quarter" idx="10"/>
          </p:nvPr>
        </p:nvSpPr>
        <p:spPr/>
        <p:txBody>
          <a:bodyPr/>
          <a:lstStyle/>
          <a:p>
            <a:fld id="{A0038C5C-F9C7-4124-80BC-ADD1135268D8}" type="slidenum">
              <a:rPr lang="en-CA" smtClean="0"/>
              <a:pPr/>
              <a:t>23</a:t>
            </a:fld>
            <a:endParaRPr lang="en-CA"/>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24</a:t>
            </a:fld>
            <a:endParaRPr lang="en-CA"/>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base"/>
            <a:r>
              <a:rPr lang="en-US" dirty="0" smtClean="0"/>
              <a:t>The concept of </a:t>
            </a:r>
            <a:r>
              <a:rPr lang="en-US" i="1" dirty="0" smtClean="0"/>
              <a:t>Kaizen</a:t>
            </a:r>
            <a:r>
              <a:rPr lang="en-US" dirty="0" smtClean="0"/>
              <a:t> is universally applicable; even </a:t>
            </a:r>
            <a:r>
              <a:rPr lang="en-US" dirty="0" smtClean="0">
                <a:hlinkClick r:id="rId3"/>
              </a:rPr>
              <a:t>everyday-life</a:t>
            </a:r>
            <a:r>
              <a:rPr lang="en-US" dirty="0" smtClean="0"/>
              <a:t> tasks and chores can use continual improvement. In nearly any situation, from a coming corporation to a single person trying to use time more effectively, </a:t>
            </a:r>
            <a:r>
              <a:rPr lang="en-US" i="1" dirty="0" smtClean="0"/>
              <a:t>kaizen</a:t>
            </a:r>
            <a:r>
              <a:rPr lang="en-US" dirty="0" smtClean="0"/>
              <a:t> will lead to improvements when properly </a:t>
            </a:r>
            <a:r>
              <a:rPr lang="en-US" dirty="0" smtClean="0">
                <a:hlinkClick r:id="rId4" tooltip="Kaizen Implemented"/>
              </a:rPr>
              <a:t>implemented</a:t>
            </a:r>
            <a:r>
              <a:rPr lang="en-US" dirty="0" smtClean="0"/>
              <a:t>.</a:t>
            </a:r>
          </a:p>
          <a:p>
            <a:endParaRPr lang="en-CA" dirty="0" smtClean="0"/>
          </a:p>
        </p:txBody>
      </p:sp>
      <p:sp>
        <p:nvSpPr>
          <p:cNvPr id="4" name="Slide Number Placeholder 3"/>
          <p:cNvSpPr>
            <a:spLocks noGrp="1"/>
          </p:cNvSpPr>
          <p:nvPr>
            <p:ph type="sldNum" sz="quarter" idx="10"/>
          </p:nvPr>
        </p:nvSpPr>
        <p:spPr/>
        <p:txBody>
          <a:bodyPr/>
          <a:lstStyle/>
          <a:p>
            <a:fld id="{A0038C5C-F9C7-4124-80BC-ADD1135268D8}" type="slidenum">
              <a:rPr lang="en-CA" smtClean="0"/>
              <a:pPr/>
              <a:t>25</a:t>
            </a:fld>
            <a:endParaRPr lang="en-CA"/>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you apply kaizen your personal life (take steps to become more organized, more thorough, more amiable, etc.), the benefits may be finally landing that big promotion. If you use kaizen in your office, perhaps your newly efficient company will get that new client.</a:t>
            </a:r>
          </a:p>
          <a:p>
            <a:endParaRPr lang="en-CA" dirty="0"/>
          </a:p>
        </p:txBody>
      </p:sp>
      <p:sp>
        <p:nvSpPr>
          <p:cNvPr id="4" name="Slide Number Placeholder 3"/>
          <p:cNvSpPr>
            <a:spLocks noGrp="1"/>
          </p:cNvSpPr>
          <p:nvPr>
            <p:ph type="sldNum" sz="quarter" idx="10"/>
          </p:nvPr>
        </p:nvSpPr>
        <p:spPr/>
        <p:txBody>
          <a:bodyPr/>
          <a:lstStyle/>
          <a:p>
            <a:fld id="{A0038C5C-F9C7-4124-80BC-ADD1135268D8}" type="slidenum">
              <a:rPr lang="en-CA" smtClean="0"/>
              <a:pPr/>
              <a:t>26</a:t>
            </a:fld>
            <a:endParaRPr lang="en-CA"/>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27</a:t>
            </a:fld>
            <a:endParaRPr lang="en-CA"/>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28</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A0038C5C-F9C7-4124-80BC-ADD1135268D8}"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3601BD0-91B2-4C3C-B6C0-5D79518176BC}" type="datetimeFigureOut">
              <a:rPr lang="en-CA" smtClean="0"/>
              <a:pPr/>
              <a:t>30/09/2011</a:t>
            </a:fld>
            <a:endParaRPr lang="en-CA"/>
          </a:p>
        </p:txBody>
      </p:sp>
      <p:sp>
        <p:nvSpPr>
          <p:cNvPr id="17" name="Footer Placeholder 16"/>
          <p:cNvSpPr>
            <a:spLocks noGrp="1"/>
          </p:cNvSpPr>
          <p:nvPr>
            <p:ph type="ftr" sz="quarter" idx="11"/>
          </p:nvPr>
        </p:nvSpPr>
        <p:spPr/>
        <p:txBody>
          <a:bodyPr/>
          <a:lstStyle/>
          <a:p>
            <a:endParaRPr lang="en-CA"/>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0C2575B-563B-472B-A76F-C827AB6F6CEC}" type="slidenum">
              <a:rPr lang="en-CA" smtClean="0"/>
              <a:pPr/>
              <a:t>‹#›</a:t>
            </a:fld>
            <a:endParaRPr lang="en-C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601BD0-91B2-4C3C-B6C0-5D79518176BC}" type="datetimeFigureOut">
              <a:rPr lang="en-CA" smtClean="0"/>
              <a:pPr/>
              <a:t>30/09/2011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0C2575B-563B-472B-A76F-C827AB6F6CEC}"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0C2575B-563B-472B-A76F-C827AB6F6CEC}" type="slidenum">
              <a:rPr lang="en-CA" smtClean="0"/>
              <a:pPr/>
              <a:t>‹#›</a:t>
            </a:fld>
            <a:endParaRPr lang="en-C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601BD0-91B2-4C3C-B6C0-5D79518176BC}" type="datetimeFigureOut">
              <a:rPr lang="en-CA" smtClean="0"/>
              <a:pPr/>
              <a:t>30/09/2011</a:t>
            </a:fld>
            <a:endParaRPr lang="en-CA"/>
          </a:p>
        </p:txBody>
      </p:sp>
      <p:sp>
        <p:nvSpPr>
          <p:cNvPr id="5" name="Footer Placeholder 4"/>
          <p:cNvSpPr>
            <a:spLocks noGrp="1"/>
          </p:cNvSpPr>
          <p:nvPr>
            <p:ph type="ftr" sz="quarter" idx="11"/>
          </p:nvPr>
        </p:nvSpPr>
        <p:spPr/>
        <p:txBody>
          <a:bodyPr/>
          <a:lstStyle/>
          <a:p>
            <a:endParaRPr lang="en-CA"/>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3601BD0-91B2-4C3C-B6C0-5D79518176BC}" type="datetimeFigureOut">
              <a:rPr lang="en-CA" smtClean="0"/>
              <a:pPr/>
              <a:t>30/09/2011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4361688" y="1026372"/>
            <a:ext cx="457200" cy="441325"/>
          </a:xfrm>
        </p:spPr>
        <p:txBody>
          <a:bodyPr/>
          <a:lstStyle/>
          <a:p>
            <a:fld id="{A0C2575B-563B-472B-A76F-C827AB6F6CEC}" type="slidenum">
              <a:rPr lang="en-CA" smtClean="0"/>
              <a:pPr/>
              <a:t>‹#›</a:t>
            </a:fld>
            <a:endParaRPr lang="en-C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CA"/>
          </a:p>
        </p:txBody>
      </p:sp>
      <p:sp>
        <p:nvSpPr>
          <p:cNvPr id="4" name="Date Placeholder 3"/>
          <p:cNvSpPr>
            <a:spLocks noGrp="1"/>
          </p:cNvSpPr>
          <p:nvPr>
            <p:ph type="dt" sz="half" idx="10"/>
          </p:nvPr>
        </p:nvSpPr>
        <p:spPr/>
        <p:txBody>
          <a:bodyPr/>
          <a:lstStyle/>
          <a:p>
            <a:fld id="{93601BD0-91B2-4C3C-B6C0-5D79518176BC}" type="datetimeFigureOut">
              <a:rPr lang="en-CA" smtClean="0"/>
              <a:pPr/>
              <a:t>30/09/2011</a:t>
            </a:fld>
            <a:endParaRPr lang="en-C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0C2575B-563B-472B-A76F-C827AB6F6CEC}" type="slidenum">
              <a:rPr lang="en-CA" smtClean="0"/>
              <a:pPr/>
              <a:t>‹#›</a:t>
            </a:fld>
            <a:endParaRPr lang="en-C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3601BD0-91B2-4C3C-B6C0-5D79518176BC}" type="datetimeFigureOut">
              <a:rPr lang="en-CA" smtClean="0"/>
              <a:pPr/>
              <a:t>30/09/2011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0C2575B-563B-472B-A76F-C827AB6F6CEC}" type="slidenum">
              <a:rPr lang="en-CA" smtClean="0"/>
              <a:pPr/>
              <a:t>‹#›</a:t>
            </a:fld>
            <a:endParaRPr lang="en-C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3601BD0-91B2-4C3C-B6C0-5D79518176BC}" type="datetimeFigureOut">
              <a:rPr lang="en-CA" smtClean="0"/>
              <a:pPr/>
              <a:t>30/09/2011</a:t>
            </a:fld>
            <a:endParaRPr lang="en-CA"/>
          </a:p>
        </p:txBody>
      </p:sp>
      <p:sp>
        <p:nvSpPr>
          <p:cNvPr id="8" name="Footer Placeholder 7"/>
          <p:cNvSpPr>
            <a:spLocks noGrp="1"/>
          </p:cNvSpPr>
          <p:nvPr>
            <p:ph type="ftr" sz="quarter" idx="11"/>
          </p:nvPr>
        </p:nvSpPr>
        <p:spPr>
          <a:xfrm>
            <a:off x="304800" y="6409944"/>
            <a:ext cx="3581400" cy="365760"/>
          </a:xfrm>
        </p:spPr>
        <p:txBody>
          <a:bodyPr/>
          <a:lstStyle/>
          <a:p>
            <a:endParaRPr lang="en-CA"/>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0C2575B-563B-472B-A76F-C827AB6F6CEC}" type="slidenum">
              <a:rPr lang="en-CA" smtClean="0"/>
              <a:pPr/>
              <a:t>‹#›</a:t>
            </a:fld>
            <a:endParaRPr lang="en-CA"/>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3601BD0-91B2-4C3C-B6C0-5D79518176BC}" type="datetimeFigureOut">
              <a:rPr lang="en-CA" smtClean="0"/>
              <a:pPr/>
              <a:t>30/09/2011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a:xfrm>
            <a:off x="4343400" y="1036020"/>
            <a:ext cx="457200" cy="441325"/>
          </a:xfrm>
        </p:spPr>
        <p:txBody>
          <a:bodyPr/>
          <a:lstStyle/>
          <a:p>
            <a:fld id="{A0C2575B-563B-472B-A76F-C827AB6F6CEC}"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3601BD0-91B2-4C3C-B6C0-5D79518176BC}" type="datetimeFigureOut">
              <a:rPr lang="en-CA" smtClean="0"/>
              <a:pPr/>
              <a:t>30/09/2011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0C2575B-563B-472B-A76F-C827AB6F6CEC}"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0C2575B-563B-472B-A76F-C827AB6F6CEC}" type="slidenum">
              <a:rPr lang="en-CA" smtClean="0"/>
              <a:pPr/>
              <a:t>‹#›</a:t>
            </a:fld>
            <a:endParaRPr lang="en-C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3601BD0-91B2-4C3C-B6C0-5D79518176BC}" type="datetimeFigureOut">
              <a:rPr lang="en-CA" smtClean="0"/>
              <a:pPr/>
              <a:t>30/09/2011</a:t>
            </a:fld>
            <a:endParaRPr lang="en-CA"/>
          </a:p>
        </p:txBody>
      </p:sp>
      <p:sp>
        <p:nvSpPr>
          <p:cNvPr id="6" name="Footer Placeholder 5"/>
          <p:cNvSpPr>
            <a:spLocks noGrp="1"/>
          </p:cNvSpPr>
          <p:nvPr>
            <p:ph type="ftr" sz="quarter" idx="11"/>
          </p:nvPr>
        </p:nvSpPr>
        <p:spPr>
          <a:xfrm>
            <a:off x="301752" y="6410848"/>
            <a:ext cx="3383280" cy="365760"/>
          </a:xfrm>
        </p:spPr>
        <p:txBody>
          <a:bodyPr/>
          <a:lstStyle/>
          <a:p>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0C2575B-563B-472B-A76F-C827AB6F6CEC}" type="slidenum">
              <a:rPr lang="en-CA" smtClean="0"/>
              <a:pPr/>
              <a:t>‹#›</a:t>
            </a:fld>
            <a:endParaRPr lang="en-C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3601BD0-91B2-4C3C-B6C0-5D79518176BC}" type="datetimeFigureOut">
              <a:rPr lang="en-CA" smtClean="0"/>
              <a:pPr/>
              <a:t>30/09/2011</a:t>
            </a:fld>
            <a:endParaRPr lang="en-CA"/>
          </a:p>
        </p:txBody>
      </p:sp>
      <p:sp>
        <p:nvSpPr>
          <p:cNvPr id="6" name="Footer Placeholder 5"/>
          <p:cNvSpPr>
            <a:spLocks noGrp="1"/>
          </p:cNvSpPr>
          <p:nvPr>
            <p:ph type="ftr" sz="quarter" idx="11"/>
          </p:nvPr>
        </p:nvSpPr>
        <p:spPr>
          <a:xfrm>
            <a:off x="301752" y="6410848"/>
            <a:ext cx="3584448" cy="365760"/>
          </a:xfrm>
        </p:spPr>
        <p:txBody>
          <a:bodyPr/>
          <a:lstStyle/>
          <a:p>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3601BD0-91B2-4C3C-B6C0-5D79518176BC}" type="datetimeFigureOut">
              <a:rPr lang="en-CA" smtClean="0"/>
              <a:pPr/>
              <a:t>30/09/2011</a:t>
            </a:fld>
            <a:endParaRPr lang="en-C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CA"/>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0C2575B-563B-472B-A76F-C827AB6F6CEC}" type="slidenum">
              <a:rPr lang="en-CA" smtClean="0"/>
              <a:pPr/>
              <a:t>‹#›</a:t>
            </a:fld>
            <a:endParaRPr lang="en-C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graphicproducts.com/tutorials"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www.strategosinc.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200400"/>
            <a:ext cx="6400800" cy="1371600"/>
          </a:xfrm>
        </p:spPr>
        <p:txBody>
          <a:bodyPr/>
          <a:lstStyle/>
          <a:p>
            <a:r>
              <a:rPr lang="en-US" dirty="0" smtClean="0"/>
              <a:t>Analysis of Manufacturing Operations</a:t>
            </a:r>
            <a:endParaRPr lang="en-CA" dirty="0"/>
          </a:p>
        </p:txBody>
      </p:sp>
      <p:sp>
        <p:nvSpPr>
          <p:cNvPr id="2" name="Title 1"/>
          <p:cNvSpPr>
            <a:spLocks noGrp="1"/>
          </p:cNvSpPr>
          <p:nvPr>
            <p:ph type="ctrTitle"/>
          </p:nvPr>
        </p:nvSpPr>
        <p:spPr>
          <a:xfrm>
            <a:off x="685800" y="381000"/>
            <a:ext cx="7772400" cy="1066800"/>
          </a:xfrm>
        </p:spPr>
        <p:txBody>
          <a:bodyPr/>
          <a:lstStyle/>
          <a:p>
            <a:r>
              <a:rPr lang="en-US" dirty="0" err="1" smtClean="0"/>
              <a:t>Kanban</a:t>
            </a:r>
            <a:r>
              <a:rPr lang="en-US" dirty="0" smtClean="0"/>
              <a:t> </a:t>
            </a:r>
            <a:r>
              <a:rPr lang="en-US" dirty="0" smtClean="0"/>
              <a:t>&amp; Kaizen</a:t>
            </a:r>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a:t>
            </a:r>
            <a:r>
              <a:rPr lang="en-US" dirty="0" err="1" smtClean="0"/>
              <a:t>Kanban</a:t>
            </a:r>
            <a:endParaRPr lang="en-CA" dirty="0"/>
          </a:p>
        </p:txBody>
      </p:sp>
      <p:sp>
        <p:nvSpPr>
          <p:cNvPr id="3" name="Content Placeholder 2"/>
          <p:cNvSpPr>
            <a:spLocks noGrp="1"/>
          </p:cNvSpPr>
          <p:nvPr>
            <p:ph sz="quarter" idx="1"/>
          </p:nvPr>
        </p:nvSpPr>
        <p:spPr/>
        <p:txBody>
          <a:bodyPr/>
          <a:lstStyle/>
          <a:p>
            <a:pPr fontAlgn="base">
              <a:buNone/>
            </a:pPr>
            <a:r>
              <a:rPr lang="en-US" b="1" dirty="0" smtClean="0"/>
              <a:t>Improve work flow</a:t>
            </a:r>
          </a:p>
          <a:p>
            <a:pPr fontAlgn="base"/>
            <a:r>
              <a:rPr lang="en-US" dirty="0" smtClean="0"/>
              <a:t>The visually organized environment ensures all parts are easily found and continually stocked.</a:t>
            </a:r>
          </a:p>
          <a:p>
            <a:pPr fontAlgn="base"/>
            <a:r>
              <a:rPr lang="en-US" dirty="0" smtClean="0"/>
              <a:t>The speed of moving from one task to another is significantly reduced by the creation of clearly marked flow lanes, </a:t>
            </a:r>
            <a:r>
              <a:rPr lang="en-US" dirty="0" err="1" smtClean="0"/>
              <a:t>kanban</a:t>
            </a:r>
            <a:r>
              <a:rPr lang="en-US" dirty="0" smtClean="0"/>
              <a:t> cards, and clearly marked labels.</a:t>
            </a:r>
          </a:p>
          <a:p>
            <a:endParaRPr lang="en-C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a:t>
            </a:r>
            <a:r>
              <a:rPr lang="en-US" dirty="0" err="1" smtClean="0"/>
              <a:t>Kanban</a:t>
            </a:r>
            <a:endParaRPr lang="en-CA" dirty="0"/>
          </a:p>
        </p:txBody>
      </p:sp>
      <p:sp>
        <p:nvSpPr>
          <p:cNvPr id="3" name="Content Placeholder 2"/>
          <p:cNvSpPr>
            <a:spLocks noGrp="1"/>
          </p:cNvSpPr>
          <p:nvPr>
            <p:ph sz="quarter" idx="1"/>
          </p:nvPr>
        </p:nvSpPr>
        <p:spPr/>
        <p:txBody>
          <a:bodyPr/>
          <a:lstStyle/>
          <a:p>
            <a:pPr>
              <a:buNone/>
            </a:pPr>
            <a:r>
              <a:rPr lang="en-US" b="1" dirty="0" smtClean="0"/>
              <a:t>Prevent Overproduction</a:t>
            </a:r>
          </a:p>
          <a:p>
            <a:r>
              <a:rPr lang="en-US" dirty="0" smtClean="0"/>
              <a:t>Because parts are only created at the visual signal by the </a:t>
            </a:r>
            <a:r>
              <a:rPr lang="en-US" dirty="0" err="1" smtClean="0"/>
              <a:t>kanban</a:t>
            </a:r>
            <a:r>
              <a:rPr lang="en-US" dirty="0" smtClean="0"/>
              <a:t> label (link), inventory is much less likely to be overproduced. Resulting in significant savings in the holding of stock.</a:t>
            </a:r>
          </a:p>
          <a:p>
            <a:endParaRPr lang="en-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a:t>
            </a:r>
            <a:r>
              <a:rPr lang="en-US" dirty="0" err="1" smtClean="0"/>
              <a:t>Kanban</a:t>
            </a:r>
            <a:endParaRPr lang="en-CA" dirty="0"/>
          </a:p>
        </p:txBody>
      </p:sp>
      <p:sp>
        <p:nvSpPr>
          <p:cNvPr id="3" name="Content Placeholder 2"/>
          <p:cNvSpPr>
            <a:spLocks noGrp="1"/>
          </p:cNvSpPr>
          <p:nvPr>
            <p:ph sz="quarter" idx="1"/>
          </p:nvPr>
        </p:nvSpPr>
        <p:spPr/>
        <p:txBody>
          <a:bodyPr/>
          <a:lstStyle/>
          <a:p>
            <a:pPr>
              <a:buNone/>
            </a:pPr>
            <a:r>
              <a:rPr lang="en-US" b="1" dirty="0" smtClean="0"/>
              <a:t> Improves responsiveness to changes in demand</a:t>
            </a:r>
          </a:p>
          <a:p>
            <a:r>
              <a:rPr lang="en-US" dirty="0" smtClean="0"/>
              <a:t>Unlike a predictive system, </a:t>
            </a:r>
            <a:r>
              <a:rPr lang="en-US" dirty="0" err="1" smtClean="0"/>
              <a:t>kanban</a:t>
            </a:r>
            <a:r>
              <a:rPr lang="en-US" dirty="0" smtClean="0"/>
              <a:t> immediately reacts to the environment. By responding to clearly and easily read </a:t>
            </a:r>
            <a:r>
              <a:rPr lang="en-US" dirty="0" err="1" smtClean="0"/>
              <a:t>kanban</a:t>
            </a:r>
            <a:r>
              <a:rPr lang="en-US" dirty="0" smtClean="0"/>
              <a:t> cards the lag time between a shift in demand and a shift in production is almost non-existent.</a:t>
            </a:r>
          </a:p>
          <a:p>
            <a:r>
              <a:rPr lang="en-US" b="1" dirty="0" smtClean="0"/>
              <a:t>Minimize risk of obsolete inventory, because inventory is only created as it is needed.</a:t>
            </a:r>
            <a:endParaRPr lang="en-C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800" b="1" dirty="0" smtClean="0"/>
              <a:t>Common misunderstandings about </a:t>
            </a:r>
            <a:r>
              <a:rPr lang="en-CA" sz="2800" b="1" dirty="0" err="1" smtClean="0"/>
              <a:t>Kanban</a:t>
            </a:r>
            <a:endParaRPr lang="en-CA" sz="2800" dirty="0"/>
          </a:p>
        </p:txBody>
      </p:sp>
      <p:sp>
        <p:nvSpPr>
          <p:cNvPr id="3" name="Content Placeholder 2"/>
          <p:cNvSpPr>
            <a:spLocks noGrp="1"/>
          </p:cNvSpPr>
          <p:nvPr>
            <p:ph sz="quarter" idx="1"/>
          </p:nvPr>
        </p:nvSpPr>
        <p:spPr/>
        <p:txBody>
          <a:bodyPr>
            <a:normAutofit fontScale="70000" lnSpcReduction="20000"/>
          </a:bodyPr>
          <a:lstStyle/>
          <a:p>
            <a:r>
              <a:rPr lang="en-US" b="1" dirty="0" smtClean="0"/>
              <a:t>Myth</a:t>
            </a:r>
            <a:r>
              <a:rPr lang="en-US" b="1" dirty="0" smtClean="0"/>
              <a:t>: </a:t>
            </a:r>
            <a:r>
              <a:rPr lang="en-US" dirty="0" smtClean="0"/>
              <a:t>With </a:t>
            </a:r>
            <a:r>
              <a:rPr lang="en-US" dirty="0" err="1" smtClean="0"/>
              <a:t>Kanban</a:t>
            </a:r>
            <a:r>
              <a:rPr lang="en-US" dirty="0" smtClean="0"/>
              <a:t> you don’t use iterations</a:t>
            </a:r>
          </a:p>
          <a:p>
            <a:r>
              <a:rPr lang="en-US" b="1" dirty="0" smtClean="0"/>
              <a:t>Fact:</a:t>
            </a:r>
            <a:r>
              <a:rPr lang="en-US" dirty="0" smtClean="0"/>
              <a:t> With </a:t>
            </a:r>
            <a:r>
              <a:rPr lang="en-US" dirty="0" err="1" smtClean="0"/>
              <a:t>Kanban</a:t>
            </a:r>
            <a:r>
              <a:rPr lang="en-US" dirty="0" smtClean="0"/>
              <a:t> iterations are optional. Do it only if you have a need for it in your context</a:t>
            </a:r>
            <a:r>
              <a:rPr lang="en-US" dirty="0" smtClean="0"/>
              <a:t>.</a:t>
            </a:r>
          </a:p>
          <a:p>
            <a:pPr>
              <a:buNone/>
            </a:pPr>
            <a:endParaRPr lang="en-US" dirty="0" smtClean="0"/>
          </a:p>
          <a:p>
            <a:r>
              <a:rPr lang="en-US" b="1" dirty="0" smtClean="0"/>
              <a:t>Myth:</a:t>
            </a:r>
            <a:r>
              <a:rPr lang="en-US" dirty="0" smtClean="0"/>
              <a:t> With </a:t>
            </a:r>
            <a:r>
              <a:rPr lang="en-US" dirty="0" err="1" smtClean="0"/>
              <a:t>Kanban</a:t>
            </a:r>
            <a:r>
              <a:rPr lang="en-US" dirty="0" smtClean="0"/>
              <a:t> you don’t estimate</a:t>
            </a:r>
          </a:p>
          <a:p>
            <a:r>
              <a:rPr lang="en-US" b="1" dirty="0" smtClean="0"/>
              <a:t>Fact: </a:t>
            </a:r>
            <a:r>
              <a:rPr lang="en-US" dirty="0" smtClean="0"/>
              <a:t>With </a:t>
            </a:r>
            <a:r>
              <a:rPr lang="en-US" dirty="0" err="1" smtClean="0"/>
              <a:t>Kanban</a:t>
            </a:r>
            <a:r>
              <a:rPr lang="en-US" dirty="0" smtClean="0"/>
              <a:t> estimation is optional. Do it only if you have a need for it in your context</a:t>
            </a:r>
            <a:r>
              <a:rPr lang="en-US" dirty="0" smtClean="0"/>
              <a:t>.</a:t>
            </a:r>
          </a:p>
          <a:p>
            <a:pPr>
              <a:buNone/>
            </a:pPr>
            <a:endParaRPr lang="en-US" dirty="0" smtClean="0"/>
          </a:p>
          <a:p>
            <a:r>
              <a:rPr lang="en-US" b="1" dirty="0" smtClean="0"/>
              <a:t>Myth:</a:t>
            </a:r>
            <a:r>
              <a:rPr lang="en-US" dirty="0" smtClean="0"/>
              <a:t> </a:t>
            </a:r>
            <a:r>
              <a:rPr lang="en-US" dirty="0" err="1" smtClean="0"/>
              <a:t>Kanban</a:t>
            </a:r>
            <a:r>
              <a:rPr lang="en-US" dirty="0" smtClean="0"/>
              <a:t> is better than </a:t>
            </a:r>
            <a:r>
              <a:rPr lang="en-US" dirty="0" smtClean="0"/>
              <a:t>other tools</a:t>
            </a:r>
            <a:endParaRPr lang="en-US" dirty="0" smtClean="0"/>
          </a:p>
          <a:p>
            <a:r>
              <a:rPr lang="en-US" b="1" dirty="0" smtClean="0"/>
              <a:t>Fact:</a:t>
            </a:r>
            <a:r>
              <a:rPr lang="en-US" dirty="0" smtClean="0"/>
              <a:t> </a:t>
            </a:r>
            <a:r>
              <a:rPr lang="en-US" dirty="0" err="1" smtClean="0"/>
              <a:t>Kanban</a:t>
            </a:r>
            <a:r>
              <a:rPr lang="en-US" dirty="0" smtClean="0"/>
              <a:t> is just a process tool, and there is no such thing as a universally good or bad tool. </a:t>
            </a:r>
            <a:br>
              <a:rPr lang="en-US" dirty="0" smtClean="0"/>
            </a:br>
            <a:endParaRPr lang="en-US" dirty="0" smtClean="0"/>
          </a:p>
          <a:p>
            <a:r>
              <a:rPr lang="en-US" b="1" dirty="0" smtClean="0"/>
              <a:t>Myth:</a:t>
            </a:r>
            <a:r>
              <a:rPr lang="en-US" dirty="0" smtClean="0"/>
              <a:t> </a:t>
            </a:r>
            <a:r>
              <a:rPr lang="en-US" dirty="0" err="1" smtClean="0"/>
              <a:t>Kanban</a:t>
            </a:r>
            <a:r>
              <a:rPr lang="en-US" dirty="0" smtClean="0"/>
              <a:t> is a drop-in replacement to </a:t>
            </a:r>
            <a:r>
              <a:rPr lang="en-US" dirty="0" smtClean="0"/>
              <a:t>other tools.</a:t>
            </a:r>
            <a:endParaRPr lang="en-US" dirty="0" smtClean="0"/>
          </a:p>
          <a:p>
            <a:r>
              <a:rPr lang="en-US" b="1" dirty="0" smtClean="0"/>
              <a:t>Fact:</a:t>
            </a:r>
            <a:r>
              <a:rPr lang="en-US" dirty="0" smtClean="0"/>
              <a:t> </a:t>
            </a:r>
            <a:r>
              <a:rPr lang="en-US" dirty="0" err="1" smtClean="0"/>
              <a:t>Kanban</a:t>
            </a:r>
            <a:r>
              <a:rPr lang="en-US" dirty="0" smtClean="0"/>
              <a:t> is just about managing workflow. It hardly replaces anything. What it does do, however, is drive change. In </a:t>
            </a:r>
            <a:r>
              <a:rPr lang="en-US" dirty="0" err="1" smtClean="0"/>
              <a:t>Kanban</a:t>
            </a:r>
            <a:r>
              <a:rPr lang="en-US" dirty="0" smtClean="0"/>
              <a:t> you start with whatever process you have, visualize it, introduce WIP limits, and then evolve from there.</a:t>
            </a:r>
          </a:p>
          <a:p>
            <a:endParaRPr lang="en-C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is kaizen?</a:t>
            </a:r>
            <a:endParaRPr lang="en-CA" dirty="0"/>
          </a:p>
        </p:txBody>
      </p:sp>
      <p:sp>
        <p:nvSpPr>
          <p:cNvPr id="3" name="Content Placeholder 2"/>
          <p:cNvSpPr>
            <a:spLocks noGrp="1"/>
          </p:cNvSpPr>
          <p:nvPr>
            <p:ph sz="quarter" idx="1"/>
          </p:nvPr>
        </p:nvSpPr>
        <p:spPr/>
        <p:txBody>
          <a:bodyPr>
            <a:normAutofit lnSpcReduction="10000"/>
          </a:bodyPr>
          <a:lstStyle/>
          <a:p>
            <a:pPr fontAlgn="base"/>
            <a:r>
              <a:rPr lang="en-US" b="1" dirty="0" smtClean="0"/>
              <a:t>Kai</a:t>
            </a:r>
            <a:r>
              <a:rPr lang="en-US" dirty="0" smtClean="0"/>
              <a:t> is an idea of change or the action to correct — </a:t>
            </a:r>
            <a:r>
              <a:rPr lang="en-US" b="1" dirty="0" smtClean="0"/>
              <a:t>Zen </a:t>
            </a:r>
            <a:r>
              <a:rPr lang="en-US" dirty="0" smtClean="0"/>
              <a:t>means "good“</a:t>
            </a:r>
          </a:p>
          <a:p>
            <a:pPr fontAlgn="base"/>
            <a:r>
              <a:rPr lang="en-US" sz="2800" dirty="0" smtClean="0"/>
              <a:t>kaizen means “change for the better.</a:t>
            </a:r>
            <a:endParaRPr lang="en-US" dirty="0" smtClean="0"/>
          </a:p>
          <a:p>
            <a:pPr fontAlgn="base"/>
            <a:r>
              <a:rPr lang="en-US" i="1" dirty="0" smtClean="0"/>
              <a:t>"Kaizen is the </a:t>
            </a:r>
            <a:r>
              <a:rPr lang="en-US" b="1" i="1" dirty="0" smtClean="0"/>
              <a:t>means to achieve</a:t>
            </a:r>
            <a:r>
              <a:rPr lang="en-US" i="1" dirty="0" smtClean="0"/>
              <a:t> a corporate strategy, not the strategy."</a:t>
            </a:r>
            <a:r>
              <a:rPr lang="en-US" dirty="0" smtClean="0"/>
              <a:t> - </a:t>
            </a:r>
            <a:r>
              <a:rPr lang="en-US" b="1" dirty="0" smtClean="0"/>
              <a:t>Masaaki Imai</a:t>
            </a:r>
            <a:endParaRPr lang="en-US" dirty="0" smtClean="0"/>
          </a:p>
          <a:p>
            <a:pPr fontAlgn="base"/>
            <a:r>
              <a:rPr lang="en-US" dirty="0" smtClean="0"/>
              <a:t>Kaizen is a Japanese business philosophy focused on making constant improvements. Its underlying concept stresses there will always be room for improvement. Fundamentally, kaizen aims to improve all activities and processes and eliminate waste and excess.</a:t>
            </a:r>
          </a:p>
          <a:p>
            <a:endParaRPr lang="en-C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History of Kaizen</a:t>
            </a:r>
            <a:endParaRPr lang="en-CA" dirty="0"/>
          </a:p>
        </p:txBody>
      </p:sp>
      <p:sp>
        <p:nvSpPr>
          <p:cNvPr id="3" name="Content Placeholder 2"/>
          <p:cNvSpPr>
            <a:spLocks noGrp="1"/>
          </p:cNvSpPr>
          <p:nvPr>
            <p:ph sz="quarter" idx="1"/>
          </p:nvPr>
        </p:nvSpPr>
        <p:spPr/>
        <p:txBody>
          <a:bodyPr>
            <a:normAutofit/>
          </a:bodyPr>
          <a:lstStyle/>
          <a:p>
            <a:pPr fontAlgn="base"/>
            <a:r>
              <a:rPr lang="en-US" dirty="0" smtClean="0"/>
              <a:t>The term kaizen was officially coined in quality-management-expert Masaaki Imai's book </a:t>
            </a:r>
            <a:r>
              <a:rPr lang="en-US" i="1" dirty="0" smtClean="0"/>
              <a:t>Kaizen: The Key to Japan's Competitive Success</a:t>
            </a:r>
            <a:r>
              <a:rPr lang="en-US" dirty="0" smtClean="0"/>
              <a:t> in the mid 1980s. Since then, the philosophy has been wildly successful, thanks in large part to Imai's participation in preaching its Toyota-touted-virtues throughout the world. </a:t>
            </a:r>
          </a:p>
          <a:p>
            <a:pPr fontAlgn="base"/>
            <a:r>
              <a:rPr lang="en-US" dirty="0" smtClean="0"/>
              <a:t>However, post-World War II United States had its hand in developing kaizen techniques as well.</a:t>
            </a:r>
          </a:p>
          <a:p>
            <a:endParaRPr lang="en-C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History of Kaizen</a:t>
            </a:r>
            <a:endParaRPr lang="en-CA" dirty="0"/>
          </a:p>
        </p:txBody>
      </p:sp>
      <p:sp>
        <p:nvSpPr>
          <p:cNvPr id="3" name="Content Placeholder 2"/>
          <p:cNvSpPr>
            <a:spLocks noGrp="1"/>
          </p:cNvSpPr>
          <p:nvPr>
            <p:ph sz="quarter" idx="1"/>
          </p:nvPr>
        </p:nvSpPr>
        <p:spPr/>
        <p:txBody>
          <a:bodyPr>
            <a:normAutofit fontScale="92500" lnSpcReduction="20000"/>
          </a:bodyPr>
          <a:lstStyle/>
          <a:p>
            <a:pPr fontAlgn="base"/>
            <a:r>
              <a:rPr lang="en-US" dirty="0" smtClean="0"/>
              <a:t>During World War II, the United States Department of War developed a system called Training Within Industry to increase its manufacturing capacity. TWI relied upon many of the tenants that would later form the basis of lean.</a:t>
            </a:r>
          </a:p>
          <a:p>
            <a:pPr fontAlgn="base"/>
            <a:r>
              <a:rPr lang="en-US" dirty="0" smtClean="0"/>
              <a:t>After World War II, for various reasons, the TWI program and its emphasis on quality and efficiency was abandoned in the Untied States, but crossed the Pacific to be received with wide acclaim in Japan. In particular the works of W. Edwards Deming were instrumental in the growth of </a:t>
            </a:r>
            <a:r>
              <a:rPr lang="en-US" i="1" dirty="0" smtClean="0"/>
              <a:t>kaizen</a:t>
            </a:r>
            <a:r>
              <a:rPr lang="en-US" dirty="0" smtClean="0"/>
              <a:t> and other aspects of the Toyota Production System.</a:t>
            </a:r>
          </a:p>
          <a:p>
            <a:pPr fontAlgn="base"/>
            <a:r>
              <a:rPr lang="en-US" dirty="0" smtClean="0"/>
              <a:t>These systems exploded in Japan during the 1950s.</a:t>
            </a:r>
          </a:p>
          <a:p>
            <a:pPr>
              <a:buNone/>
            </a:pPr>
            <a:endParaRPr lang="en-C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smtClean="0"/>
              <a:t>The Kaizen Facility</a:t>
            </a:r>
            <a:endParaRPr lang="en-CA" dirty="0"/>
          </a:p>
        </p:txBody>
      </p:sp>
      <p:sp>
        <p:nvSpPr>
          <p:cNvPr id="3" name="Content Placeholder 2"/>
          <p:cNvSpPr>
            <a:spLocks noGrp="1"/>
          </p:cNvSpPr>
          <p:nvPr>
            <p:ph sz="quarter" idx="1"/>
          </p:nvPr>
        </p:nvSpPr>
        <p:spPr/>
        <p:txBody>
          <a:bodyPr>
            <a:normAutofit/>
          </a:bodyPr>
          <a:lstStyle/>
          <a:p>
            <a:pPr fontAlgn="base"/>
            <a:r>
              <a:rPr lang="en-US" dirty="0" smtClean="0"/>
              <a:t>The kaizen facility operates on the notion that every individual and his or her ideas are an asset to the company. </a:t>
            </a:r>
          </a:p>
          <a:p>
            <a:pPr fontAlgn="base"/>
            <a:r>
              <a:rPr lang="en-US" dirty="0" smtClean="0"/>
              <a:t>An environment where mutual respect and positive recognition are fostered will prompt open communication. Improvements can only be made when people are willing to voice suggestions.</a:t>
            </a:r>
          </a:p>
          <a:p>
            <a:pPr fontAlgn="base">
              <a:buNone/>
            </a:pPr>
            <a:r>
              <a:rPr lang="en-US" dirty="0" smtClean="0"/>
              <a:t> </a:t>
            </a:r>
          </a:p>
          <a:p>
            <a:endParaRPr lang="en-C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Implementing Kaizen?</a:t>
            </a:r>
            <a:endParaRPr lang="en-CA" dirty="0"/>
          </a:p>
        </p:txBody>
      </p:sp>
      <p:sp>
        <p:nvSpPr>
          <p:cNvPr id="3" name="Content Placeholder 2"/>
          <p:cNvSpPr>
            <a:spLocks noGrp="1"/>
          </p:cNvSpPr>
          <p:nvPr>
            <p:ph sz="quarter" idx="1"/>
          </p:nvPr>
        </p:nvSpPr>
        <p:spPr/>
        <p:txBody>
          <a:bodyPr>
            <a:normAutofit fontScale="92500" lnSpcReduction="10000"/>
          </a:bodyPr>
          <a:lstStyle/>
          <a:p>
            <a:pPr fontAlgn="base"/>
            <a:r>
              <a:rPr lang="en-US" i="1" dirty="0" smtClean="0"/>
              <a:t>Kaizen</a:t>
            </a:r>
            <a:r>
              <a:rPr lang="en-US" dirty="0" smtClean="0"/>
              <a:t> can be implemented in many ways: as an individual, with a small-team approach, in a boardroom – almost anywhere at any time.</a:t>
            </a:r>
          </a:p>
          <a:p>
            <a:pPr fontAlgn="base"/>
            <a:r>
              <a:rPr lang="en-US" b="1" dirty="0" smtClean="0"/>
              <a:t>It's a philosophy of effective improvement and implementation.</a:t>
            </a:r>
            <a:endParaRPr lang="en-US" dirty="0" smtClean="0"/>
          </a:p>
          <a:p>
            <a:pPr fontAlgn="base"/>
            <a:r>
              <a:rPr lang="en-US" i="1" dirty="0" smtClean="0"/>
              <a:t>Kaizen</a:t>
            </a:r>
            <a:r>
              <a:rPr lang="en-US" dirty="0" smtClean="0"/>
              <a:t> can also be implemented in a series of “blitzes" or a more long-term gradual approach.</a:t>
            </a:r>
          </a:p>
          <a:p>
            <a:pPr fontAlgn="base"/>
            <a:r>
              <a:rPr lang="en-US" dirty="0" smtClean="0"/>
              <a:t>A key part of </a:t>
            </a:r>
            <a:r>
              <a:rPr lang="en-US" i="1" dirty="0" smtClean="0"/>
              <a:t>kaizen</a:t>
            </a:r>
            <a:r>
              <a:rPr lang="en-US" dirty="0" smtClean="0"/>
              <a:t> is the “continual” aspect of its improvements – this is not a </a:t>
            </a:r>
            <a:r>
              <a:rPr lang="en-US" dirty="0" smtClean="0">
                <a:solidFill>
                  <a:srgbClr val="FF0000"/>
                </a:solidFill>
              </a:rPr>
              <a:t>one time event</a:t>
            </a:r>
            <a:r>
              <a:rPr lang="en-US" dirty="0" smtClean="0"/>
              <a:t>, but one that must be maintained and encouraged for years to come.</a:t>
            </a:r>
          </a:p>
          <a:p>
            <a:pPr fontAlgn="base"/>
            <a:r>
              <a:rPr lang="en-US" dirty="0" smtClean="0"/>
              <a:t>It is with the steady </a:t>
            </a:r>
            <a:r>
              <a:rPr lang="en-US" dirty="0" smtClean="0">
                <a:solidFill>
                  <a:srgbClr val="FF0000"/>
                </a:solidFill>
              </a:rPr>
              <a:t>maintenance</a:t>
            </a:r>
            <a:r>
              <a:rPr lang="en-US" dirty="0" smtClean="0"/>
              <a:t> of </a:t>
            </a:r>
            <a:r>
              <a:rPr lang="en-US" i="1" dirty="0" smtClean="0"/>
              <a:t>kaizen</a:t>
            </a:r>
            <a:r>
              <a:rPr lang="en-US" dirty="0" smtClean="0"/>
              <a:t> that true transformations occur.</a:t>
            </a:r>
          </a:p>
          <a:p>
            <a:endParaRPr lang="en-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Kaizen Labeling</a:t>
            </a:r>
            <a:endParaRPr lang="en-CA" dirty="0"/>
          </a:p>
        </p:txBody>
      </p:sp>
      <p:sp>
        <p:nvSpPr>
          <p:cNvPr id="3" name="Content Placeholder 2"/>
          <p:cNvSpPr>
            <a:spLocks noGrp="1"/>
          </p:cNvSpPr>
          <p:nvPr>
            <p:ph sz="quarter" idx="1"/>
          </p:nvPr>
        </p:nvSpPr>
        <p:spPr/>
        <p:txBody>
          <a:bodyPr>
            <a:normAutofit/>
          </a:bodyPr>
          <a:lstStyle/>
          <a:p>
            <a:pPr fontAlgn="base"/>
            <a:r>
              <a:rPr lang="en-US" dirty="0" smtClean="0"/>
              <a:t>Kaizen is a process-focused philosophy of change and improvement. Follow it and see small changes lead to big profits.</a:t>
            </a:r>
          </a:p>
          <a:p>
            <a:pPr fontAlgn="base"/>
            <a:r>
              <a:rPr lang="en-US" dirty="0" smtClean="0"/>
              <a:t>Suggestions and the changes they lead to, should be implemented immediately in a </a:t>
            </a:r>
            <a:r>
              <a:rPr lang="en-US" i="1" dirty="0" smtClean="0"/>
              <a:t>kaizen </a:t>
            </a:r>
            <a:r>
              <a:rPr lang="en-US" dirty="0" smtClean="0"/>
              <a:t>environment.</a:t>
            </a:r>
          </a:p>
          <a:p>
            <a:pPr fontAlgn="base"/>
            <a:r>
              <a:rPr lang="en-US" dirty="0" smtClean="0"/>
              <a:t>Implementation of new ideas or reinforcement of old practices is made clear with concise, descriptive labels and signs.</a:t>
            </a:r>
          </a:p>
          <a:p>
            <a:pPr>
              <a:buNone/>
            </a:pPr>
            <a:endParaRPr lang="en-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Kanban</a:t>
            </a:r>
            <a:endParaRPr lang="en-CA" dirty="0"/>
          </a:p>
        </p:txBody>
      </p:sp>
      <p:sp>
        <p:nvSpPr>
          <p:cNvPr id="3" name="Content Placeholder 2"/>
          <p:cNvSpPr>
            <a:spLocks noGrp="1"/>
          </p:cNvSpPr>
          <p:nvPr>
            <p:ph sz="quarter" idx="1"/>
          </p:nvPr>
        </p:nvSpPr>
        <p:spPr/>
        <p:txBody>
          <a:bodyPr/>
          <a:lstStyle/>
          <a:p>
            <a:r>
              <a:rPr lang="en-US" dirty="0" err="1" smtClean="0"/>
              <a:t>Kanban</a:t>
            </a:r>
            <a:r>
              <a:rPr lang="en-US" dirty="0" smtClean="0"/>
              <a:t> </a:t>
            </a:r>
            <a:r>
              <a:rPr lang="en-US" dirty="0" smtClean="0"/>
              <a:t>means many things. </a:t>
            </a:r>
            <a:endParaRPr lang="en-US" dirty="0" smtClean="0"/>
          </a:p>
          <a:p>
            <a:r>
              <a:rPr lang="en-US" dirty="0" smtClean="0"/>
              <a:t>Literally</a:t>
            </a:r>
            <a:r>
              <a:rPr lang="en-US" dirty="0" smtClean="0"/>
              <a:t>, </a:t>
            </a:r>
            <a:r>
              <a:rPr lang="en-US" dirty="0" err="1" smtClean="0"/>
              <a:t>Kanban</a:t>
            </a:r>
            <a:r>
              <a:rPr lang="en-US" dirty="0" smtClean="0"/>
              <a:t> is a Japanese word that means "visual card</a:t>
            </a:r>
            <a:r>
              <a:rPr lang="en-US" dirty="0" smtClean="0"/>
              <a:t>".</a:t>
            </a:r>
          </a:p>
          <a:p>
            <a:r>
              <a:rPr lang="en-US" dirty="0" smtClean="0"/>
              <a:t> </a:t>
            </a:r>
            <a:r>
              <a:rPr lang="en-US" dirty="0" smtClean="0"/>
              <a:t>At Toyota, </a:t>
            </a:r>
            <a:r>
              <a:rPr lang="en-US" dirty="0" err="1" smtClean="0"/>
              <a:t>Kanban</a:t>
            </a:r>
            <a:r>
              <a:rPr lang="en-US" dirty="0" smtClean="0"/>
              <a:t> is the term used for the visual &amp; physical signaling system that ties together the whole Lean Production system</a:t>
            </a:r>
            <a:r>
              <a:rPr lang="en-US" dirty="0" smtClean="0"/>
              <a:t>.</a:t>
            </a:r>
          </a:p>
          <a:p>
            <a:r>
              <a:rPr lang="en-US" dirty="0" err="1" smtClean="0"/>
              <a:t>Kanban</a:t>
            </a:r>
            <a:r>
              <a:rPr lang="en-US" dirty="0" smtClean="0"/>
              <a:t> as used in Lean Production is over a half century old</a:t>
            </a:r>
            <a:r>
              <a:rPr lang="en-US" dirty="0" smtClean="0"/>
              <a:t>.</a:t>
            </a:r>
          </a:p>
          <a:p>
            <a:r>
              <a:rPr lang="en-US" dirty="0" smtClean="0"/>
              <a:t>It is being adopted newly to some disciplines as software.</a:t>
            </a:r>
            <a:endParaRPr lang="en-C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Kaizen Labeling</a:t>
            </a:r>
            <a:endParaRPr lang="en-CA" dirty="0"/>
          </a:p>
        </p:txBody>
      </p:sp>
      <p:sp>
        <p:nvSpPr>
          <p:cNvPr id="3" name="Content Placeholder 2"/>
          <p:cNvSpPr>
            <a:spLocks noGrp="1"/>
          </p:cNvSpPr>
          <p:nvPr>
            <p:ph sz="quarter" idx="1"/>
          </p:nvPr>
        </p:nvSpPr>
        <p:spPr/>
        <p:txBody>
          <a:bodyPr/>
          <a:lstStyle/>
          <a:p>
            <a:pPr fontAlgn="base">
              <a:buNone/>
            </a:pPr>
            <a:endParaRPr lang="en-US" dirty="0" smtClean="0"/>
          </a:p>
          <a:p>
            <a:pPr fontAlgn="base"/>
            <a:r>
              <a:rPr lang="en-US" dirty="0" smtClean="0"/>
              <a:t>Kaizen relies upon the visual organization of space. Clear and precise markings are a necessary component of its implementation.</a:t>
            </a:r>
          </a:p>
          <a:p>
            <a:pPr fontAlgn="base"/>
            <a:r>
              <a:rPr lang="en-US" dirty="0" smtClean="0"/>
              <a:t>Long lasting OSHA safety signs, hazard warning labels,  and identification signs and labels form the basis of a Kaizen process.</a:t>
            </a:r>
          </a:p>
          <a:p>
            <a:endParaRPr lang="en-C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Example: </a:t>
            </a:r>
            <a:r>
              <a:rPr lang="en-CA" b="1" dirty="0" smtClean="0"/>
              <a:t>Hazard Warning Labels</a:t>
            </a:r>
            <a:endParaRPr lang="en-CA" dirty="0"/>
          </a:p>
        </p:txBody>
      </p:sp>
      <p:sp>
        <p:nvSpPr>
          <p:cNvPr id="3" name="Content Placeholder 2"/>
          <p:cNvSpPr>
            <a:spLocks noGrp="1"/>
          </p:cNvSpPr>
          <p:nvPr>
            <p:ph sz="quarter" idx="1"/>
          </p:nvPr>
        </p:nvSpPr>
        <p:spPr/>
        <p:txBody>
          <a:bodyPr>
            <a:normAutofit fontScale="92500" lnSpcReduction="10000"/>
          </a:bodyPr>
          <a:lstStyle/>
          <a:p>
            <a:pPr fontAlgn="base">
              <a:buNone/>
            </a:pPr>
            <a:r>
              <a:rPr lang="en-US" dirty="0" smtClean="0"/>
              <a:t>	Depending on the severity of the hazard, there are several types of labels and signs that are used.</a:t>
            </a:r>
          </a:p>
          <a:p>
            <a:pPr fontAlgn="base"/>
            <a:r>
              <a:rPr lang="en-US" b="1" dirty="0" smtClean="0"/>
              <a:t>A DANGER sign or label</a:t>
            </a:r>
            <a:r>
              <a:rPr lang="en-US" dirty="0" smtClean="0"/>
              <a:t> is used when the hazard presents a life-threatening danger.</a:t>
            </a:r>
          </a:p>
          <a:p>
            <a:pPr fontAlgn="base"/>
            <a:r>
              <a:rPr lang="en-US" b="1" dirty="0" smtClean="0"/>
              <a:t>WARNING labels and signs</a:t>
            </a:r>
            <a:r>
              <a:rPr lang="en-US" dirty="0" smtClean="0"/>
              <a:t> are used for less severe hazards, that still present a serious risk of injury.</a:t>
            </a:r>
          </a:p>
          <a:p>
            <a:pPr fontAlgn="base"/>
            <a:r>
              <a:rPr lang="en-US" b="1" dirty="0" smtClean="0"/>
              <a:t>A CAUTION sign or label</a:t>
            </a:r>
            <a:r>
              <a:rPr lang="en-US" dirty="0" smtClean="0"/>
              <a:t> is appropriate to warn of potential hazards that could cause minor or moderate injury, or damage to equipment.</a:t>
            </a:r>
          </a:p>
          <a:p>
            <a:pPr fontAlgn="base"/>
            <a:r>
              <a:rPr lang="en-US" dirty="0" smtClean="0"/>
              <a:t>The type of sign that is required is determined by OSHA and ANSI standards.</a:t>
            </a:r>
          </a:p>
          <a:p>
            <a:endParaRPr lang="en-C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689848" cy="758952"/>
          </a:xfrm>
        </p:spPr>
        <p:txBody>
          <a:bodyPr>
            <a:noAutofit/>
          </a:bodyPr>
          <a:lstStyle/>
          <a:p>
            <a:r>
              <a:rPr lang="en-US" sz="3200" b="1" dirty="0" smtClean="0"/>
              <a:t>Misconceptions with Kaizen</a:t>
            </a:r>
            <a:endParaRPr lang="en-CA" sz="3200" dirty="0"/>
          </a:p>
        </p:txBody>
      </p:sp>
      <p:sp>
        <p:nvSpPr>
          <p:cNvPr id="3" name="Content Placeholder 2"/>
          <p:cNvSpPr>
            <a:spLocks noGrp="1"/>
          </p:cNvSpPr>
          <p:nvPr>
            <p:ph sz="quarter" idx="1"/>
          </p:nvPr>
        </p:nvSpPr>
        <p:spPr/>
        <p:txBody>
          <a:bodyPr>
            <a:normAutofit lnSpcReduction="10000"/>
          </a:bodyPr>
          <a:lstStyle/>
          <a:p>
            <a:pPr fontAlgn="base"/>
            <a:r>
              <a:rPr lang="en-US" dirty="0" smtClean="0"/>
              <a:t>Improvements only happen when things are done right, so an improper implementation of </a:t>
            </a:r>
            <a:r>
              <a:rPr lang="en-US" i="1" dirty="0" smtClean="0"/>
              <a:t>kaizen </a:t>
            </a:r>
            <a:r>
              <a:rPr lang="en-US" dirty="0" smtClean="0"/>
              <a:t>does little good. It takes dedication, commitment, and an underlying understanding to implement </a:t>
            </a:r>
            <a:r>
              <a:rPr lang="en-US" i="1" dirty="0" smtClean="0"/>
              <a:t>kaizen</a:t>
            </a:r>
            <a:r>
              <a:rPr lang="en-US" dirty="0" smtClean="0"/>
              <a:t> properly.</a:t>
            </a:r>
          </a:p>
          <a:p>
            <a:pPr fontAlgn="base"/>
            <a:r>
              <a:rPr lang="en-US" dirty="0" smtClean="0"/>
              <a:t>One common misconception is that "</a:t>
            </a:r>
            <a:r>
              <a:rPr lang="en-US" i="1" dirty="0" smtClean="0"/>
              <a:t>kaizen</a:t>
            </a:r>
            <a:r>
              <a:rPr lang="en-US" dirty="0" smtClean="0"/>
              <a:t> only works in Japan," or some line of similar ilk. </a:t>
            </a:r>
          </a:p>
          <a:p>
            <a:pPr fontAlgn="base"/>
            <a:r>
              <a:rPr lang="en-US" i="1" dirty="0" smtClean="0"/>
              <a:t>Kaizen</a:t>
            </a:r>
            <a:r>
              <a:rPr lang="en-US" dirty="0" smtClean="0"/>
              <a:t> is based on the Training Within Industry program, one developed and deployed to great success within the United States - in other words, </a:t>
            </a:r>
            <a:r>
              <a:rPr lang="en-US" i="1" dirty="0" smtClean="0"/>
              <a:t>kaizen</a:t>
            </a:r>
            <a:r>
              <a:rPr lang="en-US" dirty="0" smtClean="0"/>
              <a:t> has worked around the world.</a:t>
            </a:r>
          </a:p>
          <a:p>
            <a:endParaRPr lang="en-C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Imperfections with Kaizen</a:t>
            </a:r>
            <a:endParaRPr lang="en-CA" dirty="0"/>
          </a:p>
        </p:txBody>
      </p:sp>
      <p:sp>
        <p:nvSpPr>
          <p:cNvPr id="3" name="Content Placeholder 2"/>
          <p:cNvSpPr>
            <a:spLocks noGrp="1"/>
          </p:cNvSpPr>
          <p:nvPr>
            <p:ph sz="quarter" idx="1"/>
          </p:nvPr>
        </p:nvSpPr>
        <p:spPr/>
        <p:txBody>
          <a:bodyPr/>
          <a:lstStyle/>
          <a:p>
            <a:pPr fontAlgn="base"/>
            <a:r>
              <a:rPr lang="en-US" b="1" i="1" dirty="0" smtClean="0"/>
              <a:t>Kaizen</a:t>
            </a:r>
            <a:r>
              <a:rPr lang="en-US" b="1" dirty="0" smtClean="0"/>
              <a:t> needs to be supported from the bottom up and from the top down - it is a long term process, not a one time event.</a:t>
            </a:r>
            <a:endParaRPr lang="en-US" dirty="0" smtClean="0"/>
          </a:p>
          <a:p>
            <a:pPr fontAlgn="base"/>
            <a:r>
              <a:rPr lang="en-US" dirty="0" smtClean="0"/>
              <a:t>Kaizen is largely self-motivated. Because it's driven by individual input and execution, company results can vary. </a:t>
            </a:r>
          </a:p>
          <a:p>
            <a:endParaRPr lang="en-C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Support</a:t>
            </a:r>
            <a:endParaRPr lang="en-CA" dirty="0"/>
          </a:p>
        </p:txBody>
      </p:sp>
      <p:sp>
        <p:nvSpPr>
          <p:cNvPr id="3" name="Content Placeholder 2"/>
          <p:cNvSpPr>
            <a:spLocks noGrp="1"/>
          </p:cNvSpPr>
          <p:nvPr>
            <p:ph sz="quarter" idx="1"/>
          </p:nvPr>
        </p:nvSpPr>
        <p:spPr/>
        <p:txBody>
          <a:bodyPr/>
          <a:lstStyle/>
          <a:p>
            <a:r>
              <a:rPr lang="en-US" dirty="0" smtClean="0"/>
              <a:t>Any manufacturing operation can benefit from Kaizen as long as there is a commitment from management toward total involvement in basic Kaizen tenets:</a:t>
            </a:r>
          </a:p>
          <a:p>
            <a:pPr lvl="1"/>
            <a:r>
              <a:rPr lang="en-US" dirty="0" smtClean="0"/>
              <a:t>Discard conventional, fixed ideas</a:t>
            </a:r>
          </a:p>
          <a:p>
            <a:pPr lvl="1"/>
            <a:r>
              <a:rPr lang="en-US" dirty="0" smtClean="0"/>
              <a:t>Think of how to do it, not why it cannot be done</a:t>
            </a:r>
          </a:p>
          <a:p>
            <a:pPr lvl="1"/>
            <a:r>
              <a:rPr lang="en-US" dirty="0" smtClean="0"/>
              <a:t>Do not make excuses. Start by questioning current practices</a:t>
            </a:r>
          </a:p>
          <a:p>
            <a:pPr lvl="1"/>
            <a:r>
              <a:rPr lang="en-US" dirty="0" smtClean="0"/>
              <a:t>Ask "why" five times to realize the root cause of a problem</a:t>
            </a:r>
          </a:p>
          <a:p>
            <a:pPr>
              <a:buNone/>
            </a:pPr>
            <a:endParaRPr lang="en-C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Successes With Kaizen</a:t>
            </a:r>
            <a:endParaRPr lang="en-CA" dirty="0"/>
          </a:p>
        </p:txBody>
      </p:sp>
      <p:sp>
        <p:nvSpPr>
          <p:cNvPr id="3" name="Content Placeholder 2"/>
          <p:cNvSpPr>
            <a:spLocks noGrp="1"/>
          </p:cNvSpPr>
          <p:nvPr>
            <p:ph sz="quarter" idx="1"/>
          </p:nvPr>
        </p:nvSpPr>
        <p:spPr/>
        <p:txBody>
          <a:bodyPr>
            <a:normAutofit/>
          </a:bodyPr>
          <a:lstStyle/>
          <a:p>
            <a:pPr fontAlgn="base"/>
            <a:r>
              <a:rPr lang="en-US" dirty="0" smtClean="0"/>
              <a:t>The goal of </a:t>
            </a:r>
            <a:r>
              <a:rPr lang="en-US" i="1" dirty="0" smtClean="0"/>
              <a:t>kaizen</a:t>
            </a:r>
            <a:r>
              <a:rPr lang="en-US" dirty="0" smtClean="0"/>
              <a:t> - continual improvement - is obviously desirable. Businesses dotting the globe have implemented this lean methodology to augment profits, improve safety, increase customer retention, and boost employee satisfaction.</a:t>
            </a:r>
          </a:p>
          <a:p>
            <a:pPr fontAlgn="base"/>
            <a:r>
              <a:rPr lang="en-US" b="1" dirty="0" smtClean="0"/>
              <a:t>Sony's Kaizen Success:</a:t>
            </a:r>
            <a:r>
              <a:rPr lang="en-US" dirty="0" smtClean="0"/>
              <a:t> Sony used </a:t>
            </a:r>
            <a:r>
              <a:rPr lang="en-US" i="1" dirty="0" smtClean="0"/>
              <a:t>kaizen</a:t>
            </a:r>
            <a:r>
              <a:rPr lang="en-US" dirty="0" smtClean="0"/>
              <a:t> to increase its production efficiency by 7,000%.</a:t>
            </a:r>
          </a:p>
          <a:p>
            <a:pPr fontAlgn="base"/>
            <a:r>
              <a:rPr lang="en-US" b="1" dirty="0" smtClean="0"/>
              <a:t>Fleetwood's Kaizen Success:</a:t>
            </a:r>
            <a:r>
              <a:rPr lang="en-US" dirty="0" smtClean="0"/>
              <a:t> Chicago-born Fleetwood has used kaizen to reduce cycle time and waste and increase profit and customer base.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Benefits of Kaizen?</a:t>
            </a:r>
            <a:endParaRPr lang="en-CA" dirty="0"/>
          </a:p>
        </p:txBody>
      </p:sp>
      <p:sp>
        <p:nvSpPr>
          <p:cNvPr id="3" name="Content Placeholder 2"/>
          <p:cNvSpPr>
            <a:spLocks noGrp="1"/>
          </p:cNvSpPr>
          <p:nvPr>
            <p:ph sz="quarter" idx="1"/>
          </p:nvPr>
        </p:nvSpPr>
        <p:spPr/>
        <p:txBody>
          <a:bodyPr>
            <a:normAutofit fontScale="92500" lnSpcReduction="10000"/>
          </a:bodyPr>
          <a:lstStyle/>
          <a:p>
            <a:pPr fontAlgn="base"/>
            <a:r>
              <a:rPr lang="en-US" i="1" dirty="0" smtClean="0"/>
              <a:t>Kaizen</a:t>
            </a:r>
            <a:r>
              <a:rPr lang="en-US" dirty="0" smtClean="0"/>
              <a:t> is a philosophy meant </a:t>
            </a:r>
            <a:r>
              <a:rPr lang="en-US" dirty="0" smtClean="0"/>
              <a:t>to promote </a:t>
            </a:r>
            <a:r>
              <a:rPr lang="en-US" dirty="0" smtClean="0"/>
              <a:t>improvement; its benefits are the improvements themselves.</a:t>
            </a:r>
          </a:p>
          <a:p>
            <a:pPr fontAlgn="base"/>
            <a:r>
              <a:rPr lang="en-US" dirty="0" smtClean="0"/>
              <a:t>Kaizen champions the notion that small changes in the workplace can result in increased profits, lower employee safety risks, and better utilization of resources.</a:t>
            </a:r>
          </a:p>
          <a:p>
            <a:pPr fontAlgn="base"/>
            <a:r>
              <a:rPr lang="en-US" dirty="0" smtClean="0"/>
              <a:t>Kaizen in all forms has been shown to radically improve working environments – saving companies millions of dollars while making employees healthier and </a:t>
            </a:r>
            <a:r>
              <a:rPr lang="en-US" dirty="0" smtClean="0"/>
              <a:t>happier.</a:t>
            </a:r>
          </a:p>
          <a:p>
            <a:pPr fontAlgn="base"/>
            <a:r>
              <a:rPr lang="en-US" dirty="0" smtClean="0"/>
              <a:t>Kaizen </a:t>
            </a:r>
            <a:r>
              <a:rPr lang="en-US" dirty="0" smtClean="0"/>
              <a:t>is about enacting change clearly and concisely. It gives employees a real sense of accomplishment as a million tiny steps lead to a massive change – in safety, in structure, and in profits.</a:t>
            </a:r>
          </a:p>
          <a:p>
            <a:endParaRPr lang="en-C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from Kaizen</a:t>
            </a:r>
            <a:endParaRPr lang="en-CA" dirty="0"/>
          </a:p>
        </p:txBody>
      </p:sp>
      <p:sp>
        <p:nvSpPr>
          <p:cNvPr id="3" name="Content Placeholder 2"/>
          <p:cNvSpPr>
            <a:spLocks noGrp="1"/>
          </p:cNvSpPr>
          <p:nvPr>
            <p:ph sz="quarter" idx="1"/>
          </p:nvPr>
        </p:nvSpPr>
        <p:spPr/>
        <p:txBody>
          <a:bodyPr>
            <a:normAutofit fontScale="92500" lnSpcReduction="10000"/>
          </a:bodyPr>
          <a:lstStyle/>
          <a:p>
            <a:r>
              <a:rPr lang="en-US" dirty="0" smtClean="0"/>
              <a:t>The Kaizen total involvement approach to improvements follows a set of rules, policies, directives and procedures established by management. The four basic steps in making continual improvement involve: </a:t>
            </a:r>
            <a:endParaRPr lang="en-US" dirty="0" smtClean="0"/>
          </a:p>
          <a:p>
            <a:pPr lvl="2"/>
            <a:r>
              <a:rPr lang="en-US" dirty="0" smtClean="0"/>
              <a:t>Plan</a:t>
            </a:r>
            <a:r>
              <a:rPr lang="en-US" dirty="0" smtClean="0"/>
              <a:t>, </a:t>
            </a:r>
            <a:endParaRPr lang="en-US" dirty="0" smtClean="0"/>
          </a:p>
          <a:p>
            <a:pPr lvl="2"/>
            <a:r>
              <a:rPr lang="en-US" dirty="0" smtClean="0"/>
              <a:t>Do</a:t>
            </a:r>
            <a:r>
              <a:rPr lang="en-US" dirty="0" smtClean="0"/>
              <a:t>, </a:t>
            </a:r>
            <a:endParaRPr lang="en-US" dirty="0" smtClean="0"/>
          </a:p>
          <a:p>
            <a:pPr lvl="2"/>
            <a:r>
              <a:rPr lang="en-US" dirty="0" smtClean="0"/>
              <a:t>Check</a:t>
            </a:r>
            <a:r>
              <a:rPr lang="en-US" dirty="0" smtClean="0"/>
              <a:t>, </a:t>
            </a:r>
            <a:endParaRPr lang="en-US" dirty="0" smtClean="0"/>
          </a:p>
          <a:p>
            <a:pPr lvl="2"/>
            <a:r>
              <a:rPr lang="en-US" dirty="0" smtClean="0"/>
              <a:t>Act</a:t>
            </a:r>
            <a:r>
              <a:rPr lang="en-US" dirty="0" smtClean="0"/>
              <a:t>. </a:t>
            </a:r>
            <a:endParaRPr lang="en-US" dirty="0" smtClean="0"/>
          </a:p>
          <a:p>
            <a:r>
              <a:rPr lang="en-US" dirty="0" smtClean="0"/>
              <a:t>To </a:t>
            </a:r>
            <a:r>
              <a:rPr lang="en-US" dirty="0" smtClean="0"/>
              <a:t>maintain the improved states we Standardize, Do, Check Standardization. One of the foundations of plant Kaizen activities means documentation of the best way to do the job.</a:t>
            </a:r>
            <a:endParaRPr lang="en-C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CA" dirty="0"/>
          </a:p>
        </p:txBody>
      </p:sp>
      <p:sp>
        <p:nvSpPr>
          <p:cNvPr id="3" name="Content Placeholder 2"/>
          <p:cNvSpPr>
            <a:spLocks noGrp="1"/>
          </p:cNvSpPr>
          <p:nvPr>
            <p:ph sz="quarter" idx="1"/>
          </p:nvPr>
        </p:nvSpPr>
        <p:spPr/>
        <p:txBody>
          <a:bodyPr/>
          <a:lstStyle/>
          <a:p>
            <a:r>
              <a:rPr lang="en-CA" dirty="0" smtClean="0">
                <a:hlinkClick r:id="rId3"/>
              </a:rPr>
              <a:t>http://</a:t>
            </a:r>
            <a:r>
              <a:rPr lang="en-CA" dirty="0" smtClean="0">
                <a:hlinkClick r:id="rId3"/>
              </a:rPr>
              <a:t>www.graphicproducts.com/tutorials</a:t>
            </a:r>
            <a:endParaRPr lang="en-CA" dirty="0" smtClean="0"/>
          </a:p>
          <a:p>
            <a:r>
              <a:rPr lang="en-US" dirty="0" smtClean="0">
                <a:hlinkClick r:id="rId4"/>
              </a:rPr>
              <a:t>www.strategosinc.com</a:t>
            </a:r>
            <a:endParaRPr lang="en-US" dirty="0" smtClean="0"/>
          </a:p>
          <a:p>
            <a:pPr>
              <a:buNone/>
            </a:pPr>
            <a:endParaRPr lang="en-C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How does </a:t>
            </a:r>
            <a:r>
              <a:rPr lang="en-US" b="1" dirty="0" err="1" smtClean="0"/>
              <a:t>Kanban</a:t>
            </a:r>
            <a:r>
              <a:rPr lang="en-US" b="1" dirty="0" smtClean="0"/>
              <a:t> work</a:t>
            </a:r>
            <a:r>
              <a:rPr lang="en-US" b="1" dirty="0" smtClean="0"/>
              <a:t>?</a:t>
            </a:r>
            <a:endParaRPr lang="en-CA" dirty="0"/>
          </a:p>
        </p:txBody>
      </p:sp>
      <p:sp>
        <p:nvSpPr>
          <p:cNvPr id="3" name="Content Placeholder 2"/>
          <p:cNvSpPr>
            <a:spLocks noGrp="1"/>
          </p:cNvSpPr>
          <p:nvPr>
            <p:ph sz="quarter" idx="1"/>
          </p:nvPr>
        </p:nvSpPr>
        <p:spPr/>
        <p:txBody>
          <a:bodyPr>
            <a:normAutofit fontScale="85000" lnSpcReduction="10000"/>
          </a:bodyPr>
          <a:lstStyle/>
          <a:p>
            <a:pPr>
              <a:buNone/>
            </a:pPr>
            <a:r>
              <a:rPr lang="en-US" dirty="0" smtClean="0"/>
              <a:t>There </a:t>
            </a:r>
            <a:r>
              <a:rPr lang="en-US" dirty="0" smtClean="0"/>
              <a:t>are many flavors, but the core of </a:t>
            </a:r>
            <a:r>
              <a:rPr lang="en-US" dirty="0" err="1" smtClean="0"/>
              <a:t>Kanban</a:t>
            </a:r>
            <a:r>
              <a:rPr lang="en-US" dirty="0" smtClean="0"/>
              <a:t> means:</a:t>
            </a:r>
          </a:p>
          <a:p>
            <a:r>
              <a:rPr lang="en-US" b="1" dirty="0" smtClean="0"/>
              <a:t>Visualize the workflow</a:t>
            </a:r>
            <a:endParaRPr lang="en-US" dirty="0" smtClean="0"/>
          </a:p>
          <a:p>
            <a:pPr lvl="1"/>
            <a:r>
              <a:rPr lang="en-US" sz="2100" dirty="0" smtClean="0">
                <a:solidFill>
                  <a:schemeClr val="tx1"/>
                </a:solidFill>
              </a:rPr>
              <a:t>Split the work into pieces, write each item on a card and put on the wall.</a:t>
            </a:r>
          </a:p>
          <a:p>
            <a:pPr lvl="1"/>
            <a:r>
              <a:rPr lang="en-US" sz="2100" dirty="0" smtClean="0">
                <a:solidFill>
                  <a:schemeClr val="tx1"/>
                </a:solidFill>
              </a:rPr>
              <a:t>Use named columns to illustrate where each item is in the workflow</a:t>
            </a:r>
            <a:r>
              <a:rPr lang="en-US" sz="2100" dirty="0" smtClean="0">
                <a:solidFill>
                  <a:schemeClr val="tx1"/>
                </a:solidFill>
              </a:rPr>
              <a:t>.</a:t>
            </a:r>
          </a:p>
          <a:p>
            <a:pPr lvl="1">
              <a:buNone/>
            </a:pPr>
            <a:endParaRPr lang="en-US" sz="2100" dirty="0" smtClean="0">
              <a:solidFill>
                <a:schemeClr val="tx1"/>
              </a:solidFill>
            </a:endParaRPr>
          </a:p>
          <a:p>
            <a:r>
              <a:rPr lang="en-US" b="1" dirty="0" smtClean="0"/>
              <a:t>Limit WIP</a:t>
            </a:r>
            <a:r>
              <a:rPr lang="en-US" dirty="0" smtClean="0"/>
              <a:t> (work in progress) – assign explicit limits to how many items may be in progress at each workflow state</a:t>
            </a:r>
            <a:r>
              <a:rPr lang="en-US" dirty="0" smtClean="0"/>
              <a:t>.</a:t>
            </a:r>
          </a:p>
          <a:p>
            <a:pPr>
              <a:buNone/>
            </a:pPr>
            <a:endParaRPr lang="en-US" dirty="0" smtClean="0"/>
          </a:p>
          <a:p>
            <a:r>
              <a:rPr lang="en-US" b="1" dirty="0" smtClean="0"/>
              <a:t>Measure the lead time</a:t>
            </a:r>
            <a:r>
              <a:rPr lang="en-US" dirty="0" smtClean="0"/>
              <a:t> (average time to complete one item, sometimes called “cycle time”), optimize the process to make lead time as small and predictable as possible</a:t>
            </a:r>
            <a:r>
              <a:rPr lang="en-US" dirty="0" smtClean="0"/>
              <a:t>.</a:t>
            </a:r>
          </a:p>
          <a:p>
            <a:pPr>
              <a:buNone/>
            </a:pPr>
            <a:endParaRPr lang="en-US" dirty="0" smtClean="0"/>
          </a:p>
          <a:p>
            <a:pPr>
              <a:buNone/>
            </a:pPr>
            <a:r>
              <a:rPr lang="en-US" dirty="0" smtClean="0"/>
              <a:t>This is a direct implementation of a lean pull scheduling system.</a:t>
            </a:r>
          </a:p>
          <a:p>
            <a:endParaRPr lang="en-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Kanban</a:t>
            </a:r>
            <a:endParaRPr lang="en-CA" dirty="0"/>
          </a:p>
        </p:txBody>
      </p:sp>
      <p:pic>
        <p:nvPicPr>
          <p:cNvPr id="1026" name="Picture 2"/>
          <p:cNvPicPr>
            <a:picLocks noChangeAspect="1" noChangeArrowheads="1"/>
          </p:cNvPicPr>
          <p:nvPr/>
        </p:nvPicPr>
        <p:blipFill>
          <a:blip r:embed="rId3" cstate="print"/>
          <a:srcRect/>
          <a:stretch>
            <a:fillRect/>
          </a:stretch>
        </p:blipFill>
        <p:spPr bwMode="auto">
          <a:xfrm>
            <a:off x="762000" y="1524000"/>
            <a:ext cx="7391400" cy="484744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Kanban</a:t>
            </a:r>
            <a:endParaRPr lang="en-CA" dirty="0"/>
          </a:p>
        </p:txBody>
      </p:sp>
      <p:sp>
        <p:nvSpPr>
          <p:cNvPr id="3" name="Content Placeholder 2"/>
          <p:cNvSpPr>
            <a:spLocks noGrp="1"/>
          </p:cNvSpPr>
          <p:nvPr>
            <p:ph sz="quarter" idx="1"/>
          </p:nvPr>
        </p:nvSpPr>
        <p:spPr/>
        <p:txBody>
          <a:bodyPr>
            <a:normAutofit/>
          </a:bodyPr>
          <a:lstStyle/>
          <a:p>
            <a:pPr fontAlgn="base"/>
            <a:r>
              <a:rPr lang="en-US" dirty="0" smtClean="0"/>
              <a:t>The implementation of a </a:t>
            </a:r>
            <a:r>
              <a:rPr lang="en-US" dirty="0" err="1" smtClean="0"/>
              <a:t>kanban</a:t>
            </a:r>
            <a:r>
              <a:rPr lang="en-US" dirty="0" smtClean="0"/>
              <a:t> system, as well as other lean manufacturing methods, like </a:t>
            </a:r>
            <a:r>
              <a:rPr lang="en-US" dirty="0" smtClean="0">
                <a:solidFill>
                  <a:srgbClr val="FF0000"/>
                </a:solidFill>
              </a:rPr>
              <a:t>5s</a:t>
            </a:r>
            <a:r>
              <a:rPr lang="en-US" dirty="0" smtClean="0"/>
              <a:t>, and </a:t>
            </a:r>
            <a:r>
              <a:rPr lang="en-US" dirty="0" smtClean="0">
                <a:solidFill>
                  <a:srgbClr val="FF0000"/>
                </a:solidFill>
              </a:rPr>
              <a:t>kaizen</a:t>
            </a:r>
            <a:r>
              <a:rPr lang="en-US" dirty="0" smtClean="0"/>
              <a:t>, can have significant benefits for almost any type of work.</a:t>
            </a:r>
          </a:p>
          <a:p>
            <a:pPr fontAlgn="base"/>
            <a:r>
              <a:rPr lang="en-US" dirty="0" err="1" smtClean="0"/>
              <a:t>Kanban</a:t>
            </a:r>
            <a:r>
              <a:rPr lang="en-US" dirty="0" smtClean="0"/>
              <a:t> is faster, more efficient, and saves significant money over most other production models. </a:t>
            </a:r>
          </a:p>
          <a:p>
            <a:pPr fontAlgn="base"/>
            <a:r>
              <a:rPr lang="en-US" dirty="0" smtClean="0"/>
              <a:t>A </a:t>
            </a:r>
            <a:r>
              <a:rPr lang="en-US" dirty="0" err="1" smtClean="0"/>
              <a:t>kanban</a:t>
            </a:r>
            <a:r>
              <a:rPr lang="en-US" dirty="0" smtClean="0"/>
              <a:t> system is also far more directly responsive to customer demand.</a:t>
            </a:r>
          </a:p>
          <a:p>
            <a:pPr fontAlgn="base"/>
            <a:r>
              <a:rPr lang="en-US" dirty="0" err="1" smtClean="0"/>
              <a:t>Kanban</a:t>
            </a:r>
            <a:r>
              <a:rPr lang="en-US" dirty="0" smtClean="0"/>
              <a:t> is a system that visually indicates when production should start and stop. </a:t>
            </a:r>
          </a:p>
          <a:p>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Kanban</a:t>
            </a:r>
            <a:r>
              <a:rPr lang="en-US" dirty="0" smtClean="0"/>
              <a:t> vs. Current Process</a:t>
            </a:r>
            <a:endParaRPr lang="en-CA" dirty="0"/>
          </a:p>
        </p:txBody>
      </p:sp>
      <p:sp>
        <p:nvSpPr>
          <p:cNvPr id="3" name="Content Placeholder 2"/>
          <p:cNvSpPr>
            <a:spLocks noGrp="1"/>
          </p:cNvSpPr>
          <p:nvPr>
            <p:ph sz="quarter" idx="1"/>
          </p:nvPr>
        </p:nvSpPr>
        <p:spPr>
          <a:xfrm>
            <a:off x="228600" y="1527048"/>
            <a:ext cx="8763000" cy="4572000"/>
          </a:xfrm>
        </p:spPr>
        <p:txBody>
          <a:bodyPr/>
          <a:lstStyle/>
          <a:p>
            <a:pPr>
              <a:buNone/>
            </a:pPr>
            <a:r>
              <a:rPr lang="en-US" b="1" dirty="0" smtClean="0"/>
              <a:t>Can I combine </a:t>
            </a:r>
            <a:r>
              <a:rPr lang="en-US" b="1" dirty="0" err="1" smtClean="0"/>
              <a:t>Kanban</a:t>
            </a:r>
            <a:r>
              <a:rPr lang="en-US" b="1" dirty="0" smtClean="0"/>
              <a:t> with my </a:t>
            </a:r>
            <a:r>
              <a:rPr lang="en-US" b="1" dirty="0" smtClean="0"/>
              <a:t>current process</a:t>
            </a:r>
            <a:r>
              <a:rPr lang="en-US" b="1" dirty="0" smtClean="0"/>
              <a:t>?</a:t>
            </a:r>
          </a:p>
          <a:p>
            <a:r>
              <a:rPr lang="en-US" dirty="0" smtClean="0"/>
              <a:t>Yes. In fact, you should combine it.</a:t>
            </a:r>
          </a:p>
          <a:p>
            <a:r>
              <a:rPr lang="en-US" dirty="0" smtClean="0"/>
              <a:t>In </a:t>
            </a:r>
            <a:r>
              <a:rPr lang="en-US" dirty="0" err="1" smtClean="0"/>
              <a:t>Kanban</a:t>
            </a:r>
            <a:r>
              <a:rPr lang="en-US" dirty="0" smtClean="0"/>
              <a:t> the first step is to visualize your current process, just as it is, in order to see where the bottlenecks are. </a:t>
            </a:r>
            <a:endParaRPr lang="en-US" dirty="0" smtClean="0"/>
          </a:p>
          <a:p>
            <a:r>
              <a:rPr lang="en-US" dirty="0" smtClean="0"/>
              <a:t>Then </a:t>
            </a:r>
            <a:r>
              <a:rPr lang="en-US" dirty="0" smtClean="0"/>
              <a:t>you introduce WIP limits and start a path of evolution that may or may not modify or replace your current process over time.</a:t>
            </a:r>
          </a:p>
          <a:p>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to Other Systems</a:t>
            </a:r>
            <a:endParaRPr lang="en-CA" dirty="0"/>
          </a:p>
        </p:txBody>
      </p:sp>
      <p:pic>
        <p:nvPicPr>
          <p:cNvPr id="2050" name="Picture 2"/>
          <p:cNvPicPr>
            <a:picLocks noChangeAspect="1" noChangeArrowheads="1"/>
          </p:cNvPicPr>
          <p:nvPr/>
        </p:nvPicPr>
        <p:blipFill>
          <a:blip r:embed="rId3" cstate="print"/>
          <a:srcRect/>
          <a:stretch>
            <a:fillRect/>
          </a:stretch>
        </p:blipFill>
        <p:spPr bwMode="auto">
          <a:xfrm>
            <a:off x="1295400" y="1143000"/>
            <a:ext cx="6400800" cy="5403954"/>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are the benefits of </a:t>
            </a:r>
            <a:r>
              <a:rPr lang="en-US" b="1" dirty="0" err="1" smtClean="0"/>
              <a:t>Kanban</a:t>
            </a:r>
            <a:r>
              <a:rPr lang="en-US" b="1" dirty="0" smtClean="0"/>
              <a:t>?</a:t>
            </a:r>
            <a:endParaRPr lang="en-CA" dirty="0"/>
          </a:p>
        </p:txBody>
      </p:sp>
      <p:sp>
        <p:nvSpPr>
          <p:cNvPr id="3" name="Content Placeholder 2"/>
          <p:cNvSpPr>
            <a:spLocks noGrp="1"/>
          </p:cNvSpPr>
          <p:nvPr>
            <p:ph sz="quarter" idx="1"/>
          </p:nvPr>
        </p:nvSpPr>
        <p:spPr/>
        <p:txBody>
          <a:bodyPr>
            <a:normAutofit lnSpcReduction="10000"/>
          </a:bodyPr>
          <a:lstStyle/>
          <a:p>
            <a:pPr>
              <a:buNone/>
            </a:pPr>
            <a:r>
              <a:rPr lang="en-US" dirty="0" smtClean="0"/>
              <a:t>Some </a:t>
            </a:r>
            <a:r>
              <a:rPr lang="en-US" dirty="0" smtClean="0"/>
              <a:t>commonly observed benefits are:</a:t>
            </a:r>
            <a:br>
              <a:rPr lang="en-US" dirty="0" smtClean="0"/>
            </a:br>
            <a:endParaRPr lang="en-US" dirty="0" smtClean="0"/>
          </a:p>
          <a:p>
            <a:r>
              <a:rPr lang="en-US" dirty="0" smtClean="0"/>
              <a:t>Bottlenecks become clearly visible in real-time. This leads people to collaborate to optimize the whole value chain rather than just their part.</a:t>
            </a:r>
          </a:p>
          <a:p>
            <a:r>
              <a:rPr lang="en-US" dirty="0" smtClean="0"/>
              <a:t>Useful </a:t>
            </a:r>
            <a:r>
              <a:rPr lang="en-US" dirty="0" smtClean="0"/>
              <a:t>for situations where </a:t>
            </a:r>
            <a:r>
              <a:rPr lang="en-US" dirty="0" smtClean="0"/>
              <a:t>operations </a:t>
            </a:r>
            <a:r>
              <a:rPr lang="en-US" dirty="0" smtClean="0"/>
              <a:t>and support teams </a:t>
            </a:r>
            <a:r>
              <a:rPr lang="en-US" dirty="0" smtClean="0"/>
              <a:t>have </a:t>
            </a:r>
            <a:r>
              <a:rPr lang="en-US" dirty="0" smtClean="0"/>
              <a:t>a high rate of uncertainty and </a:t>
            </a:r>
            <a:r>
              <a:rPr lang="en-US" dirty="0" smtClean="0"/>
              <a:t>variability.</a:t>
            </a:r>
          </a:p>
          <a:p>
            <a:r>
              <a:rPr lang="en-US" dirty="0" smtClean="0"/>
              <a:t>Tends </a:t>
            </a:r>
            <a:r>
              <a:rPr lang="en-US" dirty="0" smtClean="0"/>
              <a:t>to naturally spread throughout the organization to other departments such as HR and sales, thereby increasing visibility of everything that is going on at the company.</a:t>
            </a:r>
          </a:p>
          <a:p>
            <a:endParaRPr lang="en-C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a:t>
            </a:r>
            <a:r>
              <a:rPr lang="en-US" dirty="0" err="1" smtClean="0"/>
              <a:t>Kanban</a:t>
            </a:r>
            <a:endParaRPr lang="en-CA" dirty="0"/>
          </a:p>
        </p:txBody>
      </p:sp>
      <p:sp>
        <p:nvSpPr>
          <p:cNvPr id="3" name="Content Placeholder 2"/>
          <p:cNvSpPr>
            <a:spLocks noGrp="1"/>
          </p:cNvSpPr>
          <p:nvPr>
            <p:ph sz="quarter" idx="1"/>
          </p:nvPr>
        </p:nvSpPr>
        <p:spPr/>
        <p:txBody>
          <a:bodyPr/>
          <a:lstStyle/>
          <a:p>
            <a:pPr fontAlgn="base">
              <a:buNone/>
            </a:pPr>
            <a:r>
              <a:rPr lang="en-US" b="1" dirty="0" smtClean="0"/>
              <a:t>Reduce Inventory</a:t>
            </a:r>
          </a:p>
          <a:p>
            <a:pPr fontAlgn="base"/>
            <a:r>
              <a:rPr lang="en-US" dirty="0" err="1" smtClean="0"/>
              <a:t>Kanban</a:t>
            </a:r>
            <a:r>
              <a:rPr lang="en-US" dirty="0" smtClean="0"/>
              <a:t> will reduce inventory, on average, by 25 to 75%. This saves any company significantly in terms of rent, electricity, and storage space.</a:t>
            </a:r>
          </a:p>
          <a:p>
            <a:pPr fontAlgn="base"/>
            <a:r>
              <a:rPr lang="en-US" dirty="0" smtClean="0"/>
              <a:t>In addition, all of the space freed by the implementation of a </a:t>
            </a:r>
            <a:r>
              <a:rPr lang="en-US" dirty="0" err="1" smtClean="0"/>
              <a:t>kanban</a:t>
            </a:r>
            <a:r>
              <a:rPr lang="en-US" dirty="0" smtClean="0"/>
              <a:t> system can be used for future expansions or new opportunities</a:t>
            </a:r>
          </a:p>
          <a:p>
            <a:endParaRPr lang="en-C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1208</TotalTime>
  <Words>1176</Words>
  <Application>Microsoft Office PowerPoint</Application>
  <PresentationFormat>On-screen Show (4:3)</PresentationFormat>
  <Paragraphs>177</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Civic</vt:lpstr>
      <vt:lpstr>Kanban &amp; Kaizen</vt:lpstr>
      <vt:lpstr>What is Kanban</vt:lpstr>
      <vt:lpstr>How does Kanban work?</vt:lpstr>
      <vt:lpstr>Example Kanban</vt:lpstr>
      <vt:lpstr>Kanban</vt:lpstr>
      <vt:lpstr>Kanban vs. Current Process</vt:lpstr>
      <vt:lpstr>Comparison to Other Systems</vt:lpstr>
      <vt:lpstr>What are the benefits of Kanban?</vt:lpstr>
      <vt:lpstr>Benefits of Kanban</vt:lpstr>
      <vt:lpstr>Benefits of Kanban</vt:lpstr>
      <vt:lpstr>Benefits of Kanban</vt:lpstr>
      <vt:lpstr>Benefits of Kanban</vt:lpstr>
      <vt:lpstr>Common misunderstandings about Kanban</vt:lpstr>
      <vt:lpstr>What is kaizen?</vt:lpstr>
      <vt:lpstr>The History of Kaizen</vt:lpstr>
      <vt:lpstr>The History of Kaizen</vt:lpstr>
      <vt:lpstr>The Kaizen Facility</vt:lpstr>
      <vt:lpstr>Implementing Kaizen?</vt:lpstr>
      <vt:lpstr>Kaizen Labeling</vt:lpstr>
      <vt:lpstr>Kaizen Labeling</vt:lpstr>
      <vt:lpstr>Example: Hazard Warning Labels</vt:lpstr>
      <vt:lpstr>Misconceptions with Kaizen</vt:lpstr>
      <vt:lpstr>Imperfections with Kaizen</vt:lpstr>
      <vt:lpstr>Executive Support</vt:lpstr>
      <vt:lpstr>Successes With Kaizen</vt:lpstr>
      <vt:lpstr>The Benefits of Kaizen?</vt:lpstr>
      <vt:lpstr>Lessons from Kaizen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Kanban</dc:title>
  <dc:creator>Nour  Elkadri</dc:creator>
  <cp:lastModifiedBy>Nour  Elkadri</cp:lastModifiedBy>
  <cp:revision>3</cp:revision>
  <dcterms:created xsi:type="dcterms:W3CDTF">2011-09-29T15:36:25Z</dcterms:created>
  <dcterms:modified xsi:type="dcterms:W3CDTF">2011-09-30T19:07:39Z</dcterms:modified>
</cp:coreProperties>
</file>