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41" autoAdjust="0"/>
    <p:restoredTop sz="94660"/>
  </p:normalViewPr>
  <p:slideViewPr>
    <p:cSldViewPr>
      <p:cViewPr>
        <p:scale>
          <a:sx n="72" d="100"/>
          <a:sy n="72" d="100"/>
        </p:scale>
        <p:origin x="-1284" y="-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50425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392805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43321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248998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180343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1963621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159907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81853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383541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301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5A25B2A-2021-43DE-BE83-C0F4E29BD846}" type="datetimeFigureOut">
              <a:rPr lang="ru-RU" smtClean="0"/>
              <a:pPr/>
              <a:t>29.03.2015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357371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4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25B2A-2021-43DE-BE83-C0F4E29BD846}" type="datetimeFigureOut">
              <a:rPr lang="ru-RU" smtClean="0"/>
              <a:pPr/>
              <a:t>29.03.2015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494BD-4B67-49A2-A4E2-E2DE043D3219}" type="slidenum">
              <a:rPr lang="ru-RU" smtClean="0"/>
              <a:pPr/>
              <a:t>‹#›</a:t>
            </a:fld>
            <a:endParaRPr lang="ru-RU"/>
          </a:p>
        </p:txBody>
      </p:sp>
    </p:spTree>
    <p:extLst>
      <p:ext uri="{BB962C8B-B14F-4D97-AF65-F5344CB8AC3E}">
        <p14:creationId xmlns="" xmlns:p14="http://schemas.microsoft.com/office/powerpoint/2010/main" val="2095738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Tutorial 8</a:t>
            </a:r>
            <a:endParaRPr lang="ru-RU" dirty="0"/>
          </a:p>
        </p:txBody>
      </p:sp>
      <p:sp>
        <p:nvSpPr>
          <p:cNvPr id="3" name="Подзаголовок 2"/>
          <p:cNvSpPr>
            <a:spLocks noGrp="1"/>
          </p:cNvSpPr>
          <p:nvPr>
            <p:ph type="subTitle" idx="1"/>
          </p:nvPr>
        </p:nvSpPr>
        <p:spPr/>
        <p:txBody>
          <a:bodyPr/>
          <a:lstStyle/>
          <a:p>
            <a:r>
              <a:rPr lang="en-US" dirty="0" smtClean="0"/>
              <a:t>CSI 2132</a:t>
            </a:r>
          </a:p>
          <a:p>
            <a:r>
              <a:rPr lang="en-US" dirty="0" smtClean="0"/>
              <a:t>Database I</a:t>
            </a:r>
            <a:endParaRPr lang="ru-RU" dirty="0"/>
          </a:p>
        </p:txBody>
      </p:sp>
    </p:spTree>
    <p:extLst>
      <p:ext uri="{BB962C8B-B14F-4D97-AF65-F5344CB8AC3E}">
        <p14:creationId xmlns="" xmlns:p14="http://schemas.microsoft.com/office/powerpoint/2010/main" val="4294560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txBox="1">
            <a:spLocks/>
          </p:cNvSpPr>
          <p:nvPr/>
        </p:nvSpPr>
        <p:spPr>
          <a:xfrm>
            <a:off x="457200" y="609600"/>
            <a:ext cx="8229600" cy="5516563"/>
          </a:xfrm>
          <a:prstGeom prst="rect">
            <a:avLst/>
          </a:prstGeom>
        </p:spPr>
        <p:txBody>
          <a:bodyPr>
            <a:normAutofit fontScale="85000" lnSpcReduction="10000"/>
          </a:bodyPr>
          <a:lstStyle/>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1" i="0" u="none" strike="noStrike" kern="1200" cap="none" spc="0" normalizeH="0" baseline="0" noProof="0" dirty="0" err="1" smtClean="0">
                <a:ln>
                  <a:noFill/>
                </a:ln>
                <a:solidFill>
                  <a:schemeClr val="tx1"/>
                </a:solidFill>
                <a:effectLst/>
                <a:uLnTx/>
                <a:uFillTx/>
                <a:latin typeface="Courier New" panose="02070309020205020404" pitchFamily="49" charset="0"/>
                <a:ea typeface="+mn-ea"/>
                <a:cs typeface="Courier New" panose="02070309020205020404" pitchFamily="49" charset="0"/>
              </a:rPr>
              <a:t>Ans</a:t>
            </a:r>
            <a:r>
              <a:rPr kumimoji="0" lang="en-US" sz="3200" b="1" i="0" u="none" strike="noStrike" kern="1200" cap="none" spc="0" normalizeH="0" baseline="0" noProof="0" dirty="0" smtClean="0">
                <a:ln>
                  <a:noFill/>
                </a:ln>
                <a:solidFill>
                  <a:schemeClr val="tx1"/>
                </a:solidFill>
                <a:effectLst/>
                <a:uLnTx/>
                <a:uFillTx/>
                <a:latin typeface="Courier New" panose="02070309020205020404" pitchFamily="49" charset="0"/>
                <a:ea typeface="+mn-ea"/>
                <a:cs typeface="Courier New" panose="02070309020205020404" pitchFamily="49" charset="0"/>
              </a:rPr>
              <a:t>:</a:t>
            </a:r>
          </a:p>
          <a:p>
            <a:pPr marL="457200" marR="0" lvl="0" indent="-4572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3200" b="1" i="0" u="none" strike="noStrike" kern="1200" cap="none" spc="0" normalizeH="0" baseline="0" noProof="0" dirty="0" smtClean="0">
              <a:ln>
                <a:noFill/>
              </a:ln>
              <a:solidFill>
                <a:schemeClr val="tx1"/>
              </a:solidFill>
              <a:effectLst/>
              <a:uLnTx/>
              <a:uFillTx/>
              <a:latin typeface="Courier New" panose="02070309020205020404" pitchFamily="49" charset="0"/>
              <a:ea typeface="+mn-ea"/>
              <a:cs typeface="Courier New" panose="02070309020205020404" pitchFamily="49" charset="0"/>
            </a:endParaRPr>
          </a:p>
          <a:p>
            <a:r>
              <a:rPr kumimoji="0" lang="en-US" sz="3200" b="1" i="0" u="none" strike="noStrike" kern="1200" cap="none" spc="0" normalizeH="0" baseline="0" noProof="0" dirty="0" smtClean="0">
                <a:ln>
                  <a:noFill/>
                </a:ln>
                <a:solidFill>
                  <a:schemeClr val="tx1"/>
                </a:solidFill>
                <a:effectLst/>
                <a:uLnTx/>
                <a:uFillTx/>
                <a:latin typeface="Courier New" panose="02070309020205020404" pitchFamily="49" charset="0"/>
                <a:ea typeface="+mn-ea"/>
                <a:cs typeface="Courier New" panose="02070309020205020404" pitchFamily="49" charset="0"/>
              </a:rPr>
              <a:t>	</a:t>
            </a:r>
            <a:r>
              <a:rPr kumimoji="0" lang="en-US" sz="3200" b="0" i="0" u="none" strike="noStrike" kern="1200" cap="none" spc="0" normalizeH="0" baseline="0" noProof="0" dirty="0" smtClean="0">
                <a:ln>
                  <a:noFill/>
                </a:ln>
                <a:solidFill>
                  <a:schemeClr val="tx1"/>
                </a:solidFill>
                <a:effectLst/>
                <a:uLnTx/>
                <a:uFillTx/>
                <a:latin typeface="Courier New" panose="02070309020205020404" pitchFamily="49" charset="0"/>
                <a:ea typeface="+mn-ea"/>
                <a:cs typeface="Courier New" panose="02070309020205020404" pitchFamily="49" charset="0"/>
              </a:rPr>
              <a:t> </a:t>
            </a:r>
            <a:r>
              <a:rPr lang="en-US" sz="3200" dirty="0" smtClean="0"/>
              <a:t>1. Pinning a page means the pin_count of its frame is incremented. Pinning a page guarantees higher-level DBMS software that the page will not be removed from the buffer pool by the buffer manager. That is, another file page will not be read into the frame containing this page until it is unpinned by this requestor.</a:t>
            </a:r>
          </a:p>
          <a:p>
            <a:endParaRPr lang="en-US" sz="3200" dirty="0" smtClean="0"/>
          </a:p>
          <a:p>
            <a:r>
              <a:rPr lang="en-US" sz="3200" dirty="0" smtClean="0"/>
              <a:t>2. It is the buffer manager’s responsibility to pin a page.</a:t>
            </a:r>
          </a:p>
          <a:p>
            <a:endParaRPr lang="en-US" sz="3200" dirty="0" smtClean="0"/>
          </a:p>
          <a:p>
            <a:r>
              <a:rPr lang="en-US" sz="3200" dirty="0" smtClean="0"/>
              <a:t>3. It is the responsibility of the requestor of that page to tell the buffer manager to unpin a page.</a:t>
            </a:r>
            <a:endParaRPr kumimoji="0" lang="ru-RU" sz="3200" b="1" i="0" u="none" strike="noStrike" kern="1200" cap="none" spc="0" normalizeH="0" baseline="0" noProof="0" dirty="0">
              <a:ln>
                <a:noFill/>
              </a:ln>
              <a:solidFill>
                <a:schemeClr val="tx1"/>
              </a:solidFill>
              <a:effectLst/>
              <a:uLnTx/>
              <a:uFillTx/>
              <a:latin typeface="Courier New" panose="02070309020205020404" pitchFamily="49" charset="0"/>
              <a:ea typeface="+mn-ea"/>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Exercise 4</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457200" y="1600200"/>
            <a:ext cx="8229600" cy="4525963"/>
          </a:xfrm>
          <a:prstGeom prst="rect">
            <a:avLst/>
          </a:prstGeom>
        </p:spPr>
        <p:txBody>
          <a:bodyPr/>
          <a:lstStyle/>
          <a:p>
            <a:pPr marL="342900" lvl="0" indent="-342900" algn="just">
              <a:spcBef>
                <a:spcPct val="20000"/>
              </a:spcBef>
            </a:pPr>
            <a:r>
              <a:rPr lang="en-US" sz="3200" dirty="0" smtClean="0"/>
              <a:t>Answer the following questions about Extendible Hashing:</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a:bodyPr>
          <a:lstStyle/>
          <a:p>
            <a:pPr lvl="0">
              <a:spcBef>
                <a:spcPct val="20000"/>
              </a:spcBef>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1</a:t>
            </a:r>
            <a:r>
              <a:rPr lang="en-US" sz="2800" b="1" dirty="0" smtClean="0"/>
              <a:t>. Explain why local depth and global depth are needed.</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	Extendible hashing allows the size of the directory to increase and decrease depending on the number and variety of inserts and deletes. </a:t>
            </a:r>
          </a:p>
          <a:p>
            <a:pPr algn="just"/>
            <a:r>
              <a:rPr lang="en-US" sz="2800" dirty="0" smtClean="0"/>
              <a:t>	Once the directory size changes, the hash function applied to the search key value should also change. </a:t>
            </a:r>
          </a:p>
          <a:p>
            <a:pPr algn="just"/>
            <a:r>
              <a:rPr lang="en-US" sz="2800" dirty="0" smtClean="0"/>
              <a:t>	So there should be some information in the index as to which hash function is to be applied. This information is provided by the </a:t>
            </a:r>
            <a:r>
              <a:rPr lang="en-US" sz="2800" i="1" dirty="0" smtClean="0"/>
              <a:t>global depth.</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	An increase in the directory size doesn’t cause the creation of new buckets for each new directory entry. All the new directory entries except one share buckets with the old directory entries. </a:t>
            </a:r>
          </a:p>
          <a:p>
            <a:pPr algn="just"/>
            <a:r>
              <a:rPr lang="en-US" sz="2800" dirty="0" smtClean="0"/>
              <a:t>	Whenever a bucket which is being shared by two or more directory entries is to be split the directory size need not be doubled. This means for each bucket we need to know whether it is being shared by two or more directory entries. </a:t>
            </a:r>
          </a:p>
          <a:p>
            <a:pPr algn="just"/>
            <a:r>
              <a:rPr lang="en-US" sz="2800" dirty="0" smtClean="0"/>
              <a:t>	This information is provided by the </a:t>
            </a:r>
            <a:r>
              <a:rPr lang="en-US" sz="2800" i="1" dirty="0" smtClean="0"/>
              <a:t>local depth of the </a:t>
            </a:r>
            <a:r>
              <a:rPr lang="en-US" sz="2800" dirty="0" smtClean="0"/>
              <a:t>bucket. The same information can be obtained by a scan of the directory, but this is costlier.</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a:bodyPr>
          <a:lstStyle/>
          <a:p>
            <a:r>
              <a:rPr lang="en-US" sz="2800" b="1" dirty="0" smtClean="0"/>
              <a:t>2. After an insertion that causes the directory size to double, how many buckets have exactly one directory entry pointing to them? If an entry is then deleted from one of these buckets, what happens to the directory size? Explain your answers briefly.</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r>
              <a:rPr lang="en-US" sz="2800" dirty="0" smtClean="0"/>
              <a:t>	Exactly two directory entries have only one directory entry pointing to them after a doubling of the directory size. </a:t>
            </a:r>
          </a:p>
          <a:p>
            <a:r>
              <a:rPr lang="en-US" sz="2800" dirty="0" smtClean="0"/>
              <a:t>	This is because when the directory is doubled,</a:t>
            </a:r>
          </a:p>
          <a:p>
            <a:r>
              <a:rPr lang="en-US" sz="2800" dirty="0" smtClean="0"/>
              <a:t>one of the buckets must have split causing a directory entry to point to each of these two new buckets.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715000"/>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	If an entry is then deleted from one of these buckets, a merge may occur, but this depends on the deletion algorithm. If we try to merge two buckets only when a bucket becomes empty, then it is not necessary that the directory size decrease after the deletion that was considered in the question. </a:t>
            </a:r>
          </a:p>
          <a:p>
            <a:pPr algn="just"/>
            <a:endParaRPr lang="en-US" sz="2800" dirty="0" smtClean="0"/>
          </a:p>
          <a:p>
            <a:pPr algn="just"/>
            <a:r>
              <a:rPr lang="en-US" sz="2800" dirty="0" smtClean="0"/>
              <a:t>	However, if we try to merge two buckets whenever it is possible to do so then the directory size decreases after the deletion.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a:bodyPr>
          <a:lstStyle/>
          <a:p>
            <a:r>
              <a:rPr lang="en-US" sz="2800" b="1" dirty="0" smtClean="0"/>
              <a:t>3. Does Extendible I-lashing guarantee at most one disk access to retrieve a record with a given key value?</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No ”minimum disk access” guarantee is provided by extendible hashing. If the directory is not already in memory it needs to be fetched from the disk which may require more than one disk access depending upon the size of the directory. Then the required bucket has to be brought into the memory. Also, if alternatives 2 and 3 are followed for storing the data entries in the index then another disk access is possibly required for fetching the actual data record.</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lnSpcReduction="10000"/>
          </a:bodyPr>
          <a:lstStyle/>
          <a:p>
            <a:r>
              <a:rPr lang="en-US" sz="2800" b="1" dirty="0" smtClean="0"/>
              <a:t>4. If the hash function distributes data entries over the space of bucket numbers in a very skewed (non-uniform) way, what can you say about the size of the directory? What can you say about the space utilization in data pages (i.e., non-directory pages)?</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Let us consider a list of data entries with search key values of the form 2i where </a:t>
            </a:r>
            <a:r>
              <a:rPr lang="en-US" sz="2800" dirty="0" err="1" smtClean="0"/>
              <a:t>i</a:t>
            </a:r>
            <a:r>
              <a:rPr lang="en-US" sz="2800" dirty="0" smtClean="0"/>
              <a:t> &gt; k. By an appropriate choice of k, we can get all these elements mapped into the Bucket A. This creates 2k elements in the directory which point to just k + 3 different buckets. Also, we note there are k buckets (data pages), but just one bucket is used. So the utilization of data pages = 1/k.</a:t>
            </a:r>
            <a:endParaRPr kumimoji="0" lang="en-US" sz="2800" b="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a:bodyPr>
          <a:lstStyle/>
          <a:p>
            <a:r>
              <a:rPr lang="en-US" sz="2800" b="1" dirty="0" smtClean="0"/>
              <a:t>5. Does doubling the directory require us to examine all buckets with local depth equal to global depth?</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No. Since we are using extendible hashing, only the local depth of the bucket being split needs be examined.</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2"/>
          <p:cNvSpPr txBox="1">
            <a:spLocks/>
          </p:cNvSpPr>
          <p:nvPr/>
        </p:nvSpPr>
        <p:spPr>
          <a:xfrm>
            <a:off x="457200" y="609600"/>
            <a:ext cx="8229600" cy="5516563"/>
          </a:xfrm>
          <a:prstGeom prst="rect">
            <a:avLst/>
          </a:prstGeom>
        </p:spPr>
        <p:txBody>
          <a:bodyPr>
            <a:normAutofit lnSpcReduction="10000"/>
          </a:bodyPr>
          <a:lstStyle/>
          <a:p>
            <a:r>
              <a:rPr lang="en-US" sz="2800" b="1" dirty="0" smtClean="0"/>
              <a:t>6. Why is handling duplicate key values in Extendible Hashing harder than in ISAM?</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smtClean="0">
              <a:ln>
                <a:noFill/>
              </a:ln>
              <a:solidFill>
                <a:schemeClr val="tx1"/>
              </a:solidFill>
              <a:effectLst/>
              <a:uLnTx/>
              <a:uFillTx/>
              <a:latin typeface="+mn-lt"/>
              <a:ea typeface="+mn-ea"/>
              <a:cs typeface="+mn-cs"/>
            </a:endParaRPr>
          </a:p>
          <a:p>
            <a:pPr algn="just"/>
            <a:r>
              <a:rPr lang="en-US" sz="2800" dirty="0" smtClean="0"/>
              <a:t>Extendible hashing is not supposed to have overflow pages (overflow pages are supposed to be dealt with using redistribution and splitting). When there are many duplicate entries in the index, overflow pages may be created that can never be redistributed (they will always map to the same bucket). Whenever a ”split” occurs on a bucket containing only duplicate entries, an empty bucket will be created since all of the duplicates remain in the same bucket. The overflow chains will never be split, which makes inserts and searches more costly.</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Exercise 1</a:t>
            </a:r>
            <a:endParaRPr lang="ru-RU" dirty="0"/>
          </a:p>
        </p:txBody>
      </p:sp>
      <p:sp>
        <p:nvSpPr>
          <p:cNvPr id="3" name="Объект 2"/>
          <p:cNvSpPr>
            <a:spLocks noGrp="1"/>
          </p:cNvSpPr>
          <p:nvPr>
            <p:ph idx="1"/>
          </p:nvPr>
        </p:nvSpPr>
        <p:spPr>
          <a:xfrm>
            <a:off x="533400" y="1524000"/>
            <a:ext cx="8458200" cy="4525963"/>
          </a:xfrm>
        </p:spPr>
        <p:txBody>
          <a:bodyPr>
            <a:normAutofit/>
          </a:bodyPr>
          <a:lstStyle/>
          <a:p>
            <a:pPr marL="0" indent="0" algn="just">
              <a:buNone/>
            </a:pPr>
            <a:r>
              <a:rPr lang="en-US" dirty="0" smtClean="0"/>
              <a:t>Both disks and main memory support direct access to any desired location (page). On average, main memory accesses are faster, of course. What is the other important difference (from the perspective of the time required to access a desired page)?</a:t>
            </a:r>
            <a:endParaRPr lang="ru-RU" dirty="0"/>
          </a:p>
        </p:txBody>
      </p:sp>
    </p:spTree>
    <p:extLst>
      <p:ext uri="{BB962C8B-B14F-4D97-AF65-F5344CB8AC3E}">
        <p14:creationId xmlns="" xmlns:p14="http://schemas.microsoft.com/office/powerpoint/2010/main" val="1664690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Exercise 5</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457200" y="1219200"/>
            <a:ext cx="8229600" cy="5105400"/>
          </a:xfrm>
          <a:prstGeom prst="rect">
            <a:avLst/>
          </a:prstGeom>
        </p:spPr>
        <p:txBody>
          <a:bodyPr/>
          <a:lstStyle/>
          <a:p>
            <a:pPr algn="just"/>
            <a:r>
              <a:rPr lang="en-US" sz="3200" dirty="0" smtClean="0"/>
              <a:t>Consider a relation R( </a:t>
            </a:r>
            <a:r>
              <a:rPr lang="en-US" sz="3200" i="1" dirty="0" smtClean="0"/>
              <a:t>a, b, c, d) containing 1 million records, where each page </a:t>
            </a:r>
            <a:r>
              <a:rPr lang="en-US" sz="3200" dirty="0" smtClean="0"/>
              <a:t>of the relation holds 10 records. R is organized as a heap file with un-clustered indexes, and the records in R are randomly ordered. Assume that attribute </a:t>
            </a:r>
            <a:r>
              <a:rPr lang="en-US" sz="3200" i="1" dirty="0" smtClean="0"/>
              <a:t>a is a candidate key for R, with </a:t>
            </a:r>
            <a:r>
              <a:rPr lang="en-US" sz="3200" dirty="0" smtClean="0"/>
              <a:t>values lying in the range 0 to 999,999. For each of the following queries, name the approach that would most likely require the fewest l/Os for processing the query.</a:t>
            </a:r>
            <a:endParaRPr kumimoji="0" lang="en-US" sz="320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533400"/>
            <a:ext cx="8229600" cy="6019800"/>
          </a:xfrm>
          <a:prstGeom prst="rect">
            <a:avLst/>
          </a:prstGeom>
        </p:spPr>
        <p:txBody>
          <a:bodyPr/>
          <a:lstStyle/>
          <a:p>
            <a:r>
              <a:rPr lang="en-US" sz="3200" dirty="0" smtClean="0"/>
              <a:t>The approaches to consider follow:</a:t>
            </a:r>
          </a:p>
          <a:p>
            <a:endParaRPr lang="en-US" sz="3200" dirty="0" smtClean="0"/>
          </a:p>
          <a:p>
            <a:r>
              <a:rPr lang="en-US" sz="3200" dirty="0" smtClean="0"/>
              <a:t>• Scanning through the whole heap file for R.</a:t>
            </a:r>
          </a:p>
          <a:p>
            <a:r>
              <a:rPr lang="en-US" sz="3200" dirty="0" smtClean="0"/>
              <a:t>• Using a B+ tree index on attribute </a:t>
            </a:r>
            <a:r>
              <a:rPr lang="en-US" sz="3200" i="1" dirty="0" err="1" smtClean="0"/>
              <a:t>R.a</a:t>
            </a:r>
            <a:r>
              <a:rPr lang="en-US" sz="3200" i="1" dirty="0" smtClean="0"/>
              <a:t>.</a:t>
            </a:r>
          </a:p>
          <a:p>
            <a:r>
              <a:rPr lang="en-US" sz="3200" dirty="0" smtClean="0"/>
              <a:t>• Using a hash index on attribute </a:t>
            </a:r>
            <a:r>
              <a:rPr lang="en-US" sz="3200" i="1" dirty="0" err="1" smtClean="0"/>
              <a:t>R.a</a:t>
            </a:r>
            <a:r>
              <a:rPr lang="en-US" sz="3200" i="1" dirty="0" smtClean="0"/>
              <a:t>.</a:t>
            </a:r>
          </a:p>
          <a:p>
            <a:endParaRPr lang="en-US" sz="3200" i="1" dirty="0" smtClean="0"/>
          </a:p>
          <a:p>
            <a:r>
              <a:rPr lang="en-US" sz="3200" dirty="0" smtClean="0"/>
              <a:t>The queries are:</a:t>
            </a:r>
          </a:p>
          <a:p>
            <a:endParaRPr lang="en-US" sz="3200" dirty="0" smtClean="0"/>
          </a:p>
          <a:p>
            <a:r>
              <a:rPr lang="en-US" sz="3200" dirty="0" smtClean="0"/>
              <a:t>1. Find all R tuples.</a:t>
            </a:r>
          </a:p>
          <a:p>
            <a:r>
              <a:rPr lang="en-US" sz="3200" dirty="0" smtClean="0"/>
              <a:t>2. Find all R tuples such that </a:t>
            </a:r>
            <a:r>
              <a:rPr lang="en-US" sz="3200" i="1" dirty="0" smtClean="0"/>
              <a:t>a &lt; 50.</a:t>
            </a:r>
          </a:p>
          <a:p>
            <a:r>
              <a:rPr lang="en-US" sz="3200" dirty="0" smtClean="0"/>
              <a:t>3. Find all R tuples such that </a:t>
            </a:r>
            <a:r>
              <a:rPr lang="en-US" sz="3200" i="1" dirty="0" smtClean="0"/>
              <a:t>a = 50.</a:t>
            </a:r>
          </a:p>
          <a:p>
            <a:r>
              <a:rPr lang="en-US" sz="3200" dirty="0" smtClean="0"/>
              <a:t>4. Find all R tuples such that </a:t>
            </a:r>
            <a:r>
              <a:rPr lang="en-US" sz="3200" i="1" dirty="0" smtClean="0"/>
              <a:t>a &gt; 50 and a &lt; 100.</a:t>
            </a:r>
            <a:endParaRPr kumimoji="0" lang="en-US" sz="320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6278562"/>
          </a:xfrm>
        </p:spPr>
        <p:txBody>
          <a:bodyPr>
            <a:normAutofit fontScale="90000"/>
          </a:bodyPr>
          <a:lstStyle/>
          <a:p>
            <a:pPr algn="l"/>
            <a:r>
              <a:rPr lang="en-US" sz="2800" dirty="0" smtClean="0"/>
              <a:t>Let h be the height of the B+ tree (usually 2 or 3 ) and M be the number of data entries per page (M &gt; 10). Let us assume that after accessing the data entry it takes one more disk access to get the actual record. Let c be the occupancy factor in hash indexing</a:t>
            </a:r>
            <a:r>
              <a:rPr lang="en-US" sz="2800" i="1" dirty="0" smtClean="0"/>
              <a:t>.</a:t>
            </a:r>
            <a:br>
              <a:rPr lang="en-US" sz="2800" i="1" dirty="0" smtClean="0"/>
            </a:br>
            <a:r>
              <a:rPr lang="en-US" sz="2800" i="1" dirty="0" smtClean="0"/>
              <a:t/>
            </a:r>
            <a:br>
              <a:rPr lang="en-US" sz="2800" i="1" dirty="0" smtClean="0"/>
            </a:br>
            <a:r>
              <a:rPr lang="en-US" sz="2800" dirty="0" smtClean="0"/>
              <a:t>From the table below:</a:t>
            </a:r>
            <a:br>
              <a:rPr lang="en-US" sz="2800" dirty="0" smtClean="0"/>
            </a:br>
            <a:r>
              <a:rPr lang="en-US" sz="2800" dirty="0" smtClean="0"/>
              <a:t/>
            </a:r>
            <a:br>
              <a:rPr lang="en-US" sz="2800" dirty="0" smtClean="0"/>
            </a:br>
            <a:r>
              <a:rPr lang="en-US" sz="2800" dirty="0" smtClean="0"/>
              <a:t>1. From the first row of the table, we see that heap file organization is the best (has the fewest disk accesses).</a:t>
            </a:r>
            <a:br>
              <a:rPr lang="en-US" sz="2800" dirty="0" smtClean="0"/>
            </a:br>
            <a:r>
              <a:rPr lang="en-US" sz="2800" dirty="0" smtClean="0"/>
              <a:t>2. From the second row of the table, with typical values for </a:t>
            </a:r>
            <a:r>
              <a:rPr lang="en-US" sz="2800" i="1" dirty="0" smtClean="0"/>
              <a:t>h and M, the B+ Tree </a:t>
            </a:r>
            <a:r>
              <a:rPr lang="en-US" sz="2800" dirty="0" smtClean="0"/>
              <a:t>has the fewest disk accesses.</a:t>
            </a:r>
            <a:br>
              <a:rPr lang="en-US" sz="2800" dirty="0" smtClean="0"/>
            </a:br>
            <a:r>
              <a:rPr lang="en-US" sz="2800" dirty="0" smtClean="0"/>
              <a:t>3. From the third row of the table, hash indexing is the best.</a:t>
            </a:r>
            <a:br>
              <a:rPr lang="en-US" sz="2800" dirty="0" smtClean="0"/>
            </a:br>
            <a:r>
              <a:rPr lang="en-US" sz="2800" dirty="0" smtClean="0"/>
              <a:t>4. From the fourth row or the table, again we see that B+ Tree is the best.</a:t>
            </a:r>
            <a:br>
              <a:rPr lang="en-US" sz="2800" dirty="0" smtClean="0"/>
            </a:br>
            <a:r>
              <a:rPr lang="en-US" sz="2800" dirty="0" smtClean="0"/>
              <a:t/>
            </a:r>
            <a:br>
              <a:rPr lang="en-US" sz="2800" dirty="0" smtClean="0"/>
            </a:br>
            <a:endParaRPr lang="en-US" sz="2800"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04800" y="762000"/>
            <a:ext cx="8610599"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09600"/>
            <a:ext cx="8229600" cy="5516563"/>
          </a:xfrm>
        </p:spPr>
        <p:txBody>
          <a:bodyPr>
            <a:normAutofit/>
          </a:bodyPr>
          <a:lstStyle/>
          <a:p>
            <a:pPr marL="457200" indent="-457200">
              <a:buNone/>
            </a:pPr>
            <a:r>
              <a:rPr lang="en-US" b="1" dirty="0" err="1" smtClean="0">
                <a:latin typeface="Courier New" panose="02070309020205020404" pitchFamily="49" charset="0"/>
                <a:cs typeface="Courier New" panose="02070309020205020404" pitchFamily="49" charset="0"/>
              </a:rPr>
              <a:t>Ans</a:t>
            </a:r>
            <a:r>
              <a:rPr lang="en-US" b="1" dirty="0" smtClean="0">
                <a:latin typeface="Courier New" panose="02070309020205020404" pitchFamily="49" charset="0"/>
                <a:cs typeface="Courier New" panose="02070309020205020404" pitchFamily="49" charset="0"/>
              </a:rPr>
              <a:t>:</a:t>
            </a:r>
          </a:p>
          <a:p>
            <a:pPr marL="457200" indent="-457200">
              <a:buNone/>
            </a:pPr>
            <a:endParaRPr lang="en-US" b="1" dirty="0" smtClean="0">
              <a:latin typeface="Courier New" panose="02070309020205020404" pitchFamily="49" charset="0"/>
              <a:cs typeface="Courier New" panose="02070309020205020404" pitchFamily="49" charset="0"/>
            </a:endParaRPr>
          </a:p>
          <a:p>
            <a:pPr marL="457200" indent="-457200" algn="ctr">
              <a:buNone/>
            </a:pPr>
            <a:r>
              <a:rPr lang="en-US" b="1"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smtClean="0">
                <a:cs typeface="Courier New" panose="02070309020205020404" pitchFamily="49" charset="0"/>
              </a:rPr>
              <a:t>The time to access a disk page is not constant. It depends on the location of the data. Accessing to some data might be much faster than to others. It is different for memory. The time to access memory is uniform for most computer systems.</a:t>
            </a:r>
          </a:p>
          <a:p>
            <a:pPr marL="457200" indent="-457200">
              <a:buNone/>
            </a:pPr>
            <a:endParaRPr lang="ru-RU" b="1" dirty="0">
              <a:latin typeface="Courier New" panose="02070309020205020404" pitchFamily="49" charset="0"/>
              <a:cs typeface="Courier New" panose="02070309020205020404" pitchFamily="49" charset="0"/>
            </a:endParaRPr>
          </a:p>
        </p:txBody>
      </p:sp>
    </p:spTree>
    <p:extLst>
      <p:ext uri="{BB962C8B-B14F-4D97-AF65-F5344CB8AC3E}">
        <p14:creationId xmlns="" xmlns:p14="http://schemas.microsoft.com/office/powerpoint/2010/main" val="708080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792162"/>
          </a:xfrm>
        </p:spPr>
        <p:txBody>
          <a:bodyPr/>
          <a:lstStyle/>
          <a:p>
            <a:r>
              <a:rPr lang="en-US" b="1" dirty="0" smtClean="0"/>
              <a:t>Exercise 2</a:t>
            </a:r>
            <a:endParaRPr lang="en-US" b="1" dirty="0"/>
          </a:p>
        </p:txBody>
      </p:sp>
      <p:sp>
        <p:nvSpPr>
          <p:cNvPr id="6" name="Content Placeholder 5"/>
          <p:cNvSpPr>
            <a:spLocks noGrp="1"/>
          </p:cNvSpPr>
          <p:nvPr>
            <p:ph idx="1"/>
          </p:nvPr>
        </p:nvSpPr>
        <p:spPr>
          <a:xfrm>
            <a:off x="457200" y="914400"/>
            <a:ext cx="8229600" cy="5562600"/>
          </a:xfrm>
        </p:spPr>
        <p:txBody>
          <a:bodyPr>
            <a:normAutofit fontScale="85000" lnSpcReduction="20000"/>
          </a:bodyPr>
          <a:lstStyle/>
          <a:p>
            <a:pPr algn="just">
              <a:buNone/>
            </a:pPr>
            <a:r>
              <a:rPr lang="en-US" dirty="0" smtClean="0"/>
              <a:t>Consider a disk with a sector size of 512 bytes, 2000 tracks per surface, 50 sectors per track, five double-sided platters, and average seek time of 10 msec.</a:t>
            </a:r>
          </a:p>
          <a:p>
            <a:pPr algn="just">
              <a:buNone/>
            </a:pPr>
            <a:endParaRPr lang="en-US" dirty="0" smtClean="0"/>
          </a:p>
          <a:p>
            <a:pPr algn="just">
              <a:buNone/>
            </a:pPr>
            <a:r>
              <a:rPr lang="en-US" dirty="0" smtClean="0"/>
              <a:t>1. What is the capacity of a track in bytes? What is the capacity of each surface? What is the capacity of the disk?</a:t>
            </a:r>
          </a:p>
          <a:p>
            <a:pPr algn="just">
              <a:buNone/>
            </a:pPr>
            <a:r>
              <a:rPr lang="en-US" dirty="0" smtClean="0"/>
              <a:t>2. How many cylinders does the disk have?</a:t>
            </a:r>
          </a:p>
          <a:p>
            <a:pPr algn="just">
              <a:buNone/>
            </a:pPr>
            <a:r>
              <a:rPr lang="en-US" dirty="0" smtClean="0"/>
              <a:t>3. Give examples of valid block sizes. Is 256 bytes a valid block size? 2048? 51,200?</a:t>
            </a:r>
          </a:p>
          <a:p>
            <a:pPr algn="just">
              <a:buNone/>
            </a:pPr>
            <a:r>
              <a:rPr lang="en-US" dirty="0" smtClean="0"/>
              <a:t>4. If the disk platters rotate at 5400 rpm (revolutions per minute), what is the maximum rotational delay?</a:t>
            </a:r>
          </a:p>
          <a:p>
            <a:pPr algn="just">
              <a:buNone/>
            </a:pPr>
            <a:r>
              <a:rPr lang="en-US" dirty="0" smtClean="0"/>
              <a:t>5. If one track of data can be transferred per revolution, what is the transfer rate?</a:t>
            </a:r>
            <a:endParaRPr lang="en-US" dirty="0"/>
          </a:p>
        </p:txBody>
      </p:sp>
    </p:spTree>
    <p:extLst>
      <p:ext uri="{BB962C8B-B14F-4D97-AF65-F5344CB8AC3E}">
        <p14:creationId xmlns="" xmlns:p14="http://schemas.microsoft.com/office/powerpoint/2010/main" val="1223662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09600"/>
            <a:ext cx="8229600" cy="5516563"/>
          </a:xfrm>
        </p:spPr>
        <p:txBody>
          <a:bodyPr>
            <a:normAutofit lnSpcReduction="10000"/>
          </a:bodyPr>
          <a:lstStyle/>
          <a:p>
            <a:pPr marL="0" indent="0">
              <a:buNone/>
            </a:pPr>
            <a:r>
              <a:rPr lang="en-US" sz="2800" b="1" dirty="0" smtClean="0"/>
              <a:t>1. What is the capacity of a track in bytes? What is the capacity of each surface? What is the capacity of the disk?</a:t>
            </a:r>
          </a:p>
          <a:p>
            <a:pPr marL="0" indent="0">
              <a:buNone/>
            </a:pPr>
            <a:endParaRPr lang="en-US" sz="2000" b="1" dirty="0" smtClean="0"/>
          </a:p>
          <a:p>
            <a:pPr marL="0" indent="0" algn="ctr">
              <a:buNone/>
            </a:pPr>
            <a:r>
              <a:rPr lang="en-US" sz="2800" dirty="0" smtClean="0"/>
              <a:t>bytes/track = bytes/sector × sectors/track </a:t>
            </a:r>
          </a:p>
          <a:p>
            <a:pPr marL="0" indent="0" algn="ctr">
              <a:buNone/>
            </a:pPr>
            <a:r>
              <a:rPr lang="en-US" sz="2800" dirty="0" smtClean="0"/>
              <a:t>= 512 × 50 = 25K</a:t>
            </a:r>
          </a:p>
          <a:p>
            <a:pPr marL="0" indent="0" algn="ctr">
              <a:buNone/>
            </a:pPr>
            <a:endParaRPr lang="en-US" sz="2800" dirty="0" smtClean="0"/>
          </a:p>
          <a:p>
            <a:pPr marL="0" indent="0" algn="ctr">
              <a:buNone/>
            </a:pPr>
            <a:r>
              <a:rPr lang="en-US" sz="2800" dirty="0" smtClean="0"/>
              <a:t>bytes/surface = bytes/track × tracks/surface </a:t>
            </a:r>
          </a:p>
          <a:p>
            <a:pPr marL="0" indent="0" algn="ctr">
              <a:buNone/>
            </a:pPr>
            <a:r>
              <a:rPr lang="en-US" sz="2800" dirty="0" smtClean="0"/>
              <a:t>= 25K × 2000  = 50, 000K</a:t>
            </a:r>
          </a:p>
          <a:p>
            <a:pPr marL="0" indent="0" algn="ctr">
              <a:buNone/>
            </a:pPr>
            <a:endParaRPr lang="en-US" sz="2800" dirty="0" smtClean="0"/>
          </a:p>
          <a:p>
            <a:pPr marL="0" indent="0" algn="ctr">
              <a:buNone/>
            </a:pPr>
            <a:r>
              <a:rPr lang="en-US" sz="2800" dirty="0" smtClean="0"/>
              <a:t>bytes/disk = bytes/surface× surfaces/disk </a:t>
            </a:r>
          </a:p>
          <a:p>
            <a:pPr marL="0" indent="0" algn="ctr">
              <a:buNone/>
            </a:pPr>
            <a:r>
              <a:rPr lang="en-US" sz="2800" dirty="0" smtClean="0"/>
              <a:t>= 50, 000K × 5 × 2 = 500, 000K</a:t>
            </a:r>
            <a:endParaRPr lang="en-US" sz="2800" dirty="0"/>
          </a:p>
        </p:txBody>
      </p:sp>
    </p:spTree>
    <p:extLst>
      <p:ext uri="{BB962C8B-B14F-4D97-AF65-F5344CB8AC3E}">
        <p14:creationId xmlns="" xmlns:p14="http://schemas.microsoft.com/office/powerpoint/2010/main" val="4222879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533400"/>
            <a:ext cx="8534400" cy="6096000"/>
          </a:xfrm>
        </p:spPr>
        <p:txBody>
          <a:bodyPr>
            <a:normAutofit/>
          </a:bodyPr>
          <a:lstStyle/>
          <a:p>
            <a:pPr algn="just">
              <a:buNone/>
            </a:pPr>
            <a:r>
              <a:rPr lang="en-US" b="1" dirty="0" smtClean="0"/>
              <a:t>2. How many cylinders does the disk have?</a:t>
            </a:r>
          </a:p>
          <a:p>
            <a:pPr marL="0" indent="0">
              <a:buNone/>
            </a:pPr>
            <a:endParaRPr lang="en-US" sz="1800" b="1" dirty="0" smtClean="0"/>
          </a:p>
          <a:p>
            <a:pPr marL="0" indent="0" algn="ctr">
              <a:buNone/>
            </a:pPr>
            <a:r>
              <a:rPr lang="en-US" sz="2400" dirty="0" smtClean="0"/>
              <a:t>The number of cylinders is the same as the number of tracks on each platter, which is 2000.</a:t>
            </a:r>
          </a:p>
          <a:p>
            <a:pPr marL="0" indent="0" algn="ctr">
              <a:buNone/>
            </a:pPr>
            <a:endParaRPr lang="en-US" sz="2400" dirty="0" smtClean="0"/>
          </a:p>
          <a:p>
            <a:pPr marL="0" indent="0">
              <a:buNone/>
            </a:pPr>
            <a:r>
              <a:rPr lang="en-US" b="1" dirty="0" smtClean="0"/>
              <a:t>3. Give examples of valid block sizes. Is 256 bytes a valid block size? 2048? 51,200?</a:t>
            </a:r>
          </a:p>
          <a:p>
            <a:pPr marL="0" indent="0">
              <a:buNone/>
            </a:pPr>
            <a:endParaRPr lang="en-US" b="1" dirty="0" smtClean="0"/>
          </a:p>
          <a:p>
            <a:pPr marL="0" indent="0"/>
            <a:r>
              <a:rPr lang="en-US" sz="2400" dirty="0" smtClean="0"/>
              <a:t>The block size should be a multiple of the sector size. We can see that 256 is not a valid block size while 2048 is. </a:t>
            </a:r>
          </a:p>
          <a:p>
            <a:pPr marL="0" indent="0"/>
            <a:r>
              <a:rPr lang="en-US" sz="2400" dirty="0" smtClean="0"/>
              <a:t>51200 is not a valid block size in this case because block size cannot exceed the size of a track, which is 25600 bytes.</a:t>
            </a:r>
          </a:p>
        </p:txBody>
      </p:sp>
    </p:spTree>
    <p:extLst>
      <p:ext uri="{BB962C8B-B14F-4D97-AF65-F5344CB8AC3E}">
        <p14:creationId xmlns="" xmlns:p14="http://schemas.microsoft.com/office/powerpoint/2010/main" val="2910117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p:cNvSpPr>
          <p:nvPr/>
        </p:nvSpPr>
        <p:spPr>
          <a:xfrm>
            <a:off x="304800" y="533400"/>
            <a:ext cx="8534400" cy="6096000"/>
          </a:xfrm>
          <a:prstGeom prst="rect">
            <a:avLst/>
          </a:prstGeom>
        </p:spPr>
        <p:txBody>
          <a:bodyPr vert="horz" lIns="91440" tIns="45720" rIns="91440" bIns="45720" rtlCol="0">
            <a:normAutofit/>
          </a:bodyPr>
          <a:lstStyle/>
          <a:p>
            <a:pPr marL="342900" indent="-342900" algn="just">
              <a:spcBef>
                <a:spcPct val="20000"/>
              </a:spcBef>
            </a:pPr>
            <a:r>
              <a:rPr lang="en-US" sz="3200" b="1" dirty="0" smtClean="0"/>
              <a:t>4. If the disk platters rotate at 5400 rpm (revolutions per minute), what is the maximum rotational delay?</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800" b="1" i="0" u="none" strike="noStrike" kern="1200" cap="none" spc="0" normalizeH="0" baseline="0" noProof="0" dirty="0" smtClean="0">
              <a:ln>
                <a:noFill/>
              </a:ln>
              <a:solidFill>
                <a:schemeClr val="tx1"/>
              </a:solidFill>
              <a:effectLst/>
              <a:uLnTx/>
              <a:uFillTx/>
              <a:latin typeface="+mn-lt"/>
              <a:ea typeface="+mn-ea"/>
              <a:cs typeface="+mn-cs"/>
            </a:endParaRPr>
          </a:p>
          <a:p>
            <a:pPr algn="ctr"/>
            <a:r>
              <a:rPr lang="en-US" sz="2400" dirty="0" smtClean="0"/>
              <a:t>If the disk platters rotate at 5400rpm, the time required for one complete rotation, which is the maximum rotational delay, is</a:t>
            </a:r>
          </a:p>
          <a:p>
            <a:pPr algn="ctr"/>
            <a:endParaRPr lang="en-US" sz="2400" dirty="0" smtClean="0"/>
          </a:p>
          <a:p>
            <a:pPr algn="ctr"/>
            <a:r>
              <a:rPr lang="en-US" sz="2400" dirty="0" smtClean="0"/>
              <a:t>(1/5400) </a:t>
            </a:r>
            <a:r>
              <a:rPr lang="en-US" sz="2400" i="1" dirty="0" smtClean="0"/>
              <a:t>× 60 = 0.011seconds</a:t>
            </a:r>
          </a:p>
          <a:p>
            <a:pPr algn="ctr"/>
            <a:endParaRPr lang="en-US" sz="2400" i="1" dirty="0" smtClean="0"/>
          </a:p>
          <a:p>
            <a:pPr algn="ctr"/>
            <a:r>
              <a:rPr lang="en-US" sz="2400" dirty="0" smtClean="0"/>
              <a:t>The average rotational delay is half of the rotation time, 0.006 seconds.</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979033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2"/>
          <p:cNvSpPr txBox="1">
            <a:spLocks noGrp="1"/>
          </p:cNvSpPr>
          <p:nvPr>
            <p:ph idx="1"/>
          </p:nvPr>
        </p:nvSpPr>
        <p:spPr>
          <a:xfrm>
            <a:off x="228600" y="304800"/>
            <a:ext cx="8686800" cy="5821363"/>
          </a:xfrm>
          <a:prstGeom prst="rect">
            <a:avLst/>
          </a:prstGeom>
        </p:spPr>
        <p:txBody>
          <a:bodyPr vert="horz" lIns="91440" tIns="45720" rIns="91440" bIns="45720" rtlCol="0">
            <a:normAutofit/>
          </a:bodyPr>
          <a:lstStyle/>
          <a:p>
            <a:pPr algn="just">
              <a:buNone/>
            </a:pPr>
            <a:r>
              <a:rPr lang="en-US" b="1" dirty="0" smtClean="0"/>
              <a:t>5. If one track of data can be transferred per revolution, what is the transfer rate?</a:t>
            </a:r>
          </a:p>
          <a:p>
            <a:pPr algn="just">
              <a:buNone/>
            </a:pPr>
            <a:endParaRPr lang="en-US" b="1" dirty="0" smtClean="0"/>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800" b="1" i="0" u="none" strike="noStrike" kern="1200" cap="none" spc="0" normalizeH="0" baseline="0" noProof="0" dirty="0" smtClean="0">
              <a:ln>
                <a:noFill/>
              </a:ln>
              <a:solidFill>
                <a:schemeClr val="tx1"/>
              </a:solidFill>
              <a:effectLst/>
              <a:uLnTx/>
              <a:uFillTx/>
              <a:latin typeface="+mn-lt"/>
              <a:ea typeface="+mn-ea"/>
              <a:cs typeface="+mn-cs"/>
            </a:endParaRPr>
          </a:p>
          <a:p>
            <a:pPr algn="ctr">
              <a:buNone/>
            </a:pPr>
            <a:r>
              <a:rPr lang="en-US" sz="2800" dirty="0" smtClean="0"/>
              <a:t>The capacity of a track is 25K bytes. Since one track of data can be transferred per revolution, the data transfer rate is</a:t>
            </a:r>
          </a:p>
          <a:p>
            <a:pPr algn="ctr">
              <a:buNone/>
            </a:pPr>
            <a:endParaRPr lang="en-US" sz="2800" dirty="0" smtClean="0"/>
          </a:p>
          <a:p>
            <a:pPr algn="ctr">
              <a:buNone/>
            </a:pPr>
            <a:r>
              <a:rPr lang="en-US" sz="2800" dirty="0" smtClean="0"/>
              <a:t>(25</a:t>
            </a:r>
            <a:r>
              <a:rPr lang="en-US" sz="2800" i="1" dirty="0" smtClean="0"/>
              <a:t>K/</a:t>
            </a:r>
            <a:r>
              <a:rPr lang="en-US" sz="2800" dirty="0" smtClean="0"/>
              <a:t>0</a:t>
            </a:r>
            <a:r>
              <a:rPr lang="en-US" sz="2800" i="1" dirty="0" smtClean="0"/>
              <a:t>.011) </a:t>
            </a:r>
            <a:r>
              <a:rPr lang="en-US" sz="2800" dirty="0" smtClean="0"/>
              <a:t>= 2</a:t>
            </a:r>
            <a:r>
              <a:rPr lang="en-US" sz="2800" i="1" dirty="0" smtClean="0"/>
              <a:t>, 250Kbytes/second</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3604246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Exercise 3</a:t>
            </a:r>
            <a:endParaRPr lang="en-US" b="1" dirty="0"/>
          </a:p>
        </p:txBody>
      </p:sp>
      <p:sp>
        <p:nvSpPr>
          <p:cNvPr id="3" name="Content Placeholder 2"/>
          <p:cNvSpPr>
            <a:spLocks noGrp="1"/>
          </p:cNvSpPr>
          <p:nvPr>
            <p:ph idx="1"/>
          </p:nvPr>
        </p:nvSpPr>
        <p:spPr/>
        <p:txBody>
          <a:bodyPr/>
          <a:lstStyle/>
          <a:p>
            <a:pPr algn="just">
              <a:buNone/>
            </a:pPr>
            <a:r>
              <a:rPr lang="en-US" dirty="0" smtClean="0"/>
              <a:t>What does it mean to say that a page is pinned in the buffer pool? Who is responsible for pinning pages? Who is responsible for unpinning pages?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1235</Words>
  <Application>Microsoft Office PowerPoint</Application>
  <PresentationFormat>On-screen Show (4:3)</PresentationFormat>
  <Paragraphs>103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Тема Office</vt:lpstr>
      <vt:lpstr>Tutorial 8</vt:lpstr>
      <vt:lpstr>Exercise 1</vt:lpstr>
      <vt:lpstr>Slide 3</vt:lpstr>
      <vt:lpstr>Exercise 2</vt:lpstr>
      <vt:lpstr>Slide 5</vt:lpstr>
      <vt:lpstr>Slide 6</vt:lpstr>
      <vt:lpstr>Slide 7</vt:lpstr>
      <vt:lpstr>Slide 8</vt:lpstr>
      <vt:lpstr>Exercise 3</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Let h be the height of the B+ tree (usually 2 or 3 ) and M be the number of data entries per page (M &gt; 10). Let us assume that after accessing the data entry it takes one more disk access to get the actual record. Let c be the occupancy factor in hash indexing.  From the table below:  1. From the first row of the table, we see that heap file organization is the best (has the fewest disk accesses). 2. From the second row of the table, with typical values for h and M, the B+ Tree has the fewest disk accesses. 3. From the third row of the table, hash indexing is the best. 4. From the fourth row or the table, again we see that B+ Tree is the best.  </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5</dc:title>
  <dc:creator>User</dc:creator>
  <cp:lastModifiedBy>Tuna</cp:lastModifiedBy>
  <cp:revision>51</cp:revision>
  <dcterms:created xsi:type="dcterms:W3CDTF">2015-03-04T00:03:02Z</dcterms:created>
  <dcterms:modified xsi:type="dcterms:W3CDTF">2015-03-30T03:03:09Z</dcterms:modified>
</cp:coreProperties>
</file>