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68" r:id="rId6"/>
    <p:sldId id="269" r:id="rId7"/>
    <p:sldId id="261" r:id="rId8"/>
    <p:sldId id="265" r:id="rId9"/>
    <p:sldId id="262" r:id="rId10"/>
    <p:sldId id="263" r:id="rId11"/>
    <p:sldId id="270" r:id="rId12"/>
    <p:sldId id="271" r:id="rId13"/>
    <p:sldId id="272" r:id="rId14"/>
    <p:sldId id="273" r:id="rId15"/>
    <p:sldId id="274" r:id="rId16"/>
    <p:sldId id="259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571" autoAdjust="0"/>
  </p:normalViewPr>
  <p:slideViewPr>
    <p:cSldViewPr>
      <p:cViewPr varScale="1">
        <p:scale>
          <a:sx n="36" d="100"/>
          <a:sy n="36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E930-43E2-48D2-A3B6-B1035F67EF95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507DF-3FAE-4685-B5C0-B31C3B76D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F507DF-3FAE-4685-B5C0-B31C3B76DDF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6121-9875-44DE-836A-2C28D848B0F1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0ACA-D719-461D-B641-8B019F5B8DF5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C8E6F-390F-419A-8521-1B89E872055A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CF138-7762-417E-902A-B73E022E1969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E173-1A6E-4732-A6A4-2344527FF1AD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9E919-7196-41D2-ADFD-B0A9FC0182EF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E503-5786-4699-BE31-67B5D529520B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B6A9-A486-4C6C-8EF1-4665DAA0F901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01B35-773A-4734-8E54-E32CDF0283EA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B749-62F4-4014-AD4B-0E366882557C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42D12-823C-4A3D-A4DA-6664C3D2662E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D4D25-D76C-4AB3-84AA-982B54B1DFF5}" type="datetime1">
              <a:rPr lang="fr-FR" smtClean="0"/>
              <a:pPr/>
              <a:t>16/11/2010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A65F0-DC23-4111-81D6-4E3BA8BFCE6E}" type="slidenum">
              <a:rPr lang="fr-BE" smtClean="0"/>
              <a:pPr/>
              <a:t>‹#›</a:t>
            </a:fld>
            <a:endParaRPr lang="fr-B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Transactional Memory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Santos (4465359)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 and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temporary “speculative” data in LOCAL cache until commit [1]</a:t>
            </a:r>
          </a:p>
          <a:p>
            <a:pPr lvl="1"/>
            <a:r>
              <a:rPr lang="en-US" dirty="0" smtClean="0"/>
              <a:t>Commit made to shared memory</a:t>
            </a:r>
          </a:p>
          <a:p>
            <a:r>
              <a:rPr lang="en-US" dirty="0" smtClean="0"/>
              <a:t>For abort, discard (cache invalidate or otherwise) temporary data [1]</a:t>
            </a:r>
          </a:p>
          <a:p>
            <a:r>
              <a:rPr lang="en-US" dirty="0" smtClean="0"/>
              <a:t>Some hardware implementations keep the old data in a dedicated buffer [1]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Sun “ROCK</a:t>
            </a:r>
            <a:r>
              <a:rPr lang="en-US" dirty="0" smtClean="0"/>
              <a:t>” Chip-Multithreading Processor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781050" y="1948656"/>
            <a:ext cx="339090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SPARC</a:t>
            </a:r>
          </a:p>
          <a:p>
            <a:r>
              <a:rPr lang="en-US" dirty="0" smtClean="0"/>
              <a:t>16 processors, 2 software threads / processor</a:t>
            </a:r>
          </a:p>
          <a:p>
            <a:r>
              <a:rPr lang="en-US" dirty="0" smtClean="0"/>
              <a:t>Clusters of 4 processors – each cluster has shared L1 I-cache, but 2 L1 </a:t>
            </a:r>
            <a:r>
              <a:rPr lang="en-US" dirty="0" smtClean="0"/>
              <a:t>D-caches</a:t>
            </a:r>
            <a:endParaRPr lang="en-US" dirty="0" smtClean="0"/>
          </a:p>
          <a:p>
            <a:pPr lvl="1"/>
            <a:r>
              <a:rPr lang="en-US" dirty="0" smtClean="0"/>
              <a:t>Crossbar network between clusters</a:t>
            </a:r>
            <a:endParaRPr lang="en-US" dirty="0" smtClean="0"/>
          </a:p>
          <a:p>
            <a:r>
              <a:rPr lang="en-US" dirty="0" smtClean="0"/>
              <a:t>Global L3 cache</a:t>
            </a:r>
          </a:p>
          <a:p>
            <a:r>
              <a:rPr lang="en-US" dirty="0" smtClean="0"/>
              <a:t>Uses HTM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884368" y="56612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[4]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Sun “ROCK</a:t>
            </a:r>
            <a:r>
              <a:rPr lang="en-US" dirty="0" smtClean="0"/>
              <a:t>” HTM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TM implemented as part of “Checkpoint Architecture” [4]</a:t>
            </a:r>
          </a:p>
          <a:p>
            <a:pPr lvl="1"/>
            <a:r>
              <a:rPr lang="en-US" dirty="0" smtClean="0"/>
              <a:t>Takes a “snapshot” in dedicated buffers then makes “speculation”</a:t>
            </a:r>
          </a:p>
          <a:p>
            <a:pPr lvl="1"/>
            <a:r>
              <a:rPr lang="en-US" dirty="0" smtClean="0"/>
              <a:t>Custom instructions: checkpoint, commit</a:t>
            </a:r>
          </a:p>
          <a:p>
            <a:r>
              <a:rPr lang="en-US" dirty="0" smtClean="0"/>
              <a:t>Requires extra buffers to implement TM to store snapshots</a:t>
            </a:r>
          </a:p>
          <a:p>
            <a:r>
              <a:rPr lang="en-US" dirty="0" smtClean="0"/>
              <a:t>Conflict occurs if cache line used in transaction is replaced or invalidated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Sun“ROCK</a:t>
            </a:r>
            <a:r>
              <a:rPr lang="en-US" dirty="0" smtClean="0"/>
              <a:t>”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196752"/>
            <a:ext cx="5832648" cy="529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Intel® C++ STM Compiler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Prototype</a:t>
            </a:r>
          </a:p>
          <a:p>
            <a:r>
              <a:rPr lang="en-US" dirty="0" smtClean="0"/>
              <a:t>Wrap transactions in __transaction{}</a:t>
            </a:r>
          </a:p>
          <a:p>
            <a:pPr lvl="1"/>
            <a:r>
              <a:rPr lang="en-US" dirty="0" smtClean="0"/>
              <a:t>Shown in previous slides</a:t>
            </a:r>
          </a:p>
          <a:p>
            <a:r>
              <a:rPr lang="en-US" dirty="0" smtClean="0"/>
              <a:t>IA-32 (x86) or Intel 64 bit support, Windows and Linux</a:t>
            </a:r>
          </a:p>
          <a:p>
            <a:endParaRPr lang="en-US" dirty="0" smtClean="0"/>
          </a:p>
          <a:p>
            <a:endParaRPr lang="en-US" dirty="0" smtClean="0"/>
          </a:p>
          <a:p>
            <a:pPr algn="r">
              <a:buNone/>
            </a:pPr>
            <a:r>
              <a:rPr lang="en-US" dirty="0" smtClean="0"/>
              <a:t>[5]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14</a:t>
            </a:fld>
            <a:endParaRPr lang="fr-B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AMD Advanced Synchronization</a:t>
            </a:r>
            <a:br>
              <a:rPr lang="en-US" dirty="0" smtClean="0"/>
            </a:br>
            <a:r>
              <a:rPr lang="en-US" dirty="0" smtClean="0"/>
              <a:t>Facility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 (</a:t>
            </a:r>
            <a:r>
              <a:rPr lang="en-US" smtClean="0"/>
              <a:t>no implementation yet)</a:t>
            </a:r>
            <a:endParaRPr lang="en-US" dirty="0" smtClean="0"/>
          </a:p>
          <a:p>
            <a:r>
              <a:rPr lang="en-US" dirty="0" smtClean="0"/>
              <a:t>HTM support in the form of added instructions:</a:t>
            </a:r>
          </a:p>
          <a:p>
            <a:pPr lvl="1"/>
            <a:r>
              <a:rPr lang="en-US" dirty="0" smtClean="0"/>
              <a:t>SPECULATE (begin transaction)</a:t>
            </a:r>
          </a:p>
          <a:p>
            <a:pPr lvl="1"/>
            <a:r>
              <a:rPr lang="en-US" dirty="0" smtClean="0"/>
              <a:t>COMMIT</a:t>
            </a:r>
          </a:p>
          <a:p>
            <a:pPr lvl="1"/>
            <a:r>
              <a:rPr lang="en-US" dirty="0" smtClean="0"/>
              <a:t>ABORT</a:t>
            </a:r>
          </a:p>
          <a:p>
            <a:pPr lvl="1"/>
            <a:r>
              <a:rPr lang="en-US" dirty="0" smtClean="0"/>
              <a:t>LOCK </a:t>
            </a:r>
            <a:r>
              <a:rPr lang="en-US" dirty="0" err="1" smtClean="0"/>
              <a:t>MOVx</a:t>
            </a:r>
            <a:r>
              <a:rPr lang="en-US" dirty="0" smtClean="0"/>
              <a:t> (protect region for atomic access)</a:t>
            </a:r>
          </a:p>
          <a:p>
            <a:pPr lvl="1" algn="r">
              <a:buNone/>
            </a:pPr>
            <a:r>
              <a:rPr lang="en-US" dirty="0" smtClean="0"/>
              <a:t>[6]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15</a:t>
            </a:fld>
            <a:endParaRPr lang="fr-B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Harris, T.; Cristal, A.; </a:t>
            </a:r>
            <a:r>
              <a:rPr lang="en-US" sz="1200" dirty="0" err="1" smtClean="0"/>
              <a:t>Unsal</a:t>
            </a:r>
            <a:r>
              <a:rPr lang="en-US" sz="1200" dirty="0" smtClean="0"/>
              <a:t>, O.S.; </a:t>
            </a:r>
            <a:r>
              <a:rPr lang="en-US" sz="1200" dirty="0" err="1" smtClean="0"/>
              <a:t>Ayguade</a:t>
            </a:r>
            <a:r>
              <a:rPr lang="en-US" sz="1200" dirty="0" smtClean="0"/>
              <a:t>, E.; </a:t>
            </a:r>
            <a:r>
              <a:rPr lang="en-US" sz="1200" dirty="0" err="1" smtClean="0"/>
              <a:t>Gagliardi</a:t>
            </a:r>
            <a:r>
              <a:rPr lang="en-US" sz="1200" dirty="0" smtClean="0"/>
              <a:t>, F.; Smith, B.; Valero, M.; , "Transactional Memory: An Overview," Micro, IEEE , vol.27, no.3, pp.8-29, May-June 2007 </a:t>
            </a:r>
            <a:r>
              <a:rPr lang="en-US" sz="1200" dirty="0" err="1" smtClean="0"/>
              <a:t>doi</a:t>
            </a:r>
            <a:r>
              <a:rPr lang="en-US" sz="1200" dirty="0" smtClean="0"/>
              <a:t>: 10.1109/MM.2007.63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Xiang Li; Jing Zhang; Jun-</a:t>
            </a:r>
            <a:r>
              <a:rPr lang="en-US" sz="1200" dirty="0" err="1" smtClean="0"/>
              <a:t>huai</a:t>
            </a:r>
            <a:r>
              <a:rPr lang="en-US" sz="1200" dirty="0" smtClean="0"/>
              <a:t> Li; , "Hardware/hybrid transactional memory," Computer, </a:t>
            </a:r>
            <a:r>
              <a:rPr lang="en-US" sz="1200" dirty="0" err="1" smtClean="0"/>
              <a:t>Mechatronics</a:t>
            </a:r>
            <a:r>
              <a:rPr lang="en-US" sz="1200" dirty="0" smtClean="0"/>
              <a:t>, Control and Electronic Engineering (CMCE), 2010 International Conference on , vol.6, no., pp.68-71, 24-26 Aug. 2010 </a:t>
            </a:r>
            <a:r>
              <a:rPr lang="en-US" sz="1200" dirty="0" err="1" smtClean="0"/>
              <a:t>doi</a:t>
            </a:r>
            <a:r>
              <a:rPr lang="en-US" sz="1200" dirty="0" smtClean="0"/>
              <a:t>: 10.1109/CMCE.2010.5609908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err="1" smtClean="0"/>
              <a:t>Adl-Tabatabai</a:t>
            </a:r>
            <a:r>
              <a:rPr lang="en-US" sz="1200" dirty="0" smtClean="0"/>
              <a:t>, A., </a:t>
            </a:r>
            <a:r>
              <a:rPr lang="en-US" sz="1200" dirty="0" err="1" smtClean="0"/>
              <a:t>Shpeisman</a:t>
            </a:r>
            <a:r>
              <a:rPr lang="en-US" sz="1200" dirty="0" smtClean="0"/>
              <a:t>, T. (2009, August 4.) “Draft Specification of Transactional Language Constructs for C++.” Version 1.0., [Online]. Available: http://software.intel.com/en-us/articles/intel-c-stm-compiler-prototype-edition/#Constructs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err="1" smtClean="0"/>
              <a:t>Chaudhry</a:t>
            </a:r>
            <a:r>
              <a:rPr lang="en-US" sz="1200" dirty="0" smtClean="0"/>
              <a:t>, S.; </a:t>
            </a:r>
            <a:r>
              <a:rPr lang="en-US" sz="1200" dirty="0" err="1" smtClean="0"/>
              <a:t>Cypher</a:t>
            </a:r>
            <a:r>
              <a:rPr lang="en-US" sz="1200" dirty="0" smtClean="0"/>
              <a:t>, R.; </a:t>
            </a:r>
            <a:r>
              <a:rPr lang="en-US" sz="1200" dirty="0" err="1" smtClean="0"/>
              <a:t>Ekman</a:t>
            </a:r>
            <a:r>
              <a:rPr lang="en-US" sz="1200" dirty="0" smtClean="0"/>
              <a:t>, M.; </a:t>
            </a:r>
            <a:r>
              <a:rPr lang="en-US" sz="1200" dirty="0" err="1" smtClean="0"/>
              <a:t>Karlsson</a:t>
            </a:r>
            <a:r>
              <a:rPr lang="en-US" sz="1200" dirty="0" smtClean="0"/>
              <a:t>, M.; </a:t>
            </a:r>
            <a:r>
              <a:rPr lang="en-US" sz="1200" dirty="0" err="1" smtClean="0"/>
              <a:t>Landin</a:t>
            </a:r>
            <a:r>
              <a:rPr lang="en-US" sz="1200" dirty="0" smtClean="0"/>
              <a:t>, A.; Yip, S.; </a:t>
            </a:r>
            <a:r>
              <a:rPr lang="en-US" sz="1200" dirty="0" err="1" smtClean="0"/>
              <a:t>Zeffer</a:t>
            </a:r>
            <a:r>
              <a:rPr lang="en-US" sz="1200" dirty="0" smtClean="0"/>
              <a:t>, H.; Tremblay, M.; , "Rock: A High-Performance </a:t>
            </a:r>
            <a:r>
              <a:rPr lang="en-US" sz="1200" dirty="0" err="1" smtClean="0"/>
              <a:t>Sparc</a:t>
            </a:r>
            <a:r>
              <a:rPr lang="en-US" sz="1200" dirty="0" smtClean="0"/>
              <a:t> CMT Processor," Micro, IEEE , vol.29, no.2, pp.6-16, March-April 2009 </a:t>
            </a:r>
            <a:r>
              <a:rPr lang="en-US" sz="1200" dirty="0" err="1" smtClean="0"/>
              <a:t>doi</a:t>
            </a:r>
            <a:r>
              <a:rPr lang="en-US" sz="1200" dirty="0" smtClean="0"/>
              <a:t>: 10.1109/MM.2009.34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Intel Corporation. (2009, April 20.) “Intel® C++ STM Compiler, Prototype Edition.” [Online]. Available: http://software.intel.com/en-us/articles/intel-c-stm-compiler-prototype-edition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200" dirty="0" smtClean="0"/>
              <a:t>Advanced Micro Devices. (2009, March) “Advanced Synchronization Facility: Proposed Architectural Specification.”  Rev. 2.1. [Online]. Available: http://developer.amd.com/assets/45432-ASF_Spec_2.1.pdf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16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transactional memory (TM)?</a:t>
            </a:r>
          </a:p>
          <a:p>
            <a:pPr lvl="1"/>
            <a:r>
              <a:rPr lang="en-US" dirty="0" smtClean="0"/>
              <a:t>Example transactions</a:t>
            </a:r>
          </a:p>
          <a:p>
            <a:pPr lvl="1"/>
            <a:r>
              <a:rPr lang="en-US" dirty="0" smtClean="0"/>
              <a:t>Deadlocks and Cache Coherence</a:t>
            </a:r>
          </a:p>
          <a:p>
            <a:r>
              <a:rPr lang="en-US" dirty="0" smtClean="0"/>
              <a:t>Types of TM</a:t>
            </a:r>
          </a:p>
          <a:p>
            <a:r>
              <a:rPr lang="en-US" dirty="0" smtClean="0"/>
              <a:t>Implementations </a:t>
            </a:r>
            <a:r>
              <a:rPr lang="en-US" dirty="0" smtClean="0"/>
              <a:t>&amp; proposals </a:t>
            </a:r>
            <a:r>
              <a:rPr lang="en-US" dirty="0" smtClean="0"/>
              <a:t>in industry</a:t>
            </a:r>
            <a:endParaRPr lang="en-US" dirty="0" smtClean="0"/>
          </a:p>
          <a:p>
            <a:pPr lvl="1"/>
            <a:r>
              <a:rPr lang="en-US" dirty="0" smtClean="0"/>
              <a:t>Sun / Oracle</a:t>
            </a:r>
          </a:p>
          <a:p>
            <a:pPr lvl="1"/>
            <a:r>
              <a:rPr lang="en-US" dirty="0" smtClean="0"/>
              <a:t>Intel</a:t>
            </a:r>
          </a:p>
          <a:p>
            <a:pPr lvl="1"/>
            <a:r>
              <a:rPr lang="en-US" dirty="0" smtClean="0"/>
              <a:t>AMD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Transactional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Synchronization Mechanism</a:t>
            </a:r>
          </a:p>
          <a:p>
            <a:pPr lvl="1"/>
            <a:r>
              <a:rPr lang="en-US" dirty="0" smtClean="0"/>
              <a:t>Alternative of locks for critical sections [1]</a:t>
            </a:r>
          </a:p>
          <a:p>
            <a:r>
              <a:rPr lang="en-US" dirty="0" smtClean="0"/>
              <a:t>Divides a series of memory operations into a single atomic operation [1]</a:t>
            </a:r>
          </a:p>
          <a:p>
            <a:r>
              <a:rPr lang="en-US" dirty="0" smtClean="0"/>
              <a:t>No lock required [1]</a:t>
            </a:r>
          </a:p>
          <a:p>
            <a:pPr lvl="1"/>
            <a:r>
              <a:rPr lang="en-US" dirty="0" smtClean="0"/>
              <a:t>“Commit” or “abort” entire transaction</a:t>
            </a:r>
          </a:p>
          <a:p>
            <a:r>
              <a:rPr lang="en-US" dirty="0" smtClean="0"/>
              <a:t>May be implemented in hardware, software, or both (hybrid) [2]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Transaction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Code inside block is atomic, may either:</a:t>
            </a:r>
          </a:p>
          <a:p>
            <a:pPr lvl="1"/>
            <a:r>
              <a:rPr lang="en-US" dirty="0" smtClean="0"/>
              <a:t>Execute </a:t>
            </a:r>
            <a:r>
              <a:rPr lang="en-US" dirty="0" smtClean="0"/>
              <a:t>completely and write to memory (commit)</a:t>
            </a:r>
          </a:p>
          <a:p>
            <a:pPr lvl="1"/>
            <a:r>
              <a:rPr lang="en-US" dirty="0" smtClean="0"/>
              <a:t>Be disrupted by some another thread or processor and not change anything (abort)</a:t>
            </a:r>
          </a:p>
          <a:p>
            <a:r>
              <a:rPr lang="en-US" dirty="0" smtClean="0"/>
              <a:t>Memory locations are </a:t>
            </a:r>
            <a:r>
              <a:rPr lang="en-US" i="1" dirty="0" smtClean="0"/>
              <a:t>not</a:t>
            </a:r>
            <a:r>
              <a:rPr lang="en-US" dirty="0" smtClean="0"/>
              <a:t> locked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Consolas" pitchFamily="49" charset="0"/>
              </a:rPr>
              <a:t>__transaction {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</a:rPr>
              <a:t>  t = x;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</a:rPr>
              <a:t>  x = t+1;</a:t>
            </a:r>
          </a:p>
          <a:p>
            <a:pPr>
              <a:buNone/>
            </a:pPr>
            <a:r>
              <a:rPr lang="en-US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US" dirty="0" smtClean="0">
              <a:latin typeface="Consolas" pitchFamily="49" charset="0"/>
            </a:endParaRPr>
          </a:p>
          <a:p>
            <a:r>
              <a:rPr lang="en-US" dirty="0" smtClean="0"/>
              <a:t>Intel’s Syntax</a:t>
            </a:r>
          </a:p>
          <a:p>
            <a:r>
              <a:rPr lang="en-US" dirty="0" smtClean="0"/>
              <a:t>Copied from [3]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Transaction (commit)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157192"/>
            <a:ext cx="8229600" cy="60893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No conflict for either transaction – COMMIT in parallel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CPU 1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2174875"/>
            <a:ext cx="3538736" cy="240625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__transaction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t = x;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x = t+1;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CPU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220072" y="2174875"/>
            <a:ext cx="3466728" cy="233424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__transaction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a = b;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b = b+1;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3311862" y="3248978"/>
            <a:ext cx="1944214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35896" y="220486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55576" y="4221088"/>
            <a:ext cx="30243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COMMIT</a:t>
            </a:r>
            <a:endParaRPr lang="en-US" sz="5400" b="1" dirty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08104" y="4221088"/>
            <a:ext cx="30243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COMMIT</a:t>
            </a:r>
            <a:endParaRPr lang="en-US" sz="5400" b="1" dirty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Transaction (abort)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CPU2 wrote to x before CPU1 read – CPU1 aborts</a:t>
            </a:r>
          </a:p>
          <a:p>
            <a:pPr lvl="1"/>
            <a:r>
              <a:rPr lang="en-US" dirty="0" smtClean="0"/>
              <a:t>Change to “t” is also discarded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CPU 1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2174875"/>
            <a:ext cx="3538736" cy="240625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__transaction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t = x;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x = t+1;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CPU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220072" y="2132856"/>
            <a:ext cx="3466728" cy="233424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__transaction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 x = 5;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915817" y="3645023"/>
            <a:ext cx="2736304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35896" y="220486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 rot="4374249">
            <a:off x="3882803" y="2453523"/>
            <a:ext cx="613491" cy="277789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608" y="4365104"/>
            <a:ext cx="22322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ABORT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80112" y="3645024"/>
            <a:ext cx="30243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COMMIT</a:t>
            </a:r>
            <a:endParaRPr lang="en-US" sz="5400" b="1" dirty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TM vs. Lock / </a:t>
            </a:r>
            <a:r>
              <a:rPr lang="en-US" dirty="0" err="1" smtClean="0"/>
              <a:t>Mutex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Not as error prone (to human error) [1]</a:t>
            </a:r>
          </a:p>
          <a:p>
            <a:pPr lvl="1"/>
            <a:r>
              <a:rPr lang="en-US" dirty="0" smtClean="0"/>
              <a:t>Better scalability</a:t>
            </a:r>
          </a:p>
          <a:p>
            <a:pPr lvl="1"/>
            <a:r>
              <a:rPr lang="en-US" dirty="0" smtClean="0"/>
              <a:t>Multiple access to critical section</a:t>
            </a:r>
          </a:p>
          <a:p>
            <a:pPr lvl="1"/>
            <a:r>
              <a:rPr lang="en-US" dirty="0" smtClean="0"/>
              <a:t>Can eliminate deadlocks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Different way of programming [1]</a:t>
            </a:r>
          </a:p>
          <a:p>
            <a:pPr lvl="1"/>
            <a:r>
              <a:rPr lang="en-US" dirty="0" smtClean="0"/>
              <a:t>Algorithms and hardware can be more complex than locking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Prevention with 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Deadlock requires circular waiting</a:t>
            </a:r>
          </a:p>
          <a:p>
            <a:r>
              <a:rPr lang="en-US" dirty="0" smtClean="0"/>
              <a:t>With TM, operations are non-blocking</a:t>
            </a:r>
          </a:p>
          <a:p>
            <a:pPr lvl="1"/>
            <a:r>
              <a:rPr lang="en-US" dirty="0" smtClean="0"/>
              <a:t>Either an operation completes or it fails</a:t>
            </a:r>
          </a:p>
          <a:p>
            <a:pPr lvl="1"/>
            <a:r>
              <a:rPr lang="en-US" dirty="0" smtClean="0"/>
              <a:t>No blocking, so no possibility for deadlock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Transactional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Transactional Memory (HTM) [2]</a:t>
            </a:r>
          </a:p>
          <a:p>
            <a:pPr lvl="1"/>
            <a:r>
              <a:rPr lang="en-US" dirty="0" smtClean="0"/>
              <a:t>Exploits cache coherence or dedicate cache</a:t>
            </a:r>
          </a:p>
          <a:p>
            <a:pPr lvl="1"/>
            <a:r>
              <a:rPr lang="en-US" dirty="0" smtClean="0"/>
              <a:t>Sun / Oracle: Custom instructions</a:t>
            </a:r>
          </a:p>
          <a:p>
            <a:r>
              <a:rPr lang="en-US" dirty="0" smtClean="0"/>
              <a:t>Software Transactional Memory (STM) [2]</a:t>
            </a:r>
          </a:p>
          <a:p>
            <a:pPr lvl="1"/>
            <a:r>
              <a:rPr lang="en-US" dirty="0" smtClean="0"/>
              <a:t>Offers flexibility at cost of performance</a:t>
            </a:r>
          </a:p>
          <a:p>
            <a:r>
              <a:rPr lang="en-US" dirty="0" smtClean="0"/>
              <a:t>Hybrid Transactional Memory (</a:t>
            </a:r>
            <a:r>
              <a:rPr lang="en-US" dirty="0" err="1" smtClean="0"/>
              <a:t>HyTM</a:t>
            </a:r>
            <a:r>
              <a:rPr lang="en-US" dirty="0" smtClean="0"/>
              <a:t>) [2]</a:t>
            </a:r>
          </a:p>
          <a:p>
            <a:pPr lvl="1"/>
            <a:r>
              <a:rPr lang="en-US" dirty="0" smtClean="0"/>
              <a:t>Small transactions done with hardware, large transactions done with software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880</Words>
  <Application>Microsoft Office PowerPoint</Application>
  <PresentationFormat>On-screen Show (4:3)</PresentationFormat>
  <Paragraphs>142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Transactional Memory</vt:lpstr>
      <vt:lpstr>Agenda</vt:lpstr>
      <vt:lpstr>What is Transactional Memory</vt:lpstr>
      <vt:lpstr>Example Transaction</vt:lpstr>
      <vt:lpstr>Example Transaction (commit)</vt:lpstr>
      <vt:lpstr>Example Transaction (abort)</vt:lpstr>
      <vt:lpstr>TM vs. Lock / Mutex</vt:lpstr>
      <vt:lpstr>Deadlock Prevention with TM</vt:lpstr>
      <vt:lpstr>Types of Transactional Memory</vt:lpstr>
      <vt:lpstr>HTM and Caches</vt:lpstr>
      <vt:lpstr>Sun “ROCK” Chip-Multithreading Processor</vt:lpstr>
      <vt:lpstr>Sun “ROCK” HTM</vt:lpstr>
      <vt:lpstr>Sun“ROCK”</vt:lpstr>
      <vt:lpstr>Intel® C++ STM Compiler</vt:lpstr>
      <vt:lpstr>AMD Advanced Synchronization Facility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Transactional Memory</dc:title>
  <cp:lastModifiedBy>frontier204</cp:lastModifiedBy>
  <cp:revision>138</cp:revision>
  <dcterms:modified xsi:type="dcterms:W3CDTF">2010-11-17T02:10:45Z</dcterms:modified>
</cp:coreProperties>
</file>