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56" r:id="rId2"/>
    <p:sldId id="270" r:id="rId3"/>
    <p:sldId id="268" r:id="rId4"/>
    <p:sldId id="257" r:id="rId5"/>
    <p:sldId id="277" r:id="rId6"/>
    <p:sldId id="271" r:id="rId7"/>
    <p:sldId id="272" r:id="rId8"/>
    <p:sldId id="276" r:id="rId9"/>
    <p:sldId id="280" r:id="rId10"/>
    <p:sldId id="279" r:id="rId11"/>
    <p:sldId id="285" r:id="rId12"/>
    <p:sldId id="282" r:id="rId13"/>
    <p:sldId id="278" r:id="rId14"/>
    <p:sldId id="286" r:id="rId15"/>
    <p:sldId id="281" r:id="rId16"/>
    <p:sldId id="283" r:id="rId17"/>
    <p:sldId id="274" r:id="rId18"/>
    <p:sldId id="284" r:id="rId19"/>
    <p:sldId id="265" r:id="rId20"/>
    <p:sldId id="267" r:id="rId21"/>
    <p:sldId id="258" r:id="rId22"/>
    <p:sldId id="288" r:id="rId23"/>
    <p:sldId id="287" r:id="rId24"/>
    <p:sldId id="259" r:id="rId25"/>
    <p:sldId id="289" r:id="rId26"/>
    <p:sldId id="26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9" autoAdjust="0"/>
    <p:restoredTop sz="91349" autoAdjust="0"/>
  </p:normalViewPr>
  <p:slideViewPr>
    <p:cSldViewPr>
      <p:cViewPr varScale="1">
        <p:scale>
          <a:sx n="48" d="100"/>
          <a:sy n="48" d="100"/>
        </p:scale>
        <p:origin x="-96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B4CBDF-C44D-4BFE-9F45-0199FFD29EC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0CA0F2A1-567F-46B5-BF0A-CF36F9C7494B}">
      <dgm:prSet custT="1"/>
      <dgm:spPr/>
      <dgm:t>
        <a:bodyPr/>
        <a:lstStyle/>
        <a:p>
          <a:pPr rtl="0"/>
          <a:r>
            <a:rPr lang="en-CA" sz="2400" dirty="0" smtClean="0"/>
            <a:t>CPU – MIPS32 </a:t>
          </a:r>
          <a:endParaRPr lang="en-CA" sz="2400" dirty="0"/>
        </a:p>
      </dgm:t>
    </dgm:pt>
    <dgm:pt modelId="{BD74E8E2-9694-48F1-93BA-40B1C4B81408}" type="parTrans" cxnId="{01197EA0-CC40-40C4-BC14-7CED5DAD7CEA}">
      <dgm:prSet/>
      <dgm:spPr/>
      <dgm:t>
        <a:bodyPr/>
        <a:lstStyle/>
        <a:p>
          <a:endParaRPr lang="en-CA"/>
        </a:p>
      </dgm:t>
    </dgm:pt>
    <dgm:pt modelId="{15B766DB-A037-443C-8097-1F0E969996B0}" type="sibTrans" cxnId="{01197EA0-CC40-40C4-BC14-7CED5DAD7CEA}">
      <dgm:prSet/>
      <dgm:spPr/>
      <dgm:t>
        <a:bodyPr/>
        <a:lstStyle/>
        <a:p>
          <a:endParaRPr lang="en-CA"/>
        </a:p>
      </dgm:t>
    </dgm:pt>
    <dgm:pt modelId="{7455F9DA-4DE9-484A-BD1C-847061569365}">
      <dgm:prSet custT="1"/>
      <dgm:spPr/>
      <dgm:t>
        <a:bodyPr/>
        <a:lstStyle/>
        <a:p>
          <a:r>
            <a:rPr lang="en-CA" sz="2400" dirty="0" smtClean="0"/>
            <a:t>Integer instruction set</a:t>
          </a:r>
          <a:endParaRPr kumimoji="0" lang="en-CA" sz="2400" b="0" i="0" u="none" strike="noStrike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endParaRPr>
        </a:p>
      </dgm:t>
    </dgm:pt>
    <dgm:pt modelId="{413B6222-A6F5-45D0-B865-4D5064B0D4D9}" type="parTrans" cxnId="{4D236C56-DE32-444E-8A83-688F2BE0ED8A}">
      <dgm:prSet/>
      <dgm:spPr/>
      <dgm:t>
        <a:bodyPr/>
        <a:lstStyle/>
        <a:p>
          <a:endParaRPr lang="en-CA"/>
        </a:p>
      </dgm:t>
    </dgm:pt>
    <dgm:pt modelId="{E26A4AAD-AFBD-4394-9E05-60541EF29816}" type="sibTrans" cxnId="{4D236C56-DE32-444E-8A83-688F2BE0ED8A}">
      <dgm:prSet/>
      <dgm:spPr/>
      <dgm:t>
        <a:bodyPr/>
        <a:lstStyle/>
        <a:p>
          <a:endParaRPr lang="en-CA"/>
        </a:p>
      </dgm:t>
    </dgm:pt>
    <dgm:pt modelId="{6DE3B560-D350-4851-9FDE-377897E1D6C2}">
      <dgm:prSet custT="1"/>
      <dgm:spPr/>
      <dgm:t>
        <a:bodyPr/>
        <a:lstStyle/>
        <a:p>
          <a:r>
            <a:rPr lang="en-CA" sz="2400" smtClean="0"/>
            <a:t>Co-Processor-0 </a:t>
          </a:r>
          <a:endParaRPr lang="en-CA" sz="2400" dirty="0" smtClean="0"/>
        </a:p>
      </dgm:t>
    </dgm:pt>
    <dgm:pt modelId="{7231CDA9-D228-4C15-BB96-D83C4EDD143B}" type="parTrans" cxnId="{3DC9168C-37E1-4F5D-BC8C-07BA07F31D65}">
      <dgm:prSet/>
      <dgm:spPr/>
      <dgm:t>
        <a:bodyPr/>
        <a:lstStyle/>
        <a:p>
          <a:endParaRPr lang="en-CA"/>
        </a:p>
      </dgm:t>
    </dgm:pt>
    <dgm:pt modelId="{BECD46D2-5861-4336-A0DB-1394DCA7718A}" type="sibTrans" cxnId="{3DC9168C-37E1-4F5D-BC8C-07BA07F31D65}">
      <dgm:prSet/>
      <dgm:spPr/>
      <dgm:t>
        <a:bodyPr/>
        <a:lstStyle/>
        <a:p>
          <a:endParaRPr lang="en-CA"/>
        </a:p>
      </dgm:t>
    </dgm:pt>
    <dgm:pt modelId="{3EA1916D-8899-47C6-9E9B-CBECA010F2A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CA" sz="2400" dirty="0" smtClean="0"/>
            <a:t>Memory manager </a:t>
          </a:r>
        </a:p>
      </dgm:t>
    </dgm:pt>
    <dgm:pt modelId="{F4FF4673-BE9F-43F5-B059-88196A872334}" type="parTrans" cxnId="{D91898A1-DFA7-4005-A2FF-F9D9F2826523}">
      <dgm:prSet/>
      <dgm:spPr/>
      <dgm:t>
        <a:bodyPr/>
        <a:lstStyle/>
        <a:p>
          <a:endParaRPr lang="en-CA"/>
        </a:p>
      </dgm:t>
    </dgm:pt>
    <dgm:pt modelId="{17D43AAF-F154-40DD-ACFC-678001332B4B}" type="sibTrans" cxnId="{D91898A1-DFA7-4005-A2FF-F9D9F2826523}">
      <dgm:prSet/>
      <dgm:spPr/>
      <dgm:t>
        <a:bodyPr/>
        <a:lstStyle/>
        <a:p>
          <a:endParaRPr lang="en-CA"/>
        </a:p>
      </dgm:t>
    </dgm:pt>
    <dgm:pt modelId="{53B41E18-C01F-4DAD-9998-B4D85137DDA1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CA" sz="2400" dirty="0" smtClean="0"/>
            <a:t>Exception Processing</a:t>
          </a:r>
        </a:p>
      </dgm:t>
    </dgm:pt>
    <dgm:pt modelId="{BB81DF07-87E8-45D7-861B-FF1D84683AF8}" type="parTrans" cxnId="{FCE62509-3584-49CC-BE0D-DDCD05C3FEA7}">
      <dgm:prSet/>
      <dgm:spPr/>
      <dgm:t>
        <a:bodyPr/>
        <a:lstStyle/>
        <a:p>
          <a:endParaRPr lang="en-CA"/>
        </a:p>
      </dgm:t>
    </dgm:pt>
    <dgm:pt modelId="{53FC5A4D-C3EA-407C-9018-FED0EB94953B}" type="sibTrans" cxnId="{FCE62509-3584-49CC-BE0D-DDCD05C3FEA7}">
      <dgm:prSet/>
      <dgm:spPr/>
      <dgm:t>
        <a:bodyPr/>
        <a:lstStyle/>
        <a:p>
          <a:endParaRPr lang="en-CA"/>
        </a:p>
      </dgm:t>
    </dgm:pt>
    <dgm:pt modelId="{EE397D17-15AF-44F5-8979-48685F6D1CAE}">
      <dgm:prSet custT="1"/>
      <dgm:spPr/>
      <dgm:t>
        <a:bodyPr/>
        <a:lstStyle/>
        <a:p>
          <a:pPr rtl="0"/>
          <a:r>
            <a:rPr lang="en-CA" sz="2400" smtClean="0"/>
            <a:t>Co-Processor-2</a:t>
          </a:r>
          <a:endParaRPr lang="en-CA" sz="2400" dirty="0" smtClean="0"/>
        </a:p>
      </dgm:t>
    </dgm:pt>
    <dgm:pt modelId="{C659726A-AF95-43D1-ACCA-8AA2CDE100D1}" type="parTrans" cxnId="{496E6165-4F5F-47F8-9C36-6F7C2384D5FC}">
      <dgm:prSet/>
      <dgm:spPr/>
      <dgm:t>
        <a:bodyPr/>
        <a:lstStyle/>
        <a:p>
          <a:endParaRPr lang="en-CA"/>
        </a:p>
      </dgm:t>
    </dgm:pt>
    <dgm:pt modelId="{06949072-46A3-428B-A437-122C19677A9F}" type="sibTrans" cxnId="{496E6165-4F5F-47F8-9C36-6F7C2384D5FC}">
      <dgm:prSet/>
      <dgm:spPr/>
      <dgm:t>
        <a:bodyPr/>
        <a:lstStyle/>
        <a:p>
          <a:endParaRPr lang="en-CA"/>
        </a:p>
      </dgm:t>
    </dgm:pt>
    <dgm:pt modelId="{44D212D5-A52B-47AB-BE96-B1389E2E5035}">
      <dgm:prSet custT="1"/>
      <dgm:spPr/>
      <dgm:t>
        <a:bodyPr/>
        <a:lstStyle/>
        <a:p>
          <a:r>
            <a:rPr lang="en-CA" sz="2400" dirty="0" smtClean="0"/>
            <a:t>RTOS hardware support</a:t>
          </a:r>
        </a:p>
      </dgm:t>
    </dgm:pt>
    <dgm:pt modelId="{B86D0C7E-9201-4106-BD4C-CDDB55D59D79}" type="parTrans" cxnId="{6F60E745-207D-4678-BB82-BF258CC41751}">
      <dgm:prSet/>
      <dgm:spPr/>
      <dgm:t>
        <a:bodyPr/>
        <a:lstStyle/>
        <a:p>
          <a:endParaRPr lang="en-CA"/>
        </a:p>
      </dgm:t>
    </dgm:pt>
    <dgm:pt modelId="{76967DC4-B285-4C16-8EDA-5042B490DD45}" type="sibTrans" cxnId="{6F60E745-207D-4678-BB82-BF258CC41751}">
      <dgm:prSet/>
      <dgm:spPr/>
      <dgm:t>
        <a:bodyPr/>
        <a:lstStyle/>
        <a:p>
          <a:endParaRPr lang="en-CA"/>
        </a:p>
      </dgm:t>
    </dgm:pt>
    <dgm:pt modelId="{92A2FD0A-1CE3-4B05-8290-CC07D1945C7E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CA" sz="2400" dirty="0" smtClean="0"/>
            <a:t>Interrupt handling</a:t>
          </a:r>
        </a:p>
      </dgm:t>
    </dgm:pt>
    <dgm:pt modelId="{EF012312-6707-4BBA-BAC6-517F5644E28E}" type="parTrans" cxnId="{064C3C30-63EF-475E-8D48-7A199E72DBE3}">
      <dgm:prSet/>
      <dgm:spPr/>
      <dgm:t>
        <a:bodyPr/>
        <a:lstStyle/>
        <a:p>
          <a:endParaRPr lang="en-CA"/>
        </a:p>
      </dgm:t>
    </dgm:pt>
    <dgm:pt modelId="{DA1B4936-75D8-499C-9D52-CD1FE10D0CC9}" type="sibTrans" cxnId="{064C3C30-63EF-475E-8D48-7A199E72DBE3}">
      <dgm:prSet/>
      <dgm:spPr/>
      <dgm:t>
        <a:bodyPr/>
        <a:lstStyle/>
        <a:p>
          <a:endParaRPr lang="en-CA"/>
        </a:p>
      </dgm:t>
    </dgm:pt>
    <dgm:pt modelId="{BA4C11BD-E8A5-44E7-AE94-B3AE4ED7DE53}">
      <dgm:prSet custT="1"/>
      <dgm:spPr/>
      <dgm:t>
        <a:bodyPr/>
        <a:lstStyle/>
        <a:p>
          <a:pPr>
            <a:spcAft>
              <a:spcPts val="0"/>
            </a:spcAft>
          </a:pPr>
          <a:endParaRPr lang="en-CA" sz="2400" dirty="0" smtClean="0"/>
        </a:p>
      </dgm:t>
    </dgm:pt>
    <dgm:pt modelId="{16560633-AC16-4851-84A2-222BA33B4E2E}" type="parTrans" cxnId="{3DEA4A08-37DA-420E-A93A-CA267AA49B5F}">
      <dgm:prSet/>
      <dgm:spPr/>
      <dgm:t>
        <a:bodyPr/>
        <a:lstStyle/>
        <a:p>
          <a:endParaRPr lang="en-CA"/>
        </a:p>
      </dgm:t>
    </dgm:pt>
    <dgm:pt modelId="{C1F8CB6F-E64C-43B0-8157-39FC3C82C4AD}" type="sibTrans" cxnId="{3DEA4A08-37DA-420E-A93A-CA267AA49B5F}">
      <dgm:prSet/>
      <dgm:spPr/>
      <dgm:t>
        <a:bodyPr/>
        <a:lstStyle/>
        <a:p>
          <a:endParaRPr lang="en-CA"/>
        </a:p>
      </dgm:t>
    </dgm:pt>
    <dgm:pt modelId="{E269E298-2AD9-4879-9561-C2EA2660BB02}">
      <dgm:prSet custT="1"/>
      <dgm:spPr/>
      <dgm:t>
        <a:bodyPr/>
        <a:lstStyle/>
        <a:p>
          <a:pPr>
            <a:spcAft>
              <a:spcPts val="0"/>
            </a:spcAft>
          </a:pPr>
          <a:endParaRPr lang="en-CA" sz="2400" dirty="0" smtClean="0"/>
        </a:p>
      </dgm:t>
    </dgm:pt>
    <dgm:pt modelId="{AC6981B9-8EB8-4527-B760-45F9AE929893}" type="parTrans" cxnId="{722531A8-9448-4F49-BB4F-12A4520FB1CE}">
      <dgm:prSet/>
      <dgm:spPr/>
      <dgm:t>
        <a:bodyPr/>
        <a:lstStyle/>
        <a:p>
          <a:endParaRPr lang="en-CA"/>
        </a:p>
      </dgm:t>
    </dgm:pt>
    <dgm:pt modelId="{8282DC5E-1538-4852-BD38-986F674FC11C}" type="sibTrans" cxnId="{722531A8-9448-4F49-BB4F-12A4520FB1CE}">
      <dgm:prSet/>
      <dgm:spPr/>
      <dgm:t>
        <a:bodyPr/>
        <a:lstStyle/>
        <a:p>
          <a:endParaRPr lang="en-CA"/>
        </a:p>
      </dgm:t>
    </dgm:pt>
    <dgm:pt modelId="{D33C21AD-C49C-4F8B-8619-BA08F4147605}">
      <dgm:prSet custT="1"/>
      <dgm:spPr/>
      <dgm:t>
        <a:bodyPr/>
        <a:lstStyle/>
        <a:p>
          <a:r>
            <a:rPr kumimoji="0" lang="en-CA" sz="2400" b="0" i="0" u="none" strike="noStrike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rPr>
            <a:t>Uses the five tradition pipeline stages (IF, ID, EX, MA, WB)</a:t>
          </a:r>
          <a:endParaRPr kumimoji="0" lang="en-CA" sz="2400" b="0" i="0" u="none" strike="noStrike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endParaRPr>
        </a:p>
      </dgm:t>
    </dgm:pt>
    <dgm:pt modelId="{58D0B222-2608-4AF6-9B2B-2F324FECB64F}" type="parTrans" cxnId="{15585FA5-53BE-414F-8564-F09D746C263F}">
      <dgm:prSet/>
      <dgm:spPr/>
      <dgm:t>
        <a:bodyPr/>
        <a:lstStyle/>
        <a:p>
          <a:endParaRPr lang="en-CA"/>
        </a:p>
      </dgm:t>
    </dgm:pt>
    <dgm:pt modelId="{939C720E-1547-46AC-A839-0CF42C8158BF}" type="sibTrans" cxnId="{15585FA5-53BE-414F-8564-F09D746C263F}">
      <dgm:prSet/>
      <dgm:spPr/>
      <dgm:t>
        <a:bodyPr/>
        <a:lstStyle/>
        <a:p>
          <a:endParaRPr lang="en-CA"/>
        </a:p>
      </dgm:t>
    </dgm:pt>
    <dgm:pt modelId="{C964B45A-50DB-401D-A921-D8C564ACBD63}">
      <dgm:prSet custT="1"/>
      <dgm:spPr/>
      <dgm:t>
        <a:bodyPr/>
        <a:lstStyle/>
        <a:p>
          <a:r>
            <a:rPr lang="en-CA" sz="2400" dirty="0" smtClean="0"/>
            <a:t>High resolution real-time clock</a:t>
          </a:r>
        </a:p>
      </dgm:t>
    </dgm:pt>
    <dgm:pt modelId="{FBD225D1-B41C-426D-ACA2-EFAEEC938CF9}" type="parTrans" cxnId="{B1609113-74B6-408A-ABA8-B38B45C5A3C6}">
      <dgm:prSet/>
      <dgm:spPr/>
      <dgm:t>
        <a:bodyPr/>
        <a:lstStyle/>
        <a:p>
          <a:endParaRPr lang="en-CA"/>
        </a:p>
      </dgm:t>
    </dgm:pt>
    <dgm:pt modelId="{C24F9074-1326-486E-9CF7-513DF33A8A7B}" type="sibTrans" cxnId="{B1609113-74B6-408A-ABA8-B38B45C5A3C6}">
      <dgm:prSet/>
      <dgm:spPr/>
      <dgm:t>
        <a:bodyPr/>
        <a:lstStyle/>
        <a:p>
          <a:endParaRPr lang="en-CA"/>
        </a:p>
      </dgm:t>
    </dgm:pt>
    <dgm:pt modelId="{646D3A40-7C48-481F-BE6B-B37ADDA8DCA6}">
      <dgm:prSet custT="1"/>
      <dgm:spPr/>
      <dgm:t>
        <a:bodyPr/>
        <a:lstStyle/>
        <a:p>
          <a:endParaRPr lang="en-CA" sz="2400" dirty="0" smtClean="0"/>
        </a:p>
      </dgm:t>
    </dgm:pt>
    <dgm:pt modelId="{66A521A1-477A-47BD-9567-75E78AEFF555}" type="parTrans" cxnId="{33C8E8CA-8542-4065-8E24-EC8C9C087336}">
      <dgm:prSet/>
      <dgm:spPr/>
      <dgm:t>
        <a:bodyPr/>
        <a:lstStyle/>
        <a:p>
          <a:endParaRPr lang="en-CA"/>
        </a:p>
      </dgm:t>
    </dgm:pt>
    <dgm:pt modelId="{5A2718DA-4404-45E3-83DD-465FA07A36EB}" type="sibTrans" cxnId="{33C8E8CA-8542-4065-8E24-EC8C9C087336}">
      <dgm:prSet/>
      <dgm:spPr/>
      <dgm:t>
        <a:bodyPr/>
        <a:lstStyle/>
        <a:p>
          <a:endParaRPr lang="en-CA"/>
        </a:p>
      </dgm:t>
    </dgm:pt>
    <dgm:pt modelId="{C58B2113-2009-49AA-A9ED-26A72CEFE958}">
      <dgm:prSet custT="1"/>
      <dgm:spPr/>
      <dgm:t>
        <a:bodyPr/>
        <a:lstStyle/>
        <a:p>
          <a:endParaRPr kumimoji="0" lang="en-CA" sz="2400" b="0" i="0" u="none" strike="noStrike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endParaRPr>
        </a:p>
      </dgm:t>
    </dgm:pt>
    <dgm:pt modelId="{3E69EAED-1C16-4FC4-BBB3-98892C6FF31A}" type="parTrans" cxnId="{1A9344FA-F754-4F93-99E8-BD13E869CE72}">
      <dgm:prSet/>
      <dgm:spPr/>
      <dgm:t>
        <a:bodyPr/>
        <a:lstStyle/>
        <a:p>
          <a:endParaRPr lang="en-CA"/>
        </a:p>
      </dgm:t>
    </dgm:pt>
    <dgm:pt modelId="{A85905B5-48D8-4019-857A-FB265D974CE6}" type="sibTrans" cxnId="{1A9344FA-F754-4F93-99E8-BD13E869CE72}">
      <dgm:prSet/>
      <dgm:spPr/>
      <dgm:t>
        <a:bodyPr/>
        <a:lstStyle/>
        <a:p>
          <a:endParaRPr lang="en-CA"/>
        </a:p>
      </dgm:t>
    </dgm:pt>
    <dgm:pt modelId="{2880EDBC-8CC2-4BA4-AD5D-49519614D03A}" type="pres">
      <dgm:prSet presAssocID="{CFB4CBDF-C44D-4BFE-9F45-0199FFD29E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080CA008-5E4C-4D43-845B-076BDB7D3E2A}" type="pres">
      <dgm:prSet presAssocID="{0CA0F2A1-567F-46B5-BF0A-CF36F9C7494B}" presName="composite" presStyleCnt="0"/>
      <dgm:spPr/>
    </dgm:pt>
    <dgm:pt modelId="{B12E714B-9AC9-4993-9F7E-7A95BB2BECFE}" type="pres">
      <dgm:prSet presAssocID="{0CA0F2A1-567F-46B5-BF0A-CF36F9C7494B}" presName="parTx" presStyleLbl="alignNode1" presStyleIdx="0" presStyleCnt="3" custScaleX="1147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6F57594-F4C7-4A11-8E2D-990C3EF4D18E}" type="pres">
      <dgm:prSet presAssocID="{0CA0F2A1-567F-46B5-BF0A-CF36F9C7494B}" presName="desTx" presStyleLbl="alignAccFollowNode1" presStyleIdx="0" presStyleCnt="3" custScaleX="11477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E36857E5-5188-4882-A9D5-CA9459936A39}" type="pres">
      <dgm:prSet presAssocID="{15B766DB-A037-443C-8097-1F0E969996B0}" presName="space" presStyleCnt="0"/>
      <dgm:spPr/>
    </dgm:pt>
    <dgm:pt modelId="{8D8F9B21-998F-4B24-8AD7-F739A3310A08}" type="pres">
      <dgm:prSet presAssocID="{6DE3B560-D350-4851-9FDE-377897E1D6C2}" presName="composite" presStyleCnt="0"/>
      <dgm:spPr/>
    </dgm:pt>
    <dgm:pt modelId="{2FB84F3A-8EE1-40B7-98D6-9ACD5E7AF085}" type="pres">
      <dgm:prSet presAssocID="{6DE3B560-D350-4851-9FDE-377897E1D6C2}" presName="parTx" presStyleLbl="alignNode1" presStyleIdx="1" presStyleCnt="3" custScaleX="1147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5C4C35A-7532-4C4A-9B9B-F49206929EF2}" type="pres">
      <dgm:prSet presAssocID="{6DE3B560-D350-4851-9FDE-377897E1D6C2}" presName="desTx" presStyleLbl="alignAccFollowNode1" presStyleIdx="1" presStyleCnt="3" custScaleX="11477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26CBB10-B192-47D6-8D40-14264CE5C53E}" type="pres">
      <dgm:prSet presAssocID="{BECD46D2-5861-4336-A0DB-1394DCA7718A}" presName="space" presStyleCnt="0"/>
      <dgm:spPr/>
    </dgm:pt>
    <dgm:pt modelId="{289A49EC-97C4-46B5-94A9-B6E468B4B59D}" type="pres">
      <dgm:prSet presAssocID="{EE397D17-15AF-44F5-8979-48685F6D1CAE}" presName="composite" presStyleCnt="0"/>
      <dgm:spPr/>
    </dgm:pt>
    <dgm:pt modelId="{E99A9FE9-2B63-4CEA-9275-FB6FBD84FBFB}" type="pres">
      <dgm:prSet presAssocID="{EE397D17-15AF-44F5-8979-48685F6D1CAE}" presName="parTx" presStyleLbl="alignNode1" presStyleIdx="2" presStyleCnt="3" custScaleX="1147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B2F58F7-3B23-43B1-BFA8-50536E210581}" type="pres">
      <dgm:prSet presAssocID="{EE397D17-15AF-44F5-8979-48685F6D1CAE}" presName="desTx" presStyleLbl="alignAccFollowNode1" presStyleIdx="2" presStyleCnt="3" custScaleX="114770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01197EA0-CC40-40C4-BC14-7CED5DAD7CEA}" srcId="{CFB4CBDF-C44D-4BFE-9F45-0199FFD29EC5}" destId="{0CA0F2A1-567F-46B5-BF0A-CF36F9C7494B}" srcOrd="0" destOrd="0" parTransId="{BD74E8E2-9694-48F1-93BA-40B1C4B81408}" sibTransId="{15B766DB-A037-443C-8097-1F0E969996B0}"/>
    <dgm:cxn modelId="{7CA86ACE-E970-4E1B-B0CA-23D6B12B5D21}" type="presOf" srcId="{C964B45A-50DB-401D-A921-D8C564ACBD63}" destId="{1B2F58F7-3B23-43B1-BFA8-50536E210581}" srcOrd="0" destOrd="2" presId="urn:microsoft.com/office/officeart/2005/8/layout/hList1"/>
    <dgm:cxn modelId="{15585FA5-53BE-414F-8564-F09D746C263F}" srcId="{0CA0F2A1-567F-46B5-BF0A-CF36F9C7494B}" destId="{D33C21AD-C49C-4F8B-8619-BA08F4147605}" srcOrd="2" destOrd="0" parTransId="{58D0B222-2608-4AF6-9B2B-2F324FECB64F}" sibTransId="{939C720E-1547-46AC-A839-0CF42C8158BF}"/>
    <dgm:cxn modelId="{E56C2D5E-F829-4C71-9E2A-F3C50B753F1D}" type="presOf" srcId="{CFB4CBDF-C44D-4BFE-9F45-0199FFD29EC5}" destId="{2880EDBC-8CC2-4BA4-AD5D-49519614D03A}" srcOrd="0" destOrd="0" presId="urn:microsoft.com/office/officeart/2005/8/layout/hList1"/>
    <dgm:cxn modelId="{D68F3455-AF32-401E-BFEE-F63BE4FBE471}" type="presOf" srcId="{6DE3B560-D350-4851-9FDE-377897E1D6C2}" destId="{2FB84F3A-8EE1-40B7-98D6-9ACD5E7AF085}" srcOrd="0" destOrd="0" presId="urn:microsoft.com/office/officeart/2005/8/layout/hList1"/>
    <dgm:cxn modelId="{B1609113-74B6-408A-ABA8-B38B45C5A3C6}" srcId="{EE397D17-15AF-44F5-8979-48685F6D1CAE}" destId="{C964B45A-50DB-401D-A921-D8C564ACBD63}" srcOrd="2" destOrd="0" parTransId="{FBD225D1-B41C-426D-ACA2-EFAEEC938CF9}" sibTransId="{C24F9074-1326-486E-9CF7-513DF33A8A7B}"/>
    <dgm:cxn modelId="{33C8E8CA-8542-4065-8E24-EC8C9C087336}" srcId="{EE397D17-15AF-44F5-8979-48685F6D1CAE}" destId="{646D3A40-7C48-481F-BE6B-B37ADDA8DCA6}" srcOrd="1" destOrd="0" parTransId="{66A521A1-477A-47BD-9567-75E78AEFF555}" sibTransId="{5A2718DA-4404-45E3-83DD-465FA07A36EB}"/>
    <dgm:cxn modelId="{D91898A1-DFA7-4005-A2FF-F9D9F2826523}" srcId="{6DE3B560-D350-4851-9FDE-377897E1D6C2}" destId="{3EA1916D-8899-47C6-9E9B-CBECA010F2A5}" srcOrd="0" destOrd="0" parTransId="{F4FF4673-BE9F-43F5-B059-88196A872334}" sibTransId="{17D43AAF-F154-40DD-ACFC-678001332B4B}"/>
    <dgm:cxn modelId="{4EC964FF-6CD9-44D6-A79A-296DEEAD86A4}" type="presOf" srcId="{44D212D5-A52B-47AB-BE96-B1389E2E5035}" destId="{1B2F58F7-3B23-43B1-BFA8-50536E210581}" srcOrd="0" destOrd="0" presId="urn:microsoft.com/office/officeart/2005/8/layout/hList1"/>
    <dgm:cxn modelId="{0B87330C-DA90-44FD-886D-4EAE1E4E367D}" type="presOf" srcId="{646D3A40-7C48-481F-BE6B-B37ADDA8DCA6}" destId="{1B2F58F7-3B23-43B1-BFA8-50536E210581}" srcOrd="0" destOrd="1" presId="urn:microsoft.com/office/officeart/2005/8/layout/hList1"/>
    <dgm:cxn modelId="{1A9344FA-F754-4F93-99E8-BD13E869CE72}" srcId="{0CA0F2A1-567F-46B5-BF0A-CF36F9C7494B}" destId="{C58B2113-2009-49AA-A9ED-26A72CEFE958}" srcOrd="1" destOrd="0" parTransId="{3E69EAED-1C16-4FC4-BBB3-98892C6FF31A}" sibTransId="{A85905B5-48D8-4019-857A-FB265D974CE6}"/>
    <dgm:cxn modelId="{7F43F3AC-19BF-41D8-9A0C-E39BC9AF695C}" type="presOf" srcId="{0CA0F2A1-567F-46B5-BF0A-CF36F9C7494B}" destId="{B12E714B-9AC9-4993-9F7E-7A95BB2BECFE}" srcOrd="0" destOrd="0" presId="urn:microsoft.com/office/officeart/2005/8/layout/hList1"/>
    <dgm:cxn modelId="{6F60E745-207D-4678-BB82-BF258CC41751}" srcId="{EE397D17-15AF-44F5-8979-48685F6D1CAE}" destId="{44D212D5-A52B-47AB-BE96-B1389E2E5035}" srcOrd="0" destOrd="0" parTransId="{B86D0C7E-9201-4106-BD4C-CDDB55D59D79}" sibTransId="{76967DC4-B285-4C16-8EDA-5042B490DD45}"/>
    <dgm:cxn modelId="{064C3C30-63EF-475E-8D48-7A199E72DBE3}" srcId="{6DE3B560-D350-4851-9FDE-377897E1D6C2}" destId="{92A2FD0A-1CE3-4B05-8290-CC07D1945C7E}" srcOrd="4" destOrd="0" parTransId="{EF012312-6707-4BBA-BAC6-517F5644E28E}" sibTransId="{DA1B4936-75D8-499C-9D52-CD1FE10D0CC9}"/>
    <dgm:cxn modelId="{FCE62509-3584-49CC-BE0D-DDCD05C3FEA7}" srcId="{6DE3B560-D350-4851-9FDE-377897E1D6C2}" destId="{53B41E18-C01F-4DAD-9998-B4D85137DDA1}" srcOrd="2" destOrd="0" parTransId="{BB81DF07-87E8-45D7-861B-FF1D84683AF8}" sibTransId="{53FC5A4D-C3EA-407C-9018-FED0EB94953B}"/>
    <dgm:cxn modelId="{3AE8CF6C-FABF-45CA-A506-79A4B9337A26}" type="presOf" srcId="{C58B2113-2009-49AA-A9ED-26A72CEFE958}" destId="{A6F57594-F4C7-4A11-8E2D-990C3EF4D18E}" srcOrd="0" destOrd="1" presId="urn:microsoft.com/office/officeart/2005/8/layout/hList1"/>
    <dgm:cxn modelId="{1CF8EE9A-CF96-4112-8D37-B81B86389ED4}" type="presOf" srcId="{92A2FD0A-1CE3-4B05-8290-CC07D1945C7E}" destId="{35C4C35A-7532-4C4A-9B9B-F49206929EF2}" srcOrd="0" destOrd="4" presId="urn:microsoft.com/office/officeart/2005/8/layout/hList1"/>
    <dgm:cxn modelId="{EFD602CB-F912-4107-93D1-59540AA7B4C6}" type="presOf" srcId="{BA4C11BD-E8A5-44E7-AE94-B3AE4ED7DE53}" destId="{35C4C35A-7532-4C4A-9B9B-F49206929EF2}" srcOrd="0" destOrd="3" presId="urn:microsoft.com/office/officeart/2005/8/layout/hList1"/>
    <dgm:cxn modelId="{93A70386-9B2A-43CE-AF85-46F1C90240EA}" type="presOf" srcId="{7455F9DA-4DE9-484A-BD1C-847061569365}" destId="{A6F57594-F4C7-4A11-8E2D-990C3EF4D18E}" srcOrd="0" destOrd="0" presId="urn:microsoft.com/office/officeart/2005/8/layout/hList1"/>
    <dgm:cxn modelId="{80D745B9-35A2-4448-97A8-5992680D29B0}" type="presOf" srcId="{E269E298-2AD9-4879-9561-C2EA2660BB02}" destId="{35C4C35A-7532-4C4A-9B9B-F49206929EF2}" srcOrd="0" destOrd="1" presId="urn:microsoft.com/office/officeart/2005/8/layout/hList1"/>
    <dgm:cxn modelId="{7A60D0D6-8C92-4396-B1AD-196A16B7AB7E}" type="presOf" srcId="{EE397D17-15AF-44F5-8979-48685F6D1CAE}" destId="{E99A9FE9-2B63-4CEA-9275-FB6FBD84FBFB}" srcOrd="0" destOrd="0" presId="urn:microsoft.com/office/officeart/2005/8/layout/hList1"/>
    <dgm:cxn modelId="{722531A8-9448-4F49-BB4F-12A4520FB1CE}" srcId="{6DE3B560-D350-4851-9FDE-377897E1D6C2}" destId="{E269E298-2AD9-4879-9561-C2EA2660BB02}" srcOrd="1" destOrd="0" parTransId="{AC6981B9-8EB8-4527-B760-45F9AE929893}" sibTransId="{8282DC5E-1538-4852-BD38-986F674FC11C}"/>
    <dgm:cxn modelId="{84BF0CB8-E408-4C56-9314-AA95C59E87B6}" type="presOf" srcId="{D33C21AD-C49C-4F8B-8619-BA08F4147605}" destId="{A6F57594-F4C7-4A11-8E2D-990C3EF4D18E}" srcOrd="0" destOrd="2" presId="urn:microsoft.com/office/officeart/2005/8/layout/hList1"/>
    <dgm:cxn modelId="{3DEA4A08-37DA-420E-A93A-CA267AA49B5F}" srcId="{6DE3B560-D350-4851-9FDE-377897E1D6C2}" destId="{BA4C11BD-E8A5-44E7-AE94-B3AE4ED7DE53}" srcOrd="3" destOrd="0" parTransId="{16560633-AC16-4851-84A2-222BA33B4E2E}" sibTransId="{C1F8CB6F-E64C-43B0-8157-39FC3C82C4AD}"/>
    <dgm:cxn modelId="{3DC9168C-37E1-4F5D-BC8C-07BA07F31D65}" srcId="{CFB4CBDF-C44D-4BFE-9F45-0199FFD29EC5}" destId="{6DE3B560-D350-4851-9FDE-377897E1D6C2}" srcOrd="1" destOrd="0" parTransId="{7231CDA9-D228-4C15-BB96-D83C4EDD143B}" sibTransId="{BECD46D2-5861-4336-A0DB-1394DCA7718A}"/>
    <dgm:cxn modelId="{3C4FF083-D883-4475-A935-FCFEF0B1E8BC}" type="presOf" srcId="{3EA1916D-8899-47C6-9E9B-CBECA010F2A5}" destId="{35C4C35A-7532-4C4A-9B9B-F49206929EF2}" srcOrd="0" destOrd="0" presId="urn:microsoft.com/office/officeart/2005/8/layout/hList1"/>
    <dgm:cxn modelId="{4D236C56-DE32-444E-8A83-688F2BE0ED8A}" srcId="{0CA0F2A1-567F-46B5-BF0A-CF36F9C7494B}" destId="{7455F9DA-4DE9-484A-BD1C-847061569365}" srcOrd="0" destOrd="0" parTransId="{413B6222-A6F5-45D0-B865-4D5064B0D4D9}" sibTransId="{E26A4AAD-AFBD-4394-9E05-60541EF29816}"/>
    <dgm:cxn modelId="{22760EB4-717D-4AD0-93BA-36C8C6F6AF47}" type="presOf" srcId="{53B41E18-C01F-4DAD-9998-B4D85137DDA1}" destId="{35C4C35A-7532-4C4A-9B9B-F49206929EF2}" srcOrd="0" destOrd="2" presId="urn:microsoft.com/office/officeart/2005/8/layout/hList1"/>
    <dgm:cxn modelId="{496E6165-4F5F-47F8-9C36-6F7C2384D5FC}" srcId="{CFB4CBDF-C44D-4BFE-9F45-0199FFD29EC5}" destId="{EE397D17-15AF-44F5-8979-48685F6D1CAE}" srcOrd="2" destOrd="0" parTransId="{C659726A-AF95-43D1-ACCA-8AA2CDE100D1}" sibTransId="{06949072-46A3-428B-A437-122C19677A9F}"/>
    <dgm:cxn modelId="{4EBEF099-0F51-4E4D-9B22-BA521FB50356}" type="presParOf" srcId="{2880EDBC-8CC2-4BA4-AD5D-49519614D03A}" destId="{080CA008-5E4C-4D43-845B-076BDB7D3E2A}" srcOrd="0" destOrd="0" presId="urn:microsoft.com/office/officeart/2005/8/layout/hList1"/>
    <dgm:cxn modelId="{5866496B-7FFB-4015-8F14-4029443A5BF8}" type="presParOf" srcId="{080CA008-5E4C-4D43-845B-076BDB7D3E2A}" destId="{B12E714B-9AC9-4993-9F7E-7A95BB2BECFE}" srcOrd="0" destOrd="0" presId="urn:microsoft.com/office/officeart/2005/8/layout/hList1"/>
    <dgm:cxn modelId="{FCAB2307-21AC-4479-9195-F955D12B3951}" type="presParOf" srcId="{080CA008-5E4C-4D43-845B-076BDB7D3E2A}" destId="{A6F57594-F4C7-4A11-8E2D-990C3EF4D18E}" srcOrd="1" destOrd="0" presId="urn:microsoft.com/office/officeart/2005/8/layout/hList1"/>
    <dgm:cxn modelId="{F0251E60-26A9-4511-A18B-1B1B1E90BB2C}" type="presParOf" srcId="{2880EDBC-8CC2-4BA4-AD5D-49519614D03A}" destId="{E36857E5-5188-4882-A9D5-CA9459936A39}" srcOrd="1" destOrd="0" presId="urn:microsoft.com/office/officeart/2005/8/layout/hList1"/>
    <dgm:cxn modelId="{44FC9575-E366-46E8-9CAB-50A7B0F9CED9}" type="presParOf" srcId="{2880EDBC-8CC2-4BA4-AD5D-49519614D03A}" destId="{8D8F9B21-998F-4B24-8AD7-F739A3310A08}" srcOrd="2" destOrd="0" presId="urn:microsoft.com/office/officeart/2005/8/layout/hList1"/>
    <dgm:cxn modelId="{DA228E74-EB16-4480-97A2-EA782C9E9292}" type="presParOf" srcId="{8D8F9B21-998F-4B24-8AD7-F739A3310A08}" destId="{2FB84F3A-8EE1-40B7-98D6-9ACD5E7AF085}" srcOrd="0" destOrd="0" presId="urn:microsoft.com/office/officeart/2005/8/layout/hList1"/>
    <dgm:cxn modelId="{09053DE2-C27E-4077-BD18-4CDE53CE7B2B}" type="presParOf" srcId="{8D8F9B21-998F-4B24-8AD7-F739A3310A08}" destId="{35C4C35A-7532-4C4A-9B9B-F49206929EF2}" srcOrd="1" destOrd="0" presId="urn:microsoft.com/office/officeart/2005/8/layout/hList1"/>
    <dgm:cxn modelId="{EE7FB57F-CC66-4536-9F2F-6012560550CA}" type="presParOf" srcId="{2880EDBC-8CC2-4BA4-AD5D-49519614D03A}" destId="{526CBB10-B192-47D6-8D40-14264CE5C53E}" srcOrd="3" destOrd="0" presId="urn:microsoft.com/office/officeart/2005/8/layout/hList1"/>
    <dgm:cxn modelId="{CE041BE0-E25A-4E37-B21E-462FC509B5F3}" type="presParOf" srcId="{2880EDBC-8CC2-4BA4-AD5D-49519614D03A}" destId="{289A49EC-97C4-46B5-94A9-B6E468B4B59D}" srcOrd="4" destOrd="0" presId="urn:microsoft.com/office/officeart/2005/8/layout/hList1"/>
    <dgm:cxn modelId="{ED348F09-B5CF-48ED-8C6E-45C630EC886E}" type="presParOf" srcId="{289A49EC-97C4-46B5-94A9-B6E468B4B59D}" destId="{E99A9FE9-2B63-4CEA-9275-FB6FBD84FBFB}" srcOrd="0" destOrd="0" presId="urn:microsoft.com/office/officeart/2005/8/layout/hList1"/>
    <dgm:cxn modelId="{452E8D97-1F75-4DF2-9D52-61CEB6930653}" type="presParOf" srcId="{289A49EC-97C4-46B5-94A9-B6E468B4B59D}" destId="{1B2F58F7-3B23-43B1-BFA8-50536E21058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2E714B-9AC9-4993-9F7E-7A95BB2BECFE}">
      <dsp:nvSpPr>
        <dsp:cNvPr id="0" name=""/>
        <dsp:cNvSpPr/>
      </dsp:nvSpPr>
      <dsp:spPr>
        <a:xfrm>
          <a:off x="5265" y="-247768"/>
          <a:ext cx="2715992" cy="4955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dirty="0" smtClean="0"/>
            <a:t>CPU – MIPS32 </a:t>
          </a:r>
          <a:endParaRPr lang="en-CA" sz="2400" kern="1200" dirty="0"/>
        </a:p>
      </dsp:txBody>
      <dsp:txXfrm>
        <a:off x="5265" y="-247768"/>
        <a:ext cx="2715992" cy="495536"/>
      </dsp:txXfrm>
    </dsp:sp>
    <dsp:sp modelId="{A6F57594-F4C7-4A11-8E2D-990C3EF4D18E}">
      <dsp:nvSpPr>
        <dsp:cNvPr id="0" name=""/>
        <dsp:cNvSpPr/>
      </dsp:nvSpPr>
      <dsp:spPr>
        <a:xfrm>
          <a:off x="5265" y="247768"/>
          <a:ext cx="2715992" cy="23762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Integer instruction set</a:t>
          </a:r>
          <a:endParaRPr kumimoji="0" lang="en-CA" sz="2400" b="0" i="0" u="none" strike="noStrike" kern="120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kumimoji="0" lang="en-CA" sz="2400" b="0" i="0" u="none" strike="noStrike" kern="120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en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rPr>
            <a:t>Uses the five tradition pipeline stages (IF, ID, EX, MA, WB)</a:t>
          </a:r>
          <a:endParaRPr kumimoji="0" lang="en-CA" sz="2400" b="0" i="0" u="none" strike="noStrike" kern="1200" cap="none" spc="0" normalizeH="0" baseline="0" noProof="0" dirty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endParaRPr>
        </a:p>
      </dsp:txBody>
      <dsp:txXfrm>
        <a:off x="5265" y="247768"/>
        <a:ext cx="2715992" cy="2376264"/>
      </dsp:txXfrm>
    </dsp:sp>
    <dsp:sp modelId="{2FB84F3A-8EE1-40B7-98D6-9ACD5E7AF085}">
      <dsp:nvSpPr>
        <dsp:cNvPr id="0" name=""/>
        <dsp:cNvSpPr/>
      </dsp:nvSpPr>
      <dsp:spPr>
        <a:xfrm>
          <a:off x="3052239" y="-247768"/>
          <a:ext cx="2715992" cy="4955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smtClean="0"/>
            <a:t>Co-Processor-0 </a:t>
          </a:r>
          <a:endParaRPr lang="en-CA" sz="2400" kern="1200" dirty="0" smtClean="0"/>
        </a:p>
      </dsp:txBody>
      <dsp:txXfrm>
        <a:off x="3052239" y="-247768"/>
        <a:ext cx="2715992" cy="495536"/>
      </dsp:txXfrm>
    </dsp:sp>
    <dsp:sp modelId="{35C4C35A-7532-4C4A-9B9B-F49206929EF2}">
      <dsp:nvSpPr>
        <dsp:cNvPr id="0" name=""/>
        <dsp:cNvSpPr/>
      </dsp:nvSpPr>
      <dsp:spPr>
        <a:xfrm>
          <a:off x="3052239" y="247768"/>
          <a:ext cx="2715992" cy="23762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CA" sz="2400" kern="1200" dirty="0" smtClean="0"/>
            <a:t>Memory manager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en-CA" sz="2400" kern="1200" dirty="0" smtClean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CA" sz="2400" kern="1200" dirty="0" smtClean="0"/>
            <a:t>Exception Processing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en-CA" sz="2400" kern="1200" dirty="0" smtClean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CA" sz="2400" kern="1200" dirty="0" smtClean="0"/>
            <a:t>Interrupt handling</a:t>
          </a:r>
        </a:p>
      </dsp:txBody>
      <dsp:txXfrm>
        <a:off x="3052239" y="247768"/>
        <a:ext cx="2715992" cy="2376264"/>
      </dsp:txXfrm>
    </dsp:sp>
    <dsp:sp modelId="{E99A9FE9-2B63-4CEA-9275-FB6FBD84FBFB}">
      <dsp:nvSpPr>
        <dsp:cNvPr id="0" name=""/>
        <dsp:cNvSpPr/>
      </dsp:nvSpPr>
      <dsp:spPr>
        <a:xfrm>
          <a:off x="6099214" y="-247768"/>
          <a:ext cx="2715992" cy="4955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2400" kern="1200" smtClean="0"/>
            <a:t>Co-Processor-2</a:t>
          </a:r>
          <a:endParaRPr lang="en-CA" sz="2400" kern="1200" dirty="0" smtClean="0"/>
        </a:p>
      </dsp:txBody>
      <dsp:txXfrm>
        <a:off x="6099214" y="-247768"/>
        <a:ext cx="2715992" cy="495536"/>
      </dsp:txXfrm>
    </dsp:sp>
    <dsp:sp modelId="{1B2F58F7-3B23-43B1-BFA8-50536E210581}">
      <dsp:nvSpPr>
        <dsp:cNvPr id="0" name=""/>
        <dsp:cNvSpPr/>
      </dsp:nvSpPr>
      <dsp:spPr>
        <a:xfrm>
          <a:off x="6099214" y="247768"/>
          <a:ext cx="2715992" cy="23762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RTOS hardware support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CA" sz="2400" kern="1200" dirty="0" smtClean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CA" sz="2400" kern="1200" dirty="0" smtClean="0"/>
            <a:t>High resolution real-time clock</a:t>
          </a:r>
        </a:p>
      </dsp:txBody>
      <dsp:txXfrm>
        <a:off x="6099214" y="247768"/>
        <a:ext cx="2715992" cy="23762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A5AE2-4D15-4D36-9327-1676D9EE1F30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C9454-064F-4D7C-920F-3D28AEBBB937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Time and Event management is not here because not enough detailed information could be collected</a:t>
            </a:r>
            <a:r>
              <a:rPr lang="en-CA" baseline="0" dirty="0" smtClean="0"/>
              <a:t> on it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24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MIPS32 chosen for its simplicity and tool availability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CPU</a:t>
            </a:r>
            <a:r>
              <a:rPr lang="en-CA" baseline="0" dirty="0" smtClean="0"/>
              <a:t> duplicates the IF and ID stages for each thread within the processor (SMT)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All task types: non-real time, soft-real time and hard-real time were considered in the design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Pre-emption:</a:t>
            </a:r>
            <a:r>
              <a:rPr lang="en-CA" baseline="0" dirty="0" smtClean="0"/>
              <a:t> LIFO protocol used to lock and unlock a shared resource.  A running task is only pre-empted an active task has all the resources it needs.  Non-blocking.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CA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The pre-emption strategy: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Reduces the</a:t>
            </a:r>
            <a:r>
              <a:rPr lang="en-CA" baseline="0" dirty="0" smtClean="0"/>
              <a:t> blocking time of tasks with high priority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baseline="0" dirty="0" smtClean="0"/>
              <a:t>Prevents deadlocks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baseline="0" dirty="0" smtClean="0"/>
              <a:t>Allows for the use of RM and EDF (discussed in next slide)</a:t>
            </a:r>
          </a:p>
          <a:p>
            <a:endParaRPr lang="en-CA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“Blocking is bad” – there’s more to this statement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CA" dirty="0" smtClean="0"/>
              <a:t>Blocking doesn’t make sense for Stack Resource Policy (SRP) protocol</a:t>
            </a:r>
            <a:r>
              <a:rPr lang="en-CA" baseline="0" dirty="0" smtClean="0"/>
              <a:t> used for shared resources (synchronization)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14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16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18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CA" dirty="0" smtClean="0"/>
              <a:t>Note: I</a:t>
            </a:r>
            <a:r>
              <a:rPr lang="en-CA" baseline="0" dirty="0" smtClean="0"/>
              <a:t> have added an extra ‘T’ onto the definitions </a:t>
            </a:r>
            <a:r>
              <a:rPr lang="en-CA" dirty="0" smtClean="0"/>
              <a:t>NHRT and HRT.  This just</a:t>
            </a:r>
            <a:r>
              <a:rPr lang="en-CA" baseline="0" dirty="0" smtClean="0"/>
              <a:t> makes it easier for me when I present the material to remember to say “Task”.</a:t>
            </a:r>
            <a:endParaRPr lang="en-CA" dirty="0" smtClean="0"/>
          </a:p>
          <a:p>
            <a:pPr lvl="1">
              <a:buFont typeface="Arial" pitchFamily="34" charset="0"/>
              <a:buNone/>
            </a:pPr>
            <a:endParaRPr lang="en-CA" dirty="0" smtClean="0"/>
          </a:p>
          <a:p>
            <a:pPr lvl="1"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9454-064F-4D7C-920F-3D28AEBBB937}" type="slidenum">
              <a:rPr lang="en-CA" smtClean="0"/>
              <a:pPr/>
              <a:t>21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CA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C2D116-DDFF-47B1-89E6-16DC36B7FBB5}" type="datetimeFigureOut">
              <a:rPr lang="en-CA" smtClean="0"/>
              <a:pPr/>
              <a:t>07/12/2010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698566C-DF2D-4CA5-AFD9-976F037A8F8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chibios.sourceforge.net/dokuwiki/doku.php?id=chibios:articles:rtos_concepts" TargetMode="External"/><Relationship Id="rId7" Type="http://schemas.openxmlformats.org/officeDocument/2006/relationships/hyperlink" Target="http://www.merasa.org/dissemination/02_overview.pdf" TargetMode="External"/><Relationship Id="rId2" Type="http://schemas.openxmlformats.org/officeDocument/2006/relationships/hyperlink" Target="http://chibios.sourceforge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rasa.org/dissemination/01_overview.pdf" TargetMode="External"/><Relationship Id="rId5" Type="http://schemas.openxmlformats.org/officeDocument/2006/relationships/hyperlink" Target="http://www.merasa.org/" TargetMode="External"/><Relationship Id="rId4" Type="http://schemas.openxmlformats.org/officeDocument/2006/relationships/hyperlink" Target="ftp://ftp.cordis.europa.eu/pub/fp7/ict/docs/computing/merasa-computing-frontiers08_en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Hardware Support for Real Time Operating Systems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A presentation by: Jake Swart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Processor Communication [5]</a:t>
            </a:r>
            <a:endParaRPr lang="en-CA" dirty="0"/>
          </a:p>
        </p:txBody>
      </p:sp>
      <p:pic>
        <p:nvPicPr>
          <p:cNvPr id="1027" name="Picture 3" descr="C:\Users\Jake\Desktop\process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118" y="1844824"/>
            <a:ext cx="8945378" cy="45210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/>
          </a:bodyPr>
          <a:lstStyle/>
          <a:p>
            <a:r>
              <a:rPr lang="en-CA" dirty="0" smtClean="0"/>
              <a:t>Co-Processor-2: The Task Handling Unit [5]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All tasks are managed by a module called the Task Handling Unit</a:t>
            </a:r>
          </a:p>
          <a:p>
            <a:endParaRPr lang="en-CA" dirty="0" smtClean="0"/>
          </a:p>
          <a:p>
            <a:r>
              <a:rPr lang="en-CA" dirty="0" smtClean="0"/>
              <a:t>The Task Handling Unit performs the following: </a:t>
            </a:r>
          </a:p>
          <a:p>
            <a:pPr lvl="1"/>
            <a:r>
              <a:rPr lang="en-CA" dirty="0" smtClean="0"/>
              <a:t>Task handling</a:t>
            </a:r>
          </a:p>
          <a:p>
            <a:pPr lvl="1"/>
            <a:r>
              <a:rPr lang="en-CA" dirty="0" smtClean="0"/>
              <a:t>Implementation of specialized instructions</a:t>
            </a:r>
          </a:p>
          <a:p>
            <a:pPr lvl="1"/>
            <a:r>
              <a:rPr lang="en-CA" dirty="0" smtClean="0"/>
              <a:t>Scheduling</a:t>
            </a:r>
          </a:p>
          <a:p>
            <a:pPr lvl="1"/>
            <a:r>
              <a:rPr lang="en-CA" dirty="0" smtClean="0"/>
              <a:t>Dispatching</a:t>
            </a:r>
          </a:p>
          <a:p>
            <a:pPr lvl="1"/>
            <a:r>
              <a:rPr lang="en-CA" dirty="0" smtClean="0"/>
              <a:t>Management of interrupts</a:t>
            </a:r>
          </a:p>
          <a:p>
            <a:pPr lvl="1"/>
            <a:r>
              <a:rPr lang="en-CA" dirty="0" smtClean="0"/>
              <a:t>Timing constraints verification</a:t>
            </a:r>
          </a:p>
          <a:p>
            <a:pPr lvl="1"/>
            <a:r>
              <a:rPr lang="en-CA" dirty="0" smtClean="0"/>
              <a:t>Table storage for task parameters (TCB)</a:t>
            </a:r>
            <a:endParaRPr lang="en-C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Co-Processor-2: Block Diagram [5]</a:t>
            </a:r>
            <a:endParaRPr lang="en-C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069" y="1719737"/>
            <a:ext cx="8811419" cy="487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932040" y="3717032"/>
            <a:ext cx="1800200" cy="1728192"/>
          </a:xfrm>
          <a:prstGeom prst="roundRect">
            <a:avLst/>
          </a:prstGeom>
          <a:solidFill>
            <a:schemeClr val="accent1">
              <a:alpha val="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Co-Processor-2: Task Management [5]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Application timing constraints are transparent to this processor allowing for real-time task management</a:t>
            </a:r>
          </a:p>
          <a:p>
            <a:endParaRPr lang="en-CA" dirty="0" smtClean="0"/>
          </a:p>
          <a:p>
            <a:r>
              <a:rPr lang="en-CA" dirty="0" smtClean="0"/>
              <a:t>Hard real-time tasks can be periodic or </a:t>
            </a:r>
            <a:r>
              <a:rPr lang="en-CA" dirty="0" err="1" smtClean="0"/>
              <a:t>aperiodic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Task are synchronized using:</a:t>
            </a:r>
          </a:p>
          <a:p>
            <a:pPr lvl="1"/>
            <a:r>
              <a:rPr lang="en-CA" dirty="0" smtClean="0"/>
              <a:t>Pre-emption (LIFO or stack resource synchronization)</a:t>
            </a:r>
          </a:p>
          <a:p>
            <a:pPr lvl="1"/>
            <a:r>
              <a:rPr lang="en-CA" dirty="0" smtClean="0"/>
              <a:t>Binary semaphores (for simple access to shared resources)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3600" dirty="0" smtClean="0"/>
              <a:t>Co-Processor-2: Task States and Transitions [5]</a:t>
            </a:r>
            <a:endParaRPr lang="en-CA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539552" y="1589567"/>
            <a:ext cx="4824536" cy="4935778"/>
          </a:xfrm>
        </p:spPr>
        <p:txBody>
          <a:bodyPr>
            <a:normAutofit/>
          </a:bodyPr>
          <a:lstStyle/>
          <a:p>
            <a:r>
              <a:rPr lang="en-CA" dirty="0" smtClean="0"/>
              <a:t>Two important states are excluded from this processors design</a:t>
            </a:r>
          </a:p>
          <a:p>
            <a:pPr lvl="1"/>
            <a:r>
              <a:rPr lang="en-CA" dirty="0" smtClean="0"/>
              <a:t>Blocked</a:t>
            </a:r>
          </a:p>
          <a:p>
            <a:pPr lvl="1"/>
            <a:r>
              <a:rPr lang="en-CA" dirty="0" smtClean="0"/>
              <a:t>Suspended/sleeping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Blocking is bad</a:t>
            </a:r>
          </a:p>
          <a:p>
            <a:endParaRPr lang="en-CA" dirty="0" smtClean="0"/>
          </a:p>
          <a:p>
            <a:r>
              <a:rPr lang="en-CA" dirty="0" smtClean="0"/>
              <a:t>Wait/Sleep states can be simulated using timers</a:t>
            </a:r>
          </a:p>
          <a:p>
            <a:endParaRPr lang="en-C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916832"/>
            <a:ext cx="3528392" cy="3976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Co-Processor-2: Scheduling [5]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en-CA" i="1" dirty="0" smtClean="0"/>
              <a:t>Scheduling is done in hardware using priority criticality</a:t>
            </a:r>
          </a:p>
          <a:p>
            <a:endParaRPr lang="en-CA" dirty="0" smtClean="0"/>
          </a:p>
          <a:p>
            <a:r>
              <a:rPr lang="en-CA" dirty="0" smtClean="0"/>
              <a:t>Scheduling Decisions (in ascending order of priority):</a:t>
            </a:r>
          </a:p>
          <a:p>
            <a:pPr lvl="1"/>
            <a:r>
              <a:rPr lang="en-CA" dirty="0" smtClean="0"/>
              <a:t>Non real-time: First Come First Serve (FCFS)</a:t>
            </a:r>
          </a:p>
          <a:p>
            <a:pPr lvl="1"/>
            <a:r>
              <a:rPr lang="en-CA" dirty="0" smtClean="0"/>
              <a:t>Soft real-time: Rate Monotonic policy (RM)</a:t>
            </a:r>
          </a:p>
          <a:p>
            <a:pPr lvl="1"/>
            <a:r>
              <a:rPr lang="en-CA" dirty="0" smtClean="0"/>
              <a:t>Hard real-time: Earliest Deadline First (EDF)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In the case of EDF:</a:t>
            </a:r>
          </a:p>
          <a:p>
            <a:pPr lvl="1"/>
            <a:r>
              <a:rPr lang="en-CA" dirty="0" smtClean="0"/>
              <a:t>As a task comes closer to its deadline, its priority is raised</a:t>
            </a:r>
          </a:p>
          <a:p>
            <a:pPr lvl="1"/>
            <a:r>
              <a:rPr lang="en-CA" dirty="0" smtClean="0"/>
              <a:t>Maximizes processor utilization and ensure deadlines met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Co-Processor-2: Block Diagram [5]</a:t>
            </a:r>
            <a:endParaRPr lang="en-C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069" y="1719737"/>
            <a:ext cx="8811419" cy="487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5004048" y="3645024"/>
            <a:ext cx="3888432" cy="1944216"/>
          </a:xfrm>
          <a:prstGeom prst="roundRect">
            <a:avLst/>
          </a:prstGeom>
          <a:solidFill>
            <a:schemeClr val="accent1">
              <a:alpha val="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Co-Processor-2: Time &amp; Event Management</a:t>
            </a:r>
            <a:r>
              <a:rPr lang="en-CA" dirty="0" smtClean="0"/>
              <a:t> [5]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>
            <a:normAutofit/>
          </a:bodyPr>
          <a:lstStyle/>
          <a:p>
            <a:r>
              <a:rPr lang="en-CA" dirty="0" smtClean="0"/>
              <a:t>A task can be event or time triggered</a:t>
            </a:r>
          </a:p>
          <a:p>
            <a:endParaRPr lang="en-CA" dirty="0" smtClean="0"/>
          </a:p>
          <a:p>
            <a:r>
              <a:rPr lang="en-CA" dirty="0" smtClean="0"/>
              <a:t>The Real-time Clock Unit</a:t>
            </a:r>
          </a:p>
          <a:p>
            <a:pPr lvl="1"/>
            <a:r>
              <a:rPr lang="en-CA" dirty="0" smtClean="0"/>
              <a:t>Generates periodic events assigned by the programmer</a:t>
            </a:r>
          </a:p>
          <a:p>
            <a:pPr lvl="1"/>
            <a:r>
              <a:rPr lang="en-CA" dirty="0" smtClean="0"/>
              <a:t>Triggers other scheduled tasks (most likely garbage handling)</a:t>
            </a:r>
          </a:p>
          <a:p>
            <a:endParaRPr lang="en-CA" dirty="0" smtClean="0"/>
          </a:p>
          <a:p>
            <a:r>
              <a:rPr lang="en-CA" dirty="0" smtClean="0"/>
              <a:t>External events are managed again by the Task Handling unit</a:t>
            </a:r>
            <a:endParaRPr lang="en-C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Co-Processor-2 Block Diagram [5]</a:t>
            </a:r>
            <a:endParaRPr lang="en-C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069" y="1719737"/>
            <a:ext cx="8811419" cy="487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3059832" y="3789040"/>
            <a:ext cx="1944216" cy="1656184"/>
          </a:xfrm>
          <a:prstGeom prst="roundRect">
            <a:avLst/>
          </a:prstGeom>
          <a:solidFill>
            <a:schemeClr val="accent1">
              <a:alpha val="0"/>
            </a:schemeClr>
          </a:soli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dirty="0" smtClean="0"/>
              <a:t>A state-of-the-art multiprocessor using SMT and hardware scheduling</a:t>
            </a:r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543800" cy="685800"/>
          </a:xfrm>
        </p:spPr>
        <p:txBody>
          <a:bodyPr>
            <a:normAutofit/>
          </a:bodyPr>
          <a:lstStyle/>
          <a:p>
            <a:r>
              <a:rPr lang="en-CA" sz="1800" dirty="0" smtClean="0"/>
              <a:t>Multi-Core Execution of Hard Real-Time Applications Supporting Analysability </a:t>
            </a:r>
            <a:br>
              <a:rPr lang="en-CA" sz="1800" dirty="0" smtClean="0"/>
            </a:br>
            <a:r>
              <a:rPr lang="en-CA" sz="1800" dirty="0" smtClean="0"/>
              <a:t>The MERASA Project [6]</a:t>
            </a:r>
            <a:endParaRPr lang="en-CA" sz="180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"/>
            <a:ext cx="7596336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8600"/>
            <a:ext cx="8226496" cy="990600"/>
          </a:xfrm>
        </p:spPr>
        <p:txBody>
          <a:bodyPr>
            <a:normAutofit/>
          </a:bodyPr>
          <a:lstStyle/>
          <a:p>
            <a:r>
              <a:rPr lang="en-CA" dirty="0" smtClean="0"/>
              <a:t>Questions Answered in the Presentation: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Describe a state-of-the-art solution that implements task scheduling, multiprocessor dispatch, time management and event management in hardware. </a:t>
            </a:r>
          </a:p>
          <a:p>
            <a:endParaRPr lang="en-CA" dirty="0" smtClean="0"/>
          </a:p>
          <a:p>
            <a:r>
              <a:rPr lang="en-CA" dirty="0" smtClean="0"/>
              <a:t>Are there any industrial solutions in which the scheduler is implemented in FPGA or ASIC?</a:t>
            </a:r>
          </a:p>
          <a:p>
            <a:endParaRPr lang="en-C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MERASA Project [7] [8]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Aims to minimize the gap between the real and computed value for WCET</a:t>
            </a:r>
          </a:p>
          <a:p>
            <a:endParaRPr lang="en-CA" dirty="0" smtClean="0"/>
          </a:p>
          <a:p>
            <a:r>
              <a:rPr lang="en-CA" dirty="0" smtClean="0"/>
              <a:t>Embedded designs use </a:t>
            </a:r>
            <a:r>
              <a:rPr lang="en-CA" dirty="0" err="1" smtClean="0"/>
              <a:t>multicore</a:t>
            </a:r>
            <a:r>
              <a:rPr lang="en-CA" dirty="0" smtClean="0"/>
              <a:t> processors to enable:</a:t>
            </a:r>
          </a:p>
          <a:p>
            <a:pPr lvl="1"/>
            <a:r>
              <a:rPr lang="en-CA" dirty="0" smtClean="0"/>
              <a:t>Low WCET</a:t>
            </a:r>
          </a:p>
          <a:p>
            <a:pPr lvl="1"/>
            <a:r>
              <a:rPr lang="en-CA" dirty="0" smtClean="0"/>
              <a:t>Tight, or almost real, WCET Analysis </a:t>
            </a:r>
          </a:p>
          <a:p>
            <a:endParaRPr lang="en-CA" dirty="0" smtClean="0"/>
          </a:p>
          <a:p>
            <a:r>
              <a:rPr lang="en-CA" dirty="0" smtClean="0"/>
              <a:t>Uses WCET timing-focused system design to develop an FPGA based implementation with SMT</a:t>
            </a:r>
          </a:p>
          <a:p>
            <a:endParaRPr lang="en-CA" dirty="0" smtClean="0"/>
          </a:p>
          <a:p>
            <a:r>
              <a:rPr lang="en-CA" dirty="0" smtClean="0"/>
              <a:t>Provides developers with tools for WCET analysis</a:t>
            </a:r>
          </a:p>
          <a:p>
            <a:endParaRPr lang="en-CA" dirty="0" smtClean="0"/>
          </a:p>
          <a:p>
            <a:r>
              <a:rPr lang="en-CA" dirty="0" smtClean="0"/>
              <a:t>Works with industry partners in WCET and application development</a:t>
            </a:r>
            <a:endParaRPr lang="en-C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MERASA Processor: Task Management [8]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4495800"/>
          </a:xfrm>
        </p:spPr>
        <p:txBody>
          <a:bodyPr/>
          <a:lstStyle/>
          <a:p>
            <a:r>
              <a:rPr lang="en-CA" dirty="0" smtClean="0"/>
              <a:t>Mixed tasks with criticality (only two classes)</a:t>
            </a:r>
          </a:p>
          <a:p>
            <a:pPr lvl="1"/>
            <a:r>
              <a:rPr lang="en-CA" dirty="0" smtClean="0"/>
              <a:t>Non hard-real time task (NHRTT)</a:t>
            </a:r>
          </a:p>
          <a:p>
            <a:pPr lvl="1"/>
            <a:r>
              <a:rPr lang="en-CA" dirty="0" smtClean="0"/>
              <a:t>Hard real time task (HRTT)</a:t>
            </a:r>
          </a:p>
          <a:p>
            <a:endParaRPr lang="en-CA" dirty="0" smtClean="0"/>
          </a:p>
          <a:p>
            <a:r>
              <a:rPr lang="en-CA" dirty="0" smtClean="0"/>
              <a:t>WCET estimation is considered independently from the workload a task performs</a:t>
            </a:r>
          </a:p>
          <a:p>
            <a:endParaRPr lang="en-CA" dirty="0" smtClean="0"/>
          </a:p>
          <a:p>
            <a:r>
              <a:rPr lang="en-CA" dirty="0" smtClean="0"/>
              <a:t>HRTTs execute in complete isolation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MERASA Core [8]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4 core implementations on FPGA</a:t>
            </a:r>
          </a:p>
          <a:p>
            <a:endParaRPr lang="en-CA" dirty="0" smtClean="0"/>
          </a:p>
          <a:p>
            <a:r>
              <a:rPr lang="en-CA" dirty="0" smtClean="0"/>
              <a:t>16 core implementations on simulators</a:t>
            </a:r>
          </a:p>
          <a:p>
            <a:endParaRPr lang="en-CA" dirty="0" smtClean="0"/>
          </a:p>
          <a:p>
            <a:r>
              <a:rPr lang="en-CA" dirty="0" smtClean="0"/>
              <a:t>On each core:</a:t>
            </a:r>
          </a:p>
          <a:p>
            <a:pPr lvl="1"/>
            <a:r>
              <a:rPr lang="en-CA" dirty="0" smtClean="0"/>
              <a:t>1 HRTT using scratch pad memory</a:t>
            </a:r>
          </a:p>
          <a:p>
            <a:pPr lvl="1"/>
            <a:r>
              <a:rPr lang="en-CA" dirty="0" smtClean="0"/>
              <a:t>3 NHRTTs using I-caching and D-caching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*Provides transparent execution for determinism</a:t>
            </a:r>
            <a:endParaRPr lang="en-C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MERASA Chip [8]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679432" cy="5257800"/>
          </a:xfrm>
        </p:spPr>
        <p:txBody>
          <a:bodyPr/>
          <a:lstStyle/>
          <a:p>
            <a:r>
              <a:rPr lang="en-CA" dirty="0" smtClean="0"/>
              <a:t>Uses a real-time bus</a:t>
            </a:r>
          </a:p>
          <a:p>
            <a:endParaRPr lang="en-CA" dirty="0" smtClean="0"/>
          </a:p>
          <a:p>
            <a:r>
              <a:rPr lang="en-CA" dirty="0" smtClean="0"/>
              <a:t>A reconfigurable cache using dynamic partitioning</a:t>
            </a:r>
          </a:p>
          <a:p>
            <a:endParaRPr lang="en-CA" dirty="0" smtClean="0"/>
          </a:p>
          <a:p>
            <a:r>
              <a:rPr lang="en-CA" dirty="0" smtClean="0"/>
              <a:t>Real-time memory controller</a:t>
            </a:r>
          </a:p>
          <a:p>
            <a:endParaRPr lang="en-CA" dirty="0" smtClean="0"/>
          </a:p>
          <a:p>
            <a:r>
              <a:rPr lang="en-CA" dirty="0" smtClean="0"/>
              <a:t>*Controlled execution of interleaving tasks</a:t>
            </a:r>
          </a:p>
          <a:p>
            <a:endParaRPr lang="en-C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7841" y="1700808"/>
            <a:ext cx="4032671" cy="4913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6623648" cy="990600"/>
          </a:xfrm>
        </p:spPr>
        <p:txBody>
          <a:bodyPr>
            <a:noAutofit/>
          </a:bodyPr>
          <a:lstStyle/>
          <a:p>
            <a:r>
              <a:rPr lang="en-CA" sz="3600" dirty="0" smtClean="0"/>
              <a:t>MERASA Processor: Scheduling</a:t>
            </a:r>
            <a:r>
              <a:rPr lang="en-CA" dirty="0" smtClean="0"/>
              <a:t> [8]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6768752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Hard real-time scheduler performs SMT</a:t>
            </a:r>
          </a:p>
          <a:p>
            <a:endParaRPr lang="en-CA" dirty="0" smtClean="0"/>
          </a:p>
          <a:p>
            <a:r>
              <a:rPr lang="en-CA" dirty="0" smtClean="0"/>
              <a:t>Priority is given to the HRTT to finish execution</a:t>
            </a:r>
          </a:p>
          <a:p>
            <a:endParaRPr lang="en-CA" dirty="0" smtClean="0"/>
          </a:p>
          <a:p>
            <a:r>
              <a:rPr lang="en-CA" dirty="0" smtClean="0"/>
              <a:t>A HRTT pre-empts a NHRTT in the pipeline</a:t>
            </a:r>
          </a:p>
          <a:p>
            <a:endParaRPr lang="en-CA" dirty="0" smtClean="0"/>
          </a:p>
          <a:p>
            <a:r>
              <a:rPr lang="en-CA" dirty="0" smtClean="0"/>
              <a:t>The pipelines are non-blocking</a:t>
            </a:r>
          </a:p>
          <a:p>
            <a:endParaRPr lang="en-CA" dirty="0" smtClean="0"/>
          </a:p>
          <a:p>
            <a:r>
              <a:rPr lang="en-CA" dirty="0" smtClean="0"/>
              <a:t>Time-bounded task synchronization</a:t>
            </a:r>
            <a:endParaRPr lang="en-CA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4346" y="260648"/>
            <a:ext cx="1962150" cy="595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MERASA Processor: Implementation [8]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Honeywell International</a:t>
            </a:r>
          </a:p>
          <a:p>
            <a:pPr lvl="1"/>
            <a:r>
              <a:rPr lang="en-CA" dirty="0" smtClean="0"/>
              <a:t>Stereo navigation or GPS navigation (automotive) </a:t>
            </a:r>
          </a:p>
          <a:p>
            <a:pPr lvl="1"/>
            <a:r>
              <a:rPr lang="en-CA" dirty="0" smtClean="0"/>
              <a:t>Collision avoidance (aerospace)</a:t>
            </a:r>
          </a:p>
          <a:p>
            <a:endParaRPr lang="en-CA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70000" lnSpcReduction="20000"/>
          </a:bodyPr>
          <a:lstStyle/>
          <a:p>
            <a:r>
              <a:rPr lang="en-CA" dirty="0" smtClean="0"/>
              <a:t>[1] </a:t>
            </a:r>
            <a:r>
              <a:rPr lang="en-CA" dirty="0" smtClean="0">
                <a:hlinkClick r:id="rId2"/>
              </a:rPr>
              <a:t>http://chibios.sourceforge.net/</a:t>
            </a:r>
            <a:r>
              <a:rPr lang="en-CA" dirty="0" smtClean="0"/>
              <a:t>. “</a:t>
            </a:r>
            <a:r>
              <a:rPr lang="en-CA" i="1" dirty="0" smtClean="0"/>
              <a:t>RTOS Concepts“ </a:t>
            </a:r>
            <a:r>
              <a:rPr lang="en-CA" dirty="0" smtClean="0"/>
              <a:t>[Online Article]. Available: </a:t>
            </a:r>
            <a:r>
              <a:rPr lang="en-CA" dirty="0" smtClean="0">
                <a:hlinkClick r:id="rId3"/>
              </a:rPr>
              <a:t>http://chibios.sourceforge.net/dokuwiki/doku.php?id=chibios:articles:rtos_concepts</a:t>
            </a:r>
            <a:endParaRPr lang="en-CA" dirty="0" smtClean="0"/>
          </a:p>
          <a:p>
            <a:r>
              <a:rPr lang="en-CA" dirty="0" smtClean="0"/>
              <a:t>[2] </a:t>
            </a:r>
            <a:r>
              <a:rPr lang="en-CA" dirty="0" err="1" smtClean="0"/>
              <a:t>Reinhard</a:t>
            </a:r>
            <a:r>
              <a:rPr lang="en-CA" dirty="0" smtClean="0"/>
              <a:t> Wilhelm et al. The Worst-Case Execution Time Problem. 2005.</a:t>
            </a:r>
            <a:endParaRPr lang="en-CA" dirty="0" smtClean="0">
              <a:hlinkClick r:id="rId3"/>
            </a:endParaRPr>
          </a:p>
          <a:p>
            <a:r>
              <a:rPr lang="en-CA" dirty="0" smtClean="0"/>
              <a:t>[3] J. Liu. </a:t>
            </a:r>
            <a:r>
              <a:rPr lang="en-CA" i="1" dirty="0" err="1" smtClean="0"/>
              <a:t>Reol</a:t>
            </a:r>
            <a:r>
              <a:rPr lang="en-CA" i="1" dirty="0" smtClean="0"/>
              <a:t>-Time Systems. Prentice Hall, Upper Saddle River</a:t>
            </a:r>
            <a:r>
              <a:rPr lang="en-CA" b="1" i="1" dirty="0" smtClean="0"/>
              <a:t>, </a:t>
            </a:r>
            <a:r>
              <a:rPr lang="en-CA" dirty="0" smtClean="0"/>
              <a:t>NJ, 2000.</a:t>
            </a:r>
            <a:endParaRPr lang="en-CA" dirty="0" smtClean="0">
              <a:hlinkClick r:id="rId3"/>
            </a:endParaRPr>
          </a:p>
          <a:p>
            <a:r>
              <a:rPr lang="en-CA" dirty="0" smtClean="0"/>
              <a:t>[4] Harvey M. </a:t>
            </a:r>
            <a:r>
              <a:rPr lang="en-CA" dirty="0" err="1" smtClean="0"/>
              <a:t>Deitel</a:t>
            </a:r>
            <a:r>
              <a:rPr lang="en-CA" dirty="0" smtClean="0"/>
              <a:t>. 1990. </a:t>
            </a:r>
            <a:r>
              <a:rPr lang="en-CA" i="1" dirty="0" smtClean="0"/>
              <a:t>An Introduction to Operating Systems (2nd Ed.)</a:t>
            </a:r>
            <a:r>
              <a:rPr lang="en-CA" dirty="0" smtClean="0"/>
              <a:t>. Addison-Wesley Longman Publishing Co., Inc., Boston, MA, USA.</a:t>
            </a:r>
            <a:endParaRPr lang="en-CA" dirty="0" smtClean="0">
              <a:hlinkClick r:id="rId3"/>
            </a:endParaRPr>
          </a:p>
          <a:p>
            <a:r>
              <a:rPr lang="en-CA" dirty="0" smtClean="0"/>
              <a:t>[5] Oliveira, A. S. R.; Almeida, L; Ferrari, A. B.; , "The ARPA-MT Embedded SMT Processor and Its RTOS Hardware Accelerator," </a:t>
            </a:r>
            <a:r>
              <a:rPr lang="en-CA" i="1" dirty="0" smtClean="0"/>
              <a:t>Industrial Electronics, IEEE Transactions on</a:t>
            </a:r>
            <a:r>
              <a:rPr lang="en-CA" dirty="0" smtClean="0"/>
              <a:t> , </a:t>
            </a:r>
            <a:r>
              <a:rPr lang="en-CA" dirty="0" err="1" smtClean="0"/>
              <a:t>vol.PP</a:t>
            </a:r>
            <a:r>
              <a:rPr lang="en-CA" dirty="0" smtClean="0"/>
              <a:t>, no.99, pp.1-1, 0</a:t>
            </a:r>
            <a:br>
              <a:rPr lang="en-CA" dirty="0" smtClean="0"/>
            </a:br>
            <a:r>
              <a:rPr lang="en-CA" dirty="0" smtClean="0"/>
              <a:t>[6] Prof. Dr. Theo </a:t>
            </a:r>
            <a:r>
              <a:rPr lang="en-CA" dirty="0" err="1" smtClean="0"/>
              <a:t>Ungerer</a:t>
            </a:r>
            <a:r>
              <a:rPr lang="en-CA" dirty="0" smtClean="0"/>
              <a:t>, “Multi-Core Execution of Hard Real-Time Applications Supporting Analysability (MERASA)” [Online Document]. Available:  </a:t>
            </a:r>
            <a:r>
              <a:rPr lang="en-CA" dirty="0" smtClean="0">
                <a:hlinkClick r:id="rId4"/>
              </a:rPr>
              <a:t>ftp://ftp.cordis.europa.eu/pub/fp7/ict/docs/computing/merasa-computing-frontiers08_en.pdf</a:t>
            </a:r>
            <a:endParaRPr lang="en-CA" dirty="0" smtClean="0"/>
          </a:p>
          <a:p>
            <a:r>
              <a:rPr lang="en-CA" dirty="0" smtClean="0"/>
              <a:t>[7] </a:t>
            </a:r>
            <a:r>
              <a:rPr lang="en-CA" dirty="0" smtClean="0">
                <a:hlinkClick r:id="rId5"/>
              </a:rPr>
              <a:t>http://www.merasa.org/</a:t>
            </a:r>
            <a:r>
              <a:rPr lang="en-CA" dirty="0" smtClean="0"/>
              <a:t>. “The MERASA Project - Vision, Overview and Achievements” [Online Document]. Available: </a:t>
            </a:r>
            <a:r>
              <a:rPr lang="en-CA" dirty="0" smtClean="0">
                <a:hlinkClick r:id="rId6"/>
              </a:rPr>
              <a:t>http://www.merasa.org/dissemination/ 01_overview.pdf</a:t>
            </a:r>
            <a:endParaRPr lang="en-CA" dirty="0" smtClean="0"/>
          </a:p>
          <a:p>
            <a:r>
              <a:rPr lang="en-CA" dirty="0" smtClean="0"/>
              <a:t>[8] </a:t>
            </a:r>
            <a:r>
              <a:rPr lang="en-CA" dirty="0" smtClean="0">
                <a:hlinkClick r:id="rId5"/>
              </a:rPr>
              <a:t>http://www.merasa.org/</a:t>
            </a:r>
            <a:r>
              <a:rPr lang="en-CA" dirty="0" smtClean="0"/>
              <a:t>. “The MERASA Project - Vision, Overview and Achievements” [Online Document]. Available: </a:t>
            </a:r>
            <a:r>
              <a:rPr lang="en-CA" dirty="0" smtClean="0">
                <a:hlinkClick r:id="rId7"/>
              </a:rPr>
              <a:t>http://www.merasa.org/dissemination/ 02_overview.pdf</a:t>
            </a:r>
            <a:endParaRPr lang="en-CA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Concepts &amp; Definitions</a:t>
            </a:r>
          </a:p>
          <a:p>
            <a:endParaRPr lang="en-CA" dirty="0" smtClean="0"/>
          </a:p>
          <a:p>
            <a:r>
              <a:rPr lang="en-CA" dirty="0" smtClean="0"/>
              <a:t>Review of the ARPA-MT Processor</a:t>
            </a:r>
          </a:p>
          <a:p>
            <a:endParaRPr lang="en-CA" dirty="0" smtClean="0"/>
          </a:p>
          <a:p>
            <a:r>
              <a:rPr lang="en-CA" dirty="0" smtClean="0"/>
              <a:t>Review of the MERASA Processors</a:t>
            </a:r>
          </a:p>
          <a:p>
            <a:endParaRPr lang="en-CA" dirty="0" smtClean="0"/>
          </a:p>
          <a:p>
            <a:r>
              <a:rPr lang="en-CA" dirty="0" smtClean="0"/>
              <a:t>The review is performed on the following topics:</a:t>
            </a:r>
          </a:p>
          <a:p>
            <a:pPr lvl="1"/>
            <a:r>
              <a:rPr lang="en-CA" dirty="0" smtClean="0"/>
              <a:t>Task Management</a:t>
            </a:r>
          </a:p>
          <a:p>
            <a:pPr lvl="1"/>
            <a:r>
              <a:rPr lang="en-CA" dirty="0" smtClean="0"/>
              <a:t>Scheduling</a:t>
            </a:r>
          </a:p>
          <a:p>
            <a:pPr lvl="1"/>
            <a:r>
              <a:rPr lang="en-CA" dirty="0" smtClean="0"/>
              <a:t>Time management &amp; event management in hardware</a:t>
            </a:r>
          </a:p>
          <a:p>
            <a:pPr lvl="1"/>
            <a:endParaRPr lang="en-C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Concepts &amp; Definitions [1]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A Real-Time Operating System (RTOS) is an operating system designed specifically to support real time operations</a:t>
            </a:r>
          </a:p>
          <a:p>
            <a:endParaRPr lang="en-CA" dirty="0" smtClean="0"/>
          </a:p>
          <a:p>
            <a:r>
              <a:rPr lang="en-CA" dirty="0" smtClean="0"/>
              <a:t>In order to be accepted as a RTOS, is must have:</a:t>
            </a:r>
          </a:p>
          <a:p>
            <a:pPr lvl="1"/>
            <a:r>
              <a:rPr lang="en-CA" dirty="0" smtClean="0"/>
              <a:t>Response time predictability</a:t>
            </a:r>
          </a:p>
          <a:p>
            <a:pPr lvl="1"/>
            <a:r>
              <a:rPr lang="en-CA" dirty="0" smtClean="0"/>
              <a:t>Determinism</a:t>
            </a:r>
          </a:p>
          <a:p>
            <a:endParaRPr lang="en-CA" dirty="0" smtClean="0"/>
          </a:p>
          <a:p>
            <a:r>
              <a:rPr lang="en-CA" dirty="0" smtClean="0"/>
              <a:t>A hard RTOS, ideally, must never miss a deadline</a:t>
            </a:r>
          </a:p>
          <a:p>
            <a:endParaRPr lang="en-CA" dirty="0" smtClean="0"/>
          </a:p>
          <a:p>
            <a:r>
              <a:rPr lang="en-CA" dirty="0" smtClean="0"/>
              <a:t>Only hard RTOS are considered in this presentation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Concepts &amp; Definitions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Worst-Case Execution Time (WCET) [2]</a:t>
            </a:r>
          </a:p>
          <a:p>
            <a:pPr lvl="1"/>
            <a:r>
              <a:rPr lang="en-CA" dirty="0" smtClean="0"/>
              <a:t>The longest amount of execution time used to complete a task.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Task Management [3]</a:t>
            </a:r>
          </a:p>
          <a:p>
            <a:pPr lvl="1"/>
            <a:r>
              <a:rPr lang="en-CA" dirty="0" smtClean="0"/>
              <a:t>Process of determining which task should be running at any given time. The most commonly implemented approach to scheduling in commercial RTOSs is based on task priorities. 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Task Control Block (TCB) [4]</a:t>
            </a:r>
          </a:p>
          <a:p>
            <a:pPr lvl="1"/>
            <a:r>
              <a:rPr lang="en-CA" dirty="0" smtClean="0"/>
              <a:t>A data structure containing information needed to manage a task</a:t>
            </a:r>
          </a:p>
          <a:p>
            <a:pPr lvl="1">
              <a:buNone/>
            </a:pPr>
            <a:endParaRPr lang="en-CA" dirty="0" smtClean="0"/>
          </a:p>
          <a:p>
            <a:r>
              <a:rPr lang="en-CA" dirty="0" smtClean="0"/>
              <a:t>Simultaneous Multithreading (SMT) [5]</a:t>
            </a:r>
          </a:p>
          <a:p>
            <a:pPr lvl="1"/>
            <a:r>
              <a:rPr lang="en-CA" dirty="0" smtClean="0"/>
              <a:t>Multiple independent tasks are able to execute at one time in a modern multiprocessor architecture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CA" dirty="0" smtClean="0"/>
              <a:t>A modern multiprocessor for real-time systems with hardware acceleration</a:t>
            </a:r>
            <a:endParaRPr lang="en-CA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543800" cy="6858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Advanced Real-time Processor Architecture-</a:t>
            </a:r>
            <a:r>
              <a:rPr lang="en-CA" dirty="0" err="1" smtClean="0"/>
              <a:t>MultiThreaded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The ARPA-MT Processor [5]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0"/>
            <a:ext cx="7668344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ARPA-MT Embedded Project [5]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r>
              <a:rPr lang="en-CA" dirty="0" smtClean="0"/>
              <a:t>Focuses on providing specialized, time predictable, power efficient systems for hard real time systems</a:t>
            </a:r>
          </a:p>
          <a:p>
            <a:endParaRPr lang="en-CA" dirty="0" smtClean="0"/>
          </a:p>
          <a:p>
            <a:r>
              <a:rPr lang="en-CA" dirty="0" smtClean="0"/>
              <a:t>Uses a multiprocessor based implementation </a:t>
            </a:r>
          </a:p>
          <a:p>
            <a:endParaRPr lang="en-CA" dirty="0" smtClean="0"/>
          </a:p>
          <a:p>
            <a:r>
              <a:rPr lang="en-CA" dirty="0" smtClean="0"/>
              <a:t>Design process focused on WCET determinism, task scheduling and resource assignment</a:t>
            </a:r>
          </a:p>
          <a:p>
            <a:endParaRPr lang="en-CA" dirty="0" smtClean="0"/>
          </a:p>
          <a:p>
            <a:r>
              <a:rPr lang="en-CA" dirty="0" smtClean="0"/>
              <a:t>Xilinx XC3S1500 Spartan-3 FPGA used in implementation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rmAutofit/>
          </a:bodyPr>
          <a:lstStyle/>
          <a:p>
            <a:r>
              <a:rPr lang="en-CA" dirty="0" smtClean="0"/>
              <a:t>Increasing Execution Time Determinism [5]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Uses a simple pipelining for instructions from </a:t>
            </a:r>
            <a:r>
              <a:rPr lang="en-CA" i="1" dirty="0" smtClean="0"/>
              <a:t>each</a:t>
            </a:r>
            <a:r>
              <a:rPr lang="en-CA" dirty="0" smtClean="0"/>
              <a:t> task and avoids complex superscalar techniques</a:t>
            </a:r>
          </a:p>
          <a:p>
            <a:endParaRPr lang="en-CA" dirty="0" smtClean="0"/>
          </a:p>
          <a:p>
            <a:r>
              <a:rPr lang="en-CA" dirty="0" smtClean="0"/>
              <a:t>Simultaneous task execution using SMT</a:t>
            </a:r>
          </a:p>
          <a:p>
            <a:pPr lvl="1"/>
            <a:r>
              <a:rPr lang="en-CA" dirty="0" smtClean="0"/>
              <a:t>Fine-grained time sharing of the processor</a:t>
            </a:r>
          </a:p>
          <a:p>
            <a:pPr lvl="1"/>
            <a:r>
              <a:rPr lang="en-CA" dirty="0" smtClean="0"/>
              <a:t>Interleaving order of issued instructions from tasks reduces global processor stalls caused by data and control hazards</a:t>
            </a:r>
          </a:p>
          <a:p>
            <a:endParaRPr lang="en-CA" dirty="0" smtClean="0"/>
          </a:p>
          <a:p>
            <a:r>
              <a:rPr lang="en-CA" dirty="0" smtClean="0"/>
              <a:t>Increasing processor availability by reducing context switching and operating system overhead using an “Operating System Co-Processor”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ARPA-MT Processors [5]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044824"/>
          </a:xfrm>
        </p:spPr>
        <p:txBody>
          <a:bodyPr>
            <a:normAutofit/>
          </a:bodyPr>
          <a:lstStyle/>
          <a:p>
            <a:r>
              <a:rPr lang="en-CA" dirty="0" smtClean="0"/>
              <a:t>Three Processors:</a:t>
            </a:r>
          </a:p>
          <a:p>
            <a:pPr lvl="1"/>
            <a:r>
              <a:rPr lang="en-CA" dirty="0" smtClean="0"/>
              <a:t>Design based off the MIPS32 architecture using SMT</a:t>
            </a:r>
          </a:p>
          <a:p>
            <a:pPr lvl="1"/>
            <a:r>
              <a:rPr lang="en-CA" dirty="0" smtClean="0"/>
              <a:t>Focus will be on Co-Processor-2</a:t>
            </a:r>
          </a:p>
          <a:p>
            <a:endParaRPr lang="en-CA" dirty="0" smtClean="0"/>
          </a:p>
          <a:p>
            <a:pPr lvl="2"/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17" name="Content Placeholder 5"/>
          <p:cNvSpPr txBox="1">
            <a:spLocks/>
          </p:cNvSpPr>
          <p:nvPr/>
        </p:nvSpPr>
        <p:spPr>
          <a:xfrm>
            <a:off x="2987824" y="4265712"/>
            <a:ext cx="3024336" cy="194421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1"/>
            <a:endParaRPr lang="en-CA" dirty="0" smtClean="0"/>
          </a:p>
        </p:txBody>
      </p:sp>
      <p:graphicFrame>
        <p:nvGraphicFramePr>
          <p:cNvPr id="20" name="Diagram 19"/>
          <p:cNvGraphicFramePr/>
          <p:nvPr/>
        </p:nvGraphicFramePr>
        <p:xfrm>
          <a:off x="179512" y="4005064"/>
          <a:ext cx="8820472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677</TotalTime>
  <Words>1232</Words>
  <Application>Microsoft Office PowerPoint</Application>
  <PresentationFormat>On-screen Show (4:3)</PresentationFormat>
  <Paragraphs>212</Paragraphs>
  <Slides>26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Hardware Support for Real Time Operating Systems</vt:lpstr>
      <vt:lpstr>Questions Answered in the Presentation:</vt:lpstr>
      <vt:lpstr>Overview</vt:lpstr>
      <vt:lpstr>Concepts &amp; Definitions [1]</vt:lpstr>
      <vt:lpstr>Concepts &amp; Definitions</vt:lpstr>
      <vt:lpstr>Advanced Real-time Processor Architecture-MultiThreaded The ARPA-MT Processor [5]</vt:lpstr>
      <vt:lpstr>The ARPA-MT Embedded Project [5]</vt:lpstr>
      <vt:lpstr>Increasing Execution Time Determinism [5]</vt:lpstr>
      <vt:lpstr>The ARPA-MT Processors [5]</vt:lpstr>
      <vt:lpstr>Processor Communication [5]</vt:lpstr>
      <vt:lpstr>Co-Processor-2: The Task Handling Unit [5]</vt:lpstr>
      <vt:lpstr>Co-Processor-2: Block Diagram [5]</vt:lpstr>
      <vt:lpstr>Co-Processor-2: Task Management [5]</vt:lpstr>
      <vt:lpstr>Co-Processor-2: Task States and Transitions [5]</vt:lpstr>
      <vt:lpstr>Co-Processor-2: Scheduling [5]</vt:lpstr>
      <vt:lpstr>Co-Processor-2: Block Diagram [5]</vt:lpstr>
      <vt:lpstr>Co-Processor-2: Time &amp; Event Management [5]</vt:lpstr>
      <vt:lpstr>Co-Processor-2 Block Diagram [5]</vt:lpstr>
      <vt:lpstr>Multi-Core Execution of Hard Real-Time Applications Supporting Analysability  The MERASA Project [6]</vt:lpstr>
      <vt:lpstr>The MERASA Project [7] [8]</vt:lpstr>
      <vt:lpstr>MERASA Processor: Task Management [8]</vt:lpstr>
      <vt:lpstr>The MERASA Core [8]</vt:lpstr>
      <vt:lpstr>The MERASA Chip [8]</vt:lpstr>
      <vt:lpstr>MERASA Processor: Scheduling [8]</vt:lpstr>
      <vt:lpstr>MERASA Processor: Implementation [8]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Jake</dc:creator>
  <cp:lastModifiedBy>Jake</cp:lastModifiedBy>
  <cp:revision>258</cp:revision>
  <dcterms:created xsi:type="dcterms:W3CDTF">2010-11-22T16:19:34Z</dcterms:created>
  <dcterms:modified xsi:type="dcterms:W3CDTF">2010-12-08T02:04:43Z</dcterms:modified>
</cp:coreProperties>
</file>