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7" r:id="rId4"/>
    <p:sldId id="258" r:id="rId5"/>
    <p:sldId id="259" r:id="rId6"/>
    <p:sldId id="263" r:id="rId7"/>
    <p:sldId id="261" r:id="rId8"/>
    <p:sldId id="267" r:id="rId9"/>
    <p:sldId id="264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65" r:id="rId22"/>
    <p:sldId id="26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2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11/26/2010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11/26/2010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11/26/2010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11/26/2010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11/26/2010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11/26/2010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Adaptive Routing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David </a:t>
            </a:r>
            <a:r>
              <a:rPr lang="en-CA" dirty="0" err="1" smtClean="0"/>
              <a:t>Ouellet</a:t>
            </a:r>
            <a:r>
              <a:rPr lang="en-CA" dirty="0" smtClean="0"/>
              <a:t>-Poulin - 4073219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188640"/>
            <a:ext cx="4354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dirty="0" smtClean="0">
                <a:solidFill>
                  <a:schemeClr val="accent6">
                    <a:lumMod val="50000"/>
                  </a:schemeClr>
                </a:solidFill>
              </a:rPr>
              <a:t>CEG 4136 – Computer Architecture III</a:t>
            </a:r>
          </a:p>
          <a:p>
            <a:pPr algn="r"/>
            <a:r>
              <a:rPr lang="en-CA" dirty="0" smtClean="0">
                <a:solidFill>
                  <a:schemeClr val="accent6">
                    <a:lumMod val="50000"/>
                  </a:schemeClr>
                </a:solidFill>
              </a:rPr>
              <a:t>November 16</a:t>
            </a:r>
            <a:r>
              <a:rPr lang="en-CA" baseline="30000" dirty="0" smtClean="0">
                <a:solidFill>
                  <a:schemeClr val="accent6">
                    <a:lumMod val="50000"/>
                  </a:schemeClr>
                </a:solidFill>
              </a:rPr>
              <a:t>th</a:t>
            </a:r>
            <a:r>
              <a:rPr lang="en-CA" dirty="0" smtClean="0">
                <a:solidFill>
                  <a:schemeClr val="accent6">
                    <a:lumMod val="50000"/>
                  </a:schemeClr>
                </a:solidFill>
              </a:rPr>
              <a:t>, 2010</a:t>
            </a:r>
            <a:endParaRPr lang="en-CA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48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en-CA" dirty="0" smtClean="0"/>
              <a:t>Algorithms – Odd-Even Turn Model [4]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Evolution of Turn Model</a:t>
            </a:r>
          </a:p>
          <a:p>
            <a:r>
              <a:rPr lang="en-CA" dirty="0" smtClean="0"/>
              <a:t>Restricts </a:t>
            </a:r>
            <a:r>
              <a:rPr lang="en-CA" u="sng" dirty="0" smtClean="0"/>
              <a:t>locations</a:t>
            </a:r>
            <a:r>
              <a:rPr lang="en-CA" dirty="0" smtClean="0"/>
              <a:t> where certain turns can occur:</a:t>
            </a:r>
          </a:p>
          <a:p>
            <a:pPr lvl="1"/>
            <a:r>
              <a:rPr lang="en-CA" dirty="0"/>
              <a:t>Rule </a:t>
            </a:r>
            <a:r>
              <a:rPr lang="en-CA" dirty="0" smtClean="0"/>
              <a:t>1: </a:t>
            </a:r>
            <a:r>
              <a:rPr lang="en-CA" dirty="0"/>
              <a:t>Any packet is not allowed to take an EN turn at </a:t>
            </a:r>
            <a:r>
              <a:rPr lang="en-CA" dirty="0" smtClean="0"/>
              <a:t>any nodes </a:t>
            </a:r>
            <a:r>
              <a:rPr lang="en-CA" dirty="0"/>
              <a:t>located in an even column, and it is not allowed </a:t>
            </a:r>
            <a:r>
              <a:rPr lang="en-CA" dirty="0" smtClean="0"/>
              <a:t>to take </a:t>
            </a:r>
            <a:r>
              <a:rPr lang="en-CA" dirty="0"/>
              <a:t>an NW turn at any nodes located in an odd column.</a:t>
            </a:r>
          </a:p>
          <a:p>
            <a:pPr lvl="1"/>
            <a:r>
              <a:rPr lang="en-CA" dirty="0"/>
              <a:t>Rule </a:t>
            </a:r>
            <a:r>
              <a:rPr lang="en-CA" dirty="0" smtClean="0"/>
              <a:t>2: </a:t>
            </a:r>
            <a:r>
              <a:rPr lang="en-CA" dirty="0"/>
              <a:t>Any packet is not allowed to take an ES turn at </a:t>
            </a:r>
            <a:r>
              <a:rPr lang="en-CA" dirty="0" smtClean="0"/>
              <a:t>any nodes </a:t>
            </a:r>
            <a:r>
              <a:rPr lang="en-CA" dirty="0"/>
              <a:t>located in an even column, and it is not allowed </a:t>
            </a:r>
            <a:r>
              <a:rPr lang="en-CA" dirty="0" smtClean="0"/>
              <a:t>to take </a:t>
            </a:r>
            <a:r>
              <a:rPr lang="en-CA" dirty="0"/>
              <a:t>an SW turn at any nodes located in an odd column</a:t>
            </a:r>
            <a:r>
              <a:rPr lang="en-CA" dirty="0" smtClean="0"/>
              <a:t>.</a:t>
            </a:r>
          </a:p>
          <a:p>
            <a:r>
              <a:rPr lang="en-CA" dirty="0" smtClean="0"/>
              <a:t>Deadlock free as long as 180-degree turns are prohibited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312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/>
          <a:lstStyle/>
          <a:p>
            <a:r>
              <a:rPr lang="en-CA" dirty="0"/>
              <a:t>Algorithms – Odd-Even Turn Model [4]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</a:p>
          <a:p>
            <a:pPr lvl="1"/>
            <a:r>
              <a:rPr lang="en-CA" dirty="0" smtClean="0"/>
              <a:t>Does not require Routing Table</a:t>
            </a:r>
          </a:p>
          <a:p>
            <a:pPr lvl="1"/>
            <a:r>
              <a:rPr lang="en-CA" dirty="0" smtClean="0"/>
              <a:t>More routing </a:t>
            </a:r>
            <a:r>
              <a:rPr lang="en-CA" dirty="0" err="1" smtClean="0"/>
              <a:t>adaptiveness</a:t>
            </a:r>
            <a:r>
              <a:rPr lang="en-CA" dirty="0" smtClean="0"/>
              <a:t> than standard turn model</a:t>
            </a:r>
          </a:p>
          <a:p>
            <a:pPr lvl="1"/>
            <a:r>
              <a:rPr lang="en-CA" dirty="0" smtClean="0"/>
              <a:t>Improved communication performance under non-uniform traffic</a:t>
            </a:r>
          </a:p>
          <a:p>
            <a:pPr lvl="1"/>
            <a:r>
              <a:rPr lang="en-CA" dirty="0" smtClean="0"/>
              <a:t>Does not prohibit turns in general</a:t>
            </a:r>
          </a:p>
          <a:p>
            <a:pPr marL="365760" lvl="1" indent="0">
              <a:buNone/>
            </a:pPr>
            <a:endParaRPr lang="en-CA" dirty="0" smtClean="0"/>
          </a:p>
          <a:p>
            <a:r>
              <a:rPr lang="en-CA" dirty="0" smtClean="0"/>
              <a:t>Disadvantages</a:t>
            </a:r>
          </a:p>
          <a:p>
            <a:pPr lvl="1"/>
            <a:r>
              <a:rPr lang="en-CA" dirty="0" smtClean="0"/>
              <a:t>Cannot perform 180-degree turns</a:t>
            </a:r>
          </a:p>
          <a:p>
            <a:pPr lvl="1"/>
            <a:r>
              <a:rPr lang="en-CA" dirty="0" smtClean="0"/>
              <a:t>Fault tolerance implementation not yet determined</a:t>
            </a:r>
          </a:p>
        </p:txBody>
      </p:sp>
    </p:spTree>
    <p:extLst>
      <p:ext uri="{BB962C8B-B14F-4D97-AF65-F5344CB8AC3E}">
        <p14:creationId xmlns:p14="http://schemas.microsoft.com/office/powerpoint/2010/main" val="246443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Algorithms </a:t>
            </a:r>
            <a:r>
              <a:rPr lang="en-CA" dirty="0"/>
              <a:t>-</a:t>
            </a:r>
            <a:r>
              <a:rPr lang="en-CA" dirty="0" smtClean="0"/>
              <a:t> Planar-Adaptive [2]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Fully-adaptive in higher-dimensions</a:t>
            </a:r>
          </a:p>
          <a:p>
            <a:r>
              <a:rPr lang="en-CA" dirty="0" smtClean="0"/>
              <a:t>Minimal (never moves away from destination)</a:t>
            </a:r>
          </a:p>
          <a:p>
            <a:r>
              <a:rPr lang="en-CA" dirty="0" smtClean="0"/>
              <a:t>Constrains dimensions for routing:</a:t>
            </a:r>
          </a:p>
          <a:p>
            <a:endParaRPr lang="fr-CA" dirty="0"/>
          </a:p>
          <a:p>
            <a:endParaRPr lang="fr-CA" dirty="0" smtClean="0"/>
          </a:p>
          <a:p>
            <a:endParaRPr lang="fr-CA" dirty="0"/>
          </a:p>
          <a:p>
            <a:endParaRPr lang="fr-CA" dirty="0" smtClean="0"/>
          </a:p>
          <a:p>
            <a:r>
              <a:rPr lang="fr-CA" dirty="0" err="1" smtClean="0"/>
              <a:t>Planar</a:t>
            </a:r>
            <a:r>
              <a:rPr lang="fr-CA" dirty="0" smtClean="0"/>
              <a:t> </a:t>
            </a:r>
            <a:r>
              <a:rPr lang="fr-CA" dirty="0" err="1" smtClean="0"/>
              <a:t>routing</a:t>
            </a:r>
            <a:r>
              <a:rPr lang="fr-CA" dirty="0" smtClean="0"/>
              <a:t> </a:t>
            </a:r>
            <a:r>
              <a:rPr lang="en-CA" dirty="0" smtClean="0"/>
              <a:t>can use any path (not adaptive)</a:t>
            </a:r>
            <a:endParaRPr lang="en-CA" dirty="0"/>
          </a:p>
        </p:txBody>
      </p:sp>
      <p:grpSp>
        <p:nvGrpSpPr>
          <p:cNvPr id="11" name="Group 10"/>
          <p:cNvGrpSpPr/>
          <p:nvPr/>
        </p:nvGrpSpPr>
        <p:grpSpPr>
          <a:xfrm>
            <a:off x="1584732" y="3115216"/>
            <a:ext cx="1238512" cy="1249888"/>
            <a:chOff x="1036080" y="3115216"/>
            <a:chExt cx="1238512" cy="1249888"/>
          </a:xfrm>
        </p:grpSpPr>
        <p:sp>
          <p:nvSpPr>
            <p:cNvPr id="5" name="Rectangle 4"/>
            <p:cNvSpPr/>
            <p:nvPr/>
          </p:nvSpPr>
          <p:spPr>
            <a:xfrm>
              <a:off x="1403648" y="3115216"/>
              <a:ext cx="864096" cy="864096"/>
            </a:xfrm>
            <a:prstGeom prst="rect">
              <a:avLst/>
            </a:prstGeom>
            <a:noFill/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036080" y="3501008"/>
              <a:ext cx="864096" cy="864096"/>
            </a:xfrm>
            <a:prstGeom prst="rect">
              <a:avLst/>
            </a:prstGeom>
            <a:noFill/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1036080" y="3115216"/>
              <a:ext cx="367568" cy="38579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1900176" y="3115216"/>
              <a:ext cx="367568" cy="38579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1907024" y="3979312"/>
              <a:ext cx="367568" cy="38579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36080" y="3966368"/>
              <a:ext cx="367568" cy="38579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val 11"/>
          <p:cNvSpPr/>
          <p:nvPr/>
        </p:nvSpPr>
        <p:spPr>
          <a:xfrm>
            <a:off x="1492840" y="3409116"/>
            <a:ext cx="183784" cy="1837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a</a:t>
            </a:r>
            <a:endParaRPr lang="en-CA" sz="1400" dirty="0"/>
          </a:p>
        </p:txBody>
      </p:sp>
      <p:sp>
        <p:nvSpPr>
          <p:cNvPr id="13" name="Oval 12"/>
          <p:cNvSpPr/>
          <p:nvPr/>
        </p:nvSpPr>
        <p:spPr>
          <a:xfrm>
            <a:off x="2724504" y="3887420"/>
            <a:ext cx="183784" cy="1837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b</a:t>
            </a:r>
            <a:endParaRPr lang="en-CA" sz="1400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5768724" y="3115216"/>
            <a:ext cx="367568" cy="38579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632820" y="3115216"/>
            <a:ext cx="367568" cy="38579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639668" y="3979312"/>
            <a:ext cx="367568" cy="38579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135964" y="3115216"/>
            <a:ext cx="8640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75572" y="3501008"/>
            <a:ext cx="8640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639668" y="3501008"/>
            <a:ext cx="0" cy="8640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007236" y="3115216"/>
            <a:ext cx="0" cy="8640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676832" y="3409116"/>
            <a:ext cx="183784" cy="1837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a</a:t>
            </a:r>
            <a:endParaRPr lang="en-CA" sz="1400" dirty="0"/>
          </a:p>
        </p:txBody>
      </p:sp>
      <p:sp>
        <p:nvSpPr>
          <p:cNvPr id="28" name="Oval 27"/>
          <p:cNvSpPr/>
          <p:nvPr/>
        </p:nvSpPr>
        <p:spPr>
          <a:xfrm>
            <a:off x="6908496" y="3887420"/>
            <a:ext cx="183784" cy="1837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b</a:t>
            </a:r>
            <a:endParaRPr lang="en-CA" sz="1400" dirty="0"/>
          </a:p>
        </p:txBody>
      </p:sp>
      <p:sp>
        <p:nvSpPr>
          <p:cNvPr id="29" name="Right Arrow 28"/>
          <p:cNvSpPr/>
          <p:nvPr/>
        </p:nvSpPr>
        <p:spPr>
          <a:xfrm>
            <a:off x="3275856" y="3717032"/>
            <a:ext cx="20162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1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  <p:bldP spid="13" grpId="0" animBg="1"/>
      <p:bldP spid="27" grpId="0" animBg="1"/>
      <p:bldP spid="28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Algorithms - Planar-Adaptive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</a:p>
          <a:p>
            <a:pPr lvl="1"/>
            <a:r>
              <a:rPr lang="en-CA" dirty="0" smtClean="0"/>
              <a:t>Deadlock free</a:t>
            </a:r>
          </a:p>
          <a:p>
            <a:pPr lvl="1"/>
            <a:r>
              <a:rPr lang="en-CA" dirty="0" smtClean="0"/>
              <a:t>Simplifies routing within high-dimensional networks</a:t>
            </a:r>
          </a:p>
          <a:p>
            <a:pPr lvl="1"/>
            <a:r>
              <a:rPr lang="en-CA" dirty="0" smtClean="0"/>
              <a:t>Simple logic</a:t>
            </a:r>
          </a:p>
          <a:p>
            <a:pPr lvl="1"/>
            <a:r>
              <a:rPr lang="en-CA" dirty="0" smtClean="0"/>
              <a:t>Minimal</a:t>
            </a:r>
          </a:p>
          <a:p>
            <a:pPr lvl="1"/>
            <a:r>
              <a:rPr lang="en-CA" dirty="0" smtClean="0"/>
              <a:t>No Routing Table</a:t>
            </a:r>
            <a:endParaRPr lang="en-CA" dirty="0"/>
          </a:p>
          <a:p>
            <a:pPr lvl="1"/>
            <a:endParaRPr lang="en-CA" dirty="0" smtClean="0"/>
          </a:p>
          <a:p>
            <a:r>
              <a:rPr lang="en-CA" dirty="0" smtClean="0"/>
              <a:t>Disadvantages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CA" dirty="0"/>
              <a:t>Requires extra (virtual) </a:t>
            </a:r>
            <a:r>
              <a:rPr lang="en-CA" dirty="0" smtClean="0"/>
              <a:t>channels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CA" dirty="0" smtClean="0"/>
              <a:t>Only improvement in non-planar networks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CA" dirty="0" smtClean="0"/>
              <a:t>Planar routing not adaptive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438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Algorithms – GOAL [6]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u="sng" dirty="0"/>
              <a:t>G</a:t>
            </a:r>
            <a:r>
              <a:rPr lang="en-CA" dirty="0"/>
              <a:t>lobally </a:t>
            </a:r>
            <a:r>
              <a:rPr lang="en-CA" u="sng" dirty="0"/>
              <a:t>O</a:t>
            </a:r>
            <a:r>
              <a:rPr lang="en-CA" dirty="0"/>
              <a:t>blivious </a:t>
            </a:r>
            <a:r>
              <a:rPr lang="en-CA" u="sng" dirty="0" smtClean="0"/>
              <a:t>A</a:t>
            </a:r>
            <a:r>
              <a:rPr lang="en-CA" dirty="0" smtClean="0"/>
              <a:t>daptive </a:t>
            </a:r>
            <a:r>
              <a:rPr lang="en-CA" u="sng" dirty="0" smtClean="0"/>
              <a:t>L</a:t>
            </a:r>
            <a:r>
              <a:rPr lang="en-CA" dirty="0" smtClean="0"/>
              <a:t>ocally</a:t>
            </a:r>
          </a:p>
          <a:p>
            <a:endParaRPr lang="en-CA" dirty="0" smtClean="0"/>
          </a:p>
          <a:p>
            <a:r>
              <a:rPr lang="en-CA" dirty="0" smtClean="0"/>
              <a:t>Oblivious choice of direction (quadrants)</a:t>
            </a:r>
          </a:p>
          <a:p>
            <a:endParaRPr lang="en-CA" dirty="0" smtClean="0"/>
          </a:p>
          <a:p>
            <a:r>
              <a:rPr lang="en-CA" dirty="0" smtClean="0"/>
              <a:t>Focus on balancing load in each quadrant (on a torus)</a:t>
            </a:r>
          </a:p>
          <a:p>
            <a:endParaRPr lang="en-CA" dirty="0"/>
          </a:p>
          <a:p>
            <a:r>
              <a:rPr lang="en-CA" dirty="0" smtClean="0"/>
              <a:t>Minimal routing in quadrant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864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Algorithms </a:t>
            </a:r>
            <a:r>
              <a:rPr lang="en-CA" dirty="0" smtClean="0"/>
              <a:t>– GOAL [6]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</a:p>
          <a:p>
            <a:pPr lvl="1"/>
            <a:r>
              <a:rPr lang="en-CA" dirty="0" smtClean="0"/>
              <a:t>Deadlock free</a:t>
            </a:r>
          </a:p>
          <a:p>
            <a:pPr lvl="1"/>
            <a:r>
              <a:rPr lang="en-CA" dirty="0" err="1" smtClean="0"/>
              <a:t>Livelock</a:t>
            </a:r>
            <a:r>
              <a:rPr lang="en-CA" dirty="0" smtClean="0"/>
              <a:t> free</a:t>
            </a:r>
          </a:p>
          <a:p>
            <a:pPr lvl="1"/>
            <a:r>
              <a:rPr lang="en-CA" dirty="0" smtClean="0"/>
              <a:t>Very little routing logic</a:t>
            </a:r>
            <a:endParaRPr lang="en-CA" dirty="0"/>
          </a:p>
          <a:p>
            <a:pPr lvl="1"/>
            <a:endParaRPr lang="en-CA" dirty="0" smtClean="0"/>
          </a:p>
          <a:p>
            <a:r>
              <a:rPr lang="en-CA" dirty="0" smtClean="0"/>
              <a:t>Disadvantages</a:t>
            </a:r>
          </a:p>
          <a:p>
            <a:pPr lvl="1"/>
            <a:r>
              <a:rPr lang="en-CA" dirty="0" smtClean="0"/>
              <a:t>Requires Routing Tables</a:t>
            </a:r>
          </a:p>
          <a:p>
            <a:pPr lvl="1"/>
            <a:r>
              <a:rPr lang="en-CA" dirty="0" smtClean="0"/>
              <a:t>Requires extra (virtual) channels</a:t>
            </a:r>
          </a:p>
          <a:p>
            <a:pPr lvl="1"/>
            <a:r>
              <a:rPr lang="en-CA" dirty="0" smtClean="0"/>
              <a:t>Deadlock free depends on number of virtual channels</a:t>
            </a:r>
          </a:p>
          <a:p>
            <a:pPr lvl="1"/>
            <a:r>
              <a:rPr lang="en-CA" dirty="0" smtClean="0"/>
              <a:t>Only for Torus topology</a:t>
            </a:r>
          </a:p>
          <a:p>
            <a:pPr lvl="1"/>
            <a:r>
              <a:rPr lang="en-CA" dirty="0" smtClean="0"/>
              <a:t>Non-minimal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759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Example Systems – IBM Cell [6]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8 SIMD “Synergistic Processing Elements”</a:t>
            </a:r>
          </a:p>
          <a:p>
            <a:endParaRPr lang="en-CA" dirty="0" smtClean="0"/>
          </a:p>
          <a:p>
            <a:r>
              <a:rPr lang="en-CA" dirty="0" smtClean="0"/>
              <a:t>Interconnected Ring Topology</a:t>
            </a:r>
          </a:p>
          <a:p>
            <a:endParaRPr lang="en-CA" dirty="0" smtClean="0"/>
          </a:p>
          <a:p>
            <a:r>
              <a:rPr lang="en-CA" dirty="0" smtClean="0"/>
              <a:t>Oblivious</a:t>
            </a:r>
          </a:p>
          <a:p>
            <a:endParaRPr lang="en-CA" dirty="0" smtClean="0"/>
          </a:p>
          <a:p>
            <a:r>
              <a:rPr lang="en-CA" dirty="0" smtClean="0"/>
              <a:t>Simple choice of Left and Right</a:t>
            </a:r>
          </a:p>
          <a:p>
            <a:endParaRPr lang="en-CA" dirty="0"/>
          </a:p>
          <a:p>
            <a:r>
              <a:rPr lang="en-CA" dirty="0" smtClean="0"/>
              <a:t>Maximum bisection width of &gt; 300 </a:t>
            </a:r>
            <a:r>
              <a:rPr lang="en-CA" dirty="0" err="1" smtClean="0"/>
              <a:t>GBytes</a:t>
            </a:r>
            <a:r>
              <a:rPr lang="en-CA" dirty="0" smtClean="0"/>
              <a:t>/s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872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/>
          <a:lstStyle/>
          <a:p>
            <a:r>
              <a:rPr lang="en-CA" dirty="0" smtClean="0"/>
              <a:t>Example Systems – Intel </a:t>
            </a:r>
            <a:r>
              <a:rPr lang="en-CA" dirty="0" err="1" smtClean="0"/>
              <a:t>TeraFLOPS</a:t>
            </a:r>
            <a:r>
              <a:rPr lang="en-CA" dirty="0" smtClean="0"/>
              <a:t> [6]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Research prototype with 80 PE’s</a:t>
            </a:r>
          </a:p>
          <a:p>
            <a:endParaRPr lang="en-CA" dirty="0"/>
          </a:p>
          <a:p>
            <a:r>
              <a:rPr lang="en-CA" dirty="0" smtClean="0"/>
              <a:t>5 possible connections at each node</a:t>
            </a:r>
          </a:p>
          <a:p>
            <a:endParaRPr lang="en-CA" dirty="0"/>
          </a:p>
          <a:p>
            <a:r>
              <a:rPr lang="en-CA" dirty="0" smtClean="0"/>
              <a:t>Source routing (supports up to 10 hops)</a:t>
            </a:r>
          </a:p>
          <a:p>
            <a:endParaRPr lang="en-CA" dirty="0"/>
          </a:p>
          <a:p>
            <a:r>
              <a:rPr lang="en-CA" dirty="0" smtClean="0"/>
              <a:t>Flexible: can be oblivious, deterministic or even adaptive</a:t>
            </a:r>
          </a:p>
          <a:p>
            <a:endParaRPr lang="en-CA" dirty="0" smtClean="0"/>
          </a:p>
          <a:p>
            <a:r>
              <a:rPr lang="en-CA" dirty="0" smtClean="0"/>
              <a:t>Achieves 20 </a:t>
            </a:r>
            <a:r>
              <a:rPr lang="en-CA" dirty="0" err="1" smtClean="0"/>
              <a:t>GigaFLOPS</a:t>
            </a:r>
            <a:r>
              <a:rPr lang="en-CA" dirty="0" smtClean="0"/>
              <a:t> and max bisection bandwidth of 320 </a:t>
            </a:r>
            <a:r>
              <a:rPr lang="en-CA" dirty="0" err="1" smtClean="0"/>
              <a:t>GBytes</a:t>
            </a:r>
            <a:r>
              <a:rPr lang="en-CA" dirty="0" smtClean="0"/>
              <a:t>/s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611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Systems – </a:t>
            </a:r>
            <a:r>
              <a:rPr lang="en-CA" dirty="0" err="1" smtClean="0"/>
              <a:t>Tilera</a:t>
            </a:r>
            <a:r>
              <a:rPr lang="en-CA" dirty="0" smtClean="0"/>
              <a:t> TILE64 [6]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64 PE’s</a:t>
            </a:r>
          </a:p>
          <a:p>
            <a:endParaRPr lang="en-CA" dirty="0"/>
          </a:p>
          <a:p>
            <a:r>
              <a:rPr lang="en-CA" dirty="0" smtClean="0"/>
              <a:t>Real-time processing oriented</a:t>
            </a:r>
          </a:p>
          <a:p>
            <a:endParaRPr lang="en-CA" dirty="0"/>
          </a:p>
          <a:p>
            <a:r>
              <a:rPr lang="en-CA" dirty="0" smtClean="0"/>
              <a:t>4 meshes of 16 nodes each (UDN, IDN, MDN, TDN)</a:t>
            </a:r>
          </a:p>
          <a:p>
            <a:endParaRPr lang="en-CA" dirty="0"/>
          </a:p>
          <a:p>
            <a:r>
              <a:rPr lang="en-CA" dirty="0" smtClean="0"/>
              <a:t>Static networking with pre-set routing (circuit switching)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796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Systems – </a:t>
            </a:r>
            <a:r>
              <a:rPr lang="en-CA" dirty="0" err="1" smtClean="0"/>
              <a:t>STNoC</a:t>
            </a:r>
            <a:r>
              <a:rPr lang="en-CA" dirty="0" smtClean="0"/>
              <a:t> [6]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Prototype architecture</a:t>
            </a:r>
          </a:p>
          <a:p>
            <a:endParaRPr lang="en-CA" dirty="0"/>
          </a:p>
          <a:p>
            <a:r>
              <a:rPr lang="en-CA" dirty="0" smtClean="0"/>
              <a:t>“Ring-like” topology</a:t>
            </a:r>
          </a:p>
          <a:p>
            <a:endParaRPr lang="en-CA" dirty="0"/>
          </a:p>
          <a:p>
            <a:r>
              <a:rPr lang="en-CA" dirty="0" smtClean="0"/>
              <a:t>Source routing</a:t>
            </a:r>
          </a:p>
          <a:p>
            <a:endParaRPr lang="en-CA" dirty="0"/>
          </a:p>
          <a:p>
            <a:r>
              <a:rPr lang="en-CA" dirty="0" smtClean="0"/>
              <a:t>Not deadlock-free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468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Questions/Topics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Describe several algorithms used for adaptive </a:t>
            </a:r>
            <a:r>
              <a:rPr lang="en-CA" dirty="0" smtClean="0"/>
              <a:t>routing.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Describe </a:t>
            </a:r>
            <a:r>
              <a:rPr lang="en-CA" dirty="0"/>
              <a:t>problems and advantages of these routing </a:t>
            </a:r>
            <a:r>
              <a:rPr lang="en-CA" dirty="0" smtClean="0"/>
              <a:t>algorithms.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Which rely </a:t>
            </a:r>
            <a:r>
              <a:rPr lang="en-CA" dirty="0"/>
              <a:t>on </a:t>
            </a:r>
            <a:r>
              <a:rPr lang="en-CA" dirty="0" smtClean="0"/>
              <a:t>routing </a:t>
            </a:r>
            <a:r>
              <a:rPr lang="en-CA" dirty="0"/>
              <a:t>table in each </a:t>
            </a:r>
            <a:r>
              <a:rPr lang="en-CA" dirty="0" smtClean="0"/>
              <a:t>router?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What </a:t>
            </a:r>
            <a:r>
              <a:rPr lang="en-CA" dirty="0"/>
              <a:t>types of routing algorithms are used in</a:t>
            </a:r>
            <a:br>
              <a:rPr lang="en-CA" dirty="0"/>
            </a:br>
            <a:r>
              <a:rPr lang="en-CA" dirty="0" smtClean="0"/>
              <a:t>multicore/multiprocessor system-on-chip?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Are </a:t>
            </a:r>
            <a:r>
              <a:rPr lang="en-CA" dirty="0"/>
              <a:t>adaptive algorithms </a:t>
            </a:r>
            <a:r>
              <a:rPr lang="en-CA" dirty="0" smtClean="0"/>
              <a:t>used at </a:t>
            </a:r>
            <a:r>
              <a:rPr lang="en-CA" dirty="0"/>
              <a:t>all?</a:t>
            </a:r>
          </a:p>
        </p:txBody>
      </p:sp>
    </p:spTree>
    <p:extLst>
      <p:ext uri="{BB962C8B-B14F-4D97-AF65-F5344CB8AC3E}">
        <p14:creationId xmlns:p14="http://schemas.microsoft.com/office/powerpoint/2010/main" val="324357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Conclusion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Adaptive routing algorithms are good for large number of PE’s</a:t>
            </a:r>
          </a:p>
          <a:p>
            <a:endParaRPr lang="en-CA" dirty="0"/>
          </a:p>
          <a:p>
            <a:r>
              <a:rPr lang="en-CA" dirty="0" smtClean="0"/>
              <a:t>Can easily avoid deadlocks &amp; </a:t>
            </a:r>
            <a:r>
              <a:rPr lang="en-CA" dirty="0" err="1" smtClean="0"/>
              <a:t>livelocks</a:t>
            </a:r>
            <a:endParaRPr lang="en-CA" dirty="0" smtClean="0"/>
          </a:p>
          <a:p>
            <a:endParaRPr lang="en-CA" dirty="0"/>
          </a:p>
          <a:p>
            <a:r>
              <a:rPr lang="en-CA" dirty="0" smtClean="0"/>
              <a:t>Complex logic is prohibitive</a:t>
            </a:r>
          </a:p>
          <a:p>
            <a:endParaRPr lang="en-CA" dirty="0"/>
          </a:p>
          <a:p>
            <a:r>
              <a:rPr lang="en-CA" dirty="0" smtClean="0"/>
              <a:t>Not used extensively</a:t>
            </a:r>
          </a:p>
        </p:txBody>
      </p:sp>
    </p:spTree>
    <p:extLst>
      <p:ext uri="{BB962C8B-B14F-4D97-AF65-F5344CB8AC3E}">
        <p14:creationId xmlns:p14="http://schemas.microsoft.com/office/powerpoint/2010/main" val="138924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[1] Glass, C.J.; Ni, M.N.; , “The </a:t>
            </a:r>
            <a:r>
              <a:rPr lang="en-CA" dirty="0"/>
              <a:t>turn model for adaptive </a:t>
            </a:r>
            <a:r>
              <a:rPr lang="en-CA" dirty="0" smtClean="0"/>
              <a:t>routing”, </a:t>
            </a:r>
            <a:r>
              <a:rPr lang="en-CA" i="1" dirty="0" smtClean="0"/>
              <a:t>Proceedings of </a:t>
            </a:r>
            <a:r>
              <a:rPr lang="en-CA" i="1" dirty="0"/>
              <a:t>the International Symposium on Computer Architecture</a:t>
            </a:r>
            <a:r>
              <a:rPr lang="en-CA" dirty="0"/>
              <a:t>, </a:t>
            </a:r>
            <a:r>
              <a:rPr lang="en-CA" dirty="0" smtClean="0"/>
              <a:t>pp. </a:t>
            </a:r>
            <a:r>
              <a:rPr lang="en-CA" dirty="0"/>
              <a:t>278–287, May </a:t>
            </a:r>
            <a:r>
              <a:rPr lang="en-CA" dirty="0" smtClean="0"/>
              <a:t>1992</a:t>
            </a:r>
          </a:p>
          <a:p>
            <a:r>
              <a:rPr lang="en-CA" dirty="0" smtClean="0"/>
              <a:t>[2] </a:t>
            </a:r>
            <a:r>
              <a:rPr lang="en-CA" dirty="0" err="1" smtClean="0"/>
              <a:t>Chien</a:t>
            </a:r>
            <a:r>
              <a:rPr lang="en-CA" dirty="0" smtClean="0"/>
              <a:t>, A.A.; Kim, J.H.; , “Planar-adaptive </a:t>
            </a:r>
            <a:r>
              <a:rPr lang="en-CA" dirty="0"/>
              <a:t>routing: low-cost adaptive networks </a:t>
            </a:r>
            <a:r>
              <a:rPr lang="en-CA" dirty="0" smtClean="0"/>
              <a:t>for multiprocessors”, </a:t>
            </a:r>
            <a:r>
              <a:rPr lang="en-CA" i="1" dirty="0" smtClean="0"/>
              <a:t>Proceedings </a:t>
            </a:r>
            <a:r>
              <a:rPr lang="en-CA" i="1" dirty="0"/>
              <a:t>of the International Symposium on Computer Architecture</a:t>
            </a:r>
            <a:r>
              <a:rPr lang="en-CA" dirty="0"/>
              <a:t>, </a:t>
            </a:r>
            <a:r>
              <a:rPr lang="en-CA" dirty="0" smtClean="0"/>
              <a:t>pp. 268-277</a:t>
            </a:r>
            <a:r>
              <a:rPr lang="en-CA" dirty="0"/>
              <a:t>, </a:t>
            </a:r>
            <a:r>
              <a:rPr lang="en-CA" dirty="0" smtClean="0"/>
              <a:t>1992</a:t>
            </a:r>
          </a:p>
          <a:p>
            <a:r>
              <a:rPr lang="en-CA" dirty="0" smtClean="0"/>
              <a:t>[3] Dally</a:t>
            </a:r>
            <a:r>
              <a:rPr lang="en-CA" dirty="0"/>
              <a:t>, W.J.; Aoki, H.; , "Deadlock-free adaptive routing in multicomputer networks using virtual </a:t>
            </a:r>
            <a:r>
              <a:rPr lang="en-CA" dirty="0" smtClean="0"/>
              <a:t>channels“, </a:t>
            </a:r>
            <a:r>
              <a:rPr lang="en-CA" i="1" dirty="0"/>
              <a:t>Parallel and Distributed Systems, IEEE Transactions on</a:t>
            </a:r>
            <a:r>
              <a:rPr lang="en-CA" dirty="0"/>
              <a:t> , vol.4, no.4, pp.466-475, Apr </a:t>
            </a:r>
            <a:r>
              <a:rPr lang="en-CA" dirty="0" smtClean="0"/>
              <a:t>1993</a:t>
            </a:r>
          </a:p>
        </p:txBody>
      </p:sp>
    </p:spTree>
    <p:extLst>
      <p:ext uri="{BB962C8B-B14F-4D97-AF65-F5344CB8AC3E}">
        <p14:creationId xmlns:p14="http://schemas.microsoft.com/office/powerpoint/2010/main" val="364254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[4] </a:t>
            </a:r>
            <a:r>
              <a:rPr lang="en-CA" dirty="0" err="1"/>
              <a:t>Ge</a:t>
            </a:r>
            <a:r>
              <a:rPr lang="en-CA" dirty="0"/>
              <a:t>-Ming Chiu; , "The odd-even turn model for adaptive routing," </a:t>
            </a:r>
            <a:r>
              <a:rPr lang="en-CA" i="1" dirty="0"/>
              <a:t>Parallel and Distributed Systems, IEEE Transactions on</a:t>
            </a:r>
            <a:r>
              <a:rPr lang="en-CA" dirty="0"/>
              <a:t> , vol.11, no.7, pp.729-738, Jul </a:t>
            </a:r>
            <a:r>
              <a:rPr lang="en-CA" dirty="0" smtClean="0"/>
              <a:t>2000</a:t>
            </a:r>
          </a:p>
          <a:p>
            <a:r>
              <a:rPr lang="en-CA" dirty="0" smtClean="0"/>
              <a:t>[5] </a:t>
            </a:r>
            <a:r>
              <a:rPr lang="en-CA" dirty="0" err="1" smtClean="0"/>
              <a:t>Arjun</a:t>
            </a:r>
            <a:r>
              <a:rPr lang="en-CA" dirty="0" smtClean="0"/>
              <a:t> </a:t>
            </a:r>
            <a:r>
              <a:rPr lang="en-CA" dirty="0"/>
              <a:t>Singh; Dally, W.J.; Gupta, A.K.; </a:t>
            </a:r>
            <a:r>
              <a:rPr lang="en-CA" dirty="0" err="1"/>
              <a:t>Towles</a:t>
            </a:r>
            <a:r>
              <a:rPr lang="en-CA" dirty="0"/>
              <a:t>, B.; , "GOAL: a load-balanced adaptive routing algorithm for torus </a:t>
            </a:r>
            <a:r>
              <a:rPr lang="en-CA" dirty="0" smtClean="0"/>
              <a:t>networks“, </a:t>
            </a:r>
            <a:r>
              <a:rPr lang="en-CA" i="1" dirty="0"/>
              <a:t>Computer Architecture, 2003. Proceedings. 30th Annual International Symposium on</a:t>
            </a:r>
            <a:r>
              <a:rPr lang="en-CA" dirty="0"/>
              <a:t> , vol., no., pp. 194- 205, 9-11 June </a:t>
            </a:r>
            <a:r>
              <a:rPr lang="en-CA" dirty="0" smtClean="0"/>
              <a:t>2003</a:t>
            </a:r>
          </a:p>
          <a:p>
            <a:r>
              <a:rPr lang="en-CA" dirty="0" smtClean="0"/>
              <a:t>[6] </a:t>
            </a:r>
            <a:r>
              <a:rPr lang="en-CA" dirty="0" err="1" smtClean="0"/>
              <a:t>Jerger</a:t>
            </a:r>
            <a:r>
              <a:rPr lang="en-CA" dirty="0" smtClean="0"/>
              <a:t>, N.E.; </a:t>
            </a:r>
            <a:r>
              <a:rPr lang="en-CA" dirty="0" err="1" smtClean="0"/>
              <a:t>Peh</a:t>
            </a:r>
            <a:r>
              <a:rPr lang="en-CA" dirty="0" smtClean="0"/>
              <a:t>, L.S.; </a:t>
            </a:r>
            <a:r>
              <a:rPr lang="en-CA" dirty="0"/>
              <a:t>, </a:t>
            </a:r>
            <a:r>
              <a:rPr lang="en-CA" dirty="0" smtClean="0"/>
              <a:t>“On-Chip Networks”, </a:t>
            </a:r>
            <a:r>
              <a:rPr lang="en-CA" i="1" dirty="0" smtClean="0"/>
              <a:t>Synthesis </a:t>
            </a:r>
            <a:r>
              <a:rPr lang="en-CA" i="1" dirty="0"/>
              <a:t>Lectures on Computer </a:t>
            </a:r>
            <a:r>
              <a:rPr lang="en-CA" i="1" dirty="0" smtClean="0"/>
              <a:t>Architecture</a:t>
            </a:r>
            <a:r>
              <a:rPr lang="en-CA" dirty="0" smtClean="0"/>
              <a:t>, vol</a:t>
            </a:r>
            <a:r>
              <a:rPr lang="en-CA" dirty="0"/>
              <a:t>. 4, </a:t>
            </a:r>
            <a:r>
              <a:rPr lang="en-CA" dirty="0" smtClean="0"/>
              <a:t>no</a:t>
            </a:r>
            <a:r>
              <a:rPr lang="en-CA" dirty="0"/>
              <a:t>. 1, </a:t>
            </a:r>
            <a:r>
              <a:rPr lang="en-CA" dirty="0" err="1" smtClean="0"/>
              <a:t>pp</a:t>
            </a:r>
            <a:r>
              <a:rPr lang="en-CA" dirty="0" smtClean="0"/>
              <a:t> 1-141, </a:t>
            </a:r>
            <a:r>
              <a:rPr lang="en-CA" dirty="0"/>
              <a:t>2009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835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Introduction</a:t>
            </a:r>
          </a:p>
          <a:p>
            <a:pPr lvl="1"/>
            <a:r>
              <a:rPr lang="en-CA" dirty="0" err="1" smtClean="0"/>
              <a:t>Livelock</a:t>
            </a:r>
            <a:endParaRPr lang="en-CA" dirty="0" smtClean="0"/>
          </a:p>
          <a:p>
            <a:pPr lvl="1"/>
            <a:r>
              <a:rPr lang="en-CA" dirty="0" smtClean="0"/>
              <a:t>Deadlock</a:t>
            </a:r>
          </a:p>
          <a:p>
            <a:endParaRPr lang="en-CA" dirty="0" smtClean="0"/>
          </a:p>
          <a:p>
            <a:r>
              <a:rPr lang="en-CA" dirty="0" smtClean="0"/>
              <a:t>Algorithms</a:t>
            </a:r>
          </a:p>
          <a:p>
            <a:pPr lvl="1"/>
            <a:r>
              <a:rPr lang="en-CA" dirty="0" smtClean="0"/>
              <a:t>Turn Model</a:t>
            </a:r>
          </a:p>
          <a:p>
            <a:pPr lvl="1"/>
            <a:r>
              <a:rPr lang="en-CA" dirty="0" smtClean="0"/>
              <a:t>Odd-Even Turn Model</a:t>
            </a:r>
          </a:p>
          <a:p>
            <a:pPr lvl="1"/>
            <a:r>
              <a:rPr lang="en-CA" dirty="0" smtClean="0"/>
              <a:t>Planar</a:t>
            </a:r>
          </a:p>
          <a:p>
            <a:pPr lvl="1"/>
            <a:r>
              <a:rPr lang="en-CA" smtClean="0"/>
              <a:t>GOAL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r>
              <a:rPr lang="en-CA" dirty="0" smtClean="0"/>
              <a:t>Example Systems</a:t>
            </a:r>
          </a:p>
          <a:p>
            <a:pPr lvl="1"/>
            <a:r>
              <a:rPr lang="en-CA" dirty="0" err="1" smtClean="0"/>
              <a:t>IBMCell</a:t>
            </a:r>
            <a:endParaRPr lang="en-CA" dirty="0" smtClean="0"/>
          </a:p>
          <a:p>
            <a:pPr lvl="1"/>
            <a:r>
              <a:rPr lang="en-CA" dirty="0" smtClean="0"/>
              <a:t>Intel </a:t>
            </a:r>
            <a:r>
              <a:rPr lang="en-CA" dirty="0" err="1" smtClean="0"/>
              <a:t>TeraFLOPS</a:t>
            </a:r>
            <a:endParaRPr lang="en-CA" dirty="0" smtClean="0"/>
          </a:p>
          <a:p>
            <a:pPr lvl="1"/>
            <a:r>
              <a:rPr lang="en-CA" dirty="0" err="1" smtClean="0"/>
              <a:t>Tilera</a:t>
            </a:r>
            <a:r>
              <a:rPr lang="en-CA" dirty="0" smtClean="0"/>
              <a:t> TILE64</a:t>
            </a:r>
          </a:p>
          <a:p>
            <a:pPr lvl="1"/>
            <a:r>
              <a:rPr lang="en-CA" dirty="0" smtClean="0"/>
              <a:t>ST Microelectronics </a:t>
            </a:r>
            <a:r>
              <a:rPr lang="en-CA" dirty="0" err="1" smtClean="0"/>
              <a:t>STNoC</a:t>
            </a: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445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  <a:endParaRPr lang="en-CA" dirty="0"/>
          </a:p>
        </p:txBody>
      </p:sp>
      <p:sp>
        <p:nvSpPr>
          <p:cNvPr id="8" name="Oval 7"/>
          <p:cNvSpPr/>
          <p:nvPr/>
        </p:nvSpPr>
        <p:spPr>
          <a:xfrm>
            <a:off x="1403648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(1,1)</a:t>
            </a:r>
            <a:endParaRPr lang="en-CA" sz="1400" dirty="0"/>
          </a:p>
        </p:txBody>
      </p:sp>
      <p:sp>
        <p:nvSpPr>
          <p:cNvPr id="9" name="Oval 8"/>
          <p:cNvSpPr/>
          <p:nvPr/>
        </p:nvSpPr>
        <p:spPr>
          <a:xfrm>
            <a:off x="3131840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(1,2)</a:t>
            </a:r>
            <a:endParaRPr lang="en-CA" sz="1400" dirty="0"/>
          </a:p>
        </p:txBody>
      </p:sp>
      <p:sp>
        <p:nvSpPr>
          <p:cNvPr id="10" name="Oval 9"/>
          <p:cNvSpPr/>
          <p:nvPr/>
        </p:nvSpPr>
        <p:spPr>
          <a:xfrm>
            <a:off x="4788024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(1,3)</a:t>
            </a:r>
            <a:endParaRPr lang="en-CA" sz="1400" dirty="0"/>
          </a:p>
        </p:txBody>
      </p:sp>
      <p:sp>
        <p:nvSpPr>
          <p:cNvPr id="11" name="Oval 10"/>
          <p:cNvSpPr/>
          <p:nvPr/>
        </p:nvSpPr>
        <p:spPr>
          <a:xfrm>
            <a:off x="6516216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(1,4)</a:t>
            </a:r>
            <a:endParaRPr lang="en-CA" sz="1400" dirty="0"/>
          </a:p>
        </p:txBody>
      </p:sp>
      <p:sp>
        <p:nvSpPr>
          <p:cNvPr id="16" name="Oval 15"/>
          <p:cNvSpPr/>
          <p:nvPr/>
        </p:nvSpPr>
        <p:spPr>
          <a:xfrm>
            <a:off x="1410732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(2,1)</a:t>
            </a:r>
            <a:endParaRPr lang="en-CA" sz="1400" dirty="0"/>
          </a:p>
        </p:txBody>
      </p:sp>
      <p:sp>
        <p:nvSpPr>
          <p:cNvPr id="17" name="Oval 16"/>
          <p:cNvSpPr/>
          <p:nvPr/>
        </p:nvSpPr>
        <p:spPr>
          <a:xfrm>
            <a:off x="3138924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(2,2)</a:t>
            </a:r>
            <a:endParaRPr lang="en-CA" sz="1400" dirty="0"/>
          </a:p>
        </p:txBody>
      </p:sp>
      <p:sp>
        <p:nvSpPr>
          <p:cNvPr id="18" name="Oval 17"/>
          <p:cNvSpPr/>
          <p:nvPr/>
        </p:nvSpPr>
        <p:spPr>
          <a:xfrm>
            <a:off x="4795108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(2,3)</a:t>
            </a:r>
            <a:endParaRPr lang="en-CA" sz="1400" dirty="0"/>
          </a:p>
        </p:txBody>
      </p:sp>
      <p:sp>
        <p:nvSpPr>
          <p:cNvPr id="19" name="Oval 18"/>
          <p:cNvSpPr/>
          <p:nvPr/>
        </p:nvSpPr>
        <p:spPr>
          <a:xfrm>
            <a:off x="6523300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(2,4)</a:t>
            </a:r>
            <a:endParaRPr lang="en-CA" sz="1400" dirty="0"/>
          </a:p>
        </p:txBody>
      </p:sp>
      <p:sp>
        <p:nvSpPr>
          <p:cNvPr id="20" name="Oval 19"/>
          <p:cNvSpPr/>
          <p:nvPr/>
        </p:nvSpPr>
        <p:spPr>
          <a:xfrm>
            <a:off x="1410732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(3,1)</a:t>
            </a:r>
            <a:endParaRPr lang="en-CA" sz="1400" dirty="0"/>
          </a:p>
        </p:txBody>
      </p:sp>
      <p:sp>
        <p:nvSpPr>
          <p:cNvPr id="21" name="Oval 20"/>
          <p:cNvSpPr/>
          <p:nvPr/>
        </p:nvSpPr>
        <p:spPr>
          <a:xfrm>
            <a:off x="3138924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(3,2)</a:t>
            </a:r>
            <a:endParaRPr lang="en-CA" sz="1400" dirty="0"/>
          </a:p>
        </p:txBody>
      </p:sp>
      <p:sp>
        <p:nvSpPr>
          <p:cNvPr id="22" name="Oval 21"/>
          <p:cNvSpPr/>
          <p:nvPr/>
        </p:nvSpPr>
        <p:spPr>
          <a:xfrm>
            <a:off x="4795108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(3,3)</a:t>
            </a:r>
            <a:endParaRPr lang="en-CA" sz="1400" dirty="0"/>
          </a:p>
        </p:txBody>
      </p:sp>
      <p:sp>
        <p:nvSpPr>
          <p:cNvPr id="23" name="Oval 22"/>
          <p:cNvSpPr/>
          <p:nvPr/>
        </p:nvSpPr>
        <p:spPr>
          <a:xfrm>
            <a:off x="6523300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(3,4)</a:t>
            </a:r>
            <a:endParaRPr lang="en-CA" sz="1400" dirty="0"/>
          </a:p>
        </p:txBody>
      </p:sp>
      <p:sp>
        <p:nvSpPr>
          <p:cNvPr id="24" name="Oval 23"/>
          <p:cNvSpPr/>
          <p:nvPr/>
        </p:nvSpPr>
        <p:spPr>
          <a:xfrm>
            <a:off x="1410732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(4,1)</a:t>
            </a:r>
            <a:endParaRPr lang="en-CA" sz="1400" dirty="0"/>
          </a:p>
        </p:txBody>
      </p:sp>
      <p:sp>
        <p:nvSpPr>
          <p:cNvPr id="25" name="Oval 24"/>
          <p:cNvSpPr/>
          <p:nvPr/>
        </p:nvSpPr>
        <p:spPr>
          <a:xfrm>
            <a:off x="3138924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(4,2)</a:t>
            </a:r>
            <a:endParaRPr lang="en-CA" sz="1400" dirty="0"/>
          </a:p>
        </p:txBody>
      </p:sp>
      <p:sp>
        <p:nvSpPr>
          <p:cNvPr id="26" name="Oval 25"/>
          <p:cNvSpPr/>
          <p:nvPr/>
        </p:nvSpPr>
        <p:spPr>
          <a:xfrm>
            <a:off x="4795108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(4,3)</a:t>
            </a:r>
            <a:endParaRPr lang="en-CA" sz="1400" dirty="0"/>
          </a:p>
        </p:txBody>
      </p:sp>
      <p:sp>
        <p:nvSpPr>
          <p:cNvPr id="27" name="Oval 26"/>
          <p:cNvSpPr/>
          <p:nvPr/>
        </p:nvSpPr>
        <p:spPr>
          <a:xfrm>
            <a:off x="6523300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(4,4)</a:t>
            </a:r>
            <a:endParaRPr lang="en-CA" sz="1400" dirty="0"/>
          </a:p>
        </p:txBody>
      </p:sp>
      <p:sp>
        <p:nvSpPr>
          <p:cNvPr id="28" name="Down Arrow 27"/>
          <p:cNvSpPr/>
          <p:nvPr/>
        </p:nvSpPr>
        <p:spPr>
          <a:xfrm>
            <a:off x="1619672" y="2564904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827583" y="1637744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8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?</a:t>
            </a:r>
            <a:endParaRPr lang="en-CA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6" name="Down Arrow 35"/>
          <p:cNvSpPr/>
          <p:nvPr/>
        </p:nvSpPr>
        <p:spPr>
          <a:xfrm rot="16200000">
            <a:off x="2461968" y="1844824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Down Arrow 36"/>
          <p:cNvSpPr/>
          <p:nvPr/>
        </p:nvSpPr>
        <p:spPr>
          <a:xfrm>
            <a:off x="1619672" y="3861048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TextBox 37"/>
          <p:cNvSpPr txBox="1"/>
          <p:nvPr/>
        </p:nvSpPr>
        <p:spPr>
          <a:xfrm>
            <a:off x="827583" y="2933888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8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?</a:t>
            </a:r>
            <a:endParaRPr lang="en-CA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9" name="Down Arrow 38"/>
          <p:cNvSpPr/>
          <p:nvPr/>
        </p:nvSpPr>
        <p:spPr>
          <a:xfrm rot="16200000">
            <a:off x="2461968" y="3140968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Down Arrow 39"/>
          <p:cNvSpPr/>
          <p:nvPr/>
        </p:nvSpPr>
        <p:spPr>
          <a:xfrm>
            <a:off x="3369664" y="3868176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Down Arrow 41"/>
          <p:cNvSpPr/>
          <p:nvPr/>
        </p:nvSpPr>
        <p:spPr>
          <a:xfrm rot="16200000">
            <a:off x="4211960" y="3148096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Down Arrow 42"/>
          <p:cNvSpPr/>
          <p:nvPr/>
        </p:nvSpPr>
        <p:spPr>
          <a:xfrm rot="10800000">
            <a:off x="3369664" y="2564904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Curved Left Arrow 43"/>
          <p:cNvSpPr/>
          <p:nvPr/>
        </p:nvSpPr>
        <p:spPr>
          <a:xfrm rot="10800000">
            <a:off x="959986" y="2334442"/>
            <a:ext cx="360040" cy="748956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45" name="Curved Up Arrow 44"/>
          <p:cNvSpPr/>
          <p:nvPr/>
        </p:nvSpPr>
        <p:spPr>
          <a:xfrm flipH="1">
            <a:off x="2051719" y="3789040"/>
            <a:ext cx="1224136" cy="288032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Down Arrow 45"/>
          <p:cNvSpPr/>
          <p:nvPr/>
        </p:nvSpPr>
        <p:spPr>
          <a:xfrm rot="16200000">
            <a:off x="5868144" y="3169366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Down Arrow 46"/>
          <p:cNvSpPr/>
          <p:nvPr/>
        </p:nvSpPr>
        <p:spPr>
          <a:xfrm>
            <a:off x="6739324" y="3849568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Down Arrow 47"/>
          <p:cNvSpPr/>
          <p:nvPr/>
        </p:nvSpPr>
        <p:spPr>
          <a:xfrm>
            <a:off x="6746236" y="5157192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Cloud Callout 54"/>
          <p:cNvSpPr/>
          <p:nvPr/>
        </p:nvSpPr>
        <p:spPr>
          <a:xfrm flipH="1">
            <a:off x="779965" y="1372300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 smtClean="0"/>
              <a:t>1 1 0 1 0 1 1 0 1 0 1 1 </a:t>
            </a:r>
            <a:endParaRPr lang="en-CA" sz="600" dirty="0"/>
          </a:p>
        </p:txBody>
      </p:sp>
      <p:sp>
        <p:nvSpPr>
          <p:cNvPr id="58" name="Cloud Callout 57"/>
          <p:cNvSpPr/>
          <p:nvPr/>
        </p:nvSpPr>
        <p:spPr>
          <a:xfrm>
            <a:off x="7099344" y="2468741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/>
              <a:t>1</a:t>
            </a:r>
            <a:r>
              <a:rPr lang="en-CA" sz="600" dirty="0" smtClean="0"/>
              <a:t> 1 0 </a:t>
            </a:r>
            <a:r>
              <a:rPr lang="en-CA" sz="600" dirty="0"/>
              <a:t>0</a:t>
            </a:r>
            <a:r>
              <a:rPr lang="en-CA" sz="600" dirty="0" smtClean="0"/>
              <a:t> 1 1 0 1 1 1 1 0 </a:t>
            </a:r>
            <a:endParaRPr lang="en-CA" sz="600" dirty="0"/>
          </a:p>
        </p:txBody>
      </p:sp>
      <p:sp>
        <p:nvSpPr>
          <p:cNvPr id="59" name="Cloud Callout 58"/>
          <p:cNvSpPr/>
          <p:nvPr/>
        </p:nvSpPr>
        <p:spPr>
          <a:xfrm>
            <a:off x="5328084" y="2411944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 smtClean="0"/>
              <a:t>1 0 0 0 0 1 0 0 0 1 0 1 </a:t>
            </a:r>
            <a:endParaRPr lang="en-CA" sz="600" dirty="0"/>
          </a:p>
        </p:txBody>
      </p:sp>
      <p:sp>
        <p:nvSpPr>
          <p:cNvPr id="60" name="Cloud Callout 59"/>
          <p:cNvSpPr/>
          <p:nvPr/>
        </p:nvSpPr>
        <p:spPr>
          <a:xfrm>
            <a:off x="3729704" y="2411944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 smtClean="0"/>
              <a:t>0 1 0 1 1 0 0 0 0 1 0 1 </a:t>
            </a:r>
            <a:endParaRPr lang="en-CA" sz="600" dirty="0"/>
          </a:p>
        </p:txBody>
      </p:sp>
      <p:sp>
        <p:nvSpPr>
          <p:cNvPr id="61" name="Cloud Callout 60"/>
          <p:cNvSpPr/>
          <p:nvPr/>
        </p:nvSpPr>
        <p:spPr>
          <a:xfrm>
            <a:off x="2037299" y="2420888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 smtClean="0"/>
              <a:t>0 0 0 1 0 0 0 1 0 1 0 1 </a:t>
            </a:r>
            <a:endParaRPr lang="en-CA" sz="600" dirty="0"/>
          </a:p>
        </p:txBody>
      </p:sp>
      <p:sp>
        <p:nvSpPr>
          <p:cNvPr id="63" name="Cloud Callout 62"/>
          <p:cNvSpPr/>
          <p:nvPr/>
        </p:nvSpPr>
        <p:spPr>
          <a:xfrm>
            <a:off x="7164288" y="3852104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 smtClean="0"/>
              <a:t>0 1 0 1 0 1 1 1 0 1 0 1 </a:t>
            </a:r>
            <a:endParaRPr lang="en-CA" sz="600" dirty="0"/>
          </a:p>
        </p:txBody>
      </p:sp>
      <p:sp>
        <p:nvSpPr>
          <p:cNvPr id="64" name="Cloud Callout 63"/>
          <p:cNvSpPr/>
          <p:nvPr/>
        </p:nvSpPr>
        <p:spPr>
          <a:xfrm>
            <a:off x="7164288" y="5148248"/>
            <a:ext cx="720080" cy="513000"/>
          </a:xfrm>
          <a:prstGeom prst="cloudCallou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600" dirty="0" smtClean="0"/>
              <a:t>0 1 0 1 0 1 0 1 0 1 0 1 </a:t>
            </a:r>
            <a:endParaRPr lang="en-CA" sz="600" dirty="0"/>
          </a:p>
        </p:txBody>
      </p:sp>
    </p:spTree>
    <p:extLst>
      <p:ext uri="{BB962C8B-B14F-4D97-AF65-F5344CB8AC3E}">
        <p14:creationId xmlns:p14="http://schemas.microsoft.com/office/powerpoint/2010/main" val="365397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500"/>
                            </p:stCondLst>
                            <p:childTnLst>
                              <p:par>
                                <p:cTn id="1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4" grpId="0"/>
      <p:bldP spid="34" grpId="1"/>
      <p:bldP spid="36" grpId="0" animBg="1"/>
      <p:bldP spid="36" grpId="1" animBg="1"/>
      <p:bldP spid="37" grpId="0" animBg="1"/>
      <p:bldP spid="37" grpId="1" animBg="1"/>
      <p:bldP spid="38" grpId="0"/>
      <p:bldP spid="38" grpId="1"/>
      <p:bldP spid="39" grpId="0" animBg="1"/>
      <p:bldP spid="40" grpId="0" animBg="1"/>
      <p:bldP spid="40" grpId="1" animBg="1"/>
      <p:bldP spid="42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 animBg="1"/>
      <p:bldP spid="48" grpId="0" animBg="1"/>
      <p:bldP spid="55" grpId="0" animBg="1"/>
      <p:bldP spid="58" grpId="0" animBg="1"/>
      <p:bldP spid="59" grpId="0" animBg="1"/>
      <p:bldP spid="60" grpId="0" animBg="1"/>
      <p:bldP spid="61" grpId="0" animBg="1"/>
      <p:bldP spid="6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 – </a:t>
            </a:r>
            <a:r>
              <a:rPr lang="en-CA" dirty="0" err="1" smtClean="0"/>
              <a:t>LiveLock</a:t>
            </a:r>
            <a:r>
              <a:rPr lang="en-CA" dirty="0" smtClean="0"/>
              <a:t> [3]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403648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(1,1)</a:t>
            </a:r>
            <a:endParaRPr lang="en-CA" sz="1400" dirty="0"/>
          </a:p>
        </p:txBody>
      </p:sp>
      <p:sp>
        <p:nvSpPr>
          <p:cNvPr id="5" name="Oval 4"/>
          <p:cNvSpPr/>
          <p:nvPr/>
        </p:nvSpPr>
        <p:spPr>
          <a:xfrm>
            <a:off x="3131840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(1,2)</a:t>
            </a:r>
            <a:endParaRPr lang="en-CA" sz="1400" dirty="0"/>
          </a:p>
        </p:txBody>
      </p:sp>
      <p:sp>
        <p:nvSpPr>
          <p:cNvPr id="6" name="Oval 5"/>
          <p:cNvSpPr/>
          <p:nvPr/>
        </p:nvSpPr>
        <p:spPr>
          <a:xfrm>
            <a:off x="4788024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(1,3)</a:t>
            </a:r>
            <a:endParaRPr lang="en-CA" sz="1400" dirty="0"/>
          </a:p>
        </p:txBody>
      </p:sp>
      <p:sp>
        <p:nvSpPr>
          <p:cNvPr id="7" name="Oval 6"/>
          <p:cNvSpPr/>
          <p:nvPr/>
        </p:nvSpPr>
        <p:spPr>
          <a:xfrm>
            <a:off x="6516216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(1,4)</a:t>
            </a:r>
            <a:endParaRPr lang="en-CA" sz="1400" dirty="0"/>
          </a:p>
        </p:txBody>
      </p:sp>
      <p:sp>
        <p:nvSpPr>
          <p:cNvPr id="8" name="Oval 7"/>
          <p:cNvSpPr/>
          <p:nvPr/>
        </p:nvSpPr>
        <p:spPr>
          <a:xfrm>
            <a:off x="1410732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(2,1)</a:t>
            </a:r>
            <a:endParaRPr lang="en-CA" sz="1400" dirty="0"/>
          </a:p>
        </p:txBody>
      </p:sp>
      <p:sp>
        <p:nvSpPr>
          <p:cNvPr id="9" name="Oval 8"/>
          <p:cNvSpPr/>
          <p:nvPr/>
        </p:nvSpPr>
        <p:spPr>
          <a:xfrm>
            <a:off x="3138924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(2,2)</a:t>
            </a:r>
            <a:endParaRPr lang="en-CA" sz="1400" dirty="0"/>
          </a:p>
        </p:txBody>
      </p:sp>
      <p:sp>
        <p:nvSpPr>
          <p:cNvPr id="10" name="Oval 9"/>
          <p:cNvSpPr/>
          <p:nvPr/>
        </p:nvSpPr>
        <p:spPr>
          <a:xfrm>
            <a:off x="4795108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(2,3)</a:t>
            </a:r>
            <a:endParaRPr lang="en-CA" sz="1400" dirty="0"/>
          </a:p>
        </p:txBody>
      </p:sp>
      <p:sp>
        <p:nvSpPr>
          <p:cNvPr id="11" name="Oval 10"/>
          <p:cNvSpPr/>
          <p:nvPr/>
        </p:nvSpPr>
        <p:spPr>
          <a:xfrm>
            <a:off x="6523300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(2,4)</a:t>
            </a:r>
            <a:endParaRPr lang="en-CA" sz="1400" dirty="0"/>
          </a:p>
        </p:txBody>
      </p:sp>
      <p:sp>
        <p:nvSpPr>
          <p:cNvPr id="12" name="Oval 11"/>
          <p:cNvSpPr/>
          <p:nvPr/>
        </p:nvSpPr>
        <p:spPr>
          <a:xfrm>
            <a:off x="1410732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(3,1)</a:t>
            </a:r>
            <a:endParaRPr lang="en-CA" sz="1400" dirty="0"/>
          </a:p>
        </p:txBody>
      </p:sp>
      <p:sp>
        <p:nvSpPr>
          <p:cNvPr id="13" name="Oval 12"/>
          <p:cNvSpPr/>
          <p:nvPr/>
        </p:nvSpPr>
        <p:spPr>
          <a:xfrm>
            <a:off x="3138924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(3,2)</a:t>
            </a:r>
            <a:endParaRPr lang="en-CA" sz="1400" dirty="0"/>
          </a:p>
        </p:txBody>
      </p:sp>
      <p:sp>
        <p:nvSpPr>
          <p:cNvPr id="14" name="Oval 13"/>
          <p:cNvSpPr/>
          <p:nvPr/>
        </p:nvSpPr>
        <p:spPr>
          <a:xfrm>
            <a:off x="4795108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(3,3)</a:t>
            </a:r>
            <a:endParaRPr lang="en-CA" sz="1400" dirty="0"/>
          </a:p>
        </p:txBody>
      </p:sp>
      <p:sp>
        <p:nvSpPr>
          <p:cNvPr id="15" name="Oval 14"/>
          <p:cNvSpPr/>
          <p:nvPr/>
        </p:nvSpPr>
        <p:spPr>
          <a:xfrm>
            <a:off x="6523300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(3,4)</a:t>
            </a:r>
            <a:endParaRPr lang="en-CA" sz="1400" dirty="0"/>
          </a:p>
        </p:txBody>
      </p:sp>
      <p:sp>
        <p:nvSpPr>
          <p:cNvPr id="16" name="Oval 15"/>
          <p:cNvSpPr/>
          <p:nvPr/>
        </p:nvSpPr>
        <p:spPr>
          <a:xfrm>
            <a:off x="1410732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(4,1)</a:t>
            </a:r>
            <a:endParaRPr lang="en-CA" sz="1400" dirty="0"/>
          </a:p>
        </p:txBody>
      </p:sp>
      <p:sp>
        <p:nvSpPr>
          <p:cNvPr id="17" name="Oval 16"/>
          <p:cNvSpPr/>
          <p:nvPr/>
        </p:nvSpPr>
        <p:spPr>
          <a:xfrm>
            <a:off x="3138924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(4,2)</a:t>
            </a:r>
            <a:endParaRPr lang="en-CA" sz="1400" dirty="0"/>
          </a:p>
        </p:txBody>
      </p:sp>
      <p:sp>
        <p:nvSpPr>
          <p:cNvPr id="18" name="Oval 17"/>
          <p:cNvSpPr/>
          <p:nvPr/>
        </p:nvSpPr>
        <p:spPr>
          <a:xfrm>
            <a:off x="4795108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(4,3)</a:t>
            </a:r>
            <a:endParaRPr lang="en-CA" sz="1400" dirty="0"/>
          </a:p>
        </p:txBody>
      </p:sp>
      <p:sp>
        <p:nvSpPr>
          <p:cNvPr id="19" name="Oval 18"/>
          <p:cNvSpPr/>
          <p:nvPr/>
        </p:nvSpPr>
        <p:spPr>
          <a:xfrm>
            <a:off x="6523300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(4,4)</a:t>
            </a:r>
            <a:endParaRPr lang="en-CA" sz="1400" dirty="0"/>
          </a:p>
        </p:txBody>
      </p:sp>
      <p:sp>
        <p:nvSpPr>
          <p:cNvPr id="20" name="Down Arrow 19"/>
          <p:cNvSpPr/>
          <p:nvPr/>
        </p:nvSpPr>
        <p:spPr>
          <a:xfrm>
            <a:off x="1619672" y="2564904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Down Arrow 20"/>
          <p:cNvSpPr/>
          <p:nvPr/>
        </p:nvSpPr>
        <p:spPr>
          <a:xfrm>
            <a:off x="1613364" y="3861048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Down Arrow 21"/>
          <p:cNvSpPr/>
          <p:nvPr/>
        </p:nvSpPr>
        <p:spPr>
          <a:xfrm rot="16200000">
            <a:off x="2460732" y="5733256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Down Arrow 22"/>
          <p:cNvSpPr/>
          <p:nvPr/>
        </p:nvSpPr>
        <p:spPr>
          <a:xfrm>
            <a:off x="1613364" y="5157192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Down Arrow 23"/>
          <p:cNvSpPr/>
          <p:nvPr/>
        </p:nvSpPr>
        <p:spPr>
          <a:xfrm flipV="1">
            <a:off x="3347864" y="5157192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Down Arrow 25"/>
          <p:cNvSpPr/>
          <p:nvPr/>
        </p:nvSpPr>
        <p:spPr>
          <a:xfrm flipV="1">
            <a:off x="3354948" y="3861048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Down Arrow 28"/>
          <p:cNvSpPr/>
          <p:nvPr/>
        </p:nvSpPr>
        <p:spPr>
          <a:xfrm rot="5400000" flipH="1">
            <a:off x="2460733" y="3143956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Rectangle 30"/>
          <p:cNvSpPr/>
          <p:nvPr/>
        </p:nvSpPr>
        <p:spPr>
          <a:xfrm>
            <a:off x="1187624" y="2852936"/>
            <a:ext cx="2952328" cy="3600400"/>
          </a:xfrm>
          <a:prstGeom prst="rect">
            <a:avLst/>
          </a:prstGeom>
          <a:solidFill>
            <a:srgbClr val="B32C16">
              <a:alpha val="16078"/>
            </a:srgb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806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ADAD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ADAD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ADAD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ADAD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6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  <a:endParaRPr lang="en-CA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 smtClean="0"/>
              <a:t>Introduction – </a:t>
            </a:r>
            <a:r>
              <a:rPr lang="en-CA" dirty="0" err="1" smtClean="0"/>
              <a:t>DeadLock</a:t>
            </a:r>
            <a:r>
              <a:rPr lang="en-CA" dirty="0" smtClean="0"/>
              <a:t> [3]</a:t>
            </a:r>
            <a:endParaRPr lang="en-CA" dirty="0"/>
          </a:p>
        </p:txBody>
      </p:sp>
      <p:sp>
        <p:nvSpPr>
          <p:cNvPr id="5" name="Oval 4"/>
          <p:cNvSpPr/>
          <p:nvPr/>
        </p:nvSpPr>
        <p:spPr>
          <a:xfrm>
            <a:off x="1403648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(1,1)</a:t>
            </a:r>
            <a:endParaRPr lang="en-CA" sz="1400" dirty="0"/>
          </a:p>
        </p:txBody>
      </p:sp>
      <p:sp>
        <p:nvSpPr>
          <p:cNvPr id="6" name="Oval 5"/>
          <p:cNvSpPr/>
          <p:nvPr/>
        </p:nvSpPr>
        <p:spPr>
          <a:xfrm>
            <a:off x="3131840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(1,2)</a:t>
            </a:r>
            <a:endParaRPr lang="en-CA" sz="1400" dirty="0"/>
          </a:p>
        </p:txBody>
      </p:sp>
      <p:sp>
        <p:nvSpPr>
          <p:cNvPr id="7" name="Oval 6"/>
          <p:cNvSpPr/>
          <p:nvPr/>
        </p:nvSpPr>
        <p:spPr>
          <a:xfrm>
            <a:off x="4788024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(1,3)</a:t>
            </a:r>
            <a:endParaRPr lang="en-CA" sz="1400" dirty="0"/>
          </a:p>
        </p:txBody>
      </p:sp>
      <p:sp>
        <p:nvSpPr>
          <p:cNvPr id="8" name="Oval 7"/>
          <p:cNvSpPr/>
          <p:nvPr/>
        </p:nvSpPr>
        <p:spPr>
          <a:xfrm>
            <a:off x="6516216" y="1628800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(1,4)</a:t>
            </a:r>
            <a:endParaRPr lang="en-CA" sz="1400" dirty="0"/>
          </a:p>
        </p:txBody>
      </p:sp>
      <p:sp>
        <p:nvSpPr>
          <p:cNvPr id="9" name="Oval 8"/>
          <p:cNvSpPr/>
          <p:nvPr/>
        </p:nvSpPr>
        <p:spPr>
          <a:xfrm>
            <a:off x="1410732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(2,1)</a:t>
            </a:r>
            <a:endParaRPr lang="en-CA" sz="1400" dirty="0"/>
          </a:p>
        </p:txBody>
      </p:sp>
      <p:sp>
        <p:nvSpPr>
          <p:cNvPr id="10" name="Oval 9"/>
          <p:cNvSpPr/>
          <p:nvPr/>
        </p:nvSpPr>
        <p:spPr>
          <a:xfrm>
            <a:off x="3138924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(2,2)</a:t>
            </a:r>
            <a:endParaRPr lang="en-CA" sz="1400" dirty="0"/>
          </a:p>
        </p:txBody>
      </p:sp>
      <p:sp>
        <p:nvSpPr>
          <p:cNvPr id="11" name="Oval 10"/>
          <p:cNvSpPr/>
          <p:nvPr/>
        </p:nvSpPr>
        <p:spPr>
          <a:xfrm>
            <a:off x="4795108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(2,3)</a:t>
            </a:r>
            <a:endParaRPr lang="en-CA" sz="1400" dirty="0"/>
          </a:p>
        </p:txBody>
      </p:sp>
      <p:sp>
        <p:nvSpPr>
          <p:cNvPr id="12" name="Oval 11"/>
          <p:cNvSpPr/>
          <p:nvPr/>
        </p:nvSpPr>
        <p:spPr>
          <a:xfrm>
            <a:off x="6523300" y="2924944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(2,4)</a:t>
            </a:r>
            <a:endParaRPr lang="en-CA" sz="1400" dirty="0"/>
          </a:p>
        </p:txBody>
      </p:sp>
      <p:sp>
        <p:nvSpPr>
          <p:cNvPr id="13" name="Oval 12"/>
          <p:cNvSpPr/>
          <p:nvPr/>
        </p:nvSpPr>
        <p:spPr>
          <a:xfrm>
            <a:off x="1410732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(3,1)</a:t>
            </a:r>
            <a:endParaRPr lang="en-CA" sz="1400" dirty="0"/>
          </a:p>
        </p:txBody>
      </p:sp>
      <p:sp>
        <p:nvSpPr>
          <p:cNvPr id="14" name="Oval 13"/>
          <p:cNvSpPr/>
          <p:nvPr/>
        </p:nvSpPr>
        <p:spPr>
          <a:xfrm>
            <a:off x="3138924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(3,2)</a:t>
            </a:r>
            <a:endParaRPr lang="en-CA" sz="1400" dirty="0"/>
          </a:p>
        </p:txBody>
      </p:sp>
      <p:sp>
        <p:nvSpPr>
          <p:cNvPr id="15" name="Oval 14"/>
          <p:cNvSpPr/>
          <p:nvPr/>
        </p:nvSpPr>
        <p:spPr>
          <a:xfrm>
            <a:off x="4795108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(3,3)</a:t>
            </a:r>
            <a:endParaRPr lang="en-CA" sz="1400" dirty="0"/>
          </a:p>
        </p:txBody>
      </p:sp>
      <p:sp>
        <p:nvSpPr>
          <p:cNvPr id="16" name="Oval 15"/>
          <p:cNvSpPr/>
          <p:nvPr/>
        </p:nvSpPr>
        <p:spPr>
          <a:xfrm>
            <a:off x="6523300" y="4221088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(3,4)</a:t>
            </a:r>
            <a:endParaRPr lang="en-CA" sz="1400" dirty="0"/>
          </a:p>
        </p:txBody>
      </p:sp>
      <p:sp>
        <p:nvSpPr>
          <p:cNvPr id="17" name="Oval 16"/>
          <p:cNvSpPr/>
          <p:nvPr/>
        </p:nvSpPr>
        <p:spPr>
          <a:xfrm>
            <a:off x="1410732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(4,1)</a:t>
            </a:r>
            <a:endParaRPr lang="en-CA" sz="1400" dirty="0"/>
          </a:p>
        </p:txBody>
      </p:sp>
      <p:sp>
        <p:nvSpPr>
          <p:cNvPr id="18" name="Oval 17"/>
          <p:cNvSpPr/>
          <p:nvPr/>
        </p:nvSpPr>
        <p:spPr>
          <a:xfrm>
            <a:off x="3138924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(4,2)</a:t>
            </a:r>
            <a:endParaRPr lang="en-CA" sz="1400" dirty="0"/>
          </a:p>
        </p:txBody>
      </p:sp>
      <p:sp>
        <p:nvSpPr>
          <p:cNvPr id="19" name="Oval 18"/>
          <p:cNvSpPr/>
          <p:nvPr/>
        </p:nvSpPr>
        <p:spPr>
          <a:xfrm>
            <a:off x="4795108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(4,3)</a:t>
            </a:r>
            <a:endParaRPr lang="en-CA" sz="1400" dirty="0"/>
          </a:p>
        </p:txBody>
      </p:sp>
      <p:sp>
        <p:nvSpPr>
          <p:cNvPr id="20" name="Oval 19"/>
          <p:cNvSpPr/>
          <p:nvPr/>
        </p:nvSpPr>
        <p:spPr>
          <a:xfrm>
            <a:off x="6523300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(4,4)</a:t>
            </a:r>
            <a:endParaRPr lang="en-CA" sz="1400" dirty="0"/>
          </a:p>
        </p:txBody>
      </p:sp>
      <p:sp>
        <p:nvSpPr>
          <p:cNvPr id="29" name="Down Arrow 28"/>
          <p:cNvSpPr/>
          <p:nvPr/>
        </p:nvSpPr>
        <p:spPr>
          <a:xfrm rot="16200000">
            <a:off x="2438908" y="1844824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Down Arrow 30"/>
          <p:cNvSpPr/>
          <p:nvPr/>
        </p:nvSpPr>
        <p:spPr>
          <a:xfrm rot="16200000">
            <a:off x="4191000" y="1844824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Down Arrow 31"/>
          <p:cNvSpPr/>
          <p:nvPr/>
        </p:nvSpPr>
        <p:spPr>
          <a:xfrm rot="16200000">
            <a:off x="2482952" y="4509120"/>
            <a:ext cx="360040" cy="36004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Down Arrow 33"/>
          <p:cNvSpPr/>
          <p:nvPr/>
        </p:nvSpPr>
        <p:spPr>
          <a:xfrm rot="16200000">
            <a:off x="4191000" y="4446241"/>
            <a:ext cx="360040" cy="36004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/>
          <p:cNvSpPr/>
          <p:nvPr/>
        </p:nvSpPr>
        <p:spPr>
          <a:xfrm>
            <a:off x="4795108" y="5517232"/>
            <a:ext cx="792088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/>
              <a:t>(4,3)</a:t>
            </a:r>
            <a:endParaRPr lang="en-CA" sz="1400" dirty="0"/>
          </a:p>
        </p:txBody>
      </p:sp>
      <p:sp>
        <p:nvSpPr>
          <p:cNvPr id="41" name="Down Arrow 40"/>
          <p:cNvSpPr/>
          <p:nvPr/>
        </p:nvSpPr>
        <p:spPr>
          <a:xfrm rot="5400000" flipH="1">
            <a:off x="5911737" y="1844824"/>
            <a:ext cx="360040" cy="36004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Down Arrow 41"/>
          <p:cNvSpPr/>
          <p:nvPr/>
        </p:nvSpPr>
        <p:spPr>
          <a:xfrm>
            <a:off x="5003904" y="2564904"/>
            <a:ext cx="360040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Down Arrow 42"/>
          <p:cNvSpPr/>
          <p:nvPr/>
        </p:nvSpPr>
        <p:spPr>
          <a:xfrm rot="16200000">
            <a:off x="2482953" y="3140968"/>
            <a:ext cx="360040" cy="36004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Down Arrow 45"/>
          <p:cNvSpPr/>
          <p:nvPr/>
        </p:nvSpPr>
        <p:spPr>
          <a:xfrm rot="16200000">
            <a:off x="4191000" y="3157184"/>
            <a:ext cx="360040" cy="36004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Down Arrow 46"/>
          <p:cNvSpPr/>
          <p:nvPr/>
        </p:nvSpPr>
        <p:spPr>
          <a:xfrm rot="16200000">
            <a:off x="5911737" y="4457322"/>
            <a:ext cx="360040" cy="36004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Down Arrow 47"/>
          <p:cNvSpPr/>
          <p:nvPr/>
        </p:nvSpPr>
        <p:spPr>
          <a:xfrm flipV="1">
            <a:off x="6739324" y="3861048"/>
            <a:ext cx="360040" cy="28803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Down Arrow 48"/>
          <p:cNvSpPr/>
          <p:nvPr/>
        </p:nvSpPr>
        <p:spPr>
          <a:xfrm>
            <a:off x="3354948" y="2553424"/>
            <a:ext cx="360040" cy="28803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Rectangle 34"/>
          <p:cNvSpPr/>
          <p:nvPr/>
        </p:nvSpPr>
        <p:spPr>
          <a:xfrm>
            <a:off x="2959408" y="1537004"/>
            <a:ext cx="4564919" cy="2684084"/>
          </a:xfrm>
          <a:prstGeom prst="rect">
            <a:avLst/>
          </a:prstGeom>
          <a:solidFill>
            <a:srgbClr val="B32C16">
              <a:alpha val="16078"/>
            </a:srgb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484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B05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B05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B0CA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B0CA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2" grpId="0" animBg="1"/>
      <p:bldP spid="34" grpId="0" animBg="1"/>
      <p:bldP spid="41" grpId="0" animBg="1"/>
      <p:bldP spid="42" grpId="0" animBg="1"/>
      <p:bldP spid="43" grpId="0" animBg="1"/>
      <p:bldP spid="46" grpId="0" animBg="1"/>
      <p:bldP spid="47" grpId="0" animBg="1"/>
      <p:bldP spid="48" grpId="0" animBg="1"/>
      <p:bldP spid="49" grpId="0" animBg="1"/>
      <p:bldP spid="3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Algorithms - Turn Model [1]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3 modes:</a:t>
            </a:r>
          </a:p>
          <a:p>
            <a:pPr lvl="1"/>
            <a:r>
              <a:rPr lang="en-CA" dirty="0" smtClean="0"/>
              <a:t>West First Turns:</a:t>
            </a:r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North Last Turns: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Negative First Turns:</a:t>
            </a:r>
            <a:endParaRPr lang="en-CA" dirty="0"/>
          </a:p>
        </p:txBody>
      </p:sp>
      <p:sp>
        <p:nvSpPr>
          <p:cNvPr id="4" name="Bent-Up Arrow 3"/>
          <p:cNvSpPr/>
          <p:nvPr/>
        </p:nvSpPr>
        <p:spPr>
          <a:xfrm flipH="1">
            <a:off x="4427984" y="2291275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Bent-Up Arrow 4"/>
          <p:cNvSpPr/>
          <p:nvPr/>
        </p:nvSpPr>
        <p:spPr>
          <a:xfrm rot="5400000" flipH="1">
            <a:off x="4485592" y="1787219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Bent-Up Arrow 5"/>
          <p:cNvSpPr/>
          <p:nvPr/>
        </p:nvSpPr>
        <p:spPr>
          <a:xfrm rot="10800000" flipH="1">
            <a:off x="5004048" y="1837626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Bent-Up Arrow 8"/>
          <p:cNvSpPr/>
          <p:nvPr/>
        </p:nvSpPr>
        <p:spPr>
          <a:xfrm rot="10800000">
            <a:off x="6012160" y="1837626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Bent-Up Arrow 9"/>
          <p:cNvSpPr/>
          <p:nvPr/>
        </p:nvSpPr>
        <p:spPr>
          <a:xfrm rot="5400000">
            <a:off x="6069768" y="2341682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Bent-Up Arrow 10"/>
          <p:cNvSpPr/>
          <p:nvPr/>
        </p:nvSpPr>
        <p:spPr>
          <a:xfrm>
            <a:off x="6588224" y="2291275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Bent-Up Arrow 12"/>
          <p:cNvSpPr/>
          <p:nvPr/>
        </p:nvSpPr>
        <p:spPr>
          <a:xfrm rot="10800000" flipH="1">
            <a:off x="5005168" y="3284984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Bent-Up Arrow 13"/>
          <p:cNvSpPr/>
          <p:nvPr/>
        </p:nvSpPr>
        <p:spPr>
          <a:xfrm rot="16200000" flipH="1">
            <a:off x="4947560" y="3789040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Bent-Up Arrow 14"/>
          <p:cNvSpPr/>
          <p:nvPr/>
        </p:nvSpPr>
        <p:spPr>
          <a:xfrm flipH="1">
            <a:off x="4429104" y="3738633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Bent-Up Arrow 16"/>
          <p:cNvSpPr/>
          <p:nvPr/>
        </p:nvSpPr>
        <p:spPr>
          <a:xfrm flipH="1" flipV="1">
            <a:off x="6013280" y="3284984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Bent-Up Arrow 17"/>
          <p:cNvSpPr/>
          <p:nvPr/>
        </p:nvSpPr>
        <p:spPr>
          <a:xfrm rot="16200000" flipH="1" flipV="1">
            <a:off x="6070888" y="3789040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Bent-Up Arrow 18"/>
          <p:cNvSpPr/>
          <p:nvPr/>
        </p:nvSpPr>
        <p:spPr>
          <a:xfrm rot="10800000" flipH="1" flipV="1">
            <a:off x="6589344" y="3738633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Bent-Up Arrow 20"/>
          <p:cNvSpPr/>
          <p:nvPr/>
        </p:nvSpPr>
        <p:spPr>
          <a:xfrm rot="16200000" flipH="1">
            <a:off x="4969164" y="5445224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Bent-Up Arrow 21"/>
          <p:cNvSpPr/>
          <p:nvPr/>
        </p:nvSpPr>
        <p:spPr>
          <a:xfrm flipH="1">
            <a:off x="4465108" y="5387616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Bent-Up Arrow 22"/>
          <p:cNvSpPr/>
          <p:nvPr/>
        </p:nvSpPr>
        <p:spPr>
          <a:xfrm rot="5400000" flipH="1">
            <a:off x="4515515" y="4869160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Bent-Up Arrow 24"/>
          <p:cNvSpPr/>
          <p:nvPr/>
        </p:nvSpPr>
        <p:spPr>
          <a:xfrm rot="10800000">
            <a:off x="6013280" y="4941167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Bent-Up Arrow 25"/>
          <p:cNvSpPr/>
          <p:nvPr/>
        </p:nvSpPr>
        <p:spPr>
          <a:xfrm rot="5400000">
            <a:off x="6070888" y="5445223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Bent-Up Arrow 26"/>
          <p:cNvSpPr/>
          <p:nvPr/>
        </p:nvSpPr>
        <p:spPr>
          <a:xfrm>
            <a:off x="6589344" y="5394816"/>
            <a:ext cx="432048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88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75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animBg="1"/>
      <p:bldP spid="5" grpId="0" uiExpand="1" animBg="1"/>
      <p:bldP spid="6" grpId="0" uiExpand="1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Algorithms - Turn Model [1]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CA" dirty="0"/>
              <a:t>Partition the channels in the network into sets according </a:t>
            </a:r>
            <a:r>
              <a:rPr lang="en-CA" dirty="0" smtClean="0"/>
              <a:t>to the </a:t>
            </a:r>
            <a:r>
              <a:rPr lang="en-CA" dirty="0"/>
              <a:t>directions in which they route packets. If each node </a:t>
            </a:r>
            <a:r>
              <a:rPr lang="en-CA" dirty="0" smtClean="0"/>
              <a:t>has v </a:t>
            </a:r>
            <a:r>
              <a:rPr lang="en-CA" dirty="0"/>
              <a:t>channels in a physical </a:t>
            </a:r>
            <a:r>
              <a:rPr lang="en-CA" dirty="0" smtClean="0"/>
              <a:t>direction</a:t>
            </a:r>
            <a:r>
              <a:rPr lang="en-CA" dirty="0"/>
              <a:t>, treat these channels </a:t>
            </a:r>
            <a:r>
              <a:rPr lang="en-CA" dirty="0" smtClean="0"/>
              <a:t>as being </a:t>
            </a:r>
            <a:r>
              <a:rPr lang="en-CA" dirty="0"/>
              <a:t>in v </a:t>
            </a:r>
            <a:r>
              <a:rPr lang="en-CA" dirty="0" smtClean="0"/>
              <a:t>distinct </a:t>
            </a:r>
            <a:r>
              <a:rPr lang="en-CA" dirty="0"/>
              <a:t>virtual directions and divide them into </a:t>
            </a:r>
            <a:r>
              <a:rPr lang="en-CA" dirty="0" smtClean="0"/>
              <a:t>v distinct </a:t>
            </a:r>
            <a:r>
              <a:rPr lang="en-CA" dirty="0"/>
              <a:t>sets accordingly. Put any wraparound channels (</a:t>
            </a:r>
            <a:r>
              <a:rPr lang="en-CA" dirty="0" smtClean="0"/>
              <a:t>for tori</a:t>
            </a:r>
            <a:r>
              <a:rPr lang="en-CA" dirty="0"/>
              <a:t>) in a separate set to be incorporated during Step 5</a:t>
            </a:r>
            <a:r>
              <a:rPr lang="en-CA" dirty="0" smtClean="0"/>
              <a:t>.</a:t>
            </a:r>
            <a:endParaRPr lang="en-CA" dirty="0"/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Identify </a:t>
            </a:r>
            <a:r>
              <a:rPr lang="en-CA" dirty="0"/>
              <a:t>the possible turns from one virtual direction to </a:t>
            </a:r>
            <a:r>
              <a:rPr lang="en-CA" dirty="0" smtClean="0"/>
              <a:t>another, ignoring </a:t>
            </a:r>
            <a:r>
              <a:rPr lang="en-CA" dirty="0"/>
              <a:t>180-degree and </a:t>
            </a:r>
            <a:r>
              <a:rPr lang="en-CA" dirty="0" smtClean="0"/>
              <a:t>0-degree </a:t>
            </a:r>
            <a:r>
              <a:rPr lang="en-CA" dirty="0"/>
              <a:t>turns. A </a:t>
            </a:r>
            <a:r>
              <a:rPr lang="en-CA" dirty="0" smtClean="0"/>
              <a:t>0-degree turn </a:t>
            </a:r>
            <a:r>
              <a:rPr lang="en-CA" dirty="0"/>
              <a:t>is only possible when there are multiple channels in </a:t>
            </a:r>
            <a:r>
              <a:rPr lang="en-CA" dirty="0" smtClean="0"/>
              <a:t>one direction</a:t>
            </a:r>
            <a:r>
              <a:rPr lang="en-CA" dirty="0"/>
              <a:t>. It represents a transition from one set of </a:t>
            </a:r>
            <a:r>
              <a:rPr lang="en-CA" dirty="0" smtClean="0"/>
              <a:t>channels to </a:t>
            </a:r>
            <a:r>
              <a:rPr lang="en-CA" dirty="0"/>
              <a:t>another when the two sets route packets in the same </a:t>
            </a:r>
            <a:r>
              <a:rPr lang="en-CA" dirty="0" smtClean="0"/>
              <a:t>physical direction</a:t>
            </a:r>
            <a:r>
              <a:rPr lang="en-CA" dirty="0"/>
              <a:t>, but different virtual directions.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Identify the cycles that these abstract turns can form. </a:t>
            </a:r>
            <a:r>
              <a:rPr lang="en-CA" dirty="0" smtClean="0"/>
              <a:t>Generally, identifying </a:t>
            </a:r>
            <a:r>
              <a:rPr lang="en-CA" dirty="0"/>
              <a:t>the simplest cycles in each plane of </a:t>
            </a:r>
            <a:r>
              <a:rPr lang="en-CA" dirty="0" smtClean="0"/>
              <a:t>the topology </a:t>
            </a:r>
            <a:r>
              <a:rPr lang="en-CA" dirty="0"/>
              <a:t>is adequate.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Prohibit one turn in each abstract cycle so as to </a:t>
            </a:r>
            <a:r>
              <a:rPr lang="en-CA" dirty="0" smtClean="0"/>
              <a:t>prevent deadlock</a:t>
            </a:r>
            <a:r>
              <a:rPr lang="en-CA" dirty="0"/>
              <a:t>. The turns must be chosen carefully in order </a:t>
            </a:r>
            <a:r>
              <a:rPr lang="en-CA" dirty="0" smtClean="0"/>
              <a:t>to break </a:t>
            </a:r>
            <a:r>
              <a:rPr lang="en-CA" dirty="0"/>
              <a:t>every possible cycle, including complex cycles </a:t>
            </a:r>
            <a:r>
              <a:rPr lang="en-CA" dirty="0" smtClean="0"/>
              <a:t>not identified </a:t>
            </a:r>
            <a:r>
              <a:rPr lang="en-CA" dirty="0"/>
              <a:t>in Step 3. A useful approach is first to break </a:t>
            </a:r>
            <a:r>
              <a:rPr lang="en-CA" dirty="0" smtClean="0"/>
              <a:t>the cycles </a:t>
            </a:r>
            <a:r>
              <a:rPr lang="en-CA" dirty="0"/>
              <a:t>in each plane and then to check whether this </a:t>
            </a:r>
            <a:r>
              <a:rPr lang="en-CA" dirty="0" smtClean="0"/>
              <a:t>allows more </a:t>
            </a:r>
            <a:r>
              <a:rPr lang="en-CA" dirty="0"/>
              <a:t>complex cycles.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Incorporate as many turns as possible from the set </a:t>
            </a:r>
            <a:r>
              <a:rPr lang="en-CA" dirty="0" smtClean="0"/>
              <a:t>of wraparound </a:t>
            </a:r>
            <a:r>
              <a:rPr lang="en-CA" dirty="0"/>
              <a:t>channels, without reintroducing cycles. At </a:t>
            </a:r>
            <a:r>
              <a:rPr lang="en-CA" dirty="0" smtClean="0"/>
              <a:t>least one </a:t>
            </a:r>
            <a:r>
              <a:rPr lang="en-CA" dirty="0"/>
              <a:t>turn for each wraparound channel can always be incorporated.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Incorporate as many 180-degree and </a:t>
            </a:r>
            <a:r>
              <a:rPr lang="en-CA" dirty="0" smtClean="0"/>
              <a:t>0-degree </a:t>
            </a:r>
            <a:r>
              <a:rPr lang="en-CA" dirty="0"/>
              <a:t>turns as </a:t>
            </a:r>
            <a:r>
              <a:rPr lang="en-CA" dirty="0" smtClean="0"/>
              <a:t>possible, without </a:t>
            </a:r>
            <a:r>
              <a:rPr lang="en-CA" dirty="0"/>
              <a:t>reintroducing cycles.</a:t>
            </a:r>
          </a:p>
        </p:txBody>
      </p:sp>
    </p:spTree>
    <p:extLst>
      <p:ext uri="{BB962C8B-B14F-4D97-AF65-F5344CB8AC3E}">
        <p14:creationId xmlns:p14="http://schemas.microsoft.com/office/powerpoint/2010/main" val="75341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Algorithms - </a:t>
            </a:r>
            <a:r>
              <a:rPr lang="en-CA" dirty="0" smtClean="0"/>
              <a:t>Turn Model [1]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Advantages</a:t>
            </a:r>
          </a:p>
          <a:p>
            <a:pPr lvl="1"/>
            <a:r>
              <a:rPr lang="en-CA" dirty="0" smtClean="0"/>
              <a:t>Deadlock free</a:t>
            </a:r>
          </a:p>
          <a:p>
            <a:pPr lvl="1"/>
            <a:r>
              <a:rPr lang="en-CA" dirty="0" err="1" smtClean="0"/>
              <a:t>Livelock</a:t>
            </a:r>
            <a:r>
              <a:rPr lang="en-CA" dirty="0" smtClean="0"/>
              <a:t> free</a:t>
            </a:r>
          </a:p>
          <a:p>
            <a:pPr lvl="1"/>
            <a:r>
              <a:rPr lang="en-CA" dirty="0"/>
              <a:t>Does not require Routing </a:t>
            </a:r>
            <a:r>
              <a:rPr lang="en-CA" dirty="0" smtClean="0"/>
              <a:t>Table</a:t>
            </a:r>
          </a:p>
          <a:p>
            <a:pPr lvl="1"/>
            <a:r>
              <a:rPr lang="en-CA" dirty="0" smtClean="0"/>
              <a:t>Does not require extra (virtual) channels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Disadvantages</a:t>
            </a:r>
          </a:p>
          <a:p>
            <a:pPr lvl="1"/>
            <a:r>
              <a:rPr lang="en-CA" dirty="0" smtClean="0"/>
              <a:t>Router must determine correct type</a:t>
            </a:r>
          </a:p>
          <a:p>
            <a:pPr lvl="1"/>
            <a:r>
              <a:rPr lang="en-CA" dirty="0" smtClean="0"/>
              <a:t>Can easily lead to </a:t>
            </a:r>
            <a:r>
              <a:rPr lang="en-CA" dirty="0"/>
              <a:t>non-optimal routes </a:t>
            </a:r>
            <a:r>
              <a:rPr lang="en-CA" dirty="0" smtClean="0"/>
              <a:t>(prohibits </a:t>
            </a:r>
            <a:r>
              <a:rPr lang="en-CA" dirty="0"/>
              <a:t>certain </a:t>
            </a:r>
            <a:r>
              <a:rPr lang="en-CA" dirty="0" smtClean="0"/>
              <a:t>turns)</a:t>
            </a:r>
          </a:p>
          <a:p>
            <a:pPr lvl="1"/>
            <a:r>
              <a:rPr lang="en-CA" dirty="0" smtClean="0"/>
              <a:t>Complex router logic</a:t>
            </a:r>
          </a:p>
          <a:p>
            <a:pPr lvl="1"/>
            <a:r>
              <a:rPr lang="en-CA" dirty="0" smtClean="0"/>
              <a:t>Low level of </a:t>
            </a:r>
            <a:r>
              <a:rPr lang="en-CA" dirty="0" err="1" smtClean="0"/>
              <a:t>adaptiveness</a:t>
            </a:r>
            <a:r>
              <a:rPr lang="en-CA" dirty="0" smtClean="0"/>
              <a:t> (only partially adaptive)</a:t>
            </a:r>
          </a:p>
          <a:p>
            <a:pPr marL="365760" lvl="1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3275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1081</TotalTime>
  <Words>1350</Words>
  <Application>Microsoft Office PowerPoint</Application>
  <PresentationFormat>On-screen Show (4:3)</PresentationFormat>
  <Paragraphs>235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Adaptive Routing</vt:lpstr>
      <vt:lpstr>Questions/Topics</vt:lpstr>
      <vt:lpstr>Overview</vt:lpstr>
      <vt:lpstr>Introduction</vt:lpstr>
      <vt:lpstr>Introduction – LiveLock [3]</vt:lpstr>
      <vt:lpstr>Introduction</vt:lpstr>
      <vt:lpstr>Algorithms - Turn Model [1]</vt:lpstr>
      <vt:lpstr>Algorithms - Turn Model [1]</vt:lpstr>
      <vt:lpstr>Algorithms - Turn Model [1]</vt:lpstr>
      <vt:lpstr>Algorithms – Odd-Even Turn Model [4]</vt:lpstr>
      <vt:lpstr>Algorithms – Odd-Even Turn Model [4]</vt:lpstr>
      <vt:lpstr>Algorithms - Planar-Adaptive [2]</vt:lpstr>
      <vt:lpstr>Algorithms - Planar-Adaptive [2]</vt:lpstr>
      <vt:lpstr>Algorithms – GOAL [6]</vt:lpstr>
      <vt:lpstr>Algorithms – GOAL [6]</vt:lpstr>
      <vt:lpstr>Example Systems – IBM Cell [6]</vt:lpstr>
      <vt:lpstr>Example Systems – Intel TeraFLOPS [6]</vt:lpstr>
      <vt:lpstr>Example Systems – Tilera TILE64 [6]</vt:lpstr>
      <vt:lpstr>Example Systems – STNoC [6]</vt:lpstr>
      <vt:lpstr>Conclusion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Routing</dc:title>
  <dc:creator>David Poulin</dc:creator>
  <cp:lastModifiedBy>David Poulin</cp:lastModifiedBy>
  <cp:revision>106</cp:revision>
  <dcterms:created xsi:type="dcterms:W3CDTF">2010-11-15T20:44:56Z</dcterms:created>
  <dcterms:modified xsi:type="dcterms:W3CDTF">2010-11-27T02:22:22Z</dcterms:modified>
</cp:coreProperties>
</file>