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299" r:id="rId3"/>
    <p:sldId id="288" r:id="rId4"/>
    <p:sldId id="289" r:id="rId5"/>
    <p:sldId id="290" r:id="rId6"/>
    <p:sldId id="291" r:id="rId7"/>
    <p:sldId id="293" r:id="rId8"/>
    <p:sldId id="294" r:id="rId9"/>
    <p:sldId id="302" r:id="rId10"/>
    <p:sldId id="295" r:id="rId11"/>
    <p:sldId id="296" r:id="rId12"/>
    <p:sldId id="297" r:id="rId13"/>
    <p:sldId id="298" r:id="rId14"/>
    <p:sldId id="274" r:id="rId15"/>
    <p:sldId id="260" r:id="rId16"/>
    <p:sldId id="269" r:id="rId17"/>
    <p:sldId id="270" r:id="rId18"/>
    <p:sldId id="259" r:id="rId19"/>
    <p:sldId id="262" r:id="rId20"/>
    <p:sldId id="263" r:id="rId21"/>
    <p:sldId id="261" r:id="rId22"/>
    <p:sldId id="266" r:id="rId23"/>
    <p:sldId id="271" r:id="rId24"/>
    <p:sldId id="272" r:id="rId25"/>
    <p:sldId id="303" r:id="rId26"/>
    <p:sldId id="308" r:id="rId27"/>
    <p:sldId id="284" r:id="rId28"/>
    <p:sldId id="285" r:id="rId29"/>
    <p:sldId id="286" r:id="rId30"/>
    <p:sldId id="287" r:id="rId31"/>
    <p:sldId id="305" r:id="rId32"/>
    <p:sldId id="306" r:id="rId33"/>
    <p:sldId id="307" r:id="rId34"/>
    <p:sldId id="309" r:id="rId35"/>
    <p:sldId id="310" r:id="rId36"/>
    <p:sldId id="31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317" autoAdjust="0"/>
    <p:restoredTop sz="94742" autoAdjust="0"/>
  </p:normalViewPr>
  <p:slideViewPr>
    <p:cSldViewPr>
      <p:cViewPr varScale="1">
        <p:scale>
          <a:sx n="121" d="100"/>
          <a:sy n="121" d="100"/>
        </p:scale>
        <p:origin x="-2208" y="-90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65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0D34B-DD3F-4EA3-A8D6-9B360A1EF893}" type="datetimeFigureOut">
              <a:rPr lang="en-US" smtClean="0"/>
              <a:pPr/>
              <a:t>11/26/2010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00887-CEA1-42FC-8577-6D1368ACF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00887-CEA1-42FC-8577-6D1368ACF10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00887-CEA1-42FC-8577-6D1368ACF10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00887-CEA1-42FC-8577-6D1368ACF10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B9C4CF-31FE-49AD-9BC0-763880C09BA8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AD059A-88E1-4618-8725-A25EC3F48586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9A0DDA-3034-4FCF-A9B8-7846AE5E1FDB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74E078-02FC-4739-9A33-40890AAFA3C0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E37FA0-121A-416D-B582-7D945AD1E54B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62060C-6E37-4703-ABFD-6EDCA95B4AC1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356C15-193D-4F92-ABC3-F7929028C72A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51E6-5468-40D3-A2E4-848A029BCA95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BD77ED-B4FD-4CE7-AFCF-A7AFDC6DD90F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6809306-8E6A-4094-AD9F-7453440047AF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F6FA83-63AC-4B01-8A40-3F197736C79D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41838FF-E916-4DF6-8198-D76B9DC92C93}" type="datetime1">
              <a:rPr lang="en-US" smtClean="0"/>
              <a:pPr/>
              <a:t>11/26/2010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A7E3A5-4C42-40FC-B213-FD55C69AF7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xplore.ieee.org.proxy.bib.uottawa.ca/stamp/stamp.jsp?tp=&amp;arnumber=1330747&amp;isnumber=29380" TargetMode="External"/><Relationship Id="rId2" Type="http://schemas.openxmlformats.org/officeDocument/2006/relationships/hyperlink" Target="http://www.scientificjournals.org/journals2009/articles/1423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rteris.com/" TargetMode="External"/><Relationship Id="rId4" Type="http://schemas.openxmlformats.org/officeDocument/2006/relationships/hyperlink" Target="http://www.ieeexplore.ieee.org.proxy.bib.uottawa.ca/stamp/stamp.jsp?tp=&amp;arnumber=1511973&amp;isnumber=32372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indawi.com/journals/es/2009/105979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447800"/>
            <a:ext cx="8686800" cy="1295402"/>
          </a:xfrm>
        </p:spPr>
        <p:txBody>
          <a:bodyPr>
            <a:normAutofit/>
          </a:bodyPr>
          <a:lstStyle/>
          <a:p>
            <a:pPr algn="ctr"/>
            <a:r>
              <a:rPr lang="fr-CA" sz="7200" dirty="0" smtClean="0"/>
              <a:t>Network-on-chip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58296"/>
            <a:ext cx="9144000" cy="1199704"/>
          </a:xfrm>
        </p:spPr>
        <p:txBody>
          <a:bodyPr/>
          <a:lstStyle/>
          <a:p>
            <a:pPr algn="ctr"/>
            <a:r>
              <a:rPr lang="fr-CA" dirty="0" smtClean="0"/>
              <a:t>Mathieu Thibault-</a:t>
            </a:r>
            <a:r>
              <a:rPr lang="fr-CA" dirty="0" err="1" smtClean="0"/>
              <a:t>Marois</a:t>
            </a:r>
            <a:endParaRPr lang="fr-CA" dirty="0" smtClean="0"/>
          </a:p>
          <a:p>
            <a:pPr algn="ctr"/>
            <a:r>
              <a:rPr lang="fr-CA" dirty="0" smtClean="0"/>
              <a:t>(5049388)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[</a:t>
            </a:r>
            <a:r>
              <a:rPr lang="fr-CA" dirty="0" smtClean="0"/>
              <a:t>1]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System-Level Simulation Environments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There is a need for simulators providing ability to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Model a system well in advance of building it</a:t>
            </a:r>
          </a:p>
          <a:p>
            <a:pPr lvl="2"/>
            <a:r>
              <a:rPr lang="en-US" dirty="0" smtClean="0"/>
              <a:t>Model concurrency issues</a:t>
            </a:r>
          </a:p>
          <a:p>
            <a:pPr lvl="2"/>
            <a:r>
              <a:rPr lang="en-US" dirty="0" smtClean="0"/>
              <a:t>Manipulate </a:t>
            </a:r>
            <a:r>
              <a:rPr lang="en-US" dirty="0" err="1" smtClean="0"/>
              <a:t>QoS</a:t>
            </a:r>
            <a:r>
              <a:rPr lang="en-US" dirty="0" smtClean="0"/>
              <a:t> parameters</a:t>
            </a:r>
          </a:p>
          <a:p>
            <a:pPr lvl="2"/>
            <a:r>
              <a:rPr lang="en-US" dirty="0" smtClean="0"/>
              <a:t>Manipulate performance metrics</a:t>
            </a:r>
          </a:p>
          <a:p>
            <a:pPr lvl="2"/>
            <a:r>
              <a:rPr lang="en-US" dirty="0" smtClean="0"/>
              <a:t>Integrate different models of computation</a:t>
            </a:r>
          </a:p>
          <a:p>
            <a:pPr lvl="2"/>
            <a:r>
              <a:rPr lang="en-US" dirty="0" smtClean="0"/>
              <a:t>Provide access to well defined libraries of components</a:t>
            </a:r>
          </a:p>
          <a:p>
            <a:pPr lvl="1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[</a:t>
            </a:r>
            <a:r>
              <a:rPr lang="fr-CA" dirty="0" smtClean="0"/>
              <a:t>1]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System-Level Simulation Environments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Already existing simulation environments : 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NS-2 </a:t>
            </a:r>
          </a:p>
          <a:p>
            <a:pPr lvl="3"/>
            <a:r>
              <a:rPr lang="en-US" dirty="0" smtClean="0"/>
              <a:t>[http://www.isi.edu/nsnam/ns/]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RSIM </a:t>
            </a:r>
          </a:p>
          <a:p>
            <a:pPr lvl="3"/>
            <a:r>
              <a:rPr lang="en-US" dirty="0" smtClean="0"/>
              <a:t>[http://rsim.cs.illinois.edu/rsim/]</a:t>
            </a:r>
          </a:p>
          <a:p>
            <a:pPr lvl="2"/>
            <a:endParaRPr lang="en-US" dirty="0" smtClean="0"/>
          </a:p>
          <a:p>
            <a:pPr lvl="2"/>
            <a:r>
              <a:rPr lang="en-US" dirty="0" err="1" smtClean="0"/>
              <a:t>NOCSim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[http://nocsim.blogspot.com/]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Orion </a:t>
            </a:r>
          </a:p>
          <a:p>
            <a:pPr lvl="3"/>
            <a:r>
              <a:rPr lang="en-US" dirty="0" smtClean="0"/>
              <a:t>[http://www.princeton.edu/~peh/orion.html]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</a:t>
            </a:r>
            <a:r>
              <a:rPr lang="fr-CA" sz="2400" dirty="0" smtClean="0"/>
              <a:t>[</a:t>
            </a:r>
            <a:r>
              <a:rPr lang="fr-CA" sz="2400" dirty="0" smtClean="0"/>
              <a:t>1][2][3]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NoC</a:t>
            </a:r>
            <a:r>
              <a:rPr lang="en-US" dirty="0" smtClean="0"/>
              <a:t> Implementation</a:t>
            </a:r>
          </a:p>
          <a:p>
            <a:pPr lvl="1"/>
            <a:r>
              <a:rPr lang="en-US" dirty="0" smtClean="0"/>
              <a:t>XPIPES</a:t>
            </a:r>
          </a:p>
          <a:p>
            <a:pPr lvl="2"/>
            <a:r>
              <a:rPr lang="en-US" dirty="0" smtClean="0"/>
              <a:t>Static « Street Sign » rooting</a:t>
            </a:r>
          </a:p>
          <a:p>
            <a:pPr lvl="2"/>
            <a:r>
              <a:rPr lang="en-US" dirty="0" smtClean="0"/>
              <a:t>Wormhole routing</a:t>
            </a:r>
          </a:p>
          <a:p>
            <a:pPr lvl="2"/>
            <a:r>
              <a:rPr lang="en-US" dirty="0" smtClean="0"/>
              <a:t>Pipelined Links</a:t>
            </a:r>
          </a:p>
          <a:p>
            <a:pPr lvl="2"/>
            <a:r>
              <a:rPr lang="en-US" dirty="0" err="1" smtClean="0"/>
              <a:t>Parameterizable</a:t>
            </a:r>
            <a:r>
              <a:rPr lang="en-US" dirty="0" smtClean="0"/>
              <a:t> </a:t>
            </a:r>
            <a:r>
              <a:rPr lang="en-US" dirty="0" smtClean="0"/>
              <a:t>using </a:t>
            </a:r>
            <a:r>
              <a:rPr lang="en-US" dirty="0" err="1" smtClean="0"/>
              <a:t>SystemC</a:t>
            </a:r>
            <a:endParaRPr lang="en-US" dirty="0" smtClean="0"/>
          </a:p>
          <a:p>
            <a:pPr lvl="2"/>
            <a:r>
              <a:rPr lang="en-US" dirty="0" smtClean="0"/>
              <a:t>Arbitrary topology</a:t>
            </a:r>
          </a:p>
          <a:p>
            <a:pPr lvl="1"/>
            <a:r>
              <a:rPr lang="en-US" dirty="0" smtClean="0"/>
              <a:t>QNOC</a:t>
            </a:r>
          </a:p>
          <a:p>
            <a:pPr lvl="2"/>
            <a:r>
              <a:rPr lang="en-US" dirty="0" smtClean="0"/>
              <a:t>Provides 4 different levels of </a:t>
            </a:r>
            <a:r>
              <a:rPr lang="en-US" dirty="0" err="1" smtClean="0"/>
              <a:t>QoS</a:t>
            </a:r>
            <a:endParaRPr lang="en-US" dirty="0" smtClean="0"/>
          </a:p>
          <a:p>
            <a:pPr lvl="2"/>
            <a:r>
              <a:rPr lang="en-US" dirty="0" smtClean="0"/>
              <a:t>Wormhole routing</a:t>
            </a:r>
          </a:p>
          <a:p>
            <a:pPr lvl="2"/>
            <a:r>
              <a:rPr lang="en-US" dirty="0" smtClean="0"/>
              <a:t>Mesh Topology</a:t>
            </a:r>
          </a:p>
          <a:p>
            <a:pPr lvl="2"/>
            <a:r>
              <a:rPr lang="en-US" dirty="0" smtClean="0"/>
              <a:t>Static X-Y routing</a:t>
            </a:r>
          </a:p>
          <a:p>
            <a:pPr lvl="2"/>
            <a:r>
              <a:rPr lang="en-US" dirty="0" smtClean="0"/>
              <a:t>Credit-based flow control</a:t>
            </a:r>
          </a:p>
          <a:p>
            <a:pPr lvl="2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</a:t>
            </a:r>
            <a:r>
              <a:rPr lang="fr-CA" sz="2400" dirty="0" smtClean="0"/>
              <a:t>[</a:t>
            </a:r>
            <a:r>
              <a:rPr lang="fr-CA" sz="2400" dirty="0" smtClean="0"/>
              <a:t>1][4][5]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NoC</a:t>
            </a:r>
            <a:r>
              <a:rPr lang="en-US" dirty="0" smtClean="0"/>
              <a:t> Implementation</a:t>
            </a:r>
          </a:p>
          <a:p>
            <a:pPr lvl="1"/>
            <a:r>
              <a:rPr lang="en-US" dirty="0" err="1" smtClean="0"/>
              <a:t>Æthereal</a:t>
            </a:r>
            <a:endParaRPr lang="en-US" dirty="0" smtClean="0"/>
          </a:p>
          <a:p>
            <a:pPr lvl="2"/>
            <a:r>
              <a:rPr lang="en-US" dirty="0" smtClean="0"/>
              <a:t>Developed by Philips</a:t>
            </a:r>
          </a:p>
          <a:p>
            <a:pPr lvl="2"/>
            <a:r>
              <a:rPr lang="en-US" dirty="0" smtClean="0"/>
              <a:t>Topology independent</a:t>
            </a:r>
          </a:p>
          <a:p>
            <a:pPr lvl="2"/>
            <a:r>
              <a:rPr lang="en-US" dirty="0" smtClean="0"/>
              <a:t>Wormhole routing</a:t>
            </a:r>
          </a:p>
          <a:p>
            <a:pPr lvl="2"/>
            <a:r>
              <a:rPr lang="en-US" dirty="0" smtClean="0"/>
              <a:t>Provides guaranteed throughput and latency services</a:t>
            </a:r>
          </a:p>
          <a:p>
            <a:pPr lvl="2"/>
            <a:r>
              <a:rPr lang="en-US" dirty="0" smtClean="0"/>
              <a:t>Credit-based flow control</a:t>
            </a:r>
          </a:p>
          <a:p>
            <a:pPr lvl="2"/>
            <a:r>
              <a:rPr lang="en-US" dirty="0" smtClean="0"/>
              <a:t>2 levels of </a:t>
            </a:r>
            <a:r>
              <a:rPr lang="en-US" dirty="0" err="1" smtClean="0"/>
              <a:t>QoS</a:t>
            </a:r>
            <a:endParaRPr lang="en-US" dirty="0" smtClean="0"/>
          </a:p>
          <a:p>
            <a:pPr lvl="3"/>
            <a:r>
              <a:rPr lang="en-US" dirty="0" smtClean="0"/>
              <a:t>Guaranteed and Best Effort</a:t>
            </a:r>
          </a:p>
          <a:p>
            <a:pPr lvl="1"/>
            <a:r>
              <a:rPr lang="en-US" dirty="0" err="1" smtClean="0"/>
              <a:t>Arteris</a:t>
            </a:r>
            <a:endParaRPr lang="en-US" dirty="0" smtClean="0"/>
          </a:p>
          <a:p>
            <a:pPr lvl="2"/>
            <a:r>
              <a:rPr lang="en-US" dirty="0" smtClean="0"/>
              <a:t>Provides commercially available products for </a:t>
            </a:r>
            <a:r>
              <a:rPr lang="en-US" dirty="0" err="1" smtClean="0"/>
              <a:t>NoC</a:t>
            </a:r>
            <a:r>
              <a:rPr lang="en-US" dirty="0" smtClean="0"/>
              <a:t> design</a:t>
            </a:r>
          </a:p>
          <a:p>
            <a:pPr lvl="2"/>
            <a:r>
              <a:rPr lang="en-US" dirty="0" smtClean="0"/>
              <a:t>Partners with </a:t>
            </a:r>
            <a:r>
              <a:rPr lang="en-US" dirty="0" err="1" smtClean="0"/>
              <a:t>QualComm</a:t>
            </a:r>
            <a:r>
              <a:rPr lang="en-US" dirty="0" smtClean="0"/>
              <a:t>, ARM, Samsung, LG, TI, etc.</a:t>
            </a:r>
          </a:p>
          <a:p>
            <a:pPr lvl="2"/>
            <a:endParaRPr lang="fr-CA" dirty="0" smtClean="0"/>
          </a:p>
          <a:p>
            <a:pPr lvl="2"/>
            <a:endParaRPr lang="fr-CA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001000" cy="5105400"/>
          </a:xfrm>
        </p:spPr>
        <p:txBody>
          <a:bodyPr>
            <a:normAutofit/>
          </a:bodyPr>
          <a:lstStyle/>
          <a:p>
            <a:r>
              <a:rPr lang="en-CA" dirty="0" smtClean="0"/>
              <a:t>History :</a:t>
            </a:r>
          </a:p>
          <a:p>
            <a:pPr lvl="1"/>
            <a:r>
              <a:rPr lang="en-CA" dirty="0" smtClean="0"/>
              <a:t>Developed at University Pierre et Marie Curie</a:t>
            </a:r>
          </a:p>
          <a:p>
            <a:pPr lvl="1"/>
            <a:r>
              <a:rPr lang="en-CA" dirty="0" smtClean="0"/>
              <a:t>First drafted in 1999</a:t>
            </a:r>
          </a:p>
          <a:p>
            <a:r>
              <a:rPr lang="en-CA" dirty="0" smtClean="0"/>
              <a:t>Scalability</a:t>
            </a:r>
          </a:p>
          <a:p>
            <a:pPr lvl="1"/>
            <a:r>
              <a:rPr lang="en-CA" dirty="0" smtClean="0"/>
              <a:t>Support up to 256 terminals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Diameter : 2*log4(n) (where n is # of terminals)</a:t>
            </a:r>
          </a:p>
          <a:p>
            <a:pPr lvl="1">
              <a:buNone/>
            </a:pPr>
            <a:endParaRPr lang="en-CA" dirty="0" smtClean="0"/>
          </a:p>
          <a:p>
            <a:r>
              <a:rPr lang="en-CA" dirty="0" smtClean="0"/>
              <a:t>Uses Wormhole routing</a:t>
            </a:r>
          </a:p>
          <a:p>
            <a:endParaRPr lang="en-CA" dirty="0" smtClean="0"/>
          </a:p>
          <a:p>
            <a:r>
              <a:rPr lang="en-CA" sz="2800" dirty="0" smtClean="0"/>
              <a:t>Both Adaptive and Deterministic</a:t>
            </a:r>
            <a:endParaRPr lang="en-CA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SPIN [7][</a:t>
            </a:r>
            <a:r>
              <a:rPr lang="fr-CA" dirty="0" smtClean="0"/>
              <a:t>8</a:t>
            </a:r>
            <a:r>
              <a:rPr lang="en-CA" dirty="0" smtClean="0"/>
              <a:t>][9]</a:t>
            </a:r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001000" cy="5105400"/>
          </a:xfrm>
        </p:spPr>
        <p:txBody>
          <a:bodyPr/>
          <a:lstStyle/>
          <a:p>
            <a:r>
              <a:rPr lang="en-CA" dirty="0" smtClean="0"/>
              <a:t>Uses “Fat Tree” Topology</a:t>
            </a:r>
          </a:p>
          <a:p>
            <a:r>
              <a:rPr lang="en-CA" dirty="0" smtClean="0"/>
              <a:t>16 terminals example 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91440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SPIN – </a:t>
            </a:r>
            <a:r>
              <a:rPr lang="en-CA" dirty="0" smtClean="0"/>
              <a:t>Topology [</a:t>
            </a:r>
            <a:r>
              <a:rPr lang="fr-CA" dirty="0" smtClean="0"/>
              <a:t>8</a:t>
            </a:r>
            <a:r>
              <a:rPr lang="en-CA" dirty="0" smtClean="0"/>
              <a:t>]</a:t>
            </a:r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0"/>
            <a:ext cx="8305800" cy="3436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09800" y="5715000"/>
            <a:ext cx="421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Figure 1 : 16 terminals SPIN </a:t>
            </a:r>
            <a:r>
              <a:rPr lang="en-CA" dirty="0" err="1" smtClean="0"/>
              <a:t>NoC</a:t>
            </a:r>
            <a:r>
              <a:rPr lang="en-CA" dirty="0" smtClean="0"/>
              <a:t> [8]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001000" cy="4876800"/>
          </a:xfrm>
        </p:spPr>
        <p:txBody>
          <a:bodyPr/>
          <a:lstStyle/>
          <a:p>
            <a:pPr>
              <a:buNone/>
            </a:pPr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pPr>
              <a:buNone/>
            </a:pPr>
            <a:endParaRPr lang="en-CA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239000" cy="1143000"/>
          </a:xfrm>
        </p:spPr>
        <p:txBody>
          <a:bodyPr/>
          <a:lstStyle/>
          <a:p>
            <a:r>
              <a:rPr lang="en-CA" dirty="0" smtClean="0"/>
              <a:t>SPIN </a:t>
            </a:r>
            <a:r>
              <a:rPr lang="en-CA" dirty="0" smtClean="0"/>
              <a:t>– Topology [10]</a:t>
            </a:r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12954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371599"/>
            <a:ext cx="5714999" cy="4746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438400" y="6019800"/>
            <a:ext cx="4362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Figure 2 : 32 terminals SPIN </a:t>
            </a:r>
            <a:r>
              <a:rPr lang="en-CA" dirty="0" err="1" smtClean="0"/>
              <a:t>NoC</a:t>
            </a:r>
            <a:r>
              <a:rPr lang="en-CA" dirty="0" smtClean="0"/>
              <a:t> [10]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001000" cy="6172200"/>
          </a:xfrm>
        </p:spPr>
        <p:txBody>
          <a:bodyPr>
            <a:normAutofit/>
          </a:bodyPr>
          <a:lstStyle/>
          <a:p>
            <a:r>
              <a:rPr lang="en-CA" dirty="0" smtClean="0"/>
              <a:t>Can become very </a:t>
            </a:r>
            <a:r>
              <a:rPr lang="en-CA" dirty="0" smtClean="0"/>
              <a:t>complex</a:t>
            </a:r>
            <a:endParaRPr lang="en-CA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2390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SPIN – </a:t>
            </a:r>
            <a:r>
              <a:rPr lang="en-CA" dirty="0" smtClean="0"/>
              <a:t>Topology [7]</a:t>
            </a:r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0"/>
            <a:ext cx="84329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0" y="6400800"/>
            <a:ext cx="4216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Figure 3 : 64 terminals SPIN </a:t>
            </a:r>
            <a:r>
              <a:rPr lang="en-CA" dirty="0" err="1" smtClean="0"/>
              <a:t>NoC</a:t>
            </a:r>
            <a:r>
              <a:rPr lang="en-CA" dirty="0" smtClean="0"/>
              <a:t> [7]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0010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Credit Based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Buffer overflows are checked at the source</a:t>
            </a:r>
          </a:p>
          <a:p>
            <a:pPr lvl="2"/>
            <a:r>
              <a:rPr lang="en-US" dirty="0" smtClean="0"/>
              <a:t>Dedicated feedback wire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Counters track the amount of free buffer space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Bounds amount of outstanding stream data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Prevent catastrophic network congestion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96774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– Flow </a:t>
            </a:r>
            <a:r>
              <a:rPr lang="fr-CA" dirty="0" smtClean="0"/>
              <a:t>Control [11]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0010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Payload can be infinite number of flits</a:t>
            </a:r>
          </a:p>
          <a:p>
            <a:endParaRPr lang="en-US" dirty="0" smtClean="0"/>
          </a:p>
          <a:p>
            <a:r>
              <a:rPr lang="en-US" dirty="0" smtClean="0"/>
              <a:t>Flit : 36 bits</a:t>
            </a:r>
          </a:p>
          <a:p>
            <a:pPr lvl="1"/>
            <a:r>
              <a:rPr lang="en-US" dirty="0" smtClean="0"/>
              <a:t>32 bits data words</a:t>
            </a:r>
          </a:p>
          <a:p>
            <a:pPr lvl="1"/>
            <a:r>
              <a:rPr lang="en-US" dirty="0" smtClean="0"/>
              <a:t>4 framing bits </a:t>
            </a:r>
          </a:p>
          <a:p>
            <a:pPr lvl="2"/>
            <a:r>
              <a:rPr lang="en-US" dirty="0" smtClean="0"/>
              <a:t>1 parity bit, 3 type bits</a:t>
            </a:r>
          </a:p>
          <a:p>
            <a:endParaRPr lang="en-US" dirty="0" smtClean="0"/>
          </a:p>
          <a:p>
            <a:r>
              <a:rPr lang="en-US" dirty="0" smtClean="0"/>
              <a:t>Header</a:t>
            </a:r>
          </a:p>
          <a:p>
            <a:pPr lvl="1"/>
            <a:r>
              <a:rPr lang="en-US" dirty="0" smtClean="0"/>
              <a:t>Contains data about the destination and the packet itself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« Trailer »</a:t>
            </a:r>
          </a:p>
          <a:p>
            <a:pPr lvl="1"/>
            <a:r>
              <a:rPr lang="en-US" dirty="0" smtClean="0"/>
              <a:t>Marks the end of a packet</a:t>
            </a:r>
          </a:p>
          <a:p>
            <a:pPr lvl="1"/>
            <a:r>
              <a:rPr lang="en-US" dirty="0" smtClean="0"/>
              <a:t>Identified by a dedicated control line</a:t>
            </a:r>
          </a:p>
          <a:p>
            <a:pPr lvl="1"/>
            <a:r>
              <a:rPr lang="en-US" dirty="0" smtClean="0"/>
              <a:t>Contains a checksum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99060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– </a:t>
            </a:r>
            <a:r>
              <a:rPr lang="fr-CA" dirty="0" err="1" smtClean="0"/>
              <a:t>Packets</a:t>
            </a:r>
            <a:r>
              <a:rPr lang="fr-CA" dirty="0" smtClean="0"/>
              <a:t> [11][16]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001000" cy="5257800"/>
          </a:xfrm>
        </p:spPr>
        <p:txBody>
          <a:bodyPr>
            <a:normAutofit/>
          </a:bodyPr>
          <a:lstStyle/>
          <a:p>
            <a:r>
              <a:rPr lang="en-CA" dirty="0" smtClean="0"/>
              <a:t>Network-on-a-chip issues and challenges</a:t>
            </a:r>
          </a:p>
          <a:p>
            <a:pPr lvl="2"/>
            <a:r>
              <a:rPr lang="en-CA" dirty="0" smtClean="0"/>
              <a:t>Serial versus Parallel</a:t>
            </a:r>
          </a:p>
          <a:p>
            <a:pPr lvl="2"/>
            <a:r>
              <a:rPr lang="en-CA" dirty="0" smtClean="0"/>
              <a:t>Interconnect Optimization</a:t>
            </a:r>
          </a:p>
          <a:p>
            <a:pPr lvl="2"/>
            <a:r>
              <a:rPr lang="en-CA" dirty="0" smtClean="0"/>
              <a:t>Leakage Power Consumption</a:t>
            </a:r>
          </a:p>
          <a:p>
            <a:pPr lvl="2"/>
            <a:r>
              <a:rPr lang="en-CA" dirty="0" smtClean="0"/>
              <a:t>Router Architecture</a:t>
            </a:r>
          </a:p>
          <a:p>
            <a:pPr lvl="2"/>
            <a:r>
              <a:rPr lang="en-CA" dirty="0" smtClean="0"/>
              <a:t>Quality of Service</a:t>
            </a:r>
          </a:p>
          <a:p>
            <a:pPr lvl="2"/>
            <a:r>
              <a:rPr lang="en-CA" dirty="0" smtClean="0"/>
              <a:t>System-level Simulation Environments</a:t>
            </a:r>
          </a:p>
          <a:p>
            <a:pPr lvl="2"/>
            <a:r>
              <a:rPr lang="en-CA" dirty="0" err="1" smtClean="0"/>
              <a:t>NoC</a:t>
            </a:r>
            <a:r>
              <a:rPr lang="en-CA" dirty="0" smtClean="0"/>
              <a:t> Implementations</a:t>
            </a:r>
          </a:p>
          <a:p>
            <a:r>
              <a:rPr lang="en-CA" dirty="0" smtClean="0"/>
              <a:t>SPIN</a:t>
            </a:r>
          </a:p>
          <a:p>
            <a:pPr lvl="2"/>
            <a:r>
              <a:rPr lang="en-CA" dirty="0" smtClean="0"/>
              <a:t>Network </a:t>
            </a:r>
            <a:r>
              <a:rPr lang="en-CA" dirty="0" smtClean="0"/>
              <a:t>Description</a:t>
            </a:r>
            <a:endParaRPr lang="en-CA" dirty="0" smtClean="0"/>
          </a:p>
          <a:p>
            <a:pPr lvl="2"/>
            <a:r>
              <a:rPr lang="en-CA" dirty="0" smtClean="0"/>
              <a:t>Virtual Socket</a:t>
            </a:r>
          </a:p>
          <a:p>
            <a:pPr lvl="2"/>
            <a:r>
              <a:rPr lang="en-CA" dirty="0" err="1" smtClean="0"/>
              <a:t>Reconfigurability</a:t>
            </a:r>
            <a:endParaRPr lang="en-CA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Overview</a:t>
            </a:r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001000" cy="5105400"/>
          </a:xfrm>
        </p:spPr>
        <p:txBody>
          <a:bodyPr/>
          <a:lstStyle/>
          <a:p>
            <a:r>
              <a:rPr lang="en-CA" dirty="0" smtClean="0"/>
              <a:t>Point to Point</a:t>
            </a:r>
          </a:p>
          <a:p>
            <a:endParaRPr lang="en-CA" dirty="0" smtClean="0"/>
          </a:p>
          <a:p>
            <a:r>
              <a:rPr lang="en-CA" dirty="0" smtClean="0"/>
              <a:t>Full Duplex</a:t>
            </a:r>
          </a:p>
          <a:p>
            <a:endParaRPr lang="en-CA" dirty="0" smtClean="0"/>
          </a:p>
          <a:p>
            <a:r>
              <a:rPr lang="en-CA" dirty="0" smtClean="0"/>
              <a:t>38 bits width</a:t>
            </a:r>
          </a:p>
          <a:p>
            <a:pPr lvl="1"/>
            <a:r>
              <a:rPr lang="en-CA" dirty="0" smtClean="0"/>
              <a:t>36 wires for flit data</a:t>
            </a:r>
          </a:p>
          <a:p>
            <a:pPr lvl="1"/>
            <a:r>
              <a:rPr lang="en-CA" dirty="0" smtClean="0"/>
              <a:t>2 wires flux control</a:t>
            </a:r>
          </a:p>
          <a:p>
            <a:pPr lvl="1"/>
            <a:endParaRPr lang="en-CA" dirty="0" smtClean="0"/>
          </a:p>
          <a:p>
            <a:r>
              <a:rPr lang="fr-CA" dirty="0" smtClean="0"/>
              <a:t>Links are </a:t>
            </a:r>
            <a:r>
              <a:rPr lang="en-US" dirty="0" smtClean="0"/>
              <a:t>reserved</a:t>
            </a:r>
            <a:r>
              <a:rPr lang="fr-CA" dirty="0" smtClean="0"/>
              <a:t> </a:t>
            </a:r>
            <a:r>
              <a:rPr lang="en-US" dirty="0" smtClean="0"/>
              <a:t>until</a:t>
            </a:r>
            <a:r>
              <a:rPr lang="fr-CA" dirty="0" smtClean="0"/>
              <a:t> </a:t>
            </a:r>
            <a:r>
              <a:rPr lang="fr-CA" dirty="0" smtClean="0"/>
              <a:t>the </a:t>
            </a:r>
            <a:r>
              <a:rPr lang="fr-CA" dirty="0" err="1" smtClean="0"/>
              <a:t>trailer</a:t>
            </a:r>
            <a:r>
              <a:rPr lang="fr-CA" dirty="0" smtClean="0"/>
              <a:t> </a:t>
            </a:r>
            <a:r>
              <a:rPr lang="fr-CA" dirty="0" err="1" smtClean="0"/>
              <a:t>is</a:t>
            </a:r>
            <a:r>
              <a:rPr lang="fr-CA" dirty="0" smtClean="0"/>
              <a:t> </a:t>
            </a:r>
            <a:r>
              <a:rPr lang="fr-CA" dirty="0" err="1" smtClean="0"/>
              <a:t>received</a:t>
            </a:r>
            <a:endParaRPr lang="fr-CA" dirty="0" smtClean="0"/>
          </a:p>
          <a:p>
            <a:endParaRPr lang="en-CA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2390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SPIN – </a:t>
            </a:r>
            <a:r>
              <a:rPr lang="en-CA" dirty="0" smtClean="0"/>
              <a:t>Links [</a:t>
            </a:r>
            <a:r>
              <a:rPr lang="fr-CA" dirty="0" smtClean="0"/>
              <a:t>11</a:t>
            </a:r>
            <a:r>
              <a:rPr lang="en-CA" dirty="0" smtClean="0"/>
              <a:t>]</a:t>
            </a:r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98298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– </a:t>
            </a:r>
            <a:r>
              <a:rPr lang="fr-CA" dirty="0" smtClean="0"/>
              <a:t>Router [8]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447800"/>
            <a:ext cx="6096000" cy="4737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19400" y="6096000"/>
            <a:ext cx="3328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Figure 4 : RSPIN diagram [8]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001000" cy="5105400"/>
          </a:xfrm>
        </p:spPr>
        <p:txBody>
          <a:bodyPr/>
          <a:lstStyle/>
          <a:p>
            <a:r>
              <a:rPr lang="en-US" dirty="0" smtClean="0"/>
              <a:t>Output Buffers :</a:t>
            </a:r>
          </a:p>
          <a:p>
            <a:pPr lvl="1"/>
            <a:r>
              <a:rPr lang="en-US" dirty="0" smtClean="0"/>
              <a:t>Shared between all outputs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Reduce « head of line blocking »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Reserved for packets flowing DOWN the tree</a:t>
            </a:r>
          </a:p>
          <a:p>
            <a:pPr lvl="2"/>
            <a:r>
              <a:rPr lang="en-US" dirty="0" smtClean="0"/>
              <a:t>One Buffer for packets coming from down the tree and going down.</a:t>
            </a:r>
          </a:p>
          <a:p>
            <a:pPr lvl="2"/>
            <a:r>
              <a:rPr lang="en-US" dirty="0" smtClean="0"/>
              <a:t>One Buffer for packets coming from up the tree and going down.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6680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– </a:t>
            </a:r>
            <a:r>
              <a:rPr lang="fr-CA" dirty="0" smtClean="0"/>
              <a:t>Router [10]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– Router – Control </a:t>
            </a:r>
            <a:r>
              <a:rPr lang="fr-CA" dirty="0" err="1" smtClean="0"/>
              <a:t>Logic</a:t>
            </a:r>
            <a:r>
              <a:rPr lang="fr-CA" dirty="0" smtClean="0"/>
              <a:t> [7]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Decode</a:t>
            </a:r>
          </a:p>
          <a:p>
            <a:pPr lvl="1"/>
            <a:r>
              <a:rPr lang="en-US" dirty="0" smtClean="0"/>
              <a:t>Analyze </a:t>
            </a:r>
            <a:r>
              <a:rPr lang="en-US" dirty="0" smtClean="0"/>
              <a:t>header</a:t>
            </a:r>
          </a:p>
          <a:p>
            <a:pPr lvl="1"/>
            <a:r>
              <a:rPr lang="en-US" dirty="0" smtClean="0"/>
              <a:t>Send request signals for ALL outputs concerned </a:t>
            </a:r>
          </a:p>
          <a:p>
            <a:pPr lvl="2"/>
            <a:r>
              <a:rPr lang="en-US" dirty="0" smtClean="0"/>
              <a:t>(including shared buffers for packets going down)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Arbitration</a:t>
            </a:r>
          </a:p>
          <a:p>
            <a:pPr lvl="1"/>
            <a:r>
              <a:rPr lang="en-US" dirty="0" smtClean="0"/>
              <a:t>Chose one request from all requests received</a:t>
            </a:r>
          </a:p>
          <a:p>
            <a:pPr lvl="2"/>
            <a:r>
              <a:rPr lang="en-US" dirty="0" smtClean="0"/>
              <a:t>Priority to shared buffers over all inputs</a:t>
            </a:r>
          </a:p>
          <a:p>
            <a:pPr lvl="2"/>
            <a:r>
              <a:rPr lang="en-US" dirty="0" smtClean="0"/>
              <a:t>Priority to </a:t>
            </a:r>
            <a:r>
              <a:rPr lang="en-US" dirty="0" smtClean="0"/>
              <a:t>superior inputs over inferior inputs</a:t>
            </a:r>
          </a:p>
          <a:p>
            <a:pPr lvl="2"/>
            <a:r>
              <a:rPr lang="en-US" dirty="0" smtClean="0"/>
              <a:t>Round-Robin </a:t>
            </a:r>
            <a:r>
              <a:rPr lang="en-US" dirty="0" smtClean="0"/>
              <a:t>on inputs of same priority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– Router – Control </a:t>
            </a:r>
            <a:r>
              <a:rPr lang="fr-CA" dirty="0" err="1" smtClean="0"/>
              <a:t>Logic</a:t>
            </a:r>
            <a:r>
              <a:rPr lang="fr-CA" dirty="0" smtClean="0"/>
              <a:t> [7]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Allocation</a:t>
            </a:r>
          </a:p>
          <a:p>
            <a:pPr lvl="1"/>
            <a:r>
              <a:rPr lang="en-US" smtClean="0"/>
              <a:t>General </a:t>
            </a:r>
            <a:r>
              <a:rPr lang="en-US" smtClean="0"/>
              <a:t>behavior</a:t>
            </a:r>
            <a:endParaRPr lang="en-US" smtClean="0"/>
          </a:p>
          <a:p>
            <a:pPr lvl="2"/>
            <a:r>
              <a:rPr lang="en-US" smtClean="0"/>
              <a:t>Goes from inactive to state chosen by </a:t>
            </a:r>
            <a:r>
              <a:rPr lang="en-US" smtClean="0"/>
              <a:t>arbitration</a:t>
            </a:r>
            <a:endParaRPr lang="en-US" smtClean="0"/>
          </a:p>
          <a:p>
            <a:pPr lvl="2"/>
            <a:r>
              <a:rPr lang="en-US" smtClean="0"/>
              <a:t>Goes back to inactive when trailer is </a:t>
            </a:r>
            <a:r>
              <a:rPr lang="en-US" smtClean="0"/>
              <a:t>detected</a:t>
            </a:r>
            <a:endParaRPr lang="en-US" smtClean="0"/>
          </a:p>
          <a:p>
            <a:pPr lvl="1"/>
            <a:r>
              <a:rPr lang="en-US" smtClean="0"/>
              <a:t>Two </a:t>
            </a:r>
            <a:r>
              <a:rPr lang="en-US" smtClean="0"/>
              <a:t>difficulties</a:t>
            </a:r>
            <a:endParaRPr lang="en-US" smtClean="0"/>
          </a:p>
          <a:p>
            <a:pPr lvl="2"/>
            <a:r>
              <a:rPr lang="en-US" smtClean="0"/>
              <a:t>Latency</a:t>
            </a:r>
            <a:endParaRPr lang="en-US" smtClean="0"/>
          </a:p>
          <a:p>
            <a:pPr lvl="2"/>
            <a:r>
              <a:rPr lang="en-US" smtClean="0"/>
              <a:t>Multiplicity of </a:t>
            </a:r>
            <a:r>
              <a:rPr lang="en-US" smtClean="0"/>
              <a:t>requests</a:t>
            </a:r>
            <a:endParaRPr lang="en-US" smtClean="0"/>
          </a:p>
          <a:p>
            <a:pPr lvl="1"/>
            <a:r>
              <a:rPr lang="en-US" smtClean="0"/>
              <a:t>Solution : </a:t>
            </a:r>
            <a:endParaRPr lang="en-US" smtClean="0"/>
          </a:p>
          <a:p>
            <a:pPr lvl="2"/>
            <a:r>
              <a:rPr lang="en-US" smtClean="0"/>
              <a:t>Allocators must be able to verify each others </a:t>
            </a:r>
            <a:r>
              <a:rPr lang="en-US" smtClean="0"/>
              <a:t>states</a:t>
            </a:r>
            <a:endParaRPr lang="en-US" smtClean="0"/>
          </a:p>
          <a:p>
            <a:pPr lvl="2"/>
            <a:r>
              <a:rPr lang="en-US" smtClean="0"/>
              <a:t>Allocators must be able to come to an agreement before changing </a:t>
            </a:r>
            <a:r>
              <a:rPr lang="en-US" smtClean="0"/>
              <a:t>state</a:t>
            </a:r>
            <a:endParaRPr lang="en-US" smtClean="0"/>
          </a:p>
          <a:p>
            <a:pPr lvl="1"/>
            <a:r>
              <a:rPr lang="en-US" smtClean="0"/>
              <a:t>In case of a competition to serve a </a:t>
            </a:r>
            <a:r>
              <a:rPr lang="en-US" smtClean="0"/>
              <a:t>request</a:t>
            </a:r>
            <a:endParaRPr lang="en-US" smtClean="0"/>
          </a:p>
          <a:p>
            <a:pPr lvl="2"/>
            <a:r>
              <a:rPr lang="en-US" smtClean="0"/>
              <a:t>True outputs have priority over shared </a:t>
            </a:r>
            <a:r>
              <a:rPr lang="en-US" smtClean="0"/>
              <a:t>buffers</a:t>
            </a:r>
            <a:endParaRPr lang="en-US" smtClean="0"/>
          </a:p>
          <a:p>
            <a:pPr lvl="2"/>
            <a:r>
              <a:rPr lang="en-US" smtClean="0"/>
              <a:t>Round Robin for outputs going </a:t>
            </a:r>
            <a:r>
              <a:rPr lang="en-US" smtClean="0"/>
              <a:t>up.</a:t>
            </a:r>
            <a:endParaRPr lang="en-US" smtClean="0"/>
          </a:p>
          <a:p>
            <a:pPr lvl="2"/>
            <a:r>
              <a:rPr lang="en-US" smtClean="0"/>
              <a:t>Outputs going up that are in conflict apply </a:t>
            </a:r>
            <a:r>
              <a:rPr lang="en-US" smtClean="0"/>
              <a:t>Round-Robin</a:t>
            </a:r>
            <a:endParaRPr lang="en-US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– </a:t>
            </a:r>
            <a:r>
              <a:rPr lang="fr-CA" dirty="0" err="1" smtClean="0"/>
              <a:t>Wrappers</a:t>
            </a:r>
            <a:r>
              <a:rPr lang="fr-CA" dirty="0" smtClean="0"/>
              <a:t> [9][11]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smtClean="0"/>
              <a:t>Hide </a:t>
            </a:r>
            <a:r>
              <a:rPr lang="en-US" smtClean="0"/>
              <a:t>internal </a:t>
            </a:r>
            <a:r>
              <a:rPr lang="en-US" smtClean="0"/>
              <a:t>behavior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Offer high-level </a:t>
            </a:r>
            <a:r>
              <a:rPr lang="en-US" smtClean="0"/>
              <a:t>services</a:t>
            </a:r>
            <a:endParaRPr lang="en-US" smtClean="0"/>
          </a:p>
          <a:p>
            <a:pPr lvl="1"/>
            <a:r>
              <a:rPr lang="en-US" smtClean="0"/>
              <a:t>VCI interface for bus-oriented </a:t>
            </a:r>
            <a:r>
              <a:rPr lang="en-US" smtClean="0"/>
              <a:t>IPs</a:t>
            </a:r>
            <a:endParaRPr lang="en-US" smtClean="0"/>
          </a:p>
          <a:p>
            <a:pPr lvl="1"/>
            <a:r>
              <a:rPr lang="en-US" smtClean="0"/>
              <a:t>Simple FIFOs for stream </a:t>
            </a:r>
            <a:r>
              <a:rPr lang="en-US" smtClean="0"/>
              <a:t>IPs</a:t>
            </a:r>
            <a:endParaRPr lang="en-US" smtClean="0"/>
          </a:p>
          <a:p>
            <a:pPr lvl="1"/>
            <a:endParaRPr lang="en-US" smtClean="0"/>
          </a:p>
          <a:p>
            <a:r>
              <a:rPr lang="en-US" smtClean="0"/>
              <a:t>Implemented in </a:t>
            </a:r>
            <a:r>
              <a:rPr lang="en-US" smtClean="0"/>
              <a:t>hardware</a:t>
            </a:r>
            <a:endParaRPr lang="en-US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– </a:t>
            </a:r>
            <a:r>
              <a:rPr lang="fr-CA" dirty="0" err="1" smtClean="0"/>
              <a:t>Wrappers</a:t>
            </a:r>
            <a:r>
              <a:rPr lang="fr-CA" dirty="0" smtClean="0"/>
              <a:t> [7]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CA" dirty="0" smtClean="0"/>
              <a:t>Services</a:t>
            </a:r>
            <a:endParaRPr lang="fr-CA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2133600"/>
          <a:ext cx="7626573" cy="3581400"/>
        </p:xfrm>
        <a:graphic>
          <a:graphicData uri="http://schemas.openxmlformats.org/drawingml/2006/table">
            <a:tbl>
              <a:tblPr/>
              <a:tblGrid>
                <a:gridCol w="1009400"/>
                <a:gridCol w="2691731"/>
                <a:gridCol w="3925442"/>
              </a:tblGrid>
              <a:tr h="481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1" dirty="0">
                          <a:latin typeface="Calibri"/>
                          <a:ea typeface="Calibri"/>
                          <a:cs typeface="Times New Roman"/>
                        </a:rPr>
                        <a:t>Code</a:t>
                      </a:r>
                      <a:endParaRPr lang="en-US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4587" marR="1345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1" dirty="0">
                          <a:latin typeface="Calibri"/>
                          <a:ea typeface="Calibri"/>
                          <a:cs typeface="Times New Roman"/>
                        </a:rPr>
                        <a:t>Service</a:t>
                      </a:r>
                      <a:endParaRPr lang="en-US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00" b="1">
                          <a:latin typeface="Calibri"/>
                          <a:ea typeface="Calibri"/>
                          <a:cs typeface="Times New Roman"/>
                        </a:rPr>
                        <a:t>Utilisation</a:t>
                      </a:r>
                      <a:endParaRPr lang="en-US" sz="2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4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000</a:t>
                      </a:r>
                    </a:p>
                  </a:txBody>
                  <a:tcPr marL="134587" marR="1345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System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Rerouting, test, etc.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4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001</a:t>
                      </a:r>
                    </a:p>
                  </a:txBody>
                  <a:tcPr marL="134587" marR="1345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System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Reserved for future evolutions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4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010</a:t>
                      </a:r>
                    </a:p>
                  </a:txBody>
                  <a:tcPr marL="134587" marR="1345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Stream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Stream fragment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4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011</a:t>
                      </a:r>
                    </a:p>
                  </a:txBody>
                  <a:tcPr marL="134587" marR="1345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Stream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Credit return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4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134587" marR="1345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Free for user services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4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101</a:t>
                      </a:r>
                    </a:p>
                  </a:txBody>
                  <a:tcPr marL="134587" marR="1345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Free for user services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4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110</a:t>
                      </a:r>
                    </a:p>
                  </a:txBody>
                  <a:tcPr marL="134587" marR="1345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Address Space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VCI Initiator</a:t>
                      </a:r>
                      <a:endParaRPr lang="en-US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4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111</a:t>
                      </a:r>
                    </a:p>
                  </a:txBody>
                  <a:tcPr marL="134587" marR="134587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Calibri"/>
                          <a:ea typeface="Calibri"/>
                          <a:cs typeface="Times New Roman"/>
                        </a:rPr>
                        <a:t>Address Space</a:t>
                      </a: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VCI Target</a:t>
                      </a:r>
                      <a:endParaRPr lang="en-US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4587" marR="13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19400" y="1676400"/>
            <a:ext cx="3007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Table 1 : Packet types [7]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Virtual Component </a:t>
            </a:r>
            <a:r>
              <a:rPr lang="fr-CA" dirty="0" smtClean="0"/>
              <a:t>Interface</a:t>
            </a:r>
            <a:r>
              <a:rPr lang="fr-CA" sz="2800" dirty="0" smtClean="0"/>
              <a:t>[</a:t>
            </a:r>
            <a:r>
              <a:rPr lang="en-US" sz="2800" dirty="0" smtClean="0"/>
              <a:t>13</a:t>
            </a:r>
            <a:r>
              <a:rPr lang="fr-CA" sz="2800" dirty="0" smtClean="0"/>
              <a:t>][</a:t>
            </a:r>
            <a:r>
              <a:rPr lang="en-US" sz="2800" dirty="0" smtClean="0"/>
              <a:t>14</a:t>
            </a:r>
            <a:r>
              <a:rPr lang="fr-CA" sz="2800" dirty="0" smtClean="0"/>
              <a:t>]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smtClean="0"/>
              <a:t>Introduced</a:t>
            </a:r>
            <a:r>
              <a:rPr lang="en-US" smtClean="0"/>
              <a:t> by the Virtual Socket Interface </a:t>
            </a:r>
            <a:r>
              <a:rPr lang="en-US" smtClean="0"/>
              <a:t>Alliance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Aims to provide a standard set of interfaces for reusing </a:t>
            </a:r>
            <a:r>
              <a:rPr lang="en-US" smtClean="0"/>
              <a:t>IPs</a:t>
            </a:r>
            <a:endParaRPr lang="en-US" smtClean="0"/>
          </a:p>
          <a:p>
            <a:pPr lvl="1">
              <a:buNone/>
            </a:pPr>
            <a:endParaRPr lang="en-US" smtClean="0"/>
          </a:p>
          <a:p>
            <a:r>
              <a:rPr lang="en-US" smtClean="0"/>
              <a:t>Enables an </a:t>
            </a:r>
            <a:r>
              <a:rPr lang="en-US" smtClean="0"/>
              <a:t>integrated</a:t>
            </a:r>
            <a:r>
              <a:rPr lang="en-US" smtClean="0"/>
              <a:t>, platform independant </a:t>
            </a:r>
            <a:r>
              <a:rPr lang="en-US" smtClean="0"/>
              <a:t>environment</a:t>
            </a:r>
            <a:endParaRPr lang="en-US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Virtual Component Interface </a:t>
            </a:r>
            <a:r>
              <a:rPr lang="fr-CA" dirty="0" smtClean="0"/>
              <a:t>[15]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smtClean="0"/>
              <a:t>Request</a:t>
            </a:r>
            <a:r>
              <a:rPr lang="en-US" smtClean="0"/>
              <a:t>-Response </a:t>
            </a:r>
            <a:r>
              <a:rPr lang="en-US" smtClean="0"/>
              <a:t>Protocol</a:t>
            </a:r>
            <a:endParaRPr lang="en-US" smtClean="0"/>
          </a:p>
          <a:p>
            <a:r>
              <a:rPr lang="en-US" smtClean="0"/>
              <a:t>3 levels of </a:t>
            </a:r>
            <a:r>
              <a:rPr lang="en-US" smtClean="0"/>
              <a:t>complexity</a:t>
            </a:r>
            <a:endParaRPr lang="en-US" smtClean="0"/>
          </a:p>
          <a:p>
            <a:endParaRPr lang="en-US" smtClean="0"/>
          </a:p>
          <a:p>
            <a:pPr lvl="1"/>
            <a:r>
              <a:rPr lang="en-US" smtClean="0"/>
              <a:t>Peripheral </a:t>
            </a:r>
            <a:r>
              <a:rPr lang="en-US" smtClean="0"/>
              <a:t>VCI</a:t>
            </a:r>
            <a:endParaRPr lang="en-US" smtClean="0"/>
          </a:p>
          <a:p>
            <a:pPr lvl="2"/>
            <a:r>
              <a:rPr lang="en-US" smtClean="0"/>
              <a:t>Simplest</a:t>
            </a:r>
            <a:r>
              <a:rPr lang="en-US" smtClean="0"/>
              <a:t>, easily </a:t>
            </a:r>
            <a:r>
              <a:rPr lang="en-US" smtClean="0"/>
              <a:t>implementable</a:t>
            </a:r>
            <a:endParaRPr lang="en-US" smtClean="0"/>
          </a:p>
          <a:p>
            <a:pPr lvl="2"/>
            <a:endParaRPr lang="en-US" smtClean="0"/>
          </a:p>
          <a:p>
            <a:pPr lvl="1"/>
            <a:r>
              <a:rPr lang="en-US" smtClean="0"/>
              <a:t>Basic </a:t>
            </a:r>
            <a:r>
              <a:rPr lang="en-US" smtClean="0"/>
              <a:t>VCI</a:t>
            </a:r>
            <a:endParaRPr lang="en-US" smtClean="0"/>
          </a:p>
          <a:p>
            <a:pPr lvl="2"/>
            <a:r>
              <a:rPr lang="en-US" smtClean="0"/>
              <a:t>Suitable for most </a:t>
            </a:r>
            <a:r>
              <a:rPr lang="en-US" smtClean="0"/>
              <a:t>implementation</a:t>
            </a:r>
            <a:endParaRPr lang="en-US" smtClean="0"/>
          </a:p>
          <a:p>
            <a:pPr lvl="2"/>
            <a:endParaRPr lang="en-US" smtClean="0"/>
          </a:p>
          <a:p>
            <a:pPr lvl="1"/>
            <a:r>
              <a:rPr lang="en-US" smtClean="0"/>
              <a:t>Advanced </a:t>
            </a:r>
            <a:r>
              <a:rPr lang="en-US" smtClean="0"/>
              <a:t>VCI</a:t>
            </a:r>
            <a:endParaRPr lang="en-US" smtClean="0"/>
          </a:p>
          <a:p>
            <a:pPr lvl="2"/>
            <a:r>
              <a:rPr lang="en-US" smtClean="0"/>
              <a:t>Support for high-performance </a:t>
            </a:r>
            <a:r>
              <a:rPr lang="en-US" smtClean="0"/>
              <a:t>applications</a:t>
            </a:r>
            <a:endParaRPr lang="en-US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Virtual Component Interface </a:t>
            </a:r>
            <a:r>
              <a:rPr lang="fr-CA" dirty="0" smtClean="0"/>
              <a:t>[15]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Point-to-point connection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981200"/>
            <a:ext cx="6897189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33600" y="5410200"/>
            <a:ext cx="4870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Figure 5 : VCI point to point interface [15]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[</a:t>
            </a:r>
            <a:r>
              <a:rPr lang="fr-CA" dirty="0" smtClean="0"/>
              <a:t>1]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Serial versus Parallel</a:t>
            </a:r>
          </a:p>
          <a:p>
            <a:pPr lvl="1"/>
            <a:r>
              <a:rPr lang="en-US" dirty="0" smtClean="0"/>
              <a:t>Parallel</a:t>
            </a:r>
          </a:p>
          <a:p>
            <a:pPr lvl="2"/>
            <a:r>
              <a:rPr lang="en-US" dirty="0" smtClean="0"/>
              <a:t>Can use a slower clock</a:t>
            </a:r>
          </a:p>
          <a:p>
            <a:pPr lvl="2"/>
            <a:r>
              <a:rPr lang="en-US" dirty="0" smtClean="0"/>
              <a:t>Reduced power dissipation</a:t>
            </a:r>
          </a:p>
          <a:p>
            <a:pPr lvl="2"/>
            <a:r>
              <a:rPr lang="en-US" dirty="0" smtClean="0"/>
              <a:t>High silicon cost</a:t>
            </a:r>
          </a:p>
          <a:p>
            <a:pPr lvl="3"/>
            <a:r>
              <a:rPr lang="en-US" dirty="0" err="1" smtClean="0"/>
              <a:t>Interwire</a:t>
            </a:r>
            <a:r>
              <a:rPr lang="en-US" dirty="0" smtClean="0"/>
              <a:t> spacing, shielding, repeaters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Serial</a:t>
            </a:r>
          </a:p>
          <a:p>
            <a:pPr lvl="2"/>
            <a:r>
              <a:rPr lang="en-US" dirty="0" smtClean="0"/>
              <a:t>Save wire area</a:t>
            </a:r>
          </a:p>
          <a:p>
            <a:pPr lvl="2"/>
            <a:r>
              <a:rPr lang="en-US" dirty="0" smtClean="0"/>
              <a:t>Needs </a:t>
            </a:r>
            <a:r>
              <a:rPr lang="en-US" dirty="0" err="1" smtClean="0"/>
              <a:t>serializer</a:t>
            </a:r>
            <a:r>
              <a:rPr lang="en-US" dirty="0" smtClean="0"/>
              <a:t> and de-</a:t>
            </a:r>
            <a:r>
              <a:rPr lang="en-US" dirty="0" err="1" smtClean="0"/>
              <a:t>serializer</a:t>
            </a:r>
            <a:r>
              <a:rPr lang="en-US" dirty="0" smtClean="0"/>
              <a:t> circuits</a:t>
            </a:r>
          </a:p>
          <a:p>
            <a:pPr lvl="2"/>
            <a:r>
              <a:rPr lang="en-US" dirty="0" smtClean="0"/>
              <a:t>Simple layout</a:t>
            </a:r>
          </a:p>
          <a:p>
            <a:pPr lvl="2"/>
            <a:r>
              <a:rPr lang="en-US" dirty="0" smtClean="0"/>
              <a:t>Reduced signal interference and noise</a:t>
            </a:r>
          </a:p>
          <a:p>
            <a:pPr lvl="2"/>
            <a:r>
              <a:rPr lang="en-US" dirty="0" smtClean="0"/>
              <a:t>Simple timing verifications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Virtual Component Interface </a:t>
            </a:r>
            <a:r>
              <a:rPr lang="fr-CA" dirty="0" smtClean="0"/>
              <a:t>[15]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Split Transaction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Multiple request without waiting for a response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PVCI</a:t>
            </a:r>
          </a:p>
          <a:p>
            <a:pPr lvl="2"/>
            <a:r>
              <a:rPr lang="en-US" dirty="0" smtClean="0"/>
              <a:t>Not Supported</a:t>
            </a:r>
          </a:p>
          <a:p>
            <a:pPr lvl="1"/>
            <a:r>
              <a:rPr lang="en-US" dirty="0" smtClean="0"/>
              <a:t>BVCI</a:t>
            </a:r>
          </a:p>
          <a:p>
            <a:pPr lvl="2"/>
            <a:r>
              <a:rPr lang="en-US" dirty="0" smtClean="0"/>
              <a:t>Order of responses MUST match order of requests</a:t>
            </a:r>
          </a:p>
          <a:p>
            <a:pPr lvl="1"/>
            <a:r>
              <a:rPr lang="en-US" dirty="0" smtClean="0"/>
              <a:t>AVCI</a:t>
            </a:r>
          </a:p>
          <a:p>
            <a:pPr lvl="2"/>
            <a:r>
              <a:rPr lang="en-US" dirty="0" smtClean="0"/>
              <a:t>Tagging supported</a:t>
            </a:r>
          </a:p>
          <a:p>
            <a:pPr lvl="2"/>
            <a:r>
              <a:rPr lang="en-US" dirty="0" smtClean="0"/>
              <a:t>Allows for interleaved request threads</a:t>
            </a:r>
          </a:p>
          <a:p>
            <a:pPr lvl="2"/>
            <a:r>
              <a:rPr lang="en-US" dirty="0" smtClean="0"/>
              <a:t>Order of responses can be different than order of requests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&amp; </a:t>
            </a:r>
            <a:r>
              <a:rPr lang="fr-CA" dirty="0" smtClean="0"/>
              <a:t>VCI [8]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fr-CA" dirty="0" smtClean="0"/>
              <a:t>Performance on SPIN vs. BUS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Measure time to complete a pooling</a:t>
            </a:r>
          </a:p>
          <a:p>
            <a:pPr lvl="2"/>
            <a:r>
              <a:rPr lang="en-US" dirty="0" smtClean="0"/>
              <a:t>Pooling : «Messages exchanged when each initiator sends a request to each target»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Example :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>
              <a:buNone/>
            </a:pPr>
            <a:endParaRPr lang="fr-CA" dirty="0" smtClean="0"/>
          </a:p>
          <a:p>
            <a:endParaRPr lang="fr-CA" dirty="0" smtClean="0"/>
          </a:p>
          <a:p>
            <a:endParaRPr lang="fr-CA" dirty="0" smtClean="0"/>
          </a:p>
          <a:p>
            <a:endParaRPr lang="fr-CA" dirty="0" smtClean="0"/>
          </a:p>
          <a:p>
            <a:endParaRPr lang="fr-CA" dirty="0" smtClean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3200400"/>
            <a:ext cx="3810000" cy="2924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86200" y="6096000"/>
            <a:ext cx="2624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Figure 6 : VCI Pool [8]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&amp; </a:t>
            </a:r>
            <a:r>
              <a:rPr lang="fr-CA" dirty="0" smtClean="0"/>
              <a:t>VCI [8]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fr-CA" dirty="0" smtClean="0"/>
              <a:t>Performance on SPIN vs. BUS</a:t>
            </a:r>
          </a:p>
          <a:p>
            <a:endParaRPr lang="fr-CA" dirty="0" smtClean="0"/>
          </a:p>
          <a:p>
            <a:endParaRPr lang="fr-CA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676400"/>
            <a:ext cx="6858000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43000" y="5715000"/>
            <a:ext cx="7048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Figure 7 : VCI and PI-BUS latency for different pooling size[8]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SPIN &amp; </a:t>
            </a:r>
            <a:r>
              <a:rPr lang="fr-CA" dirty="0" smtClean="0"/>
              <a:t>VCI [8]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smtClean="0"/>
              <a:t>Saturation threshold </a:t>
            </a:r>
            <a:r>
              <a:rPr lang="en-US" smtClean="0"/>
              <a:t>(</a:t>
            </a:r>
            <a:r>
              <a:rPr lang="en-US" smtClean="0"/>
              <a:t>32 </a:t>
            </a:r>
            <a:r>
              <a:rPr lang="en-US" smtClean="0"/>
              <a:t>terminals)</a:t>
            </a:r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600200"/>
            <a:ext cx="5486400" cy="438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362200" y="5943600"/>
            <a:ext cx="5171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Figure 8 : VCI and PI-BUS latency </a:t>
            </a:r>
            <a:r>
              <a:rPr lang="en-CA" dirty="0" err="1" smtClean="0"/>
              <a:t>vs</a:t>
            </a:r>
            <a:r>
              <a:rPr lang="en-CA" dirty="0" smtClean="0"/>
              <a:t> Load [8]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References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CA" sz="1500" dirty="0" smtClean="0"/>
              <a:t>[1]	</a:t>
            </a:r>
            <a:r>
              <a:rPr lang="fr-CA" sz="1500" dirty="0" err="1" smtClean="0"/>
              <a:t>Ankur</a:t>
            </a:r>
            <a:r>
              <a:rPr lang="fr-CA" sz="1500" dirty="0" smtClean="0"/>
              <a:t> </a:t>
            </a:r>
            <a:r>
              <a:rPr lang="fr-CA" sz="1500" dirty="0" err="1" smtClean="0"/>
              <a:t>Agarwal</a:t>
            </a:r>
            <a:r>
              <a:rPr lang="fr-CA" sz="1500" dirty="0" smtClean="0"/>
              <a:t>, Cyril </a:t>
            </a:r>
            <a:r>
              <a:rPr lang="fr-CA" sz="1500" dirty="0" err="1" smtClean="0"/>
              <a:t>Iskander</a:t>
            </a:r>
            <a:r>
              <a:rPr lang="fr-CA" sz="1500" dirty="0" smtClean="0"/>
              <a:t>, and Ravi Shankar, </a:t>
            </a:r>
            <a:r>
              <a:rPr lang="en-CA" sz="1500" dirty="0" smtClean="0"/>
              <a:t>“Survey of Network on Chip (</a:t>
            </a:r>
            <a:r>
              <a:rPr lang="en-CA" sz="1500" dirty="0" err="1" smtClean="0"/>
              <a:t>NoC</a:t>
            </a:r>
            <a:r>
              <a:rPr lang="en-CA" sz="1500" dirty="0" smtClean="0"/>
              <a:t>) Architectures &amp; Contributions”, </a:t>
            </a:r>
            <a:r>
              <a:rPr lang="en-CA" sz="1500" i="1" dirty="0" smtClean="0"/>
              <a:t>Journal of Engineering, Computing and Architecture</a:t>
            </a:r>
            <a:r>
              <a:rPr lang="en-CA" sz="1500" dirty="0" smtClean="0"/>
              <a:t>[online], vol.3, no.1, 2009 [cited Nov. 21, 2010], available : </a:t>
            </a:r>
            <a:r>
              <a:rPr lang="en-US" sz="1500" dirty="0" smtClean="0">
                <a:hlinkClick r:id="rId2"/>
              </a:rPr>
              <a:t>http://</a:t>
            </a:r>
            <a:r>
              <a:rPr lang="en-US" sz="1500" dirty="0" smtClean="0">
                <a:hlinkClick r:id="rId2"/>
              </a:rPr>
              <a:t>www.scientificjournals.org/journals2009/articles/1</a:t>
            </a:r>
            <a:r>
              <a:rPr lang="en-US" sz="1500" dirty="0" smtClean="0"/>
              <a:t>.</a:t>
            </a:r>
            <a:endParaRPr lang="en-US" sz="1500" dirty="0" smtClean="0"/>
          </a:p>
          <a:p>
            <a:pPr>
              <a:buNone/>
            </a:pPr>
            <a:r>
              <a:rPr lang="en-CA" sz="1500" dirty="0" smtClean="0"/>
              <a:t>[</a:t>
            </a:r>
            <a:r>
              <a:rPr lang="en-CA" sz="1500" dirty="0" smtClean="0"/>
              <a:t>2]</a:t>
            </a:r>
            <a:r>
              <a:rPr lang="en-US" sz="1500" dirty="0" err="1" smtClean="0"/>
              <a:t>Davide</a:t>
            </a:r>
            <a:r>
              <a:rPr lang="en-US" sz="1500" dirty="0" smtClean="0"/>
              <a:t> </a:t>
            </a:r>
            <a:r>
              <a:rPr lang="en-US" sz="1500" dirty="0" err="1" smtClean="0"/>
              <a:t>Bertozzi</a:t>
            </a:r>
            <a:r>
              <a:rPr lang="en-US" sz="1500" dirty="0" smtClean="0"/>
              <a:t> and Luca </a:t>
            </a:r>
            <a:r>
              <a:rPr lang="en-US" sz="1500" dirty="0" err="1" smtClean="0"/>
              <a:t>Benini</a:t>
            </a:r>
            <a:r>
              <a:rPr lang="en-US" sz="1500" dirty="0" smtClean="0"/>
              <a:t>, "</a:t>
            </a:r>
            <a:r>
              <a:rPr lang="en-US" sz="1500" dirty="0" err="1" smtClean="0"/>
              <a:t>Xpipes</a:t>
            </a:r>
            <a:r>
              <a:rPr lang="en-US" sz="1500" dirty="0" smtClean="0"/>
              <a:t>: a network-on-chip architecture for </a:t>
            </a:r>
            <a:r>
              <a:rPr lang="en-US" sz="1500" dirty="0" err="1" smtClean="0"/>
              <a:t>gigascale</a:t>
            </a:r>
            <a:r>
              <a:rPr lang="en-US" sz="1500" dirty="0" smtClean="0"/>
              <a:t> systems-on-chip“, </a:t>
            </a:r>
            <a:r>
              <a:rPr lang="en-US" sz="1500" i="1" dirty="0" smtClean="0"/>
              <a:t>Circuits and Systems Magazine, </a:t>
            </a:r>
            <a:r>
              <a:rPr lang="en-US" sz="1500" dirty="0" smtClean="0"/>
              <a:t>vol.4, no.2, 2004[cited Nov. 22, 2010], available :</a:t>
            </a:r>
            <a:r>
              <a:rPr lang="en-US" sz="1500" dirty="0" smtClean="0">
                <a:hlinkClick r:id="rId3"/>
              </a:rPr>
              <a:t>http://www.ieeexplore.ieee.org.proxy.bib.uottawa.ca/stamp/stamp.jsp?tp=&amp;</a:t>
            </a:r>
            <a:r>
              <a:rPr lang="en-US" sz="1500" dirty="0" smtClean="0">
                <a:hlinkClick r:id="rId3"/>
              </a:rPr>
              <a:t>arnumber=1330747&amp;isnumber=29380</a:t>
            </a:r>
            <a:r>
              <a:rPr lang="en-US" sz="1500" dirty="0" smtClean="0"/>
              <a:t>.</a:t>
            </a: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[3]	</a:t>
            </a:r>
            <a:r>
              <a:rPr lang="en-US" sz="1500" dirty="0" err="1" smtClean="0"/>
              <a:t>Evgeny</a:t>
            </a:r>
            <a:r>
              <a:rPr lang="en-US" sz="1500" dirty="0" smtClean="0"/>
              <a:t> </a:t>
            </a:r>
            <a:r>
              <a:rPr lang="en-US" sz="1500" dirty="0" err="1" smtClean="0"/>
              <a:t>Bolotin</a:t>
            </a:r>
            <a:r>
              <a:rPr lang="en-US" sz="1500" dirty="0" smtClean="0"/>
              <a:t>, </a:t>
            </a:r>
            <a:r>
              <a:rPr lang="en-US" sz="1500" dirty="0" err="1" smtClean="0"/>
              <a:t>Arkadiy</a:t>
            </a:r>
            <a:r>
              <a:rPr lang="en-US" sz="1500" dirty="0" smtClean="0"/>
              <a:t> </a:t>
            </a:r>
            <a:r>
              <a:rPr lang="en-US" sz="1500" dirty="0" err="1" smtClean="0"/>
              <a:t>Morgenshtein</a:t>
            </a:r>
            <a:r>
              <a:rPr lang="en-US" sz="1500" dirty="0" smtClean="0"/>
              <a:t>, Israel </a:t>
            </a:r>
            <a:r>
              <a:rPr lang="en-US" sz="1500" dirty="0" err="1" smtClean="0"/>
              <a:t>Cidon</a:t>
            </a:r>
            <a:r>
              <a:rPr lang="en-US" sz="1500" dirty="0" smtClean="0"/>
              <a:t>, Ran </a:t>
            </a:r>
            <a:r>
              <a:rPr lang="en-US" sz="1500" dirty="0" err="1" smtClean="0"/>
              <a:t>Ginosar</a:t>
            </a:r>
            <a:r>
              <a:rPr lang="en-US" sz="1500" dirty="0" smtClean="0"/>
              <a:t>, and </a:t>
            </a:r>
            <a:r>
              <a:rPr lang="en-US" sz="1500" dirty="0" err="1" smtClean="0"/>
              <a:t>Avinoam</a:t>
            </a:r>
            <a:r>
              <a:rPr lang="en-US" sz="1500" dirty="0" smtClean="0"/>
              <a:t> </a:t>
            </a:r>
            <a:r>
              <a:rPr lang="en-US" sz="1500" dirty="0" err="1" smtClean="0"/>
              <a:t>Kolodny</a:t>
            </a:r>
            <a:r>
              <a:rPr lang="en-US" sz="1500" dirty="0" smtClean="0"/>
              <a:t>, "Automatic hardware-efficient </a:t>
            </a:r>
            <a:r>
              <a:rPr lang="en-US" sz="1500" dirty="0" err="1" smtClean="0"/>
              <a:t>SoC</a:t>
            </a:r>
            <a:r>
              <a:rPr lang="en-US" sz="1500" dirty="0" smtClean="0"/>
              <a:t> integration by </a:t>
            </a:r>
            <a:r>
              <a:rPr lang="en-US" sz="1500" dirty="0" err="1" smtClean="0"/>
              <a:t>QoS</a:t>
            </a:r>
            <a:r>
              <a:rPr lang="en-US" sz="1500" dirty="0" smtClean="0"/>
              <a:t> network on </a:t>
            </a:r>
            <a:r>
              <a:rPr lang="en-US" sz="1500" dirty="0" err="1" smtClean="0"/>
              <a:t>chip</a:t>
            </a:r>
            <a:r>
              <a:rPr lang="en-US" sz="1500" dirty="0" err="1" smtClean="0"/>
              <a:t>“,in</a:t>
            </a:r>
            <a:r>
              <a:rPr lang="en-US" sz="1500" dirty="0" smtClean="0"/>
              <a:t> </a:t>
            </a:r>
            <a:r>
              <a:rPr lang="en-US" sz="1500" i="1" dirty="0" smtClean="0"/>
              <a:t>Proceedings of the 2004 11th IEEE International Conference on</a:t>
            </a:r>
            <a:r>
              <a:rPr lang="en-US" sz="1500" dirty="0" smtClean="0"/>
              <a:t> </a:t>
            </a:r>
            <a:r>
              <a:rPr lang="en-US" sz="1500" i="1" dirty="0" smtClean="0"/>
              <a:t>Electronics, Circuits and Systems, </a:t>
            </a:r>
            <a:r>
              <a:rPr lang="en-US" sz="1500" dirty="0" smtClean="0"/>
              <a:t>vol.1, Tel-Aviv, Israel, Dec. 13-15, 2004, pp. 479- 482.</a:t>
            </a:r>
          </a:p>
          <a:p>
            <a:pPr>
              <a:buNone/>
            </a:pPr>
            <a:r>
              <a:rPr lang="en-CA" sz="1500" dirty="0" smtClean="0"/>
              <a:t>[4]	</a:t>
            </a:r>
            <a:r>
              <a:rPr lang="en-US" sz="1500" dirty="0" err="1" smtClean="0"/>
              <a:t>Kees</a:t>
            </a:r>
            <a:r>
              <a:rPr lang="en-US" sz="1500" dirty="0" smtClean="0"/>
              <a:t> </a:t>
            </a:r>
            <a:r>
              <a:rPr lang="en-US" sz="1500" dirty="0" err="1" smtClean="0"/>
              <a:t>Goossens</a:t>
            </a:r>
            <a:r>
              <a:rPr lang="en-US" sz="1500" dirty="0" smtClean="0"/>
              <a:t>, John </a:t>
            </a:r>
            <a:r>
              <a:rPr lang="en-US" sz="1500" dirty="0" err="1" smtClean="0"/>
              <a:t>Dielissen</a:t>
            </a:r>
            <a:r>
              <a:rPr lang="en-US" sz="1500" dirty="0" smtClean="0"/>
              <a:t>, and Andrei </a:t>
            </a:r>
            <a:r>
              <a:rPr lang="en-US" sz="1500" dirty="0" err="1" smtClean="0"/>
              <a:t>Radulescu</a:t>
            </a:r>
            <a:r>
              <a:rPr lang="en-US" sz="1500" dirty="0" smtClean="0"/>
              <a:t>, "</a:t>
            </a:r>
            <a:r>
              <a:rPr lang="en-US" sz="1500" dirty="0" err="1" smtClean="0"/>
              <a:t>AEthereal</a:t>
            </a:r>
            <a:r>
              <a:rPr lang="en-US" sz="1500" dirty="0" smtClean="0"/>
              <a:t> network on chip: concepts, architectures, and </a:t>
            </a:r>
            <a:r>
              <a:rPr lang="en-US" sz="1500" dirty="0" smtClean="0"/>
              <a:t>implementations“, Design </a:t>
            </a:r>
            <a:r>
              <a:rPr lang="en-US" sz="1500" dirty="0" smtClean="0"/>
              <a:t>&amp; Test of Computers[online], vol.22, no.5, 2005 [cited Nov. 23, 2010], available : </a:t>
            </a:r>
            <a:r>
              <a:rPr lang="en-US" sz="1500" dirty="0" smtClean="0">
                <a:hlinkClick r:id="rId4"/>
              </a:rPr>
              <a:t>http://www.ieeexplore.ieee.org.proxy.bib.uottawa.ca/stamp/stamp.jsp?tp=&amp;</a:t>
            </a:r>
            <a:r>
              <a:rPr lang="en-US" sz="1500" dirty="0" smtClean="0">
                <a:hlinkClick r:id="rId4"/>
              </a:rPr>
              <a:t>arnumber=1511973&amp;isnumber=32372</a:t>
            </a:r>
            <a:r>
              <a:rPr lang="en-US" sz="1500" dirty="0" smtClean="0"/>
              <a:t>.</a:t>
            </a:r>
            <a:endParaRPr lang="en-US" sz="1500" dirty="0" smtClean="0"/>
          </a:p>
          <a:p>
            <a:pPr>
              <a:buNone/>
            </a:pPr>
            <a:r>
              <a:rPr lang="en-CA" sz="1500" dirty="0" smtClean="0"/>
              <a:t>[5]	</a:t>
            </a:r>
            <a:r>
              <a:rPr lang="en-CA" sz="1500" dirty="0" err="1" smtClean="0"/>
              <a:t>Arteris</a:t>
            </a:r>
            <a:r>
              <a:rPr lang="en-CA" sz="1500" dirty="0" smtClean="0"/>
              <a:t> Inc., Sunny Vale, CA, online : </a:t>
            </a:r>
            <a:r>
              <a:rPr lang="en-US" sz="1500" dirty="0" smtClean="0">
                <a:hlinkClick r:id="rId5"/>
              </a:rPr>
              <a:t>http://</a:t>
            </a:r>
            <a:r>
              <a:rPr lang="en-US" sz="1500" dirty="0" smtClean="0">
                <a:hlinkClick r:id="rId5"/>
              </a:rPr>
              <a:t>www.arteris.com</a:t>
            </a:r>
            <a:r>
              <a:rPr lang="en-US" sz="1500" dirty="0" smtClean="0"/>
              <a:t>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References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CA" sz="1600" dirty="0" smtClean="0"/>
              <a:t>[6]</a:t>
            </a:r>
            <a:r>
              <a:rPr lang="en-US" sz="1600" dirty="0" err="1" smtClean="0"/>
              <a:t>Ankur</a:t>
            </a:r>
            <a:r>
              <a:rPr lang="en-US" sz="1600" dirty="0" smtClean="0"/>
              <a:t> </a:t>
            </a:r>
            <a:r>
              <a:rPr lang="en-US" sz="1600" dirty="0" err="1" smtClean="0"/>
              <a:t>Agarwal</a:t>
            </a:r>
            <a:r>
              <a:rPr lang="en-US" sz="1600" dirty="0" smtClean="0"/>
              <a:t>, </a:t>
            </a:r>
            <a:r>
              <a:rPr lang="en-US" sz="1600" dirty="0" err="1" smtClean="0"/>
              <a:t>Mehmet</a:t>
            </a:r>
            <a:r>
              <a:rPr lang="en-US" sz="1600" dirty="0" smtClean="0"/>
              <a:t> Mustafa, and A</a:t>
            </a:r>
            <a:r>
              <a:rPr lang="en-US" sz="1600" dirty="0" smtClean="0"/>
              <a:t>. S. </a:t>
            </a:r>
            <a:r>
              <a:rPr lang="en-US" sz="1600" dirty="0" err="1" smtClean="0"/>
              <a:t>Pandya</a:t>
            </a:r>
            <a:r>
              <a:rPr lang="en-US" sz="1600" dirty="0" smtClean="0"/>
              <a:t>, </a:t>
            </a:r>
            <a:r>
              <a:rPr lang="en-US" sz="1600" dirty="0" smtClean="0"/>
              <a:t>"QOS Driven Network-on-Chip Design for Real Time </a:t>
            </a:r>
            <a:r>
              <a:rPr lang="en-US" sz="1600" dirty="0" smtClean="0"/>
              <a:t>Systems“, </a:t>
            </a:r>
            <a:r>
              <a:rPr lang="en-US" sz="1600" dirty="0" smtClean="0"/>
              <a:t>Canadian Conference on </a:t>
            </a:r>
            <a:r>
              <a:rPr lang="en-US" sz="1600" dirty="0" smtClean="0"/>
              <a:t>Electrical </a:t>
            </a:r>
            <a:r>
              <a:rPr lang="en-US" sz="1600" dirty="0" smtClean="0"/>
              <a:t>and Computer Engineering</a:t>
            </a:r>
            <a:r>
              <a:rPr lang="en-US" sz="1600" i="1" dirty="0" smtClean="0"/>
              <a:t>, </a:t>
            </a:r>
            <a:r>
              <a:rPr lang="en-US" sz="1600" dirty="0" smtClean="0"/>
              <a:t>Ottawa, Canada, May 7-10, 2006.</a:t>
            </a:r>
          </a:p>
          <a:p>
            <a:pPr>
              <a:buNone/>
            </a:pPr>
            <a:r>
              <a:rPr lang="fr-CA" sz="1600" dirty="0" smtClean="0"/>
              <a:t>[7]</a:t>
            </a:r>
            <a:r>
              <a:rPr lang="fr-FR" sz="1600" dirty="0" smtClean="0"/>
              <a:t>Pierre </a:t>
            </a:r>
            <a:r>
              <a:rPr lang="fr-FR" sz="1600" dirty="0" smtClean="0"/>
              <a:t>Guerrier, "</a:t>
            </a:r>
            <a:r>
              <a:rPr lang="fr-FR" sz="1600" i="1" dirty="0" smtClean="0"/>
              <a:t>Un Réseau d'Interconnexion pour Systèmes Intégrés</a:t>
            </a:r>
            <a:r>
              <a:rPr lang="fr-FR" sz="1600" dirty="0" smtClean="0"/>
              <a:t>", Ph. D. </a:t>
            </a:r>
            <a:r>
              <a:rPr lang="fr-FR" sz="1600" dirty="0" err="1" smtClean="0"/>
              <a:t>thesis</a:t>
            </a:r>
            <a:r>
              <a:rPr lang="fr-FR" sz="1600" dirty="0" smtClean="0"/>
              <a:t>, </a:t>
            </a:r>
            <a:r>
              <a:rPr lang="fr-FR" sz="1600" dirty="0" smtClean="0"/>
              <a:t>Université Pierre et Marie Curie, Paris, France, </a:t>
            </a:r>
            <a:r>
              <a:rPr lang="fr-FR" sz="1600" dirty="0" err="1" smtClean="0"/>
              <a:t>may</a:t>
            </a:r>
            <a:r>
              <a:rPr lang="fr-FR" sz="1600" dirty="0" smtClean="0"/>
              <a:t> 2000</a:t>
            </a:r>
            <a:r>
              <a:rPr lang="fr-FR" sz="1600" dirty="0" smtClean="0"/>
              <a:t>.</a:t>
            </a:r>
          </a:p>
          <a:p>
            <a:pPr>
              <a:buNone/>
            </a:pPr>
            <a:r>
              <a:rPr lang="fr-FR" sz="1600" dirty="0" smtClean="0"/>
              <a:t>[8]</a:t>
            </a:r>
            <a:r>
              <a:rPr lang="en-US" sz="1600" dirty="0" err="1" smtClean="0"/>
              <a:t>Adrijean</a:t>
            </a:r>
            <a:r>
              <a:rPr lang="en-US" sz="1600" dirty="0" smtClean="0"/>
              <a:t> </a:t>
            </a:r>
            <a:r>
              <a:rPr lang="en-US" sz="1600" dirty="0" err="1" smtClean="0"/>
              <a:t>Andriahantenaina</a:t>
            </a:r>
            <a:r>
              <a:rPr lang="en-US" sz="1600" dirty="0" smtClean="0"/>
              <a:t>, </a:t>
            </a:r>
            <a:r>
              <a:rPr lang="en-US" sz="1600" dirty="0" err="1" smtClean="0"/>
              <a:t>Hervé</a:t>
            </a:r>
            <a:r>
              <a:rPr lang="en-US" sz="1600" dirty="0" smtClean="0"/>
              <a:t> </a:t>
            </a:r>
            <a:r>
              <a:rPr lang="en-US" sz="1600" dirty="0" err="1" smtClean="0"/>
              <a:t>Charlery</a:t>
            </a:r>
            <a:r>
              <a:rPr lang="en-US" sz="1600" dirty="0" smtClean="0"/>
              <a:t>, Alain Greiner, Laurent </a:t>
            </a:r>
            <a:r>
              <a:rPr lang="en-US" sz="1600" dirty="0" err="1" smtClean="0"/>
              <a:t>Mortiez</a:t>
            </a:r>
            <a:r>
              <a:rPr lang="en-US" sz="1600" dirty="0" smtClean="0"/>
              <a:t>, Cesar </a:t>
            </a:r>
            <a:r>
              <a:rPr lang="en-US" sz="1600" dirty="0" err="1" smtClean="0"/>
              <a:t>Albenes</a:t>
            </a:r>
            <a:r>
              <a:rPr lang="en-US" sz="1600" dirty="0" smtClean="0"/>
              <a:t> </a:t>
            </a:r>
            <a:r>
              <a:rPr lang="en-US" sz="1600" dirty="0" err="1" smtClean="0"/>
              <a:t>Zeferino</a:t>
            </a:r>
            <a:r>
              <a:rPr lang="en-US" sz="1600" dirty="0" smtClean="0"/>
              <a:t>, "</a:t>
            </a:r>
            <a:r>
              <a:rPr lang="en-US" sz="1600" i="1" dirty="0" smtClean="0"/>
              <a:t>SPIN: a Scalable, Packet Switched, On-Chip Micro-network</a:t>
            </a:r>
            <a:r>
              <a:rPr lang="en-US" sz="1600" dirty="0" smtClean="0"/>
              <a:t>", Design Automation and Test in Europe </a:t>
            </a:r>
            <a:r>
              <a:rPr lang="en-US" sz="1600" dirty="0" smtClean="0"/>
              <a:t>Conference Embedded </a:t>
            </a:r>
            <a:r>
              <a:rPr lang="en-US" sz="1600" dirty="0" smtClean="0"/>
              <a:t>Software Forum, </a:t>
            </a:r>
            <a:r>
              <a:rPr lang="en-US" sz="1600" dirty="0" err="1" smtClean="0"/>
              <a:t>Munchen</a:t>
            </a:r>
            <a:r>
              <a:rPr lang="en-US" sz="1600" dirty="0" smtClean="0"/>
              <a:t>, Germany, </a:t>
            </a:r>
            <a:r>
              <a:rPr lang="en-US" sz="1600" dirty="0" smtClean="0"/>
              <a:t>3-7 march </a:t>
            </a:r>
            <a:r>
              <a:rPr lang="en-US" sz="1600" dirty="0" smtClean="0"/>
              <a:t>2003, pp. </a:t>
            </a:r>
            <a:r>
              <a:rPr lang="en-US" sz="1600" dirty="0" smtClean="0"/>
              <a:t>70-73.</a:t>
            </a:r>
          </a:p>
          <a:p>
            <a:pPr>
              <a:buNone/>
            </a:pPr>
            <a:r>
              <a:rPr lang="fr-CA" sz="1600" dirty="0" smtClean="0"/>
              <a:t>[9]</a:t>
            </a:r>
            <a:r>
              <a:rPr lang="en-US" sz="1600" dirty="0" smtClean="0"/>
              <a:t>Pierre </a:t>
            </a:r>
            <a:r>
              <a:rPr lang="en-US" sz="1600" dirty="0" err="1" smtClean="0"/>
              <a:t>Guerrier</a:t>
            </a:r>
            <a:r>
              <a:rPr lang="en-US" sz="1600" dirty="0" smtClean="0"/>
              <a:t>, Alain Greiner, "</a:t>
            </a:r>
            <a:r>
              <a:rPr lang="en-US" sz="1600" i="1" dirty="0" smtClean="0"/>
              <a:t>A Scalable </a:t>
            </a:r>
            <a:r>
              <a:rPr lang="en-US" sz="1600" i="1" dirty="0" err="1" smtClean="0"/>
              <a:t>Architecure</a:t>
            </a:r>
            <a:r>
              <a:rPr lang="en-US" sz="1600" i="1" dirty="0" smtClean="0"/>
              <a:t> for System-On-Chip </a:t>
            </a:r>
            <a:r>
              <a:rPr lang="en-US" sz="1600" i="1" dirty="0" err="1" smtClean="0"/>
              <a:t>Interconnections</a:t>
            </a:r>
            <a:r>
              <a:rPr lang="en-US" sz="1600" dirty="0" err="1" smtClean="0"/>
              <a:t>",in</a:t>
            </a:r>
            <a:r>
              <a:rPr lang="en-US" sz="1600" dirty="0" smtClean="0"/>
              <a:t> </a:t>
            </a:r>
            <a:r>
              <a:rPr lang="en-US" sz="1600" i="1" dirty="0" smtClean="0"/>
              <a:t>Proceedings </a:t>
            </a:r>
            <a:r>
              <a:rPr lang="en-US" sz="1600" i="1" dirty="0" smtClean="0"/>
              <a:t>of the Sophia-</a:t>
            </a:r>
            <a:r>
              <a:rPr lang="en-US" sz="1600" i="1" dirty="0" err="1" smtClean="0"/>
              <a:t>Antipolis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MicroElectronics</a:t>
            </a:r>
            <a:r>
              <a:rPr lang="en-US" sz="1600" i="1" dirty="0" smtClean="0"/>
              <a:t> </a:t>
            </a:r>
            <a:r>
              <a:rPr lang="en-US" sz="1600" i="1" dirty="0" smtClean="0"/>
              <a:t>Conference</a:t>
            </a:r>
            <a:r>
              <a:rPr lang="en-US" sz="1600" dirty="0" smtClean="0"/>
              <a:t>, Sophia </a:t>
            </a:r>
            <a:r>
              <a:rPr lang="en-US" sz="1600" dirty="0" err="1" smtClean="0"/>
              <a:t>Antipolis</a:t>
            </a:r>
            <a:r>
              <a:rPr lang="en-US" sz="1600" dirty="0" smtClean="0"/>
              <a:t>, France, October 1999, pp. </a:t>
            </a:r>
            <a:r>
              <a:rPr lang="en-US" sz="1600" dirty="0" smtClean="0"/>
              <a:t>90-93.</a:t>
            </a:r>
          </a:p>
          <a:p>
            <a:pPr>
              <a:buNone/>
            </a:pPr>
            <a:r>
              <a:rPr lang="fr-CA" sz="1600" dirty="0" smtClean="0"/>
              <a:t>[10]</a:t>
            </a:r>
            <a:r>
              <a:rPr lang="fr-FR" sz="1600" dirty="0" err="1" smtClean="0"/>
              <a:t>Adrijean</a:t>
            </a:r>
            <a:r>
              <a:rPr lang="fr-FR" sz="1600" dirty="0" smtClean="0"/>
              <a:t> </a:t>
            </a:r>
            <a:r>
              <a:rPr lang="fr-FR" sz="1600" dirty="0" err="1" smtClean="0"/>
              <a:t>Andriahantenaina</a:t>
            </a:r>
            <a:r>
              <a:rPr lang="fr-FR" sz="1600" dirty="0" smtClean="0"/>
              <a:t>, Alain </a:t>
            </a:r>
            <a:r>
              <a:rPr lang="fr-FR" sz="1600" dirty="0" err="1" smtClean="0"/>
              <a:t>Greiner</a:t>
            </a:r>
            <a:r>
              <a:rPr lang="fr-FR" sz="1600" dirty="0" smtClean="0"/>
              <a:t>, "</a:t>
            </a:r>
            <a:r>
              <a:rPr lang="fr-FR" sz="1600" i="1" dirty="0" smtClean="0"/>
              <a:t>Micro-réseau pour systèmes intégrés : Réalisation d'un réseau SPIN à 32 ports</a:t>
            </a:r>
            <a:r>
              <a:rPr lang="fr-FR" sz="1600" dirty="0" smtClean="0"/>
              <a:t>", Troisième Colloque du GDR CAO de circuits et systèmes </a:t>
            </a:r>
            <a:r>
              <a:rPr lang="fr-FR" sz="1600" dirty="0" smtClean="0"/>
              <a:t>intégrés, </a:t>
            </a:r>
            <a:r>
              <a:rPr lang="fr-FR" sz="1600" dirty="0" smtClean="0"/>
              <a:t>Paris, France, Mai 2002, pp. </a:t>
            </a:r>
            <a:r>
              <a:rPr lang="fr-FR" sz="1600" dirty="0" smtClean="0"/>
              <a:t>71-74.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515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References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1600" dirty="0" smtClean="0"/>
              <a:t>[11]</a:t>
            </a:r>
            <a:r>
              <a:rPr lang="en-US" sz="1600" dirty="0" smtClean="0"/>
              <a:t>Pierre </a:t>
            </a:r>
            <a:r>
              <a:rPr lang="en-US" sz="1600" dirty="0" err="1" smtClean="0"/>
              <a:t>Guerrier</a:t>
            </a:r>
            <a:r>
              <a:rPr lang="en-US" sz="1600" dirty="0" smtClean="0"/>
              <a:t>, Alain Greiner, "A Generic Architecture for On-chip Packet-switched Interconnections", </a:t>
            </a:r>
            <a:r>
              <a:rPr lang="en-US" sz="1600" dirty="0" smtClean="0"/>
              <a:t> in </a:t>
            </a:r>
            <a:r>
              <a:rPr lang="en-US" sz="1600" i="1" dirty="0" smtClean="0"/>
              <a:t>Proceedings </a:t>
            </a:r>
            <a:r>
              <a:rPr lang="en-US" sz="1600" i="1" dirty="0" smtClean="0"/>
              <a:t>of the DATE'2000 Conference</a:t>
            </a:r>
            <a:r>
              <a:rPr lang="en-US" sz="1600" dirty="0" smtClean="0"/>
              <a:t>, Paris, France, Mars 2000, pp. </a:t>
            </a:r>
            <a:r>
              <a:rPr lang="en-US" sz="1600" dirty="0" smtClean="0"/>
              <a:t>250-256.</a:t>
            </a:r>
          </a:p>
          <a:p>
            <a:pPr>
              <a:buNone/>
            </a:pPr>
            <a:r>
              <a:rPr lang="fr-CA" sz="1600" dirty="0" smtClean="0"/>
              <a:t>[12]</a:t>
            </a:r>
            <a:r>
              <a:rPr lang="sv-SE" sz="1600" dirty="0" smtClean="0"/>
              <a:t>Arkadiy </a:t>
            </a:r>
            <a:r>
              <a:rPr lang="sv-SE" sz="1600" dirty="0" smtClean="0"/>
              <a:t>Morgenshtein, Israel Cidon, Avinoam </a:t>
            </a:r>
            <a:r>
              <a:rPr lang="sv-SE" sz="1600" dirty="0" smtClean="0"/>
              <a:t>Kolodny, and Ran Ginosar, </a:t>
            </a:r>
            <a:r>
              <a:rPr lang="en-US" sz="1600" dirty="0" smtClean="0"/>
              <a:t>"Low-leakage </a:t>
            </a:r>
            <a:r>
              <a:rPr lang="en-US" sz="1600" dirty="0" smtClean="0"/>
              <a:t>repeaters for </a:t>
            </a:r>
            <a:r>
              <a:rPr lang="en-US" sz="1600" dirty="0" err="1" smtClean="0"/>
              <a:t>NoC</a:t>
            </a:r>
            <a:r>
              <a:rPr lang="en-US" sz="1600" dirty="0" smtClean="0"/>
              <a:t> </a:t>
            </a:r>
            <a:r>
              <a:rPr lang="en-US" sz="1600" dirty="0" smtClean="0"/>
              <a:t>interconnects“, in </a:t>
            </a:r>
            <a:r>
              <a:rPr lang="en-US" sz="1600" i="1" dirty="0" smtClean="0"/>
              <a:t>Proceedings of the IEEE </a:t>
            </a:r>
            <a:r>
              <a:rPr lang="en-US" sz="1600" i="1" dirty="0" smtClean="0"/>
              <a:t>International Symposium on</a:t>
            </a:r>
            <a:r>
              <a:rPr lang="en-US" sz="1600" dirty="0" smtClean="0"/>
              <a:t> </a:t>
            </a:r>
            <a:r>
              <a:rPr lang="en-US" sz="1600" dirty="0" smtClean="0"/>
              <a:t>C</a:t>
            </a:r>
            <a:r>
              <a:rPr lang="en-US" sz="1600" i="1" dirty="0" smtClean="0"/>
              <a:t>ircuits </a:t>
            </a:r>
            <a:r>
              <a:rPr lang="en-US" sz="1600" i="1" dirty="0" smtClean="0"/>
              <a:t>and </a:t>
            </a:r>
            <a:r>
              <a:rPr lang="en-US" sz="1600" i="1" dirty="0" smtClean="0"/>
              <a:t>Systems, </a:t>
            </a:r>
            <a:r>
              <a:rPr lang="en-US" sz="1600" dirty="0" smtClean="0"/>
              <a:t>vol.1, Kobe, Japan, May 23-26, 2005, </a:t>
            </a:r>
            <a:r>
              <a:rPr lang="en-US" sz="1600" dirty="0" smtClean="0"/>
              <a:t>pp. 600- </a:t>
            </a:r>
            <a:r>
              <a:rPr lang="en-US" sz="1600" dirty="0" smtClean="0"/>
              <a:t>603.</a:t>
            </a:r>
          </a:p>
          <a:p>
            <a:pPr>
              <a:buNone/>
            </a:pPr>
            <a:r>
              <a:rPr lang="fr-CA" sz="1600" dirty="0" smtClean="0"/>
              <a:t>[13]</a:t>
            </a:r>
            <a:r>
              <a:rPr lang="en-US" sz="1600" dirty="0" err="1" smtClean="0"/>
              <a:t>Chauchin</a:t>
            </a:r>
            <a:r>
              <a:rPr lang="en-US" sz="1600" dirty="0" smtClean="0"/>
              <a:t> Su, and </a:t>
            </a:r>
            <a:r>
              <a:rPr lang="en-US" sz="1600" dirty="0" err="1" smtClean="0"/>
              <a:t>Yue-Tsung</a:t>
            </a:r>
            <a:r>
              <a:rPr lang="en-US" sz="1600" dirty="0" smtClean="0"/>
              <a:t> </a:t>
            </a:r>
            <a:r>
              <a:rPr lang="en-US" sz="1600" dirty="0" smtClean="0"/>
              <a:t>Chen, </a:t>
            </a:r>
            <a:r>
              <a:rPr lang="en-US" sz="1600" dirty="0" smtClean="0"/>
              <a:t>"Comprehensive interconnect BIST methodology for virtual socket </a:t>
            </a:r>
            <a:r>
              <a:rPr lang="en-US" sz="1600" dirty="0" smtClean="0"/>
              <a:t>interface“, in </a:t>
            </a:r>
            <a:r>
              <a:rPr lang="en-US" sz="1600" i="1" dirty="0" smtClean="0"/>
              <a:t>Proceedings of the Seventh </a:t>
            </a:r>
            <a:r>
              <a:rPr lang="en-US" sz="1600" i="1" dirty="0" smtClean="0"/>
              <a:t>Asian</a:t>
            </a:r>
            <a:r>
              <a:rPr lang="en-US" sz="1600" dirty="0" smtClean="0"/>
              <a:t> </a:t>
            </a:r>
            <a:r>
              <a:rPr lang="en-US" sz="1600" i="1" dirty="0" smtClean="0"/>
              <a:t>Test Symposium</a:t>
            </a:r>
            <a:r>
              <a:rPr lang="en-US" sz="1600" dirty="0" smtClean="0"/>
              <a:t>, Singapore, Dec. 2-4, 1998, pp.259-263.</a:t>
            </a:r>
          </a:p>
          <a:p>
            <a:pPr>
              <a:buNone/>
            </a:pPr>
            <a:r>
              <a:rPr lang="fr-CA" sz="1600" dirty="0" smtClean="0"/>
              <a:t>[14]</a:t>
            </a:r>
            <a:r>
              <a:rPr lang="fr-CA" sz="1600" dirty="0" err="1" smtClean="0"/>
              <a:t>Yifeng</a:t>
            </a:r>
            <a:r>
              <a:rPr lang="fr-CA" sz="1600" dirty="0" smtClean="0"/>
              <a:t> Qiu, and </a:t>
            </a:r>
            <a:r>
              <a:rPr lang="fr-CA" sz="1600" dirty="0" err="1" smtClean="0"/>
              <a:t>Wael</a:t>
            </a:r>
            <a:r>
              <a:rPr lang="fr-CA" sz="1600" dirty="0" smtClean="0"/>
              <a:t> </a:t>
            </a:r>
            <a:r>
              <a:rPr lang="fr-CA" sz="1600" dirty="0" err="1" smtClean="0"/>
              <a:t>Badawy</a:t>
            </a:r>
            <a:r>
              <a:rPr lang="fr-CA" sz="1600" dirty="0" smtClean="0"/>
              <a:t>, </a:t>
            </a:r>
            <a:r>
              <a:rPr lang="en-CA" sz="1600" dirty="0" smtClean="0"/>
              <a:t>“</a:t>
            </a:r>
            <a:r>
              <a:rPr lang="en-US" sz="1600" dirty="0" smtClean="0"/>
              <a:t>A Prototyping Virtual Socket System-On-Platform Architecture with a Novel ACQPPS Motion Estimator for H.264 Video Encoding Applications</a:t>
            </a:r>
            <a:r>
              <a:rPr lang="en-CA" sz="1600" dirty="0" smtClean="0"/>
              <a:t>”, </a:t>
            </a:r>
            <a:r>
              <a:rPr lang="en-CA" sz="1600" i="1" dirty="0" smtClean="0"/>
              <a:t>EURASIP Journal on Embedded Systems</a:t>
            </a:r>
            <a:r>
              <a:rPr lang="en-CA" sz="1600" dirty="0" smtClean="0"/>
              <a:t>[online], vol.2009, 2009 [cited Nov. 25,2010</a:t>
            </a:r>
            <a:r>
              <a:rPr lang="en-CA" sz="1600" dirty="0" smtClean="0"/>
              <a:t>], available : </a:t>
            </a:r>
            <a:r>
              <a:rPr lang="en-CA" sz="1600" dirty="0" smtClean="0">
                <a:hlinkClick r:id="rId2"/>
              </a:rPr>
              <a:t>http://</a:t>
            </a:r>
            <a:r>
              <a:rPr lang="en-CA" sz="1600" dirty="0" smtClean="0">
                <a:hlinkClick r:id="rId2"/>
              </a:rPr>
              <a:t>www.hindawi.com/journals/es/2009/105979.html</a:t>
            </a:r>
            <a:r>
              <a:rPr lang="en-CA" sz="1600" dirty="0" smtClean="0"/>
              <a:t>.</a:t>
            </a:r>
          </a:p>
          <a:p>
            <a:pPr>
              <a:buNone/>
            </a:pPr>
            <a:r>
              <a:rPr lang="en-CA" sz="1600" dirty="0" smtClean="0"/>
              <a:t>[15]OCB </a:t>
            </a:r>
            <a:r>
              <a:rPr lang="en-CA" sz="1600" dirty="0" smtClean="0"/>
              <a:t>2 </a:t>
            </a:r>
            <a:r>
              <a:rPr lang="en-CA" sz="1600" dirty="0" smtClean="0"/>
              <a:t>2.0</a:t>
            </a:r>
            <a:r>
              <a:rPr lang="en-CA" sz="1600" dirty="0" smtClean="0"/>
              <a:t>, </a:t>
            </a:r>
            <a:r>
              <a:rPr lang="en-CA" sz="1600" i="1" dirty="0" smtClean="0"/>
              <a:t>VSI Alliance</a:t>
            </a:r>
            <a:r>
              <a:rPr lang="en-CA" sz="1600" i="1" dirty="0" smtClean="0"/>
              <a:t>™ Virtual </a:t>
            </a:r>
            <a:r>
              <a:rPr lang="en-CA" sz="1600" i="1" dirty="0" smtClean="0"/>
              <a:t>Component Interface </a:t>
            </a:r>
            <a:r>
              <a:rPr lang="en-CA" sz="1600" i="1" dirty="0" smtClean="0"/>
              <a:t>Standard Version 2</a:t>
            </a:r>
            <a:r>
              <a:rPr lang="en-CA" sz="1600" dirty="0" smtClean="0"/>
              <a:t>.</a:t>
            </a:r>
          </a:p>
          <a:p>
            <a:pPr>
              <a:buNone/>
            </a:pPr>
            <a:r>
              <a:rPr lang="en-CA" sz="1600" dirty="0" smtClean="0"/>
              <a:t>[16</a:t>
            </a:r>
            <a:r>
              <a:rPr lang="fr-FR" sz="1600" dirty="0" smtClean="0"/>
              <a:t>]Hervé </a:t>
            </a:r>
            <a:r>
              <a:rPr lang="fr-FR" sz="1600" dirty="0" err="1" smtClean="0"/>
              <a:t>Charlery</a:t>
            </a:r>
            <a:r>
              <a:rPr lang="fr-FR" sz="1600" dirty="0" smtClean="0"/>
              <a:t>, and </a:t>
            </a:r>
            <a:r>
              <a:rPr lang="fr-FR" sz="1600" dirty="0" smtClean="0"/>
              <a:t>Alain </a:t>
            </a:r>
            <a:r>
              <a:rPr lang="fr-FR" sz="1600" dirty="0" err="1" smtClean="0"/>
              <a:t>Greiner</a:t>
            </a:r>
            <a:r>
              <a:rPr lang="fr-FR" sz="1600" dirty="0" smtClean="0"/>
              <a:t>, "Systèmes intégrés : un micro-réseau d'interconnexion </a:t>
            </a:r>
            <a:r>
              <a:rPr lang="fr-FR" sz="1600" dirty="0" smtClean="0"/>
              <a:t>à commutation </a:t>
            </a:r>
            <a:r>
              <a:rPr lang="fr-FR" sz="1600" dirty="0" smtClean="0"/>
              <a:t>de paquets respectant la norme VCI", Troisième Colloque du GDR CAO de circuits et systèmes </a:t>
            </a:r>
            <a:r>
              <a:rPr lang="fr-FR" sz="1600" dirty="0" smtClean="0"/>
              <a:t>intégrés, </a:t>
            </a:r>
            <a:r>
              <a:rPr lang="fr-FR" sz="1600" dirty="0" smtClean="0"/>
              <a:t>Paris, France, Mai 2002, pp. </a:t>
            </a:r>
            <a:r>
              <a:rPr lang="fr-FR" sz="1600" dirty="0" smtClean="0"/>
              <a:t>75-78.</a:t>
            </a:r>
            <a:endParaRPr lang="fr-CA" sz="1600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[</a:t>
            </a:r>
            <a:r>
              <a:rPr lang="fr-CA" dirty="0" smtClean="0"/>
              <a:t>1]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Interconnect optimization</a:t>
            </a:r>
          </a:p>
          <a:p>
            <a:pPr lvl="1"/>
            <a:r>
              <a:rPr lang="en-US" dirty="0" smtClean="0"/>
              <a:t>Timing optimization</a:t>
            </a:r>
          </a:p>
          <a:p>
            <a:pPr lvl="2"/>
            <a:r>
              <a:rPr lang="en-US" dirty="0" smtClean="0"/>
              <a:t>Generally performed by repeater insertion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Inverters used as repeaters use a large portion of chip resources</a:t>
            </a:r>
          </a:p>
          <a:p>
            <a:pPr lvl="2"/>
            <a:r>
              <a:rPr lang="en-US" dirty="0" smtClean="0"/>
              <a:t>Area</a:t>
            </a:r>
          </a:p>
          <a:p>
            <a:pPr lvl="2"/>
            <a:r>
              <a:rPr lang="en-US" dirty="0" smtClean="0"/>
              <a:t>Power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Need for optimizing power</a:t>
            </a:r>
          </a:p>
          <a:p>
            <a:pPr lvl="2"/>
            <a:r>
              <a:rPr lang="en-US" dirty="0" smtClean="0"/>
              <a:t>Dynamic power consumption</a:t>
            </a:r>
          </a:p>
          <a:p>
            <a:pPr lvl="2"/>
            <a:r>
              <a:rPr lang="en-US" dirty="0" smtClean="0"/>
              <a:t>Encoding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</a:t>
            </a:r>
            <a:r>
              <a:rPr lang="fr-CA" sz="2800" dirty="0" smtClean="0"/>
              <a:t>[1</a:t>
            </a:r>
            <a:r>
              <a:rPr lang="fr-CA" sz="2800" dirty="0" smtClean="0"/>
              <a:t>]</a:t>
            </a:r>
            <a:r>
              <a:rPr lang="en-US" sz="2800" dirty="0" smtClean="0"/>
              <a:t> </a:t>
            </a:r>
            <a:r>
              <a:rPr lang="en-US" sz="2800" dirty="0" smtClean="0"/>
              <a:t>[12</a:t>
            </a:r>
            <a:r>
              <a:rPr lang="fr-CA" sz="2800" dirty="0" smtClean="0"/>
              <a:t>]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Leakage Power Consumption</a:t>
            </a:r>
          </a:p>
          <a:p>
            <a:pPr lvl="1"/>
            <a:r>
              <a:rPr lang="en-US" dirty="0" smtClean="0"/>
              <a:t>Becomes more important as manufacturing processes produce smaller and smaller transistors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Link utilization rates vary</a:t>
            </a:r>
          </a:p>
          <a:p>
            <a:pPr lvl="2"/>
            <a:r>
              <a:rPr lang="en-US" dirty="0" smtClean="0"/>
              <a:t>Is usually very low in order to meet latency requirements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Idle links still consumer power in repeaters</a:t>
            </a:r>
          </a:p>
          <a:p>
            <a:pPr lvl="2"/>
            <a:r>
              <a:rPr lang="en-US" dirty="0" smtClean="0"/>
              <a:t>Need new techniques to reduce leakage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[</a:t>
            </a:r>
            <a:r>
              <a:rPr lang="fr-CA" dirty="0" smtClean="0"/>
              <a:t>1]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Router Architecture</a:t>
            </a:r>
          </a:p>
          <a:p>
            <a:pPr lvl="1"/>
            <a:r>
              <a:rPr lang="en-US" dirty="0" smtClean="0"/>
              <a:t>Complex routing algorithms</a:t>
            </a:r>
          </a:p>
          <a:p>
            <a:pPr lvl="2"/>
            <a:r>
              <a:rPr lang="en-US" dirty="0" smtClean="0"/>
              <a:t>Very effective at routing traffic</a:t>
            </a:r>
          </a:p>
          <a:p>
            <a:pPr lvl="2"/>
            <a:r>
              <a:rPr lang="en-US" dirty="0" smtClean="0"/>
              <a:t>Complicate design</a:t>
            </a:r>
          </a:p>
          <a:p>
            <a:pPr lvl="2"/>
            <a:r>
              <a:rPr lang="en-US" dirty="0" smtClean="0"/>
              <a:t>Higher power consumption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Simple routing algorithms</a:t>
            </a:r>
          </a:p>
          <a:p>
            <a:pPr lvl="2"/>
            <a:r>
              <a:rPr lang="en-US" dirty="0" smtClean="0"/>
              <a:t>Less effective at routing traffic</a:t>
            </a:r>
          </a:p>
          <a:p>
            <a:pPr lvl="2"/>
            <a:r>
              <a:rPr lang="en-US" dirty="0" smtClean="0"/>
              <a:t>Cost less</a:t>
            </a:r>
          </a:p>
          <a:p>
            <a:pPr lvl="2"/>
            <a:r>
              <a:rPr lang="en-US" dirty="0" smtClean="0"/>
              <a:t>Lower power consumption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[</a:t>
            </a:r>
            <a:r>
              <a:rPr lang="fr-CA" dirty="0" smtClean="0"/>
              <a:t>1]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Quality of service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Real-Time Operating System requirements</a:t>
            </a:r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Network must be able to guarantee a timely exchange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Not easy as </a:t>
            </a:r>
            <a:r>
              <a:rPr lang="en-US" dirty="0" err="1" smtClean="0"/>
              <a:t>NoC</a:t>
            </a:r>
            <a:r>
              <a:rPr lang="en-US" dirty="0" smtClean="0"/>
              <a:t> are often adaptive and prone to congestion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Variability and non-determinism not acceptable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01346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</a:t>
            </a:r>
            <a:r>
              <a:rPr lang="fr-CA" sz="2800" dirty="0" smtClean="0"/>
              <a:t>[</a:t>
            </a:r>
            <a:r>
              <a:rPr lang="fr-CA" sz="2800" dirty="0" smtClean="0"/>
              <a:t>1</a:t>
            </a:r>
            <a:r>
              <a:rPr lang="fr-CA" sz="2800" dirty="0" smtClean="0"/>
              <a:t>][6]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Quality of service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Solutions</a:t>
            </a:r>
          </a:p>
          <a:p>
            <a:pPr lvl="3"/>
            <a:r>
              <a:rPr lang="en-US" dirty="0" smtClean="0"/>
              <a:t>Adding redundant paths, nodes and buffers</a:t>
            </a:r>
          </a:p>
          <a:p>
            <a:pPr lvl="4"/>
            <a:r>
              <a:rPr lang="en-US" dirty="0" smtClean="0"/>
              <a:t>Higher silicon cost, complexity and power consumption</a:t>
            </a:r>
          </a:p>
          <a:p>
            <a:pPr lvl="4"/>
            <a:endParaRPr lang="en-US" dirty="0" smtClean="0"/>
          </a:p>
          <a:p>
            <a:pPr lvl="3"/>
            <a:r>
              <a:rPr lang="en-US" dirty="0" smtClean="0"/>
              <a:t>Reserve paths for real-time applications</a:t>
            </a:r>
          </a:p>
          <a:p>
            <a:pPr lvl="4"/>
            <a:r>
              <a:rPr lang="en-US" dirty="0" smtClean="0"/>
              <a:t>Same, but by a lower amount</a:t>
            </a:r>
          </a:p>
          <a:p>
            <a:pPr lvl="3"/>
            <a:endParaRPr lang="en-US" dirty="0" smtClean="0"/>
          </a:p>
          <a:p>
            <a:pPr lvl="3"/>
            <a:r>
              <a:rPr lang="en-US" dirty="0" smtClean="0"/>
              <a:t>Priority levels</a:t>
            </a:r>
          </a:p>
          <a:p>
            <a:pPr lvl="4"/>
            <a:r>
              <a:rPr lang="en-US" dirty="0" err="1" smtClean="0"/>
              <a:t>Complexifies</a:t>
            </a:r>
            <a:r>
              <a:rPr lang="en-US" dirty="0" smtClean="0"/>
              <a:t> routing</a:t>
            </a:r>
          </a:p>
          <a:p>
            <a:pPr lvl="4"/>
            <a:r>
              <a:rPr lang="en-US" dirty="0" smtClean="0"/>
              <a:t>May create starvation</a:t>
            </a:r>
          </a:p>
          <a:p>
            <a:pPr lvl="5"/>
            <a:r>
              <a:rPr lang="en-US" dirty="0" smtClean="0"/>
              <a:t>Need </a:t>
            </a:r>
            <a:r>
              <a:rPr lang="en-US" dirty="0" err="1" smtClean="0"/>
              <a:t>Approriate</a:t>
            </a:r>
            <a:r>
              <a:rPr lang="en-US" dirty="0" smtClean="0"/>
              <a:t> scheduling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113538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NoC</a:t>
            </a:r>
            <a:r>
              <a:rPr lang="fr-CA" dirty="0" smtClean="0"/>
              <a:t> – Issues and </a:t>
            </a:r>
            <a:r>
              <a:rPr lang="fr-CA" dirty="0" smtClean="0"/>
              <a:t>Challenges </a:t>
            </a:r>
            <a:r>
              <a:rPr lang="fr-CA" sz="2800" dirty="0" smtClean="0"/>
              <a:t>[11][9]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990600"/>
            <a:ext cx="7239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Memory addressing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Compatibility concern for features relying on snooping</a:t>
            </a:r>
          </a:p>
          <a:p>
            <a:pPr lvl="2"/>
            <a:r>
              <a:rPr lang="en-US" dirty="0" smtClean="0"/>
              <a:t>Semaphores</a:t>
            </a:r>
          </a:p>
          <a:p>
            <a:pPr lvl="2"/>
            <a:r>
              <a:rPr lang="en-US" dirty="0" smtClean="0"/>
              <a:t>Cache Invalidation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Support possible</a:t>
            </a:r>
          </a:p>
          <a:p>
            <a:pPr lvl="2"/>
            <a:r>
              <a:rPr lang="en-US" dirty="0" smtClean="0"/>
              <a:t>Problem : Too complex for embedded systems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Embedded systems are rather heterogeneous</a:t>
            </a:r>
          </a:p>
          <a:p>
            <a:pPr lvl="2"/>
            <a:r>
              <a:rPr lang="en-US" dirty="0" smtClean="0"/>
              <a:t>Simple synchronization primitives</a:t>
            </a:r>
          </a:p>
          <a:p>
            <a:pPr lvl="2"/>
            <a:r>
              <a:rPr lang="en-US" dirty="0" smtClean="0"/>
              <a:t>Explicit invalidations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7E3A5-4C42-40FC-B213-FD55C69AF79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6871</TotalTime>
  <Words>1695</Words>
  <Application>Microsoft Office PowerPoint</Application>
  <PresentationFormat>On-screen Show (4:3)</PresentationFormat>
  <Paragraphs>406</Paragraphs>
  <Slides>36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Concourse</vt:lpstr>
      <vt:lpstr>Network-on-chip</vt:lpstr>
      <vt:lpstr>Overview</vt:lpstr>
      <vt:lpstr>NoC – Issues and Challenges [1]</vt:lpstr>
      <vt:lpstr>NoC – Issues and Challenges [1]</vt:lpstr>
      <vt:lpstr>NoC – Issues and Challenges[1] [12]</vt:lpstr>
      <vt:lpstr>NoC – Issues and Challenges [1]</vt:lpstr>
      <vt:lpstr>NoC – Issues and Challenges [1]</vt:lpstr>
      <vt:lpstr>NoC – Issues and Challenges [1][6]</vt:lpstr>
      <vt:lpstr>NoC – Issues and Challenges [11][9]</vt:lpstr>
      <vt:lpstr>NoC – Issues and Challenges [1]</vt:lpstr>
      <vt:lpstr>NoC – Issues and Challenges [1]</vt:lpstr>
      <vt:lpstr>NoC – Issues and Challenges [1][2][3]</vt:lpstr>
      <vt:lpstr>NoC – Issues and Challenges [1][4][5]</vt:lpstr>
      <vt:lpstr>SPIN [7][8][9]</vt:lpstr>
      <vt:lpstr>SPIN – Topology [8]</vt:lpstr>
      <vt:lpstr>SPIN – Topology [10]</vt:lpstr>
      <vt:lpstr>SPIN – Topology [7]</vt:lpstr>
      <vt:lpstr>SPIN – Flow Control [11]</vt:lpstr>
      <vt:lpstr>SPIN – Packets [11][16]</vt:lpstr>
      <vt:lpstr>SPIN – Links [11]</vt:lpstr>
      <vt:lpstr>SPIN – Router [8]</vt:lpstr>
      <vt:lpstr>SPIN – Router [10]</vt:lpstr>
      <vt:lpstr>SPIN – Router – Control Logic [7]</vt:lpstr>
      <vt:lpstr>SPIN – Router – Control Logic [7]</vt:lpstr>
      <vt:lpstr>SPIN – Wrappers [9][11]</vt:lpstr>
      <vt:lpstr>SPIN – Wrappers [7]</vt:lpstr>
      <vt:lpstr>Virtual Component Interface[13][14]</vt:lpstr>
      <vt:lpstr>Virtual Component Interface [15]</vt:lpstr>
      <vt:lpstr>Virtual Component Interface [15]</vt:lpstr>
      <vt:lpstr>Virtual Component Interface [15]</vt:lpstr>
      <vt:lpstr>SPIN &amp; VCI [8]</vt:lpstr>
      <vt:lpstr>SPIN &amp; VCI [8]</vt:lpstr>
      <vt:lpstr>SPIN &amp; VCI [8]</vt:lpstr>
      <vt:lpstr>References</vt:lpstr>
      <vt:lpstr>References</vt:lpstr>
      <vt:lpstr>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Network-on-a-chip</dc:title>
  <dc:creator>Tybo</dc:creator>
  <cp:lastModifiedBy>Tybo</cp:lastModifiedBy>
  <cp:revision>64</cp:revision>
  <dcterms:created xsi:type="dcterms:W3CDTF">2010-11-23T03:15:36Z</dcterms:created>
  <dcterms:modified xsi:type="dcterms:W3CDTF">2010-11-27T21:54:57Z</dcterms:modified>
</cp:coreProperties>
</file>