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14"/>
  </p:notesMasterIdLst>
  <p:handoutMasterIdLst>
    <p:handoutMasterId r:id="rId15"/>
  </p:handoutMasterIdLst>
  <p:sldIdLst>
    <p:sldId id="256" r:id="rId2"/>
    <p:sldId id="278" r:id="rId3"/>
    <p:sldId id="270" r:id="rId4"/>
    <p:sldId id="275" r:id="rId5"/>
    <p:sldId id="276" r:id="rId6"/>
    <p:sldId id="277" r:id="rId7"/>
    <p:sldId id="279" r:id="rId8"/>
    <p:sldId id="282" r:id="rId9"/>
    <p:sldId id="283" r:id="rId10"/>
    <p:sldId id="284" r:id="rId11"/>
    <p:sldId id="280" r:id="rId12"/>
    <p:sldId id="281" r:id="rId13"/>
  </p:sldIdLst>
  <p:sldSz cx="9144000" cy="6858000" type="screen4x3"/>
  <p:notesSz cx="6858000" cy="9144000"/>
  <p:defaultTextStyle>
    <a:defPPr>
      <a:defRPr lang="en-US"/>
    </a:defPPr>
    <a:lvl1pPr algn="ctr" rtl="0" fontAlgn="base">
      <a:spcBef>
        <a:spcPct val="0"/>
      </a:spcBef>
      <a:spcAft>
        <a:spcPct val="0"/>
      </a:spcAft>
      <a:defRPr sz="3600" b="1" kern="1200">
        <a:solidFill>
          <a:schemeClr val="accent2"/>
        </a:solidFill>
        <a:latin typeface="Arial" charset="0"/>
        <a:ea typeface="+mn-ea"/>
        <a:cs typeface="Arial" charset="0"/>
      </a:defRPr>
    </a:lvl1pPr>
    <a:lvl2pPr marL="457200" algn="ctr" rtl="0" fontAlgn="base">
      <a:spcBef>
        <a:spcPct val="0"/>
      </a:spcBef>
      <a:spcAft>
        <a:spcPct val="0"/>
      </a:spcAft>
      <a:defRPr sz="3600" b="1" kern="1200">
        <a:solidFill>
          <a:schemeClr val="accent2"/>
        </a:solidFill>
        <a:latin typeface="Arial" charset="0"/>
        <a:ea typeface="+mn-ea"/>
        <a:cs typeface="Arial" charset="0"/>
      </a:defRPr>
    </a:lvl2pPr>
    <a:lvl3pPr marL="914400" algn="ctr" rtl="0" fontAlgn="base">
      <a:spcBef>
        <a:spcPct val="0"/>
      </a:spcBef>
      <a:spcAft>
        <a:spcPct val="0"/>
      </a:spcAft>
      <a:defRPr sz="3600" b="1" kern="1200">
        <a:solidFill>
          <a:schemeClr val="accent2"/>
        </a:solidFill>
        <a:latin typeface="Arial" charset="0"/>
        <a:ea typeface="+mn-ea"/>
        <a:cs typeface="Arial" charset="0"/>
      </a:defRPr>
    </a:lvl3pPr>
    <a:lvl4pPr marL="1371600" algn="ctr" rtl="0" fontAlgn="base">
      <a:spcBef>
        <a:spcPct val="0"/>
      </a:spcBef>
      <a:spcAft>
        <a:spcPct val="0"/>
      </a:spcAft>
      <a:defRPr sz="3600" b="1" kern="1200">
        <a:solidFill>
          <a:schemeClr val="accent2"/>
        </a:solidFill>
        <a:latin typeface="Arial" charset="0"/>
        <a:ea typeface="+mn-ea"/>
        <a:cs typeface="Arial" charset="0"/>
      </a:defRPr>
    </a:lvl4pPr>
    <a:lvl5pPr marL="1828800" algn="ctr" rtl="0" fontAlgn="base">
      <a:spcBef>
        <a:spcPct val="0"/>
      </a:spcBef>
      <a:spcAft>
        <a:spcPct val="0"/>
      </a:spcAft>
      <a:defRPr sz="3600" b="1" kern="1200">
        <a:solidFill>
          <a:schemeClr val="accent2"/>
        </a:solidFill>
        <a:latin typeface="Arial" charset="0"/>
        <a:ea typeface="+mn-ea"/>
        <a:cs typeface="Arial" charset="0"/>
      </a:defRPr>
    </a:lvl5pPr>
    <a:lvl6pPr marL="2286000" algn="l" defTabSz="914400" rtl="0" eaLnBrk="1" latinLnBrk="0" hangingPunct="1">
      <a:defRPr sz="3600" b="1" kern="1200">
        <a:solidFill>
          <a:schemeClr val="accent2"/>
        </a:solidFill>
        <a:latin typeface="Arial" charset="0"/>
        <a:ea typeface="+mn-ea"/>
        <a:cs typeface="Arial" charset="0"/>
      </a:defRPr>
    </a:lvl6pPr>
    <a:lvl7pPr marL="2743200" algn="l" defTabSz="914400" rtl="0" eaLnBrk="1" latinLnBrk="0" hangingPunct="1">
      <a:defRPr sz="3600" b="1" kern="1200">
        <a:solidFill>
          <a:schemeClr val="accent2"/>
        </a:solidFill>
        <a:latin typeface="Arial" charset="0"/>
        <a:ea typeface="+mn-ea"/>
        <a:cs typeface="Arial" charset="0"/>
      </a:defRPr>
    </a:lvl7pPr>
    <a:lvl8pPr marL="3200400" algn="l" defTabSz="914400" rtl="0" eaLnBrk="1" latinLnBrk="0" hangingPunct="1">
      <a:defRPr sz="3600" b="1" kern="1200">
        <a:solidFill>
          <a:schemeClr val="accent2"/>
        </a:solidFill>
        <a:latin typeface="Arial" charset="0"/>
        <a:ea typeface="+mn-ea"/>
        <a:cs typeface="Arial" charset="0"/>
      </a:defRPr>
    </a:lvl8pPr>
    <a:lvl9pPr marL="3657600" algn="l" defTabSz="914400" rtl="0" eaLnBrk="1" latinLnBrk="0" hangingPunct="1">
      <a:defRPr sz="3600" b="1" kern="1200">
        <a:solidFill>
          <a:schemeClr val="accent2"/>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0079" autoAdjust="0"/>
    <p:restoredTop sz="79304" autoAdjust="0"/>
  </p:normalViewPr>
  <p:slideViewPr>
    <p:cSldViewPr>
      <p:cViewPr varScale="1">
        <p:scale>
          <a:sx n="110" d="100"/>
          <a:sy n="110" d="100"/>
        </p:scale>
        <p:origin x="-1932" y="-78"/>
      </p:cViewPr>
      <p:guideLst>
        <p:guide orient="horz" pos="2160"/>
        <p:guide pos="2880"/>
      </p:guideLst>
    </p:cSldViewPr>
  </p:slideViewPr>
  <p:notesTextViewPr>
    <p:cViewPr>
      <p:scale>
        <a:sx n="100" d="100"/>
        <a:sy n="100" d="100"/>
      </p:scale>
      <p:origin x="0" y="0"/>
    </p:cViewPr>
  </p:notesTextViewPr>
  <p:notesViewPr>
    <p:cSldViewPr>
      <p:cViewPr varScale="1">
        <p:scale>
          <a:sx n="105" d="100"/>
          <a:sy n="105" d="100"/>
        </p:scale>
        <p:origin x="-343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b="0">
                <a:solidFill>
                  <a:schemeClr val="tx1"/>
                </a:solidFill>
              </a:defRPr>
            </a:lvl1pPr>
          </a:lstStyle>
          <a:p>
            <a:pPr>
              <a:defRPr/>
            </a:pPr>
            <a:endParaRPr lang="en-US"/>
          </a:p>
        </p:txBody>
      </p:sp>
      <p:sp>
        <p:nvSpPr>
          <p:cNvPr id="3379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defRPr>
            </a:lvl1pPr>
          </a:lstStyle>
          <a:p>
            <a:pPr>
              <a:defRPr/>
            </a:pPr>
            <a:endParaRPr lang="en-US"/>
          </a:p>
        </p:txBody>
      </p:sp>
      <p:sp>
        <p:nvSpPr>
          <p:cNvPr id="3379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b="0">
                <a:solidFill>
                  <a:schemeClr val="tx1"/>
                </a:solidFill>
              </a:defRPr>
            </a:lvl1pPr>
          </a:lstStyle>
          <a:p>
            <a:pPr>
              <a:defRPr/>
            </a:pPr>
            <a:endParaRPr lang="en-US"/>
          </a:p>
        </p:txBody>
      </p:sp>
      <p:sp>
        <p:nvSpPr>
          <p:cNvPr id="3379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defRPr>
            </a:lvl1pPr>
          </a:lstStyle>
          <a:p>
            <a:pPr>
              <a:defRPr/>
            </a:pPr>
            <a:fld id="{620513D7-2293-4116-858E-A90C101B2F25}" type="slidenum">
              <a:rPr lang="en-US"/>
              <a:pPr>
                <a:defRPr/>
              </a:pPr>
              <a:t>‹#›</a:t>
            </a:fld>
            <a:endParaRPr lang="en-US"/>
          </a:p>
        </p:txBody>
      </p:sp>
    </p:spTree>
    <p:extLst>
      <p:ext uri="{BB962C8B-B14F-4D97-AF65-F5344CB8AC3E}">
        <p14:creationId xmlns:p14="http://schemas.microsoft.com/office/powerpoint/2010/main" val="4184697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b="0">
                <a:solidFill>
                  <a:schemeClr val="tx1"/>
                </a:solidFill>
              </a:defRPr>
            </a:lvl1pPr>
          </a:lstStyle>
          <a:p>
            <a:pPr>
              <a:defRPr/>
            </a:pPr>
            <a:endParaRPr lang="en-US"/>
          </a:p>
        </p:txBody>
      </p:sp>
      <p:sp>
        <p:nvSpPr>
          <p:cNvPr id="3277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defRPr>
            </a:lvl1pPr>
          </a:lstStyle>
          <a:p>
            <a:pPr>
              <a:defRPr/>
            </a:pPr>
            <a:endParaRPr lang="en-US"/>
          </a:p>
        </p:txBody>
      </p:sp>
      <p:sp>
        <p:nvSpPr>
          <p:cNvPr id="1434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27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277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b="0">
                <a:solidFill>
                  <a:schemeClr val="tx1"/>
                </a:solidFill>
              </a:defRPr>
            </a:lvl1pPr>
          </a:lstStyle>
          <a:p>
            <a:pPr>
              <a:defRPr/>
            </a:pPr>
            <a:endParaRPr lang="en-US"/>
          </a:p>
        </p:txBody>
      </p:sp>
      <p:sp>
        <p:nvSpPr>
          <p:cNvPr id="327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defRPr>
            </a:lvl1pPr>
          </a:lstStyle>
          <a:p>
            <a:pPr>
              <a:defRPr/>
            </a:pPr>
            <a:fld id="{844958AF-64C2-4C3F-8D37-33FA02A9CADD}" type="slidenum">
              <a:rPr lang="en-US"/>
              <a:pPr>
                <a:defRPr/>
              </a:pPr>
              <a:t>‹#›</a:t>
            </a:fld>
            <a:endParaRPr lang="en-US"/>
          </a:p>
        </p:txBody>
      </p:sp>
    </p:spTree>
    <p:extLst>
      <p:ext uri="{BB962C8B-B14F-4D97-AF65-F5344CB8AC3E}">
        <p14:creationId xmlns:p14="http://schemas.microsoft.com/office/powerpoint/2010/main" val="4105106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eaLnBrk="0" hangingPunct="0">
              <a:defRPr sz="3600" b="1">
                <a:solidFill>
                  <a:schemeClr val="accent2"/>
                </a:solidFill>
                <a:latin typeface="Arial" charset="0"/>
                <a:cs typeface="Arial" charset="0"/>
              </a:defRPr>
            </a:lvl1pPr>
            <a:lvl2pPr marL="742950" indent="-285750" eaLnBrk="0" hangingPunct="0">
              <a:defRPr sz="3600" b="1">
                <a:solidFill>
                  <a:schemeClr val="accent2"/>
                </a:solidFill>
                <a:latin typeface="Arial" charset="0"/>
                <a:cs typeface="Arial" charset="0"/>
              </a:defRPr>
            </a:lvl2pPr>
            <a:lvl3pPr marL="1143000" indent="-228600" eaLnBrk="0" hangingPunct="0">
              <a:defRPr sz="3600" b="1">
                <a:solidFill>
                  <a:schemeClr val="accent2"/>
                </a:solidFill>
                <a:latin typeface="Arial" charset="0"/>
                <a:cs typeface="Arial" charset="0"/>
              </a:defRPr>
            </a:lvl3pPr>
            <a:lvl4pPr marL="1600200" indent="-228600" eaLnBrk="0" hangingPunct="0">
              <a:defRPr sz="3600" b="1">
                <a:solidFill>
                  <a:schemeClr val="accent2"/>
                </a:solidFill>
                <a:latin typeface="Arial" charset="0"/>
                <a:cs typeface="Arial" charset="0"/>
              </a:defRPr>
            </a:lvl4pPr>
            <a:lvl5pPr marL="2057400" indent="-228600" eaLnBrk="0" hangingPunct="0">
              <a:defRPr sz="3600" b="1">
                <a:solidFill>
                  <a:schemeClr val="accent2"/>
                </a:solidFill>
                <a:latin typeface="Arial" charset="0"/>
                <a:cs typeface="Arial" charset="0"/>
              </a:defRPr>
            </a:lvl5pPr>
            <a:lvl6pPr marL="2514600" indent="-228600" algn="ctr" eaLnBrk="0" fontAlgn="base" hangingPunct="0">
              <a:spcBef>
                <a:spcPct val="0"/>
              </a:spcBef>
              <a:spcAft>
                <a:spcPct val="0"/>
              </a:spcAft>
              <a:defRPr sz="3600" b="1">
                <a:solidFill>
                  <a:schemeClr val="accent2"/>
                </a:solidFill>
                <a:latin typeface="Arial" charset="0"/>
                <a:cs typeface="Arial" charset="0"/>
              </a:defRPr>
            </a:lvl6pPr>
            <a:lvl7pPr marL="2971800" indent="-228600" algn="ctr" eaLnBrk="0" fontAlgn="base" hangingPunct="0">
              <a:spcBef>
                <a:spcPct val="0"/>
              </a:spcBef>
              <a:spcAft>
                <a:spcPct val="0"/>
              </a:spcAft>
              <a:defRPr sz="3600" b="1">
                <a:solidFill>
                  <a:schemeClr val="accent2"/>
                </a:solidFill>
                <a:latin typeface="Arial" charset="0"/>
                <a:cs typeface="Arial" charset="0"/>
              </a:defRPr>
            </a:lvl7pPr>
            <a:lvl8pPr marL="3429000" indent="-228600" algn="ctr" eaLnBrk="0" fontAlgn="base" hangingPunct="0">
              <a:spcBef>
                <a:spcPct val="0"/>
              </a:spcBef>
              <a:spcAft>
                <a:spcPct val="0"/>
              </a:spcAft>
              <a:defRPr sz="3600" b="1">
                <a:solidFill>
                  <a:schemeClr val="accent2"/>
                </a:solidFill>
                <a:latin typeface="Arial" charset="0"/>
                <a:cs typeface="Arial" charset="0"/>
              </a:defRPr>
            </a:lvl8pPr>
            <a:lvl9pPr marL="3886200" indent="-228600" algn="ctr" eaLnBrk="0" fontAlgn="base" hangingPunct="0">
              <a:spcBef>
                <a:spcPct val="0"/>
              </a:spcBef>
              <a:spcAft>
                <a:spcPct val="0"/>
              </a:spcAft>
              <a:defRPr sz="3600" b="1">
                <a:solidFill>
                  <a:schemeClr val="accent2"/>
                </a:solidFill>
                <a:latin typeface="Arial" charset="0"/>
                <a:cs typeface="Arial" charset="0"/>
              </a:defRPr>
            </a:lvl9pPr>
          </a:lstStyle>
          <a:p>
            <a:pPr eaLnBrk="1" hangingPunct="1"/>
            <a:fld id="{885264AF-0362-4F09-A5E8-3BEBCD8091D9}" type="slidenum">
              <a:rPr lang="en-US" sz="1200" b="0" smtClean="0">
                <a:solidFill>
                  <a:schemeClr val="tx1"/>
                </a:solidFill>
              </a:rPr>
              <a:pPr eaLnBrk="1" hangingPunct="1"/>
              <a:t>1</a:t>
            </a:fld>
            <a:endParaRPr lang="en-US" sz="1200" b="0" smtClean="0">
              <a:solidFill>
                <a:schemeClr val="tx1"/>
              </a:solidFill>
            </a:endParaRPr>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r>
              <a:rPr lang="en-US" smtClean="0"/>
              <a:t>This lecture deals with the topic of inter-processor communications. The emphasis is put on routing algorithms.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eaLnBrk="0" hangingPunct="0">
              <a:defRPr sz="3600" b="1">
                <a:solidFill>
                  <a:schemeClr val="accent2"/>
                </a:solidFill>
                <a:latin typeface="Arial" charset="0"/>
                <a:cs typeface="Arial" charset="0"/>
              </a:defRPr>
            </a:lvl1pPr>
            <a:lvl2pPr marL="742950" indent="-285750" eaLnBrk="0" hangingPunct="0">
              <a:defRPr sz="3600" b="1">
                <a:solidFill>
                  <a:schemeClr val="accent2"/>
                </a:solidFill>
                <a:latin typeface="Arial" charset="0"/>
                <a:cs typeface="Arial" charset="0"/>
              </a:defRPr>
            </a:lvl2pPr>
            <a:lvl3pPr marL="1143000" indent="-228600" eaLnBrk="0" hangingPunct="0">
              <a:defRPr sz="3600" b="1">
                <a:solidFill>
                  <a:schemeClr val="accent2"/>
                </a:solidFill>
                <a:latin typeface="Arial" charset="0"/>
                <a:cs typeface="Arial" charset="0"/>
              </a:defRPr>
            </a:lvl3pPr>
            <a:lvl4pPr marL="1600200" indent="-228600" eaLnBrk="0" hangingPunct="0">
              <a:defRPr sz="3600" b="1">
                <a:solidFill>
                  <a:schemeClr val="accent2"/>
                </a:solidFill>
                <a:latin typeface="Arial" charset="0"/>
                <a:cs typeface="Arial" charset="0"/>
              </a:defRPr>
            </a:lvl4pPr>
            <a:lvl5pPr marL="2057400" indent="-228600" eaLnBrk="0" hangingPunct="0">
              <a:defRPr sz="3600" b="1">
                <a:solidFill>
                  <a:schemeClr val="accent2"/>
                </a:solidFill>
                <a:latin typeface="Arial" charset="0"/>
                <a:cs typeface="Arial" charset="0"/>
              </a:defRPr>
            </a:lvl5pPr>
            <a:lvl6pPr marL="2514600" indent="-228600" algn="ctr" eaLnBrk="0" fontAlgn="base" hangingPunct="0">
              <a:spcBef>
                <a:spcPct val="0"/>
              </a:spcBef>
              <a:spcAft>
                <a:spcPct val="0"/>
              </a:spcAft>
              <a:defRPr sz="3600" b="1">
                <a:solidFill>
                  <a:schemeClr val="accent2"/>
                </a:solidFill>
                <a:latin typeface="Arial" charset="0"/>
                <a:cs typeface="Arial" charset="0"/>
              </a:defRPr>
            </a:lvl6pPr>
            <a:lvl7pPr marL="2971800" indent="-228600" algn="ctr" eaLnBrk="0" fontAlgn="base" hangingPunct="0">
              <a:spcBef>
                <a:spcPct val="0"/>
              </a:spcBef>
              <a:spcAft>
                <a:spcPct val="0"/>
              </a:spcAft>
              <a:defRPr sz="3600" b="1">
                <a:solidFill>
                  <a:schemeClr val="accent2"/>
                </a:solidFill>
                <a:latin typeface="Arial" charset="0"/>
                <a:cs typeface="Arial" charset="0"/>
              </a:defRPr>
            </a:lvl7pPr>
            <a:lvl8pPr marL="3429000" indent="-228600" algn="ctr" eaLnBrk="0" fontAlgn="base" hangingPunct="0">
              <a:spcBef>
                <a:spcPct val="0"/>
              </a:spcBef>
              <a:spcAft>
                <a:spcPct val="0"/>
              </a:spcAft>
              <a:defRPr sz="3600" b="1">
                <a:solidFill>
                  <a:schemeClr val="accent2"/>
                </a:solidFill>
                <a:latin typeface="Arial" charset="0"/>
                <a:cs typeface="Arial" charset="0"/>
              </a:defRPr>
            </a:lvl8pPr>
            <a:lvl9pPr marL="3886200" indent="-228600" algn="ctr" eaLnBrk="0" fontAlgn="base" hangingPunct="0">
              <a:spcBef>
                <a:spcPct val="0"/>
              </a:spcBef>
              <a:spcAft>
                <a:spcPct val="0"/>
              </a:spcAft>
              <a:defRPr sz="3600" b="1">
                <a:solidFill>
                  <a:schemeClr val="accent2"/>
                </a:solidFill>
                <a:latin typeface="Arial" charset="0"/>
                <a:cs typeface="Arial" charset="0"/>
              </a:defRPr>
            </a:lvl9pPr>
          </a:lstStyle>
          <a:p>
            <a:pPr eaLnBrk="1" hangingPunct="1"/>
            <a:fld id="{6D7B7F08-7606-40A7-A914-8C1DBFF0663C}" type="slidenum">
              <a:rPr lang="en-US" sz="1200" b="0" smtClean="0">
                <a:solidFill>
                  <a:schemeClr val="tx1"/>
                </a:solidFill>
              </a:rPr>
              <a:pPr eaLnBrk="1" hangingPunct="1"/>
              <a:t>10</a:t>
            </a:fld>
            <a:endParaRPr lang="en-US" sz="1200" b="0" smtClean="0">
              <a:solidFill>
                <a:schemeClr val="tx1"/>
              </a:solidFill>
            </a:endParaRPr>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xfrm>
            <a:off x="914400" y="4343400"/>
            <a:ext cx="5029200" cy="4114800"/>
          </a:xfrm>
          <a:noFill/>
        </p:spPr>
        <p:txBody>
          <a:bodyPr/>
          <a:lstStyle/>
          <a:p>
            <a:pPr eaLnBrk="1" hangingPunct="1"/>
            <a:r>
              <a:rPr lang="en-US" smtClean="0"/>
              <a:t>Here we see the data hierarchy in network communications. The content of the message is not important here. However, the packet size is. The pipelining of switching allows the packet to be divided further by the routers along the path.</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eaLnBrk="0" hangingPunct="0">
              <a:defRPr sz="3600" b="1">
                <a:solidFill>
                  <a:schemeClr val="accent2"/>
                </a:solidFill>
                <a:latin typeface="Arial" charset="0"/>
                <a:cs typeface="Arial" charset="0"/>
              </a:defRPr>
            </a:lvl1pPr>
            <a:lvl2pPr marL="742950" indent="-285750" eaLnBrk="0" hangingPunct="0">
              <a:defRPr sz="3600" b="1">
                <a:solidFill>
                  <a:schemeClr val="accent2"/>
                </a:solidFill>
                <a:latin typeface="Arial" charset="0"/>
                <a:cs typeface="Arial" charset="0"/>
              </a:defRPr>
            </a:lvl2pPr>
            <a:lvl3pPr marL="1143000" indent="-228600" eaLnBrk="0" hangingPunct="0">
              <a:defRPr sz="3600" b="1">
                <a:solidFill>
                  <a:schemeClr val="accent2"/>
                </a:solidFill>
                <a:latin typeface="Arial" charset="0"/>
                <a:cs typeface="Arial" charset="0"/>
              </a:defRPr>
            </a:lvl3pPr>
            <a:lvl4pPr marL="1600200" indent="-228600" eaLnBrk="0" hangingPunct="0">
              <a:defRPr sz="3600" b="1">
                <a:solidFill>
                  <a:schemeClr val="accent2"/>
                </a:solidFill>
                <a:latin typeface="Arial" charset="0"/>
                <a:cs typeface="Arial" charset="0"/>
              </a:defRPr>
            </a:lvl4pPr>
            <a:lvl5pPr marL="2057400" indent="-228600" eaLnBrk="0" hangingPunct="0">
              <a:defRPr sz="3600" b="1">
                <a:solidFill>
                  <a:schemeClr val="accent2"/>
                </a:solidFill>
                <a:latin typeface="Arial" charset="0"/>
                <a:cs typeface="Arial" charset="0"/>
              </a:defRPr>
            </a:lvl5pPr>
            <a:lvl6pPr marL="2514600" indent="-228600" algn="ctr" eaLnBrk="0" fontAlgn="base" hangingPunct="0">
              <a:spcBef>
                <a:spcPct val="0"/>
              </a:spcBef>
              <a:spcAft>
                <a:spcPct val="0"/>
              </a:spcAft>
              <a:defRPr sz="3600" b="1">
                <a:solidFill>
                  <a:schemeClr val="accent2"/>
                </a:solidFill>
                <a:latin typeface="Arial" charset="0"/>
                <a:cs typeface="Arial" charset="0"/>
              </a:defRPr>
            </a:lvl6pPr>
            <a:lvl7pPr marL="2971800" indent="-228600" algn="ctr" eaLnBrk="0" fontAlgn="base" hangingPunct="0">
              <a:spcBef>
                <a:spcPct val="0"/>
              </a:spcBef>
              <a:spcAft>
                <a:spcPct val="0"/>
              </a:spcAft>
              <a:defRPr sz="3600" b="1">
                <a:solidFill>
                  <a:schemeClr val="accent2"/>
                </a:solidFill>
                <a:latin typeface="Arial" charset="0"/>
                <a:cs typeface="Arial" charset="0"/>
              </a:defRPr>
            </a:lvl7pPr>
            <a:lvl8pPr marL="3429000" indent="-228600" algn="ctr" eaLnBrk="0" fontAlgn="base" hangingPunct="0">
              <a:spcBef>
                <a:spcPct val="0"/>
              </a:spcBef>
              <a:spcAft>
                <a:spcPct val="0"/>
              </a:spcAft>
              <a:defRPr sz="3600" b="1">
                <a:solidFill>
                  <a:schemeClr val="accent2"/>
                </a:solidFill>
                <a:latin typeface="Arial" charset="0"/>
                <a:cs typeface="Arial" charset="0"/>
              </a:defRPr>
            </a:lvl8pPr>
            <a:lvl9pPr marL="3886200" indent="-228600" algn="ctr" eaLnBrk="0" fontAlgn="base" hangingPunct="0">
              <a:spcBef>
                <a:spcPct val="0"/>
              </a:spcBef>
              <a:spcAft>
                <a:spcPct val="0"/>
              </a:spcAft>
              <a:defRPr sz="3600" b="1">
                <a:solidFill>
                  <a:schemeClr val="accent2"/>
                </a:solidFill>
                <a:latin typeface="Arial" charset="0"/>
                <a:cs typeface="Arial" charset="0"/>
              </a:defRPr>
            </a:lvl9pPr>
          </a:lstStyle>
          <a:p>
            <a:pPr eaLnBrk="1" hangingPunct="1"/>
            <a:fld id="{F38E4EFA-DFAF-4C56-BA73-C745A47E2E65}" type="slidenum">
              <a:rPr lang="en-US" sz="1200" b="0" smtClean="0">
                <a:solidFill>
                  <a:schemeClr val="tx1"/>
                </a:solidFill>
              </a:rPr>
              <a:pPr eaLnBrk="1" hangingPunct="1"/>
              <a:t>11</a:t>
            </a:fld>
            <a:endParaRPr lang="en-US" sz="1200" b="0" smtClean="0">
              <a:solidFill>
                <a:schemeClr val="tx1"/>
              </a:solidFill>
            </a:endParaRPr>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xfrm>
            <a:off x="914400" y="4343400"/>
            <a:ext cx="5029200" cy="4114800"/>
          </a:xfrm>
          <a:noFill/>
        </p:spPr>
        <p:txBody>
          <a:bodyPr/>
          <a:lstStyle/>
          <a:p>
            <a:pPr eaLnBrk="1" hangingPunct="1"/>
            <a:r>
              <a:rPr lang="en-US" smtClean="0"/>
              <a:t>As we can see, the delay for store-and-forward is controlled mainly by distance and packet length. The wormhole switching approach is sensitive to flit length and distance.</a:t>
            </a:r>
          </a:p>
          <a:p>
            <a:pPr eaLnBrk="1" hangingPunct="1"/>
            <a:endParaRPr lang="en-US" smtClean="0"/>
          </a:p>
          <a:p>
            <a:pPr eaLnBrk="1" hangingPunct="1"/>
            <a:r>
              <a:rPr lang="en-US" smtClean="0"/>
              <a:t>The smaller the flit relative to packet size, the smaller the wormhole latency will be.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eaLnBrk="0" hangingPunct="0">
              <a:defRPr sz="3600" b="1">
                <a:solidFill>
                  <a:schemeClr val="accent2"/>
                </a:solidFill>
                <a:latin typeface="Arial" charset="0"/>
                <a:cs typeface="Arial" charset="0"/>
              </a:defRPr>
            </a:lvl1pPr>
            <a:lvl2pPr marL="742950" indent="-285750" eaLnBrk="0" hangingPunct="0">
              <a:defRPr sz="3600" b="1">
                <a:solidFill>
                  <a:schemeClr val="accent2"/>
                </a:solidFill>
                <a:latin typeface="Arial" charset="0"/>
                <a:cs typeface="Arial" charset="0"/>
              </a:defRPr>
            </a:lvl2pPr>
            <a:lvl3pPr marL="1143000" indent="-228600" eaLnBrk="0" hangingPunct="0">
              <a:defRPr sz="3600" b="1">
                <a:solidFill>
                  <a:schemeClr val="accent2"/>
                </a:solidFill>
                <a:latin typeface="Arial" charset="0"/>
                <a:cs typeface="Arial" charset="0"/>
              </a:defRPr>
            </a:lvl3pPr>
            <a:lvl4pPr marL="1600200" indent="-228600" eaLnBrk="0" hangingPunct="0">
              <a:defRPr sz="3600" b="1">
                <a:solidFill>
                  <a:schemeClr val="accent2"/>
                </a:solidFill>
                <a:latin typeface="Arial" charset="0"/>
                <a:cs typeface="Arial" charset="0"/>
              </a:defRPr>
            </a:lvl4pPr>
            <a:lvl5pPr marL="2057400" indent="-228600" eaLnBrk="0" hangingPunct="0">
              <a:defRPr sz="3600" b="1">
                <a:solidFill>
                  <a:schemeClr val="accent2"/>
                </a:solidFill>
                <a:latin typeface="Arial" charset="0"/>
                <a:cs typeface="Arial" charset="0"/>
              </a:defRPr>
            </a:lvl5pPr>
            <a:lvl6pPr marL="2514600" indent="-228600" algn="ctr" eaLnBrk="0" fontAlgn="base" hangingPunct="0">
              <a:spcBef>
                <a:spcPct val="0"/>
              </a:spcBef>
              <a:spcAft>
                <a:spcPct val="0"/>
              </a:spcAft>
              <a:defRPr sz="3600" b="1">
                <a:solidFill>
                  <a:schemeClr val="accent2"/>
                </a:solidFill>
                <a:latin typeface="Arial" charset="0"/>
                <a:cs typeface="Arial" charset="0"/>
              </a:defRPr>
            </a:lvl6pPr>
            <a:lvl7pPr marL="2971800" indent="-228600" algn="ctr" eaLnBrk="0" fontAlgn="base" hangingPunct="0">
              <a:spcBef>
                <a:spcPct val="0"/>
              </a:spcBef>
              <a:spcAft>
                <a:spcPct val="0"/>
              </a:spcAft>
              <a:defRPr sz="3600" b="1">
                <a:solidFill>
                  <a:schemeClr val="accent2"/>
                </a:solidFill>
                <a:latin typeface="Arial" charset="0"/>
                <a:cs typeface="Arial" charset="0"/>
              </a:defRPr>
            </a:lvl7pPr>
            <a:lvl8pPr marL="3429000" indent="-228600" algn="ctr" eaLnBrk="0" fontAlgn="base" hangingPunct="0">
              <a:spcBef>
                <a:spcPct val="0"/>
              </a:spcBef>
              <a:spcAft>
                <a:spcPct val="0"/>
              </a:spcAft>
              <a:defRPr sz="3600" b="1">
                <a:solidFill>
                  <a:schemeClr val="accent2"/>
                </a:solidFill>
                <a:latin typeface="Arial" charset="0"/>
                <a:cs typeface="Arial" charset="0"/>
              </a:defRPr>
            </a:lvl8pPr>
            <a:lvl9pPr marL="3886200" indent="-228600" algn="ctr" eaLnBrk="0" fontAlgn="base" hangingPunct="0">
              <a:spcBef>
                <a:spcPct val="0"/>
              </a:spcBef>
              <a:spcAft>
                <a:spcPct val="0"/>
              </a:spcAft>
              <a:defRPr sz="3600" b="1">
                <a:solidFill>
                  <a:schemeClr val="accent2"/>
                </a:solidFill>
                <a:latin typeface="Arial" charset="0"/>
                <a:cs typeface="Arial" charset="0"/>
              </a:defRPr>
            </a:lvl9pPr>
          </a:lstStyle>
          <a:p>
            <a:pPr eaLnBrk="1" hangingPunct="1"/>
            <a:fld id="{8D473333-3A05-4FBA-B5F8-19C597452AD8}" type="slidenum">
              <a:rPr lang="en-US" sz="1200" b="0" smtClean="0">
                <a:solidFill>
                  <a:schemeClr val="tx1"/>
                </a:solidFill>
              </a:rPr>
              <a:pPr eaLnBrk="1" hangingPunct="1"/>
              <a:t>12</a:t>
            </a:fld>
            <a:endParaRPr lang="en-US" sz="1200" b="0" smtClean="0">
              <a:solidFill>
                <a:schemeClr val="tx1"/>
              </a:solidFill>
            </a:endParaRPr>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xfrm>
            <a:off x="914400" y="4343400"/>
            <a:ext cx="5029200" cy="4114800"/>
          </a:xfrm>
          <a:noFill/>
        </p:spPr>
        <p:txBody>
          <a:bodyPr/>
          <a:lstStyle/>
          <a:p>
            <a:pPr eaLnBrk="1" hangingPunct="1"/>
            <a:r>
              <a:rPr lang="en-US" smtClean="0"/>
              <a:t>Here we see a graphical analysis portraying the parallel nature of wormhole routing. The analysis of the previous slide is clear: the smaller F becomes, the more parallelized the transmission becomes.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eaLnBrk="0" hangingPunct="0">
              <a:defRPr sz="3600" b="1">
                <a:solidFill>
                  <a:schemeClr val="accent2"/>
                </a:solidFill>
                <a:latin typeface="Arial" charset="0"/>
                <a:cs typeface="Arial" charset="0"/>
              </a:defRPr>
            </a:lvl1pPr>
            <a:lvl2pPr marL="742950" indent="-285750" eaLnBrk="0" hangingPunct="0">
              <a:defRPr sz="3600" b="1">
                <a:solidFill>
                  <a:schemeClr val="accent2"/>
                </a:solidFill>
                <a:latin typeface="Arial" charset="0"/>
                <a:cs typeface="Arial" charset="0"/>
              </a:defRPr>
            </a:lvl2pPr>
            <a:lvl3pPr marL="1143000" indent="-228600" eaLnBrk="0" hangingPunct="0">
              <a:defRPr sz="3600" b="1">
                <a:solidFill>
                  <a:schemeClr val="accent2"/>
                </a:solidFill>
                <a:latin typeface="Arial" charset="0"/>
                <a:cs typeface="Arial" charset="0"/>
              </a:defRPr>
            </a:lvl3pPr>
            <a:lvl4pPr marL="1600200" indent="-228600" eaLnBrk="0" hangingPunct="0">
              <a:defRPr sz="3600" b="1">
                <a:solidFill>
                  <a:schemeClr val="accent2"/>
                </a:solidFill>
                <a:latin typeface="Arial" charset="0"/>
                <a:cs typeface="Arial" charset="0"/>
              </a:defRPr>
            </a:lvl4pPr>
            <a:lvl5pPr marL="2057400" indent="-228600" eaLnBrk="0" hangingPunct="0">
              <a:defRPr sz="3600" b="1">
                <a:solidFill>
                  <a:schemeClr val="accent2"/>
                </a:solidFill>
                <a:latin typeface="Arial" charset="0"/>
                <a:cs typeface="Arial" charset="0"/>
              </a:defRPr>
            </a:lvl5pPr>
            <a:lvl6pPr marL="2514600" indent="-228600" algn="ctr" eaLnBrk="0" fontAlgn="base" hangingPunct="0">
              <a:spcBef>
                <a:spcPct val="0"/>
              </a:spcBef>
              <a:spcAft>
                <a:spcPct val="0"/>
              </a:spcAft>
              <a:defRPr sz="3600" b="1">
                <a:solidFill>
                  <a:schemeClr val="accent2"/>
                </a:solidFill>
                <a:latin typeface="Arial" charset="0"/>
                <a:cs typeface="Arial" charset="0"/>
              </a:defRPr>
            </a:lvl6pPr>
            <a:lvl7pPr marL="2971800" indent="-228600" algn="ctr" eaLnBrk="0" fontAlgn="base" hangingPunct="0">
              <a:spcBef>
                <a:spcPct val="0"/>
              </a:spcBef>
              <a:spcAft>
                <a:spcPct val="0"/>
              </a:spcAft>
              <a:defRPr sz="3600" b="1">
                <a:solidFill>
                  <a:schemeClr val="accent2"/>
                </a:solidFill>
                <a:latin typeface="Arial" charset="0"/>
                <a:cs typeface="Arial" charset="0"/>
              </a:defRPr>
            </a:lvl7pPr>
            <a:lvl8pPr marL="3429000" indent="-228600" algn="ctr" eaLnBrk="0" fontAlgn="base" hangingPunct="0">
              <a:spcBef>
                <a:spcPct val="0"/>
              </a:spcBef>
              <a:spcAft>
                <a:spcPct val="0"/>
              </a:spcAft>
              <a:defRPr sz="3600" b="1">
                <a:solidFill>
                  <a:schemeClr val="accent2"/>
                </a:solidFill>
                <a:latin typeface="Arial" charset="0"/>
                <a:cs typeface="Arial" charset="0"/>
              </a:defRPr>
            </a:lvl8pPr>
            <a:lvl9pPr marL="3886200" indent="-228600" algn="ctr" eaLnBrk="0" fontAlgn="base" hangingPunct="0">
              <a:spcBef>
                <a:spcPct val="0"/>
              </a:spcBef>
              <a:spcAft>
                <a:spcPct val="0"/>
              </a:spcAft>
              <a:defRPr sz="3600" b="1">
                <a:solidFill>
                  <a:schemeClr val="accent2"/>
                </a:solidFill>
                <a:latin typeface="Arial" charset="0"/>
                <a:cs typeface="Arial" charset="0"/>
              </a:defRPr>
            </a:lvl9pPr>
          </a:lstStyle>
          <a:p>
            <a:pPr eaLnBrk="1" hangingPunct="1"/>
            <a:fld id="{B90EF95F-F9E8-49F7-B085-0A7B84D0A065}" type="slidenum">
              <a:rPr lang="en-US" sz="1200" b="0" smtClean="0">
                <a:solidFill>
                  <a:schemeClr val="tx1"/>
                </a:solidFill>
              </a:rPr>
              <a:pPr eaLnBrk="1" hangingPunct="1"/>
              <a:t>2</a:t>
            </a:fld>
            <a:endParaRPr lang="en-US" sz="1200" b="0" smtClean="0">
              <a:solidFill>
                <a:schemeClr val="tx1"/>
              </a:solidFill>
            </a:endParaRPr>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r>
              <a:rPr lang="en-US" smtClean="0"/>
              <a:t>Here are the simplest metrics used for analysis of networks and their performance. The objective is to maximize bandwidth, throughput and maximum channel load.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sz="3600" b="1">
                <a:solidFill>
                  <a:schemeClr val="accent2"/>
                </a:solidFill>
                <a:latin typeface="Arial" charset="0"/>
                <a:cs typeface="Arial" charset="0"/>
              </a:defRPr>
            </a:lvl1pPr>
            <a:lvl2pPr marL="742950" indent="-285750" eaLnBrk="0" hangingPunct="0">
              <a:defRPr sz="3600" b="1">
                <a:solidFill>
                  <a:schemeClr val="accent2"/>
                </a:solidFill>
                <a:latin typeface="Arial" charset="0"/>
                <a:cs typeface="Arial" charset="0"/>
              </a:defRPr>
            </a:lvl2pPr>
            <a:lvl3pPr marL="1143000" indent="-228600" eaLnBrk="0" hangingPunct="0">
              <a:defRPr sz="3600" b="1">
                <a:solidFill>
                  <a:schemeClr val="accent2"/>
                </a:solidFill>
                <a:latin typeface="Arial" charset="0"/>
                <a:cs typeface="Arial" charset="0"/>
              </a:defRPr>
            </a:lvl3pPr>
            <a:lvl4pPr marL="1600200" indent="-228600" eaLnBrk="0" hangingPunct="0">
              <a:defRPr sz="3600" b="1">
                <a:solidFill>
                  <a:schemeClr val="accent2"/>
                </a:solidFill>
                <a:latin typeface="Arial" charset="0"/>
                <a:cs typeface="Arial" charset="0"/>
              </a:defRPr>
            </a:lvl4pPr>
            <a:lvl5pPr marL="2057400" indent="-228600" eaLnBrk="0" hangingPunct="0">
              <a:defRPr sz="3600" b="1">
                <a:solidFill>
                  <a:schemeClr val="accent2"/>
                </a:solidFill>
                <a:latin typeface="Arial" charset="0"/>
                <a:cs typeface="Arial" charset="0"/>
              </a:defRPr>
            </a:lvl5pPr>
            <a:lvl6pPr marL="2514600" indent="-228600" algn="ctr" eaLnBrk="0" fontAlgn="base" hangingPunct="0">
              <a:spcBef>
                <a:spcPct val="0"/>
              </a:spcBef>
              <a:spcAft>
                <a:spcPct val="0"/>
              </a:spcAft>
              <a:defRPr sz="3600" b="1">
                <a:solidFill>
                  <a:schemeClr val="accent2"/>
                </a:solidFill>
                <a:latin typeface="Arial" charset="0"/>
                <a:cs typeface="Arial" charset="0"/>
              </a:defRPr>
            </a:lvl6pPr>
            <a:lvl7pPr marL="2971800" indent="-228600" algn="ctr" eaLnBrk="0" fontAlgn="base" hangingPunct="0">
              <a:spcBef>
                <a:spcPct val="0"/>
              </a:spcBef>
              <a:spcAft>
                <a:spcPct val="0"/>
              </a:spcAft>
              <a:defRPr sz="3600" b="1">
                <a:solidFill>
                  <a:schemeClr val="accent2"/>
                </a:solidFill>
                <a:latin typeface="Arial" charset="0"/>
                <a:cs typeface="Arial" charset="0"/>
              </a:defRPr>
            </a:lvl7pPr>
            <a:lvl8pPr marL="3429000" indent="-228600" algn="ctr" eaLnBrk="0" fontAlgn="base" hangingPunct="0">
              <a:spcBef>
                <a:spcPct val="0"/>
              </a:spcBef>
              <a:spcAft>
                <a:spcPct val="0"/>
              </a:spcAft>
              <a:defRPr sz="3600" b="1">
                <a:solidFill>
                  <a:schemeClr val="accent2"/>
                </a:solidFill>
                <a:latin typeface="Arial" charset="0"/>
                <a:cs typeface="Arial" charset="0"/>
              </a:defRPr>
            </a:lvl8pPr>
            <a:lvl9pPr marL="3886200" indent="-228600" algn="ctr" eaLnBrk="0" fontAlgn="base" hangingPunct="0">
              <a:spcBef>
                <a:spcPct val="0"/>
              </a:spcBef>
              <a:spcAft>
                <a:spcPct val="0"/>
              </a:spcAft>
              <a:defRPr sz="3600" b="1">
                <a:solidFill>
                  <a:schemeClr val="accent2"/>
                </a:solidFill>
                <a:latin typeface="Arial" charset="0"/>
                <a:cs typeface="Arial" charset="0"/>
              </a:defRPr>
            </a:lvl9pPr>
          </a:lstStyle>
          <a:p>
            <a:pPr eaLnBrk="1" hangingPunct="1"/>
            <a:fld id="{04D8CCBD-ED52-4100-910F-1ECDAF99C5F4}" type="slidenum">
              <a:rPr lang="en-US" sz="1200" b="0" smtClean="0">
                <a:solidFill>
                  <a:schemeClr val="tx1"/>
                </a:solidFill>
              </a:rPr>
              <a:pPr eaLnBrk="1" hangingPunct="1"/>
              <a:t>3</a:t>
            </a:fld>
            <a:endParaRPr lang="en-US" sz="1200" b="0" smtClean="0">
              <a:solidFill>
                <a:schemeClr val="tx1"/>
              </a:solidFill>
            </a:endParaRPr>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p:txBody>
          <a:bodyPr/>
          <a:lstStyle/>
          <a:p>
            <a:pPr eaLnBrk="1" hangingPunct="1">
              <a:defRPr/>
            </a:pPr>
            <a:r>
              <a:rPr lang="en-US" dirty="0" smtClean="0"/>
              <a:t>Two types of routing are discussed in this lecture:</a:t>
            </a:r>
          </a:p>
          <a:p>
            <a:pPr eaLnBrk="1" hangingPunct="1">
              <a:defRPr/>
            </a:pPr>
            <a:endParaRPr lang="en-US" dirty="0"/>
          </a:p>
          <a:p>
            <a:pPr marL="171450" indent="-171450" eaLnBrk="1" hangingPunct="1">
              <a:buFont typeface="Arial" pitchFamily="34" charset="0"/>
              <a:buChar char="•"/>
              <a:defRPr/>
            </a:pPr>
            <a:r>
              <a:rPr lang="en-US" dirty="0" smtClean="0"/>
              <a:t>Oblivious routing attempts to spread the load on each path without knowledge of its status (traffic, buffer loads, etc.). Very little overhead in routing but does not maximize resource usage.</a:t>
            </a:r>
          </a:p>
          <a:p>
            <a:pPr marL="171450" indent="-171450" eaLnBrk="1" hangingPunct="1">
              <a:buFont typeface="Arial" pitchFamily="34" charset="0"/>
              <a:buChar char="•"/>
              <a:defRPr/>
            </a:pPr>
            <a:endParaRPr lang="en-US" dirty="0"/>
          </a:p>
          <a:p>
            <a:pPr marL="171450" indent="-171450" eaLnBrk="1" hangingPunct="1">
              <a:buFont typeface="Arial" pitchFamily="34" charset="0"/>
              <a:buChar char="•"/>
              <a:defRPr/>
            </a:pPr>
            <a:r>
              <a:rPr lang="en-US" dirty="0" smtClean="0"/>
              <a:t>Adaptive is the more dynamic solution which constantly re-analyzes the status of the network before the next hop. The overhead is multiplied by the number of hops but can lead to higher performance due to its knowledge of the network conditions. However this procedure, if done incorrectly, can lead to both deadlocks and starvation. The logic for each router is also much greater than the two other forms of routing.</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eaLnBrk="0" hangingPunct="0">
              <a:defRPr sz="3600" b="1">
                <a:solidFill>
                  <a:schemeClr val="accent2"/>
                </a:solidFill>
                <a:latin typeface="Arial" charset="0"/>
                <a:cs typeface="Arial" charset="0"/>
              </a:defRPr>
            </a:lvl1pPr>
            <a:lvl2pPr marL="742950" indent="-285750" eaLnBrk="0" hangingPunct="0">
              <a:defRPr sz="3600" b="1">
                <a:solidFill>
                  <a:schemeClr val="accent2"/>
                </a:solidFill>
                <a:latin typeface="Arial" charset="0"/>
                <a:cs typeface="Arial" charset="0"/>
              </a:defRPr>
            </a:lvl2pPr>
            <a:lvl3pPr marL="1143000" indent="-228600" eaLnBrk="0" hangingPunct="0">
              <a:defRPr sz="3600" b="1">
                <a:solidFill>
                  <a:schemeClr val="accent2"/>
                </a:solidFill>
                <a:latin typeface="Arial" charset="0"/>
                <a:cs typeface="Arial" charset="0"/>
              </a:defRPr>
            </a:lvl3pPr>
            <a:lvl4pPr marL="1600200" indent="-228600" eaLnBrk="0" hangingPunct="0">
              <a:defRPr sz="3600" b="1">
                <a:solidFill>
                  <a:schemeClr val="accent2"/>
                </a:solidFill>
                <a:latin typeface="Arial" charset="0"/>
                <a:cs typeface="Arial" charset="0"/>
              </a:defRPr>
            </a:lvl4pPr>
            <a:lvl5pPr marL="2057400" indent="-228600" eaLnBrk="0" hangingPunct="0">
              <a:defRPr sz="3600" b="1">
                <a:solidFill>
                  <a:schemeClr val="accent2"/>
                </a:solidFill>
                <a:latin typeface="Arial" charset="0"/>
                <a:cs typeface="Arial" charset="0"/>
              </a:defRPr>
            </a:lvl5pPr>
            <a:lvl6pPr marL="2514600" indent="-228600" algn="ctr" eaLnBrk="0" fontAlgn="base" hangingPunct="0">
              <a:spcBef>
                <a:spcPct val="0"/>
              </a:spcBef>
              <a:spcAft>
                <a:spcPct val="0"/>
              </a:spcAft>
              <a:defRPr sz="3600" b="1">
                <a:solidFill>
                  <a:schemeClr val="accent2"/>
                </a:solidFill>
                <a:latin typeface="Arial" charset="0"/>
                <a:cs typeface="Arial" charset="0"/>
              </a:defRPr>
            </a:lvl6pPr>
            <a:lvl7pPr marL="2971800" indent="-228600" algn="ctr" eaLnBrk="0" fontAlgn="base" hangingPunct="0">
              <a:spcBef>
                <a:spcPct val="0"/>
              </a:spcBef>
              <a:spcAft>
                <a:spcPct val="0"/>
              </a:spcAft>
              <a:defRPr sz="3600" b="1">
                <a:solidFill>
                  <a:schemeClr val="accent2"/>
                </a:solidFill>
                <a:latin typeface="Arial" charset="0"/>
                <a:cs typeface="Arial" charset="0"/>
              </a:defRPr>
            </a:lvl7pPr>
            <a:lvl8pPr marL="3429000" indent="-228600" algn="ctr" eaLnBrk="0" fontAlgn="base" hangingPunct="0">
              <a:spcBef>
                <a:spcPct val="0"/>
              </a:spcBef>
              <a:spcAft>
                <a:spcPct val="0"/>
              </a:spcAft>
              <a:defRPr sz="3600" b="1">
                <a:solidFill>
                  <a:schemeClr val="accent2"/>
                </a:solidFill>
                <a:latin typeface="Arial" charset="0"/>
                <a:cs typeface="Arial" charset="0"/>
              </a:defRPr>
            </a:lvl8pPr>
            <a:lvl9pPr marL="3886200" indent="-228600" algn="ctr" eaLnBrk="0" fontAlgn="base" hangingPunct="0">
              <a:spcBef>
                <a:spcPct val="0"/>
              </a:spcBef>
              <a:spcAft>
                <a:spcPct val="0"/>
              </a:spcAft>
              <a:defRPr sz="3600" b="1">
                <a:solidFill>
                  <a:schemeClr val="accent2"/>
                </a:solidFill>
                <a:latin typeface="Arial" charset="0"/>
                <a:cs typeface="Arial" charset="0"/>
              </a:defRPr>
            </a:lvl9pPr>
          </a:lstStyle>
          <a:p>
            <a:pPr eaLnBrk="1" hangingPunct="1"/>
            <a:fld id="{34F35851-BF24-425B-B1D2-B3808A5BAF0B}" type="slidenum">
              <a:rPr lang="en-US" sz="1200" b="0" smtClean="0">
                <a:solidFill>
                  <a:schemeClr val="tx1"/>
                </a:solidFill>
              </a:rPr>
              <a:pPr eaLnBrk="1" hangingPunct="1"/>
              <a:t>4</a:t>
            </a:fld>
            <a:endParaRPr lang="en-US" sz="1200" b="0" smtClean="0">
              <a:solidFill>
                <a:schemeClr val="tx1"/>
              </a:solidFill>
            </a:endParaRPr>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r>
              <a:rPr lang="en-US" smtClean="0"/>
              <a:t>Here we analyze several tactics (both oblivious and adaptive) of routing upon a ring topology of 8 nodes.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eaLnBrk="0" hangingPunct="0">
              <a:defRPr sz="3600" b="1">
                <a:solidFill>
                  <a:schemeClr val="accent2"/>
                </a:solidFill>
                <a:latin typeface="Arial" charset="0"/>
                <a:cs typeface="Arial" charset="0"/>
              </a:defRPr>
            </a:lvl1pPr>
            <a:lvl2pPr marL="742950" indent="-285750" eaLnBrk="0" hangingPunct="0">
              <a:defRPr sz="3600" b="1">
                <a:solidFill>
                  <a:schemeClr val="accent2"/>
                </a:solidFill>
                <a:latin typeface="Arial" charset="0"/>
                <a:cs typeface="Arial" charset="0"/>
              </a:defRPr>
            </a:lvl2pPr>
            <a:lvl3pPr marL="1143000" indent="-228600" eaLnBrk="0" hangingPunct="0">
              <a:defRPr sz="3600" b="1">
                <a:solidFill>
                  <a:schemeClr val="accent2"/>
                </a:solidFill>
                <a:latin typeface="Arial" charset="0"/>
                <a:cs typeface="Arial" charset="0"/>
              </a:defRPr>
            </a:lvl3pPr>
            <a:lvl4pPr marL="1600200" indent="-228600" eaLnBrk="0" hangingPunct="0">
              <a:defRPr sz="3600" b="1">
                <a:solidFill>
                  <a:schemeClr val="accent2"/>
                </a:solidFill>
                <a:latin typeface="Arial" charset="0"/>
                <a:cs typeface="Arial" charset="0"/>
              </a:defRPr>
            </a:lvl4pPr>
            <a:lvl5pPr marL="2057400" indent="-228600" eaLnBrk="0" hangingPunct="0">
              <a:defRPr sz="3600" b="1">
                <a:solidFill>
                  <a:schemeClr val="accent2"/>
                </a:solidFill>
                <a:latin typeface="Arial" charset="0"/>
                <a:cs typeface="Arial" charset="0"/>
              </a:defRPr>
            </a:lvl5pPr>
            <a:lvl6pPr marL="2514600" indent="-228600" algn="ctr" eaLnBrk="0" fontAlgn="base" hangingPunct="0">
              <a:spcBef>
                <a:spcPct val="0"/>
              </a:spcBef>
              <a:spcAft>
                <a:spcPct val="0"/>
              </a:spcAft>
              <a:defRPr sz="3600" b="1">
                <a:solidFill>
                  <a:schemeClr val="accent2"/>
                </a:solidFill>
                <a:latin typeface="Arial" charset="0"/>
                <a:cs typeface="Arial" charset="0"/>
              </a:defRPr>
            </a:lvl6pPr>
            <a:lvl7pPr marL="2971800" indent="-228600" algn="ctr" eaLnBrk="0" fontAlgn="base" hangingPunct="0">
              <a:spcBef>
                <a:spcPct val="0"/>
              </a:spcBef>
              <a:spcAft>
                <a:spcPct val="0"/>
              </a:spcAft>
              <a:defRPr sz="3600" b="1">
                <a:solidFill>
                  <a:schemeClr val="accent2"/>
                </a:solidFill>
                <a:latin typeface="Arial" charset="0"/>
                <a:cs typeface="Arial" charset="0"/>
              </a:defRPr>
            </a:lvl7pPr>
            <a:lvl8pPr marL="3429000" indent="-228600" algn="ctr" eaLnBrk="0" fontAlgn="base" hangingPunct="0">
              <a:spcBef>
                <a:spcPct val="0"/>
              </a:spcBef>
              <a:spcAft>
                <a:spcPct val="0"/>
              </a:spcAft>
              <a:defRPr sz="3600" b="1">
                <a:solidFill>
                  <a:schemeClr val="accent2"/>
                </a:solidFill>
                <a:latin typeface="Arial" charset="0"/>
                <a:cs typeface="Arial" charset="0"/>
              </a:defRPr>
            </a:lvl8pPr>
            <a:lvl9pPr marL="3886200" indent="-228600" algn="ctr" eaLnBrk="0" fontAlgn="base" hangingPunct="0">
              <a:spcBef>
                <a:spcPct val="0"/>
              </a:spcBef>
              <a:spcAft>
                <a:spcPct val="0"/>
              </a:spcAft>
              <a:defRPr sz="3600" b="1">
                <a:solidFill>
                  <a:schemeClr val="accent2"/>
                </a:solidFill>
                <a:latin typeface="Arial" charset="0"/>
                <a:cs typeface="Arial" charset="0"/>
              </a:defRPr>
            </a:lvl9pPr>
          </a:lstStyle>
          <a:p>
            <a:pPr eaLnBrk="1" hangingPunct="1"/>
            <a:fld id="{6B0E882D-0569-45B8-AD7E-0629A98A01D7}" type="slidenum">
              <a:rPr lang="en-US" sz="1200" b="0" smtClean="0">
                <a:solidFill>
                  <a:schemeClr val="tx1"/>
                </a:solidFill>
              </a:rPr>
              <a:pPr eaLnBrk="1" hangingPunct="1"/>
              <a:t>5</a:t>
            </a:fld>
            <a:endParaRPr lang="en-US" sz="1200" b="0" smtClean="0">
              <a:solidFill>
                <a:schemeClr val="tx1"/>
              </a:solidFill>
            </a:endParaRPr>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p:txBody>
          <a:bodyPr/>
          <a:lstStyle/>
          <a:p>
            <a:pPr eaLnBrk="1" hangingPunct="1">
              <a:defRPr/>
            </a:pPr>
            <a:r>
              <a:rPr lang="en-US" dirty="0" smtClean="0"/>
              <a:t>At first glance:</a:t>
            </a:r>
          </a:p>
          <a:p>
            <a:pPr eaLnBrk="1" hangingPunct="1">
              <a:defRPr/>
            </a:pPr>
            <a:endParaRPr lang="en-US" dirty="0"/>
          </a:p>
          <a:p>
            <a:pPr marL="171450" indent="-171450" eaLnBrk="1" hangingPunct="1">
              <a:buFont typeface="Arial" pitchFamily="34" charset="0"/>
              <a:buChar char="•"/>
              <a:defRPr/>
            </a:pPr>
            <a:r>
              <a:rPr lang="en-US" dirty="0" smtClean="0"/>
              <a:t>The greedy algorithm will send all of its packets in the clockwise direction. At first it will be completely used with no collisions. But subsequent transmissions will have to wait until the first set is completely finished before they may begin.</a:t>
            </a:r>
          </a:p>
          <a:p>
            <a:pPr marL="171450" indent="-171450" eaLnBrk="1" hangingPunct="1">
              <a:buFont typeface="Arial" pitchFamily="34" charset="0"/>
              <a:buChar char="•"/>
              <a:defRPr/>
            </a:pPr>
            <a:endParaRPr lang="en-US" dirty="0" smtClean="0"/>
          </a:p>
          <a:p>
            <a:pPr marL="171450" indent="-171450" eaLnBrk="1" hangingPunct="1">
              <a:buFont typeface="Arial" pitchFamily="34" charset="0"/>
              <a:buChar char="•"/>
              <a:defRPr/>
            </a:pPr>
            <a:r>
              <a:rPr lang="en-US" dirty="0" smtClean="0"/>
              <a:t>The uniform </a:t>
            </a:r>
            <a:r>
              <a:rPr lang="en-US" dirty="0" err="1" smtClean="0"/>
              <a:t>random’s</a:t>
            </a:r>
            <a:r>
              <a:rPr lang="en-US" dirty="0" smtClean="0"/>
              <a:t> behavior should be better than greedy because it will at least spread out the flow of data.</a:t>
            </a:r>
          </a:p>
          <a:p>
            <a:pPr marL="171450" indent="-171450" eaLnBrk="1" hangingPunct="1">
              <a:buFont typeface="Arial" pitchFamily="34" charset="0"/>
              <a:buChar char="•"/>
              <a:defRPr/>
            </a:pPr>
            <a:endParaRPr lang="en-US" dirty="0"/>
          </a:p>
          <a:p>
            <a:pPr marL="171450" indent="-171450" eaLnBrk="1" hangingPunct="1">
              <a:buFont typeface="Arial" pitchFamily="34" charset="0"/>
              <a:buChar char="•"/>
              <a:defRPr/>
            </a:pPr>
            <a:r>
              <a:rPr lang="en-US" dirty="0" smtClean="0"/>
              <a:t>Weighed random should perform better than the previous two as it takes the best of the two approaches. It spreads the load and attempts to use the shortest path.</a:t>
            </a:r>
          </a:p>
          <a:p>
            <a:pPr marL="171450" indent="-171450" eaLnBrk="1" hangingPunct="1">
              <a:buFont typeface="Arial" pitchFamily="34" charset="0"/>
              <a:buChar char="•"/>
              <a:defRPr/>
            </a:pPr>
            <a:endParaRPr lang="en-US" dirty="0"/>
          </a:p>
          <a:p>
            <a:pPr marL="171450" indent="-171450" eaLnBrk="1" hangingPunct="1">
              <a:buFont typeface="Arial" pitchFamily="34" charset="0"/>
              <a:buChar char="•"/>
              <a:defRPr/>
            </a:pPr>
            <a:r>
              <a:rPr lang="en-US" dirty="0" smtClean="0"/>
              <a:t>The adaptive algorithm could perform the best but it might be limited by the size of the network and the number of connections.</a:t>
            </a:r>
          </a:p>
          <a:p>
            <a:pPr marL="171450" indent="-171450" eaLnBrk="1" hangingPunct="1">
              <a:buFont typeface="Arial" pitchFamily="34" charset="0"/>
              <a:buChar char="•"/>
              <a:defRPr/>
            </a:pPr>
            <a:endParaRPr lang="en-US" dirty="0"/>
          </a:p>
          <a:p>
            <a:pPr marL="171450" indent="-171450" eaLnBrk="1" hangingPunct="1">
              <a:buFont typeface="Arial" pitchFamily="34" charset="0"/>
              <a:buChar char="•"/>
              <a:defRPr/>
            </a:pPr>
            <a:endParaRPr lang="en-US" dirty="0" smtClean="0"/>
          </a:p>
          <a:p>
            <a:pPr marL="171450" indent="-171450" eaLnBrk="1" hangingPunct="1">
              <a:buFont typeface="Arial" pitchFamily="34" charset="0"/>
              <a:buChar char="•"/>
              <a:defRPr/>
            </a:pPr>
            <a:endParaRPr lang="en-US" dirty="0"/>
          </a:p>
          <a:p>
            <a:pPr marL="171450" indent="-171450" eaLnBrk="1" hangingPunct="1">
              <a:buFont typeface="Arial" pitchFamily="34" charset="0"/>
              <a:buChar char="•"/>
              <a:defRPr/>
            </a:pPr>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eaLnBrk="0" hangingPunct="0">
              <a:defRPr sz="3600" b="1">
                <a:solidFill>
                  <a:schemeClr val="accent2"/>
                </a:solidFill>
                <a:latin typeface="Arial" charset="0"/>
                <a:cs typeface="Arial" charset="0"/>
              </a:defRPr>
            </a:lvl1pPr>
            <a:lvl2pPr marL="742950" indent="-285750" eaLnBrk="0" hangingPunct="0">
              <a:defRPr sz="3600" b="1">
                <a:solidFill>
                  <a:schemeClr val="accent2"/>
                </a:solidFill>
                <a:latin typeface="Arial" charset="0"/>
                <a:cs typeface="Arial" charset="0"/>
              </a:defRPr>
            </a:lvl2pPr>
            <a:lvl3pPr marL="1143000" indent="-228600" eaLnBrk="0" hangingPunct="0">
              <a:defRPr sz="3600" b="1">
                <a:solidFill>
                  <a:schemeClr val="accent2"/>
                </a:solidFill>
                <a:latin typeface="Arial" charset="0"/>
                <a:cs typeface="Arial" charset="0"/>
              </a:defRPr>
            </a:lvl3pPr>
            <a:lvl4pPr marL="1600200" indent="-228600" eaLnBrk="0" hangingPunct="0">
              <a:defRPr sz="3600" b="1">
                <a:solidFill>
                  <a:schemeClr val="accent2"/>
                </a:solidFill>
                <a:latin typeface="Arial" charset="0"/>
                <a:cs typeface="Arial" charset="0"/>
              </a:defRPr>
            </a:lvl4pPr>
            <a:lvl5pPr marL="2057400" indent="-228600" eaLnBrk="0" hangingPunct="0">
              <a:defRPr sz="3600" b="1">
                <a:solidFill>
                  <a:schemeClr val="accent2"/>
                </a:solidFill>
                <a:latin typeface="Arial" charset="0"/>
                <a:cs typeface="Arial" charset="0"/>
              </a:defRPr>
            </a:lvl5pPr>
            <a:lvl6pPr marL="2514600" indent="-228600" algn="ctr" eaLnBrk="0" fontAlgn="base" hangingPunct="0">
              <a:spcBef>
                <a:spcPct val="0"/>
              </a:spcBef>
              <a:spcAft>
                <a:spcPct val="0"/>
              </a:spcAft>
              <a:defRPr sz="3600" b="1">
                <a:solidFill>
                  <a:schemeClr val="accent2"/>
                </a:solidFill>
                <a:latin typeface="Arial" charset="0"/>
                <a:cs typeface="Arial" charset="0"/>
              </a:defRPr>
            </a:lvl6pPr>
            <a:lvl7pPr marL="2971800" indent="-228600" algn="ctr" eaLnBrk="0" fontAlgn="base" hangingPunct="0">
              <a:spcBef>
                <a:spcPct val="0"/>
              </a:spcBef>
              <a:spcAft>
                <a:spcPct val="0"/>
              </a:spcAft>
              <a:defRPr sz="3600" b="1">
                <a:solidFill>
                  <a:schemeClr val="accent2"/>
                </a:solidFill>
                <a:latin typeface="Arial" charset="0"/>
                <a:cs typeface="Arial" charset="0"/>
              </a:defRPr>
            </a:lvl7pPr>
            <a:lvl8pPr marL="3429000" indent="-228600" algn="ctr" eaLnBrk="0" fontAlgn="base" hangingPunct="0">
              <a:spcBef>
                <a:spcPct val="0"/>
              </a:spcBef>
              <a:spcAft>
                <a:spcPct val="0"/>
              </a:spcAft>
              <a:defRPr sz="3600" b="1">
                <a:solidFill>
                  <a:schemeClr val="accent2"/>
                </a:solidFill>
                <a:latin typeface="Arial" charset="0"/>
                <a:cs typeface="Arial" charset="0"/>
              </a:defRPr>
            </a:lvl8pPr>
            <a:lvl9pPr marL="3886200" indent="-228600" algn="ctr" eaLnBrk="0" fontAlgn="base" hangingPunct="0">
              <a:spcBef>
                <a:spcPct val="0"/>
              </a:spcBef>
              <a:spcAft>
                <a:spcPct val="0"/>
              </a:spcAft>
              <a:defRPr sz="3600" b="1">
                <a:solidFill>
                  <a:schemeClr val="accent2"/>
                </a:solidFill>
                <a:latin typeface="Arial" charset="0"/>
                <a:cs typeface="Arial" charset="0"/>
              </a:defRPr>
            </a:lvl9pPr>
          </a:lstStyle>
          <a:p>
            <a:pPr eaLnBrk="1" hangingPunct="1"/>
            <a:fld id="{6B683642-7E8C-4E11-A9E1-998F40B868E9}" type="slidenum">
              <a:rPr lang="en-US" sz="1200" b="0" smtClean="0">
                <a:solidFill>
                  <a:schemeClr val="tx1"/>
                </a:solidFill>
              </a:rPr>
              <a:pPr eaLnBrk="1" hangingPunct="1"/>
              <a:t>6</a:t>
            </a:fld>
            <a:endParaRPr lang="en-US" sz="1200" b="0" smtClean="0">
              <a:solidFill>
                <a:schemeClr val="tx1"/>
              </a:solidFill>
            </a:endParaRPr>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r>
              <a:rPr lang="en-US" smtClean="0"/>
              <a:t>As we see, the deterministic algorithm (greedy) does fairly poorly but its oblivious counterpart does not much better. Both weighted random and adaptive perform relatively well considering the topology of the network. One can hypothesize that adaptive would scale better than weighted random in more interconnected topologies.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eaLnBrk="0" hangingPunct="0">
              <a:defRPr sz="3600" b="1">
                <a:solidFill>
                  <a:schemeClr val="accent2"/>
                </a:solidFill>
                <a:latin typeface="Arial" charset="0"/>
                <a:cs typeface="Arial" charset="0"/>
              </a:defRPr>
            </a:lvl1pPr>
            <a:lvl2pPr marL="742950" indent="-285750" eaLnBrk="0" hangingPunct="0">
              <a:defRPr sz="3600" b="1">
                <a:solidFill>
                  <a:schemeClr val="accent2"/>
                </a:solidFill>
                <a:latin typeface="Arial" charset="0"/>
                <a:cs typeface="Arial" charset="0"/>
              </a:defRPr>
            </a:lvl2pPr>
            <a:lvl3pPr marL="1143000" indent="-228600" eaLnBrk="0" hangingPunct="0">
              <a:defRPr sz="3600" b="1">
                <a:solidFill>
                  <a:schemeClr val="accent2"/>
                </a:solidFill>
                <a:latin typeface="Arial" charset="0"/>
                <a:cs typeface="Arial" charset="0"/>
              </a:defRPr>
            </a:lvl3pPr>
            <a:lvl4pPr marL="1600200" indent="-228600" eaLnBrk="0" hangingPunct="0">
              <a:defRPr sz="3600" b="1">
                <a:solidFill>
                  <a:schemeClr val="accent2"/>
                </a:solidFill>
                <a:latin typeface="Arial" charset="0"/>
                <a:cs typeface="Arial" charset="0"/>
              </a:defRPr>
            </a:lvl4pPr>
            <a:lvl5pPr marL="2057400" indent="-228600" eaLnBrk="0" hangingPunct="0">
              <a:defRPr sz="3600" b="1">
                <a:solidFill>
                  <a:schemeClr val="accent2"/>
                </a:solidFill>
                <a:latin typeface="Arial" charset="0"/>
                <a:cs typeface="Arial" charset="0"/>
              </a:defRPr>
            </a:lvl5pPr>
            <a:lvl6pPr marL="2514600" indent="-228600" algn="ctr" eaLnBrk="0" fontAlgn="base" hangingPunct="0">
              <a:spcBef>
                <a:spcPct val="0"/>
              </a:spcBef>
              <a:spcAft>
                <a:spcPct val="0"/>
              </a:spcAft>
              <a:defRPr sz="3600" b="1">
                <a:solidFill>
                  <a:schemeClr val="accent2"/>
                </a:solidFill>
                <a:latin typeface="Arial" charset="0"/>
                <a:cs typeface="Arial" charset="0"/>
              </a:defRPr>
            </a:lvl6pPr>
            <a:lvl7pPr marL="2971800" indent="-228600" algn="ctr" eaLnBrk="0" fontAlgn="base" hangingPunct="0">
              <a:spcBef>
                <a:spcPct val="0"/>
              </a:spcBef>
              <a:spcAft>
                <a:spcPct val="0"/>
              </a:spcAft>
              <a:defRPr sz="3600" b="1">
                <a:solidFill>
                  <a:schemeClr val="accent2"/>
                </a:solidFill>
                <a:latin typeface="Arial" charset="0"/>
                <a:cs typeface="Arial" charset="0"/>
              </a:defRPr>
            </a:lvl7pPr>
            <a:lvl8pPr marL="3429000" indent="-228600" algn="ctr" eaLnBrk="0" fontAlgn="base" hangingPunct="0">
              <a:spcBef>
                <a:spcPct val="0"/>
              </a:spcBef>
              <a:spcAft>
                <a:spcPct val="0"/>
              </a:spcAft>
              <a:defRPr sz="3600" b="1">
                <a:solidFill>
                  <a:schemeClr val="accent2"/>
                </a:solidFill>
                <a:latin typeface="Arial" charset="0"/>
                <a:cs typeface="Arial" charset="0"/>
              </a:defRPr>
            </a:lvl8pPr>
            <a:lvl9pPr marL="3886200" indent="-228600" algn="ctr" eaLnBrk="0" fontAlgn="base" hangingPunct="0">
              <a:spcBef>
                <a:spcPct val="0"/>
              </a:spcBef>
              <a:spcAft>
                <a:spcPct val="0"/>
              </a:spcAft>
              <a:defRPr sz="3600" b="1">
                <a:solidFill>
                  <a:schemeClr val="accent2"/>
                </a:solidFill>
                <a:latin typeface="Arial" charset="0"/>
                <a:cs typeface="Arial" charset="0"/>
              </a:defRPr>
            </a:lvl9pPr>
          </a:lstStyle>
          <a:p>
            <a:pPr eaLnBrk="1" hangingPunct="1"/>
            <a:fld id="{53C378B2-E1B3-484D-A946-08A3A6A92CC6}" type="slidenum">
              <a:rPr lang="en-US" sz="1200" b="0" smtClean="0">
                <a:solidFill>
                  <a:schemeClr val="tx1"/>
                </a:solidFill>
              </a:rPr>
              <a:pPr eaLnBrk="1" hangingPunct="1"/>
              <a:t>7</a:t>
            </a:fld>
            <a:endParaRPr lang="en-US" sz="1200" b="0" smtClean="0">
              <a:solidFill>
                <a:schemeClr val="tx1"/>
              </a:solidFill>
            </a:endParaRPr>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r>
              <a:rPr lang="en-US" smtClean="0"/>
              <a:t>The analysis matches the hypothesis. Although the behavior of the latter two algorithms is complex and could change drastically under  different network loads.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sz="3600" b="1">
                <a:solidFill>
                  <a:schemeClr val="accent2"/>
                </a:solidFill>
                <a:latin typeface="Arial" charset="0"/>
                <a:cs typeface="Arial" charset="0"/>
              </a:defRPr>
            </a:lvl1pPr>
            <a:lvl2pPr marL="742950" indent="-285750" eaLnBrk="0" hangingPunct="0">
              <a:defRPr sz="3600" b="1">
                <a:solidFill>
                  <a:schemeClr val="accent2"/>
                </a:solidFill>
                <a:latin typeface="Arial" charset="0"/>
                <a:cs typeface="Arial" charset="0"/>
              </a:defRPr>
            </a:lvl2pPr>
            <a:lvl3pPr marL="1143000" indent="-228600" eaLnBrk="0" hangingPunct="0">
              <a:defRPr sz="3600" b="1">
                <a:solidFill>
                  <a:schemeClr val="accent2"/>
                </a:solidFill>
                <a:latin typeface="Arial" charset="0"/>
                <a:cs typeface="Arial" charset="0"/>
              </a:defRPr>
            </a:lvl3pPr>
            <a:lvl4pPr marL="1600200" indent="-228600" eaLnBrk="0" hangingPunct="0">
              <a:defRPr sz="3600" b="1">
                <a:solidFill>
                  <a:schemeClr val="accent2"/>
                </a:solidFill>
                <a:latin typeface="Arial" charset="0"/>
                <a:cs typeface="Arial" charset="0"/>
              </a:defRPr>
            </a:lvl4pPr>
            <a:lvl5pPr marL="2057400" indent="-228600" eaLnBrk="0" hangingPunct="0">
              <a:defRPr sz="3600" b="1">
                <a:solidFill>
                  <a:schemeClr val="accent2"/>
                </a:solidFill>
                <a:latin typeface="Arial" charset="0"/>
                <a:cs typeface="Arial" charset="0"/>
              </a:defRPr>
            </a:lvl5pPr>
            <a:lvl6pPr marL="2514600" indent="-228600" algn="ctr" eaLnBrk="0" fontAlgn="base" hangingPunct="0">
              <a:spcBef>
                <a:spcPct val="0"/>
              </a:spcBef>
              <a:spcAft>
                <a:spcPct val="0"/>
              </a:spcAft>
              <a:defRPr sz="3600" b="1">
                <a:solidFill>
                  <a:schemeClr val="accent2"/>
                </a:solidFill>
                <a:latin typeface="Arial" charset="0"/>
                <a:cs typeface="Arial" charset="0"/>
              </a:defRPr>
            </a:lvl6pPr>
            <a:lvl7pPr marL="2971800" indent="-228600" algn="ctr" eaLnBrk="0" fontAlgn="base" hangingPunct="0">
              <a:spcBef>
                <a:spcPct val="0"/>
              </a:spcBef>
              <a:spcAft>
                <a:spcPct val="0"/>
              </a:spcAft>
              <a:defRPr sz="3600" b="1">
                <a:solidFill>
                  <a:schemeClr val="accent2"/>
                </a:solidFill>
                <a:latin typeface="Arial" charset="0"/>
                <a:cs typeface="Arial" charset="0"/>
              </a:defRPr>
            </a:lvl7pPr>
            <a:lvl8pPr marL="3429000" indent="-228600" algn="ctr" eaLnBrk="0" fontAlgn="base" hangingPunct="0">
              <a:spcBef>
                <a:spcPct val="0"/>
              </a:spcBef>
              <a:spcAft>
                <a:spcPct val="0"/>
              </a:spcAft>
              <a:defRPr sz="3600" b="1">
                <a:solidFill>
                  <a:schemeClr val="accent2"/>
                </a:solidFill>
                <a:latin typeface="Arial" charset="0"/>
                <a:cs typeface="Arial" charset="0"/>
              </a:defRPr>
            </a:lvl8pPr>
            <a:lvl9pPr marL="3886200" indent="-228600" algn="ctr" eaLnBrk="0" fontAlgn="base" hangingPunct="0">
              <a:spcBef>
                <a:spcPct val="0"/>
              </a:spcBef>
              <a:spcAft>
                <a:spcPct val="0"/>
              </a:spcAft>
              <a:defRPr sz="3600" b="1">
                <a:solidFill>
                  <a:schemeClr val="accent2"/>
                </a:solidFill>
                <a:latin typeface="Arial" charset="0"/>
                <a:cs typeface="Arial" charset="0"/>
              </a:defRPr>
            </a:lvl9pPr>
          </a:lstStyle>
          <a:p>
            <a:pPr eaLnBrk="1" hangingPunct="1"/>
            <a:fld id="{85B6E0A0-9B5F-4F7C-8044-B0D2A3BF0483}" type="slidenum">
              <a:rPr lang="en-US" sz="1200" b="0" smtClean="0">
                <a:solidFill>
                  <a:schemeClr val="tx1"/>
                </a:solidFill>
              </a:rPr>
              <a:pPr eaLnBrk="1" hangingPunct="1"/>
              <a:t>8</a:t>
            </a:fld>
            <a:endParaRPr lang="en-US" sz="1200" b="0" smtClean="0">
              <a:solidFill>
                <a:schemeClr val="tx1"/>
              </a:solidFill>
            </a:endParaRPr>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xfrm>
            <a:off x="914400" y="4343400"/>
            <a:ext cx="5029200" cy="4114800"/>
          </a:xfrm>
          <a:noFill/>
        </p:spPr>
        <p:txBody>
          <a:bodyPr/>
          <a:lstStyle/>
          <a:p>
            <a:pPr eaLnBrk="1" hangingPunct="1"/>
            <a:r>
              <a:rPr lang="en-US" smtClean="0"/>
              <a:t>The discrete units of data transmitted may differ depending on the type switching chosen. Nonetheless, the routing information is located in the header of each packet. The packet may be fragmented during transmission if a cut-through switching model is in use.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eaLnBrk="0" hangingPunct="0">
              <a:defRPr sz="3600" b="1">
                <a:solidFill>
                  <a:schemeClr val="accent2"/>
                </a:solidFill>
                <a:latin typeface="Arial" charset="0"/>
                <a:cs typeface="Arial" charset="0"/>
              </a:defRPr>
            </a:lvl1pPr>
            <a:lvl2pPr marL="742950" indent="-285750" eaLnBrk="0" hangingPunct="0">
              <a:defRPr sz="3600" b="1">
                <a:solidFill>
                  <a:schemeClr val="accent2"/>
                </a:solidFill>
                <a:latin typeface="Arial" charset="0"/>
                <a:cs typeface="Arial" charset="0"/>
              </a:defRPr>
            </a:lvl2pPr>
            <a:lvl3pPr marL="1143000" indent="-228600" eaLnBrk="0" hangingPunct="0">
              <a:defRPr sz="3600" b="1">
                <a:solidFill>
                  <a:schemeClr val="accent2"/>
                </a:solidFill>
                <a:latin typeface="Arial" charset="0"/>
                <a:cs typeface="Arial" charset="0"/>
              </a:defRPr>
            </a:lvl3pPr>
            <a:lvl4pPr marL="1600200" indent="-228600" eaLnBrk="0" hangingPunct="0">
              <a:defRPr sz="3600" b="1">
                <a:solidFill>
                  <a:schemeClr val="accent2"/>
                </a:solidFill>
                <a:latin typeface="Arial" charset="0"/>
                <a:cs typeface="Arial" charset="0"/>
              </a:defRPr>
            </a:lvl4pPr>
            <a:lvl5pPr marL="2057400" indent="-228600" eaLnBrk="0" hangingPunct="0">
              <a:defRPr sz="3600" b="1">
                <a:solidFill>
                  <a:schemeClr val="accent2"/>
                </a:solidFill>
                <a:latin typeface="Arial" charset="0"/>
                <a:cs typeface="Arial" charset="0"/>
              </a:defRPr>
            </a:lvl5pPr>
            <a:lvl6pPr marL="2514600" indent="-228600" algn="ctr" eaLnBrk="0" fontAlgn="base" hangingPunct="0">
              <a:spcBef>
                <a:spcPct val="0"/>
              </a:spcBef>
              <a:spcAft>
                <a:spcPct val="0"/>
              </a:spcAft>
              <a:defRPr sz="3600" b="1">
                <a:solidFill>
                  <a:schemeClr val="accent2"/>
                </a:solidFill>
                <a:latin typeface="Arial" charset="0"/>
                <a:cs typeface="Arial" charset="0"/>
              </a:defRPr>
            </a:lvl6pPr>
            <a:lvl7pPr marL="2971800" indent="-228600" algn="ctr" eaLnBrk="0" fontAlgn="base" hangingPunct="0">
              <a:spcBef>
                <a:spcPct val="0"/>
              </a:spcBef>
              <a:spcAft>
                <a:spcPct val="0"/>
              </a:spcAft>
              <a:defRPr sz="3600" b="1">
                <a:solidFill>
                  <a:schemeClr val="accent2"/>
                </a:solidFill>
                <a:latin typeface="Arial" charset="0"/>
                <a:cs typeface="Arial" charset="0"/>
              </a:defRPr>
            </a:lvl7pPr>
            <a:lvl8pPr marL="3429000" indent="-228600" algn="ctr" eaLnBrk="0" fontAlgn="base" hangingPunct="0">
              <a:spcBef>
                <a:spcPct val="0"/>
              </a:spcBef>
              <a:spcAft>
                <a:spcPct val="0"/>
              </a:spcAft>
              <a:defRPr sz="3600" b="1">
                <a:solidFill>
                  <a:schemeClr val="accent2"/>
                </a:solidFill>
                <a:latin typeface="Arial" charset="0"/>
                <a:cs typeface="Arial" charset="0"/>
              </a:defRPr>
            </a:lvl8pPr>
            <a:lvl9pPr marL="3886200" indent="-228600" algn="ctr" eaLnBrk="0" fontAlgn="base" hangingPunct="0">
              <a:spcBef>
                <a:spcPct val="0"/>
              </a:spcBef>
              <a:spcAft>
                <a:spcPct val="0"/>
              </a:spcAft>
              <a:defRPr sz="3600" b="1">
                <a:solidFill>
                  <a:schemeClr val="accent2"/>
                </a:solidFill>
                <a:latin typeface="Arial" charset="0"/>
                <a:cs typeface="Arial" charset="0"/>
              </a:defRPr>
            </a:lvl9pPr>
          </a:lstStyle>
          <a:p>
            <a:pPr eaLnBrk="1" hangingPunct="1"/>
            <a:fld id="{C41D0A79-EB91-42C9-8D06-0B62854D2ECF}" type="slidenum">
              <a:rPr lang="en-US" sz="1200" b="0" smtClean="0">
                <a:solidFill>
                  <a:schemeClr val="tx1"/>
                </a:solidFill>
              </a:rPr>
              <a:pPr eaLnBrk="1" hangingPunct="1"/>
              <a:t>9</a:t>
            </a:fld>
            <a:endParaRPr lang="en-US" sz="1200" b="0" smtClean="0">
              <a:solidFill>
                <a:schemeClr val="tx1"/>
              </a:solidFill>
            </a:endParaRPr>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xfrm>
            <a:off x="914400" y="4343400"/>
            <a:ext cx="5029200" cy="4114800"/>
          </a:xfrm>
          <a:noFill/>
        </p:spPr>
        <p:txBody>
          <a:bodyPr/>
          <a:lstStyle/>
          <a:p>
            <a:pPr eaLnBrk="1" hangingPunct="1"/>
            <a:r>
              <a:rPr lang="en-US" smtClean="0"/>
              <a:t>The flits used by wormhole routing will be used in the same fashion independently of the routing scenario but will change in length. The large they are, the larger the buffer size for each router. The smaller they are, the more congestion and fragmentation will occur. This can also lead to deadlocks and starvation. An adaptive routing algorithm may modify this length depending on traffic.</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B73EF2A-F33C-4C0D-A3A8-7A50410F9762}" type="slidenum">
              <a:rPr lang="en-US"/>
              <a:pPr>
                <a:defRPr/>
              </a:pPr>
              <a:t>‹#›</a:t>
            </a:fld>
            <a:endParaRPr lang="en-US"/>
          </a:p>
        </p:txBody>
      </p:sp>
    </p:spTree>
    <p:extLst>
      <p:ext uri="{BB962C8B-B14F-4D97-AF65-F5344CB8AC3E}">
        <p14:creationId xmlns:p14="http://schemas.microsoft.com/office/powerpoint/2010/main" val="1729192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11843BE-A433-42E7-8446-8F1BF41B6834}" type="slidenum">
              <a:rPr lang="en-US"/>
              <a:pPr>
                <a:defRPr/>
              </a:pPr>
              <a:t>‹#›</a:t>
            </a:fld>
            <a:endParaRPr lang="en-US"/>
          </a:p>
        </p:txBody>
      </p:sp>
    </p:spTree>
    <p:extLst>
      <p:ext uri="{BB962C8B-B14F-4D97-AF65-F5344CB8AC3E}">
        <p14:creationId xmlns:p14="http://schemas.microsoft.com/office/powerpoint/2010/main" val="3022382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88913"/>
            <a:ext cx="2057400" cy="6119812"/>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188913"/>
            <a:ext cx="6019800" cy="6119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0DE12DE-A895-4941-A7B6-3A652EE839AD}" type="slidenum">
              <a:rPr lang="en-US"/>
              <a:pPr>
                <a:defRPr/>
              </a:pPr>
              <a:t>‹#›</a:t>
            </a:fld>
            <a:endParaRPr lang="en-US"/>
          </a:p>
        </p:txBody>
      </p:sp>
    </p:spTree>
    <p:extLst>
      <p:ext uri="{BB962C8B-B14F-4D97-AF65-F5344CB8AC3E}">
        <p14:creationId xmlns:p14="http://schemas.microsoft.com/office/powerpoint/2010/main" val="1050906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BADD9D8-5F62-46C4-AAAD-025930867197}" type="slidenum">
              <a:rPr lang="en-US"/>
              <a:pPr>
                <a:defRPr/>
              </a:pPr>
              <a:t>‹#›</a:t>
            </a:fld>
            <a:endParaRPr lang="en-US"/>
          </a:p>
        </p:txBody>
      </p:sp>
    </p:spTree>
    <p:extLst>
      <p:ext uri="{BB962C8B-B14F-4D97-AF65-F5344CB8AC3E}">
        <p14:creationId xmlns:p14="http://schemas.microsoft.com/office/powerpoint/2010/main" val="4217534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BFFF016-E091-42A0-AF97-502EFD7B076F}" type="slidenum">
              <a:rPr lang="en-US"/>
              <a:pPr>
                <a:defRPr/>
              </a:pPr>
              <a:t>‹#›</a:t>
            </a:fld>
            <a:endParaRPr lang="en-US"/>
          </a:p>
        </p:txBody>
      </p:sp>
    </p:spTree>
    <p:extLst>
      <p:ext uri="{BB962C8B-B14F-4D97-AF65-F5344CB8AC3E}">
        <p14:creationId xmlns:p14="http://schemas.microsoft.com/office/powerpoint/2010/main" val="3824224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981075"/>
            <a:ext cx="4038600" cy="5327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981075"/>
            <a:ext cx="4038600" cy="5327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58365B0-7A51-4BA5-AC4D-5DE7E435E8FA}" type="slidenum">
              <a:rPr lang="en-US"/>
              <a:pPr>
                <a:defRPr/>
              </a:pPr>
              <a:t>‹#›</a:t>
            </a:fld>
            <a:endParaRPr lang="en-US"/>
          </a:p>
        </p:txBody>
      </p:sp>
    </p:spTree>
    <p:extLst>
      <p:ext uri="{BB962C8B-B14F-4D97-AF65-F5344CB8AC3E}">
        <p14:creationId xmlns:p14="http://schemas.microsoft.com/office/powerpoint/2010/main" val="2878483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9147127-BCF5-4B25-8E95-84AC934ABCDA}" type="slidenum">
              <a:rPr lang="en-US"/>
              <a:pPr>
                <a:defRPr/>
              </a:pPr>
              <a:t>‹#›</a:t>
            </a:fld>
            <a:endParaRPr lang="en-US"/>
          </a:p>
        </p:txBody>
      </p:sp>
    </p:spTree>
    <p:extLst>
      <p:ext uri="{BB962C8B-B14F-4D97-AF65-F5344CB8AC3E}">
        <p14:creationId xmlns:p14="http://schemas.microsoft.com/office/powerpoint/2010/main" val="299452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0B2F6C6-9C1A-49AE-BDD0-51B9DB298F2C}" type="slidenum">
              <a:rPr lang="en-US"/>
              <a:pPr>
                <a:defRPr/>
              </a:pPr>
              <a:t>‹#›</a:t>
            </a:fld>
            <a:endParaRPr lang="en-US"/>
          </a:p>
        </p:txBody>
      </p:sp>
    </p:spTree>
    <p:extLst>
      <p:ext uri="{BB962C8B-B14F-4D97-AF65-F5344CB8AC3E}">
        <p14:creationId xmlns:p14="http://schemas.microsoft.com/office/powerpoint/2010/main" val="2422711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7CD5B5E-9AB9-4589-AD2C-825E25A27E8C}" type="slidenum">
              <a:rPr lang="en-US"/>
              <a:pPr>
                <a:defRPr/>
              </a:pPr>
              <a:t>‹#›</a:t>
            </a:fld>
            <a:endParaRPr lang="en-US"/>
          </a:p>
        </p:txBody>
      </p:sp>
    </p:spTree>
    <p:extLst>
      <p:ext uri="{BB962C8B-B14F-4D97-AF65-F5344CB8AC3E}">
        <p14:creationId xmlns:p14="http://schemas.microsoft.com/office/powerpoint/2010/main" val="4165704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2F0A6C0-8EE4-48E2-9F7A-BE2B59585895}" type="slidenum">
              <a:rPr lang="en-US"/>
              <a:pPr>
                <a:defRPr/>
              </a:pPr>
              <a:t>‹#›</a:t>
            </a:fld>
            <a:endParaRPr lang="en-US"/>
          </a:p>
        </p:txBody>
      </p:sp>
    </p:spTree>
    <p:extLst>
      <p:ext uri="{BB962C8B-B14F-4D97-AF65-F5344CB8AC3E}">
        <p14:creationId xmlns:p14="http://schemas.microsoft.com/office/powerpoint/2010/main" val="3806460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7AEB8F0-C114-46F6-9EC6-7F5AFF2B07BD}" type="slidenum">
              <a:rPr lang="en-US"/>
              <a:pPr>
                <a:defRPr/>
              </a:pPr>
              <a:t>‹#›</a:t>
            </a:fld>
            <a:endParaRPr lang="en-US"/>
          </a:p>
        </p:txBody>
      </p:sp>
    </p:spTree>
    <p:extLst>
      <p:ext uri="{BB962C8B-B14F-4D97-AF65-F5344CB8AC3E}">
        <p14:creationId xmlns:p14="http://schemas.microsoft.com/office/powerpoint/2010/main" val="2100577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88913"/>
            <a:ext cx="8229600"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981075"/>
            <a:ext cx="8229600" cy="5327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44" name="Rectangle 4"/>
          <p:cNvSpPr>
            <a:spLocks noGrp="1" noChangeArrowheads="1"/>
          </p:cNvSpPr>
          <p:nvPr>
            <p:ph type="dt" sz="half" idx="2"/>
          </p:nvPr>
        </p:nvSpPr>
        <p:spPr bwMode="auto">
          <a:xfrm>
            <a:off x="457200" y="6381750"/>
            <a:ext cx="213360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b="0">
                <a:solidFill>
                  <a:schemeClr val="tx1"/>
                </a:solidFill>
              </a:defRPr>
            </a:lvl1pPr>
          </a:lstStyle>
          <a:p>
            <a:pPr>
              <a:defRPr/>
            </a:pPr>
            <a:endParaRPr lang="en-US"/>
          </a:p>
        </p:txBody>
      </p:sp>
      <p:sp>
        <p:nvSpPr>
          <p:cNvPr id="10245" name="Rectangle 5"/>
          <p:cNvSpPr>
            <a:spLocks noGrp="1" noChangeArrowheads="1"/>
          </p:cNvSpPr>
          <p:nvPr>
            <p:ph type="ftr" sz="quarter" idx="3"/>
          </p:nvPr>
        </p:nvSpPr>
        <p:spPr bwMode="auto">
          <a:xfrm>
            <a:off x="3124200" y="6381750"/>
            <a:ext cx="289560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solidFill>
                  <a:schemeClr val="tx1"/>
                </a:solidFill>
              </a:defRPr>
            </a:lvl1pPr>
          </a:lstStyle>
          <a:p>
            <a:pPr>
              <a:defRPr/>
            </a:pPr>
            <a:endParaRPr lang="en-US"/>
          </a:p>
        </p:txBody>
      </p:sp>
      <p:sp>
        <p:nvSpPr>
          <p:cNvPr id="10246" name="Rectangle 6"/>
          <p:cNvSpPr>
            <a:spLocks noGrp="1" noChangeArrowheads="1"/>
          </p:cNvSpPr>
          <p:nvPr>
            <p:ph type="sldNum" sz="quarter" idx="4"/>
          </p:nvPr>
        </p:nvSpPr>
        <p:spPr bwMode="auto">
          <a:xfrm>
            <a:off x="6553200" y="6381750"/>
            <a:ext cx="213360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a:solidFill>
                  <a:schemeClr val="tx1"/>
                </a:solidFill>
              </a:defRPr>
            </a:lvl1pPr>
          </a:lstStyle>
          <a:p>
            <a:pPr>
              <a:defRPr/>
            </a:pPr>
            <a:fld id="{87AA9F5B-26A1-4270-9A43-703C6C5C32DE}" type="slidenum">
              <a:rPr lang="en-US"/>
              <a:pPr>
                <a:defRPr/>
              </a:pPr>
              <a:t>‹#›</a:t>
            </a:fld>
            <a:endParaRPr lang="en-US"/>
          </a:p>
        </p:txBody>
      </p:sp>
      <p:sp>
        <p:nvSpPr>
          <p:cNvPr id="1031" name="Line 7"/>
          <p:cNvSpPr>
            <a:spLocks noChangeShapeType="1"/>
          </p:cNvSpPr>
          <p:nvPr/>
        </p:nvSpPr>
        <p:spPr bwMode="auto">
          <a:xfrm>
            <a:off x="468313" y="765175"/>
            <a:ext cx="8207375"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hf hdr="0" ftr="0" dt="0"/>
  <p:txStyles>
    <p:titleStyle>
      <a:lvl1pPr algn="ctr" rtl="0" eaLnBrk="0" fontAlgn="base" hangingPunct="0">
        <a:spcBef>
          <a:spcPct val="0"/>
        </a:spcBef>
        <a:spcAft>
          <a:spcPct val="0"/>
        </a:spcAft>
        <a:defRPr sz="3600" b="1">
          <a:solidFill>
            <a:schemeClr val="accent2"/>
          </a:solidFill>
          <a:latin typeface="+mj-lt"/>
          <a:ea typeface="+mj-ea"/>
          <a:cs typeface="+mj-cs"/>
        </a:defRPr>
      </a:lvl1pPr>
      <a:lvl2pPr algn="ctr" rtl="0" eaLnBrk="0" fontAlgn="base" hangingPunct="0">
        <a:spcBef>
          <a:spcPct val="0"/>
        </a:spcBef>
        <a:spcAft>
          <a:spcPct val="0"/>
        </a:spcAft>
        <a:defRPr sz="3600" b="1">
          <a:solidFill>
            <a:schemeClr val="accent2"/>
          </a:solidFill>
          <a:latin typeface="Arial" charset="0"/>
          <a:cs typeface="Arial" charset="0"/>
        </a:defRPr>
      </a:lvl2pPr>
      <a:lvl3pPr algn="ctr" rtl="0" eaLnBrk="0" fontAlgn="base" hangingPunct="0">
        <a:spcBef>
          <a:spcPct val="0"/>
        </a:spcBef>
        <a:spcAft>
          <a:spcPct val="0"/>
        </a:spcAft>
        <a:defRPr sz="3600" b="1">
          <a:solidFill>
            <a:schemeClr val="accent2"/>
          </a:solidFill>
          <a:latin typeface="Arial" charset="0"/>
          <a:cs typeface="Arial" charset="0"/>
        </a:defRPr>
      </a:lvl3pPr>
      <a:lvl4pPr algn="ctr" rtl="0" eaLnBrk="0" fontAlgn="base" hangingPunct="0">
        <a:spcBef>
          <a:spcPct val="0"/>
        </a:spcBef>
        <a:spcAft>
          <a:spcPct val="0"/>
        </a:spcAft>
        <a:defRPr sz="3600" b="1">
          <a:solidFill>
            <a:schemeClr val="accent2"/>
          </a:solidFill>
          <a:latin typeface="Arial" charset="0"/>
          <a:cs typeface="Arial" charset="0"/>
        </a:defRPr>
      </a:lvl4pPr>
      <a:lvl5pPr algn="ctr" rtl="0" eaLnBrk="0" fontAlgn="base" hangingPunct="0">
        <a:spcBef>
          <a:spcPct val="0"/>
        </a:spcBef>
        <a:spcAft>
          <a:spcPct val="0"/>
        </a:spcAft>
        <a:defRPr sz="3600" b="1">
          <a:solidFill>
            <a:schemeClr val="accent2"/>
          </a:solidFill>
          <a:latin typeface="Arial" charset="0"/>
          <a:cs typeface="Arial" charset="0"/>
        </a:defRPr>
      </a:lvl5pPr>
      <a:lvl6pPr marL="457200" algn="ctr" rtl="0" fontAlgn="base">
        <a:spcBef>
          <a:spcPct val="0"/>
        </a:spcBef>
        <a:spcAft>
          <a:spcPct val="0"/>
        </a:spcAft>
        <a:defRPr sz="3600" b="1">
          <a:solidFill>
            <a:schemeClr val="accent2"/>
          </a:solidFill>
          <a:latin typeface="Arial" charset="0"/>
          <a:cs typeface="Arial" charset="0"/>
        </a:defRPr>
      </a:lvl6pPr>
      <a:lvl7pPr marL="914400" algn="ctr" rtl="0" fontAlgn="base">
        <a:spcBef>
          <a:spcPct val="0"/>
        </a:spcBef>
        <a:spcAft>
          <a:spcPct val="0"/>
        </a:spcAft>
        <a:defRPr sz="3600" b="1">
          <a:solidFill>
            <a:schemeClr val="accent2"/>
          </a:solidFill>
          <a:latin typeface="Arial" charset="0"/>
          <a:cs typeface="Arial" charset="0"/>
        </a:defRPr>
      </a:lvl7pPr>
      <a:lvl8pPr marL="1371600" algn="ctr" rtl="0" fontAlgn="base">
        <a:spcBef>
          <a:spcPct val="0"/>
        </a:spcBef>
        <a:spcAft>
          <a:spcPct val="0"/>
        </a:spcAft>
        <a:defRPr sz="3600" b="1">
          <a:solidFill>
            <a:schemeClr val="accent2"/>
          </a:solidFill>
          <a:latin typeface="Arial" charset="0"/>
          <a:cs typeface="Arial" charset="0"/>
        </a:defRPr>
      </a:lvl8pPr>
      <a:lvl9pPr marL="1828800" algn="ctr" rtl="0" fontAlgn="base">
        <a:spcBef>
          <a:spcPct val="0"/>
        </a:spcBef>
        <a:spcAft>
          <a:spcPct val="0"/>
        </a:spcAft>
        <a:defRPr sz="3600" b="1">
          <a:solidFill>
            <a:schemeClr val="accent2"/>
          </a:solidFill>
          <a:latin typeface="Arial" charset="0"/>
          <a:cs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cs typeface="+mn-cs"/>
        </a:defRPr>
      </a:lvl2pPr>
      <a:lvl3pPr marL="1143000" indent="-228600" algn="l" rtl="0" eaLnBrk="0" fontAlgn="base" hangingPunct="0">
        <a:spcBef>
          <a:spcPct val="20000"/>
        </a:spcBef>
        <a:spcAft>
          <a:spcPct val="0"/>
        </a:spcAft>
        <a:buChar char="•"/>
        <a:defRPr>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a:noFill/>
        </p:spPr>
        <p:txBody>
          <a:bodyPr/>
          <a:lstStyle>
            <a:lvl1pPr eaLnBrk="0" hangingPunct="0">
              <a:defRPr sz="3600" b="1">
                <a:solidFill>
                  <a:schemeClr val="accent2"/>
                </a:solidFill>
                <a:latin typeface="Arial" charset="0"/>
                <a:cs typeface="Arial" charset="0"/>
              </a:defRPr>
            </a:lvl1pPr>
            <a:lvl2pPr marL="742950" indent="-285750" eaLnBrk="0" hangingPunct="0">
              <a:defRPr sz="3600" b="1">
                <a:solidFill>
                  <a:schemeClr val="accent2"/>
                </a:solidFill>
                <a:latin typeface="Arial" charset="0"/>
                <a:cs typeface="Arial" charset="0"/>
              </a:defRPr>
            </a:lvl2pPr>
            <a:lvl3pPr marL="1143000" indent="-228600" eaLnBrk="0" hangingPunct="0">
              <a:defRPr sz="3600" b="1">
                <a:solidFill>
                  <a:schemeClr val="accent2"/>
                </a:solidFill>
                <a:latin typeface="Arial" charset="0"/>
                <a:cs typeface="Arial" charset="0"/>
              </a:defRPr>
            </a:lvl3pPr>
            <a:lvl4pPr marL="1600200" indent="-228600" eaLnBrk="0" hangingPunct="0">
              <a:defRPr sz="3600" b="1">
                <a:solidFill>
                  <a:schemeClr val="accent2"/>
                </a:solidFill>
                <a:latin typeface="Arial" charset="0"/>
                <a:cs typeface="Arial" charset="0"/>
              </a:defRPr>
            </a:lvl4pPr>
            <a:lvl5pPr marL="2057400" indent="-228600" eaLnBrk="0" hangingPunct="0">
              <a:defRPr sz="3600" b="1">
                <a:solidFill>
                  <a:schemeClr val="accent2"/>
                </a:solidFill>
                <a:latin typeface="Arial" charset="0"/>
                <a:cs typeface="Arial" charset="0"/>
              </a:defRPr>
            </a:lvl5pPr>
            <a:lvl6pPr marL="2514600" indent="-228600" algn="ctr" eaLnBrk="0" fontAlgn="base" hangingPunct="0">
              <a:spcBef>
                <a:spcPct val="0"/>
              </a:spcBef>
              <a:spcAft>
                <a:spcPct val="0"/>
              </a:spcAft>
              <a:defRPr sz="3600" b="1">
                <a:solidFill>
                  <a:schemeClr val="accent2"/>
                </a:solidFill>
                <a:latin typeface="Arial" charset="0"/>
                <a:cs typeface="Arial" charset="0"/>
              </a:defRPr>
            </a:lvl6pPr>
            <a:lvl7pPr marL="2971800" indent="-228600" algn="ctr" eaLnBrk="0" fontAlgn="base" hangingPunct="0">
              <a:spcBef>
                <a:spcPct val="0"/>
              </a:spcBef>
              <a:spcAft>
                <a:spcPct val="0"/>
              </a:spcAft>
              <a:defRPr sz="3600" b="1">
                <a:solidFill>
                  <a:schemeClr val="accent2"/>
                </a:solidFill>
                <a:latin typeface="Arial" charset="0"/>
                <a:cs typeface="Arial" charset="0"/>
              </a:defRPr>
            </a:lvl7pPr>
            <a:lvl8pPr marL="3429000" indent="-228600" algn="ctr" eaLnBrk="0" fontAlgn="base" hangingPunct="0">
              <a:spcBef>
                <a:spcPct val="0"/>
              </a:spcBef>
              <a:spcAft>
                <a:spcPct val="0"/>
              </a:spcAft>
              <a:defRPr sz="3600" b="1">
                <a:solidFill>
                  <a:schemeClr val="accent2"/>
                </a:solidFill>
                <a:latin typeface="Arial" charset="0"/>
                <a:cs typeface="Arial" charset="0"/>
              </a:defRPr>
            </a:lvl8pPr>
            <a:lvl9pPr marL="3886200" indent="-228600" algn="ctr" eaLnBrk="0" fontAlgn="base" hangingPunct="0">
              <a:spcBef>
                <a:spcPct val="0"/>
              </a:spcBef>
              <a:spcAft>
                <a:spcPct val="0"/>
              </a:spcAft>
              <a:defRPr sz="3600" b="1">
                <a:solidFill>
                  <a:schemeClr val="accent2"/>
                </a:solidFill>
                <a:latin typeface="Arial" charset="0"/>
                <a:cs typeface="Arial" charset="0"/>
              </a:defRPr>
            </a:lvl9pPr>
          </a:lstStyle>
          <a:p>
            <a:pPr eaLnBrk="1" hangingPunct="1"/>
            <a:fld id="{27C4C733-31EB-47E5-BF45-E11CC804F1DF}" type="slidenum">
              <a:rPr lang="en-US" sz="1400" b="0" smtClean="0">
                <a:solidFill>
                  <a:schemeClr val="tx1"/>
                </a:solidFill>
              </a:rPr>
              <a:pPr eaLnBrk="1" hangingPunct="1"/>
              <a:t>1</a:t>
            </a:fld>
            <a:endParaRPr lang="en-US" sz="1400" b="0" smtClean="0">
              <a:solidFill>
                <a:schemeClr val="tx1"/>
              </a:solidFill>
            </a:endParaRPr>
          </a:p>
        </p:txBody>
      </p:sp>
      <p:sp>
        <p:nvSpPr>
          <p:cNvPr id="2051" name="Rectangle 2"/>
          <p:cNvSpPr>
            <a:spLocks noGrp="1" noChangeArrowheads="1"/>
          </p:cNvSpPr>
          <p:nvPr>
            <p:ph type="ctrTitle"/>
          </p:nvPr>
        </p:nvSpPr>
        <p:spPr/>
        <p:txBody>
          <a:bodyPr/>
          <a:lstStyle/>
          <a:p>
            <a:pPr eaLnBrk="1" hangingPunct="1"/>
            <a:r>
              <a:rPr lang="en-US" smtClean="0"/>
              <a:t>Message passing architectures</a:t>
            </a:r>
            <a:br>
              <a:rPr lang="en-US" smtClean="0"/>
            </a:br>
            <a:r>
              <a:rPr lang="en-US" smtClean="0"/>
              <a:t> and routing </a:t>
            </a:r>
          </a:p>
        </p:txBody>
      </p:sp>
      <p:sp>
        <p:nvSpPr>
          <p:cNvPr id="2052" name="Rectangle 3"/>
          <p:cNvSpPr>
            <a:spLocks noGrp="1" noChangeArrowheads="1"/>
          </p:cNvSpPr>
          <p:nvPr>
            <p:ph type="subTitle" idx="1"/>
          </p:nvPr>
        </p:nvSpPr>
        <p:spPr>
          <a:xfrm>
            <a:off x="1371600" y="3886200"/>
            <a:ext cx="6400800" cy="1198563"/>
          </a:xfrm>
        </p:spPr>
        <p:txBody>
          <a:bodyPr/>
          <a:lstStyle/>
          <a:p>
            <a:pPr eaLnBrk="1" hangingPunct="1"/>
            <a:r>
              <a:rPr lang="en-US" smtClean="0"/>
              <a:t>CEG 4131 Computer Architecture III</a:t>
            </a:r>
          </a:p>
          <a:p>
            <a:pPr eaLnBrk="1" hangingPunct="1"/>
            <a:r>
              <a:rPr lang="en-US" smtClean="0"/>
              <a:t>Miodrag Bolic</a:t>
            </a:r>
          </a:p>
        </p:txBody>
      </p:sp>
      <p:sp>
        <p:nvSpPr>
          <p:cNvPr id="2053" name="Text Box 4"/>
          <p:cNvSpPr txBox="1">
            <a:spLocks noChangeArrowheads="1"/>
          </p:cNvSpPr>
          <p:nvPr/>
        </p:nvSpPr>
        <p:spPr bwMode="auto">
          <a:xfrm>
            <a:off x="684213" y="5373688"/>
            <a:ext cx="8010525"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3600" b="1">
                <a:solidFill>
                  <a:schemeClr val="accent2"/>
                </a:solidFill>
                <a:latin typeface="Arial" charset="0"/>
                <a:cs typeface="Arial" charset="0"/>
              </a:defRPr>
            </a:lvl1pPr>
            <a:lvl2pPr marL="742950" indent="-285750" eaLnBrk="0" hangingPunct="0">
              <a:defRPr sz="3600" b="1">
                <a:solidFill>
                  <a:schemeClr val="accent2"/>
                </a:solidFill>
                <a:latin typeface="Arial" charset="0"/>
                <a:cs typeface="Arial" charset="0"/>
              </a:defRPr>
            </a:lvl2pPr>
            <a:lvl3pPr marL="1143000" indent="-228600" eaLnBrk="0" hangingPunct="0">
              <a:defRPr sz="3600" b="1">
                <a:solidFill>
                  <a:schemeClr val="accent2"/>
                </a:solidFill>
                <a:latin typeface="Arial" charset="0"/>
                <a:cs typeface="Arial" charset="0"/>
              </a:defRPr>
            </a:lvl3pPr>
            <a:lvl4pPr marL="1600200" indent="-228600" eaLnBrk="0" hangingPunct="0">
              <a:defRPr sz="3600" b="1">
                <a:solidFill>
                  <a:schemeClr val="accent2"/>
                </a:solidFill>
                <a:latin typeface="Arial" charset="0"/>
                <a:cs typeface="Arial" charset="0"/>
              </a:defRPr>
            </a:lvl4pPr>
            <a:lvl5pPr marL="2057400" indent="-228600" eaLnBrk="0" hangingPunct="0">
              <a:defRPr sz="3600" b="1">
                <a:solidFill>
                  <a:schemeClr val="accent2"/>
                </a:solidFill>
                <a:latin typeface="Arial" charset="0"/>
                <a:cs typeface="Arial" charset="0"/>
              </a:defRPr>
            </a:lvl5pPr>
            <a:lvl6pPr marL="2514600" indent="-228600" algn="ctr" eaLnBrk="0" fontAlgn="base" hangingPunct="0">
              <a:spcBef>
                <a:spcPct val="0"/>
              </a:spcBef>
              <a:spcAft>
                <a:spcPct val="0"/>
              </a:spcAft>
              <a:defRPr sz="3600" b="1">
                <a:solidFill>
                  <a:schemeClr val="accent2"/>
                </a:solidFill>
                <a:latin typeface="Arial" charset="0"/>
                <a:cs typeface="Arial" charset="0"/>
              </a:defRPr>
            </a:lvl6pPr>
            <a:lvl7pPr marL="2971800" indent="-228600" algn="ctr" eaLnBrk="0" fontAlgn="base" hangingPunct="0">
              <a:spcBef>
                <a:spcPct val="0"/>
              </a:spcBef>
              <a:spcAft>
                <a:spcPct val="0"/>
              </a:spcAft>
              <a:defRPr sz="3600" b="1">
                <a:solidFill>
                  <a:schemeClr val="accent2"/>
                </a:solidFill>
                <a:latin typeface="Arial" charset="0"/>
                <a:cs typeface="Arial" charset="0"/>
              </a:defRPr>
            </a:lvl7pPr>
            <a:lvl8pPr marL="3429000" indent="-228600" algn="ctr" eaLnBrk="0" fontAlgn="base" hangingPunct="0">
              <a:spcBef>
                <a:spcPct val="0"/>
              </a:spcBef>
              <a:spcAft>
                <a:spcPct val="0"/>
              </a:spcAft>
              <a:defRPr sz="3600" b="1">
                <a:solidFill>
                  <a:schemeClr val="accent2"/>
                </a:solidFill>
                <a:latin typeface="Arial" charset="0"/>
                <a:cs typeface="Arial" charset="0"/>
              </a:defRPr>
            </a:lvl8pPr>
            <a:lvl9pPr marL="3886200" indent="-228600" algn="ctr" eaLnBrk="0" fontAlgn="base" hangingPunct="0">
              <a:spcBef>
                <a:spcPct val="0"/>
              </a:spcBef>
              <a:spcAft>
                <a:spcPct val="0"/>
              </a:spcAft>
              <a:defRPr sz="3600" b="1">
                <a:solidFill>
                  <a:schemeClr val="accent2"/>
                </a:solidFill>
                <a:latin typeface="Arial" charset="0"/>
                <a:cs typeface="Arial" charset="0"/>
              </a:defRPr>
            </a:lvl9pPr>
          </a:lstStyle>
          <a:p>
            <a:pPr algn="l" eaLnBrk="1" hangingPunct="1"/>
            <a:r>
              <a:rPr lang="en-US" sz="1400" b="0">
                <a:solidFill>
                  <a:schemeClr val="tx1"/>
                </a:solidFill>
              </a:rPr>
              <a:t>Material for these slides is taken from the book: </a:t>
            </a:r>
          </a:p>
          <a:p>
            <a:pPr algn="l" eaLnBrk="1" hangingPunct="1"/>
            <a:r>
              <a:rPr lang="en-US" sz="1400" b="0">
                <a:solidFill>
                  <a:schemeClr val="tx1"/>
                </a:solidFill>
              </a:rPr>
              <a:t>W. Dally, B. Towles, Principles and Practices of Interconnection Networks, Morgan Kaufmann, 2004</a:t>
            </a:r>
          </a:p>
          <a:p>
            <a:pPr algn="l" eaLnBrk="1" hangingPunct="1"/>
            <a:endParaRPr lang="en-US" sz="14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p:cNvSpPr>
            <a:spLocks noGrp="1"/>
          </p:cNvSpPr>
          <p:nvPr>
            <p:ph type="sldNum" sz="quarter" idx="12"/>
          </p:nvPr>
        </p:nvSpPr>
        <p:spPr>
          <a:noFill/>
        </p:spPr>
        <p:txBody>
          <a:bodyPr/>
          <a:lstStyle>
            <a:lvl1pPr eaLnBrk="0" hangingPunct="0">
              <a:defRPr sz="3600" b="1">
                <a:solidFill>
                  <a:schemeClr val="accent2"/>
                </a:solidFill>
                <a:latin typeface="Arial" charset="0"/>
                <a:cs typeface="Arial" charset="0"/>
              </a:defRPr>
            </a:lvl1pPr>
            <a:lvl2pPr marL="742950" indent="-285750" eaLnBrk="0" hangingPunct="0">
              <a:defRPr sz="3600" b="1">
                <a:solidFill>
                  <a:schemeClr val="accent2"/>
                </a:solidFill>
                <a:latin typeface="Arial" charset="0"/>
                <a:cs typeface="Arial" charset="0"/>
              </a:defRPr>
            </a:lvl2pPr>
            <a:lvl3pPr marL="1143000" indent="-228600" eaLnBrk="0" hangingPunct="0">
              <a:defRPr sz="3600" b="1">
                <a:solidFill>
                  <a:schemeClr val="accent2"/>
                </a:solidFill>
                <a:latin typeface="Arial" charset="0"/>
                <a:cs typeface="Arial" charset="0"/>
              </a:defRPr>
            </a:lvl3pPr>
            <a:lvl4pPr marL="1600200" indent="-228600" eaLnBrk="0" hangingPunct="0">
              <a:defRPr sz="3600" b="1">
                <a:solidFill>
                  <a:schemeClr val="accent2"/>
                </a:solidFill>
                <a:latin typeface="Arial" charset="0"/>
                <a:cs typeface="Arial" charset="0"/>
              </a:defRPr>
            </a:lvl4pPr>
            <a:lvl5pPr marL="2057400" indent="-228600" eaLnBrk="0" hangingPunct="0">
              <a:defRPr sz="3600" b="1">
                <a:solidFill>
                  <a:schemeClr val="accent2"/>
                </a:solidFill>
                <a:latin typeface="Arial" charset="0"/>
                <a:cs typeface="Arial" charset="0"/>
              </a:defRPr>
            </a:lvl5pPr>
            <a:lvl6pPr marL="2514600" indent="-228600" algn="ctr" eaLnBrk="0" fontAlgn="base" hangingPunct="0">
              <a:spcBef>
                <a:spcPct val="0"/>
              </a:spcBef>
              <a:spcAft>
                <a:spcPct val="0"/>
              </a:spcAft>
              <a:defRPr sz="3600" b="1">
                <a:solidFill>
                  <a:schemeClr val="accent2"/>
                </a:solidFill>
                <a:latin typeface="Arial" charset="0"/>
                <a:cs typeface="Arial" charset="0"/>
              </a:defRPr>
            </a:lvl6pPr>
            <a:lvl7pPr marL="2971800" indent="-228600" algn="ctr" eaLnBrk="0" fontAlgn="base" hangingPunct="0">
              <a:spcBef>
                <a:spcPct val="0"/>
              </a:spcBef>
              <a:spcAft>
                <a:spcPct val="0"/>
              </a:spcAft>
              <a:defRPr sz="3600" b="1">
                <a:solidFill>
                  <a:schemeClr val="accent2"/>
                </a:solidFill>
                <a:latin typeface="Arial" charset="0"/>
                <a:cs typeface="Arial" charset="0"/>
              </a:defRPr>
            </a:lvl7pPr>
            <a:lvl8pPr marL="3429000" indent="-228600" algn="ctr" eaLnBrk="0" fontAlgn="base" hangingPunct="0">
              <a:spcBef>
                <a:spcPct val="0"/>
              </a:spcBef>
              <a:spcAft>
                <a:spcPct val="0"/>
              </a:spcAft>
              <a:defRPr sz="3600" b="1">
                <a:solidFill>
                  <a:schemeClr val="accent2"/>
                </a:solidFill>
                <a:latin typeface="Arial" charset="0"/>
                <a:cs typeface="Arial" charset="0"/>
              </a:defRPr>
            </a:lvl8pPr>
            <a:lvl9pPr marL="3886200" indent="-228600" algn="ctr" eaLnBrk="0" fontAlgn="base" hangingPunct="0">
              <a:spcBef>
                <a:spcPct val="0"/>
              </a:spcBef>
              <a:spcAft>
                <a:spcPct val="0"/>
              </a:spcAft>
              <a:defRPr sz="3600" b="1">
                <a:solidFill>
                  <a:schemeClr val="accent2"/>
                </a:solidFill>
                <a:latin typeface="Arial" charset="0"/>
                <a:cs typeface="Arial" charset="0"/>
              </a:defRPr>
            </a:lvl9pPr>
          </a:lstStyle>
          <a:p>
            <a:pPr eaLnBrk="1" hangingPunct="1"/>
            <a:fld id="{209A5BA9-20DD-49B4-B270-B9BFFF72C345}" type="slidenum">
              <a:rPr lang="en-US" sz="1400" b="0" smtClean="0">
                <a:solidFill>
                  <a:schemeClr val="tx1"/>
                </a:solidFill>
              </a:rPr>
              <a:pPr eaLnBrk="1" hangingPunct="1"/>
              <a:t>10</a:t>
            </a:fld>
            <a:endParaRPr lang="en-US" sz="1400" b="0" smtClean="0">
              <a:solidFill>
                <a:schemeClr val="tx1"/>
              </a:solidFill>
            </a:endParaRPr>
          </a:p>
        </p:txBody>
      </p:sp>
      <p:sp>
        <p:nvSpPr>
          <p:cNvPr id="11267" name="Rectangle 2"/>
          <p:cNvSpPr>
            <a:spLocks noGrp="1" noChangeArrowheads="1"/>
          </p:cNvSpPr>
          <p:nvPr>
            <p:ph type="title"/>
          </p:nvPr>
        </p:nvSpPr>
        <p:spPr/>
        <p:txBody>
          <a:bodyPr/>
          <a:lstStyle/>
          <a:p>
            <a:pPr eaLnBrk="1" hangingPunct="1"/>
            <a:r>
              <a:rPr lang="en-US" smtClean="0"/>
              <a:t>Message Format [2]</a:t>
            </a:r>
          </a:p>
        </p:txBody>
      </p:sp>
      <p:pic>
        <p:nvPicPr>
          <p:cNvPr id="11268" name="Picture 3" descr="fig7_2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828800"/>
            <a:ext cx="73152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p:spPr>
        <p:txBody>
          <a:bodyPr/>
          <a:lstStyle>
            <a:lvl1pPr eaLnBrk="0" hangingPunct="0">
              <a:defRPr sz="3600" b="1">
                <a:solidFill>
                  <a:schemeClr val="accent2"/>
                </a:solidFill>
                <a:latin typeface="Arial" charset="0"/>
                <a:cs typeface="Arial" charset="0"/>
              </a:defRPr>
            </a:lvl1pPr>
            <a:lvl2pPr marL="742950" indent="-285750" eaLnBrk="0" hangingPunct="0">
              <a:defRPr sz="3600" b="1">
                <a:solidFill>
                  <a:schemeClr val="accent2"/>
                </a:solidFill>
                <a:latin typeface="Arial" charset="0"/>
                <a:cs typeface="Arial" charset="0"/>
              </a:defRPr>
            </a:lvl2pPr>
            <a:lvl3pPr marL="1143000" indent="-228600" eaLnBrk="0" hangingPunct="0">
              <a:defRPr sz="3600" b="1">
                <a:solidFill>
                  <a:schemeClr val="accent2"/>
                </a:solidFill>
                <a:latin typeface="Arial" charset="0"/>
                <a:cs typeface="Arial" charset="0"/>
              </a:defRPr>
            </a:lvl3pPr>
            <a:lvl4pPr marL="1600200" indent="-228600" eaLnBrk="0" hangingPunct="0">
              <a:defRPr sz="3600" b="1">
                <a:solidFill>
                  <a:schemeClr val="accent2"/>
                </a:solidFill>
                <a:latin typeface="Arial" charset="0"/>
                <a:cs typeface="Arial" charset="0"/>
              </a:defRPr>
            </a:lvl4pPr>
            <a:lvl5pPr marL="2057400" indent="-228600" eaLnBrk="0" hangingPunct="0">
              <a:defRPr sz="3600" b="1">
                <a:solidFill>
                  <a:schemeClr val="accent2"/>
                </a:solidFill>
                <a:latin typeface="Arial" charset="0"/>
                <a:cs typeface="Arial" charset="0"/>
              </a:defRPr>
            </a:lvl5pPr>
            <a:lvl6pPr marL="2514600" indent="-228600" algn="ctr" eaLnBrk="0" fontAlgn="base" hangingPunct="0">
              <a:spcBef>
                <a:spcPct val="0"/>
              </a:spcBef>
              <a:spcAft>
                <a:spcPct val="0"/>
              </a:spcAft>
              <a:defRPr sz="3600" b="1">
                <a:solidFill>
                  <a:schemeClr val="accent2"/>
                </a:solidFill>
                <a:latin typeface="Arial" charset="0"/>
                <a:cs typeface="Arial" charset="0"/>
              </a:defRPr>
            </a:lvl6pPr>
            <a:lvl7pPr marL="2971800" indent="-228600" algn="ctr" eaLnBrk="0" fontAlgn="base" hangingPunct="0">
              <a:spcBef>
                <a:spcPct val="0"/>
              </a:spcBef>
              <a:spcAft>
                <a:spcPct val="0"/>
              </a:spcAft>
              <a:defRPr sz="3600" b="1">
                <a:solidFill>
                  <a:schemeClr val="accent2"/>
                </a:solidFill>
                <a:latin typeface="Arial" charset="0"/>
                <a:cs typeface="Arial" charset="0"/>
              </a:defRPr>
            </a:lvl7pPr>
            <a:lvl8pPr marL="3429000" indent="-228600" algn="ctr" eaLnBrk="0" fontAlgn="base" hangingPunct="0">
              <a:spcBef>
                <a:spcPct val="0"/>
              </a:spcBef>
              <a:spcAft>
                <a:spcPct val="0"/>
              </a:spcAft>
              <a:defRPr sz="3600" b="1">
                <a:solidFill>
                  <a:schemeClr val="accent2"/>
                </a:solidFill>
                <a:latin typeface="Arial" charset="0"/>
                <a:cs typeface="Arial" charset="0"/>
              </a:defRPr>
            </a:lvl8pPr>
            <a:lvl9pPr marL="3886200" indent="-228600" algn="ctr" eaLnBrk="0" fontAlgn="base" hangingPunct="0">
              <a:spcBef>
                <a:spcPct val="0"/>
              </a:spcBef>
              <a:spcAft>
                <a:spcPct val="0"/>
              </a:spcAft>
              <a:defRPr sz="3600" b="1">
                <a:solidFill>
                  <a:schemeClr val="accent2"/>
                </a:solidFill>
                <a:latin typeface="Arial" charset="0"/>
                <a:cs typeface="Arial" charset="0"/>
              </a:defRPr>
            </a:lvl9pPr>
          </a:lstStyle>
          <a:p>
            <a:pPr eaLnBrk="1" hangingPunct="1"/>
            <a:fld id="{94EDA6CA-87DC-405F-BE69-4E4A20D5A26A}" type="slidenum">
              <a:rPr lang="en-US" sz="1400" b="0" smtClean="0">
                <a:solidFill>
                  <a:schemeClr val="tx1"/>
                </a:solidFill>
              </a:rPr>
              <a:pPr eaLnBrk="1" hangingPunct="1"/>
              <a:t>11</a:t>
            </a:fld>
            <a:endParaRPr lang="en-US" sz="1400" b="0" smtClean="0">
              <a:solidFill>
                <a:schemeClr val="tx1"/>
              </a:solidFill>
            </a:endParaRPr>
          </a:p>
        </p:txBody>
      </p:sp>
      <p:sp>
        <p:nvSpPr>
          <p:cNvPr id="12291" name="Rectangle 2"/>
          <p:cNvSpPr>
            <a:spLocks noGrp="1" noChangeArrowheads="1"/>
          </p:cNvSpPr>
          <p:nvPr>
            <p:ph type="title"/>
          </p:nvPr>
        </p:nvSpPr>
        <p:spPr/>
        <p:txBody>
          <a:bodyPr/>
          <a:lstStyle/>
          <a:p>
            <a:pPr eaLnBrk="1" hangingPunct="1"/>
            <a:r>
              <a:rPr lang="en-US" smtClean="0"/>
              <a:t>Latency Analysis [2]</a:t>
            </a:r>
          </a:p>
        </p:txBody>
      </p:sp>
      <p:sp>
        <p:nvSpPr>
          <p:cNvPr id="12292" name="Rectangle 3"/>
          <p:cNvSpPr>
            <a:spLocks noGrp="1" noChangeArrowheads="1"/>
          </p:cNvSpPr>
          <p:nvPr>
            <p:ph type="body" idx="1"/>
          </p:nvPr>
        </p:nvSpPr>
        <p:spPr/>
        <p:txBody>
          <a:bodyPr/>
          <a:lstStyle/>
          <a:p>
            <a:pPr eaLnBrk="1" hangingPunct="1"/>
            <a:r>
              <a:rPr lang="en-US" i="1" smtClean="0"/>
              <a:t>L</a:t>
            </a:r>
            <a:r>
              <a:rPr lang="en-US" smtClean="0"/>
              <a:t>=packet length 	</a:t>
            </a:r>
            <a:r>
              <a:rPr lang="en-US" i="1" smtClean="0"/>
              <a:t>W</a:t>
            </a:r>
            <a:r>
              <a:rPr lang="en-US" smtClean="0"/>
              <a:t>=channel b/w (bits/s)</a:t>
            </a:r>
          </a:p>
          <a:p>
            <a:pPr eaLnBrk="1" hangingPunct="1"/>
            <a:r>
              <a:rPr lang="en-US" i="1" smtClean="0"/>
              <a:t>D</a:t>
            </a:r>
            <a:r>
              <a:rPr lang="en-US" smtClean="0"/>
              <a:t>=distance		</a:t>
            </a:r>
            <a:r>
              <a:rPr lang="en-US" i="1" smtClean="0"/>
              <a:t>F</a:t>
            </a:r>
            <a:r>
              <a:rPr lang="en-US" smtClean="0"/>
              <a:t>=flit length</a:t>
            </a:r>
          </a:p>
          <a:p>
            <a:pPr eaLnBrk="1" hangingPunct="1"/>
            <a:r>
              <a:rPr lang="en-US" i="1" smtClean="0"/>
              <a:t>T</a:t>
            </a:r>
            <a:r>
              <a:rPr lang="en-US" i="1" baseline="-25000" smtClean="0"/>
              <a:t>SF</a:t>
            </a:r>
            <a:r>
              <a:rPr lang="en-US" i="1" smtClean="0"/>
              <a:t>=</a:t>
            </a:r>
            <a:r>
              <a:rPr lang="en-US" smtClean="0"/>
              <a:t>(</a:t>
            </a:r>
            <a:r>
              <a:rPr lang="en-US" i="1" smtClean="0"/>
              <a:t>D + </a:t>
            </a:r>
            <a:r>
              <a:rPr lang="en-US" smtClean="0"/>
              <a:t>1)</a:t>
            </a:r>
            <a:r>
              <a:rPr lang="en-US" i="1" smtClean="0"/>
              <a:t>L/W </a:t>
            </a:r>
          </a:p>
          <a:p>
            <a:pPr eaLnBrk="1" hangingPunct="1"/>
            <a:r>
              <a:rPr lang="en-US" i="1" smtClean="0"/>
              <a:t>T</a:t>
            </a:r>
            <a:r>
              <a:rPr lang="en-US" i="1" baseline="-25000" smtClean="0"/>
              <a:t>WH</a:t>
            </a:r>
            <a:r>
              <a:rPr lang="en-US" i="1" smtClean="0"/>
              <a:t>=L/W + D*F/W</a:t>
            </a:r>
          </a:p>
          <a:p>
            <a:pPr eaLnBrk="1" hangingPunct="1"/>
            <a:r>
              <a:rPr lang="en-US" smtClean="0"/>
              <a:t>Store-and-forward: controlled by s/w</a:t>
            </a:r>
          </a:p>
          <a:p>
            <a:pPr eaLnBrk="1" hangingPunct="1"/>
            <a:r>
              <a:rPr lang="en-US" smtClean="0"/>
              <a:t>Wormhole: controlled by h/w</a:t>
            </a:r>
          </a:p>
          <a:p>
            <a:pPr eaLnBrk="1" hangingPunct="1"/>
            <a:endParaRPr lang="en-US" i="1"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2"/>
          </p:nvPr>
        </p:nvSpPr>
        <p:spPr>
          <a:noFill/>
        </p:spPr>
        <p:txBody>
          <a:bodyPr/>
          <a:lstStyle>
            <a:lvl1pPr eaLnBrk="0" hangingPunct="0">
              <a:defRPr sz="3600" b="1">
                <a:solidFill>
                  <a:schemeClr val="accent2"/>
                </a:solidFill>
                <a:latin typeface="Arial" charset="0"/>
                <a:cs typeface="Arial" charset="0"/>
              </a:defRPr>
            </a:lvl1pPr>
            <a:lvl2pPr marL="742950" indent="-285750" eaLnBrk="0" hangingPunct="0">
              <a:defRPr sz="3600" b="1">
                <a:solidFill>
                  <a:schemeClr val="accent2"/>
                </a:solidFill>
                <a:latin typeface="Arial" charset="0"/>
                <a:cs typeface="Arial" charset="0"/>
              </a:defRPr>
            </a:lvl2pPr>
            <a:lvl3pPr marL="1143000" indent="-228600" eaLnBrk="0" hangingPunct="0">
              <a:defRPr sz="3600" b="1">
                <a:solidFill>
                  <a:schemeClr val="accent2"/>
                </a:solidFill>
                <a:latin typeface="Arial" charset="0"/>
                <a:cs typeface="Arial" charset="0"/>
              </a:defRPr>
            </a:lvl3pPr>
            <a:lvl4pPr marL="1600200" indent="-228600" eaLnBrk="0" hangingPunct="0">
              <a:defRPr sz="3600" b="1">
                <a:solidFill>
                  <a:schemeClr val="accent2"/>
                </a:solidFill>
                <a:latin typeface="Arial" charset="0"/>
                <a:cs typeface="Arial" charset="0"/>
              </a:defRPr>
            </a:lvl4pPr>
            <a:lvl5pPr marL="2057400" indent="-228600" eaLnBrk="0" hangingPunct="0">
              <a:defRPr sz="3600" b="1">
                <a:solidFill>
                  <a:schemeClr val="accent2"/>
                </a:solidFill>
                <a:latin typeface="Arial" charset="0"/>
                <a:cs typeface="Arial" charset="0"/>
              </a:defRPr>
            </a:lvl5pPr>
            <a:lvl6pPr marL="2514600" indent="-228600" algn="ctr" eaLnBrk="0" fontAlgn="base" hangingPunct="0">
              <a:spcBef>
                <a:spcPct val="0"/>
              </a:spcBef>
              <a:spcAft>
                <a:spcPct val="0"/>
              </a:spcAft>
              <a:defRPr sz="3600" b="1">
                <a:solidFill>
                  <a:schemeClr val="accent2"/>
                </a:solidFill>
                <a:latin typeface="Arial" charset="0"/>
                <a:cs typeface="Arial" charset="0"/>
              </a:defRPr>
            </a:lvl6pPr>
            <a:lvl7pPr marL="2971800" indent="-228600" algn="ctr" eaLnBrk="0" fontAlgn="base" hangingPunct="0">
              <a:spcBef>
                <a:spcPct val="0"/>
              </a:spcBef>
              <a:spcAft>
                <a:spcPct val="0"/>
              </a:spcAft>
              <a:defRPr sz="3600" b="1">
                <a:solidFill>
                  <a:schemeClr val="accent2"/>
                </a:solidFill>
                <a:latin typeface="Arial" charset="0"/>
                <a:cs typeface="Arial" charset="0"/>
              </a:defRPr>
            </a:lvl7pPr>
            <a:lvl8pPr marL="3429000" indent="-228600" algn="ctr" eaLnBrk="0" fontAlgn="base" hangingPunct="0">
              <a:spcBef>
                <a:spcPct val="0"/>
              </a:spcBef>
              <a:spcAft>
                <a:spcPct val="0"/>
              </a:spcAft>
              <a:defRPr sz="3600" b="1">
                <a:solidFill>
                  <a:schemeClr val="accent2"/>
                </a:solidFill>
                <a:latin typeface="Arial" charset="0"/>
                <a:cs typeface="Arial" charset="0"/>
              </a:defRPr>
            </a:lvl8pPr>
            <a:lvl9pPr marL="3886200" indent="-228600" algn="ctr" eaLnBrk="0" fontAlgn="base" hangingPunct="0">
              <a:spcBef>
                <a:spcPct val="0"/>
              </a:spcBef>
              <a:spcAft>
                <a:spcPct val="0"/>
              </a:spcAft>
              <a:defRPr sz="3600" b="1">
                <a:solidFill>
                  <a:schemeClr val="accent2"/>
                </a:solidFill>
                <a:latin typeface="Arial" charset="0"/>
                <a:cs typeface="Arial" charset="0"/>
              </a:defRPr>
            </a:lvl9pPr>
          </a:lstStyle>
          <a:p>
            <a:pPr eaLnBrk="1" hangingPunct="1"/>
            <a:fld id="{492ACA88-564B-4702-BDBE-3C34EB0D3CF2}" type="slidenum">
              <a:rPr lang="en-US" sz="1400" b="0" smtClean="0">
                <a:solidFill>
                  <a:schemeClr val="tx1"/>
                </a:solidFill>
              </a:rPr>
              <a:pPr eaLnBrk="1" hangingPunct="1"/>
              <a:t>12</a:t>
            </a:fld>
            <a:endParaRPr lang="en-US" sz="1400" b="0" smtClean="0">
              <a:solidFill>
                <a:schemeClr val="tx1"/>
              </a:solidFill>
            </a:endParaRPr>
          </a:p>
        </p:txBody>
      </p:sp>
      <p:pic>
        <p:nvPicPr>
          <p:cNvPr id="13315" name="Picture 2" descr="fig7_3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203200"/>
            <a:ext cx="7315200" cy="642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Text Box 3"/>
          <p:cNvSpPr txBox="1">
            <a:spLocks noChangeArrowheads="1"/>
          </p:cNvSpPr>
          <p:nvPr/>
        </p:nvSpPr>
        <p:spPr bwMode="auto">
          <a:xfrm>
            <a:off x="657225" y="6564313"/>
            <a:ext cx="11985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3600" b="1">
                <a:solidFill>
                  <a:schemeClr val="accent2"/>
                </a:solidFill>
                <a:latin typeface="Arial" charset="0"/>
                <a:cs typeface="Arial" charset="0"/>
              </a:defRPr>
            </a:lvl1pPr>
            <a:lvl2pPr marL="742950" indent="-285750" eaLnBrk="0" hangingPunct="0">
              <a:defRPr sz="3600" b="1">
                <a:solidFill>
                  <a:schemeClr val="accent2"/>
                </a:solidFill>
                <a:latin typeface="Arial" charset="0"/>
                <a:cs typeface="Arial" charset="0"/>
              </a:defRPr>
            </a:lvl2pPr>
            <a:lvl3pPr marL="1143000" indent="-228600" eaLnBrk="0" hangingPunct="0">
              <a:defRPr sz="3600" b="1">
                <a:solidFill>
                  <a:schemeClr val="accent2"/>
                </a:solidFill>
                <a:latin typeface="Arial" charset="0"/>
                <a:cs typeface="Arial" charset="0"/>
              </a:defRPr>
            </a:lvl3pPr>
            <a:lvl4pPr marL="1600200" indent="-228600" eaLnBrk="0" hangingPunct="0">
              <a:defRPr sz="3600" b="1">
                <a:solidFill>
                  <a:schemeClr val="accent2"/>
                </a:solidFill>
                <a:latin typeface="Arial" charset="0"/>
                <a:cs typeface="Arial" charset="0"/>
              </a:defRPr>
            </a:lvl4pPr>
            <a:lvl5pPr marL="2057400" indent="-228600" eaLnBrk="0" hangingPunct="0">
              <a:defRPr sz="3600" b="1">
                <a:solidFill>
                  <a:schemeClr val="accent2"/>
                </a:solidFill>
                <a:latin typeface="Arial" charset="0"/>
                <a:cs typeface="Arial" charset="0"/>
              </a:defRPr>
            </a:lvl5pPr>
            <a:lvl6pPr marL="2514600" indent="-228600" algn="ctr" eaLnBrk="0" fontAlgn="base" hangingPunct="0">
              <a:spcBef>
                <a:spcPct val="0"/>
              </a:spcBef>
              <a:spcAft>
                <a:spcPct val="0"/>
              </a:spcAft>
              <a:defRPr sz="3600" b="1">
                <a:solidFill>
                  <a:schemeClr val="accent2"/>
                </a:solidFill>
                <a:latin typeface="Arial" charset="0"/>
                <a:cs typeface="Arial" charset="0"/>
              </a:defRPr>
            </a:lvl6pPr>
            <a:lvl7pPr marL="2971800" indent="-228600" algn="ctr" eaLnBrk="0" fontAlgn="base" hangingPunct="0">
              <a:spcBef>
                <a:spcPct val="0"/>
              </a:spcBef>
              <a:spcAft>
                <a:spcPct val="0"/>
              </a:spcAft>
              <a:defRPr sz="3600" b="1">
                <a:solidFill>
                  <a:schemeClr val="accent2"/>
                </a:solidFill>
                <a:latin typeface="Arial" charset="0"/>
                <a:cs typeface="Arial" charset="0"/>
              </a:defRPr>
            </a:lvl7pPr>
            <a:lvl8pPr marL="3429000" indent="-228600" algn="ctr" eaLnBrk="0" fontAlgn="base" hangingPunct="0">
              <a:spcBef>
                <a:spcPct val="0"/>
              </a:spcBef>
              <a:spcAft>
                <a:spcPct val="0"/>
              </a:spcAft>
              <a:defRPr sz="3600" b="1">
                <a:solidFill>
                  <a:schemeClr val="accent2"/>
                </a:solidFill>
                <a:latin typeface="Arial" charset="0"/>
                <a:cs typeface="Arial" charset="0"/>
              </a:defRPr>
            </a:lvl8pPr>
            <a:lvl9pPr marL="3886200" indent="-228600" algn="ctr" eaLnBrk="0" fontAlgn="base" hangingPunct="0">
              <a:spcBef>
                <a:spcPct val="0"/>
              </a:spcBef>
              <a:spcAft>
                <a:spcPct val="0"/>
              </a:spcAft>
              <a:defRPr sz="3600" b="1">
                <a:solidFill>
                  <a:schemeClr val="accent2"/>
                </a:solidFill>
                <a:latin typeface="Arial" charset="0"/>
                <a:cs typeface="Arial" charset="0"/>
              </a:defRPr>
            </a:lvl9pPr>
          </a:lstStyle>
          <a:p>
            <a:pPr eaLnBrk="1" hangingPunct="1"/>
            <a:r>
              <a:rPr lang="en-US" sz="2000"/>
              <a:t>From [3]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a:noFill/>
        </p:spPr>
        <p:txBody>
          <a:bodyPr/>
          <a:lstStyle>
            <a:lvl1pPr eaLnBrk="0" hangingPunct="0">
              <a:defRPr sz="3600" b="1">
                <a:solidFill>
                  <a:schemeClr val="accent2"/>
                </a:solidFill>
                <a:latin typeface="Arial" charset="0"/>
                <a:cs typeface="Arial" charset="0"/>
              </a:defRPr>
            </a:lvl1pPr>
            <a:lvl2pPr marL="742950" indent="-285750" eaLnBrk="0" hangingPunct="0">
              <a:defRPr sz="3600" b="1">
                <a:solidFill>
                  <a:schemeClr val="accent2"/>
                </a:solidFill>
                <a:latin typeface="Arial" charset="0"/>
                <a:cs typeface="Arial" charset="0"/>
              </a:defRPr>
            </a:lvl2pPr>
            <a:lvl3pPr marL="1143000" indent="-228600" eaLnBrk="0" hangingPunct="0">
              <a:defRPr sz="3600" b="1">
                <a:solidFill>
                  <a:schemeClr val="accent2"/>
                </a:solidFill>
                <a:latin typeface="Arial" charset="0"/>
                <a:cs typeface="Arial" charset="0"/>
              </a:defRPr>
            </a:lvl3pPr>
            <a:lvl4pPr marL="1600200" indent="-228600" eaLnBrk="0" hangingPunct="0">
              <a:defRPr sz="3600" b="1">
                <a:solidFill>
                  <a:schemeClr val="accent2"/>
                </a:solidFill>
                <a:latin typeface="Arial" charset="0"/>
                <a:cs typeface="Arial" charset="0"/>
              </a:defRPr>
            </a:lvl4pPr>
            <a:lvl5pPr marL="2057400" indent="-228600" eaLnBrk="0" hangingPunct="0">
              <a:defRPr sz="3600" b="1">
                <a:solidFill>
                  <a:schemeClr val="accent2"/>
                </a:solidFill>
                <a:latin typeface="Arial" charset="0"/>
                <a:cs typeface="Arial" charset="0"/>
              </a:defRPr>
            </a:lvl5pPr>
            <a:lvl6pPr marL="2514600" indent="-228600" algn="ctr" eaLnBrk="0" fontAlgn="base" hangingPunct="0">
              <a:spcBef>
                <a:spcPct val="0"/>
              </a:spcBef>
              <a:spcAft>
                <a:spcPct val="0"/>
              </a:spcAft>
              <a:defRPr sz="3600" b="1">
                <a:solidFill>
                  <a:schemeClr val="accent2"/>
                </a:solidFill>
                <a:latin typeface="Arial" charset="0"/>
                <a:cs typeface="Arial" charset="0"/>
              </a:defRPr>
            </a:lvl6pPr>
            <a:lvl7pPr marL="2971800" indent="-228600" algn="ctr" eaLnBrk="0" fontAlgn="base" hangingPunct="0">
              <a:spcBef>
                <a:spcPct val="0"/>
              </a:spcBef>
              <a:spcAft>
                <a:spcPct val="0"/>
              </a:spcAft>
              <a:defRPr sz="3600" b="1">
                <a:solidFill>
                  <a:schemeClr val="accent2"/>
                </a:solidFill>
                <a:latin typeface="Arial" charset="0"/>
                <a:cs typeface="Arial" charset="0"/>
              </a:defRPr>
            </a:lvl7pPr>
            <a:lvl8pPr marL="3429000" indent="-228600" algn="ctr" eaLnBrk="0" fontAlgn="base" hangingPunct="0">
              <a:spcBef>
                <a:spcPct val="0"/>
              </a:spcBef>
              <a:spcAft>
                <a:spcPct val="0"/>
              </a:spcAft>
              <a:defRPr sz="3600" b="1">
                <a:solidFill>
                  <a:schemeClr val="accent2"/>
                </a:solidFill>
                <a:latin typeface="Arial" charset="0"/>
                <a:cs typeface="Arial" charset="0"/>
              </a:defRPr>
            </a:lvl8pPr>
            <a:lvl9pPr marL="3886200" indent="-228600" algn="ctr" eaLnBrk="0" fontAlgn="base" hangingPunct="0">
              <a:spcBef>
                <a:spcPct val="0"/>
              </a:spcBef>
              <a:spcAft>
                <a:spcPct val="0"/>
              </a:spcAft>
              <a:defRPr sz="3600" b="1">
                <a:solidFill>
                  <a:schemeClr val="accent2"/>
                </a:solidFill>
                <a:latin typeface="Arial" charset="0"/>
                <a:cs typeface="Arial" charset="0"/>
              </a:defRPr>
            </a:lvl9pPr>
          </a:lstStyle>
          <a:p>
            <a:pPr eaLnBrk="1" hangingPunct="1"/>
            <a:fld id="{733348AE-BDF7-4C48-BA36-E80181E7B258}" type="slidenum">
              <a:rPr lang="en-US" sz="1400" b="0" smtClean="0">
                <a:solidFill>
                  <a:schemeClr val="tx1"/>
                </a:solidFill>
              </a:rPr>
              <a:pPr eaLnBrk="1" hangingPunct="1"/>
              <a:t>2</a:t>
            </a:fld>
            <a:endParaRPr lang="en-US" sz="1400" b="0" smtClean="0">
              <a:solidFill>
                <a:schemeClr val="tx1"/>
              </a:solidFill>
            </a:endParaRPr>
          </a:p>
        </p:txBody>
      </p:sp>
      <p:sp>
        <p:nvSpPr>
          <p:cNvPr id="3075" name="Rectangle 2"/>
          <p:cNvSpPr>
            <a:spLocks noGrp="1" noChangeArrowheads="1"/>
          </p:cNvSpPr>
          <p:nvPr>
            <p:ph type="title"/>
          </p:nvPr>
        </p:nvSpPr>
        <p:spPr/>
        <p:txBody>
          <a:bodyPr/>
          <a:lstStyle/>
          <a:p>
            <a:pPr eaLnBrk="1" hangingPunct="1"/>
            <a:r>
              <a:rPr lang="en-US" sz="3200" smtClean="0"/>
              <a:t>Definitions [1]</a:t>
            </a:r>
          </a:p>
        </p:txBody>
      </p:sp>
      <p:sp>
        <p:nvSpPr>
          <p:cNvPr id="3076" name="Rectangle 3"/>
          <p:cNvSpPr>
            <a:spLocks noGrp="1" noChangeArrowheads="1"/>
          </p:cNvSpPr>
          <p:nvPr>
            <p:ph type="body" idx="1"/>
          </p:nvPr>
        </p:nvSpPr>
        <p:spPr/>
        <p:txBody>
          <a:bodyPr/>
          <a:lstStyle/>
          <a:p>
            <a:pPr eaLnBrk="1" hangingPunct="1"/>
            <a:r>
              <a:rPr lang="en-US" smtClean="0"/>
              <a:t>A network channel c=(x,y) is characterized by </a:t>
            </a:r>
          </a:p>
          <a:p>
            <a:pPr lvl="1" eaLnBrk="1" hangingPunct="1"/>
            <a:r>
              <a:rPr lang="en-US" smtClean="0"/>
              <a:t>width w</a:t>
            </a:r>
            <a:r>
              <a:rPr lang="en-US" sz="1600" smtClean="0"/>
              <a:t>c</a:t>
            </a:r>
            <a:r>
              <a:rPr lang="en-US" smtClean="0"/>
              <a:t>: the number of parallel signals it contains, </a:t>
            </a:r>
          </a:p>
          <a:p>
            <a:pPr lvl="1" eaLnBrk="1" hangingPunct="1"/>
            <a:r>
              <a:rPr lang="en-US" smtClean="0"/>
              <a:t>frequency f</a:t>
            </a:r>
            <a:r>
              <a:rPr lang="en-US" sz="1600" smtClean="0"/>
              <a:t>c</a:t>
            </a:r>
            <a:r>
              <a:rPr lang="en-US" smtClean="0"/>
              <a:t>: the rate at which bits are transported at each signal </a:t>
            </a:r>
          </a:p>
          <a:p>
            <a:pPr lvl="1" eaLnBrk="1" hangingPunct="1"/>
            <a:r>
              <a:rPr lang="en-US" smtClean="0"/>
              <a:t>latency t</a:t>
            </a:r>
            <a:r>
              <a:rPr lang="en-US" sz="1600" smtClean="0"/>
              <a:t>c</a:t>
            </a:r>
            <a:r>
              <a:rPr lang="en-US" smtClean="0"/>
              <a:t> is the time required for a bit to travel from x to y.</a:t>
            </a:r>
          </a:p>
          <a:p>
            <a:pPr eaLnBrk="1" hangingPunct="1"/>
            <a:r>
              <a:rPr lang="en-US" smtClean="0"/>
              <a:t>A bandwidth of a channel is W= w</a:t>
            </a:r>
            <a:r>
              <a:rPr lang="en-US" sz="1800" smtClean="0"/>
              <a:t>c * </a:t>
            </a:r>
            <a:r>
              <a:rPr lang="en-US" smtClean="0"/>
              <a:t>f</a:t>
            </a:r>
            <a:r>
              <a:rPr lang="en-US" sz="1800" smtClean="0"/>
              <a:t>c.</a:t>
            </a:r>
            <a:endParaRPr lang="en-US" smtClean="0"/>
          </a:p>
          <a:p>
            <a:pPr eaLnBrk="1" hangingPunct="1"/>
            <a:r>
              <a:rPr lang="en-US" smtClean="0"/>
              <a:t>The throughput </a:t>
            </a:r>
            <a:r>
              <a:rPr lang="el-GR" smtClean="0"/>
              <a:t>Θ</a:t>
            </a:r>
            <a:r>
              <a:rPr lang="en-US" smtClean="0"/>
              <a:t> of a network is the data rate in bits per second that network accepts per input port.</a:t>
            </a:r>
          </a:p>
          <a:p>
            <a:pPr eaLnBrk="1" hangingPunct="1"/>
            <a:r>
              <a:rPr lang="en-US" smtClean="0"/>
              <a:t>Under a particular traffic pattern, the channel that carries the largest fraction of the traffic determines the maximum </a:t>
            </a:r>
            <a:r>
              <a:rPr lang="en-US" b="1" smtClean="0"/>
              <a:t>channel load</a:t>
            </a:r>
            <a:r>
              <a:rPr lang="en-US" smtClean="0"/>
              <a:t> </a:t>
            </a:r>
            <a:r>
              <a:rPr lang="el-GR" smtClean="0"/>
              <a:t>γ</a:t>
            </a:r>
            <a:r>
              <a:rPr lang="en-US" smtClean="0"/>
              <a:t>. Load on the channel can be equal or smaller than channel bandwidth.</a:t>
            </a:r>
          </a:p>
          <a:p>
            <a:pPr eaLnBrk="1" hangingPunct="1"/>
            <a:r>
              <a:rPr lang="el-GR" smtClean="0"/>
              <a:t>Θ</a:t>
            </a:r>
            <a:r>
              <a:rPr lang="en-US" smtClean="0"/>
              <a:t>=W/</a:t>
            </a:r>
            <a:r>
              <a:rPr lang="el-GR" smtClean="0"/>
              <a:t>γ</a:t>
            </a:r>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p:spPr>
        <p:txBody>
          <a:bodyPr/>
          <a:lstStyle>
            <a:lvl1pPr eaLnBrk="0" hangingPunct="0">
              <a:defRPr sz="3600" b="1">
                <a:solidFill>
                  <a:schemeClr val="accent2"/>
                </a:solidFill>
                <a:latin typeface="Arial" charset="0"/>
                <a:cs typeface="Arial" charset="0"/>
              </a:defRPr>
            </a:lvl1pPr>
            <a:lvl2pPr marL="742950" indent="-285750" eaLnBrk="0" hangingPunct="0">
              <a:defRPr sz="3600" b="1">
                <a:solidFill>
                  <a:schemeClr val="accent2"/>
                </a:solidFill>
                <a:latin typeface="Arial" charset="0"/>
                <a:cs typeface="Arial" charset="0"/>
              </a:defRPr>
            </a:lvl2pPr>
            <a:lvl3pPr marL="1143000" indent="-228600" eaLnBrk="0" hangingPunct="0">
              <a:defRPr sz="3600" b="1">
                <a:solidFill>
                  <a:schemeClr val="accent2"/>
                </a:solidFill>
                <a:latin typeface="Arial" charset="0"/>
                <a:cs typeface="Arial" charset="0"/>
              </a:defRPr>
            </a:lvl3pPr>
            <a:lvl4pPr marL="1600200" indent="-228600" eaLnBrk="0" hangingPunct="0">
              <a:defRPr sz="3600" b="1">
                <a:solidFill>
                  <a:schemeClr val="accent2"/>
                </a:solidFill>
                <a:latin typeface="Arial" charset="0"/>
                <a:cs typeface="Arial" charset="0"/>
              </a:defRPr>
            </a:lvl4pPr>
            <a:lvl5pPr marL="2057400" indent="-228600" eaLnBrk="0" hangingPunct="0">
              <a:defRPr sz="3600" b="1">
                <a:solidFill>
                  <a:schemeClr val="accent2"/>
                </a:solidFill>
                <a:latin typeface="Arial" charset="0"/>
                <a:cs typeface="Arial" charset="0"/>
              </a:defRPr>
            </a:lvl5pPr>
            <a:lvl6pPr marL="2514600" indent="-228600" algn="ctr" eaLnBrk="0" fontAlgn="base" hangingPunct="0">
              <a:spcBef>
                <a:spcPct val="0"/>
              </a:spcBef>
              <a:spcAft>
                <a:spcPct val="0"/>
              </a:spcAft>
              <a:defRPr sz="3600" b="1">
                <a:solidFill>
                  <a:schemeClr val="accent2"/>
                </a:solidFill>
                <a:latin typeface="Arial" charset="0"/>
                <a:cs typeface="Arial" charset="0"/>
              </a:defRPr>
            </a:lvl6pPr>
            <a:lvl7pPr marL="2971800" indent="-228600" algn="ctr" eaLnBrk="0" fontAlgn="base" hangingPunct="0">
              <a:spcBef>
                <a:spcPct val="0"/>
              </a:spcBef>
              <a:spcAft>
                <a:spcPct val="0"/>
              </a:spcAft>
              <a:defRPr sz="3600" b="1">
                <a:solidFill>
                  <a:schemeClr val="accent2"/>
                </a:solidFill>
                <a:latin typeface="Arial" charset="0"/>
                <a:cs typeface="Arial" charset="0"/>
              </a:defRPr>
            </a:lvl7pPr>
            <a:lvl8pPr marL="3429000" indent="-228600" algn="ctr" eaLnBrk="0" fontAlgn="base" hangingPunct="0">
              <a:spcBef>
                <a:spcPct val="0"/>
              </a:spcBef>
              <a:spcAft>
                <a:spcPct val="0"/>
              </a:spcAft>
              <a:defRPr sz="3600" b="1">
                <a:solidFill>
                  <a:schemeClr val="accent2"/>
                </a:solidFill>
                <a:latin typeface="Arial" charset="0"/>
                <a:cs typeface="Arial" charset="0"/>
              </a:defRPr>
            </a:lvl8pPr>
            <a:lvl9pPr marL="3886200" indent="-228600" algn="ctr" eaLnBrk="0" fontAlgn="base" hangingPunct="0">
              <a:spcBef>
                <a:spcPct val="0"/>
              </a:spcBef>
              <a:spcAft>
                <a:spcPct val="0"/>
              </a:spcAft>
              <a:defRPr sz="3600" b="1">
                <a:solidFill>
                  <a:schemeClr val="accent2"/>
                </a:solidFill>
                <a:latin typeface="Arial" charset="0"/>
                <a:cs typeface="Arial" charset="0"/>
              </a:defRPr>
            </a:lvl9pPr>
          </a:lstStyle>
          <a:p>
            <a:pPr eaLnBrk="1" hangingPunct="1"/>
            <a:fld id="{A4BA8BDB-DA01-4C04-9C43-863CEF706CB8}" type="slidenum">
              <a:rPr lang="en-US" sz="1400" b="0" smtClean="0">
                <a:solidFill>
                  <a:schemeClr val="tx1"/>
                </a:solidFill>
              </a:rPr>
              <a:pPr eaLnBrk="1" hangingPunct="1"/>
              <a:t>3</a:t>
            </a:fld>
            <a:endParaRPr lang="en-US" sz="1400" b="0" smtClean="0">
              <a:solidFill>
                <a:schemeClr val="tx1"/>
              </a:solidFill>
            </a:endParaRPr>
          </a:p>
        </p:txBody>
      </p:sp>
      <p:sp>
        <p:nvSpPr>
          <p:cNvPr id="4099" name="Rectangle 2"/>
          <p:cNvSpPr>
            <a:spLocks noGrp="1" noChangeArrowheads="1"/>
          </p:cNvSpPr>
          <p:nvPr>
            <p:ph type="title"/>
          </p:nvPr>
        </p:nvSpPr>
        <p:spPr/>
        <p:txBody>
          <a:bodyPr/>
          <a:lstStyle/>
          <a:p>
            <a:pPr eaLnBrk="1" hangingPunct="1"/>
            <a:r>
              <a:rPr lang="en-US" sz="3200" smtClean="0"/>
              <a:t>Taxonomy of Routing Algorithms [1]</a:t>
            </a:r>
            <a:endParaRPr lang="en-US" sz="3200" b="0" smtClean="0"/>
          </a:p>
        </p:txBody>
      </p:sp>
      <p:sp>
        <p:nvSpPr>
          <p:cNvPr id="4100" name="Rectangle 3"/>
          <p:cNvSpPr>
            <a:spLocks noGrp="1" noChangeArrowheads="1"/>
          </p:cNvSpPr>
          <p:nvPr>
            <p:ph type="body" idx="1"/>
          </p:nvPr>
        </p:nvSpPr>
        <p:spPr/>
        <p:txBody>
          <a:bodyPr/>
          <a:lstStyle/>
          <a:p>
            <a:pPr eaLnBrk="1" hangingPunct="1"/>
            <a:r>
              <a:rPr lang="en-US" smtClean="0"/>
              <a:t>Deterministic: The simplest algorithm - for each source, destination pair, there is a single path. This routing algorithm usually achieves poor performance because it fails to use alternative routes, and concentrates traffic on only one set of channels.</a:t>
            </a:r>
          </a:p>
          <a:p>
            <a:pPr eaLnBrk="1" hangingPunct="1"/>
            <a:endParaRPr lang="en-US" smtClean="0"/>
          </a:p>
          <a:p>
            <a:pPr eaLnBrk="1" hangingPunct="1"/>
            <a:r>
              <a:rPr lang="en-US" smtClean="0"/>
              <a:t>Oblivious: So named because it ignores the state of the network when determining a path. Unlike deterministic, it considers a set of paths from a source to a destination, and chooses between them.</a:t>
            </a:r>
          </a:p>
          <a:p>
            <a:pPr eaLnBrk="1" hangingPunct="1"/>
            <a:endParaRPr lang="en-US" smtClean="0"/>
          </a:p>
          <a:p>
            <a:pPr eaLnBrk="1" hangingPunct="1"/>
            <a:r>
              <a:rPr lang="en-US" smtClean="0"/>
              <a:t>Adaptive: The routing algorithm changes based on the state of the network.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p:spPr>
        <p:txBody>
          <a:bodyPr/>
          <a:lstStyle>
            <a:lvl1pPr eaLnBrk="0" hangingPunct="0">
              <a:defRPr sz="3600" b="1">
                <a:solidFill>
                  <a:schemeClr val="accent2"/>
                </a:solidFill>
                <a:latin typeface="Arial" charset="0"/>
                <a:cs typeface="Arial" charset="0"/>
              </a:defRPr>
            </a:lvl1pPr>
            <a:lvl2pPr marL="742950" indent="-285750" eaLnBrk="0" hangingPunct="0">
              <a:defRPr sz="3600" b="1">
                <a:solidFill>
                  <a:schemeClr val="accent2"/>
                </a:solidFill>
                <a:latin typeface="Arial" charset="0"/>
                <a:cs typeface="Arial" charset="0"/>
              </a:defRPr>
            </a:lvl2pPr>
            <a:lvl3pPr marL="1143000" indent="-228600" eaLnBrk="0" hangingPunct="0">
              <a:defRPr sz="3600" b="1">
                <a:solidFill>
                  <a:schemeClr val="accent2"/>
                </a:solidFill>
                <a:latin typeface="Arial" charset="0"/>
                <a:cs typeface="Arial" charset="0"/>
              </a:defRPr>
            </a:lvl3pPr>
            <a:lvl4pPr marL="1600200" indent="-228600" eaLnBrk="0" hangingPunct="0">
              <a:defRPr sz="3600" b="1">
                <a:solidFill>
                  <a:schemeClr val="accent2"/>
                </a:solidFill>
                <a:latin typeface="Arial" charset="0"/>
                <a:cs typeface="Arial" charset="0"/>
              </a:defRPr>
            </a:lvl4pPr>
            <a:lvl5pPr marL="2057400" indent="-228600" eaLnBrk="0" hangingPunct="0">
              <a:defRPr sz="3600" b="1">
                <a:solidFill>
                  <a:schemeClr val="accent2"/>
                </a:solidFill>
                <a:latin typeface="Arial" charset="0"/>
                <a:cs typeface="Arial" charset="0"/>
              </a:defRPr>
            </a:lvl5pPr>
            <a:lvl6pPr marL="2514600" indent="-228600" algn="ctr" eaLnBrk="0" fontAlgn="base" hangingPunct="0">
              <a:spcBef>
                <a:spcPct val="0"/>
              </a:spcBef>
              <a:spcAft>
                <a:spcPct val="0"/>
              </a:spcAft>
              <a:defRPr sz="3600" b="1">
                <a:solidFill>
                  <a:schemeClr val="accent2"/>
                </a:solidFill>
                <a:latin typeface="Arial" charset="0"/>
                <a:cs typeface="Arial" charset="0"/>
              </a:defRPr>
            </a:lvl6pPr>
            <a:lvl7pPr marL="2971800" indent="-228600" algn="ctr" eaLnBrk="0" fontAlgn="base" hangingPunct="0">
              <a:spcBef>
                <a:spcPct val="0"/>
              </a:spcBef>
              <a:spcAft>
                <a:spcPct val="0"/>
              </a:spcAft>
              <a:defRPr sz="3600" b="1">
                <a:solidFill>
                  <a:schemeClr val="accent2"/>
                </a:solidFill>
                <a:latin typeface="Arial" charset="0"/>
                <a:cs typeface="Arial" charset="0"/>
              </a:defRPr>
            </a:lvl7pPr>
            <a:lvl8pPr marL="3429000" indent="-228600" algn="ctr" eaLnBrk="0" fontAlgn="base" hangingPunct="0">
              <a:spcBef>
                <a:spcPct val="0"/>
              </a:spcBef>
              <a:spcAft>
                <a:spcPct val="0"/>
              </a:spcAft>
              <a:defRPr sz="3600" b="1">
                <a:solidFill>
                  <a:schemeClr val="accent2"/>
                </a:solidFill>
                <a:latin typeface="Arial" charset="0"/>
                <a:cs typeface="Arial" charset="0"/>
              </a:defRPr>
            </a:lvl8pPr>
            <a:lvl9pPr marL="3886200" indent="-228600" algn="ctr" eaLnBrk="0" fontAlgn="base" hangingPunct="0">
              <a:spcBef>
                <a:spcPct val="0"/>
              </a:spcBef>
              <a:spcAft>
                <a:spcPct val="0"/>
              </a:spcAft>
              <a:defRPr sz="3600" b="1">
                <a:solidFill>
                  <a:schemeClr val="accent2"/>
                </a:solidFill>
                <a:latin typeface="Arial" charset="0"/>
                <a:cs typeface="Arial" charset="0"/>
              </a:defRPr>
            </a:lvl9pPr>
          </a:lstStyle>
          <a:p>
            <a:pPr eaLnBrk="1" hangingPunct="1"/>
            <a:fld id="{B29A2731-56BD-482F-93F5-99EBFAB3C639}" type="slidenum">
              <a:rPr lang="en-US" sz="1400" b="0" smtClean="0">
                <a:solidFill>
                  <a:schemeClr val="tx1"/>
                </a:solidFill>
              </a:rPr>
              <a:pPr eaLnBrk="1" hangingPunct="1"/>
              <a:t>4</a:t>
            </a:fld>
            <a:endParaRPr lang="en-US" sz="1400" b="0" smtClean="0">
              <a:solidFill>
                <a:schemeClr val="tx1"/>
              </a:solidFill>
            </a:endParaRPr>
          </a:p>
        </p:txBody>
      </p:sp>
      <p:sp>
        <p:nvSpPr>
          <p:cNvPr id="5123" name="Rectangle 2"/>
          <p:cNvSpPr>
            <a:spLocks noGrp="1" noChangeArrowheads="1"/>
          </p:cNvSpPr>
          <p:nvPr>
            <p:ph type="title"/>
          </p:nvPr>
        </p:nvSpPr>
        <p:spPr/>
        <p:txBody>
          <a:bodyPr/>
          <a:lstStyle/>
          <a:p>
            <a:pPr eaLnBrk="1" hangingPunct="1"/>
            <a:r>
              <a:rPr lang="en-US" sz="3200" smtClean="0"/>
              <a:t>Routing algorithms [1]</a:t>
            </a:r>
          </a:p>
        </p:txBody>
      </p:sp>
      <p:sp>
        <p:nvSpPr>
          <p:cNvPr id="5124" name="Rectangle 3"/>
          <p:cNvSpPr>
            <a:spLocks noGrp="1" noChangeArrowheads="1"/>
          </p:cNvSpPr>
          <p:nvPr>
            <p:ph type="body" idx="1"/>
          </p:nvPr>
        </p:nvSpPr>
        <p:spPr/>
        <p:txBody>
          <a:bodyPr/>
          <a:lstStyle/>
          <a:p>
            <a:pPr eaLnBrk="1" hangingPunct="1"/>
            <a:r>
              <a:rPr lang="en-US" sz="2000" b="1" smtClean="0"/>
              <a:t>Greedy</a:t>
            </a:r>
            <a:r>
              <a:rPr lang="en-US" sz="2000" smtClean="0"/>
              <a:t>: Always send the packet in the shortest direction around the ring. For example, always route from 0 to 3 in the clockwise direction and from 0 to 5 in the counterclockwise direction. If the distance is the same in both directions, pick a direction randomly.</a:t>
            </a:r>
          </a:p>
          <a:p>
            <a:pPr eaLnBrk="1" hangingPunct="1"/>
            <a:r>
              <a:rPr lang="en-US" sz="2000" b="1" smtClean="0"/>
              <a:t>Uniform random</a:t>
            </a:r>
            <a:r>
              <a:rPr lang="en-US" sz="2000" smtClean="0"/>
              <a:t>: Randomly pick a direction for each packet, with equal probability of picking either direction.</a:t>
            </a:r>
          </a:p>
          <a:p>
            <a:pPr eaLnBrk="1" hangingPunct="1"/>
            <a:r>
              <a:rPr lang="en-US" sz="2000" b="1" smtClean="0"/>
              <a:t>Weighted random</a:t>
            </a:r>
            <a:r>
              <a:rPr lang="en-US" sz="2000" smtClean="0"/>
              <a:t>: Randomly pick a direction for each packet, but weight the short direction with probability 1 - </a:t>
            </a:r>
            <a:r>
              <a:rPr lang="el-GR" sz="2000" smtClean="0"/>
              <a:t>Δ</a:t>
            </a:r>
            <a:r>
              <a:rPr lang="en-US" sz="2000" smtClean="0"/>
              <a:t> /8 and the long direction with </a:t>
            </a:r>
            <a:r>
              <a:rPr lang="el-GR" sz="2000" smtClean="0"/>
              <a:t>Δ</a:t>
            </a:r>
            <a:r>
              <a:rPr lang="en-US" sz="2000" smtClean="0"/>
              <a:t>/8, where </a:t>
            </a:r>
            <a:r>
              <a:rPr lang="el-GR" sz="2000" smtClean="0"/>
              <a:t>Δ</a:t>
            </a:r>
            <a:r>
              <a:rPr lang="en-US" sz="2000" smtClean="0"/>
              <a:t> is the (minimum) distance between the source and destination.</a:t>
            </a:r>
          </a:p>
          <a:p>
            <a:pPr eaLnBrk="1" hangingPunct="1"/>
            <a:r>
              <a:rPr lang="en-US" sz="2000" b="1" smtClean="0"/>
              <a:t>Adaptive</a:t>
            </a:r>
            <a:r>
              <a:rPr lang="en-US" sz="2000" smtClean="0"/>
              <a:t>: Send the packet in the direction for which the local channel has the lowest </a:t>
            </a:r>
            <a:r>
              <a:rPr lang="en-US" sz="2000" i="1" smtClean="0"/>
              <a:t>load. </a:t>
            </a:r>
            <a:r>
              <a:rPr lang="en-US" sz="2000" smtClean="0"/>
              <a:t>We may approximate load by either measuring the length of the queue serving this channel or recording how many packets it has transmitted over the last </a:t>
            </a:r>
            <a:r>
              <a:rPr lang="en-US" sz="2000" i="1" smtClean="0"/>
              <a:t>T </a:t>
            </a:r>
            <a:r>
              <a:rPr lang="en-US" sz="2000" smtClean="0"/>
              <a:t>slots. </a:t>
            </a:r>
          </a:p>
        </p:txBody>
      </p:sp>
      <p:pic>
        <p:nvPicPr>
          <p:cNvPr id="512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6375" y="6165850"/>
            <a:ext cx="50673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p:spPr>
        <p:txBody>
          <a:bodyPr/>
          <a:lstStyle>
            <a:lvl1pPr eaLnBrk="0" hangingPunct="0">
              <a:defRPr sz="3600" b="1">
                <a:solidFill>
                  <a:schemeClr val="accent2"/>
                </a:solidFill>
                <a:latin typeface="Arial" charset="0"/>
                <a:cs typeface="Arial" charset="0"/>
              </a:defRPr>
            </a:lvl1pPr>
            <a:lvl2pPr marL="742950" indent="-285750" eaLnBrk="0" hangingPunct="0">
              <a:defRPr sz="3600" b="1">
                <a:solidFill>
                  <a:schemeClr val="accent2"/>
                </a:solidFill>
                <a:latin typeface="Arial" charset="0"/>
                <a:cs typeface="Arial" charset="0"/>
              </a:defRPr>
            </a:lvl2pPr>
            <a:lvl3pPr marL="1143000" indent="-228600" eaLnBrk="0" hangingPunct="0">
              <a:defRPr sz="3600" b="1">
                <a:solidFill>
                  <a:schemeClr val="accent2"/>
                </a:solidFill>
                <a:latin typeface="Arial" charset="0"/>
                <a:cs typeface="Arial" charset="0"/>
              </a:defRPr>
            </a:lvl3pPr>
            <a:lvl4pPr marL="1600200" indent="-228600" eaLnBrk="0" hangingPunct="0">
              <a:defRPr sz="3600" b="1">
                <a:solidFill>
                  <a:schemeClr val="accent2"/>
                </a:solidFill>
                <a:latin typeface="Arial" charset="0"/>
                <a:cs typeface="Arial" charset="0"/>
              </a:defRPr>
            </a:lvl4pPr>
            <a:lvl5pPr marL="2057400" indent="-228600" eaLnBrk="0" hangingPunct="0">
              <a:defRPr sz="3600" b="1">
                <a:solidFill>
                  <a:schemeClr val="accent2"/>
                </a:solidFill>
                <a:latin typeface="Arial" charset="0"/>
                <a:cs typeface="Arial" charset="0"/>
              </a:defRPr>
            </a:lvl5pPr>
            <a:lvl6pPr marL="2514600" indent="-228600" algn="ctr" eaLnBrk="0" fontAlgn="base" hangingPunct="0">
              <a:spcBef>
                <a:spcPct val="0"/>
              </a:spcBef>
              <a:spcAft>
                <a:spcPct val="0"/>
              </a:spcAft>
              <a:defRPr sz="3600" b="1">
                <a:solidFill>
                  <a:schemeClr val="accent2"/>
                </a:solidFill>
                <a:latin typeface="Arial" charset="0"/>
                <a:cs typeface="Arial" charset="0"/>
              </a:defRPr>
            </a:lvl6pPr>
            <a:lvl7pPr marL="2971800" indent="-228600" algn="ctr" eaLnBrk="0" fontAlgn="base" hangingPunct="0">
              <a:spcBef>
                <a:spcPct val="0"/>
              </a:spcBef>
              <a:spcAft>
                <a:spcPct val="0"/>
              </a:spcAft>
              <a:defRPr sz="3600" b="1">
                <a:solidFill>
                  <a:schemeClr val="accent2"/>
                </a:solidFill>
                <a:latin typeface="Arial" charset="0"/>
                <a:cs typeface="Arial" charset="0"/>
              </a:defRPr>
            </a:lvl7pPr>
            <a:lvl8pPr marL="3429000" indent="-228600" algn="ctr" eaLnBrk="0" fontAlgn="base" hangingPunct="0">
              <a:spcBef>
                <a:spcPct val="0"/>
              </a:spcBef>
              <a:spcAft>
                <a:spcPct val="0"/>
              </a:spcAft>
              <a:defRPr sz="3600" b="1">
                <a:solidFill>
                  <a:schemeClr val="accent2"/>
                </a:solidFill>
                <a:latin typeface="Arial" charset="0"/>
                <a:cs typeface="Arial" charset="0"/>
              </a:defRPr>
            </a:lvl8pPr>
            <a:lvl9pPr marL="3886200" indent="-228600" algn="ctr" eaLnBrk="0" fontAlgn="base" hangingPunct="0">
              <a:spcBef>
                <a:spcPct val="0"/>
              </a:spcBef>
              <a:spcAft>
                <a:spcPct val="0"/>
              </a:spcAft>
              <a:defRPr sz="3600" b="1">
                <a:solidFill>
                  <a:schemeClr val="accent2"/>
                </a:solidFill>
                <a:latin typeface="Arial" charset="0"/>
                <a:cs typeface="Arial" charset="0"/>
              </a:defRPr>
            </a:lvl9pPr>
          </a:lstStyle>
          <a:p>
            <a:pPr eaLnBrk="1" hangingPunct="1"/>
            <a:fld id="{1727E8D6-F61D-42EC-9E05-5B802CEF75C8}" type="slidenum">
              <a:rPr lang="en-US" sz="1400" b="0" smtClean="0">
                <a:solidFill>
                  <a:schemeClr val="tx1"/>
                </a:solidFill>
              </a:rPr>
              <a:pPr eaLnBrk="1" hangingPunct="1"/>
              <a:t>5</a:t>
            </a:fld>
            <a:endParaRPr lang="en-US" sz="1400" b="0" smtClean="0">
              <a:solidFill>
                <a:schemeClr val="tx1"/>
              </a:solidFill>
            </a:endParaRPr>
          </a:p>
        </p:txBody>
      </p:sp>
      <p:sp>
        <p:nvSpPr>
          <p:cNvPr id="6147" name="Rectangle 2"/>
          <p:cNvSpPr>
            <a:spLocks noGrp="1" noChangeArrowheads="1"/>
          </p:cNvSpPr>
          <p:nvPr>
            <p:ph type="title"/>
          </p:nvPr>
        </p:nvSpPr>
        <p:spPr/>
        <p:txBody>
          <a:bodyPr/>
          <a:lstStyle/>
          <a:p>
            <a:pPr eaLnBrk="1" hangingPunct="1"/>
            <a:r>
              <a:rPr lang="en-US" sz="3200" smtClean="0"/>
              <a:t>Example [1]</a:t>
            </a:r>
          </a:p>
        </p:txBody>
      </p:sp>
      <p:sp>
        <p:nvSpPr>
          <p:cNvPr id="6148" name="Rectangle 3"/>
          <p:cNvSpPr>
            <a:spLocks noGrp="1" noChangeArrowheads="1"/>
          </p:cNvSpPr>
          <p:nvPr>
            <p:ph type="body" idx="1"/>
          </p:nvPr>
        </p:nvSpPr>
        <p:spPr/>
        <p:txBody>
          <a:bodyPr/>
          <a:lstStyle/>
          <a:p>
            <a:pPr eaLnBrk="1" hangingPunct="1"/>
            <a:r>
              <a:rPr lang="en-US" smtClean="0"/>
              <a:t>Consider a tornado traffic pattern in which each node </a:t>
            </a:r>
            <a:r>
              <a:rPr lang="en-US" i="1" smtClean="0"/>
              <a:t>i </a:t>
            </a:r>
            <a:r>
              <a:rPr lang="en-US" smtClean="0"/>
              <a:t>sends a packet to </a:t>
            </a:r>
            <a:r>
              <a:rPr lang="en-US" i="1" smtClean="0"/>
              <a:t>i </a:t>
            </a:r>
            <a:r>
              <a:rPr lang="en-US" smtClean="0"/>
              <a:t>+ 3 mod 8. </a:t>
            </a:r>
            <a:r>
              <a:rPr lang="en-US" altLang="ko-KR" smtClean="0">
                <a:ea typeface="굴림" charset="-127"/>
              </a:rPr>
              <a:t>Which algorithm gives the best worst-case throughput? </a:t>
            </a:r>
          </a:p>
          <a:p>
            <a:pPr eaLnBrk="1" hangingPunct="1"/>
            <a:endParaRPr lang="en-US" smtClean="0"/>
          </a:p>
          <a:p>
            <a:pPr eaLnBrk="1" hangingPunct="1"/>
            <a:endParaRPr lang="en-US" smtClean="0"/>
          </a:p>
        </p:txBody>
      </p:sp>
      <p:pic>
        <p:nvPicPr>
          <p:cNvPr id="6149" name="Picture 5" descr="clip_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550" y="2924175"/>
            <a:ext cx="5076825" cy="172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lvl1pPr eaLnBrk="0" hangingPunct="0">
              <a:defRPr sz="3600" b="1">
                <a:solidFill>
                  <a:schemeClr val="accent2"/>
                </a:solidFill>
                <a:latin typeface="Arial" charset="0"/>
                <a:cs typeface="Arial" charset="0"/>
              </a:defRPr>
            </a:lvl1pPr>
            <a:lvl2pPr marL="742950" indent="-285750" eaLnBrk="0" hangingPunct="0">
              <a:defRPr sz="3600" b="1">
                <a:solidFill>
                  <a:schemeClr val="accent2"/>
                </a:solidFill>
                <a:latin typeface="Arial" charset="0"/>
                <a:cs typeface="Arial" charset="0"/>
              </a:defRPr>
            </a:lvl2pPr>
            <a:lvl3pPr marL="1143000" indent="-228600" eaLnBrk="0" hangingPunct="0">
              <a:defRPr sz="3600" b="1">
                <a:solidFill>
                  <a:schemeClr val="accent2"/>
                </a:solidFill>
                <a:latin typeface="Arial" charset="0"/>
                <a:cs typeface="Arial" charset="0"/>
              </a:defRPr>
            </a:lvl3pPr>
            <a:lvl4pPr marL="1600200" indent="-228600" eaLnBrk="0" hangingPunct="0">
              <a:defRPr sz="3600" b="1">
                <a:solidFill>
                  <a:schemeClr val="accent2"/>
                </a:solidFill>
                <a:latin typeface="Arial" charset="0"/>
                <a:cs typeface="Arial" charset="0"/>
              </a:defRPr>
            </a:lvl4pPr>
            <a:lvl5pPr marL="2057400" indent="-228600" eaLnBrk="0" hangingPunct="0">
              <a:defRPr sz="3600" b="1">
                <a:solidFill>
                  <a:schemeClr val="accent2"/>
                </a:solidFill>
                <a:latin typeface="Arial" charset="0"/>
                <a:cs typeface="Arial" charset="0"/>
              </a:defRPr>
            </a:lvl5pPr>
            <a:lvl6pPr marL="2514600" indent="-228600" algn="ctr" eaLnBrk="0" fontAlgn="base" hangingPunct="0">
              <a:spcBef>
                <a:spcPct val="0"/>
              </a:spcBef>
              <a:spcAft>
                <a:spcPct val="0"/>
              </a:spcAft>
              <a:defRPr sz="3600" b="1">
                <a:solidFill>
                  <a:schemeClr val="accent2"/>
                </a:solidFill>
                <a:latin typeface="Arial" charset="0"/>
                <a:cs typeface="Arial" charset="0"/>
              </a:defRPr>
            </a:lvl6pPr>
            <a:lvl7pPr marL="2971800" indent="-228600" algn="ctr" eaLnBrk="0" fontAlgn="base" hangingPunct="0">
              <a:spcBef>
                <a:spcPct val="0"/>
              </a:spcBef>
              <a:spcAft>
                <a:spcPct val="0"/>
              </a:spcAft>
              <a:defRPr sz="3600" b="1">
                <a:solidFill>
                  <a:schemeClr val="accent2"/>
                </a:solidFill>
                <a:latin typeface="Arial" charset="0"/>
                <a:cs typeface="Arial" charset="0"/>
              </a:defRPr>
            </a:lvl7pPr>
            <a:lvl8pPr marL="3429000" indent="-228600" algn="ctr" eaLnBrk="0" fontAlgn="base" hangingPunct="0">
              <a:spcBef>
                <a:spcPct val="0"/>
              </a:spcBef>
              <a:spcAft>
                <a:spcPct val="0"/>
              </a:spcAft>
              <a:defRPr sz="3600" b="1">
                <a:solidFill>
                  <a:schemeClr val="accent2"/>
                </a:solidFill>
                <a:latin typeface="Arial" charset="0"/>
                <a:cs typeface="Arial" charset="0"/>
              </a:defRPr>
            </a:lvl8pPr>
            <a:lvl9pPr marL="3886200" indent="-228600" algn="ctr" eaLnBrk="0" fontAlgn="base" hangingPunct="0">
              <a:spcBef>
                <a:spcPct val="0"/>
              </a:spcBef>
              <a:spcAft>
                <a:spcPct val="0"/>
              </a:spcAft>
              <a:defRPr sz="3600" b="1">
                <a:solidFill>
                  <a:schemeClr val="accent2"/>
                </a:solidFill>
                <a:latin typeface="Arial" charset="0"/>
                <a:cs typeface="Arial" charset="0"/>
              </a:defRPr>
            </a:lvl9pPr>
          </a:lstStyle>
          <a:p>
            <a:pPr eaLnBrk="1" hangingPunct="1"/>
            <a:fld id="{0D09B5F4-927B-4570-B90A-AF99F5035FD4}" type="slidenum">
              <a:rPr lang="en-US" sz="1400" b="0" smtClean="0">
                <a:solidFill>
                  <a:schemeClr val="tx1"/>
                </a:solidFill>
              </a:rPr>
              <a:pPr eaLnBrk="1" hangingPunct="1"/>
              <a:t>6</a:t>
            </a:fld>
            <a:endParaRPr lang="en-US" sz="1400" b="0" smtClean="0">
              <a:solidFill>
                <a:schemeClr val="tx1"/>
              </a:solidFill>
            </a:endParaRPr>
          </a:p>
        </p:txBody>
      </p:sp>
      <p:sp>
        <p:nvSpPr>
          <p:cNvPr id="7171" name="Rectangle 2"/>
          <p:cNvSpPr>
            <a:spLocks noGrp="1" noChangeArrowheads="1"/>
          </p:cNvSpPr>
          <p:nvPr>
            <p:ph type="title"/>
          </p:nvPr>
        </p:nvSpPr>
        <p:spPr/>
        <p:txBody>
          <a:bodyPr/>
          <a:lstStyle/>
          <a:p>
            <a:pPr eaLnBrk="1" hangingPunct="1"/>
            <a:endParaRPr lang="en-US" smtClean="0"/>
          </a:p>
        </p:txBody>
      </p:sp>
      <p:sp>
        <p:nvSpPr>
          <p:cNvPr id="7172" name="Rectangle 3"/>
          <p:cNvSpPr>
            <a:spLocks noGrp="1" noChangeArrowheads="1"/>
          </p:cNvSpPr>
          <p:nvPr>
            <p:ph type="body" idx="1"/>
          </p:nvPr>
        </p:nvSpPr>
        <p:spPr/>
        <p:txBody>
          <a:bodyPr/>
          <a:lstStyle/>
          <a:p>
            <a:pPr eaLnBrk="1" hangingPunct="1"/>
            <a:endParaRPr lang="en-US" smtClean="0"/>
          </a:p>
        </p:txBody>
      </p:sp>
      <p:pic>
        <p:nvPicPr>
          <p:cNvPr id="7173" name="Picture 6" descr="clip_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550" y="1125538"/>
            <a:ext cx="6408738" cy="326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lvl1pPr eaLnBrk="0" hangingPunct="0">
              <a:defRPr sz="3600" b="1">
                <a:solidFill>
                  <a:schemeClr val="accent2"/>
                </a:solidFill>
                <a:latin typeface="Arial" charset="0"/>
                <a:cs typeface="Arial" charset="0"/>
              </a:defRPr>
            </a:lvl1pPr>
            <a:lvl2pPr marL="742950" indent="-285750" eaLnBrk="0" hangingPunct="0">
              <a:defRPr sz="3600" b="1">
                <a:solidFill>
                  <a:schemeClr val="accent2"/>
                </a:solidFill>
                <a:latin typeface="Arial" charset="0"/>
                <a:cs typeface="Arial" charset="0"/>
              </a:defRPr>
            </a:lvl2pPr>
            <a:lvl3pPr marL="1143000" indent="-228600" eaLnBrk="0" hangingPunct="0">
              <a:defRPr sz="3600" b="1">
                <a:solidFill>
                  <a:schemeClr val="accent2"/>
                </a:solidFill>
                <a:latin typeface="Arial" charset="0"/>
                <a:cs typeface="Arial" charset="0"/>
              </a:defRPr>
            </a:lvl3pPr>
            <a:lvl4pPr marL="1600200" indent="-228600" eaLnBrk="0" hangingPunct="0">
              <a:defRPr sz="3600" b="1">
                <a:solidFill>
                  <a:schemeClr val="accent2"/>
                </a:solidFill>
                <a:latin typeface="Arial" charset="0"/>
                <a:cs typeface="Arial" charset="0"/>
              </a:defRPr>
            </a:lvl4pPr>
            <a:lvl5pPr marL="2057400" indent="-228600" eaLnBrk="0" hangingPunct="0">
              <a:defRPr sz="3600" b="1">
                <a:solidFill>
                  <a:schemeClr val="accent2"/>
                </a:solidFill>
                <a:latin typeface="Arial" charset="0"/>
                <a:cs typeface="Arial" charset="0"/>
              </a:defRPr>
            </a:lvl5pPr>
            <a:lvl6pPr marL="2514600" indent="-228600" algn="ctr" eaLnBrk="0" fontAlgn="base" hangingPunct="0">
              <a:spcBef>
                <a:spcPct val="0"/>
              </a:spcBef>
              <a:spcAft>
                <a:spcPct val="0"/>
              </a:spcAft>
              <a:defRPr sz="3600" b="1">
                <a:solidFill>
                  <a:schemeClr val="accent2"/>
                </a:solidFill>
                <a:latin typeface="Arial" charset="0"/>
                <a:cs typeface="Arial" charset="0"/>
              </a:defRPr>
            </a:lvl6pPr>
            <a:lvl7pPr marL="2971800" indent="-228600" algn="ctr" eaLnBrk="0" fontAlgn="base" hangingPunct="0">
              <a:spcBef>
                <a:spcPct val="0"/>
              </a:spcBef>
              <a:spcAft>
                <a:spcPct val="0"/>
              </a:spcAft>
              <a:defRPr sz="3600" b="1">
                <a:solidFill>
                  <a:schemeClr val="accent2"/>
                </a:solidFill>
                <a:latin typeface="Arial" charset="0"/>
                <a:cs typeface="Arial" charset="0"/>
              </a:defRPr>
            </a:lvl7pPr>
            <a:lvl8pPr marL="3429000" indent="-228600" algn="ctr" eaLnBrk="0" fontAlgn="base" hangingPunct="0">
              <a:spcBef>
                <a:spcPct val="0"/>
              </a:spcBef>
              <a:spcAft>
                <a:spcPct val="0"/>
              </a:spcAft>
              <a:defRPr sz="3600" b="1">
                <a:solidFill>
                  <a:schemeClr val="accent2"/>
                </a:solidFill>
                <a:latin typeface="Arial" charset="0"/>
                <a:cs typeface="Arial" charset="0"/>
              </a:defRPr>
            </a:lvl8pPr>
            <a:lvl9pPr marL="3886200" indent="-228600" algn="ctr" eaLnBrk="0" fontAlgn="base" hangingPunct="0">
              <a:spcBef>
                <a:spcPct val="0"/>
              </a:spcBef>
              <a:spcAft>
                <a:spcPct val="0"/>
              </a:spcAft>
              <a:defRPr sz="3600" b="1">
                <a:solidFill>
                  <a:schemeClr val="accent2"/>
                </a:solidFill>
                <a:latin typeface="Arial" charset="0"/>
                <a:cs typeface="Arial" charset="0"/>
              </a:defRPr>
            </a:lvl9pPr>
          </a:lstStyle>
          <a:p>
            <a:pPr eaLnBrk="1" hangingPunct="1"/>
            <a:fld id="{BBF697A4-4E92-48A9-B271-E5EF9D148D95}" type="slidenum">
              <a:rPr lang="en-US" sz="1400" b="0" smtClean="0">
                <a:solidFill>
                  <a:schemeClr val="tx1"/>
                </a:solidFill>
              </a:rPr>
              <a:pPr eaLnBrk="1" hangingPunct="1"/>
              <a:t>7</a:t>
            </a:fld>
            <a:endParaRPr lang="en-US" sz="1400" b="0" smtClean="0">
              <a:solidFill>
                <a:schemeClr val="tx1"/>
              </a:solidFill>
            </a:endParaRPr>
          </a:p>
        </p:txBody>
      </p:sp>
      <p:sp>
        <p:nvSpPr>
          <p:cNvPr id="8195" name="Rectangle 2"/>
          <p:cNvSpPr>
            <a:spLocks noGrp="1" noChangeArrowheads="1"/>
          </p:cNvSpPr>
          <p:nvPr>
            <p:ph type="title"/>
          </p:nvPr>
        </p:nvSpPr>
        <p:spPr/>
        <p:txBody>
          <a:bodyPr/>
          <a:lstStyle/>
          <a:p>
            <a:pPr eaLnBrk="1" hangingPunct="1"/>
            <a:r>
              <a:rPr lang="en-US" sz="3200" smtClean="0"/>
              <a:t>Explanation [1]</a:t>
            </a:r>
          </a:p>
        </p:txBody>
      </p:sp>
      <p:sp>
        <p:nvSpPr>
          <p:cNvPr id="8196" name="Rectangle 3"/>
          <p:cNvSpPr>
            <a:spLocks noGrp="1" noChangeArrowheads="1"/>
          </p:cNvSpPr>
          <p:nvPr>
            <p:ph type="body" idx="1"/>
          </p:nvPr>
        </p:nvSpPr>
        <p:spPr/>
        <p:txBody>
          <a:bodyPr/>
          <a:lstStyle/>
          <a:p>
            <a:pPr eaLnBrk="1" hangingPunct="1">
              <a:buFontTx/>
              <a:buNone/>
            </a:pPr>
            <a:r>
              <a:rPr lang="en-US" sz="2000" smtClean="0"/>
              <a:t>With the greedy routing algorithm, all of the traffic routes in the clockwise direction around the ring, leaving all of the counterclockwise channels idle and loading the clockwise channels with 3 units of traffic, that is, </a:t>
            </a:r>
            <a:r>
              <a:rPr lang="el-GR" sz="2000" smtClean="0"/>
              <a:t>γ</a:t>
            </a:r>
            <a:r>
              <a:rPr lang="en-US" sz="2000" i="1" smtClean="0"/>
              <a:t> </a:t>
            </a:r>
            <a:r>
              <a:rPr lang="en-US" sz="2000" smtClean="0"/>
              <a:t>= 3, which gives every terminal a throughput of </a:t>
            </a:r>
            <a:r>
              <a:rPr lang="el-GR" sz="2000" smtClean="0"/>
              <a:t>Θ</a:t>
            </a:r>
            <a:r>
              <a:rPr lang="en-US" sz="2000" smtClean="0"/>
              <a:t> = </a:t>
            </a:r>
            <a:r>
              <a:rPr lang="en-US" sz="2000" i="1" smtClean="0"/>
              <a:t>W/3. </a:t>
            </a:r>
          </a:p>
          <a:p>
            <a:pPr eaLnBrk="1" hangingPunct="1">
              <a:buFontTx/>
              <a:buNone/>
            </a:pPr>
            <a:r>
              <a:rPr lang="en-US" sz="2000" smtClean="0"/>
              <a:t>With random routing, the counterclockwise links become the bottleneck with a load of </a:t>
            </a:r>
            <a:r>
              <a:rPr lang="el-GR" sz="2000" smtClean="0"/>
              <a:t>γ</a:t>
            </a:r>
            <a:r>
              <a:rPr lang="en-US" sz="2000" i="1" smtClean="0"/>
              <a:t> </a:t>
            </a:r>
            <a:r>
              <a:rPr lang="en-US" sz="2000" smtClean="0"/>
              <a:t>= </a:t>
            </a:r>
            <a:r>
              <a:rPr lang="en-US" sz="2000" i="1" smtClean="0"/>
              <a:t>5/2, </a:t>
            </a:r>
            <a:r>
              <a:rPr lang="en-US" sz="2000" smtClean="0"/>
              <a:t>since half of the traffic traverses 5 links in the counterclockwise direction. This gives a throughput of </a:t>
            </a:r>
            <a:r>
              <a:rPr lang="en-US" sz="2000" i="1" smtClean="0"/>
              <a:t>2W/5. </a:t>
            </a:r>
          </a:p>
          <a:p>
            <a:pPr eaLnBrk="1" hangingPunct="1">
              <a:buFontTx/>
              <a:buNone/>
            </a:pPr>
            <a:r>
              <a:rPr lang="en-US" sz="2000" smtClean="0"/>
              <a:t>Weighting the random decision sends </a:t>
            </a:r>
            <a:r>
              <a:rPr lang="en-US" sz="2000" i="1" smtClean="0"/>
              <a:t>5/8 </a:t>
            </a:r>
            <a:r>
              <a:rPr lang="en-US" sz="2000" smtClean="0"/>
              <a:t>of the traffic over 3 links and 3/8 of the traffic over 5 links for a load of </a:t>
            </a:r>
            <a:r>
              <a:rPr lang="el-GR" sz="2000" smtClean="0"/>
              <a:t>γ</a:t>
            </a:r>
            <a:r>
              <a:rPr lang="en-US" sz="2000" i="1" smtClean="0"/>
              <a:t> </a:t>
            </a:r>
            <a:r>
              <a:rPr lang="en-US" sz="2000" smtClean="0"/>
              <a:t>= </a:t>
            </a:r>
            <a:r>
              <a:rPr lang="en-US" sz="2000" i="1" smtClean="0"/>
              <a:t>15/8 </a:t>
            </a:r>
            <a:r>
              <a:rPr lang="en-US" sz="2000" smtClean="0"/>
              <a:t>in both directions giving a throughput of </a:t>
            </a:r>
            <a:r>
              <a:rPr lang="en-US" sz="2000" i="1" smtClean="0"/>
              <a:t>8W/15. </a:t>
            </a:r>
          </a:p>
          <a:p>
            <a:pPr eaLnBrk="1" hangingPunct="1">
              <a:buFontTx/>
              <a:buNone/>
            </a:pPr>
            <a:r>
              <a:rPr lang="en-US" sz="2000" smtClean="0"/>
              <a:t>Adaptive routing, with some assumptions on how the adaptivity is implemented, will match this perfect load balance in the steady state, giving the same throughput as weighted random routing.</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lvl1pPr eaLnBrk="0" hangingPunct="0">
              <a:defRPr sz="3600" b="1">
                <a:solidFill>
                  <a:schemeClr val="accent2"/>
                </a:solidFill>
                <a:latin typeface="Arial" charset="0"/>
                <a:cs typeface="Arial" charset="0"/>
              </a:defRPr>
            </a:lvl1pPr>
            <a:lvl2pPr marL="742950" indent="-285750" eaLnBrk="0" hangingPunct="0">
              <a:defRPr sz="3600" b="1">
                <a:solidFill>
                  <a:schemeClr val="accent2"/>
                </a:solidFill>
                <a:latin typeface="Arial" charset="0"/>
                <a:cs typeface="Arial" charset="0"/>
              </a:defRPr>
            </a:lvl2pPr>
            <a:lvl3pPr marL="1143000" indent="-228600" eaLnBrk="0" hangingPunct="0">
              <a:defRPr sz="3600" b="1">
                <a:solidFill>
                  <a:schemeClr val="accent2"/>
                </a:solidFill>
                <a:latin typeface="Arial" charset="0"/>
                <a:cs typeface="Arial" charset="0"/>
              </a:defRPr>
            </a:lvl3pPr>
            <a:lvl4pPr marL="1600200" indent="-228600" eaLnBrk="0" hangingPunct="0">
              <a:defRPr sz="3600" b="1">
                <a:solidFill>
                  <a:schemeClr val="accent2"/>
                </a:solidFill>
                <a:latin typeface="Arial" charset="0"/>
                <a:cs typeface="Arial" charset="0"/>
              </a:defRPr>
            </a:lvl4pPr>
            <a:lvl5pPr marL="2057400" indent="-228600" eaLnBrk="0" hangingPunct="0">
              <a:defRPr sz="3600" b="1">
                <a:solidFill>
                  <a:schemeClr val="accent2"/>
                </a:solidFill>
                <a:latin typeface="Arial" charset="0"/>
                <a:cs typeface="Arial" charset="0"/>
              </a:defRPr>
            </a:lvl5pPr>
            <a:lvl6pPr marL="2514600" indent="-228600" algn="ctr" eaLnBrk="0" fontAlgn="base" hangingPunct="0">
              <a:spcBef>
                <a:spcPct val="0"/>
              </a:spcBef>
              <a:spcAft>
                <a:spcPct val="0"/>
              </a:spcAft>
              <a:defRPr sz="3600" b="1">
                <a:solidFill>
                  <a:schemeClr val="accent2"/>
                </a:solidFill>
                <a:latin typeface="Arial" charset="0"/>
                <a:cs typeface="Arial" charset="0"/>
              </a:defRPr>
            </a:lvl6pPr>
            <a:lvl7pPr marL="2971800" indent="-228600" algn="ctr" eaLnBrk="0" fontAlgn="base" hangingPunct="0">
              <a:spcBef>
                <a:spcPct val="0"/>
              </a:spcBef>
              <a:spcAft>
                <a:spcPct val="0"/>
              </a:spcAft>
              <a:defRPr sz="3600" b="1">
                <a:solidFill>
                  <a:schemeClr val="accent2"/>
                </a:solidFill>
                <a:latin typeface="Arial" charset="0"/>
                <a:cs typeface="Arial" charset="0"/>
              </a:defRPr>
            </a:lvl7pPr>
            <a:lvl8pPr marL="3429000" indent="-228600" algn="ctr" eaLnBrk="0" fontAlgn="base" hangingPunct="0">
              <a:spcBef>
                <a:spcPct val="0"/>
              </a:spcBef>
              <a:spcAft>
                <a:spcPct val="0"/>
              </a:spcAft>
              <a:defRPr sz="3600" b="1">
                <a:solidFill>
                  <a:schemeClr val="accent2"/>
                </a:solidFill>
                <a:latin typeface="Arial" charset="0"/>
                <a:cs typeface="Arial" charset="0"/>
              </a:defRPr>
            </a:lvl8pPr>
            <a:lvl9pPr marL="3886200" indent="-228600" algn="ctr" eaLnBrk="0" fontAlgn="base" hangingPunct="0">
              <a:spcBef>
                <a:spcPct val="0"/>
              </a:spcBef>
              <a:spcAft>
                <a:spcPct val="0"/>
              </a:spcAft>
              <a:defRPr sz="3600" b="1">
                <a:solidFill>
                  <a:schemeClr val="accent2"/>
                </a:solidFill>
                <a:latin typeface="Arial" charset="0"/>
                <a:cs typeface="Arial" charset="0"/>
              </a:defRPr>
            </a:lvl9pPr>
          </a:lstStyle>
          <a:p>
            <a:pPr eaLnBrk="1" hangingPunct="1"/>
            <a:fld id="{8774687B-FBD8-4098-9029-E23C99545BA2}" type="slidenum">
              <a:rPr lang="en-US" sz="1400" b="0" smtClean="0">
                <a:solidFill>
                  <a:schemeClr val="tx1"/>
                </a:solidFill>
              </a:rPr>
              <a:pPr eaLnBrk="1" hangingPunct="1"/>
              <a:t>8</a:t>
            </a:fld>
            <a:endParaRPr lang="en-US" sz="1400" b="0" smtClean="0">
              <a:solidFill>
                <a:schemeClr val="tx1"/>
              </a:solidFill>
            </a:endParaRPr>
          </a:p>
        </p:txBody>
      </p:sp>
      <p:sp>
        <p:nvSpPr>
          <p:cNvPr id="9219" name="Rectangle 2"/>
          <p:cNvSpPr>
            <a:spLocks noGrp="1" noChangeArrowheads="1"/>
          </p:cNvSpPr>
          <p:nvPr>
            <p:ph type="title"/>
          </p:nvPr>
        </p:nvSpPr>
        <p:spPr/>
        <p:txBody>
          <a:bodyPr/>
          <a:lstStyle/>
          <a:p>
            <a:pPr eaLnBrk="1" hangingPunct="1"/>
            <a:r>
              <a:rPr lang="en-US" smtClean="0"/>
              <a:t>Message Formats [2]</a:t>
            </a:r>
          </a:p>
        </p:txBody>
      </p:sp>
      <p:sp>
        <p:nvSpPr>
          <p:cNvPr id="9220" name="Rectangle 3"/>
          <p:cNvSpPr>
            <a:spLocks noGrp="1" noChangeArrowheads="1"/>
          </p:cNvSpPr>
          <p:nvPr>
            <p:ph type="body" idx="1"/>
          </p:nvPr>
        </p:nvSpPr>
        <p:spPr/>
        <p:txBody>
          <a:bodyPr/>
          <a:lstStyle/>
          <a:p>
            <a:pPr eaLnBrk="1" hangingPunct="1">
              <a:lnSpc>
                <a:spcPct val="90000"/>
              </a:lnSpc>
            </a:pPr>
            <a:r>
              <a:rPr lang="en-US" smtClean="0"/>
              <a:t>Message: logical unit for internode communication</a:t>
            </a:r>
          </a:p>
          <a:p>
            <a:pPr eaLnBrk="1" hangingPunct="1">
              <a:lnSpc>
                <a:spcPct val="90000"/>
              </a:lnSpc>
            </a:pPr>
            <a:r>
              <a:rPr lang="en-US" smtClean="0"/>
              <a:t>Packet: basic unit containing destination address for routing</a:t>
            </a:r>
          </a:p>
          <a:p>
            <a:pPr eaLnBrk="1" hangingPunct="1">
              <a:lnSpc>
                <a:spcPct val="90000"/>
              </a:lnSpc>
            </a:pPr>
            <a:r>
              <a:rPr lang="en-US" smtClean="0"/>
              <a:t>Packets have sequencing # for reassembly</a:t>
            </a:r>
          </a:p>
          <a:p>
            <a:pPr eaLnBrk="1" hangingPunct="1">
              <a:lnSpc>
                <a:spcPct val="90000"/>
              </a:lnSpc>
            </a:pPr>
            <a:r>
              <a:rPr lang="en-US" smtClean="0"/>
              <a:t>Flits: flow control digits of packets</a:t>
            </a:r>
          </a:p>
          <a:p>
            <a:pPr eaLnBrk="1" hangingPunct="1">
              <a:lnSpc>
                <a:spcPct val="90000"/>
              </a:lnSpc>
            </a:pPr>
            <a:r>
              <a:rPr lang="en-US" smtClean="0"/>
              <a:t>Store-and-forward: packets</a:t>
            </a:r>
          </a:p>
          <a:p>
            <a:pPr eaLnBrk="1" hangingPunct="1">
              <a:lnSpc>
                <a:spcPct val="90000"/>
              </a:lnSpc>
            </a:pPr>
            <a:r>
              <a:rPr lang="en-US" smtClean="0"/>
              <a:t>Wormhole routing: flits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p:spPr>
        <p:txBody>
          <a:bodyPr/>
          <a:lstStyle>
            <a:lvl1pPr eaLnBrk="0" hangingPunct="0">
              <a:defRPr sz="3600" b="1">
                <a:solidFill>
                  <a:schemeClr val="accent2"/>
                </a:solidFill>
                <a:latin typeface="Arial" charset="0"/>
                <a:cs typeface="Arial" charset="0"/>
              </a:defRPr>
            </a:lvl1pPr>
            <a:lvl2pPr marL="742950" indent="-285750" eaLnBrk="0" hangingPunct="0">
              <a:defRPr sz="3600" b="1">
                <a:solidFill>
                  <a:schemeClr val="accent2"/>
                </a:solidFill>
                <a:latin typeface="Arial" charset="0"/>
                <a:cs typeface="Arial" charset="0"/>
              </a:defRPr>
            </a:lvl2pPr>
            <a:lvl3pPr marL="1143000" indent="-228600" eaLnBrk="0" hangingPunct="0">
              <a:defRPr sz="3600" b="1">
                <a:solidFill>
                  <a:schemeClr val="accent2"/>
                </a:solidFill>
                <a:latin typeface="Arial" charset="0"/>
                <a:cs typeface="Arial" charset="0"/>
              </a:defRPr>
            </a:lvl3pPr>
            <a:lvl4pPr marL="1600200" indent="-228600" eaLnBrk="0" hangingPunct="0">
              <a:defRPr sz="3600" b="1">
                <a:solidFill>
                  <a:schemeClr val="accent2"/>
                </a:solidFill>
                <a:latin typeface="Arial" charset="0"/>
                <a:cs typeface="Arial" charset="0"/>
              </a:defRPr>
            </a:lvl4pPr>
            <a:lvl5pPr marL="2057400" indent="-228600" eaLnBrk="0" hangingPunct="0">
              <a:defRPr sz="3600" b="1">
                <a:solidFill>
                  <a:schemeClr val="accent2"/>
                </a:solidFill>
                <a:latin typeface="Arial" charset="0"/>
                <a:cs typeface="Arial" charset="0"/>
              </a:defRPr>
            </a:lvl5pPr>
            <a:lvl6pPr marL="2514600" indent="-228600" algn="ctr" eaLnBrk="0" fontAlgn="base" hangingPunct="0">
              <a:spcBef>
                <a:spcPct val="0"/>
              </a:spcBef>
              <a:spcAft>
                <a:spcPct val="0"/>
              </a:spcAft>
              <a:defRPr sz="3600" b="1">
                <a:solidFill>
                  <a:schemeClr val="accent2"/>
                </a:solidFill>
                <a:latin typeface="Arial" charset="0"/>
                <a:cs typeface="Arial" charset="0"/>
              </a:defRPr>
            </a:lvl6pPr>
            <a:lvl7pPr marL="2971800" indent="-228600" algn="ctr" eaLnBrk="0" fontAlgn="base" hangingPunct="0">
              <a:spcBef>
                <a:spcPct val="0"/>
              </a:spcBef>
              <a:spcAft>
                <a:spcPct val="0"/>
              </a:spcAft>
              <a:defRPr sz="3600" b="1">
                <a:solidFill>
                  <a:schemeClr val="accent2"/>
                </a:solidFill>
                <a:latin typeface="Arial" charset="0"/>
                <a:cs typeface="Arial" charset="0"/>
              </a:defRPr>
            </a:lvl7pPr>
            <a:lvl8pPr marL="3429000" indent="-228600" algn="ctr" eaLnBrk="0" fontAlgn="base" hangingPunct="0">
              <a:spcBef>
                <a:spcPct val="0"/>
              </a:spcBef>
              <a:spcAft>
                <a:spcPct val="0"/>
              </a:spcAft>
              <a:defRPr sz="3600" b="1">
                <a:solidFill>
                  <a:schemeClr val="accent2"/>
                </a:solidFill>
                <a:latin typeface="Arial" charset="0"/>
                <a:cs typeface="Arial" charset="0"/>
              </a:defRPr>
            </a:lvl8pPr>
            <a:lvl9pPr marL="3886200" indent="-228600" algn="ctr" eaLnBrk="0" fontAlgn="base" hangingPunct="0">
              <a:spcBef>
                <a:spcPct val="0"/>
              </a:spcBef>
              <a:spcAft>
                <a:spcPct val="0"/>
              </a:spcAft>
              <a:defRPr sz="3600" b="1">
                <a:solidFill>
                  <a:schemeClr val="accent2"/>
                </a:solidFill>
                <a:latin typeface="Arial" charset="0"/>
                <a:cs typeface="Arial" charset="0"/>
              </a:defRPr>
            </a:lvl9pPr>
          </a:lstStyle>
          <a:p>
            <a:pPr eaLnBrk="1" hangingPunct="1"/>
            <a:fld id="{8F15C4DA-2474-4CD2-8C54-831D5A72ED3F}" type="slidenum">
              <a:rPr lang="en-US" sz="1400" b="0" smtClean="0">
                <a:solidFill>
                  <a:schemeClr val="tx1"/>
                </a:solidFill>
              </a:rPr>
              <a:pPr eaLnBrk="1" hangingPunct="1"/>
              <a:t>9</a:t>
            </a:fld>
            <a:endParaRPr lang="en-US" sz="1400" b="0" smtClean="0">
              <a:solidFill>
                <a:schemeClr val="tx1"/>
              </a:solidFill>
            </a:endParaRPr>
          </a:p>
        </p:txBody>
      </p:sp>
      <p:sp>
        <p:nvSpPr>
          <p:cNvPr id="10243" name="Rectangle 2"/>
          <p:cNvSpPr>
            <a:spLocks noGrp="1" noChangeArrowheads="1"/>
          </p:cNvSpPr>
          <p:nvPr>
            <p:ph type="title"/>
          </p:nvPr>
        </p:nvSpPr>
        <p:spPr/>
        <p:txBody>
          <a:bodyPr/>
          <a:lstStyle/>
          <a:p>
            <a:pPr eaLnBrk="1" hangingPunct="1"/>
            <a:r>
              <a:rPr lang="en-US" smtClean="0"/>
              <a:t>Packets and Flits [2]</a:t>
            </a:r>
          </a:p>
        </p:txBody>
      </p:sp>
      <p:sp>
        <p:nvSpPr>
          <p:cNvPr id="10244" name="Rectangle 3"/>
          <p:cNvSpPr>
            <a:spLocks noGrp="1" noChangeArrowheads="1"/>
          </p:cNvSpPr>
          <p:nvPr>
            <p:ph type="body" idx="1"/>
          </p:nvPr>
        </p:nvSpPr>
        <p:spPr/>
        <p:txBody>
          <a:bodyPr/>
          <a:lstStyle/>
          <a:p>
            <a:pPr eaLnBrk="1" hangingPunct="1"/>
            <a:r>
              <a:rPr lang="en-US" smtClean="0"/>
              <a:t>Header flits contain routing information and sequence number</a:t>
            </a:r>
          </a:p>
          <a:p>
            <a:pPr eaLnBrk="1" hangingPunct="1"/>
            <a:r>
              <a:rPr lang="en-US" smtClean="0"/>
              <a:t>Flit length affected by network size</a:t>
            </a:r>
          </a:p>
          <a:p>
            <a:pPr eaLnBrk="1" hangingPunct="1"/>
            <a:r>
              <a:rPr lang="en-US" smtClean="0"/>
              <a:t>Packet length determined by routing scheme and network implementation</a:t>
            </a:r>
          </a:p>
          <a:p>
            <a:pPr eaLnBrk="1" hangingPunct="1"/>
            <a:r>
              <a:rPr lang="en-US" smtClean="0"/>
              <a:t>Lengths also dependent on channel b/w, router design, network traffic, etc.</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1" i="0" u="none" strike="noStrike" cap="none" normalizeH="0" baseline="0" smtClean="0">
            <a:ln>
              <a:noFill/>
            </a:ln>
            <a:solidFill>
              <a:schemeClr val="accent2"/>
            </a:solidFill>
            <a:effectLst/>
            <a:latin typeface="Arial" charset="0"/>
            <a:cs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1" i="0" u="none" strike="noStrike" cap="none" normalizeH="0" baseline="0" smtClean="0">
            <a:ln>
              <a:noFill/>
            </a:ln>
            <a:solidFill>
              <a:schemeClr val="accent2"/>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2341</TotalTime>
  <Words>1392</Words>
  <Application>Microsoft Office PowerPoint</Application>
  <PresentationFormat>On-screen Show (4:3)</PresentationFormat>
  <Paragraphs>105</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굴림</vt:lpstr>
      <vt:lpstr>Default Design</vt:lpstr>
      <vt:lpstr>Message passing architectures  and routing </vt:lpstr>
      <vt:lpstr>Definitions [1]</vt:lpstr>
      <vt:lpstr>Taxonomy of Routing Algorithms [1]</vt:lpstr>
      <vt:lpstr>Routing algorithms [1]</vt:lpstr>
      <vt:lpstr>Example [1]</vt:lpstr>
      <vt:lpstr>PowerPoint Presentation</vt:lpstr>
      <vt:lpstr>Explanation [1]</vt:lpstr>
      <vt:lpstr>Message Formats [2]</vt:lpstr>
      <vt:lpstr>Packets and Flits [2]</vt:lpstr>
      <vt:lpstr>Message Format [2]</vt:lpstr>
      <vt:lpstr>Latency Analysis [2]</vt:lpstr>
      <vt:lpstr>PowerPoint Presentation</vt:lpstr>
    </vt:vector>
  </TitlesOfParts>
  <Company>UOttawa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Miodrag</dc:creator>
  <cp:lastModifiedBy>David Poulin</cp:lastModifiedBy>
  <cp:revision>54</cp:revision>
  <dcterms:created xsi:type="dcterms:W3CDTF">2005-09-09T01:56:44Z</dcterms:created>
  <dcterms:modified xsi:type="dcterms:W3CDTF">2010-11-27T11:07:25Z</dcterms:modified>
</cp:coreProperties>
</file>